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420" r:id="rId5"/>
    <p:sldId id="448" r:id="rId6"/>
    <p:sldId id="417" r:id="rId7"/>
    <p:sldId id="449" r:id="rId8"/>
    <p:sldId id="416" r:id="rId9"/>
    <p:sldId id="297" r:id="rId10"/>
    <p:sldId id="450" r:id="rId11"/>
    <p:sldId id="451" r:id="rId12"/>
    <p:sldId id="425" r:id="rId13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a Heuterkes" initials="JH" lastIdx="20" clrIdx="0">
    <p:extLst>
      <p:ext uri="{19B8F6BF-5375-455C-9EA6-DF929625EA0E}">
        <p15:presenceInfo xmlns:p15="http://schemas.microsoft.com/office/powerpoint/2012/main" userId="Julia Heuterke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56" autoAdjust="0"/>
    <p:restoredTop sz="81212" autoAdjust="0"/>
  </p:normalViewPr>
  <p:slideViewPr>
    <p:cSldViewPr snapToGrid="0">
      <p:cViewPr varScale="1">
        <p:scale>
          <a:sx n="101" d="100"/>
          <a:sy n="101" d="100"/>
        </p:scale>
        <p:origin x="70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356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rid Birgitte Møller Raade" userId="527919b2-3877-4a6b-8a65-a7485da579e3" providerId="ADAL" clId="{FD87A190-A456-4CF2-BCC5-CA9ED8275636}"/>
    <pc:docChg chg="modSld">
      <pc:chgData name="Ingrid Birgitte Møller Raade" userId="527919b2-3877-4a6b-8a65-a7485da579e3" providerId="ADAL" clId="{FD87A190-A456-4CF2-BCC5-CA9ED8275636}" dt="2022-03-24T12:56:09.665" v="79" actId="20577"/>
      <pc:docMkLst>
        <pc:docMk/>
      </pc:docMkLst>
      <pc:sldChg chg="modSp mod">
        <pc:chgData name="Ingrid Birgitte Møller Raade" userId="527919b2-3877-4a6b-8a65-a7485da579e3" providerId="ADAL" clId="{FD87A190-A456-4CF2-BCC5-CA9ED8275636}" dt="2022-03-24T12:54:48.753" v="38" actId="20577"/>
        <pc:sldMkLst>
          <pc:docMk/>
          <pc:sldMk cId="1931911698" sldId="297"/>
        </pc:sldMkLst>
        <pc:spChg chg="mod">
          <ac:chgData name="Ingrid Birgitte Møller Raade" userId="527919b2-3877-4a6b-8a65-a7485da579e3" providerId="ADAL" clId="{FD87A190-A456-4CF2-BCC5-CA9ED8275636}" dt="2022-03-24T12:54:48.753" v="38" actId="20577"/>
          <ac:spMkLst>
            <pc:docMk/>
            <pc:sldMk cId="1931911698" sldId="297"/>
            <ac:spMk id="3" creationId="{00000000-0000-0000-0000-000000000000}"/>
          </ac:spMkLst>
        </pc:spChg>
      </pc:sldChg>
      <pc:sldChg chg="modSp mod">
        <pc:chgData name="Ingrid Birgitte Møller Raade" userId="527919b2-3877-4a6b-8a65-a7485da579e3" providerId="ADAL" clId="{FD87A190-A456-4CF2-BCC5-CA9ED8275636}" dt="2022-03-24T12:56:09.665" v="79" actId="20577"/>
        <pc:sldMkLst>
          <pc:docMk/>
          <pc:sldMk cId="2346639154" sldId="416"/>
        </pc:sldMkLst>
        <pc:spChg chg="mod">
          <ac:chgData name="Ingrid Birgitte Møller Raade" userId="527919b2-3877-4a6b-8a65-a7485da579e3" providerId="ADAL" clId="{FD87A190-A456-4CF2-BCC5-CA9ED8275636}" dt="2022-03-24T12:56:09.665" v="79" actId="20577"/>
          <ac:spMkLst>
            <pc:docMk/>
            <pc:sldMk cId="2346639154" sldId="416"/>
            <ac:spMk id="3" creationId="{00000000-0000-0000-0000-000000000000}"/>
          </ac:spMkLst>
        </pc:spChg>
      </pc:sldChg>
      <pc:sldChg chg="modSp mod">
        <pc:chgData name="Ingrid Birgitte Møller Raade" userId="527919b2-3877-4a6b-8a65-a7485da579e3" providerId="ADAL" clId="{FD87A190-A456-4CF2-BCC5-CA9ED8275636}" dt="2022-03-24T12:54:23.838" v="33" actId="20577"/>
        <pc:sldMkLst>
          <pc:docMk/>
          <pc:sldMk cId="3227222724" sldId="449"/>
        </pc:sldMkLst>
        <pc:spChg chg="mod">
          <ac:chgData name="Ingrid Birgitte Møller Raade" userId="527919b2-3877-4a6b-8a65-a7485da579e3" providerId="ADAL" clId="{FD87A190-A456-4CF2-BCC5-CA9ED8275636}" dt="2022-03-24T12:54:23.838" v="33" actId="20577"/>
          <ac:spMkLst>
            <pc:docMk/>
            <pc:sldMk cId="3227222724" sldId="449"/>
            <ac:spMk id="3" creationId="{00000000-0000-0000-0000-000000000000}"/>
          </ac:spMkLst>
        </pc:spChg>
      </pc:sldChg>
      <pc:sldChg chg="modSp mod">
        <pc:chgData name="Ingrid Birgitte Møller Raade" userId="527919b2-3877-4a6b-8a65-a7485da579e3" providerId="ADAL" clId="{FD87A190-A456-4CF2-BCC5-CA9ED8275636}" dt="2022-03-24T12:55:09.168" v="64" actId="20577"/>
        <pc:sldMkLst>
          <pc:docMk/>
          <pc:sldMk cId="2596754205" sldId="450"/>
        </pc:sldMkLst>
        <pc:spChg chg="mod">
          <ac:chgData name="Ingrid Birgitte Møller Raade" userId="527919b2-3877-4a6b-8a65-a7485da579e3" providerId="ADAL" clId="{FD87A190-A456-4CF2-BCC5-CA9ED8275636}" dt="2022-03-24T12:55:09.168" v="64" actId="20577"/>
          <ac:spMkLst>
            <pc:docMk/>
            <pc:sldMk cId="2596754205" sldId="45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CCA2CD-D500-4B14-988E-7E203C5A0AD3}" type="datetimeFigureOut">
              <a:rPr lang="nb-NO" smtClean="0"/>
              <a:t>24.03.2022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FB3CA-07A7-4659-92E6-88DE83E7F13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581413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B719C-5001-45ED-92CC-046A0BD2F0BA}" type="datetimeFigureOut">
              <a:rPr lang="nb-NO" smtClean="0"/>
              <a:t>24.03.2022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4F85F1-3A5E-4275-8CB7-B9F0C39B068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21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4F85F1-3A5E-4275-8CB7-B9F0C39B0683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23824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EDD2-58DF-40DB-B872-094D9AA63B0C}" type="datetimeFigureOut">
              <a:rPr lang="nb-NO" smtClean="0"/>
              <a:t>24.03.2022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59F35-5F99-457E-8D93-7603D55236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2298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EDD2-58DF-40DB-B872-094D9AA63B0C}" type="datetimeFigureOut">
              <a:rPr lang="nb-NO" smtClean="0"/>
              <a:t>24.03.2022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59F35-5F99-457E-8D93-7603D55236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24917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EDD2-58DF-40DB-B872-094D9AA63B0C}" type="datetimeFigureOut">
              <a:rPr lang="nb-NO" smtClean="0"/>
              <a:t>24.03.2022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59F35-5F99-457E-8D93-7603D55236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87868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lt 1 Inn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e 8" descr="NY2_ORGINALheaderUDEinterfac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81" y="6090334"/>
            <a:ext cx="12192000" cy="783566"/>
          </a:xfrm>
          <a:prstGeom prst="rect">
            <a:avLst/>
          </a:prstGeom>
        </p:spPr>
      </p:pic>
      <p:sp>
        <p:nvSpPr>
          <p:cNvPr id="12" name="Rektangel 11"/>
          <p:cNvSpPr/>
          <p:nvPr userDrawn="1"/>
        </p:nvSpPr>
        <p:spPr>
          <a:xfrm>
            <a:off x="0" y="0"/>
            <a:ext cx="12184819" cy="1340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800">
              <a:solidFill>
                <a:prstClr val="white"/>
              </a:solidFill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623392" y="476672"/>
            <a:ext cx="11041227" cy="108012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4400"/>
            </a:lvl1pPr>
          </a:lstStyle>
          <a:p>
            <a:r>
              <a:rPr lang="nb-NO" dirty="0"/>
              <a:t>Klikk for å legge til en tittel</a:t>
            </a:r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623392" y="1700808"/>
            <a:ext cx="11041227" cy="3960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6" name="Plassholder for dato 14"/>
          <p:cNvSpPr txBox="1">
            <a:spLocks/>
          </p:cNvSpPr>
          <p:nvPr userDrawn="1"/>
        </p:nvSpPr>
        <p:spPr>
          <a:xfrm>
            <a:off x="11280577" y="5907772"/>
            <a:ext cx="6142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b-NO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E79A8FC-E4CF-40D0-9E1D-12DADB91F39F}" type="slidenum">
              <a:rPr lang="nb-NO" sz="1200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sz="12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746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orside_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-751" y="1464040"/>
            <a:ext cx="12218955" cy="539571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 sz="2400"/>
          </a:p>
        </p:txBody>
      </p:sp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94799" y="3909053"/>
            <a:ext cx="10347928" cy="85893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3733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legge til en tittel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294798" y="4899371"/>
            <a:ext cx="10352647" cy="64807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867" baseline="0">
                <a:solidFill>
                  <a:schemeClr val="bg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/>
              <a:t>Klikk for å legge til en undertittel</a:t>
            </a:r>
          </a:p>
        </p:txBody>
      </p:sp>
      <p:pic>
        <p:nvPicPr>
          <p:cNvPr id="15" name="Bilde 14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8705" y="5813581"/>
            <a:ext cx="12230705" cy="1044420"/>
          </a:xfrm>
          <a:prstGeom prst="rect">
            <a:avLst/>
          </a:prstGeom>
        </p:spPr>
      </p:pic>
      <p:sp>
        <p:nvSpPr>
          <p:cNvPr id="11" name="Plassholder for dato 14"/>
          <p:cNvSpPr txBox="1">
            <a:spLocks/>
          </p:cNvSpPr>
          <p:nvPr userDrawn="1"/>
        </p:nvSpPr>
        <p:spPr>
          <a:xfrm>
            <a:off x="10594282" y="1028700"/>
            <a:ext cx="1055852" cy="158529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defPPr>
              <a:defRPr lang="nb-NO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0401A2A-EA9E-4009-BB29-E98453A213B6}" type="datetimeFigureOut">
              <a:rPr lang="nb-NO" sz="1200" smtClean="0">
                <a:solidFill>
                  <a:schemeClr val="bg2">
                    <a:lumMod val="50000"/>
                  </a:schemeClr>
                </a:solidFill>
              </a:rPr>
              <a:pPr algn="r"/>
              <a:t>24.03.2022</a:t>
            </a:fld>
            <a:endParaRPr lang="nb-NO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2" name="Plassholder for tekst 19"/>
          <p:cNvSpPr>
            <a:spLocks noGrp="1"/>
          </p:cNvSpPr>
          <p:nvPr>
            <p:ph type="body" sz="quarter" idx="10" hasCustomPrompt="1"/>
          </p:nvPr>
        </p:nvSpPr>
        <p:spPr>
          <a:xfrm>
            <a:off x="1294798" y="796428"/>
            <a:ext cx="9217693" cy="390801"/>
          </a:xfrm>
        </p:spPr>
        <p:txBody>
          <a:bodyPr lIns="90000" tIns="46800" bIns="46800">
            <a:noAutofit/>
          </a:bodyPr>
          <a:lstStyle>
            <a:lvl1pPr marL="0" indent="0">
              <a:buNone/>
              <a:defRPr sz="1400">
                <a:latin typeface="Times New Roman" pitchFamily="18" charset="0"/>
                <a:cs typeface="Times New Roman" pitchFamily="18" charset="0"/>
              </a:defRPr>
            </a:lvl1pPr>
          </a:lstStyle>
          <a:p>
            <a:pPr lvl="0"/>
            <a:r>
              <a:rPr lang="nb-NO" dirty="0"/>
              <a:t>Skolenavn/avd. settes inn her</a:t>
            </a:r>
          </a:p>
        </p:txBody>
      </p:sp>
    </p:spTree>
    <p:extLst>
      <p:ext uri="{BB962C8B-B14F-4D97-AF65-F5344CB8AC3E}">
        <p14:creationId xmlns:p14="http://schemas.microsoft.com/office/powerpoint/2010/main" val="2493291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EDD2-58DF-40DB-B872-094D9AA63B0C}" type="datetimeFigureOut">
              <a:rPr lang="nb-NO" smtClean="0"/>
              <a:t>24.03.2022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59F35-5F99-457E-8D93-7603D55236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21807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EDD2-58DF-40DB-B872-094D9AA63B0C}" type="datetimeFigureOut">
              <a:rPr lang="nb-NO" smtClean="0"/>
              <a:t>24.03.2022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59F35-5F99-457E-8D93-7603D55236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21361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EDD2-58DF-40DB-B872-094D9AA63B0C}" type="datetimeFigureOut">
              <a:rPr lang="nb-NO" smtClean="0"/>
              <a:t>24.03.2022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59F35-5F99-457E-8D93-7603D55236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9223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EDD2-58DF-40DB-B872-094D9AA63B0C}" type="datetimeFigureOut">
              <a:rPr lang="nb-NO" smtClean="0"/>
              <a:t>24.03.2022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59F35-5F99-457E-8D93-7603D55236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97889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EDD2-58DF-40DB-B872-094D9AA63B0C}" type="datetimeFigureOut">
              <a:rPr lang="nb-NO" smtClean="0"/>
              <a:t>24.03.2022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59F35-5F99-457E-8D93-7603D55236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36238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EDD2-58DF-40DB-B872-094D9AA63B0C}" type="datetimeFigureOut">
              <a:rPr lang="nb-NO" smtClean="0"/>
              <a:t>24.03.2022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59F35-5F99-457E-8D93-7603D55236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03142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EDD2-58DF-40DB-B872-094D9AA63B0C}" type="datetimeFigureOut">
              <a:rPr lang="nb-NO" smtClean="0"/>
              <a:t>24.03.2022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59F35-5F99-457E-8D93-7603D55236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56730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EEDD2-58DF-40DB-B872-094D9AA63B0C}" type="datetimeFigureOut">
              <a:rPr lang="nb-NO" smtClean="0"/>
              <a:t>24.03.2022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59F35-5F99-457E-8D93-7603D55236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79851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EEDD2-58DF-40DB-B872-094D9AA63B0C}" type="datetimeFigureOut">
              <a:rPr lang="nb-NO" smtClean="0"/>
              <a:t>24.03.2022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59F35-5F99-457E-8D93-7603D55236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68993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ovdata.no/eu/32016r0679" TargetMode="External"/><Relationship Id="rId2" Type="http://schemas.openxmlformats.org/officeDocument/2006/relationships/hyperlink" Target="https://lovdata.no/dokument/LTI/lov/2018-06-15-38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103445" y="1892830"/>
            <a:ext cx="10347928" cy="3259205"/>
          </a:xfrm>
        </p:spPr>
        <p:txBody>
          <a:bodyPr/>
          <a:lstStyle/>
          <a:p>
            <a:pPr algn="ctr"/>
            <a:br>
              <a:rPr lang="nb-NO" dirty="0"/>
            </a:br>
            <a:r>
              <a:rPr lang="nb-NO" dirty="0"/>
              <a:t>GDPR ved privatisteksamen</a:t>
            </a:r>
            <a:br>
              <a:rPr lang="nb-NO" dirty="0"/>
            </a:br>
            <a:r>
              <a:rPr lang="nb-NO" dirty="0"/>
              <a:t> for</a:t>
            </a:r>
            <a:br>
              <a:rPr lang="nb-NO" dirty="0"/>
            </a:br>
            <a:r>
              <a:rPr lang="nb-NO" dirty="0"/>
              <a:t>sensorer og eksaminatorer</a:t>
            </a:r>
            <a:br>
              <a:rPr lang="nb-NO" dirty="0"/>
            </a:br>
            <a:r>
              <a:rPr lang="nb-NO" sz="1600" dirty="0"/>
              <a:t>GDPR = </a:t>
            </a:r>
            <a:r>
              <a:rPr lang="en-US" sz="1600" dirty="0"/>
              <a:t>The General Data Protection Regulation</a:t>
            </a:r>
            <a:br>
              <a:rPr lang="en-US" sz="1600" dirty="0"/>
            </a:br>
            <a:br>
              <a:rPr lang="en-US" sz="1600" dirty="0"/>
            </a:br>
            <a:br>
              <a:rPr lang="en-US" sz="1600" dirty="0"/>
            </a:br>
            <a:br>
              <a:rPr lang="en-US" sz="1600" dirty="0"/>
            </a:br>
            <a:br>
              <a:rPr lang="en-US" sz="1600" dirty="0"/>
            </a:br>
            <a:br>
              <a:rPr lang="en-US" sz="1600" dirty="0"/>
            </a:br>
            <a:br>
              <a:rPr lang="en-US" sz="1600" dirty="0"/>
            </a:br>
            <a:r>
              <a:rPr lang="en-US" sz="1600" dirty="0" err="1"/>
              <a:t>oktober</a:t>
            </a:r>
            <a:r>
              <a:rPr lang="en-US" sz="1600" dirty="0"/>
              <a:t> 2018</a:t>
            </a:r>
            <a:endParaRPr lang="nb-NO" sz="1600" i="1" dirty="0"/>
          </a:p>
        </p:txBody>
      </p:sp>
    </p:spTree>
    <p:extLst>
      <p:ext uri="{BB962C8B-B14F-4D97-AF65-F5344CB8AC3E}">
        <p14:creationId xmlns:p14="http://schemas.microsoft.com/office/powerpoint/2010/main" val="199358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GDPR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23392" y="1700808"/>
            <a:ext cx="11041227" cy="3960440"/>
          </a:xfrm>
        </p:spPr>
        <p:txBody>
          <a:bodyPr>
            <a:normAutofit fontScale="85000" lnSpcReduction="20000"/>
          </a:bodyPr>
          <a:lstStyle/>
          <a:p>
            <a:r>
              <a:rPr lang="nb-NO" dirty="0"/>
              <a:t>Norge har i løpet av </a:t>
            </a:r>
            <a:r>
              <a:rPr lang="nb-NO" dirty="0" err="1"/>
              <a:t>sommern</a:t>
            </a:r>
            <a:r>
              <a:rPr lang="nb-NO" dirty="0"/>
              <a:t> 2018 fått ny  </a:t>
            </a:r>
            <a:r>
              <a:rPr lang="nb-NO" dirty="0">
                <a:hlinkClick r:id="rId2"/>
              </a:rPr>
              <a:t>personopplysningslov</a:t>
            </a:r>
            <a:r>
              <a:rPr lang="nb-NO" dirty="0"/>
              <a:t>. Loven er tett knyttet til EUs </a:t>
            </a:r>
            <a:r>
              <a:rPr lang="nb-NO" dirty="0">
                <a:hlinkClick r:id="rId3"/>
              </a:rPr>
              <a:t>forordning</a:t>
            </a:r>
            <a:r>
              <a:rPr lang="nb-NO" dirty="0"/>
              <a:t> for personvern, The General Data </a:t>
            </a:r>
            <a:r>
              <a:rPr lang="nb-NO" dirty="0" err="1"/>
              <a:t>Protection</a:t>
            </a:r>
            <a:r>
              <a:rPr lang="nb-NO" dirty="0"/>
              <a:t> </a:t>
            </a:r>
            <a:r>
              <a:rPr lang="nb-NO" dirty="0" err="1"/>
              <a:t>Regulation</a:t>
            </a:r>
            <a:r>
              <a:rPr lang="nb-NO" dirty="0"/>
              <a:t> (GDPR). </a:t>
            </a:r>
          </a:p>
          <a:p>
            <a:r>
              <a:rPr lang="nb-NO" dirty="0"/>
              <a:t>Alle virksomheter må forholde seg både til lov og forordning. </a:t>
            </a:r>
          </a:p>
          <a:p>
            <a:r>
              <a:rPr lang="nb-NO" dirty="0"/>
              <a:t>Det nye regelverket gir virksomheter nye plikter og enkeltpersoner nye rettigheter.</a:t>
            </a:r>
          </a:p>
          <a:p>
            <a:r>
              <a:rPr lang="nb-NO" dirty="0"/>
              <a:t>Hovedprinsippet er at alle borgere "eier" sine egne personopplysninger og at de i størst mulig grad bestemmer hvordan disse opplysningene behandles.</a:t>
            </a:r>
          </a:p>
          <a:p>
            <a:r>
              <a:rPr lang="nb-NO" dirty="0"/>
              <a:t>Hver gang vi behandler personopplysninger må vi vurdere om personvernet er godt nok sikret.</a:t>
            </a:r>
          </a:p>
        </p:txBody>
      </p:sp>
    </p:spTree>
    <p:extLst>
      <p:ext uri="{BB962C8B-B14F-4D97-AF65-F5344CB8AC3E}">
        <p14:creationId xmlns:p14="http://schemas.microsoft.com/office/powerpoint/2010/main" val="1593064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Hva er egentlig en personopplysning?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23392" y="1700808"/>
            <a:ext cx="11041227" cy="31599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b-NO" b="1" dirty="0"/>
          </a:p>
          <a:p>
            <a:pPr marL="0" indent="0">
              <a:buNone/>
            </a:pPr>
            <a:r>
              <a:rPr lang="nb-NO" b="1" dirty="0"/>
              <a:t>Enhver opplysning som kan knyttes til en identifiserbar person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  <p:cxnSp>
        <p:nvCxnSpPr>
          <p:cNvPr id="6" name="Rett pilkobling 5"/>
          <p:cNvCxnSpPr/>
          <p:nvPr/>
        </p:nvCxnSpPr>
        <p:spPr>
          <a:xfrm flipV="1">
            <a:off x="974558" y="5606716"/>
            <a:ext cx="9889958" cy="0"/>
          </a:xfrm>
          <a:prstGeom prst="straightConnector1">
            <a:avLst/>
          </a:prstGeom>
          <a:ln w="5715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Sylinder 6"/>
          <p:cNvSpPr txBox="1"/>
          <p:nvPr/>
        </p:nvSpPr>
        <p:spPr>
          <a:xfrm>
            <a:off x="1022679" y="5089358"/>
            <a:ext cx="2261936" cy="37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Navn, Adresse</a:t>
            </a:r>
          </a:p>
        </p:txBody>
      </p:sp>
      <p:sp>
        <p:nvSpPr>
          <p:cNvPr id="8" name="TekstSylinder 7"/>
          <p:cNvSpPr txBox="1"/>
          <p:nvPr/>
        </p:nvSpPr>
        <p:spPr>
          <a:xfrm>
            <a:off x="3681661" y="5089357"/>
            <a:ext cx="2261936" cy="37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Karakter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364705" y="5089357"/>
            <a:ext cx="2261936" cy="37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Fødselsnummer</a:t>
            </a:r>
          </a:p>
        </p:txBody>
      </p:sp>
      <p:sp>
        <p:nvSpPr>
          <p:cNvPr id="10" name="TekstSylinder 9"/>
          <p:cNvSpPr txBox="1"/>
          <p:nvPr/>
        </p:nvSpPr>
        <p:spPr>
          <a:xfrm>
            <a:off x="9035719" y="5089357"/>
            <a:ext cx="2261936" cy="37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Tilrettelagt eksamen</a:t>
            </a:r>
          </a:p>
        </p:txBody>
      </p:sp>
      <p:sp>
        <p:nvSpPr>
          <p:cNvPr id="11" name="TekstSylinder 10"/>
          <p:cNvSpPr txBox="1"/>
          <p:nvPr/>
        </p:nvSpPr>
        <p:spPr>
          <a:xfrm>
            <a:off x="974558" y="5618740"/>
            <a:ext cx="25747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Beskyttelsesbehov</a:t>
            </a:r>
          </a:p>
        </p:txBody>
      </p:sp>
    </p:spTree>
    <p:extLst>
      <p:ext uri="{BB962C8B-B14F-4D97-AF65-F5344CB8AC3E}">
        <p14:creationId xmlns:p14="http://schemas.microsoft.com/office/powerpoint/2010/main" val="2078009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Osloskolen må ha et lovlig formål for behandling av personopplysninger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b="1" dirty="0"/>
          </a:p>
          <a:p>
            <a:pPr marL="0" indent="0">
              <a:buNone/>
            </a:pPr>
            <a:r>
              <a:rPr lang="nb-NO" b="1" dirty="0"/>
              <a:t>Lovhjemmel</a:t>
            </a:r>
          </a:p>
          <a:p>
            <a:r>
              <a:rPr lang="nb-NO" dirty="0"/>
              <a:t>Vi forsøker så langt som mulig å sikre at vi har en lovhjemmel for å behandle personopplysninger. </a:t>
            </a:r>
            <a:r>
              <a:rPr lang="nb-NO" u="sng" dirty="0"/>
              <a:t>Opplæringsloven </a:t>
            </a:r>
            <a:r>
              <a:rPr lang="nb-NO" dirty="0"/>
              <a:t>brukes for eksempel for å begrunne behandling i Visma InSchool (VIS) og lister til eksamen.</a:t>
            </a:r>
          </a:p>
        </p:txBody>
      </p:sp>
    </p:spTree>
    <p:extLst>
      <p:ext uri="{BB962C8B-B14F-4D97-AF65-F5344CB8AC3E}">
        <p14:creationId xmlns:p14="http://schemas.microsoft.com/office/powerpoint/2010/main" val="3227222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Behandle personopplysninger på riktig måte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23392" y="1815353"/>
            <a:ext cx="11041227" cy="41688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4500" dirty="0"/>
              <a:t>En sensor1 og sensor2 må:</a:t>
            </a:r>
          </a:p>
          <a:p>
            <a:r>
              <a:rPr lang="nb-NO" dirty="0"/>
              <a:t>ha god </a:t>
            </a:r>
            <a:r>
              <a:rPr lang="nb-NO" sz="3300" b="1" dirty="0">
                <a:solidFill>
                  <a:srgbClr val="C00000"/>
                </a:solidFill>
              </a:rPr>
              <a:t>oversikt</a:t>
            </a:r>
            <a:r>
              <a:rPr lang="nb-NO" dirty="0"/>
              <a:t> over hvilke personopplysninger av kandidater som lagres.</a:t>
            </a:r>
          </a:p>
          <a:p>
            <a:r>
              <a:rPr lang="nb-NO" dirty="0"/>
              <a:t>identifisere og sikre </a:t>
            </a:r>
            <a:r>
              <a:rPr lang="nb-NO" sz="3300" b="1" dirty="0">
                <a:solidFill>
                  <a:srgbClr val="C00000"/>
                </a:solidFill>
              </a:rPr>
              <a:t>beskyttelsesverdige</a:t>
            </a:r>
            <a:r>
              <a:rPr lang="nb-NO" dirty="0"/>
              <a:t> personopplysninger.</a:t>
            </a:r>
          </a:p>
          <a:p>
            <a:r>
              <a:rPr lang="nb-NO" sz="3300" b="1" dirty="0">
                <a:solidFill>
                  <a:srgbClr val="C00000"/>
                </a:solidFill>
              </a:rPr>
              <a:t>slette</a:t>
            </a:r>
            <a:r>
              <a:rPr lang="nb-NO" dirty="0"/>
              <a:t> personopplysninger når det ikke lenger er behov for dem.</a:t>
            </a:r>
          </a:p>
          <a:p>
            <a:r>
              <a:rPr lang="nb-NO" dirty="0"/>
              <a:t>unngå bruk av </a:t>
            </a:r>
            <a:r>
              <a:rPr lang="nb-NO" sz="3300" b="1" dirty="0">
                <a:solidFill>
                  <a:srgbClr val="C00000"/>
                </a:solidFill>
              </a:rPr>
              <a:t>skygge-IT</a:t>
            </a:r>
            <a:r>
              <a:rPr lang="nb-NO" dirty="0"/>
              <a:t>. </a:t>
            </a:r>
            <a:endParaRPr lang="nb-NO" i="1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46639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Skygge-IT: erstatningsløsninger som er lettvinte, men mindre sikret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23392" y="1700808"/>
            <a:ext cx="11041227" cy="429143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endParaRPr lang="nb-NO" dirty="0"/>
          </a:p>
          <a:p>
            <a:pPr>
              <a:lnSpc>
                <a:spcPct val="120000"/>
              </a:lnSpc>
            </a:pPr>
            <a:r>
              <a:rPr lang="nb-NO" dirty="0"/>
              <a:t>IT-løsninger som oppfattes som tungvinte, kan føre til at brukerne velger alternative, mindre sikre IT-løsninger: skygge-IT.</a:t>
            </a:r>
          </a:p>
          <a:p>
            <a:pPr>
              <a:lnSpc>
                <a:spcPct val="120000"/>
              </a:lnSpc>
            </a:pPr>
            <a:r>
              <a:rPr lang="nb-NO" dirty="0"/>
              <a:t>Et eksempel på dette kan være kopi av karakterlister som produseres ved siden av VIS. </a:t>
            </a:r>
          </a:p>
        </p:txBody>
      </p:sp>
    </p:spTree>
    <p:extLst>
      <p:ext uri="{BB962C8B-B14F-4D97-AF65-F5344CB8AC3E}">
        <p14:creationId xmlns:p14="http://schemas.microsoft.com/office/powerpoint/2010/main" val="1931911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Vi må begrense behandlingen av personopplysninger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b="1" dirty="0"/>
              <a:t>Du som sensor1 og sensor2 …</a:t>
            </a:r>
          </a:p>
          <a:p>
            <a:pPr marL="0" indent="0">
              <a:buNone/>
            </a:pPr>
            <a:r>
              <a:rPr lang="nb-NO" dirty="0"/>
              <a:t>…må vite at bare de med tjenstlig behov skal få tilgang til opplysningene.</a:t>
            </a:r>
          </a:p>
          <a:p>
            <a:pPr marL="0" indent="0">
              <a:buNone/>
            </a:pPr>
            <a:r>
              <a:rPr lang="nb-NO" dirty="0"/>
              <a:t>…skal aldri videresende e-post med sensitive personopplysninger </a:t>
            </a:r>
          </a:p>
          <a:p>
            <a:pPr marL="0" indent="0">
              <a:buNone/>
            </a:pPr>
            <a:r>
              <a:rPr lang="nb-NO" dirty="0"/>
              <a:t>…kan ikke gjenbruke opplysninger til andre formål.</a:t>
            </a:r>
          </a:p>
          <a:p>
            <a:pPr marL="0" indent="0">
              <a:buNone/>
            </a:pPr>
            <a:r>
              <a:rPr lang="nb-NO" dirty="0"/>
              <a:t>…skal føre og oppbevare notater fra eksamensgjennomføringen på forsvarlig vis. Etter 12 måneder skal notatene makuleres. 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96754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Passord på avveie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23392" y="1700808"/>
            <a:ext cx="11041227" cy="315995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b-NO" sz="2000" b="1" dirty="0"/>
              <a:t>Tiltak for å unngå passord på avveie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b-NO" sz="2000" dirty="0"/>
              <a:t>Vær påpasselig ved pålogging:</a:t>
            </a:r>
          </a:p>
          <a:p>
            <a:pPr marL="171450" lvl="1" indent="-171450">
              <a:lnSpc>
                <a:spcPct val="100000"/>
              </a:lnSpc>
              <a:spcBef>
                <a:spcPts val="0"/>
              </a:spcBef>
            </a:pPr>
            <a:r>
              <a:rPr lang="nb-NO" sz="2000" dirty="0"/>
              <a:t>Skjul passordinntasting mot innsyn og filming</a:t>
            </a:r>
          </a:p>
          <a:p>
            <a:pPr marL="171450" lvl="1" indent="-171450">
              <a:lnSpc>
                <a:spcPct val="100000"/>
              </a:lnSpc>
              <a:spcBef>
                <a:spcPts val="0"/>
              </a:spcBef>
            </a:pPr>
            <a:r>
              <a:rPr lang="nb-NO" sz="2000" dirty="0"/>
              <a:t>Se etter </a:t>
            </a:r>
            <a:r>
              <a:rPr lang="nb-NO" sz="2000" dirty="0" err="1"/>
              <a:t>keylogger</a:t>
            </a:r>
            <a:endParaRPr lang="nb-NO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nb-NO" sz="9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b-NO" sz="2000" b="1" dirty="0"/>
              <a:t>Tiltak for å redusere skadevirkninger og konsekvenser av passord på avveie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b-NO" sz="2000" dirty="0"/>
              <a:t>Overfør beskyttelsesverdige opplysninger til et sikrere sted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b-NO" sz="2000" dirty="0"/>
              <a:t>Slett e-poster og filer som du ikke lenger trenger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b-NO" sz="2000" dirty="0"/>
              <a:t>Før notater med bl.a. karakterer eller fravær for å kunne tilbakeføre korrekte data</a:t>
            </a:r>
            <a:endParaRPr lang="nb-NO" sz="900" dirty="0"/>
          </a:p>
          <a:p>
            <a:pPr marL="0" indent="0">
              <a:buNone/>
            </a:pPr>
            <a:r>
              <a:rPr lang="nb-NO" sz="2000" b="1" dirty="0"/>
              <a:t>Tiltak </a:t>
            </a:r>
            <a:r>
              <a:rPr lang="nb-NO" sz="2000" b="1" u="sng" dirty="0"/>
              <a:t>etter</a:t>
            </a:r>
            <a:r>
              <a:rPr lang="nb-NO" sz="2000" b="1" dirty="0"/>
              <a:t> at passord er på avveie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b-NO" sz="2000" dirty="0"/>
              <a:t>Bytt passord dersom du er i tvil om passordet er på avveie</a:t>
            </a:r>
          </a:p>
          <a:p>
            <a:pPr marL="0" indent="0">
              <a:buNone/>
            </a:pPr>
            <a:endParaRPr lang="nb-NO" b="1" dirty="0"/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88318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37642" y="486197"/>
            <a:ext cx="11041227" cy="1080120"/>
          </a:xfrm>
        </p:spPr>
        <p:txBody>
          <a:bodyPr/>
          <a:lstStyle/>
          <a:p>
            <a:r>
              <a:rPr lang="nb-NO" dirty="0"/>
              <a:t>Det er vår plikt å varsle personvernbrudd til Datatilsynet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b="1" dirty="0"/>
              <a:t>Hendelsesvarsling</a:t>
            </a:r>
          </a:p>
          <a:p>
            <a:r>
              <a:rPr lang="nb-NO" dirty="0"/>
              <a:t>Privatistkontoret har rutiner og løsninger som sikrer at brudd på personvernet blir rapportert til Datatilsynet og de berørte privatistene innen 72 timer.</a:t>
            </a:r>
          </a:p>
          <a:p>
            <a:r>
              <a:rPr lang="nb-NO" dirty="0"/>
              <a:t>Sensorer rapporterer personvernbrudd til Privatistkontoret. </a:t>
            </a:r>
          </a:p>
          <a:p>
            <a:r>
              <a:rPr lang="nb-NO" dirty="0"/>
              <a:t>Privatistkontoret varsler administrasjonen sentralt som melder til Datatilsynet.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02208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BE46A943D845D4888B93EE55172A047" ma:contentTypeVersion="13" ma:contentTypeDescription="Opprett et nytt dokument." ma:contentTypeScope="" ma:versionID="185eb2f099b5e09f262ed6bbc8938dc6">
  <xsd:schema xmlns:xsd="http://www.w3.org/2001/XMLSchema" xmlns:xs="http://www.w3.org/2001/XMLSchema" xmlns:p="http://schemas.microsoft.com/office/2006/metadata/properties" xmlns:ns2="0d5afd6c-38b4-4030-849f-fc4e3d1afc57" xmlns:ns3="0ff7730c-a696-403c-a27d-2e64e24bbf9b" targetNamespace="http://schemas.microsoft.com/office/2006/metadata/properties" ma:root="true" ma:fieldsID="f54a83a7daee40c13cc6228b8ae83668" ns2:_="" ns3:_="">
    <xsd:import namespace="0d5afd6c-38b4-4030-849f-fc4e3d1afc57"/>
    <xsd:import namespace="0ff7730c-a696-403c-a27d-2e64e24bb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5afd6c-38b4-4030-849f-fc4e3d1afc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f7730c-a696-403c-a27d-2e64e24bbf9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BD77FDF-B1B7-4284-8517-89E51D532A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7B4842-828F-4716-8AB0-3455FB7B35A7}"/>
</file>

<file path=customXml/itemProps3.xml><?xml version="1.0" encoding="utf-8"?>
<ds:datastoreItem xmlns:ds="http://schemas.openxmlformats.org/officeDocument/2006/customXml" ds:itemID="{9FB32CD5-CE19-4CAC-B879-1653B646D9E2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3259</TotalTime>
  <Words>479</Words>
  <Application>Microsoft Office PowerPoint</Application>
  <PresentationFormat>Widescreen</PresentationFormat>
  <Paragraphs>57</Paragraphs>
  <Slides>9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Office-tema</vt:lpstr>
      <vt:lpstr> GDPR ved privatisteksamen  for sensorer og eksaminatorer GDPR = The General Data Protection Regulation       oktober 2018</vt:lpstr>
      <vt:lpstr>GDPR</vt:lpstr>
      <vt:lpstr>Hva er egentlig en personopplysning?</vt:lpstr>
      <vt:lpstr>Osloskolen må ha et lovlig formål for behandling av personopplysninger</vt:lpstr>
      <vt:lpstr>Behandle personopplysninger på riktig måte</vt:lpstr>
      <vt:lpstr>Skygge-IT: erstatningsløsninger som er lettvinte, men mindre sikret</vt:lpstr>
      <vt:lpstr>Vi må begrense behandlingen av personopplysninger</vt:lpstr>
      <vt:lpstr>Passord på avveie</vt:lpstr>
      <vt:lpstr>Det er vår plikt å varsle personvernbrudd til Datatilsynet</vt:lpstr>
    </vt:vector>
  </TitlesOfParts>
  <Company>Oslo Kommune Utdanningsetaten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Data Protection Regulation (GDPR)</dc:title>
  <dc:creator>Geir Troøien</dc:creator>
  <cp:lastModifiedBy>Ingrid Birgitte Møller Raade</cp:lastModifiedBy>
  <cp:revision>380</cp:revision>
  <cp:lastPrinted>2018-06-08T12:38:11Z</cp:lastPrinted>
  <dcterms:created xsi:type="dcterms:W3CDTF">2018-04-09T08:11:59Z</dcterms:created>
  <dcterms:modified xsi:type="dcterms:W3CDTF">2022-03-24T12:56:18Z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0x010100CBE46A943D845D4888B93EE55172A047</vt:lpwstr>
  </property>
  <property fmtid="{D5CDD505-2E9C-101B-9397-08002B2CF9AE}" pid="3" name="Order">
    <vt:r8>5881400</vt:r8>
  </property>
</Properties>
</file>