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1"/>
  </p:sldMasterIdLst>
  <p:notesMasterIdLst>
    <p:notesMasterId r:id="rId12"/>
  </p:notesMasterIdLst>
  <p:sldIdLst>
    <p:sldId id="389" r:id="rId2"/>
    <p:sldId id="386" r:id="rId3"/>
    <p:sldId id="391" r:id="rId4"/>
    <p:sldId id="392" r:id="rId5"/>
    <p:sldId id="396" r:id="rId6"/>
    <p:sldId id="398" r:id="rId7"/>
    <p:sldId id="397" r:id="rId8"/>
    <p:sldId id="393" r:id="rId9"/>
    <p:sldId id="394" r:id="rId10"/>
    <p:sldId id="390" r:id="rId11"/>
  </p:sldIdLst>
  <p:sldSz cx="12192000" cy="6858000"/>
  <p:notesSz cx="6858000" cy="9144000"/>
  <p:embeddedFontLst>
    <p:embeddedFont>
      <p:font typeface="Verdana" panose="020B0604030504040204" pitchFamily="34" charset="0"/>
      <p:regular r:id="rId13"/>
      <p:bold r:id="rId14"/>
      <p:italic r:id="rId15"/>
      <p:boldItalic r:id="rId16"/>
    </p:embeddedFont>
    <p:embeddedFont>
      <p:font typeface="Oslo Sans Office" panose="02000000000000000000" pitchFamily="2" charset="0"/>
      <p:regular r:id="rId17"/>
      <p:bold r:id="rId18"/>
      <p:italic r:id="rId19"/>
      <p:boldItalic r:id="rId20"/>
    </p:embeddedFont>
    <p:embeddedFont>
      <p:font typeface="Book Antiqua" panose="02040602050305030304" pitchFamily="18" charset="0"/>
      <p:regular r:id="rId21"/>
      <p:bold r:id="rId22"/>
      <p:italic r:id="rId23"/>
      <p:boldItalic r:id="rId24"/>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389"/>
            <p14:sldId id="386"/>
            <p14:sldId id="391"/>
            <p14:sldId id="392"/>
            <p14:sldId id="396"/>
            <p14:sldId id="398"/>
            <p14:sldId id="397"/>
            <p14:sldId id="393"/>
            <p14:sldId id="394"/>
            <p14:sldId id="390"/>
          </p14:sldIdLst>
        </p14:section>
        <p14:section name="Hjelp" id="{BAAE5B51-A85F-D14F-A0D9-4D059F5301C7}">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0" autoAdjust="0"/>
    <p:restoredTop sz="81737" autoAdjust="0"/>
  </p:normalViewPr>
  <p:slideViewPr>
    <p:cSldViewPr snapToGrid="0" snapToObjects="1" showGuides="1">
      <p:cViewPr>
        <p:scale>
          <a:sx n="50" d="100"/>
          <a:sy n="50" d="100"/>
        </p:scale>
        <p:origin x="-3288" y="-10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19.08.2019</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dirty="0"/>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Oslo Sans Office" panose="02000000000000000000" pitchFamily="2" charset="77"/>
                <a:ea typeface="+mn-ea"/>
                <a:cs typeface="+mn-cs"/>
              </a:rPr>
              <a:t>Tidlig innsats betyr at vi skal sette i gang tiltak for et barn med en gang det er behov for det, når som helst både i barnehagen og i skoleløpet. </a:t>
            </a:r>
            <a:endParaRPr lang="nb-NO" dirty="0" smtClean="0"/>
          </a:p>
          <a:p>
            <a:pPr marL="171450" indent="-171450">
              <a:buFontTx/>
              <a:buChar char="-"/>
            </a:pPr>
            <a:r>
              <a:rPr lang="nb-NO" baseline="0" dirty="0" smtClean="0"/>
              <a:t>Vi skal være tilgjengelige for det dere lurer på </a:t>
            </a:r>
          </a:p>
          <a:p>
            <a:pPr marL="171450" indent="-171450">
              <a:buFontTx/>
              <a:buChar char="-"/>
            </a:pPr>
            <a:r>
              <a:rPr lang="nb-NO" baseline="0" dirty="0" smtClean="0"/>
              <a:t>Vi tar opp tidlig om det er noe vi undrer oss over, og spør om det er noe vi kan bistå med</a:t>
            </a:r>
          </a:p>
          <a:p>
            <a:pPr marL="171450" indent="-171450">
              <a:buFontTx/>
              <a:buChar char="-"/>
            </a:pPr>
            <a:r>
              <a:rPr lang="nb-NO" baseline="0" dirty="0" smtClean="0"/>
              <a:t>Vi bruker de andre fagpersonene i bydelen til å spille oss </a:t>
            </a:r>
            <a:r>
              <a:rPr lang="nb-NO" baseline="0" dirty="0" err="1" smtClean="0"/>
              <a:t>gode:er</a:t>
            </a:r>
            <a:r>
              <a:rPr lang="nb-NO" baseline="0" dirty="0" smtClean="0"/>
              <a:t> det temaer som gjelder din familie, som vi kan lite om, spør vi andre om støte. </a:t>
            </a:r>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1</a:t>
            </a:fld>
            <a:endParaRPr lang="nb-NO" dirty="0"/>
          </a:p>
        </p:txBody>
      </p:sp>
    </p:spTree>
    <p:extLst>
      <p:ext uri="{BB962C8B-B14F-4D97-AF65-F5344CB8AC3E}">
        <p14:creationId xmlns:p14="http://schemas.microsoft.com/office/powerpoint/2010/main" val="3415849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2</a:t>
            </a:fld>
            <a:endParaRPr lang="nb-NO" dirty="0"/>
          </a:p>
        </p:txBody>
      </p:sp>
    </p:spTree>
    <p:extLst>
      <p:ext uri="{BB962C8B-B14F-4D97-AF65-F5344CB8AC3E}">
        <p14:creationId xmlns:p14="http://schemas.microsoft.com/office/powerpoint/2010/main" val="143591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Forklare gangen i strukturen – </a:t>
            </a:r>
          </a:p>
          <a:p>
            <a:r>
              <a:rPr lang="nb-NO" dirty="0" smtClean="0"/>
              <a:t>Nivå 0, Nivå 1, nivå 2, nivå 3 </a:t>
            </a:r>
          </a:p>
          <a:p>
            <a:endParaRPr lang="nb-NO" dirty="0" smtClean="0"/>
          </a:p>
          <a:p>
            <a:r>
              <a:rPr lang="nb-NO" dirty="0" smtClean="0"/>
              <a:t>Hva er Bedre</a:t>
            </a:r>
            <a:r>
              <a:rPr lang="nb-NO" baseline="0" dirty="0" smtClean="0"/>
              <a:t> tverrfaglig innsats</a:t>
            </a:r>
            <a:r>
              <a:rPr lang="nb-NO" dirty="0" smtClean="0"/>
              <a:t>? </a:t>
            </a:r>
          </a:p>
          <a:p>
            <a:r>
              <a:rPr lang="nb-NO" dirty="0" smtClean="0"/>
              <a:t>*Undre</a:t>
            </a:r>
            <a:r>
              <a:rPr lang="nb-NO" baseline="0" dirty="0" smtClean="0"/>
              <a:t> oss tidlig X: manglende matpakke et par dager: vi spør – hvordan går det hos dere, er alt som det pleier?</a:t>
            </a:r>
          </a:p>
          <a:p>
            <a:r>
              <a:rPr lang="nb-NO" baseline="0" dirty="0" smtClean="0"/>
              <a:t>*Medvirkning: Snakke med dere om det vi undrer oss om, både knyttet til barnet og til dere. </a:t>
            </a:r>
          </a:p>
          <a:p>
            <a:r>
              <a:rPr lang="nb-NO" baseline="0" dirty="0" smtClean="0"/>
              <a:t>*Setter inn tiltak i samarbeid med dere. </a:t>
            </a:r>
            <a:r>
              <a:rPr lang="nb-NO" i="1" u="none" baseline="0" dirty="0" smtClean="0"/>
              <a:t>Er tydelige på at vi kan ha behov for å søke støtte hos andre tjenester, for råd/veiledning. </a:t>
            </a:r>
          </a:p>
          <a:p>
            <a:pPr marL="0" indent="0">
              <a:buFont typeface="Arial" charset="0"/>
              <a:buNone/>
            </a:pPr>
            <a:r>
              <a:rPr lang="nb-NO" baseline="0" dirty="0" smtClean="0"/>
              <a:t>*Sammenbinding: Stafettholder: en kontaktperson &amp; Stafettlogg – deres og vår kommunikasjonsplattform, hvor alt vi har blitt enige om at vi skal gjøre ligger som oppgaver, med tidsfrister. Dere ser når vi har gjort det vi har sagt vi skal gjøre. </a:t>
            </a:r>
          </a:p>
          <a:p>
            <a:pPr marL="0" indent="0">
              <a:buFont typeface="Arial" charset="0"/>
              <a:buNone/>
            </a:pPr>
            <a:r>
              <a:rPr lang="nb-NO" baseline="0" dirty="0" smtClean="0"/>
              <a:t>*Flere tjenester som samarbeider: stafettlogg binder alle sammen. Raskere avklaring på hvem som skal gjøre hva. </a:t>
            </a:r>
          </a:p>
          <a:p>
            <a:pPr marL="0" indent="0">
              <a:buFont typeface="Arial" charset="0"/>
              <a:buNone/>
            </a:pPr>
            <a:endParaRPr lang="nb-NO" baseline="0" dirty="0" smtClean="0"/>
          </a:p>
          <a:p>
            <a:pPr marL="0" indent="0">
              <a:buFont typeface="Arial" charset="0"/>
              <a:buNone/>
            </a:pPr>
            <a:r>
              <a:rPr lang="nb-NO" baseline="0" dirty="0" smtClean="0"/>
              <a:t>Dere kan oppleve at vi spør om ting som skjer utenfor barnehagens sfære – dødsfall i familien, psykisk eller fysisk helse, kanskje også økonomi - fordi det påvirker barna! - For å være de beste vi kan for deres barn!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4</a:t>
            </a:fld>
            <a:endParaRPr lang="nb-NO" dirty="0"/>
          </a:p>
        </p:txBody>
      </p:sp>
    </p:spTree>
    <p:extLst>
      <p:ext uri="{BB962C8B-B14F-4D97-AF65-F5344CB8AC3E}">
        <p14:creationId xmlns:p14="http://schemas.microsoft.com/office/powerpoint/2010/main" val="2285368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Når?: Tiltakene vil knyttes til utviklingsområder der barnet kan ha nytte tettere oppfølging i en periode eller over tid. Det innhentes samtykke fra foresatte. Dere kan selv be om stafettlogg.</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Hva:</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Dere vil til enhver tid være oppdatert på det som er skrevet i loggen. Kun barnets foresatte og de personene som foresatte gir tillatelse til, kan få lesetilgang til stafettloggen.</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Symbolet stafettpinne = Vi slipper ikke pinnen før andre har ansvaret, vi sørger for at barnet for kontinuerlig,</a:t>
            </a:r>
            <a:r>
              <a:rPr lang="nb-NO" baseline="0" dirty="0" smtClean="0"/>
              <a:t> god , </a:t>
            </a:r>
            <a:r>
              <a:rPr lang="nb-NO" baseline="0" dirty="0" err="1" smtClean="0"/>
              <a:t>sammenhenende</a:t>
            </a:r>
            <a:r>
              <a:rPr lang="nb-NO" baseline="0" dirty="0" smtClean="0"/>
              <a:t> oppfølging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5</a:t>
            </a:fld>
            <a:endParaRPr lang="nb-NO" dirty="0"/>
          </a:p>
        </p:txBody>
      </p:sp>
    </p:spTree>
    <p:extLst>
      <p:ext uri="{BB962C8B-B14F-4D97-AF65-F5344CB8AC3E}">
        <p14:creationId xmlns:p14="http://schemas.microsoft.com/office/powerpoint/2010/main" val="421432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smtClean="0"/>
              <a:t>Selve loggen:</a:t>
            </a:r>
          </a:p>
          <a:p>
            <a:pPr marL="171450" indent="-171450">
              <a:buFont typeface="Arial" panose="020B0604020202020204" pitchFamily="34" charset="0"/>
              <a:buChar char="•"/>
            </a:pPr>
            <a:r>
              <a:rPr lang="nb-NO" dirty="0" smtClean="0"/>
              <a:t>Overordnet: oppmerksomhet - og hva som er målet</a:t>
            </a:r>
          </a:p>
          <a:p>
            <a:pPr marL="171450" indent="-171450">
              <a:buFont typeface="Arial" panose="020B0604020202020204" pitchFamily="34" charset="0"/>
              <a:buChar char="•"/>
            </a:pPr>
            <a:r>
              <a:rPr lang="nb-NO" dirty="0" smtClean="0"/>
              <a:t>Hver</a:t>
            </a:r>
            <a:r>
              <a:rPr lang="nb-NO" baseline="0" dirty="0" smtClean="0"/>
              <a:t> oppmerksomhet har flere tiltak</a:t>
            </a:r>
          </a:p>
          <a:p>
            <a:pPr marL="171450" indent="-171450">
              <a:buFont typeface="Arial" panose="020B0604020202020204" pitchFamily="34" charset="0"/>
              <a:buChar char="•"/>
            </a:pPr>
            <a:r>
              <a:rPr lang="nb-NO" baseline="0" dirty="0" smtClean="0"/>
              <a:t>Hvert tiltak har en ansvarlig.</a:t>
            </a:r>
          </a:p>
          <a:p>
            <a:pPr marL="171450" indent="-171450">
              <a:buFont typeface="Arial" panose="020B0604020202020204" pitchFamily="34" charset="0"/>
              <a:buChar char="•"/>
            </a:pPr>
            <a:r>
              <a:rPr lang="nb-NO" baseline="0" dirty="0" smtClean="0"/>
              <a:t>Familien har alltid tiltak – noe dere kan ha fokus på/gjøre hjemme</a:t>
            </a:r>
          </a:p>
          <a:p>
            <a:pPr marL="171450" indent="-171450">
              <a:buFont typeface="Arial" panose="020B0604020202020204" pitchFamily="34" charset="0"/>
              <a:buChar char="•"/>
            </a:pPr>
            <a:r>
              <a:rPr lang="nb-NO" baseline="0" dirty="0" smtClean="0"/>
              <a:t>Ved behov: flere aktører</a:t>
            </a:r>
          </a:p>
          <a:p>
            <a:pPr marL="171450" indent="-171450">
              <a:buFont typeface="Arial" panose="020B0604020202020204" pitchFamily="34" charset="0"/>
              <a:buChar char="•"/>
            </a:pPr>
            <a:r>
              <a:rPr lang="nb-NO" baseline="0" dirty="0" smtClean="0"/>
              <a:t>Stafettholder følger opp og passer på at dere evaluerer til rett tid</a:t>
            </a:r>
          </a:p>
          <a:p>
            <a:pPr marL="171450" indent="-171450">
              <a:buFont typeface="Arial" panose="020B0604020202020204" pitchFamily="34" charset="0"/>
              <a:buChar char="•"/>
            </a:pPr>
            <a:r>
              <a:rPr lang="nb-NO" baseline="0" dirty="0" smtClean="0"/>
              <a:t>Underveis: lysglimt. Da kommer det beskjed om at dere må logge dere inn i løsningen for å lese.</a:t>
            </a:r>
          </a:p>
          <a:p>
            <a:pPr marL="171450" indent="-171450">
              <a:buFont typeface="Arial" panose="020B0604020202020204" pitchFamily="34" charset="0"/>
              <a:buChar char="•"/>
            </a:pPr>
            <a:r>
              <a:rPr lang="nb-NO" baseline="0" dirty="0" smtClean="0"/>
              <a:t>Loggen lukkes når behovet opphører. </a:t>
            </a:r>
            <a:r>
              <a:rPr lang="nb-NO" sz="1200" b="0" i="0" kern="1200" dirty="0" smtClean="0">
                <a:solidFill>
                  <a:schemeClr val="tx1"/>
                </a:solidFill>
                <a:effectLst/>
                <a:latin typeface="Oslo Sans Office" panose="02000000000000000000" pitchFamily="2" charset="77"/>
                <a:ea typeface="+mn-ea"/>
                <a:cs typeface="+mn-cs"/>
              </a:rPr>
              <a:t>Ved avslutning av en logg vil det tas ut en utskrift som blir lagret i barnet/ den unge sin journal i barnehage/skole, eller hos en hjelpetjeneste -dersom de er involvert.</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6</a:t>
            </a:fld>
            <a:endParaRPr lang="nb-NO" dirty="0"/>
          </a:p>
        </p:txBody>
      </p:sp>
    </p:spTree>
    <p:extLst>
      <p:ext uri="{BB962C8B-B14F-4D97-AF65-F5344CB8AC3E}">
        <p14:creationId xmlns:p14="http://schemas.microsoft.com/office/powerpoint/2010/main" val="153874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Hvordan finne rett tjeneste når du trenger dem?</a:t>
            </a:r>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7</a:t>
            </a:fld>
            <a:endParaRPr lang="nb-NO" dirty="0"/>
          </a:p>
        </p:txBody>
      </p:sp>
    </p:spTree>
    <p:extLst>
      <p:ext uri="{BB962C8B-B14F-4D97-AF65-F5344CB8AC3E}">
        <p14:creationId xmlns:p14="http://schemas.microsoft.com/office/powerpoint/2010/main" val="142826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Åpen</a:t>
            </a:r>
            <a:r>
              <a:rPr lang="nb-NO" baseline="0" dirty="0" smtClean="0"/>
              <a:t> dør = vi er tilgjengelige for deg! </a:t>
            </a:r>
          </a:p>
          <a:p>
            <a:pPr marL="171450" indent="-171450">
              <a:buFontTx/>
              <a:buChar char="-"/>
            </a:pPr>
            <a:r>
              <a:rPr lang="nb-NO" baseline="0" dirty="0" smtClean="0"/>
              <a:t>På Helsestasjonen hver tirsdag ettermiddag : logoped, fysioterapeut, familieterapeut, helsesøster, barnevern</a:t>
            </a:r>
          </a:p>
          <a:p>
            <a:pPr marL="171450" indent="-171450">
              <a:buFontTx/>
              <a:buChar char="-"/>
            </a:pPr>
            <a:r>
              <a:rPr lang="nb-NO" baseline="0" dirty="0" smtClean="0"/>
              <a:t>I barnehagene: flytter seg i områdene . </a:t>
            </a:r>
            <a:r>
              <a:rPr lang="nb-NO" baseline="0" smtClean="0"/>
              <a:t>Tidspunkt annonseres </a:t>
            </a:r>
            <a:r>
              <a:rPr lang="nb-NO" baseline="0" dirty="0" smtClean="0"/>
              <a:t>nærmere. </a:t>
            </a:r>
          </a:p>
          <a:p>
            <a:pPr marL="0" indent="0">
              <a:buFontTx/>
              <a:buNone/>
            </a:pPr>
            <a:endParaRPr lang="nb-NO" baseline="0" dirty="0" smtClean="0"/>
          </a:p>
          <a:p>
            <a:pPr marL="0" indent="0">
              <a:buFontTx/>
              <a:buNone/>
            </a:pPr>
            <a:r>
              <a:rPr lang="nb-NO" baseline="0" dirty="0" smtClean="0"/>
              <a:t>En tredje mulighet: be om hjelp fra oss til å finne fram</a:t>
            </a:r>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8</a:t>
            </a:fld>
            <a:endParaRPr lang="nb-NO" dirty="0"/>
          </a:p>
        </p:txBody>
      </p:sp>
    </p:spTree>
    <p:extLst>
      <p:ext uri="{BB962C8B-B14F-4D97-AF65-F5344CB8AC3E}">
        <p14:creationId xmlns:p14="http://schemas.microsoft.com/office/powerpoint/2010/main" val="346385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Tx/>
              <a:buChar char="-"/>
            </a:pPr>
            <a:r>
              <a:rPr lang="nb-NO" dirty="0" smtClean="0"/>
              <a:t>Eller sjekk selv, i Tjenesteinfo,</a:t>
            </a:r>
            <a:r>
              <a:rPr lang="nb-NO" baseline="0" dirty="0" smtClean="0"/>
              <a:t> og ta direkte kontakt med dem du har behov for . Vi hjelper deg gjerne!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baseline="0" dirty="0" smtClean="0"/>
              <a:t>Finnes på oslo kommunes nettsider </a:t>
            </a:r>
            <a:r>
              <a:rPr lang="nb-NO" baseline="0" dirty="0" err="1" smtClean="0"/>
              <a:t>bti</a:t>
            </a:r>
            <a:r>
              <a:rPr lang="nb-NO" baseline="0" dirty="0" smtClean="0"/>
              <a:t> bydel nordre aker</a:t>
            </a:r>
          </a:p>
          <a:p>
            <a:pPr marL="171450" indent="-171450">
              <a:buFontTx/>
              <a:buChar char="-"/>
            </a:pPr>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9</a:t>
            </a:fld>
            <a:endParaRPr lang="nb-NO" dirty="0"/>
          </a:p>
        </p:txBody>
      </p:sp>
    </p:spTree>
    <p:extLst>
      <p:ext uri="{BB962C8B-B14F-4D97-AF65-F5344CB8AC3E}">
        <p14:creationId xmlns:p14="http://schemas.microsoft.com/office/powerpoint/2010/main" val="109144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Sammen om barna!</a:t>
            </a:r>
            <a:endParaRPr lang="nb-NO" dirty="0"/>
          </a:p>
        </p:txBody>
      </p:sp>
      <p:sp>
        <p:nvSpPr>
          <p:cNvPr id="4" name="Plassholder for lysbildenummer 3"/>
          <p:cNvSpPr>
            <a:spLocks noGrp="1"/>
          </p:cNvSpPr>
          <p:nvPr>
            <p:ph type="sldNum" sz="quarter" idx="10"/>
          </p:nvPr>
        </p:nvSpPr>
        <p:spPr/>
        <p:txBody>
          <a:bodyPr/>
          <a:lstStyle/>
          <a:p>
            <a:fld id="{7DA70C78-173F-D64A-A73A-E7995BB9F680}" type="slidenum">
              <a:rPr lang="nb-NO" smtClean="0"/>
              <a:pPr/>
              <a:t>10</a:t>
            </a:fld>
            <a:endParaRPr lang="nb-NO" dirty="0"/>
          </a:p>
        </p:txBody>
      </p:sp>
    </p:spTree>
    <p:extLst>
      <p:ext uri="{BB962C8B-B14F-4D97-AF65-F5344CB8AC3E}">
        <p14:creationId xmlns:p14="http://schemas.microsoft.com/office/powerpoint/2010/main" val="38379592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positiv logo">
    <p:bg>
      <p:bgPr>
        <a:solidFill>
          <a:schemeClr val="accent6"/>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19.08.2019</a:t>
            </a:fld>
            <a:endParaRPr lang="nb-NO"/>
          </a:p>
        </p:txBody>
      </p:sp>
      <p:sp>
        <p:nvSpPr>
          <p:cNvPr id="5" name="Footer Placeholder 4">
            <a:extLst>
              <a:ext uri="{FF2B5EF4-FFF2-40B4-BE49-F238E27FC236}">
                <a16:creationId xmlns=""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Klikk for å redigere tekststiler i malen</a:t>
            </a:r>
          </a:p>
        </p:txBody>
      </p:sp>
      <p:sp>
        <p:nvSpPr>
          <p:cNvPr id="8" name="Plassholder for dato 7">
            <a:extLst>
              <a:ext uri="{FF2B5EF4-FFF2-40B4-BE49-F238E27FC236}">
                <a16:creationId xmlns=""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19.08.2019</a:t>
            </a:fld>
            <a:endParaRPr lang="nb-NO"/>
          </a:p>
        </p:txBody>
      </p:sp>
      <p:sp>
        <p:nvSpPr>
          <p:cNvPr id="9" name="Plassholder for bunntekst 8">
            <a:extLst>
              <a:ext uri="{FF2B5EF4-FFF2-40B4-BE49-F238E27FC236}">
                <a16:creationId xmlns=""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dirty="0"/>
          </a:p>
        </p:txBody>
      </p:sp>
      <p:sp>
        <p:nvSpPr>
          <p:cNvPr id="3" name="Date Placeholder 2">
            <a:extLst>
              <a:ext uri="{FF2B5EF4-FFF2-40B4-BE49-F238E27FC236}">
                <a16:creationId xmlns=""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19.08.2019</a:t>
            </a:fld>
            <a:endParaRPr lang="nb-NO"/>
          </a:p>
        </p:txBody>
      </p:sp>
      <p:sp>
        <p:nvSpPr>
          <p:cNvPr id="4" name="Footer Placeholder 3">
            <a:extLst>
              <a:ext uri="{FF2B5EF4-FFF2-40B4-BE49-F238E27FC236}">
                <a16:creationId xmlns=""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19.08.2019</a:t>
            </a:fld>
            <a:endParaRPr lang="nb-NO"/>
          </a:p>
        </p:txBody>
      </p:sp>
      <p:sp>
        <p:nvSpPr>
          <p:cNvPr id="3" name="Footer Placeholder 2">
            <a:extLst>
              <a:ext uri="{FF2B5EF4-FFF2-40B4-BE49-F238E27FC236}">
                <a16:creationId xmlns=""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19.08.2019</a:t>
            </a:fld>
            <a:endParaRPr lang="nb-NO"/>
          </a:p>
        </p:txBody>
      </p:sp>
      <p:sp>
        <p:nvSpPr>
          <p:cNvPr id="4" name="Footer Placeholder 3">
            <a:extLst>
              <a:ext uri="{FF2B5EF4-FFF2-40B4-BE49-F238E27FC236}">
                <a16:creationId xmlns=""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4" name="Gruppe 23">
            <a:extLst>
              <a:ext uri="{FF2B5EF4-FFF2-40B4-BE49-F238E27FC236}">
                <a16:creationId xmlns=""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43186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19.08.2019</a:t>
            </a:fld>
            <a:endParaRPr lang="nb-NO"/>
          </a:p>
        </p:txBody>
      </p:sp>
      <p:sp>
        <p:nvSpPr>
          <p:cNvPr id="3" name="Footer Placeholder 2">
            <a:extLst>
              <a:ext uri="{FF2B5EF4-FFF2-40B4-BE49-F238E27FC236}">
                <a16:creationId xmlns=""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8195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ilde">
    <p:spTree>
      <p:nvGrpSpPr>
        <p:cNvPr id="1" name=""/>
        <p:cNvGrpSpPr/>
        <p:nvPr/>
      </p:nvGrpSpPr>
      <p:grpSpPr>
        <a:xfrm>
          <a:off x="0" y="0"/>
          <a:ext cx="0" cy="0"/>
          <a:chOff x="0" y="0"/>
          <a:chExt cx="0" cy="0"/>
        </a:xfrm>
      </p:grpSpPr>
      <p:sp>
        <p:nvSpPr>
          <p:cNvPr id="5" name="Plassholder for bilde 8">
            <a:extLst>
              <a:ext uri="{FF2B5EF4-FFF2-40B4-BE49-F238E27FC236}">
                <a16:creationId xmlns="" xmlns:a16="http://schemas.microsoft.com/office/drawing/2014/main" id="{60CD866B-09E0-644B-925F-4FC4C3C24E6E}"/>
              </a:ext>
            </a:extLst>
          </p:cNvPr>
          <p:cNvSpPr>
            <a:spLocks noGrp="1"/>
          </p:cNvSpPr>
          <p:nvPr>
            <p:ph type="pic" sz="quarter" idx="17" hasCustomPrompt="1"/>
          </p:nvPr>
        </p:nvSpPr>
        <p:spPr>
          <a:xfrm>
            <a:off x="0" y="0"/>
            <a:ext cx="12193200" cy="6858000"/>
          </a:xfrm>
          <a:solidFill>
            <a:schemeClr val="accent6"/>
          </a:solid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19.08.2019</a:t>
            </a:fld>
            <a:endParaRPr lang="nb-NO"/>
          </a:p>
        </p:txBody>
      </p:sp>
      <p:sp>
        <p:nvSpPr>
          <p:cNvPr id="3" name="Footer Placeholder 2">
            <a:extLst>
              <a:ext uri="{FF2B5EF4-FFF2-40B4-BE49-F238E27FC236}">
                <a16:creationId xmlns=""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Klikk for å redigere tekststiler i malen</a:t>
            </a:r>
          </a:p>
        </p:txBody>
      </p:sp>
      <p:grpSp>
        <p:nvGrpSpPr>
          <p:cNvPr id="23" name="Gruppe 22">
            <a:extLst>
              <a:ext uri="{FF2B5EF4-FFF2-40B4-BE49-F238E27FC236}">
                <a16:creationId xmlns=""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71418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gul">
    <p:bg>
      <p:bgPr>
        <a:solidFill>
          <a:schemeClr val="bg2"/>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6"/>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4" name="Date Placeholder 3">
            <a:extLst>
              <a:ext uri="{FF2B5EF4-FFF2-40B4-BE49-F238E27FC236}">
                <a16:creationId xmlns=""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19.08.2019</a:t>
            </a:fld>
            <a:endParaRPr lang="nb-NO"/>
          </a:p>
        </p:txBody>
      </p:sp>
      <p:sp>
        <p:nvSpPr>
          <p:cNvPr id="5" name="Footer Placeholder 4">
            <a:extLst>
              <a:ext uri="{FF2B5EF4-FFF2-40B4-BE49-F238E27FC236}">
                <a16:creationId xmlns=""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
        <p:nvSpPr>
          <p:cNvPr id="35" name="Plassholder for tekst 34">
            <a:extLst>
              <a:ext uri="{FF2B5EF4-FFF2-40B4-BE49-F238E27FC236}">
                <a16:creationId xmlns=""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6"/>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Klikk for å redigere tekststiler i malen</a:t>
            </a:r>
          </a:p>
        </p:txBody>
      </p:sp>
      <p:sp>
        <p:nvSpPr>
          <p:cNvPr id="10" name="TekstSylinder 9">
            <a:extLst>
              <a:ext uri="{FF2B5EF4-FFF2-40B4-BE49-F238E27FC236}">
                <a16:creationId xmlns=""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rød 2</a:t>
            </a:r>
          </a:p>
        </p:txBody>
      </p:sp>
      <p:grpSp>
        <p:nvGrpSpPr>
          <p:cNvPr id="11" name="Gruppe 10">
            <a:extLst>
              <a:ext uri="{FF2B5EF4-FFF2-40B4-BE49-F238E27FC236}">
                <a16:creationId xmlns=""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Tree>
    <p:extLst>
      <p:ext uri="{BB962C8B-B14F-4D97-AF65-F5344CB8AC3E}">
        <p14:creationId xmlns:p14="http://schemas.microsoft.com/office/powerpoint/2010/main" val="267104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
    <p:bg>
      <p:bgPr>
        <a:solidFill>
          <a:schemeClr val="bg2"/>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accent6"/>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Klikk for å redigere tekststiler i malen</a:t>
            </a:r>
          </a:p>
        </p:txBody>
      </p:sp>
      <p:sp>
        <p:nvSpPr>
          <p:cNvPr id="4" name="Date Placeholder 3">
            <a:extLst>
              <a:ext uri="{FF2B5EF4-FFF2-40B4-BE49-F238E27FC236}">
                <a16:creationId xmlns=""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19.08.2019</a:t>
            </a:fld>
            <a:endParaRPr lang="nb-NO"/>
          </a:p>
        </p:txBody>
      </p:sp>
      <p:sp>
        <p:nvSpPr>
          <p:cNvPr id="5" name="Footer Placeholder 4">
            <a:extLst>
              <a:ext uri="{FF2B5EF4-FFF2-40B4-BE49-F238E27FC236}">
                <a16:creationId xmlns=""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6"/>
          </a:solidFill>
        </p:spPr>
        <p:txBody>
          <a:bodyPr wrap="square" lIns="10152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9" name="TekstSylinder 8">
            <a:extLst>
              <a:ext uri="{FF2B5EF4-FFF2-40B4-BE49-F238E27FC236}">
                <a16:creationId xmlns=""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blå 2</a:t>
            </a:r>
          </a:p>
        </p:txBody>
      </p:sp>
      <p:grpSp>
        <p:nvGrpSpPr>
          <p:cNvPr id="10" name="Gruppe 9">
            <a:extLst>
              <a:ext uri="{FF2B5EF4-FFF2-40B4-BE49-F238E27FC236}">
                <a16:creationId xmlns=""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
        <p:nvSpPr>
          <p:cNvPr id="84" name="Plassholder for tekst 10">
            <a:extLst>
              <a:ext uri="{FF2B5EF4-FFF2-40B4-BE49-F238E27FC236}">
                <a16:creationId xmlns="" xmlns:a16="http://schemas.microsoft.com/office/drawing/2014/main" id="{0D8F09A7-65FB-3F40-97E2-2CB9486DB088}"/>
              </a:ext>
            </a:extLst>
          </p:cNvPr>
          <p:cNvSpPr>
            <a:spLocks noGrp="1" noChangeAspect="1"/>
          </p:cNvSpPr>
          <p:nvPr>
            <p:ph type="body" sz="quarter" idx="20"/>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Klikk for å redigere tekststiler i malen</a:t>
            </a:r>
          </a:p>
        </p:txBody>
      </p:sp>
    </p:spTree>
    <p:extLst>
      <p:ext uri="{BB962C8B-B14F-4D97-AF65-F5344CB8AC3E}">
        <p14:creationId xmlns:p14="http://schemas.microsoft.com/office/powerpoint/2010/main" val="1422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Plassholder for dato 6">
            <a:extLst>
              <a:ext uri="{FF2B5EF4-FFF2-40B4-BE49-F238E27FC236}">
                <a16:creationId xmlns=""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19.08.2019</a:t>
            </a:fld>
            <a:endParaRPr lang="nb-NO" dirty="0"/>
          </a:p>
        </p:txBody>
      </p:sp>
      <p:sp>
        <p:nvSpPr>
          <p:cNvPr id="9" name="Plassholder for bunntekst 8">
            <a:extLst>
              <a:ext uri="{FF2B5EF4-FFF2-40B4-BE49-F238E27FC236}">
                <a16:creationId xmlns=""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Klikk for å redigere tekststiler i malen</a:t>
            </a:r>
          </a:p>
        </p:txBody>
      </p:sp>
      <p:sp>
        <p:nvSpPr>
          <p:cNvPr id="8" name="Plassholder for dato 7">
            <a:extLst>
              <a:ext uri="{FF2B5EF4-FFF2-40B4-BE49-F238E27FC236}">
                <a16:creationId xmlns=""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19.08.2019</a:t>
            </a:fld>
            <a:endParaRPr lang="nb-NO"/>
          </a:p>
        </p:txBody>
      </p:sp>
      <p:sp>
        <p:nvSpPr>
          <p:cNvPr id="9" name="Plassholder for bunntekst 8">
            <a:extLst>
              <a:ext uri="{FF2B5EF4-FFF2-40B4-BE49-F238E27FC236}">
                <a16:creationId xmlns=""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4" name="Content Placeholder 3">
            <a:extLst>
              <a:ext uri="{FF2B5EF4-FFF2-40B4-BE49-F238E27FC236}">
                <a16:creationId xmlns=""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19.08.2019</a:t>
            </a:fld>
            <a:endParaRPr lang="nb-NO"/>
          </a:p>
        </p:txBody>
      </p:sp>
      <p:sp>
        <p:nvSpPr>
          <p:cNvPr id="6" name="Footer Placeholder 5">
            <a:extLst>
              <a:ext uri="{FF2B5EF4-FFF2-40B4-BE49-F238E27FC236}">
                <a16:creationId xmlns=""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dirty="0"/>
          </a:p>
        </p:txBody>
      </p:sp>
      <p:sp>
        <p:nvSpPr>
          <p:cNvPr id="3" name="Content Placeholder 2">
            <a:extLst>
              <a:ext uri="{FF2B5EF4-FFF2-40B4-BE49-F238E27FC236}">
                <a16:creationId xmlns=""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Klikk for å redigere tekststiler i malen</a:t>
            </a:r>
          </a:p>
        </p:txBody>
      </p:sp>
      <p:sp>
        <p:nvSpPr>
          <p:cNvPr id="5" name="Date Placeholder 4">
            <a:extLst>
              <a:ext uri="{FF2B5EF4-FFF2-40B4-BE49-F238E27FC236}">
                <a16:creationId xmlns=""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19.08.2019</a:t>
            </a:fld>
            <a:endParaRPr lang="nb-NO"/>
          </a:p>
        </p:txBody>
      </p:sp>
      <p:sp>
        <p:nvSpPr>
          <p:cNvPr id="6" name="Footer Placeholder 5">
            <a:extLst>
              <a:ext uri="{FF2B5EF4-FFF2-40B4-BE49-F238E27FC236}">
                <a16:creationId xmlns=""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Klikk for å redigere tekststiler i malen</a:t>
            </a:r>
          </a:p>
        </p:txBody>
      </p:sp>
      <p:sp>
        <p:nvSpPr>
          <p:cNvPr id="4" name="Content Placeholder 3">
            <a:extLst>
              <a:ext uri="{FF2B5EF4-FFF2-40B4-BE49-F238E27FC236}">
                <a16:creationId xmlns=""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Klikk for å redigere tekststiler i malen</a:t>
            </a:r>
          </a:p>
        </p:txBody>
      </p:sp>
      <p:sp>
        <p:nvSpPr>
          <p:cNvPr id="5" name="Date Placeholder 4">
            <a:extLst>
              <a:ext uri="{FF2B5EF4-FFF2-40B4-BE49-F238E27FC236}">
                <a16:creationId xmlns=""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19.08.2019</a:t>
            </a:fld>
            <a:endParaRPr lang="nb-NO"/>
          </a:p>
        </p:txBody>
      </p:sp>
      <p:sp>
        <p:nvSpPr>
          <p:cNvPr id="6" name="Footer Placeholder 5">
            <a:extLst>
              <a:ext uri="{FF2B5EF4-FFF2-40B4-BE49-F238E27FC236}">
                <a16:creationId xmlns=""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Klikk for å redigere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dirty="0"/>
              <a:t>Click to edit Master title style</a:t>
            </a:r>
            <a:endParaRPr dirty="0"/>
          </a:p>
        </p:txBody>
      </p:sp>
      <p:sp>
        <p:nvSpPr>
          <p:cNvPr id="3" name="Content Placeholder 2">
            <a:extLst>
              <a:ext uri="{FF2B5EF4-FFF2-40B4-BE49-F238E27FC236}">
                <a16:creationId xmlns=""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lassholder for dato 7">
            <a:extLst>
              <a:ext uri="{FF2B5EF4-FFF2-40B4-BE49-F238E27FC236}">
                <a16:creationId xmlns=""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19.08.2019</a:t>
            </a:fld>
            <a:endParaRPr lang="nb-NO"/>
          </a:p>
        </p:txBody>
      </p:sp>
      <p:sp>
        <p:nvSpPr>
          <p:cNvPr id="9" name="Plassholder for bunntekst 8">
            <a:extLst>
              <a:ext uri="{FF2B5EF4-FFF2-40B4-BE49-F238E27FC236}">
                <a16:creationId xmlns=""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19.08.2019</a:t>
            </a:fld>
            <a:endParaRPr lang="nb-NO" dirty="0"/>
          </a:p>
        </p:txBody>
      </p:sp>
      <p:sp>
        <p:nvSpPr>
          <p:cNvPr id="5" name="Footer Placeholder 4">
            <a:extLst>
              <a:ext uri="{FF2B5EF4-FFF2-40B4-BE49-F238E27FC236}">
                <a16:creationId xmlns=""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dirty="0"/>
          </a:p>
        </p:txBody>
      </p:sp>
      <p:sp>
        <p:nvSpPr>
          <p:cNvPr id="6" name="Slide Number Placeholder 5">
            <a:extLst>
              <a:ext uri="{FF2B5EF4-FFF2-40B4-BE49-F238E27FC236}">
                <a16:creationId xmlns=""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 xmlns:a16="http://schemas.microsoft.com/office/drawing/2014/main" id="{655AFB16-D4F3-C04D-8A8D-B4B481D6101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0" name="Rektangel 89">
                  <a:extLst>
                    <a:ext uri="{FF2B5EF4-FFF2-40B4-BE49-F238E27FC236}">
                      <a16:creationId xmlns=""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1" name="Rektangel 90">
                  <a:extLst>
                    <a:ext uri="{FF2B5EF4-FFF2-40B4-BE49-F238E27FC236}">
                      <a16:creationId xmlns=""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2" name="Rektangel 91">
                  <a:extLst>
                    <a:ext uri="{FF2B5EF4-FFF2-40B4-BE49-F238E27FC236}">
                      <a16:creationId xmlns=""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3" name="Rektangel 92">
                  <a:extLst>
                    <a:ext uri="{FF2B5EF4-FFF2-40B4-BE49-F238E27FC236}">
                      <a16:creationId xmlns=""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grpSp>
          <p:cxnSp>
            <p:nvCxnSpPr>
              <p:cNvPr id="53" name="Rett linje 52">
                <a:extLst>
                  <a:ext uri="{FF2B5EF4-FFF2-40B4-BE49-F238E27FC236}">
                    <a16:creationId xmlns=""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33,87 cm</a:t>
                  </a:r>
                </a:p>
              </p:txBody>
            </p:sp>
            <p:cxnSp>
              <p:nvCxnSpPr>
                <p:cNvPr id="87" name="Rett linje 86">
                  <a:extLst>
                    <a:ext uri="{FF2B5EF4-FFF2-40B4-BE49-F238E27FC236}">
                      <a16:creationId xmlns=""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28,20 cm</a:t>
                  </a:r>
                </a:p>
              </p:txBody>
            </p:sp>
            <p:cxnSp>
              <p:nvCxnSpPr>
                <p:cNvPr id="85" name="Rett linje 84">
                  <a:extLst>
                    <a:ext uri="{FF2B5EF4-FFF2-40B4-BE49-F238E27FC236}">
                      <a16:creationId xmlns=""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22,56 cm</a:t>
                  </a:r>
                </a:p>
              </p:txBody>
            </p:sp>
            <p:cxnSp>
              <p:nvCxnSpPr>
                <p:cNvPr id="83" name="Rett linje 82">
                  <a:extLst>
                    <a:ext uri="{FF2B5EF4-FFF2-40B4-BE49-F238E27FC236}">
                      <a16:creationId xmlns=""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81" name="Rett linje 80">
                  <a:extLst>
                    <a:ext uri="{FF2B5EF4-FFF2-40B4-BE49-F238E27FC236}">
                      <a16:creationId xmlns=""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79" name="Rett linje 78">
                  <a:extLst>
                    <a:ext uri="{FF2B5EF4-FFF2-40B4-BE49-F238E27FC236}">
                      <a16:creationId xmlns=""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 cm</a:t>
                  </a:r>
                </a:p>
              </p:txBody>
            </p:sp>
            <p:cxnSp>
              <p:nvCxnSpPr>
                <p:cNvPr id="77" name="Rett linje 76">
                  <a:extLst>
                    <a:ext uri="{FF2B5EF4-FFF2-40B4-BE49-F238E27FC236}">
                      <a16:creationId xmlns=""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2,13 cm</a:t>
                </a:r>
              </a:p>
            </p:txBody>
          </p:sp>
          <p:sp>
            <p:nvSpPr>
              <p:cNvPr id="96" name="Rektangel 95">
                <a:extLst>
                  <a:ext uri="{FF2B5EF4-FFF2-40B4-BE49-F238E27FC236}">
                    <a16:creationId xmlns=""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8" name="Rektangel 97">
                <a:extLst>
                  <a:ext uri="{FF2B5EF4-FFF2-40B4-BE49-F238E27FC236}">
                    <a16:creationId xmlns=""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cxnSp>
            <p:nvCxnSpPr>
              <p:cNvPr id="99" name="Rett linje 98">
                <a:extLst>
                  <a:ext uri="{FF2B5EF4-FFF2-40B4-BE49-F238E27FC236}">
                    <a16:creationId xmlns=""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104" name="Rett linje 103">
                <a:extLst>
                  <a:ext uri="{FF2B5EF4-FFF2-40B4-BE49-F238E27FC236}">
                    <a16:creationId xmlns=""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106" name="Rett linje 105">
                <a:extLst>
                  <a:ext uri="{FF2B5EF4-FFF2-40B4-BE49-F238E27FC236}">
                    <a16:creationId xmlns=""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latin typeface="+mn-lt"/>
                </a:rPr>
                <a:t>Oslo 2019</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05" r:id="rId3"/>
    <p:sldLayoutId id="2147483844" r:id="rId4"/>
    <p:sldLayoutId id="2147483740" r:id="rId5"/>
    <p:sldLayoutId id="2147483741" r:id="rId6"/>
    <p:sldLayoutId id="2147483860" r:id="rId7"/>
    <p:sldLayoutId id="2147483742" r:id="rId8"/>
    <p:sldLayoutId id="2147483743" r:id="rId9"/>
    <p:sldLayoutId id="2147483864" r:id="rId10"/>
    <p:sldLayoutId id="2147483754" r:id="rId11"/>
    <p:sldLayoutId id="2147483756" r:id="rId12"/>
    <p:sldLayoutId id="2147483755" r:id="rId13"/>
    <p:sldLayoutId id="2147483757" r:id="rId14"/>
    <p:sldLayoutId id="2147483865" r:id="rId15"/>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18"/>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F641A862-612A-7D45-A0ED-07030570FC13}" type="datetime1">
              <a:rPr lang="nb-NO" smtClean="0"/>
              <a:t>19.08.2019</a:t>
            </a:fld>
            <a:endParaRPr lang="nb-NO"/>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646" y="0"/>
            <a:ext cx="10292861" cy="6861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lassholder for lysbildenummer 4"/>
          <p:cNvSpPr>
            <a:spLocks noGrp="1"/>
          </p:cNvSpPr>
          <p:nvPr>
            <p:ph type="sldNum" sz="quarter" idx="12"/>
          </p:nvPr>
        </p:nvSpPr>
        <p:spPr/>
        <p:txBody>
          <a:bodyPr/>
          <a:lstStyle/>
          <a:p>
            <a:fld id="{8ACEFDFC-287E-0A4D-81A7-6CC8C070690D}" type="slidenum">
              <a:rPr lang="nb-NO" smtClean="0"/>
              <a:t>1</a:t>
            </a:fld>
            <a:endParaRPr lang="nb-NO"/>
          </a:p>
        </p:txBody>
      </p:sp>
      <p:sp>
        <p:nvSpPr>
          <p:cNvPr id="16" name="Tittel 1"/>
          <p:cNvSpPr>
            <a:spLocks noGrp="1"/>
          </p:cNvSpPr>
          <p:nvPr>
            <p:ph type="ctrTitle"/>
          </p:nvPr>
        </p:nvSpPr>
        <p:spPr>
          <a:xfrm>
            <a:off x="315795" y="867507"/>
            <a:ext cx="5073650" cy="4060824"/>
          </a:xfrm>
        </p:spPr>
        <p:txBody>
          <a:bodyPr/>
          <a:lstStyle/>
          <a:p>
            <a:r>
              <a:rPr lang="nb-NO" dirty="0" smtClean="0"/>
              <a:t>Tidlig innsats</a:t>
            </a:r>
            <a:br>
              <a:rPr lang="nb-NO" dirty="0" smtClean="0"/>
            </a:br>
            <a:r>
              <a:rPr lang="nb-NO" dirty="0"/>
              <a:t/>
            </a:r>
            <a:br>
              <a:rPr lang="nb-NO" dirty="0"/>
            </a:br>
            <a:r>
              <a:rPr lang="nb-NO" dirty="0" smtClean="0"/>
              <a:t> </a:t>
            </a:r>
            <a:br>
              <a:rPr lang="nb-NO" dirty="0" smtClean="0"/>
            </a:br>
            <a:r>
              <a:rPr lang="nb-NO" sz="2800" dirty="0" smtClean="0"/>
              <a:t> </a:t>
            </a:r>
            <a:br>
              <a:rPr lang="nb-NO" sz="2800" dirty="0" smtClean="0"/>
            </a:br>
            <a:r>
              <a:rPr lang="nb-NO" sz="2800" dirty="0" smtClean="0"/>
              <a:t>Bydel Nordre Aker</a:t>
            </a:r>
            <a:endParaRPr lang="nb-NO" sz="2800" dirty="0"/>
          </a:p>
        </p:txBody>
      </p:sp>
    </p:spTree>
    <p:extLst>
      <p:ext uri="{BB962C8B-B14F-4D97-AF65-F5344CB8AC3E}">
        <p14:creationId xmlns:p14="http://schemas.microsoft.com/office/powerpoint/2010/main" val="419429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2842411" y="6092824"/>
            <a:ext cx="9149563" cy="3040025"/>
          </a:xfrm>
        </p:spPr>
        <p:txBody>
          <a:bodyPr/>
          <a:lstStyle/>
          <a:p>
            <a:r>
              <a:rPr lang="nb-NO" i="1" dirty="0" smtClean="0"/>
              <a:t>«</a:t>
            </a:r>
            <a:r>
              <a:rPr lang="nb-NO" i="1" dirty="0"/>
              <a:t>Trygg, meningsfull, utviklende oppvekst» </a:t>
            </a:r>
            <a:r>
              <a:rPr lang="nb-NO" i="1" dirty="0" smtClean="0"/>
              <a:t>               </a:t>
            </a:r>
            <a:r>
              <a:rPr lang="nb-NO" sz="1300" dirty="0" smtClean="0"/>
              <a:t>Bydelens visjon</a:t>
            </a:r>
            <a:endParaRPr lang="en-US" sz="1300" dirty="0"/>
          </a:p>
        </p:txBody>
      </p:sp>
      <p:sp>
        <p:nvSpPr>
          <p:cNvPr id="5" name="Plassholder for lysbildenummer 4"/>
          <p:cNvSpPr>
            <a:spLocks noGrp="1"/>
          </p:cNvSpPr>
          <p:nvPr>
            <p:ph type="sldNum" sz="quarter" idx="12"/>
          </p:nvPr>
        </p:nvSpPr>
        <p:spPr/>
        <p:txBody>
          <a:bodyPr/>
          <a:lstStyle/>
          <a:p>
            <a:pPr algn="l"/>
            <a:fld id="{8ACEFDFC-287E-0A4D-81A7-6CC8C070690D}" type="slidenum">
              <a:rPr lang="nb-NO" smtClean="0"/>
              <a:pPr algn="l"/>
              <a:t>10</a:t>
            </a:fld>
            <a:endParaRPr lang="nb-NO" dirty="0"/>
          </a:p>
        </p:txBody>
      </p:sp>
      <p:pic>
        <p:nvPicPr>
          <p:cNvPr id="10242" name="Picture 2"/>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2654300" y="765175"/>
            <a:ext cx="6889750" cy="532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75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id="{658409EA-AD51-C642-9D05-16BDCA946A79}"/>
              </a:ext>
            </a:extLst>
          </p:cNvPr>
          <p:cNvSpPr>
            <a:spLocks noGrp="1"/>
          </p:cNvSpPr>
          <p:nvPr>
            <p:ph type="title"/>
          </p:nvPr>
        </p:nvSpPr>
        <p:spPr>
          <a:xfrm>
            <a:off x="695325" y="720002"/>
            <a:ext cx="10648949" cy="908774"/>
          </a:xfrm>
        </p:spPr>
        <p:txBody>
          <a:bodyPr>
            <a:normAutofit fontScale="90000"/>
          </a:bodyPr>
          <a:lstStyle/>
          <a:p>
            <a:r>
              <a:rPr lang="da-DK" dirty="0">
                <a:latin typeface="Verdana" pitchFamily="34" charset="0"/>
              </a:rPr>
              <a:t>Hvordan kan dere merke </a:t>
            </a:r>
            <a:r>
              <a:rPr lang="da-DK" dirty="0" smtClean="0">
                <a:latin typeface="Verdana" pitchFamily="34" charset="0"/>
              </a:rPr>
              <a:t>vårt fokus på tidlig innsats?</a:t>
            </a:r>
            <a:r>
              <a:rPr lang="da-DK" dirty="0">
                <a:latin typeface="Verdana" pitchFamily="34" charset="0"/>
              </a:rPr>
              <a:t/>
            </a:r>
            <a:br>
              <a:rPr lang="da-DK" dirty="0">
                <a:latin typeface="Verdana" pitchFamily="34" charset="0"/>
              </a:rPr>
            </a:br>
            <a:endParaRPr lang="nb-NO" dirty="0"/>
          </a:p>
        </p:txBody>
      </p:sp>
      <p:sp>
        <p:nvSpPr>
          <p:cNvPr id="3" name="Plassholder for innhold 2">
            <a:extLst>
              <a:ext uri="{FF2B5EF4-FFF2-40B4-BE49-F238E27FC236}">
                <a16:creationId xmlns="" xmlns:a16="http://schemas.microsoft.com/office/drawing/2014/main" id="{2215BFF1-0A6E-CA42-A052-D438A957FE8B}"/>
              </a:ext>
            </a:extLst>
          </p:cNvPr>
          <p:cNvSpPr>
            <a:spLocks noGrp="1"/>
          </p:cNvSpPr>
          <p:nvPr>
            <p:ph idx="1"/>
          </p:nvPr>
        </p:nvSpPr>
        <p:spPr>
          <a:xfrm>
            <a:off x="695326" y="2032001"/>
            <a:ext cx="9020174" cy="4060824"/>
          </a:xfrm>
        </p:spPr>
        <p:txBody>
          <a:bodyPr/>
          <a:lstStyle/>
          <a:p>
            <a:pPr marL="0" indent="0">
              <a:buNone/>
            </a:pPr>
            <a:r>
              <a:rPr lang="nb-NO" b="1" dirty="0" smtClean="0"/>
              <a:t>Vårt mål er at barn</a:t>
            </a:r>
            <a:r>
              <a:rPr lang="nb-NO" b="1" dirty="0"/>
              <a:t>, unge og foreldre i bydelen</a:t>
            </a:r>
          </a:p>
          <a:p>
            <a:pPr marL="285750" indent="-285750">
              <a:buFont typeface="Arial" panose="020B0604020202020204" pitchFamily="34" charset="0"/>
              <a:buChar char="•"/>
            </a:pPr>
            <a:r>
              <a:rPr lang="nb-NO" dirty="0"/>
              <a:t>opplever et helhetlig og godt koordinert tjenestetilbud </a:t>
            </a:r>
            <a:endParaRPr lang="nb-NO" dirty="0" smtClean="0"/>
          </a:p>
          <a:p>
            <a:pPr marL="285750" indent="-285750">
              <a:buFont typeface="Arial" panose="020B0604020202020204" pitchFamily="34" charset="0"/>
              <a:buChar char="•"/>
            </a:pPr>
            <a:r>
              <a:rPr lang="nb-NO" dirty="0" smtClean="0"/>
              <a:t>kontaktes </a:t>
            </a:r>
            <a:r>
              <a:rPr lang="nb-NO" dirty="0"/>
              <a:t>tidlig av tjenesteapparatet ved økt oppmerksomhet </a:t>
            </a:r>
          </a:p>
          <a:p>
            <a:pPr marL="285750" indent="-285750">
              <a:buFont typeface="Arial" panose="020B0604020202020204" pitchFamily="34" charset="0"/>
              <a:buChar char="•"/>
            </a:pPr>
            <a:r>
              <a:rPr lang="nb-NO" dirty="0"/>
              <a:t>opplever medvirkning, både gjennom møter, åpenhet rundt samtykkebehov og felles tilgang til stafettlogg </a:t>
            </a:r>
          </a:p>
          <a:p>
            <a:pPr marL="285750" indent="-285750">
              <a:buFont typeface="Arial" panose="020B0604020202020204" pitchFamily="34" charset="0"/>
              <a:buChar char="•"/>
            </a:pPr>
            <a:r>
              <a:rPr lang="nb-NO" dirty="0"/>
              <a:t>n</a:t>
            </a:r>
            <a:r>
              <a:rPr lang="nb-NO" dirty="0" smtClean="0"/>
              <a:t>år dere har behov for støtte, opplever </a:t>
            </a:r>
            <a:r>
              <a:rPr lang="nb-NO" dirty="0"/>
              <a:t>avlastning i forhold til koordinering av tjenestene </a:t>
            </a:r>
          </a:p>
          <a:p>
            <a:pPr marL="285750" indent="-285750">
              <a:buFont typeface="Arial" panose="020B0604020202020204" pitchFamily="34" charset="0"/>
              <a:buChar char="•"/>
            </a:pPr>
            <a:endParaRPr lang="nb-NO" dirty="0"/>
          </a:p>
        </p:txBody>
      </p:sp>
      <p:sp>
        <p:nvSpPr>
          <p:cNvPr id="5" name="Plassholder for lysbildenummer 4">
            <a:extLst>
              <a:ext uri="{FF2B5EF4-FFF2-40B4-BE49-F238E27FC236}">
                <a16:creationId xmlns="" xmlns:a16="http://schemas.microsoft.com/office/drawing/2014/main" id="{C546ACCD-139C-8C45-99C0-BE1510EA8FFA}"/>
              </a:ext>
            </a:extLst>
          </p:cNvPr>
          <p:cNvSpPr>
            <a:spLocks noGrp="1"/>
          </p:cNvSpPr>
          <p:nvPr>
            <p:ph type="sldNum" sz="quarter" idx="12"/>
          </p:nvPr>
        </p:nvSpPr>
        <p:spPr/>
        <p:txBody>
          <a:bodyPr/>
          <a:lstStyle/>
          <a:p>
            <a:fld id="{8ACEFDFC-287E-0A4D-81A7-6CC8C070690D}" type="slidenum">
              <a:rPr lang="nb-NO" smtClean="0"/>
              <a:t>2</a:t>
            </a:fld>
            <a:endParaRPr lang="nb-NO"/>
          </a:p>
        </p:txBody>
      </p:sp>
      <p:sp>
        <p:nvSpPr>
          <p:cNvPr id="6" name="Ellipse 5"/>
          <p:cNvSpPr/>
          <p:nvPr/>
        </p:nvSpPr>
        <p:spPr>
          <a:xfrm>
            <a:off x="9410700" y="4419600"/>
            <a:ext cx="2305050" cy="223787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1789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C20DE0DF-BE6B-D248-92A9-54242D212695}" type="datetime1">
              <a:rPr lang="nb-NO" smtClean="0"/>
              <a:t>19.08.2019</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080"/>
          <a:stretch/>
        </p:blipFill>
        <p:spPr bwMode="auto">
          <a:xfrm>
            <a:off x="1009650" y="-10415"/>
            <a:ext cx="11182349" cy="6868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141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518" b="2518"/>
          <a:stretch>
            <a:fillRect/>
          </a:stretch>
        </p:blipFill>
        <p:spPr/>
      </p:pic>
      <p:sp>
        <p:nvSpPr>
          <p:cNvPr id="3" name="Plassholder for dato 2"/>
          <p:cNvSpPr>
            <a:spLocks noGrp="1"/>
          </p:cNvSpPr>
          <p:nvPr>
            <p:ph type="dt" sz="half" idx="10"/>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8ACEFDFC-287E-0A4D-81A7-6CC8C070690D}" type="slidenum">
              <a:rPr lang="nb-NO" smtClean="0"/>
              <a:t>4</a:t>
            </a:fld>
            <a:endParaRPr lang="nb-NO"/>
          </a:p>
        </p:txBody>
      </p:sp>
      <p:sp>
        <p:nvSpPr>
          <p:cNvPr id="5" name="Plassholder for tekst 4"/>
          <p:cNvSpPr>
            <a:spLocks noGrp="1"/>
          </p:cNvSpPr>
          <p:nvPr>
            <p:ph type="body" sz="quarter" idx="21"/>
          </p:nvPr>
        </p:nvSpPr>
        <p:spPr/>
        <p:txBody>
          <a:bodyPr/>
          <a:lstStyle/>
          <a:p>
            <a:endParaRPr lang="nb-NO"/>
          </a:p>
        </p:txBody>
      </p:sp>
    </p:spTree>
    <p:extLst>
      <p:ext uri="{BB962C8B-B14F-4D97-AF65-F5344CB8AC3E}">
        <p14:creationId xmlns:p14="http://schemas.microsoft.com/office/powerpoint/2010/main" val="555590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720001"/>
            <a:ext cx="3972927" cy="1311999"/>
          </a:xfrm>
        </p:spPr>
        <p:txBody>
          <a:bodyPr/>
          <a:lstStyle/>
          <a:p>
            <a:r>
              <a:rPr lang="nb-NO" dirty="0" smtClean="0"/>
              <a:t>Stafettlogg</a:t>
            </a:r>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19.08.2019</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5</a:t>
            </a:fld>
            <a:endParaRPr lang="nb-NO"/>
          </a:p>
        </p:txBody>
      </p:sp>
      <p:pic>
        <p:nvPicPr>
          <p:cNvPr id="614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5956"/>
          <a:stretch/>
        </p:blipFill>
        <p:spPr bwMode="auto">
          <a:xfrm>
            <a:off x="3020561" y="1207336"/>
            <a:ext cx="9171439" cy="545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Sylinder 6"/>
          <p:cNvSpPr txBox="1"/>
          <p:nvPr/>
        </p:nvSpPr>
        <p:spPr>
          <a:xfrm>
            <a:off x="695326" y="1614624"/>
            <a:ext cx="6018296" cy="2862322"/>
          </a:xfrm>
          <a:prstGeom prst="rect">
            <a:avLst/>
          </a:prstGeom>
          <a:noFill/>
        </p:spPr>
        <p:txBody>
          <a:bodyPr wrap="square" rtlCol="0">
            <a:spAutoFit/>
          </a:bodyPr>
          <a:lstStyle/>
          <a:p>
            <a:r>
              <a:rPr lang="nb-NO" b="1" dirty="0" smtClean="0"/>
              <a:t>Hva? </a:t>
            </a:r>
          </a:p>
          <a:p>
            <a:r>
              <a:rPr lang="nb-NO" dirty="0"/>
              <a:t>Stafettloggen gir oversikt over involverte tjenester, fagpersoner og deres </a:t>
            </a:r>
            <a:r>
              <a:rPr lang="nb-NO" dirty="0" smtClean="0"/>
              <a:t>oppgaver</a:t>
            </a:r>
          </a:p>
          <a:p>
            <a:pPr algn="l"/>
            <a:endParaRPr lang="nb-NO" dirty="0" smtClean="0"/>
          </a:p>
          <a:p>
            <a:pPr marL="285750" indent="-285750">
              <a:buFont typeface="Arial" panose="020B0604020202020204" pitchFamily="34" charset="0"/>
              <a:buChar char="•"/>
            </a:pPr>
            <a:r>
              <a:rPr lang="nb-NO" dirty="0" smtClean="0"/>
              <a:t>elektronisk </a:t>
            </a:r>
            <a:r>
              <a:rPr lang="nb-NO" dirty="0"/>
              <a:t>loggbok over tiltak</a:t>
            </a:r>
          </a:p>
          <a:p>
            <a:pPr marL="285750" indent="-285750">
              <a:buFont typeface="Arial" panose="020B0604020202020204" pitchFamily="34" charset="0"/>
              <a:buChar char="•"/>
            </a:pPr>
            <a:r>
              <a:rPr lang="nb-NO" dirty="0" smtClean="0"/>
              <a:t>alle </a:t>
            </a:r>
            <a:r>
              <a:rPr lang="nb-NO" dirty="0"/>
              <a:t>igangsatte tiltak med vurderinger for </a:t>
            </a:r>
            <a:r>
              <a:rPr lang="nb-NO" dirty="0" smtClean="0"/>
              <a:t>barnet på ett sted</a:t>
            </a:r>
          </a:p>
          <a:p>
            <a:pPr marL="285750" indent="-285750">
              <a:buFont typeface="Arial" panose="020B0604020202020204" pitchFamily="34" charset="0"/>
              <a:buChar char="•"/>
            </a:pPr>
            <a:r>
              <a:rPr lang="nb-NO" dirty="0" smtClean="0"/>
              <a:t>Sikrer systematisk arbeid; at vi gjør det vi planlegger og evaluerer om det har gitt ønsket effekt</a:t>
            </a:r>
            <a:endParaRPr lang="nb-NO" dirty="0"/>
          </a:p>
        </p:txBody>
      </p:sp>
      <p:sp>
        <p:nvSpPr>
          <p:cNvPr id="10" name="TekstSylinder 9"/>
          <p:cNvSpPr txBox="1"/>
          <p:nvPr/>
        </p:nvSpPr>
        <p:spPr>
          <a:xfrm>
            <a:off x="740947" y="4815024"/>
            <a:ext cx="6018296" cy="1754326"/>
          </a:xfrm>
          <a:prstGeom prst="rect">
            <a:avLst/>
          </a:prstGeom>
          <a:noFill/>
        </p:spPr>
        <p:txBody>
          <a:bodyPr wrap="square" rtlCol="0">
            <a:spAutoFit/>
          </a:bodyPr>
          <a:lstStyle/>
          <a:p>
            <a:r>
              <a:rPr lang="nb-NO" b="1" dirty="0" smtClean="0"/>
              <a:t>Når? </a:t>
            </a:r>
          </a:p>
          <a:p>
            <a:r>
              <a:rPr lang="nb-NO" dirty="0" smtClean="0"/>
              <a:t>Barnet har behov for tettere oppfølging i en periode: Det </a:t>
            </a:r>
            <a:r>
              <a:rPr lang="nb-NO" dirty="0"/>
              <a:t>innledes et samarbeid rundt </a:t>
            </a:r>
            <a:r>
              <a:rPr lang="nb-NO" dirty="0" smtClean="0"/>
              <a:t>barnet, og dere gir samtykke til stafettlogg. </a:t>
            </a:r>
            <a:endParaRPr lang="nb-NO" dirty="0"/>
          </a:p>
          <a:p>
            <a:pPr algn="l"/>
            <a:endParaRPr lang="nb-NO" dirty="0" smtClean="0"/>
          </a:p>
          <a:p>
            <a:pPr algn="l"/>
            <a:endParaRPr lang="nb-NO" dirty="0"/>
          </a:p>
        </p:txBody>
      </p:sp>
      <p:sp>
        <p:nvSpPr>
          <p:cNvPr id="9" name="Ellipse 8"/>
          <p:cNvSpPr/>
          <p:nvPr/>
        </p:nvSpPr>
        <p:spPr>
          <a:xfrm>
            <a:off x="8277726" y="2032000"/>
            <a:ext cx="1879099" cy="1601537"/>
          </a:xfrm>
          <a:prstGeom prst="ellipse">
            <a:avLst/>
          </a:prstGeom>
          <a:no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094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87387" y="720001"/>
            <a:ext cx="2392697" cy="1830694"/>
          </a:xfrm>
        </p:spPr>
        <p:txBody>
          <a:bodyPr>
            <a:normAutofit/>
          </a:bodyPr>
          <a:lstStyle/>
          <a:p>
            <a:r>
              <a:rPr lang="nb-NO" sz="1800" b="1" dirty="0" smtClean="0"/>
              <a:t>Hvordan?</a:t>
            </a:r>
            <a:br>
              <a:rPr lang="nb-NO" sz="1800" b="1" dirty="0" smtClean="0"/>
            </a:br>
            <a:r>
              <a:rPr lang="nb-NO" sz="1800" b="1" dirty="0" smtClean="0"/>
              <a:t/>
            </a:r>
            <a:br>
              <a:rPr lang="nb-NO" sz="1800" b="1" dirty="0" smtClean="0"/>
            </a:br>
            <a:r>
              <a:rPr lang="nb-NO" sz="1800" dirty="0" smtClean="0"/>
              <a:t>Elektronisk pålogging som i banken, med Bank-ID</a:t>
            </a:r>
            <a:endParaRPr lang="nb-NO" sz="1800" dirty="0"/>
          </a:p>
        </p:txBody>
      </p:sp>
      <p:sp>
        <p:nvSpPr>
          <p:cNvPr id="4" name="Plassholder for dato 3"/>
          <p:cNvSpPr>
            <a:spLocks noGrp="1"/>
          </p:cNvSpPr>
          <p:nvPr>
            <p:ph type="dt" sz="half" idx="10"/>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8ACEFDFC-287E-0A4D-81A7-6CC8C070690D}" type="slidenum">
              <a:rPr lang="nb-NO" smtClean="0"/>
              <a:t>6</a:t>
            </a:fld>
            <a:endParaRPr lang="nb-NO"/>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94147" y="720001"/>
            <a:ext cx="8660182" cy="4479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Rektangel 5"/>
          <p:cNvSpPr/>
          <p:nvPr/>
        </p:nvSpPr>
        <p:spPr>
          <a:xfrm>
            <a:off x="3294148" y="1010653"/>
            <a:ext cx="4267634" cy="50532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p:cNvSpPr/>
          <p:nvPr/>
        </p:nvSpPr>
        <p:spPr>
          <a:xfrm>
            <a:off x="6809874" y="539527"/>
            <a:ext cx="1155032" cy="54331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ktangel 9"/>
          <p:cNvSpPr/>
          <p:nvPr/>
        </p:nvSpPr>
        <p:spPr>
          <a:xfrm>
            <a:off x="3294147" y="3053498"/>
            <a:ext cx="4267634" cy="61437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7736378" y="1029724"/>
            <a:ext cx="1313838" cy="176036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0265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type="pic" sz="quarter" idx="17"/>
          </p:nvPr>
        </p:nvPicPr>
        <p:blipFill>
          <a:blip r:embed="rId3">
            <a:extLst>
              <a:ext uri="{28A0092B-C50C-407E-A947-70E740481C1C}">
                <a14:useLocalDpi xmlns:a14="http://schemas.microsoft.com/office/drawing/2010/main" val="0"/>
              </a:ext>
            </a:extLst>
          </a:blip>
          <a:srcRect t="7906" b="7906"/>
          <a:stretch>
            <a:fillRect/>
          </a:stretch>
        </p:blipFill>
        <p:spPr bwMode="auto">
          <a:xfrm>
            <a:off x="331200" y="45027"/>
            <a:ext cx="11107448" cy="624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lassholder for dato 2"/>
          <p:cNvSpPr>
            <a:spLocks noGrp="1"/>
          </p:cNvSpPr>
          <p:nvPr>
            <p:ph type="dt" sz="half" idx="10"/>
          </p:nvPr>
        </p:nvSpPr>
        <p:spPr/>
        <p:txBody>
          <a:bodyPr/>
          <a:lstStyle/>
          <a:p>
            <a:endParaRPr lang="nb-NO" dirty="0"/>
          </a:p>
        </p:txBody>
      </p:sp>
      <p:sp>
        <p:nvSpPr>
          <p:cNvPr id="4" name="Plassholder for lysbildenummer 3"/>
          <p:cNvSpPr>
            <a:spLocks noGrp="1"/>
          </p:cNvSpPr>
          <p:nvPr>
            <p:ph type="sldNum" sz="quarter" idx="12"/>
          </p:nvPr>
        </p:nvSpPr>
        <p:spPr/>
        <p:txBody>
          <a:bodyPr/>
          <a:lstStyle/>
          <a:p>
            <a:fld id="{8ACEFDFC-287E-0A4D-81A7-6CC8C070690D}" type="slidenum">
              <a:rPr lang="nb-NO" smtClean="0"/>
              <a:t>7</a:t>
            </a:fld>
            <a:endParaRPr lang="nb-NO"/>
          </a:p>
        </p:txBody>
      </p:sp>
      <p:sp>
        <p:nvSpPr>
          <p:cNvPr id="5" name="Plassholder for tekst 4"/>
          <p:cNvSpPr>
            <a:spLocks noGrp="1"/>
          </p:cNvSpPr>
          <p:nvPr>
            <p:ph type="body" sz="quarter" idx="21"/>
          </p:nvPr>
        </p:nvSpPr>
        <p:spPr/>
        <p:txBody>
          <a:bodyPr/>
          <a:lstStyle/>
          <a:p>
            <a:endParaRPr lang="nb-NO"/>
          </a:p>
        </p:txBody>
      </p:sp>
      <p:sp>
        <p:nvSpPr>
          <p:cNvPr id="8" name="TekstSylinder 3"/>
          <p:cNvSpPr txBox="1"/>
          <p:nvPr/>
        </p:nvSpPr>
        <p:spPr>
          <a:xfrm>
            <a:off x="5568788" y="312821"/>
            <a:ext cx="3551149" cy="5509200"/>
          </a:xfrm>
          <a:prstGeom prst="rect">
            <a:avLst/>
          </a:prstGeom>
          <a:noFill/>
        </p:spPr>
        <p:txBody>
          <a:bodyPr wrap="square" rtlCol="0">
            <a:spAutoFit/>
          </a:bodyPr>
          <a:ls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800" b="0" i="0" u="none" strike="noStrike" kern="1200" cap="none" spc="0" normalizeH="0" baseline="0" noProof="0" dirty="0">
                <a:ln>
                  <a:noFill/>
                </a:ln>
                <a:solidFill>
                  <a:sysClr val="window" lastClr="FFFFFF"/>
                </a:solidFill>
                <a:effectLst/>
                <a:uLnTx/>
                <a:uFillTx/>
                <a:latin typeface="Book Antiqua"/>
                <a:ea typeface="+mn-ea"/>
                <a:cs typeface="+mn-cs"/>
              </a:rPr>
              <a:t> </a:t>
            </a:r>
            <a:r>
              <a:rPr kumimoji="0" lang="nb-NO" sz="2800" b="0" i="0" u="none" strike="noStrike" kern="1200" cap="none" spc="0" normalizeH="0" baseline="0" noProof="0" dirty="0" smtClean="0">
                <a:ln>
                  <a:noFill/>
                </a:ln>
                <a:solidFill>
                  <a:sysClr val="window" lastClr="FFFFFF"/>
                </a:solidFill>
                <a:effectLst/>
                <a:uLnTx/>
                <a:uFillTx/>
                <a:latin typeface="Book Antiqua"/>
                <a:ea typeface="+mn-ea"/>
                <a:cs typeface="+mn-cs"/>
              </a:rPr>
              <a:t>       </a:t>
            </a:r>
            <a:r>
              <a:rPr kumimoji="0" lang="nb-NO" sz="4400" b="0" i="0" u="none" strike="noStrike" kern="1200" cap="none" spc="0" normalizeH="0" baseline="0" noProof="0" dirty="0" smtClean="0">
                <a:ln>
                  <a:noFill/>
                </a:ln>
                <a:solidFill>
                  <a:sysClr val="window" lastClr="FFFFFF"/>
                </a:solidFill>
                <a:effectLst/>
                <a:uLnTx/>
                <a:uFillTx/>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smtClean="0">
                <a:ln>
                  <a:noFill/>
                </a:ln>
                <a:solidFill>
                  <a:sysClr val="window" lastClr="FFFFFF"/>
                </a:solidFill>
                <a:effectLst/>
                <a:uLnTx/>
                <a:uFillTx/>
                <a:ea typeface="+mn-ea"/>
                <a:cs typeface="+mn-cs"/>
              </a:rPr>
              <a:t>      ?</a:t>
            </a:r>
            <a:endParaRPr kumimoji="0" lang="nb-NO" sz="4400" b="0" i="0" u="none" strike="noStrike" kern="1200" cap="none" spc="0" normalizeH="0" baseline="0" noProof="0" dirty="0">
              <a:ln>
                <a:noFill/>
              </a:ln>
              <a:solidFill>
                <a:sysClr val="window" lastClr="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smtClean="0">
                <a:ln>
                  <a:noFill/>
                </a:ln>
                <a:solidFill>
                  <a:sysClr val="window" lastClr="FFFFFF"/>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smtClean="0">
                <a:ln>
                  <a:noFill/>
                </a:ln>
                <a:solidFill>
                  <a:sysClr val="window" lastClr="FFFFFF"/>
                </a:solidFill>
                <a:effectLst/>
                <a:uLnTx/>
                <a:uFillTx/>
                <a:ea typeface="+mn-ea"/>
                <a:cs typeface="+mn-cs"/>
              </a:rPr>
              <a:t>?</a:t>
            </a:r>
            <a:endParaRPr kumimoji="0" lang="nb-NO" sz="4400" b="0" i="0" u="none" strike="noStrike" kern="1200" cap="none" spc="0" normalizeH="0" baseline="0" noProof="0" dirty="0">
              <a:ln>
                <a:noFill/>
              </a:ln>
              <a:solidFill>
                <a:sysClr val="window" lastClr="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smtClean="0">
                <a:ln>
                  <a:noFill/>
                </a:ln>
                <a:solidFill>
                  <a:sysClr val="window" lastClr="FFFFFF"/>
                </a:solidFill>
                <a:effectLst/>
                <a:uLnTx/>
                <a:uFillTx/>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smtClean="0">
                <a:ln>
                  <a:noFill/>
                </a:ln>
                <a:solidFill>
                  <a:sysClr val="window" lastClr="FFFFFF"/>
                </a:solidFill>
                <a:effectLst/>
                <a:uLnTx/>
                <a:uFillTx/>
                <a:ea typeface="+mn-ea"/>
                <a:cs typeface="+mn-cs"/>
              </a:rPr>
              <a:t>		?</a:t>
            </a:r>
            <a:endParaRPr kumimoji="0" lang="nb-NO" sz="4400" b="0" i="0" u="none" strike="noStrike" kern="1200" cap="none" spc="0" normalizeH="0" baseline="0" noProof="0" dirty="0">
              <a:ln>
                <a:noFill/>
              </a:ln>
              <a:solidFill>
                <a:sysClr val="window" lastClr="FFFFFF"/>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4400" b="0" i="0" u="none" strike="noStrike" kern="1200" cap="none" spc="0" normalizeH="0" baseline="0" noProof="0" dirty="0" smtClean="0">
                <a:ln>
                  <a:noFill/>
                </a:ln>
                <a:solidFill>
                  <a:sysClr val="window" lastClr="FFFFFF"/>
                </a:solidFill>
                <a:effectLst/>
                <a:uLnTx/>
                <a:uFillTx/>
                <a:ea typeface="+mn-ea"/>
                <a:cs typeface="+mn-cs"/>
              </a:rPr>
              <a:t>?            ?  </a:t>
            </a:r>
            <a:endParaRPr kumimoji="0" lang="nb-NO" sz="4400" b="0" i="0" u="none" strike="noStrike" kern="1200" cap="none" spc="0" normalizeH="0" baseline="0" noProof="0" dirty="0">
              <a:ln>
                <a:noFill/>
              </a:ln>
              <a:solidFill>
                <a:sysClr val="window" lastClr="FFFFFF"/>
              </a:solidFill>
              <a:effectLst/>
              <a:uLnTx/>
              <a:uFillTx/>
              <a:ea typeface="+mn-ea"/>
              <a:cs typeface="+mn-cs"/>
            </a:endParaRPr>
          </a:p>
        </p:txBody>
      </p:sp>
      <p:sp>
        <p:nvSpPr>
          <p:cNvPr id="9" name="Bildeforklaring formet som en ellipse 8"/>
          <p:cNvSpPr/>
          <p:nvPr/>
        </p:nvSpPr>
        <p:spPr>
          <a:xfrm>
            <a:off x="7868653" y="45027"/>
            <a:ext cx="2550694" cy="2334126"/>
          </a:xfrm>
          <a:prstGeom prst="wedgeEllipseCallout">
            <a:avLst>
              <a:gd name="adj1" fmla="val -65172"/>
              <a:gd name="adj2" fmla="val 3466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b-NO" sz="2400" dirty="0">
                <a:solidFill>
                  <a:schemeClr val="tx1"/>
                </a:solidFill>
              </a:rPr>
              <a:t>Hvem skal jeg spørre?</a:t>
            </a:r>
          </a:p>
        </p:txBody>
      </p:sp>
    </p:spTree>
    <p:extLst>
      <p:ext uri="{BB962C8B-B14F-4D97-AF65-F5344CB8AC3E}">
        <p14:creationId xmlns:p14="http://schemas.microsoft.com/office/powerpoint/2010/main" val="1241365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a:xfrm>
            <a:off x="6096000" y="2773000"/>
            <a:ext cx="5181600" cy="1311999"/>
          </a:xfrm>
        </p:spPr>
        <p:txBody>
          <a:bodyPr>
            <a:normAutofit/>
          </a:bodyPr>
          <a:lstStyle/>
          <a:p>
            <a:r>
              <a:rPr lang="nb-NO" sz="4400" b="1" dirty="0" smtClean="0"/>
              <a:t>Åpen dør</a:t>
            </a:r>
            <a:endParaRPr lang="nb-NO" sz="4400" b="1" dirty="0"/>
          </a:p>
        </p:txBody>
      </p:sp>
      <p:pic>
        <p:nvPicPr>
          <p:cNvPr id="7" name="Plassholder for bilde 6"/>
          <p:cNvPicPr>
            <a:picLocks noGrp="1" noChangeAspect="1"/>
          </p:cNvPicPr>
          <p:nvPr>
            <p:ph sz="half" idx="1"/>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tretch/>
        </p:blipFill>
        <p:spPr>
          <a:xfrm>
            <a:off x="-625640" y="0"/>
            <a:ext cx="6721640" cy="6721640"/>
          </a:xfrm>
        </p:spPr>
      </p:pic>
      <p:sp>
        <p:nvSpPr>
          <p:cNvPr id="4" name="Plassholder for lysbildenummer 3"/>
          <p:cNvSpPr>
            <a:spLocks noGrp="1"/>
          </p:cNvSpPr>
          <p:nvPr>
            <p:ph type="sldNum" sz="quarter" idx="12"/>
          </p:nvPr>
        </p:nvSpPr>
        <p:spPr/>
        <p:txBody>
          <a:bodyPr/>
          <a:lstStyle/>
          <a:p>
            <a:fld id="{8ACEFDFC-287E-0A4D-81A7-6CC8C070690D}" type="slidenum">
              <a:rPr lang="nb-NO" smtClean="0"/>
              <a:t>8</a:t>
            </a:fld>
            <a:endParaRPr lang="nb-NO"/>
          </a:p>
        </p:txBody>
      </p:sp>
    </p:spTree>
    <p:extLst>
      <p:ext uri="{BB962C8B-B14F-4D97-AF65-F5344CB8AC3E}">
        <p14:creationId xmlns:p14="http://schemas.microsoft.com/office/powerpoint/2010/main" val="2675717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fld id="{81931E7B-50BA-9449-91F9-9A9201D90364}" type="datetime1">
              <a:rPr lang="nb-NO" smtClean="0"/>
              <a:t>19.08.2019</a:t>
            </a:fld>
            <a:endParaRPr lang="nb-NO"/>
          </a:p>
        </p:txBody>
      </p:sp>
      <p:sp>
        <p:nvSpPr>
          <p:cNvPr id="6" name="Plassholder for lysbildenummer 5"/>
          <p:cNvSpPr>
            <a:spLocks noGrp="1"/>
          </p:cNvSpPr>
          <p:nvPr>
            <p:ph type="sldNum" sz="quarter" idx="12"/>
          </p:nvPr>
        </p:nvSpPr>
        <p:spPr/>
        <p:txBody>
          <a:bodyPr/>
          <a:lstStyle/>
          <a:p>
            <a:fld id="{8ACEFDFC-287E-0A4D-81A7-6CC8C070690D}" type="slidenum">
              <a:rPr lang="nb-NO" smtClean="0"/>
              <a:t>9</a:t>
            </a:fld>
            <a:endParaRPr lang="nb-NO"/>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092241" y="-299160"/>
            <a:ext cx="10099759" cy="704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164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slo_2019_enkel_gul">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 xmlns:thm15="http://schemas.microsoft.com/office/thememl/2012/main" name="Oslo_2019_basic.potx" id="{217B7A46-873F-BA47-A338-56B8ECCF670A}" vid="{66AA196B-ADEA-0D42-B0B9-FAB886B25F8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Oslo_2019_enkel_gul</Template>
  <TotalTime>160</TotalTime>
  <Words>795</Words>
  <Application>Microsoft Office PowerPoint</Application>
  <PresentationFormat>Egendefinert</PresentationFormat>
  <Paragraphs>90</Paragraphs>
  <Slides>10</Slides>
  <Notes>9</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10</vt:i4>
      </vt:variant>
    </vt:vector>
  </HeadingPairs>
  <TitlesOfParts>
    <vt:vector size="16" baseType="lpstr">
      <vt:lpstr>Arial</vt:lpstr>
      <vt:lpstr>Verdana</vt:lpstr>
      <vt:lpstr>Oslo Sans Office</vt:lpstr>
      <vt:lpstr>Book Antiqua</vt:lpstr>
      <vt:lpstr>Wingdings</vt:lpstr>
      <vt:lpstr>Oslo_2019_enkel_gul</vt:lpstr>
      <vt:lpstr>Tidlig innsats      Bydel Nordre Aker</vt:lpstr>
      <vt:lpstr>Hvordan kan dere merke vårt fokus på tidlig innsats? </vt:lpstr>
      <vt:lpstr>PowerPoint-presentasjon</vt:lpstr>
      <vt:lpstr>PowerPoint-presentasjon</vt:lpstr>
      <vt:lpstr>Stafettlogg</vt:lpstr>
      <vt:lpstr>Hvordan?  Elektronisk pålogging som i banken, med Bank-ID</vt:lpstr>
      <vt:lpstr>PowerPoint-presentasjon</vt:lpstr>
      <vt:lpstr>Åpen dør</vt:lpstr>
      <vt:lpstr>PowerPoint-presentasjon</vt:lpstr>
      <vt:lpstr>PowerPoint-presentasjon</vt:lpstr>
    </vt:vector>
  </TitlesOfParts>
  <Company>Oslo kommune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Meld inn i Domenet</dc:creator>
  <cp:lastModifiedBy>Anders Malm</cp:lastModifiedBy>
  <cp:revision>18</cp:revision>
  <cp:lastPrinted>2019-03-22T09:42:42Z</cp:lastPrinted>
  <dcterms:created xsi:type="dcterms:W3CDTF">2019-06-07T10:15:51Z</dcterms:created>
  <dcterms:modified xsi:type="dcterms:W3CDTF">2019-08-19T11:36:38Z</dcterms:modified>
</cp:coreProperties>
</file>