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6"/>
  </p:notesMasterIdLst>
  <p:sldIdLst>
    <p:sldId id="1022" r:id="rId5"/>
    <p:sldId id="287" r:id="rId6"/>
    <p:sldId id="289" r:id="rId7"/>
    <p:sldId id="288" r:id="rId8"/>
    <p:sldId id="290" r:id="rId9"/>
    <p:sldId id="291" r:id="rId10"/>
    <p:sldId id="292" r:id="rId11"/>
    <p:sldId id="282" r:id="rId12"/>
    <p:sldId id="295" r:id="rId13"/>
    <p:sldId id="265" r:id="rId14"/>
    <p:sldId id="285" r:id="rId15"/>
    <p:sldId id="293" r:id="rId16"/>
    <p:sldId id="268" r:id="rId17"/>
    <p:sldId id="269" r:id="rId18"/>
    <p:sldId id="296" r:id="rId19"/>
    <p:sldId id="294" r:id="rId20"/>
    <p:sldId id="297" r:id="rId21"/>
    <p:sldId id="298" r:id="rId22"/>
    <p:sldId id="299" r:id="rId23"/>
    <p:sldId id="317" r:id="rId24"/>
    <p:sldId id="300" r:id="rId25"/>
  </p:sldIdLst>
  <p:sldSz cx="15119350" cy="10691813"/>
  <p:notesSz cx="9926638" cy="143557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F20C4AE2-6B1D-4C96-9B24-53865D798127}">
          <p14:sldIdLst>
            <p14:sldId id="1022"/>
          </p14:sldIdLst>
        </p14:section>
        <p14:section name="Forside" id="{DFF90474-A0C6-46C3-928C-E2FCE4B39A03}">
          <p14:sldIdLst>
            <p14:sldId id="287"/>
          </p14:sldIdLst>
        </p14:section>
        <p14:section name="Kontaktinfo, hjelpemidler og symboler" id="{591717E3-722C-4AD5-BC0D-3ED75AF0B3C5}">
          <p14:sldIdLst>
            <p14:sldId id="289"/>
            <p14:sldId id="288"/>
          </p14:sldIdLst>
        </p14:section>
        <p14:section name="Prioritering hele objektet" id="{383BFBC3-5A8E-44DB-9BD4-FA80C4C8FEBD}">
          <p14:sldIdLst>
            <p14:sldId id="290"/>
            <p14:sldId id="291"/>
          </p14:sldIdLst>
        </p14:section>
        <p14:section name="1.etasje" id="{CEE32F7C-D840-49F0-9010-37BD3B87BED3}">
          <p14:sldIdLst>
            <p14:sldId id="292"/>
            <p14:sldId id="282"/>
            <p14:sldId id="295"/>
            <p14:sldId id="265"/>
            <p14:sldId id="285"/>
          </p14:sldIdLst>
        </p14:section>
        <p14:section name="2. etasje" id="{CBD0983E-253D-4865-9561-230FD6D8F462}">
          <p14:sldIdLst>
            <p14:sldId id="293"/>
            <p14:sldId id="268"/>
            <p14:sldId id="269"/>
            <p14:sldId id="296"/>
          </p14:sldIdLst>
        </p14:section>
        <p14:section name="3. etasje" id="{9C909CE6-4864-4DB7-8796-F631ABDC94EC}">
          <p14:sldIdLst>
            <p14:sldId id="294"/>
            <p14:sldId id="297"/>
            <p14:sldId id="298"/>
            <p14:sldId id="299"/>
          </p14:sldIdLst>
        </p14:section>
        <p14:section name="Alternative forsider" id="{F6CE1435-765D-417B-AD86-FF12F1F3F272}">
          <p14:sldIdLst>
            <p14:sldId id="317"/>
            <p14:sldId id="300"/>
          </p14:sldIdLst>
        </p14:section>
      </p14:sectionLst>
    </p:ext>
    <p:ext uri="{EFAFB233-063F-42B5-8137-9DF3F51BA10A}">
      <p15:sldGuideLst xmlns:p15="http://schemas.microsoft.com/office/powerpoint/2012/main">
        <p15:guide id="1" orient="horz" pos="3368" userDrawn="1">
          <p15:clr>
            <a:srgbClr val="A4A3A4"/>
          </p15:clr>
        </p15:guide>
        <p15:guide id="2" pos="47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3D149D-686B-CB37-3C96-B20094502C6B}" name="Susanna Björklöf" initials="SB" userId="S::susanna.bjorklof@bre.oslo.kommune.no::7521e857-8fe4-46e9-940e-e2fc2ad92975" providerId="AD"/>
  <p188:author id="{A6AD0BFC-3648-8DD3-C757-1CFBB97461F6}" name="Eirik Rindal" initials="ER" userId="S::eirik.rindal_nhm.uio.no#ext#@oslokommune.onmicrosoft.com::3da426d2-0ff1-4e68-92ee-d327aca588f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5428"/>
    <a:srgbClr val="35833E"/>
    <a:srgbClr val="7395D3"/>
    <a:srgbClr val="6DD9FF"/>
    <a:srgbClr val="FDCBDE"/>
    <a:srgbClr val="6E268E"/>
    <a:srgbClr val="C80851"/>
    <a:srgbClr val="BAB8E6"/>
    <a:srgbClr val="AFABAB"/>
    <a:srgbClr val="002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D9C05F-35B2-4679-B30E-4A6342DF8947}" v="8" dt="2024-09-17T11:02:56.1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62" autoAdjust="0"/>
  </p:normalViewPr>
  <p:slideViewPr>
    <p:cSldViewPr snapToGrid="0">
      <p:cViewPr varScale="1">
        <p:scale>
          <a:sx n="63" d="100"/>
          <a:sy n="63" d="100"/>
        </p:scale>
        <p:origin x="1008" y="96"/>
      </p:cViewPr>
      <p:guideLst>
        <p:guide orient="horz" pos="3368"/>
        <p:guide pos="47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0"/>
            <a:ext cx="4301543" cy="717788"/>
          </a:xfrm>
          <a:prstGeom prst="rect">
            <a:avLst/>
          </a:prstGeom>
        </p:spPr>
        <p:txBody>
          <a:bodyPr vert="horz" lIns="132743" tIns="66372" rIns="132743" bIns="66372" rtlCol="0"/>
          <a:lstStyle>
            <a:lvl1pPr algn="l">
              <a:defRPr sz="1700"/>
            </a:lvl1pPr>
          </a:lstStyle>
          <a:p>
            <a:endParaRPr lang="nb-NO"/>
          </a:p>
        </p:txBody>
      </p:sp>
      <p:sp>
        <p:nvSpPr>
          <p:cNvPr id="3" name="Plassholder for dato 2"/>
          <p:cNvSpPr>
            <a:spLocks noGrp="1"/>
          </p:cNvSpPr>
          <p:nvPr>
            <p:ph type="dt" idx="1"/>
          </p:nvPr>
        </p:nvSpPr>
        <p:spPr>
          <a:xfrm>
            <a:off x="5622800" y="0"/>
            <a:ext cx="4301543" cy="717788"/>
          </a:xfrm>
          <a:prstGeom prst="rect">
            <a:avLst/>
          </a:prstGeom>
        </p:spPr>
        <p:txBody>
          <a:bodyPr vert="horz" lIns="132743" tIns="66372" rIns="132743" bIns="66372" rtlCol="0"/>
          <a:lstStyle>
            <a:lvl1pPr algn="r">
              <a:defRPr sz="1700"/>
            </a:lvl1pPr>
          </a:lstStyle>
          <a:p>
            <a:fld id="{1AE9B222-7838-451D-AFD0-086D48B26349}" type="datetimeFigureOut">
              <a:rPr lang="nb-NO" smtClean="0"/>
              <a:t>17.09.2024</a:t>
            </a:fld>
            <a:endParaRPr lang="nb-NO"/>
          </a:p>
        </p:txBody>
      </p:sp>
      <p:sp>
        <p:nvSpPr>
          <p:cNvPr id="4" name="Plassholder for lysbilde 3"/>
          <p:cNvSpPr>
            <a:spLocks noGrp="1" noRot="1" noChangeAspect="1"/>
          </p:cNvSpPr>
          <p:nvPr>
            <p:ph type="sldImg" idx="2"/>
          </p:nvPr>
        </p:nvSpPr>
        <p:spPr>
          <a:xfrm>
            <a:off x="1155700" y="1076325"/>
            <a:ext cx="7615238" cy="5384800"/>
          </a:xfrm>
          <a:prstGeom prst="rect">
            <a:avLst/>
          </a:prstGeom>
          <a:noFill/>
          <a:ln w="12700">
            <a:solidFill>
              <a:prstClr val="black"/>
            </a:solidFill>
          </a:ln>
        </p:spPr>
        <p:txBody>
          <a:bodyPr vert="horz" lIns="132743" tIns="66372" rIns="132743" bIns="66372" rtlCol="0" anchor="ctr"/>
          <a:lstStyle/>
          <a:p>
            <a:endParaRPr lang="nb-NO"/>
          </a:p>
        </p:txBody>
      </p:sp>
      <p:sp>
        <p:nvSpPr>
          <p:cNvPr id="5" name="Plassholder for notater 4"/>
          <p:cNvSpPr>
            <a:spLocks noGrp="1"/>
          </p:cNvSpPr>
          <p:nvPr>
            <p:ph type="body" sz="quarter" idx="3"/>
          </p:nvPr>
        </p:nvSpPr>
        <p:spPr>
          <a:xfrm>
            <a:off x="992665" y="6818990"/>
            <a:ext cx="7941310" cy="6460093"/>
          </a:xfrm>
          <a:prstGeom prst="rect">
            <a:avLst/>
          </a:prstGeom>
        </p:spPr>
        <p:txBody>
          <a:bodyPr vert="horz" lIns="132743" tIns="66372" rIns="132743" bIns="66372"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13635483"/>
            <a:ext cx="4301543" cy="717788"/>
          </a:xfrm>
          <a:prstGeom prst="rect">
            <a:avLst/>
          </a:prstGeom>
        </p:spPr>
        <p:txBody>
          <a:bodyPr vert="horz" lIns="132743" tIns="66372" rIns="132743" bIns="66372" rtlCol="0" anchor="b"/>
          <a:lstStyle>
            <a:lvl1pPr algn="l">
              <a:defRPr sz="1700"/>
            </a:lvl1pPr>
          </a:lstStyle>
          <a:p>
            <a:endParaRPr lang="nb-NO"/>
          </a:p>
        </p:txBody>
      </p:sp>
      <p:sp>
        <p:nvSpPr>
          <p:cNvPr id="7" name="Plassholder for lysbildenummer 6"/>
          <p:cNvSpPr>
            <a:spLocks noGrp="1"/>
          </p:cNvSpPr>
          <p:nvPr>
            <p:ph type="sldNum" sz="quarter" idx="5"/>
          </p:nvPr>
        </p:nvSpPr>
        <p:spPr>
          <a:xfrm>
            <a:off x="5622800" y="13635483"/>
            <a:ext cx="4301543" cy="717788"/>
          </a:xfrm>
          <a:prstGeom prst="rect">
            <a:avLst/>
          </a:prstGeom>
        </p:spPr>
        <p:txBody>
          <a:bodyPr vert="horz" lIns="132743" tIns="66372" rIns="132743" bIns="66372" rtlCol="0" anchor="b"/>
          <a:lstStyle>
            <a:lvl1pPr algn="r">
              <a:defRPr sz="1700"/>
            </a:lvl1pPr>
          </a:lstStyle>
          <a:p>
            <a:fld id="{A89FC631-50C7-4BE8-9FEE-A5D6B00813BF}" type="slidenum">
              <a:rPr lang="nb-NO" smtClean="0"/>
              <a:t>‹#›</a:t>
            </a:fld>
            <a:endParaRPr lang="nb-NO"/>
          </a:p>
        </p:txBody>
      </p:sp>
    </p:spTree>
    <p:extLst>
      <p:ext uri="{BB962C8B-B14F-4D97-AF65-F5344CB8AC3E}">
        <p14:creationId xmlns:p14="http://schemas.microsoft.com/office/powerpoint/2010/main" val="485521057"/>
      </p:ext>
    </p:extLst>
  </p:cSld>
  <p:clrMap bg1="lt1" tx1="dk1" bg2="lt2" tx2="dk2" accent1="accent1" accent2="accent2" accent3="accent3" accent4="accent4" accent5="accent5" accent6="accent6" hlink="hlink" folHlink="folHlink"/>
  <p:notesStyle>
    <a:lvl1pPr marL="0" algn="l" defTabSz="1474836" rtl="0" eaLnBrk="1" latinLnBrk="0" hangingPunct="1">
      <a:defRPr sz="1900" kern="1200">
        <a:solidFill>
          <a:schemeClr val="tx1"/>
        </a:solidFill>
        <a:latin typeface="+mn-lt"/>
        <a:ea typeface="+mn-ea"/>
        <a:cs typeface="+mn-cs"/>
      </a:defRPr>
    </a:lvl1pPr>
    <a:lvl2pPr marL="737418" algn="l" defTabSz="1474836" rtl="0" eaLnBrk="1" latinLnBrk="0" hangingPunct="1">
      <a:defRPr sz="1900" kern="1200">
        <a:solidFill>
          <a:schemeClr val="tx1"/>
        </a:solidFill>
        <a:latin typeface="+mn-lt"/>
        <a:ea typeface="+mn-ea"/>
        <a:cs typeface="+mn-cs"/>
      </a:defRPr>
    </a:lvl2pPr>
    <a:lvl3pPr marL="1474836" algn="l" defTabSz="1474836" rtl="0" eaLnBrk="1" latinLnBrk="0" hangingPunct="1">
      <a:defRPr sz="1900" kern="1200">
        <a:solidFill>
          <a:schemeClr val="tx1"/>
        </a:solidFill>
        <a:latin typeface="+mn-lt"/>
        <a:ea typeface="+mn-ea"/>
        <a:cs typeface="+mn-cs"/>
      </a:defRPr>
    </a:lvl3pPr>
    <a:lvl4pPr marL="2212254" algn="l" defTabSz="1474836" rtl="0" eaLnBrk="1" latinLnBrk="0" hangingPunct="1">
      <a:defRPr sz="1900" kern="1200">
        <a:solidFill>
          <a:schemeClr val="tx1"/>
        </a:solidFill>
        <a:latin typeface="+mn-lt"/>
        <a:ea typeface="+mn-ea"/>
        <a:cs typeface="+mn-cs"/>
      </a:defRPr>
    </a:lvl4pPr>
    <a:lvl5pPr marL="2949672" algn="l" defTabSz="1474836" rtl="0" eaLnBrk="1" latinLnBrk="0" hangingPunct="1">
      <a:defRPr sz="1900" kern="1200">
        <a:solidFill>
          <a:schemeClr val="tx1"/>
        </a:solidFill>
        <a:latin typeface="+mn-lt"/>
        <a:ea typeface="+mn-ea"/>
        <a:cs typeface="+mn-cs"/>
      </a:defRPr>
    </a:lvl5pPr>
    <a:lvl6pPr marL="3687089" algn="l" defTabSz="1474836" rtl="0" eaLnBrk="1" latinLnBrk="0" hangingPunct="1">
      <a:defRPr sz="1900" kern="1200">
        <a:solidFill>
          <a:schemeClr val="tx1"/>
        </a:solidFill>
        <a:latin typeface="+mn-lt"/>
        <a:ea typeface="+mn-ea"/>
        <a:cs typeface="+mn-cs"/>
      </a:defRPr>
    </a:lvl6pPr>
    <a:lvl7pPr marL="4424507" algn="l" defTabSz="1474836" rtl="0" eaLnBrk="1" latinLnBrk="0" hangingPunct="1">
      <a:defRPr sz="1900" kern="1200">
        <a:solidFill>
          <a:schemeClr val="tx1"/>
        </a:solidFill>
        <a:latin typeface="+mn-lt"/>
        <a:ea typeface="+mn-ea"/>
        <a:cs typeface="+mn-cs"/>
      </a:defRPr>
    </a:lvl7pPr>
    <a:lvl8pPr marL="5161925" algn="l" defTabSz="1474836" rtl="0" eaLnBrk="1" latinLnBrk="0" hangingPunct="1">
      <a:defRPr sz="1900" kern="1200">
        <a:solidFill>
          <a:schemeClr val="tx1"/>
        </a:solidFill>
        <a:latin typeface="+mn-lt"/>
        <a:ea typeface="+mn-ea"/>
        <a:cs typeface="+mn-cs"/>
      </a:defRPr>
    </a:lvl8pPr>
    <a:lvl9pPr marL="5899343" algn="l" defTabSz="1474836"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55700" y="1076325"/>
            <a:ext cx="7615238" cy="53848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A89FC631-50C7-4BE8-9FEE-A5D6B00813BF}" type="slidenum">
              <a:rPr lang="nb-NO" smtClean="0"/>
              <a:t>1</a:t>
            </a:fld>
            <a:endParaRPr lang="nb-NO"/>
          </a:p>
        </p:txBody>
      </p:sp>
    </p:spTree>
    <p:extLst>
      <p:ext uri="{BB962C8B-B14F-4D97-AF65-F5344CB8AC3E}">
        <p14:creationId xmlns:p14="http://schemas.microsoft.com/office/powerpoint/2010/main" val="49553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spcBef>
                <a:spcPts val="1148"/>
              </a:spcBef>
            </a:pPr>
            <a:r>
              <a:rPr lang="nb-NO" sz="1700" b="1">
                <a:solidFill>
                  <a:srgbClr val="548DD4"/>
                </a:solidFill>
                <a:ea typeface="Times New Roman"/>
                <a:cs typeface="Times New Roman"/>
              </a:rPr>
              <a:t>Bergingskort</a:t>
            </a:r>
          </a:p>
          <a:p>
            <a:pPr defTabSz="1347571">
              <a:spcBef>
                <a:spcPts val="957"/>
              </a:spcBef>
              <a:defRPr/>
            </a:pPr>
            <a:r>
              <a:rPr lang="nb-NO" sz="1700"/>
              <a:t>Bergingskort skal brukes av røykdykkere som har fått i oppgave å evakuere eller sikre en spesifikk gjenstand eller sone. Bergingskortet skal inneholde all informasjon en røykdykker trenger for å berge noe ut eller sikre på stedet. Øvrige nivåer i planen er basert på informasjonen i bergingskortene, og er til for å skape oversikt, og å gjøre det mulig å organisere bergingsoppgavene under en innsats.</a:t>
            </a:r>
          </a:p>
        </p:txBody>
      </p:sp>
    </p:spTree>
    <p:extLst>
      <p:ext uri="{BB962C8B-B14F-4D97-AF65-F5344CB8AC3E}">
        <p14:creationId xmlns:p14="http://schemas.microsoft.com/office/powerpoint/2010/main" val="2062499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spcBef>
                <a:spcPts val="1148"/>
              </a:spcBef>
            </a:pPr>
            <a:r>
              <a:rPr lang="nb-NO" sz="1700" b="1">
                <a:solidFill>
                  <a:srgbClr val="548DD4"/>
                </a:solidFill>
                <a:ea typeface="Times New Roman"/>
                <a:cs typeface="Times New Roman"/>
              </a:rPr>
              <a:t>Bergingskort</a:t>
            </a:r>
          </a:p>
          <a:p>
            <a:pPr defTabSz="1347571">
              <a:spcBef>
                <a:spcPts val="957"/>
              </a:spcBef>
              <a:defRPr/>
            </a:pPr>
            <a:r>
              <a:rPr lang="nb-NO" sz="1700"/>
              <a:t>Bergingskort skal brukes av røykdykkere som har fått i oppgave å evakuere eller sikre en spesifikk gjenstand eller sone. Bergingskortet skal inneholde all informasjon en røykdykker trenger for å berge noe ut eller sikre på stedet. Øvrige nivåer i planen er basert på informasjonen i bergingskortene, og er til for å skape oversikt, og å gjøre det mulig å organisere bergingsoppgavene under en innsats.</a:t>
            </a:r>
          </a:p>
        </p:txBody>
      </p:sp>
    </p:spTree>
    <p:extLst>
      <p:ext uri="{BB962C8B-B14F-4D97-AF65-F5344CB8AC3E}">
        <p14:creationId xmlns:p14="http://schemas.microsoft.com/office/powerpoint/2010/main" val="206249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r>
              <a:rPr lang="nb-NO" sz="1700"/>
              <a:t>Fliker lages for at innsatspersonell raskt skal finne frem til rett seksjon i permen med planverket.</a:t>
            </a:r>
          </a:p>
          <a:p>
            <a:endParaRPr lang="nb-NO" sz="1700"/>
          </a:p>
          <a:p>
            <a:r>
              <a:rPr lang="nb-NO" sz="1700"/>
              <a:t>Fliker brukes kun i versjon som skal </a:t>
            </a:r>
            <a:r>
              <a:rPr lang="nb-NO" sz="1700" err="1"/>
              <a:t>printes</a:t>
            </a:r>
            <a:r>
              <a:rPr lang="nb-NO" sz="1700"/>
              <a:t> ut. Fliker lages når alle andre sider er ferdige. </a:t>
            </a:r>
          </a:p>
          <a:p>
            <a:endParaRPr lang="nb-NO" sz="1700"/>
          </a:p>
          <a:p>
            <a:r>
              <a:rPr lang="nb-NO" sz="1700"/>
              <a:t>Fliksider kuttes til rett størrelse etter laminering, og monteres forskjøvet et par centimeter til høyre i </a:t>
            </a:r>
            <a:r>
              <a:rPr lang="nb-NO" sz="1700" u="sng"/>
              <a:t>toppåpnet liggende </a:t>
            </a:r>
            <a:r>
              <a:rPr lang="nb-NO" sz="1700"/>
              <a:t>A3-perm.</a:t>
            </a:r>
          </a:p>
          <a:p>
            <a:endParaRPr lang="nb-NO" sz="1700">
              <a:cs typeface="Times New Roman"/>
            </a:endParaRPr>
          </a:p>
          <a:p>
            <a:pPr lvl="0"/>
            <a:r>
              <a:rPr lang="nb-NO" sz="1700"/>
              <a:t>Fargefelt på flik skal korrespondere med bokser i innholdsfortegnelse på side 1. Det vil si at det grå feltet på fliken til «</a:t>
            </a:r>
            <a:r>
              <a:rPr lang="nb-NO" sz="1700" i="1"/>
              <a:t>Kontaktinformasjon Hjelpemidler Symboler»</a:t>
            </a:r>
            <a:r>
              <a:rPr lang="nb-NO" sz="1700"/>
              <a:t> trekkes fra overkant og så langt ned som den grå boksen går i innholdsfortegnelsen på side 1. </a:t>
            </a:r>
          </a:p>
          <a:p>
            <a:pPr lvl="0"/>
            <a:endParaRPr lang="nb-NO" sz="1700"/>
          </a:p>
          <a:p>
            <a:pPr lvl="0"/>
            <a:r>
              <a:rPr lang="nb-NO" sz="1700"/>
              <a:t>Se </a:t>
            </a:r>
            <a:r>
              <a:rPr lang="nb-NO" sz="1700" err="1"/>
              <a:t>malsider</a:t>
            </a:r>
            <a:r>
              <a:rPr lang="nb-NO" sz="1700"/>
              <a:t> i Del 3 med alle flikfarger forberedt.</a:t>
            </a:r>
          </a:p>
        </p:txBody>
      </p:sp>
    </p:spTree>
    <p:extLst>
      <p:ext uri="{BB962C8B-B14F-4D97-AF65-F5344CB8AC3E}">
        <p14:creationId xmlns:p14="http://schemas.microsoft.com/office/powerpoint/2010/main" val="2062499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defTabSz="2141019">
              <a:defRPr/>
            </a:pPr>
            <a:r>
              <a:rPr lang="nb-NO" sz="1700" b="1">
                <a:solidFill>
                  <a:prstClr val="black"/>
                </a:solidFill>
                <a:ea typeface="Oslo Sans Office"/>
                <a:cs typeface="Times New Roman"/>
              </a:rPr>
              <a:t>Etasjeoversikt eller seksjonsoversikt, med prioriteringsliste og plantegning</a:t>
            </a:r>
          </a:p>
          <a:p>
            <a:pPr defTabSz="2141019">
              <a:defRPr/>
            </a:pPr>
            <a:r>
              <a:rPr lang="nb-NO" sz="1700">
                <a:solidFill>
                  <a:prstClr val="black"/>
                </a:solidFill>
                <a:ea typeface="Oslo Sans Office"/>
                <a:cs typeface="Times New Roman"/>
              </a:rPr>
              <a:t>Prioriteringsliste med plantegning skal brukes av utrykningsleder som har fått ansvar for berging i en spesifikk etasje. Etasjeoversikten inneholder to sider, som slås opp slik at de kan leses sammen. Hvis det er et mindre objekt med få gjenstander kan prioriteringsliste og plantegning eventuelt plasseres på samme side, men det er viktig at informasjonen er tydelig og lesbar. Det er også bra om det er rom for å lage notater med </a:t>
            </a:r>
            <a:r>
              <a:rPr lang="nb-NO" sz="1700" err="1">
                <a:solidFill>
                  <a:prstClr val="black"/>
                </a:solidFill>
                <a:ea typeface="Oslo Sans Office"/>
                <a:cs typeface="Times New Roman"/>
              </a:rPr>
              <a:t>whiteboardpen</a:t>
            </a:r>
            <a:r>
              <a:rPr lang="nb-NO" sz="1700">
                <a:solidFill>
                  <a:prstClr val="black"/>
                </a:solidFill>
                <a:ea typeface="Oslo Sans Office"/>
                <a:cs typeface="Times New Roman"/>
              </a:rPr>
              <a:t> på siden.</a:t>
            </a:r>
          </a:p>
        </p:txBody>
      </p:sp>
    </p:spTree>
    <p:extLst>
      <p:ext uri="{BB962C8B-B14F-4D97-AF65-F5344CB8AC3E}">
        <p14:creationId xmlns:p14="http://schemas.microsoft.com/office/powerpoint/2010/main" val="206249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defTabSz="2141019">
              <a:defRPr/>
            </a:pPr>
            <a:r>
              <a:rPr lang="nb-NO" sz="1700" b="1">
                <a:solidFill>
                  <a:prstClr val="black"/>
                </a:solidFill>
                <a:ea typeface="Oslo Sans Office"/>
                <a:cs typeface="Times New Roman"/>
              </a:rPr>
              <a:t>Etasjeoversikt eller seksjonsoversikt, med prioriteringsliste og plantegning</a:t>
            </a:r>
          </a:p>
          <a:p>
            <a:pPr defTabSz="2141019">
              <a:defRPr/>
            </a:pPr>
            <a:r>
              <a:rPr lang="nb-NO" sz="1700">
                <a:solidFill>
                  <a:prstClr val="black"/>
                </a:solidFill>
                <a:ea typeface="Oslo Sans Office"/>
                <a:cs typeface="Times New Roman"/>
              </a:rPr>
              <a:t>Prioriteringsliste med plantegning skal brukes av utrykningsleder som har fått ansvar for berging i en spesifikk etasje. Etasjeoversikten inneholder to sider, som slås opp slik at de kan leses sammen. Hvis det er et mindre objekt med få gjenstander kan prioriteringsliste og plantegning eventuelt plasseres på samme side, men det er viktig at informasjonen er tydelig og lesbar. Det er også bra om det er rom for å lage notater med </a:t>
            </a:r>
            <a:r>
              <a:rPr lang="nb-NO" sz="1700" err="1">
                <a:solidFill>
                  <a:prstClr val="black"/>
                </a:solidFill>
                <a:ea typeface="Oslo Sans Office"/>
                <a:cs typeface="Times New Roman"/>
              </a:rPr>
              <a:t>whiteboardpen</a:t>
            </a:r>
            <a:r>
              <a:rPr lang="nb-NO" sz="1700">
                <a:solidFill>
                  <a:prstClr val="black"/>
                </a:solidFill>
                <a:ea typeface="Oslo Sans Office"/>
                <a:cs typeface="Times New Roman"/>
              </a:rPr>
              <a:t> på siden.</a:t>
            </a:r>
            <a:endParaRPr lang="nb-NO" sz="900">
              <a:solidFill>
                <a:prstClr val="black"/>
              </a:solidFill>
              <a:latin typeface="Oslo Sans Office"/>
              <a:ea typeface="Oslo Sans Office"/>
              <a:cs typeface="Times New Roman"/>
            </a:endParaRPr>
          </a:p>
          <a:p>
            <a:pPr>
              <a:spcBef>
                <a:spcPts val="957"/>
              </a:spcBef>
            </a:pPr>
            <a:endParaRPr lang="nb-NO" sz="900">
              <a:latin typeface="Oslo Sans Office"/>
              <a:ea typeface="Oslo Sans Office"/>
              <a:cs typeface="Times New Roman"/>
            </a:endParaRPr>
          </a:p>
        </p:txBody>
      </p:sp>
    </p:spTree>
    <p:extLst>
      <p:ext uri="{BB962C8B-B14F-4D97-AF65-F5344CB8AC3E}">
        <p14:creationId xmlns:p14="http://schemas.microsoft.com/office/powerpoint/2010/main" val="2062499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spcBef>
                <a:spcPts val="1148"/>
              </a:spcBef>
            </a:pPr>
            <a:r>
              <a:rPr lang="nb-NO" sz="1700" b="1">
                <a:solidFill>
                  <a:srgbClr val="548DD4"/>
                </a:solidFill>
                <a:ea typeface="Times New Roman"/>
                <a:cs typeface="Times New Roman"/>
              </a:rPr>
              <a:t>Bergingskort</a:t>
            </a:r>
          </a:p>
          <a:p>
            <a:pPr defTabSz="1347571">
              <a:spcBef>
                <a:spcPts val="957"/>
              </a:spcBef>
              <a:defRPr/>
            </a:pPr>
            <a:r>
              <a:rPr lang="nb-NO" sz="1700"/>
              <a:t>Bergingskort skal brukes av røykdykkere som har fått i oppgave å evakuere eller sikre en spesifikk gjenstand eller sone. Bergingskortet skal inneholde all informasjon en røykdykker trenger for å berge noe ut eller sikre på stedet. Øvrige nivåer i planen er basert på informasjonen i bergingskortene, og er til for å skape oversikt, og å gjøre det mulig å organisere bergingsoppgavene under en innsats.</a:t>
            </a:r>
          </a:p>
        </p:txBody>
      </p:sp>
    </p:spTree>
    <p:extLst>
      <p:ext uri="{BB962C8B-B14F-4D97-AF65-F5344CB8AC3E}">
        <p14:creationId xmlns:p14="http://schemas.microsoft.com/office/powerpoint/2010/main" val="206249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r>
              <a:rPr lang="nb-NO" sz="1700"/>
              <a:t>Fliker lages for at innsatspersonell raskt skal finne frem til rett seksjon i permen med planverket.</a:t>
            </a:r>
          </a:p>
          <a:p>
            <a:endParaRPr lang="nb-NO" sz="1700"/>
          </a:p>
          <a:p>
            <a:r>
              <a:rPr lang="nb-NO" sz="1700"/>
              <a:t>Fliker brukes kun i versjon som skal </a:t>
            </a:r>
            <a:r>
              <a:rPr lang="nb-NO" sz="1700" err="1"/>
              <a:t>printes</a:t>
            </a:r>
            <a:r>
              <a:rPr lang="nb-NO" sz="1700"/>
              <a:t> ut. Fliker lages når alle andre sider er ferdige. </a:t>
            </a:r>
          </a:p>
          <a:p>
            <a:endParaRPr lang="nb-NO" sz="1700"/>
          </a:p>
          <a:p>
            <a:r>
              <a:rPr lang="nb-NO" sz="1700"/>
              <a:t>Fliksider kuttes til rett størrelse etter laminering, og monteres forskjøvet et par centimeter til høyre i </a:t>
            </a:r>
            <a:r>
              <a:rPr lang="nb-NO" sz="1700" u="sng"/>
              <a:t>toppåpnet liggende </a:t>
            </a:r>
            <a:r>
              <a:rPr lang="nb-NO" sz="1700"/>
              <a:t>A3-perm.</a:t>
            </a:r>
          </a:p>
          <a:p>
            <a:endParaRPr lang="nb-NO" sz="1700">
              <a:cs typeface="Times New Roman"/>
            </a:endParaRPr>
          </a:p>
          <a:p>
            <a:pPr lvl="0"/>
            <a:r>
              <a:rPr lang="nb-NO" sz="1700"/>
              <a:t>Fargefelt på flik skal korrespondere med bokser i innholdsfortegnelse på side 1. Det vil si at det grå feltet på fliken til «</a:t>
            </a:r>
            <a:r>
              <a:rPr lang="nb-NO" sz="1700" i="1"/>
              <a:t>Kontaktinformasjon Hjelpemidler Symboler»</a:t>
            </a:r>
            <a:r>
              <a:rPr lang="nb-NO" sz="1700"/>
              <a:t> trekkes fra overkant og så langt ned som den grå boksen går i innholdsfortegnelsen på side 1. </a:t>
            </a:r>
          </a:p>
          <a:p>
            <a:pPr lvl="0"/>
            <a:endParaRPr lang="nb-NO" sz="1700"/>
          </a:p>
          <a:p>
            <a:pPr lvl="0"/>
            <a:r>
              <a:rPr lang="nb-NO" sz="1700"/>
              <a:t>Se </a:t>
            </a:r>
            <a:r>
              <a:rPr lang="nb-NO" sz="1700" err="1"/>
              <a:t>malsider</a:t>
            </a:r>
            <a:r>
              <a:rPr lang="nb-NO" sz="1700"/>
              <a:t> i Del 3 med alle flikfarger forberedt.</a:t>
            </a:r>
          </a:p>
        </p:txBody>
      </p:sp>
    </p:spTree>
    <p:extLst>
      <p:ext uri="{BB962C8B-B14F-4D97-AF65-F5344CB8AC3E}">
        <p14:creationId xmlns:p14="http://schemas.microsoft.com/office/powerpoint/2010/main" val="206249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defTabSz="2141019">
              <a:defRPr/>
            </a:pPr>
            <a:r>
              <a:rPr lang="nb-NO" sz="1700" b="1">
                <a:solidFill>
                  <a:prstClr val="black"/>
                </a:solidFill>
                <a:ea typeface="Oslo Sans Office"/>
                <a:cs typeface="Times New Roman"/>
              </a:rPr>
              <a:t>Etasjeoversikt eller seksjonsoversikt, med prioriteringsliste og plantegning</a:t>
            </a:r>
          </a:p>
          <a:p>
            <a:pPr defTabSz="2141019">
              <a:defRPr/>
            </a:pPr>
            <a:r>
              <a:rPr lang="nb-NO" sz="1700">
                <a:solidFill>
                  <a:prstClr val="black"/>
                </a:solidFill>
                <a:ea typeface="Oslo Sans Office"/>
                <a:cs typeface="Times New Roman"/>
              </a:rPr>
              <a:t>Prioriteringsliste med plantegning skal brukes av utrykningsleder som har fått ansvar for berging i en spesifikk etasje. Etasjeoversikten inneholder to sider, som slås opp slik at de kan leses sammen. Hvis det er et mindre objekt med få gjenstander kan prioriteringsliste og plantegning eventuelt plasseres på samme side, men det er viktig at informasjonen er tydelig og lesbar. Det er også bra om det er rom for å lage notater med </a:t>
            </a:r>
            <a:r>
              <a:rPr lang="nb-NO" sz="1700" err="1">
                <a:solidFill>
                  <a:prstClr val="black"/>
                </a:solidFill>
                <a:ea typeface="Oslo Sans Office"/>
                <a:cs typeface="Times New Roman"/>
              </a:rPr>
              <a:t>whiteboardpen</a:t>
            </a:r>
            <a:r>
              <a:rPr lang="nb-NO" sz="1700">
                <a:solidFill>
                  <a:prstClr val="black"/>
                </a:solidFill>
                <a:ea typeface="Oslo Sans Office"/>
                <a:cs typeface="Times New Roman"/>
              </a:rPr>
              <a:t> på siden.</a:t>
            </a:r>
          </a:p>
        </p:txBody>
      </p:sp>
    </p:spTree>
    <p:extLst>
      <p:ext uri="{BB962C8B-B14F-4D97-AF65-F5344CB8AC3E}">
        <p14:creationId xmlns:p14="http://schemas.microsoft.com/office/powerpoint/2010/main" val="206249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defTabSz="2141019">
              <a:defRPr/>
            </a:pPr>
            <a:r>
              <a:rPr lang="nb-NO" sz="1700" b="1">
                <a:solidFill>
                  <a:prstClr val="black"/>
                </a:solidFill>
                <a:ea typeface="Oslo Sans Office"/>
                <a:cs typeface="Times New Roman"/>
              </a:rPr>
              <a:t>Etasjeoversikt eller seksjonsoversikt, med prioriteringsliste og plantegning</a:t>
            </a:r>
          </a:p>
          <a:p>
            <a:pPr defTabSz="2141019">
              <a:defRPr/>
            </a:pPr>
            <a:r>
              <a:rPr lang="nb-NO" sz="1700">
                <a:solidFill>
                  <a:prstClr val="black"/>
                </a:solidFill>
                <a:ea typeface="Oslo Sans Office"/>
                <a:cs typeface="Times New Roman"/>
              </a:rPr>
              <a:t>Prioriteringsliste med plantegning skal brukes av utrykningsleder som har fått ansvar for berging i en spesifikk etasje. Etasjeoversikten inneholder to sider, som slås opp slik at de kan leses sammen. Hvis det er et mindre objekt med få gjenstander kan prioriteringsliste og plantegning eventuelt plasseres på samme side, men det er viktig at informasjonen er tydelig og lesbar. Det er også bra om det er rom for å lage notater med </a:t>
            </a:r>
            <a:r>
              <a:rPr lang="nb-NO" sz="1700" err="1">
                <a:solidFill>
                  <a:prstClr val="black"/>
                </a:solidFill>
                <a:ea typeface="Oslo Sans Office"/>
                <a:cs typeface="Times New Roman"/>
              </a:rPr>
              <a:t>whiteboardpen</a:t>
            </a:r>
            <a:r>
              <a:rPr lang="nb-NO" sz="1700">
                <a:solidFill>
                  <a:prstClr val="black"/>
                </a:solidFill>
                <a:ea typeface="Oslo Sans Office"/>
                <a:cs typeface="Times New Roman"/>
              </a:rPr>
              <a:t> på siden.</a:t>
            </a:r>
          </a:p>
        </p:txBody>
      </p:sp>
    </p:spTree>
    <p:extLst>
      <p:ext uri="{BB962C8B-B14F-4D97-AF65-F5344CB8AC3E}">
        <p14:creationId xmlns:p14="http://schemas.microsoft.com/office/powerpoint/2010/main" val="2062499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spcBef>
                <a:spcPts val="1148"/>
              </a:spcBef>
            </a:pPr>
            <a:r>
              <a:rPr lang="nb-NO" sz="800" b="1">
                <a:solidFill>
                  <a:srgbClr val="548DD4"/>
                </a:solidFill>
                <a:ea typeface="Times New Roman"/>
                <a:cs typeface="Times New Roman"/>
              </a:rPr>
              <a:t>Bergingskort</a:t>
            </a:r>
          </a:p>
          <a:p>
            <a:pPr defTabSz="1347571">
              <a:spcBef>
                <a:spcPts val="957"/>
              </a:spcBef>
              <a:defRPr/>
            </a:pPr>
            <a:r>
              <a:rPr lang="nb-NO" sz="800"/>
              <a:t>Bergingskort skal brukes av røykdykkere som har fått i oppgave å evakuere eller sikre en spesifikk gjenstand eller sone. Bergingskortet skal inneholde all informasjon en røykdykker trenger for å berge noe ut eller sikre på stedet. Øvrige nivåer i planen er basert på informasjonen i bergingskortene, og er til for å skape oversikt, og å gjøre det mulig å organisere bergingsoppgavene under en innsats.</a:t>
            </a:r>
          </a:p>
        </p:txBody>
      </p:sp>
    </p:spTree>
    <p:extLst>
      <p:ext uri="{BB962C8B-B14F-4D97-AF65-F5344CB8AC3E}">
        <p14:creationId xmlns:p14="http://schemas.microsoft.com/office/powerpoint/2010/main" val="2062499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lnSpc>
                <a:spcPct val="150000"/>
              </a:lnSpc>
              <a:spcBef>
                <a:spcPts val="957"/>
              </a:spcBef>
            </a:pPr>
            <a:r>
              <a:rPr lang="nb-NO" sz="1700" b="1" i="1">
                <a:solidFill>
                  <a:srgbClr val="548DD4"/>
                </a:solidFill>
                <a:latin typeface="Tahoma" panose="020B0604030504040204" pitchFamily="34" charset="0"/>
                <a:ea typeface="Tahoma" panose="020B0604030504040204" pitchFamily="34" charset="0"/>
                <a:cs typeface="Tahoma" panose="020B0604030504040204" pitchFamily="34" charset="0"/>
              </a:rPr>
              <a:t>Forside</a:t>
            </a:r>
          </a:p>
          <a:p>
            <a:pPr>
              <a:lnSpc>
                <a:spcPct val="150000"/>
              </a:lnSpc>
              <a:spcBef>
                <a:spcPts val="957"/>
              </a:spcBef>
            </a:pPr>
            <a:r>
              <a:rPr lang="nb-NO" sz="1700" b="1" i="1">
                <a:solidFill>
                  <a:srgbClr val="548DD4"/>
                </a:solidFill>
                <a:latin typeface="Tahoma" panose="020B0604030504040204" pitchFamily="34" charset="0"/>
                <a:ea typeface="Tahoma" panose="020B0604030504040204" pitchFamily="34" charset="0"/>
                <a:cs typeface="Tahoma" panose="020B0604030504040204" pitchFamily="34" charset="0"/>
              </a:rPr>
              <a:t>Alternativ 1: Ett bygg med flere etasjer</a:t>
            </a:r>
          </a:p>
          <a:p>
            <a:pPr>
              <a:lnSpc>
                <a:spcPct val="150000"/>
              </a:lnSpc>
              <a:spcBef>
                <a:spcPts val="957"/>
              </a:spcBef>
            </a:pPr>
            <a:endParaRPr lang="nb-NO" sz="1700" b="1" i="1">
              <a:solidFill>
                <a:srgbClr val="548DD4"/>
              </a:solidFill>
              <a:latin typeface="Tahoma" panose="020B0604030504040204" pitchFamily="34" charset="0"/>
              <a:ea typeface="Tahoma" panose="020B0604030504040204" pitchFamily="34" charset="0"/>
              <a:cs typeface="Tahoma" panose="020B0604030504040204" pitchFamily="34" charset="0"/>
            </a:endParaRPr>
          </a:p>
          <a:p>
            <a:pPr defTabSz="2141019">
              <a:lnSpc>
                <a:spcPct val="150000"/>
              </a:lnSpc>
              <a:spcBef>
                <a:spcPts val="957"/>
              </a:spcBef>
              <a:defRPr/>
            </a:pPr>
            <a:r>
              <a:rPr lang="nb-NO" sz="1700">
                <a:latin typeface="Tahoma" panose="020B0604030504040204" pitchFamily="34" charset="0"/>
                <a:ea typeface="Tahoma" panose="020B0604030504040204" pitchFamily="34" charset="0"/>
                <a:cs typeface="Tahoma" panose="020B0604030504040204" pitchFamily="34" charset="0"/>
              </a:rPr>
              <a:t>Dette er et eksempel på hvordan forsiden kan se ut. </a:t>
            </a:r>
          </a:p>
          <a:p>
            <a:pPr defTabSz="2141019">
              <a:lnSpc>
                <a:spcPct val="150000"/>
              </a:lnSpc>
              <a:spcBef>
                <a:spcPts val="957"/>
              </a:spcBef>
              <a:defRPr/>
            </a:pPr>
            <a:r>
              <a:rPr lang="nb-NO" sz="1700">
                <a:latin typeface="Tahoma" panose="020B0604030504040204" pitchFamily="34" charset="0"/>
                <a:ea typeface="Tahoma" panose="020B0604030504040204" pitchFamily="34" charset="0"/>
                <a:cs typeface="Tahoma" panose="020B0604030504040204" pitchFamily="34" charset="0"/>
              </a:rPr>
              <a:t>Se alternative forsider lengst bak i presentasjonen.</a:t>
            </a:r>
          </a:p>
        </p:txBody>
      </p:sp>
    </p:spTree>
    <p:extLst>
      <p:ext uri="{BB962C8B-B14F-4D97-AF65-F5344CB8AC3E}">
        <p14:creationId xmlns:p14="http://schemas.microsoft.com/office/powerpoint/2010/main" val="2062499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spcBef>
                <a:spcPts val="957"/>
              </a:spcBef>
            </a:pPr>
            <a:r>
              <a:rPr lang="nb-NO" sz="1700" b="1" i="1">
                <a:solidFill>
                  <a:srgbClr val="548DD4"/>
                </a:solidFill>
                <a:latin typeface="Tahoma" panose="020B0604030504040204" pitchFamily="34" charset="0"/>
                <a:ea typeface="Tahoma" panose="020B0604030504040204" pitchFamily="34" charset="0"/>
                <a:cs typeface="Tahoma" panose="020B0604030504040204" pitchFamily="34" charset="0"/>
              </a:rPr>
              <a:t>Forside</a:t>
            </a:r>
          </a:p>
          <a:p>
            <a:pPr>
              <a:spcBef>
                <a:spcPts val="957"/>
              </a:spcBef>
            </a:pPr>
            <a:r>
              <a:rPr lang="nb-NO" sz="1700" b="1" i="1">
                <a:solidFill>
                  <a:srgbClr val="548DD4"/>
                </a:solidFill>
                <a:latin typeface="Tahoma" panose="020B0604030504040204" pitchFamily="34" charset="0"/>
                <a:ea typeface="Tahoma" panose="020B0604030504040204" pitchFamily="34" charset="0"/>
                <a:cs typeface="Tahoma" panose="020B0604030504040204" pitchFamily="34" charset="0"/>
              </a:rPr>
              <a:t>Alternativ 3: Et anlegg med flere bygninger med flere etasjer</a:t>
            </a:r>
          </a:p>
          <a:p>
            <a:pPr defTabSz="2045182"/>
            <a:r>
              <a:rPr lang="nb-NO" sz="1700">
                <a:cs typeface="Calibri" panose="020F0502020204030204" pitchFamily="34" charset="0"/>
              </a:rPr>
              <a:t>Verdibergingsplanen kan tilpasses objekter som har flere bygninger med flere etasjer, ved å kombinere horisontal og vertikal inndeling av planen. </a:t>
            </a:r>
          </a:p>
          <a:p>
            <a:pPr defTabSz="2045182"/>
            <a:r>
              <a:rPr lang="nb-NO" sz="1700">
                <a:latin typeface="Tahoma" panose="020B0604030504040204" pitchFamily="34" charset="0"/>
                <a:ea typeface="Tahoma" panose="020B0604030504040204" pitchFamily="34" charset="0"/>
                <a:cs typeface="Tahoma" panose="020B0604030504040204" pitchFamily="34" charset="0"/>
              </a:rPr>
              <a:t>Her et eksempel på alternativ første side med </a:t>
            </a:r>
            <a:r>
              <a:rPr lang="nb-NO" sz="1700" baseline="0">
                <a:latin typeface="Tahoma" panose="020B0604030504040204" pitchFamily="34" charset="0"/>
                <a:ea typeface="Tahoma" panose="020B0604030504040204" pitchFamily="34" charset="0"/>
                <a:cs typeface="Tahoma" panose="020B0604030504040204" pitchFamily="34" charset="0"/>
              </a:rPr>
              <a:t>horisontal</a:t>
            </a:r>
            <a:r>
              <a:rPr lang="nb-NO" sz="1700">
                <a:latin typeface="Tahoma" panose="020B0604030504040204" pitchFamily="34" charset="0"/>
                <a:ea typeface="Tahoma" panose="020B0604030504040204" pitchFamily="34" charset="0"/>
                <a:cs typeface="Tahoma" panose="020B0604030504040204" pitchFamily="34" charset="0"/>
              </a:rPr>
              <a:t> inndeling av objekt i tre seksjoner/bygninger, som er videre inndelt i etasjer.  </a:t>
            </a:r>
          </a:p>
          <a:p>
            <a:pPr defTabSz="2045182"/>
            <a:endParaRPr lang="nb-NO" sz="17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5582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spcBef>
                <a:spcPts val="957"/>
              </a:spcBef>
            </a:pPr>
            <a:r>
              <a:rPr lang="nb-NO" sz="1700" b="1" i="1">
                <a:solidFill>
                  <a:srgbClr val="548DD4"/>
                </a:solidFill>
                <a:ea typeface="Times New Roman"/>
                <a:cs typeface="Times New Roman"/>
              </a:rPr>
              <a:t>Forside</a:t>
            </a:r>
          </a:p>
          <a:p>
            <a:pPr>
              <a:spcBef>
                <a:spcPts val="957"/>
              </a:spcBef>
            </a:pPr>
            <a:r>
              <a:rPr lang="nb-NO" sz="1700" b="1" i="1">
                <a:solidFill>
                  <a:srgbClr val="548DD4"/>
                </a:solidFill>
                <a:ea typeface="Times New Roman"/>
                <a:cs typeface="Times New Roman"/>
              </a:rPr>
              <a:t>Alternativ 2: Et anlegg med flere bygninger</a:t>
            </a:r>
          </a:p>
          <a:p>
            <a:pPr defTabSz="2045182"/>
            <a:r>
              <a:rPr lang="nb-NO" sz="1700">
                <a:cs typeface="Calibri" panose="020F0502020204030204" pitchFamily="34" charset="0"/>
              </a:rPr>
              <a:t>Verdibergingsplanen kan tilpasses objekter som har flere bygninger med flere etasjer, ved å kombinere horisontal og vertikal inndeling av planen. </a:t>
            </a:r>
          </a:p>
          <a:p>
            <a:pPr defTabSz="2045182"/>
            <a:r>
              <a:rPr lang="nb-NO" sz="1700">
                <a:cs typeface="Calibri" panose="020F0502020204030204" pitchFamily="34" charset="0"/>
              </a:rPr>
              <a:t>Her et eksempel på alternativ første side med horisontal inndeling av et anlegg som har flere seksjoner og bygninger.</a:t>
            </a:r>
          </a:p>
        </p:txBody>
      </p:sp>
    </p:spTree>
    <p:extLst>
      <p:ext uri="{BB962C8B-B14F-4D97-AF65-F5344CB8AC3E}">
        <p14:creationId xmlns:p14="http://schemas.microsoft.com/office/powerpoint/2010/main" val="206249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r>
              <a:rPr lang="nb-NO" sz="1700"/>
              <a:t>Fliker lages for at innsatspersonell raskt skal finne frem til rett seksjon i permen med planverket.</a:t>
            </a:r>
          </a:p>
          <a:p>
            <a:endParaRPr lang="nb-NO" sz="1700"/>
          </a:p>
          <a:p>
            <a:r>
              <a:rPr lang="nb-NO" sz="1700"/>
              <a:t>Fliker brukes kun i versjon som skal </a:t>
            </a:r>
            <a:r>
              <a:rPr lang="nb-NO" sz="1700" err="1"/>
              <a:t>printes</a:t>
            </a:r>
            <a:r>
              <a:rPr lang="nb-NO" sz="1700"/>
              <a:t> ut. Fliker lages når alle andre sider er ferdige. </a:t>
            </a:r>
          </a:p>
          <a:p>
            <a:endParaRPr lang="nb-NO" sz="1700"/>
          </a:p>
          <a:p>
            <a:r>
              <a:rPr lang="nb-NO" sz="1700"/>
              <a:t>Fliksider kuttes til rett størrelse etter laminering, og monteres forskjøvet et par centimeter til høyre i </a:t>
            </a:r>
            <a:r>
              <a:rPr lang="nb-NO" sz="1700" u="sng"/>
              <a:t>toppåpnet liggende </a:t>
            </a:r>
            <a:r>
              <a:rPr lang="nb-NO" sz="1700"/>
              <a:t>A3-perm.</a:t>
            </a:r>
          </a:p>
          <a:p>
            <a:endParaRPr lang="nb-NO" sz="1700">
              <a:cs typeface="Times New Roman"/>
            </a:endParaRPr>
          </a:p>
          <a:p>
            <a:pPr lvl="0"/>
            <a:r>
              <a:rPr lang="nb-NO" sz="1700"/>
              <a:t>Fargefelt på flik skal korrespondere med bokser i innholdsfortegnelse på side 1. Det vil si at det grå feltet på fliken til «</a:t>
            </a:r>
            <a:r>
              <a:rPr lang="nb-NO" sz="1700" i="1"/>
              <a:t>Kontaktinformasjon Hjelpemidler Symboler»</a:t>
            </a:r>
            <a:r>
              <a:rPr lang="nb-NO" sz="1700"/>
              <a:t> trekkes fra overkant og så langt ned som den grå boksen går i innholdsfortegnelsen på side 1. </a:t>
            </a:r>
          </a:p>
          <a:p>
            <a:pPr lvl="0"/>
            <a:endParaRPr lang="nb-NO" sz="1700"/>
          </a:p>
          <a:p>
            <a:pPr lvl="0"/>
            <a:r>
              <a:rPr lang="nb-NO" sz="1700"/>
              <a:t>Se </a:t>
            </a:r>
            <a:r>
              <a:rPr lang="nb-NO" sz="1700" err="1"/>
              <a:t>malsider</a:t>
            </a:r>
            <a:r>
              <a:rPr lang="nb-NO" sz="1700"/>
              <a:t> i Del 3 med alle flikfarger forberedt.</a:t>
            </a:r>
          </a:p>
        </p:txBody>
      </p:sp>
    </p:spTree>
    <p:extLst>
      <p:ext uri="{BB962C8B-B14F-4D97-AF65-F5344CB8AC3E}">
        <p14:creationId xmlns:p14="http://schemas.microsoft.com/office/powerpoint/2010/main" val="206249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r>
              <a:rPr lang="nb-NO" sz="1700" b="1">
                <a:latin typeface="+mn-lt"/>
                <a:ea typeface="Oslo Sans Office"/>
                <a:cs typeface="Times New Roman"/>
              </a:rPr>
              <a:t>Kontaktinfo, hjelpemidler, symboler</a:t>
            </a:r>
          </a:p>
          <a:p>
            <a:pPr defTabSz="2141019">
              <a:defRPr/>
            </a:pPr>
            <a:r>
              <a:rPr lang="nb-NO" sz="1700">
                <a:latin typeface="+mn-lt"/>
                <a:ea typeface="Oslo Sans Office"/>
                <a:cs typeface="Times New Roman"/>
              </a:rPr>
              <a:t>Denne siden inneholder kontaktinformasjon som kan være nyttig for brannvesenet, samt en oversikt over hjelpemidler som kan brukes for å utføre berging, herunder verktøy, utstyr og lokaler.</a:t>
            </a:r>
          </a:p>
          <a:p>
            <a:pPr defTabSz="2141019">
              <a:defRPr/>
            </a:pPr>
            <a:r>
              <a:rPr lang="nb-NO" sz="1700">
                <a:latin typeface="+mn-lt"/>
                <a:ea typeface="Oslo Sans Office"/>
                <a:cs typeface="Calibri"/>
              </a:rPr>
              <a:t>På siden finnes også en symbolfortegnelse. </a:t>
            </a:r>
            <a:r>
              <a:rPr lang="nb-NO" sz="1700">
                <a:ea typeface="Oslo Sans Office"/>
                <a:cs typeface="Calibri"/>
              </a:rPr>
              <a:t>Det er disse</a:t>
            </a:r>
            <a:r>
              <a:rPr lang="nb-NO" sz="1700">
                <a:latin typeface="+mn-lt"/>
                <a:ea typeface="Oslo Sans Office"/>
                <a:cs typeface="Calibri"/>
              </a:rPr>
              <a:t> </a:t>
            </a:r>
            <a:r>
              <a:rPr lang="nb-NO" sz="1700">
                <a:ea typeface="Oslo Sans Office"/>
                <a:cs typeface="Calibri"/>
              </a:rPr>
              <a:t>symbolene</a:t>
            </a:r>
            <a:r>
              <a:rPr lang="nb-NO" sz="1700">
                <a:latin typeface="+mn-lt"/>
                <a:ea typeface="Oslo Sans Office"/>
                <a:cs typeface="Calibri"/>
              </a:rPr>
              <a:t> </a:t>
            </a:r>
            <a:r>
              <a:rPr lang="nb-NO" sz="1700">
                <a:ea typeface="Oslo Sans Office"/>
                <a:cs typeface="Calibri"/>
              </a:rPr>
              <a:t>som </a:t>
            </a:r>
            <a:r>
              <a:rPr lang="nb-NO" sz="1700">
                <a:latin typeface="+mn-lt"/>
                <a:ea typeface="Oslo Sans Office"/>
                <a:cs typeface="Calibri"/>
              </a:rPr>
              <a:t>skal brukes i alle verdibergingsplaner, da det er viktig for at oppsettet skal være gjenkjennbart og enkelt å bruke. I tillegg til symboler som er utviklet spesielt for dette formålet, er det samme symboler som i brannvesenets egne objektplaner (innsatsplaner).</a:t>
            </a:r>
          </a:p>
          <a:p>
            <a:pPr defTabSz="2141019">
              <a:defRPr/>
            </a:pPr>
            <a:endParaRPr lang="nb-NO" sz="1700">
              <a:latin typeface="+mn-lt"/>
              <a:ea typeface="Oslo Sans Office"/>
              <a:cs typeface="Times New Roman"/>
            </a:endParaRPr>
          </a:p>
          <a:p>
            <a:pPr defTabSz="2141019">
              <a:defRPr/>
            </a:pPr>
            <a:r>
              <a:rPr lang="nb-NO" sz="1700">
                <a:latin typeface="+mn-lt"/>
                <a:ea typeface="Oslo Sans Office"/>
                <a:cs typeface="Calibri"/>
              </a:rPr>
              <a:t>Denne siden er kun et eksempel med de vanligste symbolene. Det finnes flere symboler, som kan kan hentes fra siden «Alle symboler» i</a:t>
            </a:r>
            <a:r>
              <a:rPr lang="nb-NO" sz="1700">
                <a:latin typeface="+mn-lt"/>
              </a:rPr>
              <a:t> presentasjonen Mal til verdibergingsplan, Del 3.</a:t>
            </a:r>
            <a:r>
              <a:rPr lang="nb-NO" sz="1700"/>
              <a:t> </a:t>
            </a:r>
            <a:r>
              <a:rPr lang="nb-NO" sz="1700" b="1" err="1"/>
              <a:t>Malsider</a:t>
            </a:r>
            <a:r>
              <a:rPr lang="nb-NO" sz="1700" b="1"/>
              <a:t> for utfylling i PowerPoint</a:t>
            </a:r>
            <a:r>
              <a:rPr lang="nb-NO" sz="1700"/>
              <a:t>. </a:t>
            </a:r>
            <a:r>
              <a:rPr lang="nb-NO" sz="1700">
                <a:latin typeface="+mn-lt"/>
                <a:ea typeface="Oslo Sans Office"/>
                <a:cs typeface="Calibri"/>
              </a:rPr>
              <a:t>Symbolfortegnelsen i den </a:t>
            </a:r>
            <a:r>
              <a:rPr lang="nb-NO" sz="1700">
                <a:ea typeface="Oslo Sans Office"/>
                <a:cs typeface="Calibri"/>
              </a:rPr>
              <a:t>endelige</a:t>
            </a:r>
            <a:r>
              <a:rPr lang="nb-NO" sz="1700">
                <a:latin typeface="+mn-lt"/>
                <a:ea typeface="Oslo Sans Office"/>
                <a:cs typeface="Calibri"/>
              </a:rPr>
              <a:t> </a:t>
            </a:r>
            <a:r>
              <a:rPr lang="nb-NO" sz="1700">
                <a:ea typeface="Oslo Sans Office"/>
                <a:cs typeface="Calibri"/>
              </a:rPr>
              <a:t>verdibergingsplanen</a:t>
            </a:r>
            <a:r>
              <a:rPr lang="nb-NO" sz="1700">
                <a:latin typeface="+mn-lt"/>
                <a:ea typeface="Oslo Sans Office"/>
                <a:cs typeface="Calibri"/>
              </a:rPr>
              <a:t> skal kun liste de symbolene som blir brukt i den aktuelle planen. </a:t>
            </a:r>
          </a:p>
        </p:txBody>
      </p:sp>
    </p:spTree>
    <p:extLst>
      <p:ext uri="{BB962C8B-B14F-4D97-AF65-F5344CB8AC3E}">
        <p14:creationId xmlns:p14="http://schemas.microsoft.com/office/powerpoint/2010/main" val="206249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r>
              <a:rPr lang="nb-NO" sz="1700"/>
              <a:t>Fliker lages for at innsatspersonell raskt skal finne frem til rett seksjon i permen med planverket.</a:t>
            </a:r>
          </a:p>
          <a:p>
            <a:endParaRPr lang="nb-NO" sz="1700"/>
          </a:p>
          <a:p>
            <a:r>
              <a:rPr lang="nb-NO" sz="1700"/>
              <a:t>Fliker brukes kun i versjon som skal </a:t>
            </a:r>
            <a:r>
              <a:rPr lang="nb-NO" sz="1700" err="1"/>
              <a:t>printes</a:t>
            </a:r>
            <a:r>
              <a:rPr lang="nb-NO" sz="1700"/>
              <a:t> ut. Fliker lages når alle andre sider er ferdige. </a:t>
            </a:r>
          </a:p>
          <a:p>
            <a:endParaRPr lang="nb-NO" sz="1700"/>
          </a:p>
          <a:p>
            <a:r>
              <a:rPr lang="nb-NO" sz="1700"/>
              <a:t>Fliksider kuttes til rett størrelse etter laminering, og monteres forskjøvet et par centimeter til høyre i </a:t>
            </a:r>
            <a:r>
              <a:rPr lang="nb-NO" sz="1700" u="sng"/>
              <a:t>toppåpnet liggende </a:t>
            </a:r>
            <a:r>
              <a:rPr lang="nb-NO" sz="1700"/>
              <a:t>A3-perm.</a:t>
            </a:r>
          </a:p>
          <a:p>
            <a:endParaRPr lang="nb-NO" sz="1700">
              <a:cs typeface="Times New Roman"/>
            </a:endParaRPr>
          </a:p>
          <a:p>
            <a:pPr lvl="0"/>
            <a:r>
              <a:rPr lang="nb-NO" sz="1700"/>
              <a:t>Fargefelt på flik skal korrespondere med bokser i innholdsfortegnelse på side 1. Det vil si at det grå feltet på fliken til «</a:t>
            </a:r>
            <a:r>
              <a:rPr lang="nb-NO" sz="1700" i="1"/>
              <a:t>Kontaktinformasjon Hjelpemidler Symboler»</a:t>
            </a:r>
            <a:r>
              <a:rPr lang="nb-NO" sz="1700"/>
              <a:t> trekkes fra overkant og så langt ned som den grå boksen går i innholdsfortegnelsen på side 1. </a:t>
            </a:r>
          </a:p>
          <a:p>
            <a:pPr lvl="0"/>
            <a:endParaRPr lang="nb-NO" sz="1700"/>
          </a:p>
          <a:p>
            <a:pPr lvl="0"/>
            <a:r>
              <a:rPr lang="nb-NO" sz="1700"/>
              <a:t>Se </a:t>
            </a:r>
            <a:r>
              <a:rPr lang="nb-NO" sz="1700" err="1"/>
              <a:t>malsider</a:t>
            </a:r>
            <a:r>
              <a:rPr lang="nb-NO" sz="1700"/>
              <a:t> i Del 3 med alle flikfarger forberedt.</a:t>
            </a:r>
          </a:p>
        </p:txBody>
      </p:sp>
    </p:spTree>
    <p:extLst>
      <p:ext uri="{BB962C8B-B14F-4D97-AF65-F5344CB8AC3E}">
        <p14:creationId xmlns:p14="http://schemas.microsoft.com/office/powerpoint/2010/main" val="206249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a:spcBef>
                <a:spcPts val="1148"/>
              </a:spcBef>
            </a:pPr>
            <a:r>
              <a:rPr lang="nb-NO" sz="1700" b="1">
                <a:solidFill>
                  <a:srgbClr val="548DD4"/>
                </a:solidFill>
                <a:ea typeface="Times New Roman"/>
                <a:cs typeface="Times New Roman"/>
              </a:rPr>
              <a:t>Prioritering hele objektet – objektsoversikt – vertikal inndeling</a:t>
            </a:r>
          </a:p>
          <a:p>
            <a:pPr defTabSz="2141019">
              <a:spcBef>
                <a:spcPts val="573"/>
              </a:spcBef>
              <a:spcAft>
                <a:spcPts val="573"/>
              </a:spcAft>
              <a:defRPr/>
            </a:pPr>
            <a:r>
              <a:rPr lang="nb-NO" sz="1700">
                <a:ea typeface="Oslo Sans Office"/>
                <a:cs typeface="Times New Roman"/>
              </a:rPr>
              <a:t>Oversiktssiden med prioritering for hele objektet skal fremst brukes av innsatsledelsen.</a:t>
            </a:r>
          </a:p>
          <a:p>
            <a:pPr defTabSz="2141019">
              <a:spcBef>
                <a:spcPts val="573"/>
              </a:spcBef>
              <a:spcAft>
                <a:spcPts val="573"/>
              </a:spcAft>
              <a:defRPr/>
            </a:pPr>
            <a:endParaRPr lang="nb-NO" sz="1700">
              <a:ea typeface="Oslo Sans Office"/>
              <a:cs typeface="Times New Roman"/>
            </a:endParaRPr>
          </a:p>
          <a:p>
            <a:pPr defTabSz="2141019">
              <a:spcBef>
                <a:spcPts val="573"/>
              </a:spcBef>
              <a:spcAft>
                <a:spcPts val="573"/>
              </a:spcAft>
              <a:defRPr/>
            </a:pPr>
            <a:r>
              <a:rPr lang="nb-NO" sz="1700"/>
              <a:t>Dette er et eksempel på hvordan «Prioritering av hele objektet» kan fylles ut. </a:t>
            </a:r>
          </a:p>
          <a:p>
            <a:pPr defTabSz="2141019">
              <a:spcBef>
                <a:spcPts val="573"/>
              </a:spcBef>
              <a:spcAft>
                <a:spcPts val="573"/>
              </a:spcAft>
              <a:defRPr/>
            </a:pPr>
            <a:endParaRPr lang="nb-NO" sz="1700"/>
          </a:p>
          <a:p>
            <a:pPr marL="0" marR="0" lvl="0" indent="0" algn="l" defTabSz="2141019" rtl="0" eaLnBrk="1" fontAlgn="auto" latinLnBrk="0" hangingPunct="1">
              <a:lnSpc>
                <a:spcPct val="100000"/>
              </a:lnSpc>
              <a:spcBef>
                <a:spcPts val="573"/>
              </a:spcBef>
              <a:spcAft>
                <a:spcPts val="573"/>
              </a:spcAft>
              <a:buClrTx/>
              <a:buSzTx/>
              <a:buFontTx/>
              <a:buNone/>
              <a:tabLst/>
              <a:defRPr/>
            </a:pPr>
            <a:r>
              <a:rPr lang="nb-NO" sz="1700"/>
              <a:t>I de fleste tilfeller trengs i tillegg til denne samlede oversikten over hele objektet, oversikter over de ulike etasjene eller seksjonene, som kan brukes på operativ nivå under innsatsleder; det vil si av utrykningsleder/røykdykkerleder.</a:t>
            </a:r>
          </a:p>
          <a:p>
            <a:pPr marL="0" marR="0" lvl="0" indent="0" algn="l" defTabSz="2141019" rtl="0" eaLnBrk="1" fontAlgn="auto" latinLnBrk="0" hangingPunct="1">
              <a:lnSpc>
                <a:spcPct val="100000"/>
              </a:lnSpc>
              <a:spcBef>
                <a:spcPts val="573"/>
              </a:spcBef>
              <a:spcAft>
                <a:spcPts val="573"/>
              </a:spcAft>
              <a:buClrTx/>
              <a:buSzTx/>
              <a:buFontTx/>
              <a:buNone/>
              <a:tabLst/>
              <a:defRPr/>
            </a:pPr>
            <a:endParaRPr lang="nb-NO" sz="1700"/>
          </a:p>
          <a:p>
            <a:pPr marL="0" marR="0" lvl="0" indent="0" algn="l" defTabSz="2141019" rtl="0" eaLnBrk="1" fontAlgn="auto" latinLnBrk="0" hangingPunct="1">
              <a:lnSpc>
                <a:spcPct val="100000"/>
              </a:lnSpc>
              <a:spcBef>
                <a:spcPts val="573"/>
              </a:spcBef>
              <a:spcAft>
                <a:spcPts val="573"/>
              </a:spcAft>
              <a:buClrTx/>
              <a:buSzTx/>
              <a:buFontTx/>
              <a:buNone/>
              <a:tabLst/>
              <a:defRPr/>
            </a:pPr>
            <a:r>
              <a:rPr lang="nb-NO" sz="1700"/>
              <a:t>For et enkelt bygg med én etasje og et fåtall prioriterte objekter (gjenstander eller soner) kan det likevel være tilstrekkelig å lage bergingskort for røykdykkerne i tillegg til denne oversiktssiden.</a:t>
            </a:r>
          </a:p>
          <a:p>
            <a:pPr defTabSz="2141019">
              <a:spcBef>
                <a:spcPts val="573"/>
              </a:spcBef>
              <a:spcAft>
                <a:spcPts val="573"/>
              </a:spcAft>
              <a:defRPr/>
            </a:pPr>
            <a:endParaRPr lang="nb-NO" sz="1700"/>
          </a:p>
        </p:txBody>
      </p:sp>
    </p:spTree>
    <p:extLst>
      <p:ext uri="{BB962C8B-B14F-4D97-AF65-F5344CB8AC3E}">
        <p14:creationId xmlns:p14="http://schemas.microsoft.com/office/powerpoint/2010/main" val="2062499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r>
              <a:rPr lang="nb-NO" sz="2000"/>
              <a:t>Fliker lages for at innsatspersonell raskt skal finne frem til rett seksjon i permen med planverket.</a:t>
            </a:r>
          </a:p>
          <a:p>
            <a:endParaRPr lang="nb-NO" sz="2000"/>
          </a:p>
          <a:p>
            <a:r>
              <a:rPr lang="nb-NO" sz="2000"/>
              <a:t>Fliker brukes kun i versjon som skal </a:t>
            </a:r>
            <a:r>
              <a:rPr lang="nb-NO" sz="2000" err="1"/>
              <a:t>printes</a:t>
            </a:r>
            <a:r>
              <a:rPr lang="nb-NO" sz="2000"/>
              <a:t> ut. Fliker lages når alle andre sider er ferdige. </a:t>
            </a:r>
          </a:p>
          <a:p>
            <a:endParaRPr lang="nb-NO" sz="2000"/>
          </a:p>
          <a:p>
            <a:r>
              <a:rPr lang="nb-NO" sz="2000"/>
              <a:t>Fliksider kuttes til rett størrelse etter laminering, og monteres forskjøvet et par centimeter til høyre i </a:t>
            </a:r>
            <a:r>
              <a:rPr lang="nb-NO" sz="2000" u="sng"/>
              <a:t>toppåpnet liggende </a:t>
            </a:r>
            <a:r>
              <a:rPr lang="nb-NO" sz="2000"/>
              <a:t>A3-perm.</a:t>
            </a:r>
          </a:p>
          <a:p>
            <a:endParaRPr lang="nb-NO" sz="2000">
              <a:cs typeface="Times New Roman"/>
            </a:endParaRPr>
          </a:p>
          <a:p>
            <a:pPr lvl="0"/>
            <a:r>
              <a:rPr lang="nb-NO" sz="2000"/>
              <a:t>Fargefelt på flik skal korrespondere med bokser i innholdsfortegnelse på side 1. Det vil si at det grå feltet på fliken til «</a:t>
            </a:r>
            <a:r>
              <a:rPr lang="nb-NO" sz="2000" i="1"/>
              <a:t>Kontaktinformasjon Hjelpemidler Symboler»</a:t>
            </a:r>
            <a:r>
              <a:rPr lang="nb-NO" sz="2000"/>
              <a:t> trekkes fra overkant og så langt ned som den grå boksen går i innholdsfortegnelsen på side 1. </a:t>
            </a:r>
          </a:p>
          <a:p>
            <a:pPr lvl="0"/>
            <a:endParaRPr lang="nb-NO" sz="2000"/>
          </a:p>
          <a:p>
            <a:pPr lvl="0"/>
            <a:r>
              <a:rPr lang="nb-NO" sz="2000"/>
              <a:t>Se </a:t>
            </a:r>
            <a:r>
              <a:rPr lang="nb-NO" sz="2000" err="1"/>
              <a:t>malsider</a:t>
            </a:r>
            <a:r>
              <a:rPr lang="nb-NO" sz="2000"/>
              <a:t> i Del 3 med alle flikfarger forberedt.</a:t>
            </a:r>
          </a:p>
        </p:txBody>
      </p:sp>
    </p:spTree>
    <p:extLst>
      <p:ext uri="{BB962C8B-B14F-4D97-AF65-F5344CB8AC3E}">
        <p14:creationId xmlns:p14="http://schemas.microsoft.com/office/powerpoint/2010/main" val="206249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8288" y="1792288"/>
            <a:ext cx="6850062" cy="4845050"/>
          </a:xfrm>
        </p:spPr>
      </p:sp>
      <p:sp>
        <p:nvSpPr>
          <p:cNvPr id="3" name="Plassholder for notater 2"/>
          <p:cNvSpPr>
            <a:spLocks noGrp="1"/>
          </p:cNvSpPr>
          <p:nvPr>
            <p:ph type="body" idx="1"/>
          </p:nvPr>
        </p:nvSpPr>
        <p:spPr/>
        <p:txBody>
          <a:bodyPr/>
          <a:lstStyle/>
          <a:p>
            <a:pPr defTabSz="2141019">
              <a:defRPr/>
            </a:pPr>
            <a:r>
              <a:rPr lang="nb-NO" sz="1700" b="1">
                <a:solidFill>
                  <a:prstClr val="black"/>
                </a:solidFill>
                <a:ea typeface="Oslo Sans Office"/>
                <a:cs typeface="Times New Roman"/>
              </a:rPr>
              <a:t>Etasjeoversikt eller seksjonsoversikt, med prioriteringsliste og plantegning</a:t>
            </a:r>
          </a:p>
          <a:p>
            <a:pPr defTabSz="2141019">
              <a:defRPr/>
            </a:pPr>
            <a:r>
              <a:rPr lang="nb-NO" sz="1700">
                <a:solidFill>
                  <a:prstClr val="black"/>
                </a:solidFill>
                <a:ea typeface="Oslo Sans Office"/>
                <a:cs typeface="Times New Roman"/>
              </a:rPr>
              <a:t>Prioriteringsliste med plantegning skal brukes av utrykningsleder som har fått ansvar for berging i en spesifikk etasje. Etasjeoversikten inneholder to sider, som slås opp slik at de kan leses sammen. Hvis det er et mindre objekt med få gjenstander kan prioriteringsliste og plantegning eventuelt plasseres på samme side, men det er viktig at informasjonen er tydelig og lesbar. Det skal også være rom for å lage notater med </a:t>
            </a:r>
            <a:r>
              <a:rPr lang="nb-NO" sz="1700" err="1">
                <a:solidFill>
                  <a:prstClr val="black"/>
                </a:solidFill>
                <a:ea typeface="Oslo Sans Office"/>
                <a:cs typeface="Times New Roman"/>
              </a:rPr>
              <a:t>whiteboardpen</a:t>
            </a:r>
            <a:r>
              <a:rPr lang="nb-NO" sz="1700">
                <a:solidFill>
                  <a:prstClr val="black"/>
                </a:solidFill>
                <a:ea typeface="Oslo Sans Office"/>
                <a:cs typeface="Times New Roman"/>
              </a:rPr>
              <a:t> på siden.</a:t>
            </a:r>
          </a:p>
        </p:txBody>
      </p:sp>
    </p:spTree>
    <p:extLst>
      <p:ext uri="{BB962C8B-B14F-4D97-AF65-F5344CB8AC3E}">
        <p14:creationId xmlns:p14="http://schemas.microsoft.com/office/powerpoint/2010/main" val="2062499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536700" y="1792288"/>
            <a:ext cx="6853238" cy="4846637"/>
          </a:xfrm>
        </p:spPr>
      </p:sp>
      <p:sp>
        <p:nvSpPr>
          <p:cNvPr id="3" name="Plassholder for notater 2"/>
          <p:cNvSpPr>
            <a:spLocks noGrp="1"/>
          </p:cNvSpPr>
          <p:nvPr>
            <p:ph type="body" idx="1"/>
          </p:nvPr>
        </p:nvSpPr>
        <p:spPr/>
        <p:txBody>
          <a:bodyPr/>
          <a:lstStyle/>
          <a:p>
            <a:pPr defTabSz="2141019">
              <a:defRPr/>
            </a:pPr>
            <a:r>
              <a:rPr lang="nb-NO" sz="1700" b="1">
                <a:solidFill>
                  <a:prstClr val="black"/>
                </a:solidFill>
                <a:ea typeface="Oslo Sans Office"/>
                <a:cs typeface="Times New Roman"/>
              </a:rPr>
              <a:t>Etasjeoversikt eller seksjonsoversikt, med prioriteringsliste og plantegning</a:t>
            </a:r>
          </a:p>
          <a:p>
            <a:pPr defTabSz="2141019">
              <a:defRPr/>
            </a:pPr>
            <a:r>
              <a:rPr lang="nb-NO" sz="1700">
                <a:solidFill>
                  <a:prstClr val="black"/>
                </a:solidFill>
                <a:ea typeface="Oslo Sans Office"/>
                <a:cs typeface="Times New Roman"/>
              </a:rPr>
              <a:t>Prioriteringsliste med plantegning skal brukes av utrykningsleder som har fått ansvar for berging i en spesifikk etasje. Etasjeoversikten inneholder to sider, som slås opp slik at de kan leses sammen. Hvis det er et mindre objekt med få gjenstander kan prioriteringsliste og plantegning eventuelt plasseres på samme side, men det er viktig at informasjonen er tydelig og lesbar. Det er også bra om det er rom for å lage notater med </a:t>
            </a:r>
            <a:r>
              <a:rPr lang="nb-NO" sz="1700" err="1">
                <a:solidFill>
                  <a:prstClr val="black"/>
                </a:solidFill>
                <a:ea typeface="Oslo Sans Office"/>
                <a:cs typeface="Times New Roman"/>
              </a:rPr>
              <a:t>whiteboardpen</a:t>
            </a:r>
            <a:r>
              <a:rPr lang="nb-NO" sz="1700">
                <a:solidFill>
                  <a:prstClr val="black"/>
                </a:solidFill>
                <a:ea typeface="Oslo Sans Office"/>
                <a:cs typeface="Times New Roman"/>
              </a:rPr>
              <a:t> på siden.</a:t>
            </a:r>
          </a:p>
        </p:txBody>
      </p:sp>
    </p:spTree>
    <p:extLst>
      <p:ext uri="{BB962C8B-B14F-4D97-AF65-F5344CB8AC3E}">
        <p14:creationId xmlns:p14="http://schemas.microsoft.com/office/powerpoint/2010/main" val="2062499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nb-NO"/>
              <a:t>Klikk for å redigere tittelstil</a:t>
            </a:r>
            <a:endParaRPr lang="en-US"/>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nb-NO"/>
              <a:t>Klikk for å redigere undertittelstil i malen</a:t>
            </a:r>
            <a:endParaRPr lang="en-US"/>
          </a:p>
        </p:txBody>
      </p:sp>
      <p:sp>
        <p:nvSpPr>
          <p:cNvPr id="4" name="Date Placeholder 3"/>
          <p:cNvSpPr>
            <a:spLocks noGrp="1"/>
          </p:cNvSpPr>
          <p:nvPr>
            <p:ph type="dt" sz="half" idx="10"/>
          </p:nvPr>
        </p:nvSpPr>
        <p:spPr/>
        <p:txBody>
          <a:bodyPr/>
          <a:lstStyle/>
          <a:p>
            <a:fld id="{1336F9E0-9918-4BA7-81F3-A8B8EA2F11D5}" type="datetimeFigureOut">
              <a:rPr lang="nb-NO" smtClean="0"/>
              <a:t>17.09.2024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279686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336F9E0-9918-4BA7-81F3-A8B8EA2F11D5}" type="datetimeFigureOut">
              <a:rPr lang="nb-NO" smtClean="0"/>
              <a:t>17.09.2024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392837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336F9E0-9918-4BA7-81F3-A8B8EA2F11D5}" type="datetimeFigureOut">
              <a:rPr lang="nb-NO" smtClean="0"/>
              <a:t>17.09.2024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398509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1336F9E0-9918-4BA7-81F3-A8B8EA2F11D5}" type="datetimeFigureOut">
              <a:rPr lang="nb-NO" smtClean="0"/>
              <a:t>17.09.2024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369560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nb-NO"/>
              <a:t>Klikk for å redigere tittelstil</a:t>
            </a:r>
            <a:endParaRPr lang="en-US"/>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1336F9E0-9918-4BA7-81F3-A8B8EA2F11D5}" type="datetimeFigureOut">
              <a:rPr lang="nb-NO" smtClean="0"/>
              <a:t>17.09.2024</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357973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1039455" y="2846200"/>
            <a:ext cx="6425724" cy="67838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7654171" y="2846200"/>
            <a:ext cx="6425724" cy="678385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p:txBody>
          <a:bodyPr/>
          <a:lstStyle/>
          <a:p>
            <a:fld id="{1336F9E0-9918-4BA7-81F3-A8B8EA2F11D5}" type="datetimeFigureOut">
              <a:rPr lang="nb-NO" smtClean="0"/>
              <a:t>17.09.2024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368943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nb-NO"/>
              <a:t>Klikk for å redigere tittelstil</a:t>
            </a:r>
            <a:endParaRPr lang="en-US"/>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nb-NO"/>
              <a:t>Klikk for å redigere tekststiler i malen</a:t>
            </a:r>
          </a:p>
        </p:txBody>
      </p:sp>
      <p:sp>
        <p:nvSpPr>
          <p:cNvPr id="4" name="Content Placeholder 3"/>
          <p:cNvSpPr>
            <a:spLocks noGrp="1"/>
          </p:cNvSpPr>
          <p:nvPr>
            <p:ph sz="half" idx="2"/>
          </p:nvPr>
        </p:nvSpPr>
        <p:spPr>
          <a:xfrm>
            <a:off x="1041426" y="3905482"/>
            <a:ext cx="6396193" cy="574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nb-NO"/>
              <a:t>Klikk for å redigere tekststiler i malen</a:t>
            </a:r>
          </a:p>
        </p:txBody>
      </p:sp>
      <p:sp>
        <p:nvSpPr>
          <p:cNvPr id="6" name="Content Placeholder 5"/>
          <p:cNvSpPr>
            <a:spLocks noGrp="1"/>
          </p:cNvSpPr>
          <p:nvPr>
            <p:ph sz="quarter" idx="4"/>
          </p:nvPr>
        </p:nvSpPr>
        <p:spPr>
          <a:xfrm>
            <a:off x="7654172" y="3905482"/>
            <a:ext cx="6427693" cy="57443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1336F9E0-9918-4BA7-81F3-A8B8EA2F11D5}" type="datetimeFigureOut">
              <a:rPr lang="nb-NO" smtClean="0"/>
              <a:t>17.09.2024</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987079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1336F9E0-9918-4BA7-81F3-A8B8EA2F11D5}" type="datetimeFigureOut">
              <a:rPr lang="nb-NO" smtClean="0"/>
              <a:t>17.09.2024</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125966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6F9E0-9918-4BA7-81F3-A8B8EA2F11D5}" type="datetimeFigureOut">
              <a:rPr lang="nb-NO" smtClean="0"/>
              <a:t>17.09.2024</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217376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nb-NO"/>
              <a:t>Klikk for å redigere tittelstil</a:t>
            </a:r>
            <a:endParaRPr lang="en-US"/>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336F9E0-9918-4BA7-81F3-A8B8EA2F11D5}" type="datetimeFigureOut">
              <a:rPr lang="nb-NO" smtClean="0"/>
              <a:t>17.09.2024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1272524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nb-NO"/>
              <a:t>Klikk for å redigere tittelstil</a:t>
            </a:r>
            <a:endParaRPr lang="en-US"/>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nb-NO"/>
              <a:t>Klikk på ikonet for å legge til et bilde</a:t>
            </a:r>
            <a:endParaRPr lang="en-US"/>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1336F9E0-9918-4BA7-81F3-A8B8EA2F11D5}" type="datetimeFigureOut">
              <a:rPr lang="nb-NO" smtClean="0"/>
              <a:t>17.09.2024</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E510EEC-DA4A-4181-ABB5-DD65ABC3BFA7}" type="slidenum">
              <a:rPr lang="nb-NO" smtClean="0"/>
              <a:t>‹#›</a:t>
            </a:fld>
            <a:endParaRPr lang="nb-NO"/>
          </a:p>
        </p:txBody>
      </p:sp>
    </p:spTree>
    <p:extLst>
      <p:ext uri="{BB962C8B-B14F-4D97-AF65-F5344CB8AC3E}">
        <p14:creationId xmlns:p14="http://schemas.microsoft.com/office/powerpoint/2010/main" val="35819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1336F9E0-9918-4BA7-81F3-A8B8EA2F11D5}" type="datetimeFigureOut">
              <a:rPr lang="nb-NO" smtClean="0"/>
              <a:t>17.09.2024</a:t>
            </a:fld>
            <a:endParaRPr lang="nb-NO"/>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E510EEC-DA4A-4181-ABB5-DD65ABC3BFA7}" type="slidenum">
              <a:rPr lang="nb-NO" smtClean="0"/>
              <a:t>‹#›</a:t>
            </a:fld>
            <a:endParaRPr lang="nb-NO"/>
          </a:p>
        </p:txBody>
      </p:sp>
    </p:spTree>
    <p:extLst>
      <p:ext uri="{BB962C8B-B14F-4D97-AF65-F5344CB8AC3E}">
        <p14:creationId xmlns:p14="http://schemas.microsoft.com/office/powerpoint/2010/main" val="28433527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oslo.kommune.no/brannvern-ildsted-og-feiing/verdibergingsplan/" TargetMode="External"/><Relationship Id="rId5" Type="http://schemas.openxmlformats.org/officeDocument/2006/relationships/image" Target="../media/image2.png"/><Relationship Id="rId4" Type="http://schemas.openxmlformats.org/officeDocument/2006/relationships/hyperlink" Target="http://creativecommons.org/licenses/by-sa/4.0/?ref=chooser-v1"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31.jpeg"/><Relationship Id="rId7" Type="http://schemas.openxmlformats.org/officeDocument/2006/relationships/image" Target="../media/image5.svg"/><Relationship Id="rId12" Type="http://schemas.openxmlformats.org/officeDocument/2006/relationships/image" Target="../media/image33.svg"/><Relationship Id="rId17"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2.png"/><Relationship Id="rId1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11.svg"/><Relationship Id="rId1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8.png"/><Relationship Id="rId3" Type="http://schemas.openxmlformats.org/officeDocument/2006/relationships/image" Target="../media/image30.png"/><Relationship Id="rId7" Type="http://schemas.openxmlformats.org/officeDocument/2006/relationships/image" Target="../media/image10.pn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25.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34.jpe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6.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3.svg"/><Relationship Id="rId4" Type="http://schemas.openxmlformats.org/officeDocument/2006/relationships/image" Target="../media/image4.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5.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14.png"/><Relationship Id="rId17" Type="http://schemas.openxmlformats.org/officeDocument/2006/relationships/image" Target="../media/image21.png"/><Relationship Id="rId2" Type="http://schemas.openxmlformats.org/officeDocument/2006/relationships/notesSlide" Target="../notesSlides/notesSlide15.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13.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image" Target="../media/image5.svg"/><Relationship Id="rId4" Type="http://schemas.openxmlformats.org/officeDocument/2006/relationships/image" Target="../media/image38.png"/><Relationship Id="rId9" Type="http://schemas.openxmlformats.org/officeDocument/2006/relationships/image" Target="../media/image33.sv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png"/><Relationship Id="rId3" Type="http://schemas.openxmlformats.org/officeDocument/2006/relationships/image" Target="../media/image43.png"/><Relationship Id="rId7" Type="http://schemas.openxmlformats.org/officeDocument/2006/relationships/image" Target="../media/image5.svg"/><Relationship Id="rId12"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44.jpeg"/><Relationship Id="rId10" Type="http://schemas.openxmlformats.org/officeDocument/2006/relationships/image" Target="../media/image42.png"/><Relationship Id="rId4" Type="http://schemas.openxmlformats.org/officeDocument/2006/relationships/image" Target="../media/image23.pn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8.png"/><Relationship Id="rId15" Type="http://schemas.openxmlformats.org/officeDocument/2006/relationships/image" Target="../media/image16.pn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18" Type="http://schemas.openxmlformats.org/officeDocument/2006/relationships/image" Target="../media/image18.png"/><Relationship Id="rId3" Type="http://schemas.openxmlformats.org/officeDocument/2006/relationships/image" Target="../media/image22.png"/><Relationship Id="rId7" Type="http://schemas.openxmlformats.org/officeDocument/2006/relationships/image" Target="../media/image4.png"/><Relationship Id="rId12" Type="http://schemas.openxmlformats.org/officeDocument/2006/relationships/image" Target="../media/image7.sv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slide" Target="slide13.xml"/><Relationship Id="rId11" Type="http://schemas.openxmlformats.org/officeDocument/2006/relationships/image" Target="../media/image6.png"/><Relationship Id="rId5" Type="http://schemas.openxmlformats.org/officeDocument/2006/relationships/image" Target="../media/image24.png"/><Relationship Id="rId15" Type="http://schemas.openxmlformats.org/officeDocument/2006/relationships/image" Target="../media/image25.png"/><Relationship Id="rId10" Type="http://schemas.openxmlformats.org/officeDocument/2006/relationships/image" Target="../media/image9.svg"/><Relationship Id="rId19" Type="http://schemas.openxmlformats.org/officeDocument/2006/relationships/image" Target="../media/image20.png"/><Relationship Id="rId4" Type="http://schemas.openxmlformats.org/officeDocument/2006/relationships/image" Target="../media/image23.png"/><Relationship Id="rId9" Type="http://schemas.openxmlformats.org/officeDocument/2006/relationships/image" Target="../media/image8.png"/><Relationship Id="rId14" Type="http://schemas.openxmlformats.org/officeDocument/2006/relationships/image" Target="../media/image11.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8.png"/><Relationship Id="rId3" Type="http://schemas.openxmlformats.org/officeDocument/2006/relationships/image" Target="../media/image30.png"/><Relationship Id="rId7" Type="http://schemas.openxmlformats.org/officeDocument/2006/relationships/image" Target="../media/image9.svg"/><Relationship Id="rId12"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5.svg"/><Relationship Id="rId5" Type="http://schemas.openxmlformats.org/officeDocument/2006/relationships/image" Target="../media/image11.sv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7.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a:extLst>
              <a:ext uri="{28A0092B-C50C-407E-A947-70E740481C1C}">
                <a14:useLocalDpi xmlns:a14="http://schemas.microsoft.com/office/drawing/2010/main" val="0"/>
              </a:ext>
            </a:extLst>
          </a:blip>
          <a:srcRect l="25524" r="26642"/>
          <a:stretch/>
        </p:blipFill>
        <p:spPr>
          <a:xfrm>
            <a:off x="8013367" y="-11239"/>
            <a:ext cx="7675812" cy="10704406"/>
          </a:xfrm>
          <a:prstGeom prst="rect">
            <a:avLst/>
          </a:prstGeom>
        </p:spPr>
      </p:pic>
      <p:sp>
        <p:nvSpPr>
          <p:cNvPr id="10" name="AutoShape 2">
            <a:hlinkClick r:id="rId4"/>
            <a:extLst>
              <a:ext uri="{FF2B5EF4-FFF2-40B4-BE49-F238E27FC236}">
                <a16:creationId xmlns:a16="http://schemas.microsoft.com/office/drawing/2014/main" id="{9B561523-2E92-23D6-79F0-FC3562D0431D}"/>
              </a:ext>
            </a:extLst>
          </p:cNvPr>
          <p:cNvSpPr>
            <a:spLocks noChangeAspect="1" noChangeArrowheads="1"/>
          </p:cNvSpPr>
          <p:nvPr/>
        </p:nvSpPr>
        <p:spPr bwMode="auto">
          <a:xfrm>
            <a:off x="3722440" y="10437703"/>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1" name="AutoShape 3">
            <a:extLst>
              <a:ext uri="{FF2B5EF4-FFF2-40B4-BE49-F238E27FC236}">
                <a16:creationId xmlns:a16="http://schemas.microsoft.com/office/drawing/2014/main" id="{82A0E90C-6A04-6866-1899-8EA8244039F8}"/>
              </a:ext>
            </a:extLst>
          </p:cNvPr>
          <p:cNvSpPr>
            <a:spLocks noChangeAspect="1" noChangeArrowheads="1"/>
          </p:cNvSpPr>
          <p:nvPr/>
        </p:nvSpPr>
        <p:spPr bwMode="auto">
          <a:xfrm>
            <a:off x="3722440" y="10437703"/>
            <a:ext cx="1905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2" name="TekstSylinder 11">
            <a:extLst>
              <a:ext uri="{FF2B5EF4-FFF2-40B4-BE49-F238E27FC236}">
                <a16:creationId xmlns:a16="http://schemas.microsoft.com/office/drawing/2014/main" id="{4BE5EDCB-3634-E332-4BE8-D4FA85D810F7}"/>
              </a:ext>
            </a:extLst>
          </p:cNvPr>
          <p:cNvSpPr txBox="1"/>
          <p:nvPr/>
        </p:nvSpPr>
        <p:spPr>
          <a:xfrm>
            <a:off x="12951650" y="10345049"/>
            <a:ext cx="3032685" cy="283154"/>
          </a:xfrm>
          <a:prstGeom prst="rect">
            <a:avLst/>
          </a:prstGeom>
          <a:noFill/>
        </p:spPr>
        <p:txBody>
          <a:bodyPr wrap="square" rtlCol="0">
            <a:spAutoFit/>
          </a:bodyPr>
          <a:lstStyle/>
          <a:p>
            <a:pPr defTabSz="1134050"/>
            <a:r>
              <a:rPr lang="nb-NO" sz="1240">
                <a:solidFill>
                  <a:srgbClr val="FFFFFF"/>
                </a:solidFill>
                <a:latin typeface="Calibri"/>
              </a:rPr>
              <a:t>Foto: Oslo brann- og redningsetat</a:t>
            </a:r>
          </a:p>
        </p:txBody>
      </p:sp>
      <p:pic>
        <p:nvPicPr>
          <p:cNvPr id="2" name="Bilde 1" descr="Et bilde som inneholder emblem, tekst, symbol, logo&#10;&#10;Automatisk generert beskrivelse">
            <a:extLst>
              <a:ext uri="{FF2B5EF4-FFF2-40B4-BE49-F238E27FC236}">
                <a16:creationId xmlns:a16="http://schemas.microsoft.com/office/drawing/2014/main" id="{8444B765-AC01-AFF7-F183-20A27519F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9265" y="8226992"/>
            <a:ext cx="1316850" cy="1335140"/>
          </a:xfrm>
          <a:prstGeom prst="rect">
            <a:avLst/>
          </a:prstGeom>
        </p:spPr>
      </p:pic>
      <p:sp>
        <p:nvSpPr>
          <p:cNvPr id="15" name="Tittel 1">
            <a:extLst>
              <a:ext uri="{FF2B5EF4-FFF2-40B4-BE49-F238E27FC236}">
                <a16:creationId xmlns:a16="http://schemas.microsoft.com/office/drawing/2014/main" id="{F0A36D14-28BD-337B-53BB-2CE1CA40DB04}"/>
              </a:ext>
            </a:extLst>
          </p:cNvPr>
          <p:cNvSpPr txBox="1">
            <a:spLocks/>
          </p:cNvSpPr>
          <p:nvPr/>
        </p:nvSpPr>
        <p:spPr>
          <a:xfrm>
            <a:off x="529395" y="1198561"/>
            <a:ext cx="6576590" cy="700602"/>
          </a:xfrm>
          <a:prstGeom prst="rect">
            <a:avLst/>
          </a:prstGeom>
        </p:spPr>
        <p:txBody>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pPr algn="ctr">
              <a:defRPr/>
            </a:pPr>
            <a:r>
              <a:rPr lang="nb-NO" sz="3600">
                <a:solidFill>
                  <a:srgbClr val="FFFFFF"/>
                </a:solidFill>
                <a:latin typeface="Calibri" panose="020F0502020204030204" pitchFamily="34" charset="0"/>
              </a:rPr>
              <a:t>Verdibergingsplan på 1-2-3 </a:t>
            </a:r>
            <a:br>
              <a:rPr lang="nb-NO" sz="3600">
                <a:solidFill>
                  <a:srgbClr val="FFFFFF"/>
                </a:solidFill>
                <a:latin typeface="Calibri" panose="020F0502020204030204" pitchFamily="34" charset="0"/>
              </a:rPr>
            </a:br>
            <a:br>
              <a:rPr lang="nb-NO" sz="3600">
                <a:solidFill>
                  <a:srgbClr val="FFFFFF"/>
                </a:solidFill>
                <a:latin typeface="Calibri" panose="020F0502020204030204" pitchFamily="34" charset="0"/>
              </a:rPr>
            </a:br>
            <a:br>
              <a:rPr lang="nb-NO" sz="3600">
                <a:solidFill>
                  <a:srgbClr val="FFFFFF"/>
                </a:solidFill>
                <a:latin typeface="Calibri" panose="020F0502020204030204" pitchFamily="34" charset="0"/>
              </a:rPr>
            </a:br>
            <a:endParaRPr lang="nb-NO" sz="3600">
              <a:solidFill>
                <a:srgbClr val="FFFFFF"/>
              </a:solidFill>
              <a:latin typeface="Calibri" panose="020F0502020204030204" pitchFamily="34" charset="0"/>
            </a:endParaRPr>
          </a:p>
          <a:p>
            <a:pPr algn="ctr">
              <a:defRPr/>
            </a:pPr>
            <a:endParaRPr lang="nb-NO" sz="3600">
              <a:solidFill>
                <a:srgbClr val="FFFFFF"/>
              </a:solidFill>
              <a:latin typeface="Calibri" panose="020F0502020204030204" pitchFamily="34" charset="0"/>
            </a:endParaRPr>
          </a:p>
        </p:txBody>
      </p:sp>
      <p:sp>
        <p:nvSpPr>
          <p:cNvPr id="18" name="Rectangle 1">
            <a:extLst>
              <a:ext uri="{FF2B5EF4-FFF2-40B4-BE49-F238E27FC236}">
                <a16:creationId xmlns:a16="http://schemas.microsoft.com/office/drawing/2014/main" id="{11CE64D7-2E32-676A-66F7-C61B7A110A86}"/>
              </a:ext>
            </a:extLst>
          </p:cNvPr>
          <p:cNvSpPr>
            <a:spLocks noChangeArrowheads="1"/>
          </p:cNvSpPr>
          <p:nvPr/>
        </p:nvSpPr>
        <p:spPr bwMode="auto">
          <a:xfrm>
            <a:off x="2838198" y="9754120"/>
            <a:ext cx="1958984" cy="64633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fontAlgn="ctr"/>
            <a:r>
              <a:rPr lang="nb-NO" altLang="nb-NO" sz="900" dirty="0">
                <a:solidFill>
                  <a:srgbClr val="FFFFFF"/>
                </a:solidFill>
                <a:latin typeface="Tahoma"/>
                <a:ea typeface="Tahoma"/>
                <a:cs typeface="Tahoma"/>
                <a:hlinkClick r:id="rId6">
                  <a:extLst>
                    <a:ext uri="{A12FA001-AC4F-418D-AE19-62706E023703}">
                      <ahyp:hlinkClr xmlns:ahyp="http://schemas.microsoft.com/office/drawing/2018/hyperlinkcolor" val="tx"/>
                    </a:ext>
                  </a:extLst>
                </a:hlinkClick>
              </a:rPr>
              <a:t>Verdibergingsplan - </a:t>
            </a:r>
            <a:r>
              <a:rPr lang="nb-NO" altLang="nb-NO" sz="900" dirty="0" err="1">
                <a:solidFill>
                  <a:srgbClr val="FFFFFF"/>
                </a:solidFill>
                <a:latin typeface="Tahoma"/>
                <a:ea typeface="Tahoma"/>
                <a:cs typeface="Tahoma"/>
                <a:hlinkClick r:id="rId6">
                  <a:extLst>
                    <a:ext uri="{A12FA001-AC4F-418D-AE19-62706E023703}">
                      <ahyp:hlinkClr xmlns:ahyp="http://schemas.microsoft.com/office/drawing/2018/hyperlinkcolor" val="tx"/>
                    </a:ext>
                  </a:extLst>
                </a:hlinkClick>
              </a:rPr>
              <a:t>Salvage</a:t>
            </a:r>
            <a:r>
              <a:rPr lang="nb-NO" altLang="nb-NO" sz="900" dirty="0">
                <a:solidFill>
                  <a:srgbClr val="FFFFFF"/>
                </a:solidFill>
                <a:latin typeface="Tahoma"/>
                <a:ea typeface="Tahoma"/>
                <a:cs typeface="Tahoma"/>
                <a:hlinkClick r:id="rId6">
                  <a:extLst>
                    <a:ext uri="{A12FA001-AC4F-418D-AE19-62706E023703}">
                      <ahyp:hlinkClr xmlns:ahyp="http://schemas.microsoft.com/office/drawing/2018/hyperlinkcolor" val="tx"/>
                    </a:ext>
                  </a:extLst>
                </a:hlinkClick>
              </a:rPr>
              <a:t> Plan </a:t>
            </a:r>
            <a:endParaRPr lang="nb-NO" altLang="nb-NO" sz="900" dirty="0">
              <a:solidFill>
                <a:srgbClr val="FFFFFF"/>
              </a:solidFill>
              <a:latin typeface="Tahoma"/>
              <a:ea typeface="Tahoma"/>
              <a:cs typeface="Tahoma"/>
            </a:endParaRPr>
          </a:p>
          <a:p>
            <a:pPr fontAlgn="ctr"/>
            <a:r>
              <a:rPr lang="nb-NO" altLang="nb-NO" sz="900" dirty="0">
                <a:solidFill>
                  <a:srgbClr val="FFFFFF"/>
                </a:solidFill>
                <a:latin typeface="Tahoma"/>
                <a:ea typeface="Tahoma"/>
                <a:cs typeface="Tahoma"/>
              </a:rPr>
              <a:t>© 2021 by Susanna Björklöf,</a:t>
            </a:r>
          </a:p>
          <a:p>
            <a:pPr fontAlgn="ctr"/>
            <a:r>
              <a:rPr lang="nb-NO" altLang="nb-NO" sz="900" dirty="0">
                <a:solidFill>
                  <a:srgbClr val="FFFFFF"/>
                </a:solidFill>
                <a:latin typeface="Tahoma"/>
                <a:ea typeface="Tahoma" panose="020B0604030504040204" pitchFamily="34" charset="0"/>
                <a:cs typeface="Tahoma" panose="020B0604030504040204" pitchFamily="34" charset="0"/>
              </a:rPr>
              <a:t>Oslo brann- og redningsetat </a:t>
            </a:r>
          </a:p>
          <a:p>
            <a:pPr fontAlgn="ctr"/>
            <a:r>
              <a:rPr lang="nb-NO" altLang="nb-NO" sz="900" dirty="0">
                <a:solidFill>
                  <a:srgbClr val="FFFFFF"/>
                </a:solidFill>
                <a:latin typeface="Tahoma"/>
                <a:ea typeface="Tahoma" panose="020B0604030504040204" pitchFamily="34" charset="0"/>
                <a:cs typeface="Tahoma" panose="020B0604030504040204" pitchFamily="34" charset="0"/>
              </a:rPr>
              <a:t>is </a:t>
            </a:r>
            <a:r>
              <a:rPr lang="nb-NO" altLang="nb-NO" sz="900" dirty="0" err="1">
                <a:solidFill>
                  <a:srgbClr val="FFFFFF"/>
                </a:solidFill>
                <a:latin typeface="Tahoma"/>
                <a:ea typeface="Tahoma" panose="020B0604030504040204" pitchFamily="34" charset="0"/>
                <a:cs typeface="Tahoma" panose="020B0604030504040204" pitchFamily="34" charset="0"/>
              </a:rPr>
              <a:t>licensed</a:t>
            </a:r>
            <a:r>
              <a:rPr lang="nb-NO" altLang="nb-NO" sz="900" dirty="0">
                <a:solidFill>
                  <a:srgbClr val="FFFFFF"/>
                </a:solidFill>
                <a:latin typeface="Tahoma"/>
                <a:ea typeface="Tahoma" panose="020B0604030504040204" pitchFamily="34" charset="0"/>
                <a:cs typeface="Tahoma" panose="020B0604030504040204" pitchFamily="34" charset="0"/>
              </a:rPr>
              <a:t> under </a:t>
            </a:r>
            <a:r>
              <a:rPr lang="nb-NO" altLang="nb-NO" sz="900" dirty="0">
                <a:solidFill>
                  <a:srgbClr val="FFFFFF"/>
                </a:solidFill>
                <a:latin typeface="Tahoma"/>
                <a:ea typeface="Tahom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CC BY-SA 4.0  </a:t>
            </a:r>
            <a:r>
              <a:rPr lang="nb-NO" altLang="nb-NO" sz="900" dirty="0">
                <a:solidFill>
                  <a:srgbClr val="FFFFFF"/>
                </a:solidFill>
                <a:latin typeface="Tahoma"/>
                <a:ea typeface="Tahoma" panose="020B0604030504040204" pitchFamily="34" charset="0"/>
                <a:cs typeface="Tahoma" panose="020B0604030504040204" pitchFamily="34" charset="0"/>
              </a:rPr>
              <a:t>  </a:t>
            </a:r>
          </a:p>
        </p:txBody>
      </p:sp>
      <p:sp>
        <p:nvSpPr>
          <p:cNvPr id="19" name="Tittel 1">
            <a:extLst>
              <a:ext uri="{FF2B5EF4-FFF2-40B4-BE49-F238E27FC236}">
                <a16:creationId xmlns:a16="http://schemas.microsoft.com/office/drawing/2014/main" id="{1934F6E0-CBAA-2D39-DEB8-7E6196A57004}"/>
              </a:ext>
            </a:extLst>
          </p:cNvPr>
          <p:cNvSpPr txBox="1">
            <a:spLocks/>
          </p:cNvSpPr>
          <p:nvPr/>
        </p:nvSpPr>
        <p:spPr>
          <a:xfrm>
            <a:off x="1210654" y="2808645"/>
            <a:ext cx="5214073" cy="4708981"/>
          </a:xfrm>
          <a:prstGeom prst="rect">
            <a:avLst/>
          </a:prstGeom>
        </p:spPr>
        <p:txBody>
          <a:bodyPr>
            <a:spAutoFit/>
          </a:bodyPr>
          <a:lst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a:lstStyle>
          <a:p>
            <a:pPr algn="ctr">
              <a:defRPr/>
            </a:pPr>
            <a:r>
              <a:rPr lang="nb-NO" sz="11200">
                <a:solidFill>
                  <a:srgbClr val="FFFFFF"/>
                </a:solidFill>
                <a:latin typeface="Calibri" panose="020F0502020204030204" pitchFamily="34" charset="0"/>
              </a:rPr>
              <a:t>2</a:t>
            </a:r>
          </a:p>
          <a:p>
            <a:pPr algn="ctr">
              <a:defRPr/>
            </a:pPr>
            <a:r>
              <a:rPr lang="nb-NO" sz="5400">
                <a:solidFill>
                  <a:srgbClr val="FFFFFF"/>
                </a:solidFill>
                <a:latin typeface="Calibri" panose="020F0502020204030204" pitchFamily="34" charset="0"/>
              </a:rPr>
              <a:t>Eksempel på en verdibergingsplan</a:t>
            </a:r>
            <a:br>
              <a:rPr lang="nb-NO" sz="4000">
                <a:solidFill>
                  <a:srgbClr val="FFFFFF"/>
                </a:solidFill>
                <a:latin typeface="Calibri" panose="020F0502020204030204" pitchFamily="34" charset="0"/>
              </a:rPr>
            </a:br>
            <a:endParaRPr lang="nb-NO" sz="4000">
              <a:solidFill>
                <a:srgbClr val="FFFFFF"/>
              </a:solidFill>
              <a:latin typeface="Calibri" panose="020F0502020204030204" pitchFamily="34" charset="0"/>
            </a:endParaRPr>
          </a:p>
          <a:p>
            <a:pPr algn="ctr">
              <a:defRPr/>
            </a:pPr>
            <a:endParaRPr lang="nb-NO" sz="4000">
              <a:solidFill>
                <a:srgbClr val="FFFFFF"/>
              </a:solidFill>
              <a:latin typeface="Calibri" panose="020F0502020204030204" pitchFamily="34" charset="0"/>
            </a:endParaRPr>
          </a:p>
        </p:txBody>
      </p:sp>
    </p:spTree>
    <p:extLst>
      <p:ext uri="{BB962C8B-B14F-4D97-AF65-F5344CB8AC3E}">
        <p14:creationId xmlns:p14="http://schemas.microsoft.com/office/powerpoint/2010/main" val="13358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23" y="538526"/>
            <a:ext cx="4866224" cy="321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7" name="TekstSylinder 86"/>
          <p:cNvSpPr txBox="1"/>
          <p:nvPr/>
        </p:nvSpPr>
        <p:spPr>
          <a:xfrm>
            <a:off x="693883" y="3576854"/>
            <a:ext cx="3168254" cy="199376"/>
          </a:xfrm>
          <a:prstGeom prst="rect">
            <a:avLst/>
          </a:prstGeom>
          <a:solidFill>
            <a:schemeClr val="bg1"/>
          </a:solidFill>
        </p:spPr>
        <p:txBody>
          <a:bodyPr wrap="square" lIns="72008" tIns="36004" rIns="36004" bIns="36004" rtlCol="0" anchor="ctr">
            <a:noAutofit/>
          </a:bodyPr>
          <a:lstStyle/>
          <a:p>
            <a:r>
              <a:rPr lang="nb-NO" sz="7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Fotografier: Børre Høstland, Nasjonalmuseet for kunst, arkitektur og design</a:t>
            </a:r>
          </a:p>
        </p:txBody>
      </p:sp>
      <p:sp>
        <p:nvSpPr>
          <p:cNvPr id="21" name="Tittel 20"/>
          <p:cNvSpPr>
            <a:spLocks noGrp="1"/>
          </p:cNvSpPr>
          <p:nvPr>
            <p:ph type="title" idx="4294967295"/>
          </p:nvPr>
        </p:nvSpPr>
        <p:spPr>
          <a:xfrm>
            <a:off x="12599988" y="-6350"/>
            <a:ext cx="2519362" cy="1800225"/>
          </a:xfrm>
          <a:solidFill>
            <a:srgbClr val="FF0000"/>
          </a:solidFill>
        </p:spPr>
        <p:txBody>
          <a:bodyPr vert="horz" wrap="square" lIns="72008" tIns="360038" rIns="288030" bIns="108011" rtlCol="0" anchor="t" anchorCtr="0">
            <a:noAutofit/>
          </a:bodyPr>
          <a:lstStyle/>
          <a:p>
            <a:pPr algn="r" defTabSz="704480">
              <a:lnSpc>
                <a:spcPct val="100000"/>
              </a:lnSpc>
              <a:spcBef>
                <a:spcPts val="0"/>
              </a:spcBef>
            </a:pPr>
            <a:r>
              <a:rPr lang="nb-NO" sz="2000" b="1">
                <a:solidFill>
                  <a:prstClr val="white"/>
                </a:solidFill>
                <a:latin typeface="Tahoma" panose="020B0604030504040204" pitchFamily="34" charset="0"/>
                <a:ea typeface="+mn-ea"/>
                <a:cs typeface="+mn-cs"/>
              </a:rPr>
              <a:t>Bergingskort</a:t>
            </a:r>
            <a:br>
              <a:rPr lang="nb-NO" sz="2000" b="1">
                <a:solidFill>
                  <a:prstClr val="white"/>
                </a:solidFill>
                <a:latin typeface="Tahoma" panose="020B0604030504040204" pitchFamily="34" charset="0"/>
                <a:ea typeface="+mn-ea"/>
                <a:cs typeface="+mn-cs"/>
              </a:rPr>
            </a:br>
            <a:r>
              <a:rPr lang="nb-NO" sz="2800" b="1">
                <a:solidFill>
                  <a:prstClr val="white"/>
                </a:solidFill>
                <a:latin typeface="Tahoma" panose="020B0604030504040204" pitchFamily="34" charset="0"/>
                <a:ea typeface="+mn-ea"/>
                <a:cs typeface="+mn-cs"/>
              </a:rPr>
              <a:t>1</a:t>
            </a:r>
            <a:br>
              <a:rPr lang="nb-NO" sz="2800" b="1">
                <a:solidFill>
                  <a:prstClr val="white"/>
                </a:solidFill>
                <a:latin typeface="Tahoma" panose="020B0604030504040204" pitchFamily="34" charset="0"/>
                <a:ea typeface="+mn-ea"/>
                <a:cs typeface="+mn-cs"/>
              </a:rPr>
            </a:br>
            <a:r>
              <a:rPr lang="nb-NO" sz="2000">
                <a:solidFill>
                  <a:prstClr val="white"/>
                </a:solidFill>
                <a:latin typeface="Tahoma" panose="020B0604030504040204" pitchFamily="34" charset="0"/>
                <a:ea typeface="+mn-ea"/>
                <a:cs typeface="+mn-cs"/>
              </a:rPr>
              <a:t>Maleri</a:t>
            </a:r>
            <a:br>
              <a:rPr lang="nb-NO" sz="2000">
                <a:solidFill>
                  <a:prstClr val="white"/>
                </a:solidFill>
                <a:latin typeface="Tahoma" panose="020B0604030504040204" pitchFamily="34" charset="0"/>
                <a:ea typeface="+mn-ea"/>
                <a:cs typeface="+mn-cs"/>
              </a:rPr>
            </a:br>
            <a:r>
              <a:rPr lang="nb-NO" sz="2000">
                <a:solidFill>
                  <a:prstClr val="white"/>
                </a:solidFill>
                <a:latin typeface="Tahoma" panose="020B0604030504040204" pitchFamily="34" charset="0"/>
                <a:ea typeface="+mn-ea"/>
                <a:cs typeface="+mn-cs"/>
              </a:rPr>
              <a:t>Det syke barn</a:t>
            </a:r>
            <a:br>
              <a:rPr lang="nb-NO" sz="2000">
                <a:solidFill>
                  <a:prstClr val="white"/>
                </a:solidFill>
                <a:latin typeface="Tahoma" panose="020B0604030504040204" pitchFamily="34" charset="0"/>
                <a:ea typeface="+mn-ea"/>
                <a:cs typeface="+mn-cs"/>
              </a:rPr>
            </a:br>
            <a:endParaRPr lang="nb-NO" sz="1400">
              <a:solidFill>
                <a:prstClr val="black"/>
              </a:solidFill>
              <a:latin typeface="Tahoma" panose="020B0604030504040204" pitchFamily="34" charset="0"/>
              <a:ea typeface="+mn-ea"/>
              <a:cs typeface="Tahoma" panose="020B0604030504040204" pitchFamily="34" charset="0"/>
            </a:endParaRPr>
          </a:p>
        </p:txBody>
      </p:sp>
      <p:pic>
        <p:nvPicPr>
          <p:cNvPr id="35" name="Bild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195" y="4349898"/>
            <a:ext cx="11165855" cy="6194126"/>
          </a:xfrm>
          <a:prstGeom prst="rect">
            <a:avLst/>
          </a:prstGeom>
        </p:spPr>
      </p:pic>
      <p:cxnSp>
        <p:nvCxnSpPr>
          <p:cNvPr id="38" name="Rett pil 37"/>
          <p:cNvCxnSpPr>
            <a:cxnSpLocks/>
            <a:stCxn id="46" idx="4"/>
          </p:cNvCxnSpPr>
          <p:nvPr/>
        </p:nvCxnSpPr>
        <p:spPr>
          <a:xfrm flipH="1">
            <a:off x="1007334" y="2494803"/>
            <a:ext cx="3588630" cy="473740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Rektangel 38"/>
          <p:cNvSpPr/>
          <p:nvPr/>
        </p:nvSpPr>
        <p:spPr>
          <a:xfrm>
            <a:off x="9874258" y="7256497"/>
            <a:ext cx="1309851" cy="75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ahoma" panose="020B0604030504040204" pitchFamily="34" charset="0"/>
            </a:endParaRPr>
          </a:p>
        </p:txBody>
      </p:sp>
      <p:pic>
        <p:nvPicPr>
          <p:cNvPr id="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122" y="538524"/>
            <a:ext cx="2556716" cy="262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1" name="Rett pil 40"/>
          <p:cNvCxnSpPr/>
          <p:nvPr/>
        </p:nvCxnSpPr>
        <p:spPr>
          <a:xfrm>
            <a:off x="5912122" y="3336014"/>
            <a:ext cx="2556716" cy="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2" name="Rektangel 41"/>
          <p:cNvSpPr/>
          <p:nvPr/>
        </p:nvSpPr>
        <p:spPr>
          <a:xfrm>
            <a:off x="6770380" y="3199020"/>
            <a:ext cx="750326" cy="30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2697" tIns="41348" rIns="82697" bIns="41348" rtlCol="0" anchor="ctr">
            <a:spAutoFit/>
          </a:bodyPr>
          <a:lstStyle/>
          <a:p>
            <a:pPr algn="ctr"/>
            <a:r>
              <a:rPr lang="nb-NO" sz="1400">
                <a:solidFill>
                  <a:schemeClr val="tx1"/>
                </a:solidFill>
                <a:latin typeface="Tahoma" panose="020B0604030504040204" pitchFamily="34" charset="0"/>
                <a:cs typeface="Tahoma" panose="020B0604030504040204" pitchFamily="34" charset="0"/>
              </a:rPr>
              <a:t>180</a:t>
            </a:r>
            <a:r>
              <a:rPr lang="nb-NO" sz="1400">
                <a:solidFill>
                  <a:schemeClr val="tx1"/>
                </a:solidFill>
                <a:latin typeface="Tahoma" panose="020B0604030504040204" pitchFamily="34" charset="0"/>
              </a:rPr>
              <a:t> cm</a:t>
            </a:r>
          </a:p>
        </p:txBody>
      </p:sp>
      <p:cxnSp>
        <p:nvCxnSpPr>
          <p:cNvPr id="43" name="Rett pil 42"/>
          <p:cNvCxnSpPr/>
          <p:nvPr/>
        </p:nvCxnSpPr>
        <p:spPr>
          <a:xfrm>
            <a:off x="8695607" y="552182"/>
            <a:ext cx="0" cy="2606955"/>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44" name="Rektangel 43"/>
          <p:cNvSpPr/>
          <p:nvPr/>
        </p:nvSpPr>
        <p:spPr>
          <a:xfrm>
            <a:off x="8483156" y="1556051"/>
            <a:ext cx="462148" cy="60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1348" tIns="82697" rIns="41348" bIns="82697" rtlCol="0" anchor="ctr">
            <a:spAutoFit/>
          </a:bodyPr>
          <a:lstStyle/>
          <a:p>
            <a:pPr algn="ctr"/>
            <a:r>
              <a:rPr lang="nb-NO" sz="1400">
                <a:solidFill>
                  <a:schemeClr val="tx1"/>
                </a:solidFill>
                <a:latin typeface="Tahoma" panose="020B0604030504040204" pitchFamily="34" charset="0"/>
              </a:rPr>
              <a:t>200</a:t>
            </a:r>
          </a:p>
          <a:p>
            <a:pPr algn="ctr"/>
            <a:r>
              <a:rPr lang="nb-NO" sz="1400">
                <a:solidFill>
                  <a:schemeClr val="tx1"/>
                </a:solidFill>
                <a:latin typeface="Tahoma" panose="020B0604030504040204" pitchFamily="34" charset="0"/>
              </a:rPr>
              <a:t>cm</a:t>
            </a:r>
          </a:p>
        </p:txBody>
      </p:sp>
      <p:sp>
        <p:nvSpPr>
          <p:cNvPr id="45" name="Rektangel 44"/>
          <p:cNvSpPr/>
          <p:nvPr/>
        </p:nvSpPr>
        <p:spPr>
          <a:xfrm>
            <a:off x="9261711" y="538524"/>
            <a:ext cx="3026660" cy="1295833"/>
          </a:xfrm>
          <a:prstGeom prst="rect">
            <a:avLst/>
          </a:prstGeom>
          <a:solidFill>
            <a:srgbClr val="E7E7E7"/>
          </a:solidFill>
        </p:spPr>
        <p:txBody>
          <a:bodyPr wrap="square" lIns="82697" tIns="82697" rIns="82697" bIns="82697">
            <a:spAutoFit/>
          </a:bodyPr>
          <a:lstStyle/>
          <a:p>
            <a:pPr>
              <a:spcAft>
                <a:spcPts val="115"/>
              </a:spcAft>
              <a:buClr>
                <a:srgbClr val="002932"/>
              </a:buClr>
            </a:pPr>
            <a:r>
              <a:rPr lang="nb-NO" sz="1400" b="1">
                <a:solidFill>
                  <a:srgbClr val="002932"/>
                </a:solidFill>
                <a:latin typeface="Tahoma" panose="020B0604030504040204" pitchFamily="34" charset="0"/>
              </a:rPr>
              <a:t>Hjelpemidler:</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Trappestige</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Boltesaks 60 cm</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Tapetkniv</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Spennbånd</a:t>
            </a:r>
          </a:p>
        </p:txBody>
      </p:sp>
      <p:sp>
        <p:nvSpPr>
          <p:cNvPr id="46" name="Ellipse 45"/>
          <p:cNvSpPr/>
          <p:nvPr/>
        </p:nvSpPr>
        <p:spPr>
          <a:xfrm>
            <a:off x="4245426" y="1682298"/>
            <a:ext cx="701076" cy="812505"/>
          </a:xfrm>
          <a:prstGeom prst="ellipse">
            <a:avLst/>
          </a:prstGeom>
          <a:noFill/>
          <a:ln w="57150" cmpd="sng">
            <a:solidFill>
              <a:srgbClr val="6DD9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28906" tIns="64454" rIns="128906" bIns="64454" rtlCol="0" anchor="ctr"/>
          <a:lstStyle/>
          <a:p>
            <a:pPr algn="ctr"/>
            <a:endParaRPr lang="nb-NO">
              <a:latin typeface="Tahoma" panose="020B0604030504040204" pitchFamily="34" charset="0"/>
            </a:endParaRPr>
          </a:p>
        </p:txBody>
      </p:sp>
      <p:sp>
        <p:nvSpPr>
          <p:cNvPr id="47" name="Ellipse 46"/>
          <p:cNvSpPr>
            <a:spLocks noChangeAspect="1"/>
          </p:cNvSpPr>
          <p:nvPr/>
        </p:nvSpPr>
        <p:spPr>
          <a:xfrm>
            <a:off x="1096980" y="7123038"/>
            <a:ext cx="324000" cy="324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1</a:t>
            </a:r>
          </a:p>
        </p:txBody>
      </p:sp>
      <p:sp>
        <p:nvSpPr>
          <p:cNvPr id="54" name="Rektangel 53"/>
          <p:cNvSpPr>
            <a:spLocks/>
          </p:cNvSpPr>
          <p:nvPr/>
        </p:nvSpPr>
        <p:spPr>
          <a:xfrm>
            <a:off x="12599988" y="1795370"/>
            <a:ext cx="2520000" cy="1224311"/>
          </a:xfrm>
          <a:prstGeom prst="rect">
            <a:avLst/>
          </a:prstGeom>
          <a:solidFill>
            <a:srgbClr val="FFF19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8" tIns="180019" rIns="288030" bIns="108011" rtlCol="0" anchor="t"/>
          <a:lstStyle/>
          <a:p>
            <a:pPr algn="r">
              <a:spcAft>
                <a:spcPts val="600"/>
              </a:spcAft>
            </a:pPr>
            <a:r>
              <a:rPr lang="nb-NO">
                <a:solidFill>
                  <a:srgbClr val="002932"/>
                </a:solidFill>
                <a:latin typeface="Tahoma" panose="020B0604030504040204" pitchFamily="34" charset="0"/>
              </a:rPr>
              <a:t>1. etasje</a:t>
            </a:r>
          </a:p>
          <a:p>
            <a:pPr algn="r">
              <a:spcAft>
                <a:spcPts val="600"/>
              </a:spcAft>
            </a:pPr>
            <a:r>
              <a:rPr lang="nb-NO">
                <a:solidFill>
                  <a:srgbClr val="002932"/>
                </a:solidFill>
                <a:latin typeface="Tahoma" panose="020B0604030504040204" pitchFamily="34" charset="0"/>
              </a:rPr>
              <a:t>Rom 121</a:t>
            </a:r>
          </a:p>
          <a:p>
            <a:pPr algn="r">
              <a:spcAft>
                <a:spcPts val="600"/>
              </a:spcAft>
            </a:pPr>
            <a:r>
              <a:rPr lang="nb-NO" err="1">
                <a:solidFill>
                  <a:srgbClr val="002932"/>
                </a:solidFill>
                <a:latin typeface="Tahoma" panose="020B0604030504040204" pitchFamily="34" charset="0"/>
              </a:rPr>
              <a:t>Munchrommet</a:t>
            </a:r>
            <a:endParaRPr lang="nb-NO">
              <a:solidFill>
                <a:srgbClr val="002932"/>
              </a:solidFill>
              <a:latin typeface="Tahoma" panose="020B0604030504040204" pitchFamily="34" charset="0"/>
            </a:endParaRPr>
          </a:p>
          <a:p>
            <a:pPr algn="r">
              <a:spcAft>
                <a:spcPts val="600"/>
              </a:spcAft>
            </a:pPr>
            <a:endParaRPr lang="nb-NO">
              <a:solidFill>
                <a:srgbClr val="002932"/>
              </a:solidFill>
              <a:latin typeface="Tahoma" panose="020B0604030504040204" pitchFamily="34" charset="0"/>
            </a:endParaRPr>
          </a:p>
        </p:txBody>
      </p:sp>
      <p:sp>
        <p:nvSpPr>
          <p:cNvPr id="56" name="Rektangel 55"/>
          <p:cNvSpPr/>
          <p:nvPr/>
        </p:nvSpPr>
        <p:spPr>
          <a:xfrm>
            <a:off x="9261711" y="3083503"/>
            <a:ext cx="3026660" cy="1511332"/>
          </a:xfrm>
          <a:prstGeom prst="rect">
            <a:avLst/>
          </a:prstGeom>
          <a:solidFill>
            <a:srgbClr val="E7E7E7"/>
          </a:solidFill>
        </p:spPr>
        <p:txBody>
          <a:bodyPr wrap="square" lIns="82697" tIns="82697" rIns="82697" bIns="82697">
            <a:spAutoFit/>
          </a:bodyPr>
          <a:lstStyle/>
          <a:p>
            <a:pPr>
              <a:spcAft>
                <a:spcPts val="115"/>
              </a:spcAft>
              <a:buClr>
                <a:srgbClr val="002932"/>
              </a:buClr>
            </a:pPr>
            <a:r>
              <a:rPr lang="nb-NO" sz="1400" b="1">
                <a:solidFill>
                  <a:srgbClr val="002932"/>
                </a:solidFill>
                <a:latin typeface="Tahoma" panose="020B0604030504040204" pitchFamily="34" charset="0"/>
              </a:rPr>
              <a:t>Instruks:</a:t>
            </a:r>
          </a:p>
          <a:p>
            <a:pPr marL="285779" indent="-285779">
              <a:spcAft>
                <a:spcPts val="115"/>
              </a:spcAft>
              <a:buClr>
                <a:srgbClr val="002932"/>
              </a:buClr>
              <a:buFont typeface="Wingdings" panose="05000000000000000000" pitchFamily="2" charset="2"/>
              <a:buChar char="§"/>
            </a:pPr>
            <a:r>
              <a:rPr lang="nb-NO" sz="1400">
                <a:solidFill>
                  <a:srgbClr val="002932"/>
                </a:solidFill>
                <a:latin typeface="Tahoma" panose="020B0604030504040204" pitchFamily="34" charset="0"/>
              </a:rPr>
              <a:t>Berges ut </a:t>
            </a:r>
          </a:p>
          <a:p>
            <a:pPr marL="285779" indent="-285779">
              <a:spcAft>
                <a:spcPts val="115"/>
              </a:spcAft>
              <a:buClr>
                <a:srgbClr val="002932"/>
              </a:buClr>
              <a:buFont typeface="Wingdings" panose="05000000000000000000" pitchFamily="2" charset="2"/>
              <a:buChar char="§"/>
            </a:pPr>
            <a:r>
              <a:rPr lang="nb-NO" sz="1400">
                <a:solidFill>
                  <a:srgbClr val="002932"/>
                </a:solidFill>
                <a:latin typeface="Tahoma" panose="020B0604030504040204" pitchFamily="34" charset="0"/>
              </a:rPr>
              <a:t>Beskytt motiv</a:t>
            </a:r>
          </a:p>
          <a:p>
            <a:pPr marL="285779" indent="-285779">
              <a:spcAft>
                <a:spcPts val="115"/>
              </a:spcAft>
              <a:buClr>
                <a:srgbClr val="002932"/>
              </a:buClr>
              <a:buFont typeface="Wingdings" panose="05000000000000000000" pitchFamily="2" charset="2"/>
              <a:buChar char="§"/>
            </a:pPr>
            <a:r>
              <a:rPr lang="nb-NO" sz="1400">
                <a:solidFill>
                  <a:srgbClr val="002932"/>
                </a:solidFill>
                <a:latin typeface="Tahoma" panose="020B0604030504040204" pitchFamily="34" charset="0"/>
              </a:rPr>
              <a:t>Bæres vertikalt med en hånd under ramme</a:t>
            </a:r>
          </a:p>
          <a:p>
            <a:pPr marL="285779" indent="-285779">
              <a:spcAft>
                <a:spcPts val="115"/>
              </a:spcAft>
              <a:buClr>
                <a:srgbClr val="002932"/>
              </a:buClr>
              <a:buFont typeface="Wingdings" panose="05000000000000000000" pitchFamily="2" charset="2"/>
              <a:buChar char="§"/>
            </a:pPr>
            <a:r>
              <a:rPr lang="nb-NO" sz="1400">
                <a:solidFill>
                  <a:srgbClr val="002932"/>
                </a:solidFill>
                <a:latin typeface="Tahoma" panose="020B0604030504040204" pitchFamily="34" charset="0"/>
              </a:rPr>
              <a:t>Sorter som tørr eller våt</a:t>
            </a:r>
          </a:p>
        </p:txBody>
      </p:sp>
      <p:sp>
        <p:nvSpPr>
          <p:cNvPr id="57" name="Rektangel 56"/>
          <p:cNvSpPr/>
          <p:nvPr/>
        </p:nvSpPr>
        <p:spPr>
          <a:xfrm>
            <a:off x="9261711" y="1928191"/>
            <a:ext cx="3026660" cy="1067507"/>
          </a:xfrm>
          <a:prstGeom prst="rect">
            <a:avLst/>
          </a:prstGeom>
          <a:solidFill>
            <a:srgbClr val="E7E7E7"/>
          </a:solidFill>
        </p:spPr>
        <p:txBody>
          <a:bodyPr wrap="square" lIns="82697" tIns="82697" rIns="82697" bIns="82697">
            <a:spAutoFit/>
          </a:bodyPr>
          <a:lstStyle/>
          <a:p>
            <a:pPr>
              <a:spcAft>
                <a:spcPts val="115"/>
              </a:spcAft>
            </a:pPr>
            <a:r>
              <a:rPr lang="nb-NO" sz="1400" b="1">
                <a:solidFill>
                  <a:srgbClr val="002932"/>
                </a:solidFill>
                <a:latin typeface="Tahoma" panose="020B0604030504040204" pitchFamily="34" charset="0"/>
              </a:rPr>
              <a:t>Montering:</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280 cm fra gulv</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Vaier</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L-krok</a:t>
            </a:r>
          </a:p>
        </p:txBody>
      </p:sp>
      <p:pic>
        <p:nvPicPr>
          <p:cNvPr id="58" name="i22">
            <a:extLst>
              <a:ext uri="{FF2B5EF4-FFF2-40B4-BE49-F238E27FC236}">
                <a16:creationId xmlns:a16="http://schemas.microsoft.com/office/drawing/2014/main" id="{64B9BA07-2A86-4D0E-9642-5931182DD5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698117">
            <a:off x="5049581" y="3288678"/>
            <a:ext cx="288000" cy="288073"/>
          </a:xfrm>
          <a:prstGeom prst="rect">
            <a:avLst/>
          </a:prstGeom>
          <a:noFill/>
          <a:ln>
            <a:noFill/>
          </a:ln>
        </p:spPr>
      </p:pic>
      <p:pic>
        <p:nvPicPr>
          <p:cNvPr id="59" name="i4">
            <a:extLst>
              <a:ext uri="{FF2B5EF4-FFF2-40B4-BE49-F238E27FC236}">
                <a16:creationId xmlns:a16="http://schemas.microsoft.com/office/drawing/2014/main" id="{F7961B1D-B274-4E9B-B00D-24CCA8F1B01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rot="10800000">
            <a:off x="4702999" y="7005418"/>
            <a:ext cx="288030" cy="288030"/>
          </a:xfrm>
          <a:prstGeom prst="rect">
            <a:avLst/>
          </a:prstGeom>
          <a:noFill/>
          <a:ln>
            <a:noFill/>
          </a:ln>
        </p:spPr>
      </p:pic>
      <p:pic>
        <p:nvPicPr>
          <p:cNvPr id="78" name="i23">
            <a:hlinkClick r:id="" action="ppaction://noaction"/>
            <a:extLst>
              <a:ext uri="{FF2B5EF4-FFF2-40B4-BE49-F238E27FC236}">
                <a16:creationId xmlns:a16="http://schemas.microsoft.com/office/drawing/2014/main" id="{87164370-0289-49D7-BBF3-6EACA6193012}"/>
              </a:ext>
            </a:extLst>
          </p:cNvPr>
          <p:cNvPicPr preferRelativeResize="0">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2895" y="8601500"/>
            <a:ext cx="324000" cy="324083"/>
          </a:xfrm>
          <a:prstGeom prst="rect">
            <a:avLst/>
          </a:prstGeom>
          <a:noFill/>
          <a:ln>
            <a:noFill/>
          </a:ln>
        </p:spPr>
      </p:pic>
      <p:sp>
        <p:nvSpPr>
          <p:cNvPr id="79" name="TekstSylinder 78"/>
          <p:cNvSpPr txBox="1"/>
          <p:nvPr/>
        </p:nvSpPr>
        <p:spPr>
          <a:xfrm>
            <a:off x="7789473" y="8394866"/>
            <a:ext cx="1611369" cy="338640"/>
          </a:xfrm>
          <a:prstGeom prst="rect">
            <a:avLst/>
          </a:prstGeom>
          <a:noFill/>
          <a:ln>
            <a:solidFill>
              <a:schemeClr val="tx1"/>
            </a:solidFill>
          </a:ln>
        </p:spPr>
        <p:txBody>
          <a:bodyPr wrap="square" rtlCol="0">
            <a:spAutoFit/>
          </a:bodyPr>
          <a:lstStyle/>
          <a:p>
            <a:r>
              <a:rPr lang="nb-NO" sz="1600">
                <a:latin typeface="Tahoma" panose="020B0604030504040204" pitchFamily="34" charset="0"/>
                <a:ea typeface="Tahoma" panose="020B0604030504040204" pitchFamily="34" charset="0"/>
                <a:cs typeface="Tahoma" panose="020B0604030504040204" pitchFamily="34" charset="0"/>
              </a:rPr>
              <a:t>80 liter propan</a:t>
            </a:r>
          </a:p>
        </p:txBody>
      </p:sp>
      <p:cxnSp>
        <p:nvCxnSpPr>
          <p:cNvPr id="80" name="Rett pil 79"/>
          <p:cNvCxnSpPr>
            <a:cxnSpLocks/>
            <a:stCxn id="78" idx="1"/>
          </p:cNvCxnSpPr>
          <p:nvPr/>
        </p:nvCxnSpPr>
        <p:spPr>
          <a:xfrm flipH="1">
            <a:off x="6750496" y="8763542"/>
            <a:ext cx="582399" cy="30035"/>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6" name="Gruppe 5">
            <a:extLst>
              <a:ext uri="{FF2B5EF4-FFF2-40B4-BE49-F238E27FC236}">
                <a16:creationId xmlns:a16="http://schemas.microsoft.com/office/drawing/2014/main" id="{2AF74B4C-5CEC-613A-79F0-2671AC33086F}"/>
              </a:ext>
            </a:extLst>
          </p:cNvPr>
          <p:cNvGrpSpPr/>
          <p:nvPr/>
        </p:nvGrpSpPr>
        <p:grpSpPr>
          <a:xfrm>
            <a:off x="8751391" y="8211372"/>
            <a:ext cx="5474023" cy="2162053"/>
            <a:chOff x="8751391" y="8211372"/>
            <a:chExt cx="5474023" cy="2162053"/>
          </a:xfrm>
        </p:grpSpPr>
        <p:grpSp>
          <p:nvGrpSpPr>
            <p:cNvPr id="60" name="Gruppe 59"/>
            <p:cNvGrpSpPr/>
            <p:nvPr/>
          </p:nvGrpSpPr>
          <p:grpSpPr>
            <a:xfrm>
              <a:off x="11424087" y="8211372"/>
              <a:ext cx="1484912" cy="1246922"/>
              <a:chOff x="11343843" y="6789479"/>
              <a:chExt cx="1257280" cy="1246922"/>
            </a:xfrm>
            <a:solidFill>
              <a:schemeClr val="bg1"/>
            </a:solidFill>
          </p:grpSpPr>
          <p:cxnSp>
            <p:nvCxnSpPr>
              <p:cNvPr id="61" name="Rett linje 60"/>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uppe 61"/>
              <p:cNvGrpSpPr/>
              <p:nvPr/>
            </p:nvGrpSpPr>
            <p:grpSpPr>
              <a:xfrm>
                <a:off x="11684235" y="6789479"/>
                <a:ext cx="577424" cy="1246922"/>
                <a:chOff x="11557192" y="7495931"/>
                <a:chExt cx="896589" cy="1936146"/>
              </a:xfrm>
              <a:grpFill/>
            </p:grpSpPr>
            <p:grpSp>
              <p:nvGrpSpPr>
                <p:cNvPr id="63" name="Gruppe 62">
                  <a:extLst>
                    <a:ext uri="{FF2B5EF4-FFF2-40B4-BE49-F238E27FC236}">
                      <a16:creationId xmlns:a16="http://schemas.microsoft.com/office/drawing/2014/main" id="{BB709DA0-3087-B446-9529-75F205108DB9}"/>
                    </a:ext>
                  </a:extLst>
                </p:cNvPr>
                <p:cNvGrpSpPr/>
                <p:nvPr/>
              </p:nvGrpSpPr>
              <p:grpSpPr>
                <a:xfrm>
                  <a:off x="11557192" y="7495931"/>
                  <a:ext cx="896589" cy="1573048"/>
                  <a:chOff x="1291524" y="5924719"/>
                  <a:chExt cx="670058" cy="1047995"/>
                </a:xfrm>
                <a:grpFill/>
              </p:grpSpPr>
              <p:sp>
                <p:nvSpPr>
                  <p:cNvPr id="65" name="TekstSylinder 64">
                    <a:extLst>
                      <a:ext uri="{FF2B5EF4-FFF2-40B4-BE49-F238E27FC236}">
                        <a16:creationId xmlns:a16="http://schemas.microsoft.com/office/drawing/2014/main" id="{A0FEE136-BD8B-C649-B803-300BC6BDAEC3}"/>
                      </a:ext>
                    </a:extLst>
                  </p:cNvPr>
                  <p:cNvSpPr txBox="1"/>
                  <p:nvPr/>
                </p:nvSpPr>
                <p:spPr>
                  <a:xfrm>
                    <a:off x="1292599" y="625614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66" name="TekstSylinder 65">
                    <a:extLst>
                      <a:ext uri="{FF2B5EF4-FFF2-40B4-BE49-F238E27FC236}">
                        <a16:creationId xmlns:a16="http://schemas.microsoft.com/office/drawing/2014/main" id="{7FE605A2-50C0-4C4C-8DF4-D8D99EA38317}"/>
                      </a:ext>
                    </a:extLst>
                  </p:cNvPr>
                  <p:cNvSpPr txBox="1"/>
                  <p:nvPr/>
                </p:nvSpPr>
                <p:spPr>
                  <a:xfrm>
                    <a:off x="1292599" y="6755310"/>
                    <a:ext cx="668983" cy="217404"/>
                  </a:xfrm>
                  <a:prstGeom prst="rect">
                    <a:avLst/>
                  </a:prstGeom>
                  <a:solidFill>
                    <a:srgbClr val="FFF19B"/>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67" name="TekstSylinder 66">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68" name="Likebent trekant 9">
                    <a:extLst>
                      <a:ext uri="{FF2B5EF4-FFF2-40B4-BE49-F238E27FC236}">
                        <a16:creationId xmlns:a16="http://schemas.microsoft.com/office/drawing/2014/main" id="{7CDE87DE-E602-2F40-B831-E04C61A0923D}"/>
                      </a:ext>
                    </a:extLst>
                  </p:cNvPr>
                  <p:cNvSpPr/>
                  <p:nvPr/>
                </p:nvSpPr>
                <p:spPr>
                  <a:xfrm>
                    <a:off x="1291524" y="592471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bg1"/>
                        </a:solidFill>
                        <a:latin typeface="Tahoma" panose="020B0604030504040204" pitchFamily="34" charset="0"/>
                        <a:cs typeface="Tahoma" panose="020B0604030504040204" pitchFamily="34" charset="0"/>
                      </a:rPr>
                      <a:t>Loft</a:t>
                    </a:r>
                  </a:p>
                </p:txBody>
              </p:sp>
            </p:grpSp>
            <p:sp>
              <p:nvSpPr>
                <p:cNvPr id="64" name="TekstSylinder 63">
                  <a:extLst>
                    <a:ext uri="{FF2B5EF4-FFF2-40B4-BE49-F238E27FC236}">
                      <a16:creationId xmlns:a16="http://schemas.microsoft.com/office/drawing/2014/main" id="{7FE605A2-50C0-4C4C-8DF4-D8D99EA38317}"/>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pic>
          <p:nvPicPr>
            <p:cNvPr id="69" name="i22">
              <a:extLst>
                <a:ext uri="{FF2B5EF4-FFF2-40B4-BE49-F238E27FC236}">
                  <a16:creationId xmlns:a16="http://schemas.microsoft.com/office/drawing/2014/main" id="{64B9BA07-2A86-4D0E-9642-5931182DD527}"/>
                </a:ext>
              </a:extLst>
            </p:cNvPr>
            <p:cNvPicPr>
              <a:picLocks noChangeAspect="1"/>
            </p:cNvPicPr>
            <p:nvPr/>
          </p:nvPicPr>
          <p:blipFill>
            <a:blip r:embed="rId6">
              <a:extLst>
                <a:ext uri="{96DAC541-7B7A-43D3-8B79-37D633B846F1}">
                  <asvg:svgBlip xmlns:asvg="http://schemas.microsoft.com/office/drawing/2016/SVG/main" r:embed="rId12"/>
                </a:ext>
              </a:extLst>
            </a:blip>
            <a:stretch>
              <a:fillRect/>
            </a:stretch>
          </p:blipFill>
          <p:spPr>
            <a:xfrm rot="19570685">
              <a:off x="8751391" y="10079983"/>
              <a:ext cx="288000" cy="288073"/>
            </a:xfrm>
            <a:prstGeom prst="rect">
              <a:avLst/>
            </a:prstGeom>
            <a:noFill/>
            <a:ln>
              <a:noFill/>
            </a:ln>
          </p:spPr>
        </p:pic>
        <p:grpSp>
          <p:nvGrpSpPr>
            <p:cNvPr id="70" name="j10">
              <a:extLst>
                <a:ext uri="{FF2B5EF4-FFF2-40B4-BE49-F238E27FC236}">
                  <a16:creationId xmlns:a16="http://schemas.microsoft.com/office/drawing/2014/main" id="{9A5475A1-863E-4608-8D2C-6238E3BA8F3D}"/>
                </a:ext>
              </a:extLst>
            </p:cNvPr>
            <p:cNvGrpSpPr>
              <a:grpSpLocks/>
            </p:cNvGrpSpPr>
            <p:nvPr/>
          </p:nvGrpSpPr>
          <p:grpSpPr>
            <a:xfrm>
              <a:off x="9218352" y="10067231"/>
              <a:ext cx="1819492" cy="306194"/>
              <a:chOff x="5456030" y="2750292"/>
              <a:chExt cx="983354" cy="206490"/>
            </a:xfrm>
          </p:grpSpPr>
          <p:sp>
            <p:nvSpPr>
              <p:cNvPr id="71" name="Rektangel 70">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72" name="Rektangel 71">
                <a:extLst>
                  <a:ext uri="{FF2B5EF4-FFF2-40B4-BE49-F238E27FC236}">
                    <a16:creationId xmlns:a16="http://schemas.microsoft.com/office/drawing/2014/main" id="{90ADCB51-CAC3-4447-8A1C-5CF9F32F0D79}"/>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73" name="TekstSylinder 72">
                <a:extLst>
                  <a:ext uri="{FF2B5EF4-FFF2-40B4-BE49-F238E27FC236}">
                    <a16:creationId xmlns:a16="http://schemas.microsoft.com/office/drawing/2014/main" id="{0893CA49-18B3-426B-98CE-35E3A4D541D8}"/>
                  </a:ext>
                </a:extLst>
              </p:cNvPr>
              <p:cNvSpPr txBox="1"/>
              <p:nvPr userDrawn="1"/>
            </p:nvSpPr>
            <p:spPr>
              <a:xfrm>
                <a:off x="5461685" y="2750292"/>
                <a:ext cx="977698" cy="124547"/>
              </a:xfrm>
              <a:prstGeom prst="rect">
                <a:avLst/>
              </a:prstGeom>
              <a:noFill/>
            </p:spPr>
            <p:txBody>
              <a:bodyPr wrap="square" lIns="0" tIns="0" rIns="0" bIns="0" rtlCol="0">
                <a:spAutoFit/>
              </a:bodyPr>
              <a:lstStyle/>
              <a:p>
                <a:pPr algn="ctr"/>
                <a:r>
                  <a:rPr lang="nb-NO" sz="1200"/>
                  <a:t>20 m</a:t>
                </a:r>
                <a:endParaRPr lang="en-US" sz="1200"/>
              </a:p>
            </p:txBody>
          </p:sp>
        </p:grpSp>
        <p:sp>
          <p:nvSpPr>
            <p:cNvPr id="2" name="Ellipse 1"/>
            <p:cNvSpPr/>
            <p:nvPr/>
          </p:nvSpPr>
          <p:spPr>
            <a:xfrm>
              <a:off x="13145414" y="9171084"/>
              <a:ext cx="1080000" cy="1080273"/>
            </a:xfrm>
            <a:prstGeom prst="ellipse">
              <a:avLst/>
            </a:prstGeom>
            <a:solidFill>
              <a:schemeClr val="tx1">
                <a:alpha val="30000"/>
              </a:schemeClr>
            </a:solidFill>
            <a:ln w="38100" cmpd="sng">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sz="900">
                  <a:solidFill>
                    <a:schemeClr val="tx1"/>
                  </a:solidFill>
                  <a:latin typeface="Tahoma" panose="020B0604030504040204" pitchFamily="34" charset="0"/>
                </a:rPr>
                <a:t>Karabiner-feste. Stans ut etter laminering</a:t>
              </a:r>
            </a:p>
          </p:txBody>
        </p:sp>
      </p:grpSp>
      <p:pic>
        <p:nvPicPr>
          <p:cNvPr id="74" name="Bilde 7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895831" y="5293533"/>
            <a:ext cx="288000" cy="288000"/>
          </a:xfrm>
          <a:prstGeom prst="rect">
            <a:avLst/>
          </a:prstGeom>
        </p:spPr>
      </p:pic>
      <p:sp>
        <p:nvSpPr>
          <p:cNvPr id="16" name="Rektangel 15">
            <a:extLst>
              <a:ext uri="{FF2B5EF4-FFF2-40B4-BE49-F238E27FC236}">
                <a16:creationId xmlns:a16="http://schemas.microsoft.com/office/drawing/2014/main" id="{48713DA4-D34A-D3AF-106C-7AA91D1C03B6}"/>
              </a:ext>
            </a:extLst>
          </p:cNvPr>
          <p:cNvSpPr/>
          <p:nvPr/>
        </p:nvSpPr>
        <p:spPr>
          <a:xfrm>
            <a:off x="6358919" y="3536856"/>
            <a:ext cx="1537305" cy="834211"/>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sz="1400">
              <a:latin typeface="Tahoma" panose="020B0604030504040204" pitchFamily="34" charset="0"/>
              <a:ea typeface="Tahoma" panose="020B0604030504040204" pitchFamily="34" charset="0"/>
              <a:cs typeface="Tahoma" panose="020B0604030504040204" pitchFamily="34" charset="0"/>
            </a:endParaRPr>
          </a:p>
        </p:txBody>
      </p:sp>
      <p:sp>
        <p:nvSpPr>
          <p:cNvPr id="23" name="TekstSylinder 22">
            <a:extLst>
              <a:ext uri="{FF2B5EF4-FFF2-40B4-BE49-F238E27FC236}">
                <a16:creationId xmlns:a16="http://schemas.microsoft.com/office/drawing/2014/main" id="{76E4E657-11E6-4107-27BA-727AE1BE4D71}"/>
              </a:ext>
            </a:extLst>
          </p:cNvPr>
          <p:cNvSpPr txBox="1"/>
          <p:nvPr/>
        </p:nvSpPr>
        <p:spPr>
          <a:xfrm>
            <a:off x="7316686" y="3971011"/>
            <a:ext cx="97784" cy="215444"/>
          </a:xfrm>
          <a:prstGeom prst="rect">
            <a:avLst/>
          </a:prstGeom>
          <a:noFill/>
        </p:spPr>
        <p:txBody>
          <a:bodyPr wrap="none" lIns="0" tIns="0" rIns="0" bIns="0" rtlCol="0">
            <a:spAutoFit/>
          </a:bodyPr>
          <a:lstStyle/>
          <a:p>
            <a:pPr algn="ctr" defTabSz="1548578">
              <a:defRPr/>
            </a:pPr>
            <a:r>
              <a:rPr lang="nb-NO"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Rett pil 111">
            <a:extLst>
              <a:ext uri="{FF2B5EF4-FFF2-40B4-BE49-F238E27FC236}">
                <a16:creationId xmlns:a16="http://schemas.microsoft.com/office/drawing/2014/main" id="{71532EDF-E4F9-B35A-F152-DD7992E1AAB3}"/>
              </a:ext>
            </a:extLst>
          </p:cNvPr>
          <p:cNvCxnSpPr>
            <a:cxnSpLocks/>
          </p:cNvCxnSpPr>
          <p:nvPr/>
        </p:nvCxnSpPr>
        <p:spPr>
          <a:xfrm flipV="1">
            <a:off x="3036541" y="8912376"/>
            <a:ext cx="0" cy="336091"/>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544DC8FC-6F98-840F-4A28-B106FA1A2466}"/>
              </a:ext>
            </a:extLst>
          </p:cNvPr>
          <p:cNvGrpSpPr/>
          <p:nvPr/>
        </p:nvGrpSpPr>
        <p:grpSpPr>
          <a:xfrm>
            <a:off x="2950817" y="120407"/>
            <a:ext cx="9218517" cy="258312"/>
            <a:chOff x="2950817" y="475253"/>
            <a:chExt cx="9218517" cy="258312"/>
          </a:xfrm>
        </p:grpSpPr>
        <p:sp>
          <p:nvSpPr>
            <p:cNvPr id="9" name="Ellipse 8">
              <a:extLst>
                <a:ext uri="{FF2B5EF4-FFF2-40B4-BE49-F238E27FC236}">
                  <a16:creationId xmlns:a16="http://schemas.microsoft.com/office/drawing/2014/main" id="{D6BEA111-0120-A346-6AAE-81618065FB7E}"/>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5" name="Ellipse 14">
              <a:extLst>
                <a:ext uri="{FF2B5EF4-FFF2-40B4-BE49-F238E27FC236}">
                  <a16:creationId xmlns:a16="http://schemas.microsoft.com/office/drawing/2014/main" id="{9703D27E-05D1-582D-6DF8-7BBEAB89B41A}"/>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4" name="Ellipse 23">
              <a:extLst>
                <a:ext uri="{FF2B5EF4-FFF2-40B4-BE49-F238E27FC236}">
                  <a16:creationId xmlns:a16="http://schemas.microsoft.com/office/drawing/2014/main" id="{332E6E8C-2057-1C2C-FA8B-0A6F2CC2CEFC}"/>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5" name="Ellipse 24">
              <a:extLst>
                <a:ext uri="{FF2B5EF4-FFF2-40B4-BE49-F238E27FC236}">
                  <a16:creationId xmlns:a16="http://schemas.microsoft.com/office/drawing/2014/main" id="{364849D9-A9B8-AC83-5441-4839CF1F55B4}"/>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grpSp>
        <p:nvGrpSpPr>
          <p:cNvPr id="10" name="Gruppe 9">
            <a:extLst>
              <a:ext uri="{FF2B5EF4-FFF2-40B4-BE49-F238E27FC236}">
                <a16:creationId xmlns:a16="http://schemas.microsoft.com/office/drawing/2014/main" id="{4C54D44A-6CEB-20C8-2EC2-9655FAE8487E}"/>
              </a:ext>
            </a:extLst>
          </p:cNvPr>
          <p:cNvGrpSpPr/>
          <p:nvPr/>
        </p:nvGrpSpPr>
        <p:grpSpPr>
          <a:xfrm>
            <a:off x="6908897" y="3793757"/>
            <a:ext cx="396000" cy="396221"/>
            <a:chOff x="10851374" y="3375876"/>
            <a:chExt cx="396000" cy="396221"/>
          </a:xfrm>
        </p:grpSpPr>
        <p:pic>
          <p:nvPicPr>
            <p:cNvPr id="11" name="Bilde 10" descr="Et bilde som inneholder sirkel, Grafikk, design&#10;&#10;Automatisk generert beskrivelse">
              <a:extLst>
                <a:ext uri="{FF2B5EF4-FFF2-40B4-BE49-F238E27FC236}">
                  <a16:creationId xmlns:a16="http://schemas.microsoft.com/office/drawing/2014/main" id="{8E588FE5-4C42-014C-0D5C-402FB64D6E5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2" name="TekstSylinder 11">
              <a:extLst>
                <a:ext uri="{FF2B5EF4-FFF2-40B4-BE49-F238E27FC236}">
                  <a16:creationId xmlns:a16="http://schemas.microsoft.com/office/drawing/2014/main" id="{DBB39CED-0830-03FD-5A3D-C21897AD4EFF}"/>
                </a:ext>
              </a:extLst>
            </p:cNvPr>
            <p:cNvSpPr txBox="1"/>
            <p:nvPr/>
          </p:nvSpPr>
          <p:spPr>
            <a:xfrm>
              <a:off x="11000482" y="3556653"/>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 name="Gruppe 12">
            <a:extLst>
              <a:ext uri="{FF2B5EF4-FFF2-40B4-BE49-F238E27FC236}">
                <a16:creationId xmlns:a16="http://schemas.microsoft.com/office/drawing/2014/main" id="{FE50EE66-3FD0-48D1-AAD0-B55465F6B7DB}"/>
              </a:ext>
            </a:extLst>
          </p:cNvPr>
          <p:cNvGrpSpPr/>
          <p:nvPr/>
        </p:nvGrpSpPr>
        <p:grpSpPr>
          <a:xfrm>
            <a:off x="7323370" y="3791156"/>
            <a:ext cx="396000" cy="396000"/>
            <a:chOff x="7527382" y="3752647"/>
            <a:chExt cx="396000" cy="396000"/>
          </a:xfrm>
        </p:grpSpPr>
        <p:pic>
          <p:nvPicPr>
            <p:cNvPr id="14" name="Bilde 13" descr="Et bilde som inneholder symbol, sirkel, logo, design&#10;&#10;Automatisk generert beskrivelse">
              <a:extLst>
                <a:ext uri="{FF2B5EF4-FFF2-40B4-BE49-F238E27FC236}">
                  <a16:creationId xmlns:a16="http://schemas.microsoft.com/office/drawing/2014/main" id="{58637F1C-D59D-F0B7-1183-62581B7749AB}"/>
                </a:ext>
              </a:extLst>
            </p:cNvPr>
            <p:cNvPicPr preferRelativeResize="0">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26" name="TekstSylinder 25">
              <a:extLst>
                <a:ext uri="{FF2B5EF4-FFF2-40B4-BE49-F238E27FC236}">
                  <a16:creationId xmlns:a16="http://schemas.microsoft.com/office/drawing/2014/main" id="{5D6FF075-0BEB-4204-3667-E2E003406C2E}"/>
                </a:ext>
              </a:extLst>
            </p:cNvPr>
            <p:cNvSpPr txBox="1"/>
            <p:nvPr/>
          </p:nvSpPr>
          <p:spPr>
            <a:xfrm>
              <a:off x="7682796" y="3919861"/>
              <a:ext cx="97784"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Bilde 21" descr="Et bilde som inneholder symbol, Grafikk, Font, design&#10;&#10;Automatisk generert beskrivelse">
            <a:extLst>
              <a:ext uri="{FF2B5EF4-FFF2-40B4-BE49-F238E27FC236}">
                <a16:creationId xmlns:a16="http://schemas.microsoft.com/office/drawing/2014/main" id="{ACD8917D-BDF0-D9DF-639A-E2CFAC92DFD0}"/>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60835" y="9594528"/>
            <a:ext cx="288000" cy="288000"/>
          </a:xfrm>
          <a:prstGeom prst="rect">
            <a:avLst/>
          </a:prstGeom>
        </p:spPr>
      </p:pic>
      <p:grpSp>
        <p:nvGrpSpPr>
          <p:cNvPr id="27" name="Gruppe 26">
            <a:extLst>
              <a:ext uri="{FF2B5EF4-FFF2-40B4-BE49-F238E27FC236}">
                <a16:creationId xmlns:a16="http://schemas.microsoft.com/office/drawing/2014/main" id="{2CC65306-3C05-B03B-D730-FC4F5F1568F0}"/>
              </a:ext>
            </a:extLst>
          </p:cNvPr>
          <p:cNvGrpSpPr/>
          <p:nvPr/>
        </p:nvGrpSpPr>
        <p:grpSpPr>
          <a:xfrm>
            <a:off x="2860826" y="9261470"/>
            <a:ext cx="291802" cy="356544"/>
            <a:chOff x="4951453" y="8826226"/>
            <a:chExt cx="240304" cy="293620"/>
          </a:xfrm>
        </p:grpSpPr>
        <p:pic>
          <p:nvPicPr>
            <p:cNvPr id="28" name="Bilde 27" descr="Et bilde som inneholder skjermbilde, Rektangel, Grafikk, line&#10;&#10;Automatisk generert beskrivelse">
              <a:extLst>
                <a:ext uri="{FF2B5EF4-FFF2-40B4-BE49-F238E27FC236}">
                  <a16:creationId xmlns:a16="http://schemas.microsoft.com/office/drawing/2014/main" id="{66F26151-17BA-B5CD-BEEB-A64C6F289EF2}"/>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4951453" y="8826226"/>
              <a:ext cx="237173" cy="237305"/>
            </a:xfrm>
            <a:prstGeom prst="rect">
              <a:avLst/>
            </a:prstGeom>
          </p:spPr>
        </p:pic>
        <p:sp>
          <p:nvSpPr>
            <p:cNvPr id="29" name="TekstSylinder 28">
              <a:extLst>
                <a:ext uri="{FF2B5EF4-FFF2-40B4-BE49-F238E27FC236}">
                  <a16:creationId xmlns:a16="http://schemas.microsoft.com/office/drawing/2014/main" id="{EADBCB30-FAD7-5086-BD58-5FA71D21098B}"/>
                </a:ext>
              </a:extLst>
            </p:cNvPr>
            <p:cNvSpPr txBox="1">
              <a:spLocks noChangeAspect="1"/>
            </p:cNvSpPr>
            <p:nvPr/>
          </p:nvSpPr>
          <p:spPr>
            <a:xfrm>
              <a:off x="5059535" y="8831691"/>
              <a:ext cx="132222" cy="288155"/>
            </a:xfrm>
            <a:prstGeom prst="rect">
              <a:avLst/>
            </a:prstGeom>
            <a:noFill/>
          </p:spPr>
          <p:txBody>
            <a:bodyPr wrap="square" lIns="0" tIns="36004" rIns="0" bIns="36004" rtlCol="0">
              <a:spAutoFit/>
            </a:bodyPr>
            <a:lstStyle/>
            <a:p>
              <a:pPr algn="ctr"/>
              <a:r>
                <a:rPr lang="nb-NO" sz="700">
                  <a:latin typeface="Tahoma" panose="020B0604030504040204" pitchFamily="34" charset="0"/>
                  <a:ea typeface="Tahoma" panose="020B0604030504040204" pitchFamily="34" charset="0"/>
                  <a:cs typeface="Tahoma" panose="020B0604030504040204" pitchFamily="34" charset="0"/>
                </a:rPr>
                <a:t>1,6</a:t>
              </a:r>
            </a:p>
            <a:p>
              <a:pPr algn="ctr"/>
              <a:r>
                <a:rPr lang="nb-NO" sz="700">
                  <a:latin typeface="Tahoma" panose="020B0604030504040204" pitchFamily="34" charset="0"/>
                  <a:ea typeface="Tahoma" panose="020B0604030504040204" pitchFamily="34" charset="0"/>
                  <a:cs typeface="Tahoma" panose="020B0604030504040204" pitchFamily="34" charset="0"/>
                </a:rPr>
                <a:t>m</a:t>
              </a:r>
            </a:p>
          </p:txBody>
        </p:sp>
      </p:grpSp>
      <p:grpSp>
        <p:nvGrpSpPr>
          <p:cNvPr id="3" name="Gruppe 2">
            <a:extLst>
              <a:ext uri="{FF2B5EF4-FFF2-40B4-BE49-F238E27FC236}">
                <a16:creationId xmlns:a16="http://schemas.microsoft.com/office/drawing/2014/main" id="{D0368840-F2F8-AE5E-07D2-92AFEB18DA95}"/>
              </a:ext>
            </a:extLst>
          </p:cNvPr>
          <p:cNvGrpSpPr/>
          <p:nvPr/>
        </p:nvGrpSpPr>
        <p:grpSpPr>
          <a:xfrm>
            <a:off x="6480795" y="3790455"/>
            <a:ext cx="397617" cy="402647"/>
            <a:chOff x="7776069" y="6375036"/>
            <a:chExt cx="397617" cy="402647"/>
          </a:xfrm>
        </p:grpSpPr>
        <p:pic>
          <p:nvPicPr>
            <p:cNvPr id="4" name="Bilde 3" descr="Et bilde som inneholder sort, mørke&#10;&#10;Automatisk generert beskrivelse">
              <a:extLst>
                <a:ext uri="{FF2B5EF4-FFF2-40B4-BE49-F238E27FC236}">
                  <a16:creationId xmlns:a16="http://schemas.microsoft.com/office/drawing/2014/main" id="{625462EF-E576-A31B-09A5-5D7D76341CA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5" name="TekstSylinder 4">
              <a:extLst>
                <a:ext uri="{FF2B5EF4-FFF2-40B4-BE49-F238E27FC236}">
                  <a16:creationId xmlns:a16="http://schemas.microsoft.com/office/drawing/2014/main" id="{F0512B59-DC74-05BD-1917-6A942A1ECC8E}"/>
                </a:ext>
              </a:extLst>
            </p:cNvPr>
            <p:cNvSpPr txBox="1"/>
            <p:nvPr/>
          </p:nvSpPr>
          <p:spPr>
            <a:xfrm>
              <a:off x="7776069" y="6562239"/>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7" name="TekstSylinder 16">
            <a:extLst>
              <a:ext uri="{FF2B5EF4-FFF2-40B4-BE49-F238E27FC236}">
                <a16:creationId xmlns:a16="http://schemas.microsoft.com/office/drawing/2014/main" id="{04044D2B-0D6F-8428-0713-6FF1A63BFF3C}"/>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345750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Bild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195" y="4349898"/>
            <a:ext cx="11165855" cy="6194126"/>
          </a:xfrm>
          <a:prstGeom prst="rect">
            <a:avLst/>
          </a:prstGeom>
        </p:spPr>
      </p:pic>
      <p:grpSp>
        <p:nvGrpSpPr>
          <p:cNvPr id="3" name="Gruppe 2"/>
          <p:cNvGrpSpPr/>
          <p:nvPr/>
        </p:nvGrpSpPr>
        <p:grpSpPr>
          <a:xfrm>
            <a:off x="709623" y="538310"/>
            <a:ext cx="4877442" cy="3578318"/>
            <a:chOff x="709623" y="539528"/>
            <a:chExt cx="4877442" cy="3577411"/>
          </a:xfrm>
        </p:grpSpPr>
        <p:pic>
          <p:nvPicPr>
            <p:cNvPr id="8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43" y="539528"/>
              <a:ext cx="4866222" cy="3571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Sylinder 1"/>
            <p:cNvSpPr txBox="1"/>
            <p:nvPr/>
          </p:nvSpPr>
          <p:spPr>
            <a:xfrm>
              <a:off x="709623" y="3936514"/>
              <a:ext cx="1139786" cy="180425"/>
            </a:xfrm>
            <a:prstGeom prst="rect">
              <a:avLst/>
            </a:prstGeom>
            <a:solidFill>
              <a:schemeClr val="bg1"/>
            </a:solidFill>
          </p:spPr>
          <p:txBody>
            <a:bodyPr wrap="none" lIns="72008" tIns="36004" rIns="36004" bIns="36004" rtlCol="0" anchor="ctr">
              <a:spAutoFit/>
            </a:bodyPr>
            <a:lstStyle/>
            <a:p>
              <a:r>
                <a:rPr lang="nb-NO" sz="70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Foto: Norsk Folkemuseum</a:t>
              </a:r>
            </a:p>
          </p:txBody>
        </p:sp>
      </p:grpSp>
      <p:sp>
        <p:nvSpPr>
          <p:cNvPr id="21" name="Tittel 20"/>
          <p:cNvSpPr>
            <a:spLocks noGrp="1"/>
          </p:cNvSpPr>
          <p:nvPr>
            <p:ph type="title" idx="4294967295"/>
          </p:nvPr>
        </p:nvSpPr>
        <p:spPr>
          <a:xfrm>
            <a:off x="12599988" y="-7938"/>
            <a:ext cx="2519362" cy="1800226"/>
          </a:xfrm>
          <a:solidFill>
            <a:srgbClr val="FFC000"/>
          </a:solidFill>
        </p:spPr>
        <p:txBody>
          <a:bodyPr vert="horz" wrap="square" lIns="72008" tIns="360038" rIns="288030" bIns="108011" rtlCol="0" anchor="t">
            <a:noAutofit/>
          </a:bodyPr>
          <a:lstStyle/>
          <a:p>
            <a:pPr algn="r" defTabSz="704480">
              <a:lnSpc>
                <a:spcPct val="100000"/>
              </a:lnSpc>
              <a:spcBef>
                <a:spcPts val="0"/>
              </a:spcBef>
            </a:pPr>
            <a:r>
              <a:rPr lang="nb-NO" sz="2000" b="1">
                <a:solidFill>
                  <a:prstClr val="black"/>
                </a:solidFill>
                <a:latin typeface="Tahoma" panose="020B0604030504040204" pitchFamily="34" charset="0"/>
                <a:ea typeface="+mn-ea"/>
                <a:cs typeface="+mn-cs"/>
              </a:rPr>
              <a:t>Bergingskort</a:t>
            </a:r>
            <a:br>
              <a:rPr lang="nb-NO" sz="2000" b="1">
                <a:solidFill>
                  <a:prstClr val="black"/>
                </a:solidFill>
                <a:latin typeface="Tahoma" panose="020B0604030504040204" pitchFamily="34" charset="0"/>
                <a:ea typeface="+mn-ea"/>
                <a:cs typeface="+mn-cs"/>
              </a:rPr>
            </a:br>
            <a:r>
              <a:rPr lang="nb-NO" sz="2800" b="1">
                <a:solidFill>
                  <a:prstClr val="black"/>
                </a:solidFill>
                <a:latin typeface="Tahoma" panose="020B0604030504040204" pitchFamily="34" charset="0"/>
                <a:ea typeface="+mn-ea"/>
                <a:cs typeface="+mn-cs"/>
              </a:rPr>
              <a:t>11</a:t>
            </a:r>
            <a:br>
              <a:rPr lang="nb-NO" sz="2800" b="1">
                <a:solidFill>
                  <a:prstClr val="black"/>
                </a:solidFill>
                <a:latin typeface="Tahoma" panose="020B0604030504040204" pitchFamily="34" charset="0"/>
                <a:ea typeface="+mn-ea"/>
                <a:cs typeface="+mn-cs"/>
              </a:rPr>
            </a:br>
            <a:r>
              <a:rPr lang="nb-NO" sz="2000">
                <a:solidFill>
                  <a:prstClr val="black"/>
                </a:solidFill>
                <a:latin typeface="Tahoma" panose="020B0604030504040204" pitchFamily="34" charset="0"/>
                <a:ea typeface="+mn-ea"/>
                <a:cs typeface="+mn-cs"/>
              </a:rPr>
              <a:t>Kirkesamlingen</a:t>
            </a:r>
            <a:br>
              <a:rPr lang="nb-NO" sz="2000">
                <a:solidFill>
                  <a:prstClr val="black"/>
                </a:solidFill>
                <a:latin typeface="Tahoma" panose="020B0604030504040204" pitchFamily="34" charset="0"/>
                <a:ea typeface="+mn-ea"/>
                <a:cs typeface="+mn-cs"/>
              </a:rPr>
            </a:br>
            <a:r>
              <a:rPr lang="nb-NO" sz="2000">
                <a:solidFill>
                  <a:prstClr val="black"/>
                </a:solidFill>
                <a:latin typeface="Tahoma" panose="020B0604030504040204" pitchFamily="34" charset="0"/>
                <a:ea typeface="+mn-ea"/>
                <a:cs typeface="+mn-cs"/>
              </a:rPr>
              <a:t>50 gjenstander</a:t>
            </a:r>
          </a:p>
        </p:txBody>
      </p:sp>
      <p:sp>
        <p:nvSpPr>
          <p:cNvPr id="54" name="Rektangel 53"/>
          <p:cNvSpPr>
            <a:spLocks/>
          </p:cNvSpPr>
          <p:nvPr/>
        </p:nvSpPr>
        <p:spPr>
          <a:xfrm>
            <a:off x="12599988" y="1795370"/>
            <a:ext cx="2520000" cy="1224311"/>
          </a:xfrm>
          <a:prstGeom prst="rect">
            <a:avLst/>
          </a:prstGeom>
          <a:solidFill>
            <a:srgbClr val="FFF19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8" tIns="180019" rIns="288030" bIns="108011" rtlCol="0" anchor="t"/>
          <a:lstStyle/>
          <a:p>
            <a:pPr algn="r">
              <a:spcAft>
                <a:spcPts val="600"/>
              </a:spcAft>
            </a:pPr>
            <a:r>
              <a:rPr lang="nb-NO">
                <a:solidFill>
                  <a:srgbClr val="002932"/>
                </a:solidFill>
                <a:latin typeface="Tahoma" panose="020B0604030504040204" pitchFamily="34" charset="0"/>
              </a:rPr>
              <a:t>1. etasje</a:t>
            </a:r>
          </a:p>
          <a:p>
            <a:pPr algn="r">
              <a:spcAft>
                <a:spcPts val="600"/>
              </a:spcAft>
            </a:pPr>
            <a:r>
              <a:rPr lang="nb-NO">
                <a:solidFill>
                  <a:srgbClr val="002932"/>
                </a:solidFill>
                <a:latin typeface="Tahoma" panose="020B0604030504040204" pitchFamily="34" charset="0"/>
              </a:rPr>
              <a:t>Rom 125 og 126</a:t>
            </a:r>
          </a:p>
        </p:txBody>
      </p:sp>
      <p:sp>
        <p:nvSpPr>
          <p:cNvPr id="74" name="Rektangel 73"/>
          <p:cNvSpPr/>
          <p:nvPr/>
        </p:nvSpPr>
        <p:spPr>
          <a:xfrm>
            <a:off x="6316579" y="3536856"/>
            <a:ext cx="1645577" cy="834211"/>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sz="1400">
              <a:latin typeface="Tahoma" panose="020B0604030504040204" pitchFamily="34" charset="0"/>
              <a:ea typeface="Tahoma" panose="020B0604030504040204" pitchFamily="34" charset="0"/>
              <a:cs typeface="Tahoma" panose="020B0604030504040204" pitchFamily="34" charset="0"/>
            </a:endParaRPr>
          </a:p>
        </p:txBody>
      </p:sp>
      <p:cxnSp>
        <p:nvCxnSpPr>
          <p:cNvPr id="76" name="Rett pil 75"/>
          <p:cNvCxnSpPr/>
          <p:nvPr/>
        </p:nvCxnSpPr>
        <p:spPr>
          <a:xfrm flipV="1">
            <a:off x="6115613" y="3301897"/>
            <a:ext cx="1575106" cy="19841"/>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7" name="Rett pil 76"/>
          <p:cNvCxnSpPr/>
          <p:nvPr/>
        </p:nvCxnSpPr>
        <p:spPr>
          <a:xfrm>
            <a:off x="8637650" y="739390"/>
            <a:ext cx="1" cy="1735224"/>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8" name="Rektangel 77"/>
          <p:cNvSpPr/>
          <p:nvPr/>
        </p:nvSpPr>
        <p:spPr>
          <a:xfrm>
            <a:off x="9261711" y="538526"/>
            <a:ext cx="3026660" cy="1295833"/>
          </a:xfrm>
          <a:prstGeom prst="rect">
            <a:avLst/>
          </a:prstGeom>
          <a:solidFill>
            <a:srgbClr val="E7E7E7"/>
          </a:solidFill>
        </p:spPr>
        <p:txBody>
          <a:bodyPr wrap="square" lIns="82697" tIns="82697" rIns="82697" bIns="82697">
            <a:spAutoFit/>
          </a:bodyPr>
          <a:lstStyle/>
          <a:p>
            <a:pPr>
              <a:spcAft>
                <a:spcPts val="115"/>
              </a:spcAft>
              <a:buClr>
                <a:srgbClr val="002932"/>
              </a:buClr>
            </a:pPr>
            <a:r>
              <a:rPr lang="nb-NO" sz="1400" b="1">
                <a:solidFill>
                  <a:srgbClr val="002932"/>
                </a:solidFill>
                <a:latin typeface="Tahoma" panose="020B0604030504040204" pitchFamily="34" charset="0"/>
              </a:rPr>
              <a:t>Hjelpemidler:</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Stiger, lang og lav</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Motorsag</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Boltesaks 60 cm</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Traller</a:t>
            </a:r>
          </a:p>
        </p:txBody>
      </p:sp>
      <p:sp>
        <p:nvSpPr>
          <p:cNvPr id="79" name="Likebent trekant 78"/>
          <p:cNvSpPr/>
          <p:nvPr/>
        </p:nvSpPr>
        <p:spPr>
          <a:xfrm rot="10800000">
            <a:off x="4775031" y="3376517"/>
            <a:ext cx="157215" cy="160347"/>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348" tIns="52513" rIns="0" bIns="52513" rtlCol="0" anchor="ctr"/>
          <a:lstStyle/>
          <a:p>
            <a:endParaRPr lang="nb-NO" sz="1100">
              <a:solidFill>
                <a:prstClr val="white"/>
              </a:solidFill>
              <a:latin typeface="Tahoma" panose="020B0604030504040204" pitchFamily="34" charset="0"/>
            </a:endParaRPr>
          </a:p>
        </p:txBody>
      </p:sp>
      <p:cxnSp>
        <p:nvCxnSpPr>
          <p:cNvPr id="82" name="Rett pil 81"/>
          <p:cNvCxnSpPr/>
          <p:nvPr/>
        </p:nvCxnSpPr>
        <p:spPr>
          <a:xfrm flipV="1">
            <a:off x="7962156" y="2577890"/>
            <a:ext cx="675492" cy="704169"/>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3" name="Kube 82"/>
          <p:cNvSpPr/>
          <p:nvPr/>
        </p:nvSpPr>
        <p:spPr>
          <a:xfrm>
            <a:off x="6115611" y="739392"/>
            <a:ext cx="2251368" cy="2349954"/>
          </a:xfrm>
          <a:prstGeom prst="cube">
            <a:avLst>
              <a:gd name="adj" fmla="val 26030"/>
            </a:avLst>
          </a:prstGeom>
          <a:solidFill>
            <a:srgbClr val="002932"/>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50 gjenstander, hovedsakelig i tre.</a:t>
            </a:r>
          </a:p>
          <a:p>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Varierende størrelse, maks:</a:t>
            </a:r>
          </a:p>
        </p:txBody>
      </p:sp>
      <p:sp>
        <p:nvSpPr>
          <p:cNvPr id="84" name="Rektangel 83"/>
          <p:cNvSpPr/>
          <p:nvPr/>
        </p:nvSpPr>
        <p:spPr>
          <a:xfrm>
            <a:off x="6640037" y="3131412"/>
            <a:ext cx="750326" cy="30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2697" tIns="41348" rIns="82697" bIns="41348" rtlCol="0" anchor="ctr">
            <a:spAutoFit/>
          </a:bodyPr>
          <a:lstStyle/>
          <a:p>
            <a:pPr algn="ctr"/>
            <a:r>
              <a:rPr lang="nb-NO" sz="1400">
                <a:solidFill>
                  <a:schemeClr val="tx1"/>
                </a:solidFill>
                <a:latin typeface="Tahoma" panose="020B0604030504040204" pitchFamily="34" charset="0"/>
                <a:cs typeface="Tahoma" panose="020B0604030504040204" pitchFamily="34" charset="0"/>
              </a:rPr>
              <a:t>150 </a:t>
            </a:r>
            <a:r>
              <a:rPr lang="nb-NO" sz="1400">
                <a:solidFill>
                  <a:schemeClr val="tx1"/>
                </a:solidFill>
                <a:latin typeface="Tahoma" panose="020B0604030504040204" pitchFamily="34" charset="0"/>
              </a:rPr>
              <a:t>cm</a:t>
            </a:r>
          </a:p>
        </p:txBody>
      </p:sp>
      <p:sp>
        <p:nvSpPr>
          <p:cNvPr id="85" name="Rektangel 84"/>
          <p:cNvSpPr/>
          <p:nvPr/>
        </p:nvSpPr>
        <p:spPr>
          <a:xfrm>
            <a:off x="8430807" y="1363407"/>
            <a:ext cx="462148" cy="60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1348" tIns="82697" rIns="41348" bIns="82697" rtlCol="0" anchor="ctr">
            <a:spAutoFit/>
          </a:bodyPr>
          <a:lstStyle/>
          <a:p>
            <a:pPr algn="ctr"/>
            <a:r>
              <a:rPr lang="nb-NO" sz="1400">
                <a:solidFill>
                  <a:schemeClr val="tx1"/>
                </a:solidFill>
                <a:latin typeface="Tahoma" panose="020B0604030504040204" pitchFamily="34" charset="0"/>
              </a:rPr>
              <a:t>200</a:t>
            </a:r>
          </a:p>
          <a:p>
            <a:pPr algn="ctr"/>
            <a:r>
              <a:rPr lang="nb-NO" sz="1400">
                <a:solidFill>
                  <a:schemeClr val="tx1"/>
                </a:solidFill>
                <a:latin typeface="Tahoma" panose="020B0604030504040204" pitchFamily="34" charset="0"/>
              </a:rPr>
              <a:t>cm</a:t>
            </a:r>
          </a:p>
        </p:txBody>
      </p:sp>
      <p:sp>
        <p:nvSpPr>
          <p:cNvPr id="86" name="Rektangel 85"/>
          <p:cNvSpPr/>
          <p:nvPr/>
        </p:nvSpPr>
        <p:spPr>
          <a:xfrm>
            <a:off x="8129815" y="2752639"/>
            <a:ext cx="609531" cy="30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1348" rIns="0" bIns="41348" rtlCol="0" anchor="ctr">
            <a:spAutoFit/>
          </a:bodyPr>
          <a:lstStyle/>
          <a:p>
            <a:pPr algn="ctr"/>
            <a:r>
              <a:rPr lang="nb-NO" sz="1400">
                <a:solidFill>
                  <a:schemeClr val="tx1"/>
                </a:solidFill>
                <a:latin typeface="Tahoma" panose="020B0604030504040204" pitchFamily="34" charset="0"/>
              </a:rPr>
              <a:t>100 cm</a:t>
            </a:r>
          </a:p>
        </p:txBody>
      </p:sp>
      <p:sp>
        <p:nvSpPr>
          <p:cNvPr id="96" name="Rektangel 95"/>
          <p:cNvSpPr/>
          <p:nvPr/>
        </p:nvSpPr>
        <p:spPr>
          <a:xfrm>
            <a:off x="4099035" y="8236683"/>
            <a:ext cx="891996" cy="1188898"/>
          </a:xfrm>
          <a:prstGeom prst="rect">
            <a:avLst/>
          </a:prstGeom>
          <a:solidFill>
            <a:srgbClr val="FF0000">
              <a:alpha val="30000"/>
            </a:srgbClr>
          </a:solidFill>
          <a:ln w="12700"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97" name="Ellipse 96"/>
          <p:cNvSpPr>
            <a:spLocks noChangeAspect="1"/>
          </p:cNvSpPr>
          <p:nvPr/>
        </p:nvSpPr>
        <p:spPr>
          <a:xfrm>
            <a:off x="5054470" y="7632816"/>
            <a:ext cx="324000" cy="32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ts val="689"/>
              </a:spcBef>
              <a:spcAft>
                <a:spcPts val="689"/>
              </a:spcAft>
            </a:pP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11</a:t>
            </a:r>
          </a:p>
        </p:txBody>
      </p:sp>
      <p:sp>
        <p:nvSpPr>
          <p:cNvPr id="103" name="Rektangel 102"/>
          <p:cNvSpPr/>
          <p:nvPr/>
        </p:nvSpPr>
        <p:spPr>
          <a:xfrm>
            <a:off x="9261711" y="3347714"/>
            <a:ext cx="3026660" cy="1485319"/>
          </a:xfrm>
          <a:prstGeom prst="rect">
            <a:avLst/>
          </a:prstGeom>
          <a:solidFill>
            <a:srgbClr val="E7E7E7"/>
          </a:solidFill>
        </p:spPr>
        <p:txBody>
          <a:bodyPr wrap="square" lIns="82697" tIns="82697" rIns="82697" bIns="82697">
            <a:spAutoFit/>
          </a:bodyPr>
          <a:lstStyle/>
          <a:p>
            <a:pPr>
              <a:spcAft>
                <a:spcPts val="115"/>
              </a:spcAft>
              <a:buClr>
                <a:srgbClr val="002932"/>
              </a:buClr>
            </a:pPr>
            <a:r>
              <a:rPr lang="nb-NO" sz="1400" b="1">
                <a:solidFill>
                  <a:srgbClr val="002932"/>
                </a:solidFill>
                <a:latin typeface="Tahoma" panose="020B0604030504040204" pitchFamily="34" charset="0"/>
              </a:rPr>
              <a:t>Instruks:</a:t>
            </a:r>
          </a:p>
          <a:p>
            <a:pPr marL="285779" indent="-285779">
              <a:spcAft>
                <a:spcPts val="115"/>
              </a:spcAft>
              <a:buClr>
                <a:srgbClr val="002932"/>
              </a:buClr>
              <a:buFont typeface="Wingdings" panose="05000000000000000000" pitchFamily="2" charset="2"/>
              <a:buChar char="§"/>
            </a:pPr>
            <a:r>
              <a:rPr lang="nb-NO" sz="1400">
                <a:solidFill>
                  <a:srgbClr val="002932"/>
                </a:solidFill>
                <a:latin typeface="Tahoma" panose="020B0604030504040204" pitchFamily="34" charset="0"/>
              </a:rPr>
              <a:t>Små gjenstander berges ut.</a:t>
            </a:r>
          </a:p>
          <a:p>
            <a:pPr marL="285779" indent="-285779">
              <a:spcAft>
                <a:spcPts val="115"/>
              </a:spcAft>
              <a:buClr>
                <a:srgbClr val="002932"/>
              </a:buClr>
              <a:buFont typeface="Wingdings" panose="05000000000000000000" pitchFamily="2" charset="2"/>
              <a:buChar char="§"/>
            </a:pPr>
            <a:r>
              <a:rPr lang="nb-NO" sz="1400">
                <a:solidFill>
                  <a:srgbClr val="002932"/>
                </a:solidFill>
                <a:latin typeface="Tahoma" panose="020B0604030504040204" pitchFamily="34" charset="0"/>
              </a:rPr>
              <a:t>Store og veggfaste gjenstander - avgjør ut fra scenario: Dekkes og sikres på plass, eller sages til mindre deler og berges ut.</a:t>
            </a:r>
          </a:p>
        </p:txBody>
      </p:sp>
      <p:sp>
        <p:nvSpPr>
          <p:cNvPr id="104" name="Rektangel 103"/>
          <p:cNvSpPr/>
          <p:nvPr/>
        </p:nvSpPr>
        <p:spPr>
          <a:xfrm>
            <a:off x="9261711" y="1932234"/>
            <a:ext cx="3026660" cy="1295833"/>
          </a:xfrm>
          <a:prstGeom prst="rect">
            <a:avLst/>
          </a:prstGeom>
          <a:solidFill>
            <a:srgbClr val="E7E7E7"/>
          </a:solidFill>
        </p:spPr>
        <p:txBody>
          <a:bodyPr wrap="square" lIns="82697" tIns="82697" rIns="82697" bIns="82697">
            <a:spAutoFit/>
          </a:bodyPr>
          <a:lstStyle/>
          <a:p>
            <a:pPr>
              <a:spcAft>
                <a:spcPts val="115"/>
              </a:spcAft>
            </a:pPr>
            <a:r>
              <a:rPr lang="nb-NO" sz="1400" b="1">
                <a:solidFill>
                  <a:srgbClr val="002932"/>
                </a:solidFill>
                <a:latin typeface="Tahoma" panose="020B0604030504040204" pitchFamily="34" charset="0"/>
              </a:rPr>
              <a:t>Montering:</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Opp til 6 m fra gulv</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Bolt</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Krok</a:t>
            </a:r>
          </a:p>
          <a:p>
            <a:pPr marL="235772" indent="-235772">
              <a:spcAft>
                <a:spcPts val="115"/>
              </a:spcAft>
              <a:buClr>
                <a:srgbClr val="002932"/>
              </a:buClr>
              <a:buFont typeface="Wingdings" pitchFamily="2" charset="2"/>
              <a:buChar char="§"/>
            </a:pPr>
            <a:r>
              <a:rPr lang="nb-NO" sz="1400">
                <a:solidFill>
                  <a:srgbClr val="002932"/>
                </a:solidFill>
                <a:latin typeface="Tahoma" panose="020B0604030504040204" pitchFamily="34" charset="0"/>
              </a:rPr>
              <a:t>Vaier</a:t>
            </a:r>
          </a:p>
        </p:txBody>
      </p:sp>
      <p:pic>
        <p:nvPicPr>
          <p:cNvPr id="105" name="i22">
            <a:extLst>
              <a:ext uri="{FF2B5EF4-FFF2-40B4-BE49-F238E27FC236}">
                <a16:creationId xmlns:a16="http://schemas.microsoft.com/office/drawing/2014/main" id="{64B9BA07-2A86-4D0E-9642-5931182DD527}"/>
              </a:ext>
            </a:extLst>
          </p:cNvPr>
          <p:cNvPicPr preferRelativeResize="0">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288007">
            <a:off x="4904003" y="3546825"/>
            <a:ext cx="288000" cy="288000"/>
          </a:xfrm>
          <a:prstGeom prst="rect">
            <a:avLst/>
          </a:prstGeom>
          <a:noFill/>
          <a:ln>
            <a:noFill/>
          </a:ln>
        </p:spPr>
      </p:pic>
      <p:pic>
        <p:nvPicPr>
          <p:cNvPr id="111" name="i4">
            <a:extLst>
              <a:ext uri="{FF2B5EF4-FFF2-40B4-BE49-F238E27FC236}">
                <a16:creationId xmlns:a16="http://schemas.microsoft.com/office/drawing/2014/main" id="{F7961B1D-B274-4E9B-B00D-24CCA8F1B0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800000">
            <a:off x="4631017" y="6944920"/>
            <a:ext cx="288030" cy="288103"/>
          </a:xfrm>
          <a:prstGeom prst="rect">
            <a:avLst/>
          </a:prstGeom>
          <a:noFill/>
          <a:ln>
            <a:noFill/>
          </a:ln>
        </p:spPr>
      </p:pic>
      <p:cxnSp>
        <p:nvCxnSpPr>
          <p:cNvPr id="112" name="Rett pil 111"/>
          <p:cNvCxnSpPr>
            <a:stCxn id="97" idx="3"/>
          </p:cNvCxnSpPr>
          <p:nvPr/>
        </p:nvCxnSpPr>
        <p:spPr>
          <a:xfrm flipH="1">
            <a:off x="5002720" y="7909367"/>
            <a:ext cx="99199" cy="327316"/>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56" name="Bilde 5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578716">
            <a:off x="4361318" y="9409429"/>
            <a:ext cx="288000" cy="287630"/>
          </a:xfrm>
          <a:prstGeom prst="rect">
            <a:avLst/>
          </a:prstGeom>
        </p:spPr>
      </p:pic>
      <p:grpSp>
        <p:nvGrpSpPr>
          <p:cNvPr id="4" name="Gruppe 3">
            <a:extLst>
              <a:ext uri="{FF2B5EF4-FFF2-40B4-BE49-F238E27FC236}">
                <a16:creationId xmlns:a16="http://schemas.microsoft.com/office/drawing/2014/main" id="{916A2137-EA13-E210-53F8-C8C87BF2FFB9}"/>
              </a:ext>
            </a:extLst>
          </p:cNvPr>
          <p:cNvGrpSpPr/>
          <p:nvPr/>
        </p:nvGrpSpPr>
        <p:grpSpPr>
          <a:xfrm>
            <a:off x="7372468" y="3803906"/>
            <a:ext cx="396000" cy="396000"/>
            <a:chOff x="7527382" y="3752647"/>
            <a:chExt cx="396000" cy="396000"/>
          </a:xfrm>
        </p:grpSpPr>
        <p:pic>
          <p:nvPicPr>
            <p:cNvPr id="6" name="Bilde 5" descr="Et bilde som inneholder symbol, sirkel, logo, design&#10;&#10;Automatisk generert beskrivelse">
              <a:extLst>
                <a:ext uri="{FF2B5EF4-FFF2-40B4-BE49-F238E27FC236}">
                  <a16:creationId xmlns:a16="http://schemas.microsoft.com/office/drawing/2014/main" id="{DB00BA13-A878-51DA-A723-4E2AC6EAEE06}"/>
                </a:ext>
              </a:extLst>
            </p:cNvPr>
            <p:cNvPicPr preferRelativeResize="0">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7" name="TekstSylinder 6">
              <a:extLst>
                <a:ext uri="{FF2B5EF4-FFF2-40B4-BE49-F238E27FC236}">
                  <a16:creationId xmlns:a16="http://schemas.microsoft.com/office/drawing/2014/main" id="{614427BC-9AAF-93BD-75FA-6C28D10581BD}"/>
                </a:ext>
              </a:extLst>
            </p:cNvPr>
            <p:cNvSpPr txBox="1"/>
            <p:nvPr/>
          </p:nvSpPr>
          <p:spPr>
            <a:xfrm>
              <a:off x="7621587" y="3897202"/>
              <a:ext cx="195566"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30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uppe 7">
            <a:extLst>
              <a:ext uri="{FF2B5EF4-FFF2-40B4-BE49-F238E27FC236}">
                <a16:creationId xmlns:a16="http://schemas.microsoft.com/office/drawing/2014/main" id="{784EA086-352B-4F5B-CCA8-490C87E267DC}"/>
              </a:ext>
            </a:extLst>
          </p:cNvPr>
          <p:cNvGrpSpPr>
            <a:grpSpLocks noChangeAspect="1"/>
          </p:cNvGrpSpPr>
          <p:nvPr/>
        </p:nvGrpSpPr>
        <p:grpSpPr>
          <a:xfrm>
            <a:off x="6903166" y="3797355"/>
            <a:ext cx="396000" cy="396000"/>
            <a:chOff x="10851374" y="3375875"/>
            <a:chExt cx="467739" cy="468000"/>
          </a:xfrm>
        </p:grpSpPr>
        <p:pic>
          <p:nvPicPr>
            <p:cNvPr id="9" name="Bilde 8" descr="Et bilde som inneholder sirkel, Grafikk, design&#10;&#10;Automatisk generert beskrivelse">
              <a:extLst>
                <a:ext uri="{FF2B5EF4-FFF2-40B4-BE49-F238E27FC236}">
                  <a16:creationId xmlns:a16="http://schemas.microsoft.com/office/drawing/2014/main" id="{6F16E16F-AAD8-B71D-7711-3815CE64BD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1374" y="3375875"/>
              <a:ext cx="467739" cy="468000"/>
            </a:xfrm>
            <a:prstGeom prst="rect">
              <a:avLst/>
            </a:prstGeom>
          </p:spPr>
        </p:pic>
        <p:sp>
          <p:nvSpPr>
            <p:cNvPr id="10" name="TekstSylinder 9">
              <a:extLst>
                <a:ext uri="{FF2B5EF4-FFF2-40B4-BE49-F238E27FC236}">
                  <a16:creationId xmlns:a16="http://schemas.microsoft.com/office/drawing/2014/main" id="{A54F2867-B934-82AC-6553-6B508DD5B3A7}"/>
                </a:ext>
              </a:extLst>
            </p:cNvPr>
            <p:cNvSpPr txBox="1"/>
            <p:nvPr/>
          </p:nvSpPr>
          <p:spPr>
            <a:xfrm>
              <a:off x="11029656" y="3621907"/>
              <a:ext cx="97784" cy="215444"/>
            </a:xfrm>
            <a:prstGeom prst="rect">
              <a:avLst/>
            </a:prstGeom>
            <a:noFill/>
          </p:spPr>
          <p:txBody>
            <a:bodyPr wrap="none" lIns="0" tIns="0" rIns="0" bIns="0" rtlCol="0">
              <a:spAutoFit/>
            </a:bodyPr>
            <a:lstStyle/>
            <a:p>
              <a:pPr algn="ctr" defTabSz="1548578">
                <a:defRPr/>
              </a:pPr>
              <a:r>
                <a:rPr lang="nb-NO" sz="14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cxnSp>
        <p:nvCxnSpPr>
          <p:cNvPr id="5" name="Rett pil 111">
            <a:extLst>
              <a:ext uri="{FF2B5EF4-FFF2-40B4-BE49-F238E27FC236}">
                <a16:creationId xmlns:a16="http://schemas.microsoft.com/office/drawing/2014/main" id="{509AFEAF-8583-0C26-DBD7-2AD2F3A761D8}"/>
              </a:ext>
            </a:extLst>
          </p:cNvPr>
          <p:cNvCxnSpPr>
            <a:cxnSpLocks/>
          </p:cNvCxnSpPr>
          <p:nvPr/>
        </p:nvCxnSpPr>
        <p:spPr>
          <a:xfrm flipV="1">
            <a:off x="3036541" y="8912376"/>
            <a:ext cx="0" cy="336091"/>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uppe 17">
            <a:extLst>
              <a:ext uri="{FF2B5EF4-FFF2-40B4-BE49-F238E27FC236}">
                <a16:creationId xmlns:a16="http://schemas.microsoft.com/office/drawing/2014/main" id="{5E4511EC-0F98-AEBF-B82D-8785B6FCD989}"/>
              </a:ext>
            </a:extLst>
          </p:cNvPr>
          <p:cNvGrpSpPr/>
          <p:nvPr/>
        </p:nvGrpSpPr>
        <p:grpSpPr>
          <a:xfrm>
            <a:off x="2950817" y="120407"/>
            <a:ext cx="9218517" cy="258312"/>
            <a:chOff x="2950817" y="475253"/>
            <a:chExt cx="9218517" cy="258312"/>
          </a:xfrm>
        </p:grpSpPr>
        <p:sp>
          <p:nvSpPr>
            <p:cNvPr id="19" name="Ellipse 18">
              <a:extLst>
                <a:ext uri="{FF2B5EF4-FFF2-40B4-BE49-F238E27FC236}">
                  <a16:creationId xmlns:a16="http://schemas.microsoft.com/office/drawing/2014/main" id="{BC556802-2E5B-6777-C541-360A83CA120F}"/>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0" name="Ellipse 19">
              <a:extLst>
                <a:ext uri="{FF2B5EF4-FFF2-40B4-BE49-F238E27FC236}">
                  <a16:creationId xmlns:a16="http://schemas.microsoft.com/office/drawing/2014/main" id="{DF87404F-47B1-BC00-364D-59C1FD50C4FE}"/>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2" name="Ellipse 21">
              <a:extLst>
                <a:ext uri="{FF2B5EF4-FFF2-40B4-BE49-F238E27FC236}">
                  <a16:creationId xmlns:a16="http://schemas.microsoft.com/office/drawing/2014/main" id="{5CD2D07F-8970-6860-2CAF-FD645B066AB7}"/>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3" name="Ellipse 22">
              <a:extLst>
                <a:ext uri="{FF2B5EF4-FFF2-40B4-BE49-F238E27FC236}">
                  <a16:creationId xmlns:a16="http://schemas.microsoft.com/office/drawing/2014/main" id="{D59508B2-A6EF-82BD-EAA6-4A8EAEF80C19}"/>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pic>
        <p:nvPicPr>
          <p:cNvPr id="11" name="Bilde 10" descr="Et bilde som inneholder symbol, Grafikk, Font, design&#10;&#10;Automatisk generert beskrivelse">
            <a:extLst>
              <a:ext uri="{FF2B5EF4-FFF2-40B4-BE49-F238E27FC236}">
                <a16:creationId xmlns:a16="http://schemas.microsoft.com/office/drawing/2014/main" id="{BFCC0C9C-4664-164A-5456-36A5535D984C}"/>
              </a:ext>
            </a:extLst>
          </p:cNvPr>
          <p:cNvPicPr preferRelativeResize="0">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60835" y="9594528"/>
            <a:ext cx="288000" cy="288000"/>
          </a:xfrm>
          <a:prstGeom prst="rect">
            <a:avLst/>
          </a:prstGeom>
        </p:spPr>
      </p:pic>
      <p:grpSp>
        <p:nvGrpSpPr>
          <p:cNvPr id="12" name="Gruppe 11">
            <a:extLst>
              <a:ext uri="{FF2B5EF4-FFF2-40B4-BE49-F238E27FC236}">
                <a16:creationId xmlns:a16="http://schemas.microsoft.com/office/drawing/2014/main" id="{0699C8E0-5025-DC61-813A-2A695AF60E1B}"/>
              </a:ext>
            </a:extLst>
          </p:cNvPr>
          <p:cNvGrpSpPr/>
          <p:nvPr/>
        </p:nvGrpSpPr>
        <p:grpSpPr>
          <a:xfrm>
            <a:off x="2860826" y="9261470"/>
            <a:ext cx="291802" cy="356544"/>
            <a:chOff x="4951453" y="8826226"/>
            <a:chExt cx="240304" cy="293620"/>
          </a:xfrm>
        </p:grpSpPr>
        <p:pic>
          <p:nvPicPr>
            <p:cNvPr id="13" name="Bilde 12" descr="Et bilde som inneholder skjermbilde, Rektangel, Grafikk, line&#10;&#10;Automatisk generert beskrivelse">
              <a:extLst>
                <a:ext uri="{FF2B5EF4-FFF2-40B4-BE49-F238E27FC236}">
                  <a16:creationId xmlns:a16="http://schemas.microsoft.com/office/drawing/2014/main" id="{62227397-A024-5D79-4CD4-C324167CB21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4951453" y="8826226"/>
              <a:ext cx="237173" cy="237305"/>
            </a:xfrm>
            <a:prstGeom prst="rect">
              <a:avLst/>
            </a:prstGeom>
          </p:spPr>
        </p:pic>
        <p:sp>
          <p:nvSpPr>
            <p:cNvPr id="14" name="TekstSylinder 13">
              <a:extLst>
                <a:ext uri="{FF2B5EF4-FFF2-40B4-BE49-F238E27FC236}">
                  <a16:creationId xmlns:a16="http://schemas.microsoft.com/office/drawing/2014/main" id="{50DA85C1-0B16-A69B-1F90-FA2180591910}"/>
                </a:ext>
              </a:extLst>
            </p:cNvPr>
            <p:cNvSpPr txBox="1">
              <a:spLocks noChangeAspect="1"/>
            </p:cNvSpPr>
            <p:nvPr/>
          </p:nvSpPr>
          <p:spPr>
            <a:xfrm>
              <a:off x="5059535" y="8831691"/>
              <a:ext cx="132222" cy="288155"/>
            </a:xfrm>
            <a:prstGeom prst="rect">
              <a:avLst/>
            </a:prstGeom>
            <a:noFill/>
          </p:spPr>
          <p:txBody>
            <a:bodyPr wrap="square" lIns="0" tIns="36004" rIns="0" bIns="36004" rtlCol="0">
              <a:spAutoFit/>
            </a:bodyPr>
            <a:lstStyle/>
            <a:p>
              <a:pPr algn="ctr"/>
              <a:r>
                <a:rPr lang="nb-NO" sz="700">
                  <a:latin typeface="Tahoma" panose="020B0604030504040204" pitchFamily="34" charset="0"/>
                  <a:ea typeface="Tahoma" panose="020B0604030504040204" pitchFamily="34" charset="0"/>
                  <a:cs typeface="Tahoma" panose="020B0604030504040204" pitchFamily="34" charset="0"/>
                </a:rPr>
                <a:t>1,6</a:t>
              </a:r>
            </a:p>
            <a:p>
              <a:pPr algn="ctr"/>
              <a:r>
                <a:rPr lang="nb-NO" sz="700">
                  <a:latin typeface="Tahoma" panose="020B0604030504040204" pitchFamily="34" charset="0"/>
                  <a:ea typeface="Tahoma" panose="020B0604030504040204" pitchFamily="34" charset="0"/>
                  <a:cs typeface="Tahoma" panose="020B0604030504040204" pitchFamily="34" charset="0"/>
                </a:rPr>
                <a:t>m</a:t>
              </a:r>
            </a:p>
          </p:txBody>
        </p:sp>
      </p:grpSp>
      <p:grpSp>
        <p:nvGrpSpPr>
          <p:cNvPr id="15" name="Gruppe 14">
            <a:extLst>
              <a:ext uri="{FF2B5EF4-FFF2-40B4-BE49-F238E27FC236}">
                <a16:creationId xmlns:a16="http://schemas.microsoft.com/office/drawing/2014/main" id="{047E2613-B9F7-2D6A-232D-CBBFC51975D9}"/>
              </a:ext>
            </a:extLst>
          </p:cNvPr>
          <p:cNvGrpSpPr/>
          <p:nvPr/>
        </p:nvGrpSpPr>
        <p:grpSpPr>
          <a:xfrm>
            <a:off x="6441228" y="3797355"/>
            <a:ext cx="397617" cy="402647"/>
            <a:chOff x="7776069" y="6375036"/>
            <a:chExt cx="397617" cy="402647"/>
          </a:xfrm>
        </p:grpSpPr>
        <p:pic>
          <p:nvPicPr>
            <p:cNvPr id="16" name="Bilde 15" descr="Et bilde som inneholder sort, mørke&#10;&#10;Automatisk generert beskrivelse">
              <a:extLst>
                <a:ext uri="{FF2B5EF4-FFF2-40B4-BE49-F238E27FC236}">
                  <a16:creationId xmlns:a16="http://schemas.microsoft.com/office/drawing/2014/main" id="{523C08D6-F1FA-5874-D6CD-D8818F2E38A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17" name="TekstSylinder 16">
              <a:extLst>
                <a:ext uri="{FF2B5EF4-FFF2-40B4-BE49-F238E27FC236}">
                  <a16:creationId xmlns:a16="http://schemas.microsoft.com/office/drawing/2014/main" id="{83F67F6C-0C44-2A16-AC03-D5B3C78CD25E}"/>
                </a:ext>
              </a:extLst>
            </p:cNvPr>
            <p:cNvSpPr txBox="1"/>
            <p:nvPr/>
          </p:nvSpPr>
          <p:spPr>
            <a:xfrm>
              <a:off x="7776069" y="6562239"/>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120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4" name="Gruppe 23">
            <a:extLst>
              <a:ext uri="{FF2B5EF4-FFF2-40B4-BE49-F238E27FC236}">
                <a16:creationId xmlns:a16="http://schemas.microsoft.com/office/drawing/2014/main" id="{7DA5AE8F-846B-5386-7B97-76638B10B8F4}"/>
              </a:ext>
            </a:extLst>
          </p:cNvPr>
          <p:cNvGrpSpPr/>
          <p:nvPr/>
        </p:nvGrpSpPr>
        <p:grpSpPr>
          <a:xfrm>
            <a:off x="11424087" y="8984518"/>
            <a:ext cx="1484912" cy="1388909"/>
            <a:chOff x="11343843" y="6789482"/>
            <a:chExt cx="1257280" cy="1246918"/>
          </a:xfrm>
          <a:solidFill>
            <a:schemeClr val="bg1"/>
          </a:solidFill>
        </p:grpSpPr>
        <p:cxnSp>
          <p:nvCxnSpPr>
            <p:cNvPr id="25" name="Rett linje 24">
              <a:extLst>
                <a:ext uri="{FF2B5EF4-FFF2-40B4-BE49-F238E27FC236}">
                  <a16:creationId xmlns:a16="http://schemas.microsoft.com/office/drawing/2014/main" id="{D97DE0B4-F0B4-033E-A17F-B92C255334A4}"/>
                </a:ext>
              </a:extLst>
            </p:cNvPr>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uppe 25">
              <a:extLst>
                <a:ext uri="{FF2B5EF4-FFF2-40B4-BE49-F238E27FC236}">
                  <a16:creationId xmlns:a16="http://schemas.microsoft.com/office/drawing/2014/main" id="{530FE613-97A1-837F-B04F-999998D1AAD4}"/>
                </a:ext>
              </a:extLst>
            </p:cNvPr>
            <p:cNvGrpSpPr/>
            <p:nvPr/>
          </p:nvGrpSpPr>
          <p:grpSpPr>
            <a:xfrm>
              <a:off x="11684235" y="6789482"/>
              <a:ext cx="577424" cy="1246918"/>
              <a:chOff x="11557192" y="7495937"/>
              <a:chExt cx="896589" cy="1936140"/>
            </a:xfrm>
            <a:grpFill/>
          </p:grpSpPr>
          <p:grpSp>
            <p:nvGrpSpPr>
              <p:cNvPr id="27" name="Gruppe 26">
                <a:extLst>
                  <a:ext uri="{FF2B5EF4-FFF2-40B4-BE49-F238E27FC236}">
                    <a16:creationId xmlns:a16="http://schemas.microsoft.com/office/drawing/2014/main" id="{BE646368-6B1A-0237-D6B7-56092C0569F0}"/>
                  </a:ext>
                </a:extLst>
              </p:cNvPr>
              <p:cNvGrpSpPr/>
              <p:nvPr/>
            </p:nvGrpSpPr>
            <p:grpSpPr>
              <a:xfrm>
                <a:off x="11557192" y="7495937"/>
                <a:ext cx="896589" cy="1573049"/>
                <a:chOff x="1291524" y="5924719"/>
                <a:chExt cx="670058" cy="1047995"/>
              </a:xfrm>
              <a:grpFill/>
            </p:grpSpPr>
            <p:sp>
              <p:nvSpPr>
                <p:cNvPr id="29" name="TekstSylinder 28">
                  <a:extLst>
                    <a:ext uri="{FF2B5EF4-FFF2-40B4-BE49-F238E27FC236}">
                      <a16:creationId xmlns:a16="http://schemas.microsoft.com/office/drawing/2014/main" id="{5DF8E329-ED68-F12C-D9E1-803764128D5B}"/>
                    </a:ext>
                  </a:extLst>
                </p:cNvPr>
                <p:cNvSpPr txBox="1"/>
                <p:nvPr/>
              </p:nvSpPr>
              <p:spPr>
                <a:xfrm>
                  <a:off x="1292599" y="625614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30" name="TekstSylinder 29">
                  <a:extLst>
                    <a:ext uri="{FF2B5EF4-FFF2-40B4-BE49-F238E27FC236}">
                      <a16:creationId xmlns:a16="http://schemas.microsoft.com/office/drawing/2014/main" id="{6D0AB86E-AA13-CD09-74DE-8D13057B175C}"/>
                    </a:ext>
                  </a:extLst>
                </p:cNvPr>
                <p:cNvSpPr txBox="1"/>
                <p:nvPr/>
              </p:nvSpPr>
              <p:spPr>
                <a:xfrm>
                  <a:off x="1292599" y="6755310"/>
                  <a:ext cx="668983" cy="217404"/>
                </a:xfrm>
                <a:prstGeom prst="rect">
                  <a:avLst/>
                </a:prstGeom>
                <a:solidFill>
                  <a:srgbClr val="FFF19B"/>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31" name="TekstSylinder 30">
                  <a:extLst>
                    <a:ext uri="{FF2B5EF4-FFF2-40B4-BE49-F238E27FC236}">
                      <a16:creationId xmlns:a16="http://schemas.microsoft.com/office/drawing/2014/main" id="{FB10B671-06C7-1609-627C-B4E5F3544716}"/>
                    </a:ext>
                  </a:extLst>
                </p:cNvPr>
                <p:cNvSpPr txBox="1"/>
                <p:nvPr/>
              </p:nvSpPr>
              <p:spPr>
                <a:xfrm>
                  <a:off x="1292599" y="650421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32" name="Likebent trekant 9">
                  <a:extLst>
                    <a:ext uri="{FF2B5EF4-FFF2-40B4-BE49-F238E27FC236}">
                      <a16:creationId xmlns:a16="http://schemas.microsoft.com/office/drawing/2014/main" id="{46E89492-D7E5-C6C6-7C4C-0742B99D38B0}"/>
                    </a:ext>
                  </a:extLst>
                </p:cNvPr>
                <p:cNvSpPr/>
                <p:nvPr/>
              </p:nvSpPr>
              <p:spPr>
                <a:xfrm>
                  <a:off x="1291524" y="592471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bg1"/>
                      </a:solidFill>
                      <a:latin typeface="Tahoma" panose="020B0604030504040204" pitchFamily="34" charset="0"/>
                      <a:cs typeface="Tahoma" panose="020B0604030504040204" pitchFamily="34" charset="0"/>
                    </a:rPr>
                    <a:t>Loft</a:t>
                  </a:r>
                </a:p>
              </p:txBody>
            </p:sp>
          </p:grpSp>
          <p:sp>
            <p:nvSpPr>
              <p:cNvPr id="28" name="TekstSylinder 27">
                <a:extLst>
                  <a:ext uri="{FF2B5EF4-FFF2-40B4-BE49-F238E27FC236}">
                    <a16:creationId xmlns:a16="http://schemas.microsoft.com/office/drawing/2014/main" id="{34F28912-A8B3-043C-51C4-6A463E81EACA}"/>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pic>
        <p:nvPicPr>
          <p:cNvPr id="33" name="i22">
            <a:extLst>
              <a:ext uri="{FF2B5EF4-FFF2-40B4-BE49-F238E27FC236}">
                <a16:creationId xmlns:a16="http://schemas.microsoft.com/office/drawing/2014/main" id="{A1BB1D58-9071-6662-AB74-4D5EE4D565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570685">
            <a:off x="8751391" y="10079983"/>
            <a:ext cx="288000" cy="288073"/>
          </a:xfrm>
          <a:prstGeom prst="rect">
            <a:avLst/>
          </a:prstGeom>
          <a:noFill/>
          <a:ln>
            <a:noFill/>
          </a:ln>
        </p:spPr>
      </p:pic>
      <p:grpSp>
        <p:nvGrpSpPr>
          <p:cNvPr id="34" name="j10">
            <a:extLst>
              <a:ext uri="{FF2B5EF4-FFF2-40B4-BE49-F238E27FC236}">
                <a16:creationId xmlns:a16="http://schemas.microsoft.com/office/drawing/2014/main" id="{C94A0271-5217-C341-540F-723B875E5AFA}"/>
              </a:ext>
            </a:extLst>
          </p:cNvPr>
          <p:cNvGrpSpPr>
            <a:grpSpLocks/>
          </p:cNvGrpSpPr>
          <p:nvPr/>
        </p:nvGrpSpPr>
        <p:grpSpPr>
          <a:xfrm>
            <a:off x="9218352" y="10067205"/>
            <a:ext cx="1819492" cy="306192"/>
            <a:chOff x="5456030" y="2750292"/>
            <a:chExt cx="983354" cy="206490"/>
          </a:xfrm>
        </p:grpSpPr>
        <p:sp>
          <p:nvSpPr>
            <p:cNvPr id="35" name="Rektangel 34">
              <a:extLst>
                <a:ext uri="{FF2B5EF4-FFF2-40B4-BE49-F238E27FC236}">
                  <a16:creationId xmlns:a16="http://schemas.microsoft.com/office/drawing/2014/main" id="{44DFFEA8-8007-E329-059B-E2E67643A725}"/>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36" name="Rektangel 35">
              <a:extLst>
                <a:ext uri="{FF2B5EF4-FFF2-40B4-BE49-F238E27FC236}">
                  <a16:creationId xmlns:a16="http://schemas.microsoft.com/office/drawing/2014/main" id="{DCAD94B5-2780-91AD-DA38-423112B320D4}"/>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37" name="TekstSylinder 36">
              <a:extLst>
                <a:ext uri="{FF2B5EF4-FFF2-40B4-BE49-F238E27FC236}">
                  <a16:creationId xmlns:a16="http://schemas.microsoft.com/office/drawing/2014/main" id="{F39EDF98-945A-1E88-590B-24B2E178D64A}"/>
                </a:ext>
              </a:extLst>
            </p:cNvPr>
            <p:cNvSpPr txBox="1"/>
            <p:nvPr userDrawn="1"/>
          </p:nvSpPr>
          <p:spPr>
            <a:xfrm>
              <a:off x="5461685" y="2750292"/>
              <a:ext cx="977698" cy="124547"/>
            </a:xfrm>
            <a:prstGeom prst="rect">
              <a:avLst/>
            </a:prstGeom>
            <a:noFill/>
          </p:spPr>
          <p:txBody>
            <a:bodyPr wrap="square" lIns="0" tIns="0" rIns="0" bIns="0" rtlCol="0">
              <a:spAutoFit/>
            </a:bodyPr>
            <a:lstStyle/>
            <a:p>
              <a:pPr algn="ctr"/>
              <a:r>
                <a:rPr lang="nb-NO" sz="1200"/>
                <a:t>20 m</a:t>
              </a:r>
              <a:endParaRPr lang="en-US" sz="1200"/>
            </a:p>
          </p:txBody>
        </p:sp>
      </p:grpSp>
      <p:sp>
        <p:nvSpPr>
          <p:cNvPr id="38" name="Ellipse 37">
            <a:extLst>
              <a:ext uri="{FF2B5EF4-FFF2-40B4-BE49-F238E27FC236}">
                <a16:creationId xmlns:a16="http://schemas.microsoft.com/office/drawing/2014/main" id="{01061A87-8002-BA26-D749-6C1C929871CD}"/>
              </a:ext>
            </a:extLst>
          </p:cNvPr>
          <p:cNvSpPr/>
          <p:nvPr/>
        </p:nvSpPr>
        <p:spPr>
          <a:xfrm>
            <a:off x="13145414" y="9171084"/>
            <a:ext cx="1080000" cy="1080273"/>
          </a:xfrm>
          <a:prstGeom prst="ellipse">
            <a:avLst/>
          </a:prstGeom>
          <a:solidFill>
            <a:schemeClr val="tx1">
              <a:alpha val="30000"/>
            </a:schemeClr>
          </a:solidFill>
          <a:ln w="38100" cmpd="sng">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sz="900">
                <a:solidFill>
                  <a:schemeClr val="tx1"/>
                </a:solidFill>
                <a:latin typeface="Tahoma" panose="020B0604030504040204" pitchFamily="34" charset="0"/>
              </a:rPr>
              <a:t>Karabiner-feste. Stans ut etter laminering</a:t>
            </a:r>
          </a:p>
        </p:txBody>
      </p:sp>
      <p:sp>
        <p:nvSpPr>
          <p:cNvPr id="39" name="TekstSylinder 38">
            <a:extLst>
              <a:ext uri="{FF2B5EF4-FFF2-40B4-BE49-F238E27FC236}">
                <a16:creationId xmlns:a16="http://schemas.microsoft.com/office/drawing/2014/main" id="{4292D9DC-ADE8-C752-5C49-AD42F8236C59}"/>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3651209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a:spLocks/>
          </p:cNvSpPr>
          <p:nvPr/>
        </p:nvSpPr>
        <p:spPr>
          <a:xfrm>
            <a:off x="-4026" y="-1355"/>
            <a:ext cx="15157592" cy="4147435"/>
          </a:xfrm>
          <a:prstGeom prst="rect">
            <a:avLst/>
          </a:prstGeom>
          <a:solidFill>
            <a:srgbClr val="B8CD8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8" tIns="72008" rIns="108011" bIns="108011" rtlCol="0" anchor="b" anchorCtr="0"/>
          <a:lstStyle/>
          <a:p>
            <a:r>
              <a:rPr lang="nb-NO" sz="1600" b="1">
                <a:solidFill>
                  <a:srgbClr val="002932"/>
                </a:solidFill>
                <a:latin typeface="Tahoma" panose="020B0604030504040204" pitchFamily="34" charset="0"/>
              </a:rPr>
              <a:t>2. etasje</a:t>
            </a:r>
          </a:p>
        </p:txBody>
      </p:sp>
      <p:grpSp>
        <p:nvGrpSpPr>
          <p:cNvPr id="8" name="Gruppe 7">
            <a:extLst>
              <a:ext uri="{FF2B5EF4-FFF2-40B4-BE49-F238E27FC236}">
                <a16:creationId xmlns:a16="http://schemas.microsoft.com/office/drawing/2014/main" id="{C0ED1F6F-1881-5414-3D78-DD833DE0ECD2}"/>
              </a:ext>
            </a:extLst>
          </p:cNvPr>
          <p:cNvGrpSpPr/>
          <p:nvPr/>
        </p:nvGrpSpPr>
        <p:grpSpPr>
          <a:xfrm>
            <a:off x="2232235" y="0"/>
            <a:ext cx="9218517" cy="418768"/>
            <a:chOff x="2232235" y="638879"/>
            <a:chExt cx="9218517" cy="418768"/>
          </a:xfrm>
        </p:grpSpPr>
        <p:grpSp>
          <p:nvGrpSpPr>
            <p:cNvPr id="9" name="Gruppe 8">
              <a:extLst>
                <a:ext uri="{FF2B5EF4-FFF2-40B4-BE49-F238E27FC236}">
                  <a16:creationId xmlns:a16="http://schemas.microsoft.com/office/drawing/2014/main" id="{003E72BA-FD76-5EBD-3B71-0510CE824125}"/>
                </a:ext>
              </a:extLst>
            </p:cNvPr>
            <p:cNvGrpSpPr/>
            <p:nvPr/>
          </p:nvGrpSpPr>
          <p:grpSpPr>
            <a:xfrm>
              <a:off x="2232235" y="726156"/>
              <a:ext cx="9218517" cy="258312"/>
              <a:chOff x="2950817" y="475253"/>
              <a:chExt cx="9218517" cy="258312"/>
            </a:xfrm>
          </p:grpSpPr>
          <p:sp>
            <p:nvSpPr>
              <p:cNvPr id="11" name="Ellipse 10">
                <a:extLst>
                  <a:ext uri="{FF2B5EF4-FFF2-40B4-BE49-F238E27FC236}">
                    <a16:creationId xmlns:a16="http://schemas.microsoft.com/office/drawing/2014/main" id="{8B3BA1F9-B4F4-E679-E2DE-1F0C2A19F7CE}"/>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2" name="Ellipse 11">
                <a:extLst>
                  <a:ext uri="{FF2B5EF4-FFF2-40B4-BE49-F238E27FC236}">
                    <a16:creationId xmlns:a16="http://schemas.microsoft.com/office/drawing/2014/main" id="{4C973AC5-8B29-A849-499A-A443727B5476}"/>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3" name="Ellipse 12">
                <a:extLst>
                  <a:ext uri="{FF2B5EF4-FFF2-40B4-BE49-F238E27FC236}">
                    <a16:creationId xmlns:a16="http://schemas.microsoft.com/office/drawing/2014/main" id="{A0A07A08-2196-1DF5-051C-AAE9BEF57EC6}"/>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4" name="Ellipse 13">
                <a:extLst>
                  <a:ext uri="{FF2B5EF4-FFF2-40B4-BE49-F238E27FC236}">
                    <a16:creationId xmlns:a16="http://schemas.microsoft.com/office/drawing/2014/main" id="{FD07FD2B-4B61-55E6-9EC8-4D843DF2B62C}"/>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cxnSp>
          <p:nvCxnSpPr>
            <p:cNvPr id="10" name="Rett pilkobling 9">
              <a:extLst>
                <a:ext uri="{FF2B5EF4-FFF2-40B4-BE49-F238E27FC236}">
                  <a16:creationId xmlns:a16="http://schemas.microsoft.com/office/drawing/2014/main" id="{B49D360E-0E16-88AE-C04A-8B9D673B7BD0}"/>
                </a:ext>
              </a:extLst>
            </p:cNvPr>
            <p:cNvCxnSpPr>
              <a:cxnSpLocks/>
            </p:cNvCxnSpPr>
            <p:nvPr/>
          </p:nvCxnSpPr>
          <p:spPr>
            <a:xfrm>
              <a:off x="7559673" y="638879"/>
              <a:ext cx="1" cy="418768"/>
            </a:xfrm>
            <a:prstGeom prst="straightConnector1">
              <a:avLst/>
            </a:prstGeom>
            <a:ln>
              <a:solidFill>
                <a:schemeClr val="bg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 name="TekstSylinder 1">
            <a:extLst>
              <a:ext uri="{FF2B5EF4-FFF2-40B4-BE49-F238E27FC236}">
                <a16:creationId xmlns:a16="http://schemas.microsoft.com/office/drawing/2014/main" id="{189D3997-C05B-767C-9E02-80BFFC0264DC}"/>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279772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p:cNvSpPr>
            <a:spLocks noGrp="1"/>
          </p:cNvSpPr>
          <p:nvPr>
            <p:ph type="title" idx="4294967295"/>
          </p:nvPr>
        </p:nvSpPr>
        <p:spPr>
          <a:xfrm>
            <a:off x="12599988" y="-7938"/>
            <a:ext cx="2519362" cy="1800226"/>
          </a:xfrm>
          <a:solidFill>
            <a:srgbClr val="B8CD89"/>
          </a:solidFill>
        </p:spPr>
        <p:txBody>
          <a:bodyPr vert="horz" wrap="square" lIns="72008" tIns="360038" rIns="288030" bIns="108011" rtlCol="0" anchor="t">
            <a:normAutofit/>
          </a:bodyPr>
          <a:lstStyle/>
          <a:p>
            <a:pPr algn="r" defTabSz="704480">
              <a:lnSpc>
                <a:spcPct val="100000"/>
              </a:lnSpc>
              <a:spcBef>
                <a:spcPts val="0"/>
              </a:spcBef>
            </a:pPr>
            <a:r>
              <a:rPr lang="nb-NO" sz="2000" b="1">
                <a:solidFill>
                  <a:srgbClr val="002932"/>
                </a:solidFill>
                <a:latin typeface="Tahoma" panose="020B0604030504040204" pitchFamily="34" charset="0"/>
                <a:ea typeface="+mn-ea"/>
                <a:cs typeface="+mn-cs"/>
              </a:rPr>
              <a:t>2. etasje</a:t>
            </a:r>
            <a:br>
              <a:rPr lang="nb-NO" sz="2000" b="1">
                <a:solidFill>
                  <a:srgbClr val="002932"/>
                </a:solidFill>
                <a:latin typeface="Tahoma" panose="020B0604030504040204" pitchFamily="34" charset="0"/>
                <a:ea typeface="+mn-ea"/>
                <a:cs typeface="+mn-cs"/>
              </a:rPr>
            </a:br>
            <a:r>
              <a:rPr lang="nb-NO" sz="2000" b="1">
                <a:solidFill>
                  <a:srgbClr val="002932"/>
                </a:solidFill>
                <a:latin typeface="Tahoma" panose="020B0604030504040204" pitchFamily="34" charset="0"/>
                <a:ea typeface="+mn-ea"/>
                <a:cs typeface="+mn-cs"/>
              </a:rPr>
              <a:t>Prioriteringsliste</a:t>
            </a:r>
            <a:br>
              <a:rPr lang="nb-NO" sz="2000" b="1">
                <a:solidFill>
                  <a:srgbClr val="002932"/>
                </a:solidFill>
                <a:latin typeface="Tahoma" panose="020B0604030504040204" pitchFamily="34" charset="0"/>
                <a:ea typeface="+mn-ea"/>
                <a:cs typeface="+mn-cs"/>
              </a:rPr>
            </a:br>
            <a:br>
              <a:rPr lang="nb-NO" sz="2300" b="1">
                <a:solidFill>
                  <a:srgbClr val="002932"/>
                </a:solidFill>
                <a:latin typeface="Tahoma" panose="020B0604030504040204" pitchFamily="34" charset="0"/>
                <a:ea typeface="+mn-ea"/>
                <a:cs typeface="+mn-cs"/>
              </a:rPr>
            </a:br>
            <a:r>
              <a:rPr lang="nb-NO" sz="1400">
                <a:solidFill>
                  <a:prstClr val="black"/>
                </a:solidFill>
                <a:latin typeface="Tahoma" panose="020B0604030504040204" pitchFamily="34" charset="0"/>
                <a:ea typeface="+mn-ea"/>
                <a:cs typeface="Tahoma" panose="020B0604030504040204" pitchFamily="34" charset="0"/>
              </a:rPr>
              <a:t>Jf. plantegning neste side</a:t>
            </a:r>
          </a:p>
        </p:txBody>
      </p:sp>
      <p:graphicFrame>
        <p:nvGraphicFramePr>
          <p:cNvPr id="35" name="Tabell 34"/>
          <p:cNvGraphicFramePr>
            <a:graphicFrameLocks noGrp="1"/>
          </p:cNvGraphicFramePr>
          <p:nvPr>
            <p:extLst>
              <p:ext uri="{D42A27DB-BD31-4B8C-83A1-F6EECF244321}">
                <p14:modId xmlns:p14="http://schemas.microsoft.com/office/powerpoint/2010/main" val="4044419242"/>
              </p:ext>
            </p:extLst>
          </p:nvPr>
        </p:nvGraphicFramePr>
        <p:xfrm>
          <a:off x="1080001" y="2159192"/>
          <a:ext cx="11313041" cy="4657783"/>
        </p:xfrm>
        <a:graphic>
          <a:graphicData uri="http://schemas.openxmlformats.org/drawingml/2006/table">
            <a:tbl>
              <a:tblPr firstRow="1" bandRow="1">
                <a:tableStyleId>{073A0DAA-6AF3-43AB-8588-CEC1D06C72B9}</a:tableStyleId>
              </a:tblPr>
              <a:tblGrid>
                <a:gridCol w="1423662">
                  <a:extLst>
                    <a:ext uri="{9D8B030D-6E8A-4147-A177-3AD203B41FA5}">
                      <a16:colId xmlns:a16="http://schemas.microsoft.com/office/drawing/2014/main" val="20000"/>
                    </a:ext>
                  </a:extLst>
                </a:gridCol>
                <a:gridCol w="1418897">
                  <a:extLst>
                    <a:ext uri="{9D8B030D-6E8A-4147-A177-3AD203B41FA5}">
                      <a16:colId xmlns:a16="http://schemas.microsoft.com/office/drawing/2014/main" val="20001"/>
                    </a:ext>
                  </a:extLst>
                </a:gridCol>
                <a:gridCol w="1782603">
                  <a:extLst>
                    <a:ext uri="{9D8B030D-6E8A-4147-A177-3AD203B41FA5}">
                      <a16:colId xmlns:a16="http://schemas.microsoft.com/office/drawing/2014/main" val="20002"/>
                    </a:ext>
                  </a:extLst>
                </a:gridCol>
                <a:gridCol w="1286540">
                  <a:extLst>
                    <a:ext uri="{9D8B030D-6E8A-4147-A177-3AD203B41FA5}">
                      <a16:colId xmlns:a16="http://schemas.microsoft.com/office/drawing/2014/main" val="20003"/>
                    </a:ext>
                  </a:extLst>
                </a:gridCol>
                <a:gridCol w="1751703">
                  <a:extLst>
                    <a:ext uri="{9D8B030D-6E8A-4147-A177-3AD203B41FA5}">
                      <a16:colId xmlns:a16="http://schemas.microsoft.com/office/drawing/2014/main" val="20004"/>
                    </a:ext>
                  </a:extLst>
                </a:gridCol>
                <a:gridCol w="2756501">
                  <a:extLst>
                    <a:ext uri="{9D8B030D-6E8A-4147-A177-3AD203B41FA5}">
                      <a16:colId xmlns:a16="http://schemas.microsoft.com/office/drawing/2014/main" val="20005"/>
                    </a:ext>
                  </a:extLst>
                </a:gridCol>
                <a:gridCol w="893135">
                  <a:extLst>
                    <a:ext uri="{9D8B030D-6E8A-4147-A177-3AD203B41FA5}">
                      <a16:colId xmlns:a16="http://schemas.microsoft.com/office/drawing/2014/main" val="20006"/>
                    </a:ext>
                  </a:extLst>
                </a:gridCol>
              </a:tblGrid>
              <a:tr h="808235">
                <a:tc>
                  <a:txBody>
                    <a:bodyPr/>
                    <a:lstStyle/>
                    <a:p>
                      <a:pPr indent="0" algn="ctr">
                        <a:lnSpc>
                          <a:spcPct val="100000"/>
                        </a:lnSpc>
                        <a:spcBef>
                          <a:spcPts val="0"/>
                        </a:spcBef>
                        <a:spcAft>
                          <a:spcPts val="0"/>
                        </a:spcAft>
                      </a:pPr>
                      <a:r>
                        <a:rPr lang="nb-NO" sz="1400" b="1" err="1">
                          <a:solidFill>
                            <a:schemeClr val="bg1"/>
                          </a:solidFill>
                          <a:latin typeface="Tahoma" panose="020B0604030504040204" pitchFamily="34" charset="0"/>
                          <a:cs typeface="Tahoma" panose="020B0604030504040204" pitchFamily="34" charset="0"/>
                        </a:rPr>
                        <a:t>Pri</a:t>
                      </a:r>
                      <a:endParaRPr lang="nb-NO" sz="1400" b="1">
                        <a:solidFill>
                          <a:schemeClr val="bg1"/>
                        </a:solidFill>
                        <a:latin typeface="Tahoma" panose="020B0604030504040204" pitchFamily="34" charset="0"/>
                        <a:cs typeface="Tahoma" panose="020B0604030504040204" pitchFamily="34" charset="0"/>
                      </a:endParaRPr>
                    </a:p>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a:t>
                      </a:r>
                    </a:p>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Bergingskort</a:t>
                      </a:r>
                    </a:p>
                  </a:txBody>
                  <a:tcPr marL="54703" marR="54703" marT="54726" marB="54726" anchor="ctr">
                    <a:solidFill>
                      <a:srgbClr val="FF0000"/>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Foto</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Hva</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Rom</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Mål og vekt</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Hjelpemidler og info</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Berget</a:t>
                      </a:r>
                    </a:p>
                  </a:txBody>
                  <a:tcPr marL="54703" marR="54703" marT="54726" marB="54726" anchor="ctr">
                    <a:solidFill>
                      <a:srgbClr val="00B050"/>
                    </a:solidFill>
                  </a:tcPr>
                </a:tc>
                <a:extLst>
                  <a:ext uri="{0D108BD9-81ED-4DB2-BD59-A6C34878D82A}">
                    <a16:rowId xmlns:a16="http://schemas.microsoft.com/office/drawing/2014/main" val="10000"/>
                  </a:ext>
                </a:extLst>
              </a:tr>
              <a:tr h="96238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22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400" i="0">
                        <a:solidFill>
                          <a:schemeClr val="tx1"/>
                        </a:solidFill>
                        <a:latin typeface="Tahoma" panose="020B0604030504040204" pitchFamily="34" charset="0"/>
                        <a:cs typeface="Tahoma" panose="020B0604030504040204" pitchFamily="34" charset="0"/>
                      </a:endParaRPr>
                    </a:p>
                  </a:txBody>
                  <a:tcPr marL="54703" marR="54703" marT="54726" marB="54726"/>
                </a:tc>
                <a:tc>
                  <a:txBody>
                    <a:bodyPr/>
                    <a:lstStyle/>
                    <a:p>
                      <a:pPr indent="0">
                        <a:lnSpc>
                          <a:spcPct val="100000"/>
                        </a:lnSpc>
                        <a:spcBef>
                          <a:spcPts val="0"/>
                        </a:spcBef>
                        <a:spcAft>
                          <a:spcPts val="0"/>
                        </a:spcAft>
                      </a:pPr>
                      <a:r>
                        <a:rPr lang="nb-NO" sz="1400" b="1">
                          <a:latin typeface="Tahoma" panose="020B0604030504040204" pitchFamily="34" charset="0"/>
                          <a:cs typeface="Tahoma" panose="020B0604030504040204" pitchFamily="34" charset="0"/>
                        </a:rPr>
                        <a:t>Bygningsfast</a:t>
                      </a:r>
                    </a:p>
                    <a:p>
                      <a:pPr indent="0">
                        <a:lnSpc>
                          <a:spcPct val="100000"/>
                        </a:lnSpc>
                        <a:spcBef>
                          <a:spcPts val="0"/>
                        </a:spcBef>
                        <a:spcAft>
                          <a:spcPts val="0"/>
                        </a:spcAft>
                      </a:pPr>
                      <a:r>
                        <a:rPr lang="nb-NO" sz="1400" baseline="0">
                          <a:latin typeface="Tahoma" panose="020B0604030504040204" pitchFamily="34" charset="0"/>
                          <a:cs typeface="Tahoma" panose="020B0604030504040204" pitchFamily="34" charset="0"/>
                        </a:rPr>
                        <a:t>Veggmalerier</a:t>
                      </a:r>
                    </a:p>
                    <a:p>
                      <a:pPr indent="0">
                        <a:lnSpc>
                          <a:spcPct val="100000"/>
                        </a:lnSpc>
                        <a:spcBef>
                          <a:spcPts val="0"/>
                        </a:spcBef>
                        <a:spcAft>
                          <a:spcPts val="0"/>
                        </a:spcAft>
                      </a:pPr>
                      <a:r>
                        <a:rPr lang="nb-NO" sz="1400" baseline="0">
                          <a:latin typeface="Tahoma" panose="020B0604030504040204" pitchFamily="34" charset="0"/>
                          <a:cs typeface="Tahoma" panose="020B0604030504040204" pitchFamily="34" charset="0"/>
                        </a:rPr>
                        <a:t>8 store</a:t>
                      </a:r>
                    </a:p>
                  </a:txBody>
                  <a:tcPr marL="72000" marR="54000" marT="54014" marB="54014"/>
                </a:tc>
                <a:tc>
                  <a:txBody>
                    <a:bodyPr/>
                    <a:lstStyle/>
                    <a:p>
                      <a:pPr indent="0">
                        <a:lnSpc>
                          <a:spcPct val="100000"/>
                        </a:lnSpc>
                        <a:spcBef>
                          <a:spcPts val="0"/>
                        </a:spcBef>
                        <a:spcAft>
                          <a:spcPts val="0"/>
                        </a:spcAft>
                      </a:pPr>
                      <a:r>
                        <a:rPr lang="nb-NO" sz="1400" baseline="0">
                          <a:latin typeface="Tahoma" panose="020B0604030504040204" pitchFamily="34" charset="0"/>
                          <a:cs typeface="Tahoma" panose="020B0604030504040204" pitchFamily="34" charset="0"/>
                        </a:rPr>
                        <a:t>243</a:t>
                      </a:r>
                    </a:p>
                  </a:txBody>
                  <a:tcPr marL="72000" marR="54000" marT="54014" marB="54014"/>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300</a:t>
                      </a:r>
                      <a:r>
                        <a:rPr lang="nb-NO" sz="1400" b="0" i="0" baseline="0">
                          <a:solidFill>
                            <a:schemeClr val="tx1"/>
                          </a:solidFill>
                          <a:latin typeface="Tahoma" panose="020B0604030504040204" pitchFamily="34" charset="0"/>
                          <a:cs typeface="Tahoma" panose="020B0604030504040204" pitchFamily="34" charset="0"/>
                        </a:rPr>
                        <a:t> x 120 cm</a:t>
                      </a:r>
                    </a:p>
                  </a:txBody>
                  <a:tcPr marL="72000" marR="54000" marT="54014" marB="54014"/>
                </a:tc>
                <a:tc>
                  <a:txBody>
                    <a:bodyPr/>
                    <a:lstStyle/>
                    <a:p>
                      <a:pPr marL="210438" indent="-210438" defTabSz="984288">
                        <a:spcBef>
                          <a:spcPts val="100"/>
                        </a:spcBef>
                        <a:buFont typeface="Arial" panose="020B0604020202020204" pitchFamily="34" charset="0"/>
                        <a:buChar char="•"/>
                        <a:defRPr/>
                      </a:pPr>
                      <a:r>
                        <a:rPr lang="nb-NO" sz="1400">
                          <a:latin typeface="Tahoma" panose="020B0604030504040204" pitchFamily="34" charset="0"/>
                          <a:ea typeface="Arial Unicode MS" panose="020B0604020202020204" pitchFamily="34" charset="-128"/>
                          <a:cs typeface="Tahoma" panose="020B0604030504040204" pitchFamily="34" charset="0"/>
                        </a:rPr>
                        <a:t>Trappestiger</a:t>
                      </a:r>
                    </a:p>
                    <a:p>
                      <a:pPr marL="210438" indent="-210438" defTabSz="984288">
                        <a:spcBef>
                          <a:spcPts val="100"/>
                        </a:spcBef>
                        <a:buFont typeface="Arial" panose="020B0604020202020204" pitchFamily="34" charset="0"/>
                        <a:buChar char="•"/>
                        <a:defRPr/>
                      </a:pPr>
                      <a:r>
                        <a:rPr lang="nb-NO" sz="1400">
                          <a:latin typeface="Tahoma" panose="020B0604030504040204" pitchFamily="34" charset="0"/>
                          <a:ea typeface="Arial Unicode MS" panose="020B0604020202020204" pitchFamily="34" charset="-128"/>
                          <a:cs typeface="Tahoma" panose="020B0604030504040204" pitchFamily="34" charset="0"/>
                        </a:rPr>
                        <a:t>Dekkematerial</a:t>
                      </a:r>
                    </a:p>
                    <a:p>
                      <a:pPr marL="210438" indent="-210438" defTabSz="984288">
                        <a:spcBef>
                          <a:spcPts val="100"/>
                        </a:spcBef>
                        <a:buFont typeface="Arial" panose="020B0604020202020204" pitchFamily="34" charset="0"/>
                        <a:buChar char="•"/>
                        <a:defRPr/>
                      </a:pPr>
                      <a:r>
                        <a:rPr lang="nb-NO" sz="1400">
                          <a:latin typeface="Tahoma" panose="020B0604030504040204" pitchFamily="34" charset="0"/>
                          <a:ea typeface="Arial Unicode MS" panose="020B0604020202020204" pitchFamily="34" charset="-128"/>
                          <a:cs typeface="Tahoma" panose="020B0604030504040204" pitchFamily="34" charset="0"/>
                        </a:rPr>
                        <a:t>Kniver</a:t>
                      </a:r>
                    </a:p>
                  </a:txBody>
                  <a:tcPr marL="72000" marR="54000" marT="54014" marB="54014"/>
                </a:tc>
                <a:tc>
                  <a:txBody>
                    <a:bodyPr/>
                    <a:lstStyle/>
                    <a:p>
                      <a:pPr lvl="0" indent="0" algn="l">
                        <a:lnSpc>
                          <a:spcPct val="100000"/>
                        </a:lnSpc>
                        <a:spcBef>
                          <a:spcPts val="0"/>
                        </a:spcBef>
                        <a:spcAft>
                          <a:spcPts val="0"/>
                        </a:spcAft>
                      </a:pPr>
                      <a:endParaRPr lang="nb-NO" sz="1400" i="0">
                        <a:solidFill>
                          <a:schemeClr val="tx1"/>
                        </a:solidFill>
                        <a:latin typeface="Tahoma" panose="020B0604030504040204" pitchFamily="34" charset="0"/>
                        <a:cs typeface="Tahoma" panose="020B0604030504040204" pitchFamily="34" charset="0"/>
                      </a:endParaRPr>
                    </a:p>
                  </a:txBody>
                  <a:tcPr marL="72000" marR="54000" marT="54014" marB="54014"/>
                </a:tc>
                <a:extLst>
                  <a:ext uri="{0D108BD9-81ED-4DB2-BD59-A6C34878D82A}">
                    <a16:rowId xmlns:a16="http://schemas.microsoft.com/office/drawing/2014/main" val="10001"/>
                  </a:ext>
                </a:extLst>
              </a:tr>
              <a:tr h="96238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2200" b="1">
                        <a:solidFill>
                          <a:schemeClr val="tx1"/>
                        </a:solidFill>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400" i="0">
                        <a:solidFill>
                          <a:schemeClr val="tx1"/>
                        </a:solidFill>
                        <a:latin typeface="Tahoma" panose="020B0604030504040204" pitchFamily="34" charset="0"/>
                        <a:cs typeface="Tahoma" panose="020B0604030504040204" pitchFamily="34" charset="0"/>
                      </a:endParaRPr>
                    </a:p>
                  </a:txBody>
                  <a:tcPr marL="54703" marR="54703" marT="54726" marB="54726"/>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Maleri «x1»</a:t>
                      </a:r>
                    </a:p>
                  </a:txBody>
                  <a:tcPr marL="72000" marR="54000" marT="54014" marB="54014">
                    <a:solidFill>
                      <a:srgbClr val="E7E7E7"/>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215</a:t>
                      </a:r>
                    </a:p>
                  </a:txBody>
                  <a:tcPr marL="72000" marR="54000" marT="54014" marB="54014"/>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150 x 150 cm</a:t>
                      </a:r>
                    </a:p>
                  </a:txBody>
                  <a:tcPr marL="72000" marR="54000" marT="54014" marB="54014"/>
                </a:tc>
                <a:tc>
                  <a:txBody>
                    <a:bodyPr/>
                    <a:lstStyle/>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Trappestige</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Avbiter</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Spennbånd</a:t>
                      </a:r>
                    </a:p>
                  </a:txBody>
                  <a:tcPr marL="72000" marR="54000" marT="54014" marB="54014"/>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72000" marR="54000" marT="54014" marB="54014"/>
                </a:tc>
                <a:extLst>
                  <a:ext uri="{0D108BD9-81ED-4DB2-BD59-A6C34878D82A}">
                    <a16:rowId xmlns:a16="http://schemas.microsoft.com/office/drawing/2014/main" val="10002"/>
                  </a:ext>
                </a:extLst>
              </a:tr>
              <a:tr h="96238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22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54703" marR="54703" marT="54726" marB="54726"/>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b="1">
                          <a:latin typeface="Tahoma" panose="020B0604030504040204" pitchFamily="34" charset="0"/>
                          <a:cs typeface="Tahoma" panose="020B0604030504040204" pitchFamily="34" charset="0"/>
                        </a:rPr>
                        <a:t>Bygningsfast</a:t>
                      </a:r>
                    </a:p>
                    <a:p>
                      <a:pPr marL="0" marR="0" indent="0" algn="l" defTabSz="801929" rtl="0" eaLnBrk="1" fontAlgn="auto" latinLnBrk="0" hangingPunct="1">
                        <a:lnSpc>
                          <a:spcPct val="100000"/>
                        </a:lnSpc>
                        <a:spcBef>
                          <a:spcPts val="0"/>
                        </a:spcBef>
                        <a:spcAft>
                          <a:spcPts val="0"/>
                        </a:spcAft>
                        <a:buClrTx/>
                        <a:buSzTx/>
                        <a:buFontTx/>
                        <a:buNone/>
                        <a:tabLst/>
                        <a:defRPr/>
                      </a:pPr>
                      <a:r>
                        <a:rPr lang="nb-NO" sz="1400" baseline="0">
                          <a:latin typeface="Tahoma" panose="020B0604030504040204" pitchFamily="34" charset="0"/>
                          <a:cs typeface="Tahoma" panose="020B0604030504040204" pitchFamily="34" charset="0"/>
                        </a:rPr>
                        <a:t>Ku innstøpt i </a:t>
                      </a:r>
                      <a:r>
                        <a:rPr lang="nb-NO" sz="1400" baseline="0" err="1">
                          <a:latin typeface="Tahoma" panose="020B0604030504040204" pitchFamily="34" charset="0"/>
                          <a:cs typeface="Tahoma" panose="020B0604030504040204" pitchFamily="34" charset="0"/>
                        </a:rPr>
                        <a:t>epoxiblokk</a:t>
                      </a:r>
                      <a:endParaRPr lang="nb-NO" sz="1400" baseline="0">
                        <a:latin typeface="Tahoma" panose="020B0604030504040204" pitchFamily="34" charset="0"/>
                        <a:cs typeface="Tahoma" panose="020B0604030504040204" pitchFamily="34" charset="0"/>
                      </a:endParaRPr>
                    </a:p>
                    <a:p>
                      <a:pPr marL="0" marR="0" indent="0" algn="l" defTabSz="801929" rtl="0" eaLnBrk="1" fontAlgn="auto" latinLnBrk="0" hangingPunct="1">
                        <a:lnSpc>
                          <a:spcPct val="100000"/>
                        </a:lnSpc>
                        <a:spcBef>
                          <a:spcPts val="0"/>
                        </a:spcBef>
                        <a:spcAft>
                          <a:spcPts val="0"/>
                        </a:spcAft>
                        <a:buClrTx/>
                        <a:buSzTx/>
                        <a:buFontTx/>
                        <a:buNone/>
                        <a:tabLst/>
                        <a:defRPr/>
                      </a:pPr>
                      <a:r>
                        <a:rPr lang="nb-NO" sz="1400" baseline="0">
                          <a:latin typeface="Tahoma" panose="020B0604030504040204" pitchFamily="34" charset="0"/>
                          <a:cs typeface="Tahoma" panose="020B0604030504040204" pitchFamily="34" charset="0"/>
                        </a:rPr>
                        <a:t>Blokk 2 m</a:t>
                      </a:r>
                      <a:r>
                        <a:rPr lang="nb-NO" sz="1400" baseline="30000">
                          <a:latin typeface="Tahoma" panose="020B0604030504040204" pitchFamily="34" charset="0"/>
                          <a:cs typeface="Tahoma" panose="020B0604030504040204" pitchFamily="34" charset="0"/>
                        </a:rPr>
                        <a:t>3</a:t>
                      </a:r>
                    </a:p>
                  </a:txBody>
                  <a:tcPr marL="72000" marR="54000" marT="54014" marB="54014"/>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baseline="0">
                          <a:latin typeface="Tahoma" panose="020B0604030504040204" pitchFamily="34" charset="0"/>
                          <a:cs typeface="Tahoma" panose="020B0604030504040204" pitchFamily="34" charset="0"/>
                        </a:rPr>
                        <a:t>219</a:t>
                      </a:r>
                    </a:p>
                  </a:txBody>
                  <a:tcPr marL="72000" marR="54000" marT="54014" marB="54014"/>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200 x 100 x 100 cm</a:t>
                      </a:r>
                    </a:p>
                  </a:txBody>
                  <a:tcPr marL="72000" marR="54000" marT="54014" marB="54014">
                    <a:solidFill>
                      <a:schemeClr val="dk1">
                        <a:tint val="40000"/>
                      </a:schemeClr>
                    </a:solidFill>
                  </a:tcPr>
                </a:tc>
                <a:tc>
                  <a:txBody>
                    <a:bodyPr/>
                    <a:lstStyle/>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Brannvev</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Plast</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Festematerial</a:t>
                      </a:r>
                    </a:p>
                  </a:txBody>
                  <a:tcPr marL="72000" marR="54000" marT="54014" marB="54014"/>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72000" marR="54000" marT="54014" marB="54014"/>
                </a:tc>
                <a:extLst>
                  <a:ext uri="{0D108BD9-81ED-4DB2-BD59-A6C34878D82A}">
                    <a16:rowId xmlns:a16="http://schemas.microsoft.com/office/drawing/2014/main" val="10003"/>
                  </a:ext>
                </a:extLst>
              </a:tr>
              <a:tr h="96238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22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54703" marR="54703" marT="54726" marB="54726"/>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Maleri «x2»</a:t>
                      </a:r>
                    </a:p>
                  </a:txBody>
                  <a:tcPr marL="72000" marR="54000" marT="54014" marB="54014"/>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212</a:t>
                      </a:r>
                    </a:p>
                  </a:txBody>
                  <a:tcPr marL="72000" marR="54000" marT="54014" marB="54014"/>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40 x 60 cm</a:t>
                      </a:r>
                    </a:p>
                  </a:txBody>
                  <a:tcPr marL="72000" marR="54000" marT="54014" marB="54014">
                    <a:solidFill>
                      <a:schemeClr val="dk1">
                        <a:tint val="40000"/>
                      </a:schemeClr>
                    </a:solidFill>
                  </a:tcPr>
                </a:tc>
                <a:tc>
                  <a:txBody>
                    <a:bodyPr/>
                    <a:lstStyle/>
                    <a:p>
                      <a:pPr marL="171450" marR="0" lvl="0" indent="-171450" algn="l" defTabSz="9601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i="0">
                          <a:solidFill>
                            <a:schemeClr val="tx1"/>
                          </a:solidFill>
                          <a:latin typeface="Tahoma" panose="020B0604030504040204" pitchFamily="34" charset="0"/>
                          <a:cs typeface="Tahoma" panose="020B0604030504040204" pitchFamily="34" charset="0"/>
                        </a:rPr>
                        <a:t>Avbiter</a:t>
                      </a:r>
                    </a:p>
                  </a:txBody>
                  <a:tcPr marL="72000" marR="54000" marT="54014" marB="54014"/>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72000" marR="54000" marT="54014" marB="54014"/>
                </a:tc>
                <a:extLst>
                  <a:ext uri="{0D108BD9-81ED-4DB2-BD59-A6C34878D82A}">
                    <a16:rowId xmlns:a16="http://schemas.microsoft.com/office/drawing/2014/main" val="10004"/>
                  </a:ext>
                </a:extLst>
              </a:tr>
            </a:tbl>
          </a:graphicData>
        </a:graphic>
      </p:graphicFrame>
      <p:sp>
        <p:nvSpPr>
          <p:cNvPr id="41" name="Rektangel 40"/>
          <p:cNvSpPr/>
          <p:nvPr/>
        </p:nvSpPr>
        <p:spPr>
          <a:xfrm>
            <a:off x="2543083" y="4025701"/>
            <a:ext cx="1364725" cy="7505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a:latin typeface="Tahoma" panose="020B0604030504040204" pitchFamily="34" charset="0"/>
              </a:rPr>
              <a:t>Foto</a:t>
            </a:r>
          </a:p>
        </p:txBody>
      </p:sp>
      <p:sp>
        <p:nvSpPr>
          <p:cNvPr id="42" name="Rektangel 41"/>
          <p:cNvSpPr/>
          <p:nvPr/>
        </p:nvSpPr>
        <p:spPr>
          <a:xfrm>
            <a:off x="2524978" y="5963176"/>
            <a:ext cx="1364725" cy="7505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a:latin typeface="Tahoma" panose="020B0604030504040204" pitchFamily="34" charset="0"/>
              </a:rPr>
              <a:t>Foto</a:t>
            </a:r>
          </a:p>
        </p:txBody>
      </p:sp>
      <p:sp>
        <p:nvSpPr>
          <p:cNvPr id="43" name="Rektangel 42"/>
          <p:cNvSpPr/>
          <p:nvPr/>
        </p:nvSpPr>
        <p:spPr>
          <a:xfrm>
            <a:off x="2543083" y="5028433"/>
            <a:ext cx="1364725" cy="7505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a:latin typeface="Tahoma" panose="020B0604030504040204" pitchFamily="34" charset="0"/>
              </a:rPr>
              <a:t>Foto</a:t>
            </a:r>
          </a:p>
        </p:txBody>
      </p:sp>
      <p:sp>
        <p:nvSpPr>
          <p:cNvPr id="70" name="j5">
            <a:extLst>
              <a:ext uri="{FF2B5EF4-FFF2-40B4-BE49-F238E27FC236}">
                <a16:creationId xmlns:a16="http://schemas.microsoft.com/office/drawing/2014/main" id="{3D041B42-D117-494F-BFCF-6E3027175594}"/>
              </a:ext>
            </a:extLst>
          </p:cNvPr>
          <p:cNvSpPr>
            <a:spLocks noChangeAspect="1"/>
          </p:cNvSpPr>
          <p:nvPr/>
        </p:nvSpPr>
        <p:spPr>
          <a:xfrm rot="16200000">
            <a:off x="1578748" y="3267929"/>
            <a:ext cx="324000" cy="324000"/>
          </a:xfrm>
          <a:prstGeom prst="homePlate">
            <a:avLst>
              <a:gd name="adj" fmla="val 38661"/>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a:latin typeface="Verdana" panose="020B0604030504040204" pitchFamily="34" charset="0"/>
                <a:ea typeface="Verdana" panose="020B0604030504040204" pitchFamily="34" charset="0"/>
              </a:rPr>
              <a:t>3</a:t>
            </a:r>
          </a:p>
        </p:txBody>
      </p:sp>
      <p:sp>
        <p:nvSpPr>
          <p:cNvPr id="72" name="Ellipse 71"/>
          <p:cNvSpPr>
            <a:spLocks noChangeAspect="1"/>
          </p:cNvSpPr>
          <p:nvPr/>
        </p:nvSpPr>
        <p:spPr>
          <a:xfrm>
            <a:off x="1581844" y="4113762"/>
            <a:ext cx="324000" cy="32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7</a:t>
            </a:r>
          </a:p>
        </p:txBody>
      </p:sp>
      <p:sp>
        <p:nvSpPr>
          <p:cNvPr id="73" name="j5">
            <a:extLst>
              <a:ext uri="{FF2B5EF4-FFF2-40B4-BE49-F238E27FC236}">
                <a16:creationId xmlns:a16="http://schemas.microsoft.com/office/drawing/2014/main" id="{A6FA508A-113E-3544-828D-F660A018BF72}"/>
              </a:ext>
            </a:extLst>
          </p:cNvPr>
          <p:cNvSpPr>
            <a:spLocks noChangeAspect="1"/>
          </p:cNvSpPr>
          <p:nvPr/>
        </p:nvSpPr>
        <p:spPr>
          <a:xfrm rot="16200000">
            <a:off x="1578748" y="5209005"/>
            <a:ext cx="324000" cy="324000"/>
          </a:xfrm>
          <a:prstGeom prst="homePlate">
            <a:avLst>
              <a:gd name="adj" fmla="val 38661"/>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8</a:t>
            </a:r>
          </a:p>
        </p:txBody>
      </p:sp>
      <p:sp>
        <p:nvSpPr>
          <p:cNvPr id="74" name="Ellipse 73"/>
          <p:cNvSpPr>
            <a:spLocks noChangeAspect="1"/>
          </p:cNvSpPr>
          <p:nvPr/>
        </p:nvSpPr>
        <p:spPr>
          <a:xfrm>
            <a:off x="1581844" y="6081468"/>
            <a:ext cx="324000" cy="32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9</a:t>
            </a:r>
          </a:p>
        </p:txBody>
      </p:sp>
      <p:sp>
        <p:nvSpPr>
          <p:cNvPr id="64" name="TekstSylinder 63"/>
          <p:cNvSpPr txBox="1"/>
          <p:nvPr/>
        </p:nvSpPr>
        <p:spPr>
          <a:xfrm>
            <a:off x="1080001" y="7066642"/>
            <a:ext cx="5090228" cy="383078"/>
          </a:xfrm>
          <a:prstGeom prst="rect">
            <a:avLst/>
          </a:prstGeom>
          <a:solidFill>
            <a:srgbClr val="6DD9FF"/>
          </a:solidFill>
        </p:spPr>
        <p:txBody>
          <a:bodyPr wrap="none" lIns="105024" tIns="52513" rIns="105024" bIns="52513" rtlCol="0">
            <a:spAutoFit/>
          </a:bodyPr>
          <a:lstStyle/>
          <a:p>
            <a:r>
              <a:rPr lang="nb-NO">
                <a:latin typeface="Tahoma" panose="020B0604030504040204" pitchFamily="34" charset="0"/>
                <a:cs typeface="Tahoma" panose="020B0604030504040204" pitchFamily="34" charset="0"/>
              </a:rPr>
              <a:t>Medbring hjelpemidler! Oppbevares i resepsjon.</a:t>
            </a:r>
          </a:p>
        </p:txBody>
      </p:sp>
      <p:grpSp>
        <p:nvGrpSpPr>
          <p:cNvPr id="26" name="Gruppe 25">
            <a:extLst>
              <a:ext uri="{FF2B5EF4-FFF2-40B4-BE49-F238E27FC236}">
                <a16:creationId xmlns:a16="http://schemas.microsoft.com/office/drawing/2014/main" id="{D9D2B2A0-D3B4-6BAD-EFC1-C862E1B4C93B}"/>
              </a:ext>
            </a:extLst>
          </p:cNvPr>
          <p:cNvGrpSpPr/>
          <p:nvPr/>
        </p:nvGrpSpPr>
        <p:grpSpPr>
          <a:xfrm>
            <a:off x="2950817" y="10302806"/>
            <a:ext cx="9218517" cy="258312"/>
            <a:chOff x="2950817" y="475253"/>
            <a:chExt cx="9218517" cy="258312"/>
          </a:xfrm>
        </p:grpSpPr>
        <p:sp>
          <p:nvSpPr>
            <p:cNvPr id="27" name="Ellipse 26">
              <a:extLst>
                <a:ext uri="{FF2B5EF4-FFF2-40B4-BE49-F238E27FC236}">
                  <a16:creationId xmlns:a16="http://schemas.microsoft.com/office/drawing/2014/main" id="{F7FA54D8-6849-F9C8-6F67-5F2795A28A95}"/>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8" name="Ellipse 27">
              <a:extLst>
                <a:ext uri="{FF2B5EF4-FFF2-40B4-BE49-F238E27FC236}">
                  <a16:creationId xmlns:a16="http://schemas.microsoft.com/office/drawing/2014/main" id="{6BFD0217-BB8A-30CC-76AC-B76411197115}"/>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9" name="Ellipse 28">
              <a:extLst>
                <a:ext uri="{FF2B5EF4-FFF2-40B4-BE49-F238E27FC236}">
                  <a16:creationId xmlns:a16="http://schemas.microsoft.com/office/drawing/2014/main" id="{F18B65B0-3FF4-FFB8-E76E-FFDABE69A6FD}"/>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30" name="Ellipse 29">
              <a:extLst>
                <a:ext uri="{FF2B5EF4-FFF2-40B4-BE49-F238E27FC236}">
                  <a16:creationId xmlns:a16="http://schemas.microsoft.com/office/drawing/2014/main" id="{AC856703-3CC7-EAA8-2420-046C0F2D4735}"/>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grpSp>
        <p:nvGrpSpPr>
          <p:cNvPr id="182" name="Gruppe 181">
            <a:extLst>
              <a:ext uri="{FF2B5EF4-FFF2-40B4-BE49-F238E27FC236}">
                <a16:creationId xmlns:a16="http://schemas.microsoft.com/office/drawing/2014/main" id="{07C36F7A-2C9C-B7B4-9FA2-418FFCB46208}"/>
              </a:ext>
            </a:extLst>
          </p:cNvPr>
          <p:cNvGrpSpPr/>
          <p:nvPr/>
        </p:nvGrpSpPr>
        <p:grpSpPr>
          <a:xfrm>
            <a:off x="10624041" y="6293101"/>
            <a:ext cx="396000" cy="396221"/>
            <a:chOff x="10851374" y="3375876"/>
            <a:chExt cx="396000" cy="396221"/>
          </a:xfrm>
        </p:grpSpPr>
        <p:pic>
          <p:nvPicPr>
            <p:cNvPr id="183" name="Bilde 182" descr="Et bilde som inneholder sirkel, Grafikk, design&#10;&#10;Automatisk generert beskrivelse">
              <a:extLst>
                <a:ext uri="{FF2B5EF4-FFF2-40B4-BE49-F238E27FC236}">
                  <a16:creationId xmlns:a16="http://schemas.microsoft.com/office/drawing/2014/main" id="{7082002B-9F10-BB68-C959-A02A7C5E08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84" name="TekstSylinder 183">
              <a:extLst>
                <a:ext uri="{FF2B5EF4-FFF2-40B4-BE49-F238E27FC236}">
                  <a16:creationId xmlns:a16="http://schemas.microsoft.com/office/drawing/2014/main" id="{888CABAB-B659-5417-AD65-0A4B6D74005C}"/>
                </a:ext>
              </a:extLst>
            </p:cNvPr>
            <p:cNvSpPr txBox="1"/>
            <p:nvPr/>
          </p:nvSpPr>
          <p:spPr>
            <a:xfrm>
              <a:off x="11008266" y="3550006"/>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5" name="Gruppe 184">
            <a:extLst>
              <a:ext uri="{FF2B5EF4-FFF2-40B4-BE49-F238E27FC236}">
                <a16:creationId xmlns:a16="http://schemas.microsoft.com/office/drawing/2014/main" id="{94C0A450-3BCA-96AB-41EB-5920E9721131}"/>
              </a:ext>
            </a:extLst>
          </p:cNvPr>
          <p:cNvGrpSpPr/>
          <p:nvPr/>
        </p:nvGrpSpPr>
        <p:grpSpPr>
          <a:xfrm>
            <a:off x="11027693" y="6293322"/>
            <a:ext cx="396000" cy="396000"/>
            <a:chOff x="7527382" y="3752647"/>
            <a:chExt cx="396000" cy="396000"/>
          </a:xfrm>
        </p:grpSpPr>
        <p:pic>
          <p:nvPicPr>
            <p:cNvPr id="186" name="Bilde 185" descr="Et bilde som inneholder symbol, sirkel, logo, design&#10;&#10;Automatisk generert beskrivelse">
              <a:extLst>
                <a:ext uri="{FF2B5EF4-FFF2-40B4-BE49-F238E27FC236}">
                  <a16:creationId xmlns:a16="http://schemas.microsoft.com/office/drawing/2014/main" id="{E8788577-8260-CA47-8170-FC48BD548B89}"/>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87" name="TekstSylinder 186">
              <a:extLst>
                <a:ext uri="{FF2B5EF4-FFF2-40B4-BE49-F238E27FC236}">
                  <a16:creationId xmlns:a16="http://schemas.microsoft.com/office/drawing/2014/main" id="{392317A2-6631-BAC4-0D25-617BBBCC7F0D}"/>
                </a:ext>
              </a:extLst>
            </p:cNvPr>
            <p:cNvSpPr txBox="1"/>
            <p:nvPr/>
          </p:nvSpPr>
          <p:spPr>
            <a:xfrm>
              <a:off x="7676490" y="3889290"/>
              <a:ext cx="97784"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88" name="Gruppe 187">
            <a:extLst>
              <a:ext uri="{FF2B5EF4-FFF2-40B4-BE49-F238E27FC236}">
                <a16:creationId xmlns:a16="http://schemas.microsoft.com/office/drawing/2014/main" id="{9DC4A246-23AA-EBE5-5054-4BB97BD484A9}"/>
              </a:ext>
            </a:extLst>
          </p:cNvPr>
          <p:cNvGrpSpPr/>
          <p:nvPr/>
        </p:nvGrpSpPr>
        <p:grpSpPr>
          <a:xfrm>
            <a:off x="10624041" y="3435859"/>
            <a:ext cx="396000" cy="396221"/>
            <a:chOff x="10851374" y="3375876"/>
            <a:chExt cx="396000" cy="396221"/>
          </a:xfrm>
        </p:grpSpPr>
        <p:pic>
          <p:nvPicPr>
            <p:cNvPr id="189" name="Bilde 188" descr="Et bilde som inneholder sirkel, Grafikk, design&#10;&#10;Automatisk generert beskrivelse">
              <a:extLst>
                <a:ext uri="{FF2B5EF4-FFF2-40B4-BE49-F238E27FC236}">
                  <a16:creationId xmlns:a16="http://schemas.microsoft.com/office/drawing/2014/main" id="{46F45A79-F262-9867-14B8-AB9DB341A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90" name="TekstSylinder 189">
              <a:extLst>
                <a:ext uri="{FF2B5EF4-FFF2-40B4-BE49-F238E27FC236}">
                  <a16:creationId xmlns:a16="http://schemas.microsoft.com/office/drawing/2014/main" id="{684B4DA0-0079-82BA-4882-238F9DE59E18}"/>
                </a:ext>
              </a:extLst>
            </p:cNvPr>
            <p:cNvSpPr txBox="1"/>
            <p:nvPr/>
          </p:nvSpPr>
          <p:spPr>
            <a:xfrm>
              <a:off x="11000482" y="3542915"/>
              <a:ext cx="97784" cy="215444"/>
            </a:xfrm>
            <a:prstGeom prst="rect">
              <a:avLst/>
            </a:prstGeom>
            <a:noFill/>
          </p:spPr>
          <p:txBody>
            <a:bodyPr wrap="none" lIns="0" tIns="0" rIns="0" bIns="0" rtlCol="0">
              <a:spAutoFit/>
            </a:bodyPr>
            <a:lstStyle/>
            <a:p>
              <a:pPr algn="ctr" defTabSz="1548578">
                <a:defRPr/>
              </a:pPr>
              <a:r>
                <a:rPr lang="nb-NO" sz="14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1" name="Gruppe 190">
            <a:extLst>
              <a:ext uri="{FF2B5EF4-FFF2-40B4-BE49-F238E27FC236}">
                <a16:creationId xmlns:a16="http://schemas.microsoft.com/office/drawing/2014/main" id="{119B2B64-90BB-EFA7-486B-0BEFEA4E8457}"/>
              </a:ext>
            </a:extLst>
          </p:cNvPr>
          <p:cNvGrpSpPr/>
          <p:nvPr/>
        </p:nvGrpSpPr>
        <p:grpSpPr>
          <a:xfrm>
            <a:off x="11031766" y="3436080"/>
            <a:ext cx="396000" cy="396000"/>
            <a:chOff x="7527382" y="3752647"/>
            <a:chExt cx="396000" cy="396000"/>
          </a:xfrm>
        </p:grpSpPr>
        <p:pic>
          <p:nvPicPr>
            <p:cNvPr id="192" name="Bilde 191" descr="Et bilde som inneholder symbol, sirkel, logo, design&#10;&#10;Automatisk generert beskrivelse">
              <a:extLst>
                <a:ext uri="{FF2B5EF4-FFF2-40B4-BE49-F238E27FC236}">
                  <a16:creationId xmlns:a16="http://schemas.microsoft.com/office/drawing/2014/main" id="{F4DFC65D-E5BE-AD8C-A01F-535884935F1C}"/>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93" name="TekstSylinder 192">
              <a:extLst>
                <a:ext uri="{FF2B5EF4-FFF2-40B4-BE49-F238E27FC236}">
                  <a16:creationId xmlns:a16="http://schemas.microsoft.com/office/drawing/2014/main" id="{EB7F1217-B198-9A64-5C36-8B76A00415F0}"/>
                </a:ext>
              </a:extLst>
            </p:cNvPr>
            <p:cNvSpPr txBox="1"/>
            <p:nvPr/>
          </p:nvSpPr>
          <p:spPr>
            <a:xfrm>
              <a:off x="7623526" y="3881581"/>
              <a:ext cx="195566"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Bilde 2" descr="Et bilde som inneholder scenebilde, innendørs, møbler, rom&#10;&#10;Automatisk generert beskrivelse">
            <a:extLst>
              <a:ext uri="{FF2B5EF4-FFF2-40B4-BE49-F238E27FC236}">
                <a16:creationId xmlns:a16="http://schemas.microsoft.com/office/drawing/2014/main" id="{FA977C28-62CD-7FB1-F7E6-CD54F5987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3083" y="2994088"/>
            <a:ext cx="1364725" cy="910962"/>
          </a:xfrm>
          <a:prstGeom prst="rect">
            <a:avLst/>
          </a:prstGeom>
        </p:spPr>
      </p:pic>
      <p:grpSp>
        <p:nvGrpSpPr>
          <p:cNvPr id="5" name="Gruppe 4">
            <a:extLst>
              <a:ext uri="{FF2B5EF4-FFF2-40B4-BE49-F238E27FC236}">
                <a16:creationId xmlns:a16="http://schemas.microsoft.com/office/drawing/2014/main" id="{B5ED85FB-D8C3-28D8-3193-12F23C594442}"/>
              </a:ext>
            </a:extLst>
          </p:cNvPr>
          <p:cNvGrpSpPr/>
          <p:nvPr/>
        </p:nvGrpSpPr>
        <p:grpSpPr>
          <a:xfrm>
            <a:off x="7070803" y="6269231"/>
            <a:ext cx="396000" cy="396000"/>
            <a:chOff x="7783443" y="6375036"/>
            <a:chExt cx="396000" cy="396000"/>
          </a:xfrm>
        </p:grpSpPr>
        <p:pic>
          <p:nvPicPr>
            <p:cNvPr id="6" name="Bilde 5" descr="Et bilde som inneholder sort, mørke&#10;&#10;Automatisk generert beskrivelse">
              <a:extLst>
                <a:ext uri="{FF2B5EF4-FFF2-40B4-BE49-F238E27FC236}">
                  <a16:creationId xmlns:a16="http://schemas.microsoft.com/office/drawing/2014/main" id="{348EFDDF-C080-9FF4-993B-6377A208A1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7" name="TekstSylinder 6">
              <a:extLst>
                <a:ext uri="{FF2B5EF4-FFF2-40B4-BE49-F238E27FC236}">
                  <a16:creationId xmlns:a16="http://schemas.microsoft.com/office/drawing/2014/main" id="{92630DD7-C617-49BE-F6F2-9A1B09189B2F}"/>
                </a:ext>
              </a:extLst>
            </p:cNvPr>
            <p:cNvSpPr txBox="1"/>
            <p:nvPr/>
          </p:nvSpPr>
          <p:spPr>
            <a:xfrm>
              <a:off x="7783443" y="6554865"/>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uppe 10">
            <a:extLst>
              <a:ext uri="{FF2B5EF4-FFF2-40B4-BE49-F238E27FC236}">
                <a16:creationId xmlns:a16="http://schemas.microsoft.com/office/drawing/2014/main" id="{DF42A57F-7E22-733F-4C5D-A2CC48032063}"/>
              </a:ext>
            </a:extLst>
          </p:cNvPr>
          <p:cNvGrpSpPr/>
          <p:nvPr/>
        </p:nvGrpSpPr>
        <p:grpSpPr>
          <a:xfrm>
            <a:off x="7065046" y="4355384"/>
            <a:ext cx="397617" cy="396000"/>
            <a:chOff x="7776069" y="6375036"/>
            <a:chExt cx="397617" cy="396000"/>
          </a:xfrm>
        </p:grpSpPr>
        <p:pic>
          <p:nvPicPr>
            <p:cNvPr id="12" name="Bilde 11" descr="Et bilde som inneholder sort, mørke&#10;&#10;Automatisk generert beskrivelse">
              <a:extLst>
                <a:ext uri="{FF2B5EF4-FFF2-40B4-BE49-F238E27FC236}">
                  <a16:creationId xmlns:a16="http://schemas.microsoft.com/office/drawing/2014/main" id="{B8BB2940-814F-4EFB-9340-F965B94948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13" name="TekstSylinder 12">
              <a:extLst>
                <a:ext uri="{FF2B5EF4-FFF2-40B4-BE49-F238E27FC236}">
                  <a16:creationId xmlns:a16="http://schemas.microsoft.com/office/drawing/2014/main" id="{5BCBC38A-198C-38FE-1AE6-50E1A81246A3}"/>
                </a:ext>
              </a:extLst>
            </p:cNvPr>
            <p:cNvSpPr txBox="1"/>
            <p:nvPr/>
          </p:nvSpPr>
          <p:spPr>
            <a:xfrm>
              <a:off x="7776069" y="6554865"/>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uppe 16">
            <a:extLst>
              <a:ext uri="{FF2B5EF4-FFF2-40B4-BE49-F238E27FC236}">
                <a16:creationId xmlns:a16="http://schemas.microsoft.com/office/drawing/2014/main" id="{5E483698-07CC-0377-DBFD-DE3333BB5D86}"/>
              </a:ext>
            </a:extLst>
          </p:cNvPr>
          <p:cNvGrpSpPr/>
          <p:nvPr/>
        </p:nvGrpSpPr>
        <p:grpSpPr>
          <a:xfrm>
            <a:off x="10624041" y="5347324"/>
            <a:ext cx="396000" cy="396221"/>
            <a:chOff x="10851374" y="3375876"/>
            <a:chExt cx="396000" cy="396221"/>
          </a:xfrm>
        </p:grpSpPr>
        <p:pic>
          <p:nvPicPr>
            <p:cNvPr id="18" name="Bilde 17" descr="Et bilde som inneholder sirkel, Grafikk, design&#10;&#10;Automatisk generert beskrivelse">
              <a:extLst>
                <a:ext uri="{FF2B5EF4-FFF2-40B4-BE49-F238E27FC236}">
                  <a16:creationId xmlns:a16="http://schemas.microsoft.com/office/drawing/2014/main" id="{101FB186-E7E2-AE2C-3372-0F0A19EED0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9" name="TekstSylinder 18">
              <a:extLst>
                <a:ext uri="{FF2B5EF4-FFF2-40B4-BE49-F238E27FC236}">
                  <a16:creationId xmlns:a16="http://schemas.microsoft.com/office/drawing/2014/main" id="{0E8F1315-C2B5-3F2C-ABC5-2640D7124FE3}"/>
                </a:ext>
              </a:extLst>
            </p:cNvPr>
            <p:cNvSpPr txBox="1"/>
            <p:nvPr/>
          </p:nvSpPr>
          <p:spPr>
            <a:xfrm>
              <a:off x="11008266" y="3550006"/>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0" name="Gruppe 19">
            <a:extLst>
              <a:ext uri="{FF2B5EF4-FFF2-40B4-BE49-F238E27FC236}">
                <a16:creationId xmlns:a16="http://schemas.microsoft.com/office/drawing/2014/main" id="{89376975-7EC7-C0C0-8287-D2F6378C8CBC}"/>
              </a:ext>
            </a:extLst>
          </p:cNvPr>
          <p:cNvGrpSpPr/>
          <p:nvPr/>
        </p:nvGrpSpPr>
        <p:grpSpPr>
          <a:xfrm>
            <a:off x="11027693" y="5347545"/>
            <a:ext cx="396000" cy="396000"/>
            <a:chOff x="7527382" y="3752647"/>
            <a:chExt cx="396000" cy="396000"/>
          </a:xfrm>
        </p:grpSpPr>
        <p:pic>
          <p:nvPicPr>
            <p:cNvPr id="22" name="Bilde 21" descr="Et bilde som inneholder symbol, sirkel, logo, design&#10;&#10;Automatisk generert beskrivelse">
              <a:extLst>
                <a:ext uri="{FF2B5EF4-FFF2-40B4-BE49-F238E27FC236}">
                  <a16:creationId xmlns:a16="http://schemas.microsoft.com/office/drawing/2014/main" id="{A6F5CB26-D6AC-022B-9A52-CB9C9C3719F8}"/>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23" name="TekstSylinder 22">
              <a:extLst>
                <a:ext uri="{FF2B5EF4-FFF2-40B4-BE49-F238E27FC236}">
                  <a16:creationId xmlns:a16="http://schemas.microsoft.com/office/drawing/2014/main" id="{C7703082-6D63-A4DF-4D90-2CA13584A50D}"/>
                </a:ext>
              </a:extLst>
            </p:cNvPr>
            <p:cNvSpPr txBox="1"/>
            <p:nvPr/>
          </p:nvSpPr>
          <p:spPr>
            <a:xfrm>
              <a:off x="7676490" y="3889290"/>
              <a:ext cx="97784"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6" name="Gruppe 35">
            <a:extLst>
              <a:ext uri="{FF2B5EF4-FFF2-40B4-BE49-F238E27FC236}">
                <a16:creationId xmlns:a16="http://schemas.microsoft.com/office/drawing/2014/main" id="{6F07F86F-2DB7-72A9-A6C0-06FE832E92DA}"/>
              </a:ext>
            </a:extLst>
          </p:cNvPr>
          <p:cNvGrpSpPr/>
          <p:nvPr/>
        </p:nvGrpSpPr>
        <p:grpSpPr>
          <a:xfrm>
            <a:off x="10609892" y="4401326"/>
            <a:ext cx="396000" cy="396221"/>
            <a:chOff x="10851374" y="3375876"/>
            <a:chExt cx="396000" cy="396221"/>
          </a:xfrm>
        </p:grpSpPr>
        <p:pic>
          <p:nvPicPr>
            <p:cNvPr id="37" name="Bilde 36" descr="Et bilde som inneholder sirkel, Grafikk, design&#10;&#10;Automatisk generert beskrivelse">
              <a:extLst>
                <a:ext uri="{FF2B5EF4-FFF2-40B4-BE49-F238E27FC236}">
                  <a16:creationId xmlns:a16="http://schemas.microsoft.com/office/drawing/2014/main" id="{3A44835E-A5CF-985C-2C1F-2D0F5CFF83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38" name="TekstSylinder 37">
              <a:extLst>
                <a:ext uri="{FF2B5EF4-FFF2-40B4-BE49-F238E27FC236}">
                  <a16:creationId xmlns:a16="http://schemas.microsoft.com/office/drawing/2014/main" id="{CFA873A5-2938-E341-18BB-64E2B8743D96}"/>
                </a:ext>
              </a:extLst>
            </p:cNvPr>
            <p:cNvSpPr txBox="1"/>
            <p:nvPr/>
          </p:nvSpPr>
          <p:spPr>
            <a:xfrm>
              <a:off x="11008266" y="3550006"/>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9" name="Gruppe 38">
            <a:extLst>
              <a:ext uri="{FF2B5EF4-FFF2-40B4-BE49-F238E27FC236}">
                <a16:creationId xmlns:a16="http://schemas.microsoft.com/office/drawing/2014/main" id="{724AE337-16DB-C610-3992-87931E94C5FB}"/>
              </a:ext>
            </a:extLst>
          </p:cNvPr>
          <p:cNvGrpSpPr/>
          <p:nvPr/>
        </p:nvGrpSpPr>
        <p:grpSpPr>
          <a:xfrm>
            <a:off x="11013544" y="4401547"/>
            <a:ext cx="396000" cy="396000"/>
            <a:chOff x="7527382" y="3752647"/>
            <a:chExt cx="396000" cy="396000"/>
          </a:xfrm>
        </p:grpSpPr>
        <p:pic>
          <p:nvPicPr>
            <p:cNvPr id="40" name="Bilde 39" descr="Et bilde som inneholder symbol, sirkel, logo, design&#10;&#10;Automatisk generert beskrivelse">
              <a:extLst>
                <a:ext uri="{FF2B5EF4-FFF2-40B4-BE49-F238E27FC236}">
                  <a16:creationId xmlns:a16="http://schemas.microsoft.com/office/drawing/2014/main" id="{561B4735-C8B5-C150-38FE-4B3CD84A5BE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44" name="TekstSylinder 43">
              <a:extLst>
                <a:ext uri="{FF2B5EF4-FFF2-40B4-BE49-F238E27FC236}">
                  <a16:creationId xmlns:a16="http://schemas.microsoft.com/office/drawing/2014/main" id="{786DB575-6EEE-1604-70AD-D2FD724E98C0}"/>
                </a:ext>
              </a:extLst>
            </p:cNvPr>
            <p:cNvSpPr txBox="1"/>
            <p:nvPr/>
          </p:nvSpPr>
          <p:spPr>
            <a:xfrm>
              <a:off x="7676490" y="3889290"/>
              <a:ext cx="97784"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 name="TekstSylinder 1">
            <a:extLst>
              <a:ext uri="{FF2B5EF4-FFF2-40B4-BE49-F238E27FC236}">
                <a16:creationId xmlns:a16="http://schemas.microsoft.com/office/drawing/2014/main" id="{613CDDE3-AD73-92CB-0C39-84AA770C63C8}"/>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1661290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p:cNvSpPr>
            <a:spLocks noGrp="1"/>
          </p:cNvSpPr>
          <p:nvPr>
            <p:ph type="title" idx="4294967295"/>
          </p:nvPr>
        </p:nvSpPr>
        <p:spPr>
          <a:xfrm>
            <a:off x="12599988" y="-7938"/>
            <a:ext cx="2519362" cy="1800226"/>
          </a:xfrm>
          <a:solidFill>
            <a:srgbClr val="B8CD89"/>
          </a:solidFill>
        </p:spPr>
        <p:txBody>
          <a:bodyPr vert="horz" wrap="square" lIns="72008" tIns="360038" rIns="288030" bIns="108011" rtlCol="0" anchor="t">
            <a:normAutofit/>
          </a:bodyPr>
          <a:lstStyle/>
          <a:p>
            <a:pPr algn="r" defTabSz="704480">
              <a:lnSpc>
                <a:spcPct val="100000"/>
              </a:lnSpc>
              <a:spcBef>
                <a:spcPts val="0"/>
              </a:spcBef>
            </a:pPr>
            <a:r>
              <a:rPr lang="nb-NO" sz="2000" b="1">
                <a:solidFill>
                  <a:srgbClr val="002932"/>
                </a:solidFill>
                <a:latin typeface="Tahoma" panose="020B0604030504040204" pitchFamily="34" charset="0"/>
                <a:ea typeface="+mn-ea"/>
                <a:cs typeface="+mn-cs"/>
              </a:rPr>
              <a:t>2. etasje</a:t>
            </a:r>
            <a:br>
              <a:rPr lang="nb-NO" sz="2000" b="1">
                <a:solidFill>
                  <a:srgbClr val="002932"/>
                </a:solidFill>
                <a:latin typeface="Tahoma" panose="020B0604030504040204" pitchFamily="34" charset="0"/>
                <a:ea typeface="+mn-ea"/>
                <a:cs typeface="+mn-cs"/>
              </a:rPr>
            </a:br>
            <a:r>
              <a:rPr lang="nb-NO" sz="2000" b="1">
                <a:solidFill>
                  <a:srgbClr val="002932"/>
                </a:solidFill>
                <a:latin typeface="Tahoma" panose="020B0604030504040204" pitchFamily="34" charset="0"/>
                <a:ea typeface="+mn-ea"/>
                <a:cs typeface="+mn-cs"/>
              </a:rPr>
              <a:t>Plantegning</a:t>
            </a:r>
            <a:br>
              <a:rPr lang="nb-NO" sz="2000" b="1">
                <a:solidFill>
                  <a:srgbClr val="002932"/>
                </a:solidFill>
                <a:latin typeface="Tahoma" panose="020B0604030504040204" pitchFamily="34" charset="0"/>
                <a:ea typeface="+mn-ea"/>
                <a:cs typeface="+mn-cs"/>
              </a:rPr>
            </a:br>
            <a:br>
              <a:rPr lang="nb-NO" sz="2300" b="1">
                <a:solidFill>
                  <a:srgbClr val="002932"/>
                </a:solidFill>
                <a:latin typeface="Tahoma" panose="020B0604030504040204" pitchFamily="34" charset="0"/>
                <a:ea typeface="+mn-ea"/>
                <a:cs typeface="+mn-cs"/>
              </a:rPr>
            </a:br>
            <a:r>
              <a:rPr lang="nb-NO" sz="1400">
                <a:solidFill>
                  <a:prstClr val="black"/>
                </a:solidFill>
                <a:latin typeface="Tahoma" panose="020B0604030504040204" pitchFamily="34" charset="0"/>
                <a:ea typeface="+mn-ea"/>
                <a:cs typeface="Tahoma" panose="020B0604030504040204" pitchFamily="34" charset="0"/>
              </a:rPr>
              <a:t>Jf. liste forrige side</a:t>
            </a:r>
          </a:p>
        </p:txBody>
      </p:sp>
      <p:pic>
        <p:nvPicPr>
          <p:cNvPr id="28" name="Bild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615" y="2368693"/>
            <a:ext cx="11406369" cy="6327548"/>
          </a:xfrm>
          <a:prstGeom prst="rect">
            <a:avLst/>
          </a:prstGeom>
        </p:spPr>
      </p:pic>
      <p:sp>
        <p:nvSpPr>
          <p:cNvPr id="29" name="Ellipse 28"/>
          <p:cNvSpPr>
            <a:spLocks noChangeAspect="1"/>
          </p:cNvSpPr>
          <p:nvPr/>
        </p:nvSpPr>
        <p:spPr>
          <a:xfrm>
            <a:off x="4935001" y="7539128"/>
            <a:ext cx="324000" cy="32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9</a:t>
            </a:r>
          </a:p>
        </p:txBody>
      </p:sp>
      <p:sp>
        <p:nvSpPr>
          <p:cNvPr id="30" name="Ellipse 29"/>
          <p:cNvSpPr>
            <a:spLocks noChangeAspect="1"/>
          </p:cNvSpPr>
          <p:nvPr/>
        </p:nvSpPr>
        <p:spPr>
          <a:xfrm>
            <a:off x="2873440" y="6728843"/>
            <a:ext cx="324000" cy="32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7</a:t>
            </a:r>
          </a:p>
        </p:txBody>
      </p:sp>
      <p:grpSp>
        <p:nvGrpSpPr>
          <p:cNvPr id="65" name="Gruppe 64"/>
          <p:cNvGrpSpPr>
            <a:grpSpLocks noChangeAspect="1"/>
          </p:cNvGrpSpPr>
          <p:nvPr/>
        </p:nvGrpSpPr>
        <p:grpSpPr>
          <a:xfrm flipH="1">
            <a:off x="5314523" y="5055125"/>
            <a:ext cx="288030" cy="288030"/>
            <a:chOff x="544738" y="1559226"/>
            <a:chExt cx="1285336" cy="1285336"/>
          </a:xfrm>
        </p:grpSpPr>
        <p:sp>
          <p:nvSpPr>
            <p:cNvPr id="66" name="Avrundet rektangel 65"/>
            <p:cNvSpPr/>
            <p:nvPr/>
          </p:nvSpPr>
          <p:spPr>
            <a:xfrm>
              <a:off x="544738" y="1559226"/>
              <a:ext cx="1285336" cy="1285336"/>
            </a:xfrm>
            <a:prstGeom prst="roundRect">
              <a:avLst>
                <a:gd name="adj" fmla="val 11310"/>
              </a:avLst>
            </a:prstGeom>
            <a:solidFill>
              <a:srgbClr val="DC2408">
                <a:alpha val="54902"/>
              </a:srgb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Tahoma" panose="020B0604030504040204" pitchFamily="34" charset="0"/>
              </a:endParaRPr>
            </a:p>
          </p:txBody>
        </p:sp>
        <p:sp>
          <p:nvSpPr>
            <p:cNvPr id="67" name="Pil høyre 66"/>
            <p:cNvSpPr/>
            <p:nvPr/>
          </p:nvSpPr>
          <p:spPr>
            <a:xfrm>
              <a:off x="682762" y="1851797"/>
              <a:ext cx="1009289" cy="756327"/>
            </a:xfrm>
            <a:prstGeom prst="rightArrow">
              <a:avLst>
                <a:gd name="adj1" fmla="val 36312"/>
                <a:gd name="adj2" fmla="val 59298"/>
              </a:avLst>
            </a:prstGeom>
            <a:solidFill>
              <a:srgbClr val="F3E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Tahoma" panose="020B0604030504040204" pitchFamily="34" charset="0"/>
              </a:endParaRPr>
            </a:p>
          </p:txBody>
        </p:sp>
      </p:grpSp>
      <p:sp>
        <p:nvSpPr>
          <p:cNvPr id="68" name="Rektangel 67"/>
          <p:cNvSpPr/>
          <p:nvPr/>
        </p:nvSpPr>
        <p:spPr>
          <a:xfrm>
            <a:off x="8007467" y="2995971"/>
            <a:ext cx="3019196" cy="1947135"/>
          </a:xfrm>
          <a:prstGeom prst="rect">
            <a:avLst/>
          </a:prstGeom>
          <a:solidFill>
            <a:srgbClr val="FF0000">
              <a:alpha val="30000"/>
            </a:srgbClr>
          </a:solidFill>
          <a:ln w="12700"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70" name="j5">
            <a:extLst>
              <a:ext uri="{FF2B5EF4-FFF2-40B4-BE49-F238E27FC236}">
                <a16:creationId xmlns:a16="http://schemas.microsoft.com/office/drawing/2014/main" id="{3D041B42-D117-494F-BFCF-6E3027175594}"/>
              </a:ext>
            </a:extLst>
          </p:cNvPr>
          <p:cNvSpPr>
            <a:spLocks noChangeAspect="1"/>
          </p:cNvSpPr>
          <p:nvPr/>
        </p:nvSpPr>
        <p:spPr>
          <a:xfrm rot="16200000">
            <a:off x="9562154" y="3878317"/>
            <a:ext cx="324000" cy="324000"/>
          </a:xfrm>
          <a:prstGeom prst="homePlate">
            <a:avLst>
              <a:gd name="adj" fmla="val 38661"/>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600" b="1">
                <a:latin typeface="Verdana" panose="020B0604030504040204" pitchFamily="34" charset="0"/>
                <a:ea typeface="Verdana" panose="020B0604030504040204" pitchFamily="34" charset="0"/>
              </a:rPr>
              <a:t>3</a:t>
            </a:r>
            <a:endParaRPr lang="en-US" sz="1600" b="1">
              <a:latin typeface="Verdana" panose="020B0604030504040204" pitchFamily="34" charset="0"/>
              <a:ea typeface="Verdana" panose="020B0604030504040204" pitchFamily="34" charset="0"/>
            </a:endParaRPr>
          </a:p>
        </p:txBody>
      </p:sp>
      <p:sp>
        <p:nvSpPr>
          <p:cNvPr id="71" name="j5">
            <a:extLst>
              <a:ext uri="{FF2B5EF4-FFF2-40B4-BE49-F238E27FC236}">
                <a16:creationId xmlns:a16="http://schemas.microsoft.com/office/drawing/2014/main" id="{A6FA508A-113E-3544-828D-F660A018BF72}"/>
              </a:ext>
            </a:extLst>
          </p:cNvPr>
          <p:cNvSpPr>
            <a:spLocks noChangeAspect="1"/>
          </p:cNvSpPr>
          <p:nvPr/>
        </p:nvSpPr>
        <p:spPr>
          <a:xfrm rot="16200000">
            <a:off x="2866617" y="5806017"/>
            <a:ext cx="324000" cy="324000"/>
          </a:xfrm>
          <a:prstGeom prst="homePlate">
            <a:avLst>
              <a:gd name="adj" fmla="val 38661"/>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8</a:t>
            </a:r>
          </a:p>
        </p:txBody>
      </p:sp>
      <p:cxnSp>
        <p:nvCxnSpPr>
          <p:cNvPr id="73" name="Rett pil 72"/>
          <p:cNvCxnSpPr>
            <a:cxnSpLocks noChangeAspect="1"/>
            <a:stCxn id="30" idx="6"/>
          </p:cNvCxnSpPr>
          <p:nvPr/>
        </p:nvCxnSpPr>
        <p:spPr>
          <a:xfrm flipV="1">
            <a:off x="3197440" y="6787566"/>
            <a:ext cx="468000" cy="10327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4" name="Rett pil 73"/>
          <p:cNvCxnSpPr>
            <a:cxnSpLocks noChangeAspect="1"/>
          </p:cNvCxnSpPr>
          <p:nvPr/>
        </p:nvCxnSpPr>
        <p:spPr>
          <a:xfrm flipV="1">
            <a:off x="5147590" y="7129839"/>
            <a:ext cx="396000" cy="39600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e 4">
            <a:extLst>
              <a:ext uri="{FF2B5EF4-FFF2-40B4-BE49-F238E27FC236}">
                <a16:creationId xmlns:a16="http://schemas.microsoft.com/office/drawing/2014/main" id="{E4FE6689-434B-587F-517A-8145C06AA377}"/>
              </a:ext>
            </a:extLst>
          </p:cNvPr>
          <p:cNvGrpSpPr/>
          <p:nvPr/>
        </p:nvGrpSpPr>
        <p:grpSpPr>
          <a:xfrm>
            <a:off x="8652291" y="8219460"/>
            <a:ext cx="4295999" cy="2162046"/>
            <a:chOff x="8925005" y="8363838"/>
            <a:chExt cx="4295999" cy="2162046"/>
          </a:xfrm>
        </p:grpSpPr>
        <p:grpSp>
          <p:nvGrpSpPr>
            <p:cNvPr id="31" name="Gruppe 30"/>
            <p:cNvGrpSpPr/>
            <p:nvPr/>
          </p:nvGrpSpPr>
          <p:grpSpPr>
            <a:xfrm>
              <a:off x="11736092" y="8363838"/>
              <a:ext cx="1484912" cy="1246922"/>
              <a:chOff x="11343843" y="6789479"/>
              <a:chExt cx="1257280" cy="1246922"/>
            </a:xfrm>
            <a:solidFill>
              <a:schemeClr val="bg1"/>
            </a:solidFill>
          </p:grpSpPr>
          <p:cxnSp>
            <p:nvCxnSpPr>
              <p:cNvPr id="32" name="Rett linje 31"/>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uppe 32"/>
              <p:cNvGrpSpPr/>
              <p:nvPr/>
            </p:nvGrpSpPr>
            <p:grpSpPr>
              <a:xfrm>
                <a:off x="11684235" y="6789479"/>
                <a:ext cx="577424" cy="1246922"/>
                <a:chOff x="11557192" y="7495931"/>
                <a:chExt cx="896589" cy="1936146"/>
              </a:xfrm>
              <a:grpFill/>
            </p:grpSpPr>
            <p:grpSp>
              <p:nvGrpSpPr>
                <p:cNvPr id="34" name="Gruppe 33">
                  <a:extLst>
                    <a:ext uri="{FF2B5EF4-FFF2-40B4-BE49-F238E27FC236}">
                      <a16:creationId xmlns:a16="http://schemas.microsoft.com/office/drawing/2014/main" id="{BB709DA0-3087-B446-9529-75F205108DB9}"/>
                    </a:ext>
                  </a:extLst>
                </p:cNvPr>
                <p:cNvGrpSpPr/>
                <p:nvPr/>
              </p:nvGrpSpPr>
              <p:grpSpPr>
                <a:xfrm>
                  <a:off x="11557192" y="7495931"/>
                  <a:ext cx="896589" cy="1573048"/>
                  <a:chOff x="1291524" y="5924719"/>
                  <a:chExt cx="670058" cy="1047995"/>
                </a:xfrm>
                <a:grpFill/>
              </p:grpSpPr>
              <p:sp>
                <p:nvSpPr>
                  <p:cNvPr id="61" name="TekstSylinder 60">
                    <a:extLst>
                      <a:ext uri="{FF2B5EF4-FFF2-40B4-BE49-F238E27FC236}">
                        <a16:creationId xmlns:a16="http://schemas.microsoft.com/office/drawing/2014/main" id="{A0FEE136-BD8B-C649-B803-300BC6BDAEC3}"/>
                      </a:ext>
                    </a:extLst>
                  </p:cNvPr>
                  <p:cNvSpPr txBox="1"/>
                  <p:nvPr/>
                </p:nvSpPr>
                <p:spPr>
                  <a:xfrm>
                    <a:off x="1292599" y="625614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62" name="TekstSylinder 61">
                    <a:extLst>
                      <a:ext uri="{FF2B5EF4-FFF2-40B4-BE49-F238E27FC236}">
                        <a16:creationId xmlns:a16="http://schemas.microsoft.com/office/drawing/2014/main" id="{7FE605A2-50C0-4C4C-8DF4-D8D99EA38317}"/>
                      </a:ext>
                    </a:extLst>
                  </p:cNvPr>
                  <p:cNvSpPr txBox="1"/>
                  <p:nvPr/>
                </p:nvSpPr>
                <p:spPr>
                  <a:xfrm>
                    <a:off x="1292599" y="6755310"/>
                    <a:ext cx="668983" cy="217404"/>
                  </a:xfrm>
                  <a:prstGeom prst="rect">
                    <a:avLst/>
                  </a:prstGeom>
                  <a:solidFill>
                    <a:schemeClr val="bg1"/>
                  </a:solid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63" name="TekstSylinder 62">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solidFill>
                    <a:srgbClr val="B8CD89"/>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64" name="Likebent trekant 9">
                    <a:extLst>
                      <a:ext uri="{FF2B5EF4-FFF2-40B4-BE49-F238E27FC236}">
                        <a16:creationId xmlns:a16="http://schemas.microsoft.com/office/drawing/2014/main" id="{7CDE87DE-E602-2F40-B831-E04C61A0923D}"/>
                      </a:ext>
                    </a:extLst>
                  </p:cNvPr>
                  <p:cNvSpPr/>
                  <p:nvPr/>
                </p:nvSpPr>
                <p:spPr>
                  <a:xfrm>
                    <a:off x="1291524" y="592471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bg1"/>
                        </a:solidFill>
                        <a:latin typeface="Tahoma" panose="020B0604030504040204" pitchFamily="34" charset="0"/>
                        <a:cs typeface="Tahoma" panose="020B0604030504040204" pitchFamily="34" charset="0"/>
                      </a:rPr>
                      <a:t>Loft</a:t>
                    </a:r>
                  </a:p>
                </p:txBody>
              </p:sp>
            </p:grpSp>
            <p:sp>
              <p:nvSpPr>
                <p:cNvPr id="53" name="TekstSylinder 52">
                  <a:extLst>
                    <a:ext uri="{FF2B5EF4-FFF2-40B4-BE49-F238E27FC236}">
                      <a16:creationId xmlns:a16="http://schemas.microsoft.com/office/drawing/2014/main" id="{7FE605A2-50C0-4C4C-8DF4-D8D99EA38317}"/>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pic>
          <p:nvPicPr>
            <p:cNvPr id="75" name="i22">
              <a:extLst>
                <a:ext uri="{FF2B5EF4-FFF2-40B4-BE49-F238E27FC236}">
                  <a16:creationId xmlns:a16="http://schemas.microsoft.com/office/drawing/2014/main" id="{64B9BA07-2A86-4D0E-9642-5931182DD5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95031">
              <a:off x="8925005" y="10183449"/>
              <a:ext cx="288000" cy="288073"/>
            </a:xfrm>
            <a:prstGeom prst="rect">
              <a:avLst/>
            </a:prstGeom>
            <a:noFill/>
            <a:ln>
              <a:noFill/>
            </a:ln>
          </p:spPr>
        </p:pic>
        <p:grpSp>
          <p:nvGrpSpPr>
            <p:cNvPr id="76" name="j10">
              <a:extLst>
                <a:ext uri="{FF2B5EF4-FFF2-40B4-BE49-F238E27FC236}">
                  <a16:creationId xmlns:a16="http://schemas.microsoft.com/office/drawing/2014/main" id="{9A5475A1-863E-4608-8D2C-6238E3BA8F3D}"/>
                </a:ext>
              </a:extLst>
            </p:cNvPr>
            <p:cNvGrpSpPr>
              <a:grpSpLocks/>
            </p:cNvGrpSpPr>
            <p:nvPr/>
          </p:nvGrpSpPr>
          <p:grpSpPr>
            <a:xfrm>
              <a:off x="9482911" y="10206812"/>
              <a:ext cx="1819490" cy="319072"/>
              <a:chOff x="5456030" y="2741607"/>
              <a:chExt cx="983353" cy="215175"/>
            </a:xfrm>
          </p:grpSpPr>
          <p:sp>
            <p:nvSpPr>
              <p:cNvPr id="77" name="Rektangel 76">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78" name="Rektangel 77">
                <a:extLst>
                  <a:ext uri="{FF2B5EF4-FFF2-40B4-BE49-F238E27FC236}">
                    <a16:creationId xmlns:a16="http://schemas.microsoft.com/office/drawing/2014/main" id="{90ADCB51-CAC3-4447-8A1C-5CF9F32F0D79}"/>
                  </a:ext>
                </a:extLst>
              </p:cNvPr>
              <p:cNvSpPr/>
              <p:nvPr userDrawn="1"/>
            </p:nvSpPr>
            <p:spPr>
              <a:xfrm>
                <a:off x="5947707"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79" name="TekstSylinder 78">
                <a:extLst>
                  <a:ext uri="{FF2B5EF4-FFF2-40B4-BE49-F238E27FC236}">
                    <a16:creationId xmlns:a16="http://schemas.microsoft.com/office/drawing/2014/main" id="{0893CA49-18B3-426B-98CE-35E3A4D541D8}"/>
                  </a:ext>
                </a:extLst>
              </p:cNvPr>
              <p:cNvSpPr txBox="1"/>
              <p:nvPr userDrawn="1"/>
            </p:nvSpPr>
            <p:spPr>
              <a:xfrm>
                <a:off x="5461685" y="2741607"/>
                <a:ext cx="977698" cy="124547"/>
              </a:xfrm>
              <a:prstGeom prst="rect">
                <a:avLst/>
              </a:prstGeom>
              <a:noFill/>
            </p:spPr>
            <p:txBody>
              <a:bodyPr wrap="square" lIns="0" tIns="0" rIns="0" bIns="0" rtlCol="0">
                <a:spAutoFit/>
              </a:bodyPr>
              <a:lstStyle/>
              <a:p>
                <a:pPr algn="ctr"/>
                <a:r>
                  <a:rPr lang="nb-NO" sz="1200"/>
                  <a:t>20 m</a:t>
                </a:r>
                <a:endParaRPr lang="en-US" sz="1200"/>
              </a:p>
            </p:txBody>
          </p:sp>
        </p:grpSp>
      </p:grpSp>
      <p:pic>
        <p:nvPicPr>
          <p:cNvPr id="40" name="Bild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42543" y="3423217"/>
            <a:ext cx="288030" cy="288030"/>
          </a:xfrm>
          <a:prstGeom prst="rect">
            <a:avLst/>
          </a:prstGeom>
        </p:spPr>
      </p:pic>
      <p:cxnSp>
        <p:nvCxnSpPr>
          <p:cNvPr id="13" name="Rett pil 103">
            <a:extLst>
              <a:ext uri="{FF2B5EF4-FFF2-40B4-BE49-F238E27FC236}">
                <a16:creationId xmlns:a16="http://schemas.microsoft.com/office/drawing/2014/main" id="{3DFEA18F-2948-4823-FE27-3B2F34A4C08F}"/>
              </a:ext>
            </a:extLst>
          </p:cNvPr>
          <p:cNvCxnSpPr>
            <a:cxnSpLocks/>
          </p:cNvCxnSpPr>
          <p:nvPr/>
        </p:nvCxnSpPr>
        <p:spPr>
          <a:xfrm flipH="1" flipV="1">
            <a:off x="12167187" y="4769512"/>
            <a:ext cx="421314" cy="9655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Rett pil 103">
            <a:extLst>
              <a:ext uri="{FF2B5EF4-FFF2-40B4-BE49-F238E27FC236}">
                <a16:creationId xmlns:a16="http://schemas.microsoft.com/office/drawing/2014/main" id="{73D176EB-BB65-2782-3B0A-6FA231D3F1D1}"/>
              </a:ext>
            </a:extLst>
          </p:cNvPr>
          <p:cNvCxnSpPr>
            <a:cxnSpLocks/>
          </p:cNvCxnSpPr>
          <p:nvPr/>
        </p:nvCxnSpPr>
        <p:spPr>
          <a:xfrm>
            <a:off x="3177429" y="5406016"/>
            <a:ext cx="943810" cy="35234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2" name="Gruppe 21">
            <a:extLst>
              <a:ext uri="{FF2B5EF4-FFF2-40B4-BE49-F238E27FC236}">
                <a16:creationId xmlns:a16="http://schemas.microsoft.com/office/drawing/2014/main" id="{22C8A30E-2F5A-04CC-9872-DCEF98CD7E6D}"/>
              </a:ext>
            </a:extLst>
          </p:cNvPr>
          <p:cNvGrpSpPr/>
          <p:nvPr/>
        </p:nvGrpSpPr>
        <p:grpSpPr>
          <a:xfrm>
            <a:off x="2950817" y="120407"/>
            <a:ext cx="9218517" cy="258312"/>
            <a:chOff x="2950817" y="475253"/>
            <a:chExt cx="9218517" cy="258312"/>
          </a:xfrm>
        </p:grpSpPr>
        <p:sp>
          <p:nvSpPr>
            <p:cNvPr id="23" name="Ellipse 22">
              <a:extLst>
                <a:ext uri="{FF2B5EF4-FFF2-40B4-BE49-F238E27FC236}">
                  <a16:creationId xmlns:a16="http://schemas.microsoft.com/office/drawing/2014/main" id="{E32200FC-CAF4-3F9D-96BB-FFDBA4A397E5}"/>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4" name="Ellipse 23">
              <a:extLst>
                <a:ext uri="{FF2B5EF4-FFF2-40B4-BE49-F238E27FC236}">
                  <a16:creationId xmlns:a16="http://schemas.microsoft.com/office/drawing/2014/main" id="{3E040C64-5A63-F67E-061D-CC908037C2A6}"/>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5" name="Ellipse 24">
              <a:extLst>
                <a:ext uri="{FF2B5EF4-FFF2-40B4-BE49-F238E27FC236}">
                  <a16:creationId xmlns:a16="http://schemas.microsoft.com/office/drawing/2014/main" id="{51F8D9D5-30C2-B23E-1E32-A677C03351BF}"/>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6" name="Ellipse 25">
              <a:extLst>
                <a:ext uri="{FF2B5EF4-FFF2-40B4-BE49-F238E27FC236}">
                  <a16:creationId xmlns:a16="http://schemas.microsoft.com/office/drawing/2014/main" id="{102F463D-C587-83F1-9CBA-BDF3D74FBF6A}"/>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pic>
        <p:nvPicPr>
          <p:cNvPr id="16" name="Bilde 15" descr="Et bilde som inneholder symbol, Grafikk, Font, design&#10;&#10;Automatisk generert beskrivelse">
            <a:extLst>
              <a:ext uri="{FF2B5EF4-FFF2-40B4-BE49-F238E27FC236}">
                <a16:creationId xmlns:a16="http://schemas.microsoft.com/office/drawing/2014/main" id="{E308089E-5D2D-B353-AAE8-99F1E7A3006F}"/>
              </a:ext>
            </a:extLst>
          </p:cNvPr>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92974" y="4770065"/>
            <a:ext cx="288000" cy="288000"/>
          </a:xfrm>
          <a:prstGeom prst="rect">
            <a:avLst/>
          </a:prstGeom>
        </p:spPr>
      </p:pic>
      <p:grpSp>
        <p:nvGrpSpPr>
          <p:cNvPr id="17" name="Gruppe 16">
            <a:extLst>
              <a:ext uri="{FF2B5EF4-FFF2-40B4-BE49-F238E27FC236}">
                <a16:creationId xmlns:a16="http://schemas.microsoft.com/office/drawing/2014/main" id="{50F79866-71ED-4BF8-EDDD-B8BC9B13C175}"/>
              </a:ext>
            </a:extLst>
          </p:cNvPr>
          <p:cNvGrpSpPr/>
          <p:nvPr/>
        </p:nvGrpSpPr>
        <p:grpSpPr>
          <a:xfrm>
            <a:off x="12588501" y="4765994"/>
            <a:ext cx="287840" cy="290087"/>
            <a:chOff x="4929013" y="8824139"/>
            <a:chExt cx="287840" cy="290087"/>
          </a:xfrm>
        </p:grpSpPr>
        <p:pic>
          <p:nvPicPr>
            <p:cNvPr id="18" name="Bilde 17" descr="Et bilde som inneholder skjermbilde, Rektangel, Grafikk, line&#10;&#10;Automatisk generert beskrivelse">
              <a:extLst>
                <a:ext uri="{FF2B5EF4-FFF2-40B4-BE49-F238E27FC236}">
                  <a16:creationId xmlns:a16="http://schemas.microsoft.com/office/drawing/2014/main" id="{40FE2B82-883C-7123-9B23-94DB6D72B9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4929013" y="8826226"/>
              <a:ext cx="287840" cy="288000"/>
            </a:xfrm>
            <a:prstGeom prst="rect">
              <a:avLst/>
            </a:prstGeom>
          </p:spPr>
        </p:pic>
        <p:sp>
          <p:nvSpPr>
            <p:cNvPr id="19" name="TekstSylinder 18">
              <a:extLst>
                <a:ext uri="{FF2B5EF4-FFF2-40B4-BE49-F238E27FC236}">
                  <a16:creationId xmlns:a16="http://schemas.microsoft.com/office/drawing/2014/main" id="{0FBB3D15-A2E5-4368-0E5F-1F44F6637C5B}"/>
                </a:ext>
              </a:extLst>
            </p:cNvPr>
            <p:cNvSpPr txBox="1">
              <a:spLocks noChangeAspect="1"/>
            </p:cNvSpPr>
            <p:nvPr/>
          </p:nvSpPr>
          <p:spPr>
            <a:xfrm>
              <a:off x="5082807" y="8824139"/>
              <a:ext cx="132222" cy="288155"/>
            </a:xfrm>
            <a:prstGeom prst="rect">
              <a:avLst/>
            </a:prstGeom>
            <a:noFill/>
          </p:spPr>
          <p:txBody>
            <a:bodyPr wrap="square" lIns="0" tIns="36004" rIns="0" bIns="36004" rtlCol="0">
              <a:spAutoFit/>
            </a:bodyPr>
            <a:lstStyle/>
            <a:p>
              <a:pPr algn="ctr"/>
              <a:r>
                <a:rPr lang="nb-NO" sz="700">
                  <a:latin typeface="Tahoma" panose="020B0604030504040204" pitchFamily="34" charset="0"/>
                  <a:ea typeface="Tahoma" panose="020B0604030504040204" pitchFamily="34" charset="0"/>
                  <a:cs typeface="Tahoma" panose="020B0604030504040204" pitchFamily="34" charset="0"/>
                </a:rPr>
                <a:t>1,6</a:t>
              </a:r>
            </a:p>
            <a:p>
              <a:pPr algn="ctr"/>
              <a:r>
                <a:rPr lang="nb-NO" sz="700">
                  <a:latin typeface="Tahoma" panose="020B0604030504040204" pitchFamily="34" charset="0"/>
                  <a:ea typeface="Tahoma" panose="020B0604030504040204" pitchFamily="34" charset="0"/>
                  <a:cs typeface="Tahoma" panose="020B0604030504040204" pitchFamily="34" charset="0"/>
                </a:rPr>
                <a:t>m</a:t>
              </a:r>
            </a:p>
          </p:txBody>
        </p:sp>
      </p:grpSp>
      <p:cxnSp>
        <p:nvCxnSpPr>
          <p:cNvPr id="27" name="Rett pil 103">
            <a:extLst>
              <a:ext uri="{FF2B5EF4-FFF2-40B4-BE49-F238E27FC236}">
                <a16:creationId xmlns:a16="http://schemas.microsoft.com/office/drawing/2014/main" id="{A197CB1B-3D22-31F0-7166-3383A25BFF7A}"/>
              </a:ext>
            </a:extLst>
          </p:cNvPr>
          <p:cNvCxnSpPr>
            <a:cxnSpLocks/>
            <a:stCxn id="71" idx="2"/>
          </p:cNvCxnSpPr>
          <p:nvPr/>
        </p:nvCxnSpPr>
        <p:spPr>
          <a:xfrm flipV="1">
            <a:off x="3190617" y="6008566"/>
            <a:ext cx="731678" cy="2208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4" name="Picture 6" descr="Et bilde som inneholder illustrasjon, design, kunst&#10;&#10;Automatisk generert beskrivelse med lav konfidens">
            <a:extLst>
              <a:ext uri="{FF2B5EF4-FFF2-40B4-BE49-F238E27FC236}">
                <a16:creationId xmlns:a16="http://schemas.microsoft.com/office/drawing/2014/main" id="{5FE4F461-30B4-E5A1-CC9A-3FC5A04BF09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02617" y="5290519"/>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t bilde som inneholder illustrasjon, design, kunst&#10;&#10;Automatisk generert beskrivelse med lav konfidens">
            <a:extLst>
              <a:ext uri="{FF2B5EF4-FFF2-40B4-BE49-F238E27FC236}">
                <a16:creationId xmlns:a16="http://schemas.microsoft.com/office/drawing/2014/main" id="{971A2125-93C6-23DE-9F74-21D9914748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197607" y="4765994"/>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84F24F32-D153-CDAA-12FA-A8D1CA75B9D3}"/>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357160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p:cNvSpPr>
            <a:spLocks noGrp="1"/>
          </p:cNvSpPr>
          <p:nvPr>
            <p:ph type="title" idx="4294967295"/>
          </p:nvPr>
        </p:nvSpPr>
        <p:spPr>
          <a:xfrm>
            <a:off x="12598400" y="-7938"/>
            <a:ext cx="2520950" cy="1800226"/>
          </a:xfrm>
          <a:solidFill>
            <a:srgbClr val="FF0000"/>
          </a:solidFill>
        </p:spPr>
        <p:txBody>
          <a:bodyPr vert="horz" wrap="square" lIns="72008" tIns="360038" rIns="288030" bIns="108011" rtlCol="0" anchor="t">
            <a:noAutofit/>
          </a:bodyPr>
          <a:lstStyle/>
          <a:p>
            <a:pPr algn="r"/>
            <a:r>
              <a:rPr lang="nb-NO" sz="2000" b="1">
                <a:solidFill>
                  <a:prstClr val="white"/>
                </a:solidFill>
                <a:latin typeface="Tahoma" panose="020B0604030504040204" pitchFamily="34" charset="0"/>
                <a:ea typeface="+mn-ea"/>
                <a:cs typeface="+mn-cs"/>
              </a:rPr>
              <a:t>Bergingskort</a:t>
            </a:r>
            <a:br>
              <a:rPr lang="nb-NO" sz="2000" b="1">
                <a:solidFill>
                  <a:prstClr val="white"/>
                </a:solidFill>
                <a:latin typeface="Tahoma" panose="020B0604030504040204" pitchFamily="34" charset="0"/>
                <a:ea typeface="+mn-ea"/>
                <a:cs typeface="+mn-cs"/>
              </a:rPr>
            </a:br>
            <a:r>
              <a:rPr lang="nb-NO" sz="2800" b="1">
                <a:solidFill>
                  <a:prstClr val="white"/>
                </a:solidFill>
                <a:latin typeface="Tahoma" panose="020B0604030504040204" pitchFamily="34" charset="0"/>
                <a:ea typeface="+mn-ea"/>
                <a:cs typeface="+mn-cs"/>
              </a:rPr>
              <a:t>3</a:t>
            </a:r>
            <a:br>
              <a:rPr lang="nb-NO" sz="2800" b="1">
                <a:solidFill>
                  <a:prstClr val="white"/>
                </a:solidFill>
                <a:latin typeface="Tahoma" panose="020B0604030504040204" pitchFamily="34" charset="0"/>
                <a:ea typeface="+mn-ea"/>
                <a:cs typeface="+mn-cs"/>
              </a:rPr>
            </a:br>
            <a:r>
              <a:rPr lang="nb-NO" sz="2000">
                <a:solidFill>
                  <a:schemeClr val="bg1"/>
                </a:solidFill>
                <a:latin typeface="Tahoma" panose="020B0604030504040204" pitchFamily="34" charset="0"/>
              </a:rPr>
              <a:t>Veggmalerier</a:t>
            </a:r>
            <a:br>
              <a:rPr lang="nb-NO" sz="2000">
                <a:solidFill>
                  <a:schemeClr val="bg1"/>
                </a:solidFill>
                <a:latin typeface="Tahoma" panose="020B0604030504040204" pitchFamily="34" charset="0"/>
              </a:rPr>
            </a:br>
            <a:r>
              <a:rPr lang="nb-NO" sz="2000">
                <a:solidFill>
                  <a:schemeClr val="bg1"/>
                </a:solidFill>
                <a:latin typeface="Tahoma" panose="020B0604030504040204" pitchFamily="34" charset="0"/>
              </a:rPr>
              <a:t>Bygningsfast</a:t>
            </a:r>
            <a:br>
              <a:rPr lang="nb-NO" sz="2000">
                <a:solidFill>
                  <a:prstClr val="white"/>
                </a:solidFill>
                <a:latin typeface="Tahoma" panose="020B0604030504040204" pitchFamily="34" charset="0"/>
                <a:ea typeface="+mn-ea"/>
                <a:cs typeface="+mn-cs"/>
              </a:rPr>
            </a:br>
            <a:endParaRPr lang="nb-NO" sz="1400">
              <a:solidFill>
                <a:prstClr val="black"/>
              </a:solidFill>
              <a:latin typeface="Tahoma" panose="020B0604030504040204" pitchFamily="34" charset="0"/>
              <a:ea typeface="+mn-ea"/>
              <a:cs typeface="Tahoma" panose="020B0604030504040204" pitchFamily="34" charset="0"/>
            </a:endParaRPr>
          </a:p>
        </p:txBody>
      </p:sp>
      <p:sp>
        <p:nvSpPr>
          <p:cNvPr id="54" name="Rektangel 53"/>
          <p:cNvSpPr>
            <a:spLocks/>
          </p:cNvSpPr>
          <p:nvPr/>
        </p:nvSpPr>
        <p:spPr>
          <a:xfrm>
            <a:off x="12598400" y="1793483"/>
            <a:ext cx="2520000" cy="1224311"/>
          </a:xfrm>
          <a:prstGeom prst="rect">
            <a:avLst/>
          </a:prstGeom>
          <a:solidFill>
            <a:srgbClr val="B8CD8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8" tIns="180019" rIns="288030" bIns="108011" rtlCol="0" anchor="t"/>
          <a:lstStyle/>
          <a:p>
            <a:pPr algn="r">
              <a:spcBef>
                <a:spcPts val="600"/>
              </a:spcBef>
            </a:pPr>
            <a:r>
              <a:rPr lang="nb-NO">
                <a:solidFill>
                  <a:srgbClr val="002932"/>
                </a:solidFill>
                <a:latin typeface="Tahoma" panose="020B0604030504040204" pitchFamily="34" charset="0"/>
              </a:rPr>
              <a:t>2. etasje</a:t>
            </a:r>
          </a:p>
          <a:p>
            <a:pPr algn="r">
              <a:spcBef>
                <a:spcPts val="600"/>
              </a:spcBef>
            </a:pPr>
            <a:r>
              <a:rPr lang="nb-NO">
                <a:solidFill>
                  <a:srgbClr val="002932"/>
                </a:solidFill>
                <a:latin typeface="Tahoma" panose="020B0604030504040204" pitchFamily="34" charset="0"/>
              </a:rPr>
              <a:t>Rom 243</a:t>
            </a:r>
          </a:p>
          <a:p>
            <a:pPr algn="r">
              <a:spcBef>
                <a:spcPts val="600"/>
              </a:spcBef>
            </a:pPr>
            <a:r>
              <a:rPr lang="nb-NO">
                <a:solidFill>
                  <a:srgbClr val="002932"/>
                </a:solidFill>
                <a:latin typeface="Tahoma" panose="020B0604030504040204" pitchFamily="34" charset="0"/>
              </a:rPr>
              <a:t>Kantine</a:t>
            </a:r>
          </a:p>
          <a:p>
            <a:pPr algn="r">
              <a:spcAft>
                <a:spcPts val="600"/>
              </a:spcAft>
            </a:pPr>
            <a:endParaRPr lang="nb-NO">
              <a:solidFill>
                <a:srgbClr val="002932"/>
              </a:solidFill>
              <a:latin typeface="Tahoma" panose="020B0604030504040204" pitchFamily="34" charset="0"/>
            </a:endParaRPr>
          </a:p>
        </p:txBody>
      </p:sp>
      <p:sp>
        <p:nvSpPr>
          <p:cNvPr id="53" name="Rektangel 52"/>
          <p:cNvSpPr/>
          <p:nvPr/>
        </p:nvSpPr>
        <p:spPr>
          <a:xfrm>
            <a:off x="9222941" y="804044"/>
            <a:ext cx="3058095" cy="1752484"/>
          </a:xfrm>
          <a:prstGeom prst="rect">
            <a:avLst/>
          </a:prstGeom>
          <a:solidFill>
            <a:srgbClr val="E7E7E7"/>
          </a:solidFill>
        </p:spPr>
        <p:txBody>
          <a:bodyPr wrap="square" lIns="82697" tIns="82697" rIns="82697" bIns="82697" anchor="t">
            <a:spAutoFit/>
          </a:bodyPr>
          <a:lstStyle/>
          <a:p>
            <a:pPr>
              <a:spcBef>
                <a:spcPts val="115"/>
              </a:spcBef>
              <a:buClr>
                <a:srgbClr val="002932"/>
              </a:buClr>
            </a:pPr>
            <a:r>
              <a:rPr lang="nb-NO" sz="1400" b="1">
                <a:solidFill>
                  <a:srgbClr val="002932"/>
                </a:solidFill>
                <a:latin typeface="Tahoma"/>
                <a:ea typeface="Tahoma"/>
                <a:cs typeface="Tahoma"/>
              </a:rPr>
              <a:t>Hjelpemidler:</a:t>
            </a:r>
          </a:p>
          <a:p>
            <a:pPr marL="285750" indent="-285750" defTabSz="1130507">
              <a:spcBef>
                <a:spcPts val="115"/>
              </a:spcBef>
              <a:buFont typeface="Wingdings" panose="05000000000000000000" pitchFamily="2" charset="2"/>
              <a:buChar char="§"/>
              <a:defRPr/>
            </a:pPr>
            <a:r>
              <a:rPr lang="nb-NO" sz="1400">
                <a:latin typeface="Tahoma"/>
                <a:ea typeface="Arial Unicode MS"/>
                <a:cs typeface="Tahoma"/>
              </a:rPr>
              <a:t>Trappestiger</a:t>
            </a:r>
          </a:p>
          <a:p>
            <a:pPr marL="285750" indent="-285750" defTabSz="1130507">
              <a:spcBef>
                <a:spcPts val="115"/>
              </a:spcBef>
              <a:buFont typeface="Wingdings" panose="05000000000000000000" pitchFamily="2" charset="2"/>
              <a:buChar char="§"/>
              <a:defRPr/>
            </a:pPr>
            <a:r>
              <a:rPr lang="nb-NO" sz="1400">
                <a:latin typeface="Tahoma"/>
                <a:ea typeface="Arial Unicode MS"/>
                <a:cs typeface="Tahoma"/>
              </a:rPr>
              <a:t>Dekkeplast </a:t>
            </a:r>
          </a:p>
          <a:p>
            <a:pPr marL="285750" indent="-285750" defTabSz="1130507">
              <a:spcBef>
                <a:spcPts val="115"/>
              </a:spcBef>
              <a:buFont typeface="Wingdings" panose="05000000000000000000" pitchFamily="2" charset="2"/>
              <a:buChar char="§"/>
              <a:defRPr/>
            </a:pPr>
            <a:r>
              <a:rPr lang="nb-NO" sz="1400">
                <a:latin typeface="Tahoma"/>
                <a:ea typeface="Arial Unicode MS"/>
                <a:cs typeface="Tahoma"/>
              </a:rPr>
              <a:t>Brannvev</a:t>
            </a:r>
          </a:p>
          <a:p>
            <a:pPr marL="285750" indent="-285750" defTabSz="1130507">
              <a:spcBef>
                <a:spcPts val="115"/>
              </a:spcBef>
              <a:buFont typeface="Wingdings" panose="05000000000000000000" pitchFamily="2" charset="2"/>
              <a:buChar char="§"/>
              <a:defRPr/>
            </a:pPr>
            <a:r>
              <a:rPr lang="nb-NO" sz="1400">
                <a:latin typeface="Tahoma"/>
                <a:ea typeface="Arial Unicode MS"/>
                <a:cs typeface="Tahoma"/>
              </a:rPr>
              <a:t>Kniver</a:t>
            </a:r>
          </a:p>
          <a:p>
            <a:pPr marL="285750" indent="-285750" defTabSz="1130507">
              <a:spcBef>
                <a:spcPts val="115"/>
              </a:spcBef>
              <a:buFont typeface="Wingdings" panose="05000000000000000000" pitchFamily="2" charset="2"/>
              <a:buChar char="§"/>
              <a:defRPr/>
            </a:pPr>
            <a:r>
              <a:rPr lang="nb-NO" sz="1400" err="1">
                <a:latin typeface="Tahoma"/>
                <a:ea typeface="Arial Unicode MS"/>
                <a:cs typeface="Tahoma"/>
              </a:rPr>
              <a:t>Gaffa</a:t>
            </a:r>
            <a:r>
              <a:rPr lang="nb-NO" sz="1400">
                <a:latin typeface="Tahoma"/>
                <a:ea typeface="Arial Unicode MS"/>
                <a:cs typeface="Tahoma"/>
              </a:rPr>
              <a:t>-tape</a:t>
            </a:r>
          </a:p>
          <a:p>
            <a:pPr marL="285750" indent="-285750" defTabSz="1130507">
              <a:spcBef>
                <a:spcPts val="115"/>
              </a:spcBef>
              <a:buFont typeface="Wingdings" panose="05000000000000000000" pitchFamily="2" charset="2"/>
              <a:buChar char="§"/>
              <a:defRPr/>
            </a:pPr>
            <a:r>
              <a:rPr lang="nb-NO" sz="1400">
                <a:latin typeface="Tahoma"/>
                <a:ea typeface="Arial Unicode MS"/>
                <a:cs typeface="Tahoma"/>
              </a:rPr>
              <a:t>Heftepistol</a:t>
            </a:r>
            <a:endParaRPr lang="nb-NO" sz="1400">
              <a:latin typeface="Tahoma" panose="020B0604030504040204" pitchFamily="34" charset="0"/>
              <a:ea typeface="Arial Unicode MS" panose="020B0604020202020204" pitchFamily="34" charset="-128"/>
              <a:cs typeface="Tahoma" panose="020B0604030504040204" pitchFamily="34" charset="0"/>
            </a:endParaRPr>
          </a:p>
        </p:txBody>
      </p:sp>
      <p:cxnSp>
        <p:nvCxnSpPr>
          <p:cNvPr id="74" name="Rett pil 73"/>
          <p:cNvCxnSpPr/>
          <p:nvPr/>
        </p:nvCxnSpPr>
        <p:spPr>
          <a:xfrm>
            <a:off x="6405932" y="2288035"/>
            <a:ext cx="2100722" cy="0"/>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 name="Rett pil 74"/>
          <p:cNvCxnSpPr/>
          <p:nvPr/>
        </p:nvCxnSpPr>
        <p:spPr>
          <a:xfrm>
            <a:off x="8738313" y="835741"/>
            <a:ext cx="0" cy="1216337"/>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1" name="Rektangel 80"/>
          <p:cNvSpPr/>
          <p:nvPr/>
        </p:nvSpPr>
        <p:spPr>
          <a:xfrm>
            <a:off x="6405931" y="813716"/>
            <a:ext cx="2100721" cy="1216337"/>
          </a:xfrm>
          <a:prstGeom prst="rect">
            <a:avLst/>
          </a:prstGeom>
          <a:solidFill>
            <a:srgbClr val="002932"/>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sz="2100">
                <a:solidFill>
                  <a:schemeClr val="bg1"/>
                </a:solidFill>
                <a:latin typeface="Tahoma" panose="020B0604030504040204" pitchFamily="34" charset="0"/>
                <a:cs typeface="Tahoma" panose="020B0604030504040204" pitchFamily="34" charset="0"/>
              </a:rPr>
              <a:t>8 veggmalerier</a:t>
            </a:r>
          </a:p>
        </p:txBody>
      </p:sp>
      <p:grpSp>
        <p:nvGrpSpPr>
          <p:cNvPr id="82" name="Gruppe 81"/>
          <p:cNvGrpSpPr/>
          <p:nvPr/>
        </p:nvGrpSpPr>
        <p:grpSpPr>
          <a:xfrm>
            <a:off x="492238" y="5414063"/>
            <a:ext cx="4774340" cy="2558865"/>
            <a:chOff x="614119" y="1035674"/>
            <a:chExt cx="7322007" cy="3922721"/>
          </a:xfrm>
        </p:grpSpPr>
        <p:pic>
          <p:nvPicPr>
            <p:cNvPr id="83" name="Bild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119" y="1035674"/>
              <a:ext cx="7073095" cy="3922721"/>
            </a:xfrm>
            <a:prstGeom prst="rect">
              <a:avLst/>
            </a:prstGeom>
          </p:spPr>
        </p:pic>
        <p:sp>
          <p:nvSpPr>
            <p:cNvPr id="84" name="Rektangel 83"/>
            <p:cNvSpPr/>
            <p:nvPr/>
          </p:nvSpPr>
          <p:spPr>
            <a:xfrm>
              <a:off x="6460184" y="2895599"/>
              <a:ext cx="971394" cy="371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6" tIns="45689" rIns="91376" bIns="45689" rtlCol="0" anchor="ctr"/>
            <a:lstStyle/>
            <a:p>
              <a:pPr algn="ctr"/>
              <a:endParaRPr lang="nb-NO">
                <a:latin typeface="Tahoma" panose="020B0604030504040204" pitchFamily="34" charset="0"/>
              </a:endParaRPr>
            </a:p>
          </p:txBody>
        </p:sp>
        <p:cxnSp>
          <p:nvCxnSpPr>
            <p:cNvPr id="85" name="Rett pil 84"/>
            <p:cNvCxnSpPr/>
            <p:nvPr/>
          </p:nvCxnSpPr>
          <p:spPr>
            <a:xfrm flipV="1">
              <a:off x="7216427" y="1469895"/>
              <a:ext cx="719699" cy="2"/>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Rektangel 85"/>
            <p:cNvSpPr/>
            <p:nvPr/>
          </p:nvSpPr>
          <p:spPr>
            <a:xfrm>
              <a:off x="4346158" y="1440099"/>
              <a:ext cx="2784137" cy="1484411"/>
            </a:xfrm>
            <a:prstGeom prst="rect">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376" tIns="45689" rIns="91376" bIns="45689" rtlCol="0" anchor="ctr"/>
            <a:lstStyle/>
            <a:p>
              <a:pPr algn="ctr"/>
              <a:endParaRPr lang="nb-NO">
                <a:latin typeface="Tahoma" panose="020B0604030504040204" pitchFamily="34" charset="0"/>
              </a:endParaRPr>
            </a:p>
          </p:txBody>
        </p:sp>
      </p:grpSp>
      <p:pic>
        <p:nvPicPr>
          <p:cNvPr id="88" name="Bilde 8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1091" y="5697315"/>
            <a:ext cx="6239929" cy="3347204"/>
          </a:xfrm>
          <a:prstGeom prst="rect">
            <a:avLst/>
          </a:prstGeom>
          <a:ln w="57150">
            <a:solidFill>
              <a:schemeClr val="tx1"/>
            </a:solidFill>
            <a:prstDash val="sysDot"/>
          </a:ln>
        </p:spPr>
      </p:pic>
      <p:cxnSp>
        <p:nvCxnSpPr>
          <p:cNvPr id="90" name="Rett pil 89"/>
          <p:cNvCxnSpPr>
            <a:cxnSpLocks/>
          </p:cNvCxnSpPr>
          <p:nvPr/>
        </p:nvCxnSpPr>
        <p:spPr>
          <a:xfrm flipV="1">
            <a:off x="8441055" y="6095694"/>
            <a:ext cx="1592599" cy="162286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1" name="Rett pil 90"/>
          <p:cNvCxnSpPr>
            <a:cxnSpLocks/>
          </p:cNvCxnSpPr>
          <p:nvPr/>
        </p:nvCxnSpPr>
        <p:spPr>
          <a:xfrm flipV="1">
            <a:off x="8441055" y="6064404"/>
            <a:ext cx="716553" cy="165415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2" name="Rett pil 91"/>
          <p:cNvCxnSpPr>
            <a:cxnSpLocks/>
          </p:cNvCxnSpPr>
          <p:nvPr/>
        </p:nvCxnSpPr>
        <p:spPr>
          <a:xfrm flipH="1" flipV="1">
            <a:off x="8286072" y="6029938"/>
            <a:ext cx="154983" cy="168862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Rett pil 92"/>
          <p:cNvCxnSpPr>
            <a:cxnSpLocks/>
          </p:cNvCxnSpPr>
          <p:nvPr/>
        </p:nvCxnSpPr>
        <p:spPr>
          <a:xfrm flipH="1" flipV="1">
            <a:off x="7427477" y="6029938"/>
            <a:ext cx="1013578" cy="168862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Rett pil 93"/>
          <p:cNvCxnSpPr>
            <a:cxnSpLocks/>
          </p:cNvCxnSpPr>
          <p:nvPr/>
        </p:nvCxnSpPr>
        <p:spPr>
          <a:xfrm flipH="1" flipV="1">
            <a:off x="6718560" y="6007695"/>
            <a:ext cx="1722495" cy="171087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Rett pil 94"/>
          <p:cNvCxnSpPr>
            <a:cxnSpLocks/>
          </p:cNvCxnSpPr>
          <p:nvPr/>
        </p:nvCxnSpPr>
        <p:spPr>
          <a:xfrm flipH="1" flipV="1">
            <a:off x="6282983" y="6299332"/>
            <a:ext cx="2158072" cy="141923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Rett pil 95"/>
          <p:cNvCxnSpPr>
            <a:cxnSpLocks/>
          </p:cNvCxnSpPr>
          <p:nvPr/>
        </p:nvCxnSpPr>
        <p:spPr>
          <a:xfrm flipH="1">
            <a:off x="6282983" y="7718562"/>
            <a:ext cx="2158072" cy="13402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7" name="Rett pil 96"/>
          <p:cNvCxnSpPr>
            <a:cxnSpLocks/>
          </p:cNvCxnSpPr>
          <p:nvPr/>
        </p:nvCxnSpPr>
        <p:spPr>
          <a:xfrm flipH="1" flipV="1">
            <a:off x="6282983" y="7053441"/>
            <a:ext cx="2158072" cy="66512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ktangel 106"/>
          <p:cNvSpPr/>
          <p:nvPr/>
        </p:nvSpPr>
        <p:spPr>
          <a:xfrm>
            <a:off x="6379879" y="3612187"/>
            <a:ext cx="1071623" cy="834211"/>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109" name="Rektangel 108"/>
          <p:cNvSpPr/>
          <p:nvPr/>
        </p:nvSpPr>
        <p:spPr>
          <a:xfrm>
            <a:off x="8522321" y="1142677"/>
            <a:ext cx="462148" cy="60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1348" tIns="82697" rIns="41348" bIns="82697" rtlCol="0" anchor="ctr">
            <a:spAutoFit/>
          </a:bodyPr>
          <a:lstStyle/>
          <a:p>
            <a:pPr algn="ctr"/>
            <a:r>
              <a:rPr lang="nb-NO" sz="1400">
                <a:solidFill>
                  <a:schemeClr val="tx1"/>
                </a:solidFill>
                <a:latin typeface="Tahoma" panose="020B0604030504040204" pitchFamily="34" charset="0"/>
              </a:rPr>
              <a:t>120</a:t>
            </a:r>
          </a:p>
          <a:p>
            <a:pPr algn="ctr"/>
            <a:r>
              <a:rPr lang="nb-NO" sz="1400">
                <a:solidFill>
                  <a:schemeClr val="tx1"/>
                </a:solidFill>
                <a:latin typeface="Tahoma" panose="020B0604030504040204" pitchFamily="34" charset="0"/>
              </a:rPr>
              <a:t>cm</a:t>
            </a:r>
          </a:p>
        </p:txBody>
      </p:sp>
      <p:sp>
        <p:nvSpPr>
          <p:cNvPr id="110" name="Rektangel 109"/>
          <p:cNvSpPr/>
          <p:nvPr/>
        </p:nvSpPr>
        <p:spPr>
          <a:xfrm>
            <a:off x="7076339" y="2119944"/>
            <a:ext cx="750326" cy="30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2697" tIns="41348" rIns="82697" bIns="41348" rtlCol="0" anchor="ctr">
            <a:spAutoFit/>
          </a:bodyPr>
          <a:lstStyle/>
          <a:p>
            <a:pPr algn="ctr"/>
            <a:r>
              <a:rPr lang="nb-NO" sz="1400">
                <a:solidFill>
                  <a:schemeClr val="tx1"/>
                </a:solidFill>
                <a:latin typeface="Tahoma" panose="020B0604030504040204" pitchFamily="34" charset="0"/>
                <a:cs typeface="Tahoma" panose="020B0604030504040204" pitchFamily="34" charset="0"/>
              </a:rPr>
              <a:t>180</a:t>
            </a:r>
            <a:r>
              <a:rPr lang="nb-NO" sz="1400">
                <a:solidFill>
                  <a:schemeClr val="tx1"/>
                </a:solidFill>
                <a:latin typeface="Tahoma" panose="020B0604030504040204" pitchFamily="34" charset="0"/>
              </a:rPr>
              <a:t> cm</a:t>
            </a:r>
          </a:p>
        </p:txBody>
      </p:sp>
      <p:sp>
        <p:nvSpPr>
          <p:cNvPr id="111" name="j5">
            <a:extLst>
              <a:ext uri="{FF2B5EF4-FFF2-40B4-BE49-F238E27FC236}">
                <a16:creationId xmlns:a16="http://schemas.microsoft.com/office/drawing/2014/main" id="{6016DD96-81B2-D345-928C-40026C8FB19C}"/>
              </a:ext>
            </a:extLst>
          </p:cNvPr>
          <p:cNvSpPr>
            <a:spLocks noChangeAspect="1"/>
          </p:cNvSpPr>
          <p:nvPr/>
        </p:nvSpPr>
        <p:spPr>
          <a:xfrm rot="16200000">
            <a:off x="8268352" y="7707339"/>
            <a:ext cx="324000" cy="324000"/>
          </a:xfrm>
          <a:prstGeom prst="homePlate">
            <a:avLst>
              <a:gd name="adj" fmla="val 38661"/>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600" b="1">
                <a:latin typeface="Tahoma" panose="020B0604030504040204" pitchFamily="34" charset="0"/>
                <a:ea typeface="Tahoma" panose="020B0604030504040204" pitchFamily="34" charset="0"/>
                <a:cs typeface="Tahoma" panose="020B0604030504040204" pitchFamily="34" charset="0"/>
              </a:rPr>
              <a:t>3</a:t>
            </a:r>
            <a:endParaRPr lang="en-US" sz="1600" b="1">
              <a:latin typeface="Tahoma" panose="020B0604030504040204" pitchFamily="34" charset="0"/>
              <a:ea typeface="Tahoma" panose="020B0604030504040204" pitchFamily="34" charset="0"/>
              <a:cs typeface="Tahoma" panose="020B0604030504040204" pitchFamily="34" charset="0"/>
            </a:endParaRPr>
          </a:p>
        </p:txBody>
      </p:sp>
      <p:sp>
        <p:nvSpPr>
          <p:cNvPr id="114" name="Rektangel 113"/>
          <p:cNvSpPr/>
          <p:nvPr/>
        </p:nvSpPr>
        <p:spPr>
          <a:xfrm>
            <a:off x="3137339" y="5776010"/>
            <a:ext cx="1341452" cy="755926"/>
          </a:xfrm>
          <a:prstGeom prst="rect">
            <a:avLst/>
          </a:prstGeom>
          <a:solidFill>
            <a:srgbClr val="FF0000">
              <a:alpha val="30000"/>
            </a:srgbClr>
          </a:solidFill>
          <a:ln w="12700"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116" name="Rektangel 115"/>
          <p:cNvSpPr/>
          <p:nvPr/>
        </p:nvSpPr>
        <p:spPr>
          <a:xfrm>
            <a:off x="6355951" y="2642370"/>
            <a:ext cx="2363446" cy="610857"/>
          </a:xfrm>
          <a:prstGeom prst="rect">
            <a:avLst/>
          </a:prstGeom>
          <a:solidFill>
            <a:srgbClr val="E7E7E7"/>
          </a:solidFill>
        </p:spPr>
        <p:txBody>
          <a:bodyPr wrap="square" lIns="82697" tIns="82697" rIns="82697" bIns="82697">
            <a:spAutoFit/>
          </a:bodyPr>
          <a:lstStyle/>
          <a:p>
            <a:pPr>
              <a:spcBef>
                <a:spcPts val="115"/>
              </a:spcBef>
            </a:pPr>
            <a:r>
              <a:rPr lang="nb-NO" sz="1400" b="1">
                <a:solidFill>
                  <a:srgbClr val="002932"/>
                </a:solidFill>
                <a:latin typeface="Tahoma" panose="020B0604030504040204" pitchFamily="34" charset="0"/>
                <a:cs typeface="Tahoma" panose="020B0604030504040204" pitchFamily="34" charset="0"/>
              </a:rPr>
              <a:t>Plassering:</a:t>
            </a:r>
          </a:p>
          <a:p>
            <a:pPr>
              <a:spcBef>
                <a:spcPts val="115"/>
              </a:spcBef>
            </a:pPr>
            <a:r>
              <a:rPr lang="nb-NO" sz="1400">
                <a:latin typeface="Tahoma" panose="020B0604030504040204" pitchFamily="34" charset="0"/>
                <a:cs typeface="Arial" panose="020B0604020202020204" pitchFamily="34" charset="0"/>
              </a:rPr>
              <a:t>200 – 400 cm fra gulv</a:t>
            </a:r>
          </a:p>
        </p:txBody>
      </p:sp>
      <p:sp>
        <p:nvSpPr>
          <p:cNvPr id="117" name="Rektangel 116"/>
          <p:cNvSpPr/>
          <p:nvPr/>
        </p:nvSpPr>
        <p:spPr>
          <a:xfrm>
            <a:off x="9222942" y="2782002"/>
            <a:ext cx="3058095" cy="1283006"/>
          </a:xfrm>
          <a:prstGeom prst="rect">
            <a:avLst/>
          </a:prstGeom>
          <a:solidFill>
            <a:srgbClr val="E7E7E7"/>
          </a:solidFill>
        </p:spPr>
        <p:txBody>
          <a:bodyPr wrap="square" lIns="82697" tIns="82697" rIns="82697" bIns="82697">
            <a:spAutoFit/>
          </a:bodyPr>
          <a:lstStyle/>
          <a:p>
            <a:pPr>
              <a:spcBef>
                <a:spcPts val="115"/>
              </a:spcBef>
              <a:buClr>
                <a:srgbClr val="002932"/>
              </a:buClr>
            </a:pPr>
            <a:r>
              <a:rPr lang="nb-NO" sz="1400" b="1">
                <a:solidFill>
                  <a:srgbClr val="002932"/>
                </a:solidFill>
                <a:latin typeface="Tahoma" panose="020B0604030504040204" pitchFamily="34" charset="0"/>
                <a:cs typeface="Tahoma" panose="020B0604030504040204" pitchFamily="34" charset="0"/>
              </a:rPr>
              <a:t>Instruks:</a:t>
            </a:r>
          </a:p>
          <a:p>
            <a:pPr marL="285779" indent="-285779">
              <a:spcBef>
                <a:spcPts val="115"/>
              </a:spcBef>
              <a:buClr>
                <a:srgbClr val="002932"/>
              </a:buClr>
              <a:buFont typeface="Wingdings" panose="05000000000000000000" pitchFamily="2" charset="2"/>
              <a:buChar char="§"/>
            </a:pPr>
            <a:r>
              <a:rPr lang="nb-NO" sz="1400">
                <a:latin typeface="Tahoma" panose="020B0604030504040204" pitchFamily="34" charset="0"/>
                <a:cs typeface="Tahoma" panose="020B0604030504040204" pitchFamily="34" charset="0"/>
              </a:rPr>
              <a:t>Beskyttes på plass for varme, vann og røyk</a:t>
            </a:r>
          </a:p>
          <a:p>
            <a:pPr marL="285779" indent="-285779">
              <a:spcBef>
                <a:spcPts val="115"/>
              </a:spcBef>
              <a:buClr>
                <a:srgbClr val="002932"/>
              </a:buClr>
              <a:buFont typeface="Wingdings" panose="05000000000000000000" pitchFamily="2" charset="2"/>
              <a:buChar char="§"/>
            </a:pPr>
            <a:r>
              <a:rPr lang="nb-NO" sz="1400">
                <a:latin typeface="Tahoma" panose="020B0604030504040204" pitchFamily="34" charset="0"/>
                <a:cs typeface="Tahoma" panose="020B0604030504040204" pitchFamily="34" charset="0"/>
              </a:rPr>
              <a:t>Dekkes</a:t>
            </a:r>
          </a:p>
          <a:p>
            <a:pPr marL="285779" indent="-285779">
              <a:spcBef>
                <a:spcPts val="115"/>
              </a:spcBef>
              <a:buClr>
                <a:srgbClr val="002932"/>
              </a:buClr>
              <a:buFont typeface="Wingdings" panose="05000000000000000000" pitchFamily="2" charset="2"/>
              <a:buChar char="§"/>
            </a:pPr>
            <a:r>
              <a:rPr lang="nb-NO" sz="1400">
                <a:latin typeface="Tahoma" panose="020B0604030504040204" pitchFamily="34" charset="0"/>
                <a:cs typeface="Tahoma" panose="020B0604030504040204" pitchFamily="34" charset="0"/>
              </a:rPr>
              <a:t>Dekke kan hektes i veggkrok</a:t>
            </a:r>
          </a:p>
        </p:txBody>
      </p:sp>
      <p:pic>
        <p:nvPicPr>
          <p:cNvPr id="118" name="Bilde 1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467" y="6477441"/>
            <a:ext cx="216000" cy="216055"/>
          </a:xfrm>
          <a:prstGeom prst="rect">
            <a:avLst/>
          </a:prstGeom>
        </p:spPr>
      </p:pic>
      <p:grpSp>
        <p:nvGrpSpPr>
          <p:cNvPr id="8" name="Gruppe 7">
            <a:extLst>
              <a:ext uri="{FF2B5EF4-FFF2-40B4-BE49-F238E27FC236}">
                <a16:creationId xmlns:a16="http://schemas.microsoft.com/office/drawing/2014/main" id="{51414590-5515-85DC-6C78-C2C1FD017B2F}"/>
              </a:ext>
            </a:extLst>
          </p:cNvPr>
          <p:cNvGrpSpPr/>
          <p:nvPr/>
        </p:nvGrpSpPr>
        <p:grpSpPr>
          <a:xfrm>
            <a:off x="561031" y="813716"/>
            <a:ext cx="5461493" cy="3750361"/>
            <a:chOff x="567381" y="802554"/>
            <a:chExt cx="5461493" cy="3750361"/>
          </a:xfrm>
        </p:grpSpPr>
        <p:pic>
          <p:nvPicPr>
            <p:cNvPr id="7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992" y="802554"/>
              <a:ext cx="5326379" cy="367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24" y="4333012"/>
              <a:ext cx="1687647" cy="219903"/>
            </a:xfrm>
            <a:prstGeom prst="rect">
              <a:avLst/>
            </a:prstGeom>
            <a:solidFill>
              <a:schemeClr val="bg1">
                <a:lumMod val="95000"/>
              </a:schemeClr>
            </a:solidFill>
            <a:ln>
              <a:noFill/>
            </a:ln>
          </p:spPr>
        </p:pic>
        <p:sp>
          <p:nvSpPr>
            <p:cNvPr id="79" name="Ellipse 78"/>
            <p:cNvSpPr/>
            <p:nvPr/>
          </p:nvSpPr>
          <p:spPr>
            <a:xfrm>
              <a:off x="567381" y="1745269"/>
              <a:ext cx="2410437" cy="830890"/>
            </a:xfrm>
            <a:prstGeom prst="ellipse">
              <a:avLst/>
            </a:prstGeom>
            <a:noFill/>
            <a:ln w="38100">
              <a:solidFill>
                <a:srgbClr val="6D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ahoma" panose="020B0604030504040204" pitchFamily="34" charset="0"/>
              </a:endParaRPr>
            </a:p>
          </p:txBody>
        </p:sp>
        <p:sp>
          <p:nvSpPr>
            <p:cNvPr id="80" name="Ellipse 79"/>
            <p:cNvSpPr/>
            <p:nvPr/>
          </p:nvSpPr>
          <p:spPr>
            <a:xfrm rot="21445382">
              <a:off x="2928707" y="1536628"/>
              <a:ext cx="3100167" cy="1036554"/>
            </a:xfrm>
            <a:prstGeom prst="ellipse">
              <a:avLst/>
            </a:prstGeom>
            <a:noFill/>
            <a:ln w="38100">
              <a:solidFill>
                <a:srgbClr val="6D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ahoma" panose="020B0604030504040204" pitchFamily="34" charset="0"/>
              </a:endParaRPr>
            </a:p>
          </p:txBody>
        </p:sp>
        <p:pic>
          <p:nvPicPr>
            <p:cNvPr id="119" name="i22">
              <a:extLst>
                <a:ext uri="{FF2B5EF4-FFF2-40B4-BE49-F238E27FC236}">
                  <a16:creationId xmlns:a16="http://schemas.microsoft.com/office/drawing/2014/main" id="{64B9BA07-2A86-4D0E-9642-5931182DD5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4176" y="3986586"/>
              <a:ext cx="288000" cy="288073"/>
            </a:xfrm>
            <a:prstGeom prst="rect">
              <a:avLst/>
            </a:prstGeom>
            <a:noFill/>
            <a:ln>
              <a:noFill/>
            </a:ln>
          </p:spPr>
        </p:pic>
      </p:grpSp>
      <p:grpSp>
        <p:nvGrpSpPr>
          <p:cNvPr id="98" name="Gruppe 97"/>
          <p:cNvGrpSpPr/>
          <p:nvPr/>
        </p:nvGrpSpPr>
        <p:grpSpPr>
          <a:xfrm>
            <a:off x="11426286" y="9010230"/>
            <a:ext cx="1484912" cy="1388909"/>
            <a:chOff x="11343843" y="6789482"/>
            <a:chExt cx="1257280" cy="1246918"/>
          </a:xfrm>
          <a:solidFill>
            <a:schemeClr val="bg1"/>
          </a:solidFill>
        </p:grpSpPr>
        <p:cxnSp>
          <p:nvCxnSpPr>
            <p:cNvPr id="99" name="Rett linje 98"/>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0" name="Gruppe 99"/>
            <p:cNvGrpSpPr/>
            <p:nvPr/>
          </p:nvGrpSpPr>
          <p:grpSpPr>
            <a:xfrm>
              <a:off x="11684235" y="6789482"/>
              <a:ext cx="577424" cy="1246918"/>
              <a:chOff x="11557192" y="7495937"/>
              <a:chExt cx="896589" cy="1936140"/>
            </a:xfrm>
            <a:grpFill/>
          </p:grpSpPr>
          <p:grpSp>
            <p:nvGrpSpPr>
              <p:cNvPr id="101" name="Gruppe 100">
                <a:extLst>
                  <a:ext uri="{FF2B5EF4-FFF2-40B4-BE49-F238E27FC236}">
                    <a16:creationId xmlns:a16="http://schemas.microsoft.com/office/drawing/2014/main" id="{BB709DA0-3087-B446-9529-75F205108DB9}"/>
                  </a:ext>
                </a:extLst>
              </p:cNvPr>
              <p:cNvGrpSpPr/>
              <p:nvPr/>
            </p:nvGrpSpPr>
            <p:grpSpPr>
              <a:xfrm>
                <a:off x="11557192" y="7495937"/>
                <a:ext cx="896589" cy="1573049"/>
                <a:chOff x="1291524" y="5924719"/>
                <a:chExt cx="670058" cy="1047995"/>
              </a:xfrm>
              <a:grpFill/>
            </p:grpSpPr>
            <p:sp>
              <p:nvSpPr>
                <p:cNvPr id="103" name="TekstSylinder 102">
                  <a:extLst>
                    <a:ext uri="{FF2B5EF4-FFF2-40B4-BE49-F238E27FC236}">
                      <a16:creationId xmlns:a16="http://schemas.microsoft.com/office/drawing/2014/main" id="{A0FEE136-BD8B-C649-B803-300BC6BDAEC3}"/>
                    </a:ext>
                  </a:extLst>
                </p:cNvPr>
                <p:cNvSpPr txBox="1"/>
                <p:nvPr/>
              </p:nvSpPr>
              <p:spPr>
                <a:xfrm>
                  <a:off x="1292597" y="625614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104" name="TekstSylinder 103">
                  <a:extLst>
                    <a:ext uri="{FF2B5EF4-FFF2-40B4-BE49-F238E27FC236}">
                      <a16:creationId xmlns:a16="http://schemas.microsoft.com/office/drawing/2014/main" id="{7FE605A2-50C0-4C4C-8DF4-D8D99EA38317}"/>
                    </a:ext>
                  </a:extLst>
                </p:cNvPr>
                <p:cNvSpPr txBox="1"/>
                <p:nvPr/>
              </p:nvSpPr>
              <p:spPr>
                <a:xfrm>
                  <a:off x="1292599" y="6755310"/>
                  <a:ext cx="668983" cy="217404"/>
                </a:xfrm>
                <a:prstGeom prst="rect">
                  <a:avLst/>
                </a:prstGeom>
                <a:solidFill>
                  <a:schemeClr val="bg1"/>
                </a:solid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105" name="TekstSylinder 104">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solidFill>
                  <a:srgbClr val="B8CD89"/>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106" name="Likebent trekant 9">
                  <a:extLst>
                    <a:ext uri="{FF2B5EF4-FFF2-40B4-BE49-F238E27FC236}">
                      <a16:creationId xmlns:a16="http://schemas.microsoft.com/office/drawing/2014/main" id="{7CDE87DE-E602-2F40-B831-E04C61A0923D}"/>
                    </a:ext>
                  </a:extLst>
                </p:cNvPr>
                <p:cNvSpPr/>
                <p:nvPr/>
              </p:nvSpPr>
              <p:spPr>
                <a:xfrm>
                  <a:off x="1291524" y="592471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bg1"/>
                      </a:solidFill>
                      <a:latin typeface="Tahoma" panose="020B0604030504040204" pitchFamily="34" charset="0"/>
                      <a:cs typeface="Tahoma" panose="020B0604030504040204" pitchFamily="34" charset="0"/>
                    </a:rPr>
                    <a:t>Loft</a:t>
                  </a:r>
                </a:p>
              </p:txBody>
            </p:sp>
          </p:grpSp>
          <p:sp>
            <p:nvSpPr>
              <p:cNvPr id="102" name="TekstSylinder 101">
                <a:extLst>
                  <a:ext uri="{FF2B5EF4-FFF2-40B4-BE49-F238E27FC236}">
                    <a16:creationId xmlns:a16="http://schemas.microsoft.com/office/drawing/2014/main" id="{7FE605A2-50C0-4C4C-8DF4-D8D99EA38317}"/>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pic>
        <p:nvPicPr>
          <p:cNvPr id="120" name="i22">
            <a:extLst>
              <a:ext uri="{FF2B5EF4-FFF2-40B4-BE49-F238E27FC236}">
                <a16:creationId xmlns:a16="http://schemas.microsoft.com/office/drawing/2014/main" id="{64B9BA07-2A86-4D0E-9642-5931182DD527}"/>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rot="19695031">
            <a:off x="8804196" y="10062224"/>
            <a:ext cx="288000" cy="288073"/>
          </a:xfrm>
          <a:prstGeom prst="rect">
            <a:avLst/>
          </a:prstGeom>
          <a:noFill/>
          <a:ln>
            <a:noFill/>
          </a:ln>
        </p:spPr>
      </p:pic>
      <p:grpSp>
        <p:nvGrpSpPr>
          <p:cNvPr id="121" name="j10">
            <a:extLst>
              <a:ext uri="{FF2B5EF4-FFF2-40B4-BE49-F238E27FC236}">
                <a16:creationId xmlns:a16="http://schemas.microsoft.com/office/drawing/2014/main" id="{9A5475A1-863E-4608-8D2C-6238E3BA8F3D}"/>
              </a:ext>
            </a:extLst>
          </p:cNvPr>
          <p:cNvGrpSpPr>
            <a:grpSpLocks/>
          </p:cNvGrpSpPr>
          <p:nvPr/>
        </p:nvGrpSpPr>
        <p:grpSpPr>
          <a:xfrm>
            <a:off x="9358862" y="10092906"/>
            <a:ext cx="1819492" cy="306192"/>
            <a:chOff x="5456030" y="2750292"/>
            <a:chExt cx="983354" cy="206490"/>
          </a:xfrm>
        </p:grpSpPr>
        <p:sp>
          <p:nvSpPr>
            <p:cNvPr id="122" name="Rektangel 121">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123" name="Rektangel 122">
              <a:extLst>
                <a:ext uri="{FF2B5EF4-FFF2-40B4-BE49-F238E27FC236}">
                  <a16:creationId xmlns:a16="http://schemas.microsoft.com/office/drawing/2014/main" id="{90ADCB51-CAC3-4447-8A1C-5CF9F32F0D79}"/>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124" name="TekstSylinder 123">
              <a:extLst>
                <a:ext uri="{FF2B5EF4-FFF2-40B4-BE49-F238E27FC236}">
                  <a16:creationId xmlns:a16="http://schemas.microsoft.com/office/drawing/2014/main" id="{0893CA49-18B3-426B-98CE-35E3A4D541D8}"/>
                </a:ext>
              </a:extLst>
            </p:cNvPr>
            <p:cNvSpPr txBox="1"/>
            <p:nvPr/>
          </p:nvSpPr>
          <p:spPr>
            <a:xfrm>
              <a:off x="5461685" y="2750292"/>
              <a:ext cx="977698" cy="124565"/>
            </a:xfrm>
            <a:prstGeom prst="rect">
              <a:avLst/>
            </a:prstGeom>
            <a:noFill/>
          </p:spPr>
          <p:txBody>
            <a:bodyPr wrap="square" lIns="0" tIns="0" rIns="0" bIns="0" rtlCol="0">
              <a:spAutoFit/>
            </a:bodyPr>
            <a:lstStyle/>
            <a:p>
              <a:pPr algn="ctr"/>
              <a:r>
                <a:rPr lang="nb-NO" sz="1200"/>
                <a:t>10 m</a:t>
              </a:r>
              <a:endParaRPr lang="en-US" sz="1200"/>
            </a:p>
          </p:txBody>
        </p:sp>
      </p:grpSp>
      <p:sp>
        <p:nvSpPr>
          <p:cNvPr id="59" name="Ellipse 58"/>
          <p:cNvSpPr/>
          <p:nvPr/>
        </p:nvSpPr>
        <p:spPr>
          <a:xfrm>
            <a:off x="13145414" y="9171084"/>
            <a:ext cx="1080000" cy="1080273"/>
          </a:xfrm>
          <a:prstGeom prst="ellipse">
            <a:avLst/>
          </a:prstGeom>
          <a:solidFill>
            <a:schemeClr val="tx1">
              <a:alpha val="30000"/>
            </a:schemeClr>
          </a:solidFill>
          <a:ln w="38100" cmpd="sng">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sz="900">
                <a:solidFill>
                  <a:schemeClr val="tx1"/>
                </a:solidFill>
                <a:latin typeface="Tahoma" panose="020B0604030504040204" pitchFamily="34" charset="0"/>
              </a:rPr>
              <a:t>Karabiner-feste. Stans ut etter laminering</a:t>
            </a:r>
          </a:p>
        </p:txBody>
      </p:sp>
      <p:pic>
        <p:nvPicPr>
          <p:cNvPr id="60" name="Bilde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87806" y="6242502"/>
            <a:ext cx="288400" cy="288030"/>
          </a:xfrm>
          <a:prstGeom prst="rect">
            <a:avLst/>
          </a:prstGeom>
        </p:spPr>
      </p:pic>
      <p:pic>
        <p:nvPicPr>
          <p:cNvPr id="61" name="Bilde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2659105">
            <a:off x="9794973" y="8248281"/>
            <a:ext cx="288000" cy="288000"/>
          </a:xfrm>
          <a:prstGeom prst="rect">
            <a:avLst/>
          </a:prstGeom>
        </p:spPr>
      </p:pic>
      <p:cxnSp>
        <p:nvCxnSpPr>
          <p:cNvPr id="16" name="Rett pil 103">
            <a:extLst>
              <a:ext uri="{FF2B5EF4-FFF2-40B4-BE49-F238E27FC236}">
                <a16:creationId xmlns:a16="http://schemas.microsoft.com/office/drawing/2014/main" id="{EA821A60-3F59-7FEE-2625-758F4BF08958}"/>
              </a:ext>
            </a:extLst>
          </p:cNvPr>
          <p:cNvCxnSpPr>
            <a:cxnSpLocks/>
          </p:cNvCxnSpPr>
          <p:nvPr/>
        </p:nvCxnSpPr>
        <p:spPr>
          <a:xfrm flipH="1" flipV="1">
            <a:off x="11373631" y="8451578"/>
            <a:ext cx="421314" cy="8848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uppe 16">
            <a:extLst>
              <a:ext uri="{FF2B5EF4-FFF2-40B4-BE49-F238E27FC236}">
                <a16:creationId xmlns:a16="http://schemas.microsoft.com/office/drawing/2014/main" id="{DF9A96A8-DB4F-B015-F3F4-A032C9485F53}"/>
              </a:ext>
            </a:extLst>
          </p:cNvPr>
          <p:cNvGrpSpPr/>
          <p:nvPr/>
        </p:nvGrpSpPr>
        <p:grpSpPr>
          <a:xfrm>
            <a:off x="2950817" y="120407"/>
            <a:ext cx="9218517" cy="258312"/>
            <a:chOff x="2950817" y="475253"/>
            <a:chExt cx="9218517" cy="258312"/>
          </a:xfrm>
        </p:grpSpPr>
        <p:sp>
          <p:nvSpPr>
            <p:cNvPr id="18" name="Ellipse 17">
              <a:extLst>
                <a:ext uri="{FF2B5EF4-FFF2-40B4-BE49-F238E27FC236}">
                  <a16:creationId xmlns:a16="http://schemas.microsoft.com/office/drawing/2014/main" id="{A6F51414-B47D-32EF-ABB2-7D8D0760975E}"/>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9" name="Ellipse 18">
              <a:extLst>
                <a:ext uri="{FF2B5EF4-FFF2-40B4-BE49-F238E27FC236}">
                  <a16:creationId xmlns:a16="http://schemas.microsoft.com/office/drawing/2014/main" id="{2263F8E7-8C13-50DF-D9B6-20BC4C4CF38D}"/>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0" name="Ellipse 19">
              <a:extLst>
                <a:ext uri="{FF2B5EF4-FFF2-40B4-BE49-F238E27FC236}">
                  <a16:creationId xmlns:a16="http://schemas.microsoft.com/office/drawing/2014/main" id="{6802A194-87FB-71C8-D287-8D6EC874DF6B}"/>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2" name="Ellipse 21">
              <a:extLst>
                <a:ext uri="{FF2B5EF4-FFF2-40B4-BE49-F238E27FC236}">
                  <a16:creationId xmlns:a16="http://schemas.microsoft.com/office/drawing/2014/main" id="{4B7B389F-A4C7-DD52-94F8-89764547D9D5}"/>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grpSp>
        <p:nvGrpSpPr>
          <p:cNvPr id="2" name="Gruppe 1">
            <a:extLst>
              <a:ext uri="{FF2B5EF4-FFF2-40B4-BE49-F238E27FC236}">
                <a16:creationId xmlns:a16="http://schemas.microsoft.com/office/drawing/2014/main" id="{6909CF8C-8D6F-B7BD-F769-3EFB4D83B264}"/>
              </a:ext>
            </a:extLst>
          </p:cNvPr>
          <p:cNvGrpSpPr/>
          <p:nvPr/>
        </p:nvGrpSpPr>
        <p:grpSpPr>
          <a:xfrm>
            <a:off x="6520560" y="3846459"/>
            <a:ext cx="396000" cy="396221"/>
            <a:chOff x="10851374" y="3375876"/>
            <a:chExt cx="396000" cy="396221"/>
          </a:xfrm>
        </p:grpSpPr>
        <p:pic>
          <p:nvPicPr>
            <p:cNvPr id="3" name="Bilde 2" descr="Et bilde som inneholder sirkel, Grafikk, design&#10;&#10;Automatisk generert beskrivelse">
              <a:extLst>
                <a:ext uri="{FF2B5EF4-FFF2-40B4-BE49-F238E27FC236}">
                  <a16:creationId xmlns:a16="http://schemas.microsoft.com/office/drawing/2014/main" id="{B83DE240-D16E-EFA0-20AC-FC0CCF3D838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4" name="TekstSylinder 3">
              <a:extLst>
                <a:ext uri="{FF2B5EF4-FFF2-40B4-BE49-F238E27FC236}">
                  <a16:creationId xmlns:a16="http://schemas.microsoft.com/office/drawing/2014/main" id="{88325CB9-8FBF-27F0-0AEE-BC2B567C75FB}"/>
                </a:ext>
              </a:extLst>
            </p:cNvPr>
            <p:cNvSpPr txBox="1"/>
            <p:nvPr/>
          </p:nvSpPr>
          <p:spPr>
            <a:xfrm>
              <a:off x="11000482" y="3556653"/>
              <a:ext cx="97784" cy="215444"/>
            </a:xfrm>
            <a:prstGeom prst="rect">
              <a:avLst/>
            </a:prstGeom>
            <a:noFill/>
          </p:spPr>
          <p:txBody>
            <a:bodyPr wrap="none" lIns="0" tIns="0" rIns="0" bIns="0" rtlCol="0">
              <a:spAutoFit/>
            </a:bodyPr>
            <a:lstStyle/>
            <a:p>
              <a:pPr algn="ctr" defTabSz="1548578">
                <a:defRPr/>
              </a:pPr>
              <a:r>
                <a:rPr lang="nb-NO" sz="14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uppe 4">
            <a:extLst>
              <a:ext uri="{FF2B5EF4-FFF2-40B4-BE49-F238E27FC236}">
                <a16:creationId xmlns:a16="http://schemas.microsoft.com/office/drawing/2014/main" id="{21F1487A-F051-1A93-CE10-7CE5E6130502}"/>
              </a:ext>
            </a:extLst>
          </p:cNvPr>
          <p:cNvGrpSpPr/>
          <p:nvPr/>
        </p:nvGrpSpPr>
        <p:grpSpPr>
          <a:xfrm>
            <a:off x="6924212" y="3846680"/>
            <a:ext cx="396000" cy="396000"/>
            <a:chOff x="7527382" y="3752647"/>
            <a:chExt cx="396000" cy="396000"/>
          </a:xfrm>
        </p:grpSpPr>
        <p:pic>
          <p:nvPicPr>
            <p:cNvPr id="6" name="Bilde 5" descr="Et bilde som inneholder symbol, sirkel, logo, design&#10;&#10;Automatisk generert beskrivelse">
              <a:extLst>
                <a:ext uri="{FF2B5EF4-FFF2-40B4-BE49-F238E27FC236}">
                  <a16:creationId xmlns:a16="http://schemas.microsoft.com/office/drawing/2014/main" id="{11D34799-B918-FC0B-7A0F-C28AB219BF6E}"/>
                </a:ext>
              </a:extLst>
            </p:cNvPr>
            <p:cNvPicPr preferRelativeResize="0">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7" name="TekstSylinder 6">
              <a:extLst>
                <a:ext uri="{FF2B5EF4-FFF2-40B4-BE49-F238E27FC236}">
                  <a16:creationId xmlns:a16="http://schemas.microsoft.com/office/drawing/2014/main" id="{043D9B6C-176B-01E1-B163-9B913736F2C8}"/>
                </a:ext>
              </a:extLst>
            </p:cNvPr>
            <p:cNvSpPr txBox="1"/>
            <p:nvPr/>
          </p:nvSpPr>
          <p:spPr>
            <a:xfrm>
              <a:off x="7633905" y="3919861"/>
              <a:ext cx="195566"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1" name="Bilde 10" descr="Et bilde som inneholder symbol, Grafikk, Font, design&#10;&#10;Automatisk generert beskrivelse">
            <a:extLst>
              <a:ext uri="{FF2B5EF4-FFF2-40B4-BE49-F238E27FC236}">
                <a16:creationId xmlns:a16="http://schemas.microsoft.com/office/drawing/2014/main" id="{83DD7BE0-1104-4ECB-D27A-80269583BE73}"/>
              </a:ext>
            </a:extLst>
          </p:cNvPr>
          <p:cNvPicPr preferRelativeResize="0">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098055" y="8385958"/>
            <a:ext cx="288000" cy="288000"/>
          </a:xfrm>
          <a:prstGeom prst="rect">
            <a:avLst/>
          </a:prstGeom>
        </p:spPr>
      </p:pic>
      <p:grpSp>
        <p:nvGrpSpPr>
          <p:cNvPr id="23" name="Gruppe 22">
            <a:extLst>
              <a:ext uri="{FF2B5EF4-FFF2-40B4-BE49-F238E27FC236}">
                <a16:creationId xmlns:a16="http://schemas.microsoft.com/office/drawing/2014/main" id="{E5182711-DCF1-8612-2A3F-7005F9DFE76C}"/>
              </a:ext>
            </a:extLst>
          </p:cNvPr>
          <p:cNvGrpSpPr/>
          <p:nvPr/>
        </p:nvGrpSpPr>
        <p:grpSpPr>
          <a:xfrm>
            <a:off x="11793582" y="8349803"/>
            <a:ext cx="287840" cy="322171"/>
            <a:chOff x="4929013" y="8792055"/>
            <a:chExt cx="287840" cy="322171"/>
          </a:xfrm>
        </p:grpSpPr>
        <p:pic>
          <p:nvPicPr>
            <p:cNvPr id="24" name="Bilde 23" descr="Et bilde som inneholder skjermbilde, Rektangel, Grafikk, line&#10;&#10;Automatisk generert beskrivelse">
              <a:extLst>
                <a:ext uri="{FF2B5EF4-FFF2-40B4-BE49-F238E27FC236}">
                  <a16:creationId xmlns:a16="http://schemas.microsoft.com/office/drawing/2014/main" id="{E7F8E367-7C2C-30B8-8865-269DB88051A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V="1">
              <a:off x="4929013" y="8826226"/>
              <a:ext cx="287840" cy="288000"/>
            </a:xfrm>
            <a:prstGeom prst="rect">
              <a:avLst/>
            </a:prstGeom>
          </p:spPr>
        </p:pic>
        <p:sp>
          <p:nvSpPr>
            <p:cNvPr id="25" name="TekstSylinder 24">
              <a:extLst>
                <a:ext uri="{FF2B5EF4-FFF2-40B4-BE49-F238E27FC236}">
                  <a16:creationId xmlns:a16="http://schemas.microsoft.com/office/drawing/2014/main" id="{1B96B274-E1C3-0007-594B-CAB10AA13187}"/>
                </a:ext>
              </a:extLst>
            </p:cNvPr>
            <p:cNvSpPr txBox="1">
              <a:spLocks noChangeAspect="1"/>
            </p:cNvSpPr>
            <p:nvPr/>
          </p:nvSpPr>
          <p:spPr>
            <a:xfrm>
              <a:off x="5082807" y="8792055"/>
              <a:ext cx="132222" cy="288155"/>
            </a:xfrm>
            <a:prstGeom prst="rect">
              <a:avLst/>
            </a:prstGeom>
            <a:noFill/>
          </p:spPr>
          <p:txBody>
            <a:bodyPr wrap="square" lIns="0" tIns="36004" rIns="0" bIns="36004" rtlCol="0">
              <a:spAutoFit/>
            </a:bodyPr>
            <a:lstStyle/>
            <a:p>
              <a:pPr algn="ctr"/>
              <a:r>
                <a:rPr lang="nb-NO" sz="700">
                  <a:latin typeface="Tahoma" panose="020B0604030504040204" pitchFamily="34" charset="0"/>
                  <a:ea typeface="Tahoma" panose="020B0604030504040204" pitchFamily="34" charset="0"/>
                  <a:cs typeface="Tahoma" panose="020B0604030504040204" pitchFamily="34" charset="0"/>
                </a:rPr>
                <a:t>1,6</a:t>
              </a:r>
            </a:p>
            <a:p>
              <a:pPr algn="ctr"/>
              <a:r>
                <a:rPr lang="nb-NO" sz="700">
                  <a:latin typeface="Tahoma" panose="020B0604030504040204" pitchFamily="34" charset="0"/>
                  <a:ea typeface="Tahoma" panose="020B0604030504040204" pitchFamily="34" charset="0"/>
                  <a:cs typeface="Tahoma" panose="020B0604030504040204" pitchFamily="34" charset="0"/>
                </a:rPr>
                <a:t>m</a:t>
              </a:r>
            </a:p>
          </p:txBody>
        </p:sp>
      </p:grpSp>
      <p:sp>
        <p:nvSpPr>
          <p:cNvPr id="9" name="Frihåndsform: figur 8">
            <a:extLst>
              <a:ext uri="{FF2B5EF4-FFF2-40B4-BE49-F238E27FC236}">
                <a16:creationId xmlns:a16="http://schemas.microsoft.com/office/drawing/2014/main" id="{B4968239-06A8-05BA-428B-39F25B907F55}"/>
              </a:ext>
            </a:extLst>
          </p:cNvPr>
          <p:cNvSpPr/>
          <p:nvPr/>
        </p:nvSpPr>
        <p:spPr>
          <a:xfrm flipV="1">
            <a:off x="1777573" y="6057462"/>
            <a:ext cx="1299836" cy="578075"/>
          </a:xfrm>
          <a:custGeom>
            <a:avLst/>
            <a:gdLst>
              <a:gd name="connsiteX0" fmla="*/ 0 w 409303"/>
              <a:gd name="connsiteY0" fmla="*/ 0 h 200297"/>
              <a:gd name="connsiteX1" fmla="*/ 17417 w 409303"/>
              <a:gd name="connsiteY1" fmla="*/ 87085 h 200297"/>
              <a:gd name="connsiteX2" fmla="*/ 43543 w 409303"/>
              <a:gd name="connsiteY2" fmla="*/ 191588 h 200297"/>
              <a:gd name="connsiteX3" fmla="*/ 69669 w 409303"/>
              <a:gd name="connsiteY3" fmla="*/ 200297 h 200297"/>
              <a:gd name="connsiteX4" fmla="*/ 121920 w 409303"/>
              <a:gd name="connsiteY4" fmla="*/ 174171 h 200297"/>
              <a:gd name="connsiteX5" fmla="*/ 130629 w 409303"/>
              <a:gd name="connsiteY5" fmla="*/ 139337 h 200297"/>
              <a:gd name="connsiteX6" fmla="*/ 165463 w 409303"/>
              <a:gd name="connsiteY6" fmla="*/ 43543 h 200297"/>
              <a:gd name="connsiteX7" fmla="*/ 191589 w 409303"/>
              <a:gd name="connsiteY7" fmla="*/ 26125 h 200297"/>
              <a:gd name="connsiteX8" fmla="*/ 261257 w 409303"/>
              <a:gd name="connsiteY8" fmla="*/ 34834 h 200297"/>
              <a:gd name="connsiteX9" fmla="*/ 278675 w 409303"/>
              <a:gd name="connsiteY9" fmla="*/ 52251 h 200297"/>
              <a:gd name="connsiteX10" fmla="*/ 322217 w 409303"/>
              <a:gd name="connsiteY10" fmla="*/ 130628 h 200297"/>
              <a:gd name="connsiteX11" fmla="*/ 409303 w 409303"/>
              <a:gd name="connsiteY11" fmla="*/ 148045 h 200297"/>
              <a:gd name="connsiteX0" fmla="*/ 0 w 409303"/>
              <a:gd name="connsiteY0" fmla="*/ 0 h 200297"/>
              <a:gd name="connsiteX1" fmla="*/ 17417 w 409303"/>
              <a:gd name="connsiteY1" fmla="*/ 87085 h 200297"/>
              <a:gd name="connsiteX2" fmla="*/ 43543 w 409303"/>
              <a:gd name="connsiteY2" fmla="*/ 191588 h 200297"/>
              <a:gd name="connsiteX3" fmla="*/ 69669 w 409303"/>
              <a:gd name="connsiteY3" fmla="*/ 200297 h 200297"/>
              <a:gd name="connsiteX4" fmla="*/ 121920 w 409303"/>
              <a:gd name="connsiteY4" fmla="*/ 174171 h 200297"/>
              <a:gd name="connsiteX5" fmla="*/ 130629 w 409303"/>
              <a:gd name="connsiteY5" fmla="*/ 139337 h 200297"/>
              <a:gd name="connsiteX6" fmla="*/ 188679 w 409303"/>
              <a:gd name="connsiteY6" fmla="*/ 173346 h 200297"/>
              <a:gd name="connsiteX7" fmla="*/ 191589 w 409303"/>
              <a:gd name="connsiteY7" fmla="*/ 26125 h 200297"/>
              <a:gd name="connsiteX8" fmla="*/ 261257 w 409303"/>
              <a:gd name="connsiteY8" fmla="*/ 34834 h 200297"/>
              <a:gd name="connsiteX9" fmla="*/ 278675 w 409303"/>
              <a:gd name="connsiteY9" fmla="*/ 52251 h 200297"/>
              <a:gd name="connsiteX10" fmla="*/ 322217 w 409303"/>
              <a:gd name="connsiteY10" fmla="*/ 130628 h 200297"/>
              <a:gd name="connsiteX11" fmla="*/ 409303 w 409303"/>
              <a:gd name="connsiteY11" fmla="*/ 148045 h 200297"/>
              <a:gd name="connsiteX0" fmla="*/ 0 w 409303"/>
              <a:gd name="connsiteY0" fmla="*/ 0 h 200621"/>
              <a:gd name="connsiteX1" fmla="*/ 17417 w 409303"/>
              <a:gd name="connsiteY1" fmla="*/ 87085 h 200621"/>
              <a:gd name="connsiteX2" fmla="*/ 43543 w 409303"/>
              <a:gd name="connsiteY2" fmla="*/ 191588 h 200621"/>
              <a:gd name="connsiteX3" fmla="*/ 69669 w 409303"/>
              <a:gd name="connsiteY3" fmla="*/ 200297 h 200621"/>
              <a:gd name="connsiteX4" fmla="*/ 132077 w 409303"/>
              <a:gd name="connsiteY4" fmla="*/ 195059 h 200621"/>
              <a:gd name="connsiteX5" fmla="*/ 130629 w 409303"/>
              <a:gd name="connsiteY5" fmla="*/ 139337 h 200621"/>
              <a:gd name="connsiteX6" fmla="*/ 188679 w 409303"/>
              <a:gd name="connsiteY6" fmla="*/ 173346 h 200621"/>
              <a:gd name="connsiteX7" fmla="*/ 191589 w 409303"/>
              <a:gd name="connsiteY7" fmla="*/ 26125 h 200621"/>
              <a:gd name="connsiteX8" fmla="*/ 261257 w 409303"/>
              <a:gd name="connsiteY8" fmla="*/ 34834 h 200621"/>
              <a:gd name="connsiteX9" fmla="*/ 278675 w 409303"/>
              <a:gd name="connsiteY9" fmla="*/ 52251 h 200621"/>
              <a:gd name="connsiteX10" fmla="*/ 322217 w 409303"/>
              <a:gd name="connsiteY10" fmla="*/ 130628 h 200621"/>
              <a:gd name="connsiteX11" fmla="*/ 409303 w 409303"/>
              <a:gd name="connsiteY11" fmla="*/ 148045 h 200621"/>
              <a:gd name="connsiteX0" fmla="*/ 0 w 409303"/>
              <a:gd name="connsiteY0" fmla="*/ 0 h 200621"/>
              <a:gd name="connsiteX1" fmla="*/ 17417 w 409303"/>
              <a:gd name="connsiteY1" fmla="*/ 87085 h 200621"/>
              <a:gd name="connsiteX2" fmla="*/ 17425 w 409303"/>
              <a:gd name="connsiteY2" fmla="*/ 187112 h 200621"/>
              <a:gd name="connsiteX3" fmla="*/ 69669 w 409303"/>
              <a:gd name="connsiteY3" fmla="*/ 200297 h 200621"/>
              <a:gd name="connsiteX4" fmla="*/ 132077 w 409303"/>
              <a:gd name="connsiteY4" fmla="*/ 195059 h 200621"/>
              <a:gd name="connsiteX5" fmla="*/ 130629 w 409303"/>
              <a:gd name="connsiteY5" fmla="*/ 139337 h 200621"/>
              <a:gd name="connsiteX6" fmla="*/ 188679 w 409303"/>
              <a:gd name="connsiteY6" fmla="*/ 173346 h 200621"/>
              <a:gd name="connsiteX7" fmla="*/ 191589 w 409303"/>
              <a:gd name="connsiteY7" fmla="*/ 26125 h 200621"/>
              <a:gd name="connsiteX8" fmla="*/ 261257 w 409303"/>
              <a:gd name="connsiteY8" fmla="*/ 34834 h 200621"/>
              <a:gd name="connsiteX9" fmla="*/ 278675 w 409303"/>
              <a:gd name="connsiteY9" fmla="*/ 52251 h 200621"/>
              <a:gd name="connsiteX10" fmla="*/ 322217 w 409303"/>
              <a:gd name="connsiteY10" fmla="*/ 130628 h 200621"/>
              <a:gd name="connsiteX11" fmla="*/ 409303 w 409303"/>
              <a:gd name="connsiteY11" fmla="*/ 148045 h 200621"/>
              <a:gd name="connsiteX0" fmla="*/ 0 w 409303"/>
              <a:gd name="connsiteY0" fmla="*/ 0 h 200621"/>
              <a:gd name="connsiteX1" fmla="*/ 5809 w 409303"/>
              <a:gd name="connsiteY1" fmla="*/ 87085 h 200621"/>
              <a:gd name="connsiteX2" fmla="*/ 17425 w 409303"/>
              <a:gd name="connsiteY2" fmla="*/ 187112 h 200621"/>
              <a:gd name="connsiteX3" fmla="*/ 69669 w 409303"/>
              <a:gd name="connsiteY3" fmla="*/ 200297 h 200621"/>
              <a:gd name="connsiteX4" fmla="*/ 132077 w 409303"/>
              <a:gd name="connsiteY4" fmla="*/ 195059 h 200621"/>
              <a:gd name="connsiteX5" fmla="*/ 130629 w 409303"/>
              <a:gd name="connsiteY5" fmla="*/ 139337 h 200621"/>
              <a:gd name="connsiteX6" fmla="*/ 188679 w 409303"/>
              <a:gd name="connsiteY6" fmla="*/ 173346 h 200621"/>
              <a:gd name="connsiteX7" fmla="*/ 191589 w 409303"/>
              <a:gd name="connsiteY7" fmla="*/ 26125 h 200621"/>
              <a:gd name="connsiteX8" fmla="*/ 261257 w 409303"/>
              <a:gd name="connsiteY8" fmla="*/ 34834 h 200621"/>
              <a:gd name="connsiteX9" fmla="*/ 278675 w 409303"/>
              <a:gd name="connsiteY9" fmla="*/ 52251 h 200621"/>
              <a:gd name="connsiteX10" fmla="*/ 322217 w 409303"/>
              <a:gd name="connsiteY10" fmla="*/ 130628 h 200621"/>
              <a:gd name="connsiteX11" fmla="*/ 409303 w 409303"/>
              <a:gd name="connsiteY11" fmla="*/ 148045 h 200621"/>
              <a:gd name="connsiteX0" fmla="*/ 0 w 409303"/>
              <a:gd name="connsiteY0" fmla="*/ 0 h 200297"/>
              <a:gd name="connsiteX1" fmla="*/ 5809 w 409303"/>
              <a:gd name="connsiteY1" fmla="*/ 87085 h 200297"/>
              <a:gd name="connsiteX2" fmla="*/ 17425 w 409303"/>
              <a:gd name="connsiteY2" fmla="*/ 187112 h 200297"/>
              <a:gd name="connsiteX3" fmla="*/ 69669 w 409303"/>
              <a:gd name="connsiteY3" fmla="*/ 200297 h 200297"/>
              <a:gd name="connsiteX4" fmla="*/ 132077 w 409303"/>
              <a:gd name="connsiteY4" fmla="*/ 195059 h 200297"/>
              <a:gd name="connsiteX5" fmla="*/ 178512 w 409303"/>
              <a:gd name="connsiteY5" fmla="*/ 191557 h 200297"/>
              <a:gd name="connsiteX6" fmla="*/ 188679 w 409303"/>
              <a:gd name="connsiteY6" fmla="*/ 173346 h 200297"/>
              <a:gd name="connsiteX7" fmla="*/ 191589 w 409303"/>
              <a:gd name="connsiteY7" fmla="*/ 26125 h 200297"/>
              <a:gd name="connsiteX8" fmla="*/ 261257 w 409303"/>
              <a:gd name="connsiteY8" fmla="*/ 34834 h 200297"/>
              <a:gd name="connsiteX9" fmla="*/ 278675 w 409303"/>
              <a:gd name="connsiteY9" fmla="*/ 52251 h 200297"/>
              <a:gd name="connsiteX10" fmla="*/ 322217 w 409303"/>
              <a:gd name="connsiteY10" fmla="*/ 130628 h 200297"/>
              <a:gd name="connsiteX11" fmla="*/ 409303 w 409303"/>
              <a:gd name="connsiteY11" fmla="*/ 148045 h 200297"/>
              <a:gd name="connsiteX0" fmla="*/ 0 w 409303"/>
              <a:gd name="connsiteY0" fmla="*/ 0 h 200297"/>
              <a:gd name="connsiteX1" fmla="*/ 5809 w 409303"/>
              <a:gd name="connsiteY1" fmla="*/ 87085 h 200297"/>
              <a:gd name="connsiteX2" fmla="*/ 17425 w 409303"/>
              <a:gd name="connsiteY2" fmla="*/ 187112 h 200297"/>
              <a:gd name="connsiteX3" fmla="*/ 69669 w 409303"/>
              <a:gd name="connsiteY3" fmla="*/ 200297 h 200297"/>
              <a:gd name="connsiteX4" fmla="*/ 132077 w 409303"/>
              <a:gd name="connsiteY4" fmla="*/ 195059 h 200297"/>
              <a:gd name="connsiteX5" fmla="*/ 178512 w 409303"/>
              <a:gd name="connsiteY5" fmla="*/ 191557 h 200297"/>
              <a:gd name="connsiteX6" fmla="*/ 188679 w 409303"/>
              <a:gd name="connsiteY6" fmla="*/ 173346 h 200297"/>
              <a:gd name="connsiteX7" fmla="*/ 285904 w 409303"/>
              <a:gd name="connsiteY7" fmla="*/ 191735 h 200297"/>
              <a:gd name="connsiteX8" fmla="*/ 261257 w 409303"/>
              <a:gd name="connsiteY8" fmla="*/ 34834 h 200297"/>
              <a:gd name="connsiteX9" fmla="*/ 278675 w 409303"/>
              <a:gd name="connsiteY9" fmla="*/ 52251 h 200297"/>
              <a:gd name="connsiteX10" fmla="*/ 322217 w 409303"/>
              <a:gd name="connsiteY10" fmla="*/ 130628 h 200297"/>
              <a:gd name="connsiteX11" fmla="*/ 409303 w 409303"/>
              <a:gd name="connsiteY11" fmla="*/ 148045 h 200297"/>
              <a:gd name="connsiteX0" fmla="*/ 0 w 409303"/>
              <a:gd name="connsiteY0" fmla="*/ 0 h 200297"/>
              <a:gd name="connsiteX1" fmla="*/ 5809 w 409303"/>
              <a:gd name="connsiteY1" fmla="*/ 87085 h 200297"/>
              <a:gd name="connsiteX2" fmla="*/ 17425 w 409303"/>
              <a:gd name="connsiteY2" fmla="*/ 187112 h 200297"/>
              <a:gd name="connsiteX3" fmla="*/ 69669 w 409303"/>
              <a:gd name="connsiteY3" fmla="*/ 200297 h 200297"/>
              <a:gd name="connsiteX4" fmla="*/ 132077 w 409303"/>
              <a:gd name="connsiteY4" fmla="*/ 195059 h 200297"/>
              <a:gd name="connsiteX5" fmla="*/ 178512 w 409303"/>
              <a:gd name="connsiteY5" fmla="*/ 191557 h 200297"/>
              <a:gd name="connsiteX6" fmla="*/ 216248 w 409303"/>
              <a:gd name="connsiteY6" fmla="*/ 191250 h 200297"/>
              <a:gd name="connsiteX7" fmla="*/ 285904 w 409303"/>
              <a:gd name="connsiteY7" fmla="*/ 191735 h 200297"/>
              <a:gd name="connsiteX8" fmla="*/ 261257 w 409303"/>
              <a:gd name="connsiteY8" fmla="*/ 34834 h 200297"/>
              <a:gd name="connsiteX9" fmla="*/ 278675 w 409303"/>
              <a:gd name="connsiteY9" fmla="*/ 52251 h 200297"/>
              <a:gd name="connsiteX10" fmla="*/ 322217 w 409303"/>
              <a:gd name="connsiteY10" fmla="*/ 130628 h 200297"/>
              <a:gd name="connsiteX11" fmla="*/ 409303 w 409303"/>
              <a:gd name="connsiteY11" fmla="*/ 148045 h 200297"/>
              <a:gd name="connsiteX0" fmla="*/ 0 w 409303"/>
              <a:gd name="connsiteY0" fmla="*/ 0 h 200297"/>
              <a:gd name="connsiteX1" fmla="*/ 5809 w 409303"/>
              <a:gd name="connsiteY1" fmla="*/ 87085 h 200297"/>
              <a:gd name="connsiteX2" fmla="*/ 17425 w 409303"/>
              <a:gd name="connsiteY2" fmla="*/ 187112 h 200297"/>
              <a:gd name="connsiteX3" fmla="*/ 69669 w 409303"/>
              <a:gd name="connsiteY3" fmla="*/ 200297 h 200297"/>
              <a:gd name="connsiteX4" fmla="*/ 132077 w 409303"/>
              <a:gd name="connsiteY4" fmla="*/ 195059 h 200297"/>
              <a:gd name="connsiteX5" fmla="*/ 178512 w 409303"/>
              <a:gd name="connsiteY5" fmla="*/ 191557 h 200297"/>
              <a:gd name="connsiteX6" fmla="*/ 216248 w 409303"/>
              <a:gd name="connsiteY6" fmla="*/ 191250 h 200297"/>
              <a:gd name="connsiteX7" fmla="*/ 285904 w 409303"/>
              <a:gd name="connsiteY7" fmla="*/ 191735 h 200297"/>
              <a:gd name="connsiteX8" fmla="*/ 307689 w 409303"/>
              <a:gd name="connsiteY8" fmla="*/ 166129 h 200297"/>
              <a:gd name="connsiteX9" fmla="*/ 278675 w 409303"/>
              <a:gd name="connsiteY9" fmla="*/ 52251 h 200297"/>
              <a:gd name="connsiteX10" fmla="*/ 322217 w 409303"/>
              <a:gd name="connsiteY10" fmla="*/ 130628 h 200297"/>
              <a:gd name="connsiteX11" fmla="*/ 409303 w 409303"/>
              <a:gd name="connsiteY11" fmla="*/ 148045 h 200297"/>
              <a:gd name="connsiteX0" fmla="*/ 0 w 409303"/>
              <a:gd name="connsiteY0" fmla="*/ 0 h 200297"/>
              <a:gd name="connsiteX1" fmla="*/ 5809 w 409303"/>
              <a:gd name="connsiteY1" fmla="*/ 87085 h 200297"/>
              <a:gd name="connsiteX2" fmla="*/ 17425 w 409303"/>
              <a:gd name="connsiteY2" fmla="*/ 187112 h 200297"/>
              <a:gd name="connsiteX3" fmla="*/ 69669 w 409303"/>
              <a:gd name="connsiteY3" fmla="*/ 200297 h 200297"/>
              <a:gd name="connsiteX4" fmla="*/ 132077 w 409303"/>
              <a:gd name="connsiteY4" fmla="*/ 195059 h 200297"/>
              <a:gd name="connsiteX5" fmla="*/ 178512 w 409303"/>
              <a:gd name="connsiteY5" fmla="*/ 191557 h 200297"/>
              <a:gd name="connsiteX6" fmla="*/ 216248 w 409303"/>
              <a:gd name="connsiteY6" fmla="*/ 191250 h 200297"/>
              <a:gd name="connsiteX7" fmla="*/ 285904 w 409303"/>
              <a:gd name="connsiteY7" fmla="*/ 191735 h 200297"/>
              <a:gd name="connsiteX8" fmla="*/ 307689 w 409303"/>
              <a:gd name="connsiteY8" fmla="*/ 166129 h 200297"/>
              <a:gd name="connsiteX9" fmla="*/ 336715 w 409303"/>
              <a:gd name="connsiteY9" fmla="*/ 189514 h 200297"/>
              <a:gd name="connsiteX10" fmla="*/ 322217 w 409303"/>
              <a:gd name="connsiteY10" fmla="*/ 130628 h 200297"/>
              <a:gd name="connsiteX11" fmla="*/ 409303 w 409303"/>
              <a:gd name="connsiteY11" fmla="*/ 148045 h 200297"/>
              <a:gd name="connsiteX0" fmla="*/ 0 w 409303"/>
              <a:gd name="connsiteY0" fmla="*/ 0 h 200297"/>
              <a:gd name="connsiteX1" fmla="*/ 5809 w 409303"/>
              <a:gd name="connsiteY1" fmla="*/ 87085 h 200297"/>
              <a:gd name="connsiteX2" fmla="*/ 17425 w 409303"/>
              <a:gd name="connsiteY2" fmla="*/ 187112 h 200297"/>
              <a:gd name="connsiteX3" fmla="*/ 69669 w 409303"/>
              <a:gd name="connsiteY3" fmla="*/ 200297 h 200297"/>
              <a:gd name="connsiteX4" fmla="*/ 132077 w 409303"/>
              <a:gd name="connsiteY4" fmla="*/ 195059 h 200297"/>
              <a:gd name="connsiteX5" fmla="*/ 178512 w 409303"/>
              <a:gd name="connsiteY5" fmla="*/ 191557 h 200297"/>
              <a:gd name="connsiteX6" fmla="*/ 216248 w 409303"/>
              <a:gd name="connsiteY6" fmla="*/ 191250 h 200297"/>
              <a:gd name="connsiteX7" fmla="*/ 285904 w 409303"/>
              <a:gd name="connsiteY7" fmla="*/ 191735 h 200297"/>
              <a:gd name="connsiteX8" fmla="*/ 307689 w 409303"/>
              <a:gd name="connsiteY8" fmla="*/ 166129 h 200297"/>
              <a:gd name="connsiteX9" fmla="*/ 336715 w 409303"/>
              <a:gd name="connsiteY9" fmla="*/ 189514 h 200297"/>
              <a:gd name="connsiteX10" fmla="*/ 368649 w 409303"/>
              <a:gd name="connsiteY10" fmla="*/ 185831 h 200297"/>
              <a:gd name="connsiteX11" fmla="*/ 409303 w 409303"/>
              <a:gd name="connsiteY11" fmla="*/ 148045 h 200297"/>
              <a:gd name="connsiteX0" fmla="*/ 0 w 436872"/>
              <a:gd name="connsiteY0" fmla="*/ 0 h 200297"/>
              <a:gd name="connsiteX1" fmla="*/ 5809 w 436872"/>
              <a:gd name="connsiteY1" fmla="*/ 87085 h 200297"/>
              <a:gd name="connsiteX2" fmla="*/ 17425 w 436872"/>
              <a:gd name="connsiteY2" fmla="*/ 187112 h 200297"/>
              <a:gd name="connsiteX3" fmla="*/ 69669 w 436872"/>
              <a:gd name="connsiteY3" fmla="*/ 200297 h 200297"/>
              <a:gd name="connsiteX4" fmla="*/ 132077 w 436872"/>
              <a:gd name="connsiteY4" fmla="*/ 195059 h 200297"/>
              <a:gd name="connsiteX5" fmla="*/ 178512 w 436872"/>
              <a:gd name="connsiteY5" fmla="*/ 191557 h 200297"/>
              <a:gd name="connsiteX6" fmla="*/ 216248 w 436872"/>
              <a:gd name="connsiteY6" fmla="*/ 191250 h 200297"/>
              <a:gd name="connsiteX7" fmla="*/ 285904 w 436872"/>
              <a:gd name="connsiteY7" fmla="*/ 191735 h 200297"/>
              <a:gd name="connsiteX8" fmla="*/ 307689 w 436872"/>
              <a:gd name="connsiteY8" fmla="*/ 166129 h 200297"/>
              <a:gd name="connsiteX9" fmla="*/ 336715 w 436872"/>
              <a:gd name="connsiteY9" fmla="*/ 189514 h 200297"/>
              <a:gd name="connsiteX10" fmla="*/ 368649 w 436872"/>
              <a:gd name="connsiteY10" fmla="*/ 185831 h 200297"/>
              <a:gd name="connsiteX11" fmla="*/ 436872 w 436872"/>
              <a:gd name="connsiteY11" fmla="*/ 195788 h 200297"/>
              <a:gd name="connsiteX0" fmla="*/ 0 w 436872"/>
              <a:gd name="connsiteY0" fmla="*/ 0 h 200297"/>
              <a:gd name="connsiteX1" fmla="*/ 5809 w 436872"/>
              <a:gd name="connsiteY1" fmla="*/ 87085 h 200297"/>
              <a:gd name="connsiteX2" fmla="*/ 17425 w 436872"/>
              <a:gd name="connsiteY2" fmla="*/ 187112 h 200297"/>
              <a:gd name="connsiteX3" fmla="*/ 69669 w 436872"/>
              <a:gd name="connsiteY3" fmla="*/ 200297 h 200297"/>
              <a:gd name="connsiteX4" fmla="*/ 132077 w 436872"/>
              <a:gd name="connsiteY4" fmla="*/ 195059 h 200297"/>
              <a:gd name="connsiteX5" fmla="*/ 178512 w 436872"/>
              <a:gd name="connsiteY5" fmla="*/ 191557 h 200297"/>
              <a:gd name="connsiteX6" fmla="*/ 216248 w 436872"/>
              <a:gd name="connsiteY6" fmla="*/ 191250 h 200297"/>
              <a:gd name="connsiteX7" fmla="*/ 285904 w 436872"/>
              <a:gd name="connsiteY7" fmla="*/ 191735 h 200297"/>
              <a:gd name="connsiteX8" fmla="*/ 314944 w 436872"/>
              <a:gd name="connsiteY8" fmla="*/ 187017 h 200297"/>
              <a:gd name="connsiteX9" fmla="*/ 336715 w 436872"/>
              <a:gd name="connsiteY9" fmla="*/ 189514 h 200297"/>
              <a:gd name="connsiteX10" fmla="*/ 368649 w 436872"/>
              <a:gd name="connsiteY10" fmla="*/ 185831 h 200297"/>
              <a:gd name="connsiteX11" fmla="*/ 436872 w 436872"/>
              <a:gd name="connsiteY11" fmla="*/ 195788 h 200297"/>
              <a:gd name="connsiteX0" fmla="*/ 0 w 436872"/>
              <a:gd name="connsiteY0" fmla="*/ 0 h 201347"/>
              <a:gd name="connsiteX1" fmla="*/ 5809 w 436872"/>
              <a:gd name="connsiteY1" fmla="*/ 87085 h 201347"/>
              <a:gd name="connsiteX2" fmla="*/ 17425 w 436872"/>
              <a:gd name="connsiteY2" fmla="*/ 187112 h 201347"/>
              <a:gd name="connsiteX3" fmla="*/ 69669 w 436872"/>
              <a:gd name="connsiteY3" fmla="*/ 200297 h 201347"/>
              <a:gd name="connsiteX4" fmla="*/ 132077 w 436872"/>
              <a:gd name="connsiteY4" fmla="*/ 195059 h 201347"/>
              <a:gd name="connsiteX5" fmla="*/ 178512 w 436872"/>
              <a:gd name="connsiteY5" fmla="*/ 191557 h 201347"/>
              <a:gd name="connsiteX6" fmla="*/ 216248 w 436872"/>
              <a:gd name="connsiteY6" fmla="*/ 191250 h 201347"/>
              <a:gd name="connsiteX7" fmla="*/ 285904 w 436872"/>
              <a:gd name="connsiteY7" fmla="*/ 191735 h 201347"/>
              <a:gd name="connsiteX8" fmla="*/ 314944 w 436872"/>
              <a:gd name="connsiteY8" fmla="*/ 187017 h 201347"/>
              <a:gd name="connsiteX9" fmla="*/ 336715 w 436872"/>
              <a:gd name="connsiteY9" fmla="*/ 189514 h 201347"/>
              <a:gd name="connsiteX10" fmla="*/ 371551 w 436872"/>
              <a:gd name="connsiteY10" fmla="*/ 190307 h 201347"/>
              <a:gd name="connsiteX11" fmla="*/ 436872 w 436872"/>
              <a:gd name="connsiteY11" fmla="*/ 195788 h 201347"/>
              <a:gd name="connsiteX0" fmla="*/ 3042 w 431208"/>
              <a:gd name="connsiteY0" fmla="*/ 0 h 199855"/>
              <a:gd name="connsiteX1" fmla="*/ 145 w 431208"/>
              <a:gd name="connsiteY1" fmla="*/ 85593 h 199855"/>
              <a:gd name="connsiteX2" fmla="*/ 11761 w 431208"/>
              <a:gd name="connsiteY2" fmla="*/ 185620 h 199855"/>
              <a:gd name="connsiteX3" fmla="*/ 64005 w 431208"/>
              <a:gd name="connsiteY3" fmla="*/ 198805 h 199855"/>
              <a:gd name="connsiteX4" fmla="*/ 126413 w 431208"/>
              <a:gd name="connsiteY4" fmla="*/ 193567 h 199855"/>
              <a:gd name="connsiteX5" fmla="*/ 172848 w 431208"/>
              <a:gd name="connsiteY5" fmla="*/ 190065 h 199855"/>
              <a:gd name="connsiteX6" fmla="*/ 210584 w 431208"/>
              <a:gd name="connsiteY6" fmla="*/ 189758 h 199855"/>
              <a:gd name="connsiteX7" fmla="*/ 280240 w 431208"/>
              <a:gd name="connsiteY7" fmla="*/ 190243 h 199855"/>
              <a:gd name="connsiteX8" fmla="*/ 309280 w 431208"/>
              <a:gd name="connsiteY8" fmla="*/ 185525 h 199855"/>
              <a:gd name="connsiteX9" fmla="*/ 331051 w 431208"/>
              <a:gd name="connsiteY9" fmla="*/ 188022 h 199855"/>
              <a:gd name="connsiteX10" fmla="*/ 365887 w 431208"/>
              <a:gd name="connsiteY10" fmla="*/ 188815 h 199855"/>
              <a:gd name="connsiteX11" fmla="*/ 431208 w 431208"/>
              <a:gd name="connsiteY11" fmla="*/ 194296 h 199855"/>
              <a:gd name="connsiteX0" fmla="*/ 5912 w 434078"/>
              <a:gd name="connsiteY0" fmla="*/ 0 h 201324"/>
              <a:gd name="connsiteX1" fmla="*/ 113 w 434078"/>
              <a:gd name="connsiteY1" fmla="*/ 36358 h 201324"/>
              <a:gd name="connsiteX2" fmla="*/ 14631 w 434078"/>
              <a:gd name="connsiteY2" fmla="*/ 185620 h 201324"/>
              <a:gd name="connsiteX3" fmla="*/ 66875 w 434078"/>
              <a:gd name="connsiteY3" fmla="*/ 198805 h 201324"/>
              <a:gd name="connsiteX4" fmla="*/ 129283 w 434078"/>
              <a:gd name="connsiteY4" fmla="*/ 193567 h 201324"/>
              <a:gd name="connsiteX5" fmla="*/ 175718 w 434078"/>
              <a:gd name="connsiteY5" fmla="*/ 190065 h 201324"/>
              <a:gd name="connsiteX6" fmla="*/ 213454 w 434078"/>
              <a:gd name="connsiteY6" fmla="*/ 189758 h 201324"/>
              <a:gd name="connsiteX7" fmla="*/ 283110 w 434078"/>
              <a:gd name="connsiteY7" fmla="*/ 190243 h 201324"/>
              <a:gd name="connsiteX8" fmla="*/ 312150 w 434078"/>
              <a:gd name="connsiteY8" fmla="*/ 185525 h 201324"/>
              <a:gd name="connsiteX9" fmla="*/ 333921 w 434078"/>
              <a:gd name="connsiteY9" fmla="*/ 188022 h 201324"/>
              <a:gd name="connsiteX10" fmla="*/ 368757 w 434078"/>
              <a:gd name="connsiteY10" fmla="*/ 188815 h 201324"/>
              <a:gd name="connsiteX11" fmla="*/ 434078 w 434078"/>
              <a:gd name="connsiteY11" fmla="*/ 194296 h 201324"/>
              <a:gd name="connsiteX0" fmla="*/ 26502 w 434354"/>
              <a:gd name="connsiteY0" fmla="*/ 0 h 208784"/>
              <a:gd name="connsiteX1" fmla="*/ 389 w 434354"/>
              <a:gd name="connsiteY1" fmla="*/ 43818 h 208784"/>
              <a:gd name="connsiteX2" fmla="*/ 14907 w 434354"/>
              <a:gd name="connsiteY2" fmla="*/ 193080 h 208784"/>
              <a:gd name="connsiteX3" fmla="*/ 67151 w 434354"/>
              <a:gd name="connsiteY3" fmla="*/ 206265 h 208784"/>
              <a:gd name="connsiteX4" fmla="*/ 129559 w 434354"/>
              <a:gd name="connsiteY4" fmla="*/ 201027 h 208784"/>
              <a:gd name="connsiteX5" fmla="*/ 175994 w 434354"/>
              <a:gd name="connsiteY5" fmla="*/ 197525 h 208784"/>
              <a:gd name="connsiteX6" fmla="*/ 213730 w 434354"/>
              <a:gd name="connsiteY6" fmla="*/ 197218 h 208784"/>
              <a:gd name="connsiteX7" fmla="*/ 283386 w 434354"/>
              <a:gd name="connsiteY7" fmla="*/ 197703 h 208784"/>
              <a:gd name="connsiteX8" fmla="*/ 312426 w 434354"/>
              <a:gd name="connsiteY8" fmla="*/ 192985 h 208784"/>
              <a:gd name="connsiteX9" fmla="*/ 334197 w 434354"/>
              <a:gd name="connsiteY9" fmla="*/ 195482 h 208784"/>
              <a:gd name="connsiteX10" fmla="*/ 369033 w 434354"/>
              <a:gd name="connsiteY10" fmla="*/ 196275 h 208784"/>
              <a:gd name="connsiteX11" fmla="*/ 434354 w 434354"/>
              <a:gd name="connsiteY11" fmla="*/ 201756 h 208784"/>
              <a:gd name="connsiteX0" fmla="*/ 40311 w 435104"/>
              <a:gd name="connsiteY0" fmla="*/ 0 h 199832"/>
              <a:gd name="connsiteX1" fmla="*/ 1139 w 435104"/>
              <a:gd name="connsiteY1" fmla="*/ 34866 h 199832"/>
              <a:gd name="connsiteX2" fmla="*/ 15657 w 435104"/>
              <a:gd name="connsiteY2" fmla="*/ 184128 h 199832"/>
              <a:gd name="connsiteX3" fmla="*/ 67901 w 435104"/>
              <a:gd name="connsiteY3" fmla="*/ 197313 h 199832"/>
              <a:gd name="connsiteX4" fmla="*/ 130309 w 435104"/>
              <a:gd name="connsiteY4" fmla="*/ 192075 h 199832"/>
              <a:gd name="connsiteX5" fmla="*/ 176744 w 435104"/>
              <a:gd name="connsiteY5" fmla="*/ 188573 h 199832"/>
              <a:gd name="connsiteX6" fmla="*/ 214480 w 435104"/>
              <a:gd name="connsiteY6" fmla="*/ 188266 h 199832"/>
              <a:gd name="connsiteX7" fmla="*/ 284136 w 435104"/>
              <a:gd name="connsiteY7" fmla="*/ 188751 h 199832"/>
              <a:gd name="connsiteX8" fmla="*/ 313176 w 435104"/>
              <a:gd name="connsiteY8" fmla="*/ 184033 h 199832"/>
              <a:gd name="connsiteX9" fmla="*/ 334947 w 435104"/>
              <a:gd name="connsiteY9" fmla="*/ 186530 h 199832"/>
              <a:gd name="connsiteX10" fmla="*/ 369783 w 435104"/>
              <a:gd name="connsiteY10" fmla="*/ 187323 h 199832"/>
              <a:gd name="connsiteX11" fmla="*/ 435104 w 435104"/>
              <a:gd name="connsiteY11" fmla="*/ 192804 h 199832"/>
              <a:gd name="connsiteX0" fmla="*/ 49575 w 435662"/>
              <a:gd name="connsiteY0" fmla="*/ 0 h 198340"/>
              <a:gd name="connsiteX1" fmla="*/ 1697 w 435662"/>
              <a:gd name="connsiteY1" fmla="*/ 33374 h 198340"/>
              <a:gd name="connsiteX2" fmla="*/ 16215 w 435662"/>
              <a:gd name="connsiteY2" fmla="*/ 182636 h 198340"/>
              <a:gd name="connsiteX3" fmla="*/ 68459 w 435662"/>
              <a:gd name="connsiteY3" fmla="*/ 195821 h 198340"/>
              <a:gd name="connsiteX4" fmla="*/ 130867 w 435662"/>
              <a:gd name="connsiteY4" fmla="*/ 190583 h 198340"/>
              <a:gd name="connsiteX5" fmla="*/ 177302 w 435662"/>
              <a:gd name="connsiteY5" fmla="*/ 187081 h 198340"/>
              <a:gd name="connsiteX6" fmla="*/ 215038 w 435662"/>
              <a:gd name="connsiteY6" fmla="*/ 186774 h 198340"/>
              <a:gd name="connsiteX7" fmla="*/ 284694 w 435662"/>
              <a:gd name="connsiteY7" fmla="*/ 187259 h 198340"/>
              <a:gd name="connsiteX8" fmla="*/ 313734 w 435662"/>
              <a:gd name="connsiteY8" fmla="*/ 182541 h 198340"/>
              <a:gd name="connsiteX9" fmla="*/ 335505 w 435662"/>
              <a:gd name="connsiteY9" fmla="*/ 185038 h 198340"/>
              <a:gd name="connsiteX10" fmla="*/ 370341 w 435662"/>
              <a:gd name="connsiteY10" fmla="*/ 185831 h 198340"/>
              <a:gd name="connsiteX11" fmla="*/ 435662 w 435662"/>
              <a:gd name="connsiteY11" fmla="*/ 191312 h 198340"/>
              <a:gd name="connsiteX0" fmla="*/ 49738 w 435825"/>
              <a:gd name="connsiteY0" fmla="*/ 0 h 196871"/>
              <a:gd name="connsiteX1" fmla="*/ 1860 w 435825"/>
              <a:gd name="connsiteY1" fmla="*/ 33374 h 196871"/>
              <a:gd name="connsiteX2" fmla="*/ 16378 w 435825"/>
              <a:gd name="connsiteY2" fmla="*/ 182636 h 196871"/>
              <a:gd name="connsiteX3" fmla="*/ 77328 w 435825"/>
              <a:gd name="connsiteY3" fmla="*/ 186869 h 196871"/>
              <a:gd name="connsiteX4" fmla="*/ 131030 w 435825"/>
              <a:gd name="connsiteY4" fmla="*/ 190583 h 196871"/>
              <a:gd name="connsiteX5" fmla="*/ 177465 w 435825"/>
              <a:gd name="connsiteY5" fmla="*/ 187081 h 196871"/>
              <a:gd name="connsiteX6" fmla="*/ 215201 w 435825"/>
              <a:gd name="connsiteY6" fmla="*/ 186774 h 196871"/>
              <a:gd name="connsiteX7" fmla="*/ 284857 w 435825"/>
              <a:gd name="connsiteY7" fmla="*/ 187259 h 196871"/>
              <a:gd name="connsiteX8" fmla="*/ 313897 w 435825"/>
              <a:gd name="connsiteY8" fmla="*/ 182541 h 196871"/>
              <a:gd name="connsiteX9" fmla="*/ 335668 w 435825"/>
              <a:gd name="connsiteY9" fmla="*/ 185038 h 196871"/>
              <a:gd name="connsiteX10" fmla="*/ 370504 w 435825"/>
              <a:gd name="connsiteY10" fmla="*/ 185831 h 196871"/>
              <a:gd name="connsiteX11" fmla="*/ 435825 w 435825"/>
              <a:gd name="connsiteY11" fmla="*/ 191312 h 196871"/>
              <a:gd name="connsiteX0" fmla="*/ 50839 w 436926"/>
              <a:gd name="connsiteY0" fmla="*/ 0 h 196871"/>
              <a:gd name="connsiteX1" fmla="*/ 2961 w 436926"/>
              <a:gd name="connsiteY1" fmla="*/ 33374 h 196871"/>
              <a:gd name="connsiteX2" fmla="*/ 13126 w 436926"/>
              <a:gd name="connsiteY2" fmla="*/ 169208 h 196871"/>
              <a:gd name="connsiteX3" fmla="*/ 78429 w 436926"/>
              <a:gd name="connsiteY3" fmla="*/ 186869 h 196871"/>
              <a:gd name="connsiteX4" fmla="*/ 132131 w 436926"/>
              <a:gd name="connsiteY4" fmla="*/ 190583 h 196871"/>
              <a:gd name="connsiteX5" fmla="*/ 178566 w 436926"/>
              <a:gd name="connsiteY5" fmla="*/ 187081 h 196871"/>
              <a:gd name="connsiteX6" fmla="*/ 216302 w 436926"/>
              <a:gd name="connsiteY6" fmla="*/ 186774 h 196871"/>
              <a:gd name="connsiteX7" fmla="*/ 285958 w 436926"/>
              <a:gd name="connsiteY7" fmla="*/ 187259 h 196871"/>
              <a:gd name="connsiteX8" fmla="*/ 314998 w 436926"/>
              <a:gd name="connsiteY8" fmla="*/ 182541 h 196871"/>
              <a:gd name="connsiteX9" fmla="*/ 336769 w 436926"/>
              <a:gd name="connsiteY9" fmla="*/ 185038 h 196871"/>
              <a:gd name="connsiteX10" fmla="*/ 371605 w 436926"/>
              <a:gd name="connsiteY10" fmla="*/ 185831 h 196871"/>
              <a:gd name="connsiteX11" fmla="*/ 436926 w 436926"/>
              <a:gd name="connsiteY11" fmla="*/ 191312 h 196871"/>
              <a:gd name="connsiteX0" fmla="*/ 50839 w 436926"/>
              <a:gd name="connsiteY0" fmla="*/ 0 h 196871"/>
              <a:gd name="connsiteX1" fmla="*/ 2961 w 436926"/>
              <a:gd name="connsiteY1" fmla="*/ 33374 h 196871"/>
              <a:gd name="connsiteX2" fmla="*/ 13126 w 436926"/>
              <a:gd name="connsiteY2" fmla="*/ 169208 h 196871"/>
              <a:gd name="connsiteX3" fmla="*/ 78429 w 436926"/>
              <a:gd name="connsiteY3" fmla="*/ 186869 h 196871"/>
              <a:gd name="connsiteX4" fmla="*/ 132131 w 436926"/>
              <a:gd name="connsiteY4" fmla="*/ 190583 h 196871"/>
              <a:gd name="connsiteX5" fmla="*/ 178566 w 436926"/>
              <a:gd name="connsiteY5" fmla="*/ 187081 h 196871"/>
              <a:gd name="connsiteX6" fmla="*/ 216302 w 436926"/>
              <a:gd name="connsiteY6" fmla="*/ 186774 h 196871"/>
              <a:gd name="connsiteX7" fmla="*/ 285958 w 436926"/>
              <a:gd name="connsiteY7" fmla="*/ 187259 h 196871"/>
              <a:gd name="connsiteX8" fmla="*/ 316449 w 436926"/>
              <a:gd name="connsiteY8" fmla="*/ 187017 h 196871"/>
              <a:gd name="connsiteX9" fmla="*/ 336769 w 436926"/>
              <a:gd name="connsiteY9" fmla="*/ 185038 h 196871"/>
              <a:gd name="connsiteX10" fmla="*/ 371605 w 436926"/>
              <a:gd name="connsiteY10" fmla="*/ 185831 h 196871"/>
              <a:gd name="connsiteX11" fmla="*/ 436926 w 436926"/>
              <a:gd name="connsiteY11" fmla="*/ 191312 h 196871"/>
              <a:gd name="connsiteX0" fmla="*/ 50839 w 436926"/>
              <a:gd name="connsiteY0" fmla="*/ 0 h 196871"/>
              <a:gd name="connsiteX1" fmla="*/ 2961 w 436926"/>
              <a:gd name="connsiteY1" fmla="*/ 33374 h 196871"/>
              <a:gd name="connsiteX2" fmla="*/ 13126 w 436926"/>
              <a:gd name="connsiteY2" fmla="*/ 169208 h 196871"/>
              <a:gd name="connsiteX3" fmla="*/ 78429 w 436926"/>
              <a:gd name="connsiteY3" fmla="*/ 186869 h 196871"/>
              <a:gd name="connsiteX4" fmla="*/ 132131 w 436926"/>
              <a:gd name="connsiteY4" fmla="*/ 190583 h 196871"/>
              <a:gd name="connsiteX5" fmla="*/ 178566 w 436926"/>
              <a:gd name="connsiteY5" fmla="*/ 187081 h 196871"/>
              <a:gd name="connsiteX6" fmla="*/ 216302 w 436926"/>
              <a:gd name="connsiteY6" fmla="*/ 186774 h 196871"/>
              <a:gd name="connsiteX7" fmla="*/ 285958 w 436926"/>
              <a:gd name="connsiteY7" fmla="*/ 187259 h 196871"/>
              <a:gd name="connsiteX8" fmla="*/ 316449 w 436926"/>
              <a:gd name="connsiteY8" fmla="*/ 187017 h 196871"/>
              <a:gd name="connsiteX9" fmla="*/ 339671 w 436926"/>
              <a:gd name="connsiteY9" fmla="*/ 191006 h 196871"/>
              <a:gd name="connsiteX10" fmla="*/ 371605 w 436926"/>
              <a:gd name="connsiteY10" fmla="*/ 185831 h 196871"/>
              <a:gd name="connsiteX11" fmla="*/ 436926 w 436926"/>
              <a:gd name="connsiteY11" fmla="*/ 191312 h 196871"/>
              <a:gd name="connsiteX0" fmla="*/ 50839 w 436926"/>
              <a:gd name="connsiteY0" fmla="*/ 0 h 191312"/>
              <a:gd name="connsiteX1" fmla="*/ 2961 w 436926"/>
              <a:gd name="connsiteY1" fmla="*/ 33374 h 191312"/>
              <a:gd name="connsiteX2" fmla="*/ 13126 w 436926"/>
              <a:gd name="connsiteY2" fmla="*/ 169208 h 191312"/>
              <a:gd name="connsiteX3" fmla="*/ 78429 w 436926"/>
              <a:gd name="connsiteY3" fmla="*/ 186869 h 191312"/>
              <a:gd name="connsiteX4" fmla="*/ 132131 w 436926"/>
              <a:gd name="connsiteY4" fmla="*/ 190583 h 191312"/>
              <a:gd name="connsiteX5" fmla="*/ 178566 w 436926"/>
              <a:gd name="connsiteY5" fmla="*/ 187081 h 191312"/>
              <a:gd name="connsiteX6" fmla="*/ 216302 w 436926"/>
              <a:gd name="connsiteY6" fmla="*/ 186774 h 191312"/>
              <a:gd name="connsiteX7" fmla="*/ 285958 w 436926"/>
              <a:gd name="connsiteY7" fmla="*/ 187259 h 191312"/>
              <a:gd name="connsiteX8" fmla="*/ 316449 w 436926"/>
              <a:gd name="connsiteY8" fmla="*/ 187017 h 191312"/>
              <a:gd name="connsiteX9" fmla="*/ 339671 w 436926"/>
              <a:gd name="connsiteY9" fmla="*/ 191006 h 191312"/>
              <a:gd name="connsiteX10" fmla="*/ 371605 w 436926"/>
              <a:gd name="connsiteY10" fmla="*/ 185831 h 191312"/>
              <a:gd name="connsiteX11" fmla="*/ 436926 w 436926"/>
              <a:gd name="connsiteY11" fmla="*/ 191312 h 191312"/>
              <a:gd name="connsiteX0" fmla="*/ 50839 w 436926"/>
              <a:gd name="connsiteY0" fmla="*/ 0 h 191312"/>
              <a:gd name="connsiteX1" fmla="*/ 2961 w 436926"/>
              <a:gd name="connsiteY1" fmla="*/ 33374 h 191312"/>
              <a:gd name="connsiteX2" fmla="*/ 13126 w 436926"/>
              <a:gd name="connsiteY2" fmla="*/ 169208 h 191312"/>
              <a:gd name="connsiteX3" fmla="*/ 78429 w 436926"/>
              <a:gd name="connsiteY3" fmla="*/ 186869 h 191312"/>
              <a:gd name="connsiteX4" fmla="*/ 132131 w 436926"/>
              <a:gd name="connsiteY4" fmla="*/ 190583 h 191312"/>
              <a:gd name="connsiteX5" fmla="*/ 178566 w 436926"/>
              <a:gd name="connsiteY5" fmla="*/ 187081 h 191312"/>
              <a:gd name="connsiteX6" fmla="*/ 216302 w 436926"/>
              <a:gd name="connsiteY6" fmla="*/ 186774 h 191312"/>
              <a:gd name="connsiteX7" fmla="*/ 285958 w 436926"/>
              <a:gd name="connsiteY7" fmla="*/ 187259 h 191312"/>
              <a:gd name="connsiteX8" fmla="*/ 316449 w 436926"/>
              <a:gd name="connsiteY8" fmla="*/ 187017 h 191312"/>
              <a:gd name="connsiteX9" fmla="*/ 339671 w 436926"/>
              <a:gd name="connsiteY9" fmla="*/ 191006 h 191312"/>
              <a:gd name="connsiteX10" fmla="*/ 371605 w 436926"/>
              <a:gd name="connsiteY10" fmla="*/ 185831 h 191312"/>
              <a:gd name="connsiteX11" fmla="*/ 436926 w 436926"/>
              <a:gd name="connsiteY11" fmla="*/ 191312 h 191312"/>
              <a:gd name="connsiteX0" fmla="*/ 25910 w 435213"/>
              <a:gd name="connsiteY0" fmla="*/ 0 h 198772"/>
              <a:gd name="connsiteX1" fmla="*/ 1248 w 435213"/>
              <a:gd name="connsiteY1" fmla="*/ 40834 h 198772"/>
              <a:gd name="connsiteX2" fmla="*/ 11413 w 435213"/>
              <a:gd name="connsiteY2" fmla="*/ 176668 h 198772"/>
              <a:gd name="connsiteX3" fmla="*/ 76716 w 435213"/>
              <a:gd name="connsiteY3" fmla="*/ 194329 h 198772"/>
              <a:gd name="connsiteX4" fmla="*/ 130418 w 435213"/>
              <a:gd name="connsiteY4" fmla="*/ 198043 h 198772"/>
              <a:gd name="connsiteX5" fmla="*/ 176853 w 435213"/>
              <a:gd name="connsiteY5" fmla="*/ 194541 h 198772"/>
              <a:gd name="connsiteX6" fmla="*/ 214589 w 435213"/>
              <a:gd name="connsiteY6" fmla="*/ 194234 h 198772"/>
              <a:gd name="connsiteX7" fmla="*/ 284245 w 435213"/>
              <a:gd name="connsiteY7" fmla="*/ 194719 h 198772"/>
              <a:gd name="connsiteX8" fmla="*/ 314736 w 435213"/>
              <a:gd name="connsiteY8" fmla="*/ 194477 h 198772"/>
              <a:gd name="connsiteX9" fmla="*/ 337958 w 435213"/>
              <a:gd name="connsiteY9" fmla="*/ 198466 h 198772"/>
              <a:gd name="connsiteX10" fmla="*/ 369892 w 435213"/>
              <a:gd name="connsiteY10" fmla="*/ 193291 h 198772"/>
              <a:gd name="connsiteX11" fmla="*/ 435213 w 435213"/>
              <a:gd name="connsiteY11" fmla="*/ 198772 h 198772"/>
              <a:gd name="connsiteX0" fmla="*/ 25910 w 435213"/>
              <a:gd name="connsiteY0" fmla="*/ 248 h 199020"/>
              <a:gd name="connsiteX1" fmla="*/ 1248 w 435213"/>
              <a:gd name="connsiteY1" fmla="*/ 41082 h 199020"/>
              <a:gd name="connsiteX2" fmla="*/ 11413 w 435213"/>
              <a:gd name="connsiteY2" fmla="*/ 176916 h 199020"/>
              <a:gd name="connsiteX3" fmla="*/ 76716 w 435213"/>
              <a:gd name="connsiteY3" fmla="*/ 194577 h 199020"/>
              <a:gd name="connsiteX4" fmla="*/ 130418 w 435213"/>
              <a:gd name="connsiteY4" fmla="*/ 198291 h 199020"/>
              <a:gd name="connsiteX5" fmla="*/ 176853 w 435213"/>
              <a:gd name="connsiteY5" fmla="*/ 194789 h 199020"/>
              <a:gd name="connsiteX6" fmla="*/ 214589 w 435213"/>
              <a:gd name="connsiteY6" fmla="*/ 194482 h 199020"/>
              <a:gd name="connsiteX7" fmla="*/ 284245 w 435213"/>
              <a:gd name="connsiteY7" fmla="*/ 194967 h 199020"/>
              <a:gd name="connsiteX8" fmla="*/ 314736 w 435213"/>
              <a:gd name="connsiteY8" fmla="*/ 194725 h 199020"/>
              <a:gd name="connsiteX9" fmla="*/ 337958 w 435213"/>
              <a:gd name="connsiteY9" fmla="*/ 198714 h 199020"/>
              <a:gd name="connsiteX10" fmla="*/ 369892 w 435213"/>
              <a:gd name="connsiteY10" fmla="*/ 193539 h 199020"/>
              <a:gd name="connsiteX11" fmla="*/ 435213 w 435213"/>
              <a:gd name="connsiteY11" fmla="*/ 199020 h 19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213" h="199020">
                <a:moveTo>
                  <a:pt x="25910" y="248"/>
                </a:moveTo>
                <a:cubicBezTo>
                  <a:pt x="25912" y="-2056"/>
                  <a:pt x="3664" y="11637"/>
                  <a:pt x="1248" y="41082"/>
                </a:cubicBezTo>
                <a:cubicBezTo>
                  <a:pt x="-1168" y="70527"/>
                  <a:pt x="-1165" y="151334"/>
                  <a:pt x="11413" y="176916"/>
                </a:cubicBezTo>
                <a:cubicBezTo>
                  <a:pt x="23991" y="202499"/>
                  <a:pt x="68007" y="191674"/>
                  <a:pt x="76716" y="194577"/>
                </a:cubicBezTo>
                <a:cubicBezTo>
                  <a:pt x="94133" y="185868"/>
                  <a:pt x="113729" y="198256"/>
                  <a:pt x="130418" y="198291"/>
                </a:cubicBezTo>
                <a:cubicBezTo>
                  <a:pt x="147107" y="198326"/>
                  <a:pt x="162825" y="195424"/>
                  <a:pt x="176853" y="194789"/>
                </a:cubicBezTo>
                <a:cubicBezTo>
                  <a:pt x="190881" y="194154"/>
                  <a:pt x="196690" y="194452"/>
                  <a:pt x="214589" y="194482"/>
                </a:cubicBezTo>
                <a:cubicBezTo>
                  <a:pt x="232488" y="194512"/>
                  <a:pt x="275536" y="200773"/>
                  <a:pt x="284245" y="194967"/>
                </a:cubicBezTo>
                <a:cubicBezTo>
                  <a:pt x="307468" y="197870"/>
                  <a:pt x="305784" y="194101"/>
                  <a:pt x="314736" y="194725"/>
                </a:cubicBezTo>
                <a:cubicBezTo>
                  <a:pt x="323688" y="195349"/>
                  <a:pt x="328765" y="198912"/>
                  <a:pt x="337958" y="198714"/>
                </a:cubicBezTo>
                <a:cubicBezTo>
                  <a:pt x="347151" y="198516"/>
                  <a:pt x="331396" y="195143"/>
                  <a:pt x="369892" y="193539"/>
                </a:cubicBezTo>
                <a:cubicBezTo>
                  <a:pt x="446218" y="195232"/>
                  <a:pt x="382020" y="199020"/>
                  <a:pt x="435213" y="199020"/>
                </a:cubicBezTo>
              </a:path>
            </a:pathLst>
          </a:custGeom>
          <a:noFill/>
          <a:ln w="28575">
            <a:solidFill>
              <a:srgbClr val="00B0F0"/>
            </a:solidFill>
            <a:prstDash val="sysDash"/>
            <a:tailEnd type="triangle"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Frihåndsform: figur 13">
            <a:extLst>
              <a:ext uri="{FF2B5EF4-FFF2-40B4-BE49-F238E27FC236}">
                <a16:creationId xmlns:a16="http://schemas.microsoft.com/office/drawing/2014/main" id="{B55A67DD-2DE1-FE3B-62C5-138B458D8F15}"/>
              </a:ext>
            </a:extLst>
          </p:cNvPr>
          <p:cNvSpPr/>
          <p:nvPr/>
        </p:nvSpPr>
        <p:spPr>
          <a:xfrm>
            <a:off x="1746461" y="6604482"/>
            <a:ext cx="0" cy="43336"/>
          </a:xfrm>
          <a:custGeom>
            <a:avLst/>
            <a:gdLst>
              <a:gd name="connsiteX0" fmla="*/ 0 w 0"/>
              <a:gd name="connsiteY0" fmla="*/ 43336 h 43336"/>
              <a:gd name="connsiteX1" fmla="*/ 0 w 0"/>
              <a:gd name="connsiteY1" fmla="*/ 0 h 43336"/>
            </a:gdLst>
            <a:ahLst/>
            <a:cxnLst>
              <a:cxn ang="0">
                <a:pos x="connsiteX0" y="connsiteY0"/>
              </a:cxn>
              <a:cxn ang="0">
                <a:pos x="connsiteX1" y="connsiteY1"/>
              </a:cxn>
            </a:cxnLst>
            <a:rect l="l" t="t" r="r" b="b"/>
            <a:pathLst>
              <a:path h="43336">
                <a:moveTo>
                  <a:pt x="0" y="43336"/>
                </a:moveTo>
                <a:lnTo>
                  <a:pt x="0"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Picture 6" descr="Et bilde som inneholder illustrasjon, design, kunst&#10;&#10;Automatisk generert beskrivelse med lav konfidens">
            <a:extLst>
              <a:ext uri="{FF2B5EF4-FFF2-40B4-BE49-F238E27FC236}">
                <a16:creationId xmlns:a16="http://schemas.microsoft.com/office/drawing/2014/main" id="{2DFD9792-DBB0-5AC4-8380-FA11D72BBBD6}"/>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405429" y="8383439"/>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0EF468B3-673D-CCFB-7CFF-E939B78B87DA}"/>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3657085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p:cNvSpPr>
            <a:spLocks/>
          </p:cNvSpPr>
          <p:nvPr/>
        </p:nvSpPr>
        <p:spPr>
          <a:xfrm>
            <a:off x="-4026" y="-1356"/>
            <a:ext cx="15157592" cy="4968220"/>
          </a:xfrm>
          <a:prstGeom prst="rect">
            <a:avLst/>
          </a:prstGeom>
          <a:solidFill>
            <a:srgbClr val="8FC3C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8" tIns="72008" rIns="108011" bIns="108011" rtlCol="0" anchor="b" anchorCtr="0"/>
          <a:lstStyle/>
          <a:p>
            <a:r>
              <a:rPr lang="nb-NO" sz="1600" b="1">
                <a:solidFill>
                  <a:srgbClr val="002932"/>
                </a:solidFill>
                <a:latin typeface="Tahoma" panose="020B0604030504040204" pitchFamily="34" charset="0"/>
              </a:rPr>
              <a:t>3. etasje</a:t>
            </a:r>
          </a:p>
        </p:txBody>
      </p:sp>
      <p:grpSp>
        <p:nvGrpSpPr>
          <p:cNvPr id="20" name="Gruppe 19">
            <a:extLst>
              <a:ext uri="{FF2B5EF4-FFF2-40B4-BE49-F238E27FC236}">
                <a16:creationId xmlns:a16="http://schemas.microsoft.com/office/drawing/2014/main" id="{931C3492-9D07-D502-661C-1027DF595ADD}"/>
              </a:ext>
            </a:extLst>
          </p:cNvPr>
          <p:cNvGrpSpPr/>
          <p:nvPr/>
        </p:nvGrpSpPr>
        <p:grpSpPr>
          <a:xfrm>
            <a:off x="2232235" y="0"/>
            <a:ext cx="9218517" cy="418768"/>
            <a:chOff x="2232235" y="638879"/>
            <a:chExt cx="9218517" cy="418768"/>
          </a:xfrm>
        </p:grpSpPr>
        <p:grpSp>
          <p:nvGrpSpPr>
            <p:cNvPr id="8" name="Gruppe 7">
              <a:extLst>
                <a:ext uri="{FF2B5EF4-FFF2-40B4-BE49-F238E27FC236}">
                  <a16:creationId xmlns:a16="http://schemas.microsoft.com/office/drawing/2014/main" id="{440E5AED-A857-5CB6-EABD-B8F9735DE3FD}"/>
                </a:ext>
              </a:extLst>
            </p:cNvPr>
            <p:cNvGrpSpPr/>
            <p:nvPr/>
          </p:nvGrpSpPr>
          <p:grpSpPr>
            <a:xfrm>
              <a:off x="2232235" y="726156"/>
              <a:ext cx="9218517" cy="258312"/>
              <a:chOff x="2950817" y="475253"/>
              <a:chExt cx="9218517" cy="258312"/>
            </a:xfrm>
          </p:grpSpPr>
          <p:sp>
            <p:nvSpPr>
              <p:cNvPr id="9" name="Ellipse 8">
                <a:extLst>
                  <a:ext uri="{FF2B5EF4-FFF2-40B4-BE49-F238E27FC236}">
                    <a16:creationId xmlns:a16="http://schemas.microsoft.com/office/drawing/2014/main" id="{3FEF84F4-4FF8-7365-DD1D-671D7E831D55}"/>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0" name="Ellipse 9">
                <a:extLst>
                  <a:ext uri="{FF2B5EF4-FFF2-40B4-BE49-F238E27FC236}">
                    <a16:creationId xmlns:a16="http://schemas.microsoft.com/office/drawing/2014/main" id="{E3CC6934-699F-2A4E-825C-A53511F8610F}"/>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1" name="Ellipse 10">
                <a:extLst>
                  <a:ext uri="{FF2B5EF4-FFF2-40B4-BE49-F238E27FC236}">
                    <a16:creationId xmlns:a16="http://schemas.microsoft.com/office/drawing/2014/main" id="{F6EF7D13-D7A7-0F07-0F7C-66AC0FA1B4EB}"/>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2" name="Ellipse 11">
                <a:extLst>
                  <a:ext uri="{FF2B5EF4-FFF2-40B4-BE49-F238E27FC236}">
                    <a16:creationId xmlns:a16="http://schemas.microsoft.com/office/drawing/2014/main" id="{AC8BB598-F632-F2B6-0803-C283F99125B2}"/>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cxnSp>
          <p:nvCxnSpPr>
            <p:cNvPr id="18" name="Rett pilkobling 17">
              <a:extLst>
                <a:ext uri="{FF2B5EF4-FFF2-40B4-BE49-F238E27FC236}">
                  <a16:creationId xmlns:a16="http://schemas.microsoft.com/office/drawing/2014/main" id="{5AF6912A-03AE-1DEC-E792-EA11B768B674}"/>
                </a:ext>
              </a:extLst>
            </p:cNvPr>
            <p:cNvCxnSpPr>
              <a:cxnSpLocks/>
            </p:cNvCxnSpPr>
            <p:nvPr/>
          </p:nvCxnSpPr>
          <p:spPr>
            <a:xfrm>
              <a:off x="7559673" y="638879"/>
              <a:ext cx="1" cy="418768"/>
            </a:xfrm>
            <a:prstGeom prst="straightConnector1">
              <a:avLst/>
            </a:prstGeom>
            <a:ln>
              <a:solidFill>
                <a:schemeClr val="bg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 name="TekstSylinder 1">
            <a:extLst>
              <a:ext uri="{FF2B5EF4-FFF2-40B4-BE49-F238E27FC236}">
                <a16:creationId xmlns:a16="http://schemas.microsoft.com/office/drawing/2014/main" id="{D2E6480A-E9EB-32AE-21F2-086C25F93FFD}"/>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2797729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p:cNvSpPr>
            <a:spLocks noGrp="1"/>
          </p:cNvSpPr>
          <p:nvPr>
            <p:ph type="title" idx="4294967295"/>
          </p:nvPr>
        </p:nvSpPr>
        <p:spPr>
          <a:xfrm>
            <a:off x="12599988" y="-7938"/>
            <a:ext cx="2519362" cy="1800226"/>
          </a:xfrm>
          <a:solidFill>
            <a:srgbClr val="8FC3CD"/>
          </a:solidFill>
        </p:spPr>
        <p:txBody>
          <a:bodyPr vert="horz" wrap="square" lIns="72008" tIns="360038" rIns="288030" bIns="108011" rtlCol="0" anchor="t">
            <a:normAutofit/>
          </a:bodyPr>
          <a:lstStyle/>
          <a:p>
            <a:pPr algn="r" defTabSz="704480">
              <a:lnSpc>
                <a:spcPct val="100000"/>
              </a:lnSpc>
              <a:spcBef>
                <a:spcPts val="0"/>
              </a:spcBef>
            </a:pPr>
            <a:r>
              <a:rPr lang="nb-NO" sz="2000" b="1">
                <a:solidFill>
                  <a:srgbClr val="002932"/>
                </a:solidFill>
                <a:latin typeface="Tahoma" panose="020B0604030504040204" pitchFamily="34" charset="0"/>
                <a:ea typeface="+mn-ea"/>
                <a:cs typeface="+mn-cs"/>
              </a:rPr>
              <a:t>3. etasje</a:t>
            </a:r>
            <a:br>
              <a:rPr lang="nb-NO" sz="2000" b="1">
                <a:solidFill>
                  <a:srgbClr val="002932"/>
                </a:solidFill>
                <a:latin typeface="Tahoma" panose="020B0604030504040204" pitchFamily="34" charset="0"/>
                <a:ea typeface="+mn-ea"/>
                <a:cs typeface="+mn-cs"/>
              </a:rPr>
            </a:br>
            <a:r>
              <a:rPr lang="nb-NO" sz="2000" b="1">
                <a:solidFill>
                  <a:srgbClr val="002932"/>
                </a:solidFill>
                <a:latin typeface="Tahoma" panose="020B0604030504040204" pitchFamily="34" charset="0"/>
                <a:ea typeface="+mn-ea"/>
                <a:cs typeface="+mn-cs"/>
              </a:rPr>
              <a:t>Prioriteringsliste</a:t>
            </a:r>
            <a:br>
              <a:rPr lang="nb-NO" sz="2000" b="1">
                <a:solidFill>
                  <a:srgbClr val="002932"/>
                </a:solidFill>
                <a:latin typeface="Tahoma" panose="020B0604030504040204" pitchFamily="34" charset="0"/>
                <a:ea typeface="+mn-ea"/>
                <a:cs typeface="+mn-cs"/>
              </a:rPr>
            </a:br>
            <a:br>
              <a:rPr lang="nb-NO" sz="2300" b="1">
                <a:solidFill>
                  <a:srgbClr val="002932"/>
                </a:solidFill>
                <a:latin typeface="Tahoma" panose="020B0604030504040204" pitchFamily="34" charset="0"/>
                <a:ea typeface="+mn-ea"/>
                <a:cs typeface="+mn-cs"/>
              </a:rPr>
            </a:br>
            <a:r>
              <a:rPr lang="nb-NO" sz="1400">
                <a:solidFill>
                  <a:prstClr val="black"/>
                </a:solidFill>
                <a:latin typeface="Tahoma" panose="020B0604030504040204" pitchFamily="34" charset="0"/>
                <a:ea typeface="+mn-ea"/>
                <a:cs typeface="Tahoma" panose="020B0604030504040204" pitchFamily="34" charset="0"/>
              </a:rPr>
              <a:t>Jf. plantegning neste side</a:t>
            </a:r>
          </a:p>
        </p:txBody>
      </p:sp>
      <p:graphicFrame>
        <p:nvGraphicFramePr>
          <p:cNvPr id="35" name="Tabell 34"/>
          <p:cNvGraphicFramePr>
            <a:graphicFrameLocks noGrp="1"/>
          </p:cNvGraphicFramePr>
          <p:nvPr>
            <p:extLst>
              <p:ext uri="{D42A27DB-BD31-4B8C-83A1-F6EECF244321}">
                <p14:modId xmlns:p14="http://schemas.microsoft.com/office/powerpoint/2010/main" val="1125498570"/>
              </p:ext>
            </p:extLst>
          </p:nvPr>
        </p:nvGraphicFramePr>
        <p:xfrm>
          <a:off x="1080001" y="2159192"/>
          <a:ext cx="11313041" cy="3695396"/>
        </p:xfrm>
        <a:graphic>
          <a:graphicData uri="http://schemas.openxmlformats.org/drawingml/2006/table">
            <a:tbl>
              <a:tblPr firstRow="1" bandRow="1">
                <a:tableStyleId>{073A0DAA-6AF3-43AB-8588-CEC1D06C72B9}</a:tableStyleId>
              </a:tblPr>
              <a:tblGrid>
                <a:gridCol w="1423662">
                  <a:extLst>
                    <a:ext uri="{9D8B030D-6E8A-4147-A177-3AD203B41FA5}">
                      <a16:colId xmlns:a16="http://schemas.microsoft.com/office/drawing/2014/main" val="20000"/>
                    </a:ext>
                  </a:extLst>
                </a:gridCol>
                <a:gridCol w="1418897">
                  <a:extLst>
                    <a:ext uri="{9D8B030D-6E8A-4147-A177-3AD203B41FA5}">
                      <a16:colId xmlns:a16="http://schemas.microsoft.com/office/drawing/2014/main" val="20001"/>
                    </a:ext>
                  </a:extLst>
                </a:gridCol>
                <a:gridCol w="1782603">
                  <a:extLst>
                    <a:ext uri="{9D8B030D-6E8A-4147-A177-3AD203B41FA5}">
                      <a16:colId xmlns:a16="http://schemas.microsoft.com/office/drawing/2014/main" val="20002"/>
                    </a:ext>
                  </a:extLst>
                </a:gridCol>
                <a:gridCol w="1286540">
                  <a:extLst>
                    <a:ext uri="{9D8B030D-6E8A-4147-A177-3AD203B41FA5}">
                      <a16:colId xmlns:a16="http://schemas.microsoft.com/office/drawing/2014/main" val="20003"/>
                    </a:ext>
                  </a:extLst>
                </a:gridCol>
                <a:gridCol w="2056044">
                  <a:extLst>
                    <a:ext uri="{9D8B030D-6E8A-4147-A177-3AD203B41FA5}">
                      <a16:colId xmlns:a16="http://schemas.microsoft.com/office/drawing/2014/main" val="20004"/>
                    </a:ext>
                  </a:extLst>
                </a:gridCol>
                <a:gridCol w="2452160">
                  <a:extLst>
                    <a:ext uri="{9D8B030D-6E8A-4147-A177-3AD203B41FA5}">
                      <a16:colId xmlns:a16="http://schemas.microsoft.com/office/drawing/2014/main" val="20005"/>
                    </a:ext>
                  </a:extLst>
                </a:gridCol>
                <a:gridCol w="893135">
                  <a:extLst>
                    <a:ext uri="{9D8B030D-6E8A-4147-A177-3AD203B41FA5}">
                      <a16:colId xmlns:a16="http://schemas.microsoft.com/office/drawing/2014/main" val="20006"/>
                    </a:ext>
                  </a:extLst>
                </a:gridCol>
              </a:tblGrid>
              <a:tr h="808235">
                <a:tc>
                  <a:txBody>
                    <a:bodyPr/>
                    <a:lstStyle/>
                    <a:p>
                      <a:pPr indent="0" algn="ctr">
                        <a:lnSpc>
                          <a:spcPct val="100000"/>
                        </a:lnSpc>
                        <a:spcBef>
                          <a:spcPts val="0"/>
                        </a:spcBef>
                        <a:spcAft>
                          <a:spcPts val="0"/>
                        </a:spcAft>
                      </a:pPr>
                      <a:r>
                        <a:rPr lang="nb-NO" sz="1400" b="1" err="1">
                          <a:solidFill>
                            <a:schemeClr val="bg1"/>
                          </a:solidFill>
                          <a:latin typeface="Tahoma" panose="020B0604030504040204" pitchFamily="34" charset="0"/>
                          <a:cs typeface="Tahoma" panose="020B0604030504040204" pitchFamily="34" charset="0"/>
                        </a:rPr>
                        <a:t>Pri</a:t>
                      </a:r>
                      <a:endParaRPr lang="nb-NO" sz="1400" b="1">
                        <a:solidFill>
                          <a:schemeClr val="bg1"/>
                        </a:solidFill>
                        <a:latin typeface="Tahoma" panose="020B0604030504040204" pitchFamily="34" charset="0"/>
                        <a:cs typeface="Tahoma" panose="020B0604030504040204" pitchFamily="34" charset="0"/>
                      </a:endParaRPr>
                    </a:p>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a:t>
                      </a:r>
                    </a:p>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Bergingskort</a:t>
                      </a:r>
                    </a:p>
                  </a:txBody>
                  <a:tcPr marL="54703" marR="54703" marT="54726" marB="54726" anchor="ctr">
                    <a:solidFill>
                      <a:srgbClr val="FF0000"/>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Foto</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Hva</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Rom</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Mål og vekt</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Hjelpemidler og info</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Berget</a:t>
                      </a:r>
                    </a:p>
                  </a:txBody>
                  <a:tcPr marL="54703" marR="54703" marT="54726" marB="54726" anchor="ctr">
                    <a:solidFill>
                      <a:srgbClr val="00B050"/>
                    </a:solidFill>
                  </a:tcPr>
                </a:tc>
                <a:extLst>
                  <a:ext uri="{0D108BD9-81ED-4DB2-BD59-A6C34878D82A}">
                    <a16:rowId xmlns:a16="http://schemas.microsoft.com/office/drawing/2014/main" val="10000"/>
                  </a:ext>
                </a:extLst>
              </a:tr>
              <a:tr h="96238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22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400" i="0">
                        <a:solidFill>
                          <a:schemeClr val="tx1"/>
                        </a:solidFill>
                        <a:latin typeface="Tahoma" panose="020B0604030504040204" pitchFamily="34" charset="0"/>
                        <a:cs typeface="Tahoma" panose="020B0604030504040204" pitchFamily="34" charset="0"/>
                      </a:endParaRPr>
                    </a:p>
                  </a:txBody>
                  <a:tcPr marL="54703" marR="54703" marT="54726" marB="54726"/>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baseline="0">
                          <a:latin typeface="Tahoma" panose="020B0604030504040204" pitchFamily="34" charset="0"/>
                          <a:cs typeface="Tahoma" panose="020B0604030504040204" pitchFamily="34" charset="0"/>
                        </a:rPr>
                        <a:t>Dokumenter i pappesker</a:t>
                      </a:r>
                    </a:p>
                    <a:p>
                      <a:pPr marL="0" marR="0" indent="0" algn="l" defTabSz="801929" rtl="0" eaLnBrk="1" fontAlgn="auto" latinLnBrk="0" hangingPunct="1">
                        <a:lnSpc>
                          <a:spcPct val="100000"/>
                        </a:lnSpc>
                        <a:spcBef>
                          <a:spcPts val="0"/>
                        </a:spcBef>
                        <a:spcAft>
                          <a:spcPts val="0"/>
                        </a:spcAft>
                        <a:buClrTx/>
                        <a:buSzTx/>
                        <a:buFontTx/>
                        <a:buNone/>
                        <a:tabLst/>
                        <a:defRPr/>
                      </a:pPr>
                      <a:r>
                        <a:rPr lang="nb-NO" sz="1400" baseline="0">
                          <a:latin typeface="Tahoma" panose="020B0604030504040204" pitchFamily="34" charset="0"/>
                          <a:cs typeface="Tahoma" panose="020B0604030504040204" pitchFamily="34" charset="0"/>
                        </a:rPr>
                        <a:t>3 hyllemeter</a:t>
                      </a:r>
                    </a:p>
                  </a:txBody>
                  <a:tcPr marL="72000" marR="54000" marT="54014" marB="54014"/>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315</a:t>
                      </a:r>
                    </a:p>
                    <a:p>
                      <a:pPr marL="0" marR="0" indent="0" algn="l" defTabSz="960150"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Arkiv</a:t>
                      </a:r>
                    </a:p>
                    <a:p>
                      <a:pPr indent="0" algn="l">
                        <a:lnSpc>
                          <a:spcPct val="100000"/>
                        </a:lnSpc>
                        <a:spcBef>
                          <a:spcPts val="0"/>
                        </a:spcBef>
                        <a:spcAft>
                          <a:spcPts val="0"/>
                        </a:spcAft>
                      </a:pPr>
                      <a:endParaRPr lang="nb-NO" sz="1400" baseline="0">
                        <a:latin typeface="Tahoma" panose="020B0604030504040204" pitchFamily="34" charset="0"/>
                        <a:cs typeface="Tahoma" panose="020B0604030504040204" pitchFamily="34" charset="0"/>
                      </a:endParaRPr>
                    </a:p>
                  </a:txBody>
                  <a:tcPr marL="72000" marR="54000" marT="54014" marB="54014"/>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Maks 70</a:t>
                      </a:r>
                      <a:r>
                        <a:rPr lang="nb-NO" sz="1400" b="0" i="0" baseline="0">
                          <a:solidFill>
                            <a:schemeClr val="tx1"/>
                          </a:solidFill>
                          <a:latin typeface="Tahoma" panose="020B0604030504040204" pitchFamily="34" charset="0"/>
                          <a:cs typeface="Tahoma" panose="020B0604030504040204" pitchFamily="34" charset="0"/>
                        </a:rPr>
                        <a:t> x 30 cm</a:t>
                      </a:r>
                    </a:p>
                  </a:txBody>
                  <a:tcPr marL="72000" marR="54000" marT="54014" marB="54014"/>
                </a:tc>
                <a:tc>
                  <a:txBody>
                    <a:bodyPr/>
                    <a:lstStyle/>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baseline="0">
                          <a:latin typeface="Tahoma" panose="020B0604030504040204" pitchFamily="34" charset="0"/>
                          <a:cs typeface="Tahoma" panose="020B0604030504040204" pitchFamily="34" charset="0"/>
                        </a:rPr>
                        <a:t>Merket med tape på hyllekant</a:t>
                      </a:r>
                    </a:p>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baseline="0">
                          <a:solidFill>
                            <a:schemeClr val="dk1"/>
                          </a:solidFill>
                          <a:latin typeface="Tahoma" panose="020B0604030504040204" pitchFamily="34" charset="0"/>
                          <a:cs typeface="Tahoma" panose="020B0604030504040204" pitchFamily="34" charset="0"/>
                        </a:rPr>
                        <a:t>Sekketralle</a:t>
                      </a:r>
                      <a:r>
                        <a:rPr lang="nb-NO" sz="1400">
                          <a:solidFill>
                            <a:srgbClr val="002932"/>
                          </a:solidFill>
                          <a:latin typeface="Tahoma" panose="020B0604030504040204" pitchFamily="34" charset="0"/>
                        </a:rPr>
                        <a:t>r</a:t>
                      </a:r>
                    </a:p>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a:solidFill>
                            <a:srgbClr val="002932"/>
                          </a:solidFill>
                          <a:latin typeface="Tahoma" panose="020B0604030504040204" pitchFamily="34" charset="0"/>
                        </a:rPr>
                        <a:t>Spennbånd</a:t>
                      </a:r>
                    </a:p>
                  </a:txBody>
                  <a:tcPr marL="72000" marR="54000" marT="54014" marB="54014"/>
                </a:tc>
                <a:tc>
                  <a:txBody>
                    <a:bodyPr/>
                    <a:lstStyle/>
                    <a:p>
                      <a:pPr lvl="0" indent="0" algn="l">
                        <a:lnSpc>
                          <a:spcPct val="100000"/>
                        </a:lnSpc>
                        <a:spcBef>
                          <a:spcPts val="0"/>
                        </a:spcBef>
                        <a:spcAft>
                          <a:spcPts val="0"/>
                        </a:spcAft>
                      </a:pPr>
                      <a:endParaRPr lang="nb-NO" sz="1400" i="0">
                        <a:solidFill>
                          <a:schemeClr val="tx1"/>
                        </a:solidFill>
                        <a:latin typeface="Tahoma" panose="020B0604030504040204" pitchFamily="34" charset="0"/>
                        <a:cs typeface="Tahoma" panose="020B0604030504040204" pitchFamily="34" charset="0"/>
                      </a:endParaRPr>
                    </a:p>
                  </a:txBody>
                  <a:tcPr marL="72000" marR="54000" marT="54014" marB="54014"/>
                </a:tc>
                <a:extLst>
                  <a:ext uri="{0D108BD9-81ED-4DB2-BD59-A6C34878D82A}">
                    <a16:rowId xmlns:a16="http://schemas.microsoft.com/office/drawing/2014/main" val="10001"/>
                  </a:ext>
                </a:extLst>
              </a:tr>
              <a:tr h="96238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22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400" i="0">
                        <a:solidFill>
                          <a:schemeClr val="tx1"/>
                        </a:solidFill>
                        <a:latin typeface="Tahoma" panose="020B0604030504040204" pitchFamily="34" charset="0"/>
                        <a:cs typeface="Tahoma" panose="020B0604030504040204" pitchFamily="34" charset="0"/>
                      </a:endParaRPr>
                    </a:p>
                  </a:txBody>
                  <a:tcPr marL="54703" marR="54703" marT="54726" marB="54726"/>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b="1">
                          <a:latin typeface="Tahoma" panose="020B0604030504040204" pitchFamily="34" charset="0"/>
                          <a:cs typeface="Tahoma" panose="020B0604030504040204" pitchFamily="34" charset="0"/>
                        </a:rPr>
                        <a:t>250</a:t>
                      </a:r>
                      <a:r>
                        <a:rPr lang="nb-NO" sz="1400" b="1" baseline="0">
                          <a:latin typeface="Tahoma" panose="020B0604030504040204" pitchFamily="34" charset="0"/>
                          <a:cs typeface="Tahoma" panose="020B0604030504040204" pitchFamily="34" charset="0"/>
                        </a:rPr>
                        <a:t> </a:t>
                      </a:r>
                      <a:r>
                        <a:rPr lang="nb-NO" sz="1400" b="1">
                          <a:latin typeface="Tahoma" panose="020B0604030504040204" pitchFamily="34" charset="0"/>
                          <a:cs typeface="Tahoma" panose="020B0604030504040204" pitchFamily="34" charset="0"/>
                        </a:rPr>
                        <a:t>gjenstander</a:t>
                      </a:r>
                    </a:p>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Porselen</a:t>
                      </a:r>
                      <a:r>
                        <a:rPr lang="nb-NO" sz="1400" baseline="0">
                          <a:latin typeface="Tahoma" panose="020B0604030504040204" pitchFamily="34" charset="0"/>
                          <a:cs typeface="Tahoma" panose="020B0604030504040204" pitchFamily="34" charset="0"/>
                        </a:rPr>
                        <a:t> i montrer</a:t>
                      </a:r>
                      <a:endParaRPr lang="nb-NO" sz="1400">
                        <a:latin typeface="Tahoma" panose="020B0604030504040204" pitchFamily="34" charset="0"/>
                        <a:cs typeface="Tahoma" panose="020B0604030504040204" pitchFamily="34" charset="0"/>
                      </a:endParaRPr>
                    </a:p>
                  </a:txBody>
                  <a:tcPr marL="72000" marR="54000" marT="54014" marB="54014">
                    <a:solidFill>
                      <a:srgbClr val="E7E7E7"/>
                    </a:solidFill>
                  </a:tcPr>
                </a:tc>
                <a:tc>
                  <a:txBody>
                    <a:bodyPr/>
                    <a:lstStyle/>
                    <a:p>
                      <a:pPr indent="0" algn="l">
                        <a:lnSpc>
                          <a:spcPct val="100000"/>
                        </a:lnSpc>
                        <a:spcBef>
                          <a:spcPts val="0"/>
                        </a:spcBef>
                        <a:spcAft>
                          <a:spcPts val="0"/>
                        </a:spcAft>
                      </a:pPr>
                      <a:r>
                        <a:rPr lang="nb-NO" sz="1400" baseline="0">
                          <a:latin typeface="Tahoma" panose="020B0604030504040204" pitchFamily="34" charset="0"/>
                          <a:cs typeface="Tahoma" panose="020B0604030504040204" pitchFamily="34" charset="0"/>
                        </a:rPr>
                        <a:t>324</a:t>
                      </a:r>
                    </a:p>
                    <a:p>
                      <a:pPr indent="0" algn="l">
                        <a:lnSpc>
                          <a:spcPct val="100000"/>
                        </a:lnSpc>
                        <a:spcBef>
                          <a:spcPts val="0"/>
                        </a:spcBef>
                        <a:spcAft>
                          <a:spcPts val="0"/>
                        </a:spcAft>
                      </a:pPr>
                      <a:r>
                        <a:rPr lang="nb-NO" sz="1400" baseline="0">
                          <a:latin typeface="Tahoma" panose="020B0604030504040204" pitchFamily="34" charset="0"/>
                          <a:cs typeface="Tahoma" panose="020B0604030504040204" pitchFamily="34" charset="0"/>
                        </a:rPr>
                        <a:t>326</a:t>
                      </a:r>
                    </a:p>
                    <a:p>
                      <a:pPr indent="0" algn="l">
                        <a:lnSpc>
                          <a:spcPct val="100000"/>
                        </a:lnSpc>
                        <a:spcBef>
                          <a:spcPts val="0"/>
                        </a:spcBef>
                        <a:spcAft>
                          <a:spcPts val="0"/>
                        </a:spcAft>
                      </a:pPr>
                      <a:r>
                        <a:rPr lang="nb-NO" sz="1400" baseline="0">
                          <a:latin typeface="Tahoma" panose="020B0604030504040204" pitchFamily="34" charset="0"/>
                          <a:cs typeface="Tahoma" panose="020B0604030504040204" pitchFamily="34" charset="0"/>
                        </a:rPr>
                        <a:t>328</a:t>
                      </a:r>
                    </a:p>
                  </a:txBody>
                  <a:tcPr marL="72000" marR="54000" marT="54014" marB="54014"/>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Maks 40</a:t>
                      </a:r>
                      <a:r>
                        <a:rPr lang="nb-NO" sz="1400" b="0" i="0" baseline="0">
                          <a:solidFill>
                            <a:schemeClr val="tx1"/>
                          </a:solidFill>
                          <a:latin typeface="Tahoma" panose="020B0604030504040204" pitchFamily="34" charset="0"/>
                          <a:cs typeface="Tahoma" panose="020B0604030504040204" pitchFamily="34" charset="0"/>
                        </a:rPr>
                        <a:t> x 30 cm</a:t>
                      </a:r>
                    </a:p>
                    <a:p>
                      <a:pPr marL="0" lvl="0" indent="0" algn="l">
                        <a:lnSpc>
                          <a:spcPct val="100000"/>
                        </a:lnSpc>
                        <a:spcBef>
                          <a:spcPts val="0"/>
                        </a:spcBef>
                        <a:spcAft>
                          <a:spcPts val="0"/>
                        </a:spcAft>
                        <a:buFont typeface="Arial" panose="020B0604020202020204" pitchFamily="34" charset="0"/>
                        <a:buNone/>
                      </a:pPr>
                      <a:r>
                        <a:rPr lang="nb-NO" sz="1400" b="0" i="0" baseline="0">
                          <a:solidFill>
                            <a:schemeClr val="tx1"/>
                          </a:solidFill>
                          <a:latin typeface="Tahoma" panose="020B0604030504040204" pitchFamily="34" charset="0"/>
                          <a:cs typeface="Tahoma" panose="020B0604030504040204" pitchFamily="34" charset="0"/>
                        </a:rPr>
                        <a:t>Totalt</a:t>
                      </a:r>
                    </a:p>
                  </a:txBody>
                  <a:tcPr marL="72000" marR="54000" marT="54014" marB="54014"/>
                </a:tc>
                <a:tc>
                  <a:txBody>
                    <a:bodyPr/>
                    <a:lstStyle/>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a:latin typeface="Tahoma" panose="020B0604030504040204" pitchFamily="34" charset="0"/>
                          <a:cs typeface="Tahoma" panose="020B0604030504040204" pitchFamily="34" charset="0"/>
                        </a:rPr>
                        <a:t>Monternøkkel</a:t>
                      </a:r>
                      <a:r>
                        <a:rPr lang="nb-NO" sz="1400" baseline="0">
                          <a:latin typeface="Tahoma" panose="020B0604030504040204" pitchFamily="34" charset="0"/>
                          <a:cs typeface="Tahoma" panose="020B0604030504040204" pitchFamily="34" charset="0"/>
                        </a:rPr>
                        <a:t> i safe</a:t>
                      </a:r>
                    </a:p>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baseline="0">
                          <a:latin typeface="Tahoma" panose="020B0604030504040204" pitchFamily="34" charset="0"/>
                          <a:cs typeface="Tahoma" panose="020B0604030504040204" pitchFamily="34" charset="0"/>
                        </a:rPr>
                        <a:t>Kasser og pakkeplast</a:t>
                      </a:r>
                      <a:endParaRPr lang="nb-NO" sz="1400">
                        <a:latin typeface="Tahoma" panose="020B0604030504040204" pitchFamily="34" charset="0"/>
                        <a:cs typeface="Tahoma" panose="020B0604030504040204" pitchFamily="34" charset="0"/>
                      </a:endParaRPr>
                    </a:p>
                  </a:txBody>
                  <a:tcPr marL="72000" marR="54000" marT="54014" marB="54014"/>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72000" marR="54000" marT="54014" marB="54014"/>
                </a:tc>
                <a:extLst>
                  <a:ext uri="{0D108BD9-81ED-4DB2-BD59-A6C34878D82A}">
                    <a16:rowId xmlns:a16="http://schemas.microsoft.com/office/drawing/2014/main" val="10002"/>
                  </a:ext>
                </a:extLst>
              </a:tr>
              <a:tr h="96238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22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54703" marR="54703" marT="54726" marB="54726"/>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Møblement:</a:t>
                      </a:r>
                    </a:p>
                    <a:p>
                      <a:pPr marL="0" marR="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sofa,</a:t>
                      </a:r>
                      <a:r>
                        <a:rPr lang="nb-NO" sz="1400" baseline="0">
                          <a:latin typeface="Tahoma" panose="020B0604030504040204" pitchFamily="34" charset="0"/>
                          <a:cs typeface="Tahoma" panose="020B0604030504040204" pitchFamily="34" charset="0"/>
                        </a:rPr>
                        <a:t> bord og to stoler</a:t>
                      </a:r>
                    </a:p>
                  </a:txBody>
                  <a:tcPr marL="72000" marR="54000" marT="54014" marB="54014"/>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400" baseline="0">
                          <a:latin typeface="Tahoma" panose="020B0604030504040204" pitchFamily="34" charset="0"/>
                          <a:cs typeface="Tahoma" panose="020B0604030504040204" pitchFamily="34" charset="0"/>
                        </a:rPr>
                        <a:t>333</a:t>
                      </a:r>
                    </a:p>
                  </a:txBody>
                  <a:tcPr marL="72000" marR="54000" marT="54014" marB="54014"/>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Maks</a:t>
                      </a:r>
                    </a:p>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200 x 100 x 100 cm</a:t>
                      </a:r>
                    </a:p>
                  </a:txBody>
                  <a:tcPr marL="72000" marR="54000" marT="54014" marB="54014">
                    <a:solidFill>
                      <a:schemeClr val="dk1">
                        <a:tint val="40000"/>
                      </a:schemeClr>
                    </a:solidFill>
                  </a:tcPr>
                </a:tc>
                <a:tc>
                  <a:txBody>
                    <a:bodyPr/>
                    <a:lstStyle/>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400" baseline="0">
                          <a:latin typeface="Tahoma" panose="020B0604030504040204" pitchFamily="34" charset="0"/>
                          <a:cs typeface="Tahoma" panose="020B0604030504040204" pitchFamily="34" charset="0"/>
                        </a:rPr>
                        <a:t>Spennbånd</a:t>
                      </a:r>
                    </a:p>
                  </a:txBody>
                  <a:tcPr marL="72000" marR="54000" marT="54014" marB="54014"/>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72000" marR="54000" marT="54014" marB="54014"/>
                </a:tc>
                <a:extLst>
                  <a:ext uri="{0D108BD9-81ED-4DB2-BD59-A6C34878D82A}">
                    <a16:rowId xmlns:a16="http://schemas.microsoft.com/office/drawing/2014/main" val="10003"/>
                  </a:ext>
                </a:extLst>
              </a:tr>
            </a:tbl>
          </a:graphicData>
        </a:graphic>
      </p:graphicFrame>
      <p:sp>
        <p:nvSpPr>
          <p:cNvPr id="36" name="TekstSylinder 35"/>
          <p:cNvSpPr txBox="1"/>
          <p:nvPr/>
        </p:nvSpPr>
        <p:spPr>
          <a:xfrm>
            <a:off x="1080001" y="7066642"/>
            <a:ext cx="5090228" cy="383078"/>
          </a:xfrm>
          <a:prstGeom prst="rect">
            <a:avLst/>
          </a:prstGeom>
          <a:solidFill>
            <a:srgbClr val="6DD9FF"/>
          </a:solidFill>
        </p:spPr>
        <p:txBody>
          <a:bodyPr wrap="none" lIns="105024" tIns="52513" rIns="105024" bIns="52513" rtlCol="0">
            <a:spAutoFit/>
          </a:bodyPr>
          <a:lstStyle/>
          <a:p>
            <a:r>
              <a:rPr lang="nb-NO">
                <a:latin typeface="Tahoma" panose="020B0604030504040204" pitchFamily="34" charset="0"/>
                <a:cs typeface="Tahoma" panose="020B0604030504040204" pitchFamily="34" charset="0"/>
              </a:rPr>
              <a:t>Medbring hjelpemidler! Oppbevares i resepsjon.</a:t>
            </a:r>
          </a:p>
        </p:txBody>
      </p:sp>
      <p:sp>
        <p:nvSpPr>
          <p:cNvPr id="41" name="Rektangel 40"/>
          <p:cNvSpPr/>
          <p:nvPr/>
        </p:nvSpPr>
        <p:spPr>
          <a:xfrm>
            <a:off x="2543083" y="4025701"/>
            <a:ext cx="1364725" cy="7505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a:latin typeface="Tahoma" panose="020B0604030504040204" pitchFamily="34" charset="0"/>
              </a:rPr>
              <a:t>Foto</a:t>
            </a:r>
          </a:p>
        </p:txBody>
      </p:sp>
      <p:sp>
        <p:nvSpPr>
          <p:cNvPr id="43" name="Rektangel 42"/>
          <p:cNvSpPr/>
          <p:nvPr/>
        </p:nvSpPr>
        <p:spPr>
          <a:xfrm>
            <a:off x="2543083" y="5028433"/>
            <a:ext cx="1364725" cy="75056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a:latin typeface="Tahoma" panose="020B0604030504040204" pitchFamily="34" charset="0"/>
              </a:rPr>
              <a:t>Foto</a:t>
            </a:r>
          </a:p>
        </p:txBody>
      </p:sp>
      <p:sp>
        <p:nvSpPr>
          <p:cNvPr id="68" name="Ellipse 67"/>
          <p:cNvSpPr>
            <a:spLocks noChangeAspect="1"/>
          </p:cNvSpPr>
          <p:nvPr/>
        </p:nvSpPr>
        <p:spPr>
          <a:xfrm>
            <a:off x="1596513" y="3262674"/>
            <a:ext cx="324000" cy="32372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4</a:t>
            </a:r>
          </a:p>
        </p:txBody>
      </p:sp>
      <p:sp>
        <p:nvSpPr>
          <p:cNvPr id="69" name="Ellipse 68"/>
          <p:cNvSpPr>
            <a:spLocks noChangeAspect="1"/>
          </p:cNvSpPr>
          <p:nvPr/>
        </p:nvSpPr>
        <p:spPr>
          <a:xfrm>
            <a:off x="1596513" y="4179800"/>
            <a:ext cx="324000" cy="32372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5</a:t>
            </a:r>
          </a:p>
        </p:txBody>
      </p:sp>
      <p:sp>
        <p:nvSpPr>
          <p:cNvPr id="70" name="Ellipse 69"/>
          <p:cNvSpPr>
            <a:spLocks noChangeAspect="1"/>
          </p:cNvSpPr>
          <p:nvPr/>
        </p:nvSpPr>
        <p:spPr>
          <a:xfrm>
            <a:off x="1596010" y="5167307"/>
            <a:ext cx="324000" cy="323726"/>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10</a:t>
            </a:r>
          </a:p>
        </p:txBody>
      </p:sp>
      <p:grpSp>
        <p:nvGrpSpPr>
          <p:cNvPr id="2" name="Gruppe 1">
            <a:extLst>
              <a:ext uri="{FF2B5EF4-FFF2-40B4-BE49-F238E27FC236}">
                <a16:creationId xmlns:a16="http://schemas.microsoft.com/office/drawing/2014/main" id="{553B4F15-005F-9C31-41A3-2C05174CE376}"/>
              </a:ext>
            </a:extLst>
          </p:cNvPr>
          <p:cNvGrpSpPr/>
          <p:nvPr/>
        </p:nvGrpSpPr>
        <p:grpSpPr>
          <a:xfrm>
            <a:off x="2950817" y="10302806"/>
            <a:ext cx="9218517" cy="258312"/>
            <a:chOff x="2950817" y="475253"/>
            <a:chExt cx="9218517" cy="258312"/>
          </a:xfrm>
        </p:grpSpPr>
        <p:sp>
          <p:nvSpPr>
            <p:cNvPr id="8" name="Ellipse 7">
              <a:extLst>
                <a:ext uri="{FF2B5EF4-FFF2-40B4-BE49-F238E27FC236}">
                  <a16:creationId xmlns:a16="http://schemas.microsoft.com/office/drawing/2014/main" id="{AB93C51B-3B6F-7786-F245-3599C5CFDEB4}"/>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9" name="Ellipse 8">
              <a:extLst>
                <a:ext uri="{FF2B5EF4-FFF2-40B4-BE49-F238E27FC236}">
                  <a16:creationId xmlns:a16="http://schemas.microsoft.com/office/drawing/2014/main" id="{6A09EDD0-FFA7-2852-3131-A50416FE051C}"/>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0" name="Ellipse 9">
              <a:extLst>
                <a:ext uri="{FF2B5EF4-FFF2-40B4-BE49-F238E27FC236}">
                  <a16:creationId xmlns:a16="http://schemas.microsoft.com/office/drawing/2014/main" id="{584D4B5A-E0C0-ED2F-CABA-85EE2F0659FD}"/>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3" name="Ellipse 12">
              <a:extLst>
                <a:ext uri="{FF2B5EF4-FFF2-40B4-BE49-F238E27FC236}">
                  <a16:creationId xmlns:a16="http://schemas.microsoft.com/office/drawing/2014/main" id="{E0414BC5-2BBC-47AF-554D-1C70C963CD61}"/>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grpSp>
        <p:nvGrpSpPr>
          <p:cNvPr id="83" name="Gruppe 82">
            <a:extLst>
              <a:ext uri="{FF2B5EF4-FFF2-40B4-BE49-F238E27FC236}">
                <a16:creationId xmlns:a16="http://schemas.microsoft.com/office/drawing/2014/main" id="{9F642AAE-4F16-5FE0-D366-DF14E5C04139}"/>
              </a:ext>
            </a:extLst>
          </p:cNvPr>
          <p:cNvGrpSpPr/>
          <p:nvPr/>
        </p:nvGrpSpPr>
        <p:grpSpPr>
          <a:xfrm>
            <a:off x="10659383" y="4449741"/>
            <a:ext cx="396000" cy="396221"/>
            <a:chOff x="10851374" y="3375876"/>
            <a:chExt cx="396000" cy="396221"/>
          </a:xfrm>
        </p:grpSpPr>
        <p:pic>
          <p:nvPicPr>
            <p:cNvPr id="84" name="Bilde 83" descr="Et bilde som inneholder sirkel, Grafikk, design&#10;&#10;Automatisk generert beskrivelse">
              <a:extLst>
                <a:ext uri="{FF2B5EF4-FFF2-40B4-BE49-F238E27FC236}">
                  <a16:creationId xmlns:a16="http://schemas.microsoft.com/office/drawing/2014/main" id="{2D9B8129-FFE8-18E9-E2D0-FE190A7976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85" name="TekstSylinder 84">
              <a:extLst>
                <a:ext uri="{FF2B5EF4-FFF2-40B4-BE49-F238E27FC236}">
                  <a16:creationId xmlns:a16="http://schemas.microsoft.com/office/drawing/2014/main" id="{0FDBB8E1-5C29-1A55-DC16-BF31DBB8172E}"/>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nb-NO" sz="12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6" name="Gruppe 85">
            <a:extLst>
              <a:ext uri="{FF2B5EF4-FFF2-40B4-BE49-F238E27FC236}">
                <a16:creationId xmlns:a16="http://schemas.microsoft.com/office/drawing/2014/main" id="{A00089B6-11ED-5476-0ADC-BDEFA20B3C88}"/>
              </a:ext>
            </a:extLst>
          </p:cNvPr>
          <p:cNvGrpSpPr/>
          <p:nvPr/>
        </p:nvGrpSpPr>
        <p:grpSpPr>
          <a:xfrm>
            <a:off x="11063035" y="4449962"/>
            <a:ext cx="396000" cy="396000"/>
            <a:chOff x="7527382" y="3752647"/>
            <a:chExt cx="396000" cy="396000"/>
          </a:xfrm>
        </p:grpSpPr>
        <p:pic>
          <p:nvPicPr>
            <p:cNvPr id="87" name="Bilde 86" descr="Et bilde som inneholder symbol, sirkel, logo, design&#10;&#10;Automatisk generert beskrivelse">
              <a:extLst>
                <a:ext uri="{FF2B5EF4-FFF2-40B4-BE49-F238E27FC236}">
                  <a16:creationId xmlns:a16="http://schemas.microsoft.com/office/drawing/2014/main" id="{2BD3FD4F-F57E-31AD-840A-618288531E92}"/>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88" name="TekstSylinder 87">
              <a:extLst>
                <a:ext uri="{FF2B5EF4-FFF2-40B4-BE49-F238E27FC236}">
                  <a16:creationId xmlns:a16="http://schemas.microsoft.com/office/drawing/2014/main" id="{BD12EE4A-36DE-40B4-EFE1-88E6E0D69127}"/>
                </a:ext>
              </a:extLst>
            </p:cNvPr>
            <p:cNvSpPr txBox="1"/>
            <p:nvPr/>
          </p:nvSpPr>
          <p:spPr>
            <a:xfrm>
              <a:off x="7648332" y="3919861"/>
              <a:ext cx="166712"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07" name="Gruppe 106">
            <a:extLst>
              <a:ext uri="{FF2B5EF4-FFF2-40B4-BE49-F238E27FC236}">
                <a16:creationId xmlns:a16="http://schemas.microsoft.com/office/drawing/2014/main" id="{7594BCBA-A8FE-537B-684D-6419E3F3C152}"/>
              </a:ext>
            </a:extLst>
          </p:cNvPr>
          <p:cNvGrpSpPr/>
          <p:nvPr/>
        </p:nvGrpSpPr>
        <p:grpSpPr>
          <a:xfrm>
            <a:off x="10667035" y="5364513"/>
            <a:ext cx="396000" cy="396221"/>
            <a:chOff x="10851374" y="3375876"/>
            <a:chExt cx="396000" cy="396221"/>
          </a:xfrm>
        </p:grpSpPr>
        <p:pic>
          <p:nvPicPr>
            <p:cNvPr id="108" name="Bilde 107" descr="Et bilde som inneholder sirkel, Grafikk, design&#10;&#10;Automatisk generert beskrivelse">
              <a:extLst>
                <a:ext uri="{FF2B5EF4-FFF2-40B4-BE49-F238E27FC236}">
                  <a16:creationId xmlns:a16="http://schemas.microsoft.com/office/drawing/2014/main" id="{EF9FB0AE-3AB4-3673-127B-FF9AFF914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09" name="TekstSylinder 108">
              <a:extLst>
                <a:ext uri="{FF2B5EF4-FFF2-40B4-BE49-F238E27FC236}">
                  <a16:creationId xmlns:a16="http://schemas.microsoft.com/office/drawing/2014/main" id="{C4589AD5-C21E-9413-ACB3-9493208B822A}"/>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0" name="Gruppe 109">
            <a:extLst>
              <a:ext uri="{FF2B5EF4-FFF2-40B4-BE49-F238E27FC236}">
                <a16:creationId xmlns:a16="http://schemas.microsoft.com/office/drawing/2014/main" id="{A0B4B674-B9A3-DC94-A1B1-3577D6288856}"/>
              </a:ext>
            </a:extLst>
          </p:cNvPr>
          <p:cNvGrpSpPr/>
          <p:nvPr/>
        </p:nvGrpSpPr>
        <p:grpSpPr>
          <a:xfrm>
            <a:off x="11070687" y="5364734"/>
            <a:ext cx="396000" cy="396000"/>
            <a:chOff x="7527382" y="3752647"/>
            <a:chExt cx="396000" cy="396000"/>
          </a:xfrm>
        </p:grpSpPr>
        <p:pic>
          <p:nvPicPr>
            <p:cNvPr id="111" name="Bilde 110" descr="Et bilde som inneholder symbol, sirkel, logo, design&#10;&#10;Automatisk generert beskrivelse">
              <a:extLst>
                <a:ext uri="{FF2B5EF4-FFF2-40B4-BE49-F238E27FC236}">
                  <a16:creationId xmlns:a16="http://schemas.microsoft.com/office/drawing/2014/main" id="{970B0C8F-7F45-9606-F11B-0C4E45DBB8B0}"/>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15" name="TekstSylinder 114">
              <a:extLst>
                <a:ext uri="{FF2B5EF4-FFF2-40B4-BE49-F238E27FC236}">
                  <a16:creationId xmlns:a16="http://schemas.microsoft.com/office/drawing/2014/main" id="{9CF86078-648F-7F3B-213C-283A4349F52B}"/>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4" name="Gruppe 193">
            <a:extLst>
              <a:ext uri="{FF2B5EF4-FFF2-40B4-BE49-F238E27FC236}">
                <a16:creationId xmlns:a16="http://schemas.microsoft.com/office/drawing/2014/main" id="{D9ED6CC7-269A-04AC-4E5C-177130D3B6DC}"/>
              </a:ext>
            </a:extLst>
          </p:cNvPr>
          <p:cNvGrpSpPr/>
          <p:nvPr/>
        </p:nvGrpSpPr>
        <p:grpSpPr>
          <a:xfrm>
            <a:off x="10667035" y="3441336"/>
            <a:ext cx="396000" cy="396221"/>
            <a:chOff x="10851374" y="3375876"/>
            <a:chExt cx="396000" cy="396221"/>
          </a:xfrm>
        </p:grpSpPr>
        <p:pic>
          <p:nvPicPr>
            <p:cNvPr id="195" name="Bilde 194" descr="Et bilde som inneholder sirkel, Grafikk, design&#10;&#10;Automatisk generert beskrivelse">
              <a:extLst>
                <a:ext uri="{FF2B5EF4-FFF2-40B4-BE49-F238E27FC236}">
                  <a16:creationId xmlns:a16="http://schemas.microsoft.com/office/drawing/2014/main" id="{6C3A4942-33D1-3CB0-69DC-2919425F9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96" name="TekstSylinder 195">
              <a:extLst>
                <a:ext uri="{FF2B5EF4-FFF2-40B4-BE49-F238E27FC236}">
                  <a16:creationId xmlns:a16="http://schemas.microsoft.com/office/drawing/2014/main" id="{285330A3-64D3-3ED8-9F83-51AEBA8BED73}"/>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7" name="Gruppe 196">
            <a:extLst>
              <a:ext uri="{FF2B5EF4-FFF2-40B4-BE49-F238E27FC236}">
                <a16:creationId xmlns:a16="http://schemas.microsoft.com/office/drawing/2014/main" id="{E4AE3B2B-174A-FD01-4531-59DCB9CB2008}"/>
              </a:ext>
            </a:extLst>
          </p:cNvPr>
          <p:cNvGrpSpPr/>
          <p:nvPr/>
        </p:nvGrpSpPr>
        <p:grpSpPr>
          <a:xfrm>
            <a:off x="11070687" y="3441557"/>
            <a:ext cx="396000" cy="396000"/>
            <a:chOff x="7527382" y="3752647"/>
            <a:chExt cx="396000" cy="396000"/>
          </a:xfrm>
        </p:grpSpPr>
        <p:pic>
          <p:nvPicPr>
            <p:cNvPr id="198" name="Bilde 197" descr="Et bilde som inneholder symbol, sirkel, logo, design&#10;&#10;Automatisk generert beskrivelse">
              <a:extLst>
                <a:ext uri="{FF2B5EF4-FFF2-40B4-BE49-F238E27FC236}">
                  <a16:creationId xmlns:a16="http://schemas.microsoft.com/office/drawing/2014/main" id="{F76882FC-F2A5-C945-8A9C-B010BD8087D1}"/>
                </a:ext>
              </a:extLst>
            </p:cNvPr>
            <p:cNvPicPr preferRelativeResize="0">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99" name="TekstSylinder 198">
              <a:extLst>
                <a:ext uri="{FF2B5EF4-FFF2-40B4-BE49-F238E27FC236}">
                  <a16:creationId xmlns:a16="http://schemas.microsoft.com/office/drawing/2014/main" id="{CA9177C2-34B0-7646-9A90-EE555B321EDF}"/>
                </a:ext>
              </a:extLst>
            </p:cNvPr>
            <p:cNvSpPr txBox="1"/>
            <p:nvPr/>
          </p:nvSpPr>
          <p:spPr>
            <a:xfrm>
              <a:off x="7648332" y="3919861"/>
              <a:ext cx="166712"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15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4" name="Bilde 3" descr="Et bilde som inneholder bokhylle, Hyller, bok, innendørs&#10;&#10;Automatisk generert beskrivelse">
            <a:extLst>
              <a:ext uri="{FF2B5EF4-FFF2-40B4-BE49-F238E27FC236}">
                <a16:creationId xmlns:a16="http://schemas.microsoft.com/office/drawing/2014/main" id="{8E5F1BA6-38C2-B145-0147-94487C8474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1573" y="2988504"/>
            <a:ext cx="1187743" cy="905663"/>
          </a:xfrm>
          <a:prstGeom prst="rect">
            <a:avLst/>
          </a:prstGeom>
        </p:spPr>
      </p:pic>
      <p:grpSp>
        <p:nvGrpSpPr>
          <p:cNvPr id="5" name="Gruppe 4">
            <a:extLst>
              <a:ext uri="{FF2B5EF4-FFF2-40B4-BE49-F238E27FC236}">
                <a16:creationId xmlns:a16="http://schemas.microsoft.com/office/drawing/2014/main" id="{98012E14-724B-F2B5-DEA9-12FF493C64FF}"/>
              </a:ext>
            </a:extLst>
          </p:cNvPr>
          <p:cNvGrpSpPr/>
          <p:nvPr/>
        </p:nvGrpSpPr>
        <p:grpSpPr>
          <a:xfrm>
            <a:off x="7034645" y="5364972"/>
            <a:ext cx="396000" cy="396000"/>
            <a:chOff x="7783443" y="6375036"/>
            <a:chExt cx="396000" cy="396000"/>
          </a:xfrm>
        </p:grpSpPr>
        <p:pic>
          <p:nvPicPr>
            <p:cNvPr id="6" name="Bilde 5" descr="Et bilde som inneholder sort, mørke&#10;&#10;Automatisk generert beskrivelse">
              <a:extLst>
                <a:ext uri="{FF2B5EF4-FFF2-40B4-BE49-F238E27FC236}">
                  <a16:creationId xmlns:a16="http://schemas.microsoft.com/office/drawing/2014/main" id="{C37E64F0-C55B-BF71-E43C-0CE2DC0D2C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7" name="TekstSylinder 6">
              <a:extLst>
                <a:ext uri="{FF2B5EF4-FFF2-40B4-BE49-F238E27FC236}">
                  <a16:creationId xmlns:a16="http://schemas.microsoft.com/office/drawing/2014/main" id="{DF30D7A4-BA85-4E37-CD31-50A29F97E330}"/>
                </a:ext>
              </a:extLst>
            </p:cNvPr>
            <p:cNvSpPr txBox="1"/>
            <p:nvPr/>
          </p:nvSpPr>
          <p:spPr>
            <a:xfrm>
              <a:off x="7783443" y="6554865"/>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80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uppe 10">
            <a:extLst>
              <a:ext uri="{FF2B5EF4-FFF2-40B4-BE49-F238E27FC236}">
                <a16:creationId xmlns:a16="http://schemas.microsoft.com/office/drawing/2014/main" id="{EF0A47FF-D24C-F1C7-BFA6-C7E0E306110E}"/>
              </a:ext>
            </a:extLst>
          </p:cNvPr>
          <p:cNvGrpSpPr/>
          <p:nvPr/>
        </p:nvGrpSpPr>
        <p:grpSpPr>
          <a:xfrm>
            <a:off x="7028888" y="3451125"/>
            <a:ext cx="397617" cy="396000"/>
            <a:chOff x="7776069" y="6375036"/>
            <a:chExt cx="397617" cy="396000"/>
          </a:xfrm>
        </p:grpSpPr>
        <p:pic>
          <p:nvPicPr>
            <p:cNvPr id="12" name="Bilde 11" descr="Et bilde som inneholder sort, mørke&#10;&#10;Automatisk generert beskrivelse">
              <a:extLst>
                <a:ext uri="{FF2B5EF4-FFF2-40B4-BE49-F238E27FC236}">
                  <a16:creationId xmlns:a16="http://schemas.microsoft.com/office/drawing/2014/main" id="{A94CBB24-DA66-4D6B-7502-FEBD72C85E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14" name="TekstSylinder 13">
              <a:extLst>
                <a:ext uri="{FF2B5EF4-FFF2-40B4-BE49-F238E27FC236}">
                  <a16:creationId xmlns:a16="http://schemas.microsoft.com/office/drawing/2014/main" id="{B4BD270E-2BC0-7ED7-BB36-B4249F829CCA}"/>
                </a:ext>
              </a:extLst>
            </p:cNvPr>
            <p:cNvSpPr txBox="1"/>
            <p:nvPr/>
          </p:nvSpPr>
          <p:spPr>
            <a:xfrm>
              <a:off x="7776069" y="6554865"/>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5" name="Gruppe 14">
            <a:extLst>
              <a:ext uri="{FF2B5EF4-FFF2-40B4-BE49-F238E27FC236}">
                <a16:creationId xmlns:a16="http://schemas.microsoft.com/office/drawing/2014/main" id="{BAC73F54-C3C3-A06B-6D2A-DD050511C1A2}"/>
              </a:ext>
            </a:extLst>
          </p:cNvPr>
          <p:cNvGrpSpPr/>
          <p:nvPr/>
        </p:nvGrpSpPr>
        <p:grpSpPr>
          <a:xfrm>
            <a:off x="7036875" y="4398037"/>
            <a:ext cx="396000" cy="396000"/>
            <a:chOff x="7783443" y="6375036"/>
            <a:chExt cx="396000" cy="396000"/>
          </a:xfrm>
        </p:grpSpPr>
        <p:pic>
          <p:nvPicPr>
            <p:cNvPr id="16" name="Bilde 15" descr="Et bilde som inneholder sort, mørke&#10;&#10;Automatisk generert beskrivelse">
              <a:extLst>
                <a:ext uri="{FF2B5EF4-FFF2-40B4-BE49-F238E27FC236}">
                  <a16:creationId xmlns:a16="http://schemas.microsoft.com/office/drawing/2014/main" id="{E35E6F74-56D4-269C-01EF-19879DC604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17" name="TekstSylinder 16">
              <a:extLst>
                <a:ext uri="{FF2B5EF4-FFF2-40B4-BE49-F238E27FC236}">
                  <a16:creationId xmlns:a16="http://schemas.microsoft.com/office/drawing/2014/main" id="{D393970F-3E92-65E8-4B36-CA429EC23BE4}"/>
                </a:ext>
              </a:extLst>
            </p:cNvPr>
            <p:cNvSpPr txBox="1"/>
            <p:nvPr/>
          </p:nvSpPr>
          <p:spPr>
            <a:xfrm>
              <a:off x="7783443" y="6554865"/>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60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ekstSylinder 2">
            <a:extLst>
              <a:ext uri="{FF2B5EF4-FFF2-40B4-BE49-F238E27FC236}">
                <a16:creationId xmlns:a16="http://schemas.microsoft.com/office/drawing/2014/main" id="{4B601D43-9D9D-D145-1F85-DEA131F66495}"/>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3898565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p:cNvSpPr>
            <a:spLocks noGrp="1"/>
          </p:cNvSpPr>
          <p:nvPr>
            <p:ph type="title" idx="4294967295"/>
          </p:nvPr>
        </p:nvSpPr>
        <p:spPr>
          <a:xfrm>
            <a:off x="12599988" y="-7938"/>
            <a:ext cx="2519362" cy="1800226"/>
          </a:xfrm>
          <a:solidFill>
            <a:srgbClr val="8FC3CD"/>
          </a:solidFill>
        </p:spPr>
        <p:txBody>
          <a:bodyPr vert="horz" wrap="square" lIns="72008" tIns="360038" rIns="288030" bIns="108011" rtlCol="0" anchor="t">
            <a:noAutofit/>
          </a:bodyPr>
          <a:lstStyle/>
          <a:p>
            <a:pPr algn="r" defTabSz="704480">
              <a:lnSpc>
                <a:spcPct val="100000"/>
              </a:lnSpc>
              <a:spcBef>
                <a:spcPts val="0"/>
              </a:spcBef>
            </a:pPr>
            <a:r>
              <a:rPr lang="nb-NO" sz="2000" b="1">
                <a:solidFill>
                  <a:srgbClr val="002932"/>
                </a:solidFill>
                <a:latin typeface="Tahoma" panose="020B0604030504040204" pitchFamily="34" charset="0"/>
                <a:ea typeface="+mn-ea"/>
                <a:cs typeface="Tahoma" panose="020B0604030504040204" pitchFamily="34" charset="0"/>
              </a:rPr>
              <a:t>3. etasje</a:t>
            </a:r>
            <a:br>
              <a:rPr lang="nb-NO" sz="2000" b="1">
                <a:solidFill>
                  <a:srgbClr val="002932"/>
                </a:solidFill>
                <a:latin typeface="Tahoma" panose="020B0604030504040204" pitchFamily="34" charset="0"/>
                <a:ea typeface="+mn-ea"/>
                <a:cs typeface="Tahoma" panose="020B0604030504040204" pitchFamily="34" charset="0"/>
              </a:rPr>
            </a:br>
            <a:r>
              <a:rPr lang="nb-NO" sz="2000" b="1">
                <a:solidFill>
                  <a:srgbClr val="002932"/>
                </a:solidFill>
                <a:latin typeface="Tahoma" panose="020B0604030504040204" pitchFamily="34" charset="0"/>
                <a:ea typeface="+mn-ea"/>
                <a:cs typeface="Tahoma" panose="020B0604030504040204" pitchFamily="34" charset="0"/>
              </a:rPr>
              <a:t>Plantegning</a:t>
            </a:r>
            <a:br>
              <a:rPr lang="nb-NO" sz="2000" b="1">
                <a:solidFill>
                  <a:srgbClr val="002932"/>
                </a:solidFill>
                <a:latin typeface="Tahoma" panose="020B0604030504040204" pitchFamily="34" charset="0"/>
                <a:ea typeface="+mn-ea"/>
                <a:cs typeface="Tahoma" panose="020B0604030504040204" pitchFamily="34" charset="0"/>
              </a:rPr>
            </a:br>
            <a:br>
              <a:rPr lang="nb-NO" sz="2300" b="1">
                <a:solidFill>
                  <a:srgbClr val="002932"/>
                </a:solidFill>
                <a:latin typeface="Tahoma" panose="020B0604030504040204" pitchFamily="34" charset="0"/>
                <a:ea typeface="+mn-ea"/>
                <a:cs typeface="Tahoma" panose="020B0604030504040204" pitchFamily="34" charset="0"/>
              </a:rPr>
            </a:br>
            <a:r>
              <a:rPr lang="nb-NO" sz="1400">
                <a:solidFill>
                  <a:prstClr val="black"/>
                </a:solidFill>
                <a:latin typeface="Tahoma" panose="020B0604030504040204" pitchFamily="34" charset="0"/>
                <a:ea typeface="+mn-ea"/>
                <a:cs typeface="Tahoma" panose="020B0604030504040204" pitchFamily="34" charset="0"/>
              </a:rPr>
              <a:t>Jf. liste forrige side</a:t>
            </a:r>
          </a:p>
        </p:txBody>
      </p:sp>
      <p:pic>
        <p:nvPicPr>
          <p:cNvPr id="35" name="Bild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967" y="2864211"/>
            <a:ext cx="9337730" cy="4965304"/>
          </a:xfrm>
          <a:prstGeom prst="rect">
            <a:avLst/>
          </a:prstGeom>
        </p:spPr>
      </p:pic>
      <p:sp>
        <p:nvSpPr>
          <p:cNvPr id="36" name="Ellipse 35"/>
          <p:cNvSpPr>
            <a:spLocks noChangeAspect="1"/>
          </p:cNvSpPr>
          <p:nvPr/>
        </p:nvSpPr>
        <p:spPr>
          <a:xfrm>
            <a:off x="3618435" y="6461728"/>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4</a:t>
            </a:r>
          </a:p>
        </p:txBody>
      </p:sp>
      <p:sp>
        <p:nvSpPr>
          <p:cNvPr id="37" name="Ellipse 36"/>
          <p:cNvSpPr>
            <a:spLocks noChangeAspect="1"/>
          </p:cNvSpPr>
          <p:nvPr/>
        </p:nvSpPr>
        <p:spPr>
          <a:xfrm>
            <a:off x="6740193" y="3950679"/>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10</a:t>
            </a:r>
          </a:p>
        </p:txBody>
      </p:sp>
      <p:sp>
        <p:nvSpPr>
          <p:cNvPr id="38" name="Rektangel 37"/>
          <p:cNvSpPr/>
          <p:nvPr/>
        </p:nvSpPr>
        <p:spPr>
          <a:xfrm>
            <a:off x="4004392" y="3074804"/>
            <a:ext cx="1062251" cy="1841078"/>
          </a:xfrm>
          <a:prstGeom prst="rect">
            <a:avLst/>
          </a:prstGeom>
          <a:solidFill>
            <a:srgbClr val="FF0000">
              <a:alpha val="30000"/>
            </a:srgbClr>
          </a:solidFill>
          <a:ln w="12700"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39" name="Ellipse 38"/>
          <p:cNvSpPr>
            <a:spLocks noChangeAspect="1"/>
          </p:cNvSpPr>
          <p:nvPr/>
        </p:nvSpPr>
        <p:spPr>
          <a:xfrm>
            <a:off x="4323147" y="3470526"/>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5</a:t>
            </a:r>
          </a:p>
        </p:txBody>
      </p:sp>
      <p:cxnSp>
        <p:nvCxnSpPr>
          <p:cNvPr id="40" name="Rett pil 82"/>
          <p:cNvCxnSpPr>
            <a:cxnSpLocks/>
          </p:cNvCxnSpPr>
          <p:nvPr/>
        </p:nvCxnSpPr>
        <p:spPr>
          <a:xfrm>
            <a:off x="3959967" y="6630799"/>
            <a:ext cx="363180" cy="10688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Rett pil 83"/>
          <p:cNvCxnSpPr>
            <a:stCxn id="37" idx="0"/>
          </p:cNvCxnSpPr>
          <p:nvPr/>
        </p:nvCxnSpPr>
        <p:spPr>
          <a:xfrm flipH="1" flipV="1">
            <a:off x="6883373" y="3436838"/>
            <a:ext cx="18820" cy="513841"/>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uppe 55"/>
          <p:cNvGrpSpPr>
            <a:grpSpLocks noChangeAspect="1"/>
          </p:cNvGrpSpPr>
          <p:nvPr/>
        </p:nvGrpSpPr>
        <p:grpSpPr>
          <a:xfrm flipH="1">
            <a:off x="5958541" y="4641092"/>
            <a:ext cx="288030" cy="288030"/>
            <a:chOff x="544738" y="1559226"/>
            <a:chExt cx="1285336" cy="1285336"/>
          </a:xfrm>
        </p:grpSpPr>
        <p:sp>
          <p:nvSpPr>
            <p:cNvPr id="57" name="Avrundet rektangel 56"/>
            <p:cNvSpPr/>
            <p:nvPr/>
          </p:nvSpPr>
          <p:spPr>
            <a:xfrm>
              <a:off x="544738" y="1559226"/>
              <a:ext cx="1285336" cy="1285336"/>
            </a:xfrm>
            <a:prstGeom prst="roundRect">
              <a:avLst>
                <a:gd name="adj" fmla="val 11310"/>
              </a:avLst>
            </a:prstGeom>
            <a:solidFill>
              <a:srgbClr val="DC2408">
                <a:alpha val="54902"/>
              </a:srgb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Tahoma" panose="020B0604030504040204" pitchFamily="34" charset="0"/>
              </a:endParaRPr>
            </a:p>
          </p:txBody>
        </p:sp>
        <p:sp>
          <p:nvSpPr>
            <p:cNvPr id="58" name="Pil høyre 57"/>
            <p:cNvSpPr/>
            <p:nvPr/>
          </p:nvSpPr>
          <p:spPr>
            <a:xfrm>
              <a:off x="682762" y="1851797"/>
              <a:ext cx="1009289" cy="756327"/>
            </a:xfrm>
            <a:prstGeom prst="rightArrow">
              <a:avLst>
                <a:gd name="adj1" fmla="val 36312"/>
                <a:gd name="adj2" fmla="val 59298"/>
              </a:avLst>
            </a:prstGeom>
            <a:solidFill>
              <a:srgbClr val="F3E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Tahoma" panose="020B0604030504040204" pitchFamily="34" charset="0"/>
              </a:endParaRPr>
            </a:p>
          </p:txBody>
        </p:sp>
      </p:grpSp>
      <p:grpSp>
        <p:nvGrpSpPr>
          <p:cNvPr id="59" name="Gruppe 58"/>
          <p:cNvGrpSpPr/>
          <p:nvPr/>
        </p:nvGrpSpPr>
        <p:grpSpPr>
          <a:xfrm>
            <a:off x="11420919" y="8984255"/>
            <a:ext cx="1484912" cy="1388909"/>
            <a:chOff x="11343843" y="6789482"/>
            <a:chExt cx="1257280" cy="1246918"/>
          </a:xfrm>
          <a:solidFill>
            <a:schemeClr val="bg1"/>
          </a:solidFill>
        </p:grpSpPr>
        <p:cxnSp>
          <p:nvCxnSpPr>
            <p:cNvPr id="60" name="Rett linje 59"/>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 name="Gruppe 60"/>
            <p:cNvGrpSpPr/>
            <p:nvPr/>
          </p:nvGrpSpPr>
          <p:grpSpPr>
            <a:xfrm>
              <a:off x="11684235" y="6789482"/>
              <a:ext cx="577424" cy="1246918"/>
              <a:chOff x="11557192" y="7495937"/>
              <a:chExt cx="896589" cy="1936140"/>
            </a:xfrm>
            <a:grpFill/>
          </p:grpSpPr>
          <p:grpSp>
            <p:nvGrpSpPr>
              <p:cNvPr id="62" name="Gruppe 61">
                <a:extLst>
                  <a:ext uri="{FF2B5EF4-FFF2-40B4-BE49-F238E27FC236}">
                    <a16:creationId xmlns:a16="http://schemas.microsoft.com/office/drawing/2014/main" id="{BB709DA0-3087-B446-9529-75F205108DB9}"/>
                  </a:ext>
                </a:extLst>
              </p:cNvPr>
              <p:cNvGrpSpPr/>
              <p:nvPr/>
            </p:nvGrpSpPr>
            <p:grpSpPr>
              <a:xfrm>
                <a:off x="11557192" y="7495937"/>
                <a:ext cx="896589" cy="1573049"/>
                <a:chOff x="1291524" y="5924719"/>
                <a:chExt cx="670058" cy="1047995"/>
              </a:xfrm>
              <a:grpFill/>
            </p:grpSpPr>
            <p:sp>
              <p:nvSpPr>
                <p:cNvPr id="64" name="TekstSylinder 63">
                  <a:extLst>
                    <a:ext uri="{FF2B5EF4-FFF2-40B4-BE49-F238E27FC236}">
                      <a16:creationId xmlns:a16="http://schemas.microsoft.com/office/drawing/2014/main" id="{A0FEE136-BD8B-C649-B803-300BC6BDAEC3}"/>
                    </a:ext>
                  </a:extLst>
                </p:cNvPr>
                <p:cNvSpPr txBox="1"/>
                <p:nvPr/>
              </p:nvSpPr>
              <p:spPr>
                <a:xfrm>
                  <a:off x="1292599" y="6256141"/>
                  <a:ext cx="668983" cy="217404"/>
                </a:xfrm>
                <a:prstGeom prst="rect">
                  <a:avLst/>
                </a:prstGeom>
                <a:solidFill>
                  <a:srgbClr val="8FC3CD"/>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65" name="TekstSylinder 64">
                  <a:extLst>
                    <a:ext uri="{FF2B5EF4-FFF2-40B4-BE49-F238E27FC236}">
                      <a16:creationId xmlns:a16="http://schemas.microsoft.com/office/drawing/2014/main" id="{7FE605A2-50C0-4C4C-8DF4-D8D99EA38317}"/>
                    </a:ext>
                  </a:extLst>
                </p:cNvPr>
                <p:cNvSpPr txBox="1"/>
                <p:nvPr/>
              </p:nvSpPr>
              <p:spPr>
                <a:xfrm>
                  <a:off x="1292599" y="6755310"/>
                  <a:ext cx="668983" cy="217404"/>
                </a:xfrm>
                <a:prstGeom prst="rect">
                  <a:avLst/>
                </a:prstGeom>
                <a:solidFill>
                  <a:schemeClr val="bg1"/>
                </a:solid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67" name="TekstSylinder 66">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solidFill>
                  <a:schemeClr val="bg1"/>
                </a:solid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68" name="Likebent trekant 9">
                  <a:extLst>
                    <a:ext uri="{FF2B5EF4-FFF2-40B4-BE49-F238E27FC236}">
                      <a16:creationId xmlns:a16="http://schemas.microsoft.com/office/drawing/2014/main" id="{7CDE87DE-E602-2F40-B831-E04C61A0923D}"/>
                    </a:ext>
                  </a:extLst>
                </p:cNvPr>
                <p:cNvSpPr/>
                <p:nvPr/>
              </p:nvSpPr>
              <p:spPr>
                <a:xfrm>
                  <a:off x="1291524" y="592471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bg1"/>
                      </a:solidFill>
                      <a:latin typeface="Tahoma" panose="020B0604030504040204" pitchFamily="34" charset="0"/>
                      <a:cs typeface="Tahoma" panose="020B0604030504040204" pitchFamily="34" charset="0"/>
                    </a:rPr>
                    <a:t>Loft</a:t>
                  </a:r>
                </a:p>
              </p:txBody>
            </p:sp>
          </p:grpSp>
          <p:sp>
            <p:nvSpPr>
              <p:cNvPr id="63" name="TekstSylinder 62">
                <a:extLst>
                  <a:ext uri="{FF2B5EF4-FFF2-40B4-BE49-F238E27FC236}">
                    <a16:creationId xmlns:a16="http://schemas.microsoft.com/office/drawing/2014/main" id="{7FE605A2-50C0-4C4C-8DF4-D8D99EA38317}"/>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pic>
        <p:nvPicPr>
          <p:cNvPr id="69" name="i22">
            <a:extLst>
              <a:ext uri="{FF2B5EF4-FFF2-40B4-BE49-F238E27FC236}">
                <a16:creationId xmlns:a16="http://schemas.microsoft.com/office/drawing/2014/main" id="{64B9BA07-2A86-4D0E-9642-5931182DD5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95031">
            <a:off x="8621260" y="10022737"/>
            <a:ext cx="288000" cy="288073"/>
          </a:xfrm>
          <a:prstGeom prst="rect">
            <a:avLst/>
          </a:prstGeom>
          <a:noFill/>
          <a:ln>
            <a:noFill/>
          </a:ln>
        </p:spPr>
      </p:pic>
      <p:grpSp>
        <p:nvGrpSpPr>
          <p:cNvPr id="70" name="j10">
            <a:extLst>
              <a:ext uri="{FF2B5EF4-FFF2-40B4-BE49-F238E27FC236}">
                <a16:creationId xmlns:a16="http://schemas.microsoft.com/office/drawing/2014/main" id="{9A5475A1-863E-4608-8D2C-6238E3BA8F3D}"/>
              </a:ext>
            </a:extLst>
          </p:cNvPr>
          <p:cNvGrpSpPr>
            <a:grpSpLocks/>
          </p:cNvGrpSpPr>
          <p:nvPr/>
        </p:nvGrpSpPr>
        <p:grpSpPr>
          <a:xfrm>
            <a:off x="9178113" y="10059251"/>
            <a:ext cx="1819490" cy="306192"/>
            <a:chOff x="5456030" y="2750292"/>
            <a:chExt cx="983353" cy="206490"/>
          </a:xfrm>
        </p:grpSpPr>
        <p:sp>
          <p:nvSpPr>
            <p:cNvPr id="71" name="Rektangel 70">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72" name="Rektangel 71">
              <a:extLst>
                <a:ext uri="{FF2B5EF4-FFF2-40B4-BE49-F238E27FC236}">
                  <a16:creationId xmlns:a16="http://schemas.microsoft.com/office/drawing/2014/main" id="{90ADCB51-CAC3-4447-8A1C-5CF9F32F0D79}"/>
                </a:ext>
              </a:extLst>
            </p:cNvPr>
            <p:cNvSpPr/>
            <p:nvPr userDrawn="1"/>
          </p:nvSpPr>
          <p:spPr>
            <a:xfrm>
              <a:off x="5947707"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77" name="TekstSylinder 76">
              <a:extLst>
                <a:ext uri="{FF2B5EF4-FFF2-40B4-BE49-F238E27FC236}">
                  <a16:creationId xmlns:a16="http://schemas.microsoft.com/office/drawing/2014/main" id="{0893CA49-18B3-426B-98CE-35E3A4D541D8}"/>
                </a:ext>
              </a:extLst>
            </p:cNvPr>
            <p:cNvSpPr txBox="1"/>
            <p:nvPr userDrawn="1"/>
          </p:nvSpPr>
          <p:spPr>
            <a:xfrm>
              <a:off x="5461685" y="2750292"/>
              <a:ext cx="977698" cy="124547"/>
            </a:xfrm>
            <a:prstGeom prst="rect">
              <a:avLst/>
            </a:prstGeom>
            <a:noFill/>
          </p:spPr>
          <p:txBody>
            <a:bodyPr wrap="square" lIns="0" tIns="0" rIns="0" bIns="0" rtlCol="0">
              <a:spAutoFit/>
            </a:bodyPr>
            <a:lstStyle/>
            <a:p>
              <a:pPr algn="ctr"/>
              <a:r>
                <a:rPr lang="nb-NO" sz="1200"/>
                <a:t>20 m</a:t>
              </a:r>
              <a:endParaRPr lang="en-US" sz="1200"/>
            </a:p>
          </p:txBody>
        </p:sp>
      </p:grpSp>
      <p:pic>
        <p:nvPicPr>
          <p:cNvPr id="42" name="Bild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5333" y="6342769"/>
            <a:ext cx="288030" cy="288030"/>
          </a:xfrm>
          <a:prstGeom prst="rect">
            <a:avLst/>
          </a:prstGeom>
        </p:spPr>
      </p:pic>
      <p:pic>
        <p:nvPicPr>
          <p:cNvPr id="2" name="Bilde 1">
            <a:extLst>
              <a:ext uri="{FF2B5EF4-FFF2-40B4-BE49-F238E27FC236}">
                <a16:creationId xmlns:a16="http://schemas.microsoft.com/office/drawing/2014/main" id="{99BB73CC-2AC9-F4C2-46C8-101D3091B21C}"/>
              </a:ext>
            </a:extLst>
          </p:cNvPr>
          <p:cNvPicPr preferRelativeResize="0">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58830" y="7369906"/>
            <a:ext cx="288000" cy="288000"/>
          </a:xfrm>
          <a:prstGeom prst="rect">
            <a:avLst/>
          </a:prstGeom>
        </p:spPr>
      </p:pic>
      <p:cxnSp>
        <p:nvCxnSpPr>
          <p:cNvPr id="8" name="Rett pil 105">
            <a:extLst>
              <a:ext uri="{FF2B5EF4-FFF2-40B4-BE49-F238E27FC236}">
                <a16:creationId xmlns:a16="http://schemas.microsoft.com/office/drawing/2014/main" id="{69A10B03-E5FD-36BF-0D51-5A0E8F021762}"/>
              </a:ext>
            </a:extLst>
          </p:cNvPr>
          <p:cNvCxnSpPr/>
          <p:nvPr/>
        </p:nvCxnSpPr>
        <p:spPr>
          <a:xfrm flipV="1">
            <a:off x="5417336" y="7019523"/>
            <a:ext cx="1310" cy="35856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9" name="Gruppe 8">
            <a:extLst>
              <a:ext uri="{FF2B5EF4-FFF2-40B4-BE49-F238E27FC236}">
                <a16:creationId xmlns:a16="http://schemas.microsoft.com/office/drawing/2014/main" id="{45C09659-8AAE-2E4A-5790-E0920AF98F32}"/>
              </a:ext>
            </a:extLst>
          </p:cNvPr>
          <p:cNvGrpSpPr/>
          <p:nvPr/>
        </p:nvGrpSpPr>
        <p:grpSpPr>
          <a:xfrm>
            <a:off x="2950817" y="120407"/>
            <a:ext cx="9218517" cy="258312"/>
            <a:chOff x="2950817" y="475253"/>
            <a:chExt cx="9218517" cy="258312"/>
          </a:xfrm>
        </p:grpSpPr>
        <p:sp>
          <p:nvSpPr>
            <p:cNvPr id="10" name="Ellipse 9">
              <a:extLst>
                <a:ext uri="{FF2B5EF4-FFF2-40B4-BE49-F238E27FC236}">
                  <a16:creationId xmlns:a16="http://schemas.microsoft.com/office/drawing/2014/main" id="{B6C91043-1417-8F83-02F7-6E747EDE6240}"/>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1" name="Ellipse 10">
              <a:extLst>
                <a:ext uri="{FF2B5EF4-FFF2-40B4-BE49-F238E27FC236}">
                  <a16:creationId xmlns:a16="http://schemas.microsoft.com/office/drawing/2014/main" id="{237F4ED3-85CA-7202-443F-AC8E3D19EC86}"/>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2" name="Ellipse 11">
              <a:extLst>
                <a:ext uri="{FF2B5EF4-FFF2-40B4-BE49-F238E27FC236}">
                  <a16:creationId xmlns:a16="http://schemas.microsoft.com/office/drawing/2014/main" id="{BE6F201F-5F02-1AF6-A8DD-E8BCFAAE7DBD}"/>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3" name="Ellipse 12">
              <a:extLst>
                <a:ext uri="{FF2B5EF4-FFF2-40B4-BE49-F238E27FC236}">
                  <a16:creationId xmlns:a16="http://schemas.microsoft.com/office/drawing/2014/main" id="{502647F2-3AB6-62FE-EDB6-EFCCCBEEDEE2}"/>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sp>
        <p:nvSpPr>
          <p:cNvPr id="3" name="TekstSylinder 2">
            <a:extLst>
              <a:ext uri="{FF2B5EF4-FFF2-40B4-BE49-F238E27FC236}">
                <a16:creationId xmlns:a16="http://schemas.microsoft.com/office/drawing/2014/main" id="{D9498420-78CD-BB4A-F343-FF90274290C7}"/>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3494183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D669309E-02F8-3D1E-D0CB-2CE07408EEA0}"/>
              </a:ext>
            </a:extLst>
          </p:cNvPr>
          <p:cNvPicPr>
            <a:picLocks noChangeAspect="1"/>
          </p:cNvPicPr>
          <p:nvPr/>
        </p:nvPicPr>
        <p:blipFill>
          <a:blip r:embed="rId3"/>
          <a:stretch>
            <a:fillRect/>
          </a:stretch>
        </p:blipFill>
        <p:spPr>
          <a:xfrm flipH="1">
            <a:off x="6049725" y="541404"/>
            <a:ext cx="2461636" cy="2582232"/>
          </a:xfrm>
          <a:prstGeom prst="rect">
            <a:avLst/>
          </a:prstGeom>
        </p:spPr>
      </p:pic>
      <p:pic>
        <p:nvPicPr>
          <p:cNvPr id="45" name="Bild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435" y="5127962"/>
            <a:ext cx="8980966" cy="4775595"/>
          </a:xfrm>
          <a:prstGeom prst="rect">
            <a:avLst/>
          </a:prstGeom>
        </p:spPr>
      </p:pic>
      <p:pic>
        <p:nvPicPr>
          <p:cNvPr id="2" name="Bilde 1"/>
          <p:cNvPicPr>
            <a:picLocks noChangeAspect="1"/>
          </p:cNvPicPr>
          <p:nvPr/>
        </p:nvPicPr>
        <p:blipFill rotWithShape="1">
          <a:blip r:embed="rId5" cstate="print">
            <a:extLst>
              <a:ext uri="{28A0092B-C50C-407E-A947-70E740481C1C}">
                <a14:useLocalDpi xmlns:a14="http://schemas.microsoft.com/office/drawing/2010/main" val="0"/>
              </a:ext>
            </a:extLst>
          </a:blip>
          <a:srcRect l="849" t="-437" r="23019" b="3055"/>
          <a:stretch/>
        </p:blipFill>
        <p:spPr>
          <a:xfrm>
            <a:off x="1085409" y="739390"/>
            <a:ext cx="4596492" cy="3506117"/>
          </a:xfrm>
          <a:prstGeom prst="rect">
            <a:avLst/>
          </a:prstGeom>
        </p:spPr>
      </p:pic>
      <p:sp>
        <p:nvSpPr>
          <p:cNvPr id="21" name="Tittel 20"/>
          <p:cNvSpPr>
            <a:spLocks noGrp="1"/>
          </p:cNvSpPr>
          <p:nvPr>
            <p:ph type="title" idx="4294967295"/>
          </p:nvPr>
        </p:nvSpPr>
        <p:spPr>
          <a:xfrm>
            <a:off x="12599988" y="-7938"/>
            <a:ext cx="2519362" cy="1800226"/>
          </a:xfrm>
          <a:solidFill>
            <a:srgbClr val="FF0000"/>
          </a:solidFill>
        </p:spPr>
        <p:txBody>
          <a:bodyPr vert="horz" wrap="square" lIns="72008" tIns="360038" rIns="288030" bIns="108011" rtlCol="0" anchor="t">
            <a:noAutofit/>
          </a:bodyPr>
          <a:lstStyle/>
          <a:p>
            <a:pPr algn="r" defTabSz="704480">
              <a:lnSpc>
                <a:spcPct val="100000"/>
              </a:lnSpc>
              <a:spcBef>
                <a:spcPts val="0"/>
              </a:spcBef>
            </a:pPr>
            <a:r>
              <a:rPr lang="nb-NO" sz="2000" b="1">
                <a:solidFill>
                  <a:schemeClr val="bg1"/>
                </a:solidFill>
                <a:latin typeface="Tahoma" panose="020B0604030504040204" pitchFamily="34" charset="0"/>
                <a:ea typeface="+mn-ea"/>
                <a:cs typeface="+mn-cs"/>
              </a:rPr>
              <a:t>Bergingskort</a:t>
            </a:r>
            <a:br>
              <a:rPr lang="nb-NO" sz="2000" b="1">
                <a:solidFill>
                  <a:schemeClr val="bg1"/>
                </a:solidFill>
                <a:latin typeface="Tahoma" panose="020B0604030504040204" pitchFamily="34" charset="0"/>
                <a:ea typeface="+mn-ea"/>
                <a:cs typeface="+mn-cs"/>
              </a:rPr>
            </a:br>
            <a:r>
              <a:rPr lang="nb-NO" sz="2800" b="1">
                <a:solidFill>
                  <a:schemeClr val="bg1"/>
                </a:solidFill>
                <a:latin typeface="Tahoma" panose="020B0604030504040204" pitchFamily="34" charset="0"/>
              </a:rPr>
              <a:t>4</a:t>
            </a:r>
            <a:br>
              <a:rPr lang="nb-NO" sz="2800" b="1">
                <a:solidFill>
                  <a:schemeClr val="bg1"/>
                </a:solidFill>
                <a:latin typeface="Tahoma" panose="020B0604030504040204" pitchFamily="34" charset="0"/>
              </a:rPr>
            </a:br>
            <a:r>
              <a:rPr lang="nb-NO" sz="2000">
                <a:solidFill>
                  <a:schemeClr val="bg1"/>
                </a:solidFill>
                <a:latin typeface="Tahoma" panose="020B0604030504040204" pitchFamily="34" charset="0"/>
              </a:rPr>
              <a:t>Dokumenter</a:t>
            </a:r>
            <a:br>
              <a:rPr lang="nb-NO" sz="2000">
                <a:solidFill>
                  <a:schemeClr val="bg1"/>
                </a:solidFill>
                <a:latin typeface="Tahoma" panose="020B0604030504040204" pitchFamily="34" charset="0"/>
              </a:rPr>
            </a:br>
            <a:r>
              <a:rPr lang="nb-NO" sz="2000">
                <a:solidFill>
                  <a:schemeClr val="bg1"/>
                </a:solidFill>
                <a:latin typeface="Tahoma" panose="020B0604030504040204" pitchFamily="34" charset="0"/>
              </a:rPr>
              <a:t>Pappesker</a:t>
            </a:r>
            <a:br>
              <a:rPr lang="nb-NO" sz="2000">
                <a:solidFill>
                  <a:schemeClr val="bg1"/>
                </a:solidFill>
                <a:latin typeface="Tahoma" panose="020B0604030504040204" pitchFamily="34" charset="0"/>
              </a:rPr>
            </a:br>
            <a:endParaRPr lang="nb-NO" sz="2000">
              <a:solidFill>
                <a:schemeClr val="bg1"/>
              </a:solidFill>
              <a:latin typeface="Tahoma" panose="020B0604030504040204" pitchFamily="34" charset="0"/>
              <a:ea typeface="+mn-ea"/>
              <a:cs typeface="+mn-cs"/>
            </a:endParaRPr>
          </a:p>
        </p:txBody>
      </p:sp>
      <p:sp>
        <p:nvSpPr>
          <p:cNvPr id="54" name="Rektangel 53"/>
          <p:cNvSpPr>
            <a:spLocks/>
          </p:cNvSpPr>
          <p:nvPr/>
        </p:nvSpPr>
        <p:spPr>
          <a:xfrm>
            <a:off x="12599988" y="1781722"/>
            <a:ext cx="2520000" cy="1224311"/>
          </a:xfrm>
          <a:prstGeom prst="rect">
            <a:avLst/>
          </a:prstGeom>
          <a:solidFill>
            <a:srgbClr val="8FC3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8" tIns="180019" rIns="288030" bIns="108011" rtlCol="0" anchor="t"/>
          <a:lstStyle/>
          <a:p>
            <a:pPr algn="r">
              <a:spcAft>
                <a:spcPts val="600"/>
              </a:spcAft>
            </a:pPr>
            <a:r>
              <a:rPr lang="nb-NO">
                <a:solidFill>
                  <a:srgbClr val="002932"/>
                </a:solidFill>
                <a:latin typeface="Tahoma" panose="020B0604030504040204" pitchFamily="34" charset="0"/>
              </a:rPr>
              <a:t>3. etasje</a:t>
            </a:r>
          </a:p>
          <a:p>
            <a:pPr algn="r">
              <a:spcAft>
                <a:spcPts val="600"/>
              </a:spcAft>
            </a:pPr>
            <a:r>
              <a:rPr lang="nb-NO">
                <a:solidFill>
                  <a:srgbClr val="002932"/>
                </a:solidFill>
                <a:latin typeface="Tahoma" panose="020B0604030504040204" pitchFamily="34" charset="0"/>
              </a:rPr>
              <a:t>Rom 315</a:t>
            </a:r>
          </a:p>
          <a:p>
            <a:pPr algn="r">
              <a:spcAft>
                <a:spcPts val="600"/>
              </a:spcAft>
            </a:pPr>
            <a:r>
              <a:rPr lang="nb-NO">
                <a:solidFill>
                  <a:srgbClr val="002932"/>
                </a:solidFill>
                <a:latin typeface="Tahoma" panose="020B0604030504040204" pitchFamily="34" charset="0"/>
              </a:rPr>
              <a:t>Arkiv</a:t>
            </a:r>
          </a:p>
        </p:txBody>
      </p:sp>
      <p:sp>
        <p:nvSpPr>
          <p:cNvPr id="74" name="Rektangel 73"/>
          <p:cNvSpPr/>
          <p:nvPr/>
        </p:nvSpPr>
        <p:spPr>
          <a:xfrm>
            <a:off x="6223975" y="3678259"/>
            <a:ext cx="1575106" cy="615902"/>
          </a:xfrm>
          <a:prstGeom prst="rect">
            <a:avLst/>
          </a:prstGeom>
          <a:solidFill>
            <a:srgbClr val="E7E7E7"/>
          </a:solidFill>
          <a:ln>
            <a:no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sz="1400">
              <a:latin typeface="Tahoma" panose="020B0604030504040204" pitchFamily="34" charset="0"/>
              <a:ea typeface="Tahoma" panose="020B0604030504040204" pitchFamily="34" charset="0"/>
              <a:cs typeface="Tahoma" panose="020B0604030504040204" pitchFamily="34" charset="0"/>
            </a:endParaRPr>
          </a:p>
        </p:txBody>
      </p:sp>
      <p:cxnSp>
        <p:nvCxnSpPr>
          <p:cNvPr id="76" name="Rett pil 75"/>
          <p:cNvCxnSpPr/>
          <p:nvPr/>
        </p:nvCxnSpPr>
        <p:spPr>
          <a:xfrm flipV="1">
            <a:off x="6115613" y="3301897"/>
            <a:ext cx="1575106" cy="19841"/>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7" name="Rett pil 76"/>
          <p:cNvCxnSpPr/>
          <p:nvPr/>
        </p:nvCxnSpPr>
        <p:spPr>
          <a:xfrm>
            <a:off x="8637650" y="739390"/>
            <a:ext cx="1" cy="1735224"/>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8" name="Rektangel 77"/>
          <p:cNvSpPr/>
          <p:nvPr/>
        </p:nvSpPr>
        <p:spPr>
          <a:xfrm>
            <a:off x="9261711" y="538526"/>
            <a:ext cx="3026660" cy="1295641"/>
          </a:xfrm>
          <a:prstGeom prst="rect">
            <a:avLst/>
          </a:prstGeom>
          <a:solidFill>
            <a:srgbClr val="E7E7E7"/>
          </a:solidFill>
        </p:spPr>
        <p:txBody>
          <a:bodyPr wrap="square" lIns="82697" tIns="82697" rIns="82697" bIns="82697">
            <a:spAutoFit/>
          </a:bodyPr>
          <a:lstStyle/>
          <a:p>
            <a:pPr>
              <a:spcAft>
                <a:spcPts val="115"/>
              </a:spcAft>
              <a:buClr>
                <a:srgbClr val="002932"/>
              </a:buClr>
            </a:pPr>
            <a:r>
              <a:rPr lang="nb-NO" sz="1400" b="1">
                <a:solidFill>
                  <a:srgbClr val="002932"/>
                </a:solidFill>
                <a:latin typeface="Tahoma" panose="020B0604030504040204" pitchFamily="34" charset="0"/>
              </a:rPr>
              <a:t>Hjelpemidler:</a:t>
            </a:r>
          </a:p>
          <a:p>
            <a:pPr marL="177818" indent="-177818">
              <a:spcAft>
                <a:spcPts val="115"/>
              </a:spcAft>
              <a:buClr>
                <a:srgbClr val="002932"/>
              </a:buClr>
              <a:buFont typeface="Arial" panose="020B0604020202020204" pitchFamily="34" charset="0"/>
              <a:buChar char="•"/>
            </a:pPr>
            <a:r>
              <a:rPr lang="nb-NO" sz="1400">
                <a:solidFill>
                  <a:srgbClr val="002932"/>
                </a:solidFill>
                <a:latin typeface="Tahoma" panose="020B0604030504040204" pitchFamily="34" charset="0"/>
              </a:rPr>
              <a:t>Sekketraller</a:t>
            </a:r>
          </a:p>
          <a:p>
            <a:pPr marL="177818" indent="-177818">
              <a:spcAft>
                <a:spcPts val="115"/>
              </a:spcAft>
              <a:buClr>
                <a:srgbClr val="002932"/>
              </a:buClr>
              <a:buFont typeface="Arial" panose="020B0604020202020204" pitchFamily="34" charset="0"/>
              <a:buChar char="•"/>
            </a:pPr>
            <a:r>
              <a:rPr lang="nb-NO" sz="1400">
                <a:solidFill>
                  <a:srgbClr val="002932"/>
                </a:solidFill>
                <a:latin typeface="Tahoma" panose="020B0604030504040204" pitchFamily="34" charset="0"/>
              </a:rPr>
              <a:t>Spennbånd</a:t>
            </a:r>
          </a:p>
          <a:p>
            <a:pPr marL="177818" indent="-177818">
              <a:spcAft>
                <a:spcPts val="115"/>
              </a:spcAft>
              <a:buClr>
                <a:srgbClr val="002932"/>
              </a:buClr>
              <a:buFont typeface="Arial" panose="020B0604020202020204" pitchFamily="34" charset="0"/>
              <a:buChar char="•"/>
            </a:pPr>
            <a:r>
              <a:rPr lang="nb-NO" sz="1400">
                <a:solidFill>
                  <a:srgbClr val="002932"/>
                </a:solidFill>
                <a:latin typeface="Tahoma" panose="020B0604030504040204" pitchFamily="34" charset="0"/>
              </a:rPr>
              <a:t>Rene hansker</a:t>
            </a:r>
          </a:p>
          <a:p>
            <a:pPr marL="177818" indent="-177818">
              <a:spcAft>
                <a:spcPts val="115"/>
              </a:spcAft>
              <a:buClr>
                <a:srgbClr val="002932"/>
              </a:buClr>
              <a:buFont typeface="Arial" panose="020B0604020202020204" pitchFamily="34" charset="0"/>
              <a:buChar char="•"/>
            </a:pPr>
            <a:r>
              <a:rPr lang="nb-NO" sz="1400">
                <a:solidFill>
                  <a:srgbClr val="002932"/>
                </a:solidFill>
                <a:latin typeface="Tahoma" panose="020B0604030504040204" pitchFamily="34" charset="0"/>
              </a:rPr>
              <a:t>Dekkeplast</a:t>
            </a:r>
            <a:endParaRPr lang="nb-NO" sz="1400" b="1">
              <a:solidFill>
                <a:srgbClr val="002932"/>
              </a:solidFill>
              <a:latin typeface="Tahoma" panose="020B0604030504040204" pitchFamily="34" charset="0"/>
            </a:endParaRPr>
          </a:p>
        </p:txBody>
      </p:sp>
      <p:cxnSp>
        <p:nvCxnSpPr>
          <p:cNvPr id="82" name="Rett pil 81"/>
          <p:cNvCxnSpPr/>
          <p:nvPr/>
        </p:nvCxnSpPr>
        <p:spPr>
          <a:xfrm flipV="1">
            <a:off x="7962156" y="2577890"/>
            <a:ext cx="675492" cy="704169"/>
          </a:xfrm>
          <a:prstGeom prst="straightConnector1">
            <a:avLst/>
          </a:prstGeom>
          <a:ln w="63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84" name="Rektangel 83"/>
          <p:cNvSpPr/>
          <p:nvPr/>
        </p:nvSpPr>
        <p:spPr>
          <a:xfrm>
            <a:off x="6688815" y="3132575"/>
            <a:ext cx="652770" cy="298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2697" tIns="41348" rIns="82697" bIns="41348" rtlCol="0" anchor="ctr">
            <a:spAutoFit/>
          </a:bodyPr>
          <a:lstStyle/>
          <a:p>
            <a:pPr algn="ctr"/>
            <a:r>
              <a:rPr lang="nb-NO" sz="1400">
                <a:solidFill>
                  <a:schemeClr val="tx1"/>
                </a:solidFill>
                <a:latin typeface="Tahoma" panose="020B0604030504040204" pitchFamily="34" charset="0"/>
                <a:cs typeface="Tahoma" panose="020B0604030504040204" pitchFamily="34" charset="0"/>
              </a:rPr>
              <a:t>22 </a:t>
            </a:r>
            <a:r>
              <a:rPr lang="nb-NO" sz="1400">
                <a:solidFill>
                  <a:schemeClr val="tx1"/>
                </a:solidFill>
                <a:latin typeface="Tahoma" panose="020B0604030504040204" pitchFamily="34" charset="0"/>
              </a:rPr>
              <a:t>cm</a:t>
            </a:r>
          </a:p>
        </p:txBody>
      </p:sp>
      <p:sp>
        <p:nvSpPr>
          <p:cNvPr id="85" name="Rektangel 84"/>
          <p:cNvSpPr/>
          <p:nvPr/>
        </p:nvSpPr>
        <p:spPr>
          <a:xfrm>
            <a:off x="8430807" y="1363407"/>
            <a:ext cx="462148" cy="602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1348" tIns="82697" rIns="41348" bIns="82697" rtlCol="0" anchor="ctr">
            <a:spAutoFit/>
          </a:bodyPr>
          <a:lstStyle/>
          <a:p>
            <a:pPr algn="ctr"/>
            <a:r>
              <a:rPr lang="nb-NO" sz="1400">
                <a:solidFill>
                  <a:schemeClr val="tx1"/>
                </a:solidFill>
                <a:latin typeface="Tahoma" panose="020B0604030504040204" pitchFamily="34" charset="0"/>
              </a:rPr>
              <a:t>30</a:t>
            </a:r>
          </a:p>
          <a:p>
            <a:pPr algn="ctr"/>
            <a:r>
              <a:rPr lang="nb-NO" sz="1400">
                <a:solidFill>
                  <a:schemeClr val="tx1"/>
                </a:solidFill>
                <a:latin typeface="Tahoma" panose="020B0604030504040204" pitchFamily="34" charset="0"/>
              </a:rPr>
              <a:t>cm</a:t>
            </a:r>
          </a:p>
        </p:txBody>
      </p:sp>
      <p:sp>
        <p:nvSpPr>
          <p:cNvPr id="86" name="Rektangel 85"/>
          <p:cNvSpPr/>
          <p:nvPr/>
        </p:nvSpPr>
        <p:spPr>
          <a:xfrm>
            <a:off x="8129815" y="2752639"/>
            <a:ext cx="609531" cy="301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1348" rIns="0" bIns="41348" rtlCol="0" anchor="ctr">
            <a:spAutoFit/>
          </a:bodyPr>
          <a:lstStyle/>
          <a:p>
            <a:pPr algn="ctr"/>
            <a:r>
              <a:rPr lang="nb-NO" sz="1400">
                <a:solidFill>
                  <a:schemeClr val="tx1"/>
                </a:solidFill>
                <a:latin typeface="Tahoma" panose="020B0604030504040204" pitchFamily="34" charset="0"/>
              </a:rPr>
              <a:t>30 cm</a:t>
            </a:r>
          </a:p>
        </p:txBody>
      </p:sp>
      <p:grpSp>
        <p:nvGrpSpPr>
          <p:cNvPr id="87" name="Gruppe 86"/>
          <p:cNvGrpSpPr/>
          <p:nvPr/>
        </p:nvGrpSpPr>
        <p:grpSpPr>
          <a:xfrm>
            <a:off x="11463651" y="8921913"/>
            <a:ext cx="1484912" cy="1404951"/>
            <a:chOff x="11343843" y="6775082"/>
            <a:chExt cx="1257280" cy="1261320"/>
          </a:xfrm>
          <a:solidFill>
            <a:schemeClr val="bg1"/>
          </a:solidFill>
        </p:grpSpPr>
        <p:cxnSp>
          <p:nvCxnSpPr>
            <p:cNvPr id="88" name="Rett linje 87"/>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9" name="Gruppe 88"/>
            <p:cNvGrpSpPr/>
            <p:nvPr/>
          </p:nvGrpSpPr>
          <p:grpSpPr>
            <a:xfrm>
              <a:off x="11684235" y="6775082"/>
              <a:ext cx="577424" cy="1261320"/>
              <a:chOff x="11557192" y="7473575"/>
              <a:chExt cx="896589" cy="1958502"/>
            </a:xfrm>
            <a:grpFill/>
          </p:grpSpPr>
          <p:grpSp>
            <p:nvGrpSpPr>
              <p:cNvPr id="90" name="Gruppe 89">
                <a:extLst>
                  <a:ext uri="{FF2B5EF4-FFF2-40B4-BE49-F238E27FC236}">
                    <a16:creationId xmlns:a16="http://schemas.microsoft.com/office/drawing/2014/main" id="{BB709DA0-3087-B446-9529-75F205108DB9}"/>
                  </a:ext>
                </a:extLst>
              </p:cNvPr>
              <p:cNvGrpSpPr/>
              <p:nvPr/>
            </p:nvGrpSpPr>
            <p:grpSpPr>
              <a:xfrm>
                <a:off x="11557192" y="7473575"/>
                <a:ext cx="896589" cy="1595411"/>
                <a:chOff x="1291524" y="5909821"/>
                <a:chExt cx="670058" cy="1062893"/>
              </a:xfrm>
              <a:grpFill/>
            </p:grpSpPr>
            <p:sp>
              <p:nvSpPr>
                <p:cNvPr id="92" name="TekstSylinder 91">
                  <a:extLst>
                    <a:ext uri="{FF2B5EF4-FFF2-40B4-BE49-F238E27FC236}">
                      <a16:creationId xmlns:a16="http://schemas.microsoft.com/office/drawing/2014/main" id="{A0FEE136-BD8B-C649-B803-300BC6BDAEC3}"/>
                    </a:ext>
                  </a:extLst>
                </p:cNvPr>
                <p:cNvSpPr txBox="1"/>
                <p:nvPr/>
              </p:nvSpPr>
              <p:spPr>
                <a:xfrm>
                  <a:off x="1292599" y="6256141"/>
                  <a:ext cx="668983" cy="217404"/>
                </a:xfrm>
                <a:prstGeom prst="rect">
                  <a:avLst/>
                </a:prstGeom>
                <a:solidFill>
                  <a:srgbClr val="8FC3CD"/>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93" name="TekstSylinder 92">
                  <a:extLst>
                    <a:ext uri="{FF2B5EF4-FFF2-40B4-BE49-F238E27FC236}">
                      <a16:creationId xmlns:a16="http://schemas.microsoft.com/office/drawing/2014/main" id="{7FE605A2-50C0-4C4C-8DF4-D8D99EA38317}"/>
                    </a:ext>
                  </a:extLst>
                </p:cNvPr>
                <p:cNvSpPr txBox="1"/>
                <p:nvPr/>
              </p:nvSpPr>
              <p:spPr>
                <a:xfrm>
                  <a:off x="1292599" y="6755310"/>
                  <a:ext cx="668983" cy="217404"/>
                </a:xfrm>
                <a:prstGeom prst="rect">
                  <a:avLst/>
                </a:prstGeom>
                <a:solidFill>
                  <a:schemeClr val="bg1"/>
                </a:solid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94" name="TekstSylinder 93">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95" name="Likebent trekant 9">
                  <a:extLst>
                    <a:ext uri="{FF2B5EF4-FFF2-40B4-BE49-F238E27FC236}">
                      <a16:creationId xmlns:a16="http://schemas.microsoft.com/office/drawing/2014/main" id="{7CDE87DE-E602-2F40-B831-E04C61A0923D}"/>
                    </a:ext>
                  </a:extLst>
                </p:cNvPr>
                <p:cNvSpPr/>
                <p:nvPr/>
              </p:nvSpPr>
              <p:spPr>
                <a:xfrm>
                  <a:off x="1291524" y="5909821"/>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bg1"/>
                      </a:solidFill>
                      <a:latin typeface="Tahoma" panose="020B0604030504040204" pitchFamily="34" charset="0"/>
                      <a:cs typeface="Tahoma" panose="020B0604030504040204" pitchFamily="34" charset="0"/>
                    </a:rPr>
                    <a:t>Loft</a:t>
                  </a:r>
                </a:p>
              </p:txBody>
            </p:sp>
          </p:grpSp>
          <p:sp>
            <p:nvSpPr>
              <p:cNvPr id="91" name="TekstSylinder 90">
                <a:extLst>
                  <a:ext uri="{FF2B5EF4-FFF2-40B4-BE49-F238E27FC236}">
                    <a16:creationId xmlns:a16="http://schemas.microsoft.com/office/drawing/2014/main" id="{7FE605A2-50C0-4C4C-8DF4-D8D99EA38317}"/>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sp>
        <p:nvSpPr>
          <p:cNvPr id="103" name="Rektangel 102"/>
          <p:cNvSpPr/>
          <p:nvPr/>
        </p:nvSpPr>
        <p:spPr>
          <a:xfrm>
            <a:off x="9261711" y="3184168"/>
            <a:ext cx="3026660" cy="1511108"/>
          </a:xfrm>
          <a:prstGeom prst="rect">
            <a:avLst/>
          </a:prstGeom>
          <a:solidFill>
            <a:srgbClr val="E7E7E7"/>
          </a:solidFill>
        </p:spPr>
        <p:txBody>
          <a:bodyPr wrap="square" lIns="82697" tIns="82697" rIns="82697" bIns="82697" anchor="t">
            <a:spAutoFit/>
          </a:bodyPr>
          <a:lstStyle/>
          <a:p>
            <a:pPr>
              <a:spcAft>
                <a:spcPts val="115"/>
              </a:spcAft>
              <a:buClr>
                <a:srgbClr val="002932"/>
              </a:buClr>
            </a:pPr>
            <a:r>
              <a:rPr lang="nb-NO" sz="1400" b="1">
                <a:solidFill>
                  <a:srgbClr val="002932"/>
                </a:solidFill>
                <a:latin typeface="Tahoma" panose="020B0604030504040204" pitchFamily="34" charset="0"/>
              </a:rPr>
              <a:t>Instruks:</a:t>
            </a:r>
          </a:p>
          <a:p>
            <a:pPr marL="177800" indent="-177800">
              <a:spcAft>
                <a:spcPts val="115"/>
              </a:spcAft>
              <a:buClr>
                <a:srgbClr val="002932"/>
              </a:buClr>
              <a:buFont typeface="Arial" panose="020B0604020202020204" pitchFamily="34" charset="0"/>
              <a:buChar char="•"/>
            </a:pPr>
            <a:r>
              <a:rPr lang="nb-NO" sz="1400">
                <a:solidFill>
                  <a:srgbClr val="002932"/>
                </a:solidFill>
                <a:latin typeface="Tahoma" panose="020B0604030504040204" pitchFamily="34" charset="0"/>
              </a:rPr>
              <a:t>Berges ut</a:t>
            </a:r>
            <a:endParaRPr lang="nb-NO" sz="1400">
              <a:solidFill>
                <a:srgbClr val="002932"/>
              </a:solidFill>
              <a:latin typeface="Tahoma" panose="020B0604030504040204" pitchFamily="34" charset="0"/>
              <a:ea typeface="Tahoma" panose="020B0604030504040204" pitchFamily="34" charset="0"/>
              <a:cs typeface="Tahoma" panose="020B0604030504040204" pitchFamily="34" charset="0"/>
            </a:endParaRPr>
          </a:p>
          <a:p>
            <a:pPr marL="177800" indent="-177800">
              <a:spcAft>
                <a:spcPts val="115"/>
              </a:spcAft>
              <a:buClr>
                <a:srgbClr val="002932"/>
              </a:buClr>
              <a:buFont typeface="Arial" panose="020B0604020202020204" pitchFamily="34" charset="0"/>
              <a:buChar char="•"/>
            </a:pPr>
            <a:r>
              <a:rPr lang="nb-NO" sz="1400">
                <a:solidFill>
                  <a:srgbClr val="002932"/>
                </a:solidFill>
                <a:latin typeface="Tahoma" panose="020B0604030504040204" pitchFamily="34" charset="0"/>
              </a:rPr>
              <a:t>Hold esker lukket</a:t>
            </a:r>
            <a:endParaRPr lang="nb-NO" sz="1400">
              <a:solidFill>
                <a:srgbClr val="002932"/>
              </a:solidFill>
              <a:latin typeface="Tahoma" panose="020B0604030504040204" pitchFamily="34" charset="0"/>
              <a:ea typeface="Tahoma" panose="020B0604030504040204" pitchFamily="34" charset="0"/>
              <a:cs typeface="Tahoma" panose="020B0604030504040204" pitchFamily="34" charset="0"/>
            </a:endParaRPr>
          </a:p>
          <a:p>
            <a:pPr marL="177800" indent="-177800">
              <a:spcAft>
                <a:spcPts val="115"/>
              </a:spcAft>
              <a:buClr>
                <a:srgbClr val="002932"/>
              </a:buClr>
              <a:buFont typeface="Arial" panose="020B0604020202020204" pitchFamily="34" charset="0"/>
              <a:buChar char="•"/>
            </a:pPr>
            <a:r>
              <a:rPr lang="nb-NO" sz="1400">
                <a:solidFill>
                  <a:srgbClr val="002932"/>
                </a:solidFill>
                <a:latin typeface="Tahoma"/>
                <a:ea typeface="Tahoma"/>
                <a:cs typeface="Tahoma"/>
              </a:rPr>
              <a:t>Stable og transporter på sekketrall, sikre med spennbånd</a:t>
            </a:r>
          </a:p>
          <a:p>
            <a:pPr marL="177800" indent="-177800">
              <a:spcAft>
                <a:spcPts val="115"/>
              </a:spcAft>
              <a:buClr>
                <a:srgbClr val="002932"/>
              </a:buClr>
              <a:buFont typeface="Arial" panose="020B0604020202020204" pitchFamily="34" charset="0"/>
              <a:buChar char="•"/>
            </a:pPr>
            <a:r>
              <a:rPr lang="nb-NO" sz="1400">
                <a:solidFill>
                  <a:srgbClr val="002932"/>
                </a:solidFill>
                <a:latin typeface="Tahoma" panose="020B0604030504040204" pitchFamily="34" charset="0"/>
              </a:rPr>
              <a:t>Unngå fukt og vann</a:t>
            </a:r>
            <a:endParaRPr lang="nb-NO" sz="1400">
              <a:solidFill>
                <a:srgbClr val="002932"/>
              </a:solidFill>
              <a:latin typeface="Tahoma" panose="020B0604030504040204" pitchFamily="34" charset="0"/>
              <a:ea typeface="Tahoma" panose="020B0604030504040204" pitchFamily="34" charset="0"/>
              <a:cs typeface="Tahoma" panose="020B0604030504040204" pitchFamily="34" charset="0"/>
            </a:endParaRPr>
          </a:p>
        </p:txBody>
      </p:sp>
      <p:sp>
        <p:nvSpPr>
          <p:cNvPr id="104" name="Rektangel 103"/>
          <p:cNvSpPr/>
          <p:nvPr/>
        </p:nvSpPr>
        <p:spPr>
          <a:xfrm>
            <a:off x="9261711" y="1981906"/>
            <a:ext cx="3026660" cy="1054524"/>
          </a:xfrm>
          <a:prstGeom prst="rect">
            <a:avLst/>
          </a:prstGeom>
          <a:solidFill>
            <a:srgbClr val="E7E7E7"/>
          </a:solidFill>
        </p:spPr>
        <p:txBody>
          <a:bodyPr wrap="square" lIns="82697" tIns="82697" rIns="82697" bIns="82697">
            <a:spAutoFit/>
          </a:bodyPr>
          <a:lstStyle/>
          <a:p>
            <a:pPr>
              <a:spcAft>
                <a:spcPts val="115"/>
              </a:spcAft>
            </a:pPr>
            <a:r>
              <a:rPr lang="nb-NO" sz="1400" b="1">
                <a:solidFill>
                  <a:srgbClr val="002932"/>
                </a:solidFill>
                <a:latin typeface="Tahoma" panose="020B0604030504040204" pitchFamily="34" charset="0"/>
              </a:rPr>
              <a:t>Plassering:</a:t>
            </a:r>
          </a:p>
          <a:p>
            <a:pPr marL="177818" indent="-177818">
              <a:spcAft>
                <a:spcPts val="115"/>
              </a:spcAft>
              <a:buFont typeface="Arial" panose="020B0604020202020204" pitchFamily="34" charset="0"/>
              <a:buChar char="•"/>
            </a:pPr>
            <a:r>
              <a:rPr lang="nb-NO" sz="1400">
                <a:solidFill>
                  <a:srgbClr val="002932"/>
                </a:solidFill>
                <a:latin typeface="Tahoma" panose="020B0604030504040204" pitchFamily="34" charset="0"/>
              </a:rPr>
              <a:t>På hylle 90 cm fra gulv</a:t>
            </a:r>
          </a:p>
          <a:p>
            <a:pPr marL="177818" indent="-177818">
              <a:spcAft>
                <a:spcPts val="115"/>
              </a:spcAft>
              <a:buFont typeface="Arial" panose="020B0604020202020204" pitchFamily="34" charset="0"/>
              <a:buChar char="•"/>
            </a:pPr>
            <a:r>
              <a:rPr lang="nb-NO" sz="1400">
                <a:solidFill>
                  <a:srgbClr val="002932"/>
                </a:solidFill>
                <a:latin typeface="Tahoma" panose="020B0604030504040204" pitchFamily="34" charset="0"/>
              </a:rPr>
              <a:t>Hyllekant merket med fluoriserende gul-sort tape</a:t>
            </a:r>
            <a:endParaRPr lang="nb-NO" sz="1400" b="1">
              <a:solidFill>
                <a:srgbClr val="002932"/>
              </a:solidFill>
              <a:latin typeface="Tahoma" panose="020B0604030504040204" pitchFamily="34" charset="0"/>
            </a:endParaRPr>
          </a:p>
        </p:txBody>
      </p:sp>
      <p:pic>
        <p:nvPicPr>
          <p:cNvPr id="105" name="i22">
            <a:extLst>
              <a:ext uri="{FF2B5EF4-FFF2-40B4-BE49-F238E27FC236}">
                <a16:creationId xmlns:a16="http://schemas.microsoft.com/office/drawing/2014/main" id="{64B9BA07-2A86-4D0E-9642-5931182DD5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8642" y="3795724"/>
            <a:ext cx="288000" cy="287927"/>
          </a:xfrm>
          <a:prstGeom prst="rect">
            <a:avLst/>
          </a:prstGeom>
          <a:noFill/>
          <a:ln>
            <a:noFill/>
          </a:ln>
        </p:spPr>
      </p:pic>
      <p:grpSp>
        <p:nvGrpSpPr>
          <p:cNvPr id="107" name="j10">
            <a:extLst>
              <a:ext uri="{FF2B5EF4-FFF2-40B4-BE49-F238E27FC236}">
                <a16:creationId xmlns:a16="http://schemas.microsoft.com/office/drawing/2014/main" id="{9A5475A1-863E-4608-8D2C-6238E3BA8F3D}"/>
              </a:ext>
            </a:extLst>
          </p:cNvPr>
          <p:cNvGrpSpPr>
            <a:grpSpLocks/>
          </p:cNvGrpSpPr>
          <p:nvPr/>
        </p:nvGrpSpPr>
        <p:grpSpPr>
          <a:xfrm>
            <a:off x="9449310" y="10007767"/>
            <a:ext cx="1819492" cy="319071"/>
            <a:chOff x="5456030" y="2741607"/>
            <a:chExt cx="983354" cy="215175"/>
          </a:xfrm>
        </p:grpSpPr>
        <p:sp>
          <p:nvSpPr>
            <p:cNvPr id="108" name="Rektangel 107">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109" name="Rektangel 108">
              <a:extLst>
                <a:ext uri="{FF2B5EF4-FFF2-40B4-BE49-F238E27FC236}">
                  <a16:creationId xmlns:a16="http://schemas.microsoft.com/office/drawing/2014/main" id="{90ADCB51-CAC3-4447-8A1C-5CF9F32F0D79}"/>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110" name="TekstSylinder 109">
              <a:extLst>
                <a:ext uri="{FF2B5EF4-FFF2-40B4-BE49-F238E27FC236}">
                  <a16:creationId xmlns:a16="http://schemas.microsoft.com/office/drawing/2014/main" id="{0893CA49-18B3-426B-98CE-35E3A4D541D8}"/>
                </a:ext>
              </a:extLst>
            </p:cNvPr>
            <p:cNvSpPr txBox="1"/>
            <p:nvPr userDrawn="1"/>
          </p:nvSpPr>
          <p:spPr>
            <a:xfrm>
              <a:off x="5461685" y="2741607"/>
              <a:ext cx="977698" cy="124547"/>
            </a:xfrm>
            <a:prstGeom prst="rect">
              <a:avLst/>
            </a:prstGeom>
            <a:noFill/>
          </p:spPr>
          <p:txBody>
            <a:bodyPr wrap="square" lIns="0" tIns="0" rIns="0" bIns="0" rtlCol="0">
              <a:spAutoFit/>
            </a:bodyPr>
            <a:lstStyle/>
            <a:p>
              <a:pPr algn="ctr"/>
              <a:r>
                <a:rPr lang="nb-NO" sz="1200"/>
                <a:t>20 m</a:t>
              </a:r>
              <a:endParaRPr lang="en-US" sz="1200"/>
            </a:p>
          </p:txBody>
        </p:sp>
      </p:grpSp>
      <p:sp>
        <p:nvSpPr>
          <p:cNvPr id="58" name="Ellipse 57"/>
          <p:cNvSpPr/>
          <p:nvPr/>
        </p:nvSpPr>
        <p:spPr>
          <a:xfrm>
            <a:off x="13145414" y="9171084"/>
            <a:ext cx="1080000" cy="1080273"/>
          </a:xfrm>
          <a:prstGeom prst="ellipse">
            <a:avLst/>
          </a:prstGeom>
          <a:solidFill>
            <a:schemeClr val="tx1">
              <a:alpha val="30000"/>
            </a:schemeClr>
          </a:solidFill>
          <a:ln w="38100" cmpd="sng">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r>
              <a:rPr lang="nb-NO" sz="900">
                <a:solidFill>
                  <a:schemeClr val="tx1"/>
                </a:solidFill>
                <a:latin typeface="Tahoma" panose="020B0604030504040204" pitchFamily="34" charset="0"/>
              </a:rPr>
              <a:t>Karabiner-feste. Stans ut etter laminering</a:t>
            </a:r>
          </a:p>
        </p:txBody>
      </p:sp>
      <p:sp>
        <p:nvSpPr>
          <p:cNvPr id="44" name="Ellipse 43"/>
          <p:cNvSpPr/>
          <p:nvPr/>
        </p:nvSpPr>
        <p:spPr>
          <a:xfrm>
            <a:off x="4675313" y="1363407"/>
            <a:ext cx="816235" cy="2328104"/>
          </a:xfrm>
          <a:prstGeom prst="ellipse">
            <a:avLst/>
          </a:prstGeom>
          <a:noFill/>
          <a:ln w="57150">
            <a:solidFill>
              <a:srgbClr val="6D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ahoma" panose="020B0604030504040204" pitchFamily="34" charset="0"/>
            </a:endParaRPr>
          </a:p>
        </p:txBody>
      </p:sp>
      <p:sp>
        <p:nvSpPr>
          <p:cNvPr id="47" name="Ellipse 46"/>
          <p:cNvSpPr>
            <a:spLocks noChangeAspect="1"/>
          </p:cNvSpPr>
          <p:nvPr/>
        </p:nvSpPr>
        <p:spPr>
          <a:xfrm>
            <a:off x="1865444" y="8576937"/>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4</a:t>
            </a:r>
          </a:p>
        </p:txBody>
      </p:sp>
      <p:cxnSp>
        <p:nvCxnSpPr>
          <p:cNvPr id="48" name="Rett pil 47"/>
          <p:cNvCxnSpPr>
            <a:cxnSpLocks/>
            <a:stCxn id="47" idx="6"/>
            <a:endCxn id="50" idx="2"/>
          </p:cNvCxnSpPr>
          <p:nvPr/>
        </p:nvCxnSpPr>
        <p:spPr>
          <a:xfrm>
            <a:off x="2189444" y="8738978"/>
            <a:ext cx="284187" cy="12948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Ellipse 49"/>
          <p:cNvSpPr/>
          <p:nvPr/>
        </p:nvSpPr>
        <p:spPr>
          <a:xfrm>
            <a:off x="2473631" y="8762132"/>
            <a:ext cx="562498" cy="212666"/>
          </a:xfrm>
          <a:prstGeom prst="ellipse">
            <a:avLst/>
          </a:prstGeom>
          <a:noFill/>
          <a:ln w="38100">
            <a:solidFill>
              <a:srgbClr val="6D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ahoma" panose="020B0604030504040204" pitchFamily="34" charset="0"/>
            </a:endParaRPr>
          </a:p>
        </p:txBody>
      </p:sp>
      <p:cxnSp>
        <p:nvCxnSpPr>
          <p:cNvPr id="51" name="Rett pil 50"/>
          <p:cNvCxnSpPr>
            <a:cxnSpLocks/>
            <a:stCxn id="44" idx="3"/>
            <a:endCxn id="50" idx="0"/>
          </p:cNvCxnSpPr>
          <p:nvPr/>
        </p:nvCxnSpPr>
        <p:spPr>
          <a:xfrm flipH="1">
            <a:off x="2754880" y="3350568"/>
            <a:ext cx="2039968" cy="5411564"/>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56" name="Bilde 5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3101" y="8474102"/>
            <a:ext cx="288400" cy="288030"/>
          </a:xfrm>
          <a:prstGeom prst="rect">
            <a:avLst/>
          </a:prstGeom>
        </p:spPr>
      </p:pic>
      <p:grpSp>
        <p:nvGrpSpPr>
          <p:cNvPr id="57" name="Gruppe 56"/>
          <p:cNvGrpSpPr>
            <a:grpSpLocks noChangeAspect="1"/>
          </p:cNvGrpSpPr>
          <p:nvPr/>
        </p:nvGrpSpPr>
        <p:grpSpPr>
          <a:xfrm flipH="1">
            <a:off x="4266468" y="6875356"/>
            <a:ext cx="288030" cy="288030"/>
            <a:chOff x="544738" y="1559226"/>
            <a:chExt cx="1285336" cy="1285336"/>
          </a:xfrm>
        </p:grpSpPr>
        <p:sp>
          <p:nvSpPr>
            <p:cNvPr id="59" name="Avrundet rektangel 58"/>
            <p:cNvSpPr/>
            <p:nvPr/>
          </p:nvSpPr>
          <p:spPr>
            <a:xfrm>
              <a:off x="544738" y="1559226"/>
              <a:ext cx="1285336" cy="1285336"/>
            </a:xfrm>
            <a:prstGeom prst="roundRect">
              <a:avLst>
                <a:gd name="adj" fmla="val 11310"/>
              </a:avLst>
            </a:prstGeom>
            <a:solidFill>
              <a:srgbClr val="DC2408">
                <a:alpha val="54902"/>
              </a:srgbClr>
            </a:soli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Tahoma" panose="020B0604030504040204" pitchFamily="34" charset="0"/>
              </a:endParaRPr>
            </a:p>
          </p:txBody>
        </p:sp>
        <p:sp>
          <p:nvSpPr>
            <p:cNvPr id="61" name="Pil høyre 60"/>
            <p:cNvSpPr/>
            <p:nvPr/>
          </p:nvSpPr>
          <p:spPr>
            <a:xfrm>
              <a:off x="682762" y="1851797"/>
              <a:ext cx="1009289" cy="756327"/>
            </a:xfrm>
            <a:prstGeom prst="rightArrow">
              <a:avLst>
                <a:gd name="adj1" fmla="val 36312"/>
                <a:gd name="adj2" fmla="val 59298"/>
              </a:avLst>
            </a:prstGeom>
            <a:solidFill>
              <a:srgbClr val="F3E9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prstClr val="white"/>
                </a:solidFill>
                <a:latin typeface="Tahoma" panose="020B0604030504040204" pitchFamily="34" charset="0"/>
              </a:endParaRPr>
            </a:p>
          </p:txBody>
        </p:sp>
      </p:grpSp>
      <p:pic>
        <p:nvPicPr>
          <p:cNvPr id="67" name="Bilde 6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5728683">
            <a:off x="2950019" y="9195055"/>
            <a:ext cx="288000" cy="288000"/>
          </a:xfrm>
          <a:prstGeom prst="rect">
            <a:avLst/>
          </a:prstGeom>
        </p:spPr>
      </p:pic>
      <p:pic>
        <p:nvPicPr>
          <p:cNvPr id="8" name="Bilde 7">
            <a:extLst>
              <a:ext uri="{FF2B5EF4-FFF2-40B4-BE49-F238E27FC236}">
                <a16:creationId xmlns:a16="http://schemas.microsoft.com/office/drawing/2014/main" id="{EB680E7D-4558-7653-F4CD-614414DB61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1227" y="9464098"/>
            <a:ext cx="288000" cy="288000"/>
          </a:xfrm>
          <a:prstGeom prst="rect">
            <a:avLst/>
          </a:prstGeom>
        </p:spPr>
      </p:pic>
      <p:cxnSp>
        <p:nvCxnSpPr>
          <p:cNvPr id="9" name="Rett pil 105">
            <a:extLst>
              <a:ext uri="{FF2B5EF4-FFF2-40B4-BE49-F238E27FC236}">
                <a16:creationId xmlns:a16="http://schemas.microsoft.com/office/drawing/2014/main" id="{061D3055-D42E-18FA-C253-449E8850CC93}"/>
              </a:ext>
            </a:extLst>
          </p:cNvPr>
          <p:cNvCxnSpPr/>
          <p:nvPr/>
        </p:nvCxnSpPr>
        <p:spPr>
          <a:xfrm flipV="1">
            <a:off x="3759733" y="9113715"/>
            <a:ext cx="1310" cy="35856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0" name="Gruppe 9">
            <a:extLst>
              <a:ext uri="{FF2B5EF4-FFF2-40B4-BE49-F238E27FC236}">
                <a16:creationId xmlns:a16="http://schemas.microsoft.com/office/drawing/2014/main" id="{E54DC886-89D4-C84F-100C-5AB6C635F19A}"/>
              </a:ext>
            </a:extLst>
          </p:cNvPr>
          <p:cNvGrpSpPr/>
          <p:nvPr/>
        </p:nvGrpSpPr>
        <p:grpSpPr>
          <a:xfrm>
            <a:off x="2950817" y="120407"/>
            <a:ext cx="9218517" cy="258312"/>
            <a:chOff x="2950817" y="475253"/>
            <a:chExt cx="9218517" cy="258312"/>
          </a:xfrm>
        </p:grpSpPr>
        <p:sp>
          <p:nvSpPr>
            <p:cNvPr id="11" name="Ellipse 10">
              <a:extLst>
                <a:ext uri="{FF2B5EF4-FFF2-40B4-BE49-F238E27FC236}">
                  <a16:creationId xmlns:a16="http://schemas.microsoft.com/office/drawing/2014/main" id="{ECBA31A8-49FE-9DC0-E7C2-B438B67705C4}"/>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2" name="Ellipse 11">
              <a:extLst>
                <a:ext uri="{FF2B5EF4-FFF2-40B4-BE49-F238E27FC236}">
                  <a16:creationId xmlns:a16="http://schemas.microsoft.com/office/drawing/2014/main" id="{7CF289B4-E7CD-AA04-CDDB-285FA8352B28}"/>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3" name="Ellipse 12">
              <a:extLst>
                <a:ext uri="{FF2B5EF4-FFF2-40B4-BE49-F238E27FC236}">
                  <a16:creationId xmlns:a16="http://schemas.microsoft.com/office/drawing/2014/main" id="{5EBC6938-DD13-D6B4-A39A-6AC43137642C}"/>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4" name="Ellipse 13">
              <a:extLst>
                <a:ext uri="{FF2B5EF4-FFF2-40B4-BE49-F238E27FC236}">
                  <a16:creationId xmlns:a16="http://schemas.microsoft.com/office/drawing/2014/main" id="{071156F2-3A69-54CA-DE13-8E28792E9797}"/>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grpSp>
        <p:nvGrpSpPr>
          <p:cNvPr id="3" name="Gruppe 2">
            <a:extLst>
              <a:ext uri="{FF2B5EF4-FFF2-40B4-BE49-F238E27FC236}">
                <a16:creationId xmlns:a16="http://schemas.microsoft.com/office/drawing/2014/main" id="{108F5773-B2EC-ADF0-DC71-03DC8D2078C7}"/>
              </a:ext>
            </a:extLst>
          </p:cNvPr>
          <p:cNvGrpSpPr>
            <a:grpSpLocks noChangeAspect="1"/>
          </p:cNvGrpSpPr>
          <p:nvPr/>
        </p:nvGrpSpPr>
        <p:grpSpPr>
          <a:xfrm>
            <a:off x="6759390" y="3812019"/>
            <a:ext cx="396000" cy="396000"/>
            <a:chOff x="10851374" y="3375876"/>
            <a:chExt cx="396000" cy="396221"/>
          </a:xfrm>
        </p:grpSpPr>
        <p:pic>
          <p:nvPicPr>
            <p:cNvPr id="4" name="Bilde 3" descr="Et bilde som inneholder sirkel, Grafikk, design&#10;&#10;Automatisk generert beskrivelse">
              <a:extLst>
                <a:ext uri="{FF2B5EF4-FFF2-40B4-BE49-F238E27FC236}">
                  <a16:creationId xmlns:a16="http://schemas.microsoft.com/office/drawing/2014/main" id="{F8134385-0F40-B055-F780-7EC8D46AC79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5" name="TekstSylinder 4">
              <a:extLst>
                <a:ext uri="{FF2B5EF4-FFF2-40B4-BE49-F238E27FC236}">
                  <a16:creationId xmlns:a16="http://schemas.microsoft.com/office/drawing/2014/main" id="{6B027F5F-27BA-9BF6-E1C1-147308DBB14A}"/>
                </a:ext>
              </a:extLst>
            </p:cNvPr>
            <p:cNvSpPr txBox="1"/>
            <p:nvPr/>
          </p:nvSpPr>
          <p:spPr>
            <a:xfrm>
              <a:off x="11000482" y="3556653"/>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uppe 5">
            <a:extLst>
              <a:ext uri="{FF2B5EF4-FFF2-40B4-BE49-F238E27FC236}">
                <a16:creationId xmlns:a16="http://schemas.microsoft.com/office/drawing/2014/main" id="{CCE03674-FD66-EE8F-A76D-9F72D21A9454}"/>
              </a:ext>
            </a:extLst>
          </p:cNvPr>
          <p:cNvGrpSpPr>
            <a:grpSpLocks noChangeAspect="1"/>
          </p:cNvGrpSpPr>
          <p:nvPr/>
        </p:nvGrpSpPr>
        <p:grpSpPr>
          <a:xfrm>
            <a:off x="7206027" y="3812019"/>
            <a:ext cx="396000" cy="396000"/>
            <a:chOff x="7527382" y="3752647"/>
            <a:chExt cx="432000" cy="432000"/>
          </a:xfrm>
        </p:grpSpPr>
        <p:pic>
          <p:nvPicPr>
            <p:cNvPr id="7" name="Bilde 6" descr="Et bilde som inneholder symbol, sirkel, logo, design&#10;&#10;Automatisk generert beskrivelse">
              <a:extLst>
                <a:ext uri="{FF2B5EF4-FFF2-40B4-BE49-F238E27FC236}">
                  <a16:creationId xmlns:a16="http://schemas.microsoft.com/office/drawing/2014/main" id="{31B7E94D-C080-9C41-561E-FE4A53832BF3}"/>
                </a:ext>
              </a:extLst>
            </p:cNvPr>
            <p:cNvPicPr preferRelativeResize="0">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27382" y="3752647"/>
              <a:ext cx="432000" cy="432000"/>
            </a:xfrm>
            <a:prstGeom prst="rect">
              <a:avLst/>
            </a:prstGeom>
          </p:spPr>
        </p:pic>
        <p:sp>
          <p:nvSpPr>
            <p:cNvPr id="15" name="TekstSylinder 14">
              <a:extLst>
                <a:ext uri="{FF2B5EF4-FFF2-40B4-BE49-F238E27FC236}">
                  <a16:creationId xmlns:a16="http://schemas.microsoft.com/office/drawing/2014/main" id="{84303D8C-C047-9174-EEA5-666B1A5E7529}"/>
                </a:ext>
              </a:extLst>
            </p:cNvPr>
            <p:cNvSpPr txBox="1"/>
            <p:nvPr/>
          </p:nvSpPr>
          <p:spPr>
            <a:xfrm>
              <a:off x="7645599" y="3923855"/>
              <a:ext cx="195566"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15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9" name="Gruppe 28">
            <a:extLst>
              <a:ext uri="{FF2B5EF4-FFF2-40B4-BE49-F238E27FC236}">
                <a16:creationId xmlns:a16="http://schemas.microsoft.com/office/drawing/2014/main" id="{ED0CEAD6-1763-6EED-B3E5-C4F8ED6E7A35}"/>
              </a:ext>
            </a:extLst>
          </p:cNvPr>
          <p:cNvGrpSpPr>
            <a:grpSpLocks noChangeAspect="1"/>
          </p:cNvGrpSpPr>
          <p:nvPr/>
        </p:nvGrpSpPr>
        <p:grpSpPr>
          <a:xfrm>
            <a:off x="6317856" y="3812019"/>
            <a:ext cx="396000" cy="396000"/>
            <a:chOff x="7785672" y="6375036"/>
            <a:chExt cx="432000" cy="432000"/>
          </a:xfrm>
        </p:grpSpPr>
        <p:pic>
          <p:nvPicPr>
            <p:cNvPr id="30" name="Bilde 29" descr="Et bilde som inneholder sort, mørke&#10;&#10;Automatisk generert beskrivelse">
              <a:extLst>
                <a:ext uri="{FF2B5EF4-FFF2-40B4-BE49-F238E27FC236}">
                  <a16:creationId xmlns:a16="http://schemas.microsoft.com/office/drawing/2014/main" id="{83D592D5-120B-F38E-2DF5-790F7DBD5DF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85672" y="6375036"/>
              <a:ext cx="432000" cy="432000"/>
            </a:xfrm>
            <a:prstGeom prst="rect">
              <a:avLst/>
            </a:prstGeom>
          </p:spPr>
        </p:pic>
        <p:sp>
          <p:nvSpPr>
            <p:cNvPr id="31" name="TekstSylinder 30">
              <a:extLst>
                <a:ext uri="{FF2B5EF4-FFF2-40B4-BE49-F238E27FC236}">
                  <a16:creationId xmlns:a16="http://schemas.microsoft.com/office/drawing/2014/main" id="{87D6BA8E-B8B8-78BB-2F8F-28FC01E2BBDA}"/>
                </a:ext>
              </a:extLst>
            </p:cNvPr>
            <p:cNvSpPr txBox="1"/>
            <p:nvPr/>
          </p:nvSpPr>
          <p:spPr>
            <a:xfrm>
              <a:off x="7808806" y="6562240"/>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16" name="i22">
            <a:extLst>
              <a:ext uri="{FF2B5EF4-FFF2-40B4-BE49-F238E27FC236}">
                <a16:creationId xmlns:a16="http://schemas.microsoft.com/office/drawing/2014/main" id="{BE2E28EB-0943-4C00-770A-1C53D097B1D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9695031">
            <a:off x="8916490" y="10014098"/>
            <a:ext cx="288000" cy="288073"/>
          </a:xfrm>
          <a:prstGeom prst="rect">
            <a:avLst/>
          </a:prstGeom>
          <a:noFill/>
          <a:ln>
            <a:noFill/>
          </a:ln>
        </p:spPr>
      </p:pic>
      <p:sp>
        <p:nvSpPr>
          <p:cNvPr id="17" name="TekstSylinder 16">
            <a:extLst>
              <a:ext uri="{FF2B5EF4-FFF2-40B4-BE49-F238E27FC236}">
                <a16:creationId xmlns:a16="http://schemas.microsoft.com/office/drawing/2014/main" id="{A1A5F6F3-179B-1B6C-B75A-4810C0247EDA}"/>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
        <p:nvSpPr>
          <p:cNvPr id="22" name="TekstSylinder 21">
            <a:extLst>
              <a:ext uri="{FF2B5EF4-FFF2-40B4-BE49-F238E27FC236}">
                <a16:creationId xmlns:a16="http://schemas.microsoft.com/office/drawing/2014/main" id="{2807DFF8-E199-3F74-F984-585A0BF32807}"/>
              </a:ext>
            </a:extLst>
          </p:cNvPr>
          <p:cNvSpPr txBox="1"/>
          <p:nvPr/>
        </p:nvSpPr>
        <p:spPr>
          <a:xfrm>
            <a:off x="6384236" y="1726230"/>
            <a:ext cx="1744195" cy="369332"/>
          </a:xfrm>
          <a:prstGeom prst="rect">
            <a:avLst/>
          </a:prstGeom>
          <a:noFill/>
        </p:spPr>
        <p:txBody>
          <a:bodyPr wrap="square">
            <a:spAutoFit/>
          </a:bodyPr>
          <a:lstStyle/>
          <a:p>
            <a:r>
              <a:rPr lang="nb-NO" sz="1800">
                <a:solidFill>
                  <a:schemeClr val="bg1"/>
                </a:solidFill>
                <a:latin typeface="Tahoma" panose="020B0604030504040204" pitchFamily="34" charset="0"/>
                <a:ea typeface="Tahoma" panose="020B0604030504040204" pitchFamily="34" charset="0"/>
                <a:cs typeface="Tahoma" panose="020B0604030504040204" pitchFamily="34" charset="0"/>
              </a:rPr>
              <a:t>12 pappesker</a:t>
            </a:r>
            <a:endParaRPr lang="nb-NO"/>
          </a:p>
        </p:txBody>
      </p:sp>
    </p:spTree>
    <p:extLst>
      <p:ext uri="{BB962C8B-B14F-4D97-AF65-F5344CB8AC3E}">
        <p14:creationId xmlns:p14="http://schemas.microsoft.com/office/powerpoint/2010/main" val="110193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p:cNvSpPr>
            <a:spLocks noGrp="1"/>
          </p:cNvSpPr>
          <p:nvPr>
            <p:ph type="title" idx="4294967295"/>
          </p:nvPr>
        </p:nvSpPr>
        <p:spPr>
          <a:xfrm>
            <a:off x="11569700" y="-1588"/>
            <a:ext cx="3549650" cy="10785476"/>
          </a:xfrm>
          <a:solidFill>
            <a:srgbClr val="002932"/>
          </a:solidFill>
        </p:spPr>
        <p:txBody>
          <a:bodyPr vert="horz" wrap="square" lIns="72008" tIns="360038" rIns="288030" bIns="108011" rtlCol="0" anchor="t">
            <a:normAutofit/>
          </a:bodyPr>
          <a:lstStyle/>
          <a:p>
            <a:pPr algn="r" defTabSz="704480">
              <a:lnSpc>
                <a:spcPct val="100000"/>
              </a:lnSpc>
              <a:spcBef>
                <a:spcPts val="0"/>
              </a:spcBef>
            </a:pPr>
            <a:r>
              <a:rPr lang="nb-NO" sz="2400" b="1">
                <a:solidFill>
                  <a:schemeClr val="bg1"/>
                </a:solidFill>
                <a:latin typeface="Tahoma" panose="020B0604030504040204" pitchFamily="34" charset="0"/>
                <a:ea typeface="+mn-ea"/>
                <a:cs typeface="+mn-cs"/>
              </a:rPr>
              <a:t>Innhold</a:t>
            </a:r>
            <a:endParaRPr lang="nb-NO" sz="2400">
              <a:solidFill>
                <a:srgbClr val="002932"/>
              </a:solidFill>
            </a:endParaRPr>
          </a:p>
        </p:txBody>
      </p:sp>
      <p:sp>
        <p:nvSpPr>
          <p:cNvPr id="56" name="TekstSylinder 55">
            <a:extLst>
              <a:ext uri="{FF2B5EF4-FFF2-40B4-BE49-F238E27FC236}">
                <a16:creationId xmlns:a16="http://schemas.microsoft.com/office/drawing/2014/main" id="{45BA5CC3-3ED2-314A-BD7A-361905FD2272}"/>
              </a:ext>
            </a:extLst>
          </p:cNvPr>
          <p:cNvSpPr txBox="1"/>
          <p:nvPr/>
        </p:nvSpPr>
        <p:spPr>
          <a:xfrm>
            <a:off x="3" y="539038"/>
            <a:ext cx="9386183" cy="1223608"/>
          </a:xfrm>
          <a:prstGeom prst="rect">
            <a:avLst/>
          </a:prstGeom>
          <a:noFill/>
        </p:spPr>
        <p:txBody>
          <a:bodyPr wrap="square" lIns="826962" tIns="52513" rIns="105024" bIns="52513" rtlCol="0">
            <a:spAutoFit/>
          </a:bodyPr>
          <a:lstStyle/>
          <a:p>
            <a:r>
              <a:rPr lang="nb-NO" sz="7201" b="1" spc="345">
                <a:solidFill>
                  <a:srgbClr val="FF0000"/>
                </a:solidFill>
                <a:latin typeface="Tahoma" panose="020B0604030504040204" pitchFamily="34" charset="0"/>
                <a:ea typeface="Tahoma" panose="020B0604030504040204" pitchFamily="34" charset="0"/>
                <a:cs typeface="Tahoma" panose="020B0604030504040204" pitchFamily="34" charset="0"/>
              </a:rPr>
              <a:t>VERDIBERGING</a:t>
            </a:r>
          </a:p>
        </p:txBody>
      </p:sp>
      <p:sp>
        <p:nvSpPr>
          <p:cNvPr id="57" name="TekstSylinder 56">
            <a:extLst>
              <a:ext uri="{FF2B5EF4-FFF2-40B4-BE49-F238E27FC236}">
                <a16:creationId xmlns:a16="http://schemas.microsoft.com/office/drawing/2014/main" id="{09C15E0A-2F44-854B-9D19-B345100CF99C}"/>
              </a:ext>
            </a:extLst>
          </p:cNvPr>
          <p:cNvSpPr txBox="1"/>
          <p:nvPr/>
        </p:nvSpPr>
        <p:spPr>
          <a:xfrm>
            <a:off x="3" y="1585432"/>
            <a:ext cx="9386183" cy="975446"/>
          </a:xfrm>
          <a:prstGeom prst="rect">
            <a:avLst/>
          </a:prstGeom>
          <a:noFill/>
        </p:spPr>
        <p:txBody>
          <a:bodyPr wrap="square" lIns="826962" tIns="52513" rIns="105024" bIns="52513" rtlCol="0">
            <a:spAutoFit/>
          </a:bodyPr>
          <a:lstStyle/>
          <a:p>
            <a:r>
              <a:rPr lang="nb-NO" sz="2800">
                <a:solidFill>
                  <a:srgbClr val="002932"/>
                </a:solidFill>
                <a:ea typeface="Helvetica Neue Thin" panose="020B0403020202020204" pitchFamily="34" charset="0"/>
              </a:rPr>
              <a:t>Plan for brannvesenets innsats for </a:t>
            </a:r>
            <a:r>
              <a:rPr lang="nb-NO" sz="2800">
                <a:solidFill>
                  <a:srgbClr val="FF0000"/>
                </a:solidFill>
                <a:ea typeface="Helvetica Neue Thin" panose="020B0403020202020204" pitchFamily="34" charset="0"/>
              </a:rPr>
              <a:t>restverdiredning</a:t>
            </a:r>
          </a:p>
          <a:p>
            <a:endParaRPr lang="nb-NO" sz="2800"/>
          </a:p>
        </p:txBody>
      </p:sp>
      <p:sp>
        <p:nvSpPr>
          <p:cNvPr id="65" name="TekstSylinder 64"/>
          <p:cNvSpPr txBox="1"/>
          <p:nvPr/>
        </p:nvSpPr>
        <p:spPr>
          <a:xfrm>
            <a:off x="865844" y="2584732"/>
            <a:ext cx="3640171" cy="1306505"/>
          </a:xfrm>
          <a:prstGeom prst="rect">
            <a:avLst/>
          </a:prstGeom>
          <a:noFill/>
        </p:spPr>
        <p:txBody>
          <a:bodyPr wrap="square" lIns="105024" tIns="52513" rIns="105024" bIns="52513" rtlCol="0">
            <a:spAutoFit/>
          </a:bodyPr>
          <a:lstStyle/>
          <a:p>
            <a:pPr lvl="0"/>
            <a:r>
              <a:rPr lang="nb-NO" b="1">
                <a:solidFill>
                  <a:prstClr val="black"/>
                </a:solidFill>
                <a:latin typeface="Tahoma" panose="020B0604030504040204" pitchFamily="34" charset="0"/>
                <a:cs typeface="Tahoma" panose="020B0604030504040204" pitchFamily="34" charset="0"/>
              </a:rPr>
              <a:t>Det fiktive kunstmuseet</a:t>
            </a:r>
          </a:p>
          <a:p>
            <a:pPr lvl="0"/>
            <a:r>
              <a:rPr lang="nb-NO" b="1">
                <a:solidFill>
                  <a:prstClr val="black"/>
                </a:solidFill>
                <a:latin typeface="Tahoma" panose="020B0604030504040204" pitchFamily="34" charset="0"/>
                <a:cs typeface="Tahoma" panose="020B0604030504040204" pitchFamily="34" charset="0"/>
              </a:rPr>
              <a:t>Pileveien 5</a:t>
            </a:r>
          </a:p>
          <a:p>
            <a:pPr lvl="0"/>
            <a:endParaRPr lang="nb-NO" sz="1400" b="1">
              <a:solidFill>
                <a:prstClr val="black"/>
              </a:solidFill>
              <a:latin typeface="Tahoma" panose="020B0604030504040204" pitchFamily="34" charset="0"/>
              <a:cs typeface="Tahoma" panose="020B0604030504040204" pitchFamily="34" charset="0"/>
            </a:endParaRPr>
          </a:p>
          <a:p>
            <a:pPr lvl="0"/>
            <a:r>
              <a:rPr lang="nb-NO" sz="1400">
                <a:solidFill>
                  <a:prstClr val="black"/>
                </a:solidFill>
                <a:latin typeface="Tahoma" panose="020B0604030504040204" pitchFamily="34" charset="0"/>
                <a:cs typeface="Tahoma" panose="020B0604030504040204" pitchFamily="34" charset="0"/>
              </a:rPr>
              <a:t>Oppdatert: 31.05.2024</a:t>
            </a:r>
          </a:p>
          <a:p>
            <a:pPr lvl="0"/>
            <a:r>
              <a:rPr lang="nb-NO" sz="1400">
                <a:solidFill>
                  <a:srgbClr val="FF0000"/>
                </a:solidFill>
                <a:latin typeface="Tahoma" panose="020B0604030504040204" pitchFamily="34" charset="0"/>
                <a:cs typeface="Tahoma" panose="020B0604030504040204" pitchFamily="34" charset="0"/>
              </a:rPr>
              <a:t>Neste oppdatering: 31.05.2026</a:t>
            </a:r>
          </a:p>
        </p:txBody>
      </p:sp>
      <p:sp>
        <p:nvSpPr>
          <p:cNvPr id="27" name="Rektangel 26"/>
          <p:cNvSpPr>
            <a:spLocks noChangeAspect="1"/>
          </p:cNvSpPr>
          <p:nvPr/>
        </p:nvSpPr>
        <p:spPr>
          <a:xfrm>
            <a:off x="11043275" y="2603739"/>
            <a:ext cx="4078034" cy="724856"/>
          </a:xfrm>
          <a:prstGeom prst="rect">
            <a:avLst/>
          </a:prstGeom>
          <a:solidFill>
            <a:srgbClr val="FFF19B"/>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rgbClr val="002932"/>
                </a:solidFill>
                <a:latin typeface="Tahoma" panose="020B0604030504040204" pitchFamily="34" charset="0"/>
              </a:rPr>
              <a:t>1. etasje</a:t>
            </a:r>
          </a:p>
        </p:txBody>
      </p:sp>
      <p:sp>
        <p:nvSpPr>
          <p:cNvPr id="28" name="Rektangel 27"/>
          <p:cNvSpPr>
            <a:spLocks noChangeAspect="1"/>
          </p:cNvSpPr>
          <p:nvPr/>
        </p:nvSpPr>
        <p:spPr>
          <a:xfrm>
            <a:off x="11043275" y="1781652"/>
            <a:ext cx="4078034" cy="724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Prioritering hele objektet</a:t>
            </a:r>
          </a:p>
        </p:txBody>
      </p:sp>
      <p:sp>
        <p:nvSpPr>
          <p:cNvPr id="29" name="Rektangel 28"/>
          <p:cNvSpPr>
            <a:spLocks noChangeAspect="1"/>
          </p:cNvSpPr>
          <p:nvPr/>
        </p:nvSpPr>
        <p:spPr>
          <a:xfrm>
            <a:off x="11043275" y="958871"/>
            <a:ext cx="4078034" cy="72485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1400" b="1">
                <a:solidFill>
                  <a:srgbClr val="002932"/>
                </a:solidFill>
                <a:latin typeface="Tahoma" panose="020B0604030504040204" pitchFamily="34" charset="0"/>
              </a:rPr>
              <a:t>Kontaktinfo</a:t>
            </a:r>
          </a:p>
          <a:p>
            <a:pPr algn="r"/>
            <a:r>
              <a:rPr lang="nb-NO" sz="1400" b="1">
                <a:solidFill>
                  <a:srgbClr val="002932"/>
                </a:solidFill>
                <a:latin typeface="Tahoma" panose="020B0604030504040204" pitchFamily="34" charset="0"/>
              </a:rPr>
              <a:t>Symboler</a:t>
            </a:r>
          </a:p>
          <a:p>
            <a:pPr algn="r"/>
            <a:r>
              <a:rPr lang="nb-NO" sz="1400" b="1">
                <a:solidFill>
                  <a:srgbClr val="002932"/>
                </a:solidFill>
                <a:latin typeface="Tahoma" panose="020B0604030504040204" pitchFamily="34" charset="0"/>
              </a:rPr>
              <a:t>Hjelpemidler</a:t>
            </a:r>
          </a:p>
        </p:txBody>
      </p:sp>
      <p:sp>
        <p:nvSpPr>
          <p:cNvPr id="30" name="Rektangel 29"/>
          <p:cNvSpPr>
            <a:spLocks noChangeAspect="1"/>
          </p:cNvSpPr>
          <p:nvPr/>
        </p:nvSpPr>
        <p:spPr>
          <a:xfrm>
            <a:off x="11043275" y="3424596"/>
            <a:ext cx="4078034" cy="724856"/>
          </a:xfrm>
          <a:prstGeom prst="rect">
            <a:avLst/>
          </a:prstGeom>
          <a:solidFill>
            <a:srgbClr val="B8CD89"/>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rgbClr val="002932"/>
                </a:solidFill>
                <a:latin typeface="Tahoma" panose="020B0604030504040204" pitchFamily="34" charset="0"/>
              </a:rPr>
              <a:t>2. etasje</a:t>
            </a:r>
          </a:p>
        </p:txBody>
      </p:sp>
      <p:sp>
        <p:nvSpPr>
          <p:cNvPr id="31" name="Rektangel 30"/>
          <p:cNvSpPr>
            <a:spLocks noChangeAspect="1"/>
          </p:cNvSpPr>
          <p:nvPr/>
        </p:nvSpPr>
        <p:spPr>
          <a:xfrm>
            <a:off x="11043275" y="4244435"/>
            <a:ext cx="4078034" cy="724856"/>
          </a:xfrm>
          <a:prstGeom prst="rect">
            <a:avLst/>
          </a:prstGeom>
          <a:solidFill>
            <a:srgbClr val="8FC3CD"/>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rgbClr val="002932"/>
                </a:solidFill>
                <a:latin typeface="Tahoma" panose="020B0604030504040204" pitchFamily="34" charset="0"/>
              </a:rPr>
              <a:t>3. etasje</a:t>
            </a:r>
          </a:p>
        </p:txBody>
      </p:sp>
      <p:pic>
        <p:nvPicPr>
          <p:cNvPr id="54" name="Bild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780" y="4409704"/>
            <a:ext cx="5979149" cy="4743740"/>
          </a:xfrm>
          <a:prstGeom prst="rect">
            <a:avLst/>
          </a:prstGeom>
        </p:spPr>
      </p:pic>
      <p:grpSp>
        <p:nvGrpSpPr>
          <p:cNvPr id="80" name="j10">
            <a:extLst>
              <a:ext uri="{FF2B5EF4-FFF2-40B4-BE49-F238E27FC236}">
                <a16:creationId xmlns:a16="http://schemas.microsoft.com/office/drawing/2014/main" id="{9A5475A1-863E-4608-8D2C-6238E3BA8F3D}"/>
              </a:ext>
            </a:extLst>
          </p:cNvPr>
          <p:cNvGrpSpPr>
            <a:grpSpLocks/>
          </p:cNvGrpSpPr>
          <p:nvPr/>
        </p:nvGrpSpPr>
        <p:grpSpPr>
          <a:xfrm>
            <a:off x="7117440" y="9810485"/>
            <a:ext cx="696344" cy="281088"/>
            <a:chOff x="5456030" y="2703987"/>
            <a:chExt cx="983354" cy="252795"/>
          </a:xfrm>
        </p:grpSpPr>
        <p:sp>
          <p:nvSpPr>
            <p:cNvPr id="81" name="Rektangel 80">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82" name="Rektangel 81">
              <a:extLst>
                <a:ext uri="{FF2B5EF4-FFF2-40B4-BE49-F238E27FC236}">
                  <a16:creationId xmlns:a16="http://schemas.microsoft.com/office/drawing/2014/main" id="{90ADCB51-CAC3-4447-8A1C-5CF9F32F0D79}"/>
                </a:ext>
              </a:extLst>
            </p:cNvPr>
            <p:cNvSpPr/>
            <p:nvPr userDrawn="1"/>
          </p:nvSpPr>
          <p:spPr>
            <a:xfrm>
              <a:off x="5948710" y="2872522"/>
              <a:ext cx="490674"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83" name="TekstSylinder 82">
              <a:extLst>
                <a:ext uri="{FF2B5EF4-FFF2-40B4-BE49-F238E27FC236}">
                  <a16:creationId xmlns:a16="http://schemas.microsoft.com/office/drawing/2014/main" id="{0893CA49-18B3-426B-98CE-35E3A4D541D8}"/>
                </a:ext>
              </a:extLst>
            </p:cNvPr>
            <p:cNvSpPr txBox="1"/>
            <p:nvPr userDrawn="1"/>
          </p:nvSpPr>
          <p:spPr>
            <a:xfrm>
              <a:off x="5461684" y="2703987"/>
              <a:ext cx="977698" cy="166097"/>
            </a:xfrm>
            <a:prstGeom prst="rect">
              <a:avLst/>
            </a:prstGeom>
            <a:noFill/>
          </p:spPr>
          <p:txBody>
            <a:bodyPr wrap="square" lIns="0" tIns="0" rIns="0" bIns="0" rtlCol="0">
              <a:spAutoFit/>
            </a:bodyPr>
            <a:lstStyle/>
            <a:p>
              <a:pPr algn="ctr"/>
              <a:r>
                <a:rPr lang="nb-NO" sz="1200"/>
                <a:t>20 m</a:t>
              </a:r>
              <a:endParaRPr lang="en-US" sz="1200"/>
            </a:p>
          </p:txBody>
        </p:sp>
      </p:grpSp>
      <p:pic>
        <p:nvPicPr>
          <p:cNvPr id="84" name="i22">
            <a:extLst>
              <a:ext uri="{FF2B5EF4-FFF2-40B4-BE49-F238E27FC236}">
                <a16:creationId xmlns:a16="http://schemas.microsoft.com/office/drawing/2014/main" id="{64B9BA07-2A86-4D0E-9642-5931182DD5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40253" y="9684220"/>
            <a:ext cx="432000" cy="432109"/>
          </a:xfrm>
          <a:prstGeom prst="rect">
            <a:avLst/>
          </a:prstGeom>
          <a:noFill/>
          <a:ln>
            <a:noFill/>
          </a:ln>
        </p:spPr>
      </p:pic>
      <p:grpSp>
        <p:nvGrpSpPr>
          <p:cNvPr id="85" name="Gruppe 84"/>
          <p:cNvGrpSpPr/>
          <p:nvPr/>
        </p:nvGrpSpPr>
        <p:grpSpPr>
          <a:xfrm>
            <a:off x="8559253" y="8735264"/>
            <a:ext cx="826932" cy="1399107"/>
            <a:chOff x="11610481" y="6788470"/>
            <a:chExt cx="700166" cy="1256042"/>
          </a:xfrm>
        </p:grpSpPr>
        <p:cxnSp>
          <p:nvCxnSpPr>
            <p:cNvPr id="86" name="Rett linje 85"/>
            <p:cNvCxnSpPr/>
            <p:nvPr/>
          </p:nvCxnSpPr>
          <p:spPr>
            <a:xfrm flipV="1">
              <a:off x="11610481" y="7862774"/>
              <a:ext cx="700166"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Gruppe 86"/>
            <p:cNvGrpSpPr/>
            <p:nvPr/>
          </p:nvGrpSpPr>
          <p:grpSpPr>
            <a:xfrm>
              <a:off x="11684238" y="6788470"/>
              <a:ext cx="577435" cy="1256042"/>
              <a:chOff x="11557182" y="7494381"/>
              <a:chExt cx="896605" cy="1950322"/>
            </a:xfrm>
            <a:solidFill>
              <a:schemeClr val="accent1">
                <a:lumMod val="40000"/>
                <a:lumOff val="60000"/>
              </a:schemeClr>
            </a:solidFill>
          </p:grpSpPr>
          <p:grpSp>
            <p:nvGrpSpPr>
              <p:cNvPr id="88" name="Gruppe 87">
                <a:extLst>
                  <a:ext uri="{FF2B5EF4-FFF2-40B4-BE49-F238E27FC236}">
                    <a16:creationId xmlns:a16="http://schemas.microsoft.com/office/drawing/2014/main" id="{BB709DA0-3087-B446-9529-75F205108DB9}"/>
                  </a:ext>
                </a:extLst>
              </p:cNvPr>
              <p:cNvGrpSpPr/>
              <p:nvPr/>
            </p:nvGrpSpPr>
            <p:grpSpPr>
              <a:xfrm>
                <a:off x="11557182" y="7494381"/>
                <a:ext cx="896605" cy="1574638"/>
                <a:chOff x="1291517" y="5923664"/>
                <a:chExt cx="670070" cy="1049050"/>
              </a:xfrm>
              <a:grpFill/>
            </p:grpSpPr>
            <p:sp>
              <p:nvSpPr>
                <p:cNvPr id="90" name="TekstSylinder 89">
                  <a:extLst>
                    <a:ext uri="{FF2B5EF4-FFF2-40B4-BE49-F238E27FC236}">
                      <a16:creationId xmlns:a16="http://schemas.microsoft.com/office/drawing/2014/main" id="{A0FEE136-BD8B-C649-B803-300BC6BDAEC3}"/>
                    </a:ext>
                  </a:extLst>
                </p:cNvPr>
                <p:cNvSpPr txBox="1"/>
                <p:nvPr/>
              </p:nvSpPr>
              <p:spPr>
                <a:xfrm>
                  <a:off x="1292599" y="6256141"/>
                  <a:ext cx="668983" cy="217404"/>
                </a:xfrm>
                <a:prstGeom prst="rect">
                  <a:avLst/>
                </a:prstGeom>
                <a:solidFill>
                  <a:srgbClr val="8FC3CD"/>
                </a:solidFill>
                <a:ln>
                  <a:solidFill>
                    <a:schemeClr val="tx1"/>
                  </a:solidFill>
                </a:ln>
              </p:spPr>
              <p:txBody>
                <a:bodyPr wrap="none" lIns="43109" tIns="43109" rIns="43109" bIns="43109" rtlCol="0">
                  <a:norm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91" name="TekstSylinder 90">
                  <a:extLst>
                    <a:ext uri="{FF2B5EF4-FFF2-40B4-BE49-F238E27FC236}">
                      <a16:creationId xmlns:a16="http://schemas.microsoft.com/office/drawing/2014/main" id="{7FE605A2-50C0-4C4C-8DF4-D8D99EA38317}"/>
                    </a:ext>
                  </a:extLst>
                </p:cNvPr>
                <p:cNvSpPr txBox="1"/>
                <p:nvPr/>
              </p:nvSpPr>
              <p:spPr>
                <a:xfrm>
                  <a:off x="1292603" y="6755310"/>
                  <a:ext cx="668984" cy="217404"/>
                </a:xfrm>
                <a:prstGeom prst="rect">
                  <a:avLst/>
                </a:prstGeom>
                <a:solidFill>
                  <a:srgbClr val="FFF19B"/>
                </a:solidFill>
                <a:ln>
                  <a:solidFill>
                    <a:schemeClr val="tx1"/>
                  </a:solidFill>
                </a:ln>
              </p:spPr>
              <p:txBody>
                <a:bodyPr wrap="none" lIns="43109" tIns="43109" rIns="43109" bIns="43109" rtlCol="0">
                  <a:normAutofit/>
                </a:bodyPr>
                <a:lstStyle/>
                <a:p>
                  <a:pPr algn="ctr"/>
                  <a:r>
                    <a:rPr lang="nb-NO" sz="900" spc="96">
                      <a:solidFill>
                        <a:srgbClr val="002932"/>
                      </a:solidFill>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92" name="TekstSylinder 91">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solidFill>
                  <a:srgbClr val="B8CD89"/>
                </a:solidFill>
                <a:ln>
                  <a:solidFill>
                    <a:schemeClr val="tx1"/>
                  </a:solidFill>
                </a:ln>
              </p:spPr>
              <p:txBody>
                <a:bodyPr wrap="none" lIns="43109" tIns="43109" rIns="43109" bIns="43109" rtlCol="0">
                  <a:norm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93" name="Likebent trekant 9">
                  <a:extLst>
                    <a:ext uri="{FF2B5EF4-FFF2-40B4-BE49-F238E27FC236}">
                      <a16:creationId xmlns:a16="http://schemas.microsoft.com/office/drawing/2014/main" id="{7CDE87DE-E602-2F40-B831-E04C61A0923D}"/>
                    </a:ext>
                  </a:extLst>
                </p:cNvPr>
                <p:cNvSpPr/>
                <p:nvPr/>
              </p:nvSpPr>
              <p:spPr>
                <a:xfrm>
                  <a:off x="1291517" y="5923664"/>
                  <a:ext cx="670058" cy="30430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rmAutofit/>
                </a:bodyPr>
                <a:lstStyle/>
                <a:p>
                  <a:pPr algn="ctr"/>
                  <a:r>
                    <a:rPr lang="nb-NO" sz="900">
                      <a:solidFill>
                        <a:schemeClr val="tx1"/>
                      </a:solidFill>
                      <a:latin typeface="Tahoma" panose="020B0604030504040204" pitchFamily="34" charset="0"/>
                      <a:cs typeface="Tahoma" panose="020B0604030504040204" pitchFamily="34" charset="0"/>
                    </a:rPr>
                    <a:t>Loft</a:t>
                  </a:r>
                </a:p>
              </p:txBody>
            </p:sp>
          </p:grpSp>
          <p:sp>
            <p:nvSpPr>
              <p:cNvPr id="89" name="TekstSylinder 88">
                <a:extLst>
                  <a:ext uri="{FF2B5EF4-FFF2-40B4-BE49-F238E27FC236}">
                    <a16:creationId xmlns:a16="http://schemas.microsoft.com/office/drawing/2014/main" id="{7FE605A2-50C0-4C4C-8DF4-D8D99EA38317}"/>
                  </a:ext>
                </a:extLst>
              </p:cNvPr>
              <p:cNvSpPr txBox="1"/>
              <p:nvPr/>
            </p:nvSpPr>
            <p:spPr>
              <a:xfrm>
                <a:off x="11557192" y="9118378"/>
                <a:ext cx="895150" cy="326325"/>
              </a:xfrm>
              <a:prstGeom prst="rect">
                <a:avLst/>
              </a:prstGeom>
              <a:solidFill>
                <a:schemeClr val="bg1"/>
              </a:solidFill>
              <a:ln>
                <a:solidFill>
                  <a:schemeClr val="tx1"/>
                </a:solidFill>
              </a:ln>
            </p:spPr>
            <p:txBody>
              <a:bodyPr wrap="none" lIns="43109" tIns="43109" rIns="43109" bIns="43109" rtlCol="0">
                <a:normAutofit/>
              </a:bodyPr>
              <a:lstStyle/>
              <a:p>
                <a:pPr algn="ctr"/>
                <a:r>
                  <a:rPr lang="nb-NO" sz="900" spc="96">
                    <a:solidFill>
                      <a:srgbClr val="002932"/>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sp>
        <p:nvSpPr>
          <p:cNvPr id="2" name="TekstSylinder 1">
            <a:extLst>
              <a:ext uri="{FF2B5EF4-FFF2-40B4-BE49-F238E27FC236}">
                <a16:creationId xmlns:a16="http://schemas.microsoft.com/office/drawing/2014/main" id="{8C899476-9D46-6429-4B9C-6D290268AF29}"/>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102727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43" y="4009954"/>
            <a:ext cx="6681194" cy="574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tel 20"/>
          <p:cNvSpPr>
            <a:spLocks noGrp="1"/>
          </p:cNvSpPr>
          <p:nvPr>
            <p:ph type="title" idx="4294967295"/>
          </p:nvPr>
        </p:nvSpPr>
        <p:spPr>
          <a:xfrm>
            <a:off x="11569700" y="-15875"/>
            <a:ext cx="3549650" cy="10785475"/>
          </a:xfrm>
          <a:solidFill>
            <a:srgbClr val="002932"/>
          </a:solidFill>
        </p:spPr>
        <p:txBody>
          <a:bodyPr vert="horz" wrap="square" lIns="72008" tIns="360038" rIns="288030" bIns="108011" rtlCol="0" anchor="t">
            <a:normAutofit/>
          </a:bodyPr>
          <a:lstStyle/>
          <a:p>
            <a:pPr algn="r" defTabSz="704480">
              <a:lnSpc>
                <a:spcPct val="100000"/>
              </a:lnSpc>
              <a:spcBef>
                <a:spcPts val="0"/>
              </a:spcBef>
            </a:pPr>
            <a:r>
              <a:rPr lang="nb-NO" sz="2400" b="1">
                <a:solidFill>
                  <a:schemeClr val="bg1"/>
                </a:solidFill>
                <a:latin typeface="Tahoma" panose="020B0604030504040204" pitchFamily="34" charset="0"/>
                <a:ea typeface="+mn-ea"/>
                <a:cs typeface="+mn-cs"/>
              </a:rPr>
              <a:t>Innhold</a:t>
            </a:r>
            <a:br>
              <a:rPr lang="nb-NO" sz="2400" b="1">
                <a:solidFill>
                  <a:schemeClr val="bg1"/>
                </a:solidFill>
                <a:latin typeface="Tahoma" panose="020B0604030504040204" pitchFamily="34" charset="0"/>
                <a:ea typeface="+mn-ea"/>
                <a:cs typeface="+mn-cs"/>
              </a:rPr>
            </a:br>
            <a:r>
              <a:rPr lang="nb-NO" sz="2400" b="1">
                <a:solidFill>
                  <a:srgbClr val="002932"/>
                </a:solidFill>
                <a:latin typeface="Tahoma" panose="020B0604030504040204" pitchFamily="34" charset="0"/>
                <a:ea typeface="+mn-ea"/>
                <a:cs typeface="+mn-cs"/>
              </a:rPr>
              <a:t>seksjoner</a:t>
            </a:r>
            <a:endParaRPr lang="nb-NO" sz="2400">
              <a:solidFill>
                <a:srgbClr val="002932"/>
              </a:solidFill>
            </a:endParaRPr>
          </a:p>
        </p:txBody>
      </p:sp>
      <p:sp>
        <p:nvSpPr>
          <p:cNvPr id="56" name="TekstSylinder 55">
            <a:extLst>
              <a:ext uri="{FF2B5EF4-FFF2-40B4-BE49-F238E27FC236}">
                <a16:creationId xmlns:a16="http://schemas.microsoft.com/office/drawing/2014/main" id="{45BA5CC3-3ED2-314A-BD7A-361905FD2272}"/>
              </a:ext>
            </a:extLst>
          </p:cNvPr>
          <p:cNvSpPr txBox="1"/>
          <p:nvPr/>
        </p:nvSpPr>
        <p:spPr>
          <a:xfrm>
            <a:off x="3" y="539038"/>
            <a:ext cx="9386183" cy="1223608"/>
          </a:xfrm>
          <a:prstGeom prst="rect">
            <a:avLst/>
          </a:prstGeom>
          <a:noFill/>
        </p:spPr>
        <p:txBody>
          <a:bodyPr wrap="square" lIns="826962" tIns="52513" rIns="105024" bIns="52513" rtlCol="0">
            <a:spAutoFit/>
          </a:bodyPr>
          <a:lstStyle/>
          <a:p>
            <a:r>
              <a:rPr lang="nb-NO" sz="7201" b="1" spc="345">
                <a:solidFill>
                  <a:srgbClr val="FF0000"/>
                </a:solidFill>
                <a:latin typeface="Tahoma" panose="020B0604030504040204" pitchFamily="34" charset="0"/>
                <a:ea typeface="Tahoma" panose="020B0604030504040204" pitchFamily="34" charset="0"/>
                <a:cs typeface="Tahoma" panose="020B0604030504040204" pitchFamily="34" charset="0"/>
              </a:rPr>
              <a:t>VERDIBERGING</a:t>
            </a:r>
          </a:p>
        </p:txBody>
      </p:sp>
      <p:sp>
        <p:nvSpPr>
          <p:cNvPr id="57" name="TekstSylinder 56">
            <a:extLst>
              <a:ext uri="{FF2B5EF4-FFF2-40B4-BE49-F238E27FC236}">
                <a16:creationId xmlns:a16="http://schemas.microsoft.com/office/drawing/2014/main" id="{09C15E0A-2F44-854B-9D19-B345100CF99C}"/>
              </a:ext>
            </a:extLst>
          </p:cNvPr>
          <p:cNvSpPr txBox="1"/>
          <p:nvPr/>
        </p:nvSpPr>
        <p:spPr>
          <a:xfrm>
            <a:off x="3" y="1585432"/>
            <a:ext cx="9386183" cy="975446"/>
          </a:xfrm>
          <a:prstGeom prst="rect">
            <a:avLst/>
          </a:prstGeom>
          <a:noFill/>
        </p:spPr>
        <p:txBody>
          <a:bodyPr wrap="square" lIns="826962" tIns="52513" rIns="105024" bIns="52513" rtlCol="0">
            <a:spAutoFit/>
          </a:bodyPr>
          <a:lstStyle/>
          <a:p>
            <a:r>
              <a:rPr lang="nb-NO" sz="2800">
                <a:solidFill>
                  <a:srgbClr val="002932"/>
                </a:solidFill>
                <a:ea typeface="Helvetica Neue Thin" panose="020B0403020202020204" pitchFamily="34" charset="0"/>
              </a:rPr>
              <a:t>Plan for brannvesenets innsats for </a:t>
            </a:r>
            <a:r>
              <a:rPr lang="nb-NO" sz="2800">
                <a:solidFill>
                  <a:srgbClr val="FF0000"/>
                </a:solidFill>
                <a:ea typeface="Helvetica Neue Thin" panose="020B0403020202020204" pitchFamily="34" charset="0"/>
              </a:rPr>
              <a:t>restverdiredning</a:t>
            </a:r>
          </a:p>
          <a:p>
            <a:endParaRPr lang="nb-NO" sz="2800"/>
          </a:p>
        </p:txBody>
      </p:sp>
      <p:sp>
        <p:nvSpPr>
          <p:cNvPr id="39" name="Rektangel 38"/>
          <p:cNvSpPr>
            <a:spLocks noChangeAspect="1"/>
          </p:cNvSpPr>
          <p:nvPr/>
        </p:nvSpPr>
        <p:spPr>
          <a:xfrm>
            <a:off x="11041317" y="2584554"/>
            <a:ext cx="4078034" cy="1881905"/>
          </a:xfrm>
          <a:prstGeom prst="rect">
            <a:avLst/>
          </a:prstGeom>
          <a:solidFill>
            <a:srgbClr val="EAC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t"/>
          <a:lstStyle/>
          <a:p>
            <a:pPr algn="r"/>
            <a:r>
              <a:rPr lang="nb-NO" sz="2000" b="1">
                <a:solidFill>
                  <a:schemeClr val="tx1"/>
                </a:solidFill>
                <a:latin typeface="Tahoma"/>
                <a:ea typeface="Tahoma"/>
                <a:cs typeface="Tahoma"/>
              </a:rPr>
              <a:t>A. Nordfløy</a:t>
            </a:r>
          </a:p>
        </p:txBody>
      </p:sp>
      <p:sp>
        <p:nvSpPr>
          <p:cNvPr id="40" name="Rektangel 39"/>
          <p:cNvSpPr>
            <a:spLocks noChangeAspect="1"/>
          </p:cNvSpPr>
          <p:nvPr/>
        </p:nvSpPr>
        <p:spPr>
          <a:xfrm>
            <a:off x="11041317" y="1762468"/>
            <a:ext cx="4078034" cy="724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Prioritering hele objektet</a:t>
            </a:r>
          </a:p>
        </p:txBody>
      </p:sp>
      <p:sp>
        <p:nvSpPr>
          <p:cNvPr id="41" name="Rektangel 40"/>
          <p:cNvSpPr>
            <a:spLocks noChangeAspect="1"/>
          </p:cNvSpPr>
          <p:nvPr/>
        </p:nvSpPr>
        <p:spPr>
          <a:xfrm>
            <a:off x="11041317" y="939686"/>
            <a:ext cx="4078034" cy="72485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1400" b="1">
                <a:solidFill>
                  <a:srgbClr val="002932"/>
                </a:solidFill>
                <a:latin typeface="Tahoma" panose="020B0604030504040204" pitchFamily="34" charset="0"/>
              </a:rPr>
              <a:t>Kontaktinfo</a:t>
            </a:r>
          </a:p>
          <a:p>
            <a:pPr algn="r"/>
            <a:r>
              <a:rPr lang="nb-NO" sz="1400" b="1">
                <a:solidFill>
                  <a:srgbClr val="002932"/>
                </a:solidFill>
                <a:latin typeface="Tahoma" panose="020B0604030504040204" pitchFamily="34" charset="0"/>
              </a:rPr>
              <a:t>Symboler</a:t>
            </a:r>
          </a:p>
          <a:p>
            <a:pPr algn="r"/>
            <a:r>
              <a:rPr lang="nb-NO" sz="1400" b="1">
                <a:solidFill>
                  <a:srgbClr val="002932"/>
                </a:solidFill>
                <a:latin typeface="Tahoma" panose="020B0604030504040204" pitchFamily="34" charset="0"/>
              </a:rPr>
              <a:t>Hjelpemidler</a:t>
            </a:r>
          </a:p>
        </p:txBody>
      </p:sp>
      <p:sp>
        <p:nvSpPr>
          <p:cNvPr id="42" name="Rektangel 41"/>
          <p:cNvSpPr>
            <a:spLocks noChangeAspect="1"/>
          </p:cNvSpPr>
          <p:nvPr/>
        </p:nvSpPr>
        <p:spPr>
          <a:xfrm>
            <a:off x="11041317" y="4563689"/>
            <a:ext cx="4078034" cy="1881905"/>
          </a:xfrm>
          <a:prstGeom prst="rect">
            <a:avLst/>
          </a:prstGeom>
          <a:solidFill>
            <a:srgbClr val="56692D"/>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t"/>
          <a:lstStyle/>
          <a:p>
            <a:pPr algn="r"/>
            <a:r>
              <a:rPr lang="nb-NO" sz="2000" b="1">
                <a:solidFill>
                  <a:schemeClr val="bg1"/>
                </a:solidFill>
                <a:latin typeface="Tahoma"/>
                <a:ea typeface="Tahoma"/>
                <a:cs typeface="Tahoma"/>
              </a:rPr>
              <a:t>B. Vestfløy</a:t>
            </a:r>
          </a:p>
        </p:txBody>
      </p:sp>
      <p:sp>
        <p:nvSpPr>
          <p:cNvPr id="43" name="Rektangel 42"/>
          <p:cNvSpPr>
            <a:spLocks noChangeAspect="1"/>
          </p:cNvSpPr>
          <p:nvPr/>
        </p:nvSpPr>
        <p:spPr>
          <a:xfrm>
            <a:off x="11041317" y="6542824"/>
            <a:ext cx="4078034" cy="2325996"/>
          </a:xfrm>
          <a:prstGeom prst="rect">
            <a:avLst/>
          </a:prstGeom>
          <a:solidFill>
            <a:srgbClr val="3266A4"/>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t"/>
          <a:lstStyle/>
          <a:p>
            <a:pPr algn="r"/>
            <a:r>
              <a:rPr lang="nb-NO" sz="2000" b="1">
                <a:solidFill>
                  <a:schemeClr val="bg1"/>
                </a:solidFill>
                <a:latin typeface="Tahoma"/>
                <a:ea typeface="Tahoma"/>
                <a:cs typeface="Tahoma"/>
              </a:rPr>
              <a:t>C. Sørfløy</a:t>
            </a:r>
          </a:p>
        </p:txBody>
      </p:sp>
      <p:sp>
        <p:nvSpPr>
          <p:cNvPr id="52" name="Rektangel 51"/>
          <p:cNvSpPr>
            <a:spLocks/>
          </p:cNvSpPr>
          <p:nvPr/>
        </p:nvSpPr>
        <p:spPr>
          <a:xfrm rot="6994789">
            <a:off x="4044124" y="4018146"/>
            <a:ext cx="670858" cy="1839565"/>
          </a:xfrm>
          <a:prstGeom prst="rect">
            <a:avLst/>
          </a:prstGeom>
          <a:noFill/>
          <a:ln w="63500" cmpd="sng">
            <a:solidFill>
              <a:srgbClr val="EAC9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53" name="Rektangel 52"/>
          <p:cNvSpPr>
            <a:spLocks/>
          </p:cNvSpPr>
          <p:nvPr/>
        </p:nvSpPr>
        <p:spPr>
          <a:xfrm rot="17660246">
            <a:off x="3242040" y="6060765"/>
            <a:ext cx="754655" cy="1327411"/>
          </a:xfrm>
          <a:prstGeom prst="rect">
            <a:avLst/>
          </a:prstGeom>
          <a:noFill/>
          <a:ln w="63500" cmpd="sng">
            <a:solidFill>
              <a:srgbClr val="3266A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63" name="Rektangel 62"/>
          <p:cNvSpPr>
            <a:spLocks/>
          </p:cNvSpPr>
          <p:nvPr/>
        </p:nvSpPr>
        <p:spPr>
          <a:xfrm rot="17849488">
            <a:off x="2184046" y="5615405"/>
            <a:ext cx="1901450" cy="477574"/>
          </a:xfrm>
          <a:prstGeom prst="rect">
            <a:avLst/>
          </a:prstGeom>
          <a:noFill/>
          <a:ln w="63500" cmpd="sng">
            <a:solidFill>
              <a:srgbClr val="56692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80" name="TekstSylinder 79"/>
          <p:cNvSpPr txBox="1"/>
          <p:nvPr/>
        </p:nvSpPr>
        <p:spPr>
          <a:xfrm>
            <a:off x="4062407" y="4638491"/>
            <a:ext cx="441192" cy="400152"/>
          </a:xfrm>
          <a:prstGeom prst="rect">
            <a:avLst/>
          </a:prstGeom>
          <a:noFill/>
        </p:spPr>
        <p:txBody>
          <a:bodyPr wrap="none" lIns="91450" tIns="45725" rIns="91450" bIns="45725" rtlCol="0" anchor="t">
            <a:spAutoFit/>
          </a:bodyPr>
          <a:lstStyle/>
          <a:p>
            <a:r>
              <a:rPr lang="nb-NO" sz="2000" b="1">
                <a:latin typeface="Tahoma"/>
                <a:ea typeface="Tahoma"/>
                <a:cs typeface="Tahoma"/>
              </a:rPr>
              <a:t>A.</a:t>
            </a:r>
          </a:p>
        </p:txBody>
      </p:sp>
      <p:sp>
        <p:nvSpPr>
          <p:cNvPr id="81" name="TekstSylinder 80"/>
          <p:cNvSpPr txBox="1"/>
          <p:nvPr/>
        </p:nvSpPr>
        <p:spPr>
          <a:xfrm>
            <a:off x="3094950" y="5291659"/>
            <a:ext cx="441192" cy="400152"/>
          </a:xfrm>
          <a:prstGeom prst="rect">
            <a:avLst/>
          </a:prstGeom>
          <a:noFill/>
        </p:spPr>
        <p:txBody>
          <a:bodyPr wrap="none" lIns="91450" tIns="45725" rIns="91450" bIns="45725" rtlCol="0" anchor="t">
            <a:spAutoFit/>
          </a:bodyPr>
          <a:lstStyle/>
          <a:p>
            <a:r>
              <a:rPr lang="nb-NO" sz="2000" b="1">
                <a:latin typeface="Tahoma"/>
                <a:ea typeface="Tahoma"/>
                <a:cs typeface="Tahoma"/>
              </a:rPr>
              <a:t>B.</a:t>
            </a:r>
          </a:p>
        </p:txBody>
      </p:sp>
      <p:sp>
        <p:nvSpPr>
          <p:cNvPr id="82" name="TekstSylinder 81"/>
          <p:cNvSpPr txBox="1"/>
          <p:nvPr/>
        </p:nvSpPr>
        <p:spPr>
          <a:xfrm>
            <a:off x="3312328" y="6481046"/>
            <a:ext cx="436384" cy="400152"/>
          </a:xfrm>
          <a:prstGeom prst="rect">
            <a:avLst/>
          </a:prstGeom>
          <a:noFill/>
        </p:spPr>
        <p:txBody>
          <a:bodyPr wrap="none" lIns="91450" tIns="45725" rIns="91450" bIns="45725" rtlCol="0" anchor="t">
            <a:spAutoFit/>
          </a:bodyPr>
          <a:lstStyle/>
          <a:p>
            <a:r>
              <a:rPr lang="nb-NO" sz="2000" b="1">
                <a:latin typeface="Tahoma"/>
                <a:ea typeface="Tahoma"/>
                <a:cs typeface="Tahoma"/>
              </a:rPr>
              <a:t>C.</a:t>
            </a:r>
          </a:p>
        </p:txBody>
      </p:sp>
      <p:pic>
        <p:nvPicPr>
          <p:cNvPr id="90" name="i22">
            <a:extLst>
              <a:ext uri="{FF2B5EF4-FFF2-40B4-BE49-F238E27FC236}">
                <a16:creationId xmlns:a16="http://schemas.microsoft.com/office/drawing/2014/main" id="{64B9BA07-2A86-4D0E-9642-5931182DD5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4332" y="9930599"/>
            <a:ext cx="432000" cy="432109"/>
          </a:xfrm>
          <a:prstGeom prst="rect">
            <a:avLst/>
          </a:prstGeom>
          <a:noFill/>
          <a:ln>
            <a:noFill/>
          </a:ln>
        </p:spPr>
      </p:pic>
      <p:grpSp>
        <p:nvGrpSpPr>
          <p:cNvPr id="91" name="j10">
            <a:extLst>
              <a:ext uri="{FF2B5EF4-FFF2-40B4-BE49-F238E27FC236}">
                <a16:creationId xmlns:a16="http://schemas.microsoft.com/office/drawing/2014/main" id="{9A5475A1-863E-4608-8D2C-6238E3BA8F3D}"/>
              </a:ext>
            </a:extLst>
          </p:cNvPr>
          <p:cNvGrpSpPr>
            <a:grpSpLocks/>
          </p:cNvGrpSpPr>
          <p:nvPr/>
        </p:nvGrpSpPr>
        <p:grpSpPr>
          <a:xfrm>
            <a:off x="5668546" y="10040002"/>
            <a:ext cx="503948" cy="291185"/>
            <a:chOff x="5456030" y="2727280"/>
            <a:chExt cx="983354" cy="229502"/>
          </a:xfrm>
        </p:grpSpPr>
        <p:sp>
          <p:nvSpPr>
            <p:cNvPr id="92" name="Rektangel 91">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93" name="Rektangel 92">
              <a:extLst>
                <a:ext uri="{FF2B5EF4-FFF2-40B4-BE49-F238E27FC236}">
                  <a16:creationId xmlns:a16="http://schemas.microsoft.com/office/drawing/2014/main" id="{90ADCB51-CAC3-4447-8A1C-5CF9F32F0D79}"/>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94" name="TekstSylinder 93">
              <a:extLst>
                <a:ext uri="{FF2B5EF4-FFF2-40B4-BE49-F238E27FC236}">
                  <a16:creationId xmlns:a16="http://schemas.microsoft.com/office/drawing/2014/main" id="{0893CA49-18B3-426B-98CE-35E3A4D541D8}"/>
                </a:ext>
              </a:extLst>
            </p:cNvPr>
            <p:cNvSpPr txBox="1"/>
            <p:nvPr userDrawn="1"/>
          </p:nvSpPr>
          <p:spPr>
            <a:xfrm>
              <a:off x="5461685" y="2727280"/>
              <a:ext cx="977699" cy="145563"/>
            </a:xfrm>
            <a:prstGeom prst="rect">
              <a:avLst/>
            </a:prstGeom>
            <a:noFill/>
          </p:spPr>
          <p:txBody>
            <a:bodyPr wrap="square" lIns="0" tIns="0" rIns="0" bIns="0" rtlCol="0">
              <a:spAutoFit/>
            </a:bodyPr>
            <a:lstStyle/>
            <a:p>
              <a:pPr algn="ctr"/>
              <a:r>
                <a:rPr lang="nb-NO" sz="1200"/>
                <a:t>20 m</a:t>
              </a:r>
              <a:endParaRPr lang="en-US" sz="1200"/>
            </a:p>
          </p:txBody>
        </p:sp>
      </p:grpSp>
      <p:grpSp>
        <p:nvGrpSpPr>
          <p:cNvPr id="2" name="Gruppe 1">
            <a:extLst>
              <a:ext uri="{FF2B5EF4-FFF2-40B4-BE49-F238E27FC236}">
                <a16:creationId xmlns:a16="http://schemas.microsoft.com/office/drawing/2014/main" id="{B647A603-D540-112B-E3B0-F797A5E4066B}"/>
              </a:ext>
            </a:extLst>
          </p:cNvPr>
          <p:cNvGrpSpPr/>
          <p:nvPr/>
        </p:nvGrpSpPr>
        <p:grpSpPr>
          <a:xfrm>
            <a:off x="11371535" y="3155161"/>
            <a:ext cx="1484912" cy="1112213"/>
            <a:chOff x="11343843" y="7037888"/>
            <a:chExt cx="1257280" cy="998509"/>
          </a:xfrm>
          <a:solidFill>
            <a:schemeClr val="bg1"/>
          </a:solidFill>
        </p:grpSpPr>
        <p:cxnSp>
          <p:nvCxnSpPr>
            <p:cNvPr id="3" name="Rett linje 2">
              <a:extLst>
                <a:ext uri="{FF2B5EF4-FFF2-40B4-BE49-F238E27FC236}">
                  <a16:creationId xmlns:a16="http://schemas.microsoft.com/office/drawing/2014/main" id="{EC4EBBEA-D695-DDE1-C536-89522D07EC9F}"/>
                </a:ext>
              </a:extLst>
            </p:cNvPr>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uppe 3">
              <a:extLst>
                <a:ext uri="{FF2B5EF4-FFF2-40B4-BE49-F238E27FC236}">
                  <a16:creationId xmlns:a16="http://schemas.microsoft.com/office/drawing/2014/main" id="{8AC22352-F7C0-33BA-DAFA-4BC240D8D4C5}"/>
                </a:ext>
              </a:extLst>
            </p:cNvPr>
            <p:cNvGrpSpPr/>
            <p:nvPr/>
          </p:nvGrpSpPr>
          <p:grpSpPr>
            <a:xfrm>
              <a:off x="11683307" y="7037888"/>
              <a:ext cx="578350" cy="998509"/>
              <a:chOff x="11555753" y="7881651"/>
              <a:chExt cx="898027" cy="1550426"/>
            </a:xfrm>
            <a:grpFill/>
          </p:grpSpPr>
          <p:grpSp>
            <p:nvGrpSpPr>
              <p:cNvPr id="5" name="Gruppe 4">
                <a:extLst>
                  <a:ext uri="{FF2B5EF4-FFF2-40B4-BE49-F238E27FC236}">
                    <a16:creationId xmlns:a16="http://schemas.microsoft.com/office/drawing/2014/main" id="{45955229-BAB7-247B-8E5C-1F2E357D44C8}"/>
                  </a:ext>
                </a:extLst>
              </p:cNvPr>
              <p:cNvGrpSpPr/>
              <p:nvPr/>
            </p:nvGrpSpPr>
            <p:grpSpPr>
              <a:xfrm>
                <a:off x="11555753" y="7881651"/>
                <a:ext cx="898027" cy="1187335"/>
                <a:chOff x="1290449" y="6181689"/>
                <a:chExt cx="671133" cy="791025"/>
              </a:xfrm>
              <a:grpFill/>
            </p:grpSpPr>
            <p:sp>
              <p:nvSpPr>
                <p:cNvPr id="8" name="TekstSylinder 7">
                  <a:extLst>
                    <a:ext uri="{FF2B5EF4-FFF2-40B4-BE49-F238E27FC236}">
                      <a16:creationId xmlns:a16="http://schemas.microsoft.com/office/drawing/2014/main" id="{641C5DC9-60EC-69B8-598C-84A26F8ABDC3}"/>
                    </a:ext>
                  </a:extLst>
                </p:cNvPr>
                <p:cNvSpPr txBox="1"/>
                <p:nvPr/>
              </p:nvSpPr>
              <p:spPr>
                <a:xfrm>
                  <a:off x="1292599" y="6755310"/>
                  <a:ext cx="668983" cy="217404"/>
                </a:xfrm>
                <a:prstGeom prst="rect">
                  <a:avLst/>
                </a:prstGeom>
                <a:solidFill>
                  <a:srgbClr val="FFF19B"/>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9" name="TekstSylinder 8">
                  <a:extLst>
                    <a:ext uri="{FF2B5EF4-FFF2-40B4-BE49-F238E27FC236}">
                      <a16:creationId xmlns:a16="http://schemas.microsoft.com/office/drawing/2014/main" id="{260F886C-6A1F-E31A-74E4-CD7CCA04E358}"/>
                    </a:ext>
                  </a:extLst>
                </p:cNvPr>
                <p:cNvSpPr txBox="1"/>
                <p:nvPr/>
              </p:nvSpPr>
              <p:spPr>
                <a:xfrm>
                  <a:off x="1292599" y="6513057"/>
                  <a:ext cx="668983" cy="217404"/>
                </a:xfrm>
                <a:prstGeom prst="rect">
                  <a:avLst/>
                </a:prstGeom>
                <a:solidFill>
                  <a:srgbClr val="B8CD89"/>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10" name="Likebent trekant 9">
                  <a:extLst>
                    <a:ext uri="{FF2B5EF4-FFF2-40B4-BE49-F238E27FC236}">
                      <a16:creationId xmlns:a16="http://schemas.microsoft.com/office/drawing/2014/main" id="{0C3468B7-37FB-166A-0667-37DF344646DA}"/>
                    </a:ext>
                  </a:extLst>
                </p:cNvPr>
                <p:cNvSpPr/>
                <p:nvPr/>
              </p:nvSpPr>
              <p:spPr>
                <a:xfrm>
                  <a:off x="1290449" y="618168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tx1"/>
                      </a:solidFill>
                      <a:latin typeface="Tahoma" panose="020B0604030504040204" pitchFamily="34" charset="0"/>
                      <a:cs typeface="Tahoma" panose="020B0604030504040204" pitchFamily="34" charset="0"/>
                    </a:rPr>
                    <a:t>Loft</a:t>
                  </a:r>
                </a:p>
              </p:txBody>
            </p:sp>
          </p:grpSp>
          <p:sp>
            <p:nvSpPr>
              <p:cNvPr id="6" name="TekstSylinder 5">
                <a:extLst>
                  <a:ext uri="{FF2B5EF4-FFF2-40B4-BE49-F238E27FC236}">
                    <a16:creationId xmlns:a16="http://schemas.microsoft.com/office/drawing/2014/main" id="{7D60E162-0C2C-9719-7767-7A9D2F2A18CB}"/>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sp>
        <p:nvSpPr>
          <p:cNvPr id="11" name="Rektangel 10">
            <a:extLst>
              <a:ext uri="{FF2B5EF4-FFF2-40B4-BE49-F238E27FC236}">
                <a16:creationId xmlns:a16="http://schemas.microsoft.com/office/drawing/2014/main" id="{52C7DF9E-7A2F-F3E5-592A-6D60252F1C8C}"/>
              </a:ext>
            </a:extLst>
          </p:cNvPr>
          <p:cNvSpPr/>
          <p:nvPr/>
        </p:nvSpPr>
        <p:spPr>
          <a:xfrm>
            <a:off x="13344339" y="3162739"/>
            <a:ext cx="1800189" cy="504053"/>
          </a:xfrm>
          <a:prstGeom prst="rect">
            <a:avLst/>
          </a:prstGeom>
          <a:solidFill>
            <a:srgbClr val="FFF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mj-lt"/>
              </a:rPr>
              <a:t>1. etasje</a:t>
            </a:r>
          </a:p>
        </p:txBody>
      </p:sp>
      <p:grpSp>
        <p:nvGrpSpPr>
          <p:cNvPr id="22" name="Gruppe 21">
            <a:extLst>
              <a:ext uri="{FF2B5EF4-FFF2-40B4-BE49-F238E27FC236}">
                <a16:creationId xmlns:a16="http://schemas.microsoft.com/office/drawing/2014/main" id="{6866F232-8468-19A5-5EE9-A1DC0E03C688}"/>
              </a:ext>
            </a:extLst>
          </p:cNvPr>
          <p:cNvGrpSpPr/>
          <p:nvPr/>
        </p:nvGrpSpPr>
        <p:grpSpPr>
          <a:xfrm>
            <a:off x="11370986" y="7013609"/>
            <a:ext cx="1484912" cy="1388909"/>
            <a:chOff x="11343843" y="6789482"/>
            <a:chExt cx="1257280" cy="1246918"/>
          </a:xfrm>
          <a:solidFill>
            <a:schemeClr val="bg1"/>
          </a:solidFill>
        </p:grpSpPr>
        <p:cxnSp>
          <p:nvCxnSpPr>
            <p:cNvPr id="23" name="Rett linje 22">
              <a:extLst>
                <a:ext uri="{FF2B5EF4-FFF2-40B4-BE49-F238E27FC236}">
                  <a16:creationId xmlns:a16="http://schemas.microsoft.com/office/drawing/2014/main" id="{8C515D33-7BD1-4DF6-9145-048F14900253}"/>
                </a:ext>
              </a:extLst>
            </p:cNvPr>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uppe 23">
              <a:extLst>
                <a:ext uri="{FF2B5EF4-FFF2-40B4-BE49-F238E27FC236}">
                  <a16:creationId xmlns:a16="http://schemas.microsoft.com/office/drawing/2014/main" id="{857F4BF1-406D-575B-77C3-751CD9EC6C48}"/>
                </a:ext>
              </a:extLst>
            </p:cNvPr>
            <p:cNvGrpSpPr/>
            <p:nvPr/>
          </p:nvGrpSpPr>
          <p:grpSpPr>
            <a:xfrm>
              <a:off x="11684235" y="6789482"/>
              <a:ext cx="577424" cy="1246918"/>
              <a:chOff x="11557192" y="7495937"/>
              <a:chExt cx="896589" cy="1936140"/>
            </a:xfrm>
            <a:grpFill/>
          </p:grpSpPr>
          <p:grpSp>
            <p:nvGrpSpPr>
              <p:cNvPr id="25" name="Gruppe 24">
                <a:extLst>
                  <a:ext uri="{FF2B5EF4-FFF2-40B4-BE49-F238E27FC236}">
                    <a16:creationId xmlns:a16="http://schemas.microsoft.com/office/drawing/2014/main" id="{85A59692-6D71-419A-7A38-8ABBD73AA8D6}"/>
                  </a:ext>
                </a:extLst>
              </p:cNvPr>
              <p:cNvGrpSpPr/>
              <p:nvPr/>
            </p:nvGrpSpPr>
            <p:grpSpPr>
              <a:xfrm>
                <a:off x="11557192" y="7495937"/>
                <a:ext cx="896589" cy="1573049"/>
                <a:chOff x="1291524" y="5924719"/>
                <a:chExt cx="670058" cy="1047995"/>
              </a:xfrm>
              <a:grpFill/>
            </p:grpSpPr>
            <p:sp>
              <p:nvSpPr>
                <p:cNvPr id="27" name="TekstSylinder 26">
                  <a:extLst>
                    <a:ext uri="{FF2B5EF4-FFF2-40B4-BE49-F238E27FC236}">
                      <a16:creationId xmlns:a16="http://schemas.microsoft.com/office/drawing/2014/main" id="{4D4BD116-D60B-0319-D7E3-98DF51F8A593}"/>
                    </a:ext>
                  </a:extLst>
                </p:cNvPr>
                <p:cNvSpPr txBox="1"/>
                <p:nvPr/>
              </p:nvSpPr>
              <p:spPr>
                <a:xfrm>
                  <a:off x="1292599" y="6256141"/>
                  <a:ext cx="668983" cy="217404"/>
                </a:xfrm>
                <a:prstGeom prst="rect">
                  <a:avLst/>
                </a:prstGeom>
                <a:solidFill>
                  <a:srgbClr val="B79F7F"/>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28" name="TekstSylinder 27">
                  <a:extLst>
                    <a:ext uri="{FF2B5EF4-FFF2-40B4-BE49-F238E27FC236}">
                      <a16:creationId xmlns:a16="http://schemas.microsoft.com/office/drawing/2014/main" id="{1F76124D-F1A8-61CA-F4FB-F79FC661827C}"/>
                    </a:ext>
                  </a:extLst>
                </p:cNvPr>
                <p:cNvSpPr txBox="1"/>
                <p:nvPr/>
              </p:nvSpPr>
              <p:spPr>
                <a:xfrm>
                  <a:off x="1292599" y="6755310"/>
                  <a:ext cx="668983" cy="217404"/>
                </a:xfrm>
                <a:prstGeom prst="rect">
                  <a:avLst/>
                </a:prstGeom>
                <a:solidFill>
                  <a:srgbClr val="ACEED3"/>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29" name="TekstSylinder 28">
                  <a:extLst>
                    <a:ext uri="{FF2B5EF4-FFF2-40B4-BE49-F238E27FC236}">
                      <a16:creationId xmlns:a16="http://schemas.microsoft.com/office/drawing/2014/main" id="{2BB016EB-29A2-9E21-7688-686A1F5AD61B}"/>
                    </a:ext>
                  </a:extLst>
                </p:cNvPr>
                <p:cNvSpPr txBox="1"/>
                <p:nvPr/>
              </p:nvSpPr>
              <p:spPr>
                <a:xfrm>
                  <a:off x="1292599" y="6504211"/>
                  <a:ext cx="668983" cy="217404"/>
                </a:xfrm>
                <a:prstGeom prst="rect">
                  <a:avLst/>
                </a:prstGeom>
                <a:solidFill>
                  <a:srgbClr val="FAB582"/>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30" name="Likebent trekant 9">
                  <a:extLst>
                    <a:ext uri="{FF2B5EF4-FFF2-40B4-BE49-F238E27FC236}">
                      <a16:creationId xmlns:a16="http://schemas.microsoft.com/office/drawing/2014/main" id="{7F73115E-9E32-CA84-0C9A-1520FB8A7F9E}"/>
                    </a:ext>
                  </a:extLst>
                </p:cNvPr>
                <p:cNvSpPr/>
                <p:nvPr/>
              </p:nvSpPr>
              <p:spPr>
                <a:xfrm>
                  <a:off x="1291524" y="592471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tx1"/>
                      </a:solidFill>
                      <a:latin typeface="Tahoma" panose="020B0604030504040204" pitchFamily="34" charset="0"/>
                      <a:cs typeface="Tahoma" panose="020B0604030504040204" pitchFamily="34" charset="0"/>
                    </a:rPr>
                    <a:t>Loft</a:t>
                  </a:r>
                </a:p>
              </p:txBody>
            </p:sp>
          </p:grpSp>
          <p:sp>
            <p:nvSpPr>
              <p:cNvPr id="26" name="TekstSylinder 25">
                <a:extLst>
                  <a:ext uri="{FF2B5EF4-FFF2-40B4-BE49-F238E27FC236}">
                    <a16:creationId xmlns:a16="http://schemas.microsoft.com/office/drawing/2014/main" id="{CB68382F-290C-01D5-B3DE-A49C38EA08DF}"/>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sp>
        <p:nvSpPr>
          <p:cNvPr id="45" name="Rektangel 44">
            <a:extLst>
              <a:ext uri="{FF2B5EF4-FFF2-40B4-BE49-F238E27FC236}">
                <a16:creationId xmlns:a16="http://schemas.microsoft.com/office/drawing/2014/main" id="{2B67532F-0D4E-449B-998B-44B59EE1921D}"/>
              </a:ext>
            </a:extLst>
          </p:cNvPr>
          <p:cNvSpPr/>
          <p:nvPr/>
        </p:nvSpPr>
        <p:spPr>
          <a:xfrm>
            <a:off x="13344339" y="3764022"/>
            <a:ext cx="1800189" cy="504053"/>
          </a:xfrm>
          <a:prstGeom prst="rect">
            <a:avLst/>
          </a:prstGeom>
          <a:solidFill>
            <a:srgbClr val="B8CD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mj-lt"/>
              </a:rPr>
              <a:t>2. etasje</a:t>
            </a:r>
          </a:p>
        </p:txBody>
      </p:sp>
      <p:sp>
        <p:nvSpPr>
          <p:cNvPr id="46" name="Rektangel 45">
            <a:extLst>
              <a:ext uri="{FF2B5EF4-FFF2-40B4-BE49-F238E27FC236}">
                <a16:creationId xmlns:a16="http://schemas.microsoft.com/office/drawing/2014/main" id="{F9D78C7F-6170-742E-D175-E00F63A0964E}"/>
              </a:ext>
            </a:extLst>
          </p:cNvPr>
          <p:cNvSpPr/>
          <p:nvPr/>
        </p:nvSpPr>
        <p:spPr>
          <a:xfrm>
            <a:off x="13319162" y="5125429"/>
            <a:ext cx="1800189" cy="504053"/>
          </a:xfrm>
          <a:prstGeom prst="rect">
            <a:avLst/>
          </a:prstGeom>
          <a:solidFill>
            <a:srgbClr val="8F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mj-lt"/>
              </a:rPr>
              <a:t>1. etasje</a:t>
            </a:r>
          </a:p>
        </p:txBody>
      </p:sp>
      <p:sp>
        <p:nvSpPr>
          <p:cNvPr id="47" name="Rektangel 46">
            <a:extLst>
              <a:ext uri="{FF2B5EF4-FFF2-40B4-BE49-F238E27FC236}">
                <a16:creationId xmlns:a16="http://schemas.microsoft.com/office/drawing/2014/main" id="{D723AEDC-CDC2-E8E9-A8BB-8D249CD53F18}"/>
              </a:ext>
            </a:extLst>
          </p:cNvPr>
          <p:cNvSpPr/>
          <p:nvPr/>
        </p:nvSpPr>
        <p:spPr>
          <a:xfrm>
            <a:off x="13319162" y="5726712"/>
            <a:ext cx="1800189" cy="504053"/>
          </a:xfrm>
          <a:prstGeom prst="rect">
            <a:avLst/>
          </a:prstGeom>
          <a:solidFill>
            <a:srgbClr val="FDCB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mj-lt"/>
              </a:rPr>
              <a:t>2. etasje</a:t>
            </a:r>
          </a:p>
        </p:txBody>
      </p:sp>
      <p:sp>
        <p:nvSpPr>
          <p:cNvPr id="48" name="Rektangel 47">
            <a:extLst>
              <a:ext uri="{FF2B5EF4-FFF2-40B4-BE49-F238E27FC236}">
                <a16:creationId xmlns:a16="http://schemas.microsoft.com/office/drawing/2014/main" id="{AE88D377-D99F-5D5A-CCF9-F9CC9FA75A94}"/>
              </a:ext>
            </a:extLst>
          </p:cNvPr>
          <p:cNvSpPr/>
          <p:nvPr/>
        </p:nvSpPr>
        <p:spPr>
          <a:xfrm>
            <a:off x="13319162" y="7022944"/>
            <a:ext cx="1800189" cy="504053"/>
          </a:xfrm>
          <a:prstGeom prst="rect">
            <a:avLst/>
          </a:prstGeom>
          <a:solidFill>
            <a:srgbClr val="ACE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mj-lt"/>
              </a:rPr>
              <a:t>1. etasje</a:t>
            </a:r>
          </a:p>
        </p:txBody>
      </p:sp>
      <p:sp>
        <p:nvSpPr>
          <p:cNvPr id="49" name="Rektangel 48">
            <a:extLst>
              <a:ext uri="{FF2B5EF4-FFF2-40B4-BE49-F238E27FC236}">
                <a16:creationId xmlns:a16="http://schemas.microsoft.com/office/drawing/2014/main" id="{2B6FD426-E806-FDE8-F90F-D621EF3FF1A4}"/>
              </a:ext>
            </a:extLst>
          </p:cNvPr>
          <p:cNvSpPr/>
          <p:nvPr/>
        </p:nvSpPr>
        <p:spPr>
          <a:xfrm>
            <a:off x="13319162" y="7624227"/>
            <a:ext cx="1800189" cy="504053"/>
          </a:xfrm>
          <a:prstGeom prst="rect">
            <a:avLst/>
          </a:prstGeom>
          <a:solidFill>
            <a:srgbClr val="FAB5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mj-lt"/>
              </a:rPr>
              <a:t>2. etasje</a:t>
            </a:r>
          </a:p>
        </p:txBody>
      </p:sp>
      <p:sp>
        <p:nvSpPr>
          <p:cNvPr id="50" name="Rektangel 49">
            <a:extLst>
              <a:ext uri="{FF2B5EF4-FFF2-40B4-BE49-F238E27FC236}">
                <a16:creationId xmlns:a16="http://schemas.microsoft.com/office/drawing/2014/main" id="{2515972C-3931-8CA3-955A-E01BA6CE96B6}"/>
              </a:ext>
            </a:extLst>
          </p:cNvPr>
          <p:cNvSpPr/>
          <p:nvPr/>
        </p:nvSpPr>
        <p:spPr>
          <a:xfrm>
            <a:off x="13319162" y="8222807"/>
            <a:ext cx="1800189" cy="504053"/>
          </a:xfrm>
          <a:prstGeom prst="rect">
            <a:avLst/>
          </a:prstGeom>
          <a:solidFill>
            <a:srgbClr val="B79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b="1">
                <a:solidFill>
                  <a:schemeClr val="tx1"/>
                </a:solidFill>
                <a:latin typeface="+mj-lt"/>
              </a:rPr>
              <a:t>3. etasje</a:t>
            </a:r>
          </a:p>
        </p:txBody>
      </p:sp>
      <p:grpSp>
        <p:nvGrpSpPr>
          <p:cNvPr id="51" name="Gruppe 50">
            <a:extLst>
              <a:ext uri="{FF2B5EF4-FFF2-40B4-BE49-F238E27FC236}">
                <a16:creationId xmlns:a16="http://schemas.microsoft.com/office/drawing/2014/main" id="{C355BA35-03C0-4F49-8069-68869B2C4616}"/>
              </a:ext>
            </a:extLst>
          </p:cNvPr>
          <p:cNvGrpSpPr/>
          <p:nvPr/>
        </p:nvGrpSpPr>
        <p:grpSpPr>
          <a:xfrm>
            <a:off x="11370986" y="5060618"/>
            <a:ext cx="1484912" cy="1112213"/>
            <a:chOff x="11343843" y="7037888"/>
            <a:chExt cx="1257280" cy="998509"/>
          </a:xfrm>
          <a:solidFill>
            <a:schemeClr val="bg1"/>
          </a:solidFill>
        </p:grpSpPr>
        <p:cxnSp>
          <p:nvCxnSpPr>
            <p:cNvPr id="55" name="Rett linje 54">
              <a:extLst>
                <a:ext uri="{FF2B5EF4-FFF2-40B4-BE49-F238E27FC236}">
                  <a16:creationId xmlns:a16="http://schemas.microsoft.com/office/drawing/2014/main" id="{85900636-6E9B-0683-DC72-F71DFAAE2D9A}"/>
                </a:ext>
              </a:extLst>
            </p:cNvPr>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Gruppe 57">
              <a:extLst>
                <a:ext uri="{FF2B5EF4-FFF2-40B4-BE49-F238E27FC236}">
                  <a16:creationId xmlns:a16="http://schemas.microsoft.com/office/drawing/2014/main" id="{A6EF35D3-0408-0BCC-A613-85CE5B92B1AB}"/>
                </a:ext>
              </a:extLst>
            </p:cNvPr>
            <p:cNvGrpSpPr/>
            <p:nvPr/>
          </p:nvGrpSpPr>
          <p:grpSpPr>
            <a:xfrm>
              <a:off x="11683307" y="7037888"/>
              <a:ext cx="578350" cy="998509"/>
              <a:chOff x="11555753" y="7881651"/>
              <a:chExt cx="898027" cy="1550426"/>
            </a:xfrm>
            <a:grpFill/>
          </p:grpSpPr>
          <p:grpSp>
            <p:nvGrpSpPr>
              <p:cNvPr id="60" name="Gruppe 59">
                <a:extLst>
                  <a:ext uri="{FF2B5EF4-FFF2-40B4-BE49-F238E27FC236}">
                    <a16:creationId xmlns:a16="http://schemas.microsoft.com/office/drawing/2014/main" id="{6EED41AA-F7F3-8BC5-F16B-5A65426F4D0A}"/>
                  </a:ext>
                </a:extLst>
              </p:cNvPr>
              <p:cNvGrpSpPr/>
              <p:nvPr/>
            </p:nvGrpSpPr>
            <p:grpSpPr>
              <a:xfrm>
                <a:off x="11555753" y="7881651"/>
                <a:ext cx="898027" cy="1187335"/>
                <a:chOff x="1290449" y="6181689"/>
                <a:chExt cx="671133" cy="791025"/>
              </a:xfrm>
              <a:grpFill/>
            </p:grpSpPr>
            <p:sp>
              <p:nvSpPr>
                <p:cNvPr id="62" name="TekstSylinder 61">
                  <a:extLst>
                    <a:ext uri="{FF2B5EF4-FFF2-40B4-BE49-F238E27FC236}">
                      <a16:creationId xmlns:a16="http://schemas.microsoft.com/office/drawing/2014/main" id="{9C245D6D-A88F-7D23-66C2-76B009847629}"/>
                    </a:ext>
                  </a:extLst>
                </p:cNvPr>
                <p:cNvSpPr txBox="1"/>
                <p:nvPr/>
              </p:nvSpPr>
              <p:spPr>
                <a:xfrm>
                  <a:off x="1292599" y="6755310"/>
                  <a:ext cx="668983" cy="217404"/>
                </a:xfrm>
                <a:prstGeom prst="rect">
                  <a:avLst/>
                </a:prstGeom>
                <a:solidFill>
                  <a:srgbClr val="8FC3CD"/>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64" name="TekstSylinder 63">
                  <a:extLst>
                    <a:ext uri="{FF2B5EF4-FFF2-40B4-BE49-F238E27FC236}">
                      <a16:creationId xmlns:a16="http://schemas.microsoft.com/office/drawing/2014/main" id="{E9BF57E0-A620-2C46-6D7B-A5E5A060B6A4}"/>
                    </a:ext>
                  </a:extLst>
                </p:cNvPr>
                <p:cNvSpPr txBox="1"/>
                <p:nvPr/>
              </p:nvSpPr>
              <p:spPr>
                <a:xfrm>
                  <a:off x="1292599" y="6513057"/>
                  <a:ext cx="668983" cy="217404"/>
                </a:xfrm>
                <a:prstGeom prst="rect">
                  <a:avLst/>
                </a:prstGeom>
                <a:solidFill>
                  <a:srgbClr val="FDCBDE"/>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69" name="Likebent trekant 68">
                  <a:extLst>
                    <a:ext uri="{FF2B5EF4-FFF2-40B4-BE49-F238E27FC236}">
                      <a16:creationId xmlns:a16="http://schemas.microsoft.com/office/drawing/2014/main" id="{15B53492-CCDF-64AC-7217-9A7B257B7902}"/>
                    </a:ext>
                  </a:extLst>
                </p:cNvPr>
                <p:cNvSpPr/>
                <p:nvPr/>
              </p:nvSpPr>
              <p:spPr>
                <a:xfrm>
                  <a:off x="1290449" y="618168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tx1"/>
                      </a:solidFill>
                      <a:latin typeface="Tahoma" panose="020B0604030504040204" pitchFamily="34" charset="0"/>
                      <a:cs typeface="Tahoma" panose="020B0604030504040204" pitchFamily="34" charset="0"/>
                    </a:rPr>
                    <a:t>Loft</a:t>
                  </a:r>
                </a:p>
              </p:txBody>
            </p:sp>
          </p:grpSp>
          <p:sp>
            <p:nvSpPr>
              <p:cNvPr id="61" name="TekstSylinder 60">
                <a:extLst>
                  <a:ext uri="{FF2B5EF4-FFF2-40B4-BE49-F238E27FC236}">
                    <a16:creationId xmlns:a16="http://schemas.microsoft.com/office/drawing/2014/main" id="{E6FB4180-D25F-A103-58FB-F467E0CF7565}"/>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sp>
        <p:nvSpPr>
          <p:cNvPr id="7" name="TekstSylinder 6">
            <a:extLst>
              <a:ext uri="{FF2B5EF4-FFF2-40B4-BE49-F238E27FC236}">
                <a16:creationId xmlns:a16="http://schemas.microsoft.com/office/drawing/2014/main" id="{F3456CFC-F670-221C-23DB-19932514387F}"/>
              </a:ext>
            </a:extLst>
          </p:cNvPr>
          <p:cNvSpPr txBox="1"/>
          <p:nvPr/>
        </p:nvSpPr>
        <p:spPr>
          <a:xfrm>
            <a:off x="865844" y="2584732"/>
            <a:ext cx="3640171" cy="1306505"/>
          </a:xfrm>
          <a:prstGeom prst="rect">
            <a:avLst/>
          </a:prstGeom>
          <a:noFill/>
        </p:spPr>
        <p:txBody>
          <a:bodyPr wrap="square" lIns="105024" tIns="52513" rIns="105024" bIns="52513" rtlCol="0">
            <a:spAutoFit/>
          </a:bodyPr>
          <a:lstStyle/>
          <a:p>
            <a:pPr lvl="0"/>
            <a:r>
              <a:rPr lang="nb-NO" b="1">
                <a:solidFill>
                  <a:prstClr val="black"/>
                </a:solidFill>
                <a:latin typeface="Tahoma" panose="020B0604030504040204" pitchFamily="34" charset="0"/>
                <a:cs typeface="Tahoma" panose="020B0604030504040204" pitchFamily="34" charset="0"/>
              </a:rPr>
              <a:t>Det fiktive kunstmuseet</a:t>
            </a:r>
          </a:p>
          <a:p>
            <a:pPr lvl="0"/>
            <a:r>
              <a:rPr lang="nb-NO" b="1">
                <a:solidFill>
                  <a:prstClr val="black"/>
                </a:solidFill>
                <a:latin typeface="Tahoma" panose="020B0604030504040204" pitchFamily="34" charset="0"/>
                <a:cs typeface="Tahoma" panose="020B0604030504040204" pitchFamily="34" charset="0"/>
              </a:rPr>
              <a:t>Pileveien 5</a:t>
            </a:r>
          </a:p>
          <a:p>
            <a:pPr lvl="0"/>
            <a:endParaRPr lang="nb-NO" sz="1400" b="1">
              <a:solidFill>
                <a:prstClr val="black"/>
              </a:solidFill>
              <a:latin typeface="Tahoma" panose="020B0604030504040204" pitchFamily="34" charset="0"/>
              <a:cs typeface="Tahoma" panose="020B0604030504040204" pitchFamily="34" charset="0"/>
            </a:endParaRPr>
          </a:p>
          <a:p>
            <a:pPr lvl="0"/>
            <a:r>
              <a:rPr lang="nb-NO" sz="1400">
                <a:solidFill>
                  <a:prstClr val="black"/>
                </a:solidFill>
                <a:latin typeface="Tahoma" panose="020B0604030504040204" pitchFamily="34" charset="0"/>
                <a:cs typeface="Tahoma" panose="020B0604030504040204" pitchFamily="34" charset="0"/>
              </a:rPr>
              <a:t>Oppdatert: 31.05.2024</a:t>
            </a:r>
          </a:p>
          <a:p>
            <a:pPr lvl="0"/>
            <a:r>
              <a:rPr lang="nb-NO" sz="1400">
                <a:solidFill>
                  <a:srgbClr val="FF0000"/>
                </a:solidFill>
                <a:latin typeface="Tahoma" panose="020B0604030504040204" pitchFamily="34" charset="0"/>
                <a:cs typeface="Tahoma" panose="020B0604030504040204" pitchFamily="34" charset="0"/>
              </a:rPr>
              <a:t>Neste oppdatering: 31.05.2026</a:t>
            </a:r>
          </a:p>
        </p:txBody>
      </p:sp>
      <p:sp>
        <p:nvSpPr>
          <p:cNvPr id="13" name="TekstSylinder 12">
            <a:extLst>
              <a:ext uri="{FF2B5EF4-FFF2-40B4-BE49-F238E27FC236}">
                <a16:creationId xmlns:a16="http://schemas.microsoft.com/office/drawing/2014/main" id="{447DCBEA-F7A0-4DA0-D2A3-BBCEF6E113C7}"/>
              </a:ext>
            </a:extLst>
          </p:cNvPr>
          <p:cNvSpPr txBox="1"/>
          <p:nvPr/>
        </p:nvSpPr>
        <p:spPr>
          <a:xfrm>
            <a:off x="0" y="32797"/>
            <a:ext cx="1048162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endParaRPr lang="nb-NO">
              <a:solidFill>
                <a:schemeClr val="bg1">
                  <a:lumMod val="65000"/>
                </a:schemeClr>
              </a:solidFill>
            </a:endParaRPr>
          </a:p>
        </p:txBody>
      </p:sp>
      <p:sp>
        <p:nvSpPr>
          <p:cNvPr id="15" name="TekstSylinder 14">
            <a:extLst>
              <a:ext uri="{FF2B5EF4-FFF2-40B4-BE49-F238E27FC236}">
                <a16:creationId xmlns:a16="http://schemas.microsoft.com/office/drawing/2014/main" id="{BB73D822-637D-1E21-8AF5-6B6D006CD4C5}"/>
              </a:ext>
            </a:extLst>
          </p:cNvPr>
          <p:cNvSpPr txBox="1"/>
          <p:nvPr/>
        </p:nvSpPr>
        <p:spPr>
          <a:xfrm rot="19976197">
            <a:off x="6914525" y="2357463"/>
            <a:ext cx="3268176" cy="923330"/>
          </a:xfrm>
          <a:prstGeom prst="rect">
            <a:avLst/>
          </a:prstGeom>
          <a:noFill/>
        </p:spPr>
        <p:txBody>
          <a:bodyPr wrap="square">
            <a:spAutoFit/>
          </a:bodyPr>
          <a:lstStyle/>
          <a:p>
            <a:r>
              <a:rPr lang="nb-NO">
                <a:solidFill>
                  <a:schemeClr val="bg1">
                    <a:lumMod val="65000"/>
                  </a:schemeClr>
                </a:solidFill>
              </a:rPr>
              <a:t>Alternativ forside</a:t>
            </a:r>
          </a:p>
          <a:p>
            <a:r>
              <a:rPr lang="nb-NO">
                <a:solidFill>
                  <a:schemeClr val="bg1">
                    <a:lumMod val="65000"/>
                  </a:schemeClr>
                </a:solidFill>
              </a:rPr>
              <a:t>for anlegg med flere bygg</a:t>
            </a:r>
          </a:p>
          <a:p>
            <a:r>
              <a:rPr lang="nb-NO">
                <a:solidFill>
                  <a:schemeClr val="bg1">
                    <a:lumMod val="65000"/>
                  </a:schemeClr>
                </a:solidFill>
              </a:rPr>
              <a:t>med flere etasjer</a:t>
            </a:r>
            <a:endParaRPr lang="nb-NO"/>
          </a:p>
        </p:txBody>
      </p:sp>
    </p:spTree>
    <p:extLst>
      <p:ext uri="{BB962C8B-B14F-4D97-AF65-F5344CB8AC3E}">
        <p14:creationId xmlns:p14="http://schemas.microsoft.com/office/powerpoint/2010/main" val="2186516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43" y="4009954"/>
            <a:ext cx="6681194" cy="5742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ittel 20"/>
          <p:cNvSpPr>
            <a:spLocks noGrp="1"/>
          </p:cNvSpPr>
          <p:nvPr>
            <p:ph type="title" idx="4294967295"/>
          </p:nvPr>
        </p:nvSpPr>
        <p:spPr>
          <a:xfrm>
            <a:off x="11569700" y="-1588"/>
            <a:ext cx="3549650" cy="10785476"/>
          </a:xfrm>
          <a:solidFill>
            <a:srgbClr val="002932"/>
          </a:solidFill>
        </p:spPr>
        <p:txBody>
          <a:bodyPr vert="horz" wrap="square" lIns="72008" tIns="360038" rIns="288030" bIns="108011" rtlCol="0" anchor="t">
            <a:normAutofit/>
          </a:bodyPr>
          <a:lstStyle/>
          <a:p>
            <a:pPr algn="r" defTabSz="704480">
              <a:lnSpc>
                <a:spcPct val="100000"/>
              </a:lnSpc>
              <a:spcBef>
                <a:spcPts val="0"/>
              </a:spcBef>
            </a:pPr>
            <a:r>
              <a:rPr lang="nb-NO" sz="2400" b="1">
                <a:solidFill>
                  <a:schemeClr val="bg1"/>
                </a:solidFill>
                <a:latin typeface="Tahoma" panose="020B0604030504040204" pitchFamily="34" charset="0"/>
                <a:ea typeface="+mn-ea"/>
                <a:cs typeface="+mn-cs"/>
              </a:rPr>
              <a:t>Innhold</a:t>
            </a:r>
            <a:br>
              <a:rPr lang="nb-NO" sz="2400" b="1">
                <a:solidFill>
                  <a:schemeClr val="bg1"/>
                </a:solidFill>
                <a:latin typeface="Tahoma" panose="020B0604030504040204" pitchFamily="34" charset="0"/>
                <a:ea typeface="+mn-ea"/>
                <a:cs typeface="+mn-cs"/>
              </a:rPr>
            </a:br>
            <a:r>
              <a:rPr lang="nb-NO" sz="2400" b="1">
                <a:solidFill>
                  <a:srgbClr val="002932"/>
                </a:solidFill>
                <a:latin typeface="Tahoma" panose="020B0604030504040204" pitchFamily="34" charset="0"/>
                <a:ea typeface="+mn-ea"/>
                <a:cs typeface="+mn-cs"/>
              </a:rPr>
              <a:t>seksjoner</a:t>
            </a:r>
            <a:endParaRPr lang="nb-NO" sz="2400">
              <a:solidFill>
                <a:srgbClr val="002932"/>
              </a:solidFill>
            </a:endParaRPr>
          </a:p>
        </p:txBody>
      </p:sp>
      <p:sp>
        <p:nvSpPr>
          <p:cNvPr id="56" name="TekstSylinder 55">
            <a:extLst>
              <a:ext uri="{FF2B5EF4-FFF2-40B4-BE49-F238E27FC236}">
                <a16:creationId xmlns:a16="http://schemas.microsoft.com/office/drawing/2014/main" id="{45BA5CC3-3ED2-314A-BD7A-361905FD2272}"/>
              </a:ext>
            </a:extLst>
          </p:cNvPr>
          <p:cNvSpPr txBox="1"/>
          <p:nvPr/>
        </p:nvSpPr>
        <p:spPr>
          <a:xfrm>
            <a:off x="3" y="539038"/>
            <a:ext cx="9386183" cy="1223608"/>
          </a:xfrm>
          <a:prstGeom prst="rect">
            <a:avLst/>
          </a:prstGeom>
          <a:noFill/>
        </p:spPr>
        <p:txBody>
          <a:bodyPr wrap="square" lIns="826962" tIns="52513" rIns="105024" bIns="52513" rtlCol="0">
            <a:spAutoFit/>
          </a:bodyPr>
          <a:lstStyle/>
          <a:p>
            <a:r>
              <a:rPr lang="nb-NO" sz="7201" b="1" spc="345">
                <a:solidFill>
                  <a:srgbClr val="FF0000"/>
                </a:solidFill>
                <a:latin typeface="Tahoma" panose="020B0604030504040204" pitchFamily="34" charset="0"/>
                <a:ea typeface="Tahoma" panose="020B0604030504040204" pitchFamily="34" charset="0"/>
                <a:cs typeface="Tahoma" panose="020B0604030504040204" pitchFamily="34" charset="0"/>
              </a:rPr>
              <a:t>VERDIBERGING</a:t>
            </a:r>
          </a:p>
        </p:txBody>
      </p:sp>
      <p:sp>
        <p:nvSpPr>
          <p:cNvPr id="57" name="TekstSylinder 56">
            <a:extLst>
              <a:ext uri="{FF2B5EF4-FFF2-40B4-BE49-F238E27FC236}">
                <a16:creationId xmlns:a16="http://schemas.microsoft.com/office/drawing/2014/main" id="{09C15E0A-2F44-854B-9D19-B345100CF99C}"/>
              </a:ext>
            </a:extLst>
          </p:cNvPr>
          <p:cNvSpPr txBox="1"/>
          <p:nvPr/>
        </p:nvSpPr>
        <p:spPr>
          <a:xfrm>
            <a:off x="3" y="1585432"/>
            <a:ext cx="9386183" cy="975446"/>
          </a:xfrm>
          <a:prstGeom prst="rect">
            <a:avLst/>
          </a:prstGeom>
          <a:noFill/>
        </p:spPr>
        <p:txBody>
          <a:bodyPr wrap="square" lIns="826962" tIns="52513" rIns="105024" bIns="52513" rtlCol="0">
            <a:spAutoFit/>
          </a:bodyPr>
          <a:lstStyle/>
          <a:p>
            <a:r>
              <a:rPr lang="nb-NO" sz="2800">
                <a:solidFill>
                  <a:srgbClr val="002932"/>
                </a:solidFill>
                <a:ea typeface="Helvetica Neue Thin" panose="020B0403020202020204" pitchFamily="34" charset="0"/>
              </a:rPr>
              <a:t>Plan for brannvesenets innsats for </a:t>
            </a:r>
            <a:r>
              <a:rPr lang="nb-NO" sz="2800">
                <a:solidFill>
                  <a:srgbClr val="FF0000"/>
                </a:solidFill>
                <a:ea typeface="Helvetica Neue Thin" panose="020B0403020202020204" pitchFamily="34" charset="0"/>
              </a:rPr>
              <a:t>restverdiredning</a:t>
            </a:r>
          </a:p>
          <a:p>
            <a:endParaRPr lang="nb-NO" sz="2800"/>
          </a:p>
        </p:txBody>
      </p:sp>
      <p:sp>
        <p:nvSpPr>
          <p:cNvPr id="39" name="Rektangel 38"/>
          <p:cNvSpPr>
            <a:spLocks noChangeAspect="1"/>
          </p:cNvSpPr>
          <p:nvPr/>
        </p:nvSpPr>
        <p:spPr>
          <a:xfrm>
            <a:off x="11041317" y="2584555"/>
            <a:ext cx="4078034" cy="724856"/>
          </a:xfrm>
          <a:prstGeom prst="rect">
            <a:avLst/>
          </a:prstGeom>
          <a:solidFill>
            <a:srgbClr val="EAC900"/>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tx1"/>
                </a:solidFill>
                <a:latin typeface="Tahoma" panose="020B0604030504040204" pitchFamily="34" charset="0"/>
              </a:rPr>
              <a:t>1. Nordfløy</a:t>
            </a:r>
          </a:p>
        </p:txBody>
      </p:sp>
      <p:sp>
        <p:nvSpPr>
          <p:cNvPr id="40" name="Rektangel 39"/>
          <p:cNvSpPr>
            <a:spLocks noChangeAspect="1"/>
          </p:cNvSpPr>
          <p:nvPr/>
        </p:nvSpPr>
        <p:spPr>
          <a:xfrm>
            <a:off x="11041317" y="1762468"/>
            <a:ext cx="4078034" cy="7248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Prioritering hele objektet</a:t>
            </a:r>
          </a:p>
        </p:txBody>
      </p:sp>
      <p:sp>
        <p:nvSpPr>
          <p:cNvPr id="41" name="Rektangel 40"/>
          <p:cNvSpPr>
            <a:spLocks noChangeAspect="1"/>
          </p:cNvSpPr>
          <p:nvPr/>
        </p:nvSpPr>
        <p:spPr>
          <a:xfrm>
            <a:off x="11041317" y="939686"/>
            <a:ext cx="4078034" cy="72485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1400" b="1">
                <a:solidFill>
                  <a:srgbClr val="002932"/>
                </a:solidFill>
                <a:latin typeface="Tahoma" panose="020B0604030504040204" pitchFamily="34" charset="0"/>
              </a:rPr>
              <a:t>Kontaktinfo</a:t>
            </a:r>
          </a:p>
          <a:p>
            <a:pPr algn="r"/>
            <a:r>
              <a:rPr lang="nb-NO" sz="1400" b="1">
                <a:solidFill>
                  <a:srgbClr val="002932"/>
                </a:solidFill>
                <a:latin typeface="Tahoma" panose="020B0604030504040204" pitchFamily="34" charset="0"/>
              </a:rPr>
              <a:t>Symboler</a:t>
            </a:r>
          </a:p>
          <a:p>
            <a:pPr algn="r"/>
            <a:r>
              <a:rPr lang="nb-NO" sz="1400" b="1">
                <a:solidFill>
                  <a:srgbClr val="002932"/>
                </a:solidFill>
                <a:latin typeface="Tahoma" panose="020B0604030504040204" pitchFamily="34" charset="0"/>
              </a:rPr>
              <a:t>Hjelpemidler</a:t>
            </a:r>
          </a:p>
        </p:txBody>
      </p:sp>
      <p:sp>
        <p:nvSpPr>
          <p:cNvPr id="42" name="Rektangel 41"/>
          <p:cNvSpPr>
            <a:spLocks noChangeAspect="1"/>
          </p:cNvSpPr>
          <p:nvPr/>
        </p:nvSpPr>
        <p:spPr>
          <a:xfrm>
            <a:off x="11041318" y="3405411"/>
            <a:ext cx="4078034" cy="724856"/>
          </a:xfrm>
          <a:prstGeom prst="rect">
            <a:avLst/>
          </a:prstGeom>
          <a:solidFill>
            <a:srgbClr val="56692D"/>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2. Vestfløy</a:t>
            </a:r>
          </a:p>
        </p:txBody>
      </p:sp>
      <p:sp>
        <p:nvSpPr>
          <p:cNvPr id="43" name="Rektangel 42"/>
          <p:cNvSpPr>
            <a:spLocks noChangeAspect="1"/>
          </p:cNvSpPr>
          <p:nvPr/>
        </p:nvSpPr>
        <p:spPr>
          <a:xfrm>
            <a:off x="11041318" y="4225250"/>
            <a:ext cx="4078034" cy="724856"/>
          </a:xfrm>
          <a:prstGeom prst="rect">
            <a:avLst/>
          </a:prstGeom>
          <a:solidFill>
            <a:srgbClr val="3266A4"/>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3. </a:t>
            </a:r>
            <a:r>
              <a:rPr lang="nb-NO" sz="2000" b="1" err="1">
                <a:solidFill>
                  <a:schemeClr val="bg1"/>
                </a:solidFill>
                <a:latin typeface="Tahoma" panose="020B0604030504040204" pitchFamily="34" charset="0"/>
              </a:rPr>
              <a:t>Sørfløy</a:t>
            </a:r>
            <a:endParaRPr lang="nb-NO" sz="2000" b="1">
              <a:solidFill>
                <a:schemeClr val="bg1"/>
              </a:solidFill>
              <a:latin typeface="Tahoma" panose="020B0604030504040204" pitchFamily="34" charset="0"/>
            </a:endParaRPr>
          </a:p>
        </p:txBody>
      </p:sp>
      <p:sp>
        <p:nvSpPr>
          <p:cNvPr id="44" name="Rektangel 43"/>
          <p:cNvSpPr>
            <a:spLocks noChangeAspect="1"/>
          </p:cNvSpPr>
          <p:nvPr/>
        </p:nvSpPr>
        <p:spPr>
          <a:xfrm>
            <a:off x="11041318" y="5038524"/>
            <a:ext cx="4078034" cy="724856"/>
          </a:xfrm>
          <a:prstGeom prst="rect">
            <a:avLst/>
          </a:prstGeom>
          <a:solidFill>
            <a:srgbClr val="C80851"/>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4. Østfløy</a:t>
            </a:r>
          </a:p>
        </p:txBody>
      </p:sp>
      <p:sp>
        <p:nvSpPr>
          <p:cNvPr id="45" name="Rektangel 44"/>
          <p:cNvSpPr>
            <a:spLocks noChangeAspect="1"/>
          </p:cNvSpPr>
          <p:nvPr/>
        </p:nvSpPr>
        <p:spPr>
          <a:xfrm>
            <a:off x="11041318" y="5854014"/>
            <a:ext cx="4078034" cy="724856"/>
          </a:xfrm>
          <a:prstGeom prst="rect">
            <a:avLst/>
          </a:prstGeom>
          <a:solidFill>
            <a:srgbClr val="1A786D"/>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5. Kontorfløy</a:t>
            </a:r>
          </a:p>
        </p:txBody>
      </p:sp>
      <p:sp>
        <p:nvSpPr>
          <p:cNvPr id="46" name="Rektangel 45"/>
          <p:cNvSpPr>
            <a:spLocks noChangeAspect="1"/>
          </p:cNvSpPr>
          <p:nvPr/>
        </p:nvSpPr>
        <p:spPr>
          <a:xfrm>
            <a:off x="11041317" y="6669169"/>
            <a:ext cx="4078034" cy="724856"/>
          </a:xfrm>
          <a:prstGeom prst="rect">
            <a:avLst/>
          </a:prstGeom>
          <a:solidFill>
            <a:srgbClr val="CD5D09"/>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6. Magasin</a:t>
            </a:r>
          </a:p>
        </p:txBody>
      </p:sp>
      <p:sp>
        <p:nvSpPr>
          <p:cNvPr id="47" name="Rektangel 46"/>
          <p:cNvSpPr>
            <a:spLocks noChangeAspect="1"/>
          </p:cNvSpPr>
          <p:nvPr/>
        </p:nvSpPr>
        <p:spPr>
          <a:xfrm>
            <a:off x="11041318" y="7485573"/>
            <a:ext cx="4078034" cy="724856"/>
          </a:xfrm>
          <a:prstGeom prst="rect">
            <a:avLst/>
          </a:prstGeom>
          <a:solidFill>
            <a:srgbClr val="894E3B"/>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7. Drengestue</a:t>
            </a:r>
          </a:p>
        </p:txBody>
      </p:sp>
      <p:sp>
        <p:nvSpPr>
          <p:cNvPr id="48" name="Rektangel 47"/>
          <p:cNvSpPr>
            <a:spLocks noChangeAspect="1"/>
          </p:cNvSpPr>
          <p:nvPr/>
        </p:nvSpPr>
        <p:spPr>
          <a:xfrm>
            <a:off x="11041317" y="8300903"/>
            <a:ext cx="4078034" cy="724856"/>
          </a:xfrm>
          <a:prstGeom prst="rect">
            <a:avLst/>
          </a:prstGeom>
          <a:solidFill>
            <a:srgbClr val="6E268E"/>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8. Portstue</a:t>
            </a:r>
          </a:p>
        </p:txBody>
      </p:sp>
      <p:sp>
        <p:nvSpPr>
          <p:cNvPr id="49" name="Rektangel 48"/>
          <p:cNvSpPr>
            <a:spLocks noChangeAspect="1"/>
          </p:cNvSpPr>
          <p:nvPr/>
        </p:nvSpPr>
        <p:spPr>
          <a:xfrm>
            <a:off x="11041318" y="9133719"/>
            <a:ext cx="4078034" cy="724856"/>
          </a:xfrm>
          <a:prstGeom prst="rect">
            <a:avLst/>
          </a:prstGeom>
          <a:solidFill>
            <a:srgbClr val="6D6969"/>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9. Stall</a:t>
            </a:r>
          </a:p>
        </p:txBody>
      </p:sp>
      <p:sp>
        <p:nvSpPr>
          <p:cNvPr id="50" name="Rektangel 49"/>
          <p:cNvSpPr>
            <a:spLocks noChangeAspect="1"/>
          </p:cNvSpPr>
          <p:nvPr/>
        </p:nvSpPr>
        <p:spPr>
          <a:xfrm>
            <a:off x="11041318" y="9968311"/>
            <a:ext cx="4078034" cy="724856"/>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3370" tIns="52513" rIns="413480" bIns="52513" rtlCol="0" anchor="ctr"/>
          <a:lstStyle/>
          <a:p>
            <a:pPr algn="r"/>
            <a:r>
              <a:rPr lang="nb-NO" sz="2000" b="1">
                <a:solidFill>
                  <a:schemeClr val="bg1"/>
                </a:solidFill>
                <a:latin typeface="Tahoma" panose="020B0604030504040204" pitchFamily="34" charset="0"/>
              </a:rPr>
              <a:t>10. Paviljong</a:t>
            </a:r>
          </a:p>
        </p:txBody>
      </p:sp>
      <p:sp>
        <p:nvSpPr>
          <p:cNvPr id="51" name="Rektangel 50"/>
          <p:cNvSpPr>
            <a:spLocks/>
          </p:cNvSpPr>
          <p:nvPr/>
        </p:nvSpPr>
        <p:spPr>
          <a:xfrm rot="5400000">
            <a:off x="7396540" y="9071761"/>
            <a:ext cx="436675" cy="780425"/>
          </a:xfrm>
          <a:prstGeom prst="rect">
            <a:avLst/>
          </a:prstGeom>
          <a:noFill/>
          <a:ln w="63500" cmpd="sng">
            <a:solidFill>
              <a:srgbClr val="B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52" name="Rektangel 51"/>
          <p:cNvSpPr>
            <a:spLocks/>
          </p:cNvSpPr>
          <p:nvPr/>
        </p:nvSpPr>
        <p:spPr>
          <a:xfrm rot="6994789">
            <a:off x="4044124" y="4018146"/>
            <a:ext cx="670858" cy="1839565"/>
          </a:xfrm>
          <a:prstGeom prst="rect">
            <a:avLst/>
          </a:prstGeom>
          <a:noFill/>
          <a:ln w="63500" cmpd="sng">
            <a:solidFill>
              <a:srgbClr val="EAC9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53" name="Rektangel 52"/>
          <p:cNvSpPr>
            <a:spLocks/>
          </p:cNvSpPr>
          <p:nvPr/>
        </p:nvSpPr>
        <p:spPr>
          <a:xfrm rot="17660246">
            <a:off x="3242040" y="6060765"/>
            <a:ext cx="754655" cy="1327411"/>
          </a:xfrm>
          <a:prstGeom prst="rect">
            <a:avLst/>
          </a:prstGeom>
          <a:noFill/>
          <a:ln w="63500" cmpd="sng">
            <a:solidFill>
              <a:srgbClr val="3266A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55" name="Rektangel 54"/>
          <p:cNvSpPr>
            <a:spLocks/>
          </p:cNvSpPr>
          <p:nvPr/>
        </p:nvSpPr>
        <p:spPr>
          <a:xfrm rot="5400000">
            <a:off x="2831446" y="8775039"/>
            <a:ext cx="445539" cy="516225"/>
          </a:xfrm>
          <a:prstGeom prst="rect">
            <a:avLst/>
          </a:prstGeom>
          <a:noFill/>
          <a:ln w="63500" cmpd="sng">
            <a:solidFill>
              <a:srgbClr val="6E268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58" name="Rektangel 57"/>
          <p:cNvSpPr>
            <a:spLocks/>
          </p:cNvSpPr>
          <p:nvPr/>
        </p:nvSpPr>
        <p:spPr>
          <a:xfrm rot="7306567">
            <a:off x="4873045" y="6446895"/>
            <a:ext cx="798252" cy="566994"/>
          </a:xfrm>
          <a:prstGeom prst="rect">
            <a:avLst/>
          </a:prstGeom>
          <a:noFill/>
          <a:ln w="63500" cmpd="sng">
            <a:solidFill>
              <a:srgbClr val="CD5D09"/>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60" name="Rektangel 59"/>
          <p:cNvSpPr>
            <a:spLocks/>
          </p:cNvSpPr>
          <p:nvPr/>
        </p:nvSpPr>
        <p:spPr>
          <a:xfrm rot="17688489" flipH="1" flipV="1">
            <a:off x="4036388" y="5865024"/>
            <a:ext cx="1016982" cy="746920"/>
          </a:xfrm>
          <a:prstGeom prst="rect">
            <a:avLst/>
          </a:prstGeom>
          <a:noFill/>
          <a:ln w="63500" cmpd="sng">
            <a:solidFill>
              <a:srgbClr val="C8085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61" name="Rektangel 60"/>
          <p:cNvSpPr>
            <a:spLocks/>
          </p:cNvSpPr>
          <p:nvPr/>
        </p:nvSpPr>
        <p:spPr>
          <a:xfrm rot="6897127">
            <a:off x="4943173" y="5492974"/>
            <a:ext cx="781901" cy="1082059"/>
          </a:xfrm>
          <a:prstGeom prst="rect">
            <a:avLst/>
          </a:prstGeom>
          <a:noFill/>
          <a:ln w="63500" cmpd="sng">
            <a:solidFill>
              <a:srgbClr val="1A786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62" name="Rektangel 61"/>
          <p:cNvSpPr>
            <a:spLocks/>
          </p:cNvSpPr>
          <p:nvPr/>
        </p:nvSpPr>
        <p:spPr>
          <a:xfrm rot="5400000">
            <a:off x="3327656" y="8517126"/>
            <a:ext cx="478033" cy="508688"/>
          </a:xfrm>
          <a:prstGeom prst="rect">
            <a:avLst/>
          </a:prstGeom>
          <a:noFill/>
          <a:ln w="63500" cmpd="sng">
            <a:solidFill>
              <a:srgbClr val="6D6969"/>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63" name="Rektangel 62"/>
          <p:cNvSpPr>
            <a:spLocks/>
          </p:cNvSpPr>
          <p:nvPr/>
        </p:nvSpPr>
        <p:spPr>
          <a:xfrm rot="17849488">
            <a:off x="2184046" y="5615405"/>
            <a:ext cx="1901450" cy="477574"/>
          </a:xfrm>
          <a:prstGeom prst="rect">
            <a:avLst/>
          </a:prstGeom>
          <a:noFill/>
          <a:ln w="63500" cmpd="sng">
            <a:solidFill>
              <a:srgbClr val="56692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64" name="Rektangel 63"/>
          <p:cNvSpPr>
            <a:spLocks/>
          </p:cNvSpPr>
          <p:nvPr/>
        </p:nvSpPr>
        <p:spPr>
          <a:xfrm rot="6907040" flipH="1">
            <a:off x="2788700" y="4705880"/>
            <a:ext cx="420854" cy="494571"/>
          </a:xfrm>
          <a:prstGeom prst="rect">
            <a:avLst/>
          </a:prstGeom>
          <a:noFill/>
          <a:ln w="63500" cmpd="sng">
            <a:solidFill>
              <a:srgbClr val="894E3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80" name="TekstSylinder 79"/>
          <p:cNvSpPr txBox="1"/>
          <p:nvPr/>
        </p:nvSpPr>
        <p:spPr>
          <a:xfrm>
            <a:off x="4062407" y="4638491"/>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1.</a:t>
            </a:r>
          </a:p>
        </p:txBody>
      </p:sp>
      <p:sp>
        <p:nvSpPr>
          <p:cNvPr id="81" name="TekstSylinder 80"/>
          <p:cNvSpPr txBox="1"/>
          <p:nvPr/>
        </p:nvSpPr>
        <p:spPr>
          <a:xfrm>
            <a:off x="3094951" y="5291660"/>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2.</a:t>
            </a:r>
          </a:p>
        </p:txBody>
      </p:sp>
      <p:sp>
        <p:nvSpPr>
          <p:cNvPr id="82" name="TekstSylinder 81"/>
          <p:cNvSpPr txBox="1"/>
          <p:nvPr/>
        </p:nvSpPr>
        <p:spPr>
          <a:xfrm>
            <a:off x="3312329" y="6481047"/>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3.</a:t>
            </a:r>
          </a:p>
        </p:txBody>
      </p:sp>
      <p:sp>
        <p:nvSpPr>
          <p:cNvPr id="83" name="TekstSylinder 82"/>
          <p:cNvSpPr txBox="1"/>
          <p:nvPr/>
        </p:nvSpPr>
        <p:spPr>
          <a:xfrm>
            <a:off x="4291853" y="6038378"/>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4.</a:t>
            </a:r>
          </a:p>
        </p:txBody>
      </p:sp>
      <p:sp>
        <p:nvSpPr>
          <p:cNvPr id="84" name="TekstSylinder 83"/>
          <p:cNvSpPr txBox="1"/>
          <p:nvPr/>
        </p:nvSpPr>
        <p:spPr>
          <a:xfrm>
            <a:off x="5097176" y="5906065"/>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5.</a:t>
            </a:r>
          </a:p>
        </p:txBody>
      </p:sp>
      <p:sp>
        <p:nvSpPr>
          <p:cNvPr id="85" name="TekstSylinder 84"/>
          <p:cNvSpPr txBox="1"/>
          <p:nvPr/>
        </p:nvSpPr>
        <p:spPr>
          <a:xfrm>
            <a:off x="5058010" y="6560790"/>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6.</a:t>
            </a:r>
          </a:p>
        </p:txBody>
      </p:sp>
      <p:sp>
        <p:nvSpPr>
          <p:cNvPr id="86" name="TekstSylinder 85"/>
          <p:cNvSpPr txBox="1"/>
          <p:nvPr/>
        </p:nvSpPr>
        <p:spPr>
          <a:xfrm>
            <a:off x="2741786" y="4743313"/>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7.</a:t>
            </a:r>
          </a:p>
        </p:txBody>
      </p:sp>
      <p:sp>
        <p:nvSpPr>
          <p:cNvPr id="87" name="TekstSylinder 86"/>
          <p:cNvSpPr txBox="1"/>
          <p:nvPr/>
        </p:nvSpPr>
        <p:spPr>
          <a:xfrm>
            <a:off x="2758555" y="8873768"/>
            <a:ext cx="428322"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8.</a:t>
            </a:r>
          </a:p>
        </p:txBody>
      </p:sp>
      <p:sp>
        <p:nvSpPr>
          <p:cNvPr id="88" name="TekstSylinder 87"/>
          <p:cNvSpPr txBox="1"/>
          <p:nvPr/>
        </p:nvSpPr>
        <p:spPr>
          <a:xfrm>
            <a:off x="3473093" y="8498923"/>
            <a:ext cx="438453" cy="400211"/>
          </a:xfrm>
          <a:prstGeom prst="rect">
            <a:avLst/>
          </a:prstGeom>
          <a:noFill/>
        </p:spPr>
        <p:txBody>
          <a:bodyPr wrap="squar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9.</a:t>
            </a:r>
          </a:p>
        </p:txBody>
      </p:sp>
      <p:sp>
        <p:nvSpPr>
          <p:cNvPr id="89" name="TekstSylinder 88"/>
          <p:cNvSpPr txBox="1"/>
          <p:nvPr/>
        </p:nvSpPr>
        <p:spPr>
          <a:xfrm>
            <a:off x="7161524" y="9210592"/>
            <a:ext cx="591829" cy="400211"/>
          </a:xfrm>
          <a:prstGeom prst="rect">
            <a:avLst/>
          </a:prstGeom>
          <a:noFill/>
        </p:spPr>
        <p:txBody>
          <a:bodyPr wrap="none" rtlCol="0">
            <a:spAutoFit/>
          </a:bodyPr>
          <a:lstStyle/>
          <a:p>
            <a:r>
              <a:rPr lang="nb-NO" sz="2000" b="1">
                <a:latin typeface="Tahoma" panose="020B0604030504040204" pitchFamily="34" charset="0"/>
                <a:ea typeface="Tahoma" panose="020B0604030504040204" pitchFamily="34" charset="0"/>
                <a:cs typeface="Tahoma" panose="020B0604030504040204" pitchFamily="34" charset="0"/>
              </a:rPr>
              <a:t>10.</a:t>
            </a:r>
          </a:p>
        </p:txBody>
      </p:sp>
      <p:pic>
        <p:nvPicPr>
          <p:cNvPr id="90" name="i22">
            <a:extLst>
              <a:ext uri="{FF2B5EF4-FFF2-40B4-BE49-F238E27FC236}">
                <a16:creationId xmlns:a16="http://schemas.microsoft.com/office/drawing/2014/main" id="{64B9BA07-2A86-4D0E-9642-5931182DD5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4332" y="9930599"/>
            <a:ext cx="432000" cy="432109"/>
          </a:xfrm>
          <a:prstGeom prst="rect">
            <a:avLst/>
          </a:prstGeom>
          <a:noFill/>
          <a:ln>
            <a:noFill/>
          </a:ln>
        </p:spPr>
      </p:pic>
      <p:grpSp>
        <p:nvGrpSpPr>
          <p:cNvPr id="91" name="j10">
            <a:extLst>
              <a:ext uri="{FF2B5EF4-FFF2-40B4-BE49-F238E27FC236}">
                <a16:creationId xmlns:a16="http://schemas.microsoft.com/office/drawing/2014/main" id="{9A5475A1-863E-4608-8D2C-6238E3BA8F3D}"/>
              </a:ext>
            </a:extLst>
          </p:cNvPr>
          <p:cNvGrpSpPr>
            <a:grpSpLocks/>
          </p:cNvGrpSpPr>
          <p:nvPr/>
        </p:nvGrpSpPr>
        <p:grpSpPr>
          <a:xfrm>
            <a:off x="5668546" y="10040002"/>
            <a:ext cx="503948" cy="291185"/>
            <a:chOff x="5456030" y="2727280"/>
            <a:chExt cx="983354" cy="229502"/>
          </a:xfrm>
        </p:grpSpPr>
        <p:sp>
          <p:nvSpPr>
            <p:cNvPr id="92" name="Rektangel 91">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93" name="Rektangel 92">
              <a:extLst>
                <a:ext uri="{FF2B5EF4-FFF2-40B4-BE49-F238E27FC236}">
                  <a16:creationId xmlns:a16="http://schemas.microsoft.com/office/drawing/2014/main" id="{90ADCB51-CAC3-4447-8A1C-5CF9F32F0D79}"/>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94" name="TekstSylinder 93">
              <a:extLst>
                <a:ext uri="{FF2B5EF4-FFF2-40B4-BE49-F238E27FC236}">
                  <a16:creationId xmlns:a16="http://schemas.microsoft.com/office/drawing/2014/main" id="{0893CA49-18B3-426B-98CE-35E3A4D541D8}"/>
                </a:ext>
              </a:extLst>
            </p:cNvPr>
            <p:cNvSpPr txBox="1"/>
            <p:nvPr userDrawn="1"/>
          </p:nvSpPr>
          <p:spPr>
            <a:xfrm>
              <a:off x="5461685" y="2727280"/>
              <a:ext cx="977699" cy="145563"/>
            </a:xfrm>
            <a:prstGeom prst="rect">
              <a:avLst/>
            </a:prstGeom>
            <a:noFill/>
          </p:spPr>
          <p:txBody>
            <a:bodyPr wrap="square" lIns="0" tIns="0" rIns="0" bIns="0" rtlCol="0">
              <a:spAutoFit/>
            </a:bodyPr>
            <a:lstStyle/>
            <a:p>
              <a:pPr algn="ctr"/>
              <a:r>
                <a:rPr lang="nb-NO" sz="1200"/>
                <a:t>20 m</a:t>
              </a:r>
              <a:endParaRPr lang="en-US" sz="1200"/>
            </a:p>
          </p:txBody>
        </p:sp>
      </p:grpSp>
      <p:sp>
        <p:nvSpPr>
          <p:cNvPr id="2" name="TekstSylinder 1">
            <a:extLst>
              <a:ext uri="{FF2B5EF4-FFF2-40B4-BE49-F238E27FC236}">
                <a16:creationId xmlns:a16="http://schemas.microsoft.com/office/drawing/2014/main" id="{635205CD-186A-F709-D1A2-88A27C484D89}"/>
              </a:ext>
            </a:extLst>
          </p:cNvPr>
          <p:cNvSpPr txBox="1"/>
          <p:nvPr/>
        </p:nvSpPr>
        <p:spPr>
          <a:xfrm>
            <a:off x="865844" y="2584732"/>
            <a:ext cx="3640171" cy="1306505"/>
          </a:xfrm>
          <a:prstGeom prst="rect">
            <a:avLst/>
          </a:prstGeom>
          <a:noFill/>
        </p:spPr>
        <p:txBody>
          <a:bodyPr wrap="square" lIns="105024" tIns="52513" rIns="105024" bIns="52513" rtlCol="0">
            <a:spAutoFit/>
          </a:bodyPr>
          <a:lstStyle/>
          <a:p>
            <a:pPr lvl="0"/>
            <a:r>
              <a:rPr lang="nb-NO" b="1">
                <a:solidFill>
                  <a:prstClr val="black"/>
                </a:solidFill>
                <a:latin typeface="Tahoma" panose="020B0604030504040204" pitchFamily="34" charset="0"/>
                <a:cs typeface="Tahoma" panose="020B0604030504040204" pitchFamily="34" charset="0"/>
              </a:rPr>
              <a:t>Det fiktive kunstmuseet</a:t>
            </a:r>
          </a:p>
          <a:p>
            <a:pPr lvl="0"/>
            <a:r>
              <a:rPr lang="nb-NO" b="1">
                <a:solidFill>
                  <a:prstClr val="black"/>
                </a:solidFill>
                <a:latin typeface="Tahoma" panose="020B0604030504040204" pitchFamily="34" charset="0"/>
                <a:cs typeface="Tahoma" panose="020B0604030504040204" pitchFamily="34" charset="0"/>
              </a:rPr>
              <a:t>Pileveien 5</a:t>
            </a:r>
          </a:p>
          <a:p>
            <a:pPr lvl="0"/>
            <a:endParaRPr lang="nb-NO" sz="1400" b="1">
              <a:solidFill>
                <a:prstClr val="black"/>
              </a:solidFill>
              <a:latin typeface="Tahoma" panose="020B0604030504040204" pitchFamily="34" charset="0"/>
              <a:cs typeface="Tahoma" panose="020B0604030504040204" pitchFamily="34" charset="0"/>
            </a:endParaRPr>
          </a:p>
          <a:p>
            <a:pPr lvl="0"/>
            <a:r>
              <a:rPr lang="nb-NO" sz="1400">
                <a:solidFill>
                  <a:prstClr val="black"/>
                </a:solidFill>
                <a:latin typeface="Tahoma" panose="020B0604030504040204" pitchFamily="34" charset="0"/>
                <a:cs typeface="Tahoma" panose="020B0604030504040204" pitchFamily="34" charset="0"/>
              </a:rPr>
              <a:t>Oppdatert: 31.05.2024</a:t>
            </a:r>
          </a:p>
          <a:p>
            <a:pPr lvl="0"/>
            <a:r>
              <a:rPr lang="nb-NO" sz="1400">
                <a:solidFill>
                  <a:srgbClr val="FF0000"/>
                </a:solidFill>
                <a:latin typeface="Tahoma" panose="020B0604030504040204" pitchFamily="34" charset="0"/>
                <a:cs typeface="Tahoma" panose="020B0604030504040204" pitchFamily="34" charset="0"/>
              </a:rPr>
              <a:t>Neste oppdatering: 31.05.2026</a:t>
            </a:r>
          </a:p>
        </p:txBody>
      </p:sp>
      <p:sp>
        <p:nvSpPr>
          <p:cNvPr id="4" name="TekstSylinder 3">
            <a:extLst>
              <a:ext uri="{FF2B5EF4-FFF2-40B4-BE49-F238E27FC236}">
                <a16:creationId xmlns:a16="http://schemas.microsoft.com/office/drawing/2014/main" id="{D6871592-FA02-392B-67FE-710952FAEE2F}"/>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
        <p:nvSpPr>
          <p:cNvPr id="5" name="TekstSylinder 4">
            <a:extLst>
              <a:ext uri="{FF2B5EF4-FFF2-40B4-BE49-F238E27FC236}">
                <a16:creationId xmlns:a16="http://schemas.microsoft.com/office/drawing/2014/main" id="{8CA364AD-566B-5AB2-C980-120F6ACA3B6B}"/>
              </a:ext>
            </a:extLst>
          </p:cNvPr>
          <p:cNvSpPr txBox="1"/>
          <p:nvPr/>
        </p:nvSpPr>
        <p:spPr>
          <a:xfrm rot="19976197">
            <a:off x="6914525" y="2495962"/>
            <a:ext cx="3268176" cy="646331"/>
          </a:xfrm>
          <a:prstGeom prst="rect">
            <a:avLst/>
          </a:prstGeom>
          <a:noFill/>
        </p:spPr>
        <p:txBody>
          <a:bodyPr wrap="square">
            <a:spAutoFit/>
          </a:bodyPr>
          <a:lstStyle/>
          <a:p>
            <a:r>
              <a:rPr lang="nb-NO">
                <a:solidFill>
                  <a:schemeClr val="bg1">
                    <a:lumMod val="65000"/>
                  </a:schemeClr>
                </a:solidFill>
              </a:rPr>
              <a:t>Alternativ forside</a:t>
            </a:r>
          </a:p>
          <a:p>
            <a:r>
              <a:rPr lang="nb-NO">
                <a:solidFill>
                  <a:schemeClr val="bg1">
                    <a:lumMod val="65000"/>
                  </a:schemeClr>
                </a:solidFill>
              </a:rPr>
              <a:t>for anlegg med flere bygg</a:t>
            </a:r>
          </a:p>
        </p:txBody>
      </p:sp>
    </p:spTree>
    <p:extLst>
      <p:ext uri="{BB962C8B-B14F-4D97-AF65-F5344CB8AC3E}">
        <p14:creationId xmlns:p14="http://schemas.microsoft.com/office/powerpoint/2010/main" val="235750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p:cNvSpPr>
            <a:spLocks/>
          </p:cNvSpPr>
          <p:nvPr/>
        </p:nvSpPr>
        <p:spPr>
          <a:xfrm>
            <a:off x="-4027" y="-1355"/>
            <a:ext cx="15157592" cy="1685083"/>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8" tIns="72008" rIns="108011" bIns="108011" rtlCol="0" anchor="b" anchorCtr="0"/>
          <a:lstStyle/>
          <a:p>
            <a:r>
              <a:rPr lang="nb-NO" sz="1600" b="1">
                <a:solidFill>
                  <a:srgbClr val="002932"/>
                </a:solidFill>
                <a:latin typeface="Tahoma" panose="020B0604030504040204" pitchFamily="34" charset="0"/>
              </a:rPr>
              <a:t>Kontaktinfo</a:t>
            </a:r>
          </a:p>
          <a:p>
            <a:r>
              <a:rPr lang="nb-NO" sz="1600" b="1">
                <a:solidFill>
                  <a:srgbClr val="002932"/>
                </a:solidFill>
                <a:latin typeface="Tahoma" panose="020B0604030504040204" pitchFamily="34" charset="0"/>
              </a:rPr>
              <a:t>Symboler</a:t>
            </a:r>
          </a:p>
          <a:p>
            <a:r>
              <a:rPr lang="nb-NO" sz="1600" b="1">
                <a:solidFill>
                  <a:srgbClr val="002932"/>
                </a:solidFill>
                <a:latin typeface="Tahoma" panose="020B0604030504040204" pitchFamily="34" charset="0"/>
              </a:rPr>
              <a:t>Hjelpemidler</a:t>
            </a:r>
          </a:p>
        </p:txBody>
      </p:sp>
      <p:grpSp>
        <p:nvGrpSpPr>
          <p:cNvPr id="15" name="Gruppe 14">
            <a:extLst>
              <a:ext uri="{FF2B5EF4-FFF2-40B4-BE49-F238E27FC236}">
                <a16:creationId xmlns:a16="http://schemas.microsoft.com/office/drawing/2014/main" id="{BBC445C3-9B1D-B5DF-F798-0C87F8B81ABC}"/>
              </a:ext>
            </a:extLst>
          </p:cNvPr>
          <p:cNvGrpSpPr/>
          <p:nvPr/>
        </p:nvGrpSpPr>
        <p:grpSpPr>
          <a:xfrm>
            <a:off x="2248137" y="0"/>
            <a:ext cx="9131056" cy="418768"/>
            <a:chOff x="2248137" y="638879"/>
            <a:chExt cx="9131056" cy="418768"/>
          </a:xfrm>
          <a:solidFill>
            <a:schemeClr val="bg2">
              <a:lumMod val="90000"/>
            </a:schemeClr>
          </a:solidFill>
        </p:grpSpPr>
        <p:grpSp>
          <p:nvGrpSpPr>
            <p:cNvPr id="16" name="Gruppe 15">
              <a:extLst>
                <a:ext uri="{FF2B5EF4-FFF2-40B4-BE49-F238E27FC236}">
                  <a16:creationId xmlns:a16="http://schemas.microsoft.com/office/drawing/2014/main" id="{86F2CCD6-1038-B5A8-54EA-275736C6558A}"/>
                </a:ext>
              </a:extLst>
            </p:cNvPr>
            <p:cNvGrpSpPr/>
            <p:nvPr/>
          </p:nvGrpSpPr>
          <p:grpSpPr>
            <a:xfrm>
              <a:off x="2248137" y="726156"/>
              <a:ext cx="9131056" cy="216023"/>
              <a:chOff x="2966719" y="475253"/>
              <a:chExt cx="9131056" cy="216023"/>
            </a:xfrm>
            <a:grpFill/>
          </p:grpSpPr>
          <p:sp>
            <p:nvSpPr>
              <p:cNvPr id="18" name="Ellipse 17">
                <a:extLst>
                  <a:ext uri="{FF2B5EF4-FFF2-40B4-BE49-F238E27FC236}">
                    <a16:creationId xmlns:a16="http://schemas.microsoft.com/office/drawing/2014/main" id="{F18931BB-3C99-55FE-A414-58F5AC8F4AA9}"/>
                  </a:ext>
                </a:extLst>
              </p:cNvPr>
              <p:cNvSpPr>
                <a:spLocks noChangeAspect="1"/>
              </p:cNvSpPr>
              <p:nvPr/>
            </p:nvSpPr>
            <p:spPr>
              <a:xfrm>
                <a:off x="11881752" y="475253"/>
                <a:ext cx="216023" cy="216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9" name="Ellipse 18">
                <a:extLst>
                  <a:ext uri="{FF2B5EF4-FFF2-40B4-BE49-F238E27FC236}">
                    <a16:creationId xmlns:a16="http://schemas.microsoft.com/office/drawing/2014/main" id="{D9705A49-AB9B-EC31-CAA6-E8EBD5CBB532}"/>
                  </a:ext>
                </a:extLst>
              </p:cNvPr>
              <p:cNvSpPr>
                <a:spLocks noChangeAspect="1"/>
              </p:cNvSpPr>
              <p:nvPr/>
            </p:nvSpPr>
            <p:spPr>
              <a:xfrm>
                <a:off x="5938397" y="475253"/>
                <a:ext cx="216023" cy="216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0" name="Ellipse 19">
                <a:extLst>
                  <a:ext uri="{FF2B5EF4-FFF2-40B4-BE49-F238E27FC236}">
                    <a16:creationId xmlns:a16="http://schemas.microsoft.com/office/drawing/2014/main" id="{D10AFFCF-7BCF-045F-F85E-700C8705AEE3}"/>
                  </a:ext>
                </a:extLst>
              </p:cNvPr>
              <p:cNvSpPr>
                <a:spLocks noChangeAspect="1"/>
              </p:cNvSpPr>
              <p:nvPr/>
            </p:nvSpPr>
            <p:spPr>
              <a:xfrm>
                <a:off x="2966719" y="475253"/>
                <a:ext cx="216023" cy="216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1" name="Ellipse 20">
                <a:extLst>
                  <a:ext uri="{FF2B5EF4-FFF2-40B4-BE49-F238E27FC236}">
                    <a16:creationId xmlns:a16="http://schemas.microsoft.com/office/drawing/2014/main" id="{5C6F8204-F368-DF20-811A-02C3C8399820}"/>
                  </a:ext>
                </a:extLst>
              </p:cNvPr>
              <p:cNvSpPr>
                <a:spLocks noChangeAspect="1"/>
              </p:cNvSpPr>
              <p:nvPr/>
            </p:nvSpPr>
            <p:spPr>
              <a:xfrm>
                <a:off x="8910075" y="475253"/>
                <a:ext cx="216023" cy="2160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cxnSp>
          <p:nvCxnSpPr>
            <p:cNvPr id="17" name="Rett pilkobling 16">
              <a:extLst>
                <a:ext uri="{FF2B5EF4-FFF2-40B4-BE49-F238E27FC236}">
                  <a16:creationId xmlns:a16="http://schemas.microsoft.com/office/drawing/2014/main" id="{0272E8C1-CB1E-D8B0-BE00-47D71381C0B6}"/>
                </a:ext>
              </a:extLst>
            </p:cNvPr>
            <p:cNvCxnSpPr>
              <a:cxnSpLocks/>
            </p:cNvCxnSpPr>
            <p:nvPr/>
          </p:nvCxnSpPr>
          <p:spPr>
            <a:xfrm>
              <a:off x="7559673" y="638879"/>
              <a:ext cx="1" cy="418768"/>
            </a:xfrm>
            <a:prstGeom prst="straightConnector1">
              <a:avLst/>
            </a:prstGeom>
            <a:grpFill/>
            <a:ln>
              <a:solidFill>
                <a:schemeClr val="bg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 name="TekstSylinder 1">
            <a:extLst>
              <a:ext uri="{FF2B5EF4-FFF2-40B4-BE49-F238E27FC236}">
                <a16:creationId xmlns:a16="http://schemas.microsoft.com/office/drawing/2014/main" id="{B2873721-8C57-AD29-6B57-CD1C5236D16F}"/>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284089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 name="Tabell 82"/>
          <p:cNvGraphicFramePr>
            <a:graphicFrameLocks noGrp="1"/>
          </p:cNvGraphicFramePr>
          <p:nvPr>
            <p:extLst>
              <p:ext uri="{D42A27DB-BD31-4B8C-83A1-F6EECF244321}">
                <p14:modId xmlns:p14="http://schemas.microsoft.com/office/powerpoint/2010/main" val="1358045538"/>
              </p:ext>
            </p:extLst>
          </p:nvPr>
        </p:nvGraphicFramePr>
        <p:xfrm>
          <a:off x="324531" y="1980475"/>
          <a:ext cx="6214477" cy="3832733"/>
        </p:xfrm>
        <a:graphic>
          <a:graphicData uri="http://schemas.openxmlformats.org/drawingml/2006/table">
            <a:tbl>
              <a:tblPr firstRow="1" bandRow="1">
                <a:effectLst/>
                <a:tableStyleId>{073A0DAA-6AF3-43AB-8588-CEC1D06C72B9}</a:tableStyleId>
              </a:tblPr>
              <a:tblGrid>
                <a:gridCol w="1354876">
                  <a:extLst>
                    <a:ext uri="{9D8B030D-6E8A-4147-A177-3AD203B41FA5}">
                      <a16:colId xmlns:a16="http://schemas.microsoft.com/office/drawing/2014/main" val="20000"/>
                    </a:ext>
                  </a:extLst>
                </a:gridCol>
                <a:gridCol w="1153292">
                  <a:extLst>
                    <a:ext uri="{9D8B030D-6E8A-4147-A177-3AD203B41FA5}">
                      <a16:colId xmlns:a16="http://schemas.microsoft.com/office/drawing/2014/main" val="20001"/>
                    </a:ext>
                  </a:extLst>
                </a:gridCol>
                <a:gridCol w="991832">
                  <a:extLst>
                    <a:ext uri="{9D8B030D-6E8A-4147-A177-3AD203B41FA5}">
                      <a16:colId xmlns:a16="http://schemas.microsoft.com/office/drawing/2014/main" val="20002"/>
                    </a:ext>
                  </a:extLst>
                </a:gridCol>
                <a:gridCol w="2714477">
                  <a:extLst>
                    <a:ext uri="{9D8B030D-6E8A-4147-A177-3AD203B41FA5}">
                      <a16:colId xmlns:a16="http://schemas.microsoft.com/office/drawing/2014/main" val="20003"/>
                    </a:ext>
                  </a:extLst>
                </a:gridCol>
              </a:tblGrid>
              <a:tr h="401396">
                <a:tc>
                  <a:txBody>
                    <a:bodyPr/>
                    <a:lstStyle/>
                    <a:p>
                      <a:pPr algn="ctr"/>
                      <a:r>
                        <a:rPr lang="nb-NO" sz="1300">
                          <a:solidFill>
                            <a:schemeClr val="bg1"/>
                          </a:solidFill>
                          <a:latin typeface="Tahoma" panose="020B0604030504040204" pitchFamily="34" charset="0"/>
                          <a:cs typeface="Tahoma" panose="020B0604030504040204" pitchFamily="34" charset="0"/>
                        </a:rPr>
                        <a:t>Funksjon</a:t>
                      </a:r>
                    </a:p>
                  </a:txBody>
                  <a:tcPr marL="50400" marR="50400" marT="50400" marB="50400">
                    <a:solidFill>
                      <a:srgbClr val="002932"/>
                    </a:solidFill>
                  </a:tcPr>
                </a:tc>
                <a:tc>
                  <a:txBody>
                    <a:bodyPr/>
                    <a:lstStyle/>
                    <a:p>
                      <a:pPr algn="ctr"/>
                      <a:r>
                        <a:rPr lang="nb-NO" sz="1300">
                          <a:solidFill>
                            <a:schemeClr val="bg1"/>
                          </a:solidFill>
                          <a:latin typeface="Tahoma"/>
                          <a:cs typeface="Tahoma"/>
                        </a:rPr>
                        <a:t>Navn</a:t>
                      </a:r>
                    </a:p>
                  </a:txBody>
                  <a:tcPr marL="50400" marR="50400" marT="50400" marB="50400">
                    <a:solidFill>
                      <a:srgbClr val="002932"/>
                    </a:solidFill>
                  </a:tcPr>
                </a:tc>
                <a:tc>
                  <a:txBody>
                    <a:bodyPr/>
                    <a:lstStyle/>
                    <a:p>
                      <a:pPr algn="ctr"/>
                      <a:r>
                        <a:rPr lang="nb-NO" sz="1300">
                          <a:solidFill>
                            <a:schemeClr val="bg1"/>
                          </a:solidFill>
                          <a:latin typeface="Tahoma"/>
                          <a:cs typeface="Tahoma"/>
                        </a:rPr>
                        <a:t>Telefon</a:t>
                      </a:r>
                    </a:p>
                  </a:txBody>
                  <a:tcPr marL="50400" marR="50400" marT="50400" marB="50400">
                    <a:solidFill>
                      <a:srgbClr val="002932"/>
                    </a:solidFill>
                  </a:tcPr>
                </a:tc>
                <a:tc>
                  <a:txBody>
                    <a:bodyPr/>
                    <a:lstStyle/>
                    <a:p>
                      <a:pPr algn="ctr"/>
                      <a:r>
                        <a:rPr lang="nb-NO" sz="1300">
                          <a:solidFill>
                            <a:schemeClr val="bg1"/>
                          </a:solidFill>
                          <a:latin typeface="Tahoma"/>
                          <a:cs typeface="Tahoma"/>
                        </a:rPr>
                        <a:t>Kommentar</a:t>
                      </a:r>
                    </a:p>
                  </a:txBody>
                  <a:tcPr marL="50400" marR="50400" marT="50400" marB="50400">
                    <a:solidFill>
                      <a:srgbClr val="002932"/>
                    </a:solidFill>
                  </a:tcPr>
                </a:tc>
                <a:extLst>
                  <a:ext uri="{0D108BD9-81ED-4DB2-BD59-A6C34878D82A}">
                    <a16:rowId xmlns:a16="http://schemas.microsoft.com/office/drawing/2014/main" val="10000"/>
                  </a:ext>
                </a:extLst>
              </a:tr>
              <a:tr h="646988">
                <a:tc>
                  <a:txBody>
                    <a:bodyPr/>
                    <a:lstStyle/>
                    <a:p>
                      <a:r>
                        <a:rPr lang="nb-NO" sz="1100" b="0" i="1">
                          <a:solidFill>
                            <a:srgbClr val="C00000"/>
                          </a:solidFill>
                          <a:latin typeface="Tahoma"/>
                          <a:cs typeface="Tahoma"/>
                        </a:rPr>
                        <a:t>Kjentperson bygning,</a:t>
                      </a:r>
                      <a:r>
                        <a:rPr lang="nb-NO" sz="1100" b="0" i="1" baseline="0">
                          <a:solidFill>
                            <a:srgbClr val="C00000"/>
                          </a:solidFill>
                          <a:latin typeface="Tahoma"/>
                          <a:cs typeface="Tahoma"/>
                        </a:rPr>
                        <a:t> </a:t>
                      </a:r>
                      <a:endParaRPr lang="nb-NO" sz="1100" b="0" i="1">
                        <a:solidFill>
                          <a:srgbClr val="C00000"/>
                        </a:solidFill>
                        <a:latin typeface="Tahoma"/>
                        <a:cs typeface="Tahoma"/>
                      </a:endParaRPr>
                    </a:p>
                    <a:p>
                      <a:r>
                        <a:rPr lang="nb-NO" sz="1100" b="0" i="1">
                          <a:solidFill>
                            <a:srgbClr val="C00000"/>
                          </a:solidFill>
                          <a:latin typeface="Tahoma"/>
                          <a:cs typeface="Tahoma"/>
                        </a:rPr>
                        <a:t>vaktmester</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kern="1200">
                          <a:solidFill>
                            <a:srgbClr val="C00000"/>
                          </a:solidFill>
                          <a:latin typeface="Tahoma"/>
                          <a:ea typeface="+mn-ea"/>
                          <a:cs typeface="Tahoma"/>
                        </a:rPr>
                        <a:t>Ola Normann</a:t>
                      </a:r>
                    </a:p>
                  </a:txBody>
                  <a:tcPr marL="50400" marR="50400" marT="50400" marB="50400"/>
                </a:tc>
                <a:tc>
                  <a:txBody>
                    <a:bodyPr/>
                    <a:lstStyle/>
                    <a:p>
                      <a:r>
                        <a:rPr lang="nb-NO" sz="1100" b="0" i="1">
                          <a:solidFill>
                            <a:srgbClr val="C00000"/>
                          </a:solidFill>
                          <a:latin typeface="Tahoma"/>
                          <a:cs typeface="Tahoma"/>
                        </a:rPr>
                        <a:t>XXX XX XXX</a:t>
                      </a:r>
                    </a:p>
                  </a:txBody>
                  <a:tcPr marL="50400" marR="50400" marT="50400" marB="50400"/>
                </a:tc>
                <a:tc>
                  <a:txBody>
                    <a:bodyPr/>
                    <a:lstStyle/>
                    <a:p>
                      <a:pPr>
                        <a:spcAft>
                          <a:spcPts val="0"/>
                        </a:spcAft>
                      </a:pPr>
                      <a:r>
                        <a:rPr lang="nb-NO" sz="1100" b="0" i="1">
                          <a:solidFill>
                            <a:srgbClr val="C00000"/>
                          </a:solidFill>
                          <a:effectLst/>
                          <a:latin typeface="Tahoma"/>
                          <a:ea typeface="MS Mincho"/>
                          <a:cs typeface="Tahoma"/>
                        </a:rPr>
                        <a:t>Kjenner</a:t>
                      </a:r>
                      <a:r>
                        <a:rPr lang="nb-NO" sz="1100" b="0" i="1" baseline="0">
                          <a:solidFill>
                            <a:srgbClr val="C00000"/>
                          </a:solidFill>
                          <a:effectLst/>
                          <a:latin typeface="Tahoma"/>
                          <a:ea typeface="MS Mincho"/>
                          <a:cs typeface="Tahoma"/>
                        </a:rPr>
                        <a:t> bygget. Jour 24/7.</a:t>
                      </a:r>
                      <a:endParaRPr lang="nb-NO" sz="1100" b="0" i="1">
                        <a:solidFill>
                          <a:srgbClr val="C00000"/>
                        </a:solidFill>
                        <a:effectLst/>
                        <a:latin typeface="Tahoma"/>
                        <a:ea typeface="MS Mincho"/>
                        <a:cs typeface="Tahoma"/>
                      </a:endParaRPr>
                    </a:p>
                  </a:txBody>
                  <a:tcPr marL="50400" marR="50400" marT="50400" marB="50400"/>
                </a:tc>
                <a:extLst>
                  <a:ext uri="{0D108BD9-81ED-4DB2-BD59-A6C34878D82A}">
                    <a16:rowId xmlns:a16="http://schemas.microsoft.com/office/drawing/2014/main" val="10001"/>
                  </a:ext>
                </a:extLst>
              </a:tr>
              <a:tr h="603783">
                <a:tc>
                  <a:txBody>
                    <a:bodyPr/>
                    <a:lstStyle/>
                    <a:p>
                      <a:r>
                        <a:rPr lang="nb-NO" sz="1100" i="1">
                          <a:solidFill>
                            <a:srgbClr val="C00000"/>
                          </a:solidFill>
                          <a:latin typeface="Tahoma"/>
                          <a:cs typeface="Tahoma"/>
                        </a:rPr>
                        <a:t>Kjentperson,</a:t>
                      </a:r>
                      <a:r>
                        <a:rPr lang="nb-NO" sz="1100" i="1" baseline="0">
                          <a:solidFill>
                            <a:srgbClr val="C00000"/>
                          </a:solidFill>
                          <a:latin typeface="Tahoma"/>
                          <a:cs typeface="Tahoma"/>
                        </a:rPr>
                        <a:t> </a:t>
                      </a:r>
                      <a:r>
                        <a:rPr lang="nb-NO" sz="1100" i="1">
                          <a:solidFill>
                            <a:srgbClr val="C00000"/>
                          </a:solidFill>
                          <a:latin typeface="Tahoma"/>
                          <a:cs typeface="Tahoma"/>
                        </a:rPr>
                        <a:t>samlingsansvarlig</a:t>
                      </a:r>
                      <a:r>
                        <a:rPr lang="nb-NO" sz="1100" i="1" baseline="0">
                          <a:solidFill>
                            <a:srgbClr val="C00000"/>
                          </a:solidFill>
                          <a:latin typeface="Tahoma"/>
                          <a:cs typeface="Tahoma"/>
                        </a:rPr>
                        <a:t> </a:t>
                      </a:r>
                      <a:r>
                        <a:rPr lang="nb-NO" sz="1100" i="1">
                          <a:solidFill>
                            <a:srgbClr val="C00000"/>
                          </a:solidFill>
                          <a:latin typeface="Tahoma"/>
                          <a:cs typeface="Tahoma"/>
                        </a:rPr>
                        <a:t>konservator</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kern="1200">
                          <a:solidFill>
                            <a:srgbClr val="C00000"/>
                          </a:solidFill>
                          <a:latin typeface="Tahoma"/>
                          <a:ea typeface="+mn-ea"/>
                          <a:cs typeface="Tahoma"/>
                        </a:rPr>
                        <a:t>Ola Normann</a:t>
                      </a:r>
                    </a:p>
                  </a:txBody>
                  <a:tcPr marL="50400" marR="50400" marT="50400" marB="50400"/>
                </a:tc>
                <a:tc>
                  <a:txBody>
                    <a:bodyPr/>
                    <a:lstStyle/>
                    <a:p>
                      <a:r>
                        <a:rPr lang="nb-NO" sz="1100" b="0" i="1">
                          <a:solidFill>
                            <a:srgbClr val="C00000"/>
                          </a:solidFill>
                          <a:latin typeface="Tahoma"/>
                          <a:cs typeface="Tahoma"/>
                        </a:rPr>
                        <a:t>XXX XX XXX</a:t>
                      </a:r>
                    </a:p>
                  </a:txBody>
                  <a:tcPr marL="50400" marR="50400" marT="50400" marB="50400"/>
                </a:tc>
                <a:tc>
                  <a:txBody>
                    <a:bodyPr/>
                    <a:lstStyle/>
                    <a:p>
                      <a:r>
                        <a:rPr lang="nb-NO" sz="1100" i="1">
                          <a:solidFill>
                            <a:srgbClr val="C00000"/>
                          </a:solidFill>
                          <a:latin typeface="Tahoma"/>
                          <a:cs typeface="Tahoma"/>
                        </a:rPr>
                        <a:t>Kjenner</a:t>
                      </a:r>
                      <a:r>
                        <a:rPr lang="nb-NO" sz="1100" i="1" baseline="0">
                          <a:solidFill>
                            <a:srgbClr val="C00000"/>
                          </a:solidFill>
                          <a:latin typeface="Tahoma"/>
                          <a:cs typeface="Tahoma"/>
                        </a:rPr>
                        <a:t> samlingen. Kan iverksette intern beredskapsplan og rekvirere folk for å håndtere evakuerte gjenstander.</a:t>
                      </a:r>
                      <a:endParaRPr lang="nb-NO" sz="1100" i="1">
                        <a:solidFill>
                          <a:srgbClr val="C00000"/>
                        </a:solidFill>
                        <a:latin typeface="Tahoma"/>
                        <a:cs typeface="Tahoma"/>
                      </a:endParaRPr>
                    </a:p>
                  </a:txBody>
                  <a:tcPr marL="50400" marR="50400" marT="50400" marB="50400"/>
                </a:tc>
                <a:extLst>
                  <a:ext uri="{0D108BD9-81ED-4DB2-BD59-A6C34878D82A}">
                    <a16:rowId xmlns:a16="http://schemas.microsoft.com/office/drawing/2014/main" val="10002"/>
                  </a:ext>
                </a:extLst>
              </a:tr>
              <a:tr h="436126">
                <a:tc>
                  <a:txBody>
                    <a:bodyPr/>
                    <a:lstStyle/>
                    <a:p>
                      <a:r>
                        <a:rPr lang="nb-NO" sz="1100" i="1">
                          <a:solidFill>
                            <a:srgbClr val="C00000"/>
                          </a:solidFill>
                          <a:latin typeface="Tahoma"/>
                          <a:cs typeface="Tahoma"/>
                        </a:rPr>
                        <a:t>Kjentperson,</a:t>
                      </a:r>
                      <a:r>
                        <a:rPr lang="nb-NO" sz="1100" i="1" baseline="0">
                          <a:solidFill>
                            <a:srgbClr val="C00000"/>
                          </a:solidFill>
                          <a:latin typeface="Tahoma"/>
                          <a:cs typeface="Tahoma"/>
                        </a:rPr>
                        <a:t> daglig leder</a:t>
                      </a:r>
                      <a:endParaRPr lang="nb-NO" sz="1100" i="1">
                        <a:solidFill>
                          <a:srgbClr val="C00000"/>
                        </a:solidFill>
                        <a:latin typeface="Tahoma"/>
                        <a:cs typeface="Tahoma"/>
                      </a:endParaRP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kern="1200">
                          <a:solidFill>
                            <a:srgbClr val="C00000"/>
                          </a:solidFill>
                          <a:latin typeface="Tahoma"/>
                          <a:ea typeface="+mn-ea"/>
                          <a:cs typeface="Tahoma"/>
                        </a:rPr>
                        <a:t>Ola Normann</a:t>
                      </a:r>
                    </a:p>
                  </a:txBody>
                  <a:tcPr marL="50400" marR="50400" marT="50400" marB="50400"/>
                </a:tc>
                <a:tc>
                  <a:txBody>
                    <a:bodyPr/>
                    <a:lstStyle/>
                    <a:p>
                      <a:r>
                        <a:rPr lang="nb-NO" sz="1100" b="0" i="1">
                          <a:solidFill>
                            <a:srgbClr val="C00000"/>
                          </a:solidFill>
                          <a:latin typeface="Tahoma"/>
                          <a:cs typeface="Tahoma"/>
                        </a:rPr>
                        <a:t>XXX XX XXX</a:t>
                      </a:r>
                    </a:p>
                  </a:txBody>
                  <a:tcPr marL="50400" marR="50400" marT="50400" marB="50400"/>
                </a:tc>
                <a:tc>
                  <a:txBody>
                    <a:bodyPr/>
                    <a:lstStyle/>
                    <a:p>
                      <a:endParaRPr lang="nb-NO" sz="1100" i="1">
                        <a:solidFill>
                          <a:srgbClr val="C00000"/>
                        </a:solidFill>
                        <a:latin typeface="Tahoma"/>
                        <a:cs typeface="Tahoma"/>
                      </a:endParaRPr>
                    </a:p>
                  </a:txBody>
                  <a:tcPr marL="50400" marR="50400" marT="50400" marB="50400"/>
                </a:tc>
                <a:extLst>
                  <a:ext uri="{0D108BD9-81ED-4DB2-BD59-A6C34878D82A}">
                    <a16:rowId xmlns:a16="http://schemas.microsoft.com/office/drawing/2014/main" val="10003"/>
                  </a:ext>
                </a:extLst>
              </a:tr>
              <a:tr h="436126">
                <a:tc>
                  <a:txBody>
                    <a:bodyPr/>
                    <a:lstStyle/>
                    <a:p>
                      <a:r>
                        <a:rPr lang="nb-NO" sz="1100" i="1">
                          <a:solidFill>
                            <a:srgbClr val="C00000"/>
                          </a:solidFill>
                          <a:latin typeface="Tahoma"/>
                          <a:cs typeface="Tahoma"/>
                        </a:rPr>
                        <a:t>Transportfirma</a:t>
                      </a:r>
                    </a:p>
                  </a:txBody>
                  <a:tcPr marL="50400" marR="50400" marT="50400" marB="50400"/>
                </a:tc>
                <a:tc>
                  <a:txBody>
                    <a:bodyPr/>
                    <a:lstStyle/>
                    <a:p>
                      <a:r>
                        <a:rPr lang="nb-NO" sz="1100" i="1">
                          <a:solidFill>
                            <a:srgbClr val="C00000"/>
                          </a:solidFill>
                          <a:latin typeface="Tahoma"/>
                          <a:cs typeface="Tahoma"/>
                        </a:rPr>
                        <a:t>Kunsttransport AS</a:t>
                      </a:r>
                    </a:p>
                  </a:txBody>
                  <a:tcPr marL="50400" marR="50400" marT="50400" marB="50400"/>
                </a:tc>
                <a:tc>
                  <a:txBody>
                    <a:bodyPr/>
                    <a:lstStyle/>
                    <a:p>
                      <a:r>
                        <a:rPr lang="nb-NO" sz="1100" i="1">
                          <a:solidFill>
                            <a:srgbClr val="C00000"/>
                          </a:solidFill>
                          <a:latin typeface="Tahoma"/>
                          <a:cs typeface="Tahoma"/>
                        </a:rPr>
                        <a:t>XXX XX XXX</a:t>
                      </a:r>
                    </a:p>
                  </a:txBody>
                  <a:tcPr marL="50400" marR="50400" marT="50400" marB="50400"/>
                </a:tc>
                <a:tc>
                  <a:txBody>
                    <a:bodyPr/>
                    <a:lstStyle/>
                    <a:p>
                      <a:r>
                        <a:rPr lang="nb-NO" sz="1100" i="1">
                          <a:solidFill>
                            <a:srgbClr val="C00000"/>
                          </a:solidFill>
                          <a:latin typeface="Tahoma"/>
                          <a:cs typeface="Tahoma"/>
                        </a:rPr>
                        <a:t>Kan stille</a:t>
                      </a:r>
                      <a:r>
                        <a:rPr lang="nb-NO" sz="1100" i="1" baseline="0">
                          <a:solidFill>
                            <a:srgbClr val="C00000"/>
                          </a:solidFill>
                          <a:latin typeface="Tahoma"/>
                          <a:cs typeface="Tahoma"/>
                        </a:rPr>
                        <a:t> </a:t>
                      </a:r>
                      <a:r>
                        <a:rPr lang="nb-NO" sz="1100" i="1">
                          <a:solidFill>
                            <a:srgbClr val="C00000"/>
                          </a:solidFill>
                          <a:latin typeface="Tahoma"/>
                          <a:cs typeface="Tahoma"/>
                        </a:rPr>
                        <a:t>med container og transport til sikkert sted,</a:t>
                      </a:r>
                      <a:r>
                        <a:rPr lang="nb-NO" sz="1100" i="1" baseline="0">
                          <a:solidFill>
                            <a:srgbClr val="C00000"/>
                          </a:solidFill>
                          <a:latin typeface="Tahoma"/>
                          <a:cs typeface="Tahoma"/>
                        </a:rPr>
                        <a:t> samt første hjelp på kunsten.</a:t>
                      </a:r>
                      <a:endParaRPr lang="nb-NO" sz="1100" i="1">
                        <a:solidFill>
                          <a:srgbClr val="C00000"/>
                        </a:solidFill>
                        <a:latin typeface="Tahoma"/>
                        <a:cs typeface="Tahoma"/>
                      </a:endParaRPr>
                    </a:p>
                  </a:txBody>
                  <a:tcPr marL="50400" marR="50400" marT="50400" marB="50400"/>
                </a:tc>
                <a:extLst>
                  <a:ext uri="{0D108BD9-81ED-4DB2-BD59-A6C34878D82A}">
                    <a16:rowId xmlns:a16="http://schemas.microsoft.com/office/drawing/2014/main" val="10004"/>
                  </a:ext>
                </a:extLst>
              </a:tr>
              <a:tr h="436126">
                <a:tc>
                  <a:txBody>
                    <a:bodyPr/>
                    <a:lstStyle/>
                    <a:p>
                      <a:r>
                        <a:rPr lang="nb-NO" sz="1100" b="0" i="1" kern="1200">
                          <a:solidFill>
                            <a:srgbClr val="C00000"/>
                          </a:solidFill>
                          <a:effectLst/>
                          <a:latin typeface="Tahoma"/>
                          <a:ea typeface="+mn-ea"/>
                          <a:cs typeface="Tahoma"/>
                        </a:rPr>
                        <a:t>Forsikringsselskap</a:t>
                      </a:r>
                      <a:endParaRPr lang="nb-NO" sz="1100" b="0" i="1">
                        <a:solidFill>
                          <a:srgbClr val="C00000"/>
                        </a:solidFill>
                        <a:latin typeface="Tahoma"/>
                        <a:cs typeface="Tahoma"/>
                      </a:endParaRPr>
                    </a:p>
                  </a:txBody>
                  <a:tcPr marL="50400" marR="50400" marT="50400" marB="50400"/>
                </a:tc>
                <a:tc>
                  <a:txBody>
                    <a:bodyPr/>
                    <a:lstStyle/>
                    <a:p>
                      <a:r>
                        <a:rPr lang="nb-NO" sz="1100" b="0" i="1">
                          <a:solidFill>
                            <a:srgbClr val="C00000"/>
                          </a:solidFill>
                          <a:latin typeface="Tahoma"/>
                          <a:cs typeface="Tahoma"/>
                        </a:rPr>
                        <a:t>Hvis</a:t>
                      </a:r>
                    </a:p>
                  </a:txBody>
                  <a:tcPr marL="50400" marR="50400" marT="50400" marB="50400"/>
                </a:tc>
                <a:tc>
                  <a:txBody>
                    <a:bodyPr/>
                    <a:lstStyle/>
                    <a:p>
                      <a:r>
                        <a:rPr lang="nb-NO" sz="1100" i="1">
                          <a:solidFill>
                            <a:srgbClr val="C00000"/>
                          </a:solidFill>
                          <a:latin typeface="Tahoma"/>
                          <a:cs typeface="Tahoma"/>
                        </a:rPr>
                        <a:t>XXX XX XXX</a:t>
                      </a:r>
                    </a:p>
                  </a:txBody>
                  <a:tcPr marL="50400" marR="50400" marT="50400" marB="50400"/>
                </a:tc>
                <a:tc>
                  <a:txBody>
                    <a:bodyPr/>
                    <a:lstStyle/>
                    <a:p>
                      <a:pPr>
                        <a:spcAft>
                          <a:spcPts val="0"/>
                        </a:spcAft>
                      </a:pPr>
                      <a:r>
                        <a:rPr lang="nb-NO" sz="1100" b="0" i="1">
                          <a:solidFill>
                            <a:srgbClr val="C00000"/>
                          </a:solidFill>
                          <a:effectLst/>
                          <a:latin typeface="Tahoma"/>
                          <a:ea typeface="MS Mincho"/>
                          <a:cs typeface="Tahoma"/>
                        </a:rPr>
                        <a:t>Avklaring</a:t>
                      </a:r>
                      <a:r>
                        <a:rPr lang="nb-NO" sz="1100" b="0" i="1" baseline="0">
                          <a:solidFill>
                            <a:srgbClr val="C00000"/>
                          </a:solidFill>
                          <a:effectLst/>
                          <a:latin typeface="Tahoma"/>
                          <a:ea typeface="MS Mincho"/>
                          <a:cs typeface="Tahoma"/>
                        </a:rPr>
                        <a:t> av ressursbruk. </a:t>
                      </a:r>
                      <a:r>
                        <a:rPr lang="nb-NO" sz="1100" b="0" i="1">
                          <a:solidFill>
                            <a:srgbClr val="C00000"/>
                          </a:solidFill>
                          <a:effectLst/>
                          <a:latin typeface="Tahoma"/>
                          <a:ea typeface="MS Mincho"/>
                          <a:cs typeface="Tahoma"/>
                        </a:rPr>
                        <a:t>Kan rekvirere container og vakthold.</a:t>
                      </a:r>
                    </a:p>
                  </a:txBody>
                  <a:tcPr marL="50400" marR="50400" marT="50400" marB="50400"/>
                </a:tc>
                <a:extLst>
                  <a:ext uri="{0D108BD9-81ED-4DB2-BD59-A6C34878D82A}">
                    <a16:rowId xmlns:a16="http://schemas.microsoft.com/office/drawing/2014/main" val="10005"/>
                  </a:ext>
                </a:extLst>
              </a:tr>
              <a:tr h="268468">
                <a:tc>
                  <a:txBody>
                    <a:bodyPr/>
                    <a:lstStyle/>
                    <a:p>
                      <a:r>
                        <a:rPr lang="nb-NO" sz="1100" b="0" i="1">
                          <a:solidFill>
                            <a:srgbClr val="C00000"/>
                          </a:solidFill>
                          <a:latin typeface="Tahoma"/>
                          <a:cs typeface="Tahoma"/>
                        </a:rPr>
                        <a:t>Vekterselskap</a:t>
                      </a:r>
                    </a:p>
                  </a:txBody>
                  <a:tcPr marL="50400" marR="50400" marT="50400" marB="50400"/>
                </a:tc>
                <a:tc>
                  <a:txBody>
                    <a:bodyPr/>
                    <a:lstStyle/>
                    <a:p>
                      <a:r>
                        <a:rPr lang="nb-NO" sz="1100" b="0" i="1">
                          <a:solidFill>
                            <a:srgbClr val="C00000"/>
                          </a:solidFill>
                          <a:latin typeface="Tahoma"/>
                          <a:cs typeface="Tahoma"/>
                        </a:rPr>
                        <a:t>Sikker</a:t>
                      </a:r>
                    </a:p>
                  </a:txBody>
                  <a:tcPr marL="50400" marR="50400" marT="50400" marB="50400"/>
                </a:tc>
                <a:tc>
                  <a:txBody>
                    <a:bodyPr/>
                    <a:lstStyle/>
                    <a:p>
                      <a:r>
                        <a:rPr lang="nb-NO" sz="1100" i="1">
                          <a:solidFill>
                            <a:srgbClr val="C00000"/>
                          </a:solidFill>
                          <a:latin typeface="Tahoma"/>
                          <a:cs typeface="Tahoma"/>
                        </a:rPr>
                        <a:t>XXX XX XXX</a:t>
                      </a:r>
                    </a:p>
                  </a:txBody>
                  <a:tcPr marL="50400" marR="50400" marT="50400" marB="50400"/>
                </a:tc>
                <a:tc>
                  <a:txBody>
                    <a:bodyPr/>
                    <a:lstStyle/>
                    <a:p>
                      <a:pPr>
                        <a:spcAft>
                          <a:spcPts val="0"/>
                        </a:spcAft>
                      </a:pPr>
                      <a:r>
                        <a:rPr lang="nb-NO" sz="1100" b="0" i="1">
                          <a:solidFill>
                            <a:srgbClr val="C00000"/>
                          </a:solidFill>
                          <a:effectLst/>
                          <a:latin typeface="Tahoma"/>
                          <a:ea typeface="MS Mincho"/>
                          <a:cs typeface="Tahoma"/>
                        </a:rPr>
                        <a:t>Kjenner</a:t>
                      </a:r>
                      <a:r>
                        <a:rPr lang="nb-NO" sz="1100" b="0" i="1" baseline="0">
                          <a:solidFill>
                            <a:srgbClr val="C00000"/>
                          </a:solidFill>
                          <a:effectLst/>
                          <a:latin typeface="Tahoma"/>
                          <a:ea typeface="MS Mincho"/>
                          <a:cs typeface="Tahoma"/>
                        </a:rPr>
                        <a:t> bygget. Jour 24/7.</a:t>
                      </a:r>
                      <a:endParaRPr lang="nb-NO" sz="1100" b="0" i="1">
                        <a:solidFill>
                          <a:srgbClr val="C00000"/>
                        </a:solidFill>
                        <a:effectLst/>
                        <a:latin typeface="Tahoma"/>
                        <a:ea typeface="MS Mincho"/>
                        <a:cs typeface="Tahoma"/>
                      </a:endParaRPr>
                    </a:p>
                  </a:txBody>
                  <a:tcPr marL="50400" marR="50400" marT="50400" marB="50400"/>
                </a:tc>
                <a:extLst>
                  <a:ext uri="{0D108BD9-81ED-4DB2-BD59-A6C34878D82A}">
                    <a16:rowId xmlns:a16="http://schemas.microsoft.com/office/drawing/2014/main" val="10006"/>
                  </a:ext>
                </a:extLst>
              </a:tr>
              <a:tr h="268468">
                <a:tc>
                  <a:txBody>
                    <a:bodyPr/>
                    <a:lstStyle/>
                    <a:p>
                      <a:r>
                        <a:rPr lang="nb-NO" sz="1100" b="0" i="1">
                          <a:solidFill>
                            <a:srgbClr val="C00000"/>
                          </a:solidFill>
                          <a:latin typeface="Tahoma"/>
                          <a:cs typeface="Tahoma"/>
                        </a:rPr>
                        <a:t>Beredskapstelefon for kulturminner</a:t>
                      </a:r>
                    </a:p>
                  </a:txBody>
                  <a:tcPr marL="50400" marR="50400" marT="50400" marB="50400"/>
                </a:tc>
                <a:tc>
                  <a:txBody>
                    <a:bodyPr/>
                    <a:lstStyle/>
                    <a:p>
                      <a:r>
                        <a:rPr lang="nb-NO" sz="1100" b="0" i="1">
                          <a:solidFill>
                            <a:srgbClr val="C00000"/>
                          </a:solidFill>
                          <a:latin typeface="Tahoma"/>
                          <a:cs typeface="Tahoma"/>
                        </a:rPr>
                        <a:t>NIKU</a:t>
                      </a:r>
                    </a:p>
                  </a:txBody>
                  <a:tcPr marL="50400" marR="50400" marT="50400" marB="50400"/>
                </a:tc>
                <a:tc>
                  <a:txBody>
                    <a:bodyPr/>
                    <a:lstStyle/>
                    <a:p>
                      <a:r>
                        <a:rPr lang="nb-NO" sz="1100" i="1">
                          <a:solidFill>
                            <a:srgbClr val="C00000"/>
                          </a:solidFill>
                          <a:latin typeface="Tahoma"/>
                          <a:cs typeface="Tahoma"/>
                        </a:rPr>
                        <a:t>481 10 777</a:t>
                      </a:r>
                    </a:p>
                  </a:txBody>
                  <a:tcPr marL="50400" marR="50400" marT="50400" marB="50400"/>
                </a:tc>
                <a:tc>
                  <a:txBody>
                    <a:bodyPr/>
                    <a:lstStyle/>
                    <a:p>
                      <a:pPr>
                        <a:spcAft>
                          <a:spcPts val="0"/>
                        </a:spcAft>
                      </a:pPr>
                      <a:r>
                        <a:rPr lang="nb-NO" sz="1100" b="0" i="1">
                          <a:solidFill>
                            <a:srgbClr val="C00000"/>
                          </a:solidFill>
                          <a:effectLst/>
                          <a:latin typeface="Tahoma"/>
                          <a:ea typeface="MS Mincho"/>
                          <a:cs typeface="Tahoma"/>
                        </a:rPr>
                        <a:t>Rådgivning til brannvesen og forvaltere av kulturminner, om håndtering av materialer i akutt fase av hendelse.</a:t>
                      </a:r>
                    </a:p>
                  </a:txBody>
                  <a:tcPr marL="50400" marR="50400" marT="50400" marB="50400"/>
                </a:tc>
                <a:extLst>
                  <a:ext uri="{0D108BD9-81ED-4DB2-BD59-A6C34878D82A}">
                    <a16:rowId xmlns:a16="http://schemas.microsoft.com/office/drawing/2014/main" val="1019445630"/>
                  </a:ext>
                </a:extLst>
              </a:tr>
            </a:tbl>
          </a:graphicData>
        </a:graphic>
      </p:graphicFrame>
      <p:sp>
        <p:nvSpPr>
          <p:cNvPr id="81" name="Tittel 20"/>
          <p:cNvSpPr txBox="1">
            <a:spLocks/>
          </p:cNvSpPr>
          <p:nvPr/>
        </p:nvSpPr>
        <p:spPr>
          <a:xfrm>
            <a:off x="12608404" y="-8557"/>
            <a:ext cx="2520000" cy="1800456"/>
          </a:xfrm>
          <a:prstGeom prst="rect">
            <a:avLst/>
          </a:prstGeom>
          <a:solidFill>
            <a:srgbClr val="D9D9D9"/>
          </a:solidFill>
        </p:spPr>
        <p:txBody>
          <a:bodyPr vert="horz" wrap="square" lIns="72008" tIns="360038" rIns="288030" bIns="108011" rtlCol="0" anchor="t">
            <a:normAutofit/>
          </a:bodyPr>
          <a:lstStyle>
            <a:lvl1pPr algn="ctr" defTabSz="1474836" rtl="0" eaLnBrk="1" latinLnBrk="0" hangingPunct="1">
              <a:spcBef>
                <a:spcPct val="0"/>
              </a:spcBef>
              <a:buNone/>
              <a:defRPr sz="7100" kern="1200">
                <a:solidFill>
                  <a:schemeClr val="tx1"/>
                </a:solidFill>
                <a:latin typeface="+mj-lt"/>
                <a:ea typeface="+mj-ea"/>
                <a:cs typeface="+mj-cs"/>
              </a:defRPr>
            </a:lvl1pPr>
          </a:lstStyle>
          <a:p>
            <a:pPr algn="r" defTabSz="704480">
              <a:spcBef>
                <a:spcPts val="0"/>
              </a:spcBef>
            </a:pPr>
            <a:r>
              <a:rPr lang="nb-NO" sz="2000" b="1">
                <a:solidFill>
                  <a:srgbClr val="002932"/>
                </a:solidFill>
                <a:latin typeface="Tahoma" panose="020B0604030504040204" pitchFamily="34" charset="0"/>
                <a:ea typeface="+mn-ea"/>
                <a:cs typeface="+mn-cs"/>
              </a:rPr>
              <a:t>Kontaktinfo Hjelpemidler</a:t>
            </a:r>
            <a:br>
              <a:rPr lang="nb-NO" sz="2000" b="1">
                <a:solidFill>
                  <a:srgbClr val="002932"/>
                </a:solidFill>
                <a:latin typeface="Tahoma" panose="020B0604030504040204" pitchFamily="34" charset="0"/>
                <a:ea typeface="+mn-ea"/>
                <a:cs typeface="+mn-cs"/>
              </a:rPr>
            </a:br>
            <a:r>
              <a:rPr lang="nb-NO" sz="2000" b="1">
                <a:solidFill>
                  <a:srgbClr val="002932"/>
                </a:solidFill>
                <a:latin typeface="Tahoma" panose="020B0604030504040204" pitchFamily="34" charset="0"/>
                <a:ea typeface="+mn-ea"/>
                <a:cs typeface="+mn-cs"/>
              </a:rPr>
              <a:t>Symboler</a:t>
            </a:r>
            <a:endParaRPr lang="nb-NO" sz="2000"/>
          </a:p>
        </p:txBody>
      </p:sp>
      <p:graphicFrame>
        <p:nvGraphicFramePr>
          <p:cNvPr id="84" name="Tabell 83"/>
          <p:cNvGraphicFramePr>
            <a:graphicFrameLocks noGrp="1"/>
          </p:cNvGraphicFramePr>
          <p:nvPr>
            <p:extLst>
              <p:ext uri="{D42A27DB-BD31-4B8C-83A1-F6EECF244321}">
                <p14:modId xmlns:p14="http://schemas.microsoft.com/office/powerpoint/2010/main" val="1137678564"/>
              </p:ext>
            </p:extLst>
          </p:nvPr>
        </p:nvGraphicFramePr>
        <p:xfrm>
          <a:off x="307214" y="6482706"/>
          <a:ext cx="6209965" cy="3659530"/>
        </p:xfrm>
        <a:graphic>
          <a:graphicData uri="http://schemas.openxmlformats.org/drawingml/2006/table">
            <a:tbl>
              <a:tblPr firstRow="1" bandRow="1">
                <a:tableStyleId>{073A0DAA-6AF3-43AB-8588-CEC1D06C72B9}</a:tableStyleId>
              </a:tblPr>
              <a:tblGrid>
                <a:gridCol w="2580837">
                  <a:extLst>
                    <a:ext uri="{9D8B030D-6E8A-4147-A177-3AD203B41FA5}">
                      <a16:colId xmlns:a16="http://schemas.microsoft.com/office/drawing/2014/main" val="20000"/>
                    </a:ext>
                  </a:extLst>
                </a:gridCol>
                <a:gridCol w="1694410">
                  <a:extLst>
                    <a:ext uri="{9D8B030D-6E8A-4147-A177-3AD203B41FA5}">
                      <a16:colId xmlns:a16="http://schemas.microsoft.com/office/drawing/2014/main" val="20001"/>
                    </a:ext>
                  </a:extLst>
                </a:gridCol>
                <a:gridCol w="1934718">
                  <a:extLst>
                    <a:ext uri="{9D8B030D-6E8A-4147-A177-3AD203B41FA5}">
                      <a16:colId xmlns:a16="http://schemas.microsoft.com/office/drawing/2014/main" val="20002"/>
                    </a:ext>
                  </a:extLst>
                </a:gridCol>
              </a:tblGrid>
              <a:tr h="401884">
                <a:tc>
                  <a:txBody>
                    <a:bodyPr/>
                    <a:lstStyle/>
                    <a:p>
                      <a:pPr algn="ctr"/>
                      <a:r>
                        <a:rPr lang="nb-NO" sz="1300">
                          <a:solidFill>
                            <a:schemeClr val="bg1"/>
                          </a:solidFill>
                          <a:latin typeface="Tahoma" panose="020B0604030504040204" pitchFamily="34" charset="0"/>
                          <a:cs typeface="Tahoma" panose="020B0604030504040204" pitchFamily="34" charset="0"/>
                        </a:rPr>
                        <a:t>Hva</a:t>
                      </a:r>
                    </a:p>
                  </a:txBody>
                  <a:tcPr marL="50400" marR="50400" marT="50400" marB="50400">
                    <a:solidFill>
                      <a:srgbClr val="002932"/>
                    </a:solidFill>
                  </a:tcPr>
                </a:tc>
                <a:tc>
                  <a:txBody>
                    <a:bodyPr/>
                    <a:lstStyle/>
                    <a:p>
                      <a:pPr algn="ctr"/>
                      <a:r>
                        <a:rPr lang="nb-NO" sz="1300">
                          <a:solidFill>
                            <a:schemeClr val="bg1"/>
                          </a:solidFill>
                          <a:latin typeface="Tahoma"/>
                          <a:cs typeface="Tahoma"/>
                        </a:rPr>
                        <a:t>Hvor</a:t>
                      </a:r>
                    </a:p>
                  </a:txBody>
                  <a:tcPr marL="50400" marR="50400" marT="50400" marB="50400">
                    <a:solidFill>
                      <a:srgbClr val="002932"/>
                    </a:solidFill>
                  </a:tcPr>
                </a:tc>
                <a:tc>
                  <a:txBody>
                    <a:bodyPr/>
                    <a:lstStyle/>
                    <a:p>
                      <a:pPr algn="ctr"/>
                      <a:r>
                        <a:rPr lang="nb-NO" sz="1300">
                          <a:solidFill>
                            <a:schemeClr val="bg1"/>
                          </a:solidFill>
                          <a:latin typeface="Tahoma"/>
                          <a:cs typeface="Tahoma"/>
                        </a:rPr>
                        <a:t>Kommentar</a:t>
                      </a:r>
                    </a:p>
                  </a:txBody>
                  <a:tcPr marL="50400" marR="50400" marT="50400" marB="50400">
                    <a:solidFill>
                      <a:srgbClr val="002932"/>
                    </a:solidFill>
                  </a:tcPr>
                </a:tc>
                <a:extLst>
                  <a:ext uri="{0D108BD9-81ED-4DB2-BD59-A6C34878D82A}">
                    <a16:rowId xmlns:a16="http://schemas.microsoft.com/office/drawing/2014/main" val="10000"/>
                  </a:ext>
                </a:extLst>
              </a:tr>
              <a:tr h="426058">
                <a:tc>
                  <a:txBody>
                    <a:bodyPr/>
                    <a:lstStyle/>
                    <a:p>
                      <a:r>
                        <a:rPr lang="nb-NO" sz="1100" i="1">
                          <a:solidFill>
                            <a:srgbClr val="C00000"/>
                          </a:solidFill>
                          <a:latin typeface="Tahoma"/>
                          <a:cs typeface="Tahoma"/>
                        </a:rPr>
                        <a:t>Oppsamlingssted/mottaksplass</a:t>
                      </a:r>
                      <a:r>
                        <a:rPr lang="nb-NO" sz="1100" i="1" baseline="0">
                          <a:solidFill>
                            <a:srgbClr val="C00000"/>
                          </a:solidFill>
                          <a:latin typeface="Tahoma"/>
                          <a:cs typeface="Tahoma"/>
                        </a:rPr>
                        <a:t> </a:t>
                      </a:r>
                      <a:r>
                        <a:rPr lang="nb-NO" sz="1100" i="1">
                          <a:solidFill>
                            <a:srgbClr val="C00000"/>
                          </a:solidFill>
                          <a:latin typeface="Tahoma"/>
                          <a:cs typeface="Tahoma"/>
                        </a:rPr>
                        <a:t>for bergede gjenstander</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Gymsal, </a:t>
                      </a:r>
                      <a:r>
                        <a:rPr lang="nb-NO" sz="1100" i="1" err="1">
                          <a:solidFill>
                            <a:srgbClr val="C00000"/>
                          </a:solidFill>
                          <a:latin typeface="Tahoma"/>
                          <a:cs typeface="Tahoma"/>
                        </a:rPr>
                        <a:t>Mariaskolen</a:t>
                      </a:r>
                      <a:r>
                        <a:rPr lang="nb-NO" sz="1100" i="1">
                          <a:solidFill>
                            <a:srgbClr val="C00000"/>
                          </a:solidFill>
                          <a:latin typeface="Tahoma"/>
                          <a:cs typeface="Tahoma"/>
                        </a:rPr>
                        <a:t>, Pileveien 15</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baseline="0">
                          <a:solidFill>
                            <a:srgbClr val="C00000"/>
                          </a:solidFill>
                          <a:latin typeface="Tahoma"/>
                          <a:cs typeface="Tahoma"/>
                        </a:rPr>
                        <a:t>Kjentperson har adgang.</a:t>
                      </a:r>
                      <a:endParaRPr lang="nb-NO" sz="1100" i="1">
                        <a:solidFill>
                          <a:srgbClr val="C00000"/>
                        </a:solidFill>
                        <a:latin typeface="Tahoma"/>
                        <a:cs typeface="Tahoma"/>
                      </a:endParaRPr>
                    </a:p>
                  </a:txBody>
                  <a:tcPr marL="50400" marR="50400" marT="50400" marB="50400"/>
                </a:tc>
                <a:extLst>
                  <a:ext uri="{0D108BD9-81ED-4DB2-BD59-A6C34878D82A}">
                    <a16:rowId xmlns:a16="http://schemas.microsoft.com/office/drawing/2014/main" val="10001"/>
                  </a:ext>
                </a:extLst>
              </a:tr>
              <a:tr h="771441">
                <a:tc>
                  <a:txBody>
                    <a:bodyPr/>
                    <a:lstStyle/>
                    <a:p>
                      <a:r>
                        <a:rPr lang="nb-NO" sz="1100" i="1">
                          <a:solidFill>
                            <a:srgbClr val="C00000"/>
                          </a:solidFill>
                          <a:latin typeface="Tahoma"/>
                          <a:cs typeface="Tahoma"/>
                        </a:rPr>
                        <a:t>Beredskapskasser, 5 stk.</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Resepsjon</a:t>
                      </a:r>
                      <a:r>
                        <a:rPr lang="nb-NO" sz="1100" i="1" baseline="0">
                          <a:solidFill>
                            <a:srgbClr val="C00000"/>
                          </a:solidFill>
                          <a:latin typeface="Tahoma"/>
                          <a:cs typeface="Tahoma"/>
                        </a:rPr>
                        <a:t> 1. </a:t>
                      </a:r>
                      <a:r>
                        <a:rPr lang="nb-NO" sz="1100" i="1" baseline="0" err="1">
                          <a:solidFill>
                            <a:srgbClr val="C00000"/>
                          </a:solidFill>
                          <a:latin typeface="Tahoma"/>
                          <a:cs typeface="Tahoma"/>
                        </a:rPr>
                        <a:t>etg</a:t>
                      </a:r>
                      <a:r>
                        <a:rPr lang="nb-NO" sz="1100" i="1" baseline="0">
                          <a:solidFill>
                            <a:srgbClr val="C00000"/>
                          </a:solidFill>
                          <a:latin typeface="Tahoma"/>
                          <a:cs typeface="Tahoma"/>
                        </a:rPr>
                        <a:t>.</a:t>
                      </a:r>
                    </a:p>
                    <a:p>
                      <a:pPr marL="0" marR="0" indent="0" algn="l" defTabSz="1474836" rtl="0" eaLnBrk="1" fontAlgn="auto" latinLnBrk="0" hangingPunct="1">
                        <a:lnSpc>
                          <a:spcPct val="100000"/>
                        </a:lnSpc>
                        <a:spcBef>
                          <a:spcPts val="0"/>
                        </a:spcBef>
                        <a:spcAft>
                          <a:spcPts val="0"/>
                        </a:spcAft>
                        <a:buClrTx/>
                        <a:buSzTx/>
                        <a:buFontTx/>
                        <a:buNone/>
                        <a:tabLst/>
                        <a:defRPr/>
                      </a:pPr>
                      <a:r>
                        <a:rPr lang="nb-NO" sz="1100" i="1" baseline="0">
                          <a:solidFill>
                            <a:srgbClr val="C00000"/>
                          </a:solidFill>
                          <a:latin typeface="Tahoma"/>
                          <a:cs typeface="Tahoma"/>
                        </a:rPr>
                        <a:t>Rom 248, 2. </a:t>
                      </a:r>
                      <a:r>
                        <a:rPr lang="nb-NO" sz="1100" i="1" baseline="0" err="1">
                          <a:solidFill>
                            <a:srgbClr val="C00000"/>
                          </a:solidFill>
                          <a:latin typeface="Tahoma"/>
                          <a:cs typeface="Tahoma"/>
                        </a:rPr>
                        <a:t>etg</a:t>
                      </a:r>
                      <a:r>
                        <a:rPr lang="nb-NO" sz="1100" i="1" baseline="0">
                          <a:solidFill>
                            <a:srgbClr val="C00000"/>
                          </a:solidFill>
                          <a:latin typeface="Tahoma"/>
                          <a:cs typeface="Tahoma"/>
                        </a:rPr>
                        <a:t>.</a:t>
                      </a:r>
                    </a:p>
                    <a:p>
                      <a:pPr marL="0" marR="0" indent="0" algn="l" defTabSz="1474836" rtl="0" eaLnBrk="1" fontAlgn="auto" latinLnBrk="0" hangingPunct="1">
                        <a:lnSpc>
                          <a:spcPct val="100000"/>
                        </a:lnSpc>
                        <a:spcBef>
                          <a:spcPts val="0"/>
                        </a:spcBef>
                        <a:spcAft>
                          <a:spcPts val="0"/>
                        </a:spcAft>
                        <a:buClrTx/>
                        <a:buSzTx/>
                        <a:buFontTx/>
                        <a:buNone/>
                        <a:tabLst/>
                        <a:defRPr/>
                      </a:pPr>
                      <a:r>
                        <a:rPr lang="nb-NO" sz="1100" i="1" baseline="0">
                          <a:solidFill>
                            <a:srgbClr val="C00000"/>
                          </a:solidFill>
                          <a:latin typeface="Tahoma"/>
                          <a:cs typeface="Tahoma"/>
                        </a:rPr>
                        <a:t>Rom 315, 3.etg.</a:t>
                      </a:r>
                      <a:endParaRPr lang="nb-NO" sz="1100" i="1">
                        <a:solidFill>
                          <a:srgbClr val="C00000"/>
                        </a:solidFill>
                        <a:latin typeface="Tahoma"/>
                        <a:cs typeface="Tahoma"/>
                      </a:endParaRP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Inneholder verktøy </a:t>
                      </a:r>
                      <a:r>
                        <a:rPr lang="nb-NO" sz="1100" i="1" err="1">
                          <a:solidFill>
                            <a:srgbClr val="C00000"/>
                          </a:solidFill>
                          <a:latin typeface="Tahoma"/>
                          <a:cs typeface="Tahoma"/>
                        </a:rPr>
                        <a:t>m.v</a:t>
                      </a:r>
                      <a:r>
                        <a:rPr lang="nb-NO" sz="1100" i="1">
                          <a:solidFill>
                            <a:srgbClr val="C00000"/>
                          </a:solidFill>
                          <a:latin typeface="Tahoma"/>
                          <a:cs typeface="Tahoma"/>
                        </a:rPr>
                        <a:t>. for </a:t>
                      </a:r>
                      <a:r>
                        <a:rPr lang="nb-NO" sz="1100" i="1" err="1">
                          <a:solidFill>
                            <a:srgbClr val="C00000"/>
                          </a:solidFill>
                          <a:latin typeface="Tahoma"/>
                          <a:cs typeface="Tahoma"/>
                        </a:rPr>
                        <a:t>avsikring</a:t>
                      </a:r>
                      <a:r>
                        <a:rPr lang="nb-NO" sz="1100" i="1">
                          <a:solidFill>
                            <a:srgbClr val="C00000"/>
                          </a:solidFill>
                          <a:latin typeface="Tahoma"/>
                          <a:cs typeface="Tahoma"/>
                        </a:rPr>
                        <a:t>, sikring, demontering og håndtering av gjenstander.</a:t>
                      </a:r>
                    </a:p>
                  </a:txBody>
                  <a:tcPr marL="50400" marR="50400" marT="50400" marB="50400"/>
                </a:tc>
                <a:extLst>
                  <a:ext uri="{0D108BD9-81ED-4DB2-BD59-A6C34878D82A}">
                    <a16:rowId xmlns:a16="http://schemas.microsoft.com/office/drawing/2014/main" val="10002"/>
                  </a:ext>
                </a:extLst>
              </a:tr>
              <a:tr h="488398">
                <a:tc>
                  <a:txBody>
                    <a:bodyPr/>
                    <a:lstStyle/>
                    <a:p>
                      <a:r>
                        <a:rPr lang="nb-NO" sz="1100" i="1">
                          <a:solidFill>
                            <a:srgbClr val="C00000"/>
                          </a:solidFill>
                          <a:latin typeface="Tahoma"/>
                          <a:cs typeface="Tahoma"/>
                        </a:rPr>
                        <a:t>Trappestiger høyde 160 cm, 4 stk.</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Resepsjon</a:t>
                      </a:r>
                      <a:r>
                        <a:rPr lang="nb-NO" sz="1100" i="1" baseline="0">
                          <a:solidFill>
                            <a:srgbClr val="C00000"/>
                          </a:solidFill>
                          <a:latin typeface="Tahoma"/>
                          <a:cs typeface="Tahoma"/>
                        </a:rPr>
                        <a:t> 1. </a:t>
                      </a:r>
                      <a:r>
                        <a:rPr lang="nb-NO" sz="1100" i="1" baseline="0" err="1">
                          <a:solidFill>
                            <a:srgbClr val="C00000"/>
                          </a:solidFill>
                          <a:latin typeface="Tahoma"/>
                          <a:cs typeface="Tahoma"/>
                        </a:rPr>
                        <a:t>etg</a:t>
                      </a:r>
                      <a:r>
                        <a:rPr lang="nb-NO" sz="1100" i="1" baseline="0">
                          <a:solidFill>
                            <a:srgbClr val="C00000"/>
                          </a:solidFill>
                          <a:latin typeface="Tahoma"/>
                          <a:cs typeface="Tahoma"/>
                        </a:rPr>
                        <a:t>.</a:t>
                      </a:r>
                    </a:p>
                    <a:p>
                      <a:pPr marL="0" marR="0" lvl="0" indent="0" algn="l" defTabSz="1474836" rtl="0" eaLnBrk="1" fontAlgn="auto" latinLnBrk="0" hangingPunct="1">
                        <a:lnSpc>
                          <a:spcPct val="100000"/>
                        </a:lnSpc>
                        <a:spcBef>
                          <a:spcPts val="0"/>
                        </a:spcBef>
                        <a:spcAft>
                          <a:spcPts val="0"/>
                        </a:spcAft>
                        <a:buClrTx/>
                        <a:buSzTx/>
                        <a:buFontTx/>
                        <a:buNone/>
                        <a:tabLst/>
                        <a:defRPr/>
                      </a:pPr>
                      <a:r>
                        <a:rPr lang="nb-NO" sz="1100" i="1" baseline="0">
                          <a:solidFill>
                            <a:srgbClr val="C00000"/>
                          </a:solidFill>
                          <a:latin typeface="Tahoma"/>
                          <a:cs typeface="Tahoma"/>
                        </a:rPr>
                        <a:t>Rom 248, 2. </a:t>
                      </a:r>
                      <a:r>
                        <a:rPr lang="nb-NO" sz="1100" i="1" baseline="0" err="1">
                          <a:solidFill>
                            <a:srgbClr val="C00000"/>
                          </a:solidFill>
                          <a:latin typeface="Tahoma"/>
                          <a:cs typeface="Tahoma"/>
                        </a:rPr>
                        <a:t>etg</a:t>
                      </a:r>
                      <a:r>
                        <a:rPr lang="nb-NO" sz="1100" i="1" baseline="0">
                          <a:solidFill>
                            <a:srgbClr val="C00000"/>
                          </a:solidFill>
                          <a:latin typeface="Tahoma"/>
                          <a:cs typeface="Tahoma"/>
                        </a:rPr>
                        <a:t>.</a:t>
                      </a:r>
                    </a:p>
                  </a:txBody>
                  <a:tcPr marL="50400" marR="50400" marT="50400" marB="50400"/>
                </a:tc>
                <a:tc>
                  <a:txBody>
                    <a:bodyPr/>
                    <a:lstStyle/>
                    <a:p>
                      <a:endParaRPr lang="nb-NO" sz="1100" i="1">
                        <a:solidFill>
                          <a:srgbClr val="C00000"/>
                        </a:solidFill>
                        <a:latin typeface="Tahoma"/>
                        <a:cs typeface="Tahoma"/>
                      </a:endParaRPr>
                    </a:p>
                  </a:txBody>
                  <a:tcPr marL="50400" marR="50400" marT="50400" marB="50400"/>
                </a:tc>
                <a:extLst>
                  <a:ext uri="{0D108BD9-81ED-4DB2-BD59-A6C34878D82A}">
                    <a16:rowId xmlns:a16="http://schemas.microsoft.com/office/drawing/2014/main" val="10003"/>
                  </a:ext>
                </a:extLst>
              </a:tr>
              <a:tr h="313279">
                <a:tc>
                  <a:txBody>
                    <a:bodyPr/>
                    <a:lstStyle/>
                    <a:p>
                      <a:r>
                        <a:rPr lang="nb-NO" sz="1100" i="1">
                          <a:solidFill>
                            <a:srgbClr val="C00000"/>
                          </a:solidFill>
                          <a:latin typeface="Tahoma"/>
                          <a:cs typeface="Tahoma"/>
                        </a:rPr>
                        <a:t>Dekkeplast, 3 ruller 2,6 x 15 m</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Resepsjon</a:t>
                      </a:r>
                      <a:r>
                        <a:rPr lang="nb-NO" sz="1100" i="1" baseline="0">
                          <a:solidFill>
                            <a:srgbClr val="C00000"/>
                          </a:solidFill>
                          <a:latin typeface="Tahoma"/>
                          <a:cs typeface="Tahoma"/>
                        </a:rPr>
                        <a:t> 1. </a:t>
                      </a:r>
                      <a:r>
                        <a:rPr lang="nb-NO" sz="1100" i="1" baseline="0" err="1">
                          <a:solidFill>
                            <a:srgbClr val="C00000"/>
                          </a:solidFill>
                          <a:latin typeface="Tahoma"/>
                          <a:cs typeface="Tahoma"/>
                        </a:rPr>
                        <a:t>etg</a:t>
                      </a:r>
                      <a:r>
                        <a:rPr lang="nb-NO" sz="1100" i="1" baseline="0">
                          <a:solidFill>
                            <a:srgbClr val="C00000"/>
                          </a:solidFill>
                          <a:latin typeface="Tahoma"/>
                          <a:cs typeface="Tahoma"/>
                        </a:rPr>
                        <a:t>.</a:t>
                      </a:r>
                      <a:endParaRPr lang="nb-NO" sz="1100" i="1">
                        <a:solidFill>
                          <a:srgbClr val="C00000"/>
                        </a:solidFill>
                        <a:latin typeface="Tahoma"/>
                        <a:cs typeface="Tahoma"/>
                      </a:endParaRPr>
                    </a:p>
                  </a:txBody>
                  <a:tcPr marL="50400" marR="50400" marT="50400" marB="50400"/>
                </a:tc>
                <a:tc>
                  <a:txBody>
                    <a:bodyPr/>
                    <a:lstStyle/>
                    <a:p>
                      <a:endParaRPr lang="nb-NO" sz="1100" i="1">
                        <a:solidFill>
                          <a:srgbClr val="C00000"/>
                        </a:solidFill>
                        <a:latin typeface="Tahoma"/>
                        <a:cs typeface="Tahoma"/>
                      </a:endParaRPr>
                    </a:p>
                  </a:txBody>
                  <a:tcPr marL="50400" marR="50400" marT="50400" marB="50400"/>
                </a:tc>
                <a:extLst>
                  <a:ext uri="{0D108BD9-81ED-4DB2-BD59-A6C34878D82A}">
                    <a16:rowId xmlns:a16="http://schemas.microsoft.com/office/drawing/2014/main" val="10004"/>
                  </a:ext>
                </a:extLst>
              </a:tr>
              <a:tr h="466773">
                <a:tc>
                  <a:txBody>
                    <a:bodyPr/>
                    <a:lstStyle/>
                    <a:p>
                      <a:r>
                        <a:rPr lang="nb-NO" sz="1100" i="1">
                          <a:solidFill>
                            <a:srgbClr val="C00000"/>
                          </a:solidFill>
                          <a:latin typeface="Tahoma"/>
                          <a:cs typeface="Tahoma"/>
                        </a:rPr>
                        <a:t>Brann- og vannhemmende tekstil, 8 stk. 210 x 150 cm, </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Rom 248, 2. </a:t>
                      </a:r>
                      <a:r>
                        <a:rPr lang="nb-NO" sz="1100" i="1" err="1">
                          <a:solidFill>
                            <a:srgbClr val="C00000"/>
                          </a:solidFill>
                          <a:latin typeface="Tahoma"/>
                          <a:cs typeface="Tahoma"/>
                        </a:rPr>
                        <a:t>etg</a:t>
                      </a:r>
                      <a:r>
                        <a:rPr lang="nb-NO" sz="1100" i="1">
                          <a:solidFill>
                            <a:srgbClr val="C00000"/>
                          </a:solidFill>
                          <a:latin typeface="Tahoma"/>
                          <a:cs typeface="Tahoma"/>
                        </a:rPr>
                        <a:t>.</a:t>
                      </a:r>
                    </a:p>
                  </a:txBody>
                  <a:tcPr marL="50400" marR="50400" marT="50400" marB="50400"/>
                </a:tc>
                <a:tc>
                  <a:txBody>
                    <a:bodyPr/>
                    <a:lstStyle/>
                    <a:p>
                      <a:r>
                        <a:rPr lang="nb-NO" sz="1100" i="1">
                          <a:solidFill>
                            <a:srgbClr val="C00000"/>
                          </a:solidFill>
                          <a:latin typeface="Tahoma"/>
                          <a:cs typeface="Tahoma"/>
                        </a:rPr>
                        <a:t>Tilpasset veggfaste munchmalerier</a:t>
                      </a:r>
                    </a:p>
                  </a:txBody>
                  <a:tcPr marL="50400" marR="50400" marT="50400" marB="50400"/>
                </a:tc>
                <a:extLst>
                  <a:ext uri="{0D108BD9-81ED-4DB2-BD59-A6C34878D82A}">
                    <a16:rowId xmlns:a16="http://schemas.microsoft.com/office/drawing/2014/main" val="1796287788"/>
                  </a:ext>
                </a:extLst>
              </a:tr>
              <a:tr h="466773">
                <a:tc>
                  <a:txBody>
                    <a:bodyPr/>
                    <a:lstStyle/>
                    <a:p>
                      <a:r>
                        <a:rPr lang="nb-NO" sz="1100" i="1">
                          <a:solidFill>
                            <a:srgbClr val="C00000"/>
                          </a:solidFill>
                          <a:latin typeface="Tahoma"/>
                          <a:cs typeface="Tahoma"/>
                        </a:rPr>
                        <a:t>Brann- og vannhemmende tekstil,</a:t>
                      </a:r>
                      <a:r>
                        <a:rPr lang="nb-NO" sz="1100" i="1" baseline="0">
                          <a:solidFill>
                            <a:srgbClr val="C00000"/>
                          </a:solidFill>
                          <a:latin typeface="Tahoma"/>
                          <a:cs typeface="Tahoma"/>
                        </a:rPr>
                        <a:t>  1 stk. </a:t>
                      </a:r>
                      <a:r>
                        <a:rPr lang="nb-NO" sz="1100" i="1">
                          <a:solidFill>
                            <a:srgbClr val="C00000"/>
                          </a:solidFill>
                          <a:latin typeface="Tahoma"/>
                          <a:cs typeface="Tahoma"/>
                        </a:rPr>
                        <a:t>4 x 4 m</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Rom 219, 2</a:t>
                      </a:r>
                      <a:r>
                        <a:rPr lang="nb-NO" sz="1100" i="1" baseline="0">
                          <a:solidFill>
                            <a:srgbClr val="C00000"/>
                          </a:solidFill>
                          <a:latin typeface="Tahoma"/>
                          <a:cs typeface="Tahoma"/>
                        </a:rPr>
                        <a:t>. etg.</a:t>
                      </a:r>
                      <a:endParaRPr lang="nb-NO" sz="1100" i="1">
                        <a:solidFill>
                          <a:srgbClr val="C00000"/>
                        </a:solidFill>
                        <a:latin typeface="Tahoma"/>
                        <a:cs typeface="Tahoma"/>
                      </a:endParaRPr>
                    </a:p>
                  </a:txBody>
                  <a:tcPr marL="50400" marR="50400" marT="50400" marB="50400"/>
                </a:tc>
                <a:tc>
                  <a:txBody>
                    <a:bodyPr/>
                    <a:lstStyle/>
                    <a:p>
                      <a:r>
                        <a:rPr lang="nb-NO" sz="1100" i="1">
                          <a:solidFill>
                            <a:srgbClr val="C00000"/>
                          </a:solidFill>
                          <a:latin typeface="Tahoma"/>
                          <a:cs typeface="Tahoma"/>
                        </a:rPr>
                        <a:t>Tilpasset ku innstøpt i epoxiblokk</a:t>
                      </a:r>
                    </a:p>
                  </a:txBody>
                  <a:tcPr marL="50400" marR="50400" marT="50400" marB="50400"/>
                </a:tc>
                <a:extLst>
                  <a:ext uri="{0D108BD9-81ED-4DB2-BD59-A6C34878D82A}">
                    <a16:rowId xmlns:a16="http://schemas.microsoft.com/office/drawing/2014/main" val="10005"/>
                  </a:ext>
                </a:extLst>
              </a:tr>
              <a:tr h="314902">
                <a:tc>
                  <a:txBody>
                    <a:bodyPr/>
                    <a:lstStyle/>
                    <a:p>
                      <a:r>
                        <a:rPr lang="nb-NO" sz="1100" i="1">
                          <a:solidFill>
                            <a:srgbClr val="C00000"/>
                          </a:solidFill>
                          <a:latin typeface="Tahoma"/>
                          <a:cs typeface="Tahoma"/>
                        </a:rPr>
                        <a:t>Sekkvogner,</a:t>
                      </a:r>
                      <a:r>
                        <a:rPr lang="nb-NO" sz="1100" i="1" baseline="0">
                          <a:solidFill>
                            <a:srgbClr val="C00000"/>
                          </a:solidFill>
                          <a:latin typeface="Tahoma"/>
                          <a:cs typeface="Tahoma"/>
                        </a:rPr>
                        <a:t> </a:t>
                      </a:r>
                      <a:r>
                        <a:rPr lang="nb-NO" sz="1100" i="1">
                          <a:solidFill>
                            <a:srgbClr val="C00000"/>
                          </a:solidFill>
                          <a:latin typeface="Tahoma"/>
                          <a:cs typeface="Tahoma"/>
                        </a:rPr>
                        <a:t>2 stk.</a:t>
                      </a:r>
                    </a:p>
                  </a:txBody>
                  <a:tcPr marL="50400" marR="50400" marT="50400" marB="50400"/>
                </a:tc>
                <a:tc>
                  <a:txBody>
                    <a:bodyPr/>
                    <a:lstStyle/>
                    <a:p>
                      <a:pPr marL="0" marR="0" indent="0" algn="l" defTabSz="1474836" rtl="0" eaLnBrk="1" fontAlgn="auto" latinLnBrk="0" hangingPunct="1">
                        <a:lnSpc>
                          <a:spcPct val="100000"/>
                        </a:lnSpc>
                        <a:spcBef>
                          <a:spcPts val="0"/>
                        </a:spcBef>
                        <a:spcAft>
                          <a:spcPts val="0"/>
                        </a:spcAft>
                        <a:buClrTx/>
                        <a:buSzTx/>
                        <a:buFontTx/>
                        <a:buNone/>
                        <a:tabLst/>
                        <a:defRPr/>
                      </a:pPr>
                      <a:r>
                        <a:rPr lang="nb-NO" sz="1100" i="1">
                          <a:solidFill>
                            <a:srgbClr val="C00000"/>
                          </a:solidFill>
                          <a:latin typeface="Tahoma"/>
                          <a:cs typeface="Tahoma"/>
                        </a:rPr>
                        <a:t>Resepsjon</a:t>
                      </a:r>
                      <a:r>
                        <a:rPr lang="nb-NO" sz="1100" i="1" baseline="0">
                          <a:solidFill>
                            <a:srgbClr val="C00000"/>
                          </a:solidFill>
                          <a:latin typeface="Tahoma"/>
                          <a:cs typeface="Tahoma"/>
                        </a:rPr>
                        <a:t> 1. etg.</a:t>
                      </a:r>
                      <a:endParaRPr lang="nb-NO" sz="1100" i="1">
                        <a:solidFill>
                          <a:srgbClr val="C00000"/>
                        </a:solidFill>
                        <a:latin typeface="Tahoma"/>
                        <a:cs typeface="Tahoma"/>
                      </a:endParaRPr>
                    </a:p>
                  </a:txBody>
                  <a:tcPr marL="50400" marR="50400" marT="50400" marB="50400"/>
                </a:tc>
                <a:tc>
                  <a:txBody>
                    <a:bodyPr/>
                    <a:lstStyle/>
                    <a:p>
                      <a:endParaRPr lang="nb-NO" sz="1100" i="1">
                        <a:solidFill>
                          <a:schemeClr val="tx1"/>
                        </a:solidFill>
                        <a:latin typeface="Tahoma"/>
                        <a:cs typeface="Tahoma"/>
                      </a:endParaRPr>
                    </a:p>
                  </a:txBody>
                  <a:tcPr marL="50400" marR="50400" marT="50400" marB="50400"/>
                </a:tc>
                <a:extLst>
                  <a:ext uri="{0D108BD9-81ED-4DB2-BD59-A6C34878D82A}">
                    <a16:rowId xmlns:a16="http://schemas.microsoft.com/office/drawing/2014/main" val="10006"/>
                  </a:ext>
                </a:extLst>
              </a:tr>
            </a:tbl>
          </a:graphicData>
        </a:graphic>
      </p:graphicFrame>
      <p:sp>
        <p:nvSpPr>
          <p:cNvPr id="85" name="Plassholder for innhold 1"/>
          <p:cNvSpPr txBox="1">
            <a:spLocks/>
          </p:cNvSpPr>
          <p:nvPr/>
        </p:nvSpPr>
        <p:spPr>
          <a:xfrm>
            <a:off x="324529" y="1517778"/>
            <a:ext cx="6192650" cy="468049"/>
          </a:xfrm>
          <a:prstGeom prst="rect">
            <a:avLst/>
          </a:prstGeom>
        </p:spPr>
        <p:txBody>
          <a:bodyPr vert="horz" lIns="0" tIns="0" rIns="0" bIns="0" rtlCol="0">
            <a:normAutofit/>
          </a:bodyPr>
          <a:lstStyle>
            <a:lvl1pPr marL="144000" indent="-144000" algn="l" defTabSz="801929" rtl="0" eaLnBrk="1" latinLnBrk="0" hangingPunct="1">
              <a:lnSpc>
                <a:spcPct val="140000"/>
              </a:lnSpc>
              <a:spcBef>
                <a:spcPts val="0"/>
              </a:spcBef>
              <a:buFont typeface="Arial" panose="020B0604020202020204" pitchFamily="34" charset="0"/>
              <a:buChar char="•"/>
              <a:defRPr sz="2400" kern="1200">
                <a:solidFill>
                  <a:schemeClr val="tx1"/>
                </a:solidFill>
                <a:latin typeface="+mn-lt"/>
                <a:ea typeface="+mn-ea"/>
                <a:cs typeface="+mn-cs"/>
              </a:defRPr>
            </a:lvl1pPr>
            <a:lvl2pPr marL="288000" indent="-144000" algn="l" defTabSz="801929" rtl="0" eaLnBrk="1" latinLnBrk="0" hangingPunct="1">
              <a:lnSpc>
                <a:spcPct val="140000"/>
              </a:lnSpc>
              <a:spcBef>
                <a:spcPts val="200"/>
              </a:spcBef>
              <a:buFont typeface="Arial" panose="020B0604020202020204" pitchFamily="34" charset="0"/>
              <a:buChar char="•"/>
              <a:defRPr sz="2400" kern="1200">
                <a:solidFill>
                  <a:schemeClr val="tx1"/>
                </a:solidFill>
                <a:latin typeface="+mn-lt"/>
                <a:ea typeface="+mn-ea"/>
                <a:cs typeface="+mn-cs"/>
              </a:defRPr>
            </a:lvl2pPr>
            <a:lvl3pPr marL="432000" indent="-144000" algn="l" defTabSz="801929" rtl="0" eaLnBrk="1" latinLnBrk="0" hangingPunct="1">
              <a:lnSpc>
                <a:spcPct val="140000"/>
              </a:lnSpc>
              <a:spcBef>
                <a:spcPts val="200"/>
              </a:spcBef>
              <a:buFont typeface="Arial" panose="020B0604020202020204" pitchFamily="34" charset="0"/>
              <a:buChar char="•"/>
              <a:defRPr sz="2000" kern="1200">
                <a:solidFill>
                  <a:schemeClr val="tx1"/>
                </a:solidFill>
                <a:latin typeface="+mn-lt"/>
                <a:ea typeface="+mn-ea"/>
                <a:cs typeface="+mn-cs"/>
              </a:defRPr>
            </a:lvl3pPr>
            <a:lvl4pPr marL="576000" indent="-144000" algn="l" defTabSz="801929" rtl="0" eaLnBrk="1" latinLnBrk="0" hangingPunct="1">
              <a:lnSpc>
                <a:spcPct val="140000"/>
              </a:lnSpc>
              <a:spcBef>
                <a:spcPts val="200"/>
              </a:spcBef>
              <a:buFont typeface="Arial" panose="020B0604020202020204" pitchFamily="34" charset="0"/>
              <a:buChar char="•"/>
              <a:defRPr sz="1800" kern="1200">
                <a:solidFill>
                  <a:schemeClr val="tx1"/>
                </a:solidFill>
                <a:latin typeface="+mn-lt"/>
                <a:ea typeface="+mn-ea"/>
                <a:cs typeface="+mn-cs"/>
              </a:defRPr>
            </a:lvl4pPr>
            <a:lvl5pPr marL="720000" indent="-144000" algn="l" defTabSz="801929" rtl="0" eaLnBrk="1" latinLnBrk="0" hangingPunct="1">
              <a:lnSpc>
                <a:spcPct val="140000"/>
              </a:lnSpc>
              <a:spcBef>
                <a:spcPts val="200"/>
              </a:spcBef>
              <a:buFont typeface="Arial" panose="020B0604020202020204" pitchFamily="34" charset="0"/>
              <a:buChar char="•"/>
              <a:defRPr sz="18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spcBef>
                <a:spcPts val="689"/>
              </a:spcBef>
              <a:spcAft>
                <a:spcPts val="1378"/>
              </a:spcAft>
              <a:buNone/>
            </a:pPr>
            <a:r>
              <a:rPr lang="nb-NO" sz="2000" b="1">
                <a:latin typeface="Tahoma" panose="020B0604030504040204" pitchFamily="34" charset="0"/>
                <a:cs typeface="Tahoma" panose="020B0604030504040204" pitchFamily="34" charset="0"/>
              </a:rPr>
              <a:t>Kontaktinfo</a:t>
            </a:r>
          </a:p>
        </p:txBody>
      </p:sp>
      <p:sp>
        <p:nvSpPr>
          <p:cNvPr id="86" name="Plassholder for innhold 1"/>
          <p:cNvSpPr txBox="1">
            <a:spLocks/>
          </p:cNvSpPr>
          <p:nvPr/>
        </p:nvSpPr>
        <p:spPr>
          <a:xfrm>
            <a:off x="307214" y="6032745"/>
            <a:ext cx="6192650" cy="468049"/>
          </a:xfrm>
          <a:prstGeom prst="rect">
            <a:avLst/>
          </a:prstGeom>
        </p:spPr>
        <p:txBody>
          <a:bodyPr vert="horz" lIns="0" tIns="0" rIns="0" bIns="0" rtlCol="0">
            <a:normAutofit/>
          </a:bodyPr>
          <a:lstStyle>
            <a:lvl1pPr marL="144000" indent="-144000" algn="l" defTabSz="801929" rtl="0" eaLnBrk="1" latinLnBrk="0" hangingPunct="1">
              <a:lnSpc>
                <a:spcPct val="140000"/>
              </a:lnSpc>
              <a:spcBef>
                <a:spcPts val="0"/>
              </a:spcBef>
              <a:buFont typeface="Arial" panose="020B0604020202020204" pitchFamily="34" charset="0"/>
              <a:buChar char="•"/>
              <a:defRPr sz="2400" kern="1200">
                <a:solidFill>
                  <a:schemeClr val="tx1"/>
                </a:solidFill>
                <a:latin typeface="+mn-lt"/>
                <a:ea typeface="+mn-ea"/>
                <a:cs typeface="+mn-cs"/>
              </a:defRPr>
            </a:lvl1pPr>
            <a:lvl2pPr marL="288000" indent="-144000" algn="l" defTabSz="801929" rtl="0" eaLnBrk="1" latinLnBrk="0" hangingPunct="1">
              <a:lnSpc>
                <a:spcPct val="140000"/>
              </a:lnSpc>
              <a:spcBef>
                <a:spcPts val="200"/>
              </a:spcBef>
              <a:buFont typeface="Arial" panose="020B0604020202020204" pitchFamily="34" charset="0"/>
              <a:buChar char="•"/>
              <a:defRPr sz="2400" kern="1200">
                <a:solidFill>
                  <a:schemeClr val="tx1"/>
                </a:solidFill>
                <a:latin typeface="+mn-lt"/>
                <a:ea typeface="+mn-ea"/>
                <a:cs typeface="+mn-cs"/>
              </a:defRPr>
            </a:lvl2pPr>
            <a:lvl3pPr marL="432000" indent="-144000" algn="l" defTabSz="801929" rtl="0" eaLnBrk="1" latinLnBrk="0" hangingPunct="1">
              <a:lnSpc>
                <a:spcPct val="140000"/>
              </a:lnSpc>
              <a:spcBef>
                <a:spcPts val="200"/>
              </a:spcBef>
              <a:buFont typeface="Arial" panose="020B0604020202020204" pitchFamily="34" charset="0"/>
              <a:buChar char="•"/>
              <a:defRPr sz="2000" kern="1200">
                <a:solidFill>
                  <a:schemeClr val="tx1"/>
                </a:solidFill>
                <a:latin typeface="+mn-lt"/>
                <a:ea typeface="+mn-ea"/>
                <a:cs typeface="+mn-cs"/>
              </a:defRPr>
            </a:lvl3pPr>
            <a:lvl4pPr marL="576000" indent="-144000" algn="l" defTabSz="801929" rtl="0" eaLnBrk="1" latinLnBrk="0" hangingPunct="1">
              <a:lnSpc>
                <a:spcPct val="140000"/>
              </a:lnSpc>
              <a:spcBef>
                <a:spcPts val="200"/>
              </a:spcBef>
              <a:buFont typeface="Arial" panose="020B0604020202020204" pitchFamily="34" charset="0"/>
              <a:buChar char="•"/>
              <a:defRPr sz="1800" kern="1200">
                <a:solidFill>
                  <a:schemeClr val="tx1"/>
                </a:solidFill>
                <a:latin typeface="+mn-lt"/>
                <a:ea typeface="+mn-ea"/>
                <a:cs typeface="+mn-cs"/>
              </a:defRPr>
            </a:lvl4pPr>
            <a:lvl5pPr marL="720000" indent="-144000" algn="l" defTabSz="801929" rtl="0" eaLnBrk="1" latinLnBrk="0" hangingPunct="1">
              <a:lnSpc>
                <a:spcPct val="140000"/>
              </a:lnSpc>
              <a:spcBef>
                <a:spcPts val="200"/>
              </a:spcBef>
              <a:buFont typeface="Arial" panose="020B0604020202020204" pitchFamily="34" charset="0"/>
              <a:buChar char="•"/>
              <a:defRPr sz="18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spcBef>
                <a:spcPts val="689"/>
              </a:spcBef>
              <a:spcAft>
                <a:spcPts val="1378"/>
              </a:spcAft>
              <a:buNone/>
            </a:pPr>
            <a:r>
              <a:rPr lang="nb-NO" sz="2000" b="1">
                <a:latin typeface="Tahoma" panose="020B0604030504040204" pitchFamily="34" charset="0"/>
                <a:cs typeface="Tahoma" panose="020B0604030504040204" pitchFamily="34" charset="0"/>
              </a:rPr>
              <a:t>Hjelpemidler</a:t>
            </a:r>
            <a:endParaRPr lang="nb-NO" sz="2000">
              <a:latin typeface="Tahoma" panose="020B0604030504040204" pitchFamily="34" charset="0"/>
              <a:cs typeface="Tahoma" panose="020B0604030504040204" pitchFamily="34" charset="0"/>
            </a:endParaRPr>
          </a:p>
        </p:txBody>
      </p:sp>
      <p:graphicFrame>
        <p:nvGraphicFramePr>
          <p:cNvPr id="74" name="Tabell 73"/>
          <p:cNvGraphicFramePr>
            <a:graphicFrameLocks noGrp="1"/>
          </p:cNvGraphicFramePr>
          <p:nvPr>
            <p:extLst>
              <p:ext uri="{D42A27DB-BD31-4B8C-83A1-F6EECF244321}">
                <p14:modId xmlns:p14="http://schemas.microsoft.com/office/powerpoint/2010/main" val="3859764855"/>
              </p:ext>
            </p:extLst>
          </p:nvPr>
        </p:nvGraphicFramePr>
        <p:xfrm>
          <a:off x="10808404" y="8660172"/>
          <a:ext cx="3600000" cy="717489"/>
        </p:xfrm>
        <a:graphic>
          <a:graphicData uri="http://schemas.openxmlformats.org/drawingml/2006/table">
            <a:tbl>
              <a:tblPr firstRow="1" bandRow="1">
                <a:effectLst/>
                <a:tableStyleId>{073A0DAA-6AF3-43AB-8588-CEC1D06C72B9}</a:tableStyleId>
              </a:tblPr>
              <a:tblGrid>
                <a:gridCol w="891396">
                  <a:extLst>
                    <a:ext uri="{9D8B030D-6E8A-4147-A177-3AD203B41FA5}">
                      <a16:colId xmlns:a16="http://schemas.microsoft.com/office/drawing/2014/main" val="20000"/>
                    </a:ext>
                  </a:extLst>
                </a:gridCol>
                <a:gridCol w="2708604">
                  <a:extLst>
                    <a:ext uri="{9D8B030D-6E8A-4147-A177-3AD203B41FA5}">
                      <a16:colId xmlns:a16="http://schemas.microsoft.com/office/drawing/2014/main" val="20001"/>
                    </a:ext>
                  </a:extLst>
                </a:gridCol>
              </a:tblGrid>
              <a:tr h="357451">
                <a:tc gridSpan="2">
                  <a:txBody>
                    <a:bodyPr/>
                    <a:lstStyle/>
                    <a:p>
                      <a:pPr marL="0" marR="0" indent="0" algn="ctr" defTabSz="1069180" rtl="0" eaLnBrk="1" fontAlgn="auto" latinLnBrk="0" hangingPunct="1">
                        <a:lnSpc>
                          <a:spcPct val="100000"/>
                        </a:lnSpc>
                        <a:spcBef>
                          <a:spcPts val="0"/>
                        </a:spcBef>
                        <a:spcAft>
                          <a:spcPts val="0"/>
                        </a:spcAft>
                        <a:buClrTx/>
                        <a:buSzTx/>
                        <a:buFontTx/>
                        <a:buNone/>
                        <a:tabLst/>
                        <a:defRPr/>
                      </a:pPr>
                      <a:r>
                        <a:rPr lang="nb-NO" sz="1400" b="1">
                          <a:latin typeface="Tahoma" panose="020B0604030504040204" pitchFamily="34" charset="0"/>
                          <a:cs typeface="Tahoma" panose="020B0604030504040204" pitchFamily="34" charset="0"/>
                        </a:rPr>
                        <a:t>Farer</a:t>
                      </a:r>
                    </a:p>
                  </a:txBody>
                  <a:tcPr marL="72000" marR="72000" marT="72019" marB="72019">
                    <a:solidFill>
                      <a:srgbClr val="002932"/>
                    </a:solidFill>
                  </a:tcPr>
                </a:tc>
                <a:tc hMerge="1">
                  <a:txBody>
                    <a:bodyPr/>
                    <a:lstStyle/>
                    <a:p>
                      <a:endParaRPr lang="nb-NO" sz="1100" b="1" i="0">
                        <a:solidFill>
                          <a:schemeClr val="tx1"/>
                        </a:solidFill>
                        <a:latin typeface="Tahoma" panose="020B0604030504040204" pitchFamily="34" charset="0"/>
                        <a:cs typeface="Tahoma" panose="020B0604030504040204" pitchFamily="34" charset="0"/>
                      </a:endParaRPr>
                    </a:p>
                  </a:txBody>
                  <a:tcPr marL="72000" marR="72000" marT="72000" marB="72000"/>
                </a:tc>
                <a:extLst>
                  <a:ext uri="{0D108BD9-81ED-4DB2-BD59-A6C34878D82A}">
                    <a16:rowId xmlns:a16="http://schemas.microsoft.com/office/drawing/2014/main" val="10000"/>
                  </a:ext>
                </a:extLst>
              </a:tr>
              <a:tr h="360038">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Gass under trykk</a:t>
                      </a:r>
                    </a:p>
                  </a:txBody>
                  <a:tcPr marL="72000" marR="72000" marT="72019" marB="72019"/>
                </a:tc>
                <a:extLst>
                  <a:ext uri="{0D108BD9-81ED-4DB2-BD59-A6C34878D82A}">
                    <a16:rowId xmlns:a16="http://schemas.microsoft.com/office/drawing/2014/main" val="10002"/>
                  </a:ext>
                </a:extLst>
              </a:tr>
            </a:tbl>
          </a:graphicData>
        </a:graphic>
      </p:graphicFrame>
      <p:graphicFrame>
        <p:nvGraphicFramePr>
          <p:cNvPr id="75" name="Tabell 74"/>
          <p:cNvGraphicFramePr>
            <a:graphicFrameLocks noGrp="1"/>
          </p:cNvGraphicFramePr>
          <p:nvPr>
            <p:extLst>
              <p:ext uri="{D42A27DB-BD31-4B8C-83A1-F6EECF244321}">
                <p14:modId xmlns:p14="http://schemas.microsoft.com/office/powerpoint/2010/main" val="3984495285"/>
              </p:ext>
            </p:extLst>
          </p:nvPr>
        </p:nvGraphicFramePr>
        <p:xfrm>
          <a:off x="10825719" y="1966258"/>
          <a:ext cx="3600001" cy="6626514"/>
        </p:xfrm>
        <a:graphic>
          <a:graphicData uri="http://schemas.openxmlformats.org/drawingml/2006/table">
            <a:tbl>
              <a:tblPr firstRow="1" bandRow="1">
                <a:effectLst/>
                <a:tableStyleId>{073A0DAA-6AF3-43AB-8588-CEC1D06C72B9}</a:tableStyleId>
              </a:tblPr>
              <a:tblGrid>
                <a:gridCol w="842965">
                  <a:extLst>
                    <a:ext uri="{9D8B030D-6E8A-4147-A177-3AD203B41FA5}">
                      <a16:colId xmlns:a16="http://schemas.microsoft.com/office/drawing/2014/main" val="20000"/>
                    </a:ext>
                  </a:extLst>
                </a:gridCol>
                <a:gridCol w="2757036">
                  <a:extLst>
                    <a:ext uri="{9D8B030D-6E8A-4147-A177-3AD203B41FA5}">
                      <a16:colId xmlns:a16="http://schemas.microsoft.com/office/drawing/2014/main" val="20001"/>
                    </a:ext>
                  </a:extLst>
                </a:gridCol>
              </a:tblGrid>
              <a:tr h="357451">
                <a:tc gridSpan="2">
                  <a:txBody>
                    <a:bodyPr/>
                    <a:lstStyle/>
                    <a:p>
                      <a:pPr marL="0" indent="0" algn="ctr">
                        <a:spcBef>
                          <a:spcPts val="689"/>
                        </a:spcBef>
                        <a:spcAft>
                          <a:spcPts val="1378"/>
                        </a:spcAft>
                        <a:buNone/>
                      </a:pPr>
                      <a:r>
                        <a:rPr lang="nb-NO" sz="1400" b="1">
                          <a:latin typeface="Tahoma" panose="020B0604030504040204" pitchFamily="34" charset="0"/>
                          <a:cs typeface="Tahoma" panose="020B0604030504040204" pitchFamily="34" charset="0"/>
                        </a:rPr>
                        <a:t>Prioriterte verdier</a:t>
                      </a:r>
                    </a:p>
                  </a:txBody>
                  <a:tcPr marL="72000" marR="72000" marT="72019" marB="72019">
                    <a:solidFill>
                      <a:srgbClr val="002932"/>
                    </a:solidFill>
                  </a:tcPr>
                </a:tc>
                <a:tc hMerge="1">
                  <a:txBody>
                    <a:bodyPr/>
                    <a:lstStyle/>
                    <a:p>
                      <a:pPr marL="0" marR="0" indent="0" algn="l" defTabSz="960150" rtl="0" eaLnBrk="1" fontAlgn="auto" latinLnBrk="0" hangingPunct="1">
                        <a:lnSpc>
                          <a:spcPct val="100000"/>
                        </a:lnSpc>
                        <a:spcBef>
                          <a:spcPts val="0"/>
                        </a:spcBef>
                        <a:spcAft>
                          <a:spcPts val="0"/>
                        </a:spcAft>
                        <a:buClrTx/>
                        <a:buSzTx/>
                        <a:buFontTx/>
                        <a:buNone/>
                        <a:tabLst/>
                        <a:defRPr/>
                      </a:pPr>
                      <a:endParaRPr lang="nb-NO" sz="1100" i="0">
                        <a:solidFill>
                          <a:schemeClr val="tx1"/>
                        </a:solidFill>
                        <a:latin typeface="Tahoma" panose="020B0604030504040204" pitchFamily="34" charset="0"/>
                        <a:cs typeface="Tahoma" panose="020B0604030504040204" pitchFamily="34" charset="0"/>
                      </a:endParaRPr>
                    </a:p>
                  </a:txBody>
                  <a:tcPr marL="72000" marR="72000" marT="72000" marB="72000"/>
                </a:tc>
                <a:extLst>
                  <a:ext uri="{0D108BD9-81ED-4DB2-BD59-A6C34878D82A}">
                    <a16:rowId xmlns:a16="http://schemas.microsoft.com/office/drawing/2014/main" val="10000"/>
                  </a:ext>
                </a:extLst>
              </a:tr>
              <a:tr h="479352">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Gjenstand</a:t>
                      </a:r>
                      <a:r>
                        <a:rPr lang="nb-NO" sz="1100" b="1" i="0" baseline="0">
                          <a:solidFill>
                            <a:schemeClr val="tx1"/>
                          </a:solidFill>
                          <a:latin typeface="Tahoma" panose="020B0604030504040204" pitchFamily="34" charset="0"/>
                          <a:cs typeface="Tahoma" panose="020B0604030504040204" pitchFamily="34" charset="0"/>
                        </a:rPr>
                        <a:t>, flyttbar verdi, høyeste </a:t>
                      </a:r>
                      <a:r>
                        <a:rPr lang="nb-NO" sz="1100" b="1" i="0" err="1">
                          <a:solidFill>
                            <a:schemeClr val="tx1"/>
                          </a:solidFill>
                          <a:latin typeface="Tahoma" panose="020B0604030504040204" pitchFamily="34" charset="0"/>
                          <a:cs typeface="Tahoma" panose="020B0604030504040204" pitchFamily="34" charset="0"/>
                        </a:rPr>
                        <a:t>pri</a:t>
                      </a:r>
                      <a:endParaRPr lang="nb-NO" sz="1100" b="1" i="0">
                        <a:solidFill>
                          <a:schemeClr val="tx1"/>
                        </a:solidFill>
                        <a:latin typeface="Tahoma" panose="020B0604030504040204" pitchFamily="34" charset="0"/>
                        <a:cs typeface="Tahoma" panose="020B0604030504040204" pitchFamily="34" charset="0"/>
                      </a:endParaRPr>
                    </a:p>
                    <a:p>
                      <a:pPr marL="0" marR="0" indent="0" algn="l" defTabSz="960150" rtl="0" eaLnBrk="1" fontAlgn="auto" latinLnBrk="0" hangingPunct="1">
                        <a:lnSpc>
                          <a:spcPct val="100000"/>
                        </a:lnSpc>
                        <a:spcBef>
                          <a:spcPts val="0"/>
                        </a:spcBef>
                        <a:spcAft>
                          <a:spcPts val="0"/>
                        </a:spcAft>
                        <a:buClrTx/>
                        <a:buSzTx/>
                        <a:buFontTx/>
                        <a:buNone/>
                        <a:tabLst/>
                        <a:defRPr/>
                      </a:pPr>
                      <a:r>
                        <a:rPr lang="nb-NO" sz="1100" i="0" baseline="0">
                          <a:solidFill>
                            <a:schemeClr val="tx1"/>
                          </a:solidFill>
                          <a:latin typeface="Tahoma" panose="020B0604030504040204" pitchFamily="34" charset="0"/>
                          <a:cs typeface="Tahoma" panose="020B0604030504040204" pitchFamily="34" charset="0"/>
                        </a:rPr>
                        <a:t>Tall angir </a:t>
                      </a:r>
                      <a:r>
                        <a:rPr lang="nb-NO" sz="1100" i="0" baseline="0" err="1">
                          <a:solidFill>
                            <a:schemeClr val="tx1"/>
                          </a:solidFill>
                          <a:latin typeface="Tahoma" panose="020B0604030504040204" pitchFamily="34" charset="0"/>
                          <a:cs typeface="Tahoma" panose="020B0604030504040204" pitchFamily="34" charset="0"/>
                        </a:rPr>
                        <a:t>pri</a:t>
                      </a:r>
                      <a:r>
                        <a:rPr lang="nb-NO" sz="1100" i="0" baseline="0">
                          <a:solidFill>
                            <a:schemeClr val="tx1"/>
                          </a:solidFill>
                          <a:latin typeface="Tahoma" panose="020B0604030504040204" pitchFamily="34" charset="0"/>
                          <a:cs typeface="Tahoma" panose="020B0604030504040204" pitchFamily="34" charset="0"/>
                        </a:rPr>
                        <a:t> og nummer på bergingskort.</a:t>
                      </a:r>
                      <a:endParaRPr lang="nb-NO" sz="110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1"/>
                  </a:ext>
                </a:extLst>
              </a:tr>
              <a:tr h="498645">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Bygningsfast verdi,</a:t>
                      </a:r>
                      <a:r>
                        <a:rPr lang="nb-NO" sz="1100" b="1" i="0" baseline="0">
                          <a:solidFill>
                            <a:schemeClr val="tx1"/>
                          </a:solidFill>
                          <a:latin typeface="Tahoma" panose="020B0604030504040204" pitchFamily="34" charset="0"/>
                          <a:cs typeface="Tahoma" panose="020B0604030504040204" pitchFamily="34" charset="0"/>
                        </a:rPr>
                        <a:t> </a:t>
                      </a:r>
                      <a:r>
                        <a:rPr lang="nb-NO" sz="1100" b="1" i="0">
                          <a:solidFill>
                            <a:schemeClr val="tx1"/>
                          </a:solidFill>
                          <a:latin typeface="Tahoma" panose="020B0604030504040204" pitchFamily="34" charset="0"/>
                          <a:cs typeface="Tahoma" panose="020B0604030504040204" pitchFamily="34" charset="0"/>
                        </a:rPr>
                        <a:t>høyeste </a:t>
                      </a:r>
                      <a:r>
                        <a:rPr lang="nb-NO" sz="1100" b="1" i="0" err="1">
                          <a:solidFill>
                            <a:schemeClr val="tx1"/>
                          </a:solidFill>
                          <a:latin typeface="Tahoma" panose="020B0604030504040204" pitchFamily="34" charset="0"/>
                          <a:cs typeface="Tahoma" panose="020B0604030504040204" pitchFamily="34" charset="0"/>
                        </a:rPr>
                        <a:t>pri</a:t>
                      </a:r>
                      <a:endParaRPr lang="nb-NO" sz="1100" b="1" i="0">
                        <a:solidFill>
                          <a:schemeClr val="tx1"/>
                        </a:solidFill>
                        <a:latin typeface="Tahoma" panose="020B0604030504040204" pitchFamily="34" charset="0"/>
                        <a:cs typeface="Tahoma" panose="020B0604030504040204" pitchFamily="34" charset="0"/>
                      </a:endParaRPr>
                    </a:p>
                    <a:p>
                      <a:pPr marL="0" marR="0" indent="0" algn="l" defTabSz="960150" rtl="0" eaLnBrk="1" fontAlgn="auto" latinLnBrk="0" hangingPunct="1">
                        <a:lnSpc>
                          <a:spcPct val="100000"/>
                        </a:lnSpc>
                        <a:spcBef>
                          <a:spcPts val="0"/>
                        </a:spcBef>
                        <a:spcAft>
                          <a:spcPts val="0"/>
                        </a:spcAft>
                        <a:buClrTx/>
                        <a:buSzTx/>
                        <a:buFontTx/>
                        <a:buNone/>
                        <a:tabLst/>
                        <a:defRPr/>
                      </a:pPr>
                      <a:r>
                        <a:rPr lang="nb-NO" sz="1100" i="0" baseline="0">
                          <a:solidFill>
                            <a:schemeClr val="tx1"/>
                          </a:solidFill>
                          <a:latin typeface="Tahoma" panose="020B0604030504040204" pitchFamily="34" charset="0"/>
                          <a:cs typeface="Tahoma" panose="020B0604030504040204" pitchFamily="34" charset="0"/>
                        </a:rPr>
                        <a:t>Tall angir </a:t>
                      </a:r>
                      <a:r>
                        <a:rPr lang="nb-NO" sz="1100" i="0" baseline="0" err="1">
                          <a:solidFill>
                            <a:schemeClr val="tx1"/>
                          </a:solidFill>
                          <a:latin typeface="Tahoma" panose="020B0604030504040204" pitchFamily="34" charset="0"/>
                          <a:cs typeface="Tahoma" panose="020B0604030504040204" pitchFamily="34" charset="0"/>
                        </a:rPr>
                        <a:t>pri</a:t>
                      </a:r>
                      <a:r>
                        <a:rPr lang="nb-NO" sz="1100" i="0" baseline="0">
                          <a:solidFill>
                            <a:schemeClr val="tx1"/>
                          </a:solidFill>
                          <a:latin typeface="Tahoma" panose="020B0604030504040204" pitchFamily="34" charset="0"/>
                          <a:cs typeface="Tahoma" panose="020B0604030504040204" pitchFamily="34" charset="0"/>
                        </a:rPr>
                        <a:t> og nummer på bergingskort.</a:t>
                      </a:r>
                      <a:endParaRPr lang="nb-NO" sz="110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2"/>
                  </a:ext>
                </a:extLst>
              </a:tr>
              <a:tr h="479352">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Gjenstand</a:t>
                      </a:r>
                      <a:r>
                        <a:rPr lang="nb-NO" sz="1100" b="1" i="0" baseline="0">
                          <a:solidFill>
                            <a:schemeClr val="tx1"/>
                          </a:solidFill>
                          <a:latin typeface="Tahoma" panose="020B0604030504040204" pitchFamily="34" charset="0"/>
                          <a:cs typeface="Tahoma" panose="020B0604030504040204" pitchFamily="34" charset="0"/>
                        </a:rPr>
                        <a:t>, nest høyeste </a:t>
                      </a:r>
                      <a:r>
                        <a:rPr lang="nb-NO" sz="1100" b="1" i="0" err="1">
                          <a:solidFill>
                            <a:schemeClr val="tx1"/>
                          </a:solidFill>
                          <a:latin typeface="Tahoma" panose="020B0604030504040204" pitchFamily="34" charset="0"/>
                          <a:cs typeface="Tahoma" panose="020B0604030504040204" pitchFamily="34" charset="0"/>
                        </a:rPr>
                        <a:t>pri</a:t>
                      </a:r>
                      <a:endParaRPr lang="nb-NO" sz="1100" b="1" i="0">
                        <a:solidFill>
                          <a:schemeClr val="tx1"/>
                        </a:solidFill>
                        <a:latin typeface="Tahoma" panose="020B0604030504040204" pitchFamily="34" charset="0"/>
                        <a:cs typeface="Tahoma" panose="020B0604030504040204" pitchFamily="34" charset="0"/>
                      </a:endParaRPr>
                    </a:p>
                    <a:p>
                      <a:pPr marL="0" marR="0" indent="0" algn="l" defTabSz="960150" rtl="0" eaLnBrk="1" fontAlgn="auto" latinLnBrk="0" hangingPunct="1">
                        <a:lnSpc>
                          <a:spcPct val="100000"/>
                        </a:lnSpc>
                        <a:spcBef>
                          <a:spcPts val="0"/>
                        </a:spcBef>
                        <a:spcAft>
                          <a:spcPts val="0"/>
                        </a:spcAft>
                        <a:buClrTx/>
                        <a:buSzTx/>
                        <a:buFontTx/>
                        <a:buNone/>
                        <a:tabLst/>
                        <a:defRPr/>
                      </a:pPr>
                      <a:r>
                        <a:rPr lang="nb-NO" sz="1100" i="0" baseline="0">
                          <a:solidFill>
                            <a:schemeClr val="tx1"/>
                          </a:solidFill>
                          <a:latin typeface="Tahoma" panose="020B0604030504040204" pitchFamily="34" charset="0"/>
                          <a:cs typeface="Tahoma" panose="020B0604030504040204" pitchFamily="34" charset="0"/>
                        </a:rPr>
                        <a:t>Tall angir </a:t>
                      </a:r>
                      <a:r>
                        <a:rPr lang="nb-NO" sz="1100" i="0" baseline="0" err="1">
                          <a:solidFill>
                            <a:schemeClr val="tx1"/>
                          </a:solidFill>
                          <a:latin typeface="Tahoma" panose="020B0604030504040204" pitchFamily="34" charset="0"/>
                          <a:cs typeface="Tahoma" panose="020B0604030504040204" pitchFamily="34" charset="0"/>
                        </a:rPr>
                        <a:t>pri</a:t>
                      </a:r>
                      <a:r>
                        <a:rPr lang="nb-NO" sz="1100" i="0" baseline="0">
                          <a:solidFill>
                            <a:schemeClr val="tx1"/>
                          </a:solidFill>
                          <a:latin typeface="Tahoma" panose="020B0604030504040204" pitchFamily="34" charset="0"/>
                          <a:cs typeface="Tahoma" panose="020B0604030504040204" pitchFamily="34" charset="0"/>
                        </a:rPr>
                        <a:t> og nummer på bergingskort.</a:t>
                      </a:r>
                      <a:endParaRPr lang="nb-NO" sz="110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3"/>
                  </a:ext>
                </a:extLst>
              </a:tr>
              <a:tr h="479352">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Bygningsfast verdi,</a:t>
                      </a:r>
                      <a:r>
                        <a:rPr lang="nb-NO" sz="1100" b="1" i="0" baseline="0">
                          <a:solidFill>
                            <a:schemeClr val="tx1"/>
                          </a:solidFill>
                          <a:latin typeface="Tahoma" panose="020B0604030504040204" pitchFamily="34" charset="0"/>
                          <a:cs typeface="Tahoma" panose="020B0604030504040204" pitchFamily="34" charset="0"/>
                        </a:rPr>
                        <a:t> nest </a:t>
                      </a:r>
                      <a:r>
                        <a:rPr lang="nb-NO" sz="1100" b="1" i="0">
                          <a:solidFill>
                            <a:schemeClr val="tx1"/>
                          </a:solidFill>
                          <a:latin typeface="Tahoma" panose="020B0604030504040204" pitchFamily="34" charset="0"/>
                          <a:cs typeface="Tahoma" panose="020B0604030504040204" pitchFamily="34" charset="0"/>
                        </a:rPr>
                        <a:t>høyeste </a:t>
                      </a:r>
                      <a:r>
                        <a:rPr lang="nb-NO" sz="1100" b="1" i="0" err="1">
                          <a:solidFill>
                            <a:schemeClr val="tx1"/>
                          </a:solidFill>
                          <a:latin typeface="Tahoma" panose="020B0604030504040204" pitchFamily="34" charset="0"/>
                          <a:cs typeface="Tahoma" panose="020B0604030504040204" pitchFamily="34" charset="0"/>
                        </a:rPr>
                        <a:t>pri</a:t>
                      </a:r>
                      <a:endParaRPr lang="nb-NO" sz="1100" b="1" i="0">
                        <a:solidFill>
                          <a:schemeClr val="tx1"/>
                        </a:solidFill>
                        <a:latin typeface="Tahoma" panose="020B0604030504040204" pitchFamily="34" charset="0"/>
                        <a:cs typeface="Tahoma" panose="020B0604030504040204" pitchFamily="34" charset="0"/>
                      </a:endParaRPr>
                    </a:p>
                    <a:p>
                      <a:pPr marL="0" marR="0" indent="0" algn="l" defTabSz="960150" rtl="0" eaLnBrk="1" fontAlgn="auto" latinLnBrk="0" hangingPunct="1">
                        <a:lnSpc>
                          <a:spcPct val="100000"/>
                        </a:lnSpc>
                        <a:spcBef>
                          <a:spcPts val="0"/>
                        </a:spcBef>
                        <a:spcAft>
                          <a:spcPts val="0"/>
                        </a:spcAft>
                        <a:buClrTx/>
                        <a:buSzTx/>
                        <a:buFontTx/>
                        <a:buNone/>
                        <a:tabLst/>
                        <a:defRPr/>
                      </a:pPr>
                      <a:r>
                        <a:rPr lang="nb-NO" sz="1100" i="0" baseline="0">
                          <a:solidFill>
                            <a:schemeClr val="tx1"/>
                          </a:solidFill>
                          <a:latin typeface="Tahoma" panose="020B0604030504040204" pitchFamily="34" charset="0"/>
                          <a:cs typeface="Tahoma" panose="020B0604030504040204" pitchFamily="34" charset="0"/>
                        </a:rPr>
                        <a:t>Tall angir </a:t>
                      </a:r>
                      <a:r>
                        <a:rPr lang="nb-NO" sz="1100" i="0" baseline="0" err="1">
                          <a:solidFill>
                            <a:schemeClr val="tx1"/>
                          </a:solidFill>
                          <a:latin typeface="Tahoma" panose="020B0604030504040204" pitchFamily="34" charset="0"/>
                          <a:cs typeface="Tahoma" panose="020B0604030504040204" pitchFamily="34" charset="0"/>
                        </a:rPr>
                        <a:t>pri</a:t>
                      </a:r>
                      <a:r>
                        <a:rPr lang="nb-NO" sz="1100" i="0" baseline="0">
                          <a:solidFill>
                            <a:schemeClr val="tx1"/>
                          </a:solidFill>
                          <a:latin typeface="Tahoma" panose="020B0604030504040204" pitchFamily="34" charset="0"/>
                          <a:cs typeface="Tahoma" panose="020B0604030504040204" pitchFamily="34" charset="0"/>
                        </a:rPr>
                        <a:t> og nummer på bergingskort.</a:t>
                      </a:r>
                      <a:endParaRPr lang="nb-NO" sz="110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4"/>
                  </a:ext>
                </a:extLst>
              </a:tr>
              <a:tr h="710400">
                <a:tc>
                  <a:txBody>
                    <a:bodyPr/>
                    <a:lstStyle/>
                    <a:p>
                      <a:endParaRPr lang="nb-NO" sz="1300" b="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960150" rtl="0" eaLnBrk="1" fontAlgn="auto" latinLnBrk="0" hangingPunct="1">
                        <a:lnSpc>
                          <a:spcPct val="100000"/>
                        </a:lnSpc>
                        <a:spcBef>
                          <a:spcPts val="0"/>
                        </a:spcBef>
                        <a:spcAft>
                          <a:spcPts val="0"/>
                        </a:spcAft>
                        <a:buClrTx/>
                        <a:buSzTx/>
                        <a:buFontTx/>
                        <a:buNone/>
                        <a:tabLst/>
                        <a:defRPr/>
                      </a:pPr>
                      <a:r>
                        <a:rPr lang="nb-NO" sz="1100" b="1">
                          <a:solidFill>
                            <a:schemeClr val="tx1"/>
                          </a:solidFill>
                          <a:latin typeface="Tahoma" panose="020B0604030504040204" pitchFamily="34" charset="0"/>
                        </a:rPr>
                        <a:t>Prioritert sone </a:t>
                      </a:r>
                    </a:p>
                    <a:p>
                      <a:pPr marL="0" marR="0" indent="0" algn="l" defTabSz="960150" rtl="0" eaLnBrk="1" fontAlgn="auto" latinLnBrk="0" hangingPunct="1">
                        <a:lnSpc>
                          <a:spcPct val="100000"/>
                        </a:lnSpc>
                        <a:spcBef>
                          <a:spcPts val="0"/>
                        </a:spcBef>
                        <a:spcAft>
                          <a:spcPts val="0"/>
                        </a:spcAft>
                        <a:buClrTx/>
                        <a:buSzTx/>
                        <a:buFontTx/>
                        <a:buNone/>
                        <a:tabLst/>
                        <a:defRPr/>
                      </a:pPr>
                      <a:r>
                        <a:rPr lang="nb-NO" sz="1100">
                          <a:solidFill>
                            <a:schemeClr val="tx1"/>
                          </a:solidFill>
                          <a:latin typeface="Tahoma" panose="020B0604030504040204" pitchFamily="34" charset="0"/>
                        </a:rPr>
                        <a:t>Inneholder større mengde gjenstander, eller arealer med bygningsfaste verdier.</a:t>
                      </a:r>
                    </a:p>
                  </a:txBody>
                  <a:tcPr marL="72000" marR="72000" marT="72019" marB="72019"/>
                </a:tc>
                <a:extLst>
                  <a:ext uri="{0D108BD9-81ED-4DB2-BD59-A6C34878D82A}">
                    <a16:rowId xmlns:a16="http://schemas.microsoft.com/office/drawing/2014/main" val="10005"/>
                  </a:ext>
                </a:extLst>
              </a:tr>
              <a:tr h="611124">
                <a:tc>
                  <a:txBody>
                    <a:bodyPr/>
                    <a:lstStyle/>
                    <a:p>
                      <a:endParaRPr lang="nb-NO" sz="1300" b="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1102672" rtl="0" eaLnBrk="1" fontAlgn="auto" latinLnBrk="0" hangingPunct="1">
                        <a:lnSpc>
                          <a:spcPct val="100000"/>
                        </a:lnSpc>
                        <a:spcBef>
                          <a:spcPts val="0"/>
                        </a:spcBef>
                        <a:spcAft>
                          <a:spcPts val="0"/>
                        </a:spcAft>
                        <a:buClrTx/>
                        <a:buSzTx/>
                        <a:buFontTx/>
                        <a:buNone/>
                        <a:tabLst/>
                        <a:defRPr/>
                      </a:pPr>
                      <a:r>
                        <a:rPr lang="nb-NO" sz="1100" b="1">
                          <a:solidFill>
                            <a:schemeClr val="tx1"/>
                          </a:solidFill>
                          <a:latin typeface="Tahoma" panose="020B0604030504040204" pitchFamily="34" charset="0"/>
                        </a:rPr>
                        <a:t>Person</a:t>
                      </a:r>
                    </a:p>
                    <a:p>
                      <a:pPr marL="0" marR="0" indent="0" algn="l" defTabSz="1102672" rtl="0" eaLnBrk="1" fontAlgn="auto" latinLnBrk="0" hangingPunct="1">
                        <a:lnSpc>
                          <a:spcPct val="100000"/>
                        </a:lnSpc>
                        <a:spcBef>
                          <a:spcPts val="0"/>
                        </a:spcBef>
                        <a:spcAft>
                          <a:spcPts val="0"/>
                        </a:spcAft>
                        <a:buClrTx/>
                        <a:buSzTx/>
                        <a:buFontTx/>
                        <a:buNone/>
                        <a:tabLst/>
                        <a:defRPr/>
                      </a:pPr>
                      <a:r>
                        <a:rPr lang="nb-NO" sz="1100">
                          <a:solidFill>
                            <a:schemeClr val="tx1"/>
                          </a:solidFill>
                          <a:latin typeface="Tahoma" panose="020B0604030504040204" pitchFamily="34" charset="0"/>
                        </a:rPr>
                        <a:t>Angir</a:t>
                      </a:r>
                      <a:r>
                        <a:rPr lang="nb-NO" sz="1100" baseline="0">
                          <a:solidFill>
                            <a:schemeClr val="tx1"/>
                          </a:solidFill>
                          <a:latin typeface="Tahoma" panose="020B0604030504040204" pitchFamily="34" charset="0"/>
                        </a:rPr>
                        <a:t> </a:t>
                      </a:r>
                      <a:r>
                        <a:rPr lang="nb-NO" sz="1100">
                          <a:solidFill>
                            <a:schemeClr val="tx1"/>
                          </a:solidFill>
                          <a:latin typeface="Tahoma" panose="020B0604030504040204" pitchFamily="34" charset="0"/>
                        </a:rPr>
                        <a:t>antall personer som trengs for oppgaven.</a:t>
                      </a:r>
                      <a:endParaRPr lang="nb-NO" sz="1100" b="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6"/>
                  </a:ext>
                </a:extLst>
              </a:tr>
              <a:tr h="521652">
                <a:tc>
                  <a:txBody>
                    <a:bodyPr/>
                    <a:lstStyle/>
                    <a:p>
                      <a:endParaRPr lang="nb-NO" sz="1300" b="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1102672" rtl="0" eaLnBrk="1" fontAlgn="auto" latinLnBrk="0" hangingPunct="1">
                        <a:lnSpc>
                          <a:spcPct val="100000"/>
                        </a:lnSpc>
                        <a:spcBef>
                          <a:spcPts val="0"/>
                        </a:spcBef>
                        <a:spcAft>
                          <a:spcPts val="0"/>
                        </a:spcAft>
                        <a:buClrTx/>
                        <a:buSzTx/>
                        <a:buFontTx/>
                        <a:buNone/>
                        <a:tabLst/>
                        <a:defRPr/>
                      </a:pPr>
                      <a:r>
                        <a:rPr lang="nb-NO" sz="1100" b="1" i="0">
                          <a:solidFill>
                            <a:schemeClr val="tx1"/>
                          </a:solidFill>
                          <a:latin typeface="Tahoma" panose="020B0604030504040204" pitchFamily="34" charset="0"/>
                          <a:cs typeface="Tahoma" panose="020B0604030504040204" pitchFamily="34" charset="0"/>
                        </a:rPr>
                        <a:t>Vekt</a:t>
                      </a:r>
                    </a:p>
                    <a:p>
                      <a:pPr marL="0" marR="0" indent="0" algn="l" defTabSz="1102672" rtl="0" eaLnBrk="1" fontAlgn="auto" latinLnBrk="0" hangingPunct="1">
                        <a:lnSpc>
                          <a:spcPct val="100000"/>
                        </a:lnSpc>
                        <a:spcBef>
                          <a:spcPts val="0"/>
                        </a:spcBef>
                        <a:spcAft>
                          <a:spcPts val="0"/>
                        </a:spcAft>
                        <a:buClrTx/>
                        <a:buSzTx/>
                        <a:buFontTx/>
                        <a:buNone/>
                        <a:tabLst/>
                        <a:defRPr/>
                      </a:pPr>
                      <a:r>
                        <a:rPr lang="nb-NO" sz="1100" b="0" i="0" baseline="0">
                          <a:solidFill>
                            <a:schemeClr val="tx1"/>
                          </a:solidFill>
                          <a:latin typeface="Tahoma" panose="020B0604030504040204" pitchFamily="34" charset="0"/>
                          <a:cs typeface="Tahoma" panose="020B0604030504040204" pitchFamily="34" charset="0"/>
                        </a:rPr>
                        <a:t>Tall angir aktuell estimert vekt i kg.</a:t>
                      </a:r>
                      <a:endParaRPr lang="nb-NO" sz="1100" b="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7"/>
                  </a:ext>
                </a:extLst>
              </a:tr>
              <a:tr h="1008218">
                <a:tc>
                  <a:txBody>
                    <a:bodyPr/>
                    <a:lstStyle/>
                    <a:p>
                      <a:endParaRPr lang="nb-NO" sz="1300" b="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1102672" rtl="0" eaLnBrk="1" fontAlgn="auto" latinLnBrk="0" hangingPunct="1">
                        <a:lnSpc>
                          <a:spcPct val="100000"/>
                        </a:lnSpc>
                        <a:spcBef>
                          <a:spcPts val="0"/>
                        </a:spcBef>
                        <a:spcAft>
                          <a:spcPts val="0"/>
                        </a:spcAft>
                        <a:buClrTx/>
                        <a:buSzTx/>
                        <a:buFontTx/>
                        <a:buNone/>
                        <a:tabLst/>
                        <a:defRPr/>
                      </a:pPr>
                      <a:r>
                        <a:rPr lang="nb-NO" sz="1100" b="1">
                          <a:solidFill>
                            <a:schemeClr val="tx1"/>
                          </a:solidFill>
                          <a:latin typeface="Tahoma" panose="020B0604030504040204" pitchFamily="34" charset="0"/>
                        </a:rPr>
                        <a:t>Mål</a:t>
                      </a:r>
                    </a:p>
                    <a:p>
                      <a:pPr marL="0" marR="0" indent="0" algn="l" defTabSz="1102672" rtl="0" eaLnBrk="1" fontAlgn="auto" latinLnBrk="0" hangingPunct="1">
                        <a:lnSpc>
                          <a:spcPct val="100000"/>
                        </a:lnSpc>
                        <a:spcBef>
                          <a:spcPts val="0"/>
                        </a:spcBef>
                        <a:spcAft>
                          <a:spcPts val="0"/>
                        </a:spcAft>
                        <a:buClrTx/>
                        <a:buSzTx/>
                        <a:buFontTx/>
                        <a:buNone/>
                        <a:tabLst/>
                        <a:defRPr/>
                      </a:pPr>
                      <a:r>
                        <a:rPr lang="nb-NO" sz="1100">
                          <a:solidFill>
                            <a:schemeClr val="tx1"/>
                          </a:solidFill>
                          <a:latin typeface="Tahoma" panose="020B0604030504040204" pitchFamily="34" charset="0"/>
                        </a:rPr>
                        <a:t>Høyde, dybde, bredde og diameter. Justeres i lengde og retning. Mål med enhet</a:t>
                      </a:r>
                      <a:r>
                        <a:rPr lang="nb-NO" sz="1100" baseline="0">
                          <a:solidFill>
                            <a:schemeClr val="tx1"/>
                          </a:solidFill>
                          <a:latin typeface="Tahoma" panose="020B0604030504040204" pitchFamily="34" charset="0"/>
                        </a:rPr>
                        <a:t> (cm) </a:t>
                      </a:r>
                      <a:r>
                        <a:rPr lang="nb-NO" sz="1100">
                          <a:solidFill>
                            <a:schemeClr val="tx1"/>
                          </a:solidFill>
                          <a:latin typeface="Tahoma" panose="020B0604030504040204" pitchFamily="34" charset="0"/>
                        </a:rPr>
                        <a:t>legges i tilhørende tekstboks.</a:t>
                      </a:r>
                    </a:p>
                    <a:p>
                      <a:endParaRPr lang="nb-NO" sz="1100" b="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8"/>
                  </a:ext>
                </a:extLst>
              </a:tr>
              <a:tr h="722567">
                <a:tc>
                  <a:txBody>
                    <a:bodyPr/>
                    <a:lstStyle/>
                    <a:p>
                      <a:endParaRPr lang="nb-NO" sz="1300" b="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Gjenstand</a:t>
                      </a:r>
                    </a:p>
                    <a:p>
                      <a:r>
                        <a:rPr lang="nb-NO" sz="1100" b="0" i="0">
                          <a:solidFill>
                            <a:schemeClr val="tx1"/>
                          </a:solidFill>
                          <a:latin typeface="Tahoma" panose="020B0604030504040204" pitchFamily="34" charset="0"/>
                          <a:cs typeface="Tahoma" panose="020B0604030504040204" pitchFamily="34" charset="0"/>
                        </a:rPr>
                        <a:t>Brukes sammen med mål-piler for </a:t>
                      </a:r>
                      <a:r>
                        <a:rPr lang="nb-NO" sz="1100" b="0" i="0" baseline="0">
                          <a:solidFill>
                            <a:schemeClr val="tx1"/>
                          </a:solidFill>
                          <a:latin typeface="Tahoma" panose="020B0604030504040204" pitchFamily="34" charset="0"/>
                          <a:cs typeface="Tahoma" panose="020B0604030504040204" pitchFamily="34" charset="0"/>
                        </a:rPr>
                        <a:t>tredimensjonale gjenstander.</a:t>
                      </a:r>
                      <a:endParaRPr lang="nb-NO" sz="1100" b="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9"/>
                  </a:ext>
                </a:extLst>
              </a:tr>
              <a:tr h="722567">
                <a:tc>
                  <a:txBody>
                    <a:bodyPr/>
                    <a:lstStyle/>
                    <a:p>
                      <a:endParaRPr lang="nb-NO" sz="1300" b="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a:cs typeface="Tahoma"/>
                        </a:rPr>
                        <a:t>Tid for frigjøring eller sikring</a:t>
                      </a:r>
                    </a:p>
                    <a:p>
                      <a:r>
                        <a:rPr lang="nb-NO" sz="1100" b="0" i="0">
                          <a:solidFill>
                            <a:schemeClr val="tx1"/>
                          </a:solidFill>
                          <a:latin typeface="Tahoma"/>
                          <a:cs typeface="Tahoma"/>
                        </a:rPr>
                        <a:t>Angir estimert tid i minutter på plass ved gjenstanden. </a:t>
                      </a:r>
                      <a:endParaRPr lang="nb-NO" sz="1100" b="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3329511605"/>
                  </a:ext>
                </a:extLst>
              </a:tr>
            </a:tbl>
          </a:graphicData>
        </a:graphic>
      </p:graphicFrame>
      <p:sp>
        <p:nvSpPr>
          <p:cNvPr id="76" name="Ellipse 75"/>
          <p:cNvSpPr>
            <a:spLocks noChangeAspect="1"/>
          </p:cNvSpPr>
          <p:nvPr/>
        </p:nvSpPr>
        <p:spPr>
          <a:xfrm>
            <a:off x="11099283" y="3373290"/>
            <a:ext cx="324000" cy="324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ts val="689"/>
              </a:spcBef>
              <a:spcAft>
                <a:spcPts val="689"/>
              </a:spcAft>
            </a:pP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7</a:t>
            </a:r>
          </a:p>
        </p:txBody>
      </p:sp>
      <p:sp>
        <p:nvSpPr>
          <p:cNvPr id="77" name="j5">
            <a:extLst>
              <a:ext uri="{FF2B5EF4-FFF2-40B4-BE49-F238E27FC236}">
                <a16:creationId xmlns:a16="http://schemas.microsoft.com/office/drawing/2014/main" id="{A6FA508A-113E-3544-828D-F660A018BF72}"/>
              </a:ext>
            </a:extLst>
          </p:cNvPr>
          <p:cNvSpPr>
            <a:spLocks noChangeAspect="1"/>
          </p:cNvSpPr>
          <p:nvPr/>
        </p:nvSpPr>
        <p:spPr>
          <a:xfrm rot="16200000">
            <a:off x="11099283" y="3854213"/>
            <a:ext cx="324000" cy="324000"/>
          </a:xfrm>
          <a:prstGeom prst="homePlate">
            <a:avLst>
              <a:gd name="adj" fmla="val 38661"/>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7</a:t>
            </a:r>
          </a:p>
        </p:txBody>
      </p:sp>
      <p:grpSp>
        <p:nvGrpSpPr>
          <p:cNvPr id="78" name="Gruppe 77"/>
          <p:cNvGrpSpPr>
            <a:grpSpLocks noChangeAspect="1"/>
          </p:cNvGrpSpPr>
          <p:nvPr/>
        </p:nvGrpSpPr>
        <p:grpSpPr>
          <a:xfrm>
            <a:off x="11081281" y="6745654"/>
            <a:ext cx="324034" cy="324327"/>
            <a:chOff x="8839601" y="7957323"/>
            <a:chExt cx="396000" cy="396000"/>
          </a:xfrm>
        </p:grpSpPr>
        <p:sp>
          <p:nvSpPr>
            <p:cNvPr id="79" name="Ellipse 78"/>
            <p:cNvSpPr>
              <a:spLocks noChangeAspect="1"/>
            </p:cNvSpPr>
            <p:nvPr/>
          </p:nvSpPr>
          <p:spPr>
            <a:xfrm>
              <a:off x="8839601" y="7957323"/>
              <a:ext cx="396000" cy="396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ahoma" panose="020B0604030504040204" pitchFamily="34" charset="0"/>
              </a:endParaRPr>
            </a:p>
          </p:txBody>
        </p:sp>
        <p:cxnSp>
          <p:nvCxnSpPr>
            <p:cNvPr id="80" name="Rett pil 144"/>
            <p:cNvCxnSpPr>
              <a:stCxn id="79" idx="7"/>
              <a:endCxn id="79" idx="3"/>
            </p:cNvCxnSpPr>
            <p:nvPr/>
          </p:nvCxnSpPr>
          <p:spPr>
            <a:xfrm flipH="1">
              <a:off x="8897594" y="8015316"/>
              <a:ext cx="280014" cy="28001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91" name="Gruppe 90"/>
          <p:cNvGrpSpPr>
            <a:grpSpLocks noChangeAspect="1"/>
          </p:cNvGrpSpPr>
          <p:nvPr/>
        </p:nvGrpSpPr>
        <p:grpSpPr>
          <a:xfrm>
            <a:off x="11092826" y="6223900"/>
            <a:ext cx="300944" cy="324034"/>
            <a:chOff x="9629297" y="8707046"/>
            <a:chExt cx="452876" cy="517031"/>
          </a:xfrm>
        </p:grpSpPr>
        <p:cxnSp>
          <p:nvCxnSpPr>
            <p:cNvPr id="92" name="Rett pil 2"/>
            <p:cNvCxnSpPr/>
            <p:nvPr/>
          </p:nvCxnSpPr>
          <p:spPr>
            <a:xfrm flipH="1">
              <a:off x="9708739" y="8782793"/>
              <a:ext cx="360690" cy="3705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3" name="Rett pil 2"/>
            <p:cNvCxnSpPr/>
            <p:nvPr/>
          </p:nvCxnSpPr>
          <p:spPr>
            <a:xfrm>
              <a:off x="9648819" y="9224077"/>
              <a:ext cx="433354"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5" name="Rett pil 2"/>
            <p:cNvCxnSpPr/>
            <p:nvPr/>
          </p:nvCxnSpPr>
          <p:spPr>
            <a:xfrm flipH="1">
              <a:off x="9629297" y="8707046"/>
              <a:ext cx="4357" cy="45084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96" name="Tabell 95"/>
          <p:cNvGraphicFramePr>
            <a:graphicFrameLocks noGrp="1"/>
          </p:cNvGraphicFramePr>
          <p:nvPr>
            <p:extLst>
              <p:ext uri="{D42A27DB-BD31-4B8C-83A1-F6EECF244321}">
                <p14:modId xmlns:p14="http://schemas.microsoft.com/office/powerpoint/2010/main" val="4137521135"/>
              </p:ext>
            </p:extLst>
          </p:nvPr>
        </p:nvGraphicFramePr>
        <p:xfrm>
          <a:off x="6946441" y="4277317"/>
          <a:ext cx="3600000" cy="3440034"/>
        </p:xfrm>
        <a:graphic>
          <a:graphicData uri="http://schemas.openxmlformats.org/drawingml/2006/table">
            <a:tbl>
              <a:tblPr firstRow="1" bandRow="1">
                <a:effectLst/>
                <a:tableStyleId>{073A0DAA-6AF3-43AB-8588-CEC1D06C72B9}</a:tableStyleId>
              </a:tblPr>
              <a:tblGrid>
                <a:gridCol w="881589">
                  <a:extLst>
                    <a:ext uri="{9D8B030D-6E8A-4147-A177-3AD203B41FA5}">
                      <a16:colId xmlns:a16="http://schemas.microsoft.com/office/drawing/2014/main" val="20000"/>
                    </a:ext>
                  </a:extLst>
                </a:gridCol>
                <a:gridCol w="2718411">
                  <a:extLst>
                    <a:ext uri="{9D8B030D-6E8A-4147-A177-3AD203B41FA5}">
                      <a16:colId xmlns:a16="http://schemas.microsoft.com/office/drawing/2014/main" val="20001"/>
                    </a:ext>
                  </a:extLst>
                </a:gridCol>
              </a:tblGrid>
              <a:tr h="357420">
                <a:tc gridSpan="2">
                  <a:txBody>
                    <a:bodyPr/>
                    <a:lstStyle/>
                    <a:p>
                      <a:pPr marL="0" marR="0" indent="0" algn="ctr" defTabSz="1069180" rtl="0" eaLnBrk="1" fontAlgn="auto" latinLnBrk="0" hangingPunct="1">
                        <a:lnSpc>
                          <a:spcPct val="100000"/>
                        </a:lnSpc>
                        <a:spcBef>
                          <a:spcPts val="0"/>
                        </a:spcBef>
                        <a:spcAft>
                          <a:spcPts val="0"/>
                        </a:spcAft>
                        <a:buClrTx/>
                        <a:buSzTx/>
                        <a:buFontTx/>
                        <a:buNone/>
                        <a:tabLst/>
                        <a:defRPr/>
                      </a:pPr>
                      <a:r>
                        <a:rPr lang="nb-NO" sz="1400" b="1" baseline="0">
                          <a:latin typeface="Tahoma" panose="020B0604030504040204" pitchFamily="34" charset="0"/>
                          <a:cs typeface="Tahoma" panose="020B0604030504040204" pitchFamily="34" charset="0"/>
                        </a:rPr>
                        <a:t>Orientering</a:t>
                      </a:r>
                    </a:p>
                  </a:txBody>
                  <a:tcPr marL="72000" marR="72000" marT="72019" marB="72019">
                    <a:solidFill>
                      <a:srgbClr val="002932"/>
                    </a:solidFill>
                  </a:tcPr>
                </a:tc>
                <a:tc hMerge="1">
                  <a:txBody>
                    <a:bodyPr/>
                    <a:lstStyle/>
                    <a:p>
                      <a:endParaRPr lang="nb-NO" sz="1100" b="1" i="0">
                        <a:solidFill>
                          <a:schemeClr val="tx1"/>
                        </a:solidFill>
                        <a:latin typeface="Tahoma" panose="020B0604030504040204" pitchFamily="34" charset="0"/>
                        <a:cs typeface="Tahoma" panose="020B0604030504040204" pitchFamily="34" charset="0"/>
                      </a:endParaRPr>
                    </a:p>
                  </a:txBody>
                  <a:tcPr marL="72000" marR="72000" marT="72000" marB="72000"/>
                </a:tc>
                <a:extLst>
                  <a:ext uri="{0D108BD9-81ED-4DB2-BD59-A6C34878D82A}">
                    <a16:rowId xmlns:a16="http://schemas.microsoft.com/office/drawing/2014/main" val="10000"/>
                  </a:ext>
                </a:extLst>
              </a:tr>
              <a:tr h="382536">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Nord</a:t>
                      </a:r>
                    </a:p>
                  </a:txBody>
                  <a:tcPr marL="72000" marR="72000" marT="72019" marB="72019"/>
                </a:tc>
                <a:extLst>
                  <a:ext uri="{0D108BD9-81ED-4DB2-BD59-A6C34878D82A}">
                    <a16:rowId xmlns:a16="http://schemas.microsoft.com/office/drawing/2014/main" val="10001"/>
                  </a:ext>
                </a:extLst>
              </a:tr>
              <a:tr h="647010">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Målestokk</a:t>
                      </a:r>
                    </a:p>
                  </a:txBody>
                  <a:tcPr marL="72000" marR="72000" marT="72019" marB="72019"/>
                </a:tc>
                <a:extLst>
                  <a:ext uri="{0D108BD9-81ED-4DB2-BD59-A6C34878D82A}">
                    <a16:rowId xmlns:a16="http://schemas.microsoft.com/office/drawing/2014/main" val="10002"/>
                  </a:ext>
                </a:extLst>
              </a:tr>
              <a:tr h="342178">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1069180" rtl="0" eaLnBrk="1" fontAlgn="auto" latinLnBrk="0" hangingPunct="1">
                        <a:lnSpc>
                          <a:spcPct val="100000"/>
                        </a:lnSpc>
                        <a:spcBef>
                          <a:spcPts val="0"/>
                        </a:spcBef>
                        <a:spcAft>
                          <a:spcPts val="0"/>
                        </a:spcAft>
                        <a:buClrTx/>
                        <a:buSzTx/>
                        <a:buFontTx/>
                        <a:buNone/>
                        <a:tabLst/>
                        <a:defRPr/>
                      </a:pPr>
                      <a:r>
                        <a:rPr lang="nb-NO" sz="1100" b="1" i="0">
                          <a:solidFill>
                            <a:schemeClr val="tx1"/>
                          </a:solidFill>
                          <a:latin typeface="Tahoma" panose="020B0604030504040204" pitchFamily="34" charset="0"/>
                          <a:cs typeface="Tahoma" panose="020B0604030504040204" pitchFamily="34" charset="0"/>
                        </a:rPr>
                        <a:t>Angrepsvei</a:t>
                      </a:r>
                    </a:p>
                  </a:txBody>
                  <a:tcPr marL="72000" marR="72000" marT="72019" marB="72019"/>
                </a:tc>
                <a:extLst>
                  <a:ext uri="{0D108BD9-81ED-4DB2-BD59-A6C34878D82A}">
                    <a16:rowId xmlns:a16="http://schemas.microsoft.com/office/drawing/2014/main" val="10003"/>
                  </a:ext>
                </a:extLst>
              </a:tr>
              <a:tr h="342178">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1069180" rtl="0" eaLnBrk="1" fontAlgn="auto" latinLnBrk="0" hangingPunct="1">
                        <a:lnSpc>
                          <a:spcPct val="100000"/>
                        </a:lnSpc>
                        <a:spcBef>
                          <a:spcPts val="0"/>
                        </a:spcBef>
                        <a:spcAft>
                          <a:spcPts val="0"/>
                        </a:spcAft>
                        <a:buClrTx/>
                        <a:buSzTx/>
                        <a:buFontTx/>
                        <a:buNone/>
                        <a:tabLst/>
                        <a:defRPr/>
                      </a:pPr>
                      <a:r>
                        <a:rPr lang="nb-NO" sz="1100" b="1" i="0">
                          <a:solidFill>
                            <a:schemeClr val="tx1"/>
                          </a:solidFill>
                          <a:latin typeface="Tahoma" panose="020B0604030504040204" pitchFamily="34" charset="0"/>
                          <a:cs typeface="Tahoma" panose="020B0604030504040204" pitchFamily="34" charset="0"/>
                        </a:rPr>
                        <a:t>Angrepsvei, posisjon i annen etasje</a:t>
                      </a:r>
                      <a:endParaRPr lang="nb-NO" sz="1100" b="0" i="0">
                        <a:solidFill>
                          <a:srgbClr val="0070C0"/>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4"/>
                  </a:ext>
                </a:extLst>
              </a:tr>
              <a:tr h="342178">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1069180" rtl="0" eaLnBrk="1" fontAlgn="auto" latinLnBrk="0" hangingPunct="1">
                        <a:lnSpc>
                          <a:spcPct val="100000"/>
                        </a:lnSpc>
                        <a:spcBef>
                          <a:spcPts val="0"/>
                        </a:spcBef>
                        <a:spcAft>
                          <a:spcPts val="0"/>
                        </a:spcAft>
                        <a:buClrTx/>
                        <a:buSzTx/>
                        <a:buFontTx/>
                        <a:buNone/>
                        <a:tabLst/>
                        <a:defRPr/>
                      </a:pPr>
                      <a:r>
                        <a:rPr lang="nb-NO" sz="1100" b="1">
                          <a:solidFill>
                            <a:schemeClr val="tx1"/>
                          </a:solidFill>
                          <a:latin typeface="Tahoma" panose="020B0604030504040204" pitchFamily="34" charset="0"/>
                        </a:rPr>
                        <a:t>Brannsentral</a:t>
                      </a:r>
                    </a:p>
                  </a:txBody>
                  <a:tcPr marL="72000" marR="72000" marT="72019" marB="72019"/>
                </a:tc>
                <a:extLst>
                  <a:ext uri="{0D108BD9-81ED-4DB2-BD59-A6C34878D82A}">
                    <a16:rowId xmlns:a16="http://schemas.microsoft.com/office/drawing/2014/main" val="10005"/>
                  </a:ext>
                </a:extLst>
              </a:tr>
              <a:tr h="342178">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indent="0" algn="l" defTabSz="1069180" rtl="0" eaLnBrk="1" fontAlgn="auto" latinLnBrk="0" hangingPunct="1">
                        <a:lnSpc>
                          <a:spcPct val="100000"/>
                        </a:lnSpc>
                        <a:spcBef>
                          <a:spcPts val="0"/>
                        </a:spcBef>
                        <a:spcAft>
                          <a:spcPts val="0"/>
                        </a:spcAft>
                        <a:buClrTx/>
                        <a:buSzTx/>
                        <a:buFontTx/>
                        <a:buNone/>
                        <a:tabLst/>
                        <a:defRPr/>
                      </a:pPr>
                      <a:r>
                        <a:rPr lang="nb-NO" sz="1100" b="1" i="0">
                          <a:solidFill>
                            <a:schemeClr val="tx1"/>
                          </a:solidFill>
                          <a:latin typeface="Tahoma" panose="020B0604030504040204" pitchFamily="34" charset="0"/>
                          <a:cs typeface="Tahoma" panose="020B0604030504040204" pitchFamily="34" charset="0"/>
                        </a:rPr>
                        <a:t>Rute, viser veien til eller fra objekt</a:t>
                      </a:r>
                    </a:p>
                  </a:txBody>
                  <a:tcPr marL="72000" marR="72000" marT="72019" marB="72019"/>
                </a:tc>
                <a:extLst>
                  <a:ext uri="{0D108BD9-81ED-4DB2-BD59-A6C34878D82A}">
                    <a16:rowId xmlns:a16="http://schemas.microsoft.com/office/drawing/2014/main" val="10006"/>
                  </a:ext>
                </a:extLst>
              </a:tr>
              <a:tr h="342178">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Utgang, alternativ bergingsvei</a:t>
                      </a:r>
                    </a:p>
                  </a:txBody>
                  <a:tcPr marL="72000" marR="72000" marT="72019" marB="72019"/>
                </a:tc>
                <a:extLst>
                  <a:ext uri="{0D108BD9-81ED-4DB2-BD59-A6C34878D82A}">
                    <a16:rowId xmlns:a16="http://schemas.microsoft.com/office/drawing/2014/main" val="3498816994"/>
                  </a:ext>
                </a:extLst>
              </a:tr>
              <a:tr h="342178">
                <a:tc>
                  <a:txBody>
                    <a:bodyPr/>
                    <a:lstStyle/>
                    <a:p>
                      <a:endParaRPr lang="nb-NO" sz="1300" i="0" baseline="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lvl="0" indent="0" algn="l" defTabSz="1133856" rtl="0" eaLnBrk="1" fontAlgn="auto" latinLnBrk="0" hangingPunct="1">
                        <a:lnSpc>
                          <a:spcPct val="100000"/>
                        </a:lnSpc>
                        <a:spcBef>
                          <a:spcPts val="0"/>
                        </a:spcBef>
                        <a:spcAft>
                          <a:spcPts val="0"/>
                        </a:spcAft>
                        <a:buClrTx/>
                        <a:buSzTx/>
                        <a:buFontTx/>
                        <a:buNone/>
                        <a:tabLst/>
                        <a:defRPr/>
                      </a:pPr>
                      <a:r>
                        <a:rPr lang="nb-NO" sz="1100" b="1" i="0">
                          <a:solidFill>
                            <a:schemeClr val="tx1"/>
                          </a:solidFill>
                          <a:latin typeface="Tahoma" panose="020B0604030504040204" pitchFamily="34" charset="0"/>
                          <a:cs typeface="Tahoma" panose="020B0604030504040204" pitchFamily="34" charset="0"/>
                        </a:rPr>
                        <a:t>Kameraposisjon/bilderetning</a:t>
                      </a:r>
                    </a:p>
                  </a:txBody>
                  <a:tcPr marL="72000" marR="72000" marT="72019" marB="72019"/>
                </a:tc>
                <a:extLst>
                  <a:ext uri="{0D108BD9-81ED-4DB2-BD59-A6C34878D82A}">
                    <a16:rowId xmlns:a16="http://schemas.microsoft.com/office/drawing/2014/main" val="1282258253"/>
                  </a:ext>
                </a:extLst>
              </a:tr>
            </a:tbl>
          </a:graphicData>
        </a:graphic>
      </p:graphicFrame>
      <p:sp>
        <p:nvSpPr>
          <p:cNvPr id="97" name="Rektangel 96"/>
          <p:cNvSpPr/>
          <p:nvPr/>
        </p:nvSpPr>
        <p:spPr>
          <a:xfrm>
            <a:off x="11049866" y="4360619"/>
            <a:ext cx="386863" cy="442550"/>
          </a:xfrm>
          <a:prstGeom prst="rect">
            <a:avLst/>
          </a:prstGeom>
          <a:solidFill>
            <a:srgbClr val="FF0000">
              <a:alpha val="30000"/>
            </a:srgbClr>
          </a:solidFill>
          <a:ln w="3175"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102" name="j4">
            <a:extLst>
              <a:ext uri="{FF2B5EF4-FFF2-40B4-BE49-F238E27FC236}">
                <a16:creationId xmlns:a16="http://schemas.microsoft.com/office/drawing/2014/main" id="{D11E44D8-C5B0-4B36-B9B9-6CA7C265915D}"/>
              </a:ext>
            </a:extLst>
          </p:cNvPr>
          <p:cNvSpPr>
            <a:spLocks noChangeAspect="1"/>
          </p:cNvSpPr>
          <p:nvPr/>
        </p:nvSpPr>
        <p:spPr>
          <a:xfrm>
            <a:off x="11099283" y="2379772"/>
            <a:ext cx="324000" cy="324000"/>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noAutofit/>
          </a:bodyPr>
          <a:lstStyle/>
          <a:p>
            <a:pPr algn="ctr"/>
            <a:r>
              <a:rPr lang="en-US" sz="1600" b="1">
                <a:latin typeface="Tahoma" panose="020B0604030504040204" pitchFamily="34" charset="0"/>
                <a:ea typeface="Tahoma" panose="020B0604030504040204" pitchFamily="34" charset="0"/>
                <a:cs typeface="Tahoma" panose="020B0604030504040204" pitchFamily="34" charset="0"/>
              </a:rPr>
              <a:t>1</a:t>
            </a:r>
          </a:p>
        </p:txBody>
      </p:sp>
      <p:sp>
        <p:nvSpPr>
          <p:cNvPr id="103" name="j5">
            <a:extLst>
              <a:ext uri="{FF2B5EF4-FFF2-40B4-BE49-F238E27FC236}">
                <a16:creationId xmlns:a16="http://schemas.microsoft.com/office/drawing/2014/main" id="{3D041B42-D117-494F-BFCF-6E3027175594}"/>
              </a:ext>
            </a:extLst>
          </p:cNvPr>
          <p:cNvSpPr>
            <a:spLocks noChangeAspect="1"/>
          </p:cNvSpPr>
          <p:nvPr/>
        </p:nvSpPr>
        <p:spPr>
          <a:xfrm rot="16200000">
            <a:off x="11099319" y="2867694"/>
            <a:ext cx="324000" cy="324000"/>
          </a:xfrm>
          <a:prstGeom prst="homePlate">
            <a:avLst>
              <a:gd name="adj" fmla="val 38661"/>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600" b="1">
                <a:latin typeface="Tahoma" panose="020B0604030504040204" pitchFamily="34" charset="0"/>
                <a:ea typeface="Tahoma" panose="020B0604030504040204" pitchFamily="34" charset="0"/>
                <a:cs typeface="Tahoma" panose="020B0604030504040204" pitchFamily="34" charset="0"/>
              </a:rPr>
              <a:t>1</a:t>
            </a:r>
            <a:endParaRPr lang="en-US" sz="1600" b="1">
              <a:latin typeface="Tahoma" panose="020B0604030504040204" pitchFamily="34" charset="0"/>
              <a:ea typeface="Tahoma" panose="020B0604030504040204" pitchFamily="34" charset="0"/>
              <a:cs typeface="Tahoma" panose="020B0604030504040204" pitchFamily="34" charset="0"/>
            </a:endParaRPr>
          </a:p>
        </p:txBody>
      </p:sp>
      <p:pic>
        <p:nvPicPr>
          <p:cNvPr id="105" name="i12">
            <a:hlinkClick r:id="" action="ppaction://noaction"/>
            <a:extLst>
              <a:ext uri="{FF2B5EF4-FFF2-40B4-BE49-F238E27FC236}">
                <a16:creationId xmlns:a16="http://schemas.microsoft.com/office/drawing/2014/main" id="{0BE12EAC-B2FB-4BE5-9BDD-F4F31C0A02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5965" y="6386820"/>
            <a:ext cx="288000" cy="288000"/>
          </a:xfrm>
          <a:prstGeom prst="rect">
            <a:avLst/>
          </a:prstGeom>
          <a:noFill/>
          <a:ln>
            <a:noFill/>
          </a:ln>
        </p:spPr>
      </p:pic>
      <p:pic>
        <p:nvPicPr>
          <p:cNvPr id="106" name="i23">
            <a:hlinkClick r:id="" action="ppaction://noaction"/>
            <a:extLst>
              <a:ext uri="{FF2B5EF4-FFF2-40B4-BE49-F238E27FC236}">
                <a16:creationId xmlns:a16="http://schemas.microsoft.com/office/drawing/2014/main" id="{87164370-0289-49D7-BBF3-6EACA619301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40091" y="9062475"/>
            <a:ext cx="288030" cy="288104"/>
          </a:xfrm>
          <a:prstGeom prst="rect">
            <a:avLst/>
          </a:prstGeom>
          <a:noFill/>
          <a:ln>
            <a:noFill/>
          </a:ln>
        </p:spPr>
      </p:pic>
      <p:pic>
        <p:nvPicPr>
          <p:cNvPr id="111" name="i22">
            <a:extLst>
              <a:ext uri="{FF2B5EF4-FFF2-40B4-BE49-F238E27FC236}">
                <a16:creationId xmlns:a16="http://schemas.microsoft.com/office/drawing/2014/main" id="{64B9BA07-2A86-4D0E-9642-5931182DD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5965" y="4671350"/>
            <a:ext cx="288000" cy="288000"/>
          </a:xfrm>
          <a:prstGeom prst="rect">
            <a:avLst/>
          </a:prstGeom>
          <a:noFill/>
          <a:ln>
            <a:noFill/>
          </a:ln>
        </p:spPr>
      </p:pic>
      <p:grpSp>
        <p:nvGrpSpPr>
          <p:cNvPr id="112" name="j10">
            <a:extLst>
              <a:ext uri="{FF2B5EF4-FFF2-40B4-BE49-F238E27FC236}">
                <a16:creationId xmlns:a16="http://schemas.microsoft.com/office/drawing/2014/main" id="{9A5475A1-863E-4608-8D2C-6238E3BA8F3D}"/>
              </a:ext>
            </a:extLst>
          </p:cNvPr>
          <p:cNvGrpSpPr>
            <a:grpSpLocks/>
          </p:cNvGrpSpPr>
          <p:nvPr/>
        </p:nvGrpSpPr>
        <p:grpSpPr>
          <a:xfrm>
            <a:off x="7054227" y="5155631"/>
            <a:ext cx="671476" cy="279118"/>
            <a:chOff x="5456030" y="2705759"/>
            <a:chExt cx="983354" cy="251023"/>
          </a:xfrm>
        </p:grpSpPr>
        <p:sp>
          <p:nvSpPr>
            <p:cNvPr id="113" name="Rektangel 112">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114" name="Rektangel 113">
              <a:extLst>
                <a:ext uri="{FF2B5EF4-FFF2-40B4-BE49-F238E27FC236}">
                  <a16:creationId xmlns:a16="http://schemas.microsoft.com/office/drawing/2014/main" id="{90ADCB51-CAC3-4447-8A1C-5CF9F32F0D79}"/>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115" name="TekstSylinder 114">
              <a:extLst>
                <a:ext uri="{FF2B5EF4-FFF2-40B4-BE49-F238E27FC236}">
                  <a16:creationId xmlns:a16="http://schemas.microsoft.com/office/drawing/2014/main" id="{0893CA49-18B3-426B-98CE-35E3A4D541D8}"/>
                </a:ext>
              </a:extLst>
            </p:cNvPr>
            <p:cNvSpPr txBox="1"/>
            <p:nvPr userDrawn="1"/>
          </p:nvSpPr>
          <p:spPr>
            <a:xfrm>
              <a:off x="5461684" y="2705759"/>
              <a:ext cx="977698" cy="166097"/>
            </a:xfrm>
            <a:prstGeom prst="rect">
              <a:avLst/>
            </a:prstGeom>
            <a:noFill/>
          </p:spPr>
          <p:txBody>
            <a:bodyPr wrap="square" lIns="0" tIns="0" rIns="0" bIns="0" rtlCol="0">
              <a:spAutoFit/>
            </a:bodyPr>
            <a:lstStyle/>
            <a:p>
              <a:pPr algn="ctr"/>
              <a:r>
                <a:rPr lang="nb-NO" sz="1200"/>
                <a:t>20 m</a:t>
              </a:r>
              <a:endParaRPr lang="en-US" sz="1200"/>
            </a:p>
          </p:txBody>
        </p:sp>
      </p:grpSp>
      <p:pic>
        <p:nvPicPr>
          <p:cNvPr id="116" name="i4">
            <a:extLst>
              <a:ext uri="{FF2B5EF4-FFF2-40B4-BE49-F238E27FC236}">
                <a16:creationId xmlns:a16="http://schemas.microsoft.com/office/drawing/2014/main" id="{F7961B1D-B274-4E9B-B00D-24CCA8F1B0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45965" y="5682977"/>
            <a:ext cx="288000" cy="288000"/>
          </a:xfrm>
          <a:prstGeom prst="rect">
            <a:avLst/>
          </a:prstGeom>
          <a:noFill/>
          <a:ln>
            <a:noFill/>
          </a:ln>
        </p:spPr>
      </p:pic>
      <p:pic>
        <p:nvPicPr>
          <p:cNvPr id="117" name="Bilde 1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0800000">
            <a:off x="7245966" y="6026142"/>
            <a:ext cx="288000" cy="288000"/>
          </a:xfrm>
          <a:prstGeom prst="rect">
            <a:avLst/>
          </a:prstGeom>
        </p:spPr>
      </p:pic>
      <p:graphicFrame>
        <p:nvGraphicFramePr>
          <p:cNvPr id="118" name="Tabell 117"/>
          <p:cNvGraphicFramePr>
            <a:graphicFrameLocks noGrp="1"/>
          </p:cNvGraphicFramePr>
          <p:nvPr>
            <p:extLst>
              <p:ext uri="{D42A27DB-BD31-4B8C-83A1-F6EECF244321}">
                <p14:modId xmlns:p14="http://schemas.microsoft.com/office/powerpoint/2010/main" val="4265348317"/>
              </p:ext>
            </p:extLst>
          </p:nvPr>
        </p:nvGraphicFramePr>
        <p:xfrm>
          <a:off x="6969776" y="1978387"/>
          <a:ext cx="3600000" cy="2168049"/>
        </p:xfrm>
        <a:graphic>
          <a:graphicData uri="http://schemas.openxmlformats.org/drawingml/2006/table">
            <a:tbl>
              <a:tblPr firstRow="1" bandRow="1">
                <a:effectLst/>
                <a:tableStyleId>{073A0DAA-6AF3-43AB-8588-CEC1D06C72B9}</a:tableStyleId>
              </a:tblPr>
              <a:tblGrid>
                <a:gridCol w="925717">
                  <a:extLst>
                    <a:ext uri="{9D8B030D-6E8A-4147-A177-3AD203B41FA5}">
                      <a16:colId xmlns:a16="http://schemas.microsoft.com/office/drawing/2014/main" val="20000"/>
                    </a:ext>
                  </a:extLst>
                </a:gridCol>
                <a:gridCol w="2674283">
                  <a:extLst>
                    <a:ext uri="{9D8B030D-6E8A-4147-A177-3AD203B41FA5}">
                      <a16:colId xmlns:a16="http://schemas.microsoft.com/office/drawing/2014/main" val="20001"/>
                    </a:ext>
                  </a:extLst>
                </a:gridCol>
              </a:tblGrid>
              <a:tr h="357420">
                <a:tc gridSpan="2">
                  <a:txBody>
                    <a:bodyPr/>
                    <a:lstStyle/>
                    <a:p>
                      <a:pPr algn="ctr"/>
                      <a:r>
                        <a:rPr lang="nb-NO" sz="1400" i="0">
                          <a:solidFill>
                            <a:schemeClr val="bg1"/>
                          </a:solidFill>
                          <a:latin typeface="Tahoma" panose="020B0604030504040204" pitchFamily="34" charset="0"/>
                          <a:cs typeface="Tahoma" panose="020B0604030504040204" pitchFamily="34" charset="0"/>
                        </a:rPr>
                        <a:t>Inndeling av objekt</a:t>
                      </a:r>
                    </a:p>
                  </a:txBody>
                  <a:tcPr marL="72000" marR="72000" marT="72019" marB="72019" anchor="b">
                    <a:solidFill>
                      <a:srgbClr val="002932"/>
                    </a:solidFill>
                  </a:tcPr>
                </a:tc>
                <a:tc hMerge="1">
                  <a:txBody>
                    <a:bodyPr/>
                    <a:lstStyle/>
                    <a:p>
                      <a:pPr marL="0" marR="0" indent="0" algn="l" defTabSz="1069180" rtl="0" eaLnBrk="1" fontAlgn="auto" latinLnBrk="0" hangingPunct="1">
                        <a:lnSpc>
                          <a:spcPct val="100000"/>
                        </a:lnSpc>
                        <a:spcBef>
                          <a:spcPts val="0"/>
                        </a:spcBef>
                        <a:spcAft>
                          <a:spcPts val="0"/>
                        </a:spcAft>
                        <a:buClrTx/>
                        <a:buSzTx/>
                        <a:buFontTx/>
                        <a:buNone/>
                        <a:tabLst/>
                        <a:defRPr/>
                      </a:pPr>
                      <a:endParaRPr lang="nb-NO" sz="1100" i="0">
                        <a:solidFill>
                          <a:schemeClr val="tx1"/>
                        </a:solidFill>
                        <a:latin typeface="Tahoma" panose="020B0604030504040204" pitchFamily="34" charset="0"/>
                        <a:cs typeface="Tahoma" panose="020B0604030504040204" pitchFamily="34" charset="0"/>
                      </a:endParaRPr>
                    </a:p>
                  </a:txBody>
                  <a:tcPr marL="72000" marR="72000" marT="72000" marB="72000"/>
                </a:tc>
                <a:extLst>
                  <a:ext uri="{0D108BD9-81ED-4DB2-BD59-A6C34878D82A}">
                    <a16:rowId xmlns:a16="http://schemas.microsoft.com/office/drawing/2014/main" val="10000"/>
                  </a:ext>
                </a:extLst>
              </a:tr>
              <a:tr h="992965">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Etasjer</a:t>
                      </a:r>
                      <a:endParaRPr lang="nb-NO" sz="1100" b="1" i="0" baseline="0">
                        <a:solidFill>
                          <a:schemeClr val="tx1"/>
                        </a:solidFill>
                        <a:latin typeface="Tahoma" panose="020B0604030504040204" pitchFamily="34" charset="0"/>
                        <a:cs typeface="Tahoma" panose="020B0604030504040204" pitchFamily="34" charset="0"/>
                      </a:endParaRPr>
                    </a:p>
                    <a:p>
                      <a:pPr marL="0" marR="0" indent="0" algn="l" defTabSz="1069180" rtl="0" eaLnBrk="1" fontAlgn="auto" latinLnBrk="0" hangingPunct="1">
                        <a:lnSpc>
                          <a:spcPct val="100000"/>
                        </a:lnSpc>
                        <a:spcBef>
                          <a:spcPts val="0"/>
                        </a:spcBef>
                        <a:spcAft>
                          <a:spcPts val="0"/>
                        </a:spcAft>
                        <a:buClrTx/>
                        <a:buSzTx/>
                        <a:buFontTx/>
                        <a:buNone/>
                        <a:tabLst/>
                        <a:defRPr/>
                      </a:pPr>
                      <a:r>
                        <a:rPr lang="nb-NO" sz="1100" i="0" baseline="0">
                          <a:solidFill>
                            <a:schemeClr val="tx1"/>
                          </a:solidFill>
                          <a:latin typeface="Tahoma" panose="020B0604030504040204" pitchFamily="34" charset="0"/>
                          <a:cs typeface="Tahoma" panose="020B0604030504040204" pitchFamily="34" charset="0"/>
                        </a:rPr>
                        <a:t>Relaterer til verdibergingsplanens disposisjon med fargekoder. Redigeres etter aktuell situasjon. </a:t>
                      </a:r>
                      <a:endParaRPr lang="nb-NO" sz="110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1"/>
                  </a:ext>
                </a:extLst>
              </a:tr>
              <a:tr h="817664">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baseline="0">
                          <a:solidFill>
                            <a:schemeClr val="tx1"/>
                          </a:solidFill>
                          <a:latin typeface="Tahoma" panose="020B0604030504040204" pitchFamily="34" charset="0"/>
                          <a:cs typeface="Tahoma" panose="020B0604030504040204" pitchFamily="34" charset="0"/>
                        </a:rPr>
                        <a:t>Bygninger og seksjoner</a:t>
                      </a:r>
                    </a:p>
                    <a:p>
                      <a:pPr marL="0" marR="0" indent="0" algn="l" defTabSz="1069180" rtl="0" eaLnBrk="1" fontAlgn="auto" latinLnBrk="0" hangingPunct="1">
                        <a:lnSpc>
                          <a:spcPct val="100000"/>
                        </a:lnSpc>
                        <a:spcBef>
                          <a:spcPts val="0"/>
                        </a:spcBef>
                        <a:spcAft>
                          <a:spcPts val="0"/>
                        </a:spcAft>
                        <a:buClrTx/>
                        <a:buSzTx/>
                        <a:buFontTx/>
                        <a:buNone/>
                        <a:tabLst/>
                        <a:defRPr/>
                      </a:pPr>
                      <a:r>
                        <a:rPr lang="nb-NO" sz="1100" i="0" baseline="0">
                          <a:solidFill>
                            <a:schemeClr val="tx1"/>
                          </a:solidFill>
                          <a:latin typeface="Tahoma" panose="020B0604030504040204" pitchFamily="34" charset="0"/>
                          <a:cs typeface="Tahoma" panose="020B0604030504040204" pitchFamily="34" charset="0"/>
                        </a:rPr>
                        <a:t>Relaterer til verdibergingsplanens disposisjon med fargekoder. Redigeres etter aktuell situasjon. </a:t>
                      </a:r>
                      <a:endParaRPr lang="nb-NO" sz="110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2"/>
                  </a:ext>
                </a:extLst>
              </a:tr>
            </a:tbl>
          </a:graphicData>
        </a:graphic>
      </p:graphicFrame>
      <p:sp>
        <p:nvSpPr>
          <p:cNvPr id="119" name="Kube 118"/>
          <p:cNvSpPr/>
          <p:nvPr/>
        </p:nvSpPr>
        <p:spPr>
          <a:xfrm>
            <a:off x="10969750" y="7275104"/>
            <a:ext cx="547095" cy="533138"/>
          </a:xfrm>
          <a:prstGeom prst="cube">
            <a:avLst>
              <a:gd name="adj" fmla="val 26030"/>
            </a:avLst>
          </a:prstGeom>
          <a:solidFill>
            <a:schemeClr val="tx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endParaRPr lang="nb-NO"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1" name="Rektangel 120"/>
          <p:cNvSpPr>
            <a:spLocks/>
          </p:cNvSpPr>
          <p:nvPr/>
        </p:nvSpPr>
        <p:spPr>
          <a:xfrm>
            <a:off x="7585669" y="3899618"/>
            <a:ext cx="180019" cy="180019"/>
          </a:xfrm>
          <a:prstGeom prst="rect">
            <a:avLst/>
          </a:prstGeom>
          <a:noFill/>
          <a:ln w="38100" cmpd="sng">
            <a:solidFill>
              <a:srgbClr val="B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10.</a:t>
            </a:r>
          </a:p>
        </p:txBody>
      </p:sp>
      <p:sp>
        <p:nvSpPr>
          <p:cNvPr id="122" name="Rektangel 121"/>
          <p:cNvSpPr>
            <a:spLocks/>
          </p:cNvSpPr>
          <p:nvPr/>
        </p:nvSpPr>
        <p:spPr>
          <a:xfrm>
            <a:off x="7112716" y="3414046"/>
            <a:ext cx="180019" cy="180019"/>
          </a:xfrm>
          <a:prstGeom prst="rect">
            <a:avLst/>
          </a:prstGeom>
          <a:noFill/>
          <a:ln w="38100" cmpd="sng">
            <a:solidFill>
              <a:srgbClr val="EAC9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1.</a:t>
            </a:r>
          </a:p>
        </p:txBody>
      </p:sp>
      <p:sp>
        <p:nvSpPr>
          <p:cNvPr id="123" name="Rektangel 122"/>
          <p:cNvSpPr>
            <a:spLocks/>
          </p:cNvSpPr>
          <p:nvPr/>
        </p:nvSpPr>
        <p:spPr>
          <a:xfrm>
            <a:off x="7585669" y="3414046"/>
            <a:ext cx="180019" cy="180019"/>
          </a:xfrm>
          <a:prstGeom prst="rect">
            <a:avLst/>
          </a:prstGeom>
          <a:noFill/>
          <a:ln w="38100" cmpd="sng">
            <a:solidFill>
              <a:srgbClr val="3266A4"/>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3.</a:t>
            </a:r>
          </a:p>
        </p:txBody>
      </p:sp>
      <p:sp>
        <p:nvSpPr>
          <p:cNvPr id="124" name="Rektangel 123"/>
          <p:cNvSpPr>
            <a:spLocks/>
          </p:cNvSpPr>
          <p:nvPr/>
        </p:nvSpPr>
        <p:spPr>
          <a:xfrm>
            <a:off x="7112716" y="3899618"/>
            <a:ext cx="180019" cy="180019"/>
          </a:xfrm>
          <a:prstGeom prst="rect">
            <a:avLst/>
          </a:prstGeom>
          <a:noFill/>
          <a:ln w="38100" cmpd="sng">
            <a:solidFill>
              <a:srgbClr val="6E268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8.</a:t>
            </a:r>
          </a:p>
        </p:txBody>
      </p:sp>
      <p:sp>
        <p:nvSpPr>
          <p:cNvPr id="125" name="Rektangel 124"/>
          <p:cNvSpPr>
            <a:spLocks/>
          </p:cNvSpPr>
          <p:nvPr/>
        </p:nvSpPr>
        <p:spPr>
          <a:xfrm>
            <a:off x="7688048" y="3654947"/>
            <a:ext cx="180019" cy="180019"/>
          </a:xfrm>
          <a:prstGeom prst="rect">
            <a:avLst/>
          </a:prstGeom>
          <a:noFill/>
          <a:ln w="38100" cmpd="sng">
            <a:solidFill>
              <a:srgbClr val="CD5D09"/>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7.</a:t>
            </a:r>
          </a:p>
        </p:txBody>
      </p:sp>
      <p:sp>
        <p:nvSpPr>
          <p:cNvPr id="126" name="Rektangel 125"/>
          <p:cNvSpPr>
            <a:spLocks/>
          </p:cNvSpPr>
          <p:nvPr/>
        </p:nvSpPr>
        <p:spPr>
          <a:xfrm>
            <a:off x="6999447" y="3654947"/>
            <a:ext cx="180019" cy="180019"/>
          </a:xfrm>
          <a:prstGeom prst="rect">
            <a:avLst/>
          </a:prstGeom>
          <a:noFill/>
          <a:ln w="38100" cmpd="sng">
            <a:solidFill>
              <a:srgbClr val="C8085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4.</a:t>
            </a:r>
          </a:p>
        </p:txBody>
      </p:sp>
      <p:sp>
        <p:nvSpPr>
          <p:cNvPr id="127" name="Rektangel 126"/>
          <p:cNvSpPr>
            <a:spLocks/>
          </p:cNvSpPr>
          <p:nvPr/>
        </p:nvSpPr>
        <p:spPr>
          <a:xfrm>
            <a:off x="7461534" y="3654947"/>
            <a:ext cx="180019" cy="180019"/>
          </a:xfrm>
          <a:prstGeom prst="rect">
            <a:avLst/>
          </a:prstGeom>
          <a:noFill/>
          <a:ln w="38100" cmpd="sng">
            <a:solidFill>
              <a:srgbClr val="1A786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6.</a:t>
            </a:r>
          </a:p>
        </p:txBody>
      </p:sp>
      <p:sp>
        <p:nvSpPr>
          <p:cNvPr id="128" name="Rektangel 127"/>
          <p:cNvSpPr>
            <a:spLocks/>
          </p:cNvSpPr>
          <p:nvPr/>
        </p:nvSpPr>
        <p:spPr>
          <a:xfrm>
            <a:off x="7352606" y="3899618"/>
            <a:ext cx="180019" cy="180019"/>
          </a:xfrm>
          <a:prstGeom prst="rect">
            <a:avLst/>
          </a:prstGeom>
          <a:noFill/>
          <a:ln w="38100" cmpd="sng">
            <a:solidFill>
              <a:srgbClr val="6D6969"/>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9.</a:t>
            </a:r>
          </a:p>
        </p:txBody>
      </p:sp>
      <p:sp>
        <p:nvSpPr>
          <p:cNvPr id="129" name="Rektangel 128"/>
          <p:cNvSpPr>
            <a:spLocks/>
          </p:cNvSpPr>
          <p:nvPr/>
        </p:nvSpPr>
        <p:spPr>
          <a:xfrm>
            <a:off x="7352606" y="3414046"/>
            <a:ext cx="180019" cy="180019"/>
          </a:xfrm>
          <a:prstGeom prst="rect">
            <a:avLst/>
          </a:prstGeom>
          <a:noFill/>
          <a:ln w="38100" cmpd="sng">
            <a:solidFill>
              <a:srgbClr val="56692D"/>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2.</a:t>
            </a:r>
          </a:p>
        </p:txBody>
      </p:sp>
      <p:sp>
        <p:nvSpPr>
          <p:cNvPr id="130" name="Rektangel 129"/>
          <p:cNvSpPr>
            <a:spLocks/>
          </p:cNvSpPr>
          <p:nvPr/>
        </p:nvSpPr>
        <p:spPr>
          <a:xfrm>
            <a:off x="7230490" y="3654947"/>
            <a:ext cx="180019" cy="180019"/>
          </a:xfrm>
          <a:prstGeom prst="rect">
            <a:avLst/>
          </a:prstGeom>
          <a:noFill/>
          <a:ln w="38100" cmpd="sng">
            <a:solidFill>
              <a:srgbClr val="894E3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nb-NO" sz="600" b="1">
                <a:solidFill>
                  <a:schemeClr val="tx1"/>
                </a:solidFill>
                <a:latin typeface="Tahoma" panose="020B0604030504040204" pitchFamily="34" charset="0"/>
              </a:rPr>
              <a:t>5.</a:t>
            </a:r>
          </a:p>
        </p:txBody>
      </p:sp>
      <p:sp>
        <p:nvSpPr>
          <p:cNvPr id="131" name="Plassholder for innhold 1"/>
          <p:cNvSpPr txBox="1">
            <a:spLocks/>
          </p:cNvSpPr>
          <p:nvPr/>
        </p:nvSpPr>
        <p:spPr>
          <a:xfrm>
            <a:off x="6994806" y="1517778"/>
            <a:ext cx="3524251" cy="468049"/>
          </a:xfrm>
          <a:prstGeom prst="rect">
            <a:avLst/>
          </a:prstGeom>
        </p:spPr>
        <p:txBody>
          <a:bodyPr vert="horz" lIns="0" tIns="0" rIns="0" bIns="0" rtlCol="0">
            <a:normAutofit/>
          </a:bodyPr>
          <a:lstStyle>
            <a:lvl1pPr marL="144000" indent="-144000" algn="l" defTabSz="801929" rtl="0" eaLnBrk="1" latinLnBrk="0" hangingPunct="1">
              <a:lnSpc>
                <a:spcPct val="140000"/>
              </a:lnSpc>
              <a:spcBef>
                <a:spcPts val="0"/>
              </a:spcBef>
              <a:buFont typeface="Arial" panose="020B0604020202020204" pitchFamily="34" charset="0"/>
              <a:buChar char="•"/>
              <a:defRPr sz="2400" kern="1200">
                <a:solidFill>
                  <a:schemeClr val="tx1"/>
                </a:solidFill>
                <a:latin typeface="+mn-lt"/>
                <a:ea typeface="+mn-ea"/>
                <a:cs typeface="+mn-cs"/>
              </a:defRPr>
            </a:lvl1pPr>
            <a:lvl2pPr marL="288000" indent="-144000" algn="l" defTabSz="801929" rtl="0" eaLnBrk="1" latinLnBrk="0" hangingPunct="1">
              <a:lnSpc>
                <a:spcPct val="140000"/>
              </a:lnSpc>
              <a:spcBef>
                <a:spcPts val="200"/>
              </a:spcBef>
              <a:buFont typeface="Arial" panose="020B0604020202020204" pitchFamily="34" charset="0"/>
              <a:buChar char="•"/>
              <a:defRPr sz="2400" kern="1200">
                <a:solidFill>
                  <a:schemeClr val="tx1"/>
                </a:solidFill>
                <a:latin typeface="+mn-lt"/>
                <a:ea typeface="+mn-ea"/>
                <a:cs typeface="+mn-cs"/>
              </a:defRPr>
            </a:lvl2pPr>
            <a:lvl3pPr marL="432000" indent="-144000" algn="l" defTabSz="801929" rtl="0" eaLnBrk="1" latinLnBrk="0" hangingPunct="1">
              <a:lnSpc>
                <a:spcPct val="140000"/>
              </a:lnSpc>
              <a:spcBef>
                <a:spcPts val="200"/>
              </a:spcBef>
              <a:buFont typeface="Arial" panose="020B0604020202020204" pitchFamily="34" charset="0"/>
              <a:buChar char="•"/>
              <a:defRPr sz="2000" kern="1200">
                <a:solidFill>
                  <a:schemeClr val="tx1"/>
                </a:solidFill>
                <a:latin typeface="+mn-lt"/>
                <a:ea typeface="+mn-ea"/>
                <a:cs typeface="+mn-cs"/>
              </a:defRPr>
            </a:lvl3pPr>
            <a:lvl4pPr marL="576000" indent="-144000" algn="l" defTabSz="801929" rtl="0" eaLnBrk="1" latinLnBrk="0" hangingPunct="1">
              <a:lnSpc>
                <a:spcPct val="140000"/>
              </a:lnSpc>
              <a:spcBef>
                <a:spcPts val="200"/>
              </a:spcBef>
              <a:buFont typeface="Arial" panose="020B0604020202020204" pitchFamily="34" charset="0"/>
              <a:buChar char="•"/>
              <a:defRPr sz="1800" kern="1200">
                <a:solidFill>
                  <a:schemeClr val="tx1"/>
                </a:solidFill>
                <a:latin typeface="+mn-lt"/>
                <a:ea typeface="+mn-ea"/>
                <a:cs typeface="+mn-cs"/>
              </a:defRPr>
            </a:lvl4pPr>
            <a:lvl5pPr marL="720000" indent="-144000" algn="l" defTabSz="801929" rtl="0" eaLnBrk="1" latinLnBrk="0" hangingPunct="1">
              <a:lnSpc>
                <a:spcPct val="140000"/>
              </a:lnSpc>
              <a:spcBef>
                <a:spcPts val="200"/>
              </a:spcBef>
              <a:buFont typeface="Arial" panose="020B0604020202020204" pitchFamily="34" charset="0"/>
              <a:buChar char="•"/>
              <a:defRPr sz="18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spcBef>
                <a:spcPts val="689"/>
              </a:spcBef>
              <a:spcAft>
                <a:spcPts val="1378"/>
              </a:spcAft>
              <a:buNone/>
            </a:pPr>
            <a:r>
              <a:rPr lang="nb-NO" sz="2000" b="1">
                <a:latin typeface="Tahoma" panose="020B0604030504040204" pitchFamily="34" charset="0"/>
                <a:cs typeface="Tahoma" panose="020B0604030504040204" pitchFamily="34" charset="0"/>
              </a:rPr>
              <a:t>Symboler</a:t>
            </a:r>
          </a:p>
        </p:txBody>
      </p:sp>
      <p:pic>
        <p:nvPicPr>
          <p:cNvPr id="132" name="Bilde 13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5965" y="7046338"/>
            <a:ext cx="288000" cy="288000"/>
          </a:xfrm>
          <a:prstGeom prst="rect">
            <a:avLst/>
          </a:prstGeom>
        </p:spPr>
      </p:pic>
      <p:grpSp>
        <p:nvGrpSpPr>
          <p:cNvPr id="134" name="Gruppe 133"/>
          <p:cNvGrpSpPr/>
          <p:nvPr/>
        </p:nvGrpSpPr>
        <p:grpSpPr>
          <a:xfrm>
            <a:off x="7234165" y="2373139"/>
            <a:ext cx="424419" cy="859158"/>
            <a:chOff x="5936022" y="8834303"/>
            <a:chExt cx="826932" cy="1673544"/>
          </a:xfrm>
        </p:grpSpPr>
        <p:grpSp>
          <p:nvGrpSpPr>
            <p:cNvPr id="135" name="Gruppe 134"/>
            <p:cNvGrpSpPr/>
            <p:nvPr/>
          </p:nvGrpSpPr>
          <p:grpSpPr>
            <a:xfrm>
              <a:off x="5936022" y="8834303"/>
              <a:ext cx="826932" cy="1673544"/>
              <a:chOff x="11610481" y="6541722"/>
              <a:chExt cx="700166" cy="1502788"/>
            </a:xfrm>
          </p:grpSpPr>
          <p:cxnSp>
            <p:nvCxnSpPr>
              <p:cNvPr id="137" name="Rett linje 136"/>
              <p:cNvCxnSpPr/>
              <p:nvPr/>
            </p:nvCxnSpPr>
            <p:spPr>
              <a:xfrm flipV="1">
                <a:off x="11610481" y="7862774"/>
                <a:ext cx="700166"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uppe 137"/>
              <p:cNvGrpSpPr/>
              <p:nvPr/>
            </p:nvGrpSpPr>
            <p:grpSpPr>
              <a:xfrm>
                <a:off x="11684238" y="6541722"/>
                <a:ext cx="577435" cy="1502788"/>
                <a:chOff x="11557182" y="7111241"/>
                <a:chExt cx="896605" cy="2333462"/>
              </a:xfrm>
              <a:solidFill>
                <a:schemeClr val="accent1">
                  <a:lumMod val="40000"/>
                  <a:lumOff val="60000"/>
                </a:schemeClr>
              </a:solidFill>
            </p:grpSpPr>
            <p:grpSp>
              <p:nvGrpSpPr>
                <p:cNvPr id="139" name="Gruppe 138">
                  <a:extLst>
                    <a:ext uri="{FF2B5EF4-FFF2-40B4-BE49-F238E27FC236}">
                      <a16:creationId xmlns:a16="http://schemas.microsoft.com/office/drawing/2014/main" id="{BB709DA0-3087-B446-9529-75F205108DB9}"/>
                    </a:ext>
                  </a:extLst>
                </p:cNvPr>
                <p:cNvGrpSpPr/>
                <p:nvPr/>
              </p:nvGrpSpPr>
              <p:grpSpPr>
                <a:xfrm>
                  <a:off x="11557182" y="7111241"/>
                  <a:ext cx="896605" cy="1958108"/>
                  <a:chOff x="1291517" y="5668548"/>
                  <a:chExt cx="670070" cy="1304552"/>
                </a:xfrm>
                <a:grpFill/>
              </p:grpSpPr>
              <p:sp>
                <p:nvSpPr>
                  <p:cNvPr id="151" name="TekstSylinder 150">
                    <a:extLst>
                      <a:ext uri="{FF2B5EF4-FFF2-40B4-BE49-F238E27FC236}">
                        <a16:creationId xmlns:a16="http://schemas.microsoft.com/office/drawing/2014/main" id="{A0FEE136-BD8B-C649-B803-300BC6BDAEC3}"/>
                      </a:ext>
                    </a:extLst>
                  </p:cNvPr>
                  <p:cNvSpPr txBox="1"/>
                  <p:nvPr/>
                </p:nvSpPr>
                <p:spPr>
                  <a:xfrm>
                    <a:off x="1292598" y="6255570"/>
                    <a:ext cx="668984" cy="217404"/>
                  </a:xfrm>
                  <a:prstGeom prst="rect">
                    <a:avLst/>
                  </a:prstGeom>
                  <a:solidFill>
                    <a:srgbClr val="8FC3CD"/>
                  </a:solidFill>
                  <a:ln w="3175">
                    <a:solidFill>
                      <a:schemeClr val="tx1"/>
                    </a:solidFill>
                  </a:ln>
                </p:spPr>
                <p:txBody>
                  <a:bodyPr wrap="none" lIns="43109" tIns="43109" rIns="43109" bIns="43109" rtlCol="0">
                    <a:noAutofit/>
                  </a:bodyPr>
                  <a:lstStyle/>
                  <a:p>
                    <a:pPr algn="ctr"/>
                    <a:r>
                      <a:rPr lang="nb-NO" sz="400" spc="96">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160" name="TekstSylinder 159">
                    <a:extLst>
                      <a:ext uri="{FF2B5EF4-FFF2-40B4-BE49-F238E27FC236}">
                        <a16:creationId xmlns:a16="http://schemas.microsoft.com/office/drawing/2014/main" id="{7FE605A2-50C0-4C4C-8DF4-D8D99EA38317}"/>
                      </a:ext>
                    </a:extLst>
                  </p:cNvPr>
                  <p:cNvSpPr txBox="1"/>
                  <p:nvPr/>
                </p:nvSpPr>
                <p:spPr>
                  <a:xfrm>
                    <a:off x="1292603" y="6755696"/>
                    <a:ext cx="668984" cy="217404"/>
                  </a:xfrm>
                  <a:prstGeom prst="rect">
                    <a:avLst/>
                  </a:prstGeom>
                  <a:solidFill>
                    <a:srgbClr val="FFF19B"/>
                  </a:solidFill>
                  <a:ln w="3175">
                    <a:solidFill>
                      <a:schemeClr val="tx1"/>
                    </a:solidFill>
                  </a:ln>
                </p:spPr>
                <p:txBody>
                  <a:bodyPr wrap="none" lIns="43109" tIns="43109" rIns="43109" bIns="43109" rtlCol="0">
                    <a:noAutofit/>
                  </a:bodyPr>
                  <a:lstStyle/>
                  <a:p>
                    <a:pPr algn="ctr"/>
                    <a:r>
                      <a:rPr lang="nb-NO" sz="400" spc="96">
                        <a:solidFill>
                          <a:srgbClr val="002932"/>
                        </a:solidFill>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161" name="TekstSylinder 160">
                    <a:extLst>
                      <a:ext uri="{FF2B5EF4-FFF2-40B4-BE49-F238E27FC236}">
                        <a16:creationId xmlns:a16="http://schemas.microsoft.com/office/drawing/2014/main" id="{B15C83A0-3215-C44C-8E40-C10C3087C873}"/>
                      </a:ext>
                    </a:extLst>
                  </p:cNvPr>
                  <p:cNvSpPr txBox="1"/>
                  <p:nvPr/>
                </p:nvSpPr>
                <p:spPr>
                  <a:xfrm>
                    <a:off x="1292598" y="6505633"/>
                    <a:ext cx="668984" cy="217404"/>
                  </a:xfrm>
                  <a:prstGeom prst="rect">
                    <a:avLst/>
                  </a:prstGeom>
                  <a:solidFill>
                    <a:srgbClr val="B8CD89"/>
                  </a:solidFill>
                  <a:ln w="3175">
                    <a:solidFill>
                      <a:schemeClr val="tx1"/>
                    </a:solidFill>
                  </a:ln>
                </p:spPr>
                <p:txBody>
                  <a:bodyPr wrap="none" lIns="43109" tIns="43109" rIns="43109" bIns="43109" rtlCol="0">
                    <a:noAutofit/>
                  </a:bodyPr>
                  <a:lstStyle/>
                  <a:p>
                    <a:pPr algn="ctr"/>
                    <a:r>
                      <a:rPr lang="nb-NO" sz="4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162" name="Likebent trekant 9">
                    <a:extLst>
                      <a:ext uri="{FF2B5EF4-FFF2-40B4-BE49-F238E27FC236}">
                        <a16:creationId xmlns:a16="http://schemas.microsoft.com/office/drawing/2014/main" id="{7CDE87DE-E602-2F40-B831-E04C61A0923D}"/>
                      </a:ext>
                    </a:extLst>
                  </p:cNvPr>
                  <p:cNvSpPr/>
                  <p:nvPr/>
                </p:nvSpPr>
                <p:spPr>
                  <a:xfrm>
                    <a:off x="1291517" y="5668548"/>
                    <a:ext cx="670057" cy="304300"/>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rmAutofit/>
                  </a:bodyPr>
                  <a:lstStyle/>
                  <a:p>
                    <a:pPr algn="ctr"/>
                    <a:r>
                      <a:rPr lang="nb-NO" sz="400">
                        <a:solidFill>
                          <a:schemeClr val="tx1"/>
                        </a:solidFill>
                        <a:latin typeface="Tahoma" panose="020B0604030504040204" pitchFamily="34" charset="0"/>
                        <a:cs typeface="Tahoma" panose="020B0604030504040204" pitchFamily="34" charset="0"/>
                      </a:rPr>
                      <a:t>Loft</a:t>
                    </a:r>
                  </a:p>
                </p:txBody>
              </p:sp>
            </p:grpSp>
            <p:sp>
              <p:nvSpPr>
                <p:cNvPr id="140" name="TekstSylinder 139">
                  <a:extLst>
                    <a:ext uri="{FF2B5EF4-FFF2-40B4-BE49-F238E27FC236}">
                      <a16:creationId xmlns:a16="http://schemas.microsoft.com/office/drawing/2014/main" id="{7FE605A2-50C0-4C4C-8DF4-D8D99EA38317}"/>
                    </a:ext>
                  </a:extLst>
                </p:cNvPr>
                <p:cNvSpPr txBox="1"/>
                <p:nvPr/>
              </p:nvSpPr>
              <p:spPr>
                <a:xfrm>
                  <a:off x="11557192" y="9118378"/>
                  <a:ext cx="895150" cy="326325"/>
                </a:xfrm>
                <a:prstGeom prst="rect">
                  <a:avLst/>
                </a:prstGeom>
                <a:solidFill>
                  <a:schemeClr val="bg1"/>
                </a:solidFill>
                <a:ln w="3175">
                  <a:solidFill>
                    <a:schemeClr val="tx1"/>
                  </a:solidFill>
                </a:ln>
              </p:spPr>
              <p:txBody>
                <a:bodyPr wrap="none" lIns="43109" tIns="43109" rIns="43109" bIns="43109" rtlCol="0">
                  <a:noAutofit/>
                </a:bodyPr>
                <a:lstStyle/>
                <a:p>
                  <a:pPr algn="ctr"/>
                  <a:r>
                    <a:rPr lang="nb-NO" sz="400" spc="96">
                      <a:solidFill>
                        <a:srgbClr val="002932"/>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sp>
          <p:nvSpPr>
            <p:cNvPr id="136" name="TekstSylinder 135">
              <a:extLst>
                <a:ext uri="{FF2B5EF4-FFF2-40B4-BE49-F238E27FC236}">
                  <a16:creationId xmlns:a16="http://schemas.microsoft.com/office/drawing/2014/main" id="{A0FEE136-BD8B-C649-B803-300BC6BDAEC3}"/>
                </a:ext>
              </a:extLst>
            </p:cNvPr>
            <p:cNvSpPr txBox="1"/>
            <p:nvPr/>
          </p:nvSpPr>
          <p:spPr>
            <a:xfrm>
              <a:off x="6022015" y="9197041"/>
              <a:ext cx="680876" cy="234034"/>
            </a:xfrm>
            <a:prstGeom prst="rect">
              <a:avLst/>
            </a:prstGeom>
            <a:solidFill>
              <a:srgbClr val="FDCBDE"/>
            </a:solidFill>
            <a:ln w="3175">
              <a:solidFill>
                <a:schemeClr val="tx1"/>
              </a:solidFill>
            </a:ln>
          </p:spPr>
          <p:txBody>
            <a:bodyPr wrap="none" lIns="43109" tIns="43109" rIns="43109" bIns="43109" rtlCol="0">
              <a:noAutofit/>
            </a:bodyPr>
            <a:lstStyle/>
            <a:p>
              <a:pPr algn="ctr"/>
              <a:r>
                <a:rPr lang="nb-NO" sz="400" spc="96">
                  <a:latin typeface="Tahoma" panose="020B0604030504040204" pitchFamily="34" charset="0"/>
                  <a:ea typeface="Helvetica Neue Condensed" panose="02000503000000020004" pitchFamily="2" charset="0"/>
                  <a:cs typeface="Tahoma" panose="020B0604030504040204" pitchFamily="34" charset="0"/>
                </a:rPr>
                <a:t>4. etg.</a:t>
              </a:r>
            </a:p>
          </p:txBody>
        </p:sp>
      </p:grpSp>
      <p:graphicFrame>
        <p:nvGraphicFramePr>
          <p:cNvPr id="145" name="Tabell 144"/>
          <p:cNvGraphicFramePr>
            <a:graphicFrameLocks noGrp="1"/>
          </p:cNvGraphicFramePr>
          <p:nvPr>
            <p:extLst>
              <p:ext uri="{D42A27DB-BD31-4B8C-83A1-F6EECF244321}">
                <p14:modId xmlns:p14="http://schemas.microsoft.com/office/powerpoint/2010/main" val="1247162160"/>
              </p:ext>
            </p:extLst>
          </p:nvPr>
        </p:nvGraphicFramePr>
        <p:xfrm>
          <a:off x="6933702" y="7807874"/>
          <a:ext cx="3636074" cy="2334362"/>
        </p:xfrm>
        <a:graphic>
          <a:graphicData uri="http://schemas.openxmlformats.org/drawingml/2006/table">
            <a:tbl>
              <a:tblPr firstRow="1" bandRow="1">
                <a:effectLst/>
                <a:tableStyleId>{073A0DAA-6AF3-43AB-8588-CEC1D06C72B9}</a:tableStyleId>
              </a:tblPr>
              <a:tblGrid>
                <a:gridCol w="934994">
                  <a:extLst>
                    <a:ext uri="{9D8B030D-6E8A-4147-A177-3AD203B41FA5}">
                      <a16:colId xmlns:a16="http://schemas.microsoft.com/office/drawing/2014/main" val="20000"/>
                    </a:ext>
                  </a:extLst>
                </a:gridCol>
                <a:gridCol w="2701080">
                  <a:extLst>
                    <a:ext uri="{9D8B030D-6E8A-4147-A177-3AD203B41FA5}">
                      <a16:colId xmlns:a16="http://schemas.microsoft.com/office/drawing/2014/main" val="20001"/>
                    </a:ext>
                  </a:extLst>
                </a:gridCol>
              </a:tblGrid>
              <a:tr h="357420">
                <a:tc gridSpan="2">
                  <a:txBody>
                    <a:bodyPr/>
                    <a:lstStyle/>
                    <a:p>
                      <a:pPr algn="ctr"/>
                      <a:r>
                        <a:rPr lang="nb-NO" sz="1400" i="0">
                          <a:solidFill>
                            <a:schemeClr val="bg1"/>
                          </a:solidFill>
                          <a:latin typeface="Tahoma" panose="020B0604030504040204" pitchFamily="34" charset="0"/>
                          <a:cs typeface="Tahoma" panose="020B0604030504040204" pitchFamily="34" charset="0"/>
                        </a:rPr>
                        <a:t>Hjelpemidler</a:t>
                      </a:r>
                    </a:p>
                  </a:txBody>
                  <a:tcPr marL="72000" marR="72000" marT="72019" marB="72019" anchor="b">
                    <a:solidFill>
                      <a:srgbClr val="002932"/>
                    </a:solidFill>
                  </a:tcPr>
                </a:tc>
                <a:tc hMerge="1">
                  <a:txBody>
                    <a:bodyPr/>
                    <a:lstStyle/>
                    <a:p>
                      <a:pPr marL="0" marR="0" indent="0" algn="l" defTabSz="1069180" rtl="0" eaLnBrk="1" fontAlgn="auto" latinLnBrk="0" hangingPunct="1">
                        <a:lnSpc>
                          <a:spcPct val="100000"/>
                        </a:lnSpc>
                        <a:spcBef>
                          <a:spcPts val="0"/>
                        </a:spcBef>
                        <a:spcAft>
                          <a:spcPts val="0"/>
                        </a:spcAft>
                        <a:buClrTx/>
                        <a:buSzTx/>
                        <a:buFontTx/>
                        <a:buNone/>
                        <a:tabLst/>
                        <a:defRPr/>
                      </a:pPr>
                      <a:endParaRPr lang="nb-NO" sz="1100" i="0">
                        <a:solidFill>
                          <a:schemeClr val="tx1"/>
                        </a:solidFill>
                        <a:latin typeface="Tahoma" panose="020B0604030504040204" pitchFamily="34" charset="0"/>
                        <a:cs typeface="Tahoma" panose="020B0604030504040204" pitchFamily="34" charset="0"/>
                      </a:endParaRPr>
                    </a:p>
                  </a:txBody>
                  <a:tcPr marL="72000" marR="72000" marT="72000" marB="72000"/>
                </a:tc>
                <a:extLst>
                  <a:ext uri="{0D108BD9-81ED-4DB2-BD59-A6C34878D82A}">
                    <a16:rowId xmlns:a16="http://schemas.microsoft.com/office/drawing/2014/main" val="10000"/>
                  </a:ext>
                </a:extLst>
              </a:tr>
              <a:tr h="371280">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Stige,</a:t>
                      </a:r>
                      <a:r>
                        <a:rPr lang="nb-NO" sz="1100" b="1" i="0" baseline="0">
                          <a:solidFill>
                            <a:schemeClr val="tx1"/>
                          </a:solidFill>
                          <a:latin typeface="Tahoma" panose="020B0604030504040204" pitchFamily="34" charset="0"/>
                          <a:cs typeface="Tahoma" panose="020B0604030504040204" pitchFamily="34" charset="0"/>
                        </a:rPr>
                        <a:t> høyde angitt i meter</a:t>
                      </a:r>
                      <a:endParaRPr lang="nb-NO" sz="110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1"/>
                  </a:ext>
                </a:extLst>
              </a:tr>
              <a:tr h="479352">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Tahoma" panose="020B0604030504040204" pitchFamily="34" charset="0"/>
                          <a:cs typeface="Tahoma" panose="020B0604030504040204" pitchFamily="34" charset="0"/>
                        </a:rPr>
                        <a:t>Beredskapskasse, </a:t>
                      </a:r>
                      <a:r>
                        <a:rPr lang="nb-NO" sz="1100" b="0" i="0">
                          <a:solidFill>
                            <a:schemeClr val="tx1"/>
                          </a:solidFill>
                          <a:latin typeface="Tahoma" panose="020B0604030504040204" pitchFamily="34" charset="0"/>
                          <a:cs typeface="Tahoma" panose="020B0604030504040204" pitchFamily="34" charset="0"/>
                        </a:rPr>
                        <a:t>verktøy</a:t>
                      </a:r>
                      <a:r>
                        <a:rPr lang="nb-NO" sz="1100" b="0" i="0" baseline="0">
                          <a:solidFill>
                            <a:schemeClr val="tx1"/>
                          </a:solidFill>
                          <a:latin typeface="Tahoma" panose="020B0604030504040204" pitchFamily="34" charset="0"/>
                          <a:cs typeface="Tahoma" panose="020B0604030504040204" pitchFamily="34" charset="0"/>
                        </a:rPr>
                        <a:t> og som kan brukes ved berging</a:t>
                      </a:r>
                      <a:endParaRPr lang="nb-NO" sz="1100" b="0" i="0">
                        <a:solidFill>
                          <a:schemeClr val="tx1"/>
                        </a:solidFill>
                        <a:latin typeface="Tahoma" panose="020B0604030504040204" pitchFamily="34" charset="0"/>
                        <a:cs typeface="Tahoma" panose="020B0604030504040204" pitchFamily="34" charset="0"/>
                      </a:endParaRPr>
                    </a:p>
                  </a:txBody>
                  <a:tcPr marL="72000" marR="72000" marT="72019" marB="72019"/>
                </a:tc>
                <a:extLst>
                  <a:ext uri="{0D108BD9-81ED-4DB2-BD59-A6C34878D82A}">
                    <a16:rowId xmlns:a16="http://schemas.microsoft.com/office/drawing/2014/main" val="10002"/>
                  </a:ext>
                </a:extLst>
              </a:tr>
              <a:tr h="479352">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pPr marL="0" marR="0" lvl="0" indent="0" algn="l" defTabSz="1425550" rtl="0" eaLnBrk="1" fontAlgn="auto" latinLnBrk="0" hangingPunct="1">
                        <a:lnSpc>
                          <a:spcPct val="100000"/>
                        </a:lnSpc>
                        <a:spcBef>
                          <a:spcPts val="0"/>
                        </a:spcBef>
                        <a:spcAft>
                          <a:spcPts val="0"/>
                        </a:spcAft>
                        <a:buClrTx/>
                        <a:buSzTx/>
                        <a:buFontTx/>
                        <a:buNone/>
                        <a:tabLst/>
                        <a:defRPr/>
                      </a:pPr>
                      <a:r>
                        <a:rPr lang="nb-NO" sz="1100" b="1" i="0">
                          <a:solidFill>
                            <a:schemeClr val="tx1"/>
                          </a:solidFill>
                          <a:latin typeface="+mn-lt"/>
                          <a:cs typeface="Tahoma"/>
                        </a:rPr>
                        <a:t>Brann- og vannhemmende tekstil</a:t>
                      </a:r>
                    </a:p>
                    <a:p>
                      <a:pPr marL="0" marR="0" lvl="0" indent="0" algn="l" defTabSz="1425550" rtl="0" eaLnBrk="1" fontAlgn="auto" latinLnBrk="0" hangingPunct="1">
                        <a:lnSpc>
                          <a:spcPct val="100000"/>
                        </a:lnSpc>
                        <a:spcBef>
                          <a:spcPts val="0"/>
                        </a:spcBef>
                        <a:spcAft>
                          <a:spcPts val="0"/>
                        </a:spcAft>
                        <a:buClrTx/>
                        <a:buSzTx/>
                        <a:buFontTx/>
                        <a:buNone/>
                        <a:tabLst/>
                        <a:defRPr/>
                      </a:pPr>
                      <a:r>
                        <a:rPr lang="nb-NO" sz="1100" b="0" i="0">
                          <a:solidFill>
                            <a:schemeClr val="tx1"/>
                          </a:solidFill>
                          <a:latin typeface="+mn-lt"/>
                          <a:cs typeface="Tahoma"/>
                        </a:rPr>
                        <a:t>for tildekking</a:t>
                      </a:r>
                    </a:p>
                  </a:txBody>
                  <a:tcPr marL="72000" marR="72000" marT="72019" marB="72019"/>
                </a:tc>
                <a:extLst>
                  <a:ext uri="{0D108BD9-81ED-4DB2-BD59-A6C34878D82A}">
                    <a16:rowId xmlns:a16="http://schemas.microsoft.com/office/drawing/2014/main" val="1406104054"/>
                  </a:ext>
                </a:extLst>
              </a:tr>
              <a:tr h="479352">
                <a:tc>
                  <a:txBody>
                    <a:bodyPr/>
                    <a:lstStyle/>
                    <a:p>
                      <a:endParaRPr lang="nb-NO" sz="1300" i="0">
                        <a:solidFill>
                          <a:schemeClr val="tx1"/>
                        </a:solidFill>
                        <a:latin typeface="Tahoma" panose="020B0604030504040204" pitchFamily="34" charset="0"/>
                        <a:cs typeface="Tahoma" panose="020B0604030504040204" pitchFamily="34" charset="0"/>
                      </a:endParaRPr>
                    </a:p>
                  </a:txBody>
                  <a:tcPr marL="72000" marR="72000" marT="72019" marB="72019"/>
                </a:tc>
                <a:tc>
                  <a:txBody>
                    <a:bodyPr/>
                    <a:lstStyle/>
                    <a:p>
                      <a:r>
                        <a:rPr lang="nb-NO" sz="1100" b="1" i="0">
                          <a:solidFill>
                            <a:schemeClr val="tx1"/>
                          </a:solidFill>
                          <a:latin typeface="+mn-lt"/>
                          <a:cs typeface="Tahoma"/>
                        </a:rPr>
                        <a:t>Nøkkelskap </a:t>
                      </a:r>
                      <a:r>
                        <a:rPr lang="nb-NO" sz="1100" b="0" i="0">
                          <a:solidFill>
                            <a:schemeClr val="tx1"/>
                          </a:solidFill>
                          <a:latin typeface="+mn-lt"/>
                          <a:cs typeface="Tahoma"/>
                        </a:rPr>
                        <a:t>for virksomhetens nøkler/adgangskort som kan brukes ved berging</a:t>
                      </a:r>
                    </a:p>
                  </a:txBody>
                  <a:tcPr marL="72000" marR="72000" marT="72019" marB="72019"/>
                </a:tc>
                <a:extLst>
                  <a:ext uri="{0D108BD9-81ED-4DB2-BD59-A6C34878D82A}">
                    <a16:rowId xmlns:a16="http://schemas.microsoft.com/office/drawing/2014/main" val="1867888913"/>
                  </a:ext>
                </a:extLst>
              </a:tr>
            </a:tbl>
          </a:graphicData>
        </a:graphic>
      </p:graphicFrame>
      <p:pic>
        <p:nvPicPr>
          <p:cNvPr id="152" name="Bilde 1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45965" y="7385612"/>
            <a:ext cx="288000" cy="288000"/>
          </a:xfrm>
          <a:prstGeom prst="rect">
            <a:avLst/>
          </a:prstGeom>
        </p:spPr>
      </p:pic>
      <p:grpSp>
        <p:nvGrpSpPr>
          <p:cNvPr id="2" name="Gruppe 1">
            <a:extLst>
              <a:ext uri="{FF2B5EF4-FFF2-40B4-BE49-F238E27FC236}">
                <a16:creationId xmlns:a16="http://schemas.microsoft.com/office/drawing/2014/main" id="{7F985E38-4763-BB70-7B5C-7A63ED4DCC19}"/>
              </a:ext>
            </a:extLst>
          </p:cNvPr>
          <p:cNvGrpSpPr>
            <a:grpSpLocks noChangeAspect="1"/>
          </p:cNvGrpSpPr>
          <p:nvPr/>
        </p:nvGrpSpPr>
        <p:grpSpPr>
          <a:xfrm>
            <a:off x="11015914" y="5056075"/>
            <a:ext cx="396000" cy="396221"/>
            <a:chOff x="10861766" y="3279820"/>
            <a:chExt cx="467739" cy="468000"/>
          </a:xfrm>
        </p:grpSpPr>
        <p:pic>
          <p:nvPicPr>
            <p:cNvPr id="3" name="Bilde 2" descr="Et bilde som inneholder sirkel, Grafikk, design&#10;&#10;Automatisk generert beskrivelse">
              <a:extLst>
                <a:ext uri="{FF2B5EF4-FFF2-40B4-BE49-F238E27FC236}">
                  <a16:creationId xmlns:a16="http://schemas.microsoft.com/office/drawing/2014/main" id="{09FB86A7-CBF6-9ADD-1349-790DD8E3DA1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61766" y="3279820"/>
              <a:ext cx="467739" cy="468000"/>
            </a:xfrm>
            <a:prstGeom prst="rect">
              <a:avLst/>
            </a:prstGeom>
          </p:spPr>
        </p:pic>
        <p:sp>
          <p:nvSpPr>
            <p:cNvPr id="4" name="TekstSylinder 3">
              <a:extLst>
                <a:ext uri="{FF2B5EF4-FFF2-40B4-BE49-F238E27FC236}">
                  <a16:creationId xmlns:a16="http://schemas.microsoft.com/office/drawing/2014/main" id="{28DEF9E9-9B34-3916-FA5F-DEEDC8A4F471}"/>
                </a:ext>
              </a:extLst>
            </p:cNvPr>
            <p:cNvSpPr txBox="1"/>
            <p:nvPr/>
          </p:nvSpPr>
          <p:spPr>
            <a:xfrm>
              <a:off x="11046743" y="3503217"/>
              <a:ext cx="97783" cy="215445"/>
            </a:xfrm>
            <a:prstGeom prst="rect">
              <a:avLst/>
            </a:prstGeom>
            <a:noFill/>
          </p:spPr>
          <p:txBody>
            <a:bodyPr wrap="none" lIns="0" tIns="0" rIns="0" bIns="0" rtlCol="0">
              <a:spAutoFit/>
            </a:bodyPr>
            <a:lstStyle/>
            <a:p>
              <a:pPr algn="ctr" defTabSz="1548578">
                <a:defRPr/>
              </a:pPr>
              <a:r>
                <a:rPr lang="nb-NO"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9" name="Gruppe 18">
            <a:extLst>
              <a:ext uri="{FF2B5EF4-FFF2-40B4-BE49-F238E27FC236}">
                <a16:creationId xmlns:a16="http://schemas.microsoft.com/office/drawing/2014/main" id="{F1EECFBB-8535-865B-6A0F-2E0C7242DF9F}"/>
              </a:ext>
            </a:extLst>
          </p:cNvPr>
          <p:cNvGrpSpPr>
            <a:grpSpLocks noChangeAspect="1"/>
          </p:cNvGrpSpPr>
          <p:nvPr/>
        </p:nvGrpSpPr>
        <p:grpSpPr>
          <a:xfrm>
            <a:off x="11008974" y="8014791"/>
            <a:ext cx="396000" cy="396000"/>
            <a:chOff x="7527382" y="3752647"/>
            <a:chExt cx="468000" cy="468000"/>
          </a:xfrm>
        </p:grpSpPr>
        <p:pic>
          <p:nvPicPr>
            <p:cNvPr id="20" name="Bilde 19" descr="Et bilde som inneholder symbol, sirkel, logo, design&#10;&#10;Automatisk generert beskrivelse">
              <a:extLst>
                <a:ext uri="{FF2B5EF4-FFF2-40B4-BE49-F238E27FC236}">
                  <a16:creationId xmlns:a16="http://schemas.microsoft.com/office/drawing/2014/main" id="{9F955A7B-53E2-5222-FF41-1B227FAADEED}"/>
                </a:ext>
              </a:extLst>
            </p:cNvPr>
            <p:cNvPicPr preferRelativeResize="0">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27382" y="3752647"/>
              <a:ext cx="468000" cy="468000"/>
            </a:xfrm>
            <a:prstGeom prst="rect">
              <a:avLst/>
            </a:prstGeom>
          </p:spPr>
        </p:pic>
        <p:sp>
          <p:nvSpPr>
            <p:cNvPr id="21" name="TekstSylinder 20">
              <a:extLst>
                <a:ext uri="{FF2B5EF4-FFF2-40B4-BE49-F238E27FC236}">
                  <a16:creationId xmlns:a16="http://schemas.microsoft.com/office/drawing/2014/main" id="{9F0D2C54-15C2-35D2-7A82-23169AAE6328}"/>
                </a:ext>
              </a:extLst>
            </p:cNvPr>
            <p:cNvSpPr txBox="1"/>
            <p:nvPr/>
          </p:nvSpPr>
          <p:spPr>
            <a:xfrm>
              <a:off x="7663598" y="3917197"/>
              <a:ext cx="195566"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30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 name="Gruppe 4">
            <a:extLst>
              <a:ext uri="{FF2B5EF4-FFF2-40B4-BE49-F238E27FC236}">
                <a16:creationId xmlns:a16="http://schemas.microsoft.com/office/drawing/2014/main" id="{384AF8F2-E505-F778-8B45-BB4E62923D0E}"/>
              </a:ext>
            </a:extLst>
          </p:cNvPr>
          <p:cNvGrpSpPr/>
          <p:nvPr/>
        </p:nvGrpSpPr>
        <p:grpSpPr>
          <a:xfrm>
            <a:off x="2950817" y="120407"/>
            <a:ext cx="9218517" cy="258312"/>
            <a:chOff x="2950817" y="475253"/>
            <a:chExt cx="9218517" cy="258312"/>
          </a:xfrm>
        </p:grpSpPr>
        <p:sp>
          <p:nvSpPr>
            <p:cNvPr id="6" name="Ellipse 5">
              <a:extLst>
                <a:ext uri="{FF2B5EF4-FFF2-40B4-BE49-F238E27FC236}">
                  <a16:creationId xmlns:a16="http://schemas.microsoft.com/office/drawing/2014/main" id="{824BAFA7-4122-65A0-E56A-9BDF7BDF8644}"/>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7" name="Ellipse 6">
              <a:extLst>
                <a:ext uri="{FF2B5EF4-FFF2-40B4-BE49-F238E27FC236}">
                  <a16:creationId xmlns:a16="http://schemas.microsoft.com/office/drawing/2014/main" id="{3DC381C0-B443-5827-2F9D-A56C2BC67751}"/>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8" name="Ellipse 7">
              <a:extLst>
                <a:ext uri="{FF2B5EF4-FFF2-40B4-BE49-F238E27FC236}">
                  <a16:creationId xmlns:a16="http://schemas.microsoft.com/office/drawing/2014/main" id="{CA74C418-ED74-F6B8-5C90-23A14DFB524B}"/>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4" name="Ellipse 13">
              <a:extLst>
                <a:ext uri="{FF2B5EF4-FFF2-40B4-BE49-F238E27FC236}">
                  <a16:creationId xmlns:a16="http://schemas.microsoft.com/office/drawing/2014/main" id="{F0E5DE8C-CBF3-0ED9-8DBC-838527420D8D}"/>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pic>
        <p:nvPicPr>
          <p:cNvPr id="13" name="Bilde 12" descr="Et bilde som inneholder symbol, Grafikk, Font, design&#10;&#10;Automatisk generert beskrivelse">
            <a:extLst>
              <a:ext uri="{FF2B5EF4-FFF2-40B4-BE49-F238E27FC236}">
                <a16:creationId xmlns:a16="http://schemas.microsoft.com/office/drawing/2014/main" id="{7941B264-3CCB-AD87-7CD5-9C5A38E9BCA7}"/>
              </a:ext>
            </a:extLst>
          </p:cNvPr>
          <p:cNvPicPr preferRelativeResize="0">
            <a:picLocks/>
          </p:cNvPicPr>
          <p:nvPr/>
        </p:nvPicPr>
        <p:blipFill>
          <a:blip r:embed="rId16" cstate="print">
            <a:extLst>
              <a:ext uri="{28A0092B-C50C-407E-A947-70E740481C1C}">
                <a14:useLocalDpi xmlns:a14="http://schemas.microsoft.com/office/drawing/2010/main" val="0"/>
              </a:ext>
            </a:extLst>
          </a:blip>
          <a:stretch>
            <a:fillRect/>
          </a:stretch>
        </p:blipFill>
        <p:spPr>
          <a:xfrm>
            <a:off x="7245965" y="8668096"/>
            <a:ext cx="288000" cy="288000"/>
          </a:xfrm>
          <a:prstGeom prst="rect">
            <a:avLst/>
          </a:prstGeom>
        </p:spPr>
      </p:pic>
      <p:grpSp>
        <p:nvGrpSpPr>
          <p:cNvPr id="15" name="Gruppe 14">
            <a:extLst>
              <a:ext uri="{FF2B5EF4-FFF2-40B4-BE49-F238E27FC236}">
                <a16:creationId xmlns:a16="http://schemas.microsoft.com/office/drawing/2014/main" id="{F0249C56-62A1-0B1A-C9EC-E18CC7EBA6E4}"/>
              </a:ext>
            </a:extLst>
          </p:cNvPr>
          <p:cNvGrpSpPr/>
          <p:nvPr/>
        </p:nvGrpSpPr>
        <p:grpSpPr>
          <a:xfrm>
            <a:off x="7246045" y="8184535"/>
            <a:ext cx="287840" cy="322171"/>
            <a:chOff x="4951453" y="8792055"/>
            <a:chExt cx="287840" cy="322171"/>
          </a:xfrm>
        </p:grpSpPr>
        <p:pic>
          <p:nvPicPr>
            <p:cNvPr id="16" name="Bilde 15" descr="Et bilde som inneholder skjermbilde, Rektangel, Grafikk, line&#10;&#10;Automatisk generert beskrivelse">
              <a:extLst>
                <a:ext uri="{FF2B5EF4-FFF2-40B4-BE49-F238E27FC236}">
                  <a16:creationId xmlns:a16="http://schemas.microsoft.com/office/drawing/2014/main" id="{9518FB29-0CCA-87F9-9688-4E4C2534ABD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V="1">
              <a:off x="4951453" y="8826226"/>
              <a:ext cx="287840" cy="288000"/>
            </a:xfrm>
            <a:prstGeom prst="rect">
              <a:avLst/>
            </a:prstGeom>
          </p:spPr>
        </p:pic>
        <p:sp>
          <p:nvSpPr>
            <p:cNvPr id="17" name="TekstSylinder 16">
              <a:extLst>
                <a:ext uri="{FF2B5EF4-FFF2-40B4-BE49-F238E27FC236}">
                  <a16:creationId xmlns:a16="http://schemas.microsoft.com/office/drawing/2014/main" id="{D864A9B1-C198-CF47-EF53-738087DD2605}"/>
                </a:ext>
              </a:extLst>
            </p:cNvPr>
            <p:cNvSpPr txBox="1">
              <a:spLocks noChangeAspect="1"/>
            </p:cNvSpPr>
            <p:nvPr/>
          </p:nvSpPr>
          <p:spPr>
            <a:xfrm>
              <a:off x="5096968" y="8792055"/>
              <a:ext cx="105652" cy="318932"/>
            </a:xfrm>
            <a:prstGeom prst="rect">
              <a:avLst/>
            </a:prstGeom>
            <a:noFill/>
          </p:spPr>
          <p:txBody>
            <a:bodyPr wrap="square" lIns="0" tIns="36004" rIns="0" bIns="36004" rtlCol="0">
              <a:spAutoFit/>
            </a:bodyPr>
            <a:lstStyle/>
            <a:p>
              <a:pPr algn="ctr"/>
              <a:r>
                <a:rPr lang="nb-NO" sz="800">
                  <a:latin typeface="Tahoma" panose="020B0604030504040204" pitchFamily="34" charset="0"/>
                  <a:ea typeface="Tahoma" panose="020B0604030504040204" pitchFamily="34" charset="0"/>
                  <a:cs typeface="Tahoma" panose="020B0604030504040204" pitchFamily="34" charset="0"/>
                </a:rPr>
                <a:t>2</a:t>
              </a:r>
            </a:p>
            <a:p>
              <a:pPr algn="ctr"/>
              <a:r>
                <a:rPr lang="nb-NO" sz="800">
                  <a:latin typeface="Tahoma" panose="020B0604030504040204" pitchFamily="34" charset="0"/>
                  <a:ea typeface="Tahoma" panose="020B0604030504040204" pitchFamily="34" charset="0"/>
                  <a:cs typeface="Tahoma" panose="020B0604030504040204" pitchFamily="34" charset="0"/>
                </a:rPr>
                <a:t>m</a:t>
              </a:r>
            </a:p>
          </p:txBody>
        </p:sp>
      </p:grpSp>
      <p:sp>
        <p:nvSpPr>
          <p:cNvPr id="9" name="Frihåndsform: figur 8">
            <a:extLst>
              <a:ext uri="{FF2B5EF4-FFF2-40B4-BE49-F238E27FC236}">
                <a16:creationId xmlns:a16="http://schemas.microsoft.com/office/drawing/2014/main" id="{B1A16D4B-080E-E459-1924-D05A71BEA543}"/>
              </a:ext>
            </a:extLst>
          </p:cNvPr>
          <p:cNvSpPr/>
          <p:nvPr/>
        </p:nvSpPr>
        <p:spPr>
          <a:xfrm>
            <a:off x="7185314" y="6749917"/>
            <a:ext cx="409303" cy="200297"/>
          </a:xfrm>
          <a:custGeom>
            <a:avLst/>
            <a:gdLst>
              <a:gd name="connsiteX0" fmla="*/ 0 w 409303"/>
              <a:gd name="connsiteY0" fmla="*/ 0 h 200297"/>
              <a:gd name="connsiteX1" fmla="*/ 17417 w 409303"/>
              <a:gd name="connsiteY1" fmla="*/ 87085 h 200297"/>
              <a:gd name="connsiteX2" fmla="*/ 43543 w 409303"/>
              <a:gd name="connsiteY2" fmla="*/ 191588 h 200297"/>
              <a:gd name="connsiteX3" fmla="*/ 69669 w 409303"/>
              <a:gd name="connsiteY3" fmla="*/ 200297 h 200297"/>
              <a:gd name="connsiteX4" fmla="*/ 121920 w 409303"/>
              <a:gd name="connsiteY4" fmla="*/ 174171 h 200297"/>
              <a:gd name="connsiteX5" fmla="*/ 130629 w 409303"/>
              <a:gd name="connsiteY5" fmla="*/ 139337 h 200297"/>
              <a:gd name="connsiteX6" fmla="*/ 165463 w 409303"/>
              <a:gd name="connsiteY6" fmla="*/ 43543 h 200297"/>
              <a:gd name="connsiteX7" fmla="*/ 191589 w 409303"/>
              <a:gd name="connsiteY7" fmla="*/ 26125 h 200297"/>
              <a:gd name="connsiteX8" fmla="*/ 261257 w 409303"/>
              <a:gd name="connsiteY8" fmla="*/ 34834 h 200297"/>
              <a:gd name="connsiteX9" fmla="*/ 278675 w 409303"/>
              <a:gd name="connsiteY9" fmla="*/ 52251 h 200297"/>
              <a:gd name="connsiteX10" fmla="*/ 322217 w 409303"/>
              <a:gd name="connsiteY10" fmla="*/ 130628 h 200297"/>
              <a:gd name="connsiteX11" fmla="*/ 409303 w 409303"/>
              <a:gd name="connsiteY11" fmla="*/ 148045 h 2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303" h="200297">
                <a:moveTo>
                  <a:pt x="0" y="0"/>
                </a:moveTo>
                <a:cubicBezTo>
                  <a:pt x="5806" y="29028"/>
                  <a:pt x="14148" y="57663"/>
                  <a:pt x="17417" y="87085"/>
                </a:cubicBezTo>
                <a:cubicBezTo>
                  <a:pt x="20421" y="114121"/>
                  <a:pt x="14276" y="168175"/>
                  <a:pt x="43543" y="191588"/>
                </a:cubicBezTo>
                <a:cubicBezTo>
                  <a:pt x="50711" y="197323"/>
                  <a:pt x="60960" y="197394"/>
                  <a:pt x="69669" y="200297"/>
                </a:cubicBezTo>
                <a:cubicBezTo>
                  <a:pt x="87086" y="191588"/>
                  <a:pt x="108151" y="187940"/>
                  <a:pt x="121920" y="174171"/>
                </a:cubicBezTo>
                <a:cubicBezTo>
                  <a:pt x="130383" y="165708"/>
                  <a:pt x="127190" y="150801"/>
                  <a:pt x="130629" y="139337"/>
                </a:cubicBezTo>
                <a:cubicBezTo>
                  <a:pt x="132940" y="131634"/>
                  <a:pt x="158298" y="53574"/>
                  <a:pt x="165463" y="43543"/>
                </a:cubicBezTo>
                <a:cubicBezTo>
                  <a:pt x="171547" y="35026"/>
                  <a:pt x="182880" y="31931"/>
                  <a:pt x="191589" y="26125"/>
                </a:cubicBezTo>
                <a:cubicBezTo>
                  <a:pt x="214812" y="29028"/>
                  <a:pt x="238841" y="28109"/>
                  <a:pt x="261257" y="34834"/>
                </a:cubicBezTo>
                <a:cubicBezTo>
                  <a:pt x="269121" y="37193"/>
                  <a:pt x="274451" y="45210"/>
                  <a:pt x="278675" y="52251"/>
                </a:cubicBezTo>
                <a:cubicBezTo>
                  <a:pt x="294011" y="77812"/>
                  <a:pt x="282270" y="117312"/>
                  <a:pt x="322217" y="130628"/>
                </a:cubicBezTo>
                <a:cubicBezTo>
                  <a:pt x="385484" y="151717"/>
                  <a:pt x="356110" y="148045"/>
                  <a:pt x="409303" y="148045"/>
                </a:cubicBezTo>
              </a:path>
            </a:pathLst>
          </a:custGeom>
          <a:noFill/>
          <a:ln w="38100">
            <a:solidFill>
              <a:srgbClr val="00B0F0"/>
            </a:solidFill>
            <a:prstDash val="sysDash"/>
            <a:tailEnd type="triangle" w="med"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26" name="Gruppe 25">
            <a:extLst>
              <a:ext uri="{FF2B5EF4-FFF2-40B4-BE49-F238E27FC236}">
                <a16:creationId xmlns:a16="http://schemas.microsoft.com/office/drawing/2014/main" id="{0D7CCA4C-7D5F-7673-C1C8-48BB1DEABFDA}"/>
              </a:ext>
            </a:extLst>
          </p:cNvPr>
          <p:cNvGrpSpPr>
            <a:grpSpLocks/>
          </p:cNvGrpSpPr>
          <p:nvPr/>
        </p:nvGrpSpPr>
        <p:grpSpPr>
          <a:xfrm>
            <a:off x="11015914" y="5673233"/>
            <a:ext cx="396000" cy="389463"/>
            <a:chOff x="7776069" y="6375036"/>
            <a:chExt cx="397617" cy="396000"/>
          </a:xfrm>
        </p:grpSpPr>
        <p:pic>
          <p:nvPicPr>
            <p:cNvPr id="27" name="Bilde 26" descr="Et bilde som inneholder sort, mørke&#10;&#10;Automatisk generert beskrivelse">
              <a:extLst>
                <a:ext uri="{FF2B5EF4-FFF2-40B4-BE49-F238E27FC236}">
                  <a16:creationId xmlns:a16="http://schemas.microsoft.com/office/drawing/2014/main" id="{DACA0CBC-E9B5-3665-6A9D-E7402624E72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85673" y="6375036"/>
              <a:ext cx="388013" cy="396000"/>
            </a:xfrm>
            <a:prstGeom prst="rect">
              <a:avLst/>
            </a:prstGeom>
          </p:spPr>
        </p:pic>
        <p:sp>
          <p:nvSpPr>
            <p:cNvPr id="28" name="TekstSylinder 27">
              <a:extLst>
                <a:ext uri="{FF2B5EF4-FFF2-40B4-BE49-F238E27FC236}">
                  <a16:creationId xmlns:a16="http://schemas.microsoft.com/office/drawing/2014/main" id="{6258FC29-6C1E-8287-9E91-EA912B201878}"/>
                </a:ext>
              </a:extLst>
            </p:cNvPr>
            <p:cNvSpPr txBox="1"/>
            <p:nvPr/>
          </p:nvSpPr>
          <p:spPr>
            <a:xfrm>
              <a:off x="7776069" y="6551428"/>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100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22" name="Picture 4" descr="Et bilde som inneholder metallvarer, sirkel, nøkkel&#10;&#10;Automatisk generert beskrivelse">
            <a:extLst>
              <a:ext uri="{FF2B5EF4-FFF2-40B4-BE49-F238E27FC236}">
                <a16:creationId xmlns:a16="http://schemas.microsoft.com/office/drawing/2014/main" id="{CA703302-104E-61A9-807E-E7FE07CE42B4}"/>
              </a:ext>
            </a:extLst>
          </p:cNvPr>
          <p:cNvPicPr preferRelativeResize="0">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46413" y="9654881"/>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Et bilde som inneholder illustrasjon, design, kunst&#10;&#10;Automatisk generert beskrivelse med lav konfidens">
            <a:extLst>
              <a:ext uri="{FF2B5EF4-FFF2-40B4-BE49-F238E27FC236}">
                <a16:creationId xmlns:a16="http://schemas.microsoft.com/office/drawing/2014/main" id="{B7D9722B-63E3-5124-B4BA-0442ED069CEF}"/>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44625" y="9139486"/>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8E9BAFBA-1F04-7E54-AC67-C82B308DD2F4}"/>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178932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p:cNvSpPr>
            <a:spLocks/>
          </p:cNvSpPr>
          <p:nvPr/>
        </p:nvSpPr>
        <p:spPr>
          <a:xfrm>
            <a:off x="-4027" y="-1355"/>
            <a:ext cx="15157592" cy="25058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8" tIns="72008" rIns="108011" bIns="108011" rtlCol="0" anchor="b" anchorCtr="0"/>
          <a:lstStyle/>
          <a:p>
            <a:r>
              <a:rPr lang="nb-NO" sz="1600" b="1">
                <a:solidFill>
                  <a:schemeClr val="bg1"/>
                </a:solidFill>
                <a:latin typeface="Tahoma" panose="020B0604030504040204" pitchFamily="34" charset="0"/>
              </a:rPr>
              <a:t>Prioritering</a:t>
            </a:r>
          </a:p>
          <a:p>
            <a:r>
              <a:rPr lang="nb-NO" sz="1600" b="1">
                <a:solidFill>
                  <a:schemeClr val="bg1"/>
                </a:solidFill>
                <a:latin typeface="Tahoma" panose="020B0604030504040204" pitchFamily="34" charset="0"/>
              </a:rPr>
              <a:t>hele objektet</a:t>
            </a:r>
          </a:p>
        </p:txBody>
      </p:sp>
      <p:grpSp>
        <p:nvGrpSpPr>
          <p:cNvPr id="8" name="Gruppe 7">
            <a:extLst>
              <a:ext uri="{FF2B5EF4-FFF2-40B4-BE49-F238E27FC236}">
                <a16:creationId xmlns:a16="http://schemas.microsoft.com/office/drawing/2014/main" id="{682091C8-75D5-BF48-22AD-64EBE898601F}"/>
              </a:ext>
            </a:extLst>
          </p:cNvPr>
          <p:cNvGrpSpPr/>
          <p:nvPr/>
        </p:nvGrpSpPr>
        <p:grpSpPr>
          <a:xfrm>
            <a:off x="2232235" y="0"/>
            <a:ext cx="9218517" cy="418768"/>
            <a:chOff x="2232235" y="638879"/>
            <a:chExt cx="9218517" cy="418768"/>
          </a:xfrm>
        </p:grpSpPr>
        <p:grpSp>
          <p:nvGrpSpPr>
            <p:cNvPr id="9" name="Gruppe 8">
              <a:extLst>
                <a:ext uri="{FF2B5EF4-FFF2-40B4-BE49-F238E27FC236}">
                  <a16:creationId xmlns:a16="http://schemas.microsoft.com/office/drawing/2014/main" id="{77363213-A738-4945-9D74-E7DC0A874DA4}"/>
                </a:ext>
              </a:extLst>
            </p:cNvPr>
            <p:cNvGrpSpPr/>
            <p:nvPr/>
          </p:nvGrpSpPr>
          <p:grpSpPr>
            <a:xfrm>
              <a:off x="2232235" y="726156"/>
              <a:ext cx="9218517" cy="258312"/>
              <a:chOff x="2950817" y="475253"/>
              <a:chExt cx="9218517" cy="258312"/>
            </a:xfrm>
          </p:grpSpPr>
          <p:sp>
            <p:nvSpPr>
              <p:cNvPr id="11" name="Ellipse 10">
                <a:extLst>
                  <a:ext uri="{FF2B5EF4-FFF2-40B4-BE49-F238E27FC236}">
                    <a16:creationId xmlns:a16="http://schemas.microsoft.com/office/drawing/2014/main" id="{F25FFCEE-3E68-E210-AFEB-862730655A29}"/>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2" name="Ellipse 11">
                <a:extLst>
                  <a:ext uri="{FF2B5EF4-FFF2-40B4-BE49-F238E27FC236}">
                    <a16:creationId xmlns:a16="http://schemas.microsoft.com/office/drawing/2014/main" id="{A8489614-E42A-7756-DF97-A1819405F9F2}"/>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3" name="Ellipse 12">
                <a:extLst>
                  <a:ext uri="{FF2B5EF4-FFF2-40B4-BE49-F238E27FC236}">
                    <a16:creationId xmlns:a16="http://schemas.microsoft.com/office/drawing/2014/main" id="{4CE4A6EC-A2D7-0A04-03A8-BABA88E9DD19}"/>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4" name="Ellipse 13">
                <a:extLst>
                  <a:ext uri="{FF2B5EF4-FFF2-40B4-BE49-F238E27FC236}">
                    <a16:creationId xmlns:a16="http://schemas.microsoft.com/office/drawing/2014/main" id="{B05CD061-86E1-35F7-75BA-0C86E70C5F9A}"/>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cxnSp>
          <p:nvCxnSpPr>
            <p:cNvPr id="10" name="Rett pilkobling 9">
              <a:extLst>
                <a:ext uri="{FF2B5EF4-FFF2-40B4-BE49-F238E27FC236}">
                  <a16:creationId xmlns:a16="http://schemas.microsoft.com/office/drawing/2014/main" id="{76801E6F-45A6-42B4-A088-2BF64F4498EF}"/>
                </a:ext>
              </a:extLst>
            </p:cNvPr>
            <p:cNvCxnSpPr>
              <a:cxnSpLocks/>
            </p:cNvCxnSpPr>
            <p:nvPr/>
          </p:nvCxnSpPr>
          <p:spPr>
            <a:xfrm>
              <a:off x="7559673" y="638879"/>
              <a:ext cx="1" cy="418768"/>
            </a:xfrm>
            <a:prstGeom prst="straightConnector1">
              <a:avLst/>
            </a:prstGeom>
            <a:ln>
              <a:solidFill>
                <a:schemeClr val="bg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 name="TekstSylinder 1">
            <a:extLst>
              <a:ext uri="{FF2B5EF4-FFF2-40B4-BE49-F238E27FC236}">
                <a16:creationId xmlns:a16="http://schemas.microsoft.com/office/drawing/2014/main" id="{C549CFCD-7D79-0AED-BD66-F7D7832CEC46}"/>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284089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034" y="535879"/>
            <a:ext cx="6321642" cy="3506856"/>
          </a:xfrm>
          <a:prstGeom prst="rect">
            <a:avLst/>
          </a:prstGeom>
        </p:spPr>
      </p:pic>
      <p:pic>
        <p:nvPicPr>
          <p:cNvPr id="81" name="Bilde 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879" y="7534610"/>
            <a:ext cx="5266112" cy="2800236"/>
          </a:xfrm>
          <a:prstGeom prst="rect">
            <a:avLst/>
          </a:prstGeom>
        </p:spPr>
      </p:pic>
      <p:pic>
        <p:nvPicPr>
          <p:cNvPr id="82" name="Bild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723" y="4544857"/>
            <a:ext cx="6081553" cy="2651841"/>
          </a:xfrm>
          <a:prstGeom prst="rect">
            <a:avLst/>
          </a:prstGeom>
        </p:spPr>
      </p:pic>
      <p:sp>
        <p:nvSpPr>
          <p:cNvPr id="21" name="Tittel 20"/>
          <p:cNvSpPr>
            <a:spLocks noGrp="1"/>
          </p:cNvSpPr>
          <p:nvPr>
            <p:ph type="title" idx="4294967295"/>
          </p:nvPr>
        </p:nvSpPr>
        <p:spPr>
          <a:xfrm>
            <a:off x="12598400" y="-7938"/>
            <a:ext cx="2520950" cy="1800226"/>
          </a:xfrm>
          <a:solidFill>
            <a:srgbClr val="FF0000"/>
          </a:solidFill>
        </p:spPr>
        <p:txBody>
          <a:bodyPr vert="horz" wrap="square" lIns="72008" tIns="360038" rIns="288030" bIns="108011" rtlCol="0" anchor="t">
            <a:normAutofit/>
          </a:bodyPr>
          <a:lstStyle/>
          <a:p>
            <a:pPr algn="r" defTabSz="704480">
              <a:lnSpc>
                <a:spcPct val="100000"/>
              </a:lnSpc>
              <a:spcBef>
                <a:spcPts val="0"/>
              </a:spcBef>
            </a:pPr>
            <a:r>
              <a:rPr lang="nb-NO" sz="2000" b="1">
                <a:solidFill>
                  <a:schemeClr val="bg1"/>
                </a:solidFill>
                <a:latin typeface="Tahoma" panose="020B0604030504040204" pitchFamily="34" charset="0"/>
                <a:ea typeface="+mn-ea"/>
                <a:cs typeface="+mn-cs"/>
              </a:rPr>
              <a:t>Prioritering</a:t>
            </a:r>
            <a:br>
              <a:rPr lang="nb-NO" sz="2000" b="1">
                <a:solidFill>
                  <a:schemeClr val="bg1"/>
                </a:solidFill>
                <a:latin typeface="Tahoma" panose="020B0604030504040204" pitchFamily="34" charset="0"/>
                <a:ea typeface="+mn-ea"/>
                <a:cs typeface="+mn-cs"/>
              </a:rPr>
            </a:br>
            <a:r>
              <a:rPr lang="nb-NO" sz="2000" b="1">
                <a:solidFill>
                  <a:schemeClr val="bg1"/>
                </a:solidFill>
                <a:latin typeface="Tahoma" panose="020B0604030504040204" pitchFamily="34" charset="0"/>
                <a:ea typeface="+mn-ea"/>
                <a:cs typeface="+mn-cs"/>
              </a:rPr>
              <a:t>hele objektet</a:t>
            </a:r>
          </a:p>
        </p:txBody>
      </p:sp>
      <p:graphicFrame>
        <p:nvGraphicFramePr>
          <p:cNvPr id="7" name="Tabell 6"/>
          <p:cNvGraphicFramePr>
            <a:graphicFrameLocks noGrp="1"/>
          </p:cNvGraphicFramePr>
          <p:nvPr>
            <p:extLst>
              <p:ext uri="{D42A27DB-BD31-4B8C-83A1-F6EECF244321}">
                <p14:modId xmlns:p14="http://schemas.microsoft.com/office/powerpoint/2010/main" val="2682803016"/>
              </p:ext>
            </p:extLst>
          </p:nvPr>
        </p:nvGraphicFramePr>
        <p:xfrm>
          <a:off x="286104" y="783758"/>
          <a:ext cx="5724171" cy="8182479"/>
        </p:xfrm>
        <a:graphic>
          <a:graphicData uri="http://schemas.openxmlformats.org/drawingml/2006/table">
            <a:tbl>
              <a:tblPr firstRow="1" bandRow="1">
                <a:tableStyleId>{073A0DAA-6AF3-43AB-8588-CEC1D06C72B9}</a:tableStyleId>
              </a:tblPr>
              <a:tblGrid>
                <a:gridCol w="1196135">
                  <a:extLst>
                    <a:ext uri="{9D8B030D-6E8A-4147-A177-3AD203B41FA5}">
                      <a16:colId xmlns:a16="http://schemas.microsoft.com/office/drawing/2014/main" val="20000"/>
                    </a:ext>
                  </a:extLst>
                </a:gridCol>
                <a:gridCol w="1308506">
                  <a:extLst>
                    <a:ext uri="{9D8B030D-6E8A-4147-A177-3AD203B41FA5}">
                      <a16:colId xmlns:a16="http://schemas.microsoft.com/office/drawing/2014/main" val="20001"/>
                    </a:ext>
                  </a:extLst>
                </a:gridCol>
                <a:gridCol w="526101">
                  <a:extLst>
                    <a:ext uri="{9D8B030D-6E8A-4147-A177-3AD203B41FA5}">
                      <a16:colId xmlns:a16="http://schemas.microsoft.com/office/drawing/2014/main" val="20002"/>
                    </a:ext>
                  </a:extLst>
                </a:gridCol>
                <a:gridCol w="629596">
                  <a:extLst>
                    <a:ext uri="{9D8B030D-6E8A-4147-A177-3AD203B41FA5}">
                      <a16:colId xmlns:a16="http://schemas.microsoft.com/office/drawing/2014/main" val="20003"/>
                    </a:ext>
                  </a:extLst>
                </a:gridCol>
                <a:gridCol w="2063833">
                  <a:extLst>
                    <a:ext uri="{9D8B030D-6E8A-4147-A177-3AD203B41FA5}">
                      <a16:colId xmlns:a16="http://schemas.microsoft.com/office/drawing/2014/main" val="20004"/>
                    </a:ext>
                  </a:extLst>
                </a:gridCol>
              </a:tblGrid>
              <a:tr h="974553">
                <a:tc>
                  <a:txBody>
                    <a:bodyPr/>
                    <a:lstStyle/>
                    <a:p>
                      <a:pPr indent="0" algn="ctr">
                        <a:lnSpc>
                          <a:spcPct val="100000"/>
                        </a:lnSpc>
                        <a:spcBef>
                          <a:spcPts val="0"/>
                        </a:spcBef>
                        <a:spcAft>
                          <a:spcPts val="0"/>
                        </a:spcAft>
                      </a:pPr>
                      <a:r>
                        <a:rPr lang="nb-NO" sz="1100" b="1" err="1">
                          <a:solidFill>
                            <a:schemeClr val="bg1"/>
                          </a:solidFill>
                          <a:latin typeface="Tahoma" panose="020B0604030504040204" pitchFamily="34" charset="0"/>
                          <a:cs typeface="Tahoma" panose="020B0604030504040204" pitchFamily="34" charset="0"/>
                        </a:rPr>
                        <a:t>Pri</a:t>
                      </a:r>
                      <a:endParaRPr lang="nb-NO" sz="1100" b="1">
                        <a:solidFill>
                          <a:schemeClr val="bg1"/>
                        </a:solidFill>
                        <a:latin typeface="Tahoma" panose="020B0604030504040204" pitchFamily="34" charset="0"/>
                        <a:cs typeface="Tahoma" panose="020B0604030504040204" pitchFamily="34" charset="0"/>
                      </a:endParaRPr>
                    </a:p>
                    <a:p>
                      <a:pPr indent="0" algn="ctr">
                        <a:lnSpc>
                          <a:spcPct val="100000"/>
                        </a:lnSpc>
                        <a:spcBef>
                          <a:spcPts val="0"/>
                        </a:spcBef>
                        <a:spcAft>
                          <a:spcPts val="0"/>
                        </a:spcAft>
                      </a:pPr>
                      <a:r>
                        <a:rPr lang="nb-NO" sz="1100" b="1">
                          <a:solidFill>
                            <a:schemeClr val="bg1"/>
                          </a:solidFill>
                          <a:latin typeface="Tahoma" panose="020B0604030504040204" pitchFamily="34" charset="0"/>
                          <a:cs typeface="Tahoma" panose="020B0604030504040204" pitchFamily="34" charset="0"/>
                        </a:rPr>
                        <a:t>=</a:t>
                      </a:r>
                    </a:p>
                    <a:p>
                      <a:pPr indent="0" algn="ctr">
                        <a:lnSpc>
                          <a:spcPct val="100000"/>
                        </a:lnSpc>
                        <a:spcBef>
                          <a:spcPts val="0"/>
                        </a:spcBef>
                        <a:spcAft>
                          <a:spcPts val="0"/>
                        </a:spcAft>
                      </a:pPr>
                      <a:r>
                        <a:rPr lang="nb-NO" sz="1100" b="1">
                          <a:solidFill>
                            <a:schemeClr val="bg1"/>
                          </a:solidFill>
                          <a:latin typeface="Tahoma" panose="020B0604030504040204" pitchFamily="34" charset="0"/>
                          <a:cs typeface="Tahoma" panose="020B0604030504040204" pitchFamily="34" charset="0"/>
                        </a:rPr>
                        <a:t>Bergingskort</a:t>
                      </a:r>
                    </a:p>
                  </a:txBody>
                  <a:tcPr marL="54703" marR="54703" marT="54726" marB="54726" anchor="ctr">
                    <a:solidFill>
                      <a:srgbClr val="FF0000"/>
                    </a:solidFill>
                  </a:tcPr>
                </a:tc>
                <a:tc>
                  <a:txBody>
                    <a:bodyPr/>
                    <a:lstStyle/>
                    <a:p>
                      <a:pPr indent="0" algn="ctr">
                        <a:lnSpc>
                          <a:spcPct val="100000"/>
                        </a:lnSpc>
                        <a:spcBef>
                          <a:spcPts val="0"/>
                        </a:spcBef>
                        <a:spcAft>
                          <a:spcPts val="0"/>
                        </a:spcAft>
                      </a:pPr>
                      <a:r>
                        <a:rPr lang="nb-NO" sz="1100" b="1">
                          <a:solidFill>
                            <a:schemeClr val="bg1"/>
                          </a:solidFill>
                          <a:latin typeface="Tahoma" panose="020B0604030504040204" pitchFamily="34" charset="0"/>
                          <a:cs typeface="Tahoma" panose="020B0604030504040204" pitchFamily="34" charset="0"/>
                        </a:rPr>
                        <a:t>Hva</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100" b="1" err="1">
                          <a:solidFill>
                            <a:schemeClr val="bg1"/>
                          </a:solidFill>
                          <a:latin typeface="Tahoma" panose="020B0604030504040204" pitchFamily="34" charset="0"/>
                          <a:cs typeface="Tahoma" panose="020B0604030504040204" pitchFamily="34" charset="0"/>
                        </a:rPr>
                        <a:t>Etg</a:t>
                      </a:r>
                      <a:r>
                        <a:rPr lang="nb-NO" sz="1100" b="1">
                          <a:solidFill>
                            <a:schemeClr val="bg1"/>
                          </a:solidFill>
                          <a:latin typeface="Tahoma" panose="020B0604030504040204" pitchFamily="34" charset="0"/>
                          <a:cs typeface="Tahoma" panose="020B0604030504040204" pitchFamily="34" charset="0"/>
                        </a:rPr>
                        <a:t>.</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100" b="1">
                          <a:solidFill>
                            <a:schemeClr val="bg1"/>
                          </a:solidFill>
                          <a:latin typeface="Tahoma" panose="020B0604030504040204" pitchFamily="34" charset="0"/>
                          <a:cs typeface="Tahoma" panose="020B0604030504040204" pitchFamily="34" charset="0"/>
                        </a:rPr>
                        <a:t>Rom</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b="1">
                          <a:solidFill>
                            <a:schemeClr val="bg1"/>
                          </a:solidFill>
                          <a:latin typeface="Tahoma" panose="020B0604030504040204" pitchFamily="34" charset="0"/>
                          <a:cs typeface="Tahoma" panose="020B0604030504040204" pitchFamily="34" charset="0"/>
                        </a:rPr>
                        <a:t>Informasjon</a:t>
                      </a:r>
                    </a:p>
                  </a:txBody>
                  <a:tcPr marL="54703" marR="54703" marT="54726" marB="54726" anchor="ctr">
                    <a:solidFill>
                      <a:srgbClr val="002932"/>
                    </a:solidFill>
                  </a:tcPr>
                </a:tc>
                <a:extLst>
                  <a:ext uri="{0D108BD9-81ED-4DB2-BD59-A6C34878D82A}">
                    <a16:rowId xmlns:a16="http://schemas.microsoft.com/office/drawing/2014/main" val="10000"/>
                  </a:ext>
                </a:extLst>
              </a:tr>
              <a:tr h="607232">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i="0">
                          <a:solidFill>
                            <a:schemeClr val="tx1"/>
                          </a:solidFill>
                          <a:latin typeface="Tahoma" panose="020B0604030504040204" pitchFamily="34" charset="0"/>
                          <a:cs typeface="Tahoma" panose="020B0604030504040204" pitchFamily="34" charset="0"/>
                        </a:rPr>
                        <a:t>Maleri</a:t>
                      </a:r>
                      <a:endParaRPr lang="nb-NO" sz="1100" i="0" baseline="0">
                        <a:solidFill>
                          <a:schemeClr val="tx1"/>
                        </a:solidFill>
                        <a:latin typeface="Tahoma" panose="020B0604030504040204" pitchFamily="34" charset="0"/>
                        <a:cs typeface="Tahoma" panose="020B0604030504040204" pitchFamily="34" charset="0"/>
                      </a:endParaRPr>
                    </a:p>
                    <a:p>
                      <a:pPr marL="0" marR="0" indent="0" algn="l" defTabSz="801929" rtl="0" eaLnBrk="1" fontAlgn="auto" latinLnBrk="0" hangingPunct="1">
                        <a:lnSpc>
                          <a:spcPct val="100000"/>
                        </a:lnSpc>
                        <a:spcBef>
                          <a:spcPts val="0"/>
                        </a:spcBef>
                        <a:spcAft>
                          <a:spcPts val="0"/>
                        </a:spcAft>
                        <a:buClrTx/>
                        <a:buSzTx/>
                        <a:buFontTx/>
                        <a:buNone/>
                        <a:tabLst/>
                        <a:defRPr/>
                      </a:pPr>
                      <a:r>
                        <a:rPr lang="nb-NO" sz="1100" i="0" baseline="0">
                          <a:solidFill>
                            <a:schemeClr val="tx1"/>
                          </a:solidFill>
                          <a:latin typeface="Tahoma" panose="020B0604030504040204" pitchFamily="34" charset="0"/>
                          <a:cs typeface="Tahoma" panose="020B0604030504040204" pitchFamily="34" charset="0"/>
                        </a:rPr>
                        <a:t>«Det </a:t>
                      </a:r>
                      <a:r>
                        <a:rPr lang="nb-NO" sz="1100" i="0">
                          <a:solidFill>
                            <a:schemeClr val="tx1"/>
                          </a:solidFill>
                          <a:latin typeface="Tahoma" panose="020B0604030504040204" pitchFamily="34" charset="0"/>
                          <a:cs typeface="Tahoma" panose="020B0604030504040204" pitchFamily="34" charset="0"/>
                        </a:rPr>
                        <a:t>syke barn»</a:t>
                      </a:r>
                    </a:p>
                  </a:txBody>
                  <a:tcPr marL="55273" marR="54703" marT="52129" marB="52129"/>
                </a:tc>
                <a:tc>
                  <a:txBody>
                    <a:bodyPr/>
                    <a:lstStyle/>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1.</a:t>
                      </a:r>
                    </a:p>
                  </a:txBody>
                  <a:tcPr marL="55273" marR="54703" marT="52129" marB="52129">
                    <a:solidFill>
                      <a:srgbClr val="FFF19B"/>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121</a:t>
                      </a:r>
                    </a:p>
                    <a:p>
                      <a:pPr marL="0" marR="0" indent="0" algn="ctr"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Munch-rommet</a:t>
                      </a:r>
                    </a:p>
                  </a:txBody>
                  <a:tcPr marL="55273" marR="54703" marT="52129" marB="52129"/>
                </a:tc>
                <a:tc>
                  <a:txBody>
                    <a:bodyPr/>
                    <a:lstStyle/>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Trappestige</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Avbiter</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Spennbånd</a:t>
                      </a:r>
                    </a:p>
                  </a:txBody>
                  <a:tcPr marL="55273" marR="54703" marT="52129" marB="52129">
                    <a:solidFill>
                      <a:srgbClr val="CBCBCB"/>
                    </a:solidFill>
                  </a:tcPr>
                </a:tc>
                <a:extLst>
                  <a:ext uri="{0D108BD9-81ED-4DB2-BD59-A6C34878D82A}">
                    <a16:rowId xmlns:a16="http://schemas.microsoft.com/office/drawing/2014/main" val="10001"/>
                  </a:ext>
                </a:extLst>
              </a:tr>
              <a:tr h="607232">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i="0">
                          <a:solidFill>
                            <a:schemeClr val="tx1"/>
                          </a:solidFill>
                          <a:latin typeface="Tahoma" panose="020B0604030504040204" pitchFamily="34" charset="0"/>
                          <a:cs typeface="Tahoma" panose="020B0604030504040204" pitchFamily="34" charset="0"/>
                        </a:rPr>
                        <a:t>Maleri</a:t>
                      </a:r>
                      <a:r>
                        <a:rPr lang="nb-NO" sz="1100" i="0" baseline="0">
                          <a:solidFill>
                            <a:schemeClr val="tx1"/>
                          </a:solidFill>
                          <a:latin typeface="Tahoma" panose="020B0604030504040204" pitchFamily="34" charset="0"/>
                          <a:cs typeface="Tahoma" panose="020B0604030504040204" pitchFamily="34" charset="0"/>
                        </a:rPr>
                        <a:t> «Aften</a:t>
                      </a:r>
                      <a:r>
                        <a:rPr lang="nb-NO" sz="1100" i="0">
                          <a:solidFill>
                            <a:schemeClr val="tx1"/>
                          </a:solidFill>
                          <a:latin typeface="Tahoma" panose="020B0604030504040204" pitchFamily="34" charset="0"/>
                          <a:cs typeface="Tahoma" panose="020B0604030504040204" pitchFamily="34" charset="0"/>
                        </a:rPr>
                        <a:t>»</a:t>
                      </a:r>
                    </a:p>
                  </a:txBody>
                  <a:tcPr marL="55273" marR="54703" marT="52129" marB="52129"/>
                </a:tc>
                <a:tc>
                  <a:txBody>
                    <a:bodyPr/>
                    <a:lstStyle/>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1.</a:t>
                      </a:r>
                    </a:p>
                  </a:txBody>
                  <a:tcPr marL="55273" marR="54703" marT="52129" marB="52129">
                    <a:solidFill>
                      <a:srgbClr val="FFF19B"/>
                    </a:solidFill>
                  </a:tcPr>
                </a:tc>
                <a:tc>
                  <a:txBody>
                    <a:bodyPr/>
                    <a:lstStyle/>
                    <a:p>
                      <a:pPr indent="0" algn="ctr">
                        <a:lnSpc>
                          <a:spcPct val="100000"/>
                        </a:lnSpc>
                        <a:spcBef>
                          <a:spcPts val="0"/>
                        </a:spcBef>
                        <a:spcAft>
                          <a:spcPts val="0"/>
                        </a:spcAft>
                      </a:pPr>
                      <a:r>
                        <a:rPr lang="nb-NO" sz="1100" baseline="0">
                          <a:latin typeface="Tahoma" panose="020B0604030504040204" pitchFamily="34" charset="0"/>
                          <a:cs typeface="Tahoma" panose="020B0604030504040204" pitchFamily="34" charset="0"/>
                        </a:rPr>
                        <a:t>116</a:t>
                      </a:r>
                    </a:p>
                  </a:txBody>
                  <a:tcPr marL="55273" marR="54703" marT="52129" marB="52129"/>
                </a:tc>
                <a:tc>
                  <a:txBody>
                    <a:bodyPr/>
                    <a:lstStyle/>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Trappestige</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Avbiter</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Spennbånd</a:t>
                      </a:r>
                    </a:p>
                  </a:txBody>
                  <a:tcPr marL="55273" marR="54703" marT="52129" marB="52129"/>
                </a:tc>
                <a:extLst>
                  <a:ext uri="{0D108BD9-81ED-4DB2-BD59-A6C34878D82A}">
                    <a16:rowId xmlns:a16="http://schemas.microsoft.com/office/drawing/2014/main" val="10002"/>
                  </a:ext>
                </a:extLst>
              </a:tr>
              <a:tr h="632634">
                <a:tc>
                  <a:txBody>
                    <a:bodyPr/>
                    <a:lstStyle/>
                    <a:p>
                      <a:pPr indent="0" algn="ctr">
                        <a:lnSpc>
                          <a:spcPct val="100000"/>
                        </a:lnSpc>
                        <a:spcBef>
                          <a:spcPts val="0"/>
                        </a:spcBef>
                        <a:spcAft>
                          <a:spcPts val="0"/>
                        </a:spcAft>
                      </a:pPr>
                      <a:endParaRPr lang="nb-NO" sz="11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indent="0">
                        <a:lnSpc>
                          <a:spcPct val="100000"/>
                        </a:lnSpc>
                        <a:spcBef>
                          <a:spcPts val="0"/>
                        </a:spcBef>
                        <a:spcAft>
                          <a:spcPts val="0"/>
                        </a:spcAft>
                      </a:pPr>
                      <a:r>
                        <a:rPr lang="nb-NO" sz="1100" b="1">
                          <a:latin typeface="Tahoma" panose="020B0604030504040204" pitchFamily="34" charset="0"/>
                          <a:cs typeface="Tahoma" panose="020B0604030504040204" pitchFamily="34" charset="0"/>
                        </a:rPr>
                        <a:t>Bygningsfast</a:t>
                      </a:r>
                    </a:p>
                    <a:p>
                      <a:pPr indent="0">
                        <a:lnSpc>
                          <a:spcPct val="100000"/>
                        </a:lnSpc>
                        <a:spcBef>
                          <a:spcPts val="0"/>
                        </a:spcBef>
                        <a:spcAft>
                          <a:spcPts val="0"/>
                        </a:spcAft>
                      </a:pPr>
                      <a:r>
                        <a:rPr lang="nb-NO" sz="1100" baseline="0">
                          <a:latin typeface="Tahoma" panose="020B0604030504040204" pitchFamily="34" charset="0"/>
                          <a:cs typeface="Tahoma" panose="020B0604030504040204" pitchFamily="34" charset="0"/>
                        </a:rPr>
                        <a:t>Veggmalerier</a:t>
                      </a:r>
                    </a:p>
                    <a:p>
                      <a:pPr indent="0">
                        <a:lnSpc>
                          <a:spcPct val="100000"/>
                        </a:lnSpc>
                        <a:spcBef>
                          <a:spcPts val="0"/>
                        </a:spcBef>
                        <a:spcAft>
                          <a:spcPts val="0"/>
                        </a:spcAft>
                      </a:pPr>
                      <a:r>
                        <a:rPr lang="nb-NO" sz="1100" baseline="0">
                          <a:latin typeface="Tahoma" panose="020B0604030504040204" pitchFamily="34" charset="0"/>
                          <a:cs typeface="Tahoma" panose="020B0604030504040204" pitchFamily="34" charset="0"/>
                        </a:rPr>
                        <a:t>8 store</a:t>
                      </a:r>
                    </a:p>
                  </a:txBody>
                  <a:tcPr marL="55273" marR="54703" marT="52129" marB="52129"/>
                </a:tc>
                <a:tc>
                  <a:txBody>
                    <a:bodyPr/>
                    <a:lstStyle/>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2.</a:t>
                      </a:r>
                    </a:p>
                  </a:txBody>
                  <a:tcPr marL="55273" marR="54703" marT="52129" marB="52129">
                    <a:solidFill>
                      <a:srgbClr val="B8CD89"/>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243</a:t>
                      </a:r>
                    </a:p>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Kantine</a:t>
                      </a:r>
                    </a:p>
                  </a:txBody>
                  <a:tcPr marL="55273" marR="54703" marT="52129" marB="52129"/>
                </a:tc>
                <a:tc>
                  <a:txBody>
                    <a:bodyPr/>
                    <a:lstStyle/>
                    <a:p>
                      <a:pPr marL="72000" indent="-72000" defTabSz="984288">
                        <a:spcBef>
                          <a:spcPts val="100"/>
                        </a:spcBef>
                        <a:buFont typeface="Arial" panose="020B0604020202020204" pitchFamily="34" charset="0"/>
                        <a:buChar char="•"/>
                        <a:defRPr/>
                      </a:pPr>
                      <a:r>
                        <a:rPr lang="nb-NO" sz="1100">
                          <a:latin typeface="Tahoma" panose="020B0604030504040204" pitchFamily="34" charset="0"/>
                          <a:ea typeface="Arial Unicode MS" panose="020B0604020202020204" pitchFamily="34" charset="-128"/>
                          <a:cs typeface="Tahoma" panose="020B0604030504040204" pitchFamily="34" charset="0"/>
                        </a:rPr>
                        <a:t>Trappestiger</a:t>
                      </a:r>
                    </a:p>
                    <a:p>
                      <a:pPr marL="72000" indent="-72000" defTabSz="984288">
                        <a:spcBef>
                          <a:spcPts val="100"/>
                        </a:spcBef>
                        <a:buFont typeface="Arial" panose="020B0604020202020204" pitchFamily="34" charset="0"/>
                        <a:buChar char="•"/>
                        <a:defRPr/>
                      </a:pPr>
                      <a:r>
                        <a:rPr lang="nb-NO" sz="1100">
                          <a:latin typeface="Tahoma" panose="020B0604030504040204" pitchFamily="34" charset="0"/>
                          <a:ea typeface="Arial Unicode MS" panose="020B0604020202020204" pitchFamily="34" charset="-128"/>
                          <a:cs typeface="Tahoma" panose="020B0604030504040204" pitchFamily="34" charset="0"/>
                        </a:rPr>
                        <a:t>Dekkematerial</a:t>
                      </a:r>
                    </a:p>
                    <a:p>
                      <a:pPr marL="72000" indent="-72000" defTabSz="984288">
                        <a:spcBef>
                          <a:spcPts val="100"/>
                        </a:spcBef>
                        <a:buFont typeface="Arial" panose="020B0604020202020204" pitchFamily="34" charset="0"/>
                        <a:buChar char="•"/>
                        <a:defRPr/>
                      </a:pPr>
                      <a:r>
                        <a:rPr lang="nb-NO" sz="1100">
                          <a:latin typeface="Tahoma" panose="020B0604030504040204" pitchFamily="34" charset="0"/>
                          <a:ea typeface="Arial Unicode MS" panose="020B0604020202020204" pitchFamily="34" charset="-128"/>
                          <a:cs typeface="Tahoma" panose="020B0604030504040204" pitchFamily="34" charset="0"/>
                        </a:rPr>
                        <a:t>Kniver</a:t>
                      </a:r>
                    </a:p>
                  </a:txBody>
                  <a:tcPr marL="55273" marR="54703" marT="52129" marB="52129"/>
                </a:tc>
                <a:extLst>
                  <a:ext uri="{0D108BD9-81ED-4DB2-BD59-A6C34878D82A}">
                    <a16:rowId xmlns:a16="http://schemas.microsoft.com/office/drawing/2014/main" val="10003"/>
                  </a:ext>
                </a:extLst>
              </a:tr>
              <a:tr h="607232">
                <a:tc>
                  <a:txBody>
                    <a:bodyPr/>
                    <a:lstStyle/>
                    <a:p>
                      <a:pPr indent="0" algn="ctr">
                        <a:lnSpc>
                          <a:spcPct val="100000"/>
                        </a:lnSpc>
                        <a:spcBef>
                          <a:spcPts val="0"/>
                        </a:spcBef>
                        <a:spcAft>
                          <a:spcPts val="0"/>
                        </a:spcAft>
                      </a:pPr>
                      <a:endParaRPr lang="nb-NO" sz="11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Dokumenter i pappesker</a:t>
                      </a:r>
                    </a:p>
                    <a:p>
                      <a:pPr marL="0" marR="0" indent="0" algn="l"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3 hyllemeter</a:t>
                      </a:r>
                    </a:p>
                  </a:txBody>
                  <a:tcPr marL="55273" marR="54703" marT="52129" marB="52129"/>
                </a:tc>
                <a:tc>
                  <a:txBody>
                    <a:bodyPr/>
                    <a:lstStyle/>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3.</a:t>
                      </a:r>
                    </a:p>
                  </a:txBody>
                  <a:tcPr marL="55273" marR="54703" marT="52129" marB="52129">
                    <a:solidFill>
                      <a:srgbClr val="8FC3CD"/>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315</a:t>
                      </a:r>
                    </a:p>
                    <a:p>
                      <a:pPr marL="0" marR="0" indent="0" algn="ctr" defTabSz="960150"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Arkiv</a:t>
                      </a:r>
                    </a:p>
                  </a:txBody>
                  <a:tcPr marL="55273" marR="54703" marT="52129" marB="52129"/>
                </a:tc>
                <a:tc>
                  <a:txBody>
                    <a:bodyPr/>
                    <a:lstStyle/>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a:latin typeface="Tahoma" panose="020B0604030504040204" pitchFamily="34" charset="0"/>
                          <a:cs typeface="Tahoma" panose="020B0604030504040204" pitchFamily="34" charset="0"/>
                        </a:rPr>
                        <a:t>Merket på hyllekant</a:t>
                      </a:r>
                    </a:p>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a:latin typeface="Tahoma" panose="020B0604030504040204" pitchFamily="34" charset="0"/>
                          <a:cs typeface="Tahoma" panose="020B0604030504040204" pitchFamily="34" charset="0"/>
                        </a:rPr>
                        <a:t>Sekketrall</a:t>
                      </a:r>
                    </a:p>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a:latin typeface="Tahoma" panose="020B0604030504040204" pitchFamily="34" charset="0"/>
                          <a:cs typeface="Tahoma" panose="020B0604030504040204" pitchFamily="34" charset="0"/>
                        </a:rPr>
                        <a:t>Spennbånd</a:t>
                      </a:r>
                      <a:endParaRPr lang="nb-NO" sz="1100">
                        <a:latin typeface="Tahoma" panose="020B0604030504040204" pitchFamily="34" charset="0"/>
                        <a:cs typeface="Tahoma" panose="020B0604030504040204" pitchFamily="34" charset="0"/>
                      </a:endParaRPr>
                    </a:p>
                  </a:txBody>
                  <a:tcPr marL="55273" marR="54703" marT="52129" marB="52129"/>
                </a:tc>
                <a:extLst>
                  <a:ext uri="{0D108BD9-81ED-4DB2-BD59-A6C34878D82A}">
                    <a16:rowId xmlns:a16="http://schemas.microsoft.com/office/drawing/2014/main" val="10004"/>
                  </a:ext>
                </a:extLst>
              </a:tr>
              <a:tr h="607232">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solidFill>
                          <a:schemeClr val="bg1"/>
                        </a:solidFill>
                        <a:latin typeface="Tahoma" panose="020B0604030504040204" pitchFamily="34" charset="0"/>
                        <a:cs typeface="Tahoma" panose="020B0604030504040204" pitchFamily="34" charset="0"/>
                      </a:endParaRPr>
                    </a:p>
                  </a:txBody>
                  <a:tcPr marL="54703" marR="54703" marT="54726" marB="54726" anchor="ctr">
                    <a:solidFill>
                      <a:srgbClr val="FF0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b="1">
                          <a:latin typeface="Tahoma" panose="020B0604030504040204" pitchFamily="34" charset="0"/>
                          <a:cs typeface="Tahoma" panose="020B0604030504040204" pitchFamily="34" charset="0"/>
                        </a:rPr>
                        <a:t>250</a:t>
                      </a:r>
                      <a:r>
                        <a:rPr lang="nb-NO" sz="1100" b="1" baseline="0">
                          <a:latin typeface="Tahoma" panose="020B0604030504040204" pitchFamily="34" charset="0"/>
                          <a:cs typeface="Tahoma" panose="020B0604030504040204" pitchFamily="34" charset="0"/>
                        </a:rPr>
                        <a:t> </a:t>
                      </a:r>
                      <a:r>
                        <a:rPr lang="nb-NO" sz="1100" b="1">
                          <a:latin typeface="Tahoma" panose="020B0604030504040204" pitchFamily="34" charset="0"/>
                          <a:cs typeface="Tahoma" panose="020B0604030504040204" pitchFamily="34" charset="0"/>
                        </a:rPr>
                        <a:t>gjenstander</a:t>
                      </a:r>
                    </a:p>
                    <a:p>
                      <a:pPr marL="0" marR="0" indent="0" algn="l"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Porselen</a:t>
                      </a:r>
                      <a:r>
                        <a:rPr lang="nb-NO" sz="1100" baseline="0">
                          <a:latin typeface="Tahoma" panose="020B0604030504040204" pitchFamily="34" charset="0"/>
                          <a:cs typeface="Tahoma" panose="020B0604030504040204" pitchFamily="34" charset="0"/>
                        </a:rPr>
                        <a:t> i montrer</a:t>
                      </a:r>
                      <a:endParaRPr lang="nb-NO" sz="1100">
                        <a:latin typeface="Tahoma" panose="020B0604030504040204" pitchFamily="34" charset="0"/>
                        <a:cs typeface="Tahoma" panose="020B0604030504040204" pitchFamily="34" charset="0"/>
                      </a:endParaRPr>
                    </a:p>
                  </a:txBody>
                  <a:tcPr marL="55273" marR="54703" marT="52129" marB="52129"/>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3.</a:t>
                      </a:r>
                    </a:p>
                  </a:txBody>
                  <a:tcPr marL="55273" marR="54703" marT="52129" marB="52129">
                    <a:solidFill>
                      <a:srgbClr val="8FC3CD"/>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324</a:t>
                      </a:r>
                    </a:p>
                    <a:p>
                      <a:pPr marL="0" marR="0" indent="0" algn="ctr"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326</a:t>
                      </a:r>
                    </a:p>
                    <a:p>
                      <a:pPr marL="0" marR="0" indent="0" algn="ctr"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328</a:t>
                      </a:r>
                    </a:p>
                  </a:txBody>
                  <a:tcPr marL="55273" marR="54703" marT="52129" marB="52129"/>
                </a:tc>
                <a:tc>
                  <a:txBody>
                    <a:bodyPr/>
                    <a:lstStyle/>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a:latin typeface="Tahoma" panose="020B0604030504040204" pitchFamily="34" charset="0"/>
                          <a:cs typeface="Tahoma" panose="020B0604030504040204" pitchFamily="34" charset="0"/>
                        </a:rPr>
                        <a:t>Monternøkkel</a:t>
                      </a:r>
                      <a:r>
                        <a:rPr lang="nb-NO" sz="1100" baseline="0">
                          <a:latin typeface="Tahoma" panose="020B0604030504040204" pitchFamily="34" charset="0"/>
                          <a:cs typeface="Tahoma" panose="020B0604030504040204" pitchFamily="34" charset="0"/>
                        </a:rPr>
                        <a:t> i safe</a:t>
                      </a:r>
                    </a:p>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a:latin typeface="Tahoma" panose="020B0604030504040204" pitchFamily="34" charset="0"/>
                          <a:cs typeface="Tahoma" panose="020B0604030504040204" pitchFamily="34" charset="0"/>
                        </a:rPr>
                        <a:t>Kasser og</a:t>
                      </a:r>
                    </a:p>
                    <a:p>
                      <a:pPr marL="0" marR="0" indent="0" algn="l" defTabSz="801929"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aseline="0">
                          <a:latin typeface="Tahoma" panose="020B0604030504040204" pitchFamily="34" charset="0"/>
                          <a:cs typeface="Tahoma" panose="020B0604030504040204" pitchFamily="34" charset="0"/>
                        </a:rPr>
                        <a:t>polstring</a:t>
                      </a:r>
                      <a:endParaRPr lang="nb-NO" sz="1100">
                        <a:latin typeface="Tahoma" panose="020B0604030504040204" pitchFamily="34" charset="0"/>
                        <a:cs typeface="Tahoma" panose="020B0604030504040204" pitchFamily="34" charset="0"/>
                      </a:endParaRPr>
                    </a:p>
                  </a:txBody>
                  <a:tcPr marL="55273" marR="54703" marT="52129" marB="52129"/>
                </a:tc>
                <a:extLst>
                  <a:ext uri="{0D108BD9-81ED-4DB2-BD59-A6C34878D82A}">
                    <a16:rowId xmlns:a16="http://schemas.microsoft.com/office/drawing/2014/main" val="10005"/>
                  </a:ext>
                </a:extLst>
              </a:tr>
              <a:tr h="607232">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Maleri</a:t>
                      </a:r>
                      <a:r>
                        <a:rPr lang="nb-NO" sz="1100" baseline="0">
                          <a:latin typeface="Tahoma" panose="020B0604030504040204" pitchFamily="34" charset="0"/>
                          <a:cs typeface="Tahoma" panose="020B0604030504040204" pitchFamily="34" charset="0"/>
                        </a:rPr>
                        <a:t> </a:t>
                      </a:r>
                      <a:r>
                        <a:rPr lang="nb-NO" sz="1100">
                          <a:latin typeface="Tahoma" panose="020B0604030504040204" pitchFamily="34" charset="0"/>
                          <a:cs typeface="Tahoma" panose="020B0604030504040204" pitchFamily="34" charset="0"/>
                        </a:rPr>
                        <a:t>«Dansen»</a:t>
                      </a:r>
                    </a:p>
                  </a:txBody>
                  <a:tcPr marL="55273" marR="54703" marT="52129" marB="52129"/>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1.</a:t>
                      </a:r>
                    </a:p>
                  </a:txBody>
                  <a:tcPr marL="55273" marR="54703" marT="52129" marB="52129">
                    <a:solidFill>
                      <a:srgbClr val="FFF19B"/>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121</a:t>
                      </a:r>
                    </a:p>
                    <a:p>
                      <a:pPr marL="0" marR="0" indent="0" algn="ctr"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Munch-rommet</a:t>
                      </a:r>
                    </a:p>
                  </a:txBody>
                  <a:tcPr marL="55273" marR="54703" marT="52129" marB="52129"/>
                </a:tc>
                <a:tc>
                  <a:txBody>
                    <a:bodyPr/>
                    <a:lstStyle/>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Trappestige</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Avbiter</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Spennbånd</a:t>
                      </a:r>
                    </a:p>
                  </a:txBody>
                  <a:tcPr marL="55273" marR="54703" marT="52129" marB="52129"/>
                </a:tc>
                <a:extLst>
                  <a:ext uri="{0D108BD9-81ED-4DB2-BD59-A6C34878D82A}">
                    <a16:rowId xmlns:a16="http://schemas.microsoft.com/office/drawing/2014/main" val="10006"/>
                  </a:ext>
                </a:extLst>
              </a:tr>
              <a:tr h="607232">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Maleri «x1»</a:t>
                      </a:r>
                    </a:p>
                  </a:txBody>
                  <a:tcPr marL="55273" marR="54703" marT="52129" marB="52129"/>
                </a:tc>
                <a:tc>
                  <a:txBody>
                    <a:bodyPr/>
                    <a:lstStyle/>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2.</a:t>
                      </a:r>
                    </a:p>
                  </a:txBody>
                  <a:tcPr marL="55273" marR="54703" marT="52129" marB="52129">
                    <a:solidFill>
                      <a:srgbClr val="B8CD89"/>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215</a:t>
                      </a:r>
                    </a:p>
                  </a:txBody>
                  <a:tcPr marL="55273" marR="54703" marT="52129" marB="52129"/>
                </a:tc>
                <a:tc>
                  <a:txBody>
                    <a:bodyPr/>
                    <a:lstStyle/>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Trappestige</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Avbiter</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Spennbånd</a:t>
                      </a:r>
                    </a:p>
                  </a:txBody>
                  <a:tcPr marL="55273" marR="54703" marT="52129" marB="52129"/>
                </a:tc>
                <a:extLst>
                  <a:ext uri="{0D108BD9-81ED-4DB2-BD59-A6C34878D82A}">
                    <a16:rowId xmlns:a16="http://schemas.microsoft.com/office/drawing/2014/main" val="10007"/>
                  </a:ext>
                </a:extLst>
              </a:tr>
              <a:tr h="774889">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b="1">
                          <a:latin typeface="Tahoma" panose="020B0604030504040204" pitchFamily="34" charset="0"/>
                          <a:cs typeface="Tahoma" panose="020B0604030504040204" pitchFamily="34" charset="0"/>
                        </a:rPr>
                        <a:t>Bygningsfast</a:t>
                      </a:r>
                    </a:p>
                    <a:p>
                      <a:pPr marL="0" marR="0" indent="0" algn="l"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Ku innstøpt i </a:t>
                      </a:r>
                      <a:r>
                        <a:rPr lang="nb-NO" sz="1100" baseline="0" err="1">
                          <a:latin typeface="Tahoma" panose="020B0604030504040204" pitchFamily="34" charset="0"/>
                          <a:cs typeface="Tahoma" panose="020B0604030504040204" pitchFamily="34" charset="0"/>
                        </a:rPr>
                        <a:t>epoxiblokk</a:t>
                      </a:r>
                      <a:endParaRPr lang="nb-NO" sz="1100" baseline="0">
                        <a:latin typeface="Tahoma" panose="020B0604030504040204" pitchFamily="34" charset="0"/>
                        <a:cs typeface="Tahoma" panose="020B0604030504040204" pitchFamily="34" charset="0"/>
                      </a:endParaRPr>
                    </a:p>
                    <a:p>
                      <a:pPr marL="0" marR="0" indent="0" algn="l"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Blokk 2 m</a:t>
                      </a:r>
                      <a:r>
                        <a:rPr lang="nb-NO" sz="1100" baseline="30000">
                          <a:latin typeface="Tahoma" panose="020B0604030504040204" pitchFamily="34" charset="0"/>
                          <a:cs typeface="Tahoma" panose="020B0604030504040204" pitchFamily="34" charset="0"/>
                        </a:rPr>
                        <a:t>3</a:t>
                      </a:r>
                    </a:p>
                  </a:txBody>
                  <a:tcPr marL="55273" marR="54703" marT="52129" marB="52129"/>
                </a:tc>
                <a:tc>
                  <a:txBody>
                    <a:bodyPr/>
                    <a:lstStyle/>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2.</a:t>
                      </a:r>
                    </a:p>
                  </a:txBody>
                  <a:tcPr marL="55273" marR="54703" marT="52129" marB="52129">
                    <a:solidFill>
                      <a:srgbClr val="B8CD89"/>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219</a:t>
                      </a:r>
                    </a:p>
                  </a:txBody>
                  <a:tcPr marL="55273" marR="54703" marT="52129" marB="52129"/>
                </a:tc>
                <a:tc>
                  <a:txBody>
                    <a:bodyPr/>
                    <a:lstStyle/>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Brannvev</a:t>
                      </a:r>
                    </a:p>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Plast</a:t>
                      </a:r>
                    </a:p>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Festematerial</a:t>
                      </a:r>
                    </a:p>
                  </a:txBody>
                  <a:tcPr marL="55273" marR="54703" marT="52129" marB="52129"/>
                </a:tc>
                <a:extLst>
                  <a:ext uri="{0D108BD9-81ED-4DB2-BD59-A6C34878D82A}">
                    <a16:rowId xmlns:a16="http://schemas.microsoft.com/office/drawing/2014/main" val="10008"/>
                  </a:ext>
                </a:extLst>
              </a:tr>
              <a:tr h="607232">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Maleri «x2»</a:t>
                      </a:r>
                    </a:p>
                  </a:txBody>
                  <a:tcPr marL="55273" marR="54703" marT="52129" marB="52129"/>
                </a:tc>
                <a:tc>
                  <a:txBody>
                    <a:bodyPr/>
                    <a:lstStyle/>
                    <a:p>
                      <a:pPr indent="0" algn="ctr">
                        <a:lnSpc>
                          <a:spcPct val="100000"/>
                        </a:lnSpc>
                        <a:spcBef>
                          <a:spcPts val="0"/>
                        </a:spcBef>
                        <a:spcAft>
                          <a:spcPts val="0"/>
                        </a:spcAft>
                      </a:pPr>
                      <a:r>
                        <a:rPr lang="nb-NO" sz="1100">
                          <a:latin typeface="Tahoma" panose="020B0604030504040204" pitchFamily="34" charset="0"/>
                          <a:cs typeface="Tahoma" panose="020B0604030504040204" pitchFamily="34" charset="0"/>
                        </a:rPr>
                        <a:t>2.</a:t>
                      </a:r>
                    </a:p>
                  </a:txBody>
                  <a:tcPr marL="55273" marR="54703" marT="52129" marB="52129">
                    <a:solidFill>
                      <a:srgbClr val="B8CD89"/>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212</a:t>
                      </a:r>
                    </a:p>
                  </a:txBody>
                  <a:tcPr marL="55273" marR="54703" marT="52129" marB="52129"/>
                </a:tc>
                <a:tc>
                  <a:txBody>
                    <a:bodyPr/>
                    <a:lstStyle/>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Trappestige</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Avbiter</a:t>
                      </a:r>
                    </a:p>
                    <a:p>
                      <a:pPr marL="95250" lvl="0" indent="-9525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Spennbånd</a:t>
                      </a:r>
                    </a:p>
                  </a:txBody>
                  <a:tcPr marL="55273" marR="54703" marT="52129" marB="52129"/>
                </a:tc>
                <a:extLst>
                  <a:ext uri="{0D108BD9-81ED-4DB2-BD59-A6C34878D82A}">
                    <a16:rowId xmlns:a16="http://schemas.microsoft.com/office/drawing/2014/main" val="10009"/>
                  </a:ext>
                </a:extLst>
              </a:tr>
              <a:tr h="607232">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Møblement:</a:t>
                      </a:r>
                    </a:p>
                    <a:p>
                      <a:pPr marL="0" marR="0" indent="0" algn="l"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sofa,</a:t>
                      </a:r>
                      <a:r>
                        <a:rPr lang="nb-NO" sz="1100" baseline="0">
                          <a:latin typeface="Tahoma" panose="020B0604030504040204" pitchFamily="34" charset="0"/>
                          <a:cs typeface="Tahoma" panose="020B0604030504040204" pitchFamily="34" charset="0"/>
                        </a:rPr>
                        <a:t> bord og to stoler</a:t>
                      </a:r>
                    </a:p>
                  </a:txBody>
                  <a:tcPr marL="55273" marR="54703" marT="52129" marB="52129"/>
                </a:tc>
                <a:tc>
                  <a:txBody>
                    <a:bodyPr/>
                    <a:lstStyle/>
                    <a:p>
                      <a:pPr marL="0" marR="0" indent="0" algn="ctr" defTabSz="960150"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3.</a:t>
                      </a:r>
                    </a:p>
                  </a:txBody>
                  <a:tcPr marL="55273" marR="54703" marT="52129" marB="52129">
                    <a:solidFill>
                      <a:srgbClr val="8FC3CD"/>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333</a:t>
                      </a:r>
                    </a:p>
                  </a:txBody>
                  <a:tcPr marL="55273" marR="54703" marT="52129" marB="52129"/>
                </a:tc>
                <a:tc>
                  <a:txBody>
                    <a:bodyPr/>
                    <a:lstStyle/>
                    <a:p>
                      <a:pPr marL="95250" marR="0" indent="-95250" algn="l" defTabSz="80192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aseline="0">
                          <a:latin typeface="Tahoma" panose="020B0604030504040204" pitchFamily="34" charset="0"/>
                          <a:cs typeface="Tahoma" panose="020B0604030504040204" pitchFamily="34" charset="0"/>
                        </a:rPr>
                        <a:t>Spennbånd</a:t>
                      </a:r>
                      <a:endParaRPr lang="nb-NO" sz="1100">
                        <a:latin typeface="Tahoma" panose="020B0604030504040204" pitchFamily="34" charset="0"/>
                        <a:cs typeface="Tahoma" panose="020B0604030504040204" pitchFamily="34" charset="0"/>
                      </a:endParaRPr>
                    </a:p>
                  </a:txBody>
                  <a:tcPr marL="55273" marR="54703" marT="52129" marB="52129"/>
                </a:tc>
                <a:extLst>
                  <a:ext uri="{0D108BD9-81ED-4DB2-BD59-A6C34878D82A}">
                    <a16:rowId xmlns:a16="http://schemas.microsoft.com/office/drawing/2014/main" val="10010"/>
                  </a:ext>
                </a:extLst>
              </a:tr>
              <a:tr h="942547">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100" b="1">
                        <a:latin typeface="Tahoma" panose="020B0604030504040204" pitchFamily="34" charset="0"/>
                        <a:cs typeface="Tahoma" panose="020B0604030504040204" pitchFamily="34" charset="0"/>
                      </a:endParaRPr>
                    </a:p>
                  </a:txBody>
                  <a:tcPr marL="54703" marR="54703" marT="54726" marB="54726" anchor="ctr">
                    <a:solidFill>
                      <a:srgbClr val="FFC000"/>
                    </a:solidFill>
                  </a:tcPr>
                </a:tc>
                <a:tc>
                  <a:txBody>
                    <a:bodyPr/>
                    <a:lstStyle/>
                    <a:p>
                      <a:pPr marL="0" marR="0" indent="0" algn="l" defTabSz="801929" rtl="0" eaLnBrk="1" fontAlgn="auto" latinLnBrk="0" hangingPunct="1">
                        <a:lnSpc>
                          <a:spcPct val="100000"/>
                        </a:lnSpc>
                        <a:spcBef>
                          <a:spcPts val="0"/>
                        </a:spcBef>
                        <a:spcAft>
                          <a:spcPts val="0"/>
                        </a:spcAft>
                        <a:buClrTx/>
                        <a:buSzTx/>
                        <a:buFontTx/>
                        <a:buNone/>
                        <a:tabLst/>
                        <a:defRPr/>
                      </a:pPr>
                      <a:r>
                        <a:rPr lang="nb-NO" sz="1100" b="1" baseline="0">
                          <a:latin typeface="Tahoma" panose="020B0604030504040204" pitchFamily="34" charset="0"/>
                          <a:cs typeface="Tahoma" panose="020B0604030504040204" pitchFamily="34" charset="0"/>
                        </a:rPr>
                        <a:t>50 gjenstander</a:t>
                      </a:r>
                    </a:p>
                    <a:p>
                      <a:pPr marL="0" marR="0" indent="0" algn="l" defTabSz="801929" rtl="0" eaLnBrk="1" fontAlgn="auto" latinLnBrk="0" hangingPunct="1">
                        <a:lnSpc>
                          <a:spcPct val="100000"/>
                        </a:lnSpc>
                        <a:spcBef>
                          <a:spcPts val="0"/>
                        </a:spcBef>
                        <a:spcAft>
                          <a:spcPts val="0"/>
                        </a:spcAft>
                        <a:buClrTx/>
                        <a:buSzTx/>
                        <a:buFontTx/>
                        <a:buNone/>
                        <a:tabLst/>
                        <a:defRPr/>
                      </a:pPr>
                      <a:r>
                        <a:rPr lang="nb-NO" sz="1100" baseline="0">
                          <a:latin typeface="Tahoma" panose="020B0604030504040204" pitchFamily="34" charset="0"/>
                          <a:cs typeface="Tahoma" panose="020B0604030504040204" pitchFamily="34" charset="0"/>
                        </a:rPr>
                        <a:t>Kirkesamlingen</a:t>
                      </a:r>
                    </a:p>
                  </a:txBody>
                  <a:tcPr marL="55273" marR="54703" marT="52129" marB="52129"/>
                </a:tc>
                <a:tc>
                  <a:txBody>
                    <a:bodyPr/>
                    <a:lstStyle/>
                    <a:p>
                      <a:pPr marL="0" marR="0" indent="0" algn="ctr" defTabSz="960150"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1. </a:t>
                      </a:r>
                    </a:p>
                  </a:txBody>
                  <a:tcPr marL="55273" marR="54703" marT="52129" marB="52129">
                    <a:solidFill>
                      <a:srgbClr val="FFF19B"/>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125</a:t>
                      </a:r>
                    </a:p>
                    <a:p>
                      <a:pPr marL="0" marR="0" indent="0" algn="ctr" defTabSz="801929" rtl="0" eaLnBrk="1" fontAlgn="auto" latinLnBrk="0" hangingPunct="1">
                        <a:lnSpc>
                          <a:spcPct val="100000"/>
                        </a:lnSpc>
                        <a:spcBef>
                          <a:spcPts val="0"/>
                        </a:spcBef>
                        <a:spcAft>
                          <a:spcPts val="0"/>
                        </a:spcAft>
                        <a:buClrTx/>
                        <a:buSzTx/>
                        <a:buFontTx/>
                        <a:buNone/>
                        <a:tabLst/>
                        <a:defRPr/>
                      </a:pPr>
                      <a:r>
                        <a:rPr lang="nb-NO" sz="1100">
                          <a:latin typeface="Tahoma" panose="020B0604030504040204" pitchFamily="34" charset="0"/>
                          <a:cs typeface="Tahoma" panose="020B0604030504040204" pitchFamily="34" charset="0"/>
                        </a:rPr>
                        <a:t>126</a:t>
                      </a:r>
                    </a:p>
                  </a:txBody>
                  <a:tcPr marL="55273" marR="54703" marT="52129" marB="52129"/>
                </a:tc>
                <a:tc>
                  <a:txBody>
                    <a:bodyPr/>
                    <a:lstStyle/>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Stige, 6 m</a:t>
                      </a:r>
                    </a:p>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Trappestige</a:t>
                      </a:r>
                    </a:p>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Avbiter</a:t>
                      </a:r>
                    </a:p>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Spennbånd</a:t>
                      </a:r>
                    </a:p>
                    <a:p>
                      <a:pPr marL="72000" lvl="0" indent="-72000" algn="l">
                        <a:lnSpc>
                          <a:spcPct val="100000"/>
                        </a:lnSpc>
                        <a:spcBef>
                          <a:spcPts val="0"/>
                        </a:spcBef>
                        <a:spcAft>
                          <a:spcPts val="0"/>
                        </a:spcAft>
                        <a:buFont typeface="Arial" panose="020B0604020202020204" pitchFamily="34" charset="0"/>
                        <a:buChar char="•"/>
                      </a:pPr>
                      <a:r>
                        <a:rPr lang="nb-NO" sz="1100" i="0">
                          <a:solidFill>
                            <a:schemeClr val="tx1"/>
                          </a:solidFill>
                          <a:latin typeface="Tahoma" panose="020B0604030504040204" pitchFamily="34" charset="0"/>
                          <a:cs typeface="Tahoma" panose="020B0604030504040204" pitchFamily="34" charset="0"/>
                        </a:rPr>
                        <a:t>Kasser</a:t>
                      </a:r>
                    </a:p>
                  </a:txBody>
                  <a:tcPr marL="55273" marR="54703" marT="52129" marB="52129"/>
                </a:tc>
                <a:extLst>
                  <a:ext uri="{0D108BD9-81ED-4DB2-BD59-A6C34878D82A}">
                    <a16:rowId xmlns:a16="http://schemas.microsoft.com/office/drawing/2014/main" val="10011"/>
                  </a:ext>
                </a:extLst>
              </a:tr>
            </a:tbl>
          </a:graphicData>
        </a:graphic>
      </p:graphicFrame>
      <p:sp>
        <p:nvSpPr>
          <p:cNvPr id="10" name="Rektangel 9">
            <a:hlinkClick r:id="" action="ppaction://noaction"/>
          </p:cNvPr>
          <p:cNvSpPr>
            <a:spLocks noChangeAspect="1"/>
          </p:cNvSpPr>
          <p:nvPr/>
        </p:nvSpPr>
        <p:spPr>
          <a:xfrm>
            <a:off x="11748617" y="2801629"/>
            <a:ext cx="1296136" cy="436304"/>
          </a:xfrm>
          <a:prstGeom prst="rect">
            <a:avLst/>
          </a:prstGeom>
          <a:solidFill>
            <a:srgbClr val="FFF19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11" tIns="52513" rIns="108011" bIns="52513" rtlCol="0" anchor="ctr"/>
          <a:lstStyle/>
          <a:p>
            <a:pPr algn="r"/>
            <a:r>
              <a:rPr lang="nb-NO" b="1">
                <a:solidFill>
                  <a:srgbClr val="002932"/>
                </a:solidFill>
                <a:latin typeface="Tahoma" panose="020B0604030504040204" pitchFamily="34" charset="0"/>
              </a:rPr>
              <a:t>1. etg.</a:t>
            </a:r>
          </a:p>
        </p:txBody>
      </p:sp>
      <p:sp>
        <p:nvSpPr>
          <p:cNvPr id="11" name="Rektangel 10">
            <a:hlinkClick r:id="rId6" action="ppaction://hlinksldjump"/>
          </p:cNvPr>
          <p:cNvSpPr>
            <a:spLocks noChangeAspect="1"/>
          </p:cNvSpPr>
          <p:nvPr/>
        </p:nvSpPr>
        <p:spPr>
          <a:xfrm>
            <a:off x="11748617" y="5928756"/>
            <a:ext cx="1296136" cy="436304"/>
          </a:xfrm>
          <a:prstGeom prst="rect">
            <a:avLst/>
          </a:prstGeom>
          <a:solidFill>
            <a:srgbClr val="B8CD89"/>
          </a:solidFill>
          <a:ln>
            <a:noFill/>
          </a:ln>
        </p:spPr>
        <p:style>
          <a:lnRef idx="2">
            <a:schemeClr val="accent1">
              <a:shade val="50000"/>
            </a:schemeClr>
          </a:lnRef>
          <a:fillRef idx="1">
            <a:schemeClr val="accent1"/>
          </a:fillRef>
          <a:effectRef idx="0">
            <a:schemeClr val="accent1"/>
          </a:effectRef>
          <a:fontRef idx="minor">
            <a:schemeClr val="lt1"/>
          </a:fontRef>
        </p:style>
        <p:txBody>
          <a:bodyPr lIns="108011" tIns="52513" rIns="108011" bIns="52513" rtlCol="0" anchor="ctr"/>
          <a:lstStyle/>
          <a:p>
            <a:pPr algn="r"/>
            <a:r>
              <a:rPr lang="nb-NO" b="1">
                <a:solidFill>
                  <a:srgbClr val="002932"/>
                </a:solidFill>
                <a:latin typeface="Tahoma" panose="020B0604030504040204" pitchFamily="34" charset="0"/>
              </a:rPr>
              <a:t>2. etg.</a:t>
            </a:r>
          </a:p>
        </p:txBody>
      </p:sp>
      <p:sp>
        <p:nvSpPr>
          <p:cNvPr id="12" name="Rektangel 11"/>
          <p:cNvSpPr>
            <a:spLocks noChangeAspect="1"/>
          </p:cNvSpPr>
          <p:nvPr/>
        </p:nvSpPr>
        <p:spPr>
          <a:xfrm>
            <a:off x="11748617" y="9055883"/>
            <a:ext cx="1296136" cy="436304"/>
          </a:xfrm>
          <a:prstGeom prst="rect">
            <a:avLst/>
          </a:prstGeom>
          <a:solidFill>
            <a:srgbClr val="8FC3CD"/>
          </a:solidFill>
          <a:ln>
            <a:noFill/>
          </a:ln>
        </p:spPr>
        <p:style>
          <a:lnRef idx="2">
            <a:schemeClr val="accent1">
              <a:shade val="50000"/>
            </a:schemeClr>
          </a:lnRef>
          <a:fillRef idx="1">
            <a:schemeClr val="accent1"/>
          </a:fillRef>
          <a:effectRef idx="0">
            <a:schemeClr val="accent1"/>
          </a:effectRef>
          <a:fontRef idx="minor">
            <a:schemeClr val="lt1"/>
          </a:fontRef>
        </p:style>
        <p:txBody>
          <a:bodyPr lIns="108011" tIns="52513" rIns="108011" bIns="52513" rtlCol="0" anchor="ctr"/>
          <a:lstStyle/>
          <a:p>
            <a:pPr algn="r"/>
            <a:r>
              <a:rPr lang="nb-NO" b="1">
                <a:solidFill>
                  <a:srgbClr val="002932"/>
                </a:solidFill>
                <a:latin typeface="Tahoma" panose="020B0604030504040204" pitchFamily="34" charset="0"/>
              </a:rPr>
              <a:t>3. etg.</a:t>
            </a:r>
          </a:p>
        </p:txBody>
      </p:sp>
      <p:sp>
        <p:nvSpPr>
          <p:cNvPr id="18" name="TekstSylinder 17"/>
          <p:cNvSpPr txBox="1"/>
          <p:nvPr/>
        </p:nvSpPr>
        <p:spPr>
          <a:xfrm>
            <a:off x="474391" y="9530725"/>
            <a:ext cx="3862998" cy="383051"/>
          </a:xfrm>
          <a:prstGeom prst="rect">
            <a:avLst/>
          </a:prstGeom>
          <a:solidFill>
            <a:srgbClr val="6DD9FF"/>
          </a:solidFill>
        </p:spPr>
        <p:txBody>
          <a:bodyPr wrap="square" lIns="105024" tIns="52513" rIns="105024" bIns="52513" rtlCol="0">
            <a:spAutoFit/>
          </a:bodyPr>
          <a:lstStyle/>
          <a:p>
            <a:r>
              <a:rPr lang="nb-NO">
                <a:latin typeface="Tahoma" panose="020B0604030504040204" pitchFamily="34" charset="0"/>
                <a:cs typeface="Tahoma" panose="020B0604030504040204" pitchFamily="34" charset="0"/>
              </a:rPr>
              <a:t>Medbring hjelpemidler! </a:t>
            </a:r>
          </a:p>
        </p:txBody>
      </p:sp>
      <p:pic>
        <p:nvPicPr>
          <p:cNvPr id="39" name="i22">
            <a:extLst>
              <a:ext uri="{FF2B5EF4-FFF2-40B4-BE49-F238E27FC236}">
                <a16:creationId xmlns:a16="http://schemas.microsoft.com/office/drawing/2014/main" id="{64B9BA07-2A86-4D0E-9642-5931182DD5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400000">
            <a:off x="11731756" y="10026240"/>
            <a:ext cx="324000" cy="324082"/>
          </a:xfrm>
          <a:prstGeom prst="rect">
            <a:avLst/>
          </a:prstGeom>
          <a:noFill/>
          <a:ln>
            <a:noFill/>
          </a:ln>
        </p:spPr>
      </p:pic>
      <p:grpSp>
        <p:nvGrpSpPr>
          <p:cNvPr id="40" name="j10">
            <a:extLst>
              <a:ext uri="{FF2B5EF4-FFF2-40B4-BE49-F238E27FC236}">
                <a16:creationId xmlns:a16="http://schemas.microsoft.com/office/drawing/2014/main" id="{9A5475A1-863E-4608-8D2C-6238E3BA8F3D}"/>
              </a:ext>
            </a:extLst>
          </p:cNvPr>
          <p:cNvGrpSpPr>
            <a:grpSpLocks/>
          </p:cNvGrpSpPr>
          <p:nvPr/>
        </p:nvGrpSpPr>
        <p:grpSpPr>
          <a:xfrm>
            <a:off x="12338984" y="10115179"/>
            <a:ext cx="880783" cy="281088"/>
            <a:chOff x="5456030" y="2703987"/>
            <a:chExt cx="983354" cy="252795"/>
          </a:xfrm>
        </p:grpSpPr>
        <p:sp>
          <p:nvSpPr>
            <p:cNvPr id="41" name="Rektangel 40">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42" name="Rektangel 41">
              <a:extLst>
                <a:ext uri="{FF2B5EF4-FFF2-40B4-BE49-F238E27FC236}">
                  <a16:creationId xmlns:a16="http://schemas.microsoft.com/office/drawing/2014/main" id="{90ADCB51-CAC3-4447-8A1C-5CF9F32F0D79}"/>
                </a:ext>
              </a:extLst>
            </p:cNvPr>
            <p:cNvSpPr/>
            <p:nvPr userDrawn="1"/>
          </p:nvSpPr>
          <p:spPr>
            <a:xfrm>
              <a:off x="5948709"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43" name="TekstSylinder 42">
              <a:extLst>
                <a:ext uri="{FF2B5EF4-FFF2-40B4-BE49-F238E27FC236}">
                  <a16:creationId xmlns:a16="http://schemas.microsoft.com/office/drawing/2014/main" id="{0893CA49-18B3-426B-98CE-35E3A4D541D8}"/>
                </a:ext>
              </a:extLst>
            </p:cNvPr>
            <p:cNvSpPr txBox="1"/>
            <p:nvPr userDrawn="1"/>
          </p:nvSpPr>
          <p:spPr>
            <a:xfrm>
              <a:off x="5461685" y="2703987"/>
              <a:ext cx="977697" cy="166097"/>
            </a:xfrm>
            <a:prstGeom prst="rect">
              <a:avLst/>
            </a:prstGeom>
            <a:noFill/>
          </p:spPr>
          <p:txBody>
            <a:bodyPr wrap="square" lIns="0" tIns="0" rIns="0" bIns="0" rtlCol="0">
              <a:spAutoFit/>
            </a:bodyPr>
            <a:lstStyle/>
            <a:p>
              <a:pPr algn="ctr"/>
              <a:r>
                <a:rPr lang="nb-NO" sz="1200"/>
                <a:t>20 m</a:t>
              </a:r>
              <a:endParaRPr lang="en-US" sz="1200"/>
            </a:p>
          </p:txBody>
        </p:sp>
      </p:grpSp>
      <p:grpSp>
        <p:nvGrpSpPr>
          <p:cNvPr id="59" name="Gruppe 58"/>
          <p:cNvGrpSpPr/>
          <p:nvPr/>
        </p:nvGrpSpPr>
        <p:grpSpPr>
          <a:xfrm>
            <a:off x="13858744" y="9050624"/>
            <a:ext cx="826932" cy="1400781"/>
            <a:chOff x="11610481" y="6786941"/>
            <a:chExt cx="700166" cy="1257537"/>
          </a:xfrm>
        </p:grpSpPr>
        <p:cxnSp>
          <p:nvCxnSpPr>
            <p:cNvPr id="73" name="Rett linje 72"/>
            <p:cNvCxnSpPr/>
            <p:nvPr/>
          </p:nvCxnSpPr>
          <p:spPr>
            <a:xfrm flipV="1">
              <a:off x="11610481" y="7862774"/>
              <a:ext cx="700166"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uppe 73"/>
            <p:cNvGrpSpPr/>
            <p:nvPr/>
          </p:nvGrpSpPr>
          <p:grpSpPr>
            <a:xfrm>
              <a:off x="11683314" y="6786941"/>
              <a:ext cx="578355" cy="1257537"/>
              <a:chOff x="11555753" y="7492048"/>
              <a:chExt cx="898034" cy="1952655"/>
            </a:xfrm>
            <a:solidFill>
              <a:schemeClr val="accent1">
                <a:lumMod val="40000"/>
                <a:lumOff val="60000"/>
              </a:schemeClr>
            </a:solidFill>
          </p:grpSpPr>
          <p:grpSp>
            <p:nvGrpSpPr>
              <p:cNvPr id="75" name="Gruppe 74">
                <a:extLst>
                  <a:ext uri="{FF2B5EF4-FFF2-40B4-BE49-F238E27FC236}">
                    <a16:creationId xmlns:a16="http://schemas.microsoft.com/office/drawing/2014/main" id="{BB709DA0-3087-B446-9529-75F205108DB9}"/>
                  </a:ext>
                </a:extLst>
              </p:cNvPr>
              <p:cNvGrpSpPr/>
              <p:nvPr/>
            </p:nvGrpSpPr>
            <p:grpSpPr>
              <a:xfrm>
                <a:off x="11555753" y="7492048"/>
                <a:ext cx="898034" cy="1576737"/>
                <a:chOff x="1290449" y="5922244"/>
                <a:chExt cx="671138" cy="1050470"/>
              </a:xfrm>
              <a:grpFill/>
            </p:grpSpPr>
            <p:sp>
              <p:nvSpPr>
                <p:cNvPr id="77" name="TekstSylinder 76">
                  <a:extLst>
                    <a:ext uri="{FF2B5EF4-FFF2-40B4-BE49-F238E27FC236}">
                      <a16:creationId xmlns:a16="http://schemas.microsoft.com/office/drawing/2014/main" id="{A0FEE136-BD8B-C649-B803-300BC6BDAEC3}"/>
                    </a:ext>
                  </a:extLst>
                </p:cNvPr>
                <p:cNvSpPr txBox="1"/>
                <p:nvPr/>
              </p:nvSpPr>
              <p:spPr>
                <a:xfrm>
                  <a:off x="1292599" y="6256141"/>
                  <a:ext cx="668983" cy="217404"/>
                </a:xfrm>
                <a:prstGeom prst="rect">
                  <a:avLst/>
                </a:prstGeom>
                <a:solidFill>
                  <a:srgbClr val="8FC3CD"/>
                </a:solidFill>
                <a:ln>
                  <a:solidFill>
                    <a:schemeClr val="tx1"/>
                  </a:solidFill>
                </a:ln>
              </p:spPr>
              <p:txBody>
                <a:bodyPr wrap="none" lIns="43109" tIns="43109" rIns="43109" bIns="43109" rtlCol="0">
                  <a:norm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78" name="TekstSylinder 77">
                  <a:extLst>
                    <a:ext uri="{FF2B5EF4-FFF2-40B4-BE49-F238E27FC236}">
                      <a16:creationId xmlns:a16="http://schemas.microsoft.com/office/drawing/2014/main" id="{7FE605A2-50C0-4C4C-8DF4-D8D99EA38317}"/>
                    </a:ext>
                  </a:extLst>
                </p:cNvPr>
                <p:cNvSpPr txBox="1"/>
                <p:nvPr/>
              </p:nvSpPr>
              <p:spPr>
                <a:xfrm>
                  <a:off x="1292603" y="6755310"/>
                  <a:ext cx="668984" cy="217404"/>
                </a:xfrm>
                <a:prstGeom prst="rect">
                  <a:avLst/>
                </a:prstGeom>
                <a:solidFill>
                  <a:srgbClr val="FFF19B"/>
                </a:solidFill>
                <a:ln>
                  <a:solidFill>
                    <a:schemeClr val="tx1"/>
                  </a:solidFill>
                </a:ln>
              </p:spPr>
              <p:txBody>
                <a:bodyPr wrap="none" lIns="43109" tIns="43109" rIns="43109" bIns="43109" rtlCol="0">
                  <a:normAutofit/>
                </a:bodyPr>
                <a:lstStyle/>
                <a:p>
                  <a:pPr algn="ctr"/>
                  <a:r>
                    <a:rPr lang="nb-NO" sz="900" spc="96">
                      <a:solidFill>
                        <a:srgbClr val="002932"/>
                      </a:solidFill>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79" name="TekstSylinder 78">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solidFill>
                  <a:srgbClr val="B8CD89"/>
                </a:solidFill>
                <a:ln>
                  <a:solidFill>
                    <a:schemeClr val="tx1"/>
                  </a:solidFill>
                </a:ln>
              </p:spPr>
              <p:txBody>
                <a:bodyPr wrap="none" lIns="43109" tIns="43109" rIns="43109" bIns="43109" rtlCol="0">
                  <a:normAutofit/>
                </a:bodyPr>
                <a:lstStyle/>
                <a:p>
                  <a:pPr algn="ctr"/>
                  <a:r>
                    <a:rPr lang="nb-NO" sz="900" spc="96">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80" name="Likebent trekant 9">
                  <a:extLst>
                    <a:ext uri="{FF2B5EF4-FFF2-40B4-BE49-F238E27FC236}">
                      <a16:creationId xmlns:a16="http://schemas.microsoft.com/office/drawing/2014/main" id="{7CDE87DE-E602-2F40-B831-E04C61A0923D}"/>
                    </a:ext>
                  </a:extLst>
                </p:cNvPr>
                <p:cNvSpPr/>
                <p:nvPr/>
              </p:nvSpPr>
              <p:spPr>
                <a:xfrm>
                  <a:off x="1290449" y="5922244"/>
                  <a:ext cx="670058" cy="304303"/>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rmAutofit/>
                </a:bodyPr>
                <a:lstStyle/>
                <a:p>
                  <a:pPr algn="ctr"/>
                  <a:r>
                    <a:rPr lang="nb-NO" sz="900">
                      <a:solidFill>
                        <a:schemeClr val="tx1"/>
                      </a:solidFill>
                      <a:latin typeface="Tahoma" panose="020B0604030504040204" pitchFamily="34" charset="0"/>
                      <a:cs typeface="Tahoma" panose="020B0604030504040204" pitchFamily="34" charset="0"/>
                    </a:rPr>
                    <a:t>Loft</a:t>
                  </a:r>
                </a:p>
              </p:txBody>
            </p:sp>
          </p:grpSp>
          <p:sp>
            <p:nvSpPr>
              <p:cNvPr id="76" name="TekstSylinder 75">
                <a:extLst>
                  <a:ext uri="{FF2B5EF4-FFF2-40B4-BE49-F238E27FC236}">
                    <a16:creationId xmlns:a16="http://schemas.microsoft.com/office/drawing/2014/main" id="{7FE605A2-50C0-4C4C-8DF4-D8D99EA38317}"/>
                  </a:ext>
                </a:extLst>
              </p:cNvPr>
              <p:cNvSpPr txBox="1"/>
              <p:nvPr/>
            </p:nvSpPr>
            <p:spPr>
              <a:xfrm>
                <a:off x="11557192" y="9118378"/>
                <a:ext cx="895150" cy="326325"/>
              </a:xfrm>
              <a:prstGeom prst="rect">
                <a:avLst/>
              </a:prstGeom>
              <a:solidFill>
                <a:schemeClr val="bg1"/>
              </a:solidFill>
              <a:ln>
                <a:solidFill>
                  <a:schemeClr val="tx1"/>
                </a:solidFill>
              </a:ln>
            </p:spPr>
            <p:txBody>
              <a:bodyPr wrap="none" lIns="43109" tIns="43109" rIns="43109" bIns="43109" rtlCol="0">
                <a:normAutofit/>
              </a:bodyPr>
              <a:lstStyle/>
              <a:p>
                <a:pPr algn="ctr"/>
                <a:r>
                  <a:rPr lang="nb-NO" sz="900" spc="96">
                    <a:solidFill>
                      <a:srgbClr val="002932"/>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sp>
        <p:nvSpPr>
          <p:cNvPr id="83" name="Ellipse 82"/>
          <p:cNvSpPr>
            <a:spLocks noChangeAspect="1"/>
          </p:cNvSpPr>
          <p:nvPr/>
        </p:nvSpPr>
        <p:spPr>
          <a:xfrm>
            <a:off x="6491581" y="2059325"/>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1</a:t>
            </a:r>
          </a:p>
        </p:txBody>
      </p:sp>
      <p:sp>
        <p:nvSpPr>
          <p:cNvPr id="84" name="Ellipse 83"/>
          <p:cNvSpPr>
            <a:spLocks noChangeAspect="1"/>
          </p:cNvSpPr>
          <p:nvPr/>
        </p:nvSpPr>
        <p:spPr>
          <a:xfrm>
            <a:off x="7444228" y="755514"/>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2</a:t>
            </a:r>
          </a:p>
        </p:txBody>
      </p:sp>
      <p:sp>
        <p:nvSpPr>
          <p:cNvPr id="85" name="Ellipse 84"/>
          <p:cNvSpPr>
            <a:spLocks noChangeAspect="1"/>
          </p:cNvSpPr>
          <p:nvPr/>
        </p:nvSpPr>
        <p:spPr>
          <a:xfrm>
            <a:off x="6715714" y="9518166"/>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4</a:t>
            </a:r>
          </a:p>
        </p:txBody>
      </p:sp>
      <p:sp>
        <p:nvSpPr>
          <p:cNvPr id="86" name="Ellipse 85"/>
          <p:cNvSpPr>
            <a:spLocks noChangeAspect="1"/>
          </p:cNvSpPr>
          <p:nvPr/>
        </p:nvSpPr>
        <p:spPr>
          <a:xfrm>
            <a:off x="7908185" y="7020274"/>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9</a:t>
            </a:r>
          </a:p>
        </p:txBody>
      </p:sp>
      <p:sp>
        <p:nvSpPr>
          <p:cNvPr id="87" name="Ellipse 86"/>
          <p:cNvSpPr>
            <a:spLocks noChangeAspect="1"/>
          </p:cNvSpPr>
          <p:nvPr/>
        </p:nvSpPr>
        <p:spPr>
          <a:xfrm>
            <a:off x="7210516" y="6933020"/>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7</a:t>
            </a:r>
          </a:p>
        </p:txBody>
      </p:sp>
      <p:sp>
        <p:nvSpPr>
          <p:cNvPr id="88" name="Ellipse 87"/>
          <p:cNvSpPr>
            <a:spLocks noChangeAspect="1"/>
          </p:cNvSpPr>
          <p:nvPr/>
        </p:nvSpPr>
        <p:spPr>
          <a:xfrm>
            <a:off x="6936968" y="2349178"/>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6</a:t>
            </a:r>
          </a:p>
        </p:txBody>
      </p:sp>
      <p:sp>
        <p:nvSpPr>
          <p:cNvPr id="89" name="Ellipse 88"/>
          <p:cNvSpPr>
            <a:spLocks noChangeAspect="1"/>
          </p:cNvSpPr>
          <p:nvPr/>
        </p:nvSpPr>
        <p:spPr>
          <a:xfrm>
            <a:off x="8548434" y="8292226"/>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10</a:t>
            </a:r>
          </a:p>
        </p:txBody>
      </p:sp>
      <p:sp>
        <p:nvSpPr>
          <p:cNvPr id="90" name="j5">
            <a:extLst>
              <a:ext uri="{FF2B5EF4-FFF2-40B4-BE49-F238E27FC236}">
                <a16:creationId xmlns:a16="http://schemas.microsoft.com/office/drawing/2014/main" id="{A6FA508A-113E-3544-828D-F660A018BF72}"/>
              </a:ext>
            </a:extLst>
          </p:cNvPr>
          <p:cNvSpPr>
            <a:spLocks noChangeAspect="1"/>
          </p:cNvSpPr>
          <p:nvPr/>
        </p:nvSpPr>
        <p:spPr>
          <a:xfrm rot="16200000">
            <a:off x="6715673" y="5969554"/>
            <a:ext cx="324082" cy="324000"/>
          </a:xfrm>
          <a:prstGeom prst="homePlate">
            <a:avLst>
              <a:gd name="adj" fmla="val 3866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600" b="1">
                <a:solidFill>
                  <a:schemeClr val="tx1"/>
                </a:solidFill>
                <a:latin typeface="Tahoma" panose="020B0604030504040204" pitchFamily="34" charset="0"/>
                <a:ea typeface="Tahoma" panose="020B0604030504040204" pitchFamily="34" charset="0"/>
                <a:cs typeface="Tahoma" panose="020B0604030504040204" pitchFamily="34" charset="0"/>
              </a:rPr>
              <a:t>8</a:t>
            </a:r>
            <a:endParaRPr lang="en-US" sz="16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1" name="Rektangel 90"/>
          <p:cNvSpPr/>
          <p:nvPr/>
        </p:nvSpPr>
        <p:spPr>
          <a:xfrm>
            <a:off x="9849277" y="4497553"/>
            <a:ext cx="1477616" cy="1028775"/>
          </a:xfrm>
          <a:prstGeom prst="rect">
            <a:avLst/>
          </a:prstGeom>
          <a:solidFill>
            <a:srgbClr val="FF0000">
              <a:alpha val="30000"/>
            </a:srgbClr>
          </a:solidFill>
          <a:ln w="12700"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92" name="Rektangel 91"/>
          <p:cNvSpPr/>
          <p:nvPr/>
        </p:nvSpPr>
        <p:spPr>
          <a:xfrm>
            <a:off x="8017813" y="2728790"/>
            <a:ext cx="534807" cy="757663"/>
          </a:xfrm>
          <a:prstGeom prst="rect">
            <a:avLst/>
          </a:prstGeom>
          <a:solidFill>
            <a:srgbClr val="FF0000">
              <a:alpha val="30000"/>
            </a:srgbClr>
          </a:solidFill>
          <a:ln w="12700"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93" name="j5">
            <a:extLst>
              <a:ext uri="{FF2B5EF4-FFF2-40B4-BE49-F238E27FC236}">
                <a16:creationId xmlns:a16="http://schemas.microsoft.com/office/drawing/2014/main" id="{A6FA508A-113E-3544-828D-F660A018BF72}"/>
              </a:ext>
            </a:extLst>
          </p:cNvPr>
          <p:cNvSpPr>
            <a:spLocks noChangeAspect="1"/>
          </p:cNvSpPr>
          <p:nvPr/>
        </p:nvSpPr>
        <p:spPr>
          <a:xfrm rot="16200000">
            <a:off x="10299903" y="5065339"/>
            <a:ext cx="324082" cy="324000"/>
          </a:xfrm>
          <a:prstGeom prst="homePlate">
            <a:avLst>
              <a:gd name="adj" fmla="val 3866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600" b="1">
                <a:latin typeface="Tahoma" panose="020B0604030504040204" pitchFamily="34" charset="0"/>
                <a:ea typeface="Tahoma" panose="020B0604030504040204" pitchFamily="34" charset="0"/>
                <a:cs typeface="Tahoma" panose="020B0604030504040204" pitchFamily="34" charset="0"/>
              </a:rPr>
              <a:t>3</a:t>
            </a:r>
            <a:endParaRPr lang="en-US" sz="1600" b="1">
              <a:latin typeface="Tahoma" panose="020B0604030504040204" pitchFamily="34" charset="0"/>
              <a:ea typeface="Tahoma" panose="020B0604030504040204" pitchFamily="34" charset="0"/>
              <a:cs typeface="Tahoma" panose="020B0604030504040204" pitchFamily="34" charset="0"/>
            </a:endParaRPr>
          </a:p>
        </p:txBody>
      </p:sp>
      <p:sp>
        <p:nvSpPr>
          <p:cNvPr id="94" name="Ellipse 93"/>
          <p:cNvSpPr>
            <a:spLocks noChangeAspect="1"/>
          </p:cNvSpPr>
          <p:nvPr/>
        </p:nvSpPr>
        <p:spPr>
          <a:xfrm>
            <a:off x="8710434" y="3556612"/>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11</a:t>
            </a:r>
          </a:p>
        </p:txBody>
      </p:sp>
      <p:sp>
        <p:nvSpPr>
          <p:cNvPr id="95" name="Rektangel 94"/>
          <p:cNvSpPr/>
          <p:nvPr/>
        </p:nvSpPr>
        <p:spPr>
          <a:xfrm>
            <a:off x="7077720" y="7778386"/>
            <a:ext cx="657515" cy="900636"/>
          </a:xfrm>
          <a:prstGeom prst="rect">
            <a:avLst/>
          </a:prstGeom>
          <a:solidFill>
            <a:srgbClr val="FF0000">
              <a:alpha val="30000"/>
            </a:srgbClr>
          </a:solidFill>
          <a:ln w="12700"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96" name="Ellipse 95"/>
          <p:cNvSpPr>
            <a:spLocks noChangeAspect="1"/>
          </p:cNvSpPr>
          <p:nvPr/>
        </p:nvSpPr>
        <p:spPr>
          <a:xfrm>
            <a:off x="6515708" y="8106946"/>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5</a:t>
            </a:r>
          </a:p>
        </p:txBody>
      </p:sp>
      <p:pic>
        <p:nvPicPr>
          <p:cNvPr id="97" name="i23">
            <a:hlinkClick r:id="" action="ppaction://noaction"/>
            <a:extLst>
              <a:ext uri="{FF2B5EF4-FFF2-40B4-BE49-F238E27FC236}">
                <a16:creationId xmlns:a16="http://schemas.microsoft.com/office/drawing/2014/main" id="{87164370-0289-49D7-BBF3-6EACA619301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72235" y="2612449"/>
            <a:ext cx="324000" cy="324082"/>
          </a:xfrm>
          <a:prstGeom prst="rect">
            <a:avLst/>
          </a:prstGeom>
          <a:noFill/>
          <a:ln>
            <a:noFill/>
          </a:ln>
        </p:spPr>
      </p:pic>
      <p:pic>
        <p:nvPicPr>
          <p:cNvPr id="98" name="i12">
            <a:hlinkClick r:id="" action="ppaction://noaction"/>
            <a:extLst>
              <a:ext uri="{FF2B5EF4-FFF2-40B4-BE49-F238E27FC236}">
                <a16:creationId xmlns:a16="http://schemas.microsoft.com/office/drawing/2014/main" id="{0BE12EAC-B2FB-4BE5-9BDD-F4F31C0A02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92297" y="1727739"/>
            <a:ext cx="288030" cy="288104"/>
          </a:xfrm>
          <a:prstGeom prst="rect">
            <a:avLst/>
          </a:prstGeom>
          <a:noFill/>
          <a:ln>
            <a:noFill/>
          </a:ln>
        </p:spPr>
      </p:pic>
      <p:cxnSp>
        <p:nvCxnSpPr>
          <p:cNvPr id="99" name="Rett pil 98"/>
          <p:cNvCxnSpPr>
            <a:cxnSpLocks/>
            <a:stCxn id="88" idx="0"/>
          </p:cNvCxnSpPr>
          <p:nvPr/>
        </p:nvCxnSpPr>
        <p:spPr>
          <a:xfrm flipV="1">
            <a:off x="7098968" y="2221366"/>
            <a:ext cx="216679" cy="12781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0" name="Rett pil 99"/>
          <p:cNvCxnSpPr>
            <a:cxnSpLocks/>
            <a:stCxn id="83" idx="1"/>
          </p:cNvCxnSpPr>
          <p:nvPr/>
        </p:nvCxnSpPr>
        <p:spPr>
          <a:xfrm flipH="1">
            <a:off x="6320619" y="2106786"/>
            <a:ext cx="218411" cy="11458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1" name="Rett pil 100"/>
          <p:cNvCxnSpPr>
            <a:cxnSpLocks/>
            <a:stCxn id="84" idx="5"/>
          </p:cNvCxnSpPr>
          <p:nvPr/>
        </p:nvCxnSpPr>
        <p:spPr>
          <a:xfrm>
            <a:off x="7720779" y="1032135"/>
            <a:ext cx="152651" cy="29123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Rett pil 101"/>
          <p:cNvCxnSpPr>
            <a:stCxn id="97" idx="2"/>
          </p:cNvCxnSpPr>
          <p:nvPr/>
        </p:nvCxnSpPr>
        <p:spPr>
          <a:xfrm flipH="1">
            <a:off x="9472235" y="2936531"/>
            <a:ext cx="162000" cy="30116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Rett pil 102"/>
          <p:cNvCxnSpPr/>
          <p:nvPr/>
        </p:nvCxnSpPr>
        <p:spPr>
          <a:xfrm>
            <a:off x="8068282" y="1854284"/>
            <a:ext cx="138480" cy="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Rett pil 103"/>
          <p:cNvCxnSpPr>
            <a:stCxn id="94" idx="1"/>
          </p:cNvCxnSpPr>
          <p:nvPr/>
        </p:nvCxnSpPr>
        <p:spPr>
          <a:xfrm flipH="1" flipV="1">
            <a:off x="8538757" y="3486453"/>
            <a:ext cx="219126" cy="11761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5" name="Rett pil 104"/>
          <p:cNvCxnSpPr/>
          <p:nvPr/>
        </p:nvCxnSpPr>
        <p:spPr>
          <a:xfrm>
            <a:off x="6850901" y="8268987"/>
            <a:ext cx="226821" cy="603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6" name="Rett pil 105"/>
          <p:cNvCxnSpPr/>
          <p:nvPr/>
        </p:nvCxnSpPr>
        <p:spPr>
          <a:xfrm flipV="1">
            <a:off x="7371206" y="6564879"/>
            <a:ext cx="1310" cy="35856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7" name="Rett pil 106"/>
          <p:cNvCxnSpPr/>
          <p:nvPr/>
        </p:nvCxnSpPr>
        <p:spPr>
          <a:xfrm flipV="1">
            <a:off x="8135088" y="6744159"/>
            <a:ext cx="205878" cy="27611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8" name="i4">
            <a:extLst>
              <a:ext uri="{FF2B5EF4-FFF2-40B4-BE49-F238E27FC236}">
                <a16:creationId xmlns:a16="http://schemas.microsoft.com/office/drawing/2014/main" id="{F7961B1D-B274-4E9B-B00D-24CCA8F1B0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0800000">
            <a:off x="8262269" y="2097014"/>
            <a:ext cx="288030" cy="288103"/>
          </a:xfrm>
          <a:prstGeom prst="rect">
            <a:avLst/>
          </a:prstGeom>
          <a:noFill/>
          <a:ln>
            <a:noFill/>
          </a:ln>
        </p:spPr>
      </p:pic>
      <p:cxnSp>
        <p:nvCxnSpPr>
          <p:cNvPr id="109" name="Rett pil 108"/>
          <p:cNvCxnSpPr/>
          <p:nvPr/>
        </p:nvCxnSpPr>
        <p:spPr>
          <a:xfrm flipV="1">
            <a:off x="7023033" y="9598517"/>
            <a:ext cx="260824" cy="65896"/>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Rett pil 109"/>
          <p:cNvCxnSpPr>
            <a:stCxn id="90" idx="2"/>
          </p:cNvCxnSpPr>
          <p:nvPr/>
        </p:nvCxnSpPr>
        <p:spPr>
          <a:xfrm flipV="1">
            <a:off x="7039715" y="6131554"/>
            <a:ext cx="480371" cy="6264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Rett pil 110"/>
          <p:cNvCxnSpPr>
            <a:stCxn id="89" idx="0"/>
          </p:cNvCxnSpPr>
          <p:nvPr/>
        </p:nvCxnSpPr>
        <p:spPr>
          <a:xfrm flipH="1" flipV="1">
            <a:off x="8691613" y="7778385"/>
            <a:ext cx="18821" cy="513840"/>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Ellipse 61"/>
          <p:cNvSpPr>
            <a:spLocks noChangeAspect="1"/>
          </p:cNvSpPr>
          <p:nvPr/>
        </p:nvSpPr>
        <p:spPr>
          <a:xfrm>
            <a:off x="710318" y="1927584"/>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1</a:t>
            </a:r>
          </a:p>
        </p:txBody>
      </p:sp>
      <p:sp>
        <p:nvSpPr>
          <p:cNvPr id="63" name="Ellipse 62"/>
          <p:cNvSpPr>
            <a:spLocks noChangeAspect="1"/>
          </p:cNvSpPr>
          <p:nvPr/>
        </p:nvSpPr>
        <p:spPr>
          <a:xfrm>
            <a:off x="710318" y="2487762"/>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2</a:t>
            </a:r>
          </a:p>
        </p:txBody>
      </p:sp>
      <p:sp>
        <p:nvSpPr>
          <p:cNvPr id="65" name="j5">
            <a:extLst>
              <a:ext uri="{FF2B5EF4-FFF2-40B4-BE49-F238E27FC236}">
                <a16:creationId xmlns:a16="http://schemas.microsoft.com/office/drawing/2014/main" id="{A6FA508A-113E-3544-828D-F660A018BF72}"/>
              </a:ext>
            </a:extLst>
          </p:cNvPr>
          <p:cNvSpPr>
            <a:spLocks noChangeAspect="1"/>
          </p:cNvSpPr>
          <p:nvPr/>
        </p:nvSpPr>
        <p:spPr>
          <a:xfrm rot="16200000">
            <a:off x="710277" y="3101369"/>
            <a:ext cx="324082" cy="324000"/>
          </a:xfrm>
          <a:prstGeom prst="homePlate">
            <a:avLst>
              <a:gd name="adj" fmla="val 38661"/>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600" b="1">
                <a:latin typeface="Tahoma" panose="020B0604030504040204" pitchFamily="34" charset="0"/>
                <a:ea typeface="Tahoma" panose="020B0604030504040204" pitchFamily="34" charset="0"/>
                <a:cs typeface="Tahoma" panose="020B0604030504040204" pitchFamily="34" charset="0"/>
              </a:rPr>
              <a:t>3</a:t>
            </a:r>
            <a:endParaRPr lang="en-US" sz="1600" b="1">
              <a:latin typeface="Tahoma" panose="020B0604030504040204" pitchFamily="34" charset="0"/>
              <a:ea typeface="Tahoma" panose="020B0604030504040204" pitchFamily="34" charset="0"/>
              <a:cs typeface="Tahoma" panose="020B0604030504040204" pitchFamily="34" charset="0"/>
            </a:endParaRPr>
          </a:p>
        </p:txBody>
      </p:sp>
      <p:sp>
        <p:nvSpPr>
          <p:cNvPr id="68" name="Ellipse 67"/>
          <p:cNvSpPr>
            <a:spLocks noChangeAspect="1"/>
          </p:cNvSpPr>
          <p:nvPr/>
        </p:nvSpPr>
        <p:spPr>
          <a:xfrm>
            <a:off x="707118" y="3718653"/>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4</a:t>
            </a:r>
          </a:p>
        </p:txBody>
      </p:sp>
      <p:sp>
        <p:nvSpPr>
          <p:cNvPr id="69" name="Ellipse 68"/>
          <p:cNvSpPr>
            <a:spLocks noChangeAspect="1"/>
          </p:cNvSpPr>
          <p:nvPr/>
        </p:nvSpPr>
        <p:spPr>
          <a:xfrm>
            <a:off x="707118" y="4315586"/>
            <a:ext cx="324000" cy="324082"/>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5</a:t>
            </a:r>
          </a:p>
        </p:txBody>
      </p:sp>
      <p:sp>
        <p:nvSpPr>
          <p:cNvPr id="70" name="Ellipse 69"/>
          <p:cNvSpPr>
            <a:spLocks noChangeAspect="1"/>
          </p:cNvSpPr>
          <p:nvPr/>
        </p:nvSpPr>
        <p:spPr>
          <a:xfrm>
            <a:off x="701286" y="4920856"/>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6</a:t>
            </a:r>
          </a:p>
        </p:txBody>
      </p:sp>
      <p:sp>
        <p:nvSpPr>
          <p:cNvPr id="71" name="Ellipse 70"/>
          <p:cNvSpPr>
            <a:spLocks noChangeAspect="1"/>
          </p:cNvSpPr>
          <p:nvPr/>
        </p:nvSpPr>
        <p:spPr>
          <a:xfrm>
            <a:off x="701286" y="5509722"/>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7</a:t>
            </a:r>
          </a:p>
        </p:txBody>
      </p:sp>
      <p:sp>
        <p:nvSpPr>
          <p:cNvPr id="72" name="j5">
            <a:extLst>
              <a:ext uri="{FF2B5EF4-FFF2-40B4-BE49-F238E27FC236}">
                <a16:creationId xmlns:a16="http://schemas.microsoft.com/office/drawing/2014/main" id="{A6FA508A-113E-3544-828D-F660A018BF72}"/>
              </a:ext>
            </a:extLst>
          </p:cNvPr>
          <p:cNvSpPr>
            <a:spLocks noChangeAspect="1"/>
          </p:cNvSpPr>
          <p:nvPr/>
        </p:nvSpPr>
        <p:spPr>
          <a:xfrm rot="16200000">
            <a:off x="710277" y="6183281"/>
            <a:ext cx="324082" cy="324000"/>
          </a:xfrm>
          <a:prstGeom prst="homePlate">
            <a:avLst>
              <a:gd name="adj" fmla="val 3866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b-NO" sz="1600" b="1">
                <a:solidFill>
                  <a:schemeClr val="tx1"/>
                </a:solidFill>
                <a:latin typeface="Tahoma" panose="020B0604030504040204" pitchFamily="34" charset="0"/>
                <a:ea typeface="Tahoma" panose="020B0604030504040204" pitchFamily="34" charset="0"/>
                <a:cs typeface="Tahoma" panose="020B0604030504040204" pitchFamily="34" charset="0"/>
              </a:rPr>
              <a:t>8</a:t>
            </a:r>
            <a:endParaRPr lang="en-US" sz="1600" b="1">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2" name="Ellipse 111"/>
          <p:cNvSpPr>
            <a:spLocks noChangeAspect="1"/>
          </p:cNvSpPr>
          <p:nvPr/>
        </p:nvSpPr>
        <p:spPr>
          <a:xfrm>
            <a:off x="701286" y="6899712"/>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9</a:t>
            </a:r>
          </a:p>
        </p:txBody>
      </p:sp>
      <p:sp>
        <p:nvSpPr>
          <p:cNvPr id="116" name="Ellipse 115"/>
          <p:cNvSpPr>
            <a:spLocks noChangeAspect="1"/>
          </p:cNvSpPr>
          <p:nvPr/>
        </p:nvSpPr>
        <p:spPr>
          <a:xfrm>
            <a:off x="710318" y="7520968"/>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10</a:t>
            </a:r>
          </a:p>
        </p:txBody>
      </p:sp>
      <p:sp>
        <p:nvSpPr>
          <p:cNvPr id="118" name="Ellipse 117"/>
          <p:cNvSpPr>
            <a:spLocks noChangeAspect="1"/>
          </p:cNvSpPr>
          <p:nvPr/>
        </p:nvSpPr>
        <p:spPr>
          <a:xfrm>
            <a:off x="710318" y="8292226"/>
            <a:ext cx="324000" cy="32408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11</a:t>
            </a:r>
          </a:p>
        </p:txBody>
      </p:sp>
      <p:cxnSp>
        <p:nvCxnSpPr>
          <p:cNvPr id="30" name="Rett pil 103">
            <a:extLst>
              <a:ext uri="{FF2B5EF4-FFF2-40B4-BE49-F238E27FC236}">
                <a16:creationId xmlns:a16="http://schemas.microsoft.com/office/drawing/2014/main" id="{99D2836E-F3FF-EA36-9976-109139901A74}"/>
              </a:ext>
            </a:extLst>
          </p:cNvPr>
          <p:cNvCxnSpPr>
            <a:cxnSpLocks/>
            <a:stCxn id="166" idx="1"/>
          </p:cNvCxnSpPr>
          <p:nvPr/>
        </p:nvCxnSpPr>
        <p:spPr>
          <a:xfrm flipH="1" flipV="1">
            <a:off x="12048943" y="5336460"/>
            <a:ext cx="398874" cy="51029"/>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Rett pil 103">
            <a:extLst>
              <a:ext uri="{FF2B5EF4-FFF2-40B4-BE49-F238E27FC236}">
                <a16:creationId xmlns:a16="http://schemas.microsoft.com/office/drawing/2014/main" id="{3605A96B-34B3-6E8F-2841-C0D946AC88E9}"/>
              </a:ext>
            </a:extLst>
          </p:cNvPr>
          <p:cNvCxnSpPr>
            <a:cxnSpLocks/>
          </p:cNvCxnSpPr>
          <p:nvPr/>
        </p:nvCxnSpPr>
        <p:spPr>
          <a:xfrm flipV="1">
            <a:off x="7442098" y="3161102"/>
            <a:ext cx="52682" cy="247378"/>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Rett pil 105">
            <a:extLst>
              <a:ext uri="{FF2B5EF4-FFF2-40B4-BE49-F238E27FC236}">
                <a16:creationId xmlns:a16="http://schemas.microsoft.com/office/drawing/2014/main" id="{6F03839D-A645-BC44-C724-8F6632D7D23E}"/>
              </a:ext>
            </a:extLst>
          </p:cNvPr>
          <p:cNvCxnSpPr/>
          <p:nvPr/>
        </p:nvCxnSpPr>
        <p:spPr>
          <a:xfrm flipV="1">
            <a:off x="7931936" y="9857973"/>
            <a:ext cx="1310" cy="358562"/>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Rett pil 103">
            <a:extLst>
              <a:ext uri="{FF2B5EF4-FFF2-40B4-BE49-F238E27FC236}">
                <a16:creationId xmlns:a16="http://schemas.microsoft.com/office/drawing/2014/main" id="{16F2611E-9A93-EF87-2631-3E6C14091603}"/>
              </a:ext>
            </a:extLst>
          </p:cNvPr>
          <p:cNvCxnSpPr>
            <a:cxnSpLocks/>
          </p:cNvCxnSpPr>
          <p:nvPr/>
        </p:nvCxnSpPr>
        <p:spPr>
          <a:xfrm>
            <a:off x="7039714" y="5782347"/>
            <a:ext cx="605095" cy="18716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07D84E8A-5568-4D42-8AE8-10FA7FEC1A3E}"/>
              </a:ext>
            </a:extLst>
          </p:cNvPr>
          <p:cNvGrpSpPr/>
          <p:nvPr/>
        </p:nvGrpSpPr>
        <p:grpSpPr>
          <a:xfrm>
            <a:off x="2950817" y="120407"/>
            <a:ext cx="9218517" cy="258312"/>
            <a:chOff x="2950817" y="475253"/>
            <a:chExt cx="9218517" cy="258312"/>
          </a:xfrm>
        </p:grpSpPr>
        <p:sp>
          <p:nvSpPr>
            <p:cNvPr id="44" name="Ellipse 43">
              <a:extLst>
                <a:ext uri="{FF2B5EF4-FFF2-40B4-BE49-F238E27FC236}">
                  <a16:creationId xmlns:a16="http://schemas.microsoft.com/office/drawing/2014/main" id="{19D6ADEB-C2CD-F3EC-FEB7-2C4F0C43AD98}"/>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45" name="Ellipse 44">
              <a:extLst>
                <a:ext uri="{FF2B5EF4-FFF2-40B4-BE49-F238E27FC236}">
                  <a16:creationId xmlns:a16="http://schemas.microsoft.com/office/drawing/2014/main" id="{F8EB699D-1706-89F7-DEBD-A484A70C32D0}"/>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46" name="Ellipse 45">
              <a:extLst>
                <a:ext uri="{FF2B5EF4-FFF2-40B4-BE49-F238E27FC236}">
                  <a16:creationId xmlns:a16="http://schemas.microsoft.com/office/drawing/2014/main" id="{B9214D68-5320-8E89-EC9C-1156893BC257}"/>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47" name="Ellipse 46">
              <a:extLst>
                <a:ext uri="{FF2B5EF4-FFF2-40B4-BE49-F238E27FC236}">
                  <a16:creationId xmlns:a16="http://schemas.microsoft.com/office/drawing/2014/main" id="{1D6C9BE1-EF8D-9EC1-5932-549F8359452B}"/>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grpSp>
        <p:nvGrpSpPr>
          <p:cNvPr id="3" name="Gruppe 2">
            <a:extLst>
              <a:ext uri="{FF2B5EF4-FFF2-40B4-BE49-F238E27FC236}">
                <a16:creationId xmlns:a16="http://schemas.microsoft.com/office/drawing/2014/main" id="{952CF38D-B123-E526-8375-361FE09A22F9}"/>
              </a:ext>
            </a:extLst>
          </p:cNvPr>
          <p:cNvGrpSpPr/>
          <p:nvPr/>
        </p:nvGrpSpPr>
        <p:grpSpPr>
          <a:xfrm>
            <a:off x="5151996" y="8268766"/>
            <a:ext cx="396000" cy="396221"/>
            <a:chOff x="10851374" y="3375876"/>
            <a:chExt cx="396000" cy="396221"/>
          </a:xfrm>
        </p:grpSpPr>
        <p:pic>
          <p:nvPicPr>
            <p:cNvPr id="8" name="Bilde 7" descr="Et bilde som inneholder sirkel, Grafikk, design&#10;&#10;Automatisk generert beskrivelse">
              <a:extLst>
                <a:ext uri="{FF2B5EF4-FFF2-40B4-BE49-F238E27FC236}">
                  <a16:creationId xmlns:a16="http://schemas.microsoft.com/office/drawing/2014/main" id="{648EBA23-C6D0-661A-C81F-0B6FBBBAB3A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5" name="TekstSylinder 14">
              <a:extLst>
                <a:ext uri="{FF2B5EF4-FFF2-40B4-BE49-F238E27FC236}">
                  <a16:creationId xmlns:a16="http://schemas.microsoft.com/office/drawing/2014/main" id="{55FDB272-9799-CE19-72D5-9B06BB2B979B}"/>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nb-NO" sz="12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 name="Gruppe 15">
            <a:extLst>
              <a:ext uri="{FF2B5EF4-FFF2-40B4-BE49-F238E27FC236}">
                <a16:creationId xmlns:a16="http://schemas.microsoft.com/office/drawing/2014/main" id="{C828F020-D158-796A-31DC-E8343DA12C0A}"/>
              </a:ext>
            </a:extLst>
          </p:cNvPr>
          <p:cNvGrpSpPr/>
          <p:nvPr/>
        </p:nvGrpSpPr>
        <p:grpSpPr>
          <a:xfrm>
            <a:off x="5555648" y="8268987"/>
            <a:ext cx="396000" cy="396000"/>
            <a:chOff x="7527382" y="3752647"/>
            <a:chExt cx="396000" cy="396000"/>
          </a:xfrm>
        </p:grpSpPr>
        <p:pic>
          <p:nvPicPr>
            <p:cNvPr id="17" name="Bilde 16" descr="Et bilde som inneholder symbol, sirkel, logo, design&#10;&#10;Automatisk generert beskrivelse">
              <a:extLst>
                <a:ext uri="{FF2B5EF4-FFF2-40B4-BE49-F238E27FC236}">
                  <a16:creationId xmlns:a16="http://schemas.microsoft.com/office/drawing/2014/main" id="{2A25D328-D5E0-97B6-DE07-198F5F44C296}"/>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9" name="TekstSylinder 18">
              <a:extLst>
                <a:ext uri="{FF2B5EF4-FFF2-40B4-BE49-F238E27FC236}">
                  <a16:creationId xmlns:a16="http://schemas.microsoft.com/office/drawing/2014/main" id="{6F364B87-7EE2-0C46-D0B0-B96F8CBE61D8}"/>
                </a:ext>
              </a:extLst>
            </p:cNvPr>
            <p:cNvSpPr txBox="1"/>
            <p:nvPr/>
          </p:nvSpPr>
          <p:spPr>
            <a:xfrm>
              <a:off x="7648332" y="3919861"/>
              <a:ext cx="166712"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30</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Gruppe 33">
            <a:extLst>
              <a:ext uri="{FF2B5EF4-FFF2-40B4-BE49-F238E27FC236}">
                <a16:creationId xmlns:a16="http://schemas.microsoft.com/office/drawing/2014/main" id="{37A0A914-0A37-53F4-4100-027DC132784D}"/>
              </a:ext>
            </a:extLst>
          </p:cNvPr>
          <p:cNvGrpSpPr/>
          <p:nvPr/>
        </p:nvGrpSpPr>
        <p:grpSpPr>
          <a:xfrm>
            <a:off x="5146783" y="3101328"/>
            <a:ext cx="396000" cy="396221"/>
            <a:chOff x="10851374" y="3375876"/>
            <a:chExt cx="396000" cy="396221"/>
          </a:xfrm>
        </p:grpSpPr>
        <p:pic>
          <p:nvPicPr>
            <p:cNvPr id="35" name="Bilde 34" descr="Et bilde som inneholder sirkel, Grafikk, design&#10;&#10;Automatisk generert beskrivelse">
              <a:extLst>
                <a:ext uri="{FF2B5EF4-FFF2-40B4-BE49-F238E27FC236}">
                  <a16:creationId xmlns:a16="http://schemas.microsoft.com/office/drawing/2014/main" id="{9AC9B986-16C7-0D42-28F6-C161715926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36" name="TekstSylinder 35">
              <a:extLst>
                <a:ext uri="{FF2B5EF4-FFF2-40B4-BE49-F238E27FC236}">
                  <a16:creationId xmlns:a16="http://schemas.microsoft.com/office/drawing/2014/main" id="{EDA0616A-13B2-7498-06A0-5D71B58E05EE}"/>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nb-NO" sz="12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7" name="Gruppe 36">
            <a:extLst>
              <a:ext uri="{FF2B5EF4-FFF2-40B4-BE49-F238E27FC236}">
                <a16:creationId xmlns:a16="http://schemas.microsoft.com/office/drawing/2014/main" id="{415404DD-C650-C5F7-D744-324447D1772C}"/>
              </a:ext>
            </a:extLst>
          </p:cNvPr>
          <p:cNvGrpSpPr/>
          <p:nvPr/>
        </p:nvGrpSpPr>
        <p:grpSpPr>
          <a:xfrm>
            <a:off x="5550435" y="3101549"/>
            <a:ext cx="396000" cy="396000"/>
            <a:chOff x="7527382" y="3752647"/>
            <a:chExt cx="396000" cy="396000"/>
          </a:xfrm>
        </p:grpSpPr>
        <p:pic>
          <p:nvPicPr>
            <p:cNvPr id="48" name="Bilde 47" descr="Et bilde som inneholder symbol, sirkel, logo, design&#10;&#10;Automatisk generert beskrivelse">
              <a:extLst>
                <a:ext uri="{FF2B5EF4-FFF2-40B4-BE49-F238E27FC236}">
                  <a16:creationId xmlns:a16="http://schemas.microsoft.com/office/drawing/2014/main" id="{729394C6-FBE2-1E9A-2C6E-34C522C2649A}"/>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49" name="TekstSylinder 48">
              <a:extLst>
                <a:ext uri="{FF2B5EF4-FFF2-40B4-BE49-F238E27FC236}">
                  <a16:creationId xmlns:a16="http://schemas.microsoft.com/office/drawing/2014/main" id="{FDF12474-6BF6-FE37-B757-52F3E89A06AD}"/>
                </a:ext>
              </a:extLst>
            </p:cNvPr>
            <p:cNvSpPr txBox="1"/>
            <p:nvPr/>
          </p:nvSpPr>
          <p:spPr>
            <a:xfrm>
              <a:off x="7648332" y="3919861"/>
              <a:ext cx="166712"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0" name="Gruppe 49">
            <a:extLst>
              <a:ext uri="{FF2B5EF4-FFF2-40B4-BE49-F238E27FC236}">
                <a16:creationId xmlns:a16="http://schemas.microsoft.com/office/drawing/2014/main" id="{7F74AC7F-EA8A-A111-2093-17D88F1F715C}"/>
              </a:ext>
            </a:extLst>
          </p:cNvPr>
          <p:cNvGrpSpPr/>
          <p:nvPr/>
        </p:nvGrpSpPr>
        <p:grpSpPr>
          <a:xfrm>
            <a:off x="5137151" y="6923441"/>
            <a:ext cx="396000" cy="396221"/>
            <a:chOff x="10851374" y="3375876"/>
            <a:chExt cx="396000" cy="396221"/>
          </a:xfrm>
        </p:grpSpPr>
        <p:pic>
          <p:nvPicPr>
            <p:cNvPr id="51" name="Bilde 50" descr="Et bilde som inneholder sirkel, Grafikk, design&#10;&#10;Automatisk generert beskrivelse">
              <a:extLst>
                <a:ext uri="{FF2B5EF4-FFF2-40B4-BE49-F238E27FC236}">
                  <a16:creationId xmlns:a16="http://schemas.microsoft.com/office/drawing/2014/main" id="{62232137-A99E-4268-6C45-9297E372904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52" name="TekstSylinder 51">
              <a:extLst>
                <a:ext uri="{FF2B5EF4-FFF2-40B4-BE49-F238E27FC236}">
                  <a16:creationId xmlns:a16="http://schemas.microsoft.com/office/drawing/2014/main" id="{8F7F4C98-0A61-2E6B-593E-DD279A11C206}"/>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3" name="Gruppe 52">
            <a:extLst>
              <a:ext uri="{FF2B5EF4-FFF2-40B4-BE49-F238E27FC236}">
                <a16:creationId xmlns:a16="http://schemas.microsoft.com/office/drawing/2014/main" id="{E45086B7-89EC-BFA5-0F81-A3E5C98B52A7}"/>
              </a:ext>
            </a:extLst>
          </p:cNvPr>
          <p:cNvGrpSpPr/>
          <p:nvPr/>
        </p:nvGrpSpPr>
        <p:grpSpPr>
          <a:xfrm>
            <a:off x="5540803" y="6923662"/>
            <a:ext cx="396000" cy="396000"/>
            <a:chOff x="7527382" y="3752647"/>
            <a:chExt cx="396000" cy="396000"/>
          </a:xfrm>
        </p:grpSpPr>
        <p:pic>
          <p:nvPicPr>
            <p:cNvPr id="54" name="Bilde 53" descr="Et bilde som inneholder symbol, sirkel, logo, design&#10;&#10;Automatisk generert beskrivelse">
              <a:extLst>
                <a:ext uri="{FF2B5EF4-FFF2-40B4-BE49-F238E27FC236}">
                  <a16:creationId xmlns:a16="http://schemas.microsoft.com/office/drawing/2014/main" id="{C683A649-2D8D-72A0-F1C9-9BCB2BE33168}"/>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55" name="TekstSylinder 54">
              <a:extLst>
                <a:ext uri="{FF2B5EF4-FFF2-40B4-BE49-F238E27FC236}">
                  <a16:creationId xmlns:a16="http://schemas.microsoft.com/office/drawing/2014/main" id="{58E95569-0C83-BC67-DBF6-DBD12FE7856F}"/>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uppe 56">
            <a:extLst>
              <a:ext uri="{FF2B5EF4-FFF2-40B4-BE49-F238E27FC236}">
                <a16:creationId xmlns:a16="http://schemas.microsoft.com/office/drawing/2014/main" id="{84301720-DC16-74B0-D507-F72CE0B7691E}"/>
              </a:ext>
            </a:extLst>
          </p:cNvPr>
          <p:cNvGrpSpPr/>
          <p:nvPr/>
        </p:nvGrpSpPr>
        <p:grpSpPr>
          <a:xfrm>
            <a:off x="5137151" y="1898903"/>
            <a:ext cx="396000" cy="396221"/>
            <a:chOff x="10851374" y="3375876"/>
            <a:chExt cx="396000" cy="396221"/>
          </a:xfrm>
        </p:grpSpPr>
        <p:pic>
          <p:nvPicPr>
            <p:cNvPr id="58" name="Bilde 57" descr="Et bilde som inneholder sirkel, Grafikk, design&#10;&#10;Automatisk generert beskrivelse">
              <a:extLst>
                <a:ext uri="{FF2B5EF4-FFF2-40B4-BE49-F238E27FC236}">
                  <a16:creationId xmlns:a16="http://schemas.microsoft.com/office/drawing/2014/main" id="{F3875060-70B3-AF54-F1EE-2BBD92CA0C6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60" name="TekstSylinder 59">
              <a:extLst>
                <a:ext uri="{FF2B5EF4-FFF2-40B4-BE49-F238E27FC236}">
                  <a16:creationId xmlns:a16="http://schemas.microsoft.com/office/drawing/2014/main" id="{A52EA97F-D6B1-B051-87A5-D9BB8E5FE0D9}"/>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1" name="Gruppe 60">
            <a:extLst>
              <a:ext uri="{FF2B5EF4-FFF2-40B4-BE49-F238E27FC236}">
                <a16:creationId xmlns:a16="http://schemas.microsoft.com/office/drawing/2014/main" id="{C3F52926-F928-1A7E-F59F-2DA9316E51A8}"/>
              </a:ext>
            </a:extLst>
          </p:cNvPr>
          <p:cNvGrpSpPr/>
          <p:nvPr/>
        </p:nvGrpSpPr>
        <p:grpSpPr>
          <a:xfrm>
            <a:off x="5540803" y="1899124"/>
            <a:ext cx="396000" cy="396000"/>
            <a:chOff x="7527382" y="3752647"/>
            <a:chExt cx="396000" cy="396000"/>
          </a:xfrm>
        </p:grpSpPr>
        <p:pic>
          <p:nvPicPr>
            <p:cNvPr id="64" name="Bilde 63" descr="Et bilde som inneholder symbol, sirkel, logo, design&#10;&#10;Automatisk generert beskrivelse">
              <a:extLst>
                <a:ext uri="{FF2B5EF4-FFF2-40B4-BE49-F238E27FC236}">
                  <a16:creationId xmlns:a16="http://schemas.microsoft.com/office/drawing/2014/main" id="{F7465FB5-C9D0-5860-B5AA-8298186CA4B2}"/>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66" name="TekstSylinder 65">
              <a:extLst>
                <a:ext uri="{FF2B5EF4-FFF2-40B4-BE49-F238E27FC236}">
                  <a16:creationId xmlns:a16="http://schemas.microsoft.com/office/drawing/2014/main" id="{874F6B12-82AB-C4EB-0A63-8C72E04B241B}"/>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4" name="Gruppe 123">
            <a:extLst>
              <a:ext uri="{FF2B5EF4-FFF2-40B4-BE49-F238E27FC236}">
                <a16:creationId xmlns:a16="http://schemas.microsoft.com/office/drawing/2014/main" id="{A573ACAA-8A72-D42E-09D5-EB7F4399C801}"/>
              </a:ext>
            </a:extLst>
          </p:cNvPr>
          <p:cNvGrpSpPr/>
          <p:nvPr/>
        </p:nvGrpSpPr>
        <p:grpSpPr>
          <a:xfrm>
            <a:off x="5146783" y="2481006"/>
            <a:ext cx="396000" cy="396221"/>
            <a:chOff x="10851374" y="3375876"/>
            <a:chExt cx="396000" cy="396221"/>
          </a:xfrm>
        </p:grpSpPr>
        <p:pic>
          <p:nvPicPr>
            <p:cNvPr id="125" name="Bilde 124" descr="Et bilde som inneholder sirkel, Grafikk, design&#10;&#10;Automatisk generert beskrivelse">
              <a:extLst>
                <a:ext uri="{FF2B5EF4-FFF2-40B4-BE49-F238E27FC236}">
                  <a16:creationId xmlns:a16="http://schemas.microsoft.com/office/drawing/2014/main" id="{78E872DC-990B-64CB-2CD1-568E18896F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26" name="TekstSylinder 125">
              <a:extLst>
                <a:ext uri="{FF2B5EF4-FFF2-40B4-BE49-F238E27FC236}">
                  <a16:creationId xmlns:a16="http://schemas.microsoft.com/office/drawing/2014/main" id="{D5823300-B7ED-1F89-8C6A-F552C04A38CB}"/>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7" name="Gruppe 126">
            <a:extLst>
              <a:ext uri="{FF2B5EF4-FFF2-40B4-BE49-F238E27FC236}">
                <a16:creationId xmlns:a16="http://schemas.microsoft.com/office/drawing/2014/main" id="{1AA839AB-78AF-26CE-D244-F124CE27299E}"/>
              </a:ext>
            </a:extLst>
          </p:cNvPr>
          <p:cNvGrpSpPr/>
          <p:nvPr/>
        </p:nvGrpSpPr>
        <p:grpSpPr>
          <a:xfrm>
            <a:off x="5550435" y="2481227"/>
            <a:ext cx="396000" cy="396000"/>
            <a:chOff x="7527382" y="3752647"/>
            <a:chExt cx="396000" cy="396000"/>
          </a:xfrm>
        </p:grpSpPr>
        <p:pic>
          <p:nvPicPr>
            <p:cNvPr id="128" name="Bilde 127" descr="Et bilde som inneholder symbol, sirkel, logo, design&#10;&#10;Automatisk generert beskrivelse">
              <a:extLst>
                <a:ext uri="{FF2B5EF4-FFF2-40B4-BE49-F238E27FC236}">
                  <a16:creationId xmlns:a16="http://schemas.microsoft.com/office/drawing/2014/main" id="{282E68CC-39A6-057B-72F1-33C4167E4A4B}"/>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29" name="TekstSylinder 128">
              <a:extLst>
                <a:ext uri="{FF2B5EF4-FFF2-40B4-BE49-F238E27FC236}">
                  <a16:creationId xmlns:a16="http://schemas.microsoft.com/office/drawing/2014/main" id="{99DD0E87-46E4-ED0F-BFF4-B77C8E5F6A26}"/>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0" name="Gruppe 129">
            <a:extLst>
              <a:ext uri="{FF2B5EF4-FFF2-40B4-BE49-F238E27FC236}">
                <a16:creationId xmlns:a16="http://schemas.microsoft.com/office/drawing/2014/main" id="{FBE528CE-0681-7EAD-093F-803997018EAD}"/>
              </a:ext>
            </a:extLst>
          </p:cNvPr>
          <p:cNvGrpSpPr/>
          <p:nvPr/>
        </p:nvGrpSpPr>
        <p:grpSpPr>
          <a:xfrm>
            <a:off x="5137151" y="3814007"/>
            <a:ext cx="396000" cy="396221"/>
            <a:chOff x="10851374" y="3375876"/>
            <a:chExt cx="396000" cy="396221"/>
          </a:xfrm>
        </p:grpSpPr>
        <p:pic>
          <p:nvPicPr>
            <p:cNvPr id="131" name="Bilde 130" descr="Et bilde som inneholder sirkel, Grafikk, design&#10;&#10;Automatisk generert beskrivelse">
              <a:extLst>
                <a:ext uri="{FF2B5EF4-FFF2-40B4-BE49-F238E27FC236}">
                  <a16:creationId xmlns:a16="http://schemas.microsoft.com/office/drawing/2014/main" id="{93FB9634-78BE-029C-B550-CAF454A903F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32" name="TekstSylinder 131">
              <a:extLst>
                <a:ext uri="{FF2B5EF4-FFF2-40B4-BE49-F238E27FC236}">
                  <a16:creationId xmlns:a16="http://schemas.microsoft.com/office/drawing/2014/main" id="{1694283A-14D7-3A36-078E-77985E5C3336}"/>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3" name="Gruppe 132">
            <a:extLst>
              <a:ext uri="{FF2B5EF4-FFF2-40B4-BE49-F238E27FC236}">
                <a16:creationId xmlns:a16="http://schemas.microsoft.com/office/drawing/2014/main" id="{E723013F-2919-C7E2-8FEC-1F0DFEBBC4CF}"/>
              </a:ext>
            </a:extLst>
          </p:cNvPr>
          <p:cNvGrpSpPr/>
          <p:nvPr/>
        </p:nvGrpSpPr>
        <p:grpSpPr>
          <a:xfrm>
            <a:off x="5540803" y="3814228"/>
            <a:ext cx="396000" cy="396000"/>
            <a:chOff x="7527382" y="3752647"/>
            <a:chExt cx="396000" cy="396000"/>
          </a:xfrm>
        </p:grpSpPr>
        <p:pic>
          <p:nvPicPr>
            <p:cNvPr id="134" name="Bilde 133" descr="Et bilde som inneholder symbol, sirkel, logo, design&#10;&#10;Automatisk generert beskrivelse">
              <a:extLst>
                <a:ext uri="{FF2B5EF4-FFF2-40B4-BE49-F238E27FC236}">
                  <a16:creationId xmlns:a16="http://schemas.microsoft.com/office/drawing/2014/main" id="{742C1E50-3BB3-9DEE-E189-DB193B03816B}"/>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35" name="TekstSylinder 134">
              <a:extLst>
                <a:ext uri="{FF2B5EF4-FFF2-40B4-BE49-F238E27FC236}">
                  <a16:creationId xmlns:a16="http://schemas.microsoft.com/office/drawing/2014/main" id="{4B16A88F-129F-CF10-A313-70CA9B1A7818}"/>
                </a:ext>
              </a:extLst>
            </p:cNvPr>
            <p:cNvSpPr txBox="1"/>
            <p:nvPr/>
          </p:nvSpPr>
          <p:spPr>
            <a:xfrm>
              <a:off x="7648332" y="3919861"/>
              <a:ext cx="166712"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15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6" name="Gruppe 135">
            <a:extLst>
              <a:ext uri="{FF2B5EF4-FFF2-40B4-BE49-F238E27FC236}">
                <a16:creationId xmlns:a16="http://schemas.microsoft.com/office/drawing/2014/main" id="{3D88B3B0-F9A5-FDB5-C823-9F2651020673}"/>
              </a:ext>
            </a:extLst>
          </p:cNvPr>
          <p:cNvGrpSpPr/>
          <p:nvPr/>
        </p:nvGrpSpPr>
        <p:grpSpPr>
          <a:xfrm>
            <a:off x="5159648" y="4415875"/>
            <a:ext cx="396000" cy="396221"/>
            <a:chOff x="10851374" y="3375876"/>
            <a:chExt cx="396000" cy="396221"/>
          </a:xfrm>
        </p:grpSpPr>
        <p:pic>
          <p:nvPicPr>
            <p:cNvPr id="137" name="Bilde 136" descr="Et bilde som inneholder sirkel, Grafikk, design&#10;&#10;Automatisk generert beskrivelse">
              <a:extLst>
                <a:ext uri="{FF2B5EF4-FFF2-40B4-BE49-F238E27FC236}">
                  <a16:creationId xmlns:a16="http://schemas.microsoft.com/office/drawing/2014/main" id="{F7AAB7CB-A80E-2949-F8D3-73B591CE766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38" name="TekstSylinder 137">
              <a:extLst>
                <a:ext uri="{FF2B5EF4-FFF2-40B4-BE49-F238E27FC236}">
                  <a16:creationId xmlns:a16="http://schemas.microsoft.com/office/drawing/2014/main" id="{04950997-2BED-1A61-3DDF-A575C698DE75}"/>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nb-NO" sz="12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9" name="Gruppe 138">
            <a:extLst>
              <a:ext uri="{FF2B5EF4-FFF2-40B4-BE49-F238E27FC236}">
                <a16:creationId xmlns:a16="http://schemas.microsoft.com/office/drawing/2014/main" id="{FE9F42A3-1D26-19A7-2588-76F6F8CE0993}"/>
              </a:ext>
            </a:extLst>
          </p:cNvPr>
          <p:cNvGrpSpPr/>
          <p:nvPr/>
        </p:nvGrpSpPr>
        <p:grpSpPr>
          <a:xfrm>
            <a:off x="5563300" y="4416096"/>
            <a:ext cx="396000" cy="396000"/>
            <a:chOff x="7527382" y="3752647"/>
            <a:chExt cx="396000" cy="396000"/>
          </a:xfrm>
        </p:grpSpPr>
        <p:pic>
          <p:nvPicPr>
            <p:cNvPr id="140" name="Bilde 139" descr="Et bilde som inneholder symbol, sirkel, logo, design&#10;&#10;Automatisk generert beskrivelse">
              <a:extLst>
                <a:ext uri="{FF2B5EF4-FFF2-40B4-BE49-F238E27FC236}">
                  <a16:creationId xmlns:a16="http://schemas.microsoft.com/office/drawing/2014/main" id="{E9B4762C-B967-193D-3EE6-41B22FB6A2E3}"/>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41" name="TekstSylinder 140">
              <a:extLst>
                <a:ext uri="{FF2B5EF4-FFF2-40B4-BE49-F238E27FC236}">
                  <a16:creationId xmlns:a16="http://schemas.microsoft.com/office/drawing/2014/main" id="{C33C4572-2C04-0EF3-CA7D-7B24E341C9DA}"/>
                </a:ext>
              </a:extLst>
            </p:cNvPr>
            <p:cNvSpPr txBox="1"/>
            <p:nvPr/>
          </p:nvSpPr>
          <p:spPr>
            <a:xfrm>
              <a:off x="7648332" y="3919861"/>
              <a:ext cx="166712"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2" name="Gruppe 141">
            <a:extLst>
              <a:ext uri="{FF2B5EF4-FFF2-40B4-BE49-F238E27FC236}">
                <a16:creationId xmlns:a16="http://schemas.microsoft.com/office/drawing/2014/main" id="{DC9FC6EE-21D5-D3C1-4309-A7AB6FFF50A0}"/>
              </a:ext>
            </a:extLst>
          </p:cNvPr>
          <p:cNvGrpSpPr/>
          <p:nvPr/>
        </p:nvGrpSpPr>
        <p:grpSpPr>
          <a:xfrm>
            <a:off x="5174872" y="4979310"/>
            <a:ext cx="396000" cy="396221"/>
            <a:chOff x="10851374" y="3375876"/>
            <a:chExt cx="396000" cy="396221"/>
          </a:xfrm>
        </p:grpSpPr>
        <p:pic>
          <p:nvPicPr>
            <p:cNvPr id="143" name="Bilde 142" descr="Et bilde som inneholder sirkel, Grafikk, design&#10;&#10;Automatisk generert beskrivelse">
              <a:extLst>
                <a:ext uri="{FF2B5EF4-FFF2-40B4-BE49-F238E27FC236}">
                  <a16:creationId xmlns:a16="http://schemas.microsoft.com/office/drawing/2014/main" id="{0BEB3B34-B191-D903-540C-BC0B94DB8B4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44" name="TekstSylinder 143">
              <a:extLst>
                <a:ext uri="{FF2B5EF4-FFF2-40B4-BE49-F238E27FC236}">
                  <a16:creationId xmlns:a16="http://schemas.microsoft.com/office/drawing/2014/main" id="{EA3C6CC4-9983-24FB-2A59-CF6F69DCF3F0}"/>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5" name="Gruppe 144">
            <a:extLst>
              <a:ext uri="{FF2B5EF4-FFF2-40B4-BE49-F238E27FC236}">
                <a16:creationId xmlns:a16="http://schemas.microsoft.com/office/drawing/2014/main" id="{070628D1-5AB0-EDC1-5706-C19E4D87B7E8}"/>
              </a:ext>
            </a:extLst>
          </p:cNvPr>
          <p:cNvGrpSpPr/>
          <p:nvPr/>
        </p:nvGrpSpPr>
        <p:grpSpPr>
          <a:xfrm>
            <a:off x="5578524" y="4979531"/>
            <a:ext cx="396000" cy="396000"/>
            <a:chOff x="7527382" y="3752647"/>
            <a:chExt cx="396000" cy="396000"/>
          </a:xfrm>
        </p:grpSpPr>
        <p:pic>
          <p:nvPicPr>
            <p:cNvPr id="146" name="Bilde 145" descr="Et bilde som inneholder symbol, sirkel, logo, design&#10;&#10;Automatisk generert beskrivelse">
              <a:extLst>
                <a:ext uri="{FF2B5EF4-FFF2-40B4-BE49-F238E27FC236}">
                  <a16:creationId xmlns:a16="http://schemas.microsoft.com/office/drawing/2014/main" id="{0E6AF53B-93D1-F9B6-33F6-AC20AE17B3EA}"/>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47" name="TekstSylinder 146">
              <a:extLst>
                <a:ext uri="{FF2B5EF4-FFF2-40B4-BE49-F238E27FC236}">
                  <a16:creationId xmlns:a16="http://schemas.microsoft.com/office/drawing/2014/main" id="{C6E9A963-0D2D-963C-5076-FFCA7D2C8969}"/>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8" name="Gruppe 147">
            <a:extLst>
              <a:ext uri="{FF2B5EF4-FFF2-40B4-BE49-F238E27FC236}">
                <a16:creationId xmlns:a16="http://schemas.microsoft.com/office/drawing/2014/main" id="{BA464008-6369-7E28-6E72-658A1DFF38BE}"/>
              </a:ext>
            </a:extLst>
          </p:cNvPr>
          <p:cNvGrpSpPr/>
          <p:nvPr/>
        </p:nvGrpSpPr>
        <p:grpSpPr>
          <a:xfrm>
            <a:off x="5158299" y="5541573"/>
            <a:ext cx="396000" cy="396221"/>
            <a:chOff x="10851374" y="3375876"/>
            <a:chExt cx="396000" cy="396221"/>
          </a:xfrm>
        </p:grpSpPr>
        <p:pic>
          <p:nvPicPr>
            <p:cNvPr id="149" name="Bilde 148" descr="Et bilde som inneholder sirkel, Grafikk, design&#10;&#10;Automatisk generert beskrivelse">
              <a:extLst>
                <a:ext uri="{FF2B5EF4-FFF2-40B4-BE49-F238E27FC236}">
                  <a16:creationId xmlns:a16="http://schemas.microsoft.com/office/drawing/2014/main" id="{AD6E5F82-B5B5-C264-AF60-0C5B7B923AD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50" name="TekstSylinder 149">
              <a:extLst>
                <a:ext uri="{FF2B5EF4-FFF2-40B4-BE49-F238E27FC236}">
                  <a16:creationId xmlns:a16="http://schemas.microsoft.com/office/drawing/2014/main" id="{33274CCD-C758-4E82-79AF-AC20EE4D3870}"/>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51" name="Gruppe 150">
            <a:extLst>
              <a:ext uri="{FF2B5EF4-FFF2-40B4-BE49-F238E27FC236}">
                <a16:creationId xmlns:a16="http://schemas.microsoft.com/office/drawing/2014/main" id="{FF4A8A4D-8141-FD9D-36F8-BB9189D06F60}"/>
              </a:ext>
            </a:extLst>
          </p:cNvPr>
          <p:cNvGrpSpPr/>
          <p:nvPr/>
        </p:nvGrpSpPr>
        <p:grpSpPr>
          <a:xfrm>
            <a:off x="5561951" y="5541794"/>
            <a:ext cx="396000" cy="396000"/>
            <a:chOff x="7527382" y="3752647"/>
            <a:chExt cx="396000" cy="396000"/>
          </a:xfrm>
        </p:grpSpPr>
        <p:pic>
          <p:nvPicPr>
            <p:cNvPr id="152" name="Bilde 151" descr="Et bilde som inneholder symbol, sirkel, logo, design&#10;&#10;Automatisk generert beskrivelse">
              <a:extLst>
                <a:ext uri="{FF2B5EF4-FFF2-40B4-BE49-F238E27FC236}">
                  <a16:creationId xmlns:a16="http://schemas.microsoft.com/office/drawing/2014/main" id="{B803F36A-870C-0AB5-C38C-57BFAEA83384}"/>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53" name="TekstSylinder 152">
              <a:extLst>
                <a:ext uri="{FF2B5EF4-FFF2-40B4-BE49-F238E27FC236}">
                  <a16:creationId xmlns:a16="http://schemas.microsoft.com/office/drawing/2014/main" id="{DB82D32D-91F1-7415-073B-2979B03A9C98}"/>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54" name="Gruppe 153">
            <a:extLst>
              <a:ext uri="{FF2B5EF4-FFF2-40B4-BE49-F238E27FC236}">
                <a16:creationId xmlns:a16="http://schemas.microsoft.com/office/drawing/2014/main" id="{8E9EC27E-641E-335F-7617-EEC262AF4857}"/>
              </a:ext>
            </a:extLst>
          </p:cNvPr>
          <p:cNvGrpSpPr/>
          <p:nvPr/>
        </p:nvGrpSpPr>
        <p:grpSpPr>
          <a:xfrm>
            <a:off x="5155014" y="6210027"/>
            <a:ext cx="396000" cy="396221"/>
            <a:chOff x="10851374" y="3375876"/>
            <a:chExt cx="396000" cy="396221"/>
          </a:xfrm>
        </p:grpSpPr>
        <p:pic>
          <p:nvPicPr>
            <p:cNvPr id="155" name="Bilde 154" descr="Et bilde som inneholder sirkel, Grafikk, design&#10;&#10;Automatisk generert beskrivelse">
              <a:extLst>
                <a:ext uri="{FF2B5EF4-FFF2-40B4-BE49-F238E27FC236}">
                  <a16:creationId xmlns:a16="http://schemas.microsoft.com/office/drawing/2014/main" id="{87376237-0962-D5C2-EB6F-8A613EABF7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56" name="TekstSylinder 155">
              <a:extLst>
                <a:ext uri="{FF2B5EF4-FFF2-40B4-BE49-F238E27FC236}">
                  <a16:creationId xmlns:a16="http://schemas.microsoft.com/office/drawing/2014/main" id="{BE9A714E-A88C-0C6B-872A-6B4787BB7066}"/>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57" name="Gruppe 156">
            <a:extLst>
              <a:ext uri="{FF2B5EF4-FFF2-40B4-BE49-F238E27FC236}">
                <a16:creationId xmlns:a16="http://schemas.microsoft.com/office/drawing/2014/main" id="{4D34E8FD-CA8C-B3BD-130F-12DF42EF1C7F}"/>
              </a:ext>
            </a:extLst>
          </p:cNvPr>
          <p:cNvGrpSpPr/>
          <p:nvPr/>
        </p:nvGrpSpPr>
        <p:grpSpPr>
          <a:xfrm>
            <a:off x="5558666" y="6210248"/>
            <a:ext cx="396000" cy="396000"/>
            <a:chOff x="7527382" y="3752647"/>
            <a:chExt cx="396000" cy="396000"/>
          </a:xfrm>
        </p:grpSpPr>
        <p:pic>
          <p:nvPicPr>
            <p:cNvPr id="158" name="Bilde 157" descr="Et bilde som inneholder symbol, sirkel, logo, design&#10;&#10;Automatisk generert beskrivelse">
              <a:extLst>
                <a:ext uri="{FF2B5EF4-FFF2-40B4-BE49-F238E27FC236}">
                  <a16:creationId xmlns:a16="http://schemas.microsoft.com/office/drawing/2014/main" id="{C36653EB-6306-AEC3-5BDF-802830B324D1}"/>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59" name="TekstSylinder 158">
              <a:extLst>
                <a:ext uri="{FF2B5EF4-FFF2-40B4-BE49-F238E27FC236}">
                  <a16:creationId xmlns:a16="http://schemas.microsoft.com/office/drawing/2014/main" id="{1C88114A-3F6C-FD5A-FE53-0B7138071B1A}"/>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0" name="Gruppe 159">
            <a:extLst>
              <a:ext uri="{FF2B5EF4-FFF2-40B4-BE49-F238E27FC236}">
                <a16:creationId xmlns:a16="http://schemas.microsoft.com/office/drawing/2014/main" id="{3EE7B27C-054F-28BA-627B-F7A5E6548F76}"/>
              </a:ext>
            </a:extLst>
          </p:cNvPr>
          <p:cNvGrpSpPr/>
          <p:nvPr/>
        </p:nvGrpSpPr>
        <p:grpSpPr>
          <a:xfrm>
            <a:off x="5137151" y="7522961"/>
            <a:ext cx="396000" cy="396221"/>
            <a:chOff x="10851374" y="3375876"/>
            <a:chExt cx="396000" cy="396221"/>
          </a:xfrm>
        </p:grpSpPr>
        <p:pic>
          <p:nvPicPr>
            <p:cNvPr id="161" name="Bilde 160" descr="Et bilde som inneholder sirkel, Grafikk, design&#10;&#10;Automatisk generert beskrivelse">
              <a:extLst>
                <a:ext uri="{FF2B5EF4-FFF2-40B4-BE49-F238E27FC236}">
                  <a16:creationId xmlns:a16="http://schemas.microsoft.com/office/drawing/2014/main" id="{A928D63D-4490-3D06-D5CF-D66ACEF0BDC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62" name="TekstSylinder 161">
              <a:extLst>
                <a:ext uri="{FF2B5EF4-FFF2-40B4-BE49-F238E27FC236}">
                  <a16:creationId xmlns:a16="http://schemas.microsoft.com/office/drawing/2014/main" id="{89427375-EB87-392D-F988-CAD4EA8B92AB}"/>
                </a:ext>
              </a:extLst>
            </p:cNvPr>
            <p:cNvSpPr txBox="1"/>
            <p:nvPr/>
          </p:nvSpPr>
          <p:spPr>
            <a:xfrm>
              <a:off x="11007696" y="3556653"/>
              <a:ext cx="83356" cy="184666"/>
            </a:xfrm>
            <a:prstGeom prst="rect">
              <a:avLst/>
            </a:prstGeom>
            <a:noFill/>
          </p:spPr>
          <p:txBody>
            <a:bodyPr wrap="none" lIns="0" tIns="0" rIns="0" bIns="0" rtlCol="0">
              <a:spAutoFit/>
            </a:bodyPr>
            <a:lstStyle/>
            <a:p>
              <a:pPr algn="ctr" defTabSz="1548578">
                <a:defRPr/>
              </a:pPr>
              <a:r>
                <a:rPr lang="sv-SE" sz="1200">
                  <a:solidFill>
                    <a:prstClr val="white"/>
                  </a:solidFill>
                  <a:latin typeface="Tahoma" panose="020B0604030504040204" pitchFamily="34" charset="0"/>
                  <a:ea typeface="Tahoma" panose="020B0604030504040204" pitchFamily="34" charset="0"/>
                  <a:cs typeface="Tahoma" panose="020B0604030504040204" pitchFamily="34" charset="0"/>
                </a:rPr>
                <a:t>6</a:t>
              </a:r>
              <a:endParaRPr lang="en-US" sz="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63" name="Gruppe 162">
            <a:extLst>
              <a:ext uri="{FF2B5EF4-FFF2-40B4-BE49-F238E27FC236}">
                <a16:creationId xmlns:a16="http://schemas.microsoft.com/office/drawing/2014/main" id="{6BA1203C-B454-D0FE-F397-4D725C50A340}"/>
              </a:ext>
            </a:extLst>
          </p:cNvPr>
          <p:cNvGrpSpPr/>
          <p:nvPr/>
        </p:nvGrpSpPr>
        <p:grpSpPr>
          <a:xfrm>
            <a:off x="5540803" y="7523182"/>
            <a:ext cx="396000" cy="396000"/>
            <a:chOff x="7527382" y="3752647"/>
            <a:chExt cx="396000" cy="396000"/>
          </a:xfrm>
        </p:grpSpPr>
        <p:pic>
          <p:nvPicPr>
            <p:cNvPr id="164" name="Bilde 163" descr="Et bilde som inneholder symbol, sirkel, logo, design&#10;&#10;Automatisk generert beskrivelse">
              <a:extLst>
                <a:ext uri="{FF2B5EF4-FFF2-40B4-BE49-F238E27FC236}">
                  <a16:creationId xmlns:a16="http://schemas.microsoft.com/office/drawing/2014/main" id="{E8A6C2D2-65D5-9865-7667-4D3A7C7E27EA}"/>
                </a:ext>
              </a:extLst>
            </p:cNvPr>
            <p:cNvPicPr preferRelativeResize="0">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65" name="TekstSylinder 164">
              <a:extLst>
                <a:ext uri="{FF2B5EF4-FFF2-40B4-BE49-F238E27FC236}">
                  <a16:creationId xmlns:a16="http://schemas.microsoft.com/office/drawing/2014/main" id="{4A97C7FF-BB98-B9AB-1502-EBE3425134A3}"/>
                </a:ext>
              </a:extLst>
            </p:cNvPr>
            <p:cNvSpPr txBox="1"/>
            <p:nvPr/>
          </p:nvSpPr>
          <p:spPr>
            <a:xfrm>
              <a:off x="7690010" y="3919861"/>
              <a:ext cx="83356" cy="184666"/>
            </a:xfrm>
            <a:prstGeom prst="rect">
              <a:avLst/>
            </a:prstGeom>
            <a:noFill/>
          </p:spPr>
          <p:txBody>
            <a:bodyPr wrap="none" lIns="0" tIns="0" rIns="0" bIns="0" rtlCol="0">
              <a:spAutoFit/>
            </a:bodyPr>
            <a:lstStyle/>
            <a:p>
              <a:pPr algn="ctr" defTabSz="1548578">
                <a:defRPr/>
              </a:pPr>
              <a:r>
                <a:rPr lang="nb-NO" sz="12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2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1" name="Bilde 30" descr="Et bilde som inneholder symbol, Grafikk, Font, design&#10;&#10;Automatisk generert beskrivelse">
            <a:extLst>
              <a:ext uri="{FF2B5EF4-FFF2-40B4-BE49-F238E27FC236}">
                <a16:creationId xmlns:a16="http://schemas.microsoft.com/office/drawing/2014/main" id="{022764F0-0FA5-F310-DBE6-DAAB88CDCE5E}"/>
              </a:ext>
            </a:extLst>
          </p:cNvPr>
          <p:cNvPicPr preferRelativeResize="0">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09888" y="4022468"/>
            <a:ext cx="288000" cy="288000"/>
          </a:xfrm>
          <a:prstGeom prst="rect">
            <a:avLst/>
          </a:prstGeom>
        </p:spPr>
      </p:pic>
      <p:grpSp>
        <p:nvGrpSpPr>
          <p:cNvPr id="33" name="Gruppe 32">
            <a:extLst>
              <a:ext uri="{FF2B5EF4-FFF2-40B4-BE49-F238E27FC236}">
                <a16:creationId xmlns:a16="http://schemas.microsoft.com/office/drawing/2014/main" id="{44120731-F97F-96C0-3B64-A9B3145FAECA}"/>
              </a:ext>
            </a:extLst>
          </p:cNvPr>
          <p:cNvGrpSpPr/>
          <p:nvPr/>
        </p:nvGrpSpPr>
        <p:grpSpPr>
          <a:xfrm>
            <a:off x="7309968" y="3675341"/>
            <a:ext cx="287840" cy="322171"/>
            <a:chOff x="4951453" y="8792055"/>
            <a:chExt cx="287840" cy="322171"/>
          </a:xfrm>
        </p:grpSpPr>
        <p:pic>
          <p:nvPicPr>
            <p:cNvPr id="67" name="Bilde 66" descr="Et bilde som inneholder skjermbilde, Rektangel, Grafikk, line&#10;&#10;Automatisk generert beskrivelse">
              <a:extLst>
                <a:ext uri="{FF2B5EF4-FFF2-40B4-BE49-F238E27FC236}">
                  <a16:creationId xmlns:a16="http://schemas.microsoft.com/office/drawing/2014/main" id="{63A842D6-B6B3-08C4-3710-5FE7209C9AD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V="1">
              <a:off x="4951453" y="8826226"/>
              <a:ext cx="287840" cy="288000"/>
            </a:xfrm>
            <a:prstGeom prst="rect">
              <a:avLst/>
            </a:prstGeom>
          </p:spPr>
        </p:pic>
        <p:sp>
          <p:nvSpPr>
            <p:cNvPr id="113" name="TekstSylinder 112">
              <a:extLst>
                <a:ext uri="{FF2B5EF4-FFF2-40B4-BE49-F238E27FC236}">
                  <a16:creationId xmlns:a16="http://schemas.microsoft.com/office/drawing/2014/main" id="{891E7CDB-E0ED-51EB-0012-F1C473844D07}"/>
                </a:ext>
              </a:extLst>
            </p:cNvPr>
            <p:cNvSpPr txBox="1">
              <a:spLocks noChangeAspect="1"/>
            </p:cNvSpPr>
            <p:nvPr/>
          </p:nvSpPr>
          <p:spPr>
            <a:xfrm>
              <a:off x="5094839" y="8792055"/>
              <a:ext cx="132222" cy="288155"/>
            </a:xfrm>
            <a:prstGeom prst="rect">
              <a:avLst/>
            </a:prstGeom>
            <a:noFill/>
          </p:spPr>
          <p:txBody>
            <a:bodyPr wrap="square" lIns="0" tIns="36004" rIns="0" bIns="36004" rtlCol="0">
              <a:spAutoFit/>
            </a:bodyPr>
            <a:lstStyle/>
            <a:p>
              <a:pPr algn="ctr"/>
              <a:r>
                <a:rPr lang="nb-NO" sz="700">
                  <a:latin typeface="Tahoma" panose="020B0604030504040204" pitchFamily="34" charset="0"/>
                  <a:ea typeface="Tahoma" panose="020B0604030504040204" pitchFamily="34" charset="0"/>
                  <a:cs typeface="Tahoma" panose="020B0604030504040204" pitchFamily="34" charset="0"/>
                </a:rPr>
                <a:t>1,6</a:t>
              </a:r>
            </a:p>
            <a:p>
              <a:pPr algn="ctr"/>
              <a:r>
                <a:rPr lang="nb-NO" sz="700">
                  <a:latin typeface="Tahoma" panose="020B0604030504040204" pitchFamily="34" charset="0"/>
                  <a:ea typeface="Tahoma" panose="020B0604030504040204" pitchFamily="34" charset="0"/>
                  <a:cs typeface="Tahoma" panose="020B0604030504040204" pitchFamily="34" charset="0"/>
                </a:rPr>
                <a:t>m</a:t>
              </a:r>
            </a:p>
          </p:txBody>
        </p:sp>
      </p:grpSp>
      <p:pic>
        <p:nvPicPr>
          <p:cNvPr id="122" name="Bilde 121" descr="Et bilde som inneholder symbol, Grafikk, Font, design&#10;&#10;Automatisk generert beskrivelse">
            <a:extLst>
              <a:ext uri="{FF2B5EF4-FFF2-40B4-BE49-F238E27FC236}">
                <a16:creationId xmlns:a16="http://schemas.microsoft.com/office/drawing/2014/main" id="{C657942F-C76E-A743-3B97-F90F3E77F495}"/>
              </a:ext>
            </a:extLst>
          </p:cNvPr>
          <p:cNvPicPr preferRelativeResize="0">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752290" y="5243489"/>
            <a:ext cx="288000" cy="288000"/>
          </a:xfrm>
          <a:prstGeom prst="rect">
            <a:avLst/>
          </a:prstGeom>
        </p:spPr>
      </p:pic>
      <p:grpSp>
        <p:nvGrpSpPr>
          <p:cNvPr id="123" name="Gruppe 122">
            <a:extLst>
              <a:ext uri="{FF2B5EF4-FFF2-40B4-BE49-F238E27FC236}">
                <a16:creationId xmlns:a16="http://schemas.microsoft.com/office/drawing/2014/main" id="{6C99FEAF-0A4E-8950-A6CB-B9C824B648C6}"/>
              </a:ext>
            </a:extLst>
          </p:cNvPr>
          <p:cNvGrpSpPr/>
          <p:nvPr/>
        </p:nvGrpSpPr>
        <p:grpSpPr>
          <a:xfrm>
            <a:off x="12447817" y="5218843"/>
            <a:ext cx="287840" cy="312646"/>
            <a:chOff x="4929013" y="8801580"/>
            <a:chExt cx="287840" cy="312646"/>
          </a:xfrm>
        </p:grpSpPr>
        <p:pic>
          <p:nvPicPr>
            <p:cNvPr id="166" name="Bilde 165" descr="Et bilde som inneholder skjermbilde, Rektangel, Grafikk, line&#10;&#10;Automatisk generert beskrivelse">
              <a:extLst>
                <a:ext uri="{FF2B5EF4-FFF2-40B4-BE49-F238E27FC236}">
                  <a16:creationId xmlns:a16="http://schemas.microsoft.com/office/drawing/2014/main" id="{8364ABE1-9955-4AFF-EFBD-32E595FA719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V="1">
              <a:off x="4929013" y="8826226"/>
              <a:ext cx="287840" cy="288000"/>
            </a:xfrm>
            <a:prstGeom prst="rect">
              <a:avLst/>
            </a:prstGeom>
          </p:spPr>
        </p:pic>
        <p:sp>
          <p:nvSpPr>
            <p:cNvPr id="167" name="TekstSylinder 166">
              <a:extLst>
                <a:ext uri="{FF2B5EF4-FFF2-40B4-BE49-F238E27FC236}">
                  <a16:creationId xmlns:a16="http://schemas.microsoft.com/office/drawing/2014/main" id="{EB1F3388-9FBE-3BDF-1F9E-A30D7D7438BD}"/>
                </a:ext>
              </a:extLst>
            </p:cNvPr>
            <p:cNvSpPr txBox="1">
              <a:spLocks noChangeAspect="1"/>
            </p:cNvSpPr>
            <p:nvPr/>
          </p:nvSpPr>
          <p:spPr>
            <a:xfrm>
              <a:off x="5073281" y="8801580"/>
              <a:ext cx="143571" cy="288155"/>
            </a:xfrm>
            <a:prstGeom prst="rect">
              <a:avLst/>
            </a:prstGeom>
            <a:noFill/>
          </p:spPr>
          <p:txBody>
            <a:bodyPr wrap="square" lIns="0" tIns="36004" rIns="0" bIns="36004" rtlCol="0">
              <a:spAutoFit/>
            </a:bodyPr>
            <a:lstStyle/>
            <a:p>
              <a:pPr algn="ctr"/>
              <a:r>
                <a:rPr lang="nb-NO" sz="700">
                  <a:latin typeface="Tahoma" panose="020B0604030504040204" pitchFamily="34" charset="0"/>
                  <a:ea typeface="Tahoma" panose="020B0604030504040204" pitchFamily="34" charset="0"/>
                  <a:cs typeface="Tahoma" panose="020B0604030504040204" pitchFamily="34" charset="0"/>
                </a:rPr>
                <a:t>1,6</a:t>
              </a:r>
            </a:p>
            <a:p>
              <a:pPr algn="ctr"/>
              <a:r>
                <a:rPr lang="nb-NO" sz="700">
                  <a:latin typeface="Tahoma" panose="020B0604030504040204" pitchFamily="34" charset="0"/>
                  <a:ea typeface="Tahoma" panose="020B0604030504040204" pitchFamily="34" charset="0"/>
                  <a:cs typeface="Tahoma" panose="020B0604030504040204" pitchFamily="34" charset="0"/>
                </a:rPr>
                <a:t>m</a:t>
              </a:r>
            </a:p>
          </p:txBody>
        </p:sp>
      </p:grpSp>
      <p:pic>
        <p:nvPicPr>
          <p:cNvPr id="171" name="Bilde 170" descr="Et bilde som inneholder symbol, Grafikk, Font, design&#10;&#10;Automatisk generert beskrivelse">
            <a:extLst>
              <a:ext uri="{FF2B5EF4-FFF2-40B4-BE49-F238E27FC236}">
                <a16:creationId xmlns:a16="http://schemas.microsoft.com/office/drawing/2014/main" id="{0EBA7CBE-9E62-3B17-A000-0BBFD249F8DA}"/>
              </a:ext>
            </a:extLst>
          </p:cNvPr>
          <p:cNvPicPr preferRelativeResize="0">
            <a:picLocks/>
          </p:cNvPicPr>
          <p:nvPr/>
        </p:nvPicPr>
        <p:blipFill>
          <a:blip r:embed="rId17" cstate="print">
            <a:extLst>
              <a:ext uri="{28A0092B-C50C-407E-A947-70E740481C1C}">
                <a14:useLocalDpi xmlns:a14="http://schemas.microsoft.com/office/drawing/2010/main" val="0"/>
              </a:ext>
            </a:extLst>
          </a:blip>
          <a:stretch>
            <a:fillRect/>
          </a:stretch>
        </p:blipFill>
        <p:spPr>
          <a:xfrm>
            <a:off x="7795375" y="10207522"/>
            <a:ext cx="288000" cy="288000"/>
          </a:xfrm>
          <a:prstGeom prst="rect">
            <a:avLst/>
          </a:prstGeom>
        </p:spPr>
      </p:pic>
      <p:pic>
        <p:nvPicPr>
          <p:cNvPr id="2" name="Picture 4" descr="Et bilde som inneholder metallvarer, sirkel, nøkkel&#10;&#10;Automatisk generert beskrivelse">
            <a:extLst>
              <a:ext uri="{FF2B5EF4-FFF2-40B4-BE49-F238E27FC236}">
                <a16:creationId xmlns:a16="http://schemas.microsoft.com/office/drawing/2014/main" id="{8A352C30-DC98-C1FF-9FFB-4C0BEBA4208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309354" y="3400488"/>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Et bilde som inneholder illustrasjon, design, kunst&#10;&#10;Automatisk generert beskrivelse med lav konfidens">
            <a:extLst>
              <a:ext uri="{FF2B5EF4-FFF2-40B4-BE49-F238E27FC236}">
                <a16:creationId xmlns:a16="http://schemas.microsoft.com/office/drawing/2014/main" id="{70E06DBD-94AD-2941-54A9-80D92065AD5A}"/>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3056923" y="5238328"/>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Et bilde som inneholder illustrasjon, design, kunst&#10;&#10;Automatisk generert beskrivelse med lav konfidens">
            <a:extLst>
              <a:ext uri="{FF2B5EF4-FFF2-40B4-BE49-F238E27FC236}">
                <a16:creationId xmlns:a16="http://schemas.microsoft.com/office/drawing/2014/main" id="{601116EC-92B8-BEC4-0925-125E6A5E5C96}"/>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751714" y="559973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6" name="TekstSylinder 5">
            <a:extLst>
              <a:ext uri="{FF2B5EF4-FFF2-40B4-BE49-F238E27FC236}">
                <a16:creationId xmlns:a16="http://schemas.microsoft.com/office/drawing/2014/main" id="{7CBD7D7A-CD73-054B-C4C2-F4F698AB2A65}"/>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40359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p:cNvSpPr>
            <a:spLocks/>
          </p:cNvSpPr>
          <p:nvPr/>
        </p:nvSpPr>
        <p:spPr>
          <a:xfrm>
            <a:off x="-4027" y="-1355"/>
            <a:ext cx="15157592" cy="3326651"/>
          </a:xfrm>
          <a:prstGeom prst="rect">
            <a:avLst/>
          </a:prstGeom>
          <a:solidFill>
            <a:srgbClr val="FFF19B"/>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72008" tIns="72008" rIns="108011" bIns="108011" rtlCol="0" anchor="b" anchorCtr="0"/>
          <a:lstStyle/>
          <a:p>
            <a:r>
              <a:rPr lang="nb-NO" sz="1600" b="1">
                <a:solidFill>
                  <a:srgbClr val="002932"/>
                </a:solidFill>
                <a:latin typeface="Tahoma" panose="020B0604030504040204" pitchFamily="34" charset="0"/>
              </a:rPr>
              <a:t>1. etasje</a:t>
            </a:r>
          </a:p>
        </p:txBody>
      </p:sp>
      <p:grpSp>
        <p:nvGrpSpPr>
          <p:cNvPr id="15" name="Gruppe 14">
            <a:extLst>
              <a:ext uri="{FF2B5EF4-FFF2-40B4-BE49-F238E27FC236}">
                <a16:creationId xmlns:a16="http://schemas.microsoft.com/office/drawing/2014/main" id="{F69F11B2-BE70-0861-CCBA-9EEA5CE0BDCC}"/>
              </a:ext>
            </a:extLst>
          </p:cNvPr>
          <p:cNvGrpSpPr/>
          <p:nvPr/>
        </p:nvGrpSpPr>
        <p:grpSpPr>
          <a:xfrm>
            <a:off x="2232235" y="0"/>
            <a:ext cx="9218517" cy="418768"/>
            <a:chOff x="2232235" y="638879"/>
            <a:chExt cx="9218517" cy="418768"/>
          </a:xfrm>
        </p:grpSpPr>
        <p:grpSp>
          <p:nvGrpSpPr>
            <p:cNvPr id="16" name="Gruppe 15">
              <a:extLst>
                <a:ext uri="{FF2B5EF4-FFF2-40B4-BE49-F238E27FC236}">
                  <a16:creationId xmlns:a16="http://schemas.microsoft.com/office/drawing/2014/main" id="{87E537DB-33AB-130A-2D83-862604A873BA}"/>
                </a:ext>
              </a:extLst>
            </p:cNvPr>
            <p:cNvGrpSpPr/>
            <p:nvPr/>
          </p:nvGrpSpPr>
          <p:grpSpPr>
            <a:xfrm>
              <a:off x="2232235" y="726156"/>
              <a:ext cx="9218517" cy="258312"/>
              <a:chOff x="2950817" y="475253"/>
              <a:chExt cx="9218517" cy="258312"/>
            </a:xfrm>
          </p:grpSpPr>
          <p:sp>
            <p:nvSpPr>
              <p:cNvPr id="18" name="Ellipse 17">
                <a:extLst>
                  <a:ext uri="{FF2B5EF4-FFF2-40B4-BE49-F238E27FC236}">
                    <a16:creationId xmlns:a16="http://schemas.microsoft.com/office/drawing/2014/main" id="{BBDD4BE9-547D-4875-7D6D-CF6526915CBC}"/>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9" name="Ellipse 18">
                <a:extLst>
                  <a:ext uri="{FF2B5EF4-FFF2-40B4-BE49-F238E27FC236}">
                    <a16:creationId xmlns:a16="http://schemas.microsoft.com/office/drawing/2014/main" id="{3F7870F1-87F4-A16F-03D2-0076974D907D}"/>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0" name="Ellipse 19">
                <a:extLst>
                  <a:ext uri="{FF2B5EF4-FFF2-40B4-BE49-F238E27FC236}">
                    <a16:creationId xmlns:a16="http://schemas.microsoft.com/office/drawing/2014/main" id="{51A32A23-F5B1-702E-F27B-E86F9452D4B2}"/>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1" name="Ellipse 20">
                <a:extLst>
                  <a:ext uri="{FF2B5EF4-FFF2-40B4-BE49-F238E27FC236}">
                    <a16:creationId xmlns:a16="http://schemas.microsoft.com/office/drawing/2014/main" id="{63B5219A-B854-A70D-4979-381E60114CE5}"/>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cxnSp>
          <p:nvCxnSpPr>
            <p:cNvPr id="17" name="Rett pilkobling 16">
              <a:extLst>
                <a:ext uri="{FF2B5EF4-FFF2-40B4-BE49-F238E27FC236}">
                  <a16:creationId xmlns:a16="http://schemas.microsoft.com/office/drawing/2014/main" id="{3EF73F0C-BCFB-6673-5DE1-546E168A2241}"/>
                </a:ext>
              </a:extLst>
            </p:cNvPr>
            <p:cNvCxnSpPr>
              <a:cxnSpLocks/>
            </p:cNvCxnSpPr>
            <p:nvPr/>
          </p:nvCxnSpPr>
          <p:spPr>
            <a:xfrm>
              <a:off x="7559673" y="638879"/>
              <a:ext cx="1" cy="418768"/>
            </a:xfrm>
            <a:prstGeom prst="straightConnector1">
              <a:avLst/>
            </a:prstGeom>
            <a:ln>
              <a:solidFill>
                <a:schemeClr val="bg2"/>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 name="TekstSylinder 1">
            <a:extLst>
              <a:ext uri="{FF2B5EF4-FFF2-40B4-BE49-F238E27FC236}">
                <a16:creationId xmlns:a16="http://schemas.microsoft.com/office/drawing/2014/main" id="{C53039A2-101D-7F0F-65EB-47861321B253}"/>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2740908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tel 20"/>
          <p:cNvSpPr>
            <a:spLocks noGrp="1"/>
          </p:cNvSpPr>
          <p:nvPr>
            <p:ph type="title" idx="4294967295"/>
          </p:nvPr>
        </p:nvSpPr>
        <p:spPr>
          <a:xfrm>
            <a:off x="12599988" y="-7938"/>
            <a:ext cx="2519362" cy="1800226"/>
          </a:xfrm>
          <a:solidFill>
            <a:srgbClr val="FFF19B"/>
          </a:solidFill>
        </p:spPr>
        <p:txBody>
          <a:bodyPr vert="horz" wrap="square" lIns="72008" tIns="360038" rIns="288030" bIns="108011" rtlCol="0" anchor="t">
            <a:normAutofit/>
          </a:bodyPr>
          <a:lstStyle/>
          <a:p>
            <a:pPr algn="r" defTabSz="704480">
              <a:lnSpc>
                <a:spcPct val="100000"/>
              </a:lnSpc>
              <a:spcBef>
                <a:spcPts val="0"/>
              </a:spcBef>
            </a:pPr>
            <a:r>
              <a:rPr lang="nb-NO" sz="2000" b="1">
                <a:solidFill>
                  <a:srgbClr val="002932"/>
                </a:solidFill>
                <a:latin typeface="Tahoma" panose="020B0604030504040204" pitchFamily="34" charset="0"/>
                <a:ea typeface="+mn-ea"/>
                <a:cs typeface="+mn-cs"/>
              </a:rPr>
              <a:t>1. etasje</a:t>
            </a:r>
            <a:br>
              <a:rPr lang="nb-NO" sz="2000" b="1">
                <a:solidFill>
                  <a:srgbClr val="002932"/>
                </a:solidFill>
                <a:latin typeface="Tahoma" panose="020B0604030504040204" pitchFamily="34" charset="0"/>
                <a:ea typeface="+mn-ea"/>
                <a:cs typeface="+mn-cs"/>
              </a:rPr>
            </a:br>
            <a:r>
              <a:rPr lang="nb-NO" sz="2000" b="1">
                <a:solidFill>
                  <a:srgbClr val="002932"/>
                </a:solidFill>
                <a:latin typeface="Tahoma" panose="020B0604030504040204" pitchFamily="34" charset="0"/>
                <a:ea typeface="+mn-ea"/>
                <a:cs typeface="+mn-cs"/>
              </a:rPr>
              <a:t>Prioriteringsliste</a:t>
            </a:r>
            <a:br>
              <a:rPr lang="nb-NO" sz="2000" b="1">
                <a:solidFill>
                  <a:srgbClr val="002932"/>
                </a:solidFill>
                <a:latin typeface="Tahoma" panose="020B0604030504040204" pitchFamily="34" charset="0"/>
                <a:ea typeface="+mn-ea"/>
                <a:cs typeface="+mn-cs"/>
              </a:rPr>
            </a:br>
            <a:br>
              <a:rPr lang="nb-NO" sz="2300" b="1">
                <a:solidFill>
                  <a:srgbClr val="002932"/>
                </a:solidFill>
                <a:latin typeface="Tahoma" panose="020B0604030504040204" pitchFamily="34" charset="0"/>
                <a:ea typeface="+mn-ea"/>
                <a:cs typeface="+mn-cs"/>
              </a:rPr>
            </a:br>
            <a:r>
              <a:rPr lang="nb-NO" sz="1400">
                <a:solidFill>
                  <a:prstClr val="black"/>
                </a:solidFill>
                <a:latin typeface="Tahoma" panose="020B0604030504040204" pitchFamily="34" charset="0"/>
                <a:ea typeface="+mn-ea"/>
                <a:cs typeface="Tahoma" panose="020B0604030504040204" pitchFamily="34" charset="0"/>
              </a:rPr>
              <a:t>Jf. plantegning neste side</a:t>
            </a:r>
          </a:p>
        </p:txBody>
      </p:sp>
      <p:graphicFrame>
        <p:nvGraphicFramePr>
          <p:cNvPr id="35" name="Tabell 34"/>
          <p:cNvGraphicFramePr>
            <a:graphicFrameLocks noGrp="1"/>
          </p:cNvGraphicFramePr>
          <p:nvPr>
            <p:extLst>
              <p:ext uri="{D42A27DB-BD31-4B8C-83A1-F6EECF244321}">
                <p14:modId xmlns:p14="http://schemas.microsoft.com/office/powerpoint/2010/main" val="3927482607"/>
              </p:ext>
            </p:extLst>
          </p:nvPr>
        </p:nvGraphicFramePr>
        <p:xfrm>
          <a:off x="1080001" y="2159193"/>
          <a:ext cx="11313041" cy="4872481"/>
        </p:xfrm>
        <a:graphic>
          <a:graphicData uri="http://schemas.openxmlformats.org/drawingml/2006/table">
            <a:tbl>
              <a:tblPr firstRow="1" bandRow="1">
                <a:tableStyleId>{073A0DAA-6AF3-43AB-8588-CEC1D06C72B9}</a:tableStyleId>
              </a:tblPr>
              <a:tblGrid>
                <a:gridCol w="1423662">
                  <a:extLst>
                    <a:ext uri="{9D8B030D-6E8A-4147-A177-3AD203B41FA5}">
                      <a16:colId xmlns:a16="http://schemas.microsoft.com/office/drawing/2014/main" val="20000"/>
                    </a:ext>
                  </a:extLst>
                </a:gridCol>
                <a:gridCol w="1418897">
                  <a:extLst>
                    <a:ext uri="{9D8B030D-6E8A-4147-A177-3AD203B41FA5}">
                      <a16:colId xmlns:a16="http://schemas.microsoft.com/office/drawing/2014/main" val="20001"/>
                    </a:ext>
                  </a:extLst>
                </a:gridCol>
                <a:gridCol w="1782603">
                  <a:extLst>
                    <a:ext uri="{9D8B030D-6E8A-4147-A177-3AD203B41FA5}">
                      <a16:colId xmlns:a16="http://schemas.microsoft.com/office/drawing/2014/main" val="20002"/>
                    </a:ext>
                  </a:extLst>
                </a:gridCol>
                <a:gridCol w="1286540">
                  <a:extLst>
                    <a:ext uri="{9D8B030D-6E8A-4147-A177-3AD203B41FA5}">
                      <a16:colId xmlns:a16="http://schemas.microsoft.com/office/drawing/2014/main" val="20003"/>
                    </a:ext>
                  </a:extLst>
                </a:gridCol>
                <a:gridCol w="1986834">
                  <a:extLst>
                    <a:ext uri="{9D8B030D-6E8A-4147-A177-3AD203B41FA5}">
                      <a16:colId xmlns:a16="http://schemas.microsoft.com/office/drawing/2014/main" val="20004"/>
                    </a:ext>
                  </a:extLst>
                </a:gridCol>
                <a:gridCol w="2521370">
                  <a:extLst>
                    <a:ext uri="{9D8B030D-6E8A-4147-A177-3AD203B41FA5}">
                      <a16:colId xmlns:a16="http://schemas.microsoft.com/office/drawing/2014/main" val="20005"/>
                    </a:ext>
                  </a:extLst>
                </a:gridCol>
                <a:gridCol w="893135">
                  <a:extLst>
                    <a:ext uri="{9D8B030D-6E8A-4147-A177-3AD203B41FA5}">
                      <a16:colId xmlns:a16="http://schemas.microsoft.com/office/drawing/2014/main" val="20006"/>
                    </a:ext>
                  </a:extLst>
                </a:gridCol>
              </a:tblGrid>
              <a:tr h="808235">
                <a:tc>
                  <a:txBody>
                    <a:bodyPr/>
                    <a:lstStyle/>
                    <a:p>
                      <a:pPr indent="0" algn="ctr">
                        <a:lnSpc>
                          <a:spcPct val="100000"/>
                        </a:lnSpc>
                        <a:spcBef>
                          <a:spcPts val="0"/>
                        </a:spcBef>
                        <a:spcAft>
                          <a:spcPts val="0"/>
                        </a:spcAft>
                      </a:pPr>
                      <a:r>
                        <a:rPr lang="nb-NO" sz="1400" b="1" err="1">
                          <a:solidFill>
                            <a:schemeClr val="bg1"/>
                          </a:solidFill>
                          <a:latin typeface="Tahoma" panose="020B0604030504040204" pitchFamily="34" charset="0"/>
                          <a:cs typeface="Tahoma" panose="020B0604030504040204" pitchFamily="34" charset="0"/>
                        </a:rPr>
                        <a:t>Pri</a:t>
                      </a:r>
                      <a:endParaRPr lang="nb-NO" sz="1400" b="1">
                        <a:solidFill>
                          <a:schemeClr val="bg1"/>
                        </a:solidFill>
                        <a:latin typeface="Tahoma" panose="020B0604030504040204" pitchFamily="34" charset="0"/>
                        <a:cs typeface="Tahoma" panose="020B0604030504040204" pitchFamily="34" charset="0"/>
                      </a:endParaRPr>
                    </a:p>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a:t>
                      </a:r>
                    </a:p>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Bergingskort</a:t>
                      </a:r>
                    </a:p>
                  </a:txBody>
                  <a:tcPr marL="54703" marR="54703" marT="54726" marB="54726" anchor="ctr">
                    <a:solidFill>
                      <a:srgbClr val="FF0000"/>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Foto</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Hva</a:t>
                      </a:r>
                    </a:p>
                  </a:txBody>
                  <a:tcPr marL="54703" marR="54703" marT="54726" marB="54726" anchor="ctr">
                    <a:solidFill>
                      <a:srgbClr val="002932"/>
                    </a:solidFill>
                  </a:tcPr>
                </a:tc>
                <a:tc>
                  <a:txBody>
                    <a:bodyPr/>
                    <a:lstStyle/>
                    <a:p>
                      <a:pPr indent="0" algn="ctr">
                        <a:lnSpc>
                          <a:spcPct val="100000"/>
                        </a:lnSpc>
                        <a:spcBef>
                          <a:spcPts val="0"/>
                        </a:spcBef>
                        <a:spcAft>
                          <a:spcPts val="0"/>
                        </a:spcAft>
                      </a:pPr>
                      <a:r>
                        <a:rPr lang="nb-NO" sz="1400" b="1">
                          <a:solidFill>
                            <a:schemeClr val="bg1"/>
                          </a:solidFill>
                          <a:latin typeface="Tahoma" panose="020B0604030504040204" pitchFamily="34" charset="0"/>
                          <a:cs typeface="Tahoma" panose="020B0604030504040204" pitchFamily="34" charset="0"/>
                        </a:rPr>
                        <a:t>Rom</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Mål og vekt</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Hjelpemidler og info</a:t>
                      </a:r>
                    </a:p>
                  </a:txBody>
                  <a:tcPr marL="54703" marR="54703" marT="54726" marB="54726" anchor="ctr">
                    <a:solidFill>
                      <a:srgbClr val="002932"/>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r>
                        <a:rPr lang="nb-NO" sz="1400" b="1">
                          <a:solidFill>
                            <a:schemeClr val="bg1"/>
                          </a:solidFill>
                          <a:latin typeface="Tahoma" panose="020B0604030504040204" pitchFamily="34" charset="0"/>
                          <a:cs typeface="Tahoma" panose="020B0604030504040204" pitchFamily="34" charset="0"/>
                        </a:rPr>
                        <a:t>Berget</a:t>
                      </a:r>
                    </a:p>
                  </a:txBody>
                  <a:tcPr marL="54703" marR="54703" marT="54726" marB="54726" anchor="ctr">
                    <a:solidFill>
                      <a:srgbClr val="00B050"/>
                    </a:solidFill>
                  </a:tcPr>
                </a:tc>
                <a:extLst>
                  <a:ext uri="{0D108BD9-81ED-4DB2-BD59-A6C34878D82A}">
                    <a16:rowId xmlns:a16="http://schemas.microsoft.com/office/drawing/2014/main" val="10000"/>
                  </a:ext>
                </a:extLst>
              </a:tr>
              <a:tr h="962387">
                <a:tc>
                  <a:txBody>
                    <a:bodyPr/>
                    <a:lstStyle/>
                    <a:p>
                      <a:endParaRPr lang="nb-NO" sz="2200"/>
                    </a:p>
                  </a:txBody>
                  <a:tcPr marL="54703" marR="54703" marT="54726" marB="54726" anchor="ctr">
                    <a:solidFill>
                      <a:srgbClr val="FF0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200" i="0">
                        <a:solidFill>
                          <a:schemeClr val="tx1"/>
                        </a:solidFill>
                        <a:latin typeface="Tahoma" panose="020B0604030504040204" pitchFamily="34" charset="0"/>
                        <a:cs typeface="Tahoma" panose="020B0604030504040204" pitchFamily="34" charset="0"/>
                      </a:endParaRPr>
                    </a:p>
                  </a:txBody>
                  <a:tcPr marL="54703"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a:solidFill>
                            <a:schemeClr val="tx1"/>
                          </a:solidFill>
                          <a:latin typeface="Tahoma" panose="020B0604030504040204" pitchFamily="34" charset="0"/>
                          <a:cs typeface="Tahoma" panose="020B0604030504040204" pitchFamily="34" charset="0"/>
                        </a:rPr>
                        <a:t>Maleri</a:t>
                      </a:r>
                      <a:endParaRPr lang="nb-NO" sz="1400" i="0" baseline="0">
                        <a:solidFill>
                          <a:schemeClr val="tx1"/>
                        </a:solidFill>
                        <a:latin typeface="Tahoma" panose="020B0604030504040204" pitchFamily="34" charset="0"/>
                        <a:cs typeface="Tahoma" panose="020B0604030504040204" pitchFamily="34" charset="0"/>
                      </a:endParaRP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baseline="0">
                          <a:solidFill>
                            <a:schemeClr val="tx1"/>
                          </a:solidFill>
                          <a:latin typeface="Tahoma" panose="020B0604030504040204" pitchFamily="34" charset="0"/>
                          <a:cs typeface="Tahoma" panose="020B0604030504040204" pitchFamily="34" charset="0"/>
                        </a:rPr>
                        <a:t>«Det </a:t>
                      </a:r>
                      <a:r>
                        <a:rPr lang="nb-NO" sz="1400" i="0">
                          <a:solidFill>
                            <a:schemeClr val="tx1"/>
                          </a:solidFill>
                          <a:latin typeface="Tahoma" panose="020B0604030504040204" pitchFamily="34" charset="0"/>
                          <a:cs typeface="Tahoma" panose="020B0604030504040204" pitchFamily="34" charset="0"/>
                        </a:rPr>
                        <a:t>syke barn»</a:t>
                      </a:r>
                    </a:p>
                  </a:txBody>
                  <a:tcPr marL="85036"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a:solidFill>
                            <a:schemeClr val="tx1"/>
                          </a:solidFill>
                          <a:latin typeface="Tahoma" panose="020B0604030504040204" pitchFamily="34" charset="0"/>
                          <a:cs typeface="Tahoma" panose="020B0604030504040204" pitchFamily="34" charset="0"/>
                        </a:rPr>
                        <a:t>121</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err="1">
                          <a:solidFill>
                            <a:schemeClr val="tx1"/>
                          </a:solidFill>
                          <a:latin typeface="Tahoma" panose="020B0604030504040204" pitchFamily="34" charset="0"/>
                          <a:cs typeface="Tahoma" panose="020B0604030504040204" pitchFamily="34" charset="0"/>
                        </a:rPr>
                        <a:t>Munchrommet</a:t>
                      </a:r>
                      <a:endParaRPr lang="nb-NO" sz="1400" i="0">
                        <a:solidFill>
                          <a:schemeClr val="tx1"/>
                        </a:solidFill>
                        <a:latin typeface="Tahoma" panose="020B0604030504040204" pitchFamily="34" charset="0"/>
                        <a:cs typeface="Tahoma" panose="020B0604030504040204" pitchFamily="34" charset="0"/>
                      </a:endParaRPr>
                    </a:p>
                  </a:txBody>
                  <a:tcPr marL="85036" marR="54703" marT="54726" marB="54726"/>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180</a:t>
                      </a:r>
                      <a:r>
                        <a:rPr lang="nb-NO" sz="1400" b="0" i="0" baseline="0">
                          <a:solidFill>
                            <a:schemeClr val="tx1"/>
                          </a:solidFill>
                          <a:latin typeface="Tahoma" panose="020B0604030504040204" pitchFamily="34" charset="0"/>
                          <a:cs typeface="Tahoma" panose="020B0604030504040204" pitchFamily="34" charset="0"/>
                        </a:rPr>
                        <a:t> x 200 cm</a:t>
                      </a:r>
                    </a:p>
                  </a:txBody>
                  <a:tcPr marL="85036" marR="54703" marT="54726" marB="54726"/>
                </a:tc>
                <a:tc>
                  <a:txBody>
                    <a:bodyPr/>
                    <a:lstStyle/>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Trappestige</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Avbiter</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Spennbånd</a:t>
                      </a:r>
                    </a:p>
                  </a:txBody>
                  <a:tcPr marL="85036" marR="54703" marT="54726" marB="54726"/>
                </a:tc>
                <a:tc>
                  <a:txBody>
                    <a:bodyPr/>
                    <a:lstStyle/>
                    <a:p>
                      <a:pPr lvl="0" indent="0" algn="l">
                        <a:lnSpc>
                          <a:spcPct val="100000"/>
                        </a:lnSpc>
                        <a:spcBef>
                          <a:spcPts val="0"/>
                        </a:spcBef>
                        <a:spcAft>
                          <a:spcPts val="0"/>
                        </a:spcAft>
                      </a:pPr>
                      <a:endParaRPr lang="nb-NO" sz="1400" i="0">
                        <a:solidFill>
                          <a:schemeClr val="tx1"/>
                        </a:solidFill>
                        <a:latin typeface="Tahoma" panose="020B0604030504040204" pitchFamily="34" charset="0"/>
                        <a:cs typeface="Tahoma" panose="020B0604030504040204" pitchFamily="34" charset="0"/>
                      </a:endParaRPr>
                    </a:p>
                  </a:txBody>
                  <a:tcPr marL="85036" marR="54703" marT="54726" marB="54726"/>
                </a:tc>
                <a:extLst>
                  <a:ext uri="{0D108BD9-81ED-4DB2-BD59-A6C34878D82A}">
                    <a16:rowId xmlns:a16="http://schemas.microsoft.com/office/drawing/2014/main" val="10001"/>
                  </a:ext>
                </a:extLst>
              </a:tr>
              <a:tr h="963108">
                <a:tc>
                  <a:txBody>
                    <a:bodyPr/>
                    <a:lstStyle/>
                    <a:p>
                      <a:endParaRPr lang="nb-NO" sz="2200"/>
                    </a:p>
                  </a:txBody>
                  <a:tcPr marL="54703" marR="54703" marT="54726" marB="54726" anchor="ctr">
                    <a:solidFill>
                      <a:srgbClr val="FF0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200" i="0">
                        <a:solidFill>
                          <a:schemeClr val="tx1"/>
                        </a:solidFill>
                        <a:latin typeface="Tahoma" panose="020B0604030504040204" pitchFamily="34" charset="0"/>
                        <a:cs typeface="Tahoma" panose="020B0604030504040204" pitchFamily="34" charset="0"/>
                      </a:endParaRPr>
                    </a:p>
                  </a:txBody>
                  <a:tcPr marL="54703"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a:solidFill>
                            <a:schemeClr val="tx1"/>
                          </a:solidFill>
                          <a:latin typeface="Tahoma" panose="020B0604030504040204" pitchFamily="34" charset="0"/>
                          <a:cs typeface="Tahoma" panose="020B0604030504040204" pitchFamily="34" charset="0"/>
                        </a:rPr>
                        <a:t>Maleri</a:t>
                      </a:r>
                      <a:r>
                        <a:rPr lang="nb-NO" sz="1400" i="0" baseline="0">
                          <a:solidFill>
                            <a:schemeClr val="tx1"/>
                          </a:solidFill>
                          <a:latin typeface="Tahoma" panose="020B0604030504040204" pitchFamily="34" charset="0"/>
                          <a:cs typeface="Tahoma" panose="020B0604030504040204" pitchFamily="34" charset="0"/>
                        </a:rPr>
                        <a:t> </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baseline="0">
                          <a:solidFill>
                            <a:schemeClr val="tx1"/>
                          </a:solidFill>
                          <a:latin typeface="Tahoma" panose="020B0604030504040204" pitchFamily="34" charset="0"/>
                          <a:cs typeface="Tahoma" panose="020B0604030504040204" pitchFamily="34" charset="0"/>
                        </a:rPr>
                        <a:t>«Aften</a:t>
                      </a:r>
                      <a:r>
                        <a:rPr lang="nb-NO" sz="1400" i="0">
                          <a:solidFill>
                            <a:schemeClr val="tx1"/>
                          </a:solidFill>
                          <a:latin typeface="Tahoma" panose="020B0604030504040204" pitchFamily="34" charset="0"/>
                          <a:cs typeface="Tahoma" panose="020B0604030504040204" pitchFamily="34" charset="0"/>
                        </a:rPr>
                        <a:t>»</a:t>
                      </a:r>
                    </a:p>
                  </a:txBody>
                  <a:tcPr marL="85036"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a:solidFill>
                            <a:schemeClr val="tx1"/>
                          </a:solidFill>
                          <a:latin typeface="Tahoma" panose="020B0604030504040204" pitchFamily="34" charset="0"/>
                          <a:cs typeface="Tahoma" panose="020B0604030504040204" pitchFamily="34" charset="0"/>
                        </a:rPr>
                        <a:t>116</a:t>
                      </a:r>
                    </a:p>
                  </a:txBody>
                  <a:tcPr marL="85036" marR="54703" marT="54726" marB="54726"/>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150 x 150 cm</a:t>
                      </a:r>
                    </a:p>
                  </a:txBody>
                  <a:tcPr marL="85036" marR="54703" marT="54726" marB="54726"/>
                </a:tc>
                <a:tc>
                  <a:txBody>
                    <a:bodyPr/>
                    <a:lstStyle/>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Trappestige</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Avbiter</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Spennbånd</a:t>
                      </a:r>
                    </a:p>
                    <a:p>
                      <a:pPr marL="171450" lvl="0" indent="-171450" algn="l">
                        <a:lnSpc>
                          <a:spcPct val="100000"/>
                        </a:lnSpc>
                        <a:spcBef>
                          <a:spcPts val="0"/>
                        </a:spcBef>
                        <a:spcAft>
                          <a:spcPts val="0"/>
                        </a:spcAft>
                        <a:buFont typeface="Arial" panose="020B0604020202020204" pitchFamily="34" charset="0"/>
                        <a:buChar char="•"/>
                      </a:pPr>
                      <a:endParaRPr lang="nb-NO" sz="1400" i="0">
                        <a:solidFill>
                          <a:schemeClr val="tx1"/>
                        </a:solidFill>
                        <a:latin typeface="Tahoma" panose="020B0604030504040204" pitchFamily="34" charset="0"/>
                        <a:cs typeface="Tahoma" panose="020B0604030504040204" pitchFamily="34" charset="0"/>
                      </a:endParaRPr>
                    </a:p>
                  </a:txBody>
                  <a:tcPr marL="85036"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85036" marR="54703" marT="54726" marB="54726"/>
                </a:tc>
                <a:extLst>
                  <a:ext uri="{0D108BD9-81ED-4DB2-BD59-A6C34878D82A}">
                    <a16:rowId xmlns:a16="http://schemas.microsoft.com/office/drawing/2014/main" val="10002"/>
                  </a:ext>
                </a:extLst>
              </a:tr>
              <a:tr h="962387">
                <a:tc>
                  <a:txBody>
                    <a:bodyPr/>
                    <a:lstStyle/>
                    <a:p>
                      <a:endParaRPr lang="nb-NO" sz="2200"/>
                    </a:p>
                  </a:txBody>
                  <a:tcPr marL="54703" marR="54703" marT="54726" marB="54726" anchor="ctr">
                    <a:solidFill>
                      <a:srgbClr val="FFC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200">
                        <a:latin typeface="Tahoma" panose="020B0604030504040204" pitchFamily="34" charset="0"/>
                        <a:cs typeface="Tahoma" panose="020B0604030504040204" pitchFamily="34" charset="0"/>
                      </a:endParaRPr>
                    </a:p>
                  </a:txBody>
                  <a:tcPr marL="54703"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Maleri </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«Dansen»</a:t>
                      </a:r>
                    </a:p>
                  </a:txBody>
                  <a:tcPr marL="85036"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121</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i="0">
                          <a:solidFill>
                            <a:schemeClr val="tx1"/>
                          </a:solidFill>
                          <a:latin typeface="Tahoma" panose="020B0604030504040204" pitchFamily="34" charset="0"/>
                          <a:cs typeface="Tahoma" panose="020B0604030504040204" pitchFamily="34" charset="0"/>
                        </a:rPr>
                        <a:t>Munch-rommet</a:t>
                      </a:r>
                    </a:p>
                  </a:txBody>
                  <a:tcPr marL="85036" marR="54703" marT="54726" marB="54726"/>
                </a:tc>
                <a:tc>
                  <a:txBody>
                    <a:bodyPr/>
                    <a:lstStyle/>
                    <a:p>
                      <a:pPr marL="0" lvl="0" indent="0" algn="l">
                        <a:lnSpc>
                          <a:spcPct val="100000"/>
                        </a:lnSpc>
                        <a:spcBef>
                          <a:spcPts val="0"/>
                        </a:spcBef>
                        <a:spcAft>
                          <a:spcPts val="0"/>
                        </a:spcAft>
                        <a:buFont typeface="Arial" panose="020B0604020202020204" pitchFamily="34" charset="0"/>
                        <a:buNone/>
                      </a:pPr>
                      <a:r>
                        <a:rPr lang="nb-NO" sz="1400" b="0" i="0">
                          <a:solidFill>
                            <a:schemeClr val="tx1"/>
                          </a:solidFill>
                          <a:latin typeface="Tahoma" panose="020B0604030504040204" pitchFamily="34" charset="0"/>
                          <a:cs typeface="Tahoma" panose="020B0604030504040204" pitchFamily="34" charset="0"/>
                        </a:rPr>
                        <a:t>230 x 200 cm</a:t>
                      </a:r>
                    </a:p>
                  </a:txBody>
                  <a:tcPr marL="85036" marR="54703" marT="54726" marB="54726">
                    <a:solidFill>
                      <a:schemeClr val="dk1">
                        <a:tint val="40000"/>
                      </a:schemeClr>
                    </a:solidFill>
                  </a:tcPr>
                </a:tc>
                <a:tc>
                  <a:txBody>
                    <a:bodyPr/>
                    <a:lstStyle/>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Trappestige</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Avbiter</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Spennbånd</a:t>
                      </a:r>
                    </a:p>
                  </a:txBody>
                  <a:tcPr marL="85036"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85036" marR="54703" marT="54726" marB="54726"/>
                </a:tc>
                <a:extLst>
                  <a:ext uri="{0D108BD9-81ED-4DB2-BD59-A6C34878D82A}">
                    <a16:rowId xmlns:a16="http://schemas.microsoft.com/office/drawing/2014/main" val="10003"/>
                  </a:ext>
                </a:extLst>
              </a:tr>
              <a:tr h="1176364">
                <a:tc>
                  <a:txBody>
                    <a:bodyPr/>
                    <a:lstStyle/>
                    <a:p>
                      <a:endParaRPr lang="nb-NO" sz="2200"/>
                    </a:p>
                  </a:txBody>
                  <a:tcPr marL="54703" marR="54703" marT="54726" marB="54726" anchor="ctr">
                    <a:solidFill>
                      <a:srgbClr val="FFC000"/>
                    </a:solidFill>
                  </a:tcPr>
                </a:tc>
                <a:tc>
                  <a:txBody>
                    <a:bodyPr/>
                    <a:lstStyle/>
                    <a:p>
                      <a:pPr marL="0" marR="0" indent="0" algn="ctr" defTabSz="801929" rtl="0" eaLnBrk="1" fontAlgn="auto" latinLnBrk="0" hangingPunct="1">
                        <a:lnSpc>
                          <a:spcPct val="100000"/>
                        </a:lnSpc>
                        <a:spcBef>
                          <a:spcPts val="0"/>
                        </a:spcBef>
                        <a:spcAft>
                          <a:spcPts val="0"/>
                        </a:spcAft>
                        <a:buClrTx/>
                        <a:buSzTx/>
                        <a:buFontTx/>
                        <a:buNone/>
                        <a:tabLst/>
                        <a:defRPr/>
                      </a:pPr>
                      <a:endParaRPr lang="nb-NO" sz="1200">
                        <a:latin typeface="Tahoma" panose="020B0604030504040204" pitchFamily="34" charset="0"/>
                        <a:cs typeface="Tahoma" panose="020B0604030504040204" pitchFamily="34" charset="0"/>
                      </a:endParaRPr>
                    </a:p>
                  </a:txBody>
                  <a:tcPr marL="54703"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b="1">
                          <a:latin typeface="Tahoma" panose="020B0604030504040204" pitchFamily="34" charset="0"/>
                          <a:cs typeface="Tahoma" panose="020B0604030504040204" pitchFamily="34" charset="0"/>
                        </a:rPr>
                        <a:t>50 gjenstander</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Kirkesamlingen</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Tre og metall</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Varierende</a:t>
                      </a:r>
                      <a:r>
                        <a:rPr lang="nb-NO" sz="1400" baseline="0">
                          <a:latin typeface="Tahoma" panose="020B0604030504040204" pitchFamily="34" charset="0"/>
                          <a:cs typeface="Tahoma" panose="020B0604030504040204" pitchFamily="34" charset="0"/>
                        </a:rPr>
                        <a:t> størrelser</a:t>
                      </a:r>
                      <a:endParaRPr lang="nb-NO" sz="1400">
                        <a:latin typeface="Tahoma" panose="020B0604030504040204" pitchFamily="34" charset="0"/>
                        <a:cs typeface="Tahoma" panose="020B0604030504040204" pitchFamily="34" charset="0"/>
                      </a:endParaRPr>
                    </a:p>
                  </a:txBody>
                  <a:tcPr marL="85036"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125</a:t>
                      </a:r>
                    </a:p>
                    <a:p>
                      <a:pPr marL="0" marR="0" lvl="0" indent="0" algn="l" defTabSz="801929" rtl="0" eaLnBrk="1" fontAlgn="auto" latinLnBrk="0" hangingPunct="1">
                        <a:lnSpc>
                          <a:spcPct val="100000"/>
                        </a:lnSpc>
                        <a:spcBef>
                          <a:spcPts val="0"/>
                        </a:spcBef>
                        <a:spcAft>
                          <a:spcPts val="0"/>
                        </a:spcAft>
                        <a:buClrTx/>
                        <a:buSzTx/>
                        <a:buFontTx/>
                        <a:buNone/>
                        <a:tabLst/>
                        <a:defRPr/>
                      </a:pPr>
                      <a:r>
                        <a:rPr lang="nb-NO" sz="1400">
                          <a:latin typeface="Tahoma" panose="020B0604030504040204" pitchFamily="34" charset="0"/>
                          <a:cs typeface="Tahoma" panose="020B0604030504040204" pitchFamily="34" charset="0"/>
                        </a:rPr>
                        <a:t>126</a:t>
                      </a:r>
                    </a:p>
                  </a:txBody>
                  <a:tcPr marL="85036" marR="54703" marT="54726" marB="54726"/>
                </a:tc>
                <a:tc>
                  <a:txBody>
                    <a:bodyPr/>
                    <a:lstStyle/>
                    <a:p>
                      <a:pPr marL="0" lvl="0" indent="0" algn="l">
                        <a:lnSpc>
                          <a:spcPct val="100000"/>
                        </a:lnSpc>
                        <a:spcBef>
                          <a:spcPts val="0"/>
                        </a:spcBef>
                        <a:spcAft>
                          <a:spcPts val="0"/>
                        </a:spcAft>
                        <a:buFont typeface="Arial" panose="020B0604020202020204" pitchFamily="34" charset="0"/>
                        <a:buNone/>
                      </a:pPr>
                      <a:r>
                        <a:rPr lang="nb-NO" sz="1400" i="0">
                          <a:solidFill>
                            <a:schemeClr val="tx1"/>
                          </a:solidFill>
                          <a:latin typeface="Tahoma" panose="020B0604030504040204" pitchFamily="34" charset="0"/>
                          <a:cs typeface="Tahoma" panose="020B0604030504040204" pitchFamily="34" charset="0"/>
                        </a:rPr>
                        <a:t>Maks</a:t>
                      </a:r>
                      <a:r>
                        <a:rPr lang="nb-NO" sz="1400" i="0" baseline="0">
                          <a:solidFill>
                            <a:schemeClr val="tx1"/>
                          </a:solidFill>
                          <a:latin typeface="Tahoma" panose="020B0604030504040204" pitchFamily="34" charset="0"/>
                          <a:cs typeface="Tahoma" panose="020B0604030504040204" pitchFamily="34" charset="0"/>
                        </a:rPr>
                        <a:t> </a:t>
                      </a:r>
                    </a:p>
                    <a:p>
                      <a:pPr marL="0" lvl="0" indent="0" algn="l">
                        <a:lnSpc>
                          <a:spcPct val="100000"/>
                        </a:lnSpc>
                        <a:spcBef>
                          <a:spcPts val="0"/>
                        </a:spcBef>
                        <a:spcAft>
                          <a:spcPts val="0"/>
                        </a:spcAft>
                        <a:buFont typeface="Arial" panose="020B0604020202020204" pitchFamily="34" charset="0"/>
                        <a:buNone/>
                      </a:pPr>
                      <a:r>
                        <a:rPr lang="nb-NO" sz="1400" b="0" i="0" baseline="0">
                          <a:solidFill>
                            <a:schemeClr val="tx1"/>
                          </a:solidFill>
                          <a:latin typeface="Tahoma" panose="020B0604030504040204" pitchFamily="34" charset="0"/>
                          <a:cs typeface="Tahoma" panose="020B0604030504040204" pitchFamily="34" charset="0"/>
                        </a:rPr>
                        <a:t>150 x 200 x 100 cm</a:t>
                      </a:r>
                    </a:p>
                    <a:p>
                      <a:pPr marL="0" lvl="0" indent="0" algn="l">
                        <a:lnSpc>
                          <a:spcPct val="100000"/>
                        </a:lnSpc>
                        <a:spcBef>
                          <a:spcPts val="0"/>
                        </a:spcBef>
                        <a:spcAft>
                          <a:spcPts val="0"/>
                        </a:spcAft>
                        <a:buFont typeface="Arial" panose="020B0604020202020204" pitchFamily="34" charset="0"/>
                        <a:buNone/>
                      </a:pPr>
                      <a:endParaRPr lang="nb-NO" sz="1400" i="0" baseline="0">
                        <a:solidFill>
                          <a:schemeClr val="tx1"/>
                        </a:solidFill>
                        <a:latin typeface="Tahoma" panose="020B0604030504040204" pitchFamily="34" charset="0"/>
                        <a:cs typeface="Tahoma" panose="020B0604030504040204" pitchFamily="34" charset="0"/>
                      </a:endParaRPr>
                    </a:p>
                    <a:p>
                      <a:pPr marL="0" lvl="0" indent="0" algn="l">
                        <a:lnSpc>
                          <a:spcPct val="100000"/>
                        </a:lnSpc>
                        <a:spcBef>
                          <a:spcPts val="0"/>
                        </a:spcBef>
                        <a:spcAft>
                          <a:spcPts val="0"/>
                        </a:spcAft>
                        <a:buFont typeface="Arial" panose="020B0604020202020204" pitchFamily="34" charset="0"/>
                        <a:buNone/>
                      </a:pPr>
                      <a:endParaRPr lang="nb-NO" sz="1400" i="0">
                        <a:solidFill>
                          <a:schemeClr val="tx1"/>
                        </a:solidFill>
                        <a:latin typeface="Tahoma" panose="020B0604030504040204" pitchFamily="34" charset="0"/>
                        <a:cs typeface="Tahoma" panose="020B0604030504040204" pitchFamily="34" charset="0"/>
                      </a:endParaRPr>
                    </a:p>
                  </a:txBody>
                  <a:tcPr marL="85036" marR="54703" marT="54726" marB="54726">
                    <a:solidFill>
                      <a:schemeClr val="dk1">
                        <a:tint val="40000"/>
                      </a:schemeClr>
                    </a:solidFill>
                  </a:tcPr>
                </a:tc>
                <a:tc>
                  <a:txBody>
                    <a:bodyPr/>
                    <a:lstStyle/>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Stige, 6 m</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Trappestige</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Avbiter</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Spennbånd</a:t>
                      </a:r>
                    </a:p>
                    <a:p>
                      <a:pPr marL="171450" lvl="0" indent="-171450" algn="l">
                        <a:lnSpc>
                          <a:spcPct val="100000"/>
                        </a:lnSpc>
                        <a:spcBef>
                          <a:spcPts val="0"/>
                        </a:spcBef>
                        <a:spcAft>
                          <a:spcPts val="0"/>
                        </a:spcAft>
                        <a:buFont typeface="Arial" panose="020B0604020202020204" pitchFamily="34" charset="0"/>
                        <a:buChar char="•"/>
                      </a:pPr>
                      <a:r>
                        <a:rPr lang="nb-NO" sz="1400" i="0">
                          <a:solidFill>
                            <a:schemeClr val="tx1"/>
                          </a:solidFill>
                          <a:latin typeface="Tahoma" panose="020B0604030504040204" pitchFamily="34" charset="0"/>
                          <a:cs typeface="Tahoma" panose="020B0604030504040204" pitchFamily="34" charset="0"/>
                        </a:rPr>
                        <a:t>Kasser</a:t>
                      </a:r>
                    </a:p>
                  </a:txBody>
                  <a:tcPr marL="85036" marR="54703" marT="54726" marB="54726"/>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endParaRPr lang="nb-NO" sz="1400">
                        <a:latin typeface="Tahoma" panose="020B0604030504040204" pitchFamily="34" charset="0"/>
                        <a:cs typeface="Tahoma" panose="020B0604030504040204" pitchFamily="34" charset="0"/>
                      </a:endParaRPr>
                    </a:p>
                  </a:txBody>
                  <a:tcPr marL="85036" marR="54703" marT="54726" marB="54726"/>
                </a:tc>
                <a:extLst>
                  <a:ext uri="{0D108BD9-81ED-4DB2-BD59-A6C34878D82A}">
                    <a16:rowId xmlns:a16="http://schemas.microsoft.com/office/drawing/2014/main" val="10004"/>
                  </a:ext>
                </a:extLst>
              </a:tr>
            </a:tbl>
          </a:graphicData>
        </a:graphic>
      </p:graphicFrame>
      <p:pic>
        <p:nvPicPr>
          <p:cNvPr id="37" name="Picture 3">
            <a:extLst>
              <a:ext uri="{FF2B5EF4-FFF2-40B4-BE49-F238E27FC236}">
                <a16:creationId xmlns:a16="http://schemas.microsoft.com/office/drawing/2014/main" id="{360BD87E-693F-EC49-9F83-2DE9758545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3343" y="3053401"/>
            <a:ext cx="834314" cy="806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8604" y="5951372"/>
            <a:ext cx="1010548" cy="74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9147" y="4039009"/>
            <a:ext cx="1182702" cy="74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5963" y="4971904"/>
            <a:ext cx="1182702" cy="740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TekstSylinder 105"/>
          <p:cNvSpPr txBox="1"/>
          <p:nvPr/>
        </p:nvSpPr>
        <p:spPr>
          <a:xfrm>
            <a:off x="1103395" y="7146575"/>
            <a:ext cx="5090228" cy="383078"/>
          </a:xfrm>
          <a:prstGeom prst="rect">
            <a:avLst/>
          </a:prstGeom>
          <a:solidFill>
            <a:srgbClr val="6DD9FF"/>
          </a:solidFill>
        </p:spPr>
        <p:txBody>
          <a:bodyPr wrap="none" lIns="105024" tIns="52513" rIns="105024" bIns="52513" rtlCol="0">
            <a:spAutoFit/>
          </a:bodyPr>
          <a:lstStyle/>
          <a:p>
            <a:r>
              <a:rPr lang="nb-NO">
                <a:latin typeface="Tahoma" panose="020B0604030504040204" pitchFamily="34" charset="0"/>
                <a:cs typeface="Tahoma" panose="020B0604030504040204" pitchFamily="34" charset="0"/>
              </a:rPr>
              <a:t>Medbring hjelpemidler! Oppbevares i resepsjon.</a:t>
            </a:r>
          </a:p>
        </p:txBody>
      </p:sp>
      <p:sp>
        <p:nvSpPr>
          <p:cNvPr id="44" name="Ellipse 43"/>
          <p:cNvSpPr>
            <a:spLocks noChangeAspect="1"/>
          </p:cNvSpPr>
          <p:nvPr/>
        </p:nvSpPr>
        <p:spPr>
          <a:xfrm>
            <a:off x="1609382" y="5129521"/>
            <a:ext cx="324000" cy="323726"/>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6</a:t>
            </a:r>
          </a:p>
        </p:txBody>
      </p:sp>
      <p:sp>
        <p:nvSpPr>
          <p:cNvPr id="80" name="Ellipse 79"/>
          <p:cNvSpPr>
            <a:spLocks noChangeAspect="1"/>
          </p:cNvSpPr>
          <p:nvPr/>
        </p:nvSpPr>
        <p:spPr>
          <a:xfrm>
            <a:off x="1609383" y="3244516"/>
            <a:ext cx="324000" cy="32372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b="1">
                <a:solidFill>
                  <a:schemeClr val="bg1"/>
                </a:solidFill>
                <a:latin typeface="Tahoma" panose="020B0604030504040204" pitchFamily="34" charset="0"/>
                <a:ea typeface="Arial Unicode MS" panose="020B0604020202020204" pitchFamily="34" charset="-128"/>
                <a:cs typeface="Tahoma" panose="020B0604030504040204" pitchFamily="34" charset="0"/>
              </a:rPr>
              <a:t>1</a:t>
            </a:r>
          </a:p>
        </p:txBody>
      </p:sp>
      <p:sp>
        <p:nvSpPr>
          <p:cNvPr id="81" name="Ellipse 80"/>
          <p:cNvSpPr>
            <a:spLocks noChangeAspect="1"/>
          </p:cNvSpPr>
          <p:nvPr/>
        </p:nvSpPr>
        <p:spPr>
          <a:xfrm>
            <a:off x="1609384" y="4206832"/>
            <a:ext cx="324000" cy="323726"/>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b="1">
                <a:solidFill>
                  <a:schemeClr val="bg1"/>
                </a:solidFill>
                <a:latin typeface="Tahoma" panose="020B0604030504040204" pitchFamily="34" charset="0"/>
                <a:ea typeface="Arial Unicode MS" panose="020B0604020202020204" pitchFamily="34" charset="-128"/>
                <a:cs typeface="Tahoma" panose="020B0604030504040204" pitchFamily="34" charset="0"/>
              </a:rPr>
              <a:t>2</a:t>
            </a:r>
          </a:p>
        </p:txBody>
      </p:sp>
      <p:sp>
        <p:nvSpPr>
          <p:cNvPr id="82" name="Ellipse 81"/>
          <p:cNvSpPr>
            <a:spLocks noChangeAspect="1"/>
          </p:cNvSpPr>
          <p:nvPr/>
        </p:nvSpPr>
        <p:spPr>
          <a:xfrm>
            <a:off x="1601501" y="6187808"/>
            <a:ext cx="324000" cy="323726"/>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11</a:t>
            </a:r>
          </a:p>
        </p:txBody>
      </p:sp>
      <p:grpSp>
        <p:nvGrpSpPr>
          <p:cNvPr id="23" name="Gruppe 22">
            <a:extLst>
              <a:ext uri="{FF2B5EF4-FFF2-40B4-BE49-F238E27FC236}">
                <a16:creationId xmlns:a16="http://schemas.microsoft.com/office/drawing/2014/main" id="{293C638C-B445-A17E-525D-EB81DDDC4C46}"/>
              </a:ext>
            </a:extLst>
          </p:cNvPr>
          <p:cNvGrpSpPr/>
          <p:nvPr/>
        </p:nvGrpSpPr>
        <p:grpSpPr>
          <a:xfrm>
            <a:off x="2950817" y="10302806"/>
            <a:ext cx="9218517" cy="258312"/>
            <a:chOff x="2950817" y="475253"/>
            <a:chExt cx="9218517" cy="258312"/>
          </a:xfrm>
        </p:grpSpPr>
        <p:sp>
          <p:nvSpPr>
            <p:cNvPr id="24" name="Ellipse 23">
              <a:extLst>
                <a:ext uri="{FF2B5EF4-FFF2-40B4-BE49-F238E27FC236}">
                  <a16:creationId xmlns:a16="http://schemas.microsoft.com/office/drawing/2014/main" id="{E9E9293D-5646-52BD-FBF6-A5567180F6EB}"/>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5" name="Ellipse 24">
              <a:extLst>
                <a:ext uri="{FF2B5EF4-FFF2-40B4-BE49-F238E27FC236}">
                  <a16:creationId xmlns:a16="http://schemas.microsoft.com/office/drawing/2014/main" id="{20E6A67F-FE7F-9F4C-3D17-2D933DBDDE07}"/>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6" name="Ellipse 25">
              <a:extLst>
                <a:ext uri="{FF2B5EF4-FFF2-40B4-BE49-F238E27FC236}">
                  <a16:creationId xmlns:a16="http://schemas.microsoft.com/office/drawing/2014/main" id="{3201CC68-FC08-852F-0F79-C783C166A64F}"/>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27" name="Ellipse 26">
              <a:extLst>
                <a:ext uri="{FF2B5EF4-FFF2-40B4-BE49-F238E27FC236}">
                  <a16:creationId xmlns:a16="http://schemas.microsoft.com/office/drawing/2014/main" id="{DBC861C1-E544-4969-FAC6-CCE7F24163AF}"/>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grpSp>
        <p:nvGrpSpPr>
          <p:cNvPr id="36" name="Gruppe 35">
            <a:extLst>
              <a:ext uri="{FF2B5EF4-FFF2-40B4-BE49-F238E27FC236}">
                <a16:creationId xmlns:a16="http://schemas.microsoft.com/office/drawing/2014/main" id="{AD07CC68-6340-3253-2B29-7902BDF9BD9F}"/>
              </a:ext>
            </a:extLst>
          </p:cNvPr>
          <p:cNvGrpSpPr/>
          <p:nvPr/>
        </p:nvGrpSpPr>
        <p:grpSpPr>
          <a:xfrm>
            <a:off x="10665968" y="3435430"/>
            <a:ext cx="396000" cy="396221"/>
            <a:chOff x="10851374" y="3375876"/>
            <a:chExt cx="396000" cy="396221"/>
          </a:xfrm>
        </p:grpSpPr>
        <p:pic>
          <p:nvPicPr>
            <p:cNvPr id="38" name="Bilde 37" descr="Et bilde som inneholder sirkel, Grafikk, design&#10;&#10;Automatisk generert beskrivelse">
              <a:extLst>
                <a:ext uri="{FF2B5EF4-FFF2-40B4-BE49-F238E27FC236}">
                  <a16:creationId xmlns:a16="http://schemas.microsoft.com/office/drawing/2014/main" id="{8011F6AA-9280-A9C0-8407-E649AE0BC6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39" name="TekstSylinder 38">
              <a:extLst>
                <a:ext uri="{FF2B5EF4-FFF2-40B4-BE49-F238E27FC236}">
                  <a16:creationId xmlns:a16="http://schemas.microsoft.com/office/drawing/2014/main" id="{E509B0ED-403B-B0DE-582F-34A8C53F4C79}"/>
                </a:ext>
              </a:extLst>
            </p:cNvPr>
            <p:cNvSpPr txBox="1"/>
            <p:nvPr/>
          </p:nvSpPr>
          <p:spPr>
            <a:xfrm>
              <a:off x="11000482" y="3556653"/>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0" name="Gruppe 39">
            <a:extLst>
              <a:ext uri="{FF2B5EF4-FFF2-40B4-BE49-F238E27FC236}">
                <a16:creationId xmlns:a16="http://schemas.microsoft.com/office/drawing/2014/main" id="{06B00998-7A72-128C-0A7F-7D9ED086C147}"/>
              </a:ext>
            </a:extLst>
          </p:cNvPr>
          <p:cNvGrpSpPr/>
          <p:nvPr/>
        </p:nvGrpSpPr>
        <p:grpSpPr>
          <a:xfrm>
            <a:off x="11069620" y="3435651"/>
            <a:ext cx="396000" cy="396000"/>
            <a:chOff x="7527382" y="3752647"/>
            <a:chExt cx="396000" cy="396000"/>
          </a:xfrm>
        </p:grpSpPr>
        <p:pic>
          <p:nvPicPr>
            <p:cNvPr id="41" name="Bilde 40" descr="Et bilde som inneholder symbol, sirkel, logo, design&#10;&#10;Automatisk generert beskrivelse">
              <a:extLst>
                <a:ext uri="{FF2B5EF4-FFF2-40B4-BE49-F238E27FC236}">
                  <a16:creationId xmlns:a16="http://schemas.microsoft.com/office/drawing/2014/main" id="{78A5BAED-F287-DB68-E843-1003BCB05D80}"/>
                </a:ext>
              </a:extLst>
            </p:cNvPr>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42" name="TekstSylinder 41">
              <a:extLst>
                <a:ext uri="{FF2B5EF4-FFF2-40B4-BE49-F238E27FC236}">
                  <a16:creationId xmlns:a16="http://schemas.microsoft.com/office/drawing/2014/main" id="{595CC16C-E340-5B04-AD57-D517DDB81FC0}"/>
                </a:ext>
              </a:extLst>
            </p:cNvPr>
            <p:cNvSpPr txBox="1"/>
            <p:nvPr/>
          </p:nvSpPr>
          <p:spPr>
            <a:xfrm>
              <a:off x="7672163" y="3909228"/>
              <a:ext cx="97784"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3" name="Gruppe 42">
            <a:extLst>
              <a:ext uri="{FF2B5EF4-FFF2-40B4-BE49-F238E27FC236}">
                <a16:creationId xmlns:a16="http://schemas.microsoft.com/office/drawing/2014/main" id="{C514F6DE-D3EC-1E2A-A57C-AFEBCF257B86}"/>
              </a:ext>
            </a:extLst>
          </p:cNvPr>
          <p:cNvGrpSpPr/>
          <p:nvPr/>
        </p:nvGrpSpPr>
        <p:grpSpPr>
          <a:xfrm>
            <a:off x="10665665" y="4390051"/>
            <a:ext cx="396000" cy="396221"/>
            <a:chOff x="10851374" y="3375876"/>
            <a:chExt cx="396000" cy="396221"/>
          </a:xfrm>
        </p:grpSpPr>
        <p:pic>
          <p:nvPicPr>
            <p:cNvPr id="45" name="Bilde 44" descr="Et bilde som inneholder sirkel, Grafikk, design&#10;&#10;Automatisk generert beskrivelse">
              <a:extLst>
                <a:ext uri="{FF2B5EF4-FFF2-40B4-BE49-F238E27FC236}">
                  <a16:creationId xmlns:a16="http://schemas.microsoft.com/office/drawing/2014/main" id="{AC25AA97-CDB3-5C82-8368-EFBB8FE95F3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46" name="TekstSylinder 45">
              <a:extLst>
                <a:ext uri="{FF2B5EF4-FFF2-40B4-BE49-F238E27FC236}">
                  <a16:creationId xmlns:a16="http://schemas.microsoft.com/office/drawing/2014/main" id="{3D8F1A02-2F58-667A-D8D0-E91F560E3D18}"/>
                </a:ext>
              </a:extLst>
            </p:cNvPr>
            <p:cNvSpPr txBox="1"/>
            <p:nvPr/>
          </p:nvSpPr>
          <p:spPr>
            <a:xfrm>
              <a:off x="11000482" y="3556653"/>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uppe 46">
            <a:extLst>
              <a:ext uri="{FF2B5EF4-FFF2-40B4-BE49-F238E27FC236}">
                <a16:creationId xmlns:a16="http://schemas.microsoft.com/office/drawing/2014/main" id="{97FD7A8A-ACE7-4B9A-F8A4-6DFCC85051A6}"/>
              </a:ext>
            </a:extLst>
          </p:cNvPr>
          <p:cNvGrpSpPr/>
          <p:nvPr/>
        </p:nvGrpSpPr>
        <p:grpSpPr>
          <a:xfrm>
            <a:off x="11069317" y="4390272"/>
            <a:ext cx="396000" cy="396000"/>
            <a:chOff x="7527382" y="3752647"/>
            <a:chExt cx="396000" cy="396000"/>
          </a:xfrm>
        </p:grpSpPr>
        <p:pic>
          <p:nvPicPr>
            <p:cNvPr id="48" name="Bilde 47" descr="Et bilde som inneholder symbol, sirkel, logo, design&#10;&#10;Automatisk generert beskrivelse">
              <a:extLst>
                <a:ext uri="{FF2B5EF4-FFF2-40B4-BE49-F238E27FC236}">
                  <a16:creationId xmlns:a16="http://schemas.microsoft.com/office/drawing/2014/main" id="{D0702619-E327-2E96-50AF-22B05DE19C65}"/>
                </a:ext>
              </a:extLst>
            </p:cNvPr>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49" name="TekstSylinder 48">
              <a:extLst>
                <a:ext uri="{FF2B5EF4-FFF2-40B4-BE49-F238E27FC236}">
                  <a16:creationId xmlns:a16="http://schemas.microsoft.com/office/drawing/2014/main" id="{A54EDB95-8D59-ABAC-9434-F53EA9F67D92}"/>
                </a:ext>
              </a:extLst>
            </p:cNvPr>
            <p:cNvSpPr txBox="1"/>
            <p:nvPr/>
          </p:nvSpPr>
          <p:spPr>
            <a:xfrm>
              <a:off x="7672163" y="3909228"/>
              <a:ext cx="97784"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09" name="Gruppe 108">
            <a:extLst>
              <a:ext uri="{FF2B5EF4-FFF2-40B4-BE49-F238E27FC236}">
                <a16:creationId xmlns:a16="http://schemas.microsoft.com/office/drawing/2014/main" id="{4874F00B-DF80-94D3-EF00-4A556387924E}"/>
              </a:ext>
            </a:extLst>
          </p:cNvPr>
          <p:cNvGrpSpPr/>
          <p:nvPr/>
        </p:nvGrpSpPr>
        <p:grpSpPr>
          <a:xfrm>
            <a:off x="10632399" y="5372965"/>
            <a:ext cx="396000" cy="396221"/>
            <a:chOff x="10851374" y="3375876"/>
            <a:chExt cx="396000" cy="396221"/>
          </a:xfrm>
        </p:grpSpPr>
        <p:pic>
          <p:nvPicPr>
            <p:cNvPr id="110" name="Bilde 109" descr="Et bilde som inneholder sirkel, Grafikk, design&#10;&#10;Automatisk generert beskrivelse">
              <a:extLst>
                <a:ext uri="{FF2B5EF4-FFF2-40B4-BE49-F238E27FC236}">
                  <a16:creationId xmlns:a16="http://schemas.microsoft.com/office/drawing/2014/main" id="{1D2A4BA9-1644-9C95-7440-E599F6AC6E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11" name="TekstSylinder 110">
              <a:extLst>
                <a:ext uri="{FF2B5EF4-FFF2-40B4-BE49-F238E27FC236}">
                  <a16:creationId xmlns:a16="http://schemas.microsoft.com/office/drawing/2014/main" id="{EE0480FB-A3C2-671E-D0AB-EC817E55B93B}"/>
                </a:ext>
              </a:extLst>
            </p:cNvPr>
            <p:cNvSpPr txBox="1"/>
            <p:nvPr/>
          </p:nvSpPr>
          <p:spPr>
            <a:xfrm>
              <a:off x="11000482" y="3556653"/>
              <a:ext cx="97784" cy="215444"/>
            </a:xfrm>
            <a:prstGeom prst="rect">
              <a:avLst/>
            </a:prstGeom>
            <a:noFill/>
          </p:spPr>
          <p:txBody>
            <a:bodyPr wrap="none" lIns="0" tIns="0" rIns="0" bIns="0" rtlCol="0">
              <a:spAutoFit/>
            </a:bodyPr>
            <a:lstStyle/>
            <a:p>
              <a:pPr algn="ctr" defTabSz="1548578">
                <a:defRPr/>
              </a:pPr>
              <a:r>
                <a:rPr lang="sv-SE" sz="1400">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2" name="Gruppe 111">
            <a:extLst>
              <a:ext uri="{FF2B5EF4-FFF2-40B4-BE49-F238E27FC236}">
                <a16:creationId xmlns:a16="http://schemas.microsoft.com/office/drawing/2014/main" id="{7F703A5E-B1AF-ED00-7D92-33A8B9A261EA}"/>
              </a:ext>
            </a:extLst>
          </p:cNvPr>
          <p:cNvGrpSpPr/>
          <p:nvPr/>
        </p:nvGrpSpPr>
        <p:grpSpPr>
          <a:xfrm>
            <a:off x="11036051" y="5373186"/>
            <a:ext cx="396000" cy="396000"/>
            <a:chOff x="7527382" y="3752647"/>
            <a:chExt cx="396000" cy="396000"/>
          </a:xfrm>
        </p:grpSpPr>
        <p:pic>
          <p:nvPicPr>
            <p:cNvPr id="113" name="Bilde 112" descr="Et bilde som inneholder symbol, sirkel, logo, design&#10;&#10;Automatisk generert beskrivelse">
              <a:extLst>
                <a:ext uri="{FF2B5EF4-FFF2-40B4-BE49-F238E27FC236}">
                  <a16:creationId xmlns:a16="http://schemas.microsoft.com/office/drawing/2014/main" id="{AD2F34B1-FC19-43FE-D684-7A3CD0A82D81}"/>
                </a:ext>
              </a:extLst>
            </p:cNvPr>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14" name="TekstSylinder 113">
              <a:extLst>
                <a:ext uri="{FF2B5EF4-FFF2-40B4-BE49-F238E27FC236}">
                  <a16:creationId xmlns:a16="http://schemas.microsoft.com/office/drawing/2014/main" id="{3D028B22-91E8-20EC-E3CE-EBF7BB9D99AB}"/>
                </a:ext>
              </a:extLst>
            </p:cNvPr>
            <p:cNvSpPr txBox="1"/>
            <p:nvPr/>
          </p:nvSpPr>
          <p:spPr>
            <a:xfrm>
              <a:off x="7672163" y="3909228"/>
              <a:ext cx="97784"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5</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27" name="Gruppe 126">
            <a:extLst>
              <a:ext uri="{FF2B5EF4-FFF2-40B4-BE49-F238E27FC236}">
                <a16:creationId xmlns:a16="http://schemas.microsoft.com/office/drawing/2014/main" id="{E01987BC-609F-7F21-7D77-652B37F91316}"/>
              </a:ext>
            </a:extLst>
          </p:cNvPr>
          <p:cNvGrpSpPr/>
          <p:nvPr/>
        </p:nvGrpSpPr>
        <p:grpSpPr>
          <a:xfrm>
            <a:off x="10632399" y="6500163"/>
            <a:ext cx="396000" cy="396221"/>
            <a:chOff x="10851374" y="3375876"/>
            <a:chExt cx="396000" cy="396221"/>
          </a:xfrm>
        </p:grpSpPr>
        <p:pic>
          <p:nvPicPr>
            <p:cNvPr id="128" name="Bilde 127" descr="Et bilde som inneholder sirkel, Grafikk, design&#10;&#10;Automatisk generert beskrivelse">
              <a:extLst>
                <a:ext uri="{FF2B5EF4-FFF2-40B4-BE49-F238E27FC236}">
                  <a16:creationId xmlns:a16="http://schemas.microsoft.com/office/drawing/2014/main" id="{04BA97A1-8AB6-48C0-18C7-4CC8F05AC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1374" y="3375876"/>
              <a:ext cx="396000" cy="396221"/>
            </a:xfrm>
            <a:prstGeom prst="rect">
              <a:avLst/>
            </a:prstGeom>
          </p:spPr>
        </p:pic>
        <p:sp>
          <p:nvSpPr>
            <p:cNvPr id="129" name="TekstSylinder 128">
              <a:extLst>
                <a:ext uri="{FF2B5EF4-FFF2-40B4-BE49-F238E27FC236}">
                  <a16:creationId xmlns:a16="http://schemas.microsoft.com/office/drawing/2014/main" id="{66FFE235-5B6B-C5ED-3BA9-2319677183F7}"/>
                </a:ext>
              </a:extLst>
            </p:cNvPr>
            <p:cNvSpPr txBox="1"/>
            <p:nvPr/>
          </p:nvSpPr>
          <p:spPr>
            <a:xfrm>
              <a:off x="11000482" y="3556653"/>
              <a:ext cx="97784" cy="215444"/>
            </a:xfrm>
            <a:prstGeom prst="rect">
              <a:avLst/>
            </a:prstGeom>
            <a:noFill/>
          </p:spPr>
          <p:txBody>
            <a:bodyPr wrap="none" lIns="0" tIns="0" rIns="0" bIns="0" rtlCol="0">
              <a:spAutoFit/>
            </a:bodyPr>
            <a:lstStyle/>
            <a:p>
              <a:pPr algn="ctr" defTabSz="1548578">
                <a:defRPr/>
              </a:pPr>
              <a:r>
                <a:rPr lang="nb-NO" sz="1400">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14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30" name="Gruppe 129">
            <a:extLst>
              <a:ext uri="{FF2B5EF4-FFF2-40B4-BE49-F238E27FC236}">
                <a16:creationId xmlns:a16="http://schemas.microsoft.com/office/drawing/2014/main" id="{E7A96B4E-29F6-47E4-6776-380E63F49246}"/>
              </a:ext>
            </a:extLst>
          </p:cNvPr>
          <p:cNvGrpSpPr/>
          <p:nvPr/>
        </p:nvGrpSpPr>
        <p:grpSpPr>
          <a:xfrm>
            <a:off x="11036051" y="6500384"/>
            <a:ext cx="396000" cy="396000"/>
            <a:chOff x="7527382" y="3752647"/>
            <a:chExt cx="396000" cy="396000"/>
          </a:xfrm>
        </p:grpSpPr>
        <p:pic>
          <p:nvPicPr>
            <p:cNvPr id="131" name="Bilde 130" descr="Et bilde som inneholder symbol, sirkel, logo, design&#10;&#10;Automatisk generert beskrivelse">
              <a:extLst>
                <a:ext uri="{FF2B5EF4-FFF2-40B4-BE49-F238E27FC236}">
                  <a16:creationId xmlns:a16="http://schemas.microsoft.com/office/drawing/2014/main" id="{390360BF-F7CC-814D-5E17-6A8252A9D505}"/>
                </a:ext>
              </a:extLst>
            </p:cNvPr>
            <p:cNvPicPr preferRelativeResize="0">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27382" y="3752647"/>
              <a:ext cx="396000" cy="396000"/>
            </a:xfrm>
            <a:prstGeom prst="rect">
              <a:avLst/>
            </a:prstGeom>
          </p:spPr>
        </p:pic>
        <p:sp>
          <p:nvSpPr>
            <p:cNvPr id="132" name="TekstSylinder 131">
              <a:extLst>
                <a:ext uri="{FF2B5EF4-FFF2-40B4-BE49-F238E27FC236}">
                  <a16:creationId xmlns:a16="http://schemas.microsoft.com/office/drawing/2014/main" id="{B23E9434-4974-8A4E-7AC9-3C4399777E01}"/>
                </a:ext>
              </a:extLst>
            </p:cNvPr>
            <p:cNvSpPr txBox="1"/>
            <p:nvPr/>
          </p:nvSpPr>
          <p:spPr>
            <a:xfrm>
              <a:off x="7623272" y="3898595"/>
              <a:ext cx="195566" cy="215444"/>
            </a:xfrm>
            <a:prstGeom prst="rect">
              <a:avLst/>
            </a:prstGeom>
            <a:noFill/>
          </p:spPr>
          <p:txBody>
            <a:bodyPr wrap="none" lIns="0" tIns="0" rIns="0" bIns="0" rtlCol="0">
              <a:spAutoFit/>
            </a:bodyPr>
            <a:lstStyle/>
            <a:p>
              <a:pPr algn="ctr" defTabSz="1548578">
                <a:defRPr/>
              </a:pP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30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 name="Gruppe 1">
            <a:extLst>
              <a:ext uri="{FF2B5EF4-FFF2-40B4-BE49-F238E27FC236}">
                <a16:creationId xmlns:a16="http://schemas.microsoft.com/office/drawing/2014/main" id="{20A0BDE6-063B-B157-9352-FE28507E05A9}"/>
              </a:ext>
            </a:extLst>
          </p:cNvPr>
          <p:cNvGrpSpPr/>
          <p:nvPr/>
        </p:nvGrpSpPr>
        <p:grpSpPr>
          <a:xfrm>
            <a:off x="7066480" y="6445008"/>
            <a:ext cx="405603" cy="402647"/>
            <a:chOff x="7776069" y="6375036"/>
            <a:chExt cx="405603" cy="402647"/>
          </a:xfrm>
        </p:grpSpPr>
        <p:pic>
          <p:nvPicPr>
            <p:cNvPr id="4" name="Bilde 3" descr="Et bilde som inneholder sort, mørke&#10;&#10;Automatisk generert beskrivelse">
              <a:extLst>
                <a:ext uri="{FF2B5EF4-FFF2-40B4-BE49-F238E27FC236}">
                  <a16:creationId xmlns:a16="http://schemas.microsoft.com/office/drawing/2014/main" id="{77285EB7-CB69-0826-4E0B-AD69DF8BB717}"/>
                </a:ext>
              </a:extLst>
            </p:cNvPr>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5672" y="6375036"/>
              <a:ext cx="396000" cy="396000"/>
            </a:xfrm>
            <a:prstGeom prst="rect">
              <a:avLst/>
            </a:prstGeom>
          </p:spPr>
        </p:pic>
        <p:sp>
          <p:nvSpPr>
            <p:cNvPr id="7" name="TekstSylinder 6">
              <a:extLst>
                <a:ext uri="{FF2B5EF4-FFF2-40B4-BE49-F238E27FC236}">
                  <a16:creationId xmlns:a16="http://schemas.microsoft.com/office/drawing/2014/main" id="{8238791F-851A-A027-01D1-E592BEF74760}"/>
                </a:ext>
              </a:extLst>
            </p:cNvPr>
            <p:cNvSpPr txBox="1"/>
            <p:nvPr/>
          </p:nvSpPr>
          <p:spPr>
            <a:xfrm>
              <a:off x="7776069" y="6562239"/>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120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8" name="Gruppe 7">
            <a:extLst>
              <a:ext uri="{FF2B5EF4-FFF2-40B4-BE49-F238E27FC236}">
                <a16:creationId xmlns:a16="http://schemas.microsoft.com/office/drawing/2014/main" id="{CBB8DF2B-85A9-6C49-11E4-E16E0B49CEF0}"/>
              </a:ext>
            </a:extLst>
          </p:cNvPr>
          <p:cNvGrpSpPr/>
          <p:nvPr/>
        </p:nvGrpSpPr>
        <p:grpSpPr>
          <a:xfrm>
            <a:off x="7066480" y="5287032"/>
            <a:ext cx="405603" cy="402647"/>
            <a:chOff x="7776069" y="6375036"/>
            <a:chExt cx="405603" cy="402647"/>
          </a:xfrm>
        </p:grpSpPr>
        <p:pic>
          <p:nvPicPr>
            <p:cNvPr id="9" name="Bilde 8" descr="Et bilde som inneholder sort, mørke&#10;&#10;Automatisk generert beskrivelse">
              <a:extLst>
                <a:ext uri="{FF2B5EF4-FFF2-40B4-BE49-F238E27FC236}">
                  <a16:creationId xmlns:a16="http://schemas.microsoft.com/office/drawing/2014/main" id="{243F4C30-6CC1-6E86-97E9-18F798D2AEDD}"/>
                </a:ext>
              </a:extLst>
            </p:cNvPr>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5672" y="6375036"/>
              <a:ext cx="396000" cy="396000"/>
            </a:xfrm>
            <a:prstGeom prst="rect">
              <a:avLst/>
            </a:prstGeom>
          </p:spPr>
        </p:pic>
        <p:sp>
          <p:nvSpPr>
            <p:cNvPr id="10" name="TekstSylinder 9">
              <a:extLst>
                <a:ext uri="{FF2B5EF4-FFF2-40B4-BE49-F238E27FC236}">
                  <a16:creationId xmlns:a16="http://schemas.microsoft.com/office/drawing/2014/main" id="{A025D8E1-6668-2AD1-0E98-5787600D83CC}"/>
                </a:ext>
              </a:extLst>
            </p:cNvPr>
            <p:cNvSpPr txBox="1"/>
            <p:nvPr/>
          </p:nvSpPr>
          <p:spPr>
            <a:xfrm>
              <a:off x="7776069" y="6562239"/>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1" name="Gruppe 10">
            <a:extLst>
              <a:ext uri="{FF2B5EF4-FFF2-40B4-BE49-F238E27FC236}">
                <a16:creationId xmlns:a16="http://schemas.microsoft.com/office/drawing/2014/main" id="{9B451EB0-29BE-EFF2-3BED-20C89FB3EF36}"/>
              </a:ext>
            </a:extLst>
          </p:cNvPr>
          <p:cNvGrpSpPr/>
          <p:nvPr/>
        </p:nvGrpSpPr>
        <p:grpSpPr>
          <a:xfrm>
            <a:off x="7066480" y="4317452"/>
            <a:ext cx="405603" cy="402647"/>
            <a:chOff x="7776069" y="6375036"/>
            <a:chExt cx="405603" cy="402647"/>
          </a:xfrm>
        </p:grpSpPr>
        <p:pic>
          <p:nvPicPr>
            <p:cNvPr id="12" name="Bilde 11" descr="Et bilde som inneholder sort, mørke&#10;&#10;Automatisk generert beskrivelse">
              <a:extLst>
                <a:ext uri="{FF2B5EF4-FFF2-40B4-BE49-F238E27FC236}">
                  <a16:creationId xmlns:a16="http://schemas.microsoft.com/office/drawing/2014/main" id="{FB779247-8E2A-2F34-5181-B5818A17689D}"/>
                </a:ext>
              </a:extLst>
            </p:cNvPr>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5672" y="6375036"/>
              <a:ext cx="396000" cy="396000"/>
            </a:xfrm>
            <a:prstGeom prst="rect">
              <a:avLst/>
            </a:prstGeom>
          </p:spPr>
        </p:pic>
        <p:sp>
          <p:nvSpPr>
            <p:cNvPr id="13" name="TekstSylinder 12">
              <a:extLst>
                <a:ext uri="{FF2B5EF4-FFF2-40B4-BE49-F238E27FC236}">
                  <a16:creationId xmlns:a16="http://schemas.microsoft.com/office/drawing/2014/main" id="{2851CA01-387E-1F7D-8265-0147C32B2825}"/>
                </a:ext>
              </a:extLst>
            </p:cNvPr>
            <p:cNvSpPr txBox="1"/>
            <p:nvPr/>
          </p:nvSpPr>
          <p:spPr>
            <a:xfrm>
              <a:off x="7776069" y="6562239"/>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uppe 13">
            <a:extLst>
              <a:ext uri="{FF2B5EF4-FFF2-40B4-BE49-F238E27FC236}">
                <a16:creationId xmlns:a16="http://schemas.microsoft.com/office/drawing/2014/main" id="{BB905304-6DD7-310E-A704-C5C92E0562CB}"/>
              </a:ext>
            </a:extLst>
          </p:cNvPr>
          <p:cNvGrpSpPr/>
          <p:nvPr/>
        </p:nvGrpSpPr>
        <p:grpSpPr>
          <a:xfrm>
            <a:off x="7066480" y="3345928"/>
            <a:ext cx="405603" cy="402647"/>
            <a:chOff x="7776069" y="6375036"/>
            <a:chExt cx="405603" cy="402647"/>
          </a:xfrm>
        </p:grpSpPr>
        <p:pic>
          <p:nvPicPr>
            <p:cNvPr id="15" name="Bilde 14" descr="Et bilde som inneholder sort, mørke&#10;&#10;Automatisk generert beskrivelse">
              <a:extLst>
                <a:ext uri="{FF2B5EF4-FFF2-40B4-BE49-F238E27FC236}">
                  <a16:creationId xmlns:a16="http://schemas.microsoft.com/office/drawing/2014/main" id="{1323CEA5-925B-404F-CD90-AAE5E830752F}"/>
                </a:ext>
              </a:extLst>
            </p:cNvPr>
            <p:cNvPicPr preferRelativeResize="0">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85672" y="6375036"/>
              <a:ext cx="396000" cy="396000"/>
            </a:xfrm>
            <a:prstGeom prst="rect">
              <a:avLst/>
            </a:prstGeom>
          </p:spPr>
        </p:pic>
        <p:sp>
          <p:nvSpPr>
            <p:cNvPr id="16" name="TekstSylinder 15">
              <a:extLst>
                <a:ext uri="{FF2B5EF4-FFF2-40B4-BE49-F238E27FC236}">
                  <a16:creationId xmlns:a16="http://schemas.microsoft.com/office/drawing/2014/main" id="{963C6866-3D99-A2E1-93FA-07DF6D536266}"/>
                </a:ext>
              </a:extLst>
            </p:cNvPr>
            <p:cNvSpPr txBox="1"/>
            <p:nvPr/>
          </p:nvSpPr>
          <p:spPr>
            <a:xfrm>
              <a:off x="7776069" y="6562239"/>
              <a:ext cx="396000" cy="215444"/>
            </a:xfrm>
            <a:prstGeom prst="rect">
              <a:avLst/>
            </a:prstGeom>
            <a:noFill/>
          </p:spPr>
          <p:txBody>
            <a:bodyPr wrap="square" lIns="0" tIns="0" rIns="0" bIns="0" rtlCol="0">
              <a:spAutoFit/>
            </a:bodyPr>
            <a:lstStyle/>
            <a:p>
              <a:pPr algn="ctr"/>
              <a:r>
                <a:rPr lang="nb-NO" sz="1400">
                  <a:solidFill>
                    <a:schemeClr val="bg1"/>
                  </a:solidFill>
                  <a:latin typeface="Tahoma" panose="020B0604030504040204" pitchFamily="34" charset="0"/>
                  <a:ea typeface="Tahoma" panose="020B0604030504040204" pitchFamily="34" charset="0"/>
                  <a:cs typeface="Tahoma" panose="020B0604030504040204" pitchFamily="34" charset="0"/>
                </a:rPr>
                <a:t>20</a:t>
              </a:r>
              <a:endParaRPr lang="en-US" sz="14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ekstSylinder 2">
            <a:extLst>
              <a:ext uri="{FF2B5EF4-FFF2-40B4-BE49-F238E27FC236}">
                <a16:creationId xmlns:a16="http://schemas.microsoft.com/office/drawing/2014/main" id="{513F8CF1-6714-2032-5648-DF673BF5C64B}"/>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69942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Bilde 77"/>
          <p:cNvPicPr>
            <a:picLocks/>
          </p:cNvPicPr>
          <p:nvPr/>
        </p:nvPicPr>
        <p:blipFill>
          <a:blip r:embed="rId3">
            <a:extLst>
              <a:ext uri="{28A0092B-C50C-407E-A947-70E740481C1C}">
                <a14:useLocalDpi xmlns:a14="http://schemas.microsoft.com/office/drawing/2010/main" val="0"/>
              </a:ext>
            </a:extLst>
          </a:blip>
          <a:stretch>
            <a:fillRect/>
          </a:stretch>
        </p:blipFill>
        <p:spPr>
          <a:xfrm>
            <a:off x="1167605" y="2299920"/>
            <a:ext cx="11952084" cy="6630277"/>
          </a:xfrm>
          <a:prstGeom prst="rect">
            <a:avLst/>
          </a:prstGeom>
        </p:spPr>
      </p:pic>
      <p:sp>
        <p:nvSpPr>
          <p:cNvPr id="21" name="Tittel 20"/>
          <p:cNvSpPr>
            <a:spLocks noGrp="1"/>
          </p:cNvSpPr>
          <p:nvPr>
            <p:ph type="title" idx="4294967295"/>
          </p:nvPr>
        </p:nvSpPr>
        <p:spPr>
          <a:xfrm>
            <a:off x="12599988" y="-7938"/>
            <a:ext cx="2519362" cy="1800226"/>
          </a:xfrm>
          <a:solidFill>
            <a:srgbClr val="FFF19B"/>
          </a:solidFill>
        </p:spPr>
        <p:txBody>
          <a:bodyPr vert="horz" wrap="square" lIns="72008" tIns="360038" rIns="288030" bIns="108011" rtlCol="0" anchor="t">
            <a:noAutofit/>
          </a:bodyPr>
          <a:lstStyle/>
          <a:p>
            <a:pPr algn="r" defTabSz="704480">
              <a:lnSpc>
                <a:spcPct val="100000"/>
              </a:lnSpc>
              <a:spcBef>
                <a:spcPts val="0"/>
              </a:spcBef>
            </a:pPr>
            <a:r>
              <a:rPr lang="nb-NO" sz="2000" b="1">
                <a:solidFill>
                  <a:srgbClr val="002932"/>
                </a:solidFill>
                <a:latin typeface="Tahoma" panose="020B0604030504040204" pitchFamily="34" charset="0"/>
                <a:ea typeface="+mn-ea"/>
                <a:cs typeface="Tahoma" panose="020B0604030504040204" pitchFamily="34" charset="0"/>
              </a:rPr>
              <a:t>1. etasje</a:t>
            </a:r>
            <a:br>
              <a:rPr lang="nb-NO" sz="2000" b="1">
                <a:solidFill>
                  <a:srgbClr val="002932"/>
                </a:solidFill>
                <a:latin typeface="Tahoma" panose="020B0604030504040204" pitchFamily="34" charset="0"/>
                <a:ea typeface="+mn-ea"/>
                <a:cs typeface="Tahoma" panose="020B0604030504040204" pitchFamily="34" charset="0"/>
              </a:rPr>
            </a:br>
            <a:r>
              <a:rPr lang="nb-NO" sz="2000" b="1">
                <a:solidFill>
                  <a:srgbClr val="002932"/>
                </a:solidFill>
                <a:latin typeface="Tahoma" panose="020B0604030504040204" pitchFamily="34" charset="0"/>
                <a:ea typeface="+mn-ea"/>
                <a:cs typeface="Tahoma" panose="020B0604030504040204" pitchFamily="34" charset="0"/>
              </a:rPr>
              <a:t>Plantegning</a:t>
            </a:r>
            <a:br>
              <a:rPr lang="nb-NO" sz="2000" b="1">
                <a:solidFill>
                  <a:srgbClr val="002932"/>
                </a:solidFill>
                <a:latin typeface="Tahoma" panose="020B0604030504040204" pitchFamily="34" charset="0"/>
                <a:ea typeface="+mn-ea"/>
                <a:cs typeface="Tahoma" panose="020B0604030504040204" pitchFamily="34" charset="0"/>
              </a:rPr>
            </a:br>
            <a:br>
              <a:rPr lang="nb-NO" sz="2300" b="1">
                <a:solidFill>
                  <a:srgbClr val="002932"/>
                </a:solidFill>
                <a:latin typeface="Tahoma" panose="020B0604030504040204" pitchFamily="34" charset="0"/>
                <a:ea typeface="+mn-ea"/>
                <a:cs typeface="Tahoma" panose="020B0604030504040204" pitchFamily="34" charset="0"/>
              </a:rPr>
            </a:br>
            <a:r>
              <a:rPr lang="nb-NO" sz="1400">
                <a:solidFill>
                  <a:prstClr val="black"/>
                </a:solidFill>
                <a:latin typeface="Tahoma" panose="020B0604030504040204" pitchFamily="34" charset="0"/>
                <a:ea typeface="+mn-ea"/>
                <a:cs typeface="Tahoma" panose="020B0604030504040204" pitchFamily="34" charset="0"/>
              </a:rPr>
              <a:t>Jf. liste forrige side</a:t>
            </a:r>
          </a:p>
        </p:txBody>
      </p:sp>
      <p:sp>
        <p:nvSpPr>
          <p:cNvPr id="39" name="Ellipse 38"/>
          <p:cNvSpPr>
            <a:spLocks noChangeAspect="1"/>
          </p:cNvSpPr>
          <p:nvPr/>
        </p:nvSpPr>
        <p:spPr>
          <a:xfrm>
            <a:off x="1913926" y="5300645"/>
            <a:ext cx="324000" cy="324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1</a:t>
            </a:r>
          </a:p>
        </p:txBody>
      </p:sp>
      <p:sp>
        <p:nvSpPr>
          <p:cNvPr id="40" name="Ellipse 39"/>
          <p:cNvSpPr>
            <a:spLocks noChangeAspect="1"/>
          </p:cNvSpPr>
          <p:nvPr/>
        </p:nvSpPr>
        <p:spPr>
          <a:xfrm>
            <a:off x="4057102" y="2650718"/>
            <a:ext cx="324000" cy="324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bg1"/>
                </a:solidFill>
                <a:latin typeface="Tahoma" panose="020B0604030504040204" pitchFamily="34" charset="0"/>
                <a:ea typeface="Arial Unicode MS" panose="020B0604020202020204" pitchFamily="34" charset="-128"/>
                <a:cs typeface="Tahoma" panose="020B0604030504040204" pitchFamily="34" charset="0"/>
              </a:rPr>
              <a:t>2</a:t>
            </a:r>
          </a:p>
        </p:txBody>
      </p:sp>
      <p:sp>
        <p:nvSpPr>
          <p:cNvPr id="41" name="Ellipse 40"/>
          <p:cNvSpPr>
            <a:spLocks noChangeAspect="1"/>
          </p:cNvSpPr>
          <p:nvPr/>
        </p:nvSpPr>
        <p:spPr>
          <a:xfrm>
            <a:off x="2968840" y="5266812"/>
            <a:ext cx="324000" cy="32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6</a:t>
            </a:r>
          </a:p>
        </p:txBody>
      </p:sp>
      <p:sp>
        <p:nvSpPr>
          <p:cNvPr id="52" name="Rektangel 51"/>
          <p:cNvSpPr/>
          <p:nvPr/>
        </p:nvSpPr>
        <p:spPr>
          <a:xfrm>
            <a:off x="5076144" y="6323581"/>
            <a:ext cx="932485" cy="1281065"/>
          </a:xfrm>
          <a:prstGeom prst="rect">
            <a:avLst/>
          </a:prstGeom>
          <a:solidFill>
            <a:srgbClr val="FF0000">
              <a:alpha val="30000"/>
            </a:srgbClr>
          </a:solidFill>
          <a:ln w="3175" cmpd="sng">
            <a:solidFill>
              <a:srgbClr val="FF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lIns="105024" tIns="52513" rIns="105024" bIns="52513" rtlCol="0" anchor="ctr"/>
          <a:lstStyle/>
          <a:p>
            <a:pPr algn="ctr"/>
            <a:endParaRPr lang="nb-NO">
              <a:latin typeface="Tahoma" panose="020B0604030504040204" pitchFamily="34" charset="0"/>
            </a:endParaRPr>
          </a:p>
        </p:txBody>
      </p:sp>
      <p:sp>
        <p:nvSpPr>
          <p:cNvPr id="53" name="Ellipse 52"/>
          <p:cNvSpPr>
            <a:spLocks noChangeAspect="1"/>
          </p:cNvSpPr>
          <p:nvPr/>
        </p:nvSpPr>
        <p:spPr>
          <a:xfrm>
            <a:off x="5213187" y="7855731"/>
            <a:ext cx="324000" cy="324000"/>
          </a:xfrm>
          <a:prstGeom prst="ellips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spcBef>
                <a:spcPts val="689"/>
              </a:spcBef>
              <a:spcAft>
                <a:spcPts val="689"/>
              </a:spcAft>
            </a:pPr>
            <a:r>
              <a:rPr lang="nb-NO" sz="1600" b="1">
                <a:solidFill>
                  <a:schemeClr val="tx1"/>
                </a:solidFill>
                <a:latin typeface="Tahoma" panose="020B0604030504040204" pitchFamily="34" charset="0"/>
                <a:ea typeface="Arial Unicode MS" panose="020B0604020202020204" pitchFamily="34" charset="-128"/>
                <a:cs typeface="Tahoma" panose="020B0604030504040204" pitchFamily="34" charset="0"/>
              </a:rPr>
              <a:t>11</a:t>
            </a:r>
          </a:p>
        </p:txBody>
      </p:sp>
      <p:cxnSp>
        <p:nvCxnSpPr>
          <p:cNvPr id="54" name="Rett pil 53"/>
          <p:cNvCxnSpPr>
            <a:stCxn id="40" idx="4"/>
          </p:cNvCxnSpPr>
          <p:nvPr/>
        </p:nvCxnSpPr>
        <p:spPr>
          <a:xfrm>
            <a:off x="4219102" y="2974718"/>
            <a:ext cx="408040" cy="60325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Rett pil 54"/>
          <p:cNvCxnSpPr>
            <a:stCxn id="53" idx="0"/>
          </p:cNvCxnSpPr>
          <p:nvPr/>
        </p:nvCxnSpPr>
        <p:spPr>
          <a:xfrm flipV="1">
            <a:off x="5375187" y="7604647"/>
            <a:ext cx="77019" cy="251084"/>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61" name="i4">
            <a:extLst>
              <a:ext uri="{FF2B5EF4-FFF2-40B4-BE49-F238E27FC236}">
                <a16:creationId xmlns:a16="http://schemas.microsoft.com/office/drawing/2014/main" id="{F7961B1D-B274-4E9B-B00D-24CCA8F1B0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5566365" y="5176737"/>
            <a:ext cx="288000" cy="288073"/>
          </a:xfrm>
          <a:prstGeom prst="rect">
            <a:avLst/>
          </a:prstGeom>
          <a:noFill/>
          <a:ln>
            <a:noFill/>
          </a:ln>
        </p:spPr>
      </p:pic>
      <p:pic>
        <p:nvPicPr>
          <p:cNvPr id="62" name="i23">
            <a:hlinkClick r:id="" action="ppaction://noaction"/>
            <a:extLst>
              <a:ext uri="{FF2B5EF4-FFF2-40B4-BE49-F238E27FC236}">
                <a16:creationId xmlns:a16="http://schemas.microsoft.com/office/drawing/2014/main" id="{87164370-0289-49D7-BBF3-6EACA619301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66082" y="6467180"/>
            <a:ext cx="395941" cy="396042"/>
          </a:xfrm>
          <a:prstGeom prst="rect">
            <a:avLst/>
          </a:prstGeom>
          <a:noFill/>
          <a:ln>
            <a:noFill/>
          </a:ln>
        </p:spPr>
      </p:pic>
      <p:sp>
        <p:nvSpPr>
          <p:cNvPr id="63" name="TekstSylinder 62"/>
          <p:cNvSpPr txBox="1"/>
          <p:nvPr/>
        </p:nvSpPr>
        <p:spPr>
          <a:xfrm>
            <a:off x="8474669" y="6914028"/>
            <a:ext cx="1611369" cy="338640"/>
          </a:xfrm>
          <a:prstGeom prst="rect">
            <a:avLst/>
          </a:prstGeom>
          <a:noFill/>
          <a:ln>
            <a:solidFill>
              <a:schemeClr val="tx1"/>
            </a:solidFill>
          </a:ln>
        </p:spPr>
        <p:txBody>
          <a:bodyPr wrap="square" rtlCol="0">
            <a:spAutoFit/>
          </a:bodyPr>
          <a:lstStyle/>
          <a:p>
            <a:r>
              <a:rPr lang="nb-NO" sz="1600">
                <a:latin typeface="Tahoma" panose="020B0604030504040204" pitchFamily="34" charset="0"/>
                <a:ea typeface="Tahoma" panose="020B0604030504040204" pitchFamily="34" charset="0"/>
                <a:cs typeface="Tahoma" panose="020B0604030504040204" pitchFamily="34" charset="0"/>
              </a:rPr>
              <a:t>80 liter propan</a:t>
            </a:r>
          </a:p>
        </p:txBody>
      </p:sp>
      <p:cxnSp>
        <p:nvCxnSpPr>
          <p:cNvPr id="64" name="Rett pil 63"/>
          <p:cNvCxnSpPr/>
          <p:nvPr/>
        </p:nvCxnSpPr>
        <p:spPr>
          <a:xfrm flipH="1">
            <a:off x="7805959" y="6662221"/>
            <a:ext cx="660123" cy="333465"/>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65" name="i12">
            <a:hlinkClick r:id="" action="ppaction://noaction"/>
            <a:extLst>
              <a:ext uri="{FF2B5EF4-FFF2-40B4-BE49-F238E27FC236}">
                <a16:creationId xmlns:a16="http://schemas.microsoft.com/office/drawing/2014/main" id="{0BE12EAC-B2FB-4BE5-9BDD-F4F31C0A02D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74897" y="4246100"/>
            <a:ext cx="288000" cy="288073"/>
          </a:xfrm>
          <a:prstGeom prst="rect">
            <a:avLst/>
          </a:prstGeom>
          <a:noFill/>
          <a:ln>
            <a:noFill/>
          </a:ln>
        </p:spPr>
      </p:pic>
      <p:grpSp>
        <p:nvGrpSpPr>
          <p:cNvPr id="82" name="Gruppe 81"/>
          <p:cNvGrpSpPr/>
          <p:nvPr/>
        </p:nvGrpSpPr>
        <p:grpSpPr>
          <a:xfrm>
            <a:off x="11736092" y="9136984"/>
            <a:ext cx="1484912" cy="1388909"/>
            <a:chOff x="11343843" y="6789482"/>
            <a:chExt cx="1257280" cy="1246918"/>
          </a:xfrm>
          <a:solidFill>
            <a:schemeClr val="bg1"/>
          </a:solidFill>
        </p:grpSpPr>
        <p:cxnSp>
          <p:nvCxnSpPr>
            <p:cNvPr id="83" name="Rett linje 82"/>
            <p:cNvCxnSpPr/>
            <p:nvPr/>
          </p:nvCxnSpPr>
          <p:spPr>
            <a:xfrm>
              <a:off x="11343843" y="7837501"/>
              <a:ext cx="1257280" cy="0"/>
            </a:xfrm>
            <a:prstGeom prst="line">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4" name="Gruppe 83"/>
            <p:cNvGrpSpPr/>
            <p:nvPr/>
          </p:nvGrpSpPr>
          <p:grpSpPr>
            <a:xfrm>
              <a:off x="11684235" y="6789482"/>
              <a:ext cx="577424" cy="1246918"/>
              <a:chOff x="11557192" y="7495937"/>
              <a:chExt cx="896589" cy="1936140"/>
            </a:xfrm>
            <a:grpFill/>
          </p:grpSpPr>
          <p:grpSp>
            <p:nvGrpSpPr>
              <p:cNvPr id="85" name="Gruppe 84">
                <a:extLst>
                  <a:ext uri="{FF2B5EF4-FFF2-40B4-BE49-F238E27FC236}">
                    <a16:creationId xmlns:a16="http://schemas.microsoft.com/office/drawing/2014/main" id="{BB709DA0-3087-B446-9529-75F205108DB9}"/>
                  </a:ext>
                </a:extLst>
              </p:cNvPr>
              <p:cNvGrpSpPr/>
              <p:nvPr/>
            </p:nvGrpSpPr>
            <p:grpSpPr>
              <a:xfrm>
                <a:off x="11557192" y="7495937"/>
                <a:ext cx="896589" cy="1573049"/>
                <a:chOff x="1291524" y="5924719"/>
                <a:chExt cx="670058" cy="1047995"/>
              </a:xfrm>
              <a:grpFill/>
            </p:grpSpPr>
            <p:sp>
              <p:nvSpPr>
                <p:cNvPr id="87" name="TekstSylinder 86">
                  <a:extLst>
                    <a:ext uri="{FF2B5EF4-FFF2-40B4-BE49-F238E27FC236}">
                      <a16:creationId xmlns:a16="http://schemas.microsoft.com/office/drawing/2014/main" id="{A0FEE136-BD8B-C649-B803-300BC6BDAEC3}"/>
                    </a:ext>
                  </a:extLst>
                </p:cNvPr>
                <p:cNvSpPr txBox="1"/>
                <p:nvPr/>
              </p:nvSpPr>
              <p:spPr>
                <a:xfrm>
                  <a:off x="1292599" y="625614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3. etg.</a:t>
                  </a:r>
                </a:p>
              </p:txBody>
            </p:sp>
            <p:sp>
              <p:nvSpPr>
                <p:cNvPr id="88" name="TekstSylinder 87">
                  <a:extLst>
                    <a:ext uri="{FF2B5EF4-FFF2-40B4-BE49-F238E27FC236}">
                      <a16:creationId xmlns:a16="http://schemas.microsoft.com/office/drawing/2014/main" id="{7FE605A2-50C0-4C4C-8DF4-D8D99EA38317}"/>
                    </a:ext>
                  </a:extLst>
                </p:cNvPr>
                <p:cNvSpPr txBox="1"/>
                <p:nvPr/>
              </p:nvSpPr>
              <p:spPr>
                <a:xfrm>
                  <a:off x="1292599" y="6755310"/>
                  <a:ext cx="668983" cy="217404"/>
                </a:xfrm>
                <a:prstGeom prst="rect">
                  <a:avLst/>
                </a:prstGeom>
                <a:solidFill>
                  <a:srgbClr val="FFF19B"/>
                </a:solidFill>
                <a:ln>
                  <a:solidFill>
                    <a:schemeClr val="tx1"/>
                  </a:solidFill>
                </a:ln>
              </p:spPr>
              <p:txBody>
                <a:bodyPr wrap="square" lIns="43109" tIns="43109" rIns="43109" bIns="43109" rtlCol="0">
                  <a:spAutoFit/>
                </a:bodyPr>
                <a:lstStyle/>
                <a:p>
                  <a:pPr algn="ctr"/>
                  <a:r>
                    <a:rPr lang="nb-NO" sz="900" spc="96">
                      <a:latin typeface="Tahoma" panose="020B0604030504040204" pitchFamily="34" charset="0"/>
                      <a:ea typeface="Helvetica Neue Condensed" panose="02000503000000020004" pitchFamily="2" charset="0"/>
                      <a:cs typeface="Helvetica Neue Condensed" panose="02000503000000020004" pitchFamily="2" charset="0"/>
                    </a:rPr>
                    <a:t>1. etg.</a:t>
                  </a:r>
                </a:p>
              </p:txBody>
            </p:sp>
            <p:sp>
              <p:nvSpPr>
                <p:cNvPr id="89" name="TekstSylinder 88">
                  <a:extLst>
                    <a:ext uri="{FF2B5EF4-FFF2-40B4-BE49-F238E27FC236}">
                      <a16:creationId xmlns:a16="http://schemas.microsoft.com/office/drawing/2014/main" id="{B15C83A0-3215-C44C-8E40-C10C3087C873}"/>
                    </a:ext>
                  </a:extLst>
                </p:cNvPr>
                <p:cNvSpPr txBox="1"/>
                <p:nvPr/>
              </p:nvSpPr>
              <p:spPr>
                <a:xfrm>
                  <a:off x="1292599" y="6504211"/>
                  <a:ext cx="668983" cy="217404"/>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Tahoma" panose="020B0604030504040204" pitchFamily="34" charset="0"/>
                    </a:rPr>
                    <a:t>2. etg.</a:t>
                  </a:r>
                </a:p>
              </p:txBody>
            </p:sp>
            <p:sp>
              <p:nvSpPr>
                <p:cNvPr id="90" name="Likebent trekant 9">
                  <a:extLst>
                    <a:ext uri="{FF2B5EF4-FFF2-40B4-BE49-F238E27FC236}">
                      <a16:creationId xmlns:a16="http://schemas.microsoft.com/office/drawing/2014/main" id="{7CDE87DE-E602-2F40-B831-E04C61A0923D}"/>
                    </a:ext>
                  </a:extLst>
                </p:cNvPr>
                <p:cNvSpPr/>
                <p:nvPr/>
              </p:nvSpPr>
              <p:spPr>
                <a:xfrm>
                  <a:off x="1291524" y="5924719"/>
                  <a:ext cx="670058" cy="304303"/>
                </a:xfrm>
                <a:prstGeom prst="triangle">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4" rIns="36004" bIns="72008" rtlCol="0" anchor="ctr"/>
                <a:lstStyle/>
                <a:p>
                  <a:pPr algn="ctr"/>
                  <a:r>
                    <a:rPr lang="nb-NO" sz="900">
                      <a:solidFill>
                        <a:schemeClr val="bg1"/>
                      </a:solidFill>
                      <a:latin typeface="Tahoma" panose="020B0604030504040204" pitchFamily="34" charset="0"/>
                      <a:cs typeface="Tahoma" panose="020B0604030504040204" pitchFamily="34" charset="0"/>
                    </a:rPr>
                    <a:t>Loft</a:t>
                  </a:r>
                </a:p>
              </p:txBody>
            </p:sp>
          </p:grpSp>
          <p:sp>
            <p:nvSpPr>
              <p:cNvPr id="86" name="TekstSylinder 85">
                <a:extLst>
                  <a:ext uri="{FF2B5EF4-FFF2-40B4-BE49-F238E27FC236}">
                    <a16:creationId xmlns:a16="http://schemas.microsoft.com/office/drawing/2014/main" id="{7FE605A2-50C0-4C4C-8DF4-D8D99EA38317}"/>
                  </a:ext>
                </a:extLst>
              </p:cNvPr>
              <p:cNvSpPr txBox="1"/>
              <p:nvPr/>
            </p:nvSpPr>
            <p:spPr>
              <a:xfrm>
                <a:off x="11557192" y="9105752"/>
                <a:ext cx="895150" cy="326325"/>
              </a:xfrm>
              <a:prstGeom prst="rect">
                <a:avLst/>
              </a:prstGeom>
              <a:grpFill/>
              <a:ln>
                <a:solidFill>
                  <a:schemeClr val="tx1"/>
                </a:solidFill>
              </a:ln>
            </p:spPr>
            <p:txBody>
              <a:bodyPr wrap="square" lIns="43109" tIns="43109" rIns="43109" bIns="43109" rtlCol="0">
                <a:spAutoFit/>
              </a:bodyPr>
              <a:lstStyle/>
              <a:p>
                <a:pPr algn="ctr"/>
                <a:r>
                  <a:rPr lang="nb-NO" sz="900" spc="96">
                    <a:solidFill>
                      <a:schemeClr val="bg1"/>
                    </a:solidFill>
                    <a:latin typeface="Tahoma" panose="020B0604030504040204" pitchFamily="34" charset="0"/>
                    <a:ea typeface="Helvetica Neue Condensed" panose="02000503000000020004" pitchFamily="2" charset="0"/>
                    <a:cs typeface="Helvetica Neue Condensed" panose="02000503000000020004" pitchFamily="2" charset="0"/>
                  </a:rPr>
                  <a:t>Kjeller</a:t>
                </a:r>
              </a:p>
            </p:txBody>
          </p:sp>
        </p:grpSp>
      </p:grpSp>
      <p:pic>
        <p:nvPicPr>
          <p:cNvPr id="91" name="i22">
            <a:extLst>
              <a:ext uri="{FF2B5EF4-FFF2-40B4-BE49-F238E27FC236}">
                <a16:creationId xmlns:a16="http://schemas.microsoft.com/office/drawing/2014/main" id="{64B9BA07-2A86-4D0E-9642-5931182DD52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9695031">
            <a:off x="8961181" y="10140475"/>
            <a:ext cx="323918" cy="324000"/>
          </a:xfrm>
          <a:prstGeom prst="rect">
            <a:avLst/>
          </a:prstGeom>
          <a:noFill/>
          <a:ln>
            <a:noFill/>
          </a:ln>
        </p:spPr>
      </p:pic>
      <p:grpSp>
        <p:nvGrpSpPr>
          <p:cNvPr id="92" name="j10">
            <a:extLst>
              <a:ext uri="{FF2B5EF4-FFF2-40B4-BE49-F238E27FC236}">
                <a16:creationId xmlns:a16="http://schemas.microsoft.com/office/drawing/2014/main" id="{9A5475A1-863E-4608-8D2C-6238E3BA8F3D}"/>
              </a:ext>
            </a:extLst>
          </p:cNvPr>
          <p:cNvGrpSpPr>
            <a:grpSpLocks/>
          </p:cNvGrpSpPr>
          <p:nvPr/>
        </p:nvGrpSpPr>
        <p:grpSpPr>
          <a:xfrm>
            <a:off x="9482911" y="10206799"/>
            <a:ext cx="1819490" cy="319071"/>
            <a:chOff x="5456030" y="2741607"/>
            <a:chExt cx="983353" cy="215175"/>
          </a:xfrm>
        </p:grpSpPr>
        <p:sp>
          <p:nvSpPr>
            <p:cNvPr id="93" name="Rektangel 92">
              <a:extLst>
                <a:ext uri="{FF2B5EF4-FFF2-40B4-BE49-F238E27FC236}">
                  <a16:creationId xmlns:a16="http://schemas.microsoft.com/office/drawing/2014/main" id="{B8AC9760-2063-4FC4-B270-059866474BD6}"/>
                </a:ext>
              </a:extLst>
            </p:cNvPr>
            <p:cNvSpPr/>
            <p:nvPr userDrawn="1"/>
          </p:nvSpPr>
          <p:spPr>
            <a:xfrm>
              <a:off x="5456030" y="2872801"/>
              <a:ext cx="492333" cy="83981"/>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94" name="Rektangel 93">
              <a:extLst>
                <a:ext uri="{FF2B5EF4-FFF2-40B4-BE49-F238E27FC236}">
                  <a16:creationId xmlns:a16="http://schemas.microsoft.com/office/drawing/2014/main" id="{90ADCB51-CAC3-4447-8A1C-5CF9F32F0D79}"/>
                </a:ext>
              </a:extLst>
            </p:cNvPr>
            <p:cNvSpPr/>
            <p:nvPr userDrawn="1"/>
          </p:nvSpPr>
          <p:spPr>
            <a:xfrm>
              <a:off x="5947707" y="2872522"/>
              <a:ext cx="490675" cy="8398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3"/>
            </a:p>
          </p:txBody>
        </p:sp>
        <p:sp>
          <p:nvSpPr>
            <p:cNvPr id="95" name="TekstSylinder 94">
              <a:extLst>
                <a:ext uri="{FF2B5EF4-FFF2-40B4-BE49-F238E27FC236}">
                  <a16:creationId xmlns:a16="http://schemas.microsoft.com/office/drawing/2014/main" id="{0893CA49-18B3-426B-98CE-35E3A4D541D8}"/>
                </a:ext>
              </a:extLst>
            </p:cNvPr>
            <p:cNvSpPr txBox="1"/>
            <p:nvPr userDrawn="1"/>
          </p:nvSpPr>
          <p:spPr>
            <a:xfrm>
              <a:off x="5461685" y="2741607"/>
              <a:ext cx="977698" cy="124547"/>
            </a:xfrm>
            <a:prstGeom prst="rect">
              <a:avLst/>
            </a:prstGeom>
            <a:noFill/>
          </p:spPr>
          <p:txBody>
            <a:bodyPr wrap="square" lIns="0" tIns="0" rIns="0" bIns="0" rtlCol="0">
              <a:spAutoFit/>
            </a:bodyPr>
            <a:lstStyle/>
            <a:p>
              <a:pPr algn="ctr"/>
              <a:r>
                <a:rPr lang="nb-NO" sz="1200"/>
                <a:t>20 m</a:t>
              </a:r>
              <a:endParaRPr lang="en-US" sz="1200"/>
            </a:p>
          </p:txBody>
        </p:sp>
      </p:grpSp>
      <p:cxnSp>
        <p:nvCxnSpPr>
          <p:cNvPr id="6" name="Rett pil 111">
            <a:extLst>
              <a:ext uri="{FF2B5EF4-FFF2-40B4-BE49-F238E27FC236}">
                <a16:creationId xmlns:a16="http://schemas.microsoft.com/office/drawing/2014/main" id="{C3DD890C-BAC5-2987-D500-A9C70E985F26}"/>
              </a:ext>
            </a:extLst>
          </p:cNvPr>
          <p:cNvCxnSpPr>
            <a:cxnSpLocks/>
          </p:cNvCxnSpPr>
          <p:nvPr/>
        </p:nvCxnSpPr>
        <p:spPr>
          <a:xfrm flipV="1">
            <a:off x="3877089" y="7164953"/>
            <a:ext cx="0" cy="336091"/>
          </a:xfrm>
          <a:prstGeom prst="straightConnector1">
            <a:avLst/>
          </a:prstGeom>
          <a:ln w="95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7" name="Gruppe 6">
            <a:extLst>
              <a:ext uri="{FF2B5EF4-FFF2-40B4-BE49-F238E27FC236}">
                <a16:creationId xmlns:a16="http://schemas.microsoft.com/office/drawing/2014/main" id="{19CD52ED-4A86-53F3-A0E3-0F0B7FB822B8}"/>
              </a:ext>
            </a:extLst>
          </p:cNvPr>
          <p:cNvGrpSpPr/>
          <p:nvPr/>
        </p:nvGrpSpPr>
        <p:grpSpPr>
          <a:xfrm>
            <a:off x="2950817" y="120407"/>
            <a:ext cx="9218517" cy="258312"/>
            <a:chOff x="2950817" y="475253"/>
            <a:chExt cx="9218517" cy="258312"/>
          </a:xfrm>
        </p:grpSpPr>
        <p:sp>
          <p:nvSpPr>
            <p:cNvPr id="8" name="Ellipse 7">
              <a:extLst>
                <a:ext uri="{FF2B5EF4-FFF2-40B4-BE49-F238E27FC236}">
                  <a16:creationId xmlns:a16="http://schemas.microsoft.com/office/drawing/2014/main" id="{24D63B8A-3E4B-C91F-9CE0-6703726F1DB7}"/>
                </a:ext>
              </a:extLst>
            </p:cNvPr>
            <p:cNvSpPr>
              <a:spLocks noChangeAspect="1"/>
            </p:cNvSpPr>
            <p:nvPr/>
          </p:nvSpPr>
          <p:spPr>
            <a:xfrm>
              <a:off x="11953311" y="517542"/>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4" name="Ellipse 13">
              <a:extLst>
                <a:ext uri="{FF2B5EF4-FFF2-40B4-BE49-F238E27FC236}">
                  <a16:creationId xmlns:a16="http://schemas.microsoft.com/office/drawing/2014/main" id="{1767F0D4-6955-9A12-6E85-1B624E9D6591}"/>
                </a:ext>
              </a:extLst>
            </p:cNvPr>
            <p:cNvSpPr>
              <a:spLocks noChangeAspect="1"/>
            </p:cNvSpPr>
            <p:nvPr/>
          </p:nvSpPr>
          <p:spPr>
            <a:xfrm>
              <a:off x="5951648" y="503445"/>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5" name="Ellipse 14">
              <a:extLst>
                <a:ext uri="{FF2B5EF4-FFF2-40B4-BE49-F238E27FC236}">
                  <a16:creationId xmlns:a16="http://schemas.microsoft.com/office/drawing/2014/main" id="{5F1F92E8-BC65-5612-1492-017AFD947844}"/>
                </a:ext>
              </a:extLst>
            </p:cNvPr>
            <p:cNvSpPr>
              <a:spLocks noChangeAspect="1"/>
            </p:cNvSpPr>
            <p:nvPr/>
          </p:nvSpPr>
          <p:spPr>
            <a:xfrm>
              <a:off x="2950817" y="489349"/>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sp>
          <p:nvSpPr>
            <p:cNvPr id="16" name="Ellipse 15">
              <a:extLst>
                <a:ext uri="{FF2B5EF4-FFF2-40B4-BE49-F238E27FC236}">
                  <a16:creationId xmlns:a16="http://schemas.microsoft.com/office/drawing/2014/main" id="{D619A2F5-4952-FD66-2206-EF4C26ABFE4B}"/>
                </a:ext>
              </a:extLst>
            </p:cNvPr>
            <p:cNvSpPr>
              <a:spLocks noChangeAspect="1"/>
            </p:cNvSpPr>
            <p:nvPr/>
          </p:nvSpPr>
          <p:spPr>
            <a:xfrm>
              <a:off x="8952479" y="475253"/>
              <a:ext cx="216023" cy="21602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nb-NO"/>
            </a:p>
          </p:txBody>
        </p:sp>
      </p:grpSp>
      <p:pic>
        <p:nvPicPr>
          <p:cNvPr id="9" name="Bilde 8" descr="Et bilde som inneholder symbol, Grafikk, Font, design&#10;&#10;Automatisk generert beskrivelse">
            <a:extLst>
              <a:ext uri="{FF2B5EF4-FFF2-40B4-BE49-F238E27FC236}">
                <a16:creationId xmlns:a16="http://schemas.microsoft.com/office/drawing/2014/main" id="{A39692A8-76BD-D9C8-8B0B-BECF28E3D233}"/>
              </a:ext>
            </a:extLst>
          </p:cNvPr>
          <p:cNvPicPr preferRelativeResize="0">
            <a:picLocks/>
          </p:cNvPicPr>
          <p:nvPr/>
        </p:nvPicPr>
        <p:blipFill>
          <a:blip r:embed="rId12" cstate="print">
            <a:extLst>
              <a:ext uri="{28A0092B-C50C-407E-A947-70E740481C1C}">
                <a14:useLocalDpi xmlns:a14="http://schemas.microsoft.com/office/drawing/2010/main" val="0"/>
              </a:ext>
            </a:extLst>
          </a:blip>
          <a:stretch>
            <a:fillRect/>
          </a:stretch>
        </p:blipFill>
        <p:spPr>
          <a:xfrm>
            <a:off x="3728191" y="8156627"/>
            <a:ext cx="288000" cy="288000"/>
          </a:xfrm>
          <a:prstGeom prst="rect">
            <a:avLst/>
          </a:prstGeom>
        </p:spPr>
      </p:pic>
      <p:grpSp>
        <p:nvGrpSpPr>
          <p:cNvPr id="10" name="Gruppe 9">
            <a:extLst>
              <a:ext uri="{FF2B5EF4-FFF2-40B4-BE49-F238E27FC236}">
                <a16:creationId xmlns:a16="http://schemas.microsoft.com/office/drawing/2014/main" id="{362424CD-51EC-CABC-E448-E1E5139D765A}"/>
              </a:ext>
            </a:extLst>
          </p:cNvPr>
          <p:cNvGrpSpPr/>
          <p:nvPr/>
        </p:nvGrpSpPr>
        <p:grpSpPr>
          <a:xfrm>
            <a:off x="3728191" y="7830978"/>
            <a:ext cx="297330" cy="363286"/>
            <a:chOff x="4951593" y="8800682"/>
            <a:chExt cx="244856" cy="299172"/>
          </a:xfrm>
        </p:grpSpPr>
        <p:pic>
          <p:nvPicPr>
            <p:cNvPr id="11" name="Bilde 10" descr="Et bilde som inneholder skjermbilde, Rektangel, Grafikk, line&#10;&#10;Automatisk generert beskrivelse">
              <a:extLst>
                <a:ext uri="{FF2B5EF4-FFF2-40B4-BE49-F238E27FC236}">
                  <a16:creationId xmlns:a16="http://schemas.microsoft.com/office/drawing/2014/main" id="{3444F1EF-CE91-9DBB-8D81-3028600FE7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V="1">
              <a:off x="4951593" y="8800682"/>
              <a:ext cx="237173" cy="237305"/>
            </a:xfrm>
            <a:prstGeom prst="rect">
              <a:avLst/>
            </a:prstGeom>
          </p:spPr>
        </p:pic>
        <p:sp>
          <p:nvSpPr>
            <p:cNvPr id="12" name="TekstSylinder 11">
              <a:extLst>
                <a:ext uri="{FF2B5EF4-FFF2-40B4-BE49-F238E27FC236}">
                  <a16:creationId xmlns:a16="http://schemas.microsoft.com/office/drawing/2014/main" id="{ED17AB55-9DB5-7567-25C7-30008DAAD102}"/>
                </a:ext>
              </a:extLst>
            </p:cNvPr>
            <p:cNvSpPr txBox="1">
              <a:spLocks noChangeAspect="1"/>
            </p:cNvSpPr>
            <p:nvPr/>
          </p:nvSpPr>
          <p:spPr>
            <a:xfrm>
              <a:off x="5064227" y="8811699"/>
              <a:ext cx="132222" cy="288155"/>
            </a:xfrm>
            <a:prstGeom prst="rect">
              <a:avLst/>
            </a:prstGeom>
            <a:noFill/>
          </p:spPr>
          <p:txBody>
            <a:bodyPr wrap="square" lIns="0" tIns="36004" rIns="0" bIns="36004" rtlCol="0">
              <a:spAutoFit/>
            </a:bodyPr>
            <a:lstStyle/>
            <a:p>
              <a:pPr algn="ctr"/>
              <a:r>
                <a:rPr lang="nb-NO" sz="700">
                  <a:latin typeface="Tahoma" panose="020B0604030504040204" pitchFamily="34" charset="0"/>
                  <a:ea typeface="Tahoma" panose="020B0604030504040204" pitchFamily="34" charset="0"/>
                  <a:cs typeface="Tahoma" panose="020B0604030504040204" pitchFamily="34" charset="0"/>
                </a:rPr>
                <a:t>1,6</a:t>
              </a:r>
            </a:p>
            <a:p>
              <a:pPr algn="ctr"/>
              <a:r>
                <a:rPr lang="nb-NO" sz="700">
                  <a:latin typeface="Tahoma" panose="020B0604030504040204" pitchFamily="34" charset="0"/>
                  <a:ea typeface="Tahoma" panose="020B0604030504040204" pitchFamily="34" charset="0"/>
                  <a:cs typeface="Tahoma" panose="020B0604030504040204" pitchFamily="34" charset="0"/>
                </a:rPr>
                <a:t>m</a:t>
              </a:r>
            </a:p>
          </p:txBody>
        </p:sp>
      </p:grpSp>
      <p:cxnSp>
        <p:nvCxnSpPr>
          <p:cNvPr id="2" name="Rett pil 53">
            <a:extLst>
              <a:ext uri="{FF2B5EF4-FFF2-40B4-BE49-F238E27FC236}">
                <a16:creationId xmlns:a16="http://schemas.microsoft.com/office/drawing/2014/main" id="{68F325D8-9CBA-40DD-F59A-262FFE366719}"/>
              </a:ext>
            </a:extLst>
          </p:cNvPr>
          <p:cNvCxnSpPr>
            <a:cxnSpLocks/>
            <a:stCxn id="39" idx="2"/>
          </p:cNvCxnSpPr>
          <p:nvPr/>
        </p:nvCxnSpPr>
        <p:spPr>
          <a:xfrm flipH="1">
            <a:off x="1652337" y="5462645"/>
            <a:ext cx="261589" cy="20016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 name="Rett pil 53">
            <a:extLst>
              <a:ext uri="{FF2B5EF4-FFF2-40B4-BE49-F238E27FC236}">
                <a16:creationId xmlns:a16="http://schemas.microsoft.com/office/drawing/2014/main" id="{67577E18-3B92-CF42-BB49-00A07A8D60AA}"/>
              </a:ext>
            </a:extLst>
          </p:cNvPr>
          <p:cNvCxnSpPr>
            <a:cxnSpLocks/>
            <a:stCxn id="41" idx="6"/>
          </p:cNvCxnSpPr>
          <p:nvPr/>
        </p:nvCxnSpPr>
        <p:spPr>
          <a:xfrm>
            <a:off x="3292840" y="5428812"/>
            <a:ext cx="300592" cy="71765"/>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 name="Picture 4" descr="Et bilde som inneholder metallvarer, sirkel, nøkkel&#10;&#10;Automatisk generert beskrivelse">
            <a:extLst>
              <a:ext uri="{FF2B5EF4-FFF2-40B4-BE49-F238E27FC236}">
                <a16:creationId xmlns:a16="http://schemas.microsoft.com/office/drawing/2014/main" id="{41C6AEDB-CE61-1764-2B75-73C4694B3625}"/>
              </a:ext>
            </a:extLst>
          </p:cNvPr>
          <p:cNvPicPr preferRelativeResize="0">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37521" y="749106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51F49108-58C3-CFB6-6878-366C118DE903}"/>
              </a:ext>
            </a:extLst>
          </p:cNvPr>
          <p:cNvSpPr txBox="1"/>
          <p:nvPr/>
        </p:nvSpPr>
        <p:spPr>
          <a:xfrm>
            <a:off x="0" y="32797"/>
            <a:ext cx="3273552" cy="707886"/>
          </a:xfrm>
          <a:prstGeom prst="rect">
            <a:avLst/>
          </a:prstGeom>
          <a:solidFill>
            <a:schemeClr val="bg1"/>
          </a:solidFill>
          <a:ln>
            <a:noFill/>
          </a:ln>
        </p:spPr>
        <p:txBody>
          <a:bodyPr wrap="square" rtlCol="0">
            <a:spAutoFit/>
          </a:bodyPr>
          <a:lstStyle/>
          <a:p>
            <a:r>
              <a:rPr lang="nb-NO" sz="4000" spc="600">
                <a:solidFill>
                  <a:schemeClr val="bg2">
                    <a:lumMod val="85000"/>
                  </a:schemeClr>
                </a:solidFill>
              </a:rPr>
              <a:t>EKSEMPEL</a:t>
            </a:r>
          </a:p>
        </p:txBody>
      </p:sp>
    </p:spTree>
    <p:extLst>
      <p:ext uri="{BB962C8B-B14F-4D97-AF65-F5344CB8AC3E}">
        <p14:creationId xmlns:p14="http://schemas.microsoft.com/office/powerpoint/2010/main" val="1042448294"/>
      </p:ext>
    </p:extLst>
  </p:cSld>
  <p:clrMapOvr>
    <a:masterClrMapping/>
  </p:clrMapOvr>
</p:sld>
</file>

<file path=ppt/theme/theme1.xml><?xml version="1.0" encoding="utf-8"?>
<a:theme xmlns:a="http://schemas.openxmlformats.org/drawingml/2006/main" name="Office-tema">
  <a:themeElements>
    <a:clrScheme name="Egendefinert 2">
      <a:dk1>
        <a:srgbClr val="000000"/>
      </a:dk1>
      <a:lt1>
        <a:srgbClr val="FFFFFF"/>
      </a:lt1>
      <a:dk2>
        <a:srgbClr val="000000"/>
      </a:dk2>
      <a:lt2>
        <a:srgbClr val="FFFFFF"/>
      </a:lt2>
      <a:accent1>
        <a:srgbClr val="FFFFFF"/>
      </a:accent1>
      <a:accent2>
        <a:srgbClr val="FFFFFF"/>
      </a:accent2>
      <a:accent3>
        <a:srgbClr val="FFFFFF"/>
      </a:accent3>
      <a:accent4>
        <a:srgbClr val="FFFFFF"/>
      </a:accent4>
      <a:accent5>
        <a:srgbClr val="FFFFFF"/>
      </a:accent5>
      <a:accent6>
        <a:srgbClr val="FFFFFF"/>
      </a:accent6>
      <a:hlink>
        <a:srgbClr val="0070C0"/>
      </a:hlink>
      <a:folHlink>
        <a:srgbClr val="00B050"/>
      </a:folHlink>
    </a:clrScheme>
    <a:fontScheme name="Egendefinert 1">
      <a:majorFont>
        <a:latin typeface="Tahoma"/>
        <a:ea typeface=""/>
        <a:cs typeface=""/>
      </a:majorFont>
      <a:minorFont>
        <a:latin typeface="Tahoma"/>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D122A93E5BA4D47AF444812CD900538" ma:contentTypeVersion="3" ma:contentTypeDescription="Opprett et nytt dokument." ma:contentTypeScope="" ma:versionID="773a1502ab0abf7a311e5b5b21504d54">
  <xsd:schema xmlns:xsd="http://www.w3.org/2001/XMLSchema" xmlns:xs="http://www.w3.org/2001/XMLSchema" xmlns:p="http://schemas.microsoft.com/office/2006/metadata/properties" xmlns:ns2="308d60ee-1554-4068-89e8-a4aca228ccb8" xmlns:ns3="67216372-4c62-406b-a0e9-42bd98dd15ea" targetNamespace="http://schemas.microsoft.com/office/2006/metadata/properties" ma:root="true" ma:fieldsID="3979b6c1773c008aae2fba25ffcf41a9" ns2:_="" ns3:_="">
    <xsd:import namespace="308d60ee-1554-4068-89e8-a4aca228ccb8"/>
    <xsd:import namespace="67216372-4c62-406b-a0e9-42bd98dd15ea"/>
    <xsd:element name="properties">
      <xsd:complexType>
        <xsd:sequence>
          <xsd:element name="documentManagement">
            <xsd:complexType>
              <xsd:all>
                <xsd:element ref="ns2:Susanna"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8d60ee-1554-4068-89e8-a4aca228ccb8" elementFormDefault="qualified">
    <xsd:import namespace="http://schemas.microsoft.com/office/2006/documentManagement/types"/>
    <xsd:import namespace="http://schemas.microsoft.com/office/infopath/2007/PartnerControls"/>
    <xsd:element name="Susanna" ma:index="8" nillable="true" ma:displayName="Person" ma:format="Dropdown" ma:list="UserInfo" ma:SharePointGroup="0" ma:internalName="Susann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9" nillable="true" ma:displayName="Bildemerkelapper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216372-4c62-406b-a0e9-42bd98dd15ea"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090b39d-5058-477f-97a2-f04b34903a40}" ma:internalName="TaxCatchAll" ma:showField="CatchAllData" ma:web="67216372-4c62-406b-a0e9-42bd98dd15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usanna xmlns="308d60ee-1554-4068-89e8-a4aca228ccb8">
      <UserInfo>
        <DisplayName/>
        <AccountId xsi:nil="true"/>
        <AccountType/>
      </UserInfo>
    </Susanna>
    <lcf76f155ced4ddcb4097134ff3c332f xmlns="308d60ee-1554-4068-89e8-a4aca228ccb8" xsi:nil="true"/>
    <TaxCatchAll xmlns="67216372-4c62-406b-a0e9-42bd98dd15ea" xsi:nil="true"/>
  </documentManagement>
</p:properties>
</file>

<file path=customXml/itemProps1.xml><?xml version="1.0" encoding="utf-8"?>
<ds:datastoreItem xmlns:ds="http://schemas.openxmlformats.org/officeDocument/2006/customXml" ds:itemID="{CD641452-D12F-4286-A1A7-EA326F6A25DB}">
  <ds:schemaRefs>
    <ds:schemaRef ds:uri="http://schemas.microsoft.com/sharepoint/v3/contenttype/forms"/>
  </ds:schemaRefs>
</ds:datastoreItem>
</file>

<file path=customXml/itemProps2.xml><?xml version="1.0" encoding="utf-8"?>
<ds:datastoreItem xmlns:ds="http://schemas.openxmlformats.org/officeDocument/2006/customXml" ds:itemID="{9E3AE52B-D3B6-4B16-A49E-24BE175DD86F}">
  <ds:schemaRefs>
    <ds:schemaRef ds:uri="308d60ee-1554-4068-89e8-a4aca228ccb8"/>
    <ds:schemaRef ds:uri="67216372-4c62-406b-a0e9-42bd98dd15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EA13069-D844-4179-9FD6-65849D52F1E6}">
  <ds:schemaRefs>
    <ds:schemaRef ds:uri="http://purl.org/dc/elements/1.1/"/>
    <ds:schemaRef ds:uri="http://purl.org/dc/dcmitype/"/>
    <ds:schemaRef ds:uri="http://www.w3.org/XML/1998/namespace"/>
    <ds:schemaRef ds:uri="http://schemas.microsoft.com/office/2006/documentManagement/types"/>
    <ds:schemaRef ds:uri="308d60ee-1554-4068-89e8-a4aca228ccb8"/>
    <ds:schemaRef ds:uri="http://schemas.microsoft.com/office/2006/metadata/properties"/>
    <ds:schemaRef ds:uri="http://schemas.openxmlformats.org/package/2006/metadata/core-properties"/>
    <ds:schemaRef ds:uri="http://schemas.microsoft.com/office/infopath/2007/PartnerControls"/>
    <ds:schemaRef ds:uri="67216372-4c62-406b-a0e9-42bd98dd15ea"/>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TotalTime>
  <Words>3687</Words>
  <Application>Microsoft Office PowerPoint</Application>
  <PresentationFormat>Egendefinert</PresentationFormat>
  <Paragraphs>844</Paragraphs>
  <Slides>21</Slides>
  <Notes>21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21</vt:i4>
      </vt:variant>
    </vt:vector>
  </HeadingPairs>
  <TitlesOfParts>
    <vt:vector size="30" baseType="lpstr">
      <vt:lpstr>Arial</vt:lpstr>
      <vt:lpstr>Calibri</vt:lpstr>
      <vt:lpstr>Helvetica Neue Thin</vt:lpstr>
      <vt:lpstr>Oslo Sans Office</vt:lpstr>
      <vt:lpstr>Tahoma</vt:lpstr>
      <vt:lpstr>Times New Roman</vt:lpstr>
      <vt:lpstr>Verdana</vt:lpstr>
      <vt:lpstr>Wingdings</vt:lpstr>
      <vt:lpstr>Office-tema</vt:lpstr>
      <vt:lpstr>PowerPoint-presentasjon</vt:lpstr>
      <vt:lpstr>Innhold</vt:lpstr>
      <vt:lpstr>PowerPoint-presentasjon</vt:lpstr>
      <vt:lpstr>PowerPoint-presentasjon</vt:lpstr>
      <vt:lpstr>PowerPoint-presentasjon</vt:lpstr>
      <vt:lpstr>Prioritering hele objektet</vt:lpstr>
      <vt:lpstr>PowerPoint-presentasjon</vt:lpstr>
      <vt:lpstr>1. etasje Prioriteringsliste  Jf. plantegning neste side</vt:lpstr>
      <vt:lpstr>1. etasje Plantegning  Jf. liste forrige side</vt:lpstr>
      <vt:lpstr>Bergingskort 1 Maleri Det syke barn </vt:lpstr>
      <vt:lpstr>Bergingskort 11 Kirkesamlingen 50 gjenstander</vt:lpstr>
      <vt:lpstr>PowerPoint-presentasjon</vt:lpstr>
      <vt:lpstr>2. etasje Prioriteringsliste  Jf. plantegning neste side</vt:lpstr>
      <vt:lpstr>2. etasje Plantegning  Jf. liste forrige side</vt:lpstr>
      <vt:lpstr>Bergingskort 3 Veggmalerier Bygningsfast </vt:lpstr>
      <vt:lpstr>PowerPoint-presentasjon</vt:lpstr>
      <vt:lpstr>3. etasje Prioriteringsliste  Jf. plantegning neste side</vt:lpstr>
      <vt:lpstr>3. etasje Plantegning  Jf. liste forrige side</vt:lpstr>
      <vt:lpstr>Bergingskort 4 Dokumenter Pappesker </vt:lpstr>
      <vt:lpstr>Innhold seksjoner</vt:lpstr>
      <vt:lpstr>Innhold seksjoner</vt:lpstr>
    </vt:vector>
  </TitlesOfParts>
  <Company>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Eksempel på en verdibergingsplan for Det fiktive museet</dc:title>
  <dc:subject>RVR</dc:subject>
  <dc:creator>Susanna Björklöf</dc:creator>
  <cp:keywords>2024;Verdibergingsplan - Salvage Plan _x000d_
© 2021 by Susanna Björklöf,_x000d_
Oslo brann- og redningsetat _x000d_
is licensed under CC BY-SA 4.0</cp:keywords>
  <cp:lastModifiedBy>Susanna Björklöf</cp:lastModifiedBy>
  <cp:revision>1</cp:revision>
  <cp:lastPrinted>2024-04-09T14:53:11Z</cp:lastPrinted>
  <dcterms:created xsi:type="dcterms:W3CDTF">2020-05-11T12:55:55Z</dcterms:created>
  <dcterms:modified xsi:type="dcterms:W3CDTF">2024-09-17T11:10:09Z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0x010100ED122A93E5BA4D47AF444812CD900538</vt:lpwstr>
  </property>
  <property fmtid="{D5CDD505-2E9C-101B-9397-08002B2CF9AE}" pid="3" name="Order">
    <vt:r8>100</vt:r8>
  </property>
  <property fmtid="{D5CDD505-2E9C-101B-9397-08002B2CF9AE}" pid="4" name="MSIP_Label_7a2396b7-5846-48ff-8468-5f49f8ad722a_Enabled">
    <vt:lpwstr>true</vt:lpwstr>
  </property>
  <property fmtid="{D5CDD505-2E9C-101B-9397-08002B2CF9AE}" pid="5" name="MSIP_Label_7a2396b7-5846-48ff-8468-5f49f8ad722a_SetDate">
    <vt:lpwstr>2023-02-21T10:41:14Z</vt:lpwstr>
  </property>
  <property fmtid="{D5CDD505-2E9C-101B-9397-08002B2CF9AE}" pid="6" name="MSIP_Label_7a2396b7-5846-48ff-8468-5f49f8ad722a_Method">
    <vt:lpwstr>Standard</vt:lpwstr>
  </property>
  <property fmtid="{D5CDD505-2E9C-101B-9397-08002B2CF9AE}" pid="7" name="MSIP_Label_7a2396b7-5846-48ff-8468-5f49f8ad722a_Name">
    <vt:lpwstr>Lav</vt:lpwstr>
  </property>
  <property fmtid="{D5CDD505-2E9C-101B-9397-08002B2CF9AE}" pid="8" name="MSIP_Label_7a2396b7-5846-48ff-8468-5f49f8ad722a_SiteId">
    <vt:lpwstr>e6795081-6391-442e-9ab4-5e9ef74f18ea</vt:lpwstr>
  </property>
  <property fmtid="{D5CDD505-2E9C-101B-9397-08002B2CF9AE}" pid="9" name="MSIP_Label_7a2396b7-5846-48ff-8468-5f49f8ad722a_ActionId">
    <vt:lpwstr>d6f91c5c-df10-4e03-b1d7-2693b03d3574</vt:lpwstr>
  </property>
  <property fmtid="{D5CDD505-2E9C-101B-9397-08002B2CF9AE}" pid="10" name="MSIP_Label_7a2396b7-5846-48ff-8468-5f49f8ad722a_ContentBits">
    <vt:lpwstr>0</vt:lpwstr>
  </property>
  <property fmtid="{D5CDD505-2E9C-101B-9397-08002B2CF9AE}" pid="11" name="MediaServiceImageTags">
    <vt:lpwstr/>
  </property>
</Properties>
</file>