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Lst>
  <p:notesMasterIdLst>
    <p:notesMasterId r:id="rId26"/>
  </p:notesMasterIdLst>
  <p:sldIdLst>
    <p:sldId id="1022" r:id="rId5"/>
    <p:sldId id="287" r:id="rId6"/>
    <p:sldId id="289" r:id="rId7"/>
    <p:sldId id="288" r:id="rId8"/>
    <p:sldId id="290" r:id="rId9"/>
    <p:sldId id="291" r:id="rId10"/>
    <p:sldId id="292" r:id="rId11"/>
    <p:sldId id="282" r:id="rId12"/>
    <p:sldId id="295" r:id="rId13"/>
    <p:sldId id="265" r:id="rId14"/>
    <p:sldId id="285" r:id="rId15"/>
    <p:sldId id="293" r:id="rId16"/>
    <p:sldId id="268" r:id="rId17"/>
    <p:sldId id="269" r:id="rId18"/>
    <p:sldId id="296" r:id="rId19"/>
    <p:sldId id="294" r:id="rId20"/>
    <p:sldId id="297" r:id="rId21"/>
    <p:sldId id="298" r:id="rId22"/>
    <p:sldId id="299" r:id="rId23"/>
    <p:sldId id="317" r:id="rId24"/>
    <p:sldId id="300" r:id="rId25"/>
  </p:sldIdLst>
  <p:sldSz cx="15119350" cy="10691813"/>
  <p:notesSz cx="9926638" cy="1435576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F20C4AE2-6B1D-4C96-9B24-53865D798127}">
          <p14:sldIdLst>
            <p14:sldId id="1022"/>
          </p14:sldIdLst>
        </p14:section>
        <p14:section name="Forside" id="{DFF90474-A0C6-46C3-928C-E2FCE4B39A03}">
          <p14:sldIdLst>
            <p14:sldId id="287"/>
          </p14:sldIdLst>
        </p14:section>
        <p14:section name="Kontaktinfo, hjelpemidler og symboler" id="{591717E3-722C-4AD5-BC0D-3ED75AF0B3C5}">
          <p14:sldIdLst>
            <p14:sldId id="289"/>
            <p14:sldId id="288"/>
          </p14:sldIdLst>
        </p14:section>
        <p14:section name="Prioritering hele objektet" id="{383BFBC3-5A8E-44DB-9BD4-FA80C4C8FEBD}">
          <p14:sldIdLst>
            <p14:sldId id="290"/>
            <p14:sldId id="291"/>
          </p14:sldIdLst>
        </p14:section>
        <p14:section name="1.etasje" id="{CEE32F7C-D840-49F0-9010-37BD3B87BED3}">
          <p14:sldIdLst>
            <p14:sldId id="292"/>
            <p14:sldId id="282"/>
            <p14:sldId id="295"/>
            <p14:sldId id="265"/>
            <p14:sldId id="285"/>
          </p14:sldIdLst>
        </p14:section>
        <p14:section name="2. etasje" id="{CBD0983E-253D-4865-9561-230FD6D8F462}">
          <p14:sldIdLst>
            <p14:sldId id="293"/>
            <p14:sldId id="268"/>
            <p14:sldId id="269"/>
            <p14:sldId id="296"/>
          </p14:sldIdLst>
        </p14:section>
        <p14:section name="3. etasje" id="{9C909CE6-4864-4DB7-8796-F631ABDC94EC}">
          <p14:sldIdLst>
            <p14:sldId id="294"/>
            <p14:sldId id="297"/>
            <p14:sldId id="298"/>
            <p14:sldId id="299"/>
          </p14:sldIdLst>
        </p14:section>
        <p14:section name="Alternative forsider" id="{F6CE1435-765D-417B-AD86-FF12F1F3F272}">
          <p14:sldIdLst>
            <p14:sldId id="317"/>
            <p14:sldId id="300"/>
          </p14:sldIdLst>
        </p14:section>
      </p14:sectionLst>
    </p:ext>
    <p:ext uri="{EFAFB233-063F-42B5-8137-9DF3F51BA10A}">
      <p15:sldGuideLst xmlns:p15="http://schemas.microsoft.com/office/powerpoint/2012/main">
        <p15:guide id="1" orient="horz" pos="3368" userDrawn="1">
          <p15:clr>
            <a:srgbClr val="A4A3A4"/>
          </p15:clr>
        </p15:guide>
        <p15:guide id="2" pos="47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3D149D-686B-CB37-3C96-B20094502C6B}" name="Susanna Björklöf" initials="SB" userId="S::susanna.bjorklof@bre.oslo.kommune.no::7521e857-8fe4-46e9-940e-e2fc2ad92975" providerId="AD"/>
  <p188:author id="{A6AD0BFC-3648-8DD3-C757-1CFBB97461F6}" name="Eirik Rindal" initials="ER" userId="S::eirik.rindal_nhm.uio.no#ext#@oslokommune.onmicrosoft.com::3da426d2-0ff1-4e68-92ee-d327aca588f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25428"/>
    <a:srgbClr val="35833E"/>
    <a:srgbClr val="7395D3"/>
    <a:srgbClr val="6DD9FF"/>
    <a:srgbClr val="FDCBDE"/>
    <a:srgbClr val="6E268E"/>
    <a:srgbClr val="C80851"/>
    <a:srgbClr val="BAB8E6"/>
    <a:srgbClr val="AFABAB"/>
    <a:srgbClr val="0029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D9C05F-35B2-4679-B30E-4A6342DF8947}" v="8" dt="2024-09-17T11:02:56.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62" autoAdjust="0"/>
  </p:normalViewPr>
  <p:slideViewPr>
    <p:cSldViewPr snapToGrid="0">
      <p:cViewPr varScale="1">
        <p:scale>
          <a:sx n="63" d="100"/>
          <a:sy n="63" d="100"/>
        </p:scale>
        <p:origin x="1008" y="96"/>
      </p:cViewPr>
      <p:guideLst>
        <p:guide orient="horz" pos="3368"/>
        <p:guide pos="47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2" y="0"/>
            <a:ext cx="4301543" cy="717788"/>
          </a:xfrm>
          <a:prstGeom prst="rect">
            <a:avLst/>
          </a:prstGeom>
        </p:spPr>
        <p:txBody>
          <a:bodyPr vert="horz" lIns="132743" tIns="66372" rIns="132743" bIns="66372" rtlCol="0"/>
          <a:lstStyle>
            <a:lvl1pPr algn="l">
              <a:defRPr sz="1700"/>
            </a:lvl1pPr>
          </a:lstStyle>
          <a:p>
            <a:endParaRPr lang="nb-NO"/>
          </a:p>
        </p:txBody>
      </p:sp>
      <p:sp>
        <p:nvSpPr>
          <p:cNvPr id="3" name="Plassholder for dato 2"/>
          <p:cNvSpPr>
            <a:spLocks noGrp="1"/>
          </p:cNvSpPr>
          <p:nvPr>
            <p:ph type="dt" idx="1"/>
          </p:nvPr>
        </p:nvSpPr>
        <p:spPr>
          <a:xfrm>
            <a:off x="5622800" y="0"/>
            <a:ext cx="4301543" cy="717788"/>
          </a:xfrm>
          <a:prstGeom prst="rect">
            <a:avLst/>
          </a:prstGeom>
        </p:spPr>
        <p:txBody>
          <a:bodyPr vert="horz" lIns="132743" tIns="66372" rIns="132743" bIns="66372" rtlCol="0"/>
          <a:lstStyle>
            <a:lvl1pPr algn="r">
              <a:defRPr sz="1700"/>
            </a:lvl1pPr>
          </a:lstStyle>
          <a:p>
            <a:fld id="{1AE9B222-7838-451D-AFD0-086D48B26349}" type="datetimeFigureOut">
              <a:rPr lang="nb-NO" smtClean="0"/>
              <a:t>17.09.2024</a:t>
            </a:fld>
            <a:endParaRPr lang="nb-NO"/>
          </a:p>
        </p:txBody>
      </p:sp>
      <p:sp>
        <p:nvSpPr>
          <p:cNvPr id="4" name="Plassholder for lysbilde 3"/>
          <p:cNvSpPr>
            <a:spLocks noGrp="1" noRot="1" noChangeAspect="1"/>
          </p:cNvSpPr>
          <p:nvPr>
            <p:ph type="sldImg" idx="2"/>
          </p:nvPr>
        </p:nvSpPr>
        <p:spPr>
          <a:xfrm>
            <a:off x="1155700" y="1076325"/>
            <a:ext cx="7615238" cy="5384800"/>
          </a:xfrm>
          <a:prstGeom prst="rect">
            <a:avLst/>
          </a:prstGeom>
          <a:noFill/>
          <a:ln w="12700">
            <a:solidFill>
              <a:prstClr val="black"/>
            </a:solidFill>
          </a:ln>
        </p:spPr>
        <p:txBody>
          <a:bodyPr vert="horz" lIns="132743" tIns="66372" rIns="132743" bIns="66372" rtlCol="0" anchor="ctr"/>
          <a:lstStyle/>
          <a:p>
            <a:endParaRPr lang="nb-NO"/>
          </a:p>
        </p:txBody>
      </p:sp>
      <p:sp>
        <p:nvSpPr>
          <p:cNvPr id="5" name="Plassholder for notater 4"/>
          <p:cNvSpPr>
            <a:spLocks noGrp="1"/>
          </p:cNvSpPr>
          <p:nvPr>
            <p:ph type="body" sz="quarter" idx="3"/>
          </p:nvPr>
        </p:nvSpPr>
        <p:spPr>
          <a:xfrm>
            <a:off x="992665" y="6818990"/>
            <a:ext cx="7941310" cy="6460093"/>
          </a:xfrm>
          <a:prstGeom prst="rect">
            <a:avLst/>
          </a:prstGeom>
        </p:spPr>
        <p:txBody>
          <a:bodyPr vert="horz" lIns="132743" tIns="66372" rIns="132743" bIns="66372"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2" y="13635483"/>
            <a:ext cx="4301543" cy="717788"/>
          </a:xfrm>
          <a:prstGeom prst="rect">
            <a:avLst/>
          </a:prstGeom>
        </p:spPr>
        <p:txBody>
          <a:bodyPr vert="horz" lIns="132743" tIns="66372" rIns="132743" bIns="66372" rtlCol="0" anchor="b"/>
          <a:lstStyle>
            <a:lvl1pPr algn="l">
              <a:defRPr sz="1700"/>
            </a:lvl1pPr>
          </a:lstStyle>
          <a:p>
            <a:endParaRPr lang="nb-NO"/>
          </a:p>
        </p:txBody>
      </p:sp>
      <p:sp>
        <p:nvSpPr>
          <p:cNvPr id="7" name="Plassholder for lysbildenummer 6"/>
          <p:cNvSpPr>
            <a:spLocks noGrp="1"/>
          </p:cNvSpPr>
          <p:nvPr>
            <p:ph type="sldNum" sz="quarter" idx="5"/>
          </p:nvPr>
        </p:nvSpPr>
        <p:spPr>
          <a:xfrm>
            <a:off x="5622800" y="13635483"/>
            <a:ext cx="4301543" cy="717788"/>
          </a:xfrm>
          <a:prstGeom prst="rect">
            <a:avLst/>
          </a:prstGeom>
        </p:spPr>
        <p:txBody>
          <a:bodyPr vert="horz" lIns="132743" tIns="66372" rIns="132743" bIns="66372" rtlCol="0" anchor="b"/>
          <a:lstStyle>
            <a:lvl1pPr algn="r">
              <a:defRPr sz="1700"/>
            </a:lvl1pPr>
          </a:lstStyle>
          <a:p>
            <a:fld id="{A89FC631-50C7-4BE8-9FEE-A5D6B00813BF}" type="slidenum">
              <a:rPr lang="nb-NO" smtClean="0"/>
              <a:t>‹#›</a:t>
            </a:fld>
            <a:endParaRPr lang="nb-NO"/>
          </a:p>
        </p:txBody>
      </p:sp>
    </p:spTree>
    <p:extLst>
      <p:ext uri="{BB962C8B-B14F-4D97-AF65-F5344CB8AC3E}">
        <p14:creationId xmlns:p14="http://schemas.microsoft.com/office/powerpoint/2010/main" val="485521057"/>
      </p:ext>
    </p:extLst>
  </p:cSld>
  <p:clrMap bg1="lt1" tx1="dk1" bg2="lt2" tx2="dk2" accent1="accent1" accent2="accent2" accent3="accent3" accent4="accent4" accent5="accent5" accent6="accent6" hlink="hlink" folHlink="folHlink"/>
  <p:notesStyle>
    <a:lvl1pPr marL="0" algn="l" defTabSz="1474836" rtl="0" eaLnBrk="1" latinLnBrk="0" hangingPunct="1">
      <a:defRPr sz="1900" kern="1200">
        <a:solidFill>
          <a:schemeClr val="tx1"/>
        </a:solidFill>
        <a:latin typeface="+mn-lt"/>
        <a:ea typeface="+mn-ea"/>
        <a:cs typeface="+mn-cs"/>
      </a:defRPr>
    </a:lvl1pPr>
    <a:lvl2pPr marL="737418" algn="l" defTabSz="1474836" rtl="0" eaLnBrk="1" latinLnBrk="0" hangingPunct="1">
      <a:defRPr sz="1900" kern="1200">
        <a:solidFill>
          <a:schemeClr val="tx1"/>
        </a:solidFill>
        <a:latin typeface="+mn-lt"/>
        <a:ea typeface="+mn-ea"/>
        <a:cs typeface="+mn-cs"/>
      </a:defRPr>
    </a:lvl2pPr>
    <a:lvl3pPr marL="1474836" algn="l" defTabSz="1474836" rtl="0" eaLnBrk="1" latinLnBrk="0" hangingPunct="1">
      <a:defRPr sz="1900" kern="1200">
        <a:solidFill>
          <a:schemeClr val="tx1"/>
        </a:solidFill>
        <a:latin typeface="+mn-lt"/>
        <a:ea typeface="+mn-ea"/>
        <a:cs typeface="+mn-cs"/>
      </a:defRPr>
    </a:lvl3pPr>
    <a:lvl4pPr marL="2212254" algn="l" defTabSz="1474836" rtl="0" eaLnBrk="1" latinLnBrk="0" hangingPunct="1">
      <a:defRPr sz="1900" kern="1200">
        <a:solidFill>
          <a:schemeClr val="tx1"/>
        </a:solidFill>
        <a:latin typeface="+mn-lt"/>
        <a:ea typeface="+mn-ea"/>
        <a:cs typeface="+mn-cs"/>
      </a:defRPr>
    </a:lvl4pPr>
    <a:lvl5pPr marL="2949672" algn="l" defTabSz="1474836" rtl="0" eaLnBrk="1" latinLnBrk="0" hangingPunct="1">
      <a:defRPr sz="1900" kern="1200">
        <a:solidFill>
          <a:schemeClr val="tx1"/>
        </a:solidFill>
        <a:latin typeface="+mn-lt"/>
        <a:ea typeface="+mn-ea"/>
        <a:cs typeface="+mn-cs"/>
      </a:defRPr>
    </a:lvl5pPr>
    <a:lvl6pPr marL="3687089" algn="l" defTabSz="1474836" rtl="0" eaLnBrk="1" latinLnBrk="0" hangingPunct="1">
      <a:defRPr sz="1900" kern="1200">
        <a:solidFill>
          <a:schemeClr val="tx1"/>
        </a:solidFill>
        <a:latin typeface="+mn-lt"/>
        <a:ea typeface="+mn-ea"/>
        <a:cs typeface="+mn-cs"/>
      </a:defRPr>
    </a:lvl6pPr>
    <a:lvl7pPr marL="4424507" algn="l" defTabSz="1474836" rtl="0" eaLnBrk="1" latinLnBrk="0" hangingPunct="1">
      <a:defRPr sz="1900" kern="1200">
        <a:solidFill>
          <a:schemeClr val="tx1"/>
        </a:solidFill>
        <a:latin typeface="+mn-lt"/>
        <a:ea typeface="+mn-ea"/>
        <a:cs typeface="+mn-cs"/>
      </a:defRPr>
    </a:lvl7pPr>
    <a:lvl8pPr marL="5161925" algn="l" defTabSz="1474836" rtl="0" eaLnBrk="1" latinLnBrk="0" hangingPunct="1">
      <a:defRPr sz="1900" kern="1200">
        <a:solidFill>
          <a:schemeClr val="tx1"/>
        </a:solidFill>
        <a:latin typeface="+mn-lt"/>
        <a:ea typeface="+mn-ea"/>
        <a:cs typeface="+mn-cs"/>
      </a:defRPr>
    </a:lvl8pPr>
    <a:lvl9pPr marL="5899343" algn="l" defTabSz="1474836"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155700" y="1076325"/>
            <a:ext cx="7615238" cy="5384800"/>
          </a:xfrm>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89FC631-50C7-4BE8-9FEE-A5D6B00813BF}" type="slidenum">
              <a:rPr lang="nb-NO" smtClean="0"/>
              <a:t>1</a:t>
            </a:fld>
            <a:endParaRPr lang="nb-NO"/>
          </a:p>
        </p:txBody>
      </p:sp>
    </p:spTree>
    <p:extLst>
      <p:ext uri="{BB962C8B-B14F-4D97-AF65-F5344CB8AC3E}">
        <p14:creationId xmlns:p14="http://schemas.microsoft.com/office/powerpoint/2010/main" val="495532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1148"/>
              </a:spcBef>
            </a:pPr>
            <a:r>
              <a:rPr lang="nb-NO" sz="1700" b="1">
                <a:solidFill>
                  <a:srgbClr val="548DD4"/>
                </a:solidFill>
                <a:ea typeface="Times New Roman"/>
                <a:cs typeface="Times New Roman"/>
              </a:rPr>
              <a:t>Bergingskort</a:t>
            </a:r>
          </a:p>
          <a:p>
            <a:pPr defTabSz="1347571">
              <a:spcBef>
                <a:spcPts val="957"/>
              </a:spcBef>
              <a:defRPr/>
            </a:pPr>
            <a:r>
              <a:rPr lang="nb-NO" sz="1700"/>
              <a:t>Bergingskort skal brukes av røykdykkere som har fått i oppgave å evakuere eller sikre en spesifikk gjenstand eller sone. Bergingskortet skal inneholde all informasjon en røykdykker trenger for å berge noe ut eller sikre på stedet. Øvrige nivåer i planen er basert på informasjonen i bergingskortene, og er til for å skape oversikt, og å gjøre det mulig å organisere bergingsoppgavene under en innsats.</a:t>
            </a:r>
          </a:p>
        </p:txBody>
      </p:sp>
    </p:spTree>
    <p:extLst>
      <p:ext uri="{BB962C8B-B14F-4D97-AF65-F5344CB8AC3E}">
        <p14:creationId xmlns:p14="http://schemas.microsoft.com/office/powerpoint/2010/main" val="2062499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1148"/>
              </a:spcBef>
            </a:pPr>
            <a:r>
              <a:rPr lang="nb-NO" sz="1700" b="1">
                <a:solidFill>
                  <a:srgbClr val="548DD4"/>
                </a:solidFill>
                <a:ea typeface="Times New Roman"/>
                <a:cs typeface="Times New Roman"/>
              </a:rPr>
              <a:t>Bergingskort</a:t>
            </a:r>
          </a:p>
          <a:p>
            <a:pPr defTabSz="1347571">
              <a:spcBef>
                <a:spcPts val="957"/>
              </a:spcBef>
              <a:defRPr/>
            </a:pPr>
            <a:r>
              <a:rPr lang="nb-NO" sz="1700"/>
              <a:t>Bergingskort skal brukes av røykdykkere som har fått i oppgave å evakuere eller sikre en spesifikk gjenstand eller sone. Bergingskortet skal inneholde all informasjon en røykdykker trenger for å berge noe ut eller sikre på stedet. Øvrige nivåer i planen er basert på informasjonen i bergingskortene, og er til for å skape oversikt, og å gjøre det mulig å organisere bergingsoppgavene under en innsats.</a:t>
            </a:r>
          </a:p>
        </p:txBody>
      </p:sp>
    </p:spTree>
    <p:extLst>
      <p:ext uri="{BB962C8B-B14F-4D97-AF65-F5344CB8AC3E}">
        <p14:creationId xmlns:p14="http://schemas.microsoft.com/office/powerpoint/2010/main" val="2062499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1700"/>
              <a:t>Fliker lages for at innsatspersonell raskt skal finne frem til rett seksjon i permen med planverket.</a:t>
            </a:r>
          </a:p>
          <a:p>
            <a:endParaRPr lang="nb-NO" sz="1700"/>
          </a:p>
          <a:p>
            <a:r>
              <a:rPr lang="nb-NO" sz="1700"/>
              <a:t>Fliker brukes kun i versjon som skal </a:t>
            </a:r>
            <a:r>
              <a:rPr lang="nb-NO" sz="1700" err="1"/>
              <a:t>printes</a:t>
            </a:r>
            <a:r>
              <a:rPr lang="nb-NO" sz="1700"/>
              <a:t> ut. Fliker lages når alle andre sider er ferdige. </a:t>
            </a:r>
          </a:p>
          <a:p>
            <a:endParaRPr lang="nb-NO" sz="1700"/>
          </a:p>
          <a:p>
            <a:r>
              <a:rPr lang="nb-NO" sz="1700"/>
              <a:t>Fliksider kuttes til rett størrelse etter laminering, og monteres forskjøvet et par centimeter til høyre i </a:t>
            </a:r>
            <a:r>
              <a:rPr lang="nb-NO" sz="1700" u="sng"/>
              <a:t>toppåpnet liggende </a:t>
            </a:r>
            <a:r>
              <a:rPr lang="nb-NO" sz="1700"/>
              <a:t>A3-perm.</a:t>
            </a:r>
          </a:p>
          <a:p>
            <a:endParaRPr lang="nb-NO" sz="1700">
              <a:cs typeface="Times New Roman"/>
            </a:endParaRPr>
          </a:p>
          <a:p>
            <a:pPr lvl="0"/>
            <a:r>
              <a:rPr lang="nb-NO" sz="1700"/>
              <a:t>Fargefelt på flik skal korrespondere med bokser i innholdsfortegnelse på side 1. Det vil si at det grå feltet på fliken til «</a:t>
            </a:r>
            <a:r>
              <a:rPr lang="nb-NO" sz="1700" i="1"/>
              <a:t>Kontaktinformasjon Hjelpemidler Symboler»</a:t>
            </a:r>
            <a:r>
              <a:rPr lang="nb-NO" sz="1700"/>
              <a:t> trekkes fra overkant og så langt ned som den grå boksen går i innholdsfortegnelsen på side 1. </a:t>
            </a:r>
          </a:p>
          <a:p>
            <a:pPr lvl="0"/>
            <a:endParaRPr lang="nb-NO" sz="1700"/>
          </a:p>
          <a:p>
            <a:pPr lvl="0"/>
            <a:r>
              <a:rPr lang="nb-NO" sz="1700"/>
              <a:t>Se </a:t>
            </a:r>
            <a:r>
              <a:rPr lang="nb-NO" sz="1700" err="1"/>
              <a:t>malsider</a:t>
            </a:r>
            <a:r>
              <a:rPr lang="nb-NO" sz="1700"/>
              <a:t> i Del 3 med alle flikfarger forberedt.</a:t>
            </a:r>
          </a:p>
        </p:txBody>
      </p:sp>
    </p:spTree>
    <p:extLst>
      <p:ext uri="{BB962C8B-B14F-4D97-AF65-F5344CB8AC3E}">
        <p14:creationId xmlns:p14="http://schemas.microsoft.com/office/powerpoint/2010/main" val="2062499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defTabSz="2141019">
              <a:defRPr/>
            </a:pPr>
            <a:r>
              <a:rPr lang="nb-NO" sz="1700" b="1">
                <a:solidFill>
                  <a:prstClr val="black"/>
                </a:solidFill>
                <a:ea typeface="Oslo Sans Office"/>
                <a:cs typeface="Times New Roman"/>
              </a:rPr>
              <a:t>Etasjeoversikt eller seksjonsoversikt, med prioriteringsliste og plantegning</a:t>
            </a:r>
          </a:p>
          <a:p>
            <a:pPr defTabSz="2141019">
              <a:defRPr/>
            </a:pPr>
            <a:r>
              <a:rPr lang="nb-NO" sz="1700">
                <a:solidFill>
                  <a:prstClr val="black"/>
                </a:solidFill>
                <a:ea typeface="Oslo Sans Office"/>
                <a:cs typeface="Times New Roman"/>
              </a:rPr>
              <a:t>Prioriteringsliste med plantegning skal brukes av utrykningsleder som har fått ansvar for berging i en spesifikk etasje. Etasjeoversikten inneholder to sider, som slås opp slik at de kan leses sammen. Hvis det er et mindre objekt med få gjenstander kan prioriteringsliste og plantegning eventuelt plasseres på samme side, men det er viktig at informasjonen er tydelig og lesbar. Det er også bra om det er rom for å lage notater med </a:t>
            </a:r>
            <a:r>
              <a:rPr lang="nb-NO" sz="1700" err="1">
                <a:solidFill>
                  <a:prstClr val="black"/>
                </a:solidFill>
                <a:ea typeface="Oslo Sans Office"/>
                <a:cs typeface="Times New Roman"/>
              </a:rPr>
              <a:t>whiteboardpen</a:t>
            </a:r>
            <a:r>
              <a:rPr lang="nb-NO" sz="1700">
                <a:solidFill>
                  <a:prstClr val="black"/>
                </a:solidFill>
                <a:ea typeface="Oslo Sans Office"/>
                <a:cs typeface="Times New Roman"/>
              </a:rPr>
              <a:t> på siden.</a:t>
            </a:r>
          </a:p>
        </p:txBody>
      </p:sp>
    </p:spTree>
    <p:extLst>
      <p:ext uri="{BB962C8B-B14F-4D97-AF65-F5344CB8AC3E}">
        <p14:creationId xmlns:p14="http://schemas.microsoft.com/office/powerpoint/2010/main" val="2062499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defTabSz="2141019">
              <a:defRPr/>
            </a:pPr>
            <a:r>
              <a:rPr lang="nb-NO" sz="1700" b="1">
                <a:solidFill>
                  <a:prstClr val="black"/>
                </a:solidFill>
                <a:ea typeface="Oslo Sans Office"/>
                <a:cs typeface="Times New Roman"/>
              </a:rPr>
              <a:t>Etasjeoversikt eller seksjonsoversikt, med prioriteringsliste og plantegning</a:t>
            </a:r>
          </a:p>
          <a:p>
            <a:pPr defTabSz="2141019">
              <a:defRPr/>
            </a:pPr>
            <a:r>
              <a:rPr lang="nb-NO" sz="1700">
                <a:solidFill>
                  <a:prstClr val="black"/>
                </a:solidFill>
                <a:ea typeface="Oslo Sans Office"/>
                <a:cs typeface="Times New Roman"/>
              </a:rPr>
              <a:t>Prioriteringsliste med plantegning skal brukes av utrykningsleder som har fått ansvar for berging i en spesifikk etasje. Etasjeoversikten inneholder to sider, som slås opp slik at de kan leses sammen. Hvis det er et mindre objekt med få gjenstander kan prioriteringsliste og plantegning eventuelt plasseres på samme side, men det er viktig at informasjonen er tydelig og lesbar. Det er også bra om det er rom for å lage notater med </a:t>
            </a:r>
            <a:r>
              <a:rPr lang="nb-NO" sz="1700" err="1">
                <a:solidFill>
                  <a:prstClr val="black"/>
                </a:solidFill>
                <a:ea typeface="Oslo Sans Office"/>
                <a:cs typeface="Times New Roman"/>
              </a:rPr>
              <a:t>whiteboardpen</a:t>
            </a:r>
            <a:r>
              <a:rPr lang="nb-NO" sz="1700">
                <a:solidFill>
                  <a:prstClr val="black"/>
                </a:solidFill>
                <a:ea typeface="Oslo Sans Office"/>
                <a:cs typeface="Times New Roman"/>
              </a:rPr>
              <a:t> på siden.</a:t>
            </a:r>
            <a:endParaRPr lang="nb-NO" sz="900">
              <a:solidFill>
                <a:prstClr val="black"/>
              </a:solidFill>
              <a:latin typeface="Oslo Sans Office"/>
              <a:ea typeface="Oslo Sans Office"/>
              <a:cs typeface="Times New Roman"/>
            </a:endParaRPr>
          </a:p>
          <a:p>
            <a:pPr>
              <a:spcBef>
                <a:spcPts val="957"/>
              </a:spcBef>
            </a:pPr>
            <a:endParaRPr lang="nb-NO" sz="900">
              <a:latin typeface="Oslo Sans Office"/>
              <a:ea typeface="Oslo Sans Office"/>
              <a:cs typeface="Times New Roman"/>
            </a:endParaRPr>
          </a:p>
        </p:txBody>
      </p:sp>
    </p:spTree>
    <p:extLst>
      <p:ext uri="{BB962C8B-B14F-4D97-AF65-F5344CB8AC3E}">
        <p14:creationId xmlns:p14="http://schemas.microsoft.com/office/powerpoint/2010/main" val="2062499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1148"/>
              </a:spcBef>
            </a:pPr>
            <a:r>
              <a:rPr lang="nb-NO" sz="1700" b="1">
                <a:solidFill>
                  <a:srgbClr val="548DD4"/>
                </a:solidFill>
                <a:ea typeface="Times New Roman"/>
                <a:cs typeface="Times New Roman"/>
              </a:rPr>
              <a:t>Bergingskort</a:t>
            </a:r>
          </a:p>
          <a:p>
            <a:pPr defTabSz="1347571">
              <a:spcBef>
                <a:spcPts val="957"/>
              </a:spcBef>
              <a:defRPr/>
            </a:pPr>
            <a:r>
              <a:rPr lang="nb-NO" sz="1700"/>
              <a:t>Bergingskort skal brukes av røykdykkere som har fått i oppgave å evakuere eller sikre en spesifikk gjenstand eller sone. Bergingskortet skal inneholde all informasjon en røykdykker trenger for å berge noe ut eller sikre på stedet. Øvrige nivåer i planen er basert på informasjonen i bergingskortene, og er til for å skape oversikt, og å gjøre det mulig å organisere bergingsoppgavene under en innsats.</a:t>
            </a:r>
          </a:p>
        </p:txBody>
      </p:sp>
    </p:spTree>
    <p:extLst>
      <p:ext uri="{BB962C8B-B14F-4D97-AF65-F5344CB8AC3E}">
        <p14:creationId xmlns:p14="http://schemas.microsoft.com/office/powerpoint/2010/main" val="2062499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1700"/>
              <a:t>Fliker lages for at innsatspersonell raskt skal finne frem til rett seksjon i permen med planverket.</a:t>
            </a:r>
          </a:p>
          <a:p>
            <a:endParaRPr lang="nb-NO" sz="1700"/>
          </a:p>
          <a:p>
            <a:r>
              <a:rPr lang="nb-NO" sz="1700"/>
              <a:t>Fliker brukes kun i versjon som skal </a:t>
            </a:r>
            <a:r>
              <a:rPr lang="nb-NO" sz="1700" err="1"/>
              <a:t>printes</a:t>
            </a:r>
            <a:r>
              <a:rPr lang="nb-NO" sz="1700"/>
              <a:t> ut. Fliker lages når alle andre sider er ferdige. </a:t>
            </a:r>
          </a:p>
          <a:p>
            <a:endParaRPr lang="nb-NO" sz="1700"/>
          </a:p>
          <a:p>
            <a:r>
              <a:rPr lang="nb-NO" sz="1700"/>
              <a:t>Fliksider kuttes til rett størrelse etter laminering, og monteres forskjøvet et par centimeter til høyre i </a:t>
            </a:r>
            <a:r>
              <a:rPr lang="nb-NO" sz="1700" u="sng"/>
              <a:t>toppåpnet liggende </a:t>
            </a:r>
            <a:r>
              <a:rPr lang="nb-NO" sz="1700"/>
              <a:t>A3-perm.</a:t>
            </a:r>
          </a:p>
          <a:p>
            <a:endParaRPr lang="nb-NO" sz="1700">
              <a:cs typeface="Times New Roman"/>
            </a:endParaRPr>
          </a:p>
          <a:p>
            <a:pPr lvl="0"/>
            <a:r>
              <a:rPr lang="nb-NO" sz="1700"/>
              <a:t>Fargefelt på flik skal korrespondere med bokser i innholdsfortegnelse på side 1. Det vil si at det grå feltet på fliken til «</a:t>
            </a:r>
            <a:r>
              <a:rPr lang="nb-NO" sz="1700" i="1"/>
              <a:t>Kontaktinformasjon Hjelpemidler Symboler»</a:t>
            </a:r>
            <a:r>
              <a:rPr lang="nb-NO" sz="1700"/>
              <a:t> trekkes fra overkant og så langt ned som den grå boksen går i innholdsfortegnelsen på side 1. </a:t>
            </a:r>
          </a:p>
          <a:p>
            <a:pPr lvl="0"/>
            <a:endParaRPr lang="nb-NO" sz="1700"/>
          </a:p>
          <a:p>
            <a:pPr lvl="0"/>
            <a:r>
              <a:rPr lang="nb-NO" sz="1700"/>
              <a:t>Se </a:t>
            </a:r>
            <a:r>
              <a:rPr lang="nb-NO" sz="1700" err="1"/>
              <a:t>malsider</a:t>
            </a:r>
            <a:r>
              <a:rPr lang="nb-NO" sz="1700"/>
              <a:t> i Del 3 med alle flikfarger forberedt.</a:t>
            </a:r>
          </a:p>
        </p:txBody>
      </p:sp>
    </p:spTree>
    <p:extLst>
      <p:ext uri="{BB962C8B-B14F-4D97-AF65-F5344CB8AC3E}">
        <p14:creationId xmlns:p14="http://schemas.microsoft.com/office/powerpoint/2010/main" val="2062499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defTabSz="2141019">
              <a:defRPr/>
            </a:pPr>
            <a:r>
              <a:rPr lang="nb-NO" sz="1700" b="1">
                <a:solidFill>
                  <a:prstClr val="black"/>
                </a:solidFill>
                <a:ea typeface="Oslo Sans Office"/>
                <a:cs typeface="Times New Roman"/>
              </a:rPr>
              <a:t>Etasjeoversikt eller seksjonsoversikt, med prioriteringsliste og plantegning</a:t>
            </a:r>
          </a:p>
          <a:p>
            <a:pPr defTabSz="2141019">
              <a:defRPr/>
            </a:pPr>
            <a:r>
              <a:rPr lang="nb-NO" sz="1700">
                <a:solidFill>
                  <a:prstClr val="black"/>
                </a:solidFill>
                <a:ea typeface="Oslo Sans Office"/>
                <a:cs typeface="Times New Roman"/>
              </a:rPr>
              <a:t>Prioriteringsliste med plantegning skal brukes av utrykningsleder som har fått ansvar for berging i en spesifikk etasje. Etasjeoversikten inneholder to sider, som slås opp slik at de kan leses sammen. Hvis det er et mindre objekt med få gjenstander kan prioriteringsliste og plantegning eventuelt plasseres på samme side, men det er viktig at informasjonen er tydelig og lesbar. Det er også bra om det er rom for å lage notater med </a:t>
            </a:r>
            <a:r>
              <a:rPr lang="nb-NO" sz="1700" err="1">
                <a:solidFill>
                  <a:prstClr val="black"/>
                </a:solidFill>
                <a:ea typeface="Oslo Sans Office"/>
                <a:cs typeface="Times New Roman"/>
              </a:rPr>
              <a:t>whiteboardpen</a:t>
            </a:r>
            <a:r>
              <a:rPr lang="nb-NO" sz="1700">
                <a:solidFill>
                  <a:prstClr val="black"/>
                </a:solidFill>
                <a:ea typeface="Oslo Sans Office"/>
                <a:cs typeface="Times New Roman"/>
              </a:rPr>
              <a:t> på siden.</a:t>
            </a:r>
          </a:p>
        </p:txBody>
      </p:sp>
    </p:spTree>
    <p:extLst>
      <p:ext uri="{BB962C8B-B14F-4D97-AF65-F5344CB8AC3E}">
        <p14:creationId xmlns:p14="http://schemas.microsoft.com/office/powerpoint/2010/main" val="2062499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defTabSz="2141019">
              <a:defRPr/>
            </a:pPr>
            <a:r>
              <a:rPr lang="nb-NO" sz="1700" b="1">
                <a:solidFill>
                  <a:prstClr val="black"/>
                </a:solidFill>
                <a:ea typeface="Oslo Sans Office"/>
                <a:cs typeface="Times New Roman"/>
              </a:rPr>
              <a:t>Etasjeoversikt eller seksjonsoversikt, med prioriteringsliste og plantegning</a:t>
            </a:r>
          </a:p>
          <a:p>
            <a:pPr defTabSz="2141019">
              <a:defRPr/>
            </a:pPr>
            <a:r>
              <a:rPr lang="nb-NO" sz="1700">
                <a:solidFill>
                  <a:prstClr val="black"/>
                </a:solidFill>
                <a:ea typeface="Oslo Sans Office"/>
                <a:cs typeface="Times New Roman"/>
              </a:rPr>
              <a:t>Prioriteringsliste med plantegning skal brukes av utrykningsleder som har fått ansvar for berging i en spesifikk etasje. Etasjeoversikten inneholder to sider, som slås opp slik at de kan leses sammen. Hvis det er et mindre objekt med få gjenstander kan prioriteringsliste og plantegning eventuelt plasseres på samme side, men det er viktig at informasjonen er tydelig og lesbar. Det er også bra om det er rom for å lage notater med </a:t>
            </a:r>
            <a:r>
              <a:rPr lang="nb-NO" sz="1700" err="1">
                <a:solidFill>
                  <a:prstClr val="black"/>
                </a:solidFill>
                <a:ea typeface="Oslo Sans Office"/>
                <a:cs typeface="Times New Roman"/>
              </a:rPr>
              <a:t>whiteboardpen</a:t>
            </a:r>
            <a:r>
              <a:rPr lang="nb-NO" sz="1700">
                <a:solidFill>
                  <a:prstClr val="black"/>
                </a:solidFill>
                <a:ea typeface="Oslo Sans Office"/>
                <a:cs typeface="Times New Roman"/>
              </a:rPr>
              <a:t> på siden.</a:t>
            </a:r>
          </a:p>
        </p:txBody>
      </p:sp>
    </p:spTree>
    <p:extLst>
      <p:ext uri="{BB962C8B-B14F-4D97-AF65-F5344CB8AC3E}">
        <p14:creationId xmlns:p14="http://schemas.microsoft.com/office/powerpoint/2010/main" val="2062499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1148"/>
              </a:spcBef>
            </a:pPr>
            <a:r>
              <a:rPr lang="nb-NO" sz="800" b="1">
                <a:solidFill>
                  <a:srgbClr val="548DD4"/>
                </a:solidFill>
                <a:ea typeface="Times New Roman"/>
                <a:cs typeface="Times New Roman"/>
              </a:rPr>
              <a:t>Bergingskort</a:t>
            </a:r>
          </a:p>
          <a:p>
            <a:pPr defTabSz="1347571">
              <a:spcBef>
                <a:spcPts val="957"/>
              </a:spcBef>
              <a:defRPr/>
            </a:pPr>
            <a:r>
              <a:rPr lang="nb-NO" sz="800"/>
              <a:t>Bergingskort skal brukes av røykdykkere som har fått i oppgave å evakuere eller sikre en spesifikk gjenstand eller sone. Bergingskortet skal inneholde all informasjon en røykdykker trenger for å berge noe ut eller sikre på stedet. Øvrige nivåer i planen er basert på informasjonen i bergingskortene, og er til for å skape oversikt, og å gjøre det mulig å organisere bergingsoppgavene under en innsats.</a:t>
            </a:r>
          </a:p>
        </p:txBody>
      </p:sp>
    </p:spTree>
    <p:extLst>
      <p:ext uri="{BB962C8B-B14F-4D97-AF65-F5344CB8AC3E}">
        <p14:creationId xmlns:p14="http://schemas.microsoft.com/office/powerpoint/2010/main" val="2062499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lnSpc>
                <a:spcPct val="150000"/>
              </a:lnSpc>
              <a:spcBef>
                <a:spcPts val="957"/>
              </a:spcBef>
            </a:pPr>
            <a:r>
              <a:rPr lang="nb-NO" sz="1700" b="1" i="1">
                <a:solidFill>
                  <a:srgbClr val="548DD4"/>
                </a:solidFill>
                <a:latin typeface="Tahoma" panose="020B0604030504040204" pitchFamily="34" charset="0"/>
                <a:ea typeface="Tahoma" panose="020B0604030504040204" pitchFamily="34" charset="0"/>
                <a:cs typeface="Tahoma" panose="020B0604030504040204" pitchFamily="34" charset="0"/>
              </a:rPr>
              <a:t>Forside</a:t>
            </a:r>
          </a:p>
          <a:p>
            <a:pPr>
              <a:lnSpc>
                <a:spcPct val="150000"/>
              </a:lnSpc>
              <a:spcBef>
                <a:spcPts val="957"/>
              </a:spcBef>
            </a:pPr>
            <a:r>
              <a:rPr lang="nb-NO" sz="1700" b="1" i="1">
                <a:solidFill>
                  <a:srgbClr val="548DD4"/>
                </a:solidFill>
                <a:latin typeface="Tahoma" panose="020B0604030504040204" pitchFamily="34" charset="0"/>
                <a:ea typeface="Tahoma" panose="020B0604030504040204" pitchFamily="34" charset="0"/>
                <a:cs typeface="Tahoma" panose="020B0604030504040204" pitchFamily="34" charset="0"/>
              </a:rPr>
              <a:t>Alternativ 1: Ett bygg med flere etasjer</a:t>
            </a:r>
          </a:p>
          <a:p>
            <a:pPr>
              <a:lnSpc>
                <a:spcPct val="150000"/>
              </a:lnSpc>
              <a:spcBef>
                <a:spcPts val="957"/>
              </a:spcBef>
            </a:pPr>
            <a:endParaRPr lang="nb-NO" sz="1700" b="1" i="1">
              <a:solidFill>
                <a:srgbClr val="548DD4"/>
              </a:solidFill>
              <a:latin typeface="Tahoma" panose="020B0604030504040204" pitchFamily="34" charset="0"/>
              <a:ea typeface="Tahoma" panose="020B0604030504040204" pitchFamily="34" charset="0"/>
              <a:cs typeface="Tahoma" panose="020B0604030504040204" pitchFamily="34" charset="0"/>
            </a:endParaRPr>
          </a:p>
          <a:p>
            <a:pPr defTabSz="2141019">
              <a:lnSpc>
                <a:spcPct val="150000"/>
              </a:lnSpc>
              <a:spcBef>
                <a:spcPts val="957"/>
              </a:spcBef>
              <a:defRPr/>
            </a:pPr>
            <a:r>
              <a:rPr lang="nb-NO" sz="1700">
                <a:latin typeface="Tahoma" panose="020B0604030504040204" pitchFamily="34" charset="0"/>
                <a:ea typeface="Tahoma" panose="020B0604030504040204" pitchFamily="34" charset="0"/>
                <a:cs typeface="Tahoma" panose="020B0604030504040204" pitchFamily="34" charset="0"/>
              </a:rPr>
              <a:t>Dette er et eksempel på hvordan forsiden kan se ut. </a:t>
            </a:r>
          </a:p>
          <a:p>
            <a:pPr defTabSz="2141019">
              <a:lnSpc>
                <a:spcPct val="150000"/>
              </a:lnSpc>
              <a:spcBef>
                <a:spcPts val="957"/>
              </a:spcBef>
              <a:defRPr/>
            </a:pPr>
            <a:r>
              <a:rPr lang="nb-NO" sz="1700">
                <a:latin typeface="Tahoma" panose="020B0604030504040204" pitchFamily="34" charset="0"/>
                <a:ea typeface="Tahoma" panose="020B0604030504040204" pitchFamily="34" charset="0"/>
                <a:cs typeface="Tahoma" panose="020B0604030504040204" pitchFamily="34" charset="0"/>
              </a:rPr>
              <a:t>Se alternative forsider lengst bak i presentasjonen.</a:t>
            </a:r>
          </a:p>
        </p:txBody>
      </p:sp>
    </p:spTree>
    <p:extLst>
      <p:ext uri="{BB962C8B-B14F-4D97-AF65-F5344CB8AC3E}">
        <p14:creationId xmlns:p14="http://schemas.microsoft.com/office/powerpoint/2010/main" val="2062499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957"/>
              </a:spcBef>
            </a:pPr>
            <a:r>
              <a:rPr lang="nb-NO" sz="1700" b="1" i="1">
                <a:solidFill>
                  <a:srgbClr val="548DD4"/>
                </a:solidFill>
                <a:latin typeface="Tahoma" panose="020B0604030504040204" pitchFamily="34" charset="0"/>
                <a:ea typeface="Tahoma" panose="020B0604030504040204" pitchFamily="34" charset="0"/>
                <a:cs typeface="Tahoma" panose="020B0604030504040204" pitchFamily="34" charset="0"/>
              </a:rPr>
              <a:t>Forside</a:t>
            </a:r>
          </a:p>
          <a:p>
            <a:pPr>
              <a:spcBef>
                <a:spcPts val="957"/>
              </a:spcBef>
            </a:pPr>
            <a:r>
              <a:rPr lang="nb-NO" sz="1700" b="1" i="1">
                <a:solidFill>
                  <a:srgbClr val="548DD4"/>
                </a:solidFill>
                <a:latin typeface="Tahoma" panose="020B0604030504040204" pitchFamily="34" charset="0"/>
                <a:ea typeface="Tahoma" panose="020B0604030504040204" pitchFamily="34" charset="0"/>
                <a:cs typeface="Tahoma" panose="020B0604030504040204" pitchFamily="34" charset="0"/>
              </a:rPr>
              <a:t>Alternativ 3: Et anlegg med flere bygninger med flere etasjer</a:t>
            </a:r>
          </a:p>
          <a:p>
            <a:pPr defTabSz="2045182"/>
            <a:r>
              <a:rPr lang="nb-NO" sz="1700">
                <a:cs typeface="Calibri" panose="020F0502020204030204" pitchFamily="34" charset="0"/>
              </a:rPr>
              <a:t>Verdibergingsplanen kan tilpasses objekter som har flere bygninger med flere etasjer, ved å kombinere horisontal og vertikal inndeling av planen. </a:t>
            </a:r>
          </a:p>
          <a:p>
            <a:pPr defTabSz="2045182"/>
            <a:r>
              <a:rPr lang="nb-NO" sz="1700">
                <a:latin typeface="Tahoma" panose="020B0604030504040204" pitchFamily="34" charset="0"/>
                <a:ea typeface="Tahoma" panose="020B0604030504040204" pitchFamily="34" charset="0"/>
                <a:cs typeface="Tahoma" panose="020B0604030504040204" pitchFamily="34" charset="0"/>
              </a:rPr>
              <a:t>Her et eksempel på alternativ første side med </a:t>
            </a:r>
            <a:r>
              <a:rPr lang="nb-NO" sz="1700" baseline="0">
                <a:latin typeface="Tahoma" panose="020B0604030504040204" pitchFamily="34" charset="0"/>
                <a:ea typeface="Tahoma" panose="020B0604030504040204" pitchFamily="34" charset="0"/>
                <a:cs typeface="Tahoma" panose="020B0604030504040204" pitchFamily="34" charset="0"/>
              </a:rPr>
              <a:t>horisontal</a:t>
            </a:r>
            <a:r>
              <a:rPr lang="nb-NO" sz="1700">
                <a:latin typeface="Tahoma" panose="020B0604030504040204" pitchFamily="34" charset="0"/>
                <a:ea typeface="Tahoma" panose="020B0604030504040204" pitchFamily="34" charset="0"/>
                <a:cs typeface="Tahoma" panose="020B0604030504040204" pitchFamily="34" charset="0"/>
              </a:rPr>
              <a:t> inndeling av objekt i tre seksjoner/bygninger, som er videre inndelt i etasjer.  </a:t>
            </a:r>
          </a:p>
          <a:p>
            <a:pPr defTabSz="2045182"/>
            <a:endParaRPr lang="nb-NO" sz="17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75582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957"/>
              </a:spcBef>
            </a:pPr>
            <a:r>
              <a:rPr lang="nb-NO" sz="1700" b="1" i="1">
                <a:solidFill>
                  <a:srgbClr val="548DD4"/>
                </a:solidFill>
                <a:ea typeface="Times New Roman"/>
                <a:cs typeface="Times New Roman"/>
              </a:rPr>
              <a:t>Forside</a:t>
            </a:r>
          </a:p>
          <a:p>
            <a:pPr>
              <a:spcBef>
                <a:spcPts val="957"/>
              </a:spcBef>
            </a:pPr>
            <a:r>
              <a:rPr lang="nb-NO" sz="1700" b="1" i="1">
                <a:solidFill>
                  <a:srgbClr val="548DD4"/>
                </a:solidFill>
                <a:ea typeface="Times New Roman"/>
                <a:cs typeface="Times New Roman"/>
              </a:rPr>
              <a:t>Alternativ 2: Et anlegg med flere bygninger</a:t>
            </a:r>
          </a:p>
          <a:p>
            <a:pPr defTabSz="2045182"/>
            <a:r>
              <a:rPr lang="nb-NO" sz="1700">
                <a:cs typeface="Calibri" panose="020F0502020204030204" pitchFamily="34" charset="0"/>
              </a:rPr>
              <a:t>Verdibergingsplanen kan tilpasses objekter som har flere bygninger med flere etasjer, ved å kombinere horisontal og vertikal inndeling av planen. </a:t>
            </a:r>
          </a:p>
          <a:p>
            <a:pPr defTabSz="2045182"/>
            <a:r>
              <a:rPr lang="nb-NO" sz="1700">
                <a:cs typeface="Calibri" panose="020F0502020204030204" pitchFamily="34" charset="0"/>
              </a:rPr>
              <a:t>Her et eksempel på alternativ første side med horisontal inndeling av et anlegg som har flere seksjoner og bygninger.</a:t>
            </a:r>
          </a:p>
        </p:txBody>
      </p:sp>
    </p:spTree>
    <p:extLst>
      <p:ext uri="{BB962C8B-B14F-4D97-AF65-F5344CB8AC3E}">
        <p14:creationId xmlns:p14="http://schemas.microsoft.com/office/powerpoint/2010/main" val="2062499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1700"/>
              <a:t>Fliker lages for at innsatspersonell raskt skal finne frem til rett seksjon i permen med planverket.</a:t>
            </a:r>
          </a:p>
          <a:p>
            <a:endParaRPr lang="nb-NO" sz="1700"/>
          </a:p>
          <a:p>
            <a:r>
              <a:rPr lang="nb-NO" sz="1700"/>
              <a:t>Fliker brukes kun i versjon som skal </a:t>
            </a:r>
            <a:r>
              <a:rPr lang="nb-NO" sz="1700" err="1"/>
              <a:t>printes</a:t>
            </a:r>
            <a:r>
              <a:rPr lang="nb-NO" sz="1700"/>
              <a:t> ut. Fliker lages når alle andre sider er ferdige. </a:t>
            </a:r>
          </a:p>
          <a:p>
            <a:endParaRPr lang="nb-NO" sz="1700"/>
          </a:p>
          <a:p>
            <a:r>
              <a:rPr lang="nb-NO" sz="1700"/>
              <a:t>Fliksider kuttes til rett størrelse etter laminering, og monteres forskjøvet et par centimeter til høyre i </a:t>
            </a:r>
            <a:r>
              <a:rPr lang="nb-NO" sz="1700" u="sng"/>
              <a:t>toppåpnet liggende </a:t>
            </a:r>
            <a:r>
              <a:rPr lang="nb-NO" sz="1700"/>
              <a:t>A3-perm.</a:t>
            </a:r>
          </a:p>
          <a:p>
            <a:endParaRPr lang="nb-NO" sz="1700">
              <a:cs typeface="Times New Roman"/>
            </a:endParaRPr>
          </a:p>
          <a:p>
            <a:pPr lvl="0"/>
            <a:r>
              <a:rPr lang="nb-NO" sz="1700"/>
              <a:t>Fargefelt på flik skal korrespondere med bokser i innholdsfortegnelse på side 1. Det vil si at det grå feltet på fliken til «</a:t>
            </a:r>
            <a:r>
              <a:rPr lang="nb-NO" sz="1700" i="1"/>
              <a:t>Kontaktinformasjon Hjelpemidler Symboler»</a:t>
            </a:r>
            <a:r>
              <a:rPr lang="nb-NO" sz="1700"/>
              <a:t> trekkes fra overkant og så langt ned som den grå boksen går i innholdsfortegnelsen på side 1. </a:t>
            </a:r>
          </a:p>
          <a:p>
            <a:pPr lvl="0"/>
            <a:endParaRPr lang="nb-NO" sz="1700"/>
          </a:p>
          <a:p>
            <a:pPr lvl="0"/>
            <a:r>
              <a:rPr lang="nb-NO" sz="1700"/>
              <a:t>Se </a:t>
            </a:r>
            <a:r>
              <a:rPr lang="nb-NO" sz="1700" err="1"/>
              <a:t>malsider</a:t>
            </a:r>
            <a:r>
              <a:rPr lang="nb-NO" sz="1700"/>
              <a:t> i Del 3 med alle flikfarger forberedt.</a:t>
            </a:r>
          </a:p>
        </p:txBody>
      </p:sp>
    </p:spTree>
    <p:extLst>
      <p:ext uri="{BB962C8B-B14F-4D97-AF65-F5344CB8AC3E}">
        <p14:creationId xmlns:p14="http://schemas.microsoft.com/office/powerpoint/2010/main" val="2062499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1700" b="1">
                <a:latin typeface="+mn-lt"/>
                <a:ea typeface="Oslo Sans Office"/>
                <a:cs typeface="Times New Roman"/>
              </a:rPr>
              <a:t>Kontaktinfo, hjelpemidler, symboler</a:t>
            </a:r>
          </a:p>
          <a:p>
            <a:pPr defTabSz="2141019">
              <a:defRPr/>
            </a:pPr>
            <a:r>
              <a:rPr lang="nb-NO" sz="1700">
                <a:latin typeface="+mn-lt"/>
                <a:ea typeface="Oslo Sans Office"/>
                <a:cs typeface="Times New Roman"/>
              </a:rPr>
              <a:t>Denne siden inneholder kontaktinformasjon som kan være nyttig for brannvesenet, samt en oversikt over hjelpemidler som kan brukes for å utføre berging, herunder verktøy, utstyr og lokaler.</a:t>
            </a:r>
          </a:p>
          <a:p>
            <a:pPr defTabSz="2141019">
              <a:defRPr/>
            </a:pPr>
            <a:r>
              <a:rPr lang="nb-NO" sz="1700">
                <a:latin typeface="+mn-lt"/>
                <a:ea typeface="Oslo Sans Office"/>
                <a:cs typeface="Calibri"/>
              </a:rPr>
              <a:t>På siden finnes også en symbolfortegnelse. </a:t>
            </a:r>
            <a:r>
              <a:rPr lang="nb-NO" sz="1700">
                <a:ea typeface="Oslo Sans Office"/>
                <a:cs typeface="Calibri"/>
              </a:rPr>
              <a:t>Det er disse</a:t>
            </a:r>
            <a:r>
              <a:rPr lang="nb-NO" sz="1700">
                <a:latin typeface="+mn-lt"/>
                <a:ea typeface="Oslo Sans Office"/>
                <a:cs typeface="Calibri"/>
              </a:rPr>
              <a:t> </a:t>
            </a:r>
            <a:r>
              <a:rPr lang="nb-NO" sz="1700">
                <a:ea typeface="Oslo Sans Office"/>
                <a:cs typeface="Calibri"/>
              </a:rPr>
              <a:t>symbolene</a:t>
            </a:r>
            <a:r>
              <a:rPr lang="nb-NO" sz="1700">
                <a:latin typeface="+mn-lt"/>
                <a:ea typeface="Oslo Sans Office"/>
                <a:cs typeface="Calibri"/>
              </a:rPr>
              <a:t> </a:t>
            </a:r>
            <a:r>
              <a:rPr lang="nb-NO" sz="1700">
                <a:ea typeface="Oslo Sans Office"/>
                <a:cs typeface="Calibri"/>
              </a:rPr>
              <a:t>som </a:t>
            </a:r>
            <a:r>
              <a:rPr lang="nb-NO" sz="1700">
                <a:latin typeface="+mn-lt"/>
                <a:ea typeface="Oslo Sans Office"/>
                <a:cs typeface="Calibri"/>
              </a:rPr>
              <a:t>skal brukes i alle verdibergingsplaner, da det er viktig for at oppsettet skal være gjenkjennbart og enkelt å bruke. I tillegg til symboler som er utviklet spesielt for dette formålet, er det samme symboler som i brannvesenets egne objektplaner (innsatsplaner).</a:t>
            </a:r>
          </a:p>
          <a:p>
            <a:pPr defTabSz="2141019">
              <a:defRPr/>
            </a:pPr>
            <a:endParaRPr lang="nb-NO" sz="1700">
              <a:latin typeface="+mn-lt"/>
              <a:ea typeface="Oslo Sans Office"/>
              <a:cs typeface="Times New Roman"/>
            </a:endParaRPr>
          </a:p>
          <a:p>
            <a:pPr defTabSz="2141019">
              <a:defRPr/>
            </a:pPr>
            <a:r>
              <a:rPr lang="nb-NO" sz="1700">
                <a:latin typeface="+mn-lt"/>
                <a:ea typeface="Oslo Sans Office"/>
                <a:cs typeface="Calibri"/>
              </a:rPr>
              <a:t>Denne siden er kun et eksempel med de vanligste symbolene. Det finnes flere symboler, som kan kan hentes fra siden «Alle symboler» i</a:t>
            </a:r>
            <a:r>
              <a:rPr lang="nb-NO" sz="1700">
                <a:latin typeface="+mn-lt"/>
              </a:rPr>
              <a:t> presentasjonen Mal til verdibergingsplan, Del 3.</a:t>
            </a:r>
            <a:r>
              <a:rPr lang="nb-NO" sz="1700"/>
              <a:t> </a:t>
            </a:r>
            <a:r>
              <a:rPr lang="nb-NO" sz="1700" b="1" err="1"/>
              <a:t>Malsider</a:t>
            </a:r>
            <a:r>
              <a:rPr lang="nb-NO" sz="1700" b="1"/>
              <a:t> for utfylling i PowerPoint</a:t>
            </a:r>
            <a:r>
              <a:rPr lang="nb-NO" sz="1700"/>
              <a:t>. </a:t>
            </a:r>
            <a:r>
              <a:rPr lang="nb-NO" sz="1700">
                <a:latin typeface="+mn-lt"/>
                <a:ea typeface="Oslo Sans Office"/>
                <a:cs typeface="Calibri"/>
              </a:rPr>
              <a:t>Symbolfortegnelsen i den </a:t>
            </a:r>
            <a:r>
              <a:rPr lang="nb-NO" sz="1700">
                <a:ea typeface="Oslo Sans Office"/>
                <a:cs typeface="Calibri"/>
              </a:rPr>
              <a:t>endelige</a:t>
            </a:r>
            <a:r>
              <a:rPr lang="nb-NO" sz="1700">
                <a:latin typeface="+mn-lt"/>
                <a:ea typeface="Oslo Sans Office"/>
                <a:cs typeface="Calibri"/>
              </a:rPr>
              <a:t> </a:t>
            </a:r>
            <a:r>
              <a:rPr lang="nb-NO" sz="1700">
                <a:ea typeface="Oslo Sans Office"/>
                <a:cs typeface="Calibri"/>
              </a:rPr>
              <a:t>verdibergingsplanen</a:t>
            </a:r>
            <a:r>
              <a:rPr lang="nb-NO" sz="1700">
                <a:latin typeface="+mn-lt"/>
                <a:ea typeface="Oslo Sans Office"/>
                <a:cs typeface="Calibri"/>
              </a:rPr>
              <a:t> skal kun liste de symbolene som blir brukt i den aktuelle planen. </a:t>
            </a:r>
          </a:p>
        </p:txBody>
      </p:sp>
    </p:spTree>
    <p:extLst>
      <p:ext uri="{BB962C8B-B14F-4D97-AF65-F5344CB8AC3E}">
        <p14:creationId xmlns:p14="http://schemas.microsoft.com/office/powerpoint/2010/main" val="2062499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1700"/>
              <a:t>Fliker lages for at innsatspersonell raskt skal finne frem til rett seksjon i permen med planverket.</a:t>
            </a:r>
          </a:p>
          <a:p>
            <a:endParaRPr lang="nb-NO" sz="1700"/>
          </a:p>
          <a:p>
            <a:r>
              <a:rPr lang="nb-NO" sz="1700"/>
              <a:t>Fliker brukes kun i versjon som skal </a:t>
            </a:r>
            <a:r>
              <a:rPr lang="nb-NO" sz="1700" err="1"/>
              <a:t>printes</a:t>
            </a:r>
            <a:r>
              <a:rPr lang="nb-NO" sz="1700"/>
              <a:t> ut. Fliker lages når alle andre sider er ferdige. </a:t>
            </a:r>
          </a:p>
          <a:p>
            <a:endParaRPr lang="nb-NO" sz="1700"/>
          </a:p>
          <a:p>
            <a:r>
              <a:rPr lang="nb-NO" sz="1700"/>
              <a:t>Fliksider kuttes til rett størrelse etter laminering, og monteres forskjøvet et par centimeter til høyre i </a:t>
            </a:r>
            <a:r>
              <a:rPr lang="nb-NO" sz="1700" u="sng"/>
              <a:t>toppåpnet liggende </a:t>
            </a:r>
            <a:r>
              <a:rPr lang="nb-NO" sz="1700"/>
              <a:t>A3-perm.</a:t>
            </a:r>
          </a:p>
          <a:p>
            <a:endParaRPr lang="nb-NO" sz="1700">
              <a:cs typeface="Times New Roman"/>
            </a:endParaRPr>
          </a:p>
          <a:p>
            <a:pPr lvl="0"/>
            <a:r>
              <a:rPr lang="nb-NO" sz="1700"/>
              <a:t>Fargefelt på flik skal korrespondere med bokser i innholdsfortegnelse på side 1. Det vil si at det grå feltet på fliken til «</a:t>
            </a:r>
            <a:r>
              <a:rPr lang="nb-NO" sz="1700" i="1"/>
              <a:t>Kontaktinformasjon Hjelpemidler Symboler»</a:t>
            </a:r>
            <a:r>
              <a:rPr lang="nb-NO" sz="1700"/>
              <a:t> trekkes fra overkant og så langt ned som den grå boksen går i innholdsfortegnelsen på side 1. </a:t>
            </a:r>
          </a:p>
          <a:p>
            <a:pPr lvl="0"/>
            <a:endParaRPr lang="nb-NO" sz="1700"/>
          </a:p>
          <a:p>
            <a:pPr lvl="0"/>
            <a:r>
              <a:rPr lang="nb-NO" sz="1700"/>
              <a:t>Se </a:t>
            </a:r>
            <a:r>
              <a:rPr lang="nb-NO" sz="1700" err="1"/>
              <a:t>malsider</a:t>
            </a:r>
            <a:r>
              <a:rPr lang="nb-NO" sz="1700"/>
              <a:t> i Del 3 med alle flikfarger forberedt.</a:t>
            </a:r>
          </a:p>
        </p:txBody>
      </p:sp>
    </p:spTree>
    <p:extLst>
      <p:ext uri="{BB962C8B-B14F-4D97-AF65-F5344CB8AC3E}">
        <p14:creationId xmlns:p14="http://schemas.microsoft.com/office/powerpoint/2010/main" val="2062499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a:spcBef>
                <a:spcPts val="1148"/>
              </a:spcBef>
            </a:pPr>
            <a:r>
              <a:rPr lang="nb-NO" sz="1700" b="1">
                <a:solidFill>
                  <a:srgbClr val="548DD4"/>
                </a:solidFill>
                <a:ea typeface="Times New Roman"/>
                <a:cs typeface="Times New Roman"/>
              </a:rPr>
              <a:t>Prioritering hele objektet – objektsoversikt – vertikal inndeling</a:t>
            </a:r>
          </a:p>
          <a:p>
            <a:pPr defTabSz="2141019">
              <a:spcBef>
                <a:spcPts val="573"/>
              </a:spcBef>
              <a:spcAft>
                <a:spcPts val="573"/>
              </a:spcAft>
              <a:defRPr/>
            </a:pPr>
            <a:r>
              <a:rPr lang="nb-NO" sz="1700">
                <a:ea typeface="Oslo Sans Office"/>
                <a:cs typeface="Times New Roman"/>
              </a:rPr>
              <a:t>Oversiktssiden med prioritering for hele objektet skal fremst brukes av innsatsledelsen.</a:t>
            </a:r>
          </a:p>
          <a:p>
            <a:pPr defTabSz="2141019">
              <a:spcBef>
                <a:spcPts val="573"/>
              </a:spcBef>
              <a:spcAft>
                <a:spcPts val="573"/>
              </a:spcAft>
              <a:defRPr/>
            </a:pPr>
            <a:endParaRPr lang="nb-NO" sz="1700">
              <a:ea typeface="Oslo Sans Office"/>
              <a:cs typeface="Times New Roman"/>
            </a:endParaRPr>
          </a:p>
          <a:p>
            <a:pPr defTabSz="2141019">
              <a:spcBef>
                <a:spcPts val="573"/>
              </a:spcBef>
              <a:spcAft>
                <a:spcPts val="573"/>
              </a:spcAft>
              <a:defRPr/>
            </a:pPr>
            <a:r>
              <a:rPr lang="nb-NO" sz="1700"/>
              <a:t>Dette er et eksempel på hvordan «Prioritering av hele objektet» kan fylles ut. </a:t>
            </a:r>
          </a:p>
          <a:p>
            <a:pPr defTabSz="2141019">
              <a:spcBef>
                <a:spcPts val="573"/>
              </a:spcBef>
              <a:spcAft>
                <a:spcPts val="573"/>
              </a:spcAft>
              <a:defRPr/>
            </a:pPr>
            <a:endParaRPr lang="nb-NO" sz="1700"/>
          </a:p>
          <a:p>
            <a:pPr marL="0" marR="0" lvl="0" indent="0" algn="l" defTabSz="2141019" rtl="0" eaLnBrk="1" fontAlgn="auto" latinLnBrk="0" hangingPunct="1">
              <a:lnSpc>
                <a:spcPct val="100000"/>
              </a:lnSpc>
              <a:spcBef>
                <a:spcPts val="573"/>
              </a:spcBef>
              <a:spcAft>
                <a:spcPts val="573"/>
              </a:spcAft>
              <a:buClrTx/>
              <a:buSzTx/>
              <a:buFontTx/>
              <a:buNone/>
              <a:tabLst/>
              <a:defRPr/>
            </a:pPr>
            <a:r>
              <a:rPr lang="nb-NO" sz="1700"/>
              <a:t>I de fleste tilfeller trengs i tillegg til denne samlede oversikten over hele objektet, oversikter over de ulike etasjene eller seksjonene, som kan brukes på operativ nivå under innsatsleder; det vil si av utrykningsleder/røykdykkerleder.</a:t>
            </a:r>
          </a:p>
          <a:p>
            <a:pPr marL="0" marR="0" lvl="0" indent="0" algn="l" defTabSz="2141019" rtl="0" eaLnBrk="1" fontAlgn="auto" latinLnBrk="0" hangingPunct="1">
              <a:lnSpc>
                <a:spcPct val="100000"/>
              </a:lnSpc>
              <a:spcBef>
                <a:spcPts val="573"/>
              </a:spcBef>
              <a:spcAft>
                <a:spcPts val="573"/>
              </a:spcAft>
              <a:buClrTx/>
              <a:buSzTx/>
              <a:buFontTx/>
              <a:buNone/>
              <a:tabLst/>
              <a:defRPr/>
            </a:pPr>
            <a:endParaRPr lang="nb-NO" sz="1700"/>
          </a:p>
          <a:p>
            <a:pPr marL="0" marR="0" lvl="0" indent="0" algn="l" defTabSz="2141019" rtl="0" eaLnBrk="1" fontAlgn="auto" latinLnBrk="0" hangingPunct="1">
              <a:lnSpc>
                <a:spcPct val="100000"/>
              </a:lnSpc>
              <a:spcBef>
                <a:spcPts val="573"/>
              </a:spcBef>
              <a:spcAft>
                <a:spcPts val="573"/>
              </a:spcAft>
              <a:buClrTx/>
              <a:buSzTx/>
              <a:buFontTx/>
              <a:buNone/>
              <a:tabLst/>
              <a:defRPr/>
            </a:pPr>
            <a:r>
              <a:rPr lang="nb-NO" sz="1700"/>
              <a:t>For et enkelt bygg med én etasje og et fåtall prioriterte objekter (gjenstander eller soner) kan det likevel være tilstrekkelig å lage bergingskort for røykdykkerne i tillegg til denne oversiktssiden.</a:t>
            </a:r>
          </a:p>
          <a:p>
            <a:pPr defTabSz="2141019">
              <a:spcBef>
                <a:spcPts val="573"/>
              </a:spcBef>
              <a:spcAft>
                <a:spcPts val="573"/>
              </a:spcAft>
              <a:defRPr/>
            </a:pPr>
            <a:endParaRPr lang="nb-NO" sz="1700"/>
          </a:p>
        </p:txBody>
      </p:sp>
    </p:spTree>
    <p:extLst>
      <p:ext uri="{BB962C8B-B14F-4D97-AF65-F5344CB8AC3E}">
        <p14:creationId xmlns:p14="http://schemas.microsoft.com/office/powerpoint/2010/main" val="2062499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r>
              <a:rPr lang="nb-NO" sz="2000"/>
              <a:t>Fliker lages for at innsatspersonell raskt skal finne frem til rett seksjon i permen med planverket.</a:t>
            </a:r>
          </a:p>
          <a:p>
            <a:endParaRPr lang="nb-NO" sz="2000"/>
          </a:p>
          <a:p>
            <a:r>
              <a:rPr lang="nb-NO" sz="2000"/>
              <a:t>Fliker brukes kun i versjon som skal </a:t>
            </a:r>
            <a:r>
              <a:rPr lang="nb-NO" sz="2000" err="1"/>
              <a:t>printes</a:t>
            </a:r>
            <a:r>
              <a:rPr lang="nb-NO" sz="2000"/>
              <a:t> ut. Fliker lages når alle andre sider er ferdige. </a:t>
            </a:r>
          </a:p>
          <a:p>
            <a:endParaRPr lang="nb-NO" sz="2000"/>
          </a:p>
          <a:p>
            <a:r>
              <a:rPr lang="nb-NO" sz="2000"/>
              <a:t>Fliksider kuttes til rett størrelse etter laminering, og monteres forskjøvet et par centimeter til høyre i </a:t>
            </a:r>
            <a:r>
              <a:rPr lang="nb-NO" sz="2000" u="sng"/>
              <a:t>toppåpnet liggende </a:t>
            </a:r>
            <a:r>
              <a:rPr lang="nb-NO" sz="2000"/>
              <a:t>A3-perm.</a:t>
            </a:r>
          </a:p>
          <a:p>
            <a:endParaRPr lang="nb-NO" sz="2000">
              <a:cs typeface="Times New Roman"/>
            </a:endParaRPr>
          </a:p>
          <a:p>
            <a:pPr lvl="0"/>
            <a:r>
              <a:rPr lang="nb-NO" sz="2000"/>
              <a:t>Fargefelt på flik skal korrespondere med bokser i innholdsfortegnelse på side 1. Det vil si at det grå feltet på fliken til «</a:t>
            </a:r>
            <a:r>
              <a:rPr lang="nb-NO" sz="2000" i="1"/>
              <a:t>Kontaktinformasjon Hjelpemidler Symboler»</a:t>
            </a:r>
            <a:r>
              <a:rPr lang="nb-NO" sz="2000"/>
              <a:t> trekkes fra overkant og så langt ned som den grå boksen går i innholdsfortegnelsen på side 1. </a:t>
            </a:r>
          </a:p>
          <a:p>
            <a:pPr lvl="0"/>
            <a:endParaRPr lang="nb-NO" sz="2000"/>
          </a:p>
          <a:p>
            <a:pPr lvl="0"/>
            <a:r>
              <a:rPr lang="nb-NO" sz="2000"/>
              <a:t>Se </a:t>
            </a:r>
            <a:r>
              <a:rPr lang="nb-NO" sz="2000" err="1"/>
              <a:t>malsider</a:t>
            </a:r>
            <a:r>
              <a:rPr lang="nb-NO" sz="2000"/>
              <a:t> i Del 3 med alle flikfarger forberedt.</a:t>
            </a:r>
          </a:p>
        </p:txBody>
      </p:sp>
    </p:spTree>
    <p:extLst>
      <p:ext uri="{BB962C8B-B14F-4D97-AF65-F5344CB8AC3E}">
        <p14:creationId xmlns:p14="http://schemas.microsoft.com/office/powerpoint/2010/main" val="2062499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8288" y="1792288"/>
            <a:ext cx="6850062" cy="4845050"/>
          </a:xfrm>
        </p:spPr>
      </p:sp>
      <p:sp>
        <p:nvSpPr>
          <p:cNvPr id="3" name="Plassholder for notater 2"/>
          <p:cNvSpPr>
            <a:spLocks noGrp="1"/>
          </p:cNvSpPr>
          <p:nvPr>
            <p:ph type="body" idx="1"/>
          </p:nvPr>
        </p:nvSpPr>
        <p:spPr/>
        <p:txBody>
          <a:bodyPr/>
          <a:lstStyle/>
          <a:p>
            <a:pPr defTabSz="2141019">
              <a:defRPr/>
            </a:pPr>
            <a:r>
              <a:rPr lang="nb-NO" sz="1700" b="1">
                <a:solidFill>
                  <a:prstClr val="black"/>
                </a:solidFill>
                <a:ea typeface="Oslo Sans Office"/>
                <a:cs typeface="Times New Roman"/>
              </a:rPr>
              <a:t>Etasjeoversikt eller seksjonsoversikt, med prioriteringsliste og plantegning</a:t>
            </a:r>
          </a:p>
          <a:p>
            <a:pPr defTabSz="2141019">
              <a:defRPr/>
            </a:pPr>
            <a:r>
              <a:rPr lang="nb-NO" sz="1700">
                <a:solidFill>
                  <a:prstClr val="black"/>
                </a:solidFill>
                <a:ea typeface="Oslo Sans Office"/>
                <a:cs typeface="Times New Roman"/>
              </a:rPr>
              <a:t>Prioriteringsliste med plantegning skal brukes av utrykningsleder som har fått ansvar for berging i en spesifikk etasje. Etasjeoversikten inneholder to sider, som slås opp slik at de kan leses sammen. Hvis det er et mindre objekt med få gjenstander kan prioriteringsliste og plantegning eventuelt plasseres på samme side, men det er viktig at informasjonen er tydelig og lesbar. Det skal også være rom for å lage notater med </a:t>
            </a:r>
            <a:r>
              <a:rPr lang="nb-NO" sz="1700" err="1">
                <a:solidFill>
                  <a:prstClr val="black"/>
                </a:solidFill>
                <a:ea typeface="Oslo Sans Office"/>
                <a:cs typeface="Times New Roman"/>
              </a:rPr>
              <a:t>whiteboardpen</a:t>
            </a:r>
            <a:r>
              <a:rPr lang="nb-NO" sz="1700">
                <a:solidFill>
                  <a:prstClr val="black"/>
                </a:solidFill>
                <a:ea typeface="Oslo Sans Office"/>
                <a:cs typeface="Times New Roman"/>
              </a:rPr>
              <a:t> på siden.</a:t>
            </a:r>
          </a:p>
        </p:txBody>
      </p:sp>
    </p:spTree>
    <p:extLst>
      <p:ext uri="{BB962C8B-B14F-4D97-AF65-F5344CB8AC3E}">
        <p14:creationId xmlns:p14="http://schemas.microsoft.com/office/powerpoint/2010/main" val="2062499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536700" y="1792288"/>
            <a:ext cx="6853238" cy="4846637"/>
          </a:xfrm>
        </p:spPr>
      </p:sp>
      <p:sp>
        <p:nvSpPr>
          <p:cNvPr id="3" name="Plassholder for notater 2"/>
          <p:cNvSpPr>
            <a:spLocks noGrp="1"/>
          </p:cNvSpPr>
          <p:nvPr>
            <p:ph type="body" idx="1"/>
          </p:nvPr>
        </p:nvSpPr>
        <p:spPr/>
        <p:txBody>
          <a:bodyPr/>
          <a:lstStyle/>
          <a:p>
            <a:pPr defTabSz="2141019">
              <a:defRPr/>
            </a:pPr>
            <a:r>
              <a:rPr lang="nb-NO" sz="1700" b="1">
                <a:solidFill>
                  <a:prstClr val="black"/>
                </a:solidFill>
                <a:ea typeface="Oslo Sans Office"/>
                <a:cs typeface="Times New Roman"/>
              </a:rPr>
              <a:t>Etasjeoversikt eller seksjonsoversikt, med prioriteringsliste og plantegning</a:t>
            </a:r>
          </a:p>
          <a:p>
            <a:pPr defTabSz="2141019">
              <a:defRPr/>
            </a:pPr>
            <a:r>
              <a:rPr lang="nb-NO" sz="1700">
                <a:solidFill>
                  <a:prstClr val="black"/>
                </a:solidFill>
                <a:ea typeface="Oslo Sans Office"/>
                <a:cs typeface="Times New Roman"/>
              </a:rPr>
              <a:t>Prioriteringsliste med plantegning skal brukes av utrykningsleder som har fått ansvar for berging i en spesifikk etasje. Etasjeoversikten inneholder to sider, som slås opp slik at de kan leses sammen. Hvis det er et mindre objekt med få gjenstander kan prioriteringsliste og plantegning eventuelt plasseres på samme side, men det er viktig at informasjonen er tydelig og lesbar. Det er også bra om det er rom for å lage notater med </a:t>
            </a:r>
            <a:r>
              <a:rPr lang="nb-NO" sz="1700" err="1">
                <a:solidFill>
                  <a:prstClr val="black"/>
                </a:solidFill>
                <a:ea typeface="Oslo Sans Office"/>
                <a:cs typeface="Times New Roman"/>
              </a:rPr>
              <a:t>whiteboardpen</a:t>
            </a:r>
            <a:r>
              <a:rPr lang="nb-NO" sz="1700">
                <a:solidFill>
                  <a:prstClr val="black"/>
                </a:solidFill>
                <a:ea typeface="Oslo Sans Office"/>
                <a:cs typeface="Times New Roman"/>
              </a:rPr>
              <a:t> på siden.</a:t>
            </a:r>
          </a:p>
        </p:txBody>
      </p:sp>
    </p:spTree>
    <p:extLst>
      <p:ext uri="{BB962C8B-B14F-4D97-AF65-F5344CB8AC3E}">
        <p14:creationId xmlns:p14="http://schemas.microsoft.com/office/powerpoint/2010/main" val="2062499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nb-NO"/>
              <a:t>Klikk for å redigere tittelstil</a:t>
            </a:r>
            <a:endParaRPr lang="en-US"/>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nb-NO"/>
              <a:t>Klikk for å redigere undertittelstil i malen</a:t>
            </a:r>
            <a:endParaRPr lang="en-US"/>
          </a:p>
        </p:txBody>
      </p:sp>
      <p:sp>
        <p:nvSpPr>
          <p:cNvPr id="4" name="Date Placeholder 3"/>
          <p:cNvSpPr>
            <a:spLocks noGrp="1"/>
          </p:cNvSpPr>
          <p:nvPr>
            <p:ph type="dt" sz="half" idx="10"/>
          </p:nvPr>
        </p:nvSpPr>
        <p:spPr/>
        <p:txBody>
          <a:bodyPr/>
          <a:lstStyle/>
          <a:p>
            <a:fld id="{1336F9E0-9918-4BA7-81F3-A8B8EA2F11D5}" type="datetimeFigureOut">
              <a:rPr lang="nb-NO" smtClean="0"/>
              <a:t>17.09.2024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2796867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1336F9E0-9918-4BA7-81F3-A8B8EA2F11D5}" type="datetimeFigureOut">
              <a:rPr lang="nb-NO" smtClean="0"/>
              <a:t>17.09.2024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928375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nb-NO"/>
              <a:t>Klikk for å redigere tittelstil</a:t>
            </a:r>
            <a:endParaRPr lang="en-US"/>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1336F9E0-9918-4BA7-81F3-A8B8EA2F11D5}" type="datetimeFigureOut">
              <a:rPr lang="nb-NO" smtClean="0"/>
              <a:t>17.09.2024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985093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1336F9E0-9918-4BA7-81F3-A8B8EA2F11D5}" type="datetimeFigureOut">
              <a:rPr lang="nb-NO" smtClean="0"/>
              <a:t>17.09.2024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695600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nb-NO"/>
              <a:t>Klikk for å redigere tittelstil</a:t>
            </a:r>
            <a:endParaRPr lang="en-US"/>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1336F9E0-9918-4BA7-81F3-A8B8EA2F11D5}" type="datetimeFigureOut">
              <a:rPr lang="nb-NO" smtClean="0"/>
              <a:t>17.09.2024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579734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sz="half" idx="1"/>
          </p:nvPr>
        </p:nvSpPr>
        <p:spPr>
          <a:xfrm>
            <a:off x="1039455" y="2846200"/>
            <a:ext cx="6425724" cy="67838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Content Placeholder 3"/>
          <p:cNvSpPr>
            <a:spLocks noGrp="1"/>
          </p:cNvSpPr>
          <p:nvPr>
            <p:ph sz="half" idx="2"/>
          </p:nvPr>
        </p:nvSpPr>
        <p:spPr>
          <a:xfrm>
            <a:off x="7654171" y="2846200"/>
            <a:ext cx="6425724" cy="67838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4"/>
          <p:cNvSpPr>
            <a:spLocks noGrp="1"/>
          </p:cNvSpPr>
          <p:nvPr>
            <p:ph type="dt" sz="half" idx="10"/>
          </p:nvPr>
        </p:nvSpPr>
        <p:spPr/>
        <p:txBody>
          <a:bodyPr/>
          <a:lstStyle/>
          <a:p>
            <a:fld id="{1336F9E0-9918-4BA7-81F3-A8B8EA2F11D5}" type="datetimeFigureOut">
              <a:rPr lang="nb-NO" smtClean="0"/>
              <a:t>17.09.2024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68943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nb-NO"/>
              <a:t>Klikk for å redigere tittelstil</a:t>
            </a:r>
            <a:endParaRPr lang="en-US"/>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nb-NO"/>
              <a:t>Klikk for å redigere tekststiler i malen</a:t>
            </a:r>
          </a:p>
        </p:txBody>
      </p:sp>
      <p:sp>
        <p:nvSpPr>
          <p:cNvPr id="4" name="Content Placeholder 3"/>
          <p:cNvSpPr>
            <a:spLocks noGrp="1"/>
          </p:cNvSpPr>
          <p:nvPr>
            <p:ph sz="half" idx="2"/>
          </p:nvPr>
        </p:nvSpPr>
        <p:spPr>
          <a:xfrm>
            <a:off x="1041426" y="3905482"/>
            <a:ext cx="6396193" cy="57443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nb-NO"/>
              <a:t>Klikk for å redigere tekststiler i malen</a:t>
            </a:r>
          </a:p>
        </p:txBody>
      </p:sp>
      <p:sp>
        <p:nvSpPr>
          <p:cNvPr id="6" name="Content Placeholder 5"/>
          <p:cNvSpPr>
            <a:spLocks noGrp="1"/>
          </p:cNvSpPr>
          <p:nvPr>
            <p:ph sz="quarter" idx="4"/>
          </p:nvPr>
        </p:nvSpPr>
        <p:spPr>
          <a:xfrm>
            <a:off x="7654172" y="3905482"/>
            <a:ext cx="6427693" cy="57443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Date Placeholder 6"/>
          <p:cNvSpPr>
            <a:spLocks noGrp="1"/>
          </p:cNvSpPr>
          <p:nvPr>
            <p:ph type="dt" sz="half" idx="10"/>
          </p:nvPr>
        </p:nvSpPr>
        <p:spPr/>
        <p:txBody>
          <a:bodyPr/>
          <a:lstStyle/>
          <a:p>
            <a:fld id="{1336F9E0-9918-4BA7-81F3-A8B8EA2F11D5}" type="datetimeFigureOut">
              <a:rPr lang="nb-NO" smtClean="0"/>
              <a:t>17.09.2024</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98707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Date Placeholder 2"/>
          <p:cNvSpPr>
            <a:spLocks noGrp="1"/>
          </p:cNvSpPr>
          <p:nvPr>
            <p:ph type="dt" sz="half" idx="10"/>
          </p:nvPr>
        </p:nvSpPr>
        <p:spPr/>
        <p:txBody>
          <a:bodyPr/>
          <a:lstStyle/>
          <a:p>
            <a:fld id="{1336F9E0-9918-4BA7-81F3-A8B8EA2F11D5}" type="datetimeFigureOut">
              <a:rPr lang="nb-NO" smtClean="0"/>
              <a:t>17.09.2024</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1259667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36F9E0-9918-4BA7-81F3-A8B8EA2F11D5}" type="datetimeFigureOut">
              <a:rPr lang="nb-NO" smtClean="0"/>
              <a:t>17.09.2024</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217376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nb-NO"/>
              <a:t>Klikk for å redigere tittelstil</a:t>
            </a:r>
            <a:endParaRPr lang="en-US"/>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1336F9E0-9918-4BA7-81F3-A8B8EA2F11D5}" type="datetimeFigureOut">
              <a:rPr lang="nb-NO" smtClean="0"/>
              <a:t>17.09.2024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127252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nb-NO"/>
              <a:t>Klikk for å redigere tittelstil</a:t>
            </a:r>
            <a:endParaRPr lang="en-US"/>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nb-NO"/>
              <a:t>Klikk på ikonet for å legge til et bilde</a:t>
            </a:r>
            <a:endParaRPr lang="en-US"/>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1336F9E0-9918-4BA7-81F3-A8B8EA2F11D5}" type="datetimeFigureOut">
              <a:rPr lang="nb-NO" smtClean="0"/>
              <a:t>17.09.2024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E510EEC-DA4A-4181-ABB5-DD65ABC3BFA7}" type="slidenum">
              <a:rPr lang="nb-NO" smtClean="0"/>
              <a:t>‹#›</a:t>
            </a:fld>
            <a:endParaRPr lang="nb-NO"/>
          </a:p>
        </p:txBody>
      </p:sp>
    </p:spTree>
    <p:extLst>
      <p:ext uri="{BB962C8B-B14F-4D97-AF65-F5344CB8AC3E}">
        <p14:creationId xmlns:p14="http://schemas.microsoft.com/office/powerpoint/2010/main" val="3581998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nb-NO"/>
              <a:t>Klikk for å redigere tittelstil</a:t>
            </a:r>
            <a:endParaRPr lang="en-US"/>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1336F9E0-9918-4BA7-81F3-A8B8EA2F11D5}" type="datetimeFigureOut">
              <a:rPr lang="nb-NO" smtClean="0"/>
              <a:t>17.09.2024</a:t>
            </a:fld>
            <a:endParaRPr lang="nb-NO"/>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FE510EEC-DA4A-4181-ABB5-DD65ABC3BFA7}" type="slidenum">
              <a:rPr lang="nb-NO" smtClean="0"/>
              <a:t>‹#›</a:t>
            </a:fld>
            <a:endParaRPr lang="nb-NO"/>
          </a:p>
        </p:txBody>
      </p:sp>
    </p:spTree>
    <p:extLst>
      <p:ext uri="{BB962C8B-B14F-4D97-AF65-F5344CB8AC3E}">
        <p14:creationId xmlns:p14="http://schemas.microsoft.com/office/powerpoint/2010/main" val="28433527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oslo.kommune.no/brannvern-ildsted-og-feiing/verdibergingsplan/" TargetMode="External"/><Relationship Id="rId5" Type="http://schemas.openxmlformats.org/officeDocument/2006/relationships/image" Target="../media/image2.png"/><Relationship Id="rId4" Type="http://schemas.openxmlformats.org/officeDocument/2006/relationships/hyperlink" Target="http://creativecommons.org/licenses/by-sa/4.0/?ref=chooser-v1"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31.jpeg"/><Relationship Id="rId7" Type="http://schemas.openxmlformats.org/officeDocument/2006/relationships/image" Target="../media/image5.svg"/><Relationship Id="rId12" Type="http://schemas.openxmlformats.org/officeDocument/2006/relationships/image" Target="../media/image33.svg"/><Relationship Id="rId17" Type="http://schemas.openxmlformats.org/officeDocument/2006/relationships/image" Target="../media/image18.png"/><Relationship Id="rId2" Type="http://schemas.openxmlformats.org/officeDocument/2006/relationships/notesSlide" Target="../notesSlides/notesSlide10.xml"/><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2.png"/><Relationship Id="rId15" Type="http://schemas.openxmlformats.org/officeDocument/2006/relationships/image" Target="../media/image16.png"/><Relationship Id="rId10" Type="http://schemas.openxmlformats.org/officeDocument/2006/relationships/image" Target="../media/image8.png"/><Relationship Id="rId4" Type="http://schemas.openxmlformats.org/officeDocument/2006/relationships/image" Target="../media/image30.png"/><Relationship Id="rId9" Type="http://schemas.openxmlformats.org/officeDocument/2006/relationships/image" Target="../media/image11.svg"/><Relationship Id="rId1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8.png"/><Relationship Id="rId3" Type="http://schemas.openxmlformats.org/officeDocument/2006/relationships/image" Target="../media/image30.png"/><Relationship Id="rId7" Type="http://schemas.openxmlformats.org/officeDocument/2006/relationships/image" Target="../media/image10.png"/><Relationship Id="rId12"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25.png"/><Relationship Id="rId5" Type="http://schemas.openxmlformats.org/officeDocument/2006/relationships/image" Target="../media/image4.png"/><Relationship Id="rId10" Type="http://schemas.openxmlformats.org/officeDocument/2006/relationships/image" Target="../media/image16.png"/><Relationship Id="rId4" Type="http://schemas.openxmlformats.org/officeDocument/2006/relationships/image" Target="../media/image34.jpeg"/><Relationship Id="rId9" Type="http://schemas.openxmlformats.org/officeDocument/2006/relationships/image" Target="../media/image14.png"/><Relationship Id="rId1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35.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6.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33.svg"/><Relationship Id="rId4" Type="http://schemas.openxmlformats.org/officeDocument/2006/relationships/image" Target="../media/image4.pn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5.png"/><Relationship Id="rId3" Type="http://schemas.openxmlformats.org/officeDocument/2006/relationships/image" Target="../media/image37.png"/><Relationship Id="rId7" Type="http://schemas.openxmlformats.org/officeDocument/2006/relationships/image" Target="../media/image40.png"/><Relationship Id="rId12" Type="http://schemas.openxmlformats.org/officeDocument/2006/relationships/image" Target="../media/image14.png"/><Relationship Id="rId17" Type="http://schemas.openxmlformats.org/officeDocument/2006/relationships/image" Target="../media/image21.png"/><Relationship Id="rId2" Type="http://schemas.openxmlformats.org/officeDocument/2006/relationships/notesSlide" Target="../notesSlides/notesSlide15.xml"/><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13.png"/><Relationship Id="rId5" Type="http://schemas.openxmlformats.org/officeDocument/2006/relationships/image" Target="../media/image12.png"/><Relationship Id="rId15" Type="http://schemas.openxmlformats.org/officeDocument/2006/relationships/image" Target="../media/image17.png"/><Relationship Id="rId10" Type="http://schemas.openxmlformats.org/officeDocument/2006/relationships/image" Target="../media/image5.svg"/><Relationship Id="rId4" Type="http://schemas.openxmlformats.org/officeDocument/2006/relationships/image" Target="../media/image38.png"/><Relationship Id="rId9" Type="http://schemas.openxmlformats.org/officeDocument/2006/relationships/image" Target="../media/image33.svg"/><Relationship Id="rId1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41.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5.sv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9.png"/><Relationship Id="rId3" Type="http://schemas.openxmlformats.org/officeDocument/2006/relationships/image" Target="../media/image43.png"/><Relationship Id="rId7" Type="http://schemas.openxmlformats.org/officeDocument/2006/relationships/image" Target="../media/image5.svg"/><Relationship Id="rId12"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25.png"/><Relationship Id="rId5" Type="http://schemas.openxmlformats.org/officeDocument/2006/relationships/image" Target="../media/image44.jpeg"/><Relationship Id="rId10" Type="http://schemas.openxmlformats.org/officeDocument/2006/relationships/image" Target="../media/image42.png"/><Relationship Id="rId4" Type="http://schemas.openxmlformats.org/officeDocument/2006/relationships/image" Target="../media/image23.pn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6.png"/><Relationship Id="rId7" Type="http://schemas.openxmlformats.org/officeDocument/2006/relationships/image" Target="../media/image4.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4.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2.png"/><Relationship Id="rId5" Type="http://schemas.openxmlformats.org/officeDocument/2006/relationships/image" Target="../media/image8.png"/><Relationship Id="rId15" Type="http://schemas.openxmlformats.org/officeDocument/2006/relationships/image" Target="../media/image16.png"/><Relationship Id="rId10" Type="http://schemas.openxmlformats.org/officeDocument/2006/relationships/image" Target="../media/image11.svg"/><Relationship Id="rId19" Type="http://schemas.openxmlformats.org/officeDocument/2006/relationships/image" Target="../media/image20.png"/><Relationship Id="rId4" Type="http://schemas.openxmlformats.org/officeDocument/2006/relationships/image" Target="../media/image7.svg"/><Relationship Id="rId9" Type="http://schemas.openxmlformats.org/officeDocument/2006/relationships/image" Target="../media/image10.pn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0.png"/><Relationship Id="rId1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4.png"/><Relationship Id="rId12" Type="http://schemas.openxmlformats.org/officeDocument/2006/relationships/image" Target="../media/image7.svg"/><Relationship Id="rId17" Type="http://schemas.openxmlformats.org/officeDocument/2006/relationships/image" Target="../media/image17.png"/><Relationship Id="rId2" Type="http://schemas.openxmlformats.org/officeDocument/2006/relationships/notesSlide" Target="../notesSlides/notesSlide6.xml"/><Relationship Id="rId16" Type="http://schemas.openxmlformats.org/officeDocument/2006/relationships/image" Target="../media/image16.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image" Target="../media/image6.png"/><Relationship Id="rId5" Type="http://schemas.openxmlformats.org/officeDocument/2006/relationships/image" Target="../media/image24.png"/><Relationship Id="rId15" Type="http://schemas.openxmlformats.org/officeDocument/2006/relationships/image" Target="../media/image25.png"/><Relationship Id="rId10" Type="http://schemas.openxmlformats.org/officeDocument/2006/relationships/image" Target="../media/image9.svg"/><Relationship Id="rId19" Type="http://schemas.openxmlformats.org/officeDocument/2006/relationships/image" Target="../media/image20.png"/><Relationship Id="rId4" Type="http://schemas.openxmlformats.org/officeDocument/2006/relationships/image" Target="../media/image23.png"/><Relationship Id="rId9" Type="http://schemas.openxmlformats.org/officeDocument/2006/relationships/image" Target="../media/image8.png"/><Relationship Id="rId14"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6.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8.png"/><Relationship Id="rId3" Type="http://schemas.openxmlformats.org/officeDocument/2006/relationships/image" Target="../media/image30.png"/><Relationship Id="rId7" Type="http://schemas.openxmlformats.org/officeDocument/2006/relationships/image" Target="../media/image9.svg"/><Relationship Id="rId12"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5.svg"/><Relationship Id="rId5" Type="http://schemas.openxmlformats.org/officeDocument/2006/relationships/image" Target="../media/image11.svg"/><Relationship Id="rId10" Type="http://schemas.openxmlformats.org/officeDocument/2006/relationships/image" Target="../media/image4.png"/><Relationship Id="rId4" Type="http://schemas.openxmlformats.org/officeDocument/2006/relationships/image" Target="../media/image10.png"/><Relationship Id="rId9" Type="http://schemas.openxmlformats.org/officeDocument/2006/relationships/image" Target="../media/image7.sv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Bilde 5"/>
          <p:cNvPicPr>
            <a:picLocks noChangeAspect="1"/>
          </p:cNvPicPr>
          <p:nvPr/>
        </p:nvPicPr>
        <p:blipFill rotWithShape="1">
          <a:blip r:embed="rId3">
            <a:extLst>
              <a:ext uri="{28A0092B-C50C-407E-A947-70E740481C1C}">
                <a14:useLocalDpi xmlns:a14="http://schemas.microsoft.com/office/drawing/2010/main" val="0"/>
              </a:ext>
            </a:extLst>
          </a:blip>
          <a:srcRect l="25524" r="26642"/>
          <a:stretch/>
        </p:blipFill>
        <p:spPr>
          <a:xfrm>
            <a:off x="8013367" y="-11239"/>
            <a:ext cx="7675812" cy="10704406"/>
          </a:xfrm>
          <a:prstGeom prst="rect">
            <a:avLst/>
          </a:prstGeom>
        </p:spPr>
      </p:pic>
      <p:sp>
        <p:nvSpPr>
          <p:cNvPr id="10" name="AutoShape 2">
            <a:hlinkClick r:id="rId4"/>
            <a:extLst>
              <a:ext uri="{FF2B5EF4-FFF2-40B4-BE49-F238E27FC236}">
                <a16:creationId xmlns:a16="http://schemas.microsoft.com/office/drawing/2014/main" id="{9B561523-2E92-23D6-79F0-FC3562D0431D}"/>
              </a:ext>
            </a:extLst>
          </p:cNvPr>
          <p:cNvSpPr>
            <a:spLocks noChangeAspect="1" noChangeArrowheads="1"/>
          </p:cNvSpPr>
          <p:nvPr/>
        </p:nvSpPr>
        <p:spPr bwMode="auto">
          <a:xfrm>
            <a:off x="3722440" y="10437703"/>
            <a:ext cx="190500" cy="190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1" name="AutoShape 3">
            <a:extLst>
              <a:ext uri="{FF2B5EF4-FFF2-40B4-BE49-F238E27FC236}">
                <a16:creationId xmlns:a16="http://schemas.microsoft.com/office/drawing/2014/main" id="{82A0E90C-6A04-6866-1899-8EA8244039F8}"/>
              </a:ext>
            </a:extLst>
          </p:cNvPr>
          <p:cNvSpPr>
            <a:spLocks noChangeAspect="1" noChangeArrowheads="1"/>
          </p:cNvSpPr>
          <p:nvPr/>
        </p:nvSpPr>
        <p:spPr bwMode="auto">
          <a:xfrm>
            <a:off x="3722440" y="10437703"/>
            <a:ext cx="190500" cy="190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2" name="TekstSylinder 11">
            <a:extLst>
              <a:ext uri="{FF2B5EF4-FFF2-40B4-BE49-F238E27FC236}">
                <a16:creationId xmlns:a16="http://schemas.microsoft.com/office/drawing/2014/main" id="{4BE5EDCB-3634-E332-4BE8-D4FA85D810F7}"/>
              </a:ext>
            </a:extLst>
          </p:cNvPr>
          <p:cNvSpPr txBox="1"/>
          <p:nvPr/>
        </p:nvSpPr>
        <p:spPr>
          <a:xfrm>
            <a:off x="12951650" y="10345049"/>
            <a:ext cx="3032685" cy="283154"/>
          </a:xfrm>
          <a:prstGeom prst="rect">
            <a:avLst/>
          </a:prstGeom>
          <a:noFill/>
        </p:spPr>
        <p:txBody>
          <a:bodyPr wrap="square" rtlCol="0">
            <a:spAutoFit/>
          </a:bodyPr>
          <a:lstStyle/>
          <a:p>
            <a:pPr defTabSz="1134050"/>
            <a:r>
              <a:rPr lang="nb-NO" sz="1240">
                <a:solidFill>
                  <a:srgbClr val="FFFFFF"/>
                </a:solidFill>
                <a:latin typeface="Calibri"/>
              </a:rPr>
              <a:t>Foto: Oslo brann- og redningsetat</a:t>
            </a:r>
          </a:p>
        </p:txBody>
      </p:sp>
      <p:pic>
        <p:nvPicPr>
          <p:cNvPr id="2" name="Bilde 1" descr="Et bilde som inneholder emblem, tekst, symbol, logo&#10;&#10;Automatisk generert beskrivelse">
            <a:extLst>
              <a:ext uri="{FF2B5EF4-FFF2-40B4-BE49-F238E27FC236}">
                <a16:creationId xmlns:a16="http://schemas.microsoft.com/office/drawing/2014/main" id="{8444B765-AC01-AFF7-F183-20A27519F2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9265" y="8226992"/>
            <a:ext cx="1316850" cy="1335140"/>
          </a:xfrm>
          <a:prstGeom prst="rect">
            <a:avLst/>
          </a:prstGeom>
        </p:spPr>
      </p:pic>
      <p:sp>
        <p:nvSpPr>
          <p:cNvPr id="15" name="Tittel 1">
            <a:extLst>
              <a:ext uri="{FF2B5EF4-FFF2-40B4-BE49-F238E27FC236}">
                <a16:creationId xmlns:a16="http://schemas.microsoft.com/office/drawing/2014/main" id="{F0A36D14-28BD-337B-53BB-2CE1CA40DB04}"/>
              </a:ext>
            </a:extLst>
          </p:cNvPr>
          <p:cNvSpPr txBox="1">
            <a:spLocks/>
          </p:cNvSpPr>
          <p:nvPr/>
        </p:nvSpPr>
        <p:spPr>
          <a:xfrm>
            <a:off x="529395" y="1198561"/>
            <a:ext cx="6576590" cy="700602"/>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defRPr/>
            </a:pPr>
            <a:r>
              <a:rPr lang="nb-NO" sz="3600">
                <a:solidFill>
                  <a:srgbClr val="FFFFFF"/>
                </a:solidFill>
                <a:latin typeface="Calibri" panose="020F0502020204030204" pitchFamily="34" charset="0"/>
              </a:rPr>
              <a:t>Verdibergingsplan på 1-2-3 </a:t>
            </a:r>
            <a:br>
              <a:rPr lang="nb-NO" sz="3600">
                <a:solidFill>
                  <a:srgbClr val="FFFFFF"/>
                </a:solidFill>
                <a:latin typeface="Calibri" panose="020F0502020204030204" pitchFamily="34" charset="0"/>
              </a:rPr>
            </a:br>
            <a:br>
              <a:rPr lang="nb-NO" sz="3600">
                <a:solidFill>
                  <a:srgbClr val="FFFFFF"/>
                </a:solidFill>
                <a:latin typeface="Calibri" panose="020F0502020204030204" pitchFamily="34" charset="0"/>
              </a:rPr>
            </a:br>
            <a:br>
              <a:rPr lang="nb-NO" sz="3600">
                <a:solidFill>
                  <a:srgbClr val="FFFFFF"/>
                </a:solidFill>
                <a:latin typeface="Calibri" panose="020F0502020204030204" pitchFamily="34" charset="0"/>
              </a:rPr>
            </a:br>
            <a:endParaRPr lang="nb-NO" sz="3600">
              <a:solidFill>
                <a:srgbClr val="FFFFFF"/>
              </a:solidFill>
              <a:latin typeface="Calibri" panose="020F0502020204030204" pitchFamily="34" charset="0"/>
            </a:endParaRPr>
          </a:p>
          <a:p>
            <a:pPr algn="ctr">
              <a:defRPr/>
            </a:pPr>
            <a:endParaRPr lang="nb-NO" sz="3600">
              <a:solidFill>
                <a:srgbClr val="FFFFFF"/>
              </a:solidFill>
              <a:latin typeface="Calibri" panose="020F0502020204030204" pitchFamily="34" charset="0"/>
            </a:endParaRPr>
          </a:p>
        </p:txBody>
      </p:sp>
      <p:sp>
        <p:nvSpPr>
          <p:cNvPr id="18" name="Rectangle 1">
            <a:extLst>
              <a:ext uri="{FF2B5EF4-FFF2-40B4-BE49-F238E27FC236}">
                <a16:creationId xmlns:a16="http://schemas.microsoft.com/office/drawing/2014/main" id="{11CE64D7-2E32-676A-66F7-C61B7A110A86}"/>
              </a:ext>
            </a:extLst>
          </p:cNvPr>
          <p:cNvSpPr>
            <a:spLocks noChangeArrowheads="1"/>
          </p:cNvSpPr>
          <p:nvPr/>
        </p:nvSpPr>
        <p:spPr bwMode="auto">
          <a:xfrm>
            <a:off x="2838198" y="9754120"/>
            <a:ext cx="1958984" cy="646331"/>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fontAlgn="ctr"/>
            <a:r>
              <a:rPr lang="nb-NO" altLang="nb-NO" sz="900" dirty="0">
                <a:solidFill>
                  <a:srgbClr val="FFFFFF"/>
                </a:solidFill>
                <a:latin typeface="Tahoma"/>
                <a:ea typeface="Tahoma"/>
                <a:cs typeface="Tahoma"/>
                <a:hlinkClick r:id="rId6">
                  <a:extLst>
                    <a:ext uri="{A12FA001-AC4F-418D-AE19-62706E023703}">
                      <ahyp:hlinkClr xmlns:ahyp="http://schemas.microsoft.com/office/drawing/2018/hyperlinkcolor" val="tx"/>
                    </a:ext>
                  </a:extLst>
                </a:hlinkClick>
              </a:rPr>
              <a:t>Verdibergingsplan - </a:t>
            </a:r>
            <a:r>
              <a:rPr lang="nb-NO" altLang="nb-NO" sz="900" dirty="0" err="1">
                <a:solidFill>
                  <a:srgbClr val="FFFFFF"/>
                </a:solidFill>
                <a:latin typeface="Tahoma"/>
                <a:ea typeface="Tahoma"/>
                <a:cs typeface="Tahoma"/>
                <a:hlinkClick r:id="rId6">
                  <a:extLst>
                    <a:ext uri="{A12FA001-AC4F-418D-AE19-62706E023703}">
                      <ahyp:hlinkClr xmlns:ahyp="http://schemas.microsoft.com/office/drawing/2018/hyperlinkcolor" val="tx"/>
                    </a:ext>
                  </a:extLst>
                </a:hlinkClick>
              </a:rPr>
              <a:t>Salvage</a:t>
            </a:r>
            <a:r>
              <a:rPr lang="nb-NO" altLang="nb-NO" sz="900" dirty="0">
                <a:solidFill>
                  <a:srgbClr val="FFFFFF"/>
                </a:solidFill>
                <a:latin typeface="Tahoma"/>
                <a:ea typeface="Tahoma"/>
                <a:cs typeface="Tahoma"/>
                <a:hlinkClick r:id="rId6">
                  <a:extLst>
                    <a:ext uri="{A12FA001-AC4F-418D-AE19-62706E023703}">
                      <ahyp:hlinkClr xmlns:ahyp="http://schemas.microsoft.com/office/drawing/2018/hyperlinkcolor" val="tx"/>
                    </a:ext>
                  </a:extLst>
                </a:hlinkClick>
              </a:rPr>
              <a:t> Plan </a:t>
            </a:r>
            <a:endParaRPr lang="nb-NO" altLang="nb-NO" sz="900" dirty="0">
              <a:solidFill>
                <a:srgbClr val="FFFFFF"/>
              </a:solidFill>
              <a:latin typeface="Tahoma"/>
              <a:ea typeface="Tahoma"/>
              <a:cs typeface="Tahoma"/>
            </a:endParaRPr>
          </a:p>
          <a:p>
            <a:pPr fontAlgn="ctr"/>
            <a:r>
              <a:rPr lang="nb-NO" altLang="nb-NO" sz="900" dirty="0">
                <a:solidFill>
                  <a:srgbClr val="FFFFFF"/>
                </a:solidFill>
                <a:latin typeface="Tahoma"/>
                <a:ea typeface="Tahoma"/>
                <a:cs typeface="Tahoma"/>
              </a:rPr>
              <a:t>© 2021 by Susanna Björklöf,</a:t>
            </a:r>
          </a:p>
          <a:p>
            <a:pPr fontAlgn="ctr"/>
            <a:r>
              <a:rPr lang="nb-NO" altLang="nb-NO" sz="900" dirty="0">
                <a:solidFill>
                  <a:srgbClr val="FFFFFF"/>
                </a:solidFill>
                <a:latin typeface="Tahoma"/>
                <a:ea typeface="Tahoma" panose="020B0604030504040204" pitchFamily="34" charset="0"/>
                <a:cs typeface="Tahoma" panose="020B0604030504040204" pitchFamily="34" charset="0"/>
              </a:rPr>
              <a:t>Oslo brann- og redningsetat </a:t>
            </a:r>
          </a:p>
          <a:p>
            <a:pPr fontAlgn="ctr"/>
            <a:r>
              <a:rPr lang="nb-NO" altLang="nb-NO" sz="900" dirty="0">
                <a:solidFill>
                  <a:srgbClr val="FFFFFF"/>
                </a:solidFill>
                <a:latin typeface="Tahoma"/>
                <a:ea typeface="Tahoma" panose="020B0604030504040204" pitchFamily="34" charset="0"/>
                <a:cs typeface="Tahoma" panose="020B0604030504040204" pitchFamily="34" charset="0"/>
              </a:rPr>
              <a:t>is </a:t>
            </a:r>
            <a:r>
              <a:rPr lang="nb-NO" altLang="nb-NO" sz="900" dirty="0" err="1">
                <a:solidFill>
                  <a:srgbClr val="FFFFFF"/>
                </a:solidFill>
                <a:latin typeface="Tahoma"/>
                <a:ea typeface="Tahoma" panose="020B0604030504040204" pitchFamily="34" charset="0"/>
                <a:cs typeface="Tahoma" panose="020B0604030504040204" pitchFamily="34" charset="0"/>
              </a:rPr>
              <a:t>licensed</a:t>
            </a:r>
            <a:r>
              <a:rPr lang="nb-NO" altLang="nb-NO" sz="900" dirty="0">
                <a:solidFill>
                  <a:srgbClr val="FFFFFF"/>
                </a:solidFill>
                <a:latin typeface="Tahoma"/>
                <a:ea typeface="Tahoma" panose="020B0604030504040204" pitchFamily="34" charset="0"/>
                <a:cs typeface="Tahoma" panose="020B0604030504040204" pitchFamily="34" charset="0"/>
              </a:rPr>
              <a:t> under </a:t>
            </a:r>
            <a:r>
              <a:rPr lang="nb-NO" altLang="nb-NO" sz="900" dirty="0">
                <a:solidFill>
                  <a:srgbClr val="FFFFFF"/>
                </a:solidFill>
                <a:latin typeface="Tahoma"/>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CC BY-SA 4.0  </a:t>
            </a:r>
            <a:r>
              <a:rPr lang="nb-NO" altLang="nb-NO" sz="900" dirty="0">
                <a:solidFill>
                  <a:srgbClr val="FFFFFF"/>
                </a:solidFill>
                <a:latin typeface="Tahoma"/>
                <a:ea typeface="Tahoma" panose="020B0604030504040204" pitchFamily="34" charset="0"/>
                <a:cs typeface="Tahoma" panose="020B0604030504040204" pitchFamily="34" charset="0"/>
              </a:rPr>
              <a:t>  </a:t>
            </a:r>
          </a:p>
        </p:txBody>
      </p:sp>
      <p:sp>
        <p:nvSpPr>
          <p:cNvPr id="19" name="Tittel 1">
            <a:extLst>
              <a:ext uri="{FF2B5EF4-FFF2-40B4-BE49-F238E27FC236}">
                <a16:creationId xmlns:a16="http://schemas.microsoft.com/office/drawing/2014/main" id="{1934F6E0-CBAA-2D39-DEB8-7E6196A57004}"/>
              </a:ext>
            </a:extLst>
          </p:cNvPr>
          <p:cNvSpPr txBox="1">
            <a:spLocks/>
          </p:cNvSpPr>
          <p:nvPr/>
        </p:nvSpPr>
        <p:spPr>
          <a:xfrm>
            <a:off x="1210654" y="2808645"/>
            <a:ext cx="5214073" cy="4708981"/>
          </a:xfrm>
          <a:prstGeom prst="rect">
            <a:avLst/>
          </a:prstGeom>
        </p:spPr>
        <p:txBody>
          <a:bodyPr>
            <a:sp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defRPr/>
            </a:pPr>
            <a:r>
              <a:rPr lang="nb-NO" sz="11200">
                <a:solidFill>
                  <a:srgbClr val="FFFFFF"/>
                </a:solidFill>
                <a:latin typeface="Calibri" panose="020F0502020204030204" pitchFamily="34" charset="0"/>
              </a:rPr>
              <a:t>2</a:t>
            </a:r>
          </a:p>
          <a:p>
            <a:pPr algn="ctr">
              <a:defRPr/>
            </a:pPr>
            <a:r>
              <a:rPr lang="nb-NO" sz="5400">
                <a:solidFill>
                  <a:srgbClr val="FFFFFF"/>
                </a:solidFill>
                <a:latin typeface="Calibri" panose="020F0502020204030204" pitchFamily="34" charset="0"/>
              </a:rPr>
              <a:t>Eksempel på en verdibergingsplan</a:t>
            </a:r>
            <a:br>
              <a:rPr lang="nb-NO" sz="4000">
                <a:solidFill>
                  <a:srgbClr val="FFFFFF"/>
                </a:solidFill>
                <a:latin typeface="Calibri" panose="020F0502020204030204" pitchFamily="34" charset="0"/>
              </a:rPr>
            </a:br>
            <a:endParaRPr lang="nb-NO" sz="4000">
              <a:solidFill>
                <a:srgbClr val="FFFFFF"/>
              </a:solidFill>
              <a:latin typeface="Calibri" panose="020F0502020204030204" pitchFamily="34" charset="0"/>
            </a:endParaRPr>
          </a:p>
          <a:p>
            <a:pPr algn="ctr">
              <a:defRPr/>
            </a:pPr>
            <a:endParaRPr lang="nb-NO" sz="4000">
              <a:solidFill>
                <a:srgbClr val="FFFFFF"/>
              </a:solidFill>
              <a:latin typeface="Calibri" panose="020F0502020204030204" pitchFamily="34" charset="0"/>
            </a:endParaRPr>
          </a:p>
        </p:txBody>
      </p:sp>
    </p:spTree>
    <p:extLst>
      <p:ext uri="{BB962C8B-B14F-4D97-AF65-F5344CB8AC3E}">
        <p14:creationId xmlns:p14="http://schemas.microsoft.com/office/powerpoint/2010/main" val="133586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823" y="538526"/>
            <a:ext cx="4866224" cy="3219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7" name="TekstSylinder 86"/>
          <p:cNvSpPr txBox="1"/>
          <p:nvPr/>
        </p:nvSpPr>
        <p:spPr>
          <a:xfrm>
            <a:off x="693883" y="3576854"/>
            <a:ext cx="3168254" cy="199376"/>
          </a:xfrm>
          <a:prstGeom prst="rect">
            <a:avLst/>
          </a:prstGeom>
          <a:solidFill>
            <a:schemeClr val="bg1"/>
          </a:solidFill>
        </p:spPr>
        <p:txBody>
          <a:bodyPr wrap="square" lIns="72008" tIns="36004" rIns="36004" bIns="36004" rtlCol="0" anchor="ctr">
            <a:noAutofit/>
          </a:bodyPr>
          <a:lstStyle/>
          <a:p>
            <a:r>
              <a:rPr lang="nb-NO" sz="70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Fotografier: Børre Høstland, Nasjonalmuseet for kunst, arkitektur og design</a:t>
            </a:r>
          </a:p>
        </p:txBody>
      </p:sp>
      <p:sp>
        <p:nvSpPr>
          <p:cNvPr id="21" name="Tittel 20"/>
          <p:cNvSpPr>
            <a:spLocks noGrp="1"/>
          </p:cNvSpPr>
          <p:nvPr>
            <p:ph type="title" idx="4294967295"/>
          </p:nvPr>
        </p:nvSpPr>
        <p:spPr>
          <a:xfrm>
            <a:off x="12599988" y="-6350"/>
            <a:ext cx="2519362" cy="1800225"/>
          </a:xfrm>
          <a:solidFill>
            <a:srgbClr val="FF0000"/>
          </a:solidFill>
        </p:spPr>
        <p:txBody>
          <a:bodyPr vert="horz" wrap="square" lIns="72008" tIns="360038" rIns="288030" bIns="108011" rtlCol="0" anchor="t" anchorCtr="0">
            <a:noAutofit/>
          </a:bodyPr>
          <a:lstStyle/>
          <a:p>
            <a:pPr algn="r" defTabSz="704480">
              <a:lnSpc>
                <a:spcPct val="100000"/>
              </a:lnSpc>
              <a:spcBef>
                <a:spcPts val="0"/>
              </a:spcBef>
            </a:pPr>
            <a:r>
              <a:rPr lang="nb-NO" sz="2000" b="1">
                <a:solidFill>
                  <a:prstClr val="white"/>
                </a:solidFill>
                <a:latin typeface="Tahoma" panose="020B0604030504040204" pitchFamily="34" charset="0"/>
                <a:ea typeface="+mn-ea"/>
                <a:cs typeface="+mn-cs"/>
              </a:rPr>
              <a:t>Bergingskort</a:t>
            </a:r>
            <a:br>
              <a:rPr lang="nb-NO" sz="2000" b="1">
                <a:solidFill>
                  <a:prstClr val="white"/>
                </a:solidFill>
                <a:latin typeface="Tahoma" panose="020B0604030504040204" pitchFamily="34" charset="0"/>
                <a:ea typeface="+mn-ea"/>
                <a:cs typeface="+mn-cs"/>
              </a:rPr>
            </a:br>
            <a:r>
              <a:rPr lang="nb-NO" sz="2800" b="1">
                <a:solidFill>
                  <a:prstClr val="white"/>
                </a:solidFill>
                <a:latin typeface="Tahoma" panose="020B0604030504040204" pitchFamily="34" charset="0"/>
                <a:ea typeface="+mn-ea"/>
                <a:cs typeface="+mn-cs"/>
              </a:rPr>
              <a:t>1</a:t>
            </a:r>
            <a:br>
              <a:rPr lang="nb-NO" sz="2800" b="1">
                <a:solidFill>
                  <a:prstClr val="white"/>
                </a:solidFill>
                <a:latin typeface="Tahoma" panose="020B0604030504040204" pitchFamily="34" charset="0"/>
                <a:ea typeface="+mn-ea"/>
                <a:cs typeface="+mn-cs"/>
              </a:rPr>
            </a:br>
            <a:r>
              <a:rPr lang="nb-NO" sz="2000">
                <a:solidFill>
                  <a:prstClr val="white"/>
                </a:solidFill>
                <a:latin typeface="Tahoma" panose="020B0604030504040204" pitchFamily="34" charset="0"/>
                <a:ea typeface="+mn-ea"/>
                <a:cs typeface="+mn-cs"/>
              </a:rPr>
              <a:t>Maleri</a:t>
            </a:r>
            <a:br>
              <a:rPr lang="nb-NO" sz="2000">
                <a:solidFill>
                  <a:prstClr val="white"/>
                </a:solidFill>
                <a:latin typeface="Tahoma" panose="020B0604030504040204" pitchFamily="34" charset="0"/>
                <a:ea typeface="+mn-ea"/>
                <a:cs typeface="+mn-cs"/>
              </a:rPr>
            </a:br>
            <a:r>
              <a:rPr lang="nb-NO" sz="2000">
                <a:solidFill>
                  <a:prstClr val="white"/>
                </a:solidFill>
                <a:latin typeface="Tahoma" panose="020B0604030504040204" pitchFamily="34" charset="0"/>
                <a:ea typeface="+mn-ea"/>
                <a:cs typeface="+mn-cs"/>
              </a:rPr>
              <a:t>Det syke barn</a:t>
            </a:r>
            <a:br>
              <a:rPr lang="nb-NO" sz="2000">
                <a:solidFill>
                  <a:prstClr val="white"/>
                </a:solidFill>
                <a:latin typeface="Tahoma" panose="020B0604030504040204" pitchFamily="34" charset="0"/>
                <a:ea typeface="+mn-ea"/>
                <a:cs typeface="+mn-cs"/>
              </a:rPr>
            </a:br>
            <a:endParaRPr lang="nb-NO" sz="1400">
              <a:solidFill>
                <a:prstClr val="black"/>
              </a:solidFill>
              <a:latin typeface="Tahoma" panose="020B0604030504040204" pitchFamily="34" charset="0"/>
              <a:ea typeface="+mn-ea"/>
              <a:cs typeface="Tahoma" panose="020B0604030504040204" pitchFamily="34" charset="0"/>
            </a:endParaRPr>
          </a:p>
        </p:txBody>
      </p:sp>
      <p:pic>
        <p:nvPicPr>
          <p:cNvPr id="35" name="Bild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195" y="4349898"/>
            <a:ext cx="11165855" cy="6194126"/>
          </a:xfrm>
          <a:prstGeom prst="rect">
            <a:avLst/>
          </a:prstGeom>
        </p:spPr>
      </p:pic>
      <p:cxnSp>
        <p:nvCxnSpPr>
          <p:cNvPr id="38" name="Rett pil 37"/>
          <p:cNvCxnSpPr>
            <a:cxnSpLocks/>
            <a:stCxn id="46" idx="4"/>
          </p:cNvCxnSpPr>
          <p:nvPr/>
        </p:nvCxnSpPr>
        <p:spPr>
          <a:xfrm flipH="1">
            <a:off x="1007334" y="2494803"/>
            <a:ext cx="3588630" cy="4737401"/>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9" name="Rektangel 38"/>
          <p:cNvSpPr/>
          <p:nvPr/>
        </p:nvSpPr>
        <p:spPr>
          <a:xfrm>
            <a:off x="9874258" y="7256497"/>
            <a:ext cx="1309851" cy="752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atin typeface="Tahoma" panose="020B0604030504040204" pitchFamily="34" charset="0"/>
            </a:endParaRPr>
          </a:p>
        </p:txBody>
      </p:sp>
      <p:pic>
        <p:nvPicPr>
          <p:cNvPr id="4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2122" y="538524"/>
            <a:ext cx="2556716" cy="2620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1" name="Rett pil 40"/>
          <p:cNvCxnSpPr/>
          <p:nvPr/>
        </p:nvCxnSpPr>
        <p:spPr>
          <a:xfrm>
            <a:off x="5912122" y="3336014"/>
            <a:ext cx="2556716" cy="0"/>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42" name="Rektangel 41"/>
          <p:cNvSpPr/>
          <p:nvPr/>
        </p:nvSpPr>
        <p:spPr>
          <a:xfrm>
            <a:off x="6770380" y="3199020"/>
            <a:ext cx="750326" cy="301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82697" tIns="41348" rIns="82697" bIns="41348" rtlCol="0" anchor="ctr">
            <a:spAutoFit/>
          </a:bodyPr>
          <a:lstStyle/>
          <a:p>
            <a:pPr algn="ctr"/>
            <a:r>
              <a:rPr lang="nb-NO" sz="1400">
                <a:solidFill>
                  <a:schemeClr val="tx1"/>
                </a:solidFill>
                <a:latin typeface="Tahoma" panose="020B0604030504040204" pitchFamily="34" charset="0"/>
                <a:cs typeface="Tahoma" panose="020B0604030504040204" pitchFamily="34" charset="0"/>
              </a:rPr>
              <a:t>180</a:t>
            </a:r>
            <a:r>
              <a:rPr lang="nb-NO" sz="1400">
                <a:solidFill>
                  <a:schemeClr val="tx1"/>
                </a:solidFill>
                <a:latin typeface="Tahoma" panose="020B0604030504040204" pitchFamily="34" charset="0"/>
              </a:rPr>
              <a:t> cm</a:t>
            </a:r>
          </a:p>
        </p:txBody>
      </p:sp>
      <p:cxnSp>
        <p:nvCxnSpPr>
          <p:cNvPr id="43" name="Rett pil 42"/>
          <p:cNvCxnSpPr/>
          <p:nvPr/>
        </p:nvCxnSpPr>
        <p:spPr>
          <a:xfrm>
            <a:off x="8695607" y="552182"/>
            <a:ext cx="0" cy="2606955"/>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44" name="Rektangel 43"/>
          <p:cNvSpPr/>
          <p:nvPr/>
        </p:nvSpPr>
        <p:spPr>
          <a:xfrm>
            <a:off x="8483156" y="1556051"/>
            <a:ext cx="462148" cy="60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1348" tIns="82697" rIns="41348" bIns="82697" rtlCol="0" anchor="ctr">
            <a:spAutoFit/>
          </a:bodyPr>
          <a:lstStyle/>
          <a:p>
            <a:pPr algn="ctr"/>
            <a:r>
              <a:rPr lang="nb-NO" sz="1400">
                <a:solidFill>
                  <a:schemeClr val="tx1"/>
                </a:solidFill>
                <a:latin typeface="Tahoma" panose="020B0604030504040204" pitchFamily="34" charset="0"/>
              </a:rPr>
              <a:t>200</a:t>
            </a:r>
          </a:p>
          <a:p>
            <a:pPr algn="ctr"/>
            <a:r>
              <a:rPr lang="nb-NO" sz="1400">
                <a:solidFill>
                  <a:schemeClr val="tx1"/>
                </a:solidFill>
                <a:latin typeface="Tahoma" panose="020B0604030504040204" pitchFamily="34" charset="0"/>
              </a:rPr>
              <a:t>cm</a:t>
            </a:r>
          </a:p>
        </p:txBody>
      </p:sp>
      <p:sp>
        <p:nvSpPr>
          <p:cNvPr id="45" name="Rektangel 44"/>
          <p:cNvSpPr/>
          <p:nvPr/>
        </p:nvSpPr>
        <p:spPr>
          <a:xfrm>
            <a:off x="9261711" y="538524"/>
            <a:ext cx="3026660" cy="1295833"/>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Hjelpemidler:</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Trappestige</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Boltesaks 60 cm</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Tapetkniv</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Spennbånd</a:t>
            </a:r>
          </a:p>
        </p:txBody>
      </p:sp>
      <p:sp>
        <p:nvSpPr>
          <p:cNvPr id="46" name="Ellipse 45"/>
          <p:cNvSpPr/>
          <p:nvPr/>
        </p:nvSpPr>
        <p:spPr>
          <a:xfrm>
            <a:off x="4245426" y="1682298"/>
            <a:ext cx="701076" cy="812505"/>
          </a:xfrm>
          <a:prstGeom prst="ellipse">
            <a:avLst/>
          </a:prstGeom>
          <a:noFill/>
          <a:ln w="57150" cmpd="sng">
            <a:solidFill>
              <a:srgbClr val="6DD9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8906" tIns="64454" rIns="128906" bIns="64454" rtlCol="0" anchor="ctr"/>
          <a:lstStyle/>
          <a:p>
            <a:pPr algn="ctr"/>
            <a:endParaRPr lang="nb-NO">
              <a:latin typeface="Tahoma" panose="020B0604030504040204" pitchFamily="34" charset="0"/>
            </a:endParaRPr>
          </a:p>
        </p:txBody>
      </p:sp>
      <p:sp>
        <p:nvSpPr>
          <p:cNvPr id="47" name="Ellipse 46"/>
          <p:cNvSpPr>
            <a:spLocks noChangeAspect="1"/>
          </p:cNvSpPr>
          <p:nvPr/>
        </p:nvSpPr>
        <p:spPr>
          <a:xfrm>
            <a:off x="1096980" y="7123038"/>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1</a:t>
            </a:r>
          </a:p>
        </p:txBody>
      </p:sp>
      <p:sp>
        <p:nvSpPr>
          <p:cNvPr id="54" name="Rektangel 53"/>
          <p:cNvSpPr>
            <a:spLocks/>
          </p:cNvSpPr>
          <p:nvPr/>
        </p:nvSpPr>
        <p:spPr>
          <a:xfrm>
            <a:off x="12599988" y="1795370"/>
            <a:ext cx="2520000" cy="1224311"/>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180019" rIns="288030" bIns="108011" rtlCol="0" anchor="t"/>
          <a:lstStyle/>
          <a:p>
            <a:pPr algn="r">
              <a:spcAft>
                <a:spcPts val="600"/>
              </a:spcAft>
            </a:pPr>
            <a:r>
              <a:rPr lang="nb-NO">
                <a:solidFill>
                  <a:srgbClr val="002932"/>
                </a:solidFill>
                <a:latin typeface="Tahoma" panose="020B0604030504040204" pitchFamily="34" charset="0"/>
              </a:rPr>
              <a:t>1. etasje</a:t>
            </a:r>
          </a:p>
          <a:p>
            <a:pPr algn="r">
              <a:spcAft>
                <a:spcPts val="600"/>
              </a:spcAft>
            </a:pPr>
            <a:r>
              <a:rPr lang="nb-NO">
                <a:solidFill>
                  <a:srgbClr val="002932"/>
                </a:solidFill>
                <a:latin typeface="Tahoma" panose="020B0604030504040204" pitchFamily="34" charset="0"/>
              </a:rPr>
              <a:t>Rom 121</a:t>
            </a:r>
          </a:p>
          <a:p>
            <a:pPr algn="r">
              <a:spcAft>
                <a:spcPts val="600"/>
              </a:spcAft>
            </a:pPr>
            <a:r>
              <a:rPr lang="nb-NO" err="1">
                <a:solidFill>
                  <a:srgbClr val="002932"/>
                </a:solidFill>
                <a:latin typeface="Tahoma" panose="020B0604030504040204" pitchFamily="34" charset="0"/>
              </a:rPr>
              <a:t>Munchrommet</a:t>
            </a:r>
            <a:endParaRPr lang="nb-NO">
              <a:solidFill>
                <a:srgbClr val="002932"/>
              </a:solidFill>
              <a:latin typeface="Tahoma" panose="020B0604030504040204" pitchFamily="34" charset="0"/>
            </a:endParaRPr>
          </a:p>
          <a:p>
            <a:pPr algn="r">
              <a:spcAft>
                <a:spcPts val="600"/>
              </a:spcAft>
            </a:pPr>
            <a:endParaRPr lang="nb-NO">
              <a:solidFill>
                <a:srgbClr val="002932"/>
              </a:solidFill>
              <a:latin typeface="Tahoma" panose="020B0604030504040204" pitchFamily="34" charset="0"/>
            </a:endParaRPr>
          </a:p>
        </p:txBody>
      </p:sp>
      <p:sp>
        <p:nvSpPr>
          <p:cNvPr id="56" name="Rektangel 55"/>
          <p:cNvSpPr/>
          <p:nvPr/>
        </p:nvSpPr>
        <p:spPr>
          <a:xfrm>
            <a:off x="9261711" y="3083503"/>
            <a:ext cx="3026660" cy="1511332"/>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Instruks:</a:t>
            </a:r>
          </a:p>
          <a:p>
            <a:pPr marL="285779" indent="-285779">
              <a:spcAft>
                <a:spcPts val="115"/>
              </a:spcAft>
              <a:buClr>
                <a:srgbClr val="002932"/>
              </a:buClr>
              <a:buFont typeface="Wingdings" panose="05000000000000000000" pitchFamily="2" charset="2"/>
              <a:buChar char="§"/>
            </a:pPr>
            <a:r>
              <a:rPr lang="nb-NO" sz="1400">
                <a:solidFill>
                  <a:srgbClr val="002932"/>
                </a:solidFill>
                <a:latin typeface="Tahoma" panose="020B0604030504040204" pitchFamily="34" charset="0"/>
              </a:rPr>
              <a:t>Berges ut </a:t>
            </a:r>
          </a:p>
          <a:p>
            <a:pPr marL="285779" indent="-285779">
              <a:spcAft>
                <a:spcPts val="115"/>
              </a:spcAft>
              <a:buClr>
                <a:srgbClr val="002932"/>
              </a:buClr>
              <a:buFont typeface="Wingdings" panose="05000000000000000000" pitchFamily="2" charset="2"/>
              <a:buChar char="§"/>
            </a:pPr>
            <a:r>
              <a:rPr lang="nb-NO" sz="1400">
                <a:solidFill>
                  <a:srgbClr val="002932"/>
                </a:solidFill>
                <a:latin typeface="Tahoma" panose="020B0604030504040204" pitchFamily="34" charset="0"/>
              </a:rPr>
              <a:t>Beskytt motiv</a:t>
            </a:r>
          </a:p>
          <a:p>
            <a:pPr marL="285779" indent="-285779">
              <a:spcAft>
                <a:spcPts val="115"/>
              </a:spcAft>
              <a:buClr>
                <a:srgbClr val="002932"/>
              </a:buClr>
              <a:buFont typeface="Wingdings" panose="05000000000000000000" pitchFamily="2" charset="2"/>
              <a:buChar char="§"/>
            </a:pPr>
            <a:r>
              <a:rPr lang="nb-NO" sz="1400">
                <a:solidFill>
                  <a:srgbClr val="002932"/>
                </a:solidFill>
                <a:latin typeface="Tahoma" panose="020B0604030504040204" pitchFamily="34" charset="0"/>
              </a:rPr>
              <a:t>Bæres vertikalt med en hånd under ramme</a:t>
            </a:r>
          </a:p>
          <a:p>
            <a:pPr marL="285779" indent="-285779">
              <a:spcAft>
                <a:spcPts val="115"/>
              </a:spcAft>
              <a:buClr>
                <a:srgbClr val="002932"/>
              </a:buClr>
              <a:buFont typeface="Wingdings" panose="05000000000000000000" pitchFamily="2" charset="2"/>
              <a:buChar char="§"/>
            </a:pPr>
            <a:r>
              <a:rPr lang="nb-NO" sz="1400">
                <a:solidFill>
                  <a:srgbClr val="002932"/>
                </a:solidFill>
                <a:latin typeface="Tahoma" panose="020B0604030504040204" pitchFamily="34" charset="0"/>
              </a:rPr>
              <a:t>Sorter som tørr eller våt</a:t>
            </a:r>
          </a:p>
        </p:txBody>
      </p:sp>
      <p:sp>
        <p:nvSpPr>
          <p:cNvPr id="57" name="Rektangel 56"/>
          <p:cNvSpPr/>
          <p:nvPr/>
        </p:nvSpPr>
        <p:spPr>
          <a:xfrm>
            <a:off x="9261711" y="1928191"/>
            <a:ext cx="3026660" cy="1067507"/>
          </a:xfrm>
          <a:prstGeom prst="rect">
            <a:avLst/>
          </a:prstGeom>
          <a:solidFill>
            <a:srgbClr val="E7E7E7"/>
          </a:solidFill>
        </p:spPr>
        <p:txBody>
          <a:bodyPr wrap="square" lIns="82697" tIns="82697" rIns="82697" bIns="82697">
            <a:spAutoFit/>
          </a:bodyPr>
          <a:lstStyle/>
          <a:p>
            <a:pPr>
              <a:spcAft>
                <a:spcPts val="115"/>
              </a:spcAft>
            </a:pPr>
            <a:r>
              <a:rPr lang="nb-NO" sz="1400" b="1">
                <a:solidFill>
                  <a:srgbClr val="002932"/>
                </a:solidFill>
                <a:latin typeface="Tahoma" panose="020B0604030504040204" pitchFamily="34" charset="0"/>
              </a:rPr>
              <a:t>Montering:</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280 cm fra gulv</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Vaier</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L-krok</a:t>
            </a:r>
          </a:p>
        </p:txBody>
      </p:sp>
      <p:pic>
        <p:nvPicPr>
          <p:cNvPr id="58" name="i22">
            <a:extLst>
              <a:ext uri="{FF2B5EF4-FFF2-40B4-BE49-F238E27FC236}">
                <a16:creationId xmlns:a16="http://schemas.microsoft.com/office/drawing/2014/main" id="{64B9BA07-2A86-4D0E-9642-5931182DD5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698117">
            <a:off x="5049581" y="3288678"/>
            <a:ext cx="288000" cy="288073"/>
          </a:xfrm>
          <a:prstGeom prst="rect">
            <a:avLst/>
          </a:prstGeom>
          <a:noFill/>
          <a:ln>
            <a:noFill/>
          </a:ln>
        </p:spPr>
      </p:pic>
      <p:pic>
        <p:nvPicPr>
          <p:cNvPr id="59" name="i4">
            <a:extLst>
              <a:ext uri="{FF2B5EF4-FFF2-40B4-BE49-F238E27FC236}">
                <a16:creationId xmlns:a16="http://schemas.microsoft.com/office/drawing/2014/main" id="{F7961B1D-B274-4E9B-B00D-24CCA8F1B01D}"/>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rot="10800000">
            <a:off x="4702999" y="7005418"/>
            <a:ext cx="288030" cy="288030"/>
          </a:xfrm>
          <a:prstGeom prst="rect">
            <a:avLst/>
          </a:prstGeom>
          <a:noFill/>
          <a:ln>
            <a:noFill/>
          </a:ln>
        </p:spPr>
      </p:pic>
      <p:pic>
        <p:nvPicPr>
          <p:cNvPr id="78" name="i23">
            <a:hlinkClick r:id="" action="ppaction://noaction"/>
            <a:extLst>
              <a:ext uri="{FF2B5EF4-FFF2-40B4-BE49-F238E27FC236}">
                <a16:creationId xmlns:a16="http://schemas.microsoft.com/office/drawing/2014/main" id="{87164370-0289-49D7-BBF3-6EACA6193012}"/>
              </a:ext>
            </a:extLst>
          </p:cNvPr>
          <p:cNvPicPr preferRelativeResize="0">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332895" y="8601500"/>
            <a:ext cx="324000" cy="324083"/>
          </a:xfrm>
          <a:prstGeom prst="rect">
            <a:avLst/>
          </a:prstGeom>
          <a:noFill/>
          <a:ln>
            <a:noFill/>
          </a:ln>
        </p:spPr>
      </p:pic>
      <p:sp>
        <p:nvSpPr>
          <p:cNvPr id="79" name="TekstSylinder 78"/>
          <p:cNvSpPr txBox="1"/>
          <p:nvPr/>
        </p:nvSpPr>
        <p:spPr>
          <a:xfrm>
            <a:off x="7789473" y="8394866"/>
            <a:ext cx="1611369" cy="338640"/>
          </a:xfrm>
          <a:prstGeom prst="rect">
            <a:avLst/>
          </a:prstGeom>
          <a:noFill/>
          <a:ln>
            <a:solidFill>
              <a:schemeClr val="tx1"/>
            </a:solidFill>
          </a:ln>
        </p:spPr>
        <p:txBody>
          <a:bodyPr wrap="square" rtlCol="0">
            <a:spAutoFit/>
          </a:bodyPr>
          <a:lstStyle/>
          <a:p>
            <a:r>
              <a:rPr lang="nb-NO" sz="1600">
                <a:latin typeface="Tahoma" panose="020B0604030504040204" pitchFamily="34" charset="0"/>
                <a:ea typeface="Tahoma" panose="020B0604030504040204" pitchFamily="34" charset="0"/>
                <a:cs typeface="Tahoma" panose="020B0604030504040204" pitchFamily="34" charset="0"/>
              </a:rPr>
              <a:t>80 liter propan</a:t>
            </a:r>
          </a:p>
        </p:txBody>
      </p:sp>
      <p:cxnSp>
        <p:nvCxnSpPr>
          <p:cNvPr id="80" name="Rett pil 79"/>
          <p:cNvCxnSpPr>
            <a:cxnSpLocks/>
            <a:stCxn id="78" idx="1"/>
          </p:cNvCxnSpPr>
          <p:nvPr/>
        </p:nvCxnSpPr>
        <p:spPr>
          <a:xfrm flipH="1">
            <a:off x="6750496" y="8763542"/>
            <a:ext cx="582399" cy="30035"/>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6" name="Gruppe 5">
            <a:extLst>
              <a:ext uri="{FF2B5EF4-FFF2-40B4-BE49-F238E27FC236}">
                <a16:creationId xmlns:a16="http://schemas.microsoft.com/office/drawing/2014/main" id="{2AF74B4C-5CEC-613A-79F0-2671AC33086F}"/>
              </a:ext>
            </a:extLst>
          </p:cNvPr>
          <p:cNvGrpSpPr/>
          <p:nvPr/>
        </p:nvGrpSpPr>
        <p:grpSpPr>
          <a:xfrm>
            <a:off x="8751391" y="8211372"/>
            <a:ext cx="5474023" cy="2162053"/>
            <a:chOff x="8751391" y="8211372"/>
            <a:chExt cx="5474023" cy="2162053"/>
          </a:xfrm>
        </p:grpSpPr>
        <p:grpSp>
          <p:nvGrpSpPr>
            <p:cNvPr id="60" name="Gruppe 59"/>
            <p:cNvGrpSpPr/>
            <p:nvPr/>
          </p:nvGrpSpPr>
          <p:grpSpPr>
            <a:xfrm>
              <a:off x="11424087" y="8211372"/>
              <a:ext cx="1484912" cy="1246922"/>
              <a:chOff x="11343843" y="6789479"/>
              <a:chExt cx="1257280" cy="1246922"/>
            </a:xfrm>
            <a:solidFill>
              <a:schemeClr val="bg1"/>
            </a:solidFill>
          </p:grpSpPr>
          <p:cxnSp>
            <p:nvCxnSpPr>
              <p:cNvPr id="61" name="Rett linje 60"/>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2" name="Gruppe 61"/>
              <p:cNvGrpSpPr/>
              <p:nvPr/>
            </p:nvGrpSpPr>
            <p:grpSpPr>
              <a:xfrm>
                <a:off x="11684235" y="6789479"/>
                <a:ext cx="577424" cy="1246922"/>
                <a:chOff x="11557192" y="7495931"/>
                <a:chExt cx="896589" cy="1936146"/>
              </a:xfrm>
              <a:grpFill/>
            </p:grpSpPr>
            <p:grpSp>
              <p:nvGrpSpPr>
                <p:cNvPr id="63" name="Gruppe 62">
                  <a:extLst>
                    <a:ext uri="{FF2B5EF4-FFF2-40B4-BE49-F238E27FC236}">
                      <a16:creationId xmlns:a16="http://schemas.microsoft.com/office/drawing/2014/main" id="{BB709DA0-3087-B446-9529-75F205108DB9}"/>
                    </a:ext>
                  </a:extLst>
                </p:cNvPr>
                <p:cNvGrpSpPr/>
                <p:nvPr/>
              </p:nvGrpSpPr>
              <p:grpSpPr>
                <a:xfrm>
                  <a:off x="11557192" y="7495931"/>
                  <a:ext cx="896589" cy="1573048"/>
                  <a:chOff x="1291524" y="5924719"/>
                  <a:chExt cx="670058" cy="1047995"/>
                </a:xfrm>
                <a:grpFill/>
              </p:grpSpPr>
              <p:sp>
                <p:nvSpPr>
                  <p:cNvPr id="65" name="TekstSylinder 64">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66" name="TekstSylinder 65">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67" name="TekstSylinder 66">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68" name="Likebent trekant 9">
                    <a:extLst>
                      <a:ext uri="{FF2B5EF4-FFF2-40B4-BE49-F238E27FC236}">
                        <a16:creationId xmlns:a16="http://schemas.microsoft.com/office/drawing/2014/main" id="{7CDE87DE-E602-2F40-B831-E04C61A0923D}"/>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64" name="TekstSylinder 63">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pic>
          <p:nvPicPr>
            <p:cNvPr id="69" name="i22">
              <a:extLst>
                <a:ext uri="{FF2B5EF4-FFF2-40B4-BE49-F238E27FC236}">
                  <a16:creationId xmlns:a16="http://schemas.microsoft.com/office/drawing/2014/main" id="{64B9BA07-2A86-4D0E-9642-5931182DD527}"/>
                </a:ext>
              </a:extLst>
            </p:cNvPr>
            <p:cNvPicPr>
              <a:picLocks noChangeAspect="1"/>
            </p:cNvPicPr>
            <p:nvPr/>
          </p:nvPicPr>
          <p:blipFill>
            <a:blip r:embed="rId6">
              <a:extLst>
                <a:ext uri="{96DAC541-7B7A-43D3-8B79-37D633B846F1}">
                  <asvg:svgBlip xmlns:asvg="http://schemas.microsoft.com/office/drawing/2016/SVG/main" r:embed="rId12"/>
                </a:ext>
              </a:extLst>
            </a:blip>
            <a:stretch>
              <a:fillRect/>
            </a:stretch>
          </p:blipFill>
          <p:spPr>
            <a:xfrm rot="19570685">
              <a:off x="8751391" y="10079983"/>
              <a:ext cx="288000" cy="288073"/>
            </a:xfrm>
            <a:prstGeom prst="rect">
              <a:avLst/>
            </a:prstGeom>
            <a:noFill/>
            <a:ln>
              <a:noFill/>
            </a:ln>
          </p:spPr>
        </p:pic>
        <p:grpSp>
          <p:nvGrpSpPr>
            <p:cNvPr id="70" name="j10">
              <a:extLst>
                <a:ext uri="{FF2B5EF4-FFF2-40B4-BE49-F238E27FC236}">
                  <a16:creationId xmlns:a16="http://schemas.microsoft.com/office/drawing/2014/main" id="{9A5475A1-863E-4608-8D2C-6238E3BA8F3D}"/>
                </a:ext>
              </a:extLst>
            </p:cNvPr>
            <p:cNvGrpSpPr>
              <a:grpSpLocks/>
            </p:cNvGrpSpPr>
            <p:nvPr/>
          </p:nvGrpSpPr>
          <p:grpSpPr>
            <a:xfrm>
              <a:off x="9218352" y="10067231"/>
              <a:ext cx="1819492" cy="306194"/>
              <a:chOff x="5456030" y="2750292"/>
              <a:chExt cx="983354" cy="206490"/>
            </a:xfrm>
          </p:grpSpPr>
          <p:sp>
            <p:nvSpPr>
              <p:cNvPr id="71" name="Rektangel 70">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72" name="Rektangel 71">
                <a:extLst>
                  <a:ext uri="{FF2B5EF4-FFF2-40B4-BE49-F238E27FC236}">
                    <a16:creationId xmlns:a16="http://schemas.microsoft.com/office/drawing/2014/main" id="{90ADCB51-CAC3-4447-8A1C-5CF9F32F0D79}"/>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73" name="TekstSylinder 72">
                <a:extLst>
                  <a:ext uri="{FF2B5EF4-FFF2-40B4-BE49-F238E27FC236}">
                    <a16:creationId xmlns:a16="http://schemas.microsoft.com/office/drawing/2014/main" id="{0893CA49-18B3-426B-98CE-35E3A4D541D8}"/>
                  </a:ext>
                </a:extLst>
              </p:cNvPr>
              <p:cNvSpPr txBox="1"/>
              <p:nvPr userDrawn="1"/>
            </p:nvSpPr>
            <p:spPr>
              <a:xfrm>
                <a:off x="5461685" y="2750292"/>
                <a:ext cx="977698" cy="124547"/>
              </a:xfrm>
              <a:prstGeom prst="rect">
                <a:avLst/>
              </a:prstGeom>
              <a:noFill/>
            </p:spPr>
            <p:txBody>
              <a:bodyPr wrap="square" lIns="0" tIns="0" rIns="0" bIns="0" rtlCol="0">
                <a:spAutoFit/>
              </a:bodyPr>
              <a:lstStyle/>
              <a:p>
                <a:pPr algn="ctr"/>
                <a:r>
                  <a:rPr lang="nb-NO" sz="1200"/>
                  <a:t>20 m</a:t>
                </a:r>
                <a:endParaRPr lang="en-US" sz="1200"/>
              </a:p>
            </p:txBody>
          </p:sp>
        </p:grpSp>
        <p:sp>
          <p:nvSpPr>
            <p:cNvPr id="2" name="Ellipse 1"/>
            <p:cNvSpPr/>
            <p:nvPr/>
          </p:nvSpPr>
          <p:spPr>
            <a:xfrm>
              <a:off x="13145414" y="9171084"/>
              <a:ext cx="1080000" cy="1080273"/>
            </a:xfrm>
            <a:prstGeom prst="ellipse">
              <a:avLst/>
            </a:prstGeom>
            <a:solidFill>
              <a:schemeClr val="tx1">
                <a:alpha val="30000"/>
              </a:schemeClr>
            </a:solidFill>
            <a:ln w="38100" cmpd="sng">
              <a:solidFill>
                <a:schemeClr val="tx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900">
                  <a:solidFill>
                    <a:schemeClr val="tx1"/>
                  </a:solidFill>
                  <a:latin typeface="Tahoma" panose="020B0604030504040204" pitchFamily="34" charset="0"/>
                </a:rPr>
                <a:t>Karabiner-feste. Stans ut etter laminering</a:t>
              </a:r>
            </a:p>
          </p:txBody>
        </p:sp>
      </p:grpSp>
      <p:pic>
        <p:nvPicPr>
          <p:cNvPr id="74" name="Bilde 7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895831" y="5293533"/>
            <a:ext cx="288000" cy="288000"/>
          </a:xfrm>
          <a:prstGeom prst="rect">
            <a:avLst/>
          </a:prstGeom>
        </p:spPr>
      </p:pic>
      <p:sp>
        <p:nvSpPr>
          <p:cNvPr id="16" name="Rektangel 15">
            <a:extLst>
              <a:ext uri="{FF2B5EF4-FFF2-40B4-BE49-F238E27FC236}">
                <a16:creationId xmlns:a16="http://schemas.microsoft.com/office/drawing/2014/main" id="{48713DA4-D34A-D3AF-106C-7AA91D1C03B6}"/>
              </a:ext>
            </a:extLst>
          </p:cNvPr>
          <p:cNvSpPr/>
          <p:nvPr/>
        </p:nvSpPr>
        <p:spPr>
          <a:xfrm>
            <a:off x="6358919" y="3536856"/>
            <a:ext cx="1537305" cy="834211"/>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sz="1400">
              <a:latin typeface="Tahoma" panose="020B0604030504040204" pitchFamily="34" charset="0"/>
              <a:ea typeface="Tahoma" panose="020B0604030504040204" pitchFamily="34" charset="0"/>
              <a:cs typeface="Tahoma" panose="020B0604030504040204" pitchFamily="34" charset="0"/>
            </a:endParaRPr>
          </a:p>
        </p:txBody>
      </p:sp>
      <p:sp>
        <p:nvSpPr>
          <p:cNvPr id="23" name="TekstSylinder 22">
            <a:extLst>
              <a:ext uri="{FF2B5EF4-FFF2-40B4-BE49-F238E27FC236}">
                <a16:creationId xmlns:a16="http://schemas.microsoft.com/office/drawing/2014/main" id="{76E4E657-11E6-4107-27BA-727AE1BE4D71}"/>
              </a:ext>
            </a:extLst>
          </p:cNvPr>
          <p:cNvSpPr txBox="1"/>
          <p:nvPr/>
        </p:nvSpPr>
        <p:spPr>
          <a:xfrm>
            <a:off x="7316686" y="3971011"/>
            <a:ext cx="97784" cy="215444"/>
          </a:xfrm>
          <a:prstGeom prst="rect">
            <a:avLst/>
          </a:prstGeom>
          <a:noFill/>
        </p:spPr>
        <p:txBody>
          <a:bodyPr wrap="none" lIns="0" tIns="0" rIns="0" bIns="0" rtlCol="0">
            <a:spAutoFit/>
          </a:bodyPr>
          <a:lstStyle/>
          <a:p>
            <a:pPr algn="ctr" defTabSz="1548578">
              <a:defRPr/>
            </a:pPr>
            <a:r>
              <a:rPr lang="nb-NO"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Rett pil 111">
            <a:extLst>
              <a:ext uri="{FF2B5EF4-FFF2-40B4-BE49-F238E27FC236}">
                <a16:creationId xmlns:a16="http://schemas.microsoft.com/office/drawing/2014/main" id="{71532EDF-E4F9-B35A-F152-DD7992E1AAB3}"/>
              </a:ext>
            </a:extLst>
          </p:cNvPr>
          <p:cNvCxnSpPr>
            <a:cxnSpLocks/>
          </p:cNvCxnSpPr>
          <p:nvPr/>
        </p:nvCxnSpPr>
        <p:spPr>
          <a:xfrm flipV="1">
            <a:off x="3036541" y="8912376"/>
            <a:ext cx="0" cy="336091"/>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8" name="Gruppe 7">
            <a:extLst>
              <a:ext uri="{FF2B5EF4-FFF2-40B4-BE49-F238E27FC236}">
                <a16:creationId xmlns:a16="http://schemas.microsoft.com/office/drawing/2014/main" id="{544DC8FC-6F98-840F-4A28-B106FA1A2466}"/>
              </a:ext>
            </a:extLst>
          </p:cNvPr>
          <p:cNvGrpSpPr/>
          <p:nvPr/>
        </p:nvGrpSpPr>
        <p:grpSpPr>
          <a:xfrm>
            <a:off x="2950817" y="120407"/>
            <a:ext cx="9218517" cy="258312"/>
            <a:chOff x="2950817" y="475253"/>
            <a:chExt cx="9218517" cy="258312"/>
          </a:xfrm>
        </p:grpSpPr>
        <p:sp>
          <p:nvSpPr>
            <p:cNvPr id="9" name="Ellipse 8">
              <a:extLst>
                <a:ext uri="{FF2B5EF4-FFF2-40B4-BE49-F238E27FC236}">
                  <a16:creationId xmlns:a16="http://schemas.microsoft.com/office/drawing/2014/main" id="{D6BEA111-0120-A346-6AAE-81618065FB7E}"/>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5" name="Ellipse 14">
              <a:extLst>
                <a:ext uri="{FF2B5EF4-FFF2-40B4-BE49-F238E27FC236}">
                  <a16:creationId xmlns:a16="http://schemas.microsoft.com/office/drawing/2014/main" id="{9703D27E-05D1-582D-6DF8-7BBEAB89B41A}"/>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4" name="Ellipse 23">
              <a:extLst>
                <a:ext uri="{FF2B5EF4-FFF2-40B4-BE49-F238E27FC236}">
                  <a16:creationId xmlns:a16="http://schemas.microsoft.com/office/drawing/2014/main" id="{332E6E8C-2057-1C2C-FA8B-0A6F2CC2CEFC}"/>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5" name="Ellipse 24">
              <a:extLst>
                <a:ext uri="{FF2B5EF4-FFF2-40B4-BE49-F238E27FC236}">
                  <a16:creationId xmlns:a16="http://schemas.microsoft.com/office/drawing/2014/main" id="{364849D9-A9B8-AC83-5441-4839CF1F55B4}"/>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grpSp>
        <p:nvGrpSpPr>
          <p:cNvPr id="10" name="Gruppe 9">
            <a:extLst>
              <a:ext uri="{FF2B5EF4-FFF2-40B4-BE49-F238E27FC236}">
                <a16:creationId xmlns:a16="http://schemas.microsoft.com/office/drawing/2014/main" id="{4C54D44A-6CEB-20C8-2EC2-9655FAE8487E}"/>
              </a:ext>
            </a:extLst>
          </p:cNvPr>
          <p:cNvGrpSpPr/>
          <p:nvPr/>
        </p:nvGrpSpPr>
        <p:grpSpPr>
          <a:xfrm>
            <a:off x="6908897" y="3793757"/>
            <a:ext cx="396000" cy="396221"/>
            <a:chOff x="10851374" y="3375876"/>
            <a:chExt cx="396000" cy="396221"/>
          </a:xfrm>
        </p:grpSpPr>
        <p:pic>
          <p:nvPicPr>
            <p:cNvPr id="11" name="Bilde 10" descr="Et bilde som inneholder sirkel, Grafikk, design&#10;&#10;Automatisk generert beskrivelse">
              <a:extLst>
                <a:ext uri="{FF2B5EF4-FFF2-40B4-BE49-F238E27FC236}">
                  <a16:creationId xmlns:a16="http://schemas.microsoft.com/office/drawing/2014/main" id="{8E588FE5-4C42-014C-0D5C-402FB64D6E5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2" name="TekstSylinder 11">
              <a:extLst>
                <a:ext uri="{FF2B5EF4-FFF2-40B4-BE49-F238E27FC236}">
                  <a16:creationId xmlns:a16="http://schemas.microsoft.com/office/drawing/2014/main" id="{DBB39CED-0830-03FD-5A3D-C21897AD4EFF}"/>
                </a:ext>
              </a:extLst>
            </p:cNvPr>
            <p:cNvSpPr txBox="1"/>
            <p:nvPr/>
          </p:nvSpPr>
          <p:spPr>
            <a:xfrm>
              <a:off x="11000482" y="3556653"/>
              <a:ext cx="97784" cy="215444"/>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 name="Gruppe 12">
            <a:extLst>
              <a:ext uri="{FF2B5EF4-FFF2-40B4-BE49-F238E27FC236}">
                <a16:creationId xmlns:a16="http://schemas.microsoft.com/office/drawing/2014/main" id="{FE50EE66-3FD0-48D1-AAD0-B55465F6B7DB}"/>
              </a:ext>
            </a:extLst>
          </p:cNvPr>
          <p:cNvGrpSpPr/>
          <p:nvPr/>
        </p:nvGrpSpPr>
        <p:grpSpPr>
          <a:xfrm>
            <a:off x="7323370" y="3791156"/>
            <a:ext cx="396000" cy="396000"/>
            <a:chOff x="7527382" y="3752647"/>
            <a:chExt cx="396000" cy="396000"/>
          </a:xfrm>
        </p:grpSpPr>
        <p:pic>
          <p:nvPicPr>
            <p:cNvPr id="14" name="Bilde 13" descr="Et bilde som inneholder symbol, sirkel, logo, design&#10;&#10;Automatisk generert beskrivelse">
              <a:extLst>
                <a:ext uri="{FF2B5EF4-FFF2-40B4-BE49-F238E27FC236}">
                  <a16:creationId xmlns:a16="http://schemas.microsoft.com/office/drawing/2014/main" id="{58637F1C-D59D-F0B7-1183-62581B7749AB}"/>
                </a:ext>
              </a:extLst>
            </p:cNvPr>
            <p:cNvPicPr preferRelativeResize="0">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26" name="TekstSylinder 25">
              <a:extLst>
                <a:ext uri="{FF2B5EF4-FFF2-40B4-BE49-F238E27FC236}">
                  <a16:creationId xmlns:a16="http://schemas.microsoft.com/office/drawing/2014/main" id="{5D6FF075-0BEB-4204-3667-E2E003406C2E}"/>
                </a:ext>
              </a:extLst>
            </p:cNvPr>
            <p:cNvSpPr txBox="1"/>
            <p:nvPr/>
          </p:nvSpPr>
          <p:spPr>
            <a:xfrm>
              <a:off x="7682796" y="3919861"/>
              <a:ext cx="97784"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22" name="Bilde 21" descr="Et bilde som inneholder symbol, Grafikk, Font, design&#10;&#10;Automatisk generert beskrivelse">
            <a:extLst>
              <a:ext uri="{FF2B5EF4-FFF2-40B4-BE49-F238E27FC236}">
                <a16:creationId xmlns:a16="http://schemas.microsoft.com/office/drawing/2014/main" id="{ACD8917D-BDF0-D9DF-639A-E2CFAC92DFD0}"/>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860835" y="9594528"/>
            <a:ext cx="288000" cy="288000"/>
          </a:xfrm>
          <a:prstGeom prst="rect">
            <a:avLst/>
          </a:prstGeom>
        </p:spPr>
      </p:pic>
      <p:grpSp>
        <p:nvGrpSpPr>
          <p:cNvPr id="27" name="Gruppe 26">
            <a:extLst>
              <a:ext uri="{FF2B5EF4-FFF2-40B4-BE49-F238E27FC236}">
                <a16:creationId xmlns:a16="http://schemas.microsoft.com/office/drawing/2014/main" id="{2CC65306-3C05-B03B-D730-FC4F5F1568F0}"/>
              </a:ext>
            </a:extLst>
          </p:cNvPr>
          <p:cNvGrpSpPr/>
          <p:nvPr/>
        </p:nvGrpSpPr>
        <p:grpSpPr>
          <a:xfrm>
            <a:off x="2860826" y="9261470"/>
            <a:ext cx="291802" cy="356544"/>
            <a:chOff x="4951453" y="8826226"/>
            <a:chExt cx="240304" cy="293620"/>
          </a:xfrm>
        </p:grpSpPr>
        <p:pic>
          <p:nvPicPr>
            <p:cNvPr id="28" name="Bilde 27" descr="Et bilde som inneholder skjermbilde, Rektangel, Grafikk, line&#10;&#10;Automatisk generert beskrivelse">
              <a:extLst>
                <a:ext uri="{FF2B5EF4-FFF2-40B4-BE49-F238E27FC236}">
                  <a16:creationId xmlns:a16="http://schemas.microsoft.com/office/drawing/2014/main" id="{66F26151-17BA-B5CD-BEEB-A64C6F289EF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V="1">
              <a:off x="4951453" y="8826226"/>
              <a:ext cx="237173" cy="237305"/>
            </a:xfrm>
            <a:prstGeom prst="rect">
              <a:avLst/>
            </a:prstGeom>
          </p:spPr>
        </p:pic>
        <p:sp>
          <p:nvSpPr>
            <p:cNvPr id="29" name="TekstSylinder 28">
              <a:extLst>
                <a:ext uri="{FF2B5EF4-FFF2-40B4-BE49-F238E27FC236}">
                  <a16:creationId xmlns:a16="http://schemas.microsoft.com/office/drawing/2014/main" id="{EADBCB30-FAD7-5086-BD58-5FA71D21098B}"/>
                </a:ext>
              </a:extLst>
            </p:cNvPr>
            <p:cNvSpPr txBox="1">
              <a:spLocks noChangeAspect="1"/>
            </p:cNvSpPr>
            <p:nvPr/>
          </p:nvSpPr>
          <p:spPr>
            <a:xfrm>
              <a:off x="5059535" y="8831691"/>
              <a:ext cx="132222" cy="288155"/>
            </a:xfrm>
            <a:prstGeom prst="rect">
              <a:avLst/>
            </a:prstGeom>
            <a:noFill/>
          </p:spPr>
          <p:txBody>
            <a:bodyPr wrap="square" lIns="0" tIns="36004" rIns="0" bIns="36004" rtlCol="0">
              <a:spAutoFit/>
            </a:bodyPr>
            <a:lstStyle/>
            <a:p>
              <a:pPr algn="ctr"/>
              <a:r>
                <a:rPr lang="nb-NO" sz="700">
                  <a:latin typeface="Tahoma" panose="020B0604030504040204" pitchFamily="34" charset="0"/>
                  <a:ea typeface="Tahoma" panose="020B0604030504040204" pitchFamily="34" charset="0"/>
                  <a:cs typeface="Tahoma" panose="020B0604030504040204" pitchFamily="34" charset="0"/>
                </a:rPr>
                <a:t>1,6</a:t>
              </a:r>
            </a:p>
            <a:p>
              <a:pPr algn="ctr"/>
              <a:r>
                <a:rPr lang="nb-NO" sz="700">
                  <a:latin typeface="Tahoma" panose="020B0604030504040204" pitchFamily="34" charset="0"/>
                  <a:ea typeface="Tahoma" panose="020B0604030504040204" pitchFamily="34" charset="0"/>
                  <a:cs typeface="Tahoma" panose="020B0604030504040204" pitchFamily="34" charset="0"/>
                </a:rPr>
                <a:t>m</a:t>
              </a:r>
            </a:p>
          </p:txBody>
        </p:sp>
      </p:grpSp>
      <p:grpSp>
        <p:nvGrpSpPr>
          <p:cNvPr id="3" name="Gruppe 2">
            <a:extLst>
              <a:ext uri="{FF2B5EF4-FFF2-40B4-BE49-F238E27FC236}">
                <a16:creationId xmlns:a16="http://schemas.microsoft.com/office/drawing/2014/main" id="{D0368840-F2F8-AE5E-07D2-92AFEB18DA95}"/>
              </a:ext>
            </a:extLst>
          </p:cNvPr>
          <p:cNvGrpSpPr/>
          <p:nvPr/>
        </p:nvGrpSpPr>
        <p:grpSpPr>
          <a:xfrm>
            <a:off x="6480795" y="3790455"/>
            <a:ext cx="397617" cy="402647"/>
            <a:chOff x="7776069" y="6375036"/>
            <a:chExt cx="397617" cy="402647"/>
          </a:xfrm>
        </p:grpSpPr>
        <p:pic>
          <p:nvPicPr>
            <p:cNvPr id="4" name="Bilde 3" descr="Et bilde som inneholder sort, mørke&#10;&#10;Automatisk generert beskrivelse">
              <a:extLst>
                <a:ext uri="{FF2B5EF4-FFF2-40B4-BE49-F238E27FC236}">
                  <a16:creationId xmlns:a16="http://schemas.microsoft.com/office/drawing/2014/main" id="{625462EF-E576-A31B-09A5-5D7D76341CA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5" name="TekstSylinder 4">
              <a:extLst>
                <a:ext uri="{FF2B5EF4-FFF2-40B4-BE49-F238E27FC236}">
                  <a16:creationId xmlns:a16="http://schemas.microsoft.com/office/drawing/2014/main" id="{F0512B59-DC74-05BD-1917-6A942A1ECC8E}"/>
                </a:ext>
              </a:extLst>
            </p:cNvPr>
            <p:cNvSpPr txBox="1"/>
            <p:nvPr/>
          </p:nvSpPr>
          <p:spPr>
            <a:xfrm>
              <a:off x="7776069" y="6562239"/>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7" name="TekstSylinder 16">
            <a:extLst>
              <a:ext uri="{FF2B5EF4-FFF2-40B4-BE49-F238E27FC236}">
                <a16:creationId xmlns:a16="http://schemas.microsoft.com/office/drawing/2014/main" id="{04044D2B-0D6F-8428-0713-6FF1A63BFF3C}"/>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3457508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Bilde 6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195" y="4349898"/>
            <a:ext cx="11165855" cy="6194126"/>
          </a:xfrm>
          <a:prstGeom prst="rect">
            <a:avLst/>
          </a:prstGeom>
        </p:spPr>
      </p:pic>
      <p:grpSp>
        <p:nvGrpSpPr>
          <p:cNvPr id="3" name="Gruppe 2"/>
          <p:cNvGrpSpPr/>
          <p:nvPr/>
        </p:nvGrpSpPr>
        <p:grpSpPr>
          <a:xfrm>
            <a:off x="709623" y="538310"/>
            <a:ext cx="4877442" cy="3578318"/>
            <a:chOff x="709623" y="539528"/>
            <a:chExt cx="4877442" cy="3577411"/>
          </a:xfrm>
        </p:grpSpPr>
        <p:pic>
          <p:nvPicPr>
            <p:cNvPr id="8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43" y="539528"/>
              <a:ext cx="4866222" cy="3571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Sylinder 1"/>
            <p:cNvSpPr txBox="1"/>
            <p:nvPr/>
          </p:nvSpPr>
          <p:spPr>
            <a:xfrm>
              <a:off x="709623" y="3936514"/>
              <a:ext cx="1139786" cy="180425"/>
            </a:xfrm>
            <a:prstGeom prst="rect">
              <a:avLst/>
            </a:prstGeom>
            <a:solidFill>
              <a:schemeClr val="bg1"/>
            </a:solidFill>
          </p:spPr>
          <p:txBody>
            <a:bodyPr wrap="none" lIns="72008" tIns="36004" rIns="36004" bIns="36004" rtlCol="0" anchor="ctr">
              <a:spAutoFit/>
            </a:bodyPr>
            <a:lstStyle/>
            <a:p>
              <a:r>
                <a:rPr lang="nb-NO" sz="70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Foto: Norsk Folkemuseum</a:t>
              </a:r>
            </a:p>
          </p:txBody>
        </p:sp>
      </p:grpSp>
      <p:sp>
        <p:nvSpPr>
          <p:cNvPr id="21" name="Tittel 20"/>
          <p:cNvSpPr>
            <a:spLocks noGrp="1"/>
          </p:cNvSpPr>
          <p:nvPr>
            <p:ph type="title" idx="4294967295"/>
          </p:nvPr>
        </p:nvSpPr>
        <p:spPr>
          <a:xfrm>
            <a:off x="12599988" y="-7938"/>
            <a:ext cx="2519362" cy="1800226"/>
          </a:xfrm>
          <a:solidFill>
            <a:srgbClr val="FFC000"/>
          </a:solidFill>
        </p:spPr>
        <p:txBody>
          <a:bodyPr vert="horz" wrap="square" lIns="72008" tIns="360038" rIns="288030" bIns="108011" rtlCol="0" anchor="t">
            <a:noAutofit/>
          </a:bodyPr>
          <a:lstStyle/>
          <a:p>
            <a:pPr algn="r" defTabSz="704480">
              <a:lnSpc>
                <a:spcPct val="100000"/>
              </a:lnSpc>
              <a:spcBef>
                <a:spcPts val="0"/>
              </a:spcBef>
            </a:pPr>
            <a:r>
              <a:rPr lang="nb-NO" sz="2000" b="1">
                <a:solidFill>
                  <a:prstClr val="black"/>
                </a:solidFill>
                <a:latin typeface="Tahoma" panose="020B0604030504040204" pitchFamily="34" charset="0"/>
                <a:ea typeface="+mn-ea"/>
                <a:cs typeface="+mn-cs"/>
              </a:rPr>
              <a:t>Bergingskort</a:t>
            </a:r>
            <a:br>
              <a:rPr lang="nb-NO" sz="2000" b="1">
                <a:solidFill>
                  <a:prstClr val="black"/>
                </a:solidFill>
                <a:latin typeface="Tahoma" panose="020B0604030504040204" pitchFamily="34" charset="0"/>
                <a:ea typeface="+mn-ea"/>
                <a:cs typeface="+mn-cs"/>
              </a:rPr>
            </a:br>
            <a:r>
              <a:rPr lang="nb-NO" sz="2800" b="1">
                <a:solidFill>
                  <a:prstClr val="black"/>
                </a:solidFill>
                <a:latin typeface="Tahoma" panose="020B0604030504040204" pitchFamily="34" charset="0"/>
                <a:ea typeface="+mn-ea"/>
                <a:cs typeface="+mn-cs"/>
              </a:rPr>
              <a:t>11</a:t>
            </a:r>
            <a:br>
              <a:rPr lang="nb-NO" sz="2800" b="1">
                <a:solidFill>
                  <a:prstClr val="black"/>
                </a:solidFill>
                <a:latin typeface="Tahoma" panose="020B0604030504040204" pitchFamily="34" charset="0"/>
                <a:ea typeface="+mn-ea"/>
                <a:cs typeface="+mn-cs"/>
              </a:rPr>
            </a:br>
            <a:r>
              <a:rPr lang="nb-NO" sz="2000">
                <a:solidFill>
                  <a:prstClr val="black"/>
                </a:solidFill>
                <a:latin typeface="Tahoma" panose="020B0604030504040204" pitchFamily="34" charset="0"/>
                <a:ea typeface="+mn-ea"/>
                <a:cs typeface="+mn-cs"/>
              </a:rPr>
              <a:t>Kirkesamlingen</a:t>
            </a:r>
            <a:br>
              <a:rPr lang="nb-NO" sz="2000">
                <a:solidFill>
                  <a:prstClr val="black"/>
                </a:solidFill>
                <a:latin typeface="Tahoma" panose="020B0604030504040204" pitchFamily="34" charset="0"/>
                <a:ea typeface="+mn-ea"/>
                <a:cs typeface="+mn-cs"/>
              </a:rPr>
            </a:br>
            <a:r>
              <a:rPr lang="nb-NO" sz="2000">
                <a:solidFill>
                  <a:prstClr val="black"/>
                </a:solidFill>
                <a:latin typeface="Tahoma" panose="020B0604030504040204" pitchFamily="34" charset="0"/>
                <a:ea typeface="+mn-ea"/>
                <a:cs typeface="+mn-cs"/>
              </a:rPr>
              <a:t>50 gjenstander</a:t>
            </a:r>
          </a:p>
        </p:txBody>
      </p:sp>
      <p:sp>
        <p:nvSpPr>
          <p:cNvPr id="54" name="Rektangel 53"/>
          <p:cNvSpPr>
            <a:spLocks/>
          </p:cNvSpPr>
          <p:nvPr/>
        </p:nvSpPr>
        <p:spPr>
          <a:xfrm>
            <a:off x="12599988" y="1795370"/>
            <a:ext cx="2520000" cy="1224311"/>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180019" rIns="288030" bIns="108011" rtlCol="0" anchor="t"/>
          <a:lstStyle/>
          <a:p>
            <a:pPr algn="r">
              <a:spcAft>
                <a:spcPts val="600"/>
              </a:spcAft>
            </a:pPr>
            <a:r>
              <a:rPr lang="nb-NO">
                <a:solidFill>
                  <a:srgbClr val="002932"/>
                </a:solidFill>
                <a:latin typeface="Tahoma" panose="020B0604030504040204" pitchFamily="34" charset="0"/>
              </a:rPr>
              <a:t>1. etasje</a:t>
            </a:r>
          </a:p>
          <a:p>
            <a:pPr algn="r">
              <a:spcAft>
                <a:spcPts val="600"/>
              </a:spcAft>
            </a:pPr>
            <a:r>
              <a:rPr lang="nb-NO">
                <a:solidFill>
                  <a:srgbClr val="002932"/>
                </a:solidFill>
                <a:latin typeface="Tahoma" panose="020B0604030504040204" pitchFamily="34" charset="0"/>
              </a:rPr>
              <a:t>Rom 125 og 126</a:t>
            </a:r>
          </a:p>
        </p:txBody>
      </p:sp>
      <p:sp>
        <p:nvSpPr>
          <p:cNvPr id="74" name="Rektangel 73"/>
          <p:cNvSpPr/>
          <p:nvPr/>
        </p:nvSpPr>
        <p:spPr>
          <a:xfrm>
            <a:off x="6316579" y="3536856"/>
            <a:ext cx="1645577" cy="834211"/>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sz="1400">
              <a:latin typeface="Tahoma" panose="020B0604030504040204" pitchFamily="34" charset="0"/>
              <a:ea typeface="Tahoma" panose="020B0604030504040204" pitchFamily="34" charset="0"/>
              <a:cs typeface="Tahoma" panose="020B0604030504040204" pitchFamily="34" charset="0"/>
            </a:endParaRPr>
          </a:p>
        </p:txBody>
      </p:sp>
      <p:cxnSp>
        <p:nvCxnSpPr>
          <p:cNvPr id="76" name="Rett pil 75"/>
          <p:cNvCxnSpPr/>
          <p:nvPr/>
        </p:nvCxnSpPr>
        <p:spPr>
          <a:xfrm flipV="1">
            <a:off x="6115613" y="3301897"/>
            <a:ext cx="1575106" cy="19841"/>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77" name="Rett pil 76"/>
          <p:cNvCxnSpPr/>
          <p:nvPr/>
        </p:nvCxnSpPr>
        <p:spPr>
          <a:xfrm>
            <a:off x="8637650" y="739390"/>
            <a:ext cx="1" cy="1735224"/>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78" name="Rektangel 77"/>
          <p:cNvSpPr/>
          <p:nvPr/>
        </p:nvSpPr>
        <p:spPr>
          <a:xfrm>
            <a:off x="9261711" y="538526"/>
            <a:ext cx="3026660" cy="1295833"/>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Hjelpemidler:</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Stiger, lang og lav</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Motorsag</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Boltesaks 60 cm</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Traller</a:t>
            </a:r>
          </a:p>
        </p:txBody>
      </p:sp>
      <p:sp>
        <p:nvSpPr>
          <p:cNvPr id="79" name="Likebent trekant 78"/>
          <p:cNvSpPr/>
          <p:nvPr/>
        </p:nvSpPr>
        <p:spPr>
          <a:xfrm rot="10800000">
            <a:off x="4775031" y="3376517"/>
            <a:ext cx="157215" cy="16034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1348" tIns="52513" rIns="0" bIns="52513" rtlCol="0" anchor="ctr"/>
          <a:lstStyle/>
          <a:p>
            <a:endParaRPr lang="nb-NO" sz="1100">
              <a:solidFill>
                <a:prstClr val="white"/>
              </a:solidFill>
              <a:latin typeface="Tahoma" panose="020B0604030504040204" pitchFamily="34" charset="0"/>
            </a:endParaRPr>
          </a:p>
        </p:txBody>
      </p:sp>
      <p:cxnSp>
        <p:nvCxnSpPr>
          <p:cNvPr id="82" name="Rett pil 81"/>
          <p:cNvCxnSpPr/>
          <p:nvPr/>
        </p:nvCxnSpPr>
        <p:spPr>
          <a:xfrm flipV="1">
            <a:off x="7962156" y="2577890"/>
            <a:ext cx="675492" cy="704169"/>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83" name="Kube 82"/>
          <p:cNvSpPr/>
          <p:nvPr/>
        </p:nvSpPr>
        <p:spPr>
          <a:xfrm>
            <a:off x="6115611" y="739392"/>
            <a:ext cx="2251368" cy="2349954"/>
          </a:xfrm>
          <a:prstGeom prst="cube">
            <a:avLst>
              <a:gd name="adj" fmla="val 26030"/>
            </a:avLst>
          </a:prstGeom>
          <a:solidFill>
            <a:srgbClr val="002932"/>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50 gjenstander, hovedsakelig i tre.</a:t>
            </a:r>
          </a:p>
          <a:p>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Varierende størrelse, maks:</a:t>
            </a:r>
          </a:p>
        </p:txBody>
      </p:sp>
      <p:sp>
        <p:nvSpPr>
          <p:cNvPr id="84" name="Rektangel 83"/>
          <p:cNvSpPr/>
          <p:nvPr/>
        </p:nvSpPr>
        <p:spPr>
          <a:xfrm>
            <a:off x="6640037" y="3131412"/>
            <a:ext cx="750326" cy="301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82697" tIns="41348" rIns="82697" bIns="41348" rtlCol="0" anchor="ctr">
            <a:spAutoFit/>
          </a:bodyPr>
          <a:lstStyle/>
          <a:p>
            <a:pPr algn="ctr"/>
            <a:r>
              <a:rPr lang="nb-NO" sz="1400">
                <a:solidFill>
                  <a:schemeClr val="tx1"/>
                </a:solidFill>
                <a:latin typeface="Tahoma" panose="020B0604030504040204" pitchFamily="34" charset="0"/>
                <a:cs typeface="Tahoma" panose="020B0604030504040204" pitchFamily="34" charset="0"/>
              </a:rPr>
              <a:t>150 </a:t>
            </a:r>
            <a:r>
              <a:rPr lang="nb-NO" sz="1400">
                <a:solidFill>
                  <a:schemeClr val="tx1"/>
                </a:solidFill>
                <a:latin typeface="Tahoma" panose="020B0604030504040204" pitchFamily="34" charset="0"/>
              </a:rPr>
              <a:t>cm</a:t>
            </a:r>
          </a:p>
        </p:txBody>
      </p:sp>
      <p:sp>
        <p:nvSpPr>
          <p:cNvPr id="85" name="Rektangel 84"/>
          <p:cNvSpPr/>
          <p:nvPr/>
        </p:nvSpPr>
        <p:spPr>
          <a:xfrm>
            <a:off x="8430807" y="1363407"/>
            <a:ext cx="462148" cy="60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1348" tIns="82697" rIns="41348" bIns="82697" rtlCol="0" anchor="ctr">
            <a:spAutoFit/>
          </a:bodyPr>
          <a:lstStyle/>
          <a:p>
            <a:pPr algn="ctr"/>
            <a:r>
              <a:rPr lang="nb-NO" sz="1400">
                <a:solidFill>
                  <a:schemeClr val="tx1"/>
                </a:solidFill>
                <a:latin typeface="Tahoma" panose="020B0604030504040204" pitchFamily="34" charset="0"/>
              </a:rPr>
              <a:t>200</a:t>
            </a:r>
          </a:p>
          <a:p>
            <a:pPr algn="ctr"/>
            <a:r>
              <a:rPr lang="nb-NO" sz="1400">
                <a:solidFill>
                  <a:schemeClr val="tx1"/>
                </a:solidFill>
                <a:latin typeface="Tahoma" panose="020B0604030504040204" pitchFamily="34" charset="0"/>
              </a:rPr>
              <a:t>cm</a:t>
            </a:r>
          </a:p>
        </p:txBody>
      </p:sp>
      <p:sp>
        <p:nvSpPr>
          <p:cNvPr id="86" name="Rektangel 85"/>
          <p:cNvSpPr/>
          <p:nvPr/>
        </p:nvSpPr>
        <p:spPr>
          <a:xfrm>
            <a:off x="8129815" y="2752639"/>
            <a:ext cx="609531" cy="301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1348" rIns="0" bIns="41348" rtlCol="0" anchor="ctr">
            <a:spAutoFit/>
          </a:bodyPr>
          <a:lstStyle/>
          <a:p>
            <a:pPr algn="ctr"/>
            <a:r>
              <a:rPr lang="nb-NO" sz="1400">
                <a:solidFill>
                  <a:schemeClr val="tx1"/>
                </a:solidFill>
                <a:latin typeface="Tahoma" panose="020B0604030504040204" pitchFamily="34" charset="0"/>
              </a:rPr>
              <a:t>100 cm</a:t>
            </a:r>
          </a:p>
        </p:txBody>
      </p:sp>
      <p:sp>
        <p:nvSpPr>
          <p:cNvPr id="96" name="Rektangel 95"/>
          <p:cNvSpPr/>
          <p:nvPr/>
        </p:nvSpPr>
        <p:spPr>
          <a:xfrm>
            <a:off x="4099035" y="8236683"/>
            <a:ext cx="891996" cy="1188898"/>
          </a:xfrm>
          <a:prstGeom prst="rect">
            <a:avLst/>
          </a:prstGeom>
          <a:solidFill>
            <a:srgbClr val="FF0000">
              <a:alpha val="30000"/>
            </a:srgbClr>
          </a:solidFill>
          <a:ln w="12700"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97" name="Ellipse 96"/>
          <p:cNvSpPr>
            <a:spLocks noChangeAspect="1"/>
          </p:cNvSpPr>
          <p:nvPr/>
        </p:nvSpPr>
        <p:spPr>
          <a:xfrm>
            <a:off x="5054470" y="7632816"/>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11</a:t>
            </a:r>
          </a:p>
        </p:txBody>
      </p:sp>
      <p:sp>
        <p:nvSpPr>
          <p:cNvPr id="103" name="Rektangel 102"/>
          <p:cNvSpPr/>
          <p:nvPr/>
        </p:nvSpPr>
        <p:spPr>
          <a:xfrm>
            <a:off x="9261711" y="3347714"/>
            <a:ext cx="3026660" cy="1485319"/>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Instruks:</a:t>
            </a:r>
          </a:p>
          <a:p>
            <a:pPr marL="285779" indent="-285779">
              <a:spcAft>
                <a:spcPts val="115"/>
              </a:spcAft>
              <a:buClr>
                <a:srgbClr val="002932"/>
              </a:buClr>
              <a:buFont typeface="Wingdings" panose="05000000000000000000" pitchFamily="2" charset="2"/>
              <a:buChar char="§"/>
            </a:pPr>
            <a:r>
              <a:rPr lang="nb-NO" sz="1400">
                <a:solidFill>
                  <a:srgbClr val="002932"/>
                </a:solidFill>
                <a:latin typeface="Tahoma" panose="020B0604030504040204" pitchFamily="34" charset="0"/>
              </a:rPr>
              <a:t>Små gjenstander berges ut.</a:t>
            </a:r>
          </a:p>
          <a:p>
            <a:pPr marL="285779" indent="-285779">
              <a:spcAft>
                <a:spcPts val="115"/>
              </a:spcAft>
              <a:buClr>
                <a:srgbClr val="002932"/>
              </a:buClr>
              <a:buFont typeface="Wingdings" panose="05000000000000000000" pitchFamily="2" charset="2"/>
              <a:buChar char="§"/>
            </a:pPr>
            <a:r>
              <a:rPr lang="nb-NO" sz="1400">
                <a:solidFill>
                  <a:srgbClr val="002932"/>
                </a:solidFill>
                <a:latin typeface="Tahoma" panose="020B0604030504040204" pitchFamily="34" charset="0"/>
              </a:rPr>
              <a:t>Store og veggfaste gjenstander - avgjør ut fra scenario: Dekkes og sikres på plass, eller sages til mindre deler og berges ut.</a:t>
            </a:r>
          </a:p>
        </p:txBody>
      </p:sp>
      <p:sp>
        <p:nvSpPr>
          <p:cNvPr id="104" name="Rektangel 103"/>
          <p:cNvSpPr/>
          <p:nvPr/>
        </p:nvSpPr>
        <p:spPr>
          <a:xfrm>
            <a:off x="9261711" y="1932234"/>
            <a:ext cx="3026660" cy="1295833"/>
          </a:xfrm>
          <a:prstGeom prst="rect">
            <a:avLst/>
          </a:prstGeom>
          <a:solidFill>
            <a:srgbClr val="E7E7E7"/>
          </a:solidFill>
        </p:spPr>
        <p:txBody>
          <a:bodyPr wrap="square" lIns="82697" tIns="82697" rIns="82697" bIns="82697">
            <a:spAutoFit/>
          </a:bodyPr>
          <a:lstStyle/>
          <a:p>
            <a:pPr>
              <a:spcAft>
                <a:spcPts val="115"/>
              </a:spcAft>
            </a:pPr>
            <a:r>
              <a:rPr lang="nb-NO" sz="1400" b="1">
                <a:solidFill>
                  <a:srgbClr val="002932"/>
                </a:solidFill>
                <a:latin typeface="Tahoma" panose="020B0604030504040204" pitchFamily="34" charset="0"/>
              </a:rPr>
              <a:t>Montering:</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Opp til 6 m fra gulv</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Bolt</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Krok</a:t>
            </a:r>
          </a:p>
          <a:p>
            <a:pPr marL="235772" indent="-235772">
              <a:spcAft>
                <a:spcPts val="115"/>
              </a:spcAft>
              <a:buClr>
                <a:srgbClr val="002932"/>
              </a:buClr>
              <a:buFont typeface="Wingdings" pitchFamily="2" charset="2"/>
              <a:buChar char="§"/>
            </a:pPr>
            <a:r>
              <a:rPr lang="nb-NO" sz="1400">
                <a:solidFill>
                  <a:srgbClr val="002932"/>
                </a:solidFill>
                <a:latin typeface="Tahoma" panose="020B0604030504040204" pitchFamily="34" charset="0"/>
              </a:rPr>
              <a:t>Vaier</a:t>
            </a:r>
          </a:p>
        </p:txBody>
      </p:sp>
      <p:pic>
        <p:nvPicPr>
          <p:cNvPr id="105" name="i22">
            <a:extLst>
              <a:ext uri="{FF2B5EF4-FFF2-40B4-BE49-F238E27FC236}">
                <a16:creationId xmlns:a16="http://schemas.microsoft.com/office/drawing/2014/main" id="{64B9BA07-2A86-4D0E-9642-5931182DD527}"/>
              </a:ext>
            </a:extLst>
          </p:cNvPr>
          <p:cNvPicPr preferRelativeResize="0">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288007">
            <a:off x="4904003" y="3546825"/>
            <a:ext cx="288000" cy="288000"/>
          </a:xfrm>
          <a:prstGeom prst="rect">
            <a:avLst/>
          </a:prstGeom>
          <a:noFill/>
          <a:ln>
            <a:noFill/>
          </a:ln>
        </p:spPr>
      </p:pic>
      <p:pic>
        <p:nvPicPr>
          <p:cNvPr id="111" name="i4">
            <a:extLst>
              <a:ext uri="{FF2B5EF4-FFF2-40B4-BE49-F238E27FC236}">
                <a16:creationId xmlns:a16="http://schemas.microsoft.com/office/drawing/2014/main" id="{F7961B1D-B274-4E9B-B00D-24CCA8F1B01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0800000">
            <a:off x="4631017" y="6944920"/>
            <a:ext cx="288030" cy="288103"/>
          </a:xfrm>
          <a:prstGeom prst="rect">
            <a:avLst/>
          </a:prstGeom>
          <a:noFill/>
          <a:ln>
            <a:noFill/>
          </a:ln>
        </p:spPr>
      </p:pic>
      <p:cxnSp>
        <p:nvCxnSpPr>
          <p:cNvPr id="112" name="Rett pil 111"/>
          <p:cNvCxnSpPr>
            <a:stCxn id="97" idx="3"/>
          </p:cNvCxnSpPr>
          <p:nvPr/>
        </p:nvCxnSpPr>
        <p:spPr>
          <a:xfrm flipH="1">
            <a:off x="5002720" y="7909367"/>
            <a:ext cx="99199" cy="327316"/>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6" name="Bilde 5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578716">
            <a:off x="4361318" y="9409429"/>
            <a:ext cx="288000" cy="287630"/>
          </a:xfrm>
          <a:prstGeom prst="rect">
            <a:avLst/>
          </a:prstGeom>
        </p:spPr>
      </p:pic>
      <p:grpSp>
        <p:nvGrpSpPr>
          <p:cNvPr id="4" name="Gruppe 3">
            <a:extLst>
              <a:ext uri="{FF2B5EF4-FFF2-40B4-BE49-F238E27FC236}">
                <a16:creationId xmlns:a16="http://schemas.microsoft.com/office/drawing/2014/main" id="{916A2137-EA13-E210-53F8-C8C87BF2FFB9}"/>
              </a:ext>
            </a:extLst>
          </p:cNvPr>
          <p:cNvGrpSpPr/>
          <p:nvPr/>
        </p:nvGrpSpPr>
        <p:grpSpPr>
          <a:xfrm>
            <a:off x="7372468" y="3803906"/>
            <a:ext cx="396000" cy="396000"/>
            <a:chOff x="7527382" y="3752647"/>
            <a:chExt cx="396000" cy="396000"/>
          </a:xfrm>
        </p:grpSpPr>
        <p:pic>
          <p:nvPicPr>
            <p:cNvPr id="6" name="Bilde 5" descr="Et bilde som inneholder symbol, sirkel, logo, design&#10;&#10;Automatisk generert beskrivelse">
              <a:extLst>
                <a:ext uri="{FF2B5EF4-FFF2-40B4-BE49-F238E27FC236}">
                  <a16:creationId xmlns:a16="http://schemas.microsoft.com/office/drawing/2014/main" id="{DB00BA13-A878-51DA-A723-4E2AC6EAEE06}"/>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7" name="TekstSylinder 6">
              <a:extLst>
                <a:ext uri="{FF2B5EF4-FFF2-40B4-BE49-F238E27FC236}">
                  <a16:creationId xmlns:a16="http://schemas.microsoft.com/office/drawing/2014/main" id="{614427BC-9AAF-93BD-75FA-6C28D10581BD}"/>
                </a:ext>
              </a:extLst>
            </p:cNvPr>
            <p:cNvSpPr txBox="1"/>
            <p:nvPr/>
          </p:nvSpPr>
          <p:spPr>
            <a:xfrm>
              <a:off x="7621587" y="3897202"/>
              <a:ext cx="195566"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30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 name="Gruppe 7">
            <a:extLst>
              <a:ext uri="{FF2B5EF4-FFF2-40B4-BE49-F238E27FC236}">
                <a16:creationId xmlns:a16="http://schemas.microsoft.com/office/drawing/2014/main" id="{784EA086-352B-4F5B-CCA8-490C87E267DC}"/>
              </a:ext>
            </a:extLst>
          </p:cNvPr>
          <p:cNvGrpSpPr>
            <a:grpSpLocks noChangeAspect="1"/>
          </p:cNvGrpSpPr>
          <p:nvPr/>
        </p:nvGrpSpPr>
        <p:grpSpPr>
          <a:xfrm>
            <a:off x="6903166" y="3797355"/>
            <a:ext cx="396000" cy="396000"/>
            <a:chOff x="10851374" y="3375875"/>
            <a:chExt cx="467739" cy="468000"/>
          </a:xfrm>
        </p:grpSpPr>
        <p:pic>
          <p:nvPicPr>
            <p:cNvPr id="9" name="Bilde 8" descr="Et bilde som inneholder sirkel, Grafikk, design&#10;&#10;Automatisk generert beskrivelse">
              <a:extLst>
                <a:ext uri="{FF2B5EF4-FFF2-40B4-BE49-F238E27FC236}">
                  <a16:creationId xmlns:a16="http://schemas.microsoft.com/office/drawing/2014/main" id="{6F16E16F-AAD8-B71D-7711-3815CE64BDC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51374" y="3375875"/>
              <a:ext cx="467739" cy="468000"/>
            </a:xfrm>
            <a:prstGeom prst="rect">
              <a:avLst/>
            </a:prstGeom>
          </p:spPr>
        </p:pic>
        <p:sp>
          <p:nvSpPr>
            <p:cNvPr id="10" name="TekstSylinder 9">
              <a:extLst>
                <a:ext uri="{FF2B5EF4-FFF2-40B4-BE49-F238E27FC236}">
                  <a16:creationId xmlns:a16="http://schemas.microsoft.com/office/drawing/2014/main" id="{A54F2867-B934-82AC-6553-6B508DD5B3A7}"/>
                </a:ext>
              </a:extLst>
            </p:cNvPr>
            <p:cNvSpPr txBox="1"/>
            <p:nvPr/>
          </p:nvSpPr>
          <p:spPr>
            <a:xfrm>
              <a:off x="11029656" y="3621907"/>
              <a:ext cx="97784" cy="215444"/>
            </a:xfrm>
            <a:prstGeom prst="rect">
              <a:avLst/>
            </a:prstGeom>
            <a:noFill/>
          </p:spPr>
          <p:txBody>
            <a:bodyPr wrap="none" lIns="0" tIns="0" rIns="0" bIns="0" rtlCol="0">
              <a:spAutoFit/>
            </a:bodyPr>
            <a:lstStyle/>
            <a:p>
              <a:pPr algn="ctr" defTabSz="1548578">
                <a:defRPr/>
              </a:pPr>
              <a:r>
                <a:rPr lang="nb-NO" sz="14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cxnSp>
        <p:nvCxnSpPr>
          <p:cNvPr id="5" name="Rett pil 111">
            <a:extLst>
              <a:ext uri="{FF2B5EF4-FFF2-40B4-BE49-F238E27FC236}">
                <a16:creationId xmlns:a16="http://schemas.microsoft.com/office/drawing/2014/main" id="{509AFEAF-8583-0C26-DBD7-2AD2F3A761D8}"/>
              </a:ext>
            </a:extLst>
          </p:cNvPr>
          <p:cNvCxnSpPr>
            <a:cxnSpLocks/>
          </p:cNvCxnSpPr>
          <p:nvPr/>
        </p:nvCxnSpPr>
        <p:spPr>
          <a:xfrm flipV="1">
            <a:off x="3036541" y="8912376"/>
            <a:ext cx="0" cy="336091"/>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8" name="Gruppe 17">
            <a:extLst>
              <a:ext uri="{FF2B5EF4-FFF2-40B4-BE49-F238E27FC236}">
                <a16:creationId xmlns:a16="http://schemas.microsoft.com/office/drawing/2014/main" id="{5E4511EC-0F98-AEBF-B82D-8785B6FCD989}"/>
              </a:ext>
            </a:extLst>
          </p:cNvPr>
          <p:cNvGrpSpPr/>
          <p:nvPr/>
        </p:nvGrpSpPr>
        <p:grpSpPr>
          <a:xfrm>
            <a:off x="2950817" y="120407"/>
            <a:ext cx="9218517" cy="258312"/>
            <a:chOff x="2950817" y="475253"/>
            <a:chExt cx="9218517" cy="258312"/>
          </a:xfrm>
        </p:grpSpPr>
        <p:sp>
          <p:nvSpPr>
            <p:cNvPr id="19" name="Ellipse 18">
              <a:extLst>
                <a:ext uri="{FF2B5EF4-FFF2-40B4-BE49-F238E27FC236}">
                  <a16:creationId xmlns:a16="http://schemas.microsoft.com/office/drawing/2014/main" id="{BC556802-2E5B-6777-C541-360A83CA120F}"/>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0" name="Ellipse 19">
              <a:extLst>
                <a:ext uri="{FF2B5EF4-FFF2-40B4-BE49-F238E27FC236}">
                  <a16:creationId xmlns:a16="http://schemas.microsoft.com/office/drawing/2014/main" id="{DF87404F-47B1-BC00-364D-59C1FD50C4FE}"/>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2" name="Ellipse 21">
              <a:extLst>
                <a:ext uri="{FF2B5EF4-FFF2-40B4-BE49-F238E27FC236}">
                  <a16:creationId xmlns:a16="http://schemas.microsoft.com/office/drawing/2014/main" id="{5CD2D07F-8970-6860-2CAF-FD645B066AB7}"/>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3" name="Ellipse 22">
              <a:extLst>
                <a:ext uri="{FF2B5EF4-FFF2-40B4-BE49-F238E27FC236}">
                  <a16:creationId xmlns:a16="http://schemas.microsoft.com/office/drawing/2014/main" id="{D59508B2-A6EF-82BD-EAA6-4A8EAEF80C19}"/>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pic>
        <p:nvPicPr>
          <p:cNvPr id="11" name="Bilde 10" descr="Et bilde som inneholder symbol, Grafikk, Font, design&#10;&#10;Automatisk generert beskrivelse">
            <a:extLst>
              <a:ext uri="{FF2B5EF4-FFF2-40B4-BE49-F238E27FC236}">
                <a16:creationId xmlns:a16="http://schemas.microsoft.com/office/drawing/2014/main" id="{BFCC0C9C-4664-164A-5456-36A5535D984C}"/>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60835" y="9594528"/>
            <a:ext cx="288000" cy="288000"/>
          </a:xfrm>
          <a:prstGeom prst="rect">
            <a:avLst/>
          </a:prstGeom>
        </p:spPr>
      </p:pic>
      <p:grpSp>
        <p:nvGrpSpPr>
          <p:cNvPr id="12" name="Gruppe 11">
            <a:extLst>
              <a:ext uri="{FF2B5EF4-FFF2-40B4-BE49-F238E27FC236}">
                <a16:creationId xmlns:a16="http://schemas.microsoft.com/office/drawing/2014/main" id="{0699C8E0-5025-DC61-813A-2A695AF60E1B}"/>
              </a:ext>
            </a:extLst>
          </p:cNvPr>
          <p:cNvGrpSpPr/>
          <p:nvPr/>
        </p:nvGrpSpPr>
        <p:grpSpPr>
          <a:xfrm>
            <a:off x="2860826" y="9261470"/>
            <a:ext cx="291802" cy="356544"/>
            <a:chOff x="4951453" y="8826226"/>
            <a:chExt cx="240304" cy="293620"/>
          </a:xfrm>
        </p:grpSpPr>
        <p:pic>
          <p:nvPicPr>
            <p:cNvPr id="13" name="Bilde 12" descr="Et bilde som inneholder skjermbilde, Rektangel, Grafikk, line&#10;&#10;Automatisk generert beskrivelse">
              <a:extLst>
                <a:ext uri="{FF2B5EF4-FFF2-40B4-BE49-F238E27FC236}">
                  <a16:creationId xmlns:a16="http://schemas.microsoft.com/office/drawing/2014/main" id="{62227397-A024-5D79-4CD4-C324167CB21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V="1">
              <a:off x="4951453" y="8826226"/>
              <a:ext cx="237173" cy="237305"/>
            </a:xfrm>
            <a:prstGeom prst="rect">
              <a:avLst/>
            </a:prstGeom>
          </p:spPr>
        </p:pic>
        <p:sp>
          <p:nvSpPr>
            <p:cNvPr id="14" name="TekstSylinder 13">
              <a:extLst>
                <a:ext uri="{FF2B5EF4-FFF2-40B4-BE49-F238E27FC236}">
                  <a16:creationId xmlns:a16="http://schemas.microsoft.com/office/drawing/2014/main" id="{50DA85C1-0B16-A69B-1F90-FA2180591910}"/>
                </a:ext>
              </a:extLst>
            </p:cNvPr>
            <p:cNvSpPr txBox="1">
              <a:spLocks noChangeAspect="1"/>
            </p:cNvSpPr>
            <p:nvPr/>
          </p:nvSpPr>
          <p:spPr>
            <a:xfrm>
              <a:off x="5059535" y="8831691"/>
              <a:ext cx="132222" cy="288155"/>
            </a:xfrm>
            <a:prstGeom prst="rect">
              <a:avLst/>
            </a:prstGeom>
            <a:noFill/>
          </p:spPr>
          <p:txBody>
            <a:bodyPr wrap="square" lIns="0" tIns="36004" rIns="0" bIns="36004" rtlCol="0">
              <a:spAutoFit/>
            </a:bodyPr>
            <a:lstStyle/>
            <a:p>
              <a:pPr algn="ctr"/>
              <a:r>
                <a:rPr lang="nb-NO" sz="700">
                  <a:latin typeface="Tahoma" panose="020B0604030504040204" pitchFamily="34" charset="0"/>
                  <a:ea typeface="Tahoma" panose="020B0604030504040204" pitchFamily="34" charset="0"/>
                  <a:cs typeface="Tahoma" panose="020B0604030504040204" pitchFamily="34" charset="0"/>
                </a:rPr>
                <a:t>1,6</a:t>
              </a:r>
            </a:p>
            <a:p>
              <a:pPr algn="ctr"/>
              <a:r>
                <a:rPr lang="nb-NO" sz="700">
                  <a:latin typeface="Tahoma" panose="020B0604030504040204" pitchFamily="34" charset="0"/>
                  <a:ea typeface="Tahoma" panose="020B0604030504040204" pitchFamily="34" charset="0"/>
                  <a:cs typeface="Tahoma" panose="020B0604030504040204" pitchFamily="34" charset="0"/>
                </a:rPr>
                <a:t>m</a:t>
              </a:r>
            </a:p>
          </p:txBody>
        </p:sp>
      </p:grpSp>
      <p:grpSp>
        <p:nvGrpSpPr>
          <p:cNvPr id="15" name="Gruppe 14">
            <a:extLst>
              <a:ext uri="{FF2B5EF4-FFF2-40B4-BE49-F238E27FC236}">
                <a16:creationId xmlns:a16="http://schemas.microsoft.com/office/drawing/2014/main" id="{047E2613-B9F7-2D6A-232D-CBBFC51975D9}"/>
              </a:ext>
            </a:extLst>
          </p:cNvPr>
          <p:cNvGrpSpPr/>
          <p:nvPr/>
        </p:nvGrpSpPr>
        <p:grpSpPr>
          <a:xfrm>
            <a:off x="6441228" y="3797355"/>
            <a:ext cx="397617" cy="402647"/>
            <a:chOff x="7776069" y="6375036"/>
            <a:chExt cx="397617" cy="402647"/>
          </a:xfrm>
        </p:grpSpPr>
        <p:pic>
          <p:nvPicPr>
            <p:cNvPr id="16" name="Bilde 15" descr="Et bilde som inneholder sort, mørke&#10;&#10;Automatisk generert beskrivelse">
              <a:extLst>
                <a:ext uri="{FF2B5EF4-FFF2-40B4-BE49-F238E27FC236}">
                  <a16:creationId xmlns:a16="http://schemas.microsoft.com/office/drawing/2014/main" id="{523C08D6-F1FA-5874-D6CD-D8818F2E38A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17" name="TekstSylinder 16">
              <a:extLst>
                <a:ext uri="{FF2B5EF4-FFF2-40B4-BE49-F238E27FC236}">
                  <a16:creationId xmlns:a16="http://schemas.microsoft.com/office/drawing/2014/main" id="{83F67F6C-0C44-2A16-AC03-D5B3C78CD25E}"/>
                </a:ext>
              </a:extLst>
            </p:cNvPr>
            <p:cNvSpPr txBox="1"/>
            <p:nvPr/>
          </p:nvSpPr>
          <p:spPr>
            <a:xfrm>
              <a:off x="7776069" y="6562239"/>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120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4" name="Gruppe 23">
            <a:extLst>
              <a:ext uri="{FF2B5EF4-FFF2-40B4-BE49-F238E27FC236}">
                <a16:creationId xmlns:a16="http://schemas.microsoft.com/office/drawing/2014/main" id="{7DA5AE8F-846B-5386-7B97-76638B10B8F4}"/>
              </a:ext>
            </a:extLst>
          </p:cNvPr>
          <p:cNvGrpSpPr/>
          <p:nvPr/>
        </p:nvGrpSpPr>
        <p:grpSpPr>
          <a:xfrm>
            <a:off x="11424087" y="8984518"/>
            <a:ext cx="1484912" cy="1388909"/>
            <a:chOff x="11343843" y="6789482"/>
            <a:chExt cx="1257280" cy="1246918"/>
          </a:xfrm>
          <a:solidFill>
            <a:schemeClr val="bg1"/>
          </a:solidFill>
        </p:grpSpPr>
        <p:cxnSp>
          <p:nvCxnSpPr>
            <p:cNvPr id="25" name="Rett linje 24">
              <a:extLst>
                <a:ext uri="{FF2B5EF4-FFF2-40B4-BE49-F238E27FC236}">
                  <a16:creationId xmlns:a16="http://schemas.microsoft.com/office/drawing/2014/main" id="{D97DE0B4-F0B4-033E-A17F-B92C255334A4}"/>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6" name="Gruppe 25">
              <a:extLst>
                <a:ext uri="{FF2B5EF4-FFF2-40B4-BE49-F238E27FC236}">
                  <a16:creationId xmlns:a16="http://schemas.microsoft.com/office/drawing/2014/main" id="{530FE613-97A1-837F-B04F-999998D1AAD4}"/>
                </a:ext>
              </a:extLst>
            </p:cNvPr>
            <p:cNvGrpSpPr/>
            <p:nvPr/>
          </p:nvGrpSpPr>
          <p:grpSpPr>
            <a:xfrm>
              <a:off x="11684235" y="6789482"/>
              <a:ext cx="577424" cy="1246918"/>
              <a:chOff x="11557192" y="7495937"/>
              <a:chExt cx="896589" cy="1936140"/>
            </a:xfrm>
            <a:grpFill/>
          </p:grpSpPr>
          <p:grpSp>
            <p:nvGrpSpPr>
              <p:cNvPr id="27" name="Gruppe 26">
                <a:extLst>
                  <a:ext uri="{FF2B5EF4-FFF2-40B4-BE49-F238E27FC236}">
                    <a16:creationId xmlns:a16="http://schemas.microsoft.com/office/drawing/2014/main" id="{BE646368-6B1A-0237-D6B7-56092C0569F0}"/>
                  </a:ext>
                </a:extLst>
              </p:cNvPr>
              <p:cNvGrpSpPr/>
              <p:nvPr/>
            </p:nvGrpSpPr>
            <p:grpSpPr>
              <a:xfrm>
                <a:off x="11557192" y="7495937"/>
                <a:ext cx="896589" cy="1573049"/>
                <a:chOff x="1291524" y="5924719"/>
                <a:chExt cx="670058" cy="1047995"/>
              </a:xfrm>
              <a:grpFill/>
            </p:grpSpPr>
            <p:sp>
              <p:nvSpPr>
                <p:cNvPr id="29" name="TekstSylinder 28">
                  <a:extLst>
                    <a:ext uri="{FF2B5EF4-FFF2-40B4-BE49-F238E27FC236}">
                      <a16:creationId xmlns:a16="http://schemas.microsoft.com/office/drawing/2014/main" id="{5DF8E329-ED68-F12C-D9E1-803764128D5B}"/>
                    </a:ext>
                  </a:extLst>
                </p:cNvPr>
                <p:cNvSpPr txBox="1"/>
                <p:nvPr/>
              </p:nvSpPr>
              <p:spPr>
                <a:xfrm>
                  <a:off x="1292599"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30" name="TekstSylinder 29">
                  <a:extLst>
                    <a:ext uri="{FF2B5EF4-FFF2-40B4-BE49-F238E27FC236}">
                      <a16:creationId xmlns:a16="http://schemas.microsoft.com/office/drawing/2014/main" id="{6D0AB86E-AA13-CD09-74DE-8D13057B175C}"/>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31" name="TekstSylinder 30">
                  <a:extLst>
                    <a:ext uri="{FF2B5EF4-FFF2-40B4-BE49-F238E27FC236}">
                      <a16:creationId xmlns:a16="http://schemas.microsoft.com/office/drawing/2014/main" id="{FB10B671-06C7-1609-627C-B4E5F3544716}"/>
                    </a:ext>
                  </a:extLst>
                </p:cNvPr>
                <p:cNvSpPr txBox="1"/>
                <p:nvPr/>
              </p:nvSpPr>
              <p:spPr>
                <a:xfrm>
                  <a:off x="1292599" y="650421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32" name="Likebent trekant 9">
                  <a:extLst>
                    <a:ext uri="{FF2B5EF4-FFF2-40B4-BE49-F238E27FC236}">
                      <a16:creationId xmlns:a16="http://schemas.microsoft.com/office/drawing/2014/main" id="{46E89492-D7E5-C6C6-7C4C-0742B99D38B0}"/>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28" name="TekstSylinder 27">
                <a:extLst>
                  <a:ext uri="{FF2B5EF4-FFF2-40B4-BE49-F238E27FC236}">
                    <a16:creationId xmlns:a16="http://schemas.microsoft.com/office/drawing/2014/main" id="{34F28912-A8B3-043C-51C4-6A463E81EACA}"/>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pic>
        <p:nvPicPr>
          <p:cNvPr id="33" name="i22">
            <a:extLst>
              <a:ext uri="{FF2B5EF4-FFF2-40B4-BE49-F238E27FC236}">
                <a16:creationId xmlns:a16="http://schemas.microsoft.com/office/drawing/2014/main" id="{A1BB1D58-9071-6662-AB74-4D5EE4D565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570685">
            <a:off x="8751391" y="10079983"/>
            <a:ext cx="288000" cy="288073"/>
          </a:xfrm>
          <a:prstGeom prst="rect">
            <a:avLst/>
          </a:prstGeom>
          <a:noFill/>
          <a:ln>
            <a:noFill/>
          </a:ln>
        </p:spPr>
      </p:pic>
      <p:grpSp>
        <p:nvGrpSpPr>
          <p:cNvPr id="34" name="j10">
            <a:extLst>
              <a:ext uri="{FF2B5EF4-FFF2-40B4-BE49-F238E27FC236}">
                <a16:creationId xmlns:a16="http://schemas.microsoft.com/office/drawing/2014/main" id="{C94A0271-5217-C341-540F-723B875E5AFA}"/>
              </a:ext>
            </a:extLst>
          </p:cNvPr>
          <p:cNvGrpSpPr>
            <a:grpSpLocks/>
          </p:cNvGrpSpPr>
          <p:nvPr/>
        </p:nvGrpSpPr>
        <p:grpSpPr>
          <a:xfrm>
            <a:off x="9218352" y="10067205"/>
            <a:ext cx="1819492" cy="306192"/>
            <a:chOff x="5456030" y="2750292"/>
            <a:chExt cx="983354" cy="206490"/>
          </a:xfrm>
        </p:grpSpPr>
        <p:sp>
          <p:nvSpPr>
            <p:cNvPr id="35" name="Rektangel 34">
              <a:extLst>
                <a:ext uri="{FF2B5EF4-FFF2-40B4-BE49-F238E27FC236}">
                  <a16:creationId xmlns:a16="http://schemas.microsoft.com/office/drawing/2014/main" id="{44DFFEA8-8007-E329-059B-E2E67643A725}"/>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36" name="Rektangel 35">
              <a:extLst>
                <a:ext uri="{FF2B5EF4-FFF2-40B4-BE49-F238E27FC236}">
                  <a16:creationId xmlns:a16="http://schemas.microsoft.com/office/drawing/2014/main" id="{DCAD94B5-2780-91AD-DA38-423112B320D4}"/>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37" name="TekstSylinder 36">
              <a:extLst>
                <a:ext uri="{FF2B5EF4-FFF2-40B4-BE49-F238E27FC236}">
                  <a16:creationId xmlns:a16="http://schemas.microsoft.com/office/drawing/2014/main" id="{F39EDF98-945A-1E88-590B-24B2E178D64A}"/>
                </a:ext>
              </a:extLst>
            </p:cNvPr>
            <p:cNvSpPr txBox="1"/>
            <p:nvPr userDrawn="1"/>
          </p:nvSpPr>
          <p:spPr>
            <a:xfrm>
              <a:off x="5461685" y="2750292"/>
              <a:ext cx="977698" cy="124547"/>
            </a:xfrm>
            <a:prstGeom prst="rect">
              <a:avLst/>
            </a:prstGeom>
            <a:noFill/>
          </p:spPr>
          <p:txBody>
            <a:bodyPr wrap="square" lIns="0" tIns="0" rIns="0" bIns="0" rtlCol="0">
              <a:spAutoFit/>
            </a:bodyPr>
            <a:lstStyle/>
            <a:p>
              <a:pPr algn="ctr"/>
              <a:r>
                <a:rPr lang="nb-NO" sz="1200"/>
                <a:t>20 m</a:t>
              </a:r>
              <a:endParaRPr lang="en-US" sz="1200"/>
            </a:p>
          </p:txBody>
        </p:sp>
      </p:grpSp>
      <p:sp>
        <p:nvSpPr>
          <p:cNvPr id="38" name="Ellipse 37">
            <a:extLst>
              <a:ext uri="{FF2B5EF4-FFF2-40B4-BE49-F238E27FC236}">
                <a16:creationId xmlns:a16="http://schemas.microsoft.com/office/drawing/2014/main" id="{01061A87-8002-BA26-D749-6C1C929871CD}"/>
              </a:ext>
            </a:extLst>
          </p:cNvPr>
          <p:cNvSpPr/>
          <p:nvPr/>
        </p:nvSpPr>
        <p:spPr>
          <a:xfrm>
            <a:off x="13145414" y="9171084"/>
            <a:ext cx="1080000" cy="1080273"/>
          </a:xfrm>
          <a:prstGeom prst="ellipse">
            <a:avLst/>
          </a:prstGeom>
          <a:solidFill>
            <a:schemeClr val="tx1">
              <a:alpha val="30000"/>
            </a:schemeClr>
          </a:solidFill>
          <a:ln w="38100" cmpd="sng">
            <a:solidFill>
              <a:schemeClr val="tx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900">
                <a:solidFill>
                  <a:schemeClr val="tx1"/>
                </a:solidFill>
                <a:latin typeface="Tahoma" panose="020B0604030504040204" pitchFamily="34" charset="0"/>
              </a:rPr>
              <a:t>Karabiner-feste. Stans ut etter laminering</a:t>
            </a:r>
          </a:p>
        </p:txBody>
      </p:sp>
      <p:sp>
        <p:nvSpPr>
          <p:cNvPr id="39" name="TekstSylinder 38">
            <a:extLst>
              <a:ext uri="{FF2B5EF4-FFF2-40B4-BE49-F238E27FC236}">
                <a16:creationId xmlns:a16="http://schemas.microsoft.com/office/drawing/2014/main" id="{4292D9DC-ADE8-C752-5C49-AD42F8236C59}"/>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3651209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ktangel 18"/>
          <p:cNvSpPr>
            <a:spLocks/>
          </p:cNvSpPr>
          <p:nvPr/>
        </p:nvSpPr>
        <p:spPr>
          <a:xfrm>
            <a:off x="-4026" y="-1355"/>
            <a:ext cx="15157592" cy="4147435"/>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2. etasje</a:t>
            </a:r>
          </a:p>
        </p:txBody>
      </p:sp>
      <p:grpSp>
        <p:nvGrpSpPr>
          <p:cNvPr id="8" name="Gruppe 7">
            <a:extLst>
              <a:ext uri="{FF2B5EF4-FFF2-40B4-BE49-F238E27FC236}">
                <a16:creationId xmlns:a16="http://schemas.microsoft.com/office/drawing/2014/main" id="{C0ED1F6F-1881-5414-3D78-DD833DE0ECD2}"/>
              </a:ext>
            </a:extLst>
          </p:cNvPr>
          <p:cNvGrpSpPr/>
          <p:nvPr/>
        </p:nvGrpSpPr>
        <p:grpSpPr>
          <a:xfrm>
            <a:off x="2232235" y="0"/>
            <a:ext cx="9218517" cy="418768"/>
            <a:chOff x="2232235" y="638879"/>
            <a:chExt cx="9218517" cy="418768"/>
          </a:xfrm>
        </p:grpSpPr>
        <p:grpSp>
          <p:nvGrpSpPr>
            <p:cNvPr id="9" name="Gruppe 8">
              <a:extLst>
                <a:ext uri="{FF2B5EF4-FFF2-40B4-BE49-F238E27FC236}">
                  <a16:creationId xmlns:a16="http://schemas.microsoft.com/office/drawing/2014/main" id="{003E72BA-FD76-5EBD-3B71-0510CE824125}"/>
                </a:ext>
              </a:extLst>
            </p:cNvPr>
            <p:cNvGrpSpPr/>
            <p:nvPr/>
          </p:nvGrpSpPr>
          <p:grpSpPr>
            <a:xfrm>
              <a:off x="2232235" y="726156"/>
              <a:ext cx="9218517" cy="258312"/>
              <a:chOff x="2950817" y="475253"/>
              <a:chExt cx="9218517" cy="258312"/>
            </a:xfrm>
          </p:grpSpPr>
          <p:sp>
            <p:nvSpPr>
              <p:cNvPr id="11" name="Ellipse 10">
                <a:extLst>
                  <a:ext uri="{FF2B5EF4-FFF2-40B4-BE49-F238E27FC236}">
                    <a16:creationId xmlns:a16="http://schemas.microsoft.com/office/drawing/2014/main" id="{8B3BA1F9-B4F4-E679-E2DE-1F0C2A19F7CE}"/>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2" name="Ellipse 11">
                <a:extLst>
                  <a:ext uri="{FF2B5EF4-FFF2-40B4-BE49-F238E27FC236}">
                    <a16:creationId xmlns:a16="http://schemas.microsoft.com/office/drawing/2014/main" id="{4C973AC5-8B29-A849-499A-A443727B5476}"/>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3" name="Ellipse 12">
                <a:extLst>
                  <a:ext uri="{FF2B5EF4-FFF2-40B4-BE49-F238E27FC236}">
                    <a16:creationId xmlns:a16="http://schemas.microsoft.com/office/drawing/2014/main" id="{A0A07A08-2196-1DF5-051C-AAE9BEF57EC6}"/>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4" name="Ellipse 13">
                <a:extLst>
                  <a:ext uri="{FF2B5EF4-FFF2-40B4-BE49-F238E27FC236}">
                    <a16:creationId xmlns:a16="http://schemas.microsoft.com/office/drawing/2014/main" id="{FD07FD2B-4B61-55E6-9EC8-4D843DF2B62C}"/>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cxnSp>
          <p:nvCxnSpPr>
            <p:cNvPr id="10" name="Rett pilkobling 9">
              <a:extLst>
                <a:ext uri="{FF2B5EF4-FFF2-40B4-BE49-F238E27FC236}">
                  <a16:creationId xmlns:a16="http://schemas.microsoft.com/office/drawing/2014/main" id="{B49D360E-0E16-88AE-C04A-8B9D673B7BD0}"/>
                </a:ext>
              </a:extLst>
            </p:cNvPr>
            <p:cNvCxnSpPr>
              <a:cxnSpLocks/>
            </p:cNvCxnSpPr>
            <p:nvPr/>
          </p:nvCxnSpPr>
          <p:spPr>
            <a:xfrm>
              <a:off x="7559673" y="638879"/>
              <a:ext cx="1" cy="418768"/>
            </a:xfrm>
            <a:prstGeom prst="straightConnector1">
              <a:avLst/>
            </a:prstGeom>
            <a:ln>
              <a:solidFill>
                <a:schemeClr val="bg2"/>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2" name="TekstSylinder 1">
            <a:extLst>
              <a:ext uri="{FF2B5EF4-FFF2-40B4-BE49-F238E27FC236}">
                <a16:creationId xmlns:a16="http://schemas.microsoft.com/office/drawing/2014/main" id="{189D3997-C05B-767C-9E02-80BFFC0264DC}"/>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2797729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9988" y="-7938"/>
            <a:ext cx="2519362" cy="1800226"/>
          </a:xfrm>
          <a:solidFill>
            <a:srgbClr val="B8CD89"/>
          </a:solidFill>
        </p:spPr>
        <p:txBody>
          <a:bodyPr vert="horz" wrap="square" lIns="72008" tIns="360038" rIns="288030" bIns="108011" rtlCol="0" anchor="t">
            <a:normAutofit/>
          </a:bodyPr>
          <a:lstStyle/>
          <a:p>
            <a:pPr algn="r" defTabSz="704480">
              <a:lnSpc>
                <a:spcPct val="100000"/>
              </a:lnSpc>
              <a:spcBef>
                <a:spcPts val="0"/>
              </a:spcBef>
            </a:pPr>
            <a:r>
              <a:rPr lang="nb-NO" sz="2000" b="1">
                <a:solidFill>
                  <a:srgbClr val="002932"/>
                </a:solidFill>
                <a:latin typeface="Tahoma" panose="020B0604030504040204" pitchFamily="34" charset="0"/>
                <a:ea typeface="+mn-ea"/>
                <a:cs typeface="+mn-cs"/>
              </a:rPr>
              <a:t>2. etasje</a:t>
            </a:r>
            <a:br>
              <a:rPr lang="nb-NO" sz="2000" b="1">
                <a:solidFill>
                  <a:srgbClr val="002932"/>
                </a:solidFill>
                <a:latin typeface="Tahoma" panose="020B0604030504040204" pitchFamily="34" charset="0"/>
                <a:ea typeface="+mn-ea"/>
                <a:cs typeface="+mn-cs"/>
              </a:rPr>
            </a:br>
            <a:r>
              <a:rPr lang="nb-NO" sz="2000" b="1">
                <a:solidFill>
                  <a:srgbClr val="002932"/>
                </a:solidFill>
                <a:latin typeface="Tahoma" panose="020B0604030504040204" pitchFamily="34" charset="0"/>
                <a:ea typeface="+mn-ea"/>
                <a:cs typeface="+mn-cs"/>
              </a:rPr>
              <a:t>Prioriteringsliste</a:t>
            </a:r>
            <a:br>
              <a:rPr lang="nb-NO" sz="2000" b="1">
                <a:solidFill>
                  <a:srgbClr val="002932"/>
                </a:solidFill>
                <a:latin typeface="Tahoma" panose="020B0604030504040204" pitchFamily="34" charset="0"/>
                <a:ea typeface="+mn-ea"/>
                <a:cs typeface="+mn-cs"/>
              </a:rPr>
            </a:br>
            <a:br>
              <a:rPr lang="nb-NO" sz="2300" b="1">
                <a:solidFill>
                  <a:srgbClr val="002932"/>
                </a:solidFill>
                <a:latin typeface="Tahoma" panose="020B0604030504040204" pitchFamily="34" charset="0"/>
                <a:ea typeface="+mn-ea"/>
                <a:cs typeface="+mn-cs"/>
              </a:rPr>
            </a:br>
            <a:r>
              <a:rPr lang="nb-NO" sz="1400">
                <a:solidFill>
                  <a:prstClr val="black"/>
                </a:solidFill>
                <a:latin typeface="Tahoma" panose="020B0604030504040204" pitchFamily="34" charset="0"/>
                <a:ea typeface="+mn-ea"/>
                <a:cs typeface="Tahoma" panose="020B0604030504040204" pitchFamily="34" charset="0"/>
              </a:rPr>
              <a:t>Jf. plantegning neste side</a:t>
            </a:r>
          </a:p>
        </p:txBody>
      </p:sp>
      <p:graphicFrame>
        <p:nvGraphicFramePr>
          <p:cNvPr id="35" name="Tabell 34"/>
          <p:cNvGraphicFramePr>
            <a:graphicFrameLocks noGrp="1"/>
          </p:cNvGraphicFramePr>
          <p:nvPr>
            <p:extLst>
              <p:ext uri="{D42A27DB-BD31-4B8C-83A1-F6EECF244321}">
                <p14:modId xmlns:p14="http://schemas.microsoft.com/office/powerpoint/2010/main" val="4044419242"/>
              </p:ext>
            </p:extLst>
          </p:nvPr>
        </p:nvGraphicFramePr>
        <p:xfrm>
          <a:off x="1080001" y="2159192"/>
          <a:ext cx="11313041" cy="4657783"/>
        </p:xfrm>
        <a:graphic>
          <a:graphicData uri="http://schemas.openxmlformats.org/drawingml/2006/table">
            <a:tbl>
              <a:tblPr firstRow="1" bandRow="1">
                <a:tableStyleId>{073A0DAA-6AF3-43AB-8588-CEC1D06C72B9}</a:tableStyleId>
              </a:tblPr>
              <a:tblGrid>
                <a:gridCol w="1423662">
                  <a:extLst>
                    <a:ext uri="{9D8B030D-6E8A-4147-A177-3AD203B41FA5}">
                      <a16:colId xmlns:a16="http://schemas.microsoft.com/office/drawing/2014/main" val="20000"/>
                    </a:ext>
                  </a:extLst>
                </a:gridCol>
                <a:gridCol w="1418897">
                  <a:extLst>
                    <a:ext uri="{9D8B030D-6E8A-4147-A177-3AD203B41FA5}">
                      <a16:colId xmlns:a16="http://schemas.microsoft.com/office/drawing/2014/main" val="20001"/>
                    </a:ext>
                  </a:extLst>
                </a:gridCol>
                <a:gridCol w="1782603">
                  <a:extLst>
                    <a:ext uri="{9D8B030D-6E8A-4147-A177-3AD203B41FA5}">
                      <a16:colId xmlns:a16="http://schemas.microsoft.com/office/drawing/2014/main" val="20002"/>
                    </a:ext>
                  </a:extLst>
                </a:gridCol>
                <a:gridCol w="1286540">
                  <a:extLst>
                    <a:ext uri="{9D8B030D-6E8A-4147-A177-3AD203B41FA5}">
                      <a16:colId xmlns:a16="http://schemas.microsoft.com/office/drawing/2014/main" val="20003"/>
                    </a:ext>
                  </a:extLst>
                </a:gridCol>
                <a:gridCol w="1751703">
                  <a:extLst>
                    <a:ext uri="{9D8B030D-6E8A-4147-A177-3AD203B41FA5}">
                      <a16:colId xmlns:a16="http://schemas.microsoft.com/office/drawing/2014/main" val="20004"/>
                    </a:ext>
                  </a:extLst>
                </a:gridCol>
                <a:gridCol w="2756501">
                  <a:extLst>
                    <a:ext uri="{9D8B030D-6E8A-4147-A177-3AD203B41FA5}">
                      <a16:colId xmlns:a16="http://schemas.microsoft.com/office/drawing/2014/main" val="20005"/>
                    </a:ext>
                  </a:extLst>
                </a:gridCol>
                <a:gridCol w="893135">
                  <a:extLst>
                    <a:ext uri="{9D8B030D-6E8A-4147-A177-3AD203B41FA5}">
                      <a16:colId xmlns:a16="http://schemas.microsoft.com/office/drawing/2014/main" val="20006"/>
                    </a:ext>
                  </a:extLst>
                </a:gridCol>
              </a:tblGrid>
              <a:tr h="808235">
                <a:tc>
                  <a:txBody>
                    <a:bodyPr/>
                    <a:lstStyle/>
                    <a:p>
                      <a:pPr indent="0" algn="ctr">
                        <a:lnSpc>
                          <a:spcPct val="100000"/>
                        </a:lnSpc>
                        <a:spcBef>
                          <a:spcPts val="0"/>
                        </a:spcBef>
                        <a:spcAft>
                          <a:spcPts val="0"/>
                        </a:spcAft>
                      </a:pPr>
                      <a:r>
                        <a:rPr lang="nb-NO" sz="1400" b="1" err="1">
                          <a:solidFill>
                            <a:schemeClr val="bg1"/>
                          </a:solidFill>
                          <a:latin typeface="Tahoma" panose="020B0604030504040204" pitchFamily="34" charset="0"/>
                          <a:cs typeface="Tahoma" panose="020B0604030504040204" pitchFamily="34" charset="0"/>
                        </a:rPr>
                        <a:t>Pri</a:t>
                      </a:r>
                      <a:endParaRPr lang="nb-NO" sz="14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Foto</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Rom</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Mål og vekt</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Hjelpemidler og info</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Berget</a:t>
                      </a:r>
                    </a:p>
                  </a:txBody>
                  <a:tcPr marL="54703" marR="54703" marT="54726" marB="54726" anchor="ctr">
                    <a:solidFill>
                      <a:srgbClr val="00B050"/>
                    </a:solidFill>
                  </a:tcPr>
                </a:tc>
                <a:extLst>
                  <a:ext uri="{0D108BD9-81ED-4DB2-BD59-A6C34878D82A}">
                    <a16:rowId xmlns:a16="http://schemas.microsoft.com/office/drawing/2014/main" val="10000"/>
                  </a:ext>
                </a:extLst>
              </a:tr>
              <a:tr h="962387">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54703" marR="54703" marT="54726" marB="54726"/>
                </a:tc>
                <a:tc>
                  <a:txBody>
                    <a:bodyPr/>
                    <a:lstStyle/>
                    <a:p>
                      <a:pPr indent="0">
                        <a:lnSpc>
                          <a:spcPct val="100000"/>
                        </a:lnSpc>
                        <a:spcBef>
                          <a:spcPts val="0"/>
                        </a:spcBef>
                        <a:spcAft>
                          <a:spcPts val="0"/>
                        </a:spcAft>
                      </a:pPr>
                      <a:r>
                        <a:rPr lang="nb-NO" sz="1400" b="1">
                          <a:latin typeface="Tahoma" panose="020B0604030504040204" pitchFamily="34" charset="0"/>
                          <a:cs typeface="Tahoma" panose="020B0604030504040204" pitchFamily="34" charset="0"/>
                        </a:rPr>
                        <a:t>Bygningsfast</a:t>
                      </a:r>
                    </a:p>
                    <a:p>
                      <a:pPr indent="0">
                        <a:lnSpc>
                          <a:spcPct val="100000"/>
                        </a:lnSpc>
                        <a:spcBef>
                          <a:spcPts val="0"/>
                        </a:spcBef>
                        <a:spcAft>
                          <a:spcPts val="0"/>
                        </a:spcAft>
                      </a:pPr>
                      <a:r>
                        <a:rPr lang="nb-NO" sz="1400" baseline="0">
                          <a:latin typeface="Tahoma" panose="020B0604030504040204" pitchFamily="34" charset="0"/>
                          <a:cs typeface="Tahoma" panose="020B0604030504040204" pitchFamily="34" charset="0"/>
                        </a:rPr>
                        <a:t>Veggmalerier</a:t>
                      </a:r>
                    </a:p>
                    <a:p>
                      <a:pPr indent="0">
                        <a:lnSpc>
                          <a:spcPct val="100000"/>
                        </a:lnSpc>
                        <a:spcBef>
                          <a:spcPts val="0"/>
                        </a:spcBef>
                        <a:spcAft>
                          <a:spcPts val="0"/>
                        </a:spcAft>
                      </a:pPr>
                      <a:r>
                        <a:rPr lang="nb-NO" sz="1400" baseline="0">
                          <a:latin typeface="Tahoma" panose="020B0604030504040204" pitchFamily="34" charset="0"/>
                          <a:cs typeface="Tahoma" panose="020B0604030504040204" pitchFamily="34" charset="0"/>
                        </a:rPr>
                        <a:t>8 store</a:t>
                      </a:r>
                    </a:p>
                  </a:txBody>
                  <a:tcPr marL="72000" marR="54000" marT="54014" marB="54014"/>
                </a:tc>
                <a:tc>
                  <a:txBody>
                    <a:bodyPr/>
                    <a:lstStyle/>
                    <a:p>
                      <a:pPr indent="0">
                        <a:lnSpc>
                          <a:spcPct val="100000"/>
                        </a:lnSpc>
                        <a:spcBef>
                          <a:spcPts val="0"/>
                        </a:spcBef>
                        <a:spcAft>
                          <a:spcPts val="0"/>
                        </a:spcAft>
                      </a:pPr>
                      <a:r>
                        <a:rPr lang="nb-NO" sz="1400" baseline="0">
                          <a:latin typeface="Tahoma" panose="020B0604030504040204" pitchFamily="34" charset="0"/>
                          <a:cs typeface="Tahoma" panose="020B0604030504040204" pitchFamily="34" charset="0"/>
                        </a:rPr>
                        <a:t>243</a:t>
                      </a:r>
                    </a:p>
                  </a:txBody>
                  <a:tcPr marL="72000" marR="54000" marT="54014" marB="54014"/>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300</a:t>
                      </a:r>
                      <a:r>
                        <a:rPr lang="nb-NO" sz="1400" b="0" i="0" baseline="0">
                          <a:solidFill>
                            <a:schemeClr val="tx1"/>
                          </a:solidFill>
                          <a:latin typeface="Tahoma" panose="020B0604030504040204" pitchFamily="34" charset="0"/>
                          <a:cs typeface="Tahoma" panose="020B0604030504040204" pitchFamily="34" charset="0"/>
                        </a:rPr>
                        <a:t> x 120 cm</a:t>
                      </a:r>
                    </a:p>
                  </a:txBody>
                  <a:tcPr marL="72000" marR="54000" marT="54014" marB="54014"/>
                </a:tc>
                <a:tc>
                  <a:txBody>
                    <a:bodyPr/>
                    <a:lstStyle/>
                    <a:p>
                      <a:pPr marL="210438" indent="-210438" defTabSz="984288">
                        <a:spcBef>
                          <a:spcPts val="100"/>
                        </a:spcBef>
                        <a:buFont typeface="Arial" panose="020B0604020202020204" pitchFamily="34" charset="0"/>
                        <a:buChar char="•"/>
                        <a:defRPr/>
                      </a:pPr>
                      <a:r>
                        <a:rPr lang="nb-NO" sz="1400">
                          <a:latin typeface="Tahoma" panose="020B0604030504040204" pitchFamily="34" charset="0"/>
                          <a:ea typeface="Arial Unicode MS" panose="020B0604020202020204" pitchFamily="34" charset="-128"/>
                          <a:cs typeface="Tahoma" panose="020B0604030504040204" pitchFamily="34" charset="0"/>
                        </a:rPr>
                        <a:t>Trappestiger</a:t>
                      </a:r>
                    </a:p>
                    <a:p>
                      <a:pPr marL="210438" indent="-210438" defTabSz="984288">
                        <a:spcBef>
                          <a:spcPts val="100"/>
                        </a:spcBef>
                        <a:buFont typeface="Arial" panose="020B0604020202020204" pitchFamily="34" charset="0"/>
                        <a:buChar char="•"/>
                        <a:defRPr/>
                      </a:pPr>
                      <a:r>
                        <a:rPr lang="nb-NO" sz="1400">
                          <a:latin typeface="Tahoma" panose="020B0604030504040204" pitchFamily="34" charset="0"/>
                          <a:ea typeface="Arial Unicode MS" panose="020B0604020202020204" pitchFamily="34" charset="-128"/>
                          <a:cs typeface="Tahoma" panose="020B0604030504040204" pitchFamily="34" charset="0"/>
                        </a:rPr>
                        <a:t>Dekkematerial</a:t>
                      </a:r>
                    </a:p>
                    <a:p>
                      <a:pPr marL="210438" indent="-210438" defTabSz="984288">
                        <a:spcBef>
                          <a:spcPts val="100"/>
                        </a:spcBef>
                        <a:buFont typeface="Arial" panose="020B0604020202020204" pitchFamily="34" charset="0"/>
                        <a:buChar char="•"/>
                        <a:defRPr/>
                      </a:pPr>
                      <a:r>
                        <a:rPr lang="nb-NO" sz="1400">
                          <a:latin typeface="Tahoma" panose="020B0604030504040204" pitchFamily="34" charset="0"/>
                          <a:ea typeface="Arial Unicode MS" panose="020B0604020202020204" pitchFamily="34" charset="-128"/>
                          <a:cs typeface="Tahoma" panose="020B0604030504040204" pitchFamily="34" charset="0"/>
                        </a:rPr>
                        <a:t>Kniver</a:t>
                      </a:r>
                    </a:p>
                  </a:txBody>
                  <a:tcPr marL="72000" marR="54000" marT="54014" marB="54014"/>
                </a:tc>
                <a:tc>
                  <a:txBody>
                    <a:bodyPr/>
                    <a:lstStyle/>
                    <a:p>
                      <a:pPr lvl="0" indent="0" algn="l">
                        <a:lnSpc>
                          <a:spcPct val="100000"/>
                        </a:lnSpc>
                        <a:spcBef>
                          <a:spcPts val="0"/>
                        </a:spcBef>
                        <a:spcAft>
                          <a:spcPts val="0"/>
                        </a:spcAft>
                      </a:pPr>
                      <a:endParaRPr lang="nb-NO" sz="1400" i="0">
                        <a:solidFill>
                          <a:schemeClr val="tx1"/>
                        </a:solidFill>
                        <a:latin typeface="Tahoma" panose="020B0604030504040204" pitchFamily="34" charset="0"/>
                        <a:cs typeface="Tahoma" panose="020B0604030504040204" pitchFamily="34" charset="0"/>
                      </a:endParaRPr>
                    </a:p>
                  </a:txBody>
                  <a:tcPr marL="72000" marR="54000" marT="54014" marB="54014"/>
                </a:tc>
                <a:extLst>
                  <a:ext uri="{0D108BD9-81ED-4DB2-BD59-A6C34878D82A}">
                    <a16:rowId xmlns:a16="http://schemas.microsoft.com/office/drawing/2014/main" val="10001"/>
                  </a:ext>
                </a:extLst>
              </a:tr>
              <a:tr h="962387">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solidFill>
                          <a:schemeClr val="tx1"/>
                        </a:solidFill>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54703" marR="54703" marT="54726" marB="54726"/>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Maleri «x1»</a:t>
                      </a:r>
                    </a:p>
                  </a:txBody>
                  <a:tcPr marL="72000" marR="54000" marT="54014" marB="54014">
                    <a:solidFill>
                      <a:srgbClr val="E7E7E7"/>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215</a:t>
                      </a:r>
                    </a:p>
                  </a:txBody>
                  <a:tcPr marL="72000" marR="54000" marT="54014" marB="54014"/>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150 x 150 cm</a:t>
                      </a:r>
                    </a:p>
                  </a:txBody>
                  <a:tcPr marL="72000" marR="54000" marT="54014" marB="54014"/>
                </a:tc>
                <a:tc>
                  <a:txBody>
                    <a:bodyPr/>
                    <a:lstStyle/>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Trappestige</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Avbiter</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Spennbånd</a:t>
                      </a:r>
                    </a:p>
                  </a:txBody>
                  <a:tcPr marL="72000" marR="54000" marT="54014" marB="54014"/>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72000" marR="54000" marT="54014" marB="54014"/>
                </a:tc>
                <a:extLst>
                  <a:ext uri="{0D108BD9-81ED-4DB2-BD59-A6C34878D82A}">
                    <a16:rowId xmlns:a16="http://schemas.microsoft.com/office/drawing/2014/main" val="10002"/>
                  </a:ext>
                </a:extLst>
              </a:tr>
              <a:tr h="962387">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54703" marR="54703" marT="54726" marB="54726"/>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b="1">
                          <a:latin typeface="Tahoma" panose="020B0604030504040204" pitchFamily="34" charset="0"/>
                          <a:cs typeface="Tahoma" panose="020B0604030504040204" pitchFamily="34" charset="0"/>
                        </a:rPr>
                        <a:t>Bygningsfast</a:t>
                      </a:r>
                    </a:p>
                    <a:p>
                      <a:pPr marL="0" marR="0" indent="0" algn="l" defTabSz="801929" rtl="0" eaLnBrk="1" fontAlgn="auto" latinLnBrk="0" hangingPunct="1">
                        <a:lnSpc>
                          <a:spcPct val="100000"/>
                        </a:lnSpc>
                        <a:spcBef>
                          <a:spcPts val="0"/>
                        </a:spcBef>
                        <a:spcAft>
                          <a:spcPts val="0"/>
                        </a:spcAft>
                        <a:buClrTx/>
                        <a:buSzTx/>
                        <a:buFontTx/>
                        <a:buNone/>
                        <a:tabLst/>
                        <a:defRPr/>
                      </a:pPr>
                      <a:r>
                        <a:rPr lang="nb-NO" sz="1400" baseline="0">
                          <a:latin typeface="Tahoma" panose="020B0604030504040204" pitchFamily="34" charset="0"/>
                          <a:cs typeface="Tahoma" panose="020B0604030504040204" pitchFamily="34" charset="0"/>
                        </a:rPr>
                        <a:t>Ku innstøpt i </a:t>
                      </a:r>
                      <a:r>
                        <a:rPr lang="nb-NO" sz="1400" baseline="0" err="1">
                          <a:latin typeface="Tahoma" panose="020B0604030504040204" pitchFamily="34" charset="0"/>
                          <a:cs typeface="Tahoma" panose="020B0604030504040204" pitchFamily="34" charset="0"/>
                        </a:rPr>
                        <a:t>epoxiblokk</a:t>
                      </a:r>
                      <a:endParaRPr lang="nb-NO" sz="1400" baseline="0">
                        <a:latin typeface="Tahoma" panose="020B0604030504040204" pitchFamily="34" charset="0"/>
                        <a:cs typeface="Tahoma" panose="020B0604030504040204" pitchFamily="34" charset="0"/>
                      </a:endParaRPr>
                    </a:p>
                    <a:p>
                      <a:pPr marL="0" marR="0" indent="0" algn="l" defTabSz="801929" rtl="0" eaLnBrk="1" fontAlgn="auto" latinLnBrk="0" hangingPunct="1">
                        <a:lnSpc>
                          <a:spcPct val="100000"/>
                        </a:lnSpc>
                        <a:spcBef>
                          <a:spcPts val="0"/>
                        </a:spcBef>
                        <a:spcAft>
                          <a:spcPts val="0"/>
                        </a:spcAft>
                        <a:buClrTx/>
                        <a:buSzTx/>
                        <a:buFontTx/>
                        <a:buNone/>
                        <a:tabLst/>
                        <a:defRPr/>
                      </a:pPr>
                      <a:r>
                        <a:rPr lang="nb-NO" sz="1400" baseline="0">
                          <a:latin typeface="Tahoma" panose="020B0604030504040204" pitchFamily="34" charset="0"/>
                          <a:cs typeface="Tahoma" panose="020B0604030504040204" pitchFamily="34" charset="0"/>
                        </a:rPr>
                        <a:t>Blokk 2 m</a:t>
                      </a:r>
                      <a:r>
                        <a:rPr lang="nb-NO" sz="1400" baseline="30000">
                          <a:latin typeface="Tahoma" panose="020B0604030504040204" pitchFamily="34" charset="0"/>
                          <a:cs typeface="Tahoma" panose="020B0604030504040204" pitchFamily="34" charset="0"/>
                        </a:rPr>
                        <a:t>3</a:t>
                      </a:r>
                    </a:p>
                  </a:txBody>
                  <a:tcPr marL="72000" marR="54000" marT="54014" marB="54014"/>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baseline="0">
                          <a:latin typeface="Tahoma" panose="020B0604030504040204" pitchFamily="34" charset="0"/>
                          <a:cs typeface="Tahoma" panose="020B0604030504040204" pitchFamily="34" charset="0"/>
                        </a:rPr>
                        <a:t>219</a:t>
                      </a:r>
                    </a:p>
                  </a:txBody>
                  <a:tcPr marL="72000" marR="54000" marT="54014" marB="54014"/>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200 x 100 x 100 cm</a:t>
                      </a:r>
                    </a:p>
                  </a:txBody>
                  <a:tcPr marL="72000" marR="54000" marT="54014" marB="54014">
                    <a:solidFill>
                      <a:schemeClr val="dk1">
                        <a:tint val="40000"/>
                      </a:schemeClr>
                    </a:solidFill>
                  </a:tcPr>
                </a:tc>
                <a:tc>
                  <a:txBody>
                    <a:bodyPr/>
                    <a:lstStyle/>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Brannvev</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Plast</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Festematerial</a:t>
                      </a:r>
                    </a:p>
                  </a:txBody>
                  <a:tcPr marL="72000" marR="54000" marT="54014" marB="54014"/>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72000" marR="54000" marT="54014" marB="54014"/>
                </a:tc>
                <a:extLst>
                  <a:ext uri="{0D108BD9-81ED-4DB2-BD59-A6C34878D82A}">
                    <a16:rowId xmlns:a16="http://schemas.microsoft.com/office/drawing/2014/main" val="10003"/>
                  </a:ext>
                </a:extLst>
              </a:tr>
              <a:tr h="962387">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54703" marR="54703" marT="54726" marB="54726"/>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Maleri «x2»</a:t>
                      </a:r>
                    </a:p>
                  </a:txBody>
                  <a:tcPr marL="72000" marR="54000" marT="54014" marB="54014"/>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212</a:t>
                      </a:r>
                    </a:p>
                  </a:txBody>
                  <a:tcPr marL="72000" marR="54000" marT="54014" marB="54014"/>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40 x 60 cm</a:t>
                      </a:r>
                    </a:p>
                  </a:txBody>
                  <a:tcPr marL="72000" marR="54000" marT="54014" marB="54014">
                    <a:solidFill>
                      <a:schemeClr val="dk1">
                        <a:tint val="40000"/>
                      </a:schemeClr>
                    </a:solidFill>
                  </a:tcPr>
                </a:tc>
                <a:tc>
                  <a:txBody>
                    <a:bodyPr/>
                    <a:lstStyle/>
                    <a:p>
                      <a:pPr marL="171450" marR="0" lvl="0" indent="-171450" algn="l" defTabSz="9601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i="0">
                          <a:solidFill>
                            <a:schemeClr val="tx1"/>
                          </a:solidFill>
                          <a:latin typeface="Tahoma" panose="020B0604030504040204" pitchFamily="34" charset="0"/>
                          <a:cs typeface="Tahoma" panose="020B0604030504040204" pitchFamily="34" charset="0"/>
                        </a:rPr>
                        <a:t>Avbiter</a:t>
                      </a:r>
                    </a:p>
                  </a:txBody>
                  <a:tcPr marL="72000" marR="54000" marT="54014" marB="54014"/>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72000" marR="54000" marT="54014" marB="54014"/>
                </a:tc>
                <a:extLst>
                  <a:ext uri="{0D108BD9-81ED-4DB2-BD59-A6C34878D82A}">
                    <a16:rowId xmlns:a16="http://schemas.microsoft.com/office/drawing/2014/main" val="10004"/>
                  </a:ext>
                </a:extLst>
              </a:tr>
            </a:tbl>
          </a:graphicData>
        </a:graphic>
      </p:graphicFrame>
      <p:sp>
        <p:nvSpPr>
          <p:cNvPr id="41" name="Rektangel 40"/>
          <p:cNvSpPr/>
          <p:nvPr/>
        </p:nvSpPr>
        <p:spPr>
          <a:xfrm>
            <a:off x="2543083" y="4025701"/>
            <a:ext cx="1364725" cy="7505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a:latin typeface="Tahoma" panose="020B0604030504040204" pitchFamily="34" charset="0"/>
              </a:rPr>
              <a:t>Foto</a:t>
            </a:r>
          </a:p>
        </p:txBody>
      </p:sp>
      <p:sp>
        <p:nvSpPr>
          <p:cNvPr id="42" name="Rektangel 41"/>
          <p:cNvSpPr/>
          <p:nvPr/>
        </p:nvSpPr>
        <p:spPr>
          <a:xfrm>
            <a:off x="2524978" y="5963176"/>
            <a:ext cx="1364725" cy="7505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a:latin typeface="Tahoma" panose="020B0604030504040204" pitchFamily="34" charset="0"/>
              </a:rPr>
              <a:t>Foto</a:t>
            </a:r>
          </a:p>
        </p:txBody>
      </p:sp>
      <p:sp>
        <p:nvSpPr>
          <p:cNvPr id="43" name="Rektangel 42"/>
          <p:cNvSpPr/>
          <p:nvPr/>
        </p:nvSpPr>
        <p:spPr>
          <a:xfrm>
            <a:off x="2543083" y="5028433"/>
            <a:ext cx="1364725" cy="7505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a:latin typeface="Tahoma" panose="020B0604030504040204" pitchFamily="34" charset="0"/>
              </a:rPr>
              <a:t>Foto</a:t>
            </a:r>
          </a:p>
        </p:txBody>
      </p:sp>
      <p:sp>
        <p:nvSpPr>
          <p:cNvPr id="70" name="j5">
            <a:extLst>
              <a:ext uri="{FF2B5EF4-FFF2-40B4-BE49-F238E27FC236}">
                <a16:creationId xmlns:a16="http://schemas.microsoft.com/office/drawing/2014/main" id="{3D041B42-D117-494F-BFCF-6E3027175594}"/>
              </a:ext>
            </a:extLst>
          </p:cNvPr>
          <p:cNvSpPr>
            <a:spLocks noChangeAspect="1"/>
          </p:cNvSpPr>
          <p:nvPr/>
        </p:nvSpPr>
        <p:spPr>
          <a:xfrm rot="16200000">
            <a:off x="1578748" y="3267929"/>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latin typeface="Verdana" panose="020B0604030504040204" pitchFamily="34" charset="0"/>
                <a:ea typeface="Verdana" panose="020B0604030504040204" pitchFamily="34" charset="0"/>
              </a:rPr>
              <a:t>3</a:t>
            </a:r>
          </a:p>
        </p:txBody>
      </p:sp>
      <p:sp>
        <p:nvSpPr>
          <p:cNvPr id="72" name="Ellipse 71"/>
          <p:cNvSpPr>
            <a:spLocks noChangeAspect="1"/>
          </p:cNvSpPr>
          <p:nvPr/>
        </p:nvSpPr>
        <p:spPr>
          <a:xfrm>
            <a:off x="1581844" y="4113762"/>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73" name="j5">
            <a:extLst>
              <a:ext uri="{FF2B5EF4-FFF2-40B4-BE49-F238E27FC236}">
                <a16:creationId xmlns:a16="http://schemas.microsoft.com/office/drawing/2014/main" id="{A6FA508A-113E-3544-828D-F660A018BF72}"/>
              </a:ext>
            </a:extLst>
          </p:cNvPr>
          <p:cNvSpPr>
            <a:spLocks noChangeAspect="1"/>
          </p:cNvSpPr>
          <p:nvPr/>
        </p:nvSpPr>
        <p:spPr>
          <a:xfrm rot="16200000">
            <a:off x="1578748" y="5209005"/>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8</a:t>
            </a:r>
          </a:p>
        </p:txBody>
      </p:sp>
      <p:sp>
        <p:nvSpPr>
          <p:cNvPr id="74" name="Ellipse 73"/>
          <p:cNvSpPr>
            <a:spLocks noChangeAspect="1"/>
          </p:cNvSpPr>
          <p:nvPr/>
        </p:nvSpPr>
        <p:spPr>
          <a:xfrm>
            <a:off x="1581844" y="6081468"/>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9</a:t>
            </a:r>
          </a:p>
        </p:txBody>
      </p:sp>
      <p:sp>
        <p:nvSpPr>
          <p:cNvPr id="64" name="TekstSylinder 63"/>
          <p:cNvSpPr txBox="1"/>
          <p:nvPr/>
        </p:nvSpPr>
        <p:spPr>
          <a:xfrm>
            <a:off x="1080001" y="7066642"/>
            <a:ext cx="5090228" cy="383078"/>
          </a:xfrm>
          <a:prstGeom prst="rect">
            <a:avLst/>
          </a:prstGeom>
          <a:solidFill>
            <a:srgbClr val="6DD9FF"/>
          </a:solidFill>
        </p:spPr>
        <p:txBody>
          <a:bodyPr wrap="none" lIns="105024" tIns="52513" rIns="105024" bIns="52513" rtlCol="0">
            <a:spAutoFit/>
          </a:bodyPr>
          <a:lstStyle/>
          <a:p>
            <a:r>
              <a:rPr lang="nb-NO">
                <a:latin typeface="Tahoma" panose="020B0604030504040204" pitchFamily="34" charset="0"/>
                <a:cs typeface="Tahoma" panose="020B0604030504040204" pitchFamily="34" charset="0"/>
              </a:rPr>
              <a:t>Medbring hjelpemidler! Oppbevares i resepsjon.</a:t>
            </a:r>
          </a:p>
        </p:txBody>
      </p:sp>
      <p:grpSp>
        <p:nvGrpSpPr>
          <p:cNvPr id="26" name="Gruppe 25">
            <a:extLst>
              <a:ext uri="{FF2B5EF4-FFF2-40B4-BE49-F238E27FC236}">
                <a16:creationId xmlns:a16="http://schemas.microsoft.com/office/drawing/2014/main" id="{D9D2B2A0-D3B4-6BAD-EFC1-C862E1B4C93B}"/>
              </a:ext>
            </a:extLst>
          </p:cNvPr>
          <p:cNvGrpSpPr/>
          <p:nvPr/>
        </p:nvGrpSpPr>
        <p:grpSpPr>
          <a:xfrm>
            <a:off x="2950817" y="10302806"/>
            <a:ext cx="9218517" cy="258312"/>
            <a:chOff x="2950817" y="475253"/>
            <a:chExt cx="9218517" cy="258312"/>
          </a:xfrm>
        </p:grpSpPr>
        <p:sp>
          <p:nvSpPr>
            <p:cNvPr id="27" name="Ellipse 26">
              <a:extLst>
                <a:ext uri="{FF2B5EF4-FFF2-40B4-BE49-F238E27FC236}">
                  <a16:creationId xmlns:a16="http://schemas.microsoft.com/office/drawing/2014/main" id="{F7FA54D8-6849-F9C8-6F67-5F2795A28A95}"/>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8" name="Ellipse 27">
              <a:extLst>
                <a:ext uri="{FF2B5EF4-FFF2-40B4-BE49-F238E27FC236}">
                  <a16:creationId xmlns:a16="http://schemas.microsoft.com/office/drawing/2014/main" id="{6BFD0217-BB8A-30CC-76AC-B76411197115}"/>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9" name="Ellipse 28">
              <a:extLst>
                <a:ext uri="{FF2B5EF4-FFF2-40B4-BE49-F238E27FC236}">
                  <a16:creationId xmlns:a16="http://schemas.microsoft.com/office/drawing/2014/main" id="{F18B65B0-3FF4-FFB8-E76E-FFDABE69A6FD}"/>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30" name="Ellipse 29">
              <a:extLst>
                <a:ext uri="{FF2B5EF4-FFF2-40B4-BE49-F238E27FC236}">
                  <a16:creationId xmlns:a16="http://schemas.microsoft.com/office/drawing/2014/main" id="{AC856703-3CC7-EAA8-2420-046C0F2D4735}"/>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grpSp>
        <p:nvGrpSpPr>
          <p:cNvPr id="182" name="Gruppe 181">
            <a:extLst>
              <a:ext uri="{FF2B5EF4-FFF2-40B4-BE49-F238E27FC236}">
                <a16:creationId xmlns:a16="http://schemas.microsoft.com/office/drawing/2014/main" id="{07C36F7A-2C9C-B7B4-9FA2-418FFCB46208}"/>
              </a:ext>
            </a:extLst>
          </p:cNvPr>
          <p:cNvGrpSpPr/>
          <p:nvPr/>
        </p:nvGrpSpPr>
        <p:grpSpPr>
          <a:xfrm>
            <a:off x="10624041" y="6293101"/>
            <a:ext cx="396000" cy="396221"/>
            <a:chOff x="10851374" y="3375876"/>
            <a:chExt cx="396000" cy="396221"/>
          </a:xfrm>
        </p:grpSpPr>
        <p:pic>
          <p:nvPicPr>
            <p:cNvPr id="183" name="Bilde 182" descr="Et bilde som inneholder sirkel, Grafikk, design&#10;&#10;Automatisk generert beskrivelse">
              <a:extLst>
                <a:ext uri="{FF2B5EF4-FFF2-40B4-BE49-F238E27FC236}">
                  <a16:creationId xmlns:a16="http://schemas.microsoft.com/office/drawing/2014/main" id="{7082002B-9F10-BB68-C959-A02A7C5E08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84" name="TekstSylinder 183">
              <a:extLst>
                <a:ext uri="{FF2B5EF4-FFF2-40B4-BE49-F238E27FC236}">
                  <a16:creationId xmlns:a16="http://schemas.microsoft.com/office/drawing/2014/main" id="{888CABAB-B659-5417-AD65-0A4B6D74005C}"/>
                </a:ext>
              </a:extLst>
            </p:cNvPr>
            <p:cNvSpPr txBox="1"/>
            <p:nvPr/>
          </p:nvSpPr>
          <p:spPr>
            <a:xfrm>
              <a:off x="11008266" y="3550006"/>
              <a:ext cx="97784" cy="215444"/>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85" name="Gruppe 184">
            <a:extLst>
              <a:ext uri="{FF2B5EF4-FFF2-40B4-BE49-F238E27FC236}">
                <a16:creationId xmlns:a16="http://schemas.microsoft.com/office/drawing/2014/main" id="{94C0A450-3BCA-96AB-41EB-5920E9721131}"/>
              </a:ext>
            </a:extLst>
          </p:cNvPr>
          <p:cNvGrpSpPr/>
          <p:nvPr/>
        </p:nvGrpSpPr>
        <p:grpSpPr>
          <a:xfrm>
            <a:off x="11027693" y="6293322"/>
            <a:ext cx="396000" cy="396000"/>
            <a:chOff x="7527382" y="3752647"/>
            <a:chExt cx="396000" cy="396000"/>
          </a:xfrm>
        </p:grpSpPr>
        <p:pic>
          <p:nvPicPr>
            <p:cNvPr id="186" name="Bilde 185" descr="Et bilde som inneholder symbol, sirkel, logo, design&#10;&#10;Automatisk generert beskrivelse">
              <a:extLst>
                <a:ext uri="{FF2B5EF4-FFF2-40B4-BE49-F238E27FC236}">
                  <a16:creationId xmlns:a16="http://schemas.microsoft.com/office/drawing/2014/main" id="{E8788577-8260-CA47-8170-FC48BD548B89}"/>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87" name="TekstSylinder 186">
              <a:extLst>
                <a:ext uri="{FF2B5EF4-FFF2-40B4-BE49-F238E27FC236}">
                  <a16:creationId xmlns:a16="http://schemas.microsoft.com/office/drawing/2014/main" id="{392317A2-6631-BAC4-0D25-617BBBCC7F0D}"/>
                </a:ext>
              </a:extLst>
            </p:cNvPr>
            <p:cNvSpPr txBox="1"/>
            <p:nvPr/>
          </p:nvSpPr>
          <p:spPr>
            <a:xfrm>
              <a:off x="7676490" y="3889290"/>
              <a:ext cx="97784"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88" name="Gruppe 187">
            <a:extLst>
              <a:ext uri="{FF2B5EF4-FFF2-40B4-BE49-F238E27FC236}">
                <a16:creationId xmlns:a16="http://schemas.microsoft.com/office/drawing/2014/main" id="{9DC4A246-23AA-EBE5-5054-4BB97BD484A9}"/>
              </a:ext>
            </a:extLst>
          </p:cNvPr>
          <p:cNvGrpSpPr/>
          <p:nvPr/>
        </p:nvGrpSpPr>
        <p:grpSpPr>
          <a:xfrm>
            <a:off x="10624041" y="3435859"/>
            <a:ext cx="396000" cy="396221"/>
            <a:chOff x="10851374" y="3375876"/>
            <a:chExt cx="396000" cy="396221"/>
          </a:xfrm>
        </p:grpSpPr>
        <p:pic>
          <p:nvPicPr>
            <p:cNvPr id="189" name="Bilde 188" descr="Et bilde som inneholder sirkel, Grafikk, design&#10;&#10;Automatisk generert beskrivelse">
              <a:extLst>
                <a:ext uri="{FF2B5EF4-FFF2-40B4-BE49-F238E27FC236}">
                  <a16:creationId xmlns:a16="http://schemas.microsoft.com/office/drawing/2014/main" id="{46F45A79-F262-9867-14B8-AB9DB341A0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90" name="TekstSylinder 189">
              <a:extLst>
                <a:ext uri="{FF2B5EF4-FFF2-40B4-BE49-F238E27FC236}">
                  <a16:creationId xmlns:a16="http://schemas.microsoft.com/office/drawing/2014/main" id="{684B4DA0-0079-82BA-4882-238F9DE59E18}"/>
                </a:ext>
              </a:extLst>
            </p:cNvPr>
            <p:cNvSpPr txBox="1"/>
            <p:nvPr/>
          </p:nvSpPr>
          <p:spPr>
            <a:xfrm>
              <a:off x="11000482" y="3542915"/>
              <a:ext cx="97784" cy="215444"/>
            </a:xfrm>
            <a:prstGeom prst="rect">
              <a:avLst/>
            </a:prstGeom>
            <a:noFill/>
          </p:spPr>
          <p:txBody>
            <a:bodyPr wrap="none" lIns="0" tIns="0" rIns="0" bIns="0" rtlCol="0">
              <a:spAutoFit/>
            </a:bodyPr>
            <a:lstStyle/>
            <a:p>
              <a:pPr algn="ctr" defTabSz="1548578">
                <a:defRPr/>
              </a:pPr>
              <a:r>
                <a:rPr lang="nb-NO" sz="14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91" name="Gruppe 190">
            <a:extLst>
              <a:ext uri="{FF2B5EF4-FFF2-40B4-BE49-F238E27FC236}">
                <a16:creationId xmlns:a16="http://schemas.microsoft.com/office/drawing/2014/main" id="{119B2B64-90BB-EFA7-486B-0BEFEA4E8457}"/>
              </a:ext>
            </a:extLst>
          </p:cNvPr>
          <p:cNvGrpSpPr/>
          <p:nvPr/>
        </p:nvGrpSpPr>
        <p:grpSpPr>
          <a:xfrm>
            <a:off x="11031766" y="3436080"/>
            <a:ext cx="396000" cy="396000"/>
            <a:chOff x="7527382" y="3752647"/>
            <a:chExt cx="396000" cy="396000"/>
          </a:xfrm>
        </p:grpSpPr>
        <p:pic>
          <p:nvPicPr>
            <p:cNvPr id="192" name="Bilde 191" descr="Et bilde som inneholder symbol, sirkel, logo, design&#10;&#10;Automatisk generert beskrivelse">
              <a:extLst>
                <a:ext uri="{FF2B5EF4-FFF2-40B4-BE49-F238E27FC236}">
                  <a16:creationId xmlns:a16="http://schemas.microsoft.com/office/drawing/2014/main" id="{F4DFC65D-E5BE-AD8C-A01F-535884935F1C}"/>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93" name="TekstSylinder 192">
              <a:extLst>
                <a:ext uri="{FF2B5EF4-FFF2-40B4-BE49-F238E27FC236}">
                  <a16:creationId xmlns:a16="http://schemas.microsoft.com/office/drawing/2014/main" id="{EB7F1217-B198-9A64-5C36-8B76A00415F0}"/>
                </a:ext>
              </a:extLst>
            </p:cNvPr>
            <p:cNvSpPr txBox="1"/>
            <p:nvPr/>
          </p:nvSpPr>
          <p:spPr>
            <a:xfrm>
              <a:off x="7623526" y="3881581"/>
              <a:ext cx="195566"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3" name="Bilde 2" descr="Et bilde som inneholder scenebilde, innendørs, møbler, rom&#10;&#10;Automatisk generert beskrivelse">
            <a:extLst>
              <a:ext uri="{FF2B5EF4-FFF2-40B4-BE49-F238E27FC236}">
                <a16:creationId xmlns:a16="http://schemas.microsoft.com/office/drawing/2014/main" id="{FA977C28-62CD-7FB1-F7E6-CD54F59874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43083" y="2994088"/>
            <a:ext cx="1364725" cy="910962"/>
          </a:xfrm>
          <a:prstGeom prst="rect">
            <a:avLst/>
          </a:prstGeom>
        </p:spPr>
      </p:pic>
      <p:grpSp>
        <p:nvGrpSpPr>
          <p:cNvPr id="5" name="Gruppe 4">
            <a:extLst>
              <a:ext uri="{FF2B5EF4-FFF2-40B4-BE49-F238E27FC236}">
                <a16:creationId xmlns:a16="http://schemas.microsoft.com/office/drawing/2014/main" id="{B5ED85FB-D8C3-28D8-3193-12F23C594442}"/>
              </a:ext>
            </a:extLst>
          </p:cNvPr>
          <p:cNvGrpSpPr/>
          <p:nvPr/>
        </p:nvGrpSpPr>
        <p:grpSpPr>
          <a:xfrm>
            <a:off x="7070803" y="6269231"/>
            <a:ext cx="396000" cy="396000"/>
            <a:chOff x="7783443" y="6375036"/>
            <a:chExt cx="396000" cy="396000"/>
          </a:xfrm>
        </p:grpSpPr>
        <p:pic>
          <p:nvPicPr>
            <p:cNvPr id="6" name="Bilde 5" descr="Et bilde som inneholder sort, mørke&#10;&#10;Automatisk generert beskrivelse">
              <a:extLst>
                <a:ext uri="{FF2B5EF4-FFF2-40B4-BE49-F238E27FC236}">
                  <a16:creationId xmlns:a16="http://schemas.microsoft.com/office/drawing/2014/main" id="{348EFDDF-C080-9FF4-993B-6377A208A1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7" name="TekstSylinder 6">
              <a:extLst>
                <a:ext uri="{FF2B5EF4-FFF2-40B4-BE49-F238E27FC236}">
                  <a16:creationId xmlns:a16="http://schemas.microsoft.com/office/drawing/2014/main" id="{92630DD7-C617-49BE-F6F2-9A1B09189B2F}"/>
                </a:ext>
              </a:extLst>
            </p:cNvPr>
            <p:cNvSpPr txBox="1"/>
            <p:nvPr/>
          </p:nvSpPr>
          <p:spPr>
            <a:xfrm>
              <a:off x="7783443" y="6554865"/>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 name="Gruppe 10">
            <a:extLst>
              <a:ext uri="{FF2B5EF4-FFF2-40B4-BE49-F238E27FC236}">
                <a16:creationId xmlns:a16="http://schemas.microsoft.com/office/drawing/2014/main" id="{DF42A57F-7E22-733F-4C5D-A2CC48032063}"/>
              </a:ext>
            </a:extLst>
          </p:cNvPr>
          <p:cNvGrpSpPr/>
          <p:nvPr/>
        </p:nvGrpSpPr>
        <p:grpSpPr>
          <a:xfrm>
            <a:off x="7065046" y="4355384"/>
            <a:ext cx="397617" cy="396000"/>
            <a:chOff x="7776069" y="6375036"/>
            <a:chExt cx="397617" cy="396000"/>
          </a:xfrm>
        </p:grpSpPr>
        <p:pic>
          <p:nvPicPr>
            <p:cNvPr id="12" name="Bilde 11" descr="Et bilde som inneholder sort, mørke&#10;&#10;Automatisk generert beskrivelse">
              <a:extLst>
                <a:ext uri="{FF2B5EF4-FFF2-40B4-BE49-F238E27FC236}">
                  <a16:creationId xmlns:a16="http://schemas.microsoft.com/office/drawing/2014/main" id="{B8BB2940-814F-4EFB-9340-F965B94948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13" name="TekstSylinder 12">
              <a:extLst>
                <a:ext uri="{FF2B5EF4-FFF2-40B4-BE49-F238E27FC236}">
                  <a16:creationId xmlns:a16="http://schemas.microsoft.com/office/drawing/2014/main" id="{5BCBC38A-198C-38FE-1AE6-50E1A81246A3}"/>
                </a:ext>
              </a:extLst>
            </p:cNvPr>
            <p:cNvSpPr txBox="1"/>
            <p:nvPr/>
          </p:nvSpPr>
          <p:spPr>
            <a:xfrm>
              <a:off x="7776069" y="6554865"/>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7" name="Gruppe 16">
            <a:extLst>
              <a:ext uri="{FF2B5EF4-FFF2-40B4-BE49-F238E27FC236}">
                <a16:creationId xmlns:a16="http://schemas.microsoft.com/office/drawing/2014/main" id="{5E483698-07CC-0377-DBFD-DE3333BB5D86}"/>
              </a:ext>
            </a:extLst>
          </p:cNvPr>
          <p:cNvGrpSpPr/>
          <p:nvPr/>
        </p:nvGrpSpPr>
        <p:grpSpPr>
          <a:xfrm>
            <a:off x="10624041" y="5347324"/>
            <a:ext cx="396000" cy="396221"/>
            <a:chOff x="10851374" y="3375876"/>
            <a:chExt cx="396000" cy="396221"/>
          </a:xfrm>
        </p:grpSpPr>
        <p:pic>
          <p:nvPicPr>
            <p:cNvPr id="18" name="Bilde 17" descr="Et bilde som inneholder sirkel, Grafikk, design&#10;&#10;Automatisk generert beskrivelse">
              <a:extLst>
                <a:ext uri="{FF2B5EF4-FFF2-40B4-BE49-F238E27FC236}">
                  <a16:creationId xmlns:a16="http://schemas.microsoft.com/office/drawing/2014/main" id="{101FB186-E7E2-AE2C-3372-0F0A19EED0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9" name="TekstSylinder 18">
              <a:extLst>
                <a:ext uri="{FF2B5EF4-FFF2-40B4-BE49-F238E27FC236}">
                  <a16:creationId xmlns:a16="http://schemas.microsoft.com/office/drawing/2014/main" id="{0E8F1315-C2B5-3F2C-ABC5-2640D7124FE3}"/>
                </a:ext>
              </a:extLst>
            </p:cNvPr>
            <p:cNvSpPr txBox="1"/>
            <p:nvPr/>
          </p:nvSpPr>
          <p:spPr>
            <a:xfrm>
              <a:off x="11008266" y="3550006"/>
              <a:ext cx="97784" cy="215444"/>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0" name="Gruppe 19">
            <a:extLst>
              <a:ext uri="{FF2B5EF4-FFF2-40B4-BE49-F238E27FC236}">
                <a16:creationId xmlns:a16="http://schemas.microsoft.com/office/drawing/2014/main" id="{89376975-7EC7-C0C0-8287-D2F6378C8CBC}"/>
              </a:ext>
            </a:extLst>
          </p:cNvPr>
          <p:cNvGrpSpPr/>
          <p:nvPr/>
        </p:nvGrpSpPr>
        <p:grpSpPr>
          <a:xfrm>
            <a:off x="11027693" y="5347545"/>
            <a:ext cx="396000" cy="396000"/>
            <a:chOff x="7527382" y="3752647"/>
            <a:chExt cx="396000" cy="396000"/>
          </a:xfrm>
        </p:grpSpPr>
        <p:pic>
          <p:nvPicPr>
            <p:cNvPr id="22" name="Bilde 21" descr="Et bilde som inneholder symbol, sirkel, logo, design&#10;&#10;Automatisk generert beskrivelse">
              <a:extLst>
                <a:ext uri="{FF2B5EF4-FFF2-40B4-BE49-F238E27FC236}">
                  <a16:creationId xmlns:a16="http://schemas.microsoft.com/office/drawing/2014/main" id="{A6F5CB26-D6AC-022B-9A52-CB9C9C3719F8}"/>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23" name="TekstSylinder 22">
              <a:extLst>
                <a:ext uri="{FF2B5EF4-FFF2-40B4-BE49-F238E27FC236}">
                  <a16:creationId xmlns:a16="http://schemas.microsoft.com/office/drawing/2014/main" id="{C7703082-6D63-A4DF-4D90-2CA13584A50D}"/>
                </a:ext>
              </a:extLst>
            </p:cNvPr>
            <p:cNvSpPr txBox="1"/>
            <p:nvPr/>
          </p:nvSpPr>
          <p:spPr>
            <a:xfrm>
              <a:off x="7676490" y="3889290"/>
              <a:ext cx="97784"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6" name="Gruppe 35">
            <a:extLst>
              <a:ext uri="{FF2B5EF4-FFF2-40B4-BE49-F238E27FC236}">
                <a16:creationId xmlns:a16="http://schemas.microsoft.com/office/drawing/2014/main" id="{6F07F86F-2DB7-72A9-A6C0-06FE832E92DA}"/>
              </a:ext>
            </a:extLst>
          </p:cNvPr>
          <p:cNvGrpSpPr/>
          <p:nvPr/>
        </p:nvGrpSpPr>
        <p:grpSpPr>
          <a:xfrm>
            <a:off x="10609892" y="4401326"/>
            <a:ext cx="396000" cy="396221"/>
            <a:chOff x="10851374" y="3375876"/>
            <a:chExt cx="396000" cy="396221"/>
          </a:xfrm>
        </p:grpSpPr>
        <p:pic>
          <p:nvPicPr>
            <p:cNvPr id="37" name="Bilde 36" descr="Et bilde som inneholder sirkel, Grafikk, design&#10;&#10;Automatisk generert beskrivelse">
              <a:extLst>
                <a:ext uri="{FF2B5EF4-FFF2-40B4-BE49-F238E27FC236}">
                  <a16:creationId xmlns:a16="http://schemas.microsoft.com/office/drawing/2014/main" id="{3A44835E-A5CF-985C-2C1F-2D0F5CFF83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38" name="TekstSylinder 37">
              <a:extLst>
                <a:ext uri="{FF2B5EF4-FFF2-40B4-BE49-F238E27FC236}">
                  <a16:creationId xmlns:a16="http://schemas.microsoft.com/office/drawing/2014/main" id="{CFA873A5-2938-E341-18BB-64E2B8743D96}"/>
                </a:ext>
              </a:extLst>
            </p:cNvPr>
            <p:cNvSpPr txBox="1"/>
            <p:nvPr/>
          </p:nvSpPr>
          <p:spPr>
            <a:xfrm>
              <a:off x="11008266" y="3550006"/>
              <a:ext cx="97784" cy="215444"/>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9" name="Gruppe 38">
            <a:extLst>
              <a:ext uri="{FF2B5EF4-FFF2-40B4-BE49-F238E27FC236}">
                <a16:creationId xmlns:a16="http://schemas.microsoft.com/office/drawing/2014/main" id="{724AE337-16DB-C610-3992-87931E94C5FB}"/>
              </a:ext>
            </a:extLst>
          </p:cNvPr>
          <p:cNvGrpSpPr/>
          <p:nvPr/>
        </p:nvGrpSpPr>
        <p:grpSpPr>
          <a:xfrm>
            <a:off x="11013544" y="4401547"/>
            <a:ext cx="396000" cy="396000"/>
            <a:chOff x="7527382" y="3752647"/>
            <a:chExt cx="396000" cy="396000"/>
          </a:xfrm>
        </p:grpSpPr>
        <p:pic>
          <p:nvPicPr>
            <p:cNvPr id="40" name="Bilde 39" descr="Et bilde som inneholder symbol, sirkel, logo, design&#10;&#10;Automatisk generert beskrivelse">
              <a:extLst>
                <a:ext uri="{FF2B5EF4-FFF2-40B4-BE49-F238E27FC236}">
                  <a16:creationId xmlns:a16="http://schemas.microsoft.com/office/drawing/2014/main" id="{561B4735-C8B5-C150-38FE-4B3CD84A5BE1}"/>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44" name="TekstSylinder 43">
              <a:extLst>
                <a:ext uri="{FF2B5EF4-FFF2-40B4-BE49-F238E27FC236}">
                  <a16:creationId xmlns:a16="http://schemas.microsoft.com/office/drawing/2014/main" id="{786DB575-6EEE-1604-70AD-D2FD724E98C0}"/>
                </a:ext>
              </a:extLst>
            </p:cNvPr>
            <p:cNvSpPr txBox="1"/>
            <p:nvPr/>
          </p:nvSpPr>
          <p:spPr>
            <a:xfrm>
              <a:off x="7676490" y="3889290"/>
              <a:ext cx="97784"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 name="TekstSylinder 1">
            <a:extLst>
              <a:ext uri="{FF2B5EF4-FFF2-40B4-BE49-F238E27FC236}">
                <a16:creationId xmlns:a16="http://schemas.microsoft.com/office/drawing/2014/main" id="{613CDDE3-AD73-92CB-0C39-84AA770C63C8}"/>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1661290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9988" y="-7938"/>
            <a:ext cx="2519362" cy="1800226"/>
          </a:xfrm>
          <a:solidFill>
            <a:srgbClr val="B8CD89"/>
          </a:solidFill>
        </p:spPr>
        <p:txBody>
          <a:bodyPr vert="horz" wrap="square" lIns="72008" tIns="360038" rIns="288030" bIns="108011" rtlCol="0" anchor="t">
            <a:normAutofit/>
          </a:bodyPr>
          <a:lstStyle/>
          <a:p>
            <a:pPr algn="r" defTabSz="704480">
              <a:lnSpc>
                <a:spcPct val="100000"/>
              </a:lnSpc>
              <a:spcBef>
                <a:spcPts val="0"/>
              </a:spcBef>
            </a:pPr>
            <a:r>
              <a:rPr lang="nb-NO" sz="2000" b="1">
                <a:solidFill>
                  <a:srgbClr val="002932"/>
                </a:solidFill>
                <a:latin typeface="Tahoma" panose="020B0604030504040204" pitchFamily="34" charset="0"/>
                <a:ea typeface="+mn-ea"/>
                <a:cs typeface="+mn-cs"/>
              </a:rPr>
              <a:t>2. etasje</a:t>
            </a:r>
            <a:br>
              <a:rPr lang="nb-NO" sz="2000" b="1">
                <a:solidFill>
                  <a:srgbClr val="002932"/>
                </a:solidFill>
                <a:latin typeface="Tahoma" panose="020B0604030504040204" pitchFamily="34" charset="0"/>
                <a:ea typeface="+mn-ea"/>
                <a:cs typeface="+mn-cs"/>
              </a:rPr>
            </a:br>
            <a:r>
              <a:rPr lang="nb-NO" sz="2000" b="1">
                <a:solidFill>
                  <a:srgbClr val="002932"/>
                </a:solidFill>
                <a:latin typeface="Tahoma" panose="020B0604030504040204" pitchFamily="34" charset="0"/>
                <a:ea typeface="+mn-ea"/>
                <a:cs typeface="+mn-cs"/>
              </a:rPr>
              <a:t>Plantegning</a:t>
            </a:r>
            <a:br>
              <a:rPr lang="nb-NO" sz="2000" b="1">
                <a:solidFill>
                  <a:srgbClr val="002932"/>
                </a:solidFill>
                <a:latin typeface="Tahoma" panose="020B0604030504040204" pitchFamily="34" charset="0"/>
                <a:ea typeface="+mn-ea"/>
                <a:cs typeface="+mn-cs"/>
              </a:rPr>
            </a:br>
            <a:br>
              <a:rPr lang="nb-NO" sz="2300" b="1">
                <a:solidFill>
                  <a:srgbClr val="002932"/>
                </a:solidFill>
                <a:latin typeface="Tahoma" panose="020B0604030504040204" pitchFamily="34" charset="0"/>
                <a:ea typeface="+mn-ea"/>
                <a:cs typeface="+mn-cs"/>
              </a:rPr>
            </a:br>
            <a:r>
              <a:rPr lang="nb-NO" sz="1400">
                <a:solidFill>
                  <a:prstClr val="black"/>
                </a:solidFill>
                <a:latin typeface="Tahoma" panose="020B0604030504040204" pitchFamily="34" charset="0"/>
                <a:ea typeface="+mn-ea"/>
                <a:cs typeface="Tahoma" panose="020B0604030504040204" pitchFamily="34" charset="0"/>
              </a:rPr>
              <a:t>Jf. liste forrige side</a:t>
            </a:r>
          </a:p>
        </p:txBody>
      </p:sp>
      <p:pic>
        <p:nvPicPr>
          <p:cNvPr id="28" name="Bild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4615" y="2368693"/>
            <a:ext cx="11406369" cy="6327548"/>
          </a:xfrm>
          <a:prstGeom prst="rect">
            <a:avLst/>
          </a:prstGeom>
        </p:spPr>
      </p:pic>
      <p:sp>
        <p:nvSpPr>
          <p:cNvPr id="29" name="Ellipse 28"/>
          <p:cNvSpPr>
            <a:spLocks noChangeAspect="1"/>
          </p:cNvSpPr>
          <p:nvPr/>
        </p:nvSpPr>
        <p:spPr>
          <a:xfrm>
            <a:off x="4935001" y="7539128"/>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9</a:t>
            </a:r>
          </a:p>
        </p:txBody>
      </p:sp>
      <p:sp>
        <p:nvSpPr>
          <p:cNvPr id="30" name="Ellipse 29"/>
          <p:cNvSpPr>
            <a:spLocks noChangeAspect="1"/>
          </p:cNvSpPr>
          <p:nvPr/>
        </p:nvSpPr>
        <p:spPr>
          <a:xfrm>
            <a:off x="2873440" y="6728843"/>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grpSp>
        <p:nvGrpSpPr>
          <p:cNvPr id="65" name="Gruppe 64"/>
          <p:cNvGrpSpPr>
            <a:grpSpLocks noChangeAspect="1"/>
          </p:cNvGrpSpPr>
          <p:nvPr/>
        </p:nvGrpSpPr>
        <p:grpSpPr>
          <a:xfrm flipH="1">
            <a:off x="5314523" y="5055125"/>
            <a:ext cx="288030" cy="288030"/>
            <a:chOff x="544738" y="1559226"/>
            <a:chExt cx="1285336" cy="1285336"/>
          </a:xfrm>
        </p:grpSpPr>
        <p:sp>
          <p:nvSpPr>
            <p:cNvPr id="66" name="Avrundet rektangel 65"/>
            <p:cNvSpPr/>
            <p:nvPr/>
          </p:nvSpPr>
          <p:spPr>
            <a:xfrm>
              <a:off x="544738" y="1559226"/>
              <a:ext cx="1285336" cy="1285336"/>
            </a:xfrm>
            <a:prstGeom prst="roundRect">
              <a:avLst>
                <a:gd name="adj" fmla="val 11310"/>
              </a:avLst>
            </a:prstGeom>
            <a:solidFill>
              <a:srgbClr val="DC2408">
                <a:alpha val="54902"/>
              </a:srgbClr>
            </a:solid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Tahoma" panose="020B0604030504040204" pitchFamily="34" charset="0"/>
              </a:endParaRPr>
            </a:p>
          </p:txBody>
        </p:sp>
        <p:sp>
          <p:nvSpPr>
            <p:cNvPr id="67" name="Pil høyre 66"/>
            <p:cNvSpPr/>
            <p:nvPr/>
          </p:nvSpPr>
          <p:spPr>
            <a:xfrm>
              <a:off x="682762" y="1851797"/>
              <a:ext cx="1009289" cy="756327"/>
            </a:xfrm>
            <a:prstGeom prst="rightArrow">
              <a:avLst>
                <a:gd name="adj1" fmla="val 36312"/>
                <a:gd name="adj2" fmla="val 59298"/>
              </a:avLst>
            </a:prstGeom>
            <a:solidFill>
              <a:srgbClr val="F3E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Tahoma" panose="020B0604030504040204" pitchFamily="34" charset="0"/>
              </a:endParaRPr>
            </a:p>
          </p:txBody>
        </p:sp>
      </p:grpSp>
      <p:sp>
        <p:nvSpPr>
          <p:cNvPr id="68" name="Rektangel 67"/>
          <p:cNvSpPr/>
          <p:nvPr/>
        </p:nvSpPr>
        <p:spPr>
          <a:xfrm>
            <a:off x="8007467" y="2995971"/>
            <a:ext cx="3019196" cy="1947135"/>
          </a:xfrm>
          <a:prstGeom prst="rect">
            <a:avLst/>
          </a:prstGeom>
          <a:solidFill>
            <a:srgbClr val="FF0000">
              <a:alpha val="30000"/>
            </a:srgbClr>
          </a:solidFill>
          <a:ln w="12700"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70" name="j5">
            <a:extLst>
              <a:ext uri="{FF2B5EF4-FFF2-40B4-BE49-F238E27FC236}">
                <a16:creationId xmlns:a16="http://schemas.microsoft.com/office/drawing/2014/main" id="{3D041B42-D117-494F-BFCF-6E3027175594}"/>
              </a:ext>
            </a:extLst>
          </p:cNvPr>
          <p:cNvSpPr>
            <a:spLocks noChangeAspect="1"/>
          </p:cNvSpPr>
          <p:nvPr/>
        </p:nvSpPr>
        <p:spPr>
          <a:xfrm rot="16200000">
            <a:off x="9562154" y="3878317"/>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Verdana" panose="020B0604030504040204" pitchFamily="34" charset="0"/>
                <a:ea typeface="Verdana" panose="020B0604030504040204" pitchFamily="34" charset="0"/>
              </a:rPr>
              <a:t>3</a:t>
            </a:r>
            <a:endParaRPr lang="en-US" sz="1600" b="1">
              <a:latin typeface="Verdana" panose="020B0604030504040204" pitchFamily="34" charset="0"/>
              <a:ea typeface="Verdana" panose="020B0604030504040204" pitchFamily="34" charset="0"/>
            </a:endParaRPr>
          </a:p>
        </p:txBody>
      </p:sp>
      <p:sp>
        <p:nvSpPr>
          <p:cNvPr id="71" name="j5">
            <a:extLst>
              <a:ext uri="{FF2B5EF4-FFF2-40B4-BE49-F238E27FC236}">
                <a16:creationId xmlns:a16="http://schemas.microsoft.com/office/drawing/2014/main" id="{A6FA508A-113E-3544-828D-F660A018BF72}"/>
              </a:ext>
            </a:extLst>
          </p:cNvPr>
          <p:cNvSpPr>
            <a:spLocks noChangeAspect="1"/>
          </p:cNvSpPr>
          <p:nvPr/>
        </p:nvSpPr>
        <p:spPr>
          <a:xfrm rot="16200000">
            <a:off x="2866617" y="5806017"/>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8</a:t>
            </a:r>
          </a:p>
        </p:txBody>
      </p:sp>
      <p:cxnSp>
        <p:nvCxnSpPr>
          <p:cNvPr id="73" name="Rett pil 72"/>
          <p:cNvCxnSpPr>
            <a:cxnSpLocks noChangeAspect="1"/>
            <a:stCxn id="30" idx="6"/>
          </p:cNvCxnSpPr>
          <p:nvPr/>
        </p:nvCxnSpPr>
        <p:spPr>
          <a:xfrm flipV="1">
            <a:off x="3197440" y="6787566"/>
            <a:ext cx="468000" cy="10327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4" name="Rett pil 73"/>
          <p:cNvCxnSpPr>
            <a:cxnSpLocks noChangeAspect="1"/>
          </p:cNvCxnSpPr>
          <p:nvPr/>
        </p:nvCxnSpPr>
        <p:spPr>
          <a:xfrm flipV="1">
            <a:off x="5147590" y="7129839"/>
            <a:ext cx="396000" cy="39600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5" name="Gruppe 4">
            <a:extLst>
              <a:ext uri="{FF2B5EF4-FFF2-40B4-BE49-F238E27FC236}">
                <a16:creationId xmlns:a16="http://schemas.microsoft.com/office/drawing/2014/main" id="{E4FE6689-434B-587F-517A-8145C06AA377}"/>
              </a:ext>
            </a:extLst>
          </p:cNvPr>
          <p:cNvGrpSpPr/>
          <p:nvPr/>
        </p:nvGrpSpPr>
        <p:grpSpPr>
          <a:xfrm>
            <a:off x="8652291" y="8219460"/>
            <a:ext cx="4295999" cy="2162046"/>
            <a:chOff x="8925005" y="8363838"/>
            <a:chExt cx="4295999" cy="2162046"/>
          </a:xfrm>
        </p:grpSpPr>
        <p:grpSp>
          <p:nvGrpSpPr>
            <p:cNvPr id="31" name="Gruppe 30"/>
            <p:cNvGrpSpPr/>
            <p:nvPr/>
          </p:nvGrpSpPr>
          <p:grpSpPr>
            <a:xfrm>
              <a:off x="11736092" y="8363838"/>
              <a:ext cx="1484912" cy="1246922"/>
              <a:chOff x="11343843" y="6789479"/>
              <a:chExt cx="1257280" cy="1246922"/>
            </a:xfrm>
            <a:solidFill>
              <a:schemeClr val="bg1"/>
            </a:solidFill>
          </p:grpSpPr>
          <p:cxnSp>
            <p:nvCxnSpPr>
              <p:cNvPr id="32" name="Rett linje 31"/>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 name="Gruppe 32"/>
              <p:cNvGrpSpPr/>
              <p:nvPr/>
            </p:nvGrpSpPr>
            <p:grpSpPr>
              <a:xfrm>
                <a:off x="11684235" y="6789479"/>
                <a:ext cx="577424" cy="1246922"/>
                <a:chOff x="11557192" y="7495931"/>
                <a:chExt cx="896589" cy="1936146"/>
              </a:xfrm>
              <a:grpFill/>
            </p:grpSpPr>
            <p:grpSp>
              <p:nvGrpSpPr>
                <p:cNvPr id="34" name="Gruppe 33">
                  <a:extLst>
                    <a:ext uri="{FF2B5EF4-FFF2-40B4-BE49-F238E27FC236}">
                      <a16:creationId xmlns:a16="http://schemas.microsoft.com/office/drawing/2014/main" id="{BB709DA0-3087-B446-9529-75F205108DB9}"/>
                    </a:ext>
                  </a:extLst>
                </p:cNvPr>
                <p:cNvGrpSpPr/>
                <p:nvPr/>
              </p:nvGrpSpPr>
              <p:grpSpPr>
                <a:xfrm>
                  <a:off x="11557192" y="7495931"/>
                  <a:ext cx="896589" cy="1573048"/>
                  <a:chOff x="1291524" y="5924719"/>
                  <a:chExt cx="670058" cy="1047995"/>
                </a:xfrm>
                <a:grpFill/>
              </p:grpSpPr>
              <p:sp>
                <p:nvSpPr>
                  <p:cNvPr id="61" name="TekstSylinder 60">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62" name="TekstSylinder 61">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chemeClr val="bg1"/>
                  </a:solid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63" name="TekstSylinder 62">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solidFill>
                    <a:srgbClr val="B8CD89"/>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64" name="Likebent trekant 9">
                    <a:extLst>
                      <a:ext uri="{FF2B5EF4-FFF2-40B4-BE49-F238E27FC236}">
                        <a16:creationId xmlns:a16="http://schemas.microsoft.com/office/drawing/2014/main" id="{7CDE87DE-E602-2F40-B831-E04C61A0923D}"/>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53" name="TekstSylinder 52">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pic>
          <p:nvPicPr>
            <p:cNvPr id="75" name="i22">
              <a:extLst>
                <a:ext uri="{FF2B5EF4-FFF2-40B4-BE49-F238E27FC236}">
                  <a16:creationId xmlns:a16="http://schemas.microsoft.com/office/drawing/2014/main" id="{64B9BA07-2A86-4D0E-9642-5931182DD5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695031">
              <a:off x="8925005" y="10183449"/>
              <a:ext cx="288000" cy="288073"/>
            </a:xfrm>
            <a:prstGeom prst="rect">
              <a:avLst/>
            </a:prstGeom>
            <a:noFill/>
            <a:ln>
              <a:noFill/>
            </a:ln>
          </p:spPr>
        </p:pic>
        <p:grpSp>
          <p:nvGrpSpPr>
            <p:cNvPr id="76" name="j10">
              <a:extLst>
                <a:ext uri="{FF2B5EF4-FFF2-40B4-BE49-F238E27FC236}">
                  <a16:creationId xmlns:a16="http://schemas.microsoft.com/office/drawing/2014/main" id="{9A5475A1-863E-4608-8D2C-6238E3BA8F3D}"/>
                </a:ext>
              </a:extLst>
            </p:cNvPr>
            <p:cNvGrpSpPr>
              <a:grpSpLocks/>
            </p:cNvGrpSpPr>
            <p:nvPr/>
          </p:nvGrpSpPr>
          <p:grpSpPr>
            <a:xfrm>
              <a:off x="9482911" y="10206812"/>
              <a:ext cx="1819490" cy="319072"/>
              <a:chOff x="5456030" y="2741607"/>
              <a:chExt cx="983353" cy="215175"/>
            </a:xfrm>
          </p:grpSpPr>
          <p:sp>
            <p:nvSpPr>
              <p:cNvPr id="77" name="Rektangel 76">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78" name="Rektangel 77">
                <a:extLst>
                  <a:ext uri="{FF2B5EF4-FFF2-40B4-BE49-F238E27FC236}">
                    <a16:creationId xmlns:a16="http://schemas.microsoft.com/office/drawing/2014/main" id="{90ADCB51-CAC3-4447-8A1C-5CF9F32F0D79}"/>
                  </a:ext>
                </a:extLst>
              </p:cNvPr>
              <p:cNvSpPr/>
              <p:nvPr userDrawn="1"/>
            </p:nvSpPr>
            <p:spPr>
              <a:xfrm>
                <a:off x="5947707"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79" name="TekstSylinder 78">
                <a:extLst>
                  <a:ext uri="{FF2B5EF4-FFF2-40B4-BE49-F238E27FC236}">
                    <a16:creationId xmlns:a16="http://schemas.microsoft.com/office/drawing/2014/main" id="{0893CA49-18B3-426B-98CE-35E3A4D541D8}"/>
                  </a:ext>
                </a:extLst>
              </p:cNvPr>
              <p:cNvSpPr txBox="1"/>
              <p:nvPr userDrawn="1"/>
            </p:nvSpPr>
            <p:spPr>
              <a:xfrm>
                <a:off x="5461685" y="2741607"/>
                <a:ext cx="977698" cy="124547"/>
              </a:xfrm>
              <a:prstGeom prst="rect">
                <a:avLst/>
              </a:prstGeom>
              <a:noFill/>
            </p:spPr>
            <p:txBody>
              <a:bodyPr wrap="square" lIns="0" tIns="0" rIns="0" bIns="0" rtlCol="0">
                <a:spAutoFit/>
              </a:bodyPr>
              <a:lstStyle/>
              <a:p>
                <a:pPr algn="ctr"/>
                <a:r>
                  <a:rPr lang="nb-NO" sz="1200"/>
                  <a:t>20 m</a:t>
                </a:r>
                <a:endParaRPr lang="en-US" sz="1200"/>
              </a:p>
            </p:txBody>
          </p:sp>
        </p:grpSp>
      </p:grpSp>
      <p:pic>
        <p:nvPicPr>
          <p:cNvPr id="40" name="Bild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2543" y="3423217"/>
            <a:ext cx="288030" cy="288030"/>
          </a:xfrm>
          <a:prstGeom prst="rect">
            <a:avLst/>
          </a:prstGeom>
        </p:spPr>
      </p:pic>
      <p:cxnSp>
        <p:nvCxnSpPr>
          <p:cNvPr id="13" name="Rett pil 103">
            <a:extLst>
              <a:ext uri="{FF2B5EF4-FFF2-40B4-BE49-F238E27FC236}">
                <a16:creationId xmlns:a16="http://schemas.microsoft.com/office/drawing/2014/main" id="{3DFEA18F-2948-4823-FE27-3B2F34A4C08F}"/>
              </a:ext>
            </a:extLst>
          </p:cNvPr>
          <p:cNvCxnSpPr>
            <a:cxnSpLocks/>
          </p:cNvCxnSpPr>
          <p:nvPr/>
        </p:nvCxnSpPr>
        <p:spPr>
          <a:xfrm flipH="1" flipV="1">
            <a:off x="12167187" y="4769512"/>
            <a:ext cx="421314" cy="96554"/>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Rett pil 103">
            <a:extLst>
              <a:ext uri="{FF2B5EF4-FFF2-40B4-BE49-F238E27FC236}">
                <a16:creationId xmlns:a16="http://schemas.microsoft.com/office/drawing/2014/main" id="{73D176EB-BB65-2782-3B0A-6FA231D3F1D1}"/>
              </a:ext>
            </a:extLst>
          </p:cNvPr>
          <p:cNvCxnSpPr>
            <a:cxnSpLocks/>
          </p:cNvCxnSpPr>
          <p:nvPr/>
        </p:nvCxnSpPr>
        <p:spPr>
          <a:xfrm>
            <a:off x="3177429" y="5406016"/>
            <a:ext cx="943810" cy="352341"/>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2" name="Gruppe 21">
            <a:extLst>
              <a:ext uri="{FF2B5EF4-FFF2-40B4-BE49-F238E27FC236}">
                <a16:creationId xmlns:a16="http://schemas.microsoft.com/office/drawing/2014/main" id="{22C8A30E-2F5A-04CC-9872-DCEF98CD7E6D}"/>
              </a:ext>
            </a:extLst>
          </p:cNvPr>
          <p:cNvGrpSpPr/>
          <p:nvPr/>
        </p:nvGrpSpPr>
        <p:grpSpPr>
          <a:xfrm>
            <a:off x="2950817" y="120407"/>
            <a:ext cx="9218517" cy="258312"/>
            <a:chOff x="2950817" y="475253"/>
            <a:chExt cx="9218517" cy="258312"/>
          </a:xfrm>
        </p:grpSpPr>
        <p:sp>
          <p:nvSpPr>
            <p:cNvPr id="23" name="Ellipse 22">
              <a:extLst>
                <a:ext uri="{FF2B5EF4-FFF2-40B4-BE49-F238E27FC236}">
                  <a16:creationId xmlns:a16="http://schemas.microsoft.com/office/drawing/2014/main" id="{E32200FC-CAF4-3F9D-96BB-FFDBA4A397E5}"/>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4" name="Ellipse 23">
              <a:extLst>
                <a:ext uri="{FF2B5EF4-FFF2-40B4-BE49-F238E27FC236}">
                  <a16:creationId xmlns:a16="http://schemas.microsoft.com/office/drawing/2014/main" id="{3E040C64-5A63-F67E-061D-CC908037C2A6}"/>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5" name="Ellipse 24">
              <a:extLst>
                <a:ext uri="{FF2B5EF4-FFF2-40B4-BE49-F238E27FC236}">
                  <a16:creationId xmlns:a16="http://schemas.microsoft.com/office/drawing/2014/main" id="{51F8D9D5-30C2-B23E-1E32-A677C03351BF}"/>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6" name="Ellipse 25">
              <a:extLst>
                <a:ext uri="{FF2B5EF4-FFF2-40B4-BE49-F238E27FC236}">
                  <a16:creationId xmlns:a16="http://schemas.microsoft.com/office/drawing/2014/main" id="{102F463D-C587-83F1-9CBA-BDF3D74FBF6A}"/>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pic>
        <p:nvPicPr>
          <p:cNvPr id="16" name="Bilde 15" descr="Et bilde som inneholder symbol, Grafikk, Font, design&#10;&#10;Automatisk generert beskrivelse">
            <a:extLst>
              <a:ext uri="{FF2B5EF4-FFF2-40B4-BE49-F238E27FC236}">
                <a16:creationId xmlns:a16="http://schemas.microsoft.com/office/drawing/2014/main" id="{E308089E-5D2D-B353-AAE8-99F1E7A3006F}"/>
              </a:ext>
            </a:extLst>
          </p:cNvPr>
          <p:cNvPicPr preferRelativeResize="0">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92974" y="4770065"/>
            <a:ext cx="288000" cy="288000"/>
          </a:xfrm>
          <a:prstGeom prst="rect">
            <a:avLst/>
          </a:prstGeom>
        </p:spPr>
      </p:pic>
      <p:grpSp>
        <p:nvGrpSpPr>
          <p:cNvPr id="17" name="Gruppe 16">
            <a:extLst>
              <a:ext uri="{FF2B5EF4-FFF2-40B4-BE49-F238E27FC236}">
                <a16:creationId xmlns:a16="http://schemas.microsoft.com/office/drawing/2014/main" id="{50F79866-71ED-4BF8-EDDD-B8BC9B13C175}"/>
              </a:ext>
            </a:extLst>
          </p:cNvPr>
          <p:cNvGrpSpPr/>
          <p:nvPr/>
        </p:nvGrpSpPr>
        <p:grpSpPr>
          <a:xfrm>
            <a:off x="12588501" y="4765994"/>
            <a:ext cx="287840" cy="290087"/>
            <a:chOff x="4929013" y="8824139"/>
            <a:chExt cx="287840" cy="290087"/>
          </a:xfrm>
        </p:grpSpPr>
        <p:pic>
          <p:nvPicPr>
            <p:cNvPr id="18" name="Bilde 17" descr="Et bilde som inneholder skjermbilde, Rektangel, Grafikk, line&#10;&#10;Automatisk generert beskrivelse">
              <a:extLst>
                <a:ext uri="{FF2B5EF4-FFF2-40B4-BE49-F238E27FC236}">
                  <a16:creationId xmlns:a16="http://schemas.microsoft.com/office/drawing/2014/main" id="{40FE2B82-883C-7123-9B23-94DB6D72B95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4929013" y="8826226"/>
              <a:ext cx="287840" cy="288000"/>
            </a:xfrm>
            <a:prstGeom prst="rect">
              <a:avLst/>
            </a:prstGeom>
          </p:spPr>
        </p:pic>
        <p:sp>
          <p:nvSpPr>
            <p:cNvPr id="19" name="TekstSylinder 18">
              <a:extLst>
                <a:ext uri="{FF2B5EF4-FFF2-40B4-BE49-F238E27FC236}">
                  <a16:creationId xmlns:a16="http://schemas.microsoft.com/office/drawing/2014/main" id="{0FBB3D15-A2E5-4368-0E5F-1F44F6637C5B}"/>
                </a:ext>
              </a:extLst>
            </p:cNvPr>
            <p:cNvSpPr txBox="1">
              <a:spLocks noChangeAspect="1"/>
            </p:cNvSpPr>
            <p:nvPr/>
          </p:nvSpPr>
          <p:spPr>
            <a:xfrm>
              <a:off x="5082807" y="8824139"/>
              <a:ext cx="132222" cy="288155"/>
            </a:xfrm>
            <a:prstGeom prst="rect">
              <a:avLst/>
            </a:prstGeom>
            <a:noFill/>
          </p:spPr>
          <p:txBody>
            <a:bodyPr wrap="square" lIns="0" tIns="36004" rIns="0" bIns="36004" rtlCol="0">
              <a:spAutoFit/>
            </a:bodyPr>
            <a:lstStyle/>
            <a:p>
              <a:pPr algn="ctr"/>
              <a:r>
                <a:rPr lang="nb-NO" sz="700">
                  <a:latin typeface="Tahoma" panose="020B0604030504040204" pitchFamily="34" charset="0"/>
                  <a:ea typeface="Tahoma" panose="020B0604030504040204" pitchFamily="34" charset="0"/>
                  <a:cs typeface="Tahoma" panose="020B0604030504040204" pitchFamily="34" charset="0"/>
                </a:rPr>
                <a:t>1,6</a:t>
              </a:r>
            </a:p>
            <a:p>
              <a:pPr algn="ctr"/>
              <a:r>
                <a:rPr lang="nb-NO" sz="700">
                  <a:latin typeface="Tahoma" panose="020B0604030504040204" pitchFamily="34" charset="0"/>
                  <a:ea typeface="Tahoma" panose="020B0604030504040204" pitchFamily="34" charset="0"/>
                  <a:cs typeface="Tahoma" panose="020B0604030504040204" pitchFamily="34" charset="0"/>
                </a:rPr>
                <a:t>m</a:t>
              </a:r>
            </a:p>
          </p:txBody>
        </p:sp>
      </p:grpSp>
      <p:cxnSp>
        <p:nvCxnSpPr>
          <p:cNvPr id="27" name="Rett pil 103">
            <a:extLst>
              <a:ext uri="{FF2B5EF4-FFF2-40B4-BE49-F238E27FC236}">
                <a16:creationId xmlns:a16="http://schemas.microsoft.com/office/drawing/2014/main" id="{A197CB1B-3D22-31F0-7166-3383A25BFF7A}"/>
              </a:ext>
            </a:extLst>
          </p:cNvPr>
          <p:cNvCxnSpPr>
            <a:cxnSpLocks/>
            <a:stCxn id="71" idx="2"/>
          </p:cNvCxnSpPr>
          <p:nvPr/>
        </p:nvCxnSpPr>
        <p:spPr>
          <a:xfrm flipV="1">
            <a:off x="3190617" y="6008566"/>
            <a:ext cx="731678" cy="22082"/>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4" name="Picture 6" descr="Et bilde som inneholder illustrasjon, design, kunst&#10;&#10;Automatisk generert beskrivelse med lav konfidens">
            <a:extLst>
              <a:ext uri="{FF2B5EF4-FFF2-40B4-BE49-F238E27FC236}">
                <a16:creationId xmlns:a16="http://schemas.microsoft.com/office/drawing/2014/main" id="{5FE4F461-30B4-E5A1-CC9A-3FC5A04BF09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02617" y="5290519"/>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t bilde som inneholder illustrasjon, design, kunst&#10;&#10;Automatisk generert beskrivelse med lav konfidens">
            <a:extLst>
              <a:ext uri="{FF2B5EF4-FFF2-40B4-BE49-F238E27FC236}">
                <a16:creationId xmlns:a16="http://schemas.microsoft.com/office/drawing/2014/main" id="{971A2125-93C6-23DE-9F74-21D99147483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197607" y="4765994"/>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a:extLst>
              <a:ext uri="{FF2B5EF4-FFF2-40B4-BE49-F238E27FC236}">
                <a16:creationId xmlns:a16="http://schemas.microsoft.com/office/drawing/2014/main" id="{84F24F32-D153-CDAA-12FA-A8D1CA75B9D3}"/>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3571609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8400" y="-7938"/>
            <a:ext cx="2520950" cy="1800226"/>
          </a:xfrm>
          <a:solidFill>
            <a:srgbClr val="FF0000"/>
          </a:solidFill>
        </p:spPr>
        <p:txBody>
          <a:bodyPr vert="horz" wrap="square" lIns="72008" tIns="360038" rIns="288030" bIns="108011" rtlCol="0" anchor="t">
            <a:noAutofit/>
          </a:bodyPr>
          <a:lstStyle/>
          <a:p>
            <a:pPr algn="r"/>
            <a:r>
              <a:rPr lang="nb-NO" sz="2000" b="1">
                <a:solidFill>
                  <a:prstClr val="white"/>
                </a:solidFill>
                <a:latin typeface="Tahoma" panose="020B0604030504040204" pitchFamily="34" charset="0"/>
                <a:ea typeface="+mn-ea"/>
                <a:cs typeface="+mn-cs"/>
              </a:rPr>
              <a:t>Bergingskort</a:t>
            </a:r>
            <a:br>
              <a:rPr lang="nb-NO" sz="2000" b="1">
                <a:solidFill>
                  <a:prstClr val="white"/>
                </a:solidFill>
                <a:latin typeface="Tahoma" panose="020B0604030504040204" pitchFamily="34" charset="0"/>
                <a:ea typeface="+mn-ea"/>
                <a:cs typeface="+mn-cs"/>
              </a:rPr>
            </a:br>
            <a:r>
              <a:rPr lang="nb-NO" sz="2800" b="1">
                <a:solidFill>
                  <a:prstClr val="white"/>
                </a:solidFill>
                <a:latin typeface="Tahoma" panose="020B0604030504040204" pitchFamily="34" charset="0"/>
                <a:ea typeface="+mn-ea"/>
                <a:cs typeface="+mn-cs"/>
              </a:rPr>
              <a:t>3</a:t>
            </a:r>
            <a:br>
              <a:rPr lang="nb-NO" sz="2800" b="1">
                <a:solidFill>
                  <a:prstClr val="white"/>
                </a:solidFill>
                <a:latin typeface="Tahoma" panose="020B0604030504040204" pitchFamily="34" charset="0"/>
                <a:ea typeface="+mn-ea"/>
                <a:cs typeface="+mn-cs"/>
              </a:rPr>
            </a:br>
            <a:r>
              <a:rPr lang="nb-NO" sz="2000">
                <a:solidFill>
                  <a:schemeClr val="bg1"/>
                </a:solidFill>
                <a:latin typeface="Tahoma" panose="020B0604030504040204" pitchFamily="34" charset="0"/>
              </a:rPr>
              <a:t>Veggmalerier</a:t>
            </a:r>
            <a:br>
              <a:rPr lang="nb-NO" sz="2000">
                <a:solidFill>
                  <a:schemeClr val="bg1"/>
                </a:solidFill>
                <a:latin typeface="Tahoma" panose="020B0604030504040204" pitchFamily="34" charset="0"/>
              </a:rPr>
            </a:br>
            <a:r>
              <a:rPr lang="nb-NO" sz="2000">
                <a:solidFill>
                  <a:schemeClr val="bg1"/>
                </a:solidFill>
                <a:latin typeface="Tahoma" panose="020B0604030504040204" pitchFamily="34" charset="0"/>
              </a:rPr>
              <a:t>Bygningsfast</a:t>
            </a:r>
            <a:br>
              <a:rPr lang="nb-NO" sz="2000">
                <a:solidFill>
                  <a:prstClr val="white"/>
                </a:solidFill>
                <a:latin typeface="Tahoma" panose="020B0604030504040204" pitchFamily="34" charset="0"/>
                <a:ea typeface="+mn-ea"/>
                <a:cs typeface="+mn-cs"/>
              </a:rPr>
            </a:br>
            <a:endParaRPr lang="nb-NO" sz="1400">
              <a:solidFill>
                <a:prstClr val="black"/>
              </a:solidFill>
              <a:latin typeface="Tahoma" panose="020B0604030504040204" pitchFamily="34" charset="0"/>
              <a:ea typeface="+mn-ea"/>
              <a:cs typeface="Tahoma" panose="020B0604030504040204" pitchFamily="34" charset="0"/>
            </a:endParaRPr>
          </a:p>
        </p:txBody>
      </p:sp>
      <p:sp>
        <p:nvSpPr>
          <p:cNvPr id="54" name="Rektangel 53"/>
          <p:cNvSpPr>
            <a:spLocks/>
          </p:cNvSpPr>
          <p:nvPr/>
        </p:nvSpPr>
        <p:spPr>
          <a:xfrm>
            <a:off x="12598400" y="1793483"/>
            <a:ext cx="2520000" cy="1224311"/>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180019" rIns="288030" bIns="108011" rtlCol="0" anchor="t"/>
          <a:lstStyle/>
          <a:p>
            <a:pPr algn="r">
              <a:spcBef>
                <a:spcPts val="600"/>
              </a:spcBef>
            </a:pPr>
            <a:r>
              <a:rPr lang="nb-NO">
                <a:solidFill>
                  <a:srgbClr val="002932"/>
                </a:solidFill>
                <a:latin typeface="Tahoma" panose="020B0604030504040204" pitchFamily="34" charset="0"/>
              </a:rPr>
              <a:t>2. etasje</a:t>
            </a:r>
          </a:p>
          <a:p>
            <a:pPr algn="r">
              <a:spcBef>
                <a:spcPts val="600"/>
              </a:spcBef>
            </a:pPr>
            <a:r>
              <a:rPr lang="nb-NO">
                <a:solidFill>
                  <a:srgbClr val="002932"/>
                </a:solidFill>
                <a:latin typeface="Tahoma" panose="020B0604030504040204" pitchFamily="34" charset="0"/>
              </a:rPr>
              <a:t>Rom 243</a:t>
            </a:r>
          </a:p>
          <a:p>
            <a:pPr algn="r">
              <a:spcBef>
                <a:spcPts val="600"/>
              </a:spcBef>
            </a:pPr>
            <a:r>
              <a:rPr lang="nb-NO">
                <a:solidFill>
                  <a:srgbClr val="002932"/>
                </a:solidFill>
                <a:latin typeface="Tahoma" panose="020B0604030504040204" pitchFamily="34" charset="0"/>
              </a:rPr>
              <a:t>Kantine</a:t>
            </a:r>
          </a:p>
          <a:p>
            <a:pPr algn="r">
              <a:spcAft>
                <a:spcPts val="600"/>
              </a:spcAft>
            </a:pPr>
            <a:endParaRPr lang="nb-NO">
              <a:solidFill>
                <a:srgbClr val="002932"/>
              </a:solidFill>
              <a:latin typeface="Tahoma" panose="020B0604030504040204" pitchFamily="34" charset="0"/>
            </a:endParaRPr>
          </a:p>
        </p:txBody>
      </p:sp>
      <p:sp>
        <p:nvSpPr>
          <p:cNvPr id="53" name="Rektangel 52"/>
          <p:cNvSpPr/>
          <p:nvPr/>
        </p:nvSpPr>
        <p:spPr>
          <a:xfrm>
            <a:off x="9222941" y="804044"/>
            <a:ext cx="3058095" cy="1752484"/>
          </a:xfrm>
          <a:prstGeom prst="rect">
            <a:avLst/>
          </a:prstGeom>
          <a:solidFill>
            <a:srgbClr val="E7E7E7"/>
          </a:solidFill>
        </p:spPr>
        <p:txBody>
          <a:bodyPr wrap="square" lIns="82697" tIns="82697" rIns="82697" bIns="82697" anchor="t">
            <a:spAutoFit/>
          </a:bodyPr>
          <a:lstStyle/>
          <a:p>
            <a:pPr>
              <a:spcBef>
                <a:spcPts val="115"/>
              </a:spcBef>
              <a:buClr>
                <a:srgbClr val="002932"/>
              </a:buClr>
            </a:pPr>
            <a:r>
              <a:rPr lang="nb-NO" sz="1400" b="1">
                <a:solidFill>
                  <a:srgbClr val="002932"/>
                </a:solidFill>
                <a:latin typeface="Tahoma"/>
                <a:ea typeface="Tahoma"/>
                <a:cs typeface="Tahoma"/>
              </a:rPr>
              <a:t>Hjelpemidler:</a:t>
            </a:r>
          </a:p>
          <a:p>
            <a:pPr marL="285750" indent="-285750" defTabSz="1130507">
              <a:spcBef>
                <a:spcPts val="115"/>
              </a:spcBef>
              <a:buFont typeface="Wingdings" panose="05000000000000000000" pitchFamily="2" charset="2"/>
              <a:buChar char="§"/>
              <a:defRPr/>
            </a:pPr>
            <a:r>
              <a:rPr lang="nb-NO" sz="1400">
                <a:latin typeface="Tahoma"/>
                <a:ea typeface="Arial Unicode MS"/>
                <a:cs typeface="Tahoma"/>
              </a:rPr>
              <a:t>Trappestiger</a:t>
            </a:r>
          </a:p>
          <a:p>
            <a:pPr marL="285750" indent="-285750" defTabSz="1130507">
              <a:spcBef>
                <a:spcPts val="115"/>
              </a:spcBef>
              <a:buFont typeface="Wingdings" panose="05000000000000000000" pitchFamily="2" charset="2"/>
              <a:buChar char="§"/>
              <a:defRPr/>
            </a:pPr>
            <a:r>
              <a:rPr lang="nb-NO" sz="1400">
                <a:latin typeface="Tahoma"/>
                <a:ea typeface="Arial Unicode MS"/>
                <a:cs typeface="Tahoma"/>
              </a:rPr>
              <a:t>Dekkeplast </a:t>
            </a:r>
          </a:p>
          <a:p>
            <a:pPr marL="285750" indent="-285750" defTabSz="1130507">
              <a:spcBef>
                <a:spcPts val="115"/>
              </a:spcBef>
              <a:buFont typeface="Wingdings" panose="05000000000000000000" pitchFamily="2" charset="2"/>
              <a:buChar char="§"/>
              <a:defRPr/>
            </a:pPr>
            <a:r>
              <a:rPr lang="nb-NO" sz="1400">
                <a:latin typeface="Tahoma"/>
                <a:ea typeface="Arial Unicode MS"/>
                <a:cs typeface="Tahoma"/>
              </a:rPr>
              <a:t>Brannvev</a:t>
            </a:r>
          </a:p>
          <a:p>
            <a:pPr marL="285750" indent="-285750" defTabSz="1130507">
              <a:spcBef>
                <a:spcPts val="115"/>
              </a:spcBef>
              <a:buFont typeface="Wingdings" panose="05000000000000000000" pitchFamily="2" charset="2"/>
              <a:buChar char="§"/>
              <a:defRPr/>
            </a:pPr>
            <a:r>
              <a:rPr lang="nb-NO" sz="1400">
                <a:latin typeface="Tahoma"/>
                <a:ea typeface="Arial Unicode MS"/>
                <a:cs typeface="Tahoma"/>
              </a:rPr>
              <a:t>Kniver</a:t>
            </a:r>
          </a:p>
          <a:p>
            <a:pPr marL="285750" indent="-285750" defTabSz="1130507">
              <a:spcBef>
                <a:spcPts val="115"/>
              </a:spcBef>
              <a:buFont typeface="Wingdings" panose="05000000000000000000" pitchFamily="2" charset="2"/>
              <a:buChar char="§"/>
              <a:defRPr/>
            </a:pPr>
            <a:r>
              <a:rPr lang="nb-NO" sz="1400" err="1">
                <a:latin typeface="Tahoma"/>
                <a:ea typeface="Arial Unicode MS"/>
                <a:cs typeface="Tahoma"/>
              </a:rPr>
              <a:t>Gaffa</a:t>
            </a:r>
            <a:r>
              <a:rPr lang="nb-NO" sz="1400">
                <a:latin typeface="Tahoma"/>
                <a:ea typeface="Arial Unicode MS"/>
                <a:cs typeface="Tahoma"/>
              </a:rPr>
              <a:t>-tape</a:t>
            </a:r>
          </a:p>
          <a:p>
            <a:pPr marL="285750" indent="-285750" defTabSz="1130507">
              <a:spcBef>
                <a:spcPts val="115"/>
              </a:spcBef>
              <a:buFont typeface="Wingdings" panose="05000000000000000000" pitchFamily="2" charset="2"/>
              <a:buChar char="§"/>
              <a:defRPr/>
            </a:pPr>
            <a:r>
              <a:rPr lang="nb-NO" sz="1400">
                <a:latin typeface="Tahoma"/>
                <a:ea typeface="Arial Unicode MS"/>
                <a:cs typeface="Tahoma"/>
              </a:rPr>
              <a:t>Heftepistol</a:t>
            </a:r>
            <a:endParaRPr lang="nb-NO" sz="1400">
              <a:latin typeface="Tahoma" panose="020B0604030504040204" pitchFamily="34" charset="0"/>
              <a:ea typeface="Arial Unicode MS" panose="020B0604020202020204" pitchFamily="34" charset="-128"/>
              <a:cs typeface="Tahoma" panose="020B0604030504040204" pitchFamily="34" charset="0"/>
            </a:endParaRPr>
          </a:p>
        </p:txBody>
      </p:sp>
      <p:cxnSp>
        <p:nvCxnSpPr>
          <p:cNvPr id="74" name="Rett pil 73"/>
          <p:cNvCxnSpPr/>
          <p:nvPr/>
        </p:nvCxnSpPr>
        <p:spPr>
          <a:xfrm>
            <a:off x="6405932" y="2288035"/>
            <a:ext cx="2100722" cy="0"/>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75" name="Rett pil 74"/>
          <p:cNvCxnSpPr/>
          <p:nvPr/>
        </p:nvCxnSpPr>
        <p:spPr>
          <a:xfrm>
            <a:off x="8738313" y="835741"/>
            <a:ext cx="0" cy="1216337"/>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81" name="Rektangel 80"/>
          <p:cNvSpPr/>
          <p:nvPr/>
        </p:nvSpPr>
        <p:spPr>
          <a:xfrm>
            <a:off x="6405931" y="813716"/>
            <a:ext cx="2100721" cy="1216337"/>
          </a:xfrm>
          <a:prstGeom prst="rect">
            <a:avLst/>
          </a:prstGeom>
          <a:solidFill>
            <a:srgbClr val="002932"/>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2100">
                <a:solidFill>
                  <a:schemeClr val="bg1"/>
                </a:solidFill>
                <a:latin typeface="Tahoma" panose="020B0604030504040204" pitchFamily="34" charset="0"/>
                <a:cs typeface="Tahoma" panose="020B0604030504040204" pitchFamily="34" charset="0"/>
              </a:rPr>
              <a:t>8 veggmalerier</a:t>
            </a:r>
          </a:p>
        </p:txBody>
      </p:sp>
      <p:grpSp>
        <p:nvGrpSpPr>
          <p:cNvPr id="82" name="Gruppe 81"/>
          <p:cNvGrpSpPr/>
          <p:nvPr/>
        </p:nvGrpSpPr>
        <p:grpSpPr>
          <a:xfrm>
            <a:off x="492238" y="5414063"/>
            <a:ext cx="4774340" cy="2558865"/>
            <a:chOff x="614119" y="1035674"/>
            <a:chExt cx="7322007" cy="3922721"/>
          </a:xfrm>
        </p:grpSpPr>
        <p:pic>
          <p:nvPicPr>
            <p:cNvPr id="83" name="Bilde 8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119" y="1035674"/>
              <a:ext cx="7073095" cy="3922721"/>
            </a:xfrm>
            <a:prstGeom prst="rect">
              <a:avLst/>
            </a:prstGeom>
          </p:spPr>
        </p:pic>
        <p:sp>
          <p:nvSpPr>
            <p:cNvPr id="84" name="Rektangel 83"/>
            <p:cNvSpPr/>
            <p:nvPr/>
          </p:nvSpPr>
          <p:spPr>
            <a:xfrm>
              <a:off x="6460184" y="2895599"/>
              <a:ext cx="971394" cy="371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76" tIns="45689" rIns="91376" bIns="45689" rtlCol="0" anchor="ctr"/>
            <a:lstStyle/>
            <a:p>
              <a:pPr algn="ctr"/>
              <a:endParaRPr lang="nb-NO">
                <a:latin typeface="Tahoma" panose="020B0604030504040204" pitchFamily="34" charset="0"/>
              </a:endParaRPr>
            </a:p>
          </p:txBody>
        </p:sp>
        <p:cxnSp>
          <p:nvCxnSpPr>
            <p:cNvPr id="85" name="Rett pil 84"/>
            <p:cNvCxnSpPr/>
            <p:nvPr/>
          </p:nvCxnSpPr>
          <p:spPr>
            <a:xfrm flipV="1">
              <a:off x="7216427" y="1469895"/>
              <a:ext cx="719699" cy="2"/>
            </a:xfrm>
            <a:prstGeom prst="straightConnector1">
              <a:avLst/>
            </a:prstGeom>
            <a:ln w="571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86" name="Rektangel 85"/>
            <p:cNvSpPr/>
            <p:nvPr/>
          </p:nvSpPr>
          <p:spPr>
            <a:xfrm>
              <a:off x="4346158" y="1440099"/>
              <a:ext cx="2784137" cy="1484411"/>
            </a:xfrm>
            <a:prstGeom prst="rect">
              <a:avLst/>
            </a:prstGeom>
            <a:noFill/>
            <a:ln w="571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91376" tIns="45689" rIns="91376" bIns="45689" rtlCol="0" anchor="ctr"/>
            <a:lstStyle/>
            <a:p>
              <a:pPr algn="ctr"/>
              <a:endParaRPr lang="nb-NO">
                <a:latin typeface="Tahoma" panose="020B0604030504040204" pitchFamily="34" charset="0"/>
              </a:endParaRPr>
            </a:p>
          </p:txBody>
        </p:sp>
      </p:grpSp>
      <p:pic>
        <p:nvPicPr>
          <p:cNvPr id="88" name="Bilde 8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1091" y="5697315"/>
            <a:ext cx="6239929" cy="3347204"/>
          </a:xfrm>
          <a:prstGeom prst="rect">
            <a:avLst/>
          </a:prstGeom>
          <a:ln w="57150">
            <a:solidFill>
              <a:schemeClr val="tx1"/>
            </a:solidFill>
            <a:prstDash val="sysDot"/>
          </a:ln>
        </p:spPr>
      </p:pic>
      <p:cxnSp>
        <p:nvCxnSpPr>
          <p:cNvPr id="90" name="Rett pil 89"/>
          <p:cNvCxnSpPr>
            <a:cxnSpLocks/>
          </p:cNvCxnSpPr>
          <p:nvPr/>
        </p:nvCxnSpPr>
        <p:spPr>
          <a:xfrm flipV="1">
            <a:off x="8441055" y="6095694"/>
            <a:ext cx="1592599" cy="1622869"/>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1" name="Rett pil 90"/>
          <p:cNvCxnSpPr>
            <a:cxnSpLocks/>
          </p:cNvCxnSpPr>
          <p:nvPr/>
        </p:nvCxnSpPr>
        <p:spPr>
          <a:xfrm flipV="1">
            <a:off x="8441055" y="6064404"/>
            <a:ext cx="716553" cy="1654159"/>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2" name="Rett pil 91"/>
          <p:cNvCxnSpPr>
            <a:cxnSpLocks/>
          </p:cNvCxnSpPr>
          <p:nvPr/>
        </p:nvCxnSpPr>
        <p:spPr>
          <a:xfrm flipH="1" flipV="1">
            <a:off x="8286072" y="6029938"/>
            <a:ext cx="154983" cy="1688626"/>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3" name="Rett pil 92"/>
          <p:cNvCxnSpPr>
            <a:cxnSpLocks/>
          </p:cNvCxnSpPr>
          <p:nvPr/>
        </p:nvCxnSpPr>
        <p:spPr>
          <a:xfrm flipH="1" flipV="1">
            <a:off x="7427477" y="6029938"/>
            <a:ext cx="1013578" cy="1688626"/>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4" name="Rett pil 93"/>
          <p:cNvCxnSpPr>
            <a:cxnSpLocks/>
          </p:cNvCxnSpPr>
          <p:nvPr/>
        </p:nvCxnSpPr>
        <p:spPr>
          <a:xfrm flipH="1" flipV="1">
            <a:off x="6718560" y="6007695"/>
            <a:ext cx="1722495" cy="171087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5" name="Rett pil 94"/>
          <p:cNvCxnSpPr>
            <a:cxnSpLocks/>
          </p:cNvCxnSpPr>
          <p:nvPr/>
        </p:nvCxnSpPr>
        <p:spPr>
          <a:xfrm flipH="1" flipV="1">
            <a:off x="6282983" y="6299332"/>
            <a:ext cx="2158072" cy="1419231"/>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6" name="Rett pil 95"/>
          <p:cNvCxnSpPr>
            <a:cxnSpLocks/>
          </p:cNvCxnSpPr>
          <p:nvPr/>
        </p:nvCxnSpPr>
        <p:spPr>
          <a:xfrm flipH="1">
            <a:off x="6282983" y="7718562"/>
            <a:ext cx="2158072" cy="134029"/>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7" name="Rett pil 96"/>
          <p:cNvCxnSpPr>
            <a:cxnSpLocks/>
          </p:cNvCxnSpPr>
          <p:nvPr/>
        </p:nvCxnSpPr>
        <p:spPr>
          <a:xfrm flipH="1" flipV="1">
            <a:off x="6282983" y="7053441"/>
            <a:ext cx="2158072" cy="665121"/>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07" name="Rektangel 106"/>
          <p:cNvSpPr/>
          <p:nvPr/>
        </p:nvSpPr>
        <p:spPr>
          <a:xfrm>
            <a:off x="6379879" y="3612187"/>
            <a:ext cx="1071623" cy="834211"/>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109" name="Rektangel 108"/>
          <p:cNvSpPr/>
          <p:nvPr/>
        </p:nvSpPr>
        <p:spPr>
          <a:xfrm>
            <a:off x="8522321" y="1142677"/>
            <a:ext cx="462148" cy="60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1348" tIns="82697" rIns="41348" bIns="82697" rtlCol="0" anchor="ctr">
            <a:spAutoFit/>
          </a:bodyPr>
          <a:lstStyle/>
          <a:p>
            <a:pPr algn="ctr"/>
            <a:r>
              <a:rPr lang="nb-NO" sz="1400">
                <a:solidFill>
                  <a:schemeClr val="tx1"/>
                </a:solidFill>
                <a:latin typeface="Tahoma" panose="020B0604030504040204" pitchFamily="34" charset="0"/>
              </a:rPr>
              <a:t>120</a:t>
            </a:r>
          </a:p>
          <a:p>
            <a:pPr algn="ctr"/>
            <a:r>
              <a:rPr lang="nb-NO" sz="1400">
                <a:solidFill>
                  <a:schemeClr val="tx1"/>
                </a:solidFill>
                <a:latin typeface="Tahoma" panose="020B0604030504040204" pitchFamily="34" charset="0"/>
              </a:rPr>
              <a:t>cm</a:t>
            </a:r>
          </a:p>
        </p:txBody>
      </p:sp>
      <p:sp>
        <p:nvSpPr>
          <p:cNvPr id="110" name="Rektangel 109"/>
          <p:cNvSpPr/>
          <p:nvPr/>
        </p:nvSpPr>
        <p:spPr>
          <a:xfrm>
            <a:off x="7076339" y="2119944"/>
            <a:ext cx="750326" cy="301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82697" tIns="41348" rIns="82697" bIns="41348" rtlCol="0" anchor="ctr">
            <a:spAutoFit/>
          </a:bodyPr>
          <a:lstStyle/>
          <a:p>
            <a:pPr algn="ctr"/>
            <a:r>
              <a:rPr lang="nb-NO" sz="1400">
                <a:solidFill>
                  <a:schemeClr val="tx1"/>
                </a:solidFill>
                <a:latin typeface="Tahoma" panose="020B0604030504040204" pitchFamily="34" charset="0"/>
                <a:cs typeface="Tahoma" panose="020B0604030504040204" pitchFamily="34" charset="0"/>
              </a:rPr>
              <a:t>180</a:t>
            </a:r>
            <a:r>
              <a:rPr lang="nb-NO" sz="1400">
                <a:solidFill>
                  <a:schemeClr val="tx1"/>
                </a:solidFill>
                <a:latin typeface="Tahoma" panose="020B0604030504040204" pitchFamily="34" charset="0"/>
              </a:rPr>
              <a:t> cm</a:t>
            </a:r>
          </a:p>
        </p:txBody>
      </p:sp>
      <p:sp>
        <p:nvSpPr>
          <p:cNvPr id="111" name="j5">
            <a:extLst>
              <a:ext uri="{FF2B5EF4-FFF2-40B4-BE49-F238E27FC236}">
                <a16:creationId xmlns:a16="http://schemas.microsoft.com/office/drawing/2014/main" id="{6016DD96-81B2-D345-928C-40026C8FB19C}"/>
              </a:ext>
            </a:extLst>
          </p:cNvPr>
          <p:cNvSpPr>
            <a:spLocks noChangeAspect="1"/>
          </p:cNvSpPr>
          <p:nvPr/>
        </p:nvSpPr>
        <p:spPr>
          <a:xfrm rot="16200000">
            <a:off x="8268352" y="7707339"/>
            <a:ext cx="324000" cy="324000"/>
          </a:xfrm>
          <a:prstGeom prst="homePlate">
            <a:avLst>
              <a:gd name="adj" fmla="val 38661"/>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3</a:t>
            </a:r>
            <a:endParaRPr lang="en-US" sz="1600" b="1">
              <a:latin typeface="Tahoma" panose="020B0604030504040204" pitchFamily="34" charset="0"/>
              <a:ea typeface="Tahoma" panose="020B0604030504040204" pitchFamily="34" charset="0"/>
              <a:cs typeface="Tahoma" panose="020B0604030504040204" pitchFamily="34" charset="0"/>
            </a:endParaRPr>
          </a:p>
        </p:txBody>
      </p:sp>
      <p:sp>
        <p:nvSpPr>
          <p:cNvPr id="114" name="Rektangel 113"/>
          <p:cNvSpPr/>
          <p:nvPr/>
        </p:nvSpPr>
        <p:spPr>
          <a:xfrm>
            <a:off x="3137339" y="5776010"/>
            <a:ext cx="1341452" cy="755926"/>
          </a:xfrm>
          <a:prstGeom prst="rect">
            <a:avLst/>
          </a:prstGeom>
          <a:solidFill>
            <a:srgbClr val="FF0000">
              <a:alpha val="30000"/>
            </a:srgbClr>
          </a:solidFill>
          <a:ln w="12700"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116" name="Rektangel 115"/>
          <p:cNvSpPr/>
          <p:nvPr/>
        </p:nvSpPr>
        <p:spPr>
          <a:xfrm>
            <a:off x="6355951" y="2642370"/>
            <a:ext cx="2363446" cy="610857"/>
          </a:xfrm>
          <a:prstGeom prst="rect">
            <a:avLst/>
          </a:prstGeom>
          <a:solidFill>
            <a:srgbClr val="E7E7E7"/>
          </a:solidFill>
        </p:spPr>
        <p:txBody>
          <a:bodyPr wrap="square" lIns="82697" tIns="82697" rIns="82697" bIns="82697">
            <a:spAutoFit/>
          </a:bodyPr>
          <a:lstStyle/>
          <a:p>
            <a:pPr>
              <a:spcBef>
                <a:spcPts val="115"/>
              </a:spcBef>
            </a:pPr>
            <a:r>
              <a:rPr lang="nb-NO" sz="1400" b="1">
                <a:solidFill>
                  <a:srgbClr val="002932"/>
                </a:solidFill>
                <a:latin typeface="Tahoma" panose="020B0604030504040204" pitchFamily="34" charset="0"/>
                <a:cs typeface="Tahoma" panose="020B0604030504040204" pitchFamily="34" charset="0"/>
              </a:rPr>
              <a:t>Plassering:</a:t>
            </a:r>
          </a:p>
          <a:p>
            <a:pPr>
              <a:spcBef>
                <a:spcPts val="115"/>
              </a:spcBef>
            </a:pPr>
            <a:r>
              <a:rPr lang="nb-NO" sz="1400">
                <a:latin typeface="Tahoma" panose="020B0604030504040204" pitchFamily="34" charset="0"/>
                <a:cs typeface="Arial" panose="020B0604020202020204" pitchFamily="34" charset="0"/>
              </a:rPr>
              <a:t>200 – 400 cm fra gulv</a:t>
            </a:r>
          </a:p>
        </p:txBody>
      </p:sp>
      <p:sp>
        <p:nvSpPr>
          <p:cNvPr id="117" name="Rektangel 116"/>
          <p:cNvSpPr/>
          <p:nvPr/>
        </p:nvSpPr>
        <p:spPr>
          <a:xfrm>
            <a:off x="9222942" y="2782002"/>
            <a:ext cx="3058095" cy="1283006"/>
          </a:xfrm>
          <a:prstGeom prst="rect">
            <a:avLst/>
          </a:prstGeom>
          <a:solidFill>
            <a:srgbClr val="E7E7E7"/>
          </a:solidFill>
        </p:spPr>
        <p:txBody>
          <a:bodyPr wrap="square" lIns="82697" tIns="82697" rIns="82697" bIns="82697">
            <a:spAutoFit/>
          </a:bodyPr>
          <a:lstStyle/>
          <a:p>
            <a:pPr>
              <a:spcBef>
                <a:spcPts val="115"/>
              </a:spcBef>
              <a:buClr>
                <a:srgbClr val="002932"/>
              </a:buClr>
            </a:pPr>
            <a:r>
              <a:rPr lang="nb-NO" sz="1400" b="1">
                <a:solidFill>
                  <a:srgbClr val="002932"/>
                </a:solidFill>
                <a:latin typeface="Tahoma" panose="020B0604030504040204" pitchFamily="34" charset="0"/>
                <a:cs typeface="Tahoma" panose="020B0604030504040204" pitchFamily="34" charset="0"/>
              </a:rPr>
              <a:t>Instruks:</a:t>
            </a:r>
          </a:p>
          <a:p>
            <a:pPr marL="285779" indent="-285779">
              <a:spcBef>
                <a:spcPts val="115"/>
              </a:spcBef>
              <a:buClr>
                <a:srgbClr val="002932"/>
              </a:buClr>
              <a:buFont typeface="Wingdings" panose="05000000000000000000" pitchFamily="2" charset="2"/>
              <a:buChar char="§"/>
            </a:pPr>
            <a:r>
              <a:rPr lang="nb-NO" sz="1400">
                <a:latin typeface="Tahoma" panose="020B0604030504040204" pitchFamily="34" charset="0"/>
                <a:cs typeface="Tahoma" panose="020B0604030504040204" pitchFamily="34" charset="0"/>
              </a:rPr>
              <a:t>Beskyttes på plass for varme, vann og røyk</a:t>
            </a:r>
          </a:p>
          <a:p>
            <a:pPr marL="285779" indent="-285779">
              <a:spcBef>
                <a:spcPts val="115"/>
              </a:spcBef>
              <a:buClr>
                <a:srgbClr val="002932"/>
              </a:buClr>
              <a:buFont typeface="Wingdings" panose="05000000000000000000" pitchFamily="2" charset="2"/>
              <a:buChar char="§"/>
            </a:pPr>
            <a:r>
              <a:rPr lang="nb-NO" sz="1400">
                <a:latin typeface="Tahoma" panose="020B0604030504040204" pitchFamily="34" charset="0"/>
                <a:cs typeface="Tahoma" panose="020B0604030504040204" pitchFamily="34" charset="0"/>
              </a:rPr>
              <a:t>Dekkes</a:t>
            </a:r>
          </a:p>
          <a:p>
            <a:pPr marL="285779" indent="-285779">
              <a:spcBef>
                <a:spcPts val="115"/>
              </a:spcBef>
              <a:buClr>
                <a:srgbClr val="002932"/>
              </a:buClr>
              <a:buFont typeface="Wingdings" panose="05000000000000000000" pitchFamily="2" charset="2"/>
              <a:buChar char="§"/>
            </a:pPr>
            <a:r>
              <a:rPr lang="nb-NO" sz="1400">
                <a:latin typeface="Tahoma" panose="020B0604030504040204" pitchFamily="34" charset="0"/>
                <a:cs typeface="Tahoma" panose="020B0604030504040204" pitchFamily="34" charset="0"/>
              </a:rPr>
              <a:t>Dekke kan hektes i veggkrok</a:t>
            </a:r>
          </a:p>
        </p:txBody>
      </p:sp>
      <p:pic>
        <p:nvPicPr>
          <p:cNvPr id="118" name="Bilde 1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66467" y="6477441"/>
            <a:ext cx="216000" cy="216055"/>
          </a:xfrm>
          <a:prstGeom prst="rect">
            <a:avLst/>
          </a:prstGeom>
        </p:spPr>
      </p:pic>
      <p:grpSp>
        <p:nvGrpSpPr>
          <p:cNvPr id="8" name="Gruppe 7">
            <a:extLst>
              <a:ext uri="{FF2B5EF4-FFF2-40B4-BE49-F238E27FC236}">
                <a16:creationId xmlns:a16="http://schemas.microsoft.com/office/drawing/2014/main" id="{51414590-5515-85DC-6C78-C2C1FD017B2F}"/>
              </a:ext>
            </a:extLst>
          </p:cNvPr>
          <p:cNvGrpSpPr/>
          <p:nvPr/>
        </p:nvGrpSpPr>
        <p:grpSpPr>
          <a:xfrm>
            <a:off x="561031" y="813716"/>
            <a:ext cx="5461493" cy="3750361"/>
            <a:chOff x="567381" y="802554"/>
            <a:chExt cx="5461493" cy="3750361"/>
          </a:xfrm>
        </p:grpSpPr>
        <p:pic>
          <p:nvPicPr>
            <p:cNvPr id="7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992" y="802554"/>
              <a:ext cx="5326379" cy="3673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624" y="4333012"/>
              <a:ext cx="1687647" cy="219903"/>
            </a:xfrm>
            <a:prstGeom prst="rect">
              <a:avLst/>
            </a:prstGeom>
            <a:solidFill>
              <a:schemeClr val="bg1">
                <a:lumMod val="95000"/>
              </a:schemeClr>
            </a:solidFill>
            <a:ln>
              <a:noFill/>
            </a:ln>
          </p:spPr>
        </p:pic>
        <p:sp>
          <p:nvSpPr>
            <p:cNvPr id="79" name="Ellipse 78"/>
            <p:cNvSpPr/>
            <p:nvPr/>
          </p:nvSpPr>
          <p:spPr>
            <a:xfrm>
              <a:off x="567381" y="1745269"/>
              <a:ext cx="2410437" cy="830890"/>
            </a:xfrm>
            <a:prstGeom prst="ellipse">
              <a:avLst/>
            </a:prstGeom>
            <a:noFill/>
            <a:ln w="38100">
              <a:solidFill>
                <a:srgbClr val="6DD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atin typeface="Tahoma" panose="020B0604030504040204" pitchFamily="34" charset="0"/>
              </a:endParaRPr>
            </a:p>
          </p:txBody>
        </p:sp>
        <p:sp>
          <p:nvSpPr>
            <p:cNvPr id="80" name="Ellipse 79"/>
            <p:cNvSpPr/>
            <p:nvPr/>
          </p:nvSpPr>
          <p:spPr>
            <a:xfrm rot="21445382">
              <a:off x="2928707" y="1536628"/>
              <a:ext cx="3100167" cy="1036554"/>
            </a:xfrm>
            <a:prstGeom prst="ellipse">
              <a:avLst/>
            </a:prstGeom>
            <a:noFill/>
            <a:ln w="38100">
              <a:solidFill>
                <a:srgbClr val="6DD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atin typeface="Tahoma" panose="020B0604030504040204" pitchFamily="34" charset="0"/>
              </a:endParaRPr>
            </a:p>
          </p:txBody>
        </p:sp>
        <p:pic>
          <p:nvPicPr>
            <p:cNvPr id="119" name="i22">
              <a:extLst>
                <a:ext uri="{FF2B5EF4-FFF2-40B4-BE49-F238E27FC236}">
                  <a16:creationId xmlns:a16="http://schemas.microsoft.com/office/drawing/2014/main" id="{64B9BA07-2A86-4D0E-9642-5931182DD52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44176" y="3986586"/>
              <a:ext cx="288000" cy="288073"/>
            </a:xfrm>
            <a:prstGeom prst="rect">
              <a:avLst/>
            </a:prstGeom>
            <a:noFill/>
            <a:ln>
              <a:noFill/>
            </a:ln>
          </p:spPr>
        </p:pic>
      </p:grpSp>
      <p:grpSp>
        <p:nvGrpSpPr>
          <p:cNvPr id="98" name="Gruppe 97"/>
          <p:cNvGrpSpPr/>
          <p:nvPr/>
        </p:nvGrpSpPr>
        <p:grpSpPr>
          <a:xfrm>
            <a:off x="11426286" y="9010230"/>
            <a:ext cx="1484912" cy="1388909"/>
            <a:chOff x="11343843" y="6789482"/>
            <a:chExt cx="1257280" cy="1246918"/>
          </a:xfrm>
          <a:solidFill>
            <a:schemeClr val="bg1"/>
          </a:solidFill>
        </p:grpSpPr>
        <p:cxnSp>
          <p:nvCxnSpPr>
            <p:cNvPr id="99" name="Rett linje 98"/>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0" name="Gruppe 99"/>
            <p:cNvGrpSpPr/>
            <p:nvPr/>
          </p:nvGrpSpPr>
          <p:grpSpPr>
            <a:xfrm>
              <a:off x="11684235" y="6789482"/>
              <a:ext cx="577424" cy="1246918"/>
              <a:chOff x="11557192" y="7495937"/>
              <a:chExt cx="896589" cy="1936140"/>
            </a:xfrm>
            <a:grpFill/>
          </p:grpSpPr>
          <p:grpSp>
            <p:nvGrpSpPr>
              <p:cNvPr id="101" name="Gruppe 100">
                <a:extLst>
                  <a:ext uri="{FF2B5EF4-FFF2-40B4-BE49-F238E27FC236}">
                    <a16:creationId xmlns:a16="http://schemas.microsoft.com/office/drawing/2014/main" id="{BB709DA0-3087-B446-9529-75F205108DB9}"/>
                  </a:ext>
                </a:extLst>
              </p:cNvPr>
              <p:cNvGrpSpPr/>
              <p:nvPr/>
            </p:nvGrpSpPr>
            <p:grpSpPr>
              <a:xfrm>
                <a:off x="11557192" y="7495937"/>
                <a:ext cx="896589" cy="1573049"/>
                <a:chOff x="1291524" y="5924719"/>
                <a:chExt cx="670058" cy="1047995"/>
              </a:xfrm>
              <a:grpFill/>
            </p:grpSpPr>
            <p:sp>
              <p:nvSpPr>
                <p:cNvPr id="103" name="TekstSylinder 102">
                  <a:extLst>
                    <a:ext uri="{FF2B5EF4-FFF2-40B4-BE49-F238E27FC236}">
                      <a16:creationId xmlns:a16="http://schemas.microsoft.com/office/drawing/2014/main" id="{A0FEE136-BD8B-C649-B803-300BC6BDAEC3}"/>
                    </a:ext>
                  </a:extLst>
                </p:cNvPr>
                <p:cNvSpPr txBox="1"/>
                <p:nvPr/>
              </p:nvSpPr>
              <p:spPr>
                <a:xfrm>
                  <a:off x="1292597"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104" name="TekstSylinder 103">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chemeClr val="bg1"/>
                </a:solid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105" name="TekstSylinder 104">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solidFill>
                  <a:srgbClr val="B8CD89"/>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106" name="Likebent trekant 9">
                  <a:extLst>
                    <a:ext uri="{FF2B5EF4-FFF2-40B4-BE49-F238E27FC236}">
                      <a16:creationId xmlns:a16="http://schemas.microsoft.com/office/drawing/2014/main" id="{7CDE87DE-E602-2F40-B831-E04C61A0923D}"/>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102" name="TekstSylinder 101">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pic>
        <p:nvPicPr>
          <p:cNvPr id="120" name="i22">
            <a:extLst>
              <a:ext uri="{FF2B5EF4-FFF2-40B4-BE49-F238E27FC236}">
                <a16:creationId xmlns:a16="http://schemas.microsoft.com/office/drawing/2014/main" id="{64B9BA07-2A86-4D0E-9642-5931182DD527}"/>
              </a:ext>
            </a:extLst>
          </p:cNvPr>
          <p:cNvPicPr>
            <a:picLocks noChangeAspect="1"/>
          </p:cNvPicPr>
          <p:nvPr/>
        </p:nvPicPr>
        <p:blipFill>
          <a:blip r:embed="rId8">
            <a:extLst>
              <a:ext uri="{96DAC541-7B7A-43D3-8B79-37D633B846F1}">
                <asvg:svgBlip xmlns:asvg="http://schemas.microsoft.com/office/drawing/2016/SVG/main" r:embed="rId10"/>
              </a:ext>
            </a:extLst>
          </a:blip>
          <a:stretch>
            <a:fillRect/>
          </a:stretch>
        </p:blipFill>
        <p:spPr>
          <a:xfrm rot="19695031">
            <a:off x="8804196" y="10062224"/>
            <a:ext cx="288000" cy="288073"/>
          </a:xfrm>
          <a:prstGeom prst="rect">
            <a:avLst/>
          </a:prstGeom>
          <a:noFill/>
          <a:ln>
            <a:noFill/>
          </a:ln>
        </p:spPr>
      </p:pic>
      <p:grpSp>
        <p:nvGrpSpPr>
          <p:cNvPr id="121" name="j10">
            <a:extLst>
              <a:ext uri="{FF2B5EF4-FFF2-40B4-BE49-F238E27FC236}">
                <a16:creationId xmlns:a16="http://schemas.microsoft.com/office/drawing/2014/main" id="{9A5475A1-863E-4608-8D2C-6238E3BA8F3D}"/>
              </a:ext>
            </a:extLst>
          </p:cNvPr>
          <p:cNvGrpSpPr>
            <a:grpSpLocks/>
          </p:cNvGrpSpPr>
          <p:nvPr/>
        </p:nvGrpSpPr>
        <p:grpSpPr>
          <a:xfrm>
            <a:off x="9358862" y="10092906"/>
            <a:ext cx="1819492" cy="306192"/>
            <a:chOff x="5456030" y="2750292"/>
            <a:chExt cx="983354" cy="206490"/>
          </a:xfrm>
        </p:grpSpPr>
        <p:sp>
          <p:nvSpPr>
            <p:cNvPr id="122" name="Rektangel 121">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23" name="Rektangel 122">
              <a:extLst>
                <a:ext uri="{FF2B5EF4-FFF2-40B4-BE49-F238E27FC236}">
                  <a16:creationId xmlns:a16="http://schemas.microsoft.com/office/drawing/2014/main" id="{90ADCB51-CAC3-4447-8A1C-5CF9F32F0D79}"/>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24" name="TekstSylinder 123">
              <a:extLst>
                <a:ext uri="{FF2B5EF4-FFF2-40B4-BE49-F238E27FC236}">
                  <a16:creationId xmlns:a16="http://schemas.microsoft.com/office/drawing/2014/main" id="{0893CA49-18B3-426B-98CE-35E3A4D541D8}"/>
                </a:ext>
              </a:extLst>
            </p:cNvPr>
            <p:cNvSpPr txBox="1"/>
            <p:nvPr/>
          </p:nvSpPr>
          <p:spPr>
            <a:xfrm>
              <a:off x="5461685" y="2750292"/>
              <a:ext cx="977698" cy="124565"/>
            </a:xfrm>
            <a:prstGeom prst="rect">
              <a:avLst/>
            </a:prstGeom>
            <a:noFill/>
          </p:spPr>
          <p:txBody>
            <a:bodyPr wrap="square" lIns="0" tIns="0" rIns="0" bIns="0" rtlCol="0">
              <a:spAutoFit/>
            </a:bodyPr>
            <a:lstStyle/>
            <a:p>
              <a:pPr algn="ctr"/>
              <a:r>
                <a:rPr lang="nb-NO" sz="1200"/>
                <a:t>10 m</a:t>
              </a:r>
              <a:endParaRPr lang="en-US" sz="1200"/>
            </a:p>
          </p:txBody>
        </p:sp>
      </p:grpSp>
      <p:sp>
        <p:nvSpPr>
          <p:cNvPr id="59" name="Ellipse 58"/>
          <p:cNvSpPr/>
          <p:nvPr/>
        </p:nvSpPr>
        <p:spPr>
          <a:xfrm>
            <a:off x="13145414" y="9171084"/>
            <a:ext cx="1080000" cy="1080273"/>
          </a:xfrm>
          <a:prstGeom prst="ellipse">
            <a:avLst/>
          </a:prstGeom>
          <a:solidFill>
            <a:schemeClr val="tx1">
              <a:alpha val="30000"/>
            </a:schemeClr>
          </a:solidFill>
          <a:ln w="38100" cmpd="sng">
            <a:solidFill>
              <a:schemeClr val="tx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900">
                <a:solidFill>
                  <a:schemeClr val="tx1"/>
                </a:solidFill>
                <a:latin typeface="Tahoma" panose="020B0604030504040204" pitchFamily="34" charset="0"/>
              </a:rPr>
              <a:t>Karabiner-feste. Stans ut etter laminering</a:t>
            </a:r>
          </a:p>
        </p:txBody>
      </p:sp>
      <p:pic>
        <p:nvPicPr>
          <p:cNvPr id="60" name="Bilde 5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87806" y="6242502"/>
            <a:ext cx="288400" cy="288030"/>
          </a:xfrm>
          <a:prstGeom prst="rect">
            <a:avLst/>
          </a:prstGeom>
        </p:spPr>
      </p:pic>
      <p:pic>
        <p:nvPicPr>
          <p:cNvPr id="61" name="Bilde 6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2659105">
            <a:off x="9794973" y="8248281"/>
            <a:ext cx="288000" cy="288000"/>
          </a:xfrm>
          <a:prstGeom prst="rect">
            <a:avLst/>
          </a:prstGeom>
        </p:spPr>
      </p:pic>
      <p:cxnSp>
        <p:nvCxnSpPr>
          <p:cNvPr id="16" name="Rett pil 103">
            <a:extLst>
              <a:ext uri="{FF2B5EF4-FFF2-40B4-BE49-F238E27FC236}">
                <a16:creationId xmlns:a16="http://schemas.microsoft.com/office/drawing/2014/main" id="{EA821A60-3F59-7FEE-2625-758F4BF08958}"/>
              </a:ext>
            </a:extLst>
          </p:cNvPr>
          <p:cNvCxnSpPr>
            <a:cxnSpLocks/>
          </p:cNvCxnSpPr>
          <p:nvPr/>
        </p:nvCxnSpPr>
        <p:spPr>
          <a:xfrm flipH="1" flipV="1">
            <a:off x="11373631" y="8451578"/>
            <a:ext cx="421314" cy="88481"/>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7" name="Gruppe 16">
            <a:extLst>
              <a:ext uri="{FF2B5EF4-FFF2-40B4-BE49-F238E27FC236}">
                <a16:creationId xmlns:a16="http://schemas.microsoft.com/office/drawing/2014/main" id="{DF9A96A8-DB4F-B015-F3F4-A032C9485F53}"/>
              </a:ext>
            </a:extLst>
          </p:cNvPr>
          <p:cNvGrpSpPr/>
          <p:nvPr/>
        </p:nvGrpSpPr>
        <p:grpSpPr>
          <a:xfrm>
            <a:off x="2950817" y="120407"/>
            <a:ext cx="9218517" cy="258312"/>
            <a:chOff x="2950817" y="475253"/>
            <a:chExt cx="9218517" cy="258312"/>
          </a:xfrm>
        </p:grpSpPr>
        <p:sp>
          <p:nvSpPr>
            <p:cNvPr id="18" name="Ellipse 17">
              <a:extLst>
                <a:ext uri="{FF2B5EF4-FFF2-40B4-BE49-F238E27FC236}">
                  <a16:creationId xmlns:a16="http://schemas.microsoft.com/office/drawing/2014/main" id="{A6F51414-B47D-32EF-ABB2-7D8D0760975E}"/>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9" name="Ellipse 18">
              <a:extLst>
                <a:ext uri="{FF2B5EF4-FFF2-40B4-BE49-F238E27FC236}">
                  <a16:creationId xmlns:a16="http://schemas.microsoft.com/office/drawing/2014/main" id="{2263F8E7-8C13-50DF-D9B6-20BC4C4CF38D}"/>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0" name="Ellipse 19">
              <a:extLst>
                <a:ext uri="{FF2B5EF4-FFF2-40B4-BE49-F238E27FC236}">
                  <a16:creationId xmlns:a16="http://schemas.microsoft.com/office/drawing/2014/main" id="{6802A194-87FB-71C8-D287-8D6EC874DF6B}"/>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2" name="Ellipse 21">
              <a:extLst>
                <a:ext uri="{FF2B5EF4-FFF2-40B4-BE49-F238E27FC236}">
                  <a16:creationId xmlns:a16="http://schemas.microsoft.com/office/drawing/2014/main" id="{4B7B389F-A4C7-DD52-94F8-89764547D9D5}"/>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grpSp>
        <p:nvGrpSpPr>
          <p:cNvPr id="2" name="Gruppe 1">
            <a:extLst>
              <a:ext uri="{FF2B5EF4-FFF2-40B4-BE49-F238E27FC236}">
                <a16:creationId xmlns:a16="http://schemas.microsoft.com/office/drawing/2014/main" id="{6909CF8C-8D6F-B7BD-F769-3EFB4D83B264}"/>
              </a:ext>
            </a:extLst>
          </p:cNvPr>
          <p:cNvGrpSpPr/>
          <p:nvPr/>
        </p:nvGrpSpPr>
        <p:grpSpPr>
          <a:xfrm>
            <a:off x="6520560" y="3846459"/>
            <a:ext cx="396000" cy="396221"/>
            <a:chOff x="10851374" y="3375876"/>
            <a:chExt cx="396000" cy="396221"/>
          </a:xfrm>
        </p:grpSpPr>
        <p:pic>
          <p:nvPicPr>
            <p:cNvPr id="3" name="Bilde 2" descr="Et bilde som inneholder sirkel, Grafikk, design&#10;&#10;Automatisk generert beskrivelse">
              <a:extLst>
                <a:ext uri="{FF2B5EF4-FFF2-40B4-BE49-F238E27FC236}">
                  <a16:creationId xmlns:a16="http://schemas.microsoft.com/office/drawing/2014/main" id="{B83DE240-D16E-EFA0-20AC-FC0CCF3D838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4" name="TekstSylinder 3">
              <a:extLst>
                <a:ext uri="{FF2B5EF4-FFF2-40B4-BE49-F238E27FC236}">
                  <a16:creationId xmlns:a16="http://schemas.microsoft.com/office/drawing/2014/main" id="{88325CB9-8FBF-27F0-0AEE-BC2B567C75FB}"/>
                </a:ext>
              </a:extLst>
            </p:cNvPr>
            <p:cNvSpPr txBox="1"/>
            <p:nvPr/>
          </p:nvSpPr>
          <p:spPr>
            <a:xfrm>
              <a:off x="11000482" y="3556653"/>
              <a:ext cx="97784" cy="215444"/>
            </a:xfrm>
            <a:prstGeom prst="rect">
              <a:avLst/>
            </a:prstGeom>
            <a:noFill/>
          </p:spPr>
          <p:txBody>
            <a:bodyPr wrap="none" lIns="0" tIns="0" rIns="0" bIns="0" rtlCol="0">
              <a:spAutoFit/>
            </a:bodyPr>
            <a:lstStyle/>
            <a:p>
              <a:pPr algn="ctr" defTabSz="1548578">
                <a:defRPr/>
              </a:pPr>
              <a:r>
                <a:rPr lang="nb-NO" sz="14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5" name="Gruppe 4">
            <a:extLst>
              <a:ext uri="{FF2B5EF4-FFF2-40B4-BE49-F238E27FC236}">
                <a16:creationId xmlns:a16="http://schemas.microsoft.com/office/drawing/2014/main" id="{21F1487A-F051-1A93-CE10-7CE5E6130502}"/>
              </a:ext>
            </a:extLst>
          </p:cNvPr>
          <p:cNvGrpSpPr/>
          <p:nvPr/>
        </p:nvGrpSpPr>
        <p:grpSpPr>
          <a:xfrm>
            <a:off x="6924212" y="3846680"/>
            <a:ext cx="396000" cy="396000"/>
            <a:chOff x="7527382" y="3752647"/>
            <a:chExt cx="396000" cy="396000"/>
          </a:xfrm>
        </p:grpSpPr>
        <p:pic>
          <p:nvPicPr>
            <p:cNvPr id="6" name="Bilde 5" descr="Et bilde som inneholder symbol, sirkel, logo, design&#10;&#10;Automatisk generert beskrivelse">
              <a:extLst>
                <a:ext uri="{FF2B5EF4-FFF2-40B4-BE49-F238E27FC236}">
                  <a16:creationId xmlns:a16="http://schemas.microsoft.com/office/drawing/2014/main" id="{11D34799-B918-FC0B-7A0F-C28AB219BF6E}"/>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7" name="TekstSylinder 6">
              <a:extLst>
                <a:ext uri="{FF2B5EF4-FFF2-40B4-BE49-F238E27FC236}">
                  <a16:creationId xmlns:a16="http://schemas.microsoft.com/office/drawing/2014/main" id="{043D9B6C-176B-01E1-B163-9B913736F2C8}"/>
                </a:ext>
              </a:extLst>
            </p:cNvPr>
            <p:cNvSpPr txBox="1"/>
            <p:nvPr/>
          </p:nvSpPr>
          <p:spPr>
            <a:xfrm>
              <a:off x="7633905" y="3919861"/>
              <a:ext cx="195566"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1" name="Bilde 10" descr="Et bilde som inneholder symbol, Grafikk, Font, design&#10;&#10;Automatisk generert beskrivelse">
            <a:extLst>
              <a:ext uri="{FF2B5EF4-FFF2-40B4-BE49-F238E27FC236}">
                <a16:creationId xmlns:a16="http://schemas.microsoft.com/office/drawing/2014/main" id="{83DD7BE0-1104-4ECB-D27A-80269583BE73}"/>
              </a:ext>
            </a:extLst>
          </p:cNvPr>
          <p:cNvPicPr preferRelativeResize="0">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2098055" y="8385958"/>
            <a:ext cx="288000" cy="288000"/>
          </a:xfrm>
          <a:prstGeom prst="rect">
            <a:avLst/>
          </a:prstGeom>
        </p:spPr>
      </p:pic>
      <p:grpSp>
        <p:nvGrpSpPr>
          <p:cNvPr id="23" name="Gruppe 22">
            <a:extLst>
              <a:ext uri="{FF2B5EF4-FFF2-40B4-BE49-F238E27FC236}">
                <a16:creationId xmlns:a16="http://schemas.microsoft.com/office/drawing/2014/main" id="{E5182711-DCF1-8612-2A3F-7005F9DFE76C}"/>
              </a:ext>
            </a:extLst>
          </p:cNvPr>
          <p:cNvGrpSpPr/>
          <p:nvPr/>
        </p:nvGrpSpPr>
        <p:grpSpPr>
          <a:xfrm>
            <a:off x="11793582" y="8349803"/>
            <a:ext cx="287840" cy="322171"/>
            <a:chOff x="4929013" y="8792055"/>
            <a:chExt cx="287840" cy="322171"/>
          </a:xfrm>
        </p:grpSpPr>
        <p:pic>
          <p:nvPicPr>
            <p:cNvPr id="24" name="Bilde 23" descr="Et bilde som inneholder skjermbilde, Rektangel, Grafikk, line&#10;&#10;Automatisk generert beskrivelse">
              <a:extLst>
                <a:ext uri="{FF2B5EF4-FFF2-40B4-BE49-F238E27FC236}">
                  <a16:creationId xmlns:a16="http://schemas.microsoft.com/office/drawing/2014/main" id="{E7F8E367-7C2C-30B8-8865-269DB88051A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V="1">
              <a:off x="4929013" y="8826226"/>
              <a:ext cx="287840" cy="288000"/>
            </a:xfrm>
            <a:prstGeom prst="rect">
              <a:avLst/>
            </a:prstGeom>
          </p:spPr>
        </p:pic>
        <p:sp>
          <p:nvSpPr>
            <p:cNvPr id="25" name="TekstSylinder 24">
              <a:extLst>
                <a:ext uri="{FF2B5EF4-FFF2-40B4-BE49-F238E27FC236}">
                  <a16:creationId xmlns:a16="http://schemas.microsoft.com/office/drawing/2014/main" id="{1B96B274-E1C3-0007-594B-CAB10AA13187}"/>
                </a:ext>
              </a:extLst>
            </p:cNvPr>
            <p:cNvSpPr txBox="1">
              <a:spLocks noChangeAspect="1"/>
            </p:cNvSpPr>
            <p:nvPr/>
          </p:nvSpPr>
          <p:spPr>
            <a:xfrm>
              <a:off x="5082807" y="8792055"/>
              <a:ext cx="132222" cy="288155"/>
            </a:xfrm>
            <a:prstGeom prst="rect">
              <a:avLst/>
            </a:prstGeom>
            <a:noFill/>
          </p:spPr>
          <p:txBody>
            <a:bodyPr wrap="square" lIns="0" tIns="36004" rIns="0" bIns="36004" rtlCol="0">
              <a:spAutoFit/>
            </a:bodyPr>
            <a:lstStyle/>
            <a:p>
              <a:pPr algn="ctr"/>
              <a:r>
                <a:rPr lang="nb-NO" sz="700">
                  <a:latin typeface="Tahoma" panose="020B0604030504040204" pitchFamily="34" charset="0"/>
                  <a:ea typeface="Tahoma" panose="020B0604030504040204" pitchFamily="34" charset="0"/>
                  <a:cs typeface="Tahoma" panose="020B0604030504040204" pitchFamily="34" charset="0"/>
                </a:rPr>
                <a:t>1,6</a:t>
              </a:r>
            </a:p>
            <a:p>
              <a:pPr algn="ctr"/>
              <a:r>
                <a:rPr lang="nb-NO" sz="700">
                  <a:latin typeface="Tahoma" panose="020B0604030504040204" pitchFamily="34" charset="0"/>
                  <a:ea typeface="Tahoma" panose="020B0604030504040204" pitchFamily="34" charset="0"/>
                  <a:cs typeface="Tahoma" panose="020B0604030504040204" pitchFamily="34" charset="0"/>
                </a:rPr>
                <a:t>m</a:t>
              </a:r>
            </a:p>
          </p:txBody>
        </p:sp>
      </p:grpSp>
      <p:sp>
        <p:nvSpPr>
          <p:cNvPr id="9" name="Frihåndsform: figur 8">
            <a:extLst>
              <a:ext uri="{FF2B5EF4-FFF2-40B4-BE49-F238E27FC236}">
                <a16:creationId xmlns:a16="http://schemas.microsoft.com/office/drawing/2014/main" id="{B4968239-06A8-05BA-428B-39F25B907F55}"/>
              </a:ext>
            </a:extLst>
          </p:cNvPr>
          <p:cNvSpPr/>
          <p:nvPr/>
        </p:nvSpPr>
        <p:spPr>
          <a:xfrm flipV="1">
            <a:off x="1777573" y="6057462"/>
            <a:ext cx="1299836" cy="578075"/>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88679 w 409303"/>
              <a:gd name="connsiteY6" fmla="*/ 173346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 name="connsiteX0" fmla="*/ 0 w 409303"/>
              <a:gd name="connsiteY0" fmla="*/ 0 h 200621"/>
              <a:gd name="connsiteX1" fmla="*/ 17417 w 409303"/>
              <a:gd name="connsiteY1" fmla="*/ 87085 h 200621"/>
              <a:gd name="connsiteX2" fmla="*/ 43543 w 409303"/>
              <a:gd name="connsiteY2" fmla="*/ 191588 h 200621"/>
              <a:gd name="connsiteX3" fmla="*/ 69669 w 409303"/>
              <a:gd name="connsiteY3" fmla="*/ 200297 h 200621"/>
              <a:gd name="connsiteX4" fmla="*/ 132077 w 409303"/>
              <a:gd name="connsiteY4" fmla="*/ 195059 h 200621"/>
              <a:gd name="connsiteX5" fmla="*/ 130629 w 409303"/>
              <a:gd name="connsiteY5" fmla="*/ 139337 h 200621"/>
              <a:gd name="connsiteX6" fmla="*/ 188679 w 409303"/>
              <a:gd name="connsiteY6" fmla="*/ 173346 h 200621"/>
              <a:gd name="connsiteX7" fmla="*/ 191589 w 409303"/>
              <a:gd name="connsiteY7" fmla="*/ 26125 h 200621"/>
              <a:gd name="connsiteX8" fmla="*/ 261257 w 409303"/>
              <a:gd name="connsiteY8" fmla="*/ 34834 h 200621"/>
              <a:gd name="connsiteX9" fmla="*/ 278675 w 409303"/>
              <a:gd name="connsiteY9" fmla="*/ 52251 h 200621"/>
              <a:gd name="connsiteX10" fmla="*/ 322217 w 409303"/>
              <a:gd name="connsiteY10" fmla="*/ 130628 h 200621"/>
              <a:gd name="connsiteX11" fmla="*/ 409303 w 409303"/>
              <a:gd name="connsiteY11" fmla="*/ 148045 h 200621"/>
              <a:gd name="connsiteX0" fmla="*/ 0 w 409303"/>
              <a:gd name="connsiteY0" fmla="*/ 0 h 200621"/>
              <a:gd name="connsiteX1" fmla="*/ 17417 w 409303"/>
              <a:gd name="connsiteY1" fmla="*/ 87085 h 200621"/>
              <a:gd name="connsiteX2" fmla="*/ 17425 w 409303"/>
              <a:gd name="connsiteY2" fmla="*/ 187112 h 200621"/>
              <a:gd name="connsiteX3" fmla="*/ 69669 w 409303"/>
              <a:gd name="connsiteY3" fmla="*/ 200297 h 200621"/>
              <a:gd name="connsiteX4" fmla="*/ 132077 w 409303"/>
              <a:gd name="connsiteY4" fmla="*/ 195059 h 200621"/>
              <a:gd name="connsiteX5" fmla="*/ 130629 w 409303"/>
              <a:gd name="connsiteY5" fmla="*/ 139337 h 200621"/>
              <a:gd name="connsiteX6" fmla="*/ 188679 w 409303"/>
              <a:gd name="connsiteY6" fmla="*/ 173346 h 200621"/>
              <a:gd name="connsiteX7" fmla="*/ 191589 w 409303"/>
              <a:gd name="connsiteY7" fmla="*/ 26125 h 200621"/>
              <a:gd name="connsiteX8" fmla="*/ 261257 w 409303"/>
              <a:gd name="connsiteY8" fmla="*/ 34834 h 200621"/>
              <a:gd name="connsiteX9" fmla="*/ 278675 w 409303"/>
              <a:gd name="connsiteY9" fmla="*/ 52251 h 200621"/>
              <a:gd name="connsiteX10" fmla="*/ 322217 w 409303"/>
              <a:gd name="connsiteY10" fmla="*/ 130628 h 200621"/>
              <a:gd name="connsiteX11" fmla="*/ 409303 w 409303"/>
              <a:gd name="connsiteY11" fmla="*/ 148045 h 200621"/>
              <a:gd name="connsiteX0" fmla="*/ 0 w 409303"/>
              <a:gd name="connsiteY0" fmla="*/ 0 h 200621"/>
              <a:gd name="connsiteX1" fmla="*/ 5809 w 409303"/>
              <a:gd name="connsiteY1" fmla="*/ 87085 h 200621"/>
              <a:gd name="connsiteX2" fmla="*/ 17425 w 409303"/>
              <a:gd name="connsiteY2" fmla="*/ 187112 h 200621"/>
              <a:gd name="connsiteX3" fmla="*/ 69669 w 409303"/>
              <a:gd name="connsiteY3" fmla="*/ 200297 h 200621"/>
              <a:gd name="connsiteX4" fmla="*/ 132077 w 409303"/>
              <a:gd name="connsiteY4" fmla="*/ 195059 h 200621"/>
              <a:gd name="connsiteX5" fmla="*/ 130629 w 409303"/>
              <a:gd name="connsiteY5" fmla="*/ 139337 h 200621"/>
              <a:gd name="connsiteX6" fmla="*/ 188679 w 409303"/>
              <a:gd name="connsiteY6" fmla="*/ 173346 h 200621"/>
              <a:gd name="connsiteX7" fmla="*/ 191589 w 409303"/>
              <a:gd name="connsiteY7" fmla="*/ 26125 h 200621"/>
              <a:gd name="connsiteX8" fmla="*/ 261257 w 409303"/>
              <a:gd name="connsiteY8" fmla="*/ 34834 h 200621"/>
              <a:gd name="connsiteX9" fmla="*/ 278675 w 409303"/>
              <a:gd name="connsiteY9" fmla="*/ 52251 h 200621"/>
              <a:gd name="connsiteX10" fmla="*/ 322217 w 409303"/>
              <a:gd name="connsiteY10" fmla="*/ 130628 h 200621"/>
              <a:gd name="connsiteX11" fmla="*/ 409303 w 409303"/>
              <a:gd name="connsiteY11" fmla="*/ 148045 h 200621"/>
              <a:gd name="connsiteX0" fmla="*/ 0 w 409303"/>
              <a:gd name="connsiteY0" fmla="*/ 0 h 200297"/>
              <a:gd name="connsiteX1" fmla="*/ 5809 w 409303"/>
              <a:gd name="connsiteY1" fmla="*/ 87085 h 200297"/>
              <a:gd name="connsiteX2" fmla="*/ 17425 w 409303"/>
              <a:gd name="connsiteY2" fmla="*/ 187112 h 200297"/>
              <a:gd name="connsiteX3" fmla="*/ 69669 w 409303"/>
              <a:gd name="connsiteY3" fmla="*/ 200297 h 200297"/>
              <a:gd name="connsiteX4" fmla="*/ 132077 w 409303"/>
              <a:gd name="connsiteY4" fmla="*/ 195059 h 200297"/>
              <a:gd name="connsiteX5" fmla="*/ 178512 w 409303"/>
              <a:gd name="connsiteY5" fmla="*/ 191557 h 200297"/>
              <a:gd name="connsiteX6" fmla="*/ 188679 w 409303"/>
              <a:gd name="connsiteY6" fmla="*/ 173346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 name="connsiteX0" fmla="*/ 0 w 409303"/>
              <a:gd name="connsiteY0" fmla="*/ 0 h 200297"/>
              <a:gd name="connsiteX1" fmla="*/ 5809 w 409303"/>
              <a:gd name="connsiteY1" fmla="*/ 87085 h 200297"/>
              <a:gd name="connsiteX2" fmla="*/ 17425 w 409303"/>
              <a:gd name="connsiteY2" fmla="*/ 187112 h 200297"/>
              <a:gd name="connsiteX3" fmla="*/ 69669 w 409303"/>
              <a:gd name="connsiteY3" fmla="*/ 200297 h 200297"/>
              <a:gd name="connsiteX4" fmla="*/ 132077 w 409303"/>
              <a:gd name="connsiteY4" fmla="*/ 195059 h 200297"/>
              <a:gd name="connsiteX5" fmla="*/ 178512 w 409303"/>
              <a:gd name="connsiteY5" fmla="*/ 191557 h 200297"/>
              <a:gd name="connsiteX6" fmla="*/ 188679 w 409303"/>
              <a:gd name="connsiteY6" fmla="*/ 173346 h 200297"/>
              <a:gd name="connsiteX7" fmla="*/ 285904 w 409303"/>
              <a:gd name="connsiteY7" fmla="*/ 19173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 name="connsiteX0" fmla="*/ 0 w 409303"/>
              <a:gd name="connsiteY0" fmla="*/ 0 h 200297"/>
              <a:gd name="connsiteX1" fmla="*/ 5809 w 409303"/>
              <a:gd name="connsiteY1" fmla="*/ 87085 h 200297"/>
              <a:gd name="connsiteX2" fmla="*/ 17425 w 409303"/>
              <a:gd name="connsiteY2" fmla="*/ 187112 h 200297"/>
              <a:gd name="connsiteX3" fmla="*/ 69669 w 409303"/>
              <a:gd name="connsiteY3" fmla="*/ 200297 h 200297"/>
              <a:gd name="connsiteX4" fmla="*/ 132077 w 409303"/>
              <a:gd name="connsiteY4" fmla="*/ 195059 h 200297"/>
              <a:gd name="connsiteX5" fmla="*/ 178512 w 409303"/>
              <a:gd name="connsiteY5" fmla="*/ 191557 h 200297"/>
              <a:gd name="connsiteX6" fmla="*/ 216248 w 409303"/>
              <a:gd name="connsiteY6" fmla="*/ 191250 h 200297"/>
              <a:gd name="connsiteX7" fmla="*/ 285904 w 409303"/>
              <a:gd name="connsiteY7" fmla="*/ 19173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 name="connsiteX0" fmla="*/ 0 w 409303"/>
              <a:gd name="connsiteY0" fmla="*/ 0 h 200297"/>
              <a:gd name="connsiteX1" fmla="*/ 5809 w 409303"/>
              <a:gd name="connsiteY1" fmla="*/ 87085 h 200297"/>
              <a:gd name="connsiteX2" fmla="*/ 17425 w 409303"/>
              <a:gd name="connsiteY2" fmla="*/ 187112 h 200297"/>
              <a:gd name="connsiteX3" fmla="*/ 69669 w 409303"/>
              <a:gd name="connsiteY3" fmla="*/ 200297 h 200297"/>
              <a:gd name="connsiteX4" fmla="*/ 132077 w 409303"/>
              <a:gd name="connsiteY4" fmla="*/ 195059 h 200297"/>
              <a:gd name="connsiteX5" fmla="*/ 178512 w 409303"/>
              <a:gd name="connsiteY5" fmla="*/ 191557 h 200297"/>
              <a:gd name="connsiteX6" fmla="*/ 216248 w 409303"/>
              <a:gd name="connsiteY6" fmla="*/ 191250 h 200297"/>
              <a:gd name="connsiteX7" fmla="*/ 285904 w 409303"/>
              <a:gd name="connsiteY7" fmla="*/ 191735 h 200297"/>
              <a:gd name="connsiteX8" fmla="*/ 307689 w 409303"/>
              <a:gd name="connsiteY8" fmla="*/ 166129 h 200297"/>
              <a:gd name="connsiteX9" fmla="*/ 278675 w 409303"/>
              <a:gd name="connsiteY9" fmla="*/ 52251 h 200297"/>
              <a:gd name="connsiteX10" fmla="*/ 322217 w 409303"/>
              <a:gd name="connsiteY10" fmla="*/ 130628 h 200297"/>
              <a:gd name="connsiteX11" fmla="*/ 409303 w 409303"/>
              <a:gd name="connsiteY11" fmla="*/ 148045 h 200297"/>
              <a:gd name="connsiteX0" fmla="*/ 0 w 409303"/>
              <a:gd name="connsiteY0" fmla="*/ 0 h 200297"/>
              <a:gd name="connsiteX1" fmla="*/ 5809 w 409303"/>
              <a:gd name="connsiteY1" fmla="*/ 87085 h 200297"/>
              <a:gd name="connsiteX2" fmla="*/ 17425 w 409303"/>
              <a:gd name="connsiteY2" fmla="*/ 187112 h 200297"/>
              <a:gd name="connsiteX3" fmla="*/ 69669 w 409303"/>
              <a:gd name="connsiteY3" fmla="*/ 200297 h 200297"/>
              <a:gd name="connsiteX4" fmla="*/ 132077 w 409303"/>
              <a:gd name="connsiteY4" fmla="*/ 195059 h 200297"/>
              <a:gd name="connsiteX5" fmla="*/ 178512 w 409303"/>
              <a:gd name="connsiteY5" fmla="*/ 191557 h 200297"/>
              <a:gd name="connsiteX6" fmla="*/ 216248 w 409303"/>
              <a:gd name="connsiteY6" fmla="*/ 191250 h 200297"/>
              <a:gd name="connsiteX7" fmla="*/ 285904 w 409303"/>
              <a:gd name="connsiteY7" fmla="*/ 191735 h 200297"/>
              <a:gd name="connsiteX8" fmla="*/ 307689 w 409303"/>
              <a:gd name="connsiteY8" fmla="*/ 166129 h 200297"/>
              <a:gd name="connsiteX9" fmla="*/ 336715 w 409303"/>
              <a:gd name="connsiteY9" fmla="*/ 189514 h 200297"/>
              <a:gd name="connsiteX10" fmla="*/ 322217 w 409303"/>
              <a:gd name="connsiteY10" fmla="*/ 130628 h 200297"/>
              <a:gd name="connsiteX11" fmla="*/ 409303 w 409303"/>
              <a:gd name="connsiteY11" fmla="*/ 148045 h 200297"/>
              <a:gd name="connsiteX0" fmla="*/ 0 w 409303"/>
              <a:gd name="connsiteY0" fmla="*/ 0 h 200297"/>
              <a:gd name="connsiteX1" fmla="*/ 5809 w 409303"/>
              <a:gd name="connsiteY1" fmla="*/ 87085 h 200297"/>
              <a:gd name="connsiteX2" fmla="*/ 17425 w 409303"/>
              <a:gd name="connsiteY2" fmla="*/ 187112 h 200297"/>
              <a:gd name="connsiteX3" fmla="*/ 69669 w 409303"/>
              <a:gd name="connsiteY3" fmla="*/ 200297 h 200297"/>
              <a:gd name="connsiteX4" fmla="*/ 132077 w 409303"/>
              <a:gd name="connsiteY4" fmla="*/ 195059 h 200297"/>
              <a:gd name="connsiteX5" fmla="*/ 178512 w 409303"/>
              <a:gd name="connsiteY5" fmla="*/ 191557 h 200297"/>
              <a:gd name="connsiteX6" fmla="*/ 216248 w 409303"/>
              <a:gd name="connsiteY6" fmla="*/ 191250 h 200297"/>
              <a:gd name="connsiteX7" fmla="*/ 285904 w 409303"/>
              <a:gd name="connsiteY7" fmla="*/ 191735 h 200297"/>
              <a:gd name="connsiteX8" fmla="*/ 307689 w 409303"/>
              <a:gd name="connsiteY8" fmla="*/ 166129 h 200297"/>
              <a:gd name="connsiteX9" fmla="*/ 336715 w 409303"/>
              <a:gd name="connsiteY9" fmla="*/ 189514 h 200297"/>
              <a:gd name="connsiteX10" fmla="*/ 368649 w 409303"/>
              <a:gd name="connsiteY10" fmla="*/ 185831 h 200297"/>
              <a:gd name="connsiteX11" fmla="*/ 409303 w 409303"/>
              <a:gd name="connsiteY11" fmla="*/ 148045 h 200297"/>
              <a:gd name="connsiteX0" fmla="*/ 0 w 436872"/>
              <a:gd name="connsiteY0" fmla="*/ 0 h 200297"/>
              <a:gd name="connsiteX1" fmla="*/ 5809 w 436872"/>
              <a:gd name="connsiteY1" fmla="*/ 87085 h 200297"/>
              <a:gd name="connsiteX2" fmla="*/ 17425 w 436872"/>
              <a:gd name="connsiteY2" fmla="*/ 187112 h 200297"/>
              <a:gd name="connsiteX3" fmla="*/ 69669 w 436872"/>
              <a:gd name="connsiteY3" fmla="*/ 200297 h 200297"/>
              <a:gd name="connsiteX4" fmla="*/ 132077 w 436872"/>
              <a:gd name="connsiteY4" fmla="*/ 195059 h 200297"/>
              <a:gd name="connsiteX5" fmla="*/ 178512 w 436872"/>
              <a:gd name="connsiteY5" fmla="*/ 191557 h 200297"/>
              <a:gd name="connsiteX6" fmla="*/ 216248 w 436872"/>
              <a:gd name="connsiteY6" fmla="*/ 191250 h 200297"/>
              <a:gd name="connsiteX7" fmla="*/ 285904 w 436872"/>
              <a:gd name="connsiteY7" fmla="*/ 191735 h 200297"/>
              <a:gd name="connsiteX8" fmla="*/ 307689 w 436872"/>
              <a:gd name="connsiteY8" fmla="*/ 166129 h 200297"/>
              <a:gd name="connsiteX9" fmla="*/ 336715 w 436872"/>
              <a:gd name="connsiteY9" fmla="*/ 189514 h 200297"/>
              <a:gd name="connsiteX10" fmla="*/ 368649 w 436872"/>
              <a:gd name="connsiteY10" fmla="*/ 185831 h 200297"/>
              <a:gd name="connsiteX11" fmla="*/ 436872 w 436872"/>
              <a:gd name="connsiteY11" fmla="*/ 195788 h 200297"/>
              <a:gd name="connsiteX0" fmla="*/ 0 w 436872"/>
              <a:gd name="connsiteY0" fmla="*/ 0 h 200297"/>
              <a:gd name="connsiteX1" fmla="*/ 5809 w 436872"/>
              <a:gd name="connsiteY1" fmla="*/ 87085 h 200297"/>
              <a:gd name="connsiteX2" fmla="*/ 17425 w 436872"/>
              <a:gd name="connsiteY2" fmla="*/ 187112 h 200297"/>
              <a:gd name="connsiteX3" fmla="*/ 69669 w 436872"/>
              <a:gd name="connsiteY3" fmla="*/ 200297 h 200297"/>
              <a:gd name="connsiteX4" fmla="*/ 132077 w 436872"/>
              <a:gd name="connsiteY4" fmla="*/ 195059 h 200297"/>
              <a:gd name="connsiteX5" fmla="*/ 178512 w 436872"/>
              <a:gd name="connsiteY5" fmla="*/ 191557 h 200297"/>
              <a:gd name="connsiteX6" fmla="*/ 216248 w 436872"/>
              <a:gd name="connsiteY6" fmla="*/ 191250 h 200297"/>
              <a:gd name="connsiteX7" fmla="*/ 285904 w 436872"/>
              <a:gd name="connsiteY7" fmla="*/ 191735 h 200297"/>
              <a:gd name="connsiteX8" fmla="*/ 314944 w 436872"/>
              <a:gd name="connsiteY8" fmla="*/ 187017 h 200297"/>
              <a:gd name="connsiteX9" fmla="*/ 336715 w 436872"/>
              <a:gd name="connsiteY9" fmla="*/ 189514 h 200297"/>
              <a:gd name="connsiteX10" fmla="*/ 368649 w 436872"/>
              <a:gd name="connsiteY10" fmla="*/ 185831 h 200297"/>
              <a:gd name="connsiteX11" fmla="*/ 436872 w 436872"/>
              <a:gd name="connsiteY11" fmla="*/ 195788 h 200297"/>
              <a:gd name="connsiteX0" fmla="*/ 0 w 436872"/>
              <a:gd name="connsiteY0" fmla="*/ 0 h 201347"/>
              <a:gd name="connsiteX1" fmla="*/ 5809 w 436872"/>
              <a:gd name="connsiteY1" fmla="*/ 87085 h 201347"/>
              <a:gd name="connsiteX2" fmla="*/ 17425 w 436872"/>
              <a:gd name="connsiteY2" fmla="*/ 187112 h 201347"/>
              <a:gd name="connsiteX3" fmla="*/ 69669 w 436872"/>
              <a:gd name="connsiteY3" fmla="*/ 200297 h 201347"/>
              <a:gd name="connsiteX4" fmla="*/ 132077 w 436872"/>
              <a:gd name="connsiteY4" fmla="*/ 195059 h 201347"/>
              <a:gd name="connsiteX5" fmla="*/ 178512 w 436872"/>
              <a:gd name="connsiteY5" fmla="*/ 191557 h 201347"/>
              <a:gd name="connsiteX6" fmla="*/ 216248 w 436872"/>
              <a:gd name="connsiteY6" fmla="*/ 191250 h 201347"/>
              <a:gd name="connsiteX7" fmla="*/ 285904 w 436872"/>
              <a:gd name="connsiteY7" fmla="*/ 191735 h 201347"/>
              <a:gd name="connsiteX8" fmla="*/ 314944 w 436872"/>
              <a:gd name="connsiteY8" fmla="*/ 187017 h 201347"/>
              <a:gd name="connsiteX9" fmla="*/ 336715 w 436872"/>
              <a:gd name="connsiteY9" fmla="*/ 189514 h 201347"/>
              <a:gd name="connsiteX10" fmla="*/ 371551 w 436872"/>
              <a:gd name="connsiteY10" fmla="*/ 190307 h 201347"/>
              <a:gd name="connsiteX11" fmla="*/ 436872 w 436872"/>
              <a:gd name="connsiteY11" fmla="*/ 195788 h 201347"/>
              <a:gd name="connsiteX0" fmla="*/ 3042 w 431208"/>
              <a:gd name="connsiteY0" fmla="*/ 0 h 199855"/>
              <a:gd name="connsiteX1" fmla="*/ 145 w 431208"/>
              <a:gd name="connsiteY1" fmla="*/ 85593 h 199855"/>
              <a:gd name="connsiteX2" fmla="*/ 11761 w 431208"/>
              <a:gd name="connsiteY2" fmla="*/ 185620 h 199855"/>
              <a:gd name="connsiteX3" fmla="*/ 64005 w 431208"/>
              <a:gd name="connsiteY3" fmla="*/ 198805 h 199855"/>
              <a:gd name="connsiteX4" fmla="*/ 126413 w 431208"/>
              <a:gd name="connsiteY4" fmla="*/ 193567 h 199855"/>
              <a:gd name="connsiteX5" fmla="*/ 172848 w 431208"/>
              <a:gd name="connsiteY5" fmla="*/ 190065 h 199855"/>
              <a:gd name="connsiteX6" fmla="*/ 210584 w 431208"/>
              <a:gd name="connsiteY6" fmla="*/ 189758 h 199855"/>
              <a:gd name="connsiteX7" fmla="*/ 280240 w 431208"/>
              <a:gd name="connsiteY7" fmla="*/ 190243 h 199855"/>
              <a:gd name="connsiteX8" fmla="*/ 309280 w 431208"/>
              <a:gd name="connsiteY8" fmla="*/ 185525 h 199855"/>
              <a:gd name="connsiteX9" fmla="*/ 331051 w 431208"/>
              <a:gd name="connsiteY9" fmla="*/ 188022 h 199855"/>
              <a:gd name="connsiteX10" fmla="*/ 365887 w 431208"/>
              <a:gd name="connsiteY10" fmla="*/ 188815 h 199855"/>
              <a:gd name="connsiteX11" fmla="*/ 431208 w 431208"/>
              <a:gd name="connsiteY11" fmla="*/ 194296 h 199855"/>
              <a:gd name="connsiteX0" fmla="*/ 5912 w 434078"/>
              <a:gd name="connsiteY0" fmla="*/ 0 h 201324"/>
              <a:gd name="connsiteX1" fmla="*/ 113 w 434078"/>
              <a:gd name="connsiteY1" fmla="*/ 36358 h 201324"/>
              <a:gd name="connsiteX2" fmla="*/ 14631 w 434078"/>
              <a:gd name="connsiteY2" fmla="*/ 185620 h 201324"/>
              <a:gd name="connsiteX3" fmla="*/ 66875 w 434078"/>
              <a:gd name="connsiteY3" fmla="*/ 198805 h 201324"/>
              <a:gd name="connsiteX4" fmla="*/ 129283 w 434078"/>
              <a:gd name="connsiteY4" fmla="*/ 193567 h 201324"/>
              <a:gd name="connsiteX5" fmla="*/ 175718 w 434078"/>
              <a:gd name="connsiteY5" fmla="*/ 190065 h 201324"/>
              <a:gd name="connsiteX6" fmla="*/ 213454 w 434078"/>
              <a:gd name="connsiteY6" fmla="*/ 189758 h 201324"/>
              <a:gd name="connsiteX7" fmla="*/ 283110 w 434078"/>
              <a:gd name="connsiteY7" fmla="*/ 190243 h 201324"/>
              <a:gd name="connsiteX8" fmla="*/ 312150 w 434078"/>
              <a:gd name="connsiteY8" fmla="*/ 185525 h 201324"/>
              <a:gd name="connsiteX9" fmla="*/ 333921 w 434078"/>
              <a:gd name="connsiteY9" fmla="*/ 188022 h 201324"/>
              <a:gd name="connsiteX10" fmla="*/ 368757 w 434078"/>
              <a:gd name="connsiteY10" fmla="*/ 188815 h 201324"/>
              <a:gd name="connsiteX11" fmla="*/ 434078 w 434078"/>
              <a:gd name="connsiteY11" fmla="*/ 194296 h 201324"/>
              <a:gd name="connsiteX0" fmla="*/ 26502 w 434354"/>
              <a:gd name="connsiteY0" fmla="*/ 0 h 208784"/>
              <a:gd name="connsiteX1" fmla="*/ 389 w 434354"/>
              <a:gd name="connsiteY1" fmla="*/ 43818 h 208784"/>
              <a:gd name="connsiteX2" fmla="*/ 14907 w 434354"/>
              <a:gd name="connsiteY2" fmla="*/ 193080 h 208784"/>
              <a:gd name="connsiteX3" fmla="*/ 67151 w 434354"/>
              <a:gd name="connsiteY3" fmla="*/ 206265 h 208784"/>
              <a:gd name="connsiteX4" fmla="*/ 129559 w 434354"/>
              <a:gd name="connsiteY4" fmla="*/ 201027 h 208784"/>
              <a:gd name="connsiteX5" fmla="*/ 175994 w 434354"/>
              <a:gd name="connsiteY5" fmla="*/ 197525 h 208784"/>
              <a:gd name="connsiteX6" fmla="*/ 213730 w 434354"/>
              <a:gd name="connsiteY6" fmla="*/ 197218 h 208784"/>
              <a:gd name="connsiteX7" fmla="*/ 283386 w 434354"/>
              <a:gd name="connsiteY7" fmla="*/ 197703 h 208784"/>
              <a:gd name="connsiteX8" fmla="*/ 312426 w 434354"/>
              <a:gd name="connsiteY8" fmla="*/ 192985 h 208784"/>
              <a:gd name="connsiteX9" fmla="*/ 334197 w 434354"/>
              <a:gd name="connsiteY9" fmla="*/ 195482 h 208784"/>
              <a:gd name="connsiteX10" fmla="*/ 369033 w 434354"/>
              <a:gd name="connsiteY10" fmla="*/ 196275 h 208784"/>
              <a:gd name="connsiteX11" fmla="*/ 434354 w 434354"/>
              <a:gd name="connsiteY11" fmla="*/ 201756 h 208784"/>
              <a:gd name="connsiteX0" fmla="*/ 40311 w 435104"/>
              <a:gd name="connsiteY0" fmla="*/ 0 h 199832"/>
              <a:gd name="connsiteX1" fmla="*/ 1139 w 435104"/>
              <a:gd name="connsiteY1" fmla="*/ 34866 h 199832"/>
              <a:gd name="connsiteX2" fmla="*/ 15657 w 435104"/>
              <a:gd name="connsiteY2" fmla="*/ 184128 h 199832"/>
              <a:gd name="connsiteX3" fmla="*/ 67901 w 435104"/>
              <a:gd name="connsiteY3" fmla="*/ 197313 h 199832"/>
              <a:gd name="connsiteX4" fmla="*/ 130309 w 435104"/>
              <a:gd name="connsiteY4" fmla="*/ 192075 h 199832"/>
              <a:gd name="connsiteX5" fmla="*/ 176744 w 435104"/>
              <a:gd name="connsiteY5" fmla="*/ 188573 h 199832"/>
              <a:gd name="connsiteX6" fmla="*/ 214480 w 435104"/>
              <a:gd name="connsiteY6" fmla="*/ 188266 h 199832"/>
              <a:gd name="connsiteX7" fmla="*/ 284136 w 435104"/>
              <a:gd name="connsiteY7" fmla="*/ 188751 h 199832"/>
              <a:gd name="connsiteX8" fmla="*/ 313176 w 435104"/>
              <a:gd name="connsiteY8" fmla="*/ 184033 h 199832"/>
              <a:gd name="connsiteX9" fmla="*/ 334947 w 435104"/>
              <a:gd name="connsiteY9" fmla="*/ 186530 h 199832"/>
              <a:gd name="connsiteX10" fmla="*/ 369783 w 435104"/>
              <a:gd name="connsiteY10" fmla="*/ 187323 h 199832"/>
              <a:gd name="connsiteX11" fmla="*/ 435104 w 435104"/>
              <a:gd name="connsiteY11" fmla="*/ 192804 h 199832"/>
              <a:gd name="connsiteX0" fmla="*/ 49575 w 435662"/>
              <a:gd name="connsiteY0" fmla="*/ 0 h 198340"/>
              <a:gd name="connsiteX1" fmla="*/ 1697 w 435662"/>
              <a:gd name="connsiteY1" fmla="*/ 33374 h 198340"/>
              <a:gd name="connsiteX2" fmla="*/ 16215 w 435662"/>
              <a:gd name="connsiteY2" fmla="*/ 182636 h 198340"/>
              <a:gd name="connsiteX3" fmla="*/ 68459 w 435662"/>
              <a:gd name="connsiteY3" fmla="*/ 195821 h 198340"/>
              <a:gd name="connsiteX4" fmla="*/ 130867 w 435662"/>
              <a:gd name="connsiteY4" fmla="*/ 190583 h 198340"/>
              <a:gd name="connsiteX5" fmla="*/ 177302 w 435662"/>
              <a:gd name="connsiteY5" fmla="*/ 187081 h 198340"/>
              <a:gd name="connsiteX6" fmla="*/ 215038 w 435662"/>
              <a:gd name="connsiteY6" fmla="*/ 186774 h 198340"/>
              <a:gd name="connsiteX7" fmla="*/ 284694 w 435662"/>
              <a:gd name="connsiteY7" fmla="*/ 187259 h 198340"/>
              <a:gd name="connsiteX8" fmla="*/ 313734 w 435662"/>
              <a:gd name="connsiteY8" fmla="*/ 182541 h 198340"/>
              <a:gd name="connsiteX9" fmla="*/ 335505 w 435662"/>
              <a:gd name="connsiteY9" fmla="*/ 185038 h 198340"/>
              <a:gd name="connsiteX10" fmla="*/ 370341 w 435662"/>
              <a:gd name="connsiteY10" fmla="*/ 185831 h 198340"/>
              <a:gd name="connsiteX11" fmla="*/ 435662 w 435662"/>
              <a:gd name="connsiteY11" fmla="*/ 191312 h 198340"/>
              <a:gd name="connsiteX0" fmla="*/ 49738 w 435825"/>
              <a:gd name="connsiteY0" fmla="*/ 0 h 196871"/>
              <a:gd name="connsiteX1" fmla="*/ 1860 w 435825"/>
              <a:gd name="connsiteY1" fmla="*/ 33374 h 196871"/>
              <a:gd name="connsiteX2" fmla="*/ 16378 w 435825"/>
              <a:gd name="connsiteY2" fmla="*/ 182636 h 196871"/>
              <a:gd name="connsiteX3" fmla="*/ 77328 w 435825"/>
              <a:gd name="connsiteY3" fmla="*/ 186869 h 196871"/>
              <a:gd name="connsiteX4" fmla="*/ 131030 w 435825"/>
              <a:gd name="connsiteY4" fmla="*/ 190583 h 196871"/>
              <a:gd name="connsiteX5" fmla="*/ 177465 w 435825"/>
              <a:gd name="connsiteY5" fmla="*/ 187081 h 196871"/>
              <a:gd name="connsiteX6" fmla="*/ 215201 w 435825"/>
              <a:gd name="connsiteY6" fmla="*/ 186774 h 196871"/>
              <a:gd name="connsiteX7" fmla="*/ 284857 w 435825"/>
              <a:gd name="connsiteY7" fmla="*/ 187259 h 196871"/>
              <a:gd name="connsiteX8" fmla="*/ 313897 w 435825"/>
              <a:gd name="connsiteY8" fmla="*/ 182541 h 196871"/>
              <a:gd name="connsiteX9" fmla="*/ 335668 w 435825"/>
              <a:gd name="connsiteY9" fmla="*/ 185038 h 196871"/>
              <a:gd name="connsiteX10" fmla="*/ 370504 w 435825"/>
              <a:gd name="connsiteY10" fmla="*/ 185831 h 196871"/>
              <a:gd name="connsiteX11" fmla="*/ 435825 w 435825"/>
              <a:gd name="connsiteY11" fmla="*/ 191312 h 196871"/>
              <a:gd name="connsiteX0" fmla="*/ 50839 w 436926"/>
              <a:gd name="connsiteY0" fmla="*/ 0 h 196871"/>
              <a:gd name="connsiteX1" fmla="*/ 2961 w 436926"/>
              <a:gd name="connsiteY1" fmla="*/ 33374 h 196871"/>
              <a:gd name="connsiteX2" fmla="*/ 13126 w 436926"/>
              <a:gd name="connsiteY2" fmla="*/ 169208 h 196871"/>
              <a:gd name="connsiteX3" fmla="*/ 78429 w 436926"/>
              <a:gd name="connsiteY3" fmla="*/ 186869 h 196871"/>
              <a:gd name="connsiteX4" fmla="*/ 132131 w 436926"/>
              <a:gd name="connsiteY4" fmla="*/ 190583 h 196871"/>
              <a:gd name="connsiteX5" fmla="*/ 178566 w 436926"/>
              <a:gd name="connsiteY5" fmla="*/ 187081 h 196871"/>
              <a:gd name="connsiteX6" fmla="*/ 216302 w 436926"/>
              <a:gd name="connsiteY6" fmla="*/ 186774 h 196871"/>
              <a:gd name="connsiteX7" fmla="*/ 285958 w 436926"/>
              <a:gd name="connsiteY7" fmla="*/ 187259 h 196871"/>
              <a:gd name="connsiteX8" fmla="*/ 314998 w 436926"/>
              <a:gd name="connsiteY8" fmla="*/ 182541 h 196871"/>
              <a:gd name="connsiteX9" fmla="*/ 336769 w 436926"/>
              <a:gd name="connsiteY9" fmla="*/ 185038 h 196871"/>
              <a:gd name="connsiteX10" fmla="*/ 371605 w 436926"/>
              <a:gd name="connsiteY10" fmla="*/ 185831 h 196871"/>
              <a:gd name="connsiteX11" fmla="*/ 436926 w 436926"/>
              <a:gd name="connsiteY11" fmla="*/ 191312 h 196871"/>
              <a:gd name="connsiteX0" fmla="*/ 50839 w 436926"/>
              <a:gd name="connsiteY0" fmla="*/ 0 h 196871"/>
              <a:gd name="connsiteX1" fmla="*/ 2961 w 436926"/>
              <a:gd name="connsiteY1" fmla="*/ 33374 h 196871"/>
              <a:gd name="connsiteX2" fmla="*/ 13126 w 436926"/>
              <a:gd name="connsiteY2" fmla="*/ 169208 h 196871"/>
              <a:gd name="connsiteX3" fmla="*/ 78429 w 436926"/>
              <a:gd name="connsiteY3" fmla="*/ 186869 h 196871"/>
              <a:gd name="connsiteX4" fmla="*/ 132131 w 436926"/>
              <a:gd name="connsiteY4" fmla="*/ 190583 h 196871"/>
              <a:gd name="connsiteX5" fmla="*/ 178566 w 436926"/>
              <a:gd name="connsiteY5" fmla="*/ 187081 h 196871"/>
              <a:gd name="connsiteX6" fmla="*/ 216302 w 436926"/>
              <a:gd name="connsiteY6" fmla="*/ 186774 h 196871"/>
              <a:gd name="connsiteX7" fmla="*/ 285958 w 436926"/>
              <a:gd name="connsiteY7" fmla="*/ 187259 h 196871"/>
              <a:gd name="connsiteX8" fmla="*/ 316449 w 436926"/>
              <a:gd name="connsiteY8" fmla="*/ 187017 h 196871"/>
              <a:gd name="connsiteX9" fmla="*/ 336769 w 436926"/>
              <a:gd name="connsiteY9" fmla="*/ 185038 h 196871"/>
              <a:gd name="connsiteX10" fmla="*/ 371605 w 436926"/>
              <a:gd name="connsiteY10" fmla="*/ 185831 h 196871"/>
              <a:gd name="connsiteX11" fmla="*/ 436926 w 436926"/>
              <a:gd name="connsiteY11" fmla="*/ 191312 h 196871"/>
              <a:gd name="connsiteX0" fmla="*/ 50839 w 436926"/>
              <a:gd name="connsiteY0" fmla="*/ 0 h 196871"/>
              <a:gd name="connsiteX1" fmla="*/ 2961 w 436926"/>
              <a:gd name="connsiteY1" fmla="*/ 33374 h 196871"/>
              <a:gd name="connsiteX2" fmla="*/ 13126 w 436926"/>
              <a:gd name="connsiteY2" fmla="*/ 169208 h 196871"/>
              <a:gd name="connsiteX3" fmla="*/ 78429 w 436926"/>
              <a:gd name="connsiteY3" fmla="*/ 186869 h 196871"/>
              <a:gd name="connsiteX4" fmla="*/ 132131 w 436926"/>
              <a:gd name="connsiteY4" fmla="*/ 190583 h 196871"/>
              <a:gd name="connsiteX5" fmla="*/ 178566 w 436926"/>
              <a:gd name="connsiteY5" fmla="*/ 187081 h 196871"/>
              <a:gd name="connsiteX6" fmla="*/ 216302 w 436926"/>
              <a:gd name="connsiteY6" fmla="*/ 186774 h 196871"/>
              <a:gd name="connsiteX7" fmla="*/ 285958 w 436926"/>
              <a:gd name="connsiteY7" fmla="*/ 187259 h 196871"/>
              <a:gd name="connsiteX8" fmla="*/ 316449 w 436926"/>
              <a:gd name="connsiteY8" fmla="*/ 187017 h 196871"/>
              <a:gd name="connsiteX9" fmla="*/ 339671 w 436926"/>
              <a:gd name="connsiteY9" fmla="*/ 191006 h 196871"/>
              <a:gd name="connsiteX10" fmla="*/ 371605 w 436926"/>
              <a:gd name="connsiteY10" fmla="*/ 185831 h 196871"/>
              <a:gd name="connsiteX11" fmla="*/ 436926 w 436926"/>
              <a:gd name="connsiteY11" fmla="*/ 191312 h 196871"/>
              <a:gd name="connsiteX0" fmla="*/ 50839 w 436926"/>
              <a:gd name="connsiteY0" fmla="*/ 0 h 191312"/>
              <a:gd name="connsiteX1" fmla="*/ 2961 w 436926"/>
              <a:gd name="connsiteY1" fmla="*/ 33374 h 191312"/>
              <a:gd name="connsiteX2" fmla="*/ 13126 w 436926"/>
              <a:gd name="connsiteY2" fmla="*/ 169208 h 191312"/>
              <a:gd name="connsiteX3" fmla="*/ 78429 w 436926"/>
              <a:gd name="connsiteY3" fmla="*/ 186869 h 191312"/>
              <a:gd name="connsiteX4" fmla="*/ 132131 w 436926"/>
              <a:gd name="connsiteY4" fmla="*/ 190583 h 191312"/>
              <a:gd name="connsiteX5" fmla="*/ 178566 w 436926"/>
              <a:gd name="connsiteY5" fmla="*/ 187081 h 191312"/>
              <a:gd name="connsiteX6" fmla="*/ 216302 w 436926"/>
              <a:gd name="connsiteY6" fmla="*/ 186774 h 191312"/>
              <a:gd name="connsiteX7" fmla="*/ 285958 w 436926"/>
              <a:gd name="connsiteY7" fmla="*/ 187259 h 191312"/>
              <a:gd name="connsiteX8" fmla="*/ 316449 w 436926"/>
              <a:gd name="connsiteY8" fmla="*/ 187017 h 191312"/>
              <a:gd name="connsiteX9" fmla="*/ 339671 w 436926"/>
              <a:gd name="connsiteY9" fmla="*/ 191006 h 191312"/>
              <a:gd name="connsiteX10" fmla="*/ 371605 w 436926"/>
              <a:gd name="connsiteY10" fmla="*/ 185831 h 191312"/>
              <a:gd name="connsiteX11" fmla="*/ 436926 w 436926"/>
              <a:gd name="connsiteY11" fmla="*/ 191312 h 191312"/>
              <a:gd name="connsiteX0" fmla="*/ 50839 w 436926"/>
              <a:gd name="connsiteY0" fmla="*/ 0 h 191312"/>
              <a:gd name="connsiteX1" fmla="*/ 2961 w 436926"/>
              <a:gd name="connsiteY1" fmla="*/ 33374 h 191312"/>
              <a:gd name="connsiteX2" fmla="*/ 13126 w 436926"/>
              <a:gd name="connsiteY2" fmla="*/ 169208 h 191312"/>
              <a:gd name="connsiteX3" fmla="*/ 78429 w 436926"/>
              <a:gd name="connsiteY3" fmla="*/ 186869 h 191312"/>
              <a:gd name="connsiteX4" fmla="*/ 132131 w 436926"/>
              <a:gd name="connsiteY4" fmla="*/ 190583 h 191312"/>
              <a:gd name="connsiteX5" fmla="*/ 178566 w 436926"/>
              <a:gd name="connsiteY5" fmla="*/ 187081 h 191312"/>
              <a:gd name="connsiteX6" fmla="*/ 216302 w 436926"/>
              <a:gd name="connsiteY6" fmla="*/ 186774 h 191312"/>
              <a:gd name="connsiteX7" fmla="*/ 285958 w 436926"/>
              <a:gd name="connsiteY7" fmla="*/ 187259 h 191312"/>
              <a:gd name="connsiteX8" fmla="*/ 316449 w 436926"/>
              <a:gd name="connsiteY8" fmla="*/ 187017 h 191312"/>
              <a:gd name="connsiteX9" fmla="*/ 339671 w 436926"/>
              <a:gd name="connsiteY9" fmla="*/ 191006 h 191312"/>
              <a:gd name="connsiteX10" fmla="*/ 371605 w 436926"/>
              <a:gd name="connsiteY10" fmla="*/ 185831 h 191312"/>
              <a:gd name="connsiteX11" fmla="*/ 436926 w 436926"/>
              <a:gd name="connsiteY11" fmla="*/ 191312 h 191312"/>
              <a:gd name="connsiteX0" fmla="*/ 25910 w 435213"/>
              <a:gd name="connsiteY0" fmla="*/ 0 h 198772"/>
              <a:gd name="connsiteX1" fmla="*/ 1248 w 435213"/>
              <a:gd name="connsiteY1" fmla="*/ 40834 h 198772"/>
              <a:gd name="connsiteX2" fmla="*/ 11413 w 435213"/>
              <a:gd name="connsiteY2" fmla="*/ 176668 h 198772"/>
              <a:gd name="connsiteX3" fmla="*/ 76716 w 435213"/>
              <a:gd name="connsiteY3" fmla="*/ 194329 h 198772"/>
              <a:gd name="connsiteX4" fmla="*/ 130418 w 435213"/>
              <a:gd name="connsiteY4" fmla="*/ 198043 h 198772"/>
              <a:gd name="connsiteX5" fmla="*/ 176853 w 435213"/>
              <a:gd name="connsiteY5" fmla="*/ 194541 h 198772"/>
              <a:gd name="connsiteX6" fmla="*/ 214589 w 435213"/>
              <a:gd name="connsiteY6" fmla="*/ 194234 h 198772"/>
              <a:gd name="connsiteX7" fmla="*/ 284245 w 435213"/>
              <a:gd name="connsiteY7" fmla="*/ 194719 h 198772"/>
              <a:gd name="connsiteX8" fmla="*/ 314736 w 435213"/>
              <a:gd name="connsiteY8" fmla="*/ 194477 h 198772"/>
              <a:gd name="connsiteX9" fmla="*/ 337958 w 435213"/>
              <a:gd name="connsiteY9" fmla="*/ 198466 h 198772"/>
              <a:gd name="connsiteX10" fmla="*/ 369892 w 435213"/>
              <a:gd name="connsiteY10" fmla="*/ 193291 h 198772"/>
              <a:gd name="connsiteX11" fmla="*/ 435213 w 435213"/>
              <a:gd name="connsiteY11" fmla="*/ 198772 h 198772"/>
              <a:gd name="connsiteX0" fmla="*/ 25910 w 435213"/>
              <a:gd name="connsiteY0" fmla="*/ 248 h 199020"/>
              <a:gd name="connsiteX1" fmla="*/ 1248 w 435213"/>
              <a:gd name="connsiteY1" fmla="*/ 41082 h 199020"/>
              <a:gd name="connsiteX2" fmla="*/ 11413 w 435213"/>
              <a:gd name="connsiteY2" fmla="*/ 176916 h 199020"/>
              <a:gd name="connsiteX3" fmla="*/ 76716 w 435213"/>
              <a:gd name="connsiteY3" fmla="*/ 194577 h 199020"/>
              <a:gd name="connsiteX4" fmla="*/ 130418 w 435213"/>
              <a:gd name="connsiteY4" fmla="*/ 198291 h 199020"/>
              <a:gd name="connsiteX5" fmla="*/ 176853 w 435213"/>
              <a:gd name="connsiteY5" fmla="*/ 194789 h 199020"/>
              <a:gd name="connsiteX6" fmla="*/ 214589 w 435213"/>
              <a:gd name="connsiteY6" fmla="*/ 194482 h 199020"/>
              <a:gd name="connsiteX7" fmla="*/ 284245 w 435213"/>
              <a:gd name="connsiteY7" fmla="*/ 194967 h 199020"/>
              <a:gd name="connsiteX8" fmla="*/ 314736 w 435213"/>
              <a:gd name="connsiteY8" fmla="*/ 194725 h 199020"/>
              <a:gd name="connsiteX9" fmla="*/ 337958 w 435213"/>
              <a:gd name="connsiteY9" fmla="*/ 198714 h 199020"/>
              <a:gd name="connsiteX10" fmla="*/ 369892 w 435213"/>
              <a:gd name="connsiteY10" fmla="*/ 193539 h 199020"/>
              <a:gd name="connsiteX11" fmla="*/ 435213 w 435213"/>
              <a:gd name="connsiteY11" fmla="*/ 199020 h 19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5213" h="199020">
                <a:moveTo>
                  <a:pt x="25910" y="248"/>
                </a:moveTo>
                <a:cubicBezTo>
                  <a:pt x="25912" y="-2056"/>
                  <a:pt x="3664" y="11637"/>
                  <a:pt x="1248" y="41082"/>
                </a:cubicBezTo>
                <a:cubicBezTo>
                  <a:pt x="-1168" y="70527"/>
                  <a:pt x="-1165" y="151334"/>
                  <a:pt x="11413" y="176916"/>
                </a:cubicBezTo>
                <a:cubicBezTo>
                  <a:pt x="23991" y="202499"/>
                  <a:pt x="68007" y="191674"/>
                  <a:pt x="76716" y="194577"/>
                </a:cubicBezTo>
                <a:cubicBezTo>
                  <a:pt x="94133" y="185868"/>
                  <a:pt x="113729" y="198256"/>
                  <a:pt x="130418" y="198291"/>
                </a:cubicBezTo>
                <a:cubicBezTo>
                  <a:pt x="147107" y="198326"/>
                  <a:pt x="162825" y="195424"/>
                  <a:pt x="176853" y="194789"/>
                </a:cubicBezTo>
                <a:cubicBezTo>
                  <a:pt x="190881" y="194154"/>
                  <a:pt x="196690" y="194452"/>
                  <a:pt x="214589" y="194482"/>
                </a:cubicBezTo>
                <a:cubicBezTo>
                  <a:pt x="232488" y="194512"/>
                  <a:pt x="275536" y="200773"/>
                  <a:pt x="284245" y="194967"/>
                </a:cubicBezTo>
                <a:cubicBezTo>
                  <a:pt x="307468" y="197870"/>
                  <a:pt x="305784" y="194101"/>
                  <a:pt x="314736" y="194725"/>
                </a:cubicBezTo>
                <a:cubicBezTo>
                  <a:pt x="323688" y="195349"/>
                  <a:pt x="328765" y="198912"/>
                  <a:pt x="337958" y="198714"/>
                </a:cubicBezTo>
                <a:cubicBezTo>
                  <a:pt x="347151" y="198516"/>
                  <a:pt x="331396" y="195143"/>
                  <a:pt x="369892" y="193539"/>
                </a:cubicBezTo>
                <a:cubicBezTo>
                  <a:pt x="446218" y="195232"/>
                  <a:pt x="382020" y="199020"/>
                  <a:pt x="435213" y="199020"/>
                </a:cubicBezTo>
              </a:path>
            </a:pathLst>
          </a:custGeom>
          <a:noFill/>
          <a:ln w="28575">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Frihåndsform: figur 13">
            <a:extLst>
              <a:ext uri="{FF2B5EF4-FFF2-40B4-BE49-F238E27FC236}">
                <a16:creationId xmlns:a16="http://schemas.microsoft.com/office/drawing/2014/main" id="{B55A67DD-2DE1-FE3B-62C5-138B458D8F15}"/>
              </a:ext>
            </a:extLst>
          </p:cNvPr>
          <p:cNvSpPr/>
          <p:nvPr/>
        </p:nvSpPr>
        <p:spPr>
          <a:xfrm>
            <a:off x="1746461" y="6604482"/>
            <a:ext cx="0" cy="43336"/>
          </a:xfrm>
          <a:custGeom>
            <a:avLst/>
            <a:gdLst>
              <a:gd name="connsiteX0" fmla="*/ 0 w 0"/>
              <a:gd name="connsiteY0" fmla="*/ 43336 h 43336"/>
              <a:gd name="connsiteX1" fmla="*/ 0 w 0"/>
              <a:gd name="connsiteY1" fmla="*/ 0 h 43336"/>
            </a:gdLst>
            <a:ahLst/>
            <a:cxnLst>
              <a:cxn ang="0">
                <a:pos x="connsiteX0" y="connsiteY0"/>
              </a:cxn>
              <a:cxn ang="0">
                <a:pos x="connsiteX1" y="connsiteY1"/>
              </a:cxn>
            </a:cxnLst>
            <a:rect l="l" t="t" r="r" b="b"/>
            <a:pathLst>
              <a:path h="43336">
                <a:moveTo>
                  <a:pt x="0" y="43336"/>
                </a:moveTo>
                <a:lnTo>
                  <a:pt x="0" y="0"/>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3" name="Picture 6" descr="Et bilde som inneholder illustrasjon, design, kunst&#10;&#10;Automatisk generert beskrivelse med lav konfidens">
            <a:extLst>
              <a:ext uri="{FF2B5EF4-FFF2-40B4-BE49-F238E27FC236}">
                <a16:creationId xmlns:a16="http://schemas.microsoft.com/office/drawing/2014/main" id="{2DFD9792-DBB0-5AC4-8380-FA11D72BBBD6}"/>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2405429" y="8383439"/>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kstSylinder 9">
            <a:extLst>
              <a:ext uri="{FF2B5EF4-FFF2-40B4-BE49-F238E27FC236}">
                <a16:creationId xmlns:a16="http://schemas.microsoft.com/office/drawing/2014/main" id="{0EF468B3-673D-CCFB-7CFF-E939B78B87DA}"/>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3657085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ktangel 18"/>
          <p:cNvSpPr>
            <a:spLocks/>
          </p:cNvSpPr>
          <p:nvPr/>
        </p:nvSpPr>
        <p:spPr>
          <a:xfrm>
            <a:off x="-4026" y="-1356"/>
            <a:ext cx="15157592" cy="4968220"/>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3. etasje</a:t>
            </a:r>
          </a:p>
        </p:txBody>
      </p:sp>
      <p:grpSp>
        <p:nvGrpSpPr>
          <p:cNvPr id="20" name="Gruppe 19">
            <a:extLst>
              <a:ext uri="{FF2B5EF4-FFF2-40B4-BE49-F238E27FC236}">
                <a16:creationId xmlns:a16="http://schemas.microsoft.com/office/drawing/2014/main" id="{931C3492-9D07-D502-661C-1027DF595ADD}"/>
              </a:ext>
            </a:extLst>
          </p:cNvPr>
          <p:cNvGrpSpPr/>
          <p:nvPr/>
        </p:nvGrpSpPr>
        <p:grpSpPr>
          <a:xfrm>
            <a:off x="2232235" y="0"/>
            <a:ext cx="9218517" cy="418768"/>
            <a:chOff x="2232235" y="638879"/>
            <a:chExt cx="9218517" cy="418768"/>
          </a:xfrm>
        </p:grpSpPr>
        <p:grpSp>
          <p:nvGrpSpPr>
            <p:cNvPr id="8" name="Gruppe 7">
              <a:extLst>
                <a:ext uri="{FF2B5EF4-FFF2-40B4-BE49-F238E27FC236}">
                  <a16:creationId xmlns:a16="http://schemas.microsoft.com/office/drawing/2014/main" id="{440E5AED-A857-5CB6-EABD-B8F9735DE3FD}"/>
                </a:ext>
              </a:extLst>
            </p:cNvPr>
            <p:cNvGrpSpPr/>
            <p:nvPr/>
          </p:nvGrpSpPr>
          <p:grpSpPr>
            <a:xfrm>
              <a:off x="2232235" y="726156"/>
              <a:ext cx="9218517" cy="258312"/>
              <a:chOff x="2950817" y="475253"/>
              <a:chExt cx="9218517" cy="258312"/>
            </a:xfrm>
          </p:grpSpPr>
          <p:sp>
            <p:nvSpPr>
              <p:cNvPr id="9" name="Ellipse 8">
                <a:extLst>
                  <a:ext uri="{FF2B5EF4-FFF2-40B4-BE49-F238E27FC236}">
                    <a16:creationId xmlns:a16="http://schemas.microsoft.com/office/drawing/2014/main" id="{3FEF84F4-4FF8-7365-DD1D-671D7E831D55}"/>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0" name="Ellipse 9">
                <a:extLst>
                  <a:ext uri="{FF2B5EF4-FFF2-40B4-BE49-F238E27FC236}">
                    <a16:creationId xmlns:a16="http://schemas.microsoft.com/office/drawing/2014/main" id="{E3CC6934-699F-2A4E-825C-A53511F8610F}"/>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1" name="Ellipse 10">
                <a:extLst>
                  <a:ext uri="{FF2B5EF4-FFF2-40B4-BE49-F238E27FC236}">
                    <a16:creationId xmlns:a16="http://schemas.microsoft.com/office/drawing/2014/main" id="{F6EF7D13-D7A7-0F07-0F7C-66AC0FA1B4EB}"/>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2" name="Ellipse 11">
                <a:extLst>
                  <a:ext uri="{FF2B5EF4-FFF2-40B4-BE49-F238E27FC236}">
                    <a16:creationId xmlns:a16="http://schemas.microsoft.com/office/drawing/2014/main" id="{AC8BB598-F632-F2B6-0803-C283F99125B2}"/>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cxnSp>
          <p:nvCxnSpPr>
            <p:cNvPr id="18" name="Rett pilkobling 17">
              <a:extLst>
                <a:ext uri="{FF2B5EF4-FFF2-40B4-BE49-F238E27FC236}">
                  <a16:creationId xmlns:a16="http://schemas.microsoft.com/office/drawing/2014/main" id="{5AF6912A-03AE-1DEC-E792-EA11B768B674}"/>
                </a:ext>
              </a:extLst>
            </p:cNvPr>
            <p:cNvCxnSpPr>
              <a:cxnSpLocks/>
            </p:cNvCxnSpPr>
            <p:nvPr/>
          </p:nvCxnSpPr>
          <p:spPr>
            <a:xfrm>
              <a:off x="7559673" y="638879"/>
              <a:ext cx="1" cy="418768"/>
            </a:xfrm>
            <a:prstGeom prst="straightConnector1">
              <a:avLst/>
            </a:prstGeom>
            <a:ln>
              <a:solidFill>
                <a:schemeClr val="bg2"/>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2" name="TekstSylinder 1">
            <a:extLst>
              <a:ext uri="{FF2B5EF4-FFF2-40B4-BE49-F238E27FC236}">
                <a16:creationId xmlns:a16="http://schemas.microsoft.com/office/drawing/2014/main" id="{D2E6480A-E9EB-32AE-21F2-086C25F93FFD}"/>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2797729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9988" y="-7938"/>
            <a:ext cx="2519362" cy="1800226"/>
          </a:xfrm>
          <a:solidFill>
            <a:srgbClr val="8FC3CD"/>
          </a:solidFill>
        </p:spPr>
        <p:txBody>
          <a:bodyPr vert="horz" wrap="square" lIns="72008" tIns="360038" rIns="288030" bIns="108011" rtlCol="0" anchor="t">
            <a:normAutofit/>
          </a:bodyPr>
          <a:lstStyle/>
          <a:p>
            <a:pPr algn="r" defTabSz="704480">
              <a:lnSpc>
                <a:spcPct val="100000"/>
              </a:lnSpc>
              <a:spcBef>
                <a:spcPts val="0"/>
              </a:spcBef>
            </a:pPr>
            <a:r>
              <a:rPr lang="nb-NO" sz="2000" b="1">
                <a:solidFill>
                  <a:srgbClr val="002932"/>
                </a:solidFill>
                <a:latin typeface="Tahoma" panose="020B0604030504040204" pitchFamily="34" charset="0"/>
                <a:ea typeface="+mn-ea"/>
                <a:cs typeface="+mn-cs"/>
              </a:rPr>
              <a:t>3. etasje</a:t>
            </a:r>
            <a:br>
              <a:rPr lang="nb-NO" sz="2000" b="1">
                <a:solidFill>
                  <a:srgbClr val="002932"/>
                </a:solidFill>
                <a:latin typeface="Tahoma" panose="020B0604030504040204" pitchFamily="34" charset="0"/>
                <a:ea typeface="+mn-ea"/>
                <a:cs typeface="+mn-cs"/>
              </a:rPr>
            </a:br>
            <a:r>
              <a:rPr lang="nb-NO" sz="2000" b="1">
                <a:solidFill>
                  <a:srgbClr val="002932"/>
                </a:solidFill>
                <a:latin typeface="Tahoma" panose="020B0604030504040204" pitchFamily="34" charset="0"/>
                <a:ea typeface="+mn-ea"/>
                <a:cs typeface="+mn-cs"/>
              </a:rPr>
              <a:t>Prioriteringsliste</a:t>
            </a:r>
            <a:br>
              <a:rPr lang="nb-NO" sz="2000" b="1">
                <a:solidFill>
                  <a:srgbClr val="002932"/>
                </a:solidFill>
                <a:latin typeface="Tahoma" panose="020B0604030504040204" pitchFamily="34" charset="0"/>
                <a:ea typeface="+mn-ea"/>
                <a:cs typeface="+mn-cs"/>
              </a:rPr>
            </a:br>
            <a:br>
              <a:rPr lang="nb-NO" sz="2300" b="1">
                <a:solidFill>
                  <a:srgbClr val="002932"/>
                </a:solidFill>
                <a:latin typeface="Tahoma" panose="020B0604030504040204" pitchFamily="34" charset="0"/>
                <a:ea typeface="+mn-ea"/>
                <a:cs typeface="+mn-cs"/>
              </a:rPr>
            </a:br>
            <a:r>
              <a:rPr lang="nb-NO" sz="1400">
                <a:solidFill>
                  <a:prstClr val="black"/>
                </a:solidFill>
                <a:latin typeface="Tahoma" panose="020B0604030504040204" pitchFamily="34" charset="0"/>
                <a:ea typeface="+mn-ea"/>
                <a:cs typeface="Tahoma" panose="020B0604030504040204" pitchFamily="34" charset="0"/>
              </a:rPr>
              <a:t>Jf. plantegning neste side</a:t>
            </a:r>
          </a:p>
        </p:txBody>
      </p:sp>
      <p:graphicFrame>
        <p:nvGraphicFramePr>
          <p:cNvPr id="35" name="Tabell 34"/>
          <p:cNvGraphicFramePr>
            <a:graphicFrameLocks noGrp="1"/>
          </p:cNvGraphicFramePr>
          <p:nvPr>
            <p:extLst>
              <p:ext uri="{D42A27DB-BD31-4B8C-83A1-F6EECF244321}">
                <p14:modId xmlns:p14="http://schemas.microsoft.com/office/powerpoint/2010/main" val="1125498570"/>
              </p:ext>
            </p:extLst>
          </p:nvPr>
        </p:nvGraphicFramePr>
        <p:xfrm>
          <a:off x="1080001" y="2159192"/>
          <a:ext cx="11313041" cy="3695396"/>
        </p:xfrm>
        <a:graphic>
          <a:graphicData uri="http://schemas.openxmlformats.org/drawingml/2006/table">
            <a:tbl>
              <a:tblPr firstRow="1" bandRow="1">
                <a:tableStyleId>{073A0DAA-6AF3-43AB-8588-CEC1D06C72B9}</a:tableStyleId>
              </a:tblPr>
              <a:tblGrid>
                <a:gridCol w="1423662">
                  <a:extLst>
                    <a:ext uri="{9D8B030D-6E8A-4147-A177-3AD203B41FA5}">
                      <a16:colId xmlns:a16="http://schemas.microsoft.com/office/drawing/2014/main" val="20000"/>
                    </a:ext>
                  </a:extLst>
                </a:gridCol>
                <a:gridCol w="1418897">
                  <a:extLst>
                    <a:ext uri="{9D8B030D-6E8A-4147-A177-3AD203B41FA5}">
                      <a16:colId xmlns:a16="http://schemas.microsoft.com/office/drawing/2014/main" val="20001"/>
                    </a:ext>
                  </a:extLst>
                </a:gridCol>
                <a:gridCol w="1782603">
                  <a:extLst>
                    <a:ext uri="{9D8B030D-6E8A-4147-A177-3AD203B41FA5}">
                      <a16:colId xmlns:a16="http://schemas.microsoft.com/office/drawing/2014/main" val="20002"/>
                    </a:ext>
                  </a:extLst>
                </a:gridCol>
                <a:gridCol w="1286540">
                  <a:extLst>
                    <a:ext uri="{9D8B030D-6E8A-4147-A177-3AD203B41FA5}">
                      <a16:colId xmlns:a16="http://schemas.microsoft.com/office/drawing/2014/main" val="20003"/>
                    </a:ext>
                  </a:extLst>
                </a:gridCol>
                <a:gridCol w="2056044">
                  <a:extLst>
                    <a:ext uri="{9D8B030D-6E8A-4147-A177-3AD203B41FA5}">
                      <a16:colId xmlns:a16="http://schemas.microsoft.com/office/drawing/2014/main" val="20004"/>
                    </a:ext>
                  </a:extLst>
                </a:gridCol>
                <a:gridCol w="2452160">
                  <a:extLst>
                    <a:ext uri="{9D8B030D-6E8A-4147-A177-3AD203B41FA5}">
                      <a16:colId xmlns:a16="http://schemas.microsoft.com/office/drawing/2014/main" val="20005"/>
                    </a:ext>
                  </a:extLst>
                </a:gridCol>
                <a:gridCol w="893135">
                  <a:extLst>
                    <a:ext uri="{9D8B030D-6E8A-4147-A177-3AD203B41FA5}">
                      <a16:colId xmlns:a16="http://schemas.microsoft.com/office/drawing/2014/main" val="20006"/>
                    </a:ext>
                  </a:extLst>
                </a:gridCol>
              </a:tblGrid>
              <a:tr h="808235">
                <a:tc>
                  <a:txBody>
                    <a:bodyPr/>
                    <a:lstStyle/>
                    <a:p>
                      <a:pPr indent="0" algn="ctr">
                        <a:lnSpc>
                          <a:spcPct val="100000"/>
                        </a:lnSpc>
                        <a:spcBef>
                          <a:spcPts val="0"/>
                        </a:spcBef>
                        <a:spcAft>
                          <a:spcPts val="0"/>
                        </a:spcAft>
                      </a:pPr>
                      <a:r>
                        <a:rPr lang="nb-NO" sz="1400" b="1" err="1">
                          <a:solidFill>
                            <a:schemeClr val="bg1"/>
                          </a:solidFill>
                          <a:latin typeface="Tahoma" panose="020B0604030504040204" pitchFamily="34" charset="0"/>
                          <a:cs typeface="Tahoma" panose="020B0604030504040204" pitchFamily="34" charset="0"/>
                        </a:rPr>
                        <a:t>Pri</a:t>
                      </a:r>
                      <a:endParaRPr lang="nb-NO" sz="14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Foto</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Rom</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Mål og vekt</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Hjelpemidler og info</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Berget</a:t>
                      </a:r>
                    </a:p>
                  </a:txBody>
                  <a:tcPr marL="54703" marR="54703" marT="54726" marB="54726" anchor="ctr">
                    <a:solidFill>
                      <a:srgbClr val="00B050"/>
                    </a:solidFill>
                  </a:tcPr>
                </a:tc>
                <a:extLst>
                  <a:ext uri="{0D108BD9-81ED-4DB2-BD59-A6C34878D82A}">
                    <a16:rowId xmlns:a16="http://schemas.microsoft.com/office/drawing/2014/main" val="10000"/>
                  </a:ext>
                </a:extLst>
              </a:tr>
              <a:tr h="962387">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54703" marR="54703" marT="54726" marB="54726"/>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baseline="0">
                          <a:latin typeface="Tahoma" panose="020B0604030504040204" pitchFamily="34" charset="0"/>
                          <a:cs typeface="Tahoma" panose="020B0604030504040204" pitchFamily="34" charset="0"/>
                        </a:rPr>
                        <a:t>Dokumenter i pappesker</a:t>
                      </a:r>
                    </a:p>
                    <a:p>
                      <a:pPr marL="0" marR="0" indent="0" algn="l" defTabSz="801929" rtl="0" eaLnBrk="1" fontAlgn="auto" latinLnBrk="0" hangingPunct="1">
                        <a:lnSpc>
                          <a:spcPct val="100000"/>
                        </a:lnSpc>
                        <a:spcBef>
                          <a:spcPts val="0"/>
                        </a:spcBef>
                        <a:spcAft>
                          <a:spcPts val="0"/>
                        </a:spcAft>
                        <a:buClrTx/>
                        <a:buSzTx/>
                        <a:buFontTx/>
                        <a:buNone/>
                        <a:tabLst/>
                        <a:defRPr/>
                      </a:pPr>
                      <a:r>
                        <a:rPr lang="nb-NO" sz="1400" baseline="0">
                          <a:latin typeface="Tahoma" panose="020B0604030504040204" pitchFamily="34" charset="0"/>
                          <a:cs typeface="Tahoma" panose="020B0604030504040204" pitchFamily="34" charset="0"/>
                        </a:rPr>
                        <a:t>3 hyllemeter</a:t>
                      </a:r>
                    </a:p>
                  </a:txBody>
                  <a:tcPr marL="72000" marR="54000" marT="54014" marB="54014"/>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315</a:t>
                      </a:r>
                    </a:p>
                    <a:p>
                      <a:pPr marL="0" marR="0" indent="0" algn="l" defTabSz="960150"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Arkiv</a:t>
                      </a:r>
                    </a:p>
                    <a:p>
                      <a:pPr indent="0" algn="l">
                        <a:lnSpc>
                          <a:spcPct val="100000"/>
                        </a:lnSpc>
                        <a:spcBef>
                          <a:spcPts val="0"/>
                        </a:spcBef>
                        <a:spcAft>
                          <a:spcPts val="0"/>
                        </a:spcAft>
                      </a:pPr>
                      <a:endParaRPr lang="nb-NO" sz="1400" baseline="0">
                        <a:latin typeface="Tahoma" panose="020B0604030504040204" pitchFamily="34" charset="0"/>
                        <a:cs typeface="Tahoma" panose="020B0604030504040204" pitchFamily="34" charset="0"/>
                      </a:endParaRPr>
                    </a:p>
                  </a:txBody>
                  <a:tcPr marL="72000" marR="54000" marT="54014" marB="54014"/>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Maks 70</a:t>
                      </a:r>
                      <a:r>
                        <a:rPr lang="nb-NO" sz="1400" b="0" i="0" baseline="0">
                          <a:solidFill>
                            <a:schemeClr val="tx1"/>
                          </a:solidFill>
                          <a:latin typeface="Tahoma" panose="020B0604030504040204" pitchFamily="34" charset="0"/>
                          <a:cs typeface="Tahoma" panose="020B0604030504040204" pitchFamily="34" charset="0"/>
                        </a:rPr>
                        <a:t> x 30 cm</a:t>
                      </a:r>
                    </a:p>
                  </a:txBody>
                  <a:tcPr marL="72000" marR="54000" marT="54014" marB="54014"/>
                </a:tc>
                <a:tc>
                  <a:txBody>
                    <a:bodyPr/>
                    <a:lstStyle/>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aseline="0">
                          <a:latin typeface="Tahoma" panose="020B0604030504040204" pitchFamily="34" charset="0"/>
                          <a:cs typeface="Tahoma" panose="020B0604030504040204" pitchFamily="34" charset="0"/>
                        </a:rPr>
                        <a:t>Merket med tape på hyllekant</a:t>
                      </a:r>
                    </a:p>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aseline="0">
                          <a:solidFill>
                            <a:schemeClr val="dk1"/>
                          </a:solidFill>
                          <a:latin typeface="Tahoma" panose="020B0604030504040204" pitchFamily="34" charset="0"/>
                          <a:cs typeface="Tahoma" panose="020B0604030504040204" pitchFamily="34" charset="0"/>
                        </a:rPr>
                        <a:t>Sekketralle</a:t>
                      </a:r>
                      <a:r>
                        <a:rPr lang="nb-NO" sz="1400">
                          <a:solidFill>
                            <a:srgbClr val="002932"/>
                          </a:solidFill>
                          <a:latin typeface="Tahoma" panose="020B0604030504040204" pitchFamily="34" charset="0"/>
                        </a:rPr>
                        <a:t>r</a:t>
                      </a:r>
                    </a:p>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a:solidFill>
                            <a:srgbClr val="002932"/>
                          </a:solidFill>
                          <a:latin typeface="Tahoma" panose="020B0604030504040204" pitchFamily="34" charset="0"/>
                        </a:rPr>
                        <a:t>Spennbånd</a:t>
                      </a:r>
                    </a:p>
                  </a:txBody>
                  <a:tcPr marL="72000" marR="54000" marT="54014" marB="54014"/>
                </a:tc>
                <a:tc>
                  <a:txBody>
                    <a:bodyPr/>
                    <a:lstStyle/>
                    <a:p>
                      <a:pPr lvl="0" indent="0" algn="l">
                        <a:lnSpc>
                          <a:spcPct val="100000"/>
                        </a:lnSpc>
                        <a:spcBef>
                          <a:spcPts val="0"/>
                        </a:spcBef>
                        <a:spcAft>
                          <a:spcPts val="0"/>
                        </a:spcAft>
                      </a:pPr>
                      <a:endParaRPr lang="nb-NO" sz="1400" i="0">
                        <a:solidFill>
                          <a:schemeClr val="tx1"/>
                        </a:solidFill>
                        <a:latin typeface="Tahoma" panose="020B0604030504040204" pitchFamily="34" charset="0"/>
                        <a:cs typeface="Tahoma" panose="020B0604030504040204" pitchFamily="34" charset="0"/>
                      </a:endParaRPr>
                    </a:p>
                  </a:txBody>
                  <a:tcPr marL="72000" marR="54000" marT="54014" marB="54014"/>
                </a:tc>
                <a:extLst>
                  <a:ext uri="{0D108BD9-81ED-4DB2-BD59-A6C34878D82A}">
                    <a16:rowId xmlns:a16="http://schemas.microsoft.com/office/drawing/2014/main" val="10001"/>
                  </a:ext>
                </a:extLst>
              </a:tr>
              <a:tr h="962387">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400" i="0">
                        <a:solidFill>
                          <a:schemeClr val="tx1"/>
                        </a:solidFill>
                        <a:latin typeface="Tahoma" panose="020B0604030504040204" pitchFamily="34" charset="0"/>
                        <a:cs typeface="Tahoma" panose="020B0604030504040204" pitchFamily="34" charset="0"/>
                      </a:endParaRPr>
                    </a:p>
                  </a:txBody>
                  <a:tcPr marL="54703" marR="54703" marT="54726" marB="54726"/>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b="1">
                          <a:latin typeface="Tahoma" panose="020B0604030504040204" pitchFamily="34" charset="0"/>
                          <a:cs typeface="Tahoma" panose="020B0604030504040204" pitchFamily="34" charset="0"/>
                        </a:rPr>
                        <a:t>250</a:t>
                      </a:r>
                      <a:r>
                        <a:rPr lang="nb-NO" sz="1400" b="1" baseline="0">
                          <a:latin typeface="Tahoma" panose="020B0604030504040204" pitchFamily="34" charset="0"/>
                          <a:cs typeface="Tahoma" panose="020B0604030504040204" pitchFamily="34" charset="0"/>
                        </a:rPr>
                        <a:t> </a:t>
                      </a:r>
                      <a:r>
                        <a:rPr lang="nb-NO" sz="1400" b="1">
                          <a:latin typeface="Tahoma" panose="020B0604030504040204" pitchFamily="34" charset="0"/>
                          <a:cs typeface="Tahoma" panose="020B0604030504040204" pitchFamily="34" charset="0"/>
                        </a:rPr>
                        <a:t>gjenstander</a:t>
                      </a:r>
                    </a:p>
                    <a:p>
                      <a:pPr marL="0" marR="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Porselen</a:t>
                      </a:r>
                      <a:r>
                        <a:rPr lang="nb-NO" sz="1400" baseline="0">
                          <a:latin typeface="Tahoma" panose="020B0604030504040204" pitchFamily="34" charset="0"/>
                          <a:cs typeface="Tahoma" panose="020B0604030504040204" pitchFamily="34" charset="0"/>
                        </a:rPr>
                        <a:t> i montrer</a:t>
                      </a:r>
                      <a:endParaRPr lang="nb-NO" sz="1400">
                        <a:latin typeface="Tahoma" panose="020B0604030504040204" pitchFamily="34" charset="0"/>
                        <a:cs typeface="Tahoma" panose="020B0604030504040204" pitchFamily="34" charset="0"/>
                      </a:endParaRPr>
                    </a:p>
                  </a:txBody>
                  <a:tcPr marL="72000" marR="54000" marT="54014" marB="54014">
                    <a:solidFill>
                      <a:srgbClr val="E7E7E7"/>
                    </a:solidFill>
                  </a:tcPr>
                </a:tc>
                <a:tc>
                  <a:txBody>
                    <a:bodyPr/>
                    <a:lstStyle/>
                    <a:p>
                      <a:pPr indent="0" algn="l">
                        <a:lnSpc>
                          <a:spcPct val="100000"/>
                        </a:lnSpc>
                        <a:spcBef>
                          <a:spcPts val="0"/>
                        </a:spcBef>
                        <a:spcAft>
                          <a:spcPts val="0"/>
                        </a:spcAft>
                      </a:pPr>
                      <a:r>
                        <a:rPr lang="nb-NO" sz="1400" baseline="0">
                          <a:latin typeface="Tahoma" panose="020B0604030504040204" pitchFamily="34" charset="0"/>
                          <a:cs typeface="Tahoma" panose="020B0604030504040204" pitchFamily="34" charset="0"/>
                        </a:rPr>
                        <a:t>324</a:t>
                      </a:r>
                    </a:p>
                    <a:p>
                      <a:pPr indent="0" algn="l">
                        <a:lnSpc>
                          <a:spcPct val="100000"/>
                        </a:lnSpc>
                        <a:spcBef>
                          <a:spcPts val="0"/>
                        </a:spcBef>
                        <a:spcAft>
                          <a:spcPts val="0"/>
                        </a:spcAft>
                      </a:pPr>
                      <a:r>
                        <a:rPr lang="nb-NO" sz="1400" baseline="0">
                          <a:latin typeface="Tahoma" panose="020B0604030504040204" pitchFamily="34" charset="0"/>
                          <a:cs typeface="Tahoma" panose="020B0604030504040204" pitchFamily="34" charset="0"/>
                        </a:rPr>
                        <a:t>326</a:t>
                      </a:r>
                    </a:p>
                    <a:p>
                      <a:pPr indent="0" algn="l">
                        <a:lnSpc>
                          <a:spcPct val="100000"/>
                        </a:lnSpc>
                        <a:spcBef>
                          <a:spcPts val="0"/>
                        </a:spcBef>
                        <a:spcAft>
                          <a:spcPts val="0"/>
                        </a:spcAft>
                      </a:pPr>
                      <a:r>
                        <a:rPr lang="nb-NO" sz="1400" baseline="0">
                          <a:latin typeface="Tahoma" panose="020B0604030504040204" pitchFamily="34" charset="0"/>
                          <a:cs typeface="Tahoma" panose="020B0604030504040204" pitchFamily="34" charset="0"/>
                        </a:rPr>
                        <a:t>328</a:t>
                      </a:r>
                    </a:p>
                  </a:txBody>
                  <a:tcPr marL="72000" marR="54000" marT="54014" marB="54014"/>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Maks 40</a:t>
                      </a:r>
                      <a:r>
                        <a:rPr lang="nb-NO" sz="1400" b="0" i="0" baseline="0">
                          <a:solidFill>
                            <a:schemeClr val="tx1"/>
                          </a:solidFill>
                          <a:latin typeface="Tahoma" panose="020B0604030504040204" pitchFamily="34" charset="0"/>
                          <a:cs typeface="Tahoma" panose="020B0604030504040204" pitchFamily="34" charset="0"/>
                        </a:rPr>
                        <a:t> x 30 cm</a:t>
                      </a:r>
                    </a:p>
                    <a:p>
                      <a:pPr marL="0" lvl="0" indent="0" algn="l">
                        <a:lnSpc>
                          <a:spcPct val="100000"/>
                        </a:lnSpc>
                        <a:spcBef>
                          <a:spcPts val="0"/>
                        </a:spcBef>
                        <a:spcAft>
                          <a:spcPts val="0"/>
                        </a:spcAft>
                        <a:buFont typeface="Arial" panose="020B0604020202020204" pitchFamily="34" charset="0"/>
                        <a:buNone/>
                      </a:pPr>
                      <a:r>
                        <a:rPr lang="nb-NO" sz="1400" b="0" i="0" baseline="0">
                          <a:solidFill>
                            <a:schemeClr val="tx1"/>
                          </a:solidFill>
                          <a:latin typeface="Tahoma" panose="020B0604030504040204" pitchFamily="34" charset="0"/>
                          <a:cs typeface="Tahoma" panose="020B0604030504040204" pitchFamily="34" charset="0"/>
                        </a:rPr>
                        <a:t>Totalt</a:t>
                      </a:r>
                    </a:p>
                  </a:txBody>
                  <a:tcPr marL="72000" marR="54000" marT="54014" marB="54014"/>
                </a:tc>
                <a:tc>
                  <a:txBody>
                    <a:bodyPr/>
                    <a:lstStyle/>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a:latin typeface="Tahoma" panose="020B0604030504040204" pitchFamily="34" charset="0"/>
                          <a:cs typeface="Tahoma" panose="020B0604030504040204" pitchFamily="34" charset="0"/>
                        </a:rPr>
                        <a:t>Monternøkkel</a:t>
                      </a:r>
                      <a:r>
                        <a:rPr lang="nb-NO" sz="1400" baseline="0">
                          <a:latin typeface="Tahoma" panose="020B0604030504040204" pitchFamily="34" charset="0"/>
                          <a:cs typeface="Tahoma" panose="020B0604030504040204" pitchFamily="34" charset="0"/>
                        </a:rPr>
                        <a:t> i safe</a:t>
                      </a:r>
                    </a:p>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aseline="0">
                          <a:latin typeface="Tahoma" panose="020B0604030504040204" pitchFamily="34" charset="0"/>
                          <a:cs typeface="Tahoma" panose="020B0604030504040204" pitchFamily="34" charset="0"/>
                        </a:rPr>
                        <a:t>Kasser og pakkeplast</a:t>
                      </a:r>
                      <a:endParaRPr lang="nb-NO" sz="1400">
                        <a:latin typeface="Tahoma" panose="020B0604030504040204" pitchFamily="34" charset="0"/>
                        <a:cs typeface="Tahoma" panose="020B0604030504040204" pitchFamily="34" charset="0"/>
                      </a:endParaRPr>
                    </a:p>
                  </a:txBody>
                  <a:tcPr marL="72000" marR="54000" marT="54014" marB="54014"/>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72000" marR="54000" marT="54014" marB="54014"/>
                </a:tc>
                <a:extLst>
                  <a:ext uri="{0D108BD9-81ED-4DB2-BD59-A6C34878D82A}">
                    <a16:rowId xmlns:a16="http://schemas.microsoft.com/office/drawing/2014/main" val="10002"/>
                  </a:ext>
                </a:extLst>
              </a:tr>
              <a:tr h="962387">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22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54703" marR="54703" marT="54726" marB="54726"/>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Møblement:</a:t>
                      </a:r>
                    </a:p>
                    <a:p>
                      <a:pPr marL="0" marR="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sofa,</a:t>
                      </a:r>
                      <a:r>
                        <a:rPr lang="nb-NO" sz="1400" baseline="0">
                          <a:latin typeface="Tahoma" panose="020B0604030504040204" pitchFamily="34" charset="0"/>
                          <a:cs typeface="Tahoma" panose="020B0604030504040204" pitchFamily="34" charset="0"/>
                        </a:rPr>
                        <a:t> bord og to stoler</a:t>
                      </a:r>
                    </a:p>
                  </a:txBody>
                  <a:tcPr marL="72000" marR="54000" marT="54014" marB="54014"/>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400" baseline="0">
                          <a:latin typeface="Tahoma" panose="020B0604030504040204" pitchFamily="34" charset="0"/>
                          <a:cs typeface="Tahoma" panose="020B0604030504040204" pitchFamily="34" charset="0"/>
                        </a:rPr>
                        <a:t>333</a:t>
                      </a:r>
                    </a:p>
                  </a:txBody>
                  <a:tcPr marL="72000" marR="54000" marT="54014" marB="54014"/>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Maks</a:t>
                      </a:r>
                    </a:p>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200 x 100 x 100 cm</a:t>
                      </a:r>
                    </a:p>
                  </a:txBody>
                  <a:tcPr marL="72000" marR="54000" marT="54014" marB="54014">
                    <a:solidFill>
                      <a:schemeClr val="dk1">
                        <a:tint val="40000"/>
                      </a:schemeClr>
                    </a:solidFill>
                  </a:tcPr>
                </a:tc>
                <a:tc>
                  <a:txBody>
                    <a:bodyPr/>
                    <a:lstStyle/>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aseline="0">
                          <a:latin typeface="Tahoma" panose="020B0604030504040204" pitchFamily="34" charset="0"/>
                          <a:cs typeface="Tahoma" panose="020B0604030504040204" pitchFamily="34" charset="0"/>
                        </a:rPr>
                        <a:t>Spennbånd</a:t>
                      </a:r>
                    </a:p>
                  </a:txBody>
                  <a:tcPr marL="72000" marR="54000" marT="54014" marB="54014"/>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72000" marR="54000" marT="54014" marB="54014"/>
                </a:tc>
                <a:extLst>
                  <a:ext uri="{0D108BD9-81ED-4DB2-BD59-A6C34878D82A}">
                    <a16:rowId xmlns:a16="http://schemas.microsoft.com/office/drawing/2014/main" val="10003"/>
                  </a:ext>
                </a:extLst>
              </a:tr>
            </a:tbl>
          </a:graphicData>
        </a:graphic>
      </p:graphicFrame>
      <p:sp>
        <p:nvSpPr>
          <p:cNvPr id="36" name="TekstSylinder 35"/>
          <p:cNvSpPr txBox="1"/>
          <p:nvPr/>
        </p:nvSpPr>
        <p:spPr>
          <a:xfrm>
            <a:off x="1080001" y="7066642"/>
            <a:ext cx="5090228" cy="383078"/>
          </a:xfrm>
          <a:prstGeom prst="rect">
            <a:avLst/>
          </a:prstGeom>
          <a:solidFill>
            <a:srgbClr val="6DD9FF"/>
          </a:solidFill>
        </p:spPr>
        <p:txBody>
          <a:bodyPr wrap="none" lIns="105024" tIns="52513" rIns="105024" bIns="52513" rtlCol="0">
            <a:spAutoFit/>
          </a:bodyPr>
          <a:lstStyle/>
          <a:p>
            <a:r>
              <a:rPr lang="nb-NO">
                <a:latin typeface="Tahoma" panose="020B0604030504040204" pitchFamily="34" charset="0"/>
                <a:cs typeface="Tahoma" panose="020B0604030504040204" pitchFamily="34" charset="0"/>
              </a:rPr>
              <a:t>Medbring hjelpemidler! Oppbevares i resepsjon.</a:t>
            </a:r>
          </a:p>
        </p:txBody>
      </p:sp>
      <p:sp>
        <p:nvSpPr>
          <p:cNvPr id="41" name="Rektangel 40"/>
          <p:cNvSpPr/>
          <p:nvPr/>
        </p:nvSpPr>
        <p:spPr>
          <a:xfrm>
            <a:off x="2543083" y="4025701"/>
            <a:ext cx="1364725" cy="7505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a:latin typeface="Tahoma" panose="020B0604030504040204" pitchFamily="34" charset="0"/>
              </a:rPr>
              <a:t>Foto</a:t>
            </a:r>
          </a:p>
        </p:txBody>
      </p:sp>
      <p:sp>
        <p:nvSpPr>
          <p:cNvPr id="43" name="Rektangel 42"/>
          <p:cNvSpPr/>
          <p:nvPr/>
        </p:nvSpPr>
        <p:spPr>
          <a:xfrm>
            <a:off x="2543083" y="5028433"/>
            <a:ext cx="1364725" cy="7505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a:latin typeface="Tahoma" panose="020B0604030504040204" pitchFamily="34" charset="0"/>
              </a:rPr>
              <a:t>Foto</a:t>
            </a:r>
          </a:p>
        </p:txBody>
      </p:sp>
      <p:sp>
        <p:nvSpPr>
          <p:cNvPr id="68" name="Ellipse 67"/>
          <p:cNvSpPr>
            <a:spLocks noChangeAspect="1"/>
          </p:cNvSpPr>
          <p:nvPr/>
        </p:nvSpPr>
        <p:spPr>
          <a:xfrm>
            <a:off x="1596513" y="3262674"/>
            <a:ext cx="324000" cy="32372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4</a:t>
            </a:r>
          </a:p>
        </p:txBody>
      </p:sp>
      <p:sp>
        <p:nvSpPr>
          <p:cNvPr id="69" name="Ellipse 68"/>
          <p:cNvSpPr>
            <a:spLocks noChangeAspect="1"/>
          </p:cNvSpPr>
          <p:nvPr/>
        </p:nvSpPr>
        <p:spPr>
          <a:xfrm>
            <a:off x="1596513" y="4179800"/>
            <a:ext cx="324000" cy="32372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5</a:t>
            </a:r>
          </a:p>
        </p:txBody>
      </p:sp>
      <p:sp>
        <p:nvSpPr>
          <p:cNvPr id="70" name="Ellipse 69"/>
          <p:cNvSpPr>
            <a:spLocks noChangeAspect="1"/>
          </p:cNvSpPr>
          <p:nvPr/>
        </p:nvSpPr>
        <p:spPr>
          <a:xfrm>
            <a:off x="1596010" y="5167307"/>
            <a:ext cx="324000" cy="323726"/>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10</a:t>
            </a:r>
          </a:p>
        </p:txBody>
      </p:sp>
      <p:grpSp>
        <p:nvGrpSpPr>
          <p:cNvPr id="2" name="Gruppe 1">
            <a:extLst>
              <a:ext uri="{FF2B5EF4-FFF2-40B4-BE49-F238E27FC236}">
                <a16:creationId xmlns:a16="http://schemas.microsoft.com/office/drawing/2014/main" id="{553B4F15-005F-9C31-41A3-2C05174CE376}"/>
              </a:ext>
            </a:extLst>
          </p:cNvPr>
          <p:cNvGrpSpPr/>
          <p:nvPr/>
        </p:nvGrpSpPr>
        <p:grpSpPr>
          <a:xfrm>
            <a:off x="2950817" y="10302806"/>
            <a:ext cx="9218517" cy="258312"/>
            <a:chOff x="2950817" y="475253"/>
            <a:chExt cx="9218517" cy="258312"/>
          </a:xfrm>
        </p:grpSpPr>
        <p:sp>
          <p:nvSpPr>
            <p:cNvPr id="8" name="Ellipse 7">
              <a:extLst>
                <a:ext uri="{FF2B5EF4-FFF2-40B4-BE49-F238E27FC236}">
                  <a16:creationId xmlns:a16="http://schemas.microsoft.com/office/drawing/2014/main" id="{AB93C51B-3B6F-7786-F245-3599C5CFDEB4}"/>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9" name="Ellipse 8">
              <a:extLst>
                <a:ext uri="{FF2B5EF4-FFF2-40B4-BE49-F238E27FC236}">
                  <a16:creationId xmlns:a16="http://schemas.microsoft.com/office/drawing/2014/main" id="{6A09EDD0-FFA7-2852-3131-A50416FE051C}"/>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0" name="Ellipse 9">
              <a:extLst>
                <a:ext uri="{FF2B5EF4-FFF2-40B4-BE49-F238E27FC236}">
                  <a16:creationId xmlns:a16="http://schemas.microsoft.com/office/drawing/2014/main" id="{584D4B5A-E0C0-ED2F-CABA-85EE2F0659FD}"/>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3" name="Ellipse 12">
              <a:extLst>
                <a:ext uri="{FF2B5EF4-FFF2-40B4-BE49-F238E27FC236}">
                  <a16:creationId xmlns:a16="http://schemas.microsoft.com/office/drawing/2014/main" id="{E0414BC5-2BBC-47AF-554D-1C70C963CD61}"/>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grpSp>
        <p:nvGrpSpPr>
          <p:cNvPr id="83" name="Gruppe 82">
            <a:extLst>
              <a:ext uri="{FF2B5EF4-FFF2-40B4-BE49-F238E27FC236}">
                <a16:creationId xmlns:a16="http://schemas.microsoft.com/office/drawing/2014/main" id="{9F642AAE-4F16-5FE0-D366-DF14E5C04139}"/>
              </a:ext>
            </a:extLst>
          </p:cNvPr>
          <p:cNvGrpSpPr/>
          <p:nvPr/>
        </p:nvGrpSpPr>
        <p:grpSpPr>
          <a:xfrm>
            <a:off x="10659383" y="4449741"/>
            <a:ext cx="396000" cy="396221"/>
            <a:chOff x="10851374" y="3375876"/>
            <a:chExt cx="396000" cy="396221"/>
          </a:xfrm>
        </p:grpSpPr>
        <p:pic>
          <p:nvPicPr>
            <p:cNvPr id="84" name="Bilde 83" descr="Et bilde som inneholder sirkel, Grafikk, design&#10;&#10;Automatisk generert beskrivelse">
              <a:extLst>
                <a:ext uri="{FF2B5EF4-FFF2-40B4-BE49-F238E27FC236}">
                  <a16:creationId xmlns:a16="http://schemas.microsoft.com/office/drawing/2014/main" id="{2D9B8129-FFE8-18E9-E2D0-FE190A797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85" name="TekstSylinder 84">
              <a:extLst>
                <a:ext uri="{FF2B5EF4-FFF2-40B4-BE49-F238E27FC236}">
                  <a16:creationId xmlns:a16="http://schemas.microsoft.com/office/drawing/2014/main" id="{0FDBB8E1-5C29-1A55-DC16-BF31DBB8172E}"/>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6" name="Gruppe 85">
            <a:extLst>
              <a:ext uri="{FF2B5EF4-FFF2-40B4-BE49-F238E27FC236}">
                <a16:creationId xmlns:a16="http://schemas.microsoft.com/office/drawing/2014/main" id="{A00089B6-11ED-5476-0ADC-BDEFA20B3C88}"/>
              </a:ext>
            </a:extLst>
          </p:cNvPr>
          <p:cNvGrpSpPr/>
          <p:nvPr/>
        </p:nvGrpSpPr>
        <p:grpSpPr>
          <a:xfrm>
            <a:off x="11063035" y="4449962"/>
            <a:ext cx="396000" cy="396000"/>
            <a:chOff x="7527382" y="3752647"/>
            <a:chExt cx="396000" cy="396000"/>
          </a:xfrm>
        </p:grpSpPr>
        <p:pic>
          <p:nvPicPr>
            <p:cNvPr id="87" name="Bilde 86" descr="Et bilde som inneholder symbol, sirkel, logo, design&#10;&#10;Automatisk generert beskrivelse">
              <a:extLst>
                <a:ext uri="{FF2B5EF4-FFF2-40B4-BE49-F238E27FC236}">
                  <a16:creationId xmlns:a16="http://schemas.microsoft.com/office/drawing/2014/main" id="{2BD3FD4F-F57E-31AD-840A-618288531E92}"/>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88" name="TekstSylinder 87">
              <a:extLst>
                <a:ext uri="{FF2B5EF4-FFF2-40B4-BE49-F238E27FC236}">
                  <a16:creationId xmlns:a16="http://schemas.microsoft.com/office/drawing/2014/main" id="{BD12EE4A-36DE-40B4-EFE1-88E6E0D69127}"/>
                </a:ext>
              </a:extLst>
            </p:cNvPr>
            <p:cNvSpPr txBox="1"/>
            <p:nvPr/>
          </p:nvSpPr>
          <p:spPr>
            <a:xfrm>
              <a:off x="7648332" y="3919861"/>
              <a:ext cx="166712"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07" name="Gruppe 106">
            <a:extLst>
              <a:ext uri="{FF2B5EF4-FFF2-40B4-BE49-F238E27FC236}">
                <a16:creationId xmlns:a16="http://schemas.microsoft.com/office/drawing/2014/main" id="{7594BCBA-A8FE-537B-684D-6419E3F3C152}"/>
              </a:ext>
            </a:extLst>
          </p:cNvPr>
          <p:cNvGrpSpPr/>
          <p:nvPr/>
        </p:nvGrpSpPr>
        <p:grpSpPr>
          <a:xfrm>
            <a:off x="10667035" y="5364513"/>
            <a:ext cx="396000" cy="396221"/>
            <a:chOff x="10851374" y="3375876"/>
            <a:chExt cx="396000" cy="396221"/>
          </a:xfrm>
        </p:grpSpPr>
        <p:pic>
          <p:nvPicPr>
            <p:cNvPr id="108" name="Bilde 107" descr="Et bilde som inneholder sirkel, Grafikk, design&#10;&#10;Automatisk generert beskrivelse">
              <a:extLst>
                <a:ext uri="{FF2B5EF4-FFF2-40B4-BE49-F238E27FC236}">
                  <a16:creationId xmlns:a16="http://schemas.microsoft.com/office/drawing/2014/main" id="{EF9FB0AE-3AB4-3673-127B-FF9AFF9145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09" name="TekstSylinder 108">
              <a:extLst>
                <a:ext uri="{FF2B5EF4-FFF2-40B4-BE49-F238E27FC236}">
                  <a16:creationId xmlns:a16="http://schemas.microsoft.com/office/drawing/2014/main" id="{C4589AD5-C21E-9413-ACB3-9493208B822A}"/>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6</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0" name="Gruppe 109">
            <a:extLst>
              <a:ext uri="{FF2B5EF4-FFF2-40B4-BE49-F238E27FC236}">
                <a16:creationId xmlns:a16="http://schemas.microsoft.com/office/drawing/2014/main" id="{A0B4B674-B9A3-DC94-A1B1-3577D6288856}"/>
              </a:ext>
            </a:extLst>
          </p:cNvPr>
          <p:cNvGrpSpPr/>
          <p:nvPr/>
        </p:nvGrpSpPr>
        <p:grpSpPr>
          <a:xfrm>
            <a:off x="11070687" y="5364734"/>
            <a:ext cx="396000" cy="396000"/>
            <a:chOff x="7527382" y="3752647"/>
            <a:chExt cx="396000" cy="396000"/>
          </a:xfrm>
        </p:grpSpPr>
        <p:pic>
          <p:nvPicPr>
            <p:cNvPr id="111" name="Bilde 110" descr="Et bilde som inneholder symbol, sirkel, logo, design&#10;&#10;Automatisk generert beskrivelse">
              <a:extLst>
                <a:ext uri="{FF2B5EF4-FFF2-40B4-BE49-F238E27FC236}">
                  <a16:creationId xmlns:a16="http://schemas.microsoft.com/office/drawing/2014/main" id="{970B0C8F-7F45-9606-F11B-0C4E45DBB8B0}"/>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15" name="TekstSylinder 114">
              <a:extLst>
                <a:ext uri="{FF2B5EF4-FFF2-40B4-BE49-F238E27FC236}">
                  <a16:creationId xmlns:a16="http://schemas.microsoft.com/office/drawing/2014/main" id="{9CF86078-648F-7F3B-213C-283A4349F52B}"/>
                </a:ext>
              </a:extLst>
            </p:cNvPr>
            <p:cNvSpPr txBox="1"/>
            <p:nvPr/>
          </p:nvSpPr>
          <p:spPr>
            <a:xfrm>
              <a:off x="7690010" y="3919861"/>
              <a:ext cx="8335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94" name="Gruppe 193">
            <a:extLst>
              <a:ext uri="{FF2B5EF4-FFF2-40B4-BE49-F238E27FC236}">
                <a16:creationId xmlns:a16="http://schemas.microsoft.com/office/drawing/2014/main" id="{D9ED6CC7-269A-04AC-4E5C-177130D3B6DC}"/>
              </a:ext>
            </a:extLst>
          </p:cNvPr>
          <p:cNvGrpSpPr/>
          <p:nvPr/>
        </p:nvGrpSpPr>
        <p:grpSpPr>
          <a:xfrm>
            <a:off x="10667035" y="3441336"/>
            <a:ext cx="396000" cy="396221"/>
            <a:chOff x="10851374" y="3375876"/>
            <a:chExt cx="396000" cy="396221"/>
          </a:xfrm>
        </p:grpSpPr>
        <p:pic>
          <p:nvPicPr>
            <p:cNvPr id="195" name="Bilde 194" descr="Et bilde som inneholder sirkel, Grafikk, design&#10;&#10;Automatisk generert beskrivelse">
              <a:extLst>
                <a:ext uri="{FF2B5EF4-FFF2-40B4-BE49-F238E27FC236}">
                  <a16:creationId xmlns:a16="http://schemas.microsoft.com/office/drawing/2014/main" id="{6C3A4942-33D1-3CB0-69DC-2919425F9F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96" name="TekstSylinder 195">
              <a:extLst>
                <a:ext uri="{FF2B5EF4-FFF2-40B4-BE49-F238E27FC236}">
                  <a16:creationId xmlns:a16="http://schemas.microsoft.com/office/drawing/2014/main" id="{285330A3-64D3-3ED8-9F83-51AEBA8BED73}"/>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97" name="Gruppe 196">
            <a:extLst>
              <a:ext uri="{FF2B5EF4-FFF2-40B4-BE49-F238E27FC236}">
                <a16:creationId xmlns:a16="http://schemas.microsoft.com/office/drawing/2014/main" id="{E4AE3B2B-174A-FD01-4531-59DCB9CB2008}"/>
              </a:ext>
            </a:extLst>
          </p:cNvPr>
          <p:cNvGrpSpPr/>
          <p:nvPr/>
        </p:nvGrpSpPr>
        <p:grpSpPr>
          <a:xfrm>
            <a:off x="11070687" y="3441557"/>
            <a:ext cx="396000" cy="396000"/>
            <a:chOff x="7527382" y="3752647"/>
            <a:chExt cx="396000" cy="396000"/>
          </a:xfrm>
        </p:grpSpPr>
        <p:pic>
          <p:nvPicPr>
            <p:cNvPr id="198" name="Bilde 197" descr="Et bilde som inneholder symbol, sirkel, logo, design&#10;&#10;Automatisk generert beskrivelse">
              <a:extLst>
                <a:ext uri="{FF2B5EF4-FFF2-40B4-BE49-F238E27FC236}">
                  <a16:creationId xmlns:a16="http://schemas.microsoft.com/office/drawing/2014/main" id="{F76882FC-F2A5-C945-8A9C-B010BD8087D1}"/>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99" name="TekstSylinder 198">
              <a:extLst>
                <a:ext uri="{FF2B5EF4-FFF2-40B4-BE49-F238E27FC236}">
                  <a16:creationId xmlns:a16="http://schemas.microsoft.com/office/drawing/2014/main" id="{CA9177C2-34B0-7646-9A90-EE555B321EDF}"/>
                </a:ext>
              </a:extLst>
            </p:cNvPr>
            <p:cNvSpPr txBox="1"/>
            <p:nvPr/>
          </p:nvSpPr>
          <p:spPr>
            <a:xfrm>
              <a:off x="7648332" y="3919861"/>
              <a:ext cx="166712"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15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4" name="Bilde 3" descr="Et bilde som inneholder bokhylle, Hyller, bok, innendørs&#10;&#10;Automatisk generert beskrivelse">
            <a:extLst>
              <a:ext uri="{FF2B5EF4-FFF2-40B4-BE49-F238E27FC236}">
                <a16:creationId xmlns:a16="http://schemas.microsoft.com/office/drawing/2014/main" id="{8E5F1BA6-38C2-B145-0147-94487C8474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1573" y="2988504"/>
            <a:ext cx="1187743" cy="905663"/>
          </a:xfrm>
          <a:prstGeom prst="rect">
            <a:avLst/>
          </a:prstGeom>
        </p:spPr>
      </p:pic>
      <p:grpSp>
        <p:nvGrpSpPr>
          <p:cNvPr id="5" name="Gruppe 4">
            <a:extLst>
              <a:ext uri="{FF2B5EF4-FFF2-40B4-BE49-F238E27FC236}">
                <a16:creationId xmlns:a16="http://schemas.microsoft.com/office/drawing/2014/main" id="{98012E14-724B-F2B5-DEA9-12FF493C64FF}"/>
              </a:ext>
            </a:extLst>
          </p:cNvPr>
          <p:cNvGrpSpPr/>
          <p:nvPr/>
        </p:nvGrpSpPr>
        <p:grpSpPr>
          <a:xfrm>
            <a:off x="7034645" y="5364972"/>
            <a:ext cx="396000" cy="396000"/>
            <a:chOff x="7783443" y="6375036"/>
            <a:chExt cx="396000" cy="396000"/>
          </a:xfrm>
        </p:grpSpPr>
        <p:pic>
          <p:nvPicPr>
            <p:cNvPr id="6" name="Bilde 5" descr="Et bilde som inneholder sort, mørke&#10;&#10;Automatisk generert beskrivelse">
              <a:extLst>
                <a:ext uri="{FF2B5EF4-FFF2-40B4-BE49-F238E27FC236}">
                  <a16:creationId xmlns:a16="http://schemas.microsoft.com/office/drawing/2014/main" id="{C37E64F0-C55B-BF71-E43C-0CE2DC0D2C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7" name="TekstSylinder 6">
              <a:extLst>
                <a:ext uri="{FF2B5EF4-FFF2-40B4-BE49-F238E27FC236}">
                  <a16:creationId xmlns:a16="http://schemas.microsoft.com/office/drawing/2014/main" id="{DF30D7A4-BA85-4E37-CD31-50A29F97E330}"/>
                </a:ext>
              </a:extLst>
            </p:cNvPr>
            <p:cNvSpPr txBox="1"/>
            <p:nvPr/>
          </p:nvSpPr>
          <p:spPr>
            <a:xfrm>
              <a:off x="7783443" y="6554865"/>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80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 name="Gruppe 10">
            <a:extLst>
              <a:ext uri="{FF2B5EF4-FFF2-40B4-BE49-F238E27FC236}">
                <a16:creationId xmlns:a16="http://schemas.microsoft.com/office/drawing/2014/main" id="{EF0A47FF-D24C-F1C7-BFA6-C7E0E306110E}"/>
              </a:ext>
            </a:extLst>
          </p:cNvPr>
          <p:cNvGrpSpPr/>
          <p:nvPr/>
        </p:nvGrpSpPr>
        <p:grpSpPr>
          <a:xfrm>
            <a:off x="7028888" y="3451125"/>
            <a:ext cx="397617" cy="396000"/>
            <a:chOff x="7776069" y="6375036"/>
            <a:chExt cx="397617" cy="396000"/>
          </a:xfrm>
        </p:grpSpPr>
        <p:pic>
          <p:nvPicPr>
            <p:cNvPr id="12" name="Bilde 11" descr="Et bilde som inneholder sort, mørke&#10;&#10;Automatisk generert beskrivelse">
              <a:extLst>
                <a:ext uri="{FF2B5EF4-FFF2-40B4-BE49-F238E27FC236}">
                  <a16:creationId xmlns:a16="http://schemas.microsoft.com/office/drawing/2014/main" id="{A94CBB24-DA66-4D6B-7502-FEBD72C85E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14" name="TekstSylinder 13">
              <a:extLst>
                <a:ext uri="{FF2B5EF4-FFF2-40B4-BE49-F238E27FC236}">
                  <a16:creationId xmlns:a16="http://schemas.microsoft.com/office/drawing/2014/main" id="{B4BD270E-2BC0-7ED7-BB36-B4249F829CCA}"/>
                </a:ext>
              </a:extLst>
            </p:cNvPr>
            <p:cNvSpPr txBox="1"/>
            <p:nvPr/>
          </p:nvSpPr>
          <p:spPr>
            <a:xfrm>
              <a:off x="7776069" y="6554865"/>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 name="Gruppe 14">
            <a:extLst>
              <a:ext uri="{FF2B5EF4-FFF2-40B4-BE49-F238E27FC236}">
                <a16:creationId xmlns:a16="http://schemas.microsoft.com/office/drawing/2014/main" id="{BAC73F54-C3C3-A06B-6D2A-DD050511C1A2}"/>
              </a:ext>
            </a:extLst>
          </p:cNvPr>
          <p:cNvGrpSpPr/>
          <p:nvPr/>
        </p:nvGrpSpPr>
        <p:grpSpPr>
          <a:xfrm>
            <a:off x="7036875" y="4398037"/>
            <a:ext cx="396000" cy="396000"/>
            <a:chOff x="7783443" y="6375036"/>
            <a:chExt cx="396000" cy="396000"/>
          </a:xfrm>
        </p:grpSpPr>
        <p:pic>
          <p:nvPicPr>
            <p:cNvPr id="16" name="Bilde 15" descr="Et bilde som inneholder sort, mørke&#10;&#10;Automatisk generert beskrivelse">
              <a:extLst>
                <a:ext uri="{FF2B5EF4-FFF2-40B4-BE49-F238E27FC236}">
                  <a16:creationId xmlns:a16="http://schemas.microsoft.com/office/drawing/2014/main" id="{E35E6F74-56D4-269C-01EF-19879DC604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17" name="TekstSylinder 16">
              <a:extLst>
                <a:ext uri="{FF2B5EF4-FFF2-40B4-BE49-F238E27FC236}">
                  <a16:creationId xmlns:a16="http://schemas.microsoft.com/office/drawing/2014/main" id="{D393970F-3E92-65E8-4B36-CA429EC23BE4}"/>
                </a:ext>
              </a:extLst>
            </p:cNvPr>
            <p:cNvSpPr txBox="1"/>
            <p:nvPr/>
          </p:nvSpPr>
          <p:spPr>
            <a:xfrm>
              <a:off x="7783443" y="6554865"/>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60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3" name="TekstSylinder 2">
            <a:extLst>
              <a:ext uri="{FF2B5EF4-FFF2-40B4-BE49-F238E27FC236}">
                <a16:creationId xmlns:a16="http://schemas.microsoft.com/office/drawing/2014/main" id="{4B601D43-9D9D-D145-1F85-DEA131F66495}"/>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3898565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9988" y="-7938"/>
            <a:ext cx="2519362" cy="1800226"/>
          </a:xfrm>
          <a:solidFill>
            <a:srgbClr val="8FC3CD"/>
          </a:solidFill>
        </p:spPr>
        <p:txBody>
          <a:bodyPr vert="horz" wrap="square" lIns="72008" tIns="360038" rIns="288030" bIns="108011" rtlCol="0" anchor="t">
            <a:noAutofit/>
          </a:bodyPr>
          <a:lstStyle/>
          <a:p>
            <a:pPr algn="r" defTabSz="704480">
              <a:lnSpc>
                <a:spcPct val="100000"/>
              </a:lnSpc>
              <a:spcBef>
                <a:spcPts val="0"/>
              </a:spcBef>
            </a:pPr>
            <a:r>
              <a:rPr lang="nb-NO" sz="2000" b="1">
                <a:solidFill>
                  <a:srgbClr val="002932"/>
                </a:solidFill>
                <a:latin typeface="Tahoma" panose="020B0604030504040204" pitchFamily="34" charset="0"/>
                <a:ea typeface="+mn-ea"/>
                <a:cs typeface="Tahoma" panose="020B0604030504040204" pitchFamily="34" charset="0"/>
              </a:rPr>
              <a:t>3. etasje</a:t>
            </a:r>
            <a:br>
              <a:rPr lang="nb-NO" sz="2000" b="1">
                <a:solidFill>
                  <a:srgbClr val="002932"/>
                </a:solidFill>
                <a:latin typeface="Tahoma" panose="020B0604030504040204" pitchFamily="34" charset="0"/>
                <a:ea typeface="+mn-ea"/>
                <a:cs typeface="Tahoma" panose="020B0604030504040204" pitchFamily="34" charset="0"/>
              </a:rPr>
            </a:br>
            <a:r>
              <a:rPr lang="nb-NO" sz="2000" b="1">
                <a:solidFill>
                  <a:srgbClr val="002932"/>
                </a:solidFill>
                <a:latin typeface="Tahoma" panose="020B0604030504040204" pitchFamily="34" charset="0"/>
                <a:ea typeface="+mn-ea"/>
                <a:cs typeface="Tahoma" panose="020B0604030504040204" pitchFamily="34" charset="0"/>
              </a:rPr>
              <a:t>Plantegning</a:t>
            </a:r>
            <a:br>
              <a:rPr lang="nb-NO" sz="2000" b="1">
                <a:solidFill>
                  <a:srgbClr val="002932"/>
                </a:solidFill>
                <a:latin typeface="Tahoma" panose="020B0604030504040204" pitchFamily="34" charset="0"/>
                <a:ea typeface="+mn-ea"/>
                <a:cs typeface="Tahoma" panose="020B0604030504040204" pitchFamily="34" charset="0"/>
              </a:rPr>
            </a:br>
            <a:br>
              <a:rPr lang="nb-NO" sz="2300" b="1">
                <a:solidFill>
                  <a:srgbClr val="002932"/>
                </a:solidFill>
                <a:latin typeface="Tahoma" panose="020B0604030504040204" pitchFamily="34" charset="0"/>
                <a:ea typeface="+mn-ea"/>
                <a:cs typeface="Tahoma" panose="020B0604030504040204" pitchFamily="34" charset="0"/>
              </a:rPr>
            </a:br>
            <a:r>
              <a:rPr lang="nb-NO" sz="1400">
                <a:solidFill>
                  <a:prstClr val="black"/>
                </a:solidFill>
                <a:latin typeface="Tahoma" panose="020B0604030504040204" pitchFamily="34" charset="0"/>
                <a:ea typeface="+mn-ea"/>
                <a:cs typeface="Tahoma" panose="020B0604030504040204" pitchFamily="34" charset="0"/>
              </a:rPr>
              <a:t>Jf. liste forrige side</a:t>
            </a:r>
          </a:p>
        </p:txBody>
      </p:sp>
      <p:pic>
        <p:nvPicPr>
          <p:cNvPr id="35" name="Bild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967" y="2864211"/>
            <a:ext cx="9337730" cy="4965304"/>
          </a:xfrm>
          <a:prstGeom prst="rect">
            <a:avLst/>
          </a:prstGeom>
        </p:spPr>
      </p:pic>
      <p:sp>
        <p:nvSpPr>
          <p:cNvPr id="36" name="Ellipse 35"/>
          <p:cNvSpPr>
            <a:spLocks noChangeAspect="1"/>
          </p:cNvSpPr>
          <p:nvPr/>
        </p:nvSpPr>
        <p:spPr>
          <a:xfrm>
            <a:off x="3618435" y="6461728"/>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4</a:t>
            </a:r>
          </a:p>
        </p:txBody>
      </p:sp>
      <p:sp>
        <p:nvSpPr>
          <p:cNvPr id="37" name="Ellipse 36"/>
          <p:cNvSpPr>
            <a:spLocks noChangeAspect="1"/>
          </p:cNvSpPr>
          <p:nvPr/>
        </p:nvSpPr>
        <p:spPr>
          <a:xfrm>
            <a:off x="6740193" y="3950679"/>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10</a:t>
            </a:r>
          </a:p>
        </p:txBody>
      </p:sp>
      <p:sp>
        <p:nvSpPr>
          <p:cNvPr id="38" name="Rektangel 37"/>
          <p:cNvSpPr/>
          <p:nvPr/>
        </p:nvSpPr>
        <p:spPr>
          <a:xfrm>
            <a:off x="4004392" y="3074804"/>
            <a:ext cx="1062251" cy="1841078"/>
          </a:xfrm>
          <a:prstGeom prst="rect">
            <a:avLst/>
          </a:prstGeom>
          <a:solidFill>
            <a:srgbClr val="FF0000">
              <a:alpha val="30000"/>
            </a:srgbClr>
          </a:solidFill>
          <a:ln w="12700"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39" name="Ellipse 38"/>
          <p:cNvSpPr>
            <a:spLocks noChangeAspect="1"/>
          </p:cNvSpPr>
          <p:nvPr/>
        </p:nvSpPr>
        <p:spPr>
          <a:xfrm>
            <a:off x="4323147" y="3470526"/>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5</a:t>
            </a:r>
          </a:p>
        </p:txBody>
      </p:sp>
      <p:cxnSp>
        <p:nvCxnSpPr>
          <p:cNvPr id="40" name="Rett pil 82"/>
          <p:cNvCxnSpPr>
            <a:cxnSpLocks/>
          </p:cNvCxnSpPr>
          <p:nvPr/>
        </p:nvCxnSpPr>
        <p:spPr>
          <a:xfrm>
            <a:off x="3959967" y="6630799"/>
            <a:ext cx="363180" cy="106885"/>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1" name="Rett pil 83"/>
          <p:cNvCxnSpPr>
            <a:stCxn id="37" idx="0"/>
          </p:cNvCxnSpPr>
          <p:nvPr/>
        </p:nvCxnSpPr>
        <p:spPr>
          <a:xfrm flipH="1" flipV="1">
            <a:off x="6883373" y="3436838"/>
            <a:ext cx="18820" cy="513841"/>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56" name="Gruppe 55"/>
          <p:cNvGrpSpPr>
            <a:grpSpLocks noChangeAspect="1"/>
          </p:cNvGrpSpPr>
          <p:nvPr/>
        </p:nvGrpSpPr>
        <p:grpSpPr>
          <a:xfrm flipH="1">
            <a:off x="5958541" y="4641092"/>
            <a:ext cx="288030" cy="288030"/>
            <a:chOff x="544738" y="1559226"/>
            <a:chExt cx="1285336" cy="1285336"/>
          </a:xfrm>
        </p:grpSpPr>
        <p:sp>
          <p:nvSpPr>
            <p:cNvPr id="57" name="Avrundet rektangel 56"/>
            <p:cNvSpPr/>
            <p:nvPr/>
          </p:nvSpPr>
          <p:spPr>
            <a:xfrm>
              <a:off x="544738" y="1559226"/>
              <a:ext cx="1285336" cy="1285336"/>
            </a:xfrm>
            <a:prstGeom prst="roundRect">
              <a:avLst>
                <a:gd name="adj" fmla="val 11310"/>
              </a:avLst>
            </a:prstGeom>
            <a:solidFill>
              <a:srgbClr val="DC2408">
                <a:alpha val="54902"/>
              </a:srgbClr>
            </a:solid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Tahoma" panose="020B0604030504040204" pitchFamily="34" charset="0"/>
              </a:endParaRPr>
            </a:p>
          </p:txBody>
        </p:sp>
        <p:sp>
          <p:nvSpPr>
            <p:cNvPr id="58" name="Pil høyre 57"/>
            <p:cNvSpPr/>
            <p:nvPr/>
          </p:nvSpPr>
          <p:spPr>
            <a:xfrm>
              <a:off x="682762" y="1851797"/>
              <a:ext cx="1009289" cy="756327"/>
            </a:xfrm>
            <a:prstGeom prst="rightArrow">
              <a:avLst>
                <a:gd name="adj1" fmla="val 36312"/>
                <a:gd name="adj2" fmla="val 59298"/>
              </a:avLst>
            </a:prstGeom>
            <a:solidFill>
              <a:srgbClr val="F3E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Tahoma" panose="020B0604030504040204" pitchFamily="34" charset="0"/>
              </a:endParaRPr>
            </a:p>
          </p:txBody>
        </p:sp>
      </p:grpSp>
      <p:grpSp>
        <p:nvGrpSpPr>
          <p:cNvPr id="59" name="Gruppe 58"/>
          <p:cNvGrpSpPr/>
          <p:nvPr/>
        </p:nvGrpSpPr>
        <p:grpSpPr>
          <a:xfrm>
            <a:off x="11420919" y="8984255"/>
            <a:ext cx="1484912" cy="1388909"/>
            <a:chOff x="11343843" y="6789482"/>
            <a:chExt cx="1257280" cy="1246918"/>
          </a:xfrm>
          <a:solidFill>
            <a:schemeClr val="bg1"/>
          </a:solidFill>
        </p:grpSpPr>
        <p:cxnSp>
          <p:nvCxnSpPr>
            <p:cNvPr id="60" name="Rett linje 59"/>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1" name="Gruppe 60"/>
            <p:cNvGrpSpPr/>
            <p:nvPr/>
          </p:nvGrpSpPr>
          <p:grpSpPr>
            <a:xfrm>
              <a:off x="11684235" y="6789482"/>
              <a:ext cx="577424" cy="1246918"/>
              <a:chOff x="11557192" y="7495937"/>
              <a:chExt cx="896589" cy="1936140"/>
            </a:xfrm>
            <a:grpFill/>
          </p:grpSpPr>
          <p:grpSp>
            <p:nvGrpSpPr>
              <p:cNvPr id="62" name="Gruppe 61">
                <a:extLst>
                  <a:ext uri="{FF2B5EF4-FFF2-40B4-BE49-F238E27FC236}">
                    <a16:creationId xmlns:a16="http://schemas.microsoft.com/office/drawing/2014/main" id="{BB709DA0-3087-B446-9529-75F205108DB9}"/>
                  </a:ext>
                </a:extLst>
              </p:cNvPr>
              <p:cNvGrpSpPr/>
              <p:nvPr/>
            </p:nvGrpSpPr>
            <p:grpSpPr>
              <a:xfrm>
                <a:off x="11557192" y="7495937"/>
                <a:ext cx="896589" cy="1573049"/>
                <a:chOff x="1291524" y="5924719"/>
                <a:chExt cx="670058" cy="1047995"/>
              </a:xfrm>
              <a:grpFill/>
            </p:grpSpPr>
            <p:sp>
              <p:nvSpPr>
                <p:cNvPr id="64" name="TekstSylinder 63">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solidFill>
                  <a:srgbClr val="8FC3CD"/>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65" name="TekstSylinder 64">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chemeClr val="bg1"/>
                </a:solid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67" name="TekstSylinder 66">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solidFill>
                  <a:schemeClr val="bg1"/>
                </a:solid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68" name="Likebent trekant 9">
                  <a:extLst>
                    <a:ext uri="{FF2B5EF4-FFF2-40B4-BE49-F238E27FC236}">
                      <a16:creationId xmlns:a16="http://schemas.microsoft.com/office/drawing/2014/main" id="{7CDE87DE-E602-2F40-B831-E04C61A0923D}"/>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63" name="TekstSylinder 62">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pic>
        <p:nvPicPr>
          <p:cNvPr id="69" name="i22">
            <a:extLst>
              <a:ext uri="{FF2B5EF4-FFF2-40B4-BE49-F238E27FC236}">
                <a16:creationId xmlns:a16="http://schemas.microsoft.com/office/drawing/2014/main" id="{64B9BA07-2A86-4D0E-9642-5931182DD5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695031">
            <a:off x="8621260" y="10022737"/>
            <a:ext cx="288000" cy="288073"/>
          </a:xfrm>
          <a:prstGeom prst="rect">
            <a:avLst/>
          </a:prstGeom>
          <a:noFill/>
          <a:ln>
            <a:noFill/>
          </a:ln>
        </p:spPr>
      </p:pic>
      <p:grpSp>
        <p:nvGrpSpPr>
          <p:cNvPr id="70" name="j10">
            <a:extLst>
              <a:ext uri="{FF2B5EF4-FFF2-40B4-BE49-F238E27FC236}">
                <a16:creationId xmlns:a16="http://schemas.microsoft.com/office/drawing/2014/main" id="{9A5475A1-863E-4608-8D2C-6238E3BA8F3D}"/>
              </a:ext>
            </a:extLst>
          </p:cNvPr>
          <p:cNvGrpSpPr>
            <a:grpSpLocks/>
          </p:cNvGrpSpPr>
          <p:nvPr/>
        </p:nvGrpSpPr>
        <p:grpSpPr>
          <a:xfrm>
            <a:off x="9178113" y="10059251"/>
            <a:ext cx="1819490" cy="306192"/>
            <a:chOff x="5456030" y="2750292"/>
            <a:chExt cx="983353" cy="206490"/>
          </a:xfrm>
        </p:grpSpPr>
        <p:sp>
          <p:nvSpPr>
            <p:cNvPr id="71" name="Rektangel 70">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72" name="Rektangel 71">
              <a:extLst>
                <a:ext uri="{FF2B5EF4-FFF2-40B4-BE49-F238E27FC236}">
                  <a16:creationId xmlns:a16="http://schemas.microsoft.com/office/drawing/2014/main" id="{90ADCB51-CAC3-4447-8A1C-5CF9F32F0D79}"/>
                </a:ext>
              </a:extLst>
            </p:cNvPr>
            <p:cNvSpPr/>
            <p:nvPr userDrawn="1"/>
          </p:nvSpPr>
          <p:spPr>
            <a:xfrm>
              <a:off x="5947707"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77" name="TekstSylinder 76">
              <a:extLst>
                <a:ext uri="{FF2B5EF4-FFF2-40B4-BE49-F238E27FC236}">
                  <a16:creationId xmlns:a16="http://schemas.microsoft.com/office/drawing/2014/main" id="{0893CA49-18B3-426B-98CE-35E3A4D541D8}"/>
                </a:ext>
              </a:extLst>
            </p:cNvPr>
            <p:cNvSpPr txBox="1"/>
            <p:nvPr userDrawn="1"/>
          </p:nvSpPr>
          <p:spPr>
            <a:xfrm>
              <a:off x="5461685" y="2750292"/>
              <a:ext cx="977698" cy="124547"/>
            </a:xfrm>
            <a:prstGeom prst="rect">
              <a:avLst/>
            </a:prstGeom>
            <a:noFill/>
          </p:spPr>
          <p:txBody>
            <a:bodyPr wrap="square" lIns="0" tIns="0" rIns="0" bIns="0" rtlCol="0">
              <a:spAutoFit/>
            </a:bodyPr>
            <a:lstStyle/>
            <a:p>
              <a:pPr algn="ctr"/>
              <a:r>
                <a:rPr lang="nb-NO" sz="1200"/>
                <a:t>20 m</a:t>
              </a:r>
              <a:endParaRPr lang="en-US" sz="1200"/>
            </a:p>
          </p:txBody>
        </p:sp>
      </p:grpSp>
      <p:pic>
        <p:nvPicPr>
          <p:cNvPr id="42" name="Bild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25333" y="6342769"/>
            <a:ext cx="288030" cy="288030"/>
          </a:xfrm>
          <a:prstGeom prst="rect">
            <a:avLst/>
          </a:prstGeom>
        </p:spPr>
      </p:pic>
      <p:pic>
        <p:nvPicPr>
          <p:cNvPr id="2" name="Bilde 1">
            <a:extLst>
              <a:ext uri="{FF2B5EF4-FFF2-40B4-BE49-F238E27FC236}">
                <a16:creationId xmlns:a16="http://schemas.microsoft.com/office/drawing/2014/main" id="{99BB73CC-2AC9-F4C2-46C8-101D3091B21C}"/>
              </a:ext>
            </a:extLst>
          </p:cNvPr>
          <p:cNvPicPr preferRelativeResize="0">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58830" y="7369906"/>
            <a:ext cx="288000" cy="288000"/>
          </a:xfrm>
          <a:prstGeom prst="rect">
            <a:avLst/>
          </a:prstGeom>
        </p:spPr>
      </p:pic>
      <p:cxnSp>
        <p:nvCxnSpPr>
          <p:cNvPr id="8" name="Rett pil 105">
            <a:extLst>
              <a:ext uri="{FF2B5EF4-FFF2-40B4-BE49-F238E27FC236}">
                <a16:creationId xmlns:a16="http://schemas.microsoft.com/office/drawing/2014/main" id="{69A10B03-E5FD-36BF-0D51-5A0E8F021762}"/>
              </a:ext>
            </a:extLst>
          </p:cNvPr>
          <p:cNvCxnSpPr/>
          <p:nvPr/>
        </p:nvCxnSpPr>
        <p:spPr>
          <a:xfrm flipV="1">
            <a:off x="5417336" y="7019523"/>
            <a:ext cx="1310" cy="358562"/>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 name="Gruppe 8">
            <a:extLst>
              <a:ext uri="{FF2B5EF4-FFF2-40B4-BE49-F238E27FC236}">
                <a16:creationId xmlns:a16="http://schemas.microsoft.com/office/drawing/2014/main" id="{45C09659-8AAE-2E4A-5790-E0920AF98F32}"/>
              </a:ext>
            </a:extLst>
          </p:cNvPr>
          <p:cNvGrpSpPr/>
          <p:nvPr/>
        </p:nvGrpSpPr>
        <p:grpSpPr>
          <a:xfrm>
            <a:off x="2950817" y="120407"/>
            <a:ext cx="9218517" cy="258312"/>
            <a:chOff x="2950817" y="475253"/>
            <a:chExt cx="9218517" cy="258312"/>
          </a:xfrm>
        </p:grpSpPr>
        <p:sp>
          <p:nvSpPr>
            <p:cNvPr id="10" name="Ellipse 9">
              <a:extLst>
                <a:ext uri="{FF2B5EF4-FFF2-40B4-BE49-F238E27FC236}">
                  <a16:creationId xmlns:a16="http://schemas.microsoft.com/office/drawing/2014/main" id="{B6C91043-1417-8F83-02F7-6E747EDE6240}"/>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1" name="Ellipse 10">
              <a:extLst>
                <a:ext uri="{FF2B5EF4-FFF2-40B4-BE49-F238E27FC236}">
                  <a16:creationId xmlns:a16="http://schemas.microsoft.com/office/drawing/2014/main" id="{237F4ED3-85CA-7202-443F-AC8E3D19EC86}"/>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2" name="Ellipse 11">
              <a:extLst>
                <a:ext uri="{FF2B5EF4-FFF2-40B4-BE49-F238E27FC236}">
                  <a16:creationId xmlns:a16="http://schemas.microsoft.com/office/drawing/2014/main" id="{BE6F201F-5F02-1AF6-A8DD-E8BCFAAE7DBD}"/>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3" name="Ellipse 12">
              <a:extLst>
                <a:ext uri="{FF2B5EF4-FFF2-40B4-BE49-F238E27FC236}">
                  <a16:creationId xmlns:a16="http://schemas.microsoft.com/office/drawing/2014/main" id="{502647F2-3AB6-62FE-EDB6-EFCCCBEEDEE2}"/>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sp>
        <p:nvSpPr>
          <p:cNvPr id="3" name="TekstSylinder 2">
            <a:extLst>
              <a:ext uri="{FF2B5EF4-FFF2-40B4-BE49-F238E27FC236}">
                <a16:creationId xmlns:a16="http://schemas.microsoft.com/office/drawing/2014/main" id="{D9498420-78CD-BB4A-F343-FF90274290C7}"/>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3494183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Bilde 18">
            <a:extLst>
              <a:ext uri="{FF2B5EF4-FFF2-40B4-BE49-F238E27FC236}">
                <a16:creationId xmlns:a16="http://schemas.microsoft.com/office/drawing/2014/main" id="{D669309E-02F8-3D1E-D0CB-2CE07408EEA0}"/>
              </a:ext>
            </a:extLst>
          </p:cNvPr>
          <p:cNvPicPr>
            <a:picLocks noChangeAspect="1"/>
          </p:cNvPicPr>
          <p:nvPr/>
        </p:nvPicPr>
        <p:blipFill>
          <a:blip r:embed="rId3"/>
          <a:stretch>
            <a:fillRect/>
          </a:stretch>
        </p:blipFill>
        <p:spPr>
          <a:xfrm flipH="1">
            <a:off x="6049725" y="541404"/>
            <a:ext cx="2461636" cy="2582232"/>
          </a:xfrm>
          <a:prstGeom prst="rect">
            <a:avLst/>
          </a:prstGeom>
        </p:spPr>
      </p:pic>
      <p:pic>
        <p:nvPicPr>
          <p:cNvPr id="45" name="Bilde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4435" y="5127962"/>
            <a:ext cx="8980966" cy="4775595"/>
          </a:xfrm>
          <a:prstGeom prst="rect">
            <a:avLst/>
          </a:prstGeom>
        </p:spPr>
      </p:pic>
      <p:pic>
        <p:nvPicPr>
          <p:cNvPr id="2" name="Bilde 1"/>
          <p:cNvPicPr>
            <a:picLocks noChangeAspect="1"/>
          </p:cNvPicPr>
          <p:nvPr/>
        </p:nvPicPr>
        <p:blipFill rotWithShape="1">
          <a:blip r:embed="rId5" cstate="print">
            <a:extLst>
              <a:ext uri="{28A0092B-C50C-407E-A947-70E740481C1C}">
                <a14:useLocalDpi xmlns:a14="http://schemas.microsoft.com/office/drawing/2010/main" val="0"/>
              </a:ext>
            </a:extLst>
          </a:blip>
          <a:srcRect l="849" t="-437" r="23019" b="3055"/>
          <a:stretch/>
        </p:blipFill>
        <p:spPr>
          <a:xfrm>
            <a:off x="1085409" y="739390"/>
            <a:ext cx="4596492" cy="3506117"/>
          </a:xfrm>
          <a:prstGeom prst="rect">
            <a:avLst/>
          </a:prstGeom>
        </p:spPr>
      </p:pic>
      <p:sp>
        <p:nvSpPr>
          <p:cNvPr id="21" name="Tittel 20"/>
          <p:cNvSpPr>
            <a:spLocks noGrp="1"/>
          </p:cNvSpPr>
          <p:nvPr>
            <p:ph type="title" idx="4294967295"/>
          </p:nvPr>
        </p:nvSpPr>
        <p:spPr>
          <a:xfrm>
            <a:off x="12599988" y="-7938"/>
            <a:ext cx="2519362" cy="1800226"/>
          </a:xfrm>
          <a:solidFill>
            <a:srgbClr val="FF0000"/>
          </a:solidFill>
        </p:spPr>
        <p:txBody>
          <a:bodyPr vert="horz" wrap="square" lIns="72008" tIns="360038" rIns="288030" bIns="108011" rtlCol="0" anchor="t">
            <a:noAutofit/>
          </a:bodyPr>
          <a:lstStyle/>
          <a:p>
            <a:pPr algn="r" defTabSz="704480">
              <a:lnSpc>
                <a:spcPct val="100000"/>
              </a:lnSpc>
              <a:spcBef>
                <a:spcPts val="0"/>
              </a:spcBef>
            </a:pPr>
            <a:r>
              <a:rPr lang="nb-NO" sz="2000" b="1">
                <a:solidFill>
                  <a:schemeClr val="bg1"/>
                </a:solidFill>
                <a:latin typeface="Tahoma" panose="020B0604030504040204" pitchFamily="34" charset="0"/>
                <a:ea typeface="+mn-ea"/>
                <a:cs typeface="+mn-cs"/>
              </a:rPr>
              <a:t>Bergingskort</a:t>
            </a:r>
            <a:br>
              <a:rPr lang="nb-NO" sz="2000" b="1">
                <a:solidFill>
                  <a:schemeClr val="bg1"/>
                </a:solidFill>
                <a:latin typeface="Tahoma" panose="020B0604030504040204" pitchFamily="34" charset="0"/>
                <a:ea typeface="+mn-ea"/>
                <a:cs typeface="+mn-cs"/>
              </a:rPr>
            </a:br>
            <a:r>
              <a:rPr lang="nb-NO" sz="2800" b="1">
                <a:solidFill>
                  <a:schemeClr val="bg1"/>
                </a:solidFill>
                <a:latin typeface="Tahoma" panose="020B0604030504040204" pitchFamily="34" charset="0"/>
              </a:rPr>
              <a:t>4</a:t>
            </a:r>
            <a:br>
              <a:rPr lang="nb-NO" sz="2800" b="1">
                <a:solidFill>
                  <a:schemeClr val="bg1"/>
                </a:solidFill>
                <a:latin typeface="Tahoma" panose="020B0604030504040204" pitchFamily="34" charset="0"/>
              </a:rPr>
            </a:br>
            <a:r>
              <a:rPr lang="nb-NO" sz="2000">
                <a:solidFill>
                  <a:schemeClr val="bg1"/>
                </a:solidFill>
                <a:latin typeface="Tahoma" panose="020B0604030504040204" pitchFamily="34" charset="0"/>
              </a:rPr>
              <a:t>Dokumenter</a:t>
            </a:r>
            <a:br>
              <a:rPr lang="nb-NO" sz="2000">
                <a:solidFill>
                  <a:schemeClr val="bg1"/>
                </a:solidFill>
                <a:latin typeface="Tahoma" panose="020B0604030504040204" pitchFamily="34" charset="0"/>
              </a:rPr>
            </a:br>
            <a:r>
              <a:rPr lang="nb-NO" sz="2000">
                <a:solidFill>
                  <a:schemeClr val="bg1"/>
                </a:solidFill>
                <a:latin typeface="Tahoma" panose="020B0604030504040204" pitchFamily="34" charset="0"/>
              </a:rPr>
              <a:t>Pappesker</a:t>
            </a:r>
            <a:br>
              <a:rPr lang="nb-NO" sz="2000">
                <a:solidFill>
                  <a:schemeClr val="bg1"/>
                </a:solidFill>
                <a:latin typeface="Tahoma" panose="020B0604030504040204" pitchFamily="34" charset="0"/>
              </a:rPr>
            </a:br>
            <a:endParaRPr lang="nb-NO" sz="2000">
              <a:solidFill>
                <a:schemeClr val="bg1"/>
              </a:solidFill>
              <a:latin typeface="Tahoma" panose="020B0604030504040204" pitchFamily="34" charset="0"/>
              <a:ea typeface="+mn-ea"/>
              <a:cs typeface="+mn-cs"/>
            </a:endParaRPr>
          </a:p>
        </p:txBody>
      </p:sp>
      <p:sp>
        <p:nvSpPr>
          <p:cNvPr id="54" name="Rektangel 53"/>
          <p:cNvSpPr>
            <a:spLocks/>
          </p:cNvSpPr>
          <p:nvPr/>
        </p:nvSpPr>
        <p:spPr>
          <a:xfrm>
            <a:off x="12599988" y="1781722"/>
            <a:ext cx="2520000" cy="1224311"/>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8" tIns="180019" rIns="288030" bIns="108011" rtlCol="0" anchor="t"/>
          <a:lstStyle/>
          <a:p>
            <a:pPr algn="r">
              <a:spcAft>
                <a:spcPts val="600"/>
              </a:spcAft>
            </a:pPr>
            <a:r>
              <a:rPr lang="nb-NO">
                <a:solidFill>
                  <a:srgbClr val="002932"/>
                </a:solidFill>
                <a:latin typeface="Tahoma" panose="020B0604030504040204" pitchFamily="34" charset="0"/>
              </a:rPr>
              <a:t>3. etasje</a:t>
            </a:r>
          </a:p>
          <a:p>
            <a:pPr algn="r">
              <a:spcAft>
                <a:spcPts val="600"/>
              </a:spcAft>
            </a:pPr>
            <a:r>
              <a:rPr lang="nb-NO">
                <a:solidFill>
                  <a:srgbClr val="002932"/>
                </a:solidFill>
                <a:latin typeface="Tahoma" panose="020B0604030504040204" pitchFamily="34" charset="0"/>
              </a:rPr>
              <a:t>Rom 315</a:t>
            </a:r>
          </a:p>
          <a:p>
            <a:pPr algn="r">
              <a:spcAft>
                <a:spcPts val="600"/>
              </a:spcAft>
            </a:pPr>
            <a:r>
              <a:rPr lang="nb-NO">
                <a:solidFill>
                  <a:srgbClr val="002932"/>
                </a:solidFill>
                <a:latin typeface="Tahoma" panose="020B0604030504040204" pitchFamily="34" charset="0"/>
              </a:rPr>
              <a:t>Arkiv</a:t>
            </a:r>
          </a:p>
        </p:txBody>
      </p:sp>
      <p:sp>
        <p:nvSpPr>
          <p:cNvPr id="74" name="Rektangel 73"/>
          <p:cNvSpPr/>
          <p:nvPr/>
        </p:nvSpPr>
        <p:spPr>
          <a:xfrm>
            <a:off x="6223975" y="3678259"/>
            <a:ext cx="1575106" cy="615902"/>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sz="1400">
              <a:latin typeface="Tahoma" panose="020B0604030504040204" pitchFamily="34" charset="0"/>
              <a:ea typeface="Tahoma" panose="020B0604030504040204" pitchFamily="34" charset="0"/>
              <a:cs typeface="Tahoma" panose="020B0604030504040204" pitchFamily="34" charset="0"/>
            </a:endParaRPr>
          </a:p>
        </p:txBody>
      </p:sp>
      <p:cxnSp>
        <p:nvCxnSpPr>
          <p:cNvPr id="76" name="Rett pil 75"/>
          <p:cNvCxnSpPr/>
          <p:nvPr/>
        </p:nvCxnSpPr>
        <p:spPr>
          <a:xfrm flipV="1">
            <a:off x="6115613" y="3301897"/>
            <a:ext cx="1575106" cy="19841"/>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77" name="Rett pil 76"/>
          <p:cNvCxnSpPr/>
          <p:nvPr/>
        </p:nvCxnSpPr>
        <p:spPr>
          <a:xfrm>
            <a:off x="8637650" y="739390"/>
            <a:ext cx="1" cy="1735224"/>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78" name="Rektangel 77"/>
          <p:cNvSpPr/>
          <p:nvPr/>
        </p:nvSpPr>
        <p:spPr>
          <a:xfrm>
            <a:off x="9261711" y="538526"/>
            <a:ext cx="3026660" cy="1295641"/>
          </a:xfrm>
          <a:prstGeom prst="rect">
            <a:avLst/>
          </a:prstGeom>
          <a:solidFill>
            <a:srgbClr val="E7E7E7"/>
          </a:solidFill>
        </p:spPr>
        <p:txBody>
          <a:bodyPr wrap="square" lIns="82697" tIns="82697" rIns="82697" bIns="82697">
            <a:spAutoFit/>
          </a:bodyPr>
          <a:lstStyle/>
          <a:p>
            <a:pPr>
              <a:spcAft>
                <a:spcPts val="115"/>
              </a:spcAft>
              <a:buClr>
                <a:srgbClr val="002932"/>
              </a:buClr>
            </a:pPr>
            <a:r>
              <a:rPr lang="nb-NO" sz="1400" b="1">
                <a:solidFill>
                  <a:srgbClr val="002932"/>
                </a:solidFill>
                <a:latin typeface="Tahoma" panose="020B0604030504040204" pitchFamily="34" charset="0"/>
              </a:rPr>
              <a:t>Hjelpemidler:</a:t>
            </a:r>
          </a:p>
          <a:p>
            <a:pPr marL="177818" indent="-177818">
              <a:spcAft>
                <a:spcPts val="115"/>
              </a:spcAft>
              <a:buClr>
                <a:srgbClr val="002932"/>
              </a:buClr>
              <a:buFont typeface="Arial" panose="020B0604020202020204" pitchFamily="34" charset="0"/>
              <a:buChar char="•"/>
            </a:pPr>
            <a:r>
              <a:rPr lang="nb-NO" sz="1400">
                <a:solidFill>
                  <a:srgbClr val="002932"/>
                </a:solidFill>
                <a:latin typeface="Tahoma" panose="020B0604030504040204" pitchFamily="34" charset="0"/>
              </a:rPr>
              <a:t>Sekketraller</a:t>
            </a:r>
          </a:p>
          <a:p>
            <a:pPr marL="177818" indent="-177818">
              <a:spcAft>
                <a:spcPts val="115"/>
              </a:spcAft>
              <a:buClr>
                <a:srgbClr val="002932"/>
              </a:buClr>
              <a:buFont typeface="Arial" panose="020B0604020202020204" pitchFamily="34" charset="0"/>
              <a:buChar char="•"/>
            </a:pPr>
            <a:r>
              <a:rPr lang="nb-NO" sz="1400">
                <a:solidFill>
                  <a:srgbClr val="002932"/>
                </a:solidFill>
                <a:latin typeface="Tahoma" panose="020B0604030504040204" pitchFamily="34" charset="0"/>
              </a:rPr>
              <a:t>Spennbånd</a:t>
            </a:r>
          </a:p>
          <a:p>
            <a:pPr marL="177818" indent="-177818">
              <a:spcAft>
                <a:spcPts val="115"/>
              </a:spcAft>
              <a:buClr>
                <a:srgbClr val="002932"/>
              </a:buClr>
              <a:buFont typeface="Arial" panose="020B0604020202020204" pitchFamily="34" charset="0"/>
              <a:buChar char="•"/>
            </a:pPr>
            <a:r>
              <a:rPr lang="nb-NO" sz="1400">
                <a:solidFill>
                  <a:srgbClr val="002932"/>
                </a:solidFill>
                <a:latin typeface="Tahoma" panose="020B0604030504040204" pitchFamily="34" charset="0"/>
              </a:rPr>
              <a:t>Rene hansker</a:t>
            </a:r>
          </a:p>
          <a:p>
            <a:pPr marL="177818" indent="-177818">
              <a:spcAft>
                <a:spcPts val="115"/>
              </a:spcAft>
              <a:buClr>
                <a:srgbClr val="002932"/>
              </a:buClr>
              <a:buFont typeface="Arial" panose="020B0604020202020204" pitchFamily="34" charset="0"/>
              <a:buChar char="•"/>
            </a:pPr>
            <a:r>
              <a:rPr lang="nb-NO" sz="1400">
                <a:solidFill>
                  <a:srgbClr val="002932"/>
                </a:solidFill>
                <a:latin typeface="Tahoma" panose="020B0604030504040204" pitchFamily="34" charset="0"/>
              </a:rPr>
              <a:t>Dekkeplast</a:t>
            </a:r>
            <a:endParaRPr lang="nb-NO" sz="1400" b="1">
              <a:solidFill>
                <a:srgbClr val="002932"/>
              </a:solidFill>
              <a:latin typeface="Tahoma" panose="020B0604030504040204" pitchFamily="34" charset="0"/>
            </a:endParaRPr>
          </a:p>
        </p:txBody>
      </p:sp>
      <p:cxnSp>
        <p:nvCxnSpPr>
          <p:cNvPr id="82" name="Rett pil 81"/>
          <p:cNvCxnSpPr/>
          <p:nvPr/>
        </p:nvCxnSpPr>
        <p:spPr>
          <a:xfrm flipV="1">
            <a:off x="7962156" y="2577890"/>
            <a:ext cx="675492" cy="704169"/>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84" name="Rektangel 83"/>
          <p:cNvSpPr/>
          <p:nvPr/>
        </p:nvSpPr>
        <p:spPr>
          <a:xfrm>
            <a:off x="6688815" y="3132575"/>
            <a:ext cx="652770" cy="298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82697" tIns="41348" rIns="82697" bIns="41348" rtlCol="0" anchor="ctr">
            <a:spAutoFit/>
          </a:bodyPr>
          <a:lstStyle/>
          <a:p>
            <a:pPr algn="ctr"/>
            <a:r>
              <a:rPr lang="nb-NO" sz="1400">
                <a:solidFill>
                  <a:schemeClr val="tx1"/>
                </a:solidFill>
                <a:latin typeface="Tahoma" panose="020B0604030504040204" pitchFamily="34" charset="0"/>
                <a:cs typeface="Tahoma" panose="020B0604030504040204" pitchFamily="34" charset="0"/>
              </a:rPr>
              <a:t>22 </a:t>
            </a:r>
            <a:r>
              <a:rPr lang="nb-NO" sz="1400">
                <a:solidFill>
                  <a:schemeClr val="tx1"/>
                </a:solidFill>
                <a:latin typeface="Tahoma" panose="020B0604030504040204" pitchFamily="34" charset="0"/>
              </a:rPr>
              <a:t>cm</a:t>
            </a:r>
          </a:p>
        </p:txBody>
      </p:sp>
      <p:sp>
        <p:nvSpPr>
          <p:cNvPr id="85" name="Rektangel 84"/>
          <p:cNvSpPr/>
          <p:nvPr/>
        </p:nvSpPr>
        <p:spPr>
          <a:xfrm>
            <a:off x="8430807" y="1363407"/>
            <a:ext cx="462148" cy="60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1348" tIns="82697" rIns="41348" bIns="82697" rtlCol="0" anchor="ctr">
            <a:spAutoFit/>
          </a:bodyPr>
          <a:lstStyle/>
          <a:p>
            <a:pPr algn="ctr"/>
            <a:r>
              <a:rPr lang="nb-NO" sz="1400">
                <a:solidFill>
                  <a:schemeClr val="tx1"/>
                </a:solidFill>
                <a:latin typeface="Tahoma" panose="020B0604030504040204" pitchFamily="34" charset="0"/>
              </a:rPr>
              <a:t>30</a:t>
            </a:r>
          </a:p>
          <a:p>
            <a:pPr algn="ctr"/>
            <a:r>
              <a:rPr lang="nb-NO" sz="1400">
                <a:solidFill>
                  <a:schemeClr val="tx1"/>
                </a:solidFill>
                <a:latin typeface="Tahoma" panose="020B0604030504040204" pitchFamily="34" charset="0"/>
              </a:rPr>
              <a:t>cm</a:t>
            </a:r>
          </a:p>
        </p:txBody>
      </p:sp>
      <p:sp>
        <p:nvSpPr>
          <p:cNvPr id="86" name="Rektangel 85"/>
          <p:cNvSpPr/>
          <p:nvPr/>
        </p:nvSpPr>
        <p:spPr>
          <a:xfrm>
            <a:off x="8129815" y="2752639"/>
            <a:ext cx="609531" cy="301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41348" rIns="0" bIns="41348" rtlCol="0" anchor="ctr">
            <a:spAutoFit/>
          </a:bodyPr>
          <a:lstStyle/>
          <a:p>
            <a:pPr algn="ctr"/>
            <a:r>
              <a:rPr lang="nb-NO" sz="1400">
                <a:solidFill>
                  <a:schemeClr val="tx1"/>
                </a:solidFill>
                <a:latin typeface="Tahoma" panose="020B0604030504040204" pitchFamily="34" charset="0"/>
              </a:rPr>
              <a:t>30 cm</a:t>
            </a:r>
          </a:p>
        </p:txBody>
      </p:sp>
      <p:grpSp>
        <p:nvGrpSpPr>
          <p:cNvPr id="87" name="Gruppe 86"/>
          <p:cNvGrpSpPr/>
          <p:nvPr/>
        </p:nvGrpSpPr>
        <p:grpSpPr>
          <a:xfrm>
            <a:off x="11463651" y="8921913"/>
            <a:ext cx="1484912" cy="1404951"/>
            <a:chOff x="11343843" y="6775082"/>
            <a:chExt cx="1257280" cy="1261320"/>
          </a:xfrm>
          <a:solidFill>
            <a:schemeClr val="bg1"/>
          </a:solidFill>
        </p:grpSpPr>
        <p:cxnSp>
          <p:nvCxnSpPr>
            <p:cNvPr id="88" name="Rett linje 87"/>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9" name="Gruppe 88"/>
            <p:cNvGrpSpPr/>
            <p:nvPr/>
          </p:nvGrpSpPr>
          <p:grpSpPr>
            <a:xfrm>
              <a:off x="11684235" y="6775082"/>
              <a:ext cx="577424" cy="1261320"/>
              <a:chOff x="11557192" y="7473575"/>
              <a:chExt cx="896589" cy="1958502"/>
            </a:xfrm>
            <a:grpFill/>
          </p:grpSpPr>
          <p:grpSp>
            <p:nvGrpSpPr>
              <p:cNvPr id="90" name="Gruppe 89">
                <a:extLst>
                  <a:ext uri="{FF2B5EF4-FFF2-40B4-BE49-F238E27FC236}">
                    <a16:creationId xmlns:a16="http://schemas.microsoft.com/office/drawing/2014/main" id="{BB709DA0-3087-B446-9529-75F205108DB9}"/>
                  </a:ext>
                </a:extLst>
              </p:cNvPr>
              <p:cNvGrpSpPr/>
              <p:nvPr/>
            </p:nvGrpSpPr>
            <p:grpSpPr>
              <a:xfrm>
                <a:off x="11557192" y="7473575"/>
                <a:ext cx="896589" cy="1595411"/>
                <a:chOff x="1291524" y="5909821"/>
                <a:chExt cx="670058" cy="1062893"/>
              </a:xfrm>
              <a:grpFill/>
            </p:grpSpPr>
            <p:sp>
              <p:nvSpPr>
                <p:cNvPr id="92" name="TekstSylinder 91">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solidFill>
                  <a:srgbClr val="8FC3CD"/>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93" name="TekstSylinder 92">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chemeClr val="bg1"/>
                </a:solid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94" name="TekstSylinder 93">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95" name="Likebent trekant 9">
                  <a:extLst>
                    <a:ext uri="{FF2B5EF4-FFF2-40B4-BE49-F238E27FC236}">
                      <a16:creationId xmlns:a16="http://schemas.microsoft.com/office/drawing/2014/main" id="{7CDE87DE-E602-2F40-B831-E04C61A0923D}"/>
                    </a:ext>
                  </a:extLst>
                </p:cNvPr>
                <p:cNvSpPr/>
                <p:nvPr/>
              </p:nvSpPr>
              <p:spPr>
                <a:xfrm>
                  <a:off x="1291524" y="5909821"/>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91" name="TekstSylinder 90">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03" name="Rektangel 102"/>
          <p:cNvSpPr/>
          <p:nvPr/>
        </p:nvSpPr>
        <p:spPr>
          <a:xfrm>
            <a:off x="9261711" y="3184168"/>
            <a:ext cx="3026660" cy="1511108"/>
          </a:xfrm>
          <a:prstGeom prst="rect">
            <a:avLst/>
          </a:prstGeom>
          <a:solidFill>
            <a:srgbClr val="E7E7E7"/>
          </a:solidFill>
        </p:spPr>
        <p:txBody>
          <a:bodyPr wrap="square" lIns="82697" tIns="82697" rIns="82697" bIns="82697" anchor="t">
            <a:spAutoFit/>
          </a:bodyPr>
          <a:lstStyle/>
          <a:p>
            <a:pPr>
              <a:spcAft>
                <a:spcPts val="115"/>
              </a:spcAft>
              <a:buClr>
                <a:srgbClr val="002932"/>
              </a:buClr>
            </a:pPr>
            <a:r>
              <a:rPr lang="nb-NO" sz="1400" b="1">
                <a:solidFill>
                  <a:srgbClr val="002932"/>
                </a:solidFill>
                <a:latin typeface="Tahoma" panose="020B0604030504040204" pitchFamily="34" charset="0"/>
              </a:rPr>
              <a:t>Instruks:</a:t>
            </a:r>
          </a:p>
          <a:p>
            <a:pPr marL="177800" indent="-177800">
              <a:spcAft>
                <a:spcPts val="115"/>
              </a:spcAft>
              <a:buClr>
                <a:srgbClr val="002932"/>
              </a:buClr>
              <a:buFont typeface="Arial" panose="020B0604020202020204" pitchFamily="34" charset="0"/>
              <a:buChar char="•"/>
            </a:pPr>
            <a:r>
              <a:rPr lang="nb-NO" sz="1400">
                <a:solidFill>
                  <a:srgbClr val="002932"/>
                </a:solidFill>
                <a:latin typeface="Tahoma" panose="020B0604030504040204" pitchFamily="34" charset="0"/>
              </a:rPr>
              <a:t>Berges ut</a:t>
            </a:r>
            <a:endParaRPr lang="nb-NO" sz="1400">
              <a:solidFill>
                <a:srgbClr val="002932"/>
              </a:solidFill>
              <a:latin typeface="Tahoma" panose="020B0604030504040204" pitchFamily="34" charset="0"/>
              <a:ea typeface="Tahoma" panose="020B0604030504040204" pitchFamily="34" charset="0"/>
              <a:cs typeface="Tahoma" panose="020B0604030504040204" pitchFamily="34" charset="0"/>
            </a:endParaRPr>
          </a:p>
          <a:p>
            <a:pPr marL="177800" indent="-177800">
              <a:spcAft>
                <a:spcPts val="115"/>
              </a:spcAft>
              <a:buClr>
                <a:srgbClr val="002932"/>
              </a:buClr>
              <a:buFont typeface="Arial" panose="020B0604020202020204" pitchFamily="34" charset="0"/>
              <a:buChar char="•"/>
            </a:pPr>
            <a:r>
              <a:rPr lang="nb-NO" sz="1400">
                <a:solidFill>
                  <a:srgbClr val="002932"/>
                </a:solidFill>
                <a:latin typeface="Tahoma" panose="020B0604030504040204" pitchFamily="34" charset="0"/>
              </a:rPr>
              <a:t>Hold esker lukket</a:t>
            </a:r>
            <a:endParaRPr lang="nb-NO" sz="1400">
              <a:solidFill>
                <a:srgbClr val="002932"/>
              </a:solidFill>
              <a:latin typeface="Tahoma" panose="020B0604030504040204" pitchFamily="34" charset="0"/>
              <a:ea typeface="Tahoma" panose="020B0604030504040204" pitchFamily="34" charset="0"/>
              <a:cs typeface="Tahoma" panose="020B0604030504040204" pitchFamily="34" charset="0"/>
            </a:endParaRPr>
          </a:p>
          <a:p>
            <a:pPr marL="177800" indent="-177800">
              <a:spcAft>
                <a:spcPts val="115"/>
              </a:spcAft>
              <a:buClr>
                <a:srgbClr val="002932"/>
              </a:buClr>
              <a:buFont typeface="Arial" panose="020B0604020202020204" pitchFamily="34" charset="0"/>
              <a:buChar char="•"/>
            </a:pPr>
            <a:r>
              <a:rPr lang="nb-NO" sz="1400">
                <a:solidFill>
                  <a:srgbClr val="002932"/>
                </a:solidFill>
                <a:latin typeface="Tahoma"/>
                <a:ea typeface="Tahoma"/>
                <a:cs typeface="Tahoma"/>
              </a:rPr>
              <a:t>Stable og transporter på sekketrall, sikre med spennbånd</a:t>
            </a:r>
          </a:p>
          <a:p>
            <a:pPr marL="177800" indent="-177800">
              <a:spcAft>
                <a:spcPts val="115"/>
              </a:spcAft>
              <a:buClr>
                <a:srgbClr val="002932"/>
              </a:buClr>
              <a:buFont typeface="Arial" panose="020B0604020202020204" pitchFamily="34" charset="0"/>
              <a:buChar char="•"/>
            </a:pPr>
            <a:r>
              <a:rPr lang="nb-NO" sz="1400">
                <a:solidFill>
                  <a:srgbClr val="002932"/>
                </a:solidFill>
                <a:latin typeface="Tahoma" panose="020B0604030504040204" pitchFamily="34" charset="0"/>
              </a:rPr>
              <a:t>Unngå fukt og vann</a:t>
            </a:r>
            <a:endParaRPr lang="nb-NO" sz="1400">
              <a:solidFill>
                <a:srgbClr val="002932"/>
              </a:solidFill>
              <a:latin typeface="Tahoma" panose="020B0604030504040204" pitchFamily="34" charset="0"/>
              <a:ea typeface="Tahoma" panose="020B0604030504040204" pitchFamily="34" charset="0"/>
              <a:cs typeface="Tahoma" panose="020B0604030504040204" pitchFamily="34" charset="0"/>
            </a:endParaRPr>
          </a:p>
        </p:txBody>
      </p:sp>
      <p:sp>
        <p:nvSpPr>
          <p:cNvPr id="104" name="Rektangel 103"/>
          <p:cNvSpPr/>
          <p:nvPr/>
        </p:nvSpPr>
        <p:spPr>
          <a:xfrm>
            <a:off x="9261711" y="1981906"/>
            <a:ext cx="3026660" cy="1054524"/>
          </a:xfrm>
          <a:prstGeom prst="rect">
            <a:avLst/>
          </a:prstGeom>
          <a:solidFill>
            <a:srgbClr val="E7E7E7"/>
          </a:solidFill>
        </p:spPr>
        <p:txBody>
          <a:bodyPr wrap="square" lIns="82697" tIns="82697" rIns="82697" bIns="82697">
            <a:spAutoFit/>
          </a:bodyPr>
          <a:lstStyle/>
          <a:p>
            <a:pPr>
              <a:spcAft>
                <a:spcPts val="115"/>
              </a:spcAft>
            </a:pPr>
            <a:r>
              <a:rPr lang="nb-NO" sz="1400" b="1">
                <a:solidFill>
                  <a:srgbClr val="002932"/>
                </a:solidFill>
                <a:latin typeface="Tahoma" panose="020B0604030504040204" pitchFamily="34" charset="0"/>
              </a:rPr>
              <a:t>Plassering:</a:t>
            </a:r>
          </a:p>
          <a:p>
            <a:pPr marL="177818" indent="-177818">
              <a:spcAft>
                <a:spcPts val="115"/>
              </a:spcAft>
              <a:buFont typeface="Arial" panose="020B0604020202020204" pitchFamily="34" charset="0"/>
              <a:buChar char="•"/>
            </a:pPr>
            <a:r>
              <a:rPr lang="nb-NO" sz="1400">
                <a:solidFill>
                  <a:srgbClr val="002932"/>
                </a:solidFill>
                <a:latin typeface="Tahoma" panose="020B0604030504040204" pitchFamily="34" charset="0"/>
              </a:rPr>
              <a:t>På hylle 90 cm fra gulv</a:t>
            </a:r>
          </a:p>
          <a:p>
            <a:pPr marL="177818" indent="-177818">
              <a:spcAft>
                <a:spcPts val="115"/>
              </a:spcAft>
              <a:buFont typeface="Arial" panose="020B0604020202020204" pitchFamily="34" charset="0"/>
              <a:buChar char="•"/>
            </a:pPr>
            <a:r>
              <a:rPr lang="nb-NO" sz="1400">
                <a:solidFill>
                  <a:srgbClr val="002932"/>
                </a:solidFill>
                <a:latin typeface="Tahoma" panose="020B0604030504040204" pitchFamily="34" charset="0"/>
              </a:rPr>
              <a:t>Hyllekant merket med fluoriserende gul-sort tape</a:t>
            </a:r>
            <a:endParaRPr lang="nb-NO" sz="1400" b="1">
              <a:solidFill>
                <a:srgbClr val="002932"/>
              </a:solidFill>
              <a:latin typeface="Tahoma" panose="020B0604030504040204" pitchFamily="34" charset="0"/>
            </a:endParaRPr>
          </a:p>
        </p:txBody>
      </p:sp>
      <p:pic>
        <p:nvPicPr>
          <p:cNvPr id="105" name="i22">
            <a:extLst>
              <a:ext uri="{FF2B5EF4-FFF2-40B4-BE49-F238E27FC236}">
                <a16:creationId xmlns:a16="http://schemas.microsoft.com/office/drawing/2014/main" id="{64B9BA07-2A86-4D0E-9642-5931182DD5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38642" y="3795724"/>
            <a:ext cx="288000" cy="287927"/>
          </a:xfrm>
          <a:prstGeom prst="rect">
            <a:avLst/>
          </a:prstGeom>
          <a:noFill/>
          <a:ln>
            <a:noFill/>
          </a:ln>
        </p:spPr>
      </p:pic>
      <p:grpSp>
        <p:nvGrpSpPr>
          <p:cNvPr id="107" name="j10">
            <a:extLst>
              <a:ext uri="{FF2B5EF4-FFF2-40B4-BE49-F238E27FC236}">
                <a16:creationId xmlns:a16="http://schemas.microsoft.com/office/drawing/2014/main" id="{9A5475A1-863E-4608-8D2C-6238E3BA8F3D}"/>
              </a:ext>
            </a:extLst>
          </p:cNvPr>
          <p:cNvGrpSpPr>
            <a:grpSpLocks/>
          </p:cNvGrpSpPr>
          <p:nvPr/>
        </p:nvGrpSpPr>
        <p:grpSpPr>
          <a:xfrm>
            <a:off x="9449310" y="10007767"/>
            <a:ext cx="1819492" cy="319071"/>
            <a:chOff x="5456030" y="2741607"/>
            <a:chExt cx="983354" cy="215175"/>
          </a:xfrm>
        </p:grpSpPr>
        <p:sp>
          <p:nvSpPr>
            <p:cNvPr id="108" name="Rektangel 107">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09" name="Rektangel 108">
              <a:extLst>
                <a:ext uri="{FF2B5EF4-FFF2-40B4-BE49-F238E27FC236}">
                  <a16:creationId xmlns:a16="http://schemas.microsoft.com/office/drawing/2014/main" id="{90ADCB51-CAC3-4447-8A1C-5CF9F32F0D79}"/>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10" name="TekstSylinder 109">
              <a:extLst>
                <a:ext uri="{FF2B5EF4-FFF2-40B4-BE49-F238E27FC236}">
                  <a16:creationId xmlns:a16="http://schemas.microsoft.com/office/drawing/2014/main" id="{0893CA49-18B3-426B-98CE-35E3A4D541D8}"/>
                </a:ext>
              </a:extLst>
            </p:cNvPr>
            <p:cNvSpPr txBox="1"/>
            <p:nvPr userDrawn="1"/>
          </p:nvSpPr>
          <p:spPr>
            <a:xfrm>
              <a:off x="5461685" y="2741607"/>
              <a:ext cx="977698" cy="124547"/>
            </a:xfrm>
            <a:prstGeom prst="rect">
              <a:avLst/>
            </a:prstGeom>
            <a:noFill/>
          </p:spPr>
          <p:txBody>
            <a:bodyPr wrap="square" lIns="0" tIns="0" rIns="0" bIns="0" rtlCol="0">
              <a:spAutoFit/>
            </a:bodyPr>
            <a:lstStyle/>
            <a:p>
              <a:pPr algn="ctr"/>
              <a:r>
                <a:rPr lang="nb-NO" sz="1200"/>
                <a:t>20 m</a:t>
              </a:r>
              <a:endParaRPr lang="en-US" sz="1200"/>
            </a:p>
          </p:txBody>
        </p:sp>
      </p:grpSp>
      <p:sp>
        <p:nvSpPr>
          <p:cNvPr id="58" name="Ellipse 57"/>
          <p:cNvSpPr/>
          <p:nvPr/>
        </p:nvSpPr>
        <p:spPr>
          <a:xfrm>
            <a:off x="13145414" y="9171084"/>
            <a:ext cx="1080000" cy="1080273"/>
          </a:xfrm>
          <a:prstGeom prst="ellipse">
            <a:avLst/>
          </a:prstGeom>
          <a:solidFill>
            <a:schemeClr val="tx1">
              <a:alpha val="30000"/>
            </a:schemeClr>
          </a:solidFill>
          <a:ln w="38100" cmpd="sng">
            <a:solidFill>
              <a:schemeClr val="tx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r>
              <a:rPr lang="nb-NO" sz="900">
                <a:solidFill>
                  <a:schemeClr val="tx1"/>
                </a:solidFill>
                <a:latin typeface="Tahoma" panose="020B0604030504040204" pitchFamily="34" charset="0"/>
              </a:rPr>
              <a:t>Karabiner-feste. Stans ut etter laminering</a:t>
            </a:r>
          </a:p>
        </p:txBody>
      </p:sp>
      <p:sp>
        <p:nvSpPr>
          <p:cNvPr id="44" name="Ellipse 43"/>
          <p:cNvSpPr/>
          <p:nvPr/>
        </p:nvSpPr>
        <p:spPr>
          <a:xfrm>
            <a:off x="4675313" y="1363407"/>
            <a:ext cx="816235" cy="2328104"/>
          </a:xfrm>
          <a:prstGeom prst="ellipse">
            <a:avLst/>
          </a:prstGeom>
          <a:noFill/>
          <a:ln w="57150">
            <a:solidFill>
              <a:srgbClr val="6DD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atin typeface="Tahoma" panose="020B0604030504040204" pitchFamily="34" charset="0"/>
            </a:endParaRPr>
          </a:p>
        </p:txBody>
      </p:sp>
      <p:sp>
        <p:nvSpPr>
          <p:cNvPr id="47" name="Ellipse 46"/>
          <p:cNvSpPr>
            <a:spLocks noChangeAspect="1"/>
          </p:cNvSpPr>
          <p:nvPr/>
        </p:nvSpPr>
        <p:spPr>
          <a:xfrm>
            <a:off x="1865444" y="8576937"/>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4</a:t>
            </a:r>
          </a:p>
        </p:txBody>
      </p:sp>
      <p:cxnSp>
        <p:nvCxnSpPr>
          <p:cNvPr id="48" name="Rett pil 47"/>
          <p:cNvCxnSpPr>
            <a:cxnSpLocks/>
            <a:stCxn id="47" idx="6"/>
            <a:endCxn id="50" idx="2"/>
          </p:cNvCxnSpPr>
          <p:nvPr/>
        </p:nvCxnSpPr>
        <p:spPr>
          <a:xfrm>
            <a:off x="2189444" y="8738978"/>
            <a:ext cx="284187" cy="12948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50" name="Ellipse 49"/>
          <p:cNvSpPr/>
          <p:nvPr/>
        </p:nvSpPr>
        <p:spPr>
          <a:xfrm>
            <a:off x="2473631" y="8762132"/>
            <a:ext cx="562498" cy="212666"/>
          </a:xfrm>
          <a:prstGeom prst="ellipse">
            <a:avLst/>
          </a:prstGeom>
          <a:noFill/>
          <a:ln w="38100">
            <a:solidFill>
              <a:srgbClr val="6DD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atin typeface="Tahoma" panose="020B0604030504040204" pitchFamily="34" charset="0"/>
            </a:endParaRPr>
          </a:p>
        </p:txBody>
      </p:sp>
      <p:cxnSp>
        <p:nvCxnSpPr>
          <p:cNvPr id="51" name="Rett pil 50"/>
          <p:cNvCxnSpPr>
            <a:cxnSpLocks/>
            <a:stCxn id="44" idx="3"/>
            <a:endCxn id="50" idx="0"/>
          </p:cNvCxnSpPr>
          <p:nvPr/>
        </p:nvCxnSpPr>
        <p:spPr>
          <a:xfrm flipH="1">
            <a:off x="2754880" y="3350568"/>
            <a:ext cx="2039968" cy="5411564"/>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6" name="Bilde 5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43101" y="8474102"/>
            <a:ext cx="288400" cy="288030"/>
          </a:xfrm>
          <a:prstGeom prst="rect">
            <a:avLst/>
          </a:prstGeom>
        </p:spPr>
      </p:pic>
      <p:grpSp>
        <p:nvGrpSpPr>
          <p:cNvPr id="57" name="Gruppe 56"/>
          <p:cNvGrpSpPr>
            <a:grpSpLocks noChangeAspect="1"/>
          </p:cNvGrpSpPr>
          <p:nvPr/>
        </p:nvGrpSpPr>
        <p:grpSpPr>
          <a:xfrm flipH="1">
            <a:off x="4266468" y="6875356"/>
            <a:ext cx="288030" cy="288030"/>
            <a:chOff x="544738" y="1559226"/>
            <a:chExt cx="1285336" cy="1285336"/>
          </a:xfrm>
        </p:grpSpPr>
        <p:sp>
          <p:nvSpPr>
            <p:cNvPr id="59" name="Avrundet rektangel 58"/>
            <p:cNvSpPr/>
            <p:nvPr/>
          </p:nvSpPr>
          <p:spPr>
            <a:xfrm>
              <a:off x="544738" y="1559226"/>
              <a:ext cx="1285336" cy="1285336"/>
            </a:xfrm>
            <a:prstGeom prst="roundRect">
              <a:avLst>
                <a:gd name="adj" fmla="val 11310"/>
              </a:avLst>
            </a:prstGeom>
            <a:solidFill>
              <a:srgbClr val="DC2408">
                <a:alpha val="54902"/>
              </a:srgbClr>
            </a:solid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Tahoma" panose="020B0604030504040204" pitchFamily="34" charset="0"/>
              </a:endParaRPr>
            </a:p>
          </p:txBody>
        </p:sp>
        <p:sp>
          <p:nvSpPr>
            <p:cNvPr id="61" name="Pil høyre 60"/>
            <p:cNvSpPr/>
            <p:nvPr/>
          </p:nvSpPr>
          <p:spPr>
            <a:xfrm>
              <a:off x="682762" y="1851797"/>
              <a:ext cx="1009289" cy="756327"/>
            </a:xfrm>
            <a:prstGeom prst="rightArrow">
              <a:avLst>
                <a:gd name="adj1" fmla="val 36312"/>
                <a:gd name="adj2" fmla="val 59298"/>
              </a:avLst>
            </a:prstGeom>
            <a:solidFill>
              <a:srgbClr val="F3E9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Tahoma" panose="020B0604030504040204" pitchFamily="34" charset="0"/>
              </a:endParaRPr>
            </a:p>
          </p:txBody>
        </p:sp>
      </p:grpSp>
      <p:pic>
        <p:nvPicPr>
          <p:cNvPr id="67" name="Bilde 6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5728683">
            <a:off x="2950019" y="9195055"/>
            <a:ext cx="288000" cy="288000"/>
          </a:xfrm>
          <a:prstGeom prst="rect">
            <a:avLst/>
          </a:prstGeom>
        </p:spPr>
      </p:pic>
      <p:pic>
        <p:nvPicPr>
          <p:cNvPr id="8" name="Bilde 7">
            <a:extLst>
              <a:ext uri="{FF2B5EF4-FFF2-40B4-BE49-F238E27FC236}">
                <a16:creationId xmlns:a16="http://schemas.microsoft.com/office/drawing/2014/main" id="{EB680E7D-4558-7653-F4CD-614414DB615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1227" y="9464098"/>
            <a:ext cx="288000" cy="288000"/>
          </a:xfrm>
          <a:prstGeom prst="rect">
            <a:avLst/>
          </a:prstGeom>
        </p:spPr>
      </p:pic>
      <p:cxnSp>
        <p:nvCxnSpPr>
          <p:cNvPr id="9" name="Rett pil 105">
            <a:extLst>
              <a:ext uri="{FF2B5EF4-FFF2-40B4-BE49-F238E27FC236}">
                <a16:creationId xmlns:a16="http://schemas.microsoft.com/office/drawing/2014/main" id="{061D3055-D42E-18FA-C253-449E8850CC93}"/>
              </a:ext>
            </a:extLst>
          </p:cNvPr>
          <p:cNvCxnSpPr/>
          <p:nvPr/>
        </p:nvCxnSpPr>
        <p:spPr>
          <a:xfrm flipV="1">
            <a:off x="3759733" y="9113715"/>
            <a:ext cx="1310" cy="358562"/>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0" name="Gruppe 9">
            <a:extLst>
              <a:ext uri="{FF2B5EF4-FFF2-40B4-BE49-F238E27FC236}">
                <a16:creationId xmlns:a16="http://schemas.microsoft.com/office/drawing/2014/main" id="{E54DC886-89D4-C84F-100C-5AB6C635F19A}"/>
              </a:ext>
            </a:extLst>
          </p:cNvPr>
          <p:cNvGrpSpPr/>
          <p:nvPr/>
        </p:nvGrpSpPr>
        <p:grpSpPr>
          <a:xfrm>
            <a:off x="2950817" y="120407"/>
            <a:ext cx="9218517" cy="258312"/>
            <a:chOff x="2950817" y="475253"/>
            <a:chExt cx="9218517" cy="258312"/>
          </a:xfrm>
        </p:grpSpPr>
        <p:sp>
          <p:nvSpPr>
            <p:cNvPr id="11" name="Ellipse 10">
              <a:extLst>
                <a:ext uri="{FF2B5EF4-FFF2-40B4-BE49-F238E27FC236}">
                  <a16:creationId xmlns:a16="http://schemas.microsoft.com/office/drawing/2014/main" id="{ECBA31A8-49FE-9DC0-E7C2-B438B67705C4}"/>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2" name="Ellipse 11">
              <a:extLst>
                <a:ext uri="{FF2B5EF4-FFF2-40B4-BE49-F238E27FC236}">
                  <a16:creationId xmlns:a16="http://schemas.microsoft.com/office/drawing/2014/main" id="{7CF289B4-E7CD-AA04-CDDB-285FA8352B28}"/>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3" name="Ellipse 12">
              <a:extLst>
                <a:ext uri="{FF2B5EF4-FFF2-40B4-BE49-F238E27FC236}">
                  <a16:creationId xmlns:a16="http://schemas.microsoft.com/office/drawing/2014/main" id="{5EBC6938-DD13-D6B4-A39A-6AC43137642C}"/>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4" name="Ellipse 13">
              <a:extLst>
                <a:ext uri="{FF2B5EF4-FFF2-40B4-BE49-F238E27FC236}">
                  <a16:creationId xmlns:a16="http://schemas.microsoft.com/office/drawing/2014/main" id="{071156F2-3A69-54CA-DE13-8E28792E9797}"/>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grpSp>
        <p:nvGrpSpPr>
          <p:cNvPr id="3" name="Gruppe 2">
            <a:extLst>
              <a:ext uri="{FF2B5EF4-FFF2-40B4-BE49-F238E27FC236}">
                <a16:creationId xmlns:a16="http://schemas.microsoft.com/office/drawing/2014/main" id="{108F5773-B2EC-ADF0-DC71-03DC8D2078C7}"/>
              </a:ext>
            </a:extLst>
          </p:cNvPr>
          <p:cNvGrpSpPr>
            <a:grpSpLocks noChangeAspect="1"/>
          </p:cNvGrpSpPr>
          <p:nvPr/>
        </p:nvGrpSpPr>
        <p:grpSpPr>
          <a:xfrm>
            <a:off x="6759390" y="3812019"/>
            <a:ext cx="396000" cy="396000"/>
            <a:chOff x="10851374" y="3375876"/>
            <a:chExt cx="396000" cy="396221"/>
          </a:xfrm>
        </p:grpSpPr>
        <p:pic>
          <p:nvPicPr>
            <p:cNvPr id="4" name="Bilde 3" descr="Et bilde som inneholder sirkel, Grafikk, design&#10;&#10;Automatisk generert beskrivelse">
              <a:extLst>
                <a:ext uri="{FF2B5EF4-FFF2-40B4-BE49-F238E27FC236}">
                  <a16:creationId xmlns:a16="http://schemas.microsoft.com/office/drawing/2014/main" id="{F8134385-0F40-B055-F780-7EC8D46AC79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5" name="TekstSylinder 4">
              <a:extLst>
                <a:ext uri="{FF2B5EF4-FFF2-40B4-BE49-F238E27FC236}">
                  <a16:creationId xmlns:a16="http://schemas.microsoft.com/office/drawing/2014/main" id="{6B027F5F-27BA-9BF6-E1C1-147308DBB14A}"/>
                </a:ext>
              </a:extLst>
            </p:cNvPr>
            <p:cNvSpPr txBox="1"/>
            <p:nvPr/>
          </p:nvSpPr>
          <p:spPr>
            <a:xfrm>
              <a:off x="11000482" y="3556653"/>
              <a:ext cx="97784" cy="215444"/>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 name="Gruppe 5">
            <a:extLst>
              <a:ext uri="{FF2B5EF4-FFF2-40B4-BE49-F238E27FC236}">
                <a16:creationId xmlns:a16="http://schemas.microsoft.com/office/drawing/2014/main" id="{CCE03674-FD66-EE8F-A76D-9F72D21A9454}"/>
              </a:ext>
            </a:extLst>
          </p:cNvPr>
          <p:cNvGrpSpPr>
            <a:grpSpLocks noChangeAspect="1"/>
          </p:cNvGrpSpPr>
          <p:nvPr/>
        </p:nvGrpSpPr>
        <p:grpSpPr>
          <a:xfrm>
            <a:off x="7206027" y="3812019"/>
            <a:ext cx="396000" cy="396000"/>
            <a:chOff x="7527382" y="3752647"/>
            <a:chExt cx="432000" cy="432000"/>
          </a:xfrm>
        </p:grpSpPr>
        <p:pic>
          <p:nvPicPr>
            <p:cNvPr id="7" name="Bilde 6" descr="Et bilde som inneholder symbol, sirkel, logo, design&#10;&#10;Automatisk generert beskrivelse">
              <a:extLst>
                <a:ext uri="{FF2B5EF4-FFF2-40B4-BE49-F238E27FC236}">
                  <a16:creationId xmlns:a16="http://schemas.microsoft.com/office/drawing/2014/main" id="{31B7E94D-C080-9C41-561E-FE4A53832BF3}"/>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27382" y="3752647"/>
              <a:ext cx="432000" cy="432000"/>
            </a:xfrm>
            <a:prstGeom prst="rect">
              <a:avLst/>
            </a:prstGeom>
          </p:spPr>
        </p:pic>
        <p:sp>
          <p:nvSpPr>
            <p:cNvPr id="15" name="TekstSylinder 14">
              <a:extLst>
                <a:ext uri="{FF2B5EF4-FFF2-40B4-BE49-F238E27FC236}">
                  <a16:creationId xmlns:a16="http://schemas.microsoft.com/office/drawing/2014/main" id="{84303D8C-C047-9174-EEA5-666B1A5E7529}"/>
                </a:ext>
              </a:extLst>
            </p:cNvPr>
            <p:cNvSpPr txBox="1"/>
            <p:nvPr/>
          </p:nvSpPr>
          <p:spPr>
            <a:xfrm>
              <a:off x="7645599" y="3923855"/>
              <a:ext cx="195566"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15</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9" name="Gruppe 28">
            <a:extLst>
              <a:ext uri="{FF2B5EF4-FFF2-40B4-BE49-F238E27FC236}">
                <a16:creationId xmlns:a16="http://schemas.microsoft.com/office/drawing/2014/main" id="{ED0CEAD6-1763-6EED-B3E5-C4F8ED6E7A35}"/>
              </a:ext>
            </a:extLst>
          </p:cNvPr>
          <p:cNvGrpSpPr>
            <a:grpSpLocks noChangeAspect="1"/>
          </p:cNvGrpSpPr>
          <p:nvPr/>
        </p:nvGrpSpPr>
        <p:grpSpPr>
          <a:xfrm>
            <a:off x="6317856" y="3812019"/>
            <a:ext cx="396000" cy="396000"/>
            <a:chOff x="7785672" y="6375036"/>
            <a:chExt cx="432000" cy="432000"/>
          </a:xfrm>
        </p:grpSpPr>
        <p:pic>
          <p:nvPicPr>
            <p:cNvPr id="30" name="Bilde 29" descr="Et bilde som inneholder sort, mørke&#10;&#10;Automatisk generert beskrivelse">
              <a:extLst>
                <a:ext uri="{FF2B5EF4-FFF2-40B4-BE49-F238E27FC236}">
                  <a16:creationId xmlns:a16="http://schemas.microsoft.com/office/drawing/2014/main" id="{83D592D5-120B-F38E-2DF5-790F7DBD5DF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85672" y="6375036"/>
              <a:ext cx="432000" cy="432000"/>
            </a:xfrm>
            <a:prstGeom prst="rect">
              <a:avLst/>
            </a:prstGeom>
          </p:spPr>
        </p:pic>
        <p:sp>
          <p:nvSpPr>
            <p:cNvPr id="31" name="TekstSylinder 30">
              <a:extLst>
                <a:ext uri="{FF2B5EF4-FFF2-40B4-BE49-F238E27FC236}">
                  <a16:creationId xmlns:a16="http://schemas.microsoft.com/office/drawing/2014/main" id="{87D6BA8E-B8B8-78BB-2F8F-28FC01E2BBDA}"/>
                </a:ext>
              </a:extLst>
            </p:cNvPr>
            <p:cNvSpPr txBox="1"/>
            <p:nvPr/>
          </p:nvSpPr>
          <p:spPr>
            <a:xfrm>
              <a:off x="7808806" y="6562240"/>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8</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6" name="i22">
            <a:extLst>
              <a:ext uri="{FF2B5EF4-FFF2-40B4-BE49-F238E27FC236}">
                <a16:creationId xmlns:a16="http://schemas.microsoft.com/office/drawing/2014/main" id="{BE2E28EB-0943-4C00-770A-1C53D097B1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695031">
            <a:off x="8916490" y="10014098"/>
            <a:ext cx="288000" cy="288073"/>
          </a:xfrm>
          <a:prstGeom prst="rect">
            <a:avLst/>
          </a:prstGeom>
          <a:noFill/>
          <a:ln>
            <a:noFill/>
          </a:ln>
        </p:spPr>
      </p:pic>
      <p:sp>
        <p:nvSpPr>
          <p:cNvPr id="17" name="TekstSylinder 16">
            <a:extLst>
              <a:ext uri="{FF2B5EF4-FFF2-40B4-BE49-F238E27FC236}">
                <a16:creationId xmlns:a16="http://schemas.microsoft.com/office/drawing/2014/main" id="{A1A5F6F3-179B-1B6C-B75A-4810C0247EDA}"/>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
        <p:nvSpPr>
          <p:cNvPr id="22" name="TekstSylinder 21">
            <a:extLst>
              <a:ext uri="{FF2B5EF4-FFF2-40B4-BE49-F238E27FC236}">
                <a16:creationId xmlns:a16="http://schemas.microsoft.com/office/drawing/2014/main" id="{2807DFF8-E199-3F74-F984-585A0BF32807}"/>
              </a:ext>
            </a:extLst>
          </p:cNvPr>
          <p:cNvSpPr txBox="1"/>
          <p:nvPr/>
        </p:nvSpPr>
        <p:spPr>
          <a:xfrm>
            <a:off x="6384236" y="1726230"/>
            <a:ext cx="1744195" cy="369332"/>
          </a:xfrm>
          <a:prstGeom prst="rect">
            <a:avLst/>
          </a:prstGeom>
          <a:noFill/>
        </p:spPr>
        <p:txBody>
          <a:bodyPr wrap="square">
            <a:spAutoFit/>
          </a:bodyPr>
          <a:lstStyle/>
          <a:p>
            <a:r>
              <a:rPr lang="nb-NO" sz="1800">
                <a:solidFill>
                  <a:schemeClr val="bg1"/>
                </a:solidFill>
                <a:latin typeface="Tahoma" panose="020B0604030504040204" pitchFamily="34" charset="0"/>
                <a:ea typeface="Tahoma" panose="020B0604030504040204" pitchFamily="34" charset="0"/>
                <a:cs typeface="Tahoma" panose="020B0604030504040204" pitchFamily="34" charset="0"/>
              </a:rPr>
              <a:t>12 pappesker</a:t>
            </a:r>
            <a:endParaRPr lang="nb-NO"/>
          </a:p>
        </p:txBody>
      </p:sp>
    </p:spTree>
    <p:extLst>
      <p:ext uri="{BB962C8B-B14F-4D97-AF65-F5344CB8AC3E}">
        <p14:creationId xmlns:p14="http://schemas.microsoft.com/office/powerpoint/2010/main" val="1101930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1569700" y="-1588"/>
            <a:ext cx="3549650" cy="10785476"/>
          </a:xfrm>
          <a:solidFill>
            <a:srgbClr val="002932"/>
          </a:solidFill>
        </p:spPr>
        <p:txBody>
          <a:bodyPr vert="horz" wrap="square" lIns="72008" tIns="360038" rIns="288030" bIns="108011" rtlCol="0" anchor="t">
            <a:normAutofit/>
          </a:bodyPr>
          <a:lstStyle/>
          <a:p>
            <a:pPr algn="r" defTabSz="704480">
              <a:lnSpc>
                <a:spcPct val="100000"/>
              </a:lnSpc>
              <a:spcBef>
                <a:spcPts val="0"/>
              </a:spcBef>
            </a:pPr>
            <a:r>
              <a:rPr lang="nb-NO" sz="2400" b="1">
                <a:solidFill>
                  <a:schemeClr val="bg1"/>
                </a:solidFill>
                <a:latin typeface="Tahoma" panose="020B0604030504040204" pitchFamily="34" charset="0"/>
                <a:ea typeface="+mn-ea"/>
                <a:cs typeface="+mn-cs"/>
              </a:rPr>
              <a:t>Innhold</a:t>
            </a:r>
            <a:endParaRPr lang="nb-NO" sz="2400">
              <a:solidFill>
                <a:srgbClr val="002932"/>
              </a:solidFill>
            </a:endParaRPr>
          </a:p>
        </p:txBody>
      </p:sp>
      <p:sp>
        <p:nvSpPr>
          <p:cNvPr id="56" name="TekstSylinder 55">
            <a:extLst>
              <a:ext uri="{FF2B5EF4-FFF2-40B4-BE49-F238E27FC236}">
                <a16:creationId xmlns:a16="http://schemas.microsoft.com/office/drawing/2014/main" id="{45BA5CC3-3ED2-314A-BD7A-361905FD2272}"/>
              </a:ext>
            </a:extLst>
          </p:cNvPr>
          <p:cNvSpPr txBox="1"/>
          <p:nvPr/>
        </p:nvSpPr>
        <p:spPr>
          <a:xfrm>
            <a:off x="3" y="539038"/>
            <a:ext cx="9386183" cy="1223608"/>
          </a:xfrm>
          <a:prstGeom prst="rect">
            <a:avLst/>
          </a:prstGeom>
          <a:noFill/>
        </p:spPr>
        <p:txBody>
          <a:bodyPr wrap="square" lIns="826962" tIns="52513" rIns="105024" bIns="52513" rtlCol="0">
            <a:spAutoFit/>
          </a:bodyPr>
          <a:lstStyle/>
          <a:p>
            <a:r>
              <a:rPr lang="nb-NO" sz="7201" b="1" spc="345">
                <a:solidFill>
                  <a:srgbClr val="FF0000"/>
                </a:solidFill>
                <a:latin typeface="Tahoma" panose="020B0604030504040204" pitchFamily="34" charset="0"/>
                <a:ea typeface="Tahoma" panose="020B0604030504040204" pitchFamily="34" charset="0"/>
                <a:cs typeface="Tahoma" panose="020B0604030504040204" pitchFamily="34" charset="0"/>
              </a:rPr>
              <a:t>VERDIBERGING</a:t>
            </a:r>
          </a:p>
        </p:txBody>
      </p:sp>
      <p:sp>
        <p:nvSpPr>
          <p:cNvPr id="57" name="TekstSylinder 56">
            <a:extLst>
              <a:ext uri="{FF2B5EF4-FFF2-40B4-BE49-F238E27FC236}">
                <a16:creationId xmlns:a16="http://schemas.microsoft.com/office/drawing/2014/main" id="{09C15E0A-2F44-854B-9D19-B345100CF99C}"/>
              </a:ext>
            </a:extLst>
          </p:cNvPr>
          <p:cNvSpPr txBox="1"/>
          <p:nvPr/>
        </p:nvSpPr>
        <p:spPr>
          <a:xfrm>
            <a:off x="3" y="1585432"/>
            <a:ext cx="9386183" cy="975446"/>
          </a:xfrm>
          <a:prstGeom prst="rect">
            <a:avLst/>
          </a:prstGeom>
          <a:noFill/>
        </p:spPr>
        <p:txBody>
          <a:bodyPr wrap="square" lIns="826962" tIns="52513" rIns="105024" bIns="52513" rtlCol="0">
            <a:spAutoFit/>
          </a:bodyPr>
          <a:lstStyle/>
          <a:p>
            <a:r>
              <a:rPr lang="nb-NO" sz="2800">
                <a:solidFill>
                  <a:srgbClr val="002932"/>
                </a:solidFill>
                <a:ea typeface="Helvetica Neue Thin" panose="020B0403020202020204" pitchFamily="34" charset="0"/>
              </a:rPr>
              <a:t>Plan for brannvesenets innsats for </a:t>
            </a:r>
            <a:r>
              <a:rPr lang="nb-NO" sz="2800">
                <a:solidFill>
                  <a:srgbClr val="FF0000"/>
                </a:solidFill>
                <a:ea typeface="Helvetica Neue Thin" panose="020B0403020202020204" pitchFamily="34" charset="0"/>
              </a:rPr>
              <a:t>restverdiredning</a:t>
            </a:r>
          </a:p>
          <a:p>
            <a:endParaRPr lang="nb-NO" sz="2800"/>
          </a:p>
        </p:txBody>
      </p:sp>
      <p:sp>
        <p:nvSpPr>
          <p:cNvPr id="65" name="TekstSylinder 64"/>
          <p:cNvSpPr txBox="1"/>
          <p:nvPr/>
        </p:nvSpPr>
        <p:spPr>
          <a:xfrm>
            <a:off x="865844" y="2584732"/>
            <a:ext cx="3640171" cy="1306505"/>
          </a:xfrm>
          <a:prstGeom prst="rect">
            <a:avLst/>
          </a:prstGeom>
          <a:noFill/>
        </p:spPr>
        <p:txBody>
          <a:bodyPr wrap="square" lIns="105024" tIns="52513" rIns="105024" bIns="52513" rtlCol="0">
            <a:spAutoFit/>
          </a:bodyPr>
          <a:lstStyle/>
          <a:p>
            <a:pPr lvl="0"/>
            <a:r>
              <a:rPr lang="nb-NO" b="1">
                <a:solidFill>
                  <a:prstClr val="black"/>
                </a:solidFill>
                <a:latin typeface="Tahoma" panose="020B0604030504040204" pitchFamily="34" charset="0"/>
                <a:cs typeface="Tahoma" panose="020B0604030504040204" pitchFamily="34" charset="0"/>
              </a:rPr>
              <a:t>Det fiktive kunstmuseet</a:t>
            </a:r>
          </a:p>
          <a:p>
            <a:pPr lvl="0"/>
            <a:r>
              <a:rPr lang="nb-NO" b="1">
                <a:solidFill>
                  <a:prstClr val="black"/>
                </a:solidFill>
                <a:latin typeface="Tahoma" panose="020B0604030504040204" pitchFamily="34" charset="0"/>
                <a:cs typeface="Tahoma" panose="020B0604030504040204" pitchFamily="34" charset="0"/>
              </a:rPr>
              <a:t>Pileveien 5</a:t>
            </a:r>
          </a:p>
          <a:p>
            <a:pPr lvl="0"/>
            <a:endParaRPr lang="nb-NO" sz="1400" b="1">
              <a:solidFill>
                <a:prstClr val="black"/>
              </a:solidFill>
              <a:latin typeface="Tahoma" panose="020B0604030504040204" pitchFamily="34" charset="0"/>
              <a:cs typeface="Tahoma" panose="020B0604030504040204" pitchFamily="34" charset="0"/>
            </a:endParaRPr>
          </a:p>
          <a:p>
            <a:pPr lvl="0"/>
            <a:r>
              <a:rPr lang="nb-NO" sz="1400">
                <a:solidFill>
                  <a:prstClr val="black"/>
                </a:solidFill>
                <a:latin typeface="Tahoma" panose="020B0604030504040204" pitchFamily="34" charset="0"/>
                <a:cs typeface="Tahoma" panose="020B0604030504040204" pitchFamily="34" charset="0"/>
              </a:rPr>
              <a:t>Oppdatert: 31.05.2024</a:t>
            </a:r>
          </a:p>
          <a:p>
            <a:pPr lvl="0"/>
            <a:r>
              <a:rPr lang="nb-NO" sz="1400">
                <a:solidFill>
                  <a:srgbClr val="FF0000"/>
                </a:solidFill>
                <a:latin typeface="Tahoma" panose="020B0604030504040204" pitchFamily="34" charset="0"/>
                <a:cs typeface="Tahoma" panose="020B0604030504040204" pitchFamily="34" charset="0"/>
              </a:rPr>
              <a:t>Neste oppdatering: 31.05.2026</a:t>
            </a:r>
          </a:p>
        </p:txBody>
      </p:sp>
      <p:sp>
        <p:nvSpPr>
          <p:cNvPr id="27" name="Rektangel 26"/>
          <p:cNvSpPr>
            <a:spLocks noChangeAspect="1"/>
          </p:cNvSpPr>
          <p:nvPr/>
        </p:nvSpPr>
        <p:spPr>
          <a:xfrm>
            <a:off x="11043275" y="2603739"/>
            <a:ext cx="4078034" cy="724856"/>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1. etasje</a:t>
            </a:r>
          </a:p>
        </p:txBody>
      </p:sp>
      <p:sp>
        <p:nvSpPr>
          <p:cNvPr id="28" name="Rektangel 27"/>
          <p:cNvSpPr>
            <a:spLocks noChangeAspect="1"/>
          </p:cNvSpPr>
          <p:nvPr/>
        </p:nvSpPr>
        <p:spPr>
          <a:xfrm>
            <a:off x="11043275" y="1781652"/>
            <a:ext cx="4078034" cy="7248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Prioritering hele objektet</a:t>
            </a:r>
          </a:p>
        </p:txBody>
      </p:sp>
      <p:sp>
        <p:nvSpPr>
          <p:cNvPr id="29" name="Rektangel 28"/>
          <p:cNvSpPr>
            <a:spLocks noChangeAspect="1"/>
          </p:cNvSpPr>
          <p:nvPr/>
        </p:nvSpPr>
        <p:spPr>
          <a:xfrm>
            <a:off x="11043275" y="958871"/>
            <a:ext cx="4078034" cy="72485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1400" b="1">
                <a:solidFill>
                  <a:srgbClr val="002932"/>
                </a:solidFill>
                <a:latin typeface="Tahoma" panose="020B0604030504040204" pitchFamily="34" charset="0"/>
              </a:rPr>
              <a:t>Kontaktinfo</a:t>
            </a:r>
          </a:p>
          <a:p>
            <a:pPr algn="r"/>
            <a:r>
              <a:rPr lang="nb-NO" sz="1400" b="1">
                <a:solidFill>
                  <a:srgbClr val="002932"/>
                </a:solidFill>
                <a:latin typeface="Tahoma" panose="020B0604030504040204" pitchFamily="34" charset="0"/>
              </a:rPr>
              <a:t>Symboler</a:t>
            </a:r>
          </a:p>
          <a:p>
            <a:pPr algn="r"/>
            <a:r>
              <a:rPr lang="nb-NO" sz="1400" b="1">
                <a:solidFill>
                  <a:srgbClr val="002932"/>
                </a:solidFill>
                <a:latin typeface="Tahoma" panose="020B0604030504040204" pitchFamily="34" charset="0"/>
              </a:rPr>
              <a:t>Hjelpemidler</a:t>
            </a:r>
          </a:p>
        </p:txBody>
      </p:sp>
      <p:sp>
        <p:nvSpPr>
          <p:cNvPr id="30" name="Rektangel 29"/>
          <p:cNvSpPr>
            <a:spLocks noChangeAspect="1"/>
          </p:cNvSpPr>
          <p:nvPr/>
        </p:nvSpPr>
        <p:spPr>
          <a:xfrm>
            <a:off x="11043275" y="3424596"/>
            <a:ext cx="4078034" cy="724856"/>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2. etasje</a:t>
            </a:r>
          </a:p>
        </p:txBody>
      </p:sp>
      <p:sp>
        <p:nvSpPr>
          <p:cNvPr id="31" name="Rektangel 30"/>
          <p:cNvSpPr>
            <a:spLocks noChangeAspect="1"/>
          </p:cNvSpPr>
          <p:nvPr/>
        </p:nvSpPr>
        <p:spPr>
          <a:xfrm>
            <a:off x="11043275" y="4244435"/>
            <a:ext cx="4078034" cy="724856"/>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rgbClr val="002932"/>
                </a:solidFill>
                <a:latin typeface="Tahoma" panose="020B0604030504040204" pitchFamily="34" charset="0"/>
              </a:rPr>
              <a:t>3. etasje</a:t>
            </a:r>
          </a:p>
        </p:txBody>
      </p:sp>
      <p:pic>
        <p:nvPicPr>
          <p:cNvPr id="54" name="Bilde 5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4780" y="4409704"/>
            <a:ext cx="5979149" cy="4743740"/>
          </a:xfrm>
          <a:prstGeom prst="rect">
            <a:avLst/>
          </a:prstGeom>
        </p:spPr>
      </p:pic>
      <p:grpSp>
        <p:nvGrpSpPr>
          <p:cNvPr id="80" name="j10">
            <a:extLst>
              <a:ext uri="{FF2B5EF4-FFF2-40B4-BE49-F238E27FC236}">
                <a16:creationId xmlns:a16="http://schemas.microsoft.com/office/drawing/2014/main" id="{9A5475A1-863E-4608-8D2C-6238E3BA8F3D}"/>
              </a:ext>
            </a:extLst>
          </p:cNvPr>
          <p:cNvGrpSpPr>
            <a:grpSpLocks/>
          </p:cNvGrpSpPr>
          <p:nvPr/>
        </p:nvGrpSpPr>
        <p:grpSpPr>
          <a:xfrm>
            <a:off x="7117440" y="9810485"/>
            <a:ext cx="696344" cy="281088"/>
            <a:chOff x="5456030" y="2703987"/>
            <a:chExt cx="983354" cy="252795"/>
          </a:xfrm>
        </p:grpSpPr>
        <p:sp>
          <p:nvSpPr>
            <p:cNvPr id="81" name="Rektangel 80">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82" name="Rektangel 81">
              <a:extLst>
                <a:ext uri="{FF2B5EF4-FFF2-40B4-BE49-F238E27FC236}">
                  <a16:creationId xmlns:a16="http://schemas.microsoft.com/office/drawing/2014/main" id="{90ADCB51-CAC3-4447-8A1C-5CF9F32F0D79}"/>
                </a:ext>
              </a:extLst>
            </p:cNvPr>
            <p:cNvSpPr/>
            <p:nvPr userDrawn="1"/>
          </p:nvSpPr>
          <p:spPr>
            <a:xfrm>
              <a:off x="5948710" y="2872522"/>
              <a:ext cx="490674"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83" name="TekstSylinder 82">
              <a:extLst>
                <a:ext uri="{FF2B5EF4-FFF2-40B4-BE49-F238E27FC236}">
                  <a16:creationId xmlns:a16="http://schemas.microsoft.com/office/drawing/2014/main" id="{0893CA49-18B3-426B-98CE-35E3A4D541D8}"/>
                </a:ext>
              </a:extLst>
            </p:cNvPr>
            <p:cNvSpPr txBox="1"/>
            <p:nvPr userDrawn="1"/>
          </p:nvSpPr>
          <p:spPr>
            <a:xfrm>
              <a:off x="5461684" y="2703987"/>
              <a:ext cx="977698" cy="166097"/>
            </a:xfrm>
            <a:prstGeom prst="rect">
              <a:avLst/>
            </a:prstGeom>
            <a:noFill/>
          </p:spPr>
          <p:txBody>
            <a:bodyPr wrap="square" lIns="0" tIns="0" rIns="0" bIns="0" rtlCol="0">
              <a:spAutoFit/>
            </a:bodyPr>
            <a:lstStyle/>
            <a:p>
              <a:pPr algn="ctr"/>
              <a:r>
                <a:rPr lang="nb-NO" sz="1200"/>
                <a:t>20 m</a:t>
              </a:r>
              <a:endParaRPr lang="en-US" sz="1200"/>
            </a:p>
          </p:txBody>
        </p:sp>
      </p:grpSp>
      <p:pic>
        <p:nvPicPr>
          <p:cNvPr id="84" name="i22">
            <a:extLst>
              <a:ext uri="{FF2B5EF4-FFF2-40B4-BE49-F238E27FC236}">
                <a16:creationId xmlns:a16="http://schemas.microsoft.com/office/drawing/2014/main" id="{64B9BA07-2A86-4D0E-9642-5931182DD5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40253" y="9684220"/>
            <a:ext cx="432000" cy="432109"/>
          </a:xfrm>
          <a:prstGeom prst="rect">
            <a:avLst/>
          </a:prstGeom>
          <a:noFill/>
          <a:ln>
            <a:noFill/>
          </a:ln>
        </p:spPr>
      </p:pic>
      <p:grpSp>
        <p:nvGrpSpPr>
          <p:cNvPr id="85" name="Gruppe 84"/>
          <p:cNvGrpSpPr/>
          <p:nvPr/>
        </p:nvGrpSpPr>
        <p:grpSpPr>
          <a:xfrm>
            <a:off x="8559253" y="8735264"/>
            <a:ext cx="826932" cy="1399107"/>
            <a:chOff x="11610481" y="6788470"/>
            <a:chExt cx="700166" cy="1256042"/>
          </a:xfrm>
        </p:grpSpPr>
        <p:cxnSp>
          <p:nvCxnSpPr>
            <p:cNvPr id="86" name="Rett linje 85"/>
            <p:cNvCxnSpPr/>
            <p:nvPr/>
          </p:nvCxnSpPr>
          <p:spPr>
            <a:xfrm flipV="1">
              <a:off x="11610481" y="7862774"/>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7" name="Gruppe 86"/>
            <p:cNvGrpSpPr/>
            <p:nvPr/>
          </p:nvGrpSpPr>
          <p:grpSpPr>
            <a:xfrm>
              <a:off x="11684238" y="6788470"/>
              <a:ext cx="577435" cy="1256042"/>
              <a:chOff x="11557182" y="7494381"/>
              <a:chExt cx="896605" cy="1950322"/>
            </a:xfrm>
            <a:solidFill>
              <a:schemeClr val="accent1">
                <a:lumMod val="40000"/>
                <a:lumOff val="60000"/>
              </a:schemeClr>
            </a:solidFill>
          </p:grpSpPr>
          <p:grpSp>
            <p:nvGrpSpPr>
              <p:cNvPr id="88" name="Gruppe 87">
                <a:extLst>
                  <a:ext uri="{FF2B5EF4-FFF2-40B4-BE49-F238E27FC236}">
                    <a16:creationId xmlns:a16="http://schemas.microsoft.com/office/drawing/2014/main" id="{BB709DA0-3087-B446-9529-75F205108DB9}"/>
                  </a:ext>
                </a:extLst>
              </p:cNvPr>
              <p:cNvGrpSpPr/>
              <p:nvPr/>
            </p:nvGrpSpPr>
            <p:grpSpPr>
              <a:xfrm>
                <a:off x="11557182" y="7494381"/>
                <a:ext cx="896605" cy="1574638"/>
                <a:chOff x="1291517" y="5923664"/>
                <a:chExt cx="670070" cy="1049050"/>
              </a:xfrm>
              <a:grpFill/>
            </p:grpSpPr>
            <p:sp>
              <p:nvSpPr>
                <p:cNvPr id="90" name="TekstSylinder 89">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solidFill>
                  <a:srgbClr val="8FC3CD"/>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91" name="TekstSylinder 90">
                  <a:extLst>
                    <a:ext uri="{FF2B5EF4-FFF2-40B4-BE49-F238E27FC236}">
                      <a16:creationId xmlns:a16="http://schemas.microsoft.com/office/drawing/2014/main" id="{7FE605A2-50C0-4C4C-8DF4-D8D99EA38317}"/>
                    </a:ext>
                  </a:extLst>
                </p:cNvPr>
                <p:cNvSpPr txBox="1"/>
                <p:nvPr/>
              </p:nvSpPr>
              <p:spPr>
                <a:xfrm>
                  <a:off x="1292603" y="6755310"/>
                  <a:ext cx="668984" cy="217404"/>
                </a:xfrm>
                <a:prstGeom prst="rect">
                  <a:avLst/>
                </a:prstGeom>
                <a:solidFill>
                  <a:srgbClr val="FFF19B"/>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92" name="TekstSylinder 91">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solidFill>
                  <a:srgbClr val="B8CD89"/>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93" name="Likebent trekant 9">
                  <a:extLst>
                    <a:ext uri="{FF2B5EF4-FFF2-40B4-BE49-F238E27FC236}">
                      <a16:creationId xmlns:a16="http://schemas.microsoft.com/office/drawing/2014/main" id="{7CDE87DE-E602-2F40-B831-E04C61A0923D}"/>
                    </a:ext>
                  </a:extLst>
                </p:cNvPr>
                <p:cNvSpPr/>
                <p:nvPr/>
              </p:nvSpPr>
              <p:spPr>
                <a:xfrm>
                  <a:off x="1291517" y="5923664"/>
                  <a:ext cx="670058" cy="304303"/>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89" name="TekstSylinder 88">
                <a:extLst>
                  <a:ext uri="{FF2B5EF4-FFF2-40B4-BE49-F238E27FC236}">
                    <a16:creationId xmlns:a16="http://schemas.microsoft.com/office/drawing/2014/main" id="{7FE605A2-50C0-4C4C-8DF4-D8D99EA38317}"/>
                  </a:ext>
                </a:extLst>
              </p:cNvPr>
              <p:cNvSpPr txBox="1"/>
              <p:nvPr/>
            </p:nvSpPr>
            <p:spPr>
              <a:xfrm>
                <a:off x="11557192" y="9118378"/>
                <a:ext cx="895150" cy="326325"/>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2" name="TekstSylinder 1">
            <a:extLst>
              <a:ext uri="{FF2B5EF4-FFF2-40B4-BE49-F238E27FC236}">
                <a16:creationId xmlns:a16="http://schemas.microsoft.com/office/drawing/2014/main" id="{8C899476-9D46-6429-4B9C-6D290268AF29}"/>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1027277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0443" y="4009954"/>
            <a:ext cx="6681194" cy="5742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ittel 20"/>
          <p:cNvSpPr>
            <a:spLocks noGrp="1"/>
          </p:cNvSpPr>
          <p:nvPr>
            <p:ph type="title" idx="4294967295"/>
          </p:nvPr>
        </p:nvSpPr>
        <p:spPr>
          <a:xfrm>
            <a:off x="11569700" y="-15875"/>
            <a:ext cx="3549650" cy="10785475"/>
          </a:xfrm>
          <a:solidFill>
            <a:srgbClr val="002932"/>
          </a:solidFill>
        </p:spPr>
        <p:txBody>
          <a:bodyPr vert="horz" wrap="square" lIns="72008" tIns="360038" rIns="288030" bIns="108011" rtlCol="0" anchor="t">
            <a:normAutofit/>
          </a:bodyPr>
          <a:lstStyle/>
          <a:p>
            <a:pPr algn="r" defTabSz="704480">
              <a:lnSpc>
                <a:spcPct val="100000"/>
              </a:lnSpc>
              <a:spcBef>
                <a:spcPts val="0"/>
              </a:spcBef>
            </a:pPr>
            <a:r>
              <a:rPr lang="nb-NO" sz="2400" b="1">
                <a:solidFill>
                  <a:schemeClr val="bg1"/>
                </a:solidFill>
                <a:latin typeface="Tahoma" panose="020B0604030504040204" pitchFamily="34" charset="0"/>
                <a:ea typeface="+mn-ea"/>
                <a:cs typeface="+mn-cs"/>
              </a:rPr>
              <a:t>Innhold</a:t>
            </a:r>
            <a:br>
              <a:rPr lang="nb-NO" sz="2400" b="1">
                <a:solidFill>
                  <a:schemeClr val="bg1"/>
                </a:solidFill>
                <a:latin typeface="Tahoma" panose="020B0604030504040204" pitchFamily="34" charset="0"/>
                <a:ea typeface="+mn-ea"/>
                <a:cs typeface="+mn-cs"/>
              </a:rPr>
            </a:br>
            <a:r>
              <a:rPr lang="nb-NO" sz="2400" b="1">
                <a:solidFill>
                  <a:srgbClr val="002932"/>
                </a:solidFill>
                <a:latin typeface="Tahoma" panose="020B0604030504040204" pitchFamily="34" charset="0"/>
                <a:ea typeface="+mn-ea"/>
                <a:cs typeface="+mn-cs"/>
              </a:rPr>
              <a:t>seksjoner</a:t>
            </a:r>
            <a:endParaRPr lang="nb-NO" sz="2400">
              <a:solidFill>
                <a:srgbClr val="002932"/>
              </a:solidFill>
            </a:endParaRPr>
          </a:p>
        </p:txBody>
      </p:sp>
      <p:sp>
        <p:nvSpPr>
          <p:cNvPr id="56" name="TekstSylinder 55">
            <a:extLst>
              <a:ext uri="{FF2B5EF4-FFF2-40B4-BE49-F238E27FC236}">
                <a16:creationId xmlns:a16="http://schemas.microsoft.com/office/drawing/2014/main" id="{45BA5CC3-3ED2-314A-BD7A-361905FD2272}"/>
              </a:ext>
            </a:extLst>
          </p:cNvPr>
          <p:cNvSpPr txBox="1"/>
          <p:nvPr/>
        </p:nvSpPr>
        <p:spPr>
          <a:xfrm>
            <a:off x="3" y="539038"/>
            <a:ext cx="9386183" cy="1223608"/>
          </a:xfrm>
          <a:prstGeom prst="rect">
            <a:avLst/>
          </a:prstGeom>
          <a:noFill/>
        </p:spPr>
        <p:txBody>
          <a:bodyPr wrap="square" lIns="826962" tIns="52513" rIns="105024" bIns="52513" rtlCol="0">
            <a:spAutoFit/>
          </a:bodyPr>
          <a:lstStyle/>
          <a:p>
            <a:r>
              <a:rPr lang="nb-NO" sz="7201" b="1" spc="345">
                <a:solidFill>
                  <a:srgbClr val="FF0000"/>
                </a:solidFill>
                <a:latin typeface="Tahoma" panose="020B0604030504040204" pitchFamily="34" charset="0"/>
                <a:ea typeface="Tahoma" panose="020B0604030504040204" pitchFamily="34" charset="0"/>
                <a:cs typeface="Tahoma" panose="020B0604030504040204" pitchFamily="34" charset="0"/>
              </a:rPr>
              <a:t>VERDIBERGING</a:t>
            </a:r>
          </a:p>
        </p:txBody>
      </p:sp>
      <p:sp>
        <p:nvSpPr>
          <p:cNvPr id="57" name="TekstSylinder 56">
            <a:extLst>
              <a:ext uri="{FF2B5EF4-FFF2-40B4-BE49-F238E27FC236}">
                <a16:creationId xmlns:a16="http://schemas.microsoft.com/office/drawing/2014/main" id="{09C15E0A-2F44-854B-9D19-B345100CF99C}"/>
              </a:ext>
            </a:extLst>
          </p:cNvPr>
          <p:cNvSpPr txBox="1"/>
          <p:nvPr/>
        </p:nvSpPr>
        <p:spPr>
          <a:xfrm>
            <a:off x="3" y="1585432"/>
            <a:ext cx="9386183" cy="975446"/>
          </a:xfrm>
          <a:prstGeom prst="rect">
            <a:avLst/>
          </a:prstGeom>
          <a:noFill/>
        </p:spPr>
        <p:txBody>
          <a:bodyPr wrap="square" lIns="826962" tIns="52513" rIns="105024" bIns="52513" rtlCol="0">
            <a:spAutoFit/>
          </a:bodyPr>
          <a:lstStyle/>
          <a:p>
            <a:r>
              <a:rPr lang="nb-NO" sz="2800">
                <a:solidFill>
                  <a:srgbClr val="002932"/>
                </a:solidFill>
                <a:ea typeface="Helvetica Neue Thin" panose="020B0403020202020204" pitchFamily="34" charset="0"/>
              </a:rPr>
              <a:t>Plan for brannvesenets innsats for </a:t>
            </a:r>
            <a:r>
              <a:rPr lang="nb-NO" sz="2800">
                <a:solidFill>
                  <a:srgbClr val="FF0000"/>
                </a:solidFill>
                <a:ea typeface="Helvetica Neue Thin" panose="020B0403020202020204" pitchFamily="34" charset="0"/>
              </a:rPr>
              <a:t>restverdiredning</a:t>
            </a:r>
          </a:p>
          <a:p>
            <a:endParaRPr lang="nb-NO" sz="2800"/>
          </a:p>
        </p:txBody>
      </p:sp>
      <p:sp>
        <p:nvSpPr>
          <p:cNvPr id="39" name="Rektangel 38"/>
          <p:cNvSpPr>
            <a:spLocks noChangeAspect="1"/>
          </p:cNvSpPr>
          <p:nvPr/>
        </p:nvSpPr>
        <p:spPr>
          <a:xfrm>
            <a:off x="11041317" y="2584554"/>
            <a:ext cx="4078034" cy="1881905"/>
          </a:xfrm>
          <a:prstGeom prst="rect">
            <a:avLst/>
          </a:prstGeom>
          <a:solidFill>
            <a:srgbClr val="EAC9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t"/>
          <a:lstStyle/>
          <a:p>
            <a:pPr algn="r"/>
            <a:r>
              <a:rPr lang="nb-NO" sz="2000" b="1">
                <a:solidFill>
                  <a:schemeClr val="tx1"/>
                </a:solidFill>
                <a:latin typeface="Tahoma"/>
                <a:ea typeface="Tahoma"/>
                <a:cs typeface="Tahoma"/>
              </a:rPr>
              <a:t>A. Nordfløy</a:t>
            </a:r>
          </a:p>
        </p:txBody>
      </p:sp>
      <p:sp>
        <p:nvSpPr>
          <p:cNvPr id="40" name="Rektangel 39"/>
          <p:cNvSpPr>
            <a:spLocks noChangeAspect="1"/>
          </p:cNvSpPr>
          <p:nvPr/>
        </p:nvSpPr>
        <p:spPr>
          <a:xfrm>
            <a:off x="11041317" y="1762468"/>
            <a:ext cx="4078034" cy="7248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Prioritering hele objektet</a:t>
            </a:r>
          </a:p>
        </p:txBody>
      </p:sp>
      <p:sp>
        <p:nvSpPr>
          <p:cNvPr id="41" name="Rektangel 40"/>
          <p:cNvSpPr>
            <a:spLocks noChangeAspect="1"/>
          </p:cNvSpPr>
          <p:nvPr/>
        </p:nvSpPr>
        <p:spPr>
          <a:xfrm>
            <a:off x="11041317" y="939686"/>
            <a:ext cx="4078034" cy="72485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1400" b="1">
                <a:solidFill>
                  <a:srgbClr val="002932"/>
                </a:solidFill>
                <a:latin typeface="Tahoma" panose="020B0604030504040204" pitchFamily="34" charset="0"/>
              </a:rPr>
              <a:t>Kontaktinfo</a:t>
            </a:r>
          </a:p>
          <a:p>
            <a:pPr algn="r"/>
            <a:r>
              <a:rPr lang="nb-NO" sz="1400" b="1">
                <a:solidFill>
                  <a:srgbClr val="002932"/>
                </a:solidFill>
                <a:latin typeface="Tahoma" panose="020B0604030504040204" pitchFamily="34" charset="0"/>
              </a:rPr>
              <a:t>Symboler</a:t>
            </a:r>
          </a:p>
          <a:p>
            <a:pPr algn="r"/>
            <a:r>
              <a:rPr lang="nb-NO" sz="1400" b="1">
                <a:solidFill>
                  <a:srgbClr val="002932"/>
                </a:solidFill>
                <a:latin typeface="Tahoma" panose="020B0604030504040204" pitchFamily="34" charset="0"/>
              </a:rPr>
              <a:t>Hjelpemidler</a:t>
            </a:r>
          </a:p>
        </p:txBody>
      </p:sp>
      <p:sp>
        <p:nvSpPr>
          <p:cNvPr id="42" name="Rektangel 41"/>
          <p:cNvSpPr>
            <a:spLocks noChangeAspect="1"/>
          </p:cNvSpPr>
          <p:nvPr/>
        </p:nvSpPr>
        <p:spPr>
          <a:xfrm>
            <a:off x="11041317" y="4563689"/>
            <a:ext cx="4078034" cy="1881905"/>
          </a:xfrm>
          <a:prstGeom prst="rect">
            <a:avLst/>
          </a:prstGeom>
          <a:solidFill>
            <a:srgbClr val="56692D"/>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t"/>
          <a:lstStyle/>
          <a:p>
            <a:pPr algn="r"/>
            <a:r>
              <a:rPr lang="nb-NO" sz="2000" b="1">
                <a:solidFill>
                  <a:schemeClr val="bg1"/>
                </a:solidFill>
                <a:latin typeface="Tahoma"/>
                <a:ea typeface="Tahoma"/>
                <a:cs typeface="Tahoma"/>
              </a:rPr>
              <a:t>B. Vestfløy</a:t>
            </a:r>
          </a:p>
        </p:txBody>
      </p:sp>
      <p:sp>
        <p:nvSpPr>
          <p:cNvPr id="43" name="Rektangel 42"/>
          <p:cNvSpPr>
            <a:spLocks noChangeAspect="1"/>
          </p:cNvSpPr>
          <p:nvPr/>
        </p:nvSpPr>
        <p:spPr>
          <a:xfrm>
            <a:off x="11041317" y="6542824"/>
            <a:ext cx="4078034" cy="2325996"/>
          </a:xfrm>
          <a:prstGeom prst="rect">
            <a:avLst/>
          </a:prstGeom>
          <a:solidFill>
            <a:srgbClr val="3266A4"/>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t"/>
          <a:lstStyle/>
          <a:p>
            <a:pPr algn="r"/>
            <a:r>
              <a:rPr lang="nb-NO" sz="2000" b="1">
                <a:solidFill>
                  <a:schemeClr val="bg1"/>
                </a:solidFill>
                <a:latin typeface="Tahoma"/>
                <a:ea typeface="Tahoma"/>
                <a:cs typeface="Tahoma"/>
              </a:rPr>
              <a:t>C. Sørfløy</a:t>
            </a:r>
          </a:p>
        </p:txBody>
      </p:sp>
      <p:sp>
        <p:nvSpPr>
          <p:cNvPr id="52" name="Rektangel 51"/>
          <p:cNvSpPr>
            <a:spLocks/>
          </p:cNvSpPr>
          <p:nvPr/>
        </p:nvSpPr>
        <p:spPr>
          <a:xfrm rot="6994789">
            <a:off x="4044124" y="4018146"/>
            <a:ext cx="670858" cy="1839565"/>
          </a:xfrm>
          <a:prstGeom prst="rect">
            <a:avLst/>
          </a:prstGeom>
          <a:noFill/>
          <a:ln w="635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53" name="Rektangel 52"/>
          <p:cNvSpPr>
            <a:spLocks/>
          </p:cNvSpPr>
          <p:nvPr/>
        </p:nvSpPr>
        <p:spPr>
          <a:xfrm rot="17660246">
            <a:off x="3242040" y="6060765"/>
            <a:ext cx="754655" cy="1327411"/>
          </a:xfrm>
          <a:prstGeom prst="rect">
            <a:avLst/>
          </a:prstGeom>
          <a:noFill/>
          <a:ln w="635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63" name="Rektangel 62"/>
          <p:cNvSpPr>
            <a:spLocks/>
          </p:cNvSpPr>
          <p:nvPr/>
        </p:nvSpPr>
        <p:spPr>
          <a:xfrm rot="17849488">
            <a:off x="2184046" y="5615405"/>
            <a:ext cx="1901450" cy="477574"/>
          </a:xfrm>
          <a:prstGeom prst="rect">
            <a:avLst/>
          </a:prstGeom>
          <a:noFill/>
          <a:ln w="635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80" name="TekstSylinder 79"/>
          <p:cNvSpPr txBox="1"/>
          <p:nvPr/>
        </p:nvSpPr>
        <p:spPr>
          <a:xfrm>
            <a:off x="4062407" y="4638491"/>
            <a:ext cx="441192" cy="400152"/>
          </a:xfrm>
          <a:prstGeom prst="rect">
            <a:avLst/>
          </a:prstGeom>
          <a:noFill/>
        </p:spPr>
        <p:txBody>
          <a:bodyPr wrap="none" lIns="91450" tIns="45725" rIns="91450" bIns="45725" rtlCol="0" anchor="t">
            <a:spAutoFit/>
          </a:bodyPr>
          <a:lstStyle/>
          <a:p>
            <a:r>
              <a:rPr lang="nb-NO" sz="2000" b="1">
                <a:latin typeface="Tahoma"/>
                <a:ea typeface="Tahoma"/>
                <a:cs typeface="Tahoma"/>
              </a:rPr>
              <a:t>A.</a:t>
            </a:r>
          </a:p>
        </p:txBody>
      </p:sp>
      <p:sp>
        <p:nvSpPr>
          <p:cNvPr id="81" name="TekstSylinder 80"/>
          <p:cNvSpPr txBox="1"/>
          <p:nvPr/>
        </p:nvSpPr>
        <p:spPr>
          <a:xfrm>
            <a:off x="3094950" y="5291659"/>
            <a:ext cx="441192" cy="400152"/>
          </a:xfrm>
          <a:prstGeom prst="rect">
            <a:avLst/>
          </a:prstGeom>
          <a:noFill/>
        </p:spPr>
        <p:txBody>
          <a:bodyPr wrap="none" lIns="91450" tIns="45725" rIns="91450" bIns="45725" rtlCol="0" anchor="t">
            <a:spAutoFit/>
          </a:bodyPr>
          <a:lstStyle/>
          <a:p>
            <a:r>
              <a:rPr lang="nb-NO" sz="2000" b="1">
                <a:latin typeface="Tahoma"/>
                <a:ea typeface="Tahoma"/>
                <a:cs typeface="Tahoma"/>
              </a:rPr>
              <a:t>B.</a:t>
            </a:r>
          </a:p>
        </p:txBody>
      </p:sp>
      <p:sp>
        <p:nvSpPr>
          <p:cNvPr id="82" name="TekstSylinder 81"/>
          <p:cNvSpPr txBox="1"/>
          <p:nvPr/>
        </p:nvSpPr>
        <p:spPr>
          <a:xfrm>
            <a:off x="3312328" y="6481046"/>
            <a:ext cx="436384" cy="400152"/>
          </a:xfrm>
          <a:prstGeom prst="rect">
            <a:avLst/>
          </a:prstGeom>
          <a:noFill/>
        </p:spPr>
        <p:txBody>
          <a:bodyPr wrap="none" lIns="91450" tIns="45725" rIns="91450" bIns="45725" rtlCol="0" anchor="t">
            <a:spAutoFit/>
          </a:bodyPr>
          <a:lstStyle/>
          <a:p>
            <a:r>
              <a:rPr lang="nb-NO" sz="2000" b="1">
                <a:latin typeface="Tahoma"/>
                <a:ea typeface="Tahoma"/>
                <a:cs typeface="Tahoma"/>
              </a:rPr>
              <a:t>C.</a:t>
            </a:r>
          </a:p>
        </p:txBody>
      </p:sp>
      <p:pic>
        <p:nvPicPr>
          <p:cNvPr id="90" name="i22">
            <a:extLst>
              <a:ext uri="{FF2B5EF4-FFF2-40B4-BE49-F238E27FC236}">
                <a16:creationId xmlns:a16="http://schemas.microsoft.com/office/drawing/2014/main" id="{64B9BA07-2A86-4D0E-9642-5931182DD5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54332" y="9930599"/>
            <a:ext cx="432000" cy="432109"/>
          </a:xfrm>
          <a:prstGeom prst="rect">
            <a:avLst/>
          </a:prstGeom>
          <a:noFill/>
          <a:ln>
            <a:noFill/>
          </a:ln>
        </p:spPr>
      </p:pic>
      <p:grpSp>
        <p:nvGrpSpPr>
          <p:cNvPr id="91" name="j10">
            <a:extLst>
              <a:ext uri="{FF2B5EF4-FFF2-40B4-BE49-F238E27FC236}">
                <a16:creationId xmlns:a16="http://schemas.microsoft.com/office/drawing/2014/main" id="{9A5475A1-863E-4608-8D2C-6238E3BA8F3D}"/>
              </a:ext>
            </a:extLst>
          </p:cNvPr>
          <p:cNvGrpSpPr>
            <a:grpSpLocks/>
          </p:cNvGrpSpPr>
          <p:nvPr/>
        </p:nvGrpSpPr>
        <p:grpSpPr>
          <a:xfrm>
            <a:off x="5668546" y="10040002"/>
            <a:ext cx="503948" cy="291185"/>
            <a:chOff x="5456030" y="2727280"/>
            <a:chExt cx="983354" cy="229502"/>
          </a:xfrm>
        </p:grpSpPr>
        <p:sp>
          <p:nvSpPr>
            <p:cNvPr id="92" name="Rektangel 91">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93" name="Rektangel 92">
              <a:extLst>
                <a:ext uri="{FF2B5EF4-FFF2-40B4-BE49-F238E27FC236}">
                  <a16:creationId xmlns:a16="http://schemas.microsoft.com/office/drawing/2014/main" id="{90ADCB51-CAC3-4447-8A1C-5CF9F32F0D79}"/>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94" name="TekstSylinder 93">
              <a:extLst>
                <a:ext uri="{FF2B5EF4-FFF2-40B4-BE49-F238E27FC236}">
                  <a16:creationId xmlns:a16="http://schemas.microsoft.com/office/drawing/2014/main" id="{0893CA49-18B3-426B-98CE-35E3A4D541D8}"/>
                </a:ext>
              </a:extLst>
            </p:cNvPr>
            <p:cNvSpPr txBox="1"/>
            <p:nvPr userDrawn="1"/>
          </p:nvSpPr>
          <p:spPr>
            <a:xfrm>
              <a:off x="5461685" y="2727280"/>
              <a:ext cx="977699" cy="145563"/>
            </a:xfrm>
            <a:prstGeom prst="rect">
              <a:avLst/>
            </a:prstGeom>
            <a:noFill/>
          </p:spPr>
          <p:txBody>
            <a:bodyPr wrap="square" lIns="0" tIns="0" rIns="0" bIns="0" rtlCol="0">
              <a:spAutoFit/>
            </a:bodyPr>
            <a:lstStyle/>
            <a:p>
              <a:pPr algn="ctr"/>
              <a:r>
                <a:rPr lang="nb-NO" sz="1200"/>
                <a:t>20 m</a:t>
              </a:r>
              <a:endParaRPr lang="en-US" sz="1200"/>
            </a:p>
          </p:txBody>
        </p:sp>
      </p:grpSp>
      <p:grpSp>
        <p:nvGrpSpPr>
          <p:cNvPr id="2" name="Gruppe 1">
            <a:extLst>
              <a:ext uri="{FF2B5EF4-FFF2-40B4-BE49-F238E27FC236}">
                <a16:creationId xmlns:a16="http://schemas.microsoft.com/office/drawing/2014/main" id="{B647A603-D540-112B-E3B0-F797A5E4066B}"/>
              </a:ext>
            </a:extLst>
          </p:cNvPr>
          <p:cNvGrpSpPr/>
          <p:nvPr/>
        </p:nvGrpSpPr>
        <p:grpSpPr>
          <a:xfrm>
            <a:off x="11371535" y="3155161"/>
            <a:ext cx="1484912" cy="1112213"/>
            <a:chOff x="11343843" y="7037888"/>
            <a:chExt cx="1257280" cy="998509"/>
          </a:xfrm>
          <a:solidFill>
            <a:schemeClr val="bg1"/>
          </a:solidFill>
        </p:grpSpPr>
        <p:cxnSp>
          <p:nvCxnSpPr>
            <p:cNvPr id="3" name="Rett linje 2">
              <a:extLst>
                <a:ext uri="{FF2B5EF4-FFF2-40B4-BE49-F238E27FC236}">
                  <a16:creationId xmlns:a16="http://schemas.microsoft.com/office/drawing/2014/main" id="{EC4EBBEA-D695-DDE1-C536-89522D07EC9F}"/>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uppe 3">
              <a:extLst>
                <a:ext uri="{FF2B5EF4-FFF2-40B4-BE49-F238E27FC236}">
                  <a16:creationId xmlns:a16="http://schemas.microsoft.com/office/drawing/2014/main" id="{8AC22352-F7C0-33BA-DAFA-4BC240D8D4C5}"/>
                </a:ext>
              </a:extLst>
            </p:cNvPr>
            <p:cNvGrpSpPr/>
            <p:nvPr/>
          </p:nvGrpSpPr>
          <p:grpSpPr>
            <a:xfrm>
              <a:off x="11683307" y="7037888"/>
              <a:ext cx="578350" cy="998509"/>
              <a:chOff x="11555753" y="7881651"/>
              <a:chExt cx="898027" cy="1550426"/>
            </a:xfrm>
            <a:grpFill/>
          </p:grpSpPr>
          <p:grpSp>
            <p:nvGrpSpPr>
              <p:cNvPr id="5" name="Gruppe 4">
                <a:extLst>
                  <a:ext uri="{FF2B5EF4-FFF2-40B4-BE49-F238E27FC236}">
                    <a16:creationId xmlns:a16="http://schemas.microsoft.com/office/drawing/2014/main" id="{45955229-BAB7-247B-8E5C-1F2E357D44C8}"/>
                  </a:ext>
                </a:extLst>
              </p:cNvPr>
              <p:cNvGrpSpPr/>
              <p:nvPr/>
            </p:nvGrpSpPr>
            <p:grpSpPr>
              <a:xfrm>
                <a:off x="11555753" y="7881651"/>
                <a:ext cx="898027" cy="1187335"/>
                <a:chOff x="1290449" y="6181689"/>
                <a:chExt cx="671133" cy="791025"/>
              </a:xfrm>
              <a:grpFill/>
            </p:grpSpPr>
            <p:sp>
              <p:nvSpPr>
                <p:cNvPr id="8" name="TekstSylinder 7">
                  <a:extLst>
                    <a:ext uri="{FF2B5EF4-FFF2-40B4-BE49-F238E27FC236}">
                      <a16:creationId xmlns:a16="http://schemas.microsoft.com/office/drawing/2014/main" id="{641C5DC9-60EC-69B8-598C-84A26F8ABDC3}"/>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9" name="TekstSylinder 8">
                  <a:extLst>
                    <a:ext uri="{FF2B5EF4-FFF2-40B4-BE49-F238E27FC236}">
                      <a16:creationId xmlns:a16="http://schemas.microsoft.com/office/drawing/2014/main" id="{260F886C-6A1F-E31A-74E4-CD7CCA04E358}"/>
                    </a:ext>
                  </a:extLst>
                </p:cNvPr>
                <p:cNvSpPr txBox="1"/>
                <p:nvPr/>
              </p:nvSpPr>
              <p:spPr>
                <a:xfrm>
                  <a:off x="1292599" y="6513057"/>
                  <a:ext cx="668983" cy="217404"/>
                </a:xfrm>
                <a:prstGeom prst="rect">
                  <a:avLst/>
                </a:prstGeom>
                <a:solidFill>
                  <a:srgbClr val="B8CD89"/>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10" name="Likebent trekant 9">
                  <a:extLst>
                    <a:ext uri="{FF2B5EF4-FFF2-40B4-BE49-F238E27FC236}">
                      <a16:creationId xmlns:a16="http://schemas.microsoft.com/office/drawing/2014/main" id="{0C3468B7-37FB-166A-0667-37DF344646DA}"/>
                    </a:ext>
                  </a:extLst>
                </p:cNvPr>
                <p:cNvSpPr/>
                <p:nvPr/>
              </p:nvSpPr>
              <p:spPr>
                <a:xfrm>
                  <a:off x="1290449" y="618168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6" name="TekstSylinder 5">
                <a:extLst>
                  <a:ext uri="{FF2B5EF4-FFF2-40B4-BE49-F238E27FC236}">
                    <a16:creationId xmlns:a16="http://schemas.microsoft.com/office/drawing/2014/main" id="{7D60E162-0C2C-9719-7767-7A9D2F2A18CB}"/>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1" name="Rektangel 10">
            <a:extLst>
              <a:ext uri="{FF2B5EF4-FFF2-40B4-BE49-F238E27FC236}">
                <a16:creationId xmlns:a16="http://schemas.microsoft.com/office/drawing/2014/main" id="{52C7DF9E-7A2F-F3E5-592A-6D60252F1C8C}"/>
              </a:ext>
            </a:extLst>
          </p:cNvPr>
          <p:cNvSpPr/>
          <p:nvPr/>
        </p:nvSpPr>
        <p:spPr>
          <a:xfrm>
            <a:off x="13344339" y="3162739"/>
            <a:ext cx="1800189" cy="504053"/>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1. etasje</a:t>
            </a:r>
          </a:p>
        </p:txBody>
      </p:sp>
      <p:grpSp>
        <p:nvGrpSpPr>
          <p:cNvPr id="22" name="Gruppe 21">
            <a:extLst>
              <a:ext uri="{FF2B5EF4-FFF2-40B4-BE49-F238E27FC236}">
                <a16:creationId xmlns:a16="http://schemas.microsoft.com/office/drawing/2014/main" id="{6866F232-8468-19A5-5EE9-A1DC0E03C688}"/>
              </a:ext>
            </a:extLst>
          </p:cNvPr>
          <p:cNvGrpSpPr/>
          <p:nvPr/>
        </p:nvGrpSpPr>
        <p:grpSpPr>
          <a:xfrm>
            <a:off x="11370986" y="7013609"/>
            <a:ext cx="1484912" cy="1388909"/>
            <a:chOff x="11343843" y="6789482"/>
            <a:chExt cx="1257280" cy="1246918"/>
          </a:xfrm>
          <a:solidFill>
            <a:schemeClr val="bg1"/>
          </a:solidFill>
        </p:grpSpPr>
        <p:cxnSp>
          <p:nvCxnSpPr>
            <p:cNvPr id="23" name="Rett linje 22">
              <a:extLst>
                <a:ext uri="{FF2B5EF4-FFF2-40B4-BE49-F238E27FC236}">
                  <a16:creationId xmlns:a16="http://schemas.microsoft.com/office/drawing/2014/main" id="{8C515D33-7BD1-4DF6-9145-048F14900253}"/>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 name="Gruppe 23">
              <a:extLst>
                <a:ext uri="{FF2B5EF4-FFF2-40B4-BE49-F238E27FC236}">
                  <a16:creationId xmlns:a16="http://schemas.microsoft.com/office/drawing/2014/main" id="{857F4BF1-406D-575B-77C3-751CD9EC6C48}"/>
                </a:ext>
              </a:extLst>
            </p:cNvPr>
            <p:cNvGrpSpPr/>
            <p:nvPr/>
          </p:nvGrpSpPr>
          <p:grpSpPr>
            <a:xfrm>
              <a:off x="11684235" y="6789482"/>
              <a:ext cx="577424" cy="1246918"/>
              <a:chOff x="11557192" y="7495937"/>
              <a:chExt cx="896589" cy="1936140"/>
            </a:xfrm>
            <a:grpFill/>
          </p:grpSpPr>
          <p:grpSp>
            <p:nvGrpSpPr>
              <p:cNvPr id="25" name="Gruppe 24">
                <a:extLst>
                  <a:ext uri="{FF2B5EF4-FFF2-40B4-BE49-F238E27FC236}">
                    <a16:creationId xmlns:a16="http://schemas.microsoft.com/office/drawing/2014/main" id="{85A59692-6D71-419A-7A38-8ABBD73AA8D6}"/>
                  </a:ext>
                </a:extLst>
              </p:cNvPr>
              <p:cNvGrpSpPr/>
              <p:nvPr/>
            </p:nvGrpSpPr>
            <p:grpSpPr>
              <a:xfrm>
                <a:off x="11557192" y="7495937"/>
                <a:ext cx="896589" cy="1573049"/>
                <a:chOff x="1291524" y="5924719"/>
                <a:chExt cx="670058" cy="1047995"/>
              </a:xfrm>
              <a:grpFill/>
            </p:grpSpPr>
            <p:sp>
              <p:nvSpPr>
                <p:cNvPr id="27" name="TekstSylinder 26">
                  <a:extLst>
                    <a:ext uri="{FF2B5EF4-FFF2-40B4-BE49-F238E27FC236}">
                      <a16:creationId xmlns:a16="http://schemas.microsoft.com/office/drawing/2014/main" id="{4D4BD116-D60B-0319-D7E3-98DF51F8A593}"/>
                    </a:ext>
                  </a:extLst>
                </p:cNvPr>
                <p:cNvSpPr txBox="1"/>
                <p:nvPr/>
              </p:nvSpPr>
              <p:spPr>
                <a:xfrm>
                  <a:off x="1292599" y="6256141"/>
                  <a:ext cx="668983" cy="217404"/>
                </a:xfrm>
                <a:prstGeom prst="rect">
                  <a:avLst/>
                </a:prstGeom>
                <a:solidFill>
                  <a:srgbClr val="B79F7F"/>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28" name="TekstSylinder 27">
                  <a:extLst>
                    <a:ext uri="{FF2B5EF4-FFF2-40B4-BE49-F238E27FC236}">
                      <a16:creationId xmlns:a16="http://schemas.microsoft.com/office/drawing/2014/main" id="{1F76124D-F1A8-61CA-F4FB-F79FC661827C}"/>
                    </a:ext>
                  </a:extLst>
                </p:cNvPr>
                <p:cNvSpPr txBox="1"/>
                <p:nvPr/>
              </p:nvSpPr>
              <p:spPr>
                <a:xfrm>
                  <a:off x="1292599" y="6755310"/>
                  <a:ext cx="668983" cy="217404"/>
                </a:xfrm>
                <a:prstGeom prst="rect">
                  <a:avLst/>
                </a:prstGeom>
                <a:solidFill>
                  <a:srgbClr val="ACEED3"/>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29" name="TekstSylinder 28">
                  <a:extLst>
                    <a:ext uri="{FF2B5EF4-FFF2-40B4-BE49-F238E27FC236}">
                      <a16:creationId xmlns:a16="http://schemas.microsoft.com/office/drawing/2014/main" id="{2BB016EB-29A2-9E21-7688-686A1F5AD61B}"/>
                    </a:ext>
                  </a:extLst>
                </p:cNvPr>
                <p:cNvSpPr txBox="1"/>
                <p:nvPr/>
              </p:nvSpPr>
              <p:spPr>
                <a:xfrm>
                  <a:off x="1292599" y="6504211"/>
                  <a:ext cx="668983" cy="217404"/>
                </a:xfrm>
                <a:prstGeom prst="rect">
                  <a:avLst/>
                </a:prstGeom>
                <a:solidFill>
                  <a:srgbClr val="FAB582"/>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30" name="Likebent trekant 9">
                  <a:extLst>
                    <a:ext uri="{FF2B5EF4-FFF2-40B4-BE49-F238E27FC236}">
                      <a16:creationId xmlns:a16="http://schemas.microsoft.com/office/drawing/2014/main" id="{7F73115E-9E32-CA84-0C9A-1520FB8A7F9E}"/>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26" name="TekstSylinder 25">
                <a:extLst>
                  <a:ext uri="{FF2B5EF4-FFF2-40B4-BE49-F238E27FC236}">
                    <a16:creationId xmlns:a16="http://schemas.microsoft.com/office/drawing/2014/main" id="{CB68382F-290C-01D5-B3DE-A49C38EA08DF}"/>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45" name="Rektangel 44">
            <a:extLst>
              <a:ext uri="{FF2B5EF4-FFF2-40B4-BE49-F238E27FC236}">
                <a16:creationId xmlns:a16="http://schemas.microsoft.com/office/drawing/2014/main" id="{2B67532F-0D4E-449B-998B-44B59EE1921D}"/>
              </a:ext>
            </a:extLst>
          </p:cNvPr>
          <p:cNvSpPr/>
          <p:nvPr/>
        </p:nvSpPr>
        <p:spPr>
          <a:xfrm>
            <a:off x="13344339" y="3764022"/>
            <a:ext cx="1800189" cy="504053"/>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2. etasje</a:t>
            </a:r>
          </a:p>
        </p:txBody>
      </p:sp>
      <p:sp>
        <p:nvSpPr>
          <p:cNvPr id="46" name="Rektangel 45">
            <a:extLst>
              <a:ext uri="{FF2B5EF4-FFF2-40B4-BE49-F238E27FC236}">
                <a16:creationId xmlns:a16="http://schemas.microsoft.com/office/drawing/2014/main" id="{F9D78C7F-6170-742E-D175-E00F63A0964E}"/>
              </a:ext>
            </a:extLst>
          </p:cNvPr>
          <p:cNvSpPr/>
          <p:nvPr/>
        </p:nvSpPr>
        <p:spPr>
          <a:xfrm>
            <a:off x="13319162" y="5125429"/>
            <a:ext cx="1800189" cy="504053"/>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1. etasje</a:t>
            </a:r>
          </a:p>
        </p:txBody>
      </p:sp>
      <p:sp>
        <p:nvSpPr>
          <p:cNvPr id="47" name="Rektangel 46">
            <a:extLst>
              <a:ext uri="{FF2B5EF4-FFF2-40B4-BE49-F238E27FC236}">
                <a16:creationId xmlns:a16="http://schemas.microsoft.com/office/drawing/2014/main" id="{D723AEDC-CDC2-E8E9-A8BB-8D249CD53F18}"/>
              </a:ext>
            </a:extLst>
          </p:cNvPr>
          <p:cNvSpPr/>
          <p:nvPr/>
        </p:nvSpPr>
        <p:spPr>
          <a:xfrm>
            <a:off x="13319162" y="5726712"/>
            <a:ext cx="1800189" cy="504053"/>
          </a:xfrm>
          <a:prstGeom prst="rect">
            <a:avLst/>
          </a:prstGeom>
          <a:solidFill>
            <a:srgbClr val="FDCB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2. etasje</a:t>
            </a:r>
          </a:p>
        </p:txBody>
      </p:sp>
      <p:sp>
        <p:nvSpPr>
          <p:cNvPr id="48" name="Rektangel 47">
            <a:extLst>
              <a:ext uri="{FF2B5EF4-FFF2-40B4-BE49-F238E27FC236}">
                <a16:creationId xmlns:a16="http://schemas.microsoft.com/office/drawing/2014/main" id="{AE88D377-D99F-5D5A-CCF9-F9CC9FA75A94}"/>
              </a:ext>
            </a:extLst>
          </p:cNvPr>
          <p:cNvSpPr/>
          <p:nvPr/>
        </p:nvSpPr>
        <p:spPr>
          <a:xfrm>
            <a:off x="13319162" y="7022944"/>
            <a:ext cx="1800189" cy="504053"/>
          </a:xfrm>
          <a:prstGeom prst="rect">
            <a:avLst/>
          </a:prstGeom>
          <a:solidFill>
            <a:srgbClr val="ACEE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1. etasje</a:t>
            </a:r>
          </a:p>
        </p:txBody>
      </p:sp>
      <p:sp>
        <p:nvSpPr>
          <p:cNvPr id="49" name="Rektangel 48">
            <a:extLst>
              <a:ext uri="{FF2B5EF4-FFF2-40B4-BE49-F238E27FC236}">
                <a16:creationId xmlns:a16="http://schemas.microsoft.com/office/drawing/2014/main" id="{2B6FD426-E806-FDE8-F90F-D621EF3FF1A4}"/>
              </a:ext>
            </a:extLst>
          </p:cNvPr>
          <p:cNvSpPr/>
          <p:nvPr/>
        </p:nvSpPr>
        <p:spPr>
          <a:xfrm>
            <a:off x="13319162" y="7624227"/>
            <a:ext cx="1800189" cy="504053"/>
          </a:xfrm>
          <a:prstGeom prst="rect">
            <a:avLst/>
          </a:prstGeom>
          <a:solidFill>
            <a:srgbClr val="FAB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2. etasje</a:t>
            </a:r>
          </a:p>
        </p:txBody>
      </p:sp>
      <p:sp>
        <p:nvSpPr>
          <p:cNvPr id="50" name="Rektangel 49">
            <a:extLst>
              <a:ext uri="{FF2B5EF4-FFF2-40B4-BE49-F238E27FC236}">
                <a16:creationId xmlns:a16="http://schemas.microsoft.com/office/drawing/2014/main" id="{2515972C-3931-8CA3-955A-E01BA6CE96B6}"/>
              </a:ext>
            </a:extLst>
          </p:cNvPr>
          <p:cNvSpPr/>
          <p:nvPr/>
        </p:nvSpPr>
        <p:spPr>
          <a:xfrm>
            <a:off x="13319162" y="8222807"/>
            <a:ext cx="1800189" cy="504053"/>
          </a:xfrm>
          <a:prstGeom prst="rect">
            <a:avLst/>
          </a:prstGeom>
          <a:solidFill>
            <a:srgbClr val="B79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a:solidFill>
                  <a:schemeClr val="tx1"/>
                </a:solidFill>
                <a:latin typeface="+mj-lt"/>
              </a:rPr>
              <a:t>3. etasje</a:t>
            </a:r>
          </a:p>
        </p:txBody>
      </p:sp>
      <p:grpSp>
        <p:nvGrpSpPr>
          <p:cNvPr id="51" name="Gruppe 50">
            <a:extLst>
              <a:ext uri="{FF2B5EF4-FFF2-40B4-BE49-F238E27FC236}">
                <a16:creationId xmlns:a16="http://schemas.microsoft.com/office/drawing/2014/main" id="{C355BA35-03C0-4F49-8069-68869B2C4616}"/>
              </a:ext>
            </a:extLst>
          </p:cNvPr>
          <p:cNvGrpSpPr/>
          <p:nvPr/>
        </p:nvGrpSpPr>
        <p:grpSpPr>
          <a:xfrm>
            <a:off x="11370986" y="5060618"/>
            <a:ext cx="1484912" cy="1112213"/>
            <a:chOff x="11343843" y="7037888"/>
            <a:chExt cx="1257280" cy="998509"/>
          </a:xfrm>
          <a:solidFill>
            <a:schemeClr val="bg1"/>
          </a:solidFill>
        </p:grpSpPr>
        <p:cxnSp>
          <p:nvCxnSpPr>
            <p:cNvPr id="55" name="Rett linje 54">
              <a:extLst>
                <a:ext uri="{FF2B5EF4-FFF2-40B4-BE49-F238E27FC236}">
                  <a16:creationId xmlns:a16="http://schemas.microsoft.com/office/drawing/2014/main" id="{85900636-6E9B-0683-DC72-F71DFAAE2D9A}"/>
                </a:ext>
              </a:extLst>
            </p:cNvPr>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8" name="Gruppe 57">
              <a:extLst>
                <a:ext uri="{FF2B5EF4-FFF2-40B4-BE49-F238E27FC236}">
                  <a16:creationId xmlns:a16="http://schemas.microsoft.com/office/drawing/2014/main" id="{A6EF35D3-0408-0BCC-A613-85CE5B92B1AB}"/>
                </a:ext>
              </a:extLst>
            </p:cNvPr>
            <p:cNvGrpSpPr/>
            <p:nvPr/>
          </p:nvGrpSpPr>
          <p:grpSpPr>
            <a:xfrm>
              <a:off x="11683307" y="7037888"/>
              <a:ext cx="578350" cy="998509"/>
              <a:chOff x="11555753" y="7881651"/>
              <a:chExt cx="898027" cy="1550426"/>
            </a:xfrm>
            <a:grpFill/>
          </p:grpSpPr>
          <p:grpSp>
            <p:nvGrpSpPr>
              <p:cNvPr id="60" name="Gruppe 59">
                <a:extLst>
                  <a:ext uri="{FF2B5EF4-FFF2-40B4-BE49-F238E27FC236}">
                    <a16:creationId xmlns:a16="http://schemas.microsoft.com/office/drawing/2014/main" id="{6EED41AA-F7F3-8BC5-F16B-5A65426F4D0A}"/>
                  </a:ext>
                </a:extLst>
              </p:cNvPr>
              <p:cNvGrpSpPr/>
              <p:nvPr/>
            </p:nvGrpSpPr>
            <p:grpSpPr>
              <a:xfrm>
                <a:off x="11555753" y="7881651"/>
                <a:ext cx="898027" cy="1187335"/>
                <a:chOff x="1290449" y="6181689"/>
                <a:chExt cx="671133" cy="791025"/>
              </a:xfrm>
              <a:grpFill/>
            </p:grpSpPr>
            <p:sp>
              <p:nvSpPr>
                <p:cNvPr id="62" name="TekstSylinder 61">
                  <a:extLst>
                    <a:ext uri="{FF2B5EF4-FFF2-40B4-BE49-F238E27FC236}">
                      <a16:creationId xmlns:a16="http://schemas.microsoft.com/office/drawing/2014/main" id="{9C245D6D-A88F-7D23-66C2-76B009847629}"/>
                    </a:ext>
                  </a:extLst>
                </p:cNvPr>
                <p:cNvSpPr txBox="1"/>
                <p:nvPr/>
              </p:nvSpPr>
              <p:spPr>
                <a:xfrm>
                  <a:off x="1292599" y="6755310"/>
                  <a:ext cx="668983" cy="217404"/>
                </a:xfrm>
                <a:prstGeom prst="rect">
                  <a:avLst/>
                </a:prstGeom>
                <a:solidFill>
                  <a:srgbClr val="8FC3CD"/>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64" name="TekstSylinder 63">
                  <a:extLst>
                    <a:ext uri="{FF2B5EF4-FFF2-40B4-BE49-F238E27FC236}">
                      <a16:creationId xmlns:a16="http://schemas.microsoft.com/office/drawing/2014/main" id="{E9BF57E0-A620-2C46-6D7B-A5E5A060B6A4}"/>
                    </a:ext>
                  </a:extLst>
                </p:cNvPr>
                <p:cNvSpPr txBox="1"/>
                <p:nvPr/>
              </p:nvSpPr>
              <p:spPr>
                <a:xfrm>
                  <a:off x="1292599" y="6513057"/>
                  <a:ext cx="668983" cy="217404"/>
                </a:xfrm>
                <a:prstGeom prst="rect">
                  <a:avLst/>
                </a:prstGeom>
                <a:solidFill>
                  <a:srgbClr val="FDCBDE"/>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69" name="Likebent trekant 68">
                  <a:extLst>
                    <a:ext uri="{FF2B5EF4-FFF2-40B4-BE49-F238E27FC236}">
                      <a16:creationId xmlns:a16="http://schemas.microsoft.com/office/drawing/2014/main" id="{15B53492-CCDF-64AC-7217-9A7B257B7902}"/>
                    </a:ext>
                  </a:extLst>
                </p:cNvPr>
                <p:cNvSpPr/>
                <p:nvPr/>
              </p:nvSpPr>
              <p:spPr>
                <a:xfrm>
                  <a:off x="1290449" y="618168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61" name="TekstSylinder 60">
                <a:extLst>
                  <a:ext uri="{FF2B5EF4-FFF2-40B4-BE49-F238E27FC236}">
                    <a16:creationId xmlns:a16="http://schemas.microsoft.com/office/drawing/2014/main" id="{E6FB4180-D25F-A103-58FB-F467E0CF7565}"/>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7" name="TekstSylinder 6">
            <a:extLst>
              <a:ext uri="{FF2B5EF4-FFF2-40B4-BE49-F238E27FC236}">
                <a16:creationId xmlns:a16="http://schemas.microsoft.com/office/drawing/2014/main" id="{F3456CFC-F670-221C-23DB-19932514387F}"/>
              </a:ext>
            </a:extLst>
          </p:cNvPr>
          <p:cNvSpPr txBox="1"/>
          <p:nvPr/>
        </p:nvSpPr>
        <p:spPr>
          <a:xfrm>
            <a:off x="865844" y="2584732"/>
            <a:ext cx="3640171" cy="1306505"/>
          </a:xfrm>
          <a:prstGeom prst="rect">
            <a:avLst/>
          </a:prstGeom>
          <a:noFill/>
        </p:spPr>
        <p:txBody>
          <a:bodyPr wrap="square" lIns="105024" tIns="52513" rIns="105024" bIns="52513" rtlCol="0">
            <a:spAutoFit/>
          </a:bodyPr>
          <a:lstStyle/>
          <a:p>
            <a:pPr lvl="0"/>
            <a:r>
              <a:rPr lang="nb-NO" b="1">
                <a:solidFill>
                  <a:prstClr val="black"/>
                </a:solidFill>
                <a:latin typeface="Tahoma" panose="020B0604030504040204" pitchFamily="34" charset="0"/>
                <a:cs typeface="Tahoma" panose="020B0604030504040204" pitchFamily="34" charset="0"/>
              </a:rPr>
              <a:t>Det fiktive kunstmuseet</a:t>
            </a:r>
          </a:p>
          <a:p>
            <a:pPr lvl="0"/>
            <a:r>
              <a:rPr lang="nb-NO" b="1">
                <a:solidFill>
                  <a:prstClr val="black"/>
                </a:solidFill>
                <a:latin typeface="Tahoma" panose="020B0604030504040204" pitchFamily="34" charset="0"/>
                <a:cs typeface="Tahoma" panose="020B0604030504040204" pitchFamily="34" charset="0"/>
              </a:rPr>
              <a:t>Pileveien 5</a:t>
            </a:r>
          </a:p>
          <a:p>
            <a:pPr lvl="0"/>
            <a:endParaRPr lang="nb-NO" sz="1400" b="1">
              <a:solidFill>
                <a:prstClr val="black"/>
              </a:solidFill>
              <a:latin typeface="Tahoma" panose="020B0604030504040204" pitchFamily="34" charset="0"/>
              <a:cs typeface="Tahoma" panose="020B0604030504040204" pitchFamily="34" charset="0"/>
            </a:endParaRPr>
          </a:p>
          <a:p>
            <a:pPr lvl="0"/>
            <a:r>
              <a:rPr lang="nb-NO" sz="1400">
                <a:solidFill>
                  <a:prstClr val="black"/>
                </a:solidFill>
                <a:latin typeface="Tahoma" panose="020B0604030504040204" pitchFamily="34" charset="0"/>
                <a:cs typeface="Tahoma" panose="020B0604030504040204" pitchFamily="34" charset="0"/>
              </a:rPr>
              <a:t>Oppdatert: 31.05.2024</a:t>
            </a:r>
          </a:p>
          <a:p>
            <a:pPr lvl="0"/>
            <a:r>
              <a:rPr lang="nb-NO" sz="1400">
                <a:solidFill>
                  <a:srgbClr val="FF0000"/>
                </a:solidFill>
                <a:latin typeface="Tahoma" panose="020B0604030504040204" pitchFamily="34" charset="0"/>
                <a:cs typeface="Tahoma" panose="020B0604030504040204" pitchFamily="34" charset="0"/>
              </a:rPr>
              <a:t>Neste oppdatering: 31.05.2026</a:t>
            </a:r>
          </a:p>
        </p:txBody>
      </p:sp>
      <p:sp>
        <p:nvSpPr>
          <p:cNvPr id="13" name="TekstSylinder 12">
            <a:extLst>
              <a:ext uri="{FF2B5EF4-FFF2-40B4-BE49-F238E27FC236}">
                <a16:creationId xmlns:a16="http://schemas.microsoft.com/office/drawing/2014/main" id="{447DCBEA-F7A0-4DA0-D2A3-BBCEF6E113C7}"/>
              </a:ext>
            </a:extLst>
          </p:cNvPr>
          <p:cNvSpPr txBox="1"/>
          <p:nvPr/>
        </p:nvSpPr>
        <p:spPr>
          <a:xfrm>
            <a:off x="0" y="32797"/>
            <a:ext cx="1048162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endParaRPr lang="nb-NO">
              <a:solidFill>
                <a:schemeClr val="bg1">
                  <a:lumMod val="65000"/>
                </a:schemeClr>
              </a:solidFill>
            </a:endParaRPr>
          </a:p>
        </p:txBody>
      </p:sp>
      <p:sp>
        <p:nvSpPr>
          <p:cNvPr id="15" name="TekstSylinder 14">
            <a:extLst>
              <a:ext uri="{FF2B5EF4-FFF2-40B4-BE49-F238E27FC236}">
                <a16:creationId xmlns:a16="http://schemas.microsoft.com/office/drawing/2014/main" id="{BB73D822-637D-1E21-8AF5-6B6D006CD4C5}"/>
              </a:ext>
            </a:extLst>
          </p:cNvPr>
          <p:cNvSpPr txBox="1"/>
          <p:nvPr/>
        </p:nvSpPr>
        <p:spPr>
          <a:xfrm rot="19976197">
            <a:off x="6914525" y="2357463"/>
            <a:ext cx="3268176" cy="923330"/>
          </a:xfrm>
          <a:prstGeom prst="rect">
            <a:avLst/>
          </a:prstGeom>
          <a:noFill/>
        </p:spPr>
        <p:txBody>
          <a:bodyPr wrap="square">
            <a:spAutoFit/>
          </a:bodyPr>
          <a:lstStyle/>
          <a:p>
            <a:r>
              <a:rPr lang="nb-NO">
                <a:solidFill>
                  <a:schemeClr val="bg1">
                    <a:lumMod val="65000"/>
                  </a:schemeClr>
                </a:solidFill>
              </a:rPr>
              <a:t>Alternativ forside</a:t>
            </a:r>
          </a:p>
          <a:p>
            <a:r>
              <a:rPr lang="nb-NO">
                <a:solidFill>
                  <a:schemeClr val="bg1">
                    <a:lumMod val="65000"/>
                  </a:schemeClr>
                </a:solidFill>
              </a:rPr>
              <a:t>for anlegg med flere bygg</a:t>
            </a:r>
          </a:p>
          <a:p>
            <a:r>
              <a:rPr lang="nb-NO">
                <a:solidFill>
                  <a:schemeClr val="bg1">
                    <a:lumMod val="65000"/>
                  </a:schemeClr>
                </a:solidFill>
              </a:rPr>
              <a:t>med flere etasjer</a:t>
            </a:r>
            <a:endParaRPr lang="nb-NO"/>
          </a:p>
        </p:txBody>
      </p:sp>
    </p:spTree>
    <p:extLst>
      <p:ext uri="{BB962C8B-B14F-4D97-AF65-F5344CB8AC3E}">
        <p14:creationId xmlns:p14="http://schemas.microsoft.com/office/powerpoint/2010/main" val="2186516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0443" y="4009954"/>
            <a:ext cx="6681194" cy="5742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ittel 20"/>
          <p:cNvSpPr>
            <a:spLocks noGrp="1"/>
          </p:cNvSpPr>
          <p:nvPr>
            <p:ph type="title" idx="4294967295"/>
          </p:nvPr>
        </p:nvSpPr>
        <p:spPr>
          <a:xfrm>
            <a:off x="11569700" y="-1588"/>
            <a:ext cx="3549650" cy="10785476"/>
          </a:xfrm>
          <a:solidFill>
            <a:srgbClr val="002932"/>
          </a:solidFill>
        </p:spPr>
        <p:txBody>
          <a:bodyPr vert="horz" wrap="square" lIns="72008" tIns="360038" rIns="288030" bIns="108011" rtlCol="0" anchor="t">
            <a:normAutofit/>
          </a:bodyPr>
          <a:lstStyle/>
          <a:p>
            <a:pPr algn="r" defTabSz="704480">
              <a:lnSpc>
                <a:spcPct val="100000"/>
              </a:lnSpc>
              <a:spcBef>
                <a:spcPts val="0"/>
              </a:spcBef>
            </a:pPr>
            <a:r>
              <a:rPr lang="nb-NO" sz="2400" b="1">
                <a:solidFill>
                  <a:schemeClr val="bg1"/>
                </a:solidFill>
                <a:latin typeface="Tahoma" panose="020B0604030504040204" pitchFamily="34" charset="0"/>
                <a:ea typeface="+mn-ea"/>
                <a:cs typeface="+mn-cs"/>
              </a:rPr>
              <a:t>Innhold</a:t>
            </a:r>
            <a:br>
              <a:rPr lang="nb-NO" sz="2400" b="1">
                <a:solidFill>
                  <a:schemeClr val="bg1"/>
                </a:solidFill>
                <a:latin typeface="Tahoma" panose="020B0604030504040204" pitchFamily="34" charset="0"/>
                <a:ea typeface="+mn-ea"/>
                <a:cs typeface="+mn-cs"/>
              </a:rPr>
            </a:br>
            <a:r>
              <a:rPr lang="nb-NO" sz="2400" b="1">
                <a:solidFill>
                  <a:srgbClr val="002932"/>
                </a:solidFill>
                <a:latin typeface="Tahoma" panose="020B0604030504040204" pitchFamily="34" charset="0"/>
                <a:ea typeface="+mn-ea"/>
                <a:cs typeface="+mn-cs"/>
              </a:rPr>
              <a:t>seksjoner</a:t>
            </a:r>
            <a:endParaRPr lang="nb-NO" sz="2400">
              <a:solidFill>
                <a:srgbClr val="002932"/>
              </a:solidFill>
            </a:endParaRPr>
          </a:p>
        </p:txBody>
      </p:sp>
      <p:sp>
        <p:nvSpPr>
          <p:cNvPr id="56" name="TekstSylinder 55">
            <a:extLst>
              <a:ext uri="{FF2B5EF4-FFF2-40B4-BE49-F238E27FC236}">
                <a16:creationId xmlns:a16="http://schemas.microsoft.com/office/drawing/2014/main" id="{45BA5CC3-3ED2-314A-BD7A-361905FD2272}"/>
              </a:ext>
            </a:extLst>
          </p:cNvPr>
          <p:cNvSpPr txBox="1"/>
          <p:nvPr/>
        </p:nvSpPr>
        <p:spPr>
          <a:xfrm>
            <a:off x="3" y="539038"/>
            <a:ext cx="9386183" cy="1223608"/>
          </a:xfrm>
          <a:prstGeom prst="rect">
            <a:avLst/>
          </a:prstGeom>
          <a:noFill/>
        </p:spPr>
        <p:txBody>
          <a:bodyPr wrap="square" lIns="826962" tIns="52513" rIns="105024" bIns="52513" rtlCol="0">
            <a:spAutoFit/>
          </a:bodyPr>
          <a:lstStyle/>
          <a:p>
            <a:r>
              <a:rPr lang="nb-NO" sz="7201" b="1" spc="345">
                <a:solidFill>
                  <a:srgbClr val="FF0000"/>
                </a:solidFill>
                <a:latin typeface="Tahoma" panose="020B0604030504040204" pitchFamily="34" charset="0"/>
                <a:ea typeface="Tahoma" panose="020B0604030504040204" pitchFamily="34" charset="0"/>
                <a:cs typeface="Tahoma" panose="020B0604030504040204" pitchFamily="34" charset="0"/>
              </a:rPr>
              <a:t>VERDIBERGING</a:t>
            </a:r>
          </a:p>
        </p:txBody>
      </p:sp>
      <p:sp>
        <p:nvSpPr>
          <p:cNvPr id="57" name="TekstSylinder 56">
            <a:extLst>
              <a:ext uri="{FF2B5EF4-FFF2-40B4-BE49-F238E27FC236}">
                <a16:creationId xmlns:a16="http://schemas.microsoft.com/office/drawing/2014/main" id="{09C15E0A-2F44-854B-9D19-B345100CF99C}"/>
              </a:ext>
            </a:extLst>
          </p:cNvPr>
          <p:cNvSpPr txBox="1"/>
          <p:nvPr/>
        </p:nvSpPr>
        <p:spPr>
          <a:xfrm>
            <a:off x="3" y="1585432"/>
            <a:ext cx="9386183" cy="975446"/>
          </a:xfrm>
          <a:prstGeom prst="rect">
            <a:avLst/>
          </a:prstGeom>
          <a:noFill/>
        </p:spPr>
        <p:txBody>
          <a:bodyPr wrap="square" lIns="826962" tIns="52513" rIns="105024" bIns="52513" rtlCol="0">
            <a:spAutoFit/>
          </a:bodyPr>
          <a:lstStyle/>
          <a:p>
            <a:r>
              <a:rPr lang="nb-NO" sz="2800">
                <a:solidFill>
                  <a:srgbClr val="002932"/>
                </a:solidFill>
                <a:ea typeface="Helvetica Neue Thin" panose="020B0403020202020204" pitchFamily="34" charset="0"/>
              </a:rPr>
              <a:t>Plan for brannvesenets innsats for </a:t>
            </a:r>
            <a:r>
              <a:rPr lang="nb-NO" sz="2800">
                <a:solidFill>
                  <a:srgbClr val="FF0000"/>
                </a:solidFill>
                <a:ea typeface="Helvetica Neue Thin" panose="020B0403020202020204" pitchFamily="34" charset="0"/>
              </a:rPr>
              <a:t>restverdiredning</a:t>
            </a:r>
          </a:p>
          <a:p>
            <a:endParaRPr lang="nb-NO" sz="2800"/>
          </a:p>
        </p:txBody>
      </p:sp>
      <p:sp>
        <p:nvSpPr>
          <p:cNvPr id="39" name="Rektangel 38"/>
          <p:cNvSpPr>
            <a:spLocks noChangeAspect="1"/>
          </p:cNvSpPr>
          <p:nvPr/>
        </p:nvSpPr>
        <p:spPr>
          <a:xfrm>
            <a:off x="11041317" y="2584555"/>
            <a:ext cx="4078034" cy="724856"/>
          </a:xfrm>
          <a:prstGeom prst="rect">
            <a:avLst/>
          </a:prstGeom>
          <a:solidFill>
            <a:srgbClr val="EAC9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tx1"/>
                </a:solidFill>
                <a:latin typeface="Tahoma" panose="020B0604030504040204" pitchFamily="34" charset="0"/>
              </a:rPr>
              <a:t>1. Nordfløy</a:t>
            </a:r>
          </a:p>
        </p:txBody>
      </p:sp>
      <p:sp>
        <p:nvSpPr>
          <p:cNvPr id="40" name="Rektangel 39"/>
          <p:cNvSpPr>
            <a:spLocks noChangeAspect="1"/>
          </p:cNvSpPr>
          <p:nvPr/>
        </p:nvSpPr>
        <p:spPr>
          <a:xfrm>
            <a:off x="11041317" y="1762468"/>
            <a:ext cx="4078034" cy="7248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Prioritering hele objektet</a:t>
            </a:r>
          </a:p>
        </p:txBody>
      </p:sp>
      <p:sp>
        <p:nvSpPr>
          <p:cNvPr id="41" name="Rektangel 40"/>
          <p:cNvSpPr>
            <a:spLocks noChangeAspect="1"/>
          </p:cNvSpPr>
          <p:nvPr/>
        </p:nvSpPr>
        <p:spPr>
          <a:xfrm>
            <a:off x="11041317" y="939686"/>
            <a:ext cx="4078034" cy="72485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1400" b="1">
                <a:solidFill>
                  <a:srgbClr val="002932"/>
                </a:solidFill>
                <a:latin typeface="Tahoma" panose="020B0604030504040204" pitchFamily="34" charset="0"/>
              </a:rPr>
              <a:t>Kontaktinfo</a:t>
            </a:r>
          </a:p>
          <a:p>
            <a:pPr algn="r"/>
            <a:r>
              <a:rPr lang="nb-NO" sz="1400" b="1">
                <a:solidFill>
                  <a:srgbClr val="002932"/>
                </a:solidFill>
                <a:latin typeface="Tahoma" panose="020B0604030504040204" pitchFamily="34" charset="0"/>
              </a:rPr>
              <a:t>Symboler</a:t>
            </a:r>
          </a:p>
          <a:p>
            <a:pPr algn="r"/>
            <a:r>
              <a:rPr lang="nb-NO" sz="1400" b="1">
                <a:solidFill>
                  <a:srgbClr val="002932"/>
                </a:solidFill>
                <a:latin typeface="Tahoma" panose="020B0604030504040204" pitchFamily="34" charset="0"/>
              </a:rPr>
              <a:t>Hjelpemidler</a:t>
            </a:r>
          </a:p>
        </p:txBody>
      </p:sp>
      <p:sp>
        <p:nvSpPr>
          <p:cNvPr id="42" name="Rektangel 41"/>
          <p:cNvSpPr>
            <a:spLocks noChangeAspect="1"/>
          </p:cNvSpPr>
          <p:nvPr/>
        </p:nvSpPr>
        <p:spPr>
          <a:xfrm>
            <a:off x="11041318" y="3405411"/>
            <a:ext cx="4078034" cy="724856"/>
          </a:xfrm>
          <a:prstGeom prst="rect">
            <a:avLst/>
          </a:prstGeom>
          <a:solidFill>
            <a:srgbClr val="56692D"/>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2. Vestfløy</a:t>
            </a:r>
          </a:p>
        </p:txBody>
      </p:sp>
      <p:sp>
        <p:nvSpPr>
          <p:cNvPr id="43" name="Rektangel 42"/>
          <p:cNvSpPr>
            <a:spLocks noChangeAspect="1"/>
          </p:cNvSpPr>
          <p:nvPr/>
        </p:nvSpPr>
        <p:spPr>
          <a:xfrm>
            <a:off x="11041318" y="4225250"/>
            <a:ext cx="4078034" cy="724856"/>
          </a:xfrm>
          <a:prstGeom prst="rect">
            <a:avLst/>
          </a:prstGeom>
          <a:solidFill>
            <a:srgbClr val="3266A4"/>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3. </a:t>
            </a:r>
            <a:r>
              <a:rPr lang="nb-NO" sz="2000" b="1" err="1">
                <a:solidFill>
                  <a:schemeClr val="bg1"/>
                </a:solidFill>
                <a:latin typeface="Tahoma" panose="020B0604030504040204" pitchFamily="34" charset="0"/>
              </a:rPr>
              <a:t>Sørfløy</a:t>
            </a:r>
            <a:endParaRPr lang="nb-NO" sz="2000" b="1">
              <a:solidFill>
                <a:schemeClr val="bg1"/>
              </a:solidFill>
              <a:latin typeface="Tahoma" panose="020B0604030504040204" pitchFamily="34" charset="0"/>
            </a:endParaRPr>
          </a:p>
        </p:txBody>
      </p:sp>
      <p:sp>
        <p:nvSpPr>
          <p:cNvPr id="44" name="Rektangel 43"/>
          <p:cNvSpPr>
            <a:spLocks noChangeAspect="1"/>
          </p:cNvSpPr>
          <p:nvPr/>
        </p:nvSpPr>
        <p:spPr>
          <a:xfrm>
            <a:off x="11041318" y="5038524"/>
            <a:ext cx="4078034" cy="724856"/>
          </a:xfrm>
          <a:prstGeom prst="rect">
            <a:avLst/>
          </a:prstGeom>
          <a:solidFill>
            <a:srgbClr val="C80851"/>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4. Østfløy</a:t>
            </a:r>
          </a:p>
        </p:txBody>
      </p:sp>
      <p:sp>
        <p:nvSpPr>
          <p:cNvPr id="45" name="Rektangel 44"/>
          <p:cNvSpPr>
            <a:spLocks noChangeAspect="1"/>
          </p:cNvSpPr>
          <p:nvPr/>
        </p:nvSpPr>
        <p:spPr>
          <a:xfrm>
            <a:off x="11041318" y="5854014"/>
            <a:ext cx="4078034" cy="724856"/>
          </a:xfrm>
          <a:prstGeom prst="rect">
            <a:avLst/>
          </a:prstGeom>
          <a:solidFill>
            <a:srgbClr val="1A786D"/>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5. Kontorfløy</a:t>
            </a:r>
          </a:p>
        </p:txBody>
      </p:sp>
      <p:sp>
        <p:nvSpPr>
          <p:cNvPr id="46" name="Rektangel 45"/>
          <p:cNvSpPr>
            <a:spLocks noChangeAspect="1"/>
          </p:cNvSpPr>
          <p:nvPr/>
        </p:nvSpPr>
        <p:spPr>
          <a:xfrm>
            <a:off x="11041317" y="6669169"/>
            <a:ext cx="4078034" cy="724856"/>
          </a:xfrm>
          <a:prstGeom prst="rect">
            <a:avLst/>
          </a:prstGeom>
          <a:solidFill>
            <a:srgbClr val="CD5D0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6. Magasin</a:t>
            </a:r>
          </a:p>
        </p:txBody>
      </p:sp>
      <p:sp>
        <p:nvSpPr>
          <p:cNvPr id="47" name="Rektangel 46"/>
          <p:cNvSpPr>
            <a:spLocks noChangeAspect="1"/>
          </p:cNvSpPr>
          <p:nvPr/>
        </p:nvSpPr>
        <p:spPr>
          <a:xfrm>
            <a:off x="11041318" y="7485573"/>
            <a:ext cx="4078034" cy="724856"/>
          </a:xfrm>
          <a:prstGeom prst="rect">
            <a:avLst/>
          </a:prstGeom>
          <a:solidFill>
            <a:srgbClr val="894E3B"/>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7. Drengestue</a:t>
            </a:r>
          </a:p>
        </p:txBody>
      </p:sp>
      <p:sp>
        <p:nvSpPr>
          <p:cNvPr id="48" name="Rektangel 47"/>
          <p:cNvSpPr>
            <a:spLocks noChangeAspect="1"/>
          </p:cNvSpPr>
          <p:nvPr/>
        </p:nvSpPr>
        <p:spPr>
          <a:xfrm>
            <a:off x="11041317" y="8300903"/>
            <a:ext cx="4078034" cy="724856"/>
          </a:xfrm>
          <a:prstGeom prst="rect">
            <a:avLst/>
          </a:prstGeom>
          <a:solidFill>
            <a:srgbClr val="6E268E"/>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8. Portstue</a:t>
            </a:r>
          </a:p>
        </p:txBody>
      </p:sp>
      <p:sp>
        <p:nvSpPr>
          <p:cNvPr id="49" name="Rektangel 48"/>
          <p:cNvSpPr>
            <a:spLocks noChangeAspect="1"/>
          </p:cNvSpPr>
          <p:nvPr/>
        </p:nvSpPr>
        <p:spPr>
          <a:xfrm>
            <a:off x="11041318" y="9133719"/>
            <a:ext cx="4078034" cy="724856"/>
          </a:xfrm>
          <a:prstGeom prst="rect">
            <a:avLst/>
          </a:prstGeom>
          <a:solidFill>
            <a:srgbClr val="6D6969"/>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9. Stall</a:t>
            </a:r>
          </a:p>
        </p:txBody>
      </p:sp>
      <p:sp>
        <p:nvSpPr>
          <p:cNvPr id="50" name="Rektangel 49"/>
          <p:cNvSpPr>
            <a:spLocks noChangeAspect="1"/>
          </p:cNvSpPr>
          <p:nvPr/>
        </p:nvSpPr>
        <p:spPr>
          <a:xfrm>
            <a:off x="11041318" y="9968311"/>
            <a:ext cx="4078034" cy="724856"/>
          </a:xfrm>
          <a:prstGeom prst="rect">
            <a:avLst/>
          </a:prstGeom>
          <a:solidFill>
            <a:srgbClr val="B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3370" tIns="52513" rIns="413480" bIns="52513" rtlCol="0" anchor="ctr"/>
          <a:lstStyle/>
          <a:p>
            <a:pPr algn="r"/>
            <a:r>
              <a:rPr lang="nb-NO" sz="2000" b="1">
                <a:solidFill>
                  <a:schemeClr val="bg1"/>
                </a:solidFill>
                <a:latin typeface="Tahoma" panose="020B0604030504040204" pitchFamily="34" charset="0"/>
              </a:rPr>
              <a:t>10. Paviljong</a:t>
            </a:r>
          </a:p>
        </p:txBody>
      </p:sp>
      <p:sp>
        <p:nvSpPr>
          <p:cNvPr id="51" name="Rektangel 50"/>
          <p:cNvSpPr>
            <a:spLocks/>
          </p:cNvSpPr>
          <p:nvPr/>
        </p:nvSpPr>
        <p:spPr>
          <a:xfrm rot="5400000">
            <a:off x="7396540" y="9071761"/>
            <a:ext cx="436675" cy="780425"/>
          </a:xfrm>
          <a:prstGeom prst="rect">
            <a:avLst/>
          </a:prstGeom>
          <a:noFill/>
          <a:ln w="63500" cmpd="sng">
            <a:solidFill>
              <a:srgbClr val="B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52" name="Rektangel 51"/>
          <p:cNvSpPr>
            <a:spLocks/>
          </p:cNvSpPr>
          <p:nvPr/>
        </p:nvSpPr>
        <p:spPr>
          <a:xfrm rot="6994789">
            <a:off x="4044124" y="4018146"/>
            <a:ext cx="670858" cy="1839565"/>
          </a:xfrm>
          <a:prstGeom prst="rect">
            <a:avLst/>
          </a:prstGeom>
          <a:noFill/>
          <a:ln w="635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53" name="Rektangel 52"/>
          <p:cNvSpPr>
            <a:spLocks/>
          </p:cNvSpPr>
          <p:nvPr/>
        </p:nvSpPr>
        <p:spPr>
          <a:xfrm rot="17660246">
            <a:off x="3242040" y="6060765"/>
            <a:ext cx="754655" cy="1327411"/>
          </a:xfrm>
          <a:prstGeom prst="rect">
            <a:avLst/>
          </a:prstGeom>
          <a:noFill/>
          <a:ln w="635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55" name="Rektangel 54"/>
          <p:cNvSpPr>
            <a:spLocks/>
          </p:cNvSpPr>
          <p:nvPr/>
        </p:nvSpPr>
        <p:spPr>
          <a:xfrm rot="5400000">
            <a:off x="2831446" y="8775039"/>
            <a:ext cx="445539" cy="516225"/>
          </a:xfrm>
          <a:prstGeom prst="rect">
            <a:avLst/>
          </a:prstGeom>
          <a:noFill/>
          <a:ln w="63500" cmpd="sng">
            <a:solidFill>
              <a:srgbClr val="6E268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58" name="Rektangel 57"/>
          <p:cNvSpPr>
            <a:spLocks/>
          </p:cNvSpPr>
          <p:nvPr/>
        </p:nvSpPr>
        <p:spPr>
          <a:xfrm rot="7306567">
            <a:off x="4873045" y="6446895"/>
            <a:ext cx="798252" cy="566994"/>
          </a:xfrm>
          <a:prstGeom prst="rect">
            <a:avLst/>
          </a:prstGeom>
          <a:noFill/>
          <a:ln w="63500" cmpd="sng">
            <a:solidFill>
              <a:srgbClr val="CD5D0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60" name="Rektangel 59"/>
          <p:cNvSpPr>
            <a:spLocks/>
          </p:cNvSpPr>
          <p:nvPr/>
        </p:nvSpPr>
        <p:spPr>
          <a:xfrm rot="17688489" flipH="1" flipV="1">
            <a:off x="4036388" y="5865024"/>
            <a:ext cx="1016982" cy="746920"/>
          </a:xfrm>
          <a:prstGeom prst="rect">
            <a:avLst/>
          </a:prstGeom>
          <a:noFill/>
          <a:ln w="63500" cmpd="sng">
            <a:solidFill>
              <a:srgbClr val="C8085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61" name="Rektangel 60"/>
          <p:cNvSpPr>
            <a:spLocks/>
          </p:cNvSpPr>
          <p:nvPr/>
        </p:nvSpPr>
        <p:spPr>
          <a:xfrm rot="6897127">
            <a:off x="4943173" y="5492974"/>
            <a:ext cx="781901" cy="1082059"/>
          </a:xfrm>
          <a:prstGeom prst="rect">
            <a:avLst/>
          </a:prstGeom>
          <a:noFill/>
          <a:ln w="63500" cmpd="sng">
            <a:solidFill>
              <a:srgbClr val="1A786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62" name="Rektangel 61"/>
          <p:cNvSpPr>
            <a:spLocks/>
          </p:cNvSpPr>
          <p:nvPr/>
        </p:nvSpPr>
        <p:spPr>
          <a:xfrm rot="5400000">
            <a:off x="3327656" y="8517126"/>
            <a:ext cx="478033" cy="508688"/>
          </a:xfrm>
          <a:prstGeom prst="rect">
            <a:avLst/>
          </a:prstGeom>
          <a:noFill/>
          <a:ln w="63500" cmpd="sng">
            <a:solidFill>
              <a:srgbClr val="6D696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63" name="Rektangel 62"/>
          <p:cNvSpPr>
            <a:spLocks/>
          </p:cNvSpPr>
          <p:nvPr/>
        </p:nvSpPr>
        <p:spPr>
          <a:xfrm rot="17849488">
            <a:off x="2184046" y="5615405"/>
            <a:ext cx="1901450" cy="477574"/>
          </a:xfrm>
          <a:prstGeom prst="rect">
            <a:avLst/>
          </a:prstGeom>
          <a:noFill/>
          <a:ln w="635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64" name="Rektangel 63"/>
          <p:cNvSpPr>
            <a:spLocks/>
          </p:cNvSpPr>
          <p:nvPr/>
        </p:nvSpPr>
        <p:spPr>
          <a:xfrm rot="6907040" flipH="1">
            <a:off x="2788700" y="4705880"/>
            <a:ext cx="420854" cy="494571"/>
          </a:xfrm>
          <a:prstGeom prst="rect">
            <a:avLst/>
          </a:prstGeom>
          <a:noFill/>
          <a:ln w="63500" cmpd="sng">
            <a:solidFill>
              <a:srgbClr val="894E3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80" name="TekstSylinder 79"/>
          <p:cNvSpPr txBox="1"/>
          <p:nvPr/>
        </p:nvSpPr>
        <p:spPr>
          <a:xfrm>
            <a:off x="4062407" y="4638491"/>
            <a:ext cx="428322"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1.</a:t>
            </a:r>
          </a:p>
        </p:txBody>
      </p:sp>
      <p:sp>
        <p:nvSpPr>
          <p:cNvPr id="81" name="TekstSylinder 80"/>
          <p:cNvSpPr txBox="1"/>
          <p:nvPr/>
        </p:nvSpPr>
        <p:spPr>
          <a:xfrm>
            <a:off x="3094951" y="5291660"/>
            <a:ext cx="428322"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2.</a:t>
            </a:r>
          </a:p>
        </p:txBody>
      </p:sp>
      <p:sp>
        <p:nvSpPr>
          <p:cNvPr id="82" name="TekstSylinder 81"/>
          <p:cNvSpPr txBox="1"/>
          <p:nvPr/>
        </p:nvSpPr>
        <p:spPr>
          <a:xfrm>
            <a:off x="3312329" y="6481047"/>
            <a:ext cx="428322"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3.</a:t>
            </a:r>
          </a:p>
        </p:txBody>
      </p:sp>
      <p:sp>
        <p:nvSpPr>
          <p:cNvPr id="83" name="TekstSylinder 82"/>
          <p:cNvSpPr txBox="1"/>
          <p:nvPr/>
        </p:nvSpPr>
        <p:spPr>
          <a:xfrm>
            <a:off x="4291853" y="6038378"/>
            <a:ext cx="428322"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4.</a:t>
            </a:r>
          </a:p>
        </p:txBody>
      </p:sp>
      <p:sp>
        <p:nvSpPr>
          <p:cNvPr id="84" name="TekstSylinder 83"/>
          <p:cNvSpPr txBox="1"/>
          <p:nvPr/>
        </p:nvSpPr>
        <p:spPr>
          <a:xfrm>
            <a:off x="5097176" y="5906065"/>
            <a:ext cx="428322"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5.</a:t>
            </a:r>
          </a:p>
        </p:txBody>
      </p:sp>
      <p:sp>
        <p:nvSpPr>
          <p:cNvPr id="85" name="TekstSylinder 84"/>
          <p:cNvSpPr txBox="1"/>
          <p:nvPr/>
        </p:nvSpPr>
        <p:spPr>
          <a:xfrm>
            <a:off x="5058010" y="6560790"/>
            <a:ext cx="428322"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6.</a:t>
            </a:r>
          </a:p>
        </p:txBody>
      </p:sp>
      <p:sp>
        <p:nvSpPr>
          <p:cNvPr id="86" name="TekstSylinder 85"/>
          <p:cNvSpPr txBox="1"/>
          <p:nvPr/>
        </p:nvSpPr>
        <p:spPr>
          <a:xfrm>
            <a:off x="2741786" y="4743313"/>
            <a:ext cx="428322"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7.</a:t>
            </a:r>
          </a:p>
        </p:txBody>
      </p:sp>
      <p:sp>
        <p:nvSpPr>
          <p:cNvPr id="87" name="TekstSylinder 86"/>
          <p:cNvSpPr txBox="1"/>
          <p:nvPr/>
        </p:nvSpPr>
        <p:spPr>
          <a:xfrm>
            <a:off x="2758555" y="8873768"/>
            <a:ext cx="428322"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8.</a:t>
            </a:r>
          </a:p>
        </p:txBody>
      </p:sp>
      <p:sp>
        <p:nvSpPr>
          <p:cNvPr id="88" name="TekstSylinder 87"/>
          <p:cNvSpPr txBox="1"/>
          <p:nvPr/>
        </p:nvSpPr>
        <p:spPr>
          <a:xfrm>
            <a:off x="3473093" y="8498923"/>
            <a:ext cx="438453" cy="400211"/>
          </a:xfrm>
          <a:prstGeom prst="rect">
            <a:avLst/>
          </a:prstGeom>
          <a:noFill/>
        </p:spPr>
        <p:txBody>
          <a:bodyPr wrap="squar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9.</a:t>
            </a:r>
          </a:p>
        </p:txBody>
      </p:sp>
      <p:sp>
        <p:nvSpPr>
          <p:cNvPr id="89" name="TekstSylinder 88"/>
          <p:cNvSpPr txBox="1"/>
          <p:nvPr/>
        </p:nvSpPr>
        <p:spPr>
          <a:xfrm>
            <a:off x="7161524" y="9210592"/>
            <a:ext cx="591829" cy="400211"/>
          </a:xfrm>
          <a:prstGeom prst="rect">
            <a:avLst/>
          </a:prstGeom>
          <a:noFill/>
        </p:spPr>
        <p:txBody>
          <a:bodyPr wrap="none" rtlCol="0">
            <a:spAutoFit/>
          </a:bodyPr>
          <a:lstStyle/>
          <a:p>
            <a:r>
              <a:rPr lang="nb-NO" sz="2000" b="1">
                <a:latin typeface="Tahoma" panose="020B0604030504040204" pitchFamily="34" charset="0"/>
                <a:ea typeface="Tahoma" panose="020B0604030504040204" pitchFamily="34" charset="0"/>
                <a:cs typeface="Tahoma" panose="020B0604030504040204" pitchFamily="34" charset="0"/>
              </a:rPr>
              <a:t>10.</a:t>
            </a:r>
          </a:p>
        </p:txBody>
      </p:sp>
      <p:pic>
        <p:nvPicPr>
          <p:cNvPr id="90" name="i22">
            <a:extLst>
              <a:ext uri="{FF2B5EF4-FFF2-40B4-BE49-F238E27FC236}">
                <a16:creationId xmlns:a16="http://schemas.microsoft.com/office/drawing/2014/main" id="{64B9BA07-2A86-4D0E-9642-5931182DD5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54332" y="9930599"/>
            <a:ext cx="432000" cy="432109"/>
          </a:xfrm>
          <a:prstGeom prst="rect">
            <a:avLst/>
          </a:prstGeom>
          <a:noFill/>
          <a:ln>
            <a:noFill/>
          </a:ln>
        </p:spPr>
      </p:pic>
      <p:grpSp>
        <p:nvGrpSpPr>
          <p:cNvPr id="91" name="j10">
            <a:extLst>
              <a:ext uri="{FF2B5EF4-FFF2-40B4-BE49-F238E27FC236}">
                <a16:creationId xmlns:a16="http://schemas.microsoft.com/office/drawing/2014/main" id="{9A5475A1-863E-4608-8D2C-6238E3BA8F3D}"/>
              </a:ext>
            </a:extLst>
          </p:cNvPr>
          <p:cNvGrpSpPr>
            <a:grpSpLocks/>
          </p:cNvGrpSpPr>
          <p:nvPr/>
        </p:nvGrpSpPr>
        <p:grpSpPr>
          <a:xfrm>
            <a:off x="5668546" y="10040002"/>
            <a:ext cx="503948" cy="291185"/>
            <a:chOff x="5456030" y="2727280"/>
            <a:chExt cx="983354" cy="229502"/>
          </a:xfrm>
        </p:grpSpPr>
        <p:sp>
          <p:nvSpPr>
            <p:cNvPr id="92" name="Rektangel 91">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93" name="Rektangel 92">
              <a:extLst>
                <a:ext uri="{FF2B5EF4-FFF2-40B4-BE49-F238E27FC236}">
                  <a16:creationId xmlns:a16="http://schemas.microsoft.com/office/drawing/2014/main" id="{90ADCB51-CAC3-4447-8A1C-5CF9F32F0D79}"/>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94" name="TekstSylinder 93">
              <a:extLst>
                <a:ext uri="{FF2B5EF4-FFF2-40B4-BE49-F238E27FC236}">
                  <a16:creationId xmlns:a16="http://schemas.microsoft.com/office/drawing/2014/main" id="{0893CA49-18B3-426B-98CE-35E3A4D541D8}"/>
                </a:ext>
              </a:extLst>
            </p:cNvPr>
            <p:cNvSpPr txBox="1"/>
            <p:nvPr userDrawn="1"/>
          </p:nvSpPr>
          <p:spPr>
            <a:xfrm>
              <a:off x="5461685" y="2727280"/>
              <a:ext cx="977699" cy="145563"/>
            </a:xfrm>
            <a:prstGeom prst="rect">
              <a:avLst/>
            </a:prstGeom>
            <a:noFill/>
          </p:spPr>
          <p:txBody>
            <a:bodyPr wrap="square" lIns="0" tIns="0" rIns="0" bIns="0" rtlCol="0">
              <a:spAutoFit/>
            </a:bodyPr>
            <a:lstStyle/>
            <a:p>
              <a:pPr algn="ctr"/>
              <a:r>
                <a:rPr lang="nb-NO" sz="1200"/>
                <a:t>20 m</a:t>
              </a:r>
              <a:endParaRPr lang="en-US" sz="1200"/>
            </a:p>
          </p:txBody>
        </p:sp>
      </p:grpSp>
      <p:sp>
        <p:nvSpPr>
          <p:cNvPr id="2" name="TekstSylinder 1">
            <a:extLst>
              <a:ext uri="{FF2B5EF4-FFF2-40B4-BE49-F238E27FC236}">
                <a16:creationId xmlns:a16="http://schemas.microsoft.com/office/drawing/2014/main" id="{635205CD-186A-F709-D1A2-88A27C484D89}"/>
              </a:ext>
            </a:extLst>
          </p:cNvPr>
          <p:cNvSpPr txBox="1"/>
          <p:nvPr/>
        </p:nvSpPr>
        <p:spPr>
          <a:xfrm>
            <a:off x="865844" y="2584732"/>
            <a:ext cx="3640171" cy="1306505"/>
          </a:xfrm>
          <a:prstGeom prst="rect">
            <a:avLst/>
          </a:prstGeom>
          <a:noFill/>
        </p:spPr>
        <p:txBody>
          <a:bodyPr wrap="square" lIns="105024" tIns="52513" rIns="105024" bIns="52513" rtlCol="0">
            <a:spAutoFit/>
          </a:bodyPr>
          <a:lstStyle/>
          <a:p>
            <a:pPr lvl="0"/>
            <a:r>
              <a:rPr lang="nb-NO" b="1">
                <a:solidFill>
                  <a:prstClr val="black"/>
                </a:solidFill>
                <a:latin typeface="Tahoma" panose="020B0604030504040204" pitchFamily="34" charset="0"/>
                <a:cs typeface="Tahoma" panose="020B0604030504040204" pitchFamily="34" charset="0"/>
              </a:rPr>
              <a:t>Det fiktive kunstmuseet</a:t>
            </a:r>
          </a:p>
          <a:p>
            <a:pPr lvl="0"/>
            <a:r>
              <a:rPr lang="nb-NO" b="1">
                <a:solidFill>
                  <a:prstClr val="black"/>
                </a:solidFill>
                <a:latin typeface="Tahoma" panose="020B0604030504040204" pitchFamily="34" charset="0"/>
                <a:cs typeface="Tahoma" panose="020B0604030504040204" pitchFamily="34" charset="0"/>
              </a:rPr>
              <a:t>Pileveien 5</a:t>
            </a:r>
          </a:p>
          <a:p>
            <a:pPr lvl="0"/>
            <a:endParaRPr lang="nb-NO" sz="1400" b="1">
              <a:solidFill>
                <a:prstClr val="black"/>
              </a:solidFill>
              <a:latin typeface="Tahoma" panose="020B0604030504040204" pitchFamily="34" charset="0"/>
              <a:cs typeface="Tahoma" panose="020B0604030504040204" pitchFamily="34" charset="0"/>
            </a:endParaRPr>
          </a:p>
          <a:p>
            <a:pPr lvl="0"/>
            <a:r>
              <a:rPr lang="nb-NO" sz="1400">
                <a:solidFill>
                  <a:prstClr val="black"/>
                </a:solidFill>
                <a:latin typeface="Tahoma" panose="020B0604030504040204" pitchFamily="34" charset="0"/>
                <a:cs typeface="Tahoma" panose="020B0604030504040204" pitchFamily="34" charset="0"/>
              </a:rPr>
              <a:t>Oppdatert: 31.05.2024</a:t>
            </a:r>
          </a:p>
          <a:p>
            <a:pPr lvl="0"/>
            <a:r>
              <a:rPr lang="nb-NO" sz="1400">
                <a:solidFill>
                  <a:srgbClr val="FF0000"/>
                </a:solidFill>
                <a:latin typeface="Tahoma" panose="020B0604030504040204" pitchFamily="34" charset="0"/>
                <a:cs typeface="Tahoma" panose="020B0604030504040204" pitchFamily="34" charset="0"/>
              </a:rPr>
              <a:t>Neste oppdatering: 31.05.2026</a:t>
            </a:r>
          </a:p>
        </p:txBody>
      </p:sp>
      <p:sp>
        <p:nvSpPr>
          <p:cNvPr id="4" name="TekstSylinder 3">
            <a:extLst>
              <a:ext uri="{FF2B5EF4-FFF2-40B4-BE49-F238E27FC236}">
                <a16:creationId xmlns:a16="http://schemas.microsoft.com/office/drawing/2014/main" id="{D6871592-FA02-392B-67FE-710952FAEE2F}"/>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
        <p:nvSpPr>
          <p:cNvPr id="5" name="TekstSylinder 4">
            <a:extLst>
              <a:ext uri="{FF2B5EF4-FFF2-40B4-BE49-F238E27FC236}">
                <a16:creationId xmlns:a16="http://schemas.microsoft.com/office/drawing/2014/main" id="{8CA364AD-566B-5AB2-C980-120F6ACA3B6B}"/>
              </a:ext>
            </a:extLst>
          </p:cNvPr>
          <p:cNvSpPr txBox="1"/>
          <p:nvPr/>
        </p:nvSpPr>
        <p:spPr>
          <a:xfrm rot="19976197">
            <a:off x="6914525" y="2495962"/>
            <a:ext cx="3268176" cy="646331"/>
          </a:xfrm>
          <a:prstGeom prst="rect">
            <a:avLst/>
          </a:prstGeom>
          <a:noFill/>
        </p:spPr>
        <p:txBody>
          <a:bodyPr wrap="square">
            <a:spAutoFit/>
          </a:bodyPr>
          <a:lstStyle/>
          <a:p>
            <a:r>
              <a:rPr lang="nb-NO">
                <a:solidFill>
                  <a:schemeClr val="bg1">
                    <a:lumMod val="65000"/>
                  </a:schemeClr>
                </a:solidFill>
              </a:rPr>
              <a:t>Alternativ forside</a:t>
            </a:r>
          </a:p>
          <a:p>
            <a:r>
              <a:rPr lang="nb-NO">
                <a:solidFill>
                  <a:schemeClr val="bg1">
                    <a:lumMod val="65000"/>
                  </a:schemeClr>
                </a:solidFill>
              </a:rPr>
              <a:t>for anlegg med flere bygg</a:t>
            </a:r>
          </a:p>
        </p:txBody>
      </p:sp>
    </p:spTree>
    <p:extLst>
      <p:ext uri="{BB962C8B-B14F-4D97-AF65-F5344CB8AC3E}">
        <p14:creationId xmlns:p14="http://schemas.microsoft.com/office/powerpoint/2010/main" val="2357501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ktangel 28"/>
          <p:cNvSpPr>
            <a:spLocks/>
          </p:cNvSpPr>
          <p:nvPr/>
        </p:nvSpPr>
        <p:spPr>
          <a:xfrm>
            <a:off x="-4027" y="-1355"/>
            <a:ext cx="15157592" cy="1685083"/>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Kontaktinfo</a:t>
            </a:r>
          </a:p>
          <a:p>
            <a:r>
              <a:rPr lang="nb-NO" sz="1600" b="1">
                <a:solidFill>
                  <a:srgbClr val="002932"/>
                </a:solidFill>
                <a:latin typeface="Tahoma" panose="020B0604030504040204" pitchFamily="34" charset="0"/>
              </a:rPr>
              <a:t>Symboler</a:t>
            </a:r>
          </a:p>
          <a:p>
            <a:r>
              <a:rPr lang="nb-NO" sz="1600" b="1">
                <a:solidFill>
                  <a:srgbClr val="002932"/>
                </a:solidFill>
                <a:latin typeface="Tahoma" panose="020B0604030504040204" pitchFamily="34" charset="0"/>
              </a:rPr>
              <a:t>Hjelpemidler</a:t>
            </a:r>
          </a:p>
        </p:txBody>
      </p:sp>
      <p:grpSp>
        <p:nvGrpSpPr>
          <p:cNvPr id="15" name="Gruppe 14">
            <a:extLst>
              <a:ext uri="{FF2B5EF4-FFF2-40B4-BE49-F238E27FC236}">
                <a16:creationId xmlns:a16="http://schemas.microsoft.com/office/drawing/2014/main" id="{BBC445C3-9B1D-B5DF-F798-0C87F8B81ABC}"/>
              </a:ext>
            </a:extLst>
          </p:cNvPr>
          <p:cNvGrpSpPr/>
          <p:nvPr/>
        </p:nvGrpSpPr>
        <p:grpSpPr>
          <a:xfrm>
            <a:off x="2248137" y="0"/>
            <a:ext cx="9131056" cy="418768"/>
            <a:chOff x="2248137" y="638879"/>
            <a:chExt cx="9131056" cy="418768"/>
          </a:xfrm>
          <a:solidFill>
            <a:schemeClr val="bg2">
              <a:lumMod val="90000"/>
            </a:schemeClr>
          </a:solidFill>
        </p:grpSpPr>
        <p:grpSp>
          <p:nvGrpSpPr>
            <p:cNvPr id="16" name="Gruppe 15">
              <a:extLst>
                <a:ext uri="{FF2B5EF4-FFF2-40B4-BE49-F238E27FC236}">
                  <a16:creationId xmlns:a16="http://schemas.microsoft.com/office/drawing/2014/main" id="{86F2CCD6-1038-B5A8-54EA-275736C6558A}"/>
                </a:ext>
              </a:extLst>
            </p:cNvPr>
            <p:cNvGrpSpPr/>
            <p:nvPr/>
          </p:nvGrpSpPr>
          <p:grpSpPr>
            <a:xfrm>
              <a:off x="2248137" y="726156"/>
              <a:ext cx="9131056" cy="216023"/>
              <a:chOff x="2966719" y="475253"/>
              <a:chExt cx="9131056" cy="216023"/>
            </a:xfrm>
            <a:grpFill/>
          </p:grpSpPr>
          <p:sp>
            <p:nvSpPr>
              <p:cNvPr id="18" name="Ellipse 17">
                <a:extLst>
                  <a:ext uri="{FF2B5EF4-FFF2-40B4-BE49-F238E27FC236}">
                    <a16:creationId xmlns:a16="http://schemas.microsoft.com/office/drawing/2014/main" id="{F18931BB-3C99-55FE-A414-58F5AC8F4AA9}"/>
                  </a:ext>
                </a:extLst>
              </p:cNvPr>
              <p:cNvSpPr>
                <a:spLocks noChangeAspect="1"/>
              </p:cNvSpPr>
              <p:nvPr/>
            </p:nvSpPr>
            <p:spPr>
              <a:xfrm>
                <a:off x="11881752" y="475253"/>
                <a:ext cx="216023" cy="2160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9" name="Ellipse 18">
                <a:extLst>
                  <a:ext uri="{FF2B5EF4-FFF2-40B4-BE49-F238E27FC236}">
                    <a16:creationId xmlns:a16="http://schemas.microsoft.com/office/drawing/2014/main" id="{D9705A49-AB9B-EC31-CAA6-E8EBD5CBB532}"/>
                  </a:ext>
                </a:extLst>
              </p:cNvPr>
              <p:cNvSpPr>
                <a:spLocks noChangeAspect="1"/>
              </p:cNvSpPr>
              <p:nvPr/>
            </p:nvSpPr>
            <p:spPr>
              <a:xfrm>
                <a:off x="5938397" y="475253"/>
                <a:ext cx="216023" cy="2160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0" name="Ellipse 19">
                <a:extLst>
                  <a:ext uri="{FF2B5EF4-FFF2-40B4-BE49-F238E27FC236}">
                    <a16:creationId xmlns:a16="http://schemas.microsoft.com/office/drawing/2014/main" id="{D10AFFCF-7BCF-045F-F85E-700C8705AEE3}"/>
                  </a:ext>
                </a:extLst>
              </p:cNvPr>
              <p:cNvSpPr>
                <a:spLocks noChangeAspect="1"/>
              </p:cNvSpPr>
              <p:nvPr/>
            </p:nvSpPr>
            <p:spPr>
              <a:xfrm>
                <a:off x="2966719" y="475253"/>
                <a:ext cx="216023" cy="2160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1" name="Ellipse 20">
                <a:extLst>
                  <a:ext uri="{FF2B5EF4-FFF2-40B4-BE49-F238E27FC236}">
                    <a16:creationId xmlns:a16="http://schemas.microsoft.com/office/drawing/2014/main" id="{5C6F8204-F368-DF20-811A-02C3C8399820}"/>
                  </a:ext>
                </a:extLst>
              </p:cNvPr>
              <p:cNvSpPr>
                <a:spLocks noChangeAspect="1"/>
              </p:cNvSpPr>
              <p:nvPr/>
            </p:nvSpPr>
            <p:spPr>
              <a:xfrm>
                <a:off x="8910075" y="475253"/>
                <a:ext cx="216023" cy="2160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cxnSp>
          <p:nvCxnSpPr>
            <p:cNvPr id="17" name="Rett pilkobling 16">
              <a:extLst>
                <a:ext uri="{FF2B5EF4-FFF2-40B4-BE49-F238E27FC236}">
                  <a16:creationId xmlns:a16="http://schemas.microsoft.com/office/drawing/2014/main" id="{0272E8C1-CB1E-D8B0-BE00-47D71381C0B6}"/>
                </a:ext>
              </a:extLst>
            </p:cNvPr>
            <p:cNvCxnSpPr>
              <a:cxnSpLocks/>
            </p:cNvCxnSpPr>
            <p:nvPr/>
          </p:nvCxnSpPr>
          <p:spPr>
            <a:xfrm>
              <a:off x="7559673" y="638879"/>
              <a:ext cx="1" cy="418768"/>
            </a:xfrm>
            <a:prstGeom prst="straightConnector1">
              <a:avLst/>
            </a:prstGeom>
            <a:grpFill/>
            <a:ln>
              <a:solidFill>
                <a:schemeClr val="bg2"/>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2" name="TekstSylinder 1">
            <a:extLst>
              <a:ext uri="{FF2B5EF4-FFF2-40B4-BE49-F238E27FC236}">
                <a16:creationId xmlns:a16="http://schemas.microsoft.com/office/drawing/2014/main" id="{B2873721-8C57-AD29-6B57-CD1C5236D16F}"/>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2840896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 name="Tabell 82"/>
          <p:cNvGraphicFramePr>
            <a:graphicFrameLocks noGrp="1"/>
          </p:cNvGraphicFramePr>
          <p:nvPr>
            <p:extLst>
              <p:ext uri="{D42A27DB-BD31-4B8C-83A1-F6EECF244321}">
                <p14:modId xmlns:p14="http://schemas.microsoft.com/office/powerpoint/2010/main" val="1358045538"/>
              </p:ext>
            </p:extLst>
          </p:nvPr>
        </p:nvGraphicFramePr>
        <p:xfrm>
          <a:off x="324531" y="1980475"/>
          <a:ext cx="6214477" cy="3832733"/>
        </p:xfrm>
        <a:graphic>
          <a:graphicData uri="http://schemas.openxmlformats.org/drawingml/2006/table">
            <a:tbl>
              <a:tblPr firstRow="1" bandRow="1">
                <a:effectLst/>
                <a:tableStyleId>{073A0DAA-6AF3-43AB-8588-CEC1D06C72B9}</a:tableStyleId>
              </a:tblPr>
              <a:tblGrid>
                <a:gridCol w="1354876">
                  <a:extLst>
                    <a:ext uri="{9D8B030D-6E8A-4147-A177-3AD203B41FA5}">
                      <a16:colId xmlns:a16="http://schemas.microsoft.com/office/drawing/2014/main" val="20000"/>
                    </a:ext>
                  </a:extLst>
                </a:gridCol>
                <a:gridCol w="1153292">
                  <a:extLst>
                    <a:ext uri="{9D8B030D-6E8A-4147-A177-3AD203B41FA5}">
                      <a16:colId xmlns:a16="http://schemas.microsoft.com/office/drawing/2014/main" val="20001"/>
                    </a:ext>
                  </a:extLst>
                </a:gridCol>
                <a:gridCol w="991832">
                  <a:extLst>
                    <a:ext uri="{9D8B030D-6E8A-4147-A177-3AD203B41FA5}">
                      <a16:colId xmlns:a16="http://schemas.microsoft.com/office/drawing/2014/main" val="20002"/>
                    </a:ext>
                  </a:extLst>
                </a:gridCol>
                <a:gridCol w="2714477">
                  <a:extLst>
                    <a:ext uri="{9D8B030D-6E8A-4147-A177-3AD203B41FA5}">
                      <a16:colId xmlns:a16="http://schemas.microsoft.com/office/drawing/2014/main" val="20003"/>
                    </a:ext>
                  </a:extLst>
                </a:gridCol>
              </a:tblGrid>
              <a:tr h="401396">
                <a:tc>
                  <a:txBody>
                    <a:bodyPr/>
                    <a:lstStyle/>
                    <a:p>
                      <a:pPr algn="ctr"/>
                      <a:r>
                        <a:rPr lang="nb-NO" sz="1300">
                          <a:solidFill>
                            <a:schemeClr val="bg1"/>
                          </a:solidFill>
                          <a:latin typeface="Tahoma" panose="020B0604030504040204" pitchFamily="34" charset="0"/>
                          <a:cs typeface="Tahoma" panose="020B0604030504040204" pitchFamily="34" charset="0"/>
                        </a:rPr>
                        <a:t>Funksjon</a:t>
                      </a:r>
                    </a:p>
                  </a:txBody>
                  <a:tcPr marL="50400" marR="50400" marT="50400" marB="50400">
                    <a:solidFill>
                      <a:srgbClr val="002932"/>
                    </a:solidFill>
                  </a:tcPr>
                </a:tc>
                <a:tc>
                  <a:txBody>
                    <a:bodyPr/>
                    <a:lstStyle/>
                    <a:p>
                      <a:pPr algn="ctr"/>
                      <a:r>
                        <a:rPr lang="nb-NO" sz="1300">
                          <a:solidFill>
                            <a:schemeClr val="bg1"/>
                          </a:solidFill>
                          <a:latin typeface="Tahoma"/>
                          <a:cs typeface="Tahoma"/>
                        </a:rPr>
                        <a:t>Navn</a:t>
                      </a:r>
                    </a:p>
                  </a:txBody>
                  <a:tcPr marL="50400" marR="50400" marT="50400" marB="50400">
                    <a:solidFill>
                      <a:srgbClr val="002932"/>
                    </a:solidFill>
                  </a:tcPr>
                </a:tc>
                <a:tc>
                  <a:txBody>
                    <a:bodyPr/>
                    <a:lstStyle/>
                    <a:p>
                      <a:pPr algn="ctr"/>
                      <a:r>
                        <a:rPr lang="nb-NO" sz="1300">
                          <a:solidFill>
                            <a:schemeClr val="bg1"/>
                          </a:solidFill>
                          <a:latin typeface="Tahoma"/>
                          <a:cs typeface="Tahoma"/>
                        </a:rPr>
                        <a:t>Telefon</a:t>
                      </a:r>
                    </a:p>
                  </a:txBody>
                  <a:tcPr marL="50400" marR="50400" marT="50400" marB="50400">
                    <a:solidFill>
                      <a:srgbClr val="002932"/>
                    </a:solidFill>
                  </a:tcPr>
                </a:tc>
                <a:tc>
                  <a:txBody>
                    <a:bodyPr/>
                    <a:lstStyle/>
                    <a:p>
                      <a:pPr algn="ctr"/>
                      <a:r>
                        <a:rPr lang="nb-NO" sz="1300">
                          <a:solidFill>
                            <a:schemeClr val="bg1"/>
                          </a:solidFill>
                          <a:latin typeface="Tahoma"/>
                          <a:cs typeface="Tahoma"/>
                        </a:rPr>
                        <a:t>Kommentar</a:t>
                      </a:r>
                    </a:p>
                  </a:txBody>
                  <a:tcPr marL="50400" marR="50400" marT="50400" marB="50400">
                    <a:solidFill>
                      <a:srgbClr val="002932"/>
                    </a:solidFill>
                  </a:tcPr>
                </a:tc>
                <a:extLst>
                  <a:ext uri="{0D108BD9-81ED-4DB2-BD59-A6C34878D82A}">
                    <a16:rowId xmlns:a16="http://schemas.microsoft.com/office/drawing/2014/main" val="10000"/>
                  </a:ext>
                </a:extLst>
              </a:tr>
              <a:tr h="646988">
                <a:tc>
                  <a:txBody>
                    <a:bodyPr/>
                    <a:lstStyle/>
                    <a:p>
                      <a:r>
                        <a:rPr lang="nb-NO" sz="1100" b="0" i="1">
                          <a:solidFill>
                            <a:srgbClr val="C00000"/>
                          </a:solidFill>
                          <a:latin typeface="Tahoma"/>
                          <a:cs typeface="Tahoma"/>
                        </a:rPr>
                        <a:t>Kjentperson bygning,</a:t>
                      </a:r>
                      <a:r>
                        <a:rPr lang="nb-NO" sz="1100" b="0" i="1" baseline="0">
                          <a:solidFill>
                            <a:srgbClr val="C00000"/>
                          </a:solidFill>
                          <a:latin typeface="Tahoma"/>
                          <a:cs typeface="Tahoma"/>
                        </a:rPr>
                        <a:t> </a:t>
                      </a:r>
                      <a:endParaRPr lang="nb-NO" sz="1100" b="0" i="1">
                        <a:solidFill>
                          <a:srgbClr val="C00000"/>
                        </a:solidFill>
                        <a:latin typeface="Tahoma"/>
                        <a:cs typeface="Tahoma"/>
                      </a:endParaRPr>
                    </a:p>
                    <a:p>
                      <a:r>
                        <a:rPr lang="nb-NO" sz="1100" b="0" i="1">
                          <a:solidFill>
                            <a:srgbClr val="C00000"/>
                          </a:solidFill>
                          <a:latin typeface="Tahoma"/>
                          <a:cs typeface="Tahoma"/>
                        </a:rPr>
                        <a:t>vaktmester</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kern="1200">
                          <a:solidFill>
                            <a:srgbClr val="C00000"/>
                          </a:solidFill>
                          <a:latin typeface="Tahoma"/>
                          <a:ea typeface="+mn-ea"/>
                          <a:cs typeface="Tahoma"/>
                        </a:rPr>
                        <a:t>Ola Normann</a:t>
                      </a:r>
                    </a:p>
                  </a:txBody>
                  <a:tcPr marL="50400" marR="50400" marT="50400" marB="50400"/>
                </a:tc>
                <a:tc>
                  <a:txBody>
                    <a:bodyPr/>
                    <a:lstStyle/>
                    <a:p>
                      <a:r>
                        <a:rPr lang="nb-NO" sz="1100" b="0" i="1">
                          <a:solidFill>
                            <a:srgbClr val="C00000"/>
                          </a:solidFill>
                          <a:latin typeface="Tahoma"/>
                          <a:cs typeface="Tahoma"/>
                        </a:rPr>
                        <a:t>XXX XX XXX</a:t>
                      </a:r>
                    </a:p>
                  </a:txBody>
                  <a:tcPr marL="50400" marR="50400" marT="50400" marB="50400"/>
                </a:tc>
                <a:tc>
                  <a:txBody>
                    <a:bodyPr/>
                    <a:lstStyle/>
                    <a:p>
                      <a:pPr>
                        <a:spcAft>
                          <a:spcPts val="0"/>
                        </a:spcAft>
                      </a:pPr>
                      <a:r>
                        <a:rPr lang="nb-NO" sz="1100" b="0" i="1">
                          <a:solidFill>
                            <a:srgbClr val="C00000"/>
                          </a:solidFill>
                          <a:effectLst/>
                          <a:latin typeface="Tahoma"/>
                          <a:ea typeface="MS Mincho"/>
                          <a:cs typeface="Tahoma"/>
                        </a:rPr>
                        <a:t>Kjenner</a:t>
                      </a:r>
                      <a:r>
                        <a:rPr lang="nb-NO" sz="1100" b="0" i="1" baseline="0">
                          <a:solidFill>
                            <a:srgbClr val="C00000"/>
                          </a:solidFill>
                          <a:effectLst/>
                          <a:latin typeface="Tahoma"/>
                          <a:ea typeface="MS Mincho"/>
                          <a:cs typeface="Tahoma"/>
                        </a:rPr>
                        <a:t> bygget. Jour 24/7.</a:t>
                      </a:r>
                      <a:endParaRPr lang="nb-NO" sz="1100" b="0" i="1">
                        <a:solidFill>
                          <a:srgbClr val="C00000"/>
                        </a:solidFill>
                        <a:effectLst/>
                        <a:latin typeface="Tahoma"/>
                        <a:ea typeface="MS Mincho"/>
                        <a:cs typeface="Tahoma"/>
                      </a:endParaRPr>
                    </a:p>
                  </a:txBody>
                  <a:tcPr marL="50400" marR="50400" marT="50400" marB="50400"/>
                </a:tc>
                <a:extLst>
                  <a:ext uri="{0D108BD9-81ED-4DB2-BD59-A6C34878D82A}">
                    <a16:rowId xmlns:a16="http://schemas.microsoft.com/office/drawing/2014/main" val="10001"/>
                  </a:ext>
                </a:extLst>
              </a:tr>
              <a:tr h="603783">
                <a:tc>
                  <a:txBody>
                    <a:bodyPr/>
                    <a:lstStyle/>
                    <a:p>
                      <a:r>
                        <a:rPr lang="nb-NO" sz="1100" i="1">
                          <a:solidFill>
                            <a:srgbClr val="C00000"/>
                          </a:solidFill>
                          <a:latin typeface="Tahoma"/>
                          <a:cs typeface="Tahoma"/>
                        </a:rPr>
                        <a:t>Kjentperson,</a:t>
                      </a:r>
                      <a:r>
                        <a:rPr lang="nb-NO" sz="1100" i="1" baseline="0">
                          <a:solidFill>
                            <a:srgbClr val="C00000"/>
                          </a:solidFill>
                          <a:latin typeface="Tahoma"/>
                          <a:cs typeface="Tahoma"/>
                        </a:rPr>
                        <a:t> </a:t>
                      </a:r>
                      <a:r>
                        <a:rPr lang="nb-NO" sz="1100" i="1">
                          <a:solidFill>
                            <a:srgbClr val="C00000"/>
                          </a:solidFill>
                          <a:latin typeface="Tahoma"/>
                          <a:cs typeface="Tahoma"/>
                        </a:rPr>
                        <a:t>samlingsansvarlig</a:t>
                      </a:r>
                      <a:r>
                        <a:rPr lang="nb-NO" sz="1100" i="1" baseline="0">
                          <a:solidFill>
                            <a:srgbClr val="C00000"/>
                          </a:solidFill>
                          <a:latin typeface="Tahoma"/>
                          <a:cs typeface="Tahoma"/>
                        </a:rPr>
                        <a:t> </a:t>
                      </a:r>
                      <a:r>
                        <a:rPr lang="nb-NO" sz="1100" i="1">
                          <a:solidFill>
                            <a:srgbClr val="C00000"/>
                          </a:solidFill>
                          <a:latin typeface="Tahoma"/>
                          <a:cs typeface="Tahoma"/>
                        </a:rPr>
                        <a:t>konservator</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kern="1200">
                          <a:solidFill>
                            <a:srgbClr val="C00000"/>
                          </a:solidFill>
                          <a:latin typeface="Tahoma"/>
                          <a:ea typeface="+mn-ea"/>
                          <a:cs typeface="Tahoma"/>
                        </a:rPr>
                        <a:t>Ola Normann</a:t>
                      </a:r>
                    </a:p>
                  </a:txBody>
                  <a:tcPr marL="50400" marR="50400" marT="50400" marB="50400"/>
                </a:tc>
                <a:tc>
                  <a:txBody>
                    <a:bodyPr/>
                    <a:lstStyle/>
                    <a:p>
                      <a:r>
                        <a:rPr lang="nb-NO" sz="1100" b="0" i="1">
                          <a:solidFill>
                            <a:srgbClr val="C00000"/>
                          </a:solidFill>
                          <a:latin typeface="Tahoma"/>
                          <a:cs typeface="Tahoma"/>
                        </a:rPr>
                        <a:t>XXX XX XXX</a:t>
                      </a:r>
                    </a:p>
                  </a:txBody>
                  <a:tcPr marL="50400" marR="50400" marT="50400" marB="50400"/>
                </a:tc>
                <a:tc>
                  <a:txBody>
                    <a:bodyPr/>
                    <a:lstStyle/>
                    <a:p>
                      <a:r>
                        <a:rPr lang="nb-NO" sz="1100" i="1">
                          <a:solidFill>
                            <a:srgbClr val="C00000"/>
                          </a:solidFill>
                          <a:latin typeface="Tahoma"/>
                          <a:cs typeface="Tahoma"/>
                        </a:rPr>
                        <a:t>Kjenner</a:t>
                      </a:r>
                      <a:r>
                        <a:rPr lang="nb-NO" sz="1100" i="1" baseline="0">
                          <a:solidFill>
                            <a:srgbClr val="C00000"/>
                          </a:solidFill>
                          <a:latin typeface="Tahoma"/>
                          <a:cs typeface="Tahoma"/>
                        </a:rPr>
                        <a:t> samlingen. Kan iverksette intern beredskapsplan og rekvirere folk for å håndtere evakuerte gjenstander.</a:t>
                      </a:r>
                      <a:endParaRPr lang="nb-NO" sz="1100" i="1">
                        <a:solidFill>
                          <a:srgbClr val="C00000"/>
                        </a:solidFill>
                        <a:latin typeface="Tahoma"/>
                        <a:cs typeface="Tahoma"/>
                      </a:endParaRPr>
                    </a:p>
                  </a:txBody>
                  <a:tcPr marL="50400" marR="50400" marT="50400" marB="50400"/>
                </a:tc>
                <a:extLst>
                  <a:ext uri="{0D108BD9-81ED-4DB2-BD59-A6C34878D82A}">
                    <a16:rowId xmlns:a16="http://schemas.microsoft.com/office/drawing/2014/main" val="10002"/>
                  </a:ext>
                </a:extLst>
              </a:tr>
              <a:tr h="436126">
                <a:tc>
                  <a:txBody>
                    <a:bodyPr/>
                    <a:lstStyle/>
                    <a:p>
                      <a:r>
                        <a:rPr lang="nb-NO" sz="1100" i="1">
                          <a:solidFill>
                            <a:srgbClr val="C00000"/>
                          </a:solidFill>
                          <a:latin typeface="Tahoma"/>
                          <a:cs typeface="Tahoma"/>
                        </a:rPr>
                        <a:t>Kjentperson,</a:t>
                      </a:r>
                      <a:r>
                        <a:rPr lang="nb-NO" sz="1100" i="1" baseline="0">
                          <a:solidFill>
                            <a:srgbClr val="C00000"/>
                          </a:solidFill>
                          <a:latin typeface="Tahoma"/>
                          <a:cs typeface="Tahoma"/>
                        </a:rPr>
                        <a:t> daglig leder</a:t>
                      </a:r>
                      <a:endParaRPr lang="nb-NO" sz="1100" i="1">
                        <a:solidFill>
                          <a:srgbClr val="C00000"/>
                        </a:solidFill>
                        <a:latin typeface="Tahoma"/>
                        <a:cs typeface="Tahoma"/>
                      </a:endParaRP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kern="1200">
                          <a:solidFill>
                            <a:srgbClr val="C00000"/>
                          </a:solidFill>
                          <a:latin typeface="Tahoma"/>
                          <a:ea typeface="+mn-ea"/>
                          <a:cs typeface="Tahoma"/>
                        </a:rPr>
                        <a:t>Ola Normann</a:t>
                      </a:r>
                    </a:p>
                  </a:txBody>
                  <a:tcPr marL="50400" marR="50400" marT="50400" marB="50400"/>
                </a:tc>
                <a:tc>
                  <a:txBody>
                    <a:bodyPr/>
                    <a:lstStyle/>
                    <a:p>
                      <a:r>
                        <a:rPr lang="nb-NO" sz="1100" b="0" i="1">
                          <a:solidFill>
                            <a:srgbClr val="C00000"/>
                          </a:solidFill>
                          <a:latin typeface="Tahoma"/>
                          <a:cs typeface="Tahoma"/>
                        </a:rPr>
                        <a:t>XXX XX XXX</a:t>
                      </a:r>
                    </a:p>
                  </a:txBody>
                  <a:tcPr marL="50400" marR="50400" marT="50400" marB="50400"/>
                </a:tc>
                <a:tc>
                  <a:txBody>
                    <a:bodyPr/>
                    <a:lstStyle/>
                    <a:p>
                      <a:endParaRPr lang="nb-NO" sz="1100" i="1">
                        <a:solidFill>
                          <a:srgbClr val="C00000"/>
                        </a:solidFill>
                        <a:latin typeface="Tahoma"/>
                        <a:cs typeface="Tahoma"/>
                      </a:endParaRPr>
                    </a:p>
                  </a:txBody>
                  <a:tcPr marL="50400" marR="50400" marT="50400" marB="50400"/>
                </a:tc>
                <a:extLst>
                  <a:ext uri="{0D108BD9-81ED-4DB2-BD59-A6C34878D82A}">
                    <a16:rowId xmlns:a16="http://schemas.microsoft.com/office/drawing/2014/main" val="10003"/>
                  </a:ext>
                </a:extLst>
              </a:tr>
              <a:tr h="436126">
                <a:tc>
                  <a:txBody>
                    <a:bodyPr/>
                    <a:lstStyle/>
                    <a:p>
                      <a:r>
                        <a:rPr lang="nb-NO" sz="1100" i="1">
                          <a:solidFill>
                            <a:srgbClr val="C00000"/>
                          </a:solidFill>
                          <a:latin typeface="Tahoma"/>
                          <a:cs typeface="Tahoma"/>
                        </a:rPr>
                        <a:t>Transportfirma</a:t>
                      </a:r>
                    </a:p>
                  </a:txBody>
                  <a:tcPr marL="50400" marR="50400" marT="50400" marB="50400"/>
                </a:tc>
                <a:tc>
                  <a:txBody>
                    <a:bodyPr/>
                    <a:lstStyle/>
                    <a:p>
                      <a:r>
                        <a:rPr lang="nb-NO" sz="1100" i="1">
                          <a:solidFill>
                            <a:srgbClr val="C00000"/>
                          </a:solidFill>
                          <a:latin typeface="Tahoma"/>
                          <a:cs typeface="Tahoma"/>
                        </a:rPr>
                        <a:t>Kunsttransport AS</a:t>
                      </a:r>
                    </a:p>
                  </a:txBody>
                  <a:tcPr marL="50400" marR="50400" marT="50400" marB="50400"/>
                </a:tc>
                <a:tc>
                  <a:txBody>
                    <a:bodyPr/>
                    <a:lstStyle/>
                    <a:p>
                      <a:r>
                        <a:rPr lang="nb-NO" sz="1100" i="1">
                          <a:solidFill>
                            <a:srgbClr val="C00000"/>
                          </a:solidFill>
                          <a:latin typeface="Tahoma"/>
                          <a:cs typeface="Tahoma"/>
                        </a:rPr>
                        <a:t>XXX XX XXX</a:t>
                      </a:r>
                    </a:p>
                  </a:txBody>
                  <a:tcPr marL="50400" marR="50400" marT="50400" marB="50400"/>
                </a:tc>
                <a:tc>
                  <a:txBody>
                    <a:bodyPr/>
                    <a:lstStyle/>
                    <a:p>
                      <a:r>
                        <a:rPr lang="nb-NO" sz="1100" i="1">
                          <a:solidFill>
                            <a:srgbClr val="C00000"/>
                          </a:solidFill>
                          <a:latin typeface="Tahoma"/>
                          <a:cs typeface="Tahoma"/>
                        </a:rPr>
                        <a:t>Kan stille</a:t>
                      </a:r>
                      <a:r>
                        <a:rPr lang="nb-NO" sz="1100" i="1" baseline="0">
                          <a:solidFill>
                            <a:srgbClr val="C00000"/>
                          </a:solidFill>
                          <a:latin typeface="Tahoma"/>
                          <a:cs typeface="Tahoma"/>
                        </a:rPr>
                        <a:t> </a:t>
                      </a:r>
                      <a:r>
                        <a:rPr lang="nb-NO" sz="1100" i="1">
                          <a:solidFill>
                            <a:srgbClr val="C00000"/>
                          </a:solidFill>
                          <a:latin typeface="Tahoma"/>
                          <a:cs typeface="Tahoma"/>
                        </a:rPr>
                        <a:t>med container og transport til sikkert sted,</a:t>
                      </a:r>
                      <a:r>
                        <a:rPr lang="nb-NO" sz="1100" i="1" baseline="0">
                          <a:solidFill>
                            <a:srgbClr val="C00000"/>
                          </a:solidFill>
                          <a:latin typeface="Tahoma"/>
                          <a:cs typeface="Tahoma"/>
                        </a:rPr>
                        <a:t> samt første hjelp på kunsten.</a:t>
                      </a:r>
                      <a:endParaRPr lang="nb-NO" sz="1100" i="1">
                        <a:solidFill>
                          <a:srgbClr val="C00000"/>
                        </a:solidFill>
                        <a:latin typeface="Tahoma"/>
                        <a:cs typeface="Tahoma"/>
                      </a:endParaRPr>
                    </a:p>
                  </a:txBody>
                  <a:tcPr marL="50400" marR="50400" marT="50400" marB="50400"/>
                </a:tc>
                <a:extLst>
                  <a:ext uri="{0D108BD9-81ED-4DB2-BD59-A6C34878D82A}">
                    <a16:rowId xmlns:a16="http://schemas.microsoft.com/office/drawing/2014/main" val="10004"/>
                  </a:ext>
                </a:extLst>
              </a:tr>
              <a:tr h="436126">
                <a:tc>
                  <a:txBody>
                    <a:bodyPr/>
                    <a:lstStyle/>
                    <a:p>
                      <a:r>
                        <a:rPr lang="nb-NO" sz="1100" b="0" i="1" kern="1200">
                          <a:solidFill>
                            <a:srgbClr val="C00000"/>
                          </a:solidFill>
                          <a:effectLst/>
                          <a:latin typeface="Tahoma"/>
                          <a:ea typeface="+mn-ea"/>
                          <a:cs typeface="Tahoma"/>
                        </a:rPr>
                        <a:t>Forsikringsselskap</a:t>
                      </a:r>
                      <a:endParaRPr lang="nb-NO" sz="1100" b="0" i="1">
                        <a:solidFill>
                          <a:srgbClr val="C00000"/>
                        </a:solidFill>
                        <a:latin typeface="Tahoma"/>
                        <a:cs typeface="Tahoma"/>
                      </a:endParaRPr>
                    </a:p>
                  </a:txBody>
                  <a:tcPr marL="50400" marR="50400" marT="50400" marB="50400"/>
                </a:tc>
                <a:tc>
                  <a:txBody>
                    <a:bodyPr/>
                    <a:lstStyle/>
                    <a:p>
                      <a:r>
                        <a:rPr lang="nb-NO" sz="1100" b="0" i="1">
                          <a:solidFill>
                            <a:srgbClr val="C00000"/>
                          </a:solidFill>
                          <a:latin typeface="Tahoma"/>
                          <a:cs typeface="Tahoma"/>
                        </a:rPr>
                        <a:t>Hvis</a:t>
                      </a:r>
                    </a:p>
                  </a:txBody>
                  <a:tcPr marL="50400" marR="50400" marT="50400" marB="50400"/>
                </a:tc>
                <a:tc>
                  <a:txBody>
                    <a:bodyPr/>
                    <a:lstStyle/>
                    <a:p>
                      <a:r>
                        <a:rPr lang="nb-NO" sz="1100" i="1">
                          <a:solidFill>
                            <a:srgbClr val="C00000"/>
                          </a:solidFill>
                          <a:latin typeface="Tahoma"/>
                          <a:cs typeface="Tahoma"/>
                        </a:rPr>
                        <a:t>XXX XX XXX</a:t>
                      </a:r>
                    </a:p>
                  </a:txBody>
                  <a:tcPr marL="50400" marR="50400" marT="50400" marB="50400"/>
                </a:tc>
                <a:tc>
                  <a:txBody>
                    <a:bodyPr/>
                    <a:lstStyle/>
                    <a:p>
                      <a:pPr>
                        <a:spcAft>
                          <a:spcPts val="0"/>
                        </a:spcAft>
                      </a:pPr>
                      <a:r>
                        <a:rPr lang="nb-NO" sz="1100" b="0" i="1">
                          <a:solidFill>
                            <a:srgbClr val="C00000"/>
                          </a:solidFill>
                          <a:effectLst/>
                          <a:latin typeface="Tahoma"/>
                          <a:ea typeface="MS Mincho"/>
                          <a:cs typeface="Tahoma"/>
                        </a:rPr>
                        <a:t>Avklaring</a:t>
                      </a:r>
                      <a:r>
                        <a:rPr lang="nb-NO" sz="1100" b="0" i="1" baseline="0">
                          <a:solidFill>
                            <a:srgbClr val="C00000"/>
                          </a:solidFill>
                          <a:effectLst/>
                          <a:latin typeface="Tahoma"/>
                          <a:ea typeface="MS Mincho"/>
                          <a:cs typeface="Tahoma"/>
                        </a:rPr>
                        <a:t> av ressursbruk. </a:t>
                      </a:r>
                      <a:r>
                        <a:rPr lang="nb-NO" sz="1100" b="0" i="1">
                          <a:solidFill>
                            <a:srgbClr val="C00000"/>
                          </a:solidFill>
                          <a:effectLst/>
                          <a:latin typeface="Tahoma"/>
                          <a:ea typeface="MS Mincho"/>
                          <a:cs typeface="Tahoma"/>
                        </a:rPr>
                        <a:t>Kan rekvirere container og vakthold.</a:t>
                      </a:r>
                    </a:p>
                  </a:txBody>
                  <a:tcPr marL="50400" marR="50400" marT="50400" marB="50400"/>
                </a:tc>
                <a:extLst>
                  <a:ext uri="{0D108BD9-81ED-4DB2-BD59-A6C34878D82A}">
                    <a16:rowId xmlns:a16="http://schemas.microsoft.com/office/drawing/2014/main" val="10005"/>
                  </a:ext>
                </a:extLst>
              </a:tr>
              <a:tr h="268468">
                <a:tc>
                  <a:txBody>
                    <a:bodyPr/>
                    <a:lstStyle/>
                    <a:p>
                      <a:r>
                        <a:rPr lang="nb-NO" sz="1100" b="0" i="1">
                          <a:solidFill>
                            <a:srgbClr val="C00000"/>
                          </a:solidFill>
                          <a:latin typeface="Tahoma"/>
                          <a:cs typeface="Tahoma"/>
                        </a:rPr>
                        <a:t>Vekterselskap</a:t>
                      </a:r>
                    </a:p>
                  </a:txBody>
                  <a:tcPr marL="50400" marR="50400" marT="50400" marB="50400"/>
                </a:tc>
                <a:tc>
                  <a:txBody>
                    <a:bodyPr/>
                    <a:lstStyle/>
                    <a:p>
                      <a:r>
                        <a:rPr lang="nb-NO" sz="1100" b="0" i="1">
                          <a:solidFill>
                            <a:srgbClr val="C00000"/>
                          </a:solidFill>
                          <a:latin typeface="Tahoma"/>
                          <a:cs typeface="Tahoma"/>
                        </a:rPr>
                        <a:t>Sikker</a:t>
                      </a:r>
                    </a:p>
                  </a:txBody>
                  <a:tcPr marL="50400" marR="50400" marT="50400" marB="50400"/>
                </a:tc>
                <a:tc>
                  <a:txBody>
                    <a:bodyPr/>
                    <a:lstStyle/>
                    <a:p>
                      <a:r>
                        <a:rPr lang="nb-NO" sz="1100" i="1">
                          <a:solidFill>
                            <a:srgbClr val="C00000"/>
                          </a:solidFill>
                          <a:latin typeface="Tahoma"/>
                          <a:cs typeface="Tahoma"/>
                        </a:rPr>
                        <a:t>XXX XX XXX</a:t>
                      </a:r>
                    </a:p>
                  </a:txBody>
                  <a:tcPr marL="50400" marR="50400" marT="50400" marB="50400"/>
                </a:tc>
                <a:tc>
                  <a:txBody>
                    <a:bodyPr/>
                    <a:lstStyle/>
                    <a:p>
                      <a:pPr>
                        <a:spcAft>
                          <a:spcPts val="0"/>
                        </a:spcAft>
                      </a:pPr>
                      <a:r>
                        <a:rPr lang="nb-NO" sz="1100" b="0" i="1">
                          <a:solidFill>
                            <a:srgbClr val="C00000"/>
                          </a:solidFill>
                          <a:effectLst/>
                          <a:latin typeface="Tahoma"/>
                          <a:ea typeface="MS Mincho"/>
                          <a:cs typeface="Tahoma"/>
                        </a:rPr>
                        <a:t>Kjenner</a:t>
                      </a:r>
                      <a:r>
                        <a:rPr lang="nb-NO" sz="1100" b="0" i="1" baseline="0">
                          <a:solidFill>
                            <a:srgbClr val="C00000"/>
                          </a:solidFill>
                          <a:effectLst/>
                          <a:latin typeface="Tahoma"/>
                          <a:ea typeface="MS Mincho"/>
                          <a:cs typeface="Tahoma"/>
                        </a:rPr>
                        <a:t> bygget. Jour 24/7.</a:t>
                      </a:r>
                      <a:endParaRPr lang="nb-NO" sz="1100" b="0" i="1">
                        <a:solidFill>
                          <a:srgbClr val="C00000"/>
                        </a:solidFill>
                        <a:effectLst/>
                        <a:latin typeface="Tahoma"/>
                        <a:ea typeface="MS Mincho"/>
                        <a:cs typeface="Tahoma"/>
                      </a:endParaRPr>
                    </a:p>
                  </a:txBody>
                  <a:tcPr marL="50400" marR="50400" marT="50400" marB="50400"/>
                </a:tc>
                <a:extLst>
                  <a:ext uri="{0D108BD9-81ED-4DB2-BD59-A6C34878D82A}">
                    <a16:rowId xmlns:a16="http://schemas.microsoft.com/office/drawing/2014/main" val="10006"/>
                  </a:ext>
                </a:extLst>
              </a:tr>
              <a:tr h="268468">
                <a:tc>
                  <a:txBody>
                    <a:bodyPr/>
                    <a:lstStyle/>
                    <a:p>
                      <a:r>
                        <a:rPr lang="nb-NO" sz="1100" b="0" i="1">
                          <a:solidFill>
                            <a:srgbClr val="C00000"/>
                          </a:solidFill>
                          <a:latin typeface="Tahoma"/>
                          <a:cs typeface="Tahoma"/>
                        </a:rPr>
                        <a:t>Beredskapstelefon for kulturminner</a:t>
                      </a:r>
                    </a:p>
                  </a:txBody>
                  <a:tcPr marL="50400" marR="50400" marT="50400" marB="50400"/>
                </a:tc>
                <a:tc>
                  <a:txBody>
                    <a:bodyPr/>
                    <a:lstStyle/>
                    <a:p>
                      <a:r>
                        <a:rPr lang="nb-NO" sz="1100" b="0" i="1">
                          <a:solidFill>
                            <a:srgbClr val="C00000"/>
                          </a:solidFill>
                          <a:latin typeface="Tahoma"/>
                          <a:cs typeface="Tahoma"/>
                        </a:rPr>
                        <a:t>NIKU</a:t>
                      </a:r>
                    </a:p>
                  </a:txBody>
                  <a:tcPr marL="50400" marR="50400" marT="50400" marB="50400"/>
                </a:tc>
                <a:tc>
                  <a:txBody>
                    <a:bodyPr/>
                    <a:lstStyle/>
                    <a:p>
                      <a:r>
                        <a:rPr lang="nb-NO" sz="1100" i="1">
                          <a:solidFill>
                            <a:srgbClr val="C00000"/>
                          </a:solidFill>
                          <a:latin typeface="Tahoma"/>
                          <a:cs typeface="Tahoma"/>
                        </a:rPr>
                        <a:t>481 10 777</a:t>
                      </a:r>
                    </a:p>
                  </a:txBody>
                  <a:tcPr marL="50400" marR="50400" marT="50400" marB="50400"/>
                </a:tc>
                <a:tc>
                  <a:txBody>
                    <a:bodyPr/>
                    <a:lstStyle/>
                    <a:p>
                      <a:pPr>
                        <a:spcAft>
                          <a:spcPts val="0"/>
                        </a:spcAft>
                      </a:pPr>
                      <a:r>
                        <a:rPr lang="nb-NO" sz="1100" b="0" i="1">
                          <a:solidFill>
                            <a:srgbClr val="C00000"/>
                          </a:solidFill>
                          <a:effectLst/>
                          <a:latin typeface="Tahoma"/>
                          <a:ea typeface="MS Mincho"/>
                          <a:cs typeface="Tahoma"/>
                        </a:rPr>
                        <a:t>Rådgivning til brannvesen og forvaltere av kulturminner, om håndtering av materialer i akutt fase av hendelse.</a:t>
                      </a:r>
                    </a:p>
                  </a:txBody>
                  <a:tcPr marL="50400" marR="50400" marT="50400" marB="50400"/>
                </a:tc>
                <a:extLst>
                  <a:ext uri="{0D108BD9-81ED-4DB2-BD59-A6C34878D82A}">
                    <a16:rowId xmlns:a16="http://schemas.microsoft.com/office/drawing/2014/main" val="1019445630"/>
                  </a:ext>
                </a:extLst>
              </a:tr>
            </a:tbl>
          </a:graphicData>
        </a:graphic>
      </p:graphicFrame>
      <p:sp>
        <p:nvSpPr>
          <p:cNvPr id="81" name="Tittel 20"/>
          <p:cNvSpPr txBox="1">
            <a:spLocks/>
          </p:cNvSpPr>
          <p:nvPr/>
        </p:nvSpPr>
        <p:spPr>
          <a:xfrm>
            <a:off x="12608404" y="-8557"/>
            <a:ext cx="2520000" cy="1800456"/>
          </a:xfrm>
          <a:prstGeom prst="rect">
            <a:avLst/>
          </a:prstGeom>
          <a:solidFill>
            <a:srgbClr val="D9D9D9"/>
          </a:solidFill>
        </p:spPr>
        <p:txBody>
          <a:bodyPr vert="horz" wrap="square" lIns="72008" tIns="360038" rIns="288030" bIns="108011" rtlCol="0" anchor="t">
            <a:normAutofit/>
          </a:bodyPr>
          <a:lstStyle>
            <a:lvl1pPr algn="ctr" defTabSz="1474836" rtl="0" eaLnBrk="1" latinLnBrk="0" hangingPunct="1">
              <a:spcBef>
                <a:spcPct val="0"/>
              </a:spcBef>
              <a:buNone/>
              <a:defRPr sz="7100" kern="1200">
                <a:solidFill>
                  <a:schemeClr val="tx1"/>
                </a:solidFill>
                <a:latin typeface="+mj-lt"/>
                <a:ea typeface="+mj-ea"/>
                <a:cs typeface="+mj-cs"/>
              </a:defRPr>
            </a:lvl1pPr>
          </a:lstStyle>
          <a:p>
            <a:pPr algn="r" defTabSz="704480">
              <a:spcBef>
                <a:spcPts val="0"/>
              </a:spcBef>
            </a:pPr>
            <a:r>
              <a:rPr lang="nb-NO" sz="2000" b="1">
                <a:solidFill>
                  <a:srgbClr val="002932"/>
                </a:solidFill>
                <a:latin typeface="Tahoma" panose="020B0604030504040204" pitchFamily="34" charset="0"/>
                <a:ea typeface="+mn-ea"/>
                <a:cs typeface="+mn-cs"/>
              </a:rPr>
              <a:t>Kontaktinfo Hjelpemidler</a:t>
            </a:r>
            <a:br>
              <a:rPr lang="nb-NO" sz="2000" b="1">
                <a:solidFill>
                  <a:srgbClr val="002932"/>
                </a:solidFill>
                <a:latin typeface="Tahoma" panose="020B0604030504040204" pitchFamily="34" charset="0"/>
                <a:ea typeface="+mn-ea"/>
                <a:cs typeface="+mn-cs"/>
              </a:rPr>
            </a:br>
            <a:r>
              <a:rPr lang="nb-NO" sz="2000" b="1">
                <a:solidFill>
                  <a:srgbClr val="002932"/>
                </a:solidFill>
                <a:latin typeface="Tahoma" panose="020B0604030504040204" pitchFamily="34" charset="0"/>
                <a:ea typeface="+mn-ea"/>
                <a:cs typeface="+mn-cs"/>
              </a:rPr>
              <a:t>Symboler</a:t>
            </a:r>
            <a:endParaRPr lang="nb-NO" sz="2000"/>
          </a:p>
        </p:txBody>
      </p:sp>
      <p:graphicFrame>
        <p:nvGraphicFramePr>
          <p:cNvPr id="84" name="Tabell 83"/>
          <p:cNvGraphicFramePr>
            <a:graphicFrameLocks noGrp="1"/>
          </p:cNvGraphicFramePr>
          <p:nvPr>
            <p:extLst>
              <p:ext uri="{D42A27DB-BD31-4B8C-83A1-F6EECF244321}">
                <p14:modId xmlns:p14="http://schemas.microsoft.com/office/powerpoint/2010/main" val="1137678564"/>
              </p:ext>
            </p:extLst>
          </p:nvPr>
        </p:nvGraphicFramePr>
        <p:xfrm>
          <a:off x="307214" y="6482706"/>
          <a:ext cx="6209965" cy="3659530"/>
        </p:xfrm>
        <a:graphic>
          <a:graphicData uri="http://schemas.openxmlformats.org/drawingml/2006/table">
            <a:tbl>
              <a:tblPr firstRow="1" bandRow="1">
                <a:tableStyleId>{073A0DAA-6AF3-43AB-8588-CEC1D06C72B9}</a:tableStyleId>
              </a:tblPr>
              <a:tblGrid>
                <a:gridCol w="2580837">
                  <a:extLst>
                    <a:ext uri="{9D8B030D-6E8A-4147-A177-3AD203B41FA5}">
                      <a16:colId xmlns:a16="http://schemas.microsoft.com/office/drawing/2014/main" val="20000"/>
                    </a:ext>
                  </a:extLst>
                </a:gridCol>
                <a:gridCol w="1694410">
                  <a:extLst>
                    <a:ext uri="{9D8B030D-6E8A-4147-A177-3AD203B41FA5}">
                      <a16:colId xmlns:a16="http://schemas.microsoft.com/office/drawing/2014/main" val="20001"/>
                    </a:ext>
                  </a:extLst>
                </a:gridCol>
                <a:gridCol w="1934718">
                  <a:extLst>
                    <a:ext uri="{9D8B030D-6E8A-4147-A177-3AD203B41FA5}">
                      <a16:colId xmlns:a16="http://schemas.microsoft.com/office/drawing/2014/main" val="20002"/>
                    </a:ext>
                  </a:extLst>
                </a:gridCol>
              </a:tblGrid>
              <a:tr h="401884">
                <a:tc>
                  <a:txBody>
                    <a:bodyPr/>
                    <a:lstStyle/>
                    <a:p>
                      <a:pPr algn="ctr"/>
                      <a:r>
                        <a:rPr lang="nb-NO" sz="1300">
                          <a:solidFill>
                            <a:schemeClr val="bg1"/>
                          </a:solidFill>
                          <a:latin typeface="Tahoma" panose="020B0604030504040204" pitchFamily="34" charset="0"/>
                          <a:cs typeface="Tahoma" panose="020B0604030504040204" pitchFamily="34" charset="0"/>
                        </a:rPr>
                        <a:t>Hva</a:t>
                      </a:r>
                    </a:p>
                  </a:txBody>
                  <a:tcPr marL="50400" marR="50400" marT="50400" marB="50400">
                    <a:solidFill>
                      <a:srgbClr val="002932"/>
                    </a:solidFill>
                  </a:tcPr>
                </a:tc>
                <a:tc>
                  <a:txBody>
                    <a:bodyPr/>
                    <a:lstStyle/>
                    <a:p>
                      <a:pPr algn="ctr"/>
                      <a:r>
                        <a:rPr lang="nb-NO" sz="1300">
                          <a:solidFill>
                            <a:schemeClr val="bg1"/>
                          </a:solidFill>
                          <a:latin typeface="Tahoma"/>
                          <a:cs typeface="Tahoma"/>
                        </a:rPr>
                        <a:t>Hvor</a:t>
                      </a:r>
                    </a:p>
                  </a:txBody>
                  <a:tcPr marL="50400" marR="50400" marT="50400" marB="50400">
                    <a:solidFill>
                      <a:srgbClr val="002932"/>
                    </a:solidFill>
                  </a:tcPr>
                </a:tc>
                <a:tc>
                  <a:txBody>
                    <a:bodyPr/>
                    <a:lstStyle/>
                    <a:p>
                      <a:pPr algn="ctr"/>
                      <a:r>
                        <a:rPr lang="nb-NO" sz="1300">
                          <a:solidFill>
                            <a:schemeClr val="bg1"/>
                          </a:solidFill>
                          <a:latin typeface="Tahoma"/>
                          <a:cs typeface="Tahoma"/>
                        </a:rPr>
                        <a:t>Kommentar</a:t>
                      </a:r>
                    </a:p>
                  </a:txBody>
                  <a:tcPr marL="50400" marR="50400" marT="50400" marB="50400">
                    <a:solidFill>
                      <a:srgbClr val="002932"/>
                    </a:solidFill>
                  </a:tcPr>
                </a:tc>
                <a:extLst>
                  <a:ext uri="{0D108BD9-81ED-4DB2-BD59-A6C34878D82A}">
                    <a16:rowId xmlns:a16="http://schemas.microsoft.com/office/drawing/2014/main" val="10000"/>
                  </a:ext>
                </a:extLst>
              </a:tr>
              <a:tr h="426058">
                <a:tc>
                  <a:txBody>
                    <a:bodyPr/>
                    <a:lstStyle/>
                    <a:p>
                      <a:r>
                        <a:rPr lang="nb-NO" sz="1100" i="1">
                          <a:solidFill>
                            <a:srgbClr val="C00000"/>
                          </a:solidFill>
                          <a:latin typeface="Tahoma"/>
                          <a:cs typeface="Tahoma"/>
                        </a:rPr>
                        <a:t>Oppsamlingssted/mottaksplass</a:t>
                      </a:r>
                      <a:r>
                        <a:rPr lang="nb-NO" sz="1100" i="1" baseline="0">
                          <a:solidFill>
                            <a:srgbClr val="C00000"/>
                          </a:solidFill>
                          <a:latin typeface="Tahoma"/>
                          <a:cs typeface="Tahoma"/>
                        </a:rPr>
                        <a:t> </a:t>
                      </a:r>
                      <a:r>
                        <a:rPr lang="nb-NO" sz="1100" i="1">
                          <a:solidFill>
                            <a:srgbClr val="C00000"/>
                          </a:solidFill>
                          <a:latin typeface="Tahoma"/>
                          <a:cs typeface="Tahoma"/>
                        </a:rPr>
                        <a:t>for bergede gjenstander</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C00000"/>
                          </a:solidFill>
                          <a:latin typeface="Tahoma"/>
                          <a:cs typeface="Tahoma"/>
                        </a:rPr>
                        <a:t>Gymsal, </a:t>
                      </a:r>
                      <a:r>
                        <a:rPr lang="nb-NO" sz="1100" i="1" err="1">
                          <a:solidFill>
                            <a:srgbClr val="C00000"/>
                          </a:solidFill>
                          <a:latin typeface="Tahoma"/>
                          <a:cs typeface="Tahoma"/>
                        </a:rPr>
                        <a:t>Mariaskolen</a:t>
                      </a:r>
                      <a:r>
                        <a:rPr lang="nb-NO" sz="1100" i="1">
                          <a:solidFill>
                            <a:srgbClr val="C00000"/>
                          </a:solidFill>
                          <a:latin typeface="Tahoma"/>
                          <a:cs typeface="Tahoma"/>
                        </a:rPr>
                        <a:t>, Pileveien 15</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baseline="0">
                          <a:solidFill>
                            <a:srgbClr val="C00000"/>
                          </a:solidFill>
                          <a:latin typeface="Tahoma"/>
                          <a:cs typeface="Tahoma"/>
                        </a:rPr>
                        <a:t>Kjentperson har adgang.</a:t>
                      </a:r>
                      <a:endParaRPr lang="nb-NO" sz="1100" i="1">
                        <a:solidFill>
                          <a:srgbClr val="C00000"/>
                        </a:solidFill>
                        <a:latin typeface="Tahoma"/>
                        <a:cs typeface="Tahoma"/>
                      </a:endParaRPr>
                    </a:p>
                  </a:txBody>
                  <a:tcPr marL="50400" marR="50400" marT="50400" marB="50400"/>
                </a:tc>
                <a:extLst>
                  <a:ext uri="{0D108BD9-81ED-4DB2-BD59-A6C34878D82A}">
                    <a16:rowId xmlns:a16="http://schemas.microsoft.com/office/drawing/2014/main" val="10001"/>
                  </a:ext>
                </a:extLst>
              </a:tr>
              <a:tr h="771441">
                <a:tc>
                  <a:txBody>
                    <a:bodyPr/>
                    <a:lstStyle/>
                    <a:p>
                      <a:r>
                        <a:rPr lang="nb-NO" sz="1100" i="1">
                          <a:solidFill>
                            <a:srgbClr val="C00000"/>
                          </a:solidFill>
                          <a:latin typeface="Tahoma"/>
                          <a:cs typeface="Tahoma"/>
                        </a:rPr>
                        <a:t>Beredskapskasser, 5 stk.</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C00000"/>
                          </a:solidFill>
                          <a:latin typeface="Tahoma"/>
                          <a:cs typeface="Tahoma"/>
                        </a:rPr>
                        <a:t>Resepsjon</a:t>
                      </a:r>
                      <a:r>
                        <a:rPr lang="nb-NO" sz="1100" i="1" baseline="0">
                          <a:solidFill>
                            <a:srgbClr val="C00000"/>
                          </a:solidFill>
                          <a:latin typeface="Tahoma"/>
                          <a:cs typeface="Tahoma"/>
                        </a:rPr>
                        <a:t> 1. </a:t>
                      </a:r>
                      <a:r>
                        <a:rPr lang="nb-NO" sz="1100" i="1" baseline="0" err="1">
                          <a:solidFill>
                            <a:srgbClr val="C00000"/>
                          </a:solidFill>
                          <a:latin typeface="Tahoma"/>
                          <a:cs typeface="Tahoma"/>
                        </a:rPr>
                        <a:t>etg</a:t>
                      </a:r>
                      <a:r>
                        <a:rPr lang="nb-NO" sz="1100" i="1" baseline="0">
                          <a:solidFill>
                            <a:srgbClr val="C00000"/>
                          </a:solidFill>
                          <a:latin typeface="Tahoma"/>
                          <a:cs typeface="Tahoma"/>
                        </a:rPr>
                        <a:t>.</a:t>
                      </a:r>
                    </a:p>
                    <a:p>
                      <a:pPr marL="0" marR="0" indent="0" algn="l" defTabSz="1474836" rtl="0" eaLnBrk="1" fontAlgn="auto" latinLnBrk="0" hangingPunct="1">
                        <a:lnSpc>
                          <a:spcPct val="100000"/>
                        </a:lnSpc>
                        <a:spcBef>
                          <a:spcPts val="0"/>
                        </a:spcBef>
                        <a:spcAft>
                          <a:spcPts val="0"/>
                        </a:spcAft>
                        <a:buClrTx/>
                        <a:buSzTx/>
                        <a:buFontTx/>
                        <a:buNone/>
                        <a:tabLst/>
                        <a:defRPr/>
                      </a:pPr>
                      <a:r>
                        <a:rPr lang="nb-NO" sz="1100" i="1" baseline="0">
                          <a:solidFill>
                            <a:srgbClr val="C00000"/>
                          </a:solidFill>
                          <a:latin typeface="Tahoma"/>
                          <a:cs typeface="Tahoma"/>
                        </a:rPr>
                        <a:t>Rom 248, 2. </a:t>
                      </a:r>
                      <a:r>
                        <a:rPr lang="nb-NO" sz="1100" i="1" baseline="0" err="1">
                          <a:solidFill>
                            <a:srgbClr val="C00000"/>
                          </a:solidFill>
                          <a:latin typeface="Tahoma"/>
                          <a:cs typeface="Tahoma"/>
                        </a:rPr>
                        <a:t>etg</a:t>
                      </a:r>
                      <a:r>
                        <a:rPr lang="nb-NO" sz="1100" i="1" baseline="0">
                          <a:solidFill>
                            <a:srgbClr val="C00000"/>
                          </a:solidFill>
                          <a:latin typeface="Tahoma"/>
                          <a:cs typeface="Tahoma"/>
                        </a:rPr>
                        <a:t>.</a:t>
                      </a:r>
                    </a:p>
                    <a:p>
                      <a:pPr marL="0" marR="0" indent="0" algn="l" defTabSz="1474836" rtl="0" eaLnBrk="1" fontAlgn="auto" latinLnBrk="0" hangingPunct="1">
                        <a:lnSpc>
                          <a:spcPct val="100000"/>
                        </a:lnSpc>
                        <a:spcBef>
                          <a:spcPts val="0"/>
                        </a:spcBef>
                        <a:spcAft>
                          <a:spcPts val="0"/>
                        </a:spcAft>
                        <a:buClrTx/>
                        <a:buSzTx/>
                        <a:buFontTx/>
                        <a:buNone/>
                        <a:tabLst/>
                        <a:defRPr/>
                      </a:pPr>
                      <a:r>
                        <a:rPr lang="nb-NO" sz="1100" i="1" baseline="0">
                          <a:solidFill>
                            <a:srgbClr val="C00000"/>
                          </a:solidFill>
                          <a:latin typeface="Tahoma"/>
                          <a:cs typeface="Tahoma"/>
                        </a:rPr>
                        <a:t>Rom 315, 3.etg.</a:t>
                      </a:r>
                      <a:endParaRPr lang="nb-NO" sz="1100" i="1">
                        <a:solidFill>
                          <a:srgbClr val="C00000"/>
                        </a:solidFill>
                        <a:latin typeface="Tahoma"/>
                        <a:cs typeface="Tahoma"/>
                      </a:endParaRP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C00000"/>
                          </a:solidFill>
                          <a:latin typeface="Tahoma"/>
                          <a:cs typeface="Tahoma"/>
                        </a:rPr>
                        <a:t>Inneholder verktøy </a:t>
                      </a:r>
                      <a:r>
                        <a:rPr lang="nb-NO" sz="1100" i="1" err="1">
                          <a:solidFill>
                            <a:srgbClr val="C00000"/>
                          </a:solidFill>
                          <a:latin typeface="Tahoma"/>
                          <a:cs typeface="Tahoma"/>
                        </a:rPr>
                        <a:t>m.v</a:t>
                      </a:r>
                      <a:r>
                        <a:rPr lang="nb-NO" sz="1100" i="1">
                          <a:solidFill>
                            <a:srgbClr val="C00000"/>
                          </a:solidFill>
                          <a:latin typeface="Tahoma"/>
                          <a:cs typeface="Tahoma"/>
                        </a:rPr>
                        <a:t>. for </a:t>
                      </a:r>
                      <a:r>
                        <a:rPr lang="nb-NO" sz="1100" i="1" err="1">
                          <a:solidFill>
                            <a:srgbClr val="C00000"/>
                          </a:solidFill>
                          <a:latin typeface="Tahoma"/>
                          <a:cs typeface="Tahoma"/>
                        </a:rPr>
                        <a:t>avsikring</a:t>
                      </a:r>
                      <a:r>
                        <a:rPr lang="nb-NO" sz="1100" i="1">
                          <a:solidFill>
                            <a:srgbClr val="C00000"/>
                          </a:solidFill>
                          <a:latin typeface="Tahoma"/>
                          <a:cs typeface="Tahoma"/>
                        </a:rPr>
                        <a:t>, sikring, demontering og håndtering av gjenstander.</a:t>
                      </a:r>
                    </a:p>
                  </a:txBody>
                  <a:tcPr marL="50400" marR="50400" marT="50400" marB="50400"/>
                </a:tc>
                <a:extLst>
                  <a:ext uri="{0D108BD9-81ED-4DB2-BD59-A6C34878D82A}">
                    <a16:rowId xmlns:a16="http://schemas.microsoft.com/office/drawing/2014/main" val="10002"/>
                  </a:ext>
                </a:extLst>
              </a:tr>
              <a:tr h="488398">
                <a:tc>
                  <a:txBody>
                    <a:bodyPr/>
                    <a:lstStyle/>
                    <a:p>
                      <a:r>
                        <a:rPr lang="nb-NO" sz="1100" i="1">
                          <a:solidFill>
                            <a:srgbClr val="C00000"/>
                          </a:solidFill>
                          <a:latin typeface="Tahoma"/>
                          <a:cs typeface="Tahoma"/>
                        </a:rPr>
                        <a:t>Trappestiger høyde 160 cm, 4 stk.</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C00000"/>
                          </a:solidFill>
                          <a:latin typeface="Tahoma"/>
                          <a:cs typeface="Tahoma"/>
                        </a:rPr>
                        <a:t>Resepsjon</a:t>
                      </a:r>
                      <a:r>
                        <a:rPr lang="nb-NO" sz="1100" i="1" baseline="0">
                          <a:solidFill>
                            <a:srgbClr val="C00000"/>
                          </a:solidFill>
                          <a:latin typeface="Tahoma"/>
                          <a:cs typeface="Tahoma"/>
                        </a:rPr>
                        <a:t> 1. </a:t>
                      </a:r>
                      <a:r>
                        <a:rPr lang="nb-NO" sz="1100" i="1" baseline="0" err="1">
                          <a:solidFill>
                            <a:srgbClr val="C00000"/>
                          </a:solidFill>
                          <a:latin typeface="Tahoma"/>
                          <a:cs typeface="Tahoma"/>
                        </a:rPr>
                        <a:t>etg</a:t>
                      </a:r>
                      <a:r>
                        <a:rPr lang="nb-NO" sz="1100" i="1" baseline="0">
                          <a:solidFill>
                            <a:srgbClr val="C00000"/>
                          </a:solidFill>
                          <a:latin typeface="Tahoma"/>
                          <a:cs typeface="Tahoma"/>
                        </a:rPr>
                        <a:t>.</a:t>
                      </a:r>
                    </a:p>
                    <a:p>
                      <a:pPr marL="0" marR="0" lvl="0" indent="0" algn="l" defTabSz="1474836" rtl="0" eaLnBrk="1" fontAlgn="auto" latinLnBrk="0" hangingPunct="1">
                        <a:lnSpc>
                          <a:spcPct val="100000"/>
                        </a:lnSpc>
                        <a:spcBef>
                          <a:spcPts val="0"/>
                        </a:spcBef>
                        <a:spcAft>
                          <a:spcPts val="0"/>
                        </a:spcAft>
                        <a:buClrTx/>
                        <a:buSzTx/>
                        <a:buFontTx/>
                        <a:buNone/>
                        <a:tabLst/>
                        <a:defRPr/>
                      </a:pPr>
                      <a:r>
                        <a:rPr lang="nb-NO" sz="1100" i="1" baseline="0">
                          <a:solidFill>
                            <a:srgbClr val="C00000"/>
                          </a:solidFill>
                          <a:latin typeface="Tahoma"/>
                          <a:cs typeface="Tahoma"/>
                        </a:rPr>
                        <a:t>Rom 248, 2. </a:t>
                      </a:r>
                      <a:r>
                        <a:rPr lang="nb-NO" sz="1100" i="1" baseline="0" err="1">
                          <a:solidFill>
                            <a:srgbClr val="C00000"/>
                          </a:solidFill>
                          <a:latin typeface="Tahoma"/>
                          <a:cs typeface="Tahoma"/>
                        </a:rPr>
                        <a:t>etg</a:t>
                      </a:r>
                      <a:r>
                        <a:rPr lang="nb-NO" sz="1100" i="1" baseline="0">
                          <a:solidFill>
                            <a:srgbClr val="C00000"/>
                          </a:solidFill>
                          <a:latin typeface="Tahoma"/>
                          <a:cs typeface="Tahoma"/>
                        </a:rPr>
                        <a:t>.</a:t>
                      </a:r>
                    </a:p>
                  </a:txBody>
                  <a:tcPr marL="50400" marR="50400" marT="50400" marB="50400"/>
                </a:tc>
                <a:tc>
                  <a:txBody>
                    <a:bodyPr/>
                    <a:lstStyle/>
                    <a:p>
                      <a:endParaRPr lang="nb-NO" sz="1100" i="1">
                        <a:solidFill>
                          <a:srgbClr val="C00000"/>
                        </a:solidFill>
                        <a:latin typeface="Tahoma"/>
                        <a:cs typeface="Tahoma"/>
                      </a:endParaRPr>
                    </a:p>
                  </a:txBody>
                  <a:tcPr marL="50400" marR="50400" marT="50400" marB="50400"/>
                </a:tc>
                <a:extLst>
                  <a:ext uri="{0D108BD9-81ED-4DB2-BD59-A6C34878D82A}">
                    <a16:rowId xmlns:a16="http://schemas.microsoft.com/office/drawing/2014/main" val="10003"/>
                  </a:ext>
                </a:extLst>
              </a:tr>
              <a:tr h="313279">
                <a:tc>
                  <a:txBody>
                    <a:bodyPr/>
                    <a:lstStyle/>
                    <a:p>
                      <a:r>
                        <a:rPr lang="nb-NO" sz="1100" i="1">
                          <a:solidFill>
                            <a:srgbClr val="C00000"/>
                          </a:solidFill>
                          <a:latin typeface="Tahoma"/>
                          <a:cs typeface="Tahoma"/>
                        </a:rPr>
                        <a:t>Dekkeplast, 3 ruller 2,6 x 15 m</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C00000"/>
                          </a:solidFill>
                          <a:latin typeface="Tahoma"/>
                          <a:cs typeface="Tahoma"/>
                        </a:rPr>
                        <a:t>Resepsjon</a:t>
                      </a:r>
                      <a:r>
                        <a:rPr lang="nb-NO" sz="1100" i="1" baseline="0">
                          <a:solidFill>
                            <a:srgbClr val="C00000"/>
                          </a:solidFill>
                          <a:latin typeface="Tahoma"/>
                          <a:cs typeface="Tahoma"/>
                        </a:rPr>
                        <a:t> 1. </a:t>
                      </a:r>
                      <a:r>
                        <a:rPr lang="nb-NO" sz="1100" i="1" baseline="0" err="1">
                          <a:solidFill>
                            <a:srgbClr val="C00000"/>
                          </a:solidFill>
                          <a:latin typeface="Tahoma"/>
                          <a:cs typeface="Tahoma"/>
                        </a:rPr>
                        <a:t>etg</a:t>
                      </a:r>
                      <a:r>
                        <a:rPr lang="nb-NO" sz="1100" i="1" baseline="0">
                          <a:solidFill>
                            <a:srgbClr val="C00000"/>
                          </a:solidFill>
                          <a:latin typeface="Tahoma"/>
                          <a:cs typeface="Tahoma"/>
                        </a:rPr>
                        <a:t>.</a:t>
                      </a:r>
                      <a:endParaRPr lang="nb-NO" sz="1100" i="1">
                        <a:solidFill>
                          <a:srgbClr val="C00000"/>
                        </a:solidFill>
                        <a:latin typeface="Tahoma"/>
                        <a:cs typeface="Tahoma"/>
                      </a:endParaRPr>
                    </a:p>
                  </a:txBody>
                  <a:tcPr marL="50400" marR="50400" marT="50400" marB="50400"/>
                </a:tc>
                <a:tc>
                  <a:txBody>
                    <a:bodyPr/>
                    <a:lstStyle/>
                    <a:p>
                      <a:endParaRPr lang="nb-NO" sz="1100" i="1">
                        <a:solidFill>
                          <a:srgbClr val="C00000"/>
                        </a:solidFill>
                        <a:latin typeface="Tahoma"/>
                        <a:cs typeface="Tahoma"/>
                      </a:endParaRPr>
                    </a:p>
                  </a:txBody>
                  <a:tcPr marL="50400" marR="50400" marT="50400" marB="50400"/>
                </a:tc>
                <a:extLst>
                  <a:ext uri="{0D108BD9-81ED-4DB2-BD59-A6C34878D82A}">
                    <a16:rowId xmlns:a16="http://schemas.microsoft.com/office/drawing/2014/main" val="10004"/>
                  </a:ext>
                </a:extLst>
              </a:tr>
              <a:tr h="466773">
                <a:tc>
                  <a:txBody>
                    <a:bodyPr/>
                    <a:lstStyle/>
                    <a:p>
                      <a:r>
                        <a:rPr lang="nb-NO" sz="1100" i="1">
                          <a:solidFill>
                            <a:srgbClr val="C00000"/>
                          </a:solidFill>
                          <a:latin typeface="Tahoma"/>
                          <a:cs typeface="Tahoma"/>
                        </a:rPr>
                        <a:t>Brann- og vannhemmende tekstil, 8 stk. 210 x 150 cm, </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C00000"/>
                          </a:solidFill>
                          <a:latin typeface="Tahoma"/>
                          <a:cs typeface="Tahoma"/>
                        </a:rPr>
                        <a:t>Rom 248, 2. </a:t>
                      </a:r>
                      <a:r>
                        <a:rPr lang="nb-NO" sz="1100" i="1" err="1">
                          <a:solidFill>
                            <a:srgbClr val="C00000"/>
                          </a:solidFill>
                          <a:latin typeface="Tahoma"/>
                          <a:cs typeface="Tahoma"/>
                        </a:rPr>
                        <a:t>etg</a:t>
                      </a:r>
                      <a:r>
                        <a:rPr lang="nb-NO" sz="1100" i="1">
                          <a:solidFill>
                            <a:srgbClr val="C00000"/>
                          </a:solidFill>
                          <a:latin typeface="Tahoma"/>
                          <a:cs typeface="Tahoma"/>
                        </a:rPr>
                        <a:t>.</a:t>
                      </a:r>
                    </a:p>
                  </a:txBody>
                  <a:tcPr marL="50400" marR="50400" marT="50400" marB="50400"/>
                </a:tc>
                <a:tc>
                  <a:txBody>
                    <a:bodyPr/>
                    <a:lstStyle/>
                    <a:p>
                      <a:r>
                        <a:rPr lang="nb-NO" sz="1100" i="1">
                          <a:solidFill>
                            <a:srgbClr val="C00000"/>
                          </a:solidFill>
                          <a:latin typeface="Tahoma"/>
                          <a:cs typeface="Tahoma"/>
                        </a:rPr>
                        <a:t>Tilpasset veggfaste munchmalerier</a:t>
                      </a:r>
                    </a:p>
                  </a:txBody>
                  <a:tcPr marL="50400" marR="50400" marT="50400" marB="50400"/>
                </a:tc>
                <a:extLst>
                  <a:ext uri="{0D108BD9-81ED-4DB2-BD59-A6C34878D82A}">
                    <a16:rowId xmlns:a16="http://schemas.microsoft.com/office/drawing/2014/main" val="1796287788"/>
                  </a:ext>
                </a:extLst>
              </a:tr>
              <a:tr h="466773">
                <a:tc>
                  <a:txBody>
                    <a:bodyPr/>
                    <a:lstStyle/>
                    <a:p>
                      <a:r>
                        <a:rPr lang="nb-NO" sz="1100" i="1">
                          <a:solidFill>
                            <a:srgbClr val="C00000"/>
                          </a:solidFill>
                          <a:latin typeface="Tahoma"/>
                          <a:cs typeface="Tahoma"/>
                        </a:rPr>
                        <a:t>Brann- og vannhemmende tekstil,</a:t>
                      </a:r>
                      <a:r>
                        <a:rPr lang="nb-NO" sz="1100" i="1" baseline="0">
                          <a:solidFill>
                            <a:srgbClr val="C00000"/>
                          </a:solidFill>
                          <a:latin typeface="Tahoma"/>
                          <a:cs typeface="Tahoma"/>
                        </a:rPr>
                        <a:t>  1 stk. </a:t>
                      </a:r>
                      <a:r>
                        <a:rPr lang="nb-NO" sz="1100" i="1">
                          <a:solidFill>
                            <a:srgbClr val="C00000"/>
                          </a:solidFill>
                          <a:latin typeface="Tahoma"/>
                          <a:cs typeface="Tahoma"/>
                        </a:rPr>
                        <a:t>4 x 4 m</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C00000"/>
                          </a:solidFill>
                          <a:latin typeface="Tahoma"/>
                          <a:cs typeface="Tahoma"/>
                        </a:rPr>
                        <a:t>Rom 219, 2</a:t>
                      </a:r>
                      <a:r>
                        <a:rPr lang="nb-NO" sz="1100" i="1" baseline="0">
                          <a:solidFill>
                            <a:srgbClr val="C00000"/>
                          </a:solidFill>
                          <a:latin typeface="Tahoma"/>
                          <a:cs typeface="Tahoma"/>
                        </a:rPr>
                        <a:t>. etg.</a:t>
                      </a:r>
                      <a:endParaRPr lang="nb-NO" sz="1100" i="1">
                        <a:solidFill>
                          <a:srgbClr val="C00000"/>
                        </a:solidFill>
                        <a:latin typeface="Tahoma"/>
                        <a:cs typeface="Tahoma"/>
                      </a:endParaRPr>
                    </a:p>
                  </a:txBody>
                  <a:tcPr marL="50400" marR="50400" marT="50400" marB="50400"/>
                </a:tc>
                <a:tc>
                  <a:txBody>
                    <a:bodyPr/>
                    <a:lstStyle/>
                    <a:p>
                      <a:r>
                        <a:rPr lang="nb-NO" sz="1100" i="1">
                          <a:solidFill>
                            <a:srgbClr val="C00000"/>
                          </a:solidFill>
                          <a:latin typeface="Tahoma"/>
                          <a:cs typeface="Tahoma"/>
                        </a:rPr>
                        <a:t>Tilpasset ku innstøpt i epoxiblokk</a:t>
                      </a:r>
                    </a:p>
                  </a:txBody>
                  <a:tcPr marL="50400" marR="50400" marT="50400" marB="50400"/>
                </a:tc>
                <a:extLst>
                  <a:ext uri="{0D108BD9-81ED-4DB2-BD59-A6C34878D82A}">
                    <a16:rowId xmlns:a16="http://schemas.microsoft.com/office/drawing/2014/main" val="10005"/>
                  </a:ext>
                </a:extLst>
              </a:tr>
              <a:tr h="314902">
                <a:tc>
                  <a:txBody>
                    <a:bodyPr/>
                    <a:lstStyle/>
                    <a:p>
                      <a:r>
                        <a:rPr lang="nb-NO" sz="1100" i="1">
                          <a:solidFill>
                            <a:srgbClr val="C00000"/>
                          </a:solidFill>
                          <a:latin typeface="Tahoma"/>
                          <a:cs typeface="Tahoma"/>
                        </a:rPr>
                        <a:t>Sekkvogner,</a:t>
                      </a:r>
                      <a:r>
                        <a:rPr lang="nb-NO" sz="1100" i="1" baseline="0">
                          <a:solidFill>
                            <a:srgbClr val="C00000"/>
                          </a:solidFill>
                          <a:latin typeface="Tahoma"/>
                          <a:cs typeface="Tahoma"/>
                        </a:rPr>
                        <a:t> </a:t>
                      </a:r>
                      <a:r>
                        <a:rPr lang="nb-NO" sz="1100" i="1">
                          <a:solidFill>
                            <a:srgbClr val="C00000"/>
                          </a:solidFill>
                          <a:latin typeface="Tahoma"/>
                          <a:cs typeface="Tahoma"/>
                        </a:rPr>
                        <a:t>2 stk.</a:t>
                      </a:r>
                    </a:p>
                  </a:txBody>
                  <a:tcPr marL="50400" marR="50400" marT="50400" marB="50400"/>
                </a:tc>
                <a:tc>
                  <a:txBody>
                    <a:bodyPr/>
                    <a:lstStyle/>
                    <a:p>
                      <a:pPr marL="0" marR="0" indent="0" algn="l" defTabSz="1474836" rtl="0" eaLnBrk="1" fontAlgn="auto" latinLnBrk="0" hangingPunct="1">
                        <a:lnSpc>
                          <a:spcPct val="100000"/>
                        </a:lnSpc>
                        <a:spcBef>
                          <a:spcPts val="0"/>
                        </a:spcBef>
                        <a:spcAft>
                          <a:spcPts val="0"/>
                        </a:spcAft>
                        <a:buClrTx/>
                        <a:buSzTx/>
                        <a:buFontTx/>
                        <a:buNone/>
                        <a:tabLst/>
                        <a:defRPr/>
                      </a:pPr>
                      <a:r>
                        <a:rPr lang="nb-NO" sz="1100" i="1">
                          <a:solidFill>
                            <a:srgbClr val="C00000"/>
                          </a:solidFill>
                          <a:latin typeface="Tahoma"/>
                          <a:cs typeface="Tahoma"/>
                        </a:rPr>
                        <a:t>Resepsjon</a:t>
                      </a:r>
                      <a:r>
                        <a:rPr lang="nb-NO" sz="1100" i="1" baseline="0">
                          <a:solidFill>
                            <a:srgbClr val="C00000"/>
                          </a:solidFill>
                          <a:latin typeface="Tahoma"/>
                          <a:cs typeface="Tahoma"/>
                        </a:rPr>
                        <a:t> 1. etg.</a:t>
                      </a:r>
                      <a:endParaRPr lang="nb-NO" sz="1100" i="1">
                        <a:solidFill>
                          <a:srgbClr val="C00000"/>
                        </a:solidFill>
                        <a:latin typeface="Tahoma"/>
                        <a:cs typeface="Tahoma"/>
                      </a:endParaRPr>
                    </a:p>
                  </a:txBody>
                  <a:tcPr marL="50400" marR="50400" marT="50400" marB="50400"/>
                </a:tc>
                <a:tc>
                  <a:txBody>
                    <a:bodyPr/>
                    <a:lstStyle/>
                    <a:p>
                      <a:endParaRPr lang="nb-NO" sz="1100" i="1">
                        <a:solidFill>
                          <a:schemeClr val="tx1"/>
                        </a:solidFill>
                        <a:latin typeface="Tahoma"/>
                        <a:cs typeface="Tahoma"/>
                      </a:endParaRPr>
                    </a:p>
                  </a:txBody>
                  <a:tcPr marL="50400" marR="50400" marT="50400" marB="50400"/>
                </a:tc>
                <a:extLst>
                  <a:ext uri="{0D108BD9-81ED-4DB2-BD59-A6C34878D82A}">
                    <a16:rowId xmlns:a16="http://schemas.microsoft.com/office/drawing/2014/main" val="10006"/>
                  </a:ext>
                </a:extLst>
              </a:tr>
            </a:tbl>
          </a:graphicData>
        </a:graphic>
      </p:graphicFrame>
      <p:sp>
        <p:nvSpPr>
          <p:cNvPr id="85" name="Plassholder for innhold 1"/>
          <p:cNvSpPr txBox="1">
            <a:spLocks/>
          </p:cNvSpPr>
          <p:nvPr/>
        </p:nvSpPr>
        <p:spPr>
          <a:xfrm>
            <a:off x="324529" y="1517778"/>
            <a:ext cx="6192650" cy="468049"/>
          </a:xfrm>
          <a:prstGeom prst="rect">
            <a:avLst/>
          </a:prstGeom>
        </p:spPr>
        <p:txBody>
          <a:bodyPr vert="horz" lIns="0" tIns="0" rIns="0" bIns="0" rtlCol="0">
            <a:normAutofit/>
          </a:bodyPr>
          <a:lstStyle>
            <a:lvl1pPr marL="144000" indent="-144000" algn="l" defTabSz="801929" rtl="0" eaLnBrk="1" latinLnBrk="0" hangingPunct="1">
              <a:lnSpc>
                <a:spcPct val="140000"/>
              </a:lnSpc>
              <a:spcBef>
                <a:spcPts val="0"/>
              </a:spcBef>
              <a:buFont typeface="Arial" panose="020B0604020202020204" pitchFamily="34" charset="0"/>
              <a:buChar char="•"/>
              <a:defRPr sz="2400" kern="1200">
                <a:solidFill>
                  <a:schemeClr val="tx1"/>
                </a:solidFill>
                <a:latin typeface="+mn-lt"/>
                <a:ea typeface="+mn-ea"/>
                <a:cs typeface="+mn-cs"/>
              </a:defRPr>
            </a:lvl1pPr>
            <a:lvl2pPr marL="288000" indent="-144000" algn="l" defTabSz="801929" rtl="0" eaLnBrk="1" latinLnBrk="0" hangingPunct="1">
              <a:lnSpc>
                <a:spcPct val="140000"/>
              </a:lnSpc>
              <a:spcBef>
                <a:spcPts val="200"/>
              </a:spcBef>
              <a:buFont typeface="Arial" panose="020B0604020202020204" pitchFamily="34" charset="0"/>
              <a:buChar char="•"/>
              <a:defRPr sz="2400" kern="1200">
                <a:solidFill>
                  <a:schemeClr val="tx1"/>
                </a:solidFill>
                <a:latin typeface="+mn-lt"/>
                <a:ea typeface="+mn-ea"/>
                <a:cs typeface="+mn-cs"/>
              </a:defRPr>
            </a:lvl2pPr>
            <a:lvl3pPr marL="432000" indent="-144000" algn="l" defTabSz="801929" rtl="0" eaLnBrk="1" latinLnBrk="0" hangingPunct="1">
              <a:lnSpc>
                <a:spcPct val="140000"/>
              </a:lnSpc>
              <a:spcBef>
                <a:spcPts val="200"/>
              </a:spcBef>
              <a:buFont typeface="Arial" panose="020B0604020202020204" pitchFamily="34" charset="0"/>
              <a:buChar char="•"/>
              <a:defRPr sz="2000" kern="1200">
                <a:solidFill>
                  <a:schemeClr val="tx1"/>
                </a:solidFill>
                <a:latin typeface="+mn-lt"/>
                <a:ea typeface="+mn-ea"/>
                <a:cs typeface="+mn-cs"/>
              </a:defRPr>
            </a:lvl3pPr>
            <a:lvl4pPr marL="576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4pPr>
            <a:lvl5pPr marL="720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5pPr>
            <a:lvl6pPr marL="2205304"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269"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233"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197"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a:lstStyle>
          <a:p>
            <a:pPr marL="0" indent="0">
              <a:spcBef>
                <a:spcPts val="689"/>
              </a:spcBef>
              <a:spcAft>
                <a:spcPts val="1378"/>
              </a:spcAft>
              <a:buNone/>
            </a:pPr>
            <a:r>
              <a:rPr lang="nb-NO" sz="2000" b="1">
                <a:latin typeface="Tahoma" panose="020B0604030504040204" pitchFamily="34" charset="0"/>
                <a:cs typeface="Tahoma" panose="020B0604030504040204" pitchFamily="34" charset="0"/>
              </a:rPr>
              <a:t>Kontaktinfo</a:t>
            </a:r>
          </a:p>
        </p:txBody>
      </p:sp>
      <p:sp>
        <p:nvSpPr>
          <p:cNvPr id="86" name="Plassholder for innhold 1"/>
          <p:cNvSpPr txBox="1">
            <a:spLocks/>
          </p:cNvSpPr>
          <p:nvPr/>
        </p:nvSpPr>
        <p:spPr>
          <a:xfrm>
            <a:off x="307214" y="6032745"/>
            <a:ext cx="6192650" cy="468049"/>
          </a:xfrm>
          <a:prstGeom prst="rect">
            <a:avLst/>
          </a:prstGeom>
        </p:spPr>
        <p:txBody>
          <a:bodyPr vert="horz" lIns="0" tIns="0" rIns="0" bIns="0" rtlCol="0">
            <a:normAutofit/>
          </a:bodyPr>
          <a:lstStyle>
            <a:lvl1pPr marL="144000" indent="-144000" algn="l" defTabSz="801929" rtl="0" eaLnBrk="1" latinLnBrk="0" hangingPunct="1">
              <a:lnSpc>
                <a:spcPct val="140000"/>
              </a:lnSpc>
              <a:spcBef>
                <a:spcPts val="0"/>
              </a:spcBef>
              <a:buFont typeface="Arial" panose="020B0604020202020204" pitchFamily="34" charset="0"/>
              <a:buChar char="•"/>
              <a:defRPr sz="2400" kern="1200">
                <a:solidFill>
                  <a:schemeClr val="tx1"/>
                </a:solidFill>
                <a:latin typeface="+mn-lt"/>
                <a:ea typeface="+mn-ea"/>
                <a:cs typeface="+mn-cs"/>
              </a:defRPr>
            </a:lvl1pPr>
            <a:lvl2pPr marL="288000" indent="-144000" algn="l" defTabSz="801929" rtl="0" eaLnBrk="1" latinLnBrk="0" hangingPunct="1">
              <a:lnSpc>
                <a:spcPct val="140000"/>
              </a:lnSpc>
              <a:spcBef>
                <a:spcPts val="200"/>
              </a:spcBef>
              <a:buFont typeface="Arial" panose="020B0604020202020204" pitchFamily="34" charset="0"/>
              <a:buChar char="•"/>
              <a:defRPr sz="2400" kern="1200">
                <a:solidFill>
                  <a:schemeClr val="tx1"/>
                </a:solidFill>
                <a:latin typeface="+mn-lt"/>
                <a:ea typeface="+mn-ea"/>
                <a:cs typeface="+mn-cs"/>
              </a:defRPr>
            </a:lvl2pPr>
            <a:lvl3pPr marL="432000" indent="-144000" algn="l" defTabSz="801929" rtl="0" eaLnBrk="1" latinLnBrk="0" hangingPunct="1">
              <a:lnSpc>
                <a:spcPct val="140000"/>
              </a:lnSpc>
              <a:spcBef>
                <a:spcPts val="200"/>
              </a:spcBef>
              <a:buFont typeface="Arial" panose="020B0604020202020204" pitchFamily="34" charset="0"/>
              <a:buChar char="•"/>
              <a:defRPr sz="2000" kern="1200">
                <a:solidFill>
                  <a:schemeClr val="tx1"/>
                </a:solidFill>
                <a:latin typeface="+mn-lt"/>
                <a:ea typeface="+mn-ea"/>
                <a:cs typeface="+mn-cs"/>
              </a:defRPr>
            </a:lvl3pPr>
            <a:lvl4pPr marL="576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4pPr>
            <a:lvl5pPr marL="720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5pPr>
            <a:lvl6pPr marL="2205304"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269"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233"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197"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a:lstStyle>
          <a:p>
            <a:pPr marL="0" indent="0">
              <a:spcBef>
                <a:spcPts val="689"/>
              </a:spcBef>
              <a:spcAft>
                <a:spcPts val="1378"/>
              </a:spcAft>
              <a:buNone/>
            </a:pPr>
            <a:r>
              <a:rPr lang="nb-NO" sz="2000" b="1">
                <a:latin typeface="Tahoma" panose="020B0604030504040204" pitchFamily="34" charset="0"/>
                <a:cs typeface="Tahoma" panose="020B0604030504040204" pitchFamily="34" charset="0"/>
              </a:rPr>
              <a:t>Hjelpemidler</a:t>
            </a:r>
            <a:endParaRPr lang="nb-NO" sz="2000">
              <a:latin typeface="Tahoma" panose="020B0604030504040204" pitchFamily="34" charset="0"/>
              <a:cs typeface="Tahoma" panose="020B0604030504040204" pitchFamily="34" charset="0"/>
            </a:endParaRPr>
          </a:p>
        </p:txBody>
      </p:sp>
      <p:graphicFrame>
        <p:nvGraphicFramePr>
          <p:cNvPr id="74" name="Tabell 73"/>
          <p:cNvGraphicFramePr>
            <a:graphicFrameLocks noGrp="1"/>
          </p:cNvGraphicFramePr>
          <p:nvPr>
            <p:extLst>
              <p:ext uri="{D42A27DB-BD31-4B8C-83A1-F6EECF244321}">
                <p14:modId xmlns:p14="http://schemas.microsoft.com/office/powerpoint/2010/main" val="3859764855"/>
              </p:ext>
            </p:extLst>
          </p:nvPr>
        </p:nvGraphicFramePr>
        <p:xfrm>
          <a:off x="10808404" y="8660172"/>
          <a:ext cx="3600000" cy="717489"/>
        </p:xfrm>
        <a:graphic>
          <a:graphicData uri="http://schemas.openxmlformats.org/drawingml/2006/table">
            <a:tbl>
              <a:tblPr firstRow="1" bandRow="1">
                <a:effectLst/>
                <a:tableStyleId>{073A0DAA-6AF3-43AB-8588-CEC1D06C72B9}</a:tableStyleId>
              </a:tblPr>
              <a:tblGrid>
                <a:gridCol w="891396">
                  <a:extLst>
                    <a:ext uri="{9D8B030D-6E8A-4147-A177-3AD203B41FA5}">
                      <a16:colId xmlns:a16="http://schemas.microsoft.com/office/drawing/2014/main" val="20000"/>
                    </a:ext>
                  </a:extLst>
                </a:gridCol>
                <a:gridCol w="2708604">
                  <a:extLst>
                    <a:ext uri="{9D8B030D-6E8A-4147-A177-3AD203B41FA5}">
                      <a16:colId xmlns:a16="http://schemas.microsoft.com/office/drawing/2014/main" val="20001"/>
                    </a:ext>
                  </a:extLst>
                </a:gridCol>
              </a:tblGrid>
              <a:tr h="357451">
                <a:tc gridSpan="2">
                  <a:txBody>
                    <a:bodyPr/>
                    <a:lstStyle/>
                    <a:p>
                      <a:pPr marL="0" marR="0" indent="0" algn="ctr" defTabSz="1069180" rtl="0" eaLnBrk="1" fontAlgn="auto" latinLnBrk="0" hangingPunct="1">
                        <a:lnSpc>
                          <a:spcPct val="100000"/>
                        </a:lnSpc>
                        <a:spcBef>
                          <a:spcPts val="0"/>
                        </a:spcBef>
                        <a:spcAft>
                          <a:spcPts val="0"/>
                        </a:spcAft>
                        <a:buClrTx/>
                        <a:buSzTx/>
                        <a:buFontTx/>
                        <a:buNone/>
                        <a:tabLst/>
                        <a:defRPr/>
                      </a:pPr>
                      <a:r>
                        <a:rPr lang="nb-NO" sz="1400" b="1">
                          <a:latin typeface="Tahoma" panose="020B0604030504040204" pitchFamily="34" charset="0"/>
                          <a:cs typeface="Tahoma" panose="020B0604030504040204" pitchFamily="34" charset="0"/>
                        </a:rPr>
                        <a:t>Farer</a:t>
                      </a:r>
                    </a:p>
                  </a:txBody>
                  <a:tcPr marL="72000" marR="72000" marT="72019" marB="72019">
                    <a:solidFill>
                      <a:srgbClr val="002932"/>
                    </a:solidFill>
                  </a:tcPr>
                </a:tc>
                <a:tc hMerge="1">
                  <a:txBody>
                    <a:bodyPr/>
                    <a:lstStyle/>
                    <a:p>
                      <a:endParaRPr lang="nb-NO" sz="1100" b="1"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360038">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Gass under trykk</a:t>
                      </a:r>
                    </a:p>
                  </a:txBody>
                  <a:tcPr marL="72000" marR="72000" marT="72019" marB="72019"/>
                </a:tc>
                <a:extLst>
                  <a:ext uri="{0D108BD9-81ED-4DB2-BD59-A6C34878D82A}">
                    <a16:rowId xmlns:a16="http://schemas.microsoft.com/office/drawing/2014/main" val="10002"/>
                  </a:ext>
                </a:extLst>
              </a:tr>
            </a:tbl>
          </a:graphicData>
        </a:graphic>
      </p:graphicFrame>
      <p:graphicFrame>
        <p:nvGraphicFramePr>
          <p:cNvPr id="75" name="Tabell 74"/>
          <p:cNvGraphicFramePr>
            <a:graphicFrameLocks noGrp="1"/>
          </p:cNvGraphicFramePr>
          <p:nvPr>
            <p:extLst>
              <p:ext uri="{D42A27DB-BD31-4B8C-83A1-F6EECF244321}">
                <p14:modId xmlns:p14="http://schemas.microsoft.com/office/powerpoint/2010/main" val="3984495285"/>
              </p:ext>
            </p:extLst>
          </p:nvPr>
        </p:nvGraphicFramePr>
        <p:xfrm>
          <a:off x="10825719" y="1966258"/>
          <a:ext cx="3600001" cy="6626514"/>
        </p:xfrm>
        <a:graphic>
          <a:graphicData uri="http://schemas.openxmlformats.org/drawingml/2006/table">
            <a:tbl>
              <a:tblPr firstRow="1" bandRow="1">
                <a:effectLst/>
                <a:tableStyleId>{073A0DAA-6AF3-43AB-8588-CEC1D06C72B9}</a:tableStyleId>
              </a:tblPr>
              <a:tblGrid>
                <a:gridCol w="842965">
                  <a:extLst>
                    <a:ext uri="{9D8B030D-6E8A-4147-A177-3AD203B41FA5}">
                      <a16:colId xmlns:a16="http://schemas.microsoft.com/office/drawing/2014/main" val="20000"/>
                    </a:ext>
                  </a:extLst>
                </a:gridCol>
                <a:gridCol w="2757036">
                  <a:extLst>
                    <a:ext uri="{9D8B030D-6E8A-4147-A177-3AD203B41FA5}">
                      <a16:colId xmlns:a16="http://schemas.microsoft.com/office/drawing/2014/main" val="20001"/>
                    </a:ext>
                  </a:extLst>
                </a:gridCol>
              </a:tblGrid>
              <a:tr h="357451">
                <a:tc gridSpan="2">
                  <a:txBody>
                    <a:bodyPr/>
                    <a:lstStyle/>
                    <a:p>
                      <a:pPr marL="0" indent="0" algn="ctr">
                        <a:spcBef>
                          <a:spcPts val="689"/>
                        </a:spcBef>
                        <a:spcAft>
                          <a:spcPts val="1378"/>
                        </a:spcAft>
                        <a:buNone/>
                      </a:pPr>
                      <a:r>
                        <a:rPr lang="nb-NO" sz="1400" b="1">
                          <a:latin typeface="Tahoma" panose="020B0604030504040204" pitchFamily="34" charset="0"/>
                          <a:cs typeface="Tahoma" panose="020B0604030504040204" pitchFamily="34" charset="0"/>
                        </a:rPr>
                        <a:t>Prioriterte verdier</a:t>
                      </a:r>
                    </a:p>
                  </a:txBody>
                  <a:tcPr marL="72000" marR="72000" marT="72019" marB="72019">
                    <a:solidFill>
                      <a:srgbClr val="002932"/>
                    </a:solidFill>
                  </a:tcPr>
                </a:tc>
                <a:tc hMerge="1">
                  <a:txBody>
                    <a:bodyPr/>
                    <a:lstStyle/>
                    <a:p>
                      <a:pPr marL="0" marR="0" indent="0" algn="l" defTabSz="96015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Gjenstand</a:t>
                      </a:r>
                      <a:r>
                        <a:rPr lang="nb-NO" sz="1100" b="1" i="0" baseline="0">
                          <a:solidFill>
                            <a:schemeClr val="tx1"/>
                          </a:solidFill>
                          <a:latin typeface="Tahoma" panose="020B0604030504040204" pitchFamily="34" charset="0"/>
                          <a:cs typeface="Tahoma" panose="020B0604030504040204" pitchFamily="34" charset="0"/>
                        </a:rPr>
                        <a:t>, flyttbar verdi, høyeste </a:t>
                      </a:r>
                      <a:r>
                        <a:rPr lang="nb-NO" sz="1100" b="1" i="0" err="1">
                          <a:solidFill>
                            <a:schemeClr val="tx1"/>
                          </a:solidFill>
                          <a:latin typeface="Tahoma" panose="020B0604030504040204" pitchFamily="34" charset="0"/>
                          <a:cs typeface="Tahoma" panose="020B0604030504040204" pitchFamily="34" charset="0"/>
                        </a:rPr>
                        <a:t>pri</a:t>
                      </a:r>
                      <a:endParaRPr lang="nb-NO" sz="1100" b="1" i="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Tall angir </a:t>
                      </a:r>
                      <a:r>
                        <a:rPr lang="nb-NO" sz="1100" i="0" baseline="0" err="1">
                          <a:solidFill>
                            <a:schemeClr val="tx1"/>
                          </a:solidFill>
                          <a:latin typeface="Tahoma" panose="020B0604030504040204" pitchFamily="34" charset="0"/>
                          <a:cs typeface="Tahoma" panose="020B0604030504040204" pitchFamily="34" charset="0"/>
                        </a:rPr>
                        <a:t>pri</a:t>
                      </a:r>
                      <a:r>
                        <a:rPr lang="nb-NO" sz="1100" i="0" baseline="0">
                          <a:solidFill>
                            <a:schemeClr val="tx1"/>
                          </a:solidFill>
                          <a:latin typeface="Tahoma" panose="020B0604030504040204" pitchFamily="34" charset="0"/>
                          <a:cs typeface="Tahoma" panose="020B0604030504040204" pitchFamily="34" charset="0"/>
                        </a:rPr>
                        <a:t> og nummer på bergingskort.</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1"/>
                  </a:ext>
                </a:extLst>
              </a:tr>
              <a:tr h="498645">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Bygningsfast verdi,</a:t>
                      </a:r>
                      <a:r>
                        <a:rPr lang="nb-NO" sz="1100" b="1" i="0" baseline="0">
                          <a:solidFill>
                            <a:schemeClr val="tx1"/>
                          </a:solidFill>
                          <a:latin typeface="Tahoma" panose="020B0604030504040204" pitchFamily="34" charset="0"/>
                          <a:cs typeface="Tahoma" panose="020B0604030504040204" pitchFamily="34" charset="0"/>
                        </a:rPr>
                        <a:t> </a:t>
                      </a:r>
                      <a:r>
                        <a:rPr lang="nb-NO" sz="1100" b="1" i="0">
                          <a:solidFill>
                            <a:schemeClr val="tx1"/>
                          </a:solidFill>
                          <a:latin typeface="Tahoma" panose="020B0604030504040204" pitchFamily="34" charset="0"/>
                          <a:cs typeface="Tahoma" panose="020B0604030504040204" pitchFamily="34" charset="0"/>
                        </a:rPr>
                        <a:t>høyeste </a:t>
                      </a:r>
                      <a:r>
                        <a:rPr lang="nb-NO" sz="1100" b="1" i="0" err="1">
                          <a:solidFill>
                            <a:schemeClr val="tx1"/>
                          </a:solidFill>
                          <a:latin typeface="Tahoma" panose="020B0604030504040204" pitchFamily="34" charset="0"/>
                          <a:cs typeface="Tahoma" panose="020B0604030504040204" pitchFamily="34" charset="0"/>
                        </a:rPr>
                        <a:t>pri</a:t>
                      </a:r>
                      <a:endParaRPr lang="nb-NO" sz="1100" b="1" i="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Tall angir </a:t>
                      </a:r>
                      <a:r>
                        <a:rPr lang="nb-NO" sz="1100" i="0" baseline="0" err="1">
                          <a:solidFill>
                            <a:schemeClr val="tx1"/>
                          </a:solidFill>
                          <a:latin typeface="Tahoma" panose="020B0604030504040204" pitchFamily="34" charset="0"/>
                          <a:cs typeface="Tahoma" panose="020B0604030504040204" pitchFamily="34" charset="0"/>
                        </a:rPr>
                        <a:t>pri</a:t>
                      </a:r>
                      <a:r>
                        <a:rPr lang="nb-NO" sz="1100" i="0" baseline="0">
                          <a:solidFill>
                            <a:schemeClr val="tx1"/>
                          </a:solidFill>
                          <a:latin typeface="Tahoma" panose="020B0604030504040204" pitchFamily="34" charset="0"/>
                          <a:cs typeface="Tahoma" panose="020B0604030504040204" pitchFamily="34" charset="0"/>
                        </a:rPr>
                        <a:t> og nummer på bergingskort.</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2"/>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Gjenstand</a:t>
                      </a:r>
                      <a:r>
                        <a:rPr lang="nb-NO" sz="1100" b="1" i="0" baseline="0">
                          <a:solidFill>
                            <a:schemeClr val="tx1"/>
                          </a:solidFill>
                          <a:latin typeface="Tahoma" panose="020B0604030504040204" pitchFamily="34" charset="0"/>
                          <a:cs typeface="Tahoma" panose="020B0604030504040204" pitchFamily="34" charset="0"/>
                        </a:rPr>
                        <a:t>, nest høyeste </a:t>
                      </a:r>
                      <a:r>
                        <a:rPr lang="nb-NO" sz="1100" b="1" i="0" err="1">
                          <a:solidFill>
                            <a:schemeClr val="tx1"/>
                          </a:solidFill>
                          <a:latin typeface="Tahoma" panose="020B0604030504040204" pitchFamily="34" charset="0"/>
                          <a:cs typeface="Tahoma" panose="020B0604030504040204" pitchFamily="34" charset="0"/>
                        </a:rPr>
                        <a:t>pri</a:t>
                      </a:r>
                      <a:endParaRPr lang="nb-NO" sz="1100" b="1" i="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Tall angir </a:t>
                      </a:r>
                      <a:r>
                        <a:rPr lang="nb-NO" sz="1100" i="0" baseline="0" err="1">
                          <a:solidFill>
                            <a:schemeClr val="tx1"/>
                          </a:solidFill>
                          <a:latin typeface="Tahoma" panose="020B0604030504040204" pitchFamily="34" charset="0"/>
                          <a:cs typeface="Tahoma" panose="020B0604030504040204" pitchFamily="34" charset="0"/>
                        </a:rPr>
                        <a:t>pri</a:t>
                      </a:r>
                      <a:r>
                        <a:rPr lang="nb-NO" sz="1100" i="0" baseline="0">
                          <a:solidFill>
                            <a:schemeClr val="tx1"/>
                          </a:solidFill>
                          <a:latin typeface="Tahoma" panose="020B0604030504040204" pitchFamily="34" charset="0"/>
                          <a:cs typeface="Tahoma" panose="020B0604030504040204" pitchFamily="34" charset="0"/>
                        </a:rPr>
                        <a:t> og nummer på bergingskort.</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3"/>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Bygningsfast verdi,</a:t>
                      </a:r>
                      <a:r>
                        <a:rPr lang="nb-NO" sz="1100" b="1" i="0" baseline="0">
                          <a:solidFill>
                            <a:schemeClr val="tx1"/>
                          </a:solidFill>
                          <a:latin typeface="Tahoma" panose="020B0604030504040204" pitchFamily="34" charset="0"/>
                          <a:cs typeface="Tahoma" panose="020B0604030504040204" pitchFamily="34" charset="0"/>
                        </a:rPr>
                        <a:t> nest </a:t>
                      </a:r>
                      <a:r>
                        <a:rPr lang="nb-NO" sz="1100" b="1" i="0">
                          <a:solidFill>
                            <a:schemeClr val="tx1"/>
                          </a:solidFill>
                          <a:latin typeface="Tahoma" panose="020B0604030504040204" pitchFamily="34" charset="0"/>
                          <a:cs typeface="Tahoma" panose="020B0604030504040204" pitchFamily="34" charset="0"/>
                        </a:rPr>
                        <a:t>høyeste </a:t>
                      </a:r>
                      <a:r>
                        <a:rPr lang="nb-NO" sz="1100" b="1" i="0" err="1">
                          <a:solidFill>
                            <a:schemeClr val="tx1"/>
                          </a:solidFill>
                          <a:latin typeface="Tahoma" panose="020B0604030504040204" pitchFamily="34" charset="0"/>
                          <a:cs typeface="Tahoma" panose="020B0604030504040204" pitchFamily="34" charset="0"/>
                        </a:rPr>
                        <a:t>pri</a:t>
                      </a:r>
                      <a:endParaRPr lang="nb-NO" sz="1100" b="1" i="0">
                        <a:solidFill>
                          <a:schemeClr val="tx1"/>
                        </a:solidFill>
                        <a:latin typeface="Tahoma" panose="020B0604030504040204" pitchFamily="34" charset="0"/>
                        <a:cs typeface="Tahoma" panose="020B0604030504040204" pitchFamily="34" charset="0"/>
                      </a:endParaRPr>
                    </a:p>
                    <a:p>
                      <a:pPr marL="0" marR="0" indent="0" algn="l" defTabSz="96015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Tall angir </a:t>
                      </a:r>
                      <a:r>
                        <a:rPr lang="nb-NO" sz="1100" i="0" baseline="0" err="1">
                          <a:solidFill>
                            <a:schemeClr val="tx1"/>
                          </a:solidFill>
                          <a:latin typeface="Tahoma" panose="020B0604030504040204" pitchFamily="34" charset="0"/>
                          <a:cs typeface="Tahoma" panose="020B0604030504040204" pitchFamily="34" charset="0"/>
                        </a:rPr>
                        <a:t>pri</a:t>
                      </a:r>
                      <a:r>
                        <a:rPr lang="nb-NO" sz="1100" i="0" baseline="0">
                          <a:solidFill>
                            <a:schemeClr val="tx1"/>
                          </a:solidFill>
                          <a:latin typeface="Tahoma" panose="020B0604030504040204" pitchFamily="34" charset="0"/>
                          <a:cs typeface="Tahoma" panose="020B0604030504040204" pitchFamily="34" charset="0"/>
                        </a:rPr>
                        <a:t> og nummer på bergingskort.</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4"/>
                  </a:ext>
                </a:extLst>
              </a:tr>
              <a:tr h="710400">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960150"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Tahoma" panose="020B0604030504040204" pitchFamily="34" charset="0"/>
                        </a:rPr>
                        <a:t>Prioritert sone </a:t>
                      </a:r>
                    </a:p>
                    <a:p>
                      <a:pPr marL="0" marR="0" indent="0" algn="l" defTabSz="960150"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panose="020B0604030504040204" pitchFamily="34" charset="0"/>
                        </a:rPr>
                        <a:t>Inneholder større mengde gjenstander, eller arealer med bygningsfaste verdier.</a:t>
                      </a:r>
                    </a:p>
                  </a:txBody>
                  <a:tcPr marL="72000" marR="72000" marT="72019" marB="72019"/>
                </a:tc>
                <a:extLst>
                  <a:ext uri="{0D108BD9-81ED-4DB2-BD59-A6C34878D82A}">
                    <a16:rowId xmlns:a16="http://schemas.microsoft.com/office/drawing/2014/main" val="10005"/>
                  </a:ext>
                </a:extLst>
              </a:tr>
              <a:tr h="611124">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Tahoma" panose="020B0604030504040204" pitchFamily="34" charset="0"/>
                        </a:rPr>
                        <a:t>Person</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panose="020B0604030504040204" pitchFamily="34" charset="0"/>
                        </a:rPr>
                        <a:t>Angir</a:t>
                      </a:r>
                      <a:r>
                        <a:rPr lang="nb-NO" sz="1100" baseline="0">
                          <a:solidFill>
                            <a:schemeClr val="tx1"/>
                          </a:solidFill>
                          <a:latin typeface="Tahoma" panose="020B0604030504040204" pitchFamily="34" charset="0"/>
                        </a:rPr>
                        <a:t> </a:t>
                      </a:r>
                      <a:r>
                        <a:rPr lang="nb-NO" sz="1100">
                          <a:solidFill>
                            <a:schemeClr val="tx1"/>
                          </a:solidFill>
                          <a:latin typeface="Tahoma" panose="020B0604030504040204" pitchFamily="34" charset="0"/>
                        </a:rPr>
                        <a:t>antall personer som trengs for oppgaven.</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6"/>
                  </a:ext>
                </a:extLst>
              </a:tr>
              <a:tr h="521652">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panose="020B0604030504040204" pitchFamily="34" charset="0"/>
                          <a:cs typeface="Tahoma" panose="020B0604030504040204" pitchFamily="34" charset="0"/>
                        </a:rPr>
                        <a:t>Vekt</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b="0" i="0" baseline="0">
                          <a:solidFill>
                            <a:schemeClr val="tx1"/>
                          </a:solidFill>
                          <a:latin typeface="Tahoma" panose="020B0604030504040204" pitchFamily="34" charset="0"/>
                          <a:cs typeface="Tahoma" panose="020B0604030504040204" pitchFamily="34" charset="0"/>
                        </a:rPr>
                        <a:t>Tall angir aktuell estimert vekt i kg.</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7"/>
                  </a:ext>
                </a:extLst>
              </a:tr>
              <a:tr h="1008218">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102672"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Tahoma" panose="020B0604030504040204" pitchFamily="34" charset="0"/>
                        </a:rPr>
                        <a:t>Mål</a:t>
                      </a:r>
                    </a:p>
                    <a:p>
                      <a:pPr marL="0" marR="0" indent="0" algn="l" defTabSz="1102672" rtl="0" eaLnBrk="1" fontAlgn="auto" latinLnBrk="0" hangingPunct="1">
                        <a:lnSpc>
                          <a:spcPct val="100000"/>
                        </a:lnSpc>
                        <a:spcBef>
                          <a:spcPts val="0"/>
                        </a:spcBef>
                        <a:spcAft>
                          <a:spcPts val="0"/>
                        </a:spcAft>
                        <a:buClrTx/>
                        <a:buSzTx/>
                        <a:buFontTx/>
                        <a:buNone/>
                        <a:tabLst/>
                        <a:defRPr/>
                      </a:pPr>
                      <a:r>
                        <a:rPr lang="nb-NO" sz="1100">
                          <a:solidFill>
                            <a:schemeClr val="tx1"/>
                          </a:solidFill>
                          <a:latin typeface="Tahoma" panose="020B0604030504040204" pitchFamily="34" charset="0"/>
                        </a:rPr>
                        <a:t>Høyde, dybde, bredde og diameter. Justeres i lengde og retning. Mål med enhet</a:t>
                      </a:r>
                      <a:r>
                        <a:rPr lang="nb-NO" sz="1100" baseline="0">
                          <a:solidFill>
                            <a:schemeClr val="tx1"/>
                          </a:solidFill>
                          <a:latin typeface="Tahoma" panose="020B0604030504040204" pitchFamily="34" charset="0"/>
                        </a:rPr>
                        <a:t> (cm) </a:t>
                      </a:r>
                      <a:r>
                        <a:rPr lang="nb-NO" sz="1100">
                          <a:solidFill>
                            <a:schemeClr val="tx1"/>
                          </a:solidFill>
                          <a:latin typeface="Tahoma" panose="020B0604030504040204" pitchFamily="34" charset="0"/>
                        </a:rPr>
                        <a:t>legges i tilhørende tekstboks.</a:t>
                      </a:r>
                    </a:p>
                    <a:p>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8"/>
                  </a:ext>
                </a:extLst>
              </a:tr>
              <a:tr h="722567">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Gjenstand</a:t>
                      </a:r>
                    </a:p>
                    <a:p>
                      <a:r>
                        <a:rPr lang="nb-NO" sz="1100" b="0" i="0">
                          <a:solidFill>
                            <a:schemeClr val="tx1"/>
                          </a:solidFill>
                          <a:latin typeface="Tahoma" panose="020B0604030504040204" pitchFamily="34" charset="0"/>
                          <a:cs typeface="Tahoma" panose="020B0604030504040204" pitchFamily="34" charset="0"/>
                        </a:rPr>
                        <a:t>Brukes sammen med mål-piler for </a:t>
                      </a:r>
                      <a:r>
                        <a:rPr lang="nb-NO" sz="1100" b="0" i="0" baseline="0">
                          <a:solidFill>
                            <a:schemeClr val="tx1"/>
                          </a:solidFill>
                          <a:latin typeface="Tahoma" panose="020B0604030504040204" pitchFamily="34" charset="0"/>
                          <a:cs typeface="Tahoma" panose="020B0604030504040204" pitchFamily="34" charset="0"/>
                        </a:rPr>
                        <a:t>tredimensjonale gjenstander.</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9"/>
                  </a:ext>
                </a:extLst>
              </a:tr>
              <a:tr h="722567">
                <a:tc>
                  <a:txBody>
                    <a:bodyPr/>
                    <a:lstStyle/>
                    <a:p>
                      <a:endParaRPr lang="nb-NO" sz="1300" b="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a:cs typeface="Tahoma"/>
                        </a:rPr>
                        <a:t>Tid for frigjøring eller sikring</a:t>
                      </a:r>
                    </a:p>
                    <a:p>
                      <a:r>
                        <a:rPr lang="nb-NO" sz="1100" b="0" i="0">
                          <a:solidFill>
                            <a:schemeClr val="tx1"/>
                          </a:solidFill>
                          <a:latin typeface="Tahoma"/>
                          <a:cs typeface="Tahoma"/>
                        </a:rPr>
                        <a:t>Angir estimert tid i minutter på plass ved gjenstanden. </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3329511605"/>
                  </a:ext>
                </a:extLst>
              </a:tr>
            </a:tbl>
          </a:graphicData>
        </a:graphic>
      </p:graphicFrame>
      <p:sp>
        <p:nvSpPr>
          <p:cNvPr id="76" name="Ellipse 75"/>
          <p:cNvSpPr>
            <a:spLocks noChangeAspect="1"/>
          </p:cNvSpPr>
          <p:nvPr/>
        </p:nvSpPr>
        <p:spPr>
          <a:xfrm>
            <a:off x="11099283" y="3373290"/>
            <a:ext cx="324000" cy="324000"/>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77" name="j5">
            <a:extLst>
              <a:ext uri="{FF2B5EF4-FFF2-40B4-BE49-F238E27FC236}">
                <a16:creationId xmlns:a16="http://schemas.microsoft.com/office/drawing/2014/main" id="{A6FA508A-113E-3544-828D-F660A018BF72}"/>
              </a:ext>
            </a:extLst>
          </p:cNvPr>
          <p:cNvSpPr>
            <a:spLocks noChangeAspect="1"/>
          </p:cNvSpPr>
          <p:nvPr/>
        </p:nvSpPr>
        <p:spPr>
          <a:xfrm rot="16200000">
            <a:off x="11099283" y="3854213"/>
            <a:ext cx="324000" cy="324000"/>
          </a:xfrm>
          <a:prstGeom prst="homePlate">
            <a:avLst>
              <a:gd name="adj" fmla="val 38661"/>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grpSp>
        <p:nvGrpSpPr>
          <p:cNvPr id="78" name="Gruppe 77"/>
          <p:cNvGrpSpPr>
            <a:grpSpLocks noChangeAspect="1"/>
          </p:cNvGrpSpPr>
          <p:nvPr/>
        </p:nvGrpSpPr>
        <p:grpSpPr>
          <a:xfrm>
            <a:off x="11081281" y="6745654"/>
            <a:ext cx="324034" cy="324327"/>
            <a:chOff x="8839601" y="7957323"/>
            <a:chExt cx="396000" cy="396000"/>
          </a:xfrm>
        </p:grpSpPr>
        <p:sp>
          <p:nvSpPr>
            <p:cNvPr id="79" name="Ellipse 78"/>
            <p:cNvSpPr>
              <a:spLocks noChangeAspect="1"/>
            </p:cNvSpPr>
            <p:nvPr/>
          </p:nvSpPr>
          <p:spPr>
            <a:xfrm>
              <a:off x="8839601" y="7957323"/>
              <a:ext cx="396000" cy="396000"/>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atin typeface="Tahoma" panose="020B0604030504040204" pitchFamily="34" charset="0"/>
              </a:endParaRPr>
            </a:p>
          </p:txBody>
        </p:sp>
        <p:cxnSp>
          <p:nvCxnSpPr>
            <p:cNvPr id="80" name="Rett pil 144"/>
            <p:cNvCxnSpPr>
              <a:stCxn id="79" idx="7"/>
              <a:endCxn id="79" idx="3"/>
            </p:cNvCxnSpPr>
            <p:nvPr/>
          </p:nvCxnSpPr>
          <p:spPr>
            <a:xfrm flipH="1">
              <a:off x="8897594" y="8015316"/>
              <a:ext cx="280014" cy="280014"/>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91" name="Gruppe 90"/>
          <p:cNvGrpSpPr>
            <a:grpSpLocks noChangeAspect="1"/>
          </p:cNvGrpSpPr>
          <p:nvPr/>
        </p:nvGrpSpPr>
        <p:grpSpPr>
          <a:xfrm>
            <a:off x="11092826" y="6223900"/>
            <a:ext cx="300944" cy="324034"/>
            <a:chOff x="9629297" y="8707046"/>
            <a:chExt cx="452876" cy="517031"/>
          </a:xfrm>
        </p:grpSpPr>
        <p:cxnSp>
          <p:nvCxnSpPr>
            <p:cNvPr id="92" name="Rett pil 2"/>
            <p:cNvCxnSpPr/>
            <p:nvPr/>
          </p:nvCxnSpPr>
          <p:spPr>
            <a:xfrm flipH="1">
              <a:off x="9708739" y="8782793"/>
              <a:ext cx="360690" cy="37059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3" name="Rett pil 2"/>
            <p:cNvCxnSpPr/>
            <p:nvPr/>
          </p:nvCxnSpPr>
          <p:spPr>
            <a:xfrm>
              <a:off x="9648819" y="9224077"/>
              <a:ext cx="433354"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5" name="Rett pil 2"/>
            <p:cNvCxnSpPr/>
            <p:nvPr/>
          </p:nvCxnSpPr>
          <p:spPr>
            <a:xfrm flipH="1">
              <a:off x="9629297" y="8707046"/>
              <a:ext cx="4357" cy="450841"/>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graphicFrame>
        <p:nvGraphicFramePr>
          <p:cNvPr id="96" name="Tabell 95"/>
          <p:cNvGraphicFramePr>
            <a:graphicFrameLocks noGrp="1"/>
          </p:cNvGraphicFramePr>
          <p:nvPr>
            <p:extLst>
              <p:ext uri="{D42A27DB-BD31-4B8C-83A1-F6EECF244321}">
                <p14:modId xmlns:p14="http://schemas.microsoft.com/office/powerpoint/2010/main" val="4137521135"/>
              </p:ext>
            </p:extLst>
          </p:nvPr>
        </p:nvGraphicFramePr>
        <p:xfrm>
          <a:off x="6946441" y="4277317"/>
          <a:ext cx="3600000" cy="3440034"/>
        </p:xfrm>
        <a:graphic>
          <a:graphicData uri="http://schemas.openxmlformats.org/drawingml/2006/table">
            <a:tbl>
              <a:tblPr firstRow="1" bandRow="1">
                <a:effectLst/>
                <a:tableStyleId>{073A0DAA-6AF3-43AB-8588-CEC1D06C72B9}</a:tableStyleId>
              </a:tblPr>
              <a:tblGrid>
                <a:gridCol w="881589">
                  <a:extLst>
                    <a:ext uri="{9D8B030D-6E8A-4147-A177-3AD203B41FA5}">
                      <a16:colId xmlns:a16="http://schemas.microsoft.com/office/drawing/2014/main" val="20000"/>
                    </a:ext>
                  </a:extLst>
                </a:gridCol>
                <a:gridCol w="2718411">
                  <a:extLst>
                    <a:ext uri="{9D8B030D-6E8A-4147-A177-3AD203B41FA5}">
                      <a16:colId xmlns:a16="http://schemas.microsoft.com/office/drawing/2014/main" val="20001"/>
                    </a:ext>
                  </a:extLst>
                </a:gridCol>
              </a:tblGrid>
              <a:tr h="357420">
                <a:tc gridSpan="2">
                  <a:txBody>
                    <a:bodyPr/>
                    <a:lstStyle/>
                    <a:p>
                      <a:pPr marL="0" marR="0" indent="0" algn="ctr" defTabSz="1069180" rtl="0" eaLnBrk="1" fontAlgn="auto" latinLnBrk="0" hangingPunct="1">
                        <a:lnSpc>
                          <a:spcPct val="100000"/>
                        </a:lnSpc>
                        <a:spcBef>
                          <a:spcPts val="0"/>
                        </a:spcBef>
                        <a:spcAft>
                          <a:spcPts val="0"/>
                        </a:spcAft>
                        <a:buClrTx/>
                        <a:buSzTx/>
                        <a:buFontTx/>
                        <a:buNone/>
                        <a:tabLst/>
                        <a:defRPr/>
                      </a:pPr>
                      <a:r>
                        <a:rPr lang="nb-NO" sz="1400" b="1" baseline="0">
                          <a:latin typeface="Tahoma" panose="020B0604030504040204" pitchFamily="34" charset="0"/>
                          <a:cs typeface="Tahoma" panose="020B0604030504040204" pitchFamily="34" charset="0"/>
                        </a:rPr>
                        <a:t>Orientering</a:t>
                      </a:r>
                    </a:p>
                  </a:txBody>
                  <a:tcPr marL="72000" marR="72000" marT="72019" marB="72019">
                    <a:solidFill>
                      <a:srgbClr val="002932"/>
                    </a:solidFill>
                  </a:tcPr>
                </a:tc>
                <a:tc hMerge="1">
                  <a:txBody>
                    <a:bodyPr/>
                    <a:lstStyle/>
                    <a:p>
                      <a:endParaRPr lang="nb-NO" sz="1100" b="1"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382536">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Nord</a:t>
                      </a:r>
                    </a:p>
                  </a:txBody>
                  <a:tcPr marL="72000" marR="72000" marT="72019" marB="72019"/>
                </a:tc>
                <a:extLst>
                  <a:ext uri="{0D108BD9-81ED-4DB2-BD59-A6C34878D82A}">
                    <a16:rowId xmlns:a16="http://schemas.microsoft.com/office/drawing/2014/main" val="10001"/>
                  </a:ext>
                </a:extLst>
              </a:tr>
              <a:tr h="647010">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Målestokk</a:t>
                      </a:r>
                    </a:p>
                  </a:txBody>
                  <a:tcPr marL="72000" marR="72000" marT="72019" marB="72019"/>
                </a:tc>
                <a:extLst>
                  <a:ext uri="{0D108BD9-81ED-4DB2-BD59-A6C34878D82A}">
                    <a16:rowId xmlns:a16="http://schemas.microsoft.com/office/drawing/2014/main" val="10002"/>
                  </a:ext>
                </a:extLst>
              </a:tr>
              <a:tr h="342178">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panose="020B0604030504040204" pitchFamily="34" charset="0"/>
                          <a:cs typeface="Tahoma" panose="020B0604030504040204" pitchFamily="34" charset="0"/>
                        </a:rPr>
                        <a:t>Angrepsvei</a:t>
                      </a:r>
                    </a:p>
                  </a:txBody>
                  <a:tcPr marL="72000" marR="72000" marT="72019" marB="72019"/>
                </a:tc>
                <a:extLst>
                  <a:ext uri="{0D108BD9-81ED-4DB2-BD59-A6C34878D82A}">
                    <a16:rowId xmlns:a16="http://schemas.microsoft.com/office/drawing/2014/main" val="10003"/>
                  </a:ext>
                </a:extLst>
              </a:tr>
              <a:tr h="342178">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panose="020B0604030504040204" pitchFamily="34" charset="0"/>
                          <a:cs typeface="Tahoma" panose="020B0604030504040204" pitchFamily="34" charset="0"/>
                        </a:rPr>
                        <a:t>Angrepsvei, posisjon i annen etasje</a:t>
                      </a:r>
                      <a:endParaRPr lang="nb-NO" sz="1100" b="0" i="0">
                        <a:solidFill>
                          <a:srgbClr val="0070C0"/>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4"/>
                  </a:ext>
                </a:extLst>
              </a:tr>
              <a:tr h="342178">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a:solidFill>
                            <a:schemeClr val="tx1"/>
                          </a:solidFill>
                          <a:latin typeface="Tahoma" panose="020B0604030504040204" pitchFamily="34" charset="0"/>
                        </a:rPr>
                        <a:t>Brannsentral</a:t>
                      </a:r>
                    </a:p>
                  </a:txBody>
                  <a:tcPr marL="72000" marR="72000" marT="72019" marB="72019"/>
                </a:tc>
                <a:extLst>
                  <a:ext uri="{0D108BD9-81ED-4DB2-BD59-A6C34878D82A}">
                    <a16:rowId xmlns:a16="http://schemas.microsoft.com/office/drawing/2014/main" val="10005"/>
                  </a:ext>
                </a:extLst>
              </a:tr>
              <a:tr h="342178">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indent="0" algn="l" defTabSz="106918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panose="020B0604030504040204" pitchFamily="34" charset="0"/>
                          <a:cs typeface="Tahoma" panose="020B0604030504040204" pitchFamily="34" charset="0"/>
                        </a:rPr>
                        <a:t>Rute, viser veien til eller fra objekt</a:t>
                      </a:r>
                    </a:p>
                  </a:txBody>
                  <a:tcPr marL="72000" marR="72000" marT="72019" marB="72019"/>
                </a:tc>
                <a:extLst>
                  <a:ext uri="{0D108BD9-81ED-4DB2-BD59-A6C34878D82A}">
                    <a16:rowId xmlns:a16="http://schemas.microsoft.com/office/drawing/2014/main" val="10006"/>
                  </a:ext>
                </a:extLst>
              </a:tr>
              <a:tr h="342178">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Utgang, alternativ bergingsvei</a:t>
                      </a:r>
                    </a:p>
                  </a:txBody>
                  <a:tcPr marL="72000" marR="72000" marT="72019" marB="72019"/>
                </a:tc>
                <a:extLst>
                  <a:ext uri="{0D108BD9-81ED-4DB2-BD59-A6C34878D82A}">
                    <a16:rowId xmlns:a16="http://schemas.microsoft.com/office/drawing/2014/main" val="3498816994"/>
                  </a:ext>
                </a:extLst>
              </a:tr>
              <a:tr h="342178">
                <a:tc>
                  <a:txBody>
                    <a:bodyPr/>
                    <a:lstStyle/>
                    <a:p>
                      <a:endParaRPr lang="nb-NO" sz="1300" i="0" baseline="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lvl="0" indent="0" algn="l" defTabSz="1133856"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Tahoma" panose="020B0604030504040204" pitchFamily="34" charset="0"/>
                          <a:cs typeface="Tahoma" panose="020B0604030504040204" pitchFamily="34" charset="0"/>
                        </a:rPr>
                        <a:t>Kameraposisjon/bilderetning</a:t>
                      </a:r>
                    </a:p>
                  </a:txBody>
                  <a:tcPr marL="72000" marR="72000" marT="72019" marB="72019"/>
                </a:tc>
                <a:extLst>
                  <a:ext uri="{0D108BD9-81ED-4DB2-BD59-A6C34878D82A}">
                    <a16:rowId xmlns:a16="http://schemas.microsoft.com/office/drawing/2014/main" val="1282258253"/>
                  </a:ext>
                </a:extLst>
              </a:tr>
            </a:tbl>
          </a:graphicData>
        </a:graphic>
      </p:graphicFrame>
      <p:sp>
        <p:nvSpPr>
          <p:cNvPr id="97" name="Rektangel 96"/>
          <p:cNvSpPr/>
          <p:nvPr/>
        </p:nvSpPr>
        <p:spPr>
          <a:xfrm>
            <a:off x="11049866" y="4360619"/>
            <a:ext cx="386863" cy="442550"/>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102" name="j4">
            <a:extLst>
              <a:ext uri="{FF2B5EF4-FFF2-40B4-BE49-F238E27FC236}">
                <a16:creationId xmlns:a16="http://schemas.microsoft.com/office/drawing/2014/main" id="{D11E44D8-C5B0-4B36-B9B9-6CA7C265915D}"/>
              </a:ext>
            </a:extLst>
          </p:cNvPr>
          <p:cNvSpPr>
            <a:spLocks noChangeAspect="1"/>
          </p:cNvSpPr>
          <p:nvPr/>
        </p:nvSpPr>
        <p:spPr>
          <a:xfrm>
            <a:off x="11099283" y="2379772"/>
            <a:ext cx="324000" cy="32400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algn="ctr"/>
            <a:r>
              <a:rPr lang="en-US" sz="1600" b="1">
                <a:latin typeface="Tahoma" panose="020B0604030504040204" pitchFamily="34" charset="0"/>
                <a:ea typeface="Tahoma" panose="020B0604030504040204" pitchFamily="34" charset="0"/>
                <a:cs typeface="Tahoma" panose="020B0604030504040204" pitchFamily="34" charset="0"/>
              </a:rPr>
              <a:t>1</a:t>
            </a:r>
          </a:p>
        </p:txBody>
      </p:sp>
      <p:sp>
        <p:nvSpPr>
          <p:cNvPr id="103" name="j5">
            <a:extLst>
              <a:ext uri="{FF2B5EF4-FFF2-40B4-BE49-F238E27FC236}">
                <a16:creationId xmlns:a16="http://schemas.microsoft.com/office/drawing/2014/main" id="{3D041B42-D117-494F-BFCF-6E3027175594}"/>
              </a:ext>
            </a:extLst>
          </p:cNvPr>
          <p:cNvSpPr>
            <a:spLocks noChangeAspect="1"/>
          </p:cNvSpPr>
          <p:nvPr/>
        </p:nvSpPr>
        <p:spPr>
          <a:xfrm rot="16200000">
            <a:off x="11099319" y="2867694"/>
            <a:ext cx="324000" cy="324000"/>
          </a:xfrm>
          <a:prstGeom prst="homePlate">
            <a:avLst>
              <a:gd name="adj" fmla="val 38661"/>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1</a:t>
            </a:r>
            <a:endParaRPr lang="en-US" sz="1600" b="1">
              <a:latin typeface="Tahoma" panose="020B0604030504040204" pitchFamily="34" charset="0"/>
              <a:ea typeface="Tahoma" panose="020B0604030504040204" pitchFamily="34" charset="0"/>
              <a:cs typeface="Tahoma" panose="020B0604030504040204" pitchFamily="34" charset="0"/>
            </a:endParaRPr>
          </a:p>
        </p:txBody>
      </p:sp>
      <p:pic>
        <p:nvPicPr>
          <p:cNvPr id="105" name="i12">
            <a:hlinkClick r:id="" action="ppaction://noaction"/>
            <a:extLst>
              <a:ext uri="{FF2B5EF4-FFF2-40B4-BE49-F238E27FC236}">
                <a16:creationId xmlns:a16="http://schemas.microsoft.com/office/drawing/2014/main" id="{0BE12EAC-B2FB-4BE5-9BDD-F4F31C0A02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45965" y="6386820"/>
            <a:ext cx="288000" cy="288000"/>
          </a:xfrm>
          <a:prstGeom prst="rect">
            <a:avLst/>
          </a:prstGeom>
          <a:noFill/>
          <a:ln>
            <a:noFill/>
          </a:ln>
        </p:spPr>
      </p:pic>
      <p:pic>
        <p:nvPicPr>
          <p:cNvPr id="106" name="i23">
            <a:hlinkClick r:id="" action="ppaction://noaction"/>
            <a:extLst>
              <a:ext uri="{FF2B5EF4-FFF2-40B4-BE49-F238E27FC236}">
                <a16:creationId xmlns:a16="http://schemas.microsoft.com/office/drawing/2014/main" id="{87164370-0289-49D7-BBF3-6EACA619301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40091" y="9062475"/>
            <a:ext cx="288030" cy="288104"/>
          </a:xfrm>
          <a:prstGeom prst="rect">
            <a:avLst/>
          </a:prstGeom>
          <a:noFill/>
          <a:ln>
            <a:noFill/>
          </a:ln>
        </p:spPr>
      </p:pic>
      <p:pic>
        <p:nvPicPr>
          <p:cNvPr id="111" name="i22">
            <a:extLst>
              <a:ext uri="{FF2B5EF4-FFF2-40B4-BE49-F238E27FC236}">
                <a16:creationId xmlns:a16="http://schemas.microsoft.com/office/drawing/2014/main" id="{64B9BA07-2A86-4D0E-9642-5931182DD52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45965" y="4671350"/>
            <a:ext cx="288000" cy="288000"/>
          </a:xfrm>
          <a:prstGeom prst="rect">
            <a:avLst/>
          </a:prstGeom>
          <a:noFill/>
          <a:ln>
            <a:noFill/>
          </a:ln>
        </p:spPr>
      </p:pic>
      <p:grpSp>
        <p:nvGrpSpPr>
          <p:cNvPr id="112" name="j10">
            <a:extLst>
              <a:ext uri="{FF2B5EF4-FFF2-40B4-BE49-F238E27FC236}">
                <a16:creationId xmlns:a16="http://schemas.microsoft.com/office/drawing/2014/main" id="{9A5475A1-863E-4608-8D2C-6238E3BA8F3D}"/>
              </a:ext>
            </a:extLst>
          </p:cNvPr>
          <p:cNvGrpSpPr>
            <a:grpSpLocks/>
          </p:cNvGrpSpPr>
          <p:nvPr/>
        </p:nvGrpSpPr>
        <p:grpSpPr>
          <a:xfrm>
            <a:off x="7054227" y="5155631"/>
            <a:ext cx="671476" cy="279118"/>
            <a:chOff x="5456030" y="2705759"/>
            <a:chExt cx="983354" cy="251023"/>
          </a:xfrm>
        </p:grpSpPr>
        <p:sp>
          <p:nvSpPr>
            <p:cNvPr id="113" name="Rektangel 112">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14" name="Rektangel 113">
              <a:extLst>
                <a:ext uri="{FF2B5EF4-FFF2-40B4-BE49-F238E27FC236}">
                  <a16:creationId xmlns:a16="http://schemas.microsoft.com/office/drawing/2014/main" id="{90ADCB51-CAC3-4447-8A1C-5CF9F32F0D79}"/>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115" name="TekstSylinder 114">
              <a:extLst>
                <a:ext uri="{FF2B5EF4-FFF2-40B4-BE49-F238E27FC236}">
                  <a16:creationId xmlns:a16="http://schemas.microsoft.com/office/drawing/2014/main" id="{0893CA49-18B3-426B-98CE-35E3A4D541D8}"/>
                </a:ext>
              </a:extLst>
            </p:cNvPr>
            <p:cNvSpPr txBox="1"/>
            <p:nvPr userDrawn="1"/>
          </p:nvSpPr>
          <p:spPr>
            <a:xfrm>
              <a:off x="5461684" y="2705759"/>
              <a:ext cx="977698" cy="166097"/>
            </a:xfrm>
            <a:prstGeom prst="rect">
              <a:avLst/>
            </a:prstGeom>
            <a:noFill/>
          </p:spPr>
          <p:txBody>
            <a:bodyPr wrap="square" lIns="0" tIns="0" rIns="0" bIns="0" rtlCol="0">
              <a:spAutoFit/>
            </a:bodyPr>
            <a:lstStyle/>
            <a:p>
              <a:pPr algn="ctr"/>
              <a:r>
                <a:rPr lang="nb-NO" sz="1200"/>
                <a:t>20 m</a:t>
              </a:r>
              <a:endParaRPr lang="en-US" sz="1200"/>
            </a:p>
          </p:txBody>
        </p:sp>
      </p:grpSp>
      <p:pic>
        <p:nvPicPr>
          <p:cNvPr id="116" name="i4">
            <a:extLst>
              <a:ext uri="{FF2B5EF4-FFF2-40B4-BE49-F238E27FC236}">
                <a16:creationId xmlns:a16="http://schemas.microsoft.com/office/drawing/2014/main" id="{F7961B1D-B274-4E9B-B00D-24CCA8F1B01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45965" y="5682977"/>
            <a:ext cx="288000" cy="288000"/>
          </a:xfrm>
          <a:prstGeom prst="rect">
            <a:avLst/>
          </a:prstGeom>
          <a:noFill/>
          <a:ln>
            <a:noFill/>
          </a:ln>
        </p:spPr>
      </p:pic>
      <p:pic>
        <p:nvPicPr>
          <p:cNvPr id="117" name="Bilde 1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800000">
            <a:off x="7245966" y="6026142"/>
            <a:ext cx="288000" cy="288000"/>
          </a:xfrm>
          <a:prstGeom prst="rect">
            <a:avLst/>
          </a:prstGeom>
        </p:spPr>
      </p:pic>
      <p:graphicFrame>
        <p:nvGraphicFramePr>
          <p:cNvPr id="118" name="Tabell 117"/>
          <p:cNvGraphicFramePr>
            <a:graphicFrameLocks noGrp="1"/>
          </p:cNvGraphicFramePr>
          <p:nvPr>
            <p:extLst>
              <p:ext uri="{D42A27DB-BD31-4B8C-83A1-F6EECF244321}">
                <p14:modId xmlns:p14="http://schemas.microsoft.com/office/powerpoint/2010/main" val="4265348317"/>
              </p:ext>
            </p:extLst>
          </p:nvPr>
        </p:nvGraphicFramePr>
        <p:xfrm>
          <a:off x="6969776" y="1978387"/>
          <a:ext cx="3600000" cy="2168049"/>
        </p:xfrm>
        <a:graphic>
          <a:graphicData uri="http://schemas.openxmlformats.org/drawingml/2006/table">
            <a:tbl>
              <a:tblPr firstRow="1" bandRow="1">
                <a:effectLst/>
                <a:tableStyleId>{073A0DAA-6AF3-43AB-8588-CEC1D06C72B9}</a:tableStyleId>
              </a:tblPr>
              <a:tblGrid>
                <a:gridCol w="925717">
                  <a:extLst>
                    <a:ext uri="{9D8B030D-6E8A-4147-A177-3AD203B41FA5}">
                      <a16:colId xmlns:a16="http://schemas.microsoft.com/office/drawing/2014/main" val="20000"/>
                    </a:ext>
                  </a:extLst>
                </a:gridCol>
                <a:gridCol w="2674283">
                  <a:extLst>
                    <a:ext uri="{9D8B030D-6E8A-4147-A177-3AD203B41FA5}">
                      <a16:colId xmlns:a16="http://schemas.microsoft.com/office/drawing/2014/main" val="20001"/>
                    </a:ext>
                  </a:extLst>
                </a:gridCol>
              </a:tblGrid>
              <a:tr h="357420">
                <a:tc gridSpan="2">
                  <a:txBody>
                    <a:bodyPr/>
                    <a:lstStyle/>
                    <a:p>
                      <a:pPr algn="ctr"/>
                      <a:r>
                        <a:rPr lang="nb-NO" sz="1400" i="0">
                          <a:solidFill>
                            <a:schemeClr val="bg1"/>
                          </a:solidFill>
                          <a:latin typeface="Tahoma" panose="020B0604030504040204" pitchFamily="34" charset="0"/>
                          <a:cs typeface="Tahoma" panose="020B0604030504040204" pitchFamily="34" charset="0"/>
                        </a:rPr>
                        <a:t>Inndeling av objekt</a:t>
                      </a:r>
                    </a:p>
                  </a:txBody>
                  <a:tcPr marL="72000" marR="72000" marT="72019" marB="72019" anchor="b">
                    <a:solidFill>
                      <a:srgbClr val="002932"/>
                    </a:solidFill>
                  </a:tcPr>
                </a:tc>
                <a:tc hMerge="1">
                  <a:txBody>
                    <a:bodyPr/>
                    <a:lstStyle/>
                    <a:p>
                      <a:pPr marL="0" marR="0" indent="0" algn="l" defTabSz="106918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992965">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Etasjer</a:t>
                      </a:r>
                      <a:endParaRPr lang="nb-NO" sz="1100" b="1" i="0" baseline="0">
                        <a:solidFill>
                          <a:schemeClr val="tx1"/>
                        </a:solidFill>
                        <a:latin typeface="Tahoma" panose="020B0604030504040204" pitchFamily="34" charset="0"/>
                        <a:cs typeface="Tahoma" panose="020B0604030504040204" pitchFamily="34" charset="0"/>
                      </a:endParaRPr>
                    </a:p>
                    <a:p>
                      <a:pPr marL="0" marR="0" indent="0" algn="l" defTabSz="106918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Relaterer til verdibergingsplanens disposisjon med fargekoder. Redigeres etter aktuell situasjon. </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1"/>
                  </a:ext>
                </a:extLst>
              </a:tr>
              <a:tr h="817664">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baseline="0">
                          <a:solidFill>
                            <a:schemeClr val="tx1"/>
                          </a:solidFill>
                          <a:latin typeface="Tahoma" panose="020B0604030504040204" pitchFamily="34" charset="0"/>
                          <a:cs typeface="Tahoma" panose="020B0604030504040204" pitchFamily="34" charset="0"/>
                        </a:rPr>
                        <a:t>Bygninger og seksjoner</a:t>
                      </a:r>
                    </a:p>
                    <a:p>
                      <a:pPr marL="0" marR="0" indent="0" algn="l" defTabSz="1069180"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Relaterer til verdibergingsplanens disposisjon med fargekoder. Redigeres etter aktuell situasjon. </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2"/>
                  </a:ext>
                </a:extLst>
              </a:tr>
            </a:tbl>
          </a:graphicData>
        </a:graphic>
      </p:graphicFrame>
      <p:sp>
        <p:nvSpPr>
          <p:cNvPr id="119" name="Kube 118"/>
          <p:cNvSpPr/>
          <p:nvPr/>
        </p:nvSpPr>
        <p:spPr>
          <a:xfrm>
            <a:off x="10969750" y="7275104"/>
            <a:ext cx="547095" cy="533138"/>
          </a:xfrm>
          <a:prstGeom prst="cube">
            <a:avLst>
              <a:gd name="adj" fmla="val 26030"/>
            </a:avLst>
          </a:prstGeom>
          <a:solidFill>
            <a:schemeClr val="tx1"/>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endParaRPr lang="nb-NO"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21" name="Rektangel 120"/>
          <p:cNvSpPr>
            <a:spLocks/>
          </p:cNvSpPr>
          <p:nvPr/>
        </p:nvSpPr>
        <p:spPr>
          <a:xfrm>
            <a:off x="7585669" y="3899618"/>
            <a:ext cx="180019" cy="180019"/>
          </a:xfrm>
          <a:prstGeom prst="rect">
            <a:avLst/>
          </a:prstGeom>
          <a:noFill/>
          <a:ln w="38100" cmpd="sng">
            <a:solidFill>
              <a:srgbClr val="B0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10.</a:t>
            </a:r>
          </a:p>
        </p:txBody>
      </p:sp>
      <p:sp>
        <p:nvSpPr>
          <p:cNvPr id="122" name="Rektangel 121"/>
          <p:cNvSpPr>
            <a:spLocks/>
          </p:cNvSpPr>
          <p:nvPr/>
        </p:nvSpPr>
        <p:spPr>
          <a:xfrm>
            <a:off x="7112716" y="3414046"/>
            <a:ext cx="180019" cy="180019"/>
          </a:xfrm>
          <a:prstGeom prst="rect">
            <a:avLst/>
          </a:prstGeom>
          <a:noFill/>
          <a:ln w="38100" cmpd="sng">
            <a:solidFill>
              <a:srgbClr val="EAC9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1.</a:t>
            </a:r>
          </a:p>
        </p:txBody>
      </p:sp>
      <p:sp>
        <p:nvSpPr>
          <p:cNvPr id="123" name="Rektangel 122"/>
          <p:cNvSpPr>
            <a:spLocks/>
          </p:cNvSpPr>
          <p:nvPr/>
        </p:nvSpPr>
        <p:spPr>
          <a:xfrm>
            <a:off x="7585669" y="3414046"/>
            <a:ext cx="180019" cy="180019"/>
          </a:xfrm>
          <a:prstGeom prst="rect">
            <a:avLst/>
          </a:prstGeom>
          <a:noFill/>
          <a:ln w="38100" cmpd="sng">
            <a:solidFill>
              <a:srgbClr val="3266A4"/>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3.</a:t>
            </a:r>
          </a:p>
        </p:txBody>
      </p:sp>
      <p:sp>
        <p:nvSpPr>
          <p:cNvPr id="124" name="Rektangel 123"/>
          <p:cNvSpPr>
            <a:spLocks/>
          </p:cNvSpPr>
          <p:nvPr/>
        </p:nvSpPr>
        <p:spPr>
          <a:xfrm>
            <a:off x="7112716" y="3899618"/>
            <a:ext cx="180019" cy="180019"/>
          </a:xfrm>
          <a:prstGeom prst="rect">
            <a:avLst/>
          </a:prstGeom>
          <a:noFill/>
          <a:ln w="38100" cmpd="sng">
            <a:solidFill>
              <a:srgbClr val="6E268E"/>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8.</a:t>
            </a:r>
          </a:p>
        </p:txBody>
      </p:sp>
      <p:sp>
        <p:nvSpPr>
          <p:cNvPr id="125" name="Rektangel 124"/>
          <p:cNvSpPr>
            <a:spLocks/>
          </p:cNvSpPr>
          <p:nvPr/>
        </p:nvSpPr>
        <p:spPr>
          <a:xfrm>
            <a:off x="7688048" y="3654947"/>
            <a:ext cx="180019" cy="180019"/>
          </a:xfrm>
          <a:prstGeom prst="rect">
            <a:avLst/>
          </a:prstGeom>
          <a:noFill/>
          <a:ln w="38100" cmpd="sng">
            <a:solidFill>
              <a:srgbClr val="CD5D0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7.</a:t>
            </a:r>
          </a:p>
        </p:txBody>
      </p:sp>
      <p:sp>
        <p:nvSpPr>
          <p:cNvPr id="126" name="Rektangel 125"/>
          <p:cNvSpPr>
            <a:spLocks/>
          </p:cNvSpPr>
          <p:nvPr/>
        </p:nvSpPr>
        <p:spPr>
          <a:xfrm>
            <a:off x="6999447" y="3654947"/>
            <a:ext cx="180019" cy="180019"/>
          </a:xfrm>
          <a:prstGeom prst="rect">
            <a:avLst/>
          </a:prstGeom>
          <a:noFill/>
          <a:ln w="38100" cmpd="sng">
            <a:solidFill>
              <a:srgbClr val="C8085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4.</a:t>
            </a:r>
          </a:p>
        </p:txBody>
      </p:sp>
      <p:sp>
        <p:nvSpPr>
          <p:cNvPr id="127" name="Rektangel 126"/>
          <p:cNvSpPr>
            <a:spLocks/>
          </p:cNvSpPr>
          <p:nvPr/>
        </p:nvSpPr>
        <p:spPr>
          <a:xfrm>
            <a:off x="7461534" y="3654947"/>
            <a:ext cx="180019" cy="180019"/>
          </a:xfrm>
          <a:prstGeom prst="rect">
            <a:avLst/>
          </a:prstGeom>
          <a:noFill/>
          <a:ln w="38100" cmpd="sng">
            <a:solidFill>
              <a:srgbClr val="1A786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6.</a:t>
            </a:r>
          </a:p>
        </p:txBody>
      </p:sp>
      <p:sp>
        <p:nvSpPr>
          <p:cNvPr id="128" name="Rektangel 127"/>
          <p:cNvSpPr>
            <a:spLocks/>
          </p:cNvSpPr>
          <p:nvPr/>
        </p:nvSpPr>
        <p:spPr>
          <a:xfrm>
            <a:off x="7352606" y="3899618"/>
            <a:ext cx="180019" cy="180019"/>
          </a:xfrm>
          <a:prstGeom prst="rect">
            <a:avLst/>
          </a:prstGeom>
          <a:noFill/>
          <a:ln w="38100" cmpd="sng">
            <a:solidFill>
              <a:srgbClr val="6D696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9.</a:t>
            </a:r>
          </a:p>
        </p:txBody>
      </p:sp>
      <p:sp>
        <p:nvSpPr>
          <p:cNvPr id="129" name="Rektangel 128"/>
          <p:cNvSpPr>
            <a:spLocks/>
          </p:cNvSpPr>
          <p:nvPr/>
        </p:nvSpPr>
        <p:spPr>
          <a:xfrm>
            <a:off x="7352606" y="3414046"/>
            <a:ext cx="180019" cy="180019"/>
          </a:xfrm>
          <a:prstGeom prst="rect">
            <a:avLst/>
          </a:prstGeom>
          <a:noFill/>
          <a:ln w="38100" cmpd="sng">
            <a:solidFill>
              <a:srgbClr val="56692D"/>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2.</a:t>
            </a:r>
          </a:p>
        </p:txBody>
      </p:sp>
      <p:sp>
        <p:nvSpPr>
          <p:cNvPr id="130" name="Rektangel 129"/>
          <p:cNvSpPr>
            <a:spLocks/>
          </p:cNvSpPr>
          <p:nvPr/>
        </p:nvSpPr>
        <p:spPr>
          <a:xfrm>
            <a:off x="7230490" y="3654947"/>
            <a:ext cx="180019" cy="180019"/>
          </a:xfrm>
          <a:prstGeom prst="rect">
            <a:avLst/>
          </a:prstGeom>
          <a:noFill/>
          <a:ln w="38100" cmpd="sng">
            <a:solidFill>
              <a:srgbClr val="894E3B"/>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nb-NO" sz="600" b="1">
                <a:solidFill>
                  <a:schemeClr val="tx1"/>
                </a:solidFill>
                <a:latin typeface="Tahoma" panose="020B0604030504040204" pitchFamily="34" charset="0"/>
              </a:rPr>
              <a:t>5.</a:t>
            </a:r>
          </a:p>
        </p:txBody>
      </p:sp>
      <p:sp>
        <p:nvSpPr>
          <p:cNvPr id="131" name="Plassholder for innhold 1"/>
          <p:cNvSpPr txBox="1">
            <a:spLocks/>
          </p:cNvSpPr>
          <p:nvPr/>
        </p:nvSpPr>
        <p:spPr>
          <a:xfrm>
            <a:off x="6994806" y="1517778"/>
            <a:ext cx="3524251" cy="468049"/>
          </a:xfrm>
          <a:prstGeom prst="rect">
            <a:avLst/>
          </a:prstGeom>
        </p:spPr>
        <p:txBody>
          <a:bodyPr vert="horz" lIns="0" tIns="0" rIns="0" bIns="0" rtlCol="0">
            <a:normAutofit/>
          </a:bodyPr>
          <a:lstStyle>
            <a:lvl1pPr marL="144000" indent="-144000" algn="l" defTabSz="801929" rtl="0" eaLnBrk="1" latinLnBrk="0" hangingPunct="1">
              <a:lnSpc>
                <a:spcPct val="140000"/>
              </a:lnSpc>
              <a:spcBef>
                <a:spcPts val="0"/>
              </a:spcBef>
              <a:buFont typeface="Arial" panose="020B0604020202020204" pitchFamily="34" charset="0"/>
              <a:buChar char="•"/>
              <a:defRPr sz="2400" kern="1200">
                <a:solidFill>
                  <a:schemeClr val="tx1"/>
                </a:solidFill>
                <a:latin typeface="+mn-lt"/>
                <a:ea typeface="+mn-ea"/>
                <a:cs typeface="+mn-cs"/>
              </a:defRPr>
            </a:lvl1pPr>
            <a:lvl2pPr marL="288000" indent="-144000" algn="l" defTabSz="801929" rtl="0" eaLnBrk="1" latinLnBrk="0" hangingPunct="1">
              <a:lnSpc>
                <a:spcPct val="140000"/>
              </a:lnSpc>
              <a:spcBef>
                <a:spcPts val="200"/>
              </a:spcBef>
              <a:buFont typeface="Arial" panose="020B0604020202020204" pitchFamily="34" charset="0"/>
              <a:buChar char="•"/>
              <a:defRPr sz="2400" kern="1200">
                <a:solidFill>
                  <a:schemeClr val="tx1"/>
                </a:solidFill>
                <a:latin typeface="+mn-lt"/>
                <a:ea typeface="+mn-ea"/>
                <a:cs typeface="+mn-cs"/>
              </a:defRPr>
            </a:lvl2pPr>
            <a:lvl3pPr marL="432000" indent="-144000" algn="l" defTabSz="801929" rtl="0" eaLnBrk="1" latinLnBrk="0" hangingPunct="1">
              <a:lnSpc>
                <a:spcPct val="140000"/>
              </a:lnSpc>
              <a:spcBef>
                <a:spcPts val="200"/>
              </a:spcBef>
              <a:buFont typeface="Arial" panose="020B0604020202020204" pitchFamily="34" charset="0"/>
              <a:buChar char="•"/>
              <a:defRPr sz="2000" kern="1200">
                <a:solidFill>
                  <a:schemeClr val="tx1"/>
                </a:solidFill>
                <a:latin typeface="+mn-lt"/>
                <a:ea typeface="+mn-ea"/>
                <a:cs typeface="+mn-cs"/>
              </a:defRPr>
            </a:lvl3pPr>
            <a:lvl4pPr marL="576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4pPr>
            <a:lvl5pPr marL="720000" indent="-144000" algn="l" defTabSz="801929" rtl="0" eaLnBrk="1" latinLnBrk="0" hangingPunct="1">
              <a:lnSpc>
                <a:spcPct val="140000"/>
              </a:lnSpc>
              <a:spcBef>
                <a:spcPts val="200"/>
              </a:spcBef>
              <a:buFont typeface="Arial" panose="020B0604020202020204" pitchFamily="34" charset="0"/>
              <a:buChar char="•"/>
              <a:defRPr sz="1800" kern="1200">
                <a:solidFill>
                  <a:schemeClr val="tx1"/>
                </a:solidFill>
                <a:latin typeface="+mn-lt"/>
                <a:ea typeface="+mn-ea"/>
                <a:cs typeface="+mn-cs"/>
              </a:defRPr>
            </a:lvl5pPr>
            <a:lvl6pPr marL="2205304"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269"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233"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197" indent="-200482" algn="l" defTabSz="801929"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a:lstStyle>
          <a:p>
            <a:pPr marL="0" indent="0">
              <a:spcBef>
                <a:spcPts val="689"/>
              </a:spcBef>
              <a:spcAft>
                <a:spcPts val="1378"/>
              </a:spcAft>
              <a:buNone/>
            </a:pPr>
            <a:r>
              <a:rPr lang="nb-NO" sz="2000" b="1">
                <a:latin typeface="Tahoma" panose="020B0604030504040204" pitchFamily="34" charset="0"/>
                <a:cs typeface="Tahoma" panose="020B0604030504040204" pitchFamily="34" charset="0"/>
              </a:rPr>
              <a:t>Symboler</a:t>
            </a:r>
          </a:p>
        </p:txBody>
      </p:sp>
      <p:pic>
        <p:nvPicPr>
          <p:cNvPr id="132" name="Bilde 13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45965" y="7046338"/>
            <a:ext cx="288000" cy="288000"/>
          </a:xfrm>
          <a:prstGeom prst="rect">
            <a:avLst/>
          </a:prstGeom>
        </p:spPr>
      </p:pic>
      <p:grpSp>
        <p:nvGrpSpPr>
          <p:cNvPr id="134" name="Gruppe 133"/>
          <p:cNvGrpSpPr/>
          <p:nvPr/>
        </p:nvGrpSpPr>
        <p:grpSpPr>
          <a:xfrm>
            <a:off x="7234165" y="2373139"/>
            <a:ext cx="424419" cy="859158"/>
            <a:chOff x="5936022" y="8834303"/>
            <a:chExt cx="826932" cy="1673544"/>
          </a:xfrm>
        </p:grpSpPr>
        <p:grpSp>
          <p:nvGrpSpPr>
            <p:cNvPr id="135" name="Gruppe 134"/>
            <p:cNvGrpSpPr/>
            <p:nvPr/>
          </p:nvGrpSpPr>
          <p:grpSpPr>
            <a:xfrm>
              <a:off x="5936022" y="8834303"/>
              <a:ext cx="826932" cy="1673544"/>
              <a:chOff x="11610481" y="6541722"/>
              <a:chExt cx="700166" cy="1502788"/>
            </a:xfrm>
          </p:grpSpPr>
          <p:cxnSp>
            <p:nvCxnSpPr>
              <p:cNvPr id="137" name="Rett linje 136"/>
              <p:cNvCxnSpPr/>
              <p:nvPr/>
            </p:nvCxnSpPr>
            <p:spPr>
              <a:xfrm flipV="1">
                <a:off x="11610481" y="7862774"/>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8" name="Gruppe 137"/>
              <p:cNvGrpSpPr/>
              <p:nvPr/>
            </p:nvGrpSpPr>
            <p:grpSpPr>
              <a:xfrm>
                <a:off x="11684238" y="6541722"/>
                <a:ext cx="577435" cy="1502788"/>
                <a:chOff x="11557182" y="7111241"/>
                <a:chExt cx="896605" cy="2333462"/>
              </a:xfrm>
              <a:solidFill>
                <a:schemeClr val="accent1">
                  <a:lumMod val="40000"/>
                  <a:lumOff val="60000"/>
                </a:schemeClr>
              </a:solidFill>
            </p:grpSpPr>
            <p:grpSp>
              <p:nvGrpSpPr>
                <p:cNvPr id="139" name="Gruppe 138">
                  <a:extLst>
                    <a:ext uri="{FF2B5EF4-FFF2-40B4-BE49-F238E27FC236}">
                      <a16:creationId xmlns:a16="http://schemas.microsoft.com/office/drawing/2014/main" id="{BB709DA0-3087-B446-9529-75F205108DB9}"/>
                    </a:ext>
                  </a:extLst>
                </p:cNvPr>
                <p:cNvGrpSpPr/>
                <p:nvPr/>
              </p:nvGrpSpPr>
              <p:grpSpPr>
                <a:xfrm>
                  <a:off x="11557182" y="7111241"/>
                  <a:ext cx="896605" cy="1958108"/>
                  <a:chOff x="1291517" y="5668548"/>
                  <a:chExt cx="670070" cy="1304552"/>
                </a:xfrm>
                <a:grpFill/>
              </p:grpSpPr>
              <p:sp>
                <p:nvSpPr>
                  <p:cNvPr id="151" name="TekstSylinder 150">
                    <a:extLst>
                      <a:ext uri="{FF2B5EF4-FFF2-40B4-BE49-F238E27FC236}">
                        <a16:creationId xmlns:a16="http://schemas.microsoft.com/office/drawing/2014/main" id="{A0FEE136-BD8B-C649-B803-300BC6BDAEC3}"/>
                      </a:ext>
                    </a:extLst>
                  </p:cNvPr>
                  <p:cNvSpPr txBox="1"/>
                  <p:nvPr/>
                </p:nvSpPr>
                <p:spPr>
                  <a:xfrm>
                    <a:off x="1292598" y="6255570"/>
                    <a:ext cx="668984" cy="217404"/>
                  </a:xfrm>
                  <a:prstGeom prst="rect">
                    <a:avLst/>
                  </a:prstGeom>
                  <a:solidFill>
                    <a:srgbClr val="8FC3CD"/>
                  </a:solidFill>
                  <a:ln w="3175">
                    <a:solidFill>
                      <a:schemeClr val="tx1"/>
                    </a:solidFill>
                  </a:ln>
                </p:spPr>
                <p:txBody>
                  <a:bodyPr wrap="none" lIns="43109" tIns="43109" rIns="43109" bIns="43109" rtlCol="0">
                    <a:noAutofit/>
                  </a:bodyPr>
                  <a:lstStyle/>
                  <a:p>
                    <a:pPr algn="ctr"/>
                    <a:r>
                      <a:rPr lang="nb-NO" sz="4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160" name="TekstSylinder 159">
                    <a:extLst>
                      <a:ext uri="{FF2B5EF4-FFF2-40B4-BE49-F238E27FC236}">
                        <a16:creationId xmlns:a16="http://schemas.microsoft.com/office/drawing/2014/main" id="{7FE605A2-50C0-4C4C-8DF4-D8D99EA38317}"/>
                      </a:ext>
                    </a:extLst>
                  </p:cNvPr>
                  <p:cNvSpPr txBox="1"/>
                  <p:nvPr/>
                </p:nvSpPr>
                <p:spPr>
                  <a:xfrm>
                    <a:off x="1292603" y="6755696"/>
                    <a:ext cx="668984" cy="217404"/>
                  </a:xfrm>
                  <a:prstGeom prst="rect">
                    <a:avLst/>
                  </a:prstGeom>
                  <a:solidFill>
                    <a:srgbClr val="FFF19B"/>
                  </a:solidFill>
                  <a:ln w="3175">
                    <a:solidFill>
                      <a:schemeClr val="tx1"/>
                    </a:solidFill>
                  </a:ln>
                </p:spPr>
                <p:txBody>
                  <a:bodyPr wrap="none" lIns="43109" tIns="43109" rIns="43109" bIns="43109" rtlCol="0">
                    <a:noAutofit/>
                  </a:bodyPr>
                  <a:lstStyle/>
                  <a:p>
                    <a:pPr algn="ctr"/>
                    <a:r>
                      <a:rPr lang="nb-NO" sz="4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161" name="TekstSylinder 160">
                    <a:extLst>
                      <a:ext uri="{FF2B5EF4-FFF2-40B4-BE49-F238E27FC236}">
                        <a16:creationId xmlns:a16="http://schemas.microsoft.com/office/drawing/2014/main" id="{B15C83A0-3215-C44C-8E40-C10C3087C873}"/>
                      </a:ext>
                    </a:extLst>
                  </p:cNvPr>
                  <p:cNvSpPr txBox="1"/>
                  <p:nvPr/>
                </p:nvSpPr>
                <p:spPr>
                  <a:xfrm>
                    <a:off x="1292598" y="6505633"/>
                    <a:ext cx="668984" cy="217404"/>
                  </a:xfrm>
                  <a:prstGeom prst="rect">
                    <a:avLst/>
                  </a:prstGeom>
                  <a:solidFill>
                    <a:srgbClr val="B8CD89"/>
                  </a:solidFill>
                  <a:ln w="3175">
                    <a:solidFill>
                      <a:schemeClr val="tx1"/>
                    </a:solidFill>
                  </a:ln>
                </p:spPr>
                <p:txBody>
                  <a:bodyPr wrap="none" lIns="43109" tIns="43109" rIns="43109" bIns="43109" rtlCol="0">
                    <a:noAutofit/>
                  </a:bodyPr>
                  <a:lstStyle/>
                  <a:p>
                    <a:pPr algn="ctr"/>
                    <a:r>
                      <a:rPr lang="nb-NO" sz="4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162" name="Likebent trekant 9">
                    <a:extLst>
                      <a:ext uri="{FF2B5EF4-FFF2-40B4-BE49-F238E27FC236}">
                        <a16:creationId xmlns:a16="http://schemas.microsoft.com/office/drawing/2014/main" id="{7CDE87DE-E602-2F40-B831-E04C61A0923D}"/>
                      </a:ext>
                    </a:extLst>
                  </p:cNvPr>
                  <p:cNvSpPr/>
                  <p:nvPr/>
                </p:nvSpPr>
                <p:spPr>
                  <a:xfrm>
                    <a:off x="1291517" y="5668548"/>
                    <a:ext cx="670057" cy="304300"/>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400">
                        <a:solidFill>
                          <a:schemeClr val="tx1"/>
                        </a:solidFill>
                        <a:latin typeface="Tahoma" panose="020B0604030504040204" pitchFamily="34" charset="0"/>
                        <a:cs typeface="Tahoma" panose="020B0604030504040204" pitchFamily="34" charset="0"/>
                      </a:rPr>
                      <a:t>Loft</a:t>
                    </a:r>
                  </a:p>
                </p:txBody>
              </p:sp>
            </p:grpSp>
            <p:sp>
              <p:nvSpPr>
                <p:cNvPr id="140" name="TekstSylinder 139">
                  <a:extLst>
                    <a:ext uri="{FF2B5EF4-FFF2-40B4-BE49-F238E27FC236}">
                      <a16:creationId xmlns:a16="http://schemas.microsoft.com/office/drawing/2014/main" id="{7FE605A2-50C0-4C4C-8DF4-D8D99EA38317}"/>
                    </a:ext>
                  </a:extLst>
                </p:cNvPr>
                <p:cNvSpPr txBox="1"/>
                <p:nvPr/>
              </p:nvSpPr>
              <p:spPr>
                <a:xfrm>
                  <a:off x="11557192" y="9118378"/>
                  <a:ext cx="895150" cy="326325"/>
                </a:xfrm>
                <a:prstGeom prst="rect">
                  <a:avLst/>
                </a:prstGeom>
                <a:solidFill>
                  <a:schemeClr val="bg1"/>
                </a:solidFill>
                <a:ln w="3175">
                  <a:solidFill>
                    <a:schemeClr val="tx1"/>
                  </a:solidFill>
                </a:ln>
              </p:spPr>
              <p:txBody>
                <a:bodyPr wrap="none" lIns="43109" tIns="43109" rIns="43109" bIns="43109" rtlCol="0">
                  <a:noAutofit/>
                </a:bodyPr>
                <a:lstStyle/>
                <a:p>
                  <a:pPr algn="ctr"/>
                  <a:r>
                    <a:rPr lang="nb-NO" sz="4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136" name="TekstSylinder 135">
              <a:extLst>
                <a:ext uri="{FF2B5EF4-FFF2-40B4-BE49-F238E27FC236}">
                  <a16:creationId xmlns:a16="http://schemas.microsoft.com/office/drawing/2014/main" id="{A0FEE136-BD8B-C649-B803-300BC6BDAEC3}"/>
                </a:ext>
              </a:extLst>
            </p:cNvPr>
            <p:cNvSpPr txBox="1"/>
            <p:nvPr/>
          </p:nvSpPr>
          <p:spPr>
            <a:xfrm>
              <a:off x="6022015" y="9197041"/>
              <a:ext cx="680876" cy="234034"/>
            </a:xfrm>
            <a:prstGeom prst="rect">
              <a:avLst/>
            </a:prstGeom>
            <a:solidFill>
              <a:srgbClr val="FDCBDE"/>
            </a:solidFill>
            <a:ln w="3175">
              <a:solidFill>
                <a:schemeClr val="tx1"/>
              </a:solidFill>
            </a:ln>
          </p:spPr>
          <p:txBody>
            <a:bodyPr wrap="none" lIns="43109" tIns="43109" rIns="43109" bIns="43109" rtlCol="0">
              <a:noAutofit/>
            </a:bodyPr>
            <a:lstStyle/>
            <a:p>
              <a:pPr algn="ctr"/>
              <a:r>
                <a:rPr lang="nb-NO" sz="400" spc="96">
                  <a:latin typeface="Tahoma" panose="020B0604030504040204" pitchFamily="34" charset="0"/>
                  <a:ea typeface="Helvetica Neue Condensed" panose="02000503000000020004" pitchFamily="2" charset="0"/>
                  <a:cs typeface="Tahoma" panose="020B0604030504040204" pitchFamily="34" charset="0"/>
                </a:rPr>
                <a:t>4. etg.</a:t>
              </a:r>
            </a:p>
          </p:txBody>
        </p:sp>
      </p:grpSp>
      <p:graphicFrame>
        <p:nvGraphicFramePr>
          <p:cNvPr id="145" name="Tabell 144"/>
          <p:cNvGraphicFramePr>
            <a:graphicFrameLocks noGrp="1"/>
          </p:cNvGraphicFramePr>
          <p:nvPr>
            <p:extLst>
              <p:ext uri="{D42A27DB-BD31-4B8C-83A1-F6EECF244321}">
                <p14:modId xmlns:p14="http://schemas.microsoft.com/office/powerpoint/2010/main" val="1247162160"/>
              </p:ext>
            </p:extLst>
          </p:nvPr>
        </p:nvGraphicFramePr>
        <p:xfrm>
          <a:off x="6933702" y="7807874"/>
          <a:ext cx="3636074" cy="2334362"/>
        </p:xfrm>
        <a:graphic>
          <a:graphicData uri="http://schemas.openxmlformats.org/drawingml/2006/table">
            <a:tbl>
              <a:tblPr firstRow="1" bandRow="1">
                <a:effectLst/>
                <a:tableStyleId>{073A0DAA-6AF3-43AB-8588-CEC1D06C72B9}</a:tableStyleId>
              </a:tblPr>
              <a:tblGrid>
                <a:gridCol w="934994">
                  <a:extLst>
                    <a:ext uri="{9D8B030D-6E8A-4147-A177-3AD203B41FA5}">
                      <a16:colId xmlns:a16="http://schemas.microsoft.com/office/drawing/2014/main" val="20000"/>
                    </a:ext>
                  </a:extLst>
                </a:gridCol>
                <a:gridCol w="2701080">
                  <a:extLst>
                    <a:ext uri="{9D8B030D-6E8A-4147-A177-3AD203B41FA5}">
                      <a16:colId xmlns:a16="http://schemas.microsoft.com/office/drawing/2014/main" val="20001"/>
                    </a:ext>
                  </a:extLst>
                </a:gridCol>
              </a:tblGrid>
              <a:tr h="357420">
                <a:tc gridSpan="2">
                  <a:txBody>
                    <a:bodyPr/>
                    <a:lstStyle/>
                    <a:p>
                      <a:pPr algn="ctr"/>
                      <a:r>
                        <a:rPr lang="nb-NO" sz="1400" i="0">
                          <a:solidFill>
                            <a:schemeClr val="bg1"/>
                          </a:solidFill>
                          <a:latin typeface="Tahoma" panose="020B0604030504040204" pitchFamily="34" charset="0"/>
                          <a:cs typeface="Tahoma" panose="020B0604030504040204" pitchFamily="34" charset="0"/>
                        </a:rPr>
                        <a:t>Hjelpemidler</a:t>
                      </a:r>
                    </a:p>
                  </a:txBody>
                  <a:tcPr marL="72000" marR="72000" marT="72019" marB="72019" anchor="b">
                    <a:solidFill>
                      <a:srgbClr val="002932"/>
                    </a:solidFill>
                  </a:tcPr>
                </a:tc>
                <a:tc hMerge="1">
                  <a:txBody>
                    <a:bodyPr/>
                    <a:lstStyle/>
                    <a:p>
                      <a:pPr marL="0" marR="0" indent="0" algn="l" defTabSz="1069180" rtl="0" eaLnBrk="1" fontAlgn="auto" latinLnBrk="0" hangingPunct="1">
                        <a:lnSpc>
                          <a:spcPct val="100000"/>
                        </a:lnSpc>
                        <a:spcBef>
                          <a:spcPts val="0"/>
                        </a:spcBef>
                        <a:spcAft>
                          <a:spcPts val="0"/>
                        </a:spcAft>
                        <a:buClrTx/>
                        <a:buSzTx/>
                        <a:buFontTx/>
                        <a:buNone/>
                        <a:tabLst/>
                        <a:defRPr/>
                      </a:pPr>
                      <a:endParaRPr lang="nb-NO" sz="1100" i="0">
                        <a:solidFill>
                          <a:schemeClr val="tx1"/>
                        </a:solidFill>
                        <a:latin typeface="Tahoma" panose="020B0604030504040204" pitchFamily="34" charset="0"/>
                        <a:cs typeface="Tahoma" panose="020B0604030504040204" pitchFamily="34" charset="0"/>
                      </a:endParaRPr>
                    </a:p>
                  </a:txBody>
                  <a:tcPr marL="72000" marR="72000" marT="72000" marB="72000"/>
                </a:tc>
                <a:extLst>
                  <a:ext uri="{0D108BD9-81ED-4DB2-BD59-A6C34878D82A}">
                    <a16:rowId xmlns:a16="http://schemas.microsoft.com/office/drawing/2014/main" val="10000"/>
                  </a:ext>
                </a:extLst>
              </a:tr>
              <a:tr h="371280">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Stige,</a:t>
                      </a:r>
                      <a:r>
                        <a:rPr lang="nb-NO" sz="1100" b="1" i="0" baseline="0">
                          <a:solidFill>
                            <a:schemeClr val="tx1"/>
                          </a:solidFill>
                          <a:latin typeface="Tahoma" panose="020B0604030504040204" pitchFamily="34" charset="0"/>
                          <a:cs typeface="Tahoma" panose="020B0604030504040204" pitchFamily="34" charset="0"/>
                        </a:rPr>
                        <a:t> høyde angitt i meter</a:t>
                      </a:r>
                      <a:endParaRPr lang="nb-NO" sz="110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1"/>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Tahoma" panose="020B0604030504040204" pitchFamily="34" charset="0"/>
                          <a:cs typeface="Tahoma" panose="020B0604030504040204" pitchFamily="34" charset="0"/>
                        </a:rPr>
                        <a:t>Beredskapskasse, </a:t>
                      </a:r>
                      <a:r>
                        <a:rPr lang="nb-NO" sz="1100" b="0" i="0">
                          <a:solidFill>
                            <a:schemeClr val="tx1"/>
                          </a:solidFill>
                          <a:latin typeface="Tahoma" panose="020B0604030504040204" pitchFamily="34" charset="0"/>
                          <a:cs typeface="Tahoma" panose="020B0604030504040204" pitchFamily="34" charset="0"/>
                        </a:rPr>
                        <a:t>verktøy</a:t>
                      </a:r>
                      <a:r>
                        <a:rPr lang="nb-NO" sz="1100" b="0" i="0" baseline="0">
                          <a:solidFill>
                            <a:schemeClr val="tx1"/>
                          </a:solidFill>
                          <a:latin typeface="Tahoma" panose="020B0604030504040204" pitchFamily="34" charset="0"/>
                          <a:cs typeface="Tahoma" panose="020B0604030504040204" pitchFamily="34" charset="0"/>
                        </a:rPr>
                        <a:t> og som kan brukes ved berging</a:t>
                      </a:r>
                      <a:endParaRPr lang="nb-NO" sz="1100" b="0" i="0">
                        <a:solidFill>
                          <a:schemeClr val="tx1"/>
                        </a:solidFill>
                        <a:latin typeface="Tahoma" panose="020B0604030504040204" pitchFamily="34" charset="0"/>
                        <a:cs typeface="Tahoma" panose="020B0604030504040204" pitchFamily="34" charset="0"/>
                      </a:endParaRPr>
                    </a:p>
                  </a:txBody>
                  <a:tcPr marL="72000" marR="72000" marT="72019" marB="72019"/>
                </a:tc>
                <a:extLst>
                  <a:ext uri="{0D108BD9-81ED-4DB2-BD59-A6C34878D82A}">
                    <a16:rowId xmlns:a16="http://schemas.microsoft.com/office/drawing/2014/main" val="10002"/>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lang="nb-NO" sz="1100" b="1" i="0">
                          <a:solidFill>
                            <a:schemeClr val="tx1"/>
                          </a:solidFill>
                          <a:latin typeface="+mn-lt"/>
                          <a:cs typeface="Tahoma"/>
                        </a:rPr>
                        <a:t>Brann- og vannhemmende tekstil</a:t>
                      </a:r>
                    </a:p>
                    <a:p>
                      <a:pPr marL="0" marR="0" lvl="0" indent="0" algn="l" defTabSz="1425550" rtl="0" eaLnBrk="1" fontAlgn="auto" latinLnBrk="0" hangingPunct="1">
                        <a:lnSpc>
                          <a:spcPct val="100000"/>
                        </a:lnSpc>
                        <a:spcBef>
                          <a:spcPts val="0"/>
                        </a:spcBef>
                        <a:spcAft>
                          <a:spcPts val="0"/>
                        </a:spcAft>
                        <a:buClrTx/>
                        <a:buSzTx/>
                        <a:buFontTx/>
                        <a:buNone/>
                        <a:tabLst/>
                        <a:defRPr/>
                      </a:pPr>
                      <a:r>
                        <a:rPr lang="nb-NO" sz="1100" b="0" i="0">
                          <a:solidFill>
                            <a:schemeClr val="tx1"/>
                          </a:solidFill>
                          <a:latin typeface="+mn-lt"/>
                          <a:cs typeface="Tahoma"/>
                        </a:rPr>
                        <a:t>for tildekking</a:t>
                      </a:r>
                    </a:p>
                  </a:txBody>
                  <a:tcPr marL="72000" marR="72000" marT="72019" marB="72019"/>
                </a:tc>
                <a:extLst>
                  <a:ext uri="{0D108BD9-81ED-4DB2-BD59-A6C34878D82A}">
                    <a16:rowId xmlns:a16="http://schemas.microsoft.com/office/drawing/2014/main" val="1406104054"/>
                  </a:ext>
                </a:extLst>
              </a:tr>
              <a:tr h="479352">
                <a:tc>
                  <a:txBody>
                    <a:bodyPr/>
                    <a:lstStyle/>
                    <a:p>
                      <a:endParaRPr lang="nb-NO" sz="1300" i="0">
                        <a:solidFill>
                          <a:schemeClr val="tx1"/>
                        </a:solidFill>
                        <a:latin typeface="Tahoma" panose="020B0604030504040204" pitchFamily="34" charset="0"/>
                        <a:cs typeface="Tahoma" panose="020B0604030504040204" pitchFamily="34" charset="0"/>
                      </a:endParaRPr>
                    </a:p>
                  </a:txBody>
                  <a:tcPr marL="72000" marR="72000" marT="72019" marB="72019"/>
                </a:tc>
                <a:tc>
                  <a:txBody>
                    <a:bodyPr/>
                    <a:lstStyle/>
                    <a:p>
                      <a:r>
                        <a:rPr lang="nb-NO" sz="1100" b="1" i="0">
                          <a:solidFill>
                            <a:schemeClr val="tx1"/>
                          </a:solidFill>
                          <a:latin typeface="+mn-lt"/>
                          <a:cs typeface="Tahoma"/>
                        </a:rPr>
                        <a:t>Nøkkelskap </a:t>
                      </a:r>
                      <a:r>
                        <a:rPr lang="nb-NO" sz="1100" b="0" i="0">
                          <a:solidFill>
                            <a:schemeClr val="tx1"/>
                          </a:solidFill>
                          <a:latin typeface="+mn-lt"/>
                          <a:cs typeface="Tahoma"/>
                        </a:rPr>
                        <a:t>for virksomhetens nøkler/adgangskort som kan brukes ved berging</a:t>
                      </a:r>
                    </a:p>
                  </a:txBody>
                  <a:tcPr marL="72000" marR="72000" marT="72019" marB="72019"/>
                </a:tc>
                <a:extLst>
                  <a:ext uri="{0D108BD9-81ED-4DB2-BD59-A6C34878D82A}">
                    <a16:rowId xmlns:a16="http://schemas.microsoft.com/office/drawing/2014/main" val="1867888913"/>
                  </a:ext>
                </a:extLst>
              </a:tr>
            </a:tbl>
          </a:graphicData>
        </a:graphic>
      </p:graphicFrame>
      <p:pic>
        <p:nvPicPr>
          <p:cNvPr id="152" name="Bilde 15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245965" y="7385612"/>
            <a:ext cx="288000" cy="288000"/>
          </a:xfrm>
          <a:prstGeom prst="rect">
            <a:avLst/>
          </a:prstGeom>
        </p:spPr>
      </p:pic>
      <p:grpSp>
        <p:nvGrpSpPr>
          <p:cNvPr id="2" name="Gruppe 1">
            <a:extLst>
              <a:ext uri="{FF2B5EF4-FFF2-40B4-BE49-F238E27FC236}">
                <a16:creationId xmlns:a16="http://schemas.microsoft.com/office/drawing/2014/main" id="{7F985E38-4763-BB70-7B5C-7A63ED4DCC19}"/>
              </a:ext>
            </a:extLst>
          </p:cNvPr>
          <p:cNvGrpSpPr>
            <a:grpSpLocks noChangeAspect="1"/>
          </p:cNvGrpSpPr>
          <p:nvPr/>
        </p:nvGrpSpPr>
        <p:grpSpPr>
          <a:xfrm>
            <a:off x="11015914" y="5056075"/>
            <a:ext cx="396000" cy="396221"/>
            <a:chOff x="10861766" y="3279820"/>
            <a:chExt cx="467739" cy="468000"/>
          </a:xfrm>
        </p:grpSpPr>
        <p:pic>
          <p:nvPicPr>
            <p:cNvPr id="3" name="Bilde 2" descr="Et bilde som inneholder sirkel, Grafikk, design&#10;&#10;Automatisk generert beskrivelse">
              <a:extLst>
                <a:ext uri="{FF2B5EF4-FFF2-40B4-BE49-F238E27FC236}">
                  <a16:creationId xmlns:a16="http://schemas.microsoft.com/office/drawing/2014/main" id="{09FB86A7-CBF6-9ADD-1349-790DD8E3DA1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861766" y="3279820"/>
              <a:ext cx="467739" cy="468000"/>
            </a:xfrm>
            <a:prstGeom prst="rect">
              <a:avLst/>
            </a:prstGeom>
          </p:spPr>
        </p:pic>
        <p:sp>
          <p:nvSpPr>
            <p:cNvPr id="4" name="TekstSylinder 3">
              <a:extLst>
                <a:ext uri="{FF2B5EF4-FFF2-40B4-BE49-F238E27FC236}">
                  <a16:creationId xmlns:a16="http://schemas.microsoft.com/office/drawing/2014/main" id="{28DEF9E9-9B34-3916-FA5F-DEEDC8A4F471}"/>
                </a:ext>
              </a:extLst>
            </p:cNvPr>
            <p:cNvSpPr txBox="1"/>
            <p:nvPr/>
          </p:nvSpPr>
          <p:spPr>
            <a:xfrm>
              <a:off x="11046743" y="3503217"/>
              <a:ext cx="97783" cy="215445"/>
            </a:xfrm>
            <a:prstGeom prst="rect">
              <a:avLst/>
            </a:prstGeom>
            <a:noFill/>
          </p:spPr>
          <p:txBody>
            <a:bodyPr wrap="none" lIns="0" tIns="0" rIns="0" bIns="0" rtlCol="0">
              <a:spAutoFit/>
            </a:bodyPr>
            <a:lstStyle/>
            <a:p>
              <a:pPr algn="ctr" defTabSz="1548578">
                <a:defRPr/>
              </a:pPr>
              <a:r>
                <a:rPr lang="nb-NO"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9" name="Gruppe 18">
            <a:extLst>
              <a:ext uri="{FF2B5EF4-FFF2-40B4-BE49-F238E27FC236}">
                <a16:creationId xmlns:a16="http://schemas.microsoft.com/office/drawing/2014/main" id="{F1EECFBB-8535-865B-6A0F-2E0C7242DF9F}"/>
              </a:ext>
            </a:extLst>
          </p:cNvPr>
          <p:cNvGrpSpPr>
            <a:grpSpLocks noChangeAspect="1"/>
          </p:cNvGrpSpPr>
          <p:nvPr/>
        </p:nvGrpSpPr>
        <p:grpSpPr>
          <a:xfrm>
            <a:off x="11008974" y="8014791"/>
            <a:ext cx="396000" cy="396000"/>
            <a:chOff x="7527382" y="3752647"/>
            <a:chExt cx="468000" cy="468000"/>
          </a:xfrm>
        </p:grpSpPr>
        <p:pic>
          <p:nvPicPr>
            <p:cNvPr id="20" name="Bilde 19" descr="Et bilde som inneholder symbol, sirkel, logo, design&#10;&#10;Automatisk generert beskrivelse">
              <a:extLst>
                <a:ext uri="{FF2B5EF4-FFF2-40B4-BE49-F238E27FC236}">
                  <a16:creationId xmlns:a16="http://schemas.microsoft.com/office/drawing/2014/main" id="{9F955A7B-53E2-5222-FF41-1B227FAADEED}"/>
                </a:ext>
              </a:extLst>
            </p:cNvPr>
            <p:cNvPicPr preferRelativeResize="0">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527382" y="3752647"/>
              <a:ext cx="468000" cy="468000"/>
            </a:xfrm>
            <a:prstGeom prst="rect">
              <a:avLst/>
            </a:prstGeom>
          </p:spPr>
        </p:pic>
        <p:sp>
          <p:nvSpPr>
            <p:cNvPr id="21" name="TekstSylinder 20">
              <a:extLst>
                <a:ext uri="{FF2B5EF4-FFF2-40B4-BE49-F238E27FC236}">
                  <a16:creationId xmlns:a16="http://schemas.microsoft.com/office/drawing/2014/main" id="{9F0D2C54-15C2-35D2-7A82-23169AAE6328}"/>
                </a:ext>
              </a:extLst>
            </p:cNvPr>
            <p:cNvSpPr txBox="1"/>
            <p:nvPr/>
          </p:nvSpPr>
          <p:spPr>
            <a:xfrm>
              <a:off x="7663598" y="3917197"/>
              <a:ext cx="195566"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30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5" name="Gruppe 4">
            <a:extLst>
              <a:ext uri="{FF2B5EF4-FFF2-40B4-BE49-F238E27FC236}">
                <a16:creationId xmlns:a16="http://schemas.microsoft.com/office/drawing/2014/main" id="{384AF8F2-E505-F778-8B45-BB4E62923D0E}"/>
              </a:ext>
            </a:extLst>
          </p:cNvPr>
          <p:cNvGrpSpPr/>
          <p:nvPr/>
        </p:nvGrpSpPr>
        <p:grpSpPr>
          <a:xfrm>
            <a:off x="2950817" y="120407"/>
            <a:ext cx="9218517" cy="258312"/>
            <a:chOff x="2950817" y="475253"/>
            <a:chExt cx="9218517" cy="258312"/>
          </a:xfrm>
        </p:grpSpPr>
        <p:sp>
          <p:nvSpPr>
            <p:cNvPr id="6" name="Ellipse 5">
              <a:extLst>
                <a:ext uri="{FF2B5EF4-FFF2-40B4-BE49-F238E27FC236}">
                  <a16:creationId xmlns:a16="http://schemas.microsoft.com/office/drawing/2014/main" id="{824BAFA7-4122-65A0-E56A-9BDF7BDF8644}"/>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7" name="Ellipse 6">
              <a:extLst>
                <a:ext uri="{FF2B5EF4-FFF2-40B4-BE49-F238E27FC236}">
                  <a16:creationId xmlns:a16="http://schemas.microsoft.com/office/drawing/2014/main" id="{3DC381C0-B443-5827-2F9D-A56C2BC67751}"/>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8" name="Ellipse 7">
              <a:extLst>
                <a:ext uri="{FF2B5EF4-FFF2-40B4-BE49-F238E27FC236}">
                  <a16:creationId xmlns:a16="http://schemas.microsoft.com/office/drawing/2014/main" id="{CA74C418-ED74-F6B8-5C90-23A14DFB524B}"/>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4" name="Ellipse 13">
              <a:extLst>
                <a:ext uri="{FF2B5EF4-FFF2-40B4-BE49-F238E27FC236}">
                  <a16:creationId xmlns:a16="http://schemas.microsoft.com/office/drawing/2014/main" id="{F0E5DE8C-CBF3-0ED9-8DBC-838527420D8D}"/>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pic>
        <p:nvPicPr>
          <p:cNvPr id="13" name="Bilde 12" descr="Et bilde som inneholder symbol, Grafikk, Font, design&#10;&#10;Automatisk generert beskrivelse">
            <a:extLst>
              <a:ext uri="{FF2B5EF4-FFF2-40B4-BE49-F238E27FC236}">
                <a16:creationId xmlns:a16="http://schemas.microsoft.com/office/drawing/2014/main" id="{7941B264-3CCB-AD87-7CD5-9C5A38E9BCA7}"/>
              </a:ext>
            </a:extLst>
          </p:cNvPr>
          <p:cNvPicPr preferRelativeResize="0">
            <a:picLocks/>
          </p:cNvPicPr>
          <p:nvPr/>
        </p:nvPicPr>
        <p:blipFill>
          <a:blip r:embed="rId16" cstate="print">
            <a:extLst>
              <a:ext uri="{28A0092B-C50C-407E-A947-70E740481C1C}">
                <a14:useLocalDpi xmlns:a14="http://schemas.microsoft.com/office/drawing/2010/main" val="0"/>
              </a:ext>
            </a:extLst>
          </a:blip>
          <a:stretch>
            <a:fillRect/>
          </a:stretch>
        </p:blipFill>
        <p:spPr>
          <a:xfrm>
            <a:off x="7245965" y="8668096"/>
            <a:ext cx="288000" cy="288000"/>
          </a:xfrm>
          <a:prstGeom prst="rect">
            <a:avLst/>
          </a:prstGeom>
        </p:spPr>
      </p:pic>
      <p:grpSp>
        <p:nvGrpSpPr>
          <p:cNvPr id="15" name="Gruppe 14">
            <a:extLst>
              <a:ext uri="{FF2B5EF4-FFF2-40B4-BE49-F238E27FC236}">
                <a16:creationId xmlns:a16="http://schemas.microsoft.com/office/drawing/2014/main" id="{F0249C56-62A1-0B1A-C9EC-E18CC7EBA6E4}"/>
              </a:ext>
            </a:extLst>
          </p:cNvPr>
          <p:cNvGrpSpPr/>
          <p:nvPr/>
        </p:nvGrpSpPr>
        <p:grpSpPr>
          <a:xfrm>
            <a:off x="7246045" y="8184535"/>
            <a:ext cx="287840" cy="322171"/>
            <a:chOff x="4951453" y="8792055"/>
            <a:chExt cx="287840" cy="322171"/>
          </a:xfrm>
        </p:grpSpPr>
        <p:pic>
          <p:nvPicPr>
            <p:cNvPr id="16" name="Bilde 15" descr="Et bilde som inneholder skjermbilde, Rektangel, Grafikk, line&#10;&#10;Automatisk generert beskrivelse">
              <a:extLst>
                <a:ext uri="{FF2B5EF4-FFF2-40B4-BE49-F238E27FC236}">
                  <a16:creationId xmlns:a16="http://schemas.microsoft.com/office/drawing/2014/main" id="{9518FB29-0CCA-87F9-9688-4E4C2534ABDA}"/>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V="1">
              <a:off x="4951453" y="8826226"/>
              <a:ext cx="287840" cy="288000"/>
            </a:xfrm>
            <a:prstGeom prst="rect">
              <a:avLst/>
            </a:prstGeom>
          </p:spPr>
        </p:pic>
        <p:sp>
          <p:nvSpPr>
            <p:cNvPr id="17" name="TekstSylinder 16">
              <a:extLst>
                <a:ext uri="{FF2B5EF4-FFF2-40B4-BE49-F238E27FC236}">
                  <a16:creationId xmlns:a16="http://schemas.microsoft.com/office/drawing/2014/main" id="{D864A9B1-C198-CF47-EF53-738087DD2605}"/>
                </a:ext>
              </a:extLst>
            </p:cNvPr>
            <p:cNvSpPr txBox="1">
              <a:spLocks noChangeAspect="1"/>
            </p:cNvSpPr>
            <p:nvPr/>
          </p:nvSpPr>
          <p:spPr>
            <a:xfrm>
              <a:off x="5096968" y="8792055"/>
              <a:ext cx="105652" cy="318932"/>
            </a:xfrm>
            <a:prstGeom prst="rect">
              <a:avLst/>
            </a:prstGeom>
            <a:noFill/>
          </p:spPr>
          <p:txBody>
            <a:bodyPr wrap="square" lIns="0" tIns="36004" rIns="0" bIns="36004" rtlCol="0">
              <a:spAutoFit/>
            </a:bodyPr>
            <a:lstStyle/>
            <a:p>
              <a:pPr algn="ctr"/>
              <a:r>
                <a:rPr lang="nb-NO" sz="800">
                  <a:latin typeface="Tahoma" panose="020B0604030504040204" pitchFamily="34" charset="0"/>
                  <a:ea typeface="Tahoma" panose="020B0604030504040204" pitchFamily="34" charset="0"/>
                  <a:cs typeface="Tahoma" panose="020B0604030504040204" pitchFamily="34" charset="0"/>
                </a:rPr>
                <a:t>2</a:t>
              </a:r>
            </a:p>
            <a:p>
              <a:pPr algn="ctr"/>
              <a:r>
                <a:rPr lang="nb-NO" sz="800">
                  <a:latin typeface="Tahoma" panose="020B0604030504040204" pitchFamily="34" charset="0"/>
                  <a:ea typeface="Tahoma" panose="020B0604030504040204" pitchFamily="34" charset="0"/>
                  <a:cs typeface="Tahoma" panose="020B0604030504040204" pitchFamily="34" charset="0"/>
                </a:rPr>
                <a:t>m</a:t>
              </a:r>
            </a:p>
          </p:txBody>
        </p:sp>
      </p:grpSp>
      <p:sp>
        <p:nvSpPr>
          <p:cNvPr id="9" name="Frihåndsform: figur 8">
            <a:extLst>
              <a:ext uri="{FF2B5EF4-FFF2-40B4-BE49-F238E27FC236}">
                <a16:creationId xmlns:a16="http://schemas.microsoft.com/office/drawing/2014/main" id="{B1A16D4B-080E-E459-1924-D05A71BEA543}"/>
              </a:ext>
            </a:extLst>
          </p:cNvPr>
          <p:cNvSpPr/>
          <p:nvPr/>
        </p:nvSpPr>
        <p:spPr>
          <a:xfrm>
            <a:off x="7185314" y="6749917"/>
            <a:ext cx="409303" cy="200297"/>
          </a:xfrm>
          <a:custGeom>
            <a:avLst/>
            <a:gdLst>
              <a:gd name="connsiteX0" fmla="*/ 0 w 409303"/>
              <a:gd name="connsiteY0" fmla="*/ 0 h 200297"/>
              <a:gd name="connsiteX1" fmla="*/ 17417 w 409303"/>
              <a:gd name="connsiteY1" fmla="*/ 87085 h 200297"/>
              <a:gd name="connsiteX2" fmla="*/ 43543 w 409303"/>
              <a:gd name="connsiteY2" fmla="*/ 191588 h 200297"/>
              <a:gd name="connsiteX3" fmla="*/ 69669 w 409303"/>
              <a:gd name="connsiteY3" fmla="*/ 200297 h 200297"/>
              <a:gd name="connsiteX4" fmla="*/ 121920 w 409303"/>
              <a:gd name="connsiteY4" fmla="*/ 174171 h 200297"/>
              <a:gd name="connsiteX5" fmla="*/ 130629 w 409303"/>
              <a:gd name="connsiteY5" fmla="*/ 139337 h 200297"/>
              <a:gd name="connsiteX6" fmla="*/ 165463 w 409303"/>
              <a:gd name="connsiteY6" fmla="*/ 43543 h 200297"/>
              <a:gd name="connsiteX7" fmla="*/ 191589 w 409303"/>
              <a:gd name="connsiteY7" fmla="*/ 26125 h 200297"/>
              <a:gd name="connsiteX8" fmla="*/ 261257 w 409303"/>
              <a:gd name="connsiteY8" fmla="*/ 34834 h 200297"/>
              <a:gd name="connsiteX9" fmla="*/ 278675 w 409303"/>
              <a:gd name="connsiteY9" fmla="*/ 52251 h 200297"/>
              <a:gd name="connsiteX10" fmla="*/ 322217 w 409303"/>
              <a:gd name="connsiteY10" fmla="*/ 130628 h 200297"/>
              <a:gd name="connsiteX11" fmla="*/ 409303 w 409303"/>
              <a:gd name="connsiteY11" fmla="*/ 148045 h 20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303" h="200297">
                <a:moveTo>
                  <a:pt x="0" y="0"/>
                </a:moveTo>
                <a:cubicBezTo>
                  <a:pt x="5806" y="29028"/>
                  <a:pt x="14148" y="57663"/>
                  <a:pt x="17417" y="87085"/>
                </a:cubicBezTo>
                <a:cubicBezTo>
                  <a:pt x="20421" y="114121"/>
                  <a:pt x="14276" y="168175"/>
                  <a:pt x="43543" y="191588"/>
                </a:cubicBezTo>
                <a:cubicBezTo>
                  <a:pt x="50711" y="197323"/>
                  <a:pt x="60960" y="197394"/>
                  <a:pt x="69669" y="200297"/>
                </a:cubicBezTo>
                <a:cubicBezTo>
                  <a:pt x="87086" y="191588"/>
                  <a:pt x="108151" y="187940"/>
                  <a:pt x="121920" y="174171"/>
                </a:cubicBezTo>
                <a:cubicBezTo>
                  <a:pt x="130383" y="165708"/>
                  <a:pt x="127190" y="150801"/>
                  <a:pt x="130629" y="139337"/>
                </a:cubicBezTo>
                <a:cubicBezTo>
                  <a:pt x="132940" y="131634"/>
                  <a:pt x="158298" y="53574"/>
                  <a:pt x="165463" y="43543"/>
                </a:cubicBezTo>
                <a:cubicBezTo>
                  <a:pt x="171547" y="35026"/>
                  <a:pt x="182880" y="31931"/>
                  <a:pt x="191589" y="26125"/>
                </a:cubicBezTo>
                <a:cubicBezTo>
                  <a:pt x="214812" y="29028"/>
                  <a:pt x="238841" y="28109"/>
                  <a:pt x="261257" y="34834"/>
                </a:cubicBezTo>
                <a:cubicBezTo>
                  <a:pt x="269121" y="37193"/>
                  <a:pt x="274451" y="45210"/>
                  <a:pt x="278675" y="52251"/>
                </a:cubicBezTo>
                <a:cubicBezTo>
                  <a:pt x="294011" y="77812"/>
                  <a:pt x="282270" y="117312"/>
                  <a:pt x="322217" y="130628"/>
                </a:cubicBezTo>
                <a:cubicBezTo>
                  <a:pt x="385484" y="151717"/>
                  <a:pt x="356110" y="148045"/>
                  <a:pt x="409303" y="148045"/>
                </a:cubicBezTo>
              </a:path>
            </a:pathLst>
          </a:custGeom>
          <a:noFill/>
          <a:ln w="38100">
            <a:solidFill>
              <a:srgbClr val="00B0F0"/>
            </a:solidFill>
            <a:prstDash val="sysDash"/>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6" name="Gruppe 25">
            <a:extLst>
              <a:ext uri="{FF2B5EF4-FFF2-40B4-BE49-F238E27FC236}">
                <a16:creationId xmlns:a16="http://schemas.microsoft.com/office/drawing/2014/main" id="{0D7CCA4C-7D5F-7673-C1C8-48BB1DEABFDA}"/>
              </a:ext>
            </a:extLst>
          </p:cNvPr>
          <p:cNvGrpSpPr>
            <a:grpSpLocks/>
          </p:cNvGrpSpPr>
          <p:nvPr/>
        </p:nvGrpSpPr>
        <p:grpSpPr>
          <a:xfrm>
            <a:off x="11015914" y="5673233"/>
            <a:ext cx="396000" cy="389463"/>
            <a:chOff x="7776069" y="6375036"/>
            <a:chExt cx="397617" cy="396000"/>
          </a:xfrm>
        </p:grpSpPr>
        <p:pic>
          <p:nvPicPr>
            <p:cNvPr id="27" name="Bilde 26" descr="Et bilde som inneholder sort, mørke&#10;&#10;Automatisk generert beskrivelse">
              <a:extLst>
                <a:ext uri="{FF2B5EF4-FFF2-40B4-BE49-F238E27FC236}">
                  <a16:creationId xmlns:a16="http://schemas.microsoft.com/office/drawing/2014/main" id="{DACA0CBC-E9B5-3665-6A9D-E7402624E72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785673" y="6375036"/>
              <a:ext cx="388013" cy="396000"/>
            </a:xfrm>
            <a:prstGeom prst="rect">
              <a:avLst/>
            </a:prstGeom>
          </p:spPr>
        </p:pic>
        <p:sp>
          <p:nvSpPr>
            <p:cNvPr id="28" name="TekstSylinder 27">
              <a:extLst>
                <a:ext uri="{FF2B5EF4-FFF2-40B4-BE49-F238E27FC236}">
                  <a16:creationId xmlns:a16="http://schemas.microsoft.com/office/drawing/2014/main" id="{6258FC29-6C1E-8287-9E91-EA912B201878}"/>
                </a:ext>
              </a:extLst>
            </p:cNvPr>
            <p:cNvSpPr txBox="1"/>
            <p:nvPr/>
          </p:nvSpPr>
          <p:spPr>
            <a:xfrm>
              <a:off x="7776069" y="6551428"/>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100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22" name="Picture 4" descr="Et bilde som inneholder metallvarer, sirkel, nøkkel&#10;&#10;Automatisk generert beskrivelse">
            <a:extLst>
              <a:ext uri="{FF2B5EF4-FFF2-40B4-BE49-F238E27FC236}">
                <a16:creationId xmlns:a16="http://schemas.microsoft.com/office/drawing/2014/main" id="{CA703302-104E-61A9-807E-E7FE07CE42B4}"/>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246413" y="9654881"/>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Et bilde som inneholder illustrasjon, design, kunst&#10;&#10;Automatisk generert beskrivelse med lav konfidens">
            <a:extLst>
              <a:ext uri="{FF2B5EF4-FFF2-40B4-BE49-F238E27FC236}">
                <a16:creationId xmlns:a16="http://schemas.microsoft.com/office/drawing/2014/main" id="{B7D9722B-63E3-5124-B4BA-0442ED069CEF}"/>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244625" y="9139486"/>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kstSylinder 9">
            <a:extLst>
              <a:ext uri="{FF2B5EF4-FFF2-40B4-BE49-F238E27FC236}">
                <a16:creationId xmlns:a16="http://schemas.microsoft.com/office/drawing/2014/main" id="{8E9BAFBA-1F04-7E54-AC67-C82B308DD2F4}"/>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1789329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ktangel 27"/>
          <p:cNvSpPr>
            <a:spLocks/>
          </p:cNvSpPr>
          <p:nvPr/>
        </p:nvSpPr>
        <p:spPr>
          <a:xfrm>
            <a:off x="-4027" y="-1355"/>
            <a:ext cx="15157592" cy="250586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chemeClr val="bg1"/>
                </a:solidFill>
                <a:latin typeface="Tahoma" panose="020B0604030504040204" pitchFamily="34" charset="0"/>
              </a:rPr>
              <a:t>Prioritering</a:t>
            </a:r>
          </a:p>
          <a:p>
            <a:r>
              <a:rPr lang="nb-NO" sz="1600" b="1">
                <a:solidFill>
                  <a:schemeClr val="bg1"/>
                </a:solidFill>
                <a:latin typeface="Tahoma" panose="020B0604030504040204" pitchFamily="34" charset="0"/>
              </a:rPr>
              <a:t>hele objektet</a:t>
            </a:r>
          </a:p>
        </p:txBody>
      </p:sp>
      <p:grpSp>
        <p:nvGrpSpPr>
          <p:cNvPr id="8" name="Gruppe 7">
            <a:extLst>
              <a:ext uri="{FF2B5EF4-FFF2-40B4-BE49-F238E27FC236}">
                <a16:creationId xmlns:a16="http://schemas.microsoft.com/office/drawing/2014/main" id="{682091C8-75D5-BF48-22AD-64EBE898601F}"/>
              </a:ext>
            </a:extLst>
          </p:cNvPr>
          <p:cNvGrpSpPr/>
          <p:nvPr/>
        </p:nvGrpSpPr>
        <p:grpSpPr>
          <a:xfrm>
            <a:off x="2232235" y="0"/>
            <a:ext cx="9218517" cy="418768"/>
            <a:chOff x="2232235" y="638879"/>
            <a:chExt cx="9218517" cy="418768"/>
          </a:xfrm>
        </p:grpSpPr>
        <p:grpSp>
          <p:nvGrpSpPr>
            <p:cNvPr id="9" name="Gruppe 8">
              <a:extLst>
                <a:ext uri="{FF2B5EF4-FFF2-40B4-BE49-F238E27FC236}">
                  <a16:creationId xmlns:a16="http://schemas.microsoft.com/office/drawing/2014/main" id="{77363213-A738-4945-9D74-E7DC0A874DA4}"/>
                </a:ext>
              </a:extLst>
            </p:cNvPr>
            <p:cNvGrpSpPr/>
            <p:nvPr/>
          </p:nvGrpSpPr>
          <p:grpSpPr>
            <a:xfrm>
              <a:off x="2232235" y="726156"/>
              <a:ext cx="9218517" cy="258312"/>
              <a:chOff x="2950817" y="475253"/>
              <a:chExt cx="9218517" cy="258312"/>
            </a:xfrm>
          </p:grpSpPr>
          <p:sp>
            <p:nvSpPr>
              <p:cNvPr id="11" name="Ellipse 10">
                <a:extLst>
                  <a:ext uri="{FF2B5EF4-FFF2-40B4-BE49-F238E27FC236}">
                    <a16:creationId xmlns:a16="http://schemas.microsoft.com/office/drawing/2014/main" id="{F25FFCEE-3E68-E210-AFEB-862730655A29}"/>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2" name="Ellipse 11">
                <a:extLst>
                  <a:ext uri="{FF2B5EF4-FFF2-40B4-BE49-F238E27FC236}">
                    <a16:creationId xmlns:a16="http://schemas.microsoft.com/office/drawing/2014/main" id="{A8489614-E42A-7756-DF97-A1819405F9F2}"/>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3" name="Ellipse 12">
                <a:extLst>
                  <a:ext uri="{FF2B5EF4-FFF2-40B4-BE49-F238E27FC236}">
                    <a16:creationId xmlns:a16="http://schemas.microsoft.com/office/drawing/2014/main" id="{4CE4A6EC-A2D7-0A04-03A8-BABA88E9DD19}"/>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4" name="Ellipse 13">
                <a:extLst>
                  <a:ext uri="{FF2B5EF4-FFF2-40B4-BE49-F238E27FC236}">
                    <a16:creationId xmlns:a16="http://schemas.microsoft.com/office/drawing/2014/main" id="{B05CD061-86E1-35F7-75BA-0C86E70C5F9A}"/>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cxnSp>
          <p:nvCxnSpPr>
            <p:cNvPr id="10" name="Rett pilkobling 9">
              <a:extLst>
                <a:ext uri="{FF2B5EF4-FFF2-40B4-BE49-F238E27FC236}">
                  <a16:creationId xmlns:a16="http://schemas.microsoft.com/office/drawing/2014/main" id="{76801E6F-45A6-42B4-A088-2BF64F4498EF}"/>
                </a:ext>
              </a:extLst>
            </p:cNvPr>
            <p:cNvCxnSpPr>
              <a:cxnSpLocks/>
            </p:cNvCxnSpPr>
            <p:nvPr/>
          </p:nvCxnSpPr>
          <p:spPr>
            <a:xfrm>
              <a:off x="7559673" y="638879"/>
              <a:ext cx="1" cy="418768"/>
            </a:xfrm>
            <a:prstGeom prst="straightConnector1">
              <a:avLst/>
            </a:prstGeom>
            <a:ln>
              <a:solidFill>
                <a:schemeClr val="bg2"/>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2" name="TekstSylinder 1">
            <a:extLst>
              <a:ext uri="{FF2B5EF4-FFF2-40B4-BE49-F238E27FC236}">
                <a16:creationId xmlns:a16="http://schemas.microsoft.com/office/drawing/2014/main" id="{C549CFCD-7D79-0AED-BD66-F7D7832CEC46}"/>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2840896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Bilde 5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034" y="535879"/>
            <a:ext cx="6321642" cy="3506856"/>
          </a:xfrm>
          <a:prstGeom prst="rect">
            <a:avLst/>
          </a:prstGeom>
        </p:spPr>
      </p:pic>
      <p:pic>
        <p:nvPicPr>
          <p:cNvPr id="81" name="Bilde 8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2879" y="7534610"/>
            <a:ext cx="5266112" cy="2800236"/>
          </a:xfrm>
          <a:prstGeom prst="rect">
            <a:avLst/>
          </a:prstGeom>
        </p:spPr>
      </p:pic>
      <p:pic>
        <p:nvPicPr>
          <p:cNvPr id="82" name="Bilde 8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3723" y="4544857"/>
            <a:ext cx="6081553" cy="2651841"/>
          </a:xfrm>
          <a:prstGeom prst="rect">
            <a:avLst/>
          </a:prstGeom>
        </p:spPr>
      </p:pic>
      <p:sp>
        <p:nvSpPr>
          <p:cNvPr id="21" name="Tittel 20"/>
          <p:cNvSpPr>
            <a:spLocks noGrp="1"/>
          </p:cNvSpPr>
          <p:nvPr>
            <p:ph type="title" idx="4294967295"/>
          </p:nvPr>
        </p:nvSpPr>
        <p:spPr>
          <a:xfrm>
            <a:off x="12598400" y="-7938"/>
            <a:ext cx="2520950" cy="1800226"/>
          </a:xfrm>
          <a:solidFill>
            <a:srgbClr val="FF0000"/>
          </a:solidFill>
        </p:spPr>
        <p:txBody>
          <a:bodyPr vert="horz" wrap="square" lIns="72008" tIns="360038" rIns="288030" bIns="108011" rtlCol="0" anchor="t">
            <a:normAutofit/>
          </a:bodyPr>
          <a:lstStyle/>
          <a:p>
            <a:pPr algn="r" defTabSz="704480">
              <a:lnSpc>
                <a:spcPct val="100000"/>
              </a:lnSpc>
              <a:spcBef>
                <a:spcPts val="0"/>
              </a:spcBef>
            </a:pPr>
            <a:r>
              <a:rPr lang="nb-NO" sz="2000" b="1">
                <a:solidFill>
                  <a:schemeClr val="bg1"/>
                </a:solidFill>
                <a:latin typeface="Tahoma" panose="020B0604030504040204" pitchFamily="34" charset="0"/>
                <a:ea typeface="+mn-ea"/>
                <a:cs typeface="+mn-cs"/>
              </a:rPr>
              <a:t>Prioritering</a:t>
            </a:r>
            <a:br>
              <a:rPr lang="nb-NO" sz="2000" b="1">
                <a:solidFill>
                  <a:schemeClr val="bg1"/>
                </a:solidFill>
                <a:latin typeface="Tahoma" panose="020B0604030504040204" pitchFamily="34" charset="0"/>
                <a:ea typeface="+mn-ea"/>
                <a:cs typeface="+mn-cs"/>
              </a:rPr>
            </a:br>
            <a:r>
              <a:rPr lang="nb-NO" sz="2000" b="1">
                <a:solidFill>
                  <a:schemeClr val="bg1"/>
                </a:solidFill>
                <a:latin typeface="Tahoma" panose="020B0604030504040204" pitchFamily="34" charset="0"/>
                <a:ea typeface="+mn-ea"/>
                <a:cs typeface="+mn-cs"/>
              </a:rPr>
              <a:t>hele objektet</a:t>
            </a:r>
          </a:p>
        </p:txBody>
      </p:sp>
      <p:graphicFrame>
        <p:nvGraphicFramePr>
          <p:cNvPr id="7" name="Tabell 6"/>
          <p:cNvGraphicFramePr>
            <a:graphicFrameLocks noGrp="1"/>
          </p:cNvGraphicFramePr>
          <p:nvPr>
            <p:extLst>
              <p:ext uri="{D42A27DB-BD31-4B8C-83A1-F6EECF244321}">
                <p14:modId xmlns:p14="http://schemas.microsoft.com/office/powerpoint/2010/main" val="2682803016"/>
              </p:ext>
            </p:extLst>
          </p:nvPr>
        </p:nvGraphicFramePr>
        <p:xfrm>
          <a:off x="286104" y="783758"/>
          <a:ext cx="5724171" cy="8182479"/>
        </p:xfrm>
        <a:graphic>
          <a:graphicData uri="http://schemas.openxmlformats.org/drawingml/2006/table">
            <a:tbl>
              <a:tblPr firstRow="1" bandRow="1">
                <a:tableStyleId>{073A0DAA-6AF3-43AB-8588-CEC1D06C72B9}</a:tableStyleId>
              </a:tblPr>
              <a:tblGrid>
                <a:gridCol w="1196135">
                  <a:extLst>
                    <a:ext uri="{9D8B030D-6E8A-4147-A177-3AD203B41FA5}">
                      <a16:colId xmlns:a16="http://schemas.microsoft.com/office/drawing/2014/main" val="20000"/>
                    </a:ext>
                  </a:extLst>
                </a:gridCol>
                <a:gridCol w="1308506">
                  <a:extLst>
                    <a:ext uri="{9D8B030D-6E8A-4147-A177-3AD203B41FA5}">
                      <a16:colId xmlns:a16="http://schemas.microsoft.com/office/drawing/2014/main" val="20001"/>
                    </a:ext>
                  </a:extLst>
                </a:gridCol>
                <a:gridCol w="526101">
                  <a:extLst>
                    <a:ext uri="{9D8B030D-6E8A-4147-A177-3AD203B41FA5}">
                      <a16:colId xmlns:a16="http://schemas.microsoft.com/office/drawing/2014/main" val="20002"/>
                    </a:ext>
                  </a:extLst>
                </a:gridCol>
                <a:gridCol w="629596">
                  <a:extLst>
                    <a:ext uri="{9D8B030D-6E8A-4147-A177-3AD203B41FA5}">
                      <a16:colId xmlns:a16="http://schemas.microsoft.com/office/drawing/2014/main" val="20003"/>
                    </a:ext>
                  </a:extLst>
                </a:gridCol>
                <a:gridCol w="2063833">
                  <a:extLst>
                    <a:ext uri="{9D8B030D-6E8A-4147-A177-3AD203B41FA5}">
                      <a16:colId xmlns:a16="http://schemas.microsoft.com/office/drawing/2014/main" val="20004"/>
                    </a:ext>
                  </a:extLst>
                </a:gridCol>
              </a:tblGrid>
              <a:tr h="974553">
                <a:tc>
                  <a:txBody>
                    <a:bodyPr/>
                    <a:lstStyle/>
                    <a:p>
                      <a:pPr indent="0" algn="ctr">
                        <a:lnSpc>
                          <a:spcPct val="100000"/>
                        </a:lnSpc>
                        <a:spcBef>
                          <a:spcPts val="0"/>
                        </a:spcBef>
                        <a:spcAft>
                          <a:spcPts val="0"/>
                        </a:spcAft>
                      </a:pPr>
                      <a:r>
                        <a:rPr lang="nb-NO" sz="1100" b="1" err="1">
                          <a:solidFill>
                            <a:schemeClr val="bg1"/>
                          </a:solidFill>
                          <a:latin typeface="Tahoma" panose="020B0604030504040204" pitchFamily="34" charset="0"/>
                          <a:cs typeface="Tahoma" panose="020B0604030504040204" pitchFamily="34" charset="0"/>
                        </a:rPr>
                        <a:t>Pri</a:t>
                      </a:r>
                      <a:endParaRPr lang="nb-NO" sz="11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100" b="1">
                          <a:solidFill>
                            <a:schemeClr val="bg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100" b="1">
                          <a:solidFill>
                            <a:schemeClr val="bg1"/>
                          </a:solidFill>
                          <a:latin typeface="Tahoma" panose="020B0604030504040204" pitchFamily="34" charset="0"/>
                          <a:cs typeface="Tahoma" panose="020B0604030504040204" pitchFamily="34" charset="0"/>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1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100" b="1" err="1">
                          <a:solidFill>
                            <a:schemeClr val="bg1"/>
                          </a:solidFill>
                          <a:latin typeface="Tahoma" panose="020B0604030504040204" pitchFamily="34" charset="0"/>
                          <a:cs typeface="Tahoma" panose="020B0604030504040204" pitchFamily="34" charset="0"/>
                        </a:rPr>
                        <a:t>Etg</a:t>
                      </a:r>
                      <a:r>
                        <a:rPr lang="nb-NO" sz="1100" b="1">
                          <a:solidFill>
                            <a:schemeClr val="bg1"/>
                          </a:solidFill>
                          <a:latin typeface="Tahoma" panose="020B0604030504040204" pitchFamily="34" charset="0"/>
                          <a:cs typeface="Tahoma" panose="020B0604030504040204" pitchFamily="34" charset="0"/>
                        </a:rPr>
                        <a:t>.</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100" b="1">
                          <a:solidFill>
                            <a:schemeClr val="bg1"/>
                          </a:solidFill>
                          <a:latin typeface="Tahoma" panose="020B0604030504040204" pitchFamily="34" charset="0"/>
                          <a:cs typeface="Tahoma" panose="020B0604030504040204" pitchFamily="34" charset="0"/>
                        </a:rPr>
                        <a:t>Rom</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b="1">
                          <a:solidFill>
                            <a:schemeClr val="bg1"/>
                          </a:solidFill>
                          <a:latin typeface="Tahoma" panose="020B0604030504040204" pitchFamily="34" charset="0"/>
                          <a:cs typeface="Tahoma" panose="020B0604030504040204" pitchFamily="34" charset="0"/>
                        </a:rPr>
                        <a:t>Informasjon</a:t>
                      </a:r>
                    </a:p>
                  </a:txBody>
                  <a:tcPr marL="54703" marR="54703" marT="54726" marB="54726" anchor="ctr">
                    <a:solidFill>
                      <a:srgbClr val="002932"/>
                    </a:solidFill>
                  </a:tcPr>
                </a:tc>
                <a:extLst>
                  <a:ext uri="{0D108BD9-81ED-4DB2-BD59-A6C34878D82A}">
                    <a16:rowId xmlns:a16="http://schemas.microsoft.com/office/drawing/2014/main" val="10000"/>
                  </a:ext>
                </a:extLst>
              </a:tr>
              <a:tr h="60723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i="0">
                          <a:solidFill>
                            <a:schemeClr val="tx1"/>
                          </a:solidFill>
                          <a:latin typeface="Tahoma" panose="020B0604030504040204" pitchFamily="34" charset="0"/>
                          <a:cs typeface="Tahoma" panose="020B0604030504040204" pitchFamily="34" charset="0"/>
                        </a:rPr>
                        <a:t>Maleri</a:t>
                      </a:r>
                      <a:endParaRPr lang="nb-NO" sz="1100" i="0" baseline="0">
                        <a:solidFill>
                          <a:schemeClr val="tx1"/>
                        </a:solidFill>
                        <a:latin typeface="Tahoma" panose="020B0604030504040204" pitchFamily="34" charset="0"/>
                        <a:cs typeface="Tahoma" panose="020B0604030504040204" pitchFamily="34" charset="0"/>
                      </a:endParaRPr>
                    </a:p>
                    <a:p>
                      <a:pPr marL="0" marR="0" indent="0" algn="l" defTabSz="801929" rtl="0" eaLnBrk="1" fontAlgn="auto" latinLnBrk="0" hangingPunct="1">
                        <a:lnSpc>
                          <a:spcPct val="100000"/>
                        </a:lnSpc>
                        <a:spcBef>
                          <a:spcPts val="0"/>
                        </a:spcBef>
                        <a:spcAft>
                          <a:spcPts val="0"/>
                        </a:spcAft>
                        <a:buClrTx/>
                        <a:buSzTx/>
                        <a:buFontTx/>
                        <a:buNone/>
                        <a:tabLst/>
                        <a:defRPr/>
                      </a:pPr>
                      <a:r>
                        <a:rPr lang="nb-NO" sz="1100" i="0" baseline="0">
                          <a:solidFill>
                            <a:schemeClr val="tx1"/>
                          </a:solidFill>
                          <a:latin typeface="Tahoma" panose="020B0604030504040204" pitchFamily="34" charset="0"/>
                          <a:cs typeface="Tahoma" panose="020B0604030504040204" pitchFamily="34" charset="0"/>
                        </a:rPr>
                        <a:t>«Det </a:t>
                      </a:r>
                      <a:r>
                        <a:rPr lang="nb-NO" sz="1100" i="0">
                          <a:solidFill>
                            <a:schemeClr val="tx1"/>
                          </a:solidFill>
                          <a:latin typeface="Tahoma" panose="020B0604030504040204" pitchFamily="34" charset="0"/>
                          <a:cs typeface="Tahoma" panose="020B0604030504040204" pitchFamily="34" charset="0"/>
                        </a:rPr>
                        <a:t>syke barn»</a:t>
                      </a:r>
                    </a:p>
                  </a:txBody>
                  <a:tcPr marL="55273" marR="54703" marT="52129" marB="52129"/>
                </a:tc>
                <a:tc>
                  <a:txBody>
                    <a:bodyPr/>
                    <a:lstStyle/>
                    <a:p>
                      <a:pPr indent="0" algn="ctr">
                        <a:lnSpc>
                          <a:spcPct val="100000"/>
                        </a:lnSpc>
                        <a:spcBef>
                          <a:spcPts val="0"/>
                        </a:spcBef>
                        <a:spcAft>
                          <a:spcPts val="0"/>
                        </a:spcAft>
                      </a:pPr>
                      <a:r>
                        <a:rPr lang="nb-NO" sz="1100">
                          <a:latin typeface="Tahoma" panose="020B0604030504040204" pitchFamily="34" charset="0"/>
                          <a:cs typeface="Tahoma" panose="020B0604030504040204" pitchFamily="34" charset="0"/>
                        </a:rPr>
                        <a:t>1.</a:t>
                      </a:r>
                    </a:p>
                  </a:txBody>
                  <a:tcPr marL="55273" marR="54703" marT="52129" marB="52129">
                    <a:solidFill>
                      <a:srgbClr val="FFF19B"/>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121</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Munch-rommet</a:t>
                      </a:r>
                    </a:p>
                  </a:txBody>
                  <a:tcPr marL="55273" marR="54703" marT="52129" marB="52129"/>
                </a:tc>
                <a:tc>
                  <a:txBody>
                    <a:bodyPr/>
                    <a:lstStyle/>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Trappestige</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Avbiter</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Spennbånd</a:t>
                      </a:r>
                    </a:p>
                  </a:txBody>
                  <a:tcPr marL="55273" marR="54703" marT="52129" marB="52129">
                    <a:solidFill>
                      <a:srgbClr val="CBCBCB"/>
                    </a:solidFill>
                  </a:tcPr>
                </a:tc>
                <a:extLst>
                  <a:ext uri="{0D108BD9-81ED-4DB2-BD59-A6C34878D82A}">
                    <a16:rowId xmlns:a16="http://schemas.microsoft.com/office/drawing/2014/main" val="10001"/>
                  </a:ext>
                </a:extLst>
              </a:tr>
              <a:tr h="60723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i="0">
                          <a:solidFill>
                            <a:schemeClr val="tx1"/>
                          </a:solidFill>
                          <a:latin typeface="Tahoma" panose="020B0604030504040204" pitchFamily="34" charset="0"/>
                          <a:cs typeface="Tahoma" panose="020B0604030504040204" pitchFamily="34" charset="0"/>
                        </a:rPr>
                        <a:t>Maleri</a:t>
                      </a:r>
                      <a:r>
                        <a:rPr lang="nb-NO" sz="1100" i="0" baseline="0">
                          <a:solidFill>
                            <a:schemeClr val="tx1"/>
                          </a:solidFill>
                          <a:latin typeface="Tahoma" panose="020B0604030504040204" pitchFamily="34" charset="0"/>
                          <a:cs typeface="Tahoma" panose="020B0604030504040204" pitchFamily="34" charset="0"/>
                        </a:rPr>
                        <a:t> «Aften</a:t>
                      </a:r>
                      <a:r>
                        <a:rPr lang="nb-NO" sz="1100" i="0">
                          <a:solidFill>
                            <a:schemeClr val="tx1"/>
                          </a:solidFill>
                          <a:latin typeface="Tahoma" panose="020B0604030504040204" pitchFamily="34" charset="0"/>
                          <a:cs typeface="Tahoma" panose="020B0604030504040204" pitchFamily="34" charset="0"/>
                        </a:rPr>
                        <a:t>»</a:t>
                      </a:r>
                    </a:p>
                  </a:txBody>
                  <a:tcPr marL="55273" marR="54703" marT="52129" marB="52129"/>
                </a:tc>
                <a:tc>
                  <a:txBody>
                    <a:bodyPr/>
                    <a:lstStyle/>
                    <a:p>
                      <a:pPr indent="0" algn="ctr">
                        <a:lnSpc>
                          <a:spcPct val="100000"/>
                        </a:lnSpc>
                        <a:spcBef>
                          <a:spcPts val="0"/>
                        </a:spcBef>
                        <a:spcAft>
                          <a:spcPts val="0"/>
                        </a:spcAft>
                      </a:pPr>
                      <a:r>
                        <a:rPr lang="nb-NO" sz="1100">
                          <a:latin typeface="Tahoma" panose="020B0604030504040204" pitchFamily="34" charset="0"/>
                          <a:cs typeface="Tahoma" panose="020B0604030504040204" pitchFamily="34" charset="0"/>
                        </a:rPr>
                        <a:t>1.</a:t>
                      </a:r>
                    </a:p>
                  </a:txBody>
                  <a:tcPr marL="55273" marR="54703" marT="52129" marB="52129">
                    <a:solidFill>
                      <a:srgbClr val="FFF19B"/>
                    </a:solidFill>
                  </a:tcPr>
                </a:tc>
                <a:tc>
                  <a:txBody>
                    <a:bodyPr/>
                    <a:lstStyle/>
                    <a:p>
                      <a:pPr indent="0" algn="ctr">
                        <a:lnSpc>
                          <a:spcPct val="100000"/>
                        </a:lnSpc>
                        <a:spcBef>
                          <a:spcPts val="0"/>
                        </a:spcBef>
                        <a:spcAft>
                          <a:spcPts val="0"/>
                        </a:spcAft>
                      </a:pPr>
                      <a:r>
                        <a:rPr lang="nb-NO" sz="1100" baseline="0">
                          <a:latin typeface="Tahoma" panose="020B0604030504040204" pitchFamily="34" charset="0"/>
                          <a:cs typeface="Tahoma" panose="020B0604030504040204" pitchFamily="34" charset="0"/>
                        </a:rPr>
                        <a:t>116</a:t>
                      </a:r>
                    </a:p>
                  </a:txBody>
                  <a:tcPr marL="55273" marR="54703" marT="52129" marB="52129"/>
                </a:tc>
                <a:tc>
                  <a:txBody>
                    <a:bodyPr/>
                    <a:lstStyle/>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Trappestige</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Avbiter</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Spennbånd</a:t>
                      </a:r>
                    </a:p>
                  </a:txBody>
                  <a:tcPr marL="55273" marR="54703" marT="52129" marB="52129"/>
                </a:tc>
                <a:extLst>
                  <a:ext uri="{0D108BD9-81ED-4DB2-BD59-A6C34878D82A}">
                    <a16:rowId xmlns:a16="http://schemas.microsoft.com/office/drawing/2014/main" val="10002"/>
                  </a:ext>
                </a:extLst>
              </a:tr>
              <a:tr h="632634">
                <a:tc>
                  <a:txBody>
                    <a:bodyPr/>
                    <a:lstStyle/>
                    <a:p>
                      <a:pPr indent="0" algn="ctr">
                        <a:lnSpc>
                          <a:spcPct val="100000"/>
                        </a:lnSpc>
                        <a:spcBef>
                          <a:spcPts val="0"/>
                        </a:spcBef>
                        <a:spcAft>
                          <a:spcPts val="0"/>
                        </a:spcAft>
                      </a:pPr>
                      <a:endParaRPr lang="nb-NO" sz="11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indent="0">
                        <a:lnSpc>
                          <a:spcPct val="100000"/>
                        </a:lnSpc>
                        <a:spcBef>
                          <a:spcPts val="0"/>
                        </a:spcBef>
                        <a:spcAft>
                          <a:spcPts val="0"/>
                        </a:spcAft>
                      </a:pPr>
                      <a:r>
                        <a:rPr lang="nb-NO" sz="1100" b="1">
                          <a:latin typeface="Tahoma" panose="020B0604030504040204" pitchFamily="34" charset="0"/>
                          <a:cs typeface="Tahoma" panose="020B0604030504040204" pitchFamily="34" charset="0"/>
                        </a:rPr>
                        <a:t>Bygningsfast</a:t>
                      </a:r>
                    </a:p>
                    <a:p>
                      <a:pPr indent="0">
                        <a:lnSpc>
                          <a:spcPct val="100000"/>
                        </a:lnSpc>
                        <a:spcBef>
                          <a:spcPts val="0"/>
                        </a:spcBef>
                        <a:spcAft>
                          <a:spcPts val="0"/>
                        </a:spcAft>
                      </a:pPr>
                      <a:r>
                        <a:rPr lang="nb-NO" sz="1100" baseline="0">
                          <a:latin typeface="Tahoma" panose="020B0604030504040204" pitchFamily="34" charset="0"/>
                          <a:cs typeface="Tahoma" panose="020B0604030504040204" pitchFamily="34" charset="0"/>
                        </a:rPr>
                        <a:t>Veggmalerier</a:t>
                      </a:r>
                    </a:p>
                    <a:p>
                      <a:pPr indent="0">
                        <a:lnSpc>
                          <a:spcPct val="100000"/>
                        </a:lnSpc>
                        <a:spcBef>
                          <a:spcPts val="0"/>
                        </a:spcBef>
                        <a:spcAft>
                          <a:spcPts val="0"/>
                        </a:spcAft>
                      </a:pPr>
                      <a:r>
                        <a:rPr lang="nb-NO" sz="1100" baseline="0">
                          <a:latin typeface="Tahoma" panose="020B0604030504040204" pitchFamily="34" charset="0"/>
                          <a:cs typeface="Tahoma" panose="020B0604030504040204" pitchFamily="34" charset="0"/>
                        </a:rPr>
                        <a:t>8 store</a:t>
                      </a:r>
                    </a:p>
                  </a:txBody>
                  <a:tcPr marL="55273" marR="54703" marT="52129" marB="52129"/>
                </a:tc>
                <a:tc>
                  <a:txBody>
                    <a:bodyPr/>
                    <a:lstStyle/>
                    <a:p>
                      <a:pPr indent="0" algn="ctr">
                        <a:lnSpc>
                          <a:spcPct val="100000"/>
                        </a:lnSpc>
                        <a:spcBef>
                          <a:spcPts val="0"/>
                        </a:spcBef>
                        <a:spcAft>
                          <a:spcPts val="0"/>
                        </a:spcAft>
                      </a:pPr>
                      <a:r>
                        <a:rPr lang="nb-NO" sz="1100">
                          <a:latin typeface="Tahoma" panose="020B0604030504040204" pitchFamily="34" charset="0"/>
                          <a:cs typeface="Tahoma" panose="020B0604030504040204" pitchFamily="34" charset="0"/>
                        </a:rPr>
                        <a:t>2.</a:t>
                      </a:r>
                    </a:p>
                  </a:txBody>
                  <a:tcPr marL="55273" marR="54703" marT="52129" marB="52129">
                    <a:solidFill>
                      <a:srgbClr val="B8CD89"/>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243</a:t>
                      </a:r>
                    </a:p>
                    <a:p>
                      <a:pPr indent="0" algn="ctr">
                        <a:lnSpc>
                          <a:spcPct val="100000"/>
                        </a:lnSpc>
                        <a:spcBef>
                          <a:spcPts val="0"/>
                        </a:spcBef>
                        <a:spcAft>
                          <a:spcPts val="0"/>
                        </a:spcAft>
                      </a:pPr>
                      <a:r>
                        <a:rPr lang="nb-NO" sz="1100">
                          <a:latin typeface="Tahoma" panose="020B0604030504040204" pitchFamily="34" charset="0"/>
                          <a:cs typeface="Tahoma" panose="020B0604030504040204" pitchFamily="34" charset="0"/>
                        </a:rPr>
                        <a:t>Kantine</a:t>
                      </a:r>
                    </a:p>
                  </a:txBody>
                  <a:tcPr marL="55273" marR="54703" marT="52129" marB="52129"/>
                </a:tc>
                <a:tc>
                  <a:txBody>
                    <a:bodyPr/>
                    <a:lstStyle/>
                    <a:p>
                      <a:pPr marL="72000" indent="-72000" defTabSz="984288">
                        <a:spcBef>
                          <a:spcPts val="100"/>
                        </a:spcBef>
                        <a:buFont typeface="Arial" panose="020B0604020202020204" pitchFamily="34" charset="0"/>
                        <a:buChar char="•"/>
                        <a:defRPr/>
                      </a:pPr>
                      <a:r>
                        <a:rPr lang="nb-NO" sz="1100">
                          <a:latin typeface="Tahoma" panose="020B0604030504040204" pitchFamily="34" charset="0"/>
                          <a:ea typeface="Arial Unicode MS" panose="020B0604020202020204" pitchFamily="34" charset="-128"/>
                          <a:cs typeface="Tahoma" panose="020B0604030504040204" pitchFamily="34" charset="0"/>
                        </a:rPr>
                        <a:t>Trappestiger</a:t>
                      </a:r>
                    </a:p>
                    <a:p>
                      <a:pPr marL="72000" indent="-72000" defTabSz="984288">
                        <a:spcBef>
                          <a:spcPts val="100"/>
                        </a:spcBef>
                        <a:buFont typeface="Arial" panose="020B0604020202020204" pitchFamily="34" charset="0"/>
                        <a:buChar char="•"/>
                        <a:defRPr/>
                      </a:pPr>
                      <a:r>
                        <a:rPr lang="nb-NO" sz="1100">
                          <a:latin typeface="Tahoma" panose="020B0604030504040204" pitchFamily="34" charset="0"/>
                          <a:ea typeface="Arial Unicode MS" panose="020B0604020202020204" pitchFamily="34" charset="-128"/>
                          <a:cs typeface="Tahoma" panose="020B0604030504040204" pitchFamily="34" charset="0"/>
                        </a:rPr>
                        <a:t>Dekkematerial</a:t>
                      </a:r>
                    </a:p>
                    <a:p>
                      <a:pPr marL="72000" indent="-72000" defTabSz="984288">
                        <a:spcBef>
                          <a:spcPts val="100"/>
                        </a:spcBef>
                        <a:buFont typeface="Arial" panose="020B0604020202020204" pitchFamily="34" charset="0"/>
                        <a:buChar char="•"/>
                        <a:defRPr/>
                      </a:pPr>
                      <a:r>
                        <a:rPr lang="nb-NO" sz="1100">
                          <a:latin typeface="Tahoma" panose="020B0604030504040204" pitchFamily="34" charset="0"/>
                          <a:ea typeface="Arial Unicode MS" panose="020B0604020202020204" pitchFamily="34" charset="-128"/>
                          <a:cs typeface="Tahoma" panose="020B0604030504040204" pitchFamily="34" charset="0"/>
                        </a:rPr>
                        <a:t>Kniver</a:t>
                      </a:r>
                    </a:p>
                  </a:txBody>
                  <a:tcPr marL="55273" marR="54703" marT="52129" marB="52129"/>
                </a:tc>
                <a:extLst>
                  <a:ext uri="{0D108BD9-81ED-4DB2-BD59-A6C34878D82A}">
                    <a16:rowId xmlns:a16="http://schemas.microsoft.com/office/drawing/2014/main" val="10003"/>
                  </a:ext>
                </a:extLst>
              </a:tr>
              <a:tr h="607232">
                <a:tc>
                  <a:txBody>
                    <a:bodyPr/>
                    <a:lstStyle/>
                    <a:p>
                      <a:pPr indent="0" algn="ctr">
                        <a:lnSpc>
                          <a:spcPct val="100000"/>
                        </a:lnSpc>
                        <a:spcBef>
                          <a:spcPts val="0"/>
                        </a:spcBef>
                        <a:spcAft>
                          <a:spcPts val="0"/>
                        </a:spcAft>
                      </a:pPr>
                      <a:endParaRPr lang="nb-NO" sz="11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Dokumenter i pappesker</a:t>
                      </a:r>
                    </a:p>
                    <a:p>
                      <a:pPr marL="0" marR="0" indent="0" algn="l"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3 hyllemeter</a:t>
                      </a:r>
                    </a:p>
                  </a:txBody>
                  <a:tcPr marL="55273" marR="54703" marT="52129" marB="52129"/>
                </a:tc>
                <a:tc>
                  <a:txBody>
                    <a:bodyPr/>
                    <a:lstStyle/>
                    <a:p>
                      <a:pPr indent="0" algn="ctr">
                        <a:lnSpc>
                          <a:spcPct val="100000"/>
                        </a:lnSpc>
                        <a:spcBef>
                          <a:spcPts val="0"/>
                        </a:spcBef>
                        <a:spcAft>
                          <a:spcPts val="0"/>
                        </a:spcAft>
                      </a:pPr>
                      <a:r>
                        <a:rPr lang="nb-NO" sz="1100">
                          <a:latin typeface="Tahoma" panose="020B0604030504040204" pitchFamily="34" charset="0"/>
                          <a:cs typeface="Tahoma" panose="020B0604030504040204" pitchFamily="34" charset="0"/>
                        </a:rPr>
                        <a:t>3.</a:t>
                      </a:r>
                    </a:p>
                  </a:txBody>
                  <a:tcPr marL="55273" marR="54703" marT="52129" marB="52129">
                    <a:solidFill>
                      <a:srgbClr val="8FC3CD"/>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315</a:t>
                      </a:r>
                    </a:p>
                    <a:p>
                      <a:pPr marL="0" marR="0" indent="0" algn="ctr" defTabSz="960150"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Arkiv</a:t>
                      </a:r>
                    </a:p>
                  </a:txBody>
                  <a:tcPr marL="55273" marR="54703" marT="52129" marB="52129"/>
                </a:tc>
                <a:tc>
                  <a:txBody>
                    <a:bodyPr/>
                    <a:lstStyle/>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baseline="0">
                          <a:latin typeface="Tahoma" panose="020B0604030504040204" pitchFamily="34" charset="0"/>
                          <a:cs typeface="Tahoma" panose="020B0604030504040204" pitchFamily="34" charset="0"/>
                        </a:rPr>
                        <a:t>Merket på hyllekant</a:t>
                      </a:r>
                    </a:p>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baseline="0">
                          <a:latin typeface="Tahoma" panose="020B0604030504040204" pitchFamily="34" charset="0"/>
                          <a:cs typeface="Tahoma" panose="020B0604030504040204" pitchFamily="34" charset="0"/>
                        </a:rPr>
                        <a:t>Sekketrall</a:t>
                      </a:r>
                    </a:p>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baseline="0">
                          <a:latin typeface="Tahoma" panose="020B0604030504040204" pitchFamily="34" charset="0"/>
                          <a:cs typeface="Tahoma" panose="020B0604030504040204" pitchFamily="34" charset="0"/>
                        </a:rPr>
                        <a:t>Spennbånd</a:t>
                      </a:r>
                      <a:endParaRPr lang="nb-NO" sz="1100">
                        <a:latin typeface="Tahoma" panose="020B0604030504040204" pitchFamily="34" charset="0"/>
                        <a:cs typeface="Tahoma" panose="020B0604030504040204" pitchFamily="34" charset="0"/>
                      </a:endParaRPr>
                    </a:p>
                  </a:txBody>
                  <a:tcPr marL="55273" marR="54703" marT="52129" marB="52129"/>
                </a:tc>
                <a:extLst>
                  <a:ext uri="{0D108BD9-81ED-4DB2-BD59-A6C34878D82A}">
                    <a16:rowId xmlns:a16="http://schemas.microsoft.com/office/drawing/2014/main" val="10004"/>
                  </a:ext>
                </a:extLst>
              </a:tr>
              <a:tr h="60723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solidFill>
                          <a:schemeClr val="bg1"/>
                        </a:solidFill>
                        <a:latin typeface="Tahoma" panose="020B0604030504040204" pitchFamily="34" charset="0"/>
                        <a:cs typeface="Tahoma" panose="020B0604030504040204" pitchFamily="34" charset="0"/>
                      </a:endParaRPr>
                    </a:p>
                  </a:txBody>
                  <a:tcPr marL="54703" marR="54703" marT="54726" marB="54726" anchor="ctr">
                    <a:solidFill>
                      <a:srgbClr val="FF0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b="1">
                          <a:latin typeface="Tahoma" panose="020B0604030504040204" pitchFamily="34" charset="0"/>
                          <a:cs typeface="Tahoma" panose="020B0604030504040204" pitchFamily="34" charset="0"/>
                        </a:rPr>
                        <a:t>250</a:t>
                      </a:r>
                      <a:r>
                        <a:rPr lang="nb-NO" sz="1100" b="1" baseline="0">
                          <a:latin typeface="Tahoma" panose="020B0604030504040204" pitchFamily="34" charset="0"/>
                          <a:cs typeface="Tahoma" panose="020B0604030504040204" pitchFamily="34" charset="0"/>
                        </a:rPr>
                        <a:t> </a:t>
                      </a:r>
                      <a:r>
                        <a:rPr lang="nb-NO" sz="1100" b="1">
                          <a:latin typeface="Tahoma" panose="020B0604030504040204" pitchFamily="34" charset="0"/>
                          <a:cs typeface="Tahoma" panose="020B0604030504040204" pitchFamily="34" charset="0"/>
                        </a:rPr>
                        <a:t>gjenstander</a:t>
                      </a:r>
                    </a:p>
                    <a:p>
                      <a:pPr marL="0" marR="0" indent="0" algn="l"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Porselen</a:t>
                      </a:r>
                      <a:r>
                        <a:rPr lang="nb-NO" sz="1100" baseline="0">
                          <a:latin typeface="Tahoma" panose="020B0604030504040204" pitchFamily="34" charset="0"/>
                          <a:cs typeface="Tahoma" panose="020B0604030504040204" pitchFamily="34" charset="0"/>
                        </a:rPr>
                        <a:t> i montrer</a:t>
                      </a:r>
                      <a:endParaRPr lang="nb-NO" sz="1100">
                        <a:latin typeface="Tahoma" panose="020B0604030504040204" pitchFamily="34" charset="0"/>
                        <a:cs typeface="Tahoma" panose="020B0604030504040204" pitchFamily="34" charset="0"/>
                      </a:endParaRP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3.</a:t>
                      </a:r>
                    </a:p>
                  </a:txBody>
                  <a:tcPr marL="55273" marR="54703" marT="52129" marB="52129">
                    <a:solidFill>
                      <a:srgbClr val="8FC3CD"/>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324</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326</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328</a:t>
                      </a:r>
                    </a:p>
                  </a:txBody>
                  <a:tcPr marL="55273" marR="54703" marT="52129" marB="52129"/>
                </a:tc>
                <a:tc>
                  <a:txBody>
                    <a:bodyPr/>
                    <a:lstStyle/>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a:latin typeface="Tahoma" panose="020B0604030504040204" pitchFamily="34" charset="0"/>
                          <a:cs typeface="Tahoma" panose="020B0604030504040204" pitchFamily="34" charset="0"/>
                        </a:rPr>
                        <a:t>Monternøkkel</a:t>
                      </a:r>
                      <a:r>
                        <a:rPr lang="nb-NO" sz="1100" baseline="0">
                          <a:latin typeface="Tahoma" panose="020B0604030504040204" pitchFamily="34" charset="0"/>
                          <a:cs typeface="Tahoma" panose="020B0604030504040204" pitchFamily="34" charset="0"/>
                        </a:rPr>
                        <a:t> i safe</a:t>
                      </a:r>
                    </a:p>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baseline="0">
                          <a:latin typeface="Tahoma" panose="020B0604030504040204" pitchFamily="34" charset="0"/>
                          <a:cs typeface="Tahoma" panose="020B0604030504040204" pitchFamily="34" charset="0"/>
                        </a:rPr>
                        <a:t>Kasser og</a:t>
                      </a:r>
                    </a:p>
                    <a:p>
                      <a:pPr marL="0" marR="0" indent="0" algn="l" defTabSz="801929"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100" baseline="0">
                          <a:latin typeface="Tahoma" panose="020B0604030504040204" pitchFamily="34" charset="0"/>
                          <a:cs typeface="Tahoma" panose="020B0604030504040204" pitchFamily="34" charset="0"/>
                        </a:rPr>
                        <a:t>polstring</a:t>
                      </a:r>
                      <a:endParaRPr lang="nb-NO" sz="1100">
                        <a:latin typeface="Tahoma" panose="020B0604030504040204" pitchFamily="34" charset="0"/>
                        <a:cs typeface="Tahoma" panose="020B0604030504040204" pitchFamily="34" charset="0"/>
                      </a:endParaRPr>
                    </a:p>
                  </a:txBody>
                  <a:tcPr marL="55273" marR="54703" marT="52129" marB="52129"/>
                </a:tc>
                <a:extLst>
                  <a:ext uri="{0D108BD9-81ED-4DB2-BD59-A6C34878D82A}">
                    <a16:rowId xmlns:a16="http://schemas.microsoft.com/office/drawing/2014/main" val="10005"/>
                  </a:ext>
                </a:extLst>
              </a:tr>
              <a:tr h="60723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Maleri</a:t>
                      </a:r>
                      <a:r>
                        <a:rPr lang="nb-NO" sz="1100" baseline="0">
                          <a:latin typeface="Tahoma" panose="020B0604030504040204" pitchFamily="34" charset="0"/>
                          <a:cs typeface="Tahoma" panose="020B0604030504040204" pitchFamily="34" charset="0"/>
                        </a:rPr>
                        <a:t> </a:t>
                      </a:r>
                      <a:r>
                        <a:rPr lang="nb-NO" sz="1100">
                          <a:latin typeface="Tahoma" panose="020B0604030504040204" pitchFamily="34" charset="0"/>
                          <a:cs typeface="Tahoma" panose="020B0604030504040204" pitchFamily="34" charset="0"/>
                        </a:rPr>
                        <a:t>«Dansen»</a:t>
                      </a:r>
                    </a:p>
                  </a:txBody>
                  <a:tcPr marL="55273" marR="54703" marT="52129" marB="52129"/>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1.</a:t>
                      </a:r>
                    </a:p>
                  </a:txBody>
                  <a:tcPr marL="55273" marR="54703" marT="52129" marB="52129">
                    <a:solidFill>
                      <a:srgbClr val="FFF19B"/>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121</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Munch-rommet</a:t>
                      </a:r>
                    </a:p>
                  </a:txBody>
                  <a:tcPr marL="55273" marR="54703" marT="52129" marB="52129"/>
                </a:tc>
                <a:tc>
                  <a:txBody>
                    <a:bodyPr/>
                    <a:lstStyle/>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Trappestige</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Avbiter</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Spennbånd</a:t>
                      </a:r>
                    </a:p>
                  </a:txBody>
                  <a:tcPr marL="55273" marR="54703" marT="52129" marB="52129"/>
                </a:tc>
                <a:extLst>
                  <a:ext uri="{0D108BD9-81ED-4DB2-BD59-A6C34878D82A}">
                    <a16:rowId xmlns:a16="http://schemas.microsoft.com/office/drawing/2014/main" val="10006"/>
                  </a:ext>
                </a:extLst>
              </a:tr>
              <a:tr h="60723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Maleri «x1»</a:t>
                      </a:r>
                    </a:p>
                  </a:txBody>
                  <a:tcPr marL="55273" marR="54703" marT="52129" marB="52129"/>
                </a:tc>
                <a:tc>
                  <a:txBody>
                    <a:bodyPr/>
                    <a:lstStyle/>
                    <a:p>
                      <a:pPr indent="0" algn="ctr">
                        <a:lnSpc>
                          <a:spcPct val="100000"/>
                        </a:lnSpc>
                        <a:spcBef>
                          <a:spcPts val="0"/>
                        </a:spcBef>
                        <a:spcAft>
                          <a:spcPts val="0"/>
                        </a:spcAft>
                      </a:pPr>
                      <a:r>
                        <a:rPr lang="nb-NO" sz="1100">
                          <a:latin typeface="Tahoma" panose="020B0604030504040204" pitchFamily="34" charset="0"/>
                          <a:cs typeface="Tahoma" panose="020B0604030504040204" pitchFamily="34" charset="0"/>
                        </a:rPr>
                        <a:t>2.</a:t>
                      </a:r>
                    </a:p>
                  </a:txBody>
                  <a:tcPr marL="55273" marR="54703" marT="52129" marB="52129">
                    <a:solidFill>
                      <a:srgbClr val="B8CD89"/>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215</a:t>
                      </a:r>
                    </a:p>
                  </a:txBody>
                  <a:tcPr marL="55273" marR="54703" marT="52129" marB="52129"/>
                </a:tc>
                <a:tc>
                  <a:txBody>
                    <a:bodyPr/>
                    <a:lstStyle/>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Trappestige</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Avbiter</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Spennbånd</a:t>
                      </a:r>
                    </a:p>
                  </a:txBody>
                  <a:tcPr marL="55273" marR="54703" marT="52129" marB="52129"/>
                </a:tc>
                <a:extLst>
                  <a:ext uri="{0D108BD9-81ED-4DB2-BD59-A6C34878D82A}">
                    <a16:rowId xmlns:a16="http://schemas.microsoft.com/office/drawing/2014/main" val="10007"/>
                  </a:ext>
                </a:extLst>
              </a:tr>
              <a:tr h="774889">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b="1">
                          <a:latin typeface="Tahoma" panose="020B0604030504040204" pitchFamily="34" charset="0"/>
                          <a:cs typeface="Tahoma" panose="020B0604030504040204" pitchFamily="34" charset="0"/>
                        </a:rPr>
                        <a:t>Bygningsfast</a:t>
                      </a:r>
                    </a:p>
                    <a:p>
                      <a:pPr marL="0" marR="0" indent="0" algn="l"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Ku innstøpt i </a:t>
                      </a:r>
                      <a:r>
                        <a:rPr lang="nb-NO" sz="1100" baseline="0" err="1">
                          <a:latin typeface="Tahoma" panose="020B0604030504040204" pitchFamily="34" charset="0"/>
                          <a:cs typeface="Tahoma" panose="020B0604030504040204" pitchFamily="34" charset="0"/>
                        </a:rPr>
                        <a:t>epoxiblokk</a:t>
                      </a:r>
                      <a:endParaRPr lang="nb-NO" sz="1100" baseline="0">
                        <a:latin typeface="Tahoma" panose="020B0604030504040204" pitchFamily="34" charset="0"/>
                        <a:cs typeface="Tahoma" panose="020B0604030504040204" pitchFamily="34" charset="0"/>
                      </a:endParaRPr>
                    </a:p>
                    <a:p>
                      <a:pPr marL="0" marR="0" indent="0" algn="l"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Blokk 2 m</a:t>
                      </a:r>
                      <a:r>
                        <a:rPr lang="nb-NO" sz="1100" baseline="30000">
                          <a:latin typeface="Tahoma" panose="020B0604030504040204" pitchFamily="34" charset="0"/>
                          <a:cs typeface="Tahoma" panose="020B0604030504040204" pitchFamily="34" charset="0"/>
                        </a:rPr>
                        <a:t>3</a:t>
                      </a:r>
                    </a:p>
                  </a:txBody>
                  <a:tcPr marL="55273" marR="54703" marT="52129" marB="52129"/>
                </a:tc>
                <a:tc>
                  <a:txBody>
                    <a:bodyPr/>
                    <a:lstStyle/>
                    <a:p>
                      <a:pPr indent="0" algn="ctr">
                        <a:lnSpc>
                          <a:spcPct val="100000"/>
                        </a:lnSpc>
                        <a:spcBef>
                          <a:spcPts val="0"/>
                        </a:spcBef>
                        <a:spcAft>
                          <a:spcPts val="0"/>
                        </a:spcAft>
                      </a:pPr>
                      <a:r>
                        <a:rPr lang="nb-NO" sz="1100">
                          <a:latin typeface="Tahoma" panose="020B0604030504040204" pitchFamily="34" charset="0"/>
                          <a:cs typeface="Tahoma" panose="020B0604030504040204" pitchFamily="34" charset="0"/>
                        </a:rPr>
                        <a:t>2.</a:t>
                      </a:r>
                    </a:p>
                  </a:txBody>
                  <a:tcPr marL="55273" marR="54703" marT="52129" marB="52129">
                    <a:solidFill>
                      <a:srgbClr val="B8CD89"/>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219</a:t>
                      </a:r>
                    </a:p>
                  </a:txBody>
                  <a:tcPr marL="55273" marR="54703" marT="52129" marB="52129"/>
                </a:tc>
                <a:tc>
                  <a:txBody>
                    <a:bodyPr/>
                    <a:lstStyle/>
                    <a:p>
                      <a:pPr marL="72000" lvl="0" indent="-7200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Brannvev</a:t>
                      </a:r>
                    </a:p>
                    <a:p>
                      <a:pPr marL="72000" lvl="0" indent="-7200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Plast</a:t>
                      </a:r>
                    </a:p>
                    <a:p>
                      <a:pPr marL="72000" lvl="0" indent="-7200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Festematerial</a:t>
                      </a:r>
                    </a:p>
                  </a:txBody>
                  <a:tcPr marL="55273" marR="54703" marT="52129" marB="52129"/>
                </a:tc>
                <a:extLst>
                  <a:ext uri="{0D108BD9-81ED-4DB2-BD59-A6C34878D82A}">
                    <a16:rowId xmlns:a16="http://schemas.microsoft.com/office/drawing/2014/main" val="10008"/>
                  </a:ext>
                </a:extLst>
              </a:tr>
              <a:tr h="60723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Maleri «x2»</a:t>
                      </a:r>
                    </a:p>
                  </a:txBody>
                  <a:tcPr marL="55273" marR="54703" marT="52129" marB="52129"/>
                </a:tc>
                <a:tc>
                  <a:txBody>
                    <a:bodyPr/>
                    <a:lstStyle/>
                    <a:p>
                      <a:pPr indent="0" algn="ctr">
                        <a:lnSpc>
                          <a:spcPct val="100000"/>
                        </a:lnSpc>
                        <a:spcBef>
                          <a:spcPts val="0"/>
                        </a:spcBef>
                        <a:spcAft>
                          <a:spcPts val="0"/>
                        </a:spcAft>
                      </a:pPr>
                      <a:r>
                        <a:rPr lang="nb-NO" sz="1100">
                          <a:latin typeface="Tahoma" panose="020B0604030504040204" pitchFamily="34" charset="0"/>
                          <a:cs typeface="Tahoma" panose="020B0604030504040204" pitchFamily="34" charset="0"/>
                        </a:rPr>
                        <a:t>2.</a:t>
                      </a:r>
                    </a:p>
                  </a:txBody>
                  <a:tcPr marL="55273" marR="54703" marT="52129" marB="52129">
                    <a:solidFill>
                      <a:srgbClr val="B8CD89"/>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212</a:t>
                      </a:r>
                    </a:p>
                  </a:txBody>
                  <a:tcPr marL="55273" marR="54703" marT="52129" marB="52129"/>
                </a:tc>
                <a:tc>
                  <a:txBody>
                    <a:bodyPr/>
                    <a:lstStyle/>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Trappestige</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Avbiter</a:t>
                      </a:r>
                    </a:p>
                    <a:p>
                      <a:pPr marL="95250" lvl="0" indent="-9525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Spennbånd</a:t>
                      </a:r>
                    </a:p>
                  </a:txBody>
                  <a:tcPr marL="55273" marR="54703" marT="52129" marB="52129"/>
                </a:tc>
                <a:extLst>
                  <a:ext uri="{0D108BD9-81ED-4DB2-BD59-A6C34878D82A}">
                    <a16:rowId xmlns:a16="http://schemas.microsoft.com/office/drawing/2014/main" val="10009"/>
                  </a:ext>
                </a:extLst>
              </a:tr>
              <a:tr h="607232">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Møblement:</a:t>
                      </a:r>
                    </a:p>
                    <a:p>
                      <a:pPr marL="0" marR="0" indent="0" algn="l"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sofa,</a:t>
                      </a:r>
                      <a:r>
                        <a:rPr lang="nb-NO" sz="1100" baseline="0">
                          <a:latin typeface="Tahoma" panose="020B0604030504040204" pitchFamily="34" charset="0"/>
                          <a:cs typeface="Tahoma" panose="020B0604030504040204" pitchFamily="34" charset="0"/>
                        </a:rPr>
                        <a:t> bord og to stoler</a:t>
                      </a: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3.</a:t>
                      </a:r>
                    </a:p>
                  </a:txBody>
                  <a:tcPr marL="55273" marR="54703" marT="52129" marB="52129">
                    <a:solidFill>
                      <a:srgbClr val="8FC3CD"/>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333</a:t>
                      </a:r>
                    </a:p>
                  </a:txBody>
                  <a:tcPr marL="55273" marR="54703" marT="52129" marB="52129"/>
                </a:tc>
                <a:tc>
                  <a:txBody>
                    <a:bodyPr/>
                    <a:lstStyle/>
                    <a:p>
                      <a:pPr marL="95250" marR="0" indent="-95250" algn="l" defTabSz="80192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baseline="0">
                          <a:latin typeface="Tahoma" panose="020B0604030504040204" pitchFamily="34" charset="0"/>
                          <a:cs typeface="Tahoma" panose="020B0604030504040204" pitchFamily="34" charset="0"/>
                        </a:rPr>
                        <a:t>Spennbånd</a:t>
                      </a:r>
                      <a:endParaRPr lang="nb-NO" sz="1100">
                        <a:latin typeface="Tahoma" panose="020B0604030504040204" pitchFamily="34" charset="0"/>
                        <a:cs typeface="Tahoma" panose="020B0604030504040204" pitchFamily="34" charset="0"/>
                      </a:endParaRPr>
                    </a:p>
                  </a:txBody>
                  <a:tcPr marL="55273" marR="54703" marT="52129" marB="52129"/>
                </a:tc>
                <a:extLst>
                  <a:ext uri="{0D108BD9-81ED-4DB2-BD59-A6C34878D82A}">
                    <a16:rowId xmlns:a16="http://schemas.microsoft.com/office/drawing/2014/main" val="10010"/>
                  </a:ext>
                </a:extLst>
              </a:tr>
              <a:tr h="942547">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100" b="1">
                        <a:latin typeface="Tahoma" panose="020B0604030504040204" pitchFamily="34" charset="0"/>
                        <a:cs typeface="Tahoma" panose="020B0604030504040204" pitchFamily="34" charset="0"/>
                      </a:endParaRPr>
                    </a:p>
                  </a:txBody>
                  <a:tcPr marL="54703" marR="54703" marT="54726" marB="54726" anchor="ctr">
                    <a:solidFill>
                      <a:srgbClr val="FFC000"/>
                    </a:solidFill>
                  </a:tcPr>
                </a:tc>
                <a:tc>
                  <a:txBody>
                    <a:bodyPr/>
                    <a:lstStyle/>
                    <a:p>
                      <a:pPr marL="0" marR="0" indent="0" algn="l" defTabSz="801929" rtl="0" eaLnBrk="1" fontAlgn="auto" latinLnBrk="0" hangingPunct="1">
                        <a:lnSpc>
                          <a:spcPct val="100000"/>
                        </a:lnSpc>
                        <a:spcBef>
                          <a:spcPts val="0"/>
                        </a:spcBef>
                        <a:spcAft>
                          <a:spcPts val="0"/>
                        </a:spcAft>
                        <a:buClrTx/>
                        <a:buSzTx/>
                        <a:buFontTx/>
                        <a:buNone/>
                        <a:tabLst/>
                        <a:defRPr/>
                      </a:pPr>
                      <a:r>
                        <a:rPr lang="nb-NO" sz="1100" b="1" baseline="0">
                          <a:latin typeface="Tahoma" panose="020B0604030504040204" pitchFamily="34" charset="0"/>
                          <a:cs typeface="Tahoma" panose="020B0604030504040204" pitchFamily="34" charset="0"/>
                        </a:rPr>
                        <a:t>50 gjenstander</a:t>
                      </a:r>
                    </a:p>
                    <a:p>
                      <a:pPr marL="0" marR="0" indent="0" algn="l" defTabSz="801929" rtl="0" eaLnBrk="1" fontAlgn="auto" latinLnBrk="0" hangingPunct="1">
                        <a:lnSpc>
                          <a:spcPct val="100000"/>
                        </a:lnSpc>
                        <a:spcBef>
                          <a:spcPts val="0"/>
                        </a:spcBef>
                        <a:spcAft>
                          <a:spcPts val="0"/>
                        </a:spcAft>
                        <a:buClrTx/>
                        <a:buSzTx/>
                        <a:buFontTx/>
                        <a:buNone/>
                        <a:tabLst/>
                        <a:defRPr/>
                      </a:pPr>
                      <a:r>
                        <a:rPr lang="nb-NO" sz="1100" baseline="0">
                          <a:latin typeface="Tahoma" panose="020B0604030504040204" pitchFamily="34" charset="0"/>
                          <a:cs typeface="Tahoma" panose="020B0604030504040204" pitchFamily="34" charset="0"/>
                        </a:rPr>
                        <a:t>Kirkesamlingen</a:t>
                      </a:r>
                    </a:p>
                  </a:txBody>
                  <a:tcPr marL="55273" marR="54703" marT="52129" marB="52129"/>
                </a:tc>
                <a:tc>
                  <a:txBody>
                    <a:bodyPr/>
                    <a:lstStyle/>
                    <a:p>
                      <a:pPr marL="0" marR="0" indent="0" algn="ctr" defTabSz="960150"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1. </a:t>
                      </a:r>
                    </a:p>
                  </a:txBody>
                  <a:tcPr marL="55273" marR="54703" marT="52129" marB="52129">
                    <a:solidFill>
                      <a:srgbClr val="FFF19B"/>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125</a:t>
                      </a:r>
                    </a:p>
                    <a:p>
                      <a:pPr marL="0" marR="0" indent="0" algn="ctr" defTabSz="801929" rtl="0" eaLnBrk="1" fontAlgn="auto" latinLnBrk="0" hangingPunct="1">
                        <a:lnSpc>
                          <a:spcPct val="100000"/>
                        </a:lnSpc>
                        <a:spcBef>
                          <a:spcPts val="0"/>
                        </a:spcBef>
                        <a:spcAft>
                          <a:spcPts val="0"/>
                        </a:spcAft>
                        <a:buClrTx/>
                        <a:buSzTx/>
                        <a:buFontTx/>
                        <a:buNone/>
                        <a:tabLst/>
                        <a:defRPr/>
                      </a:pPr>
                      <a:r>
                        <a:rPr lang="nb-NO" sz="1100">
                          <a:latin typeface="Tahoma" panose="020B0604030504040204" pitchFamily="34" charset="0"/>
                          <a:cs typeface="Tahoma" panose="020B0604030504040204" pitchFamily="34" charset="0"/>
                        </a:rPr>
                        <a:t>126</a:t>
                      </a:r>
                    </a:p>
                  </a:txBody>
                  <a:tcPr marL="55273" marR="54703" marT="52129" marB="52129"/>
                </a:tc>
                <a:tc>
                  <a:txBody>
                    <a:bodyPr/>
                    <a:lstStyle/>
                    <a:p>
                      <a:pPr marL="72000" lvl="0" indent="-7200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Stige, 6 m</a:t>
                      </a:r>
                    </a:p>
                    <a:p>
                      <a:pPr marL="72000" lvl="0" indent="-7200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Trappestige</a:t>
                      </a:r>
                    </a:p>
                    <a:p>
                      <a:pPr marL="72000" lvl="0" indent="-7200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Avbiter</a:t>
                      </a:r>
                    </a:p>
                    <a:p>
                      <a:pPr marL="72000" lvl="0" indent="-7200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Spennbånd</a:t>
                      </a:r>
                    </a:p>
                    <a:p>
                      <a:pPr marL="72000" lvl="0" indent="-72000" algn="l">
                        <a:lnSpc>
                          <a:spcPct val="100000"/>
                        </a:lnSpc>
                        <a:spcBef>
                          <a:spcPts val="0"/>
                        </a:spcBef>
                        <a:spcAft>
                          <a:spcPts val="0"/>
                        </a:spcAft>
                        <a:buFont typeface="Arial" panose="020B0604020202020204" pitchFamily="34" charset="0"/>
                        <a:buChar char="•"/>
                      </a:pPr>
                      <a:r>
                        <a:rPr lang="nb-NO" sz="1100" i="0">
                          <a:solidFill>
                            <a:schemeClr val="tx1"/>
                          </a:solidFill>
                          <a:latin typeface="Tahoma" panose="020B0604030504040204" pitchFamily="34" charset="0"/>
                          <a:cs typeface="Tahoma" panose="020B0604030504040204" pitchFamily="34" charset="0"/>
                        </a:rPr>
                        <a:t>Kasser</a:t>
                      </a:r>
                    </a:p>
                  </a:txBody>
                  <a:tcPr marL="55273" marR="54703" marT="52129" marB="52129"/>
                </a:tc>
                <a:extLst>
                  <a:ext uri="{0D108BD9-81ED-4DB2-BD59-A6C34878D82A}">
                    <a16:rowId xmlns:a16="http://schemas.microsoft.com/office/drawing/2014/main" val="10011"/>
                  </a:ext>
                </a:extLst>
              </a:tr>
            </a:tbl>
          </a:graphicData>
        </a:graphic>
      </p:graphicFrame>
      <p:sp>
        <p:nvSpPr>
          <p:cNvPr id="10" name="Rektangel 9">
            <a:hlinkClick r:id="" action="ppaction://noaction"/>
          </p:cNvPr>
          <p:cNvSpPr>
            <a:spLocks noChangeAspect="1"/>
          </p:cNvSpPr>
          <p:nvPr/>
        </p:nvSpPr>
        <p:spPr>
          <a:xfrm>
            <a:off x="11748617" y="2801629"/>
            <a:ext cx="1296136" cy="436304"/>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1. etg.</a:t>
            </a:r>
          </a:p>
        </p:txBody>
      </p:sp>
      <p:sp>
        <p:nvSpPr>
          <p:cNvPr id="11" name="Rektangel 10">
            <a:hlinkClick r:id="rId6" action="ppaction://hlinksldjump"/>
          </p:cNvPr>
          <p:cNvSpPr>
            <a:spLocks noChangeAspect="1"/>
          </p:cNvSpPr>
          <p:nvPr/>
        </p:nvSpPr>
        <p:spPr>
          <a:xfrm>
            <a:off x="11748617" y="5928756"/>
            <a:ext cx="1296136" cy="436304"/>
          </a:xfrm>
          <a:prstGeom prst="rect">
            <a:avLst/>
          </a:prstGeom>
          <a:solidFill>
            <a:srgbClr val="B8CD8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2. etg.</a:t>
            </a:r>
          </a:p>
        </p:txBody>
      </p:sp>
      <p:sp>
        <p:nvSpPr>
          <p:cNvPr id="12" name="Rektangel 11"/>
          <p:cNvSpPr>
            <a:spLocks noChangeAspect="1"/>
          </p:cNvSpPr>
          <p:nvPr/>
        </p:nvSpPr>
        <p:spPr>
          <a:xfrm>
            <a:off x="11748617" y="9055883"/>
            <a:ext cx="1296136" cy="436304"/>
          </a:xfrm>
          <a:prstGeom prst="rect">
            <a:avLst/>
          </a:prstGeom>
          <a:solidFill>
            <a:srgbClr val="8FC3C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11" tIns="52513" rIns="108011" bIns="52513" rtlCol="0" anchor="ctr"/>
          <a:lstStyle/>
          <a:p>
            <a:pPr algn="r"/>
            <a:r>
              <a:rPr lang="nb-NO" b="1">
                <a:solidFill>
                  <a:srgbClr val="002932"/>
                </a:solidFill>
                <a:latin typeface="Tahoma" panose="020B0604030504040204" pitchFamily="34" charset="0"/>
              </a:rPr>
              <a:t>3. etg.</a:t>
            </a:r>
          </a:p>
        </p:txBody>
      </p:sp>
      <p:sp>
        <p:nvSpPr>
          <p:cNvPr id="18" name="TekstSylinder 17"/>
          <p:cNvSpPr txBox="1"/>
          <p:nvPr/>
        </p:nvSpPr>
        <p:spPr>
          <a:xfrm>
            <a:off x="474391" y="9530725"/>
            <a:ext cx="3862998" cy="383051"/>
          </a:xfrm>
          <a:prstGeom prst="rect">
            <a:avLst/>
          </a:prstGeom>
          <a:solidFill>
            <a:srgbClr val="6DD9FF"/>
          </a:solidFill>
        </p:spPr>
        <p:txBody>
          <a:bodyPr wrap="square" lIns="105024" tIns="52513" rIns="105024" bIns="52513" rtlCol="0">
            <a:spAutoFit/>
          </a:bodyPr>
          <a:lstStyle/>
          <a:p>
            <a:r>
              <a:rPr lang="nb-NO">
                <a:latin typeface="Tahoma" panose="020B0604030504040204" pitchFamily="34" charset="0"/>
                <a:cs typeface="Tahoma" panose="020B0604030504040204" pitchFamily="34" charset="0"/>
              </a:rPr>
              <a:t>Medbring hjelpemidler! </a:t>
            </a:r>
          </a:p>
        </p:txBody>
      </p:sp>
      <p:pic>
        <p:nvPicPr>
          <p:cNvPr id="39" name="i22">
            <a:extLst>
              <a:ext uri="{FF2B5EF4-FFF2-40B4-BE49-F238E27FC236}">
                <a16:creationId xmlns:a16="http://schemas.microsoft.com/office/drawing/2014/main" id="{64B9BA07-2A86-4D0E-9642-5931182DD52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400000">
            <a:off x="11731756" y="10026240"/>
            <a:ext cx="324000" cy="324082"/>
          </a:xfrm>
          <a:prstGeom prst="rect">
            <a:avLst/>
          </a:prstGeom>
          <a:noFill/>
          <a:ln>
            <a:noFill/>
          </a:ln>
        </p:spPr>
      </p:pic>
      <p:grpSp>
        <p:nvGrpSpPr>
          <p:cNvPr id="40" name="j10">
            <a:extLst>
              <a:ext uri="{FF2B5EF4-FFF2-40B4-BE49-F238E27FC236}">
                <a16:creationId xmlns:a16="http://schemas.microsoft.com/office/drawing/2014/main" id="{9A5475A1-863E-4608-8D2C-6238E3BA8F3D}"/>
              </a:ext>
            </a:extLst>
          </p:cNvPr>
          <p:cNvGrpSpPr>
            <a:grpSpLocks/>
          </p:cNvGrpSpPr>
          <p:nvPr/>
        </p:nvGrpSpPr>
        <p:grpSpPr>
          <a:xfrm>
            <a:off x="12338984" y="10115179"/>
            <a:ext cx="880783" cy="281088"/>
            <a:chOff x="5456030" y="2703987"/>
            <a:chExt cx="983354" cy="252795"/>
          </a:xfrm>
        </p:grpSpPr>
        <p:sp>
          <p:nvSpPr>
            <p:cNvPr id="41" name="Rektangel 40">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42" name="Rektangel 41">
              <a:extLst>
                <a:ext uri="{FF2B5EF4-FFF2-40B4-BE49-F238E27FC236}">
                  <a16:creationId xmlns:a16="http://schemas.microsoft.com/office/drawing/2014/main" id="{90ADCB51-CAC3-4447-8A1C-5CF9F32F0D79}"/>
                </a:ext>
              </a:extLst>
            </p:cNvPr>
            <p:cNvSpPr/>
            <p:nvPr userDrawn="1"/>
          </p:nvSpPr>
          <p:spPr>
            <a:xfrm>
              <a:off x="5948709"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43" name="TekstSylinder 42">
              <a:extLst>
                <a:ext uri="{FF2B5EF4-FFF2-40B4-BE49-F238E27FC236}">
                  <a16:creationId xmlns:a16="http://schemas.microsoft.com/office/drawing/2014/main" id="{0893CA49-18B3-426B-98CE-35E3A4D541D8}"/>
                </a:ext>
              </a:extLst>
            </p:cNvPr>
            <p:cNvSpPr txBox="1"/>
            <p:nvPr userDrawn="1"/>
          </p:nvSpPr>
          <p:spPr>
            <a:xfrm>
              <a:off x="5461685" y="2703987"/>
              <a:ext cx="977697" cy="166097"/>
            </a:xfrm>
            <a:prstGeom prst="rect">
              <a:avLst/>
            </a:prstGeom>
            <a:noFill/>
          </p:spPr>
          <p:txBody>
            <a:bodyPr wrap="square" lIns="0" tIns="0" rIns="0" bIns="0" rtlCol="0">
              <a:spAutoFit/>
            </a:bodyPr>
            <a:lstStyle/>
            <a:p>
              <a:pPr algn="ctr"/>
              <a:r>
                <a:rPr lang="nb-NO" sz="1200"/>
                <a:t>20 m</a:t>
              </a:r>
              <a:endParaRPr lang="en-US" sz="1200"/>
            </a:p>
          </p:txBody>
        </p:sp>
      </p:grpSp>
      <p:grpSp>
        <p:nvGrpSpPr>
          <p:cNvPr id="59" name="Gruppe 58"/>
          <p:cNvGrpSpPr/>
          <p:nvPr/>
        </p:nvGrpSpPr>
        <p:grpSpPr>
          <a:xfrm>
            <a:off x="13858744" y="9050624"/>
            <a:ext cx="826932" cy="1400781"/>
            <a:chOff x="11610481" y="6786941"/>
            <a:chExt cx="700166" cy="1257537"/>
          </a:xfrm>
        </p:grpSpPr>
        <p:cxnSp>
          <p:nvCxnSpPr>
            <p:cNvPr id="73" name="Rett linje 72"/>
            <p:cNvCxnSpPr/>
            <p:nvPr/>
          </p:nvCxnSpPr>
          <p:spPr>
            <a:xfrm flipV="1">
              <a:off x="11610481" y="7862774"/>
              <a:ext cx="700166" cy="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4" name="Gruppe 73"/>
            <p:cNvGrpSpPr/>
            <p:nvPr/>
          </p:nvGrpSpPr>
          <p:grpSpPr>
            <a:xfrm>
              <a:off x="11683314" y="6786941"/>
              <a:ext cx="578355" cy="1257537"/>
              <a:chOff x="11555753" y="7492048"/>
              <a:chExt cx="898034" cy="1952655"/>
            </a:xfrm>
            <a:solidFill>
              <a:schemeClr val="accent1">
                <a:lumMod val="40000"/>
                <a:lumOff val="60000"/>
              </a:schemeClr>
            </a:solidFill>
          </p:grpSpPr>
          <p:grpSp>
            <p:nvGrpSpPr>
              <p:cNvPr id="75" name="Gruppe 74">
                <a:extLst>
                  <a:ext uri="{FF2B5EF4-FFF2-40B4-BE49-F238E27FC236}">
                    <a16:creationId xmlns:a16="http://schemas.microsoft.com/office/drawing/2014/main" id="{BB709DA0-3087-B446-9529-75F205108DB9}"/>
                  </a:ext>
                </a:extLst>
              </p:cNvPr>
              <p:cNvGrpSpPr/>
              <p:nvPr/>
            </p:nvGrpSpPr>
            <p:grpSpPr>
              <a:xfrm>
                <a:off x="11555753" y="7492048"/>
                <a:ext cx="898034" cy="1576737"/>
                <a:chOff x="1290449" y="5922244"/>
                <a:chExt cx="671138" cy="1050470"/>
              </a:xfrm>
              <a:grpFill/>
            </p:grpSpPr>
            <p:sp>
              <p:nvSpPr>
                <p:cNvPr id="77" name="TekstSylinder 76">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solidFill>
                  <a:srgbClr val="8FC3CD"/>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78" name="TekstSylinder 77">
                  <a:extLst>
                    <a:ext uri="{FF2B5EF4-FFF2-40B4-BE49-F238E27FC236}">
                      <a16:creationId xmlns:a16="http://schemas.microsoft.com/office/drawing/2014/main" id="{7FE605A2-50C0-4C4C-8DF4-D8D99EA38317}"/>
                    </a:ext>
                  </a:extLst>
                </p:cNvPr>
                <p:cNvSpPr txBox="1"/>
                <p:nvPr/>
              </p:nvSpPr>
              <p:spPr>
                <a:xfrm>
                  <a:off x="1292603" y="6755310"/>
                  <a:ext cx="668984" cy="217404"/>
                </a:xfrm>
                <a:prstGeom prst="rect">
                  <a:avLst/>
                </a:prstGeom>
                <a:solidFill>
                  <a:srgbClr val="FFF19B"/>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79" name="TekstSylinder 78">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solidFill>
                  <a:srgbClr val="B8CD89"/>
                </a:solidFill>
                <a:ln>
                  <a:solidFill>
                    <a:schemeClr val="tx1"/>
                  </a:solidFill>
                </a:ln>
              </p:spPr>
              <p:txBody>
                <a:bodyPr wrap="none" lIns="43109" tIns="43109" rIns="43109" bIns="43109" rtlCol="0">
                  <a:normAutofit/>
                </a:bodyPr>
                <a:lstStyle/>
                <a:p>
                  <a:pPr algn="ctr"/>
                  <a:r>
                    <a:rPr lang="nb-NO" sz="900" spc="96">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80" name="Likebent trekant 9">
                  <a:extLst>
                    <a:ext uri="{FF2B5EF4-FFF2-40B4-BE49-F238E27FC236}">
                      <a16:creationId xmlns:a16="http://schemas.microsoft.com/office/drawing/2014/main" id="{7CDE87DE-E602-2F40-B831-E04C61A0923D}"/>
                    </a:ext>
                  </a:extLst>
                </p:cNvPr>
                <p:cNvSpPr/>
                <p:nvPr/>
              </p:nvSpPr>
              <p:spPr>
                <a:xfrm>
                  <a:off x="1290449" y="5922244"/>
                  <a:ext cx="670058" cy="304303"/>
                </a:xfrm>
                <a:prstGeom prst="triangl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rmAutofit/>
                </a:bodyPr>
                <a:lstStyle/>
                <a:p>
                  <a:pPr algn="ctr"/>
                  <a:r>
                    <a:rPr lang="nb-NO" sz="900">
                      <a:solidFill>
                        <a:schemeClr val="tx1"/>
                      </a:solidFill>
                      <a:latin typeface="Tahoma" panose="020B0604030504040204" pitchFamily="34" charset="0"/>
                      <a:cs typeface="Tahoma" panose="020B0604030504040204" pitchFamily="34" charset="0"/>
                    </a:rPr>
                    <a:t>Loft</a:t>
                  </a:r>
                </a:p>
              </p:txBody>
            </p:sp>
          </p:grpSp>
          <p:sp>
            <p:nvSpPr>
              <p:cNvPr id="76" name="TekstSylinder 75">
                <a:extLst>
                  <a:ext uri="{FF2B5EF4-FFF2-40B4-BE49-F238E27FC236}">
                    <a16:creationId xmlns:a16="http://schemas.microsoft.com/office/drawing/2014/main" id="{7FE605A2-50C0-4C4C-8DF4-D8D99EA38317}"/>
                  </a:ext>
                </a:extLst>
              </p:cNvPr>
              <p:cNvSpPr txBox="1"/>
              <p:nvPr/>
            </p:nvSpPr>
            <p:spPr>
              <a:xfrm>
                <a:off x="11557192" y="9118378"/>
                <a:ext cx="895150" cy="326325"/>
              </a:xfrm>
              <a:prstGeom prst="rect">
                <a:avLst/>
              </a:prstGeom>
              <a:solidFill>
                <a:schemeClr val="bg1"/>
              </a:solidFill>
              <a:ln>
                <a:solidFill>
                  <a:schemeClr val="tx1"/>
                </a:solidFill>
              </a:ln>
            </p:spPr>
            <p:txBody>
              <a:bodyPr wrap="none" lIns="43109" tIns="43109" rIns="43109" bIns="43109" rtlCol="0">
                <a:normAutofit/>
              </a:bodyPr>
              <a:lstStyle/>
              <a:p>
                <a:pPr algn="ctr"/>
                <a:r>
                  <a:rPr lang="nb-NO" sz="900" spc="96">
                    <a:solidFill>
                      <a:srgbClr val="002932"/>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sp>
        <p:nvSpPr>
          <p:cNvPr id="83" name="Ellipse 82"/>
          <p:cNvSpPr>
            <a:spLocks noChangeAspect="1"/>
          </p:cNvSpPr>
          <p:nvPr/>
        </p:nvSpPr>
        <p:spPr>
          <a:xfrm>
            <a:off x="6491581" y="2059325"/>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1</a:t>
            </a:r>
          </a:p>
        </p:txBody>
      </p:sp>
      <p:sp>
        <p:nvSpPr>
          <p:cNvPr id="84" name="Ellipse 83"/>
          <p:cNvSpPr>
            <a:spLocks noChangeAspect="1"/>
          </p:cNvSpPr>
          <p:nvPr/>
        </p:nvSpPr>
        <p:spPr>
          <a:xfrm>
            <a:off x="7444228" y="755514"/>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2</a:t>
            </a:r>
          </a:p>
        </p:txBody>
      </p:sp>
      <p:sp>
        <p:nvSpPr>
          <p:cNvPr id="85" name="Ellipse 84"/>
          <p:cNvSpPr>
            <a:spLocks noChangeAspect="1"/>
          </p:cNvSpPr>
          <p:nvPr/>
        </p:nvSpPr>
        <p:spPr>
          <a:xfrm>
            <a:off x="6715714" y="9518166"/>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4</a:t>
            </a:r>
          </a:p>
        </p:txBody>
      </p:sp>
      <p:sp>
        <p:nvSpPr>
          <p:cNvPr id="86" name="Ellipse 85"/>
          <p:cNvSpPr>
            <a:spLocks noChangeAspect="1"/>
          </p:cNvSpPr>
          <p:nvPr/>
        </p:nvSpPr>
        <p:spPr>
          <a:xfrm>
            <a:off x="7908185" y="7020274"/>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9</a:t>
            </a:r>
          </a:p>
        </p:txBody>
      </p:sp>
      <p:sp>
        <p:nvSpPr>
          <p:cNvPr id="87" name="Ellipse 86"/>
          <p:cNvSpPr>
            <a:spLocks noChangeAspect="1"/>
          </p:cNvSpPr>
          <p:nvPr/>
        </p:nvSpPr>
        <p:spPr>
          <a:xfrm>
            <a:off x="7210516" y="6933020"/>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88" name="Ellipse 87"/>
          <p:cNvSpPr>
            <a:spLocks noChangeAspect="1"/>
          </p:cNvSpPr>
          <p:nvPr/>
        </p:nvSpPr>
        <p:spPr>
          <a:xfrm>
            <a:off x="6936968" y="2349178"/>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6</a:t>
            </a:r>
          </a:p>
        </p:txBody>
      </p:sp>
      <p:sp>
        <p:nvSpPr>
          <p:cNvPr id="89" name="Ellipse 88"/>
          <p:cNvSpPr>
            <a:spLocks noChangeAspect="1"/>
          </p:cNvSpPr>
          <p:nvPr/>
        </p:nvSpPr>
        <p:spPr>
          <a:xfrm>
            <a:off x="8548434" y="8292226"/>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10</a:t>
            </a:r>
          </a:p>
        </p:txBody>
      </p:sp>
      <p:sp>
        <p:nvSpPr>
          <p:cNvPr id="90" name="j5">
            <a:extLst>
              <a:ext uri="{FF2B5EF4-FFF2-40B4-BE49-F238E27FC236}">
                <a16:creationId xmlns:a16="http://schemas.microsoft.com/office/drawing/2014/main" id="{A6FA508A-113E-3544-828D-F660A018BF72}"/>
              </a:ext>
            </a:extLst>
          </p:cNvPr>
          <p:cNvSpPr>
            <a:spLocks noChangeAspect="1"/>
          </p:cNvSpPr>
          <p:nvPr/>
        </p:nvSpPr>
        <p:spPr>
          <a:xfrm rot="16200000">
            <a:off x="6715673" y="5969554"/>
            <a:ext cx="324082" cy="324000"/>
          </a:xfrm>
          <a:prstGeom prst="homePlate">
            <a:avLst>
              <a:gd name="adj" fmla="val 38661"/>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Tahoma" panose="020B0604030504040204" pitchFamily="34" charset="0"/>
                <a:ea typeface="Tahoma" panose="020B0604030504040204" pitchFamily="34" charset="0"/>
                <a:cs typeface="Tahoma" panose="020B0604030504040204" pitchFamily="34" charset="0"/>
              </a:rPr>
              <a:t>8</a:t>
            </a:r>
            <a:endParaRPr lang="en-US" sz="1600" b="1">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1" name="Rektangel 90"/>
          <p:cNvSpPr/>
          <p:nvPr/>
        </p:nvSpPr>
        <p:spPr>
          <a:xfrm>
            <a:off x="9849277" y="4497553"/>
            <a:ext cx="1477616" cy="1028775"/>
          </a:xfrm>
          <a:prstGeom prst="rect">
            <a:avLst/>
          </a:prstGeom>
          <a:solidFill>
            <a:srgbClr val="FF0000">
              <a:alpha val="30000"/>
            </a:srgbClr>
          </a:solidFill>
          <a:ln w="12700"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92" name="Rektangel 91"/>
          <p:cNvSpPr/>
          <p:nvPr/>
        </p:nvSpPr>
        <p:spPr>
          <a:xfrm>
            <a:off x="8017813" y="2728790"/>
            <a:ext cx="534807" cy="757663"/>
          </a:xfrm>
          <a:prstGeom prst="rect">
            <a:avLst/>
          </a:prstGeom>
          <a:solidFill>
            <a:srgbClr val="FF0000">
              <a:alpha val="30000"/>
            </a:srgbClr>
          </a:solidFill>
          <a:ln w="12700"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93" name="j5">
            <a:extLst>
              <a:ext uri="{FF2B5EF4-FFF2-40B4-BE49-F238E27FC236}">
                <a16:creationId xmlns:a16="http://schemas.microsoft.com/office/drawing/2014/main" id="{A6FA508A-113E-3544-828D-F660A018BF72}"/>
              </a:ext>
            </a:extLst>
          </p:cNvPr>
          <p:cNvSpPr>
            <a:spLocks noChangeAspect="1"/>
          </p:cNvSpPr>
          <p:nvPr/>
        </p:nvSpPr>
        <p:spPr>
          <a:xfrm rot="16200000">
            <a:off x="10299903" y="5065339"/>
            <a:ext cx="324082" cy="324000"/>
          </a:xfrm>
          <a:prstGeom prst="homePlate">
            <a:avLst>
              <a:gd name="adj" fmla="val 38661"/>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3</a:t>
            </a:r>
            <a:endParaRPr lang="en-US" sz="1600" b="1">
              <a:latin typeface="Tahoma" panose="020B0604030504040204" pitchFamily="34" charset="0"/>
              <a:ea typeface="Tahoma" panose="020B0604030504040204" pitchFamily="34" charset="0"/>
              <a:cs typeface="Tahoma" panose="020B0604030504040204" pitchFamily="34" charset="0"/>
            </a:endParaRPr>
          </a:p>
        </p:txBody>
      </p:sp>
      <p:sp>
        <p:nvSpPr>
          <p:cNvPr id="94" name="Ellipse 93"/>
          <p:cNvSpPr>
            <a:spLocks noChangeAspect="1"/>
          </p:cNvSpPr>
          <p:nvPr/>
        </p:nvSpPr>
        <p:spPr>
          <a:xfrm>
            <a:off x="8710434" y="3556612"/>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11</a:t>
            </a:r>
          </a:p>
        </p:txBody>
      </p:sp>
      <p:sp>
        <p:nvSpPr>
          <p:cNvPr id="95" name="Rektangel 94"/>
          <p:cNvSpPr/>
          <p:nvPr/>
        </p:nvSpPr>
        <p:spPr>
          <a:xfrm>
            <a:off x="7077720" y="7778386"/>
            <a:ext cx="657515" cy="900636"/>
          </a:xfrm>
          <a:prstGeom prst="rect">
            <a:avLst/>
          </a:prstGeom>
          <a:solidFill>
            <a:srgbClr val="FF0000">
              <a:alpha val="30000"/>
            </a:srgbClr>
          </a:solidFill>
          <a:ln w="12700"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96" name="Ellipse 95"/>
          <p:cNvSpPr>
            <a:spLocks noChangeAspect="1"/>
          </p:cNvSpPr>
          <p:nvPr/>
        </p:nvSpPr>
        <p:spPr>
          <a:xfrm>
            <a:off x="6515708" y="8106946"/>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5</a:t>
            </a:r>
          </a:p>
        </p:txBody>
      </p:sp>
      <p:pic>
        <p:nvPicPr>
          <p:cNvPr id="97" name="i23">
            <a:hlinkClick r:id="" action="ppaction://noaction"/>
            <a:extLst>
              <a:ext uri="{FF2B5EF4-FFF2-40B4-BE49-F238E27FC236}">
                <a16:creationId xmlns:a16="http://schemas.microsoft.com/office/drawing/2014/main" id="{87164370-0289-49D7-BBF3-6EACA619301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72235" y="2612449"/>
            <a:ext cx="324000" cy="324082"/>
          </a:xfrm>
          <a:prstGeom prst="rect">
            <a:avLst/>
          </a:prstGeom>
          <a:noFill/>
          <a:ln>
            <a:noFill/>
          </a:ln>
        </p:spPr>
      </p:pic>
      <p:pic>
        <p:nvPicPr>
          <p:cNvPr id="98" name="i12">
            <a:hlinkClick r:id="" action="ppaction://noaction"/>
            <a:extLst>
              <a:ext uri="{FF2B5EF4-FFF2-40B4-BE49-F238E27FC236}">
                <a16:creationId xmlns:a16="http://schemas.microsoft.com/office/drawing/2014/main" id="{0BE12EAC-B2FB-4BE5-9BDD-F4F31C0A02D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92297" y="1727739"/>
            <a:ext cx="288030" cy="288104"/>
          </a:xfrm>
          <a:prstGeom prst="rect">
            <a:avLst/>
          </a:prstGeom>
          <a:noFill/>
          <a:ln>
            <a:noFill/>
          </a:ln>
        </p:spPr>
      </p:pic>
      <p:cxnSp>
        <p:nvCxnSpPr>
          <p:cNvPr id="99" name="Rett pil 98"/>
          <p:cNvCxnSpPr>
            <a:cxnSpLocks/>
            <a:stCxn id="88" idx="0"/>
          </p:cNvCxnSpPr>
          <p:nvPr/>
        </p:nvCxnSpPr>
        <p:spPr>
          <a:xfrm flipV="1">
            <a:off x="7098968" y="2221366"/>
            <a:ext cx="216679" cy="127812"/>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0" name="Rett pil 99"/>
          <p:cNvCxnSpPr>
            <a:cxnSpLocks/>
            <a:stCxn id="83" idx="1"/>
          </p:cNvCxnSpPr>
          <p:nvPr/>
        </p:nvCxnSpPr>
        <p:spPr>
          <a:xfrm flipH="1">
            <a:off x="6320619" y="2106786"/>
            <a:ext cx="218411" cy="11458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1" name="Rett pil 100"/>
          <p:cNvCxnSpPr>
            <a:cxnSpLocks/>
            <a:stCxn id="84" idx="5"/>
          </p:cNvCxnSpPr>
          <p:nvPr/>
        </p:nvCxnSpPr>
        <p:spPr>
          <a:xfrm>
            <a:off x="7720779" y="1032135"/>
            <a:ext cx="152651" cy="29123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2" name="Rett pil 101"/>
          <p:cNvCxnSpPr>
            <a:stCxn id="97" idx="2"/>
          </p:cNvCxnSpPr>
          <p:nvPr/>
        </p:nvCxnSpPr>
        <p:spPr>
          <a:xfrm flipH="1">
            <a:off x="9472235" y="2936531"/>
            <a:ext cx="162000" cy="30116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3" name="Rett pil 102"/>
          <p:cNvCxnSpPr/>
          <p:nvPr/>
        </p:nvCxnSpPr>
        <p:spPr>
          <a:xfrm>
            <a:off x="8068282" y="1854284"/>
            <a:ext cx="138480" cy="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4" name="Rett pil 103"/>
          <p:cNvCxnSpPr>
            <a:stCxn id="94" idx="1"/>
          </p:cNvCxnSpPr>
          <p:nvPr/>
        </p:nvCxnSpPr>
        <p:spPr>
          <a:xfrm flipH="1" flipV="1">
            <a:off x="8538757" y="3486453"/>
            <a:ext cx="219126" cy="117619"/>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5" name="Rett pil 104"/>
          <p:cNvCxnSpPr/>
          <p:nvPr/>
        </p:nvCxnSpPr>
        <p:spPr>
          <a:xfrm>
            <a:off x="6850901" y="8268987"/>
            <a:ext cx="226821" cy="6036"/>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 name="Rett pil 105"/>
          <p:cNvCxnSpPr/>
          <p:nvPr/>
        </p:nvCxnSpPr>
        <p:spPr>
          <a:xfrm flipV="1">
            <a:off x="7371206" y="6564879"/>
            <a:ext cx="1310" cy="358562"/>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 name="Rett pil 106"/>
          <p:cNvCxnSpPr/>
          <p:nvPr/>
        </p:nvCxnSpPr>
        <p:spPr>
          <a:xfrm flipV="1">
            <a:off x="8135088" y="6744159"/>
            <a:ext cx="205878" cy="276116"/>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108" name="i4">
            <a:extLst>
              <a:ext uri="{FF2B5EF4-FFF2-40B4-BE49-F238E27FC236}">
                <a16:creationId xmlns:a16="http://schemas.microsoft.com/office/drawing/2014/main" id="{F7961B1D-B274-4E9B-B00D-24CCA8F1B01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0800000">
            <a:off x="8262269" y="2097014"/>
            <a:ext cx="288030" cy="288103"/>
          </a:xfrm>
          <a:prstGeom prst="rect">
            <a:avLst/>
          </a:prstGeom>
          <a:noFill/>
          <a:ln>
            <a:noFill/>
          </a:ln>
        </p:spPr>
      </p:pic>
      <p:cxnSp>
        <p:nvCxnSpPr>
          <p:cNvPr id="109" name="Rett pil 108"/>
          <p:cNvCxnSpPr/>
          <p:nvPr/>
        </p:nvCxnSpPr>
        <p:spPr>
          <a:xfrm flipV="1">
            <a:off x="7023033" y="9598517"/>
            <a:ext cx="260824" cy="65896"/>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0" name="Rett pil 109"/>
          <p:cNvCxnSpPr>
            <a:stCxn id="90" idx="2"/>
          </p:cNvCxnSpPr>
          <p:nvPr/>
        </p:nvCxnSpPr>
        <p:spPr>
          <a:xfrm flipV="1">
            <a:off x="7039715" y="6131554"/>
            <a:ext cx="480371" cy="62648"/>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1" name="Rett pil 110"/>
          <p:cNvCxnSpPr>
            <a:stCxn id="89" idx="0"/>
          </p:cNvCxnSpPr>
          <p:nvPr/>
        </p:nvCxnSpPr>
        <p:spPr>
          <a:xfrm flipH="1" flipV="1">
            <a:off x="8691613" y="7778385"/>
            <a:ext cx="18821" cy="51384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62" name="Ellipse 61"/>
          <p:cNvSpPr>
            <a:spLocks noChangeAspect="1"/>
          </p:cNvSpPr>
          <p:nvPr/>
        </p:nvSpPr>
        <p:spPr>
          <a:xfrm>
            <a:off x="710318" y="1927584"/>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1</a:t>
            </a:r>
          </a:p>
        </p:txBody>
      </p:sp>
      <p:sp>
        <p:nvSpPr>
          <p:cNvPr id="63" name="Ellipse 62"/>
          <p:cNvSpPr>
            <a:spLocks noChangeAspect="1"/>
          </p:cNvSpPr>
          <p:nvPr/>
        </p:nvSpPr>
        <p:spPr>
          <a:xfrm>
            <a:off x="710318" y="2487762"/>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2</a:t>
            </a:r>
          </a:p>
        </p:txBody>
      </p:sp>
      <p:sp>
        <p:nvSpPr>
          <p:cNvPr id="65" name="j5">
            <a:extLst>
              <a:ext uri="{FF2B5EF4-FFF2-40B4-BE49-F238E27FC236}">
                <a16:creationId xmlns:a16="http://schemas.microsoft.com/office/drawing/2014/main" id="{A6FA508A-113E-3544-828D-F660A018BF72}"/>
              </a:ext>
            </a:extLst>
          </p:cNvPr>
          <p:cNvSpPr>
            <a:spLocks noChangeAspect="1"/>
          </p:cNvSpPr>
          <p:nvPr/>
        </p:nvSpPr>
        <p:spPr>
          <a:xfrm rot="16200000">
            <a:off x="710277" y="3101369"/>
            <a:ext cx="324082" cy="324000"/>
          </a:xfrm>
          <a:prstGeom prst="homePlate">
            <a:avLst>
              <a:gd name="adj" fmla="val 38661"/>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latin typeface="Tahoma" panose="020B0604030504040204" pitchFamily="34" charset="0"/>
                <a:ea typeface="Tahoma" panose="020B0604030504040204" pitchFamily="34" charset="0"/>
                <a:cs typeface="Tahoma" panose="020B0604030504040204" pitchFamily="34" charset="0"/>
              </a:rPr>
              <a:t>3</a:t>
            </a:r>
            <a:endParaRPr lang="en-US" sz="1600" b="1">
              <a:latin typeface="Tahoma" panose="020B0604030504040204" pitchFamily="34" charset="0"/>
              <a:ea typeface="Tahoma" panose="020B0604030504040204" pitchFamily="34" charset="0"/>
              <a:cs typeface="Tahoma" panose="020B0604030504040204" pitchFamily="34" charset="0"/>
            </a:endParaRPr>
          </a:p>
        </p:txBody>
      </p:sp>
      <p:sp>
        <p:nvSpPr>
          <p:cNvPr id="68" name="Ellipse 67"/>
          <p:cNvSpPr>
            <a:spLocks noChangeAspect="1"/>
          </p:cNvSpPr>
          <p:nvPr/>
        </p:nvSpPr>
        <p:spPr>
          <a:xfrm>
            <a:off x="707118" y="3718653"/>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4</a:t>
            </a:r>
          </a:p>
        </p:txBody>
      </p:sp>
      <p:sp>
        <p:nvSpPr>
          <p:cNvPr id="69" name="Ellipse 68"/>
          <p:cNvSpPr>
            <a:spLocks noChangeAspect="1"/>
          </p:cNvSpPr>
          <p:nvPr/>
        </p:nvSpPr>
        <p:spPr>
          <a:xfrm>
            <a:off x="707118" y="4315586"/>
            <a:ext cx="324000" cy="324082"/>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5</a:t>
            </a:r>
          </a:p>
        </p:txBody>
      </p:sp>
      <p:sp>
        <p:nvSpPr>
          <p:cNvPr id="70" name="Ellipse 69"/>
          <p:cNvSpPr>
            <a:spLocks noChangeAspect="1"/>
          </p:cNvSpPr>
          <p:nvPr/>
        </p:nvSpPr>
        <p:spPr>
          <a:xfrm>
            <a:off x="701286" y="4920856"/>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6</a:t>
            </a:r>
          </a:p>
        </p:txBody>
      </p:sp>
      <p:sp>
        <p:nvSpPr>
          <p:cNvPr id="71" name="Ellipse 70"/>
          <p:cNvSpPr>
            <a:spLocks noChangeAspect="1"/>
          </p:cNvSpPr>
          <p:nvPr/>
        </p:nvSpPr>
        <p:spPr>
          <a:xfrm>
            <a:off x="701286" y="5509722"/>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7</a:t>
            </a:r>
          </a:p>
        </p:txBody>
      </p:sp>
      <p:sp>
        <p:nvSpPr>
          <p:cNvPr id="72" name="j5">
            <a:extLst>
              <a:ext uri="{FF2B5EF4-FFF2-40B4-BE49-F238E27FC236}">
                <a16:creationId xmlns:a16="http://schemas.microsoft.com/office/drawing/2014/main" id="{A6FA508A-113E-3544-828D-F660A018BF72}"/>
              </a:ext>
            </a:extLst>
          </p:cNvPr>
          <p:cNvSpPr>
            <a:spLocks noChangeAspect="1"/>
          </p:cNvSpPr>
          <p:nvPr/>
        </p:nvSpPr>
        <p:spPr>
          <a:xfrm rot="16200000">
            <a:off x="710277" y="6183281"/>
            <a:ext cx="324082" cy="324000"/>
          </a:xfrm>
          <a:prstGeom prst="homePlate">
            <a:avLst>
              <a:gd name="adj" fmla="val 38661"/>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600" b="1">
                <a:solidFill>
                  <a:schemeClr val="tx1"/>
                </a:solidFill>
                <a:latin typeface="Tahoma" panose="020B0604030504040204" pitchFamily="34" charset="0"/>
                <a:ea typeface="Tahoma" panose="020B0604030504040204" pitchFamily="34" charset="0"/>
                <a:cs typeface="Tahoma" panose="020B0604030504040204" pitchFamily="34" charset="0"/>
              </a:rPr>
              <a:t>8</a:t>
            </a:r>
            <a:endParaRPr lang="en-US" sz="1600" b="1">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2" name="Ellipse 111"/>
          <p:cNvSpPr>
            <a:spLocks noChangeAspect="1"/>
          </p:cNvSpPr>
          <p:nvPr/>
        </p:nvSpPr>
        <p:spPr>
          <a:xfrm>
            <a:off x="701286" y="6899712"/>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9</a:t>
            </a:r>
          </a:p>
        </p:txBody>
      </p:sp>
      <p:sp>
        <p:nvSpPr>
          <p:cNvPr id="116" name="Ellipse 115"/>
          <p:cNvSpPr>
            <a:spLocks noChangeAspect="1"/>
          </p:cNvSpPr>
          <p:nvPr/>
        </p:nvSpPr>
        <p:spPr>
          <a:xfrm>
            <a:off x="710318" y="7520968"/>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10</a:t>
            </a:r>
          </a:p>
        </p:txBody>
      </p:sp>
      <p:sp>
        <p:nvSpPr>
          <p:cNvPr id="118" name="Ellipse 117"/>
          <p:cNvSpPr>
            <a:spLocks noChangeAspect="1"/>
          </p:cNvSpPr>
          <p:nvPr/>
        </p:nvSpPr>
        <p:spPr>
          <a:xfrm>
            <a:off x="710318" y="8292226"/>
            <a:ext cx="324000" cy="324082"/>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11</a:t>
            </a:r>
          </a:p>
        </p:txBody>
      </p:sp>
      <p:cxnSp>
        <p:nvCxnSpPr>
          <p:cNvPr id="30" name="Rett pil 103">
            <a:extLst>
              <a:ext uri="{FF2B5EF4-FFF2-40B4-BE49-F238E27FC236}">
                <a16:creationId xmlns:a16="http://schemas.microsoft.com/office/drawing/2014/main" id="{99D2836E-F3FF-EA36-9976-109139901A74}"/>
              </a:ext>
            </a:extLst>
          </p:cNvPr>
          <p:cNvCxnSpPr>
            <a:cxnSpLocks/>
            <a:stCxn id="166" idx="1"/>
          </p:cNvCxnSpPr>
          <p:nvPr/>
        </p:nvCxnSpPr>
        <p:spPr>
          <a:xfrm flipH="1" flipV="1">
            <a:off x="12048943" y="5336460"/>
            <a:ext cx="398874" cy="51029"/>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Rett pil 103">
            <a:extLst>
              <a:ext uri="{FF2B5EF4-FFF2-40B4-BE49-F238E27FC236}">
                <a16:creationId xmlns:a16="http://schemas.microsoft.com/office/drawing/2014/main" id="{3605A96B-34B3-6E8F-2841-C0D946AC88E9}"/>
              </a:ext>
            </a:extLst>
          </p:cNvPr>
          <p:cNvCxnSpPr>
            <a:cxnSpLocks/>
          </p:cNvCxnSpPr>
          <p:nvPr/>
        </p:nvCxnSpPr>
        <p:spPr>
          <a:xfrm flipV="1">
            <a:off x="7442098" y="3161102"/>
            <a:ext cx="52682" cy="247378"/>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Rett pil 105">
            <a:extLst>
              <a:ext uri="{FF2B5EF4-FFF2-40B4-BE49-F238E27FC236}">
                <a16:creationId xmlns:a16="http://schemas.microsoft.com/office/drawing/2014/main" id="{6F03839D-A645-BC44-C724-8F6632D7D23E}"/>
              </a:ext>
            </a:extLst>
          </p:cNvPr>
          <p:cNvCxnSpPr/>
          <p:nvPr/>
        </p:nvCxnSpPr>
        <p:spPr>
          <a:xfrm flipV="1">
            <a:off x="7931936" y="9857973"/>
            <a:ext cx="1310" cy="358562"/>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Rett pil 103">
            <a:extLst>
              <a:ext uri="{FF2B5EF4-FFF2-40B4-BE49-F238E27FC236}">
                <a16:creationId xmlns:a16="http://schemas.microsoft.com/office/drawing/2014/main" id="{16F2611E-9A93-EF87-2631-3E6C14091603}"/>
              </a:ext>
            </a:extLst>
          </p:cNvPr>
          <p:cNvCxnSpPr>
            <a:cxnSpLocks/>
          </p:cNvCxnSpPr>
          <p:nvPr/>
        </p:nvCxnSpPr>
        <p:spPr>
          <a:xfrm>
            <a:off x="7039714" y="5782347"/>
            <a:ext cx="605095" cy="187165"/>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07D84E8A-5568-4D42-8AE8-10FA7FEC1A3E}"/>
              </a:ext>
            </a:extLst>
          </p:cNvPr>
          <p:cNvGrpSpPr/>
          <p:nvPr/>
        </p:nvGrpSpPr>
        <p:grpSpPr>
          <a:xfrm>
            <a:off x="2950817" y="120407"/>
            <a:ext cx="9218517" cy="258312"/>
            <a:chOff x="2950817" y="475253"/>
            <a:chExt cx="9218517" cy="258312"/>
          </a:xfrm>
        </p:grpSpPr>
        <p:sp>
          <p:nvSpPr>
            <p:cNvPr id="44" name="Ellipse 43">
              <a:extLst>
                <a:ext uri="{FF2B5EF4-FFF2-40B4-BE49-F238E27FC236}">
                  <a16:creationId xmlns:a16="http://schemas.microsoft.com/office/drawing/2014/main" id="{19D6ADEB-C2CD-F3EC-FEB7-2C4F0C43AD98}"/>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45" name="Ellipse 44">
              <a:extLst>
                <a:ext uri="{FF2B5EF4-FFF2-40B4-BE49-F238E27FC236}">
                  <a16:creationId xmlns:a16="http://schemas.microsoft.com/office/drawing/2014/main" id="{F8EB699D-1706-89F7-DEBD-A484A70C32D0}"/>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46" name="Ellipse 45">
              <a:extLst>
                <a:ext uri="{FF2B5EF4-FFF2-40B4-BE49-F238E27FC236}">
                  <a16:creationId xmlns:a16="http://schemas.microsoft.com/office/drawing/2014/main" id="{B9214D68-5320-8E89-EC9C-1156893BC257}"/>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47" name="Ellipse 46">
              <a:extLst>
                <a:ext uri="{FF2B5EF4-FFF2-40B4-BE49-F238E27FC236}">
                  <a16:creationId xmlns:a16="http://schemas.microsoft.com/office/drawing/2014/main" id="{1D6C9BE1-EF8D-9EC1-5932-549F8359452B}"/>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grpSp>
        <p:nvGrpSpPr>
          <p:cNvPr id="3" name="Gruppe 2">
            <a:extLst>
              <a:ext uri="{FF2B5EF4-FFF2-40B4-BE49-F238E27FC236}">
                <a16:creationId xmlns:a16="http://schemas.microsoft.com/office/drawing/2014/main" id="{952CF38D-B123-E526-8375-361FE09A22F9}"/>
              </a:ext>
            </a:extLst>
          </p:cNvPr>
          <p:cNvGrpSpPr/>
          <p:nvPr/>
        </p:nvGrpSpPr>
        <p:grpSpPr>
          <a:xfrm>
            <a:off x="5151996" y="8268766"/>
            <a:ext cx="396000" cy="396221"/>
            <a:chOff x="10851374" y="3375876"/>
            <a:chExt cx="396000" cy="396221"/>
          </a:xfrm>
        </p:grpSpPr>
        <p:pic>
          <p:nvPicPr>
            <p:cNvPr id="8" name="Bilde 7" descr="Et bilde som inneholder sirkel, Grafikk, design&#10;&#10;Automatisk generert beskrivelse">
              <a:extLst>
                <a:ext uri="{FF2B5EF4-FFF2-40B4-BE49-F238E27FC236}">
                  <a16:creationId xmlns:a16="http://schemas.microsoft.com/office/drawing/2014/main" id="{648EBA23-C6D0-661A-C81F-0B6FBBBAB3A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5" name="TekstSylinder 14">
              <a:extLst>
                <a:ext uri="{FF2B5EF4-FFF2-40B4-BE49-F238E27FC236}">
                  <a16:creationId xmlns:a16="http://schemas.microsoft.com/office/drawing/2014/main" id="{55FDB272-9799-CE19-72D5-9B06BB2B979B}"/>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6" name="Gruppe 15">
            <a:extLst>
              <a:ext uri="{FF2B5EF4-FFF2-40B4-BE49-F238E27FC236}">
                <a16:creationId xmlns:a16="http://schemas.microsoft.com/office/drawing/2014/main" id="{C828F020-D158-796A-31DC-E8343DA12C0A}"/>
              </a:ext>
            </a:extLst>
          </p:cNvPr>
          <p:cNvGrpSpPr/>
          <p:nvPr/>
        </p:nvGrpSpPr>
        <p:grpSpPr>
          <a:xfrm>
            <a:off x="5555648" y="8268987"/>
            <a:ext cx="396000" cy="396000"/>
            <a:chOff x="7527382" y="3752647"/>
            <a:chExt cx="396000" cy="396000"/>
          </a:xfrm>
        </p:grpSpPr>
        <p:pic>
          <p:nvPicPr>
            <p:cNvPr id="17" name="Bilde 16" descr="Et bilde som inneholder symbol, sirkel, logo, design&#10;&#10;Automatisk generert beskrivelse">
              <a:extLst>
                <a:ext uri="{FF2B5EF4-FFF2-40B4-BE49-F238E27FC236}">
                  <a16:creationId xmlns:a16="http://schemas.microsoft.com/office/drawing/2014/main" id="{2A25D328-D5E0-97B6-DE07-198F5F44C296}"/>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9" name="TekstSylinder 18">
              <a:extLst>
                <a:ext uri="{FF2B5EF4-FFF2-40B4-BE49-F238E27FC236}">
                  <a16:creationId xmlns:a16="http://schemas.microsoft.com/office/drawing/2014/main" id="{6F364B87-7EE2-0C46-D0B0-B96F8CBE61D8}"/>
                </a:ext>
              </a:extLst>
            </p:cNvPr>
            <p:cNvSpPr txBox="1"/>
            <p:nvPr/>
          </p:nvSpPr>
          <p:spPr>
            <a:xfrm>
              <a:off x="7648332" y="3919861"/>
              <a:ext cx="166712"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30</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4" name="Gruppe 33">
            <a:extLst>
              <a:ext uri="{FF2B5EF4-FFF2-40B4-BE49-F238E27FC236}">
                <a16:creationId xmlns:a16="http://schemas.microsoft.com/office/drawing/2014/main" id="{37A0A914-0A37-53F4-4100-027DC132784D}"/>
              </a:ext>
            </a:extLst>
          </p:cNvPr>
          <p:cNvGrpSpPr/>
          <p:nvPr/>
        </p:nvGrpSpPr>
        <p:grpSpPr>
          <a:xfrm>
            <a:off x="5146783" y="3101328"/>
            <a:ext cx="396000" cy="396221"/>
            <a:chOff x="10851374" y="3375876"/>
            <a:chExt cx="396000" cy="396221"/>
          </a:xfrm>
        </p:grpSpPr>
        <p:pic>
          <p:nvPicPr>
            <p:cNvPr id="35" name="Bilde 34" descr="Et bilde som inneholder sirkel, Grafikk, design&#10;&#10;Automatisk generert beskrivelse">
              <a:extLst>
                <a:ext uri="{FF2B5EF4-FFF2-40B4-BE49-F238E27FC236}">
                  <a16:creationId xmlns:a16="http://schemas.microsoft.com/office/drawing/2014/main" id="{9AC9B986-16C7-0D42-28F6-C1617159262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36" name="TekstSylinder 35">
              <a:extLst>
                <a:ext uri="{FF2B5EF4-FFF2-40B4-BE49-F238E27FC236}">
                  <a16:creationId xmlns:a16="http://schemas.microsoft.com/office/drawing/2014/main" id="{EDA0616A-13B2-7498-06A0-5D71B58E05EE}"/>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7" name="Gruppe 36">
            <a:extLst>
              <a:ext uri="{FF2B5EF4-FFF2-40B4-BE49-F238E27FC236}">
                <a16:creationId xmlns:a16="http://schemas.microsoft.com/office/drawing/2014/main" id="{415404DD-C650-C5F7-D744-324447D1772C}"/>
              </a:ext>
            </a:extLst>
          </p:cNvPr>
          <p:cNvGrpSpPr/>
          <p:nvPr/>
        </p:nvGrpSpPr>
        <p:grpSpPr>
          <a:xfrm>
            <a:off x="5550435" y="3101549"/>
            <a:ext cx="396000" cy="396000"/>
            <a:chOff x="7527382" y="3752647"/>
            <a:chExt cx="396000" cy="396000"/>
          </a:xfrm>
        </p:grpSpPr>
        <p:pic>
          <p:nvPicPr>
            <p:cNvPr id="48" name="Bilde 47" descr="Et bilde som inneholder symbol, sirkel, logo, design&#10;&#10;Automatisk generert beskrivelse">
              <a:extLst>
                <a:ext uri="{FF2B5EF4-FFF2-40B4-BE49-F238E27FC236}">
                  <a16:creationId xmlns:a16="http://schemas.microsoft.com/office/drawing/2014/main" id="{729394C6-FBE2-1E9A-2C6E-34C522C2649A}"/>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49" name="TekstSylinder 48">
              <a:extLst>
                <a:ext uri="{FF2B5EF4-FFF2-40B4-BE49-F238E27FC236}">
                  <a16:creationId xmlns:a16="http://schemas.microsoft.com/office/drawing/2014/main" id="{FDF12474-6BF6-FE37-B757-52F3E89A06AD}"/>
                </a:ext>
              </a:extLst>
            </p:cNvPr>
            <p:cNvSpPr txBox="1"/>
            <p:nvPr/>
          </p:nvSpPr>
          <p:spPr>
            <a:xfrm>
              <a:off x="7648332" y="3919861"/>
              <a:ext cx="166712"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50" name="Gruppe 49">
            <a:extLst>
              <a:ext uri="{FF2B5EF4-FFF2-40B4-BE49-F238E27FC236}">
                <a16:creationId xmlns:a16="http://schemas.microsoft.com/office/drawing/2014/main" id="{7F74AC7F-EA8A-A111-2093-17D88F1F715C}"/>
              </a:ext>
            </a:extLst>
          </p:cNvPr>
          <p:cNvGrpSpPr/>
          <p:nvPr/>
        </p:nvGrpSpPr>
        <p:grpSpPr>
          <a:xfrm>
            <a:off x="5137151" y="6923441"/>
            <a:ext cx="396000" cy="396221"/>
            <a:chOff x="10851374" y="3375876"/>
            <a:chExt cx="396000" cy="396221"/>
          </a:xfrm>
        </p:grpSpPr>
        <p:pic>
          <p:nvPicPr>
            <p:cNvPr id="51" name="Bilde 50" descr="Et bilde som inneholder sirkel, Grafikk, design&#10;&#10;Automatisk generert beskrivelse">
              <a:extLst>
                <a:ext uri="{FF2B5EF4-FFF2-40B4-BE49-F238E27FC236}">
                  <a16:creationId xmlns:a16="http://schemas.microsoft.com/office/drawing/2014/main" id="{62232137-A99E-4268-6C45-9297E372904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52" name="TekstSylinder 51">
              <a:extLst>
                <a:ext uri="{FF2B5EF4-FFF2-40B4-BE49-F238E27FC236}">
                  <a16:creationId xmlns:a16="http://schemas.microsoft.com/office/drawing/2014/main" id="{8F7F4C98-0A61-2E6B-593E-DD279A11C206}"/>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53" name="Gruppe 52">
            <a:extLst>
              <a:ext uri="{FF2B5EF4-FFF2-40B4-BE49-F238E27FC236}">
                <a16:creationId xmlns:a16="http://schemas.microsoft.com/office/drawing/2014/main" id="{E45086B7-89EC-BFA5-0F81-A3E5C98B52A7}"/>
              </a:ext>
            </a:extLst>
          </p:cNvPr>
          <p:cNvGrpSpPr/>
          <p:nvPr/>
        </p:nvGrpSpPr>
        <p:grpSpPr>
          <a:xfrm>
            <a:off x="5540803" y="6923662"/>
            <a:ext cx="396000" cy="396000"/>
            <a:chOff x="7527382" y="3752647"/>
            <a:chExt cx="396000" cy="396000"/>
          </a:xfrm>
        </p:grpSpPr>
        <p:pic>
          <p:nvPicPr>
            <p:cNvPr id="54" name="Bilde 53" descr="Et bilde som inneholder symbol, sirkel, logo, design&#10;&#10;Automatisk generert beskrivelse">
              <a:extLst>
                <a:ext uri="{FF2B5EF4-FFF2-40B4-BE49-F238E27FC236}">
                  <a16:creationId xmlns:a16="http://schemas.microsoft.com/office/drawing/2014/main" id="{C683A649-2D8D-72A0-F1C9-9BCB2BE33168}"/>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55" name="TekstSylinder 54">
              <a:extLst>
                <a:ext uri="{FF2B5EF4-FFF2-40B4-BE49-F238E27FC236}">
                  <a16:creationId xmlns:a16="http://schemas.microsoft.com/office/drawing/2014/main" id="{58E95569-0C83-BC67-DBF6-DBD12FE7856F}"/>
                </a:ext>
              </a:extLst>
            </p:cNvPr>
            <p:cNvSpPr txBox="1"/>
            <p:nvPr/>
          </p:nvSpPr>
          <p:spPr>
            <a:xfrm>
              <a:off x="7690010" y="3919861"/>
              <a:ext cx="8335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57" name="Gruppe 56">
            <a:extLst>
              <a:ext uri="{FF2B5EF4-FFF2-40B4-BE49-F238E27FC236}">
                <a16:creationId xmlns:a16="http://schemas.microsoft.com/office/drawing/2014/main" id="{84301720-DC16-74B0-D507-F72CE0B7691E}"/>
              </a:ext>
            </a:extLst>
          </p:cNvPr>
          <p:cNvGrpSpPr/>
          <p:nvPr/>
        </p:nvGrpSpPr>
        <p:grpSpPr>
          <a:xfrm>
            <a:off x="5137151" y="1898903"/>
            <a:ext cx="396000" cy="396221"/>
            <a:chOff x="10851374" y="3375876"/>
            <a:chExt cx="396000" cy="396221"/>
          </a:xfrm>
        </p:grpSpPr>
        <p:pic>
          <p:nvPicPr>
            <p:cNvPr id="58" name="Bilde 57" descr="Et bilde som inneholder sirkel, Grafikk, design&#10;&#10;Automatisk generert beskrivelse">
              <a:extLst>
                <a:ext uri="{FF2B5EF4-FFF2-40B4-BE49-F238E27FC236}">
                  <a16:creationId xmlns:a16="http://schemas.microsoft.com/office/drawing/2014/main" id="{F3875060-70B3-AF54-F1EE-2BBD92CA0C6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60" name="TekstSylinder 59">
              <a:extLst>
                <a:ext uri="{FF2B5EF4-FFF2-40B4-BE49-F238E27FC236}">
                  <a16:creationId xmlns:a16="http://schemas.microsoft.com/office/drawing/2014/main" id="{A52EA97F-D6B1-B051-87A5-D9BB8E5FE0D9}"/>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1" name="Gruppe 60">
            <a:extLst>
              <a:ext uri="{FF2B5EF4-FFF2-40B4-BE49-F238E27FC236}">
                <a16:creationId xmlns:a16="http://schemas.microsoft.com/office/drawing/2014/main" id="{C3F52926-F928-1A7E-F59F-2DA9316E51A8}"/>
              </a:ext>
            </a:extLst>
          </p:cNvPr>
          <p:cNvGrpSpPr/>
          <p:nvPr/>
        </p:nvGrpSpPr>
        <p:grpSpPr>
          <a:xfrm>
            <a:off x="5540803" y="1899124"/>
            <a:ext cx="396000" cy="396000"/>
            <a:chOff x="7527382" y="3752647"/>
            <a:chExt cx="396000" cy="396000"/>
          </a:xfrm>
        </p:grpSpPr>
        <p:pic>
          <p:nvPicPr>
            <p:cNvPr id="64" name="Bilde 63" descr="Et bilde som inneholder symbol, sirkel, logo, design&#10;&#10;Automatisk generert beskrivelse">
              <a:extLst>
                <a:ext uri="{FF2B5EF4-FFF2-40B4-BE49-F238E27FC236}">
                  <a16:creationId xmlns:a16="http://schemas.microsoft.com/office/drawing/2014/main" id="{F7465FB5-C9D0-5860-B5AA-8298186CA4B2}"/>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66" name="TekstSylinder 65">
              <a:extLst>
                <a:ext uri="{FF2B5EF4-FFF2-40B4-BE49-F238E27FC236}">
                  <a16:creationId xmlns:a16="http://schemas.microsoft.com/office/drawing/2014/main" id="{874F6B12-82AB-C4EB-0A63-8C72E04B241B}"/>
                </a:ext>
              </a:extLst>
            </p:cNvPr>
            <p:cNvSpPr txBox="1"/>
            <p:nvPr/>
          </p:nvSpPr>
          <p:spPr>
            <a:xfrm>
              <a:off x="7690010" y="3919861"/>
              <a:ext cx="8335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4" name="Gruppe 123">
            <a:extLst>
              <a:ext uri="{FF2B5EF4-FFF2-40B4-BE49-F238E27FC236}">
                <a16:creationId xmlns:a16="http://schemas.microsoft.com/office/drawing/2014/main" id="{A573ACAA-8A72-D42E-09D5-EB7F4399C801}"/>
              </a:ext>
            </a:extLst>
          </p:cNvPr>
          <p:cNvGrpSpPr/>
          <p:nvPr/>
        </p:nvGrpSpPr>
        <p:grpSpPr>
          <a:xfrm>
            <a:off x="5146783" y="2481006"/>
            <a:ext cx="396000" cy="396221"/>
            <a:chOff x="10851374" y="3375876"/>
            <a:chExt cx="396000" cy="396221"/>
          </a:xfrm>
        </p:grpSpPr>
        <p:pic>
          <p:nvPicPr>
            <p:cNvPr id="125" name="Bilde 124" descr="Et bilde som inneholder sirkel, Grafikk, design&#10;&#10;Automatisk generert beskrivelse">
              <a:extLst>
                <a:ext uri="{FF2B5EF4-FFF2-40B4-BE49-F238E27FC236}">
                  <a16:creationId xmlns:a16="http://schemas.microsoft.com/office/drawing/2014/main" id="{78E872DC-990B-64CB-2CD1-568E18896FB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26" name="TekstSylinder 125">
              <a:extLst>
                <a:ext uri="{FF2B5EF4-FFF2-40B4-BE49-F238E27FC236}">
                  <a16:creationId xmlns:a16="http://schemas.microsoft.com/office/drawing/2014/main" id="{D5823300-B7ED-1F89-8C6A-F552C04A38CB}"/>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7" name="Gruppe 126">
            <a:extLst>
              <a:ext uri="{FF2B5EF4-FFF2-40B4-BE49-F238E27FC236}">
                <a16:creationId xmlns:a16="http://schemas.microsoft.com/office/drawing/2014/main" id="{1AA839AB-78AF-26CE-D244-F124CE27299E}"/>
              </a:ext>
            </a:extLst>
          </p:cNvPr>
          <p:cNvGrpSpPr/>
          <p:nvPr/>
        </p:nvGrpSpPr>
        <p:grpSpPr>
          <a:xfrm>
            <a:off x="5550435" y="2481227"/>
            <a:ext cx="396000" cy="396000"/>
            <a:chOff x="7527382" y="3752647"/>
            <a:chExt cx="396000" cy="396000"/>
          </a:xfrm>
        </p:grpSpPr>
        <p:pic>
          <p:nvPicPr>
            <p:cNvPr id="128" name="Bilde 127" descr="Et bilde som inneholder symbol, sirkel, logo, design&#10;&#10;Automatisk generert beskrivelse">
              <a:extLst>
                <a:ext uri="{FF2B5EF4-FFF2-40B4-BE49-F238E27FC236}">
                  <a16:creationId xmlns:a16="http://schemas.microsoft.com/office/drawing/2014/main" id="{282E68CC-39A6-057B-72F1-33C4167E4A4B}"/>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29" name="TekstSylinder 128">
              <a:extLst>
                <a:ext uri="{FF2B5EF4-FFF2-40B4-BE49-F238E27FC236}">
                  <a16:creationId xmlns:a16="http://schemas.microsoft.com/office/drawing/2014/main" id="{99DD0E87-46E4-ED0F-BFF4-B77C8E5F6A26}"/>
                </a:ext>
              </a:extLst>
            </p:cNvPr>
            <p:cNvSpPr txBox="1"/>
            <p:nvPr/>
          </p:nvSpPr>
          <p:spPr>
            <a:xfrm>
              <a:off x="7690010" y="3919861"/>
              <a:ext cx="8335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0" name="Gruppe 129">
            <a:extLst>
              <a:ext uri="{FF2B5EF4-FFF2-40B4-BE49-F238E27FC236}">
                <a16:creationId xmlns:a16="http://schemas.microsoft.com/office/drawing/2014/main" id="{FBE528CE-0681-7EAD-093F-803997018EAD}"/>
              </a:ext>
            </a:extLst>
          </p:cNvPr>
          <p:cNvGrpSpPr/>
          <p:nvPr/>
        </p:nvGrpSpPr>
        <p:grpSpPr>
          <a:xfrm>
            <a:off x="5137151" y="3814007"/>
            <a:ext cx="396000" cy="396221"/>
            <a:chOff x="10851374" y="3375876"/>
            <a:chExt cx="396000" cy="396221"/>
          </a:xfrm>
        </p:grpSpPr>
        <p:pic>
          <p:nvPicPr>
            <p:cNvPr id="131" name="Bilde 130" descr="Et bilde som inneholder sirkel, Grafikk, design&#10;&#10;Automatisk generert beskrivelse">
              <a:extLst>
                <a:ext uri="{FF2B5EF4-FFF2-40B4-BE49-F238E27FC236}">
                  <a16:creationId xmlns:a16="http://schemas.microsoft.com/office/drawing/2014/main" id="{93FB9634-78BE-029C-B550-CAF454A903F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32" name="TekstSylinder 131">
              <a:extLst>
                <a:ext uri="{FF2B5EF4-FFF2-40B4-BE49-F238E27FC236}">
                  <a16:creationId xmlns:a16="http://schemas.microsoft.com/office/drawing/2014/main" id="{1694283A-14D7-3A36-078E-77985E5C3336}"/>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3" name="Gruppe 132">
            <a:extLst>
              <a:ext uri="{FF2B5EF4-FFF2-40B4-BE49-F238E27FC236}">
                <a16:creationId xmlns:a16="http://schemas.microsoft.com/office/drawing/2014/main" id="{E723013F-2919-C7E2-8FEC-1F0DFEBBC4CF}"/>
              </a:ext>
            </a:extLst>
          </p:cNvPr>
          <p:cNvGrpSpPr/>
          <p:nvPr/>
        </p:nvGrpSpPr>
        <p:grpSpPr>
          <a:xfrm>
            <a:off x="5540803" y="3814228"/>
            <a:ext cx="396000" cy="396000"/>
            <a:chOff x="7527382" y="3752647"/>
            <a:chExt cx="396000" cy="396000"/>
          </a:xfrm>
        </p:grpSpPr>
        <p:pic>
          <p:nvPicPr>
            <p:cNvPr id="134" name="Bilde 133" descr="Et bilde som inneholder symbol, sirkel, logo, design&#10;&#10;Automatisk generert beskrivelse">
              <a:extLst>
                <a:ext uri="{FF2B5EF4-FFF2-40B4-BE49-F238E27FC236}">
                  <a16:creationId xmlns:a16="http://schemas.microsoft.com/office/drawing/2014/main" id="{742C1E50-3BB3-9DEE-E189-DB193B03816B}"/>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35" name="TekstSylinder 134">
              <a:extLst>
                <a:ext uri="{FF2B5EF4-FFF2-40B4-BE49-F238E27FC236}">
                  <a16:creationId xmlns:a16="http://schemas.microsoft.com/office/drawing/2014/main" id="{4B16A88F-129F-CF10-A313-70CA9B1A7818}"/>
                </a:ext>
              </a:extLst>
            </p:cNvPr>
            <p:cNvSpPr txBox="1"/>
            <p:nvPr/>
          </p:nvSpPr>
          <p:spPr>
            <a:xfrm>
              <a:off x="7648332" y="3919861"/>
              <a:ext cx="166712"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15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6" name="Gruppe 135">
            <a:extLst>
              <a:ext uri="{FF2B5EF4-FFF2-40B4-BE49-F238E27FC236}">
                <a16:creationId xmlns:a16="http://schemas.microsoft.com/office/drawing/2014/main" id="{3D88B3B0-F9A5-FDB5-C823-9F2651020673}"/>
              </a:ext>
            </a:extLst>
          </p:cNvPr>
          <p:cNvGrpSpPr/>
          <p:nvPr/>
        </p:nvGrpSpPr>
        <p:grpSpPr>
          <a:xfrm>
            <a:off x="5159648" y="4415875"/>
            <a:ext cx="396000" cy="396221"/>
            <a:chOff x="10851374" y="3375876"/>
            <a:chExt cx="396000" cy="396221"/>
          </a:xfrm>
        </p:grpSpPr>
        <p:pic>
          <p:nvPicPr>
            <p:cNvPr id="137" name="Bilde 136" descr="Et bilde som inneholder sirkel, Grafikk, design&#10;&#10;Automatisk generert beskrivelse">
              <a:extLst>
                <a:ext uri="{FF2B5EF4-FFF2-40B4-BE49-F238E27FC236}">
                  <a16:creationId xmlns:a16="http://schemas.microsoft.com/office/drawing/2014/main" id="{F7AAB7CB-A80E-2949-F8D3-73B591CE766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38" name="TekstSylinder 137">
              <a:extLst>
                <a:ext uri="{FF2B5EF4-FFF2-40B4-BE49-F238E27FC236}">
                  <a16:creationId xmlns:a16="http://schemas.microsoft.com/office/drawing/2014/main" id="{04950997-2BED-1A61-3DDF-A575C698DE75}"/>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nb-NO" sz="12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9" name="Gruppe 138">
            <a:extLst>
              <a:ext uri="{FF2B5EF4-FFF2-40B4-BE49-F238E27FC236}">
                <a16:creationId xmlns:a16="http://schemas.microsoft.com/office/drawing/2014/main" id="{FE9F42A3-1D26-19A7-2588-76F6F8CE0993}"/>
              </a:ext>
            </a:extLst>
          </p:cNvPr>
          <p:cNvGrpSpPr/>
          <p:nvPr/>
        </p:nvGrpSpPr>
        <p:grpSpPr>
          <a:xfrm>
            <a:off x="5563300" y="4416096"/>
            <a:ext cx="396000" cy="396000"/>
            <a:chOff x="7527382" y="3752647"/>
            <a:chExt cx="396000" cy="396000"/>
          </a:xfrm>
        </p:grpSpPr>
        <p:pic>
          <p:nvPicPr>
            <p:cNvPr id="140" name="Bilde 139" descr="Et bilde som inneholder symbol, sirkel, logo, design&#10;&#10;Automatisk generert beskrivelse">
              <a:extLst>
                <a:ext uri="{FF2B5EF4-FFF2-40B4-BE49-F238E27FC236}">
                  <a16:creationId xmlns:a16="http://schemas.microsoft.com/office/drawing/2014/main" id="{E9B4762C-B967-193D-3EE6-41B22FB6A2E3}"/>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41" name="TekstSylinder 140">
              <a:extLst>
                <a:ext uri="{FF2B5EF4-FFF2-40B4-BE49-F238E27FC236}">
                  <a16:creationId xmlns:a16="http://schemas.microsoft.com/office/drawing/2014/main" id="{C33C4572-2C04-0EF3-CA7D-7B24E341C9DA}"/>
                </a:ext>
              </a:extLst>
            </p:cNvPr>
            <p:cNvSpPr txBox="1"/>
            <p:nvPr/>
          </p:nvSpPr>
          <p:spPr>
            <a:xfrm>
              <a:off x="7648332" y="3919861"/>
              <a:ext cx="166712"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2" name="Gruppe 141">
            <a:extLst>
              <a:ext uri="{FF2B5EF4-FFF2-40B4-BE49-F238E27FC236}">
                <a16:creationId xmlns:a16="http://schemas.microsoft.com/office/drawing/2014/main" id="{DC9FC6EE-21D5-D3C1-4309-A7AB6FFF50A0}"/>
              </a:ext>
            </a:extLst>
          </p:cNvPr>
          <p:cNvGrpSpPr/>
          <p:nvPr/>
        </p:nvGrpSpPr>
        <p:grpSpPr>
          <a:xfrm>
            <a:off x="5174872" y="4979310"/>
            <a:ext cx="396000" cy="396221"/>
            <a:chOff x="10851374" y="3375876"/>
            <a:chExt cx="396000" cy="396221"/>
          </a:xfrm>
        </p:grpSpPr>
        <p:pic>
          <p:nvPicPr>
            <p:cNvPr id="143" name="Bilde 142" descr="Et bilde som inneholder sirkel, Grafikk, design&#10;&#10;Automatisk generert beskrivelse">
              <a:extLst>
                <a:ext uri="{FF2B5EF4-FFF2-40B4-BE49-F238E27FC236}">
                  <a16:creationId xmlns:a16="http://schemas.microsoft.com/office/drawing/2014/main" id="{0BEB3B34-B191-D903-540C-BC0B94DB8B4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44" name="TekstSylinder 143">
              <a:extLst>
                <a:ext uri="{FF2B5EF4-FFF2-40B4-BE49-F238E27FC236}">
                  <a16:creationId xmlns:a16="http://schemas.microsoft.com/office/drawing/2014/main" id="{EA3C6CC4-9983-24FB-2A59-CF6F69DCF3F0}"/>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5" name="Gruppe 144">
            <a:extLst>
              <a:ext uri="{FF2B5EF4-FFF2-40B4-BE49-F238E27FC236}">
                <a16:creationId xmlns:a16="http://schemas.microsoft.com/office/drawing/2014/main" id="{070628D1-5AB0-EDC1-5706-C19E4D87B7E8}"/>
              </a:ext>
            </a:extLst>
          </p:cNvPr>
          <p:cNvGrpSpPr/>
          <p:nvPr/>
        </p:nvGrpSpPr>
        <p:grpSpPr>
          <a:xfrm>
            <a:off x="5578524" y="4979531"/>
            <a:ext cx="396000" cy="396000"/>
            <a:chOff x="7527382" y="3752647"/>
            <a:chExt cx="396000" cy="396000"/>
          </a:xfrm>
        </p:grpSpPr>
        <p:pic>
          <p:nvPicPr>
            <p:cNvPr id="146" name="Bilde 145" descr="Et bilde som inneholder symbol, sirkel, logo, design&#10;&#10;Automatisk generert beskrivelse">
              <a:extLst>
                <a:ext uri="{FF2B5EF4-FFF2-40B4-BE49-F238E27FC236}">
                  <a16:creationId xmlns:a16="http://schemas.microsoft.com/office/drawing/2014/main" id="{0E6AF53B-93D1-F9B6-33F6-AC20AE17B3EA}"/>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47" name="TekstSylinder 146">
              <a:extLst>
                <a:ext uri="{FF2B5EF4-FFF2-40B4-BE49-F238E27FC236}">
                  <a16:creationId xmlns:a16="http://schemas.microsoft.com/office/drawing/2014/main" id="{C6E9A963-0D2D-963C-5076-FFCA7D2C8969}"/>
                </a:ext>
              </a:extLst>
            </p:cNvPr>
            <p:cNvSpPr txBox="1"/>
            <p:nvPr/>
          </p:nvSpPr>
          <p:spPr>
            <a:xfrm>
              <a:off x="7690010" y="3919861"/>
              <a:ext cx="8335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8" name="Gruppe 147">
            <a:extLst>
              <a:ext uri="{FF2B5EF4-FFF2-40B4-BE49-F238E27FC236}">
                <a16:creationId xmlns:a16="http://schemas.microsoft.com/office/drawing/2014/main" id="{BA464008-6369-7E28-6E72-658A1DFF38BE}"/>
              </a:ext>
            </a:extLst>
          </p:cNvPr>
          <p:cNvGrpSpPr/>
          <p:nvPr/>
        </p:nvGrpSpPr>
        <p:grpSpPr>
          <a:xfrm>
            <a:off x="5158299" y="5541573"/>
            <a:ext cx="396000" cy="396221"/>
            <a:chOff x="10851374" y="3375876"/>
            <a:chExt cx="396000" cy="396221"/>
          </a:xfrm>
        </p:grpSpPr>
        <p:pic>
          <p:nvPicPr>
            <p:cNvPr id="149" name="Bilde 148" descr="Et bilde som inneholder sirkel, Grafikk, design&#10;&#10;Automatisk generert beskrivelse">
              <a:extLst>
                <a:ext uri="{FF2B5EF4-FFF2-40B4-BE49-F238E27FC236}">
                  <a16:creationId xmlns:a16="http://schemas.microsoft.com/office/drawing/2014/main" id="{AD6E5F82-B5B5-C264-AF60-0C5B7B923AD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50" name="TekstSylinder 149">
              <a:extLst>
                <a:ext uri="{FF2B5EF4-FFF2-40B4-BE49-F238E27FC236}">
                  <a16:creationId xmlns:a16="http://schemas.microsoft.com/office/drawing/2014/main" id="{33274CCD-C758-4E82-79AF-AC20EE4D3870}"/>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1" name="Gruppe 150">
            <a:extLst>
              <a:ext uri="{FF2B5EF4-FFF2-40B4-BE49-F238E27FC236}">
                <a16:creationId xmlns:a16="http://schemas.microsoft.com/office/drawing/2014/main" id="{FF4A8A4D-8141-FD9D-36F8-BB9189D06F60}"/>
              </a:ext>
            </a:extLst>
          </p:cNvPr>
          <p:cNvGrpSpPr/>
          <p:nvPr/>
        </p:nvGrpSpPr>
        <p:grpSpPr>
          <a:xfrm>
            <a:off x="5561951" y="5541794"/>
            <a:ext cx="396000" cy="396000"/>
            <a:chOff x="7527382" y="3752647"/>
            <a:chExt cx="396000" cy="396000"/>
          </a:xfrm>
        </p:grpSpPr>
        <p:pic>
          <p:nvPicPr>
            <p:cNvPr id="152" name="Bilde 151" descr="Et bilde som inneholder symbol, sirkel, logo, design&#10;&#10;Automatisk generert beskrivelse">
              <a:extLst>
                <a:ext uri="{FF2B5EF4-FFF2-40B4-BE49-F238E27FC236}">
                  <a16:creationId xmlns:a16="http://schemas.microsoft.com/office/drawing/2014/main" id="{B803F36A-870C-0AB5-C38C-57BFAEA83384}"/>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53" name="TekstSylinder 152">
              <a:extLst>
                <a:ext uri="{FF2B5EF4-FFF2-40B4-BE49-F238E27FC236}">
                  <a16:creationId xmlns:a16="http://schemas.microsoft.com/office/drawing/2014/main" id="{DB82D32D-91F1-7415-073B-2979B03A9C98}"/>
                </a:ext>
              </a:extLst>
            </p:cNvPr>
            <p:cNvSpPr txBox="1"/>
            <p:nvPr/>
          </p:nvSpPr>
          <p:spPr>
            <a:xfrm>
              <a:off x="7690010" y="3919861"/>
              <a:ext cx="8335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4" name="Gruppe 153">
            <a:extLst>
              <a:ext uri="{FF2B5EF4-FFF2-40B4-BE49-F238E27FC236}">
                <a16:creationId xmlns:a16="http://schemas.microsoft.com/office/drawing/2014/main" id="{8E9EC27E-641E-335F-7617-EEC262AF4857}"/>
              </a:ext>
            </a:extLst>
          </p:cNvPr>
          <p:cNvGrpSpPr/>
          <p:nvPr/>
        </p:nvGrpSpPr>
        <p:grpSpPr>
          <a:xfrm>
            <a:off x="5155014" y="6210027"/>
            <a:ext cx="396000" cy="396221"/>
            <a:chOff x="10851374" y="3375876"/>
            <a:chExt cx="396000" cy="396221"/>
          </a:xfrm>
        </p:grpSpPr>
        <p:pic>
          <p:nvPicPr>
            <p:cNvPr id="155" name="Bilde 154" descr="Et bilde som inneholder sirkel, Grafikk, design&#10;&#10;Automatisk generert beskrivelse">
              <a:extLst>
                <a:ext uri="{FF2B5EF4-FFF2-40B4-BE49-F238E27FC236}">
                  <a16:creationId xmlns:a16="http://schemas.microsoft.com/office/drawing/2014/main" id="{87376237-0962-D5C2-EB6F-8A613EABF71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56" name="TekstSylinder 155">
              <a:extLst>
                <a:ext uri="{FF2B5EF4-FFF2-40B4-BE49-F238E27FC236}">
                  <a16:creationId xmlns:a16="http://schemas.microsoft.com/office/drawing/2014/main" id="{BE9A714E-A88C-0C6B-872A-6B4787BB7066}"/>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57" name="Gruppe 156">
            <a:extLst>
              <a:ext uri="{FF2B5EF4-FFF2-40B4-BE49-F238E27FC236}">
                <a16:creationId xmlns:a16="http://schemas.microsoft.com/office/drawing/2014/main" id="{4D34E8FD-CA8C-B3BD-130F-12DF42EF1C7F}"/>
              </a:ext>
            </a:extLst>
          </p:cNvPr>
          <p:cNvGrpSpPr/>
          <p:nvPr/>
        </p:nvGrpSpPr>
        <p:grpSpPr>
          <a:xfrm>
            <a:off x="5558666" y="6210248"/>
            <a:ext cx="396000" cy="396000"/>
            <a:chOff x="7527382" y="3752647"/>
            <a:chExt cx="396000" cy="396000"/>
          </a:xfrm>
        </p:grpSpPr>
        <p:pic>
          <p:nvPicPr>
            <p:cNvPr id="158" name="Bilde 157" descr="Et bilde som inneholder symbol, sirkel, logo, design&#10;&#10;Automatisk generert beskrivelse">
              <a:extLst>
                <a:ext uri="{FF2B5EF4-FFF2-40B4-BE49-F238E27FC236}">
                  <a16:creationId xmlns:a16="http://schemas.microsoft.com/office/drawing/2014/main" id="{C36653EB-6306-AEC3-5BDF-802830B324D1}"/>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59" name="TekstSylinder 158">
              <a:extLst>
                <a:ext uri="{FF2B5EF4-FFF2-40B4-BE49-F238E27FC236}">
                  <a16:creationId xmlns:a16="http://schemas.microsoft.com/office/drawing/2014/main" id="{1C88114A-3F6C-FD5A-FE53-0B7138071B1A}"/>
                </a:ext>
              </a:extLst>
            </p:cNvPr>
            <p:cNvSpPr txBox="1"/>
            <p:nvPr/>
          </p:nvSpPr>
          <p:spPr>
            <a:xfrm>
              <a:off x="7690010" y="3919861"/>
              <a:ext cx="8335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60" name="Gruppe 159">
            <a:extLst>
              <a:ext uri="{FF2B5EF4-FFF2-40B4-BE49-F238E27FC236}">
                <a16:creationId xmlns:a16="http://schemas.microsoft.com/office/drawing/2014/main" id="{3EE7B27C-054F-28BA-627B-F7A5E6548F76}"/>
              </a:ext>
            </a:extLst>
          </p:cNvPr>
          <p:cNvGrpSpPr/>
          <p:nvPr/>
        </p:nvGrpSpPr>
        <p:grpSpPr>
          <a:xfrm>
            <a:off x="5137151" y="7522961"/>
            <a:ext cx="396000" cy="396221"/>
            <a:chOff x="10851374" y="3375876"/>
            <a:chExt cx="396000" cy="396221"/>
          </a:xfrm>
        </p:grpSpPr>
        <p:pic>
          <p:nvPicPr>
            <p:cNvPr id="161" name="Bilde 160" descr="Et bilde som inneholder sirkel, Grafikk, design&#10;&#10;Automatisk generert beskrivelse">
              <a:extLst>
                <a:ext uri="{FF2B5EF4-FFF2-40B4-BE49-F238E27FC236}">
                  <a16:creationId xmlns:a16="http://schemas.microsoft.com/office/drawing/2014/main" id="{A928D63D-4490-3D06-D5CF-D66ACEF0BDC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62" name="TekstSylinder 161">
              <a:extLst>
                <a:ext uri="{FF2B5EF4-FFF2-40B4-BE49-F238E27FC236}">
                  <a16:creationId xmlns:a16="http://schemas.microsoft.com/office/drawing/2014/main" id="{89427375-EB87-392D-F988-CAD4EA8B92AB}"/>
                </a:ext>
              </a:extLst>
            </p:cNvPr>
            <p:cNvSpPr txBox="1"/>
            <p:nvPr/>
          </p:nvSpPr>
          <p:spPr>
            <a:xfrm>
              <a:off x="11007696" y="3556653"/>
              <a:ext cx="83356" cy="184666"/>
            </a:xfrm>
            <a:prstGeom prst="rect">
              <a:avLst/>
            </a:prstGeom>
            <a:noFill/>
          </p:spPr>
          <p:txBody>
            <a:bodyPr wrap="none" lIns="0" tIns="0" rIns="0" bIns="0" rtlCol="0">
              <a:spAutoFit/>
            </a:bodyPr>
            <a:lstStyle/>
            <a:p>
              <a:pPr algn="ctr" defTabSz="1548578">
                <a:defRPr/>
              </a:pPr>
              <a:r>
                <a:rPr lang="sv-SE" sz="1200">
                  <a:solidFill>
                    <a:prstClr val="white"/>
                  </a:solidFill>
                  <a:latin typeface="Tahoma" panose="020B0604030504040204" pitchFamily="34" charset="0"/>
                  <a:ea typeface="Tahoma" panose="020B0604030504040204" pitchFamily="34" charset="0"/>
                  <a:cs typeface="Tahoma" panose="020B0604030504040204" pitchFamily="34" charset="0"/>
                </a:rPr>
                <a:t>6</a:t>
              </a:r>
              <a:endParaRPr lang="en-US" sz="12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63" name="Gruppe 162">
            <a:extLst>
              <a:ext uri="{FF2B5EF4-FFF2-40B4-BE49-F238E27FC236}">
                <a16:creationId xmlns:a16="http://schemas.microsoft.com/office/drawing/2014/main" id="{6BA1203C-B454-D0FE-F397-4D725C50A340}"/>
              </a:ext>
            </a:extLst>
          </p:cNvPr>
          <p:cNvGrpSpPr/>
          <p:nvPr/>
        </p:nvGrpSpPr>
        <p:grpSpPr>
          <a:xfrm>
            <a:off x="5540803" y="7523182"/>
            <a:ext cx="396000" cy="396000"/>
            <a:chOff x="7527382" y="3752647"/>
            <a:chExt cx="396000" cy="396000"/>
          </a:xfrm>
        </p:grpSpPr>
        <p:pic>
          <p:nvPicPr>
            <p:cNvPr id="164" name="Bilde 163" descr="Et bilde som inneholder symbol, sirkel, logo, design&#10;&#10;Automatisk generert beskrivelse">
              <a:extLst>
                <a:ext uri="{FF2B5EF4-FFF2-40B4-BE49-F238E27FC236}">
                  <a16:creationId xmlns:a16="http://schemas.microsoft.com/office/drawing/2014/main" id="{E8A6C2D2-65D5-9865-7667-4D3A7C7E27EA}"/>
                </a:ext>
              </a:extLst>
            </p:cNvPr>
            <p:cNvPicPr preferRelativeResize="0">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65" name="TekstSylinder 164">
              <a:extLst>
                <a:ext uri="{FF2B5EF4-FFF2-40B4-BE49-F238E27FC236}">
                  <a16:creationId xmlns:a16="http://schemas.microsoft.com/office/drawing/2014/main" id="{4A97C7FF-BB98-B9AB-1502-EBE3425134A3}"/>
                </a:ext>
              </a:extLst>
            </p:cNvPr>
            <p:cNvSpPr txBox="1"/>
            <p:nvPr/>
          </p:nvSpPr>
          <p:spPr>
            <a:xfrm>
              <a:off x="7690010" y="3919861"/>
              <a:ext cx="83356" cy="184666"/>
            </a:xfrm>
            <a:prstGeom prst="rect">
              <a:avLst/>
            </a:prstGeom>
            <a:noFill/>
          </p:spPr>
          <p:txBody>
            <a:bodyPr wrap="none" lIns="0" tIns="0" rIns="0" bIns="0" rtlCol="0">
              <a:spAutoFit/>
            </a:bodyPr>
            <a:lstStyle/>
            <a:p>
              <a:pPr algn="ctr" defTabSz="1548578">
                <a:defRPr/>
              </a:pPr>
              <a:r>
                <a:rPr lang="nb-NO" sz="12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2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pic>
        <p:nvPicPr>
          <p:cNvPr id="31" name="Bilde 30" descr="Et bilde som inneholder symbol, Grafikk, Font, design&#10;&#10;Automatisk generert beskrivelse">
            <a:extLst>
              <a:ext uri="{FF2B5EF4-FFF2-40B4-BE49-F238E27FC236}">
                <a16:creationId xmlns:a16="http://schemas.microsoft.com/office/drawing/2014/main" id="{022764F0-0FA5-F310-DBE6-DAAB88CDCE5E}"/>
              </a:ext>
            </a:extLst>
          </p:cNvPr>
          <p:cNvPicPr preferRelativeResize="0">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09888" y="4022468"/>
            <a:ext cx="288000" cy="288000"/>
          </a:xfrm>
          <a:prstGeom prst="rect">
            <a:avLst/>
          </a:prstGeom>
        </p:spPr>
      </p:pic>
      <p:grpSp>
        <p:nvGrpSpPr>
          <p:cNvPr id="33" name="Gruppe 32">
            <a:extLst>
              <a:ext uri="{FF2B5EF4-FFF2-40B4-BE49-F238E27FC236}">
                <a16:creationId xmlns:a16="http://schemas.microsoft.com/office/drawing/2014/main" id="{44120731-F97F-96C0-3B64-A9B3145FAECA}"/>
              </a:ext>
            </a:extLst>
          </p:cNvPr>
          <p:cNvGrpSpPr/>
          <p:nvPr/>
        </p:nvGrpSpPr>
        <p:grpSpPr>
          <a:xfrm>
            <a:off x="7309968" y="3675341"/>
            <a:ext cx="287840" cy="322171"/>
            <a:chOff x="4951453" y="8792055"/>
            <a:chExt cx="287840" cy="322171"/>
          </a:xfrm>
        </p:grpSpPr>
        <p:pic>
          <p:nvPicPr>
            <p:cNvPr id="67" name="Bilde 66" descr="Et bilde som inneholder skjermbilde, Rektangel, Grafikk, line&#10;&#10;Automatisk generert beskrivelse">
              <a:extLst>
                <a:ext uri="{FF2B5EF4-FFF2-40B4-BE49-F238E27FC236}">
                  <a16:creationId xmlns:a16="http://schemas.microsoft.com/office/drawing/2014/main" id="{63A842D6-B6B3-08C4-3710-5FE7209C9ADF}"/>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V="1">
              <a:off x="4951453" y="8826226"/>
              <a:ext cx="287840" cy="288000"/>
            </a:xfrm>
            <a:prstGeom prst="rect">
              <a:avLst/>
            </a:prstGeom>
          </p:spPr>
        </p:pic>
        <p:sp>
          <p:nvSpPr>
            <p:cNvPr id="113" name="TekstSylinder 112">
              <a:extLst>
                <a:ext uri="{FF2B5EF4-FFF2-40B4-BE49-F238E27FC236}">
                  <a16:creationId xmlns:a16="http://schemas.microsoft.com/office/drawing/2014/main" id="{891E7CDB-E0ED-51EB-0012-F1C473844D07}"/>
                </a:ext>
              </a:extLst>
            </p:cNvPr>
            <p:cNvSpPr txBox="1">
              <a:spLocks noChangeAspect="1"/>
            </p:cNvSpPr>
            <p:nvPr/>
          </p:nvSpPr>
          <p:spPr>
            <a:xfrm>
              <a:off x="5094839" y="8792055"/>
              <a:ext cx="132222" cy="288155"/>
            </a:xfrm>
            <a:prstGeom prst="rect">
              <a:avLst/>
            </a:prstGeom>
            <a:noFill/>
          </p:spPr>
          <p:txBody>
            <a:bodyPr wrap="square" lIns="0" tIns="36004" rIns="0" bIns="36004" rtlCol="0">
              <a:spAutoFit/>
            </a:bodyPr>
            <a:lstStyle/>
            <a:p>
              <a:pPr algn="ctr"/>
              <a:r>
                <a:rPr lang="nb-NO" sz="700">
                  <a:latin typeface="Tahoma" panose="020B0604030504040204" pitchFamily="34" charset="0"/>
                  <a:ea typeface="Tahoma" panose="020B0604030504040204" pitchFamily="34" charset="0"/>
                  <a:cs typeface="Tahoma" panose="020B0604030504040204" pitchFamily="34" charset="0"/>
                </a:rPr>
                <a:t>1,6</a:t>
              </a:r>
            </a:p>
            <a:p>
              <a:pPr algn="ctr"/>
              <a:r>
                <a:rPr lang="nb-NO" sz="700">
                  <a:latin typeface="Tahoma" panose="020B0604030504040204" pitchFamily="34" charset="0"/>
                  <a:ea typeface="Tahoma" panose="020B0604030504040204" pitchFamily="34" charset="0"/>
                  <a:cs typeface="Tahoma" panose="020B0604030504040204" pitchFamily="34" charset="0"/>
                </a:rPr>
                <a:t>m</a:t>
              </a:r>
            </a:p>
          </p:txBody>
        </p:sp>
      </p:grpSp>
      <p:pic>
        <p:nvPicPr>
          <p:cNvPr id="122" name="Bilde 121" descr="Et bilde som inneholder symbol, Grafikk, Font, design&#10;&#10;Automatisk generert beskrivelse">
            <a:extLst>
              <a:ext uri="{FF2B5EF4-FFF2-40B4-BE49-F238E27FC236}">
                <a16:creationId xmlns:a16="http://schemas.microsoft.com/office/drawing/2014/main" id="{C657942F-C76E-A743-3B97-F90F3E77F495}"/>
              </a:ext>
            </a:extLst>
          </p:cNvPr>
          <p:cNvPicPr preferRelativeResize="0">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752290" y="5243489"/>
            <a:ext cx="288000" cy="288000"/>
          </a:xfrm>
          <a:prstGeom prst="rect">
            <a:avLst/>
          </a:prstGeom>
        </p:spPr>
      </p:pic>
      <p:grpSp>
        <p:nvGrpSpPr>
          <p:cNvPr id="123" name="Gruppe 122">
            <a:extLst>
              <a:ext uri="{FF2B5EF4-FFF2-40B4-BE49-F238E27FC236}">
                <a16:creationId xmlns:a16="http://schemas.microsoft.com/office/drawing/2014/main" id="{6C99FEAF-0A4E-8950-A6CB-B9C824B648C6}"/>
              </a:ext>
            </a:extLst>
          </p:cNvPr>
          <p:cNvGrpSpPr/>
          <p:nvPr/>
        </p:nvGrpSpPr>
        <p:grpSpPr>
          <a:xfrm>
            <a:off x="12447817" y="5218843"/>
            <a:ext cx="287840" cy="312646"/>
            <a:chOff x="4929013" y="8801580"/>
            <a:chExt cx="287840" cy="312646"/>
          </a:xfrm>
        </p:grpSpPr>
        <p:pic>
          <p:nvPicPr>
            <p:cNvPr id="166" name="Bilde 165" descr="Et bilde som inneholder skjermbilde, Rektangel, Grafikk, line&#10;&#10;Automatisk generert beskrivelse">
              <a:extLst>
                <a:ext uri="{FF2B5EF4-FFF2-40B4-BE49-F238E27FC236}">
                  <a16:creationId xmlns:a16="http://schemas.microsoft.com/office/drawing/2014/main" id="{8364ABE1-9955-4AFF-EFBD-32E595FA719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V="1">
              <a:off x="4929013" y="8826226"/>
              <a:ext cx="287840" cy="288000"/>
            </a:xfrm>
            <a:prstGeom prst="rect">
              <a:avLst/>
            </a:prstGeom>
          </p:spPr>
        </p:pic>
        <p:sp>
          <p:nvSpPr>
            <p:cNvPr id="167" name="TekstSylinder 166">
              <a:extLst>
                <a:ext uri="{FF2B5EF4-FFF2-40B4-BE49-F238E27FC236}">
                  <a16:creationId xmlns:a16="http://schemas.microsoft.com/office/drawing/2014/main" id="{EB1F3388-9FBE-3BDF-1F9E-A30D7D7438BD}"/>
                </a:ext>
              </a:extLst>
            </p:cNvPr>
            <p:cNvSpPr txBox="1">
              <a:spLocks noChangeAspect="1"/>
            </p:cNvSpPr>
            <p:nvPr/>
          </p:nvSpPr>
          <p:spPr>
            <a:xfrm>
              <a:off x="5073281" y="8801580"/>
              <a:ext cx="143571" cy="288155"/>
            </a:xfrm>
            <a:prstGeom prst="rect">
              <a:avLst/>
            </a:prstGeom>
            <a:noFill/>
          </p:spPr>
          <p:txBody>
            <a:bodyPr wrap="square" lIns="0" tIns="36004" rIns="0" bIns="36004" rtlCol="0">
              <a:spAutoFit/>
            </a:bodyPr>
            <a:lstStyle/>
            <a:p>
              <a:pPr algn="ctr"/>
              <a:r>
                <a:rPr lang="nb-NO" sz="700">
                  <a:latin typeface="Tahoma" panose="020B0604030504040204" pitchFamily="34" charset="0"/>
                  <a:ea typeface="Tahoma" panose="020B0604030504040204" pitchFamily="34" charset="0"/>
                  <a:cs typeface="Tahoma" panose="020B0604030504040204" pitchFamily="34" charset="0"/>
                </a:rPr>
                <a:t>1,6</a:t>
              </a:r>
            </a:p>
            <a:p>
              <a:pPr algn="ctr"/>
              <a:r>
                <a:rPr lang="nb-NO" sz="700">
                  <a:latin typeface="Tahoma" panose="020B0604030504040204" pitchFamily="34" charset="0"/>
                  <a:ea typeface="Tahoma" panose="020B0604030504040204" pitchFamily="34" charset="0"/>
                  <a:cs typeface="Tahoma" panose="020B0604030504040204" pitchFamily="34" charset="0"/>
                </a:rPr>
                <a:t>m</a:t>
              </a:r>
            </a:p>
          </p:txBody>
        </p:sp>
      </p:grpSp>
      <p:pic>
        <p:nvPicPr>
          <p:cNvPr id="171" name="Bilde 170" descr="Et bilde som inneholder symbol, Grafikk, Font, design&#10;&#10;Automatisk generert beskrivelse">
            <a:extLst>
              <a:ext uri="{FF2B5EF4-FFF2-40B4-BE49-F238E27FC236}">
                <a16:creationId xmlns:a16="http://schemas.microsoft.com/office/drawing/2014/main" id="{0EBA7CBE-9E62-3B17-A000-0BBFD249F8DA}"/>
              </a:ext>
            </a:extLst>
          </p:cNvPr>
          <p:cNvPicPr preferRelativeResize="0">
            <a:picLocks/>
          </p:cNvPicPr>
          <p:nvPr/>
        </p:nvPicPr>
        <p:blipFill>
          <a:blip r:embed="rId17" cstate="print">
            <a:extLst>
              <a:ext uri="{28A0092B-C50C-407E-A947-70E740481C1C}">
                <a14:useLocalDpi xmlns:a14="http://schemas.microsoft.com/office/drawing/2010/main" val="0"/>
              </a:ext>
            </a:extLst>
          </a:blip>
          <a:stretch>
            <a:fillRect/>
          </a:stretch>
        </p:blipFill>
        <p:spPr>
          <a:xfrm>
            <a:off x="7795375" y="10207522"/>
            <a:ext cx="288000" cy="288000"/>
          </a:xfrm>
          <a:prstGeom prst="rect">
            <a:avLst/>
          </a:prstGeom>
        </p:spPr>
      </p:pic>
      <p:pic>
        <p:nvPicPr>
          <p:cNvPr id="2" name="Picture 4" descr="Et bilde som inneholder metallvarer, sirkel, nøkkel&#10;&#10;Automatisk generert beskrivelse">
            <a:extLst>
              <a:ext uri="{FF2B5EF4-FFF2-40B4-BE49-F238E27FC236}">
                <a16:creationId xmlns:a16="http://schemas.microsoft.com/office/drawing/2014/main" id="{8A352C30-DC98-C1FF-9FFB-4C0BEBA4208E}"/>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309354" y="340048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Et bilde som inneholder illustrasjon, design, kunst&#10;&#10;Automatisk generert beskrivelse med lav konfidens">
            <a:extLst>
              <a:ext uri="{FF2B5EF4-FFF2-40B4-BE49-F238E27FC236}">
                <a16:creationId xmlns:a16="http://schemas.microsoft.com/office/drawing/2014/main" id="{70E06DBD-94AD-2941-54A9-80D92065AD5A}"/>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3056923" y="5238328"/>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Et bilde som inneholder illustrasjon, design, kunst&#10;&#10;Automatisk generert beskrivelse med lav konfidens">
            <a:extLst>
              <a:ext uri="{FF2B5EF4-FFF2-40B4-BE49-F238E27FC236}">
                <a16:creationId xmlns:a16="http://schemas.microsoft.com/office/drawing/2014/main" id="{601116EC-92B8-BEC4-0925-125E6A5E5C9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751714" y="5599737"/>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Sylinder 5">
            <a:extLst>
              <a:ext uri="{FF2B5EF4-FFF2-40B4-BE49-F238E27FC236}">
                <a16:creationId xmlns:a16="http://schemas.microsoft.com/office/drawing/2014/main" id="{7CBD7D7A-CD73-054B-C4C2-F4F698AB2A65}"/>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403594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ktangel 26"/>
          <p:cNvSpPr>
            <a:spLocks/>
          </p:cNvSpPr>
          <p:nvPr/>
        </p:nvSpPr>
        <p:spPr>
          <a:xfrm>
            <a:off x="-4027" y="-1355"/>
            <a:ext cx="15157592" cy="3326651"/>
          </a:xfrm>
          <a:prstGeom prst="rect">
            <a:avLst/>
          </a:prstGeom>
          <a:solidFill>
            <a:srgbClr val="FFF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72008" tIns="72008" rIns="108011" bIns="108011" rtlCol="0" anchor="b" anchorCtr="0"/>
          <a:lstStyle/>
          <a:p>
            <a:r>
              <a:rPr lang="nb-NO" sz="1600" b="1">
                <a:solidFill>
                  <a:srgbClr val="002932"/>
                </a:solidFill>
                <a:latin typeface="Tahoma" panose="020B0604030504040204" pitchFamily="34" charset="0"/>
              </a:rPr>
              <a:t>1. etasje</a:t>
            </a:r>
          </a:p>
        </p:txBody>
      </p:sp>
      <p:grpSp>
        <p:nvGrpSpPr>
          <p:cNvPr id="15" name="Gruppe 14">
            <a:extLst>
              <a:ext uri="{FF2B5EF4-FFF2-40B4-BE49-F238E27FC236}">
                <a16:creationId xmlns:a16="http://schemas.microsoft.com/office/drawing/2014/main" id="{F69F11B2-BE70-0861-CCBA-9EEA5CE0BDCC}"/>
              </a:ext>
            </a:extLst>
          </p:cNvPr>
          <p:cNvGrpSpPr/>
          <p:nvPr/>
        </p:nvGrpSpPr>
        <p:grpSpPr>
          <a:xfrm>
            <a:off x="2232235" y="0"/>
            <a:ext cx="9218517" cy="418768"/>
            <a:chOff x="2232235" y="638879"/>
            <a:chExt cx="9218517" cy="418768"/>
          </a:xfrm>
        </p:grpSpPr>
        <p:grpSp>
          <p:nvGrpSpPr>
            <p:cNvPr id="16" name="Gruppe 15">
              <a:extLst>
                <a:ext uri="{FF2B5EF4-FFF2-40B4-BE49-F238E27FC236}">
                  <a16:creationId xmlns:a16="http://schemas.microsoft.com/office/drawing/2014/main" id="{87E537DB-33AB-130A-2D83-862604A873BA}"/>
                </a:ext>
              </a:extLst>
            </p:cNvPr>
            <p:cNvGrpSpPr/>
            <p:nvPr/>
          </p:nvGrpSpPr>
          <p:grpSpPr>
            <a:xfrm>
              <a:off x="2232235" y="726156"/>
              <a:ext cx="9218517" cy="258312"/>
              <a:chOff x="2950817" y="475253"/>
              <a:chExt cx="9218517" cy="258312"/>
            </a:xfrm>
          </p:grpSpPr>
          <p:sp>
            <p:nvSpPr>
              <p:cNvPr id="18" name="Ellipse 17">
                <a:extLst>
                  <a:ext uri="{FF2B5EF4-FFF2-40B4-BE49-F238E27FC236}">
                    <a16:creationId xmlns:a16="http://schemas.microsoft.com/office/drawing/2014/main" id="{BBDD4BE9-547D-4875-7D6D-CF6526915CBC}"/>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9" name="Ellipse 18">
                <a:extLst>
                  <a:ext uri="{FF2B5EF4-FFF2-40B4-BE49-F238E27FC236}">
                    <a16:creationId xmlns:a16="http://schemas.microsoft.com/office/drawing/2014/main" id="{3F7870F1-87F4-A16F-03D2-0076974D907D}"/>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0" name="Ellipse 19">
                <a:extLst>
                  <a:ext uri="{FF2B5EF4-FFF2-40B4-BE49-F238E27FC236}">
                    <a16:creationId xmlns:a16="http://schemas.microsoft.com/office/drawing/2014/main" id="{51A32A23-F5B1-702E-F27B-E86F9452D4B2}"/>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1" name="Ellipse 20">
                <a:extLst>
                  <a:ext uri="{FF2B5EF4-FFF2-40B4-BE49-F238E27FC236}">
                    <a16:creationId xmlns:a16="http://schemas.microsoft.com/office/drawing/2014/main" id="{63B5219A-B854-A70D-4979-381E60114CE5}"/>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cxnSp>
          <p:nvCxnSpPr>
            <p:cNvPr id="17" name="Rett pilkobling 16">
              <a:extLst>
                <a:ext uri="{FF2B5EF4-FFF2-40B4-BE49-F238E27FC236}">
                  <a16:creationId xmlns:a16="http://schemas.microsoft.com/office/drawing/2014/main" id="{3EF73F0C-BCFB-6673-5DE1-546E168A2241}"/>
                </a:ext>
              </a:extLst>
            </p:cNvPr>
            <p:cNvCxnSpPr>
              <a:cxnSpLocks/>
            </p:cNvCxnSpPr>
            <p:nvPr/>
          </p:nvCxnSpPr>
          <p:spPr>
            <a:xfrm>
              <a:off x="7559673" y="638879"/>
              <a:ext cx="1" cy="418768"/>
            </a:xfrm>
            <a:prstGeom prst="straightConnector1">
              <a:avLst/>
            </a:prstGeom>
            <a:ln>
              <a:solidFill>
                <a:schemeClr val="bg2"/>
              </a:solidFill>
              <a:headEnd type="arrow"/>
              <a:tailEnd type="none"/>
            </a:ln>
          </p:spPr>
          <p:style>
            <a:lnRef idx="1">
              <a:schemeClr val="accent1"/>
            </a:lnRef>
            <a:fillRef idx="0">
              <a:schemeClr val="accent1"/>
            </a:fillRef>
            <a:effectRef idx="0">
              <a:schemeClr val="accent1"/>
            </a:effectRef>
            <a:fontRef idx="minor">
              <a:schemeClr val="tx1"/>
            </a:fontRef>
          </p:style>
        </p:cxnSp>
      </p:grpSp>
      <p:sp>
        <p:nvSpPr>
          <p:cNvPr id="2" name="TekstSylinder 1">
            <a:extLst>
              <a:ext uri="{FF2B5EF4-FFF2-40B4-BE49-F238E27FC236}">
                <a16:creationId xmlns:a16="http://schemas.microsoft.com/office/drawing/2014/main" id="{C53039A2-101D-7F0F-65EB-47861321B253}"/>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2740908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tel 20"/>
          <p:cNvSpPr>
            <a:spLocks noGrp="1"/>
          </p:cNvSpPr>
          <p:nvPr>
            <p:ph type="title" idx="4294967295"/>
          </p:nvPr>
        </p:nvSpPr>
        <p:spPr>
          <a:xfrm>
            <a:off x="12599988" y="-7938"/>
            <a:ext cx="2519362" cy="1800226"/>
          </a:xfrm>
          <a:solidFill>
            <a:srgbClr val="FFF19B"/>
          </a:solidFill>
        </p:spPr>
        <p:txBody>
          <a:bodyPr vert="horz" wrap="square" lIns="72008" tIns="360038" rIns="288030" bIns="108011" rtlCol="0" anchor="t">
            <a:normAutofit/>
          </a:bodyPr>
          <a:lstStyle/>
          <a:p>
            <a:pPr algn="r" defTabSz="704480">
              <a:lnSpc>
                <a:spcPct val="100000"/>
              </a:lnSpc>
              <a:spcBef>
                <a:spcPts val="0"/>
              </a:spcBef>
            </a:pPr>
            <a:r>
              <a:rPr lang="nb-NO" sz="2000" b="1">
                <a:solidFill>
                  <a:srgbClr val="002932"/>
                </a:solidFill>
                <a:latin typeface="Tahoma" panose="020B0604030504040204" pitchFamily="34" charset="0"/>
                <a:ea typeface="+mn-ea"/>
                <a:cs typeface="+mn-cs"/>
              </a:rPr>
              <a:t>1. etasje</a:t>
            </a:r>
            <a:br>
              <a:rPr lang="nb-NO" sz="2000" b="1">
                <a:solidFill>
                  <a:srgbClr val="002932"/>
                </a:solidFill>
                <a:latin typeface="Tahoma" panose="020B0604030504040204" pitchFamily="34" charset="0"/>
                <a:ea typeface="+mn-ea"/>
                <a:cs typeface="+mn-cs"/>
              </a:rPr>
            </a:br>
            <a:r>
              <a:rPr lang="nb-NO" sz="2000" b="1">
                <a:solidFill>
                  <a:srgbClr val="002932"/>
                </a:solidFill>
                <a:latin typeface="Tahoma" panose="020B0604030504040204" pitchFamily="34" charset="0"/>
                <a:ea typeface="+mn-ea"/>
                <a:cs typeface="+mn-cs"/>
              </a:rPr>
              <a:t>Prioriteringsliste</a:t>
            </a:r>
            <a:br>
              <a:rPr lang="nb-NO" sz="2000" b="1">
                <a:solidFill>
                  <a:srgbClr val="002932"/>
                </a:solidFill>
                <a:latin typeface="Tahoma" panose="020B0604030504040204" pitchFamily="34" charset="0"/>
                <a:ea typeface="+mn-ea"/>
                <a:cs typeface="+mn-cs"/>
              </a:rPr>
            </a:br>
            <a:br>
              <a:rPr lang="nb-NO" sz="2300" b="1">
                <a:solidFill>
                  <a:srgbClr val="002932"/>
                </a:solidFill>
                <a:latin typeface="Tahoma" panose="020B0604030504040204" pitchFamily="34" charset="0"/>
                <a:ea typeface="+mn-ea"/>
                <a:cs typeface="+mn-cs"/>
              </a:rPr>
            </a:br>
            <a:r>
              <a:rPr lang="nb-NO" sz="1400">
                <a:solidFill>
                  <a:prstClr val="black"/>
                </a:solidFill>
                <a:latin typeface="Tahoma" panose="020B0604030504040204" pitchFamily="34" charset="0"/>
                <a:ea typeface="+mn-ea"/>
                <a:cs typeface="Tahoma" panose="020B0604030504040204" pitchFamily="34" charset="0"/>
              </a:rPr>
              <a:t>Jf. plantegning neste side</a:t>
            </a:r>
          </a:p>
        </p:txBody>
      </p:sp>
      <p:graphicFrame>
        <p:nvGraphicFramePr>
          <p:cNvPr id="35" name="Tabell 34"/>
          <p:cNvGraphicFramePr>
            <a:graphicFrameLocks noGrp="1"/>
          </p:cNvGraphicFramePr>
          <p:nvPr>
            <p:extLst>
              <p:ext uri="{D42A27DB-BD31-4B8C-83A1-F6EECF244321}">
                <p14:modId xmlns:p14="http://schemas.microsoft.com/office/powerpoint/2010/main" val="3927482607"/>
              </p:ext>
            </p:extLst>
          </p:nvPr>
        </p:nvGraphicFramePr>
        <p:xfrm>
          <a:off x="1080001" y="2159193"/>
          <a:ext cx="11313041" cy="4872481"/>
        </p:xfrm>
        <a:graphic>
          <a:graphicData uri="http://schemas.openxmlformats.org/drawingml/2006/table">
            <a:tbl>
              <a:tblPr firstRow="1" bandRow="1">
                <a:tableStyleId>{073A0DAA-6AF3-43AB-8588-CEC1D06C72B9}</a:tableStyleId>
              </a:tblPr>
              <a:tblGrid>
                <a:gridCol w="1423662">
                  <a:extLst>
                    <a:ext uri="{9D8B030D-6E8A-4147-A177-3AD203B41FA5}">
                      <a16:colId xmlns:a16="http://schemas.microsoft.com/office/drawing/2014/main" val="20000"/>
                    </a:ext>
                  </a:extLst>
                </a:gridCol>
                <a:gridCol w="1418897">
                  <a:extLst>
                    <a:ext uri="{9D8B030D-6E8A-4147-A177-3AD203B41FA5}">
                      <a16:colId xmlns:a16="http://schemas.microsoft.com/office/drawing/2014/main" val="20001"/>
                    </a:ext>
                  </a:extLst>
                </a:gridCol>
                <a:gridCol w="1782603">
                  <a:extLst>
                    <a:ext uri="{9D8B030D-6E8A-4147-A177-3AD203B41FA5}">
                      <a16:colId xmlns:a16="http://schemas.microsoft.com/office/drawing/2014/main" val="20002"/>
                    </a:ext>
                  </a:extLst>
                </a:gridCol>
                <a:gridCol w="1286540">
                  <a:extLst>
                    <a:ext uri="{9D8B030D-6E8A-4147-A177-3AD203B41FA5}">
                      <a16:colId xmlns:a16="http://schemas.microsoft.com/office/drawing/2014/main" val="20003"/>
                    </a:ext>
                  </a:extLst>
                </a:gridCol>
                <a:gridCol w="1986834">
                  <a:extLst>
                    <a:ext uri="{9D8B030D-6E8A-4147-A177-3AD203B41FA5}">
                      <a16:colId xmlns:a16="http://schemas.microsoft.com/office/drawing/2014/main" val="20004"/>
                    </a:ext>
                  </a:extLst>
                </a:gridCol>
                <a:gridCol w="2521370">
                  <a:extLst>
                    <a:ext uri="{9D8B030D-6E8A-4147-A177-3AD203B41FA5}">
                      <a16:colId xmlns:a16="http://schemas.microsoft.com/office/drawing/2014/main" val="20005"/>
                    </a:ext>
                  </a:extLst>
                </a:gridCol>
                <a:gridCol w="893135">
                  <a:extLst>
                    <a:ext uri="{9D8B030D-6E8A-4147-A177-3AD203B41FA5}">
                      <a16:colId xmlns:a16="http://schemas.microsoft.com/office/drawing/2014/main" val="20006"/>
                    </a:ext>
                  </a:extLst>
                </a:gridCol>
              </a:tblGrid>
              <a:tr h="808235">
                <a:tc>
                  <a:txBody>
                    <a:bodyPr/>
                    <a:lstStyle/>
                    <a:p>
                      <a:pPr indent="0" algn="ctr">
                        <a:lnSpc>
                          <a:spcPct val="100000"/>
                        </a:lnSpc>
                        <a:spcBef>
                          <a:spcPts val="0"/>
                        </a:spcBef>
                        <a:spcAft>
                          <a:spcPts val="0"/>
                        </a:spcAft>
                      </a:pPr>
                      <a:r>
                        <a:rPr lang="nb-NO" sz="1400" b="1" err="1">
                          <a:solidFill>
                            <a:schemeClr val="bg1"/>
                          </a:solidFill>
                          <a:latin typeface="Tahoma" panose="020B0604030504040204" pitchFamily="34" charset="0"/>
                          <a:cs typeface="Tahoma" panose="020B0604030504040204" pitchFamily="34" charset="0"/>
                        </a:rPr>
                        <a:t>Pri</a:t>
                      </a:r>
                      <a:endParaRPr lang="nb-NO" sz="1400" b="1">
                        <a:solidFill>
                          <a:schemeClr val="bg1"/>
                        </a:solidFill>
                        <a:latin typeface="Tahoma" panose="020B0604030504040204" pitchFamily="34" charset="0"/>
                        <a:cs typeface="Tahoma" panose="020B0604030504040204" pitchFamily="34" charset="0"/>
                      </a:endParaRPr>
                    </a:p>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a:t>
                      </a:r>
                    </a:p>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Bergingskort</a:t>
                      </a:r>
                    </a:p>
                  </a:txBody>
                  <a:tcPr marL="54703" marR="54703" marT="54726" marB="54726" anchor="ctr">
                    <a:solidFill>
                      <a:srgbClr val="FF0000"/>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Foto</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Hva</a:t>
                      </a:r>
                    </a:p>
                  </a:txBody>
                  <a:tcPr marL="54703" marR="54703" marT="54726" marB="54726" anchor="ctr">
                    <a:solidFill>
                      <a:srgbClr val="002932"/>
                    </a:solidFill>
                  </a:tcPr>
                </a:tc>
                <a:tc>
                  <a:txBody>
                    <a:bodyPr/>
                    <a:lstStyle/>
                    <a:p>
                      <a:pPr indent="0" algn="ctr">
                        <a:lnSpc>
                          <a:spcPct val="100000"/>
                        </a:lnSpc>
                        <a:spcBef>
                          <a:spcPts val="0"/>
                        </a:spcBef>
                        <a:spcAft>
                          <a:spcPts val="0"/>
                        </a:spcAft>
                      </a:pPr>
                      <a:r>
                        <a:rPr lang="nb-NO" sz="1400" b="1">
                          <a:solidFill>
                            <a:schemeClr val="bg1"/>
                          </a:solidFill>
                          <a:latin typeface="Tahoma" panose="020B0604030504040204" pitchFamily="34" charset="0"/>
                          <a:cs typeface="Tahoma" panose="020B0604030504040204" pitchFamily="34" charset="0"/>
                        </a:rPr>
                        <a:t>Rom</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Mål og vekt</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Hjelpemidler og info</a:t>
                      </a:r>
                    </a:p>
                  </a:txBody>
                  <a:tcPr marL="54703" marR="54703" marT="54726" marB="54726" anchor="ctr">
                    <a:solidFill>
                      <a:srgbClr val="002932"/>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r>
                        <a:rPr lang="nb-NO" sz="1400" b="1">
                          <a:solidFill>
                            <a:schemeClr val="bg1"/>
                          </a:solidFill>
                          <a:latin typeface="Tahoma" panose="020B0604030504040204" pitchFamily="34" charset="0"/>
                          <a:cs typeface="Tahoma" panose="020B0604030504040204" pitchFamily="34" charset="0"/>
                        </a:rPr>
                        <a:t>Berget</a:t>
                      </a:r>
                    </a:p>
                  </a:txBody>
                  <a:tcPr marL="54703" marR="54703" marT="54726" marB="54726" anchor="ctr">
                    <a:solidFill>
                      <a:srgbClr val="00B050"/>
                    </a:solidFill>
                  </a:tcPr>
                </a:tc>
                <a:extLst>
                  <a:ext uri="{0D108BD9-81ED-4DB2-BD59-A6C34878D82A}">
                    <a16:rowId xmlns:a16="http://schemas.microsoft.com/office/drawing/2014/main" val="10000"/>
                  </a:ext>
                </a:extLst>
              </a:tr>
              <a:tr h="962387">
                <a:tc>
                  <a:txBody>
                    <a:bodyPr/>
                    <a:lstStyle/>
                    <a:p>
                      <a:endParaRPr lang="nb-NO" sz="2200"/>
                    </a:p>
                  </a:txBody>
                  <a:tcPr marL="54703" marR="54703" marT="54726" marB="54726" anchor="ctr">
                    <a:solidFill>
                      <a:srgbClr val="FF0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200" i="0">
                        <a:solidFill>
                          <a:schemeClr val="tx1"/>
                        </a:solidFill>
                        <a:latin typeface="Tahoma" panose="020B0604030504040204" pitchFamily="34" charset="0"/>
                        <a:cs typeface="Tahoma" panose="020B0604030504040204" pitchFamily="34" charset="0"/>
                      </a:endParaRPr>
                    </a:p>
                  </a:txBody>
                  <a:tcPr marL="54703"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r>
                        <a:rPr lang="nb-NO" sz="1400" i="0">
                          <a:solidFill>
                            <a:schemeClr val="tx1"/>
                          </a:solidFill>
                          <a:latin typeface="Tahoma" panose="020B0604030504040204" pitchFamily="34" charset="0"/>
                          <a:cs typeface="Tahoma" panose="020B0604030504040204" pitchFamily="34" charset="0"/>
                        </a:rPr>
                        <a:t>Maleri</a:t>
                      </a:r>
                      <a:endParaRPr lang="nb-NO" sz="1400" i="0" baseline="0">
                        <a:solidFill>
                          <a:schemeClr val="tx1"/>
                        </a:solidFill>
                        <a:latin typeface="Tahoma" panose="020B0604030504040204" pitchFamily="34" charset="0"/>
                        <a:cs typeface="Tahoma" panose="020B0604030504040204" pitchFamily="34" charset="0"/>
                      </a:endParaRP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i="0" baseline="0">
                          <a:solidFill>
                            <a:schemeClr val="tx1"/>
                          </a:solidFill>
                          <a:latin typeface="Tahoma" panose="020B0604030504040204" pitchFamily="34" charset="0"/>
                          <a:cs typeface="Tahoma" panose="020B0604030504040204" pitchFamily="34" charset="0"/>
                        </a:rPr>
                        <a:t>«Det </a:t>
                      </a:r>
                      <a:r>
                        <a:rPr lang="nb-NO" sz="1400" i="0">
                          <a:solidFill>
                            <a:schemeClr val="tx1"/>
                          </a:solidFill>
                          <a:latin typeface="Tahoma" panose="020B0604030504040204" pitchFamily="34" charset="0"/>
                          <a:cs typeface="Tahoma" panose="020B0604030504040204" pitchFamily="34" charset="0"/>
                        </a:rPr>
                        <a:t>syke barn»</a:t>
                      </a: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r>
                        <a:rPr lang="nb-NO" sz="1400" i="0">
                          <a:solidFill>
                            <a:schemeClr val="tx1"/>
                          </a:solidFill>
                          <a:latin typeface="Tahoma" panose="020B0604030504040204" pitchFamily="34" charset="0"/>
                          <a:cs typeface="Tahoma" panose="020B0604030504040204" pitchFamily="34" charset="0"/>
                        </a:rPr>
                        <a:t>121</a:t>
                      </a: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i="0" err="1">
                          <a:solidFill>
                            <a:schemeClr val="tx1"/>
                          </a:solidFill>
                          <a:latin typeface="Tahoma" panose="020B0604030504040204" pitchFamily="34" charset="0"/>
                          <a:cs typeface="Tahoma" panose="020B0604030504040204" pitchFamily="34" charset="0"/>
                        </a:rPr>
                        <a:t>Munchrommet</a:t>
                      </a: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180</a:t>
                      </a:r>
                      <a:r>
                        <a:rPr lang="nb-NO" sz="1400" b="0" i="0" baseline="0">
                          <a:solidFill>
                            <a:schemeClr val="tx1"/>
                          </a:solidFill>
                          <a:latin typeface="Tahoma" panose="020B0604030504040204" pitchFamily="34" charset="0"/>
                          <a:cs typeface="Tahoma" panose="020B0604030504040204" pitchFamily="34" charset="0"/>
                        </a:rPr>
                        <a:t> x 200 cm</a:t>
                      </a:r>
                    </a:p>
                  </a:txBody>
                  <a:tcPr marL="85036" marR="54703" marT="54726" marB="54726"/>
                </a:tc>
                <a:tc>
                  <a:txBody>
                    <a:bodyPr/>
                    <a:lstStyle/>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Trappestige</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Avbiter</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Spennbånd</a:t>
                      </a:r>
                    </a:p>
                  </a:txBody>
                  <a:tcPr marL="85036" marR="54703" marT="54726" marB="54726"/>
                </a:tc>
                <a:tc>
                  <a:txBody>
                    <a:bodyPr/>
                    <a:lstStyle/>
                    <a:p>
                      <a:pPr lvl="0" indent="0" algn="l">
                        <a:lnSpc>
                          <a:spcPct val="100000"/>
                        </a:lnSpc>
                        <a:spcBef>
                          <a:spcPts val="0"/>
                        </a:spcBef>
                        <a:spcAft>
                          <a:spcPts val="0"/>
                        </a:spcAft>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extLst>
                  <a:ext uri="{0D108BD9-81ED-4DB2-BD59-A6C34878D82A}">
                    <a16:rowId xmlns:a16="http://schemas.microsoft.com/office/drawing/2014/main" val="10001"/>
                  </a:ext>
                </a:extLst>
              </a:tr>
              <a:tr h="963108">
                <a:tc>
                  <a:txBody>
                    <a:bodyPr/>
                    <a:lstStyle/>
                    <a:p>
                      <a:endParaRPr lang="nb-NO" sz="2200"/>
                    </a:p>
                  </a:txBody>
                  <a:tcPr marL="54703" marR="54703" marT="54726" marB="54726" anchor="ctr">
                    <a:solidFill>
                      <a:srgbClr val="FF0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200" i="0">
                        <a:solidFill>
                          <a:schemeClr val="tx1"/>
                        </a:solidFill>
                        <a:latin typeface="Tahoma" panose="020B0604030504040204" pitchFamily="34" charset="0"/>
                        <a:cs typeface="Tahoma" panose="020B0604030504040204" pitchFamily="34" charset="0"/>
                      </a:endParaRPr>
                    </a:p>
                  </a:txBody>
                  <a:tcPr marL="54703"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r>
                        <a:rPr lang="nb-NO" sz="1400" i="0">
                          <a:solidFill>
                            <a:schemeClr val="tx1"/>
                          </a:solidFill>
                          <a:latin typeface="Tahoma" panose="020B0604030504040204" pitchFamily="34" charset="0"/>
                          <a:cs typeface="Tahoma" panose="020B0604030504040204" pitchFamily="34" charset="0"/>
                        </a:rPr>
                        <a:t>Maleri</a:t>
                      </a:r>
                      <a:r>
                        <a:rPr lang="nb-NO" sz="1400" i="0" baseline="0">
                          <a:solidFill>
                            <a:schemeClr val="tx1"/>
                          </a:solidFill>
                          <a:latin typeface="Tahoma" panose="020B0604030504040204" pitchFamily="34" charset="0"/>
                          <a:cs typeface="Tahoma" panose="020B0604030504040204" pitchFamily="34" charset="0"/>
                        </a:rPr>
                        <a:t> </a:t>
                      </a: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i="0" baseline="0">
                          <a:solidFill>
                            <a:schemeClr val="tx1"/>
                          </a:solidFill>
                          <a:latin typeface="Tahoma" panose="020B0604030504040204" pitchFamily="34" charset="0"/>
                          <a:cs typeface="Tahoma" panose="020B0604030504040204" pitchFamily="34" charset="0"/>
                        </a:rPr>
                        <a:t>«Aften</a:t>
                      </a:r>
                      <a:r>
                        <a:rPr lang="nb-NO" sz="1400" i="0">
                          <a:solidFill>
                            <a:schemeClr val="tx1"/>
                          </a:solidFill>
                          <a:latin typeface="Tahoma" panose="020B0604030504040204" pitchFamily="34" charset="0"/>
                          <a:cs typeface="Tahoma" panose="020B0604030504040204" pitchFamily="34" charset="0"/>
                        </a:rPr>
                        <a:t>»</a:t>
                      </a: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r>
                        <a:rPr lang="nb-NO" sz="1400" i="0">
                          <a:solidFill>
                            <a:schemeClr val="tx1"/>
                          </a:solidFill>
                          <a:latin typeface="Tahoma" panose="020B0604030504040204" pitchFamily="34" charset="0"/>
                          <a:cs typeface="Tahoma" panose="020B0604030504040204" pitchFamily="34" charset="0"/>
                        </a:rPr>
                        <a:t>116</a:t>
                      </a:r>
                    </a:p>
                  </a:txBody>
                  <a:tcPr marL="85036" marR="54703" marT="54726" marB="54726"/>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150 x 150 cm</a:t>
                      </a:r>
                    </a:p>
                  </a:txBody>
                  <a:tcPr marL="85036" marR="54703" marT="54726" marB="54726"/>
                </a:tc>
                <a:tc>
                  <a:txBody>
                    <a:bodyPr/>
                    <a:lstStyle/>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Trappestige</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Avbiter</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Spennbånd</a:t>
                      </a:r>
                    </a:p>
                    <a:p>
                      <a:pPr marL="171450" lvl="0" indent="-171450" algn="l">
                        <a:lnSpc>
                          <a:spcPct val="100000"/>
                        </a:lnSpc>
                        <a:spcBef>
                          <a:spcPts val="0"/>
                        </a:spcBef>
                        <a:spcAft>
                          <a:spcPts val="0"/>
                        </a:spcAft>
                        <a:buFont typeface="Arial" panose="020B0604020202020204" pitchFamily="34" charset="0"/>
                        <a:buChar char="•"/>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85036" marR="54703" marT="54726" marB="54726"/>
                </a:tc>
                <a:extLst>
                  <a:ext uri="{0D108BD9-81ED-4DB2-BD59-A6C34878D82A}">
                    <a16:rowId xmlns:a16="http://schemas.microsoft.com/office/drawing/2014/main" val="10002"/>
                  </a:ext>
                </a:extLst>
              </a:tr>
              <a:tr h="962387">
                <a:tc>
                  <a:txBody>
                    <a:bodyPr/>
                    <a:lstStyle/>
                    <a:p>
                      <a:endParaRPr lang="nb-NO" sz="2200"/>
                    </a:p>
                  </a:txBody>
                  <a:tcPr marL="54703" marR="54703" marT="54726" marB="54726" anchor="ctr">
                    <a:solidFill>
                      <a:srgbClr val="FFC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200">
                        <a:latin typeface="Tahoma" panose="020B0604030504040204" pitchFamily="34" charset="0"/>
                        <a:cs typeface="Tahoma" panose="020B0604030504040204" pitchFamily="34" charset="0"/>
                      </a:endParaRPr>
                    </a:p>
                  </a:txBody>
                  <a:tcPr marL="54703"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Maleri </a:t>
                      </a: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«Dansen»</a:t>
                      </a: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121</a:t>
                      </a: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i="0">
                          <a:solidFill>
                            <a:schemeClr val="tx1"/>
                          </a:solidFill>
                          <a:latin typeface="Tahoma" panose="020B0604030504040204" pitchFamily="34" charset="0"/>
                          <a:cs typeface="Tahoma" panose="020B0604030504040204" pitchFamily="34" charset="0"/>
                        </a:rPr>
                        <a:t>Munch-rommet</a:t>
                      </a:r>
                    </a:p>
                  </a:txBody>
                  <a:tcPr marL="85036" marR="54703" marT="54726" marB="54726"/>
                </a:tc>
                <a:tc>
                  <a:txBody>
                    <a:bodyPr/>
                    <a:lstStyle/>
                    <a:p>
                      <a:pPr marL="0" lvl="0" indent="0" algn="l">
                        <a:lnSpc>
                          <a:spcPct val="100000"/>
                        </a:lnSpc>
                        <a:spcBef>
                          <a:spcPts val="0"/>
                        </a:spcBef>
                        <a:spcAft>
                          <a:spcPts val="0"/>
                        </a:spcAft>
                        <a:buFont typeface="Arial" panose="020B0604020202020204" pitchFamily="34" charset="0"/>
                        <a:buNone/>
                      </a:pPr>
                      <a:r>
                        <a:rPr lang="nb-NO" sz="1400" b="0" i="0">
                          <a:solidFill>
                            <a:schemeClr val="tx1"/>
                          </a:solidFill>
                          <a:latin typeface="Tahoma" panose="020B0604030504040204" pitchFamily="34" charset="0"/>
                          <a:cs typeface="Tahoma" panose="020B0604030504040204" pitchFamily="34" charset="0"/>
                        </a:rPr>
                        <a:t>230 x 200 cm</a:t>
                      </a:r>
                    </a:p>
                  </a:txBody>
                  <a:tcPr marL="85036" marR="54703" marT="54726" marB="54726">
                    <a:solidFill>
                      <a:schemeClr val="dk1">
                        <a:tint val="40000"/>
                      </a:schemeClr>
                    </a:solidFill>
                  </a:tcPr>
                </a:tc>
                <a:tc>
                  <a:txBody>
                    <a:bodyPr/>
                    <a:lstStyle/>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Trappestige</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Avbiter</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Spennbånd</a:t>
                      </a: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85036" marR="54703" marT="54726" marB="54726"/>
                </a:tc>
                <a:extLst>
                  <a:ext uri="{0D108BD9-81ED-4DB2-BD59-A6C34878D82A}">
                    <a16:rowId xmlns:a16="http://schemas.microsoft.com/office/drawing/2014/main" val="10003"/>
                  </a:ext>
                </a:extLst>
              </a:tr>
              <a:tr h="1176364">
                <a:tc>
                  <a:txBody>
                    <a:bodyPr/>
                    <a:lstStyle/>
                    <a:p>
                      <a:endParaRPr lang="nb-NO" sz="2200"/>
                    </a:p>
                  </a:txBody>
                  <a:tcPr marL="54703" marR="54703" marT="54726" marB="54726" anchor="ctr">
                    <a:solidFill>
                      <a:srgbClr val="FFC000"/>
                    </a:solidFill>
                  </a:tcPr>
                </a:tc>
                <a:tc>
                  <a:txBody>
                    <a:bodyPr/>
                    <a:lstStyle/>
                    <a:p>
                      <a:pPr marL="0" marR="0" indent="0" algn="ctr" defTabSz="801929" rtl="0" eaLnBrk="1" fontAlgn="auto" latinLnBrk="0" hangingPunct="1">
                        <a:lnSpc>
                          <a:spcPct val="100000"/>
                        </a:lnSpc>
                        <a:spcBef>
                          <a:spcPts val="0"/>
                        </a:spcBef>
                        <a:spcAft>
                          <a:spcPts val="0"/>
                        </a:spcAft>
                        <a:buClrTx/>
                        <a:buSzTx/>
                        <a:buFontTx/>
                        <a:buNone/>
                        <a:tabLst/>
                        <a:defRPr/>
                      </a:pPr>
                      <a:endParaRPr lang="nb-NO" sz="1200">
                        <a:latin typeface="Tahoma" panose="020B0604030504040204" pitchFamily="34" charset="0"/>
                        <a:cs typeface="Tahoma" panose="020B0604030504040204" pitchFamily="34" charset="0"/>
                      </a:endParaRPr>
                    </a:p>
                  </a:txBody>
                  <a:tcPr marL="54703"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r>
                        <a:rPr lang="nb-NO" sz="1400" b="1">
                          <a:latin typeface="Tahoma" panose="020B0604030504040204" pitchFamily="34" charset="0"/>
                          <a:cs typeface="Tahoma" panose="020B0604030504040204" pitchFamily="34" charset="0"/>
                        </a:rPr>
                        <a:t>50 gjenstander</a:t>
                      </a: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Kirkesamlingen</a:t>
                      </a: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Tre og metall</a:t>
                      </a: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Varierende</a:t>
                      </a:r>
                      <a:r>
                        <a:rPr lang="nb-NO" sz="1400" baseline="0">
                          <a:latin typeface="Tahoma" panose="020B0604030504040204" pitchFamily="34" charset="0"/>
                          <a:cs typeface="Tahoma" panose="020B0604030504040204" pitchFamily="34" charset="0"/>
                        </a:rPr>
                        <a:t> størrelser</a:t>
                      </a:r>
                      <a:endParaRPr lang="nb-NO" sz="1400">
                        <a:latin typeface="Tahoma" panose="020B0604030504040204" pitchFamily="34" charset="0"/>
                        <a:cs typeface="Tahoma" panose="020B0604030504040204" pitchFamily="34" charset="0"/>
                      </a:endParaRP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125</a:t>
                      </a:r>
                    </a:p>
                    <a:p>
                      <a:pPr marL="0" marR="0" lvl="0" indent="0" algn="l" defTabSz="801929" rtl="0" eaLnBrk="1" fontAlgn="auto" latinLnBrk="0" hangingPunct="1">
                        <a:lnSpc>
                          <a:spcPct val="100000"/>
                        </a:lnSpc>
                        <a:spcBef>
                          <a:spcPts val="0"/>
                        </a:spcBef>
                        <a:spcAft>
                          <a:spcPts val="0"/>
                        </a:spcAft>
                        <a:buClrTx/>
                        <a:buSzTx/>
                        <a:buFontTx/>
                        <a:buNone/>
                        <a:tabLst/>
                        <a:defRPr/>
                      </a:pPr>
                      <a:r>
                        <a:rPr lang="nb-NO" sz="1400">
                          <a:latin typeface="Tahoma" panose="020B0604030504040204" pitchFamily="34" charset="0"/>
                          <a:cs typeface="Tahoma" panose="020B0604030504040204" pitchFamily="34" charset="0"/>
                        </a:rPr>
                        <a:t>126</a:t>
                      </a:r>
                    </a:p>
                  </a:txBody>
                  <a:tcPr marL="85036" marR="54703" marT="54726" marB="54726"/>
                </a:tc>
                <a:tc>
                  <a:txBody>
                    <a:bodyPr/>
                    <a:lstStyle/>
                    <a:p>
                      <a:pPr marL="0" lvl="0" indent="0" algn="l">
                        <a:lnSpc>
                          <a:spcPct val="100000"/>
                        </a:lnSpc>
                        <a:spcBef>
                          <a:spcPts val="0"/>
                        </a:spcBef>
                        <a:spcAft>
                          <a:spcPts val="0"/>
                        </a:spcAft>
                        <a:buFont typeface="Arial" panose="020B0604020202020204" pitchFamily="34" charset="0"/>
                        <a:buNone/>
                      </a:pPr>
                      <a:r>
                        <a:rPr lang="nb-NO" sz="1400" i="0">
                          <a:solidFill>
                            <a:schemeClr val="tx1"/>
                          </a:solidFill>
                          <a:latin typeface="Tahoma" panose="020B0604030504040204" pitchFamily="34" charset="0"/>
                          <a:cs typeface="Tahoma" panose="020B0604030504040204" pitchFamily="34" charset="0"/>
                        </a:rPr>
                        <a:t>Maks</a:t>
                      </a:r>
                      <a:r>
                        <a:rPr lang="nb-NO" sz="1400" i="0" baseline="0">
                          <a:solidFill>
                            <a:schemeClr val="tx1"/>
                          </a:solidFill>
                          <a:latin typeface="Tahoma" panose="020B0604030504040204" pitchFamily="34" charset="0"/>
                          <a:cs typeface="Tahoma" panose="020B0604030504040204" pitchFamily="34" charset="0"/>
                        </a:rPr>
                        <a:t> </a:t>
                      </a:r>
                    </a:p>
                    <a:p>
                      <a:pPr marL="0" lvl="0" indent="0" algn="l">
                        <a:lnSpc>
                          <a:spcPct val="100000"/>
                        </a:lnSpc>
                        <a:spcBef>
                          <a:spcPts val="0"/>
                        </a:spcBef>
                        <a:spcAft>
                          <a:spcPts val="0"/>
                        </a:spcAft>
                        <a:buFont typeface="Arial" panose="020B0604020202020204" pitchFamily="34" charset="0"/>
                        <a:buNone/>
                      </a:pPr>
                      <a:r>
                        <a:rPr lang="nb-NO" sz="1400" b="0" i="0" baseline="0">
                          <a:solidFill>
                            <a:schemeClr val="tx1"/>
                          </a:solidFill>
                          <a:latin typeface="Tahoma" panose="020B0604030504040204" pitchFamily="34" charset="0"/>
                          <a:cs typeface="Tahoma" panose="020B0604030504040204" pitchFamily="34" charset="0"/>
                        </a:rPr>
                        <a:t>150 x 200 x 100 cm</a:t>
                      </a:r>
                    </a:p>
                    <a:p>
                      <a:pPr marL="0" lvl="0" indent="0" algn="l">
                        <a:lnSpc>
                          <a:spcPct val="100000"/>
                        </a:lnSpc>
                        <a:spcBef>
                          <a:spcPts val="0"/>
                        </a:spcBef>
                        <a:spcAft>
                          <a:spcPts val="0"/>
                        </a:spcAft>
                        <a:buFont typeface="Arial" panose="020B0604020202020204" pitchFamily="34" charset="0"/>
                        <a:buNone/>
                      </a:pPr>
                      <a:endParaRPr lang="nb-NO" sz="1400" i="0" baseline="0">
                        <a:solidFill>
                          <a:schemeClr val="tx1"/>
                        </a:solidFill>
                        <a:latin typeface="Tahoma" panose="020B0604030504040204" pitchFamily="34" charset="0"/>
                        <a:cs typeface="Tahoma" panose="020B0604030504040204" pitchFamily="34" charset="0"/>
                      </a:endParaRPr>
                    </a:p>
                    <a:p>
                      <a:pPr marL="0" lvl="0" indent="0" algn="l">
                        <a:lnSpc>
                          <a:spcPct val="100000"/>
                        </a:lnSpc>
                        <a:spcBef>
                          <a:spcPts val="0"/>
                        </a:spcBef>
                        <a:spcAft>
                          <a:spcPts val="0"/>
                        </a:spcAft>
                        <a:buFont typeface="Arial" panose="020B0604020202020204" pitchFamily="34" charset="0"/>
                        <a:buNone/>
                      </a:pPr>
                      <a:endParaRPr lang="nb-NO" sz="1400" i="0">
                        <a:solidFill>
                          <a:schemeClr val="tx1"/>
                        </a:solidFill>
                        <a:latin typeface="Tahoma" panose="020B0604030504040204" pitchFamily="34" charset="0"/>
                        <a:cs typeface="Tahoma" panose="020B0604030504040204" pitchFamily="34" charset="0"/>
                      </a:endParaRPr>
                    </a:p>
                  </a:txBody>
                  <a:tcPr marL="85036" marR="54703" marT="54726" marB="54726">
                    <a:solidFill>
                      <a:schemeClr val="dk1">
                        <a:tint val="40000"/>
                      </a:schemeClr>
                    </a:solidFill>
                  </a:tcPr>
                </a:tc>
                <a:tc>
                  <a:txBody>
                    <a:bodyPr/>
                    <a:lstStyle/>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Stige, 6 m</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Trappestige</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Avbiter</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Spennbånd</a:t>
                      </a:r>
                    </a:p>
                    <a:p>
                      <a:pPr marL="171450" lvl="0" indent="-171450" algn="l">
                        <a:lnSpc>
                          <a:spcPct val="100000"/>
                        </a:lnSpc>
                        <a:spcBef>
                          <a:spcPts val="0"/>
                        </a:spcBef>
                        <a:spcAft>
                          <a:spcPts val="0"/>
                        </a:spcAft>
                        <a:buFont typeface="Arial" panose="020B0604020202020204" pitchFamily="34" charset="0"/>
                        <a:buChar char="•"/>
                      </a:pPr>
                      <a:r>
                        <a:rPr lang="nb-NO" sz="1400" i="0">
                          <a:solidFill>
                            <a:schemeClr val="tx1"/>
                          </a:solidFill>
                          <a:latin typeface="Tahoma" panose="020B0604030504040204" pitchFamily="34" charset="0"/>
                          <a:cs typeface="Tahoma" panose="020B0604030504040204" pitchFamily="34" charset="0"/>
                        </a:rPr>
                        <a:t>Kasser</a:t>
                      </a:r>
                    </a:p>
                  </a:txBody>
                  <a:tcPr marL="85036" marR="54703" marT="54726" marB="54726"/>
                </a:tc>
                <a:tc>
                  <a:txBody>
                    <a:bodyPr/>
                    <a:lstStyle/>
                    <a:p>
                      <a:pPr marL="0" marR="0" lvl="0" indent="0" algn="l" defTabSz="801929" rtl="0" eaLnBrk="1" fontAlgn="auto" latinLnBrk="0" hangingPunct="1">
                        <a:lnSpc>
                          <a:spcPct val="100000"/>
                        </a:lnSpc>
                        <a:spcBef>
                          <a:spcPts val="0"/>
                        </a:spcBef>
                        <a:spcAft>
                          <a:spcPts val="0"/>
                        </a:spcAft>
                        <a:buClrTx/>
                        <a:buSzTx/>
                        <a:buFontTx/>
                        <a:buNone/>
                        <a:tabLst/>
                        <a:defRPr/>
                      </a:pPr>
                      <a:endParaRPr lang="nb-NO" sz="1400">
                        <a:latin typeface="Tahoma" panose="020B0604030504040204" pitchFamily="34" charset="0"/>
                        <a:cs typeface="Tahoma" panose="020B0604030504040204" pitchFamily="34" charset="0"/>
                      </a:endParaRPr>
                    </a:p>
                  </a:txBody>
                  <a:tcPr marL="85036" marR="54703" marT="54726" marB="54726"/>
                </a:tc>
                <a:extLst>
                  <a:ext uri="{0D108BD9-81ED-4DB2-BD59-A6C34878D82A}">
                    <a16:rowId xmlns:a16="http://schemas.microsoft.com/office/drawing/2014/main" val="10004"/>
                  </a:ext>
                </a:extLst>
              </a:tr>
            </a:tbl>
          </a:graphicData>
        </a:graphic>
      </p:graphicFrame>
      <p:pic>
        <p:nvPicPr>
          <p:cNvPr id="37" name="Picture 3">
            <a:extLst>
              <a:ext uri="{FF2B5EF4-FFF2-40B4-BE49-F238E27FC236}">
                <a16:creationId xmlns:a16="http://schemas.microsoft.com/office/drawing/2014/main" id="{360BD87E-693F-EC49-9F83-2DE9758545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3343" y="3053401"/>
            <a:ext cx="834314" cy="806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8604" y="5951372"/>
            <a:ext cx="1010548" cy="741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9147" y="4039009"/>
            <a:ext cx="1182702" cy="740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5963" y="4971904"/>
            <a:ext cx="1182702" cy="740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6" name="TekstSylinder 105"/>
          <p:cNvSpPr txBox="1"/>
          <p:nvPr/>
        </p:nvSpPr>
        <p:spPr>
          <a:xfrm>
            <a:off x="1103395" y="7146575"/>
            <a:ext cx="5090228" cy="383078"/>
          </a:xfrm>
          <a:prstGeom prst="rect">
            <a:avLst/>
          </a:prstGeom>
          <a:solidFill>
            <a:srgbClr val="6DD9FF"/>
          </a:solidFill>
        </p:spPr>
        <p:txBody>
          <a:bodyPr wrap="none" lIns="105024" tIns="52513" rIns="105024" bIns="52513" rtlCol="0">
            <a:spAutoFit/>
          </a:bodyPr>
          <a:lstStyle/>
          <a:p>
            <a:r>
              <a:rPr lang="nb-NO">
                <a:latin typeface="Tahoma" panose="020B0604030504040204" pitchFamily="34" charset="0"/>
                <a:cs typeface="Tahoma" panose="020B0604030504040204" pitchFamily="34" charset="0"/>
              </a:rPr>
              <a:t>Medbring hjelpemidler! Oppbevares i resepsjon.</a:t>
            </a:r>
          </a:p>
        </p:txBody>
      </p:sp>
      <p:sp>
        <p:nvSpPr>
          <p:cNvPr id="44" name="Ellipse 43"/>
          <p:cNvSpPr>
            <a:spLocks noChangeAspect="1"/>
          </p:cNvSpPr>
          <p:nvPr/>
        </p:nvSpPr>
        <p:spPr>
          <a:xfrm>
            <a:off x="1609382" y="5129521"/>
            <a:ext cx="324000" cy="323726"/>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6</a:t>
            </a:r>
          </a:p>
        </p:txBody>
      </p:sp>
      <p:sp>
        <p:nvSpPr>
          <p:cNvPr id="80" name="Ellipse 79"/>
          <p:cNvSpPr>
            <a:spLocks noChangeAspect="1"/>
          </p:cNvSpPr>
          <p:nvPr/>
        </p:nvSpPr>
        <p:spPr>
          <a:xfrm>
            <a:off x="1609383" y="3244516"/>
            <a:ext cx="324000" cy="32372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b="1">
                <a:solidFill>
                  <a:schemeClr val="bg1"/>
                </a:solidFill>
                <a:latin typeface="Tahoma" panose="020B0604030504040204" pitchFamily="34" charset="0"/>
                <a:ea typeface="Arial Unicode MS" panose="020B0604020202020204" pitchFamily="34" charset="-128"/>
                <a:cs typeface="Tahoma" panose="020B0604030504040204" pitchFamily="34" charset="0"/>
              </a:rPr>
              <a:t>1</a:t>
            </a:r>
          </a:p>
        </p:txBody>
      </p:sp>
      <p:sp>
        <p:nvSpPr>
          <p:cNvPr id="81" name="Ellipse 80"/>
          <p:cNvSpPr>
            <a:spLocks noChangeAspect="1"/>
          </p:cNvSpPr>
          <p:nvPr/>
        </p:nvSpPr>
        <p:spPr>
          <a:xfrm>
            <a:off x="1609384" y="4206832"/>
            <a:ext cx="324000" cy="32372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b="1">
                <a:solidFill>
                  <a:schemeClr val="bg1"/>
                </a:solidFill>
                <a:latin typeface="Tahoma" panose="020B0604030504040204" pitchFamily="34" charset="0"/>
                <a:ea typeface="Arial Unicode MS" panose="020B0604020202020204" pitchFamily="34" charset="-128"/>
                <a:cs typeface="Tahoma" panose="020B0604030504040204" pitchFamily="34" charset="0"/>
              </a:rPr>
              <a:t>2</a:t>
            </a:r>
          </a:p>
        </p:txBody>
      </p:sp>
      <p:sp>
        <p:nvSpPr>
          <p:cNvPr id="82" name="Ellipse 81"/>
          <p:cNvSpPr>
            <a:spLocks noChangeAspect="1"/>
          </p:cNvSpPr>
          <p:nvPr/>
        </p:nvSpPr>
        <p:spPr>
          <a:xfrm>
            <a:off x="1601501" y="6187808"/>
            <a:ext cx="324000" cy="323726"/>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11</a:t>
            </a:r>
          </a:p>
        </p:txBody>
      </p:sp>
      <p:grpSp>
        <p:nvGrpSpPr>
          <p:cNvPr id="23" name="Gruppe 22">
            <a:extLst>
              <a:ext uri="{FF2B5EF4-FFF2-40B4-BE49-F238E27FC236}">
                <a16:creationId xmlns:a16="http://schemas.microsoft.com/office/drawing/2014/main" id="{293C638C-B445-A17E-525D-EB81DDDC4C46}"/>
              </a:ext>
            </a:extLst>
          </p:cNvPr>
          <p:cNvGrpSpPr/>
          <p:nvPr/>
        </p:nvGrpSpPr>
        <p:grpSpPr>
          <a:xfrm>
            <a:off x="2950817" y="10302806"/>
            <a:ext cx="9218517" cy="258312"/>
            <a:chOff x="2950817" y="475253"/>
            <a:chExt cx="9218517" cy="258312"/>
          </a:xfrm>
        </p:grpSpPr>
        <p:sp>
          <p:nvSpPr>
            <p:cNvPr id="24" name="Ellipse 23">
              <a:extLst>
                <a:ext uri="{FF2B5EF4-FFF2-40B4-BE49-F238E27FC236}">
                  <a16:creationId xmlns:a16="http://schemas.microsoft.com/office/drawing/2014/main" id="{E9E9293D-5646-52BD-FBF6-A5567180F6EB}"/>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5" name="Ellipse 24">
              <a:extLst>
                <a:ext uri="{FF2B5EF4-FFF2-40B4-BE49-F238E27FC236}">
                  <a16:creationId xmlns:a16="http://schemas.microsoft.com/office/drawing/2014/main" id="{20E6A67F-FE7F-9F4C-3D17-2D933DBDDE07}"/>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6" name="Ellipse 25">
              <a:extLst>
                <a:ext uri="{FF2B5EF4-FFF2-40B4-BE49-F238E27FC236}">
                  <a16:creationId xmlns:a16="http://schemas.microsoft.com/office/drawing/2014/main" id="{3201CC68-FC08-852F-0F79-C783C166A64F}"/>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27" name="Ellipse 26">
              <a:extLst>
                <a:ext uri="{FF2B5EF4-FFF2-40B4-BE49-F238E27FC236}">
                  <a16:creationId xmlns:a16="http://schemas.microsoft.com/office/drawing/2014/main" id="{DBC861C1-E544-4969-FAC6-CCE7F24163AF}"/>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grpSp>
        <p:nvGrpSpPr>
          <p:cNvPr id="36" name="Gruppe 35">
            <a:extLst>
              <a:ext uri="{FF2B5EF4-FFF2-40B4-BE49-F238E27FC236}">
                <a16:creationId xmlns:a16="http://schemas.microsoft.com/office/drawing/2014/main" id="{AD07CC68-6340-3253-2B29-7902BDF9BD9F}"/>
              </a:ext>
            </a:extLst>
          </p:cNvPr>
          <p:cNvGrpSpPr/>
          <p:nvPr/>
        </p:nvGrpSpPr>
        <p:grpSpPr>
          <a:xfrm>
            <a:off x="10665968" y="3435430"/>
            <a:ext cx="396000" cy="396221"/>
            <a:chOff x="10851374" y="3375876"/>
            <a:chExt cx="396000" cy="396221"/>
          </a:xfrm>
        </p:grpSpPr>
        <p:pic>
          <p:nvPicPr>
            <p:cNvPr id="38" name="Bilde 37" descr="Et bilde som inneholder sirkel, Grafikk, design&#10;&#10;Automatisk generert beskrivelse">
              <a:extLst>
                <a:ext uri="{FF2B5EF4-FFF2-40B4-BE49-F238E27FC236}">
                  <a16:creationId xmlns:a16="http://schemas.microsoft.com/office/drawing/2014/main" id="{8011F6AA-9280-A9C0-8407-E649AE0BC6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39" name="TekstSylinder 38">
              <a:extLst>
                <a:ext uri="{FF2B5EF4-FFF2-40B4-BE49-F238E27FC236}">
                  <a16:creationId xmlns:a16="http://schemas.microsoft.com/office/drawing/2014/main" id="{E509B0ED-403B-B0DE-582F-34A8C53F4C79}"/>
                </a:ext>
              </a:extLst>
            </p:cNvPr>
            <p:cNvSpPr txBox="1"/>
            <p:nvPr/>
          </p:nvSpPr>
          <p:spPr>
            <a:xfrm>
              <a:off x="11000482" y="3556653"/>
              <a:ext cx="97784" cy="215444"/>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40" name="Gruppe 39">
            <a:extLst>
              <a:ext uri="{FF2B5EF4-FFF2-40B4-BE49-F238E27FC236}">
                <a16:creationId xmlns:a16="http://schemas.microsoft.com/office/drawing/2014/main" id="{06B00998-7A72-128C-0A7F-7D9ED086C147}"/>
              </a:ext>
            </a:extLst>
          </p:cNvPr>
          <p:cNvGrpSpPr/>
          <p:nvPr/>
        </p:nvGrpSpPr>
        <p:grpSpPr>
          <a:xfrm>
            <a:off x="11069620" y="3435651"/>
            <a:ext cx="396000" cy="396000"/>
            <a:chOff x="7527382" y="3752647"/>
            <a:chExt cx="396000" cy="396000"/>
          </a:xfrm>
        </p:grpSpPr>
        <p:pic>
          <p:nvPicPr>
            <p:cNvPr id="41" name="Bilde 40" descr="Et bilde som inneholder symbol, sirkel, logo, design&#10;&#10;Automatisk generert beskrivelse">
              <a:extLst>
                <a:ext uri="{FF2B5EF4-FFF2-40B4-BE49-F238E27FC236}">
                  <a16:creationId xmlns:a16="http://schemas.microsoft.com/office/drawing/2014/main" id="{78A5BAED-F287-DB68-E843-1003BCB05D80}"/>
                </a:ext>
              </a:extLst>
            </p:cNvPr>
            <p:cNvPicPr preferRelativeResize="0">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42" name="TekstSylinder 41">
              <a:extLst>
                <a:ext uri="{FF2B5EF4-FFF2-40B4-BE49-F238E27FC236}">
                  <a16:creationId xmlns:a16="http://schemas.microsoft.com/office/drawing/2014/main" id="{595CC16C-E340-5B04-AD57-D517DDB81FC0}"/>
                </a:ext>
              </a:extLst>
            </p:cNvPr>
            <p:cNvSpPr txBox="1"/>
            <p:nvPr/>
          </p:nvSpPr>
          <p:spPr>
            <a:xfrm>
              <a:off x="7672163" y="3909228"/>
              <a:ext cx="97784"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43" name="Gruppe 42">
            <a:extLst>
              <a:ext uri="{FF2B5EF4-FFF2-40B4-BE49-F238E27FC236}">
                <a16:creationId xmlns:a16="http://schemas.microsoft.com/office/drawing/2014/main" id="{C514F6DE-D3EC-1E2A-A57C-AFEBCF257B86}"/>
              </a:ext>
            </a:extLst>
          </p:cNvPr>
          <p:cNvGrpSpPr/>
          <p:nvPr/>
        </p:nvGrpSpPr>
        <p:grpSpPr>
          <a:xfrm>
            <a:off x="10665665" y="4390051"/>
            <a:ext cx="396000" cy="396221"/>
            <a:chOff x="10851374" y="3375876"/>
            <a:chExt cx="396000" cy="396221"/>
          </a:xfrm>
        </p:grpSpPr>
        <p:pic>
          <p:nvPicPr>
            <p:cNvPr id="45" name="Bilde 44" descr="Et bilde som inneholder sirkel, Grafikk, design&#10;&#10;Automatisk generert beskrivelse">
              <a:extLst>
                <a:ext uri="{FF2B5EF4-FFF2-40B4-BE49-F238E27FC236}">
                  <a16:creationId xmlns:a16="http://schemas.microsoft.com/office/drawing/2014/main" id="{AC25AA97-CDB3-5C82-8368-EFBB8FE95F3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46" name="TekstSylinder 45">
              <a:extLst>
                <a:ext uri="{FF2B5EF4-FFF2-40B4-BE49-F238E27FC236}">
                  <a16:creationId xmlns:a16="http://schemas.microsoft.com/office/drawing/2014/main" id="{3D8F1A02-2F58-667A-D8D0-E91F560E3D18}"/>
                </a:ext>
              </a:extLst>
            </p:cNvPr>
            <p:cNvSpPr txBox="1"/>
            <p:nvPr/>
          </p:nvSpPr>
          <p:spPr>
            <a:xfrm>
              <a:off x="11000482" y="3556653"/>
              <a:ext cx="97784" cy="215444"/>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47" name="Gruppe 46">
            <a:extLst>
              <a:ext uri="{FF2B5EF4-FFF2-40B4-BE49-F238E27FC236}">
                <a16:creationId xmlns:a16="http://schemas.microsoft.com/office/drawing/2014/main" id="{97FD7A8A-ACE7-4B9A-F8A4-6DFCC85051A6}"/>
              </a:ext>
            </a:extLst>
          </p:cNvPr>
          <p:cNvGrpSpPr/>
          <p:nvPr/>
        </p:nvGrpSpPr>
        <p:grpSpPr>
          <a:xfrm>
            <a:off x="11069317" y="4390272"/>
            <a:ext cx="396000" cy="396000"/>
            <a:chOff x="7527382" y="3752647"/>
            <a:chExt cx="396000" cy="396000"/>
          </a:xfrm>
        </p:grpSpPr>
        <p:pic>
          <p:nvPicPr>
            <p:cNvPr id="48" name="Bilde 47" descr="Et bilde som inneholder symbol, sirkel, logo, design&#10;&#10;Automatisk generert beskrivelse">
              <a:extLst>
                <a:ext uri="{FF2B5EF4-FFF2-40B4-BE49-F238E27FC236}">
                  <a16:creationId xmlns:a16="http://schemas.microsoft.com/office/drawing/2014/main" id="{D0702619-E327-2E96-50AF-22B05DE19C65}"/>
                </a:ext>
              </a:extLst>
            </p:cNvPr>
            <p:cNvPicPr preferRelativeResize="0">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49" name="TekstSylinder 48">
              <a:extLst>
                <a:ext uri="{FF2B5EF4-FFF2-40B4-BE49-F238E27FC236}">
                  <a16:creationId xmlns:a16="http://schemas.microsoft.com/office/drawing/2014/main" id="{A54EDB95-8D59-ABAC-9434-F53EA9F67D92}"/>
                </a:ext>
              </a:extLst>
            </p:cNvPr>
            <p:cNvSpPr txBox="1"/>
            <p:nvPr/>
          </p:nvSpPr>
          <p:spPr>
            <a:xfrm>
              <a:off x="7672163" y="3909228"/>
              <a:ext cx="97784"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09" name="Gruppe 108">
            <a:extLst>
              <a:ext uri="{FF2B5EF4-FFF2-40B4-BE49-F238E27FC236}">
                <a16:creationId xmlns:a16="http://schemas.microsoft.com/office/drawing/2014/main" id="{4874F00B-DF80-94D3-EF00-4A556387924E}"/>
              </a:ext>
            </a:extLst>
          </p:cNvPr>
          <p:cNvGrpSpPr/>
          <p:nvPr/>
        </p:nvGrpSpPr>
        <p:grpSpPr>
          <a:xfrm>
            <a:off x="10632399" y="5372965"/>
            <a:ext cx="396000" cy="396221"/>
            <a:chOff x="10851374" y="3375876"/>
            <a:chExt cx="396000" cy="396221"/>
          </a:xfrm>
        </p:grpSpPr>
        <p:pic>
          <p:nvPicPr>
            <p:cNvPr id="110" name="Bilde 109" descr="Et bilde som inneholder sirkel, Grafikk, design&#10;&#10;Automatisk generert beskrivelse">
              <a:extLst>
                <a:ext uri="{FF2B5EF4-FFF2-40B4-BE49-F238E27FC236}">
                  <a16:creationId xmlns:a16="http://schemas.microsoft.com/office/drawing/2014/main" id="{1D2A4BA9-1644-9C95-7440-E599F6AC6E1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11" name="TekstSylinder 110">
              <a:extLst>
                <a:ext uri="{FF2B5EF4-FFF2-40B4-BE49-F238E27FC236}">
                  <a16:creationId xmlns:a16="http://schemas.microsoft.com/office/drawing/2014/main" id="{EE0480FB-A3C2-671E-D0AB-EC817E55B93B}"/>
                </a:ext>
              </a:extLst>
            </p:cNvPr>
            <p:cNvSpPr txBox="1"/>
            <p:nvPr/>
          </p:nvSpPr>
          <p:spPr>
            <a:xfrm>
              <a:off x="11000482" y="3556653"/>
              <a:ext cx="97784" cy="215444"/>
            </a:xfrm>
            <a:prstGeom prst="rect">
              <a:avLst/>
            </a:prstGeom>
            <a:noFill/>
          </p:spPr>
          <p:txBody>
            <a:bodyPr wrap="none" lIns="0" tIns="0" rIns="0" bIns="0" rtlCol="0">
              <a:spAutoFit/>
            </a:bodyPr>
            <a:lstStyle/>
            <a:p>
              <a:pPr algn="ctr" defTabSz="1548578">
                <a:defRPr/>
              </a:pPr>
              <a:r>
                <a:rPr lang="sv-SE" sz="1400">
                  <a:solidFill>
                    <a:prstClr val="white"/>
                  </a:solidFill>
                  <a:latin typeface="Tahoma" panose="020B0604030504040204" pitchFamily="34" charset="0"/>
                  <a:ea typeface="Tahoma" panose="020B0604030504040204" pitchFamily="34" charset="0"/>
                  <a:cs typeface="Tahoma" panose="020B0604030504040204" pitchFamily="34" charset="0"/>
                </a:rPr>
                <a:t>2</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2" name="Gruppe 111">
            <a:extLst>
              <a:ext uri="{FF2B5EF4-FFF2-40B4-BE49-F238E27FC236}">
                <a16:creationId xmlns:a16="http://schemas.microsoft.com/office/drawing/2014/main" id="{7F703A5E-B1AF-ED00-7D92-33A8B9A261EA}"/>
              </a:ext>
            </a:extLst>
          </p:cNvPr>
          <p:cNvGrpSpPr/>
          <p:nvPr/>
        </p:nvGrpSpPr>
        <p:grpSpPr>
          <a:xfrm>
            <a:off x="11036051" y="5373186"/>
            <a:ext cx="396000" cy="396000"/>
            <a:chOff x="7527382" y="3752647"/>
            <a:chExt cx="396000" cy="396000"/>
          </a:xfrm>
        </p:grpSpPr>
        <p:pic>
          <p:nvPicPr>
            <p:cNvPr id="113" name="Bilde 112" descr="Et bilde som inneholder symbol, sirkel, logo, design&#10;&#10;Automatisk generert beskrivelse">
              <a:extLst>
                <a:ext uri="{FF2B5EF4-FFF2-40B4-BE49-F238E27FC236}">
                  <a16:creationId xmlns:a16="http://schemas.microsoft.com/office/drawing/2014/main" id="{AD2F34B1-FC19-43FE-D684-7A3CD0A82D81}"/>
                </a:ext>
              </a:extLst>
            </p:cNvPr>
            <p:cNvPicPr preferRelativeResize="0">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14" name="TekstSylinder 113">
              <a:extLst>
                <a:ext uri="{FF2B5EF4-FFF2-40B4-BE49-F238E27FC236}">
                  <a16:creationId xmlns:a16="http://schemas.microsoft.com/office/drawing/2014/main" id="{3D028B22-91E8-20EC-E3CE-EBF7BB9D99AB}"/>
                </a:ext>
              </a:extLst>
            </p:cNvPr>
            <p:cNvSpPr txBox="1"/>
            <p:nvPr/>
          </p:nvSpPr>
          <p:spPr>
            <a:xfrm>
              <a:off x="7672163" y="3909228"/>
              <a:ext cx="97784"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7" name="Gruppe 126">
            <a:extLst>
              <a:ext uri="{FF2B5EF4-FFF2-40B4-BE49-F238E27FC236}">
                <a16:creationId xmlns:a16="http://schemas.microsoft.com/office/drawing/2014/main" id="{E01987BC-609F-7F21-7D77-652B37F91316}"/>
              </a:ext>
            </a:extLst>
          </p:cNvPr>
          <p:cNvGrpSpPr/>
          <p:nvPr/>
        </p:nvGrpSpPr>
        <p:grpSpPr>
          <a:xfrm>
            <a:off x="10632399" y="6500163"/>
            <a:ext cx="396000" cy="396221"/>
            <a:chOff x="10851374" y="3375876"/>
            <a:chExt cx="396000" cy="396221"/>
          </a:xfrm>
        </p:grpSpPr>
        <p:pic>
          <p:nvPicPr>
            <p:cNvPr id="128" name="Bilde 127" descr="Et bilde som inneholder sirkel, Grafikk, design&#10;&#10;Automatisk generert beskrivelse">
              <a:extLst>
                <a:ext uri="{FF2B5EF4-FFF2-40B4-BE49-F238E27FC236}">
                  <a16:creationId xmlns:a16="http://schemas.microsoft.com/office/drawing/2014/main" id="{04BA97A1-8AB6-48C0-18C7-4CC8F05AC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51374" y="3375876"/>
              <a:ext cx="396000" cy="396221"/>
            </a:xfrm>
            <a:prstGeom prst="rect">
              <a:avLst/>
            </a:prstGeom>
          </p:spPr>
        </p:pic>
        <p:sp>
          <p:nvSpPr>
            <p:cNvPr id="129" name="TekstSylinder 128">
              <a:extLst>
                <a:ext uri="{FF2B5EF4-FFF2-40B4-BE49-F238E27FC236}">
                  <a16:creationId xmlns:a16="http://schemas.microsoft.com/office/drawing/2014/main" id="{66FFE235-5B6B-C5ED-3BA9-2319677183F7}"/>
                </a:ext>
              </a:extLst>
            </p:cNvPr>
            <p:cNvSpPr txBox="1"/>
            <p:nvPr/>
          </p:nvSpPr>
          <p:spPr>
            <a:xfrm>
              <a:off x="11000482" y="3556653"/>
              <a:ext cx="97784" cy="215444"/>
            </a:xfrm>
            <a:prstGeom prst="rect">
              <a:avLst/>
            </a:prstGeom>
            <a:noFill/>
          </p:spPr>
          <p:txBody>
            <a:bodyPr wrap="none" lIns="0" tIns="0" rIns="0" bIns="0" rtlCol="0">
              <a:spAutoFit/>
            </a:bodyPr>
            <a:lstStyle/>
            <a:p>
              <a:pPr algn="ctr" defTabSz="1548578">
                <a:defRPr/>
              </a:pPr>
              <a:r>
                <a:rPr lang="nb-NO" sz="1400">
                  <a:solidFill>
                    <a:prstClr val="white"/>
                  </a:solidFill>
                  <a:latin typeface="Tahoma" panose="020B0604030504040204" pitchFamily="34" charset="0"/>
                  <a:ea typeface="Tahoma" panose="020B0604030504040204" pitchFamily="34" charset="0"/>
                  <a:cs typeface="Tahoma" panose="020B0604030504040204" pitchFamily="34" charset="0"/>
                </a:rPr>
                <a:t>4</a:t>
              </a:r>
              <a:endParaRPr lang="en-US" sz="140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0" name="Gruppe 129">
            <a:extLst>
              <a:ext uri="{FF2B5EF4-FFF2-40B4-BE49-F238E27FC236}">
                <a16:creationId xmlns:a16="http://schemas.microsoft.com/office/drawing/2014/main" id="{E7A96B4E-29F6-47E4-6776-380E63F49246}"/>
              </a:ext>
            </a:extLst>
          </p:cNvPr>
          <p:cNvGrpSpPr/>
          <p:nvPr/>
        </p:nvGrpSpPr>
        <p:grpSpPr>
          <a:xfrm>
            <a:off x="11036051" y="6500384"/>
            <a:ext cx="396000" cy="396000"/>
            <a:chOff x="7527382" y="3752647"/>
            <a:chExt cx="396000" cy="396000"/>
          </a:xfrm>
        </p:grpSpPr>
        <p:pic>
          <p:nvPicPr>
            <p:cNvPr id="131" name="Bilde 130" descr="Et bilde som inneholder symbol, sirkel, logo, design&#10;&#10;Automatisk generert beskrivelse">
              <a:extLst>
                <a:ext uri="{FF2B5EF4-FFF2-40B4-BE49-F238E27FC236}">
                  <a16:creationId xmlns:a16="http://schemas.microsoft.com/office/drawing/2014/main" id="{390360BF-F7CC-814D-5E17-6A8252A9D505}"/>
                </a:ext>
              </a:extLst>
            </p:cNvPr>
            <p:cNvPicPr preferRelativeResize="0">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7382" y="3752647"/>
              <a:ext cx="396000" cy="396000"/>
            </a:xfrm>
            <a:prstGeom prst="rect">
              <a:avLst/>
            </a:prstGeom>
          </p:spPr>
        </p:pic>
        <p:sp>
          <p:nvSpPr>
            <p:cNvPr id="132" name="TekstSylinder 131">
              <a:extLst>
                <a:ext uri="{FF2B5EF4-FFF2-40B4-BE49-F238E27FC236}">
                  <a16:creationId xmlns:a16="http://schemas.microsoft.com/office/drawing/2014/main" id="{B23E9434-4974-8A4E-7AC9-3C4399777E01}"/>
                </a:ext>
              </a:extLst>
            </p:cNvPr>
            <p:cNvSpPr txBox="1"/>
            <p:nvPr/>
          </p:nvSpPr>
          <p:spPr>
            <a:xfrm>
              <a:off x="7623272" y="3898595"/>
              <a:ext cx="195566" cy="215444"/>
            </a:xfrm>
            <a:prstGeom prst="rect">
              <a:avLst/>
            </a:prstGeom>
            <a:noFill/>
          </p:spPr>
          <p:txBody>
            <a:bodyPr wrap="none" lIns="0" tIns="0" rIns="0" bIns="0" rtlCol="0">
              <a:spAutoFit/>
            </a:bodyPr>
            <a:lstStyle/>
            <a:p>
              <a:pPr algn="ctr" defTabSz="1548578">
                <a:defRPr/>
              </a:pP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30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 name="Gruppe 1">
            <a:extLst>
              <a:ext uri="{FF2B5EF4-FFF2-40B4-BE49-F238E27FC236}">
                <a16:creationId xmlns:a16="http://schemas.microsoft.com/office/drawing/2014/main" id="{20A0BDE6-063B-B157-9352-FE28507E05A9}"/>
              </a:ext>
            </a:extLst>
          </p:cNvPr>
          <p:cNvGrpSpPr/>
          <p:nvPr/>
        </p:nvGrpSpPr>
        <p:grpSpPr>
          <a:xfrm>
            <a:off x="7066480" y="6445008"/>
            <a:ext cx="405603" cy="402647"/>
            <a:chOff x="7776069" y="6375036"/>
            <a:chExt cx="405603" cy="402647"/>
          </a:xfrm>
        </p:grpSpPr>
        <p:pic>
          <p:nvPicPr>
            <p:cNvPr id="4" name="Bilde 3" descr="Et bilde som inneholder sort, mørke&#10;&#10;Automatisk generert beskrivelse">
              <a:extLst>
                <a:ext uri="{FF2B5EF4-FFF2-40B4-BE49-F238E27FC236}">
                  <a16:creationId xmlns:a16="http://schemas.microsoft.com/office/drawing/2014/main" id="{77285EB7-CB69-0826-4E0B-AD69DF8BB717}"/>
                </a:ext>
              </a:extLst>
            </p:cNvPr>
            <p:cNvPicPr preferRelativeResize="0">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85672" y="6375036"/>
              <a:ext cx="396000" cy="396000"/>
            </a:xfrm>
            <a:prstGeom prst="rect">
              <a:avLst/>
            </a:prstGeom>
          </p:spPr>
        </p:pic>
        <p:sp>
          <p:nvSpPr>
            <p:cNvPr id="7" name="TekstSylinder 6">
              <a:extLst>
                <a:ext uri="{FF2B5EF4-FFF2-40B4-BE49-F238E27FC236}">
                  <a16:creationId xmlns:a16="http://schemas.microsoft.com/office/drawing/2014/main" id="{8238791F-851A-A027-01D1-E592BEF74760}"/>
                </a:ext>
              </a:extLst>
            </p:cNvPr>
            <p:cNvSpPr txBox="1"/>
            <p:nvPr/>
          </p:nvSpPr>
          <p:spPr>
            <a:xfrm>
              <a:off x="7776069" y="6562239"/>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120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8" name="Gruppe 7">
            <a:extLst>
              <a:ext uri="{FF2B5EF4-FFF2-40B4-BE49-F238E27FC236}">
                <a16:creationId xmlns:a16="http://schemas.microsoft.com/office/drawing/2014/main" id="{CBB8DF2B-85A9-6C49-11E4-E16E0B49CEF0}"/>
              </a:ext>
            </a:extLst>
          </p:cNvPr>
          <p:cNvGrpSpPr/>
          <p:nvPr/>
        </p:nvGrpSpPr>
        <p:grpSpPr>
          <a:xfrm>
            <a:off x="7066480" y="5287032"/>
            <a:ext cx="405603" cy="402647"/>
            <a:chOff x="7776069" y="6375036"/>
            <a:chExt cx="405603" cy="402647"/>
          </a:xfrm>
        </p:grpSpPr>
        <p:pic>
          <p:nvPicPr>
            <p:cNvPr id="9" name="Bilde 8" descr="Et bilde som inneholder sort, mørke&#10;&#10;Automatisk generert beskrivelse">
              <a:extLst>
                <a:ext uri="{FF2B5EF4-FFF2-40B4-BE49-F238E27FC236}">
                  <a16:creationId xmlns:a16="http://schemas.microsoft.com/office/drawing/2014/main" id="{243F4C30-6CC1-6E86-97E9-18F798D2AEDD}"/>
                </a:ext>
              </a:extLst>
            </p:cNvPr>
            <p:cNvPicPr preferRelativeResize="0">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85672" y="6375036"/>
              <a:ext cx="396000" cy="396000"/>
            </a:xfrm>
            <a:prstGeom prst="rect">
              <a:avLst/>
            </a:prstGeom>
          </p:spPr>
        </p:pic>
        <p:sp>
          <p:nvSpPr>
            <p:cNvPr id="10" name="TekstSylinder 9">
              <a:extLst>
                <a:ext uri="{FF2B5EF4-FFF2-40B4-BE49-F238E27FC236}">
                  <a16:creationId xmlns:a16="http://schemas.microsoft.com/office/drawing/2014/main" id="{A025D8E1-6668-2AD1-0E98-5787600D83CC}"/>
                </a:ext>
              </a:extLst>
            </p:cNvPr>
            <p:cNvSpPr txBox="1"/>
            <p:nvPr/>
          </p:nvSpPr>
          <p:spPr>
            <a:xfrm>
              <a:off x="7776069" y="6562239"/>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 name="Gruppe 10">
            <a:extLst>
              <a:ext uri="{FF2B5EF4-FFF2-40B4-BE49-F238E27FC236}">
                <a16:creationId xmlns:a16="http://schemas.microsoft.com/office/drawing/2014/main" id="{9B451EB0-29BE-EFF2-3BED-20C89FB3EF36}"/>
              </a:ext>
            </a:extLst>
          </p:cNvPr>
          <p:cNvGrpSpPr/>
          <p:nvPr/>
        </p:nvGrpSpPr>
        <p:grpSpPr>
          <a:xfrm>
            <a:off x="7066480" y="4317452"/>
            <a:ext cx="405603" cy="402647"/>
            <a:chOff x="7776069" y="6375036"/>
            <a:chExt cx="405603" cy="402647"/>
          </a:xfrm>
        </p:grpSpPr>
        <p:pic>
          <p:nvPicPr>
            <p:cNvPr id="12" name="Bilde 11" descr="Et bilde som inneholder sort, mørke&#10;&#10;Automatisk generert beskrivelse">
              <a:extLst>
                <a:ext uri="{FF2B5EF4-FFF2-40B4-BE49-F238E27FC236}">
                  <a16:creationId xmlns:a16="http://schemas.microsoft.com/office/drawing/2014/main" id="{FB779247-8E2A-2F34-5181-B5818A17689D}"/>
                </a:ext>
              </a:extLst>
            </p:cNvPr>
            <p:cNvPicPr preferRelativeResize="0">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85672" y="6375036"/>
              <a:ext cx="396000" cy="396000"/>
            </a:xfrm>
            <a:prstGeom prst="rect">
              <a:avLst/>
            </a:prstGeom>
          </p:spPr>
        </p:pic>
        <p:sp>
          <p:nvSpPr>
            <p:cNvPr id="13" name="TekstSylinder 12">
              <a:extLst>
                <a:ext uri="{FF2B5EF4-FFF2-40B4-BE49-F238E27FC236}">
                  <a16:creationId xmlns:a16="http://schemas.microsoft.com/office/drawing/2014/main" id="{2851CA01-387E-1F7D-8265-0147C32B2825}"/>
                </a:ext>
              </a:extLst>
            </p:cNvPr>
            <p:cNvSpPr txBox="1"/>
            <p:nvPr/>
          </p:nvSpPr>
          <p:spPr>
            <a:xfrm>
              <a:off x="7776069" y="6562239"/>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 name="Gruppe 13">
            <a:extLst>
              <a:ext uri="{FF2B5EF4-FFF2-40B4-BE49-F238E27FC236}">
                <a16:creationId xmlns:a16="http://schemas.microsoft.com/office/drawing/2014/main" id="{BB905304-6DD7-310E-A704-C5C92E0562CB}"/>
              </a:ext>
            </a:extLst>
          </p:cNvPr>
          <p:cNvGrpSpPr/>
          <p:nvPr/>
        </p:nvGrpSpPr>
        <p:grpSpPr>
          <a:xfrm>
            <a:off x="7066480" y="3345928"/>
            <a:ext cx="405603" cy="402647"/>
            <a:chOff x="7776069" y="6375036"/>
            <a:chExt cx="405603" cy="402647"/>
          </a:xfrm>
        </p:grpSpPr>
        <p:pic>
          <p:nvPicPr>
            <p:cNvPr id="15" name="Bilde 14" descr="Et bilde som inneholder sort, mørke&#10;&#10;Automatisk generert beskrivelse">
              <a:extLst>
                <a:ext uri="{FF2B5EF4-FFF2-40B4-BE49-F238E27FC236}">
                  <a16:creationId xmlns:a16="http://schemas.microsoft.com/office/drawing/2014/main" id="{1323CEA5-925B-404F-CD90-AAE5E830752F}"/>
                </a:ext>
              </a:extLst>
            </p:cNvPr>
            <p:cNvPicPr preferRelativeResize="0">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85672" y="6375036"/>
              <a:ext cx="396000" cy="396000"/>
            </a:xfrm>
            <a:prstGeom prst="rect">
              <a:avLst/>
            </a:prstGeom>
          </p:spPr>
        </p:pic>
        <p:sp>
          <p:nvSpPr>
            <p:cNvPr id="16" name="TekstSylinder 15">
              <a:extLst>
                <a:ext uri="{FF2B5EF4-FFF2-40B4-BE49-F238E27FC236}">
                  <a16:creationId xmlns:a16="http://schemas.microsoft.com/office/drawing/2014/main" id="{963C6866-3D99-A2E1-93FA-07DF6D536266}"/>
                </a:ext>
              </a:extLst>
            </p:cNvPr>
            <p:cNvSpPr txBox="1"/>
            <p:nvPr/>
          </p:nvSpPr>
          <p:spPr>
            <a:xfrm>
              <a:off x="7776069" y="6562239"/>
              <a:ext cx="396000" cy="215444"/>
            </a:xfrm>
            <a:prstGeom prst="rect">
              <a:avLst/>
            </a:prstGeom>
            <a:noFill/>
          </p:spPr>
          <p:txBody>
            <a:bodyPr wrap="square" lIns="0" tIns="0" rIns="0" bIns="0" rtlCol="0">
              <a:spAutoFit/>
            </a:bodyPr>
            <a:lstStyle/>
            <a:p>
              <a:pPr algn="ctr"/>
              <a:r>
                <a:rPr lang="nb-NO" sz="1400">
                  <a:solidFill>
                    <a:schemeClr val="bg1"/>
                  </a:solidFill>
                  <a:latin typeface="Tahoma" panose="020B0604030504040204" pitchFamily="34" charset="0"/>
                  <a:ea typeface="Tahoma" panose="020B0604030504040204" pitchFamily="34" charset="0"/>
                  <a:cs typeface="Tahoma" panose="020B0604030504040204" pitchFamily="34" charset="0"/>
                </a:rPr>
                <a:t>20</a:t>
              </a:r>
              <a:endParaRPr lang="en-US" sz="140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3" name="TekstSylinder 2">
            <a:extLst>
              <a:ext uri="{FF2B5EF4-FFF2-40B4-BE49-F238E27FC236}">
                <a16:creationId xmlns:a16="http://schemas.microsoft.com/office/drawing/2014/main" id="{513F8CF1-6714-2032-5648-DF673BF5C64B}"/>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699428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Bilde 77"/>
          <p:cNvPicPr>
            <a:picLocks/>
          </p:cNvPicPr>
          <p:nvPr/>
        </p:nvPicPr>
        <p:blipFill>
          <a:blip r:embed="rId3">
            <a:extLst>
              <a:ext uri="{28A0092B-C50C-407E-A947-70E740481C1C}">
                <a14:useLocalDpi xmlns:a14="http://schemas.microsoft.com/office/drawing/2010/main" val="0"/>
              </a:ext>
            </a:extLst>
          </a:blip>
          <a:stretch>
            <a:fillRect/>
          </a:stretch>
        </p:blipFill>
        <p:spPr>
          <a:xfrm>
            <a:off x="1167605" y="2299920"/>
            <a:ext cx="11952084" cy="6630277"/>
          </a:xfrm>
          <a:prstGeom prst="rect">
            <a:avLst/>
          </a:prstGeom>
        </p:spPr>
      </p:pic>
      <p:sp>
        <p:nvSpPr>
          <p:cNvPr id="21" name="Tittel 20"/>
          <p:cNvSpPr>
            <a:spLocks noGrp="1"/>
          </p:cNvSpPr>
          <p:nvPr>
            <p:ph type="title" idx="4294967295"/>
          </p:nvPr>
        </p:nvSpPr>
        <p:spPr>
          <a:xfrm>
            <a:off x="12599988" y="-7938"/>
            <a:ext cx="2519362" cy="1800226"/>
          </a:xfrm>
          <a:solidFill>
            <a:srgbClr val="FFF19B"/>
          </a:solidFill>
        </p:spPr>
        <p:txBody>
          <a:bodyPr vert="horz" wrap="square" lIns="72008" tIns="360038" rIns="288030" bIns="108011" rtlCol="0" anchor="t">
            <a:noAutofit/>
          </a:bodyPr>
          <a:lstStyle/>
          <a:p>
            <a:pPr algn="r" defTabSz="704480">
              <a:lnSpc>
                <a:spcPct val="100000"/>
              </a:lnSpc>
              <a:spcBef>
                <a:spcPts val="0"/>
              </a:spcBef>
            </a:pPr>
            <a:r>
              <a:rPr lang="nb-NO" sz="2000" b="1">
                <a:solidFill>
                  <a:srgbClr val="002932"/>
                </a:solidFill>
                <a:latin typeface="Tahoma" panose="020B0604030504040204" pitchFamily="34" charset="0"/>
                <a:ea typeface="+mn-ea"/>
                <a:cs typeface="Tahoma" panose="020B0604030504040204" pitchFamily="34" charset="0"/>
              </a:rPr>
              <a:t>1. etasje</a:t>
            </a:r>
            <a:br>
              <a:rPr lang="nb-NO" sz="2000" b="1">
                <a:solidFill>
                  <a:srgbClr val="002932"/>
                </a:solidFill>
                <a:latin typeface="Tahoma" panose="020B0604030504040204" pitchFamily="34" charset="0"/>
                <a:ea typeface="+mn-ea"/>
                <a:cs typeface="Tahoma" panose="020B0604030504040204" pitchFamily="34" charset="0"/>
              </a:rPr>
            </a:br>
            <a:r>
              <a:rPr lang="nb-NO" sz="2000" b="1">
                <a:solidFill>
                  <a:srgbClr val="002932"/>
                </a:solidFill>
                <a:latin typeface="Tahoma" panose="020B0604030504040204" pitchFamily="34" charset="0"/>
                <a:ea typeface="+mn-ea"/>
                <a:cs typeface="Tahoma" panose="020B0604030504040204" pitchFamily="34" charset="0"/>
              </a:rPr>
              <a:t>Plantegning</a:t>
            </a:r>
            <a:br>
              <a:rPr lang="nb-NO" sz="2000" b="1">
                <a:solidFill>
                  <a:srgbClr val="002932"/>
                </a:solidFill>
                <a:latin typeface="Tahoma" panose="020B0604030504040204" pitchFamily="34" charset="0"/>
                <a:ea typeface="+mn-ea"/>
                <a:cs typeface="Tahoma" panose="020B0604030504040204" pitchFamily="34" charset="0"/>
              </a:rPr>
            </a:br>
            <a:br>
              <a:rPr lang="nb-NO" sz="2300" b="1">
                <a:solidFill>
                  <a:srgbClr val="002932"/>
                </a:solidFill>
                <a:latin typeface="Tahoma" panose="020B0604030504040204" pitchFamily="34" charset="0"/>
                <a:ea typeface="+mn-ea"/>
                <a:cs typeface="Tahoma" panose="020B0604030504040204" pitchFamily="34" charset="0"/>
              </a:rPr>
            </a:br>
            <a:r>
              <a:rPr lang="nb-NO" sz="1400">
                <a:solidFill>
                  <a:prstClr val="black"/>
                </a:solidFill>
                <a:latin typeface="Tahoma" panose="020B0604030504040204" pitchFamily="34" charset="0"/>
                <a:ea typeface="+mn-ea"/>
                <a:cs typeface="Tahoma" panose="020B0604030504040204" pitchFamily="34" charset="0"/>
              </a:rPr>
              <a:t>Jf. liste forrige side</a:t>
            </a:r>
          </a:p>
        </p:txBody>
      </p:sp>
      <p:sp>
        <p:nvSpPr>
          <p:cNvPr id="39" name="Ellipse 38"/>
          <p:cNvSpPr>
            <a:spLocks noChangeAspect="1"/>
          </p:cNvSpPr>
          <p:nvPr/>
        </p:nvSpPr>
        <p:spPr>
          <a:xfrm>
            <a:off x="1913926" y="5300645"/>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1</a:t>
            </a:r>
          </a:p>
        </p:txBody>
      </p:sp>
      <p:sp>
        <p:nvSpPr>
          <p:cNvPr id="40" name="Ellipse 39"/>
          <p:cNvSpPr>
            <a:spLocks noChangeAspect="1"/>
          </p:cNvSpPr>
          <p:nvPr/>
        </p:nvSpPr>
        <p:spPr>
          <a:xfrm>
            <a:off x="4057102" y="2650718"/>
            <a:ext cx="324000" cy="32400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bg1"/>
                </a:solidFill>
                <a:latin typeface="Tahoma" panose="020B0604030504040204" pitchFamily="34" charset="0"/>
                <a:ea typeface="Arial Unicode MS" panose="020B0604020202020204" pitchFamily="34" charset="-128"/>
                <a:cs typeface="Tahoma" panose="020B0604030504040204" pitchFamily="34" charset="0"/>
              </a:rPr>
              <a:t>2</a:t>
            </a:r>
          </a:p>
        </p:txBody>
      </p:sp>
      <p:sp>
        <p:nvSpPr>
          <p:cNvPr id="41" name="Ellipse 40"/>
          <p:cNvSpPr>
            <a:spLocks noChangeAspect="1"/>
          </p:cNvSpPr>
          <p:nvPr/>
        </p:nvSpPr>
        <p:spPr>
          <a:xfrm>
            <a:off x="2968840" y="5266812"/>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6</a:t>
            </a:r>
          </a:p>
        </p:txBody>
      </p:sp>
      <p:sp>
        <p:nvSpPr>
          <p:cNvPr id="52" name="Rektangel 51"/>
          <p:cNvSpPr/>
          <p:nvPr/>
        </p:nvSpPr>
        <p:spPr>
          <a:xfrm>
            <a:off x="5076144" y="6323581"/>
            <a:ext cx="932485" cy="1281065"/>
          </a:xfrm>
          <a:prstGeom prst="rect">
            <a:avLst/>
          </a:prstGeom>
          <a:solidFill>
            <a:srgbClr val="FF0000">
              <a:alpha val="30000"/>
            </a:srgbClr>
          </a:solidFill>
          <a:ln w="3175" cmpd="sng">
            <a:solidFill>
              <a:srgbClr val="FF0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lIns="105024" tIns="52513" rIns="105024" bIns="52513" rtlCol="0" anchor="ctr"/>
          <a:lstStyle/>
          <a:p>
            <a:pPr algn="ctr"/>
            <a:endParaRPr lang="nb-NO">
              <a:latin typeface="Tahoma" panose="020B0604030504040204" pitchFamily="34" charset="0"/>
            </a:endParaRPr>
          </a:p>
        </p:txBody>
      </p:sp>
      <p:sp>
        <p:nvSpPr>
          <p:cNvPr id="53" name="Ellipse 52"/>
          <p:cNvSpPr>
            <a:spLocks noChangeAspect="1"/>
          </p:cNvSpPr>
          <p:nvPr/>
        </p:nvSpPr>
        <p:spPr>
          <a:xfrm>
            <a:off x="5213187" y="7855731"/>
            <a:ext cx="324000" cy="3240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spcBef>
                <a:spcPts val="689"/>
              </a:spcBef>
              <a:spcAft>
                <a:spcPts val="689"/>
              </a:spcAft>
            </a:pPr>
            <a:r>
              <a:rPr lang="nb-NO" sz="1600" b="1">
                <a:solidFill>
                  <a:schemeClr val="tx1"/>
                </a:solidFill>
                <a:latin typeface="Tahoma" panose="020B0604030504040204" pitchFamily="34" charset="0"/>
                <a:ea typeface="Arial Unicode MS" panose="020B0604020202020204" pitchFamily="34" charset="-128"/>
                <a:cs typeface="Tahoma" panose="020B0604030504040204" pitchFamily="34" charset="0"/>
              </a:rPr>
              <a:t>11</a:t>
            </a:r>
          </a:p>
        </p:txBody>
      </p:sp>
      <p:cxnSp>
        <p:nvCxnSpPr>
          <p:cNvPr id="54" name="Rett pil 53"/>
          <p:cNvCxnSpPr>
            <a:stCxn id="40" idx="4"/>
          </p:cNvCxnSpPr>
          <p:nvPr/>
        </p:nvCxnSpPr>
        <p:spPr>
          <a:xfrm>
            <a:off x="4219102" y="2974718"/>
            <a:ext cx="408040" cy="60325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5" name="Rett pil 54"/>
          <p:cNvCxnSpPr>
            <a:stCxn id="53" idx="0"/>
          </p:cNvCxnSpPr>
          <p:nvPr/>
        </p:nvCxnSpPr>
        <p:spPr>
          <a:xfrm flipV="1">
            <a:off x="5375187" y="7604647"/>
            <a:ext cx="77019" cy="251084"/>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61" name="i4">
            <a:extLst>
              <a:ext uri="{FF2B5EF4-FFF2-40B4-BE49-F238E27FC236}">
                <a16:creationId xmlns:a16="http://schemas.microsoft.com/office/drawing/2014/main" id="{F7961B1D-B274-4E9B-B00D-24CCA8F1B0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5566365" y="5176737"/>
            <a:ext cx="288000" cy="288073"/>
          </a:xfrm>
          <a:prstGeom prst="rect">
            <a:avLst/>
          </a:prstGeom>
          <a:noFill/>
          <a:ln>
            <a:noFill/>
          </a:ln>
        </p:spPr>
      </p:pic>
      <p:pic>
        <p:nvPicPr>
          <p:cNvPr id="62" name="i23">
            <a:hlinkClick r:id="" action="ppaction://noaction"/>
            <a:extLst>
              <a:ext uri="{FF2B5EF4-FFF2-40B4-BE49-F238E27FC236}">
                <a16:creationId xmlns:a16="http://schemas.microsoft.com/office/drawing/2014/main" id="{87164370-0289-49D7-BBF3-6EACA619301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66082" y="6467180"/>
            <a:ext cx="395941" cy="396042"/>
          </a:xfrm>
          <a:prstGeom prst="rect">
            <a:avLst/>
          </a:prstGeom>
          <a:noFill/>
          <a:ln>
            <a:noFill/>
          </a:ln>
        </p:spPr>
      </p:pic>
      <p:sp>
        <p:nvSpPr>
          <p:cNvPr id="63" name="TekstSylinder 62"/>
          <p:cNvSpPr txBox="1"/>
          <p:nvPr/>
        </p:nvSpPr>
        <p:spPr>
          <a:xfrm>
            <a:off x="8474669" y="6914028"/>
            <a:ext cx="1611369" cy="338640"/>
          </a:xfrm>
          <a:prstGeom prst="rect">
            <a:avLst/>
          </a:prstGeom>
          <a:noFill/>
          <a:ln>
            <a:solidFill>
              <a:schemeClr val="tx1"/>
            </a:solidFill>
          </a:ln>
        </p:spPr>
        <p:txBody>
          <a:bodyPr wrap="square" rtlCol="0">
            <a:spAutoFit/>
          </a:bodyPr>
          <a:lstStyle/>
          <a:p>
            <a:r>
              <a:rPr lang="nb-NO" sz="1600">
                <a:latin typeface="Tahoma" panose="020B0604030504040204" pitchFamily="34" charset="0"/>
                <a:ea typeface="Tahoma" panose="020B0604030504040204" pitchFamily="34" charset="0"/>
                <a:cs typeface="Tahoma" panose="020B0604030504040204" pitchFamily="34" charset="0"/>
              </a:rPr>
              <a:t>80 liter propan</a:t>
            </a:r>
          </a:p>
        </p:txBody>
      </p:sp>
      <p:cxnSp>
        <p:nvCxnSpPr>
          <p:cNvPr id="64" name="Rett pil 63"/>
          <p:cNvCxnSpPr/>
          <p:nvPr/>
        </p:nvCxnSpPr>
        <p:spPr>
          <a:xfrm flipH="1">
            <a:off x="7805959" y="6662221"/>
            <a:ext cx="660123" cy="333465"/>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65" name="i12">
            <a:hlinkClick r:id="" action="ppaction://noaction"/>
            <a:extLst>
              <a:ext uri="{FF2B5EF4-FFF2-40B4-BE49-F238E27FC236}">
                <a16:creationId xmlns:a16="http://schemas.microsoft.com/office/drawing/2014/main" id="{0BE12EAC-B2FB-4BE5-9BDD-F4F31C0A02D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74897" y="4246100"/>
            <a:ext cx="288000" cy="288073"/>
          </a:xfrm>
          <a:prstGeom prst="rect">
            <a:avLst/>
          </a:prstGeom>
          <a:noFill/>
          <a:ln>
            <a:noFill/>
          </a:ln>
        </p:spPr>
      </p:pic>
      <p:grpSp>
        <p:nvGrpSpPr>
          <p:cNvPr id="82" name="Gruppe 81"/>
          <p:cNvGrpSpPr/>
          <p:nvPr/>
        </p:nvGrpSpPr>
        <p:grpSpPr>
          <a:xfrm>
            <a:off x="11736092" y="9136984"/>
            <a:ext cx="1484912" cy="1388909"/>
            <a:chOff x="11343843" y="6789482"/>
            <a:chExt cx="1257280" cy="1246918"/>
          </a:xfrm>
          <a:solidFill>
            <a:schemeClr val="bg1"/>
          </a:solidFill>
        </p:grpSpPr>
        <p:cxnSp>
          <p:nvCxnSpPr>
            <p:cNvPr id="83" name="Rett linje 82"/>
            <p:cNvCxnSpPr/>
            <p:nvPr/>
          </p:nvCxnSpPr>
          <p:spPr>
            <a:xfrm>
              <a:off x="11343843" y="7837501"/>
              <a:ext cx="1257280" cy="0"/>
            </a:xfrm>
            <a:prstGeom prst="line">
              <a:avLst/>
            </a:prstGeom>
            <a:grpFill/>
            <a:ln w="31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4" name="Gruppe 83"/>
            <p:cNvGrpSpPr/>
            <p:nvPr/>
          </p:nvGrpSpPr>
          <p:grpSpPr>
            <a:xfrm>
              <a:off x="11684235" y="6789482"/>
              <a:ext cx="577424" cy="1246918"/>
              <a:chOff x="11557192" y="7495937"/>
              <a:chExt cx="896589" cy="1936140"/>
            </a:xfrm>
            <a:grpFill/>
          </p:grpSpPr>
          <p:grpSp>
            <p:nvGrpSpPr>
              <p:cNvPr id="85" name="Gruppe 84">
                <a:extLst>
                  <a:ext uri="{FF2B5EF4-FFF2-40B4-BE49-F238E27FC236}">
                    <a16:creationId xmlns:a16="http://schemas.microsoft.com/office/drawing/2014/main" id="{BB709DA0-3087-B446-9529-75F205108DB9}"/>
                  </a:ext>
                </a:extLst>
              </p:cNvPr>
              <p:cNvGrpSpPr/>
              <p:nvPr/>
            </p:nvGrpSpPr>
            <p:grpSpPr>
              <a:xfrm>
                <a:off x="11557192" y="7495937"/>
                <a:ext cx="896589" cy="1573049"/>
                <a:chOff x="1291524" y="5924719"/>
                <a:chExt cx="670058" cy="1047995"/>
              </a:xfrm>
              <a:grpFill/>
            </p:grpSpPr>
            <p:sp>
              <p:nvSpPr>
                <p:cNvPr id="87" name="TekstSylinder 86">
                  <a:extLst>
                    <a:ext uri="{FF2B5EF4-FFF2-40B4-BE49-F238E27FC236}">
                      <a16:creationId xmlns:a16="http://schemas.microsoft.com/office/drawing/2014/main" id="{A0FEE136-BD8B-C649-B803-300BC6BDAEC3}"/>
                    </a:ext>
                  </a:extLst>
                </p:cNvPr>
                <p:cNvSpPr txBox="1"/>
                <p:nvPr/>
              </p:nvSpPr>
              <p:spPr>
                <a:xfrm>
                  <a:off x="1292599" y="625614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3. etg.</a:t>
                  </a:r>
                </a:p>
              </p:txBody>
            </p:sp>
            <p:sp>
              <p:nvSpPr>
                <p:cNvPr id="88" name="TekstSylinder 87">
                  <a:extLst>
                    <a:ext uri="{FF2B5EF4-FFF2-40B4-BE49-F238E27FC236}">
                      <a16:creationId xmlns:a16="http://schemas.microsoft.com/office/drawing/2014/main" id="{7FE605A2-50C0-4C4C-8DF4-D8D99EA38317}"/>
                    </a:ext>
                  </a:extLst>
                </p:cNvPr>
                <p:cNvSpPr txBox="1"/>
                <p:nvPr/>
              </p:nvSpPr>
              <p:spPr>
                <a:xfrm>
                  <a:off x="1292599" y="6755310"/>
                  <a:ext cx="668983" cy="217404"/>
                </a:xfrm>
                <a:prstGeom prst="rect">
                  <a:avLst/>
                </a:prstGeom>
                <a:solidFill>
                  <a:srgbClr val="FFF19B"/>
                </a:solidFill>
                <a:ln>
                  <a:solidFill>
                    <a:schemeClr val="tx1"/>
                  </a:solidFill>
                </a:ln>
              </p:spPr>
              <p:txBody>
                <a:bodyPr wrap="square" lIns="43109" tIns="43109" rIns="43109" bIns="43109" rtlCol="0">
                  <a:spAutoFit/>
                </a:bodyPr>
                <a:lstStyle/>
                <a:p>
                  <a:pPr algn="ctr"/>
                  <a:r>
                    <a:rPr lang="nb-NO" sz="900" spc="96">
                      <a:latin typeface="Tahoma" panose="020B0604030504040204" pitchFamily="34" charset="0"/>
                      <a:ea typeface="Helvetica Neue Condensed" panose="02000503000000020004" pitchFamily="2" charset="0"/>
                      <a:cs typeface="Helvetica Neue Condensed" panose="02000503000000020004" pitchFamily="2" charset="0"/>
                    </a:rPr>
                    <a:t>1. etg.</a:t>
                  </a:r>
                </a:p>
              </p:txBody>
            </p:sp>
            <p:sp>
              <p:nvSpPr>
                <p:cNvPr id="89" name="TekstSylinder 88">
                  <a:extLst>
                    <a:ext uri="{FF2B5EF4-FFF2-40B4-BE49-F238E27FC236}">
                      <a16:creationId xmlns:a16="http://schemas.microsoft.com/office/drawing/2014/main" id="{B15C83A0-3215-C44C-8E40-C10C3087C873}"/>
                    </a:ext>
                  </a:extLst>
                </p:cNvPr>
                <p:cNvSpPr txBox="1"/>
                <p:nvPr/>
              </p:nvSpPr>
              <p:spPr>
                <a:xfrm>
                  <a:off x="1292599" y="6504211"/>
                  <a:ext cx="668983" cy="217404"/>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Tahoma" panose="020B0604030504040204" pitchFamily="34" charset="0"/>
                    </a:rPr>
                    <a:t>2. etg.</a:t>
                  </a:r>
                </a:p>
              </p:txBody>
            </p:sp>
            <p:sp>
              <p:nvSpPr>
                <p:cNvPr id="90" name="Likebent trekant 9">
                  <a:extLst>
                    <a:ext uri="{FF2B5EF4-FFF2-40B4-BE49-F238E27FC236}">
                      <a16:creationId xmlns:a16="http://schemas.microsoft.com/office/drawing/2014/main" id="{7CDE87DE-E602-2F40-B831-E04C61A0923D}"/>
                    </a:ext>
                  </a:extLst>
                </p:cNvPr>
                <p:cNvSpPr/>
                <p:nvPr/>
              </p:nvSpPr>
              <p:spPr>
                <a:xfrm>
                  <a:off x="1291524" y="5924719"/>
                  <a:ext cx="670058" cy="304303"/>
                </a:xfrm>
                <a:prstGeom prst="triangl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4" rIns="36004" bIns="72008" rtlCol="0" anchor="ctr"/>
                <a:lstStyle/>
                <a:p>
                  <a:pPr algn="ctr"/>
                  <a:r>
                    <a:rPr lang="nb-NO" sz="900">
                      <a:solidFill>
                        <a:schemeClr val="bg1"/>
                      </a:solidFill>
                      <a:latin typeface="Tahoma" panose="020B0604030504040204" pitchFamily="34" charset="0"/>
                      <a:cs typeface="Tahoma" panose="020B0604030504040204" pitchFamily="34" charset="0"/>
                    </a:rPr>
                    <a:t>Loft</a:t>
                  </a:r>
                </a:p>
              </p:txBody>
            </p:sp>
          </p:grpSp>
          <p:sp>
            <p:nvSpPr>
              <p:cNvPr id="86" name="TekstSylinder 85">
                <a:extLst>
                  <a:ext uri="{FF2B5EF4-FFF2-40B4-BE49-F238E27FC236}">
                    <a16:creationId xmlns:a16="http://schemas.microsoft.com/office/drawing/2014/main" id="{7FE605A2-50C0-4C4C-8DF4-D8D99EA38317}"/>
                  </a:ext>
                </a:extLst>
              </p:cNvPr>
              <p:cNvSpPr txBox="1"/>
              <p:nvPr/>
            </p:nvSpPr>
            <p:spPr>
              <a:xfrm>
                <a:off x="11557192" y="9105752"/>
                <a:ext cx="895150" cy="326325"/>
              </a:xfrm>
              <a:prstGeom prst="rect">
                <a:avLst/>
              </a:prstGeom>
              <a:grpFill/>
              <a:ln>
                <a:solidFill>
                  <a:schemeClr val="tx1"/>
                </a:solidFill>
              </a:ln>
            </p:spPr>
            <p:txBody>
              <a:bodyPr wrap="square" lIns="43109" tIns="43109" rIns="43109" bIns="43109" rtlCol="0">
                <a:spAutoFit/>
              </a:bodyPr>
              <a:lstStyle/>
              <a:p>
                <a:pPr algn="ctr"/>
                <a:r>
                  <a:rPr lang="nb-NO" sz="900" spc="96">
                    <a:solidFill>
                      <a:schemeClr val="bg1"/>
                    </a:solidFill>
                    <a:latin typeface="Tahoma" panose="020B0604030504040204" pitchFamily="34" charset="0"/>
                    <a:ea typeface="Helvetica Neue Condensed" panose="02000503000000020004" pitchFamily="2" charset="0"/>
                    <a:cs typeface="Helvetica Neue Condensed" panose="02000503000000020004" pitchFamily="2" charset="0"/>
                  </a:rPr>
                  <a:t>Kjeller</a:t>
                </a:r>
              </a:p>
            </p:txBody>
          </p:sp>
        </p:grpSp>
      </p:grpSp>
      <p:pic>
        <p:nvPicPr>
          <p:cNvPr id="91" name="i22">
            <a:extLst>
              <a:ext uri="{FF2B5EF4-FFF2-40B4-BE49-F238E27FC236}">
                <a16:creationId xmlns:a16="http://schemas.microsoft.com/office/drawing/2014/main" id="{64B9BA07-2A86-4D0E-9642-5931182DD52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9695031">
            <a:off x="8961181" y="10140475"/>
            <a:ext cx="323918" cy="324000"/>
          </a:xfrm>
          <a:prstGeom prst="rect">
            <a:avLst/>
          </a:prstGeom>
          <a:noFill/>
          <a:ln>
            <a:noFill/>
          </a:ln>
        </p:spPr>
      </p:pic>
      <p:grpSp>
        <p:nvGrpSpPr>
          <p:cNvPr id="92" name="j10">
            <a:extLst>
              <a:ext uri="{FF2B5EF4-FFF2-40B4-BE49-F238E27FC236}">
                <a16:creationId xmlns:a16="http://schemas.microsoft.com/office/drawing/2014/main" id="{9A5475A1-863E-4608-8D2C-6238E3BA8F3D}"/>
              </a:ext>
            </a:extLst>
          </p:cNvPr>
          <p:cNvGrpSpPr>
            <a:grpSpLocks/>
          </p:cNvGrpSpPr>
          <p:nvPr/>
        </p:nvGrpSpPr>
        <p:grpSpPr>
          <a:xfrm>
            <a:off x="9482911" y="10206799"/>
            <a:ext cx="1819490" cy="319071"/>
            <a:chOff x="5456030" y="2741607"/>
            <a:chExt cx="983353" cy="215175"/>
          </a:xfrm>
        </p:grpSpPr>
        <p:sp>
          <p:nvSpPr>
            <p:cNvPr id="93" name="Rektangel 92">
              <a:extLst>
                <a:ext uri="{FF2B5EF4-FFF2-40B4-BE49-F238E27FC236}">
                  <a16:creationId xmlns:a16="http://schemas.microsoft.com/office/drawing/2014/main" id="{B8AC9760-2063-4FC4-B270-059866474BD6}"/>
                </a:ext>
              </a:extLst>
            </p:cNvPr>
            <p:cNvSpPr/>
            <p:nvPr userDrawn="1"/>
          </p:nvSpPr>
          <p:spPr>
            <a:xfrm>
              <a:off x="5456030" y="2872801"/>
              <a:ext cx="492333" cy="839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94" name="Rektangel 93">
              <a:extLst>
                <a:ext uri="{FF2B5EF4-FFF2-40B4-BE49-F238E27FC236}">
                  <a16:creationId xmlns:a16="http://schemas.microsoft.com/office/drawing/2014/main" id="{90ADCB51-CAC3-4447-8A1C-5CF9F32F0D79}"/>
                </a:ext>
              </a:extLst>
            </p:cNvPr>
            <p:cNvSpPr/>
            <p:nvPr userDrawn="1"/>
          </p:nvSpPr>
          <p:spPr>
            <a:xfrm>
              <a:off x="5947707" y="2872522"/>
              <a:ext cx="490675" cy="8398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3"/>
            </a:p>
          </p:txBody>
        </p:sp>
        <p:sp>
          <p:nvSpPr>
            <p:cNvPr id="95" name="TekstSylinder 94">
              <a:extLst>
                <a:ext uri="{FF2B5EF4-FFF2-40B4-BE49-F238E27FC236}">
                  <a16:creationId xmlns:a16="http://schemas.microsoft.com/office/drawing/2014/main" id="{0893CA49-18B3-426B-98CE-35E3A4D541D8}"/>
                </a:ext>
              </a:extLst>
            </p:cNvPr>
            <p:cNvSpPr txBox="1"/>
            <p:nvPr userDrawn="1"/>
          </p:nvSpPr>
          <p:spPr>
            <a:xfrm>
              <a:off x="5461685" y="2741607"/>
              <a:ext cx="977698" cy="124547"/>
            </a:xfrm>
            <a:prstGeom prst="rect">
              <a:avLst/>
            </a:prstGeom>
            <a:noFill/>
          </p:spPr>
          <p:txBody>
            <a:bodyPr wrap="square" lIns="0" tIns="0" rIns="0" bIns="0" rtlCol="0">
              <a:spAutoFit/>
            </a:bodyPr>
            <a:lstStyle/>
            <a:p>
              <a:pPr algn="ctr"/>
              <a:r>
                <a:rPr lang="nb-NO" sz="1200"/>
                <a:t>20 m</a:t>
              </a:r>
              <a:endParaRPr lang="en-US" sz="1200"/>
            </a:p>
          </p:txBody>
        </p:sp>
      </p:grpSp>
      <p:cxnSp>
        <p:nvCxnSpPr>
          <p:cNvPr id="6" name="Rett pil 111">
            <a:extLst>
              <a:ext uri="{FF2B5EF4-FFF2-40B4-BE49-F238E27FC236}">
                <a16:creationId xmlns:a16="http://schemas.microsoft.com/office/drawing/2014/main" id="{C3DD890C-BAC5-2987-D500-A9C70E985F26}"/>
              </a:ext>
            </a:extLst>
          </p:cNvPr>
          <p:cNvCxnSpPr>
            <a:cxnSpLocks/>
          </p:cNvCxnSpPr>
          <p:nvPr/>
        </p:nvCxnSpPr>
        <p:spPr>
          <a:xfrm flipV="1">
            <a:off x="3877089" y="7164953"/>
            <a:ext cx="0" cy="336091"/>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7" name="Gruppe 6">
            <a:extLst>
              <a:ext uri="{FF2B5EF4-FFF2-40B4-BE49-F238E27FC236}">
                <a16:creationId xmlns:a16="http://schemas.microsoft.com/office/drawing/2014/main" id="{19CD52ED-4A86-53F3-A0E3-0F0B7FB822B8}"/>
              </a:ext>
            </a:extLst>
          </p:cNvPr>
          <p:cNvGrpSpPr/>
          <p:nvPr/>
        </p:nvGrpSpPr>
        <p:grpSpPr>
          <a:xfrm>
            <a:off x="2950817" y="120407"/>
            <a:ext cx="9218517" cy="258312"/>
            <a:chOff x="2950817" y="475253"/>
            <a:chExt cx="9218517" cy="258312"/>
          </a:xfrm>
        </p:grpSpPr>
        <p:sp>
          <p:nvSpPr>
            <p:cNvPr id="8" name="Ellipse 7">
              <a:extLst>
                <a:ext uri="{FF2B5EF4-FFF2-40B4-BE49-F238E27FC236}">
                  <a16:creationId xmlns:a16="http://schemas.microsoft.com/office/drawing/2014/main" id="{24D63B8A-3E4B-C91F-9CE0-6703726F1DB7}"/>
                </a:ext>
              </a:extLst>
            </p:cNvPr>
            <p:cNvSpPr>
              <a:spLocks noChangeAspect="1"/>
            </p:cNvSpPr>
            <p:nvPr/>
          </p:nvSpPr>
          <p:spPr>
            <a:xfrm>
              <a:off x="11953311" y="517542"/>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4" name="Ellipse 13">
              <a:extLst>
                <a:ext uri="{FF2B5EF4-FFF2-40B4-BE49-F238E27FC236}">
                  <a16:creationId xmlns:a16="http://schemas.microsoft.com/office/drawing/2014/main" id="{1767F0D4-6955-9A12-6E85-1B624E9D6591}"/>
                </a:ext>
              </a:extLst>
            </p:cNvPr>
            <p:cNvSpPr>
              <a:spLocks noChangeAspect="1"/>
            </p:cNvSpPr>
            <p:nvPr/>
          </p:nvSpPr>
          <p:spPr>
            <a:xfrm>
              <a:off x="5951648" y="503445"/>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5" name="Ellipse 14">
              <a:extLst>
                <a:ext uri="{FF2B5EF4-FFF2-40B4-BE49-F238E27FC236}">
                  <a16:creationId xmlns:a16="http://schemas.microsoft.com/office/drawing/2014/main" id="{5F1F92E8-BC65-5612-1492-017AFD947844}"/>
                </a:ext>
              </a:extLst>
            </p:cNvPr>
            <p:cNvSpPr>
              <a:spLocks noChangeAspect="1"/>
            </p:cNvSpPr>
            <p:nvPr/>
          </p:nvSpPr>
          <p:spPr>
            <a:xfrm>
              <a:off x="2950817" y="489349"/>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sp>
          <p:nvSpPr>
            <p:cNvPr id="16" name="Ellipse 15">
              <a:extLst>
                <a:ext uri="{FF2B5EF4-FFF2-40B4-BE49-F238E27FC236}">
                  <a16:creationId xmlns:a16="http://schemas.microsoft.com/office/drawing/2014/main" id="{D619A2F5-4952-FD66-2206-EF4C26ABFE4B}"/>
                </a:ext>
              </a:extLst>
            </p:cNvPr>
            <p:cNvSpPr>
              <a:spLocks noChangeAspect="1"/>
            </p:cNvSpPr>
            <p:nvPr/>
          </p:nvSpPr>
          <p:spPr>
            <a:xfrm>
              <a:off x="8952479" y="475253"/>
              <a:ext cx="216023" cy="21602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b-NO"/>
            </a:p>
          </p:txBody>
        </p:sp>
      </p:grpSp>
      <p:pic>
        <p:nvPicPr>
          <p:cNvPr id="9" name="Bilde 8" descr="Et bilde som inneholder symbol, Grafikk, Font, design&#10;&#10;Automatisk generert beskrivelse">
            <a:extLst>
              <a:ext uri="{FF2B5EF4-FFF2-40B4-BE49-F238E27FC236}">
                <a16:creationId xmlns:a16="http://schemas.microsoft.com/office/drawing/2014/main" id="{A39692A8-76BD-D9C8-8B0B-BECF28E3D233}"/>
              </a:ext>
            </a:extLst>
          </p:cNvPr>
          <p:cNvPicPr preferRelativeResize="0">
            <a:picLocks/>
          </p:cNvPicPr>
          <p:nvPr/>
        </p:nvPicPr>
        <p:blipFill>
          <a:blip r:embed="rId12" cstate="print">
            <a:extLst>
              <a:ext uri="{28A0092B-C50C-407E-A947-70E740481C1C}">
                <a14:useLocalDpi xmlns:a14="http://schemas.microsoft.com/office/drawing/2010/main" val="0"/>
              </a:ext>
            </a:extLst>
          </a:blip>
          <a:stretch>
            <a:fillRect/>
          </a:stretch>
        </p:blipFill>
        <p:spPr>
          <a:xfrm>
            <a:off x="3728191" y="8156627"/>
            <a:ext cx="288000" cy="288000"/>
          </a:xfrm>
          <a:prstGeom prst="rect">
            <a:avLst/>
          </a:prstGeom>
        </p:spPr>
      </p:pic>
      <p:grpSp>
        <p:nvGrpSpPr>
          <p:cNvPr id="10" name="Gruppe 9">
            <a:extLst>
              <a:ext uri="{FF2B5EF4-FFF2-40B4-BE49-F238E27FC236}">
                <a16:creationId xmlns:a16="http://schemas.microsoft.com/office/drawing/2014/main" id="{362424CD-51EC-CABC-E448-E1E5139D765A}"/>
              </a:ext>
            </a:extLst>
          </p:cNvPr>
          <p:cNvGrpSpPr/>
          <p:nvPr/>
        </p:nvGrpSpPr>
        <p:grpSpPr>
          <a:xfrm>
            <a:off x="3728191" y="7830978"/>
            <a:ext cx="297330" cy="363286"/>
            <a:chOff x="4951593" y="8800682"/>
            <a:chExt cx="244856" cy="299172"/>
          </a:xfrm>
        </p:grpSpPr>
        <p:pic>
          <p:nvPicPr>
            <p:cNvPr id="11" name="Bilde 10" descr="Et bilde som inneholder skjermbilde, Rektangel, Grafikk, line&#10;&#10;Automatisk generert beskrivelse">
              <a:extLst>
                <a:ext uri="{FF2B5EF4-FFF2-40B4-BE49-F238E27FC236}">
                  <a16:creationId xmlns:a16="http://schemas.microsoft.com/office/drawing/2014/main" id="{3444F1EF-CE91-9DBB-8D81-3028600FE7F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V="1">
              <a:off x="4951593" y="8800682"/>
              <a:ext cx="237173" cy="237305"/>
            </a:xfrm>
            <a:prstGeom prst="rect">
              <a:avLst/>
            </a:prstGeom>
          </p:spPr>
        </p:pic>
        <p:sp>
          <p:nvSpPr>
            <p:cNvPr id="12" name="TekstSylinder 11">
              <a:extLst>
                <a:ext uri="{FF2B5EF4-FFF2-40B4-BE49-F238E27FC236}">
                  <a16:creationId xmlns:a16="http://schemas.microsoft.com/office/drawing/2014/main" id="{ED17AB55-9DB5-7567-25C7-30008DAAD102}"/>
                </a:ext>
              </a:extLst>
            </p:cNvPr>
            <p:cNvSpPr txBox="1">
              <a:spLocks noChangeAspect="1"/>
            </p:cNvSpPr>
            <p:nvPr/>
          </p:nvSpPr>
          <p:spPr>
            <a:xfrm>
              <a:off x="5064227" y="8811699"/>
              <a:ext cx="132222" cy="288155"/>
            </a:xfrm>
            <a:prstGeom prst="rect">
              <a:avLst/>
            </a:prstGeom>
            <a:noFill/>
          </p:spPr>
          <p:txBody>
            <a:bodyPr wrap="square" lIns="0" tIns="36004" rIns="0" bIns="36004" rtlCol="0">
              <a:spAutoFit/>
            </a:bodyPr>
            <a:lstStyle/>
            <a:p>
              <a:pPr algn="ctr"/>
              <a:r>
                <a:rPr lang="nb-NO" sz="700">
                  <a:latin typeface="Tahoma" panose="020B0604030504040204" pitchFamily="34" charset="0"/>
                  <a:ea typeface="Tahoma" panose="020B0604030504040204" pitchFamily="34" charset="0"/>
                  <a:cs typeface="Tahoma" panose="020B0604030504040204" pitchFamily="34" charset="0"/>
                </a:rPr>
                <a:t>1,6</a:t>
              </a:r>
            </a:p>
            <a:p>
              <a:pPr algn="ctr"/>
              <a:r>
                <a:rPr lang="nb-NO" sz="700">
                  <a:latin typeface="Tahoma" panose="020B0604030504040204" pitchFamily="34" charset="0"/>
                  <a:ea typeface="Tahoma" panose="020B0604030504040204" pitchFamily="34" charset="0"/>
                  <a:cs typeface="Tahoma" panose="020B0604030504040204" pitchFamily="34" charset="0"/>
                </a:rPr>
                <a:t>m</a:t>
              </a:r>
            </a:p>
          </p:txBody>
        </p:sp>
      </p:grpSp>
      <p:cxnSp>
        <p:nvCxnSpPr>
          <p:cNvPr id="2" name="Rett pil 53">
            <a:extLst>
              <a:ext uri="{FF2B5EF4-FFF2-40B4-BE49-F238E27FC236}">
                <a16:creationId xmlns:a16="http://schemas.microsoft.com/office/drawing/2014/main" id="{68F325D8-9CBA-40DD-F59A-262FFE366719}"/>
              </a:ext>
            </a:extLst>
          </p:cNvPr>
          <p:cNvCxnSpPr>
            <a:cxnSpLocks/>
            <a:stCxn id="39" idx="2"/>
          </p:cNvCxnSpPr>
          <p:nvPr/>
        </p:nvCxnSpPr>
        <p:spPr>
          <a:xfrm flipH="1">
            <a:off x="1652337" y="5462645"/>
            <a:ext cx="261589" cy="20016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 name="Rett pil 53">
            <a:extLst>
              <a:ext uri="{FF2B5EF4-FFF2-40B4-BE49-F238E27FC236}">
                <a16:creationId xmlns:a16="http://schemas.microsoft.com/office/drawing/2014/main" id="{67577E18-3B92-CF42-BB49-00A07A8D60AA}"/>
              </a:ext>
            </a:extLst>
          </p:cNvPr>
          <p:cNvCxnSpPr>
            <a:cxnSpLocks/>
            <a:stCxn id="41" idx="6"/>
          </p:cNvCxnSpPr>
          <p:nvPr/>
        </p:nvCxnSpPr>
        <p:spPr>
          <a:xfrm>
            <a:off x="3292840" y="5428812"/>
            <a:ext cx="300592" cy="71765"/>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3" name="Picture 4" descr="Et bilde som inneholder metallvarer, sirkel, nøkkel&#10;&#10;Automatisk generert beskrivelse">
            <a:extLst>
              <a:ext uri="{FF2B5EF4-FFF2-40B4-BE49-F238E27FC236}">
                <a16:creationId xmlns:a16="http://schemas.microsoft.com/office/drawing/2014/main" id="{41C6AEDB-CE61-1764-2B75-73C4694B362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737521" y="7491067"/>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4" name="TekstSylinder 3">
            <a:extLst>
              <a:ext uri="{FF2B5EF4-FFF2-40B4-BE49-F238E27FC236}">
                <a16:creationId xmlns:a16="http://schemas.microsoft.com/office/drawing/2014/main" id="{51F49108-58C3-CFB6-6878-366C118DE903}"/>
              </a:ext>
            </a:extLst>
          </p:cNvPr>
          <p:cNvSpPr txBox="1"/>
          <p:nvPr/>
        </p:nvSpPr>
        <p:spPr>
          <a:xfrm>
            <a:off x="0" y="32797"/>
            <a:ext cx="3273552" cy="707886"/>
          </a:xfrm>
          <a:prstGeom prst="rect">
            <a:avLst/>
          </a:prstGeom>
          <a:solidFill>
            <a:schemeClr val="bg1"/>
          </a:solidFill>
          <a:ln>
            <a:noFill/>
          </a:ln>
        </p:spPr>
        <p:txBody>
          <a:bodyPr wrap="square" rtlCol="0">
            <a:spAutoFit/>
          </a:bodyPr>
          <a:lstStyle/>
          <a:p>
            <a:r>
              <a:rPr lang="nb-NO" sz="4000" spc="600">
                <a:solidFill>
                  <a:schemeClr val="bg2">
                    <a:lumMod val="85000"/>
                  </a:schemeClr>
                </a:solidFill>
              </a:rPr>
              <a:t>EKSEMPEL</a:t>
            </a:r>
          </a:p>
        </p:txBody>
      </p:sp>
    </p:spTree>
    <p:extLst>
      <p:ext uri="{BB962C8B-B14F-4D97-AF65-F5344CB8AC3E}">
        <p14:creationId xmlns:p14="http://schemas.microsoft.com/office/powerpoint/2010/main" val="1042448294"/>
      </p:ext>
    </p:extLst>
  </p:cSld>
  <p:clrMapOvr>
    <a:masterClrMapping/>
  </p:clrMapOvr>
</p:sld>
</file>

<file path=ppt/theme/theme1.xml><?xml version="1.0" encoding="utf-8"?>
<a:theme xmlns:a="http://schemas.openxmlformats.org/drawingml/2006/main" name="Office-tema">
  <a:themeElements>
    <a:clrScheme name="Egendefinert 2">
      <a:dk1>
        <a:srgbClr val="000000"/>
      </a:dk1>
      <a:lt1>
        <a:srgbClr val="FFFFFF"/>
      </a:lt1>
      <a:dk2>
        <a:srgbClr val="000000"/>
      </a:dk2>
      <a:lt2>
        <a:srgbClr val="FFFFFF"/>
      </a:lt2>
      <a:accent1>
        <a:srgbClr val="FFFFFF"/>
      </a:accent1>
      <a:accent2>
        <a:srgbClr val="FFFFFF"/>
      </a:accent2>
      <a:accent3>
        <a:srgbClr val="FFFFFF"/>
      </a:accent3>
      <a:accent4>
        <a:srgbClr val="FFFFFF"/>
      </a:accent4>
      <a:accent5>
        <a:srgbClr val="FFFFFF"/>
      </a:accent5>
      <a:accent6>
        <a:srgbClr val="FFFFFF"/>
      </a:accent6>
      <a:hlink>
        <a:srgbClr val="0070C0"/>
      </a:hlink>
      <a:folHlink>
        <a:srgbClr val="00B050"/>
      </a:folHlink>
    </a:clrScheme>
    <a:fontScheme name="Egendefinert 1">
      <a:majorFont>
        <a:latin typeface="Tahoma"/>
        <a:ea typeface=""/>
        <a:cs typeface=""/>
      </a:majorFont>
      <a:minorFont>
        <a:latin typeface="Tahoma"/>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D122A93E5BA4D47AF444812CD900538" ma:contentTypeVersion="3" ma:contentTypeDescription="Opprett et nytt dokument." ma:contentTypeScope="" ma:versionID="773a1502ab0abf7a311e5b5b21504d54">
  <xsd:schema xmlns:xsd="http://www.w3.org/2001/XMLSchema" xmlns:xs="http://www.w3.org/2001/XMLSchema" xmlns:p="http://schemas.microsoft.com/office/2006/metadata/properties" xmlns:ns2="308d60ee-1554-4068-89e8-a4aca228ccb8" xmlns:ns3="67216372-4c62-406b-a0e9-42bd98dd15ea" targetNamespace="http://schemas.microsoft.com/office/2006/metadata/properties" ma:root="true" ma:fieldsID="3979b6c1773c008aae2fba25ffcf41a9" ns2:_="" ns3:_="">
    <xsd:import namespace="308d60ee-1554-4068-89e8-a4aca228ccb8"/>
    <xsd:import namespace="67216372-4c62-406b-a0e9-42bd98dd15ea"/>
    <xsd:element name="properties">
      <xsd:complexType>
        <xsd:sequence>
          <xsd:element name="documentManagement">
            <xsd:complexType>
              <xsd:all>
                <xsd:element ref="ns2:Susanna"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8d60ee-1554-4068-89e8-a4aca228ccb8" elementFormDefault="qualified">
    <xsd:import namespace="http://schemas.microsoft.com/office/2006/documentManagement/types"/>
    <xsd:import namespace="http://schemas.microsoft.com/office/infopath/2007/PartnerControls"/>
    <xsd:element name="Susanna" ma:index="8" nillable="true" ma:displayName="Person" ma:format="Dropdown" ma:list="UserInfo" ma:SharePointGroup="0" ma:internalName="Susanna">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9" nillable="true" ma:displayName="Bildemerkelapper_0" ma:hidden="true" ma:internalName="lcf76f155ced4ddcb4097134ff3c332f">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216372-4c62-406b-a0e9-42bd98dd15ea"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2090b39d-5058-477f-97a2-f04b34903a40}" ma:internalName="TaxCatchAll" ma:showField="CatchAllData" ma:web="67216372-4c62-406b-a0e9-42bd98dd15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usanna xmlns="308d60ee-1554-4068-89e8-a4aca228ccb8">
      <UserInfo>
        <DisplayName/>
        <AccountId xsi:nil="true"/>
        <AccountType/>
      </UserInfo>
    </Susanna>
    <lcf76f155ced4ddcb4097134ff3c332f xmlns="308d60ee-1554-4068-89e8-a4aca228ccb8" xsi:nil="true"/>
    <TaxCatchAll xmlns="67216372-4c62-406b-a0e9-42bd98dd15ea" xsi:nil="true"/>
  </documentManagement>
</p:properties>
</file>

<file path=customXml/itemProps1.xml><?xml version="1.0" encoding="utf-8"?>
<ds:datastoreItem xmlns:ds="http://schemas.openxmlformats.org/officeDocument/2006/customXml" ds:itemID="{CD641452-D12F-4286-A1A7-EA326F6A25DB}">
  <ds:schemaRefs>
    <ds:schemaRef ds:uri="http://schemas.microsoft.com/sharepoint/v3/contenttype/forms"/>
  </ds:schemaRefs>
</ds:datastoreItem>
</file>

<file path=customXml/itemProps2.xml><?xml version="1.0" encoding="utf-8"?>
<ds:datastoreItem xmlns:ds="http://schemas.openxmlformats.org/officeDocument/2006/customXml" ds:itemID="{9E3AE52B-D3B6-4B16-A49E-24BE175DD86F}">
  <ds:schemaRefs>
    <ds:schemaRef ds:uri="308d60ee-1554-4068-89e8-a4aca228ccb8"/>
    <ds:schemaRef ds:uri="67216372-4c62-406b-a0e9-42bd98dd15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EA13069-D844-4179-9FD6-65849D52F1E6}">
  <ds:schemaRefs>
    <ds:schemaRef ds:uri="http://purl.org/dc/elements/1.1/"/>
    <ds:schemaRef ds:uri="http://purl.org/dc/dcmitype/"/>
    <ds:schemaRef ds:uri="http://www.w3.org/XML/1998/namespace"/>
    <ds:schemaRef ds:uri="http://schemas.microsoft.com/office/2006/documentManagement/types"/>
    <ds:schemaRef ds:uri="308d60ee-1554-4068-89e8-a4aca228ccb8"/>
    <ds:schemaRef ds:uri="http://schemas.microsoft.com/office/2006/metadata/properties"/>
    <ds:schemaRef ds:uri="http://schemas.openxmlformats.org/package/2006/metadata/core-properties"/>
    <ds:schemaRef ds:uri="http://schemas.microsoft.com/office/infopath/2007/PartnerControls"/>
    <ds:schemaRef ds:uri="67216372-4c62-406b-a0e9-42bd98dd15ea"/>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10</TotalTime>
  <Words>3687</Words>
  <Application>Microsoft Office PowerPoint</Application>
  <PresentationFormat>Egendefinert</PresentationFormat>
  <Paragraphs>844</Paragraphs>
  <Slides>21</Slides>
  <Notes>21</Notes>
  <HiddenSlides>0</HiddenSlides>
  <MMClips>0</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21</vt:i4>
      </vt:variant>
    </vt:vector>
  </HeadingPairs>
  <TitlesOfParts>
    <vt:vector size="30" baseType="lpstr">
      <vt:lpstr>Arial</vt:lpstr>
      <vt:lpstr>Calibri</vt:lpstr>
      <vt:lpstr>Helvetica Neue Thin</vt:lpstr>
      <vt:lpstr>Oslo Sans Office</vt:lpstr>
      <vt:lpstr>Tahoma</vt:lpstr>
      <vt:lpstr>Times New Roman</vt:lpstr>
      <vt:lpstr>Verdana</vt:lpstr>
      <vt:lpstr>Wingdings</vt:lpstr>
      <vt:lpstr>Office-tema</vt:lpstr>
      <vt:lpstr>PowerPoint-presentasjon</vt:lpstr>
      <vt:lpstr>Innhold</vt:lpstr>
      <vt:lpstr>PowerPoint-presentasjon</vt:lpstr>
      <vt:lpstr>PowerPoint-presentasjon</vt:lpstr>
      <vt:lpstr>PowerPoint-presentasjon</vt:lpstr>
      <vt:lpstr>Prioritering hele objektet</vt:lpstr>
      <vt:lpstr>PowerPoint-presentasjon</vt:lpstr>
      <vt:lpstr>1. etasje Prioriteringsliste  Jf. plantegning neste side</vt:lpstr>
      <vt:lpstr>1. etasje Plantegning  Jf. liste forrige side</vt:lpstr>
      <vt:lpstr>Bergingskort 1 Maleri Det syke barn </vt:lpstr>
      <vt:lpstr>Bergingskort 11 Kirkesamlingen 50 gjenstander</vt:lpstr>
      <vt:lpstr>PowerPoint-presentasjon</vt:lpstr>
      <vt:lpstr>2. etasje Prioriteringsliste  Jf. plantegning neste side</vt:lpstr>
      <vt:lpstr>2. etasje Plantegning  Jf. liste forrige side</vt:lpstr>
      <vt:lpstr>Bergingskort 3 Veggmalerier Bygningsfast </vt:lpstr>
      <vt:lpstr>PowerPoint-presentasjon</vt:lpstr>
      <vt:lpstr>3. etasje Prioriteringsliste  Jf. plantegning neste side</vt:lpstr>
      <vt:lpstr>3. etasje Plantegning  Jf. liste forrige side</vt:lpstr>
      <vt:lpstr>Bergingskort 4 Dokumenter Pappesker </vt:lpstr>
      <vt:lpstr>Innhold seksjoner</vt:lpstr>
      <vt:lpstr>Innhold seksjoner</vt:lpstr>
    </vt:vector>
  </TitlesOfParts>
  <Company>Oslo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Eksempel på en verdibergingsplan for Det fiktive museet</dc:title>
  <dc:subject>RVR</dc:subject>
  <dc:creator>Susanna Björklöf</dc:creator>
  <cp:keywords>2024;Verdibergingsplan - Salvage Plan _x000d_
© 2021 by Susanna Björklöf,_x000d_
Oslo brann- og redningsetat _x000d_
is licensed under CC BY-SA 4.0</cp:keywords>
  <cp:lastModifiedBy>Susanna Björklöf</cp:lastModifiedBy>
  <cp:revision>1</cp:revision>
  <cp:lastPrinted>2024-04-09T14:53:11Z</cp:lastPrinted>
  <dcterms:created xsi:type="dcterms:W3CDTF">2020-05-11T12:55:55Z</dcterms:created>
  <dcterms:modified xsi:type="dcterms:W3CDTF">2024-09-17T11:10:09Z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0x010100ED122A93E5BA4D47AF444812CD900538</vt:lpwstr>
  </property>
  <property fmtid="{D5CDD505-2E9C-101B-9397-08002B2CF9AE}" pid="3" name="Order">
    <vt:r8>100</vt:r8>
  </property>
  <property fmtid="{D5CDD505-2E9C-101B-9397-08002B2CF9AE}" pid="4" name="MSIP_Label_7a2396b7-5846-48ff-8468-5f49f8ad722a_Enabled">
    <vt:lpwstr>true</vt:lpwstr>
  </property>
  <property fmtid="{D5CDD505-2E9C-101B-9397-08002B2CF9AE}" pid="5" name="MSIP_Label_7a2396b7-5846-48ff-8468-5f49f8ad722a_SetDate">
    <vt:lpwstr>2023-02-21T10:41:14Z</vt:lpwstr>
  </property>
  <property fmtid="{D5CDD505-2E9C-101B-9397-08002B2CF9AE}" pid="6" name="MSIP_Label_7a2396b7-5846-48ff-8468-5f49f8ad722a_Method">
    <vt:lpwstr>Standard</vt:lpwstr>
  </property>
  <property fmtid="{D5CDD505-2E9C-101B-9397-08002B2CF9AE}" pid="7" name="MSIP_Label_7a2396b7-5846-48ff-8468-5f49f8ad722a_Name">
    <vt:lpwstr>Lav</vt:lpwstr>
  </property>
  <property fmtid="{D5CDD505-2E9C-101B-9397-08002B2CF9AE}" pid="8" name="MSIP_Label_7a2396b7-5846-48ff-8468-5f49f8ad722a_SiteId">
    <vt:lpwstr>e6795081-6391-442e-9ab4-5e9ef74f18ea</vt:lpwstr>
  </property>
  <property fmtid="{D5CDD505-2E9C-101B-9397-08002B2CF9AE}" pid="9" name="MSIP_Label_7a2396b7-5846-48ff-8468-5f49f8ad722a_ActionId">
    <vt:lpwstr>d6f91c5c-df10-4e03-b1d7-2693b03d3574</vt:lpwstr>
  </property>
  <property fmtid="{D5CDD505-2E9C-101B-9397-08002B2CF9AE}" pid="10" name="MSIP_Label_7a2396b7-5846-48ff-8468-5f49f8ad722a_ContentBits">
    <vt:lpwstr>0</vt:lpwstr>
  </property>
  <property fmtid="{D5CDD505-2E9C-101B-9397-08002B2CF9AE}" pid="11" name="MediaServiceImageTags">
    <vt:lpwstr/>
  </property>
</Properties>
</file>