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85" r:id="rId4"/>
  </p:sldMasterIdLst>
  <p:notesMasterIdLst>
    <p:notesMasterId r:id="rId22"/>
  </p:notesMasterIdLst>
  <p:handoutMasterIdLst>
    <p:handoutMasterId r:id="rId23"/>
  </p:handoutMasterIdLst>
  <p:sldIdLst>
    <p:sldId id="1155" r:id="rId5"/>
    <p:sldId id="988" r:id="rId6"/>
    <p:sldId id="989" r:id="rId7"/>
    <p:sldId id="986" r:id="rId8"/>
    <p:sldId id="1017" r:id="rId9"/>
    <p:sldId id="991" r:id="rId10"/>
    <p:sldId id="990" r:id="rId11"/>
    <p:sldId id="992" r:id="rId12"/>
    <p:sldId id="993" r:id="rId13"/>
    <p:sldId id="1147" r:id="rId14"/>
    <p:sldId id="1151" r:id="rId15"/>
    <p:sldId id="1150" r:id="rId16"/>
    <p:sldId id="1152" r:id="rId17"/>
    <p:sldId id="1153" r:id="rId18"/>
    <p:sldId id="1154" r:id="rId19"/>
    <p:sldId id="1012" r:id="rId20"/>
    <p:sldId id="1011" r:id="rId21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1155"/>
            <p14:sldId id="988"/>
            <p14:sldId id="989"/>
            <p14:sldId id="986"/>
            <p14:sldId id="1017"/>
            <p14:sldId id="991"/>
            <p14:sldId id="990"/>
            <p14:sldId id="992"/>
            <p14:sldId id="993"/>
            <p14:sldId id="1147"/>
            <p14:sldId id="1151"/>
            <p14:sldId id="1150"/>
            <p14:sldId id="1152"/>
            <p14:sldId id="1153"/>
            <p14:sldId id="1154"/>
            <p14:sldId id="1012"/>
            <p14:sldId id="10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49D-686B-CB37-3C96-B20094502C6B}" name="Susanna Björklöf" initials="SB" userId="S::susanna.bjorklof@bre.oslo.kommune.no::7521e857-8fe4-46e9-940e-e2fc2ad92975" providerId="AD"/>
  <p188:author id="{A6AD0BFC-3648-8DD3-C757-1CFBB97461F6}" name="Eirik Rindal" initials="ER" userId="S::eirik.rindal_nhm.uio.no#ext#@oslokommune.onmicrosoft.com::3da426d2-0ff1-4e68-92ee-d327aca588f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Lundesgaard Komnæs" initials="ALK" lastIdx="1" clrIdx="0">
    <p:extLst>
      <p:ext uri="{19B8F6BF-5375-455C-9EA6-DF929625EA0E}">
        <p15:presenceInfo xmlns:p15="http://schemas.microsoft.com/office/powerpoint/2012/main" userId="S-1-5-21-1123878227-590538075-4181424053-110161" providerId="AD"/>
      </p:ext>
    </p:extLst>
  </p:cmAuthor>
  <p:cmAuthor id="2" name="Susanna Björklöf" initials="SB" lastIdx="2" clrIdx="1">
    <p:extLst>
      <p:ext uri="{19B8F6BF-5375-455C-9EA6-DF929625EA0E}">
        <p15:presenceInfo xmlns:p15="http://schemas.microsoft.com/office/powerpoint/2012/main" userId="S-1-5-21-1123878227-590538075-4181424053-290361" providerId="AD"/>
      </p:ext>
    </p:extLst>
  </p:cmAuthor>
  <p:cmAuthor id="3" name="Susanna Björklöf" initials="SB [2]" lastIdx="1" clrIdx="2">
    <p:extLst>
      <p:ext uri="{19B8F6BF-5375-455C-9EA6-DF929625EA0E}">
        <p15:presenceInfo xmlns:p15="http://schemas.microsoft.com/office/powerpoint/2012/main" userId="S::susanna.bjorklof@bre.oslo.kommune.no::7521e857-8fe4-46e9-940e-e2fc2ad929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B582"/>
    <a:srgbClr val="ACEED3"/>
    <a:srgbClr val="BAB8E6"/>
    <a:srgbClr val="8FC3CD"/>
    <a:srgbClr val="B8CD89"/>
    <a:srgbClr val="FFF19B"/>
    <a:srgbClr val="FFC000"/>
    <a:srgbClr val="EB8515"/>
    <a:srgbClr val="6E2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0393B-660B-42CD-925D-B7696A130C0C}" v="9" dt="2024-09-17T11:03:58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97" autoAdjust="0"/>
  </p:normalViewPr>
  <p:slideViewPr>
    <p:cSldViewPr snapToGrid="0">
      <p:cViewPr varScale="1">
        <p:scale>
          <a:sx n="82" d="100"/>
          <a:sy n="82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756EAD47-17B1-644C-B9C9-8894C9E38C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A3A4E1-BC29-0441-812D-770593782A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1CAFD-EB70-ED48-A651-993A69DAA7E6}" type="datetimeFigureOut">
              <a:rPr lang="nb-NO" smtClean="0"/>
              <a:t>16.09.2024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9A0DD20-AF64-5749-95B1-AE7DCCE6AB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1DC1CA4-2D23-DA4D-BDFF-366417EC00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83302-EBAE-B14B-B14C-C4292C88A9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326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16.09.2024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tel:916%2052%2028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susanna.bjorklof@bre.oslo.kommune.no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0C78-173F-D64A-A73A-E7995BB9F680}" type="slidenum"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4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C989D-68B8-9B6C-4E6B-3FAC98EB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211E632-9C96-E886-0AC8-25F2E820E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DAB2930-0653-D4F0-5269-74E4CE8CD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59"/>
              </a:spcBef>
              <a:buFont typeface="Arial"/>
              <a:buNone/>
              <a:defRPr/>
            </a:pPr>
            <a:r>
              <a:rPr lang="nb-NO" b="1" dirty="0"/>
              <a:t>Førstesiden</a:t>
            </a:r>
            <a:r>
              <a:rPr lang="nb-NO" baseline="0" dirty="0"/>
              <a:t> på verdibergingsplanen er </a:t>
            </a:r>
            <a:r>
              <a:rPr lang="nb-NO" dirty="0"/>
              <a:t>hovedsakelig</a:t>
            </a:r>
            <a:r>
              <a:rPr lang="nb-NO" baseline="0" dirty="0"/>
              <a:t> rettet mot innsatsleder.</a:t>
            </a:r>
            <a:endParaRPr lang="nb-NO" baseline="0" dirty="0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endParaRPr lang="nb-NO" baseline="0" dirty="0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r>
              <a:rPr lang="nb-NO" b="1" dirty="0"/>
              <a:t>NB! Det grå feltet på siden er ikke inkludert i malen – det er bare for å vise dere hvem som er målgruppen.</a:t>
            </a:r>
            <a:endParaRPr lang="nb-NO" dirty="0"/>
          </a:p>
          <a:p>
            <a:pPr>
              <a:spcBef>
                <a:spcPts val="659"/>
              </a:spcBef>
            </a:pPr>
            <a:endParaRPr lang="nb-NO" dirty="0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r>
              <a:rPr lang="nb-NO" u="sng" dirty="0">
                <a:ea typeface="Calibri"/>
                <a:cs typeface="Calibri"/>
              </a:rPr>
              <a:t>Slik leser du førstesiden</a:t>
            </a:r>
            <a:endParaRPr lang="nb-NO" dirty="0"/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dirty="0"/>
              <a:t>Oppe</a:t>
            </a:r>
            <a:r>
              <a:rPr lang="nb-NO" baseline="0" dirty="0"/>
              <a:t> til venstre </a:t>
            </a:r>
            <a:r>
              <a:rPr lang="nb-NO" dirty="0"/>
              <a:t>er</a:t>
            </a:r>
            <a:r>
              <a:rPr lang="nb-NO" baseline="0" dirty="0"/>
              <a:t> </a:t>
            </a:r>
            <a:r>
              <a:rPr lang="nb-NO" b="1" baseline="0" dirty="0"/>
              <a:t>navn og adresse til objektet</a:t>
            </a:r>
            <a:r>
              <a:rPr lang="nb-NO" baseline="0" dirty="0"/>
              <a:t>.</a:t>
            </a:r>
            <a:endParaRPr lang="nb-NO" baseline="0" dirty="0">
              <a:ea typeface="Calibri"/>
              <a:cs typeface="Calibri"/>
            </a:endParaRPr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aseline="0" dirty="0"/>
              <a:t>Under er det angitt hvilket dato planen er opprettet eller </a:t>
            </a:r>
            <a:r>
              <a:rPr lang="nb-NO" dirty="0"/>
              <a:t>oppdatert</a:t>
            </a:r>
            <a:r>
              <a:rPr lang="nb-NO" baseline="0" dirty="0"/>
              <a:t>, samt </a:t>
            </a:r>
            <a:r>
              <a:rPr lang="nb-NO" b="1" baseline="0" dirty="0"/>
              <a:t>dato for neste oppdatering</a:t>
            </a:r>
            <a:r>
              <a:rPr lang="nb-NO" baseline="0" dirty="0"/>
              <a:t>. </a:t>
            </a:r>
            <a:endParaRPr lang="nb-NO" dirty="0"/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="1" baseline="0" dirty="0"/>
              <a:t>Dersom dato for neste oppdatering </a:t>
            </a:r>
            <a:r>
              <a:rPr lang="nb-NO" b="1" dirty="0"/>
              <a:t>har</a:t>
            </a:r>
            <a:r>
              <a:rPr lang="nb-NO" b="1" baseline="0" dirty="0"/>
              <a:t> passert</a:t>
            </a:r>
            <a:r>
              <a:rPr lang="nb-NO" b="1" dirty="0"/>
              <a:t>,</a:t>
            </a:r>
            <a:r>
              <a:rPr lang="nb-NO" b="1" baseline="0" dirty="0"/>
              <a:t> skal planverket i utgangspunktet ikke brukes</a:t>
            </a:r>
            <a:r>
              <a:rPr lang="nb-NO" baseline="0" dirty="0"/>
              <a:t>. </a:t>
            </a:r>
            <a:r>
              <a:rPr lang="nb-NO" dirty="0"/>
              <a:t>Det</a:t>
            </a:r>
            <a:r>
              <a:rPr lang="nb-NO" baseline="0" dirty="0"/>
              <a:t> må likevel vurderes fra tilfelle til tilfelle. </a:t>
            </a:r>
            <a:r>
              <a:rPr lang="nb-NO" dirty="0"/>
              <a:t>Noen</a:t>
            </a:r>
            <a:r>
              <a:rPr lang="nb-NO" baseline="0" dirty="0"/>
              <a:t> museer </a:t>
            </a:r>
            <a:r>
              <a:rPr lang="nb-NO" dirty="0"/>
              <a:t>endrer</a:t>
            </a:r>
            <a:r>
              <a:rPr lang="nb-NO" baseline="0" dirty="0"/>
              <a:t> </a:t>
            </a:r>
            <a:r>
              <a:rPr lang="nb-NO" dirty="0"/>
              <a:t>ofte i</a:t>
            </a:r>
            <a:r>
              <a:rPr lang="nb-NO" baseline="0" dirty="0"/>
              <a:t> utstillingene, mens andre har mer faste utstillinger. Kirker </a:t>
            </a:r>
            <a:r>
              <a:rPr lang="nb-NO" dirty="0"/>
              <a:t>gjør ofte ikke så store endringer i hvor gjenstander</a:t>
            </a:r>
            <a:r>
              <a:rPr lang="nb-NO" baseline="0" dirty="0"/>
              <a:t> er</a:t>
            </a:r>
            <a:r>
              <a:rPr lang="nb-NO" dirty="0"/>
              <a:t> plassert</a:t>
            </a:r>
            <a:r>
              <a:rPr lang="nb-NO" baseline="0" dirty="0"/>
              <a:t>.</a:t>
            </a:r>
            <a:endParaRPr lang="nb-NO" baseline="0" dirty="0">
              <a:ea typeface="Calibri"/>
              <a:cs typeface="Calibri"/>
            </a:endParaRPr>
          </a:p>
          <a:p>
            <a:pPr marL="171450" indent="-171450">
              <a:spcBef>
                <a:spcPts val="659"/>
              </a:spcBef>
              <a:buFont typeface="Arial"/>
              <a:buChar char="•"/>
              <a:defRPr/>
            </a:pPr>
            <a:r>
              <a:rPr lang="nb-NO" baseline="0" dirty="0"/>
              <a:t>På høyre </a:t>
            </a:r>
            <a:r>
              <a:rPr lang="nb-NO" dirty="0"/>
              <a:t>side</a:t>
            </a:r>
            <a:r>
              <a:rPr lang="nb-NO" baseline="0" dirty="0"/>
              <a:t> er </a:t>
            </a:r>
            <a:r>
              <a:rPr lang="nb-NO" b="1" baseline="0" dirty="0"/>
              <a:t>innholdsfortegnelsen til verdibergingsplanen</a:t>
            </a:r>
            <a:r>
              <a:rPr lang="nb-NO" baseline="0" dirty="0"/>
              <a:t>. </a:t>
            </a:r>
            <a:r>
              <a:rPr lang="nb-NO" dirty="0"/>
              <a:t>Fargene</a:t>
            </a:r>
            <a:r>
              <a:rPr lang="nb-NO" baseline="0" dirty="0"/>
              <a:t> i </a:t>
            </a:r>
            <a:r>
              <a:rPr lang="nb-NO" dirty="0"/>
              <a:t>boksene viser</a:t>
            </a:r>
            <a:r>
              <a:rPr lang="nb-NO" baseline="0" dirty="0"/>
              <a:t> inndelingen av objektet, og </a:t>
            </a:r>
            <a:r>
              <a:rPr lang="nb-NO" dirty="0"/>
              <a:t>fargene går igjen flere steder i planen</a:t>
            </a:r>
            <a:r>
              <a:rPr lang="nb-NO" baseline="0" dirty="0"/>
              <a:t>. </a:t>
            </a:r>
            <a:endParaRPr lang="nb-NO" dirty="0"/>
          </a:p>
          <a:p>
            <a:pPr marL="171450" indent="-171450">
              <a:spcBef>
                <a:spcPts val="659"/>
              </a:spcBef>
              <a:buFont typeface="Arial"/>
              <a:buChar char="•"/>
              <a:defRPr/>
            </a:pPr>
            <a:r>
              <a:rPr lang="nb-NO" b="1" dirty="0"/>
              <a:t>Fargebruk:</a:t>
            </a:r>
            <a:r>
              <a:rPr lang="nb-NO" dirty="0"/>
              <a:t> I dette</a:t>
            </a:r>
            <a:r>
              <a:rPr lang="nb-NO" baseline="0" dirty="0"/>
              <a:t> </a:t>
            </a:r>
            <a:r>
              <a:rPr lang="nb-NO" dirty="0"/>
              <a:t>eksempelet</a:t>
            </a:r>
            <a:r>
              <a:rPr lang="nb-NO" baseline="0" dirty="0"/>
              <a:t> er objektet og planverket delt inn i etasjer, som fått hver sin egen </a:t>
            </a:r>
            <a:r>
              <a:rPr lang="nb-NO" dirty="0"/>
              <a:t>farge</a:t>
            </a:r>
            <a:r>
              <a:rPr lang="nb-NO" baseline="0" dirty="0"/>
              <a:t>. </a:t>
            </a:r>
            <a:r>
              <a:rPr lang="nb-NO" dirty="0"/>
              <a:t>I malen finns en side med farger som skal brukes</a:t>
            </a:r>
            <a:endParaRPr lang="nb-NO" baseline="0" dirty="0">
              <a:ea typeface="Calibri"/>
              <a:cs typeface="Calibri"/>
            </a:endParaRPr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aseline="0" dirty="0"/>
              <a:t>Etasjefargene vises også i bygningssymbolet </a:t>
            </a:r>
            <a:r>
              <a:rPr lang="nb-NO" dirty="0"/>
              <a:t>nede </a:t>
            </a:r>
            <a:r>
              <a:rPr lang="nb-NO" baseline="0" dirty="0"/>
              <a:t>ved målestokken og </a:t>
            </a:r>
            <a:r>
              <a:rPr lang="nb-NO" dirty="0"/>
              <a:t>retningspilen</a:t>
            </a:r>
            <a:r>
              <a:rPr lang="nb-NO" baseline="0" dirty="0"/>
              <a:t>. </a:t>
            </a:r>
            <a:endParaRPr lang="nb-NO" dirty="0"/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dirty="0">
                <a:ea typeface="Calibri"/>
                <a:cs typeface="Calibri"/>
              </a:rPr>
              <a:t>På førstesiden bør det være </a:t>
            </a:r>
            <a:r>
              <a:rPr lang="nb-NO" b="1" dirty="0">
                <a:ea typeface="Calibri"/>
                <a:cs typeface="Calibri"/>
              </a:rPr>
              <a:t>en situasjonsplan, kartutsnitt eller foto av objektet</a:t>
            </a:r>
            <a:r>
              <a:rPr lang="nb-NO" dirty="0">
                <a:ea typeface="Calibri"/>
                <a:cs typeface="Calibri"/>
              </a:rPr>
              <a:t>, alt etter hva man mener gir best informasjon til brannvesenet.</a:t>
            </a:r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aseline="0" dirty="0"/>
              <a:t>Dersom det er ønskelig kan </a:t>
            </a:r>
            <a:r>
              <a:rPr lang="nb-NO" b="1" baseline="0" dirty="0"/>
              <a:t>innsatsteknisk informasjon</a:t>
            </a:r>
            <a:r>
              <a:rPr lang="nb-NO" baseline="0" dirty="0"/>
              <a:t> som adkomstveier, oppstillingsplasser, farlig stoff </a:t>
            </a:r>
            <a:r>
              <a:rPr lang="nb-NO" baseline="0" dirty="0" err="1"/>
              <a:t>m.v</a:t>
            </a:r>
            <a:r>
              <a:rPr lang="nb-NO" baseline="0" dirty="0"/>
              <a:t>. legges in på situasjonsplanen. Dette gjøres i så fall av virksomheten som lager verdibergingsplanen</a:t>
            </a:r>
            <a:r>
              <a:rPr lang="nb-NO" dirty="0"/>
              <a:t>,</a:t>
            </a:r>
            <a:r>
              <a:rPr lang="nb-NO" baseline="0" dirty="0"/>
              <a:t> </a:t>
            </a:r>
            <a:r>
              <a:rPr lang="nb-NO" dirty="0"/>
              <a:t>men </a:t>
            </a:r>
            <a:r>
              <a:rPr lang="nb-NO" baseline="0" dirty="0"/>
              <a:t>i samråd med brannvesenet</a:t>
            </a:r>
            <a:r>
              <a:rPr lang="nb-NO" dirty="0"/>
              <a:t>. Siden</a:t>
            </a:r>
            <a:r>
              <a:rPr lang="nb-NO" baseline="0" dirty="0"/>
              <a:t> kan </a:t>
            </a:r>
            <a:r>
              <a:rPr lang="nb-NO" dirty="0"/>
              <a:t>da helt</a:t>
            </a:r>
            <a:r>
              <a:rPr lang="nb-NO" baseline="0" dirty="0"/>
              <a:t> eller delvis fylle funksjonen til en </a:t>
            </a:r>
            <a:r>
              <a:rPr lang="nb-NO" b="1" baseline="0" dirty="0"/>
              <a:t>objektplan</a:t>
            </a:r>
            <a:r>
              <a:rPr lang="nb-NO" baseline="0" dirty="0"/>
              <a:t>.</a:t>
            </a:r>
            <a:r>
              <a:rPr lang="nb-NO" dirty="0"/>
              <a:t> </a:t>
            </a:r>
            <a:endParaRPr lang="nb-NO" baseline="0" dirty="0"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659"/>
              </a:spcBef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En v</a:t>
            </a:r>
            <a:r>
              <a:rPr lang="nb-NO" b="1" baseline="0" dirty="0"/>
              <a:t>erdibergingsplan skal tilpasses det enkelte objektet</a:t>
            </a:r>
            <a:r>
              <a:rPr lang="nb-NO" baseline="0" dirty="0"/>
              <a:t>, og kan lages både enklere eller mer kompleks enn det som vises her. 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DB283B9-FDD4-931E-01AC-8DC0EE584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65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9B52B-46EC-DB4D-7C09-2F6DDF21E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C9C21B9-3D04-C6D1-20ED-6AF6CB4AB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784C4C4-C73A-D529-5DDB-6FFCF23EF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 dirty="0"/>
              <a:t>Denne siden er hovedsakelig rettet til innsatsleder</a:t>
            </a:r>
          </a:p>
          <a:p>
            <a:endParaRPr lang="nb-NO" b="1" u="sng" dirty="0"/>
          </a:p>
          <a:p>
            <a:r>
              <a:rPr lang="nb-NO" b="1" dirty="0"/>
              <a:t>Kontaktinfo</a:t>
            </a:r>
            <a:endParaRPr lang="nb-NO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dirty="0"/>
              <a:t>Her listes</a:t>
            </a:r>
            <a:r>
              <a:rPr lang="nb-NO" b="0" u="none" baseline="0" dirty="0"/>
              <a:t> </a:t>
            </a:r>
            <a:r>
              <a:rPr lang="nb-NO" dirty="0"/>
              <a:t>for eksempel personer</a:t>
            </a:r>
            <a:r>
              <a:rPr lang="nb-NO" b="0" u="none" baseline="0" dirty="0"/>
              <a:t>, funksjoner og bedrifter som kan bistå brannvesenet. Det kan være kjentpersoner, fagpersoner, forsikringsselskap, </a:t>
            </a:r>
            <a:r>
              <a:rPr lang="nb-NO" dirty="0"/>
              <a:t>transportfirma</a:t>
            </a:r>
            <a:r>
              <a:rPr lang="nb-NO" b="0" u="none" baseline="0" dirty="0"/>
              <a:t>, vekterselskap og antikvarisk myndighet </a:t>
            </a:r>
            <a:r>
              <a:rPr lang="nb-NO" dirty="0"/>
              <a:t>(</a:t>
            </a:r>
            <a:r>
              <a:rPr lang="nb-NO" b="0" u="none" baseline="0" dirty="0"/>
              <a:t>dersom objektet er en kirke eller fredet</a:t>
            </a:r>
            <a:r>
              <a:rPr lang="nb-NO" dirty="0"/>
              <a:t>).</a:t>
            </a:r>
            <a:endParaRPr lang="nb-NO" b="0" u="none" baseline="0" dirty="0">
              <a:cs typeface="Calibri"/>
            </a:endParaRPr>
          </a:p>
          <a:p>
            <a:endParaRPr lang="nb-NO" b="0" u="none" baseline="0" dirty="0"/>
          </a:p>
          <a:p>
            <a:r>
              <a:rPr lang="nb-NO" b="1" baseline="0" dirty="0"/>
              <a:t>Hjelpemidler</a:t>
            </a:r>
            <a:endParaRPr lang="nb-NO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dirty="0"/>
              <a:t>Her informerer</a:t>
            </a:r>
            <a:r>
              <a:rPr lang="nb-NO" baseline="0" dirty="0"/>
              <a:t> virksomheten</a:t>
            </a:r>
            <a:r>
              <a:rPr lang="nb-NO" dirty="0"/>
              <a:t> om</a:t>
            </a:r>
            <a:r>
              <a:rPr lang="nb-NO" baseline="0" dirty="0"/>
              <a:t> </a:t>
            </a:r>
            <a:r>
              <a:rPr lang="nb-NO" dirty="0"/>
              <a:t>tilrettelegging</a:t>
            </a:r>
            <a:r>
              <a:rPr lang="nb-NO" baseline="0" dirty="0"/>
              <a:t> for berging. Det kan for eksempel være</a:t>
            </a:r>
            <a:r>
              <a:rPr lang="nb-NO" dirty="0"/>
              <a:t> informasjon om beredskapskasse</a:t>
            </a:r>
            <a:r>
              <a:rPr lang="nb-NO" baseline="0" dirty="0"/>
              <a:t>, verktøy, stiger og materialer for </a:t>
            </a:r>
            <a:r>
              <a:rPr lang="nb-NO" dirty="0"/>
              <a:t>tildekking, eller </a:t>
            </a:r>
            <a:r>
              <a:rPr lang="nb-NO" baseline="0" dirty="0"/>
              <a:t>informasjon om egnete </a:t>
            </a:r>
            <a:r>
              <a:rPr lang="nb-NO" dirty="0"/>
              <a:t>plasser</a:t>
            </a:r>
            <a:r>
              <a:rPr lang="nb-NO" baseline="0" dirty="0"/>
              <a:t> for </a:t>
            </a:r>
            <a:r>
              <a:rPr lang="nb-NO" dirty="0"/>
              <a:t>oppsamling og lagring</a:t>
            </a:r>
            <a:r>
              <a:rPr lang="nb-NO" baseline="0" dirty="0"/>
              <a:t> av bergede gjenstander.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b="1" dirty="0"/>
              <a:t>Symboler</a:t>
            </a:r>
            <a:endParaRPr lang="nb-NO" b="1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dirty="0"/>
              <a:t>Symbolene som brukes er</a:t>
            </a:r>
            <a:r>
              <a:rPr lang="nb-NO" baseline="0" dirty="0"/>
              <a:t> fremmet av blant annet </a:t>
            </a:r>
            <a:r>
              <a:rPr lang="nb-NO" dirty="0"/>
              <a:t>av brannskolen</a:t>
            </a:r>
            <a:r>
              <a:rPr lang="nb-NO" baseline="0" dirty="0"/>
              <a:t> for å brukes i objektplaner. I tillegg er det laget </a:t>
            </a:r>
            <a:r>
              <a:rPr lang="nb-NO" dirty="0"/>
              <a:t>spesielle symboler</a:t>
            </a:r>
            <a:r>
              <a:rPr lang="nb-NO" baseline="0" dirty="0"/>
              <a:t> for verdibergingsplanen, </a:t>
            </a:r>
            <a:r>
              <a:rPr lang="nb-NO" dirty="0"/>
              <a:t>som</a:t>
            </a:r>
            <a:r>
              <a:rPr lang="nb-NO" baseline="0" dirty="0"/>
              <a:t> symboler</a:t>
            </a:r>
            <a:r>
              <a:rPr lang="nb-NO" dirty="0"/>
              <a:t> for</a:t>
            </a:r>
            <a:r>
              <a:rPr lang="nb-NO" baseline="0" dirty="0"/>
              <a:t> </a:t>
            </a:r>
            <a:r>
              <a:rPr lang="nb-NO" dirty="0"/>
              <a:t>prioritering for gjenstand og bygningsfast verdi, kameraposisjon,</a:t>
            </a:r>
            <a:r>
              <a:rPr lang="nb-NO" baseline="0" dirty="0"/>
              <a:t> </a:t>
            </a:r>
            <a:r>
              <a:rPr lang="nb-NO" dirty="0"/>
              <a:t>verktøykasse,</a:t>
            </a:r>
            <a:r>
              <a:rPr lang="nb-NO" baseline="0" dirty="0"/>
              <a:t> hjelpemidler, prioritering og mål.</a:t>
            </a:r>
            <a:r>
              <a:rPr lang="nb-NO" dirty="0"/>
              <a:t> 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nb-NO" baseline="0" dirty="0"/>
              <a:t>I eksemplet er kun et utvalg av </a:t>
            </a:r>
            <a:r>
              <a:rPr lang="nb-NO" dirty="0"/>
              <a:t>symbolene</a:t>
            </a:r>
            <a:r>
              <a:rPr lang="nb-NO" baseline="0" dirty="0"/>
              <a:t> med. </a:t>
            </a:r>
            <a:r>
              <a:rPr lang="nb-NO" dirty="0"/>
              <a:t>I malen finnes </a:t>
            </a:r>
            <a:r>
              <a:rPr lang="nb-NO" baseline="0" dirty="0"/>
              <a:t>alle symbolene som kan brukes.</a:t>
            </a:r>
            <a:endParaRPr lang="nb-NO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dirty="0"/>
              <a:t>Prioriterte verdier kan ha to ulike symboler</a:t>
            </a:r>
            <a:r>
              <a:rPr lang="nb-NO" baseline="0" dirty="0"/>
              <a:t>.</a:t>
            </a:r>
            <a:endParaRPr lang="nb-NO" dirty="0">
              <a:cs typeface="Calibri" panose="020F0502020204030204"/>
            </a:endParaRPr>
          </a:p>
          <a:p>
            <a:pPr lvl="1" indent="-171450">
              <a:buFont typeface="Arial"/>
              <a:buChar char="•"/>
              <a:defRPr/>
            </a:pPr>
            <a:r>
              <a:rPr lang="nb-NO" baseline="0" dirty="0"/>
              <a:t>Symbol for løse gjenstander er en sirkel.</a:t>
            </a:r>
            <a:endParaRPr lang="nb-NO" dirty="0">
              <a:cs typeface="Calibri" panose="020F0502020204030204"/>
            </a:endParaRPr>
          </a:p>
          <a:p>
            <a:pPr lvl="1" indent="-171450">
              <a:buFont typeface="Arial"/>
              <a:buChar char="•"/>
              <a:defRPr/>
            </a:pPr>
            <a:r>
              <a:rPr lang="nb-NO" baseline="0" dirty="0"/>
              <a:t>Symbol for faste elementer</a:t>
            </a:r>
            <a:r>
              <a:rPr lang="nb-NO" dirty="0"/>
              <a:t>/vanskelig flyttbare elementer </a:t>
            </a:r>
            <a:r>
              <a:rPr lang="nb-NO" baseline="0" dirty="0"/>
              <a:t>er </a:t>
            </a:r>
            <a:r>
              <a:rPr lang="nb-NO" baseline="0" dirty="0" err="1"/>
              <a:t>husformet</a:t>
            </a:r>
            <a:r>
              <a:rPr lang="nb-NO" baseline="0" dirty="0"/>
              <a:t>.</a:t>
            </a:r>
            <a:endParaRPr lang="nb-NO" baseline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 dirty="0"/>
              <a:t>Det kan brukes to </a:t>
            </a:r>
            <a:r>
              <a:rPr lang="nb-NO" dirty="0"/>
              <a:t>ulike farger</a:t>
            </a:r>
            <a:r>
              <a:rPr lang="nb-NO" baseline="0" dirty="0"/>
              <a:t> for prioritet</a:t>
            </a:r>
            <a:r>
              <a:rPr lang="nb-NO" dirty="0"/>
              <a:t> – for å lettere gi oversikt over hvor de mest verdifulle elementene er:  </a:t>
            </a:r>
            <a:endParaRPr lang="nb-NO" dirty="0">
              <a:cs typeface="Calibri"/>
            </a:endParaRPr>
          </a:p>
          <a:p>
            <a:pPr marL="914400" lvl="1" indent="-171450">
              <a:buFont typeface="Arial"/>
              <a:buChar char="•"/>
            </a:pPr>
            <a:r>
              <a:rPr lang="nb-NO" dirty="0"/>
              <a:t>Rødt</a:t>
            </a:r>
            <a:r>
              <a:rPr lang="nb-NO" baseline="0" dirty="0"/>
              <a:t> for høyeste </a:t>
            </a:r>
            <a:r>
              <a:rPr lang="nb-NO" dirty="0" err="1"/>
              <a:t>pri</a:t>
            </a:r>
            <a:endParaRPr lang="nb-NO" dirty="0">
              <a:cs typeface="Calibri"/>
            </a:endParaRPr>
          </a:p>
          <a:p>
            <a:pPr marL="914400" lvl="1" indent="-171450">
              <a:buFont typeface="Arial"/>
              <a:buChar char="•"/>
            </a:pPr>
            <a:r>
              <a:rPr lang="nb-NO" dirty="0"/>
              <a:t>Branngul</a:t>
            </a:r>
            <a:r>
              <a:rPr lang="nb-NO" baseline="0" dirty="0"/>
              <a:t> for nest høyeste </a:t>
            </a:r>
            <a:r>
              <a:rPr lang="nb-NO" baseline="0" dirty="0" err="1"/>
              <a:t>pri</a:t>
            </a:r>
            <a:r>
              <a:rPr lang="nb-NO" baseline="0" dirty="0"/>
              <a:t>.</a:t>
            </a:r>
            <a:r>
              <a:rPr lang="nb-NO" dirty="0"/>
              <a:t> 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 dirty="0"/>
              <a:t>Tallene i symbolene angir </a:t>
            </a:r>
            <a:r>
              <a:rPr lang="nb-NO" baseline="0" dirty="0" err="1"/>
              <a:t>pri</a:t>
            </a:r>
            <a:r>
              <a:rPr lang="nb-NO" baseline="0" dirty="0"/>
              <a:t>-rekkefølge i hele objektet.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dirty="0"/>
              <a:t>En </a:t>
            </a:r>
            <a:r>
              <a:rPr lang="nb-NO" baseline="0" dirty="0"/>
              <a:t>rød gjennomsiktig </a:t>
            </a:r>
            <a:r>
              <a:rPr lang="nb-NO" dirty="0"/>
              <a:t>firkant symboliserer en prioritert</a:t>
            </a:r>
            <a:r>
              <a:rPr lang="nb-NO" baseline="0" dirty="0"/>
              <a:t> sone, </a:t>
            </a:r>
            <a:r>
              <a:rPr lang="nb-NO" dirty="0"/>
              <a:t>og brukes</a:t>
            </a:r>
            <a:r>
              <a:rPr lang="nb-NO" baseline="0" dirty="0"/>
              <a:t> sammen med </a:t>
            </a:r>
            <a:r>
              <a:rPr lang="nb-NO" dirty="0"/>
              <a:t>et </a:t>
            </a:r>
            <a:r>
              <a:rPr lang="nb-NO" baseline="0" dirty="0" err="1"/>
              <a:t>pri</a:t>
            </a:r>
            <a:r>
              <a:rPr lang="nb-NO" baseline="0" dirty="0"/>
              <a:t>-symbol for å markere områder med mange gjenstander som skal berges uten innbyrdes rangering. Symbolet for prioritert sone kan også brukes for å merke rom eller arealer med bygningsfaste verdier.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 dirty="0"/>
              <a:t>Symbol for person brukes for å angi hvor mange personer som trengs for å gjennomføre berging av en gjenstand eller sikring på stedet.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 dirty="0"/>
              <a:t>Symbolene for vekt og mål brukes for å angi dette i lister og på bergingskort.</a:t>
            </a:r>
            <a:endParaRPr lang="nb-NO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77881D-B50E-34F4-BA4C-BB190983C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84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6207F-4185-EA00-3420-1DD633A5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4784D4A-7FD2-890E-70F9-5ABF48991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8D39692-42A0-F2E1-E3E1-C14012D81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 dirty="0"/>
              <a:t>Siden er hovedsakelig rettet til innsatsleder</a:t>
            </a:r>
          </a:p>
          <a:p>
            <a:r>
              <a:rPr lang="nb-NO" b="1" dirty="0">
                <a:cs typeface="Calibri"/>
              </a:rPr>
              <a:t>Eksemplet viser ett bygg inndelt i etasjer. Malen kan tilpasses ulike typer av objekter, f.eks. flere sammenbygde eller frittliggende bygg med ulikt antall etasjer, som et friluftsmuseum.</a:t>
            </a:r>
            <a:endParaRPr lang="nb-NO" b="1" u="sng" dirty="0">
              <a:solidFill>
                <a:srgbClr val="E30613"/>
              </a:solidFill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nb-NO" dirty="0"/>
          </a:p>
          <a:p>
            <a:pPr marL="171450" indent="-171450">
              <a:buFont typeface="Arial"/>
              <a:buChar char="•"/>
              <a:defRPr/>
            </a:pPr>
            <a:r>
              <a:rPr lang="nb-NO" b="1" u="none" baseline="0" dirty="0"/>
              <a:t>Boksen </a:t>
            </a:r>
            <a:r>
              <a:rPr lang="nb-NO" b="1" dirty="0"/>
              <a:t>øverst</a:t>
            </a:r>
            <a:r>
              <a:rPr lang="nb-NO" b="1" u="none" baseline="0" dirty="0"/>
              <a:t> </a:t>
            </a:r>
            <a:r>
              <a:rPr lang="nb-NO" b="1" dirty="0"/>
              <a:t>til </a:t>
            </a:r>
            <a:r>
              <a:rPr lang="nb-NO" b="1" u="none" baseline="0" dirty="0"/>
              <a:t>høyre</a:t>
            </a:r>
            <a:r>
              <a:rPr lang="nb-NO" dirty="0"/>
              <a:t> </a:t>
            </a:r>
            <a:r>
              <a:rPr lang="nb-NO" b="0" u="none" baseline="0" dirty="0"/>
              <a:t>er fylt med rødt for signalere at informasjonen på siden er viktig tidlig i innsatsen.</a:t>
            </a:r>
            <a:endParaRPr lang="nb-NO" b="1" u="sng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u="none" dirty="0"/>
              <a:t>I</a:t>
            </a:r>
            <a:r>
              <a:rPr lang="nb-NO" b="1" u="none" baseline="0" dirty="0"/>
              <a:t> tabellen angis prioritert </a:t>
            </a:r>
            <a:r>
              <a:rPr lang="nb-NO" b="1" dirty="0"/>
              <a:t>rekkefølge for hele objektet</a:t>
            </a:r>
            <a:r>
              <a:rPr lang="nb-NO" b="1" u="none" baseline="0" dirty="0"/>
              <a:t>.</a:t>
            </a:r>
            <a:endParaRPr lang="nb-NO" b="1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</a:t>
            </a:r>
            <a:r>
              <a:rPr lang="nb-NO" dirty="0"/>
              <a:t>: </a:t>
            </a:r>
            <a:r>
              <a:rPr lang="nb-NO" b="1" dirty="0" err="1"/>
              <a:t>Pri</a:t>
            </a:r>
            <a:r>
              <a:rPr lang="nb-NO" b="1" dirty="0"/>
              <a:t> = Bergingskort </a:t>
            </a:r>
            <a:r>
              <a:rPr lang="nb-NO" dirty="0"/>
              <a:t>Symbolene</a:t>
            </a:r>
            <a:r>
              <a:rPr lang="nb-NO" b="0" u="none" baseline="0" dirty="0"/>
              <a:t> med </a:t>
            </a:r>
            <a:r>
              <a:rPr lang="nb-NO" b="0" u="none" baseline="0" dirty="0" err="1"/>
              <a:t>pri</a:t>
            </a:r>
            <a:r>
              <a:rPr lang="nb-NO" b="0" u="none" baseline="0" dirty="0"/>
              <a:t>-tall angir om det </a:t>
            </a:r>
            <a:r>
              <a:rPr lang="nb-NO" dirty="0"/>
              <a:t>gjelder</a:t>
            </a:r>
            <a:r>
              <a:rPr lang="nb-NO" b="0" u="none" baseline="0" dirty="0"/>
              <a:t> løse gjenstander (sirkel) eller bygningsfaste</a:t>
            </a:r>
            <a:r>
              <a:rPr lang="nb-NO" dirty="0"/>
              <a:t>/vanskelig flyttbare</a:t>
            </a:r>
            <a:r>
              <a:rPr lang="nb-NO" b="0" u="none" baseline="0" dirty="0"/>
              <a:t> elementer (</a:t>
            </a:r>
            <a:r>
              <a:rPr lang="nb-NO" b="0" u="none" baseline="0" dirty="0" err="1"/>
              <a:t>husformet</a:t>
            </a:r>
            <a:r>
              <a:rPr lang="nb-NO" b="0" u="none" baseline="0" dirty="0"/>
              <a:t>). Tallene angir </a:t>
            </a:r>
            <a:r>
              <a:rPr lang="nb-NO" b="0" u="none" baseline="0" dirty="0" err="1"/>
              <a:t>pri</a:t>
            </a:r>
            <a:r>
              <a:rPr lang="nb-NO" b="0" u="none" baseline="0" dirty="0"/>
              <a:t>-rekkefølge, og brukes videre gjennom hele verdibergingsplanen, på etasjeoversikter og bergingskort. </a:t>
            </a:r>
            <a:r>
              <a:rPr lang="nb-NO" b="0" u="none" baseline="0" dirty="0" err="1"/>
              <a:t>Pri</a:t>
            </a:r>
            <a:r>
              <a:rPr lang="nb-NO" b="0" u="none" baseline="0" dirty="0"/>
              <a:t>-symbolene i listen viser til plassering ved tilsvarende symbol på plantegningene til høyre på siden.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Hva</a:t>
            </a:r>
            <a:r>
              <a:rPr lang="nb-NO" dirty="0"/>
              <a:t> Kort</a:t>
            </a:r>
            <a:r>
              <a:rPr lang="nb-NO" b="0" u="none" baseline="0" dirty="0"/>
              <a:t> beskrivelse av den prioriterte gjenstanden.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 err="1"/>
              <a:t>Kolloner</a:t>
            </a:r>
            <a:r>
              <a:rPr lang="nb-NO" b="1" dirty="0"/>
              <a:t>: Etg. og Rom: </a:t>
            </a:r>
            <a:r>
              <a:rPr lang="nb-NO" dirty="0"/>
              <a:t>Hvor</a:t>
            </a:r>
            <a:r>
              <a:rPr lang="nb-NO" b="0" u="none" baseline="0" dirty="0"/>
              <a:t> den prioriterte gjenstanden befinner seg. I eksemplet er det etasje og rom, men det kan for eksempel også være seksjon eller bygning og rom. Legg merke til at cellen som angir etasje er fylt med </a:t>
            </a:r>
            <a:r>
              <a:rPr lang="nb-NO" dirty="0"/>
              <a:t>fargen</a:t>
            </a:r>
            <a:r>
              <a:rPr lang="nb-NO" b="0" u="none" baseline="0" dirty="0"/>
              <a:t> som representerer etasjen i planverket.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Informasjon</a:t>
            </a:r>
            <a:r>
              <a:rPr lang="nb-NO" dirty="0"/>
              <a:t> Anslått antall personer som kreves for å utføre oppgaven med å berge eller sikre, og anslått tid for å utføre oppgaven på plass ved objektet. Annen</a:t>
            </a:r>
            <a:r>
              <a:rPr lang="nb-NO" b="0" u="none" baseline="0" dirty="0"/>
              <a:t> </a:t>
            </a:r>
            <a:r>
              <a:rPr lang="nb-NO" dirty="0"/>
              <a:t>nyttig informasjon, for</a:t>
            </a:r>
            <a:r>
              <a:rPr lang="nb-NO" b="0" u="none" baseline="0" dirty="0"/>
              <a:t> eksempel </a:t>
            </a:r>
            <a:r>
              <a:rPr lang="nb-NO" dirty="0"/>
              <a:t>farer eller behov</a:t>
            </a:r>
            <a:r>
              <a:rPr lang="nb-NO" b="0" u="none" baseline="0" dirty="0"/>
              <a:t> for hjelpemidler som </a:t>
            </a:r>
            <a:r>
              <a:rPr lang="nb-NO" dirty="0"/>
              <a:t>trengs</a:t>
            </a:r>
            <a:r>
              <a:rPr lang="nb-NO" b="0" u="none" baseline="0" dirty="0"/>
              <a:t>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0" u="none" baseline="0" dirty="0"/>
              <a:t>Informasjonen på plantegningene korresponderer med prioriteringslisten i tabellen</a:t>
            </a:r>
            <a:r>
              <a:rPr lang="nb-NO" dirty="0"/>
              <a:t>.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dirty="0"/>
              <a:t>Plassering av </a:t>
            </a:r>
            <a:r>
              <a:rPr lang="nb-NO" b="1" dirty="0"/>
              <a:t>hjelpemidler og særskilte farer legges også inn </a:t>
            </a:r>
            <a:r>
              <a:rPr lang="nb-NO" dirty="0"/>
              <a:t>på plantegningene.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0" u="none" baseline="0" dirty="0"/>
              <a:t>I tillegg </a:t>
            </a:r>
            <a:r>
              <a:rPr lang="nb-NO" dirty="0"/>
              <a:t>er</a:t>
            </a:r>
            <a:r>
              <a:rPr lang="nb-NO" b="0" u="none" baseline="0" dirty="0"/>
              <a:t> </a:t>
            </a:r>
            <a:r>
              <a:rPr lang="nb-NO" b="1" u="none" baseline="0" dirty="0"/>
              <a:t>orienteringsinformasjon</a:t>
            </a:r>
            <a:r>
              <a:rPr lang="nb-NO" b="0" u="none" baseline="0" dirty="0"/>
              <a:t> som gatenavn, angrepsvei og brannsentral markert, samt</a:t>
            </a:r>
            <a:r>
              <a:rPr lang="nb-NO" dirty="0"/>
              <a:t> </a:t>
            </a:r>
            <a:r>
              <a:rPr lang="nb-NO" dirty="0" err="1"/>
              <a:t>nordpil</a:t>
            </a:r>
            <a:r>
              <a:rPr lang="nb-NO" b="0" u="none" baseline="0" dirty="0"/>
              <a:t> og målestokk.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FC8420-EB8A-F6C4-ED66-F7D39AECE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31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76EF3-4DD7-1072-CFE3-773630A0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D25E40D-9957-5AAB-7BA1-58C329751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20E248E-885F-7FC1-9996-22BD098E1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 dirty="0"/>
              <a:t>Sektoroversiktene er hovedsakelig rettet til utrykningsleder eller sektoransvarlig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Sektoroversikten</a:t>
            </a:r>
            <a:r>
              <a:rPr lang="nb-NO" b="0" u="none" dirty="0"/>
              <a:t> </a:t>
            </a:r>
            <a:r>
              <a:rPr lang="nb-NO" b="1" u="none" dirty="0"/>
              <a:t>består av to sider</a:t>
            </a:r>
            <a:r>
              <a:rPr lang="nb-NO" b="0" u="none" baseline="0" dirty="0"/>
              <a:t> som skal slås opp og leses sammen: </a:t>
            </a:r>
            <a:r>
              <a:rPr lang="nb-NO" b="1" u="none" dirty="0"/>
              <a:t>en prioriteringsliste </a:t>
            </a:r>
            <a:r>
              <a:rPr lang="nb-NO" b="0" u="none" dirty="0"/>
              <a:t>for verdier i aktuell </a:t>
            </a:r>
            <a:r>
              <a:rPr lang="nb-NO" dirty="0"/>
              <a:t>sektor</a:t>
            </a:r>
            <a:r>
              <a:rPr lang="nb-NO" b="0" u="none" dirty="0"/>
              <a:t>, og </a:t>
            </a:r>
            <a:r>
              <a:rPr lang="nb-NO" b="1" u="none" dirty="0"/>
              <a:t>en plantegning</a:t>
            </a:r>
            <a:r>
              <a:rPr lang="nb-NO" b="0" u="none" dirty="0"/>
              <a:t> over aktuell </a:t>
            </a:r>
            <a:r>
              <a:rPr lang="nb-NO" dirty="0"/>
              <a:t>sektor</a:t>
            </a:r>
            <a:r>
              <a:rPr lang="nb-NO" b="0" u="none" dirty="0"/>
              <a:t>. Her side 1, prioriteringsliste</a:t>
            </a:r>
          </a:p>
          <a:p>
            <a:endParaRPr lang="nb-NO" b="1" u="sng" dirty="0"/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Sektoroversikten</a:t>
            </a:r>
            <a:r>
              <a:rPr lang="nb-NO" b="1" u="none" dirty="0"/>
              <a:t> </a:t>
            </a:r>
            <a:r>
              <a:rPr lang="nb-NO" b="0" u="none" dirty="0"/>
              <a:t>inneholder</a:t>
            </a:r>
            <a:r>
              <a:rPr lang="nb-NO" b="0" u="none" baseline="0" dirty="0"/>
              <a:t> mer detaljert informasjon enn oversikten over hele objektet. 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dirty="0"/>
              <a:t>Sektoroversikter</a:t>
            </a:r>
            <a:r>
              <a:rPr lang="nb-NO" b="0" u="none" baseline="0" dirty="0"/>
              <a:t> med tilhørende bergingskort</a:t>
            </a:r>
            <a:r>
              <a:rPr lang="nb-NO" dirty="0"/>
              <a:t> </a:t>
            </a:r>
            <a:r>
              <a:rPr lang="nb-NO" b="1" dirty="0"/>
              <a:t>kan </a:t>
            </a:r>
            <a:r>
              <a:rPr lang="nb-NO" b="1" u="none" baseline="0" dirty="0"/>
              <a:t>plukkes ut av permen</a:t>
            </a:r>
            <a:r>
              <a:rPr lang="nb-NO" b="0" u="none" baseline="0" dirty="0"/>
              <a:t>, </a:t>
            </a:r>
            <a:r>
              <a:rPr lang="nb-NO" dirty="0"/>
              <a:t>og fordeles til sektoransvarlige etter behov</a:t>
            </a:r>
            <a:r>
              <a:rPr lang="nb-NO" b="0" u="none" baseline="0" dirty="0"/>
              <a:t>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0" u="none" baseline="0" dirty="0"/>
              <a:t>Innsatsleder beholder sidene med oversikt over hele objektet.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dirty="0"/>
              <a:t>Boksen øverst</a:t>
            </a:r>
            <a:r>
              <a:rPr lang="nb-NO" b="0" u="none" baseline="0" dirty="0"/>
              <a:t> </a:t>
            </a:r>
            <a:r>
              <a:rPr lang="nb-NO" dirty="0"/>
              <a:t>til </a:t>
            </a:r>
            <a:r>
              <a:rPr lang="nb-NO" b="0" u="none" baseline="0" dirty="0"/>
              <a:t>høyre</a:t>
            </a:r>
            <a:r>
              <a:rPr lang="nb-NO" dirty="0"/>
              <a:t> </a:t>
            </a:r>
            <a:r>
              <a:rPr lang="nb-NO" b="0" u="none" baseline="0" dirty="0"/>
              <a:t>er fylt med fargen som </a:t>
            </a:r>
            <a:r>
              <a:rPr lang="nb-NO" dirty="0"/>
              <a:t>sektoren</a:t>
            </a:r>
            <a:r>
              <a:rPr lang="nb-NO" b="0" u="none" baseline="0" dirty="0"/>
              <a:t> er tildelt i planverket, i dette tilfelle </a:t>
            </a:r>
            <a:r>
              <a:rPr lang="nb-NO" dirty="0"/>
              <a:t>lysegult</a:t>
            </a:r>
            <a:r>
              <a:rPr lang="nb-NO" b="0" u="none" baseline="0" dirty="0"/>
              <a:t>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</a:t>
            </a:r>
            <a:r>
              <a:rPr lang="nb-NO" b="1" dirty="0" err="1"/>
              <a:t>Pri</a:t>
            </a:r>
            <a:r>
              <a:rPr lang="nb-NO" b="1" dirty="0"/>
              <a:t>= Bergingskort: </a:t>
            </a:r>
            <a:r>
              <a:rPr lang="nb-NO" dirty="0"/>
              <a:t>Akkurat som</a:t>
            </a:r>
            <a:r>
              <a:rPr lang="nb-NO" b="0" u="none" dirty="0"/>
              <a:t> i oversikten over hele objektet</a:t>
            </a:r>
            <a:r>
              <a:rPr lang="nb-NO" b="0" u="none" baseline="0" dirty="0"/>
              <a:t>, er det i </a:t>
            </a:r>
            <a:r>
              <a:rPr lang="nb-NO" dirty="0"/>
              <a:t>sektoroversikten</a:t>
            </a:r>
            <a:r>
              <a:rPr lang="nb-NO" b="0" u="none" baseline="0" dirty="0"/>
              <a:t> angitt hva som er prioritert i rekkefølge, men det er kun de gjenstandene som befinner seg i aktuell etasje som er tatt med.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Foto: </a:t>
            </a:r>
            <a:r>
              <a:rPr lang="nb-NO" dirty="0"/>
              <a:t>Bilder</a:t>
            </a:r>
            <a:r>
              <a:rPr lang="nb-NO" b="0" u="none" baseline="0" dirty="0"/>
              <a:t> av gjenstandene,</a:t>
            </a:r>
            <a:r>
              <a:rPr lang="nb-NO" dirty="0"/>
              <a:t> for</a:t>
            </a:r>
            <a:r>
              <a:rPr lang="nb-NO" b="0" u="none" baseline="0" dirty="0"/>
              <a:t> lettere å skjønne hva det handler om og </a:t>
            </a:r>
            <a:r>
              <a:rPr lang="nb-NO" dirty="0"/>
              <a:t>lette kommunikasjonen</a:t>
            </a:r>
            <a:r>
              <a:rPr lang="nb-NO" b="0" u="none" baseline="0" dirty="0"/>
              <a:t> over samband.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Hva </a:t>
            </a:r>
            <a:r>
              <a:rPr lang="nb-NO" dirty="0"/>
              <a:t>Beskrivelse</a:t>
            </a:r>
            <a:r>
              <a:rPr lang="nb-NO" b="0" u="none" baseline="0" dirty="0"/>
              <a:t> av </a:t>
            </a:r>
            <a:r>
              <a:rPr lang="nb-NO" dirty="0"/>
              <a:t>gjenstanden.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Rom</a:t>
            </a:r>
            <a:r>
              <a:rPr lang="nb-NO" dirty="0"/>
              <a:t> Romnummer</a:t>
            </a:r>
            <a:r>
              <a:rPr lang="nb-NO" b="0" u="none" baseline="0" dirty="0"/>
              <a:t> eller tilsvarende. Dette skal korrespondere med informasjon på branntavla og o-planer.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Mål og vekt</a:t>
            </a:r>
            <a:r>
              <a:rPr lang="nb-NO" dirty="0"/>
              <a:t> Mål og vekt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Hjelpemidler og info:</a:t>
            </a:r>
            <a:r>
              <a:rPr lang="nb-NO" dirty="0"/>
              <a:t> Informasjon om hvilke hjelpemidler som trengs for å utføre oppgaven, samt anslått antall personer som kreves for å utføre oppgaven med å berge eller sikre, og anslått tid for å utføre oppgaven på plass ved objektet.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dirty="0"/>
              <a:t>Kolonne: Berget:</a:t>
            </a:r>
            <a:r>
              <a:rPr lang="nb-NO" dirty="0"/>
              <a:t> Brukes for å huke av at gjenstanden er berget.</a:t>
            </a:r>
            <a:endParaRPr lang="nb-NO" dirty="0">
              <a:cs typeface="Calibri"/>
            </a:endParaRPr>
          </a:p>
          <a:p>
            <a:pPr>
              <a:defRPr/>
            </a:pPr>
            <a:endParaRPr lang="nb-NO" dirty="0">
              <a:cs typeface="Calibri"/>
            </a:endParaRPr>
          </a:p>
          <a:p>
            <a:pPr>
              <a:buFont typeface="Arial"/>
              <a:defRPr/>
            </a:pPr>
            <a:r>
              <a:rPr lang="nb-NO" dirty="0"/>
              <a:t>NB: Vi</a:t>
            </a:r>
            <a:r>
              <a:rPr lang="nb-NO" b="0" u="none" baseline="0" dirty="0"/>
              <a:t> oppfordrer </a:t>
            </a:r>
            <a:r>
              <a:rPr lang="nb-NO" dirty="0"/>
              <a:t>til</a:t>
            </a:r>
            <a:r>
              <a:rPr lang="nb-NO" b="0" u="none" baseline="0" dirty="0"/>
              <a:t> å bruke navn og betegnelser på gjenstander, rom etc. som </a:t>
            </a:r>
            <a:r>
              <a:rPr lang="nb-NO" dirty="0"/>
              <a:t>er lette å forstå. Dersom det er fagbegreper som ikke folk flest forstår, så bør de forklares. Et eksempel</a:t>
            </a:r>
            <a:r>
              <a:rPr lang="nb-NO" b="0" u="none" baseline="0" dirty="0"/>
              <a:t>: I en kirke kalles tekstilen som dekker </a:t>
            </a:r>
            <a:r>
              <a:rPr lang="nb-NO" dirty="0"/>
              <a:t>fronten av alterbordet</a:t>
            </a:r>
            <a:r>
              <a:rPr lang="nb-NO" b="0" u="none" baseline="0" dirty="0"/>
              <a:t> «antependium», som betyr «henge foran». </a:t>
            </a:r>
            <a:r>
              <a:rPr lang="nb-NO" dirty="0"/>
              <a:t>Det</a:t>
            </a:r>
            <a:r>
              <a:rPr lang="nb-NO" b="0" u="none" baseline="0" dirty="0"/>
              <a:t> er et ofte </a:t>
            </a:r>
            <a:r>
              <a:rPr lang="nb-NO" dirty="0"/>
              <a:t>brukt av fagpersoner,</a:t>
            </a:r>
            <a:r>
              <a:rPr lang="nb-NO" b="0" u="none" baseline="0" dirty="0"/>
              <a:t> </a:t>
            </a:r>
            <a:r>
              <a:rPr lang="nb-NO" dirty="0"/>
              <a:t>mens andre ofte ikke vet hva det betyr.</a:t>
            </a:r>
            <a:r>
              <a:rPr lang="nb-NO" b="0" u="none" baseline="0" dirty="0"/>
              <a:t> Ved å </a:t>
            </a:r>
            <a:r>
              <a:rPr lang="nb-NO" dirty="0"/>
              <a:t>bruke</a:t>
            </a:r>
            <a:r>
              <a:rPr lang="nb-NO" b="0" u="none" baseline="0" dirty="0"/>
              <a:t> ordet i verdibergingsplanen med en forklaring </a:t>
            </a:r>
            <a:r>
              <a:rPr lang="nb-NO" dirty="0"/>
              <a:t>(</a:t>
            </a:r>
            <a:r>
              <a:rPr lang="nb-NO" b="0" u="none" baseline="0" dirty="0"/>
              <a:t>i dette tilfelle «</a:t>
            </a:r>
            <a:r>
              <a:rPr lang="nb-NO" dirty="0"/>
              <a:t>tekstil på fremside av alter»),</a:t>
            </a:r>
            <a:r>
              <a:rPr lang="nb-NO" b="0" u="none" baseline="0" dirty="0"/>
              <a:t> kan </a:t>
            </a:r>
            <a:r>
              <a:rPr lang="nb-NO" dirty="0"/>
              <a:t>misforståelser unngås</a:t>
            </a:r>
            <a:r>
              <a:rPr lang="nb-NO" b="0" u="none" baseline="0" dirty="0"/>
              <a:t>.</a:t>
            </a:r>
            <a:endParaRPr lang="nb-NO" b="0" u="none" baseline="0" dirty="0">
              <a:cs typeface="Calibri"/>
            </a:endParaRPr>
          </a:p>
          <a:p>
            <a:endParaRPr lang="nb-NO" b="0" u="none" baseline="0" dirty="0"/>
          </a:p>
          <a:p>
            <a:endParaRPr lang="nb-NO" b="0" u="none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E3DF2B-4B78-AD4C-64C9-A4110E0EC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7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705D1-C281-2890-8006-52A768EF6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8703462-56DF-4F68-4796-CF1D8D3F4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A99F5B1-A4E7-1B3D-FE8A-B14A1D310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u="none"/>
              <a:t>Sektoroversikt består av to sider; pri-liste og plantegning, som slås opp sammen. Her side 2, plantegning.</a:t>
            </a:r>
          </a:p>
          <a:p>
            <a:r>
              <a:rPr lang="nb-NO" b="1" u="sng"/>
              <a:t>Sektoroversiktene er hovedsakelig rettet til utrykningsleder eller sektoransvarlig</a:t>
            </a:r>
          </a:p>
          <a:p>
            <a:endParaRPr lang="nb-NO"/>
          </a:p>
          <a:p>
            <a:pPr marL="171450" indent="-171450">
              <a:buFont typeface="Arial"/>
              <a:buChar char="•"/>
            </a:pPr>
            <a:r>
              <a:rPr lang="nb-NO" b="0" u="none" baseline="0"/>
              <a:t>Informasjonen på plantegningen </a:t>
            </a:r>
            <a:r>
              <a:rPr lang="nb-NO" b="1" u="none" baseline="0"/>
              <a:t>korresponderer med prioriteringslisten </a:t>
            </a:r>
            <a:r>
              <a:rPr lang="nb-NO" b="1"/>
              <a:t>på</a:t>
            </a:r>
            <a:r>
              <a:rPr lang="nb-NO" b="1" u="none" baseline="0"/>
              <a:t> forrige side</a:t>
            </a:r>
            <a:r>
              <a:rPr lang="nb-NO" b="0" u="none" baseline="0"/>
              <a:t>, og viser hvor i objektet verdiene befinner seg. </a:t>
            </a:r>
            <a:endParaRPr lang="nb-NO"/>
          </a:p>
          <a:p>
            <a:pPr marL="171450" indent="-171450">
              <a:buFont typeface="Arial"/>
              <a:buChar char="•"/>
            </a:pPr>
            <a:r>
              <a:rPr lang="nb-NO" b="0" u="none" baseline="0"/>
              <a:t>I tillegg er </a:t>
            </a:r>
            <a:r>
              <a:rPr lang="nb-NO" b="1" u="none" baseline="0"/>
              <a:t>orienteringsinformasjon</a:t>
            </a:r>
            <a:r>
              <a:rPr lang="nb-NO" b="0" u="none" baseline="0"/>
              <a:t> som gatenavn, angrepsvei og brannsentral markert, samt nord og målestokk.</a:t>
            </a:r>
            <a:r>
              <a:rPr lang="nb-NO"/>
              <a:t> </a:t>
            </a:r>
          </a:p>
          <a:p>
            <a:pPr marL="171450" indent="-171450">
              <a:buFont typeface="Arial"/>
              <a:buChar char="•"/>
            </a:pPr>
            <a:r>
              <a:rPr lang="nb-NO" b="1" u="none" baseline="0"/>
              <a:t>Plassering av hjelpemidler og særskilte farer</a:t>
            </a:r>
            <a:r>
              <a:rPr lang="nb-NO" b="0" u="none" baseline="0"/>
              <a:t> legges også inn på plantegningen. I bygningssymbolet er aktuell etasje uthevet med tildelt farge</a:t>
            </a:r>
            <a:r>
              <a:rPr lang="nb-NO"/>
              <a:t>, som korresponderer med fargene i innholdsfortegnelsen på førstesiden</a:t>
            </a:r>
            <a:r>
              <a:rPr lang="nb-NO" b="0" u="none" baseline="0"/>
              <a:t>.</a:t>
            </a:r>
            <a:r>
              <a:rPr lang="nb-NO"/>
              <a:t> </a:t>
            </a:r>
            <a:endParaRPr lang="nb-NO" b="0" u="none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A21C09-930C-0D21-48FF-4847A541B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72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6D98-EC12-E3A8-F2B8-F730DC2F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0F13722-4A76-C4B3-35EA-5205654B7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13E8D62-666B-63F7-2018-8B260E32E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91"/>
              </a:spcBef>
              <a:defRPr/>
            </a:pPr>
            <a:r>
              <a:rPr lang="nb-NO" b="1" u="sng" dirty="0"/>
              <a:t>Bergingskortene er hovedsakelig ment for røykdykkere som skal </a:t>
            </a:r>
            <a:r>
              <a:rPr lang="nb-NO" b="1" u="sng" baseline="0" dirty="0"/>
              <a:t>gjennomføre berging av gjenstander eller sikring på stedet</a:t>
            </a:r>
          </a:p>
          <a:p>
            <a:pPr>
              <a:spcBef>
                <a:spcPts val="791"/>
              </a:spcBef>
              <a:defRPr/>
            </a:pPr>
            <a:endParaRPr lang="nb-NO" b="1" u="sng" dirty="0"/>
          </a:p>
          <a:p>
            <a:pPr>
              <a:spcBef>
                <a:spcPts val="791"/>
              </a:spcBef>
              <a:defRPr/>
            </a:pPr>
            <a:r>
              <a:rPr lang="nb-NO" b="1" baseline="0" dirty="0"/>
              <a:t>Eksempel på bergingskort for en </a:t>
            </a:r>
            <a:r>
              <a:rPr lang="nb-NO" b="1" dirty="0"/>
              <a:t>flyttbar gjenstand</a:t>
            </a:r>
            <a:endParaRPr lang="nb-NO" dirty="0"/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1" u="none" baseline="0" dirty="0"/>
              <a:t>Boksen </a:t>
            </a:r>
            <a:r>
              <a:rPr lang="nb-NO" b="1" dirty="0"/>
              <a:t>øverst til</a:t>
            </a:r>
            <a:r>
              <a:rPr lang="nb-NO" b="1" u="none" baseline="0" dirty="0"/>
              <a:t> høyre </a:t>
            </a:r>
            <a:r>
              <a:rPr lang="nb-NO" b="0" u="none" baseline="0" dirty="0"/>
              <a:t>er fylt med rødt for signalere at bergingskortet gjelder en gjenstand som har høyeste prioritet.</a:t>
            </a:r>
            <a:endParaRPr lang="nb-NO" dirty="0">
              <a:cs typeface="Calibri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Nummeret angir </a:t>
            </a:r>
            <a:r>
              <a:rPr lang="nb-NO" b="1" u="none" baseline="0" dirty="0"/>
              <a:t>gjenstandens </a:t>
            </a:r>
            <a:r>
              <a:rPr lang="nb-NO" b="1" u="none" baseline="0" dirty="0" err="1"/>
              <a:t>pri</a:t>
            </a:r>
            <a:r>
              <a:rPr lang="nb-NO" b="1" u="none" baseline="0" dirty="0"/>
              <a:t>-rekkefølge</a:t>
            </a:r>
            <a:r>
              <a:rPr lang="nb-NO" b="0" u="none" baseline="0" dirty="0"/>
              <a:t> i hele objektet.</a:t>
            </a:r>
            <a:endParaRPr lang="nb-NO" dirty="0">
              <a:cs typeface="Calibri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dirty="0"/>
              <a:t>Det </a:t>
            </a:r>
            <a:r>
              <a:rPr lang="nb-NO" b="0" u="none" baseline="0" dirty="0"/>
              <a:t>står også </a:t>
            </a:r>
            <a:r>
              <a:rPr lang="nb-NO" b="1" u="none" baseline="0" dirty="0"/>
              <a:t>hvilken type gjenstand</a:t>
            </a:r>
            <a:r>
              <a:rPr lang="nb-NO" b="0" u="none" baseline="0" dirty="0"/>
              <a:t> </a:t>
            </a:r>
            <a:r>
              <a:rPr lang="nb-NO" dirty="0"/>
              <a:t>kortet gjelder, i dette tilfelle maleri</a:t>
            </a:r>
            <a:r>
              <a:rPr lang="nb-NO" b="0" u="none" baseline="0" dirty="0"/>
              <a:t>, og eventuelt navn som brukes på den, i dette tilfelle «Det syke barn».</a:t>
            </a:r>
            <a:r>
              <a:rPr lang="nb-NO" dirty="0"/>
              <a:t> Det er viktig å ha med dersom det er et navn som kjentpersoner vil kunne bruke i dialogen med brannvesenet.</a:t>
            </a:r>
            <a:endParaRPr lang="nb-NO" b="0" u="none" baseline="0" dirty="0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Boksen under er fylt med</a:t>
            </a:r>
            <a:r>
              <a:rPr lang="nb-NO" b="1" u="none" baseline="0" dirty="0"/>
              <a:t> </a:t>
            </a:r>
            <a:r>
              <a:rPr lang="nb-NO" b="1" dirty="0"/>
              <a:t>fargen for den aktuelle</a:t>
            </a:r>
            <a:r>
              <a:rPr lang="nb-NO" b="1" u="none" baseline="0" dirty="0"/>
              <a:t> </a:t>
            </a:r>
            <a:r>
              <a:rPr lang="nb-NO" b="1" dirty="0"/>
              <a:t>etasjen</a:t>
            </a:r>
            <a:r>
              <a:rPr lang="nb-NO" b="0" u="none" baseline="0" dirty="0"/>
              <a:t>. </a:t>
            </a:r>
            <a:r>
              <a:rPr lang="nb-NO" dirty="0"/>
              <a:t>Her ser man spesifisert etasje</a:t>
            </a:r>
            <a:r>
              <a:rPr lang="nb-NO" b="0" u="none" baseline="0" dirty="0"/>
              <a:t>, og hvilket rom gjenstanden befinner seg i - både r</a:t>
            </a:r>
            <a:r>
              <a:rPr lang="nb-NO" b="1" u="none" baseline="0" dirty="0"/>
              <a:t>omnummer og eventuelt navn som brukes på rommet</a:t>
            </a:r>
            <a:r>
              <a:rPr lang="nb-NO" b="0" u="none" baseline="0" dirty="0"/>
              <a:t> av virksomheten. Dette for å </a:t>
            </a:r>
            <a:r>
              <a:rPr lang="nb-NO" dirty="0"/>
              <a:t>forenkle</a:t>
            </a:r>
            <a:r>
              <a:rPr lang="nb-NO" b="0" u="none" baseline="0" dirty="0"/>
              <a:t> navigering i verdibergingsplanen og</a:t>
            </a:r>
            <a:r>
              <a:rPr lang="nb-NO" dirty="0"/>
              <a:t> i</a:t>
            </a:r>
            <a:r>
              <a:rPr lang="nb-NO" b="0" u="none" baseline="0" dirty="0"/>
              <a:t> objektet, og kommunikasjonen med andre personer i innsatsen og virksomheten.</a:t>
            </a:r>
            <a:endParaRPr lang="nb-NO" dirty="0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Øverst til venstre er det et </a:t>
            </a:r>
            <a:r>
              <a:rPr lang="nb-NO" b="1" u="none" baseline="0" dirty="0"/>
              <a:t>oversiktsbilde </a:t>
            </a:r>
            <a:r>
              <a:rPr lang="nb-NO" b="0" u="none" baseline="0" dirty="0"/>
              <a:t>som helst skal være tatt fra inngangen til rommet, for å på forhånd gi røykdykkeren en formening om hvordan lokalet ser ut og hvor gjenstanden befinner seg. Kamerasymbolet på plantegningen viser hvorfra oversiktsbildet er tatt.</a:t>
            </a:r>
            <a:r>
              <a:rPr lang="nb-NO" dirty="0"/>
              <a:t> </a:t>
            </a: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Gjenstanden som skal berges er i dette tilfelle markert med en sirkel med en pil til plantegningen under.</a:t>
            </a:r>
            <a:endParaRPr lang="nb-NO" b="0" u="none" baseline="0" dirty="0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dirty="0">
                <a:cs typeface="Calibri"/>
              </a:rPr>
              <a:t>Det</a:t>
            </a:r>
            <a:r>
              <a:rPr lang="nb-NO" u="none" baseline="0" dirty="0"/>
              <a:t> er også et </a:t>
            </a:r>
            <a:r>
              <a:rPr lang="nb-NO" b="1" dirty="0"/>
              <a:t>nærbilde</a:t>
            </a:r>
            <a:r>
              <a:rPr lang="nb-NO" b="1" u="none" baseline="0" dirty="0"/>
              <a:t> av </a:t>
            </a:r>
            <a:r>
              <a:rPr lang="nb-NO" b="1" dirty="0"/>
              <a:t>gjenstanden</a:t>
            </a:r>
            <a:r>
              <a:rPr lang="nb-NO" u="none" baseline="0" dirty="0"/>
              <a:t>, samt informasjon om </a:t>
            </a:r>
            <a:r>
              <a:rPr lang="nb-NO" b="1" u="none" baseline="0" dirty="0"/>
              <a:t>mål, vekt og anslått antall personer og tid</a:t>
            </a:r>
            <a:r>
              <a:rPr lang="nb-NO" b="0" u="none" baseline="0" dirty="0"/>
              <a:t> som trengs for å  frigjøre den for å berge den.</a:t>
            </a:r>
            <a:endParaRPr lang="nb-NO" dirty="0">
              <a:cs typeface="Calibri" panose="020F0502020204030204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dirty="0"/>
              <a:t>I de grå boksene </a:t>
            </a:r>
            <a:r>
              <a:rPr lang="nb-NO" b="0" u="none" baseline="0" dirty="0"/>
              <a:t>angis hvilke </a:t>
            </a:r>
            <a:r>
              <a:rPr lang="nb-NO" b="1" u="none" baseline="0" dirty="0"/>
              <a:t>hjelpemidler </a:t>
            </a:r>
            <a:r>
              <a:rPr lang="nb-NO" dirty="0"/>
              <a:t>som</a:t>
            </a:r>
            <a:r>
              <a:rPr lang="nb-NO" b="0" u="none" baseline="0" dirty="0"/>
              <a:t> trengs for å utføre berging av gjenstanden; </a:t>
            </a:r>
            <a:r>
              <a:rPr lang="nb-NO" dirty="0"/>
              <a:t>tips om</a:t>
            </a:r>
            <a:r>
              <a:rPr lang="nb-NO" b="0" u="none" baseline="0" dirty="0"/>
              <a:t> </a:t>
            </a:r>
            <a:r>
              <a:rPr lang="nb-NO" b="1" dirty="0"/>
              <a:t>montering</a:t>
            </a:r>
            <a:r>
              <a:rPr lang="nb-NO" b="0" u="none" baseline="0" dirty="0"/>
              <a:t>, samt </a:t>
            </a:r>
            <a:r>
              <a:rPr lang="nb-NO" b="1" u="none" baseline="0" dirty="0"/>
              <a:t>instruks for berging</a:t>
            </a:r>
            <a:r>
              <a:rPr lang="nb-NO" b="0" u="none" baseline="0" dirty="0"/>
              <a:t>.</a:t>
            </a:r>
            <a:endParaRPr lang="nb-NO" dirty="0">
              <a:cs typeface="Calibri" panose="020F0502020204030204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På </a:t>
            </a:r>
            <a:r>
              <a:rPr lang="nb-NO" b="1" u="none" baseline="0" dirty="0"/>
              <a:t>plantegningen</a:t>
            </a:r>
            <a:r>
              <a:rPr lang="nb-NO" b="0" u="none" baseline="0" dirty="0"/>
              <a:t> angis plassering av gjenstanden samt eventuell nyttig tilleggsinformasjon, herunder farer og plassering av hjelpemidler.</a:t>
            </a:r>
            <a:endParaRPr lang="nb-NO" dirty="0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Under plantegningen er det </a:t>
            </a:r>
            <a:r>
              <a:rPr lang="nb-NO" b="1" u="none" baseline="0" dirty="0" err="1"/>
              <a:t>nordpil</a:t>
            </a:r>
            <a:r>
              <a:rPr lang="nb-NO" b="1" u="none" baseline="0" dirty="0"/>
              <a:t>, målestokk og bygningssymbol</a:t>
            </a:r>
            <a:r>
              <a:rPr lang="nb-NO" b="0" u="none" baseline="0" dirty="0"/>
              <a:t>, med aktuell etasje fylt med tildelt farge.</a:t>
            </a:r>
            <a:endParaRPr lang="nb-NO" dirty="0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Lengst ned til høyre er det markert </a:t>
            </a:r>
            <a:r>
              <a:rPr lang="nb-NO" b="1" u="none" baseline="0" dirty="0"/>
              <a:t>stansehul</a:t>
            </a:r>
            <a:r>
              <a:rPr lang="nb-NO" b="0" u="none" baseline="0" dirty="0"/>
              <a:t>l</a:t>
            </a:r>
            <a:r>
              <a:rPr lang="nb-NO" dirty="0"/>
              <a:t>,</a:t>
            </a:r>
            <a:r>
              <a:rPr lang="nb-NO" b="0" u="none" baseline="0" dirty="0"/>
              <a:t> slik at den som gjennomfør berging skal kunne </a:t>
            </a:r>
            <a:r>
              <a:rPr lang="nb-NO" b="1" u="none" baseline="0" dirty="0"/>
              <a:t>feste bergingskortet</a:t>
            </a:r>
            <a:r>
              <a:rPr lang="nb-NO" b="1" dirty="0"/>
              <a:t> i</a:t>
            </a:r>
            <a:r>
              <a:rPr lang="nb-NO" b="1" u="none" baseline="0" dirty="0"/>
              <a:t> </a:t>
            </a:r>
            <a:r>
              <a:rPr lang="nb-NO" b="1" dirty="0"/>
              <a:t>karabinkrok </a:t>
            </a:r>
            <a:r>
              <a:rPr lang="nb-NO" dirty="0"/>
              <a:t>på </a:t>
            </a:r>
            <a:r>
              <a:rPr lang="nb-NO" b="0" u="none" baseline="0" dirty="0"/>
              <a:t>uniformen, og </a:t>
            </a:r>
            <a:r>
              <a:rPr lang="nb-NO" dirty="0"/>
              <a:t>dermed få</a:t>
            </a:r>
            <a:r>
              <a:rPr lang="nb-NO" b="0" u="none" baseline="0" dirty="0"/>
              <a:t> begge hendene fri.</a:t>
            </a:r>
            <a:endParaRPr lang="nb-NO" b="0" u="none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F2BA866-2BE5-572E-9DF8-990C62AC9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905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nb-NO" sz="1200" baseline="0" dirty="0"/>
              <a:t>Malen til verdibergingsplanen er utviklet i tett dialog med innsatspersonell i brannvesenet og forvaltere av kunst og kulturminner. </a:t>
            </a:r>
            <a:r>
              <a:rPr lang="nb-NO" dirty="0"/>
              <a:t>Det</a:t>
            </a:r>
            <a:r>
              <a:rPr lang="nb-NO" sz="1200" baseline="0" dirty="0"/>
              <a:t> er gevinster ved å ha et felles nasjonalt konsept for verdibergingsplaner, med hensyn til ressurser for utvikling, oppdatering og opplæring, og ikke minst for å nå ut til forvalterne av kunst og kulturminner, slik at de kan legge til rette for brannvesenet.</a:t>
            </a:r>
            <a:endParaRPr lang="nb-NO" sz="1200" baseline="0" dirty="0">
              <a:cs typeface="Calibri" panose="020F0502020204030204"/>
            </a:endParaRPr>
          </a:p>
          <a:p>
            <a:endParaRPr lang="nb-NO" dirty="0"/>
          </a:p>
          <a:p>
            <a:pPr>
              <a:buFont typeface="Arial"/>
            </a:pPr>
            <a:r>
              <a:rPr lang="nb-NO" sz="1200" baseline="0" dirty="0"/>
              <a:t>Dersom det er spørsmål eller innspill til verdibergingsplanen og malen, herunder forslag til forbedringer eller korrektur er det bare å ta kontakt:</a:t>
            </a:r>
            <a:endParaRPr lang="nb-NO" sz="1200" baseline="0" dirty="0">
              <a:cs typeface="Calibri" panose="020F0502020204030204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Susanna Björklöf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spesialkonsulent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Brannforebyggende avdeling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Brann- og redningsetaten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Oslo kommune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Mobil: 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916 52 289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dirty="0">
                <a:cs typeface="Calibri"/>
              </a:rPr>
              <a:t>E-post: </a:t>
            </a:r>
            <a:r>
              <a:rPr lang="nb-NO" dirty="0">
                <a:cs typeface="Calibri"/>
                <a:hlinkClick r:id="rId4"/>
              </a:rPr>
              <a:t>susanna.bjorklof@bre.oslo.kommune.no</a:t>
            </a:r>
            <a:r>
              <a:rPr lang="nb-NO" dirty="0">
                <a:cs typeface="Calibri"/>
              </a:rPr>
              <a:t> 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106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9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nb-NO" dirty="0"/>
              <a:t>Brann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vannskader i museer, kirker, samlinger, arkiv og fredete bygg</a:t>
            </a:r>
            <a:r>
              <a:rPr lang="nb-NO" dirty="0"/>
              <a:t> medfører stor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risiko </a:t>
            </a:r>
            <a:r>
              <a:rPr lang="nb-NO" dirty="0"/>
              <a:t>for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uerstattelige kulturverdier går tapt. </a:t>
            </a:r>
            <a:endParaRPr lang="nb-NO" dirty="0"/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Rett informasjon, til rett folk, til rett tid kan bidra til at tapene reduseres. </a:t>
            </a:r>
            <a:endParaRPr lang="nb-NO" dirty="0"/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verdibergingsplan er et 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verktøy </a:t>
            </a:r>
            <a:r>
              <a:rPr lang="nb-NO" b="1" dirty="0"/>
              <a:t>som fungerer som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strategisk beslutningsgrunnlag i akutt fase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Verdibergingsplanen skal legge til rette </a:t>
            </a:r>
            <a:r>
              <a:rPr lang="nb-NO" dirty="0"/>
              <a:t>for berging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verdier under en innsats, når dette bedømmes som gjennomførbart.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b-NO" dirty="0"/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nb-NO" sz="1200" b="0" i="0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nb-NO" sz="1200" b="0" i="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derfor utviklet en mal for verdibergingsplan</a:t>
            </a:r>
            <a:r>
              <a:rPr lang="nb-NO" sz="1200" i="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sz="1200" b="0" i="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Malen</a:t>
            </a:r>
            <a:r>
              <a:rPr lang="nb-NO" dirty="0"/>
              <a:t> er</a:t>
            </a:r>
            <a:r>
              <a:rPr lang="nb-NO" sz="1200" b="0" i="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dirty="0"/>
              <a:t>lansert nasjonalt,</a:t>
            </a:r>
            <a:r>
              <a:rPr lang="nb-NO" sz="1200" b="0" i="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både til kulturminneforvaltning og redningstjeneste.</a:t>
            </a:r>
            <a:endParaRPr lang="nb-NO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b="1" dirty="0">
                <a:cs typeface="Calibri"/>
              </a:rPr>
              <a:t>Utfyllende informasjon:</a:t>
            </a:r>
            <a:endParaRPr lang="nb-NO" sz="1200" b="0" i="0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dirty="0">
                <a:solidFill>
                  <a:srgbClr val="444444"/>
                </a:solidFill>
                <a:effectLst/>
              </a:rPr>
              <a:t>Bygningsbrann Toppåsen skole på Holmlia i Oslo 2017. </a:t>
            </a:r>
            <a:endParaRPr lang="nb-NO" dirty="0">
              <a:solidFill>
                <a:srgbClr val="000000"/>
              </a:solidFill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b="0" dirty="0">
                <a:solidFill>
                  <a:srgbClr val="444444"/>
                </a:solidFill>
                <a:effectLst/>
              </a:rPr>
              <a:t>Gymsalen og deler av en tilstøtende bygning brant ned, mens rundt halvparten av bygningen og noe kunst ble berget av brannvesenet.</a:t>
            </a:r>
            <a:endParaRPr lang="nb-NO" sz="1200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5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nb-NO" dirty="0"/>
              <a:t>Informasjon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et oppsett som brannvesenets innsatspersonell er kjent med, slik at mannskapene har forutsetninger for å gjøre en best mulig jobb.</a:t>
            </a:r>
            <a:endParaRPr lang="nb-NO" dirty="0"/>
          </a:p>
          <a:p>
            <a:pPr marL="285750" indent="-285750">
              <a:buFont typeface="Arial"/>
              <a:buChar char="•"/>
            </a:pPr>
            <a:r>
              <a:rPr lang="nb-NO" b="1" dirty="0"/>
              <a:t>Informasjon med ulike detaljeringsgrad rettet til de ulike nivåene i brannvesenets hierarki </a:t>
            </a:r>
            <a:r>
              <a:rPr lang="nb-NO" dirty="0"/>
              <a:t>på et skadested. </a:t>
            </a:r>
            <a:endParaRPr lang="nb-NO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objektet er så stort at det at det kan bli sektorisert fysisk ved en innsats, lages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dirty="0"/>
              <a:t>planen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nb-NO" dirty="0"/>
              <a:t>underseksjoner (f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.eks. etasjer, fløyer, </a:t>
            </a:r>
            <a:r>
              <a:rPr lang="nb-NO" dirty="0"/>
              <a:t>ulike bygg). Hver seksjon skal da ha 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prioriteringsliste og plantegning.</a:t>
            </a:r>
            <a:endParaRPr lang="nb-NO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Bergingskortene skal brukes av røykdykkere, og gir utfyllende instruks for berging og sikring</a:t>
            </a:r>
            <a:r>
              <a:rPr lang="nb-NO" dirty="0"/>
              <a:t>.</a:t>
            </a: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0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nb-NO"/>
              <a:t>Eiere og forvaltere av verdiene er ansvarlige og </a:t>
            </a:r>
            <a:r>
              <a:rPr lang="nb-NO" baseline="0"/>
              <a:t>har nødvendig kunnskap og </a:t>
            </a:r>
            <a:r>
              <a:rPr lang="nb-NO"/>
              <a:t>bør være de som utformer planen.</a:t>
            </a:r>
          </a:p>
          <a:p>
            <a:pPr marL="285750" indent="-285750">
              <a:buFont typeface="Arial"/>
              <a:buChar char="•"/>
            </a:pPr>
            <a:r>
              <a:rPr lang="nb-NO"/>
              <a:t>Når en virksomhet lager en verdibergingsplan, bør de ha en </a:t>
            </a:r>
            <a:r>
              <a:rPr lang="nb-NO" b="1"/>
              <a:t>dialog med lokalt brannvesen</a:t>
            </a:r>
            <a:r>
              <a:rPr lang="nb-NO"/>
              <a:t>. Det er brannvesenet som skal bruke planen ved en hendelse, og informasjon</a:t>
            </a:r>
            <a:r>
              <a:rPr lang="nb-NO" baseline="0"/>
              <a:t> og instruks må være tilpasset og forståelig for dem.</a:t>
            </a:r>
            <a:endParaRPr lang="nb-NO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/>
              <a:t>Eier og forvalter har ansvaret for at verdibergingsplanen er oppdatert og tilgjengelig for brannvesenet, både i utskrift og eventuell digital versjon. Virksomheten må altså ha rutiner for dette.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66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673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 dirty="0"/>
              <a:t>Malen er </a:t>
            </a:r>
            <a:r>
              <a:rPr lang="nb-NO" baseline="0" dirty="0"/>
              <a:t>i </a:t>
            </a:r>
            <a:r>
              <a:rPr lang="nb-NO" dirty="0"/>
              <a:t>programmet PowerPoint og det finnes en god veiledning til hvordan den kan brukes.</a:t>
            </a:r>
          </a:p>
          <a:p>
            <a:pPr marL="171450" indent="-171450">
              <a:buFont typeface="Arial"/>
              <a:buChar char="•"/>
            </a:pPr>
            <a:r>
              <a:rPr lang="nb-NO" dirty="0"/>
              <a:t>Formatet på sidene er </a:t>
            </a:r>
            <a:r>
              <a:rPr lang="nb-NO" b="1" dirty="0"/>
              <a:t>liggende A3</a:t>
            </a:r>
            <a:r>
              <a:rPr lang="nb-NO" dirty="0"/>
              <a:t>, som skal gi rom for tilstrekkelig med informasjon med god lesbarhet.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dirty="0"/>
              <a:t>Sidene skrives ut, </a:t>
            </a:r>
            <a:r>
              <a:rPr lang="nb-NO" b="1" dirty="0"/>
              <a:t>lamineres</a:t>
            </a:r>
            <a:r>
              <a:rPr lang="nb-NO" b="1" baseline="0" dirty="0"/>
              <a:t> og</a:t>
            </a:r>
            <a:r>
              <a:rPr lang="nb-NO" b="1" dirty="0"/>
              <a:t> monteres</a:t>
            </a:r>
            <a:r>
              <a:rPr lang="nb-NO" b="1" baseline="0" dirty="0"/>
              <a:t> i en ringperm</a:t>
            </a:r>
            <a:r>
              <a:rPr lang="nb-NO" baseline="0" dirty="0"/>
              <a:t>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="1" baseline="0" dirty="0"/>
              <a:t>Under innsats kan sidene plukkes ut og fordeles </a:t>
            </a:r>
            <a:r>
              <a:rPr lang="nb-NO" baseline="0" dirty="0"/>
              <a:t>til personer med ulike ansvarsområder i innsatsen, herunder innsatsledere, utrykningsledere og røykdykkere.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 dirty="0"/>
              <a:t>Innholdet i verdibergingsplanen er delt opp i</a:t>
            </a:r>
            <a:r>
              <a:rPr lang="nb-NO" dirty="0"/>
              <a:t> </a:t>
            </a:r>
            <a:r>
              <a:rPr lang="nb-NO" baseline="0" dirty="0"/>
              <a:t>seksjoner, </a:t>
            </a:r>
            <a:r>
              <a:rPr lang="nb-NO" dirty="0"/>
              <a:t>basert på</a:t>
            </a:r>
            <a:r>
              <a:rPr lang="nb-NO" baseline="0" dirty="0"/>
              <a:t> en </a:t>
            </a:r>
            <a:r>
              <a:rPr lang="nb-NO" b="1" baseline="0" dirty="0"/>
              <a:t>hensiktsmessig inndeling av selve objektet</a:t>
            </a:r>
            <a:r>
              <a:rPr lang="nb-NO" baseline="0" dirty="0"/>
              <a:t>, for eksempel i etasjer</a:t>
            </a:r>
            <a:r>
              <a:rPr lang="nb-NO" dirty="0"/>
              <a:t>, soner, ulike bygg. </a:t>
            </a:r>
            <a:endParaRPr lang="nb-NO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 dirty="0"/>
              <a:t>Hver seksjon i planverket har en egen farge. Dette letter navigering i </a:t>
            </a:r>
            <a:r>
              <a:rPr lang="nb-NO" dirty="0"/>
              <a:t>planen</a:t>
            </a:r>
            <a:r>
              <a:rPr lang="nb-NO" baseline="0" dirty="0"/>
              <a:t>, og når s</a:t>
            </a:r>
            <a:r>
              <a:rPr lang="nb-NO" dirty="0"/>
              <a:t>idene skal plukkes ut og fordeles.</a:t>
            </a:r>
            <a:endParaRPr lang="nb-NO" dirty="0">
              <a:cs typeface="Calibri" panose="020F0502020204030204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7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/>
              <a:t>Verdibergingsplanen </a:t>
            </a:r>
            <a:r>
              <a:rPr lang="nb-NO" b="1"/>
              <a:t>oppbevares i objektet, </a:t>
            </a:r>
            <a:r>
              <a:rPr lang="nb-NO"/>
              <a:t> helst nær brannsentralen, for eksempel i et låsbart skap eller safe merket med «RVR» (restverdiredning).</a:t>
            </a:r>
          </a:p>
          <a:p>
            <a:pPr marL="171450" indent="-171450">
              <a:buFont typeface="Arial"/>
              <a:buChar char="•"/>
            </a:pPr>
            <a:r>
              <a:rPr lang="nb-NO"/>
              <a:t>I tillegg kan virksomheten ha </a:t>
            </a:r>
            <a:r>
              <a:rPr lang="nb-NO" b="1"/>
              <a:t>ekstra eksemplar</a:t>
            </a:r>
            <a:r>
              <a:rPr lang="nb-NO"/>
              <a:t> hos vaktsentral, kontaktperson eller nærliggende bygg.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Enkelte 110-sentraler kan lagre en </a:t>
            </a:r>
            <a:r>
              <a:rPr lang="nb-NO" err="1"/>
              <a:t>pdf</a:t>
            </a:r>
            <a:r>
              <a:rPr lang="nb-NO"/>
              <a:t> av verdibergingsplanen, slik at den kan åpnes av mannskapene i brannbilene. En slik løsning </a:t>
            </a:r>
            <a:r>
              <a:rPr lang="nb-NO" baseline="0"/>
              <a:t>stiller krav til rutiner internt i brannvesenet, både for sikkerhet og for å holde informasjonen oppdatert.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12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nb-NO" sz="1200" baseline="0" dirty="0"/>
              <a:t>Initiativet til en mal for verdibergingsplan ble tatt av Brann- og redningsetaten i Oslo i 2018.</a:t>
            </a:r>
            <a:r>
              <a:rPr lang="nb-NO" dirty="0"/>
              <a:t>  Det er mange fra ulike brannvesen og kulturminnesektorene som</a:t>
            </a:r>
            <a:r>
              <a:rPr lang="nb-NO" sz="1200" baseline="0" dirty="0"/>
              <a:t> </a:t>
            </a:r>
            <a:r>
              <a:rPr lang="nb-NO" dirty="0"/>
              <a:t>har bidratt til utvikling og testing.</a:t>
            </a:r>
            <a:endParaRPr lang="nb-NO" dirty="0">
              <a:ea typeface="Calibri" panose="020F0502020204030204"/>
              <a:cs typeface="Calibri"/>
            </a:endParaRPr>
          </a:p>
          <a:p>
            <a:pPr marL="0" indent="0">
              <a:buFont typeface="Arial"/>
              <a:buNone/>
              <a:defRPr/>
            </a:pPr>
            <a:r>
              <a:rPr lang="nb-NO" dirty="0"/>
              <a:t>Denne krav-listen </a:t>
            </a:r>
            <a:r>
              <a:rPr lang="nb-NO" baseline="0" dirty="0"/>
              <a:t>kom på plass ganske tidlig i prosessen.</a:t>
            </a:r>
            <a:endParaRPr lang="nb-NO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>
              <a:defRPr/>
            </a:pPr>
            <a:r>
              <a:rPr lang="nb-NO" sz="1200" b="1" dirty="0"/>
              <a:t>Inndeling og </a:t>
            </a:r>
            <a:r>
              <a:rPr lang="nb-NO" b="1" dirty="0"/>
              <a:t>hierarki</a:t>
            </a:r>
            <a:endParaRPr lang="nb-NO" b="1" dirty="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 dirty="0"/>
              <a:t>Malen svarer mot og rendyrker brannvesenets behov. </a:t>
            </a:r>
            <a:endParaRPr lang="nb-NO" dirty="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 dirty="0"/>
              <a:t>Planen</a:t>
            </a:r>
            <a:r>
              <a:rPr lang="nb-NO" baseline="0" dirty="0"/>
              <a:t> er ikke primært et verktøy for </a:t>
            </a:r>
            <a:r>
              <a:rPr lang="nb-NO" dirty="0"/>
              <a:t>eier og forvalter</a:t>
            </a:r>
            <a:r>
              <a:rPr lang="nb-NO" baseline="0" dirty="0"/>
              <a:t>. </a:t>
            </a:r>
            <a:r>
              <a:rPr lang="nb-NO" dirty="0"/>
              <a:t>Kun informasjon relevant</a:t>
            </a:r>
            <a:r>
              <a:rPr lang="nb-NO" baseline="0" dirty="0"/>
              <a:t> for brannvesenet skal være med i verdibergingsplanen.</a:t>
            </a:r>
            <a:endParaRPr lang="nb-NO" dirty="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 dirty="0"/>
              <a:t>Malen kan </a:t>
            </a:r>
            <a:r>
              <a:rPr lang="nb-NO" baseline="0" dirty="0"/>
              <a:t>tilpasses objekter av forskjellig kompleksitet.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Samme kjente oppsett alle steder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0" baseline="0" dirty="0"/>
              <a:t>Lik oppbygging, l</a:t>
            </a:r>
            <a:r>
              <a:rPr lang="nb-NO" sz="1200" b="0" dirty="0"/>
              <a:t>ik grafikk og lik symbolbruk</a:t>
            </a:r>
            <a:endParaRPr lang="nb-NO" sz="1200" b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0" dirty="0"/>
              <a:t>Innsatspersonell</a:t>
            </a:r>
            <a:r>
              <a:rPr lang="nb-NO" b="0" baseline="0" dirty="0"/>
              <a:t> </a:t>
            </a:r>
            <a:r>
              <a:rPr lang="nb-NO" b="0" dirty="0"/>
              <a:t>vil kjenne igjen oppsettet uavhengig av objekt</a:t>
            </a:r>
            <a:r>
              <a:rPr lang="nb-NO" b="0" baseline="0" dirty="0"/>
              <a:t>.</a:t>
            </a:r>
            <a:endParaRPr lang="nb-NO" b="0" baseline="0" dirty="0">
              <a:cs typeface="Calibri"/>
            </a:endParaRPr>
          </a:p>
          <a:p>
            <a:endParaRPr lang="nb-NO" baseline="0" dirty="0"/>
          </a:p>
          <a:p>
            <a:r>
              <a:rPr lang="nb-NO" b="1" baseline="0" dirty="0"/>
              <a:t>Lett å forstå og bruke</a:t>
            </a:r>
            <a:endParaRPr lang="nb-NO" b="1" baseline="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dirty="0"/>
              <a:t>Skal være oversiktlig</a:t>
            </a:r>
            <a:r>
              <a:rPr lang="nb-NO" u="none" baseline="0" dirty="0"/>
              <a:t>, også </a:t>
            </a:r>
            <a:r>
              <a:rPr lang="nb-NO" dirty="0"/>
              <a:t>for </a:t>
            </a:r>
            <a:r>
              <a:rPr lang="nb-NO" u="none" baseline="0" dirty="0"/>
              <a:t>større objekt. </a:t>
            </a:r>
            <a:r>
              <a:rPr lang="nb-NO" dirty="0"/>
              <a:t>Dette</a:t>
            </a:r>
            <a:r>
              <a:rPr lang="nb-NO" u="none" baseline="0" dirty="0"/>
              <a:t> </a:t>
            </a:r>
            <a:r>
              <a:rPr lang="nb-NO" dirty="0"/>
              <a:t>oppnås blant annet ved bruk av</a:t>
            </a:r>
            <a:r>
              <a:rPr lang="nb-NO" u="none" baseline="0" dirty="0"/>
              <a:t> fargekoder, og gjennomgående og konsekvent bruk av unike prioriteringsnummer. Informasjon gjentas - men med ulik detaljeringsgrad </a:t>
            </a:r>
            <a:r>
              <a:rPr lang="nb-NO" dirty="0"/>
              <a:t>for ulike</a:t>
            </a:r>
            <a:r>
              <a:rPr lang="nb-NO" u="none" baseline="0" dirty="0"/>
              <a:t> </a:t>
            </a:r>
            <a:r>
              <a:rPr lang="nb-NO" dirty="0"/>
              <a:t>funksjoner i en innsats</a:t>
            </a:r>
            <a:r>
              <a:rPr lang="nb-NO" u="none" baseline="0" dirty="0"/>
              <a:t>.</a:t>
            </a:r>
            <a:endParaRPr lang="nb-NO" u="none" baseline="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baseline="0" dirty="0"/>
              <a:t>En verdibergingsplan lages for grensesnittet mellom to fagområder: kunst- og kulturminnesfæren og brannvesenet. Begrepene som brukes må bli forstått av begge parter. Instruksene og informasjonen som blir gitt må være enkel å forstå og gi minst mulig rom for andre tolkninger enn det som avsees. Derfor er det viktig at brannvesenet bistår med kvalitetssikring når en virksomhet lager en verdibergingsplan.</a:t>
            </a:r>
            <a:endParaRPr lang="nb-NO" baseline="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dirty="0"/>
              <a:t>Forklarende tekst reduseres ved</a:t>
            </a:r>
            <a:r>
              <a:rPr lang="nb-NO" baseline="0" dirty="0"/>
              <a:t> å bruke symboler og </a:t>
            </a:r>
            <a:r>
              <a:rPr lang="nb-NO" dirty="0"/>
              <a:t>fast</a:t>
            </a:r>
            <a:r>
              <a:rPr lang="nb-NO" baseline="0" dirty="0"/>
              <a:t> plassering av informasjon. </a:t>
            </a:r>
            <a:r>
              <a:rPr lang="nb-NO" dirty="0"/>
              <a:t>Det er selvsagt svært viktig at informasjon gitt i tekst</a:t>
            </a:r>
            <a:r>
              <a:rPr lang="nb-NO" baseline="0" dirty="0"/>
              <a:t> er tilstrekkelig og forståelig.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348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Informasjonen i verdibergingsplanen kan deles inn i nivåer, og gjentas med detaljeringsgrad tilpasset de ulike rollene og oppgavene i en innsats.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52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7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7F7F7F"/>
              </a:buClr>
              <a:defRPr/>
            </a:lvl2pPr>
            <a:lvl3pPr>
              <a:defRPr sz="10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9598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6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43BDC-0553-40FA-A4DB-EDAAA606CFF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407827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F0B2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F0B2C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0A0A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sa/4.0/?ref=chooser-v1" TargetMode="External"/><Relationship Id="rId5" Type="http://schemas.openxmlformats.org/officeDocument/2006/relationships/hyperlink" Target="https://www.oslo.kommune.no/brannvern-ildsted-og-feiing/verdibergingsplan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lo.kommune.no/brannvern-ildsted-og-feiing/verdibergingspla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10EEC-DA4A-4181-ABB5-DD65ABC3BFA7}" type="slidenum">
              <a:rPr kumimoji="0" lang="nb-NO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4522" y="531488"/>
            <a:ext cx="5214073" cy="7006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Verdibergingsplan på </a:t>
            </a:r>
            <a:r>
              <a:rPr lang="nb-NO" sz="2400" dirty="0">
                <a:solidFill>
                  <a:schemeClr val="tx2"/>
                </a:solidFill>
                <a:latin typeface="Calibri" panose="020F0502020204030204" pitchFamily="34" charset="0"/>
              </a:rPr>
              <a:t>1-2-3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9032095" y="6556931"/>
            <a:ext cx="3377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srgbClr val="00001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Kulturhistorisk museum, UiO/ Eirik Irgens Johnsen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ilde 3" descr="Et bilde som inneholder person&#10;&#10;Automatisk generert beskrivelse">
            <a:extLst>
              <a:ext uri="{FF2B5EF4-FFF2-40B4-BE49-F238E27FC236}">
                <a16:creationId xmlns:a16="http://schemas.microsoft.com/office/drawing/2014/main" id="{5CBF41BD-D5E8-4E6D-AE8B-DC0A66B61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/>
          <a:stretch/>
        </p:blipFill>
        <p:spPr>
          <a:xfrm>
            <a:off x="5628178" y="-33385"/>
            <a:ext cx="7541067" cy="689138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3C10317-FF1E-38DA-F04C-2CA87B345683}"/>
              </a:ext>
            </a:extLst>
          </p:cNvPr>
          <p:cNvSpPr txBox="1"/>
          <p:nvPr/>
        </p:nvSpPr>
        <p:spPr>
          <a:xfrm>
            <a:off x="9969499" y="5281083"/>
            <a:ext cx="180975" cy="3619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8BC0179-EBE1-41D3-9659-5D1C8DB37923}"/>
              </a:ext>
            </a:extLst>
          </p:cNvPr>
          <p:cNvSpPr txBox="1"/>
          <p:nvPr/>
        </p:nvSpPr>
        <p:spPr>
          <a:xfrm>
            <a:off x="9373574" y="6652617"/>
            <a:ext cx="303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Susanna Björklöf, Brann- og redningsetaten, Oslo</a:t>
            </a:r>
          </a:p>
        </p:txBody>
      </p:sp>
      <p:pic>
        <p:nvPicPr>
          <p:cNvPr id="8" name="Bilde 7" descr="Et bilde som inneholder emblem, tekst, symbol, logo&#10;&#10;Automatisk generert beskrivelse">
            <a:extLst>
              <a:ext uri="{FF2B5EF4-FFF2-40B4-BE49-F238E27FC236}">
                <a16:creationId xmlns:a16="http://schemas.microsoft.com/office/drawing/2014/main" id="{D8762841-B50B-20C5-3281-C503896E0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01" y="5126345"/>
            <a:ext cx="781984" cy="792845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5D82916C-1592-1892-3E62-3981D954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795" y="6009348"/>
            <a:ext cx="234518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/>
            <a:r>
              <a:rPr lang="nb-NO" altLang="nb-NO" sz="800" dirty="0">
                <a:solidFill>
                  <a:srgbClr val="FFFFFF"/>
                </a:solidFill>
                <a:latin typeface="Tahoma"/>
                <a:ea typeface="Tahoma"/>
                <a:cs typeface="Tahom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Verdibergingsplan - </a:t>
            </a:r>
            <a:r>
              <a:rPr lang="nb-NO" altLang="nb-NO" sz="800" dirty="0" err="1">
                <a:solidFill>
                  <a:srgbClr val="FFFFFF"/>
                </a:solidFill>
                <a:latin typeface="Tahoma"/>
                <a:ea typeface="Tahoma"/>
                <a:cs typeface="Tahom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Salvage</a:t>
            </a:r>
            <a:r>
              <a:rPr lang="nb-NO" altLang="nb-NO" sz="800" dirty="0">
                <a:solidFill>
                  <a:srgbClr val="FFFFFF"/>
                </a:solidFill>
                <a:latin typeface="Tahoma"/>
                <a:ea typeface="Tahoma"/>
                <a:cs typeface="Tahom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Plan </a:t>
            </a:r>
            <a:endParaRPr lang="nb-NO" altLang="nb-NO" sz="800" dirty="0">
              <a:solidFill>
                <a:srgbClr val="FFFFFF"/>
              </a:solidFill>
              <a:latin typeface="Tahoma"/>
              <a:ea typeface="Tahoma"/>
              <a:cs typeface="Tahoma"/>
            </a:endParaRPr>
          </a:p>
          <a:p>
            <a:pPr fontAlgn="ctr"/>
            <a:r>
              <a:rPr lang="nb-NO" altLang="nb-NO" sz="800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© 2021 by Susanna Björklöf,</a:t>
            </a:r>
          </a:p>
          <a:p>
            <a:pPr fontAlgn="ctr"/>
            <a:r>
              <a:rPr lang="nb-NO" altLang="nb-NO" sz="800" dirty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Oslo brann- og redningsetat </a:t>
            </a:r>
          </a:p>
          <a:p>
            <a:pPr fontAlgn="ctr"/>
            <a:r>
              <a:rPr lang="nb-NO" altLang="nb-NO" sz="800" dirty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nb-NO" altLang="nb-NO" sz="800" dirty="0" err="1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licensed</a:t>
            </a:r>
            <a:r>
              <a:rPr lang="nb-NO" altLang="nb-NO" sz="800" dirty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under </a:t>
            </a:r>
            <a:r>
              <a:rPr lang="nb-NO" altLang="nb-NO" sz="800" dirty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  </a:t>
            </a:r>
            <a:r>
              <a:rPr lang="nb-NO" altLang="nb-NO" sz="800" dirty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  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6B0EB3D-960F-8D12-2CB8-EF3915F254D1}"/>
              </a:ext>
            </a:extLst>
          </p:cNvPr>
          <p:cNvSpPr txBox="1">
            <a:spLocks/>
          </p:cNvSpPr>
          <p:nvPr/>
        </p:nvSpPr>
        <p:spPr>
          <a:xfrm>
            <a:off x="164522" y="1573299"/>
            <a:ext cx="5214073" cy="21707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0" dirty="0">
                <a:solidFill>
                  <a:schemeClr val="tx2"/>
                </a:solidFill>
                <a:latin typeface="Calibri" panose="020F050202020403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Introduksjon til verdibergingsplan</a:t>
            </a:r>
            <a:b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FDF5-11FF-F69A-7F2E-29856B7B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8C7BD08-8D37-3D85-9947-FA10B981FF9A}"/>
              </a:ext>
            </a:extLst>
          </p:cNvPr>
          <p:cNvSpPr/>
          <p:nvPr/>
        </p:nvSpPr>
        <p:spPr>
          <a:xfrm>
            <a:off x="0" y="-20256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innsatsleder</a:t>
            </a:r>
          </a:p>
        </p:txBody>
      </p:sp>
      <p:pic>
        <p:nvPicPr>
          <p:cNvPr id="3" name="Plassholder for innhold 5">
            <a:extLst>
              <a:ext uri="{FF2B5EF4-FFF2-40B4-BE49-F238E27FC236}">
                <a16:creationId xmlns:a16="http://schemas.microsoft.com/office/drawing/2014/main" id="{51D2AB4D-653E-8FD4-C9B7-4144649CC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7" y="1473159"/>
            <a:ext cx="832180" cy="189936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B69DA6E-71C0-B706-5F0E-D6FCCE5A0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2" y="4671545"/>
            <a:ext cx="220205" cy="529031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7D80531-8292-2A7F-595E-A02281A95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04" y="4952863"/>
            <a:ext cx="219064" cy="529031"/>
          </a:xfrm>
          <a:prstGeom prst="rect">
            <a:avLst/>
          </a:prstGeom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154BF4D-EAFD-E581-0A9A-A1199A90C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44" y="3901372"/>
            <a:ext cx="260235" cy="594517"/>
          </a:xfrm>
          <a:prstGeom prst="rect">
            <a:avLst/>
          </a:prstGeom>
        </p:spPr>
      </p:pic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CEB2F4E2-504F-256B-83ED-E1D0C7038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30" y="4953165"/>
            <a:ext cx="219064" cy="52903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FEB6FBF-1A4D-6D9D-A8B0-5A6A9079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38" y="4671544"/>
            <a:ext cx="220205" cy="52903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2BD405-0029-E724-BABA-9A2198983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0" y="4671545"/>
            <a:ext cx="220205" cy="529031"/>
          </a:xfrm>
          <a:prstGeom prst="rect">
            <a:avLst/>
          </a:prstGeom>
        </p:spPr>
      </p:pic>
      <p:pic>
        <p:nvPicPr>
          <p:cNvPr id="11" name="Plassholder for innhold 5">
            <a:extLst>
              <a:ext uri="{FF2B5EF4-FFF2-40B4-BE49-F238E27FC236}">
                <a16:creationId xmlns:a16="http://schemas.microsoft.com/office/drawing/2014/main" id="{6A3542DB-F04D-1EA5-FBE2-D8BBB6F92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2" y="4952863"/>
            <a:ext cx="219064" cy="529031"/>
          </a:xfrm>
          <a:prstGeom prst="rect">
            <a:avLst/>
          </a:prstGeom>
        </p:spPr>
      </p:pic>
      <p:pic>
        <p:nvPicPr>
          <p:cNvPr id="12" name="Plassholder for innhold 6">
            <a:extLst>
              <a:ext uri="{FF2B5EF4-FFF2-40B4-BE49-F238E27FC236}">
                <a16:creationId xmlns:a16="http://schemas.microsoft.com/office/drawing/2014/main" id="{45F8B830-64C9-7F80-2174-606D5A64B7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2" y="3901372"/>
            <a:ext cx="260235" cy="594517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FD5253C1-A8F6-8B80-E591-42A8AAF2C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8" y="4953165"/>
            <a:ext cx="219064" cy="52903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7954439-B2A6-E809-397B-08A460626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4671544"/>
            <a:ext cx="220205" cy="529031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7B55FC47-F9A1-F2C7-4BB3-4595D8619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853" y="0"/>
            <a:ext cx="9618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81F6E-FCC0-A94A-5856-A0C9214F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B67D681F-F9F2-F228-D142-CA6A1F7C9D6B}"/>
              </a:ext>
            </a:extLst>
          </p:cNvPr>
          <p:cNvSpPr/>
          <p:nvPr/>
        </p:nvSpPr>
        <p:spPr>
          <a:xfrm>
            <a:off x="0" y="-20256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innsatsleder</a:t>
            </a:r>
          </a:p>
        </p:txBody>
      </p:sp>
      <p:pic>
        <p:nvPicPr>
          <p:cNvPr id="23" name="Plassholder for innhold 5">
            <a:extLst>
              <a:ext uri="{FF2B5EF4-FFF2-40B4-BE49-F238E27FC236}">
                <a16:creationId xmlns:a16="http://schemas.microsoft.com/office/drawing/2014/main" id="{1EE64C6A-8F1C-FB65-B402-525D276B1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7" y="1473159"/>
            <a:ext cx="832180" cy="1899363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AD4271CE-BFFD-A8FD-EE50-4281256AA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2" y="4671545"/>
            <a:ext cx="220205" cy="529031"/>
          </a:xfrm>
          <a:prstGeom prst="rect">
            <a:avLst/>
          </a:prstGeom>
        </p:spPr>
      </p:pic>
      <p:pic>
        <p:nvPicPr>
          <p:cNvPr id="25" name="Plassholder for innhold 5">
            <a:extLst>
              <a:ext uri="{FF2B5EF4-FFF2-40B4-BE49-F238E27FC236}">
                <a16:creationId xmlns:a16="http://schemas.microsoft.com/office/drawing/2014/main" id="{531C7B1A-514C-944A-ACA2-E8C049E10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04" y="4952863"/>
            <a:ext cx="219064" cy="529031"/>
          </a:xfrm>
          <a:prstGeom prst="rect">
            <a:avLst/>
          </a:prstGeom>
        </p:spPr>
      </p:pic>
      <p:pic>
        <p:nvPicPr>
          <p:cNvPr id="26" name="Plassholder for innhold 6">
            <a:extLst>
              <a:ext uri="{FF2B5EF4-FFF2-40B4-BE49-F238E27FC236}">
                <a16:creationId xmlns:a16="http://schemas.microsoft.com/office/drawing/2014/main" id="{71529FC7-99E3-EA58-BFC3-D1CE7C88F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44" y="3901372"/>
            <a:ext cx="260235" cy="594517"/>
          </a:xfrm>
          <a:prstGeom prst="rect">
            <a:avLst/>
          </a:prstGeom>
        </p:spPr>
      </p:pic>
      <p:pic>
        <p:nvPicPr>
          <p:cNvPr id="27" name="Plassholder for innhold 5">
            <a:extLst>
              <a:ext uri="{FF2B5EF4-FFF2-40B4-BE49-F238E27FC236}">
                <a16:creationId xmlns:a16="http://schemas.microsoft.com/office/drawing/2014/main" id="{30343428-2C9C-4025-7491-2A2B66B187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30" y="4953165"/>
            <a:ext cx="219064" cy="529031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A24567DC-1404-0C32-F4BD-F55A09DD2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38" y="4671544"/>
            <a:ext cx="220205" cy="529031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6CB99B93-32C3-25F7-54F4-096909D70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0" y="4671545"/>
            <a:ext cx="220205" cy="529031"/>
          </a:xfrm>
          <a:prstGeom prst="rect">
            <a:avLst/>
          </a:prstGeom>
        </p:spPr>
      </p:pic>
      <p:pic>
        <p:nvPicPr>
          <p:cNvPr id="30" name="Plassholder for innhold 5">
            <a:extLst>
              <a:ext uri="{FF2B5EF4-FFF2-40B4-BE49-F238E27FC236}">
                <a16:creationId xmlns:a16="http://schemas.microsoft.com/office/drawing/2014/main" id="{4EC169CA-F4B7-96C0-60F3-335C597C1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2" y="4952863"/>
            <a:ext cx="219064" cy="529031"/>
          </a:xfrm>
          <a:prstGeom prst="rect">
            <a:avLst/>
          </a:prstGeom>
        </p:spPr>
      </p:pic>
      <p:pic>
        <p:nvPicPr>
          <p:cNvPr id="31" name="Plassholder for innhold 6">
            <a:extLst>
              <a:ext uri="{FF2B5EF4-FFF2-40B4-BE49-F238E27FC236}">
                <a16:creationId xmlns:a16="http://schemas.microsoft.com/office/drawing/2014/main" id="{47084319-F4DF-64FD-2908-A80311E238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2" y="3901372"/>
            <a:ext cx="260235" cy="594517"/>
          </a:xfrm>
          <a:prstGeom prst="rect">
            <a:avLst/>
          </a:prstGeom>
        </p:spPr>
      </p:pic>
      <p:pic>
        <p:nvPicPr>
          <p:cNvPr id="32" name="Plassholder for innhold 5">
            <a:extLst>
              <a:ext uri="{FF2B5EF4-FFF2-40B4-BE49-F238E27FC236}">
                <a16:creationId xmlns:a16="http://schemas.microsoft.com/office/drawing/2014/main" id="{4F4EA643-9450-D990-921F-A9D78263E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8" y="4953165"/>
            <a:ext cx="219064" cy="529031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38CAC8E4-95DD-32BC-DFE7-0D0E9444E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4671544"/>
            <a:ext cx="220205" cy="529031"/>
          </a:xfrm>
          <a:prstGeom prst="rect">
            <a:avLst/>
          </a:prstGeom>
        </p:spPr>
      </p:pic>
      <p:pic>
        <p:nvPicPr>
          <p:cNvPr id="112" name="Bilde 111">
            <a:extLst>
              <a:ext uri="{FF2B5EF4-FFF2-40B4-BE49-F238E27FC236}">
                <a16:creationId xmlns:a16="http://schemas.microsoft.com/office/drawing/2014/main" id="{8F11F660-516E-07F4-6BF0-61FE76B61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860" y="0"/>
            <a:ext cx="9557139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A82C5-7965-7D22-0EB7-F08ACE04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ECC46B6-56A9-784C-4350-151F7DD1A3FB}"/>
              </a:ext>
            </a:extLst>
          </p:cNvPr>
          <p:cNvSpPr/>
          <p:nvPr/>
        </p:nvSpPr>
        <p:spPr>
          <a:xfrm>
            <a:off x="0" y="-20256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innsatsleder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FE58226-B774-D3F2-86BC-CEB75FED2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7" y="1473159"/>
            <a:ext cx="832180" cy="1899363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F8E78DBC-D958-2852-9DA7-3DBD11209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2" y="4671545"/>
            <a:ext cx="220205" cy="529031"/>
          </a:xfrm>
          <a:prstGeom prst="rect">
            <a:avLst/>
          </a:prstGeom>
        </p:spPr>
      </p:pic>
      <p:pic>
        <p:nvPicPr>
          <p:cNvPr id="24" name="Plassholder for innhold 5">
            <a:extLst>
              <a:ext uri="{FF2B5EF4-FFF2-40B4-BE49-F238E27FC236}">
                <a16:creationId xmlns:a16="http://schemas.microsoft.com/office/drawing/2014/main" id="{D6C98220-B561-C14F-45AE-D0AD172FC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04" y="4952863"/>
            <a:ext cx="219064" cy="529031"/>
          </a:xfrm>
          <a:prstGeom prst="rect">
            <a:avLst/>
          </a:prstGeom>
        </p:spPr>
      </p:pic>
      <p:pic>
        <p:nvPicPr>
          <p:cNvPr id="25" name="Plassholder for innhold 6">
            <a:extLst>
              <a:ext uri="{FF2B5EF4-FFF2-40B4-BE49-F238E27FC236}">
                <a16:creationId xmlns:a16="http://schemas.microsoft.com/office/drawing/2014/main" id="{CECF7168-CC2F-E244-8BAA-954C5A75C8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44" y="3901372"/>
            <a:ext cx="260235" cy="594517"/>
          </a:xfrm>
          <a:prstGeom prst="rect">
            <a:avLst/>
          </a:prstGeom>
        </p:spPr>
      </p:pic>
      <p:pic>
        <p:nvPicPr>
          <p:cNvPr id="26" name="Plassholder for innhold 5">
            <a:extLst>
              <a:ext uri="{FF2B5EF4-FFF2-40B4-BE49-F238E27FC236}">
                <a16:creationId xmlns:a16="http://schemas.microsoft.com/office/drawing/2014/main" id="{87836FBB-6622-EACB-8B10-F3E9B906D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30" y="4953165"/>
            <a:ext cx="219064" cy="529031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B0A11167-0B82-E37F-6947-4DD091446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38" y="4671544"/>
            <a:ext cx="220205" cy="529031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D37724F1-58E6-7CE6-1E78-270855A3D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0" y="4671545"/>
            <a:ext cx="220205" cy="529031"/>
          </a:xfrm>
          <a:prstGeom prst="rect">
            <a:avLst/>
          </a:prstGeom>
        </p:spPr>
      </p:pic>
      <p:pic>
        <p:nvPicPr>
          <p:cNvPr id="29" name="Plassholder for innhold 5">
            <a:extLst>
              <a:ext uri="{FF2B5EF4-FFF2-40B4-BE49-F238E27FC236}">
                <a16:creationId xmlns:a16="http://schemas.microsoft.com/office/drawing/2014/main" id="{252F069C-DEC2-4202-9509-2B797905F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2" y="4952863"/>
            <a:ext cx="219064" cy="529031"/>
          </a:xfrm>
          <a:prstGeom prst="rect">
            <a:avLst/>
          </a:prstGeom>
        </p:spPr>
      </p:pic>
      <p:pic>
        <p:nvPicPr>
          <p:cNvPr id="30" name="Plassholder for innhold 6">
            <a:extLst>
              <a:ext uri="{FF2B5EF4-FFF2-40B4-BE49-F238E27FC236}">
                <a16:creationId xmlns:a16="http://schemas.microsoft.com/office/drawing/2014/main" id="{9A45AB6E-2565-9484-DF3C-39CAC8DB3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2" y="3901372"/>
            <a:ext cx="260235" cy="594517"/>
          </a:xfrm>
          <a:prstGeom prst="rect">
            <a:avLst/>
          </a:prstGeom>
        </p:spPr>
      </p:pic>
      <p:pic>
        <p:nvPicPr>
          <p:cNvPr id="31" name="Plassholder for innhold 5">
            <a:extLst>
              <a:ext uri="{FF2B5EF4-FFF2-40B4-BE49-F238E27FC236}">
                <a16:creationId xmlns:a16="http://schemas.microsoft.com/office/drawing/2014/main" id="{47528CA6-E37D-3348-095B-FC3ECCC5F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8" y="4953165"/>
            <a:ext cx="219064" cy="529031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B56107A9-2584-BD46-9A9E-0DEF82AB8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4671544"/>
            <a:ext cx="220205" cy="529031"/>
          </a:xfrm>
          <a:prstGeom prst="rect">
            <a:avLst/>
          </a:prstGeom>
        </p:spPr>
      </p:pic>
      <p:pic>
        <p:nvPicPr>
          <p:cNvPr id="165" name="Bilde 164">
            <a:extLst>
              <a:ext uri="{FF2B5EF4-FFF2-40B4-BE49-F238E27FC236}">
                <a16:creationId xmlns:a16="http://schemas.microsoft.com/office/drawing/2014/main" id="{5ABF7E6A-D9D7-C0BE-9C1A-0ECADD9A5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432" y="-20256"/>
            <a:ext cx="9528485" cy="67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347D-FFC8-C99C-ADE6-86719D8EE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C1998BB7-9008-F8A1-FBC8-B4CBD23DEE6D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sektoransvarlig utrykningsleder</a:t>
            </a:r>
          </a:p>
        </p:txBody>
      </p:sp>
      <p:pic>
        <p:nvPicPr>
          <p:cNvPr id="21" name="Plassholder for innhold 6">
            <a:extLst>
              <a:ext uri="{FF2B5EF4-FFF2-40B4-BE49-F238E27FC236}">
                <a16:creationId xmlns:a16="http://schemas.microsoft.com/office/drawing/2014/main" id="{E7AA809E-D590-031B-9136-52803BFA4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7" y="2093148"/>
            <a:ext cx="832180" cy="1901151"/>
          </a:xfrm>
          <a:prstGeom prst="rect">
            <a:avLst/>
          </a:prstGeom>
        </p:spPr>
      </p:pic>
      <p:pic>
        <p:nvPicPr>
          <p:cNvPr id="22" name="Plassholder for innhold 5">
            <a:extLst>
              <a:ext uri="{FF2B5EF4-FFF2-40B4-BE49-F238E27FC236}">
                <a16:creationId xmlns:a16="http://schemas.microsoft.com/office/drawing/2014/main" id="{E24F81F9-3C80-30B6-A589-074E3231C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3" y="1133912"/>
            <a:ext cx="305098" cy="696354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304FB254-77BD-FB04-5BEB-74185196AF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42" y="4934797"/>
            <a:ext cx="220205" cy="529031"/>
          </a:xfrm>
          <a:prstGeom prst="rect">
            <a:avLst/>
          </a:prstGeom>
        </p:spPr>
      </p:pic>
      <p:pic>
        <p:nvPicPr>
          <p:cNvPr id="24" name="Plassholder for innhold 5">
            <a:extLst>
              <a:ext uri="{FF2B5EF4-FFF2-40B4-BE49-F238E27FC236}">
                <a16:creationId xmlns:a16="http://schemas.microsoft.com/office/drawing/2014/main" id="{0C6A1EAA-FE37-92FA-87EF-F796360FB5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4" y="5216115"/>
            <a:ext cx="219064" cy="529031"/>
          </a:xfrm>
          <a:prstGeom prst="rect">
            <a:avLst/>
          </a:prstGeom>
        </p:spPr>
      </p:pic>
      <p:pic>
        <p:nvPicPr>
          <p:cNvPr id="25" name="Plassholder for innhold 5">
            <a:extLst>
              <a:ext uri="{FF2B5EF4-FFF2-40B4-BE49-F238E27FC236}">
                <a16:creationId xmlns:a16="http://schemas.microsoft.com/office/drawing/2014/main" id="{59FCD9A0-4752-CEED-71E9-08E1DB325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60" y="5216417"/>
            <a:ext cx="219064" cy="529031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7A57E9FB-0C42-88B0-F5A6-57CB23D01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" y="4934796"/>
            <a:ext cx="220205" cy="529031"/>
          </a:xfrm>
          <a:prstGeom prst="rect">
            <a:avLst/>
          </a:prstGeom>
        </p:spPr>
      </p:pic>
      <p:pic>
        <p:nvPicPr>
          <p:cNvPr id="80" name="Bilde 79">
            <a:extLst>
              <a:ext uri="{FF2B5EF4-FFF2-40B4-BE49-F238E27FC236}">
                <a16:creationId xmlns:a16="http://schemas.microsoft.com/office/drawing/2014/main" id="{3B7E353F-6F84-FD4E-0E0B-7325A854F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776" y="0"/>
            <a:ext cx="9020224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1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377A2-2B5B-968E-9665-7960F2592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604F8014-4772-8E00-01E6-C43A83CA926E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sektoransvarlig utrykningsleder</a:t>
            </a:r>
          </a:p>
        </p:txBody>
      </p:sp>
      <p:pic>
        <p:nvPicPr>
          <p:cNvPr id="12" name="Plassholder for innhold 6">
            <a:extLst>
              <a:ext uri="{FF2B5EF4-FFF2-40B4-BE49-F238E27FC236}">
                <a16:creationId xmlns:a16="http://schemas.microsoft.com/office/drawing/2014/main" id="{AAF7AC11-76E0-EB5A-8B94-F9E4FCAEC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7" y="2093148"/>
            <a:ext cx="832180" cy="1901151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3D26C009-7671-56B3-3C76-814DA52E7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3" y="1133912"/>
            <a:ext cx="305098" cy="696354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CA0EA5F-7185-E02A-72DB-A7CD900AA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42" y="4934797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9F78D388-6069-4CDD-9110-8E6C97299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4" y="5216115"/>
            <a:ext cx="219064" cy="529031"/>
          </a:xfrm>
          <a:prstGeom prst="rect">
            <a:avLst/>
          </a:prstGeom>
        </p:spPr>
      </p:pic>
      <p:pic>
        <p:nvPicPr>
          <p:cNvPr id="16" name="Plassholder for innhold 5">
            <a:extLst>
              <a:ext uri="{FF2B5EF4-FFF2-40B4-BE49-F238E27FC236}">
                <a16:creationId xmlns:a16="http://schemas.microsoft.com/office/drawing/2014/main" id="{3A64334F-15C9-AEEE-CEBE-36B433452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60" y="5216417"/>
            <a:ext cx="219064" cy="529031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9DDA1F82-1941-46EF-BEA5-6A2201F81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" y="4934796"/>
            <a:ext cx="220205" cy="529031"/>
          </a:xfrm>
          <a:prstGeom prst="rect">
            <a:avLst/>
          </a:prstGeom>
        </p:spPr>
      </p:pic>
      <p:pic>
        <p:nvPicPr>
          <p:cNvPr id="67" name="Bilde 66">
            <a:extLst>
              <a:ext uri="{FF2B5EF4-FFF2-40B4-BE49-F238E27FC236}">
                <a16:creationId xmlns:a16="http://schemas.microsoft.com/office/drawing/2014/main" id="{D0FA84F2-5AAB-B6CE-D3D6-7B6FB0652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542" y="-1206"/>
            <a:ext cx="8940457" cy="67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9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33B9F-DED6-2664-2C05-EC2085C29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715473A-FB06-0B46-47C6-82C8020D27C1}"/>
              </a:ext>
            </a:extLst>
          </p:cNvPr>
          <p:cNvSpPr/>
          <p:nvPr/>
        </p:nvSpPr>
        <p:spPr>
          <a:xfrm>
            <a:off x="2473363" y="-3055"/>
            <a:ext cx="9690672" cy="685968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E873F41-AFFB-FCF7-48FD-B8C7C81D7CC1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røykdykkere</a:t>
            </a:r>
          </a:p>
        </p:txBody>
      </p:sp>
      <p:pic>
        <p:nvPicPr>
          <p:cNvPr id="14" name="Plassholder for innhold 5">
            <a:extLst>
              <a:ext uri="{FF2B5EF4-FFF2-40B4-BE49-F238E27FC236}">
                <a16:creationId xmlns:a16="http://schemas.microsoft.com/office/drawing/2014/main" id="{8C0A7CFC-A155-1EF2-8F69-513CD955A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5" name="Plassholder for innhold 6">
            <a:extLst>
              <a:ext uri="{FF2B5EF4-FFF2-40B4-BE49-F238E27FC236}">
                <a16:creationId xmlns:a16="http://schemas.microsoft.com/office/drawing/2014/main" id="{1D27BF1D-12FB-E272-47F3-6BB701BB5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90" y="2195703"/>
            <a:ext cx="305097" cy="697007"/>
          </a:xfrm>
          <a:prstGeom prst="rect">
            <a:avLst/>
          </a:prstGeom>
        </p:spPr>
      </p:pic>
      <p:pic>
        <p:nvPicPr>
          <p:cNvPr id="17" name="Plassholder for innhold 5">
            <a:extLst>
              <a:ext uri="{FF2B5EF4-FFF2-40B4-BE49-F238E27FC236}">
                <a16:creationId xmlns:a16="http://schemas.microsoft.com/office/drawing/2014/main" id="{AD3FB0CE-306E-4F05-8F3E-E82AC9E6E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1" y="3170915"/>
            <a:ext cx="706744" cy="171754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C6D55FF-7852-1F90-FCB6-A852F901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9" y="3220630"/>
            <a:ext cx="710425" cy="1717544"/>
          </a:xfrm>
          <a:prstGeom prst="rect">
            <a:avLst/>
          </a:prstGeom>
        </p:spPr>
      </p:pic>
      <p:pic>
        <p:nvPicPr>
          <p:cNvPr id="71" name="Bilde 70">
            <a:extLst>
              <a:ext uri="{FF2B5EF4-FFF2-40B4-BE49-F238E27FC236}">
                <a16:creationId xmlns:a16="http://schemas.microsoft.com/office/drawing/2014/main" id="{D3EFA49B-2E2C-6737-9933-FDE9E3A6C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614" y="-4429"/>
            <a:ext cx="9347386" cy="67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AF388F8F-7D3F-4781-BE04-B0FCEF1542B8}"/>
              </a:ext>
            </a:extLst>
          </p:cNvPr>
          <p:cNvSpPr txBox="1">
            <a:spLocks/>
          </p:cNvSpPr>
          <p:nvPr/>
        </p:nvSpPr>
        <p:spPr>
          <a:xfrm>
            <a:off x="0" y="1835027"/>
            <a:ext cx="5432612" cy="4200463"/>
          </a:xfrm>
          <a:prstGeom prst="rect">
            <a:avLst/>
          </a:prstGeom>
        </p:spPr>
        <p:txBody>
          <a:bodyPr lIns="720000" tIns="360000" rIns="36000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B2C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0A0A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0B2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1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 i PowerPoint og veiledning for å lage en verdibergingsplan finnes på Oslo kommunes nettsider: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0B2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1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www.oslo.kommune.no/brannvern-ildsted-og-feiing/verdibergingsplan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1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Malen er tilgjengelig for alle og gratis å bruke.</a:t>
            </a:r>
            <a:r>
              <a:rPr lang="nb-NO" dirty="0">
                <a:solidFill>
                  <a:srgbClr val="000000"/>
                </a:solidFill>
                <a:latin typeface="Calibri"/>
              </a:rPr>
              <a:t> Husk at d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er viktig at arbeid med verdibergingsplaner er forankret </a:t>
            </a:r>
            <a:r>
              <a:rPr lang="nb-NO" dirty="0">
                <a:solidFill>
                  <a:srgbClr val="000000"/>
                </a:solidFill>
                <a:latin typeface="Calibri"/>
              </a:rPr>
              <a:t>hos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lokalt brannvesen.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1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0B2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13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Brann- og redningsetaten i Oslo har rettighetene, og ansvaret for utvikling og oppdatering av malen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1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CF611AAC-40B5-4211-AAF1-C3B84D18EC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246733" cy="1835027"/>
          </a:xfrm>
          <a:prstGeom prst="rect">
            <a:avLst/>
          </a:prstGeom>
          <a:noFill/>
        </p:spPr>
        <p:txBody>
          <a:bodyPr lIns="720000" tIns="720000" rIns="36000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0B2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Mal og veiledning til verdibergingsplanen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716A96C-5E27-4925-BADD-4890C2E81F9B}"/>
              </a:ext>
            </a:extLst>
          </p:cNvPr>
          <p:cNvSpPr txBox="1"/>
          <p:nvPr/>
        </p:nvSpPr>
        <p:spPr>
          <a:xfrm>
            <a:off x="3186563" y="1340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6E56DFA-1A34-45D0-B06C-AC42F329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980" y="134089"/>
            <a:ext cx="4770271" cy="64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ssholder for innhold 2">
            <a:extLst>
              <a:ext uri="{FF2B5EF4-FFF2-40B4-BE49-F238E27FC236}">
                <a16:creationId xmlns:a16="http://schemas.microsoft.com/office/drawing/2014/main" id="{4FE51E01-71D4-4B33-8978-5CB95545B3A9}"/>
              </a:ext>
            </a:extLst>
          </p:cNvPr>
          <p:cNvSpPr txBox="1">
            <a:spLocks/>
          </p:cNvSpPr>
          <p:nvPr/>
        </p:nvSpPr>
        <p:spPr>
          <a:xfrm>
            <a:off x="0" y="1685476"/>
            <a:ext cx="6172200" cy="4403083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F0B2C"/>
              </a:buClr>
              <a:buNone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Verdibergingsplaner øker sjansen for at rett ting blir gjort, at de blir gjort riktig, og i rett tid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beredskapsarbeidet settes på agendaen og konkretiseres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 bidrar til systematisk kartlegging, risikovurdering og prioritering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 dirty="0">
                <a:solidFill>
                  <a:srgbClr val="000000"/>
                </a:solidFill>
                <a:latin typeface="Calibri"/>
              </a:rPr>
              <a:t>det motiverer til forebyggende tiltak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 gir forutsetninger for å fatte gode beslutninger og iverksette riktige tiltak i akutt fase av en hendelse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5650" marR="0" lvl="3" indent="-17970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F0B2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6B15E835-7153-4A41-B04A-94862E9A7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105" r="17985" b="4426"/>
          <a:stretch/>
        </p:blipFill>
        <p:spPr bwMode="auto">
          <a:xfrm>
            <a:off x="6172200" y="-45720"/>
            <a:ext cx="6019800" cy="69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kstSylinder 63">
            <a:extLst>
              <a:ext uri="{FF2B5EF4-FFF2-40B4-BE49-F238E27FC236}">
                <a16:creationId xmlns:a16="http://schemas.microsoft.com/office/drawing/2014/main" id="{5261A47C-E694-4C50-9DDA-AB58A6F3E751}"/>
              </a:ext>
            </a:extLst>
          </p:cNvPr>
          <p:cNvSpPr txBox="1"/>
          <p:nvPr/>
        </p:nvSpPr>
        <p:spPr>
          <a:xfrm>
            <a:off x="9419839" y="6611779"/>
            <a:ext cx="27721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Jørgen Lie , Brann- og redningsetaten, Oslo</a:t>
            </a:r>
          </a:p>
        </p:txBody>
      </p:sp>
      <p:sp>
        <p:nvSpPr>
          <p:cNvPr id="65" name="Tittel 3">
            <a:extLst>
              <a:ext uri="{FF2B5EF4-FFF2-40B4-BE49-F238E27FC236}">
                <a16:creationId xmlns:a16="http://schemas.microsoft.com/office/drawing/2014/main" id="{D803B587-5231-4A5F-933E-B35F8654B4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84879" cy="1958138"/>
          </a:xfrm>
          <a:prstGeom prst="rect">
            <a:avLst/>
          </a:prstGeom>
          <a:noFill/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Hva vil vi oppnå med verdibergingsplaner?</a:t>
            </a:r>
          </a:p>
        </p:txBody>
      </p:sp>
    </p:spTree>
    <p:extLst>
      <p:ext uri="{BB962C8B-B14F-4D97-AF65-F5344CB8AC3E}">
        <p14:creationId xmlns:p14="http://schemas.microsoft.com/office/powerpoint/2010/main" val="179473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74436869-8A9A-4A77-8FDC-354164C00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71621" cy="1958138"/>
          </a:xfrm>
          <a:prstGeom prst="rect">
            <a:avLst/>
          </a:prstGeom>
        </p:spPr>
        <p:txBody>
          <a:bodyPr vert="horz" wrap="square" lIns="720000" tIns="720000" rIns="36000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Hvorfor en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verdibergingsplan?</a:t>
            </a:r>
            <a:endParaRPr kumimoji="0" lang="nb-NO" sz="4000" b="0" i="0" u="none" strike="noStrike" kern="1200" cap="none" spc="0" normalizeH="0" baseline="0" noProof="0">
              <a:ln>
                <a:noFill/>
              </a:ln>
              <a:solidFill>
                <a:srgbClr val="CF0B2C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45868B-D3F5-459B-A8A9-F0A3BA0449BE}"/>
              </a:ext>
            </a:extLst>
          </p:cNvPr>
          <p:cNvSpPr txBox="1">
            <a:spLocks/>
          </p:cNvSpPr>
          <p:nvPr/>
        </p:nvSpPr>
        <p:spPr>
          <a:xfrm>
            <a:off x="0" y="2024564"/>
            <a:ext cx="4725157" cy="3441281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F0B2C"/>
              </a:buClr>
              <a:buNone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verdibergingsplan bidrar</a:t>
            </a:r>
            <a:r>
              <a:rPr lang="nb-NO" dirty="0">
                <a:solidFill>
                  <a:srgbClr val="000000"/>
                </a:solidFill>
                <a:latin typeface="Calibri"/>
              </a:rPr>
              <a:t>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 å redusere tap av uerstattelige kulturhistoriske </a:t>
            </a:r>
            <a:r>
              <a:rPr lang="nb-NO" dirty="0">
                <a:solidFill>
                  <a:srgbClr val="000000"/>
                </a:solidFill>
                <a:latin typeface="Calibri"/>
              </a:rPr>
              <a:t>verdier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gjennom at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buClr>
                <a:srgbClr val="CF0B2C"/>
              </a:buClr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 hjelper brannvesenet å få oversikt</a:t>
            </a:r>
            <a:r>
              <a:rPr lang="nb-NO" dirty="0">
                <a:solidFill>
                  <a:srgbClr val="000000"/>
                </a:solidFill>
                <a:latin typeface="Calibri"/>
              </a:rPr>
              <a:t>,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planlegge og gjennomføre innsatsen </a:t>
            </a:r>
            <a:endParaRPr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>
              <a:buClr>
                <a:srgbClr val="CF0B2C"/>
              </a:buClr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prioriteringene av hva som skal berges blir gjort i fredstid av de som kjenner verdiene best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Bilde 5" descr="Et bilde som inneholder person, stabel&#10;&#10;Automatisk generert beskrivelse">
            <a:extLst>
              <a:ext uri="{FF2B5EF4-FFF2-40B4-BE49-F238E27FC236}">
                <a16:creationId xmlns:a16="http://schemas.microsoft.com/office/drawing/2014/main" id="{2D5FEEDC-ECA0-45FA-9F46-CACD72606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45" y="926123"/>
            <a:ext cx="7504966" cy="5005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A3A3D13-9D9C-42AE-BCB6-B6122C7283F2}"/>
              </a:ext>
            </a:extLst>
          </p:cNvPr>
          <p:cNvSpPr txBox="1"/>
          <p:nvPr/>
        </p:nvSpPr>
        <p:spPr>
          <a:xfrm>
            <a:off x="10093735" y="5685656"/>
            <a:ext cx="2098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Brann- og redningsetaten, Oslo</a:t>
            </a:r>
          </a:p>
        </p:txBody>
      </p:sp>
    </p:spTree>
    <p:extLst>
      <p:ext uri="{BB962C8B-B14F-4D97-AF65-F5344CB8AC3E}">
        <p14:creationId xmlns:p14="http://schemas.microsoft.com/office/powerpoint/2010/main" val="356888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74436869-8A9A-4A77-8FDC-354164C00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84879" cy="1958138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Hva inneholder en verdibergingsplan?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45868B-D3F5-459B-A8A9-F0A3BA0449BE}"/>
              </a:ext>
            </a:extLst>
          </p:cNvPr>
          <p:cNvSpPr txBox="1">
            <a:spLocks/>
          </p:cNvSpPr>
          <p:nvPr/>
        </p:nvSpPr>
        <p:spPr>
          <a:xfrm>
            <a:off x="0" y="1958137"/>
            <a:ext cx="5629012" cy="4426166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Verdibergingsplanen inneholder opplysninger som er viktige for at brannvesenet skal kunne gjennomføre en god innsats</a:t>
            </a:r>
          </a:p>
          <a:p>
            <a:pPr marL="75565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kart og beskrivelse av innsatsområde</a:t>
            </a:r>
          </a:p>
          <a:p>
            <a:pPr marL="75565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viktig og relevant kontaktinformasjon og informasjon om hjelpemidler for berging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565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lister og plantegninger som viser prioriterte verdier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565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bergingskort med instruksjoner for berging av enkelte gjenstander eller soner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1" name="Bilde 50">
            <a:extLst>
              <a:ext uri="{FF2B5EF4-FFF2-40B4-BE49-F238E27FC236}">
                <a16:creationId xmlns:a16="http://schemas.microsoft.com/office/drawing/2014/main" id="{2069F9F4-8079-B11B-0DE4-221B39120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012" y="1958136"/>
            <a:ext cx="6245308" cy="4454819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717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C92F464-DD91-4924-83F1-36497C984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"/>
            <a:ext cx="5143502" cy="685800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0CB42B6-80DC-4098-99AC-91D1301353D0}"/>
              </a:ext>
            </a:extLst>
          </p:cNvPr>
          <p:cNvSpPr txBox="1"/>
          <p:nvPr/>
        </p:nvSpPr>
        <p:spPr>
          <a:xfrm>
            <a:off x="9154511" y="6611778"/>
            <a:ext cx="3037489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Susanna Björklöf, Brann- og redningsetaten, Oslo</a:t>
            </a:r>
          </a:p>
        </p:txBody>
      </p:sp>
      <p:sp>
        <p:nvSpPr>
          <p:cNvPr id="2" name="Tittel 3">
            <a:extLst>
              <a:ext uri="{FF2B5EF4-FFF2-40B4-BE49-F238E27FC236}">
                <a16:creationId xmlns:a16="http://schemas.microsoft.com/office/drawing/2014/main" id="{74436869-8A9A-4A77-8FDC-354164C0018E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7048500" cy="1958138"/>
          </a:xfrm>
          <a:prstGeom prst="rect">
            <a:avLst/>
          </a:prstGeom>
        </p:spPr>
        <p:txBody>
          <a:bodyPr vert="horz" wrap="square" lIns="720000" tIns="720000" rIns="36000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Hvem bør lage</a:t>
            </a:r>
            <a:r>
              <a:rPr lang="nb-NO">
                <a:latin typeface="Calibri"/>
              </a:rPr>
              <a:t> en verdibergingsplan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</a:t>
            </a:r>
            <a:endParaRPr lang="nb-NO">
              <a:ea typeface="+mj-ea"/>
              <a:cs typeface="+mj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45868B-D3F5-459B-A8A9-F0A3BA0449BE}"/>
              </a:ext>
            </a:extLst>
          </p:cNvPr>
          <p:cNvSpPr txBox="1">
            <a:spLocks/>
          </p:cNvSpPr>
          <p:nvPr/>
        </p:nvSpPr>
        <p:spPr>
          <a:xfrm>
            <a:off x="0" y="2170023"/>
            <a:ext cx="6398147" cy="2979616"/>
          </a:xfrm>
          <a:prstGeom prst="rect">
            <a:avLst/>
          </a:prstGeom>
        </p:spPr>
        <p:txBody>
          <a:bodyPr vert="horz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0B2C"/>
              </a:buClr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som forvalter </a:t>
            </a:r>
            <a:r>
              <a:rPr lang="nb-NO">
                <a:solidFill>
                  <a:srgbClr val="000000"/>
                </a:solidFill>
                <a:latin typeface="Calibri"/>
              </a:rPr>
              <a:t>for eksempel kunst, kulturhistoriske</a:t>
            </a: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nb-NO">
                <a:solidFill>
                  <a:srgbClr val="000000"/>
                </a:solidFill>
                <a:latin typeface="Calibri"/>
              </a:rPr>
              <a:t>og naturhistoriske </a:t>
            </a: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verdier bør lage en verdibergingsplan.</a:t>
            </a:r>
          </a:p>
          <a:p>
            <a:pPr marL="742950" marR="0" lvl="1" indent="-2857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tabLst/>
              <a:defRPr/>
            </a:pPr>
            <a:r>
              <a:rPr lang="nb-NO" sz="1800">
                <a:solidFill>
                  <a:srgbClr val="000013"/>
                </a:solidFill>
                <a:latin typeface="Calibri"/>
                <a:cs typeface="Calibri"/>
              </a:rPr>
              <a:t>Forvalterne har også ansvaret for at verdibergingsplanen er oppdatert og tilgjengelig for brannvesenet.</a:t>
            </a:r>
          </a:p>
          <a:p>
            <a:pPr marL="742950" marR="0" lvl="1" indent="-2857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tabLst/>
              <a:defRPr/>
            </a:pPr>
            <a:r>
              <a:rPr lang="nb-NO" sz="1800">
                <a:solidFill>
                  <a:srgbClr val="000013"/>
                </a:solidFill>
                <a:latin typeface="Calibri"/>
                <a:cs typeface="Calibri"/>
              </a:rPr>
              <a:t>Det er viktig at arbeid med verdibergingsplaner skjer i dialog med brannvesenet.</a:t>
            </a:r>
          </a:p>
        </p:txBody>
      </p:sp>
    </p:spTree>
    <p:extLst>
      <p:ext uri="{BB962C8B-B14F-4D97-AF65-F5344CB8AC3E}">
        <p14:creationId xmlns:p14="http://schemas.microsoft.com/office/powerpoint/2010/main" val="221224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3">
            <a:extLst>
              <a:ext uri="{FF2B5EF4-FFF2-40B4-BE49-F238E27FC236}">
                <a16:creationId xmlns:a16="http://schemas.microsoft.com/office/drawing/2014/main" id="{BFF1D223-EC29-449B-AA75-74A87CCEEB44}"/>
              </a:ext>
            </a:extLst>
          </p:cNvPr>
          <p:cNvSpPr txBox="1">
            <a:spLocks/>
          </p:cNvSpPr>
          <p:nvPr/>
        </p:nvSpPr>
        <p:spPr>
          <a:xfrm>
            <a:off x="0" y="134858"/>
            <a:ext cx="5041692" cy="2573691"/>
          </a:xfrm>
          <a:prstGeom prst="rect">
            <a:avLst/>
          </a:prstGeom>
        </p:spPr>
        <p:txBody>
          <a:bodyPr vert="horz" wrap="square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Hvilke verdier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kan inngå i en verdibergingsplan?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FD254D69-D222-4B52-BFD9-7587A1F89BAD}"/>
              </a:ext>
            </a:extLst>
          </p:cNvPr>
          <p:cNvSpPr txBox="1">
            <a:spLocks/>
          </p:cNvSpPr>
          <p:nvPr/>
        </p:nvSpPr>
        <p:spPr>
          <a:xfrm>
            <a:off x="0" y="2563865"/>
            <a:ext cx="4874178" cy="3947023"/>
          </a:xfrm>
          <a:prstGeom prst="rect">
            <a:avLst/>
          </a:prstGeom>
        </p:spPr>
        <p:txBody>
          <a:bodyPr vert="horz" lIns="720000" tIns="360000" rIns="360000" bIns="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  <a:latin typeface="Calibri"/>
              </a:rPr>
              <a:t>Gjenstander i samlinger</a:t>
            </a:r>
            <a:endParaRPr lang="nb-NO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  <a:latin typeface="Calibri"/>
              </a:rPr>
              <a:t>Løst</a:t>
            </a: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inventar</a:t>
            </a:r>
            <a:endParaRPr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inventar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Konstruksjonsdeler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av bygning, med interiør eller eksteriør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 bygning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  <a:latin typeface="Calibri"/>
              </a:rPr>
              <a:t>Bebyggelsesområde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ilde 2" descr="Et bilde som inneholder innendørs, stol&#10;&#10;Automatisk generert beskrivelse">
            <a:extLst>
              <a:ext uri="{FF2B5EF4-FFF2-40B4-BE49-F238E27FC236}">
                <a16:creationId xmlns:a16="http://schemas.microsoft.com/office/drawing/2014/main" id="{913A519D-F802-47FD-A422-0A6284F5C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633"/>
          <a:stretch/>
        </p:blipFill>
        <p:spPr>
          <a:xfrm>
            <a:off x="5041692" y="0"/>
            <a:ext cx="7150308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E525F6E-D6B1-4924-984D-23A449C02412}"/>
              </a:ext>
            </a:extLst>
          </p:cNvPr>
          <p:cNvSpPr txBox="1"/>
          <p:nvPr/>
        </p:nvSpPr>
        <p:spPr>
          <a:xfrm>
            <a:off x="9746492" y="6611779"/>
            <a:ext cx="2445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Hans Fredrik Asbjørnsen, Info Marked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2D56594-D08D-4578-B917-30D2F32067C7}"/>
              </a:ext>
            </a:extLst>
          </p:cNvPr>
          <p:cNvSpPr txBox="1"/>
          <p:nvPr/>
        </p:nvSpPr>
        <p:spPr>
          <a:xfrm>
            <a:off x="1439344" y="6449803"/>
            <a:ext cx="412729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Observasjonstårnet i Observatoriet i Oslo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1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00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tel 3">
            <a:extLst>
              <a:ext uri="{FF2B5EF4-FFF2-40B4-BE49-F238E27FC236}">
                <a16:creationId xmlns:a16="http://schemas.microsoft.com/office/drawing/2014/main" id="{5B799F2A-439C-4B53-9918-A11D204535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31430" cy="1958138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Hvordan ser en </a:t>
            </a:r>
            <a:b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verdibergingsplan ut?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B1075EAD-AF01-4BA6-B716-BC28974EA27D}"/>
              </a:ext>
            </a:extLst>
          </p:cNvPr>
          <p:cNvSpPr txBox="1">
            <a:spLocks/>
          </p:cNvSpPr>
          <p:nvPr/>
        </p:nvSpPr>
        <p:spPr>
          <a:xfrm>
            <a:off x="0" y="1958138"/>
            <a:ext cx="6182000" cy="3441281"/>
          </a:xfrm>
          <a:prstGeom prst="rect">
            <a:avLst/>
          </a:prstGeom>
        </p:spPr>
        <p:txBody>
          <a:bodyPr vert="horz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Verdibergingsplanen skrives ut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enkeltsidig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liggende A3-format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Sidene lamineres og settes inn i en perm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Seksjonene i permen deles opp med fliker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Sidene kan plukkes ut og fordeles til de som har ulike funksjoner og oppgaver i en innsats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 er også mulig å lage en navigerbar digital plan i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" name="Bilde 1" descr="Et bilde som inneholder tekst, Trykk, innendørs, avis&#10;&#10;Automatisk generert beskrivelse">
            <a:extLst>
              <a:ext uri="{FF2B5EF4-FFF2-40B4-BE49-F238E27FC236}">
                <a16:creationId xmlns:a16="http://schemas.microsoft.com/office/drawing/2014/main" id="{1A496145-54A2-E6B8-23B2-4554A5F00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435E616-5D70-A76D-4ACA-5CB0D6259CC0}"/>
              </a:ext>
            </a:extLst>
          </p:cNvPr>
          <p:cNvSpPr txBox="1"/>
          <p:nvPr/>
        </p:nvSpPr>
        <p:spPr>
          <a:xfrm>
            <a:off x="10093735" y="6611779"/>
            <a:ext cx="2098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Brann- og redningsetaten, Oslo</a:t>
            </a:r>
          </a:p>
        </p:txBody>
      </p:sp>
    </p:spTree>
    <p:extLst>
      <p:ext uri="{BB962C8B-B14F-4D97-AF65-F5344CB8AC3E}">
        <p14:creationId xmlns:p14="http://schemas.microsoft.com/office/powerpoint/2010/main" val="281851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9BB65306-D58C-47C1-AFB5-A32B6F9D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60" y="-145183"/>
            <a:ext cx="6008498" cy="7267519"/>
          </a:xfrm>
          <a:prstGeom prst="rect">
            <a:avLst/>
          </a:prstGeom>
        </p:spPr>
      </p:pic>
      <p:sp>
        <p:nvSpPr>
          <p:cNvPr id="18" name="Tittel 3">
            <a:extLst>
              <a:ext uri="{FF2B5EF4-FFF2-40B4-BE49-F238E27FC236}">
                <a16:creationId xmlns:a16="http://schemas.microsoft.com/office/drawing/2014/main" id="{AF0A22E6-D989-4319-885D-F6F594828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008688" cy="1835027"/>
          </a:xfrm>
        </p:spPr>
        <p:txBody>
          <a:bodyPr lIns="720000" tIns="720000" rIns="360000" bIns="0">
            <a:spAutoFit/>
          </a:bodyPr>
          <a:lstStyle/>
          <a:p>
            <a:r>
              <a:rPr lang="nb-NO">
                <a:latin typeface="+mn-lt"/>
              </a:rPr>
              <a:t>Hvor oppbevares en verdibergingsplan?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41612C21-6F8B-4807-8E0B-4319371A06CA}"/>
              </a:ext>
            </a:extLst>
          </p:cNvPr>
          <p:cNvSpPr txBox="1">
            <a:spLocks/>
          </p:cNvSpPr>
          <p:nvPr/>
        </p:nvSpPr>
        <p:spPr>
          <a:xfrm>
            <a:off x="190" y="1835027"/>
            <a:ext cx="6601778" cy="3902946"/>
          </a:xfrm>
          <a:prstGeom prst="rect">
            <a:avLst/>
          </a:prstGeom>
        </p:spPr>
        <p:txBody>
          <a:bodyPr wrap="square" lIns="720000" tIns="360000" rIns="36000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B2C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0A0A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1200"/>
              </a:spcBef>
              <a:buSzPct val="150000"/>
              <a:defRPr/>
            </a:pPr>
            <a:r>
              <a:rPr lang="nb-NO" dirty="0"/>
              <a:t>Et fysisk eksemplar av verdibergingsplanen skal oppbevares på stedet.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ct val="150000"/>
              <a:defRPr/>
            </a:pPr>
            <a:r>
              <a:rPr lang="nb-NO" dirty="0">
                <a:solidFill>
                  <a:srgbClr val="000000"/>
                </a:solidFill>
                <a:latin typeface="Calibri"/>
              </a:rPr>
              <a:t>I tillegg kan ekstra fysiske og digitale eksemplar oppbevares andre hensiktsmessige steder.</a:t>
            </a: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ct val="150000"/>
              <a:defRPr/>
            </a:pPr>
            <a:r>
              <a:rPr lang="nb-NO" dirty="0">
                <a:solidFill>
                  <a:srgbClr val="000000"/>
                </a:solidFill>
                <a:latin typeface="Calibri"/>
              </a:rPr>
              <a:t>Eier og forvalter må vurdere sikkerheten dersom en slik plan ikke bør komme uvedkommende i hende.</a:t>
            </a: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ct val="150000"/>
              <a:defRPr/>
            </a:pPr>
            <a:r>
              <a:rPr lang="nb-NO" dirty="0">
                <a:solidFill>
                  <a:srgbClr val="000000"/>
                </a:solidFill>
                <a:latin typeface="Calibri"/>
              </a:rPr>
              <a:t>Opplysning om at det finnes verdibergingsplan og hvor den oppbevares, kan legges inn på adressen til objektet i 110-sentralen, og vises ved alarm.</a:t>
            </a: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BBF5E39E-3F0B-4276-84CD-66B9D6FBD38A}"/>
              </a:ext>
            </a:extLst>
          </p:cNvPr>
          <p:cNvSpPr txBox="1"/>
          <p:nvPr/>
        </p:nvSpPr>
        <p:spPr>
          <a:xfrm>
            <a:off x="10884428" y="6611779"/>
            <a:ext cx="1307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Jan Olav Røang</a:t>
            </a:r>
          </a:p>
        </p:txBody>
      </p:sp>
    </p:spTree>
    <p:extLst>
      <p:ext uri="{BB962C8B-B14F-4D97-AF65-F5344CB8AC3E}">
        <p14:creationId xmlns:p14="http://schemas.microsoft.com/office/powerpoint/2010/main" val="153980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5D9B4ED5-A0B0-42CA-BE22-5C45FBF16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r="28276"/>
          <a:stretch/>
        </p:blipFill>
        <p:spPr>
          <a:xfrm>
            <a:off x="6156434" y="0"/>
            <a:ext cx="6035566" cy="68580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B19A988-4C01-4749-8D8B-A05604BDA39F}"/>
              </a:ext>
            </a:extLst>
          </p:cNvPr>
          <p:cNvSpPr txBox="1"/>
          <p:nvPr/>
        </p:nvSpPr>
        <p:spPr>
          <a:xfrm>
            <a:off x="6156434" y="6611779"/>
            <a:ext cx="3140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Linn-Kristin Storvik, Brann- og redningsetaten, Oslo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0DC13F-A68D-45F3-B9F0-2C6EBC97F483}"/>
              </a:ext>
            </a:extLst>
          </p:cNvPr>
          <p:cNvSpPr txBox="1">
            <a:spLocks/>
          </p:cNvSpPr>
          <p:nvPr/>
        </p:nvSpPr>
        <p:spPr>
          <a:xfrm>
            <a:off x="0" y="1830572"/>
            <a:ext cx="6156434" cy="4641610"/>
          </a:xfrm>
          <a:prstGeom prst="rect">
            <a:avLst/>
          </a:prstGeom>
        </p:spPr>
        <p:txBody>
          <a:bodyPr wrap="square" lIns="720000" tIns="360000" rIns="360000" bIns="0" anchor="t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13"/>
                </a:solidFill>
                <a:latin typeface="Calibri"/>
              </a:defRPr>
            </a:lvl9pPr>
          </a:lstStyle>
          <a:p>
            <a:pPr>
              <a:spcBef>
                <a:spcPts val="1200"/>
              </a:spcBef>
              <a:buClr>
                <a:srgbClr val="CF0B2C"/>
              </a:buClr>
              <a:buSzPct val="150000"/>
              <a:defRPr/>
            </a:pPr>
            <a:r>
              <a:rPr lang="nb-NO" sz="2000">
                <a:solidFill>
                  <a:srgbClr val="000000"/>
                </a:solidFill>
              </a:rPr>
              <a:t>Malen er utviklet og testet av brannvesenet. Det er viktig at verdibergingsplaner</a:t>
            </a:r>
          </a:p>
          <a:p>
            <a:pPr marL="342900" indent="-342900">
              <a:spcBef>
                <a:spcPts val="1200"/>
              </a:spcBef>
              <a:buClr>
                <a:srgbClr val="CF0B2C"/>
              </a:buClr>
              <a:buSzPct val="150000"/>
              <a:buFont typeface="Wingdings" pitchFamily="2" charset="2"/>
              <a:buChar char="§"/>
              <a:defRPr/>
            </a:pPr>
            <a:r>
              <a:rPr lang="nb-NO" sz="2000">
                <a:solidFill>
                  <a:srgbClr val="000000"/>
                </a:solidFill>
              </a:rPr>
              <a:t>har inndeling og hierarki ut ifra objektets kompleksitet og brannvesenets organisering ved innsats</a:t>
            </a:r>
          </a:p>
          <a:p>
            <a:pPr marL="342900" indent="-342900">
              <a:spcBef>
                <a:spcPts val="1200"/>
              </a:spcBef>
              <a:buClr>
                <a:srgbClr val="CF0B2C"/>
              </a:buClr>
              <a:buSzPct val="150000"/>
              <a:buFont typeface="Wingdings" pitchFamily="2" charset="2"/>
              <a:buChar char="§"/>
              <a:defRPr/>
            </a:pPr>
            <a:r>
              <a:rPr lang="nb-NO" sz="2000">
                <a:solidFill>
                  <a:srgbClr val="000013"/>
                </a:solidFill>
                <a:latin typeface="Calibri"/>
                <a:cs typeface="Calibri"/>
              </a:rPr>
              <a:t>har samme kjente oppsett alle steder</a:t>
            </a:r>
            <a:r>
              <a:rPr lang="nb-NO">
                <a:solidFill>
                  <a:srgbClr val="000013"/>
                </a:solidFill>
                <a:latin typeface="Calibri"/>
                <a:cs typeface="Calibri"/>
              </a:rPr>
              <a:t> </a:t>
            </a:r>
          </a:p>
          <a:p>
            <a:pPr marL="755650" lvl="3" indent="-342900">
              <a:buClr>
                <a:srgbClr val="7F7F7F"/>
              </a:buClr>
              <a:buSzPct val="115000"/>
              <a:buFont typeface="Wingdings" pitchFamily="2" charset="2"/>
              <a:buChar char="§"/>
              <a:defRPr/>
            </a:pPr>
            <a:r>
              <a:rPr lang="nb-NO">
                <a:solidFill>
                  <a:srgbClr val="000000"/>
                </a:solidFill>
                <a:latin typeface="+mn-lt"/>
              </a:rPr>
              <a:t>lik oppbygging </a:t>
            </a:r>
          </a:p>
          <a:p>
            <a:pPr marL="755650" lvl="3" indent="-342900">
              <a:buClr>
                <a:srgbClr val="7F7F7F"/>
              </a:buClr>
              <a:buSzPct val="115000"/>
              <a:buFont typeface="Wingdings" pitchFamily="2" charset="2"/>
              <a:buChar char="§"/>
              <a:defRPr/>
            </a:pPr>
            <a:r>
              <a:rPr lang="nb-NO">
                <a:solidFill>
                  <a:srgbClr val="000000"/>
                </a:solidFill>
                <a:latin typeface="+mn-lt"/>
              </a:rPr>
              <a:t>lik grafikk og symbolbruk</a:t>
            </a:r>
          </a:p>
          <a:p>
            <a:pPr marL="342900" indent="-342900">
              <a:spcBef>
                <a:spcPts val="1200"/>
              </a:spcBef>
              <a:buClr>
                <a:srgbClr val="CF0B2C"/>
              </a:buClr>
              <a:buSzPct val="150000"/>
              <a:buFont typeface="Wingdings" pitchFamily="2" charset="2"/>
              <a:buChar char="§"/>
              <a:defRPr/>
            </a:pPr>
            <a:r>
              <a:rPr lang="nb-NO" sz="2000">
                <a:solidFill>
                  <a:srgbClr val="000000"/>
                </a:solidFill>
              </a:rPr>
              <a:t>er lett å forstå og bruke</a:t>
            </a:r>
          </a:p>
          <a:p>
            <a:pPr marL="755650" lvl="3" indent="-342900">
              <a:buClr>
                <a:srgbClr val="7F7F7F"/>
              </a:buClr>
              <a:buSzPct val="115000"/>
              <a:buFont typeface="Wingdings" pitchFamily="2" charset="2"/>
              <a:buChar char="§"/>
              <a:defRPr/>
            </a:pPr>
            <a:r>
              <a:rPr lang="nb-NO">
                <a:solidFill>
                  <a:srgbClr val="000000"/>
                </a:solidFill>
                <a:latin typeface="+mn-lt"/>
              </a:rPr>
              <a:t>oversiktlig og visuell disposisjon</a:t>
            </a:r>
          </a:p>
          <a:p>
            <a:pPr marL="755650" lvl="3" indent="-342900">
              <a:buClr>
                <a:srgbClr val="7F7F7F"/>
              </a:buClr>
              <a:buSzPct val="115000"/>
              <a:buFont typeface="Wingdings" pitchFamily="2" charset="2"/>
              <a:buChar char="§"/>
              <a:defRPr/>
            </a:pPr>
            <a:r>
              <a:rPr lang="nb-NO">
                <a:solidFill>
                  <a:srgbClr val="000000"/>
                </a:solidFill>
                <a:latin typeface="+mn-lt"/>
              </a:rPr>
              <a:t>relevant informasjon</a:t>
            </a:r>
          </a:p>
          <a:p>
            <a:pPr marL="755650" lvl="3" indent="-342900">
              <a:buClr>
                <a:srgbClr val="7F7F7F"/>
              </a:buClr>
              <a:buSzPct val="115000"/>
              <a:buFont typeface="Wingdings" pitchFamily="2" charset="2"/>
              <a:buChar char="§"/>
              <a:defRPr/>
            </a:pPr>
            <a:r>
              <a:rPr lang="nb-NO">
                <a:solidFill>
                  <a:srgbClr val="000000"/>
                </a:solidFill>
                <a:latin typeface="+mn-lt"/>
              </a:rPr>
              <a:t>enkel begrepsbruk</a:t>
            </a:r>
          </a:p>
          <a:p>
            <a:pPr marL="755650" lvl="3" indent="-342900">
              <a:buClr>
                <a:srgbClr val="7F7F7F"/>
              </a:buClr>
              <a:buSzPct val="115000"/>
              <a:buFont typeface="Wingdings" pitchFamily="2" charset="2"/>
              <a:buChar char="§"/>
              <a:defRPr/>
            </a:pPr>
            <a:r>
              <a:rPr lang="nb-NO">
                <a:solidFill>
                  <a:srgbClr val="000000"/>
                </a:solidFill>
                <a:latin typeface="+mn-lt"/>
              </a:rPr>
              <a:t>tydelige instruks</a:t>
            </a:r>
          </a:p>
        </p:txBody>
      </p:sp>
      <p:sp>
        <p:nvSpPr>
          <p:cNvPr id="2" name="Tittel 3">
            <a:extLst>
              <a:ext uri="{FF2B5EF4-FFF2-40B4-BE49-F238E27FC236}">
                <a16:creationId xmlns:a16="http://schemas.microsoft.com/office/drawing/2014/main" id="{58281436-22F4-5AF5-87CF-F185426267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156434" cy="1835027"/>
          </a:xfrm>
          <a:prstGeom prst="rect">
            <a:avLst/>
          </a:prstGeom>
        </p:spPr>
        <p:txBody>
          <a:bodyPr vert="horz" wrap="square" lIns="720000" tIns="720000" rIns="36000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0B2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+mn-lt"/>
              </a:rPr>
              <a:t>Hvorfor en mal til verdibergingsplan?</a:t>
            </a:r>
          </a:p>
        </p:txBody>
      </p:sp>
    </p:spTree>
    <p:extLst>
      <p:ext uri="{BB962C8B-B14F-4D97-AF65-F5344CB8AC3E}">
        <p14:creationId xmlns:p14="http://schemas.microsoft.com/office/powerpoint/2010/main" val="182135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8CD09C29-EFF9-4A85-95CF-BBE85F2D3F8A}"/>
              </a:ext>
            </a:extLst>
          </p:cNvPr>
          <p:cNvGraphicFramePr>
            <a:graphicFrameLocks noGrp="1"/>
          </p:cNvGraphicFramePr>
          <p:nvPr/>
        </p:nvGraphicFramePr>
        <p:xfrm>
          <a:off x="6808002" y="1546904"/>
          <a:ext cx="5307066" cy="2026920"/>
        </p:xfrm>
        <a:graphic>
          <a:graphicData uri="http://schemas.openxmlformats.org/drawingml/2006/table">
            <a:tbl>
              <a:tblPr firstRow="1" bandRow="1"/>
              <a:tblGrid>
                <a:gridCol w="5307066">
                  <a:extLst>
                    <a:ext uri="{9D8B030D-6E8A-4147-A177-3AD203B41FA5}">
                      <a16:colId xmlns:a16="http://schemas.microsoft.com/office/drawing/2014/main" val="3115937456"/>
                    </a:ext>
                  </a:extLst>
                </a:gridCol>
              </a:tblGrid>
              <a:tr h="247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Innhold rettet til i</a:t>
                      </a:r>
                      <a:r>
                        <a:rPr lang="nb-NO" sz="1200" b="1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nnsatsleder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38843"/>
                  </a:ext>
                </a:extLst>
              </a:tr>
              <a:tr h="1124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Oversikt over hele objektet med informasjon for å organisere innsatsen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prioriteringsliste </a:t>
                      </a:r>
                      <a:r>
                        <a:rPr lang="nb-NO" sz="1200" u="none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 alle prioriterte verdier i objektet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u="none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plantegninger over alle seksjoner </a:t>
                      </a: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og etasjer med plassering av verdier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situasjonsplan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kontaktliste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informasjon om lokale ressurser og tilrettelegging, som </a:t>
                      </a:r>
                      <a:r>
                        <a:rPr lang="nb-NO" sz="1200" dirty="0" err="1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evakueringssted</a:t>
                      </a: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, hjelpemidler og verktøy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5876"/>
                  </a:ext>
                </a:extLst>
              </a:tr>
            </a:tbl>
          </a:graphicData>
        </a:graphic>
      </p:graphicFrame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9E939203-1419-4ED0-8804-908158DA0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61318"/>
              </p:ext>
            </p:extLst>
          </p:nvPr>
        </p:nvGraphicFramePr>
        <p:xfrm>
          <a:off x="6808002" y="3713954"/>
          <a:ext cx="5307066" cy="1276852"/>
        </p:xfrm>
        <a:graphic>
          <a:graphicData uri="http://schemas.openxmlformats.org/drawingml/2006/table">
            <a:tbl>
              <a:tblPr firstRow="1" lastRow="1" bandRow="1"/>
              <a:tblGrid>
                <a:gridCol w="5307066">
                  <a:extLst>
                    <a:ext uri="{9D8B030D-6E8A-4147-A177-3AD203B41FA5}">
                      <a16:colId xmlns:a16="http://schemas.microsoft.com/office/drawing/2014/main" val="3115937456"/>
                    </a:ext>
                  </a:extLst>
                </a:gridCol>
              </a:tblGrid>
              <a:tr h="154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Innhold rettet til sektoransvarlige/utrykningsledere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0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38843"/>
                  </a:ext>
                </a:extLst>
              </a:tr>
              <a:tr h="1002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Oversikt over del av objektet med 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uLnTx/>
                          <a:uFillTx/>
                          <a:latin typeface="Calibri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informasjon for å organisere berging i en sektor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prioriteringsliste </a:t>
                      </a:r>
                      <a:r>
                        <a:rPr lang="nb-NO" sz="1200" u="none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 verdier i aktuell etasje eller seksjon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uLnTx/>
                          <a:uFillTx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plantegning over aktuell etasje eller seksjon</a:t>
                      </a:r>
                      <a:endParaRPr lang="nb-NO" sz="1200" dirty="0">
                        <a:effectLst/>
                        <a:latin typeface="+mn-lt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5876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BB0ACC67-C6BD-46F5-8A06-112F9668B6C8}"/>
              </a:ext>
            </a:extLst>
          </p:cNvPr>
          <p:cNvGraphicFramePr>
            <a:graphicFrameLocks noGrp="1"/>
          </p:cNvGraphicFramePr>
          <p:nvPr/>
        </p:nvGraphicFramePr>
        <p:xfrm>
          <a:off x="6808002" y="5132305"/>
          <a:ext cx="5307066" cy="1325880"/>
        </p:xfrm>
        <a:graphic>
          <a:graphicData uri="http://schemas.openxmlformats.org/drawingml/2006/table">
            <a:tbl>
              <a:tblPr firstRow="1" bandRow="1"/>
              <a:tblGrid>
                <a:gridCol w="5307066">
                  <a:extLst>
                    <a:ext uri="{9D8B030D-6E8A-4147-A177-3AD203B41FA5}">
                      <a16:colId xmlns:a16="http://schemas.microsoft.com/office/drawing/2014/main" val="3115937456"/>
                    </a:ext>
                  </a:extLst>
                </a:gridCol>
              </a:tblGrid>
              <a:tr h="2201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Innhold rettet til r</a:t>
                      </a:r>
                      <a:r>
                        <a:rPr lang="nb-NO" sz="1200" b="1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øykdykkere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B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38843"/>
                  </a:ext>
                </a:extLst>
              </a:tr>
              <a:tr h="56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Bergingskort for hvert enkelt prioritert verdi med informasjon for å utføre berging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beskrivelse av verdiene 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uLnTx/>
                          <a:uFillTx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med b</a:t>
                      </a: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ilder, mål og vekt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plantegning og oversiktsbilde med plassering 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instruks for å berge eller sikre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5876"/>
                  </a:ext>
                </a:extLst>
              </a:tr>
            </a:tbl>
          </a:graphicData>
        </a:graphic>
      </p:graphicFrame>
      <p:sp>
        <p:nvSpPr>
          <p:cNvPr id="13" name="Tittel 3">
            <a:extLst>
              <a:ext uri="{FF2B5EF4-FFF2-40B4-BE49-F238E27FC236}">
                <a16:creationId xmlns:a16="http://schemas.microsoft.com/office/drawing/2014/main" id="{ACD691EF-DA08-4BB4-99F6-4FE692474F8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451678" cy="1471511"/>
          </a:xfrm>
          <a:prstGeom prst="rect">
            <a:avLst/>
          </a:prstGeom>
        </p:spPr>
        <p:txBody>
          <a:bodyPr vert="horz" wrap="square" lIns="720000" tIns="36000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Verdibergingsplanens inndeling i relasjon til organisering av innsats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5533C0A-2B04-4738-8D36-FDADBA46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4" y="1600508"/>
            <a:ext cx="5307066" cy="48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642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gendefinert 9">
      <a:dk1>
        <a:srgbClr val="000013"/>
      </a:dk1>
      <a:lt1>
        <a:srgbClr val="FFC000"/>
      </a:lt1>
      <a:dk2>
        <a:srgbClr val="FFFFFF"/>
      </a:dk2>
      <a:lt2>
        <a:srgbClr val="CF0B2C"/>
      </a:lt2>
      <a:accent1>
        <a:srgbClr val="7F7F7F"/>
      </a:accent1>
      <a:accent2>
        <a:srgbClr val="ED7D31"/>
      </a:accent2>
      <a:accent3>
        <a:srgbClr val="A5A5A5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sanna xmlns="308d60ee-1554-4068-89e8-a4aca228ccb8">
      <UserInfo>
        <DisplayName/>
        <AccountId xsi:nil="true"/>
        <AccountType/>
      </UserInfo>
    </Susanna>
    <lcf76f155ced4ddcb4097134ff3c332f xmlns="308d60ee-1554-4068-89e8-a4aca228ccb8" xsi:nil="true"/>
    <TaxCatchAll xmlns="67216372-4c62-406b-a0e9-42bd98dd15e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122A93E5BA4D47AF444812CD900538" ma:contentTypeVersion="3" ma:contentTypeDescription="Opprett et nytt dokument." ma:contentTypeScope="" ma:versionID="773a1502ab0abf7a311e5b5b21504d54">
  <xsd:schema xmlns:xsd="http://www.w3.org/2001/XMLSchema" xmlns:xs="http://www.w3.org/2001/XMLSchema" xmlns:p="http://schemas.microsoft.com/office/2006/metadata/properties" xmlns:ns2="308d60ee-1554-4068-89e8-a4aca228ccb8" xmlns:ns3="67216372-4c62-406b-a0e9-42bd98dd15ea" targetNamespace="http://schemas.microsoft.com/office/2006/metadata/properties" ma:root="true" ma:fieldsID="3979b6c1773c008aae2fba25ffcf41a9" ns2:_="" ns3:_="">
    <xsd:import namespace="308d60ee-1554-4068-89e8-a4aca228ccb8"/>
    <xsd:import namespace="67216372-4c62-406b-a0e9-42bd98dd15ea"/>
    <xsd:element name="properties">
      <xsd:complexType>
        <xsd:sequence>
          <xsd:element name="documentManagement">
            <xsd:complexType>
              <xsd:all>
                <xsd:element ref="ns2:Susanna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d60ee-1554-4068-89e8-a4aca228ccb8" elementFormDefault="qualified">
    <xsd:import namespace="http://schemas.microsoft.com/office/2006/documentManagement/types"/>
    <xsd:import namespace="http://schemas.microsoft.com/office/infopath/2007/PartnerControls"/>
    <xsd:element name="Susanna" ma:index="8" nillable="true" ma:displayName="Person" ma:format="Dropdown" ma:list="UserInfo" ma:SharePointGroup="0" ma:internalName="Susanna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9" nillable="true" ma:displayName="Bildemerkelapper_0" ma:hidden="true" ma:internalName="lcf76f155ced4ddcb4097134ff3c332f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16372-4c62-406b-a0e9-42bd98dd15e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090b39d-5058-477f-97a2-f04b34903a40}" ma:internalName="TaxCatchAll" ma:showField="CatchAllData" ma:web="67216372-4c62-406b-a0e9-42bd98dd15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216FB2-F62F-4C8B-A42C-B630C35D549B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67216372-4c62-406b-a0e9-42bd98dd15ea"/>
    <ds:schemaRef ds:uri="308d60ee-1554-4068-89e8-a4aca228ccb8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F88A267-2BE9-406D-80C9-D7D80B849527}">
  <ds:schemaRefs>
    <ds:schemaRef ds:uri="308d60ee-1554-4068-89e8-a4aca228ccb8"/>
    <ds:schemaRef ds:uri="67216372-4c62-406b-a0e9-42bd98dd15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372AAA-E37E-4DD1-BEBB-2B5A75F5D0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1757</TotalTime>
  <Words>3324</Words>
  <Application>Microsoft Office PowerPoint</Application>
  <PresentationFormat>Widescreen</PresentationFormat>
  <Paragraphs>277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Tahoma</vt:lpstr>
      <vt:lpstr>1_Office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oppbevares en verdibergingsplan?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Introduksjon til verdbergingsplan</dc:title>
  <dc:creator>Susanna Björklöf</dc:creator>
  <cp:keywords>2024;Verdibergingsplan - Salvage Plan _x000d_
© 2021 by Susanna Björklöf,_x000d_
Oslo brann- og redningsetat _x000d_
is licensed under CC BY-SA 4.0 </cp:keywords>
  <cp:lastModifiedBy>Susanna Björklöf</cp:lastModifiedBy>
  <cp:revision>23</cp:revision>
  <cp:lastPrinted>2019-03-22T09:42:42Z</cp:lastPrinted>
  <dcterms:created xsi:type="dcterms:W3CDTF">2021-01-18T09:53:50Z</dcterms:created>
  <dcterms:modified xsi:type="dcterms:W3CDTF">2024-09-17T11:14:47Z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0x010100ED122A93E5BA4D47AF444812CD900538</vt:lpwstr>
  </property>
  <property fmtid="{D5CDD505-2E9C-101B-9397-08002B2CF9AE}" pid="3" name="Order">
    <vt:lpwstr>1214800.00000000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SIP_Label_7a2396b7-5846-48ff-8468-5f49f8ad722a_Enabled">
    <vt:lpwstr>true</vt:lpwstr>
  </property>
  <property fmtid="{D5CDD505-2E9C-101B-9397-08002B2CF9AE}" pid="11" name="MSIP_Label_7a2396b7-5846-48ff-8468-5f49f8ad722a_SetDate">
    <vt:lpwstr>2022-04-05T08:04:15Z</vt:lpwstr>
  </property>
  <property fmtid="{D5CDD505-2E9C-101B-9397-08002B2CF9AE}" pid="12" name="MSIP_Label_7a2396b7-5846-48ff-8468-5f49f8ad722a_Method">
    <vt:lpwstr>Standard</vt:lpwstr>
  </property>
  <property fmtid="{D5CDD505-2E9C-101B-9397-08002B2CF9AE}" pid="13" name="MSIP_Label_7a2396b7-5846-48ff-8468-5f49f8ad722a_Name">
    <vt:lpwstr>Lav</vt:lpwstr>
  </property>
  <property fmtid="{D5CDD505-2E9C-101B-9397-08002B2CF9AE}" pid="14" name="MSIP_Label_7a2396b7-5846-48ff-8468-5f49f8ad722a_SiteId">
    <vt:lpwstr>e6795081-6391-442e-9ab4-5e9ef74f18ea</vt:lpwstr>
  </property>
  <property fmtid="{D5CDD505-2E9C-101B-9397-08002B2CF9AE}" pid="15" name="MSIP_Label_7a2396b7-5846-48ff-8468-5f49f8ad722a_ActionId">
    <vt:lpwstr>9e6fb68a-cdfc-4c03-93ba-3ef9ea058067</vt:lpwstr>
  </property>
  <property fmtid="{D5CDD505-2E9C-101B-9397-08002B2CF9AE}" pid="16" name="MSIP_Label_7a2396b7-5846-48ff-8468-5f49f8ad722a_ContentBits">
    <vt:lpwstr>0</vt:lpwstr>
  </property>
  <property fmtid="{D5CDD505-2E9C-101B-9397-08002B2CF9AE}" pid="17" name="MediaServiceImageTags">
    <vt:lpwstr/>
  </property>
  <property fmtid="{D5CDD505-2E9C-101B-9397-08002B2CF9AE}" pid="18" name="SharedWithUsers">
    <vt:lpwstr>355;#Jon Myroldhaug</vt:lpwstr>
  </property>
</Properties>
</file>