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9" r:id="rId5"/>
    <p:sldMasterId id="2147483685" r:id="rId6"/>
    <p:sldMasterId id="2147483717" r:id="rId7"/>
  </p:sldMasterIdLst>
  <p:notesMasterIdLst>
    <p:notesMasterId r:id="rId51"/>
  </p:notesMasterIdLst>
  <p:sldIdLst>
    <p:sldId id="645" r:id="rId8"/>
    <p:sldId id="671" r:id="rId9"/>
    <p:sldId id="644" r:id="rId10"/>
    <p:sldId id="688" r:id="rId11"/>
    <p:sldId id="672" r:id="rId12"/>
    <p:sldId id="300" r:id="rId13"/>
    <p:sldId id="704" r:id="rId14"/>
    <p:sldId id="670" r:id="rId15"/>
    <p:sldId id="711" r:id="rId16"/>
    <p:sldId id="706" r:id="rId17"/>
    <p:sldId id="324" r:id="rId18"/>
    <p:sldId id="678" r:id="rId19"/>
    <p:sldId id="690" r:id="rId20"/>
    <p:sldId id="712" r:id="rId21"/>
    <p:sldId id="675" r:id="rId22"/>
    <p:sldId id="682" r:id="rId23"/>
    <p:sldId id="713" r:id="rId24"/>
    <p:sldId id="686" r:id="rId25"/>
    <p:sldId id="267" r:id="rId26"/>
    <p:sldId id="666" r:id="rId27"/>
    <p:sldId id="301" r:id="rId28"/>
    <p:sldId id="714" r:id="rId29"/>
    <p:sldId id="676" r:id="rId30"/>
    <p:sldId id="308" r:id="rId31"/>
    <p:sldId id="719" r:id="rId32"/>
    <p:sldId id="707" r:id="rId33"/>
    <p:sldId id="708" r:id="rId34"/>
    <p:sldId id="674" r:id="rId35"/>
    <p:sldId id="715" r:id="rId36"/>
    <p:sldId id="635" r:id="rId37"/>
    <p:sldId id="313" r:id="rId38"/>
    <p:sldId id="684" r:id="rId39"/>
    <p:sldId id="302" r:id="rId40"/>
    <p:sldId id="330" r:id="rId41"/>
    <p:sldId id="640" r:id="rId42"/>
    <p:sldId id="709" r:id="rId43"/>
    <p:sldId id="312" r:id="rId44"/>
    <p:sldId id="643" r:id="rId45"/>
    <p:sldId id="305" r:id="rId46"/>
    <p:sldId id="299" r:id="rId47"/>
    <p:sldId id="667" r:id="rId48"/>
    <p:sldId id="673" r:id="rId49"/>
    <p:sldId id="71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userDrawn="1">
          <p15:clr>
            <a:srgbClr val="A4A3A4"/>
          </p15:clr>
        </p15:guide>
        <p15:guide id="2" orient="horz" pos="2137"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37ABCFB8-4E78-07D1-6A45-42F72332D7F0}" name="Karoline Arnesen" initials="KA" userId="S::karoline_vonkommunikasjon.no#ext#@oslokommune.onmicrosoft.com::9baf0d68-8806-492b-997a-e5a9cba2d70b"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4D735-427F-2C4A-8EE0-1430E0BA9D6F}" v="11" dt="2026-01-29T15:25:57.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068" autoAdjust="0"/>
  </p:normalViewPr>
  <p:slideViewPr>
    <p:cSldViewPr snapToGrid="0">
      <p:cViewPr varScale="1">
        <p:scale>
          <a:sx n="97" d="100"/>
          <a:sy n="97" d="100"/>
        </p:scale>
        <p:origin x="408" y="184"/>
      </p:cViewPr>
      <p:guideLst>
        <p:guide orient="horz" pos="754"/>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custSel modSld">
      <pc:chgData name="Line Frivold" userId="b06fdff6-51e2-4f3c-82fb-c41aab590c30" providerId="ADAL" clId="{11BEB778-2ED2-4ACE-AD8B-D8BBA70A4324}" dt="2026-01-26T11:13:48.618" v="15"/>
      <pc:docMkLst>
        <pc:docMk/>
      </pc:docMkLst>
      <pc:sldChg chg="addSp modSp mod modAnim">
        <pc:chgData name="Line Frivold" userId="b06fdff6-51e2-4f3c-82fb-c41aab590c30" providerId="ADAL" clId="{11BEB778-2ED2-4ACE-AD8B-D8BBA70A4324}" dt="2026-01-26T11:08:09.581" v="4" actId="14100"/>
        <pc:sldMkLst>
          <pc:docMk/>
          <pc:sldMk cId="1732030082" sldId="300"/>
        </pc:sldMkLst>
        <pc:picChg chg="add mod">
          <ac:chgData name="Line Frivold" userId="b06fdff6-51e2-4f3c-82fb-c41aab590c30" providerId="ADAL" clId="{11BEB778-2ED2-4ACE-AD8B-D8BBA70A4324}" dt="2026-01-26T11:08:09.581" v="4" actId="14100"/>
          <ac:picMkLst>
            <pc:docMk/>
            <pc:sldMk cId="1732030082" sldId="300"/>
            <ac:picMk id="3" creationId="{2F9EF66C-DFFA-3AF7-6A9E-0C9D5B368E1B}"/>
          </ac:picMkLst>
        </pc:picChg>
      </pc:sldChg>
      <pc:sldChg chg="addSp modSp mod modClrScheme modAnim chgLayout">
        <pc:chgData name="Line Frivold" userId="b06fdff6-51e2-4f3c-82fb-c41aab590c30" providerId="ADAL" clId="{11BEB778-2ED2-4ACE-AD8B-D8BBA70A4324}" dt="2026-01-26T11:10:08.162" v="9"/>
        <pc:sldMkLst>
          <pc:docMk/>
          <pc:sldMk cId="2080678098" sldId="301"/>
        </pc:sldMkLst>
        <pc:spChg chg="mod ord">
          <ac:chgData name="Line Frivold" userId="b06fdff6-51e2-4f3c-82fb-c41aab590c30" providerId="ADAL" clId="{11BEB778-2ED2-4ACE-AD8B-D8BBA70A4324}" dt="2026-01-26T11:09:43.166" v="6" actId="26606"/>
          <ac:spMkLst>
            <pc:docMk/>
            <pc:sldMk cId="2080678098" sldId="301"/>
            <ac:spMk id="2" creationId="{E0B1830D-6450-AA7A-30EA-9DDEB7A3CA32}"/>
          </ac:spMkLst>
        </pc:spChg>
        <pc:spChg chg="add mod">
          <ac:chgData name="Line Frivold" userId="b06fdff6-51e2-4f3c-82fb-c41aab590c30" providerId="ADAL" clId="{11BEB778-2ED2-4ACE-AD8B-D8BBA70A4324}" dt="2026-01-26T11:09:43.166" v="6" actId="26606"/>
          <ac:spMkLst>
            <pc:docMk/>
            <pc:sldMk cId="2080678098" sldId="301"/>
            <ac:spMk id="8" creationId="{DCC948E6-7857-6712-7F84-56C1FFB2F5F2}"/>
          </ac:spMkLst>
        </pc:spChg>
        <pc:spChg chg="add mod">
          <ac:chgData name="Line Frivold" userId="b06fdff6-51e2-4f3c-82fb-c41aab590c30" providerId="ADAL" clId="{11BEB778-2ED2-4ACE-AD8B-D8BBA70A4324}" dt="2026-01-26T11:09:43.166" v="6" actId="26606"/>
          <ac:spMkLst>
            <pc:docMk/>
            <pc:sldMk cId="2080678098" sldId="301"/>
            <ac:spMk id="10" creationId="{051DAC54-5EE3-D4DE-3503-D651E363355C}"/>
          </ac:spMkLst>
        </pc:spChg>
        <pc:picChg chg="add mod">
          <ac:chgData name="Line Frivold" userId="b06fdff6-51e2-4f3c-82fb-c41aab590c30" providerId="ADAL" clId="{11BEB778-2ED2-4ACE-AD8B-D8BBA70A4324}" dt="2026-01-26T11:09:57.492" v="8" actId="14100"/>
          <ac:picMkLst>
            <pc:docMk/>
            <pc:sldMk cId="2080678098" sldId="301"/>
            <ac:picMk id="3" creationId="{10104C80-A0EF-2BBD-C259-6CCA8A50CCFA}"/>
          </ac:picMkLst>
        </pc:picChg>
      </pc:sldChg>
      <pc:sldChg chg="addSp modSp mod modClrScheme modAnim chgLayout">
        <pc:chgData name="Line Frivold" userId="b06fdff6-51e2-4f3c-82fb-c41aab590c30" providerId="ADAL" clId="{11BEB778-2ED2-4ACE-AD8B-D8BBA70A4324}" dt="2026-01-26T11:12:07.565" v="12"/>
        <pc:sldMkLst>
          <pc:docMk/>
          <pc:sldMk cId="4067695888" sldId="302"/>
        </pc:sldMkLst>
        <pc:spChg chg="mod ord">
          <ac:chgData name="Line Frivold" userId="b06fdff6-51e2-4f3c-82fb-c41aab590c30" providerId="ADAL" clId="{11BEB778-2ED2-4ACE-AD8B-D8BBA70A4324}" dt="2026-01-26T11:11:49.794" v="11" actId="26606"/>
          <ac:spMkLst>
            <pc:docMk/>
            <pc:sldMk cId="4067695888" sldId="302"/>
            <ac:spMk id="2" creationId="{2BF1178F-6084-9A63-2C11-9EFE9992CB16}"/>
          </ac:spMkLst>
        </pc:spChg>
        <pc:spChg chg="add mod">
          <ac:chgData name="Line Frivold" userId="b06fdff6-51e2-4f3c-82fb-c41aab590c30" providerId="ADAL" clId="{11BEB778-2ED2-4ACE-AD8B-D8BBA70A4324}" dt="2026-01-26T11:11:49.794" v="11" actId="26606"/>
          <ac:spMkLst>
            <pc:docMk/>
            <pc:sldMk cId="4067695888" sldId="302"/>
            <ac:spMk id="8" creationId="{56ADD606-44A7-E4F7-B121-93069EF532AD}"/>
          </ac:spMkLst>
        </pc:spChg>
        <pc:spChg chg="add mod">
          <ac:chgData name="Line Frivold" userId="b06fdff6-51e2-4f3c-82fb-c41aab590c30" providerId="ADAL" clId="{11BEB778-2ED2-4ACE-AD8B-D8BBA70A4324}" dt="2026-01-26T11:11:49.794" v="11" actId="26606"/>
          <ac:spMkLst>
            <pc:docMk/>
            <pc:sldMk cId="4067695888" sldId="302"/>
            <ac:spMk id="10" creationId="{467D930D-7776-FFFF-8722-DF49069378F0}"/>
          </ac:spMkLst>
        </pc:spChg>
        <pc:picChg chg="add mod">
          <ac:chgData name="Line Frivold" userId="b06fdff6-51e2-4f3c-82fb-c41aab590c30" providerId="ADAL" clId="{11BEB778-2ED2-4ACE-AD8B-D8BBA70A4324}" dt="2026-01-26T11:11:49.794" v="11" actId="26606"/>
          <ac:picMkLst>
            <pc:docMk/>
            <pc:sldMk cId="4067695888" sldId="302"/>
            <ac:picMk id="3" creationId="{C07E60A6-A1D7-D289-F550-9256B70391C9}"/>
          </ac:picMkLst>
        </pc:picChg>
      </pc:sldChg>
      <pc:sldChg chg="addSp modSp mod modClrScheme modAnim chgLayout">
        <pc:chgData name="Line Frivold" userId="b06fdff6-51e2-4f3c-82fb-c41aab590c30" providerId="ADAL" clId="{11BEB778-2ED2-4ACE-AD8B-D8BBA70A4324}" dt="2026-01-26T11:13:48.618" v="15"/>
        <pc:sldMkLst>
          <pc:docMk/>
          <pc:sldMk cId="2164352637" sldId="312"/>
        </pc:sldMkLst>
        <pc:spChg chg="mod ord">
          <ac:chgData name="Line Frivold" userId="b06fdff6-51e2-4f3c-82fb-c41aab590c30" providerId="ADAL" clId="{11BEB778-2ED2-4ACE-AD8B-D8BBA70A4324}" dt="2026-01-26T11:13:40.665" v="14" actId="26606"/>
          <ac:spMkLst>
            <pc:docMk/>
            <pc:sldMk cId="2164352637" sldId="312"/>
            <ac:spMk id="2" creationId="{8166ECA4-0DF2-5D3B-C7BA-B924F7CB72BC}"/>
          </ac:spMkLst>
        </pc:spChg>
        <pc:spChg chg="add mod">
          <ac:chgData name="Line Frivold" userId="b06fdff6-51e2-4f3c-82fb-c41aab590c30" providerId="ADAL" clId="{11BEB778-2ED2-4ACE-AD8B-D8BBA70A4324}" dt="2026-01-26T11:13:40.665" v="14" actId="26606"/>
          <ac:spMkLst>
            <pc:docMk/>
            <pc:sldMk cId="2164352637" sldId="312"/>
            <ac:spMk id="8" creationId="{3096D266-AE78-5B9E-87F1-479F4C88B057}"/>
          </ac:spMkLst>
        </pc:spChg>
        <pc:spChg chg="add mod">
          <ac:chgData name="Line Frivold" userId="b06fdff6-51e2-4f3c-82fb-c41aab590c30" providerId="ADAL" clId="{11BEB778-2ED2-4ACE-AD8B-D8BBA70A4324}" dt="2026-01-26T11:13:40.665" v="14" actId="26606"/>
          <ac:spMkLst>
            <pc:docMk/>
            <pc:sldMk cId="2164352637" sldId="312"/>
            <ac:spMk id="10" creationId="{7AF123CF-D545-BFF9-FE1E-D3736C852870}"/>
          </ac:spMkLst>
        </pc:spChg>
        <pc:picChg chg="add mod">
          <ac:chgData name="Line Frivold" userId="b06fdff6-51e2-4f3c-82fb-c41aab590c30" providerId="ADAL" clId="{11BEB778-2ED2-4ACE-AD8B-D8BBA70A4324}" dt="2026-01-26T11:13:40.665" v="14" actId="26606"/>
          <ac:picMkLst>
            <pc:docMk/>
            <pc:sldMk cId="2164352637" sldId="312"/>
            <ac:picMk id="3" creationId="{06B6CF7D-C199-7D77-E4BB-385C9CA29F68}"/>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25:57.206" v="11"/>
      <pc:docMkLst>
        <pc:docMk/>
      </pc:docMkLst>
      <pc:sldChg chg="delSp modSp mod setBg">
        <pc:chgData name="Miranda Sulejmanova" userId="c79d8f6e-d06e-41dd-9b60-daa4b972acb7" providerId="ADAL" clId="{9DCC7395-C6E2-5FB2-A2E4-526032DCF1F8}" dt="2026-01-29T15:24:40.126" v="3"/>
        <pc:sldMkLst>
          <pc:docMk/>
          <pc:sldMk cId="1732030082" sldId="300"/>
        </pc:sldMkLst>
        <pc:spChg chg="del">
          <ac:chgData name="Miranda Sulejmanova" userId="c79d8f6e-d06e-41dd-9b60-daa4b972acb7" providerId="ADAL" clId="{9DCC7395-C6E2-5FB2-A2E4-526032DCF1F8}" dt="2026-01-29T15:24:32.816" v="2" actId="478"/>
          <ac:spMkLst>
            <pc:docMk/>
            <pc:sldMk cId="1732030082" sldId="300"/>
            <ac:spMk id="2" creationId="{EAB42996-E56A-70F6-59DF-FE78BD81376A}"/>
          </ac:spMkLst>
        </pc:spChg>
        <pc:picChg chg="mod">
          <ac:chgData name="Miranda Sulejmanova" userId="c79d8f6e-d06e-41dd-9b60-daa4b972acb7" providerId="ADAL" clId="{9DCC7395-C6E2-5FB2-A2E4-526032DCF1F8}" dt="2026-01-29T15:24:30.282" v="1" actId="167"/>
          <ac:picMkLst>
            <pc:docMk/>
            <pc:sldMk cId="1732030082" sldId="300"/>
            <ac:picMk id="3" creationId="{2F9EF66C-DFFA-3AF7-6A9E-0C9D5B368E1B}"/>
          </ac:picMkLst>
        </pc:picChg>
      </pc:sldChg>
      <pc:sldChg chg="modSp setBg">
        <pc:chgData name="Miranda Sulejmanova" userId="c79d8f6e-d06e-41dd-9b60-daa4b972acb7" providerId="ADAL" clId="{9DCC7395-C6E2-5FB2-A2E4-526032DCF1F8}" dt="2026-01-29T15:25:06.063" v="5"/>
        <pc:sldMkLst>
          <pc:docMk/>
          <pc:sldMk cId="2080678098" sldId="301"/>
        </pc:sldMkLst>
        <pc:picChg chg="mod">
          <ac:chgData name="Miranda Sulejmanova" userId="c79d8f6e-d06e-41dd-9b60-daa4b972acb7" providerId="ADAL" clId="{9DCC7395-C6E2-5FB2-A2E4-526032DCF1F8}" dt="2026-01-29T15:24:59.770" v="4"/>
          <ac:picMkLst>
            <pc:docMk/>
            <pc:sldMk cId="2080678098" sldId="301"/>
            <ac:picMk id="3" creationId="{10104C80-A0EF-2BBD-C259-6CCA8A50CCFA}"/>
          </ac:picMkLst>
        </pc:picChg>
      </pc:sldChg>
      <pc:sldChg chg="modSp setBg">
        <pc:chgData name="Miranda Sulejmanova" userId="c79d8f6e-d06e-41dd-9b60-daa4b972acb7" providerId="ADAL" clId="{9DCC7395-C6E2-5FB2-A2E4-526032DCF1F8}" dt="2026-01-29T15:25:37.213" v="7"/>
        <pc:sldMkLst>
          <pc:docMk/>
          <pc:sldMk cId="4067695888" sldId="302"/>
        </pc:sldMkLst>
        <pc:picChg chg="mod">
          <ac:chgData name="Miranda Sulejmanova" userId="c79d8f6e-d06e-41dd-9b60-daa4b972acb7" providerId="ADAL" clId="{9DCC7395-C6E2-5FB2-A2E4-526032DCF1F8}" dt="2026-01-29T15:25:26.186" v="6"/>
          <ac:picMkLst>
            <pc:docMk/>
            <pc:sldMk cId="4067695888" sldId="302"/>
            <ac:picMk id="3" creationId="{C07E60A6-A1D7-D289-F550-9256B70391C9}"/>
          </ac:picMkLst>
        </pc:picChg>
      </pc:sldChg>
      <pc:sldChg chg="modSp setBg">
        <pc:chgData name="Miranda Sulejmanova" userId="c79d8f6e-d06e-41dd-9b60-daa4b972acb7" providerId="ADAL" clId="{9DCC7395-C6E2-5FB2-A2E4-526032DCF1F8}" dt="2026-01-29T15:25:57.206" v="11"/>
        <pc:sldMkLst>
          <pc:docMk/>
          <pc:sldMk cId="2164352637" sldId="312"/>
        </pc:sldMkLst>
        <pc:picChg chg="mod">
          <ac:chgData name="Miranda Sulejmanova" userId="c79d8f6e-d06e-41dd-9b60-daa4b972acb7" providerId="ADAL" clId="{9DCC7395-C6E2-5FB2-A2E4-526032DCF1F8}" dt="2026-01-29T15:25:52.510" v="10"/>
          <ac:picMkLst>
            <pc:docMk/>
            <pc:sldMk cId="2164352637" sldId="312"/>
            <ac:picMk id="3" creationId="{06B6CF7D-C199-7D77-E4BB-385C9CA29F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A43E3-455E-4237-BDBB-895115DFB587}" type="datetimeFigureOut">
              <a:rPr lang="nb-NO" smtClean="0"/>
              <a:t>29.01.2026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12974-C029-45A3-8C7B-A6D0D53F93A6}" type="slidenum">
              <a:rPr lang="nb-NO" smtClean="0"/>
              <a:t>‹#›</a:t>
            </a:fld>
            <a:endParaRPr lang="nb-NO"/>
          </a:p>
        </p:txBody>
      </p:sp>
    </p:spTree>
    <p:extLst>
      <p:ext uri="{BB962C8B-B14F-4D97-AF65-F5344CB8AC3E}">
        <p14:creationId xmlns:p14="http://schemas.microsoft.com/office/powerpoint/2010/main" val="3997407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64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13</a:t>
            </a:fld>
            <a:endParaRPr lang="nb-NO"/>
          </a:p>
        </p:txBody>
      </p:sp>
    </p:spTree>
    <p:extLst>
      <p:ext uri="{BB962C8B-B14F-4D97-AF65-F5344CB8AC3E}">
        <p14:creationId xmlns:p14="http://schemas.microsoft.com/office/powerpoint/2010/main" val="93067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14</a:t>
            </a:fld>
            <a:endParaRPr lang="nb-NO"/>
          </a:p>
        </p:txBody>
      </p:sp>
    </p:spTree>
    <p:extLst>
      <p:ext uri="{BB962C8B-B14F-4D97-AF65-F5344CB8AC3E}">
        <p14:creationId xmlns:p14="http://schemas.microsoft.com/office/powerpoint/2010/main" val="24513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15</a:t>
            </a:fld>
            <a:endParaRPr lang="nb-NO"/>
          </a:p>
        </p:txBody>
      </p:sp>
    </p:spTree>
    <p:extLst>
      <p:ext uri="{BB962C8B-B14F-4D97-AF65-F5344CB8AC3E}">
        <p14:creationId xmlns:p14="http://schemas.microsoft.com/office/powerpoint/2010/main" val="343973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17</a:t>
            </a:fld>
            <a:endParaRPr lang="nb-NO"/>
          </a:p>
        </p:txBody>
      </p:sp>
    </p:spTree>
    <p:extLst>
      <p:ext uri="{BB962C8B-B14F-4D97-AF65-F5344CB8AC3E}">
        <p14:creationId xmlns:p14="http://schemas.microsoft.com/office/powerpoint/2010/main" val="1942512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18</a:t>
            </a:fld>
            <a:endParaRPr lang="nb-NO"/>
          </a:p>
        </p:txBody>
      </p:sp>
    </p:spTree>
    <p:extLst>
      <p:ext uri="{BB962C8B-B14F-4D97-AF65-F5344CB8AC3E}">
        <p14:creationId xmlns:p14="http://schemas.microsoft.com/office/powerpoint/2010/main" val="3402777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ea typeface="Calibri"/>
              <a:cs typeface="Calibri"/>
            </a:endParaRPr>
          </a:p>
        </p:txBody>
      </p:sp>
      <p:sp>
        <p:nvSpPr>
          <p:cNvPr id="4" name="Plassholder for lysbildenummer 3"/>
          <p:cNvSpPr>
            <a:spLocks noGrp="1"/>
          </p:cNvSpPr>
          <p:nvPr>
            <p:ph type="sldNum" sz="quarter" idx="5"/>
          </p:nvPr>
        </p:nvSpPr>
        <p:spPr/>
        <p:txBody>
          <a:bodyPr/>
          <a:lstStyle/>
          <a:p>
            <a:fld id="{072DCA10-DF3C-4ADE-A43F-C7766D96CD51}" type="slidenum">
              <a:t>19</a:t>
            </a:fld>
            <a:endParaRPr lang="nb-NO"/>
          </a:p>
        </p:txBody>
      </p:sp>
    </p:spTree>
    <p:extLst>
      <p:ext uri="{BB962C8B-B14F-4D97-AF65-F5344CB8AC3E}">
        <p14:creationId xmlns:p14="http://schemas.microsoft.com/office/powerpoint/2010/main" val="1902628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873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21</a:t>
            </a:fld>
            <a:endParaRPr lang="nb-NO"/>
          </a:p>
        </p:txBody>
      </p:sp>
    </p:spTree>
    <p:extLst>
      <p:ext uri="{BB962C8B-B14F-4D97-AF65-F5344CB8AC3E}">
        <p14:creationId xmlns:p14="http://schemas.microsoft.com/office/powerpoint/2010/main" val="1705229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23</a:t>
            </a:fld>
            <a:endParaRPr lang="nb-NO"/>
          </a:p>
        </p:txBody>
      </p:sp>
    </p:spTree>
    <p:extLst>
      <p:ext uri="{BB962C8B-B14F-4D97-AF65-F5344CB8AC3E}">
        <p14:creationId xmlns:p14="http://schemas.microsoft.com/office/powerpoint/2010/main" val="488535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Nordanger, D.Ø. &amp; </a:t>
            </a:r>
            <a:r>
              <a:rPr lang="nb-NO" sz="1200" err="1"/>
              <a:t>Braarud</a:t>
            </a:r>
            <a:r>
              <a:rPr lang="nb-NO" sz="1200"/>
              <a:t>, H.C (2017). </a:t>
            </a:r>
            <a:r>
              <a:rPr lang="nb-NO" sz="1200" i="1"/>
              <a:t>Utviklingstraumer. Regulering som nøkkelbegrep i en ny traumepsykolog. </a:t>
            </a:r>
            <a:r>
              <a:rPr lang="nb-NO" sz="1200"/>
              <a:t>Fagbokforlaget </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err="1"/>
              <a:t>Johanneessen</a:t>
            </a:r>
            <a:r>
              <a:rPr lang="nb-NO" sz="1200"/>
              <a:t>, K.N. &amp; Bakken, A-K (2020). </a:t>
            </a:r>
            <a:r>
              <a:rPr lang="nb-NO" sz="1200" i="1"/>
              <a:t>Fra Uro til Ro. Utfordrende atferd og barns muligheter for læring</a:t>
            </a:r>
            <a:r>
              <a:rPr lang="nb-NO" sz="1200"/>
              <a:t>. Gyldendal Norsk Forlag. </a:t>
            </a:r>
          </a:p>
          <a:p>
            <a:endParaRPr lang="nb-NO"/>
          </a:p>
        </p:txBody>
      </p:sp>
      <p:sp>
        <p:nvSpPr>
          <p:cNvPr id="4" name="Plassholder for lysbildenummer 3"/>
          <p:cNvSpPr>
            <a:spLocks noGrp="1"/>
          </p:cNvSpPr>
          <p:nvPr>
            <p:ph type="sldNum" sz="quarter" idx="5"/>
          </p:nvPr>
        </p:nvSpPr>
        <p:spPr/>
        <p:txBody>
          <a:bodyPr/>
          <a:lstStyle/>
          <a:p>
            <a:fld id="{C9A12974-C029-45A3-8C7B-A6D0D53F93A6}" type="slidenum">
              <a:rPr lang="nb-NO" smtClean="0"/>
              <a:t>24</a:t>
            </a:fld>
            <a:endParaRPr lang="nb-NO"/>
          </a:p>
        </p:txBody>
      </p:sp>
    </p:spTree>
    <p:extLst>
      <p:ext uri="{BB962C8B-B14F-4D97-AF65-F5344CB8AC3E}">
        <p14:creationId xmlns:p14="http://schemas.microsoft.com/office/powerpoint/2010/main" val="312876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933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25</a:t>
            </a:fld>
            <a:endParaRPr lang="nb-NO"/>
          </a:p>
        </p:txBody>
      </p:sp>
    </p:spTree>
    <p:extLst>
      <p:ext uri="{BB962C8B-B14F-4D97-AF65-F5344CB8AC3E}">
        <p14:creationId xmlns:p14="http://schemas.microsoft.com/office/powerpoint/2010/main" val="2078616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27</a:t>
            </a:fld>
            <a:endParaRPr lang="nb-NO"/>
          </a:p>
        </p:txBody>
      </p:sp>
    </p:spTree>
    <p:extLst>
      <p:ext uri="{BB962C8B-B14F-4D97-AF65-F5344CB8AC3E}">
        <p14:creationId xmlns:p14="http://schemas.microsoft.com/office/powerpoint/2010/main" val="67177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28</a:t>
            </a:fld>
            <a:endParaRPr lang="nb-NO"/>
          </a:p>
        </p:txBody>
      </p:sp>
    </p:spTree>
    <p:extLst>
      <p:ext uri="{BB962C8B-B14F-4D97-AF65-F5344CB8AC3E}">
        <p14:creationId xmlns:p14="http://schemas.microsoft.com/office/powerpoint/2010/main" val="64932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29</a:t>
            </a:fld>
            <a:endParaRPr lang="nb-NO"/>
          </a:p>
        </p:txBody>
      </p:sp>
    </p:spTree>
    <p:extLst>
      <p:ext uri="{BB962C8B-B14F-4D97-AF65-F5344CB8AC3E}">
        <p14:creationId xmlns:p14="http://schemas.microsoft.com/office/powerpoint/2010/main" val="1423458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32</a:t>
            </a:fld>
            <a:endParaRPr lang="nb-NO"/>
          </a:p>
        </p:txBody>
      </p:sp>
    </p:spTree>
    <p:extLst>
      <p:ext uri="{BB962C8B-B14F-4D97-AF65-F5344CB8AC3E}">
        <p14:creationId xmlns:p14="http://schemas.microsoft.com/office/powerpoint/2010/main" val="3573998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33</a:t>
            </a:fld>
            <a:endParaRPr lang="nb-NO"/>
          </a:p>
        </p:txBody>
      </p:sp>
    </p:spTree>
    <p:extLst>
      <p:ext uri="{BB962C8B-B14F-4D97-AF65-F5344CB8AC3E}">
        <p14:creationId xmlns:p14="http://schemas.microsoft.com/office/powerpoint/2010/main" val="2690458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34</a:t>
            </a:fld>
            <a:endParaRPr lang="nb-NO"/>
          </a:p>
        </p:txBody>
      </p:sp>
    </p:spTree>
    <p:extLst>
      <p:ext uri="{BB962C8B-B14F-4D97-AF65-F5344CB8AC3E}">
        <p14:creationId xmlns:p14="http://schemas.microsoft.com/office/powerpoint/2010/main" val="905242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35</a:t>
            </a:fld>
            <a:endParaRPr lang="nb-NO"/>
          </a:p>
        </p:txBody>
      </p:sp>
    </p:spTree>
    <p:extLst>
      <p:ext uri="{BB962C8B-B14F-4D97-AF65-F5344CB8AC3E}">
        <p14:creationId xmlns:p14="http://schemas.microsoft.com/office/powerpoint/2010/main" val="1402679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37</a:t>
            </a:fld>
            <a:endParaRPr lang="nb-NO"/>
          </a:p>
        </p:txBody>
      </p:sp>
    </p:spTree>
    <p:extLst>
      <p:ext uri="{BB962C8B-B14F-4D97-AF65-F5344CB8AC3E}">
        <p14:creationId xmlns:p14="http://schemas.microsoft.com/office/powerpoint/2010/main" val="4015166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680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4</a:t>
            </a:fld>
            <a:endParaRPr lang="nb-NO"/>
          </a:p>
        </p:txBody>
      </p:sp>
    </p:spTree>
    <p:extLst>
      <p:ext uri="{BB962C8B-B14F-4D97-AF65-F5344CB8AC3E}">
        <p14:creationId xmlns:p14="http://schemas.microsoft.com/office/powerpoint/2010/main" val="286322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4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87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6</a:t>
            </a:fld>
            <a:endParaRPr lang="nb-NO"/>
          </a:p>
        </p:txBody>
      </p:sp>
    </p:spTree>
    <p:extLst>
      <p:ext uri="{BB962C8B-B14F-4D97-AF65-F5344CB8AC3E}">
        <p14:creationId xmlns:p14="http://schemas.microsoft.com/office/powerpoint/2010/main" val="226257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8</a:t>
            </a:fld>
            <a:endParaRPr lang="nb-NO"/>
          </a:p>
        </p:txBody>
      </p:sp>
    </p:spTree>
    <p:extLst>
      <p:ext uri="{BB962C8B-B14F-4D97-AF65-F5344CB8AC3E}">
        <p14:creationId xmlns:p14="http://schemas.microsoft.com/office/powerpoint/2010/main" val="397227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10</a:t>
            </a:fld>
            <a:endParaRPr lang="nb-NO"/>
          </a:p>
        </p:txBody>
      </p:sp>
    </p:spTree>
    <p:extLst>
      <p:ext uri="{BB962C8B-B14F-4D97-AF65-F5344CB8AC3E}">
        <p14:creationId xmlns:p14="http://schemas.microsoft.com/office/powerpoint/2010/main" val="3443089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11</a:t>
            </a:fld>
            <a:endParaRPr lang="nb-NO"/>
          </a:p>
        </p:txBody>
      </p:sp>
    </p:spTree>
    <p:extLst>
      <p:ext uri="{BB962C8B-B14F-4D97-AF65-F5344CB8AC3E}">
        <p14:creationId xmlns:p14="http://schemas.microsoft.com/office/powerpoint/2010/main" val="2003461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12974-C029-45A3-8C7B-A6D0D53F93A6}" type="slidenum">
              <a:rPr lang="nb-NO" smtClean="0"/>
              <a:t>12</a:t>
            </a:fld>
            <a:endParaRPr lang="nb-NO"/>
          </a:p>
        </p:txBody>
      </p:sp>
    </p:spTree>
    <p:extLst>
      <p:ext uri="{BB962C8B-B14F-4D97-AF65-F5344CB8AC3E}">
        <p14:creationId xmlns:p14="http://schemas.microsoft.com/office/powerpoint/2010/main" val="220248119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345481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652091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119572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589277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555605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593832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2218996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825087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48164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614229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05209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862669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612748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474374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686878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1221782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231786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249165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13577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676488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71508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3483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894968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3906239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065341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838377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971954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740163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657576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051372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167466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388095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9115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676367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892561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396487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10428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081173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72821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598504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2943212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184512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94127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591096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1361783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273867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149004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0465492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0931430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714" r:id="rId6"/>
    <p:sldLayoutId id="2147483715" r:id="rId7"/>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3923006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27553418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17.png"/><Relationship Id="rId5" Type="http://schemas.openxmlformats.org/officeDocument/2006/relationships/image" Target="../media/image1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video" Target="https://www.youtube.com/embed/369qH-yN6dY?feature=oembed" TargetMode="External"/><Relationship Id="rId5" Type="http://schemas.openxmlformats.org/officeDocument/2006/relationships/image" Target="../media/image9.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1.xml"/><Relationship Id="rId1" Type="http://schemas.openxmlformats.org/officeDocument/2006/relationships/video" Target="https://www.youtube.com/embed/KTSBs2CEthk?feature=oembed" TargetMode="External"/><Relationship Id="rId5" Type="http://schemas.openxmlformats.org/officeDocument/2006/relationships/image" Target="../media/image3.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1.xml"/><Relationship Id="rId1" Type="http://schemas.openxmlformats.org/officeDocument/2006/relationships/video" Target="https://www.youtube.com/embed/44cBKE3Rumw?feature=oembed" TargetMode="External"/><Relationship Id="rId5" Type="http://schemas.openxmlformats.org/officeDocument/2006/relationships/image" Target="../media/image3.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video" Target="https://www.youtube.com/embed/2pjQouWfqiY?feature=oembed"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Undertittel 23">
            <a:extLst>
              <a:ext uri="{FF2B5EF4-FFF2-40B4-BE49-F238E27FC236}">
                <a16:creationId xmlns:a16="http://schemas.microsoft.com/office/drawing/2014/main" id="{29C4B857-6438-6A5D-F840-CD54D88B7D0D}"/>
              </a:ext>
            </a:extLst>
          </p:cNvPr>
          <p:cNvSpPr>
            <a:spLocks noGrp="1"/>
          </p:cNvSpPr>
          <p:nvPr>
            <p:ph type="subTitle" idx="1"/>
          </p:nvPr>
        </p:nvSpPr>
        <p:spPr/>
        <p:txBody>
          <a:bodyPr/>
          <a:lstStyle/>
          <a:p>
            <a:endParaRPr lang="nb-NO"/>
          </a:p>
        </p:txBody>
      </p:sp>
      <p:pic>
        <p:nvPicPr>
          <p:cNvPr id="30" name="ANW1380_019_Three-Reasons-3-(60)">
            <a:hlinkClick r:id="" action="ppaction://media"/>
            <a:extLst>
              <a:ext uri="{FF2B5EF4-FFF2-40B4-BE49-F238E27FC236}">
                <a16:creationId xmlns:a16="http://schemas.microsoft.com/office/drawing/2014/main" id="{8C3CA1DD-808E-9314-B088-66531559B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7938"/>
            <a:ext cx="812800" cy="812800"/>
          </a:xfrm>
          <a:prstGeom prst="rect">
            <a:avLst/>
          </a:prstGeom>
        </p:spPr>
      </p:pic>
      <p:pic>
        <p:nvPicPr>
          <p:cNvPr id="2" name="Bilde 1">
            <a:extLst>
              <a:ext uri="{FF2B5EF4-FFF2-40B4-BE49-F238E27FC236}">
                <a16:creationId xmlns:a16="http://schemas.microsoft.com/office/drawing/2014/main" id="{824818F3-880E-916E-26E4-469BA0AE4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7" y="-7109"/>
            <a:ext cx="12188058" cy="6857171"/>
          </a:xfrm>
          <a:prstGeom prst="rect">
            <a:avLst/>
          </a:prstGeom>
        </p:spPr>
      </p:pic>
      <p:sp>
        <p:nvSpPr>
          <p:cNvPr id="3" name="Rektangel 2">
            <a:extLst>
              <a:ext uri="{FF2B5EF4-FFF2-40B4-BE49-F238E27FC236}">
                <a16:creationId xmlns:a16="http://schemas.microsoft.com/office/drawing/2014/main" id="{E02C6FEA-73FA-28E2-5D00-8FC1893755E6}"/>
              </a:ext>
            </a:extLst>
          </p:cNvPr>
          <p:cNvSpPr/>
          <p:nvPr/>
        </p:nvSpPr>
        <p:spPr>
          <a:xfrm>
            <a:off x="729344" y="4071257"/>
            <a:ext cx="5366656" cy="105591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3D6966D1-5B5E-D567-AC7E-3B223AA7FA10}"/>
              </a:ext>
            </a:extLst>
          </p:cNvPr>
          <p:cNvSpPr txBox="1"/>
          <p:nvPr/>
        </p:nvSpPr>
        <p:spPr>
          <a:xfrm>
            <a:off x="1147309" y="4368381"/>
            <a:ext cx="2928257" cy="461665"/>
          </a:xfrm>
          <a:prstGeom prst="rect">
            <a:avLst/>
          </a:prstGeom>
          <a:noFill/>
        </p:spPr>
        <p:txBody>
          <a:bodyPr wrap="square" rtlCol="0">
            <a:spAutoFit/>
          </a:bodyPr>
          <a:lstStyle/>
          <a:p>
            <a:pPr algn="l"/>
            <a:r>
              <a:rPr lang="nb-NO" sz="2400" dirty="0"/>
              <a:t>Regulering</a:t>
            </a:r>
          </a:p>
        </p:txBody>
      </p:sp>
    </p:spTree>
    <p:extLst>
      <p:ext uri="{BB962C8B-B14F-4D97-AF65-F5344CB8AC3E}">
        <p14:creationId xmlns:p14="http://schemas.microsoft.com/office/powerpoint/2010/main" val="15637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cond evt="onNext"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A081961-F972-3A94-1D7B-AB0B85CC3984}"/>
              </a:ext>
            </a:extLst>
          </p:cNvPr>
          <p:cNvSpPr/>
          <p:nvPr/>
        </p:nvSpPr>
        <p:spPr>
          <a:xfrm>
            <a:off x="5747656" y="0"/>
            <a:ext cx="64443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396732" y="1735257"/>
            <a:ext cx="5146190" cy="4514849"/>
          </a:xfrm>
        </p:spPr>
        <p:txBody>
          <a:bodyPr>
            <a:noAutofit/>
          </a:bodyPr>
          <a:lstStyle/>
          <a:p>
            <a:pPr>
              <a:spcAft>
                <a:spcPts val="1800"/>
              </a:spcAft>
              <a:buBlip>
                <a:blip r:embed="rId3"/>
              </a:buBlip>
            </a:pPr>
            <a:r>
              <a:rPr lang="nb-NO" sz="1800" dirty="0"/>
              <a:t>Vi kan regulere oss gjennom nettverkene i den tredelte hjernen, i tillegg til struktur.</a:t>
            </a:r>
            <a:r>
              <a:rPr lang="nb-NO" sz="1800" baseline="30000" dirty="0"/>
              <a:t>1,2</a:t>
            </a:r>
            <a:endParaRPr lang="nb-NO" sz="1800" dirty="0"/>
          </a:p>
          <a:p>
            <a:pPr>
              <a:spcAft>
                <a:spcPts val="1800"/>
              </a:spcAft>
              <a:buBlip>
                <a:blip r:embed="rId3"/>
              </a:buBlip>
            </a:pPr>
            <a:r>
              <a:rPr lang="nb-NO" sz="1800" dirty="0"/>
              <a:t>Vi kaller det </a:t>
            </a:r>
            <a:r>
              <a:rPr lang="nb-NO" sz="1800" b="1" dirty="0"/>
              <a:t>reguleringsporter:</a:t>
            </a:r>
            <a:r>
              <a:rPr lang="nb-NO" sz="1800" dirty="0"/>
              <a:t> </a:t>
            </a:r>
          </a:p>
          <a:p>
            <a:pPr marL="396000" lvl="4" indent="-216000">
              <a:spcBef>
                <a:spcPts val="600"/>
              </a:spcBef>
              <a:spcAft>
                <a:spcPts val="600"/>
              </a:spcAft>
              <a:buBlip>
                <a:blip r:embed="rId3"/>
              </a:buBlip>
            </a:pPr>
            <a:r>
              <a:rPr lang="nb-NO" sz="1800" dirty="0"/>
              <a:t>Sanseporten</a:t>
            </a:r>
          </a:p>
          <a:p>
            <a:pPr marL="396000" lvl="4" indent="-216000">
              <a:spcBef>
                <a:spcPts val="600"/>
              </a:spcBef>
              <a:spcAft>
                <a:spcPts val="600"/>
              </a:spcAft>
              <a:buBlip>
                <a:blip r:embed="rId3"/>
              </a:buBlip>
            </a:pPr>
            <a:r>
              <a:rPr lang="nb-NO" sz="1800" dirty="0"/>
              <a:t>Følelsesporten</a:t>
            </a:r>
          </a:p>
          <a:p>
            <a:pPr marL="396000" lvl="4" indent="-216000">
              <a:spcBef>
                <a:spcPts val="600"/>
              </a:spcBef>
              <a:spcAft>
                <a:spcPts val="600"/>
              </a:spcAft>
              <a:buBlip>
                <a:blip r:embed="rId3"/>
              </a:buBlip>
            </a:pPr>
            <a:r>
              <a:rPr lang="nb-NO" sz="1800" dirty="0"/>
              <a:t>Tenkeporten </a:t>
            </a:r>
          </a:p>
          <a:p>
            <a:pPr marL="396000" lvl="4" indent="-216000">
              <a:spcBef>
                <a:spcPts val="600"/>
              </a:spcBef>
              <a:spcAft>
                <a:spcPts val="600"/>
              </a:spcAft>
              <a:buBlip>
                <a:blip r:embed="rId3"/>
              </a:buBlip>
            </a:pPr>
            <a:r>
              <a:rPr lang="nb-NO" sz="1800" dirty="0"/>
              <a:t>Strukturporten </a:t>
            </a:r>
          </a:p>
          <a:p>
            <a:pPr marL="396000" lvl="4" indent="-216000">
              <a:spcBef>
                <a:spcPts val="600"/>
              </a:spcBef>
              <a:spcAft>
                <a:spcPts val="600"/>
              </a:spcAft>
              <a:buBlip>
                <a:blip r:embed="rId3"/>
              </a:buBlip>
            </a:pPr>
            <a:endParaRPr lang="nb-NO" sz="1800" dirty="0"/>
          </a:p>
          <a:p>
            <a:pPr marL="0" lvl="3" indent="0">
              <a:spcBef>
                <a:spcPts val="600"/>
              </a:spcBef>
              <a:spcAft>
                <a:spcPts val="600"/>
              </a:spcAft>
              <a:buNone/>
            </a:pPr>
            <a:endParaRPr lang="nb-NO" sz="1800" dirty="0"/>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
        <p:nvSpPr>
          <p:cNvPr id="2" name="Tittel 1">
            <a:extLst>
              <a:ext uri="{FF2B5EF4-FFF2-40B4-BE49-F238E27FC236}">
                <a16:creationId xmlns:a16="http://schemas.microsoft.com/office/drawing/2014/main" id="{0177AAD7-F305-60A9-CDB3-1144EB3E4A2B}"/>
              </a:ext>
            </a:extLst>
          </p:cNvPr>
          <p:cNvSpPr>
            <a:spLocks noGrp="1"/>
          </p:cNvSpPr>
          <p:nvPr>
            <p:ph type="title"/>
          </p:nvPr>
        </p:nvSpPr>
        <p:spPr>
          <a:xfrm>
            <a:off x="841940" y="3992682"/>
            <a:ext cx="4278086" cy="789822"/>
          </a:xfrm>
        </p:spPr>
        <p:txBody>
          <a:bodyPr>
            <a:noAutofit/>
          </a:bodyPr>
          <a:lstStyle/>
          <a:p>
            <a:pPr algn="ctr"/>
            <a:r>
              <a:rPr lang="nb-NO"/>
              <a:t>Regulering og den tredelte hjernen</a:t>
            </a:r>
          </a:p>
        </p:txBody>
      </p:sp>
      <p:pic>
        <p:nvPicPr>
          <p:cNvPr id="4" name="Bilde 3">
            <a:extLst>
              <a:ext uri="{FF2B5EF4-FFF2-40B4-BE49-F238E27FC236}">
                <a16:creationId xmlns:a16="http://schemas.microsoft.com/office/drawing/2014/main" id="{29AAB40F-DE81-6C92-72AB-5BA5ED28576B}"/>
              </a:ext>
            </a:extLst>
          </p:cNvPr>
          <p:cNvPicPr>
            <a:picLocks noChangeAspect="1"/>
          </p:cNvPicPr>
          <p:nvPr/>
        </p:nvPicPr>
        <p:blipFill>
          <a:blip r:embed="rId4"/>
          <a:stretch>
            <a:fillRect/>
          </a:stretch>
        </p:blipFill>
        <p:spPr>
          <a:xfrm>
            <a:off x="1181151" y="2374386"/>
            <a:ext cx="580577" cy="869967"/>
          </a:xfrm>
          <a:prstGeom prst="rect">
            <a:avLst/>
          </a:prstGeom>
        </p:spPr>
      </p:pic>
      <p:pic>
        <p:nvPicPr>
          <p:cNvPr id="5" name="Bilde 4">
            <a:extLst>
              <a:ext uri="{FF2B5EF4-FFF2-40B4-BE49-F238E27FC236}">
                <a16:creationId xmlns:a16="http://schemas.microsoft.com/office/drawing/2014/main" id="{317DFCFA-3350-F0E8-C7CD-60F8C63AB2A3}"/>
              </a:ext>
            </a:extLst>
          </p:cNvPr>
          <p:cNvPicPr>
            <a:picLocks noChangeAspect="1"/>
          </p:cNvPicPr>
          <p:nvPr/>
        </p:nvPicPr>
        <p:blipFill>
          <a:blip r:embed="rId5"/>
          <a:stretch>
            <a:fillRect/>
          </a:stretch>
        </p:blipFill>
        <p:spPr>
          <a:xfrm>
            <a:off x="2119612" y="2147615"/>
            <a:ext cx="580577" cy="869967"/>
          </a:xfrm>
          <a:prstGeom prst="rect">
            <a:avLst/>
          </a:prstGeom>
        </p:spPr>
      </p:pic>
      <p:pic>
        <p:nvPicPr>
          <p:cNvPr id="6" name="Bilde 5">
            <a:extLst>
              <a:ext uri="{FF2B5EF4-FFF2-40B4-BE49-F238E27FC236}">
                <a16:creationId xmlns:a16="http://schemas.microsoft.com/office/drawing/2014/main" id="{E117EB46-CFA3-BEC3-BFC2-C98807758C33}"/>
              </a:ext>
            </a:extLst>
          </p:cNvPr>
          <p:cNvPicPr>
            <a:picLocks noChangeAspect="1"/>
          </p:cNvPicPr>
          <p:nvPr/>
        </p:nvPicPr>
        <p:blipFill>
          <a:blip r:embed="rId6"/>
          <a:stretch>
            <a:fillRect/>
          </a:stretch>
        </p:blipFill>
        <p:spPr>
          <a:xfrm>
            <a:off x="2981529" y="1911870"/>
            <a:ext cx="580577" cy="869967"/>
          </a:xfrm>
          <a:prstGeom prst="rect">
            <a:avLst/>
          </a:prstGeom>
        </p:spPr>
      </p:pic>
      <p:pic>
        <p:nvPicPr>
          <p:cNvPr id="8" name="Bilde 7" descr="Et bilde som inneholder sort, mørke&#10;&#10;Automatisk generert beskrivelse">
            <a:extLst>
              <a:ext uri="{FF2B5EF4-FFF2-40B4-BE49-F238E27FC236}">
                <a16:creationId xmlns:a16="http://schemas.microsoft.com/office/drawing/2014/main" id="{F5E1D7A4-90F0-4A76-0F98-3B5F44BEF914}"/>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861838" y="2660199"/>
            <a:ext cx="2882695" cy="1250623"/>
          </a:xfrm>
          <a:prstGeom prst="rect">
            <a:avLst/>
          </a:prstGeom>
        </p:spPr>
      </p:pic>
      <p:pic>
        <p:nvPicPr>
          <p:cNvPr id="9" name="Bilde 8">
            <a:extLst>
              <a:ext uri="{FF2B5EF4-FFF2-40B4-BE49-F238E27FC236}">
                <a16:creationId xmlns:a16="http://schemas.microsoft.com/office/drawing/2014/main" id="{EA58F62A-A5D7-A9C5-B5FA-5A6997A75EED}"/>
              </a:ext>
            </a:extLst>
          </p:cNvPr>
          <p:cNvPicPr>
            <a:picLocks noChangeAspect="1"/>
          </p:cNvPicPr>
          <p:nvPr/>
        </p:nvPicPr>
        <p:blipFill>
          <a:blip r:embed="rId8"/>
          <a:stretch>
            <a:fillRect/>
          </a:stretch>
        </p:blipFill>
        <p:spPr>
          <a:xfrm>
            <a:off x="3811779" y="1774598"/>
            <a:ext cx="580577" cy="869967"/>
          </a:xfrm>
          <a:prstGeom prst="rect">
            <a:avLst/>
          </a:prstGeom>
        </p:spPr>
      </p:pic>
      <p:pic>
        <p:nvPicPr>
          <p:cNvPr id="11" name="Bilde 10" descr="Et bilde som inneholder sort, mørke&#10;&#10;Automatisk generert beskrivelse">
            <a:extLst>
              <a:ext uri="{FF2B5EF4-FFF2-40B4-BE49-F238E27FC236}">
                <a16:creationId xmlns:a16="http://schemas.microsoft.com/office/drawing/2014/main" id="{33B53FCA-D8A9-51A0-67EE-F26FE9AEE2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3697068" y="2511342"/>
            <a:ext cx="754172" cy="1040699"/>
          </a:xfrm>
          <a:prstGeom prst="rect">
            <a:avLst/>
          </a:prstGeom>
        </p:spPr>
      </p:pic>
    </p:spTree>
    <p:extLst>
      <p:ext uri="{BB962C8B-B14F-4D97-AF65-F5344CB8AC3E}">
        <p14:creationId xmlns:p14="http://schemas.microsoft.com/office/powerpoint/2010/main" val="181108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A8F28-4606-6340-9ED2-773684BB8C85}"/>
              </a:ext>
            </a:extLst>
          </p:cNvPr>
          <p:cNvSpPr/>
          <p:nvPr/>
        </p:nvSpPr>
        <p:spPr>
          <a:xfrm>
            <a:off x="5358716" y="-1029"/>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210065" y="4773162"/>
            <a:ext cx="5222713" cy="1034659"/>
          </a:xfrm>
        </p:spPr>
        <p:txBody>
          <a:bodyPr>
            <a:normAutofit/>
          </a:bodyPr>
          <a:lstStyle/>
          <a:p>
            <a:pPr algn="ctr"/>
            <a:r>
              <a:rPr lang="nb-NO"/>
              <a:t>Sanseporten</a:t>
            </a:r>
            <a:r>
              <a:rPr lang="nb-NO" sz="1600" baseline="80000"/>
              <a:t>1,2</a:t>
            </a:r>
            <a:endParaRPr lang="nb-NO" sz="1600" baseline="30000"/>
          </a:p>
        </p:txBody>
      </p:sp>
      <p:pic>
        <p:nvPicPr>
          <p:cNvPr id="5" name="Bilde 4">
            <a:extLst>
              <a:ext uri="{FF2B5EF4-FFF2-40B4-BE49-F238E27FC236}">
                <a16:creationId xmlns:a16="http://schemas.microsoft.com/office/drawing/2014/main" id="{4111659E-EC80-6501-3784-30C9E4D4678C}"/>
              </a:ext>
            </a:extLst>
          </p:cNvPr>
          <p:cNvPicPr>
            <a:picLocks noChangeAspect="1"/>
          </p:cNvPicPr>
          <p:nvPr/>
        </p:nvPicPr>
        <p:blipFill>
          <a:blip r:embed="rId3"/>
          <a:stretch>
            <a:fillRect/>
          </a:stretch>
        </p:blipFill>
        <p:spPr>
          <a:xfrm>
            <a:off x="1930732" y="1800778"/>
            <a:ext cx="1587872" cy="2379350"/>
          </a:xfrm>
          <a:prstGeom prst="rect">
            <a:avLst/>
          </a:prstGeom>
        </p:spPr>
      </p:pic>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745864" y="3855806"/>
            <a:ext cx="4527387" cy="917356"/>
          </a:xfrm>
          <a:prstGeom prst="rect">
            <a:avLst/>
          </a:prstGeom>
        </p:spPr>
      </p:pic>
      <p:sp>
        <p:nvSpPr>
          <p:cNvPr id="7" name="TekstSylinder 6">
            <a:extLst>
              <a:ext uri="{FF2B5EF4-FFF2-40B4-BE49-F238E27FC236}">
                <a16:creationId xmlns:a16="http://schemas.microsoft.com/office/drawing/2014/main" id="{69CAF7EE-D28D-11CA-C535-21473DC3AC37}"/>
              </a:ext>
            </a:extLst>
          </p:cNvPr>
          <p:cNvSpPr txBox="1"/>
          <p:nvPr/>
        </p:nvSpPr>
        <p:spPr>
          <a:xfrm>
            <a:off x="8156576" y="192087"/>
            <a:ext cx="3684104" cy="307777"/>
          </a:xfrm>
          <a:prstGeom prst="rect">
            <a:avLst/>
          </a:prstGeom>
          <a:noFill/>
        </p:spPr>
        <p:txBody>
          <a:bodyPr wrap="square" rtlCol="0">
            <a:spAutoFit/>
          </a:bodyPr>
          <a:lstStyle/>
          <a:p>
            <a:pPr algn="r"/>
            <a:r>
              <a:rPr lang="nb-NO" sz="1400"/>
              <a:t>Regulering </a:t>
            </a:r>
          </a:p>
        </p:txBody>
      </p:sp>
      <p:sp>
        <p:nvSpPr>
          <p:cNvPr id="8" name="Plassholder for dato 3">
            <a:extLst>
              <a:ext uri="{FF2B5EF4-FFF2-40B4-BE49-F238E27FC236}">
                <a16:creationId xmlns:a16="http://schemas.microsoft.com/office/drawing/2014/main" id="{723BD40E-EDFE-DC40-7A27-C5D6CDA7436A}"/>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9" name="Plassholder for lysbildenummer 4">
            <a:extLst>
              <a:ext uri="{FF2B5EF4-FFF2-40B4-BE49-F238E27FC236}">
                <a16:creationId xmlns:a16="http://schemas.microsoft.com/office/drawing/2014/main" id="{079BA383-2F1E-A98B-EA5F-6E3A1BE1F3E8}"/>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11</a:t>
            </a:fld>
            <a:endParaRPr lang="nb-NO"/>
          </a:p>
        </p:txBody>
      </p:sp>
      <p:sp>
        <p:nvSpPr>
          <p:cNvPr id="13" name="Plassholder for innhold 2">
            <a:extLst>
              <a:ext uri="{FF2B5EF4-FFF2-40B4-BE49-F238E27FC236}">
                <a16:creationId xmlns:a16="http://schemas.microsoft.com/office/drawing/2014/main" id="{C5BE4701-B4C0-7A70-1A21-412240184DC9}"/>
              </a:ext>
            </a:extLst>
          </p:cNvPr>
          <p:cNvSpPr>
            <a:spLocks noGrp="1"/>
          </p:cNvSpPr>
          <p:nvPr>
            <p:ph idx="1"/>
          </p:nvPr>
        </p:nvSpPr>
        <p:spPr>
          <a:xfrm>
            <a:off x="6179870" y="1742331"/>
            <a:ext cx="5215692" cy="3476258"/>
          </a:xfrm>
        </p:spPr>
        <p:txBody>
          <a:bodyPr>
            <a:noAutofit/>
          </a:bodyPr>
          <a:lstStyle/>
          <a:p>
            <a:pPr>
              <a:spcAft>
                <a:spcPts val="1800"/>
              </a:spcAft>
              <a:buBlip>
                <a:blip r:embed="rId5"/>
              </a:buBlip>
            </a:pPr>
            <a:r>
              <a:rPr lang="nb-NO" sz="1800" dirty="0"/>
              <a:t>Vi kan regulere via </a:t>
            </a:r>
            <a:r>
              <a:rPr lang="nb-NO" sz="1800" b="1" dirty="0"/>
              <a:t>kropp og sanser </a:t>
            </a:r>
            <a:r>
              <a:rPr lang="nb-NO" sz="1800" dirty="0"/>
              <a:t>sånn at balansen i kroppen gjenopprettes. </a:t>
            </a:r>
          </a:p>
          <a:p>
            <a:pPr>
              <a:spcAft>
                <a:spcPts val="1800"/>
              </a:spcAft>
              <a:buBlip>
                <a:blip r:embed="rId5"/>
              </a:buBlip>
            </a:pPr>
            <a:r>
              <a:rPr lang="nb-NO" sz="1800" dirty="0"/>
              <a:t>Vi kan gjøre handlinger som enten roer kroppen eller justerer aktiveringen opp. </a:t>
            </a:r>
          </a:p>
          <a:p>
            <a:pPr>
              <a:spcAft>
                <a:spcPts val="1800"/>
              </a:spcAft>
              <a:buBlip>
                <a:blip r:embed="rId5"/>
              </a:buBlip>
            </a:pPr>
            <a:r>
              <a:rPr lang="nb-NO" sz="1800" dirty="0"/>
              <a:t>Ofte er det </a:t>
            </a:r>
            <a:r>
              <a:rPr lang="nb-NO" sz="1800" b="1" dirty="0"/>
              <a:t>nyttig</a:t>
            </a:r>
            <a:r>
              <a:rPr lang="nb-NO" sz="1800" dirty="0"/>
              <a:t> å regulere via sanseporten fordi det er vanskelig å koble seg på andre og tenke klart når kroppen er veldig aktivert. </a:t>
            </a:r>
          </a:p>
        </p:txBody>
      </p:sp>
    </p:spTree>
    <p:extLst>
      <p:ext uri="{BB962C8B-B14F-4D97-AF65-F5344CB8AC3E}">
        <p14:creationId xmlns:p14="http://schemas.microsoft.com/office/powerpoint/2010/main" val="4176354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472D9C5-73B4-7544-CAE3-8EF924AD5C37}"/>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914399" y="805821"/>
            <a:ext cx="5333999" cy="598436"/>
          </a:xfrm>
        </p:spPr>
        <p:txBody>
          <a:bodyPr>
            <a:normAutofit/>
          </a:bodyPr>
          <a:lstStyle/>
          <a:p>
            <a:r>
              <a:rPr lang="nb-NO"/>
              <a:t>Sanseporten</a:t>
            </a:r>
            <a:r>
              <a:rPr lang="nb-NO" sz="1600" baseline="80000"/>
              <a:t>1,2 </a:t>
            </a:r>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6" name="Bilde 5" descr="Et bilde som inneholder skjermbilde, Rektangel, sort, kunst&#10;&#10;Automatisk generert beskrivelse">
            <a:extLst>
              <a:ext uri="{FF2B5EF4-FFF2-40B4-BE49-F238E27FC236}">
                <a16:creationId xmlns:a16="http://schemas.microsoft.com/office/drawing/2014/main" id="{D9451E3E-5A3B-18EF-FDC4-4341EC698B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615" t="14818" r="12407" b="11490"/>
          <a:stretch/>
        </p:blipFill>
        <p:spPr>
          <a:xfrm>
            <a:off x="6201497" y="1178168"/>
            <a:ext cx="5639183" cy="5162981"/>
          </a:xfrm>
          <a:prstGeom prst="rect">
            <a:avLst/>
          </a:prstGeom>
        </p:spPr>
      </p:pic>
      <p:pic>
        <p:nvPicPr>
          <p:cNvPr id="5" name="Bilde 4" descr="Et bilde som inneholder skjermbilde, Rektangel, sort, kunst&#10;&#10;Automatisk generert beskrivelse">
            <a:extLst>
              <a:ext uri="{FF2B5EF4-FFF2-40B4-BE49-F238E27FC236}">
                <a16:creationId xmlns:a16="http://schemas.microsoft.com/office/drawing/2014/main" id="{C132A2B7-9DC9-B35A-D501-330E442418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615" t="14818" r="12407" b="11490"/>
          <a:stretch/>
        </p:blipFill>
        <p:spPr>
          <a:xfrm>
            <a:off x="479712" y="1178168"/>
            <a:ext cx="5733535" cy="5165124"/>
          </a:xfrm>
          <a:prstGeom prst="rect">
            <a:avLst/>
          </a:prstGeom>
        </p:spPr>
      </p:pic>
      <p:sp>
        <p:nvSpPr>
          <p:cNvPr id="8" name="Plassholder for innhold 2">
            <a:extLst>
              <a:ext uri="{FF2B5EF4-FFF2-40B4-BE49-F238E27FC236}">
                <a16:creationId xmlns:a16="http://schemas.microsoft.com/office/drawing/2014/main" id="{C2B2D755-26A0-FCCC-8C38-1492BEB7D1EE}"/>
              </a:ext>
            </a:extLst>
          </p:cNvPr>
          <p:cNvSpPr txBox="1">
            <a:spLocks/>
          </p:cNvSpPr>
          <p:nvPr/>
        </p:nvSpPr>
        <p:spPr>
          <a:xfrm>
            <a:off x="1226022" y="1953196"/>
            <a:ext cx="4240913" cy="3953333"/>
          </a:xfrm>
          <a:prstGeom prst="rect">
            <a:avLst/>
          </a:prstGeom>
        </p:spPr>
        <p:txBody>
          <a:bodyPr vert="horz" lIns="0" tIns="0" rIns="0" bIns="0" rtlCol="0" anchor="t">
            <a:normAutofit/>
          </a:bodyPr>
          <a:lstStyle>
            <a:lvl1pPr marL="216000" indent="-216000" algn="l" defTabSz="914400" rtl="0" eaLnBrk="1" latinLnBrk="0" hangingPunct="1">
              <a:lnSpc>
                <a:spcPct val="100000"/>
              </a:lnSpc>
              <a:spcBef>
                <a:spcPts val="1800"/>
              </a:spcBef>
              <a:buSzPct val="100000"/>
              <a:buFontTx/>
              <a:buBlip>
                <a:blip r:embed="rId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16000">
              <a:spcBef>
                <a:spcPts val="1200"/>
              </a:spcBef>
              <a:spcAft>
                <a:spcPts val="1200"/>
              </a:spcAft>
              <a:buNone/>
            </a:pPr>
            <a:r>
              <a:rPr lang="nb-NO" sz="1800" b="1" dirty="0"/>
              <a:t>Roe ned, eksempelvis: </a:t>
            </a:r>
          </a:p>
          <a:p>
            <a:pPr lvl="1">
              <a:spcBef>
                <a:spcPts val="800"/>
              </a:spcBef>
              <a:spcAft>
                <a:spcPts val="800"/>
              </a:spcAft>
              <a:buFont typeface="Arial" panose="020B0604020202020204" pitchFamily="34" charset="0"/>
              <a:buBlip>
                <a:blip r:embed="rId5"/>
              </a:buBlip>
            </a:pPr>
            <a:r>
              <a:rPr lang="nb-NO" sz="1800" dirty="0"/>
              <a:t>Fikle med noe (eks: stressball)</a:t>
            </a:r>
          </a:p>
          <a:p>
            <a:pPr lvl="1">
              <a:spcBef>
                <a:spcPts val="800"/>
              </a:spcBef>
              <a:spcAft>
                <a:spcPts val="800"/>
              </a:spcAft>
              <a:buFont typeface="Arial" panose="020B0604020202020204" pitchFamily="34" charset="0"/>
              <a:buBlip>
                <a:blip r:embed="rId5"/>
              </a:buBlip>
            </a:pPr>
            <a:r>
              <a:rPr lang="nb-NO" sz="1800" dirty="0"/>
              <a:t>Dyp berøring som massasje</a:t>
            </a:r>
          </a:p>
          <a:p>
            <a:pPr lvl="1">
              <a:spcBef>
                <a:spcPts val="800"/>
              </a:spcBef>
              <a:spcAft>
                <a:spcPts val="800"/>
              </a:spcAft>
              <a:buFont typeface="Arial" panose="020B0604020202020204" pitchFamily="34" charset="0"/>
              <a:buBlip>
                <a:blip r:embed="rId5"/>
              </a:buBlip>
            </a:pPr>
            <a:r>
              <a:rPr lang="nb-NO" sz="1800" dirty="0"/>
              <a:t>Musikk med rolig rytme </a:t>
            </a:r>
          </a:p>
          <a:p>
            <a:pPr lvl="1">
              <a:spcBef>
                <a:spcPts val="800"/>
              </a:spcBef>
              <a:spcAft>
                <a:spcPts val="800"/>
              </a:spcAft>
              <a:buFont typeface="Arial" panose="020B0604020202020204" pitchFamily="34" charset="0"/>
              <a:buBlip>
                <a:blip r:embed="rId5"/>
              </a:buBlip>
            </a:pPr>
            <a:r>
              <a:rPr lang="nb-NO" sz="1800" dirty="0"/>
              <a:t>Bruke de store muskelgruppene (eks: push-up)</a:t>
            </a:r>
          </a:p>
          <a:p>
            <a:pPr lvl="1">
              <a:spcBef>
                <a:spcPts val="800"/>
              </a:spcBef>
              <a:spcAft>
                <a:spcPts val="800"/>
              </a:spcAft>
              <a:buFont typeface="Arial" panose="020B0604020202020204" pitchFamily="34" charset="0"/>
              <a:buBlip>
                <a:blip r:embed="rId5"/>
              </a:buBlip>
            </a:pPr>
            <a:r>
              <a:rPr lang="nb-NO" sz="1800" dirty="0"/>
              <a:t>Huske eller hengekøye</a:t>
            </a:r>
          </a:p>
          <a:p>
            <a:pPr lvl="1">
              <a:spcBef>
                <a:spcPts val="800"/>
              </a:spcBef>
              <a:spcAft>
                <a:spcPts val="800"/>
              </a:spcAft>
              <a:buFont typeface="Arial" panose="020B0604020202020204" pitchFamily="34" charset="0"/>
              <a:buBlip>
                <a:blip r:embed="rId5"/>
              </a:buBlip>
            </a:pPr>
            <a:r>
              <a:rPr lang="nb-NO" sz="1800" dirty="0"/>
              <a:t>Dype pust </a:t>
            </a:r>
          </a:p>
          <a:p>
            <a:pPr marL="216000" lvl="1" indent="0">
              <a:spcBef>
                <a:spcPts val="1200"/>
              </a:spcBef>
              <a:buNone/>
            </a:pPr>
            <a:endParaRPr lang="nb-NO" sz="1800" dirty="0"/>
          </a:p>
        </p:txBody>
      </p:sp>
      <p:sp>
        <p:nvSpPr>
          <p:cNvPr id="4" name="Plassholder for innhold 2">
            <a:extLst>
              <a:ext uri="{FF2B5EF4-FFF2-40B4-BE49-F238E27FC236}">
                <a16:creationId xmlns:a16="http://schemas.microsoft.com/office/drawing/2014/main" id="{0A711933-A90C-7737-705C-8E834FBE12A9}"/>
              </a:ext>
            </a:extLst>
          </p:cNvPr>
          <p:cNvSpPr txBox="1">
            <a:spLocks/>
          </p:cNvSpPr>
          <p:nvPr/>
        </p:nvSpPr>
        <p:spPr>
          <a:xfrm>
            <a:off x="7006391" y="1953196"/>
            <a:ext cx="5167539" cy="3615069"/>
          </a:xfrm>
          <a:prstGeom prst="rect">
            <a:avLst/>
          </a:prstGeom>
        </p:spPr>
        <p:txBody>
          <a:bodyPr vert="horz" lIns="0" tIns="0" rIns="0" bIns="0" rtlCol="0" anchor="t">
            <a:normAutofit/>
          </a:bodyPr>
          <a:lstStyle>
            <a:lvl1pPr marL="216000" indent="-216000" algn="l" defTabSz="914400" rtl="0" eaLnBrk="1" latinLnBrk="0" hangingPunct="1">
              <a:lnSpc>
                <a:spcPct val="100000"/>
              </a:lnSpc>
              <a:spcBef>
                <a:spcPts val="1800"/>
              </a:spcBef>
              <a:buSzPct val="100000"/>
              <a:buFontTx/>
              <a:buBlip>
                <a:blip r:embed="rId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0">
              <a:spcBef>
                <a:spcPts val="1000"/>
              </a:spcBef>
              <a:spcAft>
                <a:spcPts val="1000"/>
              </a:spcAft>
              <a:buNone/>
            </a:pPr>
            <a:r>
              <a:rPr lang="nb-NO" sz="1800" b="1" dirty="0"/>
              <a:t>Regulere opp, eksempelvis: </a:t>
            </a:r>
          </a:p>
          <a:p>
            <a:pPr lvl="1">
              <a:spcBef>
                <a:spcPts val="800"/>
              </a:spcBef>
              <a:spcAft>
                <a:spcPts val="800"/>
              </a:spcAft>
              <a:buFont typeface="Arial" panose="020B0604020202020204" pitchFamily="34" charset="0"/>
              <a:buBlip>
                <a:blip r:embed="rId5"/>
              </a:buBlip>
            </a:pPr>
            <a:r>
              <a:rPr lang="nb-NO" sz="1800" dirty="0"/>
              <a:t>Kaldt rom</a:t>
            </a:r>
          </a:p>
          <a:p>
            <a:pPr lvl="1">
              <a:spcBef>
                <a:spcPts val="800"/>
              </a:spcBef>
              <a:spcAft>
                <a:spcPts val="800"/>
              </a:spcAft>
              <a:buFont typeface="Arial" panose="020B0604020202020204" pitchFamily="34" charset="0"/>
              <a:buBlip>
                <a:blip r:embed="rId5"/>
              </a:buBlip>
            </a:pPr>
            <a:r>
              <a:rPr lang="nb-NO" sz="1800" dirty="0"/>
              <a:t>Lett berøring</a:t>
            </a:r>
          </a:p>
          <a:p>
            <a:pPr marL="396000" lvl="2" indent="-216000">
              <a:spcBef>
                <a:spcPts val="800"/>
              </a:spcBef>
              <a:spcAft>
                <a:spcPts val="800"/>
              </a:spcAft>
              <a:buBlip>
                <a:blip r:embed="rId5"/>
              </a:buBlip>
            </a:pPr>
            <a:r>
              <a:rPr lang="nb-NO" sz="1800" dirty="0"/>
              <a:t>Musikk med raskere rytme </a:t>
            </a:r>
          </a:p>
          <a:p>
            <a:pPr lvl="1">
              <a:spcBef>
                <a:spcPts val="800"/>
              </a:spcBef>
              <a:spcAft>
                <a:spcPts val="800"/>
              </a:spcAft>
              <a:buFont typeface="Arial" panose="020B0604020202020204" pitchFamily="34" charset="0"/>
              <a:buBlip>
                <a:blip r:embed="rId5"/>
              </a:buBlip>
            </a:pPr>
            <a:r>
              <a:rPr lang="nb-NO" sz="1800" dirty="0"/>
              <a:t>Kald klut i pannen</a:t>
            </a:r>
          </a:p>
          <a:p>
            <a:pPr lvl="1">
              <a:spcBef>
                <a:spcPts val="800"/>
              </a:spcBef>
              <a:spcAft>
                <a:spcPts val="800"/>
              </a:spcAft>
              <a:buFont typeface="Arial" panose="020B0604020202020204" pitchFamily="34" charset="0"/>
              <a:buBlip>
                <a:blip r:embed="rId5"/>
              </a:buBlip>
            </a:pPr>
            <a:r>
              <a:rPr lang="nb-NO" sz="1800" dirty="0"/>
              <a:t>Hoppe eller løpe i raskt tempo</a:t>
            </a:r>
          </a:p>
          <a:p>
            <a:pPr lvl="1">
              <a:spcBef>
                <a:spcPts val="800"/>
              </a:spcBef>
              <a:spcAft>
                <a:spcPts val="800"/>
              </a:spcAft>
              <a:buFont typeface="Arial" panose="020B0604020202020204" pitchFamily="34" charset="0"/>
              <a:buBlip>
                <a:blip r:embed="rId5"/>
              </a:buBlip>
            </a:pPr>
            <a:r>
              <a:rPr lang="nb-NO" sz="1800" dirty="0"/>
              <a:t>Sterke lukter </a:t>
            </a:r>
          </a:p>
          <a:p>
            <a:pPr marL="216000" lvl="1" indent="0">
              <a:spcBef>
                <a:spcPts val="1200"/>
              </a:spcBef>
              <a:buNone/>
            </a:pPr>
            <a:endParaRPr lang="nb-NO" sz="1800" dirty="0"/>
          </a:p>
        </p:txBody>
      </p:sp>
    </p:spTree>
    <p:extLst>
      <p:ext uri="{BB962C8B-B14F-4D97-AF65-F5344CB8AC3E}">
        <p14:creationId xmlns:p14="http://schemas.microsoft.com/office/powerpoint/2010/main" val="1403782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1BCB92B-1A9D-66D9-1772-1C04408341E7}"/>
              </a:ext>
            </a:extLst>
          </p:cNvPr>
          <p:cNvPicPr>
            <a:picLocks noChangeAspect="1"/>
          </p:cNvPicPr>
          <p:nvPr/>
        </p:nvPicPr>
        <p:blipFill>
          <a:blip r:embed="rId3"/>
          <a:stretch>
            <a:fillRect/>
          </a:stretch>
        </p:blipFill>
        <p:spPr>
          <a:xfrm>
            <a:off x="1930732" y="1590086"/>
            <a:ext cx="1587872" cy="2379350"/>
          </a:xfrm>
          <a:prstGeom prst="rect">
            <a:avLst/>
          </a:prstGeom>
        </p:spPr>
      </p:pic>
      <p:sp>
        <p:nvSpPr>
          <p:cNvPr id="4" name="Rektangel 3">
            <a:extLst>
              <a:ext uri="{FF2B5EF4-FFF2-40B4-BE49-F238E27FC236}">
                <a16:creationId xmlns:a16="http://schemas.microsoft.com/office/drawing/2014/main" id="{F8EA8F28-4606-6340-9ED2-773684BB8C85}"/>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890239" y="4525882"/>
            <a:ext cx="3967417" cy="2010842"/>
          </a:xfrm>
        </p:spPr>
        <p:txBody>
          <a:bodyPr>
            <a:normAutofit/>
          </a:bodyPr>
          <a:lstStyle/>
          <a:p>
            <a:pPr algn="ctr"/>
            <a:r>
              <a:rPr lang="nb-NO"/>
              <a:t>Følelsesporten</a:t>
            </a:r>
            <a:r>
              <a:rPr lang="nb-NO" sz="1600" baseline="80000"/>
              <a:t>1,2</a:t>
            </a:r>
          </a:p>
        </p:txBody>
      </p:sp>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708642" y="3429000"/>
            <a:ext cx="4527387" cy="1745603"/>
          </a:xfrm>
          <a:prstGeom prst="rect">
            <a:avLst/>
          </a:prstGeom>
        </p:spPr>
      </p:pic>
      <p:sp>
        <p:nvSpPr>
          <p:cNvPr id="9" name="TekstSylinder 8">
            <a:extLst>
              <a:ext uri="{FF2B5EF4-FFF2-40B4-BE49-F238E27FC236}">
                <a16:creationId xmlns:a16="http://schemas.microsoft.com/office/drawing/2014/main" id="{D22B54B8-087F-16C7-40B0-B5C357D843A5}"/>
              </a:ext>
            </a:extLst>
          </p:cNvPr>
          <p:cNvSpPr txBox="1"/>
          <p:nvPr/>
        </p:nvSpPr>
        <p:spPr>
          <a:xfrm>
            <a:off x="8156576" y="192087"/>
            <a:ext cx="3684104" cy="307777"/>
          </a:xfrm>
          <a:prstGeom prst="rect">
            <a:avLst/>
          </a:prstGeom>
          <a:noFill/>
        </p:spPr>
        <p:txBody>
          <a:bodyPr wrap="square" lIns="91440" tIns="45720" rIns="91440" bIns="45720" rtlCol="0" anchor="t">
            <a:spAutoFit/>
          </a:bodyPr>
          <a:lstStyle/>
          <a:p>
            <a:pPr algn="r"/>
            <a:r>
              <a:rPr lang="nb-NO" sz="1400"/>
              <a:t>Regulering</a:t>
            </a:r>
            <a:endParaRPr lang="nb-NO"/>
          </a:p>
        </p:txBody>
      </p:sp>
      <p:sp>
        <p:nvSpPr>
          <p:cNvPr id="12" name="Plassholder for innhold 2">
            <a:extLst>
              <a:ext uri="{FF2B5EF4-FFF2-40B4-BE49-F238E27FC236}">
                <a16:creationId xmlns:a16="http://schemas.microsoft.com/office/drawing/2014/main" id="{15C52E25-77C7-1B30-586A-775535A4A3E6}"/>
              </a:ext>
            </a:extLst>
          </p:cNvPr>
          <p:cNvSpPr txBox="1">
            <a:spLocks/>
          </p:cNvSpPr>
          <p:nvPr/>
        </p:nvSpPr>
        <p:spPr>
          <a:xfrm>
            <a:off x="6120947" y="1163782"/>
            <a:ext cx="5594709" cy="4963660"/>
          </a:xfrm>
          <a:prstGeom prst="rect">
            <a:avLst/>
          </a:prstGeom>
        </p:spPr>
        <p:txBody>
          <a:bodyPr vert="horz" lIns="0" tIns="0" rIns="0" bIns="0" rtlCol="0" anchor="t">
            <a:normAutofit/>
          </a:bodyPr>
          <a:lstStyle>
            <a:lvl1pPr marL="216000" indent="-216000" algn="l" defTabSz="914400" rtl="0" eaLnBrk="1" latinLnBrk="0" hangingPunct="1">
              <a:lnSpc>
                <a:spcPct val="100000"/>
              </a:lnSpc>
              <a:spcBef>
                <a:spcPts val="1800"/>
              </a:spcBef>
              <a:buSzPct val="100000"/>
              <a:buFontTx/>
              <a:buBlip>
                <a:blip r:embed="rId5"/>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FontTx/>
              <a:buBlip>
                <a:blip r:embed="rId6"/>
              </a:buBlip>
            </a:pPr>
            <a:r>
              <a:rPr lang="nb-NO" sz="1800" dirty="0"/>
              <a:t>Vi kan regulere gjennom </a:t>
            </a:r>
            <a:r>
              <a:rPr lang="nb-NO" sz="1800" b="1" dirty="0"/>
              <a:t>følelser og relasjoner</a:t>
            </a:r>
            <a:r>
              <a:rPr lang="nb-NO" sz="1800" dirty="0"/>
              <a:t>. </a:t>
            </a:r>
          </a:p>
          <a:p>
            <a:pPr>
              <a:spcBef>
                <a:spcPts val="1200"/>
              </a:spcBef>
              <a:spcAft>
                <a:spcPts val="1200"/>
              </a:spcAft>
              <a:buFontTx/>
              <a:buBlip>
                <a:blip r:embed="rId6"/>
              </a:buBlip>
            </a:pPr>
            <a:r>
              <a:rPr lang="nb-NO" sz="1800" dirty="0"/>
              <a:t>Å </a:t>
            </a:r>
            <a:r>
              <a:rPr lang="nb-NO" sz="1800" b="1" dirty="0"/>
              <a:t>anerkjenne og akseptere </a:t>
            </a:r>
            <a:r>
              <a:rPr lang="nb-NO" sz="1800" dirty="0"/>
              <a:t>egne følelser kan hjelpe oss sånn at følelsene blir lettere å håndtere. </a:t>
            </a:r>
          </a:p>
          <a:p>
            <a:pPr>
              <a:spcBef>
                <a:spcPts val="1200"/>
              </a:spcBef>
              <a:spcAft>
                <a:spcPts val="1200"/>
              </a:spcAft>
              <a:buFontTx/>
              <a:buBlip>
                <a:blip r:embed="rId6"/>
              </a:buBlip>
            </a:pPr>
            <a:r>
              <a:rPr lang="nb-NO" sz="1800" dirty="0"/>
              <a:t>Vi kan regulere oss ved å være </a:t>
            </a:r>
            <a:r>
              <a:rPr lang="nb-NO" sz="1800" b="1" dirty="0"/>
              <a:t>sammen med andre:</a:t>
            </a:r>
          </a:p>
          <a:p>
            <a:pPr marL="576000" lvl="3" indent="-216000">
              <a:spcAft>
                <a:spcPts val="300"/>
              </a:spcAft>
              <a:buFont typeface="Wingdings" pitchFamily="2" charset="2"/>
              <a:buBlip>
                <a:blip r:embed="rId6"/>
              </a:buBlip>
            </a:pPr>
            <a:r>
              <a:rPr lang="nb-NO" sz="1800" dirty="0"/>
              <a:t>Kollega er med i et vanskelig møte. </a:t>
            </a:r>
          </a:p>
          <a:p>
            <a:pPr marL="576000" lvl="3" indent="-216000">
              <a:spcAft>
                <a:spcPts val="300"/>
              </a:spcAft>
              <a:buFont typeface="Wingdings" pitchFamily="2" charset="2"/>
              <a:buBlip>
                <a:blip r:embed="rId6"/>
              </a:buBlip>
            </a:pPr>
            <a:r>
              <a:rPr lang="nb-NO" sz="1800" dirty="0"/>
              <a:t>Ringe en venn og dele en god nyhet som gjør deg glad. </a:t>
            </a:r>
          </a:p>
          <a:p>
            <a:pPr marL="576000" lvl="3" indent="-216000">
              <a:spcAft>
                <a:spcPts val="300"/>
              </a:spcAft>
              <a:buFont typeface="Wingdings" pitchFamily="2" charset="2"/>
              <a:buBlip>
                <a:blip r:embed="rId6"/>
              </a:buBlip>
            </a:pPr>
            <a:r>
              <a:rPr lang="nb-NO" sz="1800" dirty="0"/>
              <a:t>Sitte sammen i stillhet og få tiden du trenger.</a:t>
            </a:r>
          </a:p>
          <a:p>
            <a:pPr marL="576000" lvl="3" indent="-216000">
              <a:spcAft>
                <a:spcPts val="300"/>
              </a:spcAft>
              <a:buFont typeface="Wingdings" pitchFamily="2" charset="2"/>
              <a:buBlip>
                <a:blip r:embed="rId6"/>
              </a:buBlip>
            </a:pPr>
            <a:r>
              <a:rPr lang="nb-NO" sz="1800" dirty="0"/>
              <a:t>Et godt smil når du er nervøs før en presentasjon.</a:t>
            </a:r>
          </a:p>
        </p:txBody>
      </p:sp>
    </p:spTree>
    <p:extLst>
      <p:ext uri="{BB962C8B-B14F-4D97-AF65-F5344CB8AC3E}">
        <p14:creationId xmlns:p14="http://schemas.microsoft.com/office/powerpoint/2010/main" val="404569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3ED729C-7E0B-161D-289B-F6CF0522B072}"/>
              </a:ext>
            </a:extLst>
          </p:cNvPr>
          <p:cNvPicPr>
            <a:picLocks noChangeAspect="1"/>
          </p:cNvPicPr>
          <p:nvPr/>
        </p:nvPicPr>
        <p:blipFill>
          <a:blip r:embed="rId3"/>
          <a:stretch>
            <a:fillRect/>
          </a:stretch>
        </p:blipFill>
        <p:spPr>
          <a:xfrm>
            <a:off x="1957490" y="1905692"/>
            <a:ext cx="1587872" cy="2379350"/>
          </a:xfrm>
          <a:prstGeom prst="rect">
            <a:avLst/>
          </a:prstGeom>
        </p:spPr>
      </p:pic>
      <p:sp>
        <p:nvSpPr>
          <p:cNvPr id="2" name="Tittel 1">
            <a:extLst>
              <a:ext uri="{FF2B5EF4-FFF2-40B4-BE49-F238E27FC236}">
                <a16:creationId xmlns:a16="http://schemas.microsoft.com/office/drawing/2014/main" id="{3AEE0584-3D43-3A81-0C37-9610A6DE9FAB}"/>
              </a:ext>
            </a:extLst>
          </p:cNvPr>
          <p:cNvSpPr>
            <a:spLocks noGrp="1"/>
          </p:cNvSpPr>
          <p:nvPr>
            <p:ph type="title"/>
          </p:nvPr>
        </p:nvSpPr>
        <p:spPr>
          <a:xfrm>
            <a:off x="737352" y="4834209"/>
            <a:ext cx="4112201" cy="1311999"/>
          </a:xfrm>
        </p:spPr>
        <p:txBody>
          <a:bodyPr/>
          <a:lstStyle/>
          <a:p>
            <a:pPr algn="ctr"/>
            <a:r>
              <a:rPr lang="nb-NO"/>
              <a:t>Tenkeporten</a:t>
            </a:r>
            <a:r>
              <a:rPr lang="nb-NO" sz="1600" baseline="80000"/>
              <a:t>1,2</a:t>
            </a:r>
          </a:p>
        </p:txBody>
      </p:sp>
      <p:pic>
        <p:nvPicPr>
          <p:cNvPr id="5" name="Bilde 4" descr="Et bilde som inneholder sort, mørke&#10;&#10;Automatisk generert beskrivelse">
            <a:extLst>
              <a:ext uri="{FF2B5EF4-FFF2-40B4-BE49-F238E27FC236}">
                <a16:creationId xmlns:a16="http://schemas.microsoft.com/office/drawing/2014/main" id="{BD3A7F43-DB8C-0A93-CC63-A83A5DB0DF79}"/>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764586" y="3744605"/>
            <a:ext cx="4527387" cy="1745603"/>
          </a:xfrm>
          <a:prstGeom prst="rect">
            <a:avLst/>
          </a:prstGeom>
        </p:spPr>
      </p:pic>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193317A3-E0C6-97C4-DB4D-10CE99CC0012}"/>
              </a:ext>
            </a:extLst>
          </p:cNvPr>
          <p:cNvSpPr txBox="1"/>
          <p:nvPr/>
        </p:nvSpPr>
        <p:spPr>
          <a:xfrm>
            <a:off x="8156576" y="192087"/>
            <a:ext cx="3684104" cy="307777"/>
          </a:xfrm>
          <a:prstGeom prst="rect">
            <a:avLst/>
          </a:prstGeom>
          <a:noFill/>
        </p:spPr>
        <p:txBody>
          <a:bodyPr wrap="square" lIns="91440" tIns="45720" rIns="91440" bIns="45720" rtlCol="0" anchor="t">
            <a:spAutoFit/>
          </a:bodyPr>
          <a:lstStyle/>
          <a:p>
            <a:pPr algn="r"/>
            <a:r>
              <a:rPr lang="nb-NO" sz="1400"/>
              <a:t>Regulering</a:t>
            </a:r>
            <a:endParaRPr lang="nb-NO"/>
          </a:p>
        </p:txBody>
      </p:sp>
      <p:sp>
        <p:nvSpPr>
          <p:cNvPr id="11" name="Plassholder for dato 3">
            <a:extLst>
              <a:ext uri="{FF2B5EF4-FFF2-40B4-BE49-F238E27FC236}">
                <a16:creationId xmlns:a16="http://schemas.microsoft.com/office/drawing/2014/main" id="{340BFE3A-15F0-C698-21C4-347F5BEB89F3}"/>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2" name="Plassholder for lysbildenummer 4">
            <a:extLst>
              <a:ext uri="{FF2B5EF4-FFF2-40B4-BE49-F238E27FC236}">
                <a16:creationId xmlns:a16="http://schemas.microsoft.com/office/drawing/2014/main" id="{685487A0-8C4C-1199-C3E1-492EFB2194DD}"/>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14</a:t>
            </a:fld>
            <a:endParaRPr lang="nb-NO"/>
          </a:p>
        </p:txBody>
      </p:sp>
      <p:sp>
        <p:nvSpPr>
          <p:cNvPr id="9" name="TekstSylinder 8">
            <a:extLst>
              <a:ext uri="{FF2B5EF4-FFF2-40B4-BE49-F238E27FC236}">
                <a16:creationId xmlns:a16="http://schemas.microsoft.com/office/drawing/2014/main" id="{C9435036-6EA7-4FC9-70CE-DB5BBD50871A}"/>
              </a:ext>
            </a:extLst>
          </p:cNvPr>
          <p:cNvSpPr txBox="1"/>
          <p:nvPr/>
        </p:nvSpPr>
        <p:spPr>
          <a:xfrm>
            <a:off x="5781040" y="1341120"/>
            <a:ext cx="5673608" cy="4139595"/>
          </a:xfrm>
          <a:prstGeom prst="rect">
            <a:avLst/>
          </a:prstGeom>
          <a:noFill/>
        </p:spPr>
        <p:txBody>
          <a:bodyPr wrap="square" rtlCol="0">
            <a:spAutoFit/>
          </a:bodyPr>
          <a:lstStyle/>
          <a:p>
            <a:pPr marL="216000" indent="-216000">
              <a:spcBef>
                <a:spcPts val="1200"/>
              </a:spcBef>
              <a:spcAft>
                <a:spcPts val="1200"/>
              </a:spcAft>
              <a:buBlip>
                <a:blip r:embed="rId5"/>
              </a:buBlip>
            </a:pPr>
            <a:r>
              <a:rPr lang="nb-NO" sz="1800" dirty="0"/>
              <a:t>Regulerer stressresponsen ved å bruke </a:t>
            </a:r>
            <a:r>
              <a:rPr lang="nb-NO" sz="1800" b="1" dirty="0"/>
              <a:t>tanker og fornuft. </a:t>
            </a:r>
          </a:p>
          <a:p>
            <a:pPr marL="216000" indent="-216000">
              <a:spcBef>
                <a:spcPts val="1200"/>
              </a:spcBef>
              <a:spcAft>
                <a:spcPts val="1200"/>
              </a:spcAft>
              <a:buBlip>
                <a:blip r:embed="rId5"/>
              </a:buBlip>
            </a:pPr>
            <a:r>
              <a:rPr lang="nb-NO" sz="1800" dirty="0"/>
              <a:t>Hjelper oss med å </a:t>
            </a:r>
            <a:r>
              <a:rPr lang="nb-NO" sz="1800" b="1" dirty="0"/>
              <a:t>overstyre impulser </a:t>
            </a:r>
            <a:r>
              <a:rPr lang="nb-NO" sz="1800" dirty="0"/>
              <a:t>og gjøre noe annet enn det vi automatisk har lyst til. </a:t>
            </a:r>
          </a:p>
          <a:p>
            <a:pPr marL="216000" indent="-216000">
              <a:spcBef>
                <a:spcPts val="1200"/>
              </a:spcBef>
              <a:spcAft>
                <a:spcPts val="1200"/>
              </a:spcAft>
              <a:buBlip>
                <a:blip r:embed="rId5"/>
              </a:buBlip>
            </a:pPr>
            <a:r>
              <a:rPr lang="nb-NO" sz="1800" b="1" dirty="0"/>
              <a:t>Avansert </a:t>
            </a:r>
            <a:r>
              <a:rPr lang="nb-NO" sz="1800" dirty="0"/>
              <a:t>form for regulering, vi klarer det bare en stund. </a:t>
            </a:r>
          </a:p>
          <a:p>
            <a:pPr marL="673200" lvl="2" indent="-216000">
              <a:spcBef>
                <a:spcPts val="600"/>
              </a:spcBef>
              <a:spcAft>
                <a:spcPts val="600"/>
              </a:spcAft>
              <a:buBlip>
                <a:blip r:embed="rId5"/>
              </a:buBlip>
            </a:pPr>
            <a:r>
              <a:rPr lang="nb-NO" dirty="0"/>
              <a:t>Du konsentrer deg i et bråkete rom, men til slutt klarer du ikke ignorere støyet. </a:t>
            </a:r>
          </a:p>
          <a:p>
            <a:pPr marL="673200" lvl="2" indent="-216000">
              <a:spcBef>
                <a:spcPts val="600"/>
              </a:spcBef>
              <a:spcAft>
                <a:spcPts val="600"/>
              </a:spcAft>
              <a:buBlip>
                <a:blip r:embed="rId5"/>
              </a:buBlip>
            </a:pPr>
            <a:r>
              <a:rPr lang="nb-NO" dirty="0"/>
              <a:t>Du holder deg rolig når du krangler med kjæresten en stund, helt til du plutselig går over til å kjefte. </a:t>
            </a:r>
          </a:p>
        </p:txBody>
      </p:sp>
    </p:spTree>
    <p:extLst>
      <p:ext uri="{BB962C8B-B14F-4D97-AF65-F5344CB8AC3E}">
        <p14:creationId xmlns:p14="http://schemas.microsoft.com/office/powerpoint/2010/main" val="347410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678E94A-4527-8BD5-2C57-94466154EEA9}"/>
              </a:ext>
            </a:extLst>
          </p:cNvPr>
          <p:cNvPicPr>
            <a:picLocks noChangeAspect="1"/>
          </p:cNvPicPr>
          <p:nvPr/>
        </p:nvPicPr>
        <p:blipFill>
          <a:blip r:embed="rId3"/>
          <a:stretch>
            <a:fillRect/>
          </a:stretch>
        </p:blipFill>
        <p:spPr>
          <a:xfrm>
            <a:off x="1853186" y="1849064"/>
            <a:ext cx="1587872" cy="2379350"/>
          </a:xfrm>
          <a:prstGeom prst="rect">
            <a:avLst/>
          </a:prstGeom>
        </p:spPr>
      </p:pic>
      <p:sp>
        <p:nvSpPr>
          <p:cNvPr id="2" name="Tittel 1">
            <a:extLst>
              <a:ext uri="{FF2B5EF4-FFF2-40B4-BE49-F238E27FC236}">
                <a16:creationId xmlns:a16="http://schemas.microsoft.com/office/drawing/2014/main" id="{3AEE0584-3D43-3A81-0C37-9610A6DE9FAB}"/>
              </a:ext>
            </a:extLst>
          </p:cNvPr>
          <p:cNvSpPr>
            <a:spLocks noGrp="1"/>
          </p:cNvSpPr>
          <p:nvPr>
            <p:ph type="title"/>
          </p:nvPr>
        </p:nvSpPr>
        <p:spPr>
          <a:xfrm>
            <a:off x="591022" y="4582907"/>
            <a:ext cx="4112201" cy="1311999"/>
          </a:xfrm>
        </p:spPr>
        <p:txBody>
          <a:bodyPr/>
          <a:lstStyle/>
          <a:p>
            <a:pPr algn="ctr"/>
            <a:r>
              <a:rPr lang="nb-NO"/>
              <a:t>Strukturporten</a:t>
            </a:r>
            <a:r>
              <a:rPr lang="nb-NO" sz="1600" baseline="80000"/>
              <a:t>2</a:t>
            </a:r>
            <a:endParaRPr lang="nb-NO" sz="1600"/>
          </a:p>
        </p:txBody>
      </p:sp>
      <p:pic>
        <p:nvPicPr>
          <p:cNvPr id="5" name="Bilde 4" descr="Et bilde som inneholder sort, mørke&#10;&#10;Automatisk generert beskrivelse">
            <a:extLst>
              <a:ext uri="{FF2B5EF4-FFF2-40B4-BE49-F238E27FC236}">
                <a16:creationId xmlns:a16="http://schemas.microsoft.com/office/drawing/2014/main" id="{BD3A7F43-DB8C-0A93-CC63-A83A5DB0DF79}"/>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610734" y="3710105"/>
            <a:ext cx="4527387" cy="1745603"/>
          </a:xfrm>
          <a:prstGeom prst="rect">
            <a:avLst/>
          </a:prstGeom>
        </p:spPr>
      </p:pic>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193317A3-E0C6-97C4-DB4D-10CE99CC0012}"/>
              </a:ext>
            </a:extLst>
          </p:cNvPr>
          <p:cNvSpPr txBox="1"/>
          <p:nvPr/>
        </p:nvSpPr>
        <p:spPr>
          <a:xfrm>
            <a:off x="8156576" y="192087"/>
            <a:ext cx="3684104" cy="307777"/>
          </a:xfrm>
          <a:prstGeom prst="rect">
            <a:avLst/>
          </a:prstGeom>
          <a:noFill/>
        </p:spPr>
        <p:txBody>
          <a:bodyPr wrap="square" lIns="91440" tIns="45720" rIns="91440" bIns="45720" rtlCol="0" anchor="t">
            <a:spAutoFit/>
          </a:bodyPr>
          <a:lstStyle/>
          <a:p>
            <a:pPr algn="r"/>
            <a:r>
              <a:rPr lang="nb-NO" sz="1400"/>
              <a:t>Regulering</a:t>
            </a:r>
            <a:endParaRPr lang="nb-NO"/>
          </a:p>
        </p:txBody>
      </p:sp>
      <p:sp>
        <p:nvSpPr>
          <p:cNvPr id="10" name="Plassholder for dato 3">
            <a:extLst>
              <a:ext uri="{FF2B5EF4-FFF2-40B4-BE49-F238E27FC236}">
                <a16:creationId xmlns:a16="http://schemas.microsoft.com/office/drawing/2014/main" id="{0C7DDE74-A4A1-24B0-2A5A-60BBECB2983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1" name="Plassholder for lysbildenummer 4">
            <a:extLst>
              <a:ext uri="{FF2B5EF4-FFF2-40B4-BE49-F238E27FC236}">
                <a16:creationId xmlns:a16="http://schemas.microsoft.com/office/drawing/2014/main" id="{DC5B5153-1A02-2D20-2736-E895545559BF}"/>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15</a:t>
            </a:fld>
            <a:endParaRPr lang="nb-NO"/>
          </a:p>
        </p:txBody>
      </p:sp>
      <p:sp>
        <p:nvSpPr>
          <p:cNvPr id="13" name="Plassholder for innhold 2">
            <a:extLst>
              <a:ext uri="{FF2B5EF4-FFF2-40B4-BE49-F238E27FC236}">
                <a16:creationId xmlns:a16="http://schemas.microsoft.com/office/drawing/2014/main" id="{AAC5ED1B-203D-12AE-9DE8-CD42CF023712}"/>
              </a:ext>
            </a:extLst>
          </p:cNvPr>
          <p:cNvSpPr>
            <a:spLocks noGrp="1"/>
          </p:cNvSpPr>
          <p:nvPr>
            <p:ph idx="1"/>
          </p:nvPr>
        </p:nvSpPr>
        <p:spPr>
          <a:xfrm>
            <a:off x="5988205" y="1761992"/>
            <a:ext cx="5333999" cy="3664404"/>
          </a:xfrm>
        </p:spPr>
        <p:txBody>
          <a:bodyPr>
            <a:normAutofit/>
          </a:bodyPr>
          <a:lstStyle/>
          <a:p>
            <a:pPr>
              <a:spcBef>
                <a:spcPts val="1200"/>
              </a:spcBef>
              <a:spcAft>
                <a:spcPts val="1200"/>
              </a:spcAft>
              <a:buBlip>
                <a:blip r:embed="rId5"/>
              </a:buBlip>
            </a:pPr>
            <a:r>
              <a:rPr lang="nb-NO" sz="1800" dirty="0">
                <a:effectLst/>
              </a:rPr>
              <a:t>All </a:t>
            </a:r>
            <a:r>
              <a:rPr lang="nb-NO" sz="1800" b="1" dirty="0">
                <a:effectLst/>
              </a:rPr>
              <a:t>ny stimuli </a:t>
            </a:r>
            <a:r>
              <a:rPr lang="nb-NO" sz="1800" dirty="0">
                <a:effectLst/>
              </a:rPr>
              <a:t>kategoriseres av hjernen som enten «fare» eller «ikke fare». </a:t>
            </a:r>
          </a:p>
          <a:p>
            <a:pPr>
              <a:spcBef>
                <a:spcPts val="1200"/>
              </a:spcBef>
              <a:spcAft>
                <a:spcPts val="1200"/>
              </a:spcAft>
              <a:buBlip>
                <a:blip r:embed="rId5"/>
              </a:buBlip>
            </a:pPr>
            <a:r>
              <a:rPr lang="nb-NO" sz="1800" dirty="0"/>
              <a:t>Gjennom struktur, rutiner og planer legger vi til rette for at </a:t>
            </a:r>
            <a:r>
              <a:rPr lang="nb-NO" sz="1800" dirty="0" err="1"/>
              <a:t>ca</a:t>
            </a:r>
            <a:r>
              <a:rPr lang="nb-NO" sz="1800" dirty="0"/>
              <a:t> det </a:t>
            </a:r>
            <a:r>
              <a:rPr lang="nb-NO" sz="1800" b="1" dirty="0"/>
              <a:t>samme skjer hver gang</a:t>
            </a:r>
            <a:r>
              <a:rPr lang="nb-NO" sz="1800" dirty="0"/>
              <a:t>. </a:t>
            </a:r>
          </a:p>
          <a:p>
            <a:pPr>
              <a:spcBef>
                <a:spcPts val="1200"/>
              </a:spcBef>
              <a:spcAft>
                <a:spcPts val="1200"/>
              </a:spcAft>
              <a:buBlip>
                <a:blip r:embed="rId5"/>
              </a:buBlip>
            </a:pPr>
            <a:r>
              <a:rPr lang="nb-NO" sz="1800" dirty="0"/>
              <a:t>Da </a:t>
            </a:r>
            <a:r>
              <a:rPr lang="nb-NO" sz="1800" b="1" dirty="0"/>
              <a:t>reduseres </a:t>
            </a:r>
            <a:r>
              <a:rPr lang="nb-NO" sz="1800" dirty="0"/>
              <a:t>ny stimuli hjernen må kategorisere og det skaper forutsigbarhet. </a:t>
            </a:r>
          </a:p>
          <a:p>
            <a:pPr>
              <a:spcBef>
                <a:spcPts val="1200"/>
              </a:spcBef>
              <a:spcAft>
                <a:spcPts val="1200"/>
              </a:spcAft>
              <a:buBlip>
                <a:blip r:embed="rId5"/>
              </a:buBlip>
            </a:pPr>
            <a:r>
              <a:rPr lang="nb-NO" sz="1800" dirty="0"/>
              <a:t>Det </a:t>
            </a:r>
            <a:r>
              <a:rPr lang="nb-NO" sz="1800" b="1" dirty="0"/>
              <a:t>frigjør kapasitet </a:t>
            </a:r>
            <a:r>
              <a:rPr lang="nb-NO" sz="1800" dirty="0"/>
              <a:t>i hjernen som kan brukes på andre oppgaver, som å utforske og lære. </a:t>
            </a:r>
          </a:p>
        </p:txBody>
      </p:sp>
    </p:spTree>
    <p:extLst>
      <p:ext uri="{BB962C8B-B14F-4D97-AF65-F5344CB8AC3E}">
        <p14:creationId xmlns:p14="http://schemas.microsoft.com/office/powerpoint/2010/main" val="1122531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4B6D09F-9127-00DD-240E-2CF54E136614}"/>
              </a:ext>
            </a:extLst>
          </p:cNvPr>
          <p:cNvSpPr/>
          <p:nvPr/>
        </p:nvSpPr>
        <p:spPr>
          <a:xfrm>
            <a:off x="0" y="0"/>
            <a:ext cx="512717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37044" y="2928368"/>
            <a:ext cx="5333999" cy="598436"/>
          </a:xfrm>
        </p:spPr>
        <p:txBody>
          <a:bodyPr>
            <a:normAutofit/>
          </a:bodyPr>
          <a:lstStyle/>
          <a:p>
            <a:pPr algn="ctr"/>
            <a:r>
              <a:rPr lang="nb-NO"/>
              <a:t>Strukturporten </a:t>
            </a:r>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6" name="Bilde 5" descr="Et bilde som inneholder skjermbilde, Rektangel, sort, kunst&#10;&#10;Automatisk generert beskrivelse">
            <a:extLst>
              <a:ext uri="{FF2B5EF4-FFF2-40B4-BE49-F238E27FC236}">
                <a16:creationId xmlns:a16="http://schemas.microsoft.com/office/drawing/2014/main" id="{0C052967-67AA-192B-0822-587FE4ADC6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615" t="14818" r="12407" b="11490"/>
          <a:stretch/>
        </p:blipFill>
        <p:spPr>
          <a:xfrm>
            <a:off x="5820498" y="192087"/>
            <a:ext cx="6137821" cy="6612469"/>
          </a:xfrm>
          <a:prstGeom prst="rect">
            <a:avLst/>
          </a:prstGeom>
        </p:spPr>
      </p:pic>
      <p:sp>
        <p:nvSpPr>
          <p:cNvPr id="8" name="Plassholder for innhold 2">
            <a:extLst>
              <a:ext uri="{FF2B5EF4-FFF2-40B4-BE49-F238E27FC236}">
                <a16:creationId xmlns:a16="http://schemas.microsoft.com/office/drawing/2014/main" id="{C2B2D755-26A0-FCCC-8C38-1492BEB7D1EE}"/>
              </a:ext>
            </a:extLst>
          </p:cNvPr>
          <p:cNvSpPr txBox="1">
            <a:spLocks/>
          </p:cNvSpPr>
          <p:nvPr/>
        </p:nvSpPr>
        <p:spPr>
          <a:xfrm>
            <a:off x="6622142" y="1271995"/>
            <a:ext cx="4332513" cy="4760429"/>
          </a:xfrm>
          <a:prstGeom prst="rect">
            <a:avLst/>
          </a:prstGeom>
        </p:spPr>
        <p:txBody>
          <a:bodyPr vert="horz" lIns="0" tIns="0" rIns="0" bIns="0" rtlCol="0" anchor="t">
            <a:normAutofit/>
          </a:bodyPr>
          <a:lstStyle>
            <a:lvl1pPr marL="216000" indent="-216000" algn="l" defTabSz="914400" rtl="0" eaLnBrk="1" latinLnBrk="0" hangingPunct="1">
              <a:lnSpc>
                <a:spcPct val="100000"/>
              </a:lnSpc>
              <a:spcBef>
                <a:spcPts val="1800"/>
              </a:spcBef>
              <a:buSzPct val="100000"/>
              <a:buFontTx/>
              <a:buBlip>
                <a:blip r:embed="rId3"/>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lvl="1" indent="0">
              <a:spcBef>
                <a:spcPts val="1200"/>
              </a:spcBef>
              <a:spcAft>
                <a:spcPts val="1200"/>
              </a:spcAft>
              <a:buNone/>
            </a:pPr>
            <a:r>
              <a:rPr lang="nb-NO" sz="1800" b="1" dirty="0"/>
              <a:t>Eksempler på regulering:</a:t>
            </a:r>
            <a:endParaRPr lang="nb-NO" b="1" dirty="0"/>
          </a:p>
          <a:p>
            <a:pPr marL="395605" lvl="1" indent="-179705">
              <a:spcBef>
                <a:spcPts val="1200"/>
              </a:spcBef>
              <a:buFont typeface="Arial" panose="020B0604020202020204" pitchFamily="34" charset="0"/>
              <a:buBlip>
                <a:blip r:embed="rId4"/>
              </a:buBlip>
            </a:pPr>
            <a:r>
              <a:rPr lang="nb-NO" sz="1800" dirty="0"/>
              <a:t>Ting har en fast plass, så du trenger ikke tenke på hvor du la det sist. </a:t>
            </a:r>
          </a:p>
          <a:p>
            <a:pPr marL="395605" lvl="1" indent="-179705">
              <a:spcBef>
                <a:spcPts val="1200"/>
              </a:spcBef>
              <a:buFont typeface="Arial" panose="020B0604020202020204" pitchFamily="34" charset="0"/>
              <a:buBlip>
                <a:blip r:embed="rId4"/>
              </a:buBlip>
            </a:pPr>
            <a:r>
              <a:rPr lang="nb-NO" sz="1800" dirty="0"/>
              <a:t>Faste rutiner på hvilke arbeidsoppgaver som skal gjøres til hvilket tidspunkt</a:t>
            </a:r>
          </a:p>
          <a:p>
            <a:pPr marL="395605" lvl="1" indent="-179705">
              <a:spcBef>
                <a:spcPts val="1200"/>
              </a:spcBef>
              <a:buFont typeface="Arial" panose="020B0604020202020204" pitchFamily="34" charset="0"/>
              <a:buBlip>
                <a:blip r:embed="rId4"/>
              </a:buBlip>
            </a:pPr>
            <a:r>
              <a:rPr lang="nb-NO" sz="1800" dirty="0"/>
              <a:t>Tydelig ansvarsfordeling av oppgaver på jobb</a:t>
            </a:r>
          </a:p>
          <a:p>
            <a:pPr marL="395605" lvl="1" indent="-179705">
              <a:spcBef>
                <a:spcPts val="1200"/>
              </a:spcBef>
              <a:buFont typeface="Arial" panose="020B0604020202020204" pitchFamily="34" charset="0"/>
              <a:buBlip>
                <a:blip r:embed="rId4"/>
              </a:buBlip>
            </a:pPr>
            <a:r>
              <a:rPr lang="nb-NO" sz="1800" dirty="0"/>
              <a:t>Du vet hvem du skal møte til hvilke tidspunkt gjennom dagen</a:t>
            </a:r>
          </a:p>
          <a:p>
            <a:pPr marL="395605" lvl="1" indent="-179705">
              <a:spcBef>
                <a:spcPts val="1200"/>
              </a:spcBef>
              <a:buFont typeface="Arial" panose="020B0604020202020204" pitchFamily="34" charset="0"/>
              <a:buBlip>
                <a:blip r:embed="rId4"/>
              </a:buBlip>
            </a:pPr>
            <a:r>
              <a:rPr lang="nb-NO" sz="1800" dirty="0"/>
              <a:t>Spise til faste klokkeslett  </a:t>
            </a:r>
          </a:p>
          <a:p>
            <a:pPr marL="395605" lvl="1" indent="-179705">
              <a:spcBef>
                <a:spcPts val="1200"/>
              </a:spcBef>
              <a:buFont typeface="Arial" panose="020B0604020202020204" pitchFamily="34" charset="0"/>
              <a:buBlip>
                <a:blip r:embed="rId4"/>
              </a:buBlip>
            </a:pPr>
            <a:r>
              <a:rPr lang="nb-NO" sz="1800" dirty="0"/>
              <a:t>Møter har samme struktur</a:t>
            </a:r>
          </a:p>
          <a:p>
            <a:pPr marL="395605" lvl="1" indent="-179705">
              <a:spcBef>
                <a:spcPts val="1200"/>
              </a:spcBef>
              <a:buFont typeface="Arial" panose="020B0604020202020204" pitchFamily="34" charset="0"/>
              <a:buBlip>
                <a:blip r:embed="rId4"/>
              </a:buBlip>
            </a:pPr>
            <a:endParaRPr lang="nb-NO" sz="1800" dirty="0"/>
          </a:p>
        </p:txBody>
      </p:sp>
      <p:pic>
        <p:nvPicPr>
          <p:cNvPr id="3" name="Bilde 2" descr="Et bilde som inneholder mørke, måne, natt&#10;&#10;Automatisk generert beskrivelse">
            <a:extLst>
              <a:ext uri="{FF2B5EF4-FFF2-40B4-BE49-F238E27FC236}">
                <a16:creationId xmlns:a16="http://schemas.microsoft.com/office/drawing/2014/main" id="{A9777100-848F-1663-53BB-E924818A4C32}"/>
              </a:ext>
            </a:extLst>
          </p:cNvPr>
          <p:cNvPicPr>
            <a:picLocks noChangeAspect="1"/>
          </p:cNvPicPr>
          <p:nvPr/>
        </p:nvPicPr>
        <p:blipFill rotWithShape="1">
          <a:blip r:embed="rId5">
            <a:extLst>
              <a:ext uri="{28A0092B-C50C-407E-A947-70E740481C1C}">
                <a14:useLocalDpi xmlns:a14="http://schemas.microsoft.com/office/drawing/2010/main" val="0"/>
              </a:ext>
            </a:extLst>
          </a:blip>
          <a:srcRect l="36828" t="28612" r="48338" b="56603"/>
          <a:stretch/>
        </p:blipFill>
        <p:spPr>
          <a:xfrm rot="11987945">
            <a:off x="2308059" y="3857829"/>
            <a:ext cx="1152939" cy="645987"/>
          </a:xfrm>
          <a:prstGeom prst="rect">
            <a:avLst/>
          </a:prstGeom>
        </p:spPr>
      </p:pic>
    </p:spTree>
    <p:extLst>
      <p:ext uri="{BB962C8B-B14F-4D97-AF65-F5344CB8AC3E}">
        <p14:creationId xmlns:p14="http://schemas.microsoft.com/office/powerpoint/2010/main" val="3566885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E017098-F1F2-C8D2-60F9-CB0321D1FD24}"/>
              </a:ext>
            </a:extLst>
          </p:cNvPr>
          <p:cNvSpPr/>
          <p:nvPr/>
        </p:nvSpPr>
        <p:spPr>
          <a:xfrm>
            <a:off x="5857103" y="0"/>
            <a:ext cx="6334897"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1026" name="Picture 2">
            <a:extLst>
              <a:ext uri="{FF2B5EF4-FFF2-40B4-BE49-F238E27FC236}">
                <a16:creationId xmlns:a16="http://schemas.microsoft.com/office/drawing/2014/main" id="{AAC2B8E1-8270-96E0-DEA7-28FC4EB60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260" y="794652"/>
            <a:ext cx="3326021" cy="409567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0177AAD7-F305-60A9-CDB3-1144EB3E4A2B}"/>
              </a:ext>
            </a:extLst>
          </p:cNvPr>
          <p:cNvSpPr>
            <a:spLocks noGrp="1"/>
          </p:cNvSpPr>
          <p:nvPr>
            <p:ph type="title"/>
          </p:nvPr>
        </p:nvSpPr>
        <p:spPr>
          <a:xfrm>
            <a:off x="1052726" y="4890331"/>
            <a:ext cx="4323947" cy="1244213"/>
          </a:xfrm>
        </p:spPr>
        <p:txBody>
          <a:bodyPr>
            <a:noAutofit/>
          </a:bodyPr>
          <a:lstStyle/>
          <a:p>
            <a:pPr algn="ctr"/>
            <a:r>
              <a:rPr lang="nb-NO"/>
              <a:t>Regulering og den tredelte hjernen</a:t>
            </a:r>
            <a:r>
              <a:rPr lang="nb-NO" sz="1600" baseline="80000"/>
              <a:t>1,2</a:t>
            </a:r>
            <a:endParaRPr lang="nb-NO" baseline="80000"/>
          </a:p>
        </p:txBody>
      </p:sp>
      <p:sp>
        <p:nvSpPr>
          <p:cNvPr id="8" name="TekstSylinder 7">
            <a:extLst>
              <a:ext uri="{FF2B5EF4-FFF2-40B4-BE49-F238E27FC236}">
                <a16:creationId xmlns:a16="http://schemas.microsoft.com/office/drawing/2014/main" id="{7B9DF199-4627-EDA2-6223-077BA8AABE62}"/>
              </a:ext>
            </a:extLst>
          </p:cNvPr>
          <p:cNvSpPr txBox="1"/>
          <p:nvPr/>
        </p:nvSpPr>
        <p:spPr>
          <a:xfrm>
            <a:off x="6513495" y="1687173"/>
            <a:ext cx="4998720" cy="4447371"/>
          </a:xfrm>
          <a:prstGeom prst="rect">
            <a:avLst/>
          </a:prstGeom>
          <a:noFill/>
        </p:spPr>
        <p:txBody>
          <a:bodyPr wrap="square" rtlCol="0">
            <a:spAutoFit/>
          </a:bodyPr>
          <a:lstStyle/>
          <a:p>
            <a:pPr marL="216000" indent="-216000">
              <a:spcBef>
                <a:spcPts val="1800"/>
              </a:spcBef>
              <a:spcAft>
                <a:spcPts val="1800"/>
              </a:spcAft>
              <a:buBlip>
                <a:blip r:embed="rId4"/>
              </a:buBlip>
            </a:pPr>
            <a:r>
              <a:rPr lang="nb-NO" sz="1800" b="1" dirty="0"/>
              <a:t>Stressresponsen påvirker </a:t>
            </a:r>
            <a:r>
              <a:rPr lang="nb-NO" sz="1800" dirty="0"/>
              <a:t>hvor</a:t>
            </a:r>
            <a:r>
              <a:rPr lang="nb-NO" dirty="0"/>
              <a:t> godt nettverkene i hjernen samarbeider og </a:t>
            </a:r>
            <a:r>
              <a:rPr lang="nb-NO" sz="1800" dirty="0"/>
              <a:t> hvor effektivt reguleringsportene fungerer. </a:t>
            </a:r>
          </a:p>
          <a:p>
            <a:pPr marL="216000" indent="-216000">
              <a:spcBef>
                <a:spcPts val="1800"/>
              </a:spcBef>
              <a:spcAft>
                <a:spcPts val="1800"/>
              </a:spcAft>
              <a:buBlip>
                <a:blip r:embed="rId4"/>
              </a:buBlip>
            </a:pPr>
            <a:r>
              <a:rPr lang="nb-NO" sz="1800" dirty="0"/>
              <a:t>Er stressresponsen </a:t>
            </a:r>
            <a:r>
              <a:rPr lang="nb-NO" sz="1800" b="1" dirty="0"/>
              <a:t>skrudd høyt opp </a:t>
            </a:r>
            <a:r>
              <a:rPr lang="nb-NO" sz="1800" dirty="0"/>
              <a:t>er tenkehjernen lite tilgjengelig, og da er det vanskelig å regulere via tenkeporten. </a:t>
            </a:r>
          </a:p>
          <a:p>
            <a:pPr marL="216000" indent="-216000">
              <a:spcBef>
                <a:spcPts val="1800"/>
              </a:spcBef>
              <a:spcAft>
                <a:spcPts val="1800"/>
              </a:spcAft>
              <a:buBlip>
                <a:blip r:embed="rId4"/>
              </a:buBlip>
            </a:pPr>
            <a:r>
              <a:rPr lang="nb-NO" sz="1800" dirty="0"/>
              <a:t>Derfor kan det være nyttig å regulere via sansehjernen først, og gjerne gjennom </a:t>
            </a:r>
            <a:r>
              <a:rPr lang="nb-NO" sz="1800" b="1" dirty="0"/>
              <a:t>flere porter samtidig. </a:t>
            </a:r>
          </a:p>
          <a:p>
            <a:pPr marL="216000" indent="-216000" algn="l">
              <a:spcBef>
                <a:spcPts val="1200"/>
              </a:spcBef>
              <a:spcAft>
                <a:spcPts val="1200"/>
              </a:spcAft>
            </a:pPr>
            <a:endParaRPr lang="nb-NO" dirty="0"/>
          </a:p>
        </p:txBody>
      </p:sp>
    </p:spTree>
    <p:extLst>
      <p:ext uri="{BB962C8B-B14F-4D97-AF65-F5344CB8AC3E}">
        <p14:creationId xmlns:p14="http://schemas.microsoft.com/office/powerpoint/2010/main" val="1652280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C00BCD2-C6BC-5DD3-F8A3-BE724CBB3FE9}"/>
              </a:ext>
            </a:extLst>
          </p:cNvPr>
          <p:cNvSpPr/>
          <p:nvPr/>
        </p:nvSpPr>
        <p:spPr>
          <a:xfrm>
            <a:off x="5330283" y="0"/>
            <a:ext cx="6861717"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776394" y="4203498"/>
            <a:ext cx="4372549" cy="1859845"/>
          </a:xfrm>
        </p:spPr>
        <p:txBody>
          <a:bodyPr>
            <a:noAutofit/>
          </a:bodyPr>
          <a:lstStyle/>
          <a:p>
            <a:r>
              <a:rPr lang="nb-NO"/>
              <a:t>Regulering gjennom flere porter samtidig</a:t>
            </a:r>
            <a:r>
              <a:rPr lang="nb-NO" sz="1600" baseline="80000"/>
              <a:t>2</a:t>
            </a:r>
            <a:r>
              <a:rPr lang="nb-NO"/>
              <a:t> </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5941559" y="892306"/>
            <a:ext cx="5705366" cy="5950779"/>
          </a:xfrm>
        </p:spPr>
        <p:txBody>
          <a:bodyPr>
            <a:normAutofit/>
          </a:bodyPr>
          <a:lstStyle/>
          <a:p>
            <a:pPr marL="0" indent="0">
              <a:spcBef>
                <a:spcPts val="1200"/>
              </a:spcBef>
              <a:spcAft>
                <a:spcPts val="1200"/>
              </a:spcAft>
              <a:buNone/>
            </a:pPr>
            <a:r>
              <a:rPr lang="nb-NO" sz="1800" b="1" dirty="0"/>
              <a:t>Eksempler: </a:t>
            </a:r>
          </a:p>
          <a:p>
            <a:pPr>
              <a:spcBef>
                <a:spcPts val="1200"/>
              </a:spcBef>
              <a:spcAft>
                <a:spcPts val="1200"/>
              </a:spcAft>
              <a:buBlip>
                <a:blip r:embed="rId3"/>
              </a:buBlip>
            </a:pPr>
            <a:r>
              <a:rPr lang="nb-NO" sz="1800" dirty="0"/>
              <a:t>Du er trøtt, så du går en tur i frisk luft og ringer en venn. </a:t>
            </a:r>
          </a:p>
          <a:p>
            <a:pPr>
              <a:spcBef>
                <a:spcPts val="1200"/>
              </a:spcBef>
              <a:spcAft>
                <a:spcPts val="1200"/>
              </a:spcAft>
              <a:buBlip>
                <a:blip r:embed="rId3"/>
              </a:buBlip>
            </a:pPr>
            <a:r>
              <a:rPr lang="nb-NO" sz="1800" dirty="0"/>
              <a:t>Du henter deg et glass vann, og går inn til sjefen for å få hjelp og veiledning i en krevende utfordring. </a:t>
            </a:r>
          </a:p>
          <a:p>
            <a:pPr>
              <a:spcBef>
                <a:spcPts val="1200"/>
              </a:spcBef>
              <a:spcAft>
                <a:spcPts val="1200"/>
              </a:spcAft>
              <a:buBlip>
                <a:blip r:embed="rId3"/>
              </a:buBlip>
            </a:pPr>
            <a:r>
              <a:rPr lang="nb-NO" sz="1800" dirty="0"/>
              <a:t>Du skal gjennomføre et møte der du har sendt ut agenda, du har kjøpt inn lett snacks, det er vann på bordet og dere blir enig om kjøreregler for møtet. </a:t>
            </a:r>
          </a:p>
          <a:p>
            <a:pPr>
              <a:spcBef>
                <a:spcPts val="1200"/>
              </a:spcBef>
              <a:spcAft>
                <a:spcPts val="1200"/>
              </a:spcAft>
              <a:buBlip>
                <a:blip r:embed="rId3"/>
              </a:buBlip>
            </a:pPr>
            <a:r>
              <a:rPr lang="nb-NO" sz="1800" dirty="0"/>
              <a:t>Du tror du har glemt å skru av kaffetrakteren, så du puster rolig, og minner deg selv på at du alltid gjør det selv om du ikke husker det. </a:t>
            </a:r>
          </a:p>
          <a:p>
            <a:pPr marL="0" indent="0">
              <a:spcBef>
                <a:spcPts val="1200"/>
              </a:spcBef>
              <a:spcAft>
                <a:spcPts val="1200"/>
              </a:spcAft>
              <a:buNone/>
            </a:pPr>
            <a:endParaRPr lang="nb-NO" sz="1800" dirty="0"/>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5" name="Bilde 4">
            <a:extLst>
              <a:ext uri="{FF2B5EF4-FFF2-40B4-BE49-F238E27FC236}">
                <a16:creationId xmlns:a16="http://schemas.microsoft.com/office/drawing/2014/main" id="{155449EB-7C3F-FFC7-5858-9A262143AFF2}"/>
              </a:ext>
            </a:extLst>
          </p:cNvPr>
          <p:cNvPicPr>
            <a:picLocks noChangeAspect="1"/>
          </p:cNvPicPr>
          <p:nvPr/>
        </p:nvPicPr>
        <p:blipFill>
          <a:blip r:embed="rId4"/>
          <a:stretch>
            <a:fillRect/>
          </a:stretch>
        </p:blipFill>
        <p:spPr>
          <a:xfrm>
            <a:off x="912542" y="2372624"/>
            <a:ext cx="580577" cy="869967"/>
          </a:xfrm>
          <a:prstGeom prst="rect">
            <a:avLst/>
          </a:prstGeom>
        </p:spPr>
      </p:pic>
      <p:pic>
        <p:nvPicPr>
          <p:cNvPr id="6" name="Bilde 5">
            <a:extLst>
              <a:ext uri="{FF2B5EF4-FFF2-40B4-BE49-F238E27FC236}">
                <a16:creationId xmlns:a16="http://schemas.microsoft.com/office/drawing/2014/main" id="{B1C02745-27CD-52C9-FF2D-7674F51B1C4B}"/>
              </a:ext>
            </a:extLst>
          </p:cNvPr>
          <p:cNvPicPr>
            <a:picLocks noChangeAspect="1"/>
          </p:cNvPicPr>
          <p:nvPr/>
        </p:nvPicPr>
        <p:blipFill>
          <a:blip r:embed="rId5"/>
          <a:stretch>
            <a:fillRect/>
          </a:stretch>
        </p:blipFill>
        <p:spPr>
          <a:xfrm>
            <a:off x="1851003" y="2145853"/>
            <a:ext cx="580577" cy="869967"/>
          </a:xfrm>
          <a:prstGeom prst="rect">
            <a:avLst/>
          </a:prstGeom>
        </p:spPr>
      </p:pic>
      <p:pic>
        <p:nvPicPr>
          <p:cNvPr id="8" name="Bilde 7">
            <a:extLst>
              <a:ext uri="{FF2B5EF4-FFF2-40B4-BE49-F238E27FC236}">
                <a16:creationId xmlns:a16="http://schemas.microsoft.com/office/drawing/2014/main" id="{06791B3F-7D2D-7EA1-A12F-0AEAADC76074}"/>
              </a:ext>
            </a:extLst>
          </p:cNvPr>
          <p:cNvPicPr>
            <a:picLocks noChangeAspect="1"/>
          </p:cNvPicPr>
          <p:nvPr/>
        </p:nvPicPr>
        <p:blipFill>
          <a:blip r:embed="rId6"/>
          <a:stretch>
            <a:fillRect/>
          </a:stretch>
        </p:blipFill>
        <p:spPr>
          <a:xfrm>
            <a:off x="2712920" y="1910108"/>
            <a:ext cx="580577" cy="869967"/>
          </a:xfrm>
          <a:prstGeom prst="rect">
            <a:avLst/>
          </a:prstGeom>
        </p:spPr>
      </p:pic>
      <p:pic>
        <p:nvPicPr>
          <p:cNvPr id="9" name="Bilde 8" descr="Et bilde som inneholder sort, mørke&#10;&#10;Automatisk generert beskrivelse">
            <a:extLst>
              <a:ext uri="{FF2B5EF4-FFF2-40B4-BE49-F238E27FC236}">
                <a16:creationId xmlns:a16="http://schemas.microsoft.com/office/drawing/2014/main" id="{302CEB5B-D09E-2B0B-1815-5D4C8924E8DA}"/>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545075" y="2780075"/>
            <a:ext cx="2882695" cy="1250623"/>
          </a:xfrm>
          <a:prstGeom prst="rect">
            <a:avLst/>
          </a:prstGeom>
        </p:spPr>
      </p:pic>
      <p:pic>
        <p:nvPicPr>
          <p:cNvPr id="10" name="Bilde 9">
            <a:extLst>
              <a:ext uri="{FF2B5EF4-FFF2-40B4-BE49-F238E27FC236}">
                <a16:creationId xmlns:a16="http://schemas.microsoft.com/office/drawing/2014/main" id="{9D461DD2-A3C9-DA15-91EA-5CE8C5C04CF2}"/>
              </a:ext>
            </a:extLst>
          </p:cNvPr>
          <p:cNvPicPr>
            <a:picLocks noChangeAspect="1"/>
          </p:cNvPicPr>
          <p:nvPr/>
        </p:nvPicPr>
        <p:blipFill>
          <a:blip r:embed="rId8"/>
          <a:stretch>
            <a:fillRect/>
          </a:stretch>
        </p:blipFill>
        <p:spPr>
          <a:xfrm>
            <a:off x="3543170" y="1772836"/>
            <a:ext cx="580577" cy="869967"/>
          </a:xfrm>
          <a:prstGeom prst="rect">
            <a:avLst/>
          </a:prstGeom>
        </p:spPr>
      </p:pic>
      <p:pic>
        <p:nvPicPr>
          <p:cNvPr id="11" name="Bilde 10" descr="Et bilde som inneholder sort, mørke&#10;&#10;Automatisk generert beskrivelse">
            <a:extLst>
              <a:ext uri="{FF2B5EF4-FFF2-40B4-BE49-F238E27FC236}">
                <a16:creationId xmlns:a16="http://schemas.microsoft.com/office/drawing/2014/main" id="{AD594F06-C333-BF98-018F-42008BBA1C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3427770" y="2607275"/>
            <a:ext cx="754172" cy="1040699"/>
          </a:xfrm>
          <a:prstGeom prst="rect">
            <a:avLst/>
          </a:prstGeom>
        </p:spPr>
      </p:pic>
    </p:spTree>
    <p:extLst>
      <p:ext uri="{BB962C8B-B14F-4D97-AF65-F5344CB8AC3E}">
        <p14:creationId xmlns:p14="http://schemas.microsoft.com/office/powerpoint/2010/main" val="339803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3FF9B6-B548-E41C-4270-7E19BE53A0DF}"/>
              </a:ext>
            </a:extLst>
          </p:cNvPr>
          <p:cNvSpPr>
            <a:spLocks noGrp="1"/>
          </p:cNvSpPr>
          <p:nvPr>
            <p:ph type="title"/>
          </p:nvPr>
        </p:nvSpPr>
        <p:spPr/>
        <p:txBody>
          <a:bodyPr/>
          <a:lstStyle/>
          <a:p>
            <a:r>
              <a:rPr lang="nb-NO">
                <a:latin typeface="Oslo Sans Office" panose="02000000000000000000" pitchFamily="2" charset="0"/>
              </a:rPr>
              <a:t>Oppgave</a:t>
            </a:r>
          </a:p>
        </p:txBody>
      </p:sp>
      <p:sp>
        <p:nvSpPr>
          <p:cNvPr id="3" name="Plassholder for innhold 2">
            <a:extLst>
              <a:ext uri="{FF2B5EF4-FFF2-40B4-BE49-F238E27FC236}">
                <a16:creationId xmlns:a16="http://schemas.microsoft.com/office/drawing/2014/main" id="{23E7471B-B6B2-07E0-9FF4-F57ACA02C3B4}"/>
              </a:ext>
            </a:extLst>
          </p:cNvPr>
          <p:cNvSpPr>
            <a:spLocks noGrp="1"/>
          </p:cNvSpPr>
          <p:nvPr>
            <p:ph idx="1"/>
          </p:nvPr>
        </p:nvSpPr>
        <p:spPr>
          <a:xfrm>
            <a:off x="695325" y="2252137"/>
            <a:ext cx="5400673" cy="2794001"/>
          </a:xfrm>
        </p:spPr>
        <p:txBody>
          <a:bodyPr vert="horz" lIns="91440" tIns="45720" rIns="91440" bIns="45720" rtlCol="0" anchor="t">
            <a:normAutofit/>
          </a:bodyPr>
          <a:lstStyle/>
          <a:p>
            <a:pPr marL="0" indent="0">
              <a:spcBef>
                <a:spcPts val="1200"/>
              </a:spcBef>
              <a:buNone/>
            </a:pPr>
            <a:r>
              <a:rPr lang="nb-NO" sz="1800">
                <a:latin typeface="Oslo Sans Office" panose="02000000000000000000" pitchFamily="2" charset="0"/>
              </a:rPr>
              <a:t>Gå sammen to og to og forklar til hverandre:</a:t>
            </a:r>
          </a:p>
          <a:p>
            <a:pPr marL="0" lvl="1" indent="0">
              <a:spcBef>
                <a:spcPts val="1200"/>
              </a:spcBef>
              <a:spcAft>
                <a:spcPts val="1200"/>
              </a:spcAft>
              <a:buNone/>
            </a:pPr>
            <a:r>
              <a:rPr lang="nb-NO" sz="1800">
                <a:latin typeface="Oslo Sans Office" panose="02000000000000000000" pitchFamily="2" charset="0"/>
              </a:rPr>
              <a:t>Hva er regulering? </a:t>
            </a:r>
          </a:p>
          <a:p>
            <a:pPr lvl="1">
              <a:spcBef>
                <a:spcPts val="1200"/>
              </a:spcBef>
              <a:buBlip>
                <a:blip r:embed="rId3"/>
              </a:buBlip>
            </a:pPr>
            <a:r>
              <a:rPr lang="nb-NO" sz="1800">
                <a:latin typeface="Oslo Sans Office" panose="02000000000000000000" pitchFamily="2" charset="0"/>
              </a:rPr>
              <a:t>Gi eksempler på hvordan man kan regulere via de fire portene? </a:t>
            </a:r>
          </a:p>
          <a:p>
            <a:pPr lvl="1">
              <a:spcBef>
                <a:spcPts val="1200"/>
              </a:spcBef>
              <a:buBlip>
                <a:blip r:embed="rId3"/>
              </a:buBlip>
            </a:pPr>
            <a:r>
              <a:rPr lang="nb-NO" sz="1800">
                <a:latin typeface="Oslo Sans Office" panose="02000000000000000000" pitchFamily="2" charset="0"/>
              </a:rPr>
              <a:t>Hvorfor er det lurt å regulere i «riktig rekkefølge»? </a:t>
            </a:r>
          </a:p>
          <a:p>
            <a:pPr>
              <a:spcBef>
                <a:spcPts val="1200"/>
              </a:spcBef>
              <a:buBlip>
                <a:blip r:embed="rId4"/>
              </a:buBlip>
            </a:pPr>
            <a:endParaRPr lang="nb-NO" sz="1800"/>
          </a:p>
        </p:txBody>
      </p:sp>
      <p:sp>
        <p:nvSpPr>
          <p:cNvPr id="9" name="TekstSylinder 8">
            <a:extLst>
              <a:ext uri="{FF2B5EF4-FFF2-40B4-BE49-F238E27FC236}">
                <a16:creationId xmlns:a16="http://schemas.microsoft.com/office/drawing/2014/main" id="{14FDC20B-C682-3B96-B669-6E575900D32B}"/>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5" name="Bilde 4" descr="Et bilde som inneholder kunst, Grafikk&#10;&#10;Automatisk generert beskrivelse">
            <a:extLst>
              <a:ext uri="{FF2B5EF4-FFF2-40B4-BE49-F238E27FC236}">
                <a16:creationId xmlns:a16="http://schemas.microsoft.com/office/drawing/2014/main" id="{A849387A-1E72-CF2B-48EE-EC24F1C803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478"/>
          <a:stretch/>
        </p:blipFill>
        <p:spPr>
          <a:xfrm>
            <a:off x="6705601" y="1127677"/>
            <a:ext cx="4791074" cy="4051281"/>
          </a:xfrm>
          <a:prstGeom prst="rect">
            <a:avLst/>
          </a:prstGeom>
        </p:spPr>
      </p:pic>
      <p:pic>
        <p:nvPicPr>
          <p:cNvPr id="4" name="Bilde 3" descr="Et bilde som inneholder måne, Himmellegeme, mørke, Astronomisk begivenhet&#10;&#10;Automatisk generert beskrivelse">
            <a:extLst>
              <a:ext uri="{FF2B5EF4-FFF2-40B4-BE49-F238E27FC236}">
                <a16:creationId xmlns:a16="http://schemas.microsoft.com/office/drawing/2014/main" id="{0640B716-E1B8-C894-0B6A-91DF431E44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558" t="20845" r="30437" b="58781"/>
          <a:stretch/>
        </p:blipFill>
        <p:spPr>
          <a:xfrm>
            <a:off x="9794757" y="603665"/>
            <a:ext cx="578497" cy="552198"/>
          </a:xfrm>
          <a:prstGeom prst="rect">
            <a:avLst/>
          </a:prstGeom>
        </p:spPr>
      </p:pic>
      <p:sp>
        <p:nvSpPr>
          <p:cNvPr id="6" name="TekstSylinder 5">
            <a:extLst>
              <a:ext uri="{FF2B5EF4-FFF2-40B4-BE49-F238E27FC236}">
                <a16:creationId xmlns:a16="http://schemas.microsoft.com/office/drawing/2014/main" id="{196F6FAF-73C9-C070-7BF7-EC526A4DA724}"/>
              </a:ext>
            </a:extLst>
          </p:cNvPr>
          <p:cNvSpPr txBox="1"/>
          <p:nvPr/>
        </p:nvSpPr>
        <p:spPr>
          <a:xfrm>
            <a:off x="10396013" y="603665"/>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10</a:t>
            </a:r>
            <a:r>
              <a:rPr lang="nb-NO" sz="1400" b="1">
                <a:effectLst/>
                <a:ea typeface="Aptos" panose="020B0004020202020204" pitchFamily="34" charset="0"/>
                <a:cs typeface="Times New Roman" panose="02020603050405020304" pitchFamily="18" charset="0"/>
              </a:rPr>
              <a:t> minutter</a:t>
            </a:r>
          </a:p>
        </p:txBody>
      </p:sp>
    </p:spTree>
    <p:extLst>
      <p:ext uri="{BB962C8B-B14F-4D97-AF65-F5344CB8AC3E}">
        <p14:creationId xmlns:p14="http://schemas.microsoft.com/office/powerpoint/2010/main" val="172112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DDCD49A-664C-CA4C-D6D0-66D012996624}"/>
              </a:ext>
            </a:extLst>
          </p:cNvPr>
          <p:cNvSpPr/>
          <p:nvPr/>
        </p:nvSpPr>
        <p:spPr>
          <a:xfrm>
            <a:off x="0" y="4357688"/>
            <a:ext cx="12192001" cy="250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10" name="Bilde 9">
            <a:extLst>
              <a:ext uri="{FF2B5EF4-FFF2-40B4-BE49-F238E27FC236}">
                <a16:creationId xmlns:a16="http://schemas.microsoft.com/office/drawing/2014/main" id="{BAA63846-7F86-BF9A-699E-B43B6A1569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7779"/>
            <a:ext cx="12192000" cy="6858000"/>
          </a:xfrm>
          <a:prstGeom prst="rect">
            <a:avLst/>
          </a:prstGeom>
        </p:spPr>
      </p:pic>
    </p:spTree>
    <p:extLst>
      <p:ext uri="{BB962C8B-B14F-4D97-AF65-F5344CB8AC3E}">
        <p14:creationId xmlns:p14="http://schemas.microsoft.com/office/powerpoint/2010/main" val="1628957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e 6" descr="Et bilde som inneholder klær, innendørs, person, møbler&#10;&#10;Automatisk generert beskrivelse">
            <a:extLst>
              <a:ext uri="{FF2B5EF4-FFF2-40B4-BE49-F238E27FC236}">
                <a16:creationId xmlns:a16="http://schemas.microsoft.com/office/drawing/2014/main" id="{EF54D5F0-F61F-2EE0-C8FC-39E6D933825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50019" y="-1470025"/>
            <a:ext cx="12492037" cy="8328025"/>
          </a:xfrm>
          <a:prstGeom prst="rect">
            <a:avLst/>
          </a:prstGeom>
        </p:spPr>
      </p:pic>
      <p:sp>
        <p:nvSpPr>
          <p:cNvPr id="5" name="Rektangel 4">
            <a:extLst>
              <a:ext uri="{FF2B5EF4-FFF2-40B4-BE49-F238E27FC236}">
                <a16:creationId xmlns:a16="http://schemas.microsoft.com/office/drawing/2014/main" id="{E187C6DF-03E1-AFE9-4026-D6E3CB91B7F8}"/>
              </a:ext>
            </a:extLst>
          </p:cNvPr>
          <p:cNvSpPr/>
          <p:nvPr/>
        </p:nvSpPr>
        <p:spPr>
          <a:xfrm>
            <a:off x="4775399" y="3621498"/>
            <a:ext cx="7591342" cy="3308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4" name="TekstSylinder 13">
            <a:extLst>
              <a:ext uri="{FF2B5EF4-FFF2-40B4-BE49-F238E27FC236}">
                <a16:creationId xmlns:a16="http://schemas.microsoft.com/office/drawing/2014/main" id="{BDA9BBD2-1866-431A-FC4D-A68B63F9EC8A}"/>
              </a:ext>
            </a:extLst>
          </p:cNvPr>
          <p:cNvSpPr txBox="1"/>
          <p:nvPr/>
        </p:nvSpPr>
        <p:spPr>
          <a:xfrm>
            <a:off x="5688871" y="3908059"/>
            <a:ext cx="5741129" cy="2183996"/>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nb-NO" sz="3200" b="0" i="0" u="none" strike="noStrike" kern="1200" cap="none" spc="0" normalizeH="0" baseline="0" noProof="0">
                <a:ln>
                  <a:noFill/>
                </a:ln>
                <a:solidFill>
                  <a:srgbClr val="000000"/>
                </a:solidFill>
                <a:effectLst/>
                <a:uLnTx/>
                <a:uFillTx/>
                <a:latin typeface="Oslo Sans Office"/>
                <a:ea typeface="Aptos" panose="020B0004020202020204" pitchFamily="34" charset="0"/>
                <a:cs typeface="Times New Roman" panose="02020603050405020304" pitchFamily="18" charset="0"/>
              </a:rPr>
              <a:t>I neste film skal vi høre mer om: </a:t>
            </a:r>
          </a:p>
          <a:p>
            <a:pPr marL="742950" lvl="1" indent="-285750">
              <a:lnSpc>
                <a:spcPct val="116000"/>
              </a:lnSpc>
              <a:spcAft>
                <a:spcPts val="800"/>
              </a:spcAft>
              <a:buBlip>
                <a:blip r:embed="rId5"/>
              </a:buBlip>
            </a:pPr>
            <a:r>
              <a:rPr lang="nb-NO" sz="1800">
                <a:latin typeface="+mj-lt"/>
                <a:cs typeface="Times New Roman" panose="02020603050405020304" pitchFamily="18" charset="0"/>
              </a:rPr>
              <a:t>Hvorfor barn og ungdom trenger mye støtte til regulering og hvordan de lærer å utvikle egne reguleringsferdigheter</a:t>
            </a:r>
          </a:p>
        </p:txBody>
      </p:sp>
      <p:pic>
        <p:nvPicPr>
          <p:cNvPr id="16" name="Bilde 15" descr="Et bilde som inneholder mørke, sort, måne, natt&#10;&#10;Automatisk generert beskrivelse">
            <a:extLst>
              <a:ext uri="{FF2B5EF4-FFF2-40B4-BE49-F238E27FC236}">
                <a16:creationId xmlns:a16="http://schemas.microsoft.com/office/drawing/2014/main" id="{CF52BD42-CB89-2426-97F6-987891CF5B1A}"/>
              </a:ext>
            </a:extLst>
          </p:cNvPr>
          <p:cNvPicPr>
            <a:picLocks noChangeAspect="1"/>
          </p:cNvPicPr>
          <p:nvPr/>
        </p:nvPicPr>
        <p:blipFill rotWithShape="1">
          <a:blip r:embed="rId6">
            <a:extLst>
              <a:ext uri="{28A0092B-C50C-407E-A947-70E740481C1C}">
                <a14:useLocalDpi xmlns:a14="http://schemas.microsoft.com/office/drawing/2010/main" val="0"/>
              </a:ext>
            </a:extLst>
          </a:blip>
          <a:srcRect l="51545" t="44551" r="42572" b="45900"/>
          <a:stretch/>
        </p:blipFill>
        <p:spPr>
          <a:xfrm rot="13093943" flipH="1">
            <a:off x="4870756" y="3918439"/>
            <a:ext cx="961822" cy="878186"/>
          </a:xfrm>
          <a:prstGeom prst="rect">
            <a:avLst/>
          </a:prstGeom>
        </p:spPr>
      </p:pic>
      <p:sp>
        <p:nvSpPr>
          <p:cNvPr id="3" name="TekstSylinder 2">
            <a:extLst>
              <a:ext uri="{FF2B5EF4-FFF2-40B4-BE49-F238E27FC236}">
                <a16:creationId xmlns:a16="http://schemas.microsoft.com/office/drawing/2014/main" id="{09518672-0997-3F37-6E14-BE7759886051}"/>
              </a:ext>
            </a:extLst>
          </p:cNvPr>
          <p:cNvSpPr txBox="1"/>
          <p:nvPr/>
        </p:nvSpPr>
        <p:spPr>
          <a:xfrm>
            <a:off x="8156576" y="192087"/>
            <a:ext cx="368410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b-NO" sz="1400">
                <a:solidFill>
                  <a:schemeClr val="bg1"/>
                </a:solidFill>
                <a:latin typeface="Oslo Sans Office"/>
              </a:rPr>
              <a:t>R</a:t>
            </a:r>
            <a:r>
              <a:rPr kumimoji="0" lang="nb-NO" sz="1400" b="0" i="0" u="none" strike="noStrike" kern="1200" cap="none" spc="0" normalizeH="0" baseline="0" noProof="0">
                <a:ln>
                  <a:noFill/>
                </a:ln>
                <a:solidFill>
                  <a:schemeClr val="bg1"/>
                </a:solidFill>
                <a:effectLst/>
                <a:uLnTx/>
                <a:uFillTx/>
                <a:latin typeface="Oslo Sans Office"/>
                <a:ea typeface="+mn-ea"/>
                <a:cs typeface="+mn-cs"/>
              </a:rPr>
              <a:t>egulering</a:t>
            </a:r>
          </a:p>
        </p:txBody>
      </p:sp>
      <p:pic>
        <p:nvPicPr>
          <p:cNvPr id="2" name="Bilde 1" descr="Et bilde som inneholder måne, mørke, Himmellegeme, astronomi&#10;&#10;Automatisk generert beskrivelse">
            <a:extLst>
              <a:ext uri="{FF2B5EF4-FFF2-40B4-BE49-F238E27FC236}">
                <a16:creationId xmlns:a16="http://schemas.microsoft.com/office/drawing/2014/main" id="{B2B50DFB-7374-8C20-9CC0-6FE84F6A8438}"/>
              </a:ext>
            </a:extLst>
          </p:cNvPr>
          <p:cNvPicPr>
            <a:picLocks noChangeAspect="1"/>
          </p:cNvPicPr>
          <p:nvPr/>
        </p:nvPicPr>
        <p:blipFill>
          <a:blip r:embed="rId7">
            <a:extLst>
              <a:ext uri="{28A0092B-C50C-407E-A947-70E740481C1C}">
                <a14:useLocalDpi xmlns:a14="http://schemas.microsoft.com/office/drawing/2010/main" val="0"/>
              </a:ext>
            </a:extLst>
          </a:blip>
          <a:srcRect l="56345" t="15119" r="27093" b="60440"/>
          <a:stretch/>
        </p:blipFill>
        <p:spPr>
          <a:xfrm>
            <a:off x="9998628" y="6129864"/>
            <a:ext cx="964097" cy="800318"/>
          </a:xfrm>
          <a:prstGeom prst="rect">
            <a:avLst/>
          </a:prstGeom>
        </p:spPr>
      </p:pic>
      <p:sp>
        <p:nvSpPr>
          <p:cNvPr id="4" name="TekstSylinder 3">
            <a:extLst>
              <a:ext uri="{FF2B5EF4-FFF2-40B4-BE49-F238E27FC236}">
                <a16:creationId xmlns:a16="http://schemas.microsoft.com/office/drawing/2014/main" id="{C2BB5C16-B985-5E36-799B-6BF902E555FB}"/>
              </a:ext>
            </a:extLst>
          </p:cNvPr>
          <p:cNvSpPr txBox="1"/>
          <p:nvPr/>
        </p:nvSpPr>
        <p:spPr>
          <a:xfrm>
            <a:off x="10747333" y="6366114"/>
            <a:ext cx="1444667" cy="333681"/>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lang="nb-NO" sz="1400" b="1">
                <a:solidFill>
                  <a:srgbClr val="000000"/>
                </a:solidFill>
                <a:ea typeface="Aptos" panose="020B0004020202020204" pitchFamily="34" charset="0"/>
                <a:cs typeface="Times New Roman" panose="02020603050405020304" pitchFamily="18" charset="0"/>
              </a:rPr>
              <a:t>3</a:t>
            </a:r>
            <a:r>
              <a:rPr kumimoji="0" lang="nb-NO" sz="1400" b="1" i="0" u="none" strike="noStrike" kern="12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 minutter</a:t>
            </a:r>
          </a:p>
        </p:txBody>
      </p:sp>
    </p:spTree>
    <p:extLst>
      <p:ext uri="{BB962C8B-B14F-4D97-AF65-F5344CB8AC3E}">
        <p14:creationId xmlns:p14="http://schemas.microsoft.com/office/powerpoint/2010/main" val="1350290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Regulering del 2">
            <a:hlinkClick r:id="" action="ppaction://media"/>
            <a:extLst>
              <a:ext uri="{FF2B5EF4-FFF2-40B4-BE49-F238E27FC236}">
                <a16:creationId xmlns:a16="http://schemas.microsoft.com/office/drawing/2014/main" id="{10104C80-A0EF-2BBD-C259-6CCA8A50CCFA}"/>
              </a:ext>
            </a:extLst>
          </p:cNvPr>
          <p:cNvPicPr>
            <a:picLocks noRot="1" noChangeAspect="1"/>
          </p:cNvPicPr>
          <p:nvPr>
            <a:videoFile r:link="rId1"/>
          </p:nvPr>
        </p:nvPicPr>
        <p:blipFill>
          <a:blip r:embed="rId4"/>
          <a:stretch>
            <a:fillRect/>
          </a:stretch>
        </p:blipFill>
        <p:spPr>
          <a:xfrm>
            <a:off x="0" y="15240"/>
            <a:ext cx="12191999" cy="6857999"/>
          </a:xfrm>
          <a:prstGeom prst="rect">
            <a:avLst/>
          </a:prstGeom>
          <a:noFill/>
        </p:spPr>
      </p:pic>
      <p:sp>
        <p:nvSpPr>
          <p:cNvPr id="8" name="Date Placeholder 2">
            <a:extLst>
              <a:ext uri="{FF2B5EF4-FFF2-40B4-BE49-F238E27FC236}">
                <a16:creationId xmlns:a16="http://schemas.microsoft.com/office/drawing/2014/main" id="{DCC948E6-7857-6712-7F84-56C1FFB2F5F2}"/>
              </a:ext>
            </a:extLst>
          </p:cNvPr>
          <p:cNvSpPr>
            <a:spLocks noGrp="1"/>
          </p:cNvSpPr>
          <p:nvPr>
            <p:ph type="dt" sz="half" idx="10"/>
          </p:nvPr>
        </p:nvSpPr>
        <p:spPr>
          <a:xfrm>
            <a:off x="10156825" y="6292352"/>
            <a:ext cx="1339850" cy="365125"/>
          </a:xfrm>
        </p:spPr>
        <p:txBody>
          <a:bodyPr/>
          <a:lstStyle/>
          <a:p>
            <a:pPr>
              <a:spcAft>
                <a:spcPts val="600"/>
              </a:spcAft>
            </a:pPr>
            <a:fld id="{10D617A1-83E2-5344-8976-17361E42FD8B}" type="datetime1">
              <a:rPr lang="nb-NO" smtClean="0"/>
              <a:pPr>
                <a:spcAft>
                  <a:spcPts val="600"/>
                </a:spcAft>
              </a:pPr>
              <a:t>29.01.2026</a:t>
            </a:fld>
            <a:endParaRPr lang="nb-NO"/>
          </a:p>
        </p:txBody>
      </p:sp>
      <p:sp>
        <p:nvSpPr>
          <p:cNvPr id="10" name="Slide Number Placeholder 3">
            <a:extLst>
              <a:ext uri="{FF2B5EF4-FFF2-40B4-BE49-F238E27FC236}">
                <a16:creationId xmlns:a16="http://schemas.microsoft.com/office/drawing/2014/main" id="{051DAC54-5EE3-D4DE-3503-D651E363355C}"/>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21</a:t>
            </a:fld>
            <a:endParaRPr lang="nb-NO"/>
          </a:p>
        </p:txBody>
      </p:sp>
      <p:sp>
        <p:nvSpPr>
          <p:cNvPr id="2" name="TekstSylinder 1">
            <a:extLst>
              <a:ext uri="{FF2B5EF4-FFF2-40B4-BE49-F238E27FC236}">
                <a16:creationId xmlns:a16="http://schemas.microsoft.com/office/drawing/2014/main" id="{E0B1830D-6450-AA7A-30EA-9DDEB7A3CA32}"/>
              </a:ext>
            </a:extLst>
          </p:cNvPr>
          <p:cNvSpPr txBox="1"/>
          <p:nvPr/>
        </p:nvSpPr>
        <p:spPr>
          <a:xfrm>
            <a:off x="331200" y="6296400"/>
            <a:ext cx="687600" cy="360000"/>
          </a:xfrm>
          <a:prstGeom prst="rect">
            <a:avLst/>
          </a:prstGeom>
          <a:blipFill>
            <a:blip r:embed="rId5"/>
            <a:stretch>
              <a:fillRect/>
            </a:stretch>
          </a:blipFill>
        </p:spPr>
        <p:txBody>
          <a:bodyPr vert="horz" lIns="0" tIns="0" rIns="0" bIns="0" rtlCol="0" anchor="t">
            <a:normAutofit/>
          </a:bodyPr>
          <a:lstStyle/>
          <a:p>
            <a:pPr>
              <a:spcBef>
                <a:spcPts val="1200"/>
              </a:spcBef>
              <a:buSzPct val="100000"/>
            </a:pPr>
            <a:r>
              <a:rPr lang="nb-NO" sz="100" b="0" i="0" kern="1200">
                <a:solidFill>
                  <a:schemeClr val="bg1"/>
                </a:solidFill>
                <a:latin typeface="+mn-lt"/>
                <a:ea typeface="+mn-ea"/>
                <a:cs typeface="+mn-cs"/>
              </a:rPr>
              <a:t>Sett inn riktig film</a:t>
            </a:r>
          </a:p>
        </p:txBody>
      </p:sp>
    </p:spTree>
    <p:extLst>
      <p:ext uri="{BB962C8B-B14F-4D97-AF65-F5344CB8AC3E}">
        <p14:creationId xmlns:p14="http://schemas.microsoft.com/office/powerpoint/2010/main" val="208067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C4CF74-618F-26E6-1BF8-AD0810651F35}"/>
              </a:ext>
            </a:extLst>
          </p:cNvPr>
          <p:cNvSpPr>
            <a:spLocks noGrp="1"/>
          </p:cNvSpPr>
          <p:nvPr>
            <p:ph type="title"/>
          </p:nvPr>
        </p:nvSpPr>
        <p:spPr>
          <a:xfrm>
            <a:off x="779561" y="1191280"/>
            <a:ext cx="9469438" cy="747292"/>
          </a:xfrm>
        </p:spPr>
        <p:txBody>
          <a:bodyPr/>
          <a:lstStyle/>
          <a:p>
            <a:r>
              <a:rPr lang="nb-NO" dirty="0"/>
              <a:t>Hvilken reguleringsstøtte gir vi?</a:t>
            </a:r>
          </a:p>
        </p:txBody>
      </p:sp>
      <p:sp>
        <p:nvSpPr>
          <p:cNvPr id="4" name="TekstSylinder 3">
            <a:extLst>
              <a:ext uri="{FF2B5EF4-FFF2-40B4-BE49-F238E27FC236}">
                <a16:creationId xmlns:a16="http://schemas.microsoft.com/office/drawing/2014/main" id="{96B255A3-2460-B5F2-A4A8-5B61C00F4E6B}"/>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5" name="Bilde 4" descr="Et bilde som inneholder Grafikk, design, kunst&#10;&#10;Automatisk generert beskrivelse med middels konfidens">
            <a:extLst>
              <a:ext uri="{FF2B5EF4-FFF2-40B4-BE49-F238E27FC236}">
                <a16:creationId xmlns:a16="http://schemas.microsoft.com/office/drawing/2014/main" id="{510B1E5F-C31B-89AD-96F8-2C8885C3B9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50" t="14844" r="29624" b="14440"/>
          <a:stretch/>
        </p:blipFill>
        <p:spPr>
          <a:xfrm>
            <a:off x="7141769" y="1970035"/>
            <a:ext cx="3976577" cy="4167963"/>
          </a:xfrm>
          <a:prstGeom prst="rect">
            <a:avLst/>
          </a:prstGeom>
        </p:spPr>
      </p:pic>
      <p:pic>
        <p:nvPicPr>
          <p:cNvPr id="6" name="Bilde 5" descr="Et bilde som inneholder måne, Himmellegeme, mørke, Astronomisk begivenhet&#10;&#10;Automatisk generert beskrivelse">
            <a:extLst>
              <a:ext uri="{FF2B5EF4-FFF2-40B4-BE49-F238E27FC236}">
                <a16:creationId xmlns:a16="http://schemas.microsoft.com/office/drawing/2014/main" id="{4EF3B286-713D-25E7-2D42-086AF43ABA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558" t="20845" r="30437" b="58781"/>
          <a:stretch/>
        </p:blipFill>
        <p:spPr>
          <a:xfrm>
            <a:off x="9794757" y="603665"/>
            <a:ext cx="578497" cy="552198"/>
          </a:xfrm>
          <a:prstGeom prst="rect">
            <a:avLst/>
          </a:prstGeom>
        </p:spPr>
      </p:pic>
      <p:sp>
        <p:nvSpPr>
          <p:cNvPr id="7" name="TekstSylinder 6">
            <a:extLst>
              <a:ext uri="{FF2B5EF4-FFF2-40B4-BE49-F238E27FC236}">
                <a16:creationId xmlns:a16="http://schemas.microsoft.com/office/drawing/2014/main" id="{29A76A1A-4ADC-6EEF-2489-CEC59AE5D220}"/>
              </a:ext>
            </a:extLst>
          </p:cNvPr>
          <p:cNvSpPr txBox="1"/>
          <p:nvPr/>
        </p:nvSpPr>
        <p:spPr>
          <a:xfrm>
            <a:off x="10396013" y="603665"/>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10</a:t>
            </a:r>
            <a:r>
              <a:rPr lang="nb-NO" sz="1400" b="1">
                <a:effectLst/>
                <a:latin typeface="+mj-lt"/>
                <a:ea typeface="Aptos" panose="020B0004020202020204" pitchFamily="34" charset="0"/>
                <a:cs typeface="Times New Roman" panose="02020603050405020304" pitchFamily="18" charset="0"/>
              </a:rPr>
              <a:t> minutter</a:t>
            </a:r>
          </a:p>
        </p:txBody>
      </p:sp>
      <p:sp>
        <p:nvSpPr>
          <p:cNvPr id="10" name="TekstSylinder 9">
            <a:extLst>
              <a:ext uri="{FF2B5EF4-FFF2-40B4-BE49-F238E27FC236}">
                <a16:creationId xmlns:a16="http://schemas.microsoft.com/office/drawing/2014/main" id="{2A0F4C45-FD79-D573-1315-B193C3083DE4}"/>
              </a:ext>
            </a:extLst>
          </p:cNvPr>
          <p:cNvSpPr txBox="1"/>
          <p:nvPr/>
        </p:nvSpPr>
        <p:spPr>
          <a:xfrm>
            <a:off x="695326" y="2225040"/>
            <a:ext cx="5659120" cy="2677656"/>
          </a:xfrm>
          <a:prstGeom prst="rect">
            <a:avLst/>
          </a:prstGeom>
          <a:noFill/>
        </p:spPr>
        <p:txBody>
          <a:bodyPr wrap="square" rtlCol="0">
            <a:spAutoFit/>
          </a:bodyPr>
          <a:lstStyle/>
          <a:p>
            <a:pPr marL="216000" indent="-216000">
              <a:spcBef>
                <a:spcPts val="1200"/>
              </a:spcBef>
              <a:spcAft>
                <a:spcPts val="1200"/>
              </a:spcAft>
              <a:buNone/>
            </a:pPr>
            <a:r>
              <a:rPr lang="nb-NO"/>
              <a:t>Ta utgangspunkt i en eller to konkrete situasjoner: </a:t>
            </a:r>
          </a:p>
          <a:p>
            <a:pPr indent="-216000">
              <a:spcBef>
                <a:spcPts val="1200"/>
              </a:spcBef>
              <a:spcAft>
                <a:spcPts val="1200"/>
              </a:spcAft>
              <a:buNone/>
            </a:pPr>
            <a:r>
              <a:rPr lang="nb-NO"/>
              <a:t>Hvordan gir dere reguleringsstøtte til barn som enten er over eller under toleransevinduet? </a:t>
            </a:r>
          </a:p>
          <a:p>
            <a:pPr marL="575945" lvl="2" indent="-179705">
              <a:spcBef>
                <a:spcPts val="1200"/>
              </a:spcBef>
              <a:buBlip>
                <a:blip r:embed="rId4"/>
              </a:buBlip>
            </a:pPr>
            <a:r>
              <a:rPr lang="nb-NO" sz="1800"/>
              <a:t>Noter ned stikkord hver for dere</a:t>
            </a:r>
          </a:p>
          <a:p>
            <a:pPr marL="575945" lvl="2" indent="-179705">
              <a:spcBef>
                <a:spcPts val="1200"/>
              </a:spcBef>
              <a:buBlip>
                <a:blip r:embed="rId4"/>
              </a:buBlip>
            </a:pPr>
            <a:r>
              <a:rPr lang="nb-NO" sz="1800"/>
              <a:t>Del med sidemannen</a:t>
            </a:r>
          </a:p>
          <a:p>
            <a:pPr marL="216000" indent="-216000" algn="l">
              <a:spcBef>
                <a:spcPts val="1200"/>
              </a:spcBef>
              <a:spcAft>
                <a:spcPts val="1200"/>
              </a:spcAft>
            </a:pPr>
            <a:endParaRPr lang="nb-NO"/>
          </a:p>
        </p:txBody>
      </p:sp>
    </p:spTree>
    <p:extLst>
      <p:ext uri="{BB962C8B-B14F-4D97-AF65-F5344CB8AC3E}">
        <p14:creationId xmlns:p14="http://schemas.microsoft.com/office/powerpoint/2010/main" val="210879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CAAB556-8ECB-0938-EB7E-47002A8967E3}"/>
              </a:ext>
            </a:extLst>
          </p:cNvPr>
          <p:cNvSpPr/>
          <p:nvPr/>
        </p:nvSpPr>
        <p:spPr>
          <a:xfrm>
            <a:off x="5606142" y="0"/>
            <a:ext cx="65858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272143" y="4278364"/>
            <a:ext cx="5238971" cy="1232769"/>
          </a:xfrm>
        </p:spPr>
        <p:txBody>
          <a:bodyPr>
            <a:normAutofit/>
          </a:bodyPr>
          <a:lstStyle/>
          <a:p>
            <a:pPr algn="ctr"/>
            <a:r>
              <a:rPr lang="nb-NO"/>
              <a:t>Utvikling av reguleringsferdigheter</a:t>
            </a:r>
            <a:r>
              <a:rPr lang="nb-NO" sz="1800" baseline="80000"/>
              <a:t>1,3 </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275253" y="1749198"/>
            <a:ext cx="5489227" cy="3664404"/>
          </a:xfrm>
        </p:spPr>
        <p:txBody>
          <a:bodyPr>
            <a:normAutofit/>
          </a:bodyPr>
          <a:lstStyle/>
          <a:p>
            <a:pPr>
              <a:spcBef>
                <a:spcPts val="1200"/>
              </a:spcBef>
              <a:spcAft>
                <a:spcPts val="1200"/>
              </a:spcAft>
              <a:buBlip>
                <a:blip r:embed="rId3"/>
              </a:buBlip>
            </a:pPr>
            <a:r>
              <a:rPr lang="nb-NO" sz="1800" dirty="0"/>
              <a:t>Barn er født med </a:t>
            </a:r>
            <a:r>
              <a:rPr lang="nb-NO" sz="1800" b="1" dirty="0"/>
              <a:t>umodne reguleringsferdigheter</a:t>
            </a:r>
            <a:r>
              <a:rPr lang="nb-NO" sz="1800" dirty="0"/>
              <a:t>. </a:t>
            </a:r>
          </a:p>
          <a:p>
            <a:pPr>
              <a:spcBef>
                <a:spcPts val="1200"/>
              </a:spcBef>
              <a:spcAft>
                <a:spcPts val="1200"/>
              </a:spcAft>
              <a:buBlip>
                <a:blip r:embed="rId3"/>
              </a:buBlip>
            </a:pPr>
            <a:r>
              <a:rPr lang="nb-NO" sz="1800" dirty="0"/>
              <a:t>De har ikke like mange eller effektive reguleringsferdigheter som voksne. </a:t>
            </a:r>
          </a:p>
          <a:p>
            <a:pPr>
              <a:spcBef>
                <a:spcPts val="1200"/>
              </a:spcBef>
              <a:spcAft>
                <a:spcPts val="1200"/>
              </a:spcAft>
              <a:buBlip>
                <a:blip r:embed="rId3"/>
              </a:buBlip>
            </a:pPr>
            <a:r>
              <a:rPr lang="nb-NO" sz="1800" dirty="0"/>
              <a:t>De trenger derfor mye </a:t>
            </a:r>
            <a:r>
              <a:rPr lang="nb-NO" sz="1800" b="1" dirty="0"/>
              <a:t>hjelp</a:t>
            </a:r>
            <a:r>
              <a:rPr lang="nb-NO" sz="1800" dirty="0"/>
              <a:t> av voksne for å regulere seg.</a:t>
            </a:r>
          </a:p>
          <a:p>
            <a:pPr>
              <a:spcBef>
                <a:spcPts val="1200"/>
              </a:spcBef>
              <a:spcAft>
                <a:spcPts val="1200"/>
              </a:spcAft>
              <a:buBlip>
                <a:blip r:embed="rId3"/>
              </a:buBlip>
            </a:pPr>
            <a:r>
              <a:rPr lang="nb-NO" sz="1800" dirty="0"/>
              <a:t>Når de får </a:t>
            </a:r>
            <a:r>
              <a:rPr lang="nb-NO" sz="1800" b="1" dirty="0"/>
              <a:t>gjentatte erfaringer </a:t>
            </a:r>
            <a:r>
              <a:rPr lang="nb-NO" sz="1800" dirty="0"/>
              <a:t>med å få god nok støtte kan de utvikle sine egne reguleringsferdigheter.  </a:t>
            </a:r>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4" name="Bilde 3" descr="Et bilde som inneholder kunst, Grafikk&#10;&#10;Automatisk generert beskrivelse">
            <a:extLst>
              <a:ext uri="{FF2B5EF4-FFF2-40B4-BE49-F238E27FC236}">
                <a16:creationId xmlns:a16="http://schemas.microsoft.com/office/drawing/2014/main" id="{59A9B83D-57D1-2E1E-5BE7-9B04F812D6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78"/>
          <a:stretch/>
        </p:blipFill>
        <p:spPr>
          <a:xfrm>
            <a:off x="525492" y="83229"/>
            <a:ext cx="4497405" cy="3802958"/>
          </a:xfrm>
          <a:prstGeom prst="rect">
            <a:avLst/>
          </a:prstGeom>
        </p:spPr>
      </p:pic>
    </p:spTree>
    <p:extLst>
      <p:ext uri="{BB962C8B-B14F-4D97-AF65-F5344CB8AC3E}">
        <p14:creationId xmlns:p14="http://schemas.microsoft.com/office/powerpoint/2010/main" val="2045379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B262D9-DC0F-7941-3CCB-7B192477F8D7}"/>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3299960" y="1108001"/>
            <a:ext cx="5333999" cy="598436"/>
          </a:xfrm>
        </p:spPr>
        <p:txBody>
          <a:bodyPr/>
          <a:lstStyle/>
          <a:p>
            <a:pPr algn="ctr"/>
            <a:r>
              <a:rPr lang="nb-NO" dirty="0"/>
              <a:t>Reguleringsstøtte </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2447119" y="2698749"/>
            <a:ext cx="7551509" cy="4351338"/>
          </a:xfrm>
        </p:spPr>
        <p:txBody>
          <a:bodyPr>
            <a:normAutofit/>
          </a:bodyPr>
          <a:lstStyle/>
          <a:p>
            <a:pPr marL="0" indent="0" algn="ctr">
              <a:spcAft>
                <a:spcPts val="1800"/>
              </a:spcAft>
              <a:buNone/>
            </a:pPr>
            <a:r>
              <a:rPr lang="nb-NO" sz="2400" b="0" i="1" dirty="0">
                <a:solidFill>
                  <a:srgbClr val="212529"/>
                </a:solidFill>
                <a:effectLst/>
              </a:rPr>
              <a:t>«Å hjelpe et barn som er utenfor toleransevinduet, inn </a:t>
            </a:r>
            <a:r>
              <a:rPr lang="nb-NO" sz="2400" b="0" i="1">
                <a:solidFill>
                  <a:srgbClr val="212529"/>
                </a:solidFill>
                <a:effectLst/>
              </a:rPr>
              <a:t>i toleransevinduet, på </a:t>
            </a:r>
            <a:r>
              <a:rPr lang="nb-NO" sz="2400" b="0" i="1" dirty="0">
                <a:solidFill>
                  <a:srgbClr val="212529"/>
                </a:solidFill>
                <a:effectLst/>
              </a:rPr>
              <a:t>en måte som bygger barnets egen reguleringsferdighet.»</a:t>
            </a:r>
          </a:p>
          <a:p>
            <a:pPr marL="0" indent="0" algn="r">
              <a:spcAft>
                <a:spcPts val="1800"/>
              </a:spcAft>
              <a:buNone/>
            </a:pPr>
            <a:r>
              <a:rPr lang="nb-NO" sz="1800" i="1" dirty="0">
                <a:solidFill>
                  <a:srgbClr val="212529"/>
                </a:solidFill>
              </a:rPr>
              <a:t>Ane Simonsen, RVTS Øst</a:t>
            </a:r>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
        <p:nvSpPr>
          <p:cNvPr id="8" name="L-form 7">
            <a:extLst>
              <a:ext uri="{FF2B5EF4-FFF2-40B4-BE49-F238E27FC236}">
                <a16:creationId xmlns:a16="http://schemas.microsoft.com/office/drawing/2014/main" id="{BE7E2BD0-D24A-C161-C670-6E7CB7F1B026}"/>
              </a:ext>
            </a:extLst>
          </p:cNvPr>
          <p:cNvSpPr/>
          <p:nvPr/>
        </p:nvSpPr>
        <p:spPr>
          <a:xfrm rot="5400000">
            <a:off x="358788" y="184619"/>
            <a:ext cx="940030" cy="954965"/>
          </a:xfrm>
          <a:prstGeom prst="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729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B262D9-DC0F-7941-3CCB-7B192477F8D7}"/>
              </a:ext>
            </a:extLst>
          </p:cNvPr>
          <p:cNvSpPr/>
          <p:nvPr/>
        </p:nvSpPr>
        <p:spPr>
          <a:xfrm>
            <a:off x="0" y="0"/>
            <a:ext cx="55168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182881" y="5169730"/>
            <a:ext cx="5333999" cy="598436"/>
          </a:xfrm>
        </p:spPr>
        <p:txBody>
          <a:bodyPr/>
          <a:lstStyle/>
          <a:p>
            <a:pPr algn="ctr"/>
            <a:r>
              <a:rPr lang="nb-NO"/>
              <a:t>Reguleringsstøtte</a:t>
            </a:r>
            <a:r>
              <a:rPr lang="nb-NO" sz="1600" baseline="80000"/>
              <a:t>1,2</a:t>
            </a:r>
            <a:r>
              <a:rPr lang="nb-NO"/>
              <a:t> </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233818" y="1672227"/>
            <a:ext cx="5333999" cy="4351338"/>
          </a:xfrm>
        </p:spPr>
        <p:txBody>
          <a:bodyPr>
            <a:normAutofit/>
          </a:bodyPr>
          <a:lstStyle/>
          <a:p>
            <a:pPr>
              <a:spcAft>
                <a:spcPts val="1800"/>
              </a:spcAft>
              <a:buBlip>
                <a:blip r:embed="rId3"/>
              </a:buBlip>
            </a:pPr>
            <a:r>
              <a:rPr lang="nb-NO" sz="1800" dirty="0"/>
              <a:t>Reguleringsstøtte beskriver hvordan voksne hjelper barn, sånn at barnet har </a:t>
            </a:r>
            <a:r>
              <a:rPr lang="nb-NO" sz="1800" b="1" dirty="0"/>
              <a:t>passe aktivering til situasjonen. </a:t>
            </a:r>
          </a:p>
          <a:p>
            <a:pPr>
              <a:spcAft>
                <a:spcPts val="1800"/>
              </a:spcAft>
              <a:buBlip>
                <a:blip r:embed="rId3"/>
              </a:buBlip>
            </a:pPr>
            <a:r>
              <a:rPr lang="nb-NO" sz="1800" dirty="0"/>
              <a:t>Den voksne </a:t>
            </a:r>
            <a:r>
              <a:rPr lang="nb-NO" sz="1800" b="1" dirty="0"/>
              <a:t>styrer ikke reguleringen </a:t>
            </a:r>
            <a:r>
              <a:rPr lang="nb-NO" sz="1800" dirty="0"/>
              <a:t>til barnet, men hjelper, slik at barnets egen stressrespons kan justeres ned og til slutt helt av. </a:t>
            </a:r>
          </a:p>
          <a:p>
            <a:pPr>
              <a:spcAft>
                <a:spcPts val="1800"/>
              </a:spcAft>
              <a:buBlip>
                <a:blip r:embed="rId3"/>
              </a:buBlip>
            </a:pPr>
            <a:r>
              <a:rPr lang="nb-NO" sz="1800" dirty="0"/>
              <a:t>Voksne vil helt </a:t>
            </a:r>
            <a:r>
              <a:rPr lang="nb-NO" sz="1800" b="1" dirty="0"/>
              <a:t>automatisk</a:t>
            </a:r>
            <a:r>
              <a:rPr lang="nb-NO" sz="1800" dirty="0"/>
              <a:t> gi mye reguleringsstøtte til barn og unge. Vi tenker ikke over det, vi gjør det fordi det føles naturlig.  </a:t>
            </a:r>
          </a:p>
        </p:txBody>
      </p:sp>
      <p:pic>
        <p:nvPicPr>
          <p:cNvPr id="6" name="Bilde 5" descr="Et bilde som inneholder Grafikk, design, kunst&#10;&#10;Automatisk generert beskrivelse med middels konfidens">
            <a:extLst>
              <a:ext uri="{FF2B5EF4-FFF2-40B4-BE49-F238E27FC236}">
                <a16:creationId xmlns:a16="http://schemas.microsoft.com/office/drawing/2014/main" id="{F3C4D0BA-C08B-E139-5731-97E40F8D91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50" t="14844" r="29624" b="14440"/>
          <a:stretch/>
        </p:blipFill>
        <p:spPr>
          <a:xfrm>
            <a:off x="963304" y="1001582"/>
            <a:ext cx="3976577" cy="4167963"/>
          </a:xfrm>
          <a:prstGeom prst="rect">
            <a:avLst/>
          </a:prstGeom>
        </p:spPr>
      </p:pic>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
        <p:nvSpPr>
          <p:cNvPr id="8" name="L-form 7">
            <a:extLst>
              <a:ext uri="{FF2B5EF4-FFF2-40B4-BE49-F238E27FC236}">
                <a16:creationId xmlns:a16="http://schemas.microsoft.com/office/drawing/2014/main" id="{BE7E2BD0-D24A-C161-C670-6E7CB7F1B026}"/>
              </a:ext>
            </a:extLst>
          </p:cNvPr>
          <p:cNvSpPr/>
          <p:nvPr/>
        </p:nvSpPr>
        <p:spPr>
          <a:xfrm rot="5400000">
            <a:off x="358788" y="184619"/>
            <a:ext cx="940030" cy="954965"/>
          </a:xfrm>
          <a:prstGeom prst="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3266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B262D9-DC0F-7941-3CCB-7B192477F8D7}"/>
              </a:ext>
            </a:extLst>
          </p:cNvPr>
          <p:cNvSpPr/>
          <p:nvPr/>
        </p:nvSpPr>
        <p:spPr>
          <a:xfrm>
            <a:off x="0" y="0"/>
            <a:ext cx="569976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436882" y="4539257"/>
            <a:ext cx="5207527" cy="1904722"/>
          </a:xfrm>
        </p:spPr>
        <p:txBody>
          <a:bodyPr>
            <a:normAutofit/>
          </a:bodyPr>
          <a:lstStyle/>
          <a:p>
            <a:pPr algn="ctr"/>
            <a:r>
              <a:rPr lang="nb-NO"/>
              <a:t>Vi gir ofte reguleringsstøtte automatisk </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421119" y="1489347"/>
            <a:ext cx="5333999" cy="4351338"/>
          </a:xfrm>
        </p:spPr>
        <p:txBody>
          <a:bodyPr>
            <a:normAutofit lnSpcReduction="10000"/>
          </a:bodyPr>
          <a:lstStyle/>
          <a:p>
            <a:pPr marL="0" indent="0">
              <a:buNone/>
            </a:pPr>
            <a:r>
              <a:rPr lang="nb-NO" sz="1800" b="1"/>
              <a:t>Eksempler:</a:t>
            </a:r>
          </a:p>
          <a:p>
            <a:pPr marL="215900" indent="-215900">
              <a:spcBef>
                <a:spcPts val="1200"/>
              </a:spcBef>
              <a:spcAft>
                <a:spcPts val="1200"/>
              </a:spcAft>
              <a:buBlip>
                <a:blip r:embed="rId2"/>
              </a:buBlip>
            </a:pPr>
            <a:r>
              <a:rPr lang="nb-NO" sz="1800"/>
              <a:t>Når en baby gråter vil vi automatisk løfte den opp, sjekke om den trenger mat, bleieskift eller nærhet. </a:t>
            </a:r>
            <a:endParaRPr lang="nb-NO"/>
          </a:p>
          <a:p>
            <a:pPr marL="215900" indent="-215900">
              <a:spcBef>
                <a:spcPts val="1200"/>
              </a:spcBef>
              <a:spcAft>
                <a:spcPts val="1200"/>
              </a:spcAft>
              <a:buBlip>
                <a:blip r:embed="rId2"/>
              </a:buBlip>
            </a:pPr>
            <a:r>
              <a:rPr lang="nb-NO" sz="1800"/>
              <a:t>Hvis et barn faller og slår seg vil vi forsøke å trøste. </a:t>
            </a:r>
          </a:p>
          <a:p>
            <a:pPr marL="215900" indent="-215900">
              <a:spcBef>
                <a:spcPts val="1200"/>
              </a:spcBef>
              <a:spcAft>
                <a:spcPts val="1200"/>
              </a:spcAft>
              <a:buBlip>
                <a:blip r:embed="rId2"/>
              </a:buBlip>
            </a:pPr>
            <a:r>
              <a:rPr lang="nb-NO" sz="1800"/>
              <a:t>Når en ungdom har kjærlighetssorg føles det naturlig å vise omsorg, kanskje sette seg ned ved siden av personen og prøve å si noe som kan gjøre det bedre. </a:t>
            </a:r>
          </a:p>
          <a:p>
            <a:pPr marL="215900" indent="-215900">
              <a:spcBef>
                <a:spcPts val="1200"/>
              </a:spcBef>
              <a:spcAft>
                <a:spcPts val="1200"/>
              </a:spcAft>
              <a:buBlip>
                <a:blip r:embed="rId2"/>
              </a:buBlip>
            </a:pPr>
            <a:r>
              <a:rPr lang="nb-NO" sz="1800"/>
              <a:t>Vi hjelper et barn med å holde ut ventetiden før det får lov å åpne gaver på bursdagen. </a:t>
            </a:r>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
        <p:nvSpPr>
          <p:cNvPr id="8" name="L-form 7">
            <a:extLst>
              <a:ext uri="{FF2B5EF4-FFF2-40B4-BE49-F238E27FC236}">
                <a16:creationId xmlns:a16="http://schemas.microsoft.com/office/drawing/2014/main" id="{BE7E2BD0-D24A-C161-C670-6E7CB7F1B026}"/>
              </a:ext>
            </a:extLst>
          </p:cNvPr>
          <p:cNvSpPr/>
          <p:nvPr/>
        </p:nvSpPr>
        <p:spPr>
          <a:xfrm rot="5400000">
            <a:off x="358788" y="184619"/>
            <a:ext cx="940030" cy="954965"/>
          </a:xfrm>
          <a:prstGeom prst="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tegning, kunst, illustrasjon&#10;&#10;Automatisk generert beskrivelse">
            <a:extLst>
              <a:ext uri="{FF2B5EF4-FFF2-40B4-BE49-F238E27FC236}">
                <a16:creationId xmlns:a16="http://schemas.microsoft.com/office/drawing/2014/main" id="{963383D0-732F-26FD-5BBC-1343189F6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923" y="865332"/>
            <a:ext cx="3991914" cy="3402144"/>
          </a:xfrm>
          <a:prstGeom prst="rect">
            <a:avLst/>
          </a:prstGeom>
        </p:spPr>
      </p:pic>
    </p:spTree>
    <p:extLst>
      <p:ext uri="{BB962C8B-B14F-4D97-AF65-F5344CB8AC3E}">
        <p14:creationId xmlns:p14="http://schemas.microsoft.com/office/powerpoint/2010/main" val="435192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B262D9-DC0F-7941-3CCB-7B192477F8D7}"/>
              </a:ext>
            </a:extLst>
          </p:cNvPr>
          <p:cNvSpPr/>
          <p:nvPr/>
        </p:nvSpPr>
        <p:spPr>
          <a:xfrm>
            <a:off x="0" y="0"/>
            <a:ext cx="51434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351320" y="3695839"/>
            <a:ext cx="4109469" cy="1679349"/>
          </a:xfrm>
        </p:spPr>
        <p:txBody>
          <a:bodyPr>
            <a:normAutofit/>
          </a:bodyPr>
          <a:lstStyle/>
          <a:p>
            <a:pPr algn="ctr"/>
            <a:r>
              <a:rPr lang="nb-NO"/>
              <a:t>God nok reguleringsstøtte</a:t>
            </a:r>
            <a:r>
              <a:rPr lang="nb-NO" sz="1600" baseline="80000"/>
              <a:t>4</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5795318" y="1188898"/>
            <a:ext cx="5791201" cy="4838550"/>
          </a:xfrm>
        </p:spPr>
        <p:txBody>
          <a:bodyPr>
            <a:normAutofit/>
          </a:bodyPr>
          <a:lstStyle/>
          <a:p>
            <a:pPr>
              <a:spcAft>
                <a:spcPts val="1800"/>
              </a:spcAft>
              <a:buBlip>
                <a:blip r:embed="rId3"/>
              </a:buBlip>
            </a:pPr>
            <a:r>
              <a:rPr lang="nb-NO" sz="1800" dirty="0"/>
              <a:t>Barn trenger god nok reguleringsstøtte, ofte nok, og at dette er </a:t>
            </a:r>
            <a:r>
              <a:rPr lang="nb-NO" sz="1800" b="1" dirty="0"/>
              <a:t>mønsteret av erfaringene</a:t>
            </a:r>
            <a:r>
              <a:rPr lang="nb-NO" sz="1800" dirty="0"/>
              <a:t> barnet har med seg. </a:t>
            </a:r>
          </a:p>
          <a:p>
            <a:pPr>
              <a:spcAft>
                <a:spcPts val="1800"/>
              </a:spcAft>
              <a:buBlip>
                <a:blip r:embed="rId3"/>
              </a:buBlip>
            </a:pPr>
            <a:r>
              <a:rPr lang="nb-NO" sz="1800" dirty="0"/>
              <a:t>Noen ganger klarer vi </a:t>
            </a:r>
            <a:r>
              <a:rPr lang="nb-NO" sz="1800" b="1" dirty="0"/>
              <a:t>ikke å gi </a:t>
            </a:r>
            <a:r>
              <a:rPr lang="nb-NO" sz="1800" dirty="0"/>
              <a:t>reguleringsstøtte, og det er også viktig erfaring for barn. </a:t>
            </a:r>
          </a:p>
          <a:p>
            <a:pPr>
              <a:spcAft>
                <a:spcPts val="1800"/>
              </a:spcAft>
              <a:buBlip>
                <a:blip r:embed="rId3"/>
              </a:buBlip>
            </a:pPr>
            <a:r>
              <a:rPr lang="nb-NO" sz="1800" dirty="0"/>
              <a:t>Barn trenger </a:t>
            </a:r>
            <a:r>
              <a:rPr lang="nb-NO" sz="1800" b="1" dirty="0"/>
              <a:t>erfaring </a:t>
            </a:r>
            <a:r>
              <a:rPr lang="nb-NO" sz="1800" dirty="0"/>
              <a:t>med at deres behov ikke alltid kan prioriteres, at de må vente eller at de ikke alltid blir forstått. </a:t>
            </a:r>
          </a:p>
          <a:p>
            <a:pPr>
              <a:spcAft>
                <a:spcPts val="1800"/>
              </a:spcAft>
              <a:buBlip>
                <a:blip r:embed="rId3"/>
              </a:buBlip>
            </a:pPr>
            <a:r>
              <a:rPr lang="nb-NO" sz="1800" dirty="0"/>
              <a:t>Det som er </a:t>
            </a:r>
            <a:r>
              <a:rPr lang="nb-NO" sz="1800" b="1" dirty="0"/>
              <a:t>viktig, </a:t>
            </a:r>
            <a:r>
              <a:rPr lang="nb-NO" sz="1800" dirty="0"/>
              <a:t>er at de får støtte når stressresponsen er for høy til at de klarer å regulere den selv. </a:t>
            </a:r>
          </a:p>
        </p:txBody>
      </p:sp>
      <p:sp>
        <p:nvSpPr>
          <p:cNvPr id="7" name="TekstSylinder 6">
            <a:extLst>
              <a:ext uri="{FF2B5EF4-FFF2-40B4-BE49-F238E27FC236}">
                <a16:creationId xmlns:a16="http://schemas.microsoft.com/office/drawing/2014/main" id="{11ACEF37-88BC-A4B9-A5C4-F2F729B1C752}"/>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
        <p:nvSpPr>
          <p:cNvPr id="8" name="L-form 7">
            <a:extLst>
              <a:ext uri="{FF2B5EF4-FFF2-40B4-BE49-F238E27FC236}">
                <a16:creationId xmlns:a16="http://schemas.microsoft.com/office/drawing/2014/main" id="{BE7E2BD0-D24A-C161-C670-6E7CB7F1B026}"/>
              </a:ext>
            </a:extLst>
          </p:cNvPr>
          <p:cNvSpPr/>
          <p:nvPr/>
        </p:nvSpPr>
        <p:spPr>
          <a:xfrm rot="5400000">
            <a:off x="358788" y="184619"/>
            <a:ext cx="940030" cy="954965"/>
          </a:xfrm>
          <a:prstGeom prst="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sirkel, mørke">
            <a:extLst>
              <a:ext uri="{FF2B5EF4-FFF2-40B4-BE49-F238E27FC236}">
                <a16:creationId xmlns:a16="http://schemas.microsoft.com/office/drawing/2014/main" id="{FA90A380-F6E6-93DC-ADCD-ED092E110948}"/>
              </a:ext>
            </a:extLst>
          </p:cNvPr>
          <p:cNvPicPr>
            <a:picLocks noChangeAspect="1"/>
          </p:cNvPicPr>
          <p:nvPr/>
        </p:nvPicPr>
        <p:blipFill>
          <a:blip r:embed="rId4">
            <a:extLst>
              <a:ext uri="{28A0092B-C50C-407E-A947-70E740481C1C}">
                <a14:useLocalDpi xmlns:a14="http://schemas.microsoft.com/office/drawing/2010/main" val="0"/>
              </a:ext>
            </a:extLst>
          </a:blip>
          <a:srcRect l="32840" r="30075" b="33546"/>
          <a:stretch/>
        </p:blipFill>
        <p:spPr>
          <a:xfrm>
            <a:off x="605481" y="-277811"/>
            <a:ext cx="3855308" cy="3885984"/>
          </a:xfrm>
          <a:prstGeom prst="rect">
            <a:avLst/>
          </a:prstGeom>
        </p:spPr>
      </p:pic>
    </p:spTree>
    <p:extLst>
      <p:ext uri="{BB962C8B-B14F-4D97-AF65-F5344CB8AC3E}">
        <p14:creationId xmlns:p14="http://schemas.microsoft.com/office/powerpoint/2010/main" val="1548348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C96A63-11DD-C225-A746-6E6BECB03274}"/>
              </a:ext>
            </a:extLst>
          </p:cNvPr>
          <p:cNvSpPr>
            <a:spLocks noGrp="1"/>
          </p:cNvSpPr>
          <p:nvPr>
            <p:ph type="title"/>
          </p:nvPr>
        </p:nvSpPr>
        <p:spPr>
          <a:xfrm>
            <a:off x="257806" y="772417"/>
            <a:ext cx="5334000" cy="1311999"/>
          </a:xfrm>
        </p:spPr>
        <p:txBody>
          <a:bodyPr>
            <a:normAutofit/>
          </a:bodyPr>
          <a:lstStyle/>
          <a:p>
            <a:pPr algn="ctr"/>
            <a:r>
              <a:rPr lang="nb-NO"/>
              <a:t>Manglende erfaring </a:t>
            </a:r>
            <a:br>
              <a:rPr lang="nb-NO"/>
            </a:br>
            <a:r>
              <a:rPr lang="nb-NO"/>
              <a:t>med støtte</a:t>
            </a:r>
            <a:r>
              <a:rPr lang="nb-NO" sz="1600" baseline="80000"/>
              <a:t>1,2 </a:t>
            </a:r>
          </a:p>
        </p:txBody>
      </p:sp>
      <p:sp>
        <p:nvSpPr>
          <p:cNvPr id="3" name="Plassholder for innhold 2">
            <a:extLst>
              <a:ext uri="{FF2B5EF4-FFF2-40B4-BE49-F238E27FC236}">
                <a16:creationId xmlns:a16="http://schemas.microsoft.com/office/drawing/2014/main" id="{3D6C575E-2D64-A294-C4C6-CF14A62AC116}"/>
              </a:ext>
            </a:extLst>
          </p:cNvPr>
          <p:cNvSpPr>
            <a:spLocks noGrp="1"/>
          </p:cNvSpPr>
          <p:nvPr>
            <p:ph idx="1"/>
          </p:nvPr>
        </p:nvSpPr>
        <p:spPr>
          <a:xfrm>
            <a:off x="735022" y="2274661"/>
            <a:ext cx="5856278" cy="4045638"/>
          </a:xfrm>
        </p:spPr>
        <p:txBody>
          <a:bodyPr>
            <a:normAutofit/>
          </a:bodyPr>
          <a:lstStyle/>
          <a:p>
            <a:pPr marL="216000" lvl="1" indent="-216000">
              <a:spcBef>
                <a:spcPts val="1800"/>
              </a:spcBef>
              <a:spcAft>
                <a:spcPts val="1800"/>
              </a:spcAft>
              <a:buBlip>
                <a:blip r:embed="rId3"/>
              </a:buBlip>
            </a:pPr>
            <a:r>
              <a:rPr lang="nb-NO" sz="1800" dirty="0"/>
              <a:t>Hvis barn ikke får mange nok reguleringsstøtte kan det </a:t>
            </a:r>
            <a:r>
              <a:rPr lang="nb-NO" sz="1800" b="1" dirty="0"/>
              <a:t>påvirke utviklingen </a:t>
            </a:r>
            <a:r>
              <a:rPr lang="nb-NO" sz="1800" dirty="0"/>
              <a:t>av reguleringsferdigheter. </a:t>
            </a:r>
          </a:p>
          <a:p>
            <a:pPr marL="216000" lvl="1" indent="-216000">
              <a:spcBef>
                <a:spcPts val="1800"/>
              </a:spcBef>
              <a:spcAft>
                <a:spcPts val="1800"/>
              </a:spcAft>
              <a:buBlip>
                <a:blip r:embed="rId3"/>
              </a:buBlip>
            </a:pPr>
            <a:r>
              <a:rPr lang="nb-NO" sz="1800" dirty="0"/>
              <a:t>Reguleringsferdighetene kan bli </a:t>
            </a:r>
            <a:r>
              <a:rPr lang="nb-NO" sz="1800" b="1" dirty="0"/>
              <a:t>mindre effektive, </a:t>
            </a:r>
            <a:r>
              <a:rPr lang="nb-NO" sz="1800" dirty="0"/>
              <a:t>og i verste fall være skadelig for dem selv og/eller andre. </a:t>
            </a:r>
          </a:p>
          <a:p>
            <a:pPr marL="216000" lvl="1" indent="-216000">
              <a:spcBef>
                <a:spcPts val="1800"/>
              </a:spcBef>
              <a:spcAft>
                <a:spcPts val="1800"/>
              </a:spcAft>
              <a:buBlip>
                <a:blip r:embed="rId3"/>
              </a:buBlip>
            </a:pPr>
            <a:r>
              <a:rPr lang="nb-NO" sz="1800" dirty="0"/>
              <a:t>Det er disse ferdighetene de må bruke når de skal regulere seg. For alle barn forsøker å </a:t>
            </a:r>
            <a:r>
              <a:rPr lang="nb-NO" sz="1800" b="1" dirty="0"/>
              <a:t>regulere seg så godt de kan </a:t>
            </a:r>
            <a:r>
              <a:rPr lang="nb-NO" sz="1800" dirty="0"/>
              <a:t>med ferdighetene de har. </a:t>
            </a:r>
          </a:p>
        </p:txBody>
      </p:sp>
      <p:sp>
        <p:nvSpPr>
          <p:cNvPr id="9" name="TekstSylinder 8">
            <a:extLst>
              <a:ext uri="{FF2B5EF4-FFF2-40B4-BE49-F238E27FC236}">
                <a16:creationId xmlns:a16="http://schemas.microsoft.com/office/drawing/2014/main" id="{3768EA44-E4C3-AAD6-200A-A420F1C8A9DA}"/>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
        <p:nvSpPr>
          <p:cNvPr id="6" name="Rektangel 5">
            <a:extLst>
              <a:ext uri="{FF2B5EF4-FFF2-40B4-BE49-F238E27FC236}">
                <a16:creationId xmlns:a16="http://schemas.microsoft.com/office/drawing/2014/main" id="{FD1437DE-EEE6-32F8-FBFE-2751A476E52E}"/>
              </a:ext>
            </a:extLst>
          </p:cNvPr>
          <p:cNvSpPr/>
          <p:nvPr/>
        </p:nvSpPr>
        <p:spPr>
          <a:xfrm>
            <a:off x="7014116" y="0"/>
            <a:ext cx="517967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skjermbilde, Rektangel, sort, kunst&#10;&#10;Automatisk generert beskrivelse">
            <a:extLst>
              <a:ext uri="{FF2B5EF4-FFF2-40B4-BE49-F238E27FC236}">
                <a16:creationId xmlns:a16="http://schemas.microsoft.com/office/drawing/2014/main" id="{09A9BB94-47A4-5651-6472-89203B2E66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15" t="14818" r="12407" b="11490"/>
          <a:stretch/>
        </p:blipFill>
        <p:spPr>
          <a:xfrm>
            <a:off x="7496339" y="756323"/>
            <a:ext cx="4438024" cy="5563976"/>
          </a:xfrm>
          <a:prstGeom prst="rect">
            <a:avLst/>
          </a:prstGeom>
        </p:spPr>
      </p:pic>
      <p:sp>
        <p:nvSpPr>
          <p:cNvPr id="10" name="Plassholder for innhold 2">
            <a:extLst>
              <a:ext uri="{FF2B5EF4-FFF2-40B4-BE49-F238E27FC236}">
                <a16:creationId xmlns:a16="http://schemas.microsoft.com/office/drawing/2014/main" id="{2A0910E0-77EC-0C1C-A4D9-0832461C3134}"/>
              </a:ext>
            </a:extLst>
          </p:cNvPr>
          <p:cNvSpPr txBox="1">
            <a:spLocks/>
          </p:cNvSpPr>
          <p:nvPr/>
        </p:nvSpPr>
        <p:spPr>
          <a:xfrm>
            <a:off x="8156576" y="1730776"/>
            <a:ext cx="3505198" cy="3615069"/>
          </a:xfrm>
          <a:prstGeom prst="rect">
            <a:avLst/>
          </a:prstGeom>
        </p:spPr>
        <p:txBody>
          <a:bodyPr vert="horz" lIns="0" tIns="0" rIns="0" bIns="0" rtlCol="0" anchor="t">
            <a:normAutofit/>
          </a:bodyPr>
          <a:lstStyle>
            <a:lvl1pPr marL="216000" indent="-216000" algn="l" defTabSz="914400" rtl="0" eaLnBrk="1" latinLnBrk="0" hangingPunct="1">
              <a:lnSpc>
                <a:spcPct val="100000"/>
              </a:lnSpc>
              <a:spcBef>
                <a:spcPts val="1800"/>
              </a:spcBef>
              <a:buSzPct val="100000"/>
              <a:buFontTx/>
              <a:buBlip>
                <a:blip r:embed="rId5"/>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0">
              <a:spcBef>
                <a:spcPts val="1200"/>
              </a:spcBef>
              <a:buNone/>
            </a:pPr>
            <a:r>
              <a:rPr lang="nb-NO" sz="1800" b="1"/>
              <a:t>Eksempler på regulering:</a:t>
            </a:r>
          </a:p>
          <a:p>
            <a:pPr lvl="1">
              <a:spcBef>
                <a:spcPts val="1200"/>
              </a:spcBef>
              <a:buFont typeface="Arial" panose="020B0604020202020204" pitchFamily="34" charset="0"/>
              <a:buBlip>
                <a:blip r:embed="rId3"/>
              </a:buBlip>
            </a:pPr>
            <a:r>
              <a:rPr lang="nb-NO" sz="1800"/>
              <a:t>Urolig i kroppen</a:t>
            </a:r>
          </a:p>
          <a:p>
            <a:pPr lvl="1">
              <a:spcBef>
                <a:spcPts val="1200"/>
              </a:spcBef>
              <a:buFont typeface="Arial" panose="020B0604020202020204" pitchFamily="34" charset="0"/>
              <a:buBlip>
                <a:blip r:embed="rId3"/>
              </a:buBlip>
            </a:pPr>
            <a:r>
              <a:rPr lang="nb-NO" sz="1800"/>
              <a:t>Skrike</a:t>
            </a:r>
          </a:p>
          <a:p>
            <a:pPr lvl="1">
              <a:spcBef>
                <a:spcPts val="1200"/>
              </a:spcBef>
              <a:buFont typeface="Arial" panose="020B0604020202020204" pitchFamily="34" charset="0"/>
              <a:buBlip>
                <a:blip r:embed="rId3"/>
              </a:buBlip>
            </a:pPr>
            <a:r>
              <a:rPr lang="nb-NO" sz="1800"/>
              <a:t>Ta på seg hetta</a:t>
            </a:r>
          </a:p>
          <a:p>
            <a:pPr lvl="1">
              <a:spcBef>
                <a:spcPts val="1200"/>
              </a:spcBef>
              <a:buFont typeface="Arial" panose="020B0604020202020204" pitchFamily="34" charset="0"/>
              <a:buBlip>
                <a:blip r:embed="rId3"/>
              </a:buBlip>
            </a:pPr>
            <a:r>
              <a:rPr lang="nb-NO" sz="1800"/>
              <a:t>Avvise andre</a:t>
            </a:r>
          </a:p>
          <a:p>
            <a:pPr lvl="1">
              <a:spcBef>
                <a:spcPts val="1200"/>
              </a:spcBef>
              <a:buFont typeface="Arial" panose="020B0604020202020204" pitchFamily="34" charset="0"/>
              <a:buBlip>
                <a:blip r:embed="rId3"/>
              </a:buBlip>
            </a:pPr>
            <a:r>
              <a:rPr lang="nb-NO" sz="1800"/>
              <a:t>Tulle når man får kjeft</a:t>
            </a:r>
          </a:p>
          <a:p>
            <a:pPr lvl="1">
              <a:spcBef>
                <a:spcPts val="1200"/>
              </a:spcBef>
              <a:buFont typeface="Arial" panose="020B0604020202020204" pitchFamily="34" charset="0"/>
              <a:buBlip>
                <a:blip r:embed="rId3"/>
              </a:buBlip>
            </a:pPr>
            <a:r>
              <a:rPr lang="nb-NO" sz="1800"/>
              <a:t>Provosere </a:t>
            </a:r>
          </a:p>
          <a:p>
            <a:pPr lvl="1">
              <a:spcBef>
                <a:spcPts val="1200"/>
              </a:spcBef>
              <a:buFont typeface="Arial" panose="020B0604020202020204" pitchFamily="34" charset="0"/>
              <a:buBlip>
                <a:blip r:embed="rId3"/>
              </a:buBlip>
            </a:pPr>
            <a:r>
              <a:rPr lang="nb-NO" sz="1800"/>
              <a:t>Bli fjern </a:t>
            </a:r>
          </a:p>
          <a:p>
            <a:pPr marL="216000" lvl="1" indent="0">
              <a:spcBef>
                <a:spcPts val="1200"/>
              </a:spcBef>
              <a:buNone/>
            </a:pPr>
            <a:endParaRPr lang="nb-NO" sz="1800"/>
          </a:p>
          <a:p>
            <a:pPr marL="216000" lvl="1" indent="0">
              <a:spcBef>
                <a:spcPts val="1200"/>
              </a:spcBef>
              <a:buNone/>
            </a:pPr>
            <a:endParaRPr lang="nb-NO" sz="1800"/>
          </a:p>
        </p:txBody>
      </p:sp>
      <p:sp>
        <p:nvSpPr>
          <p:cNvPr id="4" name="TekstSylinder 3">
            <a:extLst>
              <a:ext uri="{FF2B5EF4-FFF2-40B4-BE49-F238E27FC236}">
                <a16:creationId xmlns:a16="http://schemas.microsoft.com/office/drawing/2014/main" id="{D127185C-DBDA-7B13-3BCF-A5D36B2278D3}"/>
              </a:ext>
            </a:extLst>
          </p:cNvPr>
          <p:cNvSpPr txBox="1"/>
          <p:nvPr/>
        </p:nvSpPr>
        <p:spPr>
          <a:xfrm>
            <a:off x="8308976" y="344487"/>
            <a:ext cx="3684104" cy="307777"/>
          </a:xfrm>
          <a:prstGeom prst="rect">
            <a:avLst/>
          </a:prstGeom>
          <a:noFill/>
        </p:spPr>
        <p:txBody>
          <a:bodyPr wrap="square" rtlCol="0">
            <a:spAutoFit/>
          </a:bodyPr>
          <a:lstStyle/>
          <a:p>
            <a:pPr algn="r"/>
            <a:r>
              <a:rPr lang="nb-NO" sz="1400"/>
              <a:t>Regulering</a:t>
            </a:r>
          </a:p>
        </p:txBody>
      </p:sp>
    </p:spTree>
    <p:extLst>
      <p:ext uri="{BB962C8B-B14F-4D97-AF65-F5344CB8AC3E}">
        <p14:creationId xmlns:p14="http://schemas.microsoft.com/office/powerpoint/2010/main" val="94854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1B155B6-9136-5665-2500-24ACC1A6D396}"/>
              </a:ext>
            </a:extLst>
          </p:cNvPr>
          <p:cNvSpPr/>
          <p:nvPr/>
        </p:nvSpPr>
        <p:spPr>
          <a:xfrm>
            <a:off x="5818237" y="0"/>
            <a:ext cx="63737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FC96A63-11DD-C225-A746-6E6BECB03274}"/>
              </a:ext>
            </a:extLst>
          </p:cNvPr>
          <p:cNvSpPr>
            <a:spLocks noGrp="1"/>
          </p:cNvSpPr>
          <p:nvPr>
            <p:ph type="title"/>
          </p:nvPr>
        </p:nvSpPr>
        <p:spPr>
          <a:xfrm>
            <a:off x="370566" y="835730"/>
            <a:ext cx="5301185" cy="1092158"/>
          </a:xfrm>
        </p:spPr>
        <p:txBody>
          <a:bodyPr>
            <a:noAutofit/>
          </a:bodyPr>
          <a:lstStyle/>
          <a:p>
            <a:pPr algn="ctr"/>
            <a:r>
              <a:rPr lang="nb-NO"/>
              <a:t>Ekstra mye reguleringsstøtte</a:t>
            </a:r>
            <a:r>
              <a:rPr lang="nb-NO" sz="1600" baseline="80000"/>
              <a:t>1,2</a:t>
            </a:r>
          </a:p>
        </p:txBody>
      </p:sp>
      <p:sp>
        <p:nvSpPr>
          <p:cNvPr id="4" name="TekstSylinder 3">
            <a:extLst>
              <a:ext uri="{FF2B5EF4-FFF2-40B4-BE49-F238E27FC236}">
                <a16:creationId xmlns:a16="http://schemas.microsoft.com/office/drawing/2014/main" id="{D3A67F55-8298-D909-E9DD-4103760C99E7}"/>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8" name="Bilde 7" descr="Et bilde som inneholder tegning, kunst, illustrasjon&#10;&#10;Automatisk generert beskrivelse">
            <a:extLst>
              <a:ext uri="{FF2B5EF4-FFF2-40B4-BE49-F238E27FC236}">
                <a16:creationId xmlns:a16="http://schemas.microsoft.com/office/drawing/2014/main" id="{806EB6D5-CD4B-811E-DCD4-4123C6CFA0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38" y="1927888"/>
            <a:ext cx="4592867" cy="3914311"/>
          </a:xfrm>
          <a:prstGeom prst="rect">
            <a:avLst/>
          </a:prstGeom>
        </p:spPr>
      </p:pic>
      <p:sp>
        <p:nvSpPr>
          <p:cNvPr id="10" name="TekstSylinder 9">
            <a:extLst>
              <a:ext uri="{FF2B5EF4-FFF2-40B4-BE49-F238E27FC236}">
                <a16:creationId xmlns:a16="http://schemas.microsoft.com/office/drawing/2014/main" id="{B0167518-6B6D-EA48-5580-C1BCE3040C58}"/>
              </a:ext>
            </a:extLst>
          </p:cNvPr>
          <p:cNvSpPr txBox="1"/>
          <p:nvPr/>
        </p:nvSpPr>
        <p:spPr>
          <a:xfrm>
            <a:off x="6563022" y="1339830"/>
            <a:ext cx="5171778" cy="4678204"/>
          </a:xfrm>
          <a:prstGeom prst="rect">
            <a:avLst/>
          </a:prstGeom>
          <a:noFill/>
        </p:spPr>
        <p:txBody>
          <a:bodyPr wrap="square" rtlCol="0">
            <a:spAutoFit/>
          </a:bodyPr>
          <a:lstStyle/>
          <a:p>
            <a:pPr indent="-216000">
              <a:spcBef>
                <a:spcPts val="1200"/>
              </a:spcBef>
              <a:spcAft>
                <a:spcPts val="1200"/>
              </a:spcAft>
              <a:buNone/>
            </a:pPr>
            <a:r>
              <a:rPr lang="nb-NO" sz="1800" dirty="0"/>
              <a:t>Alle som møter barn og unge kan gi litt reguleringsstøtte, og til sammen kan vi gi mange erfaringer som bidrar til at: </a:t>
            </a:r>
          </a:p>
          <a:p>
            <a:pPr marL="216000" lvl="1" indent="-216000">
              <a:spcBef>
                <a:spcPts val="1200"/>
              </a:spcBef>
              <a:spcAft>
                <a:spcPts val="1200"/>
              </a:spcAft>
              <a:buBlip>
                <a:blip r:embed="rId4"/>
              </a:buBlip>
            </a:pPr>
            <a:r>
              <a:rPr lang="nb-NO" sz="1800" dirty="0"/>
              <a:t>De får </a:t>
            </a:r>
            <a:r>
              <a:rPr lang="nb-NO" sz="1800" b="1" dirty="0"/>
              <a:t>nye erfaringer </a:t>
            </a:r>
            <a:r>
              <a:rPr lang="nb-NO" sz="1800" dirty="0"/>
              <a:t>med trygge voksne. </a:t>
            </a:r>
          </a:p>
          <a:p>
            <a:pPr marL="216000" lvl="1" indent="-216000">
              <a:spcBef>
                <a:spcPts val="1200"/>
              </a:spcBef>
              <a:spcAft>
                <a:spcPts val="1200"/>
              </a:spcAft>
              <a:buBlip>
                <a:blip r:embed="rId4"/>
              </a:buBlip>
            </a:pPr>
            <a:r>
              <a:rPr lang="nb-NO" sz="1800" dirty="0"/>
              <a:t>De kan komme </a:t>
            </a:r>
            <a:r>
              <a:rPr lang="nb-NO" sz="1800" b="1" dirty="0"/>
              <a:t>tilbake til toleransevinduet </a:t>
            </a:r>
            <a:r>
              <a:rPr lang="nb-NO" sz="1800" dirty="0"/>
              <a:t>sånn at de er i posisjon til å leke og lære.</a:t>
            </a:r>
          </a:p>
          <a:p>
            <a:pPr marL="216000" lvl="1" indent="-216000">
              <a:spcBef>
                <a:spcPts val="1200"/>
              </a:spcBef>
              <a:spcAft>
                <a:spcPts val="1200"/>
              </a:spcAft>
              <a:buBlip>
                <a:blip r:embed="rId4"/>
              </a:buBlip>
            </a:pPr>
            <a:r>
              <a:rPr lang="nb-NO" sz="1800" dirty="0"/>
              <a:t>De kan oppleve </a:t>
            </a:r>
            <a:r>
              <a:rPr lang="nb-NO" sz="1800" b="1" dirty="0"/>
              <a:t>mestring.</a:t>
            </a:r>
          </a:p>
          <a:p>
            <a:pPr marL="216000" lvl="1" indent="-216000">
              <a:spcBef>
                <a:spcPts val="1200"/>
              </a:spcBef>
              <a:spcAft>
                <a:spcPts val="1200"/>
              </a:spcAft>
              <a:buBlip>
                <a:blip r:embed="rId4"/>
              </a:buBlip>
            </a:pPr>
            <a:r>
              <a:rPr lang="nb-NO" sz="1800" dirty="0"/>
              <a:t>Deres egne reguleringsferdigheter kan </a:t>
            </a:r>
            <a:r>
              <a:rPr lang="nb-NO" sz="1800" b="1" dirty="0"/>
              <a:t>utvikles. </a:t>
            </a:r>
          </a:p>
          <a:p>
            <a:pPr marL="216000" indent="-216000" algn="l">
              <a:spcBef>
                <a:spcPts val="1200"/>
              </a:spcBef>
              <a:spcAft>
                <a:spcPts val="1200"/>
              </a:spcAft>
            </a:pPr>
            <a:endParaRPr lang="nb-NO" dirty="0"/>
          </a:p>
        </p:txBody>
      </p:sp>
    </p:spTree>
    <p:extLst>
      <p:ext uri="{BB962C8B-B14F-4D97-AF65-F5344CB8AC3E}">
        <p14:creationId xmlns:p14="http://schemas.microsoft.com/office/powerpoint/2010/main" val="24832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6736AE0-3311-6E67-8183-454B57A4C7C2}"/>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854704E-813B-BA3D-CEAE-BFE5F6D198E7}"/>
              </a:ext>
            </a:extLst>
          </p:cNvPr>
          <p:cNvSpPr>
            <a:spLocks noGrp="1"/>
          </p:cNvSpPr>
          <p:nvPr>
            <p:ph type="title"/>
          </p:nvPr>
        </p:nvSpPr>
        <p:spPr/>
        <p:txBody>
          <a:bodyPr>
            <a:normAutofit/>
          </a:bodyPr>
          <a:lstStyle/>
          <a:p>
            <a:r>
              <a:rPr lang="nb-NO" sz="3200">
                <a:latin typeface="Oslo Sans Office" panose="02000000000000000000" pitchFamily="2" charset="0"/>
              </a:rPr>
              <a:t>Vi skal ha fokus på:</a:t>
            </a:r>
          </a:p>
        </p:txBody>
      </p:sp>
      <p:sp>
        <p:nvSpPr>
          <p:cNvPr id="4" name="TekstSylinder 3">
            <a:extLst>
              <a:ext uri="{FF2B5EF4-FFF2-40B4-BE49-F238E27FC236}">
                <a16:creationId xmlns:a16="http://schemas.microsoft.com/office/drawing/2014/main" id="{6C0ABEBF-0895-0A64-C91C-B1CBC7D7B1C8}"/>
              </a:ext>
            </a:extLst>
          </p:cNvPr>
          <p:cNvSpPr txBox="1"/>
          <p:nvPr/>
        </p:nvSpPr>
        <p:spPr>
          <a:xfrm>
            <a:off x="530508" y="1376000"/>
            <a:ext cx="5034983" cy="4201150"/>
          </a:xfrm>
          <a:prstGeom prst="rect">
            <a:avLst/>
          </a:prstGeom>
          <a:noFill/>
        </p:spPr>
        <p:txBody>
          <a:bodyPr wrap="square" rtlCol="0">
            <a:spAutoFit/>
          </a:bodyPr>
          <a:lstStyle/>
          <a:p>
            <a:pPr marL="216000" indent="-216000">
              <a:spcBef>
                <a:spcPts val="1800"/>
              </a:spcBef>
              <a:spcAft>
                <a:spcPts val="1800"/>
              </a:spcAft>
            </a:pPr>
            <a:endParaRPr lang="nb-NO" dirty="0"/>
          </a:p>
          <a:p>
            <a:pPr marL="216000" lvl="1" indent="-216000">
              <a:spcBef>
                <a:spcPts val="1800"/>
              </a:spcBef>
              <a:spcAft>
                <a:spcPts val="1800"/>
              </a:spcAft>
              <a:buBlip>
                <a:blip r:embed="rId2"/>
              </a:buBlip>
            </a:pPr>
            <a:r>
              <a:rPr lang="nb-NO" dirty="0"/>
              <a:t>Hvordan vi kan </a:t>
            </a:r>
            <a:r>
              <a:rPr lang="nb-NO" b="1" dirty="0"/>
              <a:t>regulere </a:t>
            </a:r>
            <a:r>
              <a:rPr lang="nb-NO" dirty="0"/>
              <a:t>oss selv, og gi </a:t>
            </a:r>
            <a:r>
              <a:rPr lang="nb-NO" b="1" dirty="0"/>
              <a:t>reguleringsstøtte</a:t>
            </a:r>
            <a:r>
              <a:rPr lang="nb-NO" dirty="0"/>
              <a:t> til andre. </a:t>
            </a:r>
          </a:p>
          <a:p>
            <a:pPr marL="216000" lvl="1" indent="-216000">
              <a:spcBef>
                <a:spcPts val="1200"/>
              </a:spcBef>
              <a:spcAft>
                <a:spcPts val="1200"/>
              </a:spcAft>
              <a:buBlip>
                <a:blip r:embed="rId2"/>
              </a:buBlip>
            </a:pPr>
            <a:r>
              <a:rPr lang="nb-NO" dirty="0"/>
              <a:t>Hvordan barndomsbelastninger kan påvirke </a:t>
            </a:r>
            <a:r>
              <a:rPr lang="nb-NO" b="1" dirty="0"/>
              <a:t>utvikling av reguleringsferdigheter</a:t>
            </a:r>
            <a:r>
              <a:rPr lang="nb-NO" dirty="0"/>
              <a:t>. </a:t>
            </a:r>
          </a:p>
          <a:p>
            <a:pPr marL="216000" lvl="1" indent="-216000">
              <a:spcBef>
                <a:spcPts val="1800"/>
              </a:spcBef>
              <a:spcAft>
                <a:spcPts val="1800"/>
              </a:spcAft>
              <a:buBlip>
                <a:blip r:embed="rId2"/>
              </a:buBlip>
            </a:pPr>
            <a:r>
              <a:rPr lang="nb-NO" dirty="0"/>
              <a:t>Hvordan </a:t>
            </a:r>
            <a:r>
              <a:rPr lang="nb-NO" b="1" dirty="0"/>
              <a:t>speilnevroner </a:t>
            </a:r>
            <a:r>
              <a:rPr lang="nb-NO" dirty="0"/>
              <a:t>påvirker vår evne til å gi reguleringsstøtte.  </a:t>
            </a:r>
          </a:p>
          <a:p>
            <a:endParaRPr lang="nb-NO" dirty="0"/>
          </a:p>
        </p:txBody>
      </p:sp>
      <p:pic>
        <p:nvPicPr>
          <p:cNvPr id="7" name="Bilde 6" descr="Et bilde som inneholder himmel, utendørs, basketball, maling&#10;&#10;Automatisk generert beskrivelse">
            <a:extLst>
              <a:ext uri="{FF2B5EF4-FFF2-40B4-BE49-F238E27FC236}">
                <a16:creationId xmlns:a16="http://schemas.microsoft.com/office/drawing/2014/main" id="{28273656-AE1D-D899-4476-CB634D3DE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096" y="-1485672"/>
            <a:ext cx="5831054" cy="8746581"/>
          </a:xfrm>
          <a:prstGeom prst="rect">
            <a:avLst/>
          </a:prstGeom>
        </p:spPr>
      </p:pic>
      <p:sp>
        <p:nvSpPr>
          <p:cNvPr id="3" name="TekstSylinder 1">
            <a:extLst>
              <a:ext uri="{FF2B5EF4-FFF2-40B4-BE49-F238E27FC236}">
                <a16:creationId xmlns:a16="http://schemas.microsoft.com/office/drawing/2014/main" id="{44024C0B-3579-9EB3-B78A-46A74FBFDABA}"/>
              </a:ext>
            </a:extLst>
          </p:cNvPr>
          <p:cNvSpPr txBox="1"/>
          <p:nvPr/>
        </p:nvSpPr>
        <p:spPr>
          <a:xfrm>
            <a:off x="10535412" y="6480307"/>
            <a:ext cx="2075688" cy="261610"/>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sz="1100" dirty="0">
                <a:solidFill>
                  <a:schemeClr val="bg1"/>
                </a:solidFill>
              </a:rPr>
              <a:t>Foto: </a:t>
            </a:r>
            <a:r>
              <a:rPr lang="nb-NO" sz="1100">
                <a:solidFill>
                  <a:schemeClr val="bg1"/>
                </a:solidFill>
              </a:rPr>
              <a:t>Tom Gustavsen</a:t>
            </a:r>
          </a:p>
        </p:txBody>
      </p:sp>
    </p:spTree>
    <p:extLst>
      <p:ext uri="{BB962C8B-B14F-4D97-AF65-F5344CB8AC3E}">
        <p14:creationId xmlns:p14="http://schemas.microsoft.com/office/powerpoint/2010/main" val="1190173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43366C-B003-E4A1-1E8B-0291586E166D}"/>
              </a:ext>
            </a:extLst>
          </p:cNvPr>
          <p:cNvSpPr>
            <a:spLocks noGrp="1"/>
          </p:cNvSpPr>
          <p:nvPr>
            <p:ph type="title"/>
          </p:nvPr>
        </p:nvSpPr>
        <p:spPr/>
        <p:txBody>
          <a:bodyPr/>
          <a:lstStyle/>
          <a:p>
            <a:r>
              <a:rPr lang="nb-NO"/>
              <a:t>Case: Adam 13 år </a:t>
            </a:r>
          </a:p>
        </p:txBody>
      </p:sp>
      <p:sp>
        <p:nvSpPr>
          <p:cNvPr id="3" name="Plassholder for innhold 2">
            <a:extLst>
              <a:ext uri="{FF2B5EF4-FFF2-40B4-BE49-F238E27FC236}">
                <a16:creationId xmlns:a16="http://schemas.microsoft.com/office/drawing/2014/main" id="{7E6B6DD6-267E-4C0A-7259-97224DB9E10F}"/>
              </a:ext>
            </a:extLst>
          </p:cNvPr>
          <p:cNvSpPr>
            <a:spLocks noGrp="1"/>
          </p:cNvSpPr>
          <p:nvPr>
            <p:ph idx="1"/>
          </p:nvPr>
        </p:nvSpPr>
        <p:spPr>
          <a:xfrm>
            <a:off x="695326" y="2012778"/>
            <a:ext cx="5400674" cy="4060824"/>
          </a:xfrm>
        </p:spPr>
        <p:txBody>
          <a:bodyPr/>
          <a:lstStyle/>
          <a:p>
            <a:pPr marL="0" indent="0">
              <a:spcAft>
                <a:spcPts val="1800"/>
              </a:spcAft>
              <a:buNone/>
            </a:pPr>
            <a:r>
              <a:rPr lang="nb-NO" sz="1800" dirty="0"/>
              <a:t>Alle barn og unge prøver å regulere seg, og voksne prøver å gi reguleringsstøtte. </a:t>
            </a:r>
          </a:p>
          <a:p>
            <a:pPr marL="0" indent="0">
              <a:spcAft>
                <a:spcPts val="1800"/>
              </a:spcAft>
              <a:buNone/>
            </a:pPr>
            <a:r>
              <a:rPr lang="nb-NO" sz="1800" dirty="0"/>
              <a:t>Les casen om Adam og marker: </a:t>
            </a:r>
          </a:p>
          <a:p>
            <a:pPr marL="215900" indent="-215900">
              <a:spcBef>
                <a:spcPts val="1200"/>
              </a:spcBef>
              <a:spcAft>
                <a:spcPts val="1200"/>
              </a:spcAft>
              <a:buBlip>
                <a:blip r:embed="rId2"/>
              </a:buBlip>
            </a:pPr>
            <a:r>
              <a:rPr lang="nb-NO" sz="1800" dirty="0"/>
              <a:t>Det du tror er Adam sitt forsøk på å regulere seg selv.</a:t>
            </a:r>
          </a:p>
          <a:p>
            <a:pPr marL="215900" indent="-215900">
              <a:spcBef>
                <a:spcPts val="1200"/>
              </a:spcBef>
              <a:spcAft>
                <a:spcPts val="1200"/>
              </a:spcAft>
              <a:buBlip>
                <a:blip r:embed="rId2"/>
              </a:buBlip>
            </a:pPr>
            <a:r>
              <a:rPr lang="nb-NO" sz="1800" dirty="0"/>
              <a:t>Hvordan Geir og Petter prøver å gi reguleringsstøtte til Adam.</a:t>
            </a:r>
            <a:endParaRPr lang="nb-NO" sz="1800" b="1" dirty="0"/>
          </a:p>
        </p:txBody>
      </p:sp>
      <p:sp>
        <p:nvSpPr>
          <p:cNvPr id="5" name="TekstSylinder 4">
            <a:extLst>
              <a:ext uri="{FF2B5EF4-FFF2-40B4-BE49-F238E27FC236}">
                <a16:creationId xmlns:a16="http://schemas.microsoft.com/office/drawing/2014/main" id="{7BB06730-CE82-FAB2-0F84-DAAC3519D117}"/>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8" name="Bilde 7" descr="Et bilde som inneholder måne, Himmellegeme, mørke, Astronomisk begivenhet&#10;&#10;Automatisk generert beskrivelse">
            <a:extLst>
              <a:ext uri="{FF2B5EF4-FFF2-40B4-BE49-F238E27FC236}">
                <a16:creationId xmlns:a16="http://schemas.microsoft.com/office/drawing/2014/main" id="{76FA8A92-3371-B0E3-60F1-EA0D77F8B2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9" name="TekstSylinder 8">
            <a:extLst>
              <a:ext uri="{FF2B5EF4-FFF2-40B4-BE49-F238E27FC236}">
                <a16:creationId xmlns:a16="http://schemas.microsoft.com/office/drawing/2014/main" id="{965C5717-EDED-8DBD-AB09-65E1A8188166}"/>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20</a:t>
            </a:r>
            <a:r>
              <a:rPr lang="nb-NO" sz="1400" b="1">
                <a:effectLst/>
                <a:ea typeface="Aptos" panose="020B0004020202020204" pitchFamily="34" charset="0"/>
                <a:cs typeface="Times New Roman" panose="02020603050405020304" pitchFamily="18" charset="0"/>
              </a:rPr>
              <a:t> minutter</a:t>
            </a:r>
          </a:p>
        </p:txBody>
      </p:sp>
      <p:pic>
        <p:nvPicPr>
          <p:cNvPr id="11" name="Bilde 10">
            <a:extLst>
              <a:ext uri="{FF2B5EF4-FFF2-40B4-BE49-F238E27FC236}">
                <a16:creationId xmlns:a16="http://schemas.microsoft.com/office/drawing/2014/main" id="{B3BE27D9-C17E-A5F5-EE38-48CE2AFEFA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461" t="14575" r="35046" b="11774"/>
          <a:stretch/>
        </p:blipFill>
        <p:spPr>
          <a:xfrm flipH="1">
            <a:off x="7158110" y="1008771"/>
            <a:ext cx="3212107" cy="5219354"/>
          </a:xfrm>
          <a:prstGeom prst="rect">
            <a:avLst/>
          </a:prstGeom>
        </p:spPr>
      </p:pic>
    </p:spTree>
    <p:extLst>
      <p:ext uri="{BB962C8B-B14F-4D97-AF65-F5344CB8AC3E}">
        <p14:creationId xmlns:p14="http://schemas.microsoft.com/office/powerpoint/2010/main" val="1270268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B848298-F488-B776-C9DE-39F03B93DD82}"/>
              </a:ext>
            </a:extLst>
          </p:cNvPr>
          <p:cNvSpPr>
            <a:spLocks noGrp="1"/>
          </p:cNvSpPr>
          <p:nvPr>
            <p:ph idx="1"/>
          </p:nvPr>
        </p:nvSpPr>
        <p:spPr>
          <a:xfrm>
            <a:off x="695326" y="1558042"/>
            <a:ext cx="10815954" cy="4579957"/>
          </a:xfrm>
        </p:spPr>
        <p:txBody>
          <a:bodyPr numCol="2" spcCol="360000">
            <a:noAutofit/>
          </a:bodyPr>
          <a:lstStyle/>
          <a:p>
            <a:pPr marL="0" indent="0">
              <a:lnSpc>
                <a:spcPct val="116000"/>
              </a:lnSpc>
              <a:spcAft>
                <a:spcPts val="800"/>
              </a:spcAft>
              <a:buNone/>
            </a:pPr>
            <a:r>
              <a:rPr lang="nb-NO" sz="1400" dirty="0">
                <a:effectLst/>
                <a:latin typeface="+mj-lt"/>
                <a:ea typeface="Aptos" panose="020B0004020202020204" pitchFamily="34" charset="0"/>
                <a:cs typeface="Times New Roman" panose="02020603050405020304" pitchFamily="18" charset="0"/>
              </a:rPr>
              <a:t>Adam er på vei til skolen og tenker på krangelen som</a:t>
            </a:r>
            <a:r>
              <a:rPr lang="nb-NO" sz="1400" dirty="0">
                <a:latin typeface="+mj-lt"/>
                <a:ea typeface="Aptos" panose="020B0004020202020204" pitchFamily="34" charset="0"/>
                <a:cs typeface="Times New Roman" panose="02020603050405020304" pitchFamily="18" charset="0"/>
              </a:rPr>
              <a:t> skjedde</a:t>
            </a:r>
            <a:r>
              <a:rPr lang="nb-NO" sz="1400" dirty="0">
                <a:effectLst/>
                <a:latin typeface="+mj-lt"/>
                <a:ea typeface="Aptos" panose="020B0004020202020204" pitchFamily="34" charset="0"/>
                <a:cs typeface="Times New Roman" panose="02020603050405020304" pitchFamily="18" charset="0"/>
              </a:rPr>
              <a:t> dagen før. Han synes det var urettferdig fordi de andre elevene ikke hørte hans side av saken, og han føler han får skylden hver gang. Inne i klasserommet tar Adam på seg hetta og begynner å slå med pennen på bordet. Det lager en del støy og det er vanskelig å høre hva læreren, Geir, sier. Adam fikk ikke med seg oppgaven de skal gjøre og fortsetter å bråke med pennen. Imens de andre begynner å jobbe går Geir bort til Adam og legger hånden på skulderen hans og sier at det er hyggelig å se Adam i dag. </a:t>
            </a:r>
            <a:r>
              <a:rPr lang="nb-NO" sz="1400" dirty="0">
                <a:latin typeface="+mj-lt"/>
                <a:ea typeface="Aptos" panose="020B0004020202020204" pitchFamily="34" charset="0"/>
                <a:cs typeface="Times New Roman" panose="02020603050405020304" pitchFamily="18" charset="0"/>
              </a:rPr>
              <a:t>Geir</a:t>
            </a:r>
            <a:r>
              <a:rPr lang="nb-NO" sz="1400" dirty="0">
                <a:effectLst/>
                <a:latin typeface="+mj-lt"/>
                <a:ea typeface="Aptos" panose="020B0004020202020204" pitchFamily="34" charset="0"/>
                <a:cs typeface="Times New Roman" panose="02020603050405020304" pitchFamily="18" charset="0"/>
              </a:rPr>
              <a:t> </a:t>
            </a:r>
            <a:r>
              <a:rPr lang="nb-NO" sz="1400" dirty="0">
                <a:latin typeface="+mj-lt"/>
                <a:ea typeface="Aptos" panose="020B0004020202020204" pitchFamily="34" charset="0"/>
                <a:cs typeface="Times New Roman" panose="02020603050405020304" pitchFamily="18" charset="0"/>
              </a:rPr>
              <a:t>forklarer at han </a:t>
            </a:r>
            <a:r>
              <a:rPr lang="nb-NO" sz="1400" dirty="0">
                <a:effectLst/>
                <a:latin typeface="+mj-lt"/>
                <a:ea typeface="Aptos" panose="020B0004020202020204" pitchFamily="34" charset="0"/>
                <a:cs typeface="Times New Roman" panose="02020603050405020304" pitchFamily="18" charset="0"/>
              </a:rPr>
              <a:t>har skrevet oppgaven på tavla og at Adam kan begynne å jobbe når han er klar. Etter hvert begynner Adam å tulle med eleven som sitter ved siden av. De begynner å snakke om hva de skal etter skolen. Geir går bort igjen og setter seg ved siden av og spør om de skal begynne sammen, så det kanskje blir litt lettere. </a:t>
            </a:r>
            <a:r>
              <a:rPr lang="nb-NO" sz="1400" dirty="0">
                <a:latin typeface="+mj-lt"/>
                <a:ea typeface="Aptos" panose="020B0004020202020204" pitchFamily="34" charset="0"/>
                <a:cs typeface="Times New Roman" panose="02020603050405020304" pitchFamily="18" charset="0"/>
              </a:rPr>
              <a:t>Adam virker uinteressert, og ser bort når Geir begynner å lese oppgaveteksten. </a:t>
            </a:r>
            <a:endParaRPr lang="nb-NO" sz="1400" dirty="0">
              <a:effectLst/>
              <a:latin typeface="+mj-lt"/>
              <a:ea typeface="Aptos" panose="020B0004020202020204" pitchFamily="34" charset="0"/>
              <a:cs typeface="Times New Roman" panose="02020603050405020304" pitchFamily="18" charset="0"/>
            </a:endParaRPr>
          </a:p>
          <a:p>
            <a:pPr marL="0" indent="0">
              <a:lnSpc>
                <a:spcPct val="116000"/>
              </a:lnSpc>
              <a:spcAft>
                <a:spcPts val="800"/>
              </a:spcAft>
              <a:buNone/>
            </a:pPr>
            <a:r>
              <a:rPr lang="nb-NO" sz="1400" dirty="0">
                <a:effectLst/>
                <a:latin typeface="+mj-lt"/>
                <a:ea typeface="Aptos" panose="020B0004020202020204" pitchFamily="34" charset="0"/>
                <a:cs typeface="Times New Roman" panose="02020603050405020304" pitchFamily="18" charset="0"/>
              </a:rPr>
              <a:t>Etter skolen skal Adam snakke med Petter, som er konsulent fra oppfølgingsteamet i bydelen. På vei inn til kontoret dytter Adam borti alle møblene i gangen. Når Adam kommer på kontoret har Petter satt frem vann. Petter starter med å snakke om fotballkampen på tv i går fordi de alltid prater litt om fotball eller andre ting Adam interesserer seg for. Adam sier ikke så mye og etter en halvtime foreslår Petter at de går og kjøper seg en brus. På veien forteller Adam om krangelen i går og Petter sier det er «skikkelig dritt og at det ikke er rart at Adam blir lei». Etter en stund begynner Petter å spørre om hvorfor krangelen oppstod. Da blir Adam sint og sier at Petter tar partiet til de andre elevene. Petter foreslår at de heller kan snakke om det når de skal møtes neste uke. </a:t>
            </a:r>
          </a:p>
          <a:p>
            <a:pPr marL="0" indent="0">
              <a:buNone/>
            </a:pPr>
            <a:endParaRPr lang="nb-NO" sz="1400" dirty="0"/>
          </a:p>
        </p:txBody>
      </p:sp>
      <p:sp>
        <p:nvSpPr>
          <p:cNvPr id="2" name="Tittel 1">
            <a:extLst>
              <a:ext uri="{FF2B5EF4-FFF2-40B4-BE49-F238E27FC236}">
                <a16:creationId xmlns:a16="http://schemas.microsoft.com/office/drawing/2014/main" id="{C13C6384-9537-F4DB-BFB4-94DF6B96188E}"/>
              </a:ext>
            </a:extLst>
          </p:cNvPr>
          <p:cNvSpPr>
            <a:spLocks noGrp="1"/>
          </p:cNvSpPr>
          <p:nvPr>
            <p:ph type="title"/>
          </p:nvPr>
        </p:nvSpPr>
        <p:spPr>
          <a:xfrm>
            <a:off x="695326" y="720001"/>
            <a:ext cx="9469438" cy="732879"/>
          </a:xfrm>
        </p:spPr>
        <p:txBody>
          <a:bodyPr/>
          <a:lstStyle/>
          <a:p>
            <a:r>
              <a:rPr lang="nb-NO"/>
              <a:t>Case: Adam 13 år </a:t>
            </a:r>
          </a:p>
        </p:txBody>
      </p:sp>
      <p:sp>
        <p:nvSpPr>
          <p:cNvPr id="4" name="TekstSylinder 3">
            <a:extLst>
              <a:ext uri="{FF2B5EF4-FFF2-40B4-BE49-F238E27FC236}">
                <a16:creationId xmlns:a16="http://schemas.microsoft.com/office/drawing/2014/main" id="{73F8BF60-7194-910E-BE55-AD7DEC8C3FA6}"/>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Tree>
    <p:extLst>
      <p:ext uri="{BB962C8B-B14F-4D97-AF65-F5344CB8AC3E}">
        <p14:creationId xmlns:p14="http://schemas.microsoft.com/office/powerpoint/2010/main" val="60159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71A300F-7933-1EBD-8BC1-CC933F0D0D33}"/>
              </a:ext>
            </a:extLst>
          </p:cNvPr>
          <p:cNvSpPr/>
          <p:nvPr/>
        </p:nvSpPr>
        <p:spPr>
          <a:xfrm>
            <a:off x="0" y="0"/>
            <a:ext cx="57694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FC96A63-11DD-C225-A746-6E6BECB03274}"/>
              </a:ext>
            </a:extLst>
          </p:cNvPr>
          <p:cNvSpPr>
            <a:spLocks noGrp="1"/>
          </p:cNvSpPr>
          <p:nvPr>
            <p:ph type="title"/>
          </p:nvPr>
        </p:nvSpPr>
        <p:spPr>
          <a:xfrm>
            <a:off x="544286" y="4890938"/>
            <a:ext cx="4592867" cy="1250370"/>
          </a:xfrm>
        </p:spPr>
        <p:txBody>
          <a:bodyPr>
            <a:noAutofit/>
          </a:bodyPr>
          <a:lstStyle/>
          <a:p>
            <a:pPr algn="ctr"/>
            <a:r>
              <a:rPr lang="nb-NO"/>
              <a:t>Når voksne blir utfordret</a:t>
            </a:r>
            <a:r>
              <a:rPr lang="nb-NO" sz="1800" baseline="80000"/>
              <a:t>1,2</a:t>
            </a:r>
          </a:p>
        </p:txBody>
      </p:sp>
      <p:sp>
        <p:nvSpPr>
          <p:cNvPr id="4" name="TekstSylinder 3">
            <a:extLst>
              <a:ext uri="{FF2B5EF4-FFF2-40B4-BE49-F238E27FC236}">
                <a16:creationId xmlns:a16="http://schemas.microsoft.com/office/drawing/2014/main" id="{D3A67F55-8298-D909-E9DD-4103760C99E7}"/>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7" name="Bilde 6" descr="Et bilde som inneholder tegning, kunst, illustrasjon&#10;&#10;Automatisk generert beskrivelse">
            <a:extLst>
              <a:ext uri="{FF2B5EF4-FFF2-40B4-BE49-F238E27FC236}">
                <a16:creationId xmlns:a16="http://schemas.microsoft.com/office/drawing/2014/main" id="{7690C675-BFA8-952F-D76D-3FA1C833A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664" y="838201"/>
            <a:ext cx="4272489" cy="3641266"/>
          </a:xfrm>
          <a:prstGeom prst="rect">
            <a:avLst/>
          </a:prstGeom>
        </p:spPr>
      </p:pic>
      <p:sp>
        <p:nvSpPr>
          <p:cNvPr id="5" name="TekstSylinder 4">
            <a:extLst>
              <a:ext uri="{FF2B5EF4-FFF2-40B4-BE49-F238E27FC236}">
                <a16:creationId xmlns:a16="http://schemas.microsoft.com/office/drawing/2014/main" id="{133731ED-FAFB-A408-B07F-52411BA0ECFD}"/>
              </a:ext>
            </a:extLst>
          </p:cNvPr>
          <p:cNvSpPr txBox="1"/>
          <p:nvPr/>
        </p:nvSpPr>
        <p:spPr>
          <a:xfrm>
            <a:off x="6422571" y="1967061"/>
            <a:ext cx="4996543" cy="2923877"/>
          </a:xfrm>
          <a:prstGeom prst="rect">
            <a:avLst/>
          </a:prstGeom>
          <a:noFill/>
        </p:spPr>
        <p:txBody>
          <a:bodyPr wrap="square" rtlCol="0">
            <a:spAutoFit/>
          </a:bodyPr>
          <a:lstStyle/>
          <a:p>
            <a:pPr marL="216000" lvl="1" indent="-216000">
              <a:spcBef>
                <a:spcPts val="1200"/>
              </a:spcBef>
              <a:spcAft>
                <a:spcPts val="1200"/>
              </a:spcAft>
              <a:buBlip>
                <a:blip r:embed="rId4"/>
              </a:buBlip>
            </a:pPr>
            <a:r>
              <a:rPr lang="nb-NO" sz="1800" dirty="0"/>
              <a:t>Å gi reguleringsstøtte er </a:t>
            </a:r>
            <a:r>
              <a:rPr lang="nb-NO" sz="1800" b="1" dirty="0"/>
              <a:t>ikke alltid like lett</a:t>
            </a:r>
            <a:r>
              <a:rPr lang="nb-NO" sz="1800" dirty="0"/>
              <a:t> i praksis. </a:t>
            </a:r>
          </a:p>
          <a:p>
            <a:pPr marL="216000" lvl="1" indent="-216000">
              <a:spcBef>
                <a:spcPts val="1200"/>
              </a:spcBef>
              <a:spcAft>
                <a:spcPts val="1200"/>
              </a:spcAft>
              <a:buBlip>
                <a:blip r:embed="rId4"/>
              </a:buBlip>
            </a:pPr>
            <a:r>
              <a:rPr lang="nb-NO" sz="1800" dirty="0"/>
              <a:t>Barn og unge kan oppføre seg på måter som er </a:t>
            </a:r>
            <a:r>
              <a:rPr lang="nb-NO" sz="1800" b="1" dirty="0"/>
              <a:t>vanskelig å forstå</a:t>
            </a:r>
            <a:r>
              <a:rPr lang="nb-NO" sz="1800" dirty="0"/>
              <a:t>, og vi blir påvirket.</a:t>
            </a:r>
          </a:p>
          <a:p>
            <a:pPr marL="216000" lvl="1" indent="-216000">
              <a:spcBef>
                <a:spcPts val="1200"/>
              </a:spcBef>
              <a:spcAft>
                <a:spcPts val="1200"/>
              </a:spcAft>
              <a:buBlip>
                <a:blip r:embed="rId4"/>
              </a:buBlip>
            </a:pPr>
            <a:r>
              <a:rPr lang="nb-NO" sz="1800" dirty="0"/>
              <a:t>Ved å lære mer om mekanismene som gjør at vi påvirkes, blir det lettere å være trygge voksne når </a:t>
            </a:r>
            <a:r>
              <a:rPr lang="nb-NO" sz="1800" b="1" dirty="0"/>
              <a:t>vi blir utfordret. </a:t>
            </a:r>
          </a:p>
        </p:txBody>
      </p:sp>
    </p:spTree>
    <p:extLst>
      <p:ext uri="{BB962C8B-B14F-4D97-AF65-F5344CB8AC3E}">
        <p14:creationId xmlns:p14="http://schemas.microsoft.com/office/powerpoint/2010/main" val="1455992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Regulering del 3">
            <a:hlinkClick r:id="" action="ppaction://media"/>
            <a:extLst>
              <a:ext uri="{FF2B5EF4-FFF2-40B4-BE49-F238E27FC236}">
                <a16:creationId xmlns:a16="http://schemas.microsoft.com/office/drawing/2014/main" id="{C07E60A6-A1D7-D289-F550-9256B70391C9}"/>
              </a:ext>
            </a:extLst>
          </p:cNvPr>
          <p:cNvPicPr>
            <a:picLocks noRot="1" noChangeAspect="1"/>
          </p:cNvPicPr>
          <p:nvPr>
            <a:videoFile r:link="rId1"/>
          </p:nvPr>
        </p:nvPicPr>
        <p:blipFill>
          <a:blip r:embed="rId4"/>
          <a:stretch>
            <a:fillRect/>
          </a:stretch>
        </p:blipFill>
        <p:spPr>
          <a:xfrm>
            <a:off x="27573" y="15173"/>
            <a:ext cx="12138053" cy="6827654"/>
          </a:xfrm>
          <a:prstGeom prst="rect">
            <a:avLst/>
          </a:prstGeom>
          <a:noFill/>
        </p:spPr>
      </p:pic>
      <p:sp>
        <p:nvSpPr>
          <p:cNvPr id="8" name="Date Placeholder 2">
            <a:extLst>
              <a:ext uri="{FF2B5EF4-FFF2-40B4-BE49-F238E27FC236}">
                <a16:creationId xmlns:a16="http://schemas.microsoft.com/office/drawing/2014/main" id="{56ADD606-44A7-E4F7-B121-93069EF532AD}"/>
              </a:ext>
            </a:extLst>
          </p:cNvPr>
          <p:cNvSpPr>
            <a:spLocks noGrp="1"/>
          </p:cNvSpPr>
          <p:nvPr>
            <p:ph type="dt" sz="half" idx="10"/>
          </p:nvPr>
        </p:nvSpPr>
        <p:spPr>
          <a:xfrm>
            <a:off x="10156825" y="6292352"/>
            <a:ext cx="1339850" cy="365125"/>
          </a:xfrm>
        </p:spPr>
        <p:txBody>
          <a:bodyPr/>
          <a:lstStyle/>
          <a:p>
            <a:pPr>
              <a:spcAft>
                <a:spcPts val="600"/>
              </a:spcAft>
            </a:pPr>
            <a:fld id="{939CC06A-0458-7443-A95A-A3C9036965EC}" type="datetime1">
              <a:rPr lang="nb-NO" smtClean="0"/>
              <a:pPr>
                <a:spcAft>
                  <a:spcPts val="600"/>
                </a:spcAft>
              </a:pPr>
              <a:t>29.01.2026</a:t>
            </a:fld>
            <a:endParaRPr lang="nb-NO"/>
          </a:p>
        </p:txBody>
      </p:sp>
      <p:sp>
        <p:nvSpPr>
          <p:cNvPr id="10" name="Slide Number Placeholder 3">
            <a:extLst>
              <a:ext uri="{FF2B5EF4-FFF2-40B4-BE49-F238E27FC236}">
                <a16:creationId xmlns:a16="http://schemas.microsoft.com/office/drawing/2014/main" id="{467D930D-7776-FFFF-8722-DF49069378F0}"/>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33</a:t>
            </a:fld>
            <a:endParaRPr lang="nb-NO"/>
          </a:p>
        </p:txBody>
      </p:sp>
      <p:sp>
        <p:nvSpPr>
          <p:cNvPr id="2" name="TekstSylinder 1">
            <a:extLst>
              <a:ext uri="{FF2B5EF4-FFF2-40B4-BE49-F238E27FC236}">
                <a16:creationId xmlns:a16="http://schemas.microsoft.com/office/drawing/2014/main" id="{2BF1178F-6084-9A63-2C11-9EFE9992CB16}"/>
              </a:ext>
            </a:extLst>
          </p:cNvPr>
          <p:cNvSpPr txBox="1"/>
          <p:nvPr/>
        </p:nvSpPr>
        <p:spPr>
          <a:xfrm>
            <a:off x="331200" y="6296400"/>
            <a:ext cx="687600" cy="360000"/>
          </a:xfrm>
          <a:prstGeom prst="rect">
            <a:avLst/>
          </a:prstGeom>
          <a:blipFill>
            <a:blip r:embed="rId5"/>
            <a:stretch>
              <a:fillRect/>
            </a:stretch>
          </a:blipFill>
        </p:spPr>
        <p:txBody>
          <a:bodyPr vert="horz" lIns="0" tIns="0" rIns="0" bIns="0" rtlCol="0" anchor="t">
            <a:normAutofit/>
          </a:bodyPr>
          <a:lstStyle/>
          <a:p>
            <a:pPr>
              <a:spcBef>
                <a:spcPts val="1200"/>
              </a:spcBef>
              <a:buSzPct val="100000"/>
            </a:pPr>
            <a:r>
              <a:rPr lang="nb-NO" sz="100" b="0" i="0" kern="1200">
                <a:solidFill>
                  <a:schemeClr val="bg1"/>
                </a:solidFill>
                <a:latin typeface="+mn-lt"/>
                <a:ea typeface="+mn-ea"/>
                <a:cs typeface="+mn-cs"/>
              </a:rPr>
              <a:t>Sett inn riktig film</a:t>
            </a:r>
          </a:p>
        </p:txBody>
      </p:sp>
    </p:spTree>
    <p:extLst>
      <p:ext uri="{BB962C8B-B14F-4D97-AF65-F5344CB8AC3E}">
        <p14:creationId xmlns:p14="http://schemas.microsoft.com/office/powerpoint/2010/main" val="406769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67C48A6-3878-0BDD-6F9B-E30A8F8EB911}"/>
              </a:ext>
            </a:extLst>
          </p:cNvPr>
          <p:cNvSpPr/>
          <p:nvPr/>
        </p:nvSpPr>
        <p:spPr>
          <a:xfrm>
            <a:off x="-45553" y="0"/>
            <a:ext cx="57688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3E784B-4B89-29C7-8975-2AD43A500645}"/>
              </a:ext>
            </a:extLst>
          </p:cNvPr>
          <p:cNvSpPr>
            <a:spLocks noGrp="1"/>
          </p:cNvSpPr>
          <p:nvPr>
            <p:ph type="title"/>
          </p:nvPr>
        </p:nvSpPr>
        <p:spPr>
          <a:xfrm>
            <a:off x="215568" y="1380761"/>
            <a:ext cx="5334000" cy="589815"/>
          </a:xfrm>
        </p:spPr>
        <p:txBody>
          <a:bodyPr/>
          <a:lstStyle/>
          <a:p>
            <a:pPr algn="ctr"/>
            <a:r>
              <a:rPr lang="nb-NO"/>
              <a:t>Speilnevroner</a:t>
            </a:r>
            <a:r>
              <a:rPr lang="nb-NO" sz="1600" baseline="80000"/>
              <a:t>5,6</a:t>
            </a:r>
          </a:p>
        </p:txBody>
      </p:sp>
      <p:sp>
        <p:nvSpPr>
          <p:cNvPr id="3" name="Plassholder for innhold 2">
            <a:extLst>
              <a:ext uri="{FF2B5EF4-FFF2-40B4-BE49-F238E27FC236}">
                <a16:creationId xmlns:a16="http://schemas.microsoft.com/office/drawing/2014/main" id="{0560765B-4DCF-53BE-94D6-73B76DEEDA27}"/>
              </a:ext>
            </a:extLst>
          </p:cNvPr>
          <p:cNvSpPr>
            <a:spLocks noGrp="1"/>
          </p:cNvSpPr>
          <p:nvPr>
            <p:ph idx="1"/>
          </p:nvPr>
        </p:nvSpPr>
        <p:spPr>
          <a:xfrm>
            <a:off x="6468733" y="2081918"/>
            <a:ext cx="5109809" cy="3839911"/>
          </a:xfrm>
        </p:spPr>
        <p:txBody>
          <a:bodyPr/>
          <a:lstStyle/>
          <a:p>
            <a:pPr>
              <a:spcBef>
                <a:spcPts val="1200"/>
              </a:spcBef>
              <a:spcAft>
                <a:spcPts val="1200"/>
              </a:spcAft>
              <a:buBlip>
                <a:blip r:embed="rId3"/>
              </a:buBlip>
            </a:pPr>
            <a:r>
              <a:rPr lang="nb-NO" sz="1800" dirty="0"/>
              <a:t>Følelser, stemninger og stress </a:t>
            </a:r>
            <a:r>
              <a:rPr lang="nb-NO" sz="1800" b="1" dirty="0"/>
              <a:t>smitter</a:t>
            </a:r>
            <a:r>
              <a:rPr lang="nb-NO" sz="1800" dirty="0"/>
              <a:t> mellom mennesker. </a:t>
            </a:r>
          </a:p>
          <a:p>
            <a:pPr>
              <a:spcBef>
                <a:spcPts val="1200"/>
              </a:spcBef>
              <a:spcAft>
                <a:spcPts val="1200"/>
              </a:spcAft>
              <a:buBlip>
                <a:blip r:embed="rId3"/>
              </a:buBlip>
            </a:pPr>
            <a:r>
              <a:rPr lang="nb-NO" sz="1800" dirty="0"/>
              <a:t>Det er fordi vi har </a:t>
            </a:r>
            <a:r>
              <a:rPr lang="nb-NO" sz="1800" b="1" dirty="0"/>
              <a:t>speilnevroner</a:t>
            </a:r>
            <a:r>
              <a:rPr lang="nb-NO" sz="1800" dirty="0"/>
              <a:t> i hjernen som registrerer andres bevegelser og følelser.</a:t>
            </a:r>
          </a:p>
          <a:p>
            <a:pPr>
              <a:spcBef>
                <a:spcPts val="1200"/>
              </a:spcBef>
              <a:spcAft>
                <a:spcPts val="1200"/>
              </a:spcAft>
              <a:buBlip>
                <a:blip r:embed="rId3"/>
              </a:buBlip>
            </a:pPr>
            <a:r>
              <a:rPr lang="nb-NO" sz="1800" dirty="0"/>
              <a:t>Dette </a:t>
            </a:r>
            <a:r>
              <a:rPr lang="nb-NO" sz="1800" b="1" dirty="0"/>
              <a:t>skjer automatisk</a:t>
            </a:r>
            <a:r>
              <a:rPr lang="nb-NO" sz="1800" dirty="0"/>
              <a:t>, og vi reagerer som om det er vi som har følelsene og bevegelsene.</a:t>
            </a:r>
          </a:p>
        </p:txBody>
      </p:sp>
      <p:pic>
        <p:nvPicPr>
          <p:cNvPr id="15" name="Bilde 14" descr="Et bilde som inneholder tegnefilm, tegning, kunst, illustrasjon&#10;&#10;Automatisk generert beskrivelse">
            <a:extLst>
              <a:ext uri="{FF2B5EF4-FFF2-40B4-BE49-F238E27FC236}">
                <a16:creationId xmlns:a16="http://schemas.microsoft.com/office/drawing/2014/main" id="{5FFCFB04-7457-4DCA-8ECC-9508192F8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78" t="21682" r="18983" b="20100"/>
          <a:stretch/>
        </p:blipFill>
        <p:spPr>
          <a:xfrm>
            <a:off x="366323" y="2081918"/>
            <a:ext cx="5028911" cy="2752929"/>
          </a:xfrm>
          <a:prstGeom prst="rect">
            <a:avLst/>
          </a:prstGeom>
        </p:spPr>
      </p:pic>
      <p:sp>
        <p:nvSpPr>
          <p:cNvPr id="4" name="TekstSylinder 3">
            <a:extLst>
              <a:ext uri="{FF2B5EF4-FFF2-40B4-BE49-F238E27FC236}">
                <a16:creationId xmlns:a16="http://schemas.microsoft.com/office/drawing/2014/main" id="{065FEF57-318E-D083-A072-E3CC7F9D9DD3}"/>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Tree>
    <p:extLst>
      <p:ext uri="{BB962C8B-B14F-4D97-AF65-F5344CB8AC3E}">
        <p14:creationId xmlns:p14="http://schemas.microsoft.com/office/powerpoint/2010/main" val="2252939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EE4CC5-53E2-0D6E-60F5-A1F853813DF2}"/>
              </a:ext>
            </a:extLst>
          </p:cNvPr>
          <p:cNvSpPr>
            <a:spLocks noGrp="1"/>
          </p:cNvSpPr>
          <p:nvPr>
            <p:ph type="title"/>
          </p:nvPr>
        </p:nvSpPr>
        <p:spPr>
          <a:xfrm>
            <a:off x="456867" y="5097008"/>
            <a:ext cx="5334000" cy="602050"/>
          </a:xfrm>
        </p:spPr>
        <p:txBody>
          <a:bodyPr/>
          <a:lstStyle/>
          <a:p>
            <a:pPr algn="ctr"/>
            <a:r>
              <a:rPr lang="nb-NO"/>
              <a:t>Begynn med oss selv</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1,2 </a:t>
            </a:r>
            <a:endParaRPr lang="nb-NO"/>
          </a:p>
        </p:txBody>
      </p:sp>
      <p:sp>
        <p:nvSpPr>
          <p:cNvPr id="4" name="Rektangel 3">
            <a:extLst>
              <a:ext uri="{FF2B5EF4-FFF2-40B4-BE49-F238E27FC236}">
                <a16:creationId xmlns:a16="http://schemas.microsoft.com/office/drawing/2014/main" id="{93B3A811-B099-1EFF-2A0A-6E0AFA86D5FB}"/>
              </a:ext>
            </a:extLst>
          </p:cNvPr>
          <p:cNvSpPr/>
          <p:nvPr/>
        </p:nvSpPr>
        <p:spPr>
          <a:xfrm>
            <a:off x="5609968" y="0"/>
            <a:ext cx="658203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tegning, kunst, sketch, strektegning&#10;&#10;Automatisk generert beskrivelse">
            <a:extLst>
              <a:ext uri="{FF2B5EF4-FFF2-40B4-BE49-F238E27FC236}">
                <a16:creationId xmlns:a16="http://schemas.microsoft.com/office/drawing/2014/main" id="{430A1FA2-426E-8333-F8E2-32AF759AB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930" y="830025"/>
            <a:ext cx="3571875" cy="4017733"/>
          </a:xfrm>
          <a:prstGeom prst="rect">
            <a:avLst/>
          </a:prstGeom>
        </p:spPr>
      </p:pic>
      <p:sp>
        <p:nvSpPr>
          <p:cNvPr id="3" name="Plassholder for innhold 2">
            <a:extLst>
              <a:ext uri="{FF2B5EF4-FFF2-40B4-BE49-F238E27FC236}">
                <a16:creationId xmlns:a16="http://schemas.microsoft.com/office/drawing/2014/main" id="{CE580007-7A6B-8C91-5605-56DC7EC64312}"/>
              </a:ext>
            </a:extLst>
          </p:cNvPr>
          <p:cNvSpPr>
            <a:spLocks noGrp="1"/>
          </p:cNvSpPr>
          <p:nvPr>
            <p:ph idx="1"/>
          </p:nvPr>
        </p:nvSpPr>
        <p:spPr>
          <a:xfrm>
            <a:off x="6319182" y="1424422"/>
            <a:ext cx="5163602" cy="5004373"/>
          </a:xfrm>
        </p:spPr>
        <p:txBody>
          <a:bodyPr>
            <a:normAutofit/>
          </a:bodyPr>
          <a:lstStyle/>
          <a:p>
            <a:pPr marL="215900" indent="-215900">
              <a:spcBef>
                <a:spcPts val="1200"/>
              </a:spcBef>
              <a:spcAft>
                <a:spcPts val="1200"/>
              </a:spcAft>
              <a:buBlip>
                <a:blip r:embed="rId4"/>
              </a:buBlip>
            </a:pPr>
            <a:r>
              <a:rPr lang="nb-NO" sz="1800" dirty="0"/>
              <a:t>Når vi møter barn som er utenfor toleransevinduet </a:t>
            </a:r>
            <a:r>
              <a:rPr lang="nb-NO" sz="1800" b="1" dirty="0"/>
              <a:t>kan vi bli «smittet</a:t>
            </a:r>
            <a:r>
              <a:rPr lang="nb-NO" sz="1800" dirty="0"/>
              <a:t>» av deres stress. </a:t>
            </a:r>
          </a:p>
          <a:p>
            <a:pPr marL="215900" indent="-215900">
              <a:spcBef>
                <a:spcPts val="1200"/>
              </a:spcBef>
              <a:spcAft>
                <a:spcPts val="1200"/>
              </a:spcAft>
              <a:buBlip>
                <a:blip r:embed="rId4"/>
              </a:buBlip>
            </a:pPr>
            <a:r>
              <a:rPr lang="nb-NO" sz="1800" dirty="0"/>
              <a:t>Vi må derfor </a:t>
            </a:r>
            <a:r>
              <a:rPr lang="nb-NO" sz="1800" b="1" dirty="0"/>
              <a:t>regulere oss selv først</a:t>
            </a:r>
            <a:r>
              <a:rPr lang="nb-NO" sz="1800" dirty="0"/>
              <a:t>, for så å støtte barnet, og det er krevende. </a:t>
            </a:r>
          </a:p>
          <a:p>
            <a:pPr marL="215900" indent="-215900">
              <a:spcBef>
                <a:spcPts val="1200"/>
              </a:spcBef>
              <a:spcAft>
                <a:spcPts val="1200"/>
              </a:spcAft>
              <a:buBlip>
                <a:blip r:embed="rId4"/>
              </a:buBlip>
            </a:pPr>
            <a:r>
              <a:rPr lang="nb-NO" sz="1800" dirty="0"/>
              <a:t>Heldigvis trenger vi ikke bli feilfrie voksne, det hjelper å bare bli </a:t>
            </a:r>
            <a:r>
              <a:rPr lang="nb-NO" sz="1800" b="1" dirty="0"/>
              <a:t>mer bevisst </a:t>
            </a:r>
            <a:r>
              <a:rPr lang="nb-NO" sz="1800" dirty="0"/>
              <a:t>på hva som skjer i oss. </a:t>
            </a:r>
          </a:p>
          <a:p>
            <a:pPr marL="215900" indent="-215900">
              <a:spcBef>
                <a:spcPts val="1200"/>
              </a:spcBef>
              <a:spcAft>
                <a:spcPts val="1200"/>
              </a:spcAft>
              <a:buBlip>
                <a:blip r:embed="rId4"/>
              </a:buBlip>
            </a:pPr>
            <a:r>
              <a:rPr lang="nb-NO" sz="1800" dirty="0"/>
              <a:t>Derfor er det viktig at vi </a:t>
            </a:r>
            <a:r>
              <a:rPr lang="nb-NO" sz="1800" b="1" dirty="0"/>
              <a:t>jobber med oss selv</a:t>
            </a:r>
            <a:r>
              <a:rPr lang="nb-NO" sz="1800" dirty="0"/>
              <a:t>, og oss som kollegaer sånn at vi kan gi reguleringsstøtte til barna. </a:t>
            </a:r>
          </a:p>
          <a:p>
            <a:pPr>
              <a:spcBef>
                <a:spcPts val="1200"/>
              </a:spcBef>
              <a:spcAft>
                <a:spcPts val="1200"/>
              </a:spcAft>
              <a:buNone/>
            </a:pPr>
            <a:endParaRPr lang="nb-NO" sz="1800" dirty="0"/>
          </a:p>
        </p:txBody>
      </p:sp>
      <p:sp>
        <p:nvSpPr>
          <p:cNvPr id="5" name="TekstSylinder 4">
            <a:extLst>
              <a:ext uri="{FF2B5EF4-FFF2-40B4-BE49-F238E27FC236}">
                <a16:creationId xmlns:a16="http://schemas.microsoft.com/office/drawing/2014/main" id="{D92757E3-6676-C453-5971-694ADFC1777A}"/>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spTree>
    <p:extLst>
      <p:ext uri="{BB962C8B-B14F-4D97-AF65-F5344CB8AC3E}">
        <p14:creationId xmlns:p14="http://schemas.microsoft.com/office/powerpoint/2010/main" val="4177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sky, himmel, tre&#10;&#10;Automatisk generert beskrivelse">
            <a:extLst>
              <a:ext uri="{FF2B5EF4-FFF2-40B4-BE49-F238E27FC236}">
                <a16:creationId xmlns:a16="http://schemas.microsoft.com/office/drawing/2014/main" id="{A33F4FAF-44B8-CB02-6BCA-12E8136CD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56611"/>
            <a:ext cx="15410915" cy="8614611"/>
          </a:xfrm>
          <a:prstGeom prst="rect">
            <a:avLst/>
          </a:prstGeom>
        </p:spPr>
      </p:pic>
      <p:sp>
        <p:nvSpPr>
          <p:cNvPr id="3" name="Rektangel 2">
            <a:extLst>
              <a:ext uri="{FF2B5EF4-FFF2-40B4-BE49-F238E27FC236}">
                <a16:creationId xmlns:a16="http://schemas.microsoft.com/office/drawing/2014/main" id="{C5FCA94B-BA7F-BB5F-6165-B1CC868F80EA}"/>
              </a:ext>
            </a:extLst>
          </p:cNvPr>
          <p:cNvSpPr/>
          <p:nvPr/>
        </p:nvSpPr>
        <p:spPr>
          <a:xfrm>
            <a:off x="0" y="0"/>
            <a:ext cx="6103088" cy="6103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9D11C0A9-F335-77C6-3A74-E58E56F67395}"/>
              </a:ext>
            </a:extLst>
          </p:cNvPr>
          <p:cNvSpPr>
            <a:spLocks noGrp="1"/>
          </p:cNvSpPr>
          <p:nvPr>
            <p:ph type="title"/>
          </p:nvPr>
        </p:nvSpPr>
        <p:spPr>
          <a:xfrm>
            <a:off x="731579" y="2053265"/>
            <a:ext cx="4648496" cy="2033588"/>
          </a:xfrm>
        </p:spPr>
        <p:txBody>
          <a:bodyPr>
            <a:normAutofit/>
          </a:bodyPr>
          <a:lstStyle/>
          <a:p>
            <a:r>
              <a:rPr lang="nb-NO" sz="1800">
                <a:latin typeface="+mn-lt"/>
              </a:rPr>
              <a:t>I bydel Gamle Oslo har de jobbet en stund med Økt livsmestring. </a:t>
            </a:r>
            <a:br>
              <a:rPr lang="nb-NO" sz="1800">
                <a:latin typeface="+mn-lt"/>
              </a:rPr>
            </a:br>
            <a:r>
              <a:rPr lang="nb-NO" sz="1800">
                <a:latin typeface="+mn-lt"/>
              </a:rPr>
              <a:t>I neste film skal vi høre fra Hanna på Tøyen skole om hvordan de har tatt kunnskapen i bruk i sin arbeidshverdag.</a:t>
            </a:r>
          </a:p>
        </p:txBody>
      </p:sp>
      <p:sp>
        <p:nvSpPr>
          <p:cNvPr id="4" name="TekstSylinder 3">
            <a:extLst>
              <a:ext uri="{FF2B5EF4-FFF2-40B4-BE49-F238E27FC236}">
                <a16:creationId xmlns:a16="http://schemas.microsoft.com/office/drawing/2014/main" id="{21A017C9-0E2C-EE79-A97E-9EDFEF168646}"/>
              </a:ext>
            </a:extLst>
          </p:cNvPr>
          <p:cNvSpPr txBox="1"/>
          <p:nvPr/>
        </p:nvSpPr>
        <p:spPr>
          <a:xfrm>
            <a:off x="4486391" y="4761289"/>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5</a:t>
            </a:r>
            <a:r>
              <a:rPr lang="nb-NO" sz="1400" b="1">
                <a:effectLst/>
                <a:ea typeface="Aptos" panose="020B0004020202020204" pitchFamily="34" charset="0"/>
                <a:cs typeface="Times New Roman" panose="02020603050405020304" pitchFamily="18" charset="0"/>
              </a:rPr>
              <a:t> minutter</a:t>
            </a:r>
          </a:p>
        </p:txBody>
      </p:sp>
      <p:pic>
        <p:nvPicPr>
          <p:cNvPr id="6" name="Bilde 5" descr="Et bilde som inneholder måne, mørke, Himmellegeme, astronomi&#10;&#10;Automatisk generert beskrivelse">
            <a:extLst>
              <a:ext uri="{FF2B5EF4-FFF2-40B4-BE49-F238E27FC236}">
                <a16:creationId xmlns:a16="http://schemas.microsoft.com/office/drawing/2014/main" id="{7561549A-BADC-5C6F-0334-F4315D9C3867}"/>
              </a:ext>
            </a:extLst>
          </p:cNvPr>
          <p:cNvPicPr>
            <a:picLocks noChangeAspect="1"/>
          </p:cNvPicPr>
          <p:nvPr/>
        </p:nvPicPr>
        <p:blipFill>
          <a:blip r:embed="rId3">
            <a:extLst>
              <a:ext uri="{28A0092B-C50C-407E-A947-70E740481C1C}">
                <a14:useLocalDpi xmlns:a14="http://schemas.microsoft.com/office/drawing/2010/main" val="0"/>
              </a:ext>
            </a:extLst>
          </a:blip>
          <a:srcRect l="56345" t="15119" r="27093" b="60440"/>
          <a:stretch/>
        </p:blipFill>
        <p:spPr>
          <a:xfrm>
            <a:off x="3725493" y="4361130"/>
            <a:ext cx="964097" cy="800318"/>
          </a:xfrm>
          <a:prstGeom prst="rect">
            <a:avLst/>
          </a:prstGeom>
        </p:spPr>
      </p:pic>
    </p:spTree>
    <p:extLst>
      <p:ext uri="{BB962C8B-B14F-4D97-AF65-F5344CB8AC3E}">
        <p14:creationId xmlns:p14="http://schemas.microsoft.com/office/powerpoint/2010/main" val="289953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Portrett Hanna">
            <a:hlinkClick r:id="" action="ppaction://media"/>
            <a:extLst>
              <a:ext uri="{FF2B5EF4-FFF2-40B4-BE49-F238E27FC236}">
                <a16:creationId xmlns:a16="http://schemas.microsoft.com/office/drawing/2014/main" id="{06B6CF7D-C199-7D77-E4BB-385C9CA29F68}"/>
              </a:ext>
            </a:extLst>
          </p:cNvPr>
          <p:cNvPicPr>
            <a:picLocks noRot="1" noChangeAspect="1"/>
          </p:cNvPicPr>
          <p:nvPr>
            <a:videoFile r:link="rId1"/>
          </p:nvPr>
        </p:nvPicPr>
        <p:blipFill>
          <a:blip r:embed="rId4">
            <a:lum/>
          </a:blip>
          <a:stretch>
            <a:fillRect/>
          </a:stretch>
        </p:blipFill>
        <p:spPr>
          <a:xfrm>
            <a:off x="27573" y="15173"/>
            <a:ext cx="12138053" cy="6827654"/>
          </a:xfrm>
          <a:prstGeom prst="rect">
            <a:avLst/>
          </a:prstGeom>
          <a:noFill/>
        </p:spPr>
      </p:pic>
      <p:sp>
        <p:nvSpPr>
          <p:cNvPr id="8" name="Date Placeholder 2">
            <a:extLst>
              <a:ext uri="{FF2B5EF4-FFF2-40B4-BE49-F238E27FC236}">
                <a16:creationId xmlns:a16="http://schemas.microsoft.com/office/drawing/2014/main" id="{3096D266-AE78-5B9E-87F1-479F4C88B057}"/>
              </a:ext>
            </a:extLst>
          </p:cNvPr>
          <p:cNvSpPr>
            <a:spLocks noGrp="1"/>
          </p:cNvSpPr>
          <p:nvPr>
            <p:ph type="dt" sz="half" idx="10"/>
          </p:nvPr>
        </p:nvSpPr>
        <p:spPr>
          <a:xfrm>
            <a:off x="10156825" y="6292352"/>
            <a:ext cx="1339850" cy="365125"/>
          </a:xfrm>
        </p:spPr>
        <p:txBody>
          <a:bodyPr/>
          <a:lstStyle/>
          <a:p>
            <a:pPr>
              <a:spcAft>
                <a:spcPts val="600"/>
              </a:spcAft>
            </a:pPr>
            <a:fld id="{939CC06A-0458-7443-A95A-A3C9036965EC}" type="datetime1">
              <a:rPr lang="nb-NO" smtClean="0"/>
              <a:pPr>
                <a:spcAft>
                  <a:spcPts val="600"/>
                </a:spcAft>
              </a:pPr>
              <a:t>29.01.2026</a:t>
            </a:fld>
            <a:endParaRPr lang="nb-NO"/>
          </a:p>
        </p:txBody>
      </p:sp>
      <p:sp>
        <p:nvSpPr>
          <p:cNvPr id="10" name="Slide Number Placeholder 3">
            <a:extLst>
              <a:ext uri="{FF2B5EF4-FFF2-40B4-BE49-F238E27FC236}">
                <a16:creationId xmlns:a16="http://schemas.microsoft.com/office/drawing/2014/main" id="{7AF123CF-D545-BFF9-FE1E-D3736C852870}"/>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37</a:t>
            </a:fld>
            <a:endParaRPr lang="nb-NO"/>
          </a:p>
        </p:txBody>
      </p:sp>
      <p:sp>
        <p:nvSpPr>
          <p:cNvPr id="2" name="TekstSylinder 1">
            <a:extLst>
              <a:ext uri="{FF2B5EF4-FFF2-40B4-BE49-F238E27FC236}">
                <a16:creationId xmlns:a16="http://schemas.microsoft.com/office/drawing/2014/main" id="{8166ECA4-0DF2-5D3B-C7BA-B924F7CB72BC}"/>
              </a:ext>
            </a:extLst>
          </p:cNvPr>
          <p:cNvSpPr txBox="1"/>
          <p:nvPr/>
        </p:nvSpPr>
        <p:spPr>
          <a:xfrm>
            <a:off x="331200" y="6296400"/>
            <a:ext cx="687600" cy="360000"/>
          </a:xfrm>
          <a:prstGeom prst="rect">
            <a:avLst/>
          </a:prstGeom>
          <a:blipFill>
            <a:blip r:embed="rId5"/>
            <a:stretch>
              <a:fillRect/>
            </a:stretch>
          </a:blipFill>
        </p:spPr>
        <p:txBody>
          <a:bodyPr vert="horz" lIns="0" tIns="0" rIns="0" bIns="0" rtlCol="0" anchor="t">
            <a:normAutofit/>
          </a:bodyPr>
          <a:lstStyle/>
          <a:p>
            <a:pPr>
              <a:spcBef>
                <a:spcPts val="1200"/>
              </a:spcBef>
              <a:buSzPct val="100000"/>
            </a:pPr>
            <a:r>
              <a:rPr lang="nb-NO" sz="100" b="0" i="0" kern="1200">
                <a:solidFill>
                  <a:schemeClr val="bg1"/>
                </a:solidFill>
                <a:latin typeface="+mn-lt"/>
                <a:ea typeface="+mn-ea"/>
                <a:cs typeface="+mn-cs"/>
              </a:rPr>
              <a:t>Sett inn film av Hanna</a:t>
            </a:r>
          </a:p>
        </p:txBody>
      </p:sp>
    </p:spTree>
    <p:extLst>
      <p:ext uri="{BB962C8B-B14F-4D97-AF65-F5344CB8AC3E}">
        <p14:creationId xmlns:p14="http://schemas.microsoft.com/office/powerpoint/2010/main" val="21643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utendørs, tre, himmel, grunn&#10;&#10;Automatisk generert beskrivelse">
            <a:extLst>
              <a:ext uri="{FF2B5EF4-FFF2-40B4-BE49-F238E27FC236}">
                <a16:creationId xmlns:a16="http://schemas.microsoft.com/office/drawing/2014/main" id="{9C2B98DD-BF0C-39DA-D9D8-F839794189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2"/>
            <a:ext cx="12192000" cy="6856416"/>
          </a:xfrm>
          <a:prstGeom prst="rect">
            <a:avLst/>
          </a:prstGeom>
        </p:spPr>
      </p:pic>
      <p:sp>
        <p:nvSpPr>
          <p:cNvPr id="5" name="Rektangel 4">
            <a:extLst>
              <a:ext uri="{FF2B5EF4-FFF2-40B4-BE49-F238E27FC236}">
                <a16:creationId xmlns:a16="http://schemas.microsoft.com/office/drawing/2014/main" id="{9DE85148-EC08-B883-BAF0-D738CD0098CD}"/>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602F487E-A639-E75A-4178-ACC1D1948699}"/>
              </a:ext>
            </a:extLst>
          </p:cNvPr>
          <p:cNvSpPr txBox="1">
            <a:spLocks/>
          </p:cNvSpPr>
          <p:nvPr/>
        </p:nvSpPr>
        <p:spPr>
          <a:xfrm>
            <a:off x="634690" y="1339880"/>
            <a:ext cx="4826620" cy="999537"/>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Hvordan er kunnskap om regulering og reguleringsstøtte nyttig for deg?</a:t>
            </a:r>
            <a:br>
              <a:rPr lang="nb-NO"/>
            </a:br>
            <a:endParaRPr lang="nb-NO"/>
          </a:p>
        </p:txBody>
      </p:sp>
      <p:sp>
        <p:nvSpPr>
          <p:cNvPr id="8" name="TekstSylinder 7">
            <a:extLst>
              <a:ext uri="{FF2B5EF4-FFF2-40B4-BE49-F238E27FC236}">
                <a16:creationId xmlns:a16="http://schemas.microsoft.com/office/drawing/2014/main" id="{F67A97C6-0088-0FCF-72A5-9388450722C8}"/>
              </a:ext>
            </a:extLst>
          </p:cNvPr>
          <p:cNvSpPr txBox="1"/>
          <p:nvPr/>
        </p:nvSpPr>
        <p:spPr>
          <a:xfrm>
            <a:off x="634690" y="3678505"/>
            <a:ext cx="4826620" cy="800219"/>
          </a:xfrm>
          <a:prstGeom prst="rect">
            <a:avLst/>
          </a:prstGeom>
          <a:noFill/>
        </p:spPr>
        <p:txBody>
          <a:bodyPr wrap="square">
            <a:spAutoFit/>
          </a:bodyPr>
          <a:lstStyle/>
          <a:p>
            <a:pPr marL="285750" indent="-285750">
              <a:spcBef>
                <a:spcPts val="1200"/>
              </a:spcBef>
              <a:buBlip>
                <a:blip r:embed="rId3"/>
              </a:buBlip>
            </a:pPr>
            <a:r>
              <a:rPr lang="nb-NO" sz="1800"/>
              <a:t>Tenk ut 2-3 poeng</a:t>
            </a:r>
            <a:endParaRPr lang="nb-NO" sz="1800" b="1"/>
          </a:p>
          <a:p>
            <a:pPr marL="285750" indent="-285750">
              <a:spcBef>
                <a:spcPts val="1200"/>
              </a:spcBef>
              <a:buBlip>
                <a:blip r:embed="rId3"/>
              </a:buBlip>
            </a:pPr>
            <a:r>
              <a:rPr lang="nb-NO" sz="1800"/>
              <a:t>Del i plenum</a:t>
            </a:r>
            <a:endParaRPr lang="nb-NO"/>
          </a:p>
        </p:txBody>
      </p:sp>
      <p:pic>
        <p:nvPicPr>
          <p:cNvPr id="2" name="Bilde 1" descr="Et bilde som inneholder måne, Himmellegeme, mørke, Astronomisk begivenhet&#10;&#10;Automatisk generert beskrivelse">
            <a:extLst>
              <a:ext uri="{FF2B5EF4-FFF2-40B4-BE49-F238E27FC236}">
                <a16:creationId xmlns:a16="http://schemas.microsoft.com/office/drawing/2014/main" id="{5B11800E-BDE4-00B7-53A6-10F8C2E093EF}"/>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3925109" y="349590"/>
            <a:ext cx="578497" cy="552198"/>
          </a:xfrm>
          <a:prstGeom prst="rect">
            <a:avLst/>
          </a:prstGeom>
        </p:spPr>
      </p:pic>
      <p:sp>
        <p:nvSpPr>
          <p:cNvPr id="3" name="TekstSylinder 2">
            <a:extLst>
              <a:ext uri="{FF2B5EF4-FFF2-40B4-BE49-F238E27FC236}">
                <a16:creationId xmlns:a16="http://schemas.microsoft.com/office/drawing/2014/main" id="{23BC0AD8-7078-40BF-9BB6-922C5413ECD0}"/>
              </a:ext>
            </a:extLst>
          </p:cNvPr>
          <p:cNvSpPr txBox="1"/>
          <p:nvPr/>
        </p:nvSpPr>
        <p:spPr>
          <a:xfrm>
            <a:off x="4503606" y="411831"/>
            <a:ext cx="1444667" cy="333681"/>
          </a:xfrm>
          <a:prstGeom prst="rect">
            <a:avLst/>
          </a:prstGeom>
          <a:noFill/>
        </p:spPr>
        <p:txBody>
          <a:bodyPr wrap="square">
            <a:spAutoFit/>
          </a:bodyPr>
          <a:lstStyle/>
          <a:p>
            <a:pPr marL="0" indent="0">
              <a:lnSpc>
                <a:spcPct val="116000"/>
              </a:lnSpc>
              <a:spcAft>
                <a:spcPts val="800"/>
              </a:spcAft>
              <a:buNone/>
            </a:pPr>
            <a:r>
              <a:rPr lang="nb-NO" sz="1400" b="1">
                <a:effectLst/>
                <a:ea typeface="Aptos" panose="020B0004020202020204" pitchFamily="34" charset="0"/>
                <a:cs typeface="Times New Roman" panose="02020603050405020304" pitchFamily="18" charset="0"/>
              </a:rPr>
              <a:t>10 minutter</a:t>
            </a:r>
          </a:p>
        </p:txBody>
      </p:sp>
    </p:spTree>
    <p:extLst>
      <p:ext uri="{BB962C8B-B14F-4D97-AF65-F5344CB8AC3E}">
        <p14:creationId xmlns:p14="http://schemas.microsoft.com/office/powerpoint/2010/main" val="4103205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AF26569F-FB4F-F508-E4F2-2E8948FA6A95}"/>
              </a:ext>
            </a:extLst>
          </p:cNvPr>
          <p:cNvSpPr>
            <a:spLocks noGrp="1"/>
          </p:cNvSpPr>
          <p:nvPr>
            <p:ph type="title"/>
          </p:nvPr>
        </p:nvSpPr>
        <p:spPr>
          <a:xfrm>
            <a:off x="695326" y="876137"/>
            <a:ext cx="5177154" cy="853618"/>
          </a:xfrm>
        </p:spPr>
        <p:txBody>
          <a:bodyPr>
            <a:normAutofit fontScale="90000"/>
          </a:bodyPr>
          <a:lstStyle/>
          <a:p>
            <a:r>
              <a:rPr lang="nb-NO"/>
              <a:t>Oppgave i arbeidshverdagen</a:t>
            </a:r>
          </a:p>
        </p:txBody>
      </p:sp>
      <p:sp>
        <p:nvSpPr>
          <p:cNvPr id="9" name="Plassholder for innhold 2">
            <a:extLst>
              <a:ext uri="{FF2B5EF4-FFF2-40B4-BE49-F238E27FC236}">
                <a16:creationId xmlns:a16="http://schemas.microsoft.com/office/drawing/2014/main" id="{E96EE94A-D174-5E35-6DF1-8C7853FD011C}"/>
              </a:ext>
            </a:extLst>
          </p:cNvPr>
          <p:cNvSpPr txBox="1">
            <a:spLocks/>
          </p:cNvSpPr>
          <p:nvPr/>
        </p:nvSpPr>
        <p:spPr>
          <a:xfrm>
            <a:off x="754309" y="2100965"/>
            <a:ext cx="5369809" cy="2635641"/>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nb-NO" sz="1800"/>
              <a:t>Skriv ned tre eksempler på at du regulerer deg selv eller gir reguleringsstøtte til et barn/ungdom du jobber med. </a:t>
            </a:r>
          </a:p>
          <a:p>
            <a:pPr>
              <a:spcBef>
                <a:spcPts val="1200"/>
              </a:spcBef>
              <a:spcAft>
                <a:spcPts val="1200"/>
              </a:spcAft>
              <a:buBlip>
                <a:blip r:embed="rId3"/>
              </a:buBlip>
            </a:pPr>
            <a:r>
              <a:rPr lang="nb-NO" sz="1800"/>
              <a:t>Noter ned:</a:t>
            </a:r>
          </a:p>
          <a:p>
            <a:pPr marL="576000" lvl="4" indent="-216000">
              <a:spcBef>
                <a:spcPts val="1200"/>
              </a:spcBef>
              <a:spcAft>
                <a:spcPts val="1200"/>
              </a:spcAft>
              <a:buBlip>
                <a:blip r:embed="rId3"/>
              </a:buBlip>
            </a:pPr>
            <a:r>
              <a:rPr lang="nb-NO" sz="1800"/>
              <a:t>Situasjonen – hva skjer</a:t>
            </a:r>
          </a:p>
          <a:p>
            <a:pPr marL="576000" lvl="4" indent="-216000">
              <a:spcBef>
                <a:spcPts val="1200"/>
              </a:spcBef>
              <a:spcAft>
                <a:spcPts val="1200"/>
              </a:spcAft>
              <a:buBlip>
                <a:blip r:embed="rId3"/>
              </a:buBlip>
            </a:pPr>
            <a:r>
              <a:rPr lang="nb-NO" sz="1800"/>
              <a:t>Hva gjør du?</a:t>
            </a:r>
          </a:p>
        </p:txBody>
      </p:sp>
      <p:pic>
        <p:nvPicPr>
          <p:cNvPr id="11" name="Bilde 10">
            <a:extLst>
              <a:ext uri="{FF2B5EF4-FFF2-40B4-BE49-F238E27FC236}">
                <a16:creationId xmlns:a16="http://schemas.microsoft.com/office/drawing/2014/main" id="{7912B340-1248-1098-9E14-06A2948D6312}"/>
              </a:ext>
            </a:extLst>
          </p:cNvPr>
          <p:cNvPicPr>
            <a:picLocks noChangeAspect="1"/>
          </p:cNvPicPr>
          <p:nvPr/>
        </p:nvPicPr>
        <p:blipFill>
          <a:blip r:embed="rId4"/>
          <a:stretch>
            <a:fillRect/>
          </a:stretch>
        </p:blipFill>
        <p:spPr>
          <a:xfrm>
            <a:off x="6260496" y="3028781"/>
            <a:ext cx="998109" cy="1495619"/>
          </a:xfrm>
          <a:prstGeom prst="rect">
            <a:avLst/>
          </a:prstGeom>
        </p:spPr>
      </p:pic>
      <p:pic>
        <p:nvPicPr>
          <p:cNvPr id="12" name="Bilde 11">
            <a:extLst>
              <a:ext uri="{FF2B5EF4-FFF2-40B4-BE49-F238E27FC236}">
                <a16:creationId xmlns:a16="http://schemas.microsoft.com/office/drawing/2014/main" id="{24B9A6D5-0962-0FFB-85AC-07694FA4ECA1}"/>
              </a:ext>
            </a:extLst>
          </p:cNvPr>
          <p:cNvPicPr>
            <a:picLocks noChangeAspect="1"/>
          </p:cNvPicPr>
          <p:nvPr/>
        </p:nvPicPr>
        <p:blipFill>
          <a:blip r:embed="rId5"/>
          <a:stretch>
            <a:fillRect/>
          </a:stretch>
        </p:blipFill>
        <p:spPr>
          <a:xfrm>
            <a:off x="7702912" y="2681190"/>
            <a:ext cx="998109" cy="1495619"/>
          </a:xfrm>
          <a:prstGeom prst="rect">
            <a:avLst/>
          </a:prstGeom>
        </p:spPr>
      </p:pic>
      <p:pic>
        <p:nvPicPr>
          <p:cNvPr id="13" name="Bilde 12">
            <a:extLst>
              <a:ext uri="{FF2B5EF4-FFF2-40B4-BE49-F238E27FC236}">
                <a16:creationId xmlns:a16="http://schemas.microsoft.com/office/drawing/2014/main" id="{966A18B4-3328-1A39-E3FA-D5169F1A0E48}"/>
              </a:ext>
            </a:extLst>
          </p:cNvPr>
          <p:cNvPicPr>
            <a:picLocks noChangeAspect="1"/>
          </p:cNvPicPr>
          <p:nvPr/>
        </p:nvPicPr>
        <p:blipFill>
          <a:blip r:embed="rId6"/>
          <a:stretch>
            <a:fillRect/>
          </a:stretch>
        </p:blipFill>
        <p:spPr>
          <a:xfrm>
            <a:off x="9145329" y="2280971"/>
            <a:ext cx="998109" cy="1495619"/>
          </a:xfrm>
          <a:prstGeom prst="rect">
            <a:avLst/>
          </a:prstGeom>
        </p:spPr>
      </p:pic>
      <p:pic>
        <p:nvPicPr>
          <p:cNvPr id="14" name="Bilde 13" descr="Et bilde som inneholder sort, mørke&#10;&#10;Automatisk generert beskrivelse">
            <a:extLst>
              <a:ext uri="{FF2B5EF4-FFF2-40B4-BE49-F238E27FC236}">
                <a16:creationId xmlns:a16="http://schemas.microsoft.com/office/drawing/2014/main" id="{386CE057-43B7-FB13-58D8-102AEDBE1894}"/>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5413377" y="3337560"/>
            <a:ext cx="4955835" cy="2150030"/>
          </a:xfrm>
          <a:prstGeom prst="rect">
            <a:avLst/>
          </a:prstGeom>
        </p:spPr>
      </p:pic>
      <p:pic>
        <p:nvPicPr>
          <p:cNvPr id="15" name="Bilde 14">
            <a:extLst>
              <a:ext uri="{FF2B5EF4-FFF2-40B4-BE49-F238E27FC236}">
                <a16:creationId xmlns:a16="http://schemas.microsoft.com/office/drawing/2014/main" id="{70FC5DE9-4285-DFE2-1194-9034DB034A0F}"/>
              </a:ext>
            </a:extLst>
          </p:cNvPr>
          <p:cNvPicPr>
            <a:picLocks noChangeAspect="1"/>
          </p:cNvPicPr>
          <p:nvPr/>
        </p:nvPicPr>
        <p:blipFill>
          <a:blip r:embed="rId8"/>
          <a:stretch>
            <a:fillRect/>
          </a:stretch>
        </p:blipFill>
        <p:spPr>
          <a:xfrm>
            <a:off x="10458608" y="1841941"/>
            <a:ext cx="998109" cy="1495619"/>
          </a:xfrm>
          <a:prstGeom prst="rect">
            <a:avLst/>
          </a:prstGeom>
        </p:spPr>
      </p:pic>
      <p:pic>
        <p:nvPicPr>
          <p:cNvPr id="16" name="Bilde 15" descr="Et bilde som inneholder sort, mørke&#10;&#10;Automatisk generert beskrivelse">
            <a:extLst>
              <a:ext uri="{FF2B5EF4-FFF2-40B4-BE49-F238E27FC236}">
                <a16:creationId xmlns:a16="http://schemas.microsoft.com/office/drawing/2014/main" id="{C0DD8031-F0D2-1CB5-34D2-7C6CA45A3F1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10279816" y="3028781"/>
            <a:ext cx="1296548" cy="1789136"/>
          </a:xfrm>
          <a:prstGeom prst="rect">
            <a:avLst/>
          </a:prstGeom>
        </p:spPr>
      </p:pic>
    </p:spTree>
    <p:extLst>
      <p:ext uri="{BB962C8B-B14F-4D97-AF65-F5344CB8AC3E}">
        <p14:creationId xmlns:p14="http://schemas.microsoft.com/office/powerpoint/2010/main" val="181051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836B0E5-3412-C5D9-EDBD-8EED0B57C1E1}"/>
              </a:ext>
            </a:extLst>
          </p:cNvPr>
          <p:cNvSpPr/>
          <p:nvPr/>
        </p:nvSpPr>
        <p:spPr>
          <a:xfrm>
            <a:off x="1" y="0"/>
            <a:ext cx="549728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78A15C0E-7921-D147-1A5D-C6B2A145F74D}"/>
              </a:ext>
            </a:extLst>
          </p:cNvPr>
          <p:cNvSpPr>
            <a:spLocks noGrp="1"/>
          </p:cNvSpPr>
          <p:nvPr>
            <p:ph idx="1"/>
          </p:nvPr>
        </p:nvSpPr>
        <p:spPr>
          <a:xfrm>
            <a:off x="6135733" y="1859891"/>
            <a:ext cx="5241423" cy="4588308"/>
          </a:xfrm>
        </p:spPr>
        <p:txBody>
          <a:bodyPr>
            <a:normAutofit/>
          </a:bodyPr>
          <a:lstStyle/>
          <a:p>
            <a:pPr>
              <a:spcAft>
                <a:spcPts val="1800"/>
              </a:spcAft>
              <a:buBlip>
                <a:blip r:embed="rId3"/>
              </a:buBlip>
            </a:pPr>
            <a:r>
              <a:rPr lang="nb-NO" sz="1800" dirty="0"/>
              <a:t>Regulering er et viktig verktøy som hjelper oss med å </a:t>
            </a:r>
            <a:r>
              <a:rPr lang="nb-NO" sz="1800" b="1" dirty="0"/>
              <a:t>justere egen stressrespons </a:t>
            </a:r>
            <a:r>
              <a:rPr lang="nb-NO" sz="1800" dirty="0"/>
              <a:t>og komme inn igjen i toleransvinduet. </a:t>
            </a:r>
          </a:p>
          <a:p>
            <a:pPr>
              <a:spcAft>
                <a:spcPts val="1800"/>
              </a:spcAft>
              <a:buBlip>
                <a:blip r:embed="rId3"/>
              </a:buBlip>
            </a:pPr>
            <a:r>
              <a:rPr lang="nb-NO" sz="1800" dirty="0"/>
              <a:t>Når vi regulerer oss selv og gir reguleringsstøtte kan vi </a:t>
            </a:r>
            <a:r>
              <a:rPr lang="nb-NO" sz="1800" b="1" dirty="0"/>
              <a:t>skape gode menneskemøter</a:t>
            </a:r>
            <a:r>
              <a:rPr lang="nb-NO" sz="1800" dirty="0"/>
              <a:t> og mestringsopplevelser. </a:t>
            </a:r>
          </a:p>
          <a:p>
            <a:pPr>
              <a:spcAft>
                <a:spcPts val="1800"/>
              </a:spcAft>
              <a:buBlip>
                <a:blip r:embed="rId3"/>
              </a:buBlip>
            </a:pPr>
            <a:r>
              <a:rPr lang="nb-NO" sz="1800" dirty="0"/>
              <a:t>Alle barn trenger </a:t>
            </a:r>
            <a:r>
              <a:rPr lang="nb-NO" sz="1800" b="1" dirty="0"/>
              <a:t>reguleringsstøtte, </a:t>
            </a:r>
            <a:r>
              <a:rPr lang="nb-NO" sz="1800" dirty="0"/>
              <a:t>og for barn med barndomsbelastninger er det avgjørende. </a:t>
            </a:r>
          </a:p>
          <a:p>
            <a:pPr>
              <a:spcBef>
                <a:spcPts val="1200"/>
              </a:spcBef>
              <a:buBlip>
                <a:blip r:embed="rId3"/>
              </a:buBlip>
            </a:pPr>
            <a:endParaRPr lang="nb-NO" sz="1800" dirty="0"/>
          </a:p>
          <a:p>
            <a:pPr>
              <a:spcBef>
                <a:spcPts val="1200"/>
              </a:spcBef>
              <a:buBlip>
                <a:blip r:embed="rId3"/>
              </a:buBlip>
            </a:pPr>
            <a:endParaRPr lang="nb-NO" sz="1800" dirty="0"/>
          </a:p>
        </p:txBody>
      </p:sp>
      <p:sp>
        <p:nvSpPr>
          <p:cNvPr id="8" name="TekstSylinder 7">
            <a:extLst>
              <a:ext uri="{FF2B5EF4-FFF2-40B4-BE49-F238E27FC236}">
                <a16:creationId xmlns:a16="http://schemas.microsoft.com/office/drawing/2014/main" id="{1BB1F1A5-5393-7F99-9943-10037865030A}"/>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9" name="Bilde 8" descr="Et bilde som inneholder kunst, Grafikk&#10;&#10;Automatisk generert beskrivelse">
            <a:extLst>
              <a:ext uri="{FF2B5EF4-FFF2-40B4-BE49-F238E27FC236}">
                <a16:creationId xmlns:a16="http://schemas.microsoft.com/office/drawing/2014/main" id="{7206894F-4877-0FCF-0C54-03B28D90EE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78"/>
          <a:stretch/>
        </p:blipFill>
        <p:spPr>
          <a:xfrm>
            <a:off x="173595" y="192087"/>
            <a:ext cx="4556117" cy="3852604"/>
          </a:xfrm>
          <a:prstGeom prst="rect">
            <a:avLst/>
          </a:prstGeom>
        </p:spPr>
      </p:pic>
      <p:sp>
        <p:nvSpPr>
          <p:cNvPr id="4" name="TekstSylinder 3">
            <a:extLst>
              <a:ext uri="{FF2B5EF4-FFF2-40B4-BE49-F238E27FC236}">
                <a16:creationId xmlns:a16="http://schemas.microsoft.com/office/drawing/2014/main" id="{4F60404C-B609-731B-0759-034CDC1208E1}"/>
              </a:ext>
            </a:extLst>
          </p:cNvPr>
          <p:cNvSpPr txBox="1"/>
          <p:nvPr/>
        </p:nvSpPr>
        <p:spPr>
          <a:xfrm>
            <a:off x="-100313" y="4529903"/>
            <a:ext cx="6077368" cy="1077218"/>
          </a:xfrm>
          <a:prstGeom prst="rect">
            <a:avLst/>
          </a:prstGeom>
          <a:noFill/>
        </p:spPr>
        <p:txBody>
          <a:bodyPr wrap="square" rtlCol="0">
            <a:spAutoFit/>
          </a:bodyPr>
          <a:lstStyle/>
          <a:p>
            <a:pPr algn="ctr"/>
            <a:r>
              <a:rPr lang="nb-NO" sz="3200" dirty="0">
                <a:latin typeface="+mj-lt"/>
              </a:rPr>
              <a:t>Regulering og</a:t>
            </a:r>
            <a:r>
              <a:rPr lang="nb-NO" sz="1600" dirty="0">
                <a:latin typeface="+mj-lt"/>
              </a:rPr>
              <a:t> </a:t>
            </a:r>
            <a:r>
              <a:rPr lang="nb-NO" sz="3200" dirty="0">
                <a:latin typeface="+mj-lt"/>
              </a:rPr>
              <a:t>reguleringsstøtte</a:t>
            </a:r>
            <a:r>
              <a:rPr lang="nb-NO" sz="1600" baseline="80000" dirty="0">
                <a:latin typeface="+mj-lt"/>
              </a:rPr>
              <a:t>1,2</a:t>
            </a:r>
            <a:endParaRPr lang="nb-NO" sz="3200" baseline="80000" dirty="0">
              <a:latin typeface="+mj-lt"/>
            </a:endParaRPr>
          </a:p>
        </p:txBody>
      </p:sp>
    </p:spTree>
    <p:extLst>
      <p:ext uri="{BB962C8B-B14F-4D97-AF65-F5344CB8AC3E}">
        <p14:creationId xmlns:p14="http://schemas.microsoft.com/office/powerpoint/2010/main" val="3260286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B2AF741B-6AEA-39D5-019D-6068D0C86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ittel 1">
            <a:extLst>
              <a:ext uri="{FF2B5EF4-FFF2-40B4-BE49-F238E27FC236}">
                <a16:creationId xmlns:a16="http://schemas.microsoft.com/office/drawing/2014/main" id="{7D93AA32-51EA-8219-4620-2E652D3F2567}"/>
              </a:ext>
            </a:extLst>
          </p:cNvPr>
          <p:cNvSpPr>
            <a:spLocks noGrp="1"/>
          </p:cNvSpPr>
          <p:nvPr>
            <p:ph type="title"/>
          </p:nvPr>
        </p:nvSpPr>
        <p:spPr>
          <a:xfrm>
            <a:off x="2105248" y="6202000"/>
            <a:ext cx="8682590" cy="1311999"/>
          </a:xfrm>
        </p:spPr>
        <p:txBody>
          <a:bodyPr>
            <a:noAutofit/>
          </a:bodyPr>
          <a:lstStyle/>
          <a:p>
            <a:r>
              <a:rPr lang="nb-NO" sz="1800">
                <a:latin typeface="Oslo Sans Office" panose="02000000000000000000" pitchFamily="2" charset="0"/>
              </a:rPr>
              <a:t>I neste økt skal vi se på kunnskapen i lys av perspektivet </a:t>
            </a:r>
            <a:r>
              <a:rPr lang="nb-NO" sz="1800" i="1">
                <a:latin typeface="Oslo Sans Office" panose="02000000000000000000" pitchFamily="2" charset="0"/>
              </a:rPr>
              <a:t>Meg som ansatt</a:t>
            </a:r>
          </a:p>
        </p:txBody>
      </p:sp>
      <p:pic>
        <p:nvPicPr>
          <p:cNvPr id="9" name="Bilde 8" descr="Et bilde som inneholder mørke, sort, måne, natt&#10;&#10;Automatisk generert beskrivelse">
            <a:extLst>
              <a:ext uri="{FF2B5EF4-FFF2-40B4-BE49-F238E27FC236}">
                <a16:creationId xmlns:a16="http://schemas.microsoft.com/office/drawing/2014/main" id="{96E63BC3-96A7-B327-61AC-B38EE635CEA3}"/>
              </a:ext>
            </a:extLst>
          </p:cNvPr>
          <p:cNvPicPr>
            <a:picLocks noChangeAspect="1"/>
          </p:cNvPicPr>
          <p:nvPr/>
        </p:nvPicPr>
        <p:blipFill rotWithShape="1">
          <a:blip r:embed="rId4">
            <a:extLst>
              <a:ext uri="{28A0092B-C50C-407E-A947-70E740481C1C}">
                <a14:useLocalDpi xmlns:a14="http://schemas.microsoft.com/office/drawing/2010/main" val="0"/>
              </a:ext>
            </a:extLst>
          </a:blip>
          <a:srcRect l="49101" t="43288" r="42721" b="43362"/>
          <a:stretch/>
        </p:blipFill>
        <p:spPr>
          <a:xfrm rot="7869416" flipH="1">
            <a:off x="1358601" y="6071085"/>
            <a:ext cx="635591" cy="583609"/>
          </a:xfrm>
          <a:prstGeom prst="rect">
            <a:avLst/>
          </a:prstGeom>
        </p:spPr>
      </p:pic>
    </p:spTree>
    <p:extLst>
      <p:ext uri="{BB962C8B-B14F-4D97-AF65-F5344CB8AC3E}">
        <p14:creationId xmlns:p14="http://schemas.microsoft.com/office/powerpoint/2010/main" val="3811786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1026" name="Picture 2" descr="Et bilde som inneholder hjerte, mørke">
            <a:extLst>
              <a:ext uri="{FF2B5EF4-FFF2-40B4-BE49-F238E27FC236}">
                <a16:creationId xmlns:a16="http://schemas.microsoft.com/office/drawing/2014/main" id="{DEAB4F5C-ACDB-77ED-67B7-AA483B728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462" y="677089"/>
            <a:ext cx="89916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01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400" b="1" i="0" u="none" strike="noStrike" kern="1200" cap="none" spc="0" normalizeH="0" baseline="0" noProof="0">
                <a:ln>
                  <a:noFill/>
                </a:ln>
                <a:solidFill>
                  <a:srgbClr val="000000"/>
                </a:solidFill>
                <a:effectLst/>
                <a:uLnTx/>
                <a:uFillTx/>
                <a:latin typeface="Oslo Sans Office"/>
                <a:ea typeface="+mj-ea"/>
                <a:cs typeface="+mj-cs"/>
              </a:rPr>
              <a:t>Områdesatsingene i Oslo </a:t>
            </a:r>
            <a:br>
              <a:rPr kumimoji="0" lang="nb-NO" sz="1400" b="0" i="0" u="none" strike="noStrike" kern="1200" cap="none" spc="0" normalizeH="0" baseline="0" noProof="0">
                <a:ln>
                  <a:noFill/>
                </a:ln>
                <a:solidFill>
                  <a:srgbClr val="000000"/>
                </a:solidFill>
                <a:effectLst/>
                <a:uLnTx/>
                <a:uFillTx/>
                <a:latin typeface="Oslo Sans Office"/>
                <a:ea typeface="+mj-ea"/>
                <a:cs typeface="+mj-cs"/>
              </a:rPr>
            </a:br>
            <a:r>
              <a:rPr kumimoji="0" lang="nb-NO" sz="1400" b="0" i="0" u="none" strike="noStrike" kern="1200" cap="none" spc="0" normalizeH="0" baseline="0" noProof="0">
                <a:ln>
                  <a:noFill/>
                </a:ln>
                <a:solidFill>
                  <a:srgbClr val="000000"/>
                </a:solidFill>
                <a:effectLst/>
                <a:uLnTx/>
                <a:uFillTx/>
                <a:latin typeface="Oslo Sans Office"/>
                <a:ea typeface="+mj-ea"/>
                <a:cs typeface="+mj-cs"/>
              </a:rPr>
              <a:t>Delprogram oppvekst og utdanning</a:t>
            </a:r>
          </a:p>
        </p:txBody>
      </p:sp>
    </p:spTree>
    <p:extLst>
      <p:ext uri="{BB962C8B-B14F-4D97-AF65-F5344CB8AC3E}">
        <p14:creationId xmlns:p14="http://schemas.microsoft.com/office/powerpoint/2010/main" val="2628487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695325" y="502287"/>
            <a:ext cx="9469438" cy="1311999"/>
          </a:xfrm>
        </p:spPr>
        <p:txBody>
          <a:bodyPr/>
          <a:lstStyle/>
          <a:p>
            <a:r>
              <a:rPr lang="nb-NO" dirty="0"/>
              <a:t>Kilder</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096000" y="1483604"/>
            <a:ext cx="5290458" cy="5068003"/>
          </a:xfrm>
        </p:spPr>
        <p:txBody>
          <a:bodyPr/>
          <a:lstStyle/>
          <a:p>
            <a:pPr marL="457200" indent="-457200">
              <a:buFont typeface="+mj-lt"/>
              <a:buAutoNum type="arabicPeriod"/>
            </a:pPr>
            <a:r>
              <a:rPr lang="nb-NO" sz="1200" dirty="0"/>
              <a:t>Nordanger, D.Ø. &amp; </a:t>
            </a:r>
            <a:r>
              <a:rPr lang="nb-NO" sz="1200" dirty="0" err="1"/>
              <a:t>Braarud</a:t>
            </a:r>
            <a:r>
              <a:rPr lang="nb-NO" sz="1200" dirty="0"/>
              <a:t>, H.C (2017). </a:t>
            </a:r>
            <a:r>
              <a:rPr lang="nb-NO" sz="1200" i="1" dirty="0"/>
              <a:t>Utviklingstraumer. Regulering som nøkkelbegrep i en ny traumepsykolog. </a:t>
            </a:r>
            <a:r>
              <a:rPr lang="nb-NO" sz="1200" dirty="0"/>
              <a:t>Fagbokforlaget </a:t>
            </a:r>
          </a:p>
          <a:p>
            <a:pPr marL="457200" indent="-457200">
              <a:buFont typeface="+mj-lt"/>
              <a:buAutoNum type="arabicPeriod"/>
            </a:pPr>
            <a:r>
              <a:rPr lang="nb-NO" sz="1200" dirty="0"/>
              <a:t>Johannessen, K.N. &amp; Bakken, A-K (2020). </a:t>
            </a:r>
            <a:r>
              <a:rPr lang="nb-NO" sz="1200" i="1" dirty="0"/>
              <a:t>Fra Uro til Ro. Utfordrende atferd og barns muligheter for læring</a:t>
            </a:r>
            <a:r>
              <a:rPr lang="nb-NO" sz="1200" dirty="0"/>
              <a:t>. Gyldendal Norsk Forlag. </a:t>
            </a:r>
          </a:p>
          <a:p>
            <a:pPr marL="457200" indent="-457200">
              <a:buFont typeface="+mj-lt"/>
              <a:buAutoNum type="arabicPeriod"/>
            </a:pPr>
            <a:r>
              <a:rPr lang="nb-NO" sz="1200" dirty="0"/>
              <a:t>Siegel, D, J. (2012). </a:t>
            </a:r>
            <a:r>
              <a:rPr lang="nb-NO" sz="1200" dirty="0" err="1"/>
              <a:t>Developing</a:t>
            </a:r>
            <a:r>
              <a:rPr lang="nb-NO" sz="1200" dirty="0"/>
              <a:t> </a:t>
            </a:r>
            <a:r>
              <a:rPr lang="nb-NO" sz="1200" dirty="0" err="1"/>
              <a:t>Mind</a:t>
            </a:r>
            <a:r>
              <a:rPr lang="nb-NO" sz="1200" dirty="0"/>
              <a:t>, Second Edition. New York: The </a:t>
            </a:r>
            <a:r>
              <a:rPr lang="nb-NO" sz="1200" dirty="0" err="1"/>
              <a:t>Guilford</a:t>
            </a:r>
            <a:r>
              <a:rPr lang="nb-NO" sz="1200" dirty="0"/>
              <a:t> Press </a:t>
            </a:r>
          </a:p>
          <a:p>
            <a:pPr marL="457200" indent="-457200">
              <a:buFont typeface="+mj-lt"/>
              <a:buAutoNum type="arabicPeriod"/>
            </a:pPr>
            <a:r>
              <a:rPr lang="nb-NO" sz="1200" dirty="0"/>
              <a:t>Sinding, A. I (2020). Hvordan møter vi vanskelige følelser hos barn på en klok måte? Psykologisk.no</a:t>
            </a:r>
          </a:p>
          <a:p>
            <a:pPr marL="457200" indent="-457200">
              <a:buFont typeface="+mj-lt"/>
              <a:buAutoNum type="arabicPeriod"/>
            </a:pPr>
            <a:r>
              <a:rPr lang="en-US" sz="1200" dirty="0" err="1"/>
              <a:t>Schore</a:t>
            </a:r>
            <a:r>
              <a:rPr lang="en-US" sz="1200" dirty="0"/>
              <a:t>, A.N. (2003). Affect dysregulation and </a:t>
            </a:r>
            <a:r>
              <a:rPr lang="en-US" sz="1200" dirty="0" err="1"/>
              <a:t>disorderes</a:t>
            </a:r>
            <a:r>
              <a:rPr lang="en-US" sz="1200" dirty="0"/>
              <a:t> of the self. New York: W.W. Norton &amp; Company, Inc. </a:t>
            </a:r>
          </a:p>
          <a:p>
            <a:pPr marL="457200" indent="-457200">
              <a:buFont typeface="+mj-lt"/>
              <a:buAutoNum type="arabicPeriod"/>
            </a:pPr>
            <a:r>
              <a:rPr lang="en-US" sz="1200" dirty="0"/>
              <a:t>Rothschild, B. (2006). Help for the helper. The Psychophysiology of Compassion Fatigue and Vicarious Trauma. New York: W.W. Norton &amp; Company, Inc</a:t>
            </a:r>
          </a:p>
          <a:p>
            <a:pPr marL="0" indent="0">
              <a:buNone/>
            </a:pPr>
            <a:endParaRPr lang="en-US" sz="1200" dirty="0"/>
          </a:p>
          <a:p>
            <a:pPr marL="457200" indent="-457200">
              <a:buFont typeface="+mj-lt"/>
              <a:buAutoNum type="arabicPeriod"/>
            </a:pPr>
            <a:endParaRPr lang="en-US" sz="1200" dirty="0"/>
          </a:p>
          <a:p>
            <a:pPr marL="0" indent="0">
              <a:buNone/>
            </a:pPr>
            <a:endParaRPr lang="nb-NO" sz="1200" dirty="0"/>
          </a:p>
          <a:p>
            <a:pPr marL="457200" indent="-457200">
              <a:buFont typeface="+mj-lt"/>
              <a:buAutoNum type="arabicPeriod"/>
            </a:pPr>
            <a:endParaRPr lang="nb-NO" sz="1200" dirty="0"/>
          </a:p>
          <a:p>
            <a:pPr marL="457200" indent="-457200">
              <a:buFont typeface="+mj-lt"/>
              <a:buAutoNum type="arabicPeriod"/>
            </a:pPr>
            <a:endParaRPr lang="nb-NO" sz="1200" dirty="0"/>
          </a:p>
          <a:p>
            <a:pPr marL="0" indent="0">
              <a:buNone/>
            </a:pPr>
            <a:endParaRPr lang="nb-NO" sz="1200" dirty="0"/>
          </a:p>
          <a:p>
            <a:pPr marL="457200" indent="-457200">
              <a:buFont typeface="+mj-lt"/>
              <a:buAutoNum type="arabicPeriod"/>
            </a:pPr>
            <a:endParaRPr lang="nb-NO" sz="1200" dirty="0"/>
          </a:p>
        </p:txBody>
      </p:sp>
      <p:sp>
        <p:nvSpPr>
          <p:cNvPr id="4" name="Rektangel 3">
            <a:extLst>
              <a:ext uri="{FF2B5EF4-FFF2-40B4-BE49-F238E27FC236}">
                <a16:creationId xmlns:a16="http://schemas.microsoft.com/office/drawing/2014/main" id="{CA731314-8565-0209-F4AD-A766417227F6}"/>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Tittel 1">
            <a:extLst>
              <a:ext uri="{FF2B5EF4-FFF2-40B4-BE49-F238E27FC236}">
                <a16:creationId xmlns:a16="http://schemas.microsoft.com/office/drawing/2014/main" id="{4C07F368-05A6-6A85-58DF-5FB9003C55A3}"/>
              </a:ext>
            </a:extLst>
          </p:cNvPr>
          <p:cNvSpPr txBox="1">
            <a:spLocks/>
          </p:cNvSpPr>
          <p:nvPr/>
        </p:nvSpPr>
        <p:spPr>
          <a:xfrm>
            <a:off x="1584922" y="2494373"/>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endParaRPr lang="nb-NO" dirty="0"/>
          </a:p>
        </p:txBody>
      </p:sp>
      <p:pic>
        <p:nvPicPr>
          <p:cNvPr id="6" name="Bilde 5" descr="Et bilde som inneholder mørke, måne, natt&#10;&#10;Automatisk generert beskrivelse">
            <a:extLst>
              <a:ext uri="{FF2B5EF4-FFF2-40B4-BE49-F238E27FC236}">
                <a16:creationId xmlns:a16="http://schemas.microsoft.com/office/drawing/2014/main" id="{98C58AEA-3FBF-F295-21FF-3C56FDC6DE7A}"/>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3003578">
            <a:off x="1660250" y="3091008"/>
            <a:ext cx="1152939" cy="645987"/>
          </a:xfrm>
          <a:prstGeom prst="rect">
            <a:avLst/>
          </a:prstGeom>
        </p:spPr>
      </p:pic>
    </p:spTree>
    <p:extLst>
      <p:ext uri="{BB962C8B-B14F-4D97-AF65-F5344CB8AC3E}">
        <p14:creationId xmlns:p14="http://schemas.microsoft.com/office/powerpoint/2010/main" val="2624786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person, innendørs, Kameraer og objektiver, stativ&#10;&#10;Automatisk generert beskrivelse">
            <a:extLst>
              <a:ext uri="{FF2B5EF4-FFF2-40B4-BE49-F238E27FC236}">
                <a16:creationId xmlns:a16="http://schemas.microsoft.com/office/drawing/2014/main" id="{BBDD478B-932F-8956-596B-2850CFD98F9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96658" y="-3456432"/>
            <a:ext cx="15488658" cy="10325772"/>
          </a:xfrm>
          <a:prstGeom prst="rect">
            <a:avLst/>
          </a:prstGeom>
        </p:spPr>
      </p:pic>
      <p:sp>
        <p:nvSpPr>
          <p:cNvPr id="5" name="Rektangel 4">
            <a:extLst>
              <a:ext uri="{FF2B5EF4-FFF2-40B4-BE49-F238E27FC236}">
                <a16:creationId xmlns:a16="http://schemas.microsoft.com/office/drawing/2014/main" id="{E187C6DF-03E1-AFE9-4026-D6E3CB91B7F8}"/>
              </a:ext>
            </a:extLst>
          </p:cNvPr>
          <p:cNvSpPr/>
          <p:nvPr/>
        </p:nvSpPr>
        <p:spPr>
          <a:xfrm>
            <a:off x="4613333" y="3807031"/>
            <a:ext cx="7578667" cy="305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3" name="TekstSylinder 2">
            <a:extLst>
              <a:ext uri="{FF2B5EF4-FFF2-40B4-BE49-F238E27FC236}">
                <a16:creationId xmlns:a16="http://schemas.microsoft.com/office/drawing/2014/main" id="{09518672-0997-3F37-6E14-BE7759886051}"/>
              </a:ext>
            </a:extLst>
          </p:cNvPr>
          <p:cNvSpPr txBox="1"/>
          <p:nvPr/>
        </p:nvSpPr>
        <p:spPr>
          <a:xfrm>
            <a:off x="8156576" y="192087"/>
            <a:ext cx="368410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b-NO" sz="1400">
                <a:solidFill>
                  <a:srgbClr val="000000"/>
                </a:solidFill>
                <a:latin typeface="Oslo Sans Office"/>
              </a:rPr>
              <a:t>Regulering</a:t>
            </a:r>
            <a:endParaRPr kumimoji="0" lang="nb-NO" sz="14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2" name="TekstSylinder 1">
            <a:extLst>
              <a:ext uri="{FF2B5EF4-FFF2-40B4-BE49-F238E27FC236}">
                <a16:creationId xmlns:a16="http://schemas.microsoft.com/office/drawing/2014/main" id="{E51F2A28-59B9-4F8A-F087-C64235C56F45}"/>
              </a:ext>
            </a:extLst>
          </p:cNvPr>
          <p:cNvSpPr txBox="1"/>
          <p:nvPr/>
        </p:nvSpPr>
        <p:spPr>
          <a:xfrm>
            <a:off x="5444693" y="4371789"/>
            <a:ext cx="6395987" cy="1688924"/>
          </a:xfrm>
          <a:prstGeom prst="rect">
            <a:avLst/>
          </a:prstGeom>
          <a:noFill/>
        </p:spPr>
        <p:txBody>
          <a:bodyPr wrap="square">
            <a:spAutoFit/>
          </a:bodyPr>
          <a:lstStyle/>
          <a:p>
            <a:pPr marL="0" marR="0" lvl="0" indent="0" algn="l" defTabSz="914400" rtl="0" eaLnBrk="1" fontAlgn="auto" latinLnBrk="0" hangingPunct="1">
              <a:spcBef>
                <a:spcPts val="1200"/>
              </a:spcBef>
              <a:spcAft>
                <a:spcPts val="1200"/>
              </a:spcAft>
              <a:buClrTx/>
              <a:buSzTx/>
              <a:buFontTx/>
              <a:buNone/>
              <a:tabLst/>
              <a:defRPr/>
            </a:pPr>
            <a:r>
              <a:rPr kumimoji="0" lang="nb-NO" sz="3200" b="0" i="0" u="none" strike="noStrike" kern="1200" cap="none" spc="0" normalizeH="0" baseline="0" noProof="0" dirty="0">
                <a:ln>
                  <a:noFill/>
                </a:ln>
                <a:solidFill>
                  <a:srgbClr val="000000"/>
                </a:solidFill>
                <a:effectLst/>
                <a:uLnTx/>
                <a:uFillTx/>
                <a:ea typeface="Aptos" panose="020B0004020202020204" pitchFamily="34" charset="0"/>
                <a:cs typeface="Times New Roman" panose="02020603050405020304" pitchFamily="18" charset="0"/>
              </a:rPr>
              <a:t>I neste film skal vi høre mer om:</a:t>
            </a:r>
          </a:p>
          <a:p>
            <a:pPr marR="0" lvl="1" algn="l" defTabSz="914400" rtl="0" eaLnBrk="1" fontAlgn="auto" latinLnBrk="0" hangingPunct="1">
              <a:lnSpc>
                <a:spcPct val="150000"/>
              </a:lnSpc>
              <a:spcBef>
                <a:spcPts val="1200"/>
              </a:spcBef>
              <a:spcAft>
                <a:spcPts val="1200"/>
              </a:spcAft>
              <a:buClrTx/>
              <a:buSzTx/>
              <a:tabLst/>
              <a:defRPr/>
            </a:pPr>
            <a:r>
              <a:rPr kumimoji="0" lang="nb-NO" b="0" i="0" u="none" strike="noStrike" kern="1200" cap="none" spc="0" normalizeH="0" baseline="0" noProof="0" dirty="0">
                <a:ln>
                  <a:noFill/>
                </a:ln>
                <a:solidFill>
                  <a:srgbClr val="000000"/>
                </a:solidFill>
                <a:effectLst/>
                <a:uLnTx/>
                <a:uFillTx/>
                <a:ea typeface="+mn-ea"/>
                <a:cs typeface="+mn-cs"/>
              </a:rPr>
              <a:t>Hvordan vi kan regulere for å hjelpe </a:t>
            </a:r>
            <a:br>
              <a:rPr kumimoji="0" lang="nb-NO" b="0" i="0" u="none" strike="noStrike" kern="1200" cap="none" spc="0" normalizeH="0" baseline="0" noProof="0" dirty="0">
                <a:ln>
                  <a:noFill/>
                </a:ln>
                <a:solidFill>
                  <a:srgbClr val="000000"/>
                </a:solidFill>
                <a:effectLst/>
                <a:uLnTx/>
                <a:uFillTx/>
                <a:ea typeface="+mn-ea"/>
                <a:cs typeface="+mn-cs"/>
              </a:rPr>
            </a:br>
            <a:r>
              <a:rPr kumimoji="0" lang="nb-NO" b="0" i="0" u="none" strike="noStrike" kern="1200" cap="none" spc="0" normalizeH="0" baseline="0" noProof="0" dirty="0">
                <a:ln>
                  <a:noFill/>
                </a:ln>
                <a:solidFill>
                  <a:srgbClr val="000000"/>
                </a:solidFill>
                <a:effectLst/>
                <a:uLnTx/>
                <a:uFillTx/>
                <a:ea typeface="+mn-ea"/>
                <a:cs typeface="+mn-cs"/>
              </a:rPr>
              <a:t>oss selv og andre inn i toleransevinduet.</a:t>
            </a:r>
          </a:p>
        </p:txBody>
      </p:sp>
      <p:pic>
        <p:nvPicPr>
          <p:cNvPr id="4" name="Bilde 3" descr="Et bilde som inneholder mørke, sort, måne, natt&#10;&#10;Automatisk generert beskrivelse">
            <a:extLst>
              <a:ext uri="{FF2B5EF4-FFF2-40B4-BE49-F238E27FC236}">
                <a16:creationId xmlns:a16="http://schemas.microsoft.com/office/drawing/2014/main" id="{005AE8B4-C89C-B644-F7D3-44B624BDA2B7}"/>
              </a:ext>
            </a:extLst>
          </p:cNvPr>
          <p:cNvPicPr>
            <a:picLocks noChangeAspect="1"/>
          </p:cNvPicPr>
          <p:nvPr/>
        </p:nvPicPr>
        <p:blipFill rotWithShape="1">
          <a:blip r:embed="rId5">
            <a:extLst>
              <a:ext uri="{28A0092B-C50C-407E-A947-70E740481C1C}">
                <a14:useLocalDpi xmlns:a14="http://schemas.microsoft.com/office/drawing/2010/main" val="0"/>
              </a:ext>
            </a:extLst>
          </a:blip>
          <a:srcRect l="51545" t="44551" r="42572" b="45900"/>
          <a:stretch/>
        </p:blipFill>
        <p:spPr>
          <a:xfrm rot="12153130" flipH="1">
            <a:off x="4898350" y="5209931"/>
            <a:ext cx="934870" cy="853578"/>
          </a:xfrm>
          <a:prstGeom prst="rect">
            <a:avLst/>
          </a:prstGeom>
        </p:spPr>
      </p:pic>
      <p:pic>
        <p:nvPicPr>
          <p:cNvPr id="6" name="Bilde 5" descr="Et bilde som inneholder måne, Himmellegeme, mørke, Astronomisk begivenhet&#10;&#10;Automatisk generert beskrivelse">
            <a:extLst>
              <a:ext uri="{FF2B5EF4-FFF2-40B4-BE49-F238E27FC236}">
                <a16:creationId xmlns:a16="http://schemas.microsoft.com/office/drawing/2014/main" id="{E393C977-7AD9-744B-F67C-6C899B565AA2}"/>
              </a:ext>
            </a:extLst>
          </p:cNvPr>
          <p:cNvPicPr>
            <a:picLocks noChangeAspect="1"/>
          </p:cNvPicPr>
          <p:nvPr/>
        </p:nvPicPr>
        <p:blipFill rotWithShape="1">
          <a:blip r:embed="rId6">
            <a:extLst>
              <a:ext uri="{28A0092B-C50C-407E-A947-70E740481C1C}">
                <a14:useLocalDpi xmlns:a14="http://schemas.microsoft.com/office/drawing/2010/main" val="0"/>
              </a:ext>
            </a:extLst>
          </a:blip>
          <a:srcRect l="57558" t="20845" r="30437" b="58781"/>
          <a:stretch/>
        </p:blipFill>
        <p:spPr>
          <a:xfrm>
            <a:off x="11499915" y="6226321"/>
            <a:ext cx="578497" cy="552198"/>
          </a:xfrm>
          <a:prstGeom prst="rect">
            <a:avLst/>
          </a:prstGeom>
        </p:spPr>
      </p:pic>
      <p:sp>
        <p:nvSpPr>
          <p:cNvPr id="7" name="TekstSylinder 6">
            <a:extLst>
              <a:ext uri="{FF2B5EF4-FFF2-40B4-BE49-F238E27FC236}">
                <a16:creationId xmlns:a16="http://schemas.microsoft.com/office/drawing/2014/main" id="{F7B66B79-C696-F28E-360B-67459AADC679}"/>
              </a:ext>
            </a:extLst>
          </p:cNvPr>
          <p:cNvSpPr txBox="1"/>
          <p:nvPr/>
        </p:nvSpPr>
        <p:spPr>
          <a:xfrm>
            <a:off x="10396012" y="6311472"/>
            <a:ext cx="1444667" cy="333681"/>
          </a:xfrm>
          <a:prstGeom prst="rect">
            <a:avLst/>
          </a:prstGeom>
          <a:noFill/>
        </p:spPr>
        <p:txBody>
          <a:bodyPr wrap="square">
            <a:spAutoFit/>
          </a:bodyPr>
          <a:lstStyle/>
          <a:p>
            <a:pPr marL="0" indent="0">
              <a:lnSpc>
                <a:spcPct val="116000"/>
              </a:lnSpc>
              <a:spcAft>
                <a:spcPts val="800"/>
              </a:spcAft>
              <a:buNone/>
            </a:pPr>
            <a:r>
              <a:rPr lang="nb-NO" sz="1400" b="1" dirty="0">
                <a:effectLst/>
                <a:ea typeface="Aptos" panose="020B0004020202020204" pitchFamily="34" charset="0"/>
                <a:cs typeface="Times New Roman" panose="02020603050405020304" pitchFamily="18" charset="0"/>
              </a:rPr>
              <a:t>6 minutter</a:t>
            </a:r>
          </a:p>
        </p:txBody>
      </p:sp>
    </p:spTree>
    <p:extLst>
      <p:ext uri="{BB962C8B-B14F-4D97-AF65-F5344CB8AC3E}">
        <p14:creationId xmlns:p14="http://schemas.microsoft.com/office/powerpoint/2010/main" val="204985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Regulering del 1">
            <a:hlinkClick r:id="" action="ppaction://media"/>
            <a:extLst>
              <a:ext uri="{FF2B5EF4-FFF2-40B4-BE49-F238E27FC236}">
                <a16:creationId xmlns:a16="http://schemas.microsoft.com/office/drawing/2014/main" id="{2F9EF66C-DFFA-3AF7-6A9E-0C9D5B368E1B}"/>
              </a:ext>
            </a:extLst>
          </p:cNvPr>
          <p:cNvPicPr>
            <a:picLocks noRot="1" noChangeAspect="1"/>
          </p:cNvPicPr>
          <p:nvPr>
            <a:videoFile r:link="rId1"/>
          </p:nvPr>
        </p:nvPicPr>
        <p:blipFill>
          <a:blip r:embed="rId4"/>
          <a:stretch>
            <a:fillRect/>
          </a:stretch>
        </p:blipFill>
        <p:spPr>
          <a:xfrm>
            <a:off x="0" y="-7620"/>
            <a:ext cx="12192000" cy="6858000"/>
          </a:xfrm>
          <a:prstGeom prst="rect">
            <a:avLst/>
          </a:prstGeom>
        </p:spPr>
      </p:pic>
    </p:spTree>
    <p:extLst>
      <p:ext uri="{BB962C8B-B14F-4D97-AF65-F5344CB8AC3E}">
        <p14:creationId xmlns:p14="http://schemas.microsoft.com/office/powerpoint/2010/main" val="173203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7A82885F-5882-C1E1-A528-BD6C5386CF6A}"/>
              </a:ext>
            </a:extLst>
          </p:cNvPr>
          <p:cNvSpPr/>
          <p:nvPr/>
        </p:nvSpPr>
        <p:spPr>
          <a:xfrm>
            <a:off x="6833235" y="2976712"/>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F236A971-C3EC-9560-99B0-5D9698E17A6D}"/>
              </a:ext>
            </a:extLst>
          </p:cNvPr>
          <p:cNvSpPr/>
          <p:nvPr/>
        </p:nvSpPr>
        <p:spPr>
          <a:xfrm>
            <a:off x="2833937" y="3035937"/>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1122356" y="895928"/>
            <a:ext cx="7612570" cy="856252"/>
          </a:xfrm>
        </p:spPr>
        <p:txBody>
          <a:bodyPr>
            <a:normAutofit fontScale="90000"/>
          </a:bodyPr>
          <a:lstStyle/>
          <a:p>
            <a:r>
              <a:rPr lang="nb-NO" sz="3600"/>
              <a:t>Oppgave</a:t>
            </a:r>
            <a:r>
              <a:rPr lang="nb-NO"/>
              <a:t>: </a:t>
            </a:r>
            <a:br>
              <a:rPr lang="nb-NO"/>
            </a:br>
            <a:br>
              <a:rPr lang="nb-NO"/>
            </a:br>
            <a:endParaRPr lang="nb-NO" sz="2000"/>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360607" y="2821721"/>
            <a:ext cx="95470" cy="214216"/>
          </a:xfrm>
          <a:prstGeom prst="rect">
            <a:avLst/>
          </a:prstGeom>
          <a:noFill/>
        </p:spPr>
        <p:txBody>
          <a:bodyPr wrap="square" rtlCol="0">
            <a:spAutoFit/>
          </a:bodyPr>
          <a:lstStyle/>
          <a:p>
            <a:pPr algn="l"/>
            <a:endParaRPr lang="nb-NO"/>
          </a:p>
        </p:txBody>
      </p:sp>
      <p:sp>
        <p:nvSpPr>
          <p:cNvPr id="2" name="TekstSylinder 1">
            <a:extLst>
              <a:ext uri="{FF2B5EF4-FFF2-40B4-BE49-F238E27FC236}">
                <a16:creationId xmlns:a16="http://schemas.microsoft.com/office/drawing/2014/main" id="{A9AB86E4-478A-415C-BC65-827CBA114290}"/>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15" name="Bilde 14" descr="Et bilde som inneholder måne, Himmellegeme, mørke, Astronomisk begivenhet&#10;&#10;Automatisk generert beskrivelse">
            <a:extLst>
              <a:ext uri="{FF2B5EF4-FFF2-40B4-BE49-F238E27FC236}">
                <a16:creationId xmlns:a16="http://schemas.microsoft.com/office/drawing/2014/main" id="{DF69D3E9-41DE-D3AC-BB6D-07D35723DAF9}"/>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16" name="TekstSylinder 15">
            <a:extLst>
              <a:ext uri="{FF2B5EF4-FFF2-40B4-BE49-F238E27FC236}">
                <a16:creationId xmlns:a16="http://schemas.microsoft.com/office/drawing/2014/main" id="{714EDA18-644B-322F-142C-FF0A7896363F}"/>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5</a:t>
            </a:r>
            <a:r>
              <a:rPr lang="nb-NO" sz="1400" b="1">
                <a:effectLst/>
                <a:ea typeface="Aptos" panose="020B0004020202020204" pitchFamily="34" charset="0"/>
                <a:cs typeface="Times New Roman" panose="02020603050405020304" pitchFamily="18" charset="0"/>
              </a:rPr>
              <a:t> minutter</a:t>
            </a:r>
          </a:p>
        </p:txBody>
      </p:sp>
      <p:sp>
        <p:nvSpPr>
          <p:cNvPr id="11" name="TekstSylinder 10">
            <a:extLst>
              <a:ext uri="{FF2B5EF4-FFF2-40B4-BE49-F238E27FC236}">
                <a16:creationId xmlns:a16="http://schemas.microsoft.com/office/drawing/2014/main" id="{C73FCD5A-5B2F-02C7-C077-7FBFB0E8752B}"/>
              </a:ext>
            </a:extLst>
          </p:cNvPr>
          <p:cNvSpPr txBox="1"/>
          <p:nvPr/>
        </p:nvSpPr>
        <p:spPr>
          <a:xfrm>
            <a:off x="3102319" y="4874177"/>
            <a:ext cx="2002227" cy="370722"/>
          </a:xfrm>
          <a:prstGeom prst="rect">
            <a:avLst/>
          </a:prstGeom>
          <a:noFill/>
        </p:spPr>
        <p:txBody>
          <a:bodyPr wrap="square" rtlCol="0">
            <a:spAutoFit/>
          </a:bodyPr>
          <a:lstStyle/>
          <a:p>
            <a:pPr algn="ctr"/>
            <a:r>
              <a:rPr lang="nb-NO"/>
              <a:t>Regulering </a:t>
            </a:r>
          </a:p>
        </p:txBody>
      </p:sp>
      <p:sp>
        <p:nvSpPr>
          <p:cNvPr id="12" name="TekstSylinder 11">
            <a:extLst>
              <a:ext uri="{FF2B5EF4-FFF2-40B4-BE49-F238E27FC236}">
                <a16:creationId xmlns:a16="http://schemas.microsoft.com/office/drawing/2014/main" id="{1C10A938-8038-BCAD-162A-2B746596B794}"/>
              </a:ext>
            </a:extLst>
          </p:cNvPr>
          <p:cNvSpPr txBox="1"/>
          <p:nvPr/>
        </p:nvSpPr>
        <p:spPr>
          <a:xfrm>
            <a:off x="7101617" y="4624639"/>
            <a:ext cx="2002227" cy="370722"/>
          </a:xfrm>
          <a:prstGeom prst="rect">
            <a:avLst/>
          </a:prstGeom>
          <a:noFill/>
        </p:spPr>
        <p:txBody>
          <a:bodyPr wrap="square" rtlCol="0">
            <a:spAutoFit/>
          </a:bodyPr>
          <a:lstStyle/>
          <a:p>
            <a:pPr algn="ctr"/>
            <a:r>
              <a:rPr lang="nb-NO"/>
              <a:t>Fire porter </a:t>
            </a:r>
          </a:p>
        </p:txBody>
      </p:sp>
      <p:sp>
        <p:nvSpPr>
          <p:cNvPr id="21" name="Plassholder for innhold 2">
            <a:extLst>
              <a:ext uri="{FF2B5EF4-FFF2-40B4-BE49-F238E27FC236}">
                <a16:creationId xmlns:a16="http://schemas.microsoft.com/office/drawing/2014/main" id="{C2A605D8-5161-434B-A762-1622F82BF2B3}"/>
              </a:ext>
            </a:extLst>
          </p:cNvPr>
          <p:cNvSpPr>
            <a:spLocks noGrp="1"/>
          </p:cNvSpPr>
          <p:nvPr>
            <p:ph idx="1"/>
          </p:nvPr>
        </p:nvSpPr>
        <p:spPr>
          <a:xfrm>
            <a:off x="1122356" y="1787185"/>
            <a:ext cx="5338601" cy="784137"/>
          </a:xfrm>
        </p:spPr>
        <p:txBody>
          <a:bodyPr>
            <a:normAutofit/>
          </a:bodyPr>
          <a:lstStyle/>
          <a:p>
            <a:pPr>
              <a:spcBef>
                <a:spcPts val="1200"/>
              </a:spcBef>
              <a:spcAft>
                <a:spcPts val="1200"/>
              </a:spcAft>
              <a:buBlip>
                <a:blip r:embed="rId3"/>
              </a:buBlip>
            </a:pPr>
            <a:r>
              <a:rPr lang="nb-NO" sz="1800" kern="100">
                <a:ea typeface="Aptos" panose="020B0004020202020204" pitchFamily="34" charset="0"/>
                <a:cs typeface="Arial" panose="020B0604020202020204" pitchFamily="34" charset="0"/>
              </a:rPr>
              <a:t>Snakk med sidemannen om to ting du ble opptatt av i filmen. </a:t>
            </a:r>
            <a:endParaRPr lang="nb-NO" sz="1800"/>
          </a:p>
        </p:txBody>
      </p:sp>
      <p:pic>
        <p:nvPicPr>
          <p:cNvPr id="3" name="Bilde 2" descr="Et bilde som inneholder sort, mørke&#10;&#10;Automatisk generert beskrivelse">
            <a:extLst>
              <a:ext uri="{FF2B5EF4-FFF2-40B4-BE49-F238E27FC236}">
                <a16:creationId xmlns:a16="http://schemas.microsoft.com/office/drawing/2014/main" id="{4D5F022A-E6B1-8E54-BA1F-C9F15F7E6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48" t="33505" r="37679" b="28210"/>
          <a:stretch/>
        </p:blipFill>
        <p:spPr>
          <a:xfrm>
            <a:off x="3442191" y="3650037"/>
            <a:ext cx="1322482" cy="1163706"/>
          </a:xfrm>
          <a:prstGeom prst="rect">
            <a:avLst/>
          </a:prstGeom>
        </p:spPr>
      </p:pic>
      <p:pic>
        <p:nvPicPr>
          <p:cNvPr id="4" name="Bilde 3" descr="Et bilde som inneholder sort, mørke&#10;&#10;Automatisk generert beskrivelse">
            <a:extLst>
              <a:ext uri="{FF2B5EF4-FFF2-40B4-BE49-F238E27FC236}">
                <a16:creationId xmlns:a16="http://schemas.microsoft.com/office/drawing/2014/main" id="{45C38041-E58C-E169-1CE0-345BB4E213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116" t="42144" r="48215" b="39309"/>
          <a:stretch/>
        </p:blipFill>
        <p:spPr>
          <a:xfrm>
            <a:off x="7247743" y="3520052"/>
            <a:ext cx="1451047" cy="810786"/>
          </a:xfrm>
          <a:prstGeom prst="rect">
            <a:avLst/>
          </a:prstGeom>
        </p:spPr>
      </p:pic>
    </p:spTree>
    <p:extLst>
      <p:ext uri="{BB962C8B-B14F-4D97-AF65-F5344CB8AC3E}">
        <p14:creationId xmlns:p14="http://schemas.microsoft.com/office/powerpoint/2010/main" val="50416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DD788BB-7668-D43C-AA9F-B666A98212B6}"/>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26BF18E-B92C-791A-5EA5-BC82458F56EF}"/>
              </a:ext>
            </a:extLst>
          </p:cNvPr>
          <p:cNvSpPr>
            <a:spLocks noGrp="1"/>
          </p:cNvSpPr>
          <p:nvPr>
            <p:ph type="title"/>
          </p:nvPr>
        </p:nvSpPr>
        <p:spPr>
          <a:xfrm>
            <a:off x="0" y="1221858"/>
            <a:ext cx="5419493" cy="789822"/>
          </a:xfrm>
        </p:spPr>
        <p:txBody>
          <a:bodyPr/>
          <a:lstStyle/>
          <a:p>
            <a:pPr algn="ctr"/>
            <a:r>
              <a:rPr lang="nb-NO"/>
              <a:t>Regulering</a:t>
            </a:r>
            <a:r>
              <a:rPr lang="nb-NO" sz="1600" baseline="80000"/>
              <a:t>2</a:t>
            </a:r>
            <a:endParaRPr lang="nb-NO"/>
          </a:p>
        </p:txBody>
      </p:sp>
      <p:sp>
        <p:nvSpPr>
          <p:cNvPr id="3" name="Plassholder for innhold 2">
            <a:extLst>
              <a:ext uri="{FF2B5EF4-FFF2-40B4-BE49-F238E27FC236}">
                <a16:creationId xmlns:a16="http://schemas.microsoft.com/office/drawing/2014/main" id="{78A15C0E-7921-D147-1A5D-C6B2A145F74D}"/>
              </a:ext>
            </a:extLst>
          </p:cNvPr>
          <p:cNvSpPr>
            <a:spLocks noGrp="1"/>
          </p:cNvSpPr>
          <p:nvPr>
            <p:ph idx="1"/>
          </p:nvPr>
        </p:nvSpPr>
        <p:spPr>
          <a:xfrm>
            <a:off x="6096000" y="2077604"/>
            <a:ext cx="5400674" cy="3737033"/>
          </a:xfrm>
        </p:spPr>
        <p:txBody>
          <a:bodyPr>
            <a:normAutofit/>
          </a:bodyPr>
          <a:lstStyle/>
          <a:p>
            <a:pPr marL="215900" indent="-215900">
              <a:spcAft>
                <a:spcPts val="1800"/>
              </a:spcAft>
              <a:buBlip>
                <a:blip r:embed="rId3"/>
              </a:buBlip>
            </a:pPr>
            <a:r>
              <a:rPr lang="nb-NO" sz="1800" dirty="0">
                <a:latin typeface="Oslo Sans Office"/>
              </a:rPr>
              <a:t>Regulering er alle små og store handlinger vi gjør for å justere aktiveringen av stressresponsen og </a:t>
            </a:r>
            <a:r>
              <a:rPr lang="nb-NO" sz="1800" b="1" dirty="0">
                <a:latin typeface="Oslo Sans Office"/>
              </a:rPr>
              <a:t>gjenopprette balansen</a:t>
            </a:r>
            <a:r>
              <a:rPr lang="nb-NO" sz="1800" dirty="0">
                <a:latin typeface="Oslo Sans Office"/>
              </a:rPr>
              <a:t>. </a:t>
            </a:r>
            <a:endParaRPr lang="nb-NO" dirty="0">
              <a:latin typeface="Oslo Sans Office"/>
            </a:endParaRPr>
          </a:p>
          <a:p>
            <a:pPr marL="215900" indent="-215900">
              <a:spcAft>
                <a:spcPts val="1800"/>
              </a:spcAft>
              <a:buBlip>
                <a:blip r:embed="rId3"/>
              </a:buBlip>
            </a:pPr>
            <a:r>
              <a:rPr lang="nb-NO" sz="1800" dirty="0">
                <a:latin typeface="Oslo Sans Office" panose="02000000000000000000" pitchFamily="2" charset="0"/>
              </a:rPr>
              <a:t>Vi kan regulere oss </a:t>
            </a:r>
            <a:r>
              <a:rPr lang="nb-NO" sz="1800" b="1" dirty="0">
                <a:latin typeface="Oslo Sans Office" panose="02000000000000000000" pitchFamily="2" charset="0"/>
              </a:rPr>
              <a:t>opp eller ned</a:t>
            </a:r>
            <a:r>
              <a:rPr lang="nb-NO" sz="1800" dirty="0">
                <a:latin typeface="Oslo Sans Office" panose="02000000000000000000" pitchFamily="2" charset="0"/>
              </a:rPr>
              <a:t>, sånn at vi har passe aktivering og energi til det vi skal gjøre. </a:t>
            </a:r>
          </a:p>
          <a:p>
            <a:pPr marL="215900" indent="-215900">
              <a:spcAft>
                <a:spcPts val="1800"/>
              </a:spcAft>
              <a:buBlip>
                <a:blip r:embed="rId3"/>
              </a:buBlip>
            </a:pPr>
            <a:r>
              <a:rPr lang="nb-NO" sz="1800" dirty="0">
                <a:latin typeface="Oslo Sans Office" panose="02000000000000000000" pitchFamily="2" charset="0"/>
              </a:rPr>
              <a:t>Regulering skjer hele tiden, både </a:t>
            </a:r>
            <a:r>
              <a:rPr lang="nb-NO" sz="1800" b="1" dirty="0">
                <a:latin typeface="Oslo Sans Office" panose="02000000000000000000" pitchFamily="2" charset="0"/>
              </a:rPr>
              <a:t>bevisst og ubevisst. </a:t>
            </a:r>
          </a:p>
          <a:p>
            <a:pPr marL="215900" indent="-215900">
              <a:spcBef>
                <a:spcPts val="1200"/>
              </a:spcBef>
              <a:buBlip>
                <a:blip r:embed="rId3"/>
              </a:buBlip>
            </a:pPr>
            <a:endParaRPr lang="nb-NO" sz="1800" dirty="0"/>
          </a:p>
        </p:txBody>
      </p:sp>
      <p:sp>
        <p:nvSpPr>
          <p:cNvPr id="8" name="TekstSylinder 7">
            <a:extLst>
              <a:ext uri="{FF2B5EF4-FFF2-40B4-BE49-F238E27FC236}">
                <a16:creationId xmlns:a16="http://schemas.microsoft.com/office/drawing/2014/main" id="{1BB1F1A5-5393-7F99-9943-10037865030A}"/>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9" name="Bilde 8" descr="Et bilde som inneholder kunst, Grafikk&#10;&#10;Automatisk generert beskrivelse">
            <a:extLst>
              <a:ext uri="{FF2B5EF4-FFF2-40B4-BE49-F238E27FC236}">
                <a16:creationId xmlns:a16="http://schemas.microsoft.com/office/drawing/2014/main" id="{7206894F-4877-0FCF-0C54-03B28D90EE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78"/>
          <a:stretch/>
        </p:blipFill>
        <p:spPr>
          <a:xfrm>
            <a:off x="508870" y="2011680"/>
            <a:ext cx="4497405" cy="3802958"/>
          </a:xfrm>
          <a:prstGeom prst="rect">
            <a:avLst/>
          </a:prstGeom>
        </p:spPr>
      </p:pic>
    </p:spTree>
    <p:extLst>
      <p:ext uri="{BB962C8B-B14F-4D97-AF65-F5344CB8AC3E}">
        <p14:creationId xmlns:p14="http://schemas.microsoft.com/office/powerpoint/2010/main" val="344370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C0208D1-F62F-59C1-E16C-8DEDEBA17DCA}"/>
              </a:ext>
            </a:extLst>
          </p:cNvPr>
          <p:cNvSpPr/>
          <p:nvPr/>
        </p:nvSpPr>
        <p:spPr>
          <a:xfrm>
            <a:off x="0" y="-24418"/>
            <a:ext cx="52032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BEF2F67C-3061-204C-2BB1-3E9F27B045E3}"/>
              </a:ext>
            </a:extLst>
          </p:cNvPr>
          <p:cNvSpPr>
            <a:spLocks noGrp="1"/>
          </p:cNvSpPr>
          <p:nvPr>
            <p:ph type="title"/>
          </p:nvPr>
        </p:nvSpPr>
        <p:spPr>
          <a:xfrm>
            <a:off x="816428" y="2572933"/>
            <a:ext cx="3570383" cy="1311999"/>
          </a:xfrm>
        </p:spPr>
        <p:txBody>
          <a:bodyPr/>
          <a:lstStyle/>
          <a:p>
            <a:pPr algn="ctr"/>
            <a:r>
              <a:rPr lang="nb-NO"/>
              <a:t>Regulering skjer hele tiden</a:t>
            </a:r>
          </a:p>
        </p:txBody>
      </p:sp>
      <p:sp>
        <p:nvSpPr>
          <p:cNvPr id="3" name="TekstSylinder 2">
            <a:extLst>
              <a:ext uri="{FF2B5EF4-FFF2-40B4-BE49-F238E27FC236}">
                <a16:creationId xmlns:a16="http://schemas.microsoft.com/office/drawing/2014/main" id="{0BEF9147-F4A9-5A10-0581-53F513E77094}"/>
              </a:ext>
            </a:extLst>
          </p:cNvPr>
          <p:cNvSpPr txBox="1"/>
          <p:nvPr/>
        </p:nvSpPr>
        <p:spPr>
          <a:xfrm>
            <a:off x="8156576" y="192087"/>
            <a:ext cx="3684104" cy="307777"/>
          </a:xfrm>
          <a:prstGeom prst="rect">
            <a:avLst/>
          </a:prstGeom>
          <a:noFill/>
        </p:spPr>
        <p:txBody>
          <a:bodyPr wrap="square" rtlCol="0">
            <a:spAutoFit/>
          </a:bodyPr>
          <a:lstStyle/>
          <a:p>
            <a:pPr algn="r"/>
            <a:r>
              <a:rPr lang="nb-NO" sz="1400"/>
              <a:t>Regulering</a:t>
            </a:r>
          </a:p>
        </p:txBody>
      </p:sp>
      <p:pic>
        <p:nvPicPr>
          <p:cNvPr id="2" name="Bilde 1" descr="Et bilde som inneholder mørke, måne, natt&#10;&#10;Automatisk generert beskrivelse">
            <a:extLst>
              <a:ext uri="{FF2B5EF4-FFF2-40B4-BE49-F238E27FC236}">
                <a16:creationId xmlns:a16="http://schemas.microsoft.com/office/drawing/2014/main" id="{421757DD-F525-072C-D232-EFCB8454CD4C}"/>
              </a:ext>
            </a:extLst>
          </p:cNvPr>
          <p:cNvPicPr>
            <a:picLocks noChangeAspect="1"/>
          </p:cNvPicPr>
          <p:nvPr/>
        </p:nvPicPr>
        <p:blipFill rotWithShape="1">
          <a:blip r:embed="rId2">
            <a:extLst>
              <a:ext uri="{28A0092B-C50C-407E-A947-70E740481C1C}">
                <a14:useLocalDpi xmlns:a14="http://schemas.microsoft.com/office/drawing/2010/main" val="0"/>
              </a:ext>
            </a:extLst>
          </a:blip>
          <a:srcRect l="36828" t="28612" r="48338" b="56603"/>
          <a:stretch/>
        </p:blipFill>
        <p:spPr>
          <a:xfrm rot="11987945">
            <a:off x="2272265" y="3901775"/>
            <a:ext cx="1440550" cy="807134"/>
          </a:xfrm>
          <a:prstGeom prst="rect">
            <a:avLst/>
          </a:prstGeom>
        </p:spPr>
      </p:pic>
      <p:sp>
        <p:nvSpPr>
          <p:cNvPr id="10" name="TekstSylinder 9">
            <a:extLst>
              <a:ext uri="{FF2B5EF4-FFF2-40B4-BE49-F238E27FC236}">
                <a16:creationId xmlns:a16="http://schemas.microsoft.com/office/drawing/2014/main" id="{16FD6EAE-FCE7-AB36-4065-7876D4076DC9}"/>
              </a:ext>
            </a:extLst>
          </p:cNvPr>
          <p:cNvSpPr txBox="1"/>
          <p:nvPr/>
        </p:nvSpPr>
        <p:spPr>
          <a:xfrm>
            <a:off x="6096000" y="1161109"/>
            <a:ext cx="5039360" cy="4678204"/>
          </a:xfrm>
          <a:prstGeom prst="rect">
            <a:avLst/>
          </a:prstGeom>
          <a:noFill/>
        </p:spPr>
        <p:txBody>
          <a:bodyPr wrap="square" rtlCol="0">
            <a:spAutoFit/>
          </a:bodyPr>
          <a:lstStyle/>
          <a:p>
            <a:pPr marL="216000" indent="-216000">
              <a:spcBef>
                <a:spcPts val="1200"/>
              </a:spcBef>
              <a:spcAft>
                <a:spcPts val="1200"/>
              </a:spcAft>
              <a:buNone/>
            </a:pPr>
            <a:r>
              <a:rPr lang="nb-NO" sz="1800" b="1" kern="100">
                <a:ea typeface="Aptos" panose="020B0004020202020204" pitchFamily="34" charset="0"/>
                <a:cs typeface="Arial" panose="020B0604020202020204" pitchFamily="34" charset="0"/>
              </a:rPr>
              <a:t>Eksempler:</a:t>
            </a:r>
          </a:p>
          <a:p>
            <a:pPr marL="216000" indent="-216000">
              <a:spcBef>
                <a:spcPts val="1200"/>
              </a:spcBef>
              <a:spcAft>
                <a:spcPts val="1200"/>
              </a:spcAft>
              <a:buBlip>
                <a:blip r:embed="rId3"/>
              </a:buBlip>
            </a:pPr>
            <a:r>
              <a:rPr lang="nb-NO" sz="1800" kern="100">
                <a:ea typeface="Aptos" panose="020B0004020202020204" pitchFamily="34" charset="0"/>
                <a:cs typeface="Arial" panose="020B0604020202020204" pitchFamily="34" charset="0"/>
              </a:rPr>
              <a:t>Du er varm og tar av deg genseren for å justere kroppstemperaturen. </a:t>
            </a:r>
            <a:endParaRPr lang="nb-NO" sz="1800" kern="100">
              <a:effectLst/>
              <a:ea typeface="Aptos" panose="020B0004020202020204" pitchFamily="34" charset="0"/>
              <a:cs typeface="Arial" panose="020B0604020202020204" pitchFamily="34" charset="0"/>
            </a:endParaRPr>
          </a:p>
          <a:p>
            <a:pPr marL="216000" indent="-216000">
              <a:spcBef>
                <a:spcPts val="1200"/>
              </a:spcBef>
              <a:spcAft>
                <a:spcPts val="1200"/>
              </a:spcAft>
              <a:buBlip>
                <a:blip r:embed="rId3"/>
              </a:buBlip>
            </a:pPr>
            <a:r>
              <a:rPr lang="nb-NO" sz="1800" kern="100">
                <a:ea typeface="Aptos" panose="020B0004020202020204" pitchFamily="34" charset="0"/>
                <a:cs typeface="Arial" panose="020B0604020202020204" pitchFamily="34" charset="0"/>
              </a:rPr>
              <a:t>Du ringer en venn når du er lei deg fordi du ikke vil være alene. </a:t>
            </a:r>
          </a:p>
          <a:p>
            <a:pPr marL="216000" indent="-216000">
              <a:spcBef>
                <a:spcPts val="1200"/>
              </a:spcBef>
              <a:spcAft>
                <a:spcPts val="1200"/>
              </a:spcAft>
              <a:buBlip>
                <a:blip r:embed="rId3"/>
              </a:buBlip>
            </a:pPr>
            <a:r>
              <a:rPr lang="nb-NO" sz="1800" kern="100">
                <a:ea typeface="Aptos" panose="020B0004020202020204" pitchFamily="34" charset="0"/>
                <a:cs typeface="Arial" panose="020B0604020202020204" pitchFamily="34" charset="0"/>
              </a:rPr>
              <a:t>Du sier til deg selv «det er ikke så lenge igjen» når du jogger og begynner å blir sliten.  </a:t>
            </a:r>
          </a:p>
          <a:p>
            <a:pPr marL="216000" indent="-216000">
              <a:spcBef>
                <a:spcPts val="1200"/>
              </a:spcBef>
              <a:spcAft>
                <a:spcPts val="1200"/>
              </a:spcAft>
              <a:buBlip>
                <a:blip r:embed="rId3"/>
              </a:buBlip>
            </a:pPr>
            <a:r>
              <a:rPr lang="nb-NO" sz="1800" kern="100">
                <a:ea typeface="Aptos" panose="020B0004020202020204" pitchFamily="34" charset="0"/>
                <a:cs typeface="Arial" panose="020B0604020202020204" pitchFamily="34" charset="0"/>
              </a:rPr>
              <a:t>Du lager en plan for dagen fordi du har mye å gjøre og skal huske alt. </a:t>
            </a:r>
          </a:p>
          <a:p>
            <a:pPr marL="216000" indent="-216000" algn="l">
              <a:spcBef>
                <a:spcPts val="1200"/>
              </a:spcBef>
              <a:spcAft>
                <a:spcPts val="1200"/>
              </a:spcAft>
            </a:pPr>
            <a:endParaRPr lang="nb-NO"/>
          </a:p>
        </p:txBody>
      </p:sp>
    </p:spTree>
    <p:extLst>
      <p:ext uri="{BB962C8B-B14F-4D97-AF65-F5344CB8AC3E}">
        <p14:creationId xmlns:p14="http://schemas.microsoft.com/office/powerpoint/2010/main" val="3374579626"/>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9521434-91c1-42be-b943-616fa43a5fae" xsi:nil="true"/>
    <lcf76f155ced4ddcb4097134ff3c332f xmlns="25c534b4-626b-4457-9716-90fe22f998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F6DFE9-477E-4DD6-BFE6-D5FD40EE22E6}">
  <ds:schemaRefs>
    <ds:schemaRef ds:uri="http://schemas.microsoft.com/sharepoint/v3/contenttype/forms"/>
  </ds:schemaRefs>
</ds:datastoreItem>
</file>

<file path=customXml/itemProps2.xml><?xml version="1.0" encoding="utf-8"?>
<ds:datastoreItem xmlns:ds="http://schemas.openxmlformats.org/officeDocument/2006/customXml" ds:itemID="{696CB88C-812B-4D89-923E-B3555F77E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0803C-1C7F-4C06-AFCC-578BDED48464}">
  <ds:schemaRefs>
    <ds:schemaRef ds:uri="http://purl.org/dc/dcmitype/"/>
    <ds:schemaRef ds:uri="http://schemas.microsoft.com/office/2006/documentManagement/types"/>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99521434-91c1-42be-b943-616fa43a5fae"/>
    <ds:schemaRef ds:uri="25c534b4-626b-4457-9716-90fe22f9980e"/>
  </ds:schemaRefs>
</ds:datastoreItem>
</file>

<file path=docProps/app.xml><?xml version="1.0" encoding="utf-8"?>
<Properties xmlns="http://schemas.openxmlformats.org/officeDocument/2006/extended-properties" xmlns:vt="http://schemas.openxmlformats.org/officeDocument/2006/docPropsVTypes">
  <TotalTime>11</TotalTime>
  <Words>2508</Words>
  <Application>Microsoft Macintosh PowerPoint</Application>
  <PresentationFormat>Widescreen</PresentationFormat>
  <Paragraphs>277</Paragraphs>
  <Slides>43</Slides>
  <Notes>30</Notes>
  <HiddenSlides>0</HiddenSlides>
  <MMClips>5</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43</vt:i4>
      </vt:variant>
    </vt:vector>
  </HeadingPairs>
  <TitlesOfParts>
    <vt:vector size="52" baseType="lpstr">
      <vt:lpstr>Aptos</vt:lpstr>
      <vt:lpstr>Arial</vt:lpstr>
      <vt:lpstr>Calibri</vt:lpstr>
      <vt:lpstr>Oslo Sans Office</vt:lpstr>
      <vt:lpstr>Wingdings</vt:lpstr>
      <vt:lpstr>Økt livsmestring_temadesign</vt:lpstr>
      <vt:lpstr>2_Oslo NY bilde</vt:lpstr>
      <vt:lpstr>Originaloppsett</vt:lpstr>
      <vt:lpstr>1_Økt livsmestring_temadesign</vt:lpstr>
      <vt:lpstr>PowerPoint-presentasjon</vt:lpstr>
      <vt:lpstr>PowerPoint-presentasjon</vt:lpstr>
      <vt:lpstr>Vi skal ha fokus på:</vt:lpstr>
      <vt:lpstr>PowerPoint-presentasjon</vt:lpstr>
      <vt:lpstr>PowerPoint-presentasjon</vt:lpstr>
      <vt:lpstr>PowerPoint-presentasjon</vt:lpstr>
      <vt:lpstr>Oppgave:   </vt:lpstr>
      <vt:lpstr>Regulering2</vt:lpstr>
      <vt:lpstr>Regulering skjer hele tiden</vt:lpstr>
      <vt:lpstr>Regulering og den tredelte hjernen</vt:lpstr>
      <vt:lpstr>Sanseporten1,2</vt:lpstr>
      <vt:lpstr>Sanseporten1,2 </vt:lpstr>
      <vt:lpstr>Følelsesporten1,2</vt:lpstr>
      <vt:lpstr>Tenkeporten1,2</vt:lpstr>
      <vt:lpstr>Strukturporten2</vt:lpstr>
      <vt:lpstr>Strukturporten </vt:lpstr>
      <vt:lpstr>Regulering og den tredelte hjernen1,2</vt:lpstr>
      <vt:lpstr>Regulering gjennom flere porter samtidig2 </vt:lpstr>
      <vt:lpstr>Oppgave</vt:lpstr>
      <vt:lpstr>PowerPoint-presentasjon</vt:lpstr>
      <vt:lpstr>PowerPoint-presentasjon</vt:lpstr>
      <vt:lpstr>Hvilken reguleringsstøtte gir vi?</vt:lpstr>
      <vt:lpstr>Utvikling av reguleringsferdigheter1,3 </vt:lpstr>
      <vt:lpstr>Reguleringsstøtte </vt:lpstr>
      <vt:lpstr>Reguleringsstøtte1,2 </vt:lpstr>
      <vt:lpstr>Vi gir ofte reguleringsstøtte automatisk </vt:lpstr>
      <vt:lpstr>God nok reguleringsstøtte4</vt:lpstr>
      <vt:lpstr>Manglende erfaring  med støtte1,2 </vt:lpstr>
      <vt:lpstr>Ekstra mye reguleringsstøtte1,2</vt:lpstr>
      <vt:lpstr>Case: Adam 13 år </vt:lpstr>
      <vt:lpstr>Case: Adam 13 år </vt:lpstr>
      <vt:lpstr>Når voksne blir utfordret1,2</vt:lpstr>
      <vt:lpstr>PowerPoint-presentasjon</vt:lpstr>
      <vt:lpstr>Speilnevroner5,6</vt:lpstr>
      <vt:lpstr>Begynn med oss selv1,2 </vt:lpstr>
      <vt:lpstr>I bydel Gamle Oslo har de jobbet en stund med Økt livsmestring.  I neste film skal vi høre fra Hanna på Tøyen skole om hvordan de har tatt kunnskapen i bruk i sin arbeidshverdag.</vt:lpstr>
      <vt:lpstr>PowerPoint-presentasjon</vt:lpstr>
      <vt:lpstr>PowerPoint-presentasjon</vt:lpstr>
      <vt:lpstr>Oppgave i arbeidshverdagen</vt:lpstr>
      <vt:lpstr>I neste økt skal vi se på kunnskapen i lys av perspektivet Meg som ansatt</vt:lpstr>
      <vt:lpstr>PowerPoint-presentasjon</vt:lpstr>
      <vt:lpstr>Utviklet av  Bydel Gamle Oslo og Utdanningsetaten</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Hege Bjercke Dalheim</dc:creator>
  <cp:lastModifiedBy>Miranda Sulejmanova</cp:lastModifiedBy>
  <cp:revision>1</cp:revision>
  <dcterms:created xsi:type="dcterms:W3CDTF">2024-08-29T11:14:41Z</dcterms:created>
  <dcterms:modified xsi:type="dcterms:W3CDTF">2026-01-29T15:26:07Z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0x01010000D6163CE1D8B748AA4FBD99A1A3925B</vt:lpwstr>
  </property>
  <property fmtid="{D5CDD505-2E9C-101B-9397-08002B2CF9AE}" pid="3" name="MediaServiceImageTags">
    <vt:lpwstr/>
  </property>
</Properties>
</file>