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7" r:id="rId5"/>
    <p:sldMasterId id="2147483673" r:id="rId6"/>
    <p:sldMasterId id="2147483705" r:id="rId7"/>
  </p:sldMasterIdLst>
  <p:notesMasterIdLst>
    <p:notesMasterId r:id="rId25"/>
  </p:notesMasterIdLst>
  <p:sldIdLst>
    <p:sldId id="645" r:id="rId8"/>
    <p:sldId id="425" r:id="rId9"/>
    <p:sldId id="687" r:id="rId10"/>
    <p:sldId id="273" r:id="rId11"/>
    <p:sldId id="684" r:id="rId12"/>
    <p:sldId id="690" r:id="rId13"/>
    <p:sldId id="691" r:id="rId14"/>
    <p:sldId id="693" r:id="rId15"/>
    <p:sldId id="692" r:id="rId16"/>
    <p:sldId id="267" r:id="rId17"/>
    <p:sldId id="442" r:id="rId18"/>
    <p:sldId id="722" r:id="rId19"/>
    <p:sldId id="721" r:id="rId20"/>
    <p:sldId id="429" r:id="rId21"/>
    <p:sldId id="424" r:id="rId22"/>
    <p:sldId id="667" r:id="rId23"/>
    <p:sldId id="707" r:id="rId24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777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171621-9BFC-0CEA-FF76-363B660B3194}" name="Line Frivold" initials="LF" userId="S::line.frivold@bgo.oslo.kommune.no::b06fdff6-51e2-4f3c-82fb-c41aab590c30" providerId="AD"/>
  <p188:author id="{F3D7BC5A-C3AC-3EF4-5032-3383BC3419C4}" name="Johanne Hegg" initials="JH" userId="S::johanne.hegg@bgo.oslo.kommune.no::c3c74d0a-3852-4cf6-8a43-7cdccafe0ef0" providerId="AD"/>
  <p188:author id="{6555D4DF-C7B1-2551-F4AF-64E5160F827D}" name="Hege Bjercke Dalheim" initials="HD" userId="S::hege.bjercke.dalheim@bgo.oslo.kommune.no::7fbb1a47-8c80-4606-86af-573f5c2fc7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0DD"/>
    <a:srgbClr val="F9C66B"/>
    <a:srgbClr val="6FE9FF"/>
    <a:srgbClr val="FFB4AC"/>
    <a:srgbClr val="8CC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C5170-1893-9D40-B0A6-26EE11690835}" v="6" dt="2026-01-30T14:09:36.2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2160"/>
        <p:guide orient="horz" pos="7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e Frivold" userId="b06fdff6-51e2-4f3c-82fb-c41aab590c30" providerId="ADAL" clId="{11BEB778-2ED2-4ACE-AD8B-D8BBA70A4324}"/>
    <pc:docChg chg="custSel modSld">
      <pc:chgData name="Line Frivold" userId="b06fdff6-51e2-4f3c-82fb-c41aab590c30" providerId="ADAL" clId="{11BEB778-2ED2-4ACE-AD8B-D8BBA70A4324}" dt="2026-01-26T10:53:30.629" v="35" actId="1076"/>
      <pc:docMkLst>
        <pc:docMk/>
      </pc:docMkLst>
      <pc:sldChg chg="addSp delSp modSp mod delAnim modAnim">
        <pc:chgData name="Line Frivold" userId="b06fdff6-51e2-4f3c-82fb-c41aab590c30" providerId="ADAL" clId="{11BEB778-2ED2-4ACE-AD8B-D8BBA70A4324}" dt="2026-01-26T10:01:09.787" v="32" actId="14100"/>
        <pc:sldMkLst>
          <pc:docMk/>
          <pc:sldMk cId="971454322" sldId="273"/>
        </pc:sldMkLst>
        <pc:picChg chg="add mod">
          <ac:chgData name="Line Frivold" userId="b06fdff6-51e2-4f3c-82fb-c41aab590c30" providerId="ADAL" clId="{11BEB778-2ED2-4ACE-AD8B-D8BBA70A4324}" dt="2026-01-26T10:01:09.787" v="32" actId="14100"/>
          <ac:picMkLst>
            <pc:docMk/>
            <pc:sldMk cId="971454322" sldId="273"/>
            <ac:picMk id="2" creationId="{10889C86-401A-4142-6807-5BA97370E182}"/>
          </ac:picMkLst>
        </pc:picChg>
      </pc:sldChg>
      <pc:sldChg chg="addSp delSp modSp mod modAnim">
        <pc:chgData name="Line Frivold" userId="b06fdff6-51e2-4f3c-82fb-c41aab590c30" providerId="ADAL" clId="{11BEB778-2ED2-4ACE-AD8B-D8BBA70A4324}" dt="2026-01-26T10:01:31.558" v="34"/>
        <pc:sldMkLst>
          <pc:docMk/>
          <pc:sldMk cId="1878866848" sldId="429"/>
        </pc:sldMkLst>
        <pc:picChg chg="add mod">
          <ac:chgData name="Line Frivold" userId="b06fdff6-51e2-4f3c-82fb-c41aab590c30" providerId="ADAL" clId="{11BEB778-2ED2-4ACE-AD8B-D8BBA70A4324}" dt="2026-01-26T10:01:24.098" v="33" actId="14100"/>
          <ac:picMkLst>
            <pc:docMk/>
            <pc:sldMk cId="1878866848" sldId="429"/>
            <ac:picMk id="2" creationId="{3D106E59-943E-B5EB-973B-8A3B7323977B}"/>
          </ac:picMkLst>
        </pc:picChg>
      </pc:sldChg>
      <pc:sldChg chg="modSp mod">
        <pc:chgData name="Line Frivold" userId="b06fdff6-51e2-4f3c-82fb-c41aab590c30" providerId="ADAL" clId="{11BEB778-2ED2-4ACE-AD8B-D8BBA70A4324}" dt="2026-01-26T10:53:30.629" v="35" actId="1076"/>
        <pc:sldMkLst>
          <pc:docMk/>
          <pc:sldMk cId="1563734171" sldId="645"/>
        </pc:sldMkLst>
        <pc:spChg chg="mod">
          <ac:chgData name="Line Frivold" userId="b06fdff6-51e2-4f3c-82fb-c41aab590c30" providerId="ADAL" clId="{11BEB778-2ED2-4ACE-AD8B-D8BBA70A4324}" dt="2026-01-26T10:53:30.629" v="35" actId="1076"/>
          <ac:spMkLst>
            <pc:docMk/>
            <pc:sldMk cId="1563734171" sldId="645"/>
            <ac:spMk id="4" creationId="{61EB8697-B749-1096-AA57-51DD54F98D7A}"/>
          </ac:spMkLst>
        </pc:spChg>
      </pc:sldChg>
    </pc:docChg>
  </pc:docChgLst>
  <pc:docChgLst>
    <pc:chgData name="Miranda Sulejmanova" userId="c79d8f6e-d06e-41dd-9b60-daa4b972acb7" providerId="ADAL" clId="{9DCC7395-C6E2-5FB2-A2E4-526032DCF1F8}"/>
    <pc:docChg chg="undo custSel modSld">
      <pc:chgData name="Miranda Sulejmanova" userId="c79d8f6e-d06e-41dd-9b60-daa4b972acb7" providerId="ADAL" clId="{9DCC7395-C6E2-5FB2-A2E4-526032DCF1F8}" dt="2026-01-30T14:09:36.250" v="21"/>
      <pc:docMkLst>
        <pc:docMk/>
      </pc:docMkLst>
      <pc:sldChg chg="addSp delSp modSp mod setBg">
        <pc:chgData name="Miranda Sulejmanova" userId="c79d8f6e-d06e-41dd-9b60-daa4b972acb7" providerId="ADAL" clId="{9DCC7395-C6E2-5FB2-A2E4-526032DCF1F8}" dt="2026-01-30T14:09:36.250" v="21"/>
        <pc:sldMkLst>
          <pc:docMk/>
          <pc:sldMk cId="971454322" sldId="273"/>
        </pc:sldMkLst>
        <pc:spChg chg="del">
          <ac:chgData name="Miranda Sulejmanova" userId="c79d8f6e-d06e-41dd-9b60-daa4b972acb7" providerId="ADAL" clId="{9DCC7395-C6E2-5FB2-A2E4-526032DCF1F8}" dt="2026-01-29T15:16:04.548" v="2" actId="478"/>
          <ac:spMkLst>
            <pc:docMk/>
            <pc:sldMk cId="971454322" sldId="273"/>
            <ac:spMk id="4" creationId="{D9FC9C26-B92D-612C-90A8-D2390B760B6E}"/>
          </ac:spMkLst>
        </pc:spChg>
        <pc:spChg chg="add del mod">
          <ac:chgData name="Miranda Sulejmanova" userId="c79d8f6e-d06e-41dd-9b60-daa4b972acb7" providerId="ADAL" clId="{9DCC7395-C6E2-5FB2-A2E4-526032DCF1F8}" dt="2026-01-29T15:16:08.483" v="3" actId="478"/>
          <ac:spMkLst>
            <pc:docMk/>
            <pc:sldMk cId="971454322" sldId="273"/>
            <ac:spMk id="5" creationId="{3873B74E-BA00-6DDA-B965-AD5E5C22DBC2}"/>
          </ac:spMkLst>
        </pc:spChg>
        <pc:picChg chg="mod">
          <ac:chgData name="Miranda Sulejmanova" userId="c79d8f6e-d06e-41dd-9b60-daa4b972acb7" providerId="ADAL" clId="{9DCC7395-C6E2-5FB2-A2E4-526032DCF1F8}" dt="2026-01-30T14:09:36.250" v="21"/>
          <ac:picMkLst>
            <pc:docMk/>
            <pc:sldMk cId="971454322" sldId="273"/>
            <ac:picMk id="2" creationId="{10889C86-401A-4142-6807-5BA97370E182}"/>
          </ac:picMkLst>
        </pc:picChg>
      </pc:sldChg>
      <pc:sldChg chg="addSp delSp modSp mod">
        <pc:chgData name="Miranda Sulejmanova" userId="c79d8f6e-d06e-41dd-9b60-daa4b972acb7" providerId="ADAL" clId="{9DCC7395-C6E2-5FB2-A2E4-526032DCF1F8}" dt="2026-01-29T15:17:58.554" v="19" actId="478"/>
        <pc:sldMkLst>
          <pc:docMk/>
          <pc:sldMk cId="1878866848" sldId="429"/>
        </pc:sldMkLst>
        <pc:spChg chg="del mod">
          <ac:chgData name="Miranda Sulejmanova" userId="c79d8f6e-d06e-41dd-9b60-daa4b972acb7" providerId="ADAL" clId="{9DCC7395-C6E2-5FB2-A2E4-526032DCF1F8}" dt="2026-01-29T15:17:54.077" v="18" actId="478"/>
          <ac:spMkLst>
            <pc:docMk/>
            <pc:sldMk cId="1878866848" sldId="429"/>
            <ac:spMk id="3" creationId="{0CCBF030-F924-129C-5314-94D10D59F1EE}"/>
          </ac:spMkLst>
        </pc:spChg>
        <pc:spChg chg="add del mod">
          <ac:chgData name="Miranda Sulejmanova" userId="c79d8f6e-d06e-41dd-9b60-daa4b972acb7" providerId="ADAL" clId="{9DCC7395-C6E2-5FB2-A2E4-526032DCF1F8}" dt="2026-01-29T15:17:58.554" v="19" actId="478"/>
          <ac:spMkLst>
            <pc:docMk/>
            <pc:sldMk cId="1878866848" sldId="429"/>
            <ac:spMk id="8" creationId="{1842BF7D-F4D5-7A49-89FB-447FB1E8F673}"/>
          </ac:spMkLst>
        </pc:spChg>
        <pc:picChg chg="mod">
          <ac:chgData name="Miranda Sulejmanova" userId="c79d8f6e-d06e-41dd-9b60-daa4b972acb7" providerId="ADAL" clId="{9DCC7395-C6E2-5FB2-A2E4-526032DCF1F8}" dt="2026-01-29T15:17:51.513" v="17" actId="167"/>
          <ac:picMkLst>
            <pc:docMk/>
            <pc:sldMk cId="1878866848" sldId="429"/>
            <ac:picMk id="2" creationId="{3D106E59-943E-B5EB-973B-8A3B732397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B698A-F44D-4B64-B5F5-30A72B50CD16}" type="datetimeFigureOut">
              <a:rPr lang="nb-NO" smtClean="0"/>
              <a:t>30.01.2026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C893F-1FB2-4746-9C10-0008A2DCAC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629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388D7-8E4F-4ED0-9365-B1D06BCE1E5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4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1200"/>
              <a:t>Nordanger, D.Ø. &amp; </a:t>
            </a:r>
            <a:r>
              <a:rPr lang="nb-NO" sz="1200" err="1"/>
              <a:t>Braarud</a:t>
            </a:r>
            <a:r>
              <a:rPr lang="nb-NO" sz="1200"/>
              <a:t>, H.C (2017). </a:t>
            </a:r>
            <a:r>
              <a:rPr lang="nb-NO" sz="1200" i="1"/>
              <a:t>Utviklingstraumer. Regulering som nøkkelbegrep i en ny traumepsykolog. </a:t>
            </a:r>
            <a:r>
              <a:rPr lang="nb-NO" sz="1200"/>
              <a:t>Fagbokforlaget 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200" err="1"/>
              <a:t>Johanneessen</a:t>
            </a:r>
            <a:r>
              <a:rPr lang="nb-NO" sz="1200"/>
              <a:t>, K.N. &amp; Bakken, A-K (2020). </a:t>
            </a:r>
            <a:r>
              <a:rPr lang="nb-NO" sz="1200" i="1"/>
              <a:t>Fra Uro til Ro. Utfordrende atferd og barns muligheter for læring</a:t>
            </a:r>
            <a:r>
              <a:rPr lang="nb-NO" sz="1200"/>
              <a:t>. Gyldendal Norsk Forlag.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C893F-1FB2-4746-9C10-0008A2DCAC7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519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1200"/>
              <a:t>Nordanger, D.Ø. &amp; </a:t>
            </a:r>
            <a:r>
              <a:rPr lang="nb-NO" sz="1200" err="1"/>
              <a:t>Braarud</a:t>
            </a:r>
            <a:r>
              <a:rPr lang="nb-NO" sz="1200"/>
              <a:t>, H.C (2017). </a:t>
            </a:r>
            <a:r>
              <a:rPr lang="nb-NO" sz="1200" i="1"/>
              <a:t>Utviklingstraumer. Regulering som nøkkelbegrep i en ny traumepsykolog. </a:t>
            </a:r>
            <a:r>
              <a:rPr lang="nb-NO" sz="1200"/>
              <a:t>Fagbokforlaget 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200" err="1"/>
              <a:t>Johanneessen</a:t>
            </a:r>
            <a:r>
              <a:rPr lang="nb-NO" sz="1200"/>
              <a:t>, K.N. &amp; Bakken, A-K (2020). </a:t>
            </a:r>
            <a:r>
              <a:rPr lang="nb-NO" sz="1200" i="1"/>
              <a:t>Fra Uro til Ro. Utfordrende atferd og barns muligheter for læring</a:t>
            </a:r>
            <a:r>
              <a:rPr lang="nb-NO" sz="1200"/>
              <a:t>. Gyldendal Norsk Forlag.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C893F-1FB2-4746-9C10-0008A2DCAC7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95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z="1200"/>
              <a:t>Nordanger, D.Ø. &amp; </a:t>
            </a:r>
            <a:r>
              <a:rPr lang="nb-NO" sz="1200" err="1"/>
              <a:t>Braarud</a:t>
            </a:r>
            <a:r>
              <a:rPr lang="nb-NO" sz="1200"/>
              <a:t>, H.C (2017). </a:t>
            </a:r>
            <a:r>
              <a:rPr lang="nb-NO" sz="1200" i="1"/>
              <a:t>Utviklingstraumer. Regulering som nøkkelbegrep i en ny traumepsykolog. </a:t>
            </a:r>
            <a:r>
              <a:rPr lang="nb-NO" sz="1200"/>
              <a:t>Fagbokforlaget 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1200" err="1"/>
              <a:t>Johanneessen</a:t>
            </a:r>
            <a:r>
              <a:rPr lang="nb-NO" sz="1200"/>
              <a:t>, K.N. &amp; Bakken, A-K (2020). </a:t>
            </a:r>
            <a:r>
              <a:rPr lang="nb-NO" sz="1200" i="1"/>
              <a:t>Fra Uro til Ro. Utfordrende atferd og barns muligheter for læring</a:t>
            </a:r>
            <a:r>
              <a:rPr lang="nb-NO" sz="1200"/>
              <a:t>. Gyldendal Norsk Forlag.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C893F-1FB2-4746-9C10-0008A2DCAC7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835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6" name="Google Shape;166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700"/>
              </a:spcAft>
              <a:buFont typeface="Wingdings" pitchFamily="2" charset="2"/>
              <a:buChar char="§"/>
            </a:pPr>
            <a:endParaRPr lang="nb-NO" sz="1200">
              <a:solidFill>
                <a:schemeClr val="tx1"/>
              </a:solidFill>
              <a:effectLst/>
              <a:latin typeface="Oslo Sans" panose="02000000000000000000" pitchFamily="2" charset="77"/>
            </a:endParaRP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endParaRPr lang="nb-NO" sz="1200">
              <a:solidFill>
                <a:schemeClr val="tx1"/>
              </a:solidFill>
              <a:effectLst/>
              <a:latin typeface="Oslo Sans" panose="02000000000000000000" pitchFamily="2" charset="77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74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700"/>
              </a:spcAft>
              <a:buFont typeface="Wingdings" pitchFamily="2" charset="2"/>
              <a:buChar char="§"/>
            </a:pPr>
            <a:endParaRPr lang="nb-NO" sz="1200">
              <a:solidFill>
                <a:schemeClr val="tx1"/>
              </a:solidFill>
              <a:effectLst/>
              <a:latin typeface="Oslo Sans" panose="02000000000000000000" pitchFamily="2" charset="77"/>
            </a:endParaRPr>
          </a:p>
          <a:p>
            <a:pPr marL="285750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endParaRPr lang="nb-NO" sz="1200">
              <a:solidFill>
                <a:schemeClr val="tx1"/>
              </a:solidFill>
              <a:effectLst/>
              <a:latin typeface="Oslo Sans" panose="02000000000000000000" pitchFamily="2" charset="77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43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Du som leder må vise interesse i hva ansatte opplever som viktig. Ansatte må få tid til å medvirke i prosessen. Hva skal lederen gjøre med det ansatte har sagt? Det må formidles her. Takk for alle bidrag. Hvis noen kommer på flere innspill kan de komme til meg i etterkant av møtet i dag.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C893F-1FB2-4746-9C10-0008A2DCAC7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335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n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12E6543-60BA-4E3B-357C-53DF05B4B421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26E0211-1DBC-EC4A-3524-616F8B80E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tellysbilde n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6" name="Bilde 5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1BBB8204-4DD6-1F52-EC0A-44FCABD8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89" y="506988"/>
            <a:ext cx="1462865" cy="9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lysbilde ny 2 uten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/>
        </p:nvSpPr>
        <p:spPr>
          <a:xfrm>
            <a:off x="710560" y="2030400"/>
            <a:ext cx="5395879" cy="20345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13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135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628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uten bilde 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710560" y="0"/>
            <a:ext cx="2030400" cy="2030400"/>
            <a:chOff x="649600" y="0"/>
            <a:chExt cx="2030400" cy="2030400"/>
          </a:xfrm>
        </p:grpSpPr>
        <p:sp>
          <p:nvSpPr>
            <p:cNvPr id="15" name="Ellipse 14"/>
            <p:cNvSpPr/>
            <p:nvPr/>
          </p:nvSpPr>
          <p:spPr>
            <a:xfrm>
              <a:off x="649600" y="0"/>
              <a:ext cx="2030400" cy="2030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519149A9-FDA1-A64B-97A5-C26D2929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4800" y="491403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23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ilde positiv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5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til venstre (midt på lysbildet)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417312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750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89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0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45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081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39096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n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gul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811595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30.01.2026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445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1782485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818344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3931093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986546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9538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30.01.2026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2256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30.01.2026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858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30.01.2026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45754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6646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blå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0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524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645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30.01.2026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5501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5240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30.01.2026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5411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30.01.2026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1503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7820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30.01.2026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9219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1. plasser et bilde i rammen</a:t>
            </a:r>
            <a:br>
              <a:rPr lang="nb-NO" noProof="0"/>
            </a:br>
            <a:r>
              <a:rPr lang="nb-NO" noProof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626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n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grønn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46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n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1120463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n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gul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4133553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 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blå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5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 n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mørk grønn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06" y="748702"/>
            <a:ext cx="933890" cy="4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66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F4797348-25B6-A44F-3796-96C79A00A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F367AF7B-0D53-D09B-E5BF-7567C83A088F}"/>
              </a:ext>
            </a:extLst>
          </p:cNvPr>
          <p:cNvGrpSpPr/>
          <p:nvPr userDrawn="1"/>
        </p:nvGrpSpPr>
        <p:grpSpPr>
          <a:xfrm>
            <a:off x="331200" y="6292352"/>
            <a:ext cx="11860799" cy="365125"/>
            <a:chOff x="331200" y="6292352"/>
            <a:chExt cx="11860799" cy="365125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E7851087-C2B5-CBF5-1012-A53C32EC8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00" y="6296400"/>
              <a:ext cx="688336" cy="360000"/>
            </a:xfrm>
            <a:prstGeom prst="rect">
              <a:avLst/>
            </a:prstGeom>
          </p:spPr>
        </p:pic>
        <p:sp>
          <p:nvSpPr>
            <p:cNvPr id="11" name="Date Placeholder 3">
              <a:extLst>
                <a:ext uri="{FF2B5EF4-FFF2-40B4-BE49-F238E27FC236}">
                  <a16:creationId xmlns:a16="http://schemas.microsoft.com/office/drawing/2014/main" id="{A7AD1761-E514-9A7E-DCA8-6E70ADFEE4AE}"/>
                </a:ext>
              </a:extLst>
            </p:cNvPr>
            <p:cNvSpPr txBox="1">
              <a:spLocks/>
            </p:cNvSpPr>
            <p:nvPr/>
          </p:nvSpPr>
          <p:spPr>
            <a:xfrm>
              <a:off x="10156825" y="6292352"/>
              <a:ext cx="133985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nb-NO"/>
              </a:defPPr>
              <a:lvl1pPr marL="0" algn="r" defTabSz="914400" rtl="0" eaLnBrk="1" latinLnBrk="0" hangingPunct="1">
                <a:defRPr sz="9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40496DB-E8C8-4849-8A63-AC568158CC03}" type="datetime1">
                <a:rPr lang="nb-NO" smtClean="0"/>
                <a:pPr/>
                <a:t>30.01.2026</a:t>
              </a:fld>
              <a:endParaRPr lang="nb-NO"/>
            </a:p>
          </p:txBody>
        </p:sp>
        <p:sp>
          <p:nvSpPr>
            <p:cNvPr id="12" name="Slide Number Placeholder 5">
              <a:extLst>
                <a:ext uri="{FF2B5EF4-FFF2-40B4-BE49-F238E27FC236}">
                  <a16:creationId xmlns:a16="http://schemas.microsoft.com/office/drawing/2014/main" id="{9E859B11-008F-EA73-3580-D2C78C5DF70F}"/>
                </a:ext>
              </a:extLst>
            </p:cNvPr>
            <p:cNvSpPr txBox="1">
              <a:spLocks/>
            </p:cNvSpPr>
            <p:nvPr/>
          </p:nvSpPr>
          <p:spPr>
            <a:xfrm>
              <a:off x="11496674" y="6292352"/>
              <a:ext cx="695325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nb-NO"/>
              </a:defPPr>
              <a:lvl1pPr marL="0" algn="ctr" defTabSz="914400" rtl="0" eaLnBrk="1" latinLnBrk="0" hangingPunct="1">
                <a:defRPr sz="900" b="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fld id="{8ACEFDFC-287E-0A4D-81A7-6CC8C070690D}" type="slidenum">
                <a:rPr lang="nb-NO" smtClean="0"/>
                <a:pPr algn="l"/>
                <a:t>‹#›</a:t>
              </a:fld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944331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3BAB83-430E-FBB1-B35A-5DDC3D64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E9AD87-CDC5-CEEC-7E70-81D90E3AC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050BF4-1F6D-C67C-4573-9F3C8EA7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AE41-1F49-46D1-83EF-8178D863716A}" type="datetimeFigureOut">
              <a:rPr lang="nb-NO" smtClean="0"/>
              <a:t>30.01.2026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2A6821-410F-089D-80A1-0140E51A0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08DD16-CE0B-04BE-0F4C-B1E6227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8A3D5-8367-4BB0-864A-427416A3F7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36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tel n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1" y="-1"/>
            <a:ext cx="4363624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4363625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Ny tittel beige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096000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Dobbeltklikk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</p:spTree>
    <p:extLst>
      <p:ext uri="{BB962C8B-B14F-4D97-AF65-F5344CB8AC3E}">
        <p14:creationId xmlns:p14="http://schemas.microsoft.com/office/powerpoint/2010/main" val="419026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tellysbilde ny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664" y="49140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tellysbilde ny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664" y="49140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0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tellysbilde n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3612372-757D-CF24-8E55-E2F697CB00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719664 w 12192000"/>
              <a:gd name="connsiteY1" fmla="*/ 0 h 6858000"/>
              <a:gd name="connsiteX2" fmla="*/ 704464 w 12192000"/>
              <a:gd name="connsiteY2" fmla="*/ 1015200 h 6858000"/>
              <a:gd name="connsiteX3" fmla="*/ 1719664 w 12192000"/>
              <a:gd name="connsiteY3" fmla="*/ 2030400 h 6858000"/>
              <a:gd name="connsiteX4" fmla="*/ 704464 w 12192000"/>
              <a:gd name="connsiteY4" fmla="*/ 2030400 h 6858000"/>
              <a:gd name="connsiteX5" fmla="*/ 704464 w 12192000"/>
              <a:gd name="connsiteY5" fmla="*/ 4064940 h 6858000"/>
              <a:gd name="connsiteX6" fmla="*/ 6100343 w 12192000"/>
              <a:gd name="connsiteY6" fmla="*/ 4064940 h 6858000"/>
              <a:gd name="connsiteX7" fmla="*/ 6100343 w 12192000"/>
              <a:gd name="connsiteY7" fmla="*/ 2030400 h 6858000"/>
              <a:gd name="connsiteX8" fmla="*/ 1719664 w 12192000"/>
              <a:gd name="connsiteY8" fmla="*/ 2030400 h 6858000"/>
              <a:gd name="connsiteX9" fmla="*/ 2734864 w 12192000"/>
              <a:gd name="connsiteY9" fmla="*/ 1015200 h 6858000"/>
              <a:gd name="connsiteX10" fmla="*/ 1719664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719664" y="0"/>
                </a:lnTo>
                <a:cubicBezTo>
                  <a:pt x="1158985" y="0"/>
                  <a:pt x="704464" y="454521"/>
                  <a:pt x="704464" y="1015200"/>
                </a:cubicBezTo>
                <a:cubicBezTo>
                  <a:pt x="704464" y="1575879"/>
                  <a:pt x="1158985" y="2030400"/>
                  <a:pt x="1719664" y="2030400"/>
                </a:cubicBezTo>
                <a:lnTo>
                  <a:pt x="704464" y="2030400"/>
                </a:lnTo>
                <a:lnTo>
                  <a:pt x="704464" y="4064940"/>
                </a:lnTo>
                <a:lnTo>
                  <a:pt x="6100343" y="4064940"/>
                </a:lnTo>
                <a:lnTo>
                  <a:pt x="6100343" y="2030400"/>
                </a:lnTo>
                <a:lnTo>
                  <a:pt x="1719664" y="2030400"/>
                </a:lnTo>
                <a:cubicBezTo>
                  <a:pt x="2280343" y="2030400"/>
                  <a:pt x="2734864" y="1575879"/>
                  <a:pt x="2734864" y="1015200"/>
                </a:cubicBezTo>
                <a:cubicBezTo>
                  <a:pt x="2734864" y="454521"/>
                  <a:pt x="2280343" y="0"/>
                  <a:pt x="1719664" y="0"/>
                </a:cubicBez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 anchor="b">
            <a:no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160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1. Klikk på ikonet over</a:t>
            </a:r>
            <a:br>
              <a:rPr lang="nb-NO" noProof="0"/>
            </a:br>
            <a:r>
              <a:rPr lang="nb-NO" noProof="0"/>
              <a:t>2. Velg bildet du ønsker å sette inn</a:t>
            </a:r>
            <a:br>
              <a:rPr lang="nb-NO" noProof="0"/>
            </a:br>
            <a:r>
              <a:rPr lang="nb-NO" noProof="0"/>
              <a:t>3. Bruk ‘bildeverktøy’ –&gt; ‘beskjær’ for å endre bildeutsnitt</a:t>
            </a:r>
            <a:br>
              <a:rPr lang="nb-NO" noProof="0"/>
            </a:br>
            <a:r>
              <a:rPr lang="nb-NO" noProof="0"/>
              <a:t>Her kan du velge utsnitt ved å dra i de hvite kulene i hjørnet. </a:t>
            </a:r>
            <a:br>
              <a:rPr lang="nb-NO" noProof="0"/>
            </a:br>
            <a:r>
              <a:rPr lang="nb-NO" noProof="0"/>
              <a:t>(Hold </a:t>
            </a:r>
            <a:r>
              <a:rPr lang="nb-NO" noProof="0" err="1"/>
              <a:t>Shift</a:t>
            </a:r>
            <a:r>
              <a:rPr lang="nb-NO" noProof="0"/>
              <a:t> inne for å bevare forholdet mellom sidene.)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039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4039" y="4060824"/>
            <a:ext cx="5076825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/>
        </p:nvSpPr>
        <p:spPr>
          <a:xfrm>
            <a:off x="750185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>
                <a:solidFill>
                  <a:schemeClr val="tx1"/>
                </a:solidFill>
              </a:rPr>
              <a:t>Tittellysbilde bilde </a:t>
            </a:r>
          </a:p>
        </p:txBody>
      </p:sp>
      <p:pic>
        <p:nvPicPr>
          <p:cNvPr id="6" name="Bilde 5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1BBB8204-4DD6-1F52-EC0A-44FCABD8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89" y="506988"/>
            <a:ext cx="1462865" cy="9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12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0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8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4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7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40496DB-E8C8-4849-8A63-AC568158CC03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2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1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>
                  <a:solidFill>
                    <a:schemeClr val="tx1"/>
                  </a:solidFill>
                  <a:latin typeface="+mn-lt"/>
                </a:rPr>
                <a:t>Mørk blå og mørk grønn bakgrunn, skal alltid ha negativ tekst/logo</a:t>
              </a: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331DCDA-A671-1AEA-C91C-BDF1F5B832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97FFE78-F798-F5FF-D507-7EC8F4DDF18B}"/>
              </a:ext>
            </a:extLst>
          </p:cNvPr>
          <p:cNvSpPr txBox="1">
            <a:spLocks/>
          </p:cNvSpPr>
          <p:nvPr/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0496DB-E8C8-4849-8A63-AC568158CC03}" type="datetime1">
              <a:rPr lang="nb-NO" smtClean="0"/>
              <a:pPr/>
              <a:t>30.01.2026</a:t>
            </a:fld>
            <a:endParaRPr lang="nb-N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AC3886-6C5C-60F6-01C9-9AA0E9E5CA9D}"/>
              </a:ext>
            </a:extLst>
          </p:cNvPr>
          <p:cNvSpPr txBox="1">
            <a:spLocks/>
          </p:cNvSpPr>
          <p:nvPr userDrawn="1"/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84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ransition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9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Fa4YWT_Om6Y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7FzfvQc9K1E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Undertittel 23">
            <a:extLst>
              <a:ext uri="{FF2B5EF4-FFF2-40B4-BE49-F238E27FC236}">
                <a16:creationId xmlns:a16="http://schemas.microsoft.com/office/drawing/2014/main" id="{29C4B857-6438-6A5D-F840-CD54D88B7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" name="ANW1380_019_Three-Reasons-3-(60)">
            <a:hlinkClick r:id="" action="ppaction://media"/>
            <a:extLst>
              <a:ext uri="{FF2B5EF4-FFF2-40B4-BE49-F238E27FC236}">
                <a16:creationId xmlns:a16="http://schemas.microsoft.com/office/drawing/2014/main" id="{8C3CA1DD-808E-9314-B088-66531559B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938"/>
            <a:ext cx="812800" cy="8128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24818F3-880E-916E-26E4-469BA0AE4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67" y="-7109"/>
            <a:ext cx="12188058" cy="685717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FBCFD51-0F74-7880-B82E-3D99660550D6}"/>
              </a:ext>
            </a:extLst>
          </p:cNvPr>
          <p:cNvSpPr/>
          <p:nvPr/>
        </p:nvSpPr>
        <p:spPr>
          <a:xfrm>
            <a:off x="701924" y="4043314"/>
            <a:ext cx="5394076" cy="105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>
              <a:solidFill>
                <a:schemeClr val="tx1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1EB8697-B749-1096-AA57-51DD54F98D7A}"/>
              </a:ext>
            </a:extLst>
          </p:cNvPr>
          <p:cNvSpPr txBox="1"/>
          <p:nvPr/>
        </p:nvSpPr>
        <p:spPr>
          <a:xfrm>
            <a:off x="1141599" y="4230360"/>
            <a:ext cx="56412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Tidlig innsats mot ungt utenforskap </a:t>
            </a:r>
          </a:p>
          <a:p>
            <a:pPr algn="l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37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2"/>
          <p:cNvSpPr/>
          <p:nvPr/>
        </p:nvSpPr>
        <p:spPr>
          <a:xfrm>
            <a:off x="0" y="4357688"/>
            <a:ext cx="12192001" cy="25003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12"/>
          <p:cNvSpPr/>
          <p:nvPr/>
        </p:nvSpPr>
        <p:spPr>
          <a:xfrm>
            <a:off x="-2" y="1"/>
            <a:ext cx="12192001" cy="2873536"/>
          </a:xfrm>
          <a:prstGeom prst="rect">
            <a:avLst/>
          </a:prstGeom>
          <a:solidFill>
            <a:srgbClr val="F8F1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1" name="Google Shape;167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302" y="532382"/>
            <a:ext cx="10299061" cy="579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3" name="Google Shape;1673;p12"/>
          <p:cNvSpPr txBox="1"/>
          <p:nvPr/>
        </p:nvSpPr>
        <p:spPr>
          <a:xfrm>
            <a:off x="1026074" y="594156"/>
            <a:ext cx="9469438" cy="1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b-NO" sz="3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Gjennomføring </a:t>
            </a:r>
            <a:r>
              <a:rPr lang="nb-NO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 opplæring</a:t>
            </a:r>
            <a:endParaRPr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C7C8F42-B14E-95C3-9119-F0455C74D123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B71493-B439-0B6B-DDE8-3C276171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skal vi lære?</a:t>
            </a:r>
            <a:endParaRPr lang="nb-NO">
              <a:effectLst/>
              <a:latin typeface="Oslo Sans" panose="02000000000000000000" pitchFamily="2" charset="77"/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5A1842EA-3B9F-A469-F2C8-233E56991AB8}"/>
              </a:ext>
            </a:extLst>
          </p:cNvPr>
          <p:cNvSpPr>
            <a:spLocks noChangeAspect="1"/>
          </p:cNvSpPr>
          <p:nvPr/>
        </p:nvSpPr>
        <p:spPr>
          <a:xfrm>
            <a:off x="1045848" y="2301848"/>
            <a:ext cx="3045680" cy="30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r>
              <a:rPr lang="nb-NO" sz="1400" b="1">
                <a:solidFill>
                  <a:schemeClr val="tx1"/>
                </a:solidFill>
              </a:rPr>
              <a:t>Felles opplæringsøkter </a:t>
            </a:r>
            <a:br>
              <a:rPr lang="nb-NO" sz="1400" b="1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hvor vi sammen får et felles språk og forståelse for hvordan vi skal møte de vi jobber med 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EACA6AD-4C61-2280-C591-741CC909F938}"/>
              </a:ext>
            </a:extLst>
          </p:cNvPr>
          <p:cNvSpPr/>
          <p:nvPr/>
        </p:nvSpPr>
        <p:spPr>
          <a:xfrm>
            <a:off x="4601252" y="2252137"/>
            <a:ext cx="3045600" cy="30456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r>
              <a:rPr lang="nb-NO" sz="1400" b="1">
                <a:solidFill>
                  <a:schemeClr val="tx1"/>
                </a:solidFill>
              </a:rPr>
              <a:t>Oppgaver i praksis </a:t>
            </a:r>
            <a:r>
              <a:rPr lang="nb-NO" sz="1400">
                <a:solidFill>
                  <a:schemeClr val="tx1"/>
                </a:solidFill>
              </a:rPr>
              <a:t>hvor vi skal trene på gjøre jobben vår i tråd med kunnskapen</a:t>
            </a: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C5326FA-9451-1134-159D-5CCEB6529F54}"/>
              </a:ext>
            </a:extLst>
          </p:cNvPr>
          <p:cNvSpPr>
            <a:spLocks noChangeAspect="1"/>
          </p:cNvSpPr>
          <p:nvPr/>
        </p:nvSpPr>
        <p:spPr>
          <a:xfrm>
            <a:off x="8156576" y="2301848"/>
            <a:ext cx="3045680" cy="30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r>
              <a:rPr lang="nb-NO" sz="1400" b="1">
                <a:solidFill>
                  <a:schemeClr val="tx1"/>
                </a:solidFill>
              </a:rPr>
              <a:t> Innsjekker</a:t>
            </a:r>
            <a:r>
              <a:rPr lang="nb-NO" sz="1400">
                <a:solidFill>
                  <a:schemeClr val="tx1"/>
                </a:solidFill>
              </a:rPr>
              <a:t> hvor vi </a:t>
            </a:r>
            <a:br>
              <a:rPr lang="nb-NO" sz="1400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reflekterer sammen hvordan </a:t>
            </a:r>
            <a:br>
              <a:rPr lang="nb-NO" sz="1400">
                <a:solidFill>
                  <a:schemeClr val="tx1"/>
                </a:solidFill>
              </a:rPr>
            </a:br>
            <a:r>
              <a:rPr lang="nb-NO" sz="1400">
                <a:solidFill>
                  <a:schemeClr val="tx1"/>
                </a:solidFill>
              </a:rPr>
              <a:t>vi jobber med oppgaven</a:t>
            </a:r>
          </a:p>
        </p:txBody>
      </p:sp>
      <p:pic>
        <p:nvPicPr>
          <p:cNvPr id="65" name="Bilde 64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849E5C2D-B8A0-2A04-BFE8-A12AD5997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9" t="24812" r="40749" b="49813"/>
          <a:stretch/>
        </p:blipFill>
        <p:spPr>
          <a:xfrm>
            <a:off x="1840784" y="2523691"/>
            <a:ext cx="1543659" cy="1540347"/>
          </a:xfrm>
          <a:prstGeom prst="rect">
            <a:avLst/>
          </a:prstGeom>
        </p:spPr>
      </p:pic>
      <p:pic>
        <p:nvPicPr>
          <p:cNvPr id="67" name="Bilde 6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19AF27FA-9139-9FB8-3D38-B356F4DA5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9" t="28035" r="38716" b="49787"/>
          <a:stretch/>
        </p:blipFill>
        <p:spPr>
          <a:xfrm>
            <a:off x="8651273" y="2523691"/>
            <a:ext cx="1836040" cy="1253827"/>
          </a:xfrm>
          <a:prstGeom prst="rect">
            <a:avLst/>
          </a:prstGeom>
        </p:spPr>
      </p:pic>
      <p:pic>
        <p:nvPicPr>
          <p:cNvPr id="69" name="Bilde 6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C1EFC984-5E22-DC58-00A5-AEC4D416D7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1" t="23327" r="34663" b="46660"/>
          <a:stretch/>
        </p:blipFill>
        <p:spPr>
          <a:xfrm>
            <a:off x="5638794" y="2523691"/>
            <a:ext cx="888102" cy="1312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F74B44B-58B9-4B68-D91D-A4E5933F38CD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CC363BA1-314F-AD54-6A9F-1A67FACF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10" name="Plassholder for lysbildenummer 4">
            <a:extLst>
              <a:ext uri="{FF2B5EF4-FFF2-40B4-BE49-F238E27FC236}">
                <a16:creationId xmlns:a16="http://schemas.microsoft.com/office/drawing/2014/main" id="{DB89D63F-C8AB-5E2F-EBE2-49815FB6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744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B71493-B439-0B6B-DDE8-3C276171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Hvem gjør hva?</a:t>
            </a:r>
            <a:endParaRPr lang="nb-NO">
              <a:effectLst/>
              <a:latin typeface="Oslo Sans" panose="02000000000000000000" pitchFamily="2" charset="77"/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5A1842EA-3B9F-A469-F2C8-233E56991AB8}"/>
              </a:ext>
            </a:extLst>
          </p:cNvPr>
          <p:cNvSpPr>
            <a:spLocks noChangeAspect="1"/>
          </p:cNvSpPr>
          <p:nvPr/>
        </p:nvSpPr>
        <p:spPr>
          <a:xfrm>
            <a:off x="1045848" y="2301848"/>
            <a:ext cx="3045680" cy="30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C5326FA-9451-1134-159D-5CCEB6529F54}"/>
              </a:ext>
            </a:extLst>
          </p:cNvPr>
          <p:cNvSpPr>
            <a:spLocks noChangeAspect="1"/>
          </p:cNvSpPr>
          <p:nvPr/>
        </p:nvSpPr>
        <p:spPr>
          <a:xfrm>
            <a:off x="8156576" y="2301848"/>
            <a:ext cx="3045680" cy="304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</p:txBody>
      </p:sp>
      <p:pic>
        <p:nvPicPr>
          <p:cNvPr id="69" name="Bilde 6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C1EFC984-5E22-DC58-00A5-AEC4D416D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1" t="23327" r="34663" b="46660"/>
          <a:stretch/>
        </p:blipFill>
        <p:spPr>
          <a:xfrm>
            <a:off x="5638794" y="2523691"/>
            <a:ext cx="888102" cy="1312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F74B44B-58B9-4B68-D91D-A4E5933F38CD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CC363BA1-314F-AD54-6A9F-1A67FACF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10" name="Plassholder for lysbildenummer 4">
            <a:extLst>
              <a:ext uri="{FF2B5EF4-FFF2-40B4-BE49-F238E27FC236}">
                <a16:creationId xmlns:a16="http://schemas.microsoft.com/office/drawing/2014/main" id="{DB89D63F-C8AB-5E2F-EBE2-49815FB6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85B0774-BD72-24AF-EB66-24465EC26BE4}"/>
              </a:ext>
            </a:extLst>
          </p:cNvPr>
          <p:cNvSpPr>
            <a:spLocks noChangeAspect="1"/>
          </p:cNvSpPr>
          <p:nvPr/>
        </p:nvSpPr>
        <p:spPr>
          <a:xfrm>
            <a:off x="4601212" y="2317451"/>
            <a:ext cx="3045680" cy="3045600"/>
          </a:xfrm>
          <a:prstGeom prst="rect">
            <a:avLst/>
          </a:prstGeom>
          <a:solidFill>
            <a:srgbClr val="FF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pPr algn="ctr"/>
            <a:endParaRPr lang="nb-NO" sz="1400" b="1">
              <a:solidFill>
                <a:schemeClr val="tx1"/>
              </a:solidFill>
            </a:endParaRPr>
          </a:p>
          <a:p>
            <a:br>
              <a:rPr lang="nb-NO" sz="1400" b="1">
                <a:solidFill>
                  <a:schemeClr val="tx1"/>
                </a:solidFill>
              </a:rPr>
            </a:br>
            <a:endParaRPr lang="nb-NO" sz="1400">
              <a:solidFill>
                <a:schemeClr val="tx1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F437049-4B87-82B2-3C12-F2824C576785}"/>
              </a:ext>
            </a:extLst>
          </p:cNvPr>
          <p:cNvSpPr txBox="1"/>
          <p:nvPr/>
        </p:nvSpPr>
        <p:spPr>
          <a:xfrm>
            <a:off x="1236496" y="2523691"/>
            <a:ext cx="276497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nb-NO" sz="1800" b="1">
                <a:solidFill>
                  <a:schemeClr val="tx1"/>
                </a:solidFill>
              </a:rPr>
              <a:t>Ledelsen </a:t>
            </a:r>
            <a:r>
              <a:rPr lang="nb-NO" sz="1600"/>
              <a:t> 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Sette av tid og ressurser til opplæring 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Håndtere utfordringer underveis </a:t>
            </a:r>
          </a:p>
          <a:p>
            <a:pPr>
              <a:spcAft>
                <a:spcPts val="1800"/>
              </a:spcAft>
              <a:buBlip>
                <a:blip r:embed="rId4"/>
              </a:buBlip>
            </a:pPr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EAC5FFB-4124-53EB-682D-170339A51DFA}"/>
              </a:ext>
            </a:extLst>
          </p:cNvPr>
          <p:cNvSpPr txBox="1"/>
          <p:nvPr/>
        </p:nvSpPr>
        <p:spPr>
          <a:xfrm>
            <a:off x="4695926" y="2523691"/>
            <a:ext cx="285625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nb-NO" sz="1800" b="1">
                <a:solidFill>
                  <a:schemeClr val="tx1"/>
                </a:solidFill>
              </a:rPr>
              <a:t>Implementeringsteam </a:t>
            </a:r>
            <a:r>
              <a:rPr lang="nb-NO" sz="1600"/>
              <a:t> 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Gjennomfører opplæring 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Evaluere og tilpasse opplæring underveis</a:t>
            </a:r>
          </a:p>
          <a:p>
            <a:pPr>
              <a:spcAft>
                <a:spcPts val="1800"/>
              </a:spcAft>
              <a:buBlip>
                <a:blip r:embed="rId4"/>
              </a:buBlip>
            </a:pPr>
            <a:endParaRPr lang="nb-NO" sz="1600">
              <a:solidFill>
                <a:schemeClr val="tx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A8634B1-FE00-8272-53F6-2D34E8C47158}"/>
              </a:ext>
            </a:extLst>
          </p:cNvPr>
          <p:cNvSpPr txBox="1"/>
          <p:nvPr/>
        </p:nvSpPr>
        <p:spPr>
          <a:xfrm>
            <a:off x="8289900" y="2523691"/>
            <a:ext cx="28562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nb-NO" sz="1800" b="1">
                <a:solidFill>
                  <a:schemeClr val="tx1"/>
                </a:solidFill>
              </a:rPr>
              <a:t>Ansatte </a:t>
            </a:r>
            <a:endParaRPr lang="nb-NO" sz="1600"/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Delta aktivt i opplæring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Bruke kunnskapen og øve i hverdagen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r>
              <a:rPr lang="nb-NO" sz="1600"/>
              <a:t>Evaluere og gi tilbakemeldinger</a:t>
            </a:r>
            <a:endParaRPr lang="nb-NO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9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person, klær, Menneskeansikt, utendørs&#10;&#10;Automatisk generert beskrivelse">
            <a:extLst>
              <a:ext uri="{FF2B5EF4-FFF2-40B4-BE49-F238E27FC236}">
                <a16:creationId xmlns:a16="http://schemas.microsoft.com/office/drawing/2014/main" id="{DA3920B8-5CA1-9D69-606A-61D1884C5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6" y="0"/>
            <a:ext cx="12211476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5782E44-7D23-A503-494C-63ABBD95F171}"/>
              </a:ext>
            </a:extLst>
          </p:cNvPr>
          <p:cNvSpPr/>
          <p:nvPr/>
        </p:nvSpPr>
        <p:spPr>
          <a:xfrm>
            <a:off x="-19476" y="3897086"/>
            <a:ext cx="7888298" cy="315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1700D02-0D44-22F9-3654-AAD5E3EC017D}"/>
              </a:ext>
            </a:extLst>
          </p:cNvPr>
          <p:cNvSpPr txBox="1"/>
          <p:nvPr/>
        </p:nvSpPr>
        <p:spPr>
          <a:xfrm>
            <a:off x="426597" y="4374734"/>
            <a:ext cx="69961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 sz="2000"/>
              <a:t>Bydel Gamle Oslo, Tøyen og </a:t>
            </a:r>
            <a:r>
              <a:rPr lang="nb-NO" sz="2000" err="1"/>
              <a:t>Vahl</a:t>
            </a:r>
            <a:r>
              <a:rPr lang="nb-NO" sz="2000"/>
              <a:t> skole og frivillige organisasjoner har gjennomført opplæringen i Økt livsmestring.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 sz="2000"/>
              <a:t>De har tilpasset opplæringen til sine arbeidsplasser og bruker kunnskapen i deres møter med barn og unge.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737109B-0DBC-8C17-C996-333765CECBDD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>
                <a:solidFill>
                  <a:schemeClr val="bg1"/>
                </a:solidFill>
              </a:rPr>
              <a:t>Introduksjon</a:t>
            </a:r>
          </a:p>
        </p:txBody>
      </p:sp>
    </p:spTree>
    <p:extLst>
      <p:ext uri="{BB962C8B-B14F-4D97-AF65-F5344CB8AC3E}">
        <p14:creationId xmlns:p14="http://schemas.microsoft.com/office/powerpoint/2010/main" val="1922087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title="Kryssklipp barnet">
            <a:hlinkClick r:id="" action="ppaction://media"/>
            <a:extLst>
              <a:ext uri="{FF2B5EF4-FFF2-40B4-BE49-F238E27FC236}">
                <a16:creationId xmlns:a16="http://schemas.microsoft.com/office/drawing/2014/main" id="{3D106E59-943E-B5EB-973B-8A3B732397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5240"/>
            <a:ext cx="12191999" cy="685799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8C5D702-6297-C5B6-69FA-D11EA9D6F5FC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dirty="0" err="1"/>
              <a:t>Primingøkt</a:t>
            </a:r>
            <a:endParaRPr lang="nb-NO" sz="1400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E2EDA059-0B20-7D3E-F281-1EA90938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7" name="Plassholder for lysbildenummer 4">
            <a:extLst>
              <a:ext uri="{FF2B5EF4-FFF2-40B4-BE49-F238E27FC236}">
                <a16:creationId xmlns:a16="http://schemas.microsoft.com/office/drawing/2014/main" id="{185B1658-6061-1781-D095-49C1B679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8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15D405-C689-8804-F77D-AD2B4E34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50" y="782334"/>
            <a:ext cx="7410650" cy="1249666"/>
          </a:xfrm>
        </p:spPr>
        <p:txBody>
          <a:bodyPr>
            <a:normAutofit/>
          </a:bodyPr>
          <a:lstStyle/>
          <a:p>
            <a:r>
              <a:rPr lang="nb-NO"/>
              <a:t>Hvordan lykkes vi med dette?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A0EF47D-4BD8-1D13-852B-1A1EFEB46D49}"/>
              </a:ext>
            </a:extLst>
          </p:cNvPr>
          <p:cNvSpPr txBox="1"/>
          <p:nvPr/>
        </p:nvSpPr>
        <p:spPr>
          <a:xfrm>
            <a:off x="717350" y="2032000"/>
            <a:ext cx="54006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nb-NO"/>
              <a:t>Hva er viktig at vi som arbeidsplass gjør sammen? Hva trenger dere fra ledelsen? Hva trenger dere fra kollegaer? Og hva er det viktig at du selv gjør? </a:t>
            </a:r>
          </a:p>
          <a:p>
            <a:pPr marL="742950" lvl="1" indent="-285750">
              <a:spcBef>
                <a:spcPts val="1200"/>
              </a:spcBef>
              <a:buBlip>
                <a:blip r:embed="rId3"/>
              </a:buBlip>
            </a:pPr>
            <a:r>
              <a:rPr lang="nb-NO"/>
              <a:t>Tenk hver for seg</a:t>
            </a:r>
            <a:endParaRPr lang="nb-NO" b="1"/>
          </a:p>
          <a:p>
            <a:pPr marL="742950" lvl="1" indent="-285750">
              <a:spcBef>
                <a:spcPts val="1200"/>
              </a:spcBef>
              <a:buBlip>
                <a:blip r:embed="rId3"/>
              </a:buBlip>
            </a:pPr>
            <a:r>
              <a:rPr lang="nb-NO"/>
              <a:t>Snakk med sidemannen</a:t>
            </a:r>
            <a:endParaRPr lang="nb-NO" b="1"/>
          </a:p>
          <a:p>
            <a:pPr marL="742950" lvl="1" indent="-285750">
              <a:spcBef>
                <a:spcPts val="1200"/>
              </a:spcBef>
              <a:buBlip>
                <a:blip r:embed="rId3"/>
              </a:buBlip>
            </a:pPr>
            <a:r>
              <a:rPr lang="nb-NO"/>
              <a:t>Dele i plenum</a:t>
            </a:r>
          </a:p>
        </p:txBody>
      </p:sp>
      <p:pic>
        <p:nvPicPr>
          <p:cNvPr id="5" name="Bilde 4" descr="Et bilde som inneholder måne, Himmellegeme, mørke, Astronomisk begivenhet&#10;&#10;Automatisk generert beskrivelse">
            <a:extLst>
              <a:ext uri="{FF2B5EF4-FFF2-40B4-BE49-F238E27FC236}">
                <a16:creationId xmlns:a16="http://schemas.microsoft.com/office/drawing/2014/main" id="{EBDDB7A6-FB17-893D-D67D-34E496575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8" t="20845" r="30437" b="58781"/>
          <a:stretch/>
        </p:blipFill>
        <p:spPr>
          <a:xfrm>
            <a:off x="9875514" y="506235"/>
            <a:ext cx="578497" cy="55219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9EEF5F2-4258-B503-0A45-AB33CA5137F6}"/>
              </a:ext>
            </a:extLst>
          </p:cNvPr>
          <p:cNvSpPr txBox="1"/>
          <p:nvPr/>
        </p:nvSpPr>
        <p:spPr>
          <a:xfrm>
            <a:off x="10587901" y="506235"/>
            <a:ext cx="1444667" cy="41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minutter</a:t>
            </a:r>
          </a:p>
        </p:txBody>
      </p:sp>
      <p:pic>
        <p:nvPicPr>
          <p:cNvPr id="8" name="Bilde 7" descr="Et bilde som inneholder tegning, kunst, sketch, illustrasjon&#10;&#10;Automatisk generert beskrivelse">
            <a:extLst>
              <a:ext uri="{FF2B5EF4-FFF2-40B4-BE49-F238E27FC236}">
                <a16:creationId xmlns:a16="http://schemas.microsoft.com/office/drawing/2014/main" id="{6CE5B284-E85D-BA38-D0D3-E57DE8365A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98"/>
          <a:stretch/>
        </p:blipFill>
        <p:spPr>
          <a:xfrm>
            <a:off x="6454345" y="1240248"/>
            <a:ext cx="3404461" cy="4601201"/>
          </a:xfrm>
          <a:prstGeom prst="rect">
            <a:avLst/>
          </a:prstGeom>
        </p:spPr>
      </p:pic>
      <p:pic>
        <p:nvPicPr>
          <p:cNvPr id="9" name="Bilde 8" descr="Et bilde som inneholder tegning, kunst, sketch, illustrasjon&#10;&#10;Automatisk generert beskrivelse">
            <a:extLst>
              <a:ext uri="{FF2B5EF4-FFF2-40B4-BE49-F238E27FC236}">
                <a16:creationId xmlns:a16="http://schemas.microsoft.com/office/drawing/2014/main" id="{A7ED8282-3E89-5290-31AE-2D5B8538D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0" r="4654"/>
          <a:stretch/>
        </p:blipFill>
        <p:spPr>
          <a:xfrm>
            <a:off x="8726723" y="1064804"/>
            <a:ext cx="2936806" cy="460120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CCA0577-CE4B-6A91-9ADA-A2F055E0939F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AC6B3AB3-8968-497D-AD22-174E9F90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10" name="Plassholder for lysbildenummer 4">
            <a:extLst>
              <a:ext uri="{FF2B5EF4-FFF2-40B4-BE49-F238E27FC236}">
                <a16:creationId xmlns:a16="http://schemas.microsoft.com/office/drawing/2014/main" id="{EFDB5E49-00A9-E1A0-583C-C7ECFCD4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84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3AD7B43-D574-8A43-284F-1FBB8A43F4F3}"/>
              </a:ext>
            </a:extLst>
          </p:cNvPr>
          <p:cNvSpPr txBox="1">
            <a:spLocks/>
          </p:cNvSpPr>
          <p:nvPr/>
        </p:nvSpPr>
        <p:spPr>
          <a:xfrm>
            <a:off x="2035174" y="3048403"/>
            <a:ext cx="5826435" cy="12732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Vi sees til første opplæringssøkt om hjernen!</a:t>
            </a:r>
          </a:p>
        </p:txBody>
      </p:sp>
      <p:pic>
        <p:nvPicPr>
          <p:cNvPr id="3" name="Bilde 2" descr="Et bilde som inneholder hjerte, mørke">
            <a:extLst>
              <a:ext uri="{FF2B5EF4-FFF2-40B4-BE49-F238E27FC236}">
                <a16:creationId xmlns:a16="http://schemas.microsoft.com/office/drawing/2014/main" id="{226C1CD6-5FEE-A03F-9963-C523F2758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21918" r="26905" b="23577"/>
          <a:stretch/>
        </p:blipFill>
        <p:spPr>
          <a:xfrm>
            <a:off x="6696841" y="1392756"/>
            <a:ext cx="5135671" cy="37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A29D98E-2494-6869-7B4B-2D052D8275DD}"/>
              </a:ext>
            </a:extLst>
          </p:cNvPr>
          <p:cNvSpPr/>
          <p:nvPr/>
        </p:nvSpPr>
        <p:spPr>
          <a:xfrm>
            <a:off x="9401175" y="6000750"/>
            <a:ext cx="279082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BA96E7-B86C-6C37-5781-C74224E1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1737529"/>
            <a:ext cx="10801349" cy="1311999"/>
          </a:xfrm>
        </p:spPr>
        <p:txBody>
          <a:bodyPr>
            <a:noAutofit/>
          </a:bodyPr>
          <a:lstStyle/>
          <a:p>
            <a:pPr algn="ctr"/>
            <a:r>
              <a:rPr lang="nb-NO" sz="1800"/>
              <a:t>Utviklet av</a:t>
            </a:r>
            <a:br>
              <a:rPr lang="nb-NO" sz="2400"/>
            </a:br>
            <a:br>
              <a:rPr lang="nb-NO"/>
            </a:br>
            <a:r>
              <a:rPr lang="nb-NO" sz="2800" b="1"/>
              <a:t>Bydel Gamle Oslo og Utdanningsetaten</a:t>
            </a:r>
            <a:endParaRPr lang="nb-NO" sz="280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BC63C58-8669-6B5A-9754-EA0DC1E3705E}"/>
              </a:ext>
            </a:extLst>
          </p:cNvPr>
          <p:cNvSpPr txBox="1">
            <a:spLocks/>
          </p:cNvSpPr>
          <p:nvPr/>
        </p:nvSpPr>
        <p:spPr>
          <a:xfrm>
            <a:off x="4557712" y="4203795"/>
            <a:ext cx="3076575" cy="354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800"/>
              <a:t>I samarbeid med</a:t>
            </a:r>
          </a:p>
        </p:txBody>
      </p:sp>
      <p:pic>
        <p:nvPicPr>
          <p:cNvPr id="8" name="Bilde 7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2A8E5328-C848-3AD9-6891-B917EB22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77" y="4922727"/>
            <a:ext cx="2443586" cy="680020"/>
          </a:xfrm>
          <a:prstGeom prst="rect">
            <a:avLst/>
          </a:prstGeom>
        </p:spPr>
      </p:pic>
      <p:pic>
        <p:nvPicPr>
          <p:cNvPr id="10" name="Bilde 9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A72E54C8-19D4-D914-374F-50783D4BD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69" y="5014984"/>
            <a:ext cx="2443586" cy="495505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67DE4322-4EA1-E086-AE86-54269E45F83B}"/>
              </a:ext>
            </a:extLst>
          </p:cNvPr>
          <p:cNvSpPr txBox="1">
            <a:spLocks/>
          </p:cNvSpPr>
          <p:nvPr/>
        </p:nvSpPr>
        <p:spPr>
          <a:xfrm>
            <a:off x="8101013" y="5078737"/>
            <a:ext cx="3238499" cy="4954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400" b="1"/>
              <a:t>Områdesatsingene i Oslo </a:t>
            </a:r>
            <a:br>
              <a:rPr lang="nb-NO" sz="1400"/>
            </a:br>
            <a:r>
              <a:rPr lang="nb-NO" sz="1400"/>
              <a:t>Delprogram oppvekst og utdanning</a:t>
            </a:r>
          </a:p>
        </p:txBody>
      </p:sp>
    </p:spTree>
    <p:extLst>
      <p:ext uri="{BB962C8B-B14F-4D97-AF65-F5344CB8AC3E}">
        <p14:creationId xmlns:p14="http://schemas.microsoft.com/office/powerpoint/2010/main" val="268049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89787D-36F3-8C1A-DEDC-396F5E789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544" y="1518153"/>
            <a:ext cx="9100912" cy="408798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b-NO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«</a:t>
            </a:r>
            <a:r>
              <a:rPr lang="nb-NO" sz="1800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I begynnelsen tenkte vi at denne kunnskapen </a:t>
            </a:r>
            <a:r>
              <a:rPr lang="nb-NO" sz="1800" b="1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hadde vi fra før</a:t>
            </a:r>
            <a:r>
              <a:rPr lang="nb-NO" sz="1800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. Og vi merket at de ansatte ikke var veldig interesserte. Men jo mer vi jobbet med det, jo mer så vi </a:t>
            </a:r>
            <a:r>
              <a:rPr lang="nb-NO" sz="1800" b="1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verdien av opplæringen</a:t>
            </a:r>
            <a:r>
              <a:rPr lang="nb-NO" sz="1800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. Det hjalp oss med å oversette kunnskapen vi hadde til praktiske ferdigheter. Og vi gjorde det i </a:t>
            </a:r>
            <a:r>
              <a:rPr lang="nb-NO" sz="1800" b="1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fellesskap, </a:t>
            </a:r>
            <a:r>
              <a:rPr lang="nb-NO" sz="1800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på tvers av teamene. Nå bruker vi dette </a:t>
            </a:r>
            <a:r>
              <a:rPr lang="nb-NO" sz="1800" b="1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arbeidet aktivt</a:t>
            </a:r>
            <a:r>
              <a:rPr lang="nb-NO" sz="1800" i="1">
                <a:effectLst/>
                <a:ea typeface="Aptos" panose="020B0004020202020204" pitchFamily="34" charset="0"/>
                <a:cs typeface="Aptos" panose="020B0004020202020204" pitchFamily="34" charset="0"/>
              </a:rPr>
              <a:t>, hver eneste dag, i møte med barn, unge og foreldre.»</a:t>
            </a:r>
            <a:endParaRPr lang="nb-NO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nb-NO" sz="1800" i="1"/>
          </a:p>
          <a:p>
            <a:pPr marL="0" indent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nb-NO" sz="1800" i="1"/>
              <a:t>Hege Westad </a:t>
            </a:r>
          </a:p>
          <a:p>
            <a:pPr marL="0" indent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nb-NO" sz="1800" i="1"/>
              <a:t>Barnevernsleder bydel Gamle oslo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37A8A2-047B-0C1C-5524-C42EF3B78465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 </a:t>
            </a:r>
          </a:p>
        </p:txBody>
      </p:sp>
    </p:spTree>
    <p:extLst>
      <p:ext uri="{BB962C8B-B14F-4D97-AF65-F5344CB8AC3E}">
        <p14:creationId xmlns:p14="http://schemas.microsoft.com/office/powerpoint/2010/main" val="381796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7C4B341D-50AC-6322-BE53-1759DBFCFF69}"/>
              </a:ext>
            </a:extLst>
          </p:cNvPr>
          <p:cNvSpPr/>
          <p:nvPr/>
        </p:nvSpPr>
        <p:spPr>
          <a:xfrm>
            <a:off x="5634963" y="-109697"/>
            <a:ext cx="6560820" cy="6967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9DD9AF8-91EE-B545-C1F4-DD4328C5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797" y="4980353"/>
            <a:ext cx="2615973" cy="1311999"/>
          </a:xfrm>
        </p:spPr>
        <p:txBody>
          <a:bodyPr/>
          <a:lstStyle/>
          <a:p>
            <a:pPr algn="ctr"/>
            <a:r>
              <a:rPr lang="nb-NO"/>
              <a:t>Agenda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89787D-36F3-8C1A-DEDC-396F5E789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029" y="1790715"/>
            <a:ext cx="5233051" cy="327656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  <a:buBlip>
                <a:blip r:embed="rId2"/>
              </a:buBlip>
            </a:pPr>
            <a:r>
              <a:rPr lang="nb-NO" sz="1800" b="1"/>
              <a:t>Hvorfor </a:t>
            </a:r>
            <a:r>
              <a:rPr lang="nb-NO" sz="1800"/>
              <a:t>er kunnskapen relevant i møte med barn og unge som lever med barndomsbelastninger? </a:t>
            </a:r>
          </a:p>
          <a:p>
            <a:pPr>
              <a:spcAft>
                <a:spcPts val="1800"/>
              </a:spcAft>
              <a:buBlip>
                <a:blip r:embed="rId2"/>
              </a:buBlip>
            </a:pPr>
            <a:r>
              <a:rPr lang="nb-NO" sz="1800" b="1"/>
              <a:t>Hva</a:t>
            </a:r>
            <a:r>
              <a:rPr lang="nb-NO" sz="1800"/>
              <a:t> skal vi lære mer om?</a:t>
            </a:r>
          </a:p>
          <a:p>
            <a:pPr>
              <a:spcAft>
                <a:spcPts val="1800"/>
              </a:spcAft>
              <a:buBlip>
                <a:blip r:embed="rId2"/>
              </a:buBlip>
            </a:pPr>
            <a:r>
              <a:rPr lang="nb-NO" sz="1800" b="1"/>
              <a:t>Hvordan</a:t>
            </a:r>
            <a:r>
              <a:rPr lang="nb-NO" sz="1800"/>
              <a:t> skal vi gjennomføre opplæringen på vår arbeidsplass? </a:t>
            </a:r>
          </a:p>
          <a:p>
            <a:pPr>
              <a:spcAft>
                <a:spcPts val="1800"/>
              </a:spcAft>
              <a:buBlip>
                <a:blip r:embed="rId2"/>
              </a:buBlip>
            </a:pPr>
            <a:r>
              <a:rPr lang="nb-NO" sz="1800" b="1"/>
              <a:t>Hvem </a:t>
            </a:r>
            <a:r>
              <a:rPr lang="nb-NO" sz="1800"/>
              <a:t>gjør hva og hvordan skal vi lykkes? </a:t>
            </a:r>
          </a:p>
          <a:p>
            <a:pPr marL="0" indent="0">
              <a:buNone/>
            </a:pPr>
            <a:endParaRPr lang="nb-NO" sz="180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37A8A2-047B-0C1C-5524-C42EF3B78465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 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7D5EA23D-62F2-BA49-C5A2-CF19AC47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/>
              <a:t>30.01.2026</a:t>
            </a:fld>
            <a:endParaRPr lang="nb-NO"/>
          </a:p>
        </p:txBody>
      </p:sp>
      <p:sp>
        <p:nvSpPr>
          <p:cNvPr id="6" name="Plassholder for lysbildenummer 4">
            <a:extLst>
              <a:ext uri="{FF2B5EF4-FFF2-40B4-BE49-F238E27FC236}">
                <a16:creationId xmlns:a16="http://schemas.microsoft.com/office/drawing/2014/main" id="{B05B4AC1-1EA8-FFF2-44F4-EBE604DA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logo, Font, Grafikk, skjermbilde&#10;&#10;Automatisk generert beskrivelse">
            <a:extLst>
              <a:ext uri="{FF2B5EF4-FFF2-40B4-BE49-F238E27FC236}">
                <a16:creationId xmlns:a16="http://schemas.microsoft.com/office/drawing/2014/main" id="{AED4B776-4A93-7A99-5B19-91D2B7BF0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4" t="19608" r="33529" b="17124"/>
          <a:stretch/>
        </p:blipFill>
        <p:spPr>
          <a:xfrm>
            <a:off x="1105454" y="1319774"/>
            <a:ext cx="3348163" cy="353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7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title="Priming">
            <a:hlinkClick r:id="" action="ppaction://media"/>
            <a:extLst>
              <a:ext uri="{FF2B5EF4-FFF2-40B4-BE49-F238E27FC236}">
                <a16:creationId xmlns:a16="http://schemas.microsoft.com/office/drawing/2014/main" id="{10889C86-401A-4142-6807-5BA97370E1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4824" y="0"/>
            <a:ext cx="12257820" cy="68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1E64EB9-27CD-629B-98A0-9B94B3F90EF9}"/>
              </a:ext>
            </a:extLst>
          </p:cNvPr>
          <p:cNvSpPr/>
          <p:nvPr/>
        </p:nvSpPr>
        <p:spPr>
          <a:xfrm>
            <a:off x="3995" y="0"/>
            <a:ext cx="12188005" cy="68657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4EE1D968-B465-56F3-7707-6FBF7245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Oppgave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8099D08-84A6-9883-B22A-3534A24566F2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826B173-F0C9-FB5F-38C6-79C1AE1AEB51}"/>
              </a:ext>
            </a:extLst>
          </p:cNvPr>
          <p:cNvSpPr txBox="1"/>
          <p:nvPr/>
        </p:nvSpPr>
        <p:spPr>
          <a:xfrm>
            <a:off x="695326" y="2032000"/>
            <a:ext cx="49036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b-NO" sz="1800"/>
              <a:t>Tenk først selv (2 min) og snakk så med sidemannen (5 min):</a:t>
            </a:r>
          </a:p>
          <a:p>
            <a:pPr marL="216000" indent="-216000"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/>
              <a:t>Hvilke barndomsbelastninger tror du barn og unge dere jobber med kan oppleve? </a:t>
            </a:r>
          </a:p>
          <a:p>
            <a:pPr marL="216000" indent="-216000"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/>
              <a:t>Hvilke gode erfaringer har de i løpet av dagen som kan kompensere og beskytte?</a:t>
            </a:r>
          </a:p>
        </p:txBody>
      </p:sp>
      <p:pic>
        <p:nvPicPr>
          <p:cNvPr id="5" name="Bilde 4" descr="Et bilde som inneholder tekst, skjermbilde, Font, diagram&#10;&#10;Automatisk generert beskrivelse">
            <a:extLst>
              <a:ext uri="{FF2B5EF4-FFF2-40B4-BE49-F238E27FC236}">
                <a16:creationId xmlns:a16="http://schemas.microsoft.com/office/drawing/2014/main" id="{10F0D2CB-A40C-4898-08E2-1BB14ECD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6" y="1756968"/>
            <a:ext cx="5409944" cy="3296620"/>
          </a:xfrm>
          <a:prstGeom prst="rect">
            <a:avLst/>
          </a:prstGeom>
        </p:spPr>
      </p:pic>
      <p:pic>
        <p:nvPicPr>
          <p:cNvPr id="7" name="Bilde 6" descr="Et bilde som inneholder måne, Himmellegeme, mørke, Astronomisk begivenhet&#10;&#10;Automatisk generert beskrivelse">
            <a:extLst>
              <a:ext uri="{FF2B5EF4-FFF2-40B4-BE49-F238E27FC236}">
                <a16:creationId xmlns:a16="http://schemas.microsoft.com/office/drawing/2014/main" id="{2E8B471E-03A1-FFE1-F226-BA14EFAF1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8" t="20845" r="30437" b="58781"/>
          <a:stretch/>
        </p:blipFill>
        <p:spPr>
          <a:xfrm>
            <a:off x="9867576" y="506235"/>
            <a:ext cx="578497" cy="55219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5028A47-BB25-DC3E-2289-E38E92755E4D}"/>
              </a:ext>
            </a:extLst>
          </p:cNvPr>
          <p:cNvSpPr txBox="1"/>
          <p:nvPr/>
        </p:nvSpPr>
        <p:spPr>
          <a:xfrm>
            <a:off x="10604143" y="506235"/>
            <a:ext cx="1444667" cy="41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 minutter</a:t>
            </a:r>
          </a:p>
        </p:txBody>
      </p:sp>
    </p:spTree>
    <p:extLst>
      <p:ext uri="{BB962C8B-B14F-4D97-AF65-F5344CB8AC3E}">
        <p14:creationId xmlns:p14="http://schemas.microsoft.com/office/powerpoint/2010/main" val="355117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C5FBA53-9B3B-51A3-4569-01E753262708}"/>
              </a:ext>
            </a:extLst>
          </p:cNvPr>
          <p:cNvSpPr/>
          <p:nvPr/>
        </p:nvSpPr>
        <p:spPr>
          <a:xfrm>
            <a:off x="0" y="0"/>
            <a:ext cx="556578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38E96A1-DAA4-BC84-01D9-CA863D999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529" y="1718309"/>
            <a:ext cx="5443040" cy="4351338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Blip>
                <a:blip r:embed="rId3"/>
              </a:buBlip>
            </a:pPr>
            <a:r>
              <a:rPr lang="nb-NO" sz="1800"/>
              <a:t>Som ansatt er det </a:t>
            </a:r>
            <a:r>
              <a:rPr lang="nb-NO" sz="1800" b="1"/>
              <a:t>stor sannsynlighet </a:t>
            </a:r>
            <a:r>
              <a:rPr lang="nb-NO" sz="1800"/>
              <a:t>for at du møter barn som lever og påvirkes av barndomsbelastninger, uten at du vet det.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Blip>
                <a:blip r:embed="rId3"/>
              </a:buBlip>
            </a:pPr>
            <a:r>
              <a:rPr lang="nb-NO" sz="1800"/>
              <a:t>Vi kan likevel være med å </a:t>
            </a:r>
            <a:r>
              <a:rPr lang="nb-NO" sz="1800" b="1"/>
              <a:t>gjøre en forskjell</a:t>
            </a:r>
            <a:r>
              <a:rPr lang="nb-NO" sz="1800"/>
              <a:t>, uavhengig av hvor vi jobber eller hvor mange ganger vi møter barna. </a:t>
            </a:r>
          </a:p>
          <a:p>
            <a:pPr>
              <a:spcBef>
                <a:spcPts val="2400"/>
              </a:spcBef>
              <a:spcAft>
                <a:spcPts val="2400"/>
              </a:spcAft>
              <a:buBlip>
                <a:blip r:embed="rId3"/>
              </a:buBlip>
            </a:pPr>
            <a:r>
              <a:rPr lang="nb-NO" sz="1800"/>
              <a:t>For kunnskap viser at </a:t>
            </a:r>
            <a:r>
              <a:rPr lang="nb-NO" sz="1800" b="1"/>
              <a:t>nye, gode erfaringer </a:t>
            </a:r>
            <a:r>
              <a:rPr lang="nb-NO" sz="1800"/>
              <a:t>og trygge relasjoner kan kompensere for barndomsbelastningene. </a:t>
            </a:r>
          </a:p>
          <a:p>
            <a:pPr marL="0" indent="0">
              <a:buNone/>
            </a:pPr>
            <a:r>
              <a:rPr lang="nb-NO" sz="1800"/>
              <a:t> 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6041B0CC-FC24-15E5-1C4F-F5153FD7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4733875"/>
            <a:ext cx="4561297" cy="820056"/>
          </a:xfrm>
        </p:spPr>
        <p:txBody>
          <a:bodyPr>
            <a:normAutofit fontScale="90000"/>
          </a:bodyPr>
          <a:lstStyle/>
          <a:p>
            <a:pPr algn="ctr"/>
            <a:r>
              <a:rPr lang="nb-NO"/>
              <a:t>Alle kan gi nye erfaringer og gjøre en forskjell</a:t>
            </a:r>
            <a:r>
              <a:rPr kumimoji="0" lang="nb-NO" sz="1600" b="0" i="0" u="none" strike="noStrike" kern="1200" cap="none" spc="0" normalizeH="0" baseline="8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lo Sans Office"/>
                <a:ea typeface="+mj-ea"/>
                <a:cs typeface="+mj-cs"/>
              </a:rPr>
              <a:t>1,2</a:t>
            </a: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9BBB1A5-E156-166F-DE92-9F695A9D6F3A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46DB4F9-6B06-2E8E-9DC8-55204DB4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>
                <a:solidFill>
                  <a:schemeClr val="bg2"/>
                </a:solidFill>
              </a:rPr>
              <a:t>30.01.2026</a:t>
            </a:fld>
            <a:endParaRPr lang="nb-NO">
              <a:solidFill>
                <a:schemeClr val="bg2"/>
              </a:solidFill>
            </a:endParaRPr>
          </a:p>
        </p:txBody>
      </p:sp>
      <p:sp>
        <p:nvSpPr>
          <p:cNvPr id="8" name="Plassholder for lysbildenummer 4">
            <a:extLst>
              <a:ext uri="{FF2B5EF4-FFF2-40B4-BE49-F238E27FC236}">
                <a16:creationId xmlns:a16="http://schemas.microsoft.com/office/drawing/2014/main" id="{6FEAB199-84C3-C5FC-0C77-BAB3B08A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chemeClr val="bg2"/>
                </a:solidFill>
              </a:rPr>
              <a:t>6</a:t>
            </a:fld>
            <a:endParaRPr lang="nb-NO">
              <a:solidFill>
                <a:schemeClr val="bg2"/>
              </a:solidFill>
            </a:endParaRPr>
          </a:p>
        </p:txBody>
      </p:sp>
      <p:pic>
        <p:nvPicPr>
          <p:cNvPr id="3" name="Bilde 2" descr="Et bilde som inneholder tegning, kunst, sketch, illustrasjon&#10;&#10;Automatisk generert beskrivelse">
            <a:extLst>
              <a:ext uri="{FF2B5EF4-FFF2-40B4-BE49-F238E27FC236}">
                <a16:creationId xmlns:a16="http://schemas.microsoft.com/office/drawing/2014/main" id="{4A883EE7-ABB9-19C0-1DD0-348CB37E0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578038"/>
            <a:ext cx="4668982" cy="36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4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23B565D-538C-22E1-4EEE-07FC6B47D8AF}"/>
              </a:ext>
            </a:extLst>
          </p:cNvPr>
          <p:cNvSpPr/>
          <p:nvPr/>
        </p:nvSpPr>
        <p:spPr>
          <a:xfrm>
            <a:off x="6226629" y="0"/>
            <a:ext cx="596537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38E96A1-DAA4-BC84-01D9-CA863D999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31" y="1771143"/>
            <a:ext cx="4963186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Blip>
                <a:blip r:embed="rId3"/>
              </a:buBlip>
            </a:pPr>
            <a:r>
              <a:rPr lang="nb-NO" sz="1800"/>
              <a:t>Barn som lever med barndomsbelastninger kan ha en væremåte som </a:t>
            </a:r>
            <a:r>
              <a:rPr lang="nb-NO" sz="1800" b="1"/>
              <a:t>utfordrer oss</a:t>
            </a:r>
            <a:r>
              <a:rPr lang="nb-NO" sz="1800"/>
              <a:t>.</a:t>
            </a:r>
          </a:p>
          <a:p>
            <a:pPr>
              <a:spcAft>
                <a:spcPts val="1800"/>
              </a:spcAft>
              <a:buBlip>
                <a:blip r:embed="rId3"/>
              </a:buBlip>
            </a:pPr>
            <a:r>
              <a:rPr lang="nb-NO" sz="1800"/>
              <a:t>De kan </a:t>
            </a:r>
            <a:r>
              <a:rPr lang="nb-NO" sz="1800" b="1"/>
              <a:t>reagere oftere og sterkere </a:t>
            </a:r>
            <a:r>
              <a:rPr lang="nb-NO" sz="1800"/>
              <a:t>sammenlignet med andre barn, på måter som kan skremme og provosere oss. </a:t>
            </a:r>
          </a:p>
          <a:p>
            <a:pPr>
              <a:spcAft>
                <a:spcPts val="1800"/>
              </a:spcAft>
              <a:buBlip>
                <a:blip r:embed="rId3"/>
              </a:buBlip>
            </a:pPr>
            <a:r>
              <a:rPr lang="nb-NO" sz="1800"/>
              <a:t>Ansatte forteller at de er usikre på hva de skal se etter, og mange er </a:t>
            </a:r>
            <a:r>
              <a:rPr lang="nb-NO" sz="1800" b="1"/>
              <a:t>redd for å gjøre feil.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9BBB1A5-E156-166F-DE92-9F695A9D6F3A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46DB4F9-6B06-2E8E-9DC8-55204DB4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>
                <a:solidFill>
                  <a:schemeClr val="bg2"/>
                </a:solidFill>
              </a:rPr>
              <a:t>30.01.2026</a:t>
            </a:fld>
            <a:endParaRPr lang="nb-NO">
              <a:solidFill>
                <a:schemeClr val="bg2"/>
              </a:solidFill>
            </a:endParaRPr>
          </a:p>
        </p:txBody>
      </p:sp>
      <p:sp>
        <p:nvSpPr>
          <p:cNvPr id="8" name="Plassholder for lysbildenummer 4">
            <a:extLst>
              <a:ext uri="{FF2B5EF4-FFF2-40B4-BE49-F238E27FC236}">
                <a16:creationId xmlns:a16="http://schemas.microsoft.com/office/drawing/2014/main" id="{6FEAB199-84C3-C5FC-0C77-BAB3B08A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chemeClr val="bg2"/>
                </a:solidFill>
              </a:rPr>
              <a:t>7</a:t>
            </a:fld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CBDEA30-692C-EEEF-C478-52DBE12207C7}"/>
              </a:ext>
            </a:extLst>
          </p:cNvPr>
          <p:cNvSpPr txBox="1"/>
          <p:nvPr/>
        </p:nvSpPr>
        <p:spPr>
          <a:xfrm>
            <a:off x="6707039" y="4795759"/>
            <a:ext cx="500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/>
              <a:t>Det er ikke alltid like lett å være en trygg voksen </a:t>
            </a:r>
          </a:p>
        </p:txBody>
      </p:sp>
      <p:pic>
        <p:nvPicPr>
          <p:cNvPr id="11" name="Bilde 10" descr="Et bilde som inneholder kunst, tegning, sketch, mann&#10;&#10;Automatisk generert beskrivelse">
            <a:extLst>
              <a:ext uri="{FF2B5EF4-FFF2-40B4-BE49-F238E27FC236}">
                <a16:creationId xmlns:a16="http://schemas.microsoft.com/office/drawing/2014/main" id="{8BBC9ED9-1CED-80EB-0706-160E74DC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0" b="27303"/>
          <a:stretch/>
        </p:blipFill>
        <p:spPr>
          <a:xfrm>
            <a:off x="6872576" y="761384"/>
            <a:ext cx="2222318" cy="3615000"/>
          </a:xfrm>
          <a:prstGeom prst="rect">
            <a:avLst/>
          </a:prstGeom>
        </p:spPr>
      </p:pic>
      <p:pic>
        <p:nvPicPr>
          <p:cNvPr id="12" name="Bilde 11" descr="Et bilde som inneholder kunst, tegning, sketch, mann&#10;&#10;Automatisk generert beskrivelse">
            <a:extLst>
              <a:ext uri="{FF2B5EF4-FFF2-40B4-BE49-F238E27FC236}">
                <a16:creationId xmlns:a16="http://schemas.microsoft.com/office/drawing/2014/main" id="{F103427B-1038-58F0-C6DD-50EEC8AA5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5" b="27303"/>
          <a:stretch/>
        </p:blipFill>
        <p:spPr>
          <a:xfrm>
            <a:off x="8848020" y="761382"/>
            <a:ext cx="2648654" cy="36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8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C75C538-E181-A8E7-A7C9-5B2A71DF7935}"/>
              </a:ext>
            </a:extLst>
          </p:cNvPr>
          <p:cNvSpPr/>
          <p:nvPr/>
        </p:nvSpPr>
        <p:spPr>
          <a:xfrm>
            <a:off x="1" y="0"/>
            <a:ext cx="650013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38E96A1-DAA4-BC84-01D9-CA863D999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2" y="1475611"/>
            <a:ext cx="5388610" cy="4351338"/>
          </a:xfrm>
        </p:spPr>
        <p:txBody>
          <a:bodyPr>
            <a:normAutofit/>
          </a:bodyPr>
          <a:lstStyle/>
          <a:p>
            <a:pPr marL="0" lvl="1" indent="0">
              <a:spcAft>
                <a:spcPts val="1800"/>
              </a:spcAft>
              <a:buNone/>
            </a:pPr>
            <a:r>
              <a:rPr lang="nb-NO" sz="1800"/>
              <a:t>Når vi lærer mer om </a:t>
            </a:r>
            <a:r>
              <a:rPr lang="nb-NO" sz="1800" b="1"/>
              <a:t>hjernen og konsekvensene av belastninge</a:t>
            </a:r>
            <a:r>
              <a:rPr lang="nb-NO" sz="1800"/>
              <a:t>r er det lettere å gjenkjenne:</a:t>
            </a:r>
          </a:p>
          <a:p>
            <a:pPr lvl="1">
              <a:spcAft>
                <a:spcPts val="1800"/>
              </a:spcAft>
              <a:buBlip>
                <a:blip r:embed="rId3"/>
              </a:buBlip>
            </a:pPr>
            <a:r>
              <a:rPr lang="nb-NO" sz="1800"/>
              <a:t>Hvordan </a:t>
            </a:r>
            <a:r>
              <a:rPr lang="nb-NO" sz="1800" b="1"/>
              <a:t>barndomsbelastninger påvirker </a:t>
            </a:r>
            <a:r>
              <a:rPr lang="nb-NO" sz="1800"/>
              <a:t>barna og hva vi skal se etter. </a:t>
            </a:r>
          </a:p>
          <a:p>
            <a:pPr lvl="1">
              <a:spcAft>
                <a:spcPts val="1800"/>
              </a:spcAft>
              <a:buBlip>
                <a:blip r:embed="rId3"/>
              </a:buBlip>
            </a:pPr>
            <a:r>
              <a:rPr lang="nb-NO" sz="1800"/>
              <a:t>Hvorfor vi ikke alltid klarer å være den beste versjonen av oss selv når </a:t>
            </a:r>
            <a:r>
              <a:rPr lang="nb-NO" sz="1800" b="1"/>
              <a:t>vi blir utfordret </a:t>
            </a:r>
            <a:r>
              <a:rPr lang="nb-NO" sz="1800"/>
              <a:t>i vanskelige relasjoner. </a:t>
            </a:r>
          </a:p>
          <a:p>
            <a:pPr lvl="1">
              <a:spcAft>
                <a:spcPts val="1800"/>
              </a:spcAft>
              <a:buBlip>
                <a:blip r:embed="rId3"/>
              </a:buBlip>
            </a:pPr>
            <a:r>
              <a:rPr lang="nb-NO" sz="1800"/>
              <a:t>Hva som er god hjelp, og hvordan vi kan gi </a:t>
            </a:r>
            <a:r>
              <a:rPr lang="nb-NO" sz="1800" b="1"/>
              <a:t>ny erfaringer som beskytter</a:t>
            </a:r>
            <a:r>
              <a:rPr lang="nb-NO" sz="1800"/>
              <a:t>, uavhengig av arbeidsplass.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9BBB1A5-E156-166F-DE92-9F695A9D6F3A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46DB4F9-6B06-2E8E-9DC8-55204DB4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>
                <a:solidFill>
                  <a:schemeClr val="bg2"/>
                </a:solidFill>
              </a:rPr>
              <a:t>30.01.2026</a:t>
            </a:fld>
            <a:endParaRPr lang="nb-NO">
              <a:solidFill>
                <a:schemeClr val="bg2"/>
              </a:solidFill>
            </a:endParaRPr>
          </a:p>
        </p:txBody>
      </p:sp>
      <p:sp>
        <p:nvSpPr>
          <p:cNvPr id="8" name="Plassholder for lysbildenummer 4">
            <a:extLst>
              <a:ext uri="{FF2B5EF4-FFF2-40B4-BE49-F238E27FC236}">
                <a16:creationId xmlns:a16="http://schemas.microsoft.com/office/drawing/2014/main" id="{6FEAB199-84C3-C5FC-0C77-BAB3B08A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chemeClr val="bg2"/>
                </a:solidFill>
              </a:rPr>
              <a:t>8</a:t>
            </a:fld>
            <a:endParaRPr lang="nb-NO">
              <a:solidFill>
                <a:schemeClr val="bg2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82EFED6-BF0B-F842-2132-3ECA8B0707F4}"/>
              </a:ext>
            </a:extLst>
          </p:cNvPr>
          <p:cNvSpPr txBox="1"/>
          <p:nvPr/>
        </p:nvSpPr>
        <p:spPr>
          <a:xfrm>
            <a:off x="7195457" y="5288340"/>
            <a:ext cx="4767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/>
              <a:t>Kunnskap og kompetanse er viktig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5479A86-5A78-E53C-2DCD-54F4A7FAF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369" y="724114"/>
            <a:ext cx="3523264" cy="4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F43C8C8-6C4F-99A3-DE65-1626DBB25495}"/>
              </a:ext>
            </a:extLst>
          </p:cNvPr>
          <p:cNvSpPr/>
          <p:nvPr/>
        </p:nvSpPr>
        <p:spPr>
          <a:xfrm>
            <a:off x="6218665" y="0"/>
            <a:ext cx="597333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D38E96A1-DAA4-BC84-01D9-CA863D999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26" y="1354699"/>
            <a:ext cx="4810568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 sz="1800" b="1"/>
              <a:t>Felles forståelse og språk </a:t>
            </a:r>
            <a:r>
              <a:rPr lang="nb-NO" sz="1800"/>
              <a:t>som gjør det lettere å samarbeide og komme frem til gode løsninger.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 sz="1800" b="1"/>
              <a:t>Verktøy og metoder </a:t>
            </a:r>
            <a:r>
              <a:rPr lang="nb-NO" sz="1800"/>
              <a:t>som hjelper oss i relasjoner, og i situasjoner som utfordrer oss.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nb-NO" sz="1800"/>
              <a:t>Barn og unge får </a:t>
            </a:r>
            <a:r>
              <a:rPr lang="nb-NO" sz="1800" b="1"/>
              <a:t>flere gode møter og mestringsopplevelser </a:t>
            </a:r>
            <a:r>
              <a:rPr lang="nb-NO" sz="1800"/>
              <a:t>som kan kompensere for vonde erfaringer. 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6041B0CC-FC24-15E5-1C4F-F5153FD7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731" y="5197371"/>
            <a:ext cx="5191499" cy="772482"/>
          </a:xfrm>
        </p:spPr>
        <p:txBody>
          <a:bodyPr/>
          <a:lstStyle/>
          <a:p>
            <a:pPr algn="ctr"/>
            <a:r>
              <a:rPr lang="nb-NO"/>
              <a:t>Målet for opplæringen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9BBB1A5-E156-166F-DE92-9F695A9D6F3A}"/>
              </a:ext>
            </a:extLst>
          </p:cNvPr>
          <p:cNvSpPr txBox="1"/>
          <p:nvPr/>
        </p:nvSpPr>
        <p:spPr>
          <a:xfrm>
            <a:off x="8156576" y="192087"/>
            <a:ext cx="368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/>
              <a:t>Introduksjon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646DB4F9-6B06-2E8E-9DC8-55204DB4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825" y="6292352"/>
            <a:ext cx="1339850" cy="365125"/>
          </a:xfrm>
        </p:spPr>
        <p:txBody>
          <a:bodyPr/>
          <a:lstStyle/>
          <a:p>
            <a:fld id="{C20DE0DF-BE6B-D248-92A9-54242D212695}" type="datetime1">
              <a:rPr lang="nb-NO" smtClean="0">
                <a:solidFill>
                  <a:schemeClr val="bg2"/>
                </a:solidFill>
              </a:rPr>
              <a:t>30.01.2026</a:t>
            </a:fld>
            <a:endParaRPr lang="nb-NO">
              <a:solidFill>
                <a:schemeClr val="bg2"/>
              </a:solidFill>
            </a:endParaRPr>
          </a:p>
        </p:txBody>
      </p:sp>
      <p:sp>
        <p:nvSpPr>
          <p:cNvPr id="8" name="Plassholder for lysbildenummer 4">
            <a:extLst>
              <a:ext uri="{FF2B5EF4-FFF2-40B4-BE49-F238E27FC236}">
                <a16:creationId xmlns:a16="http://schemas.microsoft.com/office/drawing/2014/main" id="{6FEAB199-84C3-C5FC-0C77-BAB3B08A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4" y="6292352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>
                <a:solidFill>
                  <a:schemeClr val="bg2"/>
                </a:solidFill>
              </a:rPr>
              <a:t>9</a:t>
            </a:fld>
            <a:endParaRPr lang="nb-NO">
              <a:solidFill>
                <a:schemeClr val="bg2"/>
              </a:solidFill>
            </a:endParaRPr>
          </a:p>
        </p:txBody>
      </p:sp>
      <p:pic>
        <p:nvPicPr>
          <p:cNvPr id="3" name="Bilde 2" descr="Et bilde som inneholder tegning, kunst, illustrasjon&#10;&#10;Automatisk generert beskrivelse">
            <a:extLst>
              <a:ext uri="{FF2B5EF4-FFF2-40B4-BE49-F238E27FC236}">
                <a16:creationId xmlns:a16="http://schemas.microsoft.com/office/drawing/2014/main" id="{69A72F28-A90B-CD95-14BA-71552EFE1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8" r="4147"/>
          <a:stretch/>
        </p:blipFill>
        <p:spPr>
          <a:xfrm>
            <a:off x="8691256" y="1386488"/>
            <a:ext cx="1524451" cy="2730195"/>
          </a:xfrm>
          <a:prstGeom prst="rect">
            <a:avLst/>
          </a:prstGeom>
        </p:spPr>
      </p:pic>
      <p:pic>
        <p:nvPicPr>
          <p:cNvPr id="7" name="Bilde 6" descr="Et bilde som inneholder tegning, kunst, sketch, illustrasjon&#10;&#10;Automatisk generert beskrivelse">
            <a:extLst>
              <a:ext uri="{FF2B5EF4-FFF2-40B4-BE49-F238E27FC236}">
                <a16:creationId xmlns:a16="http://schemas.microsoft.com/office/drawing/2014/main" id="{316C7C87-656F-95C0-FFB4-AED1086C3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>
          <a:xfrm>
            <a:off x="7015497" y="1580552"/>
            <a:ext cx="2848910" cy="2976234"/>
          </a:xfrm>
          <a:prstGeom prst="rect">
            <a:avLst/>
          </a:prstGeom>
        </p:spPr>
      </p:pic>
      <p:pic>
        <p:nvPicPr>
          <p:cNvPr id="9" name="Bilde 8" descr="Et bilde som inneholder tegning, kunst, sketch, strektegning&#10;&#10;Automatisk generert beskrivelse">
            <a:extLst>
              <a:ext uri="{FF2B5EF4-FFF2-40B4-BE49-F238E27FC236}">
                <a16:creationId xmlns:a16="http://schemas.microsoft.com/office/drawing/2014/main" id="{163BB5AC-C342-F296-6543-9E49F71E5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9"/>
          <a:stretch/>
        </p:blipFill>
        <p:spPr>
          <a:xfrm>
            <a:off x="9864407" y="1726764"/>
            <a:ext cx="1620203" cy="29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82733"/>
      </p:ext>
    </p:extLst>
  </p:cSld>
  <p:clrMapOvr>
    <a:masterClrMapping/>
  </p:clrMapOvr>
</p:sld>
</file>

<file path=ppt/theme/theme1.xml><?xml version="1.0" encoding="utf-8"?>
<a:theme xmlns:a="http://schemas.openxmlformats.org/drawingml/2006/main" name="Økt livsmestring_temadesign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Økt livsmestring_temadesign" id="{54724311-BCDF-D641-90AA-F08F24F247F6}" vid="{23DBECA7-E2C8-E547-B089-969F53F8779E}"/>
    </a:ext>
  </a:extLst>
</a:theme>
</file>

<file path=ppt/theme/theme2.xml><?xml version="1.0" encoding="utf-8"?>
<a:theme xmlns:a="http://schemas.openxmlformats.org/drawingml/2006/main" name="2_Oslo NY bilde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presentasjon 2023" id="{86DFC731-2293-E844-991B-240730ABA2BF}" vid="{843A2711-0E33-1A49-BF06-ED37FDAA7ECF}"/>
    </a:ext>
  </a:extLst>
</a:theme>
</file>

<file path=ppt/theme/theme3.xml><?xml version="1.0" encoding="utf-8"?>
<a:theme xmlns:a="http://schemas.openxmlformats.org/drawingml/2006/main" name="Originaloppsett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presentasjon 2023" id="{86DFC731-2293-E844-991B-240730ABA2BF}" vid="{6FEA5A4E-9195-2F41-B9E5-387ABD098B13}"/>
    </a:ext>
  </a:extLst>
</a:theme>
</file>

<file path=ppt/theme/theme4.xml><?xml version="1.0" encoding="utf-8"?>
<a:theme xmlns:a="http://schemas.openxmlformats.org/drawingml/2006/main" name="1_Økt livsmestring_temadesign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Økt livsmestring_temadesign" id="{54724311-BCDF-D641-90AA-F08F24F247F6}" vid="{23DBECA7-E2C8-E547-B089-969F53F8779E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c534b4-626b-4457-9716-90fe22f9980e">
      <Terms xmlns="http://schemas.microsoft.com/office/infopath/2007/PartnerControls"/>
    </lcf76f155ced4ddcb4097134ff3c332f>
    <TaxCatchAll xmlns="99521434-91c1-42be-b943-616fa43a5fa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6163CE1D8B748AA4FBD99A1A3925B" ma:contentTypeVersion="19" ma:contentTypeDescription="Create a new document." ma:contentTypeScope="" ma:versionID="05f36fd3bd7bea3b100e8c6696e67f2e">
  <xsd:schema xmlns:xsd="http://www.w3.org/2001/XMLSchema" xmlns:xs="http://www.w3.org/2001/XMLSchema" xmlns:p="http://schemas.microsoft.com/office/2006/metadata/properties" xmlns:ns2="25c534b4-626b-4457-9716-90fe22f9980e" xmlns:ns3="99521434-91c1-42be-b943-616fa43a5fae" targetNamespace="http://schemas.microsoft.com/office/2006/metadata/properties" ma:root="true" ma:fieldsID="2c3e216d3a8830edf5ae03bc57f7ee4b" ns2:_="" ns3:_="">
    <xsd:import namespace="25c534b4-626b-4457-9716-90fe22f9980e"/>
    <xsd:import namespace="99521434-91c1-42be-b943-616fa43a5f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534b4-626b-4457-9716-90fe22f998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28fd71-ad7b-48f8-811b-c0b5643803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21434-91c1-42be-b943-616fa43a5f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392637-99b7-43a3-bcaf-6136aa2b0bbd}" ma:internalName="TaxCatchAll" ma:showField="CatchAllData" ma:web="99521434-91c1-42be-b943-616fa43a5f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A66DAA-9D2C-4E62-B7A8-322C84D2BA35}">
  <ds:schemaRefs>
    <ds:schemaRef ds:uri="http://www.w3.org/XML/1998/namespace"/>
    <ds:schemaRef ds:uri="25c534b4-626b-4457-9716-90fe22f9980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9521434-91c1-42be-b943-616fa43a5fae"/>
  </ds:schemaRefs>
</ds:datastoreItem>
</file>

<file path=customXml/itemProps2.xml><?xml version="1.0" encoding="utf-8"?>
<ds:datastoreItem xmlns:ds="http://schemas.openxmlformats.org/officeDocument/2006/customXml" ds:itemID="{1E2B4773-C4F1-470D-A4C1-39EC000328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BD859F-6B39-42DF-8C24-49C732F51E55}">
  <ds:schemaRefs>
    <ds:schemaRef ds:uri="25c534b4-626b-4457-9716-90fe22f9980e"/>
    <ds:schemaRef ds:uri="99521434-91c1-42be-b943-616fa43a5f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Økt livsmestring_temadesign</Template>
  <TotalTime>10</TotalTime>
  <Words>926</Words>
  <Application>Microsoft Macintosh PowerPoint</Application>
  <PresentationFormat>Widescreen</PresentationFormat>
  <Paragraphs>140</Paragraphs>
  <Slides>17</Slides>
  <Notes>8</Notes>
  <HiddenSlides>0</HiddenSlides>
  <MMClips>3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17</vt:i4>
      </vt:variant>
    </vt:vector>
  </HeadingPairs>
  <TitlesOfParts>
    <vt:vector size="27" baseType="lpstr">
      <vt:lpstr>Aptos</vt:lpstr>
      <vt:lpstr>Arial</vt:lpstr>
      <vt:lpstr>Calibri</vt:lpstr>
      <vt:lpstr>Oslo Sans</vt:lpstr>
      <vt:lpstr>Oslo Sans Office</vt:lpstr>
      <vt:lpstr>Wingdings</vt:lpstr>
      <vt:lpstr>Økt livsmestring_temadesign</vt:lpstr>
      <vt:lpstr>2_Oslo NY bilde</vt:lpstr>
      <vt:lpstr>Originaloppsett</vt:lpstr>
      <vt:lpstr>1_Økt livsmestring_temadesign</vt:lpstr>
      <vt:lpstr>PowerPoint-presentasjon</vt:lpstr>
      <vt:lpstr>PowerPoint-presentasjon</vt:lpstr>
      <vt:lpstr>Agenda </vt:lpstr>
      <vt:lpstr>PowerPoint-presentasjon</vt:lpstr>
      <vt:lpstr>Oppgave</vt:lpstr>
      <vt:lpstr>Alle kan gi nye erfaringer og gjøre en forskjell1,2</vt:lpstr>
      <vt:lpstr>PowerPoint-presentasjon</vt:lpstr>
      <vt:lpstr>PowerPoint-presentasjon</vt:lpstr>
      <vt:lpstr>Målet for opplæringen</vt:lpstr>
      <vt:lpstr>PowerPoint-presentasjon</vt:lpstr>
      <vt:lpstr>Hvordan skal vi lære?</vt:lpstr>
      <vt:lpstr>Hvem gjør hva?</vt:lpstr>
      <vt:lpstr>PowerPoint-presentasjon</vt:lpstr>
      <vt:lpstr>PowerPoint-presentasjon</vt:lpstr>
      <vt:lpstr>Hvordan lykkes vi med dette?</vt:lpstr>
      <vt:lpstr>PowerPoint-presentasjon</vt:lpstr>
      <vt:lpstr>Utviklet av  Bydel Gamle Oslo og Utdanningsetaten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Miranda Sulejmanova</cp:lastModifiedBy>
  <cp:revision>1</cp:revision>
  <cp:lastPrinted>2024-11-15T09:53:32Z</cp:lastPrinted>
  <dcterms:created xsi:type="dcterms:W3CDTF">2024-02-23T11:16:39Z</dcterms:created>
  <dcterms:modified xsi:type="dcterms:W3CDTF">2026-01-30T14:09:45Z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0x01010000D6163CE1D8B748AA4FBD99A1A3925B</vt:lpwstr>
  </property>
  <property fmtid="{D5CDD505-2E9C-101B-9397-08002B2CF9AE}" pid="3" name="MSIP_Label_7a2396b7-5846-48ff-8468-5f49f8ad722a_Enabled">
    <vt:lpwstr>true</vt:lpwstr>
  </property>
  <property fmtid="{D5CDD505-2E9C-101B-9397-08002B2CF9AE}" pid="4" name="MSIP_Label_7a2396b7-5846-48ff-8468-5f49f8ad722a_SetDate">
    <vt:lpwstr>2024-02-23T11:16:45Z</vt:lpwstr>
  </property>
  <property fmtid="{D5CDD505-2E9C-101B-9397-08002B2CF9AE}" pid="5" name="MSIP_Label_7a2396b7-5846-48ff-8468-5f49f8ad722a_Method">
    <vt:lpwstr>Standard</vt:lpwstr>
  </property>
  <property fmtid="{D5CDD505-2E9C-101B-9397-08002B2CF9AE}" pid="6" name="MSIP_Label_7a2396b7-5846-48ff-8468-5f49f8ad722a_Name">
    <vt:lpwstr>Lav</vt:lpwstr>
  </property>
  <property fmtid="{D5CDD505-2E9C-101B-9397-08002B2CF9AE}" pid="7" name="MSIP_Label_7a2396b7-5846-48ff-8468-5f49f8ad722a_SiteId">
    <vt:lpwstr>e6795081-6391-442e-9ab4-5e9ef74f18ea</vt:lpwstr>
  </property>
  <property fmtid="{D5CDD505-2E9C-101B-9397-08002B2CF9AE}" pid="8" name="MSIP_Label_7a2396b7-5846-48ff-8468-5f49f8ad722a_ActionId">
    <vt:lpwstr>38df8370-b9f3-42e5-8493-706e4185cea9</vt:lpwstr>
  </property>
  <property fmtid="{D5CDD505-2E9C-101B-9397-08002B2CF9AE}" pid="9" name="MSIP_Label_7a2396b7-5846-48ff-8468-5f49f8ad722a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301500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</Properties>
</file>