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3" r:id="rId6"/>
    <p:sldMasterId id="2147483705" r:id="rId7"/>
  </p:sldMasterIdLst>
  <p:notesMasterIdLst>
    <p:notesMasterId r:id="rId47"/>
  </p:notesMasterIdLst>
  <p:sldIdLst>
    <p:sldId id="645" r:id="rId8"/>
    <p:sldId id="687" r:id="rId9"/>
    <p:sldId id="316" r:id="rId10"/>
    <p:sldId id="306" r:id="rId11"/>
    <p:sldId id="669" r:id="rId12"/>
    <p:sldId id="302" r:id="rId13"/>
    <p:sldId id="704" r:id="rId14"/>
    <p:sldId id="317" r:id="rId15"/>
    <p:sldId id="318" r:id="rId16"/>
    <p:sldId id="690" r:id="rId17"/>
    <p:sldId id="675" r:id="rId18"/>
    <p:sldId id="311" r:id="rId19"/>
    <p:sldId id="676" r:id="rId20"/>
    <p:sldId id="304" r:id="rId21"/>
    <p:sldId id="708" r:id="rId22"/>
    <p:sldId id="667" r:id="rId23"/>
    <p:sldId id="647" r:id="rId24"/>
    <p:sldId id="648" r:id="rId25"/>
    <p:sldId id="671" r:id="rId26"/>
    <p:sldId id="649" r:id="rId27"/>
    <p:sldId id="684" r:id="rId28"/>
    <p:sldId id="641" r:id="rId29"/>
    <p:sldId id="650" r:id="rId30"/>
    <p:sldId id="678" r:id="rId31"/>
    <p:sldId id="644" r:id="rId32"/>
    <p:sldId id="270" r:id="rId33"/>
    <p:sldId id="313" r:id="rId34"/>
    <p:sldId id="305" r:id="rId35"/>
    <p:sldId id="685" r:id="rId36"/>
    <p:sldId id="314" r:id="rId37"/>
    <p:sldId id="680" r:id="rId38"/>
    <p:sldId id="639" r:id="rId39"/>
    <p:sldId id="705" r:id="rId40"/>
    <p:sldId id="716" r:id="rId41"/>
    <p:sldId id="682" r:id="rId42"/>
    <p:sldId id="717" r:id="rId43"/>
    <p:sldId id="665" r:id="rId44"/>
    <p:sldId id="707" r:id="rId45"/>
    <p:sldId id="719" r:id="rId46"/>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7" userDrawn="1">
          <p15:clr>
            <a:srgbClr val="A4A3A4"/>
          </p15:clr>
        </p15:guide>
        <p15:guide id="2" orient="horz" pos="2160"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0DD"/>
    <a:srgbClr val="F9C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AAB3DC-12A8-184C-B777-6A2E3C3CDBCC}" v="7" dt="2026-01-29T15:23:32.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3447" autoAdjust="0"/>
  </p:normalViewPr>
  <p:slideViewPr>
    <p:cSldViewPr snapToGrid="0">
      <p:cViewPr varScale="1">
        <p:scale>
          <a:sx n="102" d="100"/>
          <a:sy n="102" d="100"/>
        </p:scale>
        <p:origin x="200" y="656"/>
      </p:cViewPr>
      <p:guideLst>
        <p:guide orient="horz" pos="777"/>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custSel modSld">
      <pc:chgData name="Line Frivold" userId="b06fdff6-51e2-4f3c-82fb-c41aab590c30" providerId="ADAL" clId="{11BEB778-2ED2-4ACE-AD8B-D8BBA70A4324}" dt="2026-01-26T11:01:20.196" v="14"/>
      <pc:docMkLst>
        <pc:docMk/>
      </pc:docMkLst>
      <pc:sldChg chg="addSp modSp mod modClrScheme modAnim chgLayout">
        <pc:chgData name="Line Frivold" userId="b06fdff6-51e2-4f3c-82fb-c41aab590c30" providerId="ADAL" clId="{11BEB778-2ED2-4ACE-AD8B-D8BBA70A4324}" dt="2026-01-26T10:57:58.618" v="4"/>
        <pc:sldMkLst>
          <pc:docMk/>
          <pc:sldMk cId="4067695888" sldId="302"/>
        </pc:sldMkLst>
        <pc:spChg chg="mod ord">
          <ac:chgData name="Line Frivold" userId="b06fdff6-51e2-4f3c-82fb-c41aab590c30" providerId="ADAL" clId="{11BEB778-2ED2-4ACE-AD8B-D8BBA70A4324}" dt="2026-01-26T10:57:37.545" v="1" actId="26606"/>
          <ac:spMkLst>
            <pc:docMk/>
            <pc:sldMk cId="4067695888" sldId="302"/>
            <ac:spMk id="2" creationId="{9B08D438-2537-B3AD-3689-A3F49818343F}"/>
          </ac:spMkLst>
        </pc:spChg>
        <pc:spChg chg="add mod">
          <ac:chgData name="Line Frivold" userId="b06fdff6-51e2-4f3c-82fb-c41aab590c30" providerId="ADAL" clId="{11BEB778-2ED2-4ACE-AD8B-D8BBA70A4324}" dt="2026-01-26T10:57:37.545" v="1" actId="26606"/>
          <ac:spMkLst>
            <pc:docMk/>
            <pc:sldMk cId="4067695888" sldId="302"/>
            <ac:spMk id="8" creationId="{6FEDC734-54E5-7A69-1716-093505709FF9}"/>
          </ac:spMkLst>
        </pc:spChg>
        <pc:spChg chg="add mod">
          <ac:chgData name="Line Frivold" userId="b06fdff6-51e2-4f3c-82fb-c41aab590c30" providerId="ADAL" clId="{11BEB778-2ED2-4ACE-AD8B-D8BBA70A4324}" dt="2026-01-26T10:57:37.545" v="1" actId="26606"/>
          <ac:spMkLst>
            <pc:docMk/>
            <pc:sldMk cId="4067695888" sldId="302"/>
            <ac:spMk id="10" creationId="{9E82DD16-B58D-DE1C-4DDA-F66665B92BD5}"/>
          </ac:spMkLst>
        </pc:spChg>
        <pc:picChg chg="add mod">
          <ac:chgData name="Line Frivold" userId="b06fdff6-51e2-4f3c-82fb-c41aab590c30" providerId="ADAL" clId="{11BEB778-2ED2-4ACE-AD8B-D8BBA70A4324}" dt="2026-01-26T10:57:50.074" v="3" actId="14100"/>
          <ac:picMkLst>
            <pc:docMk/>
            <pc:sldMk cId="4067695888" sldId="302"/>
            <ac:picMk id="3" creationId="{10D99DEE-1E96-4C99-7684-D2D3430B8F28}"/>
          </ac:picMkLst>
        </pc:picChg>
      </pc:sldChg>
      <pc:sldChg chg="addSp modSp mod modAnim">
        <pc:chgData name="Line Frivold" userId="b06fdff6-51e2-4f3c-82fb-c41aab590c30" providerId="ADAL" clId="{11BEB778-2ED2-4ACE-AD8B-D8BBA70A4324}" dt="2026-01-26T10:59:39.273" v="9"/>
        <pc:sldMkLst>
          <pc:docMk/>
          <pc:sldMk cId="155839978" sldId="304"/>
        </pc:sldMkLst>
        <pc:picChg chg="add mod">
          <ac:chgData name="Line Frivold" userId="b06fdff6-51e2-4f3c-82fb-c41aab590c30" providerId="ADAL" clId="{11BEB778-2ED2-4ACE-AD8B-D8BBA70A4324}" dt="2026-01-26T10:59:27.966" v="8" actId="14100"/>
          <ac:picMkLst>
            <pc:docMk/>
            <pc:sldMk cId="155839978" sldId="304"/>
            <ac:picMk id="3" creationId="{FC405DD7-5CD2-49DD-6B2B-5DC1BEFAD722}"/>
          </ac:picMkLst>
        </pc:picChg>
      </pc:sldChg>
      <pc:sldChg chg="addSp modSp mod modClrScheme modAnim chgLayout">
        <pc:chgData name="Line Frivold" userId="b06fdff6-51e2-4f3c-82fb-c41aab590c30" providerId="ADAL" clId="{11BEB778-2ED2-4ACE-AD8B-D8BBA70A4324}" dt="2026-01-26T11:01:20.196" v="14"/>
        <pc:sldMkLst>
          <pc:docMk/>
          <pc:sldMk cId="503660253" sldId="305"/>
        </pc:sldMkLst>
        <pc:spChg chg="mod ord">
          <ac:chgData name="Line Frivold" userId="b06fdff6-51e2-4f3c-82fb-c41aab590c30" providerId="ADAL" clId="{11BEB778-2ED2-4ACE-AD8B-D8BBA70A4324}" dt="2026-01-26T11:00:59.226" v="11" actId="26606"/>
          <ac:spMkLst>
            <pc:docMk/>
            <pc:sldMk cId="503660253" sldId="305"/>
            <ac:spMk id="2" creationId="{9E9E6AD6-E520-F77A-CCCF-EF544D1D6CEA}"/>
          </ac:spMkLst>
        </pc:spChg>
        <pc:spChg chg="add mod">
          <ac:chgData name="Line Frivold" userId="b06fdff6-51e2-4f3c-82fb-c41aab590c30" providerId="ADAL" clId="{11BEB778-2ED2-4ACE-AD8B-D8BBA70A4324}" dt="2026-01-26T11:00:59.226" v="11" actId="26606"/>
          <ac:spMkLst>
            <pc:docMk/>
            <pc:sldMk cId="503660253" sldId="305"/>
            <ac:spMk id="8" creationId="{841B976A-99F5-BA74-6C27-1DD126EC28EA}"/>
          </ac:spMkLst>
        </pc:spChg>
        <pc:spChg chg="add mod">
          <ac:chgData name="Line Frivold" userId="b06fdff6-51e2-4f3c-82fb-c41aab590c30" providerId="ADAL" clId="{11BEB778-2ED2-4ACE-AD8B-D8BBA70A4324}" dt="2026-01-26T11:00:59.226" v="11" actId="26606"/>
          <ac:spMkLst>
            <pc:docMk/>
            <pc:sldMk cId="503660253" sldId="305"/>
            <ac:spMk id="10" creationId="{DF0708FF-11C7-7417-E3DE-14F71D21F1DC}"/>
          </ac:spMkLst>
        </pc:spChg>
        <pc:picChg chg="add mod">
          <ac:chgData name="Line Frivold" userId="b06fdff6-51e2-4f3c-82fb-c41aab590c30" providerId="ADAL" clId="{11BEB778-2ED2-4ACE-AD8B-D8BBA70A4324}" dt="2026-01-26T11:01:08.557" v="13" actId="14100"/>
          <ac:picMkLst>
            <pc:docMk/>
            <pc:sldMk cId="503660253" sldId="305"/>
            <ac:picMk id="3" creationId="{3608D983-7242-2B09-E784-F6EB556AA6ED}"/>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23:32.424" v="9"/>
      <pc:docMkLst>
        <pc:docMk/>
      </pc:docMkLst>
      <pc:sldChg chg="modSp mod setBg">
        <pc:chgData name="Miranda Sulejmanova" userId="c79d8f6e-d06e-41dd-9b60-daa4b972acb7" providerId="ADAL" clId="{9DCC7395-C6E2-5FB2-A2E4-526032DCF1F8}" dt="2026-01-29T15:21:48.991" v="3"/>
        <pc:sldMkLst>
          <pc:docMk/>
          <pc:sldMk cId="4067695888" sldId="302"/>
        </pc:sldMkLst>
        <pc:picChg chg="mod modCrop">
          <ac:chgData name="Miranda Sulejmanova" userId="c79d8f6e-d06e-41dd-9b60-daa4b972acb7" providerId="ADAL" clId="{9DCC7395-C6E2-5FB2-A2E4-526032DCF1F8}" dt="2026-01-29T15:21:41.776" v="2" actId="732"/>
          <ac:picMkLst>
            <pc:docMk/>
            <pc:sldMk cId="4067695888" sldId="302"/>
            <ac:picMk id="3" creationId="{10D99DEE-1E96-4C99-7684-D2D3430B8F28}"/>
          </ac:picMkLst>
        </pc:picChg>
      </pc:sldChg>
      <pc:sldChg chg="delSp modSp mod setBg">
        <pc:chgData name="Miranda Sulejmanova" userId="c79d8f6e-d06e-41dd-9b60-daa4b972acb7" providerId="ADAL" clId="{9DCC7395-C6E2-5FB2-A2E4-526032DCF1F8}" dt="2026-01-29T15:23:32.424" v="9"/>
        <pc:sldMkLst>
          <pc:docMk/>
          <pc:sldMk cId="155839978" sldId="304"/>
        </pc:sldMkLst>
        <pc:spChg chg="del">
          <ac:chgData name="Miranda Sulejmanova" userId="c79d8f6e-d06e-41dd-9b60-daa4b972acb7" providerId="ADAL" clId="{9DCC7395-C6E2-5FB2-A2E4-526032DCF1F8}" dt="2026-01-29T15:23:27.380" v="8" actId="478"/>
          <ac:spMkLst>
            <pc:docMk/>
            <pc:sldMk cId="155839978" sldId="304"/>
            <ac:spMk id="2" creationId="{3C397768-2BA3-832E-3B0F-E7E6D88698B8}"/>
          </ac:spMkLst>
        </pc:spChg>
        <pc:picChg chg="mod">
          <ac:chgData name="Miranda Sulejmanova" userId="c79d8f6e-d06e-41dd-9b60-daa4b972acb7" providerId="ADAL" clId="{9DCC7395-C6E2-5FB2-A2E4-526032DCF1F8}" dt="2026-01-29T15:23:24.728" v="7" actId="167"/>
          <ac:picMkLst>
            <pc:docMk/>
            <pc:sldMk cId="155839978" sldId="304"/>
            <ac:picMk id="3" creationId="{FC405DD7-5CD2-49DD-6B2B-5DC1BEFAD722}"/>
          </ac:picMkLst>
        </pc:picChg>
      </pc:sldChg>
      <pc:sldChg chg="modSp setBg">
        <pc:chgData name="Miranda Sulejmanova" userId="c79d8f6e-d06e-41dd-9b60-daa4b972acb7" providerId="ADAL" clId="{9DCC7395-C6E2-5FB2-A2E4-526032DCF1F8}" dt="2026-01-29T15:22:14.504" v="5"/>
        <pc:sldMkLst>
          <pc:docMk/>
          <pc:sldMk cId="503660253" sldId="305"/>
        </pc:sldMkLst>
        <pc:picChg chg="mod">
          <ac:chgData name="Miranda Sulejmanova" userId="c79d8f6e-d06e-41dd-9b60-daa4b972acb7" providerId="ADAL" clId="{9DCC7395-C6E2-5FB2-A2E4-526032DCF1F8}" dt="2026-01-29T15:22:08.589" v="4"/>
          <ac:picMkLst>
            <pc:docMk/>
            <pc:sldMk cId="503660253" sldId="305"/>
            <ac:picMk id="3" creationId="{3608D983-7242-2B09-E784-F6EB556AA6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9339F2E-E4AA-451E-8665-5D95CA93E8FE}" type="datetimeFigureOut">
              <a:rPr lang="nb-NO" smtClean="0"/>
              <a:t>29.01.2026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3C2719D-01EA-4FA2-A1CB-0C229375331B}" type="slidenum">
              <a:rPr lang="nb-NO" smtClean="0"/>
              <a:t>‹#›</a:t>
            </a:fld>
            <a:endParaRPr lang="nb-NO"/>
          </a:p>
        </p:txBody>
      </p:sp>
    </p:spTree>
    <p:extLst>
      <p:ext uri="{BB962C8B-B14F-4D97-AF65-F5344CB8AC3E}">
        <p14:creationId xmlns:p14="http://schemas.microsoft.com/office/powerpoint/2010/main" val="2086962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64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19</a:t>
            </a:fld>
            <a:endParaRPr lang="nb-NO"/>
          </a:p>
        </p:txBody>
      </p:sp>
    </p:spTree>
    <p:extLst>
      <p:ext uri="{BB962C8B-B14F-4D97-AF65-F5344CB8AC3E}">
        <p14:creationId xmlns:p14="http://schemas.microsoft.com/office/powerpoint/2010/main" val="103506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21</a:t>
            </a:fld>
            <a:endParaRPr lang="nb-NO"/>
          </a:p>
        </p:txBody>
      </p:sp>
    </p:spTree>
    <p:extLst>
      <p:ext uri="{BB962C8B-B14F-4D97-AF65-F5344CB8AC3E}">
        <p14:creationId xmlns:p14="http://schemas.microsoft.com/office/powerpoint/2010/main" val="361963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3C2719D-01EA-4FA2-A1CB-0C229375331B}" type="slidenum">
              <a:rPr lang="nb-NO" smtClean="0"/>
              <a:t>22</a:t>
            </a:fld>
            <a:endParaRPr lang="nb-NO"/>
          </a:p>
        </p:txBody>
      </p:sp>
    </p:spTree>
    <p:extLst>
      <p:ext uri="{BB962C8B-B14F-4D97-AF65-F5344CB8AC3E}">
        <p14:creationId xmlns:p14="http://schemas.microsoft.com/office/powerpoint/2010/main" val="311952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24</a:t>
            </a:fld>
            <a:endParaRPr lang="nb-NO"/>
          </a:p>
        </p:txBody>
      </p:sp>
    </p:spTree>
    <p:extLst>
      <p:ext uri="{BB962C8B-B14F-4D97-AF65-F5344CB8AC3E}">
        <p14:creationId xmlns:p14="http://schemas.microsoft.com/office/powerpoint/2010/main" val="3511175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3C2719D-01EA-4FA2-A1CB-0C229375331B}" type="slidenum">
              <a:rPr lang="nb-NO" smtClean="0"/>
              <a:t>26</a:t>
            </a:fld>
            <a:endParaRPr lang="nb-NO"/>
          </a:p>
        </p:txBody>
      </p:sp>
    </p:spTree>
    <p:extLst>
      <p:ext uri="{BB962C8B-B14F-4D97-AF65-F5344CB8AC3E}">
        <p14:creationId xmlns:p14="http://schemas.microsoft.com/office/powerpoint/2010/main" val="158127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27</a:t>
            </a:fld>
            <a:endParaRPr lang="nb-NO"/>
          </a:p>
        </p:txBody>
      </p:sp>
    </p:spTree>
    <p:extLst>
      <p:ext uri="{BB962C8B-B14F-4D97-AF65-F5344CB8AC3E}">
        <p14:creationId xmlns:p14="http://schemas.microsoft.com/office/powerpoint/2010/main" val="1314143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29</a:t>
            </a:fld>
            <a:endParaRPr lang="nb-NO"/>
          </a:p>
        </p:txBody>
      </p:sp>
    </p:spTree>
    <p:extLst>
      <p:ext uri="{BB962C8B-B14F-4D97-AF65-F5344CB8AC3E}">
        <p14:creationId xmlns:p14="http://schemas.microsoft.com/office/powerpoint/2010/main" val="3113283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30</a:t>
            </a:fld>
            <a:endParaRPr lang="nb-NO"/>
          </a:p>
        </p:txBody>
      </p:sp>
    </p:spTree>
    <p:extLst>
      <p:ext uri="{BB962C8B-B14F-4D97-AF65-F5344CB8AC3E}">
        <p14:creationId xmlns:p14="http://schemas.microsoft.com/office/powerpoint/2010/main" val="429297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31</a:t>
            </a:fld>
            <a:endParaRPr lang="nb-NO"/>
          </a:p>
        </p:txBody>
      </p:sp>
    </p:spTree>
    <p:extLst>
      <p:ext uri="{BB962C8B-B14F-4D97-AF65-F5344CB8AC3E}">
        <p14:creationId xmlns:p14="http://schemas.microsoft.com/office/powerpoint/2010/main" val="1054884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869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3C2719D-01EA-4FA2-A1CB-0C229375331B}" type="slidenum">
              <a:rPr lang="nb-NO" smtClean="0"/>
              <a:t>3</a:t>
            </a:fld>
            <a:endParaRPr lang="nb-NO"/>
          </a:p>
        </p:txBody>
      </p:sp>
    </p:spTree>
    <p:extLst>
      <p:ext uri="{BB962C8B-B14F-4D97-AF65-F5344CB8AC3E}">
        <p14:creationId xmlns:p14="http://schemas.microsoft.com/office/powerpoint/2010/main" val="228325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indent="-457200">
              <a:buFont typeface="+mj-lt"/>
              <a:buAutoNum type="arabicPeriod"/>
            </a:pPr>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5</a:t>
            </a:fld>
            <a:endParaRPr lang="nb-NO"/>
          </a:p>
        </p:txBody>
      </p:sp>
    </p:spTree>
    <p:extLst>
      <p:ext uri="{BB962C8B-B14F-4D97-AF65-F5344CB8AC3E}">
        <p14:creationId xmlns:p14="http://schemas.microsoft.com/office/powerpoint/2010/main" val="88625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3:</a:t>
            </a:r>
          </a:p>
        </p:txBody>
      </p:sp>
      <p:sp>
        <p:nvSpPr>
          <p:cNvPr id="4" name="Plassholder for lysbildenummer 3"/>
          <p:cNvSpPr>
            <a:spLocks noGrp="1"/>
          </p:cNvSpPr>
          <p:nvPr>
            <p:ph type="sldNum" sz="quarter" idx="5"/>
          </p:nvPr>
        </p:nvSpPr>
        <p:spPr/>
        <p:txBody>
          <a:bodyPr/>
          <a:lstStyle/>
          <a:p>
            <a:fld id="{B3C2719D-01EA-4FA2-A1CB-0C229375331B}" type="slidenum">
              <a:rPr lang="nb-NO" smtClean="0"/>
              <a:t>8</a:t>
            </a:fld>
            <a:endParaRPr lang="nb-NO"/>
          </a:p>
        </p:txBody>
      </p:sp>
    </p:spTree>
    <p:extLst>
      <p:ext uri="{BB962C8B-B14F-4D97-AF65-F5344CB8AC3E}">
        <p14:creationId xmlns:p14="http://schemas.microsoft.com/office/powerpoint/2010/main" val="47765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9</a:t>
            </a:fld>
            <a:endParaRPr lang="nb-NO"/>
          </a:p>
        </p:txBody>
      </p:sp>
    </p:spTree>
    <p:extLst>
      <p:ext uri="{BB962C8B-B14F-4D97-AF65-F5344CB8AC3E}">
        <p14:creationId xmlns:p14="http://schemas.microsoft.com/office/powerpoint/2010/main" val="267673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10</a:t>
            </a:fld>
            <a:endParaRPr lang="nb-NO"/>
          </a:p>
        </p:txBody>
      </p:sp>
    </p:spTree>
    <p:extLst>
      <p:ext uri="{BB962C8B-B14F-4D97-AF65-F5344CB8AC3E}">
        <p14:creationId xmlns:p14="http://schemas.microsoft.com/office/powerpoint/2010/main" val="402405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2388D7-8E4F-4ED0-9365-B1D06BCE1E5A}" type="slidenum">
              <a:rPr lang="nb-NO" smtClean="0"/>
              <a:t>11</a:t>
            </a:fld>
            <a:endParaRPr lang="nb-NO"/>
          </a:p>
        </p:txBody>
      </p:sp>
    </p:spTree>
    <p:extLst>
      <p:ext uri="{BB962C8B-B14F-4D97-AF65-F5344CB8AC3E}">
        <p14:creationId xmlns:p14="http://schemas.microsoft.com/office/powerpoint/2010/main" val="361851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13</a:t>
            </a:fld>
            <a:endParaRPr lang="nb-NO"/>
          </a:p>
        </p:txBody>
      </p:sp>
    </p:spTree>
    <p:extLst>
      <p:ext uri="{BB962C8B-B14F-4D97-AF65-F5344CB8AC3E}">
        <p14:creationId xmlns:p14="http://schemas.microsoft.com/office/powerpoint/2010/main" val="2500467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3C2719D-01EA-4FA2-A1CB-0C229375331B}" type="slidenum">
              <a:rPr lang="nb-NO" smtClean="0"/>
              <a:t>16</a:t>
            </a:fld>
            <a:endParaRPr lang="nb-NO"/>
          </a:p>
        </p:txBody>
      </p:sp>
    </p:spTree>
    <p:extLst>
      <p:ext uri="{BB962C8B-B14F-4D97-AF65-F5344CB8AC3E}">
        <p14:creationId xmlns:p14="http://schemas.microsoft.com/office/powerpoint/2010/main" val="354085282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92825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68179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35241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A6B2D9-B79F-0C5C-CE08-19EAE927111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F459C7E-6FE5-201E-B267-B93B2FD13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6F9AD71-255C-05ED-3E6A-8443E9EFFAE7}"/>
              </a:ext>
            </a:extLst>
          </p:cNvPr>
          <p:cNvSpPr>
            <a:spLocks noGrp="1"/>
          </p:cNvSpPr>
          <p:nvPr>
            <p:ph type="dt" sz="half" idx="10"/>
          </p:nvPr>
        </p:nvSpPr>
        <p:spPr/>
        <p:txBody>
          <a:bodyPr/>
          <a:lstStyle/>
          <a:p>
            <a:fld id="{E771BD8C-31D2-4D81-8E45-6EF64BCEEDB2}" type="datetimeFigureOut">
              <a:rPr lang="nb-NO" smtClean="0"/>
              <a:t>29.01.2026</a:t>
            </a:fld>
            <a:endParaRPr lang="nb-NO"/>
          </a:p>
        </p:txBody>
      </p:sp>
      <p:sp>
        <p:nvSpPr>
          <p:cNvPr id="5" name="Plassholder for bunntekst 4">
            <a:extLst>
              <a:ext uri="{FF2B5EF4-FFF2-40B4-BE49-F238E27FC236}">
                <a16:creationId xmlns:a16="http://schemas.microsoft.com/office/drawing/2014/main" id="{73CB31D4-C153-777F-C723-D8346B30563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EC68AD-957B-0469-DDF7-36B1C95B29DC}"/>
              </a:ext>
            </a:extLst>
          </p:cNvPr>
          <p:cNvSpPr>
            <a:spLocks noGrp="1"/>
          </p:cNvSpPr>
          <p:nvPr>
            <p:ph type="sldNum" sz="quarter" idx="12"/>
          </p:nvPr>
        </p:nvSpPr>
        <p:spPr/>
        <p:txBody>
          <a:bodyPr/>
          <a:lstStyle/>
          <a:p>
            <a:fld id="{D6C842D4-8138-4C7C-AE91-15BBD05716DE}" type="slidenum">
              <a:rPr lang="nb-NO" smtClean="0"/>
              <a:t>‹#›</a:t>
            </a:fld>
            <a:endParaRPr lang="nb-NO"/>
          </a:p>
        </p:txBody>
      </p:sp>
    </p:spTree>
    <p:extLst>
      <p:ext uri="{BB962C8B-B14F-4D97-AF65-F5344CB8AC3E}">
        <p14:creationId xmlns:p14="http://schemas.microsoft.com/office/powerpoint/2010/main" val="1363879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701F52-B403-9A37-E2AD-A9A2BCF45EC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CA37A6A-FEC1-5C7C-2299-1845E609259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22F3226-D1BB-F03D-954D-5CEF97FA61DB}"/>
              </a:ext>
            </a:extLst>
          </p:cNvPr>
          <p:cNvSpPr>
            <a:spLocks noGrp="1"/>
          </p:cNvSpPr>
          <p:nvPr>
            <p:ph type="dt" sz="half" idx="10"/>
          </p:nvPr>
        </p:nvSpPr>
        <p:spPr/>
        <p:txBody>
          <a:bodyPr/>
          <a:lstStyle/>
          <a:p>
            <a:fld id="{E771BD8C-31D2-4D81-8E45-6EF64BCEEDB2}" type="datetimeFigureOut">
              <a:rPr lang="nb-NO" smtClean="0"/>
              <a:t>29.01.2026</a:t>
            </a:fld>
            <a:endParaRPr lang="nb-NO"/>
          </a:p>
        </p:txBody>
      </p:sp>
      <p:sp>
        <p:nvSpPr>
          <p:cNvPr id="5" name="Plassholder for bunntekst 4">
            <a:extLst>
              <a:ext uri="{FF2B5EF4-FFF2-40B4-BE49-F238E27FC236}">
                <a16:creationId xmlns:a16="http://schemas.microsoft.com/office/drawing/2014/main" id="{AE4C1CD5-D84B-DB8B-AD09-784988D890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833C2C-F6CD-1DB4-74D3-25726C643E53}"/>
              </a:ext>
            </a:extLst>
          </p:cNvPr>
          <p:cNvSpPr>
            <a:spLocks noGrp="1"/>
          </p:cNvSpPr>
          <p:nvPr>
            <p:ph type="sldNum" sz="quarter" idx="12"/>
          </p:nvPr>
        </p:nvSpPr>
        <p:spPr/>
        <p:txBody>
          <a:bodyPr/>
          <a:lstStyle/>
          <a:p>
            <a:fld id="{D6C842D4-8138-4C7C-AE91-15BBD05716DE}" type="slidenum">
              <a:rPr lang="nb-NO" smtClean="0"/>
              <a:t>‹#›</a:t>
            </a:fld>
            <a:endParaRPr lang="nb-NO"/>
          </a:p>
        </p:txBody>
      </p:sp>
    </p:spTree>
    <p:extLst>
      <p:ext uri="{BB962C8B-B14F-4D97-AF65-F5344CB8AC3E}">
        <p14:creationId xmlns:p14="http://schemas.microsoft.com/office/powerpoint/2010/main" val="312583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080735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2799432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255532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07238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34095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8315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570367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87263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53592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694175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928746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176514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4099518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974952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6768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131335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20268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25618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462503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99159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058308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408190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8470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157460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760679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720723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287868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7627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568660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642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747060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A6B2D9-B79F-0C5C-CE08-19EAE927111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F459C7E-6FE5-201E-B267-B93B2FD13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6F9AD71-255C-05ED-3E6A-8443E9EFFAE7}"/>
              </a:ext>
            </a:extLst>
          </p:cNvPr>
          <p:cNvSpPr>
            <a:spLocks noGrp="1"/>
          </p:cNvSpPr>
          <p:nvPr>
            <p:ph type="dt" sz="half" idx="10"/>
          </p:nvPr>
        </p:nvSpPr>
        <p:spPr/>
        <p:txBody>
          <a:bodyPr/>
          <a:lstStyle/>
          <a:p>
            <a:fld id="{E771BD8C-31D2-4D81-8E45-6EF64BCEEDB2}" type="datetimeFigureOut">
              <a:rPr lang="nb-NO" smtClean="0"/>
              <a:t>29.01.2026</a:t>
            </a:fld>
            <a:endParaRPr lang="nb-NO"/>
          </a:p>
        </p:txBody>
      </p:sp>
      <p:sp>
        <p:nvSpPr>
          <p:cNvPr id="5" name="Plassholder for bunntekst 4">
            <a:extLst>
              <a:ext uri="{FF2B5EF4-FFF2-40B4-BE49-F238E27FC236}">
                <a16:creationId xmlns:a16="http://schemas.microsoft.com/office/drawing/2014/main" id="{73CB31D4-C153-777F-C723-D8346B30563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EC68AD-957B-0469-DDF7-36B1C95B29DC}"/>
              </a:ext>
            </a:extLst>
          </p:cNvPr>
          <p:cNvSpPr>
            <a:spLocks noGrp="1"/>
          </p:cNvSpPr>
          <p:nvPr>
            <p:ph type="sldNum" sz="quarter" idx="12"/>
          </p:nvPr>
        </p:nvSpPr>
        <p:spPr/>
        <p:txBody>
          <a:bodyPr/>
          <a:lstStyle/>
          <a:p>
            <a:fld id="{D6C842D4-8138-4C7C-AE91-15BBD05716DE}" type="slidenum">
              <a:rPr lang="nb-NO" smtClean="0"/>
              <a:t>‹#›</a:t>
            </a:fld>
            <a:endParaRPr lang="nb-NO"/>
          </a:p>
        </p:txBody>
      </p:sp>
    </p:spTree>
    <p:extLst>
      <p:ext uri="{BB962C8B-B14F-4D97-AF65-F5344CB8AC3E}">
        <p14:creationId xmlns:p14="http://schemas.microsoft.com/office/powerpoint/2010/main" val="3113391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713366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4282362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27158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939065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3606735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106440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A6B2D9-B79F-0C5C-CE08-19EAE927111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F459C7E-6FE5-201E-B267-B93B2FD13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6F9AD71-255C-05ED-3E6A-8443E9EFFAE7}"/>
              </a:ext>
            </a:extLst>
          </p:cNvPr>
          <p:cNvSpPr>
            <a:spLocks noGrp="1"/>
          </p:cNvSpPr>
          <p:nvPr>
            <p:ph type="dt" sz="half" idx="10"/>
          </p:nvPr>
        </p:nvSpPr>
        <p:spPr/>
        <p:txBody>
          <a:bodyPr/>
          <a:lstStyle/>
          <a:p>
            <a:fld id="{E771BD8C-31D2-4D81-8E45-6EF64BCEEDB2}" type="datetimeFigureOut">
              <a:rPr lang="nb-NO" smtClean="0"/>
              <a:t>29.01.2026</a:t>
            </a:fld>
            <a:endParaRPr lang="nb-NO"/>
          </a:p>
        </p:txBody>
      </p:sp>
      <p:sp>
        <p:nvSpPr>
          <p:cNvPr id="5" name="Plassholder for bunntekst 4">
            <a:extLst>
              <a:ext uri="{FF2B5EF4-FFF2-40B4-BE49-F238E27FC236}">
                <a16:creationId xmlns:a16="http://schemas.microsoft.com/office/drawing/2014/main" id="{73CB31D4-C153-777F-C723-D8346B30563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EC68AD-957B-0469-DDF7-36B1C95B29DC}"/>
              </a:ext>
            </a:extLst>
          </p:cNvPr>
          <p:cNvSpPr>
            <a:spLocks noGrp="1"/>
          </p:cNvSpPr>
          <p:nvPr>
            <p:ph type="sldNum" sz="quarter" idx="12"/>
          </p:nvPr>
        </p:nvSpPr>
        <p:spPr/>
        <p:txBody>
          <a:bodyPr/>
          <a:lstStyle/>
          <a:p>
            <a:fld id="{D6C842D4-8138-4C7C-AE91-15BBD05716DE}" type="slidenum">
              <a:rPr lang="nb-NO" smtClean="0"/>
              <a:t>‹#›</a:t>
            </a:fld>
            <a:endParaRPr lang="nb-NO"/>
          </a:p>
        </p:txBody>
      </p:sp>
    </p:spTree>
    <p:extLst>
      <p:ext uri="{BB962C8B-B14F-4D97-AF65-F5344CB8AC3E}">
        <p14:creationId xmlns:p14="http://schemas.microsoft.com/office/powerpoint/2010/main" val="386874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701F52-B403-9A37-E2AD-A9A2BCF45EC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CA37A6A-FEC1-5C7C-2299-1845E609259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22F3226-D1BB-F03D-954D-5CEF97FA61DB}"/>
              </a:ext>
            </a:extLst>
          </p:cNvPr>
          <p:cNvSpPr>
            <a:spLocks noGrp="1"/>
          </p:cNvSpPr>
          <p:nvPr>
            <p:ph type="dt" sz="half" idx="10"/>
          </p:nvPr>
        </p:nvSpPr>
        <p:spPr/>
        <p:txBody>
          <a:bodyPr/>
          <a:lstStyle/>
          <a:p>
            <a:fld id="{E771BD8C-31D2-4D81-8E45-6EF64BCEEDB2}" type="datetimeFigureOut">
              <a:rPr lang="nb-NO" smtClean="0"/>
              <a:t>29.01.2026</a:t>
            </a:fld>
            <a:endParaRPr lang="nb-NO"/>
          </a:p>
        </p:txBody>
      </p:sp>
      <p:sp>
        <p:nvSpPr>
          <p:cNvPr id="5" name="Plassholder for bunntekst 4">
            <a:extLst>
              <a:ext uri="{FF2B5EF4-FFF2-40B4-BE49-F238E27FC236}">
                <a16:creationId xmlns:a16="http://schemas.microsoft.com/office/drawing/2014/main" id="{AE4C1CD5-D84B-DB8B-AD09-784988D890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833C2C-F6CD-1DB4-74D3-25726C643E53}"/>
              </a:ext>
            </a:extLst>
          </p:cNvPr>
          <p:cNvSpPr>
            <a:spLocks noGrp="1"/>
          </p:cNvSpPr>
          <p:nvPr>
            <p:ph type="sldNum" sz="quarter" idx="12"/>
          </p:nvPr>
        </p:nvSpPr>
        <p:spPr/>
        <p:txBody>
          <a:bodyPr/>
          <a:lstStyle/>
          <a:p>
            <a:fld id="{D6C842D4-8138-4C7C-AE91-15BBD05716DE}" type="slidenum">
              <a:rPr lang="nb-NO" smtClean="0"/>
              <a:t>‹#›</a:t>
            </a:fld>
            <a:endParaRPr lang="nb-NO"/>
          </a:p>
        </p:txBody>
      </p:sp>
    </p:spTree>
    <p:extLst>
      <p:ext uri="{BB962C8B-B14F-4D97-AF65-F5344CB8AC3E}">
        <p14:creationId xmlns:p14="http://schemas.microsoft.com/office/powerpoint/2010/main" val="75066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28608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75527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00055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1.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561679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88885073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2" r:id="rId6"/>
    <p:sldLayoutId id="2147483703" r:id="rId7"/>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6299611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4"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42499773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7.xml"/><Relationship Id="rId1" Type="http://schemas.openxmlformats.org/officeDocument/2006/relationships/video" Target="https://www.youtube.com/embed/0hEy6yzUsy4?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48.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0.xml"/><Relationship Id="rId1" Type="http://schemas.openxmlformats.org/officeDocument/2006/relationships/video" Target="https://www.youtube.com/embed/D3TCI5quYWU?feature=oembed" TargetMode="Externa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0.xml"/><Relationship Id="rId1" Type="http://schemas.openxmlformats.org/officeDocument/2006/relationships/video" Target="https://www.youtube.com/embed/OFAQ_dxkIbc?feature=oembed"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4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Undertittel 23">
            <a:extLst>
              <a:ext uri="{FF2B5EF4-FFF2-40B4-BE49-F238E27FC236}">
                <a16:creationId xmlns:a16="http://schemas.microsoft.com/office/drawing/2014/main" id="{29C4B857-6438-6A5D-F840-CD54D88B7D0D}"/>
              </a:ext>
            </a:extLst>
          </p:cNvPr>
          <p:cNvSpPr>
            <a:spLocks noGrp="1"/>
          </p:cNvSpPr>
          <p:nvPr>
            <p:ph type="subTitle" idx="1"/>
          </p:nvPr>
        </p:nvSpPr>
        <p:spPr/>
        <p:txBody>
          <a:bodyPr/>
          <a:lstStyle/>
          <a:p>
            <a:endParaRPr lang="nb-NO"/>
          </a:p>
        </p:txBody>
      </p:sp>
      <p:pic>
        <p:nvPicPr>
          <p:cNvPr id="30" name="ANW1380_019_Three-Reasons-3-(60)">
            <a:hlinkClick r:id="" action="ppaction://media"/>
            <a:extLst>
              <a:ext uri="{FF2B5EF4-FFF2-40B4-BE49-F238E27FC236}">
                <a16:creationId xmlns:a16="http://schemas.microsoft.com/office/drawing/2014/main" id="{8C3CA1DD-808E-9314-B088-66531559B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7938"/>
            <a:ext cx="812800" cy="812800"/>
          </a:xfrm>
          <a:prstGeom prst="rect">
            <a:avLst/>
          </a:prstGeom>
        </p:spPr>
      </p:pic>
      <p:pic>
        <p:nvPicPr>
          <p:cNvPr id="2" name="Bilde 1">
            <a:extLst>
              <a:ext uri="{FF2B5EF4-FFF2-40B4-BE49-F238E27FC236}">
                <a16:creationId xmlns:a16="http://schemas.microsoft.com/office/drawing/2014/main" id="{824818F3-880E-916E-26E4-469BA0AE4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7" y="-7109"/>
            <a:ext cx="12188058" cy="6857171"/>
          </a:xfrm>
          <a:prstGeom prst="rect">
            <a:avLst/>
          </a:prstGeom>
        </p:spPr>
      </p:pic>
      <p:sp>
        <p:nvSpPr>
          <p:cNvPr id="3" name="Rektangel 2">
            <a:extLst>
              <a:ext uri="{FF2B5EF4-FFF2-40B4-BE49-F238E27FC236}">
                <a16:creationId xmlns:a16="http://schemas.microsoft.com/office/drawing/2014/main" id="{2B61934F-C918-80D0-F1CC-8D347EABC375}"/>
              </a:ext>
            </a:extLst>
          </p:cNvPr>
          <p:cNvSpPr/>
          <p:nvPr/>
        </p:nvSpPr>
        <p:spPr>
          <a:xfrm>
            <a:off x="701925" y="3982452"/>
            <a:ext cx="5394075" cy="111786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200">
              <a:solidFill>
                <a:schemeClr val="tx1"/>
              </a:solidFill>
            </a:endParaRPr>
          </a:p>
        </p:txBody>
      </p:sp>
      <p:sp>
        <p:nvSpPr>
          <p:cNvPr id="4" name="TekstSylinder 3">
            <a:extLst>
              <a:ext uri="{FF2B5EF4-FFF2-40B4-BE49-F238E27FC236}">
                <a16:creationId xmlns:a16="http://schemas.microsoft.com/office/drawing/2014/main" id="{CF274A5A-B822-02A4-23AD-9E1989A1E105}"/>
              </a:ext>
            </a:extLst>
          </p:cNvPr>
          <p:cNvSpPr txBox="1"/>
          <p:nvPr/>
        </p:nvSpPr>
        <p:spPr>
          <a:xfrm>
            <a:off x="1082109" y="4361656"/>
            <a:ext cx="3331349" cy="738664"/>
          </a:xfrm>
          <a:prstGeom prst="rect">
            <a:avLst/>
          </a:prstGeom>
          <a:noFill/>
        </p:spPr>
        <p:txBody>
          <a:bodyPr wrap="square" rtlCol="0">
            <a:spAutoFit/>
          </a:bodyPr>
          <a:lstStyle/>
          <a:p>
            <a:r>
              <a:rPr lang="nb-NO" sz="2400">
                <a:solidFill>
                  <a:schemeClr val="tx1"/>
                </a:solidFill>
              </a:rPr>
              <a:t>Toleransevinduet</a:t>
            </a:r>
            <a:endParaRPr lang="nb-NO" sz="3200">
              <a:solidFill>
                <a:schemeClr val="tx1"/>
              </a:solidFill>
            </a:endParaRPr>
          </a:p>
          <a:p>
            <a:pPr algn="l"/>
            <a:endParaRPr lang="nb-NO"/>
          </a:p>
        </p:txBody>
      </p:sp>
    </p:spTree>
    <p:extLst>
      <p:ext uri="{BB962C8B-B14F-4D97-AF65-F5344CB8AC3E}">
        <p14:creationId xmlns:p14="http://schemas.microsoft.com/office/powerpoint/2010/main" val="15637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cond evt="onNext"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4FE6143-6320-B03F-83B1-9E5235EDD48F}"/>
              </a:ext>
            </a:extLst>
          </p:cNvPr>
          <p:cNvSpPr/>
          <p:nvPr/>
        </p:nvSpPr>
        <p:spPr>
          <a:xfrm>
            <a:off x="5355771" y="0"/>
            <a:ext cx="683622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2699E33-FFFA-583D-3A15-4F1F9858D4AE}"/>
              </a:ext>
            </a:extLst>
          </p:cNvPr>
          <p:cNvSpPr>
            <a:spLocks noGrp="1"/>
          </p:cNvSpPr>
          <p:nvPr>
            <p:ph type="title"/>
          </p:nvPr>
        </p:nvSpPr>
        <p:spPr>
          <a:xfrm>
            <a:off x="334630" y="1931181"/>
            <a:ext cx="4727227" cy="1610949"/>
          </a:xfrm>
        </p:spPr>
        <p:txBody>
          <a:bodyPr>
            <a:normAutofit/>
          </a:bodyPr>
          <a:lstStyle/>
          <a:p>
            <a:pPr algn="ctr"/>
            <a:r>
              <a:rPr lang="nb-NO"/>
              <a:t>Overstyre </a:t>
            </a:r>
            <a:br>
              <a:rPr lang="nb-NO"/>
            </a:br>
            <a:r>
              <a:rPr lang="nb-NO"/>
              <a:t>stressresponsen </a:t>
            </a:r>
          </a:p>
        </p:txBody>
      </p:sp>
      <p:sp>
        <p:nvSpPr>
          <p:cNvPr id="9" name="TekstSylinder 8">
            <a:extLst>
              <a:ext uri="{FF2B5EF4-FFF2-40B4-BE49-F238E27FC236}">
                <a16:creationId xmlns:a16="http://schemas.microsoft.com/office/drawing/2014/main" id="{7F73EAB2-099A-D9B6-0937-229E9F4A755A}"/>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
        <p:nvSpPr>
          <p:cNvPr id="10" name="TekstSylinder 9">
            <a:extLst>
              <a:ext uri="{FF2B5EF4-FFF2-40B4-BE49-F238E27FC236}">
                <a16:creationId xmlns:a16="http://schemas.microsoft.com/office/drawing/2014/main" id="{81CA9699-189C-8B2C-6D1C-C691535098E4}"/>
              </a:ext>
            </a:extLst>
          </p:cNvPr>
          <p:cNvSpPr txBox="1"/>
          <p:nvPr/>
        </p:nvSpPr>
        <p:spPr>
          <a:xfrm>
            <a:off x="6019800" y="1243786"/>
            <a:ext cx="5621964" cy="4093428"/>
          </a:xfrm>
          <a:prstGeom prst="rect">
            <a:avLst/>
          </a:prstGeom>
          <a:noFill/>
        </p:spPr>
        <p:txBody>
          <a:bodyPr wrap="square">
            <a:spAutoFit/>
          </a:bodyPr>
          <a:lstStyle/>
          <a:p>
            <a:pPr marL="216000" indent="-216000">
              <a:spcBef>
                <a:spcPts val="1200"/>
              </a:spcBef>
              <a:spcAft>
                <a:spcPts val="1200"/>
              </a:spcAft>
            </a:pPr>
            <a:r>
              <a:rPr lang="nb-NO" b="1" dirty="0"/>
              <a:t>Eksempler:</a:t>
            </a:r>
          </a:p>
          <a:p>
            <a:pPr marL="216000" indent="-216000">
              <a:spcBef>
                <a:spcPts val="1200"/>
              </a:spcBef>
              <a:spcAft>
                <a:spcPts val="1200"/>
              </a:spcAft>
              <a:buBlip>
                <a:blip r:embed="rId3"/>
              </a:buBlip>
            </a:pPr>
            <a:r>
              <a:rPr lang="nb-NO" dirty="0"/>
              <a:t>Du blir sliten på trening, men fortsetter å jogge selv om du vil ha pause. </a:t>
            </a:r>
          </a:p>
          <a:p>
            <a:pPr marL="216000" indent="-216000">
              <a:spcBef>
                <a:spcPts val="1200"/>
              </a:spcBef>
              <a:spcAft>
                <a:spcPts val="1200"/>
              </a:spcAft>
              <a:buBlip>
                <a:blip r:embed="rId3"/>
              </a:buBlip>
            </a:pPr>
            <a:r>
              <a:rPr lang="nb-NO" dirty="0"/>
              <a:t>Skal du spise sunt stopper du deg selv fra å kjøpe sjokolade, selv om du har lyst. </a:t>
            </a:r>
          </a:p>
          <a:p>
            <a:pPr marL="216000" indent="-216000">
              <a:spcBef>
                <a:spcPts val="1200"/>
              </a:spcBef>
              <a:spcAft>
                <a:spcPts val="1200"/>
              </a:spcAft>
              <a:buBlip>
                <a:blip r:embed="rId3"/>
              </a:buBlip>
            </a:pPr>
            <a:r>
              <a:rPr lang="nb-NO" dirty="0"/>
              <a:t>Er du i et kjedelig møte fortsetter du å følge med og svare, men egentlig vil du gå. </a:t>
            </a:r>
          </a:p>
          <a:p>
            <a:pPr marL="216000" indent="-216000">
              <a:spcBef>
                <a:spcPts val="1200"/>
              </a:spcBef>
              <a:spcAft>
                <a:spcPts val="1200"/>
              </a:spcAft>
              <a:buBlip>
                <a:blip r:embed="rId3"/>
              </a:buBlip>
            </a:pPr>
            <a:r>
              <a:rPr lang="nb-NO" dirty="0"/>
              <a:t>Når du ser en skummel film fortsetter du å følge med, selv om du har lyst til å lukke øynene og skru av. </a:t>
            </a:r>
          </a:p>
        </p:txBody>
      </p:sp>
      <p:sp>
        <p:nvSpPr>
          <p:cNvPr id="13" name="TekstSylinder 12">
            <a:extLst>
              <a:ext uri="{FF2B5EF4-FFF2-40B4-BE49-F238E27FC236}">
                <a16:creationId xmlns:a16="http://schemas.microsoft.com/office/drawing/2014/main" id="{5FCBF9F3-5853-80FA-603E-61621DD141CB}"/>
              </a:ext>
            </a:extLst>
          </p:cNvPr>
          <p:cNvSpPr txBox="1"/>
          <p:nvPr/>
        </p:nvSpPr>
        <p:spPr>
          <a:xfrm>
            <a:off x="526525" y="3137507"/>
            <a:ext cx="4343436" cy="1200329"/>
          </a:xfrm>
          <a:prstGeom prst="rect">
            <a:avLst/>
          </a:prstGeom>
          <a:noFill/>
        </p:spPr>
        <p:txBody>
          <a:bodyPr wrap="square" rtlCol="0">
            <a:spAutoFit/>
          </a:bodyPr>
          <a:lstStyle/>
          <a:p>
            <a:pPr marL="216000" algn="ctr">
              <a:spcBef>
                <a:spcPts val="1200"/>
              </a:spcBef>
              <a:spcAft>
                <a:spcPts val="1200"/>
              </a:spcAft>
            </a:pPr>
            <a:r>
              <a:rPr lang="nb-NO"/>
              <a:t>Fordi stressresponsen er automatisk må vi overstyrer impulsene våre dersom vi skal gjøre noe annet </a:t>
            </a:r>
            <a:r>
              <a:rPr lang="nb-NO" baseline="30000"/>
              <a:t>1,2</a:t>
            </a:r>
            <a:r>
              <a:rPr lang="nb-NO"/>
              <a:t> </a:t>
            </a:r>
          </a:p>
        </p:txBody>
      </p:sp>
      <p:pic>
        <p:nvPicPr>
          <p:cNvPr id="14" name="Bilde 13" descr="Et bilde som inneholder mørke, måne, natt&#10;&#10;Automatisk generert beskrivelse">
            <a:extLst>
              <a:ext uri="{FF2B5EF4-FFF2-40B4-BE49-F238E27FC236}">
                <a16:creationId xmlns:a16="http://schemas.microsoft.com/office/drawing/2014/main" id="{FCF52442-1E18-D3C5-1E2F-CD765484A643}"/>
              </a:ext>
            </a:extLst>
          </p:cNvPr>
          <p:cNvPicPr>
            <a:picLocks noChangeAspect="1"/>
          </p:cNvPicPr>
          <p:nvPr/>
        </p:nvPicPr>
        <p:blipFill rotWithShape="1">
          <a:blip r:embed="rId4">
            <a:extLst>
              <a:ext uri="{28A0092B-C50C-407E-A947-70E740481C1C}">
                <a14:useLocalDpi xmlns:a14="http://schemas.microsoft.com/office/drawing/2010/main" val="0"/>
              </a:ext>
            </a:extLst>
          </a:blip>
          <a:srcRect l="36828" t="28612" r="48338" b="56603"/>
          <a:stretch/>
        </p:blipFill>
        <p:spPr>
          <a:xfrm rot="11987945">
            <a:off x="2868276" y="4514007"/>
            <a:ext cx="1152939" cy="645987"/>
          </a:xfrm>
          <a:prstGeom prst="rect">
            <a:avLst/>
          </a:prstGeom>
        </p:spPr>
      </p:pic>
    </p:spTree>
    <p:extLst>
      <p:ext uri="{BB962C8B-B14F-4D97-AF65-F5344CB8AC3E}">
        <p14:creationId xmlns:p14="http://schemas.microsoft.com/office/powerpoint/2010/main" val="1268098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3C636B7-538F-2AAE-6DCB-CDDB00B6D64D}"/>
              </a:ext>
            </a:extLst>
          </p:cNvPr>
          <p:cNvSpPr/>
          <p:nvPr/>
        </p:nvSpPr>
        <p:spPr>
          <a:xfrm>
            <a:off x="1" y="0"/>
            <a:ext cx="5461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endParaRPr lang="nb-NO" sz="1800"/>
          </a:p>
        </p:txBody>
      </p:sp>
      <p:sp>
        <p:nvSpPr>
          <p:cNvPr id="2" name="Tittel 1">
            <a:extLst>
              <a:ext uri="{FF2B5EF4-FFF2-40B4-BE49-F238E27FC236}">
                <a16:creationId xmlns:a16="http://schemas.microsoft.com/office/drawing/2014/main" id="{6CC6940C-AF86-2FC8-7E0C-589FDC9B97EE}"/>
              </a:ext>
            </a:extLst>
          </p:cNvPr>
          <p:cNvSpPr>
            <a:spLocks noGrp="1"/>
          </p:cNvSpPr>
          <p:nvPr>
            <p:ph type="title"/>
          </p:nvPr>
        </p:nvSpPr>
        <p:spPr>
          <a:xfrm>
            <a:off x="701769" y="3557605"/>
            <a:ext cx="4251232" cy="2221981"/>
          </a:xfrm>
        </p:spPr>
        <p:txBody>
          <a:bodyPr>
            <a:normAutofit fontScale="90000"/>
          </a:bodyPr>
          <a:lstStyle/>
          <a:p>
            <a:pPr algn="ctr"/>
            <a:r>
              <a:rPr lang="nb-NO"/>
              <a:t>Hjernen registrerer mer som «fare» enn vi tror</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6</a:t>
            </a:r>
            <a:br>
              <a:rPr lang="nb-NO">
                <a:latin typeface="Oslo Sans" panose="02000000000000000000" pitchFamily="2" charset="77"/>
              </a:rPr>
            </a:br>
            <a:br>
              <a:rPr lang="nb-NO">
                <a:latin typeface="Oslo Sans" panose="02000000000000000000" pitchFamily="2" charset="77"/>
              </a:rPr>
            </a:br>
            <a:endParaRPr lang="nb-NO">
              <a:latin typeface="Oslo Sans" panose="02000000000000000000" pitchFamily="2" charset="77"/>
            </a:endParaRPr>
          </a:p>
        </p:txBody>
      </p:sp>
      <p:pic>
        <p:nvPicPr>
          <p:cNvPr id="6" name="Bilde 5">
            <a:extLst>
              <a:ext uri="{FF2B5EF4-FFF2-40B4-BE49-F238E27FC236}">
                <a16:creationId xmlns:a16="http://schemas.microsoft.com/office/drawing/2014/main" id="{8CB8D50D-6A3D-129F-BF93-D8902E96C49F}"/>
              </a:ext>
            </a:extLst>
          </p:cNvPr>
          <p:cNvPicPr>
            <a:picLocks noChangeAspect="1"/>
          </p:cNvPicPr>
          <p:nvPr/>
        </p:nvPicPr>
        <p:blipFill rotWithShape="1">
          <a:blip r:embed="rId3">
            <a:extLst>
              <a:ext uri="{28A0092B-C50C-407E-A947-70E740481C1C}">
                <a14:useLocalDpi xmlns:a14="http://schemas.microsoft.com/office/drawing/2010/main" val="0"/>
              </a:ext>
            </a:extLst>
          </a:blip>
          <a:srcRect l="38403" t="32554" r="42588" b="36020"/>
          <a:stretch/>
        </p:blipFill>
        <p:spPr>
          <a:xfrm>
            <a:off x="1746527" y="1281614"/>
            <a:ext cx="1967948" cy="1828801"/>
          </a:xfrm>
          <a:prstGeom prst="rect">
            <a:avLst/>
          </a:prstGeom>
        </p:spPr>
      </p:pic>
      <p:sp>
        <p:nvSpPr>
          <p:cNvPr id="11" name="Plassholder for innhold 2">
            <a:extLst>
              <a:ext uri="{FF2B5EF4-FFF2-40B4-BE49-F238E27FC236}">
                <a16:creationId xmlns:a16="http://schemas.microsoft.com/office/drawing/2014/main" id="{7D01CC3A-31A9-571D-8B8C-B74FD2978A18}"/>
              </a:ext>
            </a:extLst>
          </p:cNvPr>
          <p:cNvSpPr>
            <a:spLocks noGrp="1"/>
          </p:cNvSpPr>
          <p:nvPr>
            <p:ph idx="1"/>
          </p:nvPr>
        </p:nvSpPr>
        <p:spPr>
          <a:xfrm>
            <a:off x="6266120" y="1442848"/>
            <a:ext cx="5461000" cy="4336738"/>
          </a:xfrm>
        </p:spPr>
        <p:txBody>
          <a:bodyPr>
            <a:normAutofit/>
          </a:bodyPr>
          <a:lstStyle/>
          <a:p>
            <a:pPr marL="0" lvl="4" indent="0">
              <a:lnSpc>
                <a:spcPct val="110000"/>
              </a:lnSpc>
              <a:spcBef>
                <a:spcPts val="1200"/>
              </a:spcBef>
              <a:spcAft>
                <a:spcPts val="1200"/>
              </a:spcAft>
              <a:buNone/>
            </a:pPr>
            <a:r>
              <a:rPr lang="nb-NO" sz="1800" dirty="0"/>
              <a:t>Alt som skaper </a:t>
            </a:r>
            <a:r>
              <a:rPr lang="nb-NO" sz="1800" b="1" dirty="0"/>
              <a:t>ubalanse i kroppen </a:t>
            </a:r>
            <a:r>
              <a:rPr lang="nb-NO" sz="1800" dirty="0"/>
              <a:t>kategoriseres som «fare»:</a:t>
            </a:r>
          </a:p>
          <a:p>
            <a:pPr marL="673200" lvl="7" indent="-216000">
              <a:lnSpc>
                <a:spcPct val="100000"/>
              </a:lnSpc>
              <a:spcBef>
                <a:spcPts val="1200"/>
              </a:spcBef>
              <a:spcAft>
                <a:spcPts val="1200"/>
              </a:spcAft>
              <a:buBlip>
                <a:blip r:embed="rId4"/>
              </a:buBlip>
            </a:pPr>
            <a:r>
              <a:rPr lang="nb-NO" b="1" dirty="0"/>
              <a:t>Fysiske behov </a:t>
            </a:r>
            <a:r>
              <a:rPr lang="nb-NO" dirty="0"/>
              <a:t>som søvn, sult, tørst, kroppstemperatur og sykdom. </a:t>
            </a:r>
          </a:p>
          <a:p>
            <a:pPr marL="673200" lvl="7" indent="-216000">
              <a:lnSpc>
                <a:spcPct val="110000"/>
              </a:lnSpc>
              <a:spcBef>
                <a:spcPts val="1200"/>
              </a:spcBef>
              <a:spcAft>
                <a:spcPts val="1200"/>
              </a:spcAft>
              <a:buBlip>
                <a:blip r:embed="rId4"/>
              </a:buBlip>
            </a:pPr>
            <a:r>
              <a:rPr lang="nb-NO" b="1" dirty="0"/>
              <a:t>Relasjonelle behov </a:t>
            </a:r>
            <a:r>
              <a:rPr lang="nb-NO" dirty="0"/>
              <a:t>som å bli anerkjent og akseptert.</a:t>
            </a:r>
          </a:p>
          <a:p>
            <a:pPr marL="673200" lvl="7" indent="-216000">
              <a:lnSpc>
                <a:spcPct val="110000"/>
              </a:lnSpc>
              <a:spcBef>
                <a:spcPts val="1200"/>
              </a:spcBef>
              <a:spcAft>
                <a:spcPts val="1200"/>
              </a:spcAft>
              <a:buBlip>
                <a:blip r:embed="rId4"/>
              </a:buBlip>
            </a:pPr>
            <a:r>
              <a:rPr lang="nb-NO" b="1" dirty="0"/>
              <a:t>Manglende</a:t>
            </a:r>
            <a:r>
              <a:rPr lang="nb-NO" dirty="0"/>
              <a:t> oversikt og usikkerhet. </a:t>
            </a:r>
          </a:p>
          <a:p>
            <a:pPr marL="673200" lvl="7" indent="-216000">
              <a:lnSpc>
                <a:spcPct val="110000"/>
              </a:lnSpc>
              <a:spcBef>
                <a:spcPts val="1200"/>
              </a:spcBef>
              <a:spcAft>
                <a:spcPts val="1200"/>
              </a:spcAft>
              <a:buBlip>
                <a:blip r:embed="rId4"/>
              </a:buBlip>
            </a:pPr>
            <a:r>
              <a:rPr lang="nb-NO" dirty="0"/>
              <a:t>Opplevelse av </a:t>
            </a:r>
            <a:r>
              <a:rPr lang="nb-NO" b="1" dirty="0"/>
              <a:t>fysisk og psykisk trygghet</a:t>
            </a:r>
            <a:r>
              <a:rPr lang="nb-NO" dirty="0"/>
              <a:t>.</a:t>
            </a:r>
          </a:p>
          <a:p>
            <a:pPr>
              <a:lnSpc>
                <a:spcPct val="110000"/>
              </a:lnSpc>
              <a:spcBef>
                <a:spcPts val="1200"/>
              </a:spcBef>
              <a:spcAft>
                <a:spcPts val="1200"/>
              </a:spcAft>
              <a:buBlip>
                <a:blip r:embed="rId4"/>
              </a:buBlip>
            </a:pPr>
            <a:endParaRPr lang="nb-NO" sz="1800" dirty="0"/>
          </a:p>
          <a:p>
            <a:pPr>
              <a:lnSpc>
                <a:spcPct val="110000"/>
              </a:lnSpc>
              <a:spcBef>
                <a:spcPts val="1200"/>
              </a:spcBef>
              <a:spcAft>
                <a:spcPts val="1200"/>
              </a:spcAft>
              <a:buBlip>
                <a:blip r:embed="rId4"/>
              </a:buBlip>
            </a:pPr>
            <a:endParaRPr lang="nb-NO" sz="1800" dirty="0"/>
          </a:p>
          <a:p>
            <a:pPr>
              <a:lnSpc>
                <a:spcPct val="110000"/>
              </a:lnSpc>
              <a:spcBef>
                <a:spcPts val="1200"/>
              </a:spcBef>
              <a:spcAft>
                <a:spcPts val="1200"/>
              </a:spcAft>
              <a:buNone/>
            </a:pPr>
            <a:endParaRPr lang="nb-NO" sz="1800" dirty="0"/>
          </a:p>
          <a:p>
            <a:pPr>
              <a:lnSpc>
                <a:spcPct val="110000"/>
              </a:lnSpc>
              <a:buBlip>
                <a:blip r:embed="rId4"/>
              </a:buBlip>
            </a:pPr>
            <a:endParaRPr lang="nb-NO" sz="1800" dirty="0"/>
          </a:p>
        </p:txBody>
      </p:sp>
      <p:sp>
        <p:nvSpPr>
          <p:cNvPr id="3" name="TekstSylinder 2">
            <a:extLst>
              <a:ext uri="{FF2B5EF4-FFF2-40B4-BE49-F238E27FC236}">
                <a16:creationId xmlns:a16="http://schemas.microsoft.com/office/drawing/2014/main" id="{EE2C4A63-71B6-E158-51EF-2A353F23CFC2}"/>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Tree>
    <p:extLst>
      <p:ext uri="{BB962C8B-B14F-4D97-AF65-F5344CB8AC3E}">
        <p14:creationId xmlns:p14="http://schemas.microsoft.com/office/powerpoint/2010/main" val="113359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7D1EF3-E27B-930A-045A-8DFC421F1E22}"/>
              </a:ext>
            </a:extLst>
          </p:cNvPr>
          <p:cNvSpPr>
            <a:spLocks noGrp="1"/>
          </p:cNvSpPr>
          <p:nvPr>
            <p:ph type="title"/>
          </p:nvPr>
        </p:nvSpPr>
        <p:spPr>
          <a:xfrm>
            <a:off x="695326" y="720002"/>
            <a:ext cx="9469438" cy="552198"/>
          </a:xfrm>
        </p:spPr>
        <p:txBody>
          <a:bodyPr/>
          <a:lstStyle/>
          <a:p>
            <a:r>
              <a:rPr lang="nb-NO"/>
              <a:t>Oppgave</a:t>
            </a:r>
          </a:p>
        </p:txBody>
      </p:sp>
      <p:sp>
        <p:nvSpPr>
          <p:cNvPr id="3" name="Plassholder for innhold 2">
            <a:extLst>
              <a:ext uri="{FF2B5EF4-FFF2-40B4-BE49-F238E27FC236}">
                <a16:creationId xmlns:a16="http://schemas.microsoft.com/office/drawing/2014/main" id="{718BF131-8D2A-A3FE-3934-34F871897367}"/>
              </a:ext>
            </a:extLst>
          </p:cNvPr>
          <p:cNvSpPr>
            <a:spLocks noGrp="1"/>
          </p:cNvSpPr>
          <p:nvPr>
            <p:ph idx="1"/>
          </p:nvPr>
        </p:nvSpPr>
        <p:spPr>
          <a:xfrm>
            <a:off x="695326" y="2032000"/>
            <a:ext cx="5538206" cy="3335665"/>
          </a:xfrm>
        </p:spPr>
        <p:txBody>
          <a:bodyPr>
            <a:normAutofit/>
          </a:bodyPr>
          <a:lstStyle/>
          <a:p>
            <a:pPr>
              <a:spcBef>
                <a:spcPts val="1200"/>
              </a:spcBef>
              <a:spcAft>
                <a:spcPts val="1200"/>
              </a:spcAft>
              <a:buNone/>
            </a:pPr>
            <a:r>
              <a:rPr lang="nb-NO" sz="1800" dirty="0"/>
              <a:t>Snakk med sidemannen og forklar:</a:t>
            </a:r>
          </a:p>
          <a:p>
            <a:pPr marL="216000" lvl="1" indent="-216000">
              <a:spcBef>
                <a:spcPts val="1200"/>
              </a:spcBef>
              <a:spcAft>
                <a:spcPts val="1200"/>
              </a:spcAft>
              <a:buBlip>
                <a:blip r:embed="rId2"/>
              </a:buBlip>
            </a:pPr>
            <a:r>
              <a:rPr lang="nb-NO" sz="1800" dirty="0"/>
              <a:t>Hvordan stressresponsen fungerer og påvirker vår fungering i hverdagen.  </a:t>
            </a:r>
          </a:p>
          <a:p>
            <a:pPr marL="216000" lvl="1" indent="-216000">
              <a:spcBef>
                <a:spcPts val="1200"/>
              </a:spcBef>
              <a:spcAft>
                <a:spcPts val="1200"/>
              </a:spcAft>
              <a:buBlip>
                <a:blip r:embed="rId2"/>
              </a:buBlip>
            </a:pPr>
            <a:r>
              <a:rPr lang="nb-NO" sz="1800" dirty="0"/>
              <a:t>Hva som kanskje har påvirket din stressrespons den siste uken på jobb.</a:t>
            </a:r>
            <a:endParaRPr lang="nb-NO" strike="sngStrike" dirty="0"/>
          </a:p>
        </p:txBody>
      </p:sp>
      <p:sp>
        <p:nvSpPr>
          <p:cNvPr id="11" name="TekstSylinder 10">
            <a:extLst>
              <a:ext uri="{FF2B5EF4-FFF2-40B4-BE49-F238E27FC236}">
                <a16:creationId xmlns:a16="http://schemas.microsoft.com/office/drawing/2014/main" id="{74595F40-1FF9-4D5A-3A92-ABC75019FF5B}"/>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5" name="Bilde 4" descr="Et bilde som inneholder skjermbilde, Rektangel, sort, kunst&#10;&#10;Automatisk generert beskrivelse">
            <a:extLst>
              <a:ext uri="{FF2B5EF4-FFF2-40B4-BE49-F238E27FC236}">
                <a16:creationId xmlns:a16="http://schemas.microsoft.com/office/drawing/2014/main" id="{E7289AD1-227B-7B60-6439-097082113E9B}"/>
              </a:ext>
            </a:extLst>
          </p:cNvPr>
          <p:cNvPicPr>
            <a:picLocks noChangeAspect="1"/>
          </p:cNvPicPr>
          <p:nvPr/>
        </p:nvPicPr>
        <p:blipFill rotWithShape="1">
          <a:blip r:embed="rId3">
            <a:extLst>
              <a:ext uri="{28A0092B-C50C-407E-A947-70E740481C1C}">
                <a14:useLocalDpi xmlns:a14="http://schemas.microsoft.com/office/drawing/2010/main" val="0"/>
              </a:ext>
            </a:extLst>
          </a:blip>
          <a:srcRect l="57615" t="14818" r="12407" b="11490"/>
          <a:stretch/>
        </p:blipFill>
        <p:spPr>
          <a:xfrm>
            <a:off x="6233532" y="345975"/>
            <a:ext cx="5373870" cy="6473826"/>
          </a:xfrm>
          <a:prstGeom prst="rect">
            <a:avLst/>
          </a:prstGeom>
        </p:spPr>
      </p:pic>
      <p:sp>
        <p:nvSpPr>
          <p:cNvPr id="6" name="TekstSylinder 5">
            <a:extLst>
              <a:ext uri="{FF2B5EF4-FFF2-40B4-BE49-F238E27FC236}">
                <a16:creationId xmlns:a16="http://schemas.microsoft.com/office/drawing/2014/main" id="{33AC9F24-DC9F-601F-F8E8-F3C9E229986F}"/>
              </a:ext>
            </a:extLst>
          </p:cNvPr>
          <p:cNvSpPr txBox="1"/>
          <p:nvPr/>
        </p:nvSpPr>
        <p:spPr>
          <a:xfrm>
            <a:off x="7122748" y="1243786"/>
            <a:ext cx="3595437" cy="4678204"/>
          </a:xfrm>
          <a:prstGeom prst="rect">
            <a:avLst/>
          </a:prstGeom>
          <a:noFill/>
        </p:spPr>
        <p:txBody>
          <a:bodyPr wrap="square">
            <a:spAutoFit/>
          </a:bodyPr>
          <a:lstStyle/>
          <a:p>
            <a:pPr marL="216000" indent="-216000">
              <a:spcBef>
                <a:spcPts val="600"/>
              </a:spcBef>
              <a:spcAft>
                <a:spcPts val="600"/>
              </a:spcAft>
            </a:pPr>
            <a:r>
              <a:rPr lang="nb-NO" b="1" dirty="0"/>
              <a:t>Eksempler:</a:t>
            </a:r>
          </a:p>
          <a:p>
            <a:pPr marL="216000" lvl="1" indent="-216000">
              <a:spcBef>
                <a:spcPts val="600"/>
              </a:spcBef>
              <a:spcAft>
                <a:spcPts val="600"/>
              </a:spcAft>
              <a:buSzPct val="100000"/>
              <a:buBlip>
                <a:blip r:embed="rId4"/>
              </a:buBlip>
            </a:pPr>
            <a:r>
              <a:rPr lang="nb-NO" dirty="0"/>
              <a:t>Komme for sent</a:t>
            </a:r>
          </a:p>
          <a:p>
            <a:pPr marL="216000" lvl="1" indent="-216000">
              <a:spcBef>
                <a:spcPts val="600"/>
              </a:spcBef>
              <a:spcAft>
                <a:spcPts val="600"/>
              </a:spcAft>
              <a:buSzPct val="100000"/>
              <a:buBlip>
                <a:blip r:embed="rId4"/>
              </a:buBlip>
            </a:pPr>
            <a:r>
              <a:rPr lang="nb-NO" dirty="0"/>
              <a:t>Bekymret for en klient</a:t>
            </a:r>
          </a:p>
          <a:p>
            <a:pPr marL="216000" lvl="1" indent="-216000">
              <a:spcBef>
                <a:spcPts val="600"/>
              </a:spcBef>
              <a:spcAft>
                <a:spcPts val="600"/>
              </a:spcAft>
              <a:buSzPct val="100000"/>
              <a:buBlip>
                <a:blip r:embed="rId4"/>
              </a:buBlip>
            </a:pPr>
            <a:r>
              <a:rPr lang="nb-NO" dirty="0"/>
              <a:t>Korte tidsfrister </a:t>
            </a:r>
          </a:p>
          <a:p>
            <a:pPr marL="216000" lvl="1" indent="-216000">
              <a:spcBef>
                <a:spcPts val="600"/>
              </a:spcBef>
              <a:spcAft>
                <a:spcPts val="600"/>
              </a:spcAft>
              <a:buSzPct val="100000"/>
              <a:buBlip>
                <a:blip r:embed="rId4"/>
              </a:buBlip>
            </a:pPr>
            <a:r>
              <a:rPr lang="nb-NO" dirty="0"/>
              <a:t>Ikke spist lunsj</a:t>
            </a:r>
          </a:p>
          <a:p>
            <a:pPr marL="216000" lvl="1" indent="-216000">
              <a:spcBef>
                <a:spcPts val="600"/>
              </a:spcBef>
              <a:spcAft>
                <a:spcPts val="600"/>
              </a:spcAft>
              <a:buSzPct val="100000"/>
              <a:buBlip>
                <a:blip r:embed="rId4"/>
              </a:buBlip>
            </a:pPr>
            <a:r>
              <a:rPr lang="nb-NO" dirty="0"/>
              <a:t>Usikker på kollega</a:t>
            </a:r>
          </a:p>
          <a:p>
            <a:pPr marL="216000" lvl="1" indent="-216000">
              <a:spcBef>
                <a:spcPts val="600"/>
              </a:spcBef>
              <a:spcAft>
                <a:spcPts val="600"/>
              </a:spcAft>
              <a:buSzPct val="100000"/>
              <a:buBlip>
                <a:blip r:embed="rId4"/>
              </a:buBlip>
            </a:pPr>
            <a:r>
              <a:rPr lang="nb-NO" dirty="0"/>
              <a:t>Uavklarte arbeidsoppgaver </a:t>
            </a:r>
          </a:p>
          <a:p>
            <a:pPr marL="216000" lvl="1" indent="-216000">
              <a:spcBef>
                <a:spcPts val="600"/>
              </a:spcBef>
              <a:spcAft>
                <a:spcPts val="600"/>
              </a:spcAft>
              <a:buSzPct val="100000"/>
              <a:buBlip>
                <a:blip r:embed="rId4"/>
              </a:buBlip>
            </a:pPr>
            <a:r>
              <a:rPr lang="nb-NO" dirty="0"/>
              <a:t>Et kaldt kontor</a:t>
            </a:r>
          </a:p>
          <a:p>
            <a:pPr marL="216000" lvl="1" indent="-216000">
              <a:spcBef>
                <a:spcPts val="600"/>
              </a:spcBef>
              <a:spcAft>
                <a:spcPts val="600"/>
              </a:spcAft>
              <a:buSzPct val="100000"/>
              <a:buBlip>
                <a:blip r:embed="rId4"/>
              </a:buBlip>
            </a:pPr>
            <a:r>
              <a:rPr lang="nb-NO" dirty="0"/>
              <a:t>En misforståelse</a:t>
            </a:r>
          </a:p>
          <a:p>
            <a:pPr marL="216000" lvl="1" indent="-216000">
              <a:spcBef>
                <a:spcPts val="600"/>
              </a:spcBef>
              <a:spcAft>
                <a:spcPts val="600"/>
              </a:spcAft>
              <a:buSzPct val="100000"/>
              <a:buBlip>
                <a:blip r:embed="rId4"/>
              </a:buBlip>
            </a:pPr>
            <a:r>
              <a:rPr lang="nb-NO" dirty="0"/>
              <a:t>Holde en presentasjon</a:t>
            </a:r>
          </a:p>
          <a:p>
            <a:pPr marL="216000" lvl="1" indent="-216000">
              <a:spcBef>
                <a:spcPts val="600"/>
              </a:spcBef>
              <a:spcAft>
                <a:spcPts val="600"/>
              </a:spcAft>
              <a:buSzPct val="100000"/>
              <a:buBlip>
                <a:blip r:embed="rId4"/>
              </a:buBlip>
            </a:pPr>
            <a:r>
              <a:rPr lang="nb-NO" dirty="0"/>
              <a:t>Masing</a:t>
            </a:r>
          </a:p>
        </p:txBody>
      </p:sp>
    </p:spTree>
    <p:extLst>
      <p:ext uri="{BB962C8B-B14F-4D97-AF65-F5344CB8AC3E}">
        <p14:creationId xmlns:p14="http://schemas.microsoft.com/office/powerpoint/2010/main" val="394749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70426EE-EDA2-949B-EE11-B95FE78DDFF3}"/>
              </a:ext>
            </a:extLst>
          </p:cNvPr>
          <p:cNvSpPr/>
          <p:nvPr/>
        </p:nvSpPr>
        <p:spPr>
          <a:xfrm>
            <a:off x="6096000" y="-20683"/>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endParaRPr lang="nb-NO" sz="1800"/>
          </a:p>
        </p:txBody>
      </p:sp>
      <p:sp>
        <p:nvSpPr>
          <p:cNvPr id="2" name="Tittel 1">
            <a:extLst>
              <a:ext uri="{FF2B5EF4-FFF2-40B4-BE49-F238E27FC236}">
                <a16:creationId xmlns:a16="http://schemas.microsoft.com/office/drawing/2014/main" id="{944FF2BD-F906-2616-F86F-A3C30AC78A08}"/>
              </a:ext>
            </a:extLst>
          </p:cNvPr>
          <p:cNvSpPr>
            <a:spLocks noGrp="1"/>
          </p:cNvSpPr>
          <p:nvPr>
            <p:ph type="title"/>
          </p:nvPr>
        </p:nvSpPr>
        <p:spPr>
          <a:xfrm>
            <a:off x="882782" y="1325342"/>
            <a:ext cx="5334000" cy="1553466"/>
          </a:xfrm>
        </p:spPr>
        <p:txBody>
          <a:bodyPr>
            <a:normAutofit/>
          </a:bodyPr>
          <a:lstStyle/>
          <a:p>
            <a:r>
              <a:rPr lang="nb-NO" dirty="0"/>
              <a:t>Toleransevinduet</a:t>
            </a:r>
            <a:r>
              <a:rPr lang="nb-NO" sz="1600" baseline="80000" dirty="0"/>
              <a:t>1,4</a:t>
            </a:r>
          </a:p>
        </p:txBody>
      </p:sp>
      <p:sp>
        <p:nvSpPr>
          <p:cNvPr id="3" name="Rektangel 2">
            <a:extLst>
              <a:ext uri="{FF2B5EF4-FFF2-40B4-BE49-F238E27FC236}">
                <a16:creationId xmlns:a16="http://schemas.microsoft.com/office/drawing/2014/main" id="{01A08A20-4AB1-904B-2E53-FAACC752E92D}"/>
              </a:ext>
            </a:extLst>
          </p:cNvPr>
          <p:cNvSpPr/>
          <p:nvPr/>
        </p:nvSpPr>
        <p:spPr>
          <a:xfrm>
            <a:off x="2039784" y="-4288734"/>
            <a:ext cx="2142854" cy="21362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Bilde av tredelte hjernen hvor tenkedelen er mindre faget.</a:t>
            </a:r>
          </a:p>
        </p:txBody>
      </p:sp>
      <p:sp>
        <p:nvSpPr>
          <p:cNvPr id="4" name="Rektangel 3">
            <a:extLst>
              <a:ext uri="{FF2B5EF4-FFF2-40B4-BE49-F238E27FC236}">
                <a16:creationId xmlns:a16="http://schemas.microsoft.com/office/drawing/2014/main" id="{3EE0C642-2152-248D-60ED-6CB7B3C60713}"/>
              </a:ext>
            </a:extLst>
          </p:cNvPr>
          <p:cNvSpPr/>
          <p:nvPr/>
        </p:nvSpPr>
        <p:spPr>
          <a:xfrm>
            <a:off x="6096000" y="-4029605"/>
            <a:ext cx="1892595" cy="24561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Miksebryter med hånd og </a:t>
            </a:r>
            <a:r>
              <a:rPr lang="nb-NO" err="1"/>
              <a:t>låseiko</a:t>
            </a:r>
            <a:r>
              <a:rPr lang="nb-NO"/>
              <a:t>, eller blir det for mye?</a:t>
            </a:r>
          </a:p>
        </p:txBody>
      </p:sp>
      <p:sp>
        <p:nvSpPr>
          <p:cNvPr id="8" name="TekstSylinder 7">
            <a:extLst>
              <a:ext uri="{FF2B5EF4-FFF2-40B4-BE49-F238E27FC236}">
                <a16:creationId xmlns:a16="http://schemas.microsoft.com/office/drawing/2014/main" id="{90C53D1D-3691-E7C4-4FD5-F3AB9A75A665}"/>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7" name="Bilde 6" descr="Et bilde som inneholder skjermbilde, Grafikk, design&#10;&#10;Automatisk generert beskrivelse">
            <a:extLst>
              <a:ext uri="{FF2B5EF4-FFF2-40B4-BE49-F238E27FC236}">
                <a16:creationId xmlns:a16="http://schemas.microsoft.com/office/drawing/2014/main" id="{E53875ED-1F21-F808-7F21-E2E311482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524" y="1283977"/>
            <a:ext cx="4970156" cy="4248681"/>
          </a:xfrm>
          <a:prstGeom prst="rect">
            <a:avLst/>
          </a:prstGeom>
        </p:spPr>
      </p:pic>
      <p:sp>
        <p:nvSpPr>
          <p:cNvPr id="6" name="Plassholder for innhold 2">
            <a:extLst>
              <a:ext uri="{FF2B5EF4-FFF2-40B4-BE49-F238E27FC236}">
                <a16:creationId xmlns:a16="http://schemas.microsoft.com/office/drawing/2014/main" id="{56682A69-1F6F-943C-3E03-77084362B3C2}"/>
              </a:ext>
            </a:extLst>
          </p:cNvPr>
          <p:cNvSpPr>
            <a:spLocks noGrp="1"/>
          </p:cNvSpPr>
          <p:nvPr>
            <p:ph idx="1"/>
          </p:nvPr>
        </p:nvSpPr>
        <p:spPr>
          <a:xfrm>
            <a:off x="882782" y="2196993"/>
            <a:ext cx="4976588" cy="3335665"/>
          </a:xfrm>
        </p:spPr>
        <p:txBody>
          <a:bodyPr>
            <a:normAutofit/>
          </a:bodyPr>
          <a:lstStyle/>
          <a:p>
            <a:pPr marL="216000" lvl="1" indent="-216000">
              <a:spcBef>
                <a:spcPts val="1800"/>
              </a:spcBef>
              <a:spcAft>
                <a:spcPts val="1800"/>
              </a:spcAft>
              <a:buBlip>
                <a:blip r:embed="rId4"/>
              </a:buBlip>
            </a:pPr>
            <a:r>
              <a:rPr lang="nb-NO" sz="1800" dirty="0"/>
              <a:t>Det kan være </a:t>
            </a:r>
            <a:r>
              <a:rPr lang="nb-NO" sz="1800" b="1" dirty="0"/>
              <a:t>vanskelig å gjenkjenne </a:t>
            </a:r>
            <a:r>
              <a:rPr lang="nb-NO" sz="1800" dirty="0"/>
              <a:t>stressresponsen i hverdagen og hvordan stress påvirker oss. </a:t>
            </a:r>
          </a:p>
          <a:p>
            <a:pPr marL="216000" lvl="1" indent="-216000">
              <a:spcBef>
                <a:spcPts val="1800"/>
              </a:spcBef>
              <a:spcAft>
                <a:spcPts val="1800"/>
              </a:spcAft>
              <a:buBlip>
                <a:blip r:embed="rId4"/>
              </a:buBlip>
            </a:pPr>
            <a:r>
              <a:rPr lang="nb-NO" sz="1800" dirty="0"/>
              <a:t>Toleransevinduet viser hvor </a:t>
            </a:r>
            <a:r>
              <a:rPr lang="nb-NO" sz="1800" b="1" dirty="0"/>
              <a:t>aktivert</a:t>
            </a:r>
            <a:r>
              <a:rPr lang="nb-NO" sz="1800" dirty="0"/>
              <a:t> vi er og hvordan det påvirker vår </a:t>
            </a:r>
            <a:r>
              <a:rPr lang="nb-NO" sz="1800" b="1" dirty="0"/>
              <a:t>fungering. </a:t>
            </a:r>
          </a:p>
          <a:p>
            <a:pPr marL="216000" lvl="1" indent="-216000">
              <a:spcBef>
                <a:spcPts val="1800"/>
              </a:spcBef>
              <a:spcAft>
                <a:spcPts val="1800"/>
              </a:spcAft>
              <a:buBlip>
                <a:blip r:embed="rId4"/>
              </a:buBlip>
            </a:pPr>
            <a:r>
              <a:rPr lang="nb-NO" sz="1800" dirty="0"/>
              <a:t>Modellen kan hjelpe oss med å </a:t>
            </a:r>
            <a:r>
              <a:rPr lang="nb-NO" sz="1800" b="1" dirty="0"/>
              <a:t>forstå</a:t>
            </a:r>
            <a:r>
              <a:rPr lang="nb-NO" sz="1800" dirty="0"/>
              <a:t> barn og unge, oss selv og kollegaene våre. </a:t>
            </a:r>
          </a:p>
        </p:txBody>
      </p:sp>
    </p:spTree>
    <p:extLst>
      <p:ext uri="{BB962C8B-B14F-4D97-AF65-F5344CB8AC3E}">
        <p14:creationId xmlns:p14="http://schemas.microsoft.com/office/powerpoint/2010/main" val="284378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Toleransevindu del 2">
            <a:hlinkClick r:id="" action="ppaction://media"/>
            <a:extLst>
              <a:ext uri="{FF2B5EF4-FFF2-40B4-BE49-F238E27FC236}">
                <a16:creationId xmlns:a16="http://schemas.microsoft.com/office/drawing/2014/main" id="{FC405DD7-5CD2-49DD-6B2B-5DC1BEFAD722}"/>
              </a:ext>
            </a:extLst>
          </p:cNvPr>
          <p:cNvPicPr>
            <a:picLocks noRot="1" noChangeAspect="1"/>
          </p:cNvPicPr>
          <p:nvPr>
            <a:videoFile r:link="rId1"/>
          </p:nvPr>
        </p:nvPicPr>
        <p:blipFill>
          <a:blip r:embed="rId3"/>
          <a:stretch>
            <a:fillRect/>
          </a:stretch>
        </p:blipFill>
        <p:spPr>
          <a:xfrm>
            <a:off x="0" y="-7620"/>
            <a:ext cx="12192000" cy="6858000"/>
          </a:xfrm>
          <a:prstGeom prst="rect">
            <a:avLst/>
          </a:prstGeom>
        </p:spPr>
      </p:pic>
    </p:spTree>
    <p:extLst>
      <p:ext uri="{BB962C8B-B14F-4D97-AF65-F5344CB8AC3E}">
        <p14:creationId xmlns:p14="http://schemas.microsoft.com/office/powerpoint/2010/main" val="1558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D03C39CF-42B9-5748-4613-4165BB933BA4}"/>
              </a:ext>
            </a:extLst>
          </p:cNvPr>
          <p:cNvSpPr/>
          <p:nvPr/>
        </p:nvSpPr>
        <p:spPr>
          <a:xfrm>
            <a:off x="8198935" y="2821720"/>
            <a:ext cx="2793600" cy="2798343"/>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8" name="Ellipse 17">
            <a:extLst>
              <a:ext uri="{FF2B5EF4-FFF2-40B4-BE49-F238E27FC236}">
                <a16:creationId xmlns:a16="http://schemas.microsoft.com/office/drawing/2014/main" id="{7A82885F-5882-C1E1-A528-BD6C5386CF6A}"/>
              </a:ext>
            </a:extLst>
          </p:cNvPr>
          <p:cNvSpPr/>
          <p:nvPr/>
        </p:nvSpPr>
        <p:spPr>
          <a:xfrm>
            <a:off x="4732973" y="2808987"/>
            <a:ext cx="2793600" cy="2798343"/>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7" name="Ellipse 16">
            <a:extLst>
              <a:ext uri="{FF2B5EF4-FFF2-40B4-BE49-F238E27FC236}">
                <a16:creationId xmlns:a16="http://schemas.microsoft.com/office/drawing/2014/main" id="{F236A971-C3EC-9560-99B0-5D9698E17A6D}"/>
              </a:ext>
            </a:extLst>
          </p:cNvPr>
          <p:cNvSpPr/>
          <p:nvPr/>
        </p:nvSpPr>
        <p:spPr>
          <a:xfrm>
            <a:off x="1241824" y="2821720"/>
            <a:ext cx="2793600" cy="2798343"/>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1184338" y="817499"/>
            <a:ext cx="7612570" cy="856252"/>
          </a:xfrm>
        </p:spPr>
        <p:txBody>
          <a:bodyPr>
            <a:noAutofit/>
          </a:bodyPr>
          <a:lstStyle/>
          <a:p>
            <a:r>
              <a:rPr lang="nb-NO"/>
              <a:t>Oppgave: </a:t>
            </a:r>
            <a:br>
              <a:rPr lang="nb-NO"/>
            </a:br>
            <a:br>
              <a:rPr lang="nb-NO"/>
            </a:br>
            <a:endParaRPr lang="nb-NO"/>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360607" y="2821721"/>
            <a:ext cx="95470" cy="214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15" name="Bilde 14" descr="Et bilde som inneholder måne, Himmellegeme, mørke, Astronomisk begivenhet&#10;&#10;Automatisk generert beskrivelse">
            <a:extLst>
              <a:ext uri="{FF2B5EF4-FFF2-40B4-BE49-F238E27FC236}">
                <a16:creationId xmlns:a16="http://schemas.microsoft.com/office/drawing/2014/main" id="{DF69D3E9-41DE-D3AC-BB6D-07D35723DAF9}"/>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16" name="TekstSylinder 15">
            <a:extLst>
              <a:ext uri="{FF2B5EF4-FFF2-40B4-BE49-F238E27FC236}">
                <a16:creationId xmlns:a16="http://schemas.microsoft.com/office/drawing/2014/main" id="{714EDA18-644B-322F-142C-FF0A7896363F}"/>
              </a:ext>
            </a:extLst>
          </p:cNvPr>
          <p:cNvSpPr txBox="1"/>
          <p:nvPr/>
        </p:nvSpPr>
        <p:spPr>
          <a:xfrm>
            <a:off x="10598429" y="506235"/>
            <a:ext cx="1444667" cy="333681"/>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nb-NO" sz="1400" b="1" i="0" u="none" strike="noStrike" kern="1200" cap="none" spc="0" normalizeH="0" baseline="0" noProof="0">
                <a:ln>
                  <a:noFill/>
                </a:ln>
                <a:solidFill>
                  <a:srgbClr val="000000"/>
                </a:solidFill>
                <a:effectLst/>
                <a:uLnTx/>
                <a:uFillTx/>
                <a:latin typeface="+mj-lt"/>
                <a:ea typeface="Aptos" panose="020B0004020202020204" pitchFamily="34" charset="0"/>
                <a:cs typeface="Times New Roman" panose="02020603050405020304" pitchFamily="18" charset="0"/>
              </a:rPr>
              <a:t>5 minutter</a:t>
            </a:r>
          </a:p>
        </p:txBody>
      </p:sp>
      <p:sp>
        <p:nvSpPr>
          <p:cNvPr id="11" name="TekstSylinder 10">
            <a:extLst>
              <a:ext uri="{FF2B5EF4-FFF2-40B4-BE49-F238E27FC236}">
                <a16:creationId xmlns:a16="http://schemas.microsoft.com/office/drawing/2014/main" id="{C73FCD5A-5B2F-02C7-C077-7FBFB0E8752B}"/>
              </a:ext>
            </a:extLst>
          </p:cNvPr>
          <p:cNvSpPr txBox="1"/>
          <p:nvPr/>
        </p:nvSpPr>
        <p:spPr>
          <a:xfrm>
            <a:off x="1570783" y="4638469"/>
            <a:ext cx="21356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kern="100">
                <a:cs typeface="Arial" panose="020B0604020202020204" pitchFamily="34" charset="0"/>
              </a:rPr>
              <a:t>Toleransevinduet</a:t>
            </a:r>
          </a:p>
        </p:txBody>
      </p:sp>
      <p:sp>
        <p:nvSpPr>
          <p:cNvPr id="12" name="TekstSylinder 11">
            <a:extLst>
              <a:ext uri="{FF2B5EF4-FFF2-40B4-BE49-F238E27FC236}">
                <a16:creationId xmlns:a16="http://schemas.microsoft.com/office/drawing/2014/main" id="{1C10A938-8038-BCAD-162A-2B746596B794}"/>
              </a:ext>
            </a:extLst>
          </p:cNvPr>
          <p:cNvSpPr txBox="1"/>
          <p:nvPr/>
        </p:nvSpPr>
        <p:spPr>
          <a:xfrm>
            <a:off x="8428412" y="4637079"/>
            <a:ext cx="2482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kern="100">
                <a:cs typeface="Arial" panose="020B0604020202020204" pitchFamily="34" charset="0"/>
              </a:rPr>
              <a:t>Nettverk i hjernen</a:t>
            </a:r>
          </a:p>
        </p:txBody>
      </p:sp>
      <p:sp>
        <p:nvSpPr>
          <p:cNvPr id="21" name="Plassholder for innhold 2">
            <a:extLst>
              <a:ext uri="{FF2B5EF4-FFF2-40B4-BE49-F238E27FC236}">
                <a16:creationId xmlns:a16="http://schemas.microsoft.com/office/drawing/2014/main" id="{C2A605D8-5161-434B-A762-1622F82BF2B3}"/>
              </a:ext>
            </a:extLst>
          </p:cNvPr>
          <p:cNvSpPr>
            <a:spLocks noGrp="1"/>
          </p:cNvSpPr>
          <p:nvPr>
            <p:ph idx="1"/>
          </p:nvPr>
        </p:nvSpPr>
        <p:spPr>
          <a:xfrm>
            <a:off x="1122356" y="1701265"/>
            <a:ext cx="5338601" cy="784137"/>
          </a:xfrm>
        </p:spPr>
        <p:txBody>
          <a:bodyPr>
            <a:normAutofit/>
          </a:bodyPr>
          <a:lstStyle/>
          <a:p>
            <a:pPr>
              <a:spcAft>
                <a:spcPts val="1200"/>
              </a:spcAft>
              <a:buBlip>
                <a:blip r:embed="rId3"/>
              </a:buBlip>
            </a:pPr>
            <a:r>
              <a:rPr lang="nb-NO" sz="1800" kern="100">
                <a:ea typeface="Aptos" panose="020B0004020202020204" pitchFamily="34" charset="0"/>
                <a:cs typeface="Arial" panose="020B0604020202020204" pitchFamily="34" charset="0"/>
              </a:rPr>
              <a:t>Snakk med sidemannen om to ting du ble opptatt av i filmen. </a:t>
            </a:r>
            <a:endParaRPr lang="nb-NO" sz="1800"/>
          </a:p>
        </p:txBody>
      </p:sp>
      <p:sp>
        <p:nvSpPr>
          <p:cNvPr id="4" name="TekstSylinder 3">
            <a:extLst>
              <a:ext uri="{FF2B5EF4-FFF2-40B4-BE49-F238E27FC236}">
                <a16:creationId xmlns:a16="http://schemas.microsoft.com/office/drawing/2014/main" id="{6B4A193E-9FAC-0622-A6CB-D06D4B377026}"/>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10" name="Bilde 9" descr="Et bilde som inneholder skjermbilde, Grafikk, Font, grafisk design&#10;&#10;Automatisk generert beskrivelse">
            <a:extLst>
              <a:ext uri="{FF2B5EF4-FFF2-40B4-BE49-F238E27FC236}">
                <a16:creationId xmlns:a16="http://schemas.microsoft.com/office/drawing/2014/main" id="{2764A553-25AB-D59C-3FE5-1286302DB791}"/>
              </a:ext>
            </a:extLst>
          </p:cNvPr>
          <p:cNvPicPr>
            <a:picLocks noChangeAspect="1"/>
          </p:cNvPicPr>
          <p:nvPr/>
        </p:nvPicPr>
        <p:blipFill>
          <a:blip r:embed="rId4">
            <a:extLst>
              <a:ext uri="{28A0092B-C50C-407E-A947-70E740481C1C}">
                <a14:useLocalDpi xmlns:a14="http://schemas.microsoft.com/office/drawing/2010/main" val="0"/>
              </a:ext>
            </a:extLst>
          </a:blip>
          <a:srcRect l="32584" t="20694" r="27454" b="35667"/>
          <a:stretch/>
        </p:blipFill>
        <p:spPr>
          <a:xfrm>
            <a:off x="1612361" y="3304306"/>
            <a:ext cx="2224601" cy="1366421"/>
          </a:xfrm>
          <a:prstGeom prst="rect">
            <a:avLst/>
          </a:prstGeom>
        </p:spPr>
      </p:pic>
      <p:pic>
        <p:nvPicPr>
          <p:cNvPr id="25" name="Bilde 24" descr="Et bilde som inneholder Dans, kunst&#10;&#10;Automatisk generert beskrivelse">
            <a:extLst>
              <a:ext uri="{FF2B5EF4-FFF2-40B4-BE49-F238E27FC236}">
                <a16:creationId xmlns:a16="http://schemas.microsoft.com/office/drawing/2014/main" id="{53C29669-86E5-3B14-D56B-9701900DE8FE}"/>
              </a:ext>
            </a:extLst>
          </p:cNvPr>
          <p:cNvPicPr>
            <a:picLocks noChangeAspect="1"/>
          </p:cNvPicPr>
          <p:nvPr/>
        </p:nvPicPr>
        <p:blipFill>
          <a:blip r:embed="rId5">
            <a:extLst>
              <a:ext uri="{28A0092B-C50C-407E-A947-70E740481C1C}">
                <a14:useLocalDpi xmlns:a14="http://schemas.microsoft.com/office/drawing/2010/main" val="0"/>
              </a:ext>
            </a:extLst>
          </a:blip>
          <a:srcRect l="43030" t="21222" r="30453" b="21994"/>
          <a:stretch/>
        </p:blipFill>
        <p:spPr>
          <a:xfrm>
            <a:off x="5484581" y="3035937"/>
            <a:ext cx="1506798" cy="1815082"/>
          </a:xfrm>
          <a:prstGeom prst="rect">
            <a:avLst/>
          </a:prstGeom>
        </p:spPr>
      </p:pic>
      <p:pic>
        <p:nvPicPr>
          <p:cNvPr id="27" name="Bilde 26" descr="Et bilde som inneholder mørke, Grafikk, design&#10;&#10;Automatisk generert beskrivelse">
            <a:extLst>
              <a:ext uri="{FF2B5EF4-FFF2-40B4-BE49-F238E27FC236}">
                <a16:creationId xmlns:a16="http://schemas.microsoft.com/office/drawing/2014/main" id="{F1D3C097-3DFF-3AEA-8157-1E7899CE85E5}"/>
              </a:ext>
            </a:extLst>
          </p:cNvPr>
          <p:cNvPicPr>
            <a:picLocks noChangeAspect="1"/>
          </p:cNvPicPr>
          <p:nvPr/>
        </p:nvPicPr>
        <p:blipFill>
          <a:blip r:embed="rId6">
            <a:extLst>
              <a:ext uri="{28A0092B-C50C-407E-A947-70E740481C1C}">
                <a14:useLocalDpi xmlns:a14="http://schemas.microsoft.com/office/drawing/2010/main" val="0"/>
              </a:ext>
            </a:extLst>
          </a:blip>
          <a:srcRect l="39564" t="29392" r="31997" b="36273"/>
          <a:stretch/>
        </p:blipFill>
        <p:spPr>
          <a:xfrm>
            <a:off x="8527162" y="2587797"/>
            <a:ext cx="2793600" cy="1897180"/>
          </a:xfrm>
          <a:prstGeom prst="rect">
            <a:avLst/>
          </a:prstGeom>
        </p:spPr>
      </p:pic>
      <p:sp>
        <p:nvSpPr>
          <p:cNvPr id="28" name="TekstSylinder 27">
            <a:extLst>
              <a:ext uri="{FF2B5EF4-FFF2-40B4-BE49-F238E27FC236}">
                <a16:creationId xmlns:a16="http://schemas.microsoft.com/office/drawing/2014/main" id="{8FD8E0F5-7D4D-0BFB-F75B-8C730BE7F156}"/>
              </a:ext>
            </a:extLst>
          </p:cNvPr>
          <p:cNvSpPr txBox="1"/>
          <p:nvPr/>
        </p:nvSpPr>
        <p:spPr>
          <a:xfrm>
            <a:off x="5116066" y="4637079"/>
            <a:ext cx="2002227" cy="370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kern="100">
                <a:cs typeface="Arial" panose="020B0604020202020204" pitchFamily="34" charset="0"/>
              </a:rPr>
              <a:t>Aktivering</a:t>
            </a:r>
          </a:p>
        </p:txBody>
      </p:sp>
    </p:spTree>
    <p:extLst>
      <p:ext uri="{BB962C8B-B14F-4D97-AF65-F5344CB8AC3E}">
        <p14:creationId xmlns:p14="http://schemas.microsoft.com/office/powerpoint/2010/main" val="3110080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4B8A7BB-7752-04F4-8BE5-4BEF35234103}"/>
              </a:ext>
            </a:extLst>
          </p:cNvPr>
          <p:cNvSpPr/>
          <p:nvPr/>
        </p:nvSpPr>
        <p:spPr>
          <a:xfrm>
            <a:off x="0" y="0"/>
            <a:ext cx="6211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endParaRPr lang="nb-NO" sz="1800"/>
          </a:p>
        </p:txBody>
      </p:sp>
      <p:sp>
        <p:nvSpPr>
          <p:cNvPr id="2" name="Tittel 1">
            <a:extLst>
              <a:ext uri="{FF2B5EF4-FFF2-40B4-BE49-F238E27FC236}">
                <a16:creationId xmlns:a16="http://schemas.microsoft.com/office/drawing/2014/main" id="{BC526C26-F77F-FEF0-D693-37B7532D5FAB}"/>
              </a:ext>
            </a:extLst>
          </p:cNvPr>
          <p:cNvSpPr>
            <a:spLocks noGrp="1"/>
          </p:cNvSpPr>
          <p:nvPr>
            <p:ph type="title"/>
          </p:nvPr>
        </p:nvSpPr>
        <p:spPr>
          <a:xfrm>
            <a:off x="1072789" y="5048677"/>
            <a:ext cx="4499792" cy="1183342"/>
          </a:xfrm>
        </p:spPr>
        <p:txBody>
          <a:bodyPr anchor="b">
            <a:normAutofit/>
          </a:bodyPr>
          <a:lstStyle/>
          <a:p>
            <a:pPr algn="ctr"/>
            <a:r>
              <a:rPr lang="nb-NO" sz="3200"/>
              <a:t>Toleransevinduet</a:t>
            </a:r>
            <a:r>
              <a:rPr lang="nb-NO" sz="1600" baseline="80000"/>
              <a:t>1,4</a:t>
            </a:r>
            <a:r>
              <a:rPr lang="nb-NO" sz="3200"/>
              <a:t> </a:t>
            </a:r>
            <a:br>
              <a:rPr lang="nb-NO" sz="3200"/>
            </a:br>
            <a:endParaRPr lang="nb-NO" sz="3200"/>
          </a:p>
        </p:txBody>
      </p:sp>
      <p:sp>
        <p:nvSpPr>
          <p:cNvPr id="3" name="Plassholder for innhold 2">
            <a:extLst>
              <a:ext uri="{FF2B5EF4-FFF2-40B4-BE49-F238E27FC236}">
                <a16:creationId xmlns:a16="http://schemas.microsoft.com/office/drawing/2014/main" id="{39A09A5D-88CD-FA66-8C74-DDF03868257E}"/>
              </a:ext>
            </a:extLst>
          </p:cNvPr>
          <p:cNvSpPr>
            <a:spLocks noGrp="1"/>
          </p:cNvSpPr>
          <p:nvPr>
            <p:ph idx="1"/>
          </p:nvPr>
        </p:nvSpPr>
        <p:spPr>
          <a:xfrm>
            <a:off x="6803848" y="2030401"/>
            <a:ext cx="5083176" cy="3691081"/>
          </a:xfrm>
        </p:spPr>
        <p:txBody>
          <a:bodyPr anchor="t">
            <a:normAutofit/>
          </a:bodyPr>
          <a:lstStyle/>
          <a:p>
            <a:pPr>
              <a:spcBef>
                <a:spcPts val="1200"/>
              </a:spcBef>
              <a:spcAft>
                <a:spcPts val="1200"/>
              </a:spcAft>
              <a:buNone/>
            </a:pPr>
            <a:r>
              <a:rPr lang="nb-NO" sz="1800" dirty="0"/>
              <a:t>Toleransevinduet kan hjelpe oss med å:  </a:t>
            </a:r>
          </a:p>
          <a:p>
            <a:pPr marL="576000">
              <a:spcBef>
                <a:spcPts val="1200"/>
              </a:spcBef>
              <a:spcAft>
                <a:spcPts val="1200"/>
              </a:spcAft>
              <a:buBlip>
                <a:blip r:embed="rId3"/>
              </a:buBlip>
            </a:pPr>
            <a:r>
              <a:rPr lang="nb-NO" sz="1800" b="1" dirty="0"/>
              <a:t>Observere og snakke </a:t>
            </a:r>
            <a:r>
              <a:rPr lang="nb-NO" sz="1800" dirty="0"/>
              <a:t>om hvor aktivert stressresponsen er.  </a:t>
            </a:r>
          </a:p>
          <a:p>
            <a:pPr marL="576000">
              <a:spcBef>
                <a:spcPts val="1200"/>
              </a:spcBef>
              <a:spcAft>
                <a:spcPts val="1200"/>
              </a:spcAft>
              <a:buBlip>
                <a:blip r:embed="rId3"/>
              </a:buBlip>
            </a:pPr>
            <a:r>
              <a:rPr lang="nb-NO" sz="1800" dirty="0"/>
              <a:t>Forstå hvilke </a:t>
            </a:r>
            <a:r>
              <a:rPr lang="nb-NO" sz="1800" b="1" dirty="0"/>
              <a:t>ferdigheter </a:t>
            </a:r>
            <a:r>
              <a:rPr lang="nb-NO" sz="1800" dirty="0"/>
              <a:t>som er tilgjengelig. </a:t>
            </a:r>
          </a:p>
          <a:p>
            <a:pPr marL="576000">
              <a:spcBef>
                <a:spcPts val="1200"/>
              </a:spcBef>
              <a:spcAft>
                <a:spcPts val="1200"/>
              </a:spcAft>
              <a:buBlip>
                <a:blip r:embed="rId3"/>
              </a:buBlip>
            </a:pPr>
            <a:r>
              <a:rPr lang="nb-NO" sz="1800" dirty="0"/>
              <a:t>Forstå hva som er </a:t>
            </a:r>
            <a:r>
              <a:rPr lang="nb-NO" sz="1800" b="1" dirty="0"/>
              <a:t>god hjelp </a:t>
            </a:r>
            <a:r>
              <a:rPr lang="nb-NO" sz="1800" dirty="0"/>
              <a:t>for å justere ned stressresponsen. </a:t>
            </a:r>
          </a:p>
        </p:txBody>
      </p:sp>
      <p:sp>
        <p:nvSpPr>
          <p:cNvPr id="6" name="TekstSylinder 5">
            <a:extLst>
              <a:ext uri="{FF2B5EF4-FFF2-40B4-BE49-F238E27FC236}">
                <a16:creationId xmlns:a16="http://schemas.microsoft.com/office/drawing/2014/main" id="{EB87F50C-FCF9-BB21-A1EC-92ECD9BE54EE}"/>
              </a:ext>
            </a:extLst>
          </p:cNvPr>
          <p:cNvSpPr txBox="1"/>
          <p:nvPr/>
        </p:nvSpPr>
        <p:spPr>
          <a:xfrm>
            <a:off x="8414439" y="224273"/>
            <a:ext cx="3684104" cy="307777"/>
          </a:xfrm>
          <a:prstGeom prst="rect">
            <a:avLst/>
          </a:prstGeom>
          <a:noFill/>
        </p:spPr>
        <p:txBody>
          <a:bodyPr wrap="square" rtlCol="0">
            <a:spAutoFit/>
          </a:bodyPr>
          <a:lstStyle/>
          <a:p>
            <a:pPr algn="r"/>
            <a:r>
              <a:rPr lang="nb-NO" sz="1400"/>
              <a:t>Toleransevinduet</a:t>
            </a:r>
          </a:p>
        </p:txBody>
      </p:sp>
      <p:pic>
        <p:nvPicPr>
          <p:cNvPr id="5" name="Bilde 4" descr="Et bilde som inneholder skjermbilde, Grafikk, design&#10;&#10;Automatisk generert beskrivelse">
            <a:extLst>
              <a:ext uri="{FF2B5EF4-FFF2-40B4-BE49-F238E27FC236}">
                <a16:creationId xmlns:a16="http://schemas.microsoft.com/office/drawing/2014/main" id="{A57ACAA5-7983-DA3E-E9CC-0BDC8DF51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758" y="1077281"/>
            <a:ext cx="4769855" cy="4077457"/>
          </a:xfrm>
          <a:prstGeom prst="rect">
            <a:avLst/>
          </a:prstGeom>
        </p:spPr>
      </p:pic>
      <p:sp>
        <p:nvSpPr>
          <p:cNvPr id="8" name="L-form 7">
            <a:extLst>
              <a:ext uri="{FF2B5EF4-FFF2-40B4-BE49-F238E27FC236}">
                <a16:creationId xmlns:a16="http://schemas.microsoft.com/office/drawing/2014/main" id="{A199DEE9-6B74-5196-FEA4-FB2910ABD827}"/>
              </a:ext>
            </a:extLst>
          </p:cNvPr>
          <p:cNvSpPr/>
          <p:nvPr/>
        </p:nvSpPr>
        <p:spPr>
          <a:xfrm rot="5400000">
            <a:off x="266949" y="266053"/>
            <a:ext cx="1010514" cy="1006818"/>
          </a:xfrm>
          <a:prstGeom prst="corner">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7604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BDC9142-0D08-C2CC-1316-728202A64363}"/>
              </a:ext>
            </a:extLst>
          </p:cNvPr>
          <p:cNvSpPr>
            <a:spLocks noChangeAspect="1"/>
          </p:cNvSpPr>
          <p:nvPr/>
        </p:nvSpPr>
        <p:spPr>
          <a:xfrm>
            <a:off x="1024422" y="2032000"/>
            <a:ext cx="3045680" cy="3045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5" name="Ellipse 4">
            <a:extLst>
              <a:ext uri="{FF2B5EF4-FFF2-40B4-BE49-F238E27FC236}">
                <a16:creationId xmlns:a16="http://schemas.microsoft.com/office/drawing/2014/main" id="{867C7B5F-013C-827C-00AD-51C9CA264DA1}"/>
              </a:ext>
            </a:extLst>
          </p:cNvPr>
          <p:cNvSpPr/>
          <p:nvPr/>
        </p:nvSpPr>
        <p:spPr>
          <a:xfrm>
            <a:off x="4573200" y="2032000"/>
            <a:ext cx="3045600" cy="3045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p:txBody>
      </p:sp>
      <p:sp>
        <p:nvSpPr>
          <p:cNvPr id="6" name="Rektangel 5">
            <a:extLst>
              <a:ext uri="{FF2B5EF4-FFF2-40B4-BE49-F238E27FC236}">
                <a16:creationId xmlns:a16="http://schemas.microsoft.com/office/drawing/2014/main" id="{8AEEB502-8B2E-9B8C-1C3A-CE7879B6BB92}"/>
              </a:ext>
            </a:extLst>
          </p:cNvPr>
          <p:cNvSpPr>
            <a:spLocks noChangeAspect="1"/>
          </p:cNvSpPr>
          <p:nvPr/>
        </p:nvSpPr>
        <p:spPr>
          <a:xfrm>
            <a:off x="8135150" y="2032000"/>
            <a:ext cx="3045680" cy="3045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1" name="TekstSylinder 30">
            <a:extLst>
              <a:ext uri="{FF2B5EF4-FFF2-40B4-BE49-F238E27FC236}">
                <a16:creationId xmlns:a16="http://schemas.microsoft.com/office/drawing/2014/main" id="{FDA772D9-7695-0DD4-5820-68CF6E9012BE}"/>
              </a:ext>
            </a:extLst>
          </p:cNvPr>
          <p:cNvSpPr txBox="1"/>
          <p:nvPr/>
        </p:nvSpPr>
        <p:spPr>
          <a:xfrm>
            <a:off x="4787767" y="4105421"/>
            <a:ext cx="2562620" cy="646331"/>
          </a:xfrm>
          <a:prstGeom prst="rect">
            <a:avLst/>
          </a:prstGeom>
          <a:noFill/>
        </p:spPr>
        <p:txBody>
          <a:bodyPr wrap="square">
            <a:spAutoFit/>
          </a:bodyPr>
          <a:lstStyle/>
          <a:p>
            <a:pPr algn="ctr"/>
            <a:r>
              <a:rPr lang="nb-NO">
                <a:solidFill>
                  <a:schemeClr val="tx1"/>
                </a:solidFill>
              </a:rPr>
              <a:t>Over </a:t>
            </a:r>
          </a:p>
          <a:p>
            <a:pPr algn="ctr"/>
            <a:r>
              <a:rPr lang="nb-NO">
                <a:solidFill>
                  <a:schemeClr val="tx1"/>
                </a:solidFill>
              </a:rPr>
              <a:t>toleransevinduet</a:t>
            </a:r>
          </a:p>
        </p:txBody>
      </p:sp>
      <p:sp>
        <p:nvSpPr>
          <p:cNvPr id="33" name="TekstSylinder 32">
            <a:extLst>
              <a:ext uri="{FF2B5EF4-FFF2-40B4-BE49-F238E27FC236}">
                <a16:creationId xmlns:a16="http://schemas.microsoft.com/office/drawing/2014/main" id="{C0D40AA6-F46B-D6CF-BE8D-4C8C93D4298D}"/>
              </a:ext>
            </a:extLst>
          </p:cNvPr>
          <p:cNvSpPr txBox="1"/>
          <p:nvPr/>
        </p:nvSpPr>
        <p:spPr>
          <a:xfrm>
            <a:off x="1428360" y="4105420"/>
            <a:ext cx="2234180" cy="646331"/>
          </a:xfrm>
          <a:prstGeom prst="rect">
            <a:avLst/>
          </a:prstGeom>
          <a:noFill/>
        </p:spPr>
        <p:txBody>
          <a:bodyPr wrap="square">
            <a:spAutoFit/>
          </a:bodyPr>
          <a:lstStyle/>
          <a:p>
            <a:pPr algn="ctr"/>
            <a:r>
              <a:rPr lang="nb-NO">
                <a:solidFill>
                  <a:schemeClr val="tx1"/>
                </a:solidFill>
              </a:rPr>
              <a:t>Innenfor </a:t>
            </a:r>
          </a:p>
          <a:p>
            <a:pPr algn="ctr"/>
            <a:r>
              <a:rPr lang="nb-NO">
                <a:solidFill>
                  <a:schemeClr val="tx1"/>
                </a:solidFill>
              </a:rPr>
              <a:t>toleransevinduet</a:t>
            </a:r>
          </a:p>
        </p:txBody>
      </p:sp>
      <p:sp>
        <p:nvSpPr>
          <p:cNvPr id="35" name="TekstSylinder 34">
            <a:extLst>
              <a:ext uri="{FF2B5EF4-FFF2-40B4-BE49-F238E27FC236}">
                <a16:creationId xmlns:a16="http://schemas.microsoft.com/office/drawing/2014/main" id="{117FD337-D027-F870-CD28-765F643F8AB5}"/>
              </a:ext>
            </a:extLst>
          </p:cNvPr>
          <p:cNvSpPr txBox="1"/>
          <p:nvPr/>
        </p:nvSpPr>
        <p:spPr>
          <a:xfrm>
            <a:off x="8361020" y="4105420"/>
            <a:ext cx="2815002" cy="923330"/>
          </a:xfrm>
          <a:prstGeom prst="rect">
            <a:avLst/>
          </a:prstGeom>
          <a:noFill/>
        </p:spPr>
        <p:txBody>
          <a:bodyPr wrap="square">
            <a:spAutoFit/>
          </a:bodyPr>
          <a:lstStyle/>
          <a:p>
            <a:pPr algn="ctr"/>
            <a:r>
              <a:rPr lang="nb-NO">
                <a:solidFill>
                  <a:schemeClr val="tx1"/>
                </a:solidFill>
              </a:rPr>
              <a:t>Under </a:t>
            </a:r>
          </a:p>
          <a:p>
            <a:pPr algn="ctr"/>
            <a:r>
              <a:rPr lang="nb-NO">
                <a:solidFill>
                  <a:schemeClr val="tx1"/>
                </a:solidFill>
              </a:rPr>
              <a:t>toleransevinduet</a:t>
            </a:r>
          </a:p>
          <a:p>
            <a:pPr algn="ctr"/>
            <a:endParaRPr lang="nb-NO">
              <a:solidFill>
                <a:schemeClr val="tx1"/>
              </a:solidFill>
            </a:endParaRPr>
          </a:p>
        </p:txBody>
      </p:sp>
      <p:pic>
        <p:nvPicPr>
          <p:cNvPr id="37" name="Bilde 36" descr="Et bilde som inneholder sketch, tegning, kunst, illustrasjon&#10;&#10;Automatisk generert beskrivelse">
            <a:extLst>
              <a:ext uri="{FF2B5EF4-FFF2-40B4-BE49-F238E27FC236}">
                <a16:creationId xmlns:a16="http://schemas.microsoft.com/office/drawing/2014/main" id="{1C17A8F8-C667-68BC-6744-2E8A3E38F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235" y="2066653"/>
            <a:ext cx="920430" cy="2038768"/>
          </a:xfrm>
          <a:prstGeom prst="rect">
            <a:avLst/>
          </a:prstGeom>
        </p:spPr>
      </p:pic>
      <p:pic>
        <p:nvPicPr>
          <p:cNvPr id="41" name="Bilde 40" descr="Et bilde som inneholder Dans, sketch, kunst, silhuett&#10;&#10;Automatisk generert beskrivelse">
            <a:extLst>
              <a:ext uri="{FF2B5EF4-FFF2-40B4-BE49-F238E27FC236}">
                <a16:creationId xmlns:a16="http://schemas.microsoft.com/office/drawing/2014/main" id="{AA89795E-92AB-11D7-E6DE-467975698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51" y="2066653"/>
            <a:ext cx="1141053" cy="2038768"/>
          </a:xfrm>
          <a:prstGeom prst="rect">
            <a:avLst/>
          </a:prstGeom>
        </p:spPr>
      </p:pic>
      <p:pic>
        <p:nvPicPr>
          <p:cNvPr id="45" name="Bilde 44" descr="Et bilde som inneholder sketch, kunst, silhuett, illustrasjon&#10;&#10;Automatisk generert beskrivelse">
            <a:extLst>
              <a:ext uri="{FF2B5EF4-FFF2-40B4-BE49-F238E27FC236}">
                <a16:creationId xmlns:a16="http://schemas.microsoft.com/office/drawing/2014/main" id="{75ABEB5B-D0DA-60CB-B6A1-704E8A2D0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8727" y="2102511"/>
            <a:ext cx="679589" cy="2038767"/>
          </a:xfrm>
          <a:prstGeom prst="rect">
            <a:avLst/>
          </a:prstGeom>
        </p:spPr>
      </p:pic>
      <p:sp>
        <p:nvSpPr>
          <p:cNvPr id="2" name="TekstSylinder 1">
            <a:extLst>
              <a:ext uri="{FF2B5EF4-FFF2-40B4-BE49-F238E27FC236}">
                <a16:creationId xmlns:a16="http://schemas.microsoft.com/office/drawing/2014/main" id="{1B7B0C6C-24D5-58FD-0D7C-A8BC26B6DA27}"/>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Tree>
    <p:extLst>
      <p:ext uri="{BB962C8B-B14F-4D97-AF65-F5344CB8AC3E}">
        <p14:creationId xmlns:p14="http://schemas.microsoft.com/office/powerpoint/2010/main" val="235616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67C7B5F-013C-827C-00AD-51C9CA264DA1}"/>
              </a:ext>
            </a:extLst>
          </p:cNvPr>
          <p:cNvSpPr/>
          <p:nvPr/>
        </p:nvSpPr>
        <p:spPr>
          <a:xfrm>
            <a:off x="6405936" y="2679958"/>
            <a:ext cx="2134145" cy="21340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Over toleransevinduet</a:t>
            </a:r>
          </a:p>
        </p:txBody>
      </p:sp>
      <p:sp>
        <p:nvSpPr>
          <p:cNvPr id="6" name="Rektangel 5">
            <a:extLst>
              <a:ext uri="{FF2B5EF4-FFF2-40B4-BE49-F238E27FC236}">
                <a16:creationId xmlns:a16="http://schemas.microsoft.com/office/drawing/2014/main" id="{8AEEB502-8B2E-9B8C-1C3A-CE7879B6BB92}"/>
              </a:ext>
            </a:extLst>
          </p:cNvPr>
          <p:cNvSpPr>
            <a:spLocks noChangeAspect="1"/>
          </p:cNvSpPr>
          <p:nvPr/>
        </p:nvSpPr>
        <p:spPr>
          <a:xfrm>
            <a:off x="8958943" y="2679958"/>
            <a:ext cx="2134145" cy="2134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Under </a:t>
            </a:r>
          </a:p>
          <a:p>
            <a:pPr algn="ctr"/>
            <a:r>
              <a:rPr lang="nb-NO" sz="1400">
                <a:solidFill>
                  <a:schemeClr val="tx1"/>
                </a:solidFill>
              </a:rPr>
              <a:t>toleransevinduet</a:t>
            </a:r>
          </a:p>
          <a:p>
            <a:pPr algn="ctr"/>
            <a:endParaRPr lang="nb-NO" sz="1400">
              <a:solidFill>
                <a:schemeClr val="tx1"/>
              </a:solidFill>
            </a:endParaRPr>
          </a:p>
        </p:txBody>
      </p:sp>
      <p:sp>
        <p:nvSpPr>
          <p:cNvPr id="2" name="Rektangel 1">
            <a:extLst>
              <a:ext uri="{FF2B5EF4-FFF2-40B4-BE49-F238E27FC236}">
                <a16:creationId xmlns:a16="http://schemas.microsoft.com/office/drawing/2014/main" id="{A0E4D59B-65CA-9355-8196-F395B32CB1F6}"/>
              </a:ext>
            </a:extLst>
          </p:cNvPr>
          <p:cNvSpPr>
            <a:spLocks noChangeAspect="1"/>
          </p:cNvSpPr>
          <p:nvPr/>
        </p:nvSpPr>
        <p:spPr>
          <a:xfrm>
            <a:off x="695326" y="1196976"/>
            <a:ext cx="5400674" cy="48958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ctr"/>
            <a:endParaRPr lang="nb-NO" sz="1200">
              <a:solidFill>
                <a:schemeClr val="tx1"/>
              </a:solidFill>
              <a:effectLst/>
              <a:latin typeface="Oslo Sans" panose="02000000000000000000" pitchFamily="2" charset="77"/>
            </a:endParaRPr>
          </a:p>
        </p:txBody>
      </p:sp>
      <p:sp>
        <p:nvSpPr>
          <p:cNvPr id="8" name="Plassholder for innhold 2">
            <a:extLst>
              <a:ext uri="{FF2B5EF4-FFF2-40B4-BE49-F238E27FC236}">
                <a16:creationId xmlns:a16="http://schemas.microsoft.com/office/drawing/2014/main" id="{5DA85593-5820-6F74-1598-46CBFD218CEE}"/>
              </a:ext>
            </a:extLst>
          </p:cNvPr>
          <p:cNvSpPr txBox="1">
            <a:spLocks/>
          </p:cNvSpPr>
          <p:nvPr/>
        </p:nvSpPr>
        <p:spPr>
          <a:xfrm>
            <a:off x="1073286" y="1589876"/>
            <a:ext cx="4495239" cy="450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400"/>
              </a:spcBef>
              <a:buNone/>
            </a:pPr>
            <a:endParaRPr lang="nb-NO" sz="1800"/>
          </a:p>
        </p:txBody>
      </p:sp>
      <p:sp>
        <p:nvSpPr>
          <p:cNvPr id="14" name="Tittel 1">
            <a:extLst>
              <a:ext uri="{FF2B5EF4-FFF2-40B4-BE49-F238E27FC236}">
                <a16:creationId xmlns:a16="http://schemas.microsoft.com/office/drawing/2014/main" id="{CD00ED96-98AD-965F-EE5F-903DE563B6E5}"/>
              </a:ext>
            </a:extLst>
          </p:cNvPr>
          <p:cNvSpPr>
            <a:spLocks noGrp="1"/>
          </p:cNvSpPr>
          <p:nvPr>
            <p:ph type="title"/>
          </p:nvPr>
        </p:nvSpPr>
        <p:spPr>
          <a:xfrm>
            <a:off x="695326" y="720002"/>
            <a:ext cx="9469438" cy="555906"/>
          </a:xfrm>
        </p:spPr>
        <p:txBody>
          <a:bodyPr>
            <a:normAutofit fontScale="90000"/>
          </a:bodyPr>
          <a:lstStyle/>
          <a:p>
            <a:r>
              <a:rPr lang="nb-NO" sz="3600" dirty="0">
                <a:effectLst/>
              </a:rPr>
              <a:t>Innenfor</a:t>
            </a:r>
            <a:r>
              <a:rPr lang="nb-NO" sz="4000" dirty="0">
                <a:effectLst/>
              </a:rPr>
              <a:t> </a:t>
            </a:r>
            <a:r>
              <a:rPr lang="nb-NO" sz="3600" dirty="0">
                <a:effectLst/>
              </a:rPr>
              <a:t>toleransevinduet</a:t>
            </a:r>
            <a:r>
              <a:rPr lang="nb-NO" sz="1800" baseline="80000" dirty="0">
                <a:effectLst/>
              </a:rPr>
              <a:t>1,4</a:t>
            </a:r>
            <a:br>
              <a:rPr lang="nb-NO" dirty="0">
                <a:effectLst/>
                <a:latin typeface="Oslo Sans" panose="02000000000000000000" pitchFamily="2" charset="77"/>
              </a:rPr>
            </a:br>
            <a:endParaRPr lang="nb-NO" dirty="0">
              <a:effectLst/>
              <a:latin typeface="Oslo Sans" panose="02000000000000000000" pitchFamily="2" charset="77"/>
            </a:endParaRPr>
          </a:p>
        </p:txBody>
      </p:sp>
      <p:pic>
        <p:nvPicPr>
          <p:cNvPr id="11" name="Bilde 10" descr="Et bilde som inneholder sketch, tegning, sort, kunst&#10;&#10;Automatisk generert beskrivelse">
            <a:extLst>
              <a:ext uri="{FF2B5EF4-FFF2-40B4-BE49-F238E27FC236}">
                <a16:creationId xmlns:a16="http://schemas.microsoft.com/office/drawing/2014/main" id="{5953EE86-9A21-ED0A-935A-A99125A32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586" y="1498971"/>
            <a:ext cx="1496637" cy="3315076"/>
          </a:xfrm>
          <a:prstGeom prst="rect">
            <a:avLst/>
          </a:prstGeom>
        </p:spPr>
      </p:pic>
      <p:pic>
        <p:nvPicPr>
          <p:cNvPr id="16" name="Bilde 15" descr="Et bilde som inneholder Dans, sketch, kunst, silhuett&#10;&#10;Automatisk generert beskrivelse">
            <a:extLst>
              <a:ext uri="{FF2B5EF4-FFF2-40B4-BE49-F238E27FC236}">
                <a16:creationId xmlns:a16="http://schemas.microsoft.com/office/drawing/2014/main" id="{FB57802A-3FB4-5FC7-79E0-043DE1C69B41}"/>
              </a:ext>
            </a:extLst>
          </p:cNvPr>
          <p:cNvPicPr>
            <a:picLocks noChangeAspect="1"/>
          </p:cNvPicPr>
          <p:nvPr/>
        </p:nvPicPr>
        <p:blipFill rotWithShape="1">
          <a:blip r:embed="rId3">
            <a:extLst>
              <a:ext uri="{28A0092B-C50C-407E-A947-70E740481C1C}">
                <a14:useLocalDpi xmlns:a14="http://schemas.microsoft.com/office/drawing/2010/main" val="0"/>
              </a:ext>
            </a:extLst>
          </a:blip>
          <a:srcRect r="1223" b="38771"/>
          <a:stretch/>
        </p:blipFill>
        <p:spPr>
          <a:xfrm>
            <a:off x="7148266" y="3046417"/>
            <a:ext cx="775640" cy="859048"/>
          </a:xfrm>
          <a:prstGeom prst="rect">
            <a:avLst/>
          </a:prstGeom>
        </p:spPr>
      </p:pic>
      <p:pic>
        <p:nvPicPr>
          <p:cNvPr id="17" name="Bilde 16" descr="Et bilde som inneholder sketch, kunst, silhuett, illustrasjon&#10;&#10;Automatisk generert beskrivelse">
            <a:extLst>
              <a:ext uri="{FF2B5EF4-FFF2-40B4-BE49-F238E27FC236}">
                <a16:creationId xmlns:a16="http://schemas.microsoft.com/office/drawing/2014/main" id="{93AFA58B-72E8-0E70-9388-48D8F796A4F3}"/>
              </a:ext>
            </a:extLst>
          </p:cNvPr>
          <p:cNvPicPr>
            <a:picLocks noChangeAspect="1"/>
          </p:cNvPicPr>
          <p:nvPr/>
        </p:nvPicPr>
        <p:blipFill rotWithShape="1">
          <a:blip r:embed="rId4">
            <a:extLst>
              <a:ext uri="{28A0092B-C50C-407E-A947-70E740481C1C}">
                <a14:useLocalDpi xmlns:a14="http://schemas.microsoft.com/office/drawing/2010/main" val="0"/>
              </a:ext>
            </a:extLst>
          </a:blip>
          <a:srcRect l="1" r="-15704" b="55196"/>
          <a:stretch/>
        </p:blipFill>
        <p:spPr>
          <a:xfrm>
            <a:off x="9796354" y="3007293"/>
            <a:ext cx="665102" cy="772666"/>
          </a:xfrm>
          <a:prstGeom prst="rect">
            <a:avLst/>
          </a:prstGeom>
        </p:spPr>
      </p:pic>
      <p:sp>
        <p:nvSpPr>
          <p:cNvPr id="3" name="TekstSylinder 2">
            <a:extLst>
              <a:ext uri="{FF2B5EF4-FFF2-40B4-BE49-F238E27FC236}">
                <a16:creationId xmlns:a16="http://schemas.microsoft.com/office/drawing/2014/main" id="{375B28C9-AB73-6AE6-2534-EDEDCA31C93A}"/>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
        <p:nvSpPr>
          <p:cNvPr id="4" name="TekstSylinder 3">
            <a:extLst>
              <a:ext uri="{FF2B5EF4-FFF2-40B4-BE49-F238E27FC236}">
                <a16:creationId xmlns:a16="http://schemas.microsoft.com/office/drawing/2014/main" id="{66367A57-4DCF-07E7-DB47-9A7FE3B3D577}"/>
              </a:ext>
            </a:extLst>
          </p:cNvPr>
          <p:cNvSpPr txBox="1"/>
          <p:nvPr/>
        </p:nvSpPr>
        <p:spPr>
          <a:xfrm>
            <a:off x="1596788" y="4814047"/>
            <a:ext cx="3575713" cy="923330"/>
          </a:xfrm>
          <a:prstGeom prst="rect">
            <a:avLst/>
          </a:prstGeom>
          <a:noFill/>
        </p:spPr>
        <p:txBody>
          <a:bodyPr wrap="square" rtlCol="0">
            <a:spAutoFit/>
          </a:bodyPr>
          <a:lstStyle/>
          <a:p>
            <a:pPr algn="ctr">
              <a:lnSpc>
                <a:spcPct val="100000"/>
              </a:lnSpc>
              <a:spcBef>
                <a:spcPts val="1200"/>
              </a:spcBef>
              <a:spcAft>
                <a:spcPts val="1200"/>
              </a:spcAft>
            </a:pPr>
            <a:r>
              <a:rPr lang="nb-NO" sz="1800" dirty="0"/>
              <a:t>Stressresponsen er skrudd av eller justert litt opp så vi er skjerpet. </a:t>
            </a:r>
          </a:p>
        </p:txBody>
      </p:sp>
    </p:spTree>
    <p:extLst>
      <p:ext uri="{BB962C8B-B14F-4D97-AF65-F5344CB8AC3E}">
        <p14:creationId xmlns:p14="http://schemas.microsoft.com/office/powerpoint/2010/main" val="3975917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4CD8FA36-AFFB-33B5-E625-405C996B6A1C}"/>
              </a:ext>
            </a:extLst>
          </p:cNvPr>
          <p:cNvSpPr/>
          <p:nvPr/>
        </p:nvSpPr>
        <p:spPr>
          <a:xfrm>
            <a:off x="6781800" y="0"/>
            <a:ext cx="54119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C526C26-F77F-FEF0-D693-37B7532D5FAB}"/>
              </a:ext>
            </a:extLst>
          </p:cNvPr>
          <p:cNvSpPr>
            <a:spLocks noGrp="1"/>
          </p:cNvSpPr>
          <p:nvPr>
            <p:ph type="title"/>
          </p:nvPr>
        </p:nvSpPr>
        <p:spPr>
          <a:xfrm>
            <a:off x="907445" y="218622"/>
            <a:ext cx="7312427" cy="1183342"/>
          </a:xfrm>
        </p:spPr>
        <p:txBody>
          <a:bodyPr anchor="b">
            <a:normAutofit/>
          </a:bodyPr>
          <a:lstStyle/>
          <a:p>
            <a:r>
              <a:rPr lang="nb-NO" sz="3200"/>
              <a:t>Innenfor</a:t>
            </a:r>
            <a:r>
              <a:rPr lang="nb-NO" sz="1600" baseline="80000"/>
              <a:t>1,4</a:t>
            </a:r>
            <a:r>
              <a:rPr lang="nb-NO" sz="3200"/>
              <a:t> </a:t>
            </a:r>
          </a:p>
        </p:txBody>
      </p:sp>
      <p:sp>
        <p:nvSpPr>
          <p:cNvPr id="6" name="TekstSylinder 5">
            <a:extLst>
              <a:ext uri="{FF2B5EF4-FFF2-40B4-BE49-F238E27FC236}">
                <a16:creationId xmlns:a16="http://schemas.microsoft.com/office/drawing/2014/main" id="{EB87F50C-FCF9-BB21-A1EC-92ECD9BE54EE}"/>
              </a:ext>
            </a:extLst>
          </p:cNvPr>
          <p:cNvSpPr txBox="1"/>
          <p:nvPr/>
        </p:nvSpPr>
        <p:spPr>
          <a:xfrm>
            <a:off x="8414439" y="224273"/>
            <a:ext cx="3684104" cy="307777"/>
          </a:xfrm>
          <a:prstGeom prst="rect">
            <a:avLst/>
          </a:prstGeom>
          <a:noFill/>
        </p:spPr>
        <p:txBody>
          <a:bodyPr wrap="square" rtlCol="0">
            <a:spAutoFit/>
          </a:bodyPr>
          <a:lstStyle/>
          <a:p>
            <a:pPr algn="r"/>
            <a:r>
              <a:rPr lang="nb-NO" sz="1400"/>
              <a:t>Toleransevinduet</a:t>
            </a:r>
          </a:p>
        </p:txBody>
      </p:sp>
      <p:pic>
        <p:nvPicPr>
          <p:cNvPr id="13" name="Bilde 12" descr="Et bilde som inneholder skjermbilde, Rektangel, sort, kunst&#10;&#10;Automatisk generert beskrivelse">
            <a:extLst>
              <a:ext uri="{FF2B5EF4-FFF2-40B4-BE49-F238E27FC236}">
                <a16:creationId xmlns:a16="http://schemas.microsoft.com/office/drawing/2014/main" id="{4BBCB72C-B70A-AA1F-E0F6-8AAF41B4AD65}"/>
              </a:ext>
            </a:extLst>
          </p:cNvPr>
          <p:cNvPicPr>
            <a:picLocks noChangeAspect="1"/>
          </p:cNvPicPr>
          <p:nvPr/>
        </p:nvPicPr>
        <p:blipFill rotWithShape="1">
          <a:blip r:embed="rId3">
            <a:extLst>
              <a:ext uri="{28A0092B-C50C-407E-A947-70E740481C1C}">
                <a14:useLocalDpi xmlns:a14="http://schemas.microsoft.com/office/drawing/2010/main" val="0"/>
              </a:ext>
            </a:extLst>
          </a:blip>
          <a:srcRect l="57615" t="14818" r="12407" b="11490"/>
          <a:stretch/>
        </p:blipFill>
        <p:spPr>
          <a:xfrm>
            <a:off x="7040185" y="647012"/>
            <a:ext cx="4738158" cy="5563976"/>
          </a:xfrm>
          <a:prstGeom prst="rect">
            <a:avLst/>
          </a:prstGeom>
        </p:spPr>
      </p:pic>
      <p:sp>
        <p:nvSpPr>
          <p:cNvPr id="11" name="TekstSylinder 10">
            <a:extLst>
              <a:ext uri="{FF2B5EF4-FFF2-40B4-BE49-F238E27FC236}">
                <a16:creationId xmlns:a16="http://schemas.microsoft.com/office/drawing/2014/main" id="{DDDA935E-1AB9-837F-3864-161F73AE4E78}"/>
              </a:ext>
            </a:extLst>
          </p:cNvPr>
          <p:cNvSpPr txBox="1"/>
          <p:nvPr/>
        </p:nvSpPr>
        <p:spPr>
          <a:xfrm>
            <a:off x="7735243" y="1491024"/>
            <a:ext cx="3845593" cy="4242187"/>
          </a:xfrm>
          <a:prstGeom prst="rect">
            <a:avLst/>
          </a:prstGeom>
          <a:noFill/>
        </p:spPr>
        <p:txBody>
          <a:bodyPr wrap="square">
            <a:spAutoFit/>
          </a:bodyPr>
          <a:lstStyle/>
          <a:p>
            <a:pPr marL="0" indent="0">
              <a:spcBef>
                <a:spcPts val="1400"/>
              </a:spcBef>
              <a:buNone/>
            </a:pPr>
            <a:r>
              <a:rPr lang="nb-NO" sz="1600" b="1"/>
              <a:t>Eksempler på tilgjengelige ferdigheter: </a:t>
            </a:r>
          </a:p>
          <a:p>
            <a:pPr indent="-216000">
              <a:spcBef>
                <a:spcPts val="1200"/>
              </a:spcBef>
              <a:buBlip>
                <a:blip r:embed="rId4"/>
              </a:buBlip>
            </a:pPr>
            <a:r>
              <a:rPr lang="nb-NO" sz="1600"/>
              <a:t>Analysere og se nyanser</a:t>
            </a:r>
          </a:p>
          <a:p>
            <a:pPr indent="-216000">
              <a:spcBef>
                <a:spcPts val="1200"/>
              </a:spcBef>
              <a:buBlip>
                <a:blip r:embed="rId4"/>
              </a:buBlip>
            </a:pPr>
            <a:r>
              <a:rPr lang="nb-NO" sz="1600"/>
              <a:t>Impulskontroll </a:t>
            </a:r>
          </a:p>
          <a:p>
            <a:pPr indent="-216000">
              <a:spcBef>
                <a:spcPts val="1200"/>
              </a:spcBef>
              <a:buBlip>
                <a:blip r:embed="rId4"/>
              </a:buBlip>
            </a:pPr>
            <a:r>
              <a:rPr lang="nb-NO" sz="1600"/>
              <a:t>Ta andres perspektiv </a:t>
            </a:r>
          </a:p>
          <a:p>
            <a:pPr indent="-216000">
              <a:spcBef>
                <a:spcPts val="1200"/>
              </a:spcBef>
              <a:buBlip>
                <a:blip r:embed="rId4"/>
              </a:buBlip>
            </a:pPr>
            <a:r>
              <a:rPr lang="nb-NO" sz="1600"/>
              <a:t>Tidsforståelse </a:t>
            </a:r>
          </a:p>
          <a:p>
            <a:pPr indent="-216000">
              <a:spcBef>
                <a:spcPts val="1200"/>
              </a:spcBef>
              <a:buBlip>
                <a:blip r:embed="rId4"/>
              </a:buBlip>
            </a:pPr>
            <a:r>
              <a:rPr lang="nb-NO" sz="1600"/>
              <a:t>Forstå sosiale koder </a:t>
            </a:r>
          </a:p>
          <a:p>
            <a:pPr indent="-216000">
              <a:spcBef>
                <a:spcPts val="1200"/>
              </a:spcBef>
              <a:buBlip>
                <a:blip r:embed="rId4"/>
              </a:buBlip>
            </a:pPr>
            <a:r>
              <a:rPr lang="nb-NO" sz="1600"/>
              <a:t>Konsentrasjon </a:t>
            </a:r>
          </a:p>
          <a:p>
            <a:pPr indent="-216000">
              <a:spcBef>
                <a:spcPts val="1200"/>
              </a:spcBef>
              <a:buBlip>
                <a:blip r:embed="rId4"/>
              </a:buBlip>
            </a:pPr>
            <a:r>
              <a:rPr lang="nb-NO" sz="1600"/>
              <a:t>Tenke konsekvenser </a:t>
            </a:r>
          </a:p>
          <a:p>
            <a:pPr indent="-216000">
              <a:spcBef>
                <a:spcPts val="1200"/>
              </a:spcBef>
              <a:buBlip>
                <a:blip r:embed="rId4"/>
              </a:buBlip>
            </a:pPr>
            <a:r>
              <a:rPr lang="nb-NO" sz="1600"/>
              <a:t>Forstå egne og andres følelser </a:t>
            </a:r>
          </a:p>
          <a:p>
            <a:pPr>
              <a:spcBef>
                <a:spcPts val="1400"/>
              </a:spcBef>
            </a:pPr>
            <a:endParaRPr lang="nb-NO" sz="1800"/>
          </a:p>
        </p:txBody>
      </p:sp>
      <p:sp>
        <p:nvSpPr>
          <p:cNvPr id="15" name="Plassholder for innhold 2">
            <a:extLst>
              <a:ext uri="{FF2B5EF4-FFF2-40B4-BE49-F238E27FC236}">
                <a16:creationId xmlns:a16="http://schemas.microsoft.com/office/drawing/2014/main" id="{9292394F-A167-A918-A7E7-145AD24BC3FF}"/>
              </a:ext>
            </a:extLst>
          </p:cNvPr>
          <p:cNvSpPr txBox="1">
            <a:spLocks/>
          </p:cNvSpPr>
          <p:nvPr/>
        </p:nvSpPr>
        <p:spPr>
          <a:xfrm>
            <a:off x="798292" y="1791660"/>
            <a:ext cx="5517859" cy="38595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ct val="100000"/>
              </a:lnSpc>
              <a:spcBef>
                <a:spcPts val="1200"/>
              </a:spcBef>
              <a:spcAft>
                <a:spcPts val="1200"/>
              </a:spcAft>
              <a:buBlip>
                <a:blip r:embed="rId4"/>
              </a:buBlip>
            </a:pPr>
            <a:r>
              <a:rPr lang="nb-NO" sz="1800" dirty="0"/>
              <a:t>Informasjonen flyter godt mellom nettverkene i hjernen. </a:t>
            </a:r>
          </a:p>
          <a:p>
            <a:pPr marL="216000" indent="-216000">
              <a:lnSpc>
                <a:spcPct val="100000"/>
              </a:lnSpc>
              <a:spcBef>
                <a:spcPts val="1200"/>
              </a:spcBef>
              <a:spcAft>
                <a:spcPts val="1200"/>
              </a:spcAft>
              <a:buBlip>
                <a:blip r:embed="rId4"/>
              </a:buBlip>
            </a:pPr>
            <a:r>
              <a:rPr lang="nb-NO" sz="1800" dirty="0"/>
              <a:t>Vi har </a:t>
            </a:r>
            <a:r>
              <a:rPr lang="nb-NO" sz="1800" b="1" dirty="0"/>
              <a:t>tilgang </a:t>
            </a:r>
            <a:r>
              <a:rPr lang="nb-NO" sz="1800" dirty="0"/>
              <a:t>på alle ferdighetene våre. </a:t>
            </a:r>
          </a:p>
          <a:p>
            <a:pPr marL="216000" indent="-216000">
              <a:lnSpc>
                <a:spcPct val="100000"/>
              </a:lnSpc>
              <a:spcBef>
                <a:spcPts val="1200"/>
              </a:spcBef>
              <a:spcAft>
                <a:spcPts val="1200"/>
              </a:spcAft>
              <a:buBlip>
                <a:blip r:embed="rId4"/>
              </a:buBlip>
            </a:pPr>
            <a:r>
              <a:rPr lang="nb-NO" sz="1800" dirty="0"/>
              <a:t>En form for </a:t>
            </a:r>
            <a:r>
              <a:rPr lang="nb-NO" sz="1800" b="1" dirty="0"/>
              <a:t>optimal aktivering </a:t>
            </a:r>
            <a:r>
              <a:rPr lang="nb-NO" sz="1800" dirty="0"/>
              <a:t>der vi er litt skjerpet og fokusert, så vi kan lære og utvikle oss. </a:t>
            </a:r>
          </a:p>
          <a:p>
            <a:pPr marL="216000" indent="-216000">
              <a:lnSpc>
                <a:spcPct val="100000"/>
              </a:lnSpc>
              <a:spcBef>
                <a:spcPts val="1200"/>
              </a:spcBef>
              <a:spcAft>
                <a:spcPts val="1200"/>
              </a:spcAft>
              <a:buBlip>
                <a:blip r:embed="rId4"/>
              </a:buBlip>
            </a:pPr>
            <a:r>
              <a:rPr lang="nb-NO" sz="1800" b="1" dirty="0"/>
              <a:t>Ikke </a:t>
            </a:r>
            <a:r>
              <a:rPr lang="nb-NO" sz="1800" dirty="0"/>
              <a:t>det samme som å være rolig eller helt avslappet. </a:t>
            </a:r>
          </a:p>
          <a:p>
            <a:pPr marL="216000" indent="-216000">
              <a:lnSpc>
                <a:spcPct val="100000"/>
              </a:lnSpc>
              <a:spcBef>
                <a:spcPts val="1200"/>
              </a:spcBef>
              <a:spcAft>
                <a:spcPts val="1200"/>
              </a:spcAft>
              <a:buBlip>
                <a:blip r:embed="rId4"/>
              </a:buBlip>
            </a:pPr>
            <a:r>
              <a:rPr lang="nb-NO" sz="1800" dirty="0"/>
              <a:t>Vi kan fortsatt kjenne på sterke følelser, men vi klarer å </a:t>
            </a:r>
            <a:r>
              <a:rPr lang="nb-NO" sz="1800" b="1" dirty="0"/>
              <a:t>overstyre impulser</a:t>
            </a:r>
            <a:r>
              <a:rPr lang="nb-NO" sz="1800" dirty="0"/>
              <a:t>. </a:t>
            </a:r>
          </a:p>
        </p:txBody>
      </p:sp>
    </p:spTree>
    <p:extLst>
      <p:ext uri="{BB962C8B-B14F-4D97-AF65-F5344CB8AC3E}">
        <p14:creationId xmlns:p14="http://schemas.microsoft.com/office/powerpoint/2010/main" val="718066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B4B892E-B4B2-4905-4280-6D93FA5E5C7B}"/>
              </a:ext>
            </a:extLst>
          </p:cNvPr>
          <p:cNvSpPr>
            <a:spLocks noGrp="1"/>
          </p:cNvSpPr>
          <p:nvPr>
            <p:ph type="dt" sz="half" idx="10"/>
          </p:nvPr>
        </p:nvSpPr>
        <p:spPr/>
        <p:txBody>
          <a:bodyPr/>
          <a:lstStyle/>
          <a:p>
            <a:fld id="{1C0AD41E-2DE8-413B-985C-0FB9ACBEC2F4}" type="datetime1">
              <a:rPr lang="nb-NO" smtClean="0"/>
              <a:t>29.01.2026</a:t>
            </a:fld>
            <a:endParaRPr lang="nb-NO"/>
          </a:p>
        </p:txBody>
      </p:sp>
      <p:sp>
        <p:nvSpPr>
          <p:cNvPr id="5" name="Plassholder for lysbildenummer 4">
            <a:extLst>
              <a:ext uri="{FF2B5EF4-FFF2-40B4-BE49-F238E27FC236}">
                <a16:creationId xmlns:a16="http://schemas.microsoft.com/office/drawing/2014/main" id="{BEE7CE42-BBFF-2546-9F35-A5A518CFEBC4}"/>
              </a:ext>
            </a:extLst>
          </p:cNvPr>
          <p:cNvSpPr>
            <a:spLocks noGrp="1"/>
          </p:cNvSpPr>
          <p:nvPr>
            <p:ph type="sldNum" sz="quarter" idx="12"/>
          </p:nvPr>
        </p:nvSpPr>
        <p:spPr/>
        <p:txBody>
          <a:bodyPr/>
          <a:lstStyle/>
          <a:p>
            <a:fld id="{D6C842D4-8138-4C7C-AE91-15BBD05716DE}" type="slidenum">
              <a:rPr lang="nb-NO" smtClean="0"/>
              <a:t>2</a:t>
            </a:fld>
            <a:endParaRPr lang="nb-NO"/>
          </a:p>
        </p:txBody>
      </p:sp>
      <p:pic>
        <p:nvPicPr>
          <p:cNvPr id="8" name="Bilde 7">
            <a:extLst>
              <a:ext uri="{FF2B5EF4-FFF2-40B4-BE49-F238E27FC236}">
                <a16:creationId xmlns:a16="http://schemas.microsoft.com/office/drawing/2014/main" id="{405696F7-9740-15EC-D371-BE8270FBC5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22" y="4512"/>
            <a:ext cx="12175957" cy="6848975"/>
          </a:xfrm>
          <a:prstGeom prst="rect">
            <a:avLst/>
          </a:prstGeom>
        </p:spPr>
      </p:pic>
    </p:spTree>
    <p:extLst>
      <p:ext uri="{BB962C8B-B14F-4D97-AF65-F5344CB8AC3E}">
        <p14:creationId xmlns:p14="http://schemas.microsoft.com/office/powerpoint/2010/main" val="127797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AEEB502-8B2E-9B8C-1C3A-CE7879B6BB92}"/>
              </a:ext>
            </a:extLst>
          </p:cNvPr>
          <p:cNvSpPr>
            <a:spLocks noChangeAspect="1"/>
          </p:cNvSpPr>
          <p:nvPr/>
        </p:nvSpPr>
        <p:spPr>
          <a:xfrm>
            <a:off x="9117812"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Under </a:t>
            </a:r>
          </a:p>
          <a:p>
            <a:pPr algn="ctr"/>
            <a:r>
              <a:rPr lang="nb-NO" sz="1400">
                <a:solidFill>
                  <a:schemeClr val="tx1"/>
                </a:solidFill>
              </a:rPr>
              <a:t>toleransevinduet</a:t>
            </a:r>
          </a:p>
          <a:p>
            <a:pPr algn="ctr"/>
            <a:endParaRPr lang="nb-NO" sz="1400">
              <a:solidFill>
                <a:schemeClr val="tx1"/>
              </a:solidFill>
            </a:endParaRPr>
          </a:p>
        </p:txBody>
      </p:sp>
      <p:sp>
        <p:nvSpPr>
          <p:cNvPr id="3" name="Rektangel 2">
            <a:extLst>
              <a:ext uri="{FF2B5EF4-FFF2-40B4-BE49-F238E27FC236}">
                <a16:creationId xmlns:a16="http://schemas.microsoft.com/office/drawing/2014/main" id="{64F6F438-C5C8-4316-6891-79A24C980BD8}"/>
              </a:ext>
            </a:extLst>
          </p:cNvPr>
          <p:cNvSpPr>
            <a:spLocks noChangeAspect="1"/>
          </p:cNvSpPr>
          <p:nvPr/>
        </p:nvSpPr>
        <p:spPr>
          <a:xfrm>
            <a:off x="968894"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Innenfor</a:t>
            </a:r>
          </a:p>
          <a:p>
            <a:pPr algn="ctr"/>
            <a:r>
              <a:rPr lang="nb-NO" sz="1400">
                <a:solidFill>
                  <a:schemeClr val="tx1"/>
                </a:solidFill>
              </a:rPr>
              <a:t>toleransevinduet</a:t>
            </a:r>
          </a:p>
          <a:p>
            <a:pPr algn="ctr"/>
            <a:endParaRPr lang="nb-NO" sz="1400">
              <a:solidFill>
                <a:schemeClr val="tx1"/>
              </a:solidFill>
            </a:endParaRPr>
          </a:p>
        </p:txBody>
      </p:sp>
      <p:sp>
        <p:nvSpPr>
          <p:cNvPr id="4" name="Ellipse 3">
            <a:extLst>
              <a:ext uri="{FF2B5EF4-FFF2-40B4-BE49-F238E27FC236}">
                <a16:creationId xmlns:a16="http://schemas.microsoft.com/office/drawing/2014/main" id="{46BEEC28-E206-1D36-7E3F-1450E699353B}"/>
              </a:ext>
            </a:extLst>
          </p:cNvPr>
          <p:cNvSpPr/>
          <p:nvPr/>
        </p:nvSpPr>
        <p:spPr>
          <a:xfrm>
            <a:off x="3342484" y="675485"/>
            <a:ext cx="5507030" cy="550703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nb-NO">
              <a:solidFill>
                <a:schemeClr val="tx1"/>
              </a:solidFill>
              <a:effectLst/>
              <a:latin typeface="Oslo Sans" panose="02000000000000000000" pitchFamily="2" charset="77"/>
            </a:endParaRPr>
          </a:p>
          <a:p>
            <a:pPr algn="ctr"/>
            <a:endParaRPr lang="nb-NO">
              <a:solidFill>
                <a:schemeClr val="tx1"/>
              </a:solidFill>
              <a:latin typeface="Oslo Sans" panose="02000000000000000000" pitchFamily="2" charset="77"/>
            </a:endParaRPr>
          </a:p>
          <a:p>
            <a:pPr algn="ctr"/>
            <a:endParaRPr lang="nb-NO">
              <a:solidFill>
                <a:schemeClr val="tx1"/>
              </a:solidFill>
              <a:effectLst/>
              <a:latin typeface="Oslo Sans" panose="02000000000000000000" pitchFamily="2" charset="77"/>
            </a:endParaRPr>
          </a:p>
        </p:txBody>
      </p:sp>
      <p:sp>
        <p:nvSpPr>
          <p:cNvPr id="12" name="Tittel 1">
            <a:extLst>
              <a:ext uri="{FF2B5EF4-FFF2-40B4-BE49-F238E27FC236}">
                <a16:creationId xmlns:a16="http://schemas.microsoft.com/office/drawing/2014/main" id="{0D707AB2-58EE-D22A-BA23-91B720812118}"/>
              </a:ext>
            </a:extLst>
          </p:cNvPr>
          <p:cNvSpPr>
            <a:spLocks noGrp="1"/>
          </p:cNvSpPr>
          <p:nvPr>
            <p:ph type="title"/>
          </p:nvPr>
        </p:nvSpPr>
        <p:spPr>
          <a:xfrm>
            <a:off x="529190" y="450828"/>
            <a:ext cx="9469438" cy="555906"/>
          </a:xfrm>
        </p:spPr>
        <p:txBody>
          <a:bodyPr>
            <a:noAutofit/>
          </a:bodyPr>
          <a:lstStyle/>
          <a:p>
            <a:r>
              <a:rPr lang="nb-NO" dirty="0">
                <a:effectLst/>
              </a:rPr>
              <a:t>Over toleransevinduet </a:t>
            </a:r>
            <a:r>
              <a:rPr lang="nb-NO" sz="1600" baseline="80000" dirty="0">
                <a:effectLst/>
              </a:rPr>
              <a:t>1,7,8</a:t>
            </a:r>
            <a:br>
              <a:rPr lang="nb-NO" dirty="0">
                <a:effectLst/>
              </a:rPr>
            </a:br>
            <a:endParaRPr lang="nb-NO" dirty="0">
              <a:effectLst/>
            </a:endParaRPr>
          </a:p>
        </p:txBody>
      </p:sp>
      <p:sp>
        <p:nvSpPr>
          <p:cNvPr id="7" name="Plassholder for innhold 2">
            <a:extLst>
              <a:ext uri="{FF2B5EF4-FFF2-40B4-BE49-F238E27FC236}">
                <a16:creationId xmlns:a16="http://schemas.microsoft.com/office/drawing/2014/main" id="{D72D5589-8A5B-345A-230E-77D8E523F267}"/>
              </a:ext>
            </a:extLst>
          </p:cNvPr>
          <p:cNvSpPr>
            <a:spLocks noGrp="1"/>
          </p:cNvSpPr>
          <p:nvPr>
            <p:ph idx="1"/>
          </p:nvPr>
        </p:nvSpPr>
        <p:spPr>
          <a:xfrm>
            <a:off x="4233175" y="4517863"/>
            <a:ext cx="3923401" cy="1348937"/>
          </a:xfrm>
        </p:spPr>
        <p:txBody>
          <a:bodyPr/>
          <a:lstStyle/>
          <a:p>
            <a:pPr marL="0" indent="0" algn="ctr">
              <a:lnSpc>
                <a:spcPct val="90000"/>
              </a:lnSpc>
              <a:spcBef>
                <a:spcPts val="1400"/>
              </a:spcBef>
              <a:buNone/>
            </a:pPr>
            <a:r>
              <a:rPr lang="nb-NO" sz="1800"/>
              <a:t>Stressresponsen er justert høyt opp og kroppen forbereder seg på å flykte eller sloss.</a:t>
            </a:r>
          </a:p>
          <a:p>
            <a:pPr>
              <a:buFontTx/>
              <a:buChar char="-"/>
            </a:pPr>
            <a:endParaRPr lang="nb-NO"/>
          </a:p>
        </p:txBody>
      </p:sp>
      <p:pic>
        <p:nvPicPr>
          <p:cNvPr id="8" name="Bilde 7" descr="Et bilde som inneholder sketch, tegning, sort, kunst&#10;&#10;Automatisk generert beskrivelse">
            <a:extLst>
              <a:ext uri="{FF2B5EF4-FFF2-40B4-BE49-F238E27FC236}">
                <a16:creationId xmlns:a16="http://schemas.microsoft.com/office/drawing/2014/main" id="{3FE24119-BE46-6D88-6E0E-896B73E76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258" y="809496"/>
            <a:ext cx="1984257" cy="3545357"/>
          </a:xfrm>
          <a:prstGeom prst="rect">
            <a:avLst/>
          </a:prstGeom>
        </p:spPr>
      </p:pic>
      <p:pic>
        <p:nvPicPr>
          <p:cNvPr id="13" name="Bilde 12" descr="Et bilde som inneholder sketch, tegning, kunst, illustrasjon&#10;&#10;Automatisk generert beskrivelse">
            <a:extLst>
              <a:ext uri="{FF2B5EF4-FFF2-40B4-BE49-F238E27FC236}">
                <a16:creationId xmlns:a16="http://schemas.microsoft.com/office/drawing/2014/main" id="{66587D07-1031-74A5-C2FD-1BED564E647E}"/>
              </a:ext>
            </a:extLst>
          </p:cNvPr>
          <p:cNvPicPr>
            <a:picLocks noChangeAspect="1"/>
          </p:cNvPicPr>
          <p:nvPr/>
        </p:nvPicPr>
        <p:blipFill rotWithShape="1">
          <a:blip r:embed="rId3">
            <a:extLst>
              <a:ext uri="{28A0092B-C50C-407E-A947-70E740481C1C}">
                <a14:useLocalDpi xmlns:a14="http://schemas.microsoft.com/office/drawing/2010/main" val="0"/>
              </a:ext>
            </a:extLst>
          </a:blip>
          <a:srcRect r="-6726" b="49099"/>
          <a:stretch/>
        </p:blipFill>
        <p:spPr>
          <a:xfrm>
            <a:off x="1636834" y="3216191"/>
            <a:ext cx="673225" cy="711201"/>
          </a:xfrm>
          <a:prstGeom prst="rect">
            <a:avLst/>
          </a:prstGeom>
        </p:spPr>
      </p:pic>
      <p:pic>
        <p:nvPicPr>
          <p:cNvPr id="17" name="Bilde 16" descr="Et bilde som inneholder sketch, kunst, silhuett, illustrasjon&#10;&#10;Automatisk generert beskrivelse">
            <a:extLst>
              <a:ext uri="{FF2B5EF4-FFF2-40B4-BE49-F238E27FC236}">
                <a16:creationId xmlns:a16="http://schemas.microsoft.com/office/drawing/2014/main" id="{4BE73EEE-F792-A7A3-9EEB-DFC86A878D57}"/>
              </a:ext>
            </a:extLst>
          </p:cNvPr>
          <p:cNvPicPr>
            <a:picLocks noChangeAspect="1"/>
          </p:cNvPicPr>
          <p:nvPr/>
        </p:nvPicPr>
        <p:blipFill rotWithShape="1">
          <a:blip r:embed="rId4">
            <a:extLst>
              <a:ext uri="{28A0092B-C50C-407E-A947-70E740481C1C}">
                <a14:useLocalDpi xmlns:a14="http://schemas.microsoft.com/office/drawing/2010/main" val="0"/>
              </a:ext>
            </a:extLst>
          </a:blip>
          <a:srcRect l="1" r="-15704" b="55196"/>
          <a:stretch/>
        </p:blipFill>
        <p:spPr>
          <a:xfrm>
            <a:off x="9832213" y="3042667"/>
            <a:ext cx="665102" cy="772666"/>
          </a:xfrm>
          <a:prstGeom prst="rect">
            <a:avLst/>
          </a:prstGeom>
        </p:spPr>
      </p:pic>
      <p:sp>
        <p:nvSpPr>
          <p:cNvPr id="2" name="TekstSylinder 1">
            <a:extLst>
              <a:ext uri="{FF2B5EF4-FFF2-40B4-BE49-F238E27FC236}">
                <a16:creationId xmlns:a16="http://schemas.microsoft.com/office/drawing/2014/main" id="{C961F5DD-ED14-5770-0B85-C063673068B9}"/>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Tree>
    <p:extLst>
      <p:ext uri="{BB962C8B-B14F-4D97-AF65-F5344CB8AC3E}">
        <p14:creationId xmlns:p14="http://schemas.microsoft.com/office/powerpoint/2010/main" val="1087223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B1EFD7B-2E36-ECA1-8752-0B6860B8B13A}"/>
              </a:ext>
            </a:extLst>
          </p:cNvPr>
          <p:cNvSpPr/>
          <p:nvPr/>
        </p:nvSpPr>
        <p:spPr>
          <a:xfrm>
            <a:off x="6542314" y="0"/>
            <a:ext cx="56514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C526C26-F77F-FEF0-D693-37B7532D5FAB}"/>
              </a:ext>
            </a:extLst>
          </p:cNvPr>
          <p:cNvSpPr>
            <a:spLocks noGrp="1"/>
          </p:cNvSpPr>
          <p:nvPr>
            <p:ph type="title"/>
          </p:nvPr>
        </p:nvSpPr>
        <p:spPr>
          <a:xfrm>
            <a:off x="765183" y="466338"/>
            <a:ext cx="7312427" cy="1183342"/>
          </a:xfrm>
        </p:spPr>
        <p:txBody>
          <a:bodyPr anchor="b">
            <a:normAutofit/>
          </a:bodyPr>
          <a:lstStyle/>
          <a:p>
            <a:r>
              <a:rPr lang="nb-NO" sz="3200"/>
              <a:t>Over</a:t>
            </a:r>
            <a:r>
              <a:rPr lang="nb-NO" sz="1600" baseline="80000"/>
              <a:t>1,7,8</a:t>
            </a:r>
          </a:p>
        </p:txBody>
      </p:sp>
      <p:sp>
        <p:nvSpPr>
          <p:cNvPr id="6" name="TekstSylinder 5">
            <a:extLst>
              <a:ext uri="{FF2B5EF4-FFF2-40B4-BE49-F238E27FC236}">
                <a16:creationId xmlns:a16="http://schemas.microsoft.com/office/drawing/2014/main" id="{EB87F50C-FCF9-BB21-A1EC-92ECD9BE54EE}"/>
              </a:ext>
            </a:extLst>
          </p:cNvPr>
          <p:cNvSpPr txBox="1"/>
          <p:nvPr/>
        </p:nvSpPr>
        <p:spPr>
          <a:xfrm>
            <a:off x="8414439" y="224273"/>
            <a:ext cx="3684104" cy="307777"/>
          </a:xfrm>
          <a:prstGeom prst="rect">
            <a:avLst/>
          </a:prstGeom>
          <a:noFill/>
        </p:spPr>
        <p:txBody>
          <a:bodyPr wrap="square" rtlCol="0">
            <a:spAutoFit/>
          </a:bodyPr>
          <a:lstStyle/>
          <a:p>
            <a:pPr algn="r"/>
            <a:r>
              <a:rPr lang="nb-NO" sz="1400"/>
              <a:t>Toleransevinduet</a:t>
            </a:r>
          </a:p>
        </p:txBody>
      </p:sp>
      <p:pic>
        <p:nvPicPr>
          <p:cNvPr id="13" name="Bilde 12" descr="Et bilde som inneholder skjermbilde, Rektangel, sort, kunst&#10;&#10;Automatisk generert beskrivelse">
            <a:extLst>
              <a:ext uri="{FF2B5EF4-FFF2-40B4-BE49-F238E27FC236}">
                <a16:creationId xmlns:a16="http://schemas.microsoft.com/office/drawing/2014/main" id="{4BBCB72C-B70A-AA1F-E0F6-8AAF41B4AD65}"/>
              </a:ext>
            </a:extLst>
          </p:cNvPr>
          <p:cNvPicPr>
            <a:picLocks noChangeAspect="1"/>
          </p:cNvPicPr>
          <p:nvPr/>
        </p:nvPicPr>
        <p:blipFill rotWithShape="1">
          <a:blip r:embed="rId3">
            <a:extLst>
              <a:ext uri="{28A0092B-C50C-407E-A947-70E740481C1C}">
                <a14:useLocalDpi xmlns:a14="http://schemas.microsoft.com/office/drawing/2010/main" val="0"/>
              </a:ext>
            </a:extLst>
          </a:blip>
          <a:srcRect l="57615" t="14818" r="12407" b="11490"/>
          <a:stretch/>
        </p:blipFill>
        <p:spPr>
          <a:xfrm>
            <a:off x="7019287" y="647012"/>
            <a:ext cx="4697533" cy="5563976"/>
          </a:xfrm>
          <a:prstGeom prst="rect">
            <a:avLst/>
          </a:prstGeom>
        </p:spPr>
      </p:pic>
      <p:sp>
        <p:nvSpPr>
          <p:cNvPr id="11" name="TekstSylinder 10">
            <a:extLst>
              <a:ext uri="{FF2B5EF4-FFF2-40B4-BE49-F238E27FC236}">
                <a16:creationId xmlns:a16="http://schemas.microsoft.com/office/drawing/2014/main" id="{DDDA935E-1AB9-837F-3864-161F73AE4E78}"/>
              </a:ext>
            </a:extLst>
          </p:cNvPr>
          <p:cNvSpPr txBox="1"/>
          <p:nvPr/>
        </p:nvSpPr>
        <p:spPr>
          <a:xfrm>
            <a:off x="7816352" y="1597412"/>
            <a:ext cx="3349207" cy="4319131"/>
          </a:xfrm>
          <a:prstGeom prst="rect">
            <a:avLst/>
          </a:prstGeom>
          <a:noFill/>
        </p:spPr>
        <p:txBody>
          <a:bodyPr wrap="square">
            <a:spAutoFit/>
          </a:bodyPr>
          <a:lstStyle/>
          <a:p>
            <a:pPr>
              <a:spcBef>
                <a:spcPts val="1200"/>
              </a:spcBef>
              <a:spcAft>
                <a:spcPts val="600"/>
              </a:spcAft>
              <a:buNone/>
            </a:pPr>
            <a:r>
              <a:rPr lang="nb-NO" sz="1600" b="1"/>
              <a:t>Eksempler på hva som kan bli vanskelig:</a:t>
            </a:r>
          </a:p>
          <a:p>
            <a:pPr indent="-216000">
              <a:spcBef>
                <a:spcPts val="1200"/>
              </a:spcBef>
              <a:buBlip>
                <a:blip r:embed="rId4"/>
              </a:buBlip>
            </a:pPr>
            <a:r>
              <a:rPr lang="nb-NO" sz="1600"/>
              <a:t>Stoppe impulser </a:t>
            </a:r>
          </a:p>
          <a:p>
            <a:pPr indent="-216000">
              <a:spcBef>
                <a:spcPts val="1200"/>
              </a:spcBef>
              <a:buBlip>
                <a:blip r:embed="rId4"/>
              </a:buBlip>
            </a:pPr>
            <a:r>
              <a:rPr lang="nb-NO" sz="1600"/>
              <a:t>Ta andres perspektiv </a:t>
            </a:r>
          </a:p>
          <a:p>
            <a:pPr indent="-216000">
              <a:spcBef>
                <a:spcPts val="1200"/>
              </a:spcBef>
              <a:buBlip>
                <a:blip r:embed="rId4"/>
              </a:buBlip>
            </a:pPr>
            <a:r>
              <a:rPr lang="nb-NO" sz="1600"/>
              <a:t>Tolke andres kroppsspråk</a:t>
            </a:r>
          </a:p>
          <a:p>
            <a:pPr indent="-216000">
              <a:spcBef>
                <a:spcPts val="1200"/>
              </a:spcBef>
              <a:buBlip>
                <a:blip r:embed="rId4"/>
              </a:buBlip>
            </a:pPr>
            <a:r>
              <a:rPr lang="nb-NO" sz="1600"/>
              <a:t>Konsentrere seg</a:t>
            </a:r>
          </a:p>
          <a:p>
            <a:pPr indent="-216000">
              <a:spcBef>
                <a:spcPts val="1200"/>
              </a:spcBef>
              <a:buBlip>
                <a:blip r:embed="rId4"/>
              </a:buBlip>
            </a:pPr>
            <a:r>
              <a:rPr lang="nb-NO" sz="1600"/>
              <a:t>Tenke konsekvenser </a:t>
            </a:r>
          </a:p>
          <a:p>
            <a:pPr indent="-216000">
              <a:spcBef>
                <a:spcPts val="1200"/>
              </a:spcBef>
              <a:buBlip>
                <a:blip r:embed="rId4"/>
              </a:buBlip>
            </a:pPr>
            <a:r>
              <a:rPr lang="nb-NO" sz="1600"/>
              <a:t>Tiden oppleves knapp </a:t>
            </a:r>
          </a:p>
          <a:p>
            <a:pPr indent="-216000">
              <a:spcBef>
                <a:spcPts val="1200"/>
              </a:spcBef>
              <a:buBlip>
                <a:blip r:embed="rId4"/>
              </a:buBlip>
            </a:pPr>
            <a:r>
              <a:rPr lang="nb-NO" sz="1600"/>
              <a:t>Se alternative løsninger</a:t>
            </a:r>
          </a:p>
          <a:p>
            <a:pPr indent="-216000">
              <a:spcBef>
                <a:spcPts val="1200"/>
              </a:spcBef>
              <a:buBlip>
                <a:blip r:embed="rId4"/>
              </a:buBlip>
            </a:pPr>
            <a:r>
              <a:rPr lang="nb-NO" sz="1600"/>
              <a:t>Analysere </a:t>
            </a:r>
          </a:p>
          <a:p>
            <a:pPr>
              <a:spcBef>
                <a:spcPts val="1400"/>
              </a:spcBef>
            </a:pPr>
            <a:endParaRPr lang="nb-NO" sz="1800"/>
          </a:p>
        </p:txBody>
      </p:sp>
      <p:sp>
        <p:nvSpPr>
          <p:cNvPr id="15" name="Plassholder for innhold 2">
            <a:extLst>
              <a:ext uri="{FF2B5EF4-FFF2-40B4-BE49-F238E27FC236}">
                <a16:creationId xmlns:a16="http://schemas.microsoft.com/office/drawing/2014/main" id="{9292394F-A167-A918-A7E7-145AD24BC3FF}"/>
              </a:ext>
            </a:extLst>
          </p:cNvPr>
          <p:cNvSpPr txBox="1">
            <a:spLocks/>
          </p:cNvSpPr>
          <p:nvPr/>
        </p:nvSpPr>
        <p:spPr>
          <a:xfrm>
            <a:off x="1497090" y="2226721"/>
            <a:ext cx="4647233" cy="3304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ct val="100000"/>
              </a:lnSpc>
              <a:spcBef>
                <a:spcPts val="1200"/>
              </a:spcBef>
              <a:spcAft>
                <a:spcPts val="1200"/>
              </a:spcAft>
              <a:buBlip>
                <a:blip r:embed="rId4"/>
              </a:buBlip>
            </a:pPr>
            <a:endParaRPr lang="nb-NO" sz="1800"/>
          </a:p>
        </p:txBody>
      </p:sp>
      <p:sp>
        <p:nvSpPr>
          <p:cNvPr id="5" name="TekstSylinder 4">
            <a:extLst>
              <a:ext uri="{FF2B5EF4-FFF2-40B4-BE49-F238E27FC236}">
                <a16:creationId xmlns:a16="http://schemas.microsoft.com/office/drawing/2014/main" id="{8FDA8B3F-6E86-0C89-8FAF-165B268F32C8}"/>
              </a:ext>
            </a:extLst>
          </p:cNvPr>
          <p:cNvSpPr txBox="1"/>
          <p:nvPr/>
        </p:nvSpPr>
        <p:spPr>
          <a:xfrm>
            <a:off x="765183" y="1998868"/>
            <a:ext cx="5330817" cy="3416320"/>
          </a:xfrm>
          <a:prstGeom prst="rect">
            <a:avLst/>
          </a:prstGeom>
          <a:noFill/>
        </p:spPr>
        <p:txBody>
          <a:bodyPr wrap="square">
            <a:spAutoFit/>
          </a:bodyPr>
          <a:lstStyle/>
          <a:p>
            <a:pPr marL="216000" indent="-216000">
              <a:spcBef>
                <a:spcPts val="1800"/>
              </a:spcBef>
              <a:spcAft>
                <a:spcPts val="1800"/>
              </a:spcAft>
              <a:buBlip>
                <a:blip r:embed="rId4"/>
              </a:buBlip>
            </a:pPr>
            <a:r>
              <a:rPr lang="nb-NO" sz="1800" dirty="0"/>
              <a:t>Hjertet banker fortere, pusten øker og musklene spenner seg.</a:t>
            </a:r>
          </a:p>
          <a:p>
            <a:pPr marL="216000" indent="-216000">
              <a:spcBef>
                <a:spcPts val="1800"/>
              </a:spcBef>
              <a:spcAft>
                <a:spcPts val="1800"/>
              </a:spcAft>
              <a:buBlip>
                <a:blip r:embed="rId4"/>
              </a:buBlip>
            </a:pPr>
            <a:r>
              <a:rPr lang="nb-NO" sz="1800" dirty="0"/>
              <a:t>Kan kjenne på </a:t>
            </a:r>
            <a:r>
              <a:rPr lang="nb-NO" sz="1800" b="1" dirty="0"/>
              <a:t>sterke følelser </a:t>
            </a:r>
            <a:r>
              <a:rPr lang="nb-NO" sz="1800" dirty="0"/>
              <a:t>som sinne, frykt og uro. </a:t>
            </a:r>
          </a:p>
          <a:p>
            <a:pPr marL="216000" indent="-216000">
              <a:spcBef>
                <a:spcPts val="1800"/>
              </a:spcBef>
              <a:spcAft>
                <a:spcPts val="1800"/>
              </a:spcAft>
              <a:buBlip>
                <a:blip r:embed="rId4"/>
              </a:buBlip>
            </a:pPr>
            <a:r>
              <a:rPr lang="nb-NO" dirty="0"/>
              <a:t>Liten tilgang på ferdigheter i tenkehjernen og prosessene går </a:t>
            </a:r>
            <a:r>
              <a:rPr lang="nb-NO" b="1" dirty="0"/>
              <a:t>langsommere</a:t>
            </a:r>
            <a:r>
              <a:rPr lang="nb-NO" dirty="0"/>
              <a:t>. </a:t>
            </a:r>
          </a:p>
          <a:p>
            <a:pPr marL="216000" indent="-216000">
              <a:spcBef>
                <a:spcPts val="1800"/>
              </a:spcBef>
              <a:spcAft>
                <a:spcPts val="1800"/>
              </a:spcAft>
              <a:buBlip>
                <a:blip r:embed="rId4"/>
              </a:buBlip>
            </a:pPr>
            <a:r>
              <a:rPr lang="nb-NO" sz="1800" dirty="0"/>
              <a:t>Vanskelig å koble seg på </a:t>
            </a:r>
            <a:r>
              <a:rPr lang="nb-NO" sz="1800" b="1" dirty="0"/>
              <a:t>andre mennesker</a:t>
            </a:r>
            <a:r>
              <a:rPr lang="nb-NO" sz="1800" dirty="0"/>
              <a:t>. </a:t>
            </a:r>
          </a:p>
        </p:txBody>
      </p:sp>
    </p:spTree>
    <p:extLst>
      <p:ext uri="{BB962C8B-B14F-4D97-AF65-F5344CB8AC3E}">
        <p14:creationId xmlns:p14="http://schemas.microsoft.com/office/powerpoint/2010/main" val="391860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Bilde 13" descr="Et bilde som inneholder innendørs, vegg, tak, Gulvmateriale&#10;&#10;Automatisk generert beskrivelse">
            <a:extLst>
              <a:ext uri="{FF2B5EF4-FFF2-40B4-BE49-F238E27FC236}">
                <a16:creationId xmlns:a16="http://schemas.microsoft.com/office/drawing/2014/main" id="{F65149C9-FADD-288D-4F7F-41EABAF02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0" y="-581895"/>
            <a:ext cx="13754100" cy="8727881"/>
          </a:xfrm>
          <a:prstGeom prst="rect">
            <a:avLst/>
          </a:prstGeom>
        </p:spPr>
      </p:pic>
      <p:sp>
        <p:nvSpPr>
          <p:cNvPr id="2" name="TekstSylinder 1">
            <a:extLst>
              <a:ext uri="{FF2B5EF4-FFF2-40B4-BE49-F238E27FC236}">
                <a16:creationId xmlns:a16="http://schemas.microsoft.com/office/drawing/2014/main" id="{19F7071E-C7F0-7E12-B057-ADABA01B4762}"/>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Toleransevindu</a:t>
            </a:r>
          </a:p>
        </p:txBody>
      </p:sp>
      <p:sp>
        <p:nvSpPr>
          <p:cNvPr id="15" name="Rektangel 14">
            <a:extLst>
              <a:ext uri="{FF2B5EF4-FFF2-40B4-BE49-F238E27FC236}">
                <a16:creationId xmlns:a16="http://schemas.microsoft.com/office/drawing/2014/main" id="{0E98B293-CEF4-CFAF-470E-CCA267B9B477}"/>
              </a:ext>
            </a:extLst>
          </p:cNvPr>
          <p:cNvSpPr/>
          <p:nvPr/>
        </p:nvSpPr>
        <p:spPr>
          <a:xfrm>
            <a:off x="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ittel 1">
            <a:extLst>
              <a:ext uri="{FF2B5EF4-FFF2-40B4-BE49-F238E27FC236}">
                <a16:creationId xmlns:a16="http://schemas.microsoft.com/office/drawing/2014/main" id="{966D7C4E-33F5-CDAF-9F77-265A4B7C153D}"/>
              </a:ext>
            </a:extLst>
          </p:cNvPr>
          <p:cNvSpPr txBox="1">
            <a:spLocks/>
          </p:cNvSpPr>
          <p:nvPr/>
        </p:nvSpPr>
        <p:spPr>
          <a:xfrm>
            <a:off x="476437" y="616528"/>
            <a:ext cx="5743200" cy="55590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a:t>Over toleransevinduet</a:t>
            </a:r>
            <a:br>
              <a:rPr lang="nb-NO"/>
            </a:br>
            <a:endParaRPr lang="nb-NO"/>
          </a:p>
        </p:txBody>
      </p:sp>
      <p:sp>
        <p:nvSpPr>
          <p:cNvPr id="18" name="TekstSylinder 17">
            <a:extLst>
              <a:ext uri="{FF2B5EF4-FFF2-40B4-BE49-F238E27FC236}">
                <a16:creationId xmlns:a16="http://schemas.microsoft.com/office/drawing/2014/main" id="{8A136276-1DEC-BDD1-AD27-DF945A1FF18D}"/>
              </a:ext>
            </a:extLst>
          </p:cNvPr>
          <p:cNvSpPr txBox="1"/>
          <p:nvPr/>
        </p:nvSpPr>
        <p:spPr>
          <a:xfrm>
            <a:off x="1679661" y="2459504"/>
            <a:ext cx="2933621" cy="1754326"/>
          </a:xfrm>
          <a:prstGeom prst="rect">
            <a:avLst/>
          </a:prstGeom>
          <a:noFill/>
        </p:spPr>
        <p:txBody>
          <a:bodyPr wrap="square" rtlCol="0">
            <a:spAutoFit/>
          </a:bodyPr>
          <a:lstStyle/>
          <a:p>
            <a:pPr marL="216000" indent="-216000" algn="ctr">
              <a:spcBef>
                <a:spcPts val="1200"/>
              </a:spcBef>
              <a:spcAft>
                <a:spcPts val="1200"/>
              </a:spcAft>
            </a:pPr>
            <a:r>
              <a:rPr lang="nb-NO" i="1"/>
              <a:t>«Når jeg er over toleransevinduet så klarer jeg ikke å tenke klart, jeg blir urolig og får ikke gjort det jeg egentlig skal gjøre»</a:t>
            </a:r>
          </a:p>
        </p:txBody>
      </p:sp>
      <p:pic>
        <p:nvPicPr>
          <p:cNvPr id="3" name="Bilde 2" descr="Et bilde som inneholder sirkel&#10;&#10;Automatisk generert beskrivelse">
            <a:extLst>
              <a:ext uri="{FF2B5EF4-FFF2-40B4-BE49-F238E27FC236}">
                <a16:creationId xmlns:a16="http://schemas.microsoft.com/office/drawing/2014/main" id="{CAAD4067-DC86-AEAB-A18F-6EBF204365A4}"/>
              </a:ext>
            </a:extLst>
          </p:cNvPr>
          <p:cNvPicPr>
            <a:picLocks noChangeAspect="1"/>
          </p:cNvPicPr>
          <p:nvPr/>
        </p:nvPicPr>
        <p:blipFill>
          <a:blip r:embed="rId4">
            <a:extLst>
              <a:ext uri="{28A0092B-C50C-407E-A947-70E740481C1C}">
                <a14:useLocalDpi xmlns:a14="http://schemas.microsoft.com/office/drawing/2010/main" val="0"/>
              </a:ext>
            </a:extLst>
          </a:blip>
          <a:srcRect l="33650" t="20180" r="31431"/>
          <a:stretch/>
        </p:blipFill>
        <p:spPr>
          <a:xfrm>
            <a:off x="1085850" y="1416155"/>
            <a:ext cx="4524375" cy="5813541"/>
          </a:xfrm>
          <a:prstGeom prst="rect">
            <a:avLst/>
          </a:prstGeom>
        </p:spPr>
      </p:pic>
    </p:spTree>
    <p:extLst>
      <p:ext uri="{BB962C8B-B14F-4D97-AF65-F5344CB8AC3E}">
        <p14:creationId xmlns:p14="http://schemas.microsoft.com/office/powerpoint/2010/main" val="2258061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67C7B5F-013C-827C-00AD-51C9CA264DA1}"/>
              </a:ext>
            </a:extLst>
          </p:cNvPr>
          <p:cNvSpPr/>
          <p:nvPr/>
        </p:nvSpPr>
        <p:spPr>
          <a:xfrm>
            <a:off x="3570514" y="2789423"/>
            <a:ext cx="2170535" cy="21704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Over toleransevinduet</a:t>
            </a:r>
          </a:p>
        </p:txBody>
      </p:sp>
      <p:sp>
        <p:nvSpPr>
          <p:cNvPr id="2" name="Rektangel 1">
            <a:extLst>
              <a:ext uri="{FF2B5EF4-FFF2-40B4-BE49-F238E27FC236}">
                <a16:creationId xmlns:a16="http://schemas.microsoft.com/office/drawing/2014/main" id="{A0E4D59B-65CA-9355-8196-F395B32CB1F6}"/>
              </a:ext>
            </a:extLst>
          </p:cNvPr>
          <p:cNvSpPr>
            <a:spLocks noChangeAspect="1"/>
          </p:cNvSpPr>
          <p:nvPr/>
        </p:nvSpPr>
        <p:spPr>
          <a:xfrm>
            <a:off x="6096001" y="1196975"/>
            <a:ext cx="5400674" cy="488709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ctr"/>
            <a:endParaRPr lang="nb-NO" sz="1200">
              <a:solidFill>
                <a:schemeClr val="tx1"/>
              </a:solidFill>
              <a:effectLst/>
              <a:latin typeface="Oslo Sans" panose="02000000000000000000" pitchFamily="2" charset="77"/>
            </a:endParaRPr>
          </a:p>
        </p:txBody>
      </p:sp>
      <p:sp>
        <p:nvSpPr>
          <p:cNvPr id="3" name="Rektangel 2">
            <a:extLst>
              <a:ext uri="{FF2B5EF4-FFF2-40B4-BE49-F238E27FC236}">
                <a16:creationId xmlns:a16="http://schemas.microsoft.com/office/drawing/2014/main" id="{B654CFE2-935C-1BA6-35A7-2220258D94AA}"/>
              </a:ext>
            </a:extLst>
          </p:cNvPr>
          <p:cNvSpPr>
            <a:spLocks noChangeAspect="1"/>
          </p:cNvSpPr>
          <p:nvPr/>
        </p:nvSpPr>
        <p:spPr>
          <a:xfrm>
            <a:off x="968893" y="2789423"/>
            <a:ext cx="2170535" cy="2170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Innenfor</a:t>
            </a:r>
          </a:p>
          <a:p>
            <a:pPr algn="ctr"/>
            <a:r>
              <a:rPr lang="nb-NO" sz="1400">
                <a:solidFill>
                  <a:schemeClr val="tx1"/>
                </a:solidFill>
              </a:rPr>
              <a:t>toleransevinduet</a:t>
            </a:r>
          </a:p>
          <a:p>
            <a:pPr algn="ctr"/>
            <a:endParaRPr lang="nb-NO" sz="1400">
              <a:solidFill>
                <a:schemeClr val="tx1"/>
              </a:solidFill>
            </a:endParaRPr>
          </a:p>
        </p:txBody>
      </p:sp>
      <p:sp>
        <p:nvSpPr>
          <p:cNvPr id="7" name="TekstSylinder 6">
            <a:extLst>
              <a:ext uri="{FF2B5EF4-FFF2-40B4-BE49-F238E27FC236}">
                <a16:creationId xmlns:a16="http://schemas.microsoft.com/office/drawing/2014/main" id="{623A5DCE-E981-F541-94D7-44C9D06C2D30}"/>
              </a:ext>
            </a:extLst>
          </p:cNvPr>
          <p:cNvSpPr txBox="1"/>
          <p:nvPr/>
        </p:nvSpPr>
        <p:spPr>
          <a:xfrm>
            <a:off x="6703192" y="5216280"/>
            <a:ext cx="4531277" cy="646331"/>
          </a:xfrm>
          <a:prstGeom prst="rect">
            <a:avLst/>
          </a:prstGeom>
          <a:noFill/>
        </p:spPr>
        <p:txBody>
          <a:bodyPr wrap="square">
            <a:spAutoFit/>
          </a:bodyPr>
          <a:lstStyle/>
          <a:p>
            <a:pPr marL="0" indent="0" algn="ctr">
              <a:buNone/>
            </a:pPr>
            <a:r>
              <a:rPr lang="nb-NO"/>
              <a:t>Stressresponsen er justert høyt opp og kroppen går i «frys». </a:t>
            </a:r>
          </a:p>
        </p:txBody>
      </p:sp>
      <p:sp>
        <p:nvSpPr>
          <p:cNvPr id="12" name="Tittel 1">
            <a:extLst>
              <a:ext uri="{FF2B5EF4-FFF2-40B4-BE49-F238E27FC236}">
                <a16:creationId xmlns:a16="http://schemas.microsoft.com/office/drawing/2014/main" id="{FC5D842F-B419-CDEC-71C7-AE8331ECBFFF}"/>
              </a:ext>
            </a:extLst>
          </p:cNvPr>
          <p:cNvSpPr>
            <a:spLocks noGrp="1"/>
          </p:cNvSpPr>
          <p:nvPr>
            <p:ph type="title"/>
          </p:nvPr>
        </p:nvSpPr>
        <p:spPr>
          <a:xfrm>
            <a:off x="695326" y="720002"/>
            <a:ext cx="9469438" cy="555906"/>
          </a:xfrm>
        </p:spPr>
        <p:txBody>
          <a:bodyPr>
            <a:normAutofit fontScale="90000"/>
          </a:bodyPr>
          <a:lstStyle/>
          <a:p>
            <a:r>
              <a:rPr lang="nb-NO" sz="3600" dirty="0">
                <a:effectLst/>
              </a:rPr>
              <a:t>Under toleransevinduet </a:t>
            </a:r>
            <a:r>
              <a:rPr lang="nb-NO" sz="1800" baseline="80000" dirty="0">
                <a:effectLst/>
              </a:rPr>
              <a:t>1,7,8</a:t>
            </a:r>
            <a:br>
              <a:rPr lang="nb-NO" dirty="0">
                <a:effectLst/>
                <a:latin typeface="Oslo Sans" panose="02000000000000000000" pitchFamily="2" charset="77"/>
              </a:rPr>
            </a:br>
            <a:endParaRPr lang="nb-NO" dirty="0">
              <a:effectLst/>
              <a:latin typeface="Oslo Sans" panose="02000000000000000000" pitchFamily="2" charset="77"/>
            </a:endParaRPr>
          </a:p>
        </p:txBody>
      </p:sp>
      <p:pic>
        <p:nvPicPr>
          <p:cNvPr id="6" name="Bilde 5" descr="Et bilde som inneholder sketch, sort, kunst&#10;&#10;Automatisk generert beskrivelse">
            <a:extLst>
              <a:ext uri="{FF2B5EF4-FFF2-40B4-BE49-F238E27FC236}">
                <a16:creationId xmlns:a16="http://schemas.microsoft.com/office/drawing/2014/main" id="{E85A76A8-5CE7-B9F5-5724-62D489A52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838" y="1474535"/>
            <a:ext cx="1174999" cy="3524997"/>
          </a:xfrm>
          <a:prstGeom prst="rect">
            <a:avLst/>
          </a:prstGeom>
        </p:spPr>
      </p:pic>
      <p:pic>
        <p:nvPicPr>
          <p:cNvPr id="13" name="Bilde 12" descr="Et bilde som inneholder sketch, tegning, kunst, illustrasjon&#10;&#10;Automatisk generert beskrivelse">
            <a:extLst>
              <a:ext uri="{FF2B5EF4-FFF2-40B4-BE49-F238E27FC236}">
                <a16:creationId xmlns:a16="http://schemas.microsoft.com/office/drawing/2014/main" id="{51311E34-026B-CFD2-688D-6357D1718D8C}"/>
              </a:ext>
            </a:extLst>
          </p:cNvPr>
          <p:cNvPicPr>
            <a:picLocks noChangeAspect="1"/>
          </p:cNvPicPr>
          <p:nvPr/>
        </p:nvPicPr>
        <p:blipFill rotWithShape="1">
          <a:blip r:embed="rId3">
            <a:extLst>
              <a:ext uri="{28A0092B-C50C-407E-A947-70E740481C1C}">
                <a14:useLocalDpi xmlns:a14="http://schemas.microsoft.com/office/drawing/2010/main" val="0"/>
              </a:ext>
            </a:extLst>
          </a:blip>
          <a:srcRect r="-6726" b="49099"/>
          <a:stretch/>
        </p:blipFill>
        <p:spPr>
          <a:xfrm>
            <a:off x="1636834" y="3216191"/>
            <a:ext cx="673225" cy="711201"/>
          </a:xfrm>
          <a:prstGeom prst="rect">
            <a:avLst/>
          </a:prstGeom>
        </p:spPr>
      </p:pic>
      <p:pic>
        <p:nvPicPr>
          <p:cNvPr id="15" name="Bilde 14" descr="Et bilde som inneholder Dans, sketch, kunst, silhuett&#10;&#10;Automatisk generert beskrivelse">
            <a:extLst>
              <a:ext uri="{FF2B5EF4-FFF2-40B4-BE49-F238E27FC236}">
                <a16:creationId xmlns:a16="http://schemas.microsoft.com/office/drawing/2014/main" id="{B12AC9B1-8C13-FF8C-52A7-DE3F19B85D3D}"/>
              </a:ext>
            </a:extLst>
          </p:cNvPr>
          <p:cNvPicPr>
            <a:picLocks noChangeAspect="1"/>
          </p:cNvPicPr>
          <p:nvPr/>
        </p:nvPicPr>
        <p:blipFill rotWithShape="1">
          <a:blip r:embed="rId4">
            <a:extLst>
              <a:ext uri="{28A0092B-C50C-407E-A947-70E740481C1C}">
                <a14:useLocalDpi xmlns:a14="http://schemas.microsoft.com/office/drawing/2010/main" val="0"/>
              </a:ext>
            </a:extLst>
          </a:blip>
          <a:srcRect r="1223" b="38771"/>
          <a:stretch/>
        </p:blipFill>
        <p:spPr>
          <a:xfrm>
            <a:off x="4299890" y="3058372"/>
            <a:ext cx="772436" cy="855500"/>
          </a:xfrm>
          <a:prstGeom prst="rect">
            <a:avLst/>
          </a:prstGeom>
        </p:spPr>
      </p:pic>
      <p:sp>
        <p:nvSpPr>
          <p:cNvPr id="4" name="TekstSylinder 3">
            <a:extLst>
              <a:ext uri="{FF2B5EF4-FFF2-40B4-BE49-F238E27FC236}">
                <a16:creationId xmlns:a16="http://schemas.microsoft.com/office/drawing/2014/main" id="{1D50EB56-ECCF-71AB-71A0-EE412C0C1029}"/>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Tree>
    <p:extLst>
      <p:ext uri="{BB962C8B-B14F-4D97-AF65-F5344CB8AC3E}">
        <p14:creationId xmlns:p14="http://schemas.microsoft.com/office/powerpoint/2010/main" val="2908396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0239F4B-D650-581C-5779-7543854451B6}"/>
              </a:ext>
            </a:extLst>
          </p:cNvPr>
          <p:cNvSpPr/>
          <p:nvPr/>
        </p:nvSpPr>
        <p:spPr>
          <a:xfrm>
            <a:off x="6542315" y="2284"/>
            <a:ext cx="57200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C526C26-F77F-FEF0-D693-37B7532D5FAB}"/>
              </a:ext>
            </a:extLst>
          </p:cNvPr>
          <p:cNvSpPr>
            <a:spLocks noGrp="1"/>
          </p:cNvSpPr>
          <p:nvPr>
            <p:ph type="title"/>
          </p:nvPr>
        </p:nvSpPr>
        <p:spPr>
          <a:xfrm>
            <a:off x="774017" y="429307"/>
            <a:ext cx="7312427" cy="1183342"/>
          </a:xfrm>
        </p:spPr>
        <p:txBody>
          <a:bodyPr anchor="b">
            <a:normAutofit/>
          </a:bodyPr>
          <a:lstStyle/>
          <a:p>
            <a:r>
              <a:rPr lang="nb-NO" sz="3200"/>
              <a:t>Under</a:t>
            </a:r>
            <a:r>
              <a:rPr lang="nb-NO" sz="1600" baseline="80000"/>
              <a:t>1,7,8</a:t>
            </a:r>
            <a:endParaRPr lang="nb-NO" sz="3200"/>
          </a:p>
        </p:txBody>
      </p:sp>
      <p:sp>
        <p:nvSpPr>
          <p:cNvPr id="6" name="TekstSylinder 5">
            <a:extLst>
              <a:ext uri="{FF2B5EF4-FFF2-40B4-BE49-F238E27FC236}">
                <a16:creationId xmlns:a16="http://schemas.microsoft.com/office/drawing/2014/main" id="{EB87F50C-FCF9-BB21-A1EC-92ECD9BE54EE}"/>
              </a:ext>
            </a:extLst>
          </p:cNvPr>
          <p:cNvSpPr txBox="1"/>
          <p:nvPr/>
        </p:nvSpPr>
        <p:spPr>
          <a:xfrm>
            <a:off x="8414439" y="224273"/>
            <a:ext cx="3684104" cy="307777"/>
          </a:xfrm>
          <a:prstGeom prst="rect">
            <a:avLst/>
          </a:prstGeom>
          <a:noFill/>
        </p:spPr>
        <p:txBody>
          <a:bodyPr wrap="square" rtlCol="0">
            <a:spAutoFit/>
          </a:bodyPr>
          <a:lstStyle/>
          <a:p>
            <a:pPr algn="r"/>
            <a:r>
              <a:rPr lang="nb-NO" sz="1400"/>
              <a:t>Toleransevindu</a:t>
            </a:r>
          </a:p>
        </p:txBody>
      </p:sp>
      <p:pic>
        <p:nvPicPr>
          <p:cNvPr id="13" name="Bilde 12" descr="Et bilde som inneholder skjermbilde, Rektangel, sort, kunst&#10;&#10;Automatisk generert beskrivelse">
            <a:extLst>
              <a:ext uri="{FF2B5EF4-FFF2-40B4-BE49-F238E27FC236}">
                <a16:creationId xmlns:a16="http://schemas.microsoft.com/office/drawing/2014/main" id="{4BBCB72C-B70A-AA1F-E0F6-8AAF41B4AD65}"/>
              </a:ext>
            </a:extLst>
          </p:cNvPr>
          <p:cNvPicPr>
            <a:picLocks noChangeAspect="1"/>
          </p:cNvPicPr>
          <p:nvPr/>
        </p:nvPicPr>
        <p:blipFill rotWithShape="1">
          <a:blip r:embed="rId3">
            <a:extLst>
              <a:ext uri="{28A0092B-C50C-407E-A947-70E740481C1C}">
                <a14:useLocalDpi xmlns:a14="http://schemas.microsoft.com/office/drawing/2010/main" val="0"/>
              </a:ext>
            </a:extLst>
          </a:blip>
          <a:srcRect l="57615" t="14818" r="12407" b="11490"/>
          <a:stretch/>
        </p:blipFill>
        <p:spPr>
          <a:xfrm>
            <a:off x="6732942" y="671280"/>
            <a:ext cx="5190838" cy="5962447"/>
          </a:xfrm>
          <a:prstGeom prst="rect">
            <a:avLst/>
          </a:prstGeom>
        </p:spPr>
      </p:pic>
      <p:sp>
        <p:nvSpPr>
          <p:cNvPr id="11" name="TekstSylinder 10">
            <a:extLst>
              <a:ext uri="{FF2B5EF4-FFF2-40B4-BE49-F238E27FC236}">
                <a16:creationId xmlns:a16="http://schemas.microsoft.com/office/drawing/2014/main" id="{DDDA935E-1AB9-837F-3864-161F73AE4E78}"/>
              </a:ext>
            </a:extLst>
          </p:cNvPr>
          <p:cNvSpPr txBox="1"/>
          <p:nvPr/>
        </p:nvSpPr>
        <p:spPr>
          <a:xfrm>
            <a:off x="7863411" y="1516701"/>
            <a:ext cx="3215965" cy="4555093"/>
          </a:xfrm>
          <a:prstGeom prst="rect">
            <a:avLst/>
          </a:prstGeom>
          <a:noFill/>
        </p:spPr>
        <p:txBody>
          <a:bodyPr wrap="square">
            <a:spAutoFit/>
          </a:bodyPr>
          <a:lstStyle/>
          <a:p>
            <a:pPr>
              <a:spcAft>
                <a:spcPts val="600"/>
              </a:spcAft>
              <a:buNone/>
            </a:pPr>
            <a:r>
              <a:rPr lang="nb-NO" sz="1600" b="1"/>
              <a:t>Eksempler på at man kan oppleve:</a:t>
            </a:r>
          </a:p>
          <a:p>
            <a:pPr marL="216000" indent="-216000">
              <a:spcBef>
                <a:spcPts val="1200"/>
              </a:spcBef>
              <a:buBlip>
                <a:blip r:embed="rId4"/>
              </a:buBlip>
            </a:pPr>
            <a:r>
              <a:rPr lang="nb-NO" sz="1600"/>
              <a:t>Tiden går sakte</a:t>
            </a:r>
          </a:p>
          <a:p>
            <a:pPr marL="216000" indent="-216000">
              <a:spcBef>
                <a:spcPts val="1200"/>
              </a:spcBef>
              <a:buBlip>
                <a:blip r:embed="rId4"/>
              </a:buBlip>
            </a:pPr>
            <a:r>
              <a:rPr lang="nb-NO" sz="1600"/>
              <a:t>Alt er nytteløst</a:t>
            </a:r>
          </a:p>
          <a:p>
            <a:pPr marL="216000" indent="-216000">
              <a:spcBef>
                <a:spcPts val="1200"/>
              </a:spcBef>
              <a:buBlip>
                <a:blip r:embed="rId4"/>
              </a:buBlip>
            </a:pPr>
            <a:r>
              <a:rPr lang="nb-NO" sz="1600"/>
              <a:t>Du er «fjern»</a:t>
            </a:r>
          </a:p>
          <a:p>
            <a:pPr marL="216000" indent="-216000">
              <a:spcBef>
                <a:spcPts val="1200"/>
              </a:spcBef>
              <a:buBlip>
                <a:blip r:embed="rId4"/>
              </a:buBlip>
            </a:pPr>
            <a:r>
              <a:rPr lang="nb-NO" sz="1600"/>
              <a:t>Har lite energi </a:t>
            </a:r>
          </a:p>
          <a:p>
            <a:pPr marL="216000" indent="-216000">
              <a:spcBef>
                <a:spcPts val="1200"/>
              </a:spcBef>
              <a:buBlip>
                <a:blip r:embed="rId4"/>
              </a:buBlip>
            </a:pPr>
            <a:r>
              <a:rPr lang="nb-NO" sz="1600"/>
              <a:t>Tankene går sakte og du får ikke med deg informasjon</a:t>
            </a:r>
          </a:p>
          <a:p>
            <a:pPr marL="216000" indent="-216000">
              <a:spcBef>
                <a:spcPts val="1200"/>
              </a:spcBef>
              <a:buBlip>
                <a:blip r:embed="rId4"/>
              </a:buBlip>
            </a:pPr>
            <a:r>
              <a:rPr lang="nb-NO" sz="1600"/>
              <a:t>Du reagerer ikke på det som skjer rundt deg</a:t>
            </a:r>
          </a:p>
          <a:p>
            <a:pPr marL="216000" indent="-216000">
              <a:spcBef>
                <a:spcPts val="1200"/>
              </a:spcBef>
              <a:buBlip>
                <a:blip r:embed="rId4"/>
              </a:buBlip>
            </a:pPr>
            <a:r>
              <a:rPr lang="nb-NO" sz="1600"/>
              <a:t>Du slutter å prøve å endre situasjonen</a:t>
            </a:r>
          </a:p>
          <a:p>
            <a:pPr marL="216000" indent="-216000">
              <a:spcBef>
                <a:spcPts val="600"/>
              </a:spcBef>
              <a:spcAft>
                <a:spcPts val="600"/>
              </a:spcAft>
              <a:buBlip>
                <a:blip r:embed="rId4"/>
              </a:buBlip>
            </a:pPr>
            <a:endParaRPr lang="nb-NO" sz="1800"/>
          </a:p>
        </p:txBody>
      </p:sp>
      <p:sp>
        <p:nvSpPr>
          <p:cNvPr id="15" name="Plassholder for innhold 2">
            <a:extLst>
              <a:ext uri="{FF2B5EF4-FFF2-40B4-BE49-F238E27FC236}">
                <a16:creationId xmlns:a16="http://schemas.microsoft.com/office/drawing/2014/main" id="{9292394F-A167-A918-A7E7-145AD24BC3FF}"/>
              </a:ext>
            </a:extLst>
          </p:cNvPr>
          <p:cNvSpPr txBox="1">
            <a:spLocks/>
          </p:cNvSpPr>
          <p:nvPr/>
        </p:nvSpPr>
        <p:spPr>
          <a:xfrm>
            <a:off x="1497090" y="2226721"/>
            <a:ext cx="4647233" cy="3304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ct val="100000"/>
              </a:lnSpc>
              <a:spcBef>
                <a:spcPts val="1200"/>
              </a:spcBef>
              <a:spcAft>
                <a:spcPts val="1200"/>
              </a:spcAft>
              <a:buBlip>
                <a:blip r:embed="rId4"/>
              </a:buBlip>
            </a:pPr>
            <a:endParaRPr lang="nb-NO" sz="1800"/>
          </a:p>
        </p:txBody>
      </p:sp>
      <p:sp>
        <p:nvSpPr>
          <p:cNvPr id="5" name="TekstSylinder 4">
            <a:extLst>
              <a:ext uri="{FF2B5EF4-FFF2-40B4-BE49-F238E27FC236}">
                <a16:creationId xmlns:a16="http://schemas.microsoft.com/office/drawing/2014/main" id="{8FDA8B3F-6E86-0C89-8FAF-165B268F32C8}"/>
              </a:ext>
            </a:extLst>
          </p:cNvPr>
          <p:cNvSpPr txBox="1"/>
          <p:nvPr/>
        </p:nvSpPr>
        <p:spPr>
          <a:xfrm>
            <a:off x="774017" y="2028058"/>
            <a:ext cx="5179679" cy="3508653"/>
          </a:xfrm>
          <a:prstGeom prst="rect">
            <a:avLst/>
          </a:prstGeom>
          <a:noFill/>
        </p:spPr>
        <p:txBody>
          <a:bodyPr wrap="square">
            <a:spAutoFit/>
          </a:bodyPr>
          <a:lstStyle/>
          <a:p>
            <a:pPr marL="216000" indent="-216000">
              <a:spcBef>
                <a:spcPts val="1200"/>
              </a:spcBef>
              <a:spcAft>
                <a:spcPts val="1200"/>
              </a:spcAft>
              <a:buBlip>
                <a:blip r:embed="rId4"/>
              </a:buBlip>
            </a:pPr>
            <a:r>
              <a:rPr lang="nb-NO" dirty="0"/>
              <a:t>Kroppen </a:t>
            </a:r>
            <a:r>
              <a:rPr lang="nb-NO" b="1" dirty="0"/>
              <a:t>«skrur seg av» </a:t>
            </a:r>
            <a:r>
              <a:rPr lang="nb-NO" dirty="0"/>
              <a:t>og venter på at situasjonen skal gå over fordi vi ikke kan flykte eller sloss. </a:t>
            </a:r>
          </a:p>
          <a:p>
            <a:pPr marL="216000" indent="-216000">
              <a:spcBef>
                <a:spcPts val="1200"/>
              </a:spcBef>
              <a:spcAft>
                <a:spcPts val="1200"/>
              </a:spcAft>
              <a:buBlip>
                <a:blip r:embed="rId4"/>
              </a:buBlip>
            </a:pPr>
            <a:r>
              <a:rPr lang="nb-NO" dirty="0"/>
              <a:t>Hjertet banker saktere, pusten blir roligere, kroppen kjenner mindre smerte.</a:t>
            </a:r>
          </a:p>
          <a:p>
            <a:pPr marL="216000" indent="-216000">
              <a:spcBef>
                <a:spcPts val="1200"/>
              </a:spcBef>
              <a:spcAft>
                <a:spcPts val="1200"/>
              </a:spcAft>
              <a:buBlip>
                <a:blip r:embed="rId4"/>
              </a:buBlip>
            </a:pPr>
            <a:r>
              <a:rPr lang="nb-NO" dirty="0"/>
              <a:t>Kjenne på </a:t>
            </a:r>
            <a:r>
              <a:rPr lang="nb-NO" b="1" dirty="0"/>
              <a:t>følelser</a:t>
            </a:r>
            <a:r>
              <a:rPr lang="nb-NO" dirty="0"/>
              <a:t> som hjelpeløshet, håpløshet eller ikke føle noen ting. </a:t>
            </a:r>
          </a:p>
          <a:p>
            <a:pPr marL="216000" indent="-216000">
              <a:spcBef>
                <a:spcPts val="1200"/>
              </a:spcBef>
              <a:spcAft>
                <a:spcPts val="1200"/>
              </a:spcAft>
              <a:buBlip>
                <a:blip r:embed="rId4"/>
              </a:buBlip>
            </a:pPr>
            <a:r>
              <a:rPr lang="nb-NO" b="1" dirty="0"/>
              <a:t>Liten tilgang </a:t>
            </a:r>
            <a:r>
              <a:rPr lang="nb-NO" dirty="0"/>
              <a:t>på ferdighetene i tenkehjernen. </a:t>
            </a:r>
          </a:p>
        </p:txBody>
      </p:sp>
    </p:spTree>
    <p:extLst>
      <p:ext uri="{BB962C8B-B14F-4D97-AF65-F5344CB8AC3E}">
        <p14:creationId xmlns:p14="http://schemas.microsoft.com/office/powerpoint/2010/main" val="1824658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ACFA660-F9A1-C7E1-56F4-2133E320EF19}"/>
              </a:ext>
            </a:extLst>
          </p:cNvPr>
          <p:cNvSpPr/>
          <p:nvPr/>
        </p:nvSpPr>
        <p:spPr>
          <a:xfrm>
            <a:off x="-61084" y="-177800"/>
            <a:ext cx="6157084" cy="7191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utendørs, konstruksjon, maling, tegning&#10;&#10;Automatisk generert beskrivelse">
            <a:extLst>
              <a:ext uri="{FF2B5EF4-FFF2-40B4-BE49-F238E27FC236}">
                <a16:creationId xmlns:a16="http://schemas.microsoft.com/office/drawing/2014/main" id="{4D94E182-8021-37A5-E5F9-09B98A302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13371"/>
            <a:ext cx="6252894" cy="9380813"/>
          </a:xfrm>
          <a:prstGeom prst="rect">
            <a:avLst/>
          </a:prstGeom>
        </p:spPr>
      </p:pic>
      <p:sp>
        <p:nvSpPr>
          <p:cNvPr id="12" name="Tittel 1">
            <a:extLst>
              <a:ext uri="{FF2B5EF4-FFF2-40B4-BE49-F238E27FC236}">
                <a16:creationId xmlns:a16="http://schemas.microsoft.com/office/drawing/2014/main" id="{614135C7-56BF-517F-2892-D42E0C90380A}"/>
              </a:ext>
            </a:extLst>
          </p:cNvPr>
          <p:cNvSpPr>
            <a:spLocks noGrp="1"/>
          </p:cNvSpPr>
          <p:nvPr>
            <p:ph type="title"/>
          </p:nvPr>
        </p:nvSpPr>
        <p:spPr>
          <a:xfrm>
            <a:off x="964481" y="499863"/>
            <a:ext cx="4623305" cy="888767"/>
          </a:xfrm>
        </p:spPr>
        <p:txBody>
          <a:bodyPr>
            <a:noAutofit/>
          </a:bodyPr>
          <a:lstStyle/>
          <a:p>
            <a:pPr algn="ctr"/>
            <a:r>
              <a:rPr lang="nb-NO">
                <a:effectLst/>
              </a:rPr>
              <a:t>Under toleransevinduet</a:t>
            </a:r>
          </a:p>
        </p:txBody>
      </p:sp>
      <p:sp>
        <p:nvSpPr>
          <p:cNvPr id="7" name="TekstSylinder 6">
            <a:extLst>
              <a:ext uri="{FF2B5EF4-FFF2-40B4-BE49-F238E27FC236}">
                <a16:creationId xmlns:a16="http://schemas.microsoft.com/office/drawing/2014/main" id="{3FE03ECB-2F7A-09FD-AB81-17E19FA27916}"/>
              </a:ext>
            </a:extLst>
          </p:cNvPr>
          <p:cNvSpPr txBox="1"/>
          <p:nvPr/>
        </p:nvSpPr>
        <p:spPr>
          <a:xfrm>
            <a:off x="1679661" y="2459504"/>
            <a:ext cx="2933621" cy="1754326"/>
          </a:xfrm>
          <a:prstGeom prst="rect">
            <a:avLst/>
          </a:prstGeom>
          <a:noFill/>
        </p:spPr>
        <p:txBody>
          <a:bodyPr wrap="square" rtlCol="0">
            <a:spAutoFit/>
          </a:bodyPr>
          <a:lstStyle/>
          <a:p>
            <a:pPr marL="216000" indent="-216000" algn="ctr">
              <a:spcBef>
                <a:spcPts val="1200"/>
              </a:spcBef>
              <a:spcAft>
                <a:spcPts val="1200"/>
              </a:spcAft>
            </a:pPr>
            <a:r>
              <a:rPr lang="nb-NO" i="1"/>
              <a:t>«Det er enkelte ganger jeg blir så overveldet at jeg bare vil dra hjem, jeg orker ikke å forholde meg til det som er krevende»</a:t>
            </a:r>
            <a:endParaRPr lang="nb-NO" sz="1600" i="1"/>
          </a:p>
        </p:txBody>
      </p:sp>
      <p:sp>
        <p:nvSpPr>
          <p:cNvPr id="2" name="TekstSylinder 1">
            <a:extLst>
              <a:ext uri="{FF2B5EF4-FFF2-40B4-BE49-F238E27FC236}">
                <a16:creationId xmlns:a16="http://schemas.microsoft.com/office/drawing/2014/main" id="{6174BC37-F5AD-7951-D3E2-86E9B4135C92}"/>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Toleransevinduet</a:t>
            </a:r>
          </a:p>
        </p:txBody>
      </p:sp>
      <p:pic>
        <p:nvPicPr>
          <p:cNvPr id="9" name="Bilde 8" descr="Et bilde som inneholder sirkel&#10;&#10;Automatisk generert beskrivelse">
            <a:extLst>
              <a:ext uri="{FF2B5EF4-FFF2-40B4-BE49-F238E27FC236}">
                <a16:creationId xmlns:a16="http://schemas.microsoft.com/office/drawing/2014/main" id="{7FBDE8C1-32B9-9D36-8D69-F0212265F0C8}"/>
              </a:ext>
            </a:extLst>
          </p:cNvPr>
          <p:cNvPicPr>
            <a:picLocks noChangeAspect="1"/>
          </p:cNvPicPr>
          <p:nvPr/>
        </p:nvPicPr>
        <p:blipFill>
          <a:blip r:embed="rId3">
            <a:extLst>
              <a:ext uri="{28A0092B-C50C-407E-A947-70E740481C1C}">
                <a14:useLocalDpi xmlns:a14="http://schemas.microsoft.com/office/drawing/2010/main" val="0"/>
              </a:ext>
            </a:extLst>
          </a:blip>
          <a:srcRect l="30924" t="21507" r="28243"/>
          <a:stretch/>
        </p:blipFill>
        <p:spPr>
          <a:xfrm>
            <a:off x="674914" y="1388631"/>
            <a:ext cx="5290458" cy="5716840"/>
          </a:xfrm>
          <a:prstGeom prst="rect">
            <a:avLst/>
          </a:prstGeom>
        </p:spPr>
      </p:pic>
      <p:sp>
        <p:nvSpPr>
          <p:cNvPr id="4" name="TekstSylinder 1">
            <a:extLst>
              <a:ext uri="{FF2B5EF4-FFF2-40B4-BE49-F238E27FC236}">
                <a16:creationId xmlns:a16="http://schemas.microsoft.com/office/drawing/2014/main" id="{44024C0B-3579-9EB3-B78A-46A74FBFDABA}"/>
              </a:ext>
            </a:extLst>
          </p:cNvPr>
          <p:cNvSpPr txBox="1"/>
          <p:nvPr/>
        </p:nvSpPr>
        <p:spPr>
          <a:xfrm>
            <a:off x="10679347" y="6596390"/>
            <a:ext cx="2075688" cy="261610"/>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sz="1100" dirty="0">
                <a:solidFill>
                  <a:schemeClr val="bg1"/>
                </a:solidFill>
              </a:rPr>
              <a:t>Foto: </a:t>
            </a:r>
            <a:r>
              <a:rPr lang="nb-NO" sz="1100">
                <a:solidFill>
                  <a:schemeClr val="bg1"/>
                </a:solidFill>
              </a:rPr>
              <a:t>Tom Gustavsen</a:t>
            </a:r>
          </a:p>
        </p:txBody>
      </p:sp>
    </p:spTree>
    <p:extLst>
      <p:ext uri="{BB962C8B-B14F-4D97-AF65-F5344CB8AC3E}">
        <p14:creationId xmlns:p14="http://schemas.microsoft.com/office/powerpoint/2010/main" val="1885353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440956-0874-9D65-B1E6-7F6C2C4D4560}"/>
              </a:ext>
            </a:extLst>
          </p:cNvPr>
          <p:cNvSpPr>
            <a:spLocks noGrp="1"/>
          </p:cNvSpPr>
          <p:nvPr>
            <p:ph type="title"/>
          </p:nvPr>
        </p:nvSpPr>
        <p:spPr/>
        <p:txBody>
          <a:bodyPr/>
          <a:lstStyle/>
          <a:p>
            <a:r>
              <a:rPr lang="nb-NO"/>
              <a:t>Oppgave</a:t>
            </a:r>
          </a:p>
        </p:txBody>
      </p:sp>
      <p:sp>
        <p:nvSpPr>
          <p:cNvPr id="3" name="Plassholder for innhold 2">
            <a:extLst>
              <a:ext uri="{FF2B5EF4-FFF2-40B4-BE49-F238E27FC236}">
                <a16:creationId xmlns:a16="http://schemas.microsoft.com/office/drawing/2014/main" id="{21D6AF5E-270E-20F3-3C52-7C510B4495BD}"/>
              </a:ext>
            </a:extLst>
          </p:cNvPr>
          <p:cNvSpPr>
            <a:spLocks noGrp="1"/>
          </p:cNvSpPr>
          <p:nvPr>
            <p:ph idx="1"/>
          </p:nvPr>
        </p:nvSpPr>
        <p:spPr>
          <a:xfrm>
            <a:off x="695327" y="2032000"/>
            <a:ext cx="5400674" cy="4351338"/>
          </a:xfrm>
        </p:spPr>
        <p:txBody>
          <a:bodyPr vert="horz" lIns="91440" tIns="45720" rIns="91440" bIns="45720" rtlCol="0" anchor="t">
            <a:normAutofit/>
          </a:bodyPr>
          <a:lstStyle/>
          <a:p>
            <a:pPr>
              <a:spcBef>
                <a:spcPts val="1200"/>
              </a:spcBef>
              <a:spcAft>
                <a:spcPts val="1200"/>
              </a:spcAft>
              <a:buNone/>
            </a:pPr>
            <a:r>
              <a:rPr lang="nb-NO" sz="1800" dirty="0">
                <a:latin typeface="Oslo Sans Office" panose="02000000000000000000" pitchFamily="2" charset="0"/>
              </a:rPr>
              <a:t>Sett dere sammen to og to og forklar:</a:t>
            </a:r>
          </a:p>
          <a:p>
            <a:pPr>
              <a:spcBef>
                <a:spcPts val="1200"/>
              </a:spcBef>
              <a:spcAft>
                <a:spcPts val="1200"/>
              </a:spcAft>
              <a:buBlip>
                <a:blip r:embed="rId3"/>
              </a:buBlip>
            </a:pPr>
            <a:r>
              <a:rPr lang="nb-NO" sz="1800" dirty="0">
                <a:latin typeface="Oslo Sans Office" panose="02000000000000000000" pitchFamily="2" charset="0"/>
              </a:rPr>
              <a:t>Toleransevinduet og hva som kjennetegner det å være over, under eller inni vinduet. </a:t>
            </a:r>
          </a:p>
          <a:p>
            <a:pPr>
              <a:spcBef>
                <a:spcPts val="1200"/>
              </a:spcBef>
              <a:spcAft>
                <a:spcPts val="1200"/>
              </a:spcAft>
              <a:buBlip>
                <a:blip r:embed="rId3"/>
              </a:buBlip>
            </a:pPr>
            <a:r>
              <a:rPr lang="nb-NO" sz="1800" dirty="0">
                <a:latin typeface="Oslo Sans Office" panose="02000000000000000000" pitchFamily="2" charset="0"/>
              </a:rPr>
              <a:t>Tenk over en gang du var utenfor vinduet. Hvordan påvirket det kroppen, tankene og følelsene dine? </a:t>
            </a:r>
          </a:p>
        </p:txBody>
      </p:sp>
      <p:sp>
        <p:nvSpPr>
          <p:cNvPr id="7" name="TekstSylinder 6">
            <a:extLst>
              <a:ext uri="{FF2B5EF4-FFF2-40B4-BE49-F238E27FC236}">
                <a16:creationId xmlns:a16="http://schemas.microsoft.com/office/drawing/2014/main" id="{BFFFFFB9-8D63-A323-8F38-71BB90534675}"/>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12" name="Bilde 11" descr="Et bilde som inneholder skjermbilde, Grafikk, design&#10;&#10;Automatisk generert beskrivelse">
            <a:extLst>
              <a:ext uri="{FF2B5EF4-FFF2-40B4-BE49-F238E27FC236}">
                <a16:creationId xmlns:a16="http://schemas.microsoft.com/office/drawing/2014/main" id="{A14BA237-2B7A-BFDF-CA1B-3B4D5469E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521" y="1605526"/>
            <a:ext cx="4266241" cy="3646948"/>
          </a:xfrm>
          <a:prstGeom prst="rect">
            <a:avLst/>
          </a:prstGeom>
        </p:spPr>
      </p:pic>
    </p:spTree>
    <p:extLst>
      <p:ext uri="{BB962C8B-B14F-4D97-AF65-F5344CB8AC3E}">
        <p14:creationId xmlns:p14="http://schemas.microsoft.com/office/powerpoint/2010/main" val="2969374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9E137CF-496B-6143-B98A-AC479727E205}"/>
              </a:ext>
            </a:extLst>
          </p:cNvPr>
          <p:cNvSpPr/>
          <p:nvPr/>
        </p:nvSpPr>
        <p:spPr>
          <a:xfrm>
            <a:off x="6850965" y="0"/>
            <a:ext cx="534103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9BE713F4-B582-C657-519B-74D3F92B869C}"/>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7" name="Bilde 6" descr="Et bilde som inneholder kunst, tegning, sketch, strektegning&#10;&#10;Automatisk generert beskrivelse">
            <a:extLst>
              <a:ext uri="{FF2B5EF4-FFF2-40B4-BE49-F238E27FC236}">
                <a16:creationId xmlns:a16="http://schemas.microsoft.com/office/drawing/2014/main" id="{179C0C91-075E-C1FB-C457-A1C4435281B1}"/>
              </a:ext>
            </a:extLst>
          </p:cNvPr>
          <p:cNvPicPr>
            <a:picLocks noChangeAspect="1"/>
          </p:cNvPicPr>
          <p:nvPr/>
        </p:nvPicPr>
        <p:blipFill rotWithShape="1">
          <a:blip r:embed="rId3">
            <a:extLst>
              <a:ext uri="{28A0092B-C50C-407E-A947-70E740481C1C}">
                <a14:useLocalDpi xmlns:a14="http://schemas.microsoft.com/office/drawing/2010/main" val="0"/>
              </a:ext>
            </a:extLst>
          </a:blip>
          <a:srcRect b="61470"/>
          <a:stretch/>
        </p:blipFill>
        <p:spPr>
          <a:xfrm>
            <a:off x="7867484" y="2138568"/>
            <a:ext cx="3413139" cy="3048000"/>
          </a:xfrm>
          <a:prstGeom prst="rect">
            <a:avLst/>
          </a:prstGeom>
        </p:spPr>
      </p:pic>
      <p:pic>
        <p:nvPicPr>
          <p:cNvPr id="8" name="Bilde 7">
            <a:extLst>
              <a:ext uri="{FF2B5EF4-FFF2-40B4-BE49-F238E27FC236}">
                <a16:creationId xmlns:a16="http://schemas.microsoft.com/office/drawing/2014/main" id="{EE451F7C-6A69-5356-F114-9C2E2368BCD8}"/>
              </a:ext>
            </a:extLst>
          </p:cNvPr>
          <p:cNvPicPr>
            <a:picLocks noChangeAspect="1"/>
          </p:cNvPicPr>
          <p:nvPr/>
        </p:nvPicPr>
        <p:blipFill rotWithShape="1">
          <a:blip r:embed="rId4">
            <a:extLst>
              <a:ext uri="{28A0092B-C50C-407E-A947-70E740481C1C}">
                <a14:useLocalDpi xmlns:a14="http://schemas.microsoft.com/office/drawing/2010/main" val="0"/>
              </a:ext>
            </a:extLst>
          </a:blip>
          <a:srcRect l="38403" t="32554" r="42588" b="36020"/>
          <a:stretch/>
        </p:blipFill>
        <p:spPr>
          <a:xfrm>
            <a:off x="8545778" y="608537"/>
            <a:ext cx="1842781" cy="1712485"/>
          </a:xfrm>
          <a:prstGeom prst="rect">
            <a:avLst/>
          </a:prstGeom>
        </p:spPr>
      </p:pic>
      <p:sp>
        <p:nvSpPr>
          <p:cNvPr id="3" name="Plassholder for innhold 2">
            <a:extLst>
              <a:ext uri="{FF2B5EF4-FFF2-40B4-BE49-F238E27FC236}">
                <a16:creationId xmlns:a16="http://schemas.microsoft.com/office/drawing/2014/main" id="{ED9581AE-FF11-BE5B-4109-B1B80964ED1D}"/>
              </a:ext>
            </a:extLst>
          </p:cNvPr>
          <p:cNvSpPr>
            <a:spLocks noGrp="1"/>
          </p:cNvSpPr>
          <p:nvPr>
            <p:ph idx="1"/>
          </p:nvPr>
        </p:nvSpPr>
        <p:spPr>
          <a:xfrm>
            <a:off x="911376" y="2321022"/>
            <a:ext cx="5184623" cy="3588090"/>
          </a:xfrm>
        </p:spPr>
        <p:txBody>
          <a:bodyPr>
            <a:normAutofit/>
          </a:bodyPr>
          <a:lstStyle/>
          <a:p>
            <a:pPr>
              <a:spcBef>
                <a:spcPts val="1200"/>
              </a:spcBef>
              <a:spcAft>
                <a:spcPts val="1200"/>
              </a:spcAft>
              <a:buNone/>
            </a:pPr>
            <a:r>
              <a:rPr lang="nb-NO" sz="1800" dirty="0"/>
              <a:t>Toleransevinduet kan hjelpe oss med å </a:t>
            </a:r>
            <a:r>
              <a:rPr lang="nb-NO" sz="1800" b="1" dirty="0"/>
              <a:t>forstå:</a:t>
            </a:r>
            <a:r>
              <a:rPr lang="nb-NO" sz="1800" dirty="0"/>
              <a:t> </a:t>
            </a:r>
          </a:p>
          <a:p>
            <a:pPr marL="396000" lvl="4" indent="-216000">
              <a:spcBef>
                <a:spcPts val="1200"/>
              </a:spcBef>
              <a:spcAft>
                <a:spcPts val="1200"/>
              </a:spcAft>
              <a:buBlip>
                <a:blip r:embed="rId5"/>
              </a:buBlip>
            </a:pPr>
            <a:r>
              <a:rPr lang="nb-NO" sz="1800" dirty="0"/>
              <a:t>Hvorfor barna kan </a:t>
            </a:r>
            <a:r>
              <a:rPr lang="nb-NO" sz="1800" b="1" dirty="0"/>
              <a:t>reagere så kraftig </a:t>
            </a:r>
            <a:r>
              <a:rPr lang="nb-NO" sz="1800" dirty="0"/>
              <a:t>i situasjoner som ikke er farlig. </a:t>
            </a:r>
          </a:p>
          <a:p>
            <a:pPr marL="396000" lvl="4" indent="-216000">
              <a:spcBef>
                <a:spcPts val="1200"/>
              </a:spcBef>
              <a:spcAft>
                <a:spcPts val="1200"/>
              </a:spcAft>
              <a:buBlip>
                <a:blip r:embed="rId5"/>
              </a:buBlip>
            </a:pPr>
            <a:r>
              <a:rPr lang="nb-NO" sz="1800" dirty="0"/>
              <a:t>Hvorfor barnas</a:t>
            </a:r>
            <a:r>
              <a:rPr lang="nb-NO" sz="1800" b="1" dirty="0"/>
              <a:t> fungering kan variere</a:t>
            </a:r>
            <a:r>
              <a:rPr lang="nb-NO" sz="1800" dirty="0"/>
              <a:t>.</a:t>
            </a:r>
          </a:p>
          <a:p>
            <a:pPr marL="396000" lvl="4" indent="-216000">
              <a:spcBef>
                <a:spcPts val="1200"/>
              </a:spcBef>
              <a:spcAft>
                <a:spcPts val="1200"/>
              </a:spcAft>
              <a:buBlip>
                <a:blip r:embed="rId5"/>
              </a:buBlip>
            </a:pPr>
            <a:r>
              <a:rPr lang="nb-NO" sz="1800" dirty="0"/>
              <a:t>Hva de trenger fra oss voksne, og hva som er </a:t>
            </a:r>
            <a:r>
              <a:rPr lang="nb-NO" sz="1800" b="1" dirty="0"/>
              <a:t>god hjelp</a:t>
            </a:r>
            <a:r>
              <a:rPr lang="nb-NO" sz="1800" dirty="0"/>
              <a:t>.  </a:t>
            </a:r>
          </a:p>
          <a:p>
            <a:pPr>
              <a:spcBef>
                <a:spcPts val="1200"/>
              </a:spcBef>
              <a:spcAft>
                <a:spcPts val="1200"/>
              </a:spcAft>
              <a:buNone/>
            </a:pPr>
            <a:r>
              <a:rPr lang="nb-NO" sz="1800" dirty="0"/>
              <a:t> </a:t>
            </a:r>
          </a:p>
          <a:p>
            <a:pPr>
              <a:spcBef>
                <a:spcPts val="1200"/>
              </a:spcBef>
              <a:spcAft>
                <a:spcPts val="1200"/>
              </a:spcAft>
              <a:buBlip>
                <a:blip r:embed="rId5"/>
              </a:buBlip>
            </a:pPr>
            <a:endParaRPr lang="nb-NO" sz="1800" dirty="0"/>
          </a:p>
        </p:txBody>
      </p:sp>
      <p:sp>
        <p:nvSpPr>
          <p:cNvPr id="4" name="TekstSylinder 3">
            <a:extLst>
              <a:ext uri="{FF2B5EF4-FFF2-40B4-BE49-F238E27FC236}">
                <a16:creationId xmlns:a16="http://schemas.microsoft.com/office/drawing/2014/main" id="{AE372B69-7E1F-276C-3C21-B8480D807A20}"/>
              </a:ext>
            </a:extLst>
          </p:cNvPr>
          <p:cNvSpPr txBox="1"/>
          <p:nvPr/>
        </p:nvSpPr>
        <p:spPr>
          <a:xfrm>
            <a:off x="779104" y="825575"/>
            <a:ext cx="5732714" cy="1077218"/>
          </a:xfrm>
          <a:prstGeom prst="rect">
            <a:avLst/>
          </a:prstGeom>
          <a:noFill/>
        </p:spPr>
        <p:txBody>
          <a:bodyPr wrap="square" rtlCol="0">
            <a:spAutoFit/>
          </a:bodyPr>
          <a:lstStyle/>
          <a:p>
            <a:r>
              <a:rPr lang="nb-NO" sz="3200" dirty="0">
                <a:latin typeface="+mj-lt"/>
              </a:rPr>
              <a:t>Toleransevinduet som verktøy</a:t>
            </a:r>
            <a:r>
              <a:rPr lang="nb-NO" sz="1600" baseline="80000" dirty="0"/>
              <a:t>1</a:t>
            </a:r>
          </a:p>
        </p:txBody>
      </p:sp>
    </p:spTree>
    <p:extLst>
      <p:ext uri="{BB962C8B-B14F-4D97-AF65-F5344CB8AC3E}">
        <p14:creationId xmlns:p14="http://schemas.microsoft.com/office/powerpoint/2010/main" val="3466692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Toleransevindu del 3">
            <a:hlinkClick r:id="" action="ppaction://media"/>
            <a:extLst>
              <a:ext uri="{FF2B5EF4-FFF2-40B4-BE49-F238E27FC236}">
                <a16:creationId xmlns:a16="http://schemas.microsoft.com/office/drawing/2014/main" id="{3608D983-7242-2B09-E784-F6EB556AA6ED}"/>
              </a:ext>
            </a:extLst>
          </p:cNvPr>
          <p:cNvPicPr>
            <a:picLocks noRot="1" noChangeAspect="1"/>
          </p:cNvPicPr>
          <p:nvPr>
            <a:videoFile r:link="rId1"/>
          </p:nvPr>
        </p:nvPicPr>
        <p:blipFill>
          <a:blip r:embed="rId3"/>
          <a:stretch>
            <a:fillRect/>
          </a:stretch>
        </p:blipFill>
        <p:spPr>
          <a:xfrm>
            <a:off x="0" y="15240"/>
            <a:ext cx="12192000" cy="6858000"/>
          </a:xfrm>
          <a:prstGeom prst="rect">
            <a:avLst/>
          </a:prstGeom>
          <a:noFill/>
        </p:spPr>
      </p:pic>
      <p:sp>
        <p:nvSpPr>
          <p:cNvPr id="8" name="Date Placeholder 2">
            <a:extLst>
              <a:ext uri="{FF2B5EF4-FFF2-40B4-BE49-F238E27FC236}">
                <a16:creationId xmlns:a16="http://schemas.microsoft.com/office/drawing/2014/main" id="{841B976A-99F5-BA74-6C27-1DD126EC28EA}"/>
              </a:ext>
            </a:extLst>
          </p:cNvPr>
          <p:cNvSpPr>
            <a:spLocks noGrp="1"/>
          </p:cNvSpPr>
          <p:nvPr>
            <p:ph type="dt" sz="half" idx="10"/>
          </p:nvPr>
        </p:nvSpPr>
        <p:spPr>
          <a:xfrm>
            <a:off x="10156825" y="6292352"/>
            <a:ext cx="1339850" cy="365125"/>
          </a:xfrm>
        </p:spPr>
        <p:txBody>
          <a:bodyPr/>
          <a:lstStyle/>
          <a:p>
            <a:pPr>
              <a:spcAft>
                <a:spcPts val="600"/>
              </a:spcAft>
            </a:pPr>
            <a:fld id="{10D617A1-83E2-5344-8976-17361E42FD8B}" type="datetime1">
              <a:rPr lang="nb-NO" smtClean="0"/>
              <a:pPr>
                <a:spcAft>
                  <a:spcPts val="600"/>
                </a:spcAft>
              </a:pPr>
              <a:t>29.01.2026</a:t>
            </a:fld>
            <a:endParaRPr lang="nb-NO"/>
          </a:p>
        </p:txBody>
      </p:sp>
      <p:sp>
        <p:nvSpPr>
          <p:cNvPr id="10" name="Slide Number Placeholder 3">
            <a:extLst>
              <a:ext uri="{FF2B5EF4-FFF2-40B4-BE49-F238E27FC236}">
                <a16:creationId xmlns:a16="http://schemas.microsoft.com/office/drawing/2014/main" id="{DF0708FF-11C7-7417-E3DE-14F71D21F1DC}"/>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28</a:t>
            </a:fld>
            <a:endParaRPr lang="nb-NO"/>
          </a:p>
        </p:txBody>
      </p:sp>
      <p:sp>
        <p:nvSpPr>
          <p:cNvPr id="2" name="TekstSylinder 1">
            <a:extLst>
              <a:ext uri="{FF2B5EF4-FFF2-40B4-BE49-F238E27FC236}">
                <a16:creationId xmlns:a16="http://schemas.microsoft.com/office/drawing/2014/main" id="{9E9E6AD6-E520-F77A-CCCF-EF544D1D6CEA}"/>
              </a:ext>
            </a:extLst>
          </p:cNvPr>
          <p:cNvSpPr txBox="1"/>
          <p:nvPr/>
        </p:nvSpPr>
        <p:spPr>
          <a:xfrm>
            <a:off x="331200" y="6296400"/>
            <a:ext cx="687600" cy="360000"/>
          </a:xfrm>
          <a:prstGeom prst="rect">
            <a:avLst/>
          </a:prstGeom>
          <a:blipFill>
            <a:blip r:embed="rId4"/>
            <a:stretch>
              <a:fillRect/>
            </a:stretch>
          </a:blipFill>
        </p:spPr>
        <p:txBody>
          <a:bodyPr vert="horz" lIns="0" tIns="0" rIns="0" bIns="0" rtlCol="0" anchor="t">
            <a:normAutofit/>
          </a:bodyPr>
          <a:lstStyle/>
          <a:p>
            <a:pPr>
              <a:spcBef>
                <a:spcPts val="1200"/>
              </a:spcBef>
              <a:buSzPct val="100000"/>
            </a:pPr>
            <a:r>
              <a:rPr lang="nb-NO" sz="100" b="0" i="0" kern="1200">
                <a:solidFill>
                  <a:schemeClr val="bg1"/>
                </a:solidFill>
                <a:latin typeface="+mn-lt"/>
                <a:ea typeface="+mn-ea"/>
                <a:cs typeface="+mn-cs"/>
              </a:rPr>
              <a:t>Film kommer</a:t>
            </a:r>
          </a:p>
        </p:txBody>
      </p:sp>
    </p:spTree>
    <p:extLst>
      <p:ext uri="{BB962C8B-B14F-4D97-AF65-F5344CB8AC3E}">
        <p14:creationId xmlns:p14="http://schemas.microsoft.com/office/powerpoint/2010/main" val="50366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9A41393-BB64-13A1-A635-34CDD0C15601}"/>
              </a:ext>
            </a:extLst>
          </p:cNvPr>
          <p:cNvSpPr/>
          <p:nvPr/>
        </p:nvSpPr>
        <p:spPr>
          <a:xfrm>
            <a:off x="0" y="0"/>
            <a:ext cx="552737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0742D38E-A5C3-AB2E-F601-A3B3EA491665}"/>
              </a:ext>
            </a:extLst>
          </p:cNvPr>
          <p:cNvSpPr>
            <a:spLocks noGrp="1"/>
          </p:cNvSpPr>
          <p:nvPr>
            <p:ph type="title"/>
          </p:nvPr>
        </p:nvSpPr>
        <p:spPr>
          <a:xfrm>
            <a:off x="186343" y="4888443"/>
            <a:ext cx="5341034" cy="1108799"/>
          </a:xfrm>
        </p:spPr>
        <p:txBody>
          <a:bodyPr/>
          <a:lstStyle/>
          <a:p>
            <a:pPr algn="ctr"/>
            <a:r>
              <a:rPr lang="nb-NO"/>
              <a:t>Utvikling av </a:t>
            </a:r>
            <a:br>
              <a:rPr lang="nb-NO"/>
            </a:br>
            <a:r>
              <a:rPr lang="nb-NO"/>
              <a:t>toleransevinduet</a:t>
            </a:r>
            <a:r>
              <a:rPr lang="nb-NO" sz="1600" baseline="80000"/>
              <a:t>1,4</a:t>
            </a:r>
          </a:p>
        </p:txBody>
      </p:sp>
      <p:sp>
        <p:nvSpPr>
          <p:cNvPr id="3" name="Plassholder for innhold 2">
            <a:extLst>
              <a:ext uri="{FF2B5EF4-FFF2-40B4-BE49-F238E27FC236}">
                <a16:creationId xmlns:a16="http://schemas.microsoft.com/office/drawing/2014/main" id="{ED9581AE-FF11-BE5B-4109-B1B80964ED1D}"/>
              </a:ext>
            </a:extLst>
          </p:cNvPr>
          <p:cNvSpPr>
            <a:spLocks noGrp="1"/>
          </p:cNvSpPr>
          <p:nvPr>
            <p:ph idx="1"/>
          </p:nvPr>
        </p:nvSpPr>
        <p:spPr>
          <a:xfrm>
            <a:off x="6341800" y="1349829"/>
            <a:ext cx="5341035" cy="5017528"/>
          </a:xfrm>
        </p:spPr>
        <p:txBody>
          <a:bodyPr>
            <a:normAutofit/>
          </a:bodyPr>
          <a:lstStyle/>
          <a:p>
            <a:pPr>
              <a:spcAft>
                <a:spcPts val="1800"/>
              </a:spcAft>
              <a:buBlip>
                <a:blip r:embed="rId3"/>
              </a:buBlip>
            </a:pPr>
            <a:r>
              <a:rPr lang="nb-NO" sz="1800" dirty="0"/>
              <a:t>Alle barn er født med et </a:t>
            </a:r>
            <a:r>
              <a:rPr lang="nb-NO" sz="1800" b="1" dirty="0"/>
              <a:t>smalt toleransevindu</a:t>
            </a:r>
            <a:r>
              <a:rPr lang="nb-NO" sz="1800" dirty="0"/>
              <a:t>. </a:t>
            </a:r>
          </a:p>
          <a:p>
            <a:pPr>
              <a:spcAft>
                <a:spcPts val="1800"/>
              </a:spcAft>
              <a:buBlip>
                <a:blip r:embed="rId3"/>
              </a:buBlip>
            </a:pPr>
            <a:r>
              <a:rPr lang="nb-NO" sz="1800" dirty="0"/>
              <a:t>Det skal mindre til før stressresponsen skrur seg på, og barna havner </a:t>
            </a:r>
            <a:r>
              <a:rPr lang="nb-NO" sz="1800" b="1" dirty="0"/>
              <a:t>fortere utenfor vinduet</a:t>
            </a:r>
            <a:r>
              <a:rPr lang="nb-NO" sz="1800" dirty="0"/>
              <a:t>. </a:t>
            </a:r>
          </a:p>
          <a:p>
            <a:pPr>
              <a:spcAft>
                <a:spcPts val="1800"/>
              </a:spcAft>
              <a:buBlip>
                <a:blip r:embed="rId3"/>
              </a:buBlip>
            </a:pPr>
            <a:r>
              <a:rPr lang="nb-NO" sz="1800" dirty="0"/>
              <a:t>Barn trenger </a:t>
            </a:r>
            <a:r>
              <a:rPr lang="nb-NO" sz="1800" b="1" dirty="0"/>
              <a:t>mye hjelp av voksne </a:t>
            </a:r>
            <a:r>
              <a:rPr lang="nb-NO" sz="1800" dirty="0"/>
              <a:t>til å holde seg innenfor vinduet og komme tilbake igjen når de er utenfor. </a:t>
            </a:r>
          </a:p>
          <a:p>
            <a:pPr>
              <a:spcAft>
                <a:spcPts val="1800"/>
              </a:spcAft>
              <a:buBlip>
                <a:blip r:embed="rId3"/>
              </a:buBlip>
            </a:pPr>
            <a:r>
              <a:rPr lang="nb-NO" sz="1800" b="1" dirty="0"/>
              <a:t>Gjentatte erfaringer </a:t>
            </a:r>
            <a:r>
              <a:rPr lang="nb-NO" sz="1800" dirty="0"/>
              <a:t>med å få god nok hjelp til dette, gjør at deres eget toleransevindu utvides og bli mer robust på sikt. </a:t>
            </a:r>
          </a:p>
        </p:txBody>
      </p:sp>
      <p:sp>
        <p:nvSpPr>
          <p:cNvPr id="25" name="TekstSylinder 24">
            <a:extLst>
              <a:ext uri="{FF2B5EF4-FFF2-40B4-BE49-F238E27FC236}">
                <a16:creationId xmlns:a16="http://schemas.microsoft.com/office/drawing/2014/main" id="{9BE713F4-B582-C657-519B-74D3F92B869C}"/>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4" name="Bilde 3" descr="Et bilde som inneholder tegning, kunst, illustrasjon&#10;&#10;Automatisk generert beskrivelse">
            <a:extLst>
              <a:ext uri="{FF2B5EF4-FFF2-40B4-BE49-F238E27FC236}">
                <a16:creationId xmlns:a16="http://schemas.microsoft.com/office/drawing/2014/main" id="{348A569E-5723-6418-5A0E-144BFFA57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62" y="860758"/>
            <a:ext cx="4168795" cy="3552892"/>
          </a:xfrm>
          <a:prstGeom prst="rect">
            <a:avLst/>
          </a:prstGeom>
        </p:spPr>
      </p:pic>
    </p:spTree>
    <p:extLst>
      <p:ext uri="{BB962C8B-B14F-4D97-AF65-F5344CB8AC3E}">
        <p14:creationId xmlns:p14="http://schemas.microsoft.com/office/powerpoint/2010/main" val="11049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191034-DDC4-BBBB-D248-4FD279BE1E6D}"/>
              </a:ext>
            </a:extLst>
          </p:cNvPr>
          <p:cNvSpPr>
            <a:spLocks noGrp="1"/>
          </p:cNvSpPr>
          <p:nvPr>
            <p:ph type="title"/>
          </p:nvPr>
        </p:nvSpPr>
        <p:spPr>
          <a:xfrm>
            <a:off x="695326" y="720002"/>
            <a:ext cx="9469438" cy="552198"/>
          </a:xfrm>
        </p:spPr>
        <p:txBody>
          <a:bodyPr/>
          <a:lstStyle/>
          <a:p>
            <a:r>
              <a:rPr lang="nb-NO"/>
              <a:t>Hva husker du fra sist?</a:t>
            </a:r>
          </a:p>
        </p:txBody>
      </p:sp>
      <p:sp>
        <p:nvSpPr>
          <p:cNvPr id="3" name="Plassholder for innhold 2">
            <a:extLst>
              <a:ext uri="{FF2B5EF4-FFF2-40B4-BE49-F238E27FC236}">
                <a16:creationId xmlns:a16="http://schemas.microsoft.com/office/drawing/2014/main" id="{1E03FCDD-E8AC-BC65-EE0C-D15D066093DA}"/>
              </a:ext>
            </a:extLst>
          </p:cNvPr>
          <p:cNvSpPr>
            <a:spLocks noGrp="1"/>
          </p:cNvSpPr>
          <p:nvPr>
            <p:ph idx="1"/>
          </p:nvPr>
        </p:nvSpPr>
        <p:spPr>
          <a:xfrm>
            <a:off x="695326" y="1680419"/>
            <a:ext cx="4428522" cy="338626"/>
          </a:xfrm>
        </p:spPr>
        <p:txBody>
          <a:bodyPr/>
          <a:lstStyle/>
          <a:p>
            <a:pPr marL="0" indent="0">
              <a:buNone/>
            </a:pPr>
            <a:r>
              <a:rPr lang="nb-NO" sz="1800"/>
              <a:t>Snakk med personen ved siden av deg.</a:t>
            </a:r>
            <a:endParaRPr lang="nb-NO" sz="1800" b="1"/>
          </a:p>
          <a:p>
            <a:pPr marL="0" indent="0">
              <a:buNone/>
            </a:pPr>
            <a:endParaRPr lang="nb-NO" sz="1800">
              <a:latin typeface="Oslo Sans" panose="02000000000000000000" pitchFamily="2" charset="77"/>
            </a:endParaRPr>
          </a:p>
        </p:txBody>
      </p:sp>
      <p:sp>
        <p:nvSpPr>
          <p:cNvPr id="14" name="Ellipse 13">
            <a:extLst>
              <a:ext uri="{FF2B5EF4-FFF2-40B4-BE49-F238E27FC236}">
                <a16:creationId xmlns:a16="http://schemas.microsoft.com/office/drawing/2014/main" id="{BEF3E1AE-69A8-CD16-9C10-F0D8B65BE716}"/>
              </a:ext>
            </a:extLst>
          </p:cNvPr>
          <p:cNvSpPr/>
          <p:nvPr/>
        </p:nvSpPr>
        <p:spPr>
          <a:xfrm>
            <a:off x="695326" y="2710438"/>
            <a:ext cx="3273287" cy="327328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3D160290-B209-6903-7233-88B721FDE7CB}"/>
              </a:ext>
            </a:extLst>
          </p:cNvPr>
          <p:cNvSpPr/>
          <p:nvPr/>
        </p:nvSpPr>
        <p:spPr>
          <a:xfrm>
            <a:off x="4465569" y="2710438"/>
            <a:ext cx="3273287" cy="327328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89A45804-3A47-000A-2560-0B06A818AD17}"/>
              </a:ext>
            </a:extLst>
          </p:cNvPr>
          <p:cNvSpPr/>
          <p:nvPr/>
        </p:nvSpPr>
        <p:spPr>
          <a:xfrm>
            <a:off x="8235813" y="2710438"/>
            <a:ext cx="3273287" cy="327328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Et bilde som inneholder sketch, tegning, kunst, strektegning&#10;&#10;Automatisk generert beskrivelse">
            <a:extLst>
              <a:ext uri="{FF2B5EF4-FFF2-40B4-BE49-F238E27FC236}">
                <a16:creationId xmlns:a16="http://schemas.microsoft.com/office/drawing/2014/main" id="{29976593-51D2-CB4F-9A44-1E91D3035386}"/>
              </a:ext>
            </a:extLst>
          </p:cNvPr>
          <p:cNvPicPr>
            <a:picLocks noChangeAspect="1"/>
          </p:cNvPicPr>
          <p:nvPr/>
        </p:nvPicPr>
        <p:blipFill rotWithShape="1">
          <a:blip r:embed="rId3">
            <a:extLst>
              <a:ext uri="{28A0092B-C50C-407E-A947-70E740481C1C}">
                <a14:useLocalDpi xmlns:a14="http://schemas.microsoft.com/office/drawing/2010/main" val="0"/>
              </a:ext>
            </a:extLst>
          </a:blip>
          <a:srcRect b="60773"/>
          <a:stretch/>
        </p:blipFill>
        <p:spPr>
          <a:xfrm>
            <a:off x="8934246" y="3283436"/>
            <a:ext cx="1876420" cy="1705995"/>
          </a:xfrm>
          <a:prstGeom prst="rect">
            <a:avLst/>
          </a:prstGeom>
        </p:spPr>
      </p:pic>
      <p:pic>
        <p:nvPicPr>
          <p:cNvPr id="20" name="Bilde 19" descr="Et bilde som inneholder sort, mørke&#10;&#10;Automatisk generert beskrivelse">
            <a:extLst>
              <a:ext uri="{FF2B5EF4-FFF2-40B4-BE49-F238E27FC236}">
                <a16:creationId xmlns:a16="http://schemas.microsoft.com/office/drawing/2014/main" id="{ED7F8965-2E8B-E4D2-361B-69C84F470898}"/>
              </a:ext>
            </a:extLst>
          </p:cNvPr>
          <p:cNvPicPr>
            <a:picLocks noChangeAspect="1"/>
          </p:cNvPicPr>
          <p:nvPr/>
        </p:nvPicPr>
        <p:blipFill rotWithShape="1">
          <a:blip r:embed="rId4">
            <a:extLst>
              <a:ext uri="{28A0092B-C50C-407E-A947-70E740481C1C}">
                <a14:useLocalDpi xmlns:a14="http://schemas.microsoft.com/office/drawing/2010/main" val="0"/>
              </a:ext>
            </a:extLst>
          </a:blip>
          <a:srcRect l="39215" t="36042" r="43023" b="36052"/>
          <a:stretch/>
        </p:blipFill>
        <p:spPr>
          <a:xfrm>
            <a:off x="9853991" y="2817552"/>
            <a:ext cx="744769" cy="657738"/>
          </a:xfrm>
          <a:prstGeom prst="rect">
            <a:avLst/>
          </a:prstGeom>
        </p:spPr>
      </p:pic>
      <p:pic>
        <p:nvPicPr>
          <p:cNvPr id="25" name="Bilde 24" descr="Et bilde som inneholder sort, mørke&#10;&#10;Automatisk generert beskrivelse">
            <a:extLst>
              <a:ext uri="{FF2B5EF4-FFF2-40B4-BE49-F238E27FC236}">
                <a16:creationId xmlns:a16="http://schemas.microsoft.com/office/drawing/2014/main" id="{33F67D3D-ED89-39B6-ED98-04A088111E2B}"/>
              </a:ext>
            </a:extLst>
          </p:cNvPr>
          <p:cNvPicPr>
            <a:picLocks noChangeAspect="1"/>
          </p:cNvPicPr>
          <p:nvPr/>
        </p:nvPicPr>
        <p:blipFill rotWithShape="1">
          <a:blip r:embed="rId5">
            <a:extLst>
              <a:ext uri="{28A0092B-C50C-407E-A947-70E740481C1C}">
                <a14:useLocalDpi xmlns:a14="http://schemas.microsoft.com/office/drawing/2010/main" val="0"/>
              </a:ext>
            </a:extLst>
          </a:blip>
          <a:srcRect l="35184" r="28378"/>
          <a:stretch/>
        </p:blipFill>
        <p:spPr>
          <a:xfrm>
            <a:off x="1593240" y="3020865"/>
            <a:ext cx="1445316" cy="2231138"/>
          </a:xfrm>
          <a:prstGeom prst="rect">
            <a:avLst/>
          </a:prstGeom>
        </p:spPr>
      </p:pic>
      <p:sp>
        <p:nvSpPr>
          <p:cNvPr id="4" name="TekstSylinder 3">
            <a:extLst>
              <a:ext uri="{FF2B5EF4-FFF2-40B4-BE49-F238E27FC236}">
                <a16:creationId xmlns:a16="http://schemas.microsoft.com/office/drawing/2014/main" id="{0FE5690A-E818-BB98-71FB-3142306AFA89}"/>
              </a:ext>
            </a:extLst>
          </p:cNvPr>
          <p:cNvSpPr txBox="1"/>
          <p:nvPr/>
        </p:nvSpPr>
        <p:spPr>
          <a:xfrm>
            <a:off x="1191886" y="5068641"/>
            <a:ext cx="2280166" cy="377416"/>
          </a:xfrm>
          <a:prstGeom prst="rect">
            <a:avLst/>
          </a:prstGeom>
          <a:noFill/>
        </p:spPr>
        <p:txBody>
          <a:bodyPr wrap="square" rtlCol="0">
            <a:spAutoFit/>
          </a:bodyPr>
          <a:lstStyle/>
          <a:p>
            <a:pPr algn="ctr"/>
            <a:r>
              <a:rPr lang="nb-NO"/>
              <a:t>Hjernen </a:t>
            </a:r>
          </a:p>
        </p:txBody>
      </p:sp>
      <p:sp>
        <p:nvSpPr>
          <p:cNvPr id="5" name="TekstSylinder 4">
            <a:extLst>
              <a:ext uri="{FF2B5EF4-FFF2-40B4-BE49-F238E27FC236}">
                <a16:creationId xmlns:a16="http://schemas.microsoft.com/office/drawing/2014/main" id="{1A32E60A-CF1F-F2D9-AE02-25B9F34EDC7D}"/>
              </a:ext>
            </a:extLst>
          </p:cNvPr>
          <p:cNvSpPr txBox="1"/>
          <p:nvPr/>
        </p:nvSpPr>
        <p:spPr>
          <a:xfrm>
            <a:off x="8719948" y="5063295"/>
            <a:ext cx="2280166" cy="377416"/>
          </a:xfrm>
          <a:prstGeom prst="rect">
            <a:avLst/>
          </a:prstGeom>
          <a:noFill/>
        </p:spPr>
        <p:txBody>
          <a:bodyPr wrap="square" rtlCol="0">
            <a:spAutoFit/>
          </a:bodyPr>
          <a:lstStyle/>
          <a:p>
            <a:pPr algn="ctr"/>
            <a:r>
              <a:rPr lang="nb-NO"/>
              <a:t>Opplevelse av fare</a:t>
            </a:r>
          </a:p>
        </p:txBody>
      </p:sp>
      <p:sp>
        <p:nvSpPr>
          <p:cNvPr id="6" name="TekstSylinder 5">
            <a:extLst>
              <a:ext uri="{FF2B5EF4-FFF2-40B4-BE49-F238E27FC236}">
                <a16:creationId xmlns:a16="http://schemas.microsoft.com/office/drawing/2014/main" id="{302D3FCF-B230-42F2-9309-0BD3BC01EE09}"/>
              </a:ext>
            </a:extLst>
          </p:cNvPr>
          <p:cNvSpPr txBox="1"/>
          <p:nvPr/>
        </p:nvSpPr>
        <p:spPr>
          <a:xfrm>
            <a:off x="4955917" y="5055791"/>
            <a:ext cx="2280166" cy="377416"/>
          </a:xfrm>
          <a:prstGeom prst="rect">
            <a:avLst/>
          </a:prstGeom>
          <a:noFill/>
        </p:spPr>
        <p:txBody>
          <a:bodyPr wrap="square" rtlCol="0">
            <a:spAutoFit/>
          </a:bodyPr>
          <a:lstStyle/>
          <a:p>
            <a:pPr algn="ctr"/>
            <a:r>
              <a:rPr lang="nb-NO"/>
              <a:t>Erfaringer </a:t>
            </a:r>
          </a:p>
        </p:txBody>
      </p:sp>
      <p:pic>
        <p:nvPicPr>
          <p:cNvPr id="7" name="Bilde 6" descr="Et bilde som inneholder sort, mørke, fyrverkeri&#10;&#10;Automatisk generert beskrivelse">
            <a:extLst>
              <a:ext uri="{FF2B5EF4-FFF2-40B4-BE49-F238E27FC236}">
                <a16:creationId xmlns:a16="http://schemas.microsoft.com/office/drawing/2014/main" id="{90A6C943-6D62-21CB-0C97-A55D51DB8FBC}"/>
              </a:ext>
            </a:extLst>
          </p:cNvPr>
          <p:cNvPicPr>
            <a:picLocks noChangeAspect="1"/>
          </p:cNvPicPr>
          <p:nvPr/>
        </p:nvPicPr>
        <p:blipFill rotWithShape="1">
          <a:blip r:embed="rId6">
            <a:extLst>
              <a:ext uri="{28A0092B-C50C-407E-A947-70E740481C1C}">
                <a14:useLocalDpi xmlns:a14="http://schemas.microsoft.com/office/drawing/2010/main" val="0"/>
              </a:ext>
            </a:extLst>
          </a:blip>
          <a:srcRect l="35875" t="20915" r="38539" b="43260"/>
          <a:stretch/>
        </p:blipFill>
        <p:spPr>
          <a:xfrm>
            <a:off x="4916176" y="3146421"/>
            <a:ext cx="2204772" cy="1736269"/>
          </a:xfrm>
          <a:prstGeom prst="rect">
            <a:avLst/>
          </a:prstGeom>
        </p:spPr>
      </p:pic>
      <p:sp>
        <p:nvSpPr>
          <p:cNvPr id="8" name="TekstSylinder 7">
            <a:extLst>
              <a:ext uri="{FF2B5EF4-FFF2-40B4-BE49-F238E27FC236}">
                <a16:creationId xmlns:a16="http://schemas.microsoft.com/office/drawing/2014/main" id="{73CBBD5B-6995-424F-14EC-22B125E22BE8}"/>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Tree>
    <p:extLst>
      <p:ext uri="{BB962C8B-B14F-4D97-AF65-F5344CB8AC3E}">
        <p14:creationId xmlns:p14="http://schemas.microsoft.com/office/powerpoint/2010/main" val="914647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341F67D-C3D9-4260-CE7F-261BBD7DD59F}"/>
              </a:ext>
            </a:extLst>
          </p:cNvPr>
          <p:cNvSpPr/>
          <p:nvPr/>
        </p:nvSpPr>
        <p:spPr>
          <a:xfrm>
            <a:off x="6096001"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2699E33-FFFA-583D-3A15-4F1F9858D4AE}"/>
              </a:ext>
            </a:extLst>
          </p:cNvPr>
          <p:cNvSpPr>
            <a:spLocks noGrp="1"/>
          </p:cNvSpPr>
          <p:nvPr>
            <p:ph type="title"/>
          </p:nvPr>
        </p:nvSpPr>
        <p:spPr>
          <a:xfrm>
            <a:off x="433941" y="4526253"/>
            <a:ext cx="5274881" cy="1580633"/>
          </a:xfrm>
        </p:spPr>
        <p:txBody>
          <a:bodyPr>
            <a:noAutofit/>
          </a:bodyPr>
          <a:lstStyle/>
          <a:p>
            <a:pPr algn="ctr"/>
            <a:r>
              <a:rPr lang="nb-NO"/>
              <a:t>Belastninger og toleransevinduet</a:t>
            </a:r>
            <a:r>
              <a:rPr lang="nb-NO" sz="1600" baseline="80000"/>
              <a:t>1,4</a:t>
            </a:r>
          </a:p>
        </p:txBody>
      </p:sp>
      <p:sp>
        <p:nvSpPr>
          <p:cNvPr id="3" name="Plassholder for innhold 2">
            <a:extLst>
              <a:ext uri="{FF2B5EF4-FFF2-40B4-BE49-F238E27FC236}">
                <a16:creationId xmlns:a16="http://schemas.microsoft.com/office/drawing/2014/main" id="{F1787E69-050C-F29C-6FE7-79759AE5473D}"/>
              </a:ext>
            </a:extLst>
          </p:cNvPr>
          <p:cNvSpPr>
            <a:spLocks noGrp="1"/>
          </p:cNvSpPr>
          <p:nvPr>
            <p:ph idx="1"/>
          </p:nvPr>
        </p:nvSpPr>
        <p:spPr>
          <a:xfrm>
            <a:off x="6605603" y="1146558"/>
            <a:ext cx="5152456" cy="4564883"/>
          </a:xfrm>
        </p:spPr>
        <p:txBody>
          <a:bodyPr>
            <a:normAutofit/>
          </a:bodyPr>
          <a:lstStyle/>
          <a:p>
            <a:pPr>
              <a:spcAft>
                <a:spcPts val="1800"/>
              </a:spcAft>
              <a:buBlip>
                <a:blip r:embed="rId3"/>
              </a:buBlip>
            </a:pPr>
            <a:r>
              <a:rPr lang="nb-NO" sz="1800" dirty="0"/>
              <a:t>Når barn over tid </a:t>
            </a:r>
            <a:r>
              <a:rPr lang="nb-NO" sz="1800" b="1" dirty="0"/>
              <a:t>ikke får nok hjelp </a:t>
            </a:r>
            <a:r>
              <a:rPr lang="nb-NO" sz="1800" dirty="0"/>
              <a:t>til å komme inn igjen i vinduet, kan det føre til at toleransevinduet deres fortsetter å være smalt. </a:t>
            </a:r>
          </a:p>
          <a:p>
            <a:pPr>
              <a:spcAft>
                <a:spcPts val="1800"/>
              </a:spcAft>
              <a:buBlip>
                <a:blip r:embed="rId3"/>
              </a:buBlip>
            </a:pPr>
            <a:r>
              <a:rPr lang="nb-NO" sz="1800" dirty="0"/>
              <a:t>Et </a:t>
            </a:r>
            <a:r>
              <a:rPr lang="nb-NO" sz="1800" b="1" dirty="0"/>
              <a:t>smalt toleransvindu </a:t>
            </a:r>
            <a:r>
              <a:rPr lang="nb-NO" sz="1800" dirty="0"/>
              <a:t>gjør at barnet oftere kan havne utenfor, og reagerer kraftigere sammenlignet med andre barn. </a:t>
            </a:r>
          </a:p>
          <a:p>
            <a:pPr>
              <a:spcAft>
                <a:spcPts val="1800"/>
              </a:spcAft>
              <a:buBlip>
                <a:blip r:embed="rId3"/>
              </a:buBlip>
            </a:pPr>
            <a:r>
              <a:rPr lang="nb-NO" sz="1800" dirty="0"/>
              <a:t>Når de er utenfor er det vanskelig for dem å komme tilbake igjen. </a:t>
            </a:r>
          </a:p>
          <a:p>
            <a:pPr>
              <a:spcAft>
                <a:spcPts val="1800"/>
              </a:spcAft>
              <a:buBlip>
                <a:blip r:embed="rId3"/>
              </a:buBlip>
            </a:pPr>
            <a:r>
              <a:rPr lang="nb-NO" sz="1800" dirty="0"/>
              <a:t>Det kan påvirke hvordan de </a:t>
            </a:r>
            <a:r>
              <a:rPr lang="nb-NO" sz="1800" b="1" dirty="0"/>
              <a:t>fungerer i hverdagen</a:t>
            </a:r>
            <a:r>
              <a:rPr lang="nb-NO" sz="1800" dirty="0"/>
              <a:t>, og hva de mestrer. </a:t>
            </a:r>
          </a:p>
        </p:txBody>
      </p:sp>
      <p:sp>
        <p:nvSpPr>
          <p:cNvPr id="4" name="Rektangel 3">
            <a:extLst>
              <a:ext uri="{FF2B5EF4-FFF2-40B4-BE49-F238E27FC236}">
                <a16:creationId xmlns:a16="http://schemas.microsoft.com/office/drawing/2014/main" id="{78C4E6C0-6500-E4BB-170A-4210491FF560}"/>
              </a:ext>
            </a:extLst>
          </p:cNvPr>
          <p:cNvSpPr/>
          <p:nvPr/>
        </p:nvSpPr>
        <p:spPr>
          <a:xfrm>
            <a:off x="-663729" y="-3903984"/>
            <a:ext cx="3054096" cy="2615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Toleransevindu med strek som er mye over og under</a:t>
            </a:r>
          </a:p>
        </p:txBody>
      </p:sp>
      <p:sp>
        <p:nvSpPr>
          <p:cNvPr id="5" name="Rektangel 4">
            <a:extLst>
              <a:ext uri="{FF2B5EF4-FFF2-40B4-BE49-F238E27FC236}">
                <a16:creationId xmlns:a16="http://schemas.microsoft.com/office/drawing/2014/main" id="{8A7C51A2-1474-7829-C956-0F4AC2A04714}"/>
              </a:ext>
            </a:extLst>
          </p:cNvPr>
          <p:cNvSpPr/>
          <p:nvPr/>
        </p:nvSpPr>
        <p:spPr>
          <a:xfrm>
            <a:off x="3355848" y="7605477"/>
            <a:ext cx="2740152" cy="23655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Bilde av barn som blir utsatt for belastning?</a:t>
            </a:r>
          </a:p>
        </p:txBody>
      </p:sp>
      <p:sp>
        <p:nvSpPr>
          <p:cNvPr id="9" name="TekstSylinder 8">
            <a:extLst>
              <a:ext uri="{FF2B5EF4-FFF2-40B4-BE49-F238E27FC236}">
                <a16:creationId xmlns:a16="http://schemas.microsoft.com/office/drawing/2014/main" id="{7F73EAB2-099A-D9B6-0937-229E9F4A755A}"/>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8" name="Bilde 7" descr="Et bilde som inneholder skjermbilde, Rektangel&#10;&#10;Automatisk generert beskrivelse">
            <a:extLst>
              <a:ext uri="{FF2B5EF4-FFF2-40B4-BE49-F238E27FC236}">
                <a16:creationId xmlns:a16="http://schemas.microsoft.com/office/drawing/2014/main" id="{3AE92D77-887F-CA56-E731-400CBC52F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41" y="1122006"/>
            <a:ext cx="5274881" cy="3239575"/>
          </a:xfrm>
          <a:prstGeom prst="rect">
            <a:avLst/>
          </a:prstGeom>
        </p:spPr>
      </p:pic>
    </p:spTree>
    <p:extLst>
      <p:ext uri="{BB962C8B-B14F-4D97-AF65-F5344CB8AC3E}">
        <p14:creationId xmlns:p14="http://schemas.microsoft.com/office/powerpoint/2010/main" val="1216926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4FE6143-6320-B03F-83B1-9E5235EDD48F}"/>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2699E33-FFFA-583D-3A15-4F1F9858D4AE}"/>
              </a:ext>
            </a:extLst>
          </p:cNvPr>
          <p:cNvSpPr>
            <a:spLocks noGrp="1"/>
          </p:cNvSpPr>
          <p:nvPr>
            <p:ph type="title"/>
          </p:nvPr>
        </p:nvSpPr>
        <p:spPr>
          <a:xfrm>
            <a:off x="504698" y="2077319"/>
            <a:ext cx="5448300" cy="1610949"/>
          </a:xfrm>
        </p:spPr>
        <p:txBody>
          <a:bodyPr>
            <a:normAutofit/>
          </a:bodyPr>
          <a:lstStyle/>
          <a:p>
            <a:pPr algn="ctr"/>
            <a:r>
              <a:rPr lang="nb-NO"/>
              <a:t>Stressrespons påvirker fungering</a:t>
            </a:r>
          </a:p>
        </p:txBody>
      </p:sp>
      <p:sp>
        <p:nvSpPr>
          <p:cNvPr id="5" name="Rektangel 4">
            <a:extLst>
              <a:ext uri="{FF2B5EF4-FFF2-40B4-BE49-F238E27FC236}">
                <a16:creationId xmlns:a16="http://schemas.microsoft.com/office/drawing/2014/main" id="{8A7C51A2-1474-7829-C956-0F4AC2A04714}"/>
              </a:ext>
            </a:extLst>
          </p:cNvPr>
          <p:cNvSpPr/>
          <p:nvPr/>
        </p:nvSpPr>
        <p:spPr>
          <a:xfrm>
            <a:off x="3355848" y="7605477"/>
            <a:ext cx="2740152" cy="23655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Bilde av barn som blir utsatt for belastning?</a:t>
            </a:r>
          </a:p>
        </p:txBody>
      </p:sp>
      <p:sp>
        <p:nvSpPr>
          <p:cNvPr id="9" name="TekstSylinder 8">
            <a:extLst>
              <a:ext uri="{FF2B5EF4-FFF2-40B4-BE49-F238E27FC236}">
                <a16:creationId xmlns:a16="http://schemas.microsoft.com/office/drawing/2014/main" id="{7F73EAB2-099A-D9B6-0937-229E9F4A755A}"/>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
        <p:nvSpPr>
          <p:cNvPr id="10" name="TekstSylinder 9">
            <a:extLst>
              <a:ext uri="{FF2B5EF4-FFF2-40B4-BE49-F238E27FC236}">
                <a16:creationId xmlns:a16="http://schemas.microsoft.com/office/drawing/2014/main" id="{81CA9699-189C-8B2C-6D1C-C691535098E4}"/>
              </a:ext>
            </a:extLst>
          </p:cNvPr>
          <p:cNvSpPr txBox="1"/>
          <p:nvPr/>
        </p:nvSpPr>
        <p:spPr>
          <a:xfrm>
            <a:off x="6957632" y="1133722"/>
            <a:ext cx="4632325" cy="5109091"/>
          </a:xfrm>
          <a:prstGeom prst="rect">
            <a:avLst/>
          </a:prstGeom>
          <a:noFill/>
        </p:spPr>
        <p:txBody>
          <a:bodyPr wrap="square">
            <a:spAutoFit/>
          </a:bodyPr>
          <a:lstStyle/>
          <a:p>
            <a:pPr marL="216000" indent="-216000">
              <a:spcBef>
                <a:spcPts val="1200"/>
              </a:spcBef>
              <a:spcAft>
                <a:spcPts val="1200"/>
              </a:spcAft>
            </a:pPr>
            <a:r>
              <a:rPr lang="nb-NO" b="1" dirty="0"/>
              <a:t>Eksempler:</a:t>
            </a:r>
          </a:p>
          <a:p>
            <a:pPr marL="216000" indent="-216000">
              <a:spcBef>
                <a:spcPts val="600"/>
              </a:spcBef>
              <a:spcAft>
                <a:spcPts val="600"/>
              </a:spcAft>
              <a:buBlip>
                <a:blip r:embed="rId3"/>
              </a:buBlip>
            </a:pPr>
            <a:r>
              <a:rPr lang="nb-NO" dirty="0"/>
              <a:t>Konsentrere seg om en oppgave</a:t>
            </a:r>
          </a:p>
          <a:p>
            <a:pPr marL="216000" indent="-216000">
              <a:spcBef>
                <a:spcPts val="600"/>
              </a:spcBef>
              <a:spcAft>
                <a:spcPts val="600"/>
              </a:spcAft>
              <a:buBlip>
                <a:blip r:embed="rId3"/>
              </a:buBlip>
            </a:pPr>
            <a:r>
              <a:rPr lang="nb-NO" dirty="0"/>
              <a:t>Følge beskjeder</a:t>
            </a:r>
          </a:p>
          <a:p>
            <a:pPr marL="216000" indent="-216000">
              <a:spcBef>
                <a:spcPts val="600"/>
              </a:spcBef>
              <a:spcAft>
                <a:spcPts val="600"/>
              </a:spcAft>
              <a:buBlip>
                <a:blip r:embed="rId3"/>
              </a:buBlip>
            </a:pPr>
            <a:r>
              <a:rPr lang="nb-NO" dirty="0"/>
              <a:t>Stoppe impulser</a:t>
            </a:r>
          </a:p>
          <a:p>
            <a:pPr marL="216000" indent="-216000">
              <a:spcBef>
                <a:spcPts val="600"/>
              </a:spcBef>
              <a:spcAft>
                <a:spcPts val="600"/>
              </a:spcAft>
              <a:buBlip>
                <a:blip r:embed="rId3"/>
              </a:buBlip>
            </a:pPr>
            <a:r>
              <a:rPr lang="nb-NO" dirty="0"/>
              <a:t>Fortelle hva de mener</a:t>
            </a:r>
          </a:p>
          <a:p>
            <a:pPr marL="216000" indent="-216000">
              <a:spcBef>
                <a:spcPts val="600"/>
              </a:spcBef>
              <a:spcAft>
                <a:spcPts val="600"/>
              </a:spcAft>
              <a:buBlip>
                <a:blip r:embed="rId3"/>
              </a:buBlip>
            </a:pPr>
            <a:r>
              <a:rPr lang="nb-NO" dirty="0"/>
              <a:t>Forstå hva andre mener</a:t>
            </a:r>
          </a:p>
          <a:p>
            <a:pPr marL="216000" indent="-216000">
              <a:spcBef>
                <a:spcPts val="600"/>
              </a:spcBef>
              <a:spcAft>
                <a:spcPts val="600"/>
              </a:spcAft>
              <a:buBlip>
                <a:blip r:embed="rId3"/>
              </a:buBlip>
            </a:pPr>
            <a:r>
              <a:rPr lang="nb-NO" dirty="0"/>
              <a:t>Løse konflikter</a:t>
            </a:r>
          </a:p>
          <a:p>
            <a:pPr marL="216000" indent="-216000">
              <a:spcBef>
                <a:spcPts val="600"/>
              </a:spcBef>
              <a:spcAft>
                <a:spcPts val="600"/>
              </a:spcAft>
              <a:buBlip>
                <a:blip r:embed="rId3"/>
              </a:buBlip>
            </a:pPr>
            <a:r>
              <a:rPr lang="nb-NO" dirty="0"/>
              <a:t>Skifte fokus og overganger</a:t>
            </a:r>
          </a:p>
          <a:p>
            <a:pPr marL="216000" indent="-216000">
              <a:spcBef>
                <a:spcPts val="600"/>
              </a:spcBef>
              <a:spcAft>
                <a:spcPts val="600"/>
              </a:spcAft>
              <a:buBlip>
                <a:blip r:embed="rId3"/>
              </a:buBlip>
            </a:pPr>
            <a:r>
              <a:rPr lang="nb-NO" dirty="0"/>
              <a:t>Forstå og kontrollere egne følelser</a:t>
            </a:r>
          </a:p>
          <a:p>
            <a:pPr marL="216000" indent="-216000">
              <a:spcBef>
                <a:spcPts val="600"/>
              </a:spcBef>
              <a:spcAft>
                <a:spcPts val="600"/>
              </a:spcAft>
              <a:buBlip>
                <a:blip r:embed="rId3"/>
              </a:buBlip>
            </a:pPr>
            <a:r>
              <a:rPr lang="nb-NO" dirty="0"/>
              <a:t>Ta andres perspektiv </a:t>
            </a:r>
          </a:p>
          <a:p>
            <a:pPr marL="216000" indent="-216000">
              <a:spcBef>
                <a:spcPts val="600"/>
              </a:spcBef>
              <a:spcAft>
                <a:spcPts val="600"/>
              </a:spcAft>
              <a:buBlip>
                <a:blip r:embed="rId3"/>
              </a:buBlip>
            </a:pPr>
            <a:r>
              <a:rPr lang="nb-NO" dirty="0"/>
              <a:t>Lese og forstå kroppsspråk</a:t>
            </a:r>
          </a:p>
          <a:p>
            <a:endParaRPr lang="nb-NO" dirty="0"/>
          </a:p>
        </p:txBody>
      </p:sp>
      <p:sp>
        <p:nvSpPr>
          <p:cNvPr id="13" name="TekstSylinder 12">
            <a:extLst>
              <a:ext uri="{FF2B5EF4-FFF2-40B4-BE49-F238E27FC236}">
                <a16:creationId xmlns:a16="http://schemas.microsoft.com/office/drawing/2014/main" id="{5FCBF9F3-5853-80FA-603E-61621DD141CB}"/>
              </a:ext>
            </a:extLst>
          </p:cNvPr>
          <p:cNvSpPr txBox="1"/>
          <p:nvPr/>
        </p:nvSpPr>
        <p:spPr>
          <a:xfrm>
            <a:off x="953433" y="3429000"/>
            <a:ext cx="4804828" cy="646331"/>
          </a:xfrm>
          <a:prstGeom prst="rect">
            <a:avLst/>
          </a:prstGeom>
          <a:noFill/>
        </p:spPr>
        <p:txBody>
          <a:bodyPr wrap="square" rtlCol="0">
            <a:spAutoFit/>
          </a:bodyPr>
          <a:lstStyle/>
          <a:p>
            <a:pPr marL="216000" indent="-216000" algn="ctr">
              <a:spcBef>
                <a:spcPts val="1200"/>
              </a:spcBef>
              <a:spcAft>
                <a:spcPts val="1200"/>
              </a:spcAft>
            </a:pPr>
            <a:r>
              <a:rPr lang="nb-NO" dirty="0"/>
              <a:t>Når barn er utenfor toleransevinduet er det flere ting som kan bli vanskelig</a:t>
            </a:r>
            <a:r>
              <a:rPr lang="nb-NO" baseline="30000" dirty="0"/>
              <a:t>2</a:t>
            </a:r>
            <a:r>
              <a:rPr lang="nb-NO" dirty="0"/>
              <a:t>:</a:t>
            </a:r>
          </a:p>
        </p:txBody>
      </p:sp>
      <p:pic>
        <p:nvPicPr>
          <p:cNvPr id="14" name="Bilde 13" descr="Et bilde som inneholder mørke, måne, natt&#10;&#10;Automatisk generert beskrivelse">
            <a:extLst>
              <a:ext uri="{FF2B5EF4-FFF2-40B4-BE49-F238E27FC236}">
                <a16:creationId xmlns:a16="http://schemas.microsoft.com/office/drawing/2014/main" id="{FCF52442-1E18-D3C5-1E2F-CD765484A643}"/>
              </a:ext>
            </a:extLst>
          </p:cNvPr>
          <p:cNvPicPr>
            <a:picLocks noChangeAspect="1"/>
          </p:cNvPicPr>
          <p:nvPr/>
        </p:nvPicPr>
        <p:blipFill rotWithShape="1">
          <a:blip r:embed="rId4">
            <a:extLst>
              <a:ext uri="{28A0092B-C50C-407E-A947-70E740481C1C}">
                <a14:useLocalDpi xmlns:a14="http://schemas.microsoft.com/office/drawing/2010/main" val="0"/>
              </a:ext>
            </a:extLst>
          </a:blip>
          <a:srcRect l="36828" t="28612" r="48338" b="56603"/>
          <a:stretch/>
        </p:blipFill>
        <p:spPr>
          <a:xfrm rot="11987945">
            <a:off x="3029749" y="4325551"/>
            <a:ext cx="1152939" cy="645987"/>
          </a:xfrm>
          <a:prstGeom prst="rect">
            <a:avLst/>
          </a:prstGeom>
        </p:spPr>
      </p:pic>
    </p:spTree>
    <p:extLst>
      <p:ext uri="{BB962C8B-B14F-4D97-AF65-F5344CB8AC3E}">
        <p14:creationId xmlns:p14="http://schemas.microsoft.com/office/powerpoint/2010/main" val="2047787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E4DC1-8EDC-C8F3-182C-2CC40D96FA55}"/>
              </a:ext>
            </a:extLst>
          </p:cNvPr>
          <p:cNvSpPr>
            <a:spLocks noGrp="1"/>
          </p:cNvSpPr>
          <p:nvPr>
            <p:ph type="title"/>
          </p:nvPr>
        </p:nvSpPr>
        <p:spPr>
          <a:xfrm>
            <a:off x="695326" y="720001"/>
            <a:ext cx="4727574" cy="638899"/>
          </a:xfrm>
        </p:spPr>
        <p:txBody>
          <a:bodyPr/>
          <a:lstStyle/>
          <a:p>
            <a:r>
              <a:rPr lang="nb-NO"/>
              <a:t>Case: Adam 10 år</a:t>
            </a:r>
          </a:p>
        </p:txBody>
      </p:sp>
      <p:sp>
        <p:nvSpPr>
          <p:cNvPr id="3" name="Plassholder for innhold 2">
            <a:extLst>
              <a:ext uri="{FF2B5EF4-FFF2-40B4-BE49-F238E27FC236}">
                <a16:creationId xmlns:a16="http://schemas.microsoft.com/office/drawing/2014/main" id="{6833276D-893C-3FB0-2C09-AAAE945A11FB}"/>
              </a:ext>
            </a:extLst>
          </p:cNvPr>
          <p:cNvSpPr>
            <a:spLocks noGrp="1"/>
          </p:cNvSpPr>
          <p:nvPr>
            <p:ph idx="1"/>
          </p:nvPr>
        </p:nvSpPr>
        <p:spPr>
          <a:xfrm>
            <a:off x="695326" y="2026794"/>
            <a:ext cx="5472953" cy="4066032"/>
          </a:xfrm>
        </p:spPr>
        <p:txBody>
          <a:bodyPr>
            <a:normAutofit/>
          </a:bodyPr>
          <a:lstStyle/>
          <a:p>
            <a:pPr marL="0" indent="0">
              <a:spcBef>
                <a:spcPts val="1200"/>
              </a:spcBef>
              <a:spcAft>
                <a:spcPts val="1200"/>
              </a:spcAft>
              <a:buNone/>
            </a:pPr>
            <a:r>
              <a:rPr lang="nb-NO" sz="1800" kern="100">
                <a:ea typeface="Aptos" panose="020B0004020202020204" pitchFamily="34" charset="0"/>
                <a:cs typeface="Times New Roman" panose="02020603050405020304" pitchFamily="18" charset="0"/>
              </a:rPr>
              <a:t>Adam lever med en del barndomsbelastninger som kan påvirke hans fungering i hverdagen. </a:t>
            </a:r>
          </a:p>
          <a:p>
            <a:pPr marL="0" indent="0">
              <a:spcBef>
                <a:spcPts val="1200"/>
              </a:spcBef>
              <a:spcAft>
                <a:spcPts val="1200"/>
              </a:spcAft>
              <a:buNone/>
            </a:pPr>
            <a:r>
              <a:rPr lang="nb-NO" sz="1800" kern="100">
                <a:ea typeface="Aptos" panose="020B0004020202020204" pitchFamily="34" charset="0"/>
                <a:cs typeface="Times New Roman" panose="02020603050405020304" pitchFamily="18" charset="0"/>
              </a:rPr>
              <a:t>Les casen hver for dere og gå så sammen i liten gruppe.  </a:t>
            </a:r>
          </a:p>
          <a:p>
            <a:pPr marL="396000" lvl="2" indent="-216000">
              <a:spcBef>
                <a:spcPts val="1200"/>
              </a:spcBef>
              <a:spcAft>
                <a:spcPts val="1200"/>
              </a:spcAft>
              <a:buBlip>
                <a:blip r:embed="rId2"/>
              </a:buBlip>
            </a:pPr>
            <a:r>
              <a:rPr lang="nb-NO" sz="1800" kern="100">
                <a:cs typeface="Times New Roman" panose="02020603050405020304" pitchFamily="18" charset="0"/>
              </a:rPr>
              <a:t>Hvilken atferd registrerer dere hos Adam?</a:t>
            </a:r>
          </a:p>
          <a:p>
            <a:pPr marL="396000" lvl="2" indent="-216000">
              <a:spcBef>
                <a:spcPts val="1200"/>
              </a:spcBef>
              <a:spcAft>
                <a:spcPts val="1200"/>
              </a:spcAft>
              <a:buBlip>
                <a:blip r:embed="rId2"/>
              </a:buBlip>
            </a:pPr>
            <a:r>
              <a:rPr lang="nb-NO" sz="1800" kern="100">
                <a:cs typeface="Times New Roman" panose="02020603050405020304" pitchFamily="18" charset="0"/>
              </a:rPr>
              <a:t>Hvor aktivert tror dere hans stressrespons er og hvor tror dere kan er i toleransevinduet? </a:t>
            </a:r>
            <a:endParaRPr lang="nb-NO" sz="1800" b="1" kern="100">
              <a:ea typeface="Aptos" panose="020B0004020202020204" pitchFamily="34" charset="0"/>
              <a:cs typeface="Times New Roman" panose="02020603050405020304" pitchFamily="18" charset="0"/>
            </a:endParaRPr>
          </a:p>
        </p:txBody>
      </p:sp>
      <p:pic>
        <p:nvPicPr>
          <p:cNvPr id="5" name="Bilde 4" descr="Et bilde som inneholder kunst, sketch&#10;&#10;Automatisk generert beskrivelse">
            <a:extLst>
              <a:ext uri="{FF2B5EF4-FFF2-40B4-BE49-F238E27FC236}">
                <a16:creationId xmlns:a16="http://schemas.microsoft.com/office/drawing/2014/main" id="{5A725F99-B871-3693-3FBD-0F5F3184A58A}"/>
              </a:ext>
            </a:extLst>
          </p:cNvPr>
          <p:cNvPicPr>
            <a:picLocks noChangeAspect="1"/>
          </p:cNvPicPr>
          <p:nvPr/>
        </p:nvPicPr>
        <p:blipFill rotWithShape="1">
          <a:blip r:embed="rId3">
            <a:extLst>
              <a:ext uri="{28A0092B-C50C-407E-A947-70E740481C1C}">
                <a14:useLocalDpi xmlns:a14="http://schemas.microsoft.com/office/drawing/2010/main" val="0"/>
              </a:ext>
            </a:extLst>
          </a:blip>
          <a:srcRect l="26236" t="17528" r="43600" b="16201"/>
          <a:stretch/>
        </p:blipFill>
        <p:spPr>
          <a:xfrm>
            <a:off x="7002465" y="1039450"/>
            <a:ext cx="4140198" cy="5115947"/>
          </a:xfrm>
          <a:prstGeom prst="rect">
            <a:avLst/>
          </a:prstGeom>
        </p:spPr>
      </p:pic>
      <p:sp>
        <p:nvSpPr>
          <p:cNvPr id="41" name="TekstSylinder 40">
            <a:extLst>
              <a:ext uri="{FF2B5EF4-FFF2-40B4-BE49-F238E27FC236}">
                <a16:creationId xmlns:a16="http://schemas.microsoft.com/office/drawing/2014/main" id="{7DF64694-5EAB-6518-3FB4-B08F50EEBFC8}"/>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4" name="Bilde 3" descr="Et bilde som inneholder måne, Himmellegeme, mørke, Astronomisk begivenhet&#10;&#10;Automatisk generert beskrivelse">
            <a:extLst>
              <a:ext uri="{FF2B5EF4-FFF2-40B4-BE49-F238E27FC236}">
                <a16:creationId xmlns:a16="http://schemas.microsoft.com/office/drawing/2014/main" id="{F818FBBD-B3B7-9187-35E7-0E64E6CDC8CB}"/>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6" name="TekstSylinder 5">
            <a:extLst>
              <a:ext uri="{FF2B5EF4-FFF2-40B4-BE49-F238E27FC236}">
                <a16:creationId xmlns:a16="http://schemas.microsoft.com/office/drawing/2014/main" id="{B29A3DC1-17DC-F99E-C6CB-C234B59AEC0B}"/>
              </a:ext>
            </a:extLst>
          </p:cNvPr>
          <p:cNvSpPr txBox="1"/>
          <p:nvPr/>
        </p:nvSpPr>
        <p:spPr>
          <a:xfrm>
            <a:off x="10598429" y="506235"/>
            <a:ext cx="1444667" cy="333681"/>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nb-NO" sz="1400" b="1" i="0" u="none" strike="noStrike" kern="1200" cap="none" spc="0" normalizeH="0" baseline="0" noProof="0">
                <a:ln>
                  <a:noFill/>
                </a:ln>
                <a:solidFill>
                  <a:srgbClr val="000000"/>
                </a:solidFill>
                <a:effectLst/>
                <a:uLnTx/>
                <a:uFillTx/>
                <a:latin typeface="+mj-lt"/>
                <a:ea typeface="Aptos" panose="020B0004020202020204" pitchFamily="34" charset="0"/>
                <a:cs typeface="Times New Roman" panose="02020603050405020304" pitchFamily="18" charset="0"/>
              </a:rPr>
              <a:t>20 minutter</a:t>
            </a:r>
          </a:p>
        </p:txBody>
      </p:sp>
    </p:spTree>
    <p:extLst>
      <p:ext uri="{BB962C8B-B14F-4D97-AF65-F5344CB8AC3E}">
        <p14:creationId xmlns:p14="http://schemas.microsoft.com/office/powerpoint/2010/main" val="3871665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93832323-B5CD-8C2D-2466-6DA45421319D}"/>
              </a:ext>
            </a:extLst>
          </p:cNvPr>
          <p:cNvSpPr txBox="1"/>
          <p:nvPr/>
        </p:nvSpPr>
        <p:spPr>
          <a:xfrm>
            <a:off x="711539" y="1724223"/>
            <a:ext cx="10435432" cy="4102986"/>
          </a:xfrm>
          <a:prstGeom prst="rect">
            <a:avLst/>
          </a:prstGeom>
        </p:spPr>
        <p:txBody>
          <a:bodyPr vert="horz" lIns="0" tIns="0" rIns="0" bIns="0" numCol="2" spcCol="360000" rtlCol="0" anchor="t">
            <a:noAutofit/>
          </a:bodyPr>
          <a:lstStyle>
            <a:lvl1pPr indent="0">
              <a:lnSpc>
                <a:spcPct val="116000"/>
              </a:lnSpc>
              <a:spcBef>
                <a:spcPts val="1200"/>
              </a:spcBef>
              <a:spcAft>
                <a:spcPts val="800"/>
              </a:spcAft>
              <a:buSzPct val="100000"/>
              <a:buFontTx/>
              <a:buNone/>
              <a:defRPr sz="1400" b="0" i="0">
                <a:effectLst/>
                <a:latin typeface="Aptos" panose="020B0004020202020204" pitchFamily="34" charset="0"/>
                <a:ea typeface="Aptos" panose="020B0004020202020204" pitchFamily="34" charset="0"/>
                <a:cs typeface="Times New Roman" panose="02020603050405020304" pitchFamily="18" charset="0"/>
              </a:defRPr>
            </a:lvl1pPr>
            <a:lvl2pPr marL="396000" indent="-180000">
              <a:lnSpc>
                <a:spcPct val="100000"/>
              </a:lnSpc>
              <a:spcBef>
                <a:spcPts val="600"/>
              </a:spcBef>
              <a:buClr>
                <a:schemeClr val="tx2"/>
              </a:buClr>
              <a:buSzPct val="110000"/>
              <a:buFont typeface="Arial" panose="020B0604020202020204" pitchFamily="34" charset="0"/>
              <a:buChar char="•"/>
              <a:defRPr sz="1700" b="0" i="0"/>
            </a:lvl2pPr>
            <a:lvl3pPr marL="576000" indent="-180000">
              <a:lnSpc>
                <a:spcPct val="100000"/>
              </a:lnSpc>
              <a:spcBef>
                <a:spcPts val="300"/>
              </a:spcBef>
              <a:buClr>
                <a:schemeClr val="accent5"/>
              </a:buClr>
              <a:buFont typeface="Wingdings" pitchFamily="2" charset="2"/>
              <a:buChar char="§"/>
              <a:tabLst/>
              <a:defRPr sz="1600" b="0" i="0"/>
            </a:lvl3pPr>
            <a:lvl4pPr marL="756000" indent="-180000">
              <a:lnSpc>
                <a:spcPct val="100000"/>
              </a:lnSpc>
              <a:spcBef>
                <a:spcPts val="300"/>
              </a:spcBef>
              <a:buClr>
                <a:schemeClr val="accent2"/>
              </a:buClr>
              <a:buFont typeface="Wingdings" pitchFamily="2" charset="2"/>
              <a:buChar char="§"/>
              <a:defRPr sz="1400" b="0" i="0"/>
            </a:lvl4pPr>
            <a:lvl5pPr marL="936000" indent="-180000">
              <a:lnSpc>
                <a:spcPct val="100000"/>
              </a:lnSpc>
              <a:spcBef>
                <a:spcPts val="300"/>
              </a:spcBef>
              <a:buClr>
                <a:schemeClr val="accent6"/>
              </a:buClr>
              <a:buFont typeface="Wingdings" pitchFamily="2" charset="2"/>
              <a:buChar char="§"/>
              <a:tabLst/>
              <a:defRPr sz="1400" b="0" i="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Aft>
                <a:spcPts val="1200"/>
              </a:spcAft>
            </a:pPr>
            <a:r>
              <a:rPr lang="nb-NO" sz="1600" dirty="0">
                <a:latin typeface="+mn-lt"/>
              </a:rPr>
              <a:t>Adam er på klubben etter skoletid og spiller FIFA sammen med en gjeng gutter. Han har kranglet med  guttene flere ganger tidligere, og han kjenner han blir stresset når han merker at de ser på han og hvisker. </a:t>
            </a:r>
            <a:r>
              <a:rPr lang="en-US" sz="1600" dirty="0">
                <a:latin typeface="+mn-lt"/>
              </a:rPr>
              <a:t>​</a:t>
            </a:r>
          </a:p>
          <a:p>
            <a:pPr>
              <a:lnSpc>
                <a:spcPct val="100000"/>
              </a:lnSpc>
              <a:spcAft>
                <a:spcPts val="1200"/>
              </a:spcAft>
            </a:pPr>
            <a:r>
              <a:rPr lang="nb-NO" sz="1600" dirty="0">
                <a:latin typeface="+mn-lt"/>
              </a:rPr>
              <a:t>Adam blir ukonsentrert og spiller ikke så bra. Han kjenner at han blir sur og får lyst til å kaste spillkontrollen i veggen. En kompis av Adam prøver å tulle med han for å muntre han opp, men Adam synes det er noe morsomt. Han blir bare irritert på kompisen og synes han er barnslig. </a:t>
            </a:r>
          </a:p>
          <a:p>
            <a:pPr>
              <a:lnSpc>
                <a:spcPct val="100000"/>
              </a:lnSpc>
              <a:spcAft>
                <a:spcPts val="1200"/>
              </a:spcAft>
            </a:pPr>
            <a:r>
              <a:rPr lang="nb-NO" sz="1600" dirty="0">
                <a:latin typeface="+mn-lt"/>
              </a:rPr>
              <a:t>Når Adam taper kampen slenger en av de andre en kommentar om at Adam er så dårlig at han ikke burde få spille. Da skjer det noe, Adam reiser seg brått og dytter til gutten som sa kommentaren mens han roper «Hva sa du?». Situasjonen begynner å eskalere, og nå er det flere av guttene som har reist seg og roper til hverandre. </a:t>
            </a:r>
            <a:endParaRPr lang="en-US" sz="1600" dirty="0">
              <a:latin typeface="+mn-lt"/>
            </a:endParaRPr>
          </a:p>
          <a:p>
            <a:pPr>
              <a:lnSpc>
                <a:spcPct val="100000"/>
              </a:lnSpc>
              <a:spcAft>
                <a:spcPts val="1200"/>
              </a:spcAft>
            </a:pPr>
            <a:r>
              <a:rPr lang="nb-NO" sz="1600" dirty="0">
                <a:latin typeface="+mn-lt"/>
              </a:rPr>
              <a:t>​To ansatte kommer bort for å roe det ned. En ansatt som heter Thomas går bort til Adam, men det er akkurat som om Adam ikke merker at Thomas er der. Thomas prøver å ta Adam forsiktig på armen, men da trekker Adam raskt til seg armen og roper «Ikke ta på meg, for faen». </a:t>
            </a:r>
            <a:r>
              <a:rPr lang="en-US" sz="1600" dirty="0">
                <a:latin typeface="+mn-lt"/>
              </a:rPr>
              <a:t>​Thomas forsøker å snake med Adam om </a:t>
            </a:r>
            <a:r>
              <a:rPr lang="en-US" sz="1600" dirty="0" err="1">
                <a:latin typeface="+mn-lt"/>
              </a:rPr>
              <a:t>hva</a:t>
            </a:r>
            <a:r>
              <a:rPr lang="en-US" sz="1600" dirty="0">
                <a:latin typeface="+mn-lt"/>
              </a:rPr>
              <a:t> </a:t>
            </a:r>
            <a:r>
              <a:rPr lang="en-US" sz="1600" dirty="0" err="1">
                <a:latin typeface="+mn-lt"/>
              </a:rPr>
              <a:t>som</a:t>
            </a:r>
            <a:r>
              <a:rPr lang="en-US" sz="1600" dirty="0">
                <a:latin typeface="+mn-lt"/>
              </a:rPr>
              <a:t> </a:t>
            </a:r>
            <a:r>
              <a:rPr lang="en-US" sz="1600" dirty="0" err="1">
                <a:latin typeface="+mn-lt"/>
              </a:rPr>
              <a:t>skjer</a:t>
            </a:r>
            <a:r>
              <a:rPr lang="en-US" sz="1600" dirty="0">
                <a:latin typeface="+mn-lt"/>
              </a:rPr>
              <a:t>, </a:t>
            </a:r>
            <a:r>
              <a:rPr lang="en-US" sz="1600" dirty="0" err="1">
                <a:latin typeface="+mn-lt"/>
              </a:rPr>
              <a:t>og</a:t>
            </a:r>
            <a:r>
              <a:rPr lang="en-US" sz="1600" dirty="0">
                <a:latin typeface="+mn-lt"/>
              </a:rPr>
              <a:t> </a:t>
            </a:r>
            <a:r>
              <a:rPr lang="en-US" sz="1600" dirty="0" err="1">
                <a:latin typeface="+mn-lt"/>
              </a:rPr>
              <a:t>prøver</a:t>
            </a:r>
            <a:r>
              <a:rPr lang="en-US" sz="1600" dirty="0">
                <a:latin typeface="+mn-lt"/>
              </a:rPr>
              <a:t> å </a:t>
            </a:r>
            <a:r>
              <a:rPr lang="en-US" sz="1600" dirty="0" err="1">
                <a:latin typeface="+mn-lt"/>
              </a:rPr>
              <a:t>si</a:t>
            </a:r>
            <a:r>
              <a:rPr lang="en-US" sz="1600" dirty="0">
                <a:latin typeface="+mn-lt"/>
              </a:rPr>
              <a:t> at </a:t>
            </a:r>
            <a:r>
              <a:rPr lang="en-US" sz="1600" dirty="0" err="1">
                <a:latin typeface="+mn-lt"/>
              </a:rPr>
              <a:t>han</a:t>
            </a:r>
            <a:r>
              <a:rPr lang="en-US" sz="1600" dirty="0">
                <a:latin typeface="+mn-lt"/>
              </a:rPr>
              <a:t> </a:t>
            </a:r>
            <a:r>
              <a:rPr lang="en-US" sz="1600" dirty="0" err="1">
                <a:latin typeface="+mn-lt"/>
              </a:rPr>
              <a:t>må</a:t>
            </a:r>
            <a:r>
              <a:rPr lang="en-US" sz="1600" dirty="0">
                <a:latin typeface="+mn-lt"/>
              </a:rPr>
              <a:t> roe seg </a:t>
            </a:r>
            <a:r>
              <a:rPr lang="en-US" sz="1600" dirty="0" err="1">
                <a:latin typeface="+mn-lt"/>
              </a:rPr>
              <a:t>ned</a:t>
            </a:r>
            <a:r>
              <a:rPr lang="en-US" sz="1600" dirty="0">
                <a:latin typeface="+mn-lt"/>
              </a:rPr>
              <a:t>. Adam </a:t>
            </a:r>
            <a:r>
              <a:rPr lang="en-US" sz="1600" dirty="0" err="1">
                <a:latin typeface="+mn-lt"/>
              </a:rPr>
              <a:t>blir</a:t>
            </a:r>
            <a:r>
              <a:rPr lang="en-US" sz="1600" dirty="0">
                <a:latin typeface="+mn-lt"/>
              </a:rPr>
              <a:t> bare </a:t>
            </a:r>
            <a:r>
              <a:rPr lang="en-US" sz="1600" dirty="0" err="1">
                <a:latin typeface="+mn-lt"/>
              </a:rPr>
              <a:t>enda</a:t>
            </a:r>
            <a:r>
              <a:rPr lang="en-US" sz="1600" dirty="0">
                <a:latin typeface="+mn-lt"/>
              </a:rPr>
              <a:t> </a:t>
            </a:r>
            <a:r>
              <a:rPr lang="en-US" sz="1600" dirty="0" err="1">
                <a:latin typeface="+mn-lt"/>
              </a:rPr>
              <a:t>sintere</a:t>
            </a:r>
            <a:r>
              <a:rPr lang="en-US" sz="1600" dirty="0">
                <a:latin typeface="+mn-lt"/>
              </a:rPr>
              <a:t>, </a:t>
            </a:r>
            <a:r>
              <a:rPr lang="en-US" sz="1600" dirty="0" err="1">
                <a:latin typeface="+mn-lt"/>
              </a:rPr>
              <a:t>og</a:t>
            </a:r>
            <a:r>
              <a:rPr lang="en-US" sz="1600" dirty="0">
                <a:latin typeface="+mn-lt"/>
              </a:rPr>
              <a:t> </a:t>
            </a:r>
            <a:r>
              <a:rPr lang="en-US" sz="1600" dirty="0" err="1">
                <a:latin typeface="+mn-lt"/>
              </a:rPr>
              <a:t>føler</a:t>
            </a:r>
            <a:r>
              <a:rPr lang="en-US" sz="1600" dirty="0">
                <a:latin typeface="+mn-lt"/>
              </a:rPr>
              <a:t> at Thomas </a:t>
            </a:r>
            <a:r>
              <a:rPr lang="en-US" sz="1600" dirty="0" err="1">
                <a:latin typeface="+mn-lt"/>
              </a:rPr>
              <a:t>ikke</a:t>
            </a:r>
            <a:r>
              <a:rPr lang="en-US" sz="1600" dirty="0">
                <a:latin typeface="+mn-lt"/>
              </a:rPr>
              <a:t> </a:t>
            </a:r>
            <a:r>
              <a:rPr lang="en-US" sz="1600" dirty="0" err="1">
                <a:latin typeface="+mn-lt"/>
              </a:rPr>
              <a:t>skjønner</a:t>
            </a:r>
            <a:r>
              <a:rPr lang="en-US" sz="1600" dirty="0">
                <a:latin typeface="+mn-lt"/>
              </a:rPr>
              <a:t> </a:t>
            </a:r>
            <a:r>
              <a:rPr lang="en-US" sz="1600" dirty="0" err="1">
                <a:latin typeface="+mn-lt"/>
              </a:rPr>
              <a:t>noen</a:t>
            </a:r>
            <a:r>
              <a:rPr lang="en-US" sz="1600" dirty="0">
                <a:latin typeface="+mn-lt"/>
              </a:rPr>
              <a:t> ting </a:t>
            </a:r>
            <a:r>
              <a:rPr lang="en-US" sz="1600" dirty="0" err="1">
                <a:latin typeface="+mn-lt"/>
              </a:rPr>
              <a:t>og</a:t>
            </a:r>
            <a:r>
              <a:rPr lang="en-US" sz="1600" dirty="0">
                <a:latin typeface="+mn-lt"/>
              </a:rPr>
              <a:t> tar de </a:t>
            </a:r>
            <a:r>
              <a:rPr lang="en-US" sz="1600" dirty="0" err="1">
                <a:latin typeface="+mn-lt"/>
              </a:rPr>
              <a:t>andre</a:t>
            </a:r>
            <a:r>
              <a:rPr lang="en-US" sz="1600" dirty="0">
                <a:latin typeface="+mn-lt"/>
              </a:rPr>
              <a:t> </a:t>
            </a:r>
            <a:r>
              <a:rPr lang="en-US" sz="1600" dirty="0" err="1">
                <a:latin typeface="+mn-lt"/>
              </a:rPr>
              <a:t>guttene</a:t>
            </a:r>
            <a:r>
              <a:rPr lang="en-US" sz="1600" dirty="0">
                <a:latin typeface="+mn-lt"/>
              </a:rPr>
              <a:t> </a:t>
            </a:r>
            <a:r>
              <a:rPr lang="en-US" sz="1600" dirty="0" err="1">
                <a:latin typeface="+mn-lt"/>
              </a:rPr>
              <a:t>sitt</a:t>
            </a:r>
            <a:r>
              <a:rPr lang="en-US" sz="1600" dirty="0">
                <a:latin typeface="+mn-lt"/>
              </a:rPr>
              <a:t> parti </a:t>
            </a:r>
            <a:r>
              <a:rPr lang="en-US" sz="1600" dirty="0" err="1">
                <a:latin typeface="+mn-lt"/>
              </a:rPr>
              <a:t>som</a:t>
            </a:r>
            <a:r>
              <a:rPr lang="en-US" sz="1600" dirty="0">
                <a:latin typeface="+mn-lt"/>
              </a:rPr>
              <a:t> </a:t>
            </a:r>
            <a:r>
              <a:rPr lang="en-US" sz="1600" dirty="0" err="1">
                <a:latin typeface="+mn-lt"/>
              </a:rPr>
              <a:t>alltid</a:t>
            </a:r>
            <a:r>
              <a:rPr lang="en-US" sz="1600" dirty="0">
                <a:latin typeface="+mn-lt"/>
              </a:rPr>
              <a:t>. </a:t>
            </a:r>
          </a:p>
        </p:txBody>
      </p:sp>
      <p:sp>
        <p:nvSpPr>
          <p:cNvPr id="6" name="TekstSylinder 5">
            <a:extLst>
              <a:ext uri="{FF2B5EF4-FFF2-40B4-BE49-F238E27FC236}">
                <a16:creationId xmlns:a16="http://schemas.microsoft.com/office/drawing/2014/main" id="{5805B9B8-0CBB-DBA9-7C22-0AA2D27C2FE8}"/>
              </a:ext>
            </a:extLst>
          </p:cNvPr>
          <p:cNvSpPr txBox="1"/>
          <p:nvPr/>
        </p:nvSpPr>
        <p:spPr>
          <a:xfrm>
            <a:off x="711539" y="738403"/>
            <a:ext cx="6097772" cy="584775"/>
          </a:xfrm>
          <a:prstGeom prst="rect">
            <a:avLst/>
          </a:prstGeom>
          <a:noFill/>
        </p:spPr>
        <p:txBody>
          <a:bodyPr wrap="square">
            <a:spAutoFit/>
          </a:bodyPr>
          <a:lstStyle/>
          <a:p>
            <a:r>
              <a:rPr lang="nb-NO" sz="3200">
                <a:latin typeface="+mj-lt"/>
              </a:rPr>
              <a:t>Case: Adam 10 år</a:t>
            </a:r>
          </a:p>
        </p:txBody>
      </p:sp>
      <p:sp>
        <p:nvSpPr>
          <p:cNvPr id="2" name="TekstSylinder 1">
            <a:extLst>
              <a:ext uri="{FF2B5EF4-FFF2-40B4-BE49-F238E27FC236}">
                <a16:creationId xmlns:a16="http://schemas.microsoft.com/office/drawing/2014/main" id="{C983489A-20E6-2184-86EC-084AEEC2940E}"/>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Tree>
    <p:extLst>
      <p:ext uri="{BB962C8B-B14F-4D97-AF65-F5344CB8AC3E}">
        <p14:creationId xmlns:p14="http://schemas.microsoft.com/office/powerpoint/2010/main" val="2599331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utendørs, tre, himmel, grunn&#10;&#10;Automatisk generert beskrivelse">
            <a:extLst>
              <a:ext uri="{FF2B5EF4-FFF2-40B4-BE49-F238E27FC236}">
                <a16:creationId xmlns:a16="http://schemas.microsoft.com/office/drawing/2014/main" id="{FF262781-6FA7-54A3-A5C1-6680BA0C4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
            <a:ext cx="12192000" cy="6856416"/>
          </a:xfrm>
          <a:prstGeom prst="rect">
            <a:avLst/>
          </a:prstGeom>
        </p:spPr>
      </p:pic>
      <p:sp>
        <p:nvSpPr>
          <p:cNvPr id="8" name="Rektangel 7">
            <a:extLst>
              <a:ext uri="{FF2B5EF4-FFF2-40B4-BE49-F238E27FC236}">
                <a16:creationId xmlns:a16="http://schemas.microsoft.com/office/drawing/2014/main" id="{5F283D32-017B-2E6F-4591-5C79B6AFA5B5}"/>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9F4592F2-7736-3FB9-2A24-D72248892C97}"/>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2"/>
                </a:solidFill>
              </a:rPr>
              <a:t>Toleransevinduet</a:t>
            </a:r>
          </a:p>
        </p:txBody>
      </p:sp>
      <p:pic>
        <p:nvPicPr>
          <p:cNvPr id="11" name="Bilde 10" descr="Et bilde som inneholder måne, Himmellegeme, mørke, Astronomisk begivenhet&#10;&#10;Automatisk generert beskrivelse">
            <a:extLst>
              <a:ext uri="{FF2B5EF4-FFF2-40B4-BE49-F238E27FC236}">
                <a16:creationId xmlns:a16="http://schemas.microsoft.com/office/drawing/2014/main" id="{B42ED52A-5526-FDE5-D76C-8BE18B784F27}"/>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3925109" y="349590"/>
            <a:ext cx="578497" cy="552198"/>
          </a:xfrm>
          <a:prstGeom prst="rect">
            <a:avLst/>
          </a:prstGeom>
        </p:spPr>
      </p:pic>
      <p:sp>
        <p:nvSpPr>
          <p:cNvPr id="12" name="TekstSylinder 11">
            <a:extLst>
              <a:ext uri="{FF2B5EF4-FFF2-40B4-BE49-F238E27FC236}">
                <a16:creationId xmlns:a16="http://schemas.microsoft.com/office/drawing/2014/main" id="{AA17C543-1D65-C8FC-94BF-9429BF736CA3}"/>
              </a:ext>
            </a:extLst>
          </p:cNvPr>
          <p:cNvSpPr txBox="1"/>
          <p:nvPr/>
        </p:nvSpPr>
        <p:spPr>
          <a:xfrm>
            <a:off x="4526365" y="349590"/>
            <a:ext cx="1444667" cy="333681"/>
          </a:xfrm>
          <a:prstGeom prst="rect">
            <a:avLst/>
          </a:prstGeom>
          <a:noFill/>
        </p:spPr>
        <p:txBody>
          <a:bodyPr wrap="square" lIns="91440" tIns="45720" rIns="91440" bIns="45720" anchor="t">
            <a:spAutoFit/>
          </a:bodyPr>
          <a:lstStyle/>
          <a:p>
            <a:pPr>
              <a:lnSpc>
                <a:spcPct val="116000"/>
              </a:lnSpc>
              <a:spcAft>
                <a:spcPts val="800"/>
              </a:spcAft>
            </a:pPr>
            <a:r>
              <a:rPr lang="nb-NO" sz="1400" b="1">
                <a:latin typeface="+mj-lt"/>
                <a:ea typeface="Aptos" panose="020B0004020202020204" pitchFamily="34" charset="0"/>
                <a:cs typeface="Times New Roman"/>
              </a:rPr>
              <a:t>10 </a:t>
            </a:r>
            <a:r>
              <a:rPr lang="nb-NO" sz="1400" b="1">
                <a:effectLst/>
                <a:latin typeface="+mj-lt"/>
                <a:ea typeface="Aptos" panose="020B0004020202020204" pitchFamily="34" charset="0"/>
                <a:cs typeface="Times New Roman"/>
              </a:rPr>
              <a:t>minutter</a:t>
            </a:r>
          </a:p>
        </p:txBody>
      </p:sp>
      <p:sp>
        <p:nvSpPr>
          <p:cNvPr id="3" name="TekstSylinder 2">
            <a:extLst>
              <a:ext uri="{FF2B5EF4-FFF2-40B4-BE49-F238E27FC236}">
                <a16:creationId xmlns:a16="http://schemas.microsoft.com/office/drawing/2014/main" id="{15C4FB4D-B717-4B42-0181-B90B35567784}"/>
              </a:ext>
            </a:extLst>
          </p:cNvPr>
          <p:cNvSpPr txBox="1"/>
          <p:nvPr/>
        </p:nvSpPr>
        <p:spPr>
          <a:xfrm>
            <a:off x="699042" y="1689433"/>
            <a:ext cx="4798244" cy="3539430"/>
          </a:xfrm>
          <a:prstGeom prst="rect">
            <a:avLst/>
          </a:prstGeom>
          <a:noFill/>
        </p:spPr>
        <p:txBody>
          <a:bodyPr wrap="square" rtlCol="0">
            <a:spAutoFit/>
          </a:bodyPr>
          <a:lstStyle/>
          <a:p>
            <a:pPr>
              <a:spcBef>
                <a:spcPts val="1200"/>
              </a:spcBef>
              <a:spcAft>
                <a:spcPts val="1200"/>
              </a:spcAft>
            </a:pPr>
            <a:r>
              <a:rPr lang="nb-NO" sz="2800" dirty="0">
                <a:latin typeface="+mj-lt"/>
              </a:rPr>
              <a:t>Hvordan er kunnskapen nyttig i din arbeidshverdag?</a:t>
            </a:r>
            <a:br>
              <a:rPr lang="nb-NO" sz="2400" dirty="0"/>
            </a:br>
            <a:br>
              <a:rPr lang="nb-NO" dirty="0"/>
            </a:br>
            <a:endParaRPr lang="nb-NO" dirty="0"/>
          </a:p>
          <a:p>
            <a:pPr marL="216000" lvl="1" indent="-216000">
              <a:spcBef>
                <a:spcPts val="1200"/>
              </a:spcBef>
              <a:spcAft>
                <a:spcPts val="1200"/>
              </a:spcAft>
              <a:buBlip>
                <a:blip r:embed="rId4"/>
              </a:buBlip>
            </a:pPr>
            <a:r>
              <a:rPr lang="nb-NO" dirty="0"/>
              <a:t>Tenk ut 2-3 poeng</a:t>
            </a:r>
          </a:p>
          <a:p>
            <a:pPr marL="216000" lvl="1" indent="-216000">
              <a:spcBef>
                <a:spcPts val="1200"/>
              </a:spcBef>
              <a:spcAft>
                <a:spcPts val="1200"/>
              </a:spcAft>
              <a:buBlip>
                <a:blip r:embed="rId4"/>
              </a:buBlip>
            </a:pPr>
            <a:r>
              <a:rPr lang="nb-NO" dirty="0"/>
              <a:t>Diskuter i gruppe </a:t>
            </a:r>
          </a:p>
          <a:p>
            <a:pPr algn="l"/>
            <a:endParaRPr lang="nb-NO" dirty="0"/>
          </a:p>
        </p:txBody>
      </p:sp>
    </p:spTree>
    <p:extLst>
      <p:ext uri="{BB962C8B-B14F-4D97-AF65-F5344CB8AC3E}">
        <p14:creationId xmlns:p14="http://schemas.microsoft.com/office/powerpoint/2010/main" val="1705546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0D1A42-EE21-2F74-7A97-AFE573923D5D}"/>
              </a:ext>
            </a:extLst>
          </p:cNvPr>
          <p:cNvSpPr>
            <a:spLocks noGrp="1"/>
          </p:cNvSpPr>
          <p:nvPr>
            <p:ph type="title"/>
          </p:nvPr>
        </p:nvSpPr>
        <p:spPr>
          <a:xfrm>
            <a:off x="762000" y="745317"/>
            <a:ext cx="6562344" cy="471510"/>
          </a:xfrm>
        </p:spPr>
        <p:txBody>
          <a:bodyPr>
            <a:noAutofit/>
          </a:bodyPr>
          <a:lstStyle/>
          <a:p>
            <a:r>
              <a:rPr lang="nb-NO"/>
              <a:t>Oppgave i arbeidshverdagen</a:t>
            </a:r>
          </a:p>
        </p:txBody>
      </p:sp>
      <p:sp>
        <p:nvSpPr>
          <p:cNvPr id="5" name="TekstSylinder 4">
            <a:extLst>
              <a:ext uri="{FF2B5EF4-FFF2-40B4-BE49-F238E27FC236}">
                <a16:creationId xmlns:a16="http://schemas.microsoft.com/office/drawing/2014/main" id="{01D364FB-4EE4-72CF-5FE0-71C2D3971518}"/>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
        <p:nvSpPr>
          <p:cNvPr id="4" name="Plassholder for innhold 2">
            <a:extLst>
              <a:ext uri="{FF2B5EF4-FFF2-40B4-BE49-F238E27FC236}">
                <a16:creationId xmlns:a16="http://schemas.microsoft.com/office/drawing/2014/main" id="{0549F9DB-0FE2-E687-43D0-02E74BCF14B1}"/>
              </a:ext>
            </a:extLst>
          </p:cNvPr>
          <p:cNvSpPr txBox="1">
            <a:spLocks/>
          </p:cNvSpPr>
          <p:nvPr/>
        </p:nvSpPr>
        <p:spPr>
          <a:xfrm>
            <a:off x="762000" y="1929591"/>
            <a:ext cx="5400675" cy="3947337"/>
          </a:xfrm>
          <a:prstGeom prst="rect">
            <a:avLst/>
          </a:prstGeom>
        </p:spPr>
        <p:txBody>
          <a:bodyPr vert="horz" lIns="0" tIns="0" rIns="0" bIns="0" rtlCol="0" anchor="t">
            <a:normAutofit/>
          </a:bodyPr>
          <a:lstStyle>
            <a:lvl1pPr marL="216000" indent="-216000" algn="l" defTabSz="914400" rtl="0" eaLnBrk="1" latinLnBrk="0" hangingPunct="1">
              <a:lnSpc>
                <a:spcPct val="100000"/>
              </a:lnSpc>
              <a:spcBef>
                <a:spcPts val="18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16000">
              <a:spcBef>
                <a:spcPts val="1200"/>
              </a:spcBef>
              <a:spcAft>
                <a:spcPts val="1200"/>
              </a:spcAft>
              <a:buFont typeface="Arial" panose="020B0604020202020204" pitchFamily="34" charset="0"/>
              <a:buBlip>
                <a:blip r:embed="rId3"/>
              </a:buBlip>
            </a:pPr>
            <a:r>
              <a:rPr lang="nb-NO" sz="1800"/>
              <a:t>Velg ut to situasjoner der du tror et barn eller ungdom du jobber med var utenfor toleransevinduet. </a:t>
            </a:r>
          </a:p>
          <a:p>
            <a:pPr marL="216000" lvl="1" indent="-216000">
              <a:spcBef>
                <a:spcPts val="1200"/>
              </a:spcBef>
              <a:spcAft>
                <a:spcPts val="1200"/>
              </a:spcAft>
              <a:buFont typeface="Arial" panose="020B0604020202020204" pitchFamily="34" charset="0"/>
              <a:buBlip>
                <a:blip r:embed="rId3"/>
              </a:buBlip>
            </a:pPr>
            <a:r>
              <a:rPr lang="nb-NO" sz="1800"/>
              <a:t>Skriv ned i stikkord hvordan du merket det.</a:t>
            </a:r>
          </a:p>
          <a:p>
            <a:pPr marL="756000" lvl="4" indent="-216000">
              <a:spcBef>
                <a:spcPts val="600"/>
              </a:spcBef>
              <a:spcAft>
                <a:spcPts val="600"/>
              </a:spcAft>
              <a:buBlip>
                <a:blip r:embed="rId3"/>
              </a:buBlip>
            </a:pPr>
            <a:r>
              <a:rPr lang="nb-NO" sz="1800"/>
              <a:t>Væremåte/atferd</a:t>
            </a:r>
          </a:p>
          <a:p>
            <a:pPr marL="756000" lvl="4" indent="-216000">
              <a:spcBef>
                <a:spcPts val="600"/>
              </a:spcBef>
              <a:spcAft>
                <a:spcPts val="600"/>
              </a:spcAft>
              <a:buBlip>
                <a:blip r:embed="rId3"/>
              </a:buBlip>
            </a:pPr>
            <a:r>
              <a:rPr lang="nb-NO" sz="1800"/>
              <a:t>Hva som ble sagt</a:t>
            </a:r>
          </a:p>
          <a:p>
            <a:pPr marL="756000" lvl="4" indent="-216000">
              <a:spcBef>
                <a:spcPts val="600"/>
              </a:spcBef>
              <a:spcAft>
                <a:spcPts val="600"/>
              </a:spcAft>
              <a:buBlip>
                <a:blip r:embed="rId3"/>
              </a:buBlip>
            </a:pPr>
            <a:r>
              <a:rPr lang="nb-NO" sz="1800"/>
              <a:t>Hvilke følelser ble vist</a:t>
            </a:r>
          </a:p>
          <a:p>
            <a:pPr marL="756000" lvl="4" indent="-216000">
              <a:spcBef>
                <a:spcPts val="600"/>
              </a:spcBef>
              <a:spcAft>
                <a:spcPts val="600"/>
              </a:spcAft>
              <a:buBlip>
                <a:blip r:embed="rId3"/>
              </a:buBlip>
            </a:pPr>
            <a:r>
              <a:rPr lang="nb-NO" sz="1800"/>
              <a:t>Sosial fungering </a:t>
            </a:r>
          </a:p>
        </p:txBody>
      </p:sp>
      <p:pic>
        <p:nvPicPr>
          <p:cNvPr id="8" name="Bilde 7" descr="Et bilde som inneholder skjermbilde, Grafikk, design&#10;&#10;Automatisk generert beskrivelse">
            <a:extLst>
              <a:ext uri="{FF2B5EF4-FFF2-40B4-BE49-F238E27FC236}">
                <a16:creationId xmlns:a16="http://schemas.microsoft.com/office/drawing/2014/main" id="{17C2D2A2-593B-F913-E11A-3011F736F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023" y="1631235"/>
            <a:ext cx="4178217" cy="3571701"/>
          </a:xfrm>
          <a:prstGeom prst="rect">
            <a:avLst/>
          </a:prstGeom>
        </p:spPr>
      </p:pic>
    </p:spTree>
    <p:extLst>
      <p:ext uri="{BB962C8B-B14F-4D97-AF65-F5344CB8AC3E}">
        <p14:creationId xmlns:p14="http://schemas.microsoft.com/office/powerpoint/2010/main" val="642257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BE9AF178-46F7-5B18-95CA-B245780F8187}"/>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6945CB95-5781-9CF5-757D-477D1BF3F7D3}"/>
              </a:ext>
            </a:extLst>
          </p:cNvPr>
          <p:cNvSpPr>
            <a:spLocks noGrp="1"/>
          </p:cNvSpPr>
          <p:nvPr>
            <p:ph type="sldNum" sz="quarter" idx="12"/>
          </p:nvPr>
        </p:nvSpPr>
        <p:spPr/>
        <p:txBody>
          <a:bodyPr/>
          <a:lstStyle/>
          <a:p>
            <a:fld id="{8ACEFDFC-287E-0A4D-81A7-6CC8C070690D}" type="slidenum">
              <a:rPr lang="nb-NO" smtClean="0"/>
              <a:t>36</a:t>
            </a:fld>
            <a:endParaRPr lang="nb-NO"/>
          </a:p>
        </p:txBody>
      </p:sp>
      <p:pic>
        <p:nvPicPr>
          <p:cNvPr id="7" name="Bilde 6">
            <a:extLst>
              <a:ext uri="{FF2B5EF4-FFF2-40B4-BE49-F238E27FC236}">
                <a16:creationId xmlns:a16="http://schemas.microsoft.com/office/drawing/2014/main" id="{C1301034-E96E-A580-BCA5-E9ED5194F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Tree>
    <p:extLst>
      <p:ext uri="{BB962C8B-B14F-4D97-AF65-F5344CB8AC3E}">
        <p14:creationId xmlns:p14="http://schemas.microsoft.com/office/powerpoint/2010/main" val="2609822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2" name="Bilde 1" descr="Et bilde som inneholder hjerte, mørke">
            <a:extLst>
              <a:ext uri="{FF2B5EF4-FFF2-40B4-BE49-F238E27FC236}">
                <a16:creationId xmlns:a16="http://schemas.microsoft.com/office/drawing/2014/main" id="{2EDE21B4-4A5F-8766-A5BE-D98BD6C5B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568" y="0"/>
            <a:ext cx="12192000" cy="6858000"/>
          </a:xfrm>
          <a:prstGeom prst="rect">
            <a:avLst/>
          </a:prstGeom>
        </p:spPr>
      </p:pic>
    </p:spTree>
    <p:extLst>
      <p:ext uri="{BB962C8B-B14F-4D97-AF65-F5344CB8AC3E}">
        <p14:creationId xmlns:p14="http://schemas.microsoft.com/office/powerpoint/2010/main" val="3018201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800"/>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400" b="1"/>
              <a:t>Områdesatsingene i Oslo </a:t>
            </a:r>
            <a:br>
              <a:rPr lang="nb-NO" sz="1400"/>
            </a:br>
            <a:r>
              <a:rPr lang="nb-NO" sz="1400"/>
              <a:t>Delprogram oppvekst og utdanning</a:t>
            </a:r>
          </a:p>
        </p:txBody>
      </p:sp>
    </p:spTree>
    <p:extLst>
      <p:ext uri="{BB962C8B-B14F-4D97-AF65-F5344CB8AC3E}">
        <p14:creationId xmlns:p14="http://schemas.microsoft.com/office/powerpoint/2010/main" val="2680494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695325" y="502287"/>
            <a:ext cx="9469438" cy="1311999"/>
          </a:xfrm>
        </p:spPr>
        <p:txBody>
          <a:bodyPr/>
          <a:lstStyle/>
          <a:p>
            <a:r>
              <a:rPr lang="nb-NO" dirty="0"/>
              <a:t>Kilder</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5516025" y="949410"/>
            <a:ext cx="5980650" cy="5068003"/>
          </a:xfrm>
        </p:spPr>
        <p:txBody>
          <a:bodyPr/>
          <a:lstStyle/>
          <a:p>
            <a:pPr marL="457200" indent="-457200">
              <a:buFont typeface="+mj-lt"/>
              <a:buAutoNum type="arabicPeriod"/>
            </a:pPr>
            <a:r>
              <a:rPr lang="nb-NO" sz="1200" dirty="0"/>
              <a:t>Nordanger, D.Ø. &amp; </a:t>
            </a:r>
            <a:r>
              <a:rPr lang="nb-NO" sz="1200" dirty="0" err="1"/>
              <a:t>Braarud</a:t>
            </a:r>
            <a:r>
              <a:rPr lang="nb-NO" sz="1200" dirty="0"/>
              <a:t>, H.C (2017). </a:t>
            </a:r>
            <a:r>
              <a:rPr lang="nb-NO" sz="1200" i="1" dirty="0"/>
              <a:t>Utviklingstraumer. Regulering som nøkkelbegrep i en ny traumepsykolog. </a:t>
            </a:r>
            <a:r>
              <a:rPr lang="nb-NO" sz="1200" dirty="0"/>
              <a:t>Fagbokforlaget </a:t>
            </a:r>
          </a:p>
          <a:p>
            <a:pPr marL="457200" indent="-457200">
              <a:buFont typeface="+mj-lt"/>
              <a:buAutoNum type="arabicPeriod"/>
            </a:pPr>
            <a:r>
              <a:rPr lang="nb-NO" sz="1200" dirty="0"/>
              <a:t>Johannessen, K.N. &amp; Bakken, A-K (2020). </a:t>
            </a:r>
            <a:r>
              <a:rPr lang="nb-NO" sz="1200" i="1" dirty="0"/>
              <a:t>Fra Uro til Ro. Utfordrende atferd og barns muligheter for læring</a:t>
            </a:r>
            <a:r>
              <a:rPr lang="nb-NO" sz="1200" dirty="0"/>
              <a:t>. Gyldendal Norsk Forlag. </a:t>
            </a:r>
          </a:p>
          <a:p>
            <a:pPr marL="457200" indent="-457200">
              <a:buFont typeface="+mj-lt"/>
              <a:buAutoNum type="arabicPeriod"/>
            </a:pPr>
            <a:r>
              <a:rPr lang="nb-NO" sz="1200" dirty="0" err="1"/>
              <a:t>Porges</a:t>
            </a:r>
            <a:r>
              <a:rPr lang="nb-NO" sz="1200" dirty="0"/>
              <a:t>, S. (2004). </a:t>
            </a:r>
            <a:r>
              <a:rPr lang="nb-NO" sz="1200" dirty="0" err="1"/>
              <a:t>Neuroception</a:t>
            </a:r>
            <a:r>
              <a:rPr lang="nb-NO" sz="1200" dirty="0"/>
              <a:t>: A </a:t>
            </a:r>
            <a:r>
              <a:rPr lang="nb-NO" sz="1200" dirty="0" err="1"/>
              <a:t>subconcious</a:t>
            </a:r>
            <a:r>
              <a:rPr lang="nb-NO" sz="1200" dirty="0"/>
              <a:t> system for </a:t>
            </a:r>
            <a:r>
              <a:rPr lang="nb-NO" sz="1200" dirty="0" err="1"/>
              <a:t>detecting</a:t>
            </a:r>
            <a:r>
              <a:rPr lang="nb-NO" sz="1200" dirty="0"/>
              <a:t> </a:t>
            </a:r>
            <a:r>
              <a:rPr lang="nb-NO" sz="1200" dirty="0" err="1"/>
              <a:t>threats</a:t>
            </a:r>
            <a:r>
              <a:rPr lang="nb-NO" sz="1200" dirty="0"/>
              <a:t> and </a:t>
            </a:r>
            <a:r>
              <a:rPr lang="nb-NO" sz="1200" dirty="0" err="1"/>
              <a:t>safety</a:t>
            </a:r>
            <a:r>
              <a:rPr lang="nb-NO" sz="1200" dirty="0"/>
              <a:t>. Washington DC: Zero to Three.</a:t>
            </a:r>
          </a:p>
          <a:p>
            <a:pPr marL="457200" indent="-457200">
              <a:buFont typeface="+mj-lt"/>
              <a:buAutoNum type="arabicPeriod"/>
            </a:pPr>
            <a:r>
              <a:rPr lang="nb-NO" sz="1200" dirty="0"/>
              <a:t>Siegel, D, J. (2012). </a:t>
            </a:r>
            <a:r>
              <a:rPr lang="nb-NO" sz="1200" dirty="0" err="1"/>
              <a:t>Developing</a:t>
            </a:r>
            <a:r>
              <a:rPr lang="nb-NO" sz="1200" dirty="0"/>
              <a:t> </a:t>
            </a:r>
            <a:r>
              <a:rPr lang="nb-NO" sz="1200" dirty="0" err="1"/>
              <a:t>Mind</a:t>
            </a:r>
            <a:r>
              <a:rPr lang="nb-NO" sz="1200" dirty="0"/>
              <a:t>, Second Edition. New York: The </a:t>
            </a:r>
            <a:r>
              <a:rPr lang="nb-NO" sz="1200" dirty="0" err="1"/>
              <a:t>Guilford</a:t>
            </a:r>
            <a:r>
              <a:rPr lang="nb-NO" sz="1200" dirty="0"/>
              <a:t> Press </a:t>
            </a:r>
          </a:p>
          <a:p>
            <a:pPr marL="457200" indent="-457200">
              <a:buFont typeface="+mj-lt"/>
              <a:buAutoNum type="arabicPeriod"/>
            </a:pPr>
            <a:r>
              <a:rPr lang="en-US" sz="1200" dirty="0" err="1"/>
              <a:t>Gobbel</a:t>
            </a:r>
            <a:r>
              <a:rPr lang="en-US" sz="1200" dirty="0"/>
              <a:t>, R. (2003). Raising Kids with Big Baffling Behavior. Jessica Kingsley Publishers</a:t>
            </a:r>
          </a:p>
          <a:p>
            <a:pPr marL="457200" indent="-457200">
              <a:buFont typeface="+mj-lt"/>
              <a:buAutoNum type="arabicPeriod"/>
            </a:pPr>
            <a:r>
              <a:rPr lang="en-US" sz="1200" dirty="0"/>
              <a:t>Perry, B. &amp; Hambrick, E. &amp; Perry, R. (2016). A Neurodevelopmental </a:t>
            </a:r>
            <a:r>
              <a:rPr lang="en-US" sz="1200" dirty="0" err="1"/>
              <a:t>Perspevtic</a:t>
            </a:r>
            <a:r>
              <a:rPr lang="en-US" sz="1200" dirty="0"/>
              <a:t> and Clinical Challenges. I Fong &amp; </a:t>
            </a:r>
            <a:r>
              <a:rPr lang="en-US" sz="1200" dirty="0" err="1"/>
              <a:t>McRoy</a:t>
            </a:r>
            <a:r>
              <a:rPr lang="en-US" sz="1200" dirty="0"/>
              <a:t> (red.), </a:t>
            </a:r>
            <a:r>
              <a:rPr lang="en-US" sz="1200" dirty="0" err="1"/>
              <a:t>Tranracial</a:t>
            </a:r>
            <a:r>
              <a:rPr lang="en-US" sz="1200" dirty="0"/>
              <a:t> and Intercountry </a:t>
            </a:r>
            <a:r>
              <a:rPr lang="en-US" sz="1200" dirty="0" err="1"/>
              <a:t>Adoptations</a:t>
            </a:r>
            <a:r>
              <a:rPr lang="en-US" sz="1200" dirty="0"/>
              <a:t>: Cultural Guidance for Professionals. Columbia University Press. </a:t>
            </a:r>
          </a:p>
          <a:p>
            <a:pPr marL="457200" indent="-457200">
              <a:buFont typeface="+mj-lt"/>
              <a:buAutoNum type="arabicPeriod"/>
            </a:pPr>
            <a:r>
              <a:rPr lang="en-US" sz="1200" dirty="0" err="1"/>
              <a:t>Nordanger</a:t>
            </a:r>
            <a:r>
              <a:rPr lang="en-US" sz="1200" dirty="0"/>
              <a:t>, D. Ø. &amp; </a:t>
            </a:r>
            <a:r>
              <a:rPr lang="en-US" sz="1200" dirty="0" err="1"/>
              <a:t>Braarud</a:t>
            </a:r>
            <a:r>
              <a:rPr lang="en-US" sz="1200" dirty="0"/>
              <a:t>, H. C., (2014) </a:t>
            </a:r>
            <a:r>
              <a:rPr lang="en-US" sz="1200" dirty="0" err="1"/>
              <a:t>Regulering</a:t>
            </a:r>
            <a:r>
              <a:rPr lang="en-US" sz="1200" dirty="0"/>
              <a:t> </a:t>
            </a:r>
            <a:r>
              <a:rPr lang="en-US" sz="1200" dirty="0" err="1"/>
              <a:t>som</a:t>
            </a:r>
            <a:r>
              <a:rPr lang="en-US" sz="1200" dirty="0"/>
              <a:t> </a:t>
            </a:r>
            <a:r>
              <a:rPr lang="en-US" sz="1200" dirty="0" err="1"/>
              <a:t>nøkkelbegrep</a:t>
            </a:r>
            <a:r>
              <a:rPr lang="en-US" sz="1200" dirty="0"/>
              <a:t> </a:t>
            </a:r>
            <a:r>
              <a:rPr lang="en-US" sz="1200" dirty="0" err="1"/>
              <a:t>og</a:t>
            </a:r>
            <a:r>
              <a:rPr lang="en-US" sz="1200" dirty="0"/>
              <a:t> </a:t>
            </a:r>
            <a:r>
              <a:rPr lang="en-US" sz="1200" dirty="0" err="1"/>
              <a:t>toleransevinduet</a:t>
            </a:r>
            <a:r>
              <a:rPr lang="en-US" sz="1200" dirty="0"/>
              <a:t> </a:t>
            </a:r>
            <a:r>
              <a:rPr lang="en-US" sz="1200" dirty="0" err="1"/>
              <a:t>som</a:t>
            </a:r>
            <a:r>
              <a:rPr lang="en-US" sz="1200" dirty="0"/>
              <a:t> </a:t>
            </a:r>
            <a:r>
              <a:rPr lang="en-US" sz="1200" dirty="0" err="1"/>
              <a:t>modell</a:t>
            </a:r>
            <a:r>
              <a:rPr lang="en-US" sz="1200" dirty="0"/>
              <a:t> </a:t>
            </a:r>
            <a:r>
              <a:rPr lang="en-US" sz="1200" dirty="0" err="1"/>
              <a:t>i</a:t>
            </a:r>
            <a:r>
              <a:rPr lang="en-US" sz="1200" dirty="0"/>
              <a:t> </a:t>
            </a:r>
            <a:r>
              <a:rPr lang="en-US" sz="1200" dirty="0" err="1"/>
              <a:t>en</a:t>
            </a:r>
            <a:r>
              <a:rPr lang="en-US" sz="1200" dirty="0"/>
              <a:t> </a:t>
            </a:r>
            <a:r>
              <a:rPr lang="en-US" sz="1200" dirty="0" err="1"/>
              <a:t>ny</a:t>
            </a:r>
            <a:r>
              <a:rPr lang="en-US" sz="1200" dirty="0"/>
              <a:t> </a:t>
            </a:r>
            <a:r>
              <a:rPr lang="en-US" sz="1200" dirty="0" err="1"/>
              <a:t>traumepsykologi</a:t>
            </a:r>
            <a:r>
              <a:rPr lang="en-US" sz="1200" dirty="0"/>
              <a:t>. </a:t>
            </a:r>
            <a:r>
              <a:rPr lang="en-US" sz="1200" dirty="0" err="1"/>
              <a:t>Tidsskrift</a:t>
            </a:r>
            <a:r>
              <a:rPr lang="en-US" sz="1200" dirty="0"/>
              <a:t> for </a:t>
            </a:r>
            <a:r>
              <a:rPr lang="en-US" sz="1200" dirty="0" err="1"/>
              <a:t>Norsk</a:t>
            </a:r>
            <a:r>
              <a:rPr lang="en-US" sz="1200" dirty="0"/>
              <a:t> </a:t>
            </a:r>
            <a:r>
              <a:rPr lang="en-US" sz="1200" dirty="0" err="1"/>
              <a:t>psykologforening</a:t>
            </a:r>
            <a:r>
              <a:rPr lang="en-US" sz="1200" dirty="0"/>
              <a:t>, 51, 530–536.</a:t>
            </a:r>
          </a:p>
          <a:p>
            <a:pPr marL="457200" indent="-457200">
              <a:buFont typeface="+mj-lt"/>
              <a:buAutoNum type="arabicPeriod"/>
            </a:pPr>
            <a:r>
              <a:rPr lang="en-US" sz="1200" dirty="0" err="1"/>
              <a:t>Nordanger</a:t>
            </a:r>
            <a:r>
              <a:rPr lang="en-US" sz="1200" dirty="0"/>
              <a:t>, D. (2014). </a:t>
            </a:r>
            <a:r>
              <a:rPr lang="en-US" sz="1200" dirty="0" err="1"/>
              <a:t>Traumefeltets</a:t>
            </a:r>
            <a:r>
              <a:rPr lang="en-US" sz="1200" dirty="0"/>
              <a:t> </a:t>
            </a:r>
            <a:r>
              <a:rPr lang="en-US" sz="1200" dirty="0" err="1"/>
              <a:t>nyttigste</a:t>
            </a:r>
            <a:r>
              <a:rPr lang="en-US" sz="1200" dirty="0"/>
              <a:t> </a:t>
            </a:r>
            <a:r>
              <a:rPr lang="en-US" sz="1200" dirty="0" err="1"/>
              <a:t>verktøy</a:t>
            </a:r>
            <a:r>
              <a:rPr lang="en-US" sz="1200" dirty="0"/>
              <a:t>? Child and Adolescent Complex Trauma Society. http://www.cactusnettverk.no/traumefeltets-nyttigste-modell/</a:t>
            </a:r>
          </a:p>
          <a:p>
            <a:pPr marL="0" indent="0">
              <a:buNone/>
            </a:pPr>
            <a:endParaRPr lang="en-US" sz="1200" dirty="0"/>
          </a:p>
          <a:p>
            <a:pPr marL="457200" indent="-457200">
              <a:buFont typeface="+mj-lt"/>
              <a:buAutoNum type="arabicPeriod"/>
            </a:pPr>
            <a:endParaRPr lang="en-US" sz="1200" dirty="0"/>
          </a:p>
          <a:p>
            <a:pPr marL="0" indent="0">
              <a:buNone/>
            </a:pPr>
            <a:endParaRPr lang="nb-NO" sz="1200" dirty="0"/>
          </a:p>
          <a:p>
            <a:pPr marL="457200" indent="-457200">
              <a:buFont typeface="+mj-lt"/>
              <a:buAutoNum type="arabicPeriod"/>
            </a:pPr>
            <a:endParaRPr lang="nb-NO" sz="1200" dirty="0"/>
          </a:p>
          <a:p>
            <a:pPr marL="457200" indent="-457200">
              <a:buFont typeface="+mj-lt"/>
              <a:buAutoNum type="arabicPeriod"/>
            </a:pPr>
            <a:endParaRPr lang="nb-NO" sz="1200" dirty="0"/>
          </a:p>
          <a:p>
            <a:pPr marL="0" indent="0">
              <a:buNone/>
            </a:pPr>
            <a:endParaRPr lang="nb-NO" sz="1200" dirty="0"/>
          </a:p>
          <a:p>
            <a:pPr marL="457200" indent="-457200">
              <a:buFont typeface="+mj-lt"/>
              <a:buAutoNum type="arabicPeriod"/>
            </a:pPr>
            <a:endParaRPr lang="nb-NO" sz="1200" dirty="0"/>
          </a:p>
        </p:txBody>
      </p:sp>
      <p:sp>
        <p:nvSpPr>
          <p:cNvPr id="4" name="Rektangel 3">
            <a:extLst>
              <a:ext uri="{FF2B5EF4-FFF2-40B4-BE49-F238E27FC236}">
                <a16:creationId xmlns:a16="http://schemas.microsoft.com/office/drawing/2014/main" id="{7BC69BA4-439C-E498-62DF-59816F1540D3}"/>
              </a:ext>
            </a:extLst>
          </p:cNvPr>
          <p:cNvSpPr/>
          <p:nvPr/>
        </p:nvSpPr>
        <p:spPr>
          <a:xfrm>
            <a:off x="0" y="-41047"/>
            <a:ext cx="4883293"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AB1A541F-53F2-1EB7-596C-203B3240CD32}"/>
              </a:ext>
            </a:extLst>
          </p:cNvPr>
          <p:cNvSpPr txBox="1">
            <a:spLocks/>
          </p:cNvSpPr>
          <p:nvPr/>
        </p:nvSpPr>
        <p:spPr>
          <a:xfrm>
            <a:off x="1584922" y="2494373"/>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endParaRPr lang="nb-NO" dirty="0"/>
          </a:p>
        </p:txBody>
      </p:sp>
      <p:pic>
        <p:nvPicPr>
          <p:cNvPr id="6" name="Bilde 5" descr="Et bilde som inneholder mørke, måne, natt&#10;&#10;Automatisk generert beskrivelse">
            <a:extLst>
              <a:ext uri="{FF2B5EF4-FFF2-40B4-BE49-F238E27FC236}">
                <a16:creationId xmlns:a16="http://schemas.microsoft.com/office/drawing/2014/main" id="{B9E4A462-FDD3-2770-E6C9-12B0C7B7B98A}"/>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1987945">
            <a:off x="1897635" y="3160419"/>
            <a:ext cx="1152939" cy="645987"/>
          </a:xfrm>
          <a:prstGeom prst="rect">
            <a:avLst/>
          </a:prstGeom>
        </p:spPr>
      </p:pic>
    </p:spTree>
    <p:extLst>
      <p:ext uri="{BB962C8B-B14F-4D97-AF65-F5344CB8AC3E}">
        <p14:creationId xmlns:p14="http://schemas.microsoft.com/office/powerpoint/2010/main" val="48068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8B7831BC-06AF-5A4A-D0B7-518E48050829}"/>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Toleransevindu</a:t>
            </a:r>
          </a:p>
        </p:txBody>
      </p:sp>
      <p:pic>
        <p:nvPicPr>
          <p:cNvPr id="6" name="Bilde 5" descr="Et bilde som inneholder himmel, utendørs, basketball, maling&#10;&#10;Automatisk generert beskrivelse">
            <a:extLst>
              <a:ext uri="{FF2B5EF4-FFF2-40B4-BE49-F238E27FC236}">
                <a16:creationId xmlns:a16="http://schemas.microsoft.com/office/drawing/2014/main" id="{DD46EBD3-1926-43E1-EB91-6040AD599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445" y="-1286539"/>
            <a:ext cx="6096000" cy="9144000"/>
          </a:xfrm>
          <a:prstGeom prst="rect">
            <a:avLst/>
          </a:prstGeom>
        </p:spPr>
      </p:pic>
      <p:sp>
        <p:nvSpPr>
          <p:cNvPr id="2" name="TekstSylinder 1">
            <a:extLst>
              <a:ext uri="{FF2B5EF4-FFF2-40B4-BE49-F238E27FC236}">
                <a16:creationId xmlns:a16="http://schemas.microsoft.com/office/drawing/2014/main" id="{CDFE9284-C42B-A041-1D62-5A33F1D1E3EF}"/>
              </a:ext>
            </a:extLst>
          </p:cNvPr>
          <p:cNvSpPr txBox="1"/>
          <p:nvPr/>
        </p:nvSpPr>
        <p:spPr>
          <a:xfrm>
            <a:off x="8308976" y="344487"/>
            <a:ext cx="3684104" cy="307777"/>
          </a:xfrm>
          <a:prstGeom prst="rect">
            <a:avLst/>
          </a:prstGeom>
          <a:noFill/>
        </p:spPr>
        <p:txBody>
          <a:bodyPr wrap="square" rtlCol="0">
            <a:spAutoFit/>
          </a:bodyPr>
          <a:lstStyle/>
          <a:p>
            <a:pPr algn="r"/>
            <a:r>
              <a:rPr lang="nb-NO" sz="1400"/>
              <a:t>Toleransevinduet</a:t>
            </a:r>
          </a:p>
        </p:txBody>
      </p:sp>
      <p:sp>
        <p:nvSpPr>
          <p:cNvPr id="5" name="TekstSylinder 4">
            <a:extLst>
              <a:ext uri="{FF2B5EF4-FFF2-40B4-BE49-F238E27FC236}">
                <a16:creationId xmlns:a16="http://schemas.microsoft.com/office/drawing/2014/main" id="{CED83D2D-A376-5AD6-771E-3142F7CFEA32}"/>
              </a:ext>
            </a:extLst>
          </p:cNvPr>
          <p:cNvSpPr txBox="1"/>
          <p:nvPr/>
        </p:nvSpPr>
        <p:spPr>
          <a:xfrm>
            <a:off x="659347" y="1115390"/>
            <a:ext cx="5122327" cy="6294031"/>
          </a:xfrm>
          <a:prstGeom prst="rect">
            <a:avLst/>
          </a:prstGeom>
          <a:noFill/>
        </p:spPr>
        <p:txBody>
          <a:bodyPr wrap="square" rtlCol="0">
            <a:spAutoFit/>
          </a:bodyPr>
          <a:lstStyle/>
          <a:p>
            <a:pPr algn="l">
              <a:spcBef>
                <a:spcPts val="1800"/>
              </a:spcBef>
              <a:spcAft>
                <a:spcPts val="1800"/>
              </a:spcAft>
            </a:pPr>
            <a:r>
              <a:rPr lang="nb-NO" sz="3200" dirty="0">
                <a:latin typeface="+mj-lt"/>
              </a:rPr>
              <a:t>Vi skal ha fokus på: </a:t>
            </a:r>
            <a:endParaRPr lang="nb-NO" dirty="0"/>
          </a:p>
          <a:p>
            <a:pPr marL="216000" indent="-216000">
              <a:spcBef>
                <a:spcPts val="1800"/>
              </a:spcBef>
              <a:spcAft>
                <a:spcPts val="1800"/>
              </a:spcAft>
              <a:buSzPct val="100000"/>
              <a:buBlip>
                <a:blip r:embed="rId3"/>
              </a:buBlip>
            </a:pPr>
            <a:r>
              <a:rPr lang="nb-NO" dirty="0"/>
              <a:t>Kroppens </a:t>
            </a:r>
            <a:r>
              <a:rPr lang="nb-NO" b="1" dirty="0"/>
              <a:t>stressrespons</a:t>
            </a:r>
            <a:r>
              <a:rPr lang="nb-NO" dirty="0"/>
              <a:t> og hvordan stress kan </a:t>
            </a:r>
            <a:r>
              <a:rPr lang="nb-NO" b="1" dirty="0"/>
              <a:t>påvirke</a:t>
            </a:r>
            <a:r>
              <a:rPr lang="nb-NO" dirty="0"/>
              <a:t> tanker, følelser, handlinger og sosial fungering. </a:t>
            </a:r>
          </a:p>
          <a:p>
            <a:pPr marL="216000" indent="-216000">
              <a:spcBef>
                <a:spcPts val="1800"/>
              </a:spcBef>
              <a:spcAft>
                <a:spcPts val="1800"/>
              </a:spcAft>
              <a:buSzPct val="100000"/>
              <a:buBlip>
                <a:blip r:embed="rId3"/>
              </a:buBlip>
            </a:pPr>
            <a:r>
              <a:rPr lang="nb-NO" b="1" dirty="0"/>
              <a:t>Toleransevinduet som verktøy </a:t>
            </a:r>
            <a:r>
              <a:rPr lang="nb-NO" dirty="0"/>
              <a:t>for å lettere gjenkjenne og forstå hvordan stress påvirker oss i hverdagen. </a:t>
            </a:r>
          </a:p>
          <a:p>
            <a:pPr marL="216000" indent="-216000">
              <a:spcBef>
                <a:spcPts val="1800"/>
              </a:spcBef>
              <a:spcAft>
                <a:spcPts val="1800"/>
              </a:spcAft>
              <a:buSzPct val="100000"/>
              <a:buBlip>
                <a:blip r:embed="rId3"/>
              </a:buBlip>
            </a:pPr>
            <a:r>
              <a:rPr lang="nb-NO" dirty="0"/>
              <a:t>Hvordan stressresponsen og toleransevinduet </a:t>
            </a:r>
            <a:r>
              <a:rPr lang="nb-NO" b="1" dirty="0"/>
              <a:t>påvirkes av barndomsbelastninger</a:t>
            </a:r>
            <a:r>
              <a:rPr lang="nb-NO" dirty="0"/>
              <a:t>. </a:t>
            </a:r>
          </a:p>
          <a:p>
            <a:pPr marL="216000" indent="-216000" algn="l">
              <a:spcBef>
                <a:spcPts val="1200"/>
              </a:spcBef>
              <a:spcAft>
                <a:spcPts val="1200"/>
              </a:spcAft>
            </a:pPr>
            <a:endParaRPr lang="nb-NO" dirty="0"/>
          </a:p>
          <a:p>
            <a:pPr marL="216000" algn="l">
              <a:spcBef>
                <a:spcPts val="1200"/>
              </a:spcBef>
              <a:spcAft>
                <a:spcPts val="1200"/>
              </a:spcAft>
            </a:pPr>
            <a:endParaRPr lang="nb-NO" dirty="0"/>
          </a:p>
          <a:p>
            <a:pPr marL="216000" algn="l">
              <a:spcBef>
                <a:spcPts val="1200"/>
              </a:spcBef>
              <a:spcAft>
                <a:spcPts val="1200"/>
              </a:spcAft>
            </a:pPr>
            <a:endParaRPr lang="nb-NO" dirty="0"/>
          </a:p>
        </p:txBody>
      </p:sp>
      <p:sp>
        <p:nvSpPr>
          <p:cNvPr id="7" name="TekstSylinder 1">
            <a:extLst>
              <a:ext uri="{FF2B5EF4-FFF2-40B4-BE49-F238E27FC236}">
                <a16:creationId xmlns:a16="http://schemas.microsoft.com/office/drawing/2014/main" id="{70170E16-D4DD-7F15-3D68-258EA83C17D2}"/>
              </a:ext>
            </a:extLst>
          </p:cNvPr>
          <p:cNvSpPr txBox="1"/>
          <p:nvPr/>
        </p:nvSpPr>
        <p:spPr>
          <a:xfrm>
            <a:off x="10733528" y="6596390"/>
            <a:ext cx="2075688" cy="261610"/>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sz="1100" dirty="0">
                <a:solidFill>
                  <a:schemeClr val="bg1"/>
                </a:solidFill>
              </a:rPr>
              <a:t>Foto: </a:t>
            </a:r>
            <a:r>
              <a:rPr lang="nb-NO" sz="1100">
                <a:solidFill>
                  <a:schemeClr val="bg1"/>
                </a:solidFill>
              </a:rPr>
              <a:t>Tom Gustavsen</a:t>
            </a:r>
          </a:p>
        </p:txBody>
      </p:sp>
    </p:spTree>
    <p:extLst>
      <p:ext uri="{BB962C8B-B14F-4D97-AF65-F5344CB8AC3E}">
        <p14:creationId xmlns:p14="http://schemas.microsoft.com/office/powerpoint/2010/main" val="266019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337D8FA-97C1-A526-DCBA-0C007CED5D28}"/>
              </a:ext>
            </a:extLst>
          </p:cNvPr>
          <p:cNvSpPr/>
          <p:nvPr/>
        </p:nvSpPr>
        <p:spPr>
          <a:xfrm>
            <a:off x="0" y="0"/>
            <a:ext cx="53718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CD44C28D-E469-8931-B60B-05DB30E843FD}"/>
              </a:ext>
            </a:extLst>
          </p:cNvPr>
          <p:cNvSpPr>
            <a:spLocks noGrp="1"/>
          </p:cNvSpPr>
          <p:nvPr>
            <p:ph type="title"/>
          </p:nvPr>
        </p:nvSpPr>
        <p:spPr>
          <a:xfrm>
            <a:off x="120039" y="4662515"/>
            <a:ext cx="5131733" cy="535058"/>
          </a:xfrm>
        </p:spPr>
        <p:txBody>
          <a:bodyPr/>
          <a:lstStyle/>
          <a:p>
            <a:pPr algn="ctr"/>
            <a:r>
              <a:rPr lang="nb-NO"/>
              <a:t>Hjernen og «fare»</a:t>
            </a:r>
            <a:r>
              <a:rPr lang="nb-NO" sz="1600" baseline="80000"/>
              <a:t>1,2</a:t>
            </a:r>
            <a:r>
              <a:rPr lang="nb-NO"/>
              <a:t> </a:t>
            </a:r>
          </a:p>
        </p:txBody>
      </p:sp>
      <p:sp>
        <p:nvSpPr>
          <p:cNvPr id="3" name="Plassholder for innhold 2">
            <a:extLst>
              <a:ext uri="{FF2B5EF4-FFF2-40B4-BE49-F238E27FC236}">
                <a16:creationId xmlns:a16="http://schemas.microsoft.com/office/drawing/2014/main" id="{63453A2D-75A5-601B-32B8-871DCB2FD6B1}"/>
              </a:ext>
            </a:extLst>
          </p:cNvPr>
          <p:cNvSpPr>
            <a:spLocks noGrp="1"/>
          </p:cNvSpPr>
          <p:nvPr>
            <p:ph idx="1"/>
          </p:nvPr>
        </p:nvSpPr>
        <p:spPr>
          <a:xfrm>
            <a:off x="6096000" y="1067734"/>
            <a:ext cx="5371812" cy="5274904"/>
          </a:xfrm>
        </p:spPr>
        <p:txBody>
          <a:bodyPr>
            <a:normAutofit/>
          </a:bodyPr>
          <a:lstStyle/>
          <a:p>
            <a:pPr>
              <a:spcAft>
                <a:spcPts val="1800"/>
              </a:spcAft>
              <a:buBlip>
                <a:blip r:embed="rId3"/>
              </a:buBlip>
            </a:pPr>
            <a:r>
              <a:rPr lang="nb-NO" sz="1800" dirty="0"/>
              <a:t>Nettverkene i hjernen har ulike funksjoner, og </a:t>
            </a:r>
            <a:r>
              <a:rPr lang="nb-NO" sz="1800" b="1" dirty="0"/>
              <a:t>samarbeider </a:t>
            </a:r>
            <a:r>
              <a:rPr lang="nb-NO" sz="1800" dirty="0"/>
              <a:t>om å løse små og store oppgaver.</a:t>
            </a:r>
          </a:p>
          <a:p>
            <a:pPr>
              <a:spcAft>
                <a:spcPts val="1800"/>
              </a:spcAft>
              <a:buBlip>
                <a:blip r:embed="rId3"/>
              </a:buBlip>
            </a:pPr>
            <a:r>
              <a:rPr lang="nb-NO" sz="1800" dirty="0"/>
              <a:t>Hvis hjernen kategoriserer noe som</a:t>
            </a:r>
            <a:r>
              <a:rPr lang="nb-NO" sz="1800" b="1" dirty="0"/>
              <a:t> «fare», </a:t>
            </a:r>
            <a:r>
              <a:rPr lang="nb-NO" sz="1800" dirty="0"/>
              <a:t>påvirker det samarbeidet mellom nettverkene. </a:t>
            </a:r>
            <a:endParaRPr lang="nb-NO" sz="1800" b="1" dirty="0"/>
          </a:p>
          <a:p>
            <a:pPr>
              <a:spcAft>
                <a:spcPts val="1800"/>
              </a:spcAft>
              <a:buBlip>
                <a:blip r:embed="rId3"/>
              </a:buBlip>
            </a:pPr>
            <a:r>
              <a:rPr lang="nb-NO" sz="1800" dirty="0"/>
              <a:t>Da </a:t>
            </a:r>
            <a:r>
              <a:rPr lang="nb-NO" sz="1800" b="1" dirty="0"/>
              <a:t>styres vi mer av automatiserte </a:t>
            </a:r>
            <a:r>
              <a:rPr lang="nb-NO" sz="1800" dirty="0"/>
              <a:t>prosesser i sanse- og føleseshjernen, og vi har mindre tilgang på tenkehjernen. </a:t>
            </a:r>
          </a:p>
          <a:p>
            <a:pPr>
              <a:spcAft>
                <a:spcPts val="1800"/>
              </a:spcAft>
              <a:buBlip>
                <a:blip r:embed="rId3"/>
              </a:buBlip>
            </a:pPr>
            <a:r>
              <a:rPr lang="nb-NO" sz="1800" dirty="0"/>
              <a:t>Kunnskap om stressresponsen og toleransevinduet kan hjelpe oss med å forstå </a:t>
            </a:r>
            <a:r>
              <a:rPr lang="nb-NO" sz="1800" b="1" dirty="0"/>
              <a:t>hvordan kroppen fungerer </a:t>
            </a:r>
            <a:r>
              <a:rPr lang="nb-NO" sz="1800" dirty="0"/>
              <a:t>når vi er stresset, og hva som er god hjelp.</a:t>
            </a:r>
          </a:p>
        </p:txBody>
      </p:sp>
      <p:pic>
        <p:nvPicPr>
          <p:cNvPr id="8" name="Bilde 7" descr="Et bilde som inneholder triangel&#10;&#10;Automatisk generert beskrivelse">
            <a:extLst>
              <a:ext uri="{FF2B5EF4-FFF2-40B4-BE49-F238E27FC236}">
                <a16:creationId xmlns:a16="http://schemas.microsoft.com/office/drawing/2014/main" id="{257BAAA2-C27E-619E-D8BA-8182F7DB3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234" y="1231273"/>
            <a:ext cx="5362942" cy="3016655"/>
          </a:xfrm>
          <a:prstGeom prst="rect">
            <a:avLst/>
          </a:prstGeom>
        </p:spPr>
      </p:pic>
      <p:pic>
        <p:nvPicPr>
          <p:cNvPr id="10" name="Bilde 9" descr="Et bilde som inneholder kunst, sketch&#10;&#10;Automatisk generert beskrivelse">
            <a:extLst>
              <a:ext uri="{FF2B5EF4-FFF2-40B4-BE49-F238E27FC236}">
                <a16:creationId xmlns:a16="http://schemas.microsoft.com/office/drawing/2014/main" id="{57C11B7B-B5FA-2046-E089-134464F47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361" y="1241906"/>
            <a:ext cx="5362944" cy="3016656"/>
          </a:xfrm>
          <a:prstGeom prst="rect">
            <a:avLst/>
          </a:prstGeom>
        </p:spPr>
      </p:pic>
      <p:sp>
        <p:nvSpPr>
          <p:cNvPr id="11" name="TekstSylinder 10">
            <a:extLst>
              <a:ext uri="{FF2B5EF4-FFF2-40B4-BE49-F238E27FC236}">
                <a16:creationId xmlns:a16="http://schemas.microsoft.com/office/drawing/2014/main" id="{BDFC9720-653F-08CA-16E2-1FD9A1418B15}"/>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Tree>
    <p:extLst>
      <p:ext uri="{BB962C8B-B14F-4D97-AF65-F5344CB8AC3E}">
        <p14:creationId xmlns:p14="http://schemas.microsoft.com/office/powerpoint/2010/main" val="3609553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0DD"/>
        </a:solidFill>
        <a:effectLst/>
      </p:bgPr>
    </p:bg>
    <p:spTree>
      <p:nvGrpSpPr>
        <p:cNvPr id="1" name=""/>
        <p:cNvGrpSpPr/>
        <p:nvPr/>
      </p:nvGrpSpPr>
      <p:grpSpPr>
        <a:xfrm>
          <a:off x="0" y="0"/>
          <a:ext cx="0" cy="0"/>
          <a:chOff x="0" y="0"/>
          <a:chExt cx="0" cy="0"/>
        </a:xfrm>
      </p:grpSpPr>
      <p:pic>
        <p:nvPicPr>
          <p:cNvPr id="3" name="Media på Internett 2" title="Toleransevindu del 1">
            <a:hlinkClick r:id="" action="ppaction://media"/>
            <a:extLst>
              <a:ext uri="{FF2B5EF4-FFF2-40B4-BE49-F238E27FC236}">
                <a16:creationId xmlns:a16="http://schemas.microsoft.com/office/drawing/2014/main" id="{10D99DEE-1E96-4C99-7684-D2D3430B8F28}"/>
              </a:ext>
            </a:extLst>
          </p:cNvPr>
          <p:cNvPicPr>
            <a:picLocks noRot="1" noChangeAspect="1"/>
          </p:cNvPicPr>
          <p:nvPr>
            <a:videoFile r:link="rId1"/>
          </p:nvPr>
        </p:nvPicPr>
        <p:blipFill>
          <a:blip r:embed="rId3"/>
          <a:srcRect/>
          <a:stretch>
            <a:fillRect/>
          </a:stretch>
        </p:blipFill>
        <p:spPr>
          <a:xfrm>
            <a:off x="0" y="15240"/>
            <a:ext cx="12191999" cy="6857998"/>
          </a:xfrm>
          <a:prstGeom prst="rect">
            <a:avLst/>
          </a:prstGeom>
          <a:noFill/>
        </p:spPr>
      </p:pic>
      <p:sp>
        <p:nvSpPr>
          <p:cNvPr id="8" name="Date Placeholder 2">
            <a:extLst>
              <a:ext uri="{FF2B5EF4-FFF2-40B4-BE49-F238E27FC236}">
                <a16:creationId xmlns:a16="http://schemas.microsoft.com/office/drawing/2014/main" id="{6FEDC734-54E5-7A69-1716-093505709FF9}"/>
              </a:ext>
            </a:extLst>
          </p:cNvPr>
          <p:cNvSpPr>
            <a:spLocks noGrp="1"/>
          </p:cNvSpPr>
          <p:nvPr>
            <p:ph type="dt" sz="half" idx="10"/>
          </p:nvPr>
        </p:nvSpPr>
        <p:spPr>
          <a:xfrm>
            <a:off x="10156825" y="6292352"/>
            <a:ext cx="1339850" cy="365125"/>
          </a:xfrm>
        </p:spPr>
        <p:txBody>
          <a:bodyPr/>
          <a:lstStyle/>
          <a:p>
            <a:pPr>
              <a:spcAft>
                <a:spcPts val="600"/>
              </a:spcAft>
            </a:pPr>
            <a:fld id="{10D617A1-83E2-5344-8976-17361E42FD8B}" type="datetime1">
              <a:rPr lang="nb-NO" smtClean="0"/>
              <a:pPr>
                <a:spcAft>
                  <a:spcPts val="600"/>
                </a:spcAft>
              </a:pPr>
              <a:t>29.01.2026</a:t>
            </a:fld>
            <a:endParaRPr lang="nb-NO"/>
          </a:p>
        </p:txBody>
      </p:sp>
      <p:sp>
        <p:nvSpPr>
          <p:cNvPr id="10" name="Slide Number Placeholder 3">
            <a:extLst>
              <a:ext uri="{FF2B5EF4-FFF2-40B4-BE49-F238E27FC236}">
                <a16:creationId xmlns:a16="http://schemas.microsoft.com/office/drawing/2014/main" id="{9E82DD16-B58D-DE1C-4DDA-F66665B92BD5}"/>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6</a:t>
            </a:fld>
            <a:endParaRPr lang="nb-NO"/>
          </a:p>
        </p:txBody>
      </p:sp>
      <p:sp>
        <p:nvSpPr>
          <p:cNvPr id="2" name="TekstSylinder 1">
            <a:extLst>
              <a:ext uri="{FF2B5EF4-FFF2-40B4-BE49-F238E27FC236}">
                <a16:creationId xmlns:a16="http://schemas.microsoft.com/office/drawing/2014/main" id="{9B08D438-2537-B3AD-3689-A3F49818343F}"/>
              </a:ext>
            </a:extLst>
          </p:cNvPr>
          <p:cNvSpPr txBox="1"/>
          <p:nvPr/>
        </p:nvSpPr>
        <p:spPr>
          <a:xfrm>
            <a:off x="331200" y="6296400"/>
            <a:ext cx="687600" cy="360000"/>
          </a:xfrm>
          <a:prstGeom prst="rect">
            <a:avLst/>
          </a:prstGeom>
          <a:blipFill>
            <a:blip r:embed="rId4"/>
            <a:stretch>
              <a:fillRect/>
            </a:stretch>
          </a:blipFill>
        </p:spPr>
        <p:txBody>
          <a:bodyPr vert="horz" lIns="0" tIns="0" rIns="0" bIns="0" rtlCol="0" anchor="t">
            <a:normAutofit/>
          </a:bodyPr>
          <a:lstStyle/>
          <a:p>
            <a:pPr>
              <a:spcBef>
                <a:spcPts val="1200"/>
              </a:spcBef>
              <a:buSzPct val="100000"/>
            </a:pPr>
            <a:r>
              <a:rPr lang="nb-NO" sz="100" b="0" i="0" kern="1200">
                <a:solidFill>
                  <a:schemeClr val="bg1"/>
                </a:solidFill>
                <a:latin typeface="+mn-lt"/>
                <a:ea typeface="+mn-ea"/>
                <a:cs typeface="+mn-cs"/>
              </a:rPr>
              <a:t>Film kommer</a:t>
            </a:r>
          </a:p>
        </p:txBody>
      </p:sp>
    </p:spTree>
    <p:extLst>
      <p:ext uri="{BB962C8B-B14F-4D97-AF65-F5344CB8AC3E}">
        <p14:creationId xmlns:p14="http://schemas.microsoft.com/office/powerpoint/2010/main" val="406769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D03C39CF-42B9-5748-4613-4165BB933BA4}"/>
              </a:ext>
            </a:extLst>
          </p:cNvPr>
          <p:cNvSpPr/>
          <p:nvPr/>
        </p:nvSpPr>
        <p:spPr>
          <a:xfrm>
            <a:off x="7844007" y="2917370"/>
            <a:ext cx="2706095" cy="2702693"/>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8" name="Ellipse 17">
            <a:extLst>
              <a:ext uri="{FF2B5EF4-FFF2-40B4-BE49-F238E27FC236}">
                <a16:creationId xmlns:a16="http://schemas.microsoft.com/office/drawing/2014/main" id="{7A82885F-5882-C1E1-A528-BD6C5386CF6A}"/>
              </a:ext>
            </a:extLst>
          </p:cNvPr>
          <p:cNvSpPr/>
          <p:nvPr/>
        </p:nvSpPr>
        <p:spPr>
          <a:xfrm>
            <a:off x="4703608" y="2925083"/>
            <a:ext cx="2706095" cy="2702693"/>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7" name="Ellipse 16">
            <a:extLst>
              <a:ext uri="{FF2B5EF4-FFF2-40B4-BE49-F238E27FC236}">
                <a16:creationId xmlns:a16="http://schemas.microsoft.com/office/drawing/2014/main" id="{F236A971-C3EC-9560-99B0-5D9698E17A6D}"/>
              </a:ext>
            </a:extLst>
          </p:cNvPr>
          <p:cNvSpPr/>
          <p:nvPr/>
        </p:nvSpPr>
        <p:spPr>
          <a:xfrm>
            <a:off x="1495791" y="2917371"/>
            <a:ext cx="2706095" cy="2702693"/>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1122356" y="948485"/>
            <a:ext cx="7612570" cy="856252"/>
          </a:xfrm>
        </p:spPr>
        <p:txBody>
          <a:bodyPr>
            <a:normAutofit fontScale="90000"/>
          </a:bodyPr>
          <a:lstStyle/>
          <a:p>
            <a:r>
              <a:rPr lang="nb-NO" sz="3600"/>
              <a:t>Oppgave: </a:t>
            </a:r>
            <a:br>
              <a:rPr lang="nb-NO"/>
            </a:br>
            <a:br>
              <a:rPr lang="nb-NO"/>
            </a:br>
            <a:endParaRPr lang="nb-NO" sz="2000"/>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360607" y="2821721"/>
            <a:ext cx="95470" cy="214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15" name="Bilde 14" descr="Et bilde som inneholder måne, Himmellegeme, mørke, Astronomisk begivenhet&#10;&#10;Automatisk generert beskrivelse">
            <a:extLst>
              <a:ext uri="{FF2B5EF4-FFF2-40B4-BE49-F238E27FC236}">
                <a16:creationId xmlns:a16="http://schemas.microsoft.com/office/drawing/2014/main" id="{DF69D3E9-41DE-D3AC-BB6D-07D35723DAF9}"/>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16" name="TekstSylinder 15">
            <a:extLst>
              <a:ext uri="{FF2B5EF4-FFF2-40B4-BE49-F238E27FC236}">
                <a16:creationId xmlns:a16="http://schemas.microsoft.com/office/drawing/2014/main" id="{714EDA18-644B-322F-142C-FF0A7896363F}"/>
              </a:ext>
            </a:extLst>
          </p:cNvPr>
          <p:cNvSpPr txBox="1"/>
          <p:nvPr/>
        </p:nvSpPr>
        <p:spPr>
          <a:xfrm>
            <a:off x="10598429" y="506235"/>
            <a:ext cx="1444667" cy="333681"/>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nb-NO" sz="1400" b="1" i="0" u="none" strike="noStrike" kern="1200" cap="none" spc="0" normalizeH="0" baseline="0" noProof="0">
                <a:ln>
                  <a:noFill/>
                </a:ln>
                <a:solidFill>
                  <a:srgbClr val="000000"/>
                </a:solidFill>
                <a:effectLst/>
                <a:uLnTx/>
                <a:uFillTx/>
                <a:latin typeface="+mj-lt"/>
                <a:ea typeface="Aptos" panose="020B0004020202020204" pitchFamily="34" charset="0"/>
                <a:cs typeface="Times New Roman" panose="02020603050405020304" pitchFamily="18" charset="0"/>
              </a:rPr>
              <a:t>5 minutter</a:t>
            </a:r>
          </a:p>
        </p:txBody>
      </p:sp>
      <p:sp>
        <p:nvSpPr>
          <p:cNvPr id="11" name="TekstSylinder 10">
            <a:extLst>
              <a:ext uri="{FF2B5EF4-FFF2-40B4-BE49-F238E27FC236}">
                <a16:creationId xmlns:a16="http://schemas.microsoft.com/office/drawing/2014/main" id="{C73FCD5A-5B2F-02C7-C077-7FBFB0E8752B}"/>
              </a:ext>
            </a:extLst>
          </p:cNvPr>
          <p:cNvSpPr txBox="1"/>
          <p:nvPr/>
        </p:nvSpPr>
        <p:spPr>
          <a:xfrm>
            <a:off x="1818570" y="4861291"/>
            <a:ext cx="2002227" cy="370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kern="100">
                <a:cs typeface="Arial" panose="020B0604020202020204" pitchFamily="34" charset="0"/>
              </a:rPr>
              <a:t>Stressrespons</a:t>
            </a:r>
          </a:p>
        </p:txBody>
      </p:sp>
      <p:sp>
        <p:nvSpPr>
          <p:cNvPr id="12" name="TekstSylinder 11">
            <a:extLst>
              <a:ext uri="{FF2B5EF4-FFF2-40B4-BE49-F238E27FC236}">
                <a16:creationId xmlns:a16="http://schemas.microsoft.com/office/drawing/2014/main" id="{1C10A938-8038-BCAD-162A-2B746596B794}"/>
              </a:ext>
            </a:extLst>
          </p:cNvPr>
          <p:cNvSpPr txBox="1"/>
          <p:nvPr/>
        </p:nvSpPr>
        <p:spPr>
          <a:xfrm>
            <a:off x="8195940" y="4861291"/>
            <a:ext cx="2002227" cy="370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kern="100">
                <a:cs typeface="Arial" panose="020B0604020202020204" pitchFamily="34" charset="0"/>
              </a:rPr>
              <a:t>Fare</a:t>
            </a:r>
            <a:r>
              <a:rPr kumimoji="0" lang="nb-NO" sz="1800" b="0" i="0" u="none" strike="noStrike" kern="1200" cap="none" spc="0" normalizeH="0" baseline="0" noProof="0">
                <a:ln>
                  <a:noFill/>
                </a:ln>
                <a:solidFill>
                  <a:srgbClr val="000000"/>
                </a:solidFill>
                <a:effectLst/>
                <a:uLnTx/>
                <a:uFillTx/>
                <a:latin typeface="Oslo Sans Office"/>
                <a:ea typeface="+mn-ea"/>
                <a:cs typeface="+mn-cs"/>
              </a:rPr>
              <a:t> </a:t>
            </a:r>
          </a:p>
        </p:txBody>
      </p:sp>
      <p:sp>
        <p:nvSpPr>
          <p:cNvPr id="21" name="Plassholder for innhold 2">
            <a:extLst>
              <a:ext uri="{FF2B5EF4-FFF2-40B4-BE49-F238E27FC236}">
                <a16:creationId xmlns:a16="http://schemas.microsoft.com/office/drawing/2014/main" id="{C2A605D8-5161-434B-A762-1622F82BF2B3}"/>
              </a:ext>
            </a:extLst>
          </p:cNvPr>
          <p:cNvSpPr>
            <a:spLocks noGrp="1"/>
          </p:cNvSpPr>
          <p:nvPr>
            <p:ph idx="1"/>
          </p:nvPr>
        </p:nvSpPr>
        <p:spPr>
          <a:xfrm>
            <a:off x="1122356" y="1701265"/>
            <a:ext cx="6287347" cy="784137"/>
          </a:xfrm>
        </p:spPr>
        <p:txBody>
          <a:bodyPr>
            <a:normAutofit/>
          </a:bodyPr>
          <a:lstStyle/>
          <a:p>
            <a:pPr>
              <a:spcAft>
                <a:spcPts val="1200"/>
              </a:spcAft>
              <a:buBlip>
                <a:blip r:embed="rId3"/>
              </a:buBlip>
            </a:pPr>
            <a:r>
              <a:rPr lang="nb-NO" sz="1800" kern="100">
                <a:ea typeface="Aptos" panose="020B0004020202020204" pitchFamily="34" charset="0"/>
                <a:cs typeface="Arial" panose="020B0604020202020204" pitchFamily="34" charset="0"/>
              </a:rPr>
              <a:t>Snakk med sidemannen om en gang du var veldig stresset. Hva skjedde, og hvordan påvirket det deg? </a:t>
            </a:r>
            <a:endParaRPr lang="nb-NO" sz="1800"/>
          </a:p>
        </p:txBody>
      </p:sp>
      <p:pic>
        <p:nvPicPr>
          <p:cNvPr id="3" name="Bilde 2" descr="Et bilde som inneholder sirkel, mørke&#10;&#10;Automatisk generert beskrivelse">
            <a:extLst>
              <a:ext uri="{FF2B5EF4-FFF2-40B4-BE49-F238E27FC236}">
                <a16:creationId xmlns:a16="http://schemas.microsoft.com/office/drawing/2014/main" id="{EEF64367-6A24-6A27-EC1D-425C28ABC549}"/>
              </a:ext>
            </a:extLst>
          </p:cNvPr>
          <p:cNvPicPr>
            <a:picLocks noChangeAspect="1"/>
          </p:cNvPicPr>
          <p:nvPr/>
        </p:nvPicPr>
        <p:blipFill rotWithShape="1">
          <a:blip r:embed="rId4">
            <a:extLst>
              <a:ext uri="{28A0092B-C50C-407E-A947-70E740481C1C}">
                <a14:useLocalDpi xmlns:a14="http://schemas.microsoft.com/office/drawing/2010/main" val="0"/>
              </a:ext>
            </a:extLst>
          </a:blip>
          <a:srcRect l="38751" t="29678" r="37374" b="34688"/>
          <a:stretch/>
        </p:blipFill>
        <p:spPr>
          <a:xfrm>
            <a:off x="1875951" y="3336699"/>
            <a:ext cx="1961986" cy="1647172"/>
          </a:xfrm>
          <a:prstGeom prst="rect">
            <a:avLst/>
          </a:prstGeom>
        </p:spPr>
      </p:pic>
      <p:pic>
        <p:nvPicPr>
          <p:cNvPr id="6" name="Bilde 5">
            <a:extLst>
              <a:ext uri="{FF2B5EF4-FFF2-40B4-BE49-F238E27FC236}">
                <a16:creationId xmlns:a16="http://schemas.microsoft.com/office/drawing/2014/main" id="{22C5F791-BB6A-9A87-E935-4196FB5768C5}"/>
              </a:ext>
            </a:extLst>
          </p:cNvPr>
          <p:cNvPicPr>
            <a:picLocks noChangeAspect="1"/>
          </p:cNvPicPr>
          <p:nvPr/>
        </p:nvPicPr>
        <p:blipFill rotWithShape="1">
          <a:blip r:embed="rId5">
            <a:extLst>
              <a:ext uri="{28A0092B-C50C-407E-A947-70E740481C1C}">
                <a14:useLocalDpi xmlns:a14="http://schemas.microsoft.com/office/drawing/2010/main" val="0"/>
              </a:ext>
            </a:extLst>
          </a:blip>
          <a:srcRect l="38403" t="32554" r="42588" b="36020"/>
          <a:stretch/>
        </p:blipFill>
        <p:spPr>
          <a:xfrm>
            <a:off x="8283938" y="2984363"/>
            <a:ext cx="1967948" cy="1828801"/>
          </a:xfrm>
          <a:prstGeom prst="rect">
            <a:avLst/>
          </a:prstGeom>
        </p:spPr>
      </p:pic>
      <p:sp>
        <p:nvSpPr>
          <p:cNvPr id="4" name="TekstSylinder 3">
            <a:extLst>
              <a:ext uri="{FF2B5EF4-FFF2-40B4-BE49-F238E27FC236}">
                <a16:creationId xmlns:a16="http://schemas.microsoft.com/office/drawing/2014/main" id="{6B4A193E-9FAC-0622-A6CB-D06D4B377026}"/>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pic>
        <p:nvPicPr>
          <p:cNvPr id="13" name="Bilde 12" descr="Et bilde som inneholder Dans, kunst&#10;&#10;Automatisk generert beskrivelse">
            <a:extLst>
              <a:ext uri="{FF2B5EF4-FFF2-40B4-BE49-F238E27FC236}">
                <a16:creationId xmlns:a16="http://schemas.microsoft.com/office/drawing/2014/main" id="{503248C6-E155-EB58-702E-72DEE1D522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7481" y="2253358"/>
            <a:ext cx="6473279" cy="3641219"/>
          </a:xfrm>
          <a:prstGeom prst="rect">
            <a:avLst/>
          </a:prstGeom>
        </p:spPr>
      </p:pic>
      <p:sp>
        <p:nvSpPr>
          <p:cNvPr id="14" name="TekstSylinder 13">
            <a:extLst>
              <a:ext uri="{FF2B5EF4-FFF2-40B4-BE49-F238E27FC236}">
                <a16:creationId xmlns:a16="http://schemas.microsoft.com/office/drawing/2014/main" id="{67BCC366-D9CC-6417-05E5-9E6A027F3817}"/>
              </a:ext>
            </a:extLst>
          </p:cNvPr>
          <p:cNvSpPr txBox="1"/>
          <p:nvPr/>
        </p:nvSpPr>
        <p:spPr>
          <a:xfrm>
            <a:off x="4988648" y="4874199"/>
            <a:ext cx="2002227" cy="370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kern="100">
                <a:cs typeface="Arial" panose="020B0604020202020204" pitchFamily="34" charset="0"/>
              </a:rPr>
              <a:t>Aktivert</a:t>
            </a:r>
            <a:r>
              <a:rPr kumimoji="0" lang="nb-NO" sz="1800" b="0" i="0" u="none" strike="noStrike" kern="1200" cap="none" spc="0" normalizeH="0" baseline="0" noProof="0">
                <a:ln>
                  <a:noFill/>
                </a:ln>
                <a:solidFill>
                  <a:srgbClr val="000000"/>
                </a:solidFill>
                <a:effectLst/>
                <a:uLnTx/>
                <a:uFillTx/>
                <a:latin typeface="Oslo Sans Office"/>
                <a:ea typeface="+mn-ea"/>
                <a:cs typeface="+mn-cs"/>
              </a:rPr>
              <a:t> </a:t>
            </a:r>
          </a:p>
        </p:txBody>
      </p:sp>
    </p:spTree>
    <p:extLst>
      <p:ext uri="{BB962C8B-B14F-4D97-AF65-F5344CB8AC3E}">
        <p14:creationId xmlns:p14="http://schemas.microsoft.com/office/powerpoint/2010/main" val="50416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82E49AF-9F66-B9CD-E68C-3BDE766A8658}"/>
              </a:ext>
            </a:extLst>
          </p:cNvPr>
          <p:cNvSpPr/>
          <p:nvPr/>
        </p:nvSpPr>
        <p:spPr>
          <a:xfrm>
            <a:off x="-164748" y="0"/>
            <a:ext cx="5407016" cy="6858000"/>
          </a:xfrm>
          <a:prstGeom prst="rect">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66277E6-07AF-B4FB-CFC7-A021C70A80E5}"/>
              </a:ext>
            </a:extLst>
          </p:cNvPr>
          <p:cNvSpPr>
            <a:spLocks noGrp="1"/>
          </p:cNvSpPr>
          <p:nvPr>
            <p:ph type="title"/>
          </p:nvPr>
        </p:nvSpPr>
        <p:spPr>
          <a:xfrm>
            <a:off x="0" y="1054324"/>
            <a:ext cx="5419493" cy="1486398"/>
          </a:xfrm>
        </p:spPr>
        <p:txBody>
          <a:bodyPr>
            <a:normAutofit/>
          </a:bodyPr>
          <a:lstStyle/>
          <a:p>
            <a:pPr algn="ctr"/>
            <a:r>
              <a:rPr lang="nb-NO"/>
              <a:t>Stressrespons</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1,2</a:t>
            </a:r>
            <a:r>
              <a:rPr lang="nb-NO"/>
              <a:t> </a:t>
            </a:r>
            <a:endParaRPr lang="nb-NO" sz="1600" baseline="80000"/>
          </a:p>
        </p:txBody>
      </p:sp>
      <p:sp>
        <p:nvSpPr>
          <p:cNvPr id="3" name="Plassholder for innhold 2">
            <a:extLst>
              <a:ext uri="{FF2B5EF4-FFF2-40B4-BE49-F238E27FC236}">
                <a16:creationId xmlns:a16="http://schemas.microsoft.com/office/drawing/2014/main" id="{1C5048BE-5F71-5020-125C-7D8685A4DD3A}"/>
              </a:ext>
            </a:extLst>
          </p:cNvPr>
          <p:cNvSpPr>
            <a:spLocks noGrp="1"/>
          </p:cNvSpPr>
          <p:nvPr>
            <p:ph idx="1"/>
          </p:nvPr>
        </p:nvSpPr>
        <p:spPr>
          <a:xfrm>
            <a:off x="6096000" y="1621155"/>
            <a:ext cx="5519057" cy="4450761"/>
          </a:xfrm>
        </p:spPr>
        <p:txBody>
          <a:bodyPr>
            <a:noAutofit/>
          </a:bodyPr>
          <a:lstStyle/>
          <a:p>
            <a:pPr>
              <a:spcAft>
                <a:spcPts val="1800"/>
              </a:spcAft>
              <a:buBlip>
                <a:blip r:embed="rId3"/>
              </a:buBlip>
            </a:pPr>
            <a:r>
              <a:rPr lang="nb-NO" sz="1800" dirty="0"/>
              <a:t>Uten at vi merker det kategoriserer hjernen vår all informasjon som enten </a:t>
            </a:r>
            <a:r>
              <a:rPr lang="nb-NO" sz="1800" b="1" dirty="0"/>
              <a:t>«fare» eller «ikke fare»</a:t>
            </a:r>
            <a:r>
              <a:rPr lang="nb-NO" sz="1800" b="1" baseline="30000" dirty="0"/>
              <a:t>3</a:t>
            </a:r>
            <a:r>
              <a:rPr lang="nb-NO" sz="1800" b="1" dirty="0"/>
              <a:t>. </a:t>
            </a:r>
          </a:p>
          <a:p>
            <a:pPr>
              <a:spcAft>
                <a:spcPts val="1800"/>
              </a:spcAft>
              <a:buBlip>
                <a:blip r:embed="rId3"/>
              </a:buBlip>
            </a:pPr>
            <a:r>
              <a:rPr lang="nb-NO" sz="1800" dirty="0"/>
              <a:t>Når hjernen registrerer noe som «fare» skrur stressresponsen seg på. </a:t>
            </a:r>
          </a:p>
          <a:p>
            <a:pPr>
              <a:spcAft>
                <a:spcPts val="1800"/>
              </a:spcAft>
              <a:buBlip>
                <a:blip r:embed="rId3"/>
              </a:buBlip>
            </a:pPr>
            <a:r>
              <a:rPr lang="nb-NO" sz="1800" dirty="0"/>
              <a:t>Da </a:t>
            </a:r>
            <a:r>
              <a:rPr lang="nb-NO" sz="1800" b="1" dirty="0"/>
              <a:t>frigjøres energi </a:t>
            </a:r>
            <a:r>
              <a:rPr lang="nb-NO" sz="1800" dirty="0"/>
              <a:t>som hjelper kroppen med å reagere og handle. </a:t>
            </a:r>
          </a:p>
          <a:p>
            <a:pPr>
              <a:spcAft>
                <a:spcPts val="1800"/>
              </a:spcAft>
              <a:buBlip>
                <a:blip r:embed="rId3"/>
              </a:buBlip>
            </a:pPr>
            <a:r>
              <a:rPr lang="nb-NO" sz="1800" dirty="0"/>
              <a:t>Handlingene våre skjer </a:t>
            </a:r>
            <a:r>
              <a:rPr lang="nb-NO" sz="1800" b="1" dirty="0"/>
              <a:t>automatisk</a:t>
            </a:r>
            <a:r>
              <a:rPr lang="nb-NO" sz="1800" dirty="0"/>
              <a:t> og vi styres av impulser. </a:t>
            </a:r>
          </a:p>
        </p:txBody>
      </p:sp>
      <p:sp>
        <p:nvSpPr>
          <p:cNvPr id="4" name="TekstSylinder 3">
            <a:extLst>
              <a:ext uri="{FF2B5EF4-FFF2-40B4-BE49-F238E27FC236}">
                <a16:creationId xmlns:a16="http://schemas.microsoft.com/office/drawing/2014/main" id="{E420BD09-E944-9143-11E2-A33FD57C7C06}"/>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
        <p:nvSpPr>
          <p:cNvPr id="5" name="L-form 4">
            <a:extLst>
              <a:ext uri="{FF2B5EF4-FFF2-40B4-BE49-F238E27FC236}">
                <a16:creationId xmlns:a16="http://schemas.microsoft.com/office/drawing/2014/main" id="{77BBC1B5-A7E0-058C-0316-66146566CC9C}"/>
              </a:ext>
            </a:extLst>
          </p:cNvPr>
          <p:cNvSpPr/>
          <p:nvPr/>
        </p:nvSpPr>
        <p:spPr>
          <a:xfrm rot="5400000">
            <a:off x="190090" y="235591"/>
            <a:ext cx="1092746" cy="1045464"/>
          </a:xfrm>
          <a:prstGeom prst="corner">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Et bilde som inneholder kunst, silhuett&#10;&#10;Automatisk generert beskrivelse">
            <a:extLst>
              <a:ext uri="{FF2B5EF4-FFF2-40B4-BE49-F238E27FC236}">
                <a16:creationId xmlns:a16="http://schemas.microsoft.com/office/drawing/2014/main" id="{C8FB3F19-B37B-B30E-EB8C-2233F25FE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189" y="1618919"/>
            <a:ext cx="2818870" cy="4452997"/>
          </a:xfrm>
          <a:prstGeom prst="rect">
            <a:avLst/>
          </a:prstGeom>
        </p:spPr>
      </p:pic>
    </p:spTree>
    <p:extLst>
      <p:ext uri="{BB962C8B-B14F-4D97-AF65-F5344CB8AC3E}">
        <p14:creationId xmlns:p14="http://schemas.microsoft.com/office/powerpoint/2010/main" val="68581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C8748D61-13CF-773A-56E0-A4E37C7D01CF}"/>
              </a:ext>
            </a:extLst>
          </p:cNvPr>
          <p:cNvSpPr/>
          <p:nvPr/>
        </p:nvSpPr>
        <p:spPr>
          <a:xfrm>
            <a:off x="5448409" y="9211"/>
            <a:ext cx="6743591" cy="6858000"/>
          </a:xfrm>
          <a:prstGeom prst="rect">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529C765-AD6D-7BAC-DA71-96B66331569F}"/>
              </a:ext>
            </a:extLst>
          </p:cNvPr>
          <p:cNvSpPr>
            <a:spLocks noGrp="1"/>
          </p:cNvSpPr>
          <p:nvPr>
            <p:ph type="title"/>
          </p:nvPr>
        </p:nvSpPr>
        <p:spPr>
          <a:xfrm>
            <a:off x="716291" y="3917730"/>
            <a:ext cx="4700834" cy="1812910"/>
          </a:xfrm>
        </p:spPr>
        <p:txBody>
          <a:bodyPr>
            <a:normAutofit/>
          </a:bodyPr>
          <a:lstStyle/>
          <a:p>
            <a:pPr algn="ctr"/>
            <a:r>
              <a:rPr lang="nb-NO"/>
              <a:t>Stressresponsen er som en bryter</a:t>
            </a:r>
            <a:br>
              <a:rPr lang="nb-NO"/>
            </a:br>
            <a:br>
              <a:rPr lang="nb-NO"/>
            </a:br>
            <a:endParaRPr lang="nb-NO" sz="2000">
              <a:latin typeface="+mn-lt"/>
            </a:endParaRPr>
          </a:p>
        </p:txBody>
      </p:sp>
      <p:pic>
        <p:nvPicPr>
          <p:cNvPr id="6" name="Bilde 5" descr="Et bilde som inneholder sirkel, mørke&#10;&#10;Automatisk generert beskrivelse">
            <a:extLst>
              <a:ext uri="{FF2B5EF4-FFF2-40B4-BE49-F238E27FC236}">
                <a16:creationId xmlns:a16="http://schemas.microsoft.com/office/drawing/2014/main" id="{FCB534C6-D8CD-8181-0F6C-FCD6B53C22B6}"/>
              </a:ext>
            </a:extLst>
          </p:cNvPr>
          <p:cNvPicPr>
            <a:picLocks noChangeAspect="1"/>
          </p:cNvPicPr>
          <p:nvPr/>
        </p:nvPicPr>
        <p:blipFill rotWithShape="1">
          <a:blip r:embed="rId3">
            <a:extLst>
              <a:ext uri="{28A0092B-C50C-407E-A947-70E740481C1C}">
                <a14:useLocalDpi xmlns:a14="http://schemas.microsoft.com/office/drawing/2010/main" val="0"/>
              </a:ext>
            </a:extLst>
          </a:blip>
          <a:srcRect l="38751" t="29678" r="37374" b="34688"/>
          <a:stretch/>
        </p:blipFill>
        <p:spPr>
          <a:xfrm>
            <a:off x="1611280" y="1100777"/>
            <a:ext cx="2910856" cy="2443789"/>
          </a:xfrm>
          <a:prstGeom prst="rect">
            <a:avLst/>
          </a:prstGeom>
        </p:spPr>
      </p:pic>
      <p:sp>
        <p:nvSpPr>
          <p:cNvPr id="5" name="TekstSylinder 4">
            <a:extLst>
              <a:ext uri="{FF2B5EF4-FFF2-40B4-BE49-F238E27FC236}">
                <a16:creationId xmlns:a16="http://schemas.microsoft.com/office/drawing/2014/main" id="{37A37FA4-C333-8B41-EC79-353332508986}"/>
              </a:ext>
            </a:extLst>
          </p:cNvPr>
          <p:cNvSpPr txBox="1"/>
          <p:nvPr/>
        </p:nvSpPr>
        <p:spPr>
          <a:xfrm>
            <a:off x="8156576" y="192087"/>
            <a:ext cx="3684104" cy="307777"/>
          </a:xfrm>
          <a:prstGeom prst="rect">
            <a:avLst/>
          </a:prstGeom>
          <a:noFill/>
        </p:spPr>
        <p:txBody>
          <a:bodyPr wrap="square" rtlCol="0">
            <a:spAutoFit/>
          </a:bodyPr>
          <a:lstStyle/>
          <a:p>
            <a:pPr algn="r"/>
            <a:r>
              <a:rPr lang="nb-NO" sz="1400"/>
              <a:t>Toleransevinduet</a:t>
            </a:r>
          </a:p>
        </p:txBody>
      </p:sp>
      <p:sp>
        <p:nvSpPr>
          <p:cNvPr id="3" name="Plassholder for innhold 2">
            <a:extLst>
              <a:ext uri="{FF2B5EF4-FFF2-40B4-BE49-F238E27FC236}">
                <a16:creationId xmlns:a16="http://schemas.microsoft.com/office/drawing/2014/main" id="{BFDC06C9-3522-B88C-7F89-02B3732399E2}"/>
              </a:ext>
            </a:extLst>
          </p:cNvPr>
          <p:cNvSpPr>
            <a:spLocks noGrp="1"/>
          </p:cNvSpPr>
          <p:nvPr>
            <p:ph idx="1"/>
          </p:nvPr>
        </p:nvSpPr>
        <p:spPr>
          <a:xfrm>
            <a:off x="5956300" y="1519553"/>
            <a:ext cx="5744679" cy="4309748"/>
          </a:xfrm>
        </p:spPr>
        <p:txBody>
          <a:bodyPr>
            <a:normAutofit/>
          </a:bodyPr>
          <a:lstStyle/>
          <a:p>
            <a:pPr marL="216000" lvl="2" indent="-216000">
              <a:spcBef>
                <a:spcPts val="1200"/>
              </a:spcBef>
              <a:spcAft>
                <a:spcPts val="1200"/>
              </a:spcAft>
              <a:buBlip>
                <a:blip r:embed="rId4"/>
              </a:buBlip>
            </a:pPr>
            <a:r>
              <a:rPr lang="nb-NO" sz="1800" dirty="0"/>
              <a:t>Stressresponsen kan </a:t>
            </a:r>
            <a:r>
              <a:rPr lang="nb-NO" sz="1800" b="1" dirty="0"/>
              <a:t>skrus av og på, og justeres </a:t>
            </a:r>
            <a:r>
              <a:rPr lang="nb-NO" sz="1800" dirty="0"/>
              <a:t>opp og ned som en dimmer</a:t>
            </a:r>
            <a:r>
              <a:rPr lang="nb-NO" sz="1800" baseline="30000" dirty="0"/>
              <a:t>5</a:t>
            </a:r>
            <a:r>
              <a:rPr lang="nb-NO" sz="1800" dirty="0"/>
              <a:t>. </a:t>
            </a:r>
          </a:p>
          <a:p>
            <a:pPr marL="216000" lvl="2" indent="-216000">
              <a:spcBef>
                <a:spcPts val="1200"/>
              </a:spcBef>
              <a:spcAft>
                <a:spcPts val="1200"/>
              </a:spcAft>
              <a:buBlip>
                <a:blip r:embed="rId4"/>
              </a:buBlip>
            </a:pPr>
            <a:r>
              <a:rPr lang="nb-NO" sz="1800" dirty="0"/>
              <a:t>Målet er å ha </a:t>
            </a:r>
            <a:r>
              <a:rPr lang="nb-NO" sz="1800" b="1" dirty="0"/>
              <a:t>passe aktivering </a:t>
            </a:r>
            <a:r>
              <a:rPr lang="nb-NO" sz="1800" dirty="0"/>
              <a:t>til det vi gjør</a:t>
            </a:r>
            <a:r>
              <a:rPr lang="nb-NO" sz="1800" baseline="30000" dirty="0"/>
              <a:t>2</a:t>
            </a:r>
            <a:r>
              <a:rPr lang="nb-NO" sz="1800" dirty="0"/>
              <a:t>: </a:t>
            </a:r>
          </a:p>
          <a:p>
            <a:pPr marL="576000" lvl="4" indent="-216000">
              <a:spcBef>
                <a:spcPts val="1200"/>
              </a:spcBef>
              <a:spcAft>
                <a:spcPts val="1200"/>
              </a:spcAft>
              <a:buBlip>
                <a:blip r:embed="rId4"/>
              </a:buBlip>
            </a:pPr>
            <a:r>
              <a:rPr lang="nb-NO" sz="1800" dirty="0"/>
              <a:t>Når du sover er du helt avslappet. </a:t>
            </a:r>
          </a:p>
          <a:p>
            <a:pPr marL="576000" lvl="4" indent="-216000">
              <a:spcBef>
                <a:spcPts val="1200"/>
              </a:spcBef>
              <a:spcAft>
                <a:spcPts val="1200"/>
              </a:spcAft>
              <a:buBlip>
                <a:blip r:embed="rId4"/>
              </a:buBlip>
            </a:pPr>
            <a:r>
              <a:rPr lang="nb-NO" sz="1800" dirty="0"/>
              <a:t>Skal du holde en presentasjon er du litt aktivert sånn at du er skjerpet. </a:t>
            </a:r>
          </a:p>
          <a:p>
            <a:pPr marL="576000" lvl="4" indent="-216000">
              <a:spcBef>
                <a:spcPts val="1200"/>
              </a:spcBef>
              <a:spcAft>
                <a:spcPts val="1200"/>
              </a:spcAft>
              <a:buBlip>
                <a:blip r:embed="rId4"/>
              </a:buBlip>
            </a:pPr>
            <a:r>
              <a:rPr lang="nb-NO" sz="1800" dirty="0"/>
              <a:t>Skal du løpe ut av et brennende hus er du maks aktivert så du kommer deg fort ut. </a:t>
            </a:r>
          </a:p>
          <a:p>
            <a:pPr marL="0" indent="0">
              <a:spcBef>
                <a:spcPts val="1200"/>
              </a:spcBef>
              <a:spcAft>
                <a:spcPts val="1200"/>
              </a:spcAft>
              <a:buNone/>
            </a:pPr>
            <a:endParaRPr lang="nb-NO" sz="1800" dirty="0"/>
          </a:p>
          <a:p>
            <a:pPr>
              <a:buBlip>
                <a:blip r:embed="rId4"/>
              </a:buBlip>
            </a:pPr>
            <a:endParaRPr lang="nb-NO" sz="1800" dirty="0"/>
          </a:p>
        </p:txBody>
      </p:sp>
    </p:spTree>
    <p:extLst>
      <p:ext uri="{BB962C8B-B14F-4D97-AF65-F5344CB8AC3E}">
        <p14:creationId xmlns:p14="http://schemas.microsoft.com/office/powerpoint/2010/main" val="2857930012"/>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c534b4-626b-4457-9716-90fe22f9980e">
      <Terms xmlns="http://schemas.microsoft.com/office/infopath/2007/PartnerControls"/>
    </lcf76f155ced4ddcb4097134ff3c332f>
    <TaxCatchAll xmlns="99521434-91c1-42be-b943-616fa43a5fa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835924-BA0B-49B0-8B7F-5C48B7017820}">
  <ds:schemaRefs>
    <ds:schemaRef ds:uri="25c534b4-626b-4457-9716-90fe22f9980e"/>
    <ds:schemaRef ds:uri="http://purl.org/dc/terms/"/>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99521434-91c1-42be-b943-616fa43a5fa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5F0FC06-49B6-46BF-A2D7-D6437CCCFA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60948B-42A6-4985-9791-DAB93BA410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Økt livsmestring_temadesign</Template>
  <TotalTime>30</TotalTime>
  <Words>2103</Words>
  <Application>Microsoft Macintosh PowerPoint</Application>
  <PresentationFormat>Widescreen</PresentationFormat>
  <Paragraphs>321</Paragraphs>
  <Slides>39</Slides>
  <Notes>19</Notes>
  <HiddenSlides>0</HiddenSlides>
  <MMClips>4</MMClips>
  <ScaleCrop>false</ScaleCrop>
  <HeadingPairs>
    <vt:vector size="6" baseType="variant">
      <vt:variant>
        <vt:lpstr>Brukte skrifter</vt:lpstr>
      </vt:variant>
      <vt:variant>
        <vt:i4>6</vt:i4>
      </vt:variant>
      <vt:variant>
        <vt:lpstr>Tema</vt:lpstr>
      </vt:variant>
      <vt:variant>
        <vt:i4>4</vt:i4>
      </vt:variant>
      <vt:variant>
        <vt:lpstr>Lysbildetitler</vt:lpstr>
      </vt:variant>
      <vt:variant>
        <vt:i4>39</vt:i4>
      </vt:variant>
    </vt:vector>
  </HeadingPairs>
  <TitlesOfParts>
    <vt:vector size="49" baseType="lpstr">
      <vt:lpstr>Aptos</vt:lpstr>
      <vt:lpstr>Arial</vt:lpstr>
      <vt:lpstr>Oslo Sans</vt:lpstr>
      <vt:lpstr>Oslo Sans Office</vt:lpstr>
      <vt:lpstr>Times New Roman</vt:lpstr>
      <vt:lpstr>Wingdings</vt:lpstr>
      <vt:lpstr>Økt livsmestring_temadesign</vt:lpstr>
      <vt:lpstr>2_Oslo NY bilde</vt:lpstr>
      <vt:lpstr>Originaloppsett</vt:lpstr>
      <vt:lpstr>1_Økt livsmestring_temadesign</vt:lpstr>
      <vt:lpstr>PowerPoint-presentasjon</vt:lpstr>
      <vt:lpstr>PowerPoint-presentasjon</vt:lpstr>
      <vt:lpstr>Hva husker du fra sist?</vt:lpstr>
      <vt:lpstr>PowerPoint-presentasjon</vt:lpstr>
      <vt:lpstr>Hjernen og «fare»1,2 </vt:lpstr>
      <vt:lpstr>PowerPoint-presentasjon</vt:lpstr>
      <vt:lpstr>Oppgave:   </vt:lpstr>
      <vt:lpstr>Stressrespons1,2 </vt:lpstr>
      <vt:lpstr>Stressresponsen er som en bryter  </vt:lpstr>
      <vt:lpstr>Overstyre  stressresponsen </vt:lpstr>
      <vt:lpstr>Hjernen registrerer mer som «fare» enn vi tror6  </vt:lpstr>
      <vt:lpstr>Oppgave</vt:lpstr>
      <vt:lpstr>Toleransevinduet1,4</vt:lpstr>
      <vt:lpstr>PowerPoint-presentasjon</vt:lpstr>
      <vt:lpstr>Oppgave:   </vt:lpstr>
      <vt:lpstr>Toleransevinduet1,4  </vt:lpstr>
      <vt:lpstr>PowerPoint-presentasjon</vt:lpstr>
      <vt:lpstr>Innenfor toleransevinduet1,4 </vt:lpstr>
      <vt:lpstr>Innenfor1,4 </vt:lpstr>
      <vt:lpstr>Over toleransevinduet 1,7,8 </vt:lpstr>
      <vt:lpstr>Over1,7,8</vt:lpstr>
      <vt:lpstr>PowerPoint-presentasjon</vt:lpstr>
      <vt:lpstr>Under toleransevinduet 1,7,8 </vt:lpstr>
      <vt:lpstr>Under1,7,8</vt:lpstr>
      <vt:lpstr>Under toleransevinduet</vt:lpstr>
      <vt:lpstr>Oppgave</vt:lpstr>
      <vt:lpstr>PowerPoint-presentasjon</vt:lpstr>
      <vt:lpstr>PowerPoint-presentasjon</vt:lpstr>
      <vt:lpstr>Utvikling av  toleransevinduet1,4</vt:lpstr>
      <vt:lpstr>Belastninger og toleransevinduet1,4</vt:lpstr>
      <vt:lpstr>Stressrespons påvirker fungering</vt:lpstr>
      <vt:lpstr>Case: Adam 10 år</vt:lpstr>
      <vt:lpstr>PowerPoint-presentasjon</vt:lpstr>
      <vt:lpstr>PowerPoint-presentasjon</vt:lpstr>
      <vt:lpstr>Oppgave i arbeidshverdagen</vt:lpstr>
      <vt:lpstr>PowerPoint-presentasjon</vt:lpstr>
      <vt:lpstr>PowerPoint-presentasjon</vt:lpstr>
      <vt:lpstr>Utviklet av  Bydel Gamle Oslo og Utdanningsetaten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Økt livsmestring Velkommen  2. introduksjonsøkt  – Toleransevindu</dc:title>
  <dc:creator>Johanne Hegg</dc:creator>
  <cp:lastModifiedBy>Miranda Sulejmanova</cp:lastModifiedBy>
  <cp:revision>1</cp:revision>
  <cp:lastPrinted>2024-10-30T08:55:29Z</cp:lastPrinted>
  <dcterms:created xsi:type="dcterms:W3CDTF">2024-08-28T09:30:29Z</dcterms:created>
  <dcterms:modified xsi:type="dcterms:W3CDTF">2026-01-29T15:23:34Z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0x01010000D6163CE1D8B748AA4FBD99A1A3925B</vt:lpwstr>
  </property>
  <property fmtid="{D5CDD505-2E9C-101B-9397-08002B2CF9AE}" pid="3" name="MediaServiceImageTags">
    <vt:lpwstr/>
  </property>
</Properties>
</file>