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1.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ink/ink4.xml" ContentType="application/inkml+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12" r:id="rId6"/>
    <p:sldMasterId id="2147483750" r:id="rId7"/>
    <p:sldMasterId id="2147483788" r:id="rId8"/>
    <p:sldMasterId id="2147483828" r:id="rId9"/>
    <p:sldMasterId id="2147483866" r:id="rId10"/>
    <p:sldMasterId id="2147483873" r:id="rId11"/>
    <p:sldMasterId id="2147483879" r:id="rId12"/>
    <p:sldMasterId id="2147483908" r:id="rId13"/>
    <p:sldMasterId id="2147483915" r:id="rId14"/>
    <p:sldMasterId id="2147483921" r:id="rId15"/>
  </p:sldMasterIdLst>
  <p:notesMasterIdLst>
    <p:notesMasterId r:id="rId51"/>
  </p:notesMasterIdLst>
  <p:handoutMasterIdLst>
    <p:handoutMasterId r:id="rId52"/>
  </p:handoutMasterIdLst>
  <p:sldIdLst>
    <p:sldId id="719" r:id="rId16"/>
    <p:sldId id="665" r:id="rId17"/>
    <p:sldId id="709" r:id="rId18"/>
    <p:sldId id="690" r:id="rId19"/>
    <p:sldId id="300" r:id="rId20"/>
    <p:sldId id="704" r:id="rId21"/>
    <p:sldId id="712" r:id="rId22"/>
    <p:sldId id="718" r:id="rId23"/>
    <p:sldId id="654" r:id="rId24"/>
    <p:sldId id="668" r:id="rId25"/>
    <p:sldId id="706" r:id="rId26"/>
    <p:sldId id="303" r:id="rId27"/>
    <p:sldId id="656" r:id="rId28"/>
    <p:sldId id="700" r:id="rId29"/>
    <p:sldId id="657" r:id="rId30"/>
    <p:sldId id="624" r:id="rId31"/>
    <p:sldId id="699" r:id="rId32"/>
    <p:sldId id="305" r:id="rId33"/>
    <p:sldId id="666" r:id="rId34"/>
    <p:sldId id="301" r:id="rId35"/>
    <p:sldId id="672" r:id="rId36"/>
    <p:sldId id="701" r:id="rId37"/>
    <p:sldId id="702" r:id="rId38"/>
    <p:sldId id="680" r:id="rId39"/>
    <p:sldId id="685" r:id="rId40"/>
    <p:sldId id="630" r:id="rId41"/>
    <p:sldId id="714" r:id="rId42"/>
    <p:sldId id="715" r:id="rId43"/>
    <p:sldId id="647" r:id="rId44"/>
    <p:sldId id="716" r:id="rId45"/>
    <p:sldId id="684" r:id="rId46"/>
    <p:sldId id="664" r:id="rId47"/>
    <p:sldId id="632" r:id="rId48"/>
    <p:sldId id="707" r:id="rId49"/>
    <p:sldId id="717" r:id="rId50"/>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orient="horz" pos="2160"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0DD"/>
    <a:srgbClr val="F9C66B"/>
    <a:srgbClr val="FF82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6A33E-8784-0749-89D8-2F3C13E3994D}" v="9" dt="2026-01-29T15:20:52.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60"/>
  </p:normalViewPr>
  <p:slideViewPr>
    <p:cSldViewPr snapToGrid="0">
      <p:cViewPr>
        <p:scale>
          <a:sx n="92" d="100"/>
          <a:sy n="92" d="100"/>
        </p:scale>
        <p:origin x="552" y="1472"/>
      </p:cViewPr>
      <p:guideLst>
        <p:guide orient="horz" pos="731"/>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8/10/relationships/authors" Target="author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modSld">
      <pc:chgData name="Line Frivold" userId="b06fdff6-51e2-4f3c-82fb-c41aab590c30" providerId="ADAL" clId="{11BEB778-2ED2-4ACE-AD8B-D8BBA70A4324}" dt="2026-01-26T10:55:25.367" v="14"/>
      <pc:docMkLst>
        <pc:docMk/>
      </pc:docMkLst>
      <pc:sldChg chg="addSp modSp mod modAnim">
        <pc:chgData name="Line Frivold" userId="b06fdff6-51e2-4f3c-82fb-c41aab590c30" providerId="ADAL" clId="{11BEB778-2ED2-4ACE-AD8B-D8BBA70A4324}" dt="2026-01-26T10:54:43.844" v="12"/>
        <pc:sldMkLst>
          <pc:docMk/>
          <pc:sldMk cId="1732030082" sldId="300"/>
        </pc:sldMkLst>
        <pc:picChg chg="add mod">
          <ac:chgData name="Line Frivold" userId="b06fdff6-51e2-4f3c-82fb-c41aab590c30" providerId="ADAL" clId="{11BEB778-2ED2-4ACE-AD8B-D8BBA70A4324}" dt="2026-01-26T08:47:57.964" v="2" actId="14100"/>
          <ac:picMkLst>
            <pc:docMk/>
            <pc:sldMk cId="1732030082" sldId="300"/>
            <ac:picMk id="2" creationId="{51033DD3-DBC9-475A-C806-74F387C2CDC2}"/>
          </ac:picMkLst>
        </pc:picChg>
      </pc:sldChg>
      <pc:sldChg chg="addSp modSp mod modAnim">
        <pc:chgData name="Line Frivold" userId="b06fdff6-51e2-4f3c-82fb-c41aab590c30" providerId="ADAL" clId="{11BEB778-2ED2-4ACE-AD8B-D8BBA70A4324}" dt="2026-01-26T10:55:04.947" v="13"/>
        <pc:sldMkLst>
          <pc:docMk/>
          <pc:sldMk cId="1907150482" sldId="301"/>
        </pc:sldMkLst>
        <pc:picChg chg="add mod">
          <ac:chgData name="Line Frivold" userId="b06fdff6-51e2-4f3c-82fb-c41aab590c30" providerId="ADAL" clId="{11BEB778-2ED2-4ACE-AD8B-D8BBA70A4324}" dt="2026-01-26T08:49:35.093" v="5" actId="14100"/>
          <ac:picMkLst>
            <pc:docMk/>
            <pc:sldMk cId="1907150482" sldId="301"/>
            <ac:picMk id="2" creationId="{82FE95A8-3ACD-A6F7-8D97-CCC47F43C69F}"/>
          </ac:picMkLst>
        </pc:picChg>
      </pc:sldChg>
      <pc:sldChg chg="addSp modSp mod modAnim">
        <pc:chgData name="Line Frivold" userId="b06fdff6-51e2-4f3c-82fb-c41aab590c30" providerId="ADAL" clId="{11BEB778-2ED2-4ACE-AD8B-D8BBA70A4324}" dt="2026-01-26T10:55:25.367" v="14"/>
        <pc:sldMkLst>
          <pc:docMk/>
          <pc:sldMk cId="404173379" sldId="647"/>
        </pc:sldMkLst>
        <pc:picChg chg="add mod">
          <ac:chgData name="Line Frivold" userId="b06fdff6-51e2-4f3c-82fb-c41aab590c30" providerId="ADAL" clId="{11BEB778-2ED2-4ACE-AD8B-D8BBA70A4324}" dt="2026-01-26T08:51:30.744" v="11" actId="14100"/>
          <ac:picMkLst>
            <pc:docMk/>
            <pc:sldMk cId="404173379" sldId="647"/>
            <ac:picMk id="3" creationId="{D33B5B8C-44AB-8408-2648-29F95395BB40}"/>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20:52.676" v="11"/>
      <pc:docMkLst>
        <pc:docMk/>
      </pc:docMkLst>
      <pc:sldChg chg="delSp modSp mod setBg">
        <pc:chgData name="Miranda Sulejmanova" userId="c79d8f6e-d06e-41dd-9b60-daa4b972acb7" providerId="ADAL" clId="{9DCC7395-C6E2-5FB2-A2E4-526032DCF1F8}" dt="2026-01-29T15:19:44.287" v="3"/>
        <pc:sldMkLst>
          <pc:docMk/>
          <pc:sldMk cId="1732030082" sldId="300"/>
        </pc:sldMkLst>
        <pc:spChg chg="del">
          <ac:chgData name="Miranda Sulejmanova" userId="c79d8f6e-d06e-41dd-9b60-daa4b972acb7" providerId="ADAL" clId="{9DCC7395-C6E2-5FB2-A2E4-526032DCF1F8}" dt="2026-01-29T15:19:35.519" v="2" actId="478"/>
          <ac:spMkLst>
            <pc:docMk/>
            <pc:sldMk cId="1732030082" sldId="300"/>
            <ac:spMk id="3" creationId="{4AD12085-2C7E-4961-378E-877D777F8448}"/>
          </ac:spMkLst>
        </pc:spChg>
        <pc:picChg chg="mod">
          <ac:chgData name="Miranda Sulejmanova" userId="c79d8f6e-d06e-41dd-9b60-daa4b972acb7" providerId="ADAL" clId="{9DCC7395-C6E2-5FB2-A2E4-526032DCF1F8}" dt="2026-01-29T15:19:32.129" v="1" actId="167"/>
          <ac:picMkLst>
            <pc:docMk/>
            <pc:sldMk cId="1732030082" sldId="300"/>
            <ac:picMk id="2" creationId="{51033DD3-DBC9-475A-C806-74F387C2CDC2}"/>
          </ac:picMkLst>
        </pc:picChg>
      </pc:sldChg>
      <pc:sldChg chg="delSp modSp mod setBg">
        <pc:chgData name="Miranda Sulejmanova" userId="c79d8f6e-d06e-41dd-9b60-daa4b972acb7" providerId="ADAL" clId="{9DCC7395-C6E2-5FB2-A2E4-526032DCF1F8}" dt="2026-01-29T15:20:18.935" v="7"/>
        <pc:sldMkLst>
          <pc:docMk/>
          <pc:sldMk cId="1907150482" sldId="301"/>
        </pc:sldMkLst>
        <pc:spChg chg="del">
          <ac:chgData name="Miranda Sulejmanova" userId="c79d8f6e-d06e-41dd-9b60-daa4b972acb7" providerId="ADAL" clId="{9DCC7395-C6E2-5FB2-A2E4-526032DCF1F8}" dt="2026-01-29T15:20:14.472" v="6" actId="478"/>
          <ac:spMkLst>
            <pc:docMk/>
            <pc:sldMk cId="1907150482" sldId="301"/>
            <ac:spMk id="3" creationId="{998E5D28-3044-1D6A-DA91-A9646904B87A}"/>
          </ac:spMkLst>
        </pc:spChg>
        <pc:picChg chg="mod">
          <ac:chgData name="Miranda Sulejmanova" userId="c79d8f6e-d06e-41dd-9b60-daa4b972acb7" providerId="ADAL" clId="{9DCC7395-C6E2-5FB2-A2E4-526032DCF1F8}" dt="2026-01-29T15:20:11.730" v="5" actId="167"/>
          <ac:picMkLst>
            <pc:docMk/>
            <pc:sldMk cId="1907150482" sldId="301"/>
            <ac:picMk id="2" creationId="{82FE95A8-3ACD-A6F7-8D97-CCC47F43C69F}"/>
          </ac:picMkLst>
        </pc:picChg>
      </pc:sldChg>
      <pc:sldChg chg="delSp modSp mod setBg">
        <pc:chgData name="Miranda Sulejmanova" userId="c79d8f6e-d06e-41dd-9b60-daa4b972acb7" providerId="ADAL" clId="{9DCC7395-C6E2-5FB2-A2E4-526032DCF1F8}" dt="2026-01-29T15:20:52.676" v="11"/>
        <pc:sldMkLst>
          <pc:docMk/>
          <pc:sldMk cId="404173379" sldId="647"/>
        </pc:sldMkLst>
        <pc:spChg chg="del">
          <ac:chgData name="Miranda Sulejmanova" userId="c79d8f6e-d06e-41dd-9b60-daa4b972acb7" providerId="ADAL" clId="{9DCC7395-C6E2-5FB2-A2E4-526032DCF1F8}" dt="2026-01-29T15:20:48.150" v="10" actId="478"/>
          <ac:spMkLst>
            <pc:docMk/>
            <pc:sldMk cId="404173379" sldId="647"/>
            <ac:spMk id="4" creationId="{4F8F8963-A453-5341-94FD-F128F4FBD4B4}"/>
          </ac:spMkLst>
        </pc:spChg>
        <pc:picChg chg="mod">
          <ac:chgData name="Miranda Sulejmanova" userId="c79d8f6e-d06e-41dd-9b60-daa4b972acb7" providerId="ADAL" clId="{9DCC7395-C6E2-5FB2-A2E4-526032DCF1F8}" dt="2026-01-29T15:20:45.214" v="9" actId="167"/>
          <ac:picMkLst>
            <pc:docMk/>
            <pc:sldMk cId="404173379" sldId="647"/>
            <ac:picMk id="3" creationId="{D33B5B8C-44AB-8408-2648-29F95395BB4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97DB4A39-1DE1-6BD1-6E99-832525670F60}"/>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E1F47BFE-49A0-3535-EAE4-D54EA8D99A1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F9BF091-4708-474B-9A83-43823960B9CA}" type="datetimeFigureOut">
              <a:rPr lang="nb-NO" smtClean="0"/>
              <a:t>29.01.2026</a:t>
            </a:fld>
            <a:endParaRPr lang="nb-NO"/>
          </a:p>
        </p:txBody>
      </p:sp>
      <p:sp>
        <p:nvSpPr>
          <p:cNvPr id="4" name="Plassholder for bunntekst 3">
            <a:extLst>
              <a:ext uri="{FF2B5EF4-FFF2-40B4-BE49-F238E27FC236}">
                <a16:creationId xmlns:a16="http://schemas.microsoft.com/office/drawing/2014/main" id="{8A4B241E-2A0D-0A04-E717-0F895D4F545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B8D4505-7C9D-721E-1960-6D84B085DE4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38B565C-EDD3-4A90-B364-4D1057A1AFE9}" type="slidenum">
              <a:rPr lang="nb-NO" smtClean="0"/>
              <a:t>‹#›</a:t>
            </a:fld>
            <a:endParaRPr lang="nb-NO"/>
          </a:p>
        </p:txBody>
      </p:sp>
    </p:spTree>
    <p:extLst>
      <p:ext uri="{BB962C8B-B14F-4D97-AF65-F5344CB8AC3E}">
        <p14:creationId xmlns:p14="http://schemas.microsoft.com/office/powerpoint/2010/main" val="23482933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23E9729-83C8-4822-AF01-ED9623A6E25C}" type="datetimeFigureOut">
              <a:rPr lang="nb-NO" smtClean="0"/>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12388D7-8E4F-4ED0-9365-B1D06BCE1E5A}" type="slidenum">
              <a:rPr lang="nb-NO" smtClean="0"/>
              <a:t>‹#›</a:t>
            </a:fld>
            <a:endParaRPr lang="nb-NO"/>
          </a:p>
        </p:txBody>
      </p:sp>
    </p:spTree>
    <p:extLst>
      <p:ext uri="{BB962C8B-B14F-4D97-AF65-F5344CB8AC3E}">
        <p14:creationId xmlns:p14="http://schemas.microsoft.com/office/powerpoint/2010/main" val="21284598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64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21</a:t>
            </a:fld>
            <a:endParaRPr lang="nb-NO"/>
          </a:p>
        </p:txBody>
      </p:sp>
    </p:spTree>
    <p:extLst>
      <p:ext uri="{BB962C8B-B14F-4D97-AF65-F5344CB8AC3E}">
        <p14:creationId xmlns:p14="http://schemas.microsoft.com/office/powerpoint/2010/main" val="2586459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22</a:t>
            </a:fld>
            <a:endParaRPr lang="nb-NO"/>
          </a:p>
        </p:txBody>
      </p:sp>
    </p:spTree>
    <p:extLst>
      <p:ext uri="{BB962C8B-B14F-4D97-AF65-F5344CB8AC3E}">
        <p14:creationId xmlns:p14="http://schemas.microsoft.com/office/powerpoint/2010/main" val="380058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23</a:t>
            </a:fld>
            <a:endParaRPr lang="nb-NO"/>
          </a:p>
        </p:txBody>
      </p:sp>
    </p:spTree>
    <p:extLst>
      <p:ext uri="{BB962C8B-B14F-4D97-AF65-F5344CB8AC3E}">
        <p14:creationId xmlns:p14="http://schemas.microsoft.com/office/powerpoint/2010/main" val="1233453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24</a:t>
            </a:fld>
            <a:endParaRPr lang="nb-NO"/>
          </a:p>
        </p:txBody>
      </p:sp>
    </p:spTree>
    <p:extLst>
      <p:ext uri="{BB962C8B-B14F-4D97-AF65-F5344CB8AC3E}">
        <p14:creationId xmlns:p14="http://schemas.microsoft.com/office/powerpoint/2010/main" val="3747981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635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961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35</a:t>
            </a:fld>
            <a:endParaRPr lang="nb-NO"/>
          </a:p>
        </p:txBody>
      </p:sp>
    </p:spTree>
    <p:extLst>
      <p:ext uri="{BB962C8B-B14F-4D97-AF65-F5344CB8AC3E}">
        <p14:creationId xmlns:p14="http://schemas.microsoft.com/office/powerpoint/2010/main" val="301218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933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5</a:t>
            </a:fld>
            <a:endParaRPr lang="nb-NO"/>
          </a:p>
        </p:txBody>
      </p:sp>
    </p:spTree>
    <p:extLst>
      <p:ext uri="{BB962C8B-B14F-4D97-AF65-F5344CB8AC3E}">
        <p14:creationId xmlns:p14="http://schemas.microsoft.com/office/powerpoint/2010/main" val="41907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12</a:t>
            </a:fld>
            <a:endParaRPr lang="nb-NO"/>
          </a:p>
        </p:txBody>
      </p:sp>
    </p:spTree>
    <p:extLst>
      <p:ext uri="{BB962C8B-B14F-4D97-AF65-F5344CB8AC3E}">
        <p14:creationId xmlns:p14="http://schemas.microsoft.com/office/powerpoint/2010/main" val="346467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13</a:t>
            </a:fld>
            <a:endParaRPr lang="nb-NO"/>
          </a:p>
        </p:txBody>
      </p:sp>
    </p:spTree>
    <p:extLst>
      <p:ext uri="{BB962C8B-B14F-4D97-AF65-F5344CB8AC3E}">
        <p14:creationId xmlns:p14="http://schemas.microsoft.com/office/powerpoint/2010/main" val="212408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14</a:t>
            </a:fld>
            <a:endParaRPr lang="nb-NO"/>
          </a:p>
        </p:txBody>
      </p:sp>
    </p:spTree>
    <p:extLst>
      <p:ext uri="{BB962C8B-B14F-4D97-AF65-F5344CB8AC3E}">
        <p14:creationId xmlns:p14="http://schemas.microsoft.com/office/powerpoint/2010/main" val="336334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16</a:t>
            </a:fld>
            <a:endParaRPr lang="nb-NO"/>
          </a:p>
        </p:txBody>
      </p:sp>
    </p:spTree>
    <p:extLst>
      <p:ext uri="{BB962C8B-B14F-4D97-AF65-F5344CB8AC3E}">
        <p14:creationId xmlns:p14="http://schemas.microsoft.com/office/powerpoint/2010/main" val="131459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17</a:t>
            </a:fld>
            <a:endParaRPr lang="nb-NO"/>
          </a:p>
        </p:txBody>
      </p:sp>
    </p:spTree>
    <p:extLst>
      <p:ext uri="{BB962C8B-B14F-4D97-AF65-F5344CB8AC3E}">
        <p14:creationId xmlns:p14="http://schemas.microsoft.com/office/powerpoint/2010/main" val="3430384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87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6158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433544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65894211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66822679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00266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0381661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15698530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37368524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57775778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70819678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01605073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18855496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0155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31353141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04911713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69434172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10897478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64421326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19042270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46693716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87875101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16121415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8692819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32128468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64195795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88561973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30660550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97546175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52771927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237173301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307454301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95558467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379053127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18583374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227527049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41792381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62916079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45115776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73620050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UNG">
    <p:bg>
      <p:bgPr>
        <a:solidFill>
          <a:srgbClr val="ECE8F3"/>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86617858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_UNG">
    <p:bg>
      <p:bgPr>
        <a:solidFill>
          <a:srgbClr val="ECE8F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42D1A00-8B69-2547-05A0-4424F5C9B44C}"/>
              </a:ext>
            </a:extLst>
          </p:cNvPr>
          <p:cNvSpPr/>
          <p:nvPr/>
        </p:nvSpPr>
        <p:spPr>
          <a:xfrm>
            <a:off x="0" y="0"/>
            <a:ext cx="12192000" cy="6858000"/>
          </a:xfrm>
          <a:prstGeom prst="rect">
            <a:avLst/>
          </a:prstGeom>
          <a:gradFill>
            <a:gsLst>
              <a:gs pos="0">
                <a:srgbClr val="736290"/>
              </a:gs>
              <a:gs pos="0">
                <a:srgbClr val="A08DC4">
                  <a:lumMod val="74736"/>
                  <a:lumOff val="25264"/>
                </a:srgbClr>
              </a:gs>
              <a:gs pos="100000">
                <a:srgbClr val="ECE8F3">
                  <a:lumMod val="73180"/>
                  <a:lumOff val="26820"/>
                  <a:alpha val="92239"/>
                </a:srgbClr>
              </a:gs>
              <a:gs pos="100000">
                <a:srgbClr val="ECE8F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4378519E-4E9D-8FE0-5163-353675F82A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75625122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89911372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73980400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05784630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2579271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68696058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71426037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423306416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80699383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88974948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4263698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68200544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6823838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73805315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75860194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9827562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313164259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56473814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78750365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93361728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12877514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883952511"/>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76345549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39124476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7647370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59408653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9986866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261277456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84031885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420447666"/>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0558201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19831708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31269696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19697635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112666235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413642035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80427914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12128786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183465450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292038441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26429112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49766017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85009411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15639304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20049622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895759333"/>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40190442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728366664"/>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33125260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35632775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057058221"/>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41635315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10134801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80677173"/>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727225430"/>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160276416"/>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73203462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21646840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735960822"/>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5898645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229532694"/>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51458171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21642311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3692688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18287515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14867481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66229291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81319122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546332740"/>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826954226"/>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68612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570527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70638993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146641566"/>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38714184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290442899"/>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41002809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42386023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6318718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4901642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8723796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3968847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8FD3C-31AB-620F-E0FA-2C703A42A4D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4E16EFC-7C4C-F96E-C200-16C94A28FAE0}"/>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072C43B3-89BE-45B5-20DD-C8413CF7B23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11A000-460A-31E2-F983-A5EAC0D0D7D4}"/>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3136513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29962032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40167968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42532829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1844357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5696859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28690377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3691198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5293538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13280878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4865AE-E0C4-CD72-745A-5C5997BDE30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CC56862-964B-2256-A082-090CBDBBBA0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DD49D4C-538D-94AB-B6CB-5BD204FA461D}"/>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bunntekst 4">
            <a:extLst>
              <a:ext uri="{FF2B5EF4-FFF2-40B4-BE49-F238E27FC236}">
                <a16:creationId xmlns:a16="http://schemas.microsoft.com/office/drawing/2014/main" id="{6FD2120E-BDDD-1848-3474-90613BCC56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6FBE500-4781-CB6B-43EB-EDB48BC2257A}"/>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036414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132518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4042809319"/>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19639901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9367929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7377522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614365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442481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4118959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5447204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972944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7253202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222406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34202929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29438472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503079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404190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7251769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3800565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33640143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3446591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1435805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5452255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82788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806676090"/>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390877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844687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248208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8341080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3915124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8358982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1189702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40019623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4043049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944048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71807461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41619616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5473379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17365803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4439089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63085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9093729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41350389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29173501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2098382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1417332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540279555"/>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36069153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5253457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8941281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58908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72377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6288827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695590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0172485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3183807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704037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754536707"/>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939130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2840012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2330961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7873560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519261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2754403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7088362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975184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26501599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450853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335475107"/>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414559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1702970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1598679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2711211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9132910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872900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3010017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7886429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9827045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530527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938284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716315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70363350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63339296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8465628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5787019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66972247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9181608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25775831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83143617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43729488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9008766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1/29/26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453683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28849506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59659546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76035575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86678911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62295276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51831818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0201750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7132039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53237689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8FD3C-31AB-620F-E0FA-2C703A42A4D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4E16EFC-7C4C-F96E-C200-16C94A28FAE0}"/>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072C43B3-89BE-45B5-20DD-C8413CF7B23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11A000-460A-31E2-F983-A5EAC0D0D7D4}"/>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258508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1/29/26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830406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4281171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357160017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37005293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70275444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1425254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22525681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4898179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06085199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70142423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4399667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1/29/26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7001820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95317526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45890032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83364413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11770824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48409067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09369092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76561275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50754097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2134573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8216779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1/29/26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25127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3871287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4494592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04793087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8369985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739541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40201644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02554707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47852269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86739343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9991305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1/29/26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960054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79368130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02889646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58809069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73306816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47295131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21338120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64858879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24331642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24802801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36657811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1/29/26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420355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085671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41150203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182021533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24806739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2004687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398073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8510163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158752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19632716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701599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0.xml"/><Relationship Id="rId7" Type="http://schemas.openxmlformats.org/officeDocument/2006/relationships/theme" Target="../theme/theme10.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5" Type="http://schemas.openxmlformats.org/officeDocument/2006/relationships/slideLayout" Target="../slideLayouts/slideLayout252.xml"/><Relationship Id="rId4" Type="http://schemas.openxmlformats.org/officeDocument/2006/relationships/slideLayout" Target="../slideLayouts/slideLayout251.xml"/><Relationship Id="rId9"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5" Type="http://schemas.openxmlformats.org/officeDocument/2006/relationships/slideLayout" Target="../slideLayouts/slideLayout258.xml"/><Relationship Id="rId4" Type="http://schemas.openxmlformats.org/officeDocument/2006/relationships/slideLayout" Target="../slideLayouts/slideLayout257.xml"/><Relationship Id="rId9" Type="http://schemas.openxmlformats.org/officeDocument/2006/relationships/image" Target="../media/image9.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slideLayout" Target="../slideLayouts/slideLayout289.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image" Target="../media/image9.png"/><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image" Target="../media/image1.png"/><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3.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image" Target="../media/image2.png"/><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theme" Target="../theme/theme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image" Target="../media/image3.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image" Target="../media/image2.png"/><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theme" Target="../theme/theme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image" Target="../media/image3.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theme" Target="../theme/theme5.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image" Target="../media/image3.pn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image" Target="../media/image2.png"/><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slideLayout" Target="../slideLayouts/slideLayout204.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42" Type="http://schemas.openxmlformats.org/officeDocument/2006/relationships/image" Target="../media/image3.png"/><Relationship Id="rId7" Type="http://schemas.openxmlformats.org/officeDocument/2006/relationships/slideLayout" Target="../slideLayouts/slideLayout17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41" Type="http://schemas.openxmlformats.org/officeDocument/2006/relationships/image" Target="../media/image2.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40" Type="http://schemas.openxmlformats.org/officeDocument/2006/relationships/theme" Target="../theme/theme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8" Type="http://schemas.openxmlformats.org/officeDocument/2006/relationships/slideLayout" Target="../slideLayouts/slideLayout173.xml"/><Relationship Id="rId3" Type="http://schemas.openxmlformats.org/officeDocument/2006/relationships/slideLayout" Target="../slideLayouts/slideLayout168.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5" Type="http://schemas.openxmlformats.org/officeDocument/2006/relationships/slideLayout" Target="../slideLayouts/slideLayout209.xml"/><Relationship Id="rId4" Type="http://schemas.openxmlformats.org/officeDocument/2006/relationships/slideLayout" Target="../slideLayouts/slideLayout208.xml"/><Relationship Id="rId9"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5" Type="http://schemas.openxmlformats.org/officeDocument/2006/relationships/slideLayout" Target="../slideLayouts/slideLayout216.xml"/><Relationship Id="rId4" Type="http://schemas.openxmlformats.org/officeDocument/2006/relationships/slideLayout" Target="../slideLayouts/slideLayout215.xml"/><Relationship Id="rId9"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 Type="http://schemas.openxmlformats.org/officeDocument/2006/relationships/slideLayout" Target="../slideLayouts/slideLayout221.xml"/><Relationship Id="rId21" Type="http://schemas.openxmlformats.org/officeDocument/2006/relationships/slideLayout" Target="../slideLayouts/slideLayout239.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image" Target="../media/image9.png"/><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image" Target="../media/image1.png"/><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1/29/26</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
        <p:nvSpPr>
          <p:cNvPr id="7" name="Date Placeholder 1">
            <a:extLst>
              <a:ext uri="{FF2B5EF4-FFF2-40B4-BE49-F238E27FC236}">
                <a16:creationId xmlns:a16="http://schemas.microsoft.com/office/drawing/2014/main" id="{5B0A8675-2335-CFF4-04CF-8BF6068C540C}"/>
              </a:ext>
            </a:extLst>
          </p:cNvPr>
          <p:cNvSpPr txBox="1">
            <a:spLocks/>
          </p:cNvSpPr>
          <p:nvPr userDrawn="1"/>
        </p:nvSpPr>
        <p:spPr>
          <a:xfrm>
            <a:off x="10156825" y="6292352"/>
            <a:ext cx="133985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1A60D-DB44-0749-AE29-4712892B2B84}" type="datetime1">
              <a:rPr lang="nb-NO" smtClean="0"/>
              <a:pPr/>
              <a:t>29.01.2026</a:t>
            </a:fld>
            <a:endParaRPr lang="nb-NO"/>
          </a:p>
        </p:txBody>
      </p:sp>
      <p:sp>
        <p:nvSpPr>
          <p:cNvPr id="8" name="Slide Number Placeholder 3">
            <a:extLst>
              <a:ext uri="{FF2B5EF4-FFF2-40B4-BE49-F238E27FC236}">
                <a16:creationId xmlns:a16="http://schemas.microsoft.com/office/drawing/2014/main" id="{1B33C2EA-DA21-2858-4D45-CAEEFFD5C467}"/>
              </a:ext>
            </a:extLst>
          </p:cNvPr>
          <p:cNvSpPr txBox="1">
            <a:spLocks/>
          </p:cNvSpPr>
          <p:nvPr userDrawn="1"/>
        </p:nvSpPr>
        <p:spPr>
          <a:xfrm>
            <a:off x="11496674" y="6292352"/>
            <a:ext cx="695325"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EFDFC-287E-0A4D-81A7-6CC8C070690D}" type="slidenum">
              <a:rPr lang="nb-NO" smtClean="0"/>
              <a:pPr/>
              <a:t>‹#›</a:t>
            </a:fld>
            <a:endParaRPr lang="nb-NO"/>
          </a:p>
        </p:txBody>
      </p:sp>
      <p:pic>
        <p:nvPicPr>
          <p:cNvPr id="9" name="Bilde 8">
            <a:extLst>
              <a:ext uri="{FF2B5EF4-FFF2-40B4-BE49-F238E27FC236}">
                <a16:creationId xmlns:a16="http://schemas.microsoft.com/office/drawing/2014/main" id="{2900A139-A273-1BD6-F7D0-973CC57F86A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Tree>
    <p:extLst>
      <p:ext uri="{BB962C8B-B14F-4D97-AF65-F5344CB8AC3E}">
        <p14:creationId xmlns:p14="http://schemas.microsoft.com/office/powerpoint/2010/main" val="183907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6564695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9750207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50" r:id="rId6"/>
    <p:sldLayoutId id="2147483951"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22550175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 id="2147483949" r:id="rId28"/>
    <p:sldLayoutId id="2147483952"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4052171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p:transition>
    <p:fade/>
  </p:transition>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2"/>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13982757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17753584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27041206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971" r:id="rId40"/>
    <p:sldLayoutId id="2147483972" r:id="rId41"/>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4"/>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424918950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969" r:id="rId38"/>
    <p:sldLayoutId id="2147483970" r:id="rId39"/>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2"/>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6879576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968" r:id="rId7"/>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27537209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966" r:id="rId6"/>
    <p:sldLayoutId id="2147483967"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30383000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73"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5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5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53.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53.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53.xml"/><Relationship Id="rId5" Type="http://schemas.openxmlformats.org/officeDocument/2006/relationships/image" Target="../media/image3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53.xml"/><Relationship Id="rId5" Type="http://schemas.openxmlformats.org/officeDocument/2006/relationships/image" Target="../media/image33.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53.xml"/><Relationship Id="rId6" Type="http://schemas.openxmlformats.org/officeDocument/2006/relationships/image" Target="../media/image30.png"/><Relationship Id="rId5" Type="http://schemas.openxmlformats.org/officeDocument/2006/relationships/image" Target="../media/image390.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53.xml"/><Relationship Id="rId6" Type="http://schemas.openxmlformats.org/officeDocument/2006/relationships/image" Target="../media/image40.png"/><Relationship Id="rId5" Type="http://schemas.openxmlformats.org/officeDocument/2006/relationships/image" Target="../media/image390.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5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53.xml"/><Relationship Id="rId6" Type="http://schemas.openxmlformats.org/officeDocument/2006/relationships/image" Target="../media/image43.png"/><Relationship Id="rId5" Type="http://schemas.openxmlformats.org/officeDocument/2006/relationships/image" Target="../media/image2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5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Pmew87RnrK4?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3.xml"/><Relationship Id="rId6" Type="http://schemas.openxmlformats.org/officeDocument/2006/relationships/image" Target="../media/image45.png"/><Relationship Id="rId5" Type="http://schemas.openxmlformats.org/officeDocument/2006/relationships/image" Target="../media/image390.png"/><Relationship Id="rId4" Type="http://schemas.openxmlformats.org/officeDocument/2006/relationships/customXml" Target="../ink/ink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53.xml"/><Relationship Id="rId6" Type="http://schemas.openxmlformats.org/officeDocument/2006/relationships/image" Target="../media/image46.png"/><Relationship Id="rId5" Type="http://schemas.openxmlformats.org/officeDocument/2006/relationships/image" Target="../media/image390.png"/><Relationship Id="rId4" Type="http://schemas.openxmlformats.org/officeDocument/2006/relationships/customXml" Target="../ink/ink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53.xml"/><Relationship Id="rId6" Type="http://schemas.openxmlformats.org/officeDocument/2006/relationships/image" Target="../media/image48.png"/><Relationship Id="rId5" Type="http://schemas.openxmlformats.org/officeDocument/2006/relationships/image" Target="../media/image390.png"/><Relationship Id="rId4" Type="http://schemas.openxmlformats.org/officeDocument/2006/relationships/customXml" Target="../ink/ink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53.xml"/><Relationship Id="rId6" Type="http://schemas.openxmlformats.org/officeDocument/2006/relationships/image" Target="../media/image47.png"/><Relationship Id="rId5" Type="http://schemas.openxmlformats.org/officeDocument/2006/relationships/image" Target="../media/image390.png"/><Relationship Id="rId4" Type="http://schemas.openxmlformats.org/officeDocument/2006/relationships/customXml" Target="../ink/ink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25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1.png"/><Relationship Id="rId1" Type="http://schemas.openxmlformats.org/officeDocument/2006/relationships/slideLayout" Target="../slideLayouts/slideLayout25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5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53.xml"/><Relationship Id="rId1" Type="http://schemas.openxmlformats.org/officeDocument/2006/relationships/video" Target="https://www.youtube.com/embed/ezUKCC9wHKA?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5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253.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5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5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5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70JhmzEKGpI?feature=oembed"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5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53.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Undertittel 23">
            <a:extLst>
              <a:ext uri="{FF2B5EF4-FFF2-40B4-BE49-F238E27FC236}">
                <a16:creationId xmlns:a16="http://schemas.microsoft.com/office/drawing/2014/main" id="{29C4B857-6438-6A5D-F840-CD54D88B7D0D}"/>
              </a:ext>
            </a:extLst>
          </p:cNvPr>
          <p:cNvSpPr>
            <a:spLocks noGrp="1"/>
          </p:cNvSpPr>
          <p:nvPr>
            <p:ph type="subTitle" idx="1"/>
          </p:nvPr>
        </p:nvSpPr>
        <p:spPr/>
        <p:txBody>
          <a:bodyPr/>
          <a:lstStyle/>
          <a:p>
            <a:endParaRPr lang="nb-NO"/>
          </a:p>
        </p:txBody>
      </p:sp>
      <p:pic>
        <p:nvPicPr>
          <p:cNvPr id="30" name="ANW1380_019_Three-Reasons-3-(60)">
            <a:hlinkClick r:id="" action="ppaction://media"/>
            <a:extLst>
              <a:ext uri="{FF2B5EF4-FFF2-40B4-BE49-F238E27FC236}">
                <a16:creationId xmlns:a16="http://schemas.microsoft.com/office/drawing/2014/main" id="{8C3CA1DD-808E-9314-B088-66531559B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2" name="Bilde 1">
            <a:extLst>
              <a:ext uri="{FF2B5EF4-FFF2-40B4-BE49-F238E27FC236}">
                <a16:creationId xmlns:a16="http://schemas.microsoft.com/office/drawing/2014/main" id="{824818F3-880E-916E-26E4-469BA0AE4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7" y="-7109"/>
            <a:ext cx="12188058" cy="6857171"/>
          </a:xfrm>
          <a:prstGeom prst="rect">
            <a:avLst/>
          </a:prstGeom>
        </p:spPr>
      </p:pic>
      <p:sp>
        <p:nvSpPr>
          <p:cNvPr id="3" name="Rektangel 2">
            <a:extLst>
              <a:ext uri="{FF2B5EF4-FFF2-40B4-BE49-F238E27FC236}">
                <a16:creationId xmlns:a16="http://schemas.microsoft.com/office/drawing/2014/main" id="{710865C6-D46B-BB28-0862-245E439C4E90}"/>
              </a:ext>
            </a:extLst>
          </p:cNvPr>
          <p:cNvSpPr/>
          <p:nvPr/>
        </p:nvSpPr>
        <p:spPr>
          <a:xfrm>
            <a:off x="709863" y="4080969"/>
            <a:ext cx="5386137" cy="10026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200">
              <a:solidFill>
                <a:schemeClr val="tx1"/>
              </a:solidFill>
            </a:endParaRPr>
          </a:p>
        </p:txBody>
      </p:sp>
      <p:sp>
        <p:nvSpPr>
          <p:cNvPr id="4" name="TekstSylinder 3">
            <a:extLst>
              <a:ext uri="{FF2B5EF4-FFF2-40B4-BE49-F238E27FC236}">
                <a16:creationId xmlns:a16="http://schemas.microsoft.com/office/drawing/2014/main" id="{2720CA58-5F2E-2A5B-5A2C-DF1C4B5D3683}"/>
              </a:ext>
            </a:extLst>
          </p:cNvPr>
          <p:cNvSpPr txBox="1"/>
          <p:nvPr/>
        </p:nvSpPr>
        <p:spPr>
          <a:xfrm>
            <a:off x="1229513" y="4334080"/>
            <a:ext cx="2767263" cy="738664"/>
          </a:xfrm>
          <a:prstGeom prst="rect">
            <a:avLst/>
          </a:prstGeom>
          <a:noFill/>
        </p:spPr>
        <p:txBody>
          <a:bodyPr wrap="square" rtlCol="0">
            <a:spAutoFit/>
          </a:bodyPr>
          <a:lstStyle/>
          <a:p>
            <a:r>
              <a:rPr lang="nb-NO" sz="2400">
                <a:solidFill>
                  <a:schemeClr val="tx1"/>
                </a:solidFill>
              </a:rPr>
              <a:t>Hjernen</a:t>
            </a:r>
          </a:p>
          <a:p>
            <a:pPr algn="l"/>
            <a:endParaRPr lang="nb-NO"/>
          </a:p>
        </p:txBody>
      </p:sp>
    </p:spTree>
    <p:extLst>
      <p:ext uri="{BB962C8B-B14F-4D97-AF65-F5344CB8AC3E}">
        <p14:creationId xmlns:p14="http://schemas.microsoft.com/office/powerpoint/2010/main" val="253426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cond evt="onNext"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BEF2F67C-3061-204C-2BB1-3E9F27B045E3}"/>
              </a:ext>
            </a:extLst>
          </p:cNvPr>
          <p:cNvSpPr>
            <a:spLocks noGrp="1"/>
          </p:cNvSpPr>
          <p:nvPr>
            <p:ph type="title"/>
          </p:nvPr>
        </p:nvSpPr>
        <p:spPr/>
        <p:txBody>
          <a:bodyPr/>
          <a:lstStyle/>
          <a:p>
            <a:r>
              <a:rPr lang="nb-NO"/>
              <a:t>Sansehjernen</a:t>
            </a:r>
            <a:r>
              <a:rPr lang="nb-NO" sz="1600" baseline="80000"/>
              <a:t>1,2,3</a:t>
            </a:r>
          </a:p>
        </p:txBody>
      </p:sp>
      <p:pic>
        <p:nvPicPr>
          <p:cNvPr id="12" name="Bilde 11" descr="Et bilde som inneholder tegning, sketch, Hjerne, kunst&#10;&#10;Automatisk generert beskrivelse">
            <a:extLst>
              <a:ext uri="{FF2B5EF4-FFF2-40B4-BE49-F238E27FC236}">
                <a16:creationId xmlns:a16="http://schemas.microsoft.com/office/drawing/2014/main" id="{A54EDCBF-D333-C131-738E-C0AB3A101525}"/>
              </a:ext>
            </a:extLst>
          </p:cNvPr>
          <p:cNvPicPr>
            <a:picLocks noChangeAspect="1"/>
          </p:cNvPicPr>
          <p:nvPr/>
        </p:nvPicPr>
        <p:blipFill rotWithShape="1">
          <a:blip r:embed="rId2">
            <a:extLst>
              <a:ext uri="{28A0092B-C50C-407E-A947-70E740481C1C}">
                <a14:useLocalDpi xmlns:a14="http://schemas.microsoft.com/office/drawing/2010/main" val="0"/>
              </a:ext>
            </a:extLst>
          </a:blip>
          <a:srcRect l="27531" r="28053"/>
          <a:stretch/>
        </p:blipFill>
        <p:spPr>
          <a:xfrm>
            <a:off x="1311965" y="1376000"/>
            <a:ext cx="3452125" cy="4373999"/>
          </a:xfrm>
          <a:prstGeom prst="rect">
            <a:avLst/>
          </a:prstGeom>
        </p:spPr>
      </p:pic>
      <p:pic>
        <p:nvPicPr>
          <p:cNvPr id="2" name="Bilde 1" descr="Et bilde som inneholder sort, mørke&#10;&#10;Automatisk generert beskrivelse">
            <a:extLst>
              <a:ext uri="{FF2B5EF4-FFF2-40B4-BE49-F238E27FC236}">
                <a16:creationId xmlns:a16="http://schemas.microsoft.com/office/drawing/2014/main" id="{DDF14318-8107-C865-3E24-5FD153DDB5C2}"/>
              </a:ext>
            </a:extLst>
          </p:cNvPr>
          <p:cNvPicPr>
            <a:picLocks noChangeAspect="1"/>
          </p:cNvPicPr>
          <p:nvPr/>
        </p:nvPicPr>
        <p:blipFill rotWithShape="1">
          <a:blip r:embed="rId3">
            <a:extLst>
              <a:ext uri="{28A0092B-C50C-407E-A947-70E740481C1C}">
                <a14:useLocalDpi xmlns:a14="http://schemas.microsoft.com/office/drawing/2010/main" val="0"/>
              </a:ext>
            </a:extLst>
          </a:blip>
          <a:srcRect l="35309" t="10017" r="31509" b="8736"/>
          <a:stretch/>
        </p:blipFill>
        <p:spPr>
          <a:xfrm>
            <a:off x="1899645" y="1812318"/>
            <a:ext cx="2587294" cy="3563411"/>
          </a:xfrm>
          <a:prstGeom prst="rect">
            <a:avLst/>
          </a:prstGeom>
        </p:spPr>
      </p:pic>
      <p:sp>
        <p:nvSpPr>
          <p:cNvPr id="3" name="TekstSylinder 2">
            <a:extLst>
              <a:ext uri="{FF2B5EF4-FFF2-40B4-BE49-F238E27FC236}">
                <a16:creationId xmlns:a16="http://schemas.microsoft.com/office/drawing/2014/main" id="{0BEF9147-F4A9-5A10-0581-53F513E77094}"/>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
        <p:nvSpPr>
          <p:cNvPr id="4" name="Plassholder for innhold 2">
            <a:extLst>
              <a:ext uri="{FF2B5EF4-FFF2-40B4-BE49-F238E27FC236}">
                <a16:creationId xmlns:a16="http://schemas.microsoft.com/office/drawing/2014/main" id="{6843921C-4D0F-1457-27F7-B6C8E54F97CB}"/>
              </a:ext>
            </a:extLst>
          </p:cNvPr>
          <p:cNvSpPr>
            <a:spLocks noGrp="1"/>
          </p:cNvSpPr>
          <p:nvPr>
            <p:ph idx="1"/>
          </p:nvPr>
        </p:nvSpPr>
        <p:spPr>
          <a:xfrm>
            <a:off x="5908514" y="2032000"/>
            <a:ext cx="5588160" cy="3266263"/>
          </a:xfrm>
        </p:spPr>
        <p:txBody>
          <a:bodyPr>
            <a:noAutofit/>
          </a:bodyPr>
          <a:lstStyle/>
          <a:p>
            <a:pPr>
              <a:spcAft>
                <a:spcPts val="1200"/>
              </a:spcAft>
              <a:buBlip>
                <a:blip r:embed="rId4"/>
              </a:buBlip>
            </a:pPr>
            <a:r>
              <a:rPr lang="nb-NO" sz="1800" kern="100">
                <a:effectLst/>
                <a:ea typeface="Aptos" panose="020B0004020202020204" pitchFamily="34" charset="0"/>
                <a:cs typeface="Arial" panose="020B0604020202020204" pitchFamily="34" charset="0"/>
              </a:rPr>
              <a:t>En viktig oppgave er å </a:t>
            </a:r>
            <a:r>
              <a:rPr lang="nb-NO" sz="1800" b="1" kern="100">
                <a:effectLst/>
                <a:ea typeface="Aptos" panose="020B0004020202020204" pitchFamily="34" charset="0"/>
                <a:cs typeface="Arial" panose="020B0604020202020204" pitchFamily="34" charset="0"/>
              </a:rPr>
              <a:t>sikre overlevelse</a:t>
            </a:r>
            <a:r>
              <a:rPr lang="nb-NO" sz="1800" kern="100">
                <a:effectLst/>
                <a:ea typeface="Aptos" panose="020B0004020202020204" pitchFamily="34" charset="0"/>
                <a:cs typeface="Arial" panose="020B0604020202020204" pitchFamily="34" charset="0"/>
              </a:rPr>
              <a:t>: </a:t>
            </a:r>
          </a:p>
          <a:p>
            <a:pPr marL="576000" lvl="4" indent="-216000">
              <a:spcBef>
                <a:spcPts val="1200"/>
              </a:spcBef>
              <a:spcAft>
                <a:spcPts val="1200"/>
              </a:spcAft>
              <a:buBlip>
                <a:blip r:embed="rId4"/>
              </a:buBlip>
            </a:pPr>
            <a:r>
              <a:rPr lang="nb-NO" sz="1800" kern="100">
                <a:ea typeface="Aptos" panose="020B0004020202020204" pitchFamily="34" charset="0"/>
                <a:cs typeface="Arial" panose="020B0604020202020204" pitchFamily="34" charset="0"/>
              </a:rPr>
              <a:t>Styrer grunnleggende behov som pust, søvn, kroppstemperatur, sult og tørst. </a:t>
            </a:r>
          </a:p>
          <a:p>
            <a:pPr marL="576000" lvl="4" indent="-216000">
              <a:spcBef>
                <a:spcPts val="1200"/>
              </a:spcBef>
              <a:spcAft>
                <a:spcPts val="1200"/>
              </a:spcAft>
              <a:buBlip>
                <a:blip r:embed="rId4"/>
              </a:buBlip>
            </a:pPr>
            <a:r>
              <a:rPr lang="nb-NO" sz="1800" kern="100">
                <a:effectLst/>
                <a:ea typeface="Aptos" panose="020B0004020202020204" pitchFamily="34" charset="0"/>
                <a:cs typeface="Arial" panose="020B0604020202020204" pitchFamily="34" charset="0"/>
              </a:rPr>
              <a:t>Registrere informasjon og kategoriserer den som «fare» eller «ikke fare»</a:t>
            </a:r>
            <a:r>
              <a:rPr lang="nb-NO" sz="1800" kern="100" baseline="30000">
                <a:effectLst/>
                <a:ea typeface="Aptos" panose="020B0004020202020204" pitchFamily="34" charset="0"/>
                <a:cs typeface="Arial" panose="020B0604020202020204" pitchFamily="34" charset="0"/>
              </a:rPr>
              <a:t>3</a:t>
            </a:r>
            <a:r>
              <a:rPr lang="nb-NO" sz="1800" kern="100">
                <a:effectLst/>
                <a:ea typeface="Aptos" panose="020B0004020202020204" pitchFamily="34" charset="0"/>
                <a:cs typeface="Arial" panose="020B0604020202020204" pitchFamily="34" charset="0"/>
              </a:rPr>
              <a:t>. </a:t>
            </a:r>
          </a:p>
          <a:p>
            <a:pPr>
              <a:spcAft>
                <a:spcPts val="1200"/>
              </a:spcAft>
              <a:buBlip>
                <a:blip r:embed="rId4"/>
              </a:buBlip>
            </a:pPr>
            <a:r>
              <a:rPr lang="nb-NO" sz="1800" kern="100">
                <a:cs typeface="Arial" panose="020B0604020202020204" pitchFamily="34" charset="0"/>
              </a:rPr>
              <a:t>Alle oppgaver og prosesser </a:t>
            </a:r>
            <a:r>
              <a:rPr lang="nb-NO" sz="1800" b="1" kern="100">
                <a:cs typeface="Arial" panose="020B0604020202020204" pitchFamily="34" charset="0"/>
              </a:rPr>
              <a:t>skjer automatisk </a:t>
            </a:r>
            <a:r>
              <a:rPr lang="nb-NO" sz="1800" kern="100">
                <a:cs typeface="Arial" panose="020B0604020202020204" pitchFamily="34" charset="0"/>
              </a:rPr>
              <a:t>uten at vi trenger å tenke på det. </a:t>
            </a:r>
            <a:endParaRPr lang="nb-NO" sz="1800"/>
          </a:p>
        </p:txBody>
      </p:sp>
    </p:spTree>
    <p:extLst>
      <p:ext uri="{BB962C8B-B14F-4D97-AF65-F5344CB8AC3E}">
        <p14:creationId xmlns:p14="http://schemas.microsoft.com/office/powerpoint/2010/main" val="400383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3C87A9F-BE8F-9375-2FAF-CB39B6C790F9}"/>
              </a:ext>
            </a:extLst>
          </p:cNvPr>
          <p:cNvSpPr/>
          <p:nvPr/>
        </p:nvSpPr>
        <p:spPr>
          <a:xfrm>
            <a:off x="5649686" y="0"/>
            <a:ext cx="65423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BEF2F67C-3061-204C-2BB1-3E9F27B045E3}"/>
              </a:ext>
            </a:extLst>
          </p:cNvPr>
          <p:cNvSpPr>
            <a:spLocks noGrp="1"/>
          </p:cNvSpPr>
          <p:nvPr>
            <p:ph type="title"/>
          </p:nvPr>
        </p:nvSpPr>
        <p:spPr>
          <a:xfrm>
            <a:off x="834298" y="4572290"/>
            <a:ext cx="4532360" cy="1403968"/>
          </a:xfrm>
        </p:spPr>
        <p:txBody>
          <a:bodyPr>
            <a:normAutofit/>
          </a:bodyPr>
          <a:lstStyle/>
          <a:p>
            <a:pPr algn="ctr"/>
            <a:r>
              <a:rPr lang="nb-NO"/>
              <a:t>Sansehjernen registrer informasjon</a:t>
            </a:r>
            <a:r>
              <a:rPr lang="nb-NO" sz="1800" baseline="80000"/>
              <a:t>2</a:t>
            </a:r>
          </a:p>
        </p:txBody>
      </p:sp>
      <p:sp>
        <p:nvSpPr>
          <p:cNvPr id="3" name="TekstSylinder 2">
            <a:extLst>
              <a:ext uri="{FF2B5EF4-FFF2-40B4-BE49-F238E27FC236}">
                <a16:creationId xmlns:a16="http://schemas.microsoft.com/office/drawing/2014/main" id="{0BEF9147-F4A9-5A10-0581-53F513E77094}"/>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
        <p:nvSpPr>
          <p:cNvPr id="4" name="Plassholder for innhold 2">
            <a:extLst>
              <a:ext uri="{FF2B5EF4-FFF2-40B4-BE49-F238E27FC236}">
                <a16:creationId xmlns:a16="http://schemas.microsoft.com/office/drawing/2014/main" id="{6843921C-4D0F-1457-27F7-B6C8E54F97CB}"/>
              </a:ext>
            </a:extLst>
          </p:cNvPr>
          <p:cNvSpPr>
            <a:spLocks noGrp="1"/>
          </p:cNvSpPr>
          <p:nvPr>
            <p:ph idx="1"/>
          </p:nvPr>
        </p:nvSpPr>
        <p:spPr>
          <a:xfrm>
            <a:off x="6096000" y="1215483"/>
            <a:ext cx="5525180" cy="5118459"/>
          </a:xfrm>
        </p:spPr>
        <p:txBody>
          <a:bodyPr>
            <a:noAutofit/>
          </a:bodyPr>
          <a:lstStyle/>
          <a:p>
            <a:pPr>
              <a:spcAft>
                <a:spcPts val="1200"/>
              </a:spcAft>
              <a:buBlip>
                <a:blip r:embed="rId2"/>
              </a:buBlip>
            </a:pPr>
            <a:r>
              <a:rPr lang="nb-NO" sz="1800" kern="100">
                <a:ea typeface="Aptos" panose="020B0004020202020204" pitchFamily="34" charset="0"/>
                <a:cs typeface="Arial" panose="020B0604020202020204" pitchFamily="34" charset="0"/>
              </a:rPr>
              <a:t>Den registrerer informasjon som kommer fra </a:t>
            </a:r>
            <a:r>
              <a:rPr lang="nb-NO" sz="1800" b="1" kern="100">
                <a:ea typeface="Aptos" panose="020B0004020202020204" pitchFamily="34" charset="0"/>
                <a:cs typeface="Arial" panose="020B0604020202020204" pitchFamily="34" charset="0"/>
              </a:rPr>
              <a:t>innsiden av kroppen, </a:t>
            </a:r>
            <a:r>
              <a:rPr lang="nb-NO" sz="1800" kern="100">
                <a:ea typeface="Aptos" panose="020B0004020202020204" pitchFamily="34" charset="0"/>
                <a:cs typeface="Arial" panose="020B0604020202020204" pitchFamily="34" charset="0"/>
              </a:rPr>
              <a:t>eksempelvis: </a:t>
            </a:r>
          </a:p>
          <a:p>
            <a:pPr lvl="2">
              <a:spcAft>
                <a:spcPts val="1200"/>
              </a:spcAft>
              <a:buBlip>
                <a:blip r:embed="rId2"/>
              </a:buBlip>
            </a:pPr>
            <a:r>
              <a:rPr lang="nb-NO" sz="1800" kern="100">
                <a:ea typeface="Aptos" panose="020B0004020202020204" pitchFamily="34" charset="0"/>
                <a:cs typeface="Arial" panose="020B0604020202020204" pitchFamily="34" charset="0"/>
              </a:rPr>
              <a:t>Har kroppen nok næring, eller trenger den mat?</a:t>
            </a:r>
          </a:p>
          <a:p>
            <a:pPr lvl="2">
              <a:spcAft>
                <a:spcPts val="1200"/>
              </a:spcAft>
              <a:buBlip>
                <a:blip r:embed="rId2"/>
              </a:buBlip>
            </a:pPr>
            <a:r>
              <a:rPr lang="nb-NO" sz="1800" kern="100">
                <a:ea typeface="Aptos" panose="020B0004020202020204" pitchFamily="34" charset="0"/>
                <a:cs typeface="Arial" panose="020B0604020202020204" pitchFamily="34" charset="0"/>
              </a:rPr>
              <a:t>Er du for varm eller kald? </a:t>
            </a:r>
          </a:p>
          <a:p>
            <a:pPr lvl="2">
              <a:spcAft>
                <a:spcPts val="1200"/>
              </a:spcAft>
              <a:buBlip>
                <a:blip r:embed="rId2"/>
              </a:buBlip>
            </a:pPr>
            <a:r>
              <a:rPr lang="nb-NO" sz="1800" kern="100">
                <a:ea typeface="Aptos" panose="020B0004020202020204" pitchFamily="34" charset="0"/>
                <a:cs typeface="Arial" panose="020B0604020202020204" pitchFamily="34" charset="0"/>
              </a:rPr>
              <a:t>Trenger kroppen å sove?</a:t>
            </a:r>
          </a:p>
          <a:p>
            <a:pPr>
              <a:spcAft>
                <a:spcPts val="1200"/>
              </a:spcAft>
              <a:buBlip>
                <a:blip r:embed="rId2"/>
              </a:buBlip>
            </a:pPr>
            <a:r>
              <a:rPr lang="nb-NO" sz="1800" kern="100">
                <a:ea typeface="Aptos" panose="020B0004020202020204" pitchFamily="34" charset="0"/>
                <a:cs typeface="Arial" panose="020B0604020202020204" pitchFamily="34" charset="0"/>
              </a:rPr>
              <a:t>Den registrerer informasjon som kommer fra </a:t>
            </a:r>
            <a:r>
              <a:rPr lang="nb-NO" sz="1800" b="1" kern="100">
                <a:ea typeface="Aptos" panose="020B0004020202020204" pitchFamily="34" charset="0"/>
                <a:cs typeface="Arial" panose="020B0604020202020204" pitchFamily="34" charset="0"/>
              </a:rPr>
              <a:t>utsiden av kroppen, </a:t>
            </a:r>
            <a:r>
              <a:rPr lang="nb-NO" sz="1800" kern="100">
                <a:ea typeface="Aptos" panose="020B0004020202020204" pitchFamily="34" charset="0"/>
                <a:cs typeface="Arial" panose="020B0604020202020204" pitchFamily="34" charset="0"/>
              </a:rPr>
              <a:t>eksempelvis: </a:t>
            </a:r>
          </a:p>
          <a:p>
            <a:pPr lvl="2">
              <a:spcAft>
                <a:spcPts val="1200"/>
              </a:spcAft>
              <a:buBlip>
                <a:blip r:embed="rId2"/>
              </a:buBlip>
            </a:pPr>
            <a:r>
              <a:rPr lang="nb-NO" sz="1800" kern="100">
                <a:ea typeface="Aptos" panose="020B0004020202020204" pitchFamily="34" charset="0"/>
                <a:cs typeface="Arial" panose="020B0604020202020204" pitchFamily="34" charset="0"/>
              </a:rPr>
              <a:t>Lyder, bevegelser, fysiske omgivelser</a:t>
            </a:r>
          </a:p>
          <a:p>
            <a:pPr lvl="2">
              <a:spcAft>
                <a:spcPts val="1200"/>
              </a:spcAft>
              <a:buBlip>
                <a:blip r:embed="rId2"/>
              </a:buBlip>
            </a:pPr>
            <a:r>
              <a:rPr lang="nb-NO" sz="1800" kern="100">
                <a:ea typeface="Aptos" panose="020B0004020202020204" pitchFamily="34" charset="0"/>
                <a:cs typeface="Arial" panose="020B0604020202020204" pitchFamily="34" charset="0"/>
              </a:rPr>
              <a:t>Andre sitt kroppsspråk og ansiktsuttrykk</a:t>
            </a:r>
          </a:p>
          <a:p>
            <a:pPr lvl="2">
              <a:spcAft>
                <a:spcPts val="1200"/>
              </a:spcAft>
              <a:buBlip>
                <a:blip r:embed="rId2"/>
              </a:buBlip>
            </a:pPr>
            <a:r>
              <a:rPr lang="nb-NO" sz="1800" kern="100">
                <a:ea typeface="Aptos" panose="020B0004020202020204" pitchFamily="34" charset="0"/>
                <a:cs typeface="Arial" panose="020B0604020202020204" pitchFamily="34" charset="0"/>
              </a:rPr>
              <a:t>Er omgivelsene trygge?</a:t>
            </a:r>
          </a:p>
          <a:p>
            <a:pPr marL="0" lvl="2" indent="0">
              <a:spcBef>
                <a:spcPts val="1200"/>
              </a:spcBef>
              <a:spcAft>
                <a:spcPts val="1200"/>
              </a:spcAft>
              <a:buNone/>
            </a:pPr>
            <a:r>
              <a:rPr lang="nb-NO" sz="1800" kern="100">
                <a:ea typeface="Aptos" panose="020B0004020202020204" pitchFamily="34" charset="0"/>
                <a:cs typeface="Arial" panose="020B0604020202020204" pitchFamily="34" charset="0"/>
              </a:rPr>
              <a:t> </a:t>
            </a:r>
          </a:p>
          <a:p>
            <a:pPr lvl="2">
              <a:spcAft>
                <a:spcPts val="1200"/>
              </a:spcAft>
              <a:buBlip>
                <a:blip r:embed="rId2"/>
              </a:buBlip>
            </a:pPr>
            <a:endParaRPr lang="nb-NO" sz="1400" kern="100">
              <a:ea typeface="Aptos" panose="020B0004020202020204" pitchFamily="34" charset="0"/>
              <a:cs typeface="Arial" panose="020B0604020202020204" pitchFamily="34" charset="0"/>
            </a:endParaRPr>
          </a:p>
        </p:txBody>
      </p:sp>
      <p:sp>
        <p:nvSpPr>
          <p:cNvPr id="5" name="TekstSylinder 4">
            <a:extLst>
              <a:ext uri="{FF2B5EF4-FFF2-40B4-BE49-F238E27FC236}">
                <a16:creationId xmlns:a16="http://schemas.microsoft.com/office/drawing/2014/main" id="{BB5900E2-99FB-BD14-BFE1-846B112EB821}"/>
              </a:ext>
            </a:extLst>
          </p:cNvPr>
          <p:cNvSpPr txBox="1"/>
          <p:nvPr/>
        </p:nvSpPr>
        <p:spPr>
          <a:xfrm>
            <a:off x="1239253" y="2634916"/>
            <a:ext cx="2586789" cy="369332"/>
          </a:xfrm>
          <a:prstGeom prst="rect">
            <a:avLst/>
          </a:prstGeom>
          <a:noFill/>
        </p:spPr>
        <p:txBody>
          <a:bodyPr wrap="square" rtlCol="0">
            <a:spAutoFit/>
          </a:bodyPr>
          <a:lstStyle/>
          <a:p>
            <a:pPr algn="ctr"/>
            <a:r>
              <a:rPr lang="nb-NO">
                <a:highlight>
                  <a:srgbClr val="FFFF00"/>
                </a:highlight>
              </a:rPr>
              <a:t>Illustrasjon</a:t>
            </a:r>
            <a:r>
              <a:rPr lang="nb-NO"/>
              <a:t> </a:t>
            </a:r>
          </a:p>
        </p:txBody>
      </p:sp>
      <p:pic>
        <p:nvPicPr>
          <p:cNvPr id="7" name="Bilde 6">
            <a:extLst>
              <a:ext uri="{FF2B5EF4-FFF2-40B4-BE49-F238E27FC236}">
                <a16:creationId xmlns:a16="http://schemas.microsoft.com/office/drawing/2014/main" id="{DD901EC0-1313-B141-C2C6-A9CF184FAA32}"/>
              </a:ext>
            </a:extLst>
          </p:cNvPr>
          <p:cNvPicPr>
            <a:picLocks noChangeAspect="1"/>
          </p:cNvPicPr>
          <p:nvPr/>
        </p:nvPicPr>
        <p:blipFill>
          <a:blip r:embed="rId3"/>
          <a:stretch>
            <a:fillRect/>
          </a:stretch>
        </p:blipFill>
        <p:spPr>
          <a:xfrm>
            <a:off x="1337794" y="742246"/>
            <a:ext cx="2724727" cy="3480838"/>
          </a:xfrm>
          <a:prstGeom prst="rect">
            <a:avLst/>
          </a:prstGeom>
        </p:spPr>
      </p:pic>
    </p:spTree>
    <p:extLst>
      <p:ext uri="{BB962C8B-B14F-4D97-AF65-F5344CB8AC3E}">
        <p14:creationId xmlns:p14="http://schemas.microsoft.com/office/powerpoint/2010/main" val="209829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gning, illustrasjon, clip art, sketch&#10;&#10;Automatisk generert beskrivelse">
            <a:extLst>
              <a:ext uri="{FF2B5EF4-FFF2-40B4-BE49-F238E27FC236}">
                <a16:creationId xmlns:a16="http://schemas.microsoft.com/office/drawing/2014/main" id="{22465778-8765-9C47-3F53-1C00B33D1C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01"/>
          <a:stretch/>
        </p:blipFill>
        <p:spPr>
          <a:xfrm>
            <a:off x="13990193" y="-2154140"/>
            <a:ext cx="2117059" cy="1697152"/>
          </a:xfrm>
          <a:prstGeom prst="rect">
            <a:avLst/>
          </a:prstGeom>
        </p:spPr>
      </p:pic>
      <p:sp>
        <p:nvSpPr>
          <p:cNvPr id="9" name="Ellipse 8">
            <a:extLst>
              <a:ext uri="{FF2B5EF4-FFF2-40B4-BE49-F238E27FC236}">
                <a16:creationId xmlns:a16="http://schemas.microsoft.com/office/drawing/2014/main" id="{3BA0E5AE-4318-89FA-1362-5DB9650EAD8A}"/>
              </a:ext>
            </a:extLst>
          </p:cNvPr>
          <p:cNvSpPr/>
          <p:nvPr/>
        </p:nvSpPr>
        <p:spPr>
          <a:xfrm>
            <a:off x="3610782" y="1576721"/>
            <a:ext cx="4572000" cy="4572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endParaRPr lang="nb-NO">
              <a:solidFill>
                <a:schemeClr val="tx1"/>
              </a:solidFill>
              <a:effectLst/>
              <a:latin typeface="Oslo Sans" panose="02000000000000000000" pitchFamily="2" charset="77"/>
            </a:endParaRPr>
          </a:p>
        </p:txBody>
      </p:sp>
      <p:sp>
        <p:nvSpPr>
          <p:cNvPr id="10" name="Rektangel 9">
            <a:extLst>
              <a:ext uri="{FF2B5EF4-FFF2-40B4-BE49-F238E27FC236}">
                <a16:creationId xmlns:a16="http://schemas.microsoft.com/office/drawing/2014/main" id="{14BF98B0-5B6E-322C-D8CD-59C25B9FC0E3}"/>
              </a:ext>
            </a:extLst>
          </p:cNvPr>
          <p:cNvSpPr>
            <a:spLocks noChangeAspect="1"/>
          </p:cNvSpPr>
          <p:nvPr/>
        </p:nvSpPr>
        <p:spPr>
          <a:xfrm>
            <a:off x="8655720" y="2794567"/>
            <a:ext cx="2030453" cy="20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Tenkehjernen</a:t>
            </a:r>
          </a:p>
        </p:txBody>
      </p:sp>
      <p:sp>
        <p:nvSpPr>
          <p:cNvPr id="11" name="Rektangel 10">
            <a:extLst>
              <a:ext uri="{FF2B5EF4-FFF2-40B4-BE49-F238E27FC236}">
                <a16:creationId xmlns:a16="http://schemas.microsoft.com/office/drawing/2014/main" id="{7DA05E3E-1477-40D3-397D-643206D867CD}"/>
              </a:ext>
            </a:extLst>
          </p:cNvPr>
          <p:cNvSpPr>
            <a:spLocks noChangeAspect="1"/>
          </p:cNvSpPr>
          <p:nvPr/>
        </p:nvSpPr>
        <p:spPr>
          <a:xfrm>
            <a:off x="1107391" y="2794567"/>
            <a:ext cx="2030453" cy="20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Sansehjernen</a:t>
            </a:r>
          </a:p>
        </p:txBody>
      </p:sp>
      <p:pic>
        <p:nvPicPr>
          <p:cNvPr id="16" name="Bilde 15" descr="Et bilde som inneholder sort, mørke, fyrverkeri&#10;&#10;Automatisk generert beskrivelse">
            <a:extLst>
              <a:ext uri="{FF2B5EF4-FFF2-40B4-BE49-F238E27FC236}">
                <a16:creationId xmlns:a16="http://schemas.microsoft.com/office/drawing/2014/main" id="{776B21D4-493A-2F47-3537-651D7381D7D8}"/>
              </a:ext>
            </a:extLst>
          </p:cNvPr>
          <p:cNvPicPr>
            <a:picLocks noChangeAspect="1"/>
          </p:cNvPicPr>
          <p:nvPr/>
        </p:nvPicPr>
        <p:blipFill rotWithShape="1">
          <a:blip r:embed="rId4">
            <a:extLst>
              <a:ext uri="{28A0092B-C50C-407E-A947-70E740481C1C}">
                <a14:useLocalDpi xmlns:a14="http://schemas.microsoft.com/office/drawing/2010/main" val="0"/>
              </a:ext>
            </a:extLst>
          </a:blip>
          <a:srcRect l="35875" t="20915" r="38539" b="43260"/>
          <a:stretch/>
        </p:blipFill>
        <p:spPr>
          <a:xfrm>
            <a:off x="4121462" y="2188981"/>
            <a:ext cx="3550634" cy="2796141"/>
          </a:xfrm>
          <a:prstGeom prst="rect">
            <a:avLst/>
          </a:prstGeom>
        </p:spPr>
      </p:pic>
      <p:sp>
        <p:nvSpPr>
          <p:cNvPr id="17" name="TekstSylinder 16">
            <a:extLst>
              <a:ext uri="{FF2B5EF4-FFF2-40B4-BE49-F238E27FC236}">
                <a16:creationId xmlns:a16="http://schemas.microsoft.com/office/drawing/2014/main" id="{745C6881-1D7E-FAFB-0B9B-2BD898DFA4F5}"/>
              </a:ext>
            </a:extLst>
          </p:cNvPr>
          <p:cNvSpPr txBox="1"/>
          <p:nvPr/>
        </p:nvSpPr>
        <p:spPr>
          <a:xfrm>
            <a:off x="4430180" y="4985122"/>
            <a:ext cx="2933197" cy="523220"/>
          </a:xfrm>
          <a:prstGeom prst="rect">
            <a:avLst/>
          </a:prstGeom>
          <a:noFill/>
        </p:spPr>
        <p:txBody>
          <a:bodyPr wrap="square" rtlCol="0">
            <a:spAutoFit/>
          </a:bodyPr>
          <a:lstStyle/>
          <a:p>
            <a:pPr algn="ctr"/>
            <a:r>
              <a:rPr lang="nb-NO" sz="1400"/>
              <a:t>Læringen skjer når vi erfarer noe </a:t>
            </a:r>
            <a:r>
              <a:rPr lang="nb-NO" sz="1400" b="1"/>
              <a:t>flere ganger </a:t>
            </a:r>
            <a:r>
              <a:rPr lang="nb-NO" sz="1400"/>
              <a:t>over tid.</a:t>
            </a:r>
            <a:r>
              <a:rPr lang="nb-NO" sz="1400" baseline="30000"/>
              <a:t>1,2</a:t>
            </a:r>
            <a:r>
              <a:rPr lang="nb-NO" sz="1400"/>
              <a:t> </a:t>
            </a:r>
          </a:p>
        </p:txBody>
      </p:sp>
      <p:sp>
        <p:nvSpPr>
          <p:cNvPr id="24" name="Tittel 1">
            <a:extLst>
              <a:ext uri="{FF2B5EF4-FFF2-40B4-BE49-F238E27FC236}">
                <a16:creationId xmlns:a16="http://schemas.microsoft.com/office/drawing/2014/main" id="{9D69A9D5-E508-0C62-6F21-8E9CE4D9D6A6}"/>
              </a:ext>
            </a:extLst>
          </p:cNvPr>
          <p:cNvSpPr>
            <a:spLocks noGrp="1"/>
          </p:cNvSpPr>
          <p:nvPr>
            <p:ph type="title"/>
          </p:nvPr>
        </p:nvSpPr>
        <p:spPr>
          <a:xfrm>
            <a:off x="695326" y="720001"/>
            <a:ext cx="3578094" cy="623607"/>
          </a:xfrm>
        </p:spPr>
        <p:txBody>
          <a:bodyPr>
            <a:normAutofit/>
          </a:bodyPr>
          <a:lstStyle/>
          <a:p>
            <a:r>
              <a:rPr lang="nb-NO"/>
              <a:t>Følelseshjernen</a:t>
            </a:r>
          </a:p>
        </p:txBody>
      </p:sp>
      <p:pic>
        <p:nvPicPr>
          <p:cNvPr id="2" name="Bilde 1" descr="Et bilde som inneholder måne, mørke&#10;&#10;Automatisk generert beskrivelse">
            <a:extLst>
              <a:ext uri="{FF2B5EF4-FFF2-40B4-BE49-F238E27FC236}">
                <a16:creationId xmlns:a16="http://schemas.microsoft.com/office/drawing/2014/main" id="{B9FDF097-38AB-239D-D05E-9BF7F3652AFC}"/>
              </a:ext>
            </a:extLst>
          </p:cNvPr>
          <p:cNvPicPr>
            <a:picLocks noChangeAspect="1"/>
          </p:cNvPicPr>
          <p:nvPr/>
        </p:nvPicPr>
        <p:blipFill rotWithShape="1">
          <a:blip r:embed="rId5">
            <a:extLst>
              <a:ext uri="{28A0092B-C50C-407E-A947-70E740481C1C}">
                <a14:useLocalDpi xmlns:a14="http://schemas.microsoft.com/office/drawing/2010/main" val="0"/>
              </a:ext>
            </a:extLst>
          </a:blip>
          <a:srcRect l="43129" t="26415" r="40708" b="45874"/>
          <a:stretch/>
        </p:blipFill>
        <p:spPr>
          <a:xfrm>
            <a:off x="1595470" y="3008631"/>
            <a:ext cx="1081855" cy="1043316"/>
          </a:xfrm>
          <a:prstGeom prst="rect">
            <a:avLst/>
          </a:prstGeom>
        </p:spPr>
      </p:pic>
      <p:pic>
        <p:nvPicPr>
          <p:cNvPr id="5" name="Bilde 4" descr="Et bilde som inneholder måne, natt, mørke&#10;&#10;Automatisk generert beskrivelse">
            <a:extLst>
              <a:ext uri="{FF2B5EF4-FFF2-40B4-BE49-F238E27FC236}">
                <a16:creationId xmlns:a16="http://schemas.microsoft.com/office/drawing/2014/main" id="{FC041C8F-DFA3-1232-F573-1DC75C5D2904}"/>
              </a:ext>
            </a:extLst>
          </p:cNvPr>
          <p:cNvPicPr>
            <a:picLocks noChangeAspect="1"/>
          </p:cNvPicPr>
          <p:nvPr/>
        </p:nvPicPr>
        <p:blipFill rotWithShape="1">
          <a:blip r:embed="rId6">
            <a:extLst>
              <a:ext uri="{28A0092B-C50C-407E-A947-70E740481C1C}">
                <a14:useLocalDpi xmlns:a14="http://schemas.microsoft.com/office/drawing/2010/main" val="0"/>
              </a:ext>
            </a:extLst>
          </a:blip>
          <a:srcRect l="56957" t="27421" r="28083" b="45595"/>
          <a:stretch/>
        </p:blipFill>
        <p:spPr>
          <a:xfrm>
            <a:off x="9160932" y="3064934"/>
            <a:ext cx="1001319" cy="1016000"/>
          </a:xfrm>
          <a:prstGeom prst="rect">
            <a:avLst/>
          </a:prstGeom>
        </p:spPr>
      </p:pic>
      <p:pic>
        <p:nvPicPr>
          <p:cNvPr id="6" name="Bilde 5" descr="Et bilde som inneholder måne, natt&#10;&#10;Automatisk generert beskrivelse">
            <a:extLst>
              <a:ext uri="{FF2B5EF4-FFF2-40B4-BE49-F238E27FC236}">
                <a16:creationId xmlns:a16="http://schemas.microsoft.com/office/drawing/2014/main" id="{FF02F738-CF29-9BB5-A451-71CDFD02ED2D}"/>
              </a:ext>
            </a:extLst>
          </p:cNvPr>
          <p:cNvPicPr>
            <a:picLocks noChangeAspect="1"/>
          </p:cNvPicPr>
          <p:nvPr/>
        </p:nvPicPr>
        <p:blipFill rotWithShape="1">
          <a:blip r:embed="rId7">
            <a:extLst>
              <a:ext uri="{28A0092B-C50C-407E-A947-70E740481C1C}">
                <a14:useLocalDpi xmlns:a14="http://schemas.microsoft.com/office/drawing/2010/main" val="0"/>
              </a:ext>
            </a:extLst>
          </a:blip>
          <a:srcRect l="29850" t="26491" r="56290" b="46524"/>
          <a:stretch/>
        </p:blipFill>
        <p:spPr>
          <a:xfrm>
            <a:off x="4121462" y="1447868"/>
            <a:ext cx="927736" cy="1016000"/>
          </a:xfrm>
          <a:prstGeom prst="rect">
            <a:avLst/>
          </a:prstGeom>
        </p:spPr>
      </p:pic>
      <p:sp>
        <p:nvSpPr>
          <p:cNvPr id="8" name="TekstSylinder 7">
            <a:extLst>
              <a:ext uri="{FF2B5EF4-FFF2-40B4-BE49-F238E27FC236}">
                <a16:creationId xmlns:a16="http://schemas.microsoft.com/office/drawing/2014/main" id="{86509BFE-FB34-CEBB-EBD6-75F9BD57E4D1}"/>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Tree>
    <p:extLst>
      <p:ext uri="{BB962C8B-B14F-4D97-AF65-F5344CB8AC3E}">
        <p14:creationId xmlns:p14="http://schemas.microsoft.com/office/powerpoint/2010/main" val="3875731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gning, illustrasjon, clip art, sketch&#10;&#10;Automatisk generert beskrivelse">
            <a:extLst>
              <a:ext uri="{FF2B5EF4-FFF2-40B4-BE49-F238E27FC236}">
                <a16:creationId xmlns:a16="http://schemas.microsoft.com/office/drawing/2014/main" id="{22465778-8765-9C47-3F53-1C00B33D1C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01"/>
          <a:stretch/>
        </p:blipFill>
        <p:spPr>
          <a:xfrm>
            <a:off x="13990193" y="-2154140"/>
            <a:ext cx="2117059" cy="1697152"/>
          </a:xfrm>
          <a:prstGeom prst="rect">
            <a:avLst/>
          </a:prstGeom>
        </p:spPr>
      </p:pic>
      <p:sp>
        <p:nvSpPr>
          <p:cNvPr id="2" name="Tittel 1">
            <a:extLst>
              <a:ext uri="{FF2B5EF4-FFF2-40B4-BE49-F238E27FC236}">
                <a16:creationId xmlns:a16="http://schemas.microsoft.com/office/drawing/2014/main" id="{FD4BCD5F-B529-9886-E0ED-6140F3BAE6EA}"/>
              </a:ext>
            </a:extLst>
          </p:cNvPr>
          <p:cNvSpPr>
            <a:spLocks noGrp="1"/>
          </p:cNvSpPr>
          <p:nvPr>
            <p:ph type="title"/>
          </p:nvPr>
        </p:nvSpPr>
        <p:spPr>
          <a:xfrm>
            <a:off x="695326" y="720001"/>
            <a:ext cx="3578094" cy="623607"/>
          </a:xfrm>
        </p:spPr>
        <p:txBody>
          <a:bodyPr>
            <a:normAutofit/>
          </a:bodyPr>
          <a:lstStyle/>
          <a:p>
            <a:r>
              <a:rPr lang="nb-NO"/>
              <a:t>Følelseshjernen</a:t>
            </a:r>
            <a:r>
              <a:rPr lang="nb-NO" sz="1600" baseline="80000"/>
              <a:t>1,2</a:t>
            </a:r>
            <a:r>
              <a:rPr lang="nb-NO"/>
              <a:t> </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096000" y="1812318"/>
            <a:ext cx="5533090" cy="3963942"/>
          </a:xfrm>
        </p:spPr>
        <p:txBody>
          <a:bodyPr>
            <a:noAutofit/>
          </a:bodyPr>
          <a:lstStyle/>
          <a:p>
            <a:pPr>
              <a:spcAft>
                <a:spcPts val="1200"/>
              </a:spcAft>
              <a:buBlip>
                <a:blip r:embed="rId4"/>
              </a:buBlip>
            </a:pPr>
            <a:r>
              <a:rPr lang="nb-NO" sz="1800">
                <a:ea typeface="Aptos" panose="020B0004020202020204" pitchFamily="34" charset="0"/>
                <a:cs typeface="Times New Roman" panose="02020603050405020304" pitchFamily="18" charset="0"/>
              </a:rPr>
              <a:t>H</a:t>
            </a:r>
            <a:r>
              <a:rPr lang="nb-NO" sz="1800">
                <a:effectLst/>
                <a:ea typeface="Aptos" panose="020B0004020202020204" pitchFamily="34" charset="0"/>
                <a:cs typeface="Times New Roman" panose="02020603050405020304" pitchFamily="18" charset="0"/>
              </a:rPr>
              <a:t>jelper oss med å </a:t>
            </a:r>
            <a:r>
              <a:rPr lang="nb-NO" sz="1800" b="1">
                <a:effectLst/>
                <a:ea typeface="Aptos" panose="020B0004020202020204" pitchFamily="34" charset="0"/>
                <a:cs typeface="Times New Roman" panose="02020603050405020304" pitchFamily="18" charset="0"/>
              </a:rPr>
              <a:t>lære av erfaringer, </a:t>
            </a:r>
            <a:r>
              <a:rPr lang="nb-NO" sz="1800">
                <a:ea typeface="Aptos" panose="020B0004020202020204" pitchFamily="34" charset="0"/>
                <a:cs typeface="Times New Roman" panose="02020603050405020304" pitchFamily="18" charset="0"/>
              </a:rPr>
              <a:t>både gode og dårlige. </a:t>
            </a:r>
          </a:p>
          <a:p>
            <a:pPr>
              <a:spcAft>
                <a:spcPts val="1200"/>
              </a:spcAft>
              <a:buBlip>
                <a:blip r:embed="rId4"/>
              </a:buBlip>
            </a:pPr>
            <a:r>
              <a:rPr lang="nb-NO" sz="1800">
                <a:ea typeface="Aptos" panose="020B0004020202020204" pitchFamily="34" charset="0"/>
                <a:cs typeface="Times New Roman" panose="02020603050405020304" pitchFamily="18" charset="0"/>
              </a:rPr>
              <a:t>Vi lærer særlig av erfaringer som gjentas mange ganger, slik at det blir et </a:t>
            </a:r>
            <a:r>
              <a:rPr lang="nb-NO" sz="1800" b="1">
                <a:ea typeface="Aptos" panose="020B0004020202020204" pitchFamily="34" charset="0"/>
                <a:cs typeface="Times New Roman" panose="02020603050405020304" pitchFamily="18" charset="0"/>
              </a:rPr>
              <a:t>mønster. </a:t>
            </a:r>
          </a:p>
          <a:p>
            <a:pPr>
              <a:spcAft>
                <a:spcPts val="1200"/>
              </a:spcAft>
              <a:buBlip>
                <a:blip r:embed="rId4"/>
              </a:buBlip>
            </a:pPr>
            <a:r>
              <a:rPr lang="nb-NO" sz="1800">
                <a:ea typeface="Aptos" panose="020B0004020202020204" pitchFamily="34" charset="0"/>
                <a:cs typeface="Times New Roman" panose="02020603050405020304" pitchFamily="18" charset="0"/>
              </a:rPr>
              <a:t>Læringen hjelper oss med å </a:t>
            </a:r>
            <a:r>
              <a:rPr lang="nb-NO" sz="1800" b="1">
                <a:ea typeface="Aptos" panose="020B0004020202020204" pitchFamily="34" charset="0"/>
                <a:cs typeface="Times New Roman" panose="02020603050405020304" pitchFamily="18" charset="0"/>
              </a:rPr>
              <a:t>huske hva som er farlig</a:t>
            </a:r>
            <a:r>
              <a:rPr lang="nb-NO" sz="1800">
                <a:ea typeface="Aptos" panose="020B0004020202020204" pitchFamily="34" charset="0"/>
                <a:cs typeface="Times New Roman" panose="02020603050405020304" pitchFamily="18" charset="0"/>
              </a:rPr>
              <a:t>, og påvirker hva vi forventer av andre og omgivelsene våre. </a:t>
            </a:r>
          </a:p>
          <a:p>
            <a:pPr>
              <a:spcAft>
                <a:spcPts val="1200"/>
              </a:spcAft>
              <a:buBlip>
                <a:blip r:embed="rId4"/>
              </a:buBlip>
            </a:pPr>
            <a:r>
              <a:rPr lang="nb-NO" sz="1800" kern="100">
                <a:cs typeface="Arial" panose="020B0604020202020204" pitchFamily="34" charset="0"/>
              </a:rPr>
              <a:t>Læringen og prosesser i føleseshjernen skjer </a:t>
            </a:r>
            <a:r>
              <a:rPr lang="nb-NO" sz="1800" b="1" kern="100">
                <a:cs typeface="Arial" panose="020B0604020202020204" pitchFamily="34" charset="0"/>
              </a:rPr>
              <a:t>automatisk </a:t>
            </a:r>
            <a:r>
              <a:rPr lang="nb-NO" sz="1800" kern="100">
                <a:cs typeface="Arial" panose="020B0604020202020204" pitchFamily="34" charset="0"/>
              </a:rPr>
              <a:t>uten at vi trenger å tenke på det. </a:t>
            </a:r>
            <a:endParaRPr lang="nb-NO" sz="1800"/>
          </a:p>
          <a:p>
            <a:pPr>
              <a:lnSpc>
                <a:spcPct val="116000"/>
              </a:lnSpc>
              <a:spcAft>
                <a:spcPts val="800"/>
              </a:spcAft>
              <a:buBlip>
                <a:blip r:embed="rId4"/>
              </a:buBlip>
            </a:pPr>
            <a:endParaRPr lang="nb-NO" sz="1800">
              <a:effectLst/>
              <a:latin typeface="Oslo Sans" panose="02000000000000000000" pitchFamily="2" charset="77"/>
              <a:ea typeface="Aptos" panose="020B0004020202020204" pitchFamily="34" charset="0"/>
              <a:cs typeface="Times New Roman" panose="02020603050405020304" pitchFamily="18" charset="0"/>
            </a:endParaRPr>
          </a:p>
          <a:p>
            <a:pPr>
              <a:lnSpc>
                <a:spcPct val="116000"/>
              </a:lnSpc>
              <a:spcAft>
                <a:spcPts val="800"/>
              </a:spcAft>
              <a:buBlip>
                <a:blip r:embed="rId4"/>
              </a:buBlip>
            </a:pPr>
            <a:endParaRPr lang="nb-NO" sz="1800" i="1">
              <a:effectLst/>
              <a:latin typeface="Oslo Sans" panose="02000000000000000000" pitchFamily="2" charset="77"/>
              <a:ea typeface="Aptos" panose="020B0004020202020204" pitchFamily="34" charset="0"/>
              <a:cs typeface="Times New Roman" panose="02020603050405020304" pitchFamily="18" charset="0"/>
            </a:endParaRPr>
          </a:p>
        </p:txBody>
      </p:sp>
      <p:pic>
        <p:nvPicPr>
          <p:cNvPr id="15" name="Bilde 14" descr="Et bilde som inneholder tegning, sketch, tegnefilm, illustrasjon&#10;&#10;Automatisk generert beskrivelse">
            <a:extLst>
              <a:ext uri="{FF2B5EF4-FFF2-40B4-BE49-F238E27FC236}">
                <a16:creationId xmlns:a16="http://schemas.microsoft.com/office/drawing/2014/main" id="{86262882-7A3E-57FD-5F8B-39EBC1AFB1E2}"/>
              </a:ext>
            </a:extLst>
          </p:cNvPr>
          <p:cNvPicPr>
            <a:picLocks noChangeAspect="1"/>
          </p:cNvPicPr>
          <p:nvPr/>
        </p:nvPicPr>
        <p:blipFill rotWithShape="1">
          <a:blip r:embed="rId5">
            <a:extLst>
              <a:ext uri="{28A0092B-C50C-407E-A947-70E740481C1C}">
                <a14:useLocalDpi xmlns:a14="http://schemas.microsoft.com/office/drawing/2010/main" val="0"/>
              </a:ext>
            </a:extLst>
          </a:blip>
          <a:srcRect l="29632" r="27146"/>
          <a:stretch/>
        </p:blipFill>
        <p:spPr>
          <a:xfrm>
            <a:off x="1490870" y="1366434"/>
            <a:ext cx="3359426" cy="4373999"/>
          </a:xfrm>
          <a:prstGeom prst="rect">
            <a:avLst/>
          </a:prstGeom>
        </p:spPr>
      </p:pic>
      <p:pic>
        <p:nvPicPr>
          <p:cNvPr id="5" name="Bilde 4" descr="Et bilde som inneholder sort, mørke&#10;&#10;Automatisk generert beskrivelse">
            <a:extLst>
              <a:ext uri="{FF2B5EF4-FFF2-40B4-BE49-F238E27FC236}">
                <a16:creationId xmlns:a16="http://schemas.microsoft.com/office/drawing/2014/main" id="{DF86FDF5-3D84-AB17-48B4-F5C4BA215F11}"/>
              </a:ext>
            </a:extLst>
          </p:cNvPr>
          <p:cNvPicPr>
            <a:picLocks noChangeAspect="1"/>
          </p:cNvPicPr>
          <p:nvPr/>
        </p:nvPicPr>
        <p:blipFill rotWithShape="1">
          <a:blip r:embed="rId6">
            <a:extLst>
              <a:ext uri="{28A0092B-C50C-407E-A947-70E740481C1C}">
                <a14:useLocalDpi xmlns:a14="http://schemas.microsoft.com/office/drawing/2010/main" val="0"/>
              </a:ext>
            </a:extLst>
          </a:blip>
          <a:srcRect l="35309" t="10017" r="31509" b="8736"/>
          <a:stretch/>
        </p:blipFill>
        <p:spPr>
          <a:xfrm>
            <a:off x="1899645" y="1812318"/>
            <a:ext cx="2587294" cy="3563411"/>
          </a:xfrm>
          <a:prstGeom prst="rect">
            <a:avLst/>
          </a:prstGeom>
        </p:spPr>
      </p:pic>
      <p:sp>
        <p:nvSpPr>
          <p:cNvPr id="6" name="TekstSylinder 5">
            <a:extLst>
              <a:ext uri="{FF2B5EF4-FFF2-40B4-BE49-F238E27FC236}">
                <a16:creationId xmlns:a16="http://schemas.microsoft.com/office/drawing/2014/main" id="{B6C17CCD-6D21-92F6-DC41-79D0ADCBF36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Tree>
    <p:extLst>
      <p:ext uri="{BB962C8B-B14F-4D97-AF65-F5344CB8AC3E}">
        <p14:creationId xmlns:p14="http://schemas.microsoft.com/office/powerpoint/2010/main" val="202878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CA61299-CD55-14F1-9B90-F3989609FBE5}"/>
              </a:ext>
            </a:extLst>
          </p:cNvPr>
          <p:cNvSpPr/>
          <p:nvPr/>
        </p:nvSpPr>
        <p:spPr>
          <a:xfrm>
            <a:off x="5035" y="0"/>
            <a:ext cx="56136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tegning, illustrasjon, clip art, sketch&#10;&#10;Automatisk generert beskrivelse">
            <a:extLst>
              <a:ext uri="{FF2B5EF4-FFF2-40B4-BE49-F238E27FC236}">
                <a16:creationId xmlns:a16="http://schemas.microsoft.com/office/drawing/2014/main" id="{22465778-8765-9C47-3F53-1C00B33D1C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01"/>
          <a:stretch/>
        </p:blipFill>
        <p:spPr>
          <a:xfrm>
            <a:off x="13990193" y="-2154140"/>
            <a:ext cx="2117059" cy="1697152"/>
          </a:xfrm>
          <a:prstGeom prst="rect">
            <a:avLst/>
          </a:prstGeom>
        </p:spPr>
      </p:pic>
      <p:sp>
        <p:nvSpPr>
          <p:cNvPr id="2" name="Tittel 1">
            <a:extLst>
              <a:ext uri="{FF2B5EF4-FFF2-40B4-BE49-F238E27FC236}">
                <a16:creationId xmlns:a16="http://schemas.microsoft.com/office/drawing/2014/main" id="{FD4BCD5F-B529-9886-E0ED-6140F3BAE6EA}"/>
              </a:ext>
            </a:extLst>
          </p:cNvPr>
          <p:cNvSpPr>
            <a:spLocks noGrp="1"/>
          </p:cNvSpPr>
          <p:nvPr>
            <p:ph type="title"/>
          </p:nvPr>
        </p:nvSpPr>
        <p:spPr>
          <a:xfrm>
            <a:off x="996408" y="4737251"/>
            <a:ext cx="4052422" cy="1167176"/>
          </a:xfrm>
        </p:spPr>
        <p:txBody>
          <a:bodyPr>
            <a:normAutofit fontScale="90000"/>
          </a:bodyPr>
          <a:lstStyle/>
          <a:p>
            <a:pPr algn="ctr"/>
            <a:r>
              <a:rPr lang="nb-NO"/>
              <a:t>Erfaringer kan påvirke forventingene våre </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317920" y="1460296"/>
            <a:ext cx="5351999" cy="3937407"/>
          </a:xfrm>
        </p:spPr>
        <p:txBody>
          <a:bodyPr>
            <a:noAutofit/>
          </a:bodyPr>
          <a:lstStyle/>
          <a:p>
            <a:pPr marL="0" indent="0">
              <a:spcAft>
                <a:spcPts val="1200"/>
              </a:spcAft>
              <a:buNone/>
            </a:pPr>
            <a:r>
              <a:rPr lang="nb-NO" sz="1800" b="1">
                <a:ea typeface="Aptos" panose="020B0004020202020204" pitchFamily="34" charset="0"/>
                <a:cs typeface="Times New Roman" panose="02020603050405020304" pitchFamily="18" charset="0"/>
              </a:rPr>
              <a:t>Eksempler:</a:t>
            </a:r>
          </a:p>
          <a:p>
            <a:pPr marL="215900" indent="-215900">
              <a:spcAft>
                <a:spcPts val="1200"/>
              </a:spcAft>
              <a:buBlip>
                <a:blip r:embed="rId4"/>
              </a:buBlip>
            </a:pPr>
            <a:r>
              <a:rPr lang="nb-NO" sz="1800">
                <a:ea typeface="Aptos" panose="020B0004020202020204" pitchFamily="34" charset="0"/>
                <a:cs typeface="Times New Roman" panose="02020603050405020304" pitchFamily="18" charset="0"/>
              </a:rPr>
              <a:t>Som liten fikk du god trøst. Når du er trist som voksen søker du ofte til venner for støtte. </a:t>
            </a:r>
            <a:endParaRPr lang="nb-NO"/>
          </a:p>
          <a:p>
            <a:pPr marL="215900" indent="-215900">
              <a:spcAft>
                <a:spcPts val="1200"/>
              </a:spcAft>
              <a:buBlip>
                <a:blip r:embed="rId4"/>
              </a:buBlip>
            </a:pPr>
            <a:r>
              <a:rPr lang="nb-NO" sz="1800">
                <a:ea typeface="Aptos" panose="020B0004020202020204" pitchFamily="34" charset="0"/>
                <a:cs typeface="Times New Roman"/>
              </a:rPr>
              <a:t>Du har erfart at mennesker er til å stole på, så når du blir kjent med nye mennesker vil du ubevisst anta at de er pålitelige. </a:t>
            </a:r>
          </a:p>
          <a:p>
            <a:pPr marL="215900" indent="-215900">
              <a:spcAft>
                <a:spcPts val="1200"/>
              </a:spcAft>
              <a:buBlip>
                <a:blip r:embed="rId4"/>
              </a:buBlip>
            </a:pPr>
            <a:r>
              <a:rPr lang="nb-NO" sz="1800">
                <a:ea typeface="Aptos" panose="020B0004020202020204" pitchFamily="34" charset="0"/>
                <a:cs typeface="Times New Roman" panose="02020603050405020304" pitchFamily="18" charset="0"/>
              </a:rPr>
              <a:t>Du gleder deg til bursdager, fordi du har gode minner fra mange feiringer. </a:t>
            </a:r>
          </a:p>
          <a:p>
            <a:pPr marL="215900" indent="-215900">
              <a:spcAft>
                <a:spcPts val="1200"/>
              </a:spcAft>
              <a:buBlip>
                <a:blip r:embed="rId4"/>
              </a:buBlip>
            </a:pPr>
            <a:r>
              <a:rPr lang="nb-NO" sz="1800">
                <a:ea typeface="Aptos" panose="020B0004020202020204" pitchFamily="34" charset="0"/>
                <a:cs typeface="Times New Roman" panose="02020603050405020304" pitchFamily="18" charset="0"/>
              </a:rPr>
              <a:t>Du er rolig når du går inn i klasserommet, fordi du har pleier å mestre oppgavene læreren gir. </a:t>
            </a:r>
            <a:endParaRPr lang="nb-NO" sz="1800" i="1">
              <a:effectLst/>
              <a:latin typeface="Oslo Sans" panose="02000000000000000000" pitchFamily="2" charset="77"/>
              <a:ea typeface="Aptos" panose="020B0004020202020204" pitchFamily="34" charset="0"/>
              <a:cs typeface="Times New Roman" panose="02020603050405020304" pitchFamily="18" charset="0"/>
            </a:endParaRPr>
          </a:p>
        </p:txBody>
      </p:sp>
      <p:sp>
        <p:nvSpPr>
          <p:cNvPr id="6" name="TekstSylinder 5">
            <a:extLst>
              <a:ext uri="{FF2B5EF4-FFF2-40B4-BE49-F238E27FC236}">
                <a16:creationId xmlns:a16="http://schemas.microsoft.com/office/drawing/2014/main" id="{B6C17CCD-6D21-92F6-DC41-79D0ADCBF36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8" name="Bilde 7" descr="Et bilde som inneholder tegning, kunst, illustrasjon&#10;&#10;Automatisk generert beskrivelse">
            <a:extLst>
              <a:ext uri="{FF2B5EF4-FFF2-40B4-BE49-F238E27FC236}">
                <a16:creationId xmlns:a16="http://schemas.microsoft.com/office/drawing/2014/main" id="{ED2187CE-8961-D799-27A5-4894B9C03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81" y="953573"/>
            <a:ext cx="4052422" cy="3453712"/>
          </a:xfrm>
          <a:prstGeom prst="rect">
            <a:avLst/>
          </a:prstGeom>
        </p:spPr>
      </p:pic>
    </p:spTree>
    <p:extLst>
      <p:ext uri="{BB962C8B-B14F-4D97-AF65-F5344CB8AC3E}">
        <p14:creationId xmlns:p14="http://schemas.microsoft.com/office/powerpoint/2010/main" val="271928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C025A67-197A-E3CA-087C-A16778FB4054}"/>
              </a:ext>
            </a:extLst>
          </p:cNvPr>
          <p:cNvSpPr>
            <a:spLocks noChangeAspect="1"/>
          </p:cNvSpPr>
          <p:nvPr/>
        </p:nvSpPr>
        <p:spPr>
          <a:xfrm>
            <a:off x="6768097" y="1523228"/>
            <a:ext cx="4572121" cy="4572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t"/>
          <a:lstStyle/>
          <a:p>
            <a:pPr algn="ctr"/>
            <a:endParaRPr lang="nb-NO">
              <a:solidFill>
                <a:schemeClr val="tx1"/>
              </a:solidFill>
              <a:effectLst/>
              <a:latin typeface="Oslo Sans" panose="02000000000000000000" pitchFamily="2" charset="77"/>
            </a:endParaRPr>
          </a:p>
        </p:txBody>
      </p:sp>
      <p:sp>
        <p:nvSpPr>
          <p:cNvPr id="5" name="Ellipse 4">
            <a:extLst>
              <a:ext uri="{FF2B5EF4-FFF2-40B4-BE49-F238E27FC236}">
                <a16:creationId xmlns:a16="http://schemas.microsoft.com/office/drawing/2014/main" id="{F41221FA-CB26-AD9F-5454-09FCFA113650}"/>
              </a:ext>
            </a:extLst>
          </p:cNvPr>
          <p:cNvSpPr/>
          <p:nvPr/>
        </p:nvSpPr>
        <p:spPr>
          <a:xfrm>
            <a:off x="4116783" y="2794567"/>
            <a:ext cx="2030400" cy="2030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Følelseshjernen</a:t>
            </a:r>
          </a:p>
        </p:txBody>
      </p:sp>
      <p:sp>
        <p:nvSpPr>
          <p:cNvPr id="6" name="Rektangel 5">
            <a:extLst>
              <a:ext uri="{FF2B5EF4-FFF2-40B4-BE49-F238E27FC236}">
                <a16:creationId xmlns:a16="http://schemas.microsoft.com/office/drawing/2014/main" id="{5EF8826A-B3A3-2E9A-4CAA-0A619EE7D124}"/>
              </a:ext>
            </a:extLst>
          </p:cNvPr>
          <p:cNvSpPr>
            <a:spLocks noChangeAspect="1"/>
          </p:cNvSpPr>
          <p:nvPr/>
        </p:nvSpPr>
        <p:spPr>
          <a:xfrm>
            <a:off x="1107391" y="2794567"/>
            <a:ext cx="2030453" cy="20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Sansehjernen</a:t>
            </a:r>
          </a:p>
        </p:txBody>
      </p:sp>
      <p:pic>
        <p:nvPicPr>
          <p:cNvPr id="21" name="Bilde 20" descr="Et bilde som inneholder sort, mørke&#10;&#10;Automatisk generert beskrivelse">
            <a:extLst>
              <a:ext uri="{FF2B5EF4-FFF2-40B4-BE49-F238E27FC236}">
                <a16:creationId xmlns:a16="http://schemas.microsoft.com/office/drawing/2014/main" id="{0055CA28-0B40-B7B4-8FB8-36104D3F1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566" y="2574234"/>
            <a:ext cx="5304388" cy="2981739"/>
          </a:xfrm>
          <a:prstGeom prst="rect">
            <a:avLst/>
          </a:prstGeom>
        </p:spPr>
      </p:pic>
      <p:sp>
        <p:nvSpPr>
          <p:cNvPr id="25" name="TekstSylinder 24">
            <a:extLst>
              <a:ext uri="{FF2B5EF4-FFF2-40B4-BE49-F238E27FC236}">
                <a16:creationId xmlns:a16="http://schemas.microsoft.com/office/drawing/2014/main" id="{54A39BFB-FB7F-37AA-CA1F-2BE0362DDE02}"/>
              </a:ext>
            </a:extLst>
          </p:cNvPr>
          <p:cNvSpPr txBox="1"/>
          <p:nvPr/>
        </p:nvSpPr>
        <p:spPr>
          <a:xfrm>
            <a:off x="7753817" y="5411090"/>
            <a:ext cx="2933197" cy="523220"/>
          </a:xfrm>
          <a:prstGeom prst="rect">
            <a:avLst/>
          </a:prstGeom>
          <a:noFill/>
        </p:spPr>
        <p:txBody>
          <a:bodyPr wrap="square" rtlCol="0">
            <a:spAutoFit/>
          </a:bodyPr>
          <a:lstStyle/>
          <a:p>
            <a:pPr algn="ctr"/>
            <a:r>
              <a:rPr lang="nb-NO" sz="1400" b="1"/>
              <a:t>Selvinnsikt, overstyre impulser og refleksjon </a:t>
            </a:r>
            <a:r>
              <a:rPr lang="nb-NO" sz="1400" baseline="30000"/>
              <a:t>1,2</a:t>
            </a:r>
          </a:p>
        </p:txBody>
      </p:sp>
      <p:pic>
        <p:nvPicPr>
          <p:cNvPr id="2" name="Bilde 1" descr="Et bilde som inneholder måne, natt&#10;&#10;Automatisk generert beskrivelse">
            <a:extLst>
              <a:ext uri="{FF2B5EF4-FFF2-40B4-BE49-F238E27FC236}">
                <a16:creationId xmlns:a16="http://schemas.microsoft.com/office/drawing/2014/main" id="{F3CF196F-15B3-EE6E-D335-DDEFE3E18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0" t="26491" r="56290" b="46524"/>
          <a:stretch/>
        </p:blipFill>
        <p:spPr>
          <a:xfrm>
            <a:off x="4668115" y="3064934"/>
            <a:ext cx="927736" cy="1016000"/>
          </a:xfrm>
          <a:prstGeom prst="rect">
            <a:avLst/>
          </a:prstGeom>
        </p:spPr>
      </p:pic>
      <p:pic>
        <p:nvPicPr>
          <p:cNvPr id="3" name="Bilde 2" descr="Et bilde som inneholder måne, mørke&#10;&#10;Automatisk generert beskrivelse">
            <a:extLst>
              <a:ext uri="{FF2B5EF4-FFF2-40B4-BE49-F238E27FC236}">
                <a16:creationId xmlns:a16="http://schemas.microsoft.com/office/drawing/2014/main" id="{5D09E1E7-9805-A87A-42D4-E104622C7908}"/>
              </a:ext>
            </a:extLst>
          </p:cNvPr>
          <p:cNvPicPr>
            <a:picLocks noChangeAspect="1"/>
          </p:cNvPicPr>
          <p:nvPr/>
        </p:nvPicPr>
        <p:blipFill rotWithShape="1">
          <a:blip r:embed="rId4">
            <a:extLst>
              <a:ext uri="{28A0092B-C50C-407E-A947-70E740481C1C}">
                <a14:useLocalDpi xmlns:a14="http://schemas.microsoft.com/office/drawing/2010/main" val="0"/>
              </a:ext>
            </a:extLst>
          </a:blip>
          <a:srcRect l="43129" t="26415" r="40708" b="45874"/>
          <a:stretch/>
        </p:blipFill>
        <p:spPr>
          <a:xfrm>
            <a:off x="1595470" y="3008631"/>
            <a:ext cx="1081855" cy="1043316"/>
          </a:xfrm>
          <a:prstGeom prst="rect">
            <a:avLst/>
          </a:prstGeom>
        </p:spPr>
      </p:pic>
      <p:pic>
        <p:nvPicPr>
          <p:cNvPr id="7" name="Bilde 6" descr="Et bilde som inneholder måne, natt, mørke&#10;&#10;Automatisk generert beskrivelse">
            <a:extLst>
              <a:ext uri="{FF2B5EF4-FFF2-40B4-BE49-F238E27FC236}">
                <a16:creationId xmlns:a16="http://schemas.microsoft.com/office/drawing/2014/main" id="{D7AC6215-555D-618A-794E-B5436AE63657}"/>
              </a:ext>
            </a:extLst>
          </p:cNvPr>
          <p:cNvPicPr>
            <a:picLocks noChangeAspect="1"/>
          </p:cNvPicPr>
          <p:nvPr/>
        </p:nvPicPr>
        <p:blipFill rotWithShape="1">
          <a:blip r:embed="rId5">
            <a:extLst>
              <a:ext uri="{28A0092B-C50C-407E-A947-70E740481C1C}">
                <a14:useLocalDpi xmlns:a14="http://schemas.microsoft.com/office/drawing/2010/main" val="0"/>
              </a:ext>
            </a:extLst>
          </a:blip>
          <a:srcRect l="56957" t="27421" r="28083" b="45595"/>
          <a:stretch/>
        </p:blipFill>
        <p:spPr>
          <a:xfrm>
            <a:off x="6684929" y="1018979"/>
            <a:ext cx="1001319" cy="1016000"/>
          </a:xfrm>
          <a:prstGeom prst="rect">
            <a:avLst/>
          </a:prstGeom>
        </p:spPr>
      </p:pic>
      <p:sp>
        <p:nvSpPr>
          <p:cNvPr id="8" name="Tittel 1">
            <a:extLst>
              <a:ext uri="{FF2B5EF4-FFF2-40B4-BE49-F238E27FC236}">
                <a16:creationId xmlns:a16="http://schemas.microsoft.com/office/drawing/2014/main" id="{39C12F70-2CE4-B4DA-E098-FF84AC2B7CCC}"/>
              </a:ext>
            </a:extLst>
          </p:cNvPr>
          <p:cNvSpPr>
            <a:spLocks noGrp="1"/>
          </p:cNvSpPr>
          <p:nvPr>
            <p:ph type="title"/>
          </p:nvPr>
        </p:nvSpPr>
        <p:spPr>
          <a:xfrm>
            <a:off x="695326" y="720001"/>
            <a:ext cx="3578094" cy="623607"/>
          </a:xfrm>
        </p:spPr>
        <p:txBody>
          <a:bodyPr>
            <a:normAutofit/>
          </a:bodyPr>
          <a:lstStyle/>
          <a:p>
            <a:r>
              <a:rPr lang="nb-NO"/>
              <a:t>Tenkehjernen</a:t>
            </a:r>
          </a:p>
        </p:txBody>
      </p:sp>
      <p:sp>
        <p:nvSpPr>
          <p:cNvPr id="9" name="TekstSylinder 8">
            <a:extLst>
              <a:ext uri="{FF2B5EF4-FFF2-40B4-BE49-F238E27FC236}">
                <a16:creationId xmlns:a16="http://schemas.microsoft.com/office/drawing/2014/main" id="{F87875FE-6504-F40E-F1AF-3603FD02D574}"/>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Tree>
    <p:extLst>
      <p:ext uri="{BB962C8B-B14F-4D97-AF65-F5344CB8AC3E}">
        <p14:creationId xmlns:p14="http://schemas.microsoft.com/office/powerpoint/2010/main" val="406328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p:txBody>
          <a:bodyPr/>
          <a:lstStyle/>
          <a:p>
            <a:r>
              <a:rPr lang="nb-NO"/>
              <a:t>Tenkehjernen</a:t>
            </a:r>
            <a:r>
              <a:rPr lang="nb-NO" sz="1600" baseline="80000"/>
              <a:t>1,2</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096000" y="1893861"/>
            <a:ext cx="5192486" cy="3481868"/>
          </a:xfrm>
        </p:spPr>
        <p:txBody>
          <a:bodyPr>
            <a:normAutofit/>
          </a:bodyPr>
          <a:lstStyle/>
          <a:p>
            <a:pPr>
              <a:spcBef>
                <a:spcPts val="1800"/>
              </a:spcBef>
              <a:spcAft>
                <a:spcPts val="1800"/>
              </a:spcAft>
              <a:buBlip>
                <a:blip r:embed="rId3"/>
              </a:buBlip>
            </a:pPr>
            <a:r>
              <a:rPr lang="nb-NO" sz="1800">
                <a:effectLst/>
                <a:ea typeface="Aptos" panose="020B0004020202020204" pitchFamily="34" charset="0"/>
                <a:cs typeface="Times New Roman" panose="02020603050405020304" pitchFamily="18" charset="0"/>
              </a:rPr>
              <a:t>Nettverkene i tenkehjernen er det </a:t>
            </a:r>
            <a:r>
              <a:rPr lang="nb-NO" sz="1800" b="1">
                <a:effectLst/>
                <a:ea typeface="Aptos" panose="020B0004020202020204" pitchFamily="34" charset="0"/>
                <a:cs typeface="Times New Roman" panose="02020603050405020304" pitchFamily="18" charset="0"/>
              </a:rPr>
              <a:t>siste som utvikles</a:t>
            </a:r>
            <a:r>
              <a:rPr lang="nb-NO" sz="1800">
                <a:effectLst/>
                <a:ea typeface="Aptos" panose="020B0004020202020204" pitchFamily="34" charset="0"/>
                <a:cs typeface="Times New Roman" panose="02020603050405020304" pitchFamily="18" charset="0"/>
              </a:rPr>
              <a:t>, men ofte det vi forbinder med ordet </a:t>
            </a:r>
            <a:r>
              <a:rPr lang="nb-NO" sz="1800" i="1">
                <a:effectLst/>
                <a:ea typeface="Aptos" panose="020B0004020202020204" pitchFamily="34" charset="0"/>
                <a:cs typeface="Times New Roman" panose="02020603050405020304" pitchFamily="18" charset="0"/>
              </a:rPr>
              <a:t>hjerne</a:t>
            </a:r>
            <a:r>
              <a:rPr lang="nb-NO" sz="1800">
                <a:effectLst/>
                <a:ea typeface="Aptos" panose="020B0004020202020204" pitchFamily="34" charset="0"/>
                <a:cs typeface="Times New Roman" panose="02020603050405020304" pitchFamily="18" charset="0"/>
              </a:rPr>
              <a:t>. </a:t>
            </a:r>
          </a:p>
          <a:p>
            <a:pPr>
              <a:spcBef>
                <a:spcPts val="1800"/>
              </a:spcBef>
              <a:spcAft>
                <a:spcPts val="1800"/>
              </a:spcAft>
              <a:buBlip>
                <a:blip r:embed="rId3"/>
              </a:buBlip>
            </a:pPr>
            <a:r>
              <a:rPr lang="nb-NO" sz="1800">
                <a:ea typeface="Aptos" panose="020B0004020202020204" pitchFamily="34" charset="0"/>
                <a:cs typeface="Times New Roman" panose="02020603050405020304" pitchFamily="18" charset="0"/>
              </a:rPr>
              <a:t>H</a:t>
            </a:r>
            <a:r>
              <a:rPr lang="nb-NO" sz="1800">
                <a:effectLst/>
                <a:ea typeface="Aptos" panose="020B0004020202020204" pitchFamily="34" charset="0"/>
                <a:cs typeface="Times New Roman" panose="02020603050405020304" pitchFamily="18" charset="0"/>
              </a:rPr>
              <a:t>jelper oss med å </a:t>
            </a:r>
            <a:r>
              <a:rPr lang="nb-NO" sz="1800" b="1">
                <a:effectLst/>
                <a:ea typeface="Aptos" panose="020B0004020202020204" pitchFamily="34" charset="0"/>
                <a:cs typeface="Times New Roman" panose="02020603050405020304" pitchFamily="18" charset="0"/>
              </a:rPr>
              <a:t>reflektere,</a:t>
            </a:r>
            <a:r>
              <a:rPr lang="nb-NO" sz="1800">
                <a:effectLst/>
                <a:ea typeface="Aptos" panose="020B0004020202020204" pitchFamily="34" charset="0"/>
                <a:cs typeface="Times New Roman" panose="02020603050405020304" pitchFamily="18" charset="0"/>
              </a:rPr>
              <a:t> ha selvinnsikt, konsentrere oss og løse komplekse problemer</a:t>
            </a:r>
            <a:r>
              <a:rPr lang="nb-NO" sz="1800" baseline="30000">
                <a:effectLst/>
                <a:ea typeface="Aptos" panose="020B0004020202020204" pitchFamily="34" charset="0"/>
                <a:cs typeface="Times New Roman" panose="02020603050405020304" pitchFamily="18" charset="0"/>
              </a:rPr>
              <a:t>4</a:t>
            </a:r>
            <a:r>
              <a:rPr lang="nb-NO" sz="1800">
                <a:effectLst/>
                <a:ea typeface="Aptos" panose="020B0004020202020204" pitchFamily="34" charset="0"/>
                <a:cs typeface="Times New Roman" panose="02020603050405020304" pitchFamily="18" charset="0"/>
              </a:rPr>
              <a:t>.</a:t>
            </a:r>
          </a:p>
          <a:p>
            <a:pPr>
              <a:spcBef>
                <a:spcPts val="1800"/>
              </a:spcBef>
              <a:spcAft>
                <a:spcPts val="1800"/>
              </a:spcAft>
              <a:buBlip>
                <a:blip r:embed="rId3"/>
              </a:buBlip>
            </a:pPr>
            <a:r>
              <a:rPr lang="nb-NO" sz="1800">
                <a:ea typeface="Aptos" panose="020B0004020202020204" pitchFamily="34" charset="0"/>
                <a:cs typeface="Times New Roman" panose="02020603050405020304" pitchFamily="18" charset="0"/>
              </a:rPr>
              <a:t>G</a:t>
            </a:r>
            <a:r>
              <a:rPr lang="nb-NO" sz="1800">
                <a:effectLst/>
                <a:ea typeface="Aptos" panose="020B0004020202020204" pitchFamily="34" charset="0"/>
                <a:cs typeface="Times New Roman" panose="02020603050405020304" pitchFamily="18" charset="0"/>
              </a:rPr>
              <a:t>jør det mulig for oss å </a:t>
            </a:r>
            <a:r>
              <a:rPr lang="nb-NO" sz="1800" b="1">
                <a:ea typeface="Aptos" panose="020B0004020202020204" pitchFamily="34" charset="0"/>
                <a:cs typeface="Times New Roman" panose="02020603050405020304" pitchFamily="18" charset="0"/>
              </a:rPr>
              <a:t>overstyre</a:t>
            </a:r>
            <a:r>
              <a:rPr lang="nb-NO" sz="1800" b="1">
                <a:effectLst/>
                <a:ea typeface="Aptos" panose="020B0004020202020204" pitchFamily="34" charset="0"/>
                <a:cs typeface="Times New Roman" panose="02020603050405020304" pitchFamily="18" charset="0"/>
              </a:rPr>
              <a:t> impulser</a:t>
            </a:r>
            <a:r>
              <a:rPr lang="nb-NO" sz="1800">
                <a:ea typeface="Aptos" panose="020B0004020202020204" pitchFamily="34" charset="0"/>
                <a:cs typeface="Times New Roman" panose="02020603050405020304" pitchFamily="18" charset="0"/>
              </a:rPr>
              <a:t>, men bare for en liten stund av gangen</a:t>
            </a:r>
            <a:r>
              <a:rPr lang="nb-NO" sz="1800">
                <a:effectLst/>
                <a:ea typeface="Aptos" panose="020B0004020202020204" pitchFamily="34" charset="0"/>
                <a:cs typeface="Times New Roman" panose="02020603050405020304" pitchFamily="18" charset="0"/>
              </a:rPr>
              <a:t>. </a:t>
            </a:r>
            <a:endParaRPr lang="nb-NO" sz="1800">
              <a:ea typeface="Aptos" panose="020B0004020202020204" pitchFamily="34" charset="0"/>
              <a:cs typeface="Times New Roman" panose="02020603050405020304" pitchFamily="18" charset="0"/>
            </a:endParaRPr>
          </a:p>
          <a:p>
            <a:pPr>
              <a:lnSpc>
                <a:spcPct val="116000"/>
              </a:lnSpc>
              <a:spcAft>
                <a:spcPts val="800"/>
              </a:spcAft>
              <a:buBlip>
                <a:blip r:embed="rId3"/>
              </a:buBlip>
            </a:pPr>
            <a:endParaRPr lang="nb-NO" sz="1800" i="1">
              <a:effectLst/>
              <a:latin typeface="Oslo Sans" panose="02000000000000000000" pitchFamily="2" charset="77"/>
              <a:ea typeface="Aptos" panose="020B00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pic>
        <p:nvPicPr>
          <p:cNvPr id="6" name="Bilde 5">
            <a:extLst>
              <a:ext uri="{FF2B5EF4-FFF2-40B4-BE49-F238E27FC236}">
                <a16:creationId xmlns:a16="http://schemas.microsoft.com/office/drawing/2014/main" id="{264F32A7-38AC-5014-BE17-AF89C4CD035E}"/>
              </a:ext>
            </a:extLst>
          </p:cNvPr>
          <p:cNvPicPr>
            <a:picLocks noChangeAspect="1"/>
          </p:cNvPicPr>
          <p:nvPr/>
        </p:nvPicPr>
        <p:blipFill>
          <a:blip r:embed="rId6">
            <a:extLst>
              <a:ext uri="{28A0092B-C50C-407E-A947-70E740481C1C}">
                <a14:useLocalDpi xmlns:a14="http://schemas.microsoft.com/office/drawing/2010/main" val="0"/>
              </a:ext>
            </a:extLst>
          </a:blip>
          <a:srcRect l="28389" r="28389"/>
          <a:stretch/>
        </p:blipFill>
        <p:spPr>
          <a:xfrm>
            <a:off x="1387319" y="1366434"/>
            <a:ext cx="3359426" cy="4373999"/>
          </a:xfrm>
          <a:prstGeom prst="rect">
            <a:avLst/>
          </a:prstGeom>
        </p:spPr>
      </p:pic>
      <p:pic>
        <p:nvPicPr>
          <p:cNvPr id="4" name="Bilde 3" descr="Et bilde som inneholder sort, mørke&#10;&#10;Automatisk generert beskrivelse">
            <a:extLst>
              <a:ext uri="{FF2B5EF4-FFF2-40B4-BE49-F238E27FC236}">
                <a16:creationId xmlns:a16="http://schemas.microsoft.com/office/drawing/2014/main" id="{FEB136A5-AF1D-DD63-95CF-38404934039E}"/>
              </a:ext>
            </a:extLst>
          </p:cNvPr>
          <p:cNvPicPr>
            <a:picLocks noChangeAspect="1"/>
          </p:cNvPicPr>
          <p:nvPr/>
        </p:nvPicPr>
        <p:blipFill rotWithShape="1">
          <a:blip r:embed="rId7">
            <a:extLst>
              <a:ext uri="{28A0092B-C50C-407E-A947-70E740481C1C}">
                <a14:useLocalDpi xmlns:a14="http://schemas.microsoft.com/office/drawing/2010/main" val="0"/>
              </a:ext>
            </a:extLst>
          </a:blip>
          <a:srcRect l="35309" t="10017" r="31509" b="8736"/>
          <a:stretch/>
        </p:blipFill>
        <p:spPr>
          <a:xfrm>
            <a:off x="1899645" y="1812318"/>
            <a:ext cx="2587294" cy="3563411"/>
          </a:xfrm>
          <a:prstGeom prst="rect">
            <a:avLst/>
          </a:prstGeom>
        </p:spPr>
      </p:pic>
      <p:sp>
        <p:nvSpPr>
          <p:cNvPr id="8" name="TekstSylinder 7">
            <a:extLst>
              <a:ext uri="{FF2B5EF4-FFF2-40B4-BE49-F238E27FC236}">
                <a16:creationId xmlns:a16="http://schemas.microsoft.com/office/drawing/2014/main" id="{92299B4F-6110-D6D5-A030-FA10B667CA8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Tree>
    <p:extLst>
      <p:ext uri="{BB962C8B-B14F-4D97-AF65-F5344CB8AC3E}">
        <p14:creationId xmlns:p14="http://schemas.microsoft.com/office/powerpoint/2010/main" val="63543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C3CF363-32E3-5317-DDA7-4612C9ED543A}"/>
              </a:ext>
            </a:extLst>
          </p:cNvPr>
          <p:cNvSpPr/>
          <p:nvPr/>
        </p:nvSpPr>
        <p:spPr>
          <a:xfrm>
            <a:off x="5035" y="0"/>
            <a:ext cx="56136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a:xfrm>
            <a:off x="1086711" y="4917538"/>
            <a:ext cx="3683520" cy="1311999"/>
          </a:xfrm>
        </p:spPr>
        <p:txBody>
          <a:bodyPr>
            <a:normAutofit/>
          </a:bodyPr>
          <a:lstStyle/>
          <a:p>
            <a:pPr algn="ctr">
              <a:spcBef>
                <a:spcPts val="1200"/>
              </a:spcBef>
              <a:spcAft>
                <a:spcPts val="1200"/>
              </a:spcAft>
            </a:pPr>
            <a:r>
              <a:rPr lang="nb-NO"/>
              <a:t>Tenkehjernen </a:t>
            </a:r>
            <a:br>
              <a:rPr lang="nb-NO"/>
            </a:br>
            <a:r>
              <a:rPr lang="nb-NO" sz="2000"/>
              <a:t>Hjelper oss med å reflektere og overstyre impulser </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175385" y="918965"/>
            <a:ext cx="5013037" cy="5455408"/>
          </a:xfrm>
        </p:spPr>
        <p:txBody>
          <a:bodyPr>
            <a:normAutofit/>
          </a:bodyPr>
          <a:lstStyle/>
          <a:p>
            <a:pPr marL="0" indent="0">
              <a:spcAft>
                <a:spcPts val="1200"/>
              </a:spcAft>
              <a:buNone/>
            </a:pPr>
            <a:r>
              <a:rPr lang="nb-NO" sz="1800" b="1">
                <a:ea typeface="Aptos" panose="020B0004020202020204" pitchFamily="34" charset="0"/>
                <a:cs typeface="Times New Roman" panose="02020603050405020304" pitchFamily="18" charset="0"/>
              </a:rPr>
              <a:t>Eksempler:</a:t>
            </a:r>
          </a:p>
          <a:p>
            <a:pPr>
              <a:spcAft>
                <a:spcPts val="1200"/>
              </a:spcAft>
              <a:buBlip>
                <a:blip r:embed="rId3"/>
              </a:buBlip>
            </a:pPr>
            <a:r>
              <a:rPr lang="nb-NO" sz="1800">
                <a:ea typeface="Aptos" panose="020B0004020202020204" pitchFamily="34" charset="0"/>
                <a:cs typeface="Times New Roman" panose="02020603050405020304" pitchFamily="18" charset="0"/>
              </a:rPr>
              <a:t>Jeg klarer å holde fokus når jeg leser, selv om det bråker rundt meg. </a:t>
            </a:r>
          </a:p>
          <a:p>
            <a:pPr>
              <a:spcAft>
                <a:spcPts val="1200"/>
              </a:spcAft>
              <a:buBlip>
                <a:blip r:embed="rId3"/>
              </a:buBlip>
            </a:pPr>
            <a:r>
              <a:rPr lang="nb-NO" sz="1800">
                <a:ea typeface="Aptos" panose="020B0004020202020204" pitchFamily="34" charset="0"/>
                <a:cs typeface="Times New Roman" panose="02020603050405020304" pitchFamily="18" charset="0"/>
              </a:rPr>
              <a:t>Jeg snakker rolig når jeg krangler med samboeren min, men egentlig vil jeg skrike.  </a:t>
            </a:r>
          </a:p>
          <a:p>
            <a:pPr>
              <a:spcAft>
                <a:spcPts val="1200"/>
              </a:spcAft>
              <a:buBlip>
                <a:blip r:embed="rId3"/>
              </a:buBlip>
            </a:pPr>
            <a:r>
              <a:rPr lang="nb-NO" sz="1800">
                <a:effectLst/>
                <a:ea typeface="Aptos" panose="020B0004020202020204" pitchFamily="34" charset="0"/>
                <a:cs typeface="Times New Roman" panose="02020603050405020304" pitchFamily="18" charset="0"/>
              </a:rPr>
              <a:t>Jeg har lyst på sjokolade, men stopper meg selv fra å kjøpe fordi det er usunt. </a:t>
            </a:r>
          </a:p>
          <a:p>
            <a:pPr>
              <a:spcAft>
                <a:spcPts val="1200"/>
              </a:spcAft>
              <a:buBlip>
                <a:blip r:embed="rId3"/>
              </a:buBlip>
            </a:pPr>
            <a:r>
              <a:rPr lang="nb-NO" sz="1800">
                <a:ea typeface="Aptos" panose="020B0004020202020204" pitchFamily="34" charset="0"/>
                <a:cs typeface="Times New Roman" panose="02020603050405020304" pitchFamily="18" charset="0"/>
              </a:rPr>
              <a:t>Jeg holder presentasjonen på jobb, selv om jeg er nervøs og egentlig vil ringe inn syk. </a:t>
            </a:r>
          </a:p>
          <a:p>
            <a:pPr>
              <a:spcAft>
                <a:spcPts val="1200"/>
              </a:spcAft>
              <a:buBlip>
                <a:blip r:embed="rId3"/>
              </a:buBlip>
            </a:pPr>
            <a:r>
              <a:rPr lang="nb-NO" sz="1800">
                <a:ea typeface="Aptos" panose="020B0004020202020204" pitchFamily="34" charset="0"/>
                <a:cs typeface="Times New Roman" panose="02020603050405020304" pitchFamily="18" charset="0"/>
              </a:rPr>
              <a:t>Jeg kan forklare hvorfor jeg trakk hånden vekk fra kokeplaten, det var fordi den var varm. </a:t>
            </a: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sp>
        <p:nvSpPr>
          <p:cNvPr id="8" name="TekstSylinder 7">
            <a:extLst>
              <a:ext uri="{FF2B5EF4-FFF2-40B4-BE49-F238E27FC236}">
                <a16:creationId xmlns:a16="http://schemas.microsoft.com/office/drawing/2014/main" id="{92299B4F-6110-D6D5-A030-FA10B667CA8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11" name="Bilde 10" descr="Et bilde som inneholder tegning, kunst, illustrasjon">
            <a:extLst>
              <a:ext uri="{FF2B5EF4-FFF2-40B4-BE49-F238E27FC236}">
                <a16:creationId xmlns:a16="http://schemas.microsoft.com/office/drawing/2014/main" id="{D0B07714-D100-9C3C-E580-7196939DB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42" y="1241946"/>
            <a:ext cx="4733458" cy="3047130"/>
          </a:xfrm>
          <a:prstGeom prst="rect">
            <a:avLst/>
          </a:prstGeom>
        </p:spPr>
      </p:pic>
    </p:spTree>
    <p:extLst>
      <p:ext uri="{BB962C8B-B14F-4D97-AF65-F5344CB8AC3E}">
        <p14:creationId xmlns:p14="http://schemas.microsoft.com/office/powerpoint/2010/main" val="351411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FA040-8B21-873B-4558-DA5C9A549D90}"/>
              </a:ext>
            </a:extLst>
          </p:cNvPr>
          <p:cNvSpPr>
            <a:spLocks noGrp="1"/>
          </p:cNvSpPr>
          <p:nvPr>
            <p:ph type="title"/>
          </p:nvPr>
        </p:nvSpPr>
        <p:spPr/>
        <p:txBody>
          <a:bodyPr>
            <a:normAutofit/>
          </a:bodyPr>
          <a:lstStyle/>
          <a:p>
            <a:r>
              <a:rPr lang="nb-NO"/>
              <a:t>Oppgave</a:t>
            </a:r>
            <a:r>
              <a:rPr lang="nb-NO">
                <a:latin typeface="Oslo Sans" panose="02000000000000000000" pitchFamily="2" charset="77"/>
              </a:rPr>
              <a:t> </a:t>
            </a:r>
          </a:p>
        </p:txBody>
      </p:sp>
      <p:pic>
        <p:nvPicPr>
          <p:cNvPr id="5" name="Bilde 4" descr="Et bilde som inneholder måne, Himmellegeme, mørke, Astronomisk begivenhet&#10;&#10;Automatisk generert beskrivelse">
            <a:extLst>
              <a:ext uri="{FF2B5EF4-FFF2-40B4-BE49-F238E27FC236}">
                <a16:creationId xmlns:a16="http://schemas.microsoft.com/office/drawing/2014/main" id="{7FD6FCBE-F100-4A78-CA8D-FB636200DC41}"/>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9" name="TekstSylinder 8">
            <a:extLst>
              <a:ext uri="{FF2B5EF4-FFF2-40B4-BE49-F238E27FC236}">
                <a16:creationId xmlns:a16="http://schemas.microsoft.com/office/drawing/2014/main" id="{A57FB0A8-CEF6-F319-2B92-C6ECF42D40C6}"/>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effectLst/>
                <a:ea typeface="Aptos" panose="020B0004020202020204" pitchFamily="34" charset="0"/>
                <a:cs typeface="Times New Roman" panose="02020603050405020304" pitchFamily="18" charset="0"/>
              </a:rPr>
              <a:t>10 minutter</a:t>
            </a:r>
          </a:p>
        </p:txBody>
      </p:sp>
      <p:sp>
        <p:nvSpPr>
          <p:cNvPr id="10" name="TekstSylinder 9">
            <a:extLst>
              <a:ext uri="{FF2B5EF4-FFF2-40B4-BE49-F238E27FC236}">
                <a16:creationId xmlns:a16="http://schemas.microsoft.com/office/drawing/2014/main" id="{023B7E60-1A4F-B540-C58D-8DF16324D7EA}"/>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
        <p:nvSpPr>
          <p:cNvPr id="11" name="TekstSylinder 10">
            <a:extLst>
              <a:ext uri="{FF2B5EF4-FFF2-40B4-BE49-F238E27FC236}">
                <a16:creationId xmlns:a16="http://schemas.microsoft.com/office/drawing/2014/main" id="{E50E1D23-1BBA-F00C-7F2C-742BF2420327}"/>
              </a:ext>
            </a:extLst>
          </p:cNvPr>
          <p:cNvSpPr txBox="1"/>
          <p:nvPr/>
        </p:nvSpPr>
        <p:spPr>
          <a:xfrm>
            <a:off x="695326" y="2245766"/>
            <a:ext cx="5633285" cy="2092881"/>
          </a:xfrm>
          <a:prstGeom prst="rect">
            <a:avLst/>
          </a:prstGeom>
          <a:noFill/>
        </p:spPr>
        <p:txBody>
          <a:bodyPr wrap="square">
            <a:spAutoFit/>
          </a:bodyPr>
          <a:lstStyle/>
          <a:p>
            <a:pPr marL="216000" indent="-216000">
              <a:spcBef>
                <a:spcPts val="1200"/>
              </a:spcBef>
              <a:spcAft>
                <a:spcPts val="1200"/>
              </a:spcAft>
            </a:pPr>
            <a:r>
              <a:rPr lang="nb-NO" sz="1800">
                <a:effectLst/>
                <a:ea typeface="Aptos" panose="020B0004020202020204" pitchFamily="34" charset="0"/>
                <a:cs typeface="Times New Roman" panose="02020603050405020304" pitchFamily="18" charset="0"/>
              </a:rPr>
              <a:t>Gå sammen to og to: </a:t>
            </a:r>
          </a:p>
          <a:p>
            <a:pPr marL="216000" indent="-216000">
              <a:spcBef>
                <a:spcPts val="1200"/>
              </a:spcBef>
              <a:spcAft>
                <a:spcPts val="1200"/>
              </a:spcAft>
              <a:buBlip>
                <a:blip r:embed="rId3"/>
              </a:buBlip>
            </a:pPr>
            <a:r>
              <a:rPr lang="nb-NO">
                <a:ea typeface="Aptos" panose="020B0004020202020204" pitchFamily="34" charset="0"/>
                <a:cs typeface="Times New Roman" panose="02020603050405020304" pitchFamily="18" charset="0"/>
              </a:rPr>
              <a:t>Forklar modellen «den tredelte hjernen» og hvilke oppgaver de ulike nettverkene har.</a:t>
            </a:r>
          </a:p>
          <a:p>
            <a:pPr marL="216000" indent="-216000">
              <a:spcBef>
                <a:spcPts val="1200"/>
              </a:spcBef>
              <a:spcAft>
                <a:spcPts val="1200"/>
              </a:spcAft>
              <a:buBlip>
                <a:blip r:embed="rId3"/>
              </a:buBlip>
            </a:pPr>
            <a:r>
              <a:rPr lang="nb-NO" sz="1800">
                <a:ea typeface="Aptos" panose="020B0004020202020204" pitchFamily="34" charset="0"/>
                <a:cs typeface="Times New Roman" panose="02020603050405020304" pitchFamily="18" charset="0"/>
              </a:rPr>
              <a:t>Tenk over og s</a:t>
            </a:r>
            <a:r>
              <a:rPr lang="nb-NO">
                <a:ea typeface="Aptos" panose="020B0004020202020204" pitchFamily="34" charset="0"/>
                <a:cs typeface="Times New Roman" panose="02020603050405020304" pitchFamily="18" charset="0"/>
              </a:rPr>
              <a:t>nakke sammen om en gang du måtte overstyre impulser sist uke. </a:t>
            </a:r>
            <a:endParaRPr lang="nb-NO" sz="1800">
              <a:ea typeface="Aptos" panose="020B0004020202020204" pitchFamily="34" charset="0"/>
              <a:cs typeface="Times New Roman" panose="02020603050405020304" pitchFamily="18" charset="0"/>
            </a:endParaRPr>
          </a:p>
        </p:txBody>
      </p:sp>
      <p:pic>
        <p:nvPicPr>
          <p:cNvPr id="14" name="Bilde 13">
            <a:extLst>
              <a:ext uri="{FF2B5EF4-FFF2-40B4-BE49-F238E27FC236}">
                <a16:creationId xmlns:a16="http://schemas.microsoft.com/office/drawing/2014/main" id="{A6C52D87-E8D7-D8C0-2BC5-538ECA7E40A1}"/>
              </a:ext>
            </a:extLst>
          </p:cNvPr>
          <p:cNvPicPr>
            <a:picLocks noChangeAspect="1"/>
          </p:cNvPicPr>
          <p:nvPr/>
        </p:nvPicPr>
        <p:blipFill>
          <a:blip r:embed="rId4"/>
          <a:stretch>
            <a:fillRect/>
          </a:stretch>
        </p:blipFill>
        <p:spPr>
          <a:xfrm>
            <a:off x="7455806" y="976592"/>
            <a:ext cx="3684105" cy="4535593"/>
          </a:xfrm>
          <a:prstGeom prst="rect">
            <a:avLst/>
          </a:prstGeom>
        </p:spPr>
      </p:pic>
    </p:spTree>
    <p:extLst>
      <p:ext uri="{BB962C8B-B14F-4D97-AF65-F5344CB8AC3E}">
        <p14:creationId xmlns:p14="http://schemas.microsoft.com/office/powerpoint/2010/main" val="5939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e 6" descr="Et bilde som inneholder klær, innendørs, person, møbler&#10;&#10;Automatisk generert beskrivelse">
            <a:extLst>
              <a:ext uri="{FF2B5EF4-FFF2-40B4-BE49-F238E27FC236}">
                <a16:creationId xmlns:a16="http://schemas.microsoft.com/office/drawing/2014/main" id="{EF54D5F0-F61F-2EE0-C8FC-39E6D933825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50019" y="-1470025"/>
            <a:ext cx="12492037" cy="8328025"/>
          </a:xfrm>
          <a:prstGeom prst="rect">
            <a:avLst/>
          </a:prstGeom>
        </p:spPr>
      </p:pic>
      <p:sp>
        <p:nvSpPr>
          <p:cNvPr id="5" name="Rektangel 4">
            <a:extLst>
              <a:ext uri="{FF2B5EF4-FFF2-40B4-BE49-F238E27FC236}">
                <a16:creationId xmlns:a16="http://schemas.microsoft.com/office/drawing/2014/main" id="{E187C6DF-03E1-AFE9-4026-D6E3CB91B7F8}"/>
              </a:ext>
            </a:extLst>
          </p:cNvPr>
          <p:cNvSpPr/>
          <p:nvPr/>
        </p:nvSpPr>
        <p:spPr>
          <a:xfrm>
            <a:off x="4750676" y="3549316"/>
            <a:ext cx="7591342" cy="3308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4" name="TekstSylinder 13">
            <a:extLst>
              <a:ext uri="{FF2B5EF4-FFF2-40B4-BE49-F238E27FC236}">
                <a16:creationId xmlns:a16="http://schemas.microsoft.com/office/drawing/2014/main" id="{BDA9BBD2-1866-431A-FC4D-A68B63F9EC8A}"/>
              </a:ext>
            </a:extLst>
          </p:cNvPr>
          <p:cNvSpPr txBox="1"/>
          <p:nvPr/>
        </p:nvSpPr>
        <p:spPr>
          <a:xfrm>
            <a:off x="5688871" y="3908059"/>
            <a:ext cx="5578219" cy="2292935"/>
          </a:xfrm>
          <a:prstGeom prst="rect">
            <a:avLst/>
          </a:prstGeom>
          <a:noFill/>
        </p:spPr>
        <p:txBody>
          <a:bodyPr wrap="square">
            <a:spAutoFit/>
          </a:bodyPr>
          <a:lstStyle/>
          <a:p>
            <a:pPr marR="0" lvl="0" algn="l" defTabSz="914400" rtl="0" eaLnBrk="1" fontAlgn="auto" latinLnBrk="0" hangingPunct="1">
              <a:spcBef>
                <a:spcPts val="1200"/>
              </a:spcBef>
              <a:spcAft>
                <a:spcPts val="1200"/>
              </a:spcAft>
              <a:buClrTx/>
              <a:buSzTx/>
              <a:buFontTx/>
              <a:buNone/>
              <a:tabLst/>
              <a:defRPr/>
            </a:pPr>
            <a:r>
              <a:rPr kumimoji="0" lang="nb-NO" sz="3200" b="0"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I neste film skal vi høre mer om: </a:t>
            </a:r>
          </a:p>
          <a:p>
            <a:pPr marL="216000" marR="0" lvl="1" indent="-216000" algn="l" defTabSz="914400" rtl="0" eaLnBrk="1" fontAlgn="auto" latinLnBrk="0" hangingPunct="1">
              <a:spcBef>
                <a:spcPts val="600"/>
              </a:spcBef>
              <a:spcAft>
                <a:spcPts val="600"/>
              </a:spcAft>
              <a:buClrTx/>
              <a:buSzTx/>
              <a:buFontTx/>
              <a:buBlip>
                <a:blip r:embed="rId5"/>
              </a:buBlip>
              <a:tabLst/>
              <a:defRPr/>
            </a:pPr>
            <a:r>
              <a:rPr kumimoji="0" lang="nb-NO" sz="1800" b="0"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Hva hjernen registrerer som fare</a:t>
            </a:r>
          </a:p>
          <a:p>
            <a:pPr marL="216000" lvl="1" indent="-216000">
              <a:spcBef>
                <a:spcPts val="600"/>
              </a:spcBef>
              <a:spcAft>
                <a:spcPts val="600"/>
              </a:spcAft>
              <a:buBlip>
                <a:blip r:embed="rId5"/>
              </a:buBlip>
            </a:pPr>
            <a:r>
              <a:rPr lang="nb-NO" sz="1800">
                <a:ea typeface="Aptos" panose="020B0004020202020204" pitchFamily="34" charset="0"/>
                <a:cs typeface="Times New Roman" panose="02020603050405020304" pitchFamily="18" charset="0"/>
              </a:rPr>
              <a:t>Hvordan barndomsbelastninger kan påvirke barns utvikling</a:t>
            </a:r>
          </a:p>
        </p:txBody>
      </p:sp>
      <p:pic>
        <p:nvPicPr>
          <p:cNvPr id="16" name="Bilde 15" descr="Et bilde som inneholder mørke, sort, måne, natt&#10;&#10;Automatisk generert beskrivelse">
            <a:extLst>
              <a:ext uri="{FF2B5EF4-FFF2-40B4-BE49-F238E27FC236}">
                <a16:creationId xmlns:a16="http://schemas.microsoft.com/office/drawing/2014/main" id="{CF52BD42-CB89-2426-97F6-987891CF5B1A}"/>
              </a:ext>
            </a:extLst>
          </p:cNvPr>
          <p:cNvPicPr>
            <a:picLocks noChangeAspect="1"/>
          </p:cNvPicPr>
          <p:nvPr/>
        </p:nvPicPr>
        <p:blipFill rotWithShape="1">
          <a:blip r:embed="rId6">
            <a:extLst>
              <a:ext uri="{28A0092B-C50C-407E-A947-70E740481C1C}">
                <a14:useLocalDpi xmlns:a14="http://schemas.microsoft.com/office/drawing/2010/main" val="0"/>
              </a:ext>
            </a:extLst>
          </a:blip>
          <a:srcRect l="51545" t="44551" r="42572" b="45900"/>
          <a:stretch/>
        </p:blipFill>
        <p:spPr>
          <a:xfrm rot="13118089" flipH="1">
            <a:off x="4808874" y="3935847"/>
            <a:ext cx="821800" cy="750340"/>
          </a:xfrm>
          <a:prstGeom prst="rect">
            <a:avLst/>
          </a:prstGeom>
        </p:spPr>
      </p:pic>
      <p:sp>
        <p:nvSpPr>
          <p:cNvPr id="3" name="TekstSylinder 2">
            <a:extLst>
              <a:ext uri="{FF2B5EF4-FFF2-40B4-BE49-F238E27FC236}">
                <a16:creationId xmlns:a16="http://schemas.microsoft.com/office/drawing/2014/main" id="{09518672-0997-3F37-6E14-BE7759886051}"/>
              </a:ext>
            </a:extLst>
          </p:cNvPr>
          <p:cNvSpPr txBox="1"/>
          <p:nvPr/>
        </p:nvSpPr>
        <p:spPr>
          <a:xfrm>
            <a:off x="8156576" y="192087"/>
            <a:ext cx="36841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Oslo Sans Office"/>
                <a:ea typeface="+mn-ea"/>
                <a:cs typeface="+mn-cs"/>
              </a:rPr>
              <a:t>Hjernen</a:t>
            </a:r>
          </a:p>
        </p:txBody>
      </p:sp>
      <p:pic>
        <p:nvPicPr>
          <p:cNvPr id="2" name="Bilde 1" descr="Et bilde som inneholder måne, mørke, Himmellegeme, astronomi&#10;&#10;Automatisk generert beskrivelse">
            <a:extLst>
              <a:ext uri="{FF2B5EF4-FFF2-40B4-BE49-F238E27FC236}">
                <a16:creationId xmlns:a16="http://schemas.microsoft.com/office/drawing/2014/main" id="{B2B50DFB-7374-8C20-9CC0-6FE84F6A8438}"/>
              </a:ext>
            </a:extLst>
          </p:cNvPr>
          <p:cNvPicPr>
            <a:picLocks noChangeAspect="1"/>
          </p:cNvPicPr>
          <p:nvPr/>
        </p:nvPicPr>
        <p:blipFill>
          <a:blip r:embed="rId7">
            <a:extLst>
              <a:ext uri="{28A0092B-C50C-407E-A947-70E740481C1C}">
                <a14:useLocalDpi xmlns:a14="http://schemas.microsoft.com/office/drawing/2010/main" val="0"/>
              </a:ext>
            </a:extLst>
          </a:blip>
          <a:srcRect l="56345" t="15119" r="27093" b="60440"/>
          <a:stretch/>
        </p:blipFill>
        <p:spPr>
          <a:xfrm>
            <a:off x="10158705" y="6057682"/>
            <a:ext cx="964097" cy="800318"/>
          </a:xfrm>
          <a:prstGeom prst="rect">
            <a:avLst/>
          </a:prstGeom>
        </p:spPr>
      </p:pic>
      <p:sp>
        <p:nvSpPr>
          <p:cNvPr id="4" name="TekstSylinder 3">
            <a:extLst>
              <a:ext uri="{FF2B5EF4-FFF2-40B4-BE49-F238E27FC236}">
                <a16:creationId xmlns:a16="http://schemas.microsoft.com/office/drawing/2014/main" id="{C2BB5C16-B985-5E36-799B-6BF902E555FB}"/>
              </a:ext>
            </a:extLst>
          </p:cNvPr>
          <p:cNvSpPr txBox="1"/>
          <p:nvPr/>
        </p:nvSpPr>
        <p:spPr>
          <a:xfrm>
            <a:off x="10897351" y="6378160"/>
            <a:ext cx="1444667" cy="333681"/>
          </a:xfrm>
          <a:prstGeom prst="rect">
            <a:avLst/>
          </a:prstGeom>
          <a:noFill/>
        </p:spPr>
        <p:txBody>
          <a:bodyPr wrap="square">
            <a:spAutoFit/>
          </a:bodyPr>
          <a:lstStyle/>
          <a:p>
            <a:pPr marL="0" indent="0">
              <a:lnSpc>
                <a:spcPct val="116000"/>
              </a:lnSpc>
              <a:spcAft>
                <a:spcPts val="800"/>
              </a:spcAft>
              <a:buNone/>
            </a:pPr>
            <a:r>
              <a:rPr lang="nb-NO" sz="1400" b="1">
                <a:effectLst/>
                <a:ea typeface="Aptos" panose="020B0004020202020204" pitchFamily="34" charset="0"/>
                <a:cs typeface="Times New Roman" panose="02020603050405020304" pitchFamily="18" charset="0"/>
              </a:rPr>
              <a:t>4 minutter</a:t>
            </a:r>
          </a:p>
        </p:txBody>
      </p:sp>
    </p:spTree>
    <p:extLst>
      <p:ext uri="{BB962C8B-B14F-4D97-AF65-F5344CB8AC3E}">
        <p14:creationId xmlns:p14="http://schemas.microsoft.com/office/powerpoint/2010/main" val="2049850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DDCD49A-664C-CA4C-D6D0-66D012996624}"/>
              </a:ext>
            </a:extLst>
          </p:cNvPr>
          <p:cNvSpPr/>
          <p:nvPr/>
        </p:nvSpPr>
        <p:spPr>
          <a:xfrm>
            <a:off x="0" y="4357688"/>
            <a:ext cx="12192001" cy="250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3" name="Bilde 2">
            <a:extLst>
              <a:ext uri="{FF2B5EF4-FFF2-40B4-BE49-F238E27FC236}">
                <a16:creationId xmlns:a16="http://schemas.microsoft.com/office/drawing/2014/main" id="{FC2C7E3E-B6DC-DF19-AA89-08EA34A450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59" y="-148282"/>
            <a:ext cx="12234518" cy="6881917"/>
          </a:xfrm>
          <a:prstGeom prst="rect">
            <a:avLst/>
          </a:prstGeom>
        </p:spPr>
      </p:pic>
    </p:spTree>
    <p:extLst>
      <p:ext uri="{BB962C8B-B14F-4D97-AF65-F5344CB8AC3E}">
        <p14:creationId xmlns:p14="http://schemas.microsoft.com/office/powerpoint/2010/main" val="398060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2" name="Media på Internett 1" title="Hjernen del 2">
            <a:hlinkClick r:id="" action="ppaction://media"/>
            <a:extLst>
              <a:ext uri="{FF2B5EF4-FFF2-40B4-BE49-F238E27FC236}">
                <a16:creationId xmlns:a16="http://schemas.microsoft.com/office/drawing/2014/main" id="{82FE95A8-3ACD-A6F7-8D97-CCC47F43C69F}"/>
              </a:ext>
            </a:extLst>
          </p:cNvPr>
          <p:cNvPicPr>
            <a:picLocks noRot="1" noChangeAspect="1"/>
          </p:cNvPicPr>
          <p:nvPr>
            <a:videoFile r:link="rId1"/>
          </p:nvPr>
        </p:nvPicPr>
        <p:blipFill>
          <a:blip r:embed="rId3"/>
          <a:stretch>
            <a:fillRect/>
          </a:stretch>
        </p:blipFill>
        <p:spPr>
          <a:xfrm>
            <a:off x="0" y="-33"/>
            <a:ext cx="12165027" cy="6842827"/>
          </a:xfrm>
          <a:prstGeom prst="rect">
            <a:avLst/>
          </a:prstGeom>
        </p:spPr>
      </p:pic>
    </p:spTree>
    <p:extLst>
      <p:ext uri="{BB962C8B-B14F-4D97-AF65-F5344CB8AC3E}">
        <p14:creationId xmlns:p14="http://schemas.microsoft.com/office/powerpoint/2010/main" val="19071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AF4E20B-517E-9D42-A85C-8B9D21449CCA}"/>
              </a:ext>
            </a:extLst>
          </p:cNvPr>
          <p:cNvSpPr/>
          <p:nvPr/>
        </p:nvSpPr>
        <p:spPr>
          <a:xfrm>
            <a:off x="1" y="0"/>
            <a:ext cx="54737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a:xfrm>
            <a:off x="434362" y="4413274"/>
            <a:ext cx="4604977" cy="1351327"/>
          </a:xfrm>
        </p:spPr>
        <p:txBody>
          <a:bodyPr/>
          <a:lstStyle/>
          <a:p>
            <a:pPr algn="ctr"/>
            <a:r>
              <a:rPr lang="nb-NO"/>
              <a:t>Vi har ikke alltid tilgang på tenkehjernen</a:t>
            </a:r>
            <a:r>
              <a:rPr lang="nb-NO" sz="1600" baseline="80000"/>
              <a:t>1,2</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228820" y="1517801"/>
            <a:ext cx="5611859" cy="4640112"/>
          </a:xfrm>
        </p:spPr>
        <p:txBody>
          <a:bodyPr>
            <a:normAutofit/>
          </a:bodyPr>
          <a:lstStyle/>
          <a:p>
            <a:pPr>
              <a:spcBef>
                <a:spcPts val="1800"/>
              </a:spcBef>
              <a:spcAft>
                <a:spcPts val="1800"/>
              </a:spcAft>
              <a:buBlip>
                <a:blip r:embed="rId3"/>
              </a:buBlip>
            </a:pPr>
            <a:r>
              <a:rPr lang="nb-NO" sz="1800">
                <a:ea typeface="Aptos" panose="020B0004020202020204" pitchFamily="34" charset="0"/>
                <a:cs typeface="Times New Roman" panose="02020603050405020304" pitchFamily="18" charset="0"/>
              </a:rPr>
              <a:t>Prosessene i tenkehjernen nedprioriteres hvis opplevelsen av </a:t>
            </a:r>
            <a:r>
              <a:rPr lang="nb-NO" sz="1800" b="1">
                <a:ea typeface="Aptos" panose="020B0004020202020204" pitchFamily="34" charset="0"/>
                <a:cs typeface="Times New Roman" panose="02020603050405020304" pitchFamily="18" charset="0"/>
              </a:rPr>
              <a:t>«fare» </a:t>
            </a:r>
            <a:r>
              <a:rPr lang="nb-NO" sz="1800">
                <a:ea typeface="Aptos" panose="020B0004020202020204" pitchFamily="34" charset="0"/>
                <a:cs typeface="Times New Roman" panose="02020603050405020304" pitchFamily="18" charset="0"/>
              </a:rPr>
              <a:t>eller kroppens </a:t>
            </a:r>
            <a:r>
              <a:rPr lang="nb-NO" sz="1800" b="1">
                <a:ea typeface="Aptos" panose="020B0004020202020204" pitchFamily="34" charset="0"/>
                <a:cs typeface="Times New Roman" panose="02020603050405020304" pitchFamily="18" charset="0"/>
              </a:rPr>
              <a:t>ubalanse</a:t>
            </a:r>
            <a:r>
              <a:rPr lang="nb-NO" sz="1800">
                <a:ea typeface="Aptos" panose="020B0004020202020204" pitchFamily="34" charset="0"/>
                <a:cs typeface="Times New Roman" panose="02020603050405020304" pitchFamily="18" charset="0"/>
              </a:rPr>
              <a:t> blir for stor. </a:t>
            </a:r>
          </a:p>
          <a:p>
            <a:pPr>
              <a:spcBef>
                <a:spcPts val="1800"/>
              </a:spcBef>
              <a:spcAft>
                <a:spcPts val="1800"/>
              </a:spcAft>
              <a:buBlip>
                <a:blip r:embed="rId3"/>
              </a:buBlip>
            </a:pPr>
            <a:r>
              <a:rPr lang="nb-NO" sz="1800">
                <a:ea typeface="Aptos" panose="020B0004020202020204" pitchFamily="34" charset="0"/>
                <a:cs typeface="Times New Roman" panose="02020603050405020304" pitchFamily="18" charset="0"/>
              </a:rPr>
              <a:t>Da er det </a:t>
            </a:r>
            <a:r>
              <a:rPr lang="nb-NO" sz="1800" b="1">
                <a:ea typeface="Aptos" panose="020B0004020202020204" pitchFamily="34" charset="0"/>
                <a:cs typeface="Times New Roman" panose="02020603050405020304" pitchFamily="18" charset="0"/>
              </a:rPr>
              <a:t>vanskeligere å reflektere</a:t>
            </a:r>
            <a:r>
              <a:rPr lang="nb-NO" sz="1800">
                <a:ea typeface="Aptos" panose="020B0004020202020204" pitchFamily="34" charset="0"/>
                <a:cs typeface="Times New Roman" panose="02020603050405020304" pitchFamily="18" charset="0"/>
              </a:rPr>
              <a:t>, konsentrere seg og overstyre impulser. </a:t>
            </a:r>
          </a:p>
          <a:p>
            <a:pPr>
              <a:spcAft>
                <a:spcPts val="1200"/>
              </a:spcAft>
              <a:buBlip>
                <a:blip r:embed="rId3"/>
              </a:buBlip>
            </a:pPr>
            <a:r>
              <a:rPr lang="nb-NO" sz="1800">
                <a:ea typeface="Aptos" panose="020B0004020202020204" pitchFamily="34" charset="0"/>
                <a:cs typeface="Times New Roman" panose="02020603050405020304" pitchFamily="18" charset="0"/>
              </a:rPr>
              <a:t>Istedenfor styres vi mer av automatiserte prosesser og vi </a:t>
            </a:r>
            <a:r>
              <a:rPr lang="nb-NO" sz="1800" b="1">
                <a:ea typeface="Aptos" panose="020B0004020202020204" pitchFamily="34" charset="0"/>
                <a:cs typeface="Times New Roman" panose="02020603050405020304" pitchFamily="18" charset="0"/>
              </a:rPr>
              <a:t>handler på impuls</a:t>
            </a:r>
            <a:r>
              <a:rPr lang="nb-NO" sz="1800">
                <a:ea typeface="Aptos" panose="020B0004020202020204" pitchFamily="34" charset="0"/>
                <a:cs typeface="Times New Roman" panose="02020603050405020304" pitchFamily="18" charset="0"/>
              </a:rPr>
              <a:t>. </a:t>
            </a:r>
          </a:p>
          <a:p>
            <a:pPr>
              <a:spcBef>
                <a:spcPts val="1800"/>
              </a:spcBef>
              <a:spcAft>
                <a:spcPts val="1800"/>
              </a:spcAft>
              <a:buBlip>
                <a:blip r:embed="rId3"/>
              </a:buBlip>
            </a:pPr>
            <a:r>
              <a:rPr lang="nb-NO" sz="1800">
                <a:effectLst/>
                <a:ea typeface="Aptos" panose="020B0004020202020204" pitchFamily="34" charset="0"/>
                <a:cs typeface="Times New Roman" panose="02020603050405020304" pitchFamily="18" charset="0"/>
              </a:rPr>
              <a:t>Dette er </a:t>
            </a:r>
            <a:r>
              <a:rPr lang="nb-NO" sz="1800" b="1">
                <a:effectLst/>
                <a:ea typeface="Aptos" panose="020B0004020202020204" pitchFamily="34" charset="0"/>
                <a:cs typeface="Times New Roman" panose="02020603050405020304" pitchFamily="18" charset="0"/>
              </a:rPr>
              <a:t>viktig kunnskap </a:t>
            </a:r>
            <a:r>
              <a:rPr lang="nb-NO" sz="1800">
                <a:ea typeface="Aptos" panose="020B0004020202020204" pitchFamily="34" charset="0"/>
                <a:cs typeface="Times New Roman" panose="02020603050405020304" pitchFamily="18" charset="0"/>
              </a:rPr>
              <a:t>når vi jobber med barn som lever med barndomsbelastninger og opplever at mye er farlig. </a:t>
            </a:r>
            <a:endParaRPr lang="nb-NO" sz="1800">
              <a:effectLst/>
              <a:ea typeface="Aptos" panose="020B00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sp>
        <p:nvSpPr>
          <p:cNvPr id="8" name="TekstSylinder 7">
            <a:extLst>
              <a:ext uri="{FF2B5EF4-FFF2-40B4-BE49-F238E27FC236}">
                <a16:creationId xmlns:a16="http://schemas.microsoft.com/office/drawing/2014/main" id="{92299B4F-6110-D6D5-A030-FA10B667CA8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6" name="Bilde 5" descr="Et bilde som inneholder triangel">
            <a:extLst>
              <a:ext uri="{FF2B5EF4-FFF2-40B4-BE49-F238E27FC236}">
                <a16:creationId xmlns:a16="http://schemas.microsoft.com/office/drawing/2014/main" id="{8B8A65BB-3A2D-CF2C-FF91-943998913C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119" y="345975"/>
            <a:ext cx="7230754" cy="4067299"/>
          </a:xfrm>
          <a:prstGeom prst="rect">
            <a:avLst/>
          </a:prstGeom>
        </p:spPr>
      </p:pic>
    </p:spTree>
    <p:extLst>
      <p:ext uri="{BB962C8B-B14F-4D97-AF65-F5344CB8AC3E}">
        <p14:creationId xmlns:p14="http://schemas.microsoft.com/office/powerpoint/2010/main" val="177858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6596CCF-D232-E6A1-DA96-D5B2551CD9F6}"/>
              </a:ext>
            </a:extLst>
          </p:cNvPr>
          <p:cNvSpPr/>
          <p:nvPr/>
        </p:nvSpPr>
        <p:spPr>
          <a:xfrm>
            <a:off x="1" y="0"/>
            <a:ext cx="54737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a:xfrm>
            <a:off x="336205" y="4515332"/>
            <a:ext cx="4801292" cy="1323764"/>
          </a:xfrm>
        </p:spPr>
        <p:txBody>
          <a:bodyPr/>
          <a:lstStyle/>
          <a:p>
            <a:pPr algn="ctr"/>
            <a:r>
              <a:rPr lang="nb-NO"/>
              <a:t>Barndomsbelastninger og hjernen</a:t>
            </a:r>
            <a:r>
              <a:rPr lang="nb-NO" sz="1600" baseline="80000"/>
              <a:t>1</a:t>
            </a:r>
            <a:r>
              <a:rPr lang="nb-NO"/>
              <a:t> </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017811" y="1384302"/>
            <a:ext cx="5473700" cy="4913810"/>
          </a:xfrm>
        </p:spPr>
        <p:txBody>
          <a:bodyPr>
            <a:normAutofit/>
          </a:bodyPr>
          <a:lstStyle/>
          <a:p>
            <a:pPr>
              <a:spcAft>
                <a:spcPts val="1200"/>
              </a:spcAft>
              <a:buBlip>
                <a:blip r:embed="rId3"/>
              </a:buBlip>
            </a:pPr>
            <a:r>
              <a:rPr lang="nb-NO" sz="1800">
                <a:ea typeface="Aptos" panose="020B0004020202020204" pitchFamily="34" charset="0"/>
                <a:cs typeface="Times New Roman" panose="02020603050405020304" pitchFamily="18" charset="0"/>
              </a:rPr>
              <a:t>Å vokse opp med barndomsbelastninger kan gi </a:t>
            </a:r>
            <a:r>
              <a:rPr lang="nb-NO" sz="1800" b="1">
                <a:ea typeface="Aptos" panose="020B0004020202020204" pitchFamily="34" charset="0"/>
                <a:cs typeface="Times New Roman" panose="02020603050405020304" pitchFamily="18" charset="0"/>
              </a:rPr>
              <a:t>mange erfaringer </a:t>
            </a:r>
            <a:r>
              <a:rPr lang="nb-NO" sz="1800">
                <a:ea typeface="Aptos" panose="020B0004020202020204" pitchFamily="34" charset="0"/>
                <a:cs typeface="Times New Roman" panose="02020603050405020304" pitchFamily="18" charset="0"/>
              </a:rPr>
              <a:t>med fare. </a:t>
            </a:r>
          </a:p>
          <a:p>
            <a:pPr>
              <a:spcAft>
                <a:spcPts val="1200"/>
              </a:spcAft>
              <a:buBlip>
                <a:blip r:embed="rId3"/>
              </a:buBlip>
            </a:pPr>
            <a:r>
              <a:rPr lang="nb-NO" sz="1800">
                <a:ea typeface="Aptos" panose="020B0004020202020204" pitchFamily="34" charset="0"/>
                <a:cs typeface="Times New Roman" panose="02020603050405020304" pitchFamily="18" charset="0"/>
              </a:rPr>
              <a:t>Å oppdage fare blir viktig, og hjernen kan bli </a:t>
            </a:r>
            <a:r>
              <a:rPr lang="nb-NO" sz="1800" b="1">
                <a:ea typeface="Aptos" panose="020B0004020202020204" pitchFamily="34" charset="0"/>
                <a:cs typeface="Times New Roman" panose="02020603050405020304" pitchFamily="18" charset="0"/>
              </a:rPr>
              <a:t>ekstra følsom </a:t>
            </a:r>
            <a:r>
              <a:rPr lang="nb-NO" sz="1800">
                <a:ea typeface="Aptos" panose="020B0004020202020204" pitchFamily="34" charset="0"/>
                <a:cs typeface="Times New Roman" panose="02020603050405020304" pitchFamily="18" charset="0"/>
              </a:rPr>
              <a:t>for potensielle trusler. </a:t>
            </a:r>
          </a:p>
          <a:p>
            <a:pPr>
              <a:spcAft>
                <a:spcPts val="1200"/>
              </a:spcAft>
              <a:buBlip>
                <a:blip r:embed="rId3"/>
              </a:buBlip>
            </a:pPr>
            <a:r>
              <a:rPr lang="nb-NO" sz="1800">
                <a:ea typeface="Aptos" panose="020B0004020202020204" pitchFamily="34" charset="0"/>
                <a:cs typeface="Times New Roman" panose="02020603050405020304" pitchFamily="18" charset="0"/>
              </a:rPr>
              <a:t>Da vil hjernen kategoriserer </a:t>
            </a:r>
            <a:r>
              <a:rPr lang="nb-NO" sz="1800" b="1">
                <a:ea typeface="Aptos" panose="020B0004020202020204" pitchFamily="34" charset="0"/>
                <a:cs typeface="Times New Roman" panose="02020603050405020304" pitchFamily="18" charset="0"/>
              </a:rPr>
              <a:t>mer som fare </a:t>
            </a:r>
            <a:r>
              <a:rPr lang="nb-NO" sz="1800">
                <a:ea typeface="Aptos" panose="020B0004020202020204" pitchFamily="34" charset="0"/>
                <a:cs typeface="Times New Roman" panose="02020603050405020304" pitchFamily="18" charset="0"/>
              </a:rPr>
              <a:t>og </a:t>
            </a:r>
            <a:r>
              <a:rPr lang="nb-NO" sz="1800" b="1">
                <a:ea typeface="Aptos" panose="020B0004020202020204" pitchFamily="34" charset="0"/>
                <a:cs typeface="Times New Roman" panose="02020603050405020304" pitchFamily="18" charset="0"/>
              </a:rPr>
              <a:t>reagerer kraftigere </a:t>
            </a:r>
            <a:r>
              <a:rPr lang="nb-NO" sz="1800">
                <a:ea typeface="Aptos" panose="020B0004020202020204" pitchFamily="34" charset="0"/>
                <a:cs typeface="Times New Roman" panose="02020603050405020304" pitchFamily="18" charset="0"/>
              </a:rPr>
              <a:t>enn andre barn. </a:t>
            </a:r>
          </a:p>
          <a:p>
            <a:pPr>
              <a:spcAft>
                <a:spcPts val="1200"/>
              </a:spcAft>
              <a:buBlip>
                <a:blip r:embed="rId3"/>
              </a:buBlip>
            </a:pPr>
            <a:r>
              <a:rPr lang="nb-NO" sz="1800">
                <a:ea typeface="Aptos" panose="020B0004020202020204" pitchFamily="34" charset="0"/>
                <a:cs typeface="Times New Roman" panose="02020603050405020304" pitchFamily="18" charset="0"/>
              </a:rPr>
              <a:t>Erfaringer kan også påvirke barnas </a:t>
            </a:r>
            <a:r>
              <a:rPr lang="nb-NO" sz="1800" b="1">
                <a:ea typeface="Aptos" panose="020B0004020202020204" pitchFamily="34" charset="0"/>
                <a:cs typeface="Times New Roman" panose="02020603050405020304" pitchFamily="18" charset="0"/>
              </a:rPr>
              <a:t>ubevisste forventinger</a:t>
            </a:r>
            <a:r>
              <a:rPr lang="nb-NO" sz="1800">
                <a:ea typeface="Aptos" panose="020B0004020202020204" pitchFamily="34" charset="0"/>
                <a:cs typeface="Times New Roman" panose="02020603050405020304" pitchFamily="18" charset="0"/>
              </a:rPr>
              <a:t> til seg selv og andre</a:t>
            </a:r>
            <a:r>
              <a:rPr lang="nb-NO" sz="1800" baseline="30000">
                <a:ea typeface="Aptos" panose="020B0004020202020204" pitchFamily="34" charset="0"/>
                <a:cs typeface="Times New Roman" panose="02020603050405020304" pitchFamily="18" charset="0"/>
              </a:rPr>
              <a:t>5</a:t>
            </a:r>
            <a:r>
              <a:rPr lang="nb-NO" sz="1800">
                <a:ea typeface="Aptos" panose="020B0004020202020204" pitchFamily="34" charset="0"/>
                <a:cs typeface="Times New Roman" panose="02020603050405020304" pitchFamily="18" charset="0"/>
              </a:rPr>
              <a:t>: </a:t>
            </a:r>
          </a:p>
          <a:p>
            <a:pPr lvl="2">
              <a:spcBef>
                <a:spcPts val="600"/>
              </a:spcBef>
              <a:spcAft>
                <a:spcPts val="600"/>
              </a:spcAft>
              <a:buBlip>
                <a:blip r:embed="rId3"/>
              </a:buBlip>
            </a:pPr>
            <a:r>
              <a:rPr lang="nb-NO" sz="1800" i="1">
                <a:ea typeface="Aptos" panose="020B0004020202020204" pitchFamily="34" charset="0"/>
                <a:cs typeface="Times New Roman" panose="02020603050405020304" pitchFamily="18" charset="0"/>
              </a:rPr>
              <a:t>«Det er mye som er farlig i verden».</a:t>
            </a:r>
          </a:p>
          <a:p>
            <a:pPr lvl="2">
              <a:spcBef>
                <a:spcPts val="600"/>
              </a:spcBef>
              <a:spcAft>
                <a:spcPts val="600"/>
              </a:spcAft>
              <a:buBlip>
                <a:blip r:embed="rId3"/>
              </a:buBlip>
            </a:pPr>
            <a:r>
              <a:rPr lang="nb-NO" sz="1800" i="1">
                <a:ea typeface="Aptos" panose="020B0004020202020204" pitchFamily="34" charset="0"/>
                <a:cs typeface="Times New Roman" panose="02020603050405020304" pitchFamily="18" charset="0"/>
              </a:rPr>
              <a:t>«Jeg må passe på meg selv». </a:t>
            </a:r>
          </a:p>
          <a:p>
            <a:pPr marL="0" indent="0">
              <a:spcAft>
                <a:spcPts val="1200"/>
              </a:spcAft>
              <a:buNone/>
            </a:pPr>
            <a:endParaRPr lang="nb-NO" sz="1800">
              <a:ea typeface="Aptos" panose="020B00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sp>
        <p:nvSpPr>
          <p:cNvPr id="8" name="TekstSylinder 7">
            <a:extLst>
              <a:ext uri="{FF2B5EF4-FFF2-40B4-BE49-F238E27FC236}">
                <a16:creationId xmlns:a16="http://schemas.microsoft.com/office/drawing/2014/main" id="{92299B4F-6110-D6D5-A030-FA10B667CA8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4" name="Bilde 3" descr="Et bilde som inneholder kunst, tegning, sketch, strektegning&#10;&#10;Automatisk generert beskrivelse">
            <a:extLst>
              <a:ext uri="{FF2B5EF4-FFF2-40B4-BE49-F238E27FC236}">
                <a16:creationId xmlns:a16="http://schemas.microsoft.com/office/drawing/2014/main" id="{244BE884-DEFB-DE97-FCE1-59727EBEF82E}"/>
              </a:ext>
            </a:extLst>
          </p:cNvPr>
          <p:cNvPicPr>
            <a:picLocks noChangeAspect="1"/>
          </p:cNvPicPr>
          <p:nvPr/>
        </p:nvPicPr>
        <p:blipFill rotWithShape="1">
          <a:blip r:embed="rId6">
            <a:extLst>
              <a:ext uri="{28A0092B-C50C-407E-A947-70E740481C1C}">
                <a14:useLocalDpi xmlns:a14="http://schemas.microsoft.com/office/drawing/2010/main" val="0"/>
              </a:ext>
            </a:extLst>
          </a:blip>
          <a:srcRect b="61470"/>
          <a:stretch/>
        </p:blipFill>
        <p:spPr>
          <a:xfrm>
            <a:off x="1485837" y="1481876"/>
            <a:ext cx="2641970" cy="2359331"/>
          </a:xfrm>
          <a:prstGeom prst="rect">
            <a:avLst/>
          </a:prstGeom>
        </p:spPr>
      </p:pic>
      <p:pic>
        <p:nvPicPr>
          <p:cNvPr id="6" name="Bilde 5">
            <a:extLst>
              <a:ext uri="{FF2B5EF4-FFF2-40B4-BE49-F238E27FC236}">
                <a16:creationId xmlns:a16="http://schemas.microsoft.com/office/drawing/2014/main" id="{DFE5A66F-012A-B438-8346-A3E811E1703B}"/>
              </a:ext>
            </a:extLst>
          </p:cNvPr>
          <p:cNvPicPr>
            <a:picLocks noChangeAspect="1"/>
          </p:cNvPicPr>
          <p:nvPr/>
        </p:nvPicPr>
        <p:blipFill rotWithShape="1">
          <a:blip r:embed="rId7">
            <a:extLst>
              <a:ext uri="{28A0092B-C50C-407E-A947-70E740481C1C}">
                <a14:useLocalDpi xmlns:a14="http://schemas.microsoft.com/office/drawing/2010/main" val="0"/>
              </a:ext>
            </a:extLst>
          </a:blip>
          <a:srcRect l="38403" t="32554" r="42588" b="36020"/>
          <a:stretch/>
        </p:blipFill>
        <p:spPr>
          <a:xfrm>
            <a:off x="2093611" y="388575"/>
            <a:ext cx="1426421" cy="1325564"/>
          </a:xfrm>
          <a:prstGeom prst="rect">
            <a:avLst/>
          </a:prstGeom>
        </p:spPr>
      </p:pic>
    </p:spTree>
    <p:extLst>
      <p:ext uri="{BB962C8B-B14F-4D97-AF65-F5344CB8AC3E}">
        <p14:creationId xmlns:p14="http://schemas.microsoft.com/office/powerpoint/2010/main" val="2566965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3773851-4A89-2587-A179-BB641650F223}"/>
              </a:ext>
            </a:extLst>
          </p:cNvPr>
          <p:cNvSpPr/>
          <p:nvPr/>
        </p:nvSpPr>
        <p:spPr>
          <a:xfrm>
            <a:off x="6553200" y="0"/>
            <a:ext cx="56388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a:xfrm>
            <a:off x="7288238" y="4636172"/>
            <a:ext cx="4552442" cy="1311999"/>
          </a:xfrm>
        </p:spPr>
        <p:txBody>
          <a:bodyPr>
            <a:noAutofit/>
          </a:bodyPr>
          <a:lstStyle/>
          <a:p>
            <a:pPr algn="ctr"/>
            <a:r>
              <a:rPr lang="nb-NO"/>
              <a:t>Erfaringer påvirker hva barn kategoriserer som fare</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587308" y="1018832"/>
            <a:ext cx="5614572" cy="4820335"/>
          </a:xfrm>
        </p:spPr>
        <p:txBody>
          <a:bodyPr>
            <a:normAutofit/>
          </a:bodyPr>
          <a:lstStyle/>
          <a:p>
            <a:pPr marL="0" indent="0">
              <a:spcAft>
                <a:spcPts val="1200"/>
              </a:spcAft>
              <a:buNone/>
            </a:pPr>
            <a:r>
              <a:rPr lang="nb-NO" sz="1800" b="1">
                <a:ea typeface="Aptos" panose="020B0004020202020204" pitchFamily="34" charset="0"/>
                <a:cs typeface="Times New Roman" panose="02020603050405020304" pitchFamily="18" charset="0"/>
              </a:rPr>
              <a:t>Eksempler:</a:t>
            </a:r>
          </a:p>
          <a:p>
            <a:pPr>
              <a:spcAft>
                <a:spcPts val="1200"/>
              </a:spcAft>
              <a:buBlip>
                <a:blip r:embed="rId3"/>
              </a:buBlip>
            </a:pPr>
            <a:r>
              <a:rPr lang="nb-NO" sz="1800">
                <a:ea typeface="Aptos" panose="020B0004020202020204" pitchFamily="34" charset="0"/>
                <a:cs typeface="Times New Roman" panose="02020603050405020304" pitchFamily="18" charset="0"/>
              </a:rPr>
              <a:t>En klem kan oppleves utrygt fordi barnet har opplevd overgrep og erfart at nærhet er farlig.  </a:t>
            </a:r>
          </a:p>
          <a:p>
            <a:pPr>
              <a:spcBef>
                <a:spcPts val="1800"/>
              </a:spcBef>
              <a:spcAft>
                <a:spcPts val="1800"/>
              </a:spcAft>
              <a:buBlip>
                <a:blip r:embed="rId3"/>
              </a:buBlip>
            </a:pPr>
            <a:r>
              <a:rPr lang="nb-NO" sz="1800">
                <a:ea typeface="Aptos" panose="020B0004020202020204" pitchFamily="34" charset="0"/>
                <a:cs typeface="Times New Roman" panose="02020603050405020304" pitchFamily="18" charset="0"/>
              </a:rPr>
              <a:t>Erfaring med roping og konflikt kan gjøre at en streng beskjed fra en voksen registreres som fare. </a:t>
            </a:r>
          </a:p>
          <a:p>
            <a:pPr>
              <a:lnSpc>
                <a:spcPct val="110000"/>
              </a:lnSpc>
              <a:spcAft>
                <a:spcPts val="1200"/>
              </a:spcAft>
              <a:buBlip>
                <a:blip r:embed="rId3"/>
              </a:buBlip>
            </a:pPr>
            <a:r>
              <a:rPr lang="nb-NO" sz="1800">
                <a:ea typeface="Aptos" panose="020B0004020202020204" pitchFamily="34" charset="0"/>
                <a:cs typeface="Times New Roman" panose="02020603050405020304" pitchFamily="18" charset="0"/>
              </a:rPr>
              <a:t>Nye mennesker kan oppleves skumle fordi mobbing påvirker hva man forventer av andre mennesker. </a:t>
            </a:r>
          </a:p>
          <a:p>
            <a:pPr>
              <a:spcBef>
                <a:spcPts val="1800"/>
              </a:spcBef>
              <a:spcAft>
                <a:spcPts val="1800"/>
              </a:spcAft>
              <a:buBlip>
                <a:blip r:embed="rId3"/>
              </a:buBlip>
            </a:pPr>
            <a:r>
              <a:rPr lang="nb-NO" sz="1800">
                <a:ea typeface="Aptos" panose="020B0004020202020204" pitchFamily="34" charset="0"/>
                <a:cs typeface="Times New Roman" panose="02020603050405020304" pitchFamily="18" charset="0"/>
              </a:rPr>
              <a:t>Et stearinlys eller bål kan oppleves skremmende hvis man har erfart en farlig brann. </a:t>
            </a: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sp>
        <p:nvSpPr>
          <p:cNvPr id="8" name="TekstSylinder 7">
            <a:extLst>
              <a:ext uri="{FF2B5EF4-FFF2-40B4-BE49-F238E27FC236}">
                <a16:creationId xmlns:a16="http://schemas.microsoft.com/office/drawing/2014/main" id="{92299B4F-6110-D6D5-A030-FA10B667CA8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10" name="Bilde 9" descr="Et bilde som inneholder tegning, kunst, sketch, illustrasjon&#10;&#10;Automatisk generert beskrivelse">
            <a:extLst>
              <a:ext uri="{FF2B5EF4-FFF2-40B4-BE49-F238E27FC236}">
                <a16:creationId xmlns:a16="http://schemas.microsoft.com/office/drawing/2014/main" id="{513933F0-A68F-C601-C98F-EC9FCAED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8238" y="1174604"/>
            <a:ext cx="4207004" cy="3024266"/>
          </a:xfrm>
          <a:prstGeom prst="rect">
            <a:avLst/>
          </a:prstGeom>
        </p:spPr>
      </p:pic>
    </p:spTree>
    <p:extLst>
      <p:ext uri="{BB962C8B-B14F-4D97-AF65-F5344CB8AC3E}">
        <p14:creationId xmlns:p14="http://schemas.microsoft.com/office/powerpoint/2010/main" val="1882418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2D17E50-7F23-F49A-9FA4-517EAF0E0ABE}"/>
              </a:ext>
            </a:extLst>
          </p:cNvPr>
          <p:cNvSpPr/>
          <p:nvPr/>
        </p:nvSpPr>
        <p:spPr>
          <a:xfrm>
            <a:off x="5551488" y="0"/>
            <a:ext cx="66405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a:xfrm>
            <a:off x="765544" y="4468372"/>
            <a:ext cx="4411617" cy="1311999"/>
          </a:xfrm>
        </p:spPr>
        <p:txBody>
          <a:bodyPr>
            <a:normAutofit fontScale="90000"/>
          </a:bodyPr>
          <a:lstStyle/>
          <a:p>
            <a:pPr algn="ctr"/>
            <a:r>
              <a:rPr lang="nb-NO" sz="3600"/>
              <a:t>Å oppdage fare kan gå på bekostning av lek og utvikling </a:t>
            </a:r>
            <a:r>
              <a:rPr lang="nb-NO" sz="1800" baseline="80000"/>
              <a:t>1, 2  </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122119" y="1248800"/>
            <a:ext cx="5499249" cy="4860264"/>
          </a:xfrm>
        </p:spPr>
        <p:txBody>
          <a:bodyPr>
            <a:normAutofit/>
          </a:bodyPr>
          <a:lstStyle/>
          <a:p>
            <a:pPr>
              <a:lnSpc>
                <a:spcPct val="110000"/>
              </a:lnSpc>
              <a:spcAft>
                <a:spcPts val="1200"/>
              </a:spcAft>
              <a:buBlip>
                <a:blip r:embed="rId3"/>
              </a:buBlip>
            </a:pPr>
            <a:r>
              <a:rPr lang="nb-NO" sz="1800"/>
              <a:t>Å være </a:t>
            </a:r>
            <a:r>
              <a:rPr lang="nb-NO" sz="1800" b="1"/>
              <a:t>ekstra følsom </a:t>
            </a:r>
            <a:r>
              <a:rPr lang="nb-NO" sz="1800"/>
              <a:t>på fare er viktig og riktig når du har erfart at verden er farlig. </a:t>
            </a:r>
          </a:p>
          <a:p>
            <a:pPr>
              <a:lnSpc>
                <a:spcPct val="110000"/>
              </a:lnSpc>
              <a:spcAft>
                <a:spcPts val="1200"/>
              </a:spcAft>
              <a:buBlip>
                <a:blip r:embed="rId3"/>
              </a:buBlip>
            </a:pPr>
            <a:r>
              <a:rPr lang="nb-NO" sz="1800"/>
              <a:t>Men følsomheten gjør at barna kan kategorisere noe som farlig, selv om det </a:t>
            </a:r>
            <a:r>
              <a:rPr lang="nb-NO" sz="1800" b="1"/>
              <a:t>egentlig er trygt</a:t>
            </a:r>
            <a:r>
              <a:rPr lang="nb-NO" sz="1800"/>
              <a:t>. </a:t>
            </a:r>
          </a:p>
          <a:p>
            <a:pPr>
              <a:lnSpc>
                <a:spcPct val="110000"/>
              </a:lnSpc>
              <a:spcAft>
                <a:spcPts val="1200"/>
              </a:spcAft>
              <a:buBlip>
                <a:blip r:embed="rId3"/>
              </a:buBlip>
            </a:pPr>
            <a:r>
              <a:rPr lang="nb-NO" sz="1800"/>
              <a:t>Energien barn bruker på å oppdage og reagere på fare, kan gå </a:t>
            </a:r>
            <a:r>
              <a:rPr lang="nb-NO" sz="1800" b="1"/>
              <a:t>på bekostning </a:t>
            </a:r>
            <a:r>
              <a:rPr lang="nb-NO" sz="1800"/>
              <a:t>av annen utvikling. </a:t>
            </a:r>
          </a:p>
          <a:p>
            <a:pPr>
              <a:lnSpc>
                <a:spcPct val="110000"/>
              </a:lnSpc>
              <a:spcAft>
                <a:spcPts val="1200"/>
              </a:spcAft>
              <a:buBlip>
                <a:blip r:embed="rId3"/>
              </a:buBlip>
            </a:pPr>
            <a:r>
              <a:rPr lang="nb-NO" sz="1800"/>
              <a:t>Hvis dette skjer mange ganger i løpet av hverdagen, kan det blir </a:t>
            </a:r>
            <a:r>
              <a:rPr lang="nb-NO" sz="1800" b="1"/>
              <a:t>vanskeligere</a:t>
            </a:r>
            <a:r>
              <a:rPr lang="nb-NO" sz="1800"/>
              <a:t> å lære og være sammen med andre. </a:t>
            </a:r>
            <a:endParaRPr lang="nb-NO" sz="1800">
              <a:ea typeface="Aptos" panose="020B00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sp>
        <p:nvSpPr>
          <p:cNvPr id="8" name="TekstSylinder 7">
            <a:extLst>
              <a:ext uri="{FF2B5EF4-FFF2-40B4-BE49-F238E27FC236}">
                <a16:creationId xmlns:a16="http://schemas.microsoft.com/office/drawing/2014/main" id="{92299B4F-6110-D6D5-A030-FA10B667CA8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6" name="Bilde 5">
            <a:extLst>
              <a:ext uri="{FF2B5EF4-FFF2-40B4-BE49-F238E27FC236}">
                <a16:creationId xmlns:a16="http://schemas.microsoft.com/office/drawing/2014/main" id="{DFE5A66F-012A-B438-8346-A3E811E1703B}"/>
              </a:ext>
            </a:extLst>
          </p:cNvPr>
          <p:cNvPicPr>
            <a:picLocks noChangeAspect="1"/>
          </p:cNvPicPr>
          <p:nvPr/>
        </p:nvPicPr>
        <p:blipFill rotWithShape="1">
          <a:blip r:embed="rId6">
            <a:extLst>
              <a:ext uri="{28A0092B-C50C-407E-A947-70E740481C1C}">
                <a14:useLocalDpi xmlns:a14="http://schemas.microsoft.com/office/drawing/2010/main" val="0"/>
              </a:ext>
            </a:extLst>
          </a:blip>
          <a:srcRect l="38403" t="32554" r="42588" b="36020"/>
          <a:stretch/>
        </p:blipFill>
        <p:spPr>
          <a:xfrm>
            <a:off x="1467945" y="281600"/>
            <a:ext cx="1176491" cy="1093306"/>
          </a:xfrm>
          <a:prstGeom prst="rect">
            <a:avLst/>
          </a:prstGeom>
        </p:spPr>
      </p:pic>
      <p:pic>
        <p:nvPicPr>
          <p:cNvPr id="10" name="Bilde 9" descr="Et bilde som inneholder kunst, silhuett&#10;&#10;Automatisk generert beskrivelse">
            <a:extLst>
              <a:ext uri="{FF2B5EF4-FFF2-40B4-BE49-F238E27FC236}">
                <a16:creationId xmlns:a16="http://schemas.microsoft.com/office/drawing/2014/main" id="{47CF0071-6702-C125-7E7D-B44AC095C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4691" y="1204701"/>
            <a:ext cx="1627305" cy="2907577"/>
          </a:xfrm>
          <a:prstGeom prst="rect">
            <a:avLst/>
          </a:prstGeom>
        </p:spPr>
      </p:pic>
    </p:spTree>
    <p:extLst>
      <p:ext uri="{BB962C8B-B14F-4D97-AF65-F5344CB8AC3E}">
        <p14:creationId xmlns:p14="http://schemas.microsoft.com/office/powerpoint/2010/main" val="2231342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631DED-35B5-2BDD-376A-5A22B4263928}"/>
              </a:ext>
            </a:extLst>
          </p:cNvPr>
          <p:cNvSpPr>
            <a:spLocks noGrp="1"/>
          </p:cNvSpPr>
          <p:nvPr>
            <p:ph type="title"/>
          </p:nvPr>
        </p:nvSpPr>
        <p:spPr>
          <a:xfrm>
            <a:off x="908672" y="718180"/>
            <a:ext cx="5334239" cy="1325563"/>
          </a:xfrm>
        </p:spPr>
        <p:txBody>
          <a:bodyPr>
            <a:noAutofit/>
          </a:bodyPr>
          <a:lstStyle/>
          <a:p>
            <a:r>
              <a:rPr lang="nb-NO"/>
              <a:t>Case: Adam</a:t>
            </a:r>
          </a:p>
        </p:txBody>
      </p:sp>
      <p:sp>
        <p:nvSpPr>
          <p:cNvPr id="3" name="Plassholder for innhold 2">
            <a:extLst>
              <a:ext uri="{FF2B5EF4-FFF2-40B4-BE49-F238E27FC236}">
                <a16:creationId xmlns:a16="http://schemas.microsoft.com/office/drawing/2014/main" id="{9777CFFF-30F3-F614-0517-C3E791FDE241}"/>
              </a:ext>
            </a:extLst>
          </p:cNvPr>
          <p:cNvSpPr>
            <a:spLocks noGrp="1"/>
          </p:cNvSpPr>
          <p:nvPr>
            <p:ph idx="1"/>
          </p:nvPr>
        </p:nvSpPr>
        <p:spPr>
          <a:xfrm>
            <a:off x="908671" y="1729742"/>
            <a:ext cx="5702335" cy="4648930"/>
          </a:xfrm>
        </p:spPr>
        <p:txBody>
          <a:bodyPr>
            <a:normAutofit/>
          </a:bodyPr>
          <a:lstStyle/>
          <a:p>
            <a:pPr marL="0" indent="0">
              <a:spcAft>
                <a:spcPts val="1200"/>
              </a:spcAft>
              <a:buNone/>
            </a:pPr>
            <a:r>
              <a:rPr lang="nb-NO" sz="1800"/>
              <a:t>Adam lever med flere barndomsbelastninger som kan påvirker han. Heldigvis har han også en hverdag der han har gode møter og opplever mestring.</a:t>
            </a:r>
          </a:p>
          <a:p>
            <a:pPr>
              <a:spcAft>
                <a:spcPts val="1200"/>
              </a:spcAft>
              <a:buNone/>
            </a:pPr>
            <a:r>
              <a:rPr lang="nb-NO" sz="1800"/>
              <a:t>Gå sammen i grupper: </a:t>
            </a:r>
          </a:p>
          <a:p>
            <a:pPr marL="216000" lvl="1" latinLnBrk="1">
              <a:spcBef>
                <a:spcPts val="1200"/>
              </a:spcBef>
              <a:spcAft>
                <a:spcPts val="1200"/>
              </a:spcAft>
              <a:buSzPct val="100000"/>
              <a:buBlip>
                <a:blip r:embed="rId2"/>
              </a:buBlip>
            </a:pPr>
            <a:r>
              <a:rPr lang="nb-NO" sz="1800"/>
              <a:t>Les gjennom casen hver for dere.</a:t>
            </a:r>
          </a:p>
          <a:p>
            <a:pPr marL="216000" lvl="1" latinLnBrk="1">
              <a:spcBef>
                <a:spcPts val="1200"/>
              </a:spcBef>
              <a:spcAft>
                <a:spcPts val="1200"/>
              </a:spcAft>
              <a:buSzPct val="100000"/>
              <a:buBlip>
                <a:blip r:embed="rId2"/>
              </a:buBlip>
            </a:pPr>
            <a:r>
              <a:rPr lang="nb-NO" sz="1800"/>
              <a:t>Diskuter hva dere mener er belastninger </a:t>
            </a:r>
            <a:br>
              <a:rPr lang="nb-NO" sz="1800"/>
            </a:br>
            <a:r>
              <a:rPr lang="nb-NO" sz="1800"/>
              <a:t>og beskyttelser.</a:t>
            </a:r>
          </a:p>
          <a:p>
            <a:pPr marL="0" indent="0">
              <a:spcAft>
                <a:spcPts val="1200"/>
              </a:spcAft>
              <a:buNone/>
            </a:pPr>
            <a:endParaRPr lang="nb-NO" sz="1600"/>
          </a:p>
          <a:p>
            <a:pPr>
              <a:spcAft>
                <a:spcPts val="1200"/>
              </a:spcAft>
              <a:buBlip>
                <a:blip r:embed="rId2"/>
              </a:buBlip>
            </a:pPr>
            <a:endParaRPr lang="nb-NO" sz="1800"/>
          </a:p>
        </p:txBody>
      </p:sp>
      <p:sp>
        <p:nvSpPr>
          <p:cNvPr id="6" name="TekstSylinder 5">
            <a:extLst>
              <a:ext uri="{FF2B5EF4-FFF2-40B4-BE49-F238E27FC236}">
                <a16:creationId xmlns:a16="http://schemas.microsoft.com/office/drawing/2014/main" id="{8FB142D5-4067-53FB-3CD0-8E4F546A1E0A}"/>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4" name="Bilde 3">
            <a:extLst>
              <a:ext uri="{FF2B5EF4-FFF2-40B4-BE49-F238E27FC236}">
                <a16:creationId xmlns:a16="http://schemas.microsoft.com/office/drawing/2014/main" id="{200DB9A6-CEDF-3698-6685-94925F0259C2}"/>
              </a:ext>
            </a:extLst>
          </p:cNvPr>
          <p:cNvPicPr>
            <a:picLocks noChangeAspect="1"/>
          </p:cNvPicPr>
          <p:nvPr/>
        </p:nvPicPr>
        <p:blipFill>
          <a:blip r:embed="rId3"/>
          <a:stretch>
            <a:fillRect/>
          </a:stretch>
        </p:blipFill>
        <p:spPr>
          <a:xfrm>
            <a:off x="8100940" y="989097"/>
            <a:ext cx="3182388" cy="5072312"/>
          </a:xfrm>
          <a:prstGeom prst="rect">
            <a:avLst/>
          </a:prstGeom>
        </p:spPr>
      </p:pic>
      <p:pic>
        <p:nvPicPr>
          <p:cNvPr id="5" name="Bilde 4" descr="Et bilde som inneholder måne, Himmellegeme, mørke, Astronomisk begivenhet&#10;&#10;Automatisk generert beskrivelse">
            <a:extLst>
              <a:ext uri="{FF2B5EF4-FFF2-40B4-BE49-F238E27FC236}">
                <a16:creationId xmlns:a16="http://schemas.microsoft.com/office/drawing/2014/main" id="{C48CDFB5-7BFD-A229-DCAC-A8CA0B9E1168}"/>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7" name="TekstSylinder 6">
            <a:extLst>
              <a:ext uri="{FF2B5EF4-FFF2-40B4-BE49-F238E27FC236}">
                <a16:creationId xmlns:a16="http://schemas.microsoft.com/office/drawing/2014/main" id="{245746F5-8125-D51D-AA93-24861D6333D6}"/>
              </a:ext>
            </a:extLst>
          </p:cNvPr>
          <p:cNvSpPr txBox="1"/>
          <p:nvPr/>
        </p:nvSpPr>
        <p:spPr>
          <a:xfrm>
            <a:off x="10598429" y="506235"/>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ea typeface="Aptos" panose="020B0004020202020204" pitchFamily="34" charset="0"/>
                <a:cs typeface="Times New Roman"/>
              </a:rPr>
              <a:t>20 </a:t>
            </a:r>
            <a:r>
              <a:rPr lang="nb-NO" sz="1400" b="1">
                <a:effectLst/>
                <a:ea typeface="Aptos" panose="020B0004020202020204" pitchFamily="34" charset="0"/>
                <a:cs typeface="Times New Roman"/>
              </a:rPr>
              <a:t>minutter</a:t>
            </a:r>
          </a:p>
        </p:txBody>
      </p:sp>
    </p:spTree>
    <p:extLst>
      <p:ext uri="{BB962C8B-B14F-4D97-AF65-F5344CB8AC3E}">
        <p14:creationId xmlns:p14="http://schemas.microsoft.com/office/powerpoint/2010/main" val="20971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C2E3793-BEBF-559E-4CDA-9A76990BB46E}"/>
              </a:ext>
            </a:extLst>
          </p:cNvPr>
          <p:cNvSpPr>
            <a:spLocks noGrp="1"/>
          </p:cNvSpPr>
          <p:nvPr>
            <p:ph idx="1"/>
          </p:nvPr>
        </p:nvSpPr>
        <p:spPr>
          <a:xfrm>
            <a:off x="600731" y="1548525"/>
            <a:ext cx="11063445" cy="4211144"/>
          </a:xfrm>
        </p:spPr>
        <p:txBody>
          <a:bodyPr numCol="2" spcCol="360000">
            <a:noAutofit/>
          </a:bodyPr>
          <a:lstStyle/>
          <a:p>
            <a:pPr marL="0" indent="0">
              <a:lnSpc>
                <a:spcPct val="116000"/>
              </a:lnSpc>
              <a:spcAft>
                <a:spcPts val="800"/>
              </a:spcAft>
              <a:buNone/>
            </a:pPr>
            <a:r>
              <a:rPr lang="nb-NO" sz="1400">
                <a:effectLst/>
                <a:latin typeface="+mj-lt"/>
                <a:ea typeface="Aptos" panose="020B0004020202020204" pitchFamily="34" charset="0"/>
                <a:cs typeface="Times New Roman" panose="02020603050405020304" pitchFamily="18" charset="0"/>
              </a:rPr>
              <a:t>Adam vokste opp med </a:t>
            </a:r>
            <a:r>
              <a:rPr lang="nb-NO" sz="1400">
                <a:latin typeface="+mj-lt"/>
                <a:ea typeface="Aptos" panose="020B0004020202020204" pitchFamily="34" charset="0"/>
                <a:cs typeface="Times New Roman" panose="02020603050405020304" pitchFamily="18" charset="0"/>
              </a:rPr>
              <a:t>moren sin, en eldre bror og to yngre søsken. Faren var ikke tilstede. Familien hadde lite penger, så moren jobbet mye. Hjemme måtte Adam ofte passe to yngre søsken. Den eldre broren var en del av et småkriminelt miljø. Broren tok av og til vennene sine med seg hjem, og både politi og barnevern var bekymret for at Adam også skulle bli rekruttert inn i gjengen. </a:t>
            </a:r>
          </a:p>
          <a:p>
            <a:pPr marL="0" indent="0">
              <a:lnSpc>
                <a:spcPct val="116000"/>
              </a:lnSpc>
              <a:spcAft>
                <a:spcPts val="800"/>
              </a:spcAft>
              <a:buNone/>
            </a:pPr>
            <a:r>
              <a:rPr lang="nb-NO" sz="1400">
                <a:latin typeface="+mj-lt"/>
                <a:ea typeface="Aptos" panose="020B0004020202020204" pitchFamily="34" charset="0"/>
                <a:cs typeface="Times New Roman" panose="02020603050405020304" pitchFamily="18" charset="0"/>
              </a:rPr>
              <a:t>Adam gikk i barnehage, men strevde sosialt og hadde ingen nære venner. Han hadde mye energi, var høyt og lav, og likte seg best ut. Han kunne fort bli veldig sint, og de andre barna kunne være redd han. Han trengte en del hjelp for å klare å leke med de andre barna. De ansatte opplevde at han hadde et ganske stort kontrollbehov og det var viktig å forberede han godt i overganger. Det var særlig en voksen som passet ekstra på Adam, og hos henne kunne han finne roen. </a:t>
            </a:r>
          </a:p>
          <a:p>
            <a:pPr marL="0" indent="0">
              <a:lnSpc>
                <a:spcPct val="116000"/>
              </a:lnSpc>
              <a:spcAft>
                <a:spcPts val="800"/>
              </a:spcAft>
              <a:buNone/>
            </a:pPr>
            <a:endParaRPr lang="nb-NO" sz="1400">
              <a:latin typeface="+mj-lt"/>
              <a:ea typeface="Aptos" panose="020B0004020202020204" pitchFamily="34" charset="0"/>
              <a:cs typeface="Times New Roman" panose="02020603050405020304" pitchFamily="18" charset="0"/>
            </a:endParaRPr>
          </a:p>
          <a:p>
            <a:pPr marL="0" indent="0">
              <a:lnSpc>
                <a:spcPct val="116000"/>
              </a:lnSpc>
              <a:spcAft>
                <a:spcPts val="800"/>
              </a:spcAft>
              <a:buNone/>
            </a:pPr>
            <a:endParaRPr lang="nb-NO" sz="1400">
              <a:latin typeface="+mj-lt"/>
              <a:ea typeface="Aptos" panose="020B0004020202020204" pitchFamily="34" charset="0"/>
              <a:cs typeface="Times New Roman" panose="02020603050405020304" pitchFamily="18" charset="0"/>
            </a:endParaRPr>
          </a:p>
          <a:p>
            <a:pPr marL="0" indent="0">
              <a:lnSpc>
                <a:spcPct val="116000"/>
              </a:lnSpc>
              <a:spcAft>
                <a:spcPts val="800"/>
              </a:spcAft>
              <a:buNone/>
            </a:pPr>
            <a:r>
              <a:rPr lang="nb-NO" sz="1400">
                <a:latin typeface="+mj-lt"/>
                <a:ea typeface="Aptos" panose="020B0004020202020204" pitchFamily="34" charset="0"/>
                <a:cs typeface="Times New Roman" panose="02020603050405020304" pitchFamily="18" charset="0"/>
              </a:rPr>
              <a:t>På skolen fant de ut at Adam hadde lese- og skrivevansker. Han synes det var vanskelig å følge med i timen og følte seg ofte dum. Han likte ikke når læreren kom bort for å hjelpe han, da følte han at alle de andre så på han og tenke at han var dum. Han hadde en del fravær fordi han ikke orket å være i timen. De andre elvene ertet han for at han fikk mye hjelp, og fordi han ofte gikk i slitte klær og gamle sko fordi familien hadde dårlig råd. </a:t>
            </a:r>
          </a:p>
          <a:p>
            <a:pPr marL="0" indent="0">
              <a:lnSpc>
                <a:spcPct val="116000"/>
              </a:lnSpc>
              <a:spcAft>
                <a:spcPts val="800"/>
              </a:spcAft>
              <a:buNone/>
            </a:pPr>
            <a:r>
              <a:rPr lang="nb-NO" sz="1400">
                <a:latin typeface="+mj-lt"/>
                <a:ea typeface="Aptos" panose="020B0004020202020204" pitchFamily="34" charset="0"/>
                <a:cs typeface="Times New Roman" panose="02020603050405020304" pitchFamily="18" charset="0"/>
              </a:rPr>
              <a:t>Aller best likte Adam å være med to andre gutter i klassen som også hadde ulike utfordringer. Sammen var de tre klassens klovner, som ofte fant på rampestreker og fikk klassen til å le. Unntaket var naturfagstimen og gym. Da hadde de en lærer som Adam likte. Adam var god i ballspill og ble ofte valgt først på lag. I naturfagene gjorde de mange eksperimenter og øvelser som gjorde at det var litt morsommere å være i timen. Da var det lettere for Adam å følge med, og han og læreren kunne snakke om de de hadde gjort etter timen. </a:t>
            </a:r>
          </a:p>
          <a:p>
            <a:endParaRPr lang="nb-NO" sz="1400"/>
          </a:p>
        </p:txBody>
      </p:sp>
      <p:sp>
        <p:nvSpPr>
          <p:cNvPr id="2" name="TekstSylinder 1">
            <a:extLst>
              <a:ext uri="{FF2B5EF4-FFF2-40B4-BE49-F238E27FC236}">
                <a16:creationId xmlns:a16="http://schemas.microsoft.com/office/drawing/2014/main" id="{3966F750-7313-E910-E176-5D4BDC78D0B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
        <p:nvSpPr>
          <p:cNvPr id="5" name="Tittel 1">
            <a:extLst>
              <a:ext uri="{FF2B5EF4-FFF2-40B4-BE49-F238E27FC236}">
                <a16:creationId xmlns:a16="http://schemas.microsoft.com/office/drawing/2014/main" id="{F42D221A-47B1-69A9-3D3C-1631F89A4D7B}"/>
              </a:ext>
            </a:extLst>
          </p:cNvPr>
          <p:cNvSpPr>
            <a:spLocks noGrp="1"/>
          </p:cNvSpPr>
          <p:nvPr>
            <p:ph type="title"/>
          </p:nvPr>
        </p:nvSpPr>
        <p:spPr>
          <a:xfrm>
            <a:off x="712185" y="740510"/>
            <a:ext cx="3380086" cy="580290"/>
          </a:xfrm>
        </p:spPr>
        <p:txBody>
          <a:bodyPr>
            <a:noAutofit/>
          </a:bodyPr>
          <a:lstStyle/>
          <a:p>
            <a:r>
              <a:rPr lang="nb-NO">
                <a:latin typeface="Oslo Sans Office" panose="02000000000000000000" pitchFamily="2" charset="0"/>
              </a:rPr>
              <a:t>Case: Adam</a:t>
            </a:r>
          </a:p>
        </p:txBody>
      </p:sp>
    </p:spTree>
    <p:extLst>
      <p:ext uri="{BB962C8B-B14F-4D97-AF65-F5344CB8AC3E}">
        <p14:creationId xmlns:p14="http://schemas.microsoft.com/office/powerpoint/2010/main" val="3097901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E34A96A-CDCE-99AD-40EC-3E4C5C9F40E3}"/>
              </a:ext>
            </a:extLst>
          </p:cNvPr>
          <p:cNvSpPr/>
          <p:nvPr/>
        </p:nvSpPr>
        <p:spPr>
          <a:xfrm>
            <a:off x="6705600" y="0"/>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8631DED-35B5-2BDD-376A-5A22B4263928}"/>
              </a:ext>
            </a:extLst>
          </p:cNvPr>
          <p:cNvSpPr>
            <a:spLocks noGrp="1"/>
          </p:cNvSpPr>
          <p:nvPr>
            <p:ph type="title"/>
          </p:nvPr>
        </p:nvSpPr>
        <p:spPr>
          <a:xfrm>
            <a:off x="6857761" y="4872037"/>
            <a:ext cx="5334239" cy="1325563"/>
          </a:xfrm>
        </p:spPr>
        <p:txBody>
          <a:bodyPr>
            <a:noAutofit/>
          </a:bodyPr>
          <a:lstStyle/>
          <a:p>
            <a:pPr algn="ctr"/>
            <a:r>
              <a:rPr lang="nb-NO"/>
              <a:t>Muligheter og håpet</a:t>
            </a:r>
            <a:r>
              <a:rPr lang="nb-NO" sz="1600" baseline="80000"/>
              <a:t>2</a:t>
            </a:r>
            <a:r>
              <a:rPr lang="nb-NO"/>
              <a:t> </a:t>
            </a:r>
          </a:p>
        </p:txBody>
      </p:sp>
      <p:sp>
        <p:nvSpPr>
          <p:cNvPr id="6" name="TekstSylinder 5">
            <a:extLst>
              <a:ext uri="{FF2B5EF4-FFF2-40B4-BE49-F238E27FC236}">
                <a16:creationId xmlns:a16="http://schemas.microsoft.com/office/drawing/2014/main" id="{8FB142D5-4067-53FB-3CD0-8E4F546A1E0A}"/>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4" name="Bilde 3" descr="Et bilde som inneholder tegning, kunst, sketch, illustrasjon&#10;&#10;Automatisk generert beskrivelse">
            <a:extLst>
              <a:ext uri="{FF2B5EF4-FFF2-40B4-BE49-F238E27FC236}">
                <a16:creationId xmlns:a16="http://schemas.microsoft.com/office/drawing/2014/main" id="{59251160-9042-9995-A793-B189C91B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928" y="1128792"/>
            <a:ext cx="4285173" cy="3369986"/>
          </a:xfrm>
          <a:prstGeom prst="rect">
            <a:avLst/>
          </a:prstGeom>
        </p:spPr>
      </p:pic>
      <p:sp>
        <p:nvSpPr>
          <p:cNvPr id="8" name="TekstSylinder 7">
            <a:extLst>
              <a:ext uri="{FF2B5EF4-FFF2-40B4-BE49-F238E27FC236}">
                <a16:creationId xmlns:a16="http://schemas.microsoft.com/office/drawing/2014/main" id="{C8052F2B-DBDE-6D6F-31D2-4D215321E55C}"/>
              </a:ext>
            </a:extLst>
          </p:cNvPr>
          <p:cNvSpPr txBox="1"/>
          <p:nvPr/>
        </p:nvSpPr>
        <p:spPr>
          <a:xfrm>
            <a:off x="747132" y="1577221"/>
            <a:ext cx="5234569" cy="4170372"/>
          </a:xfrm>
          <a:prstGeom prst="rect">
            <a:avLst/>
          </a:prstGeom>
          <a:noFill/>
        </p:spPr>
        <p:txBody>
          <a:bodyPr wrap="square" rtlCol="0">
            <a:spAutoFit/>
          </a:bodyPr>
          <a:lstStyle/>
          <a:p>
            <a:pPr marL="216000" indent="-216000">
              <a:spcBef>
                <a:spcPts val="1800"/>
              </a:spcBef>
              <a:spcAft>
                <a:spcPts val="1800"/>
              </a:spcAft>
              <a:buBlip>
                <a:blip r:embed="rId3"/>
              </a:buBlip>
            </a:pPr>
            <a:r>
              <a:rPr lang="nb-NO" sz="1800"/>
              <a:t>Gode erfaringer kan </a:t>
            </a:r>
            <a:r>
              <a:rPr lang="nb-NO" sz="1800" b="1"/>
              <a:t>skape nye forventinger </a:t>
            </a:r>
            <a:r>
              <a:rPr lang="nb-NO" sz="1800"/>
              <a:t>om at verden ikke bare er farlig og at trygge voksne kan hjelpe. </a:t>
            </a:r>
          </a:p>
          <a:p>
            <a:pPr marL="216000" indent="-216000">
              <a:spcBef>
                <a:spcPts val="1800"/>
              </a:spcBef>
              <a:spcAft>
                <a:spcPts val="1800"/>
              </a:spcAft>
              <a:buBlip>
                <a:blip r:embed="rId3"/>
              </a:buBlip>
            </a:pPr>
            <a:r>
              <a:rPr lang="nb-NO" sz="1800"/>
              <a:t>Alle kan gi noen </a:t>
            </a:r>
            <a:r>
              <a:rPr lang="nb-NO" sz="1800" b="1"/>
              <a:t>gode erfaringer</a:t>
            </a:r>
            <a:r>
              <a:rPr lang="nb-NO" sz="1800"/>
              <a:t>, til sammen kan vi gi mange. </a:t>
            </a:r>
          </a:p>
          <a:p>
            <a:pPr marL="216000" indent="-216000">
              <a:spcBef>
                <a:spcPts val="1800"/>
              </a:spcBef>
              <a:spcAft>
                <a:spcPts val="1800"/>
              </a:spcAft>
              <a:buBlip>
                <a:blip r:embed="rId3"/>
              </a:buBlip>
            </a:pPr>
            <a:r>
              <a:rPr lang="nb-NO" sz="1800"/>
              <a:t>Derfor kan vi være med å </a:t>
            </a:r>
            <a:r>
              <a:rPr lang="nb-NO" sz="1800" b="1"/>
              <a:t>kompensere for barndomsbelastninger,</a:t>
            </a:r>
            <a:r>
              <a:rPr lang="nb-NO" sz="1800"/>
              <a:t> uavhengig av hvor ofte vi møter barna eller hvor godt vi kjenner dem. </a:t>
            </a:r>
          </a:p>
          <a:p>
            <a:pPr indent="-216000" algn="l">
              <a:spcBef>
                <a:spcPts val="1200"/>
              </a:spcBef>
              <a:spcAft>
                <a:spcPts val="1200"/>
              </a:spcAft>
            </a:pPr>
            <a:endParaRPr lang="nb-NO"/>
          </a:p>
        </p:txBody>
      </p:sp>
    </p:spTree>
    <p:extLst>
      <p:ext uri="{BB962C8B-B14F-4D97-AF65-F5344CB8AC3E}">
        <p14:creationId xmlns:p14="http://schemas.microsoft.com/office/powerpoint/2010/main" val="1122780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himmel, klær, tre&#10;&#10;Automatisk generert beskrivelse">
            <a:extLst>
              <a:ext uri="{FF2B5EF4-FFF2-40B4-BE49-F238E27FC236}">
                <a16:creationId xmlns:a16="http://schemas.microsoft.com/office/drawing/2014/main" id="{40D326F2-4F97-0782-4341-E880C050A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12"/>
            <a:ext cx="12192000" cy="6821975"/>
          </a:xfrm>
          <a:prstGeom prst="rect">
            <a:avLst/>
          </a:prstGeom>
        </p:spPr>
      </p:pic>
      <p:sp>
        <p:nvSpPr>
          <p:cNvPr id="6" name="Rektangel 5">
            <a:extLst>
              <a:ext uri="{FF2B5EF4-FFF2-40B4-BE49-F238E27FC236}">
                <a16:creationId xmlns:a16="http://schemas.microsoft.com/office/drawing/2014/main" id="{16963751-F37F-283F-B8C0-46D9D76151E7}"/>
              </a:ext>
            </a:extLst>
          </p:cNvPr>
          <p:cNvSpPr/>
          <p:nvPr/>
        </p:nvSpPr>
        <p:spPr>
          <a:xfrm>
            <a:off x="0" y="3647090"/>
            <a:ext cx="7390310" cy="3210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800"/>
              <a:t>FRIGO i bydel Gamle Oslo tilbyr sport og friluftsaktiviteter til barn og unge. </a:t>
            </a:r>
            <a:br>
              <a:rPr lang="nb-NO" sz="1800"/>
            </a:br>
            <a:br>
              <a:rPr lang="nb-NO" sz="1800"/>
            </a:br>
            <a:r>
              <a:rPr lang="nb-NO" sz="1800"/>
              <a:t>Mimosa, Oliver og Tuva forteller hvordan de jobber med reguleringsstøtte i en hektisk hverdag. Og hvordan felles forståelse og språk gjør det lettere å hjelpe hverandre.</a:t>
            </a: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TekstSylinder 6">
            <a:extLst>
              <a:ext uri="{FF2B5EF4-FFF2-40B4-BE49-F238E27FC236}">
                <a16:creationId xmlns:a16="http://schemas.microsoft.com/office/drawing/2014/main" id="{C951B8EB-76E0-EED6-6AB4-400D168C9EF9}"/>
              </a:ext>
            </a:extLst>
          </p:cNvPr>
          <p:cNvSpPr txBox="1"/>
          <p:nvPr/>
        </p:nvSpPr>
        <p:spPr>
          <a:xfrm>
            <a:off x="971824" y="4090299"/>
            <a:ext cx="6085490" cy="2185214"/>
          </a:xfrm>
          <a:prstGeom prst="rect">
            <a:avLst/>
          </a:prstGeom>
          <a:noFill/>
        </p:spPr>
        <p:txBody>
          <a:bodyPr wrap="square" rtlCol="0">
            <a:spAutoFit/>
          </a:bodyPr>
          <a:lstStyle/>
          <a:p>
            <a:pPr indent="-216000">
              <a:lnSpc>
                <a:spcPct val="150000"/>
              </a:lnSpc>
              <a:spcBef>
                <a:spcPts val="1200"/>
              </a:spcBef>
              <a:spcAft>
                <a:spcPts val="1200"/>
              </a:spcAft>
            </a:pPr>
            <a:r>
              <a:rPr lang="nb-NO"/>
              <a:t>K</a:t>
            </a:r>
            <a:r>
              <a:rPr lang="nb-NO" sz="1800"/>
              <a:t>unnskap om hjernen kan være nyttig. Det kan gjøre det </a:t>
            </a:r>
            <a:r>
              <a:rPr lang="nb-NO"/>
              <a:t>lettere å forstå hvorfor barna reagerer som de gjør, forstå oss selv </a:t>
            </a:r>
            <a:r>
              <a:rPr lang="nb-NO" sz="1800" kern="100">
                <a:ea typeface="Aptos" panose="020B0004020202020204" pitchFamily="34" charset="0"/>
                <a:cs typeface="Arial" panose="020B0604020202020204" pitchFamily="34" charset="0"/>
              </a:rPr>
              <a:t>i møte med barna, og kan gjøre oss tryggere på hva som er god hjelp. </a:t>
            </a:r>
          </a:p>
          <a:p>
            <a:pPr algn="l"/>
            <a:endParaRPr lang="nb-NO"/>
          </a:p>
        </p:txBody>
      </p:sp>
      <p:pic>
        <p:nvPicPr>
          <p:cNvPr id="8" name="Bilde 7" descr="Et bilde som inneholder mørke, sort, måne, natt&#10;&#10;Automatisk generert beskrivelse">
            <a:extLst>
              <a:ext uri="{FF2B5EF4-FFF2-40B4-BE49-F238E27FC236}">
                <a16:creationId xmlns:a16="http://schemas.microsoft.com/office/drawing/2014/main" id="{3780946E-28E9-5084-20D1-2CBBAE149654}"/>
              </a:ext>
            </a:extLst>
          </p:cNvPr>
          <p:cNvPicPr>
            <a:picLocks noChangeAspect="1"/>
          </p:cNvPicPr>
          <p:nvPr/>
        </p:nvPicPr>
        <p:blipFill rotWithShape="1">
          <a:blip r:embed="rId3">
            <a:extLst>
              <a:ext uri="{28A0092B-C50C-407E-A947-70E740481C1C}">
                <a14:useLocalDpi xmlns:a14="http://schemas.microsoft.com/office/drawing/2010/main" val="0"/>
              </a:ext>
            </a:extLst>
          </a:blip>
          <a:srcRect l="51545" t="44551" r="42572" b="45900"/>
          <a:stretch/>
        </p:blipFill>
        <p:spPr>
          <a:xfrm rot="13353650" flipH="1">
            <a:off x="145507" y="4561609"/>
            <a:ext cx="821800" cy="750340"/>
          </a:xfrm>
          <a:prstGeom prst="rect">
            <a:avLst/>
          </a:prstGeom>
        </p:spPr>
      </p:pic>
      <p:sp>
        <p:nvSpPr>
          <p:cNvPr id="9" name="TekstSylinder 8">
            <a:extLst>
              <a:ext uri="{FF2B5EF4-FFF2-40B4-BE49-F238E27FC236}">
                <a16:creationId xmlns:a16="http://schemas.microsoft.com/office/drawing/2014/main" id="{B41ABEAF-73F7-612F-07DB-81021CC04C00}"/>
              </a:ext>
            </a:extLst>
          </p:cNvPr>
          <p:cNvSpPr txBox="1"/>
          <p:nvPr/>
        </p:nvSpPr>
        <p:spPr>
          <a:xfrm>
            <a:off x="5945643" y="6259862"/>
            <a:ext cx="1444667" cy="333681"/>
          </a:xfrm>
          <a:prstGeom prst="rect">
            <a:avLst/>
          </a:prstGeom>
          <a:noFill/>
        </p:spPr>
        <p:txBody>
          <a:bodyPr wrap="square">
            <a:spAutoFit/>
          </a:bodyPr>
          <a:lstStyle/>
          <a:p>
            <a:pPr marL="0" indent="0">
              <a:lnSpc>
                <a:spcPct val="116000"/>
              </a:lnSpc>
              <a:spcAft>
                <a:spcPts val="800"/>
              </a:spcAft>
              <a:buNone/>
            </a:pPr>
            <a:r>
              <a:rPr lang="nb-NO" sz="1400" b="1">
                <a:effectLst/>
                <a:ea typeface="Aptos" panose="020B0004020202020204" pitchFamily="34" charset="0"/>
                <a:cs typeface="Times New Roman" panose="02020603050405020304" pitchFamily="18" charset="0"/>
              </a:rPr>
              <a:t>3 minutter</a:t>
            </a:r>
          </a:p>
        </p:txBody>
      </p:sp>
      <p:pic>
        <p:nvPicPr>
          <p:cNvPr id="10" name="Bilde 9" descr="Et bilde som inneholder måne, Himmellegeme, mørke, Astronomisk begivenhet&#10;&#10;Automatisk generert beskrivelse">
            <a:extLst>
              <a:ext uri="{FF2B5EF4-FFF2-40B4-BE49-F238E27FC236}">
                <a16:creationId xmlns:a16="http://schemas.microsoft.com/office/drawing/2014/main" id="{57033E7A-4786-8C8E-0747-0518150BBE13}"/>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5367146" y="6236268"/>
            <a:ext cx="578497" cy="552198"/>
          </a:xfrm>
          <a:prstGeom prst="rect">
            <a:avLst/>
          </a:prstGeom>
        </p:spPr>
      </p:pic>
    </p:spTree>
    <p:extLst>
      <p:ext uri="{BB962C8B-B14F-4D97-AF65-F5344CB8AC3E}">
        <p14:creationId xmlns:p14="http://schemas.microsoft.com/office/powerpoint/2010/main" val="1850578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Kryssklipp hjernen">
            <a:hlinkClick r:id="" action="ppaction://media"/>
            <a:extLst>
              <a:ext uri="{FF2B5EF4-FFF2-40B4-BE49-F238E27FC236}">
                <a16:creationId xmlns:a16="http://schemas.microsoft.com/office/drawing/2014/main" id="{D33B5B8C-44AB-8408-2648-29F95395BB40}"/>
              </a:ext>
            </a:extLst>
          </p:cNvPr>
          <p:cNvPicPr>
            <a:picLocks noRot="1" noChangeAspect="1"/>
          </p:cNvPicPr>
          <p:nvPr>
            <a:videoFile r:link="rId1"/>
          </p:nvPr>
        </p:nvPicPr>
        <p:blipFill>
          <a:blip r:embed="rId3"/>
          <a:stretch>
            <a:fillRect/>
          </a:stretch>
        </p:blipFill>
        <p:spPr>
          <a:xfrm>
            <a:off x="0" y="-7620"/>
            <a:ext cx="12192000" cy="6858000"/>
          </a:xfrm>
          <a:prstGeom prst="rect">
            <a:avLst/>
          </a:prstGeom>
        </p:spPr>
      </p:pic>
      <p:sp>
        <p:nvSpPr>
          <p:cNvPr id="2" name="TekstSylinder 1">
            <a:extLst>
              <a:ext uri="{FF2B5EF4-FFF2-40B4-BE49-F238E27FC236}">
                <a16:creationId xmlns:a16="http://schemas.microsoft.com/office/drawing/2014/main" id="{32FBF9A7-8715-9B90-1D48-2DFAF2009979}"/>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Tree>
    <p:extLst>
      <p:ext uri="{BB962C8B-B14F-4D97-AF65-F5344CB8AC3E}">
        <p14:creationId xmlns:p14="http://schemas.microsoft.com/office/powerpoint/2010/main" val="40417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E33EDFD-294D-9066-D66A-609949A17432}"/>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94D02C3C-7833-5F11-3510-485EDFE4044B}"/>
              </a:ext>
            </a:extLst>
          </p:cNvPr>
          <p:cNvSpPr txBox="1"/>
          <p:nvPr/>
        </p:nvSpPr>
        <p:spPr>
          <a:xfrm>
            <a:off x="763668" y="2085226"/>
            <a:ext cx="4979907" cy="3739485"/>
          </a:xfrm>
          <a:prstGeom prst="rect">
            <a:avLst/>
          </a:prstGeom>
          <a:noFill/>
        </p:spPr>
        <p:txBody>
          <a:bodyPr wrap="square" rtlCol="0">
            <a:spAutoFit/>
          </a:bodyPr>
          <a:lstStyle/>
          <a:p>
            <a:pPr marL="216000" lvl="1" indent="-216000">
              <a:lnSpc>
                <a:spcPct val="120000"/>
              </a:lnSpc>
              <a:spcBef>
                <a:spcPts val="1800"/>
              </a:spcBef>
              <a:spcAft>
                <a:spcPts val="1800"/>
              </a:spcAft>
              <a:buSzPct val="100000"/>
              <a:buBlip>
                <a:blip r:embed="rId2"/>
              </a:buBlip>
            </a:pPr>
            <a:r>
              <a:rPr lang="nb-NO" kern="100">
                <a:cs typeface="Arial" panose="020B0604020202020204" pitchFamily="34" charset="0"/>
              </a:rPr>
              <a:t>Hvordan hjernen utvikles og fungerer ved hjelp av modellen «</a:t>
            </a:r>
            <a:r>
              <a:rPr lang="nb-NO" b="1" kern="100">
                <a:cs typeface="Arial" panose="020B0604020202020204" pitchFamily="34" charset="0"/>
              </a:rPr>
              <a:t>den tredelte hjernen</a:t>
            </a:r>
            <a:r>
              <a:rPr lang="nb-NO" kern="100">
                <a:cs typeface="Arial" panose="020B0604020202020204" pitchFamily="34" charset="0"/>
              </a:rPr>
              <a:t>». </a:t>
            </a:r>
          </a:p>
          <a:p>
            <a:pPr marL="216000" lvl="1" indent="-216000">
              <a:lnSpc>
                <a:spcPct val="120000"/>
              </a:lnSpc>
              <a:spcBef>
                <a:spcPts val="1800"/>
              </a:spcBef>
              <a:spcAft>
                <a:spcPts val="1800"/>
              </a:spcAft>
              <a:buSzPct val="100000"/>
              <a:buBlip>
                <a:blip r:embed="rId2"/>
              </a:buBlip>
            </a:pPr>
            <a:r>
              <a:rPr lang="nb-NO" kern="100">
                <a:cs typeface="Arial" panose="020B0604020202020204" pitchFamily="34" charset="0"/>
              </a:rPr>
              <a:t>Hvordan </a:t>
            </a:r>
            <a:r>
              <a:rPr lang="nb-NO" b="1" kern="100">
                <a:cs typeface="Arial" panose="020B0604020202020204" pitchFamily="34" charset="0"/>
              </a:rPr>
              <a:t>tidligere erfaringer </a:t>
            </a:r>
            <a:r>
              <a:rPr lang="nb-NO" kern="100">
                <a:cs typeface="Arial" panose="020B0604020202020204" pitchFamily="34" charset="0"/>
              </a:rPr>
              <a:t>påvirker barn og unges utvikling.</a:t>
            </a:r>
          </a:p>
          <a:p>
            <a:pPr marL="216000" lvl="1" indent="-216000">
              <a:spcBef>
                <a:spcPts val="1800"/>
              </a:spcBef>
              <a:spcAft>
                <a:spcPts val="1800"/>
              </a:spcAft>
              <a:buSzPct val="100000"/>
              <a:buBlip>
                <a:blip r:embed="rId2"/>
              </a:buBlip>
            </a:pPr>
            <a:r>
              <a:rPr lang="nb-NO" kern="100">
                <a:cs typeface="Arial" panose="020B0604020202020204" pitchFamily="34" charset="0"/>
              </a:rPr>
              <a:t>Hvordan trygge voksne kan </a:t>
            </a:r>
            <a:r>
              <a:rPr lang="nb-NO" b="1" kern="100">
                <a:cs typeface="Arial" panose="020B0604020202020204" pitchFamily="34" charset="0"/>
              </a:rPr>
              <a:t>kompensere </a:t>
            </a:r>
            <a:r>
              <a:rPr lang="nb-NO" kern="100">
                <a:cs typeface="Arial" panose="020B0604020202020204" pitchFamily="34" charset="0"/>
              </a:rPr>
              <a:t>for negative erfaringer.</a:t>
            </a:r>
          </a:p>
          <a:p>
            <a:pPr algn="l"/>
            <a:endParaRPr lang="nb-NO"/>
          </a:p>
        </p:txBody>
      </p:sp>
      <p:sp>
        <p:nvSpPr>
          <p:cNvPr id="8" name="TekstSylinder 7">
            <a:extLst>
              <a:ext uri="{FF2B5EF4-FFF2-40B4-BE49-F238E27FC236}">
                <a16:creationId xmlns:a16="http://schemas.microsoft.com/office/drawing/2014/main" id="{18A8AB55-FBC6-FE15-A4BB-59879DD6AE79}"/>
              </a:ext>
            </a:extLst>
          </p:cNvPr>
          <p:cNvSpPr txBox="1"/>
          <p:nvPr/>
        </p:nvSpPr>
        <p:spPr>
          <a:xfrm>
            <a:off x="763668" y="896764"/>
            <a:ext cx="4332207" cy="584775"/>
          </a:xfrm>
          <a:prstGeom prst="rect">
            <a:avLst/>
          </a:prstGeom>
          <a:noFill/>
        </p:spPr>
        <p:txBody>
          <a:bodyPr wrap="square" rtlCol="0">
            <a:spAutoFit/>
          </a:bodyPr>
          <a:lstStyle/>
          <a:p>
            <a:pPr algn="l"/>
            <a:r>
              <a:rPr lang="nb-NO" sz="3200">
                <a:latin typeface="+mj-lt"/>
              </a:rPr>
              <a:t>Vi</a:t>
            </a:r>
            <a:r>
              <a:rPr lang="nb-NO" sz="3200"/>
              <a:t> skal ha fokus på:</a:t>
            </a:r>
          </a:p>
        </p:txBody>
      </p:sp>
      <p:pic>
        <p:nvPicPr>
          <p:cNvPr id="4" name="Bilde 3" descr="Et bilde som inneholder himmel, utendørs, basketball, maling&#10;&#10;Automatisk generert beskrivelse">
            <a:extLst>
              <a:ext uri="{FF2B5EF4-FFF2-40B4-BE49-F238E27FC236}">
                <a16:creationId xmlns:a16="http://schemas.microsoft.com/office/drawing/2014/main" id="{16FF351C-DFF8-B8BE-7D69-CF8711DDE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610" y="-1143000"/>
            <a:ext cx="5863389" cy="8795084"/>
          </a:xfrm>
          <a:prstGeom prst="rect">
            <a:avLst/>
          </a:prstGeom>
        </p:spPr>
      </p:pic>
      <p:sp>
        <p:nvSpPr>
          <p:cNvPr id="3" name="TekstSylinder 1">
            <a:extLst>
              <a:ext uri="{FF2B5EF4-FFF2-40B4-BE49-F238E27FC236}">
                <a16:creationId xmlns:a16="http://schemas.microsoft.com/office/drawing/2014/main" id="{44024C0B-3579-9EB3-B78A-46A74FBFDABA}"/>
              </a:ext>
            </a:extLst>
          </p:cNvPr>
          <p:cNvSpPr txBox="1"/>
          <p:nvPr/>
        </p:nvSpPr>
        <p:spPr>
          <a:xfrm>
            <a:off x="10499707" y="6496853"/>
            <a:ext cx="2075688"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sz="1100">
                <a:solidFill>
                  <a:schemeClr val="bg1"/>
                </a:solidFill>
              </a:rPr>
              <a:t>Foto: Tom Gustavsen</a:t>
            </a:r>
          </a:p>
        </p:txBody>
      </p:sp>
    </p:spTree>
    <p:extLst>
      <p:ext uri="{BB962C8B-B14F-4D97-AF65-F5344CB8AC3E}">
        <p14:creationId xmlns:p14="http://schemas.microsoft.com/office/powerpoint/2010/main" val="306496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e 6" descr="Et bilde som inneholder utendørs, tre, himmel, grunn&#10;&#10;Automatisk generert beskrivelse">
            <a:extLst>
              <a:ext uri="{FF2B5EF4-FFF2-40B4-BE49-F238E27FC236}">
                <a16:creationId xmlns:a16="http://schemas.microsoft.com/office/drawing/2014/main" id="{FF262781-6FA7-54A3-A5C1-6680BA0C4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
            <a:ext cx="12192000" cy="6856416"/>
          </a:xfrm>
          <a:prstGeom prst="rect">
            <a:avLst/>
          </a:prstGeom>
        </p:spPr>
      </p:pic>
      <p:sp>
        <p:nvSpPr>
          <p:cNvPr id="8" name="Rektangel 7">
            <a:extLst>
              <a:ext uri="{FF2B5EF4-FFF2-40B4-BE49-F238E27FC236}">
                <a16:creationId xmlns:a16="http://schemas.microsoft.com/office/drawing/2014/main" id="{5F283D32-017B-2E6F-4591-5C79B6AFA5B5}"/>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9F4592F2-7736-3FB9-2A24-D72248892C97}"/>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2"/>
                </a:solidFill>
              </a:rPr>
              <a:t>Hjernen</a:t>
            </a:r>
          </a:p>
        </p:txBody>
      </p:sp>
      <p:pic>
        <p:nvPicPr>
          <p:cNvPr id="11" name="Bilde 10" descr="Et bilde som inneholder måne, Himmellegeme, mørke, Astronomisk begivenhet&#10;&#10;Automatisk generert beskrivelse">
            <a:extLst>
              <a:ext uri="{FF2B5EF4-FFF2-40B4-BE49-F238E27FC236}">
                <a16:creationId xmlns:a16="http://schemas.microsoft.com/office/drawing/2014/main" id="{B42ED52A-5526-FDE5-D76C-8BE18B784F27}"/>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3947868" y="283771"/>
            <a:ext cx="578497" cy="552198"/>
          </a:xfrm>
          <a:prstGeom prst="rect">
            <a:avLst/>
          </a:prstGeom>
        </p:spPr>
      </p:pic>
      <p:sp>
        <p:nvSpPr>
          <p:cNvPr id="12" name="TekstSylinder 11">
            <a:extLst>
              <a:ext uri="{FF2B5EF4-FFF2-40B4-BE49-F238E27FC236}">
                <a16:creationId xmlns:a16="http://schemas.microsoft.com/office/drawing/2014/main" id="{AA17C543-1D65-C8FC-94BF-9429BF736CA3}"/>
              </a:ext>
            </a:extLst>
          </p:cNvPr>
          <p:cNvSpPr txBox="1"/>
          <p:nvPr/>
        </p:nvSpPr>
        <p:spPr>
          <a:xfrm>
            <a:off x="4526365" y="349590"/>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ea typeface="Aptos" panose="020B0004020202020204" pitchFamily="34" charset="0"/>
                <a:cs typeface="Times New Roman"/>
              </a:rPr>
              <a:t>10 </a:t>
            </a:r>
            <a:r>
              <a:rPr lang="nb-NO" sz="1400" b="1">
                <a:effectLst/>
                <a:ea typeface="Aptos" panose="020B0004020202020204" pitchFamily="34" charset="0"/>
                <a:cs typeface="Times New Roman"/>
              </a:rPr>
              <a:t>minutter</a:t>
            </a:r>
          </a:p>
        </p:txBody>
      </p:sp>
      <p:sp>
        <p:nvSpPr>
          <p:cNvPr id="3" name="TekstSylinder 2">
            <a:extLst>
              <a:ext uri="{FF2B5EF4-FFF2-40B4-BE49-F238E27FC236}">
                <a16:creationId xmlns:a16="http://schemas.microsoft.com/office/drawing/2014/main" id="{15C4FB4D-B717-4B42-0181-B90B35567784}"/>
              </a:ext>
            </a:extLst>
          </p:cNvPr>
          <p:cNvSpPr txBox="1"/>
          <p:nvPr/>
        </p:nvSpPr>
        <p:spPr>
          <a:xfrm>
            <a:off x="945931" y="1671145"/>
            <a:ext cx="4714640" cy="3077766"/>
          </a:xfrm>
          <a:prstGeom prst="rect">
            <a:avLst/>
          </a:prstGeom>
          <a:noFill/>
        </p:spPr>
        <p:txBody>
          <a:bodyPr wrap="square" rtlCol="0">
            <a:spAutoFit/>
          </a:bodyPr>
          <a:lstStyle/>
          <a:p>
            <a:pPr>
              <a:spcBef>
                <a:spcPts val="1200"/>
              </a:spcBef>
              <a:spcAft>
                <a:spcPts val="1200"/>
              </a:spcAft>
            </a:pPr>
            <a:r>
              <a:rPr lang="nb-NO" sz="2400"/>
              <a:t>Hvordan er kunnskap om hjernens utvikling og fungering viktig for deg på jobben?</a:t>
            </a:r>
            <a:br>
              <a:rPr lang="nb-NO"/>
            </a:br>
            <a:endParaRPr lang="nb-NO"/>
          </a:p>
          <a:p>
            <a:pPr marL="216000" lvl="1" indent="-216000">
              <a:spcBef>
                <a:spcPts val="1200"/>
              </a:spcBef>
              <a:spcAft>
                <a:spcPts val="1200"/>
              </a:spcAft>
              <a:buBlip>
                <a:blip r:embed="rId4"/>
              </a:buBlip>
            </a:pPr>
            <a:r>
              <a:rPr lang="nb-NO"/>
              <a:t>Tenk ut 2-3 poeng</a:t>
            </a:r>
          </a:p>
          <a:p>
            <a:pPr marL="216000" lvl="1" indent="-216000">
              <a:spcBef>
                <a:spcPts val="1200"/>
              </a:spcBef>
              <a:spcAft>
                <a:spcPts val="1200"/>
              </a:spcAft>
              <a:buBlip>
                <a:blip r:embed="rId4"/>
              </a:buBlip>
            </a:pPr>
            <a:r>
              <a:rPr lang="nb-NO"/>
              <a:t>Diskuter i gruppe </a:t>
            </a:r>
          </a:p>
          <a:p>
            <a:pPr algn="l"/>
            <a:endParaRPr lang="nb-NO"/>
          </a:p>
        </p:txBody>
      </p:sp>
    </p:spTree>
    <p:extLst>
      <p:ext uri="{BB962C8B-B14F-4D97-AF65-F5344CB8AC3E}">
        <p14:creationId xmlns:p14="http://schemas.microsoft.com/office/powerpoint/2010/main" val="170554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4EE1D968-B465-56F3-7707-6FBF72455376}"/>
              </a:ext>
            </a:extLst>
          </p:cNvPr>
          <p:cNvSpPr>
            <a:spLocks noGrp="1"/>
          </p:cNvSpPr>
          <p:nvPr>
            <p:ph type="title"/>
          </p:nvPr>
        </p:nvSpPr>
        <p:spPr/>
        <p:txBody>
          <a:bodyPr/>
          <a:lstStyle/>
          <a:p>
            <a:r>
              <a:rPr lang="nb-NO"/>
              <a:t>Oppgave i arbeidshverdagen</a:t>
            </a:r>
          </a:p>
        </p:txBody>
      </p:sp>
      <p:sp>
        <p:nvSpPr>
          <p:cNvPr id="2" name="TekstSylinder 1">
            <a:extLst>
              <a:ext uri="{FF2B5EF4-FFF2-40B4-BE49-F238E27FC236}">
                <a16:creationId xmlns:a16="http://schemas.microsoft.com/office/drawing/2014/main" id="{08099D08-84A6-9883-B22A-3534A24566F2}"/>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
        <p:nvSpPr>
          <p:cNvPr id="4" name="TekstSylinder 3">
            <a:extLst>
              <a:ext uri="{FF2B5EF4-FFF2-40B4-BE49-F238E27FC236}">
                <a16:creationId xmlns:a16="http://schemas.microsoft.com/office/drawing/2014/main" id="{2826B173-F0C9-FB5F-38C6-79C1AE1AEB51}"/>
              </a:ext>
            </a:extLst>
          </p:cNvPr>
          <p:cNvSpPr txBox="1"/>
          <p:nvPr/>
        </p:nvSpPr>
        <p:spPr>
          <a:xfrm>
            <a:off x="695326" y="2361400"/>
            <a:ext cx="4526914" cy="2442976"/>
          </a:xfrm>
          <a:prstGeom prst="rect">
            <a:avLst/>
          </a:prstGeom>
          <a:noFill/>
        </p:spPr>
        <p:txBody>
          <a:bodyPr wrap="square" rtlCol="0">
            <a:spAutoFit/>
          </a:bodyPr>
          <a:lstStyle/>
          <a:p>
            <a:pPr>
              <a:lnSpc>
                <a:spcPct val="150000"/>
              </a:lnSpc>
              <a:spcBef>
                <a:spcPts val="1200"/>
              </a:spcBef>
              <a:spcAft>
                <a:spcPts val="1200"/>
              </a:spcAft>
            </a:pPr>
            <a:r>
              <a:rPr lang="nb-NO" sz="1800"/>
              <a:t>Tenk over hvilke møter du har med barn og unge i løpet av en uke. </a:t>
            </a:r>
          </a:p>
          <a:p>
            <a:pPr>
              <a:lnSpc>
                <a:spcPct val="150000"/>
              </a:lnSpc>
              <a:spcBef>
                <a:spcPts val="1200"/>
              </a:spcBef>
              <a:spcAft>
                <a:spcPts val="1200"/>
              </a:spcAft>
            </a:pPr>
            <a:r>
              <a:rPr lang="nb-NO" sz="1800"/>
              <a:t>Hvordan kan du og dine kollegaer være med på å gi nye gode erfaringer på deres arbeidsplass? </a:t>
            </a:r>
          </a:p>
        </p:txBody>
      </p:sp>
      <p:pic>
        <p:nvPicPr>
          <p:cNvPr id="5" name="Bilde 4" descr="Et bilde som inneholder tekst, skjermbilde, Font, diagram&#10;&#10;Automatisk generert beskrivelse">
            <a:extLst>
              <a:ext uri="{FF2B5EF4-FFF2-40B4-BE49-F238E27FC236}">
                <a16:creationId xmlns:a16="http://schemas.microsoft.com/office/drawing/2014/main" id="{10F0D2CB-A40C-4898-08E2-1BB14ECDC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20" y="1937083"/>
            <a:ext cx="6058060" cy="3691557"/>
          </a:xfrm>
          <a:prstGeom prst="rect">
            <a:avLst/>
          </a:prstGeom>
        </p:spPr>
      </p:pic>
      <p:sp>
        <p:nvSpPr>
          <p:cNvPr id="6" name="TekstSylinder 5">
            <a:extLst>
              <a:ext uri="{FF2B5EF4-FFF2-40B4-BE49-F238E27FC236}">
                <a16:creationId xmlns:a16="http://schemas.microsoft.com/office/drawing/2014/main" id="{F84C43CB-B1D8-CF11-4B7A-BD42849F06EE}"/>
              </a:ext>
            </a:extLst>
          </p:cNvPr>
          <p:cNvSpPr txBox="1"/>
          <p:nvPr/>
        </p:nvSpPr>
        <p:spPr>
          <a:xfrm>
            <a:off x="6674303" y="5156202"/>
            <a:ext cx="581024" cy="246221"/>
          </a:xfrm>
          <a:prstGeom prst="rect">
            <a:avLst/>
          </a:prstGeom>
          <a:noFill/>
        </p:spPr>
        <p:txBody>
          <a:bodyPr wrap="square" rtlCol="0">
            <a:spAutoFit/>
          </a:bodyPr>
          <a:lstStyle/>
          <a:p>
            <a:pPr algn="l"/>
            <a:r>
              <a:rPr lang="nb-NO" sz="1000"/>
              <a:t>6</a:t>
            </a:r>
          </a:p>
        </p:txBody>
      </p:sp>
    </p:spTree>
    <p:extLst>
      <p:ext uri="{BB962C8B-B14F-4D97-AF65-F5344CB8AC3E}">
        <p14:creationId xmlns:p14="http://schemas.microsoft.com/office/powerpoint/2010/main" val="3551174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D5B605D-0B7D-6D5C-17FF-685AE05F98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6183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3" name="Bilde 2" descr="Et bilde som inneholder hjerte, mørke">
            <a:extLst>
              <a:ext uri="{FF2B5EF4-FFF2-40B4-BE49-F238E27FC236}">
                <a16:creationId xmlns:a16="http://schemas.microsoft.com/office/drawing/2014/main" id="{4F06F10E-97C2-6BB9-F240-C05DC74D8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68" y="0"/>
            <a:ext cx="12192000" cy="6858000"/>
          </a:xfrm>
          <a:prstGeom prst="rect">
            <a:avLst/>
          </a:prstGeom>
        </p:spPr>
      </p:pic>
    </p:spTree>
    <p:extLst>
      <p:ext uri="{BB962C8B-B14F-4D97-AF65-F5344CB8AC3E}">
        <p14:creationId xmlns:p14="http://schemas.microsoft.com/office/powerpoint/2010/main" val="1364061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400" b="1" i="0" u="none" strike="noStrike" kern="1200" cap="none" spc="0" normalizeH="0" baseline="0" noProof="0">
                <a:ln>
                  <a:noFill/>
                </a:ln>
                <a:solidFill>
                  <a:srgbClr val="000000"/>
                </a:solidFill>
                <a:effectLst/>
                <a:uLnTx/>
                <a:uFillTx/>
                <a:latin typeface="Oslo Sans Office"/>
                <a:ea typeface="+mj-ea"/>
                <a:cs typeface="+mj-cs"/>
              </a:rPr>
              <a:t>Områdesatsingene i Oslo </a:t>
            </a:r>
            <a:br>
              <a:rPr kumimoji="0" lang="nb-NO" sz="1400" b="0" i="0" u="none" strike="noStrike" kern="1200" cap="none" spc="0" normalizeH="0" baseline="0" noProof="0">
                <a:ln>
                  <a:noFill/>
                </a:ln>
                <a:solidFill>
                  <a:srgbClr val="000000"/>
                </a:solidFill>
                <a:effectLst/>
                <a:uLnTx/>
                <a:uFillTx/>
                <a:latin typeface="Oslo Sans Office"/>
                <a:ea typeface="+mj-ea"/>
                <a:cs typeface="+mj-cs"/>
              </a:rPr>
            </a:br>
            <a:r>
              <a:rPr kumimoji="0" lang="nb-NO" sz="1400" b="0" i="0" u="none" strike="noStrike" kern="1200" cap="none" spc="0" normalizeH="0" baseline="0" noProof="0">
                <a:ln>
                  <a:noFill/>
                </a:ln>
                <a:solidFill>
                  <a:srgbClr val="000000"/>
                </a:solidFill>
                <a:effectLst/>
                <a:uLnTx/>
                <a:uFillTx/>
                <a:latin typeface="Oslo Sans Office"/>
                <a:ea typeface="+mj-ea"/>
                <a:cs typeface="+mj-cs"/>
              </a:rPr>
              <a:t>Delprogram oppvekst og utdanning</a:t>
            </a:r>
          </a:p>
        </p:txBody>
      </p:sp>
    </p:spTree>
    <p:extLst>
      <p:ext uri="{BB962C8B-B14F-4D97-AF65-F5344CB8AC3E}">
        <p14:creationId xmlns:p14="http://schemas.microsoft.com/office/powerpoint/2010/main" val="2628487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24DC0BF-CF19-4197-D03F-C19A3BAE6E53}"/>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1584922" y="2494373"/>
            <a:ext cx="8784771" cy="716914"/>
          </a:xfrm>
        </p:spPr>
        <p:txBody>
          <a:bodyPr/>
          <a:lstStyle/>
          <a:p>
            <a:r>
              <a:rPr lang="nb-NO"/>
              <a:t>Kilder</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302829" y="1404259"/>
            <a:ext cx="5181600" cy="5156632"/>
          </a:xfrm>
        </p:spPr>
        <p:txBody>
          <a:bodyPr/>
          <a:lstStyle/>
          <a:p>
            <a:pPr marL="457200" indent="-457200">
              <a:buFont typeface="+mj-lt"/>
              <a:buAutoNum type="arabicPeriod"/>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457200" indent="-457200">
              <a:buFont typeface="+mj-lt"/>
              <a:buAutoNum type="arabicPeriod"/>
            </a:pPr>
            <a:r>
              <a:rPr lang="nb-NO" sz="1200" err="1"/>
              <a:t>Porges</a:t>
            </a:r>
            <a:r>
              <a:rPr lang="nb-NO" sz="1200"/>
              <a:t>, S. (2004). </a:t>
            </a:r>
            <a:r>
              <a:rPr lang="nb-NO" sz="1200" err="1"/>
              <a:t>Neuroception</a:t>
            </a:r>
            <a:r>
              <a:rPr lang="nb-NO" sz="1200"/>
              <a:t>: A </a:t>
            </a:r>
            <a:r>
              <a:rPr lang="nb-NO" sz="1200" err="1"/>
              <a:t>subconcious</a:t>
            </a:r>
            <a:r>
              <a:rPr lang="nb-NO" sz="1200"/>
              <a:t> system for </a:t>
            </a:r>
            <a:r>
              <a:rPr lang="nb-NO" sz="1200" err="1"/>
              <a:t>detecting</a:t>
            </a:r>
            <a:r>
              <a:rPr lang="nb-NO" sz="1200"/>
              <a:t> </a:t>
            </a:r>
            <a:r>
              <a:rPr lang="nb-NO" sz="1200" err="1"/>
              <a:t>threats</a:t>
            </a:r>
            <a:r>
              <a:rPr lang="nb-NO" sz="1200"/>
              <a:t> and </a:t>
            </a:r>
            <a:r>
              <a:rPr lang="nb-NO" sz="1200" err="1"/>
              <a:t>safety</a:t>
            </a:r>
            <a:r>
              <a:rPr lang="nb-NO" sz="1200"/>
              <a:t>. Washington DC: Zero to Three.</a:t>
            </a:r>
          </a:p>
          <a:p>
            <a:pPr marL="457200" indent="-457200">
              <a:buFont typeface="+mj-lt"/>
              <a:buAutoNum type="arabicPeriod"/>
            </a:pPr>
            <a:r>
              <a:rPr lang="nb-NO" sz="1200"/>
              <a:t>Siegel, D, J. (2012). </a:t>
            </a:r>
            <a:r>
              <a:rPr lang="nb-NO" sz="1200" err="1"/>
              <a:t>Developing</a:t>
            </a:r>
            <a:r>
              <a:rPr lang="nb-NO" sz="1200"/>
              <a:t> </a:t>
            </a:r>
            <a:r>
              <a:rPr lang="nb-NO" sz="1200" err="1"/>
              <a:t>Mind</a:t>
            </a:r>
            <a:r>
              <a:rPr lang="nb-NO" sz="1200"/>
              <a:t>, Second Edition. New York: The </a:t>
            </a:r>
            <a:r>
              <a:rPr lang="nb-NO" sz="1200" err="1"/>
              <a:t>Guilford</a:t>
            </a:r>
            <a:r>
              <a:rPr lang="nb-NO" sz="1200"/>
              <a:t> Press </a:t>
            </a:r>
          </a:p>
          <a:p>
            <a:pPr marL="457200" indent="-457200">
              <a:buFont typeface="+mj-lt"/>
              <a:buAutoNum type="arabicPeriod"/>
            </a:pPr>
            <a:r>
              <a:rPr lang="nb-NO" sz="1200"/>
              <a:t> Powell. B, Cooper, G, Hoffman, K. &amp; Marvin, B. (2014). The </a:t>
            </a:r>
            <a:r>
              <a:rPr lang="nb-NO" sz="1200" err="1"/>
              <a:t>Circle</a:t>
            </a:r>
            <a:r>
              <a:rPr lang="nb-NO" sz="1200"/>
              <a:t> </a:t>
            </a:r>
            <a:r>
              <a:rPr lang="nb-NO" sz="1200" err="1"/>
              <a:t>of</a:t>
            </a:r>
            <a:r>
              <a:rPr lang="nb-NO" sz="1200"/>
              <a:t> </a:t>
            </a:r>
            <a:r>
              <a:rPr lang="nb-NO" sz="1200" err="1"/>
              <a:t>Secuity</a:t>
            </a:r>
            <a:r>
              <a:rPr lang="nb-NO" sz="1200"/>
              <a:t> </a:t>
            </a:r>
            <a:r>
              <a:rPr lang="nb-NO" sz="1200" err="1"/>
              <a:t>Intervention</a:t>
            </a:r>
            <a:r>
              <a:rPr lang="nb-NO" sz="1200"/>
              <a:t>. </a:t>
            </a:r>
            <a:r>
              <a:rPr lang="nb-NO" sz="1200" err="1"/>
              <a:t>Enhancing</a:t>
            </a:r>
            <a:r>
              <a:rPr lang="nb-NO" sz="1200"/>
              <a:t> </a:t>
            </a:r>
            <a:r>
              <a:rPr lang="nb-NO" sz="1200" err="1"/>
              <a:t>Attachment</a:t>
            </a:r>
            <a:r>
              <a:rPr lang="nb-NO" sz="1200"/>
              <a:t> in </a:t>
            </a:r>
            <a:r>
              <a:rPr lang="nb-NO" sz="1200" err="1"/>
              <a:t>Early</a:t>
            </a:r>
            <a:r>
              <a:rPr lang="nb-NO" sz="1200"/>
              <a:t> </a:t>
            </a:r>
            <a:r>
              <a:rPr lang="nb-NO" sz="1200" err="1"/>
              <a:t>Parent</a:t>
            </a:r>
            <a:r>
              <a:rPr lang="nb-NO" sz="1200"/>
              <a:t>-Child </a:t>
            </a:r>
            <a:r>
              <a:rPr lang="nb-NO" sz="1200" err="1"/>
              <a:t>Relationship</a:t>
            </a:r>
            <a:r>
              <a:rPr lang="nb-NO" sz="1200"/>
              <a:t>. The </a:t>
            </a:r>
            <a:r>
              <a:rPr lang="nb-NO" sz="1200" err="1"/>
              <a:t>Guilford</a:t>
            </a:r>
            <a:r>
              <a:rPr lang="nb-NO" sz="1200"/>
              <a:t> Press. </a:t>
            </a:r>
          </a:p>
          <a:p>
            <a:pPr marL="457200" indent="-457200">
              <a:buFont typeface="+mj-lt"/>
              <a:buAutoNum type="arabicPeriod"/>
            </a:pPr>
            <a:r>
              <a:rPr lang="nb-NO" sz="1200"/>
              <a:t>Nordanger, D. Ø (2021). </a:t>
            </a:r>
            <a:r>
              <a:rPr lang="nb-NO" sz="1200" i="1"/>
              <a:t>Herregud, er alt traumer nå? </a:t>
            </a:r>
            <a:r>
              <a:rPr lang="nb-NO" sz="1200"/>
              <a:t>Psykologisk.no</a:t>
            </a:r>
          </a:p>
          <a:p>
            <a:pPr marL="0" indent="0">
              <a:buNone/>
            </a:pPr>
            <a:endParaRPr lang="en-US" sz="1200"/>
          </a:p>
          <a:p>
            <a:pPr marL="457200" indent="-457200">
              <a:buFont typeface="+mj-lt"/>
              <a:buAutoNum type="arabicPeriod"/>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pic>
        <p:nvPicPr>
          <p:cNvPr id="5" name="Bilde 4" descr="Et bilde som inneholder mørke, måne, natt&#10;&#10;Automatisk generert beskrivelse">
            <a:extLst>
              <a:ext uri="{FF2B5EF4-FFF2-40B4-BE49-F238E27FC236}">
                <a16:creationId xmlns:a16="http://schemas.microsoft.com/office/drawing/2014/main" id="{F797AB65-151A-8A15-41D1-39463FB8DAC6}"/>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1987945">
            <a:off x="1897635" y="3160419"/>
            <a:ext cx="1152939" cy="645987"/>
          </a:xfrm>
          <a:prstGeom prst="rect">
            <a:avLst/>
          </a:prstGeom>
        </p:spPr>
      </p:pic>
    </p:spTree>
    <p:extLst>
      <p:ext uri="{BB962C8B-B14F-4D97-AF65-F5344CB8AC3E}">
        <p14:creationId xmlns:p14="http://schemas.microsoft.com/office/powerpoint/2010/main" val="188776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557EEE8-C594-EF34-8439-3E86679C8A3D}"/>
              </a:ext>
            </a:extLst>
          </p:cNvPr>
          <p:cNvSpPr/>
          <p:nvPr/>
        </p:nvSpPr>
        <p:spPr>
          <a:xfrm>
            <a:off x="-163512" y="0"/>
            <a:ext cx="123555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695326" y="720001"/>
            <a:ext cx="9469438" cy="580863"/>
          </a:xfrm>
        </p:spPr>
        <p:txBody>
          <a:bodyPr>
            <a:normAutofit/>
          </a:bodyPr>
          <a:lstStyle/>
          <a:p>
            <a:r>
              <a:rPr lang="nb-NO"/>
              <a:t>Kunnskap om hjernen</a:t>
            </a:r>
          </a:p>
        </p:txBody>
      </p:sp>
      <p:sp>
        <p:nvSpPr>
          <p:cNvPr id="3" name="Plassholder for innhold 2">
            <a:extLst>
              <a:ext uri="{FF2B5EF4-FFF2-40B4-BE49-F238E27FC236}">
                <a16:creationId xmlns:a16="http://schemas.microsoft.com/office/drawing/2014/main" id="{13AA3252-44FA-DEED-5593-A3304D2517B2}"/>
              </a:ext>
            </a:extLst>
          </p:cNvPr>
          <p:cNvSpPr>
            <a:spLocks noGrp="1"/>
          </p:cNvSpPr>
          <p:nvPr>
            <p:ph idx="1"/>
          </p:nvPr>
        </p:nvSpPr>
        <p:spPr>
          <a:xfrm>
            <a:off x="695326" y="2020865"/>
            <a:ext cx="5819951" cy="3867609"/>
          </a:xfrm>
        </p:spPr>
        <p:txBody>
          <a:bodyPr>
            <a:normAutofit/>
          </a:bodyPr>
          <a:lstStyle/>
          <a:p>
            <a:pPr>
              <a:spcAft>
                <a:spcPts val="1200"/>
              </a:spcAft>
              <a:buBlip>
                <a:blip r:embed="rId2"/>
              </a:buBlip>
            </a:pPr>
            <a:r>
              <a:rPr lang="nb-NO" sz="1800" kern="100">
                <a:ea typeface="Aptos" panose="020B0004020202020204" pitchFamily="34" charset="0"/>
                <a:cs typeface="Arial" panose="020B0604020202020204" pitchFamily="34" charset="0"/>
              </a:rPr>
              <a:t>Hjelper oss med å forstå hvordan </a:t>
            </a:r>
            <a:r>
              <a:rPr lang="nb-NO" sz="1800" b="1" kern="100">
                <a:ea typeface="Aptos" panose="020B0004020202020204" pitchFamily="34" charset="0"/>
                <a:cs typeface="Arial" panose="020B0604020202020204" pitchFamily="34" charset="0"/>
              </a:rPr>
              <a:t>barndomsbelastninger påvirker </a:t>
            </a:r>
            <a:r>
              <a:rPr lang="nb-NO" sz="1800" kern="100">
                <a:ea typeface="Aptos" panose="020B0004020202020204" pitchFamily="34" charset="0"/>
                <a:cs typeface="Arial" panose="020B0604020202020204" pitchFamily="34" charset="0"/>
              </a:rPr>
              <a:t>barns utvikling og fungering. </a:t>
            </a:r>
          </a:p>
          <a:p>
            <a:pPr>
              <a:spcAft>
                <a:spcPts val="1200"/>
              </a:spcAft>
              <a:buBlip>
                <a:blip r:embed="rId2"/>
              </a:buBlip>
            </a:pPr>
            <a:r>
              <a:rPr lang="nb-NO" sz="1800" kern="100">
                <a:ea typeface="Aptos" panose="020B0004020202020204" pitchFamily="34" charset="0"/>
                <a:cs typeface="Arial" panose="020B0604020202020204" pitchFamily="34" charset="0"/>
              </a:rPr>
              <a:t>Hjelper oss med å </a:t>
            </a:r>
            <a:r>
              <a:rPr lang="nb-NO" sz="1800" b="1" kern="100">
                <a:ea typeface="Aptos" panose="020B0004020202020204" pitchFamily="34" charset="0"/>
                <a:cs typeface="Arial" panose="020B0604020202020204" pitchFamily="34" charset="0"/>
              </a:rPr>
              <a:t>forstå oss selv </a:t>
            </a:r>
            <a:r>
              <a:rPr lang="nb-NO" sz="1800" kern="100">
                <a:ea typeface="Aptos" panose="020B0004020202020204" pitchFamily="34" charset="0"/>
                <a:cs typeface="Arial" panose="020B0604020202020204" pitchFamily="34" charset="0"/>
              </a:rPr>
              <a:t>i møte med barna. </a:t>
            </a:r>
          </a:p>
          <a:p>
            <a:pPr>
              <a:spcAft>
                <a:spcPts val="1200"/>
              </a:spcAft>
              <a:buBlip>
                <a:blip r:embed="rId2"/>
              </a:buBlip>
            </a:pPr>
            <a:r>
              <a:rPr lang="nb-NO" sz="1800" kern="100">
                <a:ea typeface="Aptos" panose="020B0004020202020204" pitchFamily="34" charset="0"/>
                <a:cs typeface="Arial" panose="020B0604020202020204" pitchFamily="34" charset="0"/>
              </a:rPr>
              <a:t>Og kunnskap kan gjøre oss </a:t>
            </a:r>
            <a:r>
              <a:rPr lang="nb-NO" sz="1800" b="1" kern="100">
                <a:ea typeface="Aptos" panose="020B0004020202020204" pitchFamily="34" charset="0"/>
                <a:cs typeface="Arial" panose="020B0604020202020204" pitchFamily="34" charset="0"/>
              </a:rPr>
              <a:t>tryggere på hva som er god hjelp</a:t>
            </a:r>
            <a:r>
              <a:rPr lang="nb-NO" sz="1800" kern="100">
                <a:ea typeface="Aptos" panose="020B0004020202020204" pitchFamily="34" charset="0"/>
                <a:cs typeface="Arial" panose="020B0604020202020204" pitchFamily="34" charset="0"/>
              </a:rPr>
              <a:t>, og hvordan vi kan få det til i egen arbeidshverdag. </a:t>
            </a:r>
          </a:p>
          <a:p>
            <a:pPr>
              <a:buBlip>
                <a:blip r:embed="rId2"/>
              </a:buBlip>
            </a:pPr>
            <a:endParaRPr lang="nb-NO" sz="18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157046" y="2450123"/>
            <a:ext cx="184731" cy="369332"/>
          </a:xfrm>
          <a:prstGeom prst="rect">
            <a:avLst/>
          </a:prstGeom>
          <a:noFill/>
        </p:spPr>
        <p:txBody>
          <a:bodyPr wrap="none" rtlCol="0">
            <a:spAutoFit/>
          </a:bodyPr>
          <a:lstStyle/>
          <a:p>
            <a:pPr algn="l"/>
            <a:endParaRPr lang="nb-NO"/>
          </a:p>
        </p:txBody>
      </p:sp>
      <p:sp>
        <p:nvSpPr>
          <p:cNvPr id="2" name="TekstSylinder 1">
            <a:extLst>
              <a:ext uri="{FF2B5EF4-FFF2-40B4-BE49-F238E27FC236}">
                <a16:creationId xmlns:a16="http://schemas.microsoft.com/office/drawing/2014/main" id="{A9AB86E4-478A-415C-BC65-827CBA11429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4" name="Bilde 3">
            <a:extLst>
              <a:ext uri="{FF2B5EF4-FFF2-40B4-BE49-F238E27FC236}">
                <a16:creationId xmlns:a16="http://schemas.microsoft.com/office/drawing/2014/main" id="{ABD9219D-7F0C-8570-BFF9-7CF0DA760D1F}"/>
              </a:ext>
            </a:extLst>
          </p:cNvPr>
          <p:cNvPicPr>
            <a:picLocks noChangeAspect="1"/>
          </p:cNvPicPr>
          <p:nvPr/>
        </p:nvPicPr>
        <p:blipFill>
          <a:blip r:embed="rId3"/>
          <a:stretch>
            <a:fillRect/>
          </a:stretch>
        </p:blipFill>
        <p:spPr>
          <a:xfrm>
            <a:off x="7500931" y="1154761"/>
            <a:ext cx="3953809" cy="4870324"/>
          </a:xfrm>
          <a:prstGeom prst="rect">
            <a:avLst/>
          </a:prstGeom>
        </p:spPr>
      </p:pic>
    </p:spTree>
    <p:extLst>
      <p:ext uri="{BB962C8B-B14F-4D97-AF65-F5344CB8AC3E}">
        <p14:creationId xmlns:p14="http://schemas.microsoft.com/office/powerpoint/2010/main" val="147049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2" name="Media på Internett 1" title="Hjernen del 1">
            <a:hlinkClick r:id="" action="ppaction://media"/>
            <a:extLst>
              <a:ext uri="{FF2B5EF4-FFF2-40B4-BE49-F238E27FC236}">
                <a16:creationId xmlns:a16="http://schemas.microsoft.com/office/drawing/2014/main" id="{51033DD3-DBC9-475A-C806-74F387C2CDC2}"/>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203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7A82885F-5882-C1E1-A528-BD6C5386CF6A}"/>
              </a:ext>
            </a:extLst>
          </p:cNvPr>
          <p:cNvSpPr/>
          <p:nvPr/>
        </p:nvSpPr>
        <p:spPr>
          <a:xfrm>
            <a:off x="4963813" y="2963344"/>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9AC7F170-5F8A-C662-3956-D11047D6B3E1}"/>
              </a:ext>
            </a:extLst>
          </p:cNvPr>
          <p:cNvSpPr/>
          <p:nvPr/>
        </p:nvSpPr>
        <p:spPr>
          <a:xfrm>
            <a:off x="8137921" y="2963343"/>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F236A971-C3EC-9560-99B0-5D9698E17A6D}"/>
              </a:ext>
            </a:extLst>
          </p:cNvPr>
          <p:cNvSpPr/>
          <p:nvPr/>
        </p:nvSpPr>
        <p:spPr>
          <a:xfrm>
            <a:off x="1789705" y="3035937"/>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22356" y="948485"/>
            <a:ext cx="7612570" cy="856252"/>
          </a:xfrm>
        </p:spPr>
        <p:txBody>
          <a:bodyPr>
            <a:normAutofit fontScale="90000"/>
          </a:bodyPr>
          <a:lstStyle/>
          <a:p>
            <a:r>
              <a:rPr lang="nb-NO" sz="3600"/>
              <a:t>Oppgave: </a:t>
            </a:r>
            <a:br>
              <a:rPr lang="nb-NO"/>
            </a:br>
            <a:br>
              <a:rPr lang="nb-NO"/>
            </a:br>
            <a:endParaRPr lang="nb-NO" sz="20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algn="l"/>
            <a:endParaRPr lang="nb-NO"/>
          </a:p>
        </p:txBody>
      </p:sp>
      <p:sp>
        <p:nvSpPr>
          <p:cNvPr id="2" name="TekstSylinder 1">
            <a:extLst>
              <a:ext uri="{FF2B5EF4-FFF2-40B4-BE49-F238E27FC236}">
                <a16:creationId xmlns:a16="http://schemas.microsoft.com/office/drawing/2014/main" id="{A9AB86E4-478A-415C-BC65-827CBA11429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8" name="Bilde 7" descr="Et bilde som inneholder sort, mørke, fyrverkeri&#10;&#10;Automatisk generert beskrivelse">
            <a:extLst>
              <a:ext uri="{FF2B5EF4-FFF2-40B4-BE49-F238E27FC236}">
                <a16:creationId xmlns:a16="http://schemas.microsoft.com/office/drawing/2014/main" id="{D3B966F8-6FDA-6129-5A29-ABA25FFBA391}"/>
              </a:ext>
            </a:extLst>
          </p:cNvPr>
          <p:cNvPicPr>
            <a:picLocks noChangeAspect="1"/>
          </p:cNvPicPr>
          <p:nvPr/>
        </p:nvPicPr>
        <p:blipFill rotWithShape="1">
          <a:blip r:embed="rId2">
            <a:extLst>
              <a:ext uri="{28A0092B-C50C-407E-A947-70E740481C1C}">
                <a14:useLocalDpi xmlns:a14="http://schemas.microsoft.com/office/drawing/2010/main" val="0"/>
              </a:ext>
            </a:extLst>
          </a:blip>
          <a:srcRect l="35875" t="20915" r="38539" b="43260"/>
          <a:stretch/>
        </p:blipFill>
        <p:spPr>
          <a:xfrm>
            <a:off x="8333149" y="3332292"/>
            <a:ext cx="1957938" cy="1541886"/>
          </a:xfrm>
          <a:prstGeom prst="rect">
            <a:avLst/>
          </a:prstGeom>
        </p:spPr>
      </p:pic>
      <p:pic>
        <p:nvPicPr>
          <p:cNvPr id="9" name="Bilde 8" descr="Et bilde som inneholder sort, mørke&#10;&#10;Automatisk generert beskrivelse">
            <a:extLst>
              <a:ext uri="{FF2B5EF4-FFF2-40B4-BE49-F238E27FC236}">
                <a16:creationId xmlns:a16="http://schemas.microsoft.com/office/drawing/2014/main" id="{D07621F3-AA20-6EED-F69B-2B2EA8952010}"/>
              </a:ext>
            </a:extLst>
          </p:cNvPr>
          <p:cNvPicPr>
            <a:picLocks noChangeAspect="1"/>
          </p:cNvPicPr>
          <p:nvPr/>
        </p:nvPicPr>
        <p:blipFill rotWithShape="1">
          <a:blip r:embed="rId3">
            <a:extLst>
              <a:ext uri="{28A0092B-C50C-407E-A947-70E740481C1C}">
                <a14:useLocalDpi xmlns:a14="http://schemas.microsoft.com/office/drawing/2010/main" val="0"/>
              </a:ext>
            </a:extLst>
          </a:blip>
          <a:srcRect l="23785" t="17406" r="31458" b="15664"/>
          <a:stretch/>
        </p:blipFill>
        <p:spPr>
          <a:xfrm>
            <a:off x="5265906" y="3332292"/>
            <a:ext cx="1885972" cy="1585358"/>
          </a:xfrm>
          <a:prstGeom prst="rect">
            <a:avLst/>
          </a:prstGeom>
        </p:spPr>
      </p:pic>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5</a:t>
            </a:r>
            <a:r>
              <a:rPr lang="nb-NO" sz="1400" b="1">
                <a:effectLst/>
                <a:ea typeface="Aptos" panose="020B0004020202020204" pitchFamily="34" charset="0"/>
                <a:cs typeface="Times New Roman" panose="02020603050405020304" pitchFamily="18" charset="0"/>
              </a:rPr>
              <a:t>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2111519" y="4981159"/>
            <a:ext cx="2002227" cy="370722"/>
          </a:xfrm>
          <a:prstGeom prst="rect">
            <a:avLst/>
          </a:prstGeom>
          <a:noFill/>
        </p:spPr>
        <p:txBody>
          <a:bodyPr wrap="square" rtlCol="0">
            <a:spAutoFit/>
          </a:bodyPr>
          <a:lstStyle/>
          <a:p>
            <a:pPr algn="ctr"/>
            <a:r>
              <a:rPr lang="nb-NO"/>
              <a:t>Hjernen </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5265906" y="4959387"/>
            <a:ext cx="2002227" cy="370722"/>
          </a:xfrm>
          <a:prstGeom prst="rect">
            <a:avLst/>
          </a:prstGeom>
          <a:noFill/>
        </p:spPr>
        <p:txBody>
          <a:bodyPr wrap="square" rtlCol="0">
            <a:spAutoFit/>
          </a:bodyPr>
          <a:lstStyle/>
          <a:p>
            <a:pPr algn="ctr"/>
            <a:r>
              <a:rPr lang="nb-NO"/>
              <a:t>Fare </a:t>
            </a:r>
          </a:p>
        </p:txBody>
      </p:sp>
      <p:sp>
        <p:nvSpPr>
          <p:cNvPr id="13" name="TekstSylinder 12">
            <a:extLst>
              <a:ext uri="{FF2B5EF4-FFF2-40B4-BE49-F238E27FC236}">
                <a16:creationId xmlns:a16="http://schemas.microsoft.com/office/drawing/2014/main" id="{3AC4BC00-890A-F523-E35C-13D44F13D84B}"/>
              </a:ext>
            </a:extLst>
          </p:cNvPr>
          <p:cNvSpPr txBox="1"/>
          <p:nvPr/>
        </p:nvSpPr>
        <p:spPr>
          <a:xfrm>
            <a:off x="8468793" y="4918591"/>
            <a:ext cx="2002227" cy="370722"/>
          </a:xfrm>
          <a:prstGeom prst="rect">
            <a:avLst/>
          </a:prstGeom>
          <a:noFill/>
        </p:spPr>
        <p:txBody>
          <a:bodyPr wrap="square" rtlCol="0">
            <a:spAutoFit/>
          </a:bodyPr>
          <a:lstStyle/>
          <a:p>
            <a:pPr algn="ctr"/>
            <a:r>
              <a:rPr lang="nb-NO"/>
              <a:t>Erfaringer </a:t>
            </a:r>
          </a:p>
        </p:txBody>
      </p:sp>
      <p:pic>
        <p:nvPicPr>
          <p:cNvPr id="20" name="Bilde 19">
            <a:extLst>
              <a:ext uri="{FF2B5EF4-FFF2-40B4-BE49-F238E27FC236}">
                <a16:creationId xmlns:a16="http://schemas.microsoft.com/office/drawing/2014/main" id="{8A0E08A0-092C-DE67-E1B0-D49C968633FB}"/>
              </a:ext>
            </a:extLst>
          </p:cNvPr>
          <p:cNvPicPr>
            <a:picLocks noChangeAspect="1"/>
          </p:cNvPicPr>
          <p:nvPr/>
        </p:nvPicPr>
        <p:blipFill>
          <a:blip r:embed="rId5"/>
          <a:stretch>
            <a:fillRect/>
          </a:stretch>
        </p:blipFill>
        <p:spPr>
          <a:xfrm>
            <a:off x="2402086" y="3355228"/>
            <a:ext cx="1213137" cy="1441248"/>
          </a:xfrm>
          <a:prstGeom prst="rect">
            <a:avLst/>
          </a:prstGeom>
        </p:spPr>
      </p:pic>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01265"/>
            <a:ext cx="5338601" cy="784137"/>
          </a:xfrm>
        </p:spPr>
        <p:txBody>
          <a:bodyPr>
            <a:normAutofit/>
          </a:bodyPr>
          <a:lstStyle/>
          <a:p>
            <a:pPr marL="0" indent="0">
              <a:spcAft>
                <a:spcPts val="1200"/>
              </a:spcAft>
              <a:buNone/>
            </a:pPr>
            <a:r>
              <a:rPr lang="nb-NO" sz="1800" kern="100">
                <a:ea typeface="Aptos" panose="020B0004020202020204" pitchFamily="34" charset="0"/>
                <a:cs typeface="Arial" panose="020B0604020202020204" pitchFamily="34" charset="0"/>
              </a:rPr>
              <a:t>Snu deg til sidemannen og snakk om to ting dere ble opptatt av i filmen. </a:t>
            </a:r>
            <a:endParaRPr lang="nb-NO" sz="1800"/>
          </a:p>
        </p:txBody>
      </p:sp>
    </p:spTree>
    <p:extLst>
      <p:ext uri="{BB962C8B-B14F-4D97-AF65-F5344CB8AC3E}">
        <p14:creationId xmlns:p14="http://schemas.microsoft.com/office/powerpoint/2010/main" val="50416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888F977-3B3F-CD0A-4A10-C990EF17A28F}"/>
              </a:ext>
            </a:extLst>
          </p:cNvPr>
          <p:cNvSpPr/>
          <p:nvPr/>
        </p:nvSpPr>
        <p:spPr>
          <a:xfrm>
            <a:off x="-163512" y="0"/>
            <a:ext cx="538269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833791" y="5032520"/>
            <a:ext cx="3954139" cy="735820"/>
          </a:xfrm>
        </p:spPr>
        <p:txBody>
          <a:bodyPr>
            <a:normAutofit/>
          </a:bodyPr>
          <a:lstStyle/>
          <a:p>
            <a:pPr algn="ctr"/>
            <a:r>
              <a:rPr lang="nb-NO"/>
              <a:t>Hjernen</a:t>
            </a:r>
            <a:r>
              <a:rPr lang="nb-NO" sz="1600" baseline="90000"/>
              <a:t>1</a:t>
            </a:r>
          </a:p>
        </p:txBody>
      </p:sp>
      <p:sp>
        <p:nvSpPr>
          <p:cNvPr id="2" name="TekstSylinder 1">
            <a:extLst>
              <a:ext uri="{FF2B5EF4-FFF2-40B4-BE49-F238E27FC236}">
                <a16:creationId xmlns:a16="http://schemas.microsoft.com/office/drawing/2014/main" id="{A9AB86E4-478A-415C-BC65-827CBA114290}"/>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pic>
        <p:nvPicPr>
          <p:cNvPr id="4" name="Bilde 3" descr="Et bilde som inneholder sketch, tegning, kunst, illustrasjon&#10;&#10;Automatisk generert beskrivelse">
            <a:extLst>
              <a:ext uri="{FF2B5EF4-FFF2-40B4-BE49-F238E27FC236}">
                <a16:creationId xmlns:a16="http://schemas.microsoft.com/office/drawing/2014/main" id="{BF3FDC60-5352-BB1A-520D-38D6D33C3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51" y="465447"/>
            <a:ext cx="3376385" cy="4231167"/>
          </a:xfrm>
          <a:prstGeom prst="rect">
            <a:avLst/>
          </a:prstGeom>
        </p:spPr>
      </p:pic>
      <p:sp>
        <p:nvSpPr>
          <p:cNvPr id="10" name="TekstSylinder 9">
            <a:extLst>
              <a:ext uri="{FF2B5EF4-FFF2-40B4-BE49-F238E27FC236}">
                <a16:creationId xmlns:a16="http://schemas.microsoft.com/office/drawing/2014/main" id="{3822899C-A944-8443-B89B-5AA6FA37867A}"/>
              </a:ext>
            </a:extLst>
          </p:cNvPr>
          <p:cNvSpPr txBox="1"/>
          <p:nvPr/>
        </p:nvSpPr>
        <p:spPr>
          <a:xfrm>
            <a:off x="6200078" y="1828800"/>
            <a:ext cx="4850781" cy="3939540"/>
          </a:xfrm>
          <a:prstGeom prst="rect">
            <a:avLst/>
          </a:prstGeom>
          <a:noFill/>
        </p:spPr>
        <p:txBody>
          <a:bodyPr wrap="square" rtlCol="0">
            <a:spAutoFit/>
          </a:bodyPr>
          <a:lstStyle/>
          <a:p>
            <a:pPr marL="216000" indent="-216000">
              <a:spcBef>
                <a:spcPts val="1200"/>
              </a:spcBef>
              <a:spcAft>
                <a:spcPts val="1200"/>
              </a:spcAft>
              <a:buBlip>
                <a:blip r:embed="rId3"/>
              </a:buBlip>
            </a:pPr>
            <a:r>
              <a:rPr lang="nb-NO" sz="1800" kern="100">
                <a:solidFill>
                  <a:srgbClr val="000000"/>
                </a:solidFill>
                <a:ea typeface="Aptos" panose="020B0004020202020204" pitchFamily="34" charset="0"/>
                <a:cs typeface="Arial" panose="020B0604020202020204" pitchFamily="34" charset="0"/>
              </a:rPr>
              <a:t>Hjernen består av </a:t>
            </a:r>
            <a:r>
              <a:rPr lang="nb-NO" sz="1800" b="1" kern="100">
                <a:solidFill>
                  <a:srgbClr val="000000"/>
                </a:solidFill>
                <a:ea typeface="Aptos" panose="020B0004020202020204" pitchFamily="34" charset="0"/>
                <a:cs typeface="Arial" panose="020B0604020202020204" pitchFamily="34" charset="0"/>
              </a:rPr>
              <a:t>mange nerveceller </a:t>
            </a:r>
            <a:r>
              <a:rPr lang="nb-NO" sz="1800" kern="100">
                <a:solidFill>
                  <a:srgbClr val="000000"/>
                </a:solidFill>
                <a:ea typeface="Aptos" panose="020B0004020202020204" pitchFamily="34" charset="0"/>
                <a:cs typeface="Arial" panose="020B0604020202020204" pitchFamily="34" charset="0"/>
              </a:rPr>
              <a:t>som er koblet sammen i </a:t>
            </a:r>
            <a:r>
              <a:rPr lang="nb-NO" sz="1800" kern="100">
                <a:ea typeface="Aptos" panose="020B0004020202020204" pitchFamily="34" charset="0"/>
                <a:cs typeface="Arial" panose="020B0604020202020204" pitchFamily="34" charset="0"/>
              </a:rPr>
              <a:t>nettverk</a:t>
            </a:r>
            <a:r>
              <a:rPr lang="nb-NO" sz="1800" b="1" kern="100">
                <a:solidFill>
                  <a:srgbClr val="000000"/>
                </a:solidFill>
                <a:ea typeface="Aptos" panose="020B0004020202020204" pitchFamily="34" charset="0"/>
                <a:cs typeface="Arial" panose="020B0604020202020204" pitchFamily="34" charset="0"/>
              </a:rPr>
              <a:t>.</a:t>
            </a:r>
          </a:p>
          <a:p>
            <a:pPr marL="216000" indent="-216000">
              <a:spcBef>
                <a:spcPts val="1200"/>
              </a:spcBef>
              <a:spcAft>
                <a:spcPts val="1200"/>
              </a:spcAft>
              <a:buBlip>
                <a:blip r:embed="rId3"/>
              </a:buBlip>
            </a:pPr>
            <a:r>
              <a:rPr lang="nb-NO" sz="1800" b="1" kern="100">
                <a:solidFill>
                  <a:srgbClr val="000000"/>
                </a:solidFill>
                <a:ea typeface="Aptos" panose="020B0004020202020204" pitchFamily="34" charset="0"/>
                <a:cs typeface="Arial" panose="020B0604020202020204" pitchFamily="34" charset="0"/>
              </a:rPr>
              <a:t>Nettverkene</a:t>
            </a:r>
            <a:r>
              <a:rPr lang="nb-NO" sz="1800" kern="100">
                <a:solidFill>
                  <a:srgbClr val="000000"/>
                </a:solidFill>
                <a:ea typeface="Aptos" panose="020B0004020202020204" pitchFamily="34" charset="0"/>
                <a:cs typeface="Arial" panose="020B0604020202020204" pitchFamily="34" charset="0"/>
              </a:rPr>
              <a:t> </a:t>
            </a:r>
            <a:r>
              <a:rPr lang="nb-NO" sz="1800" kern="100">
                <a:effectLst/>
                <a:ea typeface="Aptos" panose="020B0004020202020204" pitchFamily="34" charset="0"/>
                <a:cs typeface="Arial" panose="020B0604020202020204" pitchFamily="34" charset="0"/>
              </a:rPr>
              <a:t>hjelper oss med å løse små og store oppgaver gjennom dagen.</a:t>
            </a:r>
            <a:endParaRPr lang="nb-NO" sz="1800"/>
          </a:p>
          <a:p>
            <a:pPr marL="216000" indent="-216000">
              <a:spcBef>
                <a:spcPts val="1200"/>
              </a:spcBef>
              <a:spcAft>
                <a:spcPts val="1200"/>
              </a:spcAft>
              <a:buBlip>
                <a:blip r:embed="rId3"/>
              </a:buBlip>
            </a:pPr>
            <a:r>
              <a:rPr lang="nb-NO" sz="1800"/>
              <a:t>Barn er født med en </a:t>
            </a:r>
            <a:r>
              <a:rPr lang="nb-NO" sz="1800" b="1"/>
              <a:t>umoden hjerne</a:t>
            </a:r>
            <a:r>
              <a:rPr lang="nb-NO" sz="1800"/>
              <a:t>, og store deler av utviklingen skjer etter fødsel. </a:t>
            </a:r>
          </a:p>
          <a:p>
            <a:pPr marL="216000" indent="-216000">
              <a:spcBef>
                <a:spcPts val="1200"/>
              </a:spcBef>
              <a:spcAft>
                <a:spcPts val="1200"/>
              </a:spcAft>
              <a:buBlip>
                <a:blip r:embed="rId3"/>
              </a:buBlip>
            </a:pPr>
            <a:r>
              <a:rPr lang="nb-NO" sz="1800"/>
              <a:t>Utviklingen </a:t>
            </a:r>
            <a:r>
              <a:rPr lang="nb-NO" sz="1800" b="1"/>
              <a:t>påvirkes av erfaringer</a:t>
            </a:r>
            <a:r>
              <a:rPr lang="nb-NO" sz="1800"/>
              <a:t>, både gode og dårlige. </a:t>
            </a:r>
          </a:p>
          <a:p>
            <a:pPr algn="l"/>
            <a:endParaRPr lang="nb-NO"/>
          </a:p>
        </p:txBody>
      </p:sp>
    </p:spTree>
    <p:extLst>
      <p:ext uri="{BB962C8B-B14F-4D97-AF65-F5344CB8AC3E}">
        <p14:creationId xmlns:p14="http://schemas.microsoft.com/office/powerpoint/2010/main" val="119314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F795022-EA7E-1F75-0B36-F71B9E7C6669}"/>
              </a:ext>
            </a:extLst>
          </p:cNvPr>
          <p:cNvSpPr>
            <a:spLocks noChangeAspect="1"/>
          </p:cNvSpPr>
          <p:nvPr/>
        </p:nvSpPr>
        <p:spPr>
          <a:xfrm>
            <a:off x="1510329" y="2853587"/>
            <a:ext cx="2628383" cy="26283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sp>
        <p:nvSpPr>
          <p:cNvPr id="3" name="Ellipse 2">
            <a:extLst>
              <a:ext uri="{FF2B5EF4-FFF2-40B4-BE49-F238E27FC236}">
                <a16:creationId xmlns:a16="http://schemas.microsoft.com/office/drawing/2014/main" id="{85E24999-6317-6523-B12F-AB7006735747}"/>
              </a:ext>
            </a:extLst>
          </p:cNvPr>
          <p:cNvSpPr/>
          <p:nvPr/>
        </p:nvSpPr>
        <p:spPr>
          <a:xfrm>
            <a:off x="4640063" y="2853587"/>
            <a:ext cx="2589567" cy="262831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sp>
        <p:nvSpPr>
          <p:cNvPr id="8" name="Rektangel 7">
            <a:extLst>
              <a:ext uri="{FF2B5EF4-FFF2-40B4-BE49-F238E27FC236}">
                <a16:creationId xmlns:a16="http://schemas.microsoft.com/office/drawing/2014/main" id="{4BE1D4E0-0315-C8FB-DE09-EEE7C4FB0F4A}"/>
              </a:ext>
            </a:extLst>
          </p:cNvPr>
          <p:cNvSpPr>
            <a:spLocks noChangeAspect="1"/>
          </p:cNvSpPr>
          <p:nvPr/>
        </p:nvSpPr>
        <p:spPr>
          <a:xfrm>
            <a:off x="7856490" y="2853587"/>
            <a:ext cx="2628383" cy="26283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pic>
        <p:nvPicPr>
          <p:cNvPr id="13" name="Bilde 12" descr="Et bilde som inneholder tegning, sketch, Hjerne, kunst&#10;&#10;Automatisk generert beskrivelse">
            <a:extLst>
              <a:ext uri="{FF2B5EF4-FFF2-40B4-BE49-F238E27FC236}">
                <a16:creationId xmlns:a16="http://schemas.microsoft.com/office/drawing/2014/main" id="{3F40C163-4E8C-91BF-E378-9268A0A7FA5C}"/>
              </a:ext>
            </a:extLst>
          </p:cNvPr>
          <p:cNvPicPr>
            <a:picLocks noChangeAspect="1"/>
          </p:cNvPicPr>
          <p:nvPr/>
        </p:nvPicPr>
        <p:blipFill rotWithShape="1">
          <a:blip r:embed="rId2">
            <a:extLst>
              <a:ext uri="{28A0092B-C50C-407E-A947-70E740481C1C}">
                <a14:useLocalDpi xmlns:a14="http://schemas.microsoft.com/office/drawing/2010/main" val="0"/>
              </a:ext>
            </a:extLst>
          </a:blip>
          <a:srcRect l="27531" r="28053"/>
          <a:stretch/>
        </p:blipFill>
        <p:spPr>
          <a:xfrm>
            <a:off x="2010986" y="2920399"/>
            <a:ext cx="1440994" cy="1825804"/>
          </a:xfrm>
          <a:prstGeom prst="rect">
            <a:avLst/>
          </a:prstGeom>
        </p:spPr>
      </p:pic>
      <p:pic>
        <p:nvPicPr>
          <p:cNvPr id="15" name="Bilde 14">
            <a:extLst>
              <a:ext uri="{FF2B5EF4-FFF2-40B4-BE49-F238E27FC236}">
                <a16:creationId xmlns:a16="http://schemas.microsoft.com/office/drawing/2014/main" id="{B864A1CC-2A8B-F805-ED46-6A8B58753BFC}"/>
              </a:ext>
            </a:extLst>
          </p:cNvPr>
          <p:cNvPicPr>
            <a:picLocks noChangeAspect="1"/>
          </p:cNvPicPr>
          <p:nvPr/>
        </p:nvPicPr>
        <p:blipFill>
          <a:blip r:embed="rId3">
            <a:extLst>
              <a:ext uri="{28A0092B-C50C-407E-A947-70E740481C1C}">
                <a14:useLocalDpi xmlns:a14="http://schemas.microsoft.com/office/drawing/2010/main" val="0"/>
              </a:ext>
            </a:extLst>
          </a:blip>
          <a:srcRect l="28389" r="28389"/>
          <a:stretch/>
        </p:blipFill>
        <p:spPr>
          <a:xfrm>
            <a:off x="8450184" y="2976913"/>
            <a:ext cx="1440994" cy="1876185"/>
          </a:xfrm>
          <a:prstGeom prst="rect">
            <a:avLst/>
          </a:prstGeom>
        </p:spPr>
      </p:pic>
      <p:pic>
        <p:nvPicPr>
          <p:cNvPr id="14" name="Bilde 13" descr="Et bilde som inneholder tegning, sketch, tegnefilm, illustrasjon&#10;&#10;Automatisk generert beskrivelse">
            <a:extLst>
              <a:ext uri="{FF2B5EF4-FFF2-40B4-BE49-F238E27FC236}">
                <a16:creationId xmlns:a16="http://schemas.microsoft.com/office/drawing/2014/main" id="{1808B718-45F3-10AC-261E-F1BD4E760DD5}"/>
              </a:ext>
            </a:extLst>
          </p:cNvPr>
          <p:cNvPicPr>
            <a:picLocks noChangeAspect="1"/>
          </p:cNvPicPr>
          <p:nvPr/>
        </p:nvPicPr>
        <p:blipFill rotWithShape="1">
          <a:blip r:embed="rId4">
            <a:extLst>
              <a:ext uri="{28A0092B-C50C-407E-A947-70E740481C1C}">
                <a14:useLocalDpi xmlns:a14="http://schemas.microsoft.com/office/drawing/2010/main" val="0"/>
              </a:ext>
            </a:extLst>
          </a:blip>
          <a:srcRect l="29632" r="27146"/>
          <a:stretch/>
        </p:blipFill>
        <p:spPr>
          <a:xfrm>
            <a:off x="5266923" y="2976914"/>
            <a:ext cx="1440994" cy="1876185"/>
          </a:xfrm>
          <a:prstGeom prst="rect">
            <a:avLst/>
          </a:prstGeom>
        </p:spPr>
      </p:pic>
      <p:sp>
        <p:nvSpPr>
          <p:cNvPr id="4" name="TekstSylinder 3">
            <a:extLst>
              <a:ext uri="{FF2B5EF4-FFF2-40B4-BE49-F238E27FC236}">
                <a16:creationId xmlns:a16="http://schemas.microsoft.com/office/drawing/2014/main" id="{1DCF714F-541B-182A-19C4-289BEC886A18}"/>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
        <p:nvSpPr>
          <p:cNvPr id="5" name="TekstSylinder 4">
            <a:extLst>
              <a:ext uri="{FF2B5EF4-FFF2-40B4-BE49-F238E27FC236}">
                <a16:creationId xmlns:a16="http://schemas.microsoft.com/office/drawing/2014/main" id="{5DE235ED-BEA7-3A79-4F63-4A2783CEB64F}"/>
              </a:ext>
            </a:extLst>
          </p:cNvPr>
          <p:cNvSpPr txBox="1"/>
          <p:nvPr/>
        </p:nvSpPr>
        <p:spPr>
          <a:xfrm>
            <a:off x="1988388" y="4747940"/>
            <a:ext cx="1839225" cy="369332"/>
          </a:xfrm>
          <a:prstGeom prst="rect">
            <a:avLst/>
          </a:prstGeom>
          <a:noFill/>
        </p:spPr>
        <p:txBody>
          <a:bodyPr wrap="square" rtlCol="0">
            <a:spAutoFit/>
          </a:bodyPr>
          <a:lstStyle/>
          <a:p>
            <a:pPr algn="ctr"/>
            <a:r>
              <a:rPr lang="nb-NO"/>
              <a:t>Sansehjernen </a:t>
            </a:r>
          </a:p>
        </p:txBody>
      </p:sp>
      <p:sp>
        <p:nvSpPr>
          <p:cNvPr id="6" name="TekstSylinder 5">
            <a:extLst>
              <a:ext uri="{FF2B5EF4-FFF2-40B4-BE49-F238E27FC236}">
                <a16:creationId xmlns:a16="http://schemas.microsoft.com/office/drawing/2014/main" id="{1D4773D0-AA32-84A4-AF5B-E4FD66F8678E}"/>
              </a:ext>
            </a:extLst>
          </p:cNvPr>
          <p:cNvSpPr txBox="1"/>
          <p:nvPr/>
        </p:nvSpPr>
        <p:spPr>
          <a:xfrm>
            <a:off x="5018608" y="4747940"/>
            <a:ext cx="1937624" cy="369332"/>
          </a:xfrm>
          <a:prstGeom prst="rect">
            <a:avLst/>
          </a:prstGeom>
          <a:noFill/>
        </p:spPr>
        <p:txBody>
          <a:bodyPr wrap="square" rtlCol="0">
            <a:spAutoFit/>
          </a:bodyPr>
          <a:lstStyle/>
          <a:p>
            <a:pPr algn="ctr"/>
            <a:r>
              <a:rPr lang="nb-NO"/>
              <a:t>Følelseshjernen</a:t>
            </a:r>
          </a:p>
        </p:txBody>
      </p:sp>
      <p:sp>
        <p:nvSpPr>
          <p:cNvPr id="7" name="TekstSylinder 6">
            <a:extLst>
              <a:ext uri="{FF2B5EF4-FFF2-40B4-BE49-F238E27FC236}">
                <a16:creationId xmlns:a16="http://schemas.microsoft.com/office/drawing/2014/main" id="{6C09C833-0F84-4BFB-65B7-7E04E7BDE50B}"/>
              </a:ext>
            </a:extLst>
          </p:cNvPr>
          <p:cNvSpPr txBox="1"/>
          <p:nvPr/>
        </p:nvSpPr>
        <p:spPr>
          <a:xfrm>
            <a:off x="8143518" y="4743237"/>
            <a:ext cx="2249011" cy="369332"/>
          </a:xfrm>
          <a:prstGeom prst="rect">
            <a:avLst/>
          </a:prstGeom>
          <a:noFill/>
        </p:spPr>
        <p:txBody>
          <a:bodyPr wrap="square" rtlCol="0">
            <a:spAutoFit/>
          </a:bodyPr>
          <a:lstStyle/>
          <a:p>
            <a:pPr algn="ctr"/>
            <a:r>
              <a:rPr lang="nb-NO"/>
              <a:t>Tenkehjernen</a:t>
            </a:r>
          </a:p>
        </p:txBody>
      </p:sp>
      <p:sp>
        <p:nvSpPr>
          <p:cNvPr id="9" name="Tittel 6">
            <a:extLst>
              <a:ext uri="{FF2B5EF4-FFF2-40B4-BE49-F238E27FC236}">
                <a16:creationId xmlns:a16="http://schemas.microsoft.com/office/drawing/2014/main" id="{532D7308-2ED8-936F-695F-A96E59E228F1}"/>
              </a:ext>
            </a:extLst>
          </p:cNvPr>
          <p:cNvSpPr>
            <a:spLocks noGrp="1"/>
          </p:cNvSpPr>
          <p:nvPr>
            <p:ph type="title"/>
          </p:nvPr>
        </p:nvSpPr>
        <p:spPr>
          <a:xfrm>
            <a:off x="351273" y="692479"/>
            <a:ext cx="5226503" cy="580863"/>
          </a:xfrm>
        </p:spPr>
        <p:txBody>
          <a:bodyPr>
            <a:normAutofit/>
          </a:bodyPr>
          <a:lstStyle/>
          <a:p>
            <a:pPr algn="ctr"/>
            <a:r>
              <a:rPr lang="nb-NO"/>
              <a:t>Den tredelte hjernen</a:t>
            </a:r>
            <a:r>
              <a:rPr lang="nb-NO" sz="1600" baseline="80000"/>
              <a:t>1</a:t>
            </a:r>
            <a:r>
              <a:rPr lang="nb-NO"/>
              <a:t> </a:t>
            </a:r>
          </a:p>
        </p:txBody>
      </p:sp>
      <p:sp>
        <p:nvSpPr>
          <p:cNvPr id="11" name="TekstSylinder 10">
            <a:extLst>
              <a:ext uri="{FF2B5EF4-FFF2-40B4-BE49-F238E27FC236}">
                <a16:creationId xmlns:a16="http://schemas.microsoft.com/office/drawing/2014/main" id="{9C569764-3277-DC73-D3AB-DBC2DE62F9BF}"/>
              </a:ext>
            </a:extLst>
          </p:cNvPr>
          <p:cNvSpPr txBox="1"/>
          <p:nvPr/>
        </p:nvSpPr>
        <p:spPr>
          <a:xfrm>
            <a:off x="868136" y="1383406"/>
            <a:ext cx="7070270" cy="646331"/>
          </a:xfrm>
          <a:prstGeom prst="rect">
            <a:avLst/>
          </a:prstGeom>
          <a:noFill/>
        </p:spPr>
        <p:txBody>
          <a:bodyPr wrap="square">
            <a:spAutoFit/>
          </a:bodyPr>
          <a:lstStyle/>
          <a:p>
            <a:pPr>
              <a:spcBef>
                <a:spcPts val="1200"/>
              </a:spcBef>
              <a:spcAft>
                <a:spcPts val="1200"/>
              </a:spcAft>
            </a:pPr>
            <a:r>
              <a:rPr lang="nb-NO" sz="1800" kern="100">
                <a:ea typeface="Aptos" panose="020B0004020202020204" pitchFamily="34" charset="0"/>
                <a:cs typeface="Arial" panose="020B0604020202020204" pitchFamily="34" charset="0"/>
              </a:rPr>
              <a:t>M</a:t>
            </a:r>
            <a:r>
              <a:rPr lang="nb-NO" sz="1800" kern="100">
                <a:effectLst/>
                <a:ea typeface="Aptos" panose="020B0004020202020204" pitchFamily="34" charset="0"/>
                <a:cs typeface="Arial" panose="020B0604020202020204" pitchFamily="34" charset="0"/>
              </a:rPr>
              <a:t>odellen kan hjelpe oss med å forstå hvordan hjernen utvikler seg og fungerer</a:t>
            </a:r>
            <a:r>
              <a:rPr lang="nb-NO" sz="1800" kern="100" baseline="20000">
                <a:effectLst/>
                <a:ea typeface="Aptos" panose="020B0004020202020204" pitchFamily="34" charset="0"/>
                <a:cs typeface="Arial" panose="020B0604020202020204" pitchFamily="34" charset="0"/>
              </a:rPr>
              <a:t>1</a:t>
            </a:r>
            <a:r>
              <a:rPr lang="nb-NO" sz="1800" kern="100">
                <a:effectLst/>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48023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EF3C45B-7C18-4A2D-0143-8EC772EDBB86}"/>
              </a:ext>
            </a:extLst>
          </p:cNvPr>
          <p:cNvSpPr>
            <a:spLocks noChangeAspect="1"/>
          </p:cNvSpPr>
          <p:nvPr/>
        </p:nvSpPr>
        <p:spPr>
          <a:xfrm>
            <a:off x="1025504" y="1523228"/>
            <a:ext cx="4572121" cy="4572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t"/>
          <a:lstStyle/>
          <a:p>
            <a:pPr algn="ctr"/>
            <a:endParaRPr lang="nb-NO">
              <a:solidFill>
                <a:schemeClr val="tx1"/>
              </a:solidFill>
              <a:latin typeface="Oslo Sans" panose="02000000000000000000" pitchFamily="2" charset="77"/>
            </a:endParaRPr>
          </a:p>
          <a:p>
            <a:pPr algn="ctr"/>
            <a:endParaRPr lang="nb-NO">
              <a:solidFill>
                <a:schemeClr val="tx1"/>
              </a:solidFill>
              <a:effectLst/>
              <a:latin typeface="Oslo Sans" panose="02000000000000000000" pitchFamily="2" charset="77"/>
            </a:endParaRPr>
          </a:p>
          <a:p>
            <a:pPr algn="ctr"/>
            <a:endParaRPr lang="nb-NO">
              <a:solidFill>
                <a:schemeClr val="tx1"/>
              </a:solidFill>
              <a:effectLst/>
              <a:latin typeface="Oslo Sans" panose="02000000000000000000" pitchFamily="2" charset="77"/>
            </a:endParaRPr>
          </a:p>
        </p:txBody>
      </p:sp>
      <p:sp>
        <p:nvSpPr>
          <p:cNvPr id="3" name="Ellipse 2">
            <a:extLst>
              <a:ext uri="{FF2B5EF4-FFF2-40B4-BE49-F238E27FC236}">
                <a16:creationId xmlns:a16="http://schemas.microsoft.com/office/drawing/2014/main" id="{F9C8D89F-1852-35D6-AE63-FB1CDFBA3748}"/>
              </a:ext>
            </a:extLst>
          </p:cNvPr>
          <p:cNvSpPr/>
          <p:nvPr/>
        </p:nvSpPr>
        <p:spPr>
          <a:xfrm>
            <a:off x="6110923" y="2794567"/>
            <a:ext cx="2030400" cy="2030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Følelseshjernen</a:t>
            </a:r>
          </a:p>
        </p:txBody>
      </p:sp>
      <p:sp>
        <p:nvSpPr>
          <p:cNvPr id="4" name="Rektangel 3">
            <a:extLst>
              <a:ext uri="{FF2B5EF4-FFF2-40B4-BE49-F238E27FC236}">
                <a16:creationId xmlns:a16="http://schemas.microsoft.com/office/drawing/2014/main" id="{A85AFAEF-A4BF-2AAB-49EC-6FAA8E45C409}"/>
              </a:ext>
            </a:extLst>
          </p:cNvPr>
          <p:cNvSpPr>
            <a:spLocks noChangeAspect="1"/>
          </p:cNvSpPr>
          <p:nvPr/>
        </p:nvSpPr>
        <p:spPr>
          <a:xfrm>
            <a:off x="8654621" y="2794567"/>
            <a:ext cx="2030453" cy="20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Tenkehjernen</a:t>
            </a:r>
          </a:p>
        </p:txBody>
      </p:sp>
      <p:sp>
        <p:nvSpPr>
          <p:cNvPr id="13" name="TekstSylinder 12">
            <a:extLst>
              <a:ext uri="{FF2B5EF4-FFF2-40B4-BE49-F238E27FC236}">
                <a16:creationId xmlns:a16="http://schemas.microsoft.com/office/drawing/2014/main" id="{5A63D00B-AA2E-4488-D2F5-0597B2FBE5BF}"/>
              </a:ext>
            </a:extLst>
          </p:cNvPr>
          <p:cNvSpPr txBox="1"/>
          <p:nvPr/>
        </p:nvSpPr>
        <p:spPr>
          <a:xfrm>
            <a:off x="1964432" y="4629495"/>
            <a:ext cx="2770853" cy="738664"/>
          </a:xfrm>
          <a:prstGeom prst="rect">
            <a:avLst/>
          </a:prstGeom>
          <a:noFill/>
        </p:spPr>
        <p:txBody>
          <a:bodyPr wrap="square" rtlCol="0">
            <a:spAutoFit/>
          </a:bodyPr>
          <a:lstStyle/>
          <a:p>
            <a:pPr algn="ctr"/>
            <a:r>
              <a:rPr lang="nb-NO" sz="1400"/>
              <a:t>Kategoriserer informasjon som «</a:t>
            </a:r>
            <a:r>
              <a:rPr lang="nb-NO" sz="1400" b="1"/>
              <a:t>fare» eller «ikke fare»</a:t>
            </a:r>
            <a:r>
              <a:rPr lang="nb-NO" sz="1400" baseline="30000"/>
              <a:t>3</a:t>
            </a:r>
          </a:p>
        </p:txBody>
      </p:sp>
      <p:sp>
        <p:nvSpPr>
          <p:cNvPr id="16" name="Tittel 1">
            <a:extLst>
              <a:ext uri="{FF2B5EF4-FFF2-40B4-BE49-F238E27FC236}">
                <a16:creationId xmlns:a16="http://schemas.microsoft.com/office/drawing/2014/main" id="{4D03747E-4F30-F309-FAA8-3367FE9DF383}"/>
              </a:ext>
            </a:extLst>
          </p:cNvPr>
          <p:cNvSpPr>
            <a:spLocks noGrp="1"/>
          </p:cNvSpPr>
          <p:nvPr>
            <p:ph type="title"/>
          </p:nvPr>
        </p:nvSpPr>
        <p:spPr/>
        <p:txBody>
          <a:bodyPr/>
          <a:lstStyle/>
          <a:p>
            <a:r>
              <a:rPr lang="nb-NO"/>
              <a:t>Sansehjernen</a:t>
            </a:r>
          </a:p>
        </p:txBody>
      </p:sp>
      <p:pic>
        <p:nvPicPr>
          <p:cNvPr id="28" name="Bilde 27" descr="Et bilde som inneholder sort, mørke&#10;&#10;Automatisk generert beskrivelse">
            <a:extLst>
              <a:ext uri="{FF2B5EF4-FFF2-40B4-BE49-F238E27FC236}">
                <a16:creationId xmlns:a16="http://schemas.microsoft.com/office/drawing/2014/main" id="{0AE3B860-BC8A-7897-B1CE-083C31CE593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t="17406" r="31458" b="15664"/>
          <a:stretch/>
        </p:blipFill>
        <p:spPr>
          <a:xfrm>
            <a:off x="1864095" y="2113645"/>
            <a:ext cx="2603387" cy="2188421"/>
          </a:xfrm>
          <a:prstGeom prst="rect">
            <a:avLst/>
          </a:prstGeom>
        </p:spPr>
      </p:pic>
      <p:pic>
        <p:nvPicPr>
          <p:cNvPr id="6" name="Bilde 5" descr="Et bilde som inneholder måne, natt&#10;&#10;Automatisk generert beskrivelse">
            <a:extLst>
              <a:ext uri="{FF2B5EF4-FFF2-40B4-BE49-F238E27FC236}">
                <a16:creationId xmlns:a16="http://schemas.microsoft.com/office/drawing/2014/main" id="{C9A90BFB-423F-9D0E-CF85-43B4222769D6}"/>
              </a:ext>
            </a:extLst>
          </p:cNvPr>
          <p:cNvPicPr>
            <a:picLocks noChangeAspect="1"/>
          </p:cNvPicPr>
          <p:nvPr/>
        </p:nvPicPr>
        <p:blipFill rotWithShape="1">
          <a:blip r:embed="rId3">
            <a:extLst>
              <a:ext uri="{28A0092B-C50C-407E-A947-70E740481C1C}">
                <a14:useLocalDpi xmlns:a14="http://schemas.microsoft.com/office/drawing/2010/main" val="0"/>
              </a:ext>
            </a:extLst>
          </a:blip>
          <a:srcRect l="29850" t="26491" r="56290" b="46524"/>
          <a:stretch/>
        </p:blipFill>
        <p:spPr>
          <a:xfrm>
            <a:off x="6631132" y="3064934"/>
            <a:ext cx="927736" cy="1016000"/>
          </a:xfrm>
          <a:prstGeom prst="rect">
            <a:avLst/>
          </a:prstGeom>
        </p:spPr>
      </p:pic>
      <p:pic>
        <p:nvPicPr>
          <p:cNvPr id="10" name="Bilde 9" descr="Et bilde som inneholder måne, natt, mørke&#10;&#10;Automatisk generert beskrivelse">
            <a:extLst>
              <a:ext uri="{FF2B5EF4-FFF2-40B4-BE49-F238E27FC236}">
                <a16:creationId xmlns:a16="http://schemas.microsoft.com/office/drawing/2014/main" id="{D35661E2-81BF-09A0-8889-116D1314D5AC}"/>
              </a:ext>
            </a:extLst>
          </p:cNvPr>
          <p:cNvPicPr>
            <a:picLocks noChangeAspect="1"/>
          </p:cNvPicPr>
          <p:nvPr/>
        </p:nvPicPr>
        <p:blipFill rotWithShape="1">
          <a:blip r:embed="rId4">
            <a:extLst>
              <a:ext uri="{28A0092B-C50C-407E-A947-70E740481C1C}">
                <a14:useLocalDpi xmlns:a14="http://schemas.microsoft.com/office/drawing/2010/main" val="0"/>
              </a:ext>
            </a:extLst>
          </a:blip>
          <a:srcRect l="56957" t="27421" r="28083" b="45595"/>
          <a:stretch/>
        </p:blipFill>
        <p:spPr>
          <a:xfrm>
            <a:off x="9160932" y="3064934"/>
            <a:ext cx="1001319" cy="1016000"/>
          </a:xfrm>
          <a:prstGeom prst="rect">
            <a:avLst/>
          </a:prstGeom>
        </p:spPr>
      </p:pic>
      <p:pic>
        <p:nvPicPr>
          <p:cNvPr id="7" name="Bilde 6" descr="Et bilde som inneholder måne, mørke&#10;&#10;Automatisk generert beskrivelse">
            <a:extLst>
              <a:ext uri="{FF2B5EF4-FFF2-40B4-BE49-F238E27FC236}">
                <a16:creationId xmlns:a16="http://schemas.microsoft.com/office/drawing/2014/main" id="{6B8A47D8-8FF8-4F25-D68F-C28AA04C7ACB}"/>
              </a:ext>
            </a:extLst>
          </p:cNvPr>
          <p:cNvPicPr>
            <a:picLocks noChangeAspect="1"/>
          </p:cNvPicPr>
          <p:nvPr/>
        </p:nvPicPr>
        <p:blipFill rotWithShape="1">
          <a:blip r:embed="rId5">
            <a:extLst>
              <a:ext uri="{28A0092B-C50C-407E-A947-70E740481C1C}">
                <a14:useLocalDpi xmlns:a14="http://schemas.microsoft.com/office/drawing/2010/main" val="0"/>
              </a:ext>
            </a:extLst>
          </a:blip>
          <a:srcRect l="43129" t="26415" r="40708" b="45874"/>
          <a:stretch/>
        </p:blipFill>
        <p:spPr>
          <a:xfrm>
            <a:off x="4467482" y="906615"/>
            <a:ext cx="1081855" cy="1043316"/>
          </a:xfrm>
          <a:prstGeom prst="rect">
            <a:avLst/>
          </a:prstGeom>
        </p:spPr>
      </p:pic>
      <p:sp>
        <p:nvSpPr>
          <p:cNvPr id="5" name="TekstSylinder 4">
            <a:extLst>
              <a:ext uri="{FF2B5EF4-FFF2-40B4-BE49-F238E27FC236}">
                <a16:creationId xmlns:a16="http://schemas.microsoft.com/office/drawing/2014/main" id="{50D0DC0C-3DA7-1C5B-967C-03A09B192EF1}"/>
              </a:ext>
            </a:extLst>
          </p:cNvPr>
          <p:cNvSpPr txBox="1"/>
          <p:nvPr/>
        </p:nvSpPr>
        <p:spPr>
          <a:xfrm>
            <a:off x="8156576" y="192087"/>
            <a:ext cx="3684104" cy="307777"/>
          </a:xfrm>
          <a:prstGeom prst="rect">
            <a:avLst/>
          </a:prstGeom>
          <a:noFill/>
        </p:spPr>
        <p:txBody>
          <a:bodyPr wrap="square" rtlCol="0">
            <a:spAutoFit/>
          </a:bodyPr>
          <a:lstStyle/>
          <a:p>
            <a:pPr algn="r"/>
            <a:r>
              <a:rPr lang="nb-NO" sz="1400"/>
              <a:t>Hjernen</a:t>
            </a:r>
          </a:p>
        </p:txBody>
      </p:sp>
    </p:spTree>
    <p:extLst>
      <p:ext uri="{BB962C8B-B14F-4D97-AF65-F5344CB8AC3E}">
        <p14:creationId xmlns:p14="http://schemas.microsoft.com/office/powerpoint/2010/main" val="1376868080"/>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11.xml><?xml version="1.0" encoding="utf-8"?>
<a:theme xmlns:a="http://schemas.openxmlformats.org/drawingml/2006/main" name="3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12.xml><?xml version="1.0" encoding="utf-8"?>
<a:theme xmlns:a="http://schemas.openxmlformats.org/drawingml/2006/main" name="1_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pinionUNG">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inionUNG" id="{2BDD6F9B-EF07-D84C-AB28-EFD243B73E7B}" vid="{4FAFBB93-C7A0-3142-9409-A8329A4CF868}"/>
    </a:ext>
  </a:extLst>
</a:theme>
</file>

<file path=ppt/theme/theme3.xml><?xml version="1.0" encoding="utf-8"?>
<a:theme xmlns:a="http://schemas.openxmlformats.org/drawingml/2006/main" name="1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Gdesignmal2023" id="{650F795D-DBA8-DB48-95DE-133CF813D893}" vid="{8C4BFF9F-5E38-254E-9921-542C8D09A87E}"/>
    </a:ext>
  </a:extLst>
</a:theme>
</file>

<file path=ppt/theme/theme4.xml><?xml version="1.0" encoding="utf-8"?>
<a:theme xmlns:a="http://schemas.openxmlformats.org/drawingml/2006/main" name="2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Opinion_2022 (003)  -  Skrivebeskyttet" id="{6C4D53E7-BD9F-477F-B471-ABA1455DD425}" vid="{60391DFF-2D5A-431F-903A-6704CAFD81F3}"/>
    </a:ext>
  </a:extLst>
</a:theme>
</file>

<file path=ppt/theme/theme5.xml><?xml version="1.0" encoding="utf-8"?>
<a:theme xmlns:a="http://schemas.openxmlformats.org/drawingml/2006/main" name="3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Gdesignmal2023" id="{650F795D-DBA8-DB48-95DE-133CF813D893}" vid="{8C4BFF9F-5E38-254E-9921-542C8D09A87E}"/>
    </a:ext>
  </a:extLst>
</a:theme>
</file>

<file path=ppt/theme/theme6.xml><?xml version="1.0" encoding="utf-8"?>
<a:theme xmlns:a="http://schemas.openxmlformats.org/drawingml/2006/main" name="4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2023" id="{23795F2D-D8C2-1B47-9946-876FCDE086C3}" vid="{669BE82B-3E20-2D44-B16E-D1EFB869DA7F}"/>
    </a:ext>
  </a:extLst>
</a:theme>
</file>

<file path=ppt/theme/theme7.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8.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9.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c534b4-626b-4457-9716-90fe22f9980e">
      <Terms xmlns="http://schemas.microsoft.com/office/infopath/2007/PartnerControls"/>
    </lcf76f155ced4ddcb4097134ff3c332f>
    <TaxCatchAll xmlns="99521434-91c1-42be-b943-616fa43a5fae" xsi:nil="true"/>
  </documentManagement>
</p:properties>
</file>

<file path=customXml/itemProps1.xml><?xml version="1.0" encoding="utf-8"?>
<ds:datastoreItem xmlns:ds="http://schemas.openxmlformats.org/officeDocument/2006/customXml" ds:itemID="{F0B385E6-5E03-43F6-A543-8F8FE74B8A13}">
  <ds:schemaRefs>
    <ds:schemaRef ds:uri="http://schemas.microsoft.com/sharepoint/v3/contenttype/forms"/>
  </ds:schemaRefs>
</ds:datastoreItem>
</file>

<file path=customXml/itemProps2.xml><?xml version="1.0" encoding="utf-8"?>
<ds:datastoreItem xmlns:ds="http://schemas.openxmlformats.org/officeDocument/2006/customXml" ds:itemID="{F924419F-E89D-4961-9BE3-555328BD49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11B23E-69BE-47C5-A8AE-947688AD7050}">
  <ds:schemaRefs>
    <ds:schemaRef ds:uri="99521434-91c1-42be-b943-616fa43a5fae"/>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 ds:uri="25c534b4-626b-4457-9716-90fe22f9980e"/>
  </ds:schemaRefs>
</ds:datastoreItem>
</file>

<file path=docProps/app.xml><?xml version="1.0" encoding="utf-8"?>
<Properties xmlns="http://schemas.openxmlformats.org/officeDocument/2006/extended-properties" xmlns:vt="http://schemas.openxmlformats.org/officeDocument/2006/docPropsVTypes">
  <TotalTime>7</TotalTime>
  <Words>1918</Words>
  <Application>Microsoft Macintosh PowerPoint</Application>
  <PresentationFormat>Widescreen</PresentationFormat>
  <Paragraphs>241</Paragraphs>
  <Slides>35</Slides>
  <Notes>16</Notes>
  <HiddenSlides>0</HiddenSlides>
  <MMClips>4</MMClips>
  <ScaleCrop>false</ScaleCrop>
  <HeadingPairs>
    <vt:vector size="6" baseType="variant">
      <vt:variant>
        <vt:lpstr>Brukte skrifter</vt:lpstr>
      </vt:variant>
      <vt:variant>
        <vt:i4>8</vt:i4>
      </vt:variant>
      <vt:variant>
        <vt:lpstr>Tema</vt:lpstr>
      </vt:variant>
      <vt:variant>
        <vt:i4>12</vt:i4>
      </vt:variant>
      <vt:variant>
        <vt:lpstr>Lysbildetitler</vt:lpstr>
      </vt:variant>
      <vt:variant>
        <vt:i4>35</vt:i4>
      </vt:variant>
    </vt:vector>
  </HeadingPairs>
  <TitlesOfParts>
    <vt:vector size="55" baseType="lpstr">
      <vt:lpstr>Aptos</vt:lpstr>
      <vt:lpstr>Aptos Display</vt:lpstr>
      <vt:lpstr>Arial</vt:lpstr>
      <vt:lpstr>Century Gothic</vt:lpstr>
      <vt:lpstr>Courier New</vt:lpstr>
      <vt:lpstr>Oslo Sans</vt:lpstr>
      <vt:lpstr>Oslo Sans Office</vt:lpstr>
      <vt:lpstr>Wingdings</vt:lpstr>
      <vt:lpstr>1_Office-tema</vt:lpstr>
      <vt:lpstr>OpinionUNG</vt:lpstr>
      <vt:lpstr>1_PRESENTASJON</vt:lpstr>
      <vt:lpstr>2_PRESENTASJON</vt:lpstr>
      <vt:lpstr>3_PRESENTASJON</vt:lpstr>
      <vt:lpstr>4_PRESENTASJON</vt:lpstr>
      <vt:lpstr>Økt livsmestring_temadesign</vt:lpstr>
      <vt:lpstr>2_Oslo NY bilde</vt:lpstr>
      <vt:lpstr>Originaloppsett</vt:lpstr>
      <vt:lpstr>1_Økt livsmestring_temadesign</vt:lpstr>
      <vt:lpstr>3_Oslo NY bilde</vt:lpstr>
      <vt:lpstr>1_Originaloppsett</vt:lpstr>
      <vt:lpstr>PowerPoint-presentasjon</vt:lpstr>
      <vt:lpstr>PowerPoint-presentasjon</vt:lpstr>
      <vt:lpstr>PowerPoint-presentasjon</vt:lpstr>
      <vt:lpstr>Kunnskap om hjernen</vt:lpstr>
      <vt:lpstr>PowerPoint-presentasjon</vt:lpstr>
      <vt:lpstr>Oppgave:   </vt:lpstr>
      <vt:lpstr>Hjernen1</vt:lpstr>
      <vt:lpstr>Den tredelte hjernen1 </vt:lpstr>
      <vt:lpstr>Sansehjernen</vt:lpstr>
      <vt:lpstr>Sansehjernen1,2,3</vt:lpstr>
      <vt:lpstr>Sansehjernen registrer informasjon2</vt:lpstr>
      <vt:lpstr>Følelseshjernen</vt:lpstr>
      <vt:lpstr>Følelseshjernen1,2 </vt:lpstr>
      <vt:lpstr>Erfaringer kan påvirke forventingene våre </vt:lpstr>
      <vt:lpstr>Tenkehjernen</vt:lpstr>
      <vt:lpstr>Tenkehjernen1,2</vt:lpstr>
      <vt:lpstr>Tenkehjernen  Hjelper oss med å reflektere og overstyre impulser </vt:lpstr>
      <vt:lpstr>Oppgave </vt:lpstr>
      <vt:lpstr>PowerPoint-presentasjon</vt:lpstr>
      <vt:lpstr>PowerPoint-presentasjon</vt:lpstr>
      <vt:lpstr>Vi har ikke alltid tilgang på tenkehjernen1,2</vt:lpstr>
      <vt:lpstr>Barndomsbelastninger og hjernen1 </vt:lpstr>
      <vt:lpstr>Erfaringer påvirker hva barn kategoriserer som fare</vt:lpstr>
      <vt:lpstr>Å oppdage fare kan gå på bekostning av lek og utvikling 1, 2  </vt:lpstr>
      <vt:lpstr>Case: Adam</vt:lpstr>
      <vt:lpstr>Case: Adam</vt:lpstr>
      <vt:lpstr>Muligheter og håpet2 </vt:lpstr>
      <vt:lpstr>PowerPoint-presentasjon</vt:lpstr>
      <vt:lpstr>PowerPoint-presentasjon</vt:lpstr>
      <vt:lpstr>PowerPoint-presentasjon</vt:lpstr>
      <vt:lpstr>Oppgave i arbeidshverdagen</vt:lpstr>
      <vt:lpstr>PowerPoint-presentasjon</vt:lpstr>
      <vt:lpstr>PowerPoint-presentasjon</vt:lpstr>
      <vt:lpstr>Utviklet av  Bydel Gamle Oslo og Utdanningsetaten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Økt livsmestring Velkommen  Introduksjonsøkt 1 – Den tredelte hjernen</dc:title>
  <dc:creator>Line Frivold</dc:creator>
  <cp:lastModifiedBy>Miranda Sulejmanova</cp:lastModifiedBy>
  <cp:revision>1</cp:revision>
  <cp:lastPrinted>2024-11-15T09:39:41Z</cp:lastPrinted>
  <dcterms:created xsi:type="dcterms:W3CDTF">2024-08-28T12:11:50Z</dcterms:created>
  <dcterms:modified xsi:type="dcterms:W3CDTF">2026-01-29T15:20:56Z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0x01010000D6163CE1D8B748AA4FBD99A1A3925B</vt:lpwstr>
  </property>
  <property fmtid="{D5CDD505-2E9C-101B-9397-08002B2CF9AE}" pid="3" name="MediaServiceImageTags">
    <vt:lpwstr/>
  </property>
</Properties>
</file>