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73" r:id="rId6"/>
    <p:sldMasterId id="2147483703" r:id="rId7"/>
  </p:sldMasterIdLst>
  <p:notesMasterIdLst>
    <p:notesMasterId r:id="rId42"/>
  </p:notesMasterIdLst>
  <p:sldIdLst>
    <p:sldId id="730" r:id="rId8"/>
    <p:sldId id="671" r:id="rId9"/>
    <p:sldId id="710" r:id="rId10"/>
    <p:sldId id="319" r:id="rId11"/>
    <p:sldId id="712" r:id="rId12"/>
    <p:sldId id="731" r:id="rId13"/>
    <p:sldId id="714" r:id="rId14"/>
    <p:sldId id="704" r:id="rId15"/>
    <p:sldId id="285" r:id="rId16"/>
    <p:sldId id="716" r:id="rId17"/>
    <p:sldId id="621" r:id="rId18"/>
    <p:sldId id="707" r:id="rId19"/>
    <p:sldId id="708" r:id="rId20"/>
    <p:sldId id="691" r:id="rId21"/>
    <p:sldId id="675" r:id="rId22"/>
    <p:sldId id="283" r:id="rId23"/>
    <p:sldId id="718" r:id="rId24"/>
    <p:sldId id="719" r:id="rId25"/>
    <p:sldId id="723" r:id="rId26"/>
    <p:sldId id="330" r:id="rId27"/>
    <p:sldId id="725" r:id="rId28"/>
    <p:sldId id="717" r:id="rId29"/>
    <p:sldId id="722" r:id="rId30"/>
    <p:sldId id="721" r:id="rId31"/>
    <p:sldId id="728" r:id="rId32"/>
    <p:sldId id="733" r:id="rId33"/>
    <p:sldId id="324" r:id="rId34"/>
    <p:sldId id="715" r:id="rId35"/>
    <p:sldId id="272" r:id="rId36"/>
    <p:sldId id="326" r:id="rId37"/>
    <p:sldId id="666" r:id="rId38"/>
    <p:sldId id="669" r:id="rId39"/>
    <p:sldId id="673" r:id="rId40"/>
    <p:sldId id="735" r:id="rId4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731"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71621-9BFC-0CEA-FF76-363B660B3194}" name="Line Frivold" initials="LF" userId="S::line.frivold@bgo.oslo.kommune.no::b06fdff6-51e2-4f3c-82fb-c41aab590c30" providerId="AD"/>
  <p188:author id="{F3D7BC5A-C3AC-3EF4-5032-3383BC3419C4}" name="Johanne Hegg" initials="JH" userId="S::johanne.hegg@bgo.oslo.kommune.no::c3c74d0a-3852-4cf6-8a43-7cdccafe0ef0" providerId="AD"/>
  <p188:author id="{6555D4DF-C7B1-2551-F4AF-64E5160F827D}" name="Hege Bjercke Dalheim" initials="HD" userId="S::hege.bjercke.dalheim@bgo.oslo.kommune.no::7fbb1a47-8c80-4606-86af-573f5c2fc7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3933D4-B088-1E48-8CDC-05EFDF390627}" v="7" dt="2026-01-29T15:29:01.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2" d="100"/>
          <a:sy n="102" d="100"/>
        </p:scale>
        <p:origin x="200" y="496"/>
      </p:cViewPr>
      <p:guideLst>
        <p:guide orient="horz" pos="2160"/>
        <p:guide orient="horz" pos="73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Frivold" userId="b06fdff6-51e2-4f3c-82fb-c41aab590c30" providerId="ADAL" clId="{11BEB778-2ED2-4ACE-AD8B-D8BBA70A4324}"/>
    <pc:docChg chg="undo custSel modSld">
      <pc:chgData name="Line Frivold" userId="b06fdff6-51e2-4f3c-82fb-c41aab590c30" providerId="ADAL" clId="{11BEB778-2ED2-4ACE-AD8B-D8BBA70A4324}" dt="2026-01-26T14:04:35.795" v="31"/>
      <pc:docMkLst>
        <pc:docMk/>
      </pc:docMkLst>
      <pc:sldChg chg="addSp delSp modSp mod modClrScheme delAnim modAnim chgLayout">
        <pc:chgData name="Line Frivold" userId="b06fdff6-51e2-4f3c-82fb-c41aab590c30" providerId="ADAL" clId="{11BEB778-2ED2-4ACE-AD8B-D8BBA70A4324}" dt="2026-01-26T14:04:35.795" v="31"/>
        <pc:sldMkLst>
          <pc:docMk/>
          <pc:sldMk cId="1477536158" sldId="272"/>
        </pc:sldMkLst>
        <pc:spChg chg="mod">
          <ac:chgData name="Line Frivold" userId="b06fdff6-51e2-4f3c-82fb-c41aab590c30" providerId="ADAL" clId="{11BEB778-2ED2-4ACE-AD8B-D8BBA70A4324}" dt="2026-01-26T14:03:53.786" v="27" actId="26606"/>
          <ac:spMkLst>
            <pc:docMk/>
            <pc:sldMk cId="1477536158" sldId="272"/>
            <ac:spMk id="2" creationId="{553A6408-0F29-4A44-CCB0-8F64E8E0B033}"/>
          </ac:spMkLst>
        </pc:spChg>
        <pc:spChg chg="mod">
          <ac:chgData name="Line Frivold" userId="b06fdff6-51e2-4f3c-82fb-c41aab590c30" providerId="ADAL" clId="{11BEB778-2ED2-4ACE-AD8B-D8BBA70A4324}" dt="2026-01-26T14:03:53.786" v="27" actId="26606"/>
          <ac:spMkLst>
            <pc:docMk/>
            <pc:sldMk cId="1477536158" sldId="272"/>
            <ac:spMk id="4" creationId="{51CE49EE-422F-7D9A-952A-DC58F942155B}"/>
          </ac:spMkLst>
        </pc:spChg>
        <pc:spChg chg="mod">
          <ac:chgData name="Line Frivold" userId="b06fdff6-51e2-4f3c-82fb-c41aab590c30" providerId="ADAL" clId="{11BEB778-2ED2-4ACE-AD8B-D8BBA70A4324}" dt="2026-01-26T14:03:53.786" v="27" actId="26606"/>
          <ac:spMkLst>
            <pc:docMk/>
            <pc:sldMk cId="1477536158" sldId="272"/>
            <ac:spMk id="5" creationId="{9EBDFC9B-1B17-6E50-0FCD-33CD1A5E36DF}"/>
          </ac:spMkLst>
        </pc:spChg>
        <pc:spChg chg="add mod">
          <ac:chgData name="Line Frivold" userId="b06fdff6-51e2-4f3c-82fb-c41aab590c30" providerId="ADAL" clId="{11BEB778-2ED2-4ACE-AD8B-D8BBA70A4324}" dt="2026-01-26T14:03:53.786" v="27" actId="26606"/>
          <ac:spMkLst>
            <pc:docMk/>
            <pc:sldMk cId="1477536158" sldId="272"/>
            <ac:spMk id="15" creationId="{A3831791-CB21-43EC-B83F-D1B65DD13735}"/>
          </ac:spMkLst>
        </pc:spChg>
        <pc:picChg chg="add mod">
          <ac:chgData name="Line Frivold" userId="b06fdff6-51e2-4f3c-82fb-c41aab590c30" providerId="ADAL" clId="{11BEB778-2ED2-4ACE-AD8B-D8BBA70A4324}" dt="2026-01-26T14:04:28.593" v="30" actId="14100"/>
          <ac:picMkLst>
            <pc:docMk/>
            <pc:sldMk cId="1477536158" sldId="272"/>
            <ac:picMk id="6" creationId="{51A900AA-F316-FCAA-9AC1-BFCBE7FE7EED}"/>
          </ac:picMkLst>
        </pc:picChg>
      </pc:sldChg>
      <pc:sldChg chg="addSp delSp modSp mod modClrScheme modAnim chgLayout">
        <pc:chgData name="Line Frivold" userId="b06fdff6-51e2-4f3c-82fb-c41aab590c30" providerId="ADAL" clId="{11BEB778-2ED2-4ACE-AD8B-D8BBA70A4324}" dt="2026-01-26T14:03:34.447" v="25" actId="478"/>
        <pc:sldMkLst>
          <pc:docMk/>
          <pc:sldMk cId="2978851238" sldId="714"/>
        </pc:sldMkLst>
        <pc:spChg chg="mod">
          <ac:chgData name="Line Frivold" userId="b06fdff6-51e2-4f3c-82fb-c41aab590c30" providerId="ADAL" clId="{11BEB778-2ED2-4ACE-AD8B-D8BBA70A4324}" dt="2026-01-26T14:00:12.874" v="9" actId="26606"/>
          <ac:spMkLst>
            <pc:docMk/>
            <pc:sldMk cId="2978851238" sldId="714"/>
            <ac:spMk id="4" creationId="{832BF414-CBCA-D2D9-8478-1014C16DD00B}"/>
          </ac:spMkLst>
        </pc:spChg>
        <pc:spChg chg="mod">
          <ac:chgData name="Line Frivold" userId="b06fdff6-51e2-4f3c-82fb-c41aab590c30" providerId="ADAL" clId="{11BEB778-2ED2-4ACE-AD8B-D8BBA70A4324}" dt="2026-01-26T14:00:12.874" v="9" actId="26606"/>
          <ac:spMkLst>
            <pc:docMk/>
            <pc:sldMk cId="2978851238" sldId="714"/>
            <ac:spMk id="5" creationId="{2C929636-CEAB-0850-3FD2-4CFC30476170}"/>
          </ac:spMkLst>
        </pc:spChg>
        <pc:picChg chg="add mod ord">
          <ac:chgData name="Line Frivold" userId="b06fdff6-51e2-4f3c-82fb-c41aab590c30" providerId="ADAL" clId="{11BEB778-2ED2-4ACE-AD8B-D8BBA70A4324}" dt="2026-01-26T14:00:12.874" v="9" actId="26606"/>
          <ac:picMkLst>
            <pc:docMk/>
            <pc:sldMk cId="2978851238" sldId="714"/>
            <ac:picMk id="6" creationId="{FD3FCF29-E39B-7C56-FBE1-61E3D66550CB}"/>
          </ac:picMkLst>
        </pc:picChg>
      </pc:sldChg>
    </pc:docChg>
  </pc:docChgLst>
  <pc:docChgLst>
    <pc:chgData name="Miranda Sulejmanova" userId="c79d8f6e-d06e-41dd-9b60-daa4b972acb7" providerId="ADAL" clId="{9DCC7395-C6E2-5FB2-A2E4-526032DCF1F8}"/>
    <pc:docChg chg="custSel modSld">
      <pc:chgData name="Miranda Sulejmanova" userId="c79d8f6e-d06e-41dd-9b60-daa4b972acb7" providerId="ADAL" clId="{9DCC7395-C6E2-5FB2-A2E4-526032DCF1F8}" dt="2026-01-29T15:29:01.544" v="11"/>
      <pc:docMkLst>
        <pc:docMk/>
      </pc:docMkLst>
      <pc:sldChg chg="addSp delSp modSp mod setBg">
        <pc:chgData name="Miranda Sulejmanova" userId="c79d8f6e-d06e-41dd-9b60-daa4b972acb7" providerId="ADAL" clId="{9DCC7395-C6E2-5FB2-A2E4-526032DCF1F8}" dt="2026-01-29T15:29:01.544" v="11"/>
        <pc:sldMkLst>
          <pc:docMk/>
          <pc:sldMk cId="1477536158" sldId="272"/>
        </pc:sldMkLst>
        <pc:spChg chg="del">
          <ac:chgData name="Miranda Sulejmanova" userId="c79d8f6e-d06e-41dd-9b60-daa4b972acb7" providerId="ADAL" clId="{9DCC7395-C6E2-5FB2-A2E4-526032DCF1F8}" dt="2026-01-29T15:28:52.735" v="9" actId="478"/>
          <ac:spMkLst>
            <pc:docMk/>
            <pc:sldMk cId="1477536158" sldId="272"/>
            <ac:spMk id="2" creationId="{553A6408-0F29-4A44-CCB0-8F64E8E0B033}"/>
          </ac:spMkLst>
        </pc:spChg>
        <pc:spChg chg="add del mod">
          <ac:chgData name="Miranda Sulejmanova" userId="c79d8f6e-d06e-41dd-9b60-daa4b972acb7" providerId="ADAL" clId="{9DCC7395-C6E2-5FB2-A2E4-526032DCF1F8}" dt="2026-01-29T15:28:57.588" v="10" actId="478"/>
          <ac:spMkLst>
            <pc:docMk/>
            <pc:sldMk cId="1477536158" sldId="272"/>
            <ac:spMk id="7" creationId="{93C69494-02E3-7B6B-6C34-8D5A7675F020}"/>
          </ac:spMkLst>
        </pc:spChg>
        <pc:spChg chg="del">
          <ac:chgData name="Miranda Sulejmanova" userId="c79d8f6e-d06e-41dd-9b60-daa4b972acb7" providerId="ADAL" clId="{9DCC7395-C6E2-5FB2-A2E4-526032DCF1F8}" dt="2026-01-29T15:28:49.890" v="8" actId="478"/>
          <ac:spMkLst>
            <pc:docMk/>
            <pc:sldMk cId="1477536158" sldId="272"/>
            <ac:spMk id="15" creationId="{A3831791-CB21-43EC-B83F-D1B65DD13735}"/>
          </ac:spMkLst>
        </pc:spChg>
        <pc:picChg chg="mod">
          <ac:chgData name="Miranda Sulejmanova" userId="c79d8f6e-d06e-41dd-9b60-daa4b972acb7" providerId="ADAL" clId="{9DCC7395-C6E2-5FB2-A2E4-526032DCF1F8}" dt="2026-01-29T15:28:47.231" v="7" actId="167"/>
          <ac:picMkLst>
            <pc:docMk/>
            <pc:sldMk cId="1477536158" sldId="272"/>
            <ac:picMk id="6" creationId="{51A900AA-F316-FCAA-9AC1-BFCBE7FE7EED}"/>
          </ac:picMkLst>
        </pc:picChg>
      </pc:sldChg>
      <pc:sldChg chg="addSp delSp modSp mod setBg">
        <pc:chgData name="Miranda Sulejmanova" userId="c79d8f6e-d06e-41dd-9b60-daa4b972acb7" providerId="ADAL" clId="{9DCC7395-C6E2-5FB2-A2E4-526032DCF1F8}" dt="2026-01-29T15:28:17.992" v="4"/>
        <pc:sldMkLst>
          <pc:docMk/>
          <pc:sldMk cId="2978851238" sldId="714"/>
        </pc:sldMkLst>
        <pc:spChg chg="del">
          <ac:chgData name="Miranda Sulejmanova" userId="c79d8f6e-d06e-41dd-9b60-daa4b972acb7" providerId="ADAL" clId="{9DCC7395-C6E2-5FB2-A2E4-526032DCF1F8}" dt="2026-01-29T15:28:03.857" v="2" actId="478"/>
          <ac:spMkLst>
            <pc:docMk/>
            <pc:sldMk cId="2978851238" sldId="714"/>
            <ac:spMk id="2" creationId="{866E7C9B-8C95-C0B8-D7AE-53CF88186D38}"/>
          </ac:spMkLst>
        </pc:spChg>
        <pc:spChg chg="add del mod">
          <ac:chgData name="Miranda Sulejmanova" userId="c79d8f6e-d06e-41dd-9b60-daa4b972acb7" providerId="ADAL" clId="{9DCC7395-C6E2-5FB2-A2E4-526032DCF1F8}" dt="2026-01-29T15:28:05.643" v="3" actId="478"/>
          <ac:spMkLst>
            <pc:docMk/>
            <pc:sldMk cId="2978851238" sldId="714"/>
            <ac:spMk id="7" creationId="{74C9205F-E6D9-7360-40A9-2DBD25816FAD}"/>
          </ac:spMkLst>
        </pc:spChg>
        <pc:picChg chg="mod">
          <ac:chgData name="Miranda Sulejmanova" userId="c79d8f6e-d06e-41dd-9b60-daa4b972acb7" providerId="ADAL" clId="{9DCC7395-C6E2-5FB2-A2E4-526032DCF1F8}" dt="2026-01-29T15:28:01.748" v="1" actId="167"/>
          <ac:picMkLst>
            <pc:docMk/>
            <pc:sldMk cId="2978851238" sldId="714"/>
            <ac:picMk id="6" creationId="{FD3FCF29-E39B-7C56-FBE1-61E3D66550C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445F4-FF13-4C7C-BF56-E1F57F7B60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856203D5-0806-4935-9D25-94E237A3C81B}">
      <dgm:prSet phldrT="[Tekst]" custT="1"/>
      <dgm:spPr/>
      <dgm:t>
        <a:bodyPr/>
        <a:lstStyle/>
        <a:p>
          <a:r>
            <a:rPr lang="nb-NO" sz="2000"/>
            <a:t>Økt 1: </a:t>
          </a:r>
        </a:p>
        <a:p>
          <a:r>
            <a:rPr lang="nb-NO" sz="2000"/>
            <a:t>Hjernen og toleransevinduet </a:t>
          </a:r>
        </a:p>
      </dgm:t>
    </dgm:pt>
    <dgm:pt modelId="{DD6869CE-2400-4618-A3EC-D5927A509875}" type="parTrans" cxnId="{E5EBE35C-890B-480E-B9C9-C7EB65A61E73}">
      <dgm:prSet/>
      <dgm:spPr/>
      <dgm:t>
        <a:bodyPr/>
        <a:lstStyle/>
        <a:p>
          <a:endParaRPr lang="nb-NO"/>
        </a:p>
      </dgm:t>
    </dgm:pt>
    <dgm:pt modelId="{F0067B57-D7FE-44DF-85CF-3C3EDA334874}" type="sibTrans" cxnId="{E5EBE35C-890B-480E-B9C9-C7EB65A61E73}">
      <dgm:prSet/>
      <dgm:spPr/>
      <dgm:t>
        <a:bodyPr/>
        <a:lstStyle/>
        <a:p>
          <a:endParaRPr lang="nb-NO"/>
        </a:p>
      </dgm:t>
    </dgm:pt>
    <dgm:pt modelId="{BBC3FCDF-B165-4B22-9F96-783C40DFDBA0}">
      <dgm:prSet phldrT="[Tekst]" custT="1"/>
      <dgm:spPr/>
      <dgm:t>
        <a:bodyPr/>
        <a:lstStyle/>
        <a:p>
          <a:r>
            <a:rPr lang="nb-NO" sz="2000"/>
            <a:t>Hvordan stress påvirker ansatte på jobb</a:t>
          </a:r>
        </a:p>
      </dgm:t>
    </dgm:pt>
    <dgm:pt modelId="{E5542D36-1A32-4FA8-8DC5-8F87B8DAAD93}" type="parTrans" cxnId="{EDFCFE8E-4A75-4838-8384-BCAC0881214E}">
      <dgm:prSet/>
      <dgm:spPr/>
      <dgm:t>
        <a:bodyPr/>
        <a:lstStyle/>
        <a:p>
          <a:endParaRPr lang="nb-NO"/>
        </a:p>
      </dgm:t>
    </dgm:pt>
    <dgm:pt modelId="{A3E004B8-685F-4999-AEF3-5739465FD61D}" type="sibTrans" cxnId="{EDFCFE8E-4A75-4838-8384-BCAC0881214E}">
      <dgm:prSet/>
      <dgm:spPr/>
      <dgm:t>
        <a:bodyPr/>
        <a:lstStyle/>
        <a:p>
          <a:endParaRPr lang="nb-NO"/>
        </a:p>
      </dgm:t>
    </dgm:pt>
    <dgm:pt modelId="{FB27B0D0-5558-4744-BDF7-C80A5D8CA54C}">
      <dgm:prSet phldrT="[Tekst]" custT="1"/>
      <dgm:spPr/>
      <dgm:t>
        <a:bodyPr/>
        <a:lstStyle/>
        <a:p>
          <a:r>
            <a:rPr lang="nb-NO" sz="2000"/>
            <a:t>Toleransevinduet som verktøy </a:t>
          </a:r>
        </a:p>
      </dgm:t>
    </dgm:pt>
    <dgm:pt modelId="{37863464-C5E7-4530-B181-945B2743EED6}" type="parTrans" cxnId="{A12E6CE4-8FC8-4C1E-BF1E-9F9B850070BA}">
      <dgm:prSet/>
      <dgm:spPr/>
      <dgm:t>
        <a:bodyPr/>
        <a:lstStyle/>
        <a:p>
          <a:endParaRPr lang="nb-NO"/>
        </a:p>
      </dgm:t>
    </dgm:pt>
    <dgm:pt modelId="{190B291F-A7E5-412A-B268-107791A75107}" type="sibTrans" cxnId="{A12E6CE4-8FC8-4C1E-BF1E-9F9B850070BA}">
      <dgm:prSet/>
      <dgm:spPr/>
      <dgm:t>
        <a:bodyPr/>
        <a:lstStyle/>
        <a:p>
          <a:endParaRPr lang="nb-NO"/>
        </a:p>
      </dgm:t>
    </dgm:pt>
    <dgm:pt modelId="{50E6813F-9DC9-4D24-BFF6-A05821FB283D}">
      <dgm:prSet phldrT="[Tekst]" custT="1"/>
      <dgm:spPr/>
      <dgm:t>
        <a:bodyPr/>
        <a:lstStyle/>
        <a:p>
          <a:r>
            <a:rPr lang="nb-NO" sz="2000"/>
            <a:t>Hvordan regulering kan brukes til å flytte rundt i toleransevinduet </a:t>
          </a:r>
        </a:p>
      </dgm:t>
    </dgm:pt>
    <dgm:pt modelId="{1B6C0A31-F35B-43AA-8861-2E8B3E9359E4}" type="parTrans" cxnId="{7725A07C-FD0B-4E21-B1B9-1521C6713D64}">
      <dgm:prSet/>
      <dgm:spPr/>
      <dgm:t>
        <a:bodyPr/>
        <a:lstStyle/>
        <a:p>
          <a:endParaRPr lang="nb-NO"/>
        </a:p>
      </dgm:t>
    </dgm:pt>
    <dgm:pt modelId="{1E9E064D-A313-4175-B1F2-89F701C7380F}" type="sibTrans" cxnId="{7725A07C-FD0B-4E21-B1B9-1521C6713D64}">
      <dgm:prSet/>
      <dgm:spPr/>
      <dgm:t>
        <a:bodyPr/>
        <a:lstStyle/>
        <a:p>
          <a:endParaRPr lang="nb-NO"/>
        </a:p>
      </dgm:t>
    </dgm:pt>
    <dgm:pt modelId="{82C6EC60-487B-433C-938E-485DA8308A1D}">
      <dgm:prSet phldrT="[Tekst]" custT="1"/>
      <dgm:spPr/>
      <dgm:t>
        <a:bodyPr/>
        <a:lstStyle/>
        <a:p>
          <a:r>
            <a:rPr lang="nb-NO" sz="2000"/>
            <a:t>Hva er det som påvirker mitt stressresponssystem</a:t>
          </a:r>
        </a:p>
      </dgm:t>
    </dgm:pt>
    <dgm:pt modelId="{56C4247B-68FD-44E0-BD55-8225B2881FA1}" type="parTrans" cxnId="{45154871-5220-466B-98E8-5102EBC33C1F}">
      <dgm:prSet/>
      <dgm:spPr/>
      <dgm:t>
        <a:bodyPr/>
        <a:lstStyle/>
        <a:p>
          <a:endParaRPr lang="nb-NO"/>
        </a:p>
      </dgm:t>
    </dgm:pt>
    <dgm:pt modelId="{E6777DF3-100A-421C-8BE1-6CA7978682C5}" type="sibTrans" cxnId="{45154871-5220-466B-98E8-5102EBC33C1F}">
      <dgm:prSet/>
      <dgm:spPr/>
      <dgm:t>
        <a:bodyPr/>
        <a:lstStyle/>
        <a:p>
          <a:endParaRPr lang="nb-NO"/>
        </a:p>
      </dgm:t>
    </dgm:pt>
    <dgm:pt modelId="{1626D6BC-3F3A-4FCF-B3F9-CCD756D6A206}">
      <dgm:prSet phldrT="[Tekst]" custT="1"/>
      <dgm:spPr/>
      <dgm:t>
        <a:bodyPr/>
        <a:lstStyle/>
        <a:p>
          <a:r>
            <a:rPr lang="nb-NO" sz="2000"/>
            <a:t>Ulike former for regulering </a:t>
          </a:r>
        </a:p>
      </dgm:t>
    </dgm:pt>
    <dgm:pt modelId="{B060E7B2-0C33-4B67-9113-AE1868BC7D75}" type="sibTrans" cxnId="{B4B005D7-3A1F-4645-AA31-48A4A375E22A}">
      <dgm:prSet/>
      <dgm:spPr/>
      <dgm:t>
        <a:bodyPr/>
        <a:lstStyle/>
        <a:p>
          <a:endParaRPr lang="nb-NO"/>
        </a:p>
      </dgm:t>
    </dgm:pt>
    <dgm:pt modelId="{E5A72FF6-2ADB-4D9C-ADB8-9BFA99E6C617}" type="parTrans" cxnId="{B4B005D7-3A1F-4645-AA31-48A4A375E22A}">
      <dgm:prSet/>
      <dgm:spPr/>
      <dgm:t>
        <a:bodyPr/>
        <a:lstStyle/>
        <a:p>
          <a:endParaRPr lang="nb-NO"/>
        </a:p>
      </dgm:t>
    </dgm:pt>
    <dgm:pt modelId="{A3073A8A-6D56-4C28-8174-C93D1E65E03D}">
      <dgm:prSet phldrT="[Tekst]" custT="1"/>
      <dgm:spPr/>
      <dgm:t>
        <a:bodyPr/>
        <a:lstStyle/>
        <a:p>
          <a:r>
            <a:rPr lang="nb-NO" sz="2000"/>
            <a:t>Økt 2: </a:t>
          </a:r>
        </a:p>
        <a:p>
          <a:r>
            <a:rPr lang="nb-NO" sz="2000"/>
            <a:t>Regulering </a:t>
          </a:r>
        </a:p>
      </dgm:t>
    </dgm:pt>
    <dgm:pt modelId="{EBBA5BC5-DD97-49AB-8670-0AC5685A10D1}" type="sibTrans" cxnId="{9989B987-471A-4E12-8E12-B7180226C9E0}">
      <dgm:prSet/>
      <dgm:spPr/>
      <dgm:t>
        <a:bodyPr/>
        <a:lstStyle/>
        <a:p>
          <a:endParaRPr lang="nb-NO"/>
        </a:p>
      </dgm:t>
    </dgm:pt>
    <dgm:pt modelId="{ACF3CA32-68AA-4729-BAED-60BBFDBC35DE}" type="parTrans" cxnId="{9989B987-471A-4E12-8E12-B7180226C9E0}">
      <dgm:prSet/>
      <dgm:spPr/>
      <dgm:t>
        <a:bodyPr/>
        <a:lstStyle/>
        <a:p>
          <a:endParaRPr lang="nb-NO"/>
        </a:p>
      </dgm:t>
    </dgm:pt>
    <dgm:pt modelId="{495BAB13-B0B0-4AA8-AE9E-96E0480A1E90}" type="pres">
      <dgm:prSet presAssocID="{9F5445F4-FF13-4C7C-BF56-E1F57F7B60F3}" presName="Name0" presStyleCnt="0">
        <dgm:presLayoutVars>
          <dgm:dir/>
          <dgm:animLvl val="lvl"/>
          <dgm:resizeHandles val="exact"/>
        </dgm:presLayoutVars>
      </dgm:prSet>
      <dgm:spPr/>
    </dgm:pt>
    <dgm:pt modelId="{617CF1C5-9BFE-4BC4-99B6-D07A3A00CEA4}" type="pres">
      <dgm:prSet presAssocID="{856203D5-0806-4935-9D25-94E237A3C81B}" presName="composite" presStyleCnt="0"/>
      <dgm:spPr/>
    </dgm:pt>
    <dgm:pt modelId="{9B89C9C0-A275-45B1-8A1C-38AEA18A03D1}" type="pres">
      <dgm:prSet presAssocID="{856203D5-0806-4935-9D25-94E237A3C81B}" presName="parTx" presStyleLbl="alignNode1" presStyleIdx="0" presStyleCnt="2">
        <dgm:presLayoutVars>
          <dgm:chMax val="0"/>
          <dgm:chPref val="0"/>
          <dgm:bulletEnabled val="1"/>
        </dgm:presLayoutVars>
      </dgm:prSet>
      <dgm:spPr/>
    </dgm:pt>
    <dgm:pt modelId="{82B2DB3D-A1C8-4A3D-9162-F1F3BFE0CE92}" type="pres">
      <dgm:prSet presAssocID="{856203D5-0806-4935-9D25-94E237A3C81B}" presName="desTx" presStyleLbl="alignAccFollowNode1" presStyleIdx="0" presStyleCnt="2">
        <dgm:presLayoutVars>
          <dgm:bulletEnabled val="1"/>
        </dgm:presLayoutVars>
      </dgm:prSet>
      <dgm:spPr/>
    </dgm:pt>
    <dgm:pt modelId="{6B7A374E-3039-4839-A0E9-27E8C9798240}" type="pres">
      <dgm:prSet presAssocID="{F0067B57-D7FE-44DF-85CF-3C3EDA334874}" presName="space" presStyleCnt="0"/>
      <dgm:spPr/>
    </dgm:pt>
    <dgm:pt modelId="{8978C2B1-8164-4782-BD88-4A2AB92DDC13}" type="pres">
      <dgm:prSet presAssocID="{A3073A8A-6D56-4C28-8174-C93D1E65E03D}" presName="composite" presStyleCnt="0"/>
      <dgm:spPr/>
    </dgm:pt>
    <dgm:pt modelId="{2C9F0A0A-C94D-48C0-9A91-B674B9D230C3}" type="pres">
      <dgm:prSet presAssocID="{A3073A8A-6D56-4C28-8174-C93D1E65E03D}" presName="parTx" presStyleLbl="alignNode1" presStyleIdx="1" presStyleCnt="2">
        <dgm:presLayoutVars>
          <dgm:chMax val="0"/>
          <dgm:chPref val="0"/>
          <dgm:bulletEnabled val="1"/>
        </dgm:presLayoutVars>
      </dgm:prSet>
      <dgm:spPr/>
    </dgm:pt>
    <dgm:pt modelId="{55D6E86D-7A27-4EE6-B06E-64E19C76B0CB}" type="pres">
      <dgm:prSet presAssocID="{A3073A8A-6D56-4C28-8174-C93D1E65E03D}" presName="desTx" presStyleLbl="alignAccFollowNode1" presStyleIdx="1" presStyleCnt="2">
        <dgm:presLayoutVars>
          <dgm:bulletEnabled val="1"/>
        </dgm:presLayoutVars>
      </dgm:prSet>
      <dgm:spPr/>
    </dgm:pt>
  </dgm:ptLst>
  <dgm:cxnLst>
    <dgm:cxn modelId="{B921841F-0FCF-429B-B9C3-B6E85E48B5E7}" type="presOf" srcId="{FB27B0D0-5558-4744-BDF7-C80A5D8CA54C}" destId="{82B2DB3D-A1C8-4A3D-9162-F1F3BFE0CE92}" srcOrd="0" destOrd="2" presId="urn:microsoft.com/office/officeart/2005/8/layout/hList1"/>
    <dgm:cxn modelId="{3BF96F25-7716-4B7C-81C8-2604E3153165}" type="presOf" srcId="{A3073A8A-6D56-4C28-8174-C93D1E65E03D}" destId="{2C9F0A0A-C94D-48C0-9A91-B674B9D230C3}" srcOrd="0" destOrd="0" presId="urn:microsoft.com/office/officeart/2005/8/layout/hList1"/>
    <dgm:cxn modelId="{CE874F4F-8B70-49F4-8F91-3C6A04F10431}" type="presOf" srcId="{9F5445F4-FF13-4C7C-BF56-E1F57F7B60F3}" destId="{495BAB13-B0B0-4AA8-AE9E-96E0480A1E90}" srcOrd="0" destOrd="0" presId="urn:microsoft.com/office/officeart/2005/8/layout/hList1"/>
    <dgm:cxn modelId="{E5EBE35C-890B-480E-B9C9-C7EB65A61E73}" srcId="{9F5445F4-FF13-4C7C-BF56-E1F57F7B60F3}" destId="{856203D5-0806-4935-9D25-94E237A3C81B}" srcOrd="0" destOrd="0" parTransId="{DD6869CE-2400-4618-A3EC-D5927A509875}" sibTransId="{F0067B57-D7FE-44DF-85CF-3C3EDA334874}"/>
    <dgm:cxn modelId="{3B059C67-AAEC-4F81-92D8-3346335E7DB8}" type="presOf" srcId="{856203D5-0806-4935-9D25-94E237A3C81B}" destId="{9B89C9C0-A275-45B1-8A1C-38AEA18A03D1}" srcOrd="0" destOrd="0" presId="urn:microsoft.com/office/officeart/2005/8/layout/hList1"/>
    <dgm:cxn modelId="{45154871-5220-466B-98E8-5102EBC33C1F}" srcId="{856203D5-0806-4935-9D25-94E237A3C81B}" destId="{82C6EC60-487B-433C-938E-485DA8308A1D}" srcOrd="1" destOrd="0" parTransId="{56C4247B-68FD-44E0-BD55-8225B2881FA1}" sibTransId="{E6777DF3-100A-421C-8BE1-6CA7978682C5}"/>
    <dgm:cxn modelId="{7C8EA772-FDE9-404E-962D-C0D9C9FAFCBA}" type="presOf" srcId="{50E6813F-9DC9-4D24-BFF6-A05821FB283D}" destId="{55D6E86D-7A27-4EE6-B06E-64E19C76B0CB}" srcOrd="0" destOrd="1" presId="urn:microsoft.com/office/officeart/2005/8/layout/hList1"/>
    <dgm:cxn modelId="{A5C93D77-B3C6-4B5A-8AEC-3B594E5CB77B}" type="presOf" srcId="{82C6EC60-487B-433C-938E-485DA8308A1D}" destId="{82B2DB3D-A1C8-4A3D-9162-F1F3BFE0CE92}" srcOrd="0" destOrd="1" presId="urn:microsoft.com/office/officeart/2005/8/layout/hList1"/>
    <dgm:cxn modelId="{7725A07C-FD0B-4E21-B1B9-1521C6713D64}" srcId="{A3073A8A-6D56-4C28-8174-C93D1E65E03D}" destId="{50E6813F-9DC9-4D24-BFF6-A05821FB283D}" srcOrd="1" destOrd="0" parTransId="{1B6C0A31-F35B-43AA-8861-2E8B3E9359E4}" sibTransId="{1E9E064D-A313-4175-B1F2-89F701C7380F}"/>
    <dgm:cxn modelId="{AFBBF47C-3524-4886-B8CD-8BF6C91C4599}" type="presOf" srcId="{1626D6BC-3F3A-4FCF-B3F9-CCD756D6A206}" destId="{55D6E86D-7A27-4EE6-B06E-64E19C76B0CB}" srcOrd="0" destOrd="0" presId="urn:microsoft.com/office/officeart/2005/8/layout/hList1"/>
    <dgm:cxn modelId="{FFF07983-F551-4335-BCBA-3051DEFA1E3A}" type="presOf" srcId="{BBC3FCDF-B165-4B22-9F96-783C40DFDBA0}" destId="{82B2DB3D-A1C8-4A3D-9162-F1F3BFE0CE92}" srcOrd="0" destOrd="0" presId="urn:microsoft.com/office/officeart/2005/8/layout/hList1"/>
    <dgm:cxn modelId="{9989B987-471A-4E12-8E12-B7180226C9E0}" srcId="{9F5445F4-FF13-4C7C-BF56-E1F57F7B60F3}" destId="{A3073A8A-6D56-4C28-8174-C93D1E65E03D}" srcOrd="1" destOrd="0" parTransId="{ACF3CA32-68AA-4729-BAED-60BBFDBC35DE}" sibTransId="{EBBA5BC5-DD97-49AB-8670-0AC5685A10D1}"/>
    <dgm:cxn modelId="{EDFCFE8E-4A75-4838-8384-BCAC0881214E}" srcId="{856203D5-0806-4935-9D25-94E237A3C81B}" destId="{BBC3FCDF-B165-4B22-9F96-783C40DFDBA0}" srcOrd="0" destOrd="0" parTransId="{E5542D36-1A32-4FA8-8DC5-8F87B8DAAD93}" sibTransId="{A3E004B8-685F-4999-AEF3-5739465FD61D}"/>
    <dgm:cxn modelId="{B4B005D7-3A1F-4645-AA31-48A4A375E22A}" srcId="{A3073A8A-6D56-4C28-8174-C93D1E65E03D}" destId="{1626D6BC-3F3A-4FCF-B3F9-CCD756D6A206}" srcOrd="0" destOrd="0" parTransId="{E5A72FF6-2ADB-4D9C-ADB8-9BFA99E6C617}" sibTransId="{B060E7B2-0C33-4B67-9113-AE1868BC7D75}"/>
    <dgm:cxn modelId="{A12E6CE4-8FC8-4C1E-BF1E-9F9B850070BA}" srcId="{856203D5-0806-4935-9D25-94E237A3C81B}" destId="{FB27B0D0-5558-4744-BDF7-C80A5D8CA54C}" srcOrd="2" destOrd="0" parTransId="{37863464-C5E7-4530-B181-945B2743EED6}" sibTransId="{190B291F-A7E5-412A-B268-107791A75107}"/>
    <dgm:cxn modelId="{A3C17C64-FA7F-4233-A060-EF8A54916B1D}" type="presParOf" srcId="{495BAB13-B0B0-4AA8-AE9E-96E0480A1E90}" destId="{617CF1C5-9BFE-4BC4-99B6-D07A3A00CEA4}" srcOrd="0" destOrd="0" presId="urn:microsoft.com/office/officeart/2005/8/layout/hList1"/>
    <dgm:cxn modelId="{EC904CD3-C956-4931-A0C4-9DAD87E807ED}" type="presParOf" srcId="{617CF1C5-9BFE-4BC4-99B6-D07A3A00CEA4}" destId="{9B89C9C0-A275-45B1-8A1C-38AEA18A03D1}" srcOrd="0" destOrd="0" presId="urn:microsoft.com/office/officeart/2005/8/layout/hList1"/>
    <dgm:cxn modelId="{A89D9659-F2AE-4C23-886A-EC9FA1BF98F7}" type="presParOf" srcId="{617CF1C5-9BFE-4BC4-99B6-D07A3A00CEA4}" destId="{82B2DB3D-A1C8-4A3D-9162-F1F3BFE0CE92}" srcOrd="1" destOrd="0" presId="urn:microsoft.com/office/officeart/2005/8/layout/hList1"/>
    <dgm:cxn modelId="{81CB24FD-DCAD-427C-843A-8AA85B35FFAE}" type="presParOf" srcId="{495BAB13-B0B0-4AA8-AE9E-96E0480A1E90}" destId="{6B7A374E-3039-4839-A0E9-27E8C9798240}" srcOrd="1" destOrd="0" presId="urn:microsoft.com/office/officeart/2005/8/layout/hList1"/>
    <dgm:cxn modelId="{9AD1F9E6-8783-4967-AB1C-7C5E6787EC30}" type="presParOf" srcId="{495BAB13-B0B0-4AA8-AE9E-96E0480A1E90}" destId="{8978C2B1-8164-4782-BD88-4A2AB92DDC13}" srcOrd="2" destOrd="0" presId="urn:microsoft.com/office/officeart/2005/8/layout/hList1"/>
    <dgm:cxn modelId="{0DB4BC3E-C86B-4C20-9377-B0960EA52024}" type="presParOf" srcId="{8978C2B1-8164-4782-BD88-4A2AB92DDC13}" destId="{2C9F0A0A-C94D-48C0-9A91-B674B9D230C3}" srcOrd="0" destOrd="0" presId="urn:microsoft.com/office/officeart/2005/8/layout/hList1"/>
    <dgm:cxn modelId="{56AB1B81-B610-4FCD-9729-E14BEC96569F}" type="presParOf" srcId="{8978C2B1-8164-4782-BD88-4A2AB92DDC13}" destId="{55D6E86D-7A27-4EE6-B06E-64E19C76B0C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C9C0-A275-45B1-8A1C-38AEA18A03D1}">
      <dsp:nvSpPr>
        <dsp:cNvPr id="0" name=""/>
        <dsp:cNvSpPr/>
      </dsp:nvSpPr>
      <dsp:spPr>
        <a:xfrm>
          <a:off x="39"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1: </a:t>
          </a:r>
        </a:p>
        <a:p>
          <a:pPr marL="0" lvl="0" indent="0" algn="ctr" defTabSz="889000">
            <a:lnSpc>
              <a:spcPct val="90000"/>
            </a:lnSpc>
            <a:spcBef>
              <a:spcPct val="0"/>
            </a:spcBef>
            <a:spcAft>
              <a:spcPct val="35000"/>
            </a:spcAft>
            <a:buNone/>
          </a:pPr>
          <a:r>
            <a:rPr lang="nb-NO" sz="2000" kern="1200"/>
            <a:t>Hjernen og toleransevinduet </a:t>
          </a:r>
        </a:p>
      </dsp:txBody>
      <dsp:txXfrm>
        <a:off x="39" y="11951"/>
        <a:ext cx="3786224" cy="1065600"/>
      </dsp:txXfrm>
    </dsp:sp>
    <dsp:sp modelId="{82B2DB3D-A1C8-4A3D-9162-F1F3BFE0CE92}">
      <dsp:nvSpPr>
        <dsp:cNvPr id="0" name=""/>
        <dsp:cNvSpPr/>
      </dsp:nvSpPr>
      <dsp:spPr>
        <a:xfrm>
          <a:off x="39"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Hvordan stress påvirker ansatte på jobb</a:t>
          </a:r>
        </a:p>
        <a:p>
          <a:pPr marL="228600" lvl="1" indent="-228600" algn="l" defTabSz="889000">
            <a:lnSpc>
              <a:spcPct val="90000"/>
            </a:lnSpc>
            <a:spcBef>
              <a:spcPct val="0"/>
            </a:spcBef>
            <a:spcAft>
              <a:spcPct val="15000"/>
            </a:spcAft>
            <a:buChar char="•"/>
          </a:pPr>
          <a:r>
            <a:rPr lang="nb-NO" sz="2000" kern="1200"/>
            <a:t>Hva er det som påvirker mitt stressresponssystem</a:t>
          </a:r>
        </a:p>
        <a:p>
          <a:pPr marL="228600" lvl="1" indent="-228600" algn="l" defTabSz="889000">
            <a:lnSpc>
              <a:spcPct val="90000"/>
            </a:lnSpc>
            <a:spcBef>
              <a:spcPct val="0"/>
            </a:spcBef>
            <a:spcAft>
              <a:spcPct val="15000"/>
            </a:spcAft>
            <a:buChar char="•"/>
          </a:pPr>
          <a:r>
            <a:rPr lang="nb-NO" sz="2000" kern="1200"/>
            <a:t>Toleransevinduet som verktøy </a:t>
          </a:r>
        </a:p>
      </dsp:txBody>
      <dsp:txXfrm>
        <a:off x="39" y="1077551"/>
        <a:ext cx="3786224" cy="2335995"/>
      </dsp:txXfrm>
    </dsp:sp>
    <dsp:sp modelId="{2C9F0A0A-C94D-48C0-9A91-B674B9D230C3}">
      <dsp:nvSpPr>
        <dsp:cNvPr id="0" name=""/>
        <dsp:cNvSpPr/>
      </dsp:nvSpPr>
      <dsp:spPr>
        <a:xfrm>
          <a:off x="4316335"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2: </a:t>
          </a:r>
        </a:p>
        <a:p>
          <a:pPr marL="0" lvl="0" indent="0" algn="ctr" defTabSz="889000">
            <a:lnSpc>
              <a:spcPct val="90000"/>
            </a:lnSpc>
            <a:spcBef>
              <a:spcPct val="0"/>
            </a:spcBef>
            <a:spcAft>
              <a:spcPct val="35000"/>
            </a:spcAft>
            <a:buNone/>
          </a:pPr>
          <a:r>
            <a:rPr lang="nb-NO" sz="2000" kern="1200"/>
            <a:t>Regulering </a:t>
          </a:r>
        </a:p>
      </dsp:txBody>
      <dsp:txXfrm>
        <a:off x="4316335" y="11951"/>
        <a:ext cx="3786224" cy="1065600"/>
      </dsp:txXfrm>
    </dsp:sp>
    <dsp:sp modelId="{55D6E86D-7A27-4EE6-B06E-64E19C76B0CB}">
      <dsp:nvSpPr>
        <dsp:cNvPr id="0" name=""/>
        <dsp:cNvSpPr/>
      </dsp:nvSpPr>
      <dsp:spPr>
        <a:xfrm>
          <a:off x="4316335"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Ulike former for regulering </a:t>
          </a:r>
        </a:p>
        <a:p>
          <a:pPr marL="228600" lvl="1" indent="-228600" algn="l" defTabSz="889000">
            <a:lnSpc>
              <a:spcPct val="90000"/>
            </a:lnSpc>
            <a:spcBef>
              <a:spcPct val="0"/>
            </a:spcBef>
            <a:spcAft>
              <a:spcPct val="15000"/>
            </a:spcAft>
            <a:buChar char="•"/>
          </a:pPr>
          <a:r>
            <a:rPr lang="nb-NO" sz="2000" kern="1200"/>
            <a:t>Hvordan regulering kan brukes til å flytte rundt i toleransevinduet </a:t>
          </a:r>
        </a:p>
      </dsp:txBody>
      <dsp:txXfrm>
        <a:off x="4316335" y="1077551"/>
        <a:ext cx="3786224" cy="233599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4C7FE-7FAE-4289-8113-B5E4349856C9}" type="datetimeFigureOut">
              <a:rPr lang="nb-NO" smtClean="0"/>
              <a:t>29.01.2026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6E25C-9865-4EAD-A051-2ABB36D7F2D4}" type="slidenum">
              <a:rPr lang="nb-NO" smtClean="0"/>
              <a:t>‹#›</a:t>
            </a:fld>
            <a:endParaRPr lang="nb-NO"/>
          </a:p>
        </p:txBody>
      </p:sp>
    </p:spTree>
    <p:extLst>
      <p:ext uri="{BB962C8B-B14F-4D97-AF65-F5344CB8AC3E}">
        <p14:creationId xmlns:p14="http://schemas.microsoft.com/office/powerpoint/2010/main" val="66767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a:t>
            </a:r>
          </a:p>
        </p:txBody>
      </p:sp>
      <p:sp>
        <p:nvSpPr>
          <p:cNvPr id="4" name="Plassholder for lysbildenummer 3"/>
          <p:cNvSpPr>
            <a:spLocks noGrp="1"/>
          </p:cNvSpPr>
          <p:nvPr>
            <p:ph type="sldNum" sz="quarter" idx="5"/>
          </p:nvPr>
        </p:nvSpPr>
        <p:spPr/>
        <p:txBody>
          <a:bodyPr/>
          <a:lstStyle/>
          <a:p>
            <a:fld id="{F9DDF6F3-D85C-43F2-98D4-28BA79EE9F44}" type="slidenum">
              <a:rPr lang="nb-NO" smtClean="0"/>
              <a:t>1</a:t>
            </a:fld>
            <a:endParaRPr lang="nb-NO"/>
          </a:p>
        </p:txBody>
      </p:sp>
    </p:spTree>
    <p:extLst>
      <p:ext uri="{BB962C8B-B14F-4D97-AF65-F5344CB8AC3E}">
        <p14:creationId xmlns:p14="http://schemas.microsoft.com/office/powerpoint/2010/main" val="3773858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15</a:t>
            </a:fld>
            <a:endParaRPr lang="nb-NO"/>
          </a:p>
        </p:txBody>
      </p:sp>
    </p:spTree>
    <p:extLst>
      <p:ext uri="{BB962C8B-B14F-4D97-AF65-F5344CB8AC3E}">
        <p14:creationId xmlns:p14="http://schemas.microsoft.com/office/powerpoint/2010/main" val="1917774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17</a:t>
            </a:fld>
            <a:endParaRPr lang="nb-NO"/>
          </a:p>
        </p:txBody>
      </p:sp>
    </p:spTree>
    <p:extLst>
      <p:ext uri="{BB962C8B-B14F-4D97-AF65-F5344CB8AC3E}">
        <p14:creationId xmlns:p14="http://schemas.microsoft.com/office/powerpoint/2010/main" val="2598955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19</a:t>
            </a:fld>
            <a:endParaRPr lang="nb-NO"/>
          </a:p>
        </p:txBody>
      </p:sp>
    </p:spTree>
    <p:extLst>
      <p:ext uri="{BB962C8B-B14F-4D97-AF65-F5344CB8AC3E}">
        <p14:creationId xmlns:p14="http://schemas.microsoft.com/office/powerpoint/2010/main" val="275110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20</a:t>
            </a:fld>
            <a:endParaRPr lang="nb-NO"/>
          </a:p>
        </p:txBody>
      </p:sp>
    </p:spTree>
    <p:extLst>
      <p:ext uri="{BB962C8B-B14F-4D97-AF65-F5344CB8AC3E}">
        <p14:creationId xmlns:p14="http://schemas.microsoft.com/office/powerpoint/2010/main" val="1712149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21</a:t>
            </a:fld>
            <a:endParaRPr lang="nb-NO"/>
          </a:p>
        </p:txBody>
      </p:sp>
    </p:spTree>
    <p:extLst>
      <p:ext uri="{BB962C8B-B14F-4D97-AF65-F5344CB8AC3E}">
        <p14:creationId xmlns:p14="http://schemas.microsoft.com/office/powerpoint/2010/main" val="1148527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26</a:t>
            </a:fld>
            <a:endParaRPr lang="nb-NO"/>
          </a:p>
        </p:txBody>
      </p:sp>
    </p:spTree>
    <p:extLst>
      <p:ext uri="{BB962C8B-B14F-4D97-AF65-F5344CB8AC3E}">
        <p14:creationId xmlns:p14="http://schemas.microsoft.com/office/powerpoint/2010/main" val="534513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C6E25C-9865-4EAD-A051-2ABB36D7F2D4}" type="slidenum">
              <a:rPr lang="nb-NO" smtClean="0"/>
              <a:t>29</a:t>
            </a:fld>
            <a:endParaRPr lang="nb-NO"/>
          </a:p>
        </p:txBody>
      </p:sp>
    </p:spTree>
    <p:extLst>
      <p:ext uri="{BB962C8B-B14F-4D97-AF65-F5344CB8AC3E}">
        <p14:creationId xmlns:p14="http://schemas.microsoft.com/office/powerpoint/2010/main" val="1304168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31</a:t>
            </a:fld>
            <a:endParaRPr lang="nb-NO"/>
          </a:p>
        </p:txBody>
      </p:sp>
    </p:spTree>
    <p:extLst>
      <p:ext uri="{BB962C8B-B14F-4D97-AF65-F5344CB8AC3E}">
        <p14:creationId xmlns:p14="http://schemas.microsoft.com/office/powerpoint/2010/main" val="3126354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14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2</a:t>
            </a:fld>
            <a:endParaRPr lang="nb-NO"/>
          </a:p>
        </p:txBody>
      </p:sp>
    </p:spTree>
    <p:extLst>
      <p:ext uri="{BB962C8B-B14F-4D97-AF65-F5344CB8AC3E}">
        <p14:creationId xmlns:p14="http://schemas.microsoft.com/office/powerpoint/2010/main" val="425729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12388D7-8E4F-4ED0-9365-B1D06BCE1E5A}" type="slidenum">
              <a:rPr lang="nb-NO" smtClean="0"/>
              <a:t>3</a:t>
            </a:fld>
            <a:endParaRPr lang="nb-NO"/>
          </a:p>
        </p:txBody>
      </p:sp>
    </p:spTree>
    <p:extLst>
      <p:ext uri="{BB962C8B-B14F-4D97-AF65-F5344CB8AC3E}">
        <p14:creationId xmlns:p14="http://schemas.microsoft.com/office/powerpoint/2010/main" val="1666076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5</a:t>
            </a:fld>
            <a:endParaRPr lang="nb-NO"/>
          </a:p>
        </p:txBody>
      </p:sp>
    </p:spTree>
    <p:extLst>
      <p:ext uri="{BB962C8B-B14F-4D97-AF65-F5344CB8AC3E}">
        <p14:creationId xmlns:p14="http://schemas.microsoft.com/office/powerpoint/2010/main" val="2342140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9</a:t>
            </a:fld>
            <a:endParaRPr lang="nb-NO"/>
          </a:p>
        </p:txBody>
      </p:sp>
    </p:spTree>
    <p:extLst>
      <p:ext uri="{BB962C8B-B14F-4D97-AF65-F5344CB8AC3E}">
        <p14:creationId xmlns:p14="http://schemas.microsoft.com/office/powerpoint/2010/main" val="2638375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10</a:t>
            </a:fld>
            <a:endParaRPr lang="nb-NO"/>
          </a:p>
        </p:txBody>
      </p:sp>
    </p:spTree>
    <p:extLst>
      <p:ext uri="{BB962C8B-B14F-4D97-AF65-F5344CB8AC3E}">
        <p14:creationId xmlns:p14="http://schemas.microsoft.com/office/powerpoint/2010/main" val="4123323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12</a:t>
            </a:fld>
            <a:endParaRPr lang="nb-NO"/>
          </a:p>
        </p:txBody>
      </p:sp>
    </p:spTree>
    <p:extLst>
      <p:ext uri="{BB962C8B-B14F-4D97-AF65-F5344CB8AC3E}">
        <p14:creationId xmlns:p14="http://schemas.microsoft.com/office/powerpoint/2010/main" val="369607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13</a:t>
            </a:fld>
            <a:endParaRPr lang="nb-NO"/>
          </a:p>
        </p:txBody>
      </p:sp>
    </p:spTree>
    <p:extLst>
      <p:ext uri="{BB962C8B-B14F-4D97-AF65-F5344CB8AC3E}">
        <p14:creationId xmlns:p14="http://schemas.microsoft.com/office/powerpoint/2010/main" val="520080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2C6E25C-9865-4EAD-A051-2ABB36D7F2D4}" type="slidenum">
              <a:rPr lang="nb-NO" smtClean="0"/>
              <a:t>14</a:t>
            </a:fld>
            <a:endParaRPr lang="nb-NO"/>
          </a:p>
        </p:txBody>
      </p:sp>
    </p:spTree>
    <p:extLst>
      <p:ext uri="{BB962C8B-B14F-4D97-AF65-F5344CB8AC3E}">
        <p14:creationId xmlns:p14="http://schemas.microsoft.com/office/powerpoint/2010/main" val="179648016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626847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2662719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p:nvGrpSpPr>
        <p:grpSpPr>
          <a:xfrm>
            <a:off x="710560" y="0"/>
            <a:ext cx="2030400" cy="2030400"/>
            <a:chOff x="649600" y="0"/>
            <a:chExt cx="2030400" cy="2030400"/>
          </a:xfrm>
        </p:grpSpPr>
        <p:sp>
          <p:nvSpPr>
            <p:cNvPr id="15" name="Ellipse 14"/>
            <p:cNvSpPr/>
            <p:nvPr/>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2454880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30186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1255523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533475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98017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434102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220728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19133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287892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735229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6810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2139150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806406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70168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742162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479378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971847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145350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1183243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92121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17934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202919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648486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159927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210660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404795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510244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977922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13308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40990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40938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729973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745937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757198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24123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847548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4156774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3771361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403735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25110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23327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74065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427160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3872743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398612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48582327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4865563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pic>
        <p:nvPicPr>
          <p:cNvPr id="5" name="Bilde 4">
            <a:extLst>
              <a:ext uri="{FF2B5EF4-FFF2-40B4-BE49-F238E27FC236}">
                <a16:creationId xmlns:a16="http://schemas.microsoft.com/office/drawing/2014/main" id="{B331DCDA-A671-1AEA-C91C-BDF1F5B832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6" name="Date Placeholder 3">
            <a:extLst>
              <a:ext uri="{FF2B5EF4-FFF2-40B4-BE49-F238E27FC236}">
                <a16:creationId xmlns:a16="http://schemas.microsoft.com/office/drawing/2014/main" id="{097FFE78-F798-F5FF-D507-7EC8F4DDF18B}"/>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9" name="Slide Number Placeholder 5">
            <a:extLst>
              <a:ext uri="{FF2B5EF4-FFF2-40B4-BE49-F238E27FC236}">
                <a16:creationId xmlns:a16="http://schemas.microsoft.com/office/drawing/2014/main" id="{D5AC3886-6C5C-60F6-01C9-9AA0E9E5CA9D}"/>
              </a:ext>
            </a:extLst>
          </p:cNvPr>
          <p:cNvSpPr txBox="1">
            <a:spLocks/>
          </p:cNvSpPr>
          <p:nvPr userDrawn="1"/>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spTree>
    <p:extLst>
      <p:ext uri="{BB962C8B-B14F-4D97-AF65-F5344CB8AC3E}">
        <p14:creationId xmlns:p14="http://schemas.microsoft.com/office/powerpoint/2010/main" val="54048130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ransition>
    <p:fade/>
  </p:transition>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8.emf"/><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0.xml"/><Relationship Id="rId1" Type="http://schemas.openxmlformats.org/officeDocument/2006/relationships/video" Target="https://www.youtube.com/embed/Kr54S5wxNJ0?feature=oembed"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7.xml"/><Relationship Id="rId1" Type="http://schemas.openxmlformats.org/officeDocument/2006/relationships/video" Target="https://www.youtube.com/embed/FwdB1p27Kvs?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NW1380_019_Three-Reasons-3-(60)">
            <a:hlinkClick r:id="" action="ppaction://media"/>
            <a:extLst>
              <a:ext uri="{FF2B5EF4-FFF2-40B4-BE49-F238E27FC236}">
                <a16:creationId xmlns:a16="http://schemas.microsoft.com/office/drawing/2014/main" id="{58A37E5A-0546-1B28-6F75-E76D8120C8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7938"/>
            <a:ext cx="812800" cy="812800"/>
          </a:xfrm>
          <a:prstGeom prst="rect">
            <a:avLst/>
          </a:prstGeom>
        </p:spPr>
      </p:pic>
      <p:pic>
        <p:nvPicPr>
          <p:cNvPr id="3" name="Bilde 2" descr="Et bilde som inneholder tekst, skjermbilde, tog&#10;&#10;Automatisk generert beskrivelse">
            <a:extLst>
              <a:ext uri="{FF2B5EF4-FFF2-40B4-BE49-F238E27FC236}">
                <a16:creationId xmlns:a16="http://schemas.microsoft.com/office/drawing/2014/main" id="{E5AB3DA4-E986-3976-8375-5442BE7E9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4" y="0"/>
            <a:ext cx="12182828" cy="6854228"/>
          </a:xfrm>
          <a:prstGeom prst="rect">
            <a:avLst/>
          </a:prstGeom>
        </p:spPr>
      </p:pic>
    </p:spTree>
    <p:extLst>
      <p:ext uri="{BB962C8B-B14F-4D97-AF65-F5344CB8AC3E}">
        <p14:creationId xmlns:p14="http://schemas.microsoft.com/office/powerpoint/2010/main" val="324677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3A081961-F972-3A94-1D7B-AB0B85CC3984}"/>
              </a:ext>
            </a:extLst>
          </p:cNvPr>
          <p:cNvSpPr/>
          <p:nvPr/>
        </p:nvSpPr>
        <p:spPr>
          <a:xfrm>
            <a:off x="5546232" y="0"/>
            <a:ext cx="66457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6396692" y="1708600"/>
            <a:ext cx="5185376" cy="3909905"/>
          </a:xfrm>
        </p:spPr>
        <p:txBody>
          <a:bodyPr>
            <a:noAutofit/>
          </a:bodyPr>
          <a:lstStyle/>
          <a:p>
            <a:pPr>
              <a:spcAft>
                <a:spcPts val="1800"/>
              </a:spcAft>
              <a:buBlip>
                <a:blip r:embed="rId3"/>
              </a:buBlip>
            </a:pPr>
            <a:r>
              <a:rPr lang="nb-NO" sz="1800"/>
              <a:t>Som voksne må vi </a:t>
            </a:r>
            <a:r>
              <a:rPr lang="nb-NO" sz="1800" b="1"/>
              <a:t>regulere oss selv </a:t>
            </a:r>
            <a:r>
              <a:rPr lang="nb-NO" sz="1800"/>
              <a:t>mange ganger gjennom dagen. </a:t>
            </a:r>
          </a:p>
          <a:p>
            <a:pPr>
              <a:spcAft>
                <a:spcPts val="1800"/>
              </a:spcAft>
              <a:buBlip>
                <a:blip r:embed="rId3"/>
              </a:buBlip>
            </a:pPr>
            <a:r>
              <a:rPr lang="nb-NO" sz="1800"/>
              <a:t>Vi kan regulere oss via de </a:t>
            </a:r>
            <a:r>
              <a:rPr lang="nb-NO" sz="1800" b="1"/>
              <a:t>fire reguleringsportene</a:t>
            </a:r>
            <a:r>
              <a:rPr lang="nb-NO" sz="1800"/>
              <a:t>, både bevisst og ubevisst. </a:t>
            </a:r>
          </a:p>
          <a:p>
            <a:pPr>
              <a:spcAft>
                <a:spcPts val="1800"/>
              </a:spcAft>
              <a:buBlip>
                <a:blip r:embed="rId3"/>
              </a:buBlip>
            </a:pPr>
            <a:r>
              <a:rPr lang="nb-NO" sz="1800"/>
              <a:t>Det mest effektive er å bruke </a:t>
            </a:r>
            <a:r>
              <a:rPr lang="nb-NO" sz="1800" b="1"/>
              <a:t>flere reguleringsporter samtidig,</a:t>
            </a:r>
            <a:r>
              <a:rPr lang="nb-NO" sz="1800"/>
              <a:t> gjerne nedenfra og opp. </a:t>
            </a:r>
          </a:p>
          <a:p>
            <a:pPr>
              <a:spcAft>
                <a:spcPts val="1800"/>
              </a:spcAft>
              <a:buBlip>
                <a:blip r:embed="rId3"/>
              </a:buBlip>
            </a:pPr>
            <a:endParaRPr lang="nb-NO" sz="1800"/>
          </a:p>
          <a:p>
            <a:pPr marL="0" indent="0">
              <a:spcAft>
                <a:spcPts val="1800"/>
              </a:spcAft>
              <a:buNone/>
            </a:pPr>
            <a:endParaRPr lang="nb-NO" sz="1800"/>
          </a:p>
        </p:txBody>
      </p:sp>
      <p:sp>
        <p:nvSpPr>
          <p:cNvPr id="2" name="Tittel 1">
            <a:extLst>
              <a:ext uri="{FF2B5EF4-FFF2-40B4-BE49-F238E27FC236}">
                <a16:creationId xmlns:a16="http://schemas.microsoft.com/office/drawing/2014/main" id="{0177AAD7-F305-60A9-CDB3-1144EB3E4A2B}"/>
              </a:ext>
            </a:extLst>
          </p:cNvPr>
          <p:cNvSpPr>
            <a:spLocks noGrp="1"/>
          </p:cNvSpPr>
          <p:nvPr>
            <p:ph type="title"/>
          </p:nvPr>
        </p:nvSpPr>
        <p:spPr>
          <a:xfrm>
            <a:off x="609932" y="4171191"/>
            <a:ext cx="4278086" cy="789822"/>
          </a:xfrm>
        </p:spPr>
        <p:txBody>
          <a:bodyPr>
            <a:normAutofit/>
          </a:bodyPr>
          <a:lstStyle/>
          <a:p>
            <a:pPr algn="ctr"/>
            <a:r>
              <a:rPr lang="nb-NO"/>
              <a:t>Reguleringsportene</a:t>
            </a:r>
            <a:r>
              <a:rPr lang="nb-NO" sz="1800" baseline="80000"/>
              <a:t>1,2</a:t>
            </a:r>
          </a:p>
        </p:txBody>
      </p:sp>
      <p:pic>
        <p:nvPicPr>
          <p:cNvPr id="4" name="Bilde 3">
            <a:extLst>
              <a:ext uri="{FF2B5EF4-FFF2-40B4-BE49-F238E27FC236}">
                <a16:creationId xmlns:a16="http://schemas.microsoft.com/office/drawing/2014/main" id="{29AAB40F-DE81-6C92-72AB-5BA5ED28576B}"/>
              </a:ext>
            </a:extLst>
          </p:cNvPr>
          <p:cNvPicPr>
            <a:picLocks noChangeAspect="1"/>
          </p:cNvPicPr>
          <p:nvPr/>
        </p:nvPicPr>
        <p:blipFill>
          <a:blip r:embed="rId4"/>
          <a:stretch>
            <a:fillRect/>
          </a:stretch>
        </p:blipFill>
        <p:spPr>
          <a:xfrm>
            <a:off x="1229937" y="2485898"/>
            <a:ext cx="580577" cy="869967"/>
          </a:xfrm>
          <a:prstGeom prst="rect">
            <a:avLst/>
          </a:prstGeom>
        </p:spPr>
      </p:pic>
      <p:pic>
        <p:nvPicPr>
          <p:cNvPr id="5" name="Bilde 4">
            <a:extLst>
              <a:ext uri="{FF2B5EF4-FFF2-40B4-BE49-F238E27FC236}">
                <a16:creationId xmlns:a16="http://schemas.microsoft.com/office/drawing/2014/main" id="{317DFCFA-3350-F0E8-C7CD-60F8C63AB2A3}"/>
              </a:ext>
            </a:extLst>
          </p:cNvPr>
          <p:cNvPicPr>
            <a:picLocks noChangeAspect="1"/>
          </p:cNvPicPr>
          <p:nvPr/>
        </p:nvPicPr>
        <p:blipFill>
          <a:blip r:embed="rId5"/>
          <a:stretch>
            <a:fillRect/>
          </a:stretch>
        </p:blipFill>
        <p:spPr>
          <a:xfrm>
            <a:off x="2168398" y="2259127"/>
            <a:ext cx="580577" cy="869967"/>
          </a:xfrm>
          <a:prstGeom prst="rect">
            <a:avLst/>
          </a:prstGeom>
        </p:spPr>
      </p:pic>
      <p:pic>
        <p:nvPicPr>
          <p:cNvPr id="6" name="Bilde 5">
            <a:extLst>
              <a:ext uri="{FF2B5EF4-FFF2-40B4-BE49-F238E27FC236}">
                <a16:creationId xmlns:a16="http://schemas.microsoft.com/office/drawing/2014/main" id="{E117EB46-CFA3-BEC3-BFC2-C98807758C33}"/>
              </a:ext>
            </a:extLst>
          </p:cNvPr>
          <p:cNvPicPr>
            <a:picLocks noChangeAspect="1"/>
          </p:cNvPicPr>
          <p:nvPr/>
        </p:nvPicPr>
        <p:blipFill>
          <a:blip r:embed="rId6"/>
          <a:stretch>
            <a:fillRect/>
          </a:stretch>
        </p:blipFill>
        <p:spPr>
          <a:xfrm>
            <a:off x="3030315" y="2023382"/>
            <a:ext cx="580577" cy="869967"/>
          </a:xfrm>
          <a:prstGeom prst="rect">
            <a:avLst/>
          </a:prstGeom>
        </p:spPr>
      </p:pic>
      <p:pic>
        <p:nvPicPr>
          <p:cNvPr id="8" name="Bilde 7" descr="Et bilde som inneholder sort, mørke&#10;&#10;Automatisk generert beskrivelse">
            <a:extLst>
              <a:ext uri="{FF2B5EF4-FFF2-40B4-BE49-F238E27FC236}">
                <a16:creationId xmlns:a16="http://schemas.microsoft.com/office/drawing/2014/main" id="{F5E1D7A4-90F0-4A76-0F98-3B5F44BEF914}"/>
              </a:ext>
            </a:extLst>
          </p:cNvPr>
          <p:cNvPicPr>
            <a:picLocks noChangeAspect="1"/>
          </p:cNvPicPr>
          <p:nvPr/>
        </p:nvPicPr>
        <p:blipFill rotWithShape="1">
          <a:blip r:embed="rId7">
            <a:extLst>
              <a:ext uri="{28A0092B-C50C-407E-A947-70E740481C1C}">
                <a14:useLocalDpi xmlns:a14="http://schemas.microsoft.com/office/drawing/2010/main" val="0"/>
              </a:ext>
            </a:extLst>
          </a:blip>
          <a:srcRect l="23923" t="27126" r="32421" b="39181"/>
          <a:stretch/>
        </p:blipFill>
        <p:spPr>
          <a:xfrm>
            <a:off x="910624" y="2771711"/>
            <a:ext cx="2882695" cy="1250623"/>
          </a:xfrm>
          <a:prstGeom prst="rect">
            <a:avLst/>
          </a:prstGeom>
        </p:spPr>
      </p:pic>
      <p:pic>
        <p:nvPicPr>
          <p:cNvPr id="9" name="Bilde 8">
            <a:extLst>
              <a:ext uri="{FF2B5EF4-FFF2-40B4-BE49-F238E27FC236}">
                <a16:creationId xmlns:a16="http://schemas.microsoft.com/office/drawing/2014/main" id="{EA58F62A-A5D7-A9C5-B5FA-5A6997A75EED}"/>
              </a:ext>
            </a:extLst>
          </p:cNvPr>
          <p:cNvPicPr>
            <a:picLocks noChangeAspect="1"/>
          </p:cNvPicPr>
          <p:nvPr/>
        </p:nvPicPr>
        <p:blipFill>
          <a:blip r:embed="rId8"/>
          <a:stretch>
            <a:fillRect/>
          </a:stretch>
        </p:blipFill>
        <p:spPr>
          <a:xfrm>
            <a:off x="3860565" y="1886110"/>
            <a:ext cx="580577" cy="869967"/>
          </a:xfrm>
          <a:prstGeom prst="rect">
            <a:avLst/>
          </a:prstGeom>
        </p:spPr>
      </p:pic>
      <p:pic>
        <p:nvPicPr>
          <p:cNvPr id="11" name="Bilde 10" descr="Et bilde som inneholder sort, mørke&#10;&#10;Automatisk generert beskrivelse">
            <a:extLst>
              <a:ext uri="{FF2B5EF4-FFF2-40B4-BE49-F238E27FC236}">
                <a16:creationId xmlns:a16="http://schemas.microsoft.com/office/drawing/2014/main" id="{33B53FCA-D8A9-51A0-67EE-F26FE9AEE2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466" t="27126" r="32421" b="39181"/>
          <a:stretch/>
        </p:blipFill>
        <p:spPr>
          <a:xfrm>
            <a:off x="3745854" y="2622854"/>
            <a:ext cx="754172" cy="1040699"/>
          </a:xfrm>
          <a:prstGeom prst="rect">
            <a:avLst/>
          </a:prstGeom>
        </p:spPr>
      </p:pic>
      <p:sp>
        <p:nvSpPr>
          <p:cNvPr id="12" name="TekstSylinder 11">
            <a:extLst>
              <a:ext uri="{FF2B5EF4-FFF2-40B4-BE49-F238E27FC236}">
                <a16:creationId xmlns:a16="http://schemas.microsoft.com/office/drawing/2014/main" id="{BDEEF00A-56F7-41C4-34B9-1750140850CA}"/>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1174679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786B233-9AD9-FA78-BD7A-8E7B18F4BFC2}"/>
              </a:ext>
            </a:extLst>
          </p:cNvPr>
          <p:cNvSpPr/>
          <p:nvPr/>
        </p:nvSpPr>
        <p:spPr>
          <a:xfrm>
            <a:off x="-163286" y="0"/>
            <a:ext cx="1234549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D273F369-8BD0-2FA9-07B2-7D10D3313BF9}"/>
              </a:ext>
            </a:extLst>
          </p:cNvPr>
          <p:cNvSpPr>
            <a:spLocks noGrp="1"/>
          </p:cNvSpPr>
          <p:nvPr>
            <p:ph idx="1"/>
          </p:nvPr>
        </p:nvSpPr>
        <p:spPr>
          <a:xfrm>
            <a:off x="1024216" y="2447535"/>
            <a:ext cx="5364817" cy="2248679"/>
          </a:xfrm>
        </p:spPr>
        <p:txBody>
          <a:bodyPr/>
          <a:lstStyle/>
          <a:p>
            <a:pPr marL="0" indent="0">
              <a:spcAft>
                <a:spcPts val="1800"/>
              </a:spcAft>
              <a:buNone/>
            </a:pPr>
            <a:r>
              <a:rPr lang="nb-NO" sz="2200"/>
              <a:t>Vi skal gå igjennom ulike måter å regulere seg på. </a:t>
            </a:r>
          </a:p>
          <a:p>
            <a:pPr marL="0" indent="0">
              <a:spcAft>
                <a:spcPts val="1800"/>
              </a:spcAft>
              <a:buNone/>
            </a:pPr>
            <a:r>
              <a:rPr lang="nb-NO" sz="2200"/>
              <a:t>Noter ned underveis hvordan dere regulerer dere i hverdagen. </a:t>
            </a:r>
            <a:endParaRPr lang="nb-NO" sz="1800"/>
          </a:p>
        </p:txBody>
      </p:sp>
      <p:sp>
        <p:nvSpPr>
          <p:cNvPr id="6" name="TekstSylinder 5">
            <a:extLst>
              <a:ext uri="{FF2B5EF4-FFF2-40B4-BE49-F238E27FC236}">
                <a16:creationId xmlns:a16="http://schemas.microsoft.com/office/drawing/2014/main" id="{92B3978D-1D8F-D717-0B25-1585B1E1390C}"/>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pic>
        <p:nvPicPr>
          <p:cNvPr id="4" name="Bilde 3" descr="Et bilde som inneholder kunst, illustrasjon&#10;&#10;Automatisk generert beskrivelse">
            <a:extLst>
              <a:ext uri="{FF2B5EF4-FFF2-40B4-BE49-F238E27FC236}">
                <a16:creationId xmlns:a16="http://schemas.microsoft.com/office/drawing/2014/main" id="{15A64713-9909-934A-869B-3422B871DA4E}"/>
              </a:ext>
            </a:extLst>
          </p:cNvPr>
          <p:cNvPicPr>
            <a:picLocks noChangeAspect="1"/>
          </p:cNvPicPr>
          <p:nvPr/>
        </p:nvPicPr>
        <p:blipFill rotWithShape="1">
          <a:blip r:embed="rId2">
            <a:extLst>
              <a:ext uri="{28A0092B-C50C-407E-A947-70E740481C1C}">
                <a14:useLocalDpi xmlns:a14="http://schemas.microsoft.com/office/drawing/2010/main" val="0"/>
              </a:ext>
            </a:extLst>
          </a:blip>
          <a:srcRect b="1650"/>
          <a:stretch/>
        </p:blipFill>
        <p:spPr>
          <a:xfrm>
            <a:off x="6274733" y="1064804"/>
            <a:ext cx="4770663" cy="4060824"/>
          </a:xfrm>
          <a:prstGeom prst="rect">
            <a:avLst/>
          </a:prstGeom>
        </p:spPr>
      </p:pic>
      <p:sp>
        <p:nvSpPr>
          <p:cNvPr id="2" name="TekstSylinder 1">
            <a:extLst>
              <a:ext uri="{FF2B5EF4-FFF2-40B4-BE49-F238E27FC236}">
                <a16:creationId xmlns:a16="http://schemas.microsoft.com/office/drawing/2014/main" id="{A4E2C9FB-60BD-3B18-531A-363860092C08}"/>
              </a:ext>
            </a:extLst>
          </p:cNvPr>
          <p:cNvSpPr txBox="1"/>
          <p:nvPr/>
        </p:nvSpPr>
        <p:spPr>
          <a:xfrm>
            <a:off x="885825" y="1028274"/>
            <a:ext cx="3343275" cy="584775"/>
          </a:xfrm>
          <a:prstGeom prst="rect">
            <a:avLst/>
          </a:prstGeom>
          <a:noFill/>
        </p:spPr>
        <p:txBody>
          <a:bodyPr wrap="square" rtlCol="0">
            <a:spAutoFit/>
          </a:bodyPr>
          <a:lstStyle/>
          <a:p>
            <a:pPr algn="l"/>
            <a:r>
              <a:rPr lang="nb-NO" sz="3200"/>
              <a:t>Oppgave</a:t>
            </a:r>
          </a:p>
        </p:txBody>
      </p:sp>
    </p:spTree>
    <p:extLst>
      <p:ext uri="{BB962C8B-B14F-4D97-AF65-F5344CB8AC3E}">
        <p14:creationId xmlns:p14="http://schemas.microsoft.com/office/powerpoint/2010/main" val="2230964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8EA8F28-4606-6340-9ED2-773684BB8C85}"/>
              </a:ext>
            </a:extLst>
          </p:cNvPr>
          <p:cNvSpPr/>
          <p:nvPr/>
        </p:nvSpPr>
        <p:spPr>
          <a:xfrm>
            <a:off x="5333999"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788ED4-559E-4806-B62F-34EA7C53CB02}"/>
              </a:ext>
            </a:extLst>
          </p:cNvPr>
          <p:cNvSpPr>
            <a:spLocks noGrp="1"/>
          </p:cNvSpPr>
          <p:nvPr>
            <p:ph type="title"/>
          </p:nvPr>
        </p:nvSpPr>
        <p:spPr>
          <a:xfrm>
            <a:off x="75598" y="4612240"/>
            <a:ext cx="5333999" cy="941937"/>
          </a:xfrm>
        </p:spPr>
        <p:txBody>
          <a:bodyPr>
            <a:normAutofit fontScale="90000"/>
          </a:bodyPr>
          <a:lstStyle/>
          <a:p>
            <a:pPr algn="ctr">
              <a:spcBef>
                <a:spcPts val="1800"/>
              </a:spcBef>
              <a:spcAft>
                <a:spcPts val="1800"/>
              </a:spcAft>
            </a:pPr>
            <a:r>
              <a:rPr lang="nb-NO" sz="3600"/>
              <a:t>Sanseporten</a:t>
            </a:r>
            <a:r>
              <a:rPr lang="nb-NO" sz="1800" baseline="80000"/>
              <a:t>2</a:t>
            </a:r>
            <a:br>
              <a:rPr lang="nb-NO" sz="3600"/>
            </a:br>
            <a:r>
              <a:rPr lang="nb-NO" sz="2000"/>
              <a:t>Regulering via kropp og sanser</a:t>
            </a:r>
            <a:br>
              <a:rPr lang="nb-NO"/>
            </a:br>
            <a:endParaRPr lang="nb-NO"/>
          </a:p>
        </p:txBody>
      </p:sp>
      <p:pic>
        <p:nvPicPr>
          <p:cNvPr id="5" name="Bilde 4">
            <a:extLst>
              <a:ext uri="{FF2B5EF4-FFF2-40B4-BE49-F238E27FC236}">
                <a16:creationId xmlns:a16="http://schemas.microsoft.com/office/drawing/2014/main" id="{4111659E-EC80-6501-3784-30C9E4D4678C}"/>
              </a:ext>
            </a:extLst>
          </p:cNvPr>
          <p:cNvPicPr>
            <a:picLocks noChangeAspect="1"/>
          </p:cNvPicPr>
          <p:nvPr/>
        </p:nvPicPr>
        <p:blipFill>
          <a:blip r:embed="rId3"/>
          <a:stretch>
            <a:fillRect/>
          </a:stretch>
        </p:blipFill>
        <p:spPr>
          <a:xfrm>
            <a:off x="1714311" y="1632613"/>
            <a:ext cx="1587872" cy="2379350"/>
          </a:xfrm>
          <a:prstGeom prst="rect">
            <a:avLst/>
          </a:prstGeom>
        </p:spPr>
      </p:pic>
      <p:pic>
        <p:nvPicPr>
          <p:cNvPr id="6" name="Bilde 5" descr="Et bilde som inneholder sort, mørke&#10;&#10;Automatisk generert beskrivelse">
            <a:extLst>
              <a:ext uri="{FF2B5EF4-FFF2-40B4-BE49-F238E27FC236}">
                <a16:creationId xmlns:a16="http://schemas.microsoft.com/office/drawing/2014/main" id="{8F08ED35-5A9E-4D90-5E20-1844F429A69C}"/>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474841" y="3479784"/>
            <a:ext cx="4527387" cy="1745603"/>
          </a:xfrm>
          <a:prstGeom prst="rect">
            <a:avLst/>
          </a:prstGeom>
        </p:spPr>
      </p:pic>
      <p:sp>
        <p:nvSpPr>
          <p:cNvPr id="13" name="Plassholder for innhold 2">
            <a:extLst>
              <a:ext uri="{FF2B5EF4-FFF2-40B4-BE49-F238E27FC236}">
                <a16:creationId xmlns:a16="http://schemas.microsoft.com/office/drawing/2014/main" id="{C5BE4701-B4C0-7A70-1A21-412240184DC9}"/>
              </a:ext>
            </a:extLst>
          </p:cNvPr>
          <p:cNvSpPr>
            <a:spLocks noGrp="1"/>
          </p:cNvSpPr>
          <p:nvPr>
            <p:ph idx="1"/>
          </p:nvPr>
        </p:nvSpPr>
        <p:spPr>
          <a:xfrm>
            <a:off x="6073139" y="1362301"/>
            <a:ext cx="5639956" cy="6169793"/>
          </a:xfrm>
        </p:spPr>
        <p:txBody>
          <a:bodyPr>
            <a:normAutofit/>
          </a:bodyPr>
          <a:lstStyle/>
          <a:p>
            <a:pPr>
              <a:spcBef>
                <a:spcPts val="800"/>
              </a:spcBef>
              <a:spcAft>
                <a:spcPts val="800"/>
              </a:spcAft>
              <a:buNone/>
            </a:pPr>
            <a:r>
              <a:rPr lang="nb-NO" sz="1800" b="1"/>
              <a:t>Eksempler</a:t>
            </a:r>
          </a:p>
          <a:p>
            <a:pPr>
              <a:spcBef>
                <a:spcPts val="800"/>
              </a:spcBef>
              <a:spcAft>
                <a:spcPts val="800"/>
              </a:spcAft>
              <a:buBlip>
                <a:blip r:embed="rId5"/>
              </a:buBlip>
            </a:pPr>
            <a:r>
              <a:rPr lang="nb-NO" sz="1800"/>
              <a:t>Du spiser og drikker jevnlig, selv om du føler at du ikke har tid. </a:t>
            </a:r>
          </a:p>
          <a:p>
            <a:pPr>
              <a:spcBef>
                <a:spcPts val="800"/>
              </a:spcBef>
              <a:spcAft>
                <a:spcPts val="800"/>
              </a:spcAft>
              <a:buBlip>
                <a:blip r:embed="rId5"/>
              </a:buBlip>
            </a:pPr>
            <a:r>
              <a:rPr lang="nb-NO" sz="1800"/>
              <a:t>For å holde fokus i en kjedelig samtale fikler du med en stressball og klyper deg litt i armen. </a:t>
            </a:r>
          </a:p>
          <a:p>
            <a:pPr>
              <a:spcBef>
                <a:spcPts val="800"/>
              </a:spcBef>
              <a:spcAft>
                <a:spcPts val="800"/>
              </a:spcAft>
              <a:buBlip>
                <a:blip r:embed="rId5"/>
              </a:buBlip>
            </a:pPr>
            <a:r>
              <a:rPr lang="nb-NO" sz="1800"/>
              <a:t>Du bruker ørepropper slik at du ikke blir forstyrret av lyder. </a:t>
            </a:r>
          </a:p>
          <a:p>
            <a:pPr>
              <a:spcBef>
                <a:spcPts val="800"/>
              </a:spcBef>
              <a:spcAft>
                <a:spcPts val="800"/>
              </a:spcAft>
              <a:buBlip>
                <a:blip r:embed="rId5"/>
              </a:buBlip>
            </a:pPr>
            <a:r>
              <a:rPr lang="nb-NO" sz="1800"/>
              <a:t>Etter et krevende møte trenger du å få ut energi så du løper i trappene. </a:t>
            </a:r>
          </a:p>
          <a:p>
            <a:pPr>
              <a:spcBef>
                <a:spcPts val="800"/>
              </a:spcBef>
              <a:spcAft>
                <a:spcPts val="800"/>
              </a:spcAft>
              <a:buBlip>
                <a:blip r:embed="rId5"/>
              </a:buBlip>
            </a:pPr>
            <a:r>
              <a:rPr lang="nb-NO" sz="1800"/>
              <a:t>Du trenger å lande etter en hektisk dag på jobb, så på vei hjem hører du på rolig musikk og puster dypt. </a:t>
            </a:r>
          </a:p>
        </p:txBody>
      </p:sp>
      <p:sp>
        <p:nvSpPr>
          <p:cNvPr id="3" name="TekstSylinder 2">
            <a:extLst>
              <a:ext uri="{FF2B5EF4-FFF2-40B4-BE49-F238E27FC236}">
                <a16:creationId xmlns:a16="http://schemas.microsoft.com/office/drawing/2014/main" id="{B5E45C5C-16AB-1FFE-A30E-0D515F063F75}"/>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4176354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8EA8F28-4606-6340-9ED2-773684BB8C85}"/>
              </a:ext>
            </a:extLst>
          </p:cNvPr>
          <p:cNvSpPr/>
          <p:nvPr/>
        </p:nvSpPr>
        <p:spPr>
          <a:xfrm>
            <a:off x="5333999"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788ED4-559E-4806-B62F-34EA7C53CB02}"/>
              </a:ext>
            </a:extLst>
          </p:cNvPr>
          <p:cNvSpPr>
            <a:spLocks noGrp="1"/>
          </p:cNvSpPr>
          <p:nvPr>
            <p:ph type="title"/>
          </p:nvPr>
        </p:nvSpPr>
        <p:spPr>
          <a:xfrm>
            <a:off x="66910" y="4550189"/>
            <a:ext cx="5333999" cy="941937"/>
          </a:xfrm>
        </p:spPr>
        <p:txBody>
          <a:bodyPr>
            <a:normAutofit fontScale="90000"/>
          </a:bodyPr>
          <a:lstStyle/>
          <a:p>
            <a:pPr algn="ctr">
              <a:spcBef>
                <a:spcPts val="1800"/>
              </a:spcBef>
              <a:spcAft>
                <a:spcPts val="1800"/>
              </a:spcAft>
            </a:pPr>
            <a:r>
              <a:rPr lang="nb-NO" sz="3600"/>
              <a:t>Følelsesporten</a:t>
            </a:r>
            <a:r>
              <a:rPr lang="nb-NO" sz="1800" baseline="80000"/>
              <a:t>1,2,3</a:t>
            </a:r>
            <a:br>
              <a:rPr lang="nb-NO" sz="3600"/>
            </a:br>
            <a:r>
              <a:rPr lang="nb-NO" sz="2000"/>
              <a:t>Regulering følelser og relasjon</a:t>
            </a:r>
            <a:br>
              <a:rPr lang="nb-NO"/>
            </a:br>
            <a:endParaRPr lang="nb-NO"/>
          </a:p>
        </p:txBody>
      </p:sp>
      <p:pic>
        <p:nvPicPr>
          <p:cNvPr id="6" name="Bilde 5" descr="Et bilde som inneholder sort, mørke&#10;&#10;Automatisk generert beskrivelse">
            <a:extLst>
              <a:ext uri="{FF2B5EF4-FFF2-40B4-BE49-F238E27FC236}">
                <a16:creationId xmlns:a16="http://schemas.microsoft.com/office/drawing/2014/main" id="{8F08ED35-5A9E-4D90-5E20-1844F429A69C}"/>
              </a:ext>
            </a:extLst>
          </p:cNvPr>
          <p:cNvPicPr>
            <a:picLocks noChangeAspect="1"/>
          </p:cNvPicPr>
          <p:nvPr/>
        </p:nvPicPr>
        <p:blipFill rotWithShape="1">
          <a:blip r:embed="rId3">
            <a:extLst>
              <a:ext uri="{28A0092B-C50C-407E-A947-70E740481C1C}">
                <a14:useLocalDpi xmlns:a14="http://schemas.microsoft.com/office/drawing/2010/main" val="0"/>
              </a:ext>
            </a:extLst>
          </a:blip>
          <a:srcRect l="44946" t="60819" r="29985" b="21986"/>
          <a:stretch/>
        </p:blipFill>
        <p:spPr>
          <a:xfrm>
            <a:off x="513054" y="3428999"/>
            <a:ext cx="4527387" cy="1745603"/>
          </a:xfrm>
          <a:prstGeom prst="rect">
            <a:avLst/>
          </a:prstGeom>
        </p:spPr>
      </p:pic>
      <p:sp>
        <p:nvSpPr>
          <p:cNvPr id="13" name="Plassholder for innhold 2">
            <a:extLst>
              <a:ext uri="{FF2B5EF4-FFF2-40B4-BE49-F238E27FC236}">
                <a16:creationId xmlns:a16="http://schemas.microsoft.com/office/drawing/2014/main" id="{C5BE4701-B4C0-7A70-1A21-412240184DC9}"/>
              </a:ext>
            </a:extLst>
          </p:cNvPr>
          <p:cNvSpPr>
            <a:spLocks noGrp="1"/>
          </p:cNvSpPr>
          <p:nvPr>
            <p:ph idx="1"/>
          </p:nvPr>
        </p:nvSpPr>
        <p:spPr>
          <a:xfrm>
            <a:off x="5921114" y="967216"/>
            <a:ext cx="5683770" cy="4923567"/>
          </a:xfrm>
        </p:spPr>
        <p:txBody>
          <a:bodyPr>
            <a:normAutofit/>
          </a:bodyPr>
          <a:lstStyle/>
          <a:p>
            <a:pPr marL="0" indent="0">
              <a:spcBef>
                <a:spcPts val="1200"/>
              </a:spcBef>
              <a:spcAft>
                <a:spcPts val="1200"/>
              </a:spcAft>
              <a:buNone/>
            </a:pPr>
            <a:r>
              <a:rPr lang="nb-NO" sz="1800" b="1"/>
              <a:t>Eksempler:</a:t>
            </a:r>
          </a:p>
          <a:p>
            <a:pPr>
              <a:spcBef>
                <a:spcPts val="1200"/>
              </a:spcBef>
              <a:spcAft>
                <a:spcPts val="1200"/>
              </a:spcAft>
              <a:buBlip>
                <a:blip r:embed="rId4"/>
              </a:buBlip>
            </a:pPr>
            <a:r>
              <a:rPr lang="nb-NO" sz="1800"/>
              <a:t>Gjenkjenne hva du føler og hvilket behov som ligger bak følelsen.</a:t>
            </a:r>
          </a:p>
          <a:p>
            <a:pPr>
              <a:spcBef>
                <a:spcPts val="1200"/>
              </a:spcBef>
              <a:spcAft>
                <a:spcPts val="1200"/>
              </a:spcAft>
              <a:buBlip>
                <a:blip r:embed="rId4"/>
              </a:buBlip>
            </a:pPr>
            <a:r>
              <a:rPr lang="nb-NO" sz="1800"/>
              <a:t>Ha med en kollega i et møtet fordi det føles tryggere å være to. </a:t>
            </a:r>
          </a:p>
          <a:p>
            <a:pPr>
              <a:spcBef>
                <a:spcPts val="1200"/>
              </a:spcBef>
              <a:spcAft>
                <a:spcPts val="1200"/>
              </a:spcAft>
              <a:buBlip>
                <a:blip r:embed="rId4"/>
              </a:buBlip>
            </a:pPr>
            <a:r>
              <a:rPr lang="nb-NO" sz="1800"/>
              <a:t>Når du skal holde en presentasjon på jobb ser du på et vennlig ansikt. </a:t>
            </a:r>
          </a:p>
          <a:p>
            <a:pPr>
              <a:spcBef>
                <a:spcPts val="1200"/>
              </a:spcBef>
              <a:spcAft>
                <a:spcPts val="1200"/>
              </a:spcAft>
              <a:buBlip>
                <a:blip r:embed="rId4"/>
              </a:buBlip>
            </a:pPr>
            <a:r>
              <a:rPr lang="nb-NO" sz="1800"/>
              <a:t>Etter en vanskelig samtale møter du en kollega som er rolig og du kjenner at roen smitter over på deg. </a:t>
            </a:r>
          </a:p>
          <a:p>
            <a:pPr>
              <a:spcBef>
                <a:spcPts val="1200"/>
              </a:spcBef>
              <a:spcAft>
                <a:spcPts val="1200"/>
              </a:spcAft>
              <a:buBlip>
                <a:blip r:embed="rId4"/>
              </a:buBlip>
            </a:pPr>
            <a:r>
              <a:rPr lang="nb-NO" sz="1800"/>
              <a:t>Du er overveldet og begynner å gråte. En kollega sitter sammen med deg og tåler at du er lei deg. </a:t>
            </a:r>
          </a:p>
        </p:txBody>
      </p:sp>
      <p:pic>
        <p:nvPicPr>
          <p:cNvPr id="3" name="Bilde 2">
            <a:extLst>
              <a:ext uri="{FF2B5EF4-FFF2-40B4-BE49-F238E27FC236}">
                <a16:creationId xmlns:a16="http://schemas.microsoft.com/office/drawing/2014/main" id="{48588488-F415-6441-7484-11446B1C931B}"/>
              </a:ext>
            </a:extLst>
          </p:cNvPr>
          <p:cNvPicPr>
            <a:picLocks noChangeAspect="1"/>
          </p:cNvPicPr>
          <p:nvPr/>
        </p:nvPicPr>
        <p:blipFill>
          <a:blip r:embed="rId5"/>
          <a:stretch>
            <a:fillRect/>
          </a:stretch>
        </p:blipFill>
        <p:spPr>
          <a:xfrm>
            <a:off x="1663103" y="1547949"/>
            <a:ext cx="1587872" cy="2379350"/>
          </a:xfrm>
          <a:prstGeom prst="rect">
            <a:avLst/>
          </a:prstGeom>
        </p:spPr>
      </p:pic>
      <p:sp>
        <p:nvSpPr>
          <p:cNvPr id="5" name="TekstSylinder 4">
            <a:extLst>
              <a:ext uri="{FF2B5EF4-FFF2-40B4-BE49-F238E27FC236}">
                <a16:creationId xmlns:a16="http://schemas.microsoft.com/office/drawing/2014/main" id="{88FC262E-7885-9AA1-DD9C-26A9DB67CCB5}"/>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3437837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3ED729C-7E0B-161D-289B-F6CF0522B072}"/>
              </a:ext>
            </a:extLst>
          </p:cNvPr>
          <p:cNvPicPr>
            <a:picLocks noChangeAspect="1"/>
          </p:cNvPicPr>
          <p:nvPr/>
        </p:nvPicPr>
        <p:blipFill>
          <a:blip r:embed="rId3"/>
          <a:stretch>
            <a:fillRect/>
          </a:stretch>
        </p:blipFill>
        <p:spPr>
          <a:xfrm>
            <a:off x="1957490" y="1267775"/>
            <a:ext cx="1587872" cy="2379350"/>
          </a:xfrm>
          <a:prstGeom prst="rect">
            <a:avLst/>
          </a:prstGeom>
        </p:spPr>
      </p:pic>
      <p:sp>
        <p:nvSpPr>
          <p:cNvPr id="2" name="Tittel 1">
            <a:extLst>
              <a:ext uri="{FF2B5EF4-FFF2-40B4-BE49-F238E27FC236}">
                <a16:creationId xmlns:a16="http://schemas.microsoft.com/office/drawing/2014/main" id="{3AEE0584-3D43-3A81-0C37-9610A6DE9FAB}"/>
              </a:ext>
            </a:extLst>
          </p:cNvPr>
          <p:cNvSpPr>
            <a:spLocks noGrp="1"/>
          </p:cNvSpPr>
          <p:nvPr>
            <p:ph type="title"/>
          </p:nvPr>
        </p:nvSpPr>
        <p:spPr>
          <a:xfrm>
            <a:off x="895693" y="3979490"/>
            <a:ext cx="4112201" cy="1311999"/>
          </a:xfrm>
        </p:spPr>
        <p:txBody>
          <a:bodyPr>
            <a:normAutofit/>
          </a:bodyPr>
          <a:lstStyle/>
          <a:p>
            <a:pPr algn="ctr">
              <a:spcBef>
                <a:spcPts val="1200"/>
              </a:spcBef>
              <a:spcAft>
                <a:spcPts val="1200"/>
              </a:spcAft>
            </a:pPr>
            <a:r>
              <a:rPr lang="nb-NO"/>
              <a:t>Tenkeporten</a:t>
            </a:r>
            <a:r>
              <a:rPr lang="nb-NO" sz="1600" baseline="80000"/>
              <a:t>1,2</a:t>
            </a:r>
            <a:br>
              <a:rPr lang="nb-NO"/>
            </a:br>
            <a:r>
              <a:rPr lang="nb-NO" sz="1800"/>
              <a:t>Regulering via tanker og fornuft</a:t>
            </a:r>
            <a:endParaRPr lang="nb-NO" sz="2000"/>
          </a:p>
        </p:txBody>
      </p:sp>
      <p:pic>
        <p:nvPicPr>
          <p:cNvPr id="5" name="Bilde 4" descr="Et bilde som inneholder sort, mørke&#10;&#10;Automatisk generert beskrivelse">
            <a:extLst>
              <a:ext uri="{FF2B5EF4-FFF2-40B4-BE49-F238E27FC236}">
                <a16:creationId xmlns:a16="http://schemas.microsoft.com/office/drawing/2014/main" id="{BD3A7F43-DB8C-0A93-CC63-A83A5DB0DF79}"/>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688099" y="3106688"/>
            <a:ext cx="4527387" cy="1745603"/>
          </a:xfrm>
          <a:prstGeom prst="rect">
            <a:avLst/>
          </a:prstGeom>
        </p:spPr>
      </p:pic>
      <p:sp>
        <p:nvSpPr>
          <p:cNvPr id="7" name="Rektangel 6">
            <a:extLst>
              <a:ext uri="{FF2B5EF4-FFF2-40B4-BE49-F238E27FC236}">
                <a16:creationId xmlns:a16="http://schemas.microsoft.com/office/drawing/2014/main" id="{5C691389-B851-879D-63DA-7B65557771D3}"/>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lassholder for innhold 2">
            <a:extLst>
              <a:ext uri="{FF2B5EF4-FFF2-40B4-BE49-F238E27FC236}">
                <a16:creationId xmlns:a16="http://schemas.microsoft.com/office/drawing/2014/main" id="{62B52F9E-A982-1A5F-46AE-3303AF7396F5}"/>
              </a:ext>
            </a:extLst>
          </p:cNvPr>
          <p:cNvSpPr>
            <a:spLocks noGrp="1"/>
          </p:cNvSpPr>
          <p:nvPr>
            <p:ph idx="1"/>
          </p:nvPr>
        </p:nvSpPr>
        <p:spPr>
          <a:xfrm>
            <a:off x="6007768" y="831224"/>
            <a:ext cx="5288539" cy="5215246"/>
          </a:xfrm>
        </p:spPr>
        <p:txBody>
          <a:bodyPr>
            <a:noAutofit/>
          </a:bodyPr>
          <a:lstStyle/>
          <a:p>
            <a:pPr marL="0" indent="0">
              <a:spcBef>
                <a:spcPts val="1200"/>
              </a:spcBef>
              <a:spcAft>
                <a:spcPts val="1200"/>
              </a:spcAft>
              <a:buNone/>
            </a:pPr>
            <a:r>
              <a:rPr lang="nb-NO" sz="1800" b="1"/>
              <a:t>Eksempler:</a:t>
            </a:r>
          </a:p>
          <a:p>
            <a:pPr>
              <a:spcAft>
                <a:spcPts val="1800"/>
              </a:spcAft>
              <a:buBlip>
                <a:blip r:embed="rId5"/>
              </a:buBlip>
            </a:pPr>
            <a:r>
              <a:rPr lang="nb-NO" sz="1800"/>
              <a:t>Du minner deg selv på å være rolig så du ikke kjefter på barnet som ikke hører etter. </a:t>
            </a:r>
          </a:p>
          <a:p>
            <a:pPr>
              <a:spcAft>
                <a:spcPts val="1800"/>
              </a:spcAft>
              <a:buBlip>
                <a:blip r:embed="rId5"/>
              </a:buBlip>
            </a:pPr>
            <a:r>
              <a:rPr lang="nb-NO" sz="1800"/>
              <a:t>Du husker på at ungdommen har det vanskelig, så du fortsetter å være vennlig selv om ungdommen avviser deg.</a:t>
            </a:r>
          </a:p>
          <a:p>
            <a:pPr>
              <a:spcAft>
                <a:spcPts val="1800"/>
              </a:spcAft>
              <a:buBlip>
                <a:blip r:embed="rId5"/>
              </a:buBlip>
            </a:pPr>
            <a:r>
              <a:rPr lang="nb-NO" sz="1800"/>
              <a:t>Selv om du blir ivrig i en faglig diskusjon venter du med å si noe til du får ordet, fordi du vet det er uhøflig å avbryte.  </a:t>
            </a:r>
          </a:p>
          <a:p>
            <a:pPr>
              <a:spcAft>
                <a:spcPts val="1800"/>
              </a:spcAft>
              <a:buBlip>
                <a:blip r:embed="rId5"/>
              </a:buBlip>
            </a:pPr>
            <a:r>
              <a:rPr lang="nb-NO" sz="1800"/>
              <a:t>For å lande en uoversiktlig situasjon tar du deg tid til å analysere situasjonen og tenke for og imot. </a:t>
            </a:r>
          </a:p>
        </p:txBody>
      </p:sp>
      <p:sp>
        <p:nvSpPr>
          <p:cNvPr id="4" name="TekstSylinder 3">
            <a:extLst>
              <a:ext uri="{FF2B5EF4-FFF2-40B4-BE49-F238E27FC236}">
                <a16:creationId xmlns:a16="http://schemas.microsoft.com/office/drawing/2014/main" id="{68FFD754-8835-9BBE-2830-BAD2B8687FF8}"/>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2353668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F678E94A-4527-8BD5-2C57-94466154EEA9}"/>
              </a:ext>
            </a:extLst>
          </p:cNvPr>
          <p:cNvPicPr>
            <a:picLocks noChangeAspect="1"/>
          </p:cNvPicPr>
          <p:nvPr/>
        </p:nvPicPr>
        <p:blipFill>
          <a:blip r:embed="rId3"/>
          <a:stretch>
            <a:fillRect/>
          </a:stretch>
        </p:blipFill>
        <p:spPr>
          <a:xfrm>
            <a:off x="1957490" y="1597271"/>
            <a:ext cx="1587872" cy="2379350"/>
          </a:xfrm>
          <a:prstGeom prst="rect">
            <a:avLst/>
          </a:prstGeom>
        </p:spPr>
      </p:pic>
      <p:sp>
        <p:nvSpPr>
          <p:cNvPr id="2" name="Tittel 1">
            <a:extLst>
              <a:ext uri="{FF2B5EF4-FFF2-40B4-BE49-F238E27FC236}">
                <a16:creationId xmlns:a16="http://schemas.microsoft.com/office/drawing/2014/main" id="{3AEE0584-3D43-3A81-0C37-9610A6DE9FAB}"/>
              </a:ext>
            </a:extLst>
          </p:cNvPr>
          <p:cNvSpPr>
            <a:spLocks noGrp="1"/>
          </p:cNvSpPr>
          <p:nvPr>
            <p:ph type="title"/>
          </p:nvPr>
        </p:nvSpPr>
        <p:spPr>
          <a:xfrm>
            <a:off x="807461" y="4518603"/>
            <a:ext cx="4112201" cy="1311999"/>
          </a:xfrm>
        </p:spPr>
        <p:txBody>
          <a:bodyPr>
            <a:normAutofit/>
          </a:bodyPr>
          <a:lstStyle/>
          <a:p>
            <a:pPr algn="ctr"/>
            <a:r>
              <a:rPr lang="nb-NO"/>
              <a:t>Strukturporten</a:t>
            </a:r>
            <a:r>
              <a:rPr lang="nb-NO" sz="1600" baseline="80000"/>
              <a:t>2,3</a:t>
            </a:r>
            <a:br>
              <a:rPr lang="nb-NO" sz="1600" baseline="80000"/>
            </a:br>
            <a:r>
              <a:rPr lang="nb-NO" sz="1800"/>
              <a:t>Regulering via rutiner og forutsigbarhet</a:t>
            </a:r>
          </a:p>
        </p:txBody>
      </p:sp>
      <p:pic>
        <p:nvPicPr>
          <p:cNvPr id="5" name="Bilde 4" descr="Et bilde som inneholder sort, mørke&#10;&#10;Automatisk generert beskrivelse">
            <a:extLst>
              <a:ext uri="{FF2B5EF4-FFF2-40B4-BE49-F238E27FC236}">
                <a16:creationId xmlns:a16="http://schemas.microsoft.com/office/drawing/2014/main" id="{BD3A7F43-DB8C-0A93-CC63-A83A5DB0DF79}"/>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695326" y="3432575"/>
            <a:ext cx="4527387" cy="1745603"/>
          </a:xfrm>
          <a:prstGeom prst="rect">
            <a:avLst/>
          </a:prstGeom>
        </p:spPr>
      </p:pic>
      <p:sp>
        <p:nvSpPr>
          <p:cNvPr id="7" name="Rektangel 6">
            <a:extLst>
              <a:ext uri="{FF2B5EF4-FFF2-40B4-BE49-F238E27FC236}">
                <a16:creationId xmlns:a16="http://schemas.microsoft.com/office/drawing/2014/main" id="{5C691389-B851-879D-63DA-7B65557771D3}"/>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lassholder for innhold 2">
            <a:extLst>
              <a:ext uri="{FF2B5EF4-FFF2-40B4-BE49-F238E27FC236}">
                <a16:creationId xmlns:a16="http://schemas.microsoft.com/office/drawing/2014/main" id="{AAC5ED1B-203D-12AE-9DE8-CD42CF023712}"/>
              </a:ext>
            </a:extLst>
          </p:cNvPr>
          <p:cNvSpPr>
            <a:spLocks noGrp="1"/>
          </p:cNvSpPr>
          <p:nvPr>
            <p:ph idx="1"/>
          </p:nvPr>
        </p:nvSpPr>
        <p:spPr>
          <a:xfrm>
            <a:off x="6162675" y="875899"/>
            <a:ext cx="5333999" cy="5447899"/>
          </a:xfrm>
        </p:spPr>
        <p:txBody>
          <a:bodyPr>
            <a:normAutofit fontScale="77500" lnSpcReduction="20000"/>
          </a:bodyPr>
          <a:lstStyle/>
          <a:p>
            <a:pPr marL="0" indent="0">
              <a:lnSpc>
                <a:spcPct val="120000"/>
              </a:lnSpc>
              <a:spcBef>
                <a:spcPts val="1200"/>
              </a:spcBef>
              <a:spcAft>
                <a:spcPts val="1200"/>
              </a:spcAft>
              <a:buNone/>
            </a:pPr>
            <a:r>
              <a:rPr lang="nb-NO" sz="2300" b="1">
                <a:effectLst/>
                <a:latin typeface="+mj-lt"/>
              </a:rPr>
              <a:t>Eksempler:</a:t>
            </a:r>
          </a:p>
          <a:p>
            <a:pPr>
              <a:lnSpc>
                <a:spcPct val="120000"/>
              </a:lnSpc>
              <a:spcBef>
                <a:spcPts val="1200"/>
              </a:spcBef>
              <a:spcAft>
                <a:spcPts val="1200"/>
              </a:spcAft>
              <a:buBlip>
                <a:blip r:embed="rId5"/>
              </a:buBlip>
            </a:pPr>
            <a:r>
              <a:rPr lang="nb-NO" sz="2300">
                <a:effectLst/>
                <a:latin typeface="+mj-lt"/>
              </a:rPr>
              <a:t>Du har oversikt over hvilke arbeidsoppgaver som skal gjøres til hvilken tid når du er på jobb.  </a:t>
            </a:r>
          </a:p>
          <a:p>
            <a:pPr>
              <a:lnSpc>
                <a:spcPct val="120000"/>
              </a:lnSpc>
              <a:spcBef>
                <a:spcPts val="1200"/>
              </a:spcBef>
              <a:spcAft>
                <a:spcPts val="1200"/>
              </a:spcAft>
              <a:buBlip>
                <a:blip r:embed="rId5"/>
              </a:buBlip>
            </a:pPr>
            <a:r>
              <a:rPr lang="nb-NO" sz="2300">
                <a:effectLst/>
                <a:latin typeface="+mj-lt"/>
              </a:rPr>
              <a:t>Du planlegger hvilke spørsmål du skal stille i samtalen som du gruer deg til. </a:t>
            </a:r>
          </a:p>
          <a:p>
            <a:pPr>
              <a:lnSpc>
                <a:spcPct val="120000"/>
              </a:lnSpc>
              <a:spcBef>
                <a:spcPts val="1200"/>
              </a:spcBef>
              <a:spcAft>
                <a:spcPts val="1200"/>
              </a:spcAft>
              <a:buBlip>
                <a:blip r:embed="rId5"/>
              </a:buBlip>
            </a:pPr>
            <a:r>
              <a:rPr lang="nb-NO" sz="2300">
                <a:latin typeface="+mj-lt"/>
              </a:rPr>
              <a:t>Så lenge du kan unngå det har du ingen krevende samtaler på slutten av dagen når du er sliten. </a:t>
            </a:r>
          </a:p>
          <a:p>
            <a:pPr>
              <a:lnSpc>
                <a:spcPct val="120000"/>
              </a:lnSpc>
              <a:spcBef>
                <a:spcPts val="1200"/>
              </a:spcBef>
              <a:spcAft>
                <a:spcPts val="1200"/>
              </a:spcAft>
              <a:buBlip>
                <a:blip r:embed="rId5"/>
              </a:buBlip>
            </a:pPr>
            <a:r>
              <a:rPr lang="nb-NO" sz="2300">
                <a:latin typeface="+mj-lt"/>
              </a:rPr>
              <a:t>Du har faste tider for når du skal drøfte saker med kollegaer, leder og/eller veileder. </a:t>
            </a:r>
          </a:p>
          <a:p>
            <a:pPr>
              <a:lnSpc>
                <a:spcPct val="120000"/>
              </a:lnSpc>
              <a:spcBef>
                <a:spcPts val="1200"/>
              </a:spcBef>
              <a:spcAft>
                <a:spcPts val="1200"/>
              </a:spcAft>
              <a:buBlip>
                <a:blip r:embed="rId5"/>
              </a:buBlip>
            </a:pPr>
            <a:r>
              <a:rPr lang="nb-NO" sz="2300">
                <a:latin typeface="+mj-lt"/>
              </a:rPr>
              <a:t>Du vet hvilke kollegaer du skal samarbeide med til forskjellige tidspunkt. </a:t>
            </a:r>
          </a:p>
          <a:p>
            <a:pPr marL="0" indent="0">
              <a:spcBef>
                <a:spcPts val="1200"/>
              </a:spcBef>
              <a:spcAft>
                <a:spcPts val="1200"/>
              </a:spcAft>
              <a:buNone/>
            </a:pPr>
            <a:endParaRPr lang="nb-NO" sz="1800">
              <a:latin typeface="+mj-lt"/>
            </a:endParaRPr>
          </a:p>
        </p:txBody>
      </p:sp>
      <p:sp>
        <p:nvSpPr>
          <p:cNvPr id="4" name="TekstSylinder 3">
            <a:extLst>
              <a:ext uri="{FF2B5EF4-FFF2-40B4-BE49-F238E27FC236}">
                <a16:creationId xmlns:a16="http://schemas.microsoft.com/office/drawing/2014/main" id="{DD339DCB-FA87-AD1F-E90E-254AB9AC1B49}"/>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1122531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7F136B-FBFA-41F2-AC3B-179B9BE6D6A8}"/>
              </a:ext>
            </a:extLst>
          </p:cNvPr>
          <p:cNvSpPr>
            <a:spLocks noGrp="1"/>
          </p:cNvSpPr>
          <p:nvPr>
            <p:ph type="title"/>
          </p:nvPr>
        </p:nvSpPr>
        <p:spPr>
          <a:xfrm>
            <a:off x="695326" y="720001"/>
            <a:ext cx="5400674" cy="716913"/>
          </a:xfrm>
        </p:spPr>
        <p:txBody>
          <a:bodyPr/>
          <a:lstStyle/>
          <a:p>
            <a:r>
              <a:rPr lang="nb-NO"/>
              <a:t>Oppgave </a:t>
            </a:r>
          </a:p>
        </p:txBody>
      </p:sp>
      <p:sp>
        <p:nvSpPr>
          <p:cNvPr id="3" name="Plassholder for innhold 2">
            <a:extLst>
              <a:ext uri="{FF2B5EF4-FFF2-40B4-BE49-F238E27FC236}">
                <a16:creationId xmlns:a16="http://schemas.microsoft.com/office/drawing/2014/main" id="{FCE45B1B-9BB4-0D20-AE8E-AD5863A2029A}"/>
              </a:ext>
            </a:extLst>
          </p:cNvPr>
          <p:cNvSpPr>
            <a:spLocks noGrp="1"/>
          </p:cNvSpPr>
          <p:nvPr>
            <p:ph idx="1"/>
          </p:nvPr>
        </p:nvSpPr>
        <p:spPr>
          <a:xfrm>
            <a:off x="695327" y="1436914"/>
            <a:ext cx="5400673" cy="4060824"/>
          </a:xfrm>
        </p:spPr>
        <p:txBody>
          <a:bodyPr/>
          <a:lstStyle/>
          <a:p>
            <a:pPr marL="0" indent="0">
              <a:spcAft>
                <a:spcPts val="1800"/>
              </a:spcAft>
              <a:buNone/>
            </a:pPr>
            <a:endParaRPr lang="nb-NO" sz="1800"/>
          </a:p>
          <a:p>
            <a:pPr>
              <a:spcBef>
                <a:spcPts val="1200"/>
              </a:spcBef>
              <a:spcAft>
                <a:spcPts val="1200"/>
              </a:spcAft>
              <a:buBlip>
                <a:blip r:embed="rId2"/>
              </a:buBlip>
            </a:pPr>
            <a:r>
              <a:rPr lang="nb-NO" sz="1800"/>
              <a:t>Oppsummer for deg selv hvilke reguleringsteknikker du bruker. </a:t>
            </a:r>
          </a:p>
          <a:p>
            <a:pPr>
              <a:spcBef>
                <a:spcPts val="1200"/>
              </a:spcBef>
              <a:spcAft>
                <a:spcPts val="1200"/>
              </a:spcAft>
              <a:buBlip>
                <a:blip r:embed="rId2"/>
              </a:buBlip>
            </a:pPr>
            <a:r>
              <a:rPr lang="nb-NO" sz="1800"/>
              <a:t>Snu deg til sidemannen og del med hverandre hvordan dere regulere dere. </a:t>
            </a:r>
          </a:p>
          <a:p>
            <a:pPr>
              <a:spcBef>
                <a:spcPts val="1200"/>
              </a:spcBef>
              <a:spcAft>
                <a:spcPts val="1200"/>
              </a:spcAft>
              <a:buBlip>
                <a:blip r:embed="rId2"/>
              </a:buBlip>
            </a:pPr>
            <a:r>
              <a:rPr lang="nb-NO" sz="1800"/>
              <a:t>Hva får dere lyst til å gjøre mer av innenfor de ulike reguleringsportene? </a:t>
            </a:r>
          </a:p>
        </p:txBody>
      </p:sp>
      <p:sp>
        <p:nvSpPr>
          <p:cNvPr id="5" name="TekstSylinder 4">
            <a:extLst>
              <a:ext uri="{FF2B5EF4-FFF2-40B4-BE49-F238E27FC236}">
                <a16:creationId xmlns:a16="http://schemas.microsoft.com/office/drawing/2014/main" id="{BBD2EBCF-4960-FCB7-08AA-A2BD7AE3F0F2}"/>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pic>
        <p:nvPicPr>
          <p:cNvPr id="8" name="Bilde 7" descr="Et bilde som inneholder måne, Himmellegeme, mørke, Astronomisk begivenhet&#10;&#10;Automatisk generert beskrivelse">
            <a:extLst>
              <a:ext uri="{FF2B5EF4-FFF2-40B4-BE49-F238E27FC236}">
                <a16:creationId xmlns:a16="http://schemas.microsoft.com/office/drawing/2014/main" id="{AE7E9410-CFC3-8866-E19D-5D814070B745}"/>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9" name="TekstSylinder 8">
            <a:extLst>
              <a:ext uri="{FF2B5EF4-FFF2-40B4-BE49-F238E27FC236}">
                <a16:creationId xmlns:a16="http://schemas.microsoft.com/office/drawing/2014/main" id="{0FF56CCF-95C5-E5B3-37A7-266FB7BAC557}"/>
              </a:ext>
            </a:extLst>
          </p:cNvPr>
          <p:cNvSpPr txBox="1"/>
          <p:nvPr/>
        </p:nvSpPr>
        <p:spPr>
          <a:xfrm>
            <a:off x="10598429" y="506235"/>
            <a:ext cx="1444667" cy="333681"/>
          </a:xfrm>
          <a:prstGeom prst="rect">
            <a:avLst/>
          </a:prstGeom>
          <a:noFill/>
        </p:spPr>
        <p:txBody>
          <a:bodyPr wrap="square">
            <a:spAutoFit/>
          </a:bodyPr>
          <a:lstStyle/>
          <a:p>
            <a:pPr marL="0" indent="0">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8 minutter</a:t>
            </a:r>
          </a:p>
        </p:txBody>
      </p:sp>
      <p:pic>
        <p:nvPicPr>
          <p:cNvPr id="10" name="Bilde 9" descr="Et bilde som inneholder tegning, kunst, illustrasjon&#10;&#10;Automatisk generert beskrivelse">
            <a:extLst>
              <a:ext uri="{FF2B5EF4-FFF2-40B4-BE49-F238E27FC236}">
                <a16:creationId xmlns:a16="http://schemas.microsoft.com/office/drawing/2014/main" id="{1279F192-6E53-1589-0A67-EC9DD0053750}"/>
              </a:ext>
            </a:extLst>
          </p:cNvPr>
          <p:cNvPicPr>
            <a:picLocks noChangeAspect="1"/>
          </p:cNvPicPr>
          <p:nvPr/>
        </p:nvPicPr>
        <p:blipFill rotWithShape="1">
          <a:blip r:embed="rId4">
            <a:extLst>
              <a:ext uri="{28A0092B-C50C-407E-A947-70E740481C1C}">
                <a14:useLocalDpi xmlns:a14="http://schemas.microsoft.com/office/drawing/2010/main" val="0"/>
              </a:ext>
            </a:extLst>
          </a:blip>
          <a:srcRect r="51843"/>
          <a:stretch/>
        </p:blipFill>
        <p:spPr>
          <a:xfrm>
            <a:off x="6565543" y="1261886"/>
            <a:ext cx="2823622" cy="3774551"/>
          </a:xfrm>
          <a:prstGeom prst="rect">
            <a:avLst/>
          </a:prstGeom>
        </p:spPr>
      </p:pic>
      <p:pic>
        <p:nvPicPr>
          <p:cNvPr id="11" name="Bilde 10" descr="Et bilde som inneholder tegning, kunst, sketch, strektegning&#10;&#10;Automatisk generert beskrivelse">
            <a:extLst>
              <a:ext uri="{FF2B5EF4-FFF2-40B4-BE49-F238E27FC236}">
                <a16:creationId xmlns:a16="http://schemas.microsoft.com/office/drawing/2014/main" id="{BB0BA9E1-326F-917D-6D67-24DADD3DEEBD}"/>
              </a:ext>
            </a:extLst>
          </p:cNvPr>
          <p:cNvPicPr>
            <a:picLocks noChangeAspect="1"/>
          </p:cNvPicPr>
          <p:nvPr/>
        </p:nvPicPr>
        <p:blipFill>
          <a:blip r:embed="rId5">
            <a:extLst>
              <a:ext uri="{28A0092B-C50C-407E-A947-70E740481C1C}">
                <a14:useLocalDpi xmlns:a14="http://schemas.microsoft.com/office/drawing/2010/main" val="0"/>
              </a:ext>
            </a:extLst>
          </a:blip>
          <a:srcRect l="55229"/>
          <a:stretch/>
        </p:blipFill>
        <p:spPr>
          <a:xfrm>
            <a:off x="9047675" y="2153777"/>
            <a:ext cx="2218300" cy="4074909"/>
          </a:xfrm>
          <a:prstGeom prst="rect">
            <a:avLst/>
          </a:prstGeom>
        </p:spPr>
      </p:pic>
    </p:spTree>
    <p:extLst>
      <p:ext uri="{BB962C8B-B14F-4D97-AF65-F5344CB8AC3E}">
        <p14:creationId xmlns:p14="http://schemas.microsoft.com/office/powerpoint/2010/main" val="256863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BFA2CFBE-E45F-CCC7-F1F4-A8FEAFE9B669}"/>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
        <p:nvSpPr>
          <p:cNvPr id="4" name="Plassholder for dato 3">
            <a:extLst>
              <a:ext uri="{FF2B5EF4-FFF2-40B4-BE49-F238E27FC236}">
                <a16:creationId xmlns:a16="http://schemas.microsoft.com/office/drawing/2014/main" id="{68E656CE-123C-FF7D-8376-D0E8E5A774C2}"/>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1A7DE90E-2B2C-8A18-68C6-7A42045096F6}"/>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17</a:t>
            </a:fld>
            <a:endParaRPr lang="nb-NO"/>
          </a:p>
        </p:txBody>
      </p:sp>
      <p:sp>
        <p:nvSpPr>
          <p:cNvPr id="8" name="Rektangel 7">
            <a:extLst>
              <a:ext uri="{FF2B5EF4-FFF2-40B4-BE49-F238E27FC236}">
                <a16:creationId xmlns:a16="http://schemas.microsoft.com/office/drawing/2014/main" id="{7E2D28F4-5ADC-8B94-3997-85DE9A51CA62}"/>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AF6E2C48-C24E-35A0-0543-1F269184D29A}"/>
              </a:ext>
            </a:extLst>
          </p:cNvPr>
          <p:cNvSpPr>
            <a:spLocks noGrp="1"/>
          </p:cNvSpPr>
          <p:nvPr>
            <p:ph type="title"/>
          </p:nvPr>
        </p:nvSpPr>
        <p:spPr>
          <a:xfrm>
            <a:off x="0" y="1708108"/>
            <a:ext cx="5419494" cy="1069781"/>
          </a:xfrm>
        </p:spPr>
        <p:txBody>
          <a:bodyPr>
            <a:normAutofit/>
          </a:bodyPr>
          <a:lstStyle/>
          <a:p>
            <a:pPr algn="ctr"/>
            <a:r>
              <a:rPr lang="nb-NO"/>
              <a:t>Tidspunkt </a:t>
            </a:r>
            <a:br>
              <a:rPr lang="nb-NO"/>
            </a:br>
            <a:r>
              <a:rPr lang="nb-NO"/>
              <a:t>for regulering</a:t>
            </a:r>
            <a:r>
              <a:rPr lang="nb-NO" sz="1600" baseline="80000"/>
              <a:t>2</a:t>
            </a:r>
          </a:p>
        </p:txBody>
      </p:sp>
      <p:sp>
        <p:nvSpPr>
          <p:cNvPr id="11" name="TekstSylinder 10">
            <a:extLst>
              <a:ext uri="{FF2B5EF4-FFF2-40B4-BE49-F238E27FC236}">
                <a16:creationId xmlns:a16="http://schemas.microsoft.com/office/drawing/2014/main" id="{9F7E4CBE-6A12-C8C0-908B-E204FE47E447}"/>
              </a:ext>
            </a:extLst>
          </p:cNvPr>
          <p:cNvSpPr txBox="1"/>
          <p:nvPr/>
        </p:nvSpPr>
        <p:spPr>
          <a:xfrm>
            <a:off x="6062431" y="1887599"/>
            <a:ext cx="5572124" cy="3893374"/>
          </a:xfrm>
          <a:prstGeom prst="rect">
            <a:avLst/>
          </a:prstGeom>
          <a:noFill/>
        </p:spPr>
        <p:txBody>
          <a:bodyPr wrap="square">
            <a:spAutoFit/>
          </a:bodyPr>
          <a:lstStyle/>
          <a:p>
            <a:pPr marL="216000" indent="-216000">
              <a:lnSpc>
                <a:spcPct val="100000"/>
              </a:lnSpc>
              <a:spcBef>
                <a:spcPts val="1800"/>
              </a:spcBef>
              <a:spcAft>
                <a:spcPts val="1800"/>
              </a:spcAft>
              <a:buBlip>
                <a:blip r:embed="rId3"/>
              </a:buBlip>
            </a:pPr>
            <a:r>
              <a:rPr lang="nb-NO">
                <a:latin typeface="Oslo Sans Office" panose="02000000000000000000" pitchFamily="2" charset="0"/>
              </a:rPr>
              <a:t>Vi kan regulere oss både i </a:t>
            </a:r>
            <a:r>
              <a:rPr lang="nb-NO" b="1">
                <a:latin typeface="Oslo Sans Office" panose="02000000000000000000" pitchFamily="2" charset="0"/>
              </a:rPr>
              <a:t>forkant,</a:t>
            </a:r>
            <a:r>
              <a:rPr lang="nb-NO">
                <a:latin typeface="Oslo Sans Office" panose="02000000000000000000" pitchFamily="2" charset="0"/>
              </a:rPr>
              <a:t> </a:t>
            </a:r>
            <a:r>
              <a:rPr lang="nb-NO" b="1">
                <a:latin typeface="Oslo Sans Office" panose="02000000000000000000" pitchFamily="2" charset="0"/>
              </a:rPr>
              <a:t>under</a:t>
            </a:r>
            <a:r>
              <a:rPr lang="nb-NO">
                <a:latin typeface="Oslo Sans Office" panose="02000000000000000000" pitchFamily="2" charset="0"/>
              </a:rPr>
              <a:t> og i </a:t>
            </a:r>
            <a:r>
              <a:rPr lang="nb-NO" b="1">
                <a:latin typeface="Oslo Sans Office" panose="02000000000000000000" pitchFamily="2" charset="0"/>
              </a:rPr>
              <a:t>etterkant</a:t>
            </a:r>
            <a:r>
              <a:rPr lang="nb-NO">
                <a:latin typeface="Oslo Sans Office" panose="02000000000000000000" pitchFamily="2" charset="0"/>
              </a:rPr>
              <a:t> av stressende situasjoner. </a:t>
            </a:r>
          </a:p>
          <a:p>
            <a:pPr marL="216000" indent="-216000">
              <a:lnSpc>
                <a:spcPct val="100000"/>
              </a:lnSpc>
              <a:spcBef>
                <a:spcPts val="1800"/>
              </a:spcBef>
              <a:spcAft>
                <a:spcPts val="1800"/>
              </a:spcAft>
              <a:buBlip>
                <a:blip r:embed="rId3"/>
              </a:buBlip>
            </a:pPr>
            <a:r>
              <a:rPr lang="nb-NO">
                <a:latin typeface="Oslo Sans Office" panose="02000000000000000000" pitchFamily="2" charset="0"/>
              </a:rPr>
              <a:t>Vi vil ikke alltid klare å være i forkant, noen ganger oppstår det </a:t>
            </a:r>
            <a:r>
              <a:rPr lang="nb-NO" b="1">
                <a:latin typeface="Oslo Sans Office" panose="02000000000000000000" pitchFamily="2" charset="0"/>
              </a:rPr>
              <a:t>uforutsette situasjoner</a:t>
            </a:r>
            <a:r>
              <a:rPr lang="nb-NO">
                <a:latin typeface="Oslo Sans Office" panose="02000000000000000000" pitchFamily="2" charset="0"/>
              </a:rPr>
              <a:t>. </a:t>
            </a:r>
          </a:p>
          <a:p>
            <a:pPr marL="216000" indent="-216000">
              <a:lnSpc>
                <a:spcPct val="100000"/>
              </a:lnSpc>
              <a:spcBef>
                <a:spcPts val="1800"/>
              </a:spcBef>
              <a:spcAft>
                <a:spcPts val="1800"/>
              </a:spcAft>
              <a:buBlip>
                <a:blip r:embed="rId3"/>
              </a:buBlip>
            </a:pPr>
            <a:r>
              <a:rPr lang="nb-NO">
                <a:latin typeface="Oslo Sans Office" panose="02000000000000000000" pitchFamily="2" charset="0"/>
              </a:rPr>
              <a:t>Da er det viktig å få justert ned egen </a:t>
            </a:r>
            <a:r>
              <a:rPr lang="nb-NO" b="1">
                <a:latin typeface="Oslo Sans Office" panose="02000000000000000000" pitchFamily="2" charset="0"/>
              </a:rPr>
              <a:t>stressrespons i etterkant</a:t>
            </a:r>
            <a:r>
              <a:rPr lang="nb-NO">
                <a:latin typeface="Oslo Sans Office" panose="02000000000000000000" pitchFamily="2" charset="0"/>
              </a:rPr>
              <a:t>, sånn at kroppen ikke blir gående i stressmodus når situasjonen er over. </a:t>
            </a:r>
          </a:p>
          <a:p>
            <a:pPr marL="285750" indent="-285750">
              <a:lnSpc>
                <a:spcPct val="100000"/>
              </a:lnSpc>
              <a:spcBef>
                <a:spcPts val="1200"/>
              </a:spcBef>
              <a:spcAft>
                <a:spcPts val="1200"/>
              </a:spcAft>
              <a:buBlip>
                <a:blip r:embed="rId3"/>
              </a:buBlip>
            </a:pPr>
            <a:endParaRPr lang="nb-NO">
              <a:latin typeface="Oslo Sans Office" panose="02000000000000000000" pitchFamily="2" charset="0"/>
            </a:endParaRPr>
          </a:p>
        </p:txBody>
      </p:sp>
      <p:pic>
        <p:nvPicPr>
          <p:cNvPr id="13" name="Bilde 12">
            <a:extLst>
              <a:ext uri="{FF2B5EF4-FFF2-40B4-BE49-F238E27FC236}">
                <a16:creationId xmlns:a16="http://schemas.microsoft.com/office/drawing/2014/main" id="{BEA67937-CCCD-D3B7-66FD-2052AC003C1A}"/>
              </a:ext>
            </a:extLst>
          </p:cNvPr>
          <p:cNvPicPr>
            <a:picLocks noChangeAspect="1"/>
          </p:cNvPicPr>
          <p:nvPr/>
        </p:nvPicPr>
        <p:blipFill rotWithShape="1">
          <a:blip r:embed="rId4">
            <a:extLst>
              <a:ext uri="{28A0092B-C50C-407E-A947-70E740481C1C}">
                <a14:useLocalDpi xmlns:a14="http://schemas.microsoft.com/office/drawing/2010/main" val="0"/>
              </a:ext>
            </a:extLst>
          </a:blip>
          <a:srcRect l="42761" t="33756" r="38086" b="36280"/>
          <a:stretch/>
        </p:blipFill>
        <p:spPr>
          <a:xfrm>
            <a:off x="1344429" y="2777889"/>
            <a:ext cx="2893497" cy="2544745"/>
          </a:xfrm>
          <a:prstGeom prst="rect">
            <a:avLst/>
          </a:prstGeom>
        </p:spPr>
      </p:pic>
      <p:sp>
        <p:nvSpPr>
          <p:cNvPr id="3" name="TekstSylinder 2">
            <a:extLst>
              <a:ext uri="{FF2B5EF4-FFF2-40B4-BE49-F238E27FC236}">
                <a16:creationId xmlns:a16="http://schemas.microsoft.com/office/drawing/2014/main" id="{6B763026-692D-B879-27B4-17A0DD6C6122}"/>
              </a:ext>
            </a:extLst>
          </p:cNvPr>
          <p:cNvSpPr txBox="1"/>
          <p:nvPr/>
        </p:nvSpPr>
        <p:spPr>
          <a:xfrm>
            <a:off x="8314773" y="200523"/>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1145645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BFA2CFBE-E45F-CCC7-F1F4-A8FEAFE9B669}"/>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
        <p:nvSpPr>
          <p:cNvPr id="4" name="Plassholder for dato 3">
            <a:extLst>
              <a:ext uri="{FF2B5EF4-FFF2-40B4-BE49-F238E27FC236}">
                <a16:creationId xmlns:a16="http://schemas.microsoft.com/office/drawing/2014/main" id="{68E656CE-123C-FF7D-8376-D0E8E5A774C2}"/>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1A7DE90E-2B2C-8A18-68C6-7A42045096F6}"/>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18</a:t>
            </a:fld>
            <a:endParaRPr lang="nb-NO"/>
          </a:p>
        </p:txBody>
      </p:sp>
      <p:sp>
        <p:nvSpPr>
          <p:cNvPr id="8" name="Rektangel 7">
            <a:extLst>
              <a:ext uri="{FF2B5EF4-FFF2-40B4-BE49-F238E27FC236}">
                <a16:creationId xmlns:a16="http://schemas.microsoft.com/office/drawing/2014/main" id="{7E2D28F4-5ADC-8B94-3997-85DE9A51CA62}"/>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AF6E2C48-C24E-35A0-0543-1F269184D29A}"/>
              </a:ext>
            </a:extLst>
          </p:cNvPr>
          <p:cNvSpPr>
            <a:spLocks noGrp="1"/>
          </p:cNvSpPr>
          <p:nvPr>
            <p:ph type="title"/>
          </p:nvPr>
        </p:nvSpPr>
        <p:spPr>
          <a:xfrm>
            <a:off x="528289" y="1115858"/>
            <a:ext cx="4523213" cy="1192443"/>
          </a:xfrm>
        </p:spPr>
        <p:txBody>
          <a:bodyPr>
            <a:normAutofit/>
          </a:bodyPr>
          <a:lstStyle/>
          <a:p>
            <a:pPr algn="ctr"/>
            <a:r>
              <a:rPr lang="nb-NO"/>
              <a:t>Regulering før, under og etter </a:t>
            </a:r>
          </a:p>
        </p:txBody>
      </p:sp>
      <p:sp>
        <p:nvSpPr>
          <p:cNvPr id="11" name="TekstSylinder 10">
            <a:extLst>
              <a:ext uri="{FF2B5EF4-FFF2-40B4-BE49-F238E27FC236}">
                <a16:creationId xmlns:a16="http://schemas.microsoft.com/office/drawing/2014/main" id="{9F7E4CBE-6A12-C8C0-908B-E204FE47E447}"/>
              </a:ext>
            </a:extLst>
          </p:cNvPr>
          <p:cNvSpPr txBox="1"/>
          <p:nvPr/>
        </p:nvSpPr>
        <p:spPr>
          <a:xfrm>
            <a:off x="6062431" y="1358733"/>
            <a:ext cx="5572124" cy="4339650"/>
          </a:xfrm>
          <a:prstGeom prst="rect">
            <a:avLst/>
          </a:prstGeom>
          <a:noFill/>
        </p:spPr>
        <p:txBody>
          <a:bodyPr wrap="square">
            <a:spAutoFit/>
          </a:bodyPr>
          <a:lstStyle/>
          <a:p>
            <a:pPr marL="216000" indent="-216000">
              <a:lnSpc>
                <a:spcPct val="100000"/>
              </a:lnSpc>
              <a:spcBef>
                <a:spcPts val="1200"/>
              </a:spcBef>
              <a:spcAft>
                <a:spcPts val="1200"/>
              </a:spcAft>
            </a:pPr>
            <a:r>
              <a:rPr lang="nb-NO" b="1">
                <a:latin typeface="Oslo Sans Office" panose="02000000000000000000" pitchFamily="2" charset="0"/>
              </a:rPr>
              <a:t>Eksempler:</a:t>
            </a:r>
          </a:p>
          <a:p>
            <a:pPr marL="216000" indent="-216000">
              <a:lnSpc>
                <a:spcPct val="100000"/>
              </a:lnSpc>
              <a:spcBef>
                <a:spcPts val="1200"/>
              </a:spcBef>
              <a:spcAft>
                <a:spcPts val="1200"/>
              </a:spcAft>
              <a:buBlip>
                <a:blip r:embed="rId2"/>
              </a:buBlip>
            </a:pPr>
            <a:r>
              <a:rPr lang="nb-NO">
                <a:latin typeface="Oslo Sans Office" panose="02000000000000000000" pitchFamily="2" charset="0"/>
              </a:rPr>
              <a:t>I forkant av et møte drøfter du med en kollega, planlegger spørsmål og lager en plan for hvordan du skal håndtere mulige utfordringer.</a:t>
            </a:r>
          </a:p>
          <a:p>
            <a:pPr marL="216000" indent="-216000">
              <a:lnSpc>
                <a:spcPct val="100000"/>
              </a:lnSpc>
              <a:spcBef>
                <a:spcPts val="1200"/>
              </a:spcBef>
              <a:spcAft>
                <a:spcPts val="1200"/>
              </a:spcAft>
              <a:buBlip>
                <a:blip r:embed="rId2"/>
              </a:buBlip>
            </a:pPr>
            <a:r>
              <a:rPr lang="nb-NO">
                <a:latin typeface="Oslo Sans Office" panose="02000000000000000000" pitchFamily="2" charset="0"/>
              </a:rPr>
              <a:t>Underveis er det viktig å huske på å regulere seg selv (det er lett å glemme), gjerne før du blir for stresset, sånn at du kan skape en «buffer». </a:t>
            </a:r>
          </a:p>
          <a:p>
            <a:pPr marL="216000" indent="-216000">
              <a:lnSpc>
                <a:spcPct val="100000"/>
              </a:lnSpc>
              <a:spcBef>
                <a:spcPts val="1200"/>
              </a:spcBef>
              <a:spcAft>
                <a:spcPts val="1200"/>
              </a:spcAft>
              <a:buBlip>
                <a:blip r:embed="rId2"/>
              </a:buBlip>
            </a:pPr>
            <a:r>
              <a:rPr lang="nb-NO">
                <a:latin typeface="Oslo Sans Office" panose="02000000000000000000" pitchFamily="2" charset="0"/>
              </a:rPr>
              <a:t>Etterpå kan du ta deg frisk luft, få hjelp og støtte fra andre til å samle tankene, analysere hva som skjedde og lage en plan for hva du gjør videre.  </a:t>
            </a:r>
            <a:endParaRPr lang="nb-NO" sz="1800">
              <a:latin typeface="Oslo Sans Office" panose="02000000000000000000" pitchFamily="2" charset="0"/>
            </a:endParaRPr>
          </a:p>
        </p:txBody>
      </p:sp>
      <p:sp>
        <p:nvSpPr>
          <p:cNvPr id="12" name="TekstSylinder 11">
            <a:extLst>
              <a:ext uri="{FF2B5EF4-FFF2-40B4-BE49-F238E27FC236}">
                <a16:creationId xmlns:a16="http://schemas.microsoft.com/office/drawing/2014/main" id="{8889A814-697A-2DB8-EA8F-70307EC660F8}"/>
              </a:ext>
            </a:extLst>
          </p:cNvPr>
          <p:cNvSpPr txBox="1"/>
          <p:nvPr/>
        </p:nvSpPr>
        <p:spPr>
          <a:xfrm>
            <a:off x="8314773" y="200523"/>
            <a:ext cx="3684104" cy="307777"/>
          </a:xfrm>
          <a:prstGeom prst="rect">
            <a:avLst/>
          </a:prstGeom>
          <a:noFill/>
        </p:spPr>
        <p:txBody>
          <a:bodyPr wrap="square" rtlCol="0">
            <a:spAutoFit/>
          </a:bodyPr>
          <a:lstStyle/>
          <a:p>
            <a:pPr algn="r"/>
            <a:r>
              <a:rPr lang="nb-NO" sz="1400"/>
              <a:t>Meg som ansatt – økt 2</a:t>
            </a:r>
          </a:p>
        </p:txBody>
      </p:sp>
      <p:pic>
        <p:nvPicPr>
          <p:cNvPr id="6" name="Bilde 5" descr="Et bilde som inneholder tegning, sketch, kunst, illustrasjon&#10;&#10;Automatisk generert beskrivelse">
            <a:extLst>
              <a:ext uri="{FF2B5EF4-FFF2-40B4-BE49-F238E27FC236}">
                <a16:creationId xmlns:a16="http://schemas.microsoft.com/office/drawing/2014/main" id="{289FF33A-3935-120B-4C6E-28A66AC98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89" y="2230282"/>
            <a:ext cx="4126571" cy="3722943"/>
          </a:xfrm>
          <a:prstGeom prst="rect">
            <a:avLst/>
          </a:prstGeom>
        </p:spPr>
      </p:pic>
    </p:spTree>
    <p:extLst>
      <p:ext uri="{BB962C8B-B14F-4D97-AF65-F5344CB8AC3E}">
        <p14:creationId xmlns:p14="http://schemas.microsoft.com/office/powerpoint/2010/main" val="2689759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BFA2CFBE-E45F-CCC7-F1F4-A8FEAFE9B669}"/>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
        <p:nvSpPr>
          <p:cNvPr id="4" name="Plassholder for dato 3">
            <a:extLst>
              <a:ext uri="{FF2B5EF4-FFF2-40B4-BE49-F238E27FC236}">
                <a16:creationId xmlns:a16="http://schemas.microsoft.com/office/drawing/2014/main" id="{68E656CE-123C-FF7D-8376-D0E8E5A774C2}"/>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1A7DE90E-2B2C-8A18-68C6-7A42045096F6}"/>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19</a:t>
            </a:fld>
            <a:endParaRPr lang="nb-NO"/>
          </a:p>
        </p:txBody>
      </p:sp>
      <p:sp>
        <p:nvSpPr>
          <p:cNvPr id="8" name="Rektangel 7">
            <a:extLst>
              <a:ext uri="{FF2B5EF4-FFF2-40B4-BE49-F238E27FC236}">
                <a16:creationId xmlns:a16="http://schemas.microsoft.com/office/drawing/2014/main" id="{7E2D28F4-5ADC-8B94-3997-85DE9A51CA62}"/>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AF6E2C48-C24E-35A0-0543-1F269184D29A}"/>
              </a:ext>
            </a:extLst>
          </p:cNvPr>
          <p:cNvSpPr>
            <a:spLocks noGrp="1"/>
          </p:cNvSpPr>
          <p:nvPr>
            <p:ph type="title"/>
          </p:nvPr>
        </p:nvSpPr>
        <p:spPr>
          <a:xfrm>
            <a:off x="216915" y="4716820"/>
            <a:ext cx="4985658" cy="1069781"/>
          </a:xfrm>
        </p:spPr>
        <p:txBody>
          <a:bodyPr>
            <a:normAutofit/>
          </a:bodyPr>
          <a:lstStyle/>
          <a:p>
            <a:pPr algn="ctr"/>
            <a:r>
              <a:rPr lang="nb-NO"/>
              <a:t>Regulering når vi er innenfor vinduet</a:t>
            </a:r>
            <a:r>
              <a:rPr lang="nb-NO" sz="1600" baseline="80000"/>
              <a:t>2,3</a:t>
            </a:r>
            <a:r>
              <a:rPr lang="nb-NO"/>
              <a:t> </a:t>
            </a:r>
          </a:p>
        </p:txBody>
      </p:sp>
      <p:sp>
        <p:nvSpPr>
          <p:cNvPr id="11" name="TekstSylinder 10">
            <a:extLst>
              <a:ext uri="{FF2B5EF4-FFF2-40B4-BE49-F238E27FC236}">
                <a16:creationId xmlns:a16="http://schemas.microsoft.com/office/drawing/2014/main" id="{9F7E4CBE-6A12-C8C0-908B-E204FE47E447}"/>
              </a:ext>
            </a:extLst>
          </p:cNvPr>
          <p:cNvSpPr txBox="1"/>
          <p:nvPr/>
        </p:nvSpPr>
        <p:spPr>
          <a:xfrm>
            <a:off x="6302374" y="1910258"/>
            <a:ext cx="5194300" cy="3077766"/>
          </a:xfrm>
          <a:prstGeom prst="rect">
            <a:avLst/>
          </a:prstGeom>
          <a:noFill/>
        </p:spPr>
        <p:txBody>
          <a:bodyPr wrap="square">
            <a:spAutoFit/>
          </a:bodyPr>
          <a:lstStyle/>
          <a:p>
            <a:pPr marL="216000" indent="-216000">
              <a:spcBef>
                <a:spcPts val="1800"/>
              </a:spcBef>
              <a:spcAft>
                <a:spcPts val="1800"/>
              </a:spcAft>
              <a:buBlip>
                <a:blip r:embed="rId3"/>
              </a:buBlip>
            </a:pPr>
            <a:r>
              <a:rPr lang="nb-NO">
                <a:latin typeface="Oslo Sans Office" panose="02000000000000000000" pitchFamily="2" charset="0"/>
              </a:rPr>
              <a:t>Vi kan jobbe med regulering i et mer </a:t>
            </a:r>
            <a:r>
              <a:rPr lang="nb-NO" b="1">
                <a:latin typeface="Oslo Sans Office" panose="02000000000000000000" pitchFamily="2" charset="0"/>
              </a:rPr>
              <a:t>forebyggende perspektiv</a:t>
            </a:r>
            <a:r>
              <a:rPr lang="nb-NO">
                <a:latin typeface="Oslo Sans Office" panose="02000000000000000000" pitchFamily="2" charset="0"/>
              </a:rPr>
              <a:t>. </a:t>
            </a:r>
          </a:p>
          <a:p>
            <a:pPr marL="216000" indent="-216000">
              <a:spcBef>
                <a:spcPts val="1200"/>
              </a:spcBef>
              <a:spcAft>
                <a:spcPts val="1200"/>
              </a:spcAft>
              <a:buBlip>
                <a:blip r:embed="rId3"/>
              </a:buBlip>
            </a:pPr>
            <a:r>
              <a:rPr lang="nb-NO">
                <a:latin typeface="Oslo Sans Office" panose="02000000000000000000" pitchFamily="2" charset="0"/>
              </a:rPr>
              <a:t>Vi kan regulere oss gjennom de fire portene før stressresponsen vår er aktivert for å </a:t>
            </a:r>
            <a:r>
              <a:rPr lang="nb-NO" b="1">
                <a:latin typeface="Oslo Sans Office" panose="02000000000000000000" pitchFamily="2" charset="0"/>
              </a:rPr>
              <a:t>hindre ubalanse</a:t>
            </a:r>
            <a:r>
              <a:rPr lang="nb-NO">
                <a:latin typeface="Oslo Sans Office" panose="02000000000000000000" pitchFamily="2" charset="0"/>
              </a:rPr>
              <a:t>. </a:t>
            </a:r>
          </a:p>
          <a:p>
            <a:pPr marL="216000" indent="-216000">
              <a:spcBef>
                <a:spcPts val="1800"/>
              </a:spcBef>
              <a:spcAft>
                <a:spcPts val="1800"/>
              </a:spcAft>
              <a:buBlip>
                <a:blip r:embed="rId3"/>
              </a:buBlip>
            </a:pPr>
            <a:r>
              <a:rPr lang="nb-NO">
                <a:latin typeface="Oslo Sans Office" panose="02000000000000000000" pitchFamily="2" charset="0"/>
              </a:rPr>
              <a:t>Regulering i forkant fungerer som en slags «</a:t>
            </a:r>
            <a:r>
              <a:rPr lang="nb-NO" b="1">
                <a:latin typeface="Oslo Sans Office" panose="02000000000000000000" pitchFamily="2" charset="0"/>
              </a:rPr>
              <a:t>buffer</a:t>
            </a:r>
            <a:r>
              <a:rPr lang="nb-NO">
                <a:latin typeface="Oslo Sans Office" panose="02000000000000000000" pitchFamily="2" charset="0"/>
              </a:rPr>
              <a:t>», som kan gjøre oss mer robuste når stressresponsen skrur seg på. </a:t>
            </a:r>
          </a:p>
        </p:txBody>
      </p:sp>
      <p:pic>
        <p:nvPicPr>
          <p:cNvPr id="6" name="Bilde 5" descr="Et bilde som inneholder sort, mørke&#10;&#10;Automatisk generert beskrivelse">
            <a:extLst>
              <a:ext uri="{FF2B5EF4-FFF2-40B4-BE49-F238E27FC236}">
                <a16:creationId xmlns:a16="http://schemas.microsoft.com/office/drawing/2014/main" id="{42AFEF07-C567-45E8-2730-C70D8BBB7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588" y="811729"/>
            <a:ext cx="1544313" cy="3813986"/>
          </a:xfrm>
          <a:prstGeom prst="rect">
            <a:avLst/>
          </a:prstGeom>
        </p:spPr>
      </p:pic>
      <p:sp>
        <p:nvSpPr>
          <p:cNvPr id="7" name="TekstSylinder 6">
            <a:extLst>
              <a:ext uri="{FF2B5EF4-FFF2-40B4-BE49-F238E27FC236}">
                <a16:creationId xmlns:a16="http://schemas.microsoft.com/office/drawing/2014/main" id="{5CE5671F-64D7-F41C-7626-B72E116E4521}"/>
              </a:ext>
            </a:extLst>
          </p:cNvPr>
          <p:cNvSpPr txBox="1"/>
          <p:nvPr/>
        </p:nvSpPr>
        <p:spPr>
          <a:xfrm>
            <a:off x="8314773" y="200523"/>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3760892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14D2BA0-4721-11EC-1652-5C083D6CBC8B}"/>
              </a:ext>
            </a:extLst>
          </p:cNvPr>
          <p:cNvGraphicFramePr/>
          <p:nvPr/>
        </p:nvGraphicFramePr>
        <p:xfrm>
          <a:off x="5722257" y="7576768"/>
          <a:ext cx="8102600" cy="3425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tel 1">
            <a:extLst>
              <a:ext uri="{FF2B5EF4-FFF2-40B4-BE49-F238E27FC236}">
                <a16:creationId xmlns:a16="http://schemas.microsoft.com/office/drawing/2014/main" id="{63E6238A-EB35-5894-784C-56F0BA7214EA}"/>
              </a:ext>
            </a:extLst>
          </p:cNvPr>
          <p:cNvSpPr txBox="1">
            <a:spLocks/>
          </p:cNvSpPr>
          <p:nvPr/>
        </p:nvSpPr>
        <p:spPr>
          <a:xfrm>
            <a:off x="1500336" y="758454"/>
            <a:ext cx="7582457"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1800"/>
              <a:t>Her er vi nå:</a:t>
            </a:r>
            <a:endParaRPr lang="nb-NO" sz="1800">
              <a:effectLst/>
              <a:latin typeface="Oslo Sans" panose="02000000000000000000" pitchFamily="2" charset="77"/>
            </a:endParaRPr>
          </a:p>
        </p:txBody>
      </p:sp>
      <p:pic>
        <p:nvPicPr>
          <p:cNvPr id="3" name="Bilde 2">
            <a:extLst>
              <a:ext uri="{FF2B5EF4-FFF2-40B4-BE49-F238E27FC236}">
                <a16:creationId xmlns:a16="http://schemas.microsoft.com/office/drawing/2014/main" id="{355C36B2-BAD1-E67E-B516-97DA1AE61EE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501"/>
            <a:ext cx="12192000" cy="6858000"/>
          </a:xfrm>
          <a:prstGeom prst="rect">
            <a:avLst/>
          </a:prstGeom>
        </p:spPr>
      </p:pic>
    </p:spTree>
    <p:extLst>
      <p:ext uri="{BB962C8B-B14F-4D97-AF65-F5344CB8AC3E}">
        <p14:creationId xmlns:p14="http://schemas.microsoft.com/office/powerpoint/2010/main" val="1875148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5692ABB-11C1-724C-FA11-C1E922ADCC3C}"/>
              </a:ext>
            </a:extLst>
          </p:cNvPr>
          <p:cNvSpPr/>
          <p:nvPr/>
        </p:nvSpPr>
        <p:spPr>
          <a:xfrm>
            <a:off x="0" y="0"/>
            <a:ext cx="553877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C3E784B-4B89-29C7-8975-2AD43A500645}"/>
              </a:ext>
            </a:extLst>
          </p:cNvPr>
          <p:cNvSpPr>
            <a:spLocks noGrp="1"/>
          </p:cNvSpPr>
          <p:nvPr>
            <p:ph type="title"/>
          </p:nvPr>
        </p:nvSpPr>
        <p:spPr>
          <a:xfrm>
            <a:off x="702063" y="4051323"/>
            <a:ext cx="4510088" cy="1165889"/>
          </a:xfrm>
        </p:spPr>
        <p:txBody>
          <a:bodyPr>
            <a:noAutofit/>
          </a:bodyPr>
          <a:lstStyle/>
          <a:p>
            <a:pPr algn="ctr"/>
            <a:r>
              <a:rPr lang="nb-NO"/>
              <a:t>Når regulering blir ekstra krevende</a:t>
            </a:r>
            <a:r>
              <a:rPr lang="nb-NO" sz="1600" baseline="80000"/>
              <a:t>1,2,3</a:t>
            </a:r>
          </a:p>
        </p:txBody>
      </p:sp>
      <p:sp>
        <p:nvSpPr>
          <p:cNvPr id="3" name="Plassholder for innhold 2">
            <a:extLst>
              <a:ext uri="{FF2B5EF4-FFF2-40B4-BE49-F238E27FC236}">
                <a16:creationId xmlns:a16="http://schemas.microsoft.com/office/drawing/2014/main" id="{0560765B-4DCF-53BE-94D6-73B76DEEDA27}"/>
              </a:ext>
            </a:extLst>
          </p:cNvPr>
          <p:cNvSpPr>
            <a:spLocks noGrp="1"/>
          </p:cNvSpPr>
          <p:nvPr>
            <p:ph idx="1"/>
          </p:nvPr>
        </p:nvSpPr>
        <p:spPr>
          <a:xfrm>
            <a:off x="6440995" y="1967818"/>
            <a:ext cx="5337700" cy="4612976"/>
          </a:xfrm>
        </p:spPr>
        <p:txBody>
          <a:bodyPr/>
          <a:lstStyle/>
          <a:p>
            <a:pPr>
              <a:spcBef>
                <a:spcPts val="1200"/>
              </a:spcBef>
              <a:spcAft>
                <a:spcPts val="1200"/>
              </a:spcAft>
              <a:buBlip>
                <a:blip r:embed="rId3"/>
              </a:buBlip>
            </a:pPr>
            <a:r>
              <a:rPr lang="nb-NO" sz="1800"/>
              <a:t>Vi blir «</a:t>
            </a:r>
            <a:r>
              <a:rPr lang="nb-NO" sz="1800" b="1"/>
              <a:t>smittet»</a:t>
            </a:r>
            <a:r>
              <a:rPr lang="nb-NO" sz="1800"/>
              <a:t> av barns aktivering gjennom speilnevroner, det skjer automatisk.</a:t>
            </a:r>
          </a:p>
          <a:p>
            <a:pPr>
              <a:spcBef>
                <a:spcPts val="1200"/>
              </a:spcBef>
              <a:spcAft>
                <a:spcPts val="1200"/>
              </a:spcAft>
              <a:buBlip>
                <a:blip r:embed="rId3"/>
              </a:buBlip>
            </a:pPr>
            <a:r>
              <a:rPr lang="nb-NO" sz="1800"/>
              <a:t>Skal vi gi et barn </a:t>
            </a:r>
            <a:r>
              <a:rPr lang="nb-NO" sz="1800" b="1"/>
              <a:t>reguleringsstøtte</a:t>
            </a:r>
            <a:r>
              <a:rPr lang="nb-NO" sz="1800"/>
              <a:t> krever det at vi både: </a:t>
            </a:r>
          </a:p>
          <a:p>
            <a:pPr marL="396000" lvl="3" indent="-216000">
              <a:spcBef>
                <a:spcPts val="1200"/>
              </a:spcBef>
              <a:spcAft>
                <a:spcPts val="1200"/>
              </a:spcAft>
              <a:buBlip>
                <a:blip r:embed="rId3"/>
              </a:buBlip>
            </a:pPr>
            <a:r>
              <a:rPr lang="nb-NO" sz="1800" b="1"/>
              <a:t>Regulerer oss selv </a:t>
            </a:r>
            <a:r>
              <a:rPr lang="nb-NO" sz="1800"/>
              <a:t>sånn at smitten ikke får oss ut av toleransevinduet. </a:t>
            </a:r>
          </a:p>
          <a:p>
            <a:pPr marL="396000" lvl="3" indent="-216000">
              <a:spcBef>
                <a:spcPts val="1200"/>
              </a:spcBef>
              <a:spcAft>
                <a:spcPts val="1200"/>
              </a:spcAft>
              <a:buBlip>
                <a:blip r:embed="rId3"/>
              </a:buBlip>
            </a:pPr>
            <a:r>
              <a:rPr lang="nb-NO" sz="1800"/>
              <a:t>Prøver å forstå hva som er god </a:t>
            </a:r>
            <a:r>
              <a:rPr lang="nb-NO" sz="1800" b="1"/>
              <a:t>reguleringsstøtte for barnet. </a:t>
            </a:r>
          </a:p>
        </p:txBody>
      </p:sp>
      <p:pic>
        <p:nvPicPr>
          <p:cNvPr id="15" name="Bilde 14" descr="Et bilde som inneholder tegnefilm, tegning, kunst, illustrasjon&#10;&#10;Automatisk generert beskrivelse">
            <a:extLst>
              <a:ext uri="{FF2B5EF4-FFF2-40B4-BE49-F238E27FC236}">
                <a16:creationId xmlns:a16="http://schemas.microsoft.com/office/drawing/2014/main" id="{5FFCFB04-7457-4DCA-8ECC-9508192F8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78" t="21682" r="18983" b="20100"/>
          <a:stretch/>
        </p:blipFill>
        <p:spPr>
          <a:xfrm>
            <a:off x="613458" y="1146875"/>
            <a:ext cx="4438180" cy="2429551"/>
          </a:xfrm>
          <a:prstGeom prst="rect">
            <a:avLst/>
          </a:prstGeom>
        </p:spPr>
      </p:pic>
      <p:sp>
        <p:nvSpPr>
          <p:cNvPr id="7" name="TekstSylinder 6">
            <a:extLst>
              <a:ext uri="{FF2B5EF4-FFF2-40B4-BE49-F238E27FC236}">
                <a16:creationId xmlns:a16="http://schemas.microsoft.com/office/drawing/2014/main" id="{2100B573-9C62-6276-810B-E88401B4B164}"/>
              </a:ext>
            </a:extLst>
          </p:cNvPr>
          <p:cNvSpPr txBox="1"/>
          <p:nvPr/>
        </p:nvSpPr>
        <p:spPr>
          <a:xfrm>
            <a:off x="8314773" y="200523"/>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2252939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5692ABB-11C1-724C-FA11-C1E922ADCC3C}"/>
              </a:ext>
            </a:extLst>
          </p:cNvPr>
          <p:cNvSpPr/>
          <p:nvPr/>
        </p:nvSpPr>
        <p:spPr>
          <a:xfrm>
            <a:off x="0" y="0"/>
            <a:ext cx="553877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C3E784B-4B89-29C7-8975-2AD43A500645}"/>
              </a:ext>
            </a:extLst>
          </p:cNvPr>
          <p:cNvSpPr>
            <a:spLocks noGrp="1"/>
          </p:cNvSpPr>
          <p:nvPr>
            <p:ph type="title"/>
          </p:nvPr>
        </p:nvSpPr>
        <p:spPr>
          <a:xfrm>
            <a:off x="707755" y="4574755"/>
            <a:ext cx="4438180" cy="1522163"/>
          </a:xfrm>
        </p:spPr>
        <p:txBody>
          <a:bodyPr>
            <a:noAutofit/>
          </a:bodyPr>
          <a:lstStyle/>
          <a:p>
            <a:pPr algn="ctr"/>
            <a:r>
              <a:rPr lang="nb-NO"/>
              <a:t>Vi opplever barnets atferd forskjellig</a:t>
            </a:r>
            <a:r>
              <a:rPr lang="nb-NO" sz="1600" baseline="80000"/>
              <a:t>1,2,3</a:t>
            </a:r>
          </a:p>
        </p:txBody>
      </p:sp>
      <p:sp>
        <p:nvSpPr>
          <p:cNvPr id="3" name="Plassholder for innhold 2">
            <a:extLst>
              <a:ext uri="{FF2B5EF4-FFF2-40B4-BE49-F238E27FC236}">
                <a16:creationId xmlns:a16="http://schemas.microsoft.com/office/drawing/2014/main" id="{0560765B-4DCF-53BE-94D6-73B76DEEDA27}"/>
              </a:ext>
            </a:extLst>
          </p:cNvPr>
          <p:cNvSpPr>
            <a:spLocks noGrp="1"/>
          </p:cNvSpPr>
          <p:nvPr>
            <p:ph idx="1"/>
          </p:nvPr>
        </p:nvSpPr>
        <p:spPr>
          <a:xfrm>
            <a:off x="6096000" y="1748485"/>
            <a:ext cx="5460552" cy="4612976"/>
          </a:xfrm>
        </p:spPr>
        <p:txBody>
          <a:bodyPr/>
          <a:lstStyle/>
          <a:p>
            <a:pPr>
              <a:spcBef>
                <a:spcPts val="1200"/>
              </a:spcBef>
              <a:spcAft>
                <a:spcPts val="1200"/>
              </a:spcAft>
              <a:buBlip>
                <a:blip r:embed="rId3"/>
              </a:buBlip>
            </a:pPr>
            <a:r>
              <a:rPr lang="nb-NO" sz="1800" b="1"/>
              <a:t>Tidligere erfaring </a:t>
            </a:r>
            <a:r>
              <a:rPr lang="nb-NO" sz="1800"/>
              <a:t>påvirker hva hjernen vår kategoriserer som fare/ikke fare. </a:t>
            </a:r>
          </a:p>
          <a:p>
            <a:pPr>
              <a:spcBef>
                <a:spcPts val="1200"/>
              </a:spcBef>
              <a:spcAft>
                <a:spcPts val="1200"/>
              </a:spcAft>
              <a:buBlip>
                <a:blip r:embed="rId3"/>
              </a:buBlip>
            </a:pPr>
            <a:r>
              <a:rPr lang="nb-NO" sz="1800"/>
              <a:t>Vi har </a:t>
            </a:r>
            <a:r>
              <a:rPr lang="nb-NO" sz="1800" b="1"/>
              <a:t>ulik erfaringer</a:t>
            </a:r>
            <a:r>
              <a:rPr lang="nb-NO" sz="1800"/>
              <a:t>, og vi kan derfor ha ulike type triggere som gjør at vi reagerer forskjellig. </a:t>
            </a:r>
          </a:p>
          <a:p>
            <a:pPr>
              <a:spcBef>
                <a:spcPts val="1200"/>
              </a:spcBef>
              <a:spcAft>
                <a:spcPts val="1200"/>
              </a:spcAft>
              <a:buBlip>
                <a:blip r:embed="rId3"/>
              </a:buBlip>
            </a:pPr>
            <a:r>
              <a:rPr lang="nb-NO" sz="1800"/>
              <a:t>Derfor er det nyttig å være bevisst på hva som er </a:t>
            </a:r>
            <a:r>
              <a:rPr lang="nb-NO" sz="1800" b="1"/>
              <a:t>egne triggere. </a:t>
            </a:r>
          </a:p>
          <a:p>
            <a:pPr>
              <a:spcBef>
                <a:spcPts val="1200"/>
              </a:spcBef>
              <a:spcAft>
                <a:spcPts val="1200"/>
              </a:spcAft>
              <a:buBlip>
                <a:blip r:embed="rId3"/>
              </a:buBlip>
            </a:pPr>
            <a:r>
              <a:rPr lang="nb-NO" sz="1800"/>
              <a:t>Da er det lettere å </a:t>
            </a:r>
            <a:r>
              <a:rPr lang="nb-NO" sz="1800" b="1"/>
              <a:t>forstå</a:t>
            </a:r>
            <a:r>
              <a:rPr lang="nb-NO" sz="1800"/>
              <a:t> hva som skjer i situasjonen, og hvorfor det kan bli ekstra vanskelig å gi god reguleringsstøtte. </a:t>
            </a:r>
            <a:endParaRPr lang="nb-NO" sz="1700"/>
          </a:p>
        </p:txBody>
      </p:sp>
      <p:sp>
        <p:nvSpPr>
          <p:cNvPr id="6" name="TekstSylinder 5">
            <a:extLst>
              <a:ext uri="{FF2B5EF4-FFF2-40B4-BE49-F238E27FC236}">
                <a16:creationId xmlns:a16="http://schemas.microsoft.com/office/drawing/2014/main" id="{3A2AECB5-44D7-6430-6148-36B9708A9C2D}"/>
              </a:ext>
            </a:extLst>
          </p:cNvPr>
          <p:cNvSpPr txBox="1"/>
          <p:nvPr/>
        </p:nvSpPr>
        <p:spPr>
          <a:xfrm>
            <a:off x="8314773" y="200523"/>
            <a:ext cx="3684104" cy="307777"/>
          </a:xfrm>
          <a:prstGeom prst="rect">
            <a:avLst/>
          </a:prstGeom>
          <a:noFill/>
        </p:spPr>
        <p:txBody>
          <a:bodyPr wrap="square" rtlCol="0">
            <a:spAutoFit/>
          </a:bodyPr>
          <a:lstStyle/>
          <a:p>
            <a:pPr algn="r"/>
            <a:r>
              <a:rPr lang="nb-NO" sz="1400"/>
              <a:t>Meg som ansatt – økt 2</a:t>
            </a:r>
          </a:p>
        </p:txBody>
      </p:sp>
      <p:pic>
        <p:nvPicPr>
          <p:cNvPr id="8" name="Bilde 7" descr="Et bilde som inneholder sort, mørke&#10;&#10;Automatisk generert beskrivelse">
            <a:extLst>
              <a:ext uri="{FF2B5EF4-FFF2-40B4-BE49-F238E27FC236}">
                <a16:creationId xmlns:a16="http://schemas.microsoft.com/office/drawing/2014/main" id="{9EB2B107-0CF9-D3D6-1F31-3A3D1E41AB9C}"/>
              </a:ext>
            </a:extLst>
          </p:cNvPr>
          <p:cNvPicPr>
            <a:picLocks noChangeAspect="1"/>
          </p:cNvPicPr>
          <p:nvPr/>
        </p:nvPicPr>
        <p:blipFill>
          <a:blip r:embed="rId4">
            <a:extLst>
              <a:ext uri="{28A0092B-C50C-407E-A947-70E740481C1C}">
                <a14:useLocalDpi xmlns:a14="http://schemas.microsoft.com/office/drawing/2010/main" val="0"/>
              </a:ext>
            </a:extLst>
          </a:blip>
          <a:srcRect r="33820" b="22196"/>
          <a:stretch/>
        </p:blipFill>
        <p:spPr>
          <a:xfrm>
            <a:off x="-2568601" y="-788032"/>
            <a:ext cx="7323483" cy="4843005"/>
          </a:xfrm>
          <a:prstGeom prst="rect">
            <a:avLst/>
          </a:prstGeom>
        </p:spPr>
      </p:pic>
    </p:spTree>
    <p:extLst>
      <p:ext uri="{BB962C8B-B14F-4D97-AF65-F5344CB8AC3E}">
        <p14:creationId xmlns:p14="http://schemas.microsoft.com/office/powerpoint/2010/main" val="2951616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5692ABB-11C1-724C-FA11-C1E922ADCC3C}"/>
              </a:ext>
            </a:extLst>
          </p:cNvPr>
          <p:cNvSpPr/>
          <p:nvPr/>
        </p:nvSpPr>
        <p:spPr>
          <a:xfrm>
            <a:off x="6096001"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C3E784B-4B89-29C7-8975-2AD43A500645}"/>
              </a:ext>
            </a:extLst>
          </p:cNvPr>
          <p:cNvSpPr>
            <a:spLocks noGrp="1"/>
          </p:cNvSpPr>
          <p:nvPr>
            <p:ph type="title"/>
          </p:nvPr>
        </p:nvSpPr>
        <p:spPr>
          <a:xfrm>
            <a:off x="911384" y="4570984"/>
            <a:ext cx="4510088" cy="1165889"/>
          </a:xfrm>
        </p:spPr>
        <p:txBody>
          <a:bodyPr>
            <a:noAutofit/>
          </a:bodyPr>
          <a:lstStyle/>
          <a:p>
            <a:pPr algn="ctr">
              <a:spcBef>
                <a:spcPts val="1200"/>
              </a:spcBef>
              <a:spcAft>
                <a:spcPts val="1800"/>
              </a:spcAft>
            </a:pPr>
            <a:r>
              <a:rPr lang="nb-NO"/>
              <a:t>Hva trigger meg?</a:t>
            </a:r>
            <a:r>
              <a:rPr lang="nb-NO" sz="3200"/>
              <a:t> </a:t>
            </a:r>
            <a:br>
              <a:rPr lang="nb-NO" sz="3200"/>
            </a:br>
            <a:r>
              <a:rPr lang="nb-NO" sz="1800"/>
              <a:t>Vi har ulike erfaringer og aktiveres av ulik type atferd</a:t>
            </a:r>
          </a:p>
        </p:txBody>
      </p:sp>
      <p:pic>
        <p:nvPicPr>
          <p:cNvPr id="6" name="Picture 2" descr="Et bilde som inneholder tegning, kunst, sketch, strektegning&#10;&#10;Automatisk generert beskrivelse">
            <a:extLst>
              <a:ext uri="{FF2B5EF4-FFF2-40B4-BE49-F238E27FC236}">
                <a16:creationId xmlns:a16="http://schemas.microsoft.com/office/drawing/2014/main" id="{45CC3CFC-09C6-57A8-FA9E-AA0669B59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815" y="499864"/>
            <a:ext cx="3204185" cy="3604709"/>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descr="Et bilde som inneholder skjermbilde, Rektangel, sort, kunst&#10;&#10;Automatisk generert beskrivelse">
            <a:extLst>
              <a:ext uri="{FF2B5EF4-FFF2-40B4-BE49-F238E27FC236}">
                <a16:creationId xmlns:a16="http://schemas.microsoft.com/office/drawing/2014/main" id="{79F584F1-E7B6-0A43-636C-4E8D81195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615" t="14818" r="12407" b="11490"/>
          <a:stretch/>
        </p:blipFill>
        <p:spPr>
          <a:xfrm>
            <a:off x="6606662" y="668072"/>
            <a:ext cx="5276181" cy="5521856"/>
          </a:xfrm>
          <a:prstGeom prst="rect">
            <a:avLst/>
          </a:prstGeom>
        </p:spPr>
      </p:pic>
      <p:sp>
        <p:nvSpPr>
          <p:cNvPr id="3" name="Plassholder for innhold 2">
            <a:extLst>
              <a:ext uri="{FF2B5EF4-FFF2-40B4-BE49-F238E27FC236}">
                <a16:creationId xmlns:a16="http://schemas.microsoft.com/office/drawing/2014/main" id="{0560765B-4DCF-53BE-94D6-73B76DEEDA27}"/>
              </a:ext>
            </a:extLst>
          </p:cNvPr>
          <p:cNvSpPr>
            <a:spLocks noGrp="1"/>
          </p:cNvSpPr>
          <p:nvPr>
            <p:ph idx="1"/>
          </p:nvPr>
        </p:nvSpPr>
        <p:spPr>
          <a:xfrm>
            <a:off x="7422685" y="1375428"/>
            <a:ext cx="3952996" cy="5282049"/>
          </a:xfrm>
        </p:spPr>
        <p:txBody>
          <a:bodyPr/>
          <a:lstStyle/>
          <a:p>
            <a:pPr marL="0" lvl="2" indent="0">
              <a:spcBef>
                <a:spcPts val="1200"/>
              </a:spcBef>
              <a:spcAft>
                <a:spcPts val="1200"/>
              </a:spcAft>
              <a:buNone/>
            </a:pPr>
            <a:r>
              <a:rPr lang="nb-NO" sz="1800" b="1"/>
              <a:t>Eksempler:</a:t>
            </a:r>
          </a:p>
          <a:p>
            <a:pPr lvl="2" indent="-216000">
              <a:spcBef>
                <a:spcPts val="600"/>
              </a:spcBef>
              <a:spcAft>
                <a:spcPts val="600"/>
              </a:spcAft>
              <a:buBlip>
                <a:blip r:embed="rId4"/>
              </a:buBlip>
            </a:pPr>
            <a:r>
              <a:rPr lang="nb-NO" sz="1800"/>
              <a:t>Avvisning </a:t>
            </a:r>
          </a:p>
          <a:p>
            <a:pPr lvl="2" indent="-216000">
              <a:spcBef>
                <a:spcPts val="600"/>
              </a:spcBef>
              <a:spcAft>
                <a:spcPts val="600"/>
              </a:spcAft>
              <a:buBlip>
                <a:blip r:embed="rId4"/>
              </a:buBlip>
            </a:pPr>
            <a:r>
              <a:rPr lang="nb-NO" sz="1800"/>
              <a:t>Utagering, kalt stygge ord, vold. </a:t>
            </a:r>
          </a:p>
          <a:p>
            <a:pPr lvl="2" indent="-216000">
              <a:spcBef>
                <a:spcPts val="600"/>
              </a:spcBef>
              <a:spcAft>
                <a:spcPts val="600"/>
              </a:spcAft>
              <a:buBlip>
                <a:blip r:embed="rId4"/>
              </a:buBlip>
            </a:pPr>
            <a:r>
              <a:rPr lang="nb-NO" sz="1800"/>
              <a:t>Sutring og klaging </a:t>
            </a:r>
          </a:p>
          <a:p>
            <a:pPr lvl="2" indent="-216000">
              <a:spcBef>
                <a:spcPts val="600"/>
              </a:spcBef>
              <a:spcAft>
                <a:spcPts val="600"/>
              </a:spcAft>
              <a:buBlip>
                <a:blip r:embed="rId4"/>
              </a:buBlip>
            </a:pPr>
            <a:r>
              <a:rPr lang="nb-NO" sz="1800"/>
              <a:t>Ansvarsfraskrivelse/skylder på andre</a:t>
            </a:r>
          </a:p>
          <a:p>
            <a:pPr lvl="2" indent="-216000">
              <a:spcBef>
                <a:spcPts val="600"/>
              </a:spcBef>
              <a:spcAft>
                <a:spcPts val="600"/>
              </a:spcAft>
              <a:buBlip>
                <a:blip r:embed="rId4"/>
              </a:buBlip>
            </a:pPr>
            <a:r>
              <a:rPr lang="nb-NO" sz="1800"/>
              <a:t>Klengete/engstelig</a:t>
            </a:r>
          </a:p>
          <a:p>
            <a:pPr lvl="2" indent="-216000">
              <a:spcBef>
                <a:spcPts val="600"/>
              </a:spcBef>
              <a:spcAft>
                <a:spcPts val="600"/>
              </a:spcAft>
              <a:buBlip>
                <a:blip r:embed="rId4"/>
              </a:buBlip>
            </a:pPr>
            <a:r>
              <a:rPr lang="nb-NO" sz="1800"/>
              <a:t>Latterliggjøring </a:t>
            </a:r>
          </a:p>
          <a:p>
            <a:pPr lvl="2" indent="-216000">
              <a:spcBef>
                <a:spcPts val="600"/>
              </a:spcBef>
              <a:spcAft>
                <a:spcPts val="600"/>
              </a:spcAft>
              <a:buBlip>
                <a:blip r:embed="rId4"/>
              </a:buBlip>
            </a:pPr>
            <a:r>
              <a:rPr lang="nb-NO" sz="1800"/>
              <a:t>Bli ignorert </a:t>
            </a:r>
          </a:p>
        </p:txBody>
      </p:sp>
      <p:sp>
        <p:nvSpPr>
          <p:cNvPr id="8" name="TekstSylinder 7">
            <a:extLst>
              <a:ext uri="{FF2B5EF4-FFF2-40B4-BE49-F238E27FC236}">
                <a16:creationId xmlns:a16="http://schemas.microsoft.com/office/drawing/2014/main" id="{D1860431-0C73-2DFC-7516-6AE9AE097689}"/>
              </a:ext>
            </a:extLst>
          </p:cNvPr>
          <p:cNvSpPr txBox="1"/>
          <p:nvPr/>
        </p:nvSpPr>
        <p:spPr>
          <a:xfrm>
            <a:off x="8314773" y="200523"/>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3696572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69EDDBA-E6DC-283B-2715-7CD752BFCABC}"/>
              </a:ext>
            </a:extLst>
          </p:cNvPr>
          <p:cNvSpPr/>
          <p:nvPr/>
        </p:nvSpPr>
        <p:spPr>
          <a:xfrm>
            <a:off x="6660568" y="0"/>
            <a:ext cx="553143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CC4CF74-618F-26E6-1BF8-AD0810651F35}"/>
              </a:ext>
            </a:extLst>
          </p:cNvPr>
          <p:cNvSpPr>
            <a:spLocks noGrp="1"/>
          </p:cNvSpPr>
          <p:nvPr>
            <p:ph type="title"/>
          </p:nvPr>
        </p:nvSpPr>
        <p:spPr>
          <a:xfrm>
            <a:off x="687387" y="616853"/>
            <a:ext cx="9469438" cy="747292"/>
          </a:xfrm>
        </p:spPr>
        <p:txBody>
          <a:bodyPr/>
          <a:lstStyle/>
          <a:p>
            <a:r>
              <a:rPr lang="nb-NO"/>
              <a:t>Oppgave </a:t>
            </a:r>
          </a:p>
        </p:txBody>
      </p:sp>
      <p:sp>
        <p:nvSpPr>
          <p:cNvPr id="3" name="Plassholder for innhold 2">
            <a:extLst>
              <a:ext uri="{FF2B5EF4-FFF2-40B4-BE49-F238E27FC236}">
                <a16:creationId xmlns:a16="http://schemas.microsoft.com/office/drawing/2014/main" id="{55388AD1-09A6-2762-31FF-5DB28DF19E58}"/>
              </a:ext>
            </a:extLst>
          </p:cNvPr>
          <p:cNvSpPr>
            <a:spLocks noGrp="1"/>
          </p:cNvSpPr>
          <p:nvPr>
            <p:ph idx="1"/>
          </p:nvPr>
        </p:nvSpPr>
        <p:spPr>
          <a:xfrm>
            <a:off x="695326" y="1641645"/>
            <a:ext cx="5796352" cy="4786051"/>
          </a:xfrm>
        </p:spPr>
        <p:txBody>
          <a:bodyPr/>
          <a:lstStyle/>
          <a:p>
            <a:pPr marL="0" indent="0">
              <a:spcBef>
                <a:spcPts val="1200"/>
              </a:spcBef>
              <a:spcAft>
                <a:spcPts val="1200"/>
              </a:spcAft>
              <a:buNone/>
            </a:pPr>
            <a:r>
              <a:rPr lang="nb-NO" sz="1800"/>
              <a:t>Tenk selv først - 4 minutter</a:t>
            </a:r>
          </a:p>
          <a:p>
            <a:pPr marL="216000" lvl="2" indent="-216000">
              <a:spcBef>
                <a:spcPts val="1200"/>
              </a:spcBef>
              <a:spcAft>
                <a:spcPts val="1200"/>
              </a:spcAft>
              <a:buBlip>
                <a:blip r:embed="rId2"/>
              </a:buBlip>
            </a:pPr>
            <a:r>
              <a:rPr lang="nb-NO" sz="1800"/>
              <a:t>Hvilke type atferd kan trigge deg?</a:t>
            </a:r>
          </a:p>
          <a:p>
            <a:pPr marL="216000" lvl="2" indent="-216000">
              <a:spcAft>
                <a:spcPts val="300"/>
              </a:spcAft>
              <a:buBlip>
                <a:blip r:embed="rId2"/>
              </a:buBlip>
            </a:pPr>
            <a:r>
              <a:rPr lang="nb-NO" sz="1800"/>
              <a:t>Velg en konkret situasjon der du ble trigget:</a:t>
            </a:r>
          </a:p>
          <a:p>
            <a:pPr marL="576000" lvl="4" indent="-216000">
              <a:spcAft>
                <a:spcPts val="300"/>
              </a:spcAft>
              <a:buBlip>
                <a:blip r:embed="rId2"/>
              </a:buBlip>
            </a:pPr>
            <a:r>
              <a:rPr lang="nb-NO" sz="1800"/>
              <a:t>Hva gjorde barnet?</a:t>
            </a:r>
          </a:p>
          <a:p>
            <a:pPr marL="576000" lvl="4" indent="-216000">
              <a:spcAft>
                <a:spcPts val="300"/>
              </a:spcAft>
              <a:buBlip>
                <a:blip r:embed="rId2"/>
              </a:buBlip>
            </a:pPr>
            <a:r>
              <a:rPr lang="nb-NO" sz="1800"/>
              <a:t>Hva skjedde med deg?</a:t>
            </a:r>
          </a:p>
          <a:p>
            <a:pPr marL="576000" lvl="4" indent="-216000">
              <a:spcAft>
                <a:spcPts val="300"/>
              </a:spcAft>
              <a:buBlip>
                <a:blip r:embed="rId2"/>
              </a:buBlip>
            </a:pPr>
            <a:r>
              <a:rPr lang="nb-NO" sz="1800"/>
              <a:t>Hva gjorde du for å regulere deg?</a:t>
            </a:r>
          </a:p>
          <a:p>
            <a:pPr>
              <a:spcAft>
                <a:spcPts val="1200"/>
              </a:spcAft>
              <a:buBlip>
                <a:blip r:embed="rId2"/>
              </a:buBlip>
            </a:pPr>
            <a:r>
              <a:rPr lang="nb-NO" sz="1800"/>
              <a:t>Gå sammen to og to og diskuter hva dere gjorde for å regulere dere selv – 8 minutter</a:t>
            </a:r>
          </a:p>
        </p:txBody>
      </p:sp>
      <p:pic>
        <p:nvPicPr>
          <p:cNvPr id="1026" name="Picture 2" descr="Et bilde som inneholder tegning, kunst, sketch, strektegning&#10;&#10;Automatisk generert beskrivelse">
            <a:extLst>
              <a:ext uri="{FF2B5EF4-FFF2-40B4-BE49-F238E27FC236}">
                <a16:creationId xmlns:a16="http://schemas.microsoft.com/office/drawing/2014/main" id="{E4B98399-9B42-3164-85BD-4937D93F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750" y="1346954"/>
            <a:ext cx="3994924" cy="449429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descr="Et bilde som inneholder måne, Himmellegeme, mørke, Astronomisk begivenhet&#10;&#10;Automatisk generert beskrivelse">
            <a:extLst>
              <a:ext uri="{FF2B5EF4-FFF2-40B4-BE49-F238E27FC236}">
                <a16:creationId xmlns:a16="http://schemas.microsoft.com/office/drawing/2014/main" id="{CA187EE5-DFAF-2941-E470-CC0A88DAA3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7" name="TekstSylinder 6">
            <a:extLst>
              <a:ext uri="{FF2B5EF4-FFF2-40B4-BE49-F238E27FC236}">
                <a16:creationId xmlns:a16="http://schemas.microsoft.com/office/drawing/2014/main" id="{FD268418-47C1-96AC-F8BE-C617382D649C}"/>
              </a:ext>
            </a:extLst>
          </p:cNvPr>
          <p:cNvSpPr txBox="1"/>
          <p:nvPr/>
        </p:nvSpPr>
        <p:spPr>
          <a:xfrm>
            <a:off x="10598429" y="506235"/>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12 </a:t>
            </a:r>
            <a:r>
              <a:rPr lang="nb-NO" sz="1400" b="1">
                <a:effectLst/>
                <a:latin typeface="+mj-lt"/>
                <a:ea typeface="Aptos" panose="020B0004020202020204" pitchFamily="34" charset="0"/>
                <a:cs typeface="Times New Roman" panose="02020603050405020304" pitchFamily="18" charset="0"/>
              </a:rPr>
              <a:t>minutter</a:t>
            </a:r>
          </a:p>
        </p:txBody>
      </p:sp>
      <p:sp>
        <p:nvSpPr>
          <p:cNvPr id="8" name="TekstSylinder 7">
            <a:extLst>
              <a:ext uri="{FF2B5EF4-FFF2-40B4-BE49-F238E27FC236}">
                <a16:creationId xmlns:a16="http://schemas.microsoft.com/office/drawing/2014/main" id="{17B10BD4-6B2C-518D-BFF7-9CBF3EC27FF7}"/>
              </a:ext>
            </a:extLst>
          </p:cNvPr>
          <p:cNvSpPr txBox="1"/>
          <p:nvPr/>
        </p:nvSpPr>
        <p:spPr>
          <a:xfrm>
            <a:off x="8314773" y="200523"/>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2430226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F020A24-D6CE-B9E8-93F5-1891071E88CD}"/>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2083E9FF-FA15-8477-AF39-F2A2B33506E8}"/>
              </a:ext>
            </a:extLst>
          </p:cNvPr>
          <p:cNvSpPr>
            <a:spLocks noGrp="1"/>
          </p:cNvSpPr>
          <p:nvPr>
            <p:ph idx="1"/>
          </p:nvPr>
        </p:nvSpPr>
        <p:spPr>
          <a:xfrm>
            <a:off x="695326" y="2032000"/>
            <a:ext cx="5661454" cy="4351338"/>
          </a:xfrm>
        </p:spPr>
        <p:txBody>
          <a:bodyPr>
            <a:normAutofit/>
          </a:bodyPr>
          <a:lstStyle/>
          <a:p>
            <a:pPr marL="0" lvl="0">
              <a:spcBef>
                <a:spcPts val="1200"/>
              </a:spcBef>
              <a:spcAft>
                <a:spcPts val="1200"/>
              </a:spcAft>
              <a:buNone/>
            </a:pPr>
            <a:r>
              <a:rPr lang="nb-NO" sz="1800">
                <a:solidFill>
                  <a:srgbClr val="000000"/>
                </a:solidFill>
                <a:ea typeface="Aptos" panose="020B0004020202020204" pitchFamily="34" charset="0"/>
                <a:cs typeface="Times New Roman" panose="02020603050405020304" pitchFamily="18" charset="0"/>
              </a:rPr>
              <a:t>Omar jobber  som fotballtrener for et guttelag.</a:t>
            </a:r>
          </a:p>
          <a:p>
            <a:pPr>
              <a:spcBef>
                <a:spcPts val="1200"/>
              </a:spcBef>
              <a:spcAft>
                <a:spcPts val="1200"/>
              </a:spcAft>
              <a:buBlip>
                <a:blip r:embed="rId2"/>
              </a:buBlip>
            </a:pPr>
            <a:r>
              <a:rPr lang="nb-NO" sz="1800"/>
              <a:t>Les casen hver for dere. </a:t>
            </a:r>
          </a:p>
          <a:p>
            <a:pPr>
              <a:spcBef>
                <a:spcPts val="1200"/>
              </a:spcBef>
              <a:spcAft>
                <a:spcPts val="1200"/>
              </a:spcAft>
              <a:buBlip>
                <a:blip r:embed="rId2"/>
              </a:buBlip>
            </a:pPr>
            <a:r>
              <a:rPr lang="nb-NO" sz="1800"/>
              <a:t>Diskuter i liten gruppe:	</a:t>
            </a:r>
            <a:endParaRPr lang="nb-NO" sz="1500"/>
          </a:p>
          <a:p>
            <a:pPr lvl="1">
              <a:spcAft>
                <a:spcPts val="600"/>
              </a:spcAft>
              <a:buBlip>
                <a:blip r:embed="rId2"/>
              </a:buBlip>
            </a:pPr>
            <a:r>
              <a:rPr lang="nb-NO" sz="1800"/>
              <a:t>Hva skjer av smitte underveis, og hvordan regulerer Omar seg selv?</a:t>
            </a:r>
          </a:p>
          <a:p>
            <a:pPr lvl="1">
              <a:spcAft>
                <a:spcPts val="600"/>
              </a:spcAft>
              <a:buBlip>
                <a:blip r:embed="rId2"/>
              </a:buBlip>
            </a:pPr>
            <a:r>
              <a:rPr lang="nb-NO" sz="1800"/>
              <a:t>Har dere andre ideer til hva Omar kan gjøre for å regulere seg selv?</a:t>
            </a:r>
          </a:p>
          <a:p>
            <a:pPr marL="216000" lvl="1" indent="0">
              <a:spcBef>
                <a:spcPts val="1200"/>
              </a:spcBef>
              <a:spcAft>
                <a:spcPts val="1200"/>
              </a:spcAft>
              <a:buNone/>
            </a:pPr>
            <a:endParaRPr lang="nb-NO" sz="1800"/>
          </a:p>
        </p:txBody>
      </p:sp>
      <p:sp>
        <p:nvSpPr>
          <p:cNvPr id="11" name="Tittel 1">
            <a:extLst>
              <a:ext uri="{FF2B5EF4-FFF2-40B4-BE49-F238E27FC236}">
                <a16:creationId xmlns:a16="http://schemas.microsoft.com/office/drawing/2014/main" id="{CA6DF90D-A235-B785-5D86-13C2BF6A2543}"/>
              </a:ext>
            </a:extLst>
          </p:cNvPr>
          <p:cNvSpPr>
            <a:spLocks noGrp="1"/>
          </p:cNvSpPr>
          <p:nvPr>
            <p:ph type="title"/>
          </p:nvPr>
        </p:nvSpPr>
        <p:spPr>
          <a:xfrm>
            <a:off x="695326" y="720001"/>
            <a:ext cx="9469438" cy="1311999"/>
          </a:xfrm>
        </p:spPr>
        <p:txBody>
          <a:bodyPr/>
          <a:lstStyle/>
          <a:p>
            <a:r>
              <a:rPr lang="nb-NO"/>
              <a:t>Case: Omar </a:t>
            </a:r>
          </a:p>
        </p:txBody>
      </p:sp>
      <p:pic>
        <p:nvPicPr>
          <p:cNvPr id="2" name="Bilde 1" descr="Et bilde som inneholder måne, Himmellegeme, mørke, Astronomisk begivenhet&#10;&#10;Automatisk generert beskrivelse">
            <a:extLst>
              <a:ext uri="{FF2B5EF4-FFF2-40B4-BE49-F238E27FC236}">
                <a16:creationId xmlns:a16="http://schemas.microsoft.com/office/drawing/2014/main" id="{DF5522DE-09CC-DC71-AE7B-F9E3530400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5" name="TekstSylinder 4">
            <a:extLst>
              <a:ext uri="{FF2B5EF4-FFF2-40B4-BE49-F238E27FC236}">
                <a16:creationId xmlns:a16="http://schemas.microsoft.com/office/drawing/2014/main" id="{C9CC66D2-7FE7-C80B-DAEA-C31B7C90EB6E}"/>
              </a:ext>
            </a:extLst>
          </p:cNvPr>
          <p:cNvSpPr txBox="1"/>
          <p:nvPr/>
        </p:nvSpPr>
        <p:spPr>
          <a:xfrm>
            <a:off x="10598429" y="506235"/>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20</a:t>
            </a:r>
            <a:r>
              <a:rPr lang="nb-NO" sz="1400" b="1">
                <a:effectLst/>
                <a:latin typeface="+mj-lt"/>
                <a:ea typeface="Aptos" panose="020B0004020202020204" pitchFamily="34" charset="0"/>
                <a:cs typeface="Times New Roman" panose="02020603050405020304" pitchFamily="18" charset="0"/>
              </a:rPr>
              <a:t> minutter</a:t>
            </a:r>
          </a:p>
        </p:txBody>
      </p:sp>
      <p:pic>
        <p:nvPicPr>
          <p:cNvPr id="7" name="Bilde 6" descr="Et bilde som inneholder kunst">
            <a:extLst>
              <a:ext uri="{FF2B5EF4-FFF2-40B4-BE49-F238E27FC236}">
                <a16:creationId xmlns:a16="http://schemas.microsoft.com/office/drawing/2014/main" id="{980AE3CA-654E-381B-81C4-049EB3E03377}"/>
              </a:ext>
            </a:extLst>
          </p:cNvPr>
          <p:cNvPicPr>
            <a:picLocks noChangeAspect="1"/>
          </p:cNvPicPr>
          <p:nvPr/>
        </p:nvPicPr>
        <p:blipFill>
          <a:blip r:embed="rId4">
            <a:extLst>
              <a:ext uri="{28A0092B-C50C-407E-A947-70E740481C1C}">
                <a14:useLocalDpi xmlns:a14="http://schemas.microsoft.com/office/drawing/2010/main" val="0"/>
              </a:ext>
            </a:extLst>
          </a:blip>
          <a:srcRect l="28793"/>
          <a:stretch/>
        </p:blipFill>
        <p:spPr>
          <a:xfrm>
            <a:off x="6179226" y="712440"/>
            <a:ext cx="5661454" cy="5030558"/>
          </a:xfrm>
          <a:prstGeom prst="rect">
            <a:avLst/>
          </a:prstGeom>
        </p:spPr>
      </p:pic>
      <p:sp>
        <p:nvSpPr>
          <p:cNvPr id="4" name="TekstSylinder 3">
            <a:extLst>
              <a:ext uri="{FF2B5EF4-FFF2-40B4-BE49-F238E27FC236}">
                <a16:creationId xmlns:a16="http://schemas.microsoft.com/office/drawing/2014/main" id="{3A6BCE14-CFAB-45F6-1161-5692F5CD9DA8}"/>
              </a:ext>
            </a:extLst>
          </p:cNvPr>
          <p:cNvSpPr txBox="1"/>
          <p:nvPr/>
        </p:nvSpPr>
        <p:spPr>
          <a:xfrm>
            <a:off x="8314773" y="200523"/>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775750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5DBEDB-B8E7-39DA-76B3-FEB0DF53CC39}"/>
              </a:ext>
            </a:extLst>
          </p:cNvPr>
          <p:cNvSpPr>
            <a:spLocks noGrp="1"/>
          </p:cNvSpPr>
          <p:nvPr>
            <p:ph type="title"/>
          </p:nvPr>
        </p:nvSpPr>
        <p:spPr>
          <a:xfrm>
            <a:off x="553811" y="655993"/>
            <a:ext cx="8100331" cy="662485"/>
          </a:xfrm>
        </p:spPr>
        <p:txBody>
          <a:bodyPr/>
          <a:lstStyle/>
          <a:p>
            <a:r>
              <a:rPr lang="nb-NO"/>
              <a:t>Case: Omar</a:t>
            </a:r>
          </a:p>
        </p:txBody>
      </p:sp>
      <p:sp>
        <p:nvSpPr>
          <p:cNvPr id="4" name="Plassholder for dato 3">
            <a:extLst>
              <a:ext uri="{FF2B5EF4-FFF2-40B4-BE49-F238E27FC236}">
                <a16:creationId xmlns:a16="http://schemas.microsoft.com/office/drawing/2014/main" id="{9BC6E2C6-590F-7F26-9075-3EC1F8C3CCAD}"/>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7D3F154A-D27C-068C-01B9-E22E27DA63D6}"/>
              </a:ext>
            </a:extLst>
          </p:cNvPr>
          <p:cNvSpPr>
            <a:spLocks noGrp="1"/>
          </p:cNvSpPr>
          <p:nvPr>
            <p:ph type="sldNum" sz="quarter" idx="12"/>
          </p:nvPr>
        </p:nvSpPr>
        <p:spPr/>
        <p:txBody>
          <a:bodyPr/>
          <a:lstStyle/>
          <a:p>
            <a:fld id="{8ACEFDFC-287E-0A4D-81A7-6CC8C070690D}" type="slidenum">
              <a:rPr lang="nb-NO" smtClean="0"/>
              <a:t>25</a:t>
            </a:fld>
            <a:endParaRPr lang="nb-NO"/>
          </a:p>
        </p:txBody>
      </p:sp>
      <p:sp>
        <p:nvSpPr>
          <p:cNvPr id="7" name="TekstSylinder 6">
            <a:extLst>
              <a:ext uri="{FF2B5EF4-FFF2-40B4-BE49-F238E27FC236}">
                <a16:creationId xmlns:a16="http://schemas.microsoft.com/office/drawing/2014/main" id="{3FB4E381-507B-4BEE-2476-406024B470E4}"/>
              </a:ext>
            </a:extLst>
          </p:cNvPr>
          <p:cNvSpPr txBox="1"/>
          <p:nvPr/>
        </p:nvSpPr>
        <p:spPr>
          <a:xfrm>
            <a:off x="553811" y="1545772"/>
            <a:ext cx="10801347" cy="4616648"/>
          </a:xfrm>
          <a:prstGeom prst="rect">
            <a:avLst/>
          </a:prstGeom>
        </p:spPr>
        <p:txBody>
          <a:bodyPr vert="horz" lIns="0" tIns="0" rIns="0" bIns="0" numCol="2" spcCol="360000" rtlCol="0" anchor="t">
            <a:noAutofit/>
          </a:bodyPr>
          <a:lstStyle>
            <a:lvl1pPr indent="0">
              <a:lnSpc>
                <a:spcPct val="100000"/>
              </a:lnSpc>
              <a:spcBef>
                <a:spcPts val="1800"/>
              </a:spcBef>
              <a:buSzPct val="100000"/>
              <a:buFontTx/>
              <a:buNone/>
              <a:defRPr sz="1400" b="0" i="0">
                <a:effectLst/>
              </a:defRPr>
            </a:lvl1pPr>
            <a:lvl2pPr marL="396000" indent="-180000">
              <a:lnSpc>
                <a:spcPct val="100000"/>
              </a:lnSpc>
              <a:spcBef>
                <a:spcPts val="600"/>
              </a:spcBef>
              <a:buClr>
                <a:schemeClr val="tx2"/>
              </a:buClr>
              <a:buSzPct val="110000"/>
              <a:buFont typeface="Arial" panose="020B0604020202020204" pitchFamily="34" charset="0"/>
              <a:buChar char="•"/>
              <a:defRPr sz="1700" b="0" i="0"/>
            </a:lvl2pPr>
            <a:lvl3pPr marL="576000" indent="-180000">
              <a:lnSpc>
                <a:spcPct val="100000"/>
              </a:lnSpc>
              <a:spcBef>
                <a:spcPts val="300"/>
              </a:spcBef>
              <a:buClr>
                <a:schemeClr val="accent5"/>
              </a:buClr>
              <a:buFont typeface="Wingdings" pitchFamily="2" charset="2"/>
              <a:buChar char="§"/>
              <a:tabLst/>
              <a:defRPr sz="1600" b="0" i="0"/>
            </a:lvl3pPr>
            <a:lvl4pPr marL="756000" indent="-180000">
              <a:lnSpc>
                <a:spcPct val="100000"/>
              </a:lnSpc>
              <a:spcBef>
                <a:spcPts val="300"/>
              </a:spcBef>
              <a:buClr>
                <a:schemeClr val="accent2"/>
              </a:buClr>
              <a:buFont typeface="Wingdings" pitchFamily="2" charset="2"/>
              <a:buChar char="§"/>
              <a:defRPr sz="1400" b="0" i="0"/>
            </a:lvl4pPr>
            <a:lvl5pPr marL="936000" indent="-180000">
              <a:lnSpc>
                <a:spcPct val="100000"/>
              </a:lnSpc>
              <a:spcBef>
                <a:spcPts val="300"/>
              </a:spcBef>
              <a:buClr>
                <a:schemeClr val="accent6"/>
              </a:buClr>
              <a:buFont typeface="Wingdings" pitchFamily="2" charset="2"/>
              <a:buChar char="§"/>
              <a:tabLst/>
              <a:defRPr sz="1400" b="0" i="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b-NO"/>
              <a:t>To ettermiddager i uka jobber Omar som fotballtrener for et guttelag, ved siden av jobben som gymlærer. Denne høsten har vært krevende fordi det har vært få foreldretrenere som har bidratt, og gruppen har vært stor og til tider veldig urolig. Omar er sliten etter en lang arbeidsdag. I tillegg var han sent ute med å hente datteren i barnehagen. De rakk så vidt å spise litt før han måtte løpe ut av døra igjen. Når han kommer frem til treningen, sitter han i bilen i ro et par minutter med øyene lukket, før han går ut. </a:t>
            </a:r>
          </a:p>
          <a:p>
            <a:r>
              <a:rPr lang="nb-NO"/>
              <a:t>De fleste guttene har allerede kommet når Omar går inn på banen. Bare en av foreldrene har dukket opp. Et par av guttene løper rundt med en vannflaske og spruter rundt seg. Det er stor uro i gruppa, og Omar kjenner han blir irritert og har mest lyst til å rope høyt at de skal slutte umiddelbart og komme seg av banen. Han klapper i hendene og sier «Gutta, da tar alle tre runder rundt banen mens jeg setter opp utstyr». Guttene går noe motvillig i gang mens Omar setter ut utstyret. Han forsøker å sette ut baller og kjegler med roligere bevegelser imens han tenker igjennom hvilke øvelser det er lurt å starte med i dag. </a:t>
            </a:r>
          </a:p>
          <a:p>
            <a:r>
              <a:rPr lang="nb-NO"/>
              <a:t>Etter oppvarmingen sier en av guttene «Kan vi heller spille kamp? De øvelsene der er så drittkjedelige» Tre andre gutter henger seg på og klager over hvor kjedelig det er med øvelser.  Omar blir mer irritert, men han tar noen dype pust og forsøker å smile et forståelsesfullt smil. </a:t>
            </a:r>
          </a:p>
          <a:p>
            <a:r>
              <a:rPr lang="nb-NO"/>
              <a:t>«Faen, du har alltid så kjipe treninger, ass, det virker jo ikke som du kan noen ting om fotball» sier en av gutta når de har holdt på med øvelsene en liten stund. Omar blir provosert og kjenner pulsen stige. Han småjogger bort til sidelinja og henter vannflasken sin. Han drikker er par slurker mens han forsøker å skaffe seg oversikt over gruppa. Han går bort til den ene forelderen og sier at han synes det er en tøff dag. Forelderen gir han et bekreftende blikk og klapper han på skulderen. De står et par minutter i stillhet og ser på guttene trene. Det gjør at Omar blir roligere og han får tid til å tenke på noen gode ideer til hva de kan gjøre etter øvelsen, som kan skape et positivt engasjement i gruppen. </a:t>
            </a:r>
          </a:p>
        </p:txBody>
      </p:sp>
      <p:sp>
        <p:nvSpPr>
          <p:cNvPr id="3" name="TekstSylinder 2">
            <a:extLst>
              <a:ext uri="{FF2B5EF4-FFF2-40B4-BE49-F238E27FC236}">
                <a16:creationId xmlns:a16="http://schemas.microsoft.com/office/drawing/2014/main" id="{69C38CCA-54F9-DD62-30D4-6324E6254F7F}"/>
              </a:ext>
            </a:extLst>
          </p:cNvPr>
          <p:cNvSpPr txBox="1"/>
          <p:nvPr/>
        </p:nvSpPr>
        <p:spPr>
          <a:xfrm>
            <a:off x="8314773" y="200523"/>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1600635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61FA814-3146-D60C-FC4A-1C7FA706421B}"/>
              </a:ext>
            </a:extLst>
          </p:cNvPr>
          <p:cNvSpPr/>
          <p:nvPr/>
        </p:nvSpPr>
        <p:spPr>
          <a:xfrm>
            <a:off x="-52625" y="0"/>
            <a:ext cx="54875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19CFAC2-6866-AE80-A45B-6B918838CC27}"/>
              </a:ext>
            </a:extLst>
          </p:cNvPr>
          <p:cNvSpPr>
            <a:spLocks noGrp="1"/>
          </p:cNvSpPr>
          <p:nvPr>
            <p:ph type="title"/>
          </p:nvPr>
        </p:nvSpPr>
        <p:spPr>
          <a:xfrm>
            <a:off x="-670560" y="4943339"/>
            <a:ext cx="6105534" cy="893605"/>
          </a:xfrm>
        </p:spPr>
        <p:txBody>
          <a:bodyPr>
            <a:noAutofit/>
          </a:bodyPr>
          <a:lstStyle/>
          <a:p>
            <a:pPr algn="ctr"/>
            <a:r>
              <a:rPr lang="nb-NO"/>
              <a:t>God nok</a:t>
            </a:r>
          </a:p>
        </p:txBody>
      </p:sp>
      <p:sp>
        <p:nvSpPr>
          <p:cNvPr id="3" name="Plassholder for innhold 2">
            <a:extLst>
              <a:ext uri="{FF2B5EF4-FFF2-40B4-BE49-F238E27FC236}">
                <a16:creationId xmlns:a16="http://schemas.microsoft.com/office/drawing/2014/main" id="{95701117-8085-D3BB-8132-980ECBF47594}"/>
              </a:ext>
            </a:extLst>
          </p:cNvPr>
          <p:cNvSpPr>
            <a:spLocks noGrp="1"/>
          </p:cNvSpPr>
          <p:nvPr>
            <p:ph idx="1"/>
          </p:nvPr>
        </p:nvSpPr>
        <p:spPr>
          <a:xfrm>
            <a:off x="5902036" y="1427742"/>
            <a:ext cx="5764752" cy="4501277"/>
          </a:xfrm>
        </p:spPr>
        <p:txBody>
          <a:bodyPr>
            <a:noAutofit/>
          </a:bodyPr>
          <a:lstStyle/>
          <a:p>
            <a:pPr>
              <a:spcBef>
                <a:spcPts val="1200"/>
              </a:spcBef>
              <a:spcAft>
                <a:spcPts val="1200"/>
              </a:spcAft>
              <a:buBlip>
                <a:blip r:embed="rId3"/>
              </a:buBlip>
            </a:pPr>
            <a:r>
              <a:rPr lang="nb-NO" sz="1800">
                <a:latin typeface="Oslo Sans Office" panose="02000000000000000000" pitchFamily="2" charset="0"/>
              </a:rPr>
              <a:t>Når vi jobber med oss selv er det lett å bli </a:t>
            </a:r>
            <a:r>
              <a:rPr lang="nb-NO" sz="1800" b="1">
                <a:latin typeface="Oslo Sans Office" panose="02000000000000000000" pitchFamily="2" charset="0"/>
              </a:rPr>
              <a:t>opptatt</a:t>
            </a:r>
            <a:r>
              <a:rPr lang="nb-NO" sz="1800">
                <a:latin typeface="Oslo Sans Office" panose="02000000000000000000" pitchFamily="2" charset="0"/>
              </a:rPr>
              <a:t> av å være innenfor toleransevinduet. </a:t>
            </a:r>
          </a:p>
          <a:p>
            <a:pPr>
              <a:spcBef>
                <a:spcPts val="1200"/>
              </a:spcBef>
              <a:spcAft>
                <a:spcPts val="1200"/>
              </a:spcAft>
              <a:buBlip>
                <a:blip r:embed="rId3"/>
              </a:buBlip>
            </a:pPr>
            <a:r>
              <a:rPr lang="nb-NO" sz="1800">
                <a:latin typeface="Oslo Sans Office" panose="02000000000000000000" pitchFamily="2" charset="0"/>
              </a:rPr>
              <a:t>Det kan være </a:t>
            </a:r>
            <a:r>
              <a:rPr lang="nb-NO" sz="1800" b="1">
                <a:latin typeface="Oslo Sans Office" panose="02000000000000000000" pitchFamily="2" charset="0"/>
              </a:rPr>
              <a:t>ubehagelig</a:t>
            </a:r>
            <a:r>
              <a:rPr lang="nb-NO" sz="1800">
                <a:latin typeface="Oslo Sans Office" panose="02000000000000000000" pitchFamily="2" charset="0"/>
              </a:rPr>
              <a:t> å tenke på gangene vi var utenfor og ikke var den beste versjonen av oss selv. </a:t>
            </a:r>
          </a:p>
          <a:p>
            <a:pPr>
              <a:spcBef>
                <a:spcPts val="1200"/>
              </a:spcBef>
              <a:spcAft>
                <a:spcPts val="1200"/>
              </a:spcAft>
              <a:buBlip>
                <a:blip r:embed="rId3"/>
              </a:buBlip>
            </a:pPr>
            <a:r>
              <a:rPr lang="nb-NO" sz="1800">
                <a:latin typeface="Oslo Sans Office" panose="02000000000000000000" pitchFamily="2" charset="0"/>
              </a:rPr>
              <a:t>Da er det viktig å huske på at </a:t>
            </a:r>
            <a:r>
              <a:rPr lang="nb-NO" sz="1800" b="1">
                <a:latin typeface="Oslo Sans Office" panose="02000000000000000000" pitchFamily="2" charset="0"/>
              </a:rPr>
              <a:t>målet</a:t>
            </a:r>
            <a:r>
              <a:rPr lang="nb-NO" sz="1800">
                <a:latin typeface="Oslo Sans Office" panose="02000000000000000000" pitchFamily="2" charset="0"/>
              </a:rPr>
              <a:t> ikke er å bli «perfekt». </a:t>
            </a:r>
          </a:p>
          <a:p>
            <a:pPr>
              <a:spcBef>
                <a:spcPts val="1200"/>
              </a:spcBef>
              <a:spcAft>
                <a:spcPts val="1200"/>
              </a:spcAft>
              <a:buBlip>
                <a:blip r:embed="rId3"/>
              </a:buBlip>
            </a:pPr>
            <a:r>
              <a:rPr lang="nb-NO" sz="1800">
                <a:latin typeface="Oslo Sans Office" panose="02000000000000000000" pitchFamily="2" charset="0"/>
              </a:rPr>
              <a:t>Målet er å være </a:t>
            </a:r>
            <a:r>
              <a:rPr lang="nb-NO" sz="1800" b="1">
                <a:latin typeface="Oslo Sans Office" panose="02000000000000000000" pitchFamily="2" charset="0"/>
              </a:rPr>
              <a:t>bevisst og håndtere </a:t>
            </a:r>
            <a:r>
              <a:rPr lang="nb-NO" sz="1800">
                <a:latin typeface="Oslo Sans Office" panose="02000000000000000000" pitchFamily="2" charset="0"/>
              </a:rPr>
              <a:t>at vi noen ganger havner utenfor toleransevinduet. Det er godt nok. </a:t>
            </a:r>
          </a:p>
        </p:txBody>
      </p:sp>
      <p:sp>
        <p:nvSpPr>
          <p:cNvPr id="6" name="TekstSylinder 5">
            <a:extLst>
              <a:ext uri="{FF2B5EF4-FFF2-40B4-BE49-F238E27FC236}">
                <a16:creationId xmlns:a16="http://schemas.microsoft.com/office/drawing/2014/main" id="{73F612EB-5FD9-B86F-55C3-FAEA227CE8E9}"/>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1"/>
                </a:solidFill>
              </a:rPr>
              <a:t>Meg som ansatt – økt 2</a:t>
            </a:r>
          </a:p>
        </p:txBody>
      </p:sp>
      <p:pic>
        <p:nvPicPr>
          <p:cNvPr id="9" name="Bilde 8" descr="Et bilde som inneholder tegning, kunst, sketch, illustrasjon&#10;&#10;Automatisk generert beskrivelse">
            <a:extLst>
              <a:ext uri="{FF2B5EF4-FFF2-40B4-BE49-F238E27FC236}">
                <a16:creationId xmlns:a16="http://schemas.microsoft.com/office/drawing/2014/main" id="{C11C6428-59E9-ED64-0C32-F8D521DAED9D}"/>
              </a:ext>
            </a:extLst>
          </p:cNvPr>
          <p:cNvPicPr>
            <a:picLocks noChangeAspect="1"/>
          </p:cNvPicPr>
          <p:nvPr/>
        </p:nvPicPr>
        <p:blipFill>
          <a:blip r:embed="rId4">
            <a:extLst>
              <a:ext uri="{28A0092B-C50C-407E-A947-70E740481C1C}">
                <a14:useLocalDpi xmlns:a14="http://schemas.microsoft.com/office/drawing/2010/main" val="0"/>
              </a:ext>
            </a:extLst>
          </a:blip>
          <a:srcRect b="32426"/>
          <a:stretch/>
        </p:blipFill>
        <p:spPr>
          <a:xfrm>
            <a:off x="818628" y="441385"/>
            <a:ext cx="3595126" cy="4146564"/>
          </a:xfrm>
          <a:prstGeom prst="rect">
            <a:avLst/>
          </a:prstGeom>
        </p:spPr>
      </p:pic>
      <p:sp>
        <p:nvSpPr>
          <p:cNvPr id="10" name="TekstSylinder 9">
            <a:extLst>
              <a:ext uri="{FF2B5EF4-FFF2-40B4-BE49-F238E27FC236}">
                <a16:creationId xmlns:a16="http://schemas.microsoft.com/office/drawing/2014/main" id="{8147EB87-075C-7E17-0205-E352AEF673C4}"/>
              </a:ext>
            </a:extLst>
          </p:cNvPr>
          <p:cNvSpPr txBox="1"/>
          <p:nvPr/>
        </p:nvSpPr>
        <p:spPr>
          <a:xfrm>
            <a:off x="8314773" y="200523"/>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3250277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7131B065-D1F0-5040-46B9-8EBD44CF669C}"/>
              </a:ext>
            </a:extLst>
          </p:cNvPr>
          <p:cNvSpPr>
            <a:spLocks noGrp="1"/>
          </p:cNvSpPr>
          <p:nvPr>
            <p:ph type="title"/>
          </p:nvPr>
        </p:nvSpPr>
        <p:spPr>
          <a:xfrm>
            <a:off x="695326" y="720001"/>
            <a:ext cx="5400674" cy="716913"/>
          </a:xfrm>
        </p:spPr>
        <p:txBody>
          <a:bodyPr/>
          <a:lstStyle/>
          <a:p>
            <a:r>
              <a:rPr lang="nb-NO"/>
              <a:t>Oppgave </a:t>
            </a:r>
          </a:p>
        </p:txBody>
      </p:sp>
      <p:sp>
        <p:nvSpPr>
          <p:cNvPr id="9" name="Plassholder for innhold 2">
            <a:extLst>
              <a:ext uri="{FF2B5EF4-FFF2-40B4-BE49-F238E27FC236}">
                <a16:creationId xmlns:a16="http://schemas.microsoft.com/office/drawing/2014/main" id="{56D5D138-A530-55BB-BC29-8B784086F82C}"/>
              </a:ext>
            </a:extLst>
          </p:cNvPr>
          <p:cNvSpPr>
            <a:spLocks noGrp="1"/>
          </p:cNvSpPr>
          <p:nvPr>
            <p:ph idx="1"/>
          </p:nvPr>
        </p:nvSpPr>
        <p:spPr>
          <a:xfrm>
            <a:off x="695326" y="2032000"/>
            <a:ext cx="5400674" cy="3874125"/>
          </a:xfrm>
        </p:spPr>
        <p:txBody>
          <a:bodyPr/>
          <a:lstStyle/>
          <a:p>
            <a:pPr>
              <a:spcAft>
                <a:spcPts val="1800"/>
              </a:spcAft>
              <a:buNone/>
            </a:pPr>
            <a:r>
              <a:rPr lang="nb-NO" sz="1800">
                <a:latin typeface="Oslo Sans Office" panose="02000000000000000000" pitchFamily="2" charset="0"/>
              </a:rPr>
              <a:t>Diskuter med sidemannen: </a:t>
            </a:r>
          </a:p>
          <a:p>
            <a:pPr>
              <a:spcBef>
                <a:spcPts val="1200"/>
              </a:spcBef>
              <a:spcAft>
                <a:spcPts val="1200"/>
              </a:spcAft>
              <a:buBlip>
                <a:blip r:embed="rId2"/>
              </a:buBlip>
            </a:pPr>
            <a:r>
              <a:rPr lang="nb-NO" sz="1800">
                <a:latin typeface="Oslo Sans Office" panose="02000000000000000000" pitchFamily="2" charset="0"/>
              </a:rPr>
              <a:t>Hvordan kan du bidra til at du har passe mengde stress på jobb? </a:t>
            </a:r>
          </a:p>
          <a:p>
            <a:pPr>
              <a:spcBef>
                <a:spcPts val="1200"/>
              </a:spcBef>
              <a:spcAft>
                <a:spcPts val="1200"/>
              </a:spcAft>
              <a:buBlip>
                <a:blip r:embed="rId2"/>
              </a:buBlip>
            </a:pPr>
            <a:r>
              <a:rPr lang="nb-NO" sz="1800">
                <a:latin typeface="Oslo Sans Office" panose="02000000000000000000" pitchFamily="2" charset="0"/>
              </a:rPr>
              <a:t>Hvordan kan du ivareta deg selv på jobb? </a:t>
            </a:r>
          </a:p>
        </p:txBody>
      </p:sp>
      <p:sp>
        <p:nvSpPr>
          <p:cNvPr id="2" name="TekstSylinder 1">
            <a:extLst>
              <a:ext uri="{FF2B5EF4-FFF2-40B4-BE49-F238E27FC236}">
                <a16:creationId xmlns:a16="http://schemas.microsoft.com/office/drawing/2014/main" id="{975F2B86-64EB-2F79-917E-F600CA6AB257}"/>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pic>
        <p:nvPicPr>
          <p:cNvPr id="3" name="Bilde 2" descr="Et bilde som inneholder måne, Himmellegeme, mørke, Astronomisk begivenhet&#10;&#10;Automatisk generert beskrivelse">
            <a:extLst>
              <a:ext uri="{FF2B5EF4-FFF2-40B4-BE49-F238E27FC236}">
                <a16:creationId xmlns:a16="http://schemas.microsoft.com/office/drawing/2014/main" id="{EBD1D049-6AF4-CC64-FC81-8494275A3836}"/>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9939465" y="506235"/>
            <a:ext cx="578497" cy="552198"/>
          </a:xfrm>
          <a:prstGeom prst="rect">
            <a:avLst/>
          </a:prstGeom>
        </p:spPr>
      </p:pic>
      <p:sp>
        <p:nvSpPr>
          <p:cNvPr id="6" name="TekstSylinder 5">
            <a:extLst>
              <a:ext uri="{FF2B5EF4-FFF2-40B4-BE49-F238E27FC236}">
                <a16:creationId xmlns:a16="http://schemas.microsoft.com/office/drawing/2014/main" id="{32CCFA7C-DAC9-8BD6-85EB-65117BA9745F}"/>
              </a:ext>
            </a:extLst>
          </p:cNvPr>
          <p:cNvSpPr txBox="1"/>
          <p:nvPr/>
        </p:nvSpPr>
        <p:spPr>
          <a:xfrm>
            <a:off x="10540721" y="506235"/>
            <a:ext cx="1444667" cy="397288"/>
          </a:xfrm>
          <a:prstGeom prst="rect">
            <a:avLst/>
          </a:prstGeom>
          <a:noFill/>
        </p:spPr>
        <p:txBody>
          <a:bodyPr wrap="square">
            <a:spAutoFit/>
          </a:bodyPr>
          <a:lstStyle/>
          <a:p>
            <a:pPr marL="0" indent="0">
              <a:lnSpc>
                <a:spcPct val="116000"/>
              </a:lnSpc>
              <a:spcAft>
                <a:spcPts val="800"/>
              </a:spcAft>
              <a:buNone/>
            </a:pPr>
            <a:r>
              <a:rPr lang="nb-NO" sz="1800" b="1">
                <a:effectLst/>
                <a:latin typeface="Aptos" panose="020B0004020202020204" pitchFamily="34" charset="0"/>
                <a:ea typeface="Aptos" panose="020B0004020202020204" pitchFamily="34" charset="0"/>
                <a:cs typeface="Times New Roman" panose="02020603050405020304" pitchFamily="18" charset="0"/>
              </a:rPr>
              <a:t>5 minutter</a:t>
            </a:r>
          </a:p>
        </p:txBody>
      </p:sp>
      <p:pic>
        <p:nvPicPr>
          <p:cNvPr id="7" name="Bilde 6" descr="Et bilde som inneholder sort, mørke&#10;&#10;Automatisk generert beskrivelse">
            <a:extLst>
              <a:ext uri="{FF2B5EF4-FFF2-40B4-BE49-F238E27FC236}">
                <a16:creationId xmlns:a16="http://schemas.microsoft.com/office/drawing/2014/main" id="{10D89B6C-CBF2-86B5-CE2A-A32BDE673F38}"/>
              </a:ext>
            </a:extLst>
          </p:cNvPr>
          <p:cNvPicPr>
            <a:picLocks noChangeAspect="1"/>
          </p:cNvPicPr>
          <p:nvPr/>
        </p:nvPicPr>
        <p:blipFill rotWithShape="1">
          <a:blip r:embed="rId4">
            <a:extLst>
              <a:ext uri="{28A0092B-C50C-407E-A947-70E740481C1C}">
                <a14:useLocalDpi xmlns:a14="http://schemas.microsoft.com/office/drawing/2010/main" val="0"/>
              </a:ext>
            </a:extLst>
          </a:blip>
          <a:srcRect l="28553" t="4456" r="28612" b="659"/>
          <a:stretch/>
        </p:blipFill>
        <p:spPr>
          <a:xfrm>
            <a:off x="7570964" y="1994489"/>
            <a:ext cx="2585861" cy="3222020"/>
          </a:xfrm>
          <a:prstGeom prst="rect">
            <a:avLst/>
          </a:prstGeom>
        </p:spPr>
      </p:pic>
      <p:pic>
        <p:nvPicPr>
          <p:cNvPr id="10" name="Bilde 9" descr="Et bilde som inneholder sort, mørke&#10;&#10;Automatisk generert beskrivelse">
            <a:extLst>
              <a:ext uri="{FF2B5EF4-FFF2-40B4-BE49-F238E27FC236}">
                <a16:creationId xmlns:a16="http://schemas.microsoft.com/office/drawing/2014/main" id="{63573A7D-B061-19AF-0FAB-FCF6AB1CE846}"/>
              </a:ext>
            </a:extLst>
          </p:cNvPr>
          <p:cNvPicPr>
            <a:picLocks noChangeAspect="1"/>
          </p:cNvPicPr>
          <p:nvPr/>
        </p:nvPicPr>
        <p:blipFill rotWithShape="1">
          <a:blip r:embed="rId5">
            <a:extLst>
              <a:ext uri="{28A0092B-C50C-407E-A947-70E740481C1C}">
                <a14:useLocalDpi xmlns:a14="http://schemas.microsoft.com/office/drawing/2010/main" val="0"/>
              </a:ext>
            </a:extLst>
          </a:blip>
          <a:srcRect l="35309" t="10017" r="31509" b="8736"/>
          <a:stretch/>
        </p:blipFill>
        <p:spPr>
          <a:xfrm>
            <a:off x="7908030" y="2083599"/>
            <a:ext cx="2121497" cy="2921880"/>
          </a:xfrm>
          <a:prstGeom prst="rect">
            <a:avLst/>
          </a:prstGeom>
        </p:spPr>
      </p:pic>
    </p:spTree>
    <p:extLst>
      <p:ext uri="{BB962C8B-B14F-4D97-AF65-F5344CB8AC3E}">
        <p14:creationId xmlns:p14="http://schemas.microsoft.com/office/powerpoint/2010/main" val="3148500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Et bilde som inneholder person, klær, innendørs, Menneskeansikt&#10;&#10;Automatisk generert beskrivelse">
            <a:extLst>
              <a:ext uri="{FF2B5EF4-FFF2-40B4-BE49-F238E27FC236}">
                <a16:creationId xmlns:a16="http://schemas.microsoft.com/office/drawing/2014/main" id="{95F75450-3B14-77BD-D9F9-2328A4776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341" y="-139089"/>
            <a:ext cx="13160651" cy="7390493"/>
          </a:xfrm>
          <a:prstGeom prst="rect">
            <a:avLst/>
          </a:prstGeom>
        </p:spPr>
      </p:pic>
      <p:sp>
        <p:nvSpPr>
          <p:cNvPr id="6" name="Rektangel 5">
            <a:extLst>
              <a:ext uri="{FF2B5EF4-FFF2-40B4-BE49-F238E27FC236}">
                <a16:creationId xmlns:a16="http://schemas.microsoft.com/office/drawing/2014/main" id="{16963751-F37F-283F-B8C0-46D9D76151E7}"/>
              </a:ext>
            </a:extLst>
          </p:cNvPr>
          <p:cNvSpPr/>
          <p:nvPr/>
        </p:nvSpPr>
        <p:spPr>
          <a:xfrm>
            <a:off x="4927387" y="3849203"/>
            <a:ext cx="7390310" cy="3210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800"/>
              <a:t>FRIGO i bydel Gamle Oslo tilbyr sport og friluftsaktiviteter til barn og unge. </a:t>
            </a:r>
            <a:br>
              <a:rPr lang="nb-NO" sz="1800"/>
            </a:br>
            <a:br>
              <a:rPr lang="nb-NO" sz="1800"/>
            </a:br>
            <a:r>
              <a:rPr lang="nb-NO" sz="1800"/>
              <a:t>Mimosa, Oliver og Tuva forteller hvordan de jobber med reguleringsstøtte i en hektisk hverdag. Og hvordan felles forståelse og språk gjør det lettere å hjelpe hverandre.</a:t>
            </a: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TekstSylinder 6">
            <a:extLst>
              <a:ext uri="{FF2B5EF4-FFF2-40B4-BE49-F238E27FC236}">
                <a16:creationId xmlns:a16="http://schemas.microsoft.com/office/drawing/2014/main" id="{C951B8EB-76E0-EED6-6AB4-400D168C9EF9}"/>
              </a:ext>
            </a:extLst>
          </p:cNvPr>
          <p:cNvSpPr txBox="1"/>
          <p:nvPr/>
        </p:nvSpPr>
        <p:spPr>
          <a:xfrm>
            <a:off x="5579797" y="4362051"/>
            <a:ext cx="6085490" cy="2185214"/>
          </a:xfrm>
          <a:prstGeom prst="rect">
            <a:avLst/>
          </a:prstGeom>
          <a:noFill/>
        </p:spPr>
        <p:txBody>
          <a:bodyPr wrap="square" rtlCol="0">
            <a:spAutoFit/>
          </a:bodyPr>
          <a:lstStyle/>
          <a:p>
            <a:pPr indent="-216000">
              <a:lnSpc>
                <a:spcPct val="150000"/>
              </a:lnSpc>
              <a:spcBef>
                <a:spcPts val="1200"/>
              </a:spcBef>
              <a:spcAft>
                <a:spcPts val="1200"/>
              </a:spcAft>
            </a:pPr>
            <a:r>
              <a:rPr lang="nb-NO" sz="1800"/>
              <a:t>Å bli mer bevisst på å gjenkjenne når man er stresset og «ta på sin egen oksygenmaske først» gjør at det blir enklere å hjelpe barn og ungdom som vi jobber med.</a:t>
            </a:r>
            <a:endParaRPr lang="nb-NO" sz="1800" kern="100">
              <a:ea typeface="Aptos" panose="020B0004020202020204" pitchFamily="34" charset="0"/>
              <a:cs typeface="Arial" panose="020B0604020202020204" pitchFamily="34" charset="0"/>
            </a:endParaRPr>
          </a:p>
          <a:p>
            <a:pPr algn="l"/>
            <a:endParaRPr lang="nb-NO"/>
          </a:p>
        </p:txBody>
      </p:sp>
      <p:pic>
        <p:nvPicPr>
          <p:cNvPr id="8" name="Bilde 7" descr="Et bilde som inneholder mørke, sort, måne, natt&#10;&#10;Automatisk generert beskrivelse">
            <a:extLst>
              <a:ext uri="{FF2B5EF4-FFF2-40B4-BE49-F238E27FC236}">
                <a16:creationId xmlns:a16="http://schemas.microsoft.com/office/drawing/2014/main" id="{3780946E-28E9-5084-20D1-2CBBAE149654}"/>
              </a:ext>
            </a:extLst>
          </p:cNvPr>
          <p:cNvPicPr>
            <a:picLocks noChangeAspect="1"/>
          </p:cNvPicPr>
          <p:nvPr/>
        </p:nvPicPr>
        <p:blipFill rotWithShape="1">
          <a:blip r:embed="rId3">
            <a:extLst>
              <a:ext uri="{28A0092B-C50C-407E-A947-70E740481C1C}">
                <a14:useLocalDpi xmlns:a14="http://schemas.microsoft.com/office/drawing/2010/main" val="0"/>
              </a:ext>
            </a:extLst>
          </a:blip>
          <a:srcRect l="51545" t="44551" r="42572" b="45900"/>
          <a:stretch/>
        </p:blipFill>
        <p:spPr>
          <a:xfrm rot="13353650" flipH="1">
            <a:off x="4939226" y="4351596"/>
            <a:ext cx="821800" cy="750340"/>
          </a:xfrm>
          <a:prstGeom prst="rect">
            <a:avLst/>
          </a:prstGeom>
        </p:spPr>
      </p:pic>
      <p:sp>
        <p:nvSpPr>
          <p:cNvPr id="9" name="TekstSylinder 8">
            <a:extLst>
              <a:ext uri="{FF2B5EF4-FFF2-40B4-BE49-F238E27FC236}">
                <a16:creationId xmlns:a16="http://schemas.microsoft.com/office/drawing/2014/main" id="{B41ABEAF-73F7-612F-07DB-81021CC04C00}"/>
              </a:ext>
            </a:extLst>
          </p:cNvPr>
          <p:cNvSpPr txBox="1"/>
          <p:nvPr/>
        </p:nvSpPr>
        <p:spPr>
          <a:xfrm>
            <a:off x="10536613" y="6213584"/>
            <a:ext cx="1444667" cy="333681"/>
          </a:xfrm>
          <a:prstGeom prst="rect">
            <a:avLst/>
          </a:prstGeom>
          <a:noFill/>
        </p:spPr>
        <p:txBody>
          <a:bodyPr wrap="square">
            <a:spAutoFit/>
          </a:bodyPr>
          <a:lstStyle/>
          <a:p>
            <a:pPr marL="0" indent="0">
              <a:lnSpc>
                <a:spcPct val="116000"/>
              </a:lnSpc>
              <a:spcAft>
                <a:spcPts val="800"/>
              </a:spcAft>
              <a:buNone/>
            </a:pPr>
            <a:r>
              <a:rPr lang="nb-NO" sz="1400" b="1">
                <a:ea typeface="Aptos" panose="020B0004020202020204" pitchFamily="34" charset="0"/>
                <a:cs typeface="Times New Roman" panose="02020603050405020304" pitchFamily="18" charset="0"/>
              </a:rPr>
              <a:t>4</a:t>
            </a:r>
            <a:r>
              <a:rPr lang="nb-NO" sz="1400" b="1">
                <a:effectLst/>
                <a:ea typeface="Aptos" panose="020B0004020202020204" pitchFamily="34" charset="0"/>
                <a:cs typeface="Times New Roman" panose="02020603050405020304" pitchFamily="18" charset="0"/>
              </a:rPr>
              <a:t> minutter</a:t>
            </a:r>
          </a:p>
        </p:txBody>
      </p:sp>
      <p:pic>
        <p:nvPicPr>
          <p:cNvPr id="10" name="Bilde 9" descr="Et bilde som inneholder måne, Himmellegeme, mørke, Astronomisk begivenhet&#10;&#10;Automatisk generert beskrivelse">
            <a:extLst>
              <a:ext uri="{FF2B5EF4-FFF2-40B4-BE49-F238E27FC236}">
                <a16:creationId xmlns:a16="http://schemas.microsoft.com/office/drawing/2014/main" id="{57033E7A-4786-8C8E-0747-0518150BBE13}"/>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9958116" y="6146618"/>
            <a:ext cx="578497" cy="552198"/>
          </a:xfrm>
          <a:prstGeom prst="rect">
            <a:avLst/>
          </a:prstGeom>
        </p:spPr>
      </p:pic>
      <p:sp>
        <p:nvSpPr>
          <p:cNvPr id="12" name="TekstSylinder 11">
            <a:extLst>
              <a:ext uri="{FF2B5EF4-FFF2-40B4-BE49-F238E27FC236}">
                <a16:creationId xmlns:a16="http://schemas.microsoft.com/office/drawing/2014/main" id="{6D4A45EC-D941-B4A5-20A4-71057D8E5BD3}"/>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1850578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0DD"/>
        </a:solidFill>
        <a:effectLst/>
      </p:bgPr>
    </p:bg>
    <p:spTree>
      <p:nvGrpSpPr>
        <p:cNvPr id="1" name=""/>
        <p:cNvGrpSpPr/>
        <p:nvPr/>
      </p:nvGrpSpPr>
      <p:grpSpPr>
        <a:xfrm>
          <a:off x="0" y="0"/>
          <a:ext cx="0" cy="0"/>
          <a:chOff x="0" y="0"/>
          <a:chExt cx="0" cy="0"/>
        </a:xfrm>
      </p:grpSpPr>
      <p:pic>
        <p:nvPicPr>
          <p:cNvPr id="6" name="Media på Internett 5" title="Kryssklipp meg">
            <a:hlinkClick r:id="" action="ppaction://media"/>
            <a:extLst>
              <a:ext uri="{FF2B5EF4-FFF2-40B4-BE49-F238E27FC236}">
                <a16:creationId xmlns:a16="http://schemas.microsoft.com/office/drawing/2014/main" id="{51A900AA-F316-FCAA-9AC1-BFCBE7FE7EED}"/>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
        <p:nvSpPr>
          <p:cNvPr id="4" name="Plassholder for dato 3">
            <a:extLst>
              <a:ext uri="{FF2B5EF4-FFF2-40B4-BE49-F238E27FC236}">
                <a16:creationId xmlns:a16="http://schemas.microsoft.com/office/drawing/2014/main" id="{51CE49EE-422F-7D9A-952A-DC58F942155B}"/>
              </a:ext>
            </a:extLst>
          </p:cNvPr>
          <p:cNvSpPr>
            <a:spLocks noGrp="1"/>
          </p:cNvSpPr>
          <p:nvPr>
            <p:ph type="dt" sz="half" idx="10"/>
          </p:nvPr>
        </p:nvSpPr>
        <p:spPr>
          <a:xfrm>
            <a:off x="10156825" y="6292352"/>
            <a:ext cx="1339850" cy="365125"/>
          </a:xfrm>
        </p:spPr>
        <p:txBody>
          <a:bodyPr anchor="ctr">
            <a:normAutofit/>
          </a:bodyPr>
          <a:lstStyle/>
          <a:p>
            <a:pPr>
              <a:spcAft>
                <a:spcPts val="600"/>
              </a:spcAft>
            </a:pPr>
            <a:fld id="{C20DE0DF-BE6B-D248-92A9-54242D212695}" type="datetime1">
              <a:rPr lang="nb-NO" smtClean="0"/>
              <a:pPr>
                <a:spcAft>
                  <a:spcPts val="600"/>
                </a:spcAft>
              </a:pPr>
              <a:t>29.01.2026</a:t>
            </a:fld>
            <a:endParaRPr lang="nb-NO"/>
          </a:p>
        </p:txBody>
      </p:sp>
      <p:sp>
        <p:nvSpPr>
          <p:cNvPr id="5" name="Plassholder for lysbildenummer 4">
            <a:extLst>
              <a:ext uri="{FF2B5EF4-FFF2-40B4-BE49-F238E27FC236}">
                <a16:creationId xmlns:a16="http://schemas.microsoft.com/office/drawing/2014/main" id="{9EBDFC9B-1B17-6E50-0FCD-33CD1A5E36DF}"/>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29</a:t>
            </a:fld>
            <a:endParaRPr lang="nb-NO"/>
          </a:p>
        </p:txBody>
      </p:sp>
    </p:spTree>
    <p:extLst>
      <p:ext uri="{BB962C8B-B14F-4D97-AF65-F5344CB8AC3E}">
        <p14:creationId xmlns:p14="http://schemas.microsoft.com/office/powerpoint/2010/main" val="147753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descr="Et bilde som inneholder skjermbilde, tekst, diagram, design&#10;&#10;Automatisk generert beskrivelse">
            <a:extLst>
              <a:ext uri="{FF2B5EF4-FFF2-40B4-BE49-F238E27FC236}">
                <a16:creationId xmlns:a16="http://schemas.microsoft.com/office/drawing/2014/main" id="{7AB3F536-9C89-FFF1-D419-FE65FD045D0D}"/>
              </a:ext>
            </a:extLst>
          </p:cNvPr>
          <p:cNvPicPr>
            <a:picLocks noChangeAspect="1"/>
          </p:cNvPicPr>
          <p:nvPr/>
        </p:nvPicPr>
        <p:blipFill>
          <a:blip r:embed="rId3">
            <a:extLst>
              <a:ext uri="{28A0092B-C50C-407E-A947-70E740481C1C}">
                <a14:useLocalDpi xmlns:a14="http://schemas.microsoft.com/office/drawing/2010/main" val="0"/>
              </a:ext>
            </a:extLst>
          </a:blip>
          <a:srcRect l="51152" t="47532" r="21157" b="30208"/>
          <a:stretch/>
        </p:blipFill>
        <p:spPr>
          <a:xfrm>
            <a:off x="2934270" y="1626919"/>
            <a:ext cx="6233481" cy="2765986"/>
          </a:xfrm>
          <a:prstGeom prst="rect">
            <a:avLst/>
          </a:prstGeom>
        </p:spPr>
      </p:pic>
      <p:sp>
        <p:nvSpPr>
          <p:cNvPr id="6" name="TekstSylinder 5">
            <a:extLst>
              <a:ext uri="{FF2B5EF4-FFF2-40B4-BE49-F238E27FC236}">
                <a16:creationId xmlns:a16="http://schemas.microsoft.com/office/drawing/2014/main" id="{3E061171-03C7-BA6C-7C0C-52DB9A959952}"/>
              </a:ext>
            </a:extLst>
          </p:cNvPr>
          <p:cNvSpPr txBox="1"/>
          <p:nvPr/>
        </p:nvSpPr>
        <p:spPr>
          <a:xfrm>
            <a:off x="2584015" y="4037443"/>
            <a:ext cx="3453633" cy="2062103"/>
          </a:xfrm>
          <a:prstGeom prst="rect">
            <a:avLst/>
          </a:prstGeom>
          <a:noFill/>
        </p:spPr>
        <p:txBody>
          <a:bodyPr wrap="square" rtlCol="0">
            <a:spAutoFit/>
          </a:bodyPr>
          <a:lstStyle/>
          <a:p>
            <a:pPr marL="216000" indent="-216000" algn="ctr">
              <a:spcBef>
                <a:spcPts val="600"/>
              </a:spcBef>
              <a:spcAft>
                <a:spcPts val="600"/>
              </a:spcAft>
            </a:pPr>
            <a:r>
              <a:rPr lang="nb-NO" sz="1600" b="1">
                <a:effectLst/>
              </a:rPr>
              <a:t>Økt 1</a:t>
            </a:r>
            <a:endParaRPr lang="nb-NO" sz="1600"/>
          </a:p>
          <a:p>
            <a:pPr marL="216000" lvl="0" indent="-216000">
              <a:spcBef>
                <a:spcPts val="600"/>
              </a:spcBef>
              <a:spcAft>
                <a:spcPts val="600"/>
              </a:spcAft>
              <a:buBlip>
                <a:blip r:embed="rId4"/>
              </a:buBlip>
            </a:pPr>
            <a:r>
              <a:rPr lang="nb-NO" sz="1600"/>
              <a:t>Hvordan stress påvirker vår fungering på jobb. </a:t>
            </a:r>
          </a:p>
          <a:p>
            <a:pPr marL="216000" lvl="0" indent="-216000">
              <a:spcBef>
                <a:spcPts val="600"/>
              </a:spcBef>
              <a:spcAft>
                <a:spcPts val="600"/>
              </a:spcAft>
              <a:buBlip>
                <a:blip r:embed="rId4"/>
              </a:buBlip>
            </a:pPr>
            <a:r>
              <a:rPr lang="nb-NO" sz="1600"/>
              <a:t>Hva som aktiverer stressresponsen vår. </a:t>
            </a:r>
          </a:p>
          <a:p>
            <a:pPr marL="216000" lvl="0" indent="-216000">
              <a:spcBef>
                <a:spcPts val="600"/>
              </a:spcBef>
              <a:spcAft>
                <a:spcPts val="600"/>
              </a:spcAft>
              <a:buBlip>
                <a:blip r:embed="rId4"/>
              </a:buBlip>
            </a:pPr>
            <a:r>
              <a:rPr lang="nb-NO" sz="1600"/>
              <a:t>Toleransevinduet som verktøy</a:t>
            </a:r>
            <a:r>
              <a:rPr lang="nb-NO"/>
              <a:t>. </a:t>
            </a:r>
          </a:p>
        </p:txBody>
      </p:sp>
      <p:sp>
        <p:nvSpPr>
          <p:cNvPr id="7" name="TekstSylinder 6">
            <a:extLst>
              <a:ext uri="{FF2B5EF4-FFF2-40B4-BE49-F238E27FC236}">
                <a16:creationId xmlns:a16="http://schemas.microsoft.com/office/drawing/2014/main" id="{97EF6677-59A2-3F0A-846E-FBD6B227D663}"/>
              </a:ext>
            </a:extLst>
          </p:cNvPr>
          <p:cNvSpPr txBox="1"/>
          <p:nvPr/>
        </p:nvSpPr>
        <p:spPr>
          <a:xfrm>
            <a:off x="6347538" y="4037443"/>
            <a:ext cx="3260447" cy="1631216"/>
          </a:xfrm>
          <a:prstGeom prst="rect">
            <a:avLst/>
          </a:prstGeom>
          <a:noFill/>
        </p:spPr>
        <p:txBody>
          <a:bodyPr wrap="square" rtlCol="0">
            <a:spAutoFit/>
          </a:bodyPr>
          <a:lstStyle/>
          <a:p>
            <a:pPr marL="216000" indent="-216000" algn="ctr">
              <a:spcBef>
                <a:spcPts val="600"/>
              </a:spcBef>
              <a:spcAft>
                <a:spcPts val="600"/>
              </a:spcAft>
            </a:pPr>
            <a:r>
              <a:rPr lang="nb-NO" sz="1600" b="1">
                <a:effectLst/>
              </a:rPr>
              <a:t>Økt 2</a:t>
            </a:r>
            <a:endParaRPr lang="nb-NO" sz="1600"/>
          </a:p>
          <a:p>
            <a:pPr marL="216000" lvl="0" indent="-216000">
              <a:spcBef>
                <a:spcPts val="600"/>
              </a:spcBef>
              <a:spcAft>
                <a:spcPts val="600"/>
              </a:spcAft>
              <a:buBlip>
                <a:blip r:embed="rId4"/>
              </a:buBlip>
            </a:pPr>
            <a:r>
              <a:rPr lang="nb-NO" sz="1600"/>
              <a:t>Ulike former for regulering.</a:t>
            </a:r>
          </a:p>
          <a:p>
            <a:pPr marL="216000" lvl="0" indent="-216000">
              <a:spcBef>
                <a:spcPts val="600"/>
              </a:spcBef>
              <a:spcAft>
                <a:spcPts val="600"/>
              </a:spcAft>
              <a:buBlip>
                <a:blip r:embed="rId4"/>
              </a:buBlip>
            </a:pPr>
            <a:r>
              <a:rPr lang="nb-NO" sz="1600"/>
              <a:t>Hvordan regulering kan hjelpe oss med å komme inn igjen i toleransevinduet. </a:t>
            </a:r>
          </a:p>
        </p:txBody>
      </p:sp>
      <p:sp>
        <p:nvSpPr>
          <p:cNvPr id="8" name="Tittel 1">
            <a:extLst>
              <a:ext uri="{FF2B5EF4-FFF2-40B4-BE49-F238E27FC236}">
                <a16:creationId xmlns:a16="http://schemas.microsoft.com/office/drawing/2014/main" id="{63E6238A-EB35-5894-784C-56F0BA7214EA}"/>
              </a:ext>
            </a:extLst>
          </p:cNvPr>
          <p:cNvSpPr txBox="1">
            <a:spLocks/>
          </p:cNvSpPr>
          <p:nvPr/>
        </p:nvSpPr>
        <p:spPr>
          <a:xfrm>
            <a:off x="628798" y="758454"/>
            <a:ext cx="7582457"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Vi skal ha fokus på:</a:t>
            </a:r>
            <a:endParaRPr lang="nb-NO">
              <a:effectLst/>
              <a:latin typeface="Oslo Sans" panose="02000000000000000000" pitchFamily="2" charset="77"/>
            </a:endParaRPr>
          </a:p>
        </p:txBody>
      </p:sp>
      <p:pic>
        <p:nvPicPr>
          <p:cNvPr id="33" name="Bilde 32" descr="Et bilde som inneholder design&#10;&#10;Automatisk generert beskrivelse med lav konfidens">
            <a:extLst>
              <a:ext uri="{FF2B5EF4-FFF2-40B4-BE49-F238E27FC236}">
                <a16:creationId xmlns:a16="http://schemas.microsoft.com/office/drawing/2014/main" id="{82CE036E-E1FB-4C98-1FB4-7C148BF53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7985" y="2168993"/>
            <a:ext cx="770965" cy="1027954"/>
          </a:xfrm>
          <a:prstGeom prst="rect">
            <a:avLst/>
          </a:prstGeom>
        </p:spPr>
      </p:pic>
    </p:spTree>
    <p:extLst>
      <p:ext uri="{BB962C8B-B14F-4D97-AF65-F5344CB8AC3E}">
        <p14:creationId xmlns:p14="http://schemas.microsoft.com/office/powerpoint/2010/main" val="1753488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14B8BEC4-F40B-0DEE-E7D4-61FC68523DC4}"/>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85E25B46-09FB-E009-8DBE-F5C7544B0802}"/>
              </a:ext>
            </a:extLst>
          </p:cNvPr>
          <p:cNvSpPr>
            <a:spLocks noGrp="1"/>
          </p:cNvSpPr>
          <p:nvPr>
            <p:ph type="sldNum" sz="quarter" idx="12"/>
          </p:nvPr>
        </p:nvSpPr>
        <p:spPr/>
        <p:txBody>
          <a:bodyPr/>
          <a:lstStyle/>
          <a:p>
            <a:fld id="{8ACEFDFC-287E-0A4D-81A7-6CC8C070690D}" type="slidenum">
              <a:rPr lang="nb-NO" smtClean="0"/>
              <a:t>30</a:t>
            </a:fld>
            <a:endParaRPr lang="nb-NO"/>
          </a:p>
        </p:txBody>
      </p:sp>
      <p:sp>
        <p:nvSpPr>
          <p:cNvPr id="8" name="Tittel 1">
            <a:extLst>
              <a:ext uri="{FF2B5EF4-FFF2-40B4-BE49-F238E27FC236}">
                <a16:creationId xmlns:a16="http://schemas.microsoft.com/office/drawing/2014/main" id="{65391887-F14D-A658-AB50-05E01A2A3F3A}"/>
              </a:ext>
            </a:extLst>
          </p:cNvPr>
          <p:cNvSpPr txBox="1">
            <a:spLocks/>
          </p:cNvSpPr>
          <p:nvPr/>
        </p:nvSpPr>
        <p:spPr>
          <a:xfrm>
            <a:off x="730543" y="838429"/>
            <a:ext cx="5901263" cy="85361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Oppgave i arbeidshverdagen	</a:t>
            </a:r>
          </a:p>
        </p:txBody>
      </p:sp>
      <p:sp>
        <p:nvSpPr>
          <p:cNvPr id="9" name="Plassholder for innhold 2">
            <a:extLst>
              <a:ext uri="{FF2B5EF4-FFF2-40B4-BE49-F238E27FC236}">
                <a16:creationId xmlns:a16="http://schemas.microsoft.com/office/drawing/2014/main" id="{D0E14C61-0813-1B7A-DFEB-4A6858571335}"/>
              </a:ext>
            </a:extLst>
          </p:cNvPr>
          <p:cNvSpPr txBox="1">
            <a:spLocks/>
          </p:cNvSpPr>
          <p:nvPr/>
        </p:nvSpPr>
        <p:spPr>
          <a:xfrm>
            <a:off x="746078" y="1825127"/>
            <a:ext cx="5365456" cy="4085571"/>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nb-NO" sz="1800"/>
              <a:t>Registrer 3 ganger du regulerer deg i løpet </a:t>
            </a:r>
            <a:br>
              <a:rPr lang="nb-NO" sz="1800"/>
            </a:br>
            <a:r>
              <a:rPr lang="nb-NO" sz="1800"/>
              <a:t>av arbeidsuken. </a:t>
            </a:r>
          </a:p>
          <a:p>
            <a:pPr marL="342900" indent="-342900">
              <a:spcBef>
                <a:spcPts val="1200"/>
              </a:spcBef>
              <a:spcAft>
                <a:spcPts val="1200"/>
              </a:spcAft>
              <a:buBlip>
                <a:blip r:embed="rId3"/>
              </a:buBlip>
            </a:pPr>
            <a:r>
              <a:rPr lang="nb-NO" sz="1800"/>
              <a:t>Hva gjør du konkret av handlinger?</a:t>
            </a:r>
          </a:p>
          <a:p>
            <a:pPr marL="342900" indent="-342900">
              <a:spcBef>
                <a:spcPts val="1200"/>
              </a:spcBef>
              <a:spcAft>
                <a:spcPts val="1200"/>
              </a:spcAft>
              <a:buBlip>
                <a:blip r:embed="rId3"/>
              </a:buBlip>
            </a:pPr>
            <a:r>
              <a:rPr lang="nb-NO" sz="1800"/>
              <a:t>Hvordan merker du forskjell etter du har regulert deg?</a:t>
            </a:r>
          </a:p>
          <a:p>
            <a:pPr marL="980100" lvl="2" indent="-342900">
              <a:buBlip>
                <a:blip r:embed="rId3"/>
              </a:buBlip>
            </a:pPr>
            <a:r>
              <a:rPr lang="nb-NO" sz="1800"/>
              <a:t>Tanker?</a:t>
            </a:r>
          </a:p>
          <a:p>
            <a:pPr marL="980100" lvl="2" indent="-342900">
              <a:buBlip>
                <a:blip r:embed="rId3"/>
              </a:buBlip>
            </a:pPr>
            <a:r>
              <a:rPr lang="nb-NO" sz="1800"/>
              <a:t>Følelser?</a:t>
            </a:r>
          </a:p>
          <a:p>
            <a:pPr marL="980100" lvl="2" indent="-342900">
              <a:buBlip>
                <a:blip r:embed="rId3"/>
              </a:buBlip>
            </a:pPr>
            <a:r>
              <a:rPr lang="nb-NO" sz="1800"/>
              <a:t>Kroppslige reaksjoner?</a:t>
            </a:r>
          </a:p>
          <a:p>
            <a:pPr marL="980100" lvl="2" indent="-342900">
              <a:buBlip>
                <a:blip r:embed="rId3"/>
              </a:buBlip>
            </a:pPr>
            <a:r>
              <a:rPr lang="nb-NO" sz="1800"/>
              <a:t>Handlinger? </a:t>
            </a:r>
          </a:p>
          <a:p>
            <a:pPr marL="0" indent="0">
              <a:spcBef>
                <a:spcPts val="1200"/>
              </a:spcBef>
              <a:buNone/>
            </a:pPr>
            <a:endParaRPr lang="nb-NO" sz="1800"/>
          </a:p>
          <a:p>
            <a:pPr marL="0" indent="0">
              <a:spcBef>
                <a:spcPts val="1200"/>
              </a:spcBef>
              <a:buNone/>
            </a:pPr>
            <a:endParaRPr lang="nb-NO" sz="1800">
              <a:highlight>
                <a:srgbClr val="FFFF00"/>
              </a:highlight>
            </a:endParaRPr>
          </a:p>
        </p:txBody>
      </p:sp>
      <p:sp>
        <p:nvSpPr>
          <p:cNvPr id="3" name="Rektangel 2">
            <a:extLst>
              <a:ext uri="{FF2B5EF4-FFF2-40B4-BE49-F238E27FC236}">
                <a16:creationId xmlns:a16="http://schemas.microsoft.com/office/drawing/2014/main" id="{1680D675-3A82-DD4C-5265-65B00FA3DA33}"/>
              </a:ext>
            </a:extLst>
          </p:cNvPr>
          <p:cNvSpPr/>
          <p:nvPr/>
        </p:nvSpPr>
        <p:spPr>
          <a:xfrm>
            <a:off x="6826542" y="0"/>
            <a:ext cx="5365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B3DC0469-09F1-44CE-0105-714BEC52C606}"/>
              </a:ext>
            </a:extLst>
          </p:cNvPr>
          <p:cNvPicPr>
            <a:picLocks noChangeAspect="1"/>
          </p:cNvPicPr>
          <p:nvPr/>
        </p:nvPicPr>
        <p:blipFill>
          <a:blip r:embed="rId4"/>
          <a:stretch>
            <a:fillRect/>
          </a:stretch>
        </p:blipFill>
        <p:spPr>
          <a:xfrm>
            <a:off x="7923282" y="3210608"/>
            <a:ext cx="580577" cy="869967"/>
          </a:xfrm>
          <a:prstGeom prst="rect">
            <a:avLst/>
          </a:prstGeom>
        </p:spPr>
      </p:pic>
      <p:pic>
        <p:nvPicPr>
          <p:cNvPr id="11" name="Bilde 10">
            <a:extLst>
              <a:ext uri="{FF2B5EF4-FFF2-40B4-BE49-F238E27FC236}">
                <a16:creationId xmlns:a16="http://schemas.microsoft.com/office/drawing/2014/main" id="{1B4C579B-5472-E0A9-FE9E-92B58028B10E}"/>
              </a:ext>
            </a:extLst>
          </p:cNvPr>
          <p:cNvPicPr>
            <a:picLocks noChangeAspect="1"/>
          </p:cNvPicPr>
          <p:nvPr/>
        </p:nvPicPr>
        <p:blipFill>
          <a:blip r:embed="rId5"/>
          <a:stretch>
            <a:fillRect/>
          </a:stretch>
        </p:blipFill>
        <p:spPr>
          <a:xfrm>
            <a:off x="8861743" y="2983837"/>
            <a:ext cx="580577" cy="869967"/>
          </a:xfrm>
          <a:prstGeom prst="rect">
            <a:avLst/>
          </a:prstGeom>
        </p:spPr>
      </p:pic>
      <p:pic>
        <p:nvPicPr>
          <p:cNvPr id="12" name="Bilde 11">
            <a:extLst>
              <a:ext uri="{FF2B5EF4-FFF2-40B4-BE49-F238E27FC236}">
                <a16:creationId xmlns:a16="http://schemas.microsoft.com/office/drawing/2014/main" id="{0D2D2EEA-A4D6-C381-0A51-2FB39A200FD5}"/>
              </a:ext>
            </a:extLst>
          </p:cNvPr>
          <p:cNvPicPr>
            <a:picLocks noChangeAspect="1"/>
          </p:cNvPicPr>
          <p:nvPr/>
        </p:nvPicPr>
        <p:blipFill>
          <a:blip r:embed="rId6"/>
          <a:stretch>
            <a:fillRect/>
          </a:stretch>
        </p:blipFill>
        <p:spPr>
          <a:xfrm>
            <a:off x="9723660" y="2748092"/>
            <a:ext cx="580577" cy="869967"/>
          </a:xfrm>
          <a:prstGeom prst="rect">
            <a:avLst/>
          </a:prstGeom>
        </p:spPr>
      </p:pic>
      <p:pic>
        <p:nvPicPr>
          <p:cNvPr id="13" name="Bilde 12" descr="Et bilde som inneholder sort, mørke&#10;&#10;Automatisk generert beskrivelse">
            <a:extLst>
              <a:ext uri="{FF2B5EF4-FFF2-40B4-BE49-F238E27FC236}">
                <a16:creationId xmlns:a16="http://schemas.microsoft.com/office/drawing/2014/main" id="{596EB8EB-89ED-4843-4325-46548D3472EF}"/>
              </a:ext>
            </a:extLst>
          </p:cNvPr>
          <p:cNvPicPr>
            <a:picLocks noChangeAspect="1"/>
          </p:cNvPicPr>
          <p:nvPr/>
        </p:nvPicPr>
        <p:blipFill rotWithShape="1">
          <a:blip r:embed="rId7">
            <a:extLst>
              <a:ext uri="{28A0092B-C50C-407E-A947-70E740481C1C}">
                <a14:useLocalDpi xmlns:a14="http://schemas.microsoft.com/office/drawing/2010/main" val="0"/>
              </a:ext>
            </a:extLst>
          </a:blip>
          <a:srcRect l="23923" t="27126" r="32421" b="39181"/>
          <a:stretch/>
        </p:blipFill>
        <p:spPr>
          <a:xfrm>
            <a:off x="7603969" y="3496421"/>
            <a:ext cx="2882695" cy="1250623"/>
          </a:xfrm>
          <a:prstGeom prst="rect">
            <a:avLst/>
          </a:prstGeom>
        </p:spPr>
      </p:pic>
      <p:pic>
        <p:nvPicPr>
          <p:cNvPr id="14" name="Bilde 13">
            <a:extLst>
              <a:ext uri="{FF2B5EF4-FFF2-40B4-BE49-F238E27FC236}">
                <a16:creationId xmlns:a16="http://schemas.microsoft.com/office/drawing/2014/main" id="{68F34CEF-5B5E-74BE-A191-DB0413B815F8}"/>
              </a:ext>
            </a:extLst>
          </p:cNvPr>
          <p:cNvPicPr>
            <a:picLocks noChangeAspect="1"/>
          </p:cNvPicPr>
          <p:nvPr/>
        </p:nvPicPr>
        <p:blipFill>
          <a:blip r:embed="rId8"/>
          <a:stretch>
            <a:fillRect/>
          </a:stretch>
        </p:blipFill>
        <p:spPr>
          <a:xfrm>
            <a:off x="10553910" y="2610820"/>
            <a:ext cx="580577" cy="869967"/>
          </a:xfrm>
          <a:prstGeom prst="rect">
            <a:avLst/>
          </a:prstGeom>
        </p:spPr>
      </p:pic>
      <p:pic>
        <p:nvPicPr>
          <p:cNvPr id="15" name="Bilde 14" descr="Et bilde som inneholder sort, mørke&#10;&#10;Automatisk generert beskrivelse">
            <a:extLst>
              <a:ext uri="{FF2B5EF4-FFF2-40B4-BE49-F238E27FC236}">
                <a16:creationId xmlns:a16="http://schemas.microsoft.com/office/drawing/2014/main" id="{0AD20C5C-A65B-1527-9FA6-2E67F58EF1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466" t="27126" r="32421" b="39181"/>
          <a:stretch/>
        </p:blipFill>
        <p:spPr>
          <a:xfrm>
            <a:off x="10439199" y="3347564"/>
            <a:ext cx="754172" cy="1040699"/>
          </a:xfrm>
          <a:prstGeom prst="rect">
            <a:avLst/>
          </a:prstGeom>
        </p:spPr>
      </p:pic>
      <p:sp>
        <p:nvSpPr>
          <p:cNvPr id="17" name="TekstSylinder 16">
            <a:extLst>
              <a:ext uri="{FF2B5EF4-FFF2-40B4-BE49-F238E27FC236}">
                <a16:creationId xmlns:a16="http://schemas.microsoft.com/office/drawing/2014/main" id="{77D2167A-DBA3-09F0-6572-B758C14E0320}"/>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3485366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dato 3">
            <a:extLst>
              <a:ext uri="{FF2B5EF4-FFF2-40B4-BE49-F238E27FC236}">
                <a16:creationId xmlns:a16="http://schemas.microsoft.com/office/drawing/2014/main" id="{AA54739D-B2E0-733A-2238-D65F4AC59F71}"/>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6" name="Plassholder for lysbildenummer 4">
            <a:extLst>
              <a:ext uri="{FF2B5EF4-FFF2-40B4-BE49-F238E27FC236}">
                <a16:creationId xmlns:a16="http://schemas.microsoft.com/office/drawing/2014/main" id="{6D7BDB03-151D-940E-B345-708529B2119D}"/>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31</a:t>
            </a:fld>
            <a:endParaRPr lang="nb-NO"/>
          </a:p>
        </p:txBody>
      </p:sp>
      <p:pic>
        <p:nvPicPr>
          <p:cNvPr id="8" name="Bilde 7">
            <a:extLst>
              <a:ext uri="{FF2B5EF4-FFF2-40B4-BE49-F238E27FC236}">
                <a16:creationId xmlns:a16="http://schemas.microsoft.com/office/drawing/2014/main" id="{D60E1A0C-5BF6-069D-6125-6F907B45AB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2605622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3AD7B43-D574-8A43-284F-1FBB8A43F4F3}"/>
              </a:ext>
            </a:extLst>
          </p:cNvPr>
          <p:cNvSpPr txBox="1">
            <a:spLocks/>
          </p:cNvSpPr>
          <p:nvPr/>
        </p:nvSpPr>
        <p:spPr>
          <a:xfrm>
            <a:off x="2035175" y="3048403"/>
            <a:ext cx="3262565" cy="55799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Takk for i dag!</a:t>
            </a:r>
          </a:p>
        </p:txBody>
      </p:sp>
      <p:pic>
        <p:nvPicPr>
          <p:cNvPr id="2" name="Picture 2" descr="Et bilde som inneholder hjerte, mørke">
            <a:extLst>
              <a:ext uri="{FF2B5EF4-FFF2-40B4-BE49-F238E27FC236}">
                <a16:creationId xmlns:a16="http://schemas.microsoft.com/office/drawing/2014/main" id="{DA612A4A-8AC2-4EFF-D747-A8A295492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462" y="519515"/>
            <a:ext cx="899160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01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a:t>Utviklet av</a:t>
            </a:r>
            <a:br>
              <a:rPr lang="nb-NO" sz="2400"/>
            </a:br>
            <a:br>
              <a:rPr lang="nb-NO"/>
            </a:br>
            <a:r>
              <a:rPr lang="nb-NO" sz="2800" b="1"/>
              <a:t>Bydel Gamle Oslo og Utdanningsetaten</a:t>
            </a:r>
            <a:endParaRPr lang="nb-NO" sz="2800"/>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1800"/>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177" y="4922727"/>
            <a:ext cx="2443586" cy="680020"/>
          </a:xfrm>
          <a:prstGeom prst="rect">
            <a:avLst/>
          </a:prstGeom>
        </p:spPr>
      </p:pic>
      <p:pic>
        <p:nvPicPr>
          <p:cNvPr id="10" name="Bilde 9" descr="Et bilde som inneholder Grafikk, Font, grafisk design, logo&#10;&#10;Automatisk generert beskrivelse">
            <a:extLst>
              <a:ext uri="{FF2B5EF4-FFF2-40B4-BE49-F238E27FC236}">
                <a16:creationId xmlns:a16="http://schemas.microsoft.com/office/drawing/2014/main" id="{A72E54C8-19D4-D914-374F-50783D4BD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069" y="5014984"/>
            <a:ext cx="2443586" cy="495505"/>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8101013"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1400" b="1"/>
              <a:t>Områdesatsingene i Oslo </a:t>
            </a:r>
            <a:br>
              <a:rPr lang="nb-NO" sz="1400"/>
            </a:br>
            <a:r>
              <a:rPr lang="nb-NO" sz="1400"/>
              <a:t>Delprogram oppvekst og utdanning</a:t>
            </a:r>
          </a:p>
        </p:txBody>
      </p:sp>
    </p:spTree>
    <p:extLst>
      <p:ext uri="{BB962C8B-B14F-4D97-AF65-F5344CB8AC3E}">
        <p14:creationId xmlns:p14="http://schemas.microsoft.com/office/powerpoint/2010/main" val="2628487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5E7B3E-35AF-EC25-554D-7F7B6C4CF7A4}"/>
              </a:ext>
            </a:extLst>
          </p:cNvPr>
          <p:cNvSpPr>
            <a:spLocks noGrp="1"/>
          </p:cNvSpPr>
          <p:nvPr>
            <p:ph type="title"/>
          </p:nvPr>
        </p:nvSpPr>
        <p:spPr>
          <a:xfrm>
            <a:off x="695325" y="502287"/>
            <a:ext cx="9469438" cy="1311999"/>
          </a:xfrm>
        </p:spPr>
        <p:txBody>
          <a:bodyPr/>
          <a:lstStyle/>
          <a:p>
            <a:r>
              <a:rPr lang="nb-NO"/>
              <a:t>Kilder</a:t>
            </a:r>
          </a:p>
        </p:txBody>
      </p:sp>
      <p:sp>
        <p:nvSpPr>
          <p:cNvPr id="3" name="Plassholder for innhold 2">
            <a:extLst>
              <a:ext uri="{FF2B5EF4-FFF2-40B4-BE49-F238E27FC236}">
                <a16:creationId xmlns:a16="http://schemas.microsoft.com/office/drawing/2014/main" id="{1EC8A746-E6F6-96D4-759B-AE1D4D0230B0}"/>
              </a:ext>
            </a:extLst>
          </p:cNvPr>
          <p:cNvSpPr>
            <a:spLocks noGrp="1"/>
          </p:cNvSpPr>
          <p:nvPr>
            <p:ph idx="1"/>
          </p:nvPr>
        </p:nvSpPr>
        <p:spPr>
          <a:xfrm>
            <a:off x="6006240" y="2220470"/>
            <a:ext cx="5016023" cy="2823245"/>
          </a:xfrm>
        </p:spPr>
        <p:txBody>
          <a:bodyPr/>
          <a:lstStyle/>
          <a:p>
            <a:pPr marL="457200" indent="-457200">
              <a:buFont typeface="+mj-lt"/>
              <a:buAutoNum type="arabicPeriod"/>
            </a:pPr>
            <a:r>
              <a:rPr lang="nb-NO" sz="1200"/>
              <a:t>Nordanger, D.Ø. &amp; </a:t>
            </a:r>
            <a:r>
              <a:rPr lang="nb-NO" sz="1200" err="1"/>
              <a:t>Braarud</a:t>
            </a:r>
            <a:r>
              <a:rPr lang="nb-NO" sz="1200"/>
              <a:t>, H.C (2017). </a:t>
            </a:r>
            <a:r>
              <a:rPr lang="nb-NO" sz="1200" i="1"/>
              <a:t>Utviklingstraumer. Regulering som nøkkelbegrep i en ny traumepsykolog. </a:t>
            </a:r>
            <a:r>
              <a:rPr lang="nb-NO" sz="1200"/>
              <a:t>Fagbokforlaget </a:t>
            </a:r>
          </a:p>
          <a:p>
            <a:pPr marL="457200" indent="-457200">
              <a:buFont typeface="+mj-lt"/>
              <a:buAutoNum type="arabicPeriod"/>
            </a:pPr>
            <a:r>
              <a:rPr lang="nb-NO" sz="1200"/>
              <a:t>Johannessen, K.N. &amp; Bakken, A-K (2020). </a:t>
            </a:r>
            <a:r>
              <a:rPr lang="nb-NO" sz="1200" i="1"/>
              <a:t>Fra Uro til Ro. Utfordrende atferd og barns muligheter for læring</a:t>
            </a:r>
            <a:r>
              <a:rPr lang="nb-NO" sz="1200"/>
              <a:t>. Gyldendal Norsk Forlag. </a:t>
            </a:r>
          </a:p>
          <a:p>
            <a:pPr marL="457200" indent="-457200">
              <a:buFont typeface="+mj-lt"/>
              <a:buAutoNum type="arabicPeriod"/>
            </a:pPr>
            <a:r>
              <a:rPr lang="nb-NO" sz="1200"/>
              <a:t>Isdal. P. (2017). </a:t>
            </a:r>
            <a:r>
              <a:rPr lang="nb-NO" sz="1200" i="1"/>
              <a:t>Smittet av vold. Om </a:t>
            </a:r>
            <a:r>
              <a:rPr lang="nb-NO" sz="1200" i="1" err="1"/>
              <a:t>skeundærtraumatisering</a:t>
            </a:r>
            <a:r>
              <a:rPr lang="nb-NO" sz="1200" i="1"/>
              <a:t>, </a:t>
            </a:r>
            <a:r>
              <a:rPr lang="nb-NO" sz="1200" i="1" err="1"/>
              <a:t>compassion</a:t>
            </a:r>
            <a:r>
              <a:rPr lang="nb-NO" sz="1200" i="1"/>
              <a:t> </a:t>
            </a:r>
            <a:r>
              <a:rPr lang="nb-NO" sz="1200" i="1" err="1"/>
              <a:t>fatigue</a:t>
            </a:r>
            <a:r>
              <a:rPr lang="nb-NO" sz="1200" i="1"/>
              <a:t> og utbrenthet i hjelperyrkene</a:t>
            </a:r>
            <a:r>
              <a:rPr lang="nb-NO" sz="1200"/>
              <a:t>. Fagbokforlaget</a:t>
            </a:r>
          </a:p>
          <a:p>
            <a:pPr marL="0" indent="0">
              <a:buNone/>
            </a:pPr>
            <a:endParaRPr lang="en-US" sz="1200"/>
          </a:p>
          <a:p>
            <a:pPr marL="0" indent="0">
              <a:buNone/>
            </a:pPr>
            <a:endParaRPr lang="nb-NO" sz="1200"/>
          </a:p>
          <a:p>
            <a:pPr marL="457200" indent="-457200">
              <a:buFont typeface="+mj-lt"/>
              <a:buAutoNum type="arabicPeriod"/>
            </a:pPr>
            <a:endParaRPr lang="nb-NO" sz="1200"/>
          </a:p>
          <a:p>
            <a:pPr marL="457200" indent="-457200">
              <a:buFont typeface="+mj-lt"/>
              <a:buAutoNum type="arabicPeriod"/>
            </a:pPr>
            <a:endParaRPr lang="nb-NO" sz="1200"/>
          </a:p>
          <a:p>
            <a:pPr marL="0" indent="0">
              <a:buNone/>
            </a:pPr>
            <a:endParaRPr lang="nb-NO" sz="1200"/>
          </a:p>
          <a:p>
            <a:pPr marL="457200" indent="-457200">
              <a:buFont typeface="+mj-lt"/>
              <a:buAutoNum type="arabicPeriod"/>
            </a:pPr>
            <a:endParaRPr lang="nb-NO" sz="1200"/>
          </a:p>
        </p:txBody>
      </p:sp>
      <p:sp>
        <p:nvSpPr>
          <p:cNvPr id="4" name="Rektangel 3">
            <a:extLst>
              <a:ext uri="{FF2B5EF4-FFF2-40B4-BE49-F238E27FC236}">
                <a16:creationId xmlns:a16="http://schemas.microsoft.com/office/drawing/2014/main" id="{B7E9CBC2-C6EE-0ED9-1FAB-2A5B0FB590E3}"/>
              </a:ext>
            </a:extLst>
          </p:cNvPr>
          <p:cNvSpPr/>
          <p:nvPr/>
        </p:nvSpPr>
        <p:spPr>
          <a:xfrm>
            <a:off x="0" y="-41047"/>
            <a:ext cx="5486400" cy="694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6F9D251B-5562-3A88-2165-E65CAC728C46}"/>
              </a:ext>
            </a:extLst>
          </p:cNvPr>
          <p:cNvSpPr txBox="1">
            <a:spLocks/>
          </p:cNvSpPr>
          <p:nvPr/>
        </p:nvSpPr>
        <p:spPr>
          <a:xfrm>
            <a:off x="1584922" y="2494373"/>
            <a:ext cx="8784771" cy="71691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Kilder</a:t>
            </a:r>
          </a:p>
        </p:txBody>
      </p:sp>
      <p:pic>
        <p:nvPicPr>
          <p:cNvPr id="6" name="Bilde 5" descr="Et bilde som inneholder mørke, måne, natt&#10;&#10;Automatisk generert beskrivelse">
            <a:extLst>
              <a:ext uri="{FF2B5EF4-FFF2-40B4-BE49-F238E27FC236}">
                <a16:creationId xmlns:a16="http://schemas.microsoft.com/office/drawing/2014/main" id="{12E68585-2FE2-B0CD-7426-2B6B6DFC0405}"/>
              </a:ext>
            </a:extLst>
          </p:cNvPr>
          <p:cNvPicPr>
            <a:picLocks noChangeAspect="1"/>
          </p:cNvPicPr>
          <p:nvPr/>
        </p:nvPicPr>
        <p:blipFill rotWithShape="1">
          <a:blip r:embed="rId3">
            <a:extLst>
              <a:ext uri="{28A0092B-C50C-407E-A947-70E740481C1C}">
                <a14:useLocalDpi xmlns:a14="http://schemas.microsoft.com/office/drawing/2010/main" val="0"/>
              </a:ext>
            </a:extLst>
          </a:blip>
          <a:srcRect l="36828" t="28612" r="48338" b="56603"/>
          <a:stretch/>
        </p:blipFill>
        <p:spPr>
          <a:xfrm rot="13003578">
            <a:off x="1660250" y="3091008"/>
            <a:ext cx="1152939" cy="645987"/>
          </a:xfrm>
          <a:prstGeom prst="rect">
            <a:avLst/>
          </a:prstGeom>
        </p:spPr>
      </p:pic>
    </p:spTree>
    <p:extLst>
      <p:ext uri="{BB962C8B-B14F-4D97-AF65-F5344CB8AC3E}">
        <p14:creationId xmlns:p14="http://schemas.microsoft.com/office/powerpoint/2010/main" val="1579373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6D6952F-0C11-EFE5-49B3-9020006539F8}"/>
              </a:ext>
            </a:extLst>
          </p:cNvPr>
          <p:cNvSpPr>
            <a:spLocks noGrp="1"/>
          </p:cNvSpPr>
          <p:nvPr>
            <p:ph idx="1"/>
          </p:nvPr>
        </p:nvSpPr>
        <p:spPr>
          <a:xfrm>
            <a:off x="923926" y="2285141"/>
            <a:ext cx="5400674" cy="4060824"/>
          </a:xfrm>
        </p:spPr>
        <p:txBody>
          <a:bodyPr/>
          <a:lstStyle/>
          <a:p>
            <a:pPr marL="216000" lvl="1" indent="-216000">
              <a:spcBef>
                <a:spcPts val="1200"/>
              </a:spcBef>
              <a:spcAft>
                <a:spcPts val="1200"/>
              </a:spcAft>
              <a:buBlip>
                <a:blip r:embed="rId2"/>
              </a:buBlip>
            </a:pPr>
            <a:r>
              <a:rPr lang="nb-NO" sz="1800"/>
              <a:t>Hvilke situasjoner har aktivert din stressrespons siden sist? </a:t>
            </a:r>
          </a:p>
          <a:p>
            <a:pPr marL="216000" lvl="1" indent="-216000">
              <a:spcBef>
                <a:spcPts val="1200"/>
              </a:spcBef>
              <a:spcAft>
                <a:spcPts val="1200"/>
              </a:spcAft>
              <a:buBlip>
                <a:blip r:embed="rId2"/>
              </a:buBlip>
            </a:pPr>
            <a:r>
              <a:rPr lang="nb-NO" sz="1800"/>
              <a:t>Hvordan kan du merke at du er utenfor toleransevinduet? </a:t>
            </a:r>
          </a:p>
          <a:p>
            <a:pPr marL="396000" lvl="4" indent="-216000">
              <a:spcBef>
                <a:spcPts val="1200"/>
              </a:spcBef>
              <a:spcAft>
                <a:spcPts val="1200"/>
              </a:spcAft>
              <a:buBlip>
                <a:blip r:embed="rId2"/>
              </a:buBlip>
            </a:pPr>
            <a:r>
              <a:rPr lang="nb-NO" sz="1800"/>
              <a:t>Tenk selv først – </a:t>
            </a:r>
            <a:r>
              <a:rPr lang="nb-NO" sz="1800" b="1"/>
              <a:t>2 minutter</a:t>
            </a:r>
          </a:p>
          <a:p>
            <a:pPr marL="396000" lvl="4" indent="-216000">
              <a:spcBef>
                <a:spcPts val="1200"/>
              </a:spcBef>
              <a:spcAft>
                <a:spcPts val="1200"/>
              </a:spcAft>
              <a:buBlip>
                <a:blip r:embed="rId2"/>
              </a:buBlip>
            </a:pPr>
            <a:r>
              <a:rPr lang="nb-NO" sz="1800"/>
              <a:t>Del med sidemannen – </a:t>
            </a:r>
            <a:r>
              <a:rPr lang="nb-NO" sz="1800" b="1"/>
              <a:t>3 minutter</a:t>
            </a:r>
          </a:p>
        </p:txBody>
      </p:sp>
      <p:sp>
        <p:nvSpPr>
          <p:cNvPr id="2" name="TekstSylinder 1">
            <a:extLst>
              <a:ext uri="{FF2B5EF4-FFF2-40B4-BE49-F238E27FC236}">
                <a16:creationId xmlns:a16="http://schemas.microsoft.com/office/drawing/2014/main" id="{3D766788-FDEB-72C2-3074-601CAC0ABAEC}"/>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
        <p:nvSpPr>
          <p:cNvPr id="6" name="Tittel 1">
            <a:extLst>
              <a:ext uri="{FF2B5EF4-FFF2-40B4-BE49-F238E27FC236}">
                <a16:creationId xmlns:a16="http://schemas.microsoft.com/office/drawing/2014/main" id="{F00CF71A-9B49-90FD-4073-4B493F0F75C9}"/>
              </a:ext>
            </a:extLst>
          </p:cNvPr>
          <p:cNvSpPr>
            <a:spLocks noGrp="1"/>
          </p:cNvSpPr>
          <p:nvPr>
            <p:ph type="title"/>
          </p:nvPr>
        </p:nvSpPr>
        <p:spPr>
          <a:xfrm>
            <a:off x="923926" y="1209771"/>
            <a:ext cx="5400674" cy="716913"/>
          </a:xfrm>
        </p:spPr>
        <p:txBody>
          <a:bodyPr/>
          <a:lstStyle/>
          <a:p>
            <a:r>
              <a:rPr lang="nb-NO"/>
              <a:t>Innsjekk </a:t>
            </a:r>
          </a:p>
        </p:txBody>
      </p:sp>
      <p:pic>
        <p:nvPicPr>
          <p:cNvPr id="7" name="Bilde 6" descr="Et bilde som inneholder måne, Himmellegeme, mørke, Astronomisk begivenhet&#10;&#10;Automatisk generert beskrivelse">
            <a:extLst>
              <a:ext uri="{FF2B5EF4-FFF2-40B4-BE49-F238E27FC236}">
                <a16:creationId xmlns:a16="http://schemas.microsoft.com/office/drawing/2014/main" id="{372A867F-9953-0E5B-71A1-F2A48B86C0A2}"/>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9998628" y="497169"/>
            <a:ext cx="578497" cy="552198"/>
          </a:xfrm>
          <a:prstGeom prst="rect">
            <a:avLst/>
          </a:prstGeom>
        </p:spPr>
      </p:pic>
      <p:sp>
        <p:nvSpPr>
          <p:cNvPr id="8" name="TekstSylinder 7">
            <a:extLst>
              <a:ext uri="{FF2B5EF4-FFF2-40B4-BE49-F238E27FC236}">
                <a16:creationId xmlns:a16="http://schemas.microsoft.com/office/drawing/2014/main" id="{EAD02D1D-B94C-F2D4-D334-A8ADFAF012A2}"/>
              </a:ext>
            </a:extLst>
          </p:cNvPr>
          <p:cNvSpPr txBox="1"/>
          <p:nvPr/>
        </p:nvSpPr>
        <p:spPr>
          <a:xfrm>
            <a:off x="10576579" y="506235"/>
            <a:ext cx="1444667" cy="333681"/>
          </a:xfrm>
          <a:prstGeom prst="rect">
            <a:avLst/>
          </a:prstGeom>
          <a:noFill/>
        </p:spPr>
        <p:txBody>
          <a:bodyPr wrap="square">
            <a:spAutoFit/>
          </a:bodyPr>
          <a:lstStyle/>
          <a:p>
            <a:pPr marL="0" indent="0">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5 minutter</a:t>
            </a:r>
          </a:p>
        </p:txBody>
      </p:sp>
      <p:pic>
        <p:nvPicPr>
          <p:cNvPr id="10" name="Bilde 9">
            <a:extLst>
              <a:ext uri="{FF2B5EF4-FFF2-40B4-BE49-F238E27FC236}">
                <a16:creationId xmlns:a16="http://schemas.microsoft.com/office/drawing/2014/main" id="{E2DFB005-64B1-90A9-D852-69624F8B9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779" y="1811016"/>
            <a:ext cx="4533900" cy="3728753"/>
          </a:xfrm>
          <a:prstGeom prst="rect">
            <a:avLst/>
          </a:prstGeom>
        </p:spPr>
      </p:pic>
    </p:spTree>
    <p:extLst>
      <p:ext uri="{BB962C8B-B14F-4D97-AF65-F5344CB8AC3E}">
        <p14:creationId xmlns:p14="http://schemas.microsoft.com/office/powerpoint/2010/main" val="529356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5F90408-F420-EA0D-5446-87527A8ED6C8}"/>
              </a:ext>
            </a:extLst>
          </p:cNvPr>
          <p:cNvSpPr/>
          <p:nvPr/>
        </p:nvSpPr>
        <p:spPr>
          <a:xfrm>
            <a:off x="0" y="0"/>
            <a:ext cx="556481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73F612EB-5FD9-B86F-55C3-FAEA227CE8E9}"/>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
        <p:nvSpPr>
          <p:cNvPr id="10" name="Tittel 1">
            <a:extLst>
              <a:ext uri="{FF2B5EF4-FFF2-40B4-BE49-F238E27FC236}">
                <a16:creationId xmlns:a16="http://schemas.microsoft.com/office/drawing/2014/main" id="{F8EB7CEC-1072-11BB-C67E-83415F6D2D43}"/>
              </a:ext>
            </a:extLst>
          </p:cNvPr>
          <p:cNvSpPr>
            <a:spLocks noGrp="1"/>
          </p:cNvSpPr>
          <p:nvPr>
            <p:ph type="title"/>
          </p:nvPr>
        </p:nvSpPr>
        <p:spPr>
          <a:xfrm>
            <a:off x="595321" y="4478852"/>
            <a:ext cx="4390791" cy="1489756"/>
          </a:xfrm>
        </p:spPr>
        <p:txBody>
          <a:bodyPr/>
          <a:lstStyle/>
          <a:p>
            <a:pPr algn="ctr"/>
            <a:r>
              <a:rPr lang="nb-NO"/>
              <a:t>Regulere egen stressrespons</a:t>
            </a:r>
            <a:r>
              <a:rPr lang="nb-NO" sz="1600" baseline="80000"/>
              <a:t>1,2,3</a:t>
            </a:r>
          </a:p>
        </p:txBody>
      </p:sp>
      <p:sp>
        <p:nvSpPr>
          <p:cNvPr id="2" name="TekstSylinder 1">
            <a:extLst>
              <a:ext uri="{FF2B5EF4-FFF2-40B4-BE49-F238E27FC236}">
                <a16:creationId xmlns:a16="http://schemas.microsoft.com/office/drawing/2014/main" id="{DC72DE7A-9AF6-877B-8B47-45A724D265F6}"/>
              </a:ext>
            </a:extLst>
          </p:cNvPr>
          <p:cNvSpPr txBox="1"/>
          <p:nvPr/>
        </p:nvSpPr>
        <p:spPr>
          <a:xfrm>
            <a:off x="6031861" y="957357"/>
            <a:ext cx="5564818" cy="4708981"/>
          </a:xfrm>
          <a:prstGeom prst="rect">
            <a:avLst/>
          </a:prstGeom>
          <a:noFill/>
        </p:spPr>
        <p:txBody>
          <a:bodyPr wrap="square" rtlCol="0">
            <a:spAutoFit/>
          </a:bodyPr>
          <a:lstStyle/>
          <a:p>
            <a:pPr marL="216000" indent="-216000" algn="l">
              <a:spcBef>
                <a:spcPts val="1800"/>
              </a:spcBef>
              <a:spcAft>
                <a:spcPts val="1800"/>
              </a:spcAft>
            </a:pPr>
            <a:endParaRPr lang="nb-NO"/>
          </a:p>
          <a:p>
            <a:pPr marL="216000" lvl="1" indent="-216000">
              <a:spcBef>
                <a:spcPts val="1800"/>
              </a:spcBef>
              <a:spcAft>
                <a:spcPts val="1800"/>
              </a:spcAft>
              <a:buBlip>
                <a:blip r:embed="rId3"/>
              </a:buBlip>
            </a:pPr>
            <a:r>
              <a:rPr lang="nb-NO"/>
              <a:t>Når vi er på jobb vil </a:t>
            </a:r>
            <a:r>
              <a:rPr lang="nb-NO" b="1"/>
              <a:t>stressresponsen</a:t>
            </a:r>
            <a:r>
              <a:rPr lang="nb-NO"/>
              <a:t> skru seg på mange ganger i løpet av dagen.</a:t>
            </a:r>
          </a:p>
          <a:p>
            <a:pPr marL="216000" lvl="1" indent="-216000">
              <a:spcBef>
                <a:spcPts val="1800"/>
              </a:spcBef>
              <a:spcAft>
                <a:spcPts val="1800"/>
              </a:spcAft>
              <a:buBlip>
                <a:blip r:embed="rId3"/>
              </a:buBlip>
            </a:pPr>
            <a:r>
              <a:rPr lang="nb-NO"/>
              <a:t>Det skjer helt </a:t>
            </a:r>
            <a:r>
              <a:rPr lang="nb-NO" b="1"/>
              <a:t>automatisk</a:t>
            </a:r>
            <a:r>
              <a:rPr lang="nb-NO"/>
              <a:t>, og </a:t>
            </a:r>
            <a:r>
              <a:rPr lang="nb-NO" sz="1800"/>
              <a:t>vi kan ikke bare skru den av fordi vi vil. </a:t>
            </a:r>
          </a:p>
          <a:p>
            <a:pPr marL="216000" lvl="1" indent="-216000">
              <a:spcBef>
                <a:spcPts val="1800"/>
              </a:spcBef>
              <a:spcAft>
                <a:spcPts val="1800"/>
              </a:spcAft>
              <a:buBlip>
                <a:blip r:embed="rId3"/>
              </a:buBlip>
            </a:pPr>
            <a:r>
              <a:rPr lang="nb-NO" sz="1800"/>
              <a:t>Vi må heller øve oss på å </a:t>
            </a:r>
            <a:r>
              <a:rPr lang="nb-NO" sz="1800" b="1"/>
              <a:t>gjenkjenne signalene</a:t>
            </a:r>
            <a:r>
              <a:rPr lang="nb-NO" sz="1800"/>
              <a:t> fra kroppen på at vi er aktiverte. </a:t>
            </a:r>
          </a:p>
          <a:p>
            <a:pPr marL="216000" lvl="1" indent="-216000">
              <a:spcBef>
                <a:spcPts val="1800"/>
              </a:spcBef>
              <a:spcAft>
                <a:spcPts val="1800"/>
              </a:spcAft>
              <a:buBlip>
                <a:blip r:embed="rId3"/>
              </a:buBlip>
            </a:pPr>
            <a:r>
              <a:rPr lang="nb-NO"/>
              <a:t>Når vi er bevisst blir det enklere å </a:t>
            </a:r>
            <a:r>
              <a:rPr lang="nb-NO" b="1"/>
              <a:t>regulere seg selv </a:t>
            </a:r>
            <a:r>
              <a:rPr lang="nb-NO"/>
              <a:t>gjennom arbeidshverdagen, sånn at vi kan gi god reguleringsstøtte. </a:t>
            </a:r>
            <a:endParaRPr lang="nb-NO" sz="1800"/>
          </a:p>
        </p:txBody>
      </p:sp>
      <p:pic>
        <p:nvPicPr>
          <p:cNvPr id="4" name="Bilde 3">
            <a:extLst>
              <a:ext uri="{FF2B5EF4-FFF2-40B4-BE49-F238E27FC236}">
                <a16:creationId xmlns:a16="http://schemas.microsoft.com/office/drawing/2014/main" id="{CEDEDEC4-4EF5-991F-6E62-BAE85DBB1963}"/>
              </a:ext>
            </a:extLst>
          </p:cNvPr>
          <p:cNvPicPr>
            <a:picLocks noChangeAspect="1"/>
          </p:cNvPicPr>
          <p:nvPr/>
        </p:nvPicPr>
        <p:blipFill>
          <a:blip r:embed="rId4">
            <a:extLst>
              <a:ext uri="{28A0092B-C50C-407E-A947-70E740481C1C}">
                <a14:useLocalDpi xmlns:a14="http://schemas.microsoft.com/office/drawing/2010/main" val="0"/>
              </a:ext>
            </a:extLst>
          </a:blip>
          <a:srcRect l="35526"/>
          <a:stretch/>
        </p:blipFill>
        <p:spPr>
          <a:xfrm>
            <a:off x="595321" y="368769"/>
            <a:ext cx="4789533" cy="4010640"/>
          </a:xfrm>
          <a:prstGeom prst="rect">
            <a:avLst/>
          </a:prstGeom>
        </p:spPr>
      </p:pic>
    </p:spTree>
    <p:extLst>
      <p:ext uri="{BB962C8B-B14F-4D97-AF65-F5344CB8AC3E}">
        <p14:creationId xmlns:p14="http://schemas.microsoft.com/office/powerpoint/2010/main" val="354016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Et bilde som inneholder Filmproduksjon, Filmstudio, Kringkasting, TV-team&#10;&#10;Automatisk generert beskrivelse">
            <a:extLst>
              <a:ext uri="{FF2B5EF4-FFF2-40B4-BE49-F238E27FC236}">
                <a16:creationId xmlns:a16="http://schemas.microsoft.com/office/drawing/2014/main" id="{934CD7F9-641A-7D56-ECE4-794C07CD9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6" y="-757985"/>
            <a:ext cx="12270048" cy="8178246"/>
          </a:xfrm>
          <a:prstGeom prst="rect">
            <a:avLst/>
          </a:prstGeom>
        </p:spPr>
      </p:pic>
      <p:sp>
        <p:nvSpPr>
          <p:cNvPr id="6" name="TekstSylinder 5">
            <a:extLst>
              <a:ext uri="{FF2B5EF4-FFF2-40B4-BE49-F238E27FC236}">
                <a16:creationId xmlns:a16="http://schemas.microsoft.com/office/drawing/2014/main" id="{73F612EB-5FD9-B86F-55C3-FAEA227CE8E9}"/>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1"/>
                </a:solidFill>
              </a:rPr>
              <a:t>Meg som ansatt – økt 2</a:t>
            </a:r>
          </a:p>
        </p:txBody>
      </p:sp>
      <p:sp>
        <p:nvSpPr>
          <p:cNvPr id="7" name="Plassholder for dato 3">
            <a:extLst>
              <a:ext uri="{FF2B5EF4-FFF2-40B4-BE49-F238E27FC236}">
                <a16:creationId xmlns:a16="http://schemas.microsoft.com/office/drawing/2014/main" id="{C3EE5F32-0BD8-4EC4-573D-DD2EF4C95AC5}"/>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8" name="Plassholder for lysbildenummer 4">
            <a:extLst>
              <a:ext uri="{FF2B5EF4-FFF2-40B4-BE49-F238E27FC236}">
                <a16:creationId xmlns:a16="http://schemas.microsoft.com/office/drawing/2014/main" id="{4F9F0655-D3F4-0D1D-6CE2-38F044DE3CA0}"/>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6</a:t>
            </a:fld>
            <a:endParaRPr lang="nb-NO"/>
          </a:p>
        </p:txBody>
      </p:sp>
      <p:sp>
        <p:nvSpPr>
          <p:cNvPr id="12" name="Rektangel 11">
            <a:extLst>
              <a:ext uri="{FF2B5EF4-FFF2-40B4-BE49-F238E27FC236}">
                <a16:creationId xmlns:a16="http://schemas.microsoft.com/office/drawing/2014/main" id="{F95CD8EA-2F8A-53D8-5EF0-E511093D56A6}"/>
              </a:ext>
            </a:extLst>
          </p:cNvPr>
          <p:cNvSpPr/>
          <p:nvPr/>
        </p:nvSpPr>
        <p:spPr>
          <a:xfrm>
            <a:off x="4629752" y="3429000"/>
            <a:ext cx="7757178" cy="367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kstSylinder 12">
            <a:extLst>
              <a:ext uri="{FF2B5EF4-FFF2-40B4-BE49-F238E27FC236}">
                <a16:creationId xmlns:a16="http://schemas.microsoft.com/office/drawing/2014/main" id="{2EF5BE77-ABD9-0ADF-EF47-B6B607D289BB}"/>
              </a:ext>
            </a:extLst>
          </p:cNvPr>
          <p:cNvSpPr txBox="1"/>
          <p:nvPr/>
        </p:nvSpPr>
        <p:spPr>
          <a:xfrm>
            <a:off x="5349480" y="3886873"/>
            <a:ext cx="6625871" cy="2923877"/>
          </a:xfrm>
          <a:prstGeom prst="rect">
            <a:avLst/>
          </a:prstGeom>
          <a:noFill/>
        </p:spPr>
        <p:txBody>
          <a:bodyPr wrap="square">
            <a:spAutoFit/>
          </a:bodyPr>
          <a:lstStyle/>
          <a:p>
            <a:pPr>
              <a:spcBef>
                <a:spcPts val="1200"/>
              </a:spcBef>
            </a:pPr>
            <a:r>
              <a:rPr lang="nb-NO" sz="3200">
                <a:latin typeface="+mj-lt"/>
              </a:rPr>
              <a:t>I filmen vil du derfor høre mer om: </a:t>
            </a:r>
          </a:p>
          <a:p>
            <a:pPr marL="285750" indent="-285750">
              <a:spcBef>
                <a:spcPts val="1200"/>
              </a:spcBef>
              <a:buBlip>
                <a:blip r:embed="rId3"/>
              </a:buBlip>
            </a:pPr>
            <a:r>
              <a:rPr lang="nb-NO"/>
              <a:t>Hvordan kan vi kan regulere oss selv via de fire portene.</a:t>
            </a:r>
          </a:p>
          <a:p>
            <a:pPr marL="285750" indent="-285750">
              <a:spcBef>
                <a:spcPts val="1200"/>
              </a:spcBef>
              <a:buBlip>
                <a:blip r:embed="rId3"/>
              </a:buBlip>
            </a:pPr>
            <a:r>
              <a:rPr lang="nb-NO"/>
              <a:t>Hvorfor det noen ganger kan være ekstra krevende å regulere seg selv. </a:t>
            </a:r>
          </a:p>
          <a:p>
            <a:pPr marL="285750" indent="-285750">
              <a:spcBef>
                <a:spcPts val="1200"/>
              </a:spcBef>
              <a:buBlip>
                <a:blip r:embed="rId3"/>
              </a:buBlip>
            </a:pPr>
            <a:endParaRPr lang="nb-NO" sz="1800"/>
          </a:p>
          <a:p>
            <a:endParaRPr lang="nb-NO" sz="1800"/>
          </a:p>
        </p:txBody>
      </p:sp>
      <p:pic>
        <p:nvPicPr>
          <p:cNvPr id="14" name="Bilde 13" descr="Et bilde som inneholder mørke, sort, måne, natt&#10;&#10;Automatisk generert beskrivelse">
            <a:extLst>
              <a:ext uri="{FF2B5EF4-FFF2-40B4-BE49-F238E27FC236}">
                <a16:creationId xmlns:a16="http://schemas.microsoft.com/office/drawing/2014/main" id="{74039CCE-C031-9E53-538E-2F543D9488B2}"/>
              </a:ext>
            </a:extLst>
          </p:cNvPr>
          <p:cNvPicPr>
            <a:picLocks noChangeAspect="1"/>
          </p:cNvPicPr>
          <p:nvPr/>
        </p:nvPicPr>
        <p:blipFill rotWithShape="1">
          <a:blip r:embed="rId4">
            <a:extLst>
              <a:ext uri="{28A0092B-C50C-407E-A947-70E740481C1C}">
                <a14:useLocalDpi xmlns:a14="http://schemas.microsoft.com/office/drawing/2010/main" val="0"/>
              </a:ext>
            </a:extLst>
          </a:blip>
          <a:srcRect l="51545" t="44551" r="42572" b="45900"/>
          <a:stretch/>
        </p:blipFill>
        <p:spPr>
          <a:xfrm rot="13330550" flipH="1">
            <a:off x="4566120" y="3790865"/>
            <a:ext cx="860913" cy="786052"/>
          </a:xfrm>
          <a:prstGeom prst="rect">
            <a:avLst/>
          </a:prstGeom>
        </p:spPr>
      </p:pic>
      <p:pic>
        <p:nvPicPr>
          <p:cNvPr id="16" name="Bilde 15" descr="Et bilde som inneholder måne, mørke, Himmellegeme, astronomi&#10;&#10;Automatisk generert beskrivelse">
            <a:extLst>
              <a:ext uri="{FF2B5EF4-FFF2-40B4-BE49-F238E27FC236}">
                <a16:creationId xmlns:a16="http://schemas.microsoft.com/office/drawing/2014/main" id="{6C33364E-172F-3751-D71E-E1873D4F2EF6}"/>
              </a:ext>
            </a:extLst>
          </p:cNvPr>
          <p:cNvPicPr>
            <a:picLocks noChangeAspect="1"/>
          </p:cNvPicPr>
          <p:nvPr/>
        </p:nvPicPr>
        <p:blipFill>
          <a:blip r:embed="rId5">
            <a:extLst>
              <a:ext uri="{28A0092B-C50C-407E-A947-70E740481C1C}">
                <a14:useLocalDpi xmlns:a14="http://schemas.microsoft.com/office/drawing/2010/main" val="0"/>
              </a:ext>
            </a:extLst>
          </a:blip>
          <a:srcRect l="56345" t="15119" r="27093" b="60440"/>
          <a:stretch/>
        </p:blipFill>
        <p:spPr>
          <a:xfrm>
            <a:off x="9967704" y="6010432"/>
            <a:ext cx="964097" cy="800318"/>
          </a:xfrm>
          <a:prstGeom prst="rect">
            <a:avLst/>
          </a:prstGeom>
        </p:spPr>
      </p:pic>
      <p:sp>
        <p:nvSpPr>
          <p:cNvPr id="17" name="TekstSylinder 16">
            <a:extLst>
              <a:ext uri="{FF2B5EF4-FFF2-40B4-BE49-F238E27FC236}">
                <a16:creationId xmlns:a16="http://schemas.microsoft.com/office/drawing/2014/main" id="{D5A25E20-6AB5-3AAE-EB9D-44798D188932}"/>
              </a:ext>
            </a:extLst>
          </p:cNvPr>
          <p:cNvSpPr txBox="1"/>
          <p:nvPr/>
        </p:nvSpPr>
        <p:spPr>
          <a:xfrm>
            <a:off x="10747333" y="6253503"/>
            <a:ext cx="1444667" cy="333681"/>
          </a:xfrm>
          <a:prstGeom prst="rect">
            <a:avLst/>
          </a:prstGeom>
          <a:noFill/>
        </p:spPr>
        <p:txBody>
          <a:bodyPr wrap="square">
            <a:spAutoFit/>
          </a:bodyPr>
          <a:lstStyle/>
          <a:p>
            <a:pPr marL="0" indent="0">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5 minutter</a:t>
            </a:r>
          </a:p>
        </p:txBody>
      </p:sp>
    </p:spTree>
    <p:extLst>
      <p:ext uri="{BB962C8B-B14F-4D97-AF65-F5344CB8AC3E}">
        <p14:creationId xmlns:p14="http://schemas.microsoft.com/office/powerpoint/2010/main" val="3846988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0DD"/>
        </a:solidFill>
        <a:effectLst/>
      </p:bgPr>
    </p:bg>
    <p:spTree>
      <p:nvGrpSpPr>
        <p:cNvPr id="1" name=""/>
        <p:cNvGrpSpPr/>
        <p:nvPr/>
      </p:nvGrpSpPr>
      <p:grpSpPr>
        <a:xfrm>
          <a:off x="0" y="0"/>
          <a:ext cx="0" cy="0"/>
          <a:chOff x="0" y="0"/>
          <a:chExt cx="0" cy="0"/>
        </a:xfrm>
      </p:grpSpPr>
      <p:pic>
        <p:nvPicPr>
          <p:cNvPr id="6" name="Media på Internett 5" title="Meg del 2">
            <a:hlinkClick r:id="" action="ppaction://media"/>
            <a:extLst>
              <a:ext uri="{FF2B5EF4-FFF2-40B4-BE49-F238E27FC236}">
                <a16:creationId xmlns:a16="http://schemas.microsoft.com/office/drawing/2014/main" id="{FD3FCF29-E39B-7C56-FBE1-61E3D66550CB}"/>
              </a:ext>
            </a:extLst>
          </p:cNvPr>
          <p:cNvPicPr>
            <a:picLocks noRot="1" noChangeAspect="1"/>
          </p:cNvPicPr>
          <p:nvPr>
            <a:videoFile r:link="rId1"/>
          </p:nvPr>
        </p:nvPicPr>
        <p:blipFill>
          <a:blip r:embed="rId3"/>
          <a:stretch>
            <a:fillRect/>
          </a:stretch>
        </p:blipFill>
        <p:spPr>
          <a:xfrm>
            <a:off x="27573" y="15173"/>
            <a:ext cx="12138053" cy="6827654"/>
          </a:xfrm>
          <a:prstGeom prst="rect">
            <a:avLst/>
          </a:prstGeom>
          <a:noFill/>
        </p:spPr>
      </p:pic>
      <p:sp>
        <p:nvSpPr>
          <p:cNvPr id="4" name="Plassholder for dato 3">
            <a:extLst>
              <a:ext uri="{FF2B5EF4-FFF2-40B4-BE49-F238E27FC236}">
                <a16:creationId xmlns:a16="http://schemas.microsoft.com/office/drawing/2014/main" id="{832BF414-CBCA-D2D9-8478-1014C16DD00B}"/>
              </a:ext>
            </a:extLst>
          </p:cNvPr>
          <p:cNvSpPr>
            <a:spLocks noGrp="1"/>
          </p:cNvSpPr>
          <p:nvPr>
            <p:ph type="dt" sz="half" idx="10"/>
          </p:nvPr>
        </p:nvSpPr>
        <p:spPr>
          <a:xfrm>
            <a:off x="10156825" y="6292352"/>
            <a:ext cx="1339850" cy="365125"/>
          </a:xfrm>
        </p:spPr>
        <p:txBody>
          <a:bodyPr anchor="ctr">
            <a:normAutofit/>
          </a:bodyPr>
          <a:lstStyle/>
          <a:p>
            <a:pPr>
              <a:spcAft>
                <a:spcPts val="600"/>
              </a:spcAft>
            </a:pPr>
            <a:fld id="{C20DE0DF-BE6B-D248-92A9-54242D212695}" type="datetime1">
              <a:rPr lang="nb-NO" smtClean="0"/>
              <a:pPr>
                <a:spcAft>
                  <a:spcPts val="600"/>
                </a:spcAft>
              </a:pPr>
              <a:t>29.01.2026</a:t>
            </a:fld>
            <a:endParaRPr lang="nb-NO"/>
          </a:p>
        </p:txBody>
      </p:sp>
      <p:sp>
        <p:nvSpPr>
          <p:cNvPr id="5" name="Plassholder for lysbildenummer 4">
            <a:extLst>
              <a:ext uri="{FF2B5EF4-FFF2-40B4-BE49-F238E27FC236}">
                <a16:creationId xmlns:a16="http://schemas.microsoft.com/office/drawing/2014/main" id="{2C929636-CEAB-0850-3FD2-4CFC30476170}"/>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7</a:t>
            </a:fld>
            <a:endParaRPr lang="nb-NO"/>
          </a:p>
        </p:txBody>
      </p:sp>
    </p:spTree>
    <p:extLst>
      <p:ext uri="{BB962C8B-B14F-4D97-AF65-F5344CB8AC3E}">
        <p14:creationId xmlns:p14="http://schemas.microsoft.com/office/powerpoint/2010/main" val="297885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7A82885F-5882-C1E1-A528-BD6C5386CF6A}"/>
              </a:ext>
            </a:extLst>
          </p:cNvPr>
          <p:cNvSpPr/>
          <p:nvPr/>
        </p:nvSpPr>
        <p:spPr>
          <a:xfrm>
            <a:off x="4854633" y="2963344"/>
            <a:ext cx="2731663" cy="2725749"/>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a:extLst>
              <a:ext uri="{FF2B5EF4-FFF2-40B4-BE49-F238E27FC236}">
                <a16:creationId xmlns:a16="http://schemas.microsoft.com/office/drawing/2014/main" id="{9AC7F170-5F8A-C662-3956-D11047D6B3E1}"/>
              </a:ext>
            </a:extLst>
          </p:cNvPr>
          <p:cNvSpPr/>
          <p:nvPr/>
        </p:nvSpPr>
        <p:spPr>
          <a:xfrm>
            <a:off x="8028741" y="2963343"/>
            <a:ext cx="2731663" cy="2725749"/>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F236A971-C3EC-9560-99B0-5D9698E17A6D}"/>
              </a:ext>
            </a:extLst>
          </p:cNvPr>
          <p:cNvSpPr/>
          <p:nvPr/>
        </p:nvSpPr>
        <p:spPr>
          <a:xfrm>
            <a:off x="1680525" y="3035937"/>
            <a:ext cx="2731663" cy="2725749"/>
          </a:xfrm>
          <a:prstGeom prst="ellipse">
            <a:avLst/>
          </a:prstGeom>
          <a:solidFill>
            <a:srgbClr val="F8F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6">
            <a:extLst>
              <a:ext uri="{FF2B5EF4-FFF2-40B4-BE49-F238E27FC236}">
                <a16:creationId xmlns:a16="http://schemas.microsoft.com/office/drawing/2014/main" id="{FD230311-04A9-2175-CC8C-FE6CB793E677}"/>
              </a:ext>
            </a:extLst>
          </p:cNvPr>
          <p:cNvSpPr>
            <a:spLocks noGrp="1"/>
          </p:cNvSpPr>
          <p:nvPr>
            <p:ph type="title"/>
          </p:nvPr>
        </p:nvSpPr>
        <p:spPr>
          <a:xfrm>
            <a:off x="1122356" y="895928"/>
            <a:ext cx="7612570" cy="856252"/>
          </a:xfrm>
        </p:spPr>
        <p:txBody>
          <a:bodyPr>
            <a:normAutofit fontScale="90000"/>
          </a:bodyPr>
          <a:lstStyle/>
          <a:p>
            <a:r>
              <a:rPr lang="nb-NO" sz="3600"/>
              <a:t>Oppgave</a:t>
            </a:r>
            <a:r>
              <a:rPr lang="nb-NO"/>
              <a:t> </a:t>
            </a:r>
            <a:br>
              <a:rPr lang="nb-NO"/>
            </a:br>
            <a:br>
              <a:rPr lang="nb-NO"/>
            </a:br>
            <a:endParaRPr lang="nb-NO" sz="2000"/>
          </a:p>
        </p:txBody>
      </p:sp>
      <p:sp>
        <p:nvSpPr>
          <p:cNvPr id="37" name="TekstSylinder 36">
            <a:extLst>
              <a:ext uri="{FF2B5EF4-FFF2-40B4-BE49-F238E27FC236}">
                <a16:creationId xmlns:a16="http://schemas.microsoft.com/office/drawing/2014/main" id="{83D8914D-29C9-69C3-8F73-1B55F9757A9A}"/>
              </a:ext>
            </a:extLst>
          </p:cNvPr>
          <p:cNvSpPr txBox="1"/>
          <p:nvPr/>
        </p:nvSpPr>
        <p:spPr>
          <a:xfrm>
            <a:off x="2360607" y="2821721"/>
            <a:ext cx="95470" cy="214216"/>
          </a:xfrm>
          <a:prstGeom prst="rect">
            <a:avLst/>
          </a:prstGeom>
          <a:noFill/>
        </p:spPr>
        <p:txBody>
          <a:bodyPr wrap="square" rtlCol="0">
            <a:spAutoFit/>
          </a:bodyPr>
          <a:lstStyle/>
          <a:p>
            <a:pPr algn="l"/>
            <a:endParaRPr lang="nb-NO"/>
          </a:p>
        </p:txBody>
      </p:sp>
      <p:pic>
        <p:nvPicPr>
          <p:cNvPr id="15" name="Bilde 14" descr="Et bilde som inneholder måne, Himmellegeme, mørke, Astronomisk begivenhet&#10;&#10;Automatisk generert beskrivelse">
            <a:extLst>
              <a:ext uri="{FF2B5EF4-FFF2-40B4-BE49-F238E27FC236}">
                <a16:creationId xmlns:a16="http://schemas.microsoft.com/office/drawing/2014/main" id="{DF69D3E9-41DE-D3AC-BB6D-07D35723DAF9}"/>
              </a:ext>
            </a:extLst>
          </p:cNvPr>
          <p:cNvPicPr>
            <a:picLocks noChangeAspect="1"/>
          </p:cNvPicPr>
          <p:nvPr/>
        </p:nvPicPr>
        <p:blipFill rotWithShape="1">
          <a:blip r:embed="rId2">
            <a:extLst>
              <a:ext uri="{28A0092B-C50C-407E-A947-70E740481C1C}">
                <a14:useLocalDpi xmlns:a14="http://schemas.microsoft.com/office/drawing/2010/main" val="0"/>
              </a:ext>
            </a:extLst>
          </a:blip>
          <a:srcRect l="57558" t="20845" r="30437" b="58781"/>
          <a:stretch/>
        </p:blipFill>
        <p:spPr>
          <a:xfrm>
            <a:off x="9997173" y="506235"/>
            <a:ext cx="578497" cy="552198"/>
          </a:xfrm>
          <a:prstGeom prst="rect">
            <a:avLst/>
          </a:prstGeom>
        </p:spPr>
      </p:pic>
      <p:sp>
        <p:nvSpPr>
          <p:cNvPr id="16" name="TekstSylinder 15">
            <a:extLst>
              <a:ext uri="{FF2B5EF4-FFF2-40B4-BE49-F238E27FC236}">
                <a16:creationId xmlns:a16="http://schemas.microsoft.com/office/drawing/2014/main" id="{714EDA18-644B-322F-142C-FF0A7896363F}"/>
              </a:ext>
            </a:extLst>
          </p:cNvPr>
          <p:cNvSpPr txBox="1"/>
          <p:nvPr/>
        </p:nvSpPr>
        <p:spPr>
          <a:xfrm>
            <a:off x="10598429" y="506235"/>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5</a:t>
            </a:r>
            <a:r>
              <a:rPr lang="nb-NO" sz="1400" b="1">
                <a:effectLst/>
                <a:latin typeface="+mj-lt"/>
                <a:ea typeface="Aptos" panose="020B0004020202020204" pitchFamily="34" charset="0"/>
                <a:cs typeface="Times New Roman" panose="02020603050405020304" pitchFamily="18" charset="0"/>
              </a:rPr>
              <a:t> minutter</a:t>
            </a:r>
          </a:p>
        </p:txBody>
      </p:sp>
      <p:sp>
        <p:nvSpPr>
          <p:cNvPr id="11" name="TekstSylinder 10">
            <a:extLst>
              <a:ext uri="{FF2B5EF4-FFF2-40B4-BE49-F238E27FC236}">
                <a16:creationId xmlns:a16="http://schemas.microsoft.com/office/drawing/2014/main" id="{C73FCD5A-5B2F-02C7-C077-7FBFB0E8752B}"/>
              </a:ext>
            </a:extLst>
          </p:cNvPr>
          <p:cNvSpPr txBox="1"/>
          <p:nvPr/>
        </p:nvSpPr>
        <p:spPr>
          <a:xfrm>
            <a:off x="2104045" y="4762588"/>
            <a:ext cx="2002227" cy="370722"/>
          </a:xfrm>
          <a:prstGeom prst="rect">
            <a:avLst/>
          </a:prstGeom>
          <a:noFill/>
        </p:spPr>
        <p:txBody>
          <a:bodyPr wrap="square" rtlCol="0">
            <a:spAutoFit/>
          </a:bodyPr>
          <a:lstStyle/>
          <a:p>
            <a:pPr algn="ctr"/>
            <a:r>
              <a:rPr lang="nb-NO"/>
              <a:t>Regulering </a:t>
            </a:r>
          </a:p>
        </p:txBody>
      </p:sp>
      <p:sp>
        <p:nvSpPr>
          <p:cNvPr id="12" name="TekstSylinder 11">
            <a:extLst>
              <a:ext uri="{FF2B5EF4-FFF2-40B4-BE49-F238E27FC236}">
                <a16:creationId xmlns:a16="http://schemas.microsoft.com/office/drawing/2014/main" id="{1C10A938-8038-BCAD-162A-2B746596B794}"/>
              </a:ext>
            </a:extLst>
          </p:cNvPr>
          <p:cNvSpPr txBox="1"/>
          <p:nvPr/>
        </p:nvSpPr>
        <p:spPr>
          <a:xfrm>
            <a:off x="5358250" y="4762588"/>
            <a:ext cx="2002227" cy="370722"/>
          </a:xfrm>
          <a:prstGeom prst="rect">
            <a:avLst/>
          </a:prstGeom>
          <a:noFill/>
        </p:spPr>
        <p:txBody>
          <a:bodyPr wrap="square" rtlCol="0">
            <a:spAutoFit/>
          </a:bodyPr>
          <a:lstStyle/>
          <a:p>
            <a:pPr algn="ctr"/>
            <a:r>
              <a:rPr lang="nb-NO"/>
              <a:t>Fire porter </a:t>
            </a:r>
          </a:p>
        </p:txBody>
      </p:sp>
      <p:sp>
        <p:nvSpPr>
          <p:cNvPr id="13" name="TekstSylinder 12">
            <a:extLst>
              <a:ext uri="{FF2B5EF4-FFF2-40B4-BE49-F238E27FC236}">
                <a16:creationId xmlns:a16="http://schemas.microsoft.com/office/drawing/2014/main" id="{3AC4BC00-890A-F523-E35C-13D44F13D84B}"/>
              </a:ext>
            </a:extLst>
          </p:cNvPr>
          <p:cNvSpPr txBox="1"/>
          <p:nvPr/>
        </p:nvSpPr>
        <p:spPr>
          <a:xfrm>
            <a:off x="7941709" y="4715052"/>
            <a:ext cx="2905726" cy="646331"/>
          </a:xfrm>
          <a:prstGeom prst="rect">
            <a:avLst/>
          </a:prstGeom>
          <a:noFill/>
        </p:spPr>
        <p:txBody>
          <a:bodyPr wrap="square" rtlCol="0">
            <a:spAutoFit/>
          </a:bodyPr>
          <a:lstStyle/>
          <a:p>
            <a:pPr algn="ctr"/>
            <a:r>
              <a:rPr lang="nb-NO"/>
              <a:t>Individuelle </a:t>
            </a:r>
          </a:p>
          <a:p>
            <a:pPr algn="ctr"/>
            <a:r>
              <a:rPr lang="nb-NO"/>
              <a:t>forskjeller </a:t>
            </a:r>
          </a:p>
        </p:txBody>
      </p:sp>
      <p:sp>
        <p:nvSpPr>
          <p:cNvPr id="21" name="Plassholder for innhold 2">
            <a:extLst>
              <a:ext uri="{FF2B5EF4-FFF2-40B4-BE49-F238E27FC236}">
                <a16:creationId xmlns:a16="http://schemas.microsoft.com/office/drawing/2014/main" id="{C2A605D8-5161-434B-A762-1622F82BF2B3}"/>
              </a:ext>
            </a:extLst>
          </p:cNvPr>
          <p:cNvSpPr>
            <a:spLocks noGrp="1"/>
          </p:cNvSpPr>
          <p:nvPr>
            <p:ph idx="1"/>
          </p:nvPr>
        </p:nvSpPr>
        <p:spPr>
          <a:xfrm>
            <a:off x="1122356" y="1787185"/>
            <a:ext cx="6906385" cy="784137"/>
          </a:xfrm>
        </p:spPr>
        <p:txBody>
          <a:bodyPr>
            <a:normAutofit/>
          </a:bodyPr>
          <a:lstStyle/>
          <a:p>
            <a:pPr>
              <a:spcBef>
                <a:spcPts val="1200"/>
              </a:spcBef>
              <a:spcAft>
                <a:spcPts val="1200"/>
              </a:spcAft>
              <a:buBlip>
                <a:blip r:embed="rId3"/>
              </a:buBlip>
            </a:pPr>
            <a:r>
              <a:rPr lang="nb-NO" sz="1800" kern="100">
                <a:ea typeface="Aptos" panose="020B0004020202020204" pitchFamily="34" charset="0"/>
                <a:cs typeface="Arial" panose="020B0604020202020204" pitchFamily="34" charset="0"/>
              </a:rPr>
              <a:t>Snu deg til sidemannen og si to ting du ble opptatt av i filmen og hvordan det er relevant for deres arbeidshverdag.</a:t>
            </a:r>
          </a:p>
        </p:txBody>
      </p:sp>
      <p:pic>
        <p:nvPicPr>
          <p:cNvPr id="3" name="Bilde 2" descr="Et bilde som inneholder sort, mørke&#10;&#10;Automatisk generert beskrivelse">
            <a:extLst>
              <a:ext uri="{FF2B5EF4-FFF2-40B4-BE49-F238E27FC236}">
                <a16:creationId xmlns:a16="http://schemas.microsoft.com/office/drawing/2014/main" id="{4D5F022A-E6B1-8E54-BA1F-C9F15F7E6E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848" t="33505" r="37679" b="28210"/>
          <a:stretch/>
        </p:blipFill>
        <p:spPr>
          <a:xfrm>
            <a:off x="2443918" y="3551346"/>
            <a:ext cx="1322482" cy="1163706"/>
          </a:xfrm>
          <a:prstGeom prst="rect">
            <a:avLst/>
          </a:prstGeom>
        </p:spPr>
      </p:pic>
      <p:pic>
        <p:nvPicPr>
          <p:cNvPr id="4" name="Bilde 3" descr="Et bilde som inneholder sort, mørke&#10;&#10;Automatisk generert beskrivelse">
            <a:extLst>
              <a:ext uri="{FF2B5EF4-FFF2-40B4-BE49-F238E27FC236}">
                <a16:creationId xmlns:a16="http://schemas.microsoft.com/office/drawing/2014/main" id="{45C38041-E58C-E169-1CE0-345BB4E213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116" t="42144" r="48215" b="39309"/>
          <a:stretch/>
        </p:blipFill>
        <p:spPr>
          <a:xfrm>
            <a:off x="5494940" y="3727806"/>
            <a:ext cx="1451047" cy="810786"/>
          </a:xfrm>
          <a:prstGeom prst="rect">
            <a:avLst/>
          </a:prstGeom>
        </p:spPr>
      </p:pic>
      <p:sp>
        <p:nvSpPr>
          <p:cNvPr id="5" name="TekstSylinder 4">
            <a:extLst>
              <a:ext uri="{FF2B5EF4-FFF2-40B4-BE49-F238E27FC236}">
                <a16:creationId xmlns:a16="http://schemas.microsoft.com/office/drawing/2014/main" id="{451D27C2-DF39-A499-8330-B93DD1A455B3}"/>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pic>
        <p:nvPicPr>
          <p:cNvPr id="8" name="Bilde 7" descr="Et bilde som inneholder sort, mørke&#10;&#10;Automatisk generert beskrivelse">
            <a:extLst>
              <a:ext uri="{FF2B5EF4-FFF2-40B4-BE49-F238E27FC236}">
                <a16:creationId xmlns:a16="http://schemas.microsoft.com/office/drawing/2014/main" id="{EC5894F9-1329-4E82-860E-25CAD60411FA}"/>
              </a:ext>
            </a:extLst>
          </p:cNvPr>
          <p:cNvPicPr>
            <a:picLocks noChangeAspect="1"/>
          </p:cNvPicPr>
          <p:nvPr/>
        </p:nvPicPr>
        <p:blipFill>
          <a:blip r:embed="rId6">
            <a:extLst>
              <a:ext uri="{28A0092B-C50C-407E-A947-70E740481C1C}">
                <a14:useLocalDpi xmlns:a14="http://schemas.microsoft.com/office/drawing/2010/main" val="0"/>
              </a:ext>
            </a:extLst>
          </a:blip>
          <a:srcRect l="32719" t="17321" r="27024" b="18329"/>
          <a:stretch/>
        </p:blipFill>
        <p:spPr>
          <a:xfrm>
            <a:off x="8734926" y="3388601"/>
            <a:ext cx="1407350" cy="1265407"/>
          </a:xfrm>
          <a:prstGeom prst="rect">
            <a:avLst/>
          </a:prstGeom>
        </p:spPr>
      </p:pic>
    </p:spTree>
    <p:extLst>
      <p:ext uri="{BB962C8B-B14F-4D97-AF65-F5344CB8AC3E}">
        <p14:creationId xmlns:p14="http://schemas.microsoft.com/office/powerpoint/2010/main" val="504164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5CD51AB-47B4-CDD3-E3D5-14AACA0144D1}"/>
              </a:ext>
            </a:extLst>
          </p:cNvPr>
          <p:cNvSpPr/>
          <p:nvPr/>
        </p:nvSpPr>
        <p:spPr>
          <a:xfrm>
            <a:off x="5333999"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8629722-7784-CC6B-C723-E45439E8E20D}"/>
              </a:ext>
            </a:extLst>
          </p:cNvPr>
          <p:cNvSpPr>
            <a:spLocks noGrp="1"/>
          </p:cNvSpPr>
          <p:nvPr>
            <p:ph type="title"/>
          </p:nvPr>
        </p:nvSpPr>
        <p:spPr>
          <a:xfrm>
            <a:off x="0" y="4553049"/>
            <a:ext cx="5419493" cy="1105624"/>
          </a:xfrm>
        </p:spPr>
        <p:txBody>
          <a:bodyPr/>
          <a:lstStyle/>
          <a:p>
            <a:pPr algn="ctr"/>
            <a:r>
              <a:rPr lang="nb-NO"/>
              <a:t>Regulering </a:t>
            </a:r>
            <a:br>
              <a:rPr lang="nb-NO"/>
            </a:br>
            <a:r>
              <a:rPr lang="nb-NO"/>
              <a:t>av oss selv</a:t>
            </a:r>
            <a:r>
              <a:rPr lang="nb-NO" sz="1600" baseline="80000"/>
              <a:t>1,2,3</a:t>
            </a:r>
          </a:p>
        </p:txBody>
      </p:sp>
      <p:sp>
        <p:nvSpPr>
          <p:cNvPr id="3" name="Plassholder for innhold 2">
            <a:extLst>
              <a:ext uri="{FF2B5EF4-FFF2-40B4-BE49-F238E27FC236}">
                <a16:creationId xmlns:a16="http://schemas.microsoft.com/office/drawing/2014/main" id="{EA3A1979-767A-0E8E-1146-E05FABFBDB46}"/>
              </a:ext>
            </a:extLst>
          </p:cNvPr>
          <p:cNvSpPr>
            <a:spLocks noGrp="1"/>
          </p:cNvSpPr>
          <p:nvPr>
            <p:ph idx="1"/>
          </p:nvPr>
        </p:nvSpPr>
        <p:spPr>
          <a:xfrm>
            <a:off x="5760934" y="978993"/>
            <a:ext cx="6089623" cy="5399878"/>
          </a:xfrm>
        </p:spPr>
        <p:txBody>
          <a:bodyPr>
            <a:normAutofit/>
          </a:bodyPr>
          <a:lstStyle/>
          <a:p>
            <a:pPr>
              <a:lnSpc>
                <a:spcPct val="100000"/>
              </a:lnSpc>
              <a:spcBef>
                <a:spcPts val="1200"/>
              </a:spcBef>
              <a:spcAft>
                <a:spcPts val="1200"/>
              </a:spcAft>
              <a:buNone/>
            </a:pPr>
            <a:r>
              <a:rPr lang="nb-NO" sz="1800"/>
              <a:t> </a:t>
            </a:r>
          </a:p>
          <a:p>
            <a:pPr>
              <a:lnSpc>
                <a:spcPct val="100000"/>
              </a:lnSpc>
              <a:spcAft>
                <a:spcPts val="1800"/>
              </a:spcAft>
              <a:buBlip>
                <a:blip r:embed="rId3"/>
              </a:buBlip>
            </a:pPr>
            <a:r>
              <a:rPr lang="nb-NO" sz="1800"/>
              <a:t>Som voksen har vi flere og ofte mer effektive </a:t>
            </a:r>
            <a:r>
              <a:rPr lang="nb-NO" sz="1800" b="1"/>
              <a:t>reguleringsferdigheter, </a:t>
            </a:r>
            <a:r>
              <a:rPr lang="nb-NO" sz="1800"/>
              <a:t>sammenlignet med barn. </a:t>
            </a:r>
          </a:p>
          <a:p>
            <a:pPr>
              <a:lnSpc>
                <a:spcPct val="100000"/>
              </a:lnSpc>
              <a:spcAft>
                <a:spcPts val="1800"/>
              </a:spcAft>
              <a:buBlip>
                <a:blip r:embed="rId3"/>
              </a:buBlip>
            </a:pPr>
            <a:r>
              <a:rPr lang="nb-NO" sz="1800"/>
              <a:t>Vår evne til å regulere oss </a:t>
            </a:r>
            <a:r>
              <a:rPr lang="nb-NO" sz="1800" b="1"/>
              <a:t>varierer, </a:t>
            </a:r>
            <a:r>
              <a:rPr lang="nb-NO" sz="1800"/>
              <a:t>og påvirkes blant annet av: </a:t>
            </a:r>
          </a:p>
          <a:p>
            <a:pPr marL="576000" lvl="4" indent="-216000">
              <a:spcBef>
                <a:spcPts val="600"/>
              </a:spcBef>
              <a:spcAft>
                <a:spcPts val="600"/>
              </a:spcAft>
              <a:buBlip>
                <a:blip r:embed="rId3"/>
              </a:buBlip>
            </a:pPr>
            <a:r>
              <a:rPr lang="nb-NO" sz="1800" b="1"/>
              <a:t>Hvor krevende </a:t>
            </a:r>
            <a:r>
              <a:rPr lang="nb-NO" sz="1800"/>
              <a:t>situasjonen er og i hvilken grad den </a:t>
            </a:r>
            <a:r>
              <a:rPr lang="nb-NO" sz="1800" b="1"/>
              <a:t>utfordrer oss.</a:t>
            </a:r>
          </a:p>
          <a:p>
            <a:pPr marL="576000" lvl="4" indent="-216000">
              <a:spcBef>
                <a:spcPts val="600"/>
              </a:spcBef>
              <a:spcAft>
                <a:spcPts val="600"/>
              </a:spcAft>
              <a:buBlip>
                <a:blip r:embed="rId3"/>
              </a:buBlip>
            </a:pPr>
            <a:r>
              <a:rPr lang="nb-NO" sz="1800"/>
              <a:t>Hvor mye </a:t>
            </a:r>
            <a:r>
              <a:rPr lang="nb-NO" sz="1800" b="1"/>
              <a:t>belastninger</a:t>
            </a:r>
            <a:r>
              <a:rPr lang="nb-NO" sz="1800"/>
              <a:t> vi skal håndtere samtidig, både privat og på jobb. </a:t>
            </a:r>
          </a:p>
          <a:p>
            <a:pPr marL="576000" lvl="4" indent="-216000">
              <a:spcBef>
                <a:spcPts val="600"/>
              </a:spcBef>
              <a:spcAft>
                <a:spcPts val="600"/>
              </a:spcAft>
              <a:buBlip>
                <a:blip r:embed="rId3"/>
              </a:buBlip>
            </a:pPr>
            <a:r>
              <a:rPr lang="nb-NO" sz="1800"/>
              <a:t>Om vi blir </a:t>
            </a:r>
            <a:r>
              <a:rPr lang="nb-NO" sz="1800" b="1"/>
              <a:t>smittet </a:t>
            </a:r>
            <a:r>
              <a:rPr lang="nb-NO" sz="1800"/>
              <a:t>av andres stress samtidig. </a:t>
            </a:r>
          </a:p>
          <a:p>
            <a:pPr marL="576000" lvl="4" indent="-216000">
              <a:spcBef>
                <a:spcPts val="600"/>
              </a:spcBef>
              <a:spcAft>
                <a:spcPts val="600"/>
              </a:spcAft>
              <a:buBlip>
                <a:blip r:embed="rId3"/>
              </a:buBlip>
            </a:pPr>
            <a:r>
              <a:rPr lang="nb-NO" sz="1800"/>
              <a:t>Mulighetene for </a:t>
            </a:r>
            <a:r>
              <a:rPr lang="nb-NO" sz="1800" b="1"/>
              <a:t>støtte</a:t>
            </a:r>
            <a:r>
              <a:rPr lang="nb-NO" sz="1800"/>
              <a:t>. </a:t>
            </a:r>
          </a:p>
          <a:p>
            <a:pPr marL="0" indent="0">
              <a:spcBef>
                <a:spcPts val="1200"/>
              </a:spcBef>
              <a:spcAft>
                <a:spcPts val="1200"/>
              </a:spcAft>
              <a:buNone/>
            </a:pPr>
            <a:endParaRPr lang="nb-NO" sz="2200">
              <a:latin typeface="Oslo Sans Office" panose="02000000000000000000" pitchFamily="2" charset="0"/>
            </a:endParaRPr>
          </a:p>
        </p:txBody>
      </p:sp>
      <p:sp>
        <p:nvSpPr>
          <p:cNvPr id="5" name="Rektangel 4">
            <a:extLst>
              <a:ext uri="{FF2B5EF4-FFF2-40B4-BE49-F238E27FC236}">
                <a16:creationId xmlns:a16="http://schemas.microsoft.com/office/drawing/2014/main" id="{9CD852BA-442E-299D-C722-472F7A903D6F}"/>
              </a:ext>
            </a:extLst>
          </p:cNvPr>
          <p:cNvSpPr/>
          <p:nvPr/>
        </p:nvSpPr>
        <p:spPr>
          <a:xfrm>
            <a:off x="1023921" y="8016506"/>
            <a:ext cx="2319689" cy="30062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a:t>Bilde av regulering?</a:t>
            </a:r>
          </a:p>
          <a:p>
            <a:endParaRPr lang="nb-NO"/>
          </a:p>
          <a:p>
            <a:r>
              <a:rPr lang="nb-NO"/>
              <a:t>Bilde av </a:t>
            </a:r>
            <a:r>
              <a:rPr lang="nb-NO" err="1"/>
              <a:t>dimmerene</a:t>
            </a:r>
            <a:r>
              <a:rPr lang="nb-NO"/>
              <a:t>?</a:t>
            </a:r>
          </a:p>
          <a:p>
            <a:endParaRPr lang="nb-NO"/>
          </a:p>
          <a:p>
            <a:r>
              <a:rPr lang="nb-NO"/>
              <a:t>Person som puster dypt og sansefargen i hjernen blir borte?</a:t>
            </a:r>
          </a:p>
        </p:txBody>
      </p:sp>
      <p:pic>
        <p:nvPicPr>
          <p:cNvPr id="6" name="Bilde 5" descr="Et bilde som inneholder kunst, Grafikk&#10;&#10;Automatisk generert beskrivelse">
            <a:extLst>
              <a:ext uri="{FF2B5EF4-FFF2-40B4-BE49-F238E27FC236}">
                <a16:creationId xmlns:a16="http://schemas.microsoft.com/office/drawing/2014/main" id="{CF846C67-85DA-EEC3-93C1-ED58FB5E2987}"/>
              </a:ext>
            </a:extLst>
          </p:cNvPr>
          <p:cNvPicPr>
            <a:picLocks noChangeAspect="1"/>
          </p:cNvPicPr>
          <p:nvPr/>
        </p:nvPicPr>
        <p:blipFill rotWithShape="1">
          <a:blip r:embed="rId4">
            <a:extLst>
              <a:ext uri="{28A0092B-C50C-407E-A947-70E740481C1C}">
                <a14:useLocalDpi xmlns:a14="http://schemas.microsoft.com/office/drawing/2010/main" val="0"/>
              </a:ext>
            </a:extLst>
          </a:blip>
          <a:srcRect l="33478"/>
          <a:stretch/>
        </p:blipFill>
        <p:spPr>
          <a:xfrm>
            <a:off x="695325" y="381996"/>
            <a:ext cx="4356242" cy="3683592"/>
          </a:xfrm>
          <a:prstGeom prst="rect">
            <a:avLst/>
          </a:prstGeom>
        </p:spPr>
      </p:pic>
      <p:sp>
        <p:nvSpPr>
          <p:cNvPr id="7" name="TekstSylinder 6">
            <a:extLst>
              <a:ext uri="{FF2B5EF4-FFF2-40B4-BE49-F238E27FC236}">
                <a16:creationId xmlns:a16="http://schemas.microsoft.com/office/drawing/2014/main" id="{EE33E7B6-6FFD-B58B-28E4-84574E7931DE}"/>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Tree>
    <p:extLst>
      <p:ext uri="{BB962C8B-B14F-4D97-AF65-F5344CB8AC3E}">
        <p14:creationId xmlns:p14="http://schemas.microsoft.com/office/powerpoint/2010/main" val="3386828956"/>
      </p:ext>
    </p:extLst>
  </p:cSld>
  <p:clrMapOvr>
    <a:masterClrMapping/>
  </p:clrMapOvr>
</p:sld>
</file>

<file path=ppt/theme/theme1.xml><?xml version="1.0" encoding="utf-8"?>
<a:theme xmlns:a="http://schemas.openxmlformats.org/drawingml/2006/main" name="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1_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9521434-91c1-42be-b943-616fa43a5fae" xsi:nil="true"/>
    <lcf76f155ced4ddcb4097134ff3c332f xmlns="25c534b4-626b-4457-9716-90fe22f9980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9" ma:contentTypeDescription="Create a new document." ma:contentTypeScope="" ma:versionID="05f36fd3bd7bea3b100e8c6696e67f2e">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c3e216d3a8830edf5ae03bc57f7ee4b"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28B33C-9924-47BA-8147-5FBDD9816B20}">
  <ds:schemaRefs>
    <ds:schemaRef ds:uri="http://schemas.microsoft.com/sharepoint/v3/contenttype/forms"/>
  </ds:schemaRefs>
</ds:datastoreItem>
</file>

<file path=customXml/itemProps2.xml><?xml version="1.0" encoding="utf-8"?>
<ds:datastoreItem xmlns:ds="http://schemas.openxmlformats.org/officeDocument/2006/customXml" ds:itemID="{AC33B9D4-2C48-4DE1-995F-5286E5D9EF87}">
  <ds:schemaRefs>
    <ds:schemaRef ds:uri="http://purl.org/dc/elements/1.1/"/>
    <ds:schemaRef ds:uri="http://schemas.microsoft.com/office/2006/documentManagement/types"/>
    <ds:schemaRef ds:uri="http://www.w3.org/XML/1998/namespace"/>
    <ds:schemaRef ds:uri="99521434-91c1-42be-b943-616fa43a5fae"/>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25c534b4-626b-4457-9716-90fe22f9980e"/>
  </ds:schemaRefs>
</ds:datastoreItem>
</file>

<file path=customXml/itemProps3.xml><?xml version="1.0" encoding="utf-8"?>
<ds:datastoreItem xmlns:ds="http://schemas.openxmlformats.org/officeDocument/2006/customXml" ds:itemID="{4D195917-F24D-4458-B39A-C556A40CE8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Økt livsmestring_temadesign</Template>
  <TotalTime>6</TotalTime>
  <Words>2341</Words>
  <Application>Microsoft Macintosh PowerPoint</Application>
  <PresentationFormat>Widescreen</PresentationFormat>
  <Paragraphs>247</Paragraphs>
  <Slides>34</Slides>
  <Notes>18</Notes>
  <HiddenSlides>0</HiddenSlides>
  <MMClips>3</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34</vt:i4>
      </vt:variant>
    </vt:vector>
  </HeadingPairs>
  <TitlesOfParts>
    <vt:vector size="43" baseType="lpstr">
      <vt:lpstr>Aptos</vt:lpstr>
      <vt:lpstr>Arial</vt:lpstr>
      <vt:lpstr>Oslo Sans</vt:lpstr>
      <vt:lpstr>Oslo Sans Office</vt:lpstr>
      <vt:lpstr>Wingdings</vt:lpstr>
      <vt:lpstr>Økt livsmestring_temadesign</vt:lpstr>
      <vt:lpstr>2_Oslo NY bilde</vt:lpstr>
      <vt:lpstr>Originaloppsett</vt:lpstr>
      <vt:lpstr>1_Økt livsmestring_temadesign</vt:lpstr>
      <vt:lpstr>PowerPoint-presentasjon</vt:lpstr>
      <vt:lpstr>PowerPoint-presentasjon</vt:lpstr>
      <vt:lpstr>PowerPoint-presentasjon</vt:lpstr>
      <vt:lpstr>Innsjekk </vt:lpstr>
      <vt:lpstr>Regulere egen stressrespons1,2,3</vt:lpstr>
      <vt:lpstr>PowerPoint-presentasjon</vt:lpstr>
      <vt:lpstr>PowerPoint-presentasjon</vt:lpstr>
      <vt:lpstr>Oppgave   </vt:lpstr>
      <vt:lpstr>Regulering  av oss selv1,2,3</vt:lpstr>
      <vt:lpstr>Reguleringsportene1,2</vt:lpstr>
      <vt:lpstr>PowerPoint-presentasjon</vt:lpstr>
      <vt:lpstr>Sanseporten2 Regulering via kropp og sanser </vt:lpstr>
      <vt:lpstr>Følelsesporten1,2,3 Regulering følelser og relasjon </vt:lpstr>
      <vt:lpstr>Tenkeporten1,2 Regulering via tanker og fornuft</vt:lpstr>
      <vt:lpstr>Strukturporten2,3 Regulering via rutiner og forutsigbarhet</vt:lpstr>
      <vt:lpstr>Oppgave </vt:lpstr>
      <vt:lpstr>Tidspunkt  for regulering2</vt:lpstr>
      <vt:lpstr>Regulering før, under og etter </vt:lpstr>
      <vt:lpstr>Regulering når vi er innenfor vinduet2,3 </vt:lpstr>
      <vt:lpstr>Når regulering blir ekstra krevende1,2,3</vt:lpstr>
      <vt:lpstr>Vi opplever barnets atferd forskjellig1,2,3</vt:lpstr>
      <vt:lpstr>Hva trigger meg?  Vi har ulike erfaringer og aktiveres av ulik type atferd</vt:lpstr>
      <vt:lpstr>Oppgave </vt:lpstr>
      <vt:lpstr>Case: Omar </vt:lpstr>
      <vt:lpstr>Case: Omar</vt:lpstr>
      <vt:lpstr>God nok</vt:lpstr>
      <vt:lpstr>Oppgave </vt:lpstr>
      <vt:lpstr>PowerPoint-presentasjon</vt:lpstr>
      <vt:lpstr>PowerPoint-presentasjon</vt:lpstr>
      <vt:lpstr>PowerPoint-presentasjon</vt:lpstr>
      <vt:lpstr>PowerPoint-presentasjon</vt:lpstr>
      <vt:lpstr>PowerPoint-presentasjon</vt:lpstr>
      <vt:lpstr>Utviklet av  Bydel Gamle Oslo og Utdanningsetaten</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Hege Bjercke Dalheim</dc:creator>
  <cp:lastModifiedBy>Miranda Sulejmanova</cp:lastModifiedBy>
  <cp:revision>1</cp:revision>
  <dcterms:created xsi:type="dcterms:W3CDTF">2024-08-06T09:00:31Z</dcterms:created>
  <dcterms:modified xsi:type="dcterms:W3CDTF">2026-01-29T15:29:05Z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0x01010000D6163CE1D8B748AA4FBD99A1A3925B</vt:lpwstr>
  </property>
  <property fmtid="{D5CDD505-2E9C-101B-9397-08002B2CF9AE}" pid="3" name="MediaServiceImageTags">
    <vt:lpwstr/>
  </property>
</Properties>
</file>