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705" r:id="rId7"/>
  </p:sldMasterIdLst>
  <p:notesMasterIdLst>
    <p:notesMasterId r:id="rId41"/>
  </p:notesMasterIdLst>
  <p:sldIdLst>
    <p:sldId id="708" r:id="rId8"/>
    <p:sldId id="709" r:id="rId9"/>
    <p:sldId id="710" r:id="rId10"/>
    <p:sldId id="308" r:id="rId11"/>
    <p:sldId id="629" r:id="rId12"/>
    <p:sldId id="311" r:id="rId13"/>
    <p:sldId id="312" r:id="rId14"/>
    <p:sldId id="704" r:id="rId15"/>
    <p:sldId id="691" r:id="rId16"/>
    <p:sldId id="619" r:id="rId17"/>
    <p:sldId id="690" r:id="rId18"/>
    <p:sldId id="623" r:id="rId19"/>
    <p:sldId id="609" r:id="rId20"/>
    <p:sldId id="627" r:id="rId21"/>
    <p:sldId id="687" r:id="rId22"/>
    <p:sldId id="695" r:id="rId23"/>
    <p:sldId id="649" r:id="rId24"/>
    <p:sldId id="696" r:id="rId25"/>
    <p:sldId id="650" r:id="rId26"/>
    <p:sldId id="697" r:id="rId27"/>
    <p:sldId id="705" r:id="rId28"/>
    <p:sldId id="706" r:id="rId29"/>
    <p:sldId id="612" r:id="rId30"/>
    <p:sldId id="669" r:id="rId31"/>
    <p:sldId id="296" r:id="rId32"/>
    <p:sldId id="712" r:id="rId33"/>
    <p:sldId id="615" r:id="rId34"/>
    <p:sldId id="693" r:id="rId35"/>
    <p:sldId id="670" r:id="rId36"/>
    <p:sldId id="671" r:id="rId37"/>
    <p:sldId id="665" r:id="rId38"/>
    <p:sldId id="672" r:id="rId39"/>
    <p:sldId id="718" r:id="rId40"/>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54" userDrawn="1">
          <p15:clr>
            <a:srgbClr val="A4A3A4"/>
          </p15:clr>
        </p15:guide>
        <p15:guide id="3"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4E1C7-3BFC-C54E-B89A-446DD65B426C}" v="4" dt="2026-01-29T15:27:11.09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200" y="496"/>
      </p:cViewPr>
      <p:guideLst>
        <p:guide orient="horz" pos="2160"/>
        <p:guide orient="horz" pos="754"/>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custSel modSld">
      <pc:chgData name="Line Frivold" userId="b06fdff6-51e2-4f3c-82fb-c41aab590c30" providerId="ADAL" clId="{11BEB778-2ED2-4ACE-AD8B-D8BBA70A4324}" dt="2026-01-26T13:56:56.266" v="5"/>
      <pc:docMkLst>
        <pc:docMk/>
      </pc:docMkLst>
      <pc:sldChg chg="addSp modSp mod modClrScheme modAnim chgLayout">
        <pc:chgData name="Line Frivold" userId="b06fdff6-51e2-4f3c-82fb-c41aab590c30" providerId="ADAL" clId="{11BEB778-2ED2-4ACE-AD8B-D8BBA70A4324}" dt="2026-01-26T13:53:49.415" v="2"/>
        <pc:sldMkLst>
          <pc:docMk/>
          <pc:sldMk cId="960400158" sldId="312"/>
        </pc:sldMkLst>
        <pc:spChg chg="mod ord">
          <ac:chgData name="Line Frivold" userId="b06fdff6-51e2-4f3c-82fb-c41aab590c30" providerId="ADAL" clId="{11BEB778-2ED2-4ACE-AD8B-D8BBA70A4324}" dt="2026-01-26T13:53:37.259" v="1" actId="26606"/>
          <ac:spMkLst>
            <pc:docMk/>
            <pc:sldMk cId="960400158" sldId="312"/>
            <ac:spMk id="3" creationId="{DF3E00CB-11E2-E349-56AA-54E3FE21DFBB}"/>
          </ac:spMkLst>
        </pc:spChg>
        <pc:spChg chg="add mod">
          <ac:chgData name="Line Frivold" userId="b06fdff6-51e2-4f3c-82fb-c41aab590c30" providerId="ADAL" clId="{11BEB778-2ED2-4ACE-AD8B-D8BBA70A4324}" dt="2026-01-26T13:53:37.259" v="1" actId="26606"/>
          <ac:spMkLst>
            <pc:docMk/>
            <pc:sldMk cId="960400158" sldId="312"/>
            <ac:spMk id="8" creationId="{9F96F36F-E030-F630-3872-67970BFEDB00}"/>
          </ac:spMkLst>
        </pc:spChg>
        <pc:spChg chg="add mod">
          <ac:chgData name="Line Frivold" userId="b06fdff6-51e2-4f3c-82fb-c41aab590c30" providerId="ADAL" clId="{11BEB778-2ED2-4ACE-AD8B-D8BBA70A4324}" dt="2026-01-26T13:53:37.259" v="1" actId="26606"/>
          <ac:spMkLst>
            <pc:docMk/>
            <pc:sldMk cId="960400158" sldId="312"/>
            <ac:spMk id="10" creationId="{151EA510-738C-955C-0D05-E5414AB64C0B}"/>
          </ac:spMkLst>
        </pc:spChg>
        <pc:picChg chg="add mod">
          <ac:chgData name="Line Frivold" userId="b06fdff6-51e2-4f3c-82fb-c41aab590c30" providerId="ADAL" clId="{11BEB778-2ED2-4ACE-AD8B-D8BBA70A4324}" dt="2026-01-26T13:53:37.259" v="1" actId="26606"/>
          <ac:picMkLst>
            <pc:docMk/>
            <pc:sldMk cId="960400158" sldId="312"/>
            <ac:picMk id="2" creationId="{14387E1D-0FBF-F8E9-4C7A-63F406EDE6B4}"/>
          </ac:picMkLst>
        </pc:picChg>
      </pc:sldChg>
      <pc:sldChg chg="addSp modSp mod modClrScheme modAnim chgLayout">
        <pc:chgData name="Line Frivold" userId="b06fdff6-51e2-4f3c-82fb-c41aab590c30" providerId="ADAL" clId="{11BEB778-2ED2-4ACE-AD8B-D8BBA70A4324}" dt="2026-01-26T13:56:56.266" v="5"/>
        <pc:sldMkLst>
          <pc:docMk/>
          <pc:sldMk cId="437264437" sldId="615"/>
        </pc:sldMkLst>
        <pc:spChg chg="mod ord">
          <ac:chgData name="Line Frivold" userId="b06fdff6-51e2-4f3c-82fb-c41aab590c30" providerId="ADAL" clId="{11BEB778-2ED2-4ACE-AD8B-D8BBA70A4324}" dt="2026-01-26T13:56:46.252" v="4" actId="26606"/>
          <ac:spMkLst>
            <pc:docMk/>
            <pc:sldMk cId="437264437" sldId="615"/>
            <ac:spMk id="2" creationId="{7C404C05-A037-C0BC-ED5F-CF120EDC8452}"/>
          </ac:spMkLst>
        </pc:spChg>
        <pc:spChg chg="add mod">
          <ac:chgData name="Line Frivold" userId="b06fdff6-51e2-4f3c-82fb-c41aab590c30" providerId="ADAL" clId="{11BEB778-2ED2-4ACE-AD8B-D8BBA70A4324}" dt="2026-01-26T13:56:46.252" v="4" actId="26606"/>
          <ac:spMkLst>
            <pc:docMk/>
            <pc:sldMk cId="437264437" sldId="615"/>
            <ac:spMk id="8" creationId="{F4D85CA3-A80E-8DA4-4FE2-D354F84BE9A9}"/>
          </ac:spMkLst>
        </pc:spChg>
        <pc:spChg chg="add mod">
          <ac:chgData name="Line Frivold" userId="b06fdff6-51e2-4f3c-82fb-c41aab590c30" providerId="ADAL" clId="{11BEB778-2ED2-4ACE-AD8B-D8BBA70A4324}" dt="2026-01-26T13:56:46.252" v="4" actId="26606"/>
          <ac:spMkLst>
            <pc:docMk/>
            <pc:sldMk cId="437264437" sldId="615"/>
            <ac:spMk id="10" creationId="{3FD46868-DCBE-55A4-12D9-770314B1669F}"/>
          </ac:spMkLst>
        </pc:spChg>
        <pc:picChg chg="add mod">
          <ac:chgData name="Line Frivold" userId="b06fdff6-51e2-4f3c-82fb-c41aab590c30" providerId="ADAL" clId="{11BEB778-2ED2-4ACE-AD8B-D8BBA70A4324}" dt="2026-01-26T13:56:46.252" v="4" actId="26606"/>
          <ac:picMkLst>
            <pc:docMk/>
            <pc:sldMk cId="437264437" sldId="615"/>
            <ac:picMk id="3" creationId="{96BE6D85-ECFD-D23C-6122-40AE06462058}"/>
          </ac:picMkLst>
        </pc:picChg>
      </pc:sldChg>
    </pc:docChg>
  </pc:docChgLst>
  <pc:docChgLst>
    <pc:chgData name="Miranda Sulejmanova" userId="c79d8f6e-d06e-41dd-9b60-daa4b972acb7" providerId="ADAL" clId="{9DCC7395-C6E2-5FB2-A2E4-526032DCF1F8}"/>
    <pc:docChg chg="modSld">
      <pc:chgData name="Miranda Sulejmanova" userId="c79d8f6e-d06e-41dd-9b60-daa4b972acb7" providerId="ADAL" clId="{9DCC7395-C6E2-5FB2-A2E4-526032DCF1F8}" dt="2026-01-29T15:27:11.095" v="6"/>
      <pc:docMkLst>
        <pc:docMk/>
      </pc:docMkLst>
      <pc:sldChg chg="modSp mod setBg">
        <pc:chgData name="Miranda Sulejmanova" userId="c79d8f6e-d06e-41dd-9b60-daa4b972acb7" providerId="ADAL" clId="{9DCC7395-C6E2-5FB2-A2E4-526032DCF1F8}" dt="2026-01-29T15:26:49.523" v="4"/>
        <pc:sldMkLst>
          <pc:docMk/>
          <pc:sldMk cId="960400158" sldId="312"/>
        </pc:sldMkLst>
        <pc:picChg chg="mod modCrop">
          <ac:chgData name="Miranda Sulejmanova" userId="c79d8f6e-d06e-41dd-9b60-daa4b972acb7" providerId="ADAL" clId="{9DCC7395-C6E2-5FB2-A2E4-526032DCF1F8}" dt="2026-01-29T15:26:38.665" v="3" actId="732"/>
          <ac:picMkLst>
            <pc:docMk/>
            <pc:sldMk cId="960400158" sldId="312"/>
            <ac:picMk id="2" creationId="{14387E1D-0FBF-F8E9-4C7A-63F406EDE6B4}"/>
          </ac:picMkLst>
        </pc:picChg>
      </pc:sldChg>
      <pc:sldChg chg="modSp setBg">
        <pc:chgData name="Miranda Sulejmanova" userId="c79d8f6e-d06e-41dd-9b60-daa4b972acb7" providerId="ADAL" clId="{9DCC7395-C6E2-5FB2-A2E4-526032DCF1F8}" dt="2026-01-29T15:27:11.095" v="6"/>
        <pc:sldMkLst>
          <pc:docMk/>
          <pc:sldMk cId="437264437" sldId="615"/>
        </pc:sldMkLst>
        <pc:picChg chg="mod">
          <ac:chgData name="Miranda Sulejmanova" userId="c79d8f6e-d06e-41dd-9b60-daa4b972acb7" providerId="ADAL" clId="{9DCC7395-C6E2-5FB2-A2E4-526032DCF1F8}" dt="2026-01-29T15:27:06.374" v="5"/>
          <ac:picMkLst>
            <pc:docMk/>
            <pc:sldMk cId="437264437" sldId="615"/>
            <ac:picMk id="3" creationId="{96BE6D85-ECFD-D23C-6122-40AE0646205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C08DD5-9301-4708-958E-F582534DE7E4}"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DDF6F3-D85C-43F2-98D4-28BA79EE9F44}" type="slidenum">
              <a:rPr lang="nb-NO" smtClean="0"/>
              <a:t>‹#›</a:t>
            </a:fld>
            <a:endParaRPr lang="nb-NO"/>
          </a:p>
        </p:txBody>
      </p:sp>
    </p:spTree>
    <p:extLst>
      <p:ext uri="{BB962C8B-B14F-4D97-AF65-F5344CB8AC3E}">
        <p14:creationId xmlns:p14="http://schemas.microsoft.com/office/powerpoint/2010/main" val="73049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a:t>
            </a:fld>
            <a:endParaRPr lang="nb-NO"/>
          </a:p>
        </p:txBody>
      </p:sp>
    </p:spTree>
    <p:extLst>
      <p:ext uri="{BB962C8B-B14F-4D97-AF65-F5344CB8AC3E}">
        <p14:creationId xmlns:p14="http://schemas.microsoft.com/office/powerpoint/2010/main" val="3773858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17</a:t>
            </a:fld>
            <a:endParaRPr lang="nb-NO"/>
          </a:p>
        </p:txBody>
      </p:sp>
    </p:spTree>
    <p:extLst>
      <p:ext uri="{BB962C8B-B14F-4D97-AF65-F5344CB8AC3E}">
        <p14:creationId xmlns:p14="http://schemas.microsoft.com/office/powerpoint/2010/main" val="377271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19</a:t>
            </a:fld>
            <a:endParaRPr lang="nb-NO"/>
          </a:p>
        </p:txBody>
      </p:sp>
    </p:spTree>
    <p:extLst>
      <p:ext uri="{BB962C8B-B14F-4D97-AF65-F5344CB8AC3E}">
        <p14:creationId xmlns:p14="http://schemas.microsoft.com/office/powerpoint/2010/main" val="170609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20</a:t>
            </a:fld>
            <a:endParaRPr lang="nb-NO"/>
          </a:p>
        </p:txBody>
      </p:sp>
    </p:spTree>
    <p:extLst>
      <p:ext uri="{BB962C8B-B14F-4D97-AF65-F5344CB8AC3E}">
        <p14:creationId xmlns:p14="http://schemas.microsoft.com/office/powerpoint/2010/main" val="6656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21</a:t>
            </a:fld>
            <a:endParaRPr lang="nb-NO"/>
          </a:p>
        </p:txBody>
      </p:sp>
    </p:spTree>
    <p:extLst>
      <p:ext uri="{BB962C8B-B14F-4D97-AF65-F5344CB8AC3E}">
        <p14:creationId xmlns:p14="http://schemas.microsoft.com/office/powerpoint/2010/main" val="2844417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22</a:t>
            </a:fld>
            <a:endParaRPr lang="nb-NO"/>
          </a:p>
        </p:txBody>
      </p:sp>
    </p:spTree>
    <p:extLst>
      <p:ext uri="{BB962C8B-B14F-4D97-AF65-F5344CB8AC3E}">
        <p14:creationId xmlns:p14="http://schemas.microsoft.com/office/powerpoint/2010/main" val="3782812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23</a:t>
            </a:fld>
            <a:endParaRPr lang="nb-NO"/>
          </a:p>
        </p:txBody>
      </p:sp>
    </p:spTree>
    <p:extLst>
      <p:ext uri="{BB962C8B-B14F-4D97-AF65-F5344CB8AC3E}">
        <p14:creationId xmlns:p14="http://schemas.microsoft.com/office/powerpoint/2010/main" val="704020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26</a:t>
            </a:fld>
            <a:endParaRPr lang="nb-NO"/>
          </a:p>
        </p:txBody>
      </p:sp>
    </p:spTree>
    <p:extLst>
      <p:ext uri="{BB962C8B-B14F-4D97-AF65-F5344CB8AC3E}">
        <p14:creationId xmlns:p14="http://schemas.microsoft.com/office/powerpoint/2010/main" val="374460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FE01F-7ACB-6EB6-39A6-8DD73FED606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E96A073-920D-560B-FD01-CFC279799F0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0B5EF12-7BC9-1AD5-6713-4851144DB343}"/>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B739ADD-B88D-B568-27CC-EA4B748F9C03}"/>
              </a:ext>
            </a:extLst>
          </p:cNvPr>
          <p:cNvSpPr>
            <a:spLocks noGrp="1"/>
          </p:cNvSpPr>
          <p:nvPr>
            <p:ph type="sldNum" sz="quarter" idx="5"/>
          </p:nvPr>
        </p:nvSpPr>
        <p:spPr/>
        <p:txBody>
          <a:bodyPr/>
          <a:lstStyle/>
          <a:p>
            <a:fld id="{012388D7-8E4F-4ED0-9365-B1D06BCE1E5A}" type="slidenum">
              <a:rPr lang="nb-NO" smtClean="0"/>
              <a:t>30</a:t>
            </a:fld>
            <a:endParaRPr lang="nb-NO"/>
          </a:p>
        </p:txBody>
      </p:sp>
    </p:spTree>
    <p:extLst>
      <p:ext uri="{BB962C8B-B14F-4D97-AF65-F5344CB8AC3E}">
        <p14:creationId xmlns:p14="http://schemas.microsoft.com/office/powerpoint/2010/main" val="308194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a:t>
            </a:fld>
            <a:endParaRPr lang="nb-NO"/>
          </a:p>
        </p:txBody>
      </p:sp>
    </p:spTree>
    <p:extLst>
      <p:ext uri="{BB962C8B-B14F-4D97-AF65-F5344CB8AC3E}">
        <p14:creationId xmlns:p14="http://schemas.microsoft.com/office/powerpoint/2010/main" val="425729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3</a:t>
            </a:fld>
            <a:endParaRPr lang="nb-NO"/>
          </a:p>
        </p:txBody>
      </p:sp>
    </p:spTree>
    <p:extLst>
      <p:ext uri="{BB962C8B-B14F-4D97-AF65-F5344CB8AC3E}">
        <p14:creationId xmlns:p14="http://schemas.microsoft.com/office/powerpoint/2010/main" val="1666076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6</a:t>
            </a:fld>
            <a:endParaRPr lang="nb-NO"/>
          </a:p>
        </p:txBody>
      </p:sp>
    </p:spTree>
    <p:extLst>
      <p:ext uri="{BB962C8B-B14F-4D97-AF65-F5344CB8AC3E}">
        <p14:creationId xmlns:p14="http://schemas.microsoft.com/office/powerpoint/2010/main" val="139802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9</a:t>
            </a:fld>
            <a:endParaRPr lang="nb-NO"/>
          </a:p>
        </p:txBody>
      </p:sp>
    </p:spTree>
    <p:extLst>
      <p:ext uri="{BB962C8B-B14F-4D97-AF65-F5344CB8AC3E}">
        <p14:creationId xmlns:p14="http://schemas.microsoft.com/office/powerpoint/2010/main" val="368373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10</a:t>
            </a:fld>
            <a:endParaRPr lang="nb-NO"/>
          </a:p>
        </p:txBody>
      </p:sp>
    </p:spTree>
    <p:extLst>
      <p:ext uri="{BB962C8B-B14F-4D97-AF65-F5344CB8AC3E}">
        <p14:creationId xmlns:p14="http://schemas.microsoft.com/office/powerpoint/2010/main" val="38116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11</a:t>
            </a:fld>
            <a:endParaRPr lang="nb-NO"/>
          </a:p>
        </p:txBody>
      </p:sp>
    </p:spTree>
    <p:extLst>
      <p:ext uri="{BB962C8B-B14F-4D97-AF65-F5344CB8AC3E}">
        <p14:creationId xmlns:p14="http://schemas.microsoft.com/office/powerpoint/2010/main" val="379095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13</a:t>
            </a:fld>
            <a:endParaRPr lang="nb-NO"/>
          </a:p>
        </p:txBody>
      </p:sp>
    </p:spTree>
    <p:extLst>
      <p:ext uri="{BB962C8B-B14F-4D97-AF65-F5344CB8AC3E}">
        <p14:creationId xmlns:p14="http://schemas.microsoft.com/office/powerpoint/2010/main" val="87274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15</a:t>
            </a:fld>
            <a:endParaRPr lang="nb-NO"/>
          </a:p>
        </p:txBody>
      </p:sp>
    </p:spTree>
    <p:extLst>
      <p:ext uri="{BB962C8B-B14F-4D97-AF65-F5344CB8AC3E}">
        <p14:creationId xmlns:p14="http://schemas.microsoft.com/office/powerpoint/2010/main" val="41270561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412288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938417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60399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B7A33C-E536-2ECE-DA11-17A5567501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D34CD8C-9781-8265-67CE-44B5AE851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DB383E9-D7D3-B4BE-160A-8F2A73E38F4E}"/>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86B288CE-B51E-8ED3-3777-7399940786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63F5058-F629-6F11-CB66-F3736F5065D2}"/>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100400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156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111273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405443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8939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04075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048664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880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462216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88235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99304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475700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0823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42565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653968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15775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937840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90700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08087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778139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1057603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58108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266167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55144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50073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91311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81939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2665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604835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2696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642444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696261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00788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B7A33C-E536-2ECE-DA11-17A5567501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D34CD8C-9781-8265-67CE-44B5AE851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DB383E9-D7D3-B4BE-160A-8F2A73E38F4E}"/>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86B288CE-B51E-8ED3-3777-7399940786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63F5058-F629-6F11-CB66-F3736F5065D2}"/>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357518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27556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84503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061173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30905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3331974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358783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B7A33C-E536-2ECE-DA11-17A5567501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D34CD8C-9781-8265-67CE-44B5AE851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DB383E9-D7D3-B4BE-160A-8F2A73E38F4E}"/>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86B288CE-B51E-8ED3-3777-7399940786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63F5058-F629-6F11-CB66-F3736F5065D2}"/>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347679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50C41E-F692-4ED0-F911-697E35F796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BB1CE38-6B93-F453-147A-CE1B04E44C5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78B8AB-9D21-8457-6180-3EF3807649D1}"/>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0605F743-00E8-D27E-2EFB-370E9CB904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90F6D6-CBB8-CF31-6E3E-9D376D5E3E20}"/>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58272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261688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0052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29535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1.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853072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2858871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 id="2147483704"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7610212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16948919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1.xml"/><Relationship Id="rId1" Type="http://schemas.openxmlformats.org/officeDocument/2006/relationships/video" Target="https://www.youtube.com/embed/GpSyoyYyc-c?feature=oembed"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1.xml"/><Relationship Id="rId1" Type="http://schemas.openxmlformats.org/officeDocument/2006/relationships/video" Target="https://www.youtube.com/embed/0pTwcLA6mxI?feature=oembed"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W1380_019_Three-Reasons-3-(60)">
            <a:hlinkClick r:id="" action="ppaction://media"/>
            <a:extLst>
              <a:ext uri="{FF2B5EF4-FFF2-40B4-BE49-F238E27FC236}">
                <a16:creationId xmlns:a16="http://schemas.microsoft.com/office/drawing/2014/main" id="{087B0891-C52A-E555-F93B-B4128D68EE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3" name="Bilde 2" descr="Et bilde som inneholder tekst, skjermbilde, forretningskort, design&#10;&#10;Automatisk generert beskrivelse">
            <a:extLst>
              <a:ext uri="{FF2B5EF4-FFF2-40B4-BE49-F238E27FC236}">
                <a16:creationId xmlns:a16="http://schemas.microsoft.com/office/drawing/2014/main" id="{0F32C249-4D32-B771-7E8C-3353B25FF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4" y="7938"/>
            <a:ext cx="12190766" cy="6858694"/>
          </a:xfrm>
          <a:prstGeom prst="rect">
            <a:avLst/>
          </a:prstGeom>
        </p:spPr>
      </p:pic>
    </p:spTree>
    <p:extLst>
      <p:ext uri="{BB962C8B-B14F-4D97-AF65-F5344CB8AC3E}">
        <p14:creationId xmlns:p14="http://schemas.microsoft.com/office/powerpoint/2010/main" val="4395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96B0DD5-367A-4CBB-43EE-1B6D7FBB0C86}"/>
              </a:ext>
            </a:extLst>
          </p:cNvPr>
          <p:cNvSpPr/>
          <p:nvPr/>
        </p:nvSpPr>
        <p:spPr>
          <a:xfrm>
            <a:off x="5324204" y="0"/>
            <a:ext cx="6857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7247705-44A7-C339-501E-55877EB3DE2E}"/>
              </a:ext>
            </a:extLst>
          </p:cNvPr>
          <p:cNvSpPr>
            <a:spLocks noGrp="1"/>
          </p:cNvSpPr>
          <p:nvPr>
            <p:ph type="title"/>
          </p:nvPr>
        </p:nvSpPr>
        <p:spPr>
          <a:xfrm>
            <a:off x="9797" y="4678047"/>
            <a:ext cx="5314408" cy="1474559"/>
          </a:xfrm>
        </p:spPr>
        <p:txBody>
          <a:bodyPr>
            <a:normAutofit/>
          </a:bodyPr>
          <a:lstStyle/>
          <a:p>
            <a:pPr algn="ctr"/>
            <a:r>
              <a:rPr lang="nb-NO"/>
              <a:t>Vår evne til å hjelpe </a:t>
            </a:r>
            <a:br>
              <a:rPr lang="nb-NO"/>
            </a:br>
            <a:r>
              <a:rPr lang="nb-NO"/>
              <a:t>blir dårligere</a:t>
            </a:r>
            <a:r>
              <a:rPr lang="nb-NO" sz="1600" baseline="80000"/>
              <a:t>2</a:t>
            </a:r>
          </a:p>
        </p:txBody>
      </p:sp>
      <p:sp>
        <p:nvSpPr>
          <p:cNvPr id="3" name="Plassholder for innhold 2">
            <a:extLst>
              <a:ext uri="{FF2B5EF4-FFF2-40B4-BE49-F238E27FC236}">
                <a16:creationId xmlns:a16="http://schemas.microsoft.com/office/drawing/2014/main" id="{EDDA2332-0A6B-9184-CB0D-5FA70BA11A3D}"/>
              </a:ext>
            </a:extLst>
          </p:cNvPr>
          <p:cNvSpPr>
            <a:spLocks noGrp="1"/>
          </p:cNvSpPr>
          <p:nvPr>
            <p:ph idx="1"/>
          </p:nvPr>
        </p:nvSpPr>
        <p:spPr>
          <a:xfrm>
            <a:off x="6350819" y="1942537"/>
            <a:ext cx="5145855" cy="3472790"/>
          </a:xfrm>
        </p:spPr>
        <p:txBody>
          <a:bodyPr>
            <a:normAutofit/>
          </a:bodyPr>
          <a:lstStyle/>
          <a:p>
            <a:pPr marL="0" indent="0">
              <a:spcBef>
                <a:spcPts val="1200"/>
              </a:spcBef>
              <a:spcAft>
                <a:spcPts val="1200"/>
              </a:spcAft>
              <a:buNone/>
            </a:pPr>
            <a:r>
              <a:rPr lang="nb-NO" sz="1800"/>
              <a:t>Når stressresponsen er </a:t>
            </a:r>
            <a:r>
              <a:rPr lang="nb-NO" sz="1800" b="1"/>
              <a:t>skrudd høyt opp </a:t>
            </a:r>
            <a:r>
              <a:rPr lang="nb-NO" sz="1800"/>
              <a:t>blir det vanskeligere å hjelpe fordi: </a:t>
            </a:r>
          </a:p>
          <a:p>
            <a:pPr lvl="1">
              <a:spcBef>
                <a:spcPts val="1200"/>
              </a:spcBef>
              <a:spcAft>
                <a:spcPts val="1200"/>
              </a:spcAft>
              <a:buBlip>
                <a:blip r:embed="rId3"/>
              </a:buBlip>
            </a:pPr>
            <a:r>
              <a:rPr lang="nb-NO" sz="1800"/>
              <a:t>Vår </a:t>
            </a:r>
            <a:r>
              <a:rPr lang="nb-NO" sz="1800" b="1"/>
              <a:t>evne til å forstå </a:t>
            </a:r>
            <a:r>
              <a:rPr lang="nb-NO" sz="1800"/>
              <a:t>hva barn og unge trenger blir dårligere.</a:t>
            </a:r>
          </a:p>
          <a:p>
            <a:pPr lvl="1">
              <a:spcBef>
                <a:spcPts val="1200"/>
              </a:spcBef>
              <a:spcAft>
                <a:spcPts val="1200"/>
              </a:spcAft>
              <a:buBlip>
                <a:blip r:embed="rId3"/>
              </a:buBlip>
            </a:pPr>
            <a:r>
              <a:rPr lang="nb-NO" sz="1800"/>
              <a:t>Vi blir </a:t>
            </a:r>
            <a:r>
              <a:rPr lang="nb-NO" sz="1800" b="1"/>
              <a:t>mer impulsive </a:t>
            </a:r>
            <a:r>
              <a:rPr lang="nb-NO" sz="1800"/>
              <a:t>og handler ikke alltid i tråd med det vi vet er riktig å gjøre. </a:t>
            </a:r>
          </a:p>
          <a:p>
            <a:pPr lvl="1">
              <a:spcBef>
                <a:spcPts val="1200"/>
              </a:spcBef>
              <a:spcAft>
                <a:spcPts val="1200"/>
              </a:spcAft>
              <a:buBlip>
                <a:blip r:embed="rId3"/>
              </a:buBlip>
            </a:pPr>
            <a:r>
              <a:rPr lang="nb-NO" sz="1800"/>
              <a:t>Vi risikerer å </a:t>
            </a:r>
            <a:r>
              <a:rPr lang="nb-NO" sz="1800" b="1"/>
              <a:t>smitte barnet </a:t>
            </a:r>
            <a:r>
              <a:rPr lang="nb-NO" sz="1800"/>
              <a:t>med vårt eget stress, og dermed gjøre situasjonen verre. </a:t>
            </a:r>
          </a:p>
          <a:p>
            <a:pPr>
              <a:lnSpc>
                <a:spcPct val="100000"/>
              </a:lnSpc>
              <a:spcBef>
                <a:spcPts val="1200"/>
              </a:spcBef>
              <a:spcAft>
                <a:spcPts val="1200"/>
              </a:spcAft>
            </a:pPr>
            <a:endParaRPr lang="nb-NO" sz="1800"/>
          </a:p>
          <a:p>
            <a:endParaRPr lang="nb-NO">
              <a:latin typeface="Oslo Sans" panose="02000000000000000000" pitchFamily="2" charset="77"/>
            </a:endParaRPr>
          </a:p>
        </p:txBody>
      </p:sp>
      <p:sp>
        <p:nvSpPr>
          <p:cNvPr id="9" name="TekstSylinder 8">
            <a:extLst>
              <a:ext uri="{FF2B5EF4-FFF2-40B4-BE49-F238E27FC236}">
                <a16:creationId xmlns:a16="http://schemas.microsoft.com/office/drawing/2014/main" id="{3D4492CD-5093-1B8E-491E-8681D0520F30}"/>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4" name="Plassholder for dato 3">
            <a:extLst>
              <a:ext uri="{FF2B5EF4-FFF2-40B4-BE49-F238E27FC236}">
                <a16:creationId xmlns:a16="http://schemas.microsoft.com/office/drawing/2014/main" id="{1C982C63-EC73-BC68-9B7A-9D5678271101}"/>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2C2F69AF-8918-FA0D-78E7-798B8589DDF9}"/>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10</a:t>
            </a:fld>
            <a:endParaRPr lang="nb-NO"/>
          </a:p>
        </p:txBody>
      </p:sp>
      <p:pic>
        <p:nvPicPr>
          <p:cNvPr id="11" name="Bilde 10" descr="Et bilde som inneholder tegning, sketch, kunst, illustrasjon&#10;&#10;Automatisk generert beskrivelse">
            <a:extLst>
              <a:ext uri="{FF2B5EF4-FFF2-40B4-BE49-F238E27FC236}">
                <a16:creationId xmlns:a16="http://schemas.microsoft.com/office/drawing/2014/main" id="{1F58A8FC-31B4-B7D1-AB90-C4B8D23D5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44" y="590844"/>
            <a:ext cx="3427855" cy="3855736"/>
          </a:xfrm>
          <a:prstGeom prst="rect">
            <a:avLst/>
          </a:prstGeom>
        </p:spPr>
      </p:pic>
    </p:spTree>
    <p:extLst>
      <p:ext uri="{BB962C8B-B14F-4D97-AF65-F5344CB8AC3E}">
        <p14:creationId xmlns:p14="http://schemas.microsoft.com/office/powerpoint/2010/main" val="313390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03A3211-8DD3-4377-7BA8-25E7B61D162C}"/>
              </a:ext>
            </a:extLst>
          </p:cNvPr>
          <p:cNvSpPr/>
          <p:nvPr/>
        </p:nvSpPr>
        <p:spPr>
          <a:xfrm>
            <a:off x="0" y="0"/>
            <a:ext cx="537366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2B3ACBE-F3E0-153D-60B3-8917C4896949}"/>
              </a:ext>
            </a:extLst>
          </p:cNvPr>
          <p:cNvSpPr>
            <a:spLocks noGrp="1"/>
          </p:cNvSpPr>
          <p:nvPr>
            <p:ph type="title"/>
          </p:nvPr>
        </p:nvSpPr>
        <p:spPr>
          <a:xfrm>
            <a:off x="-46741" y="4835458"/>
            <a:ext cx="5233639" cy="1012358"/>
          </a:xfrm>
        </p:spPr>
        <p:txBody>
          <a:bodyPr>
            <a:normAutofit/>
          </a:bodyPr>
          <a:lstStyle/>
          <a:p>
            <a:pPr algn="ctr"/>
            <a:r>
              <a:rPr lang="nb-NO"/>
              <a:t>Bevisst egen stressrespons </a:t>
            </a:r>
            <a:r>
              <a:rPr lang="nb-NO" sz="1600" baseline="80000"/>
              <a:t>1,2,3</a:t>
            </a:r>
          </a:p>
        </p:txBody>
      </p:sp>
      <p:sp>
        <p:nvSpPr>
          <p:cNvPr id="3" name="Plassholder for innhold 2">
            <a:extLst>
              <a:ext uri="{FF2B5EF4-FFF2-40B4-BE49-F238E27FC236}">
                <a16:creationId xmlns:a16="http://schemas.microsoft.com/office/drawing/2014/main" id="{CC7BB712-47A2-F72C-2C27-26B1E4ADE41B}"/>
              </a:ext>
            </a:extLst>
          </p:cNvPr>
          <p:cNvSpPr>
            <a:spLocks noGrp="1"/>
          </p:cNvSpPr>
          <p:nvPr>
            <p:ph idx="1"/>
          </p:nvPr>
        </p:nvSpPr>
        <p:spPr>
          <a:xfrm>
            <a:off x="6220506" y="1607894"/>
            <a:ext cx="5276167" cy="4684458"/>
          </a:xfrm>
        </p:spPr>
        <p:txBody>
          <a:bodyPr>
            <a:normAutofit/>
          </a:bodyPr>
          <a:lstStyle/>
          <a:p>
            <a:pPr>
              <a:spcAft>
                <a:spcPts val="1800"/>
              </a:spcAft>
              <a:buBlip>
                <a:blip r:embed="rId3"/>
              </a:buBlip>
            </a:pPr>
            <a:r>
              <a:rPr lang="nb-NO" sz="1800"/>
              <a:t>Stressresponsen er </a:t>
            </a:r>
            <a:r>
              <a:rPr lang="nb-NO" sz="1800" b="1"/>
              <a:t>signaler</a:t>
            </a:r>
            <a:r>
              <a:rPr lang="nb-NO" sz="1800"/>
              <a:t> fra kroppen vi må øve oss på å gjenkjenne. </a:t>
            </a:r>
          </a:p>
          <a:p>
            <a:pPr>
              <a:spcAft>
                <a:spcPts val="1800"/>
              </a:spcAft>
              <a:buBlip>
                <a:blip r:embed="rId3"/>
              </a:buBlip>
            </a:pPr>
            <a:r>
              <a:rPr lang="nb-NO" sz="1800" b="1"/>
              <a:t>Bevisstheten</a:t>
            </a:r>
            <a:r>
              <a:rPr lang="nb-NO" sz="1800"/>
              <a:t> hjelper oss med å forstå hva kroppen kategoriserer som fare.</a:t>
            </a:r>
          </a:p>
          <a:p>
            <a:pPr>
              <a:spcAft>
                <a:spcPts val="1800"/>
              </a:spcAft>
              <a:buBlip>
                <a:blip r:embed="rId3"/>
              </a:buBlip>
            </a:pPr>
            <a:r>
              <a:rPr lang="nb-NO" sz="1800"/>
              <a:t>Når vi er bevisst blir det enklere å </a:t>
            </a:r>
            <a:r>
              <a:rPr lang="nb-NO" sz="1800" b="1"/>
              <a:t>regulere oss selv </a:t>
            </a:r>
            <a:r>
              <a:rPr lang="nb-NO" sz="1800"/>
              <a:t>gjennom arbeidshverdagen.</a:t>
            </a:r>
          </a:p>
          <a:p>
            <a:pPr>
              <a:spcAft>
                <a:spcPts val="1800"/>
              </a:spcAft>
              <a:buBlip>
                <a:blip r:embed="rId3"/>
              </a:buBlip>
            </a:pPr>
            <a:r>
              <a:rPr lang="nb-NO" sz="1800"/>
              <a:t>Bevisstheten er noe vi må jobbe med hele tiden, vi er </a:t>
            </a:r>
            <a:r>
              <a:rPr lang="nb-NO" sz="1800" b="1"/>
              <a:t>aldri ferdig utlært</a:t>
            </a:r>
            <a:r>
              <a:rPr lang="nb-NO" sz="1800"/>
              <a:t>, for stressresponsen vil alltid være med oss. </a:t>
            </a:r>
          </a:p>
          <a:p>
            <a:pPr>
              <a:spcBef>
                <a:spcPts val="1200"/>
              </a:spcBef>
              <a:spcAft>
                <a:spcPts val="1200"/>
              </a:spcAft>
              <a:buBlip>
                <a:blip r:embed="rId3"/>
              </a:buBlip>
            </a:pPr>
            <a:endParaRPr lang="nb-NO" sz="1800">
              <a:latin typeface="Oslo Sans Office" panose="02000000000000000000" pitchFamily="2" charset="0"/>
            </a:endParaRPr>
          </a:p>
          <a:p>
            <a:pPr marL="0" indent="0">
              <a:spcBef>
                <a:spcPts val="1200"/>
              </a:spcBef>
              <a:spcAft>
                <a:spcPts val="1200"/>
              </a:spcAft>
              <a:buNone/>
            </a:pPr>
            <a:endParaRPr lang="nb-NO" sz="1800">
              <a:latin typeface="Oslo Sans Office" panose="02000000000000000000" pitchFamily="2" charset="0"/>
            </a:endParaRPr>
          </a:p>
        </p:txBody>
      </p:sp>
      <p:sp>
        <p:nvSpPr>
          <p:cNvPr id="6" name="TekstSylinder 5">
            <a:extLst>
              <a:ext uri="{FF2B5EF4-FFF2-40B4-BE49-F238E27FC236}">
                <a16:creationId xmlns:a16="http://schemas.microsoft.com/office/drawing/2014/main" id="{4F6861C1-0313-0975-7414-985D56AB79A2}"/>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7" name="Plassholder for dato 3">
            <a:extLst>
              <a:ext uri="{FF2B5EF4-FFF2-40B4-BE49-F238E27FC236}">
                <a16:creationId xmlns:a16="http://schemas.microsoft.com/office/drawing/2014/main" id="{C22A20D0-F69E-4355-2621-31B9A22B983E}"/>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9A33414B-E1C4-66FC-975B-DF37DA23222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11</a:t>
            </a:fld>
            <a:endParaRPr lang="nb-NO"/>
          </a:p>
        </p:txBody>
      </p:sp>
      <p:pic>
        <p:nvPicPr>
          <p:cNvPr id="11" name="Bilde 10" descr="Et bilde som inneholder kunst, tegning, sketch, illustrasjon&#10;&#10;Automatisk generert beskrivelse">
            <a:extLst>
              <a:ext uri="{FF2B5EF4-FFF2-40B4-BE49-F238E27FC236}">
                <a16:creationId xmlns:a16="http://schemas.microsoft.com/office/drawing/2014/main" id="{676C51D5-82CA-8627-D446-83797A6F0CCE}"/>
              </a:ext>
            </a:extLst>
          </p:cNvPr>
          <p:cNvPicPr>
            <a:picLocks noChangeAspect="1"/>
          </p:cNvPicPr>
          <p:nvPr/>
        </p:nvPicPr>
        <p:blipFill>
          <a:blip r:embed="rId4">
            <a:extLst>
              <a:ext uri="{28A0092B-C50C-407E-A947-70E740481C1C}">
                <a14:useLocalDpi xmlns:a14="http://schemas.microsoft.com/office/drawing/2010/main" val="0"/>
              </a:ext>
            </a:extLst>
          </a:blip>
          <a:srcRect l="35716"/>
          <a:stretch/>
        </p:blipFill>
        <p:spPr>
          <a:xfrm>
            <a:off x="351320" y="499864"/>
            <a:ext cx="4532847" cy="3806925"/>
          </a:xfrm>
          <a:prstGeom prst="rect">
            <a:avLst/>
          </a:prstGeom>
        </p:spPr>
      </p:pic>
    </p:spTree>
    <p:extLst>
      <p:ext uri="{BB962C8B-B14F-4D97-AF65-F5344CB8AC3E}">
        <p14:creationId xmlns:p14="http://schemas.microsoft.com/office/powerpoint/2010/main" val="145811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2B5BFF-2814-97BE-8629-7F0EBB6583F8}"/>
              </a:ext>
            </a:extLst>
          </p:cNvPr>
          <p:cNvSpPr>
            <a:spLocks noGrp="1"/>
          </p:cNvSpPr>
          <p:nvPr>
            <p:ph type="title"/>
          </p:nvPr>
        </p:nvSpPr>
        <p:spPr>
          <a:xfrm>
            <a:off x="732610" y="775996"/>
            <a:ext cx="4876800" cy="552198"/>
          </a:xfrm>
        </p:spPr>
        <p:txBody>
          <a:bodyPr/>
          <a:lstStyle/>
          <a:p>
            <a:r>
              <a:rPr lang="nb-NO"/>
              <a:t>Oppgave</a:t>
            </a:r>
          </a:p>
        </p:txBody>
      </p:sp>
      <p:sp>
        <p:nvSpPr>
          <p:cNvPr id="3" name="Plassholder for innhold 2">
            <a:extLst>
              <a:ext uri="{FF2B5EF4-FFF2-40B4-BE49-F238E27FC236}">
                <a16:creationId xmlns:a16="http://schemas.microsoft.com/office/drawing/2014/main" id="{E88888D5-2AE1-09C3-9138-C7E216CE907E}"/>
              </a:ext>
            </a:extLst>
          </p:cNvPr>
          <p:cNvSpPr>
            <a:spLocks noGrp="1"/>
          </p:cNvSpPr>
          <p:nvPr>
            <p:ph idx="1"/>
          </p:nvPr>
        </p:nvSpPr>
        <p:spPr>
          <a:xfrm>
            <a:off x="750539" y="2079333"/>
            <a:ext cx="4576355" cy="4351338"/>
          </a:xfrm>
        </p:spPr>
        <p:txBody>
          <a:bodyPr/>
          <a:lstStyle/>
          <a:p>
            <a:pPr>
              <a:spcBef>
                <a:spcPts val="1200"/>
              </a:spcBef>
              <a:spcAft>
                <a:spcPts val="1200"/>
              </a:spcAft>
              <a:buNone/>
            </a:pPr>
            <a:r>
              <a:rPr lang="nb-NO" sz="1800"/>
              <a:t>Gå sammen to og to: </a:t>
            </a:r>
          </a:p>
          <a:p>
            <a:pPr marL="342900" indent="-342900">
              <a:spcBef>
                <a:spcPts val="1200"/>
              </a:spcBef>
              <a:spcAft>
                <a:spcPts val="1200"/>
              </a:spcAft>
              <a:buFont typeface="+mj-lt"/>
              <a:buAutoNum type="arabicPeriod"/>
            </a:pPr>
            <a:r>
              <a:rPr lang="nb-NO" sz="1800"/>
              <a:t>Forklar hvordan stress kan påvirke deg på jobb. </a:t>
            </a:r>
          </a:p>
          <a:p>
            <a:pPr marL="342900" indent="-342900">
              <a:spcBef>
                <a:spcPts val="1200"/>
              </a:spcBef>
              <a:spcAft>
                <a:spcPts val="1200"/>
              </a:spcAft>
              <a:buFont typeface="+mj-lt"/>
              <a:buAutoNum type="arabicPeriod"/>
            </a:pPr>
            <a:r>
              <a:rPr lang="nb-NO" sz="1800"/>
              <a:t>Vi er forskjellig og kan synes ulike ting er stressende, diskuter hva som er kilder til stress for dere. </a:t>
            </a:r>
          </a:p>
        </p:txBody>
      </p:sp>
      <p:sp>
        <p:nvSpPr>
          <p:cNvPr id="4" name="TekstSylinder 3">
            <a:extLst>
              <a:ext uri="{FF2B5EF4-FFF2-40B4-BE49-F238E27FC236}">
                <a16:creationId xmlns:a16="http://schemas.microsoft.com/office/drawing/2014/main" id="{A94072DA-94E2-D061-5B96-D087235235C1}"/>
              </a:ext>
            </a:extLst>
          </p:cNvPr>
          <p:cNvSpPr txBox="1"/>
          <p:nvPr/>
        </p:nvSpPr>
        <p:spPr>
          <a:xfrm>
            <a:off x="6769290" y="1328195"/>
            <a:ext cx="4400851" cy="4885953"/>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600"/>
              </a:spcAft>
              <a:buClrTx/>
              <a:buSzTx/>
              <a:tabLst/>
              <a:defRPr/>
            </a:pPr>
            <a:r>
              <a:rPr lang="nb-NO" sz="1600" b="1">
                <a:solidFill>
                  <a:prstClr val="black"/>
                </a:solidFill>
                <a:latin typeface="Oslo Sans Office" panose="02000000000000000000" pitchFamily="2" charset="0"/>
              </a:rPr>
              <a:t>Eksempler på hva hjernen kan kategorisere som «fare»</a:t>
            </a:r>
            <a:r>
              <a:rPr kumimoji="0" lang="nb-NO" sz="1600" b="1" i="0" u="none" strike="noStrike" kern="1200" cap="none" spc="0" normalizeH="0" baseline="0" noProof="0">
                <a:ln>
                  <a:noFill/>
                </a:ln>
                <a:solidFill>
                  <a:prstClr val="black"/>
                </a:solidFill>
                <a:effectLst/>
                <a:uLnTx/>
                <a:uFillTx/>
                <a:latin typeface="Oslo Sans Office" panose="02000000000000000000" pitchFamily="2" charset="0"/>
              </a:rPr>
              <a:t>: </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Sulten eller tørst</a:t>
            </a:r>
            <a:endParaRPr lang="nb-NO" sz="1600">
              <a:solidFill>
                <a:prstClr val="black"/>
              </a:solidFill>
              <a:latin typeface="Oslo Sans Office" panose="02000000000000000000" pitchFamily="2" charset="0"/>
            </a:endParaRP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sz="1600">
                <a:solidFill>
                  <a:prstClr val="black"/>
                </a:solidFill>
                <a:latin typeface="Oslo Sans Office" panose="02000000000000000000" pitchFamily="2" charset="0"/>
              </a:rPr>
              <a:t>Dårlig tid/komme for sent</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sz="1600">
                <a:solidFill>
                  <a:prstClr val="black"/>
                </a:solidFill>
                <a:latin typeface="Oslo Sans Office" panose="02000000000000000000" pitchFamily="2" charset="0"/>
              </a:rPr>
              <a:t>Bli avvist av en du skal hjelpe</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sz="1600">
                <a:solidFill>
                  <a:prstClr val="black"/>
                </a:solidFill>
                <a:latin typeface="Oslo Sans Office" panose="02000000000000000000" pitchFamily="2" charset="0"/>
              </a:rPr>
              <a:t>Misforståelse i et foreldresamarbeid</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Skrive en </a:t>
            </a:r>
            <a:r>
              <a:rPr lang="nb-NO" sz="1600">
                <a:solidFill>
                  <a:prstClr val="black"/>
                </a:solidFill>
                <a:latin typeface="Oslo Sans Office" panose="02000000000000000000" pitchFamily="2" charset="0"/>
              </a:rPr>
              <a:t>bekymringsmelding</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sz="1600">
                <a:solidFill>
                  <a:prstClr val="black"/>
                </a:solidFill>
                <a:latin typeface="Oslo Sans Office" panose="02000000000000000000" pitchFamily="2" charset="0"/>
              </a:rPr>
              <a:t>Lite søvn</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Manglende mestring </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Lite støtte mellom kollegaer</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Sterke inntrykk</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kumimoji="0" lang="nb-NO" sz="1600" b="0" i="0" u="none" strike="noStrike" kern="1200" cap="none" spc="0" normalizeH="0" baseline="0" noProof="0">
                <a:ln>
                  <a:noFill/>
                </a:ln>
                <a:solidFill>
                  <a:prstClr val="black"/>
                </a:solidFill>
                <a:effectLst/>
                <a:uLnTx/>
                <a:uFillTx/>
                <a:latin typeface="Oslo Sans Office" panose="02000000000000000000" pitchFamily="2" charset="0"/>
              </a:rPr>
              <a:t>Vold, trusler, krenkelser</a:t>
            </a:r>
          </a:p>
          <a:p>
            <a:pPr marL="285750" marR="0" lvl="0" indent="-285750" algn="l" defTabSz="914400" rtl="0" eaLnBrk="1" fontAlgn="auto" latinLnBrk="0" hangingPunct="1">
              <a:lnSpc>
                <a:spcPct val="100000"/>
              </a:lnSpc>
              <a:spcBef>
                <a:spcPts val="300"/>
              </a:spcBef>
              <a:spcAft>
                <a:spcPts val="300"/>
              </a:spcAft>
              <a:buClrTx/>
              <a:buSzTx/>
              <a:buBlip>
                <a:blip r:embed="rId2"/>
              </a:buBlip>
              <a:tabLst/>
              <a:defRPr/>
            </a:pPr>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0"/>
            </a:endParaRP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26AE6322-69B6-DD40-6987-4B11E2EEB2E9}"/>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11170141" y="499864"/>
            <a:ext cx="578497" cy="552198"/>
          </a:xfrm>
          <a:prstGeom prst="rect">
            <a:avLst/>
          </a:prstGeom>
        </p:spPr>
      </p:pic>
      <p:sp>
        <p:nvSpPr>
          <p:cNvPr id="6" name="TekstSylinder 5">
            <a:extLst>
              <a:ext uri="{FF2B5EF4-FFF2-40B4-BE49-F238E27FC236}">
                <a16:creationId xmlns:a16="http://schemas.microsoft.com/office/drawing/2014/main" id="{D5E60F69-314E-C9AA-766D-C79A0B84BCAA}"/>
              </a:ext>
            </a:extLst>
          </p:cNvPr>
          <p:cNvSpPr txBox="1"/>
          <p:nvPr/>
        </p:nvSpPr>
        <p:spPr>
          <a:xfrm>
            <a:off x="9911939" y="533483"/>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10 minutter</a:t>
            </a:r>
          </a:p>
        </p:txBody>
      </p:sp>
      <p:sp>
        <p:nvSpPr>
          <p:cNvPr id="7" name="TekstSylinder 6">
            <a:extLst>
              <a:ext uri="{FF2B5EF4-FFF2-40B4-BE49-F238E27FC236}">
                <a16:creationId xmlns:a16="http://schemas.microsoft.com/office/drawing/2014/main" id="{ADFDFC75-537A-6475-DC04-A416178DDB7B}"/>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8" name="Plassholder for dato 3">
            <a:extLst>
              <a:ext uri="{FF2B5EF4-FFF2-40B4-BE49-F238E27FC236}">
                <a16:creationId xmlns:a16="http://schemas.microsoft.com/office/drawing/2014/main" id="{1DDFD61F-6F27-3F92-DD0F-20B035AD011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9" name="Plassholder for lysbildenummer 4">
            <a:extLst>
              <a:ext uri="{FF2B5EF4-FFF2-40B4-BE49-F238E27FC236}">
                <a16:creationId xmlns:a16="http://schemas.microsoft.com/office/drawing/2014/main" id="{127027CE-5668-078E-8989-9BF621D3DC9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12</a:t>
            </a:fld>
            <a:endParaRPr lang="nb-NO"/>
          </a:p>
        </p:txBody>
      </p:sp>
      <p:pic>
        <p:nvPicPr>
          <p:cNvPr id="10" name="Bilde 9" descr="Et bilde som inneholder skjermbilde, Rektangel, sort, kunst&#10;&#10;Automatisk generert beskrivelse">
            <a:extLst>
              <a:ext uri="{FF2B5EF4-FFF2-40B4-BE49-F238E27FC236}">
                <a16:creationId xmlns:a16="http://schemas.microsoft.com/office/drawing/2014/main" id="{114B147E-5386-6B02-4C79-653402AB3E24}"/>
              </a:ext>
            </a:extLst>
          </p:cNvPr>
          <p:cNvPicPr>
            <a:picLocks noChangeAspect="1"/>
          </p:cNvPicPr>
          <p:nvPr/>
        </p:nvPicPr>
        <p:blipFill rotWithShape="1">
          <a:blip r:embed="rId4">
            <a:extLst>
              <a:ext uri="{28A0092B-C50C-407E-A947-70E740481C1C}">
                <a14:useLocalDpi xmlns:a14="http://schemas.microsoft.com/office/drawing/2010/main" val="0"/>
              </a:ext>
            </a:extLst>
          </a:blip>
          <a:srcRect l="57615" t="14818" r="12407" b="11490"/>
          <a:stretch/>
        </p:blipFill>
        <p:spPr>
          <a:xfrm>
            <a:off x="5801087" y="656116"/>
            <a:ext cx="5786425" cy="5865617"/>
          </a:xfrm>
          <a:prstGeom prst="rect">
            <a:avLst/>
          </a:prstGeom>
        </p:spPr>
      </p:pic>
    </p:spTree>
    <p:extLst>
      <p:ext uri="{BB962C8B-B14F-4D97-AF65-F5344CB8AC3E}">
        <p14:creationId xmlns:p14="http://schemas.microsoft.com/office/powerpoint/2010/main" val="321608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599134" y="0"/>
            <a:ext cx="658307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0" y="998448"/>
            <a:ext cx="5314408" cy="1311999"/>
          </a:xfrm>
        </p:spPr>
        <p:txBody>
          <a:bodyPr/>
          <a:lstStyle/>
          <a:p>
            <a:pPr algn="ctr"/>
            <a:r>
              <a:rPr lang="nb-NO"/>
              <a:t>Toleransevinduet </a:t>
            </a:r>
            <a:br>
              <a:rPr lang="nb-NO"/>
            </a:br>
            <a:r>
              <a:rPr lang="nb-NO"/>
              <a:t>som verktøy</a:t>
            </a:r>
            <a:r>
              <a:rPr lang="nb-NO" sz="1600" baseline="80000"/>
              <a:t>4</a:t>
            </a:r>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6440005" y="1605023"/>
            <a:ext cx="5400675" cy="4351338"/>
          </a:xfrm>
        </p:spPr>
        <p:txBody>
          <a:bodyPr>
            <a:normAutofit/>
          </a:bodyPr>
          <a:lstStyle/>
          <a:p>
            <a:pPr>
              <a:spcBef>
                <a:spcPts val="1200"/>
              </a:spcBef>
              <a:spcAft>
                <a:spcPts val="1200"/>
              </a:spcAft>
              <a:buBlip>
                <a:blip r:embed="rId3"/>
              </a:buBlip>
            </a:pPr>
            <a:r>
              <a:rPr lang="nb-NO" sz="1800"/>
              <a:t>Toleransevinduet kan hjelpe oss med å </a:t>
            </a:r>
            <a:r>
              <a:rPr lang="nb-NO" sz="1800" b="1"/>
              <a:t>gjenkjenne, forstå og snakke </a:t>
            </a:r>
            <a:r>
              <a:rPr lang="nb-NO" sz="1800"/>
              <a:t>om vår egen stressrespons:</a:t>
            </a:r>
          </a:p>
          <a:p>
            <a:pPr marL="396000" lvl="3" indent="-216000">
              <a:spcBef>
                <a:spcPts val="1200"/>
              </a:spcBef>
              <a:spcAft>
                <a:spcPts val="1200"/>
              </a:spcAft>
              <a:buSzPct val="100000"/>
              <a:buBlip>
                <a:blip r:embed="rId3"/>
              </a:buBlip>
            </a:pPr>
            <a:r>
              <a:rPr lang="nb-NO" sz="1800"/>
              <a:t>Hvor </a:t>
            </a:r>
            <a:r>
              <a:rPr lang="nb-NO" sz="1800" b="1"/>
              <a:t>aktiverte</a:t>
            </a:r>
            <a:r>
              <a:rPr lang="nb-NO" sz="1800"/>
              <a:t> vi er og hvilke ferdigheter </a:t>
            </a:r>
            <a:br>
              <a:rPr lang="nb-NO" sz="1800"/>
            </a:br>
            <a:r>
              <a:rPr lang="nb-NO" sz="1800"/>
              <a:t>vi har tilgang til. </a:t>
            </a:r>
          </a:p>
          <a:p>
            <a:pPr marL="396000" lvl="3" indent="-216000">
              <a:spcBef>
                <a:spcPts val="1200"/>
              </a:spcBef>
              <a:spcAft>
                <a:spcPts val="1200"/>
              </a:spcAft>
              <a:buSzPct val="100000"/>
              <a:buBlip>
                <a:blip r:embed="rId3"/>
              </a:buBlip>
            </a:pPr>
            <a:r>
              <a:rPr lang="nb-NO" sz="1800"/>
              <a:t>Hva som dytter oss </a:t>
            </a:r>
            <a:r>
              <a:rPr lang="nb-NO" sz="1800" b="1"/>
              <a:t>ut av vinduet</a:t>
            </a:r>
            <a:r>
              <a:rPr lang="nb-NO" sz="1800"/>
              <a:t>. </a:t>
            </a:r>
          </a:p>
          <a:p>
            <a:pPr marL="396000" lvl="3" indent="-216000">
              <a:spcBef>
                <a:spcPts val="1200"/>
              </a:spcBef>
              <a:spcAft>
                <a:spcPts val="1200"/>
              </a:spcAft>
              <a:buSzPct val="100000"/>
              <a:buBlip>
                <a:blip r:embed="rId3"/>
              </a:buBlip>
            </a:pPr>
            <a:r>
              <a:rPr lang="nb-NO" sz="1800"/>
              <a:t>Hva som </a:t>
            </a:r>
            <a:r>
              <a:rPr lang="nb-NO" sz="1800" b="1"/>
              <a:t>regulerer oss tilbake </a:t>
            </a:r>
            <a:r>
              <a:rPr lang="nb-NO" sz="1800"/>
              <a:t>inn igjen </a:t>
            </a:r>
            <a:br>
              <a:rPr lang="nb-NO" sz="1800"/>
            </a:br>
            <a:r>
              <a:rPr lang="nb-NO" sz="1800"/>
              <a:t>i vinduet. </a:t>
            </a:r>
          </a:p>
        </p:txBody>
      </p:sp>
      <p:sp>
        <p:nvSpPr>
          <p:cNvPr id="6" name="TekstSylinder 5">
            <a:extLst>
              <a:ext uri="{FF2B5EF4-FFF2-40B4-BE49-F238E27FC236}">
                <a16:creationId xmlns:a16="http://schemas.microsoft.com/office/drawing/2014/main" id="{81727E5A-4E02-5378-FF22-E40D768AA99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7" name="Plassholder for dato 3">
            <a:extLst>
              <a:ext uri="{FF2B5EF4-FFF2-40B4-BE49-F238E27FC236}">
                <a16:creationId xmlns:a16="http://schemas.microsoft.com/office/drawing/2014/main" id="{B5C2330D-32AC-933F-D210-26D68EB1BFB4}"/>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3CAE9907-6E96-185B-E73D-8A61C52FE11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13</a:t>
            </a:fld>
            <a:endParaRPr lang="nb-NO"/>
          </a:p>
        </p:txBody>
      </p:sp>
      <p:pic>
        <p:nvPicPr>
          <p:cNvPr id="10" name="Bilde 9" descr="Et bilde som inneholder skjermbilde, Grafikk, design&#10;&#10;Automatisk generert beskrivelse">
            <a:extLst>
              <a:ext uri="{FF2B5EF4-FFF2-40B4-BE49-F238E27FC236}">
                <a16:creationId xmlns:a16="http://schemas.microsoft.com/office/drawing/2014/main" id="{9A8B67A7-8E84-D22B-0A8F-84852EA7C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36" y="2056508"/>
            <a:ext cx="4562092" cy="3899853"/>
          </a:xfrm>
          <a:prstGeom prst="rect">
            <a:avLst/>
          </a:prstGeom>
        </p:spPr>
      </p:pic>
    </p:spTree>
    <p:extLst>
      <p:ext uri="{BB962C8B-B14F-4D97-AF65-F5344CB8AC3E}">
        <p14:creationId xmlns:p14="http://schemas.microsoft.com/office/powerpoint/2010/main" val="428847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F64AA0D-07C9-F53E-248A-71A6B9C0A9A8}"/>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0DB99578-D5A3-3B4A-0F76-F7FCE4A9DDC5}"/>
              </a:ext>
            </a:extLst>
          </p:cNvPr>
          <p:cNvSpPr>
            <a:spLocks noGrp="1"/>
          </p:cNvSpPr>
          <p:nvPr>
            <p:ph type="sldNum" sz="quarter" idx="12"/>
          </p:nvPr>
        </p:nvSpPr>
        <p:spPr/>
        <p:txBody>
          <a:bodyPr/>
          <a:lstStyle/>
          <a:p>
            <a:fld id="{8ACEFDFC-287E-0A4D-81A7-6CC8C070690D}" type="slidenum">
              <a:rPr lang="nb-NO" smtClean="0"/>
              <a:t>14</a:t>
            </a:fld>
            <a:endParaRPr lang="nb-NO"/>
          </a:p>
        </p:txBody>
      </p:sp>
      <p:sp>
        <p:nvSpPr>
          <p:cNvPr id="2" name="TekstSylinder 1">
            <a:extLst>
              <a:ext uri="{FF2B5EF4-FFF2-40B4-BE49-F238E27FC236}">
                <a16:creationId xmlns:a16="http://schemas.microsoft.com/office/drawing/2014/main" id="{E0EA000C-7E55-BD6D-2D70-0E5999ACBF3D}"/>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3" name="Rektangel 2">
            <a:extLst>
              <a:ext uri="{FF2B5EF4-FFF2-40B4-BE49-F238E27FC236}">
                <a16:creationId xmlns:a16="http://schemas.microsoft.com/office/drawing/2014/main" id="{C7E508C2-8200-53D5-7704-30F6AB7C38DE}"/>
              </a:ext>
            </a:extLst>
          </p:cNvPr>
          <p:cNvSpPr>
            <a:spLocks noChangeAspect="1"/>
          </p:cNvSpPr>
          <p:nvPr/>
        </p:nvSpPr>
        <p:spPr>
          <a:xfrm>
            <a:off x="903459" y="1948543"/>
            <a:ext cx="3281543" cy="3281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Ellipse 5">
            <a:extLst>
              <a:ext uri="{FF2B5EF4-FFF2-40B4-BE49-F238E27FC236}">
                <a16:creationId xmlns:a16="http://schemas.microsoft.com/office/drawing/2014/main" id="{F9001447-F0B8-6FAE-3B6F-72F48DA337E9}"/>
              </a:ext>
            </a:extLst>
          </p:cNvPr>
          <p:cNvSpPr/>
          <p:nvPr/>
        </p:nvSpPr>
        <p:spPr>
          <a:xfrm>
            <a:off x="4458300" y="1948543"/>
            <a:ext cx="3275400" cy="32814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sp>
        <p:nvSpPr>
          <p:cNvPr id="7" name="Rektangel 6">
            <a:extLst>
              <a:ext uri="{FF2B5EF4-FFF2-40B4-BE49-F238E27FC236}">
                <a16:creationId xmlns:a16="http://schemas.microsoft.com/office/drawing/2014/main" id="{9727233F-DB24-D914-18F4-3BEAFEF37DB5}"/>
              </a:ext>
            </a:extLst>
          </p:cNvPr>
          <p:cNvSpPr>
            <a:spLocks noChangeAspect="1"/>
          </p:cNvSpPr>
          <p:nvPr/>
        </p:nvSpPr>
        <p:spPr>
          <a:xfrm>
            <a:off x="8014187" y="1948543"/>
            <a:ext cx="3281543" cy="3281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 name="TekstSylinder 7">
            <a:extLst>
              <a:ext uri="{FF2B5EF4-FFF2-40B4-BE49-F238E27FC236}">
                <a16:creationId xmlns:a16="http://schemas.microsoft.com/office/drawing/2014/main" id="{6BE75F8D-99E9-64FE-DB90-80A18B8A8466}"/>
              </a:ext>
            </a:extLst>
          </p:cNvPr>
          <p:cNvSpPr txBox="1"/>
          <p:nvPr/>
        </p:nvSpPr>
        <p:spPr>
          <a:xfrm>
            <a:off x="4769283" y="4141279"/>
            <a:ext cx="2562620" cy="646331"/>
          </a:xfrm>
          <a:prstGeom prst="rect">
            <a:avLst/>
          </a:prstGeom>
          <a:noFill/>
        </p:spPr>
        <p:txBody>
          <a:bodyPr wrap="square">
            <a:spAutoFit/>
          </a:bodyPr>
          <a:lstStyle/>
          <a:p>
            <a:pPr algn="ctr"/>
            <a:r>
              <a:rPr lang="nb-NO">
                <a:solidFill>
                  <a:schemeClr val="tx1"/>
                </a:solidFill>
              </a:rPr>
              <a:t>Over </a:t>
            </a:r>
          </a:p>
          <a:p>
            <a:pPr algn="ctr"/>
            <a:r>
              <a:rPr lang="nb-NO">
                <a:solidFill>
                  <a:schemeClr val="tx1"/>
                </a:solidFill>
              </a:rPr>
              <a:t>toleransevinduet</a:t>
            </a:r>
          </a:p>
        </p:txBody>
      </p:sp>
      <p:sp>
        <p:nvSpPr>
          <p:cNvPr id="10" name="TekstSylinder 9">
            <a:extLst>
              <a:ext uri="{FF2B5EF4-FFF2-40B4-BE49-F238E27FC236}">
                <a16:creationId xmlns:a16="http://schemas.microsoft.com/office/drawing/2014/main" id="{6A973D17-F632-D058-1FBC-E422A678580E}"/>
              </a:ext>
            </a:extLst>
          </p:cNvPr>
          <p:cNvSpPr txBox="1"/>
          <p:nvPr/>
        </p:nvSpPr>
        <p:spPr>
          <a:xfrm>
            <a:off x="1037674" y="4141279"/>
            <a:ext cx="3045680" cy="646331"/>
          </a:xfrm>
          <a:prstGeom prst="rect">
            <a:avLst/>
          </a:prstGeom>
          <a:noFill/>
        </p:spPr>
        <p:txBody>
          <a:bodyPr wrap="square">
            <a:spAutoFit/>
          </a:bodyPr>
          <a:lstStyle/>
          <a:p>
            <a:pPr algn="ctr"/>
            <a:r>
              <a:rPr lang="nb-NO">
                <a:solidFill>
                  <a:schemeClr val="tx1"/>
                </a:solidFill>
              </a:rPr>
              <a:t>Innenfor </a:t>
            </a:r>
          </a:p>
          <a:p>
            <a:pPr algn="ctr"/>
            <a:r>
              <a:rPr lang="nb-NO">
                <a:solidFill>
                  <a:schemeClr val="tx1"/>
                </a:solidFill>
              </a:rPr>
              <a:t>toleransevinduet</a:t>
            </a:r>
          </a:p>
        </p:txBody>
      </p:sp>
      <p:sp>
        <p:nvSpPr>
          <p:cNvPr id="11" name="TekstSylinder 10">
            <a:extLst>
              <a:ext uri="{FF2B5EF4-FFF2-40B4-BE49-F238E27FC236}">
                <a16:creationId xmlns:a16="http://schemas.microsoft.com/office/drawing/2014/main" id="{243C26BA-A038-E147-1EA8-68F4A1FBF6E9}"/>
              </a:ext>
            </a:extLst>
          </p:cNvPr>
          <p:cNvSpPr txBox="1"/>
          <p:nvPr/>
        </p:nvSpPr>
        <p:spPr>
          <a:xfrm>
            <a:off x="8121898" y="4141279"/>
            <a:ext cx="3058932" cy="923330"/>
          </a:xfrm>
          <a:prstGeom prst="rect">
            <a:avLst/>
          </a:prstGeom>
          <a:noFill/>
        </p:spPr>
        <p:txBody>
          <a:bodyPr wrap="square">
            <a:spAutoFit/>
          </a:bodyPr>
          <a:lstStyle/>
          <a:p>
            <a:pPr algn="ctr"/>
            <a:r>
              <a:rPr lang="nb-NO">
                <a:solidFill>
                  <a:schemeClr val="tx1"/>
                </a:solidFill>
              </a:rPr>
              <a:t>Under </a:t>
            </a:r>
          </a:p>
          <a:p>
            <a:pPr algn="ctr"/>
            <a:r>
              <a:rPr lang="nb-NO">
                <a:solidFill>
                  <a:schemeClr val="tx1"/>
                </a:solidFill>
              </a:rPr>
              <a:t>toleransevinduet</a:t>
            </a:r>
          </a:p>
          <a:p>
            <a:pPr algn="ctr"/>
            <a:endParaRPr lang="nb-NO">
              <a:solidFill>
                <a:schemeClr val="tx1"/>
              </a:solidFill>
            </a:endParaRPr>
          </a:p>
        </p:txBody>
      </p:sp>
      <p:pic>
        <p:nvPicPr>
          <p:cNvPr id="26" name="Bilde 25" descr="Et bilde som inneholder Dans, kunst&#10;&#10;Automatisk generert beskrivelse">
            <a:extLst>
              <a:ext uri="{FF2B5EF4-FFF2-40B4-BE49-F238E27FC236}">
                <a16:creationId xmlns:a16="http://schemas.microsoft.com/office/drawing/2014/main" id="{8B780A4B-8484-0316-BA4C-EAC5F433F3EB}"/>
              </a:ext>
            </a:extLst>
          </p:cNvPr>
          <p:cNvPicPr>
            <a:picLocks noChangeAspect="1"/>
          </p:cNvPicPr>
          <p:nvPr/>
        </p:nvPicPr>
        <p:blipFill rotWithShape="1">
          <a:blip r:embed="rId2">
            <a:extLst>
              <a:ext uri="{28A0092B-C50C-407E-A947-70E740481C1C}">
                <a14:useLocalDpi xmlns:a14="http://schemas.microsoft.com/office/drawing/2010/main" val="0"/>
              </a:ext>
            </a:extLst>
          </a:blip>
          <a:srcRect l="37554" t="25082" r="44145" b="26667"/>
          <a:stretch/>
        </p:blipFill>
        <p:spPr>
          <a:xfrm>
            <a:off x="1836062" y="2158998"/>
            <a:ext cx="1422400" cy="2109279"/>
          </a:xfrm>
          <a:prstGeom prst="rect">
            <a:avLst/>
          </a:prstGeom>
        </p:spPr>
      </p:pic>
      <p:pic>
        <p:nvPicPr>
          <p:cNvPr id="28" name="Bilde 27" descr="Et bilde som inneholder Dans, kunst&#10;&#10;Automatisk generert beskrivelse">
            <a:extLst>
              <a:ext uri="{FF2B5EF4-FFF2-40B4-BE49-F238E27FC236}">
                <a16:creationId xmlns:a16="http://schemas.microsoft.com/office/drawing/2014/main" id="{6A37A468-985A-BC89-C1BE-5C686AF333D0}"/>
              </a:ext>
            </a:extLst>
          </p:cNvPr>
          <p:cNvPicPr>
            <a:picLocks noChangeAspect="1"/>
          </p:cNvPicPr>
          <p:nvPr/>
        </p:nvPicPr>
        <p:blipFill rotWithShape="1">
          <a:blip r:embed="rId3">
            <a:extLst>
              <a:ext uri="{28A0092B-C50C-407E-A947-70E740481C1C}">
                <a14:useLocalDpi xmlns:a14="http://schemas.microsoft.com/office/drawing/2010/main" val="0"/>
              </a:ext>
            </a:extLst>
          </a:blip>
          <a:srcRect l="44899" t="24186" r="36738" b="30330"/>
          <a:stretch/>
        </p:blipFill>
        <p:spPr>
          <a:xfrm>
            <a:off x="5399282" y="2133598"/>
            <a:ext cx="1427302" cy="1988326"/>
          </a:xfrm>
          <a:prstGeom prst="rect">
            <a:avLst/>
          </a:prstGeom>
        </p:spPr>
      </p:pic>
      <p:pic>
        <p:nvPicPr>
          <p:cNvPr id="30" name="Bilde 29" descr="Et bilde som inneholder mørke, kunst&#10;&#10;Automatisk generert beskrivelse">
            <a:extLst>
              <a:ext uri="{FF2B5EF4-FFF2-40B4-BE49-F238E27FC236}">
                <a16:creationId xmlns:a16="http://schemas.microsoft.com/office/drawing/2014/main" id="{93016177-F173-7AFC-7BBA-28B31AC011B1}"/>
              </a:ext>
            </a:extLst>
          </p:cNvPr>
          <p:cNvPicPr>
            <a:picLocks noChangeAspect="1"/>
          </p:cNvPicPr>
          <p:nvPr/>
        </p:nvPicPr>
        <p:blipFill rotWithShape="1">
          <a:blip r:embed="rId4">
            <a:extLst>
              <a:ext uri="{28A0092B-C50C-407E-A947-70E740481C1C}">
                <a14:useLocalDpi xmlns:a14="http://schemas.microsoft.com/office/drawing/2010/main" val="0"/>
              </a:ext>
            </a:extLst>
          </a:blip>
          <a:srcRect l="52600" t="25874" r="31700" b="28641"/>
          <a:stretch/>
        </p:blipFill>
        <p:spPr>
          <a:xfrm>
            <a:off x="9047839" y="2235201"/>
            <a:ext cx="1220302" cy="1988326"/>
          </a:xfrm>
          <a:prstGeom prst="rect">
            <a:avLst/>
          </a:prstGeom>
        </p:spPr>
      </p:pic>
    </p:spTree>
    <p:extLst>
      <p:ext uri="{BB962C8B-B14F-4D97-AF65-F5344CB8AC3E}">
        <p14:creationId xmlns:p14="http://schemas.microsoft.com/office/powerpoint/2010/main" val="189005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6366668" y="2574265"/>
            <a:ext cx="2168093" cy="22397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8952290" y="2721429"/>
            <a:ext cx="2092673" cy="20926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toleransevinduet</a:t>
            </a:r>
          </a:p>
          <a:p>
            <a:pPr algn="ctr"/>
            <a:endParaRPr lang="nb-NO" sz="1400">
              <a:solidFill>
                <a:schemeClr val="tx1"/>
              </a:solidFill>
            </a:endParaRP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695326" y="1196976"/>
            <a:ext cx="5400674" cy="48958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8" name="Plassholder for innhold 2">
            <a:extLst>
              <a:ext uri="{FF2B5EF4-FFF2-40B4-BE49-F238E27FC236}">
                <a16:creationId xmlns:a16="http://schemas.microsoft.com/office/drawing/2014/main" id="{5DA85593-5820-6F74-1598-46CBFD218CEE}"/>
              </a:ext>
            </a:extLst>
          </p:cNvPr>
          <p:cNvSpPr txBox="1">
            <a:spLocks/>
          </p:cNvSpPr>
          <p:nvPr/>
        </p:nvSpPr>
        <p:spPr>
          <a:xfrm>
            <a:off x="1013122" y="1698843"/>
            <a:ext cx="4691018" cy="4816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1800" b="1"/>
              <a:t>Optimal sone</a:t>
            </a:r>
            <a:r>
              <a:rPr lang="nb-NO" sz="1800" baseline="30000">
                <a:latin typeface="Oslo Sans Office" panose="02000000000000000000" pitchFamily="2" charset="0"/>
              </a:rPr>
              <a:t>1,3,4</a:t>
            </a:r>
          </a:p>
          <a:p>
            <a:pPr marL="216000" indent="-216000">
              <a:lnSpc>
                <a:spcPct val="100000"/>
              </a:lnSpc>
              <a:spcBef>
                <a:spcPts val="1200"/>
              </a:spcBef>
              <a:spcAft>
                <a:spcPts val="1200"/>
              </a:spcAft>
              <a:buBlip>
                <a:blip r:embed="rId3"/>
              </a:buBlip>
            </a:pPr>
            <a:r>
              <a:rPr lang="nb-NO" sz="1800" b="1"/>
              <a:t>Tilgang </a:t>
            </a:r>
            <a:r>
              <a:rPr lang="nb-NO" sz="1800"/>
              <a:t>på alle ferdighetene våre.  </a:t>
            </a:r>
          </a:p>
          <a:p>
            <a:pPr marL="216000" indent="-216000">
              <a:lnSpc>
                <a:spcPct val="100000"/>
              </a:lnSpc>
              <a:spcBef>
                <a:spcPts val="1200"/>
              </a:spcBef>
              <a:spcAft>
                <a:spcPts val="1200"/>
              </a:spcAft>
              <a:buBlip>
                <a:blip r:embed="rId3"/>
              </a:buBlip>
            </a:pPr>
            <a:r>
              <a:rPr lang="nb-NO" sz="1800"/>
              <a:t>Å være innenfor er ikke det samme som å være rolig.  </a:t>
            </a:r>
          </a:p>
          <a:p>
            <a:pPr marL="216000" indent="-216000">
              <a:lnSpc>
                <a:spcPct val="100000"/>
              </a:lnSpc>
              <a:spcBef>
                <a:spcPts val="1200"/>
              </a:spcBef>
              <a:spcAft>
                <a:spcPts val="1200"/>
              </a:spcAft>
              <a:buBlip>
                <a:blip r:embed="rId3"/>
              </a:buBlip>
            </a:pPr>
            <a:r>
              <a:rPr lang="nb-NO" sz="1800"/>
              <a:t>Vi kan ha </a:t>
            </a:r>
            <a:r>
              <a:rPr lang="nb-NO" sz="1800" b="1"/>
              <a:t>sterke følelser</a:t>
            </a:r>
            <a:r>
              <a:rPr lang="nb-NO" sz="1800"/>
              <a:t>, men vi klarer å kontrollere det og ikke handle på impuls. </a:t>
            </a:r>
          </a:p>
          <a:p>
            <a:pPr marL="216000" indent="-216000">
              <a:lnSpc>
                <a:spcPct val="100000"/>
              </a:lnSpc>
              <a:spcBef>
                <a:spcPts val="1200"/>
              </a:spcBef>
              <a:spcAft>
                <a:spcPts val="1200"/>
              </a:spcAft>
              <a:buBlip>
                <a:blip r:embed="rId3"/>
              </a:buBlip>
            </a:pPr>
            <a:r>
              <a:rPr lang="nb-NO" sz="1800"/>
              <a:t>Vi kan bevege oss i </a:t>
            </a:r>
            <a:r>
              <a:rPr lang="nb-NO" sz="1800" b="1"/>
              <a:t>hele vinduet</a:t>
            </a:r>
            <a:r>
              <a:rPr lang="nb-NO" sz="1800"/>
              <a:t>. Desto mer stresset vi blir, desto dårligere flyter informasjonen. </a:t>
            </a:r>
          </a:p>
        </p:txBody>
      </p:sp>
      <p:pic>
        <p:nvPicPr>
          <p:cNvPr id="4" name="Bilde 3" descr="Et bilde som inneholder Dans, kunst&#10;&#10;Automatisk generert beskrivelse">
            <a:extLst>
              <a:ext uri="{FF2B5EF4-FFF2-40B4-BE49-F238E27FC236}">
                <a16:creationId xmlns:a16="http://schemas.microsoft.com/office/drawing/2014/main" id="{E8045C03-64EA-7794-02EB-D38F43F00226}"/>
              </a:ext>
            </a:extLst>
          </p:cNvPr>
          <p:cNvPicPr>
            <a:picLocks noChangeAspect="1"/>
          </p:cNvPicPr>
          <p:nvPr/>
        </p:nvPicPr>
        <p:blipFill rotWithShape="1">
          <a:blip r:embed="rId4">
            <a:extLst>
              <a:ext uri="{28A0092B-C50C-407E-A947-70E740481C1C}">
                <a14:useLocalDpi xmlns:a14="http://schemas.microsoft.com/office/drawing/2010/main" val="0"/>
              </a:ext>
            </a:extLst>
          </a:blip>
          <a:srcRect l="44899" t="24186" r="36738" b="30330"/>
          <a:stretch/>
        </p:blipFill>
        <p:spPr>
          <a:xfrm>
            <a:off x="7070180" y="2721429"/>
            <a:ext cx="807687" cy="1125162"/>
          </a:xfrm>
          <a:prstGeom prst="rect">
            <a:avLst/>
          </a:prstGeom>
        </p:spPr>
      </p:pic>
      <p:pic>
        <p:nvPicPr>
          <p:cNvPr id="7" name="Bilde 6" descr="Et bilde som inneholder mørke, kunst&#10;&#10;Automatisk generert beskrivelse">
            <a:extLst>
              <a:ext uri="{FF2B5EF4-FFF2-40B4-BE49-F238E27FC236}">
                <a16:creationId xmlns:a16="http://schemas.microsoft.com/office/drawing/2014/main" id="{EDA29A8E-BCEC-1227-1027-B960A015ADCD}"/>
              </a:ext>
            </a:extLst>
          </p:cNvPr>
          <p:cNvPicPr>
            <a:picLocks noChangeAspect="1"/>
          </p:cNvPicPr>
          <p:nvPr/>
        </p:nvPicPr>
        <p:blipFill rotWithShape="1">
          <a:blip r:embed="rId5">
            <a:extLst>
              <a:ext uri="{28A0092B-C50C-407E-A947-70E740481C1C}">
                <a14:useLocalDpi xmlns:a14="http://schemas.microsoft.com/office/drawing/2010/main" val="0"/>
              </a:ext>
            </a:extLst>
          </a:blip>
          <a:srcRect l="52600" t="25874" r="31700" b="28641"/>
          <a:stretch/>
        </p:blipFill>
        <p:spPr>
          <a:xfrm>
            <a:off x="9653353" y="2833527"/>
            <a:ext cx="690549" cy="1125162"/>
          </a:xfrm>
          <a:prstGeom prst="rect">
            <a:avLst/>
          </a:prstGeom>
        </p:spPr>
      </p:pic>
      <p:sp>
        <p:nvSpPr>
          <p:cNvPr id="10" name="Tittel 1">
            <a:extLst>
              <a:ext uri="{FF2B5EF4-FFF2-40B4-BE49-F238E27FC236}">
                <a16:creationId xmlns:a16="http://schemas.microsoft.com/office/drawing/2014/main" id="{F3C080BD-2722-B4DC-F4E4-B352D05C93BF}"/>
              </a:ext>
            </a:extLst>
          </p:cNvPr>
          <p:cNvSpPr txBox="1">
            <a:spLocks/>
          </p:cNvSpPr>
          <p:nvPr/>
        </p:nvSpPr>
        <p:spPr>
          <a:xfrm>
            <a:off x="695327" y="641070"/>
            <a:ext cx="5400673" cy="5559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2800"/>
              <a:t>Innenfor toleransevinduet</a:t>
            </a:r>
            <a:br>
              <a:rPr lang="nb-NO" sz="2800">
                <a:latin typeface="+mn-lt"/>
              </a:rPr>
            </a:br>
            <a:endParaRPr lang="nb-NO" sz="2800">
              <a:latin typeface="+mn-lt"/>
            </a:endParaRPr>
          </a:p>
        </p:txBody>
      </p:sp>
      <p:pic>
        <p:nvPicPr>
          <p:cNvPr id="18" name="Bilde 17" descr="Et bilde som inneholder sort, mørke&#10;&#10;Automatisk generert beskrivelse">
            <a:extLst>
              <a:ext uri="{FF2B5EF4-FFF2-40B4-BE49-F238E27FC236}">
                <a16:creationId xmlns:a16="http://schemas.microsoft.com/office/drawing/2014/main" id="{59F3BEB4-1EDA-44F9-01D3-3E337B91ADA4}"/>
              </a:ext>
            </a:extLst>
          </p:cNvPr>
          <p:cNvPicPr>
            <a:picLocks noChangeAspect="1"/>
          </p:cNvPicPr>
          <p:nvPr/>
        </p:nvPicPr>
        <p:blipFill rotWithShape="1">
          <a:blip r:embed="rId6">
            <a:extLst>
              <a:ext uri="{28A0092B-C50C-407E-A947-70E740481C1C}">
                <a14:useLocalDpi xmlns:a14="http://schemas.microsoft.com/office/drawing/2010/main" val="0"/>
              </a:ext>
            </a:extLst>
          </a:blip>
          <a:srcRect l="38644" t="24185" r="46977" b="24755"/>
          <a:stretch/>
        </p:blipFill>
        <p:spPr>
          <a:xfrm>
            <a:off x="4904336" y="342239"/>
            <a:ext cx="1117600" cy="2232026"/>
          </a:xfrm>
          <a:prstGeom prst="rect">
            <a:avLst/>
          </a:prstGeom>
        </p:spPr>
      </p:pic>
      <p:sp>
        <p:nvSpPr>
          <p:cNvPr id="21" name="TekstSylinder 20">
            <a:extLst>
              <a:ext uri="{FF2B5EF4-FFF2-40B4-BE49-F238E27FC236}">
                <a16:creationId xmlns:a16="http://schemas.microsoft.com/office/drawing/2014/main" id="{569226D1-7751-C1EF-AE5B-DDC6B00F214D}"/>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22" name="Plassholder for dato 3">
            <a:extLst>
              <a:ext uri="{FF2B5EF4-FFF2-40B4-BE49-F238E27FC236}">
                <a16:creationId xmlns:a16="http://schemas.microsoft.com/office/drawing/2014/main" id="{58890139-E72F-61E9-7BC0-CC005FE52F8A}"/>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23" name="Plassholder for lysbildenummer 4">
            <a:extLst>
              <a:ext uri="{FF2B5EF4-FFF2-40B4-BE49-F238E27FC236}">
                <a16:creationId xmlns:a16="http://schemas.microsoft.com/office/drawing/2014/main" id="{9F0A4458-4B24-387E-FBF7-DA5614285FEC}"/>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311675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9796" y="4549709"/>
            <a:ext cx="5314408" cy="1311999"/>
          </a:xfrm>
        </p:spPr>
        <p:txBody>
          <a:bodyPr>
            <a:normAutofit/>
          </a:bodyPr>
          <a:lstStyle/>
          <a:p>
            <a:pPr algn="ctr"/>
            <a:r>
              <a:rPr lang="nb-NO"/>
              <a:t>Innenfor vinduet </a:t>
            </a:r>
            <a:br>
              <a:rPr lang="nb-NO"/>
            </a:br>
            <a:r>
              <a:rPr lang="nb-NO" sz="1800"/>
              <a:t>Tilgang på alle ferdighetene våre </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906429" y="1220438"/>
            <a:ext cx="5400675" cy="4799361"/>
          </a:xfrm>
        </p:spPr>
        <p:txBody>
          <a:bodyPr>
            <a:normAutofit fontScale="70000" lnSpcReduction="20000"/>
          </a:bodyPr>
          <a:lstStyle/>
          <a:p>
            <a:pPr marL="0" indent="0">
              <a:lnSpc>
                <a:spcPct val="110000"/>
              </a:lnSpc>
              <a:spcBef>
                <a:spcPts val="1200"/>
              </a:spcBef>
              <a:spcAft>
                <a:spcPts val="1200"/>
              </a:spcAft>
              <a:buNone/>
            </a:pPr>
            <a:r>
              <a:rPr lang="nb-NO" sz="2600" b="1"/>
              <a:t>Eksempler:</a:t>
            </a:r>
          </a:p>
          <a:p>
            <a:pPr>
              <a:lnSpc>
                <a:spcPct val="120000"/>
              </a:lnSpc>
              <a:spcBef>
                <a:spcPts val="1200"/>
              </a:spcBef>
              <a:spcAft>
                <a:spcPts val="1200"/>
              </a:spcAft>
              <a:buBlip>
                <a:blip r:embed="rId2"/>
              </a:buBlip>
            </a:pPr>
            <a:r>
              <a:rPr lang="nb-NO" sz="2600"/>
              <a:t>Du har en engasjerende diskusjon med kollegaer som hjelper deg med å se ulike perspektiver. </a:t>
            </a:r>
          </a:p>
          <a:p>
            <a:pPr>
              <a:lnSpc>
                <a:spcPct val="120000"/>
              </a:lnSpc>
              <a:spcBef>
                <a:spcPts val="1200"/>
              </a:spcBef>
              <a:spcAft>
                <a:spcPts val="1200"/>
              </a:spcAft>
              <a:buBlip>
                <a:blip r:embed="rId2"/>
              </a:buBlip>
            </a:pPr>
            <a:r>
              <a:rPr lang="nb-NO" sz="2600"/>
              <a:t>Du klarer å holde deg rolig når du snakker med en ungdom som er sint og skriker til deg. </a:t>
            </a:r>
          </a:p>
          <a:p>
            <a:pPr>
              <a:lnSpc>
                <a:spcPct val="120000"/>
              </a:lnSpc>
              <a:spcBef>
                <a:spcPts val="1200"/>
              </a:spcBef>
              <a:spcAft>
                <a:spcPts val="1200"/>
              </a:spcAft>
              <a:buBlip>
                <a:blip r:embed="rId2"/>
              </a:buBlip>
            </a:pPr>
            <a:r>
              <a:rPr lang="nb-NO" sz="2600"/>
              <a:t>Mange barn på avdelingen trenger hjelp samtidig. Du får raskt et overblikk og prioriterer hvem som trenger hjelp først.</a:t>
            </a:r>
          </a:p>
          <a:p>
            <a:pPr>
              <a:lnSpc>
                <a:spcPct val="120000"/>
              </a:lnSpc>
              <a:spcBef>
                <a:spcPts val="1200"/>
              </a:spcBef>
              <a:spcAft>
                <a:spcPts val="1200"/>
              </a:spcAft>
              <a:buBlip>
                <a:blip r:embed="rId2"/>
              </a:buBlip>
            </a:pPr>
            <a:r>
              <a:rPr lang="nb-NO" sz="2600"/>
              <a:t>Du er bekymret for at foreldrene ikke tar gode valg for barnet sitt. Du forholder deg likevel profesjonelt og samarbeider med dem. </a:t>
            </a:r>
          </a:p>
          <a:p>
            <a:pPr>
              <a:lnSpc>
                <a:spcPct val="110000"/>
              </a:lnSpc>
              <a:spcBef>
                <a:spcPts val="1200"/>
              </a:spcBef>
              <a:spcAft>
                <a:spcPts val="1200"/>
              </a:spcAft>
              <a:buBlip>
                <a:blip r:embed="rId2"/>
              </a:buBlip>
            </a:pPr>
            <a:endParaRPr lang="nb-NO" sz="1800">
              <a:latin typeface="Oslo Sans Office" panose="02000000000000000000" pitchFamily="2" charset="0"/>
            </a:endParaRPr>
          </a:p>
          <a:p>
            <a:pPr>
              <a:lnSpc>
                <a:spcPct val="110000"/>
              </a:lnSpc>
              <a:spcBef>
                <a:spcPts val="1200"/>
              </a:spcBef>
              <a:spcAft>
                <a:spcPts val="1200"/>
              </a:spcAft>
              <a:buBlip>
                <a:blip r:embed="rId2"/>
              </a:buBlip>
            </a:pPr>
            <a:endParaRPr lang="nb-NO" sz="1800">
              <a:latin typeface="Oslo Sans Office" panose="02000000000000000000" pitchFamily="2" charset="0"/>
            </a:endParaRPr>
          </a:p>
        </p:txBody>
      </p:sp>
      <p:sp>
        <p:nvSpPr>
          <p:cNvPr id="6" name="TekstSylinder 5">
            <a:extLst>
              <a:ext uri="{FF2B5EF4-FFF2-40B4-BE49-F238E27FC236}">
                <a16:creationId xmlns:a16="http://schemas.microsoft.com/office/drawing/2014/main" id="{81727E5A-4E02-5378-FF22-E40D768AA99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7" name="Plassholder for dato 3">
            <a:extLst>
              <a:ext uri="{FF2B5EF4-FFF2-40B4-BE49-F238E27FC236}">
                <a16:creationId xmlns:a16="http://schemas.microsoft.com/office/drawing/2014/main" id="{B5C2330D-32AC-933F-D210-26D68EB1BFB4}"/>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3CAE9907-6E96-185B-E73D-8A61C52FE11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16</a:t>
            </a:fld>
            <a:endParaRPr lang="nb-NO"/>
          </a:p>
        </p:txBody>
      </p:sp>
      <p:pic>
        <p:nvPicPr>
          <p:cNvPr id="10" name="Bilde 9" descr="Et bilde som inneholder sort, mørke&#10;&#10;Automatisk generert beskrivelse">
            <a:extLst>
              <a:ext uri="{FF2B5EF4-FFF2-40B4-BE49-F238E27FC236}">
                <a16:creationId xmlns:a16="http://schemas.microsoft.com/office/drawing/2014/main" id="{2CD0E30C-FD77-BD54-24DD-FA290CE64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306" y="499864"/>
            <a:ext cx="1712396" cy="4229100"/>
          </a:xfrm>
          <a:prstGeom prst="rect">
            <a:avLst/>
          </a:prstGeom>
        </p:spPr>
      </p:pic>
    </p:spTree>
    <p:extLst>
      <p:ext uri="{BB962C8B-B14F-4D97-AF65-F5344CB8AC3E}">
        <p14:creationId xmlns:p14="http://schemas.microsoft.com/office/powerpoint/2010/main" val="379201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9117812"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a:t>
            </a:r>
          </a:p>
          <a:p>
            <a:pPr algn="ctr"/>
            <a:endParaRPr lang="nb-NO" sz="1400">
              <a:solidFill>
                <a:schemeClr val="tx1"/>
              </a:solidFill>
            </a:endParaRPr>
          </a:p>
        </p:txBody>
      </p:sp>
      <p:sp>
        <p:nvSpPr>
          <p:cNvPr id="3" name="Rektangel 2">
            <a:extLst>
              <a:ext uri="{FF2B5EF4-FFF2-40B4-BE49-F238E27FC236}">
                <a16:creationId xmlns:a16="http://schemas.microsoft.com/office/drawing/2014/main" id="{64F6F438-C5C8-4316-6891-79A24C980BD8}"/>
              </a:ext>
            </a:extLst>
          </p:cNvPr>
          <p:cNvSpPr>
            <a:spLocks noChangeAspect="1"/>
          </p:cNvSpPr>
          <p:nvPr/>
        </p:nvSpPr>
        <p:spPr>
          <a:xfrm>
            <a:off x="968894"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a:t>
            </a:r>
          </a:p>
          <a:p>
            <a:pPr algn="ctr"/>
            <a:endParaRPr lang="nb-NO" sz="1400">
              <a:solidFill>
                <a:schemeClr val="tx1"/>
              </a:solidFill>
            </a:endParaRPr>
          </a:p>
        </p:txBody>
      </p:sp>
      <p:sp>
        <p:nvSpPr>
          <p:cNvPr id="4" name="Ellipse 3">
            <a:extLst>
              <a:ext uri="{FF2B5EF4-FFF2-40B4-BE49-F238E27FC236}">
                <a16:creationId xmlns:a16="http://schemas.microsoft.com/office/drawing/2014/main" id="{46BEEC28-E206-1D36-7E3F-1450E699353B}"/>
              </a:ext>
            </a:extLst>
          </p:cNvPr>
          <p:cNvSpPr/>
          <p:nvPr/>
        </p:nvSpPr>
        <p:spPr>
          <a:xfrm>
            <a:off x="3342484" y="675485"/>
            <a:ext cx="5507030" cy="550703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216000" indent="-216000" algn="ctr">
              <a:spcBef>
                <a:spcPts val="1200"/>
              </a:spcBef>
              <a:spcAft>
                <a:spcPts val="1200"/>
              </a:spcAft>
            </a:pPr>
            <a:endParaRPr lang="nb-NO">
              <a:solidFill>
                <a:schemeClr val="tx1"/>
              </a:solidFill>
              <a:effectLst/>
              <a:latin typeface="Oslo Sans" panose="02000000000000000000" pitchFamily="2" charset="77"/>
            </a:endParaRPr>
          </a:p>
          <a:p>
            <a:pPr marL="216000" indent="-216000" algn="ctr">
              <a:spcBef>
                <a:spcPts val="1200"/>
              </a:spcBef>
              <a:spcAft>
                <a:spcPts val="1200"/>
              </a:spcAft>
            </a:pPr>
            <a:endParaRPr lang="nb-NO">
              <a:solidFill>
                <a:schemeClr val="tx1"/>
              </a:solidFill>
              <a:latin typeface="Oslo Sans" panose="02000000000000000000" pitchFamily="2" charset="77"/>
            </a:endParaRPr>
          </a:p>
          <a:p>
            <a:pPr marL="216000" indent="-216000" algn="ctr">
              <a:spcBef>
                <a:spcPts val="1200"/>
              </a:spcBef>
              <a:spcAft>
                <a:spcPts val="1200"/>
              </a:spcAft>
            </a:pPr>
            <a:endParaRPr lang="nb-NO">
              <a:solidFill>
                <a:schemeClr val="tx1"/>
              </a:solidFill>
              <a:effectLst/>
              <a:latin typeface="Oslo Sans" panose="02000000000000000000" pitchFamily="2" charset="77"/>
            </a:endParaRPr>
          </a:p>
        </p:txBody>
      </p:sp>
      <p:sp>
        <p:nvSpPr>
          <p:cNvPr id="12" name="Tittel 1">
            <a:extLst>
              <a:ext uri="{FF2B5EF4-FFF2-40B4-BE49-F238E27FC236}">
                <a16:creationId xmlns:a16="http://schemas.microsoft.com/office/drawing/2014/main" id="{0D707AB2-58EE-D22A-BA23-91B720812118}"/>
              </a:ext>
            </a:extLst>
          </p:cNvPr>
          <p:cNvSpPr>
            <a:spLocks noGrp="1"/>
          </p:cNvSpPr>
          <p:nvPr>
            <p:ph type="title"/>
          </p:nvPr>
        </p:nvSpPr>
        <p:spPr>
          <a:xfrm>
            <a:off x="695326" y="720002"/>
            <a:ext cx="9469438" cy="555906"/>
          </a:xfrm>
        </p:spPr>
        <p:txBody>
          <a:bodyPr>
            <a:noAutofit/>
          </a:bodyPr>
          <a:lstStyle/>
          <a:p>
            <a:r>
              <a:rPr lang="nb-NO" sz="2800">
                <a:effectLst/>
              </a:rPr>
              <a:t>Over toleransevinduet</a:t>
            </a:r>
            <a:br>
              <a:rPr lang="nb-NO" sz="2800">
                <a:effectLst/>
              </a:rPr>
            </a:br>
            <a:endParaRPr lang="nb-NO" sz="2800">
              <a:effectLst/>
            </a:endParaRPr>
          </a:p>
        </p:txBody>
      </p:sp>
      <p:sp>
        <p:nvSpPr>
          <p:cNvPr id="7" name="Plassholder for innhold 2">
            <a:extLst>
              <a:ext uri="{FF2B5EF4-FFF2-40B4-BE49-F238E27FC236}">
                <a16:creationId xmlns:a16="http://schemas.microsoft.com/office/drawing/2014/main" id="{D72D5589-8A5B-345A-230E-77D8E523F267}"/>
              </a:ext>
            </a:extLst>
          </p:cNvPr>
          <p:cNvSpPr>
            <a:spLocks noGrp="1"/>
          </p:cNvSpPr>
          <p:nvPr>
            <p:ph idx="1"/>
          </p:nvPr>
        </p:nvSpPr>
        <p:spPr>
          <a:xfrm>
            <a:off x="4318405" y="1822085"/>
            <a:ext cx="4199424" cy="5141888"/>
          </a:xfrm>
        </p:spPr>
        <p:txBody>
          <a:bodyPr/>
          <a:lstStyle/>
          <a:p>
            <a:pPr marL="0" indent="0" algn="ctr">
              <a:spcBef>
                <a:spcPts val="600"/>
              </a:spcBef>
              <a:spcAft>
                <a:spcPts val="600"/>
              </a:spcAft>
              <a:buNone/>
            </a:pPr>
            <a:r>
              <a:rPr lang="nb-NO" sz="1800" b="1"/>
              <a:t>Kroppen gjør seg klar for </a:t>
            </a:r>
            <a:br>
              <a:rPr lang="nb-NO" sz="1800" b="1"/>
            </a:br>
            <a:r>
              <a:rPr lang="nb-NO" sz="1800" b="1"/>
              <a:t>å flykte eller sloss</a:t>
            </a:r>
            <a:r>
              <a:rPr lang="nb-NO" sz="1800" baseline="30000">
                <a:latin typeface="Oslo Sans Office" panose="02000000000000000000" pitchFamily="2" charset="0"/>
              </a:rPr>
              <a:t>3,4</a:t>
            </a:r>
            <a:r>
              <a:rPr lang="nb-NO" sz="1800" b="1"/>
              <a:t> </a:t>
            </a:r>
          </a:p>
          <a:p>
            <a:pPr>
              <a:spcBef>
                <a:spcPts val="1200"/>
              </a:spcBef>
              <a:spcAft>
                <a:spcPts val="1200"/>
              </a:spcAft>
              <a:buBlip>
                <a:blip r:embed="rId3"/>
              </a:buBlip>
            </a:pPr>
            <a:r>
              <a:rPr lang="nb-NO" sz="1800"/>
              <a:t>Spenne muskler og rask puls. </a:t>
            </a:r>
          </a:p>
          <a:p>
            <a:pPr>
              <a:spcBef>
                <a:spcPts val="1200"/>
              </a:spcBef>
              <a:spcAft>
                <a:spcPts val="1200"/>
              </a:spcAft>
              <a:buBlip>
                <a:blip r:embed="rId3"/>
              </a:buBlip>
            </a:pPr>
            <a:r>
              <a:rPr lang="nb-NO" sz="1800" b="1"/>
              <a:t>Mindre impulskontroll </a:t>
            </a:r>
            <a:r>
              <a:rPr lang="nb-NO" sz="1800"/>
              <a:t>og konsentrasjonsvansker. </a:t>
            </a:r>
          </a:p>
          <a:p>
            <a:pPr>
              <a:spcBef>
                <a:spcPts val="1200"/>
              </a:spcBef>
              <a:spcAft>
                <a:spcPts val="1200"/>
              </a:spcAft>
              <a:buBlip>
                <a:blip r:embed="rId3"/>
              </a:buBlip>
            </a:pPr>
            <a:r>
              <a:rPr lang="nb-NO" sz="1800" b="1"/>
              <a:t>Sterke</a:t>
            </a:r>
            <a:r>
              <a:rPr lang="nb-NO" sz="1800"/>
              <a:t> følelser som vi klarer å overstyre. </a:t>
            </a:r>
          </a:p>
          <a:p>
            <a:pPr>
              <a:spcBef>
                <a:spcPts val="1200"/>
              </a:spcBef>
              <a:spcAft>
                <a:spcPts val="1200"/>
              </a:spcAft>
              <a:buBlip>
                <a:blip r:embed="rId3"/>
              </a:buBlip>
            </a:pPr>
            <a:r>
              <a:rPr lang="nb-NO" sz="1800" b="1"/>
              <a:t>Tiden føles knapp </a:t>
            </a:r>
            <a:r>
              <a:rPr lang="nb-NO" sz="1800"/>
              <a:t>og det er </a:t>
            </a:r>
            <a:br>
              <a:rPr lang="nb-NO" sz="1800"/>
            </a:br>
            <a:r>
              <a:rPr lang="nb-NO" sz="1800"/>
              <a:t>vanskelig å tenke langsiktig. </a:t>
            </a:r>
          </a:p>
        </p:txBody>
      </p:sp>
      <p:pic>
        <p:nvPicPr>
          <p:cNvPr id="5" name="Bilde 4" descr="Et bilde som inneholder mørke, kunst&#10;&#10;Automatisk generert beskrivelse">
            <a:extLst>
              <a:ext uri="{FF2B5EF4-FFF2-40B4-BE49-F238E27FC236}">
                <a16:creationId xmlns:a16="http://schemas.microsoft.com/office/drawing/2014/main" id="{6AF7ADC3-7278-18BE-CE95-D82C956CEE95}"/>
              </a:ext>
            </a:extLst>
          </p:cNvPr>
          <p:cNvPicPr>
            <a:picLocks noChangeAspect="1"/>
          </p:cNvPicPr>
          <p:nvPr/>
        </p:nvPicPr>
        <p:blipFill rotWithShape="1">
          <a:blip r:embed="rId4">
            <a:extLst>
              <a:ext uri="{28A0092B-C50C-407E-A947-70E740481C1C}">
                <a14:useLocalDpi xmlns:a14="http://schemas.microsoft.com/office/drawing/2010/main" val="0"/>
              </a:ext>
            </a:extLst>
          </a:blip>
          <a:srcRect l="52600" t="25874" r="31700" b="28641"/>
          <a:stretch/>
        </p:blipFill>
        <p:spPr>
          <a:xfrm>
            <a:off x="9802556" y="2883352"/>
            <a:ext cx="690549" cy="1125162"/>
          </a:xfrm>
          <a:prstGeom prst="rect">
            <a:avLst/>
          </a:prstGeom>
        </p:spPr>
      </p:pic>
      <p:pic>
        <p:nvPicPr>
          <p:cNvPr id="9" name="Bilde 8" descr="Et bilde som inneholder Dans, kunst&#10;&#10;Automatisk generert beskrivelse">
            <a:extLst>
              <a:ext uri="{FF2B5EF4-FFF2-40B4-BE49-F238E27FC236}">
                <a16:creationId xmlns:a16="http://schemas.microsoft.com/office/drawing/2014/main" id="{5902C61C-95D1-1FDB-3388-F592DE12CA59}"/>
              </a:ext>
            </a:extLst>
          </p:cNvPr>
          <p:cNvPicPr>
            <a:picLocks noChangeAspect="1"/>
          </p:cNvPicPr>
          <p:nvPr/>
        </p:nvPicPr>
        <p:blipFill rotWithShape="1">
          <a:blip r:embed="rId5">
            <a:extLst>
              <a:ext uri="{28A0092B-C50C-407E-A947-70E740481C1C}">
                <a14:useLocalDpi xmlns:a14="http://schemas.microsoft.com/office/drawing/2010/main" val="0"/>
              </a:ext>
            </a:extLst>
          </a:blip>
          <a:srcRect l="37554" t="25082" r="44145" b="26667"/>
          <a:stretch/>
        </p:blipFill>
        <p:spPr>
          <a:xfrm>
            <a:off x="1558998" y="2848253"/>
            <a:ext cx="828933" cy="1229226"/>
          </a:xfrm>
          <a:prstGeom prst="rect">
            <a:avLst/>
          </a:prstGeom>
        </p:spPr>
      </p:pic>
      <p:pic>
        <p:nvPicPr>
          <p:cNvPr id="14" name="Bilde 13" descr="Et bilde som inneholder sort, mørke&#10;&#10;Automatisk generert beskrivelse">
            <a:extLst>
              <a:ext uri="{FF2B5EF4-FFF2-40B4-BE49-F238E27FC236}">
                <a16:creationId xmlns:a16="http://schemas.microsoft.com/office/drawing/2014/main" id="{6462DBBC-25DE-F191-A0BB-CE9F3CD08D9E}"/>
              </a:ext>
            </a:extLst>
          </p:cNvPr>
          <p:cNvPicPr>
            <a:picLocks noChangeAspect="1"/>
          </p:cNvPicPr>
          <p:nvPr/>
        </p:nvPicPr>
        <p:blipFill rotWithShape="1">
          <a:blip r:embed="rId6">
            <a:extLst>
              <a:ext uri="{28A0092B-C50C-407E-A947-70E740481C1C}">
                <a14:useLocalDpi xmlns:a14="http://schemas.microsoft.com/office/drawing/2010/main" val="0"/>
              </a:ext>
            </a:extLst>
          </a:blip>
          <a:srcRect l="43503" t="22003" r="38045" b="29598"/>
          <a:stretch/>
        </p:blipFill>
        <p:spPr>
          <a:xfrm>
            <a:off x="2766522" y="1163133"/>
            <a:ext cx="1434153" cy="2115751"/>
          </a:xfrm>
          <a:prstGeom prst="rect">
            <a:avLst/>
          </a:prstGeom>
        </p:spPr>
      </p:pic>
      <p:sp>
        <p:nvSpPr>
          <p:cNvPr id="15" name="TekstSylinder 14">
            <a:extLst>
              <a:ext uri="{FF2B5EF4-FFF2-40B4-BE49-F238E27FC236}">
                <a16:creationId xmlns:a16="http://schemas.microsoft.com/office/drawing/2014/main" id="{0FA011D4-DC02-7FDC-7DDE-19534C26DCD4}"/>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Tree>
    <p:extLst>
      <p:ext uri="{BB962C8B-B14F-4D97-AF65-F5344CB8AC3E}">
        <p14:creationId xmlns:p14="http://schemas.microsoft.com/office/powerpoint/2010/main" val="108722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723474" y="4594314"/>
            <a:ext cx="3993492" cy="1311999"/>
          </a:xfrm>
        </p:spPr>
        <p:txBody>
          <a:bodyPr>
            <a:normAutofit/>
          </a:bodyPr>
          <a:lstStyle/>
          <a:p>
            <a:pPr algn="ctr"/>
            <a:r>
              <a:rPr lang="nb-NO"/>
              <a:t>Over vinduet </a:t>
            </a:r>
            <a:br>
              <a:rPr lang="nb-NO"/>
            </a:br>
            <a:r>
              <a:rPr lang="nb-NO" sz="1800"/>
              <a:t>Vi mister tilgang på ferdigheter og styres av impulser</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940683" y="1142975"/>
            <a:ext cx="5419260" cy="5071913"/>
          </a:xfrm>
        </p:spPr>
        <p:txBody>
          <a:bodyPr>
            <a:normAutofit fontScale="92500" lnSpcReduction="20000"/>
          </a:bodyPr>
          <a:lstStyle/>
          <a:p>
            <a:pPr marL="0" indent="0">
              <a:spcBef>
                <a:spcPts val="1200"/>
              </a:spcBef>
              <a:spcAft>
                <a:spcPts val="1200"/>
              </a:spcAft>
              <a:buNone/>
            </a:pPr>
            <a:r>
              <a:rPr lang="nb-NO" sz="1900" b="1"/>
              <a:t>Eksempler:</a:t>
            </a:r>
          </a:p>
          <a:p>
            <a:pPr>
              <a:lnSpc>
                <a:spcPct val="110000"/>
              </a:lnSpc>
              <a:spcBef>
                <a:spcPts val="1200"/>
              </a:spcBef>
              <a:spcAft>
                <a:spcPts val="1200"/>
              </a:spcAft>
              <a:buBlip>
                <a:blip r:embed="rId2"/>
              </a:buBlip>
            </a:pPr>
            <a:r>
              <a:rPr lang="nb-NO" sz="1900"/>
              <a:t>Du tar mye hardere tak i armen til barnet enn det du hadde tenkt. </a:t>
            </a:r>
          </a:p>
          <a:p>
            <a:pPr>
              <a:lnSpc>
                <a:spcPct val="110000"/>
              </a:lnSpc>
              <a:spcBef>
                <a:spcPts val="1200"/>
              </a:spcBef>
              <a:spcAft>
                <a:spcPts val="1200"/>
              </a:spcAft>
              <a:buBlip>
                <a:blip r:embed="rId2"/>
              </a:buBlip>
            </a:pPr>
            <a:r>
              <a:rPr lang="nb-NO" sz="1900"/>
              <a:t>Situasjonen føles akutt, og du blir irritert på kollegaer som vil at du skal kaste bort tid på å se på alternative løsninger. </a:t>
            </a:r>
          </a:p>
          <a:p>
            <a:pPr>
              <a:lnSpc>
                <a:spcPct val="110000"/>
              </a:lnSpc>
              <a:spcBef>
                <a:spcPts val="1200"/>
              </a:spcBef>
              <a:spcAft>
                <a:spcPts val="1200"/>
              </a:spcAft>
              <a:buBlip>
                <a:blip r:embed="rId2"/>
              </a:buBlip>
            </a:pPr>
            <a:r>
              <a:rPr lang="nb-NO" sz="1900"/>
              <a:t>Det føles som om barnet oppfører seg dårlig med vilje for å provosere deg. </a:t>
            </a:r>
          </a:p>
          <a:p>
            <a:pPr>
              <a:lnSpc>
                <a:spcPct val="110000"/>
              </a:lnSpc>
              <a:spcBef>
                <a:spcPts val="1200"/>
              </a:spcBef>
              <a:spcAft>
                <a:spcPts val="1200"/>
              </a:spcAft>
              <a:buBlip>
                <a:blip r:embed="rId2"/>
              </a:buBlip>
            </a:pPr>
            <a:r>
              <a:rPr lang="nb-NO" sz="1900"/>
              <a:t>Du kjenner at dette absolutt ikke kan fortsette og at du må sette en stopper for det NÅ, unnsett hvordan!</a:t>
            </a:r>
          </a:p>
          <a:p>
            <a:pPr>
              <a:lnSpc>
                <a:spcPct val="110000"/>
              </a:lnSpc>
              <a:spcBef>
                <a:spcPts val="1200"/>
              </a:spcBef>
              <a:spcAft>
                <a:spcPts val="1200"/>
              </a:spcAft>
              <a:buBlip>
                <a:blip r:embed="rId2"/>
              </a:buBlip>
            </a:pPr>
            <a:r>
              <a:rPr lang="nb-NO" sz="1900"/>
              <a:t>Du skal skrive et møtereferat, men klarer ikke samle tankene eller ha fokus. </a:t>
            </a:r>
          </a:p>
          <a:p>
            <a:pPr marL="0" indent="0">
              <a:lnSpc>
                <a:spcPct val="100000"/>
              </a:lnSpc>
              <a:spcAft>
                <a:spcPts val="1800"/>
              </a:spcAft>
              <a:buNone/>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p:txBody>
      </p:sp>
      <p:sp>
        <p:nvSpPr>
          <p:cNvPr id="6" name="TekstSylinder 5">
            <a:extLst>
              <a:ext uri="{FF2B5EF4-FFF2-40B4-BE49-F238E27FC236}">
                <a16:creationId xmlns:a16="http://schemas.microsoft.com/office/drawing/2014/main" id="{81727E5A-4E02-5378-FF22-E40D768AA99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10" name="Bilde 9" descr="Et bilde som inneholder sort, mørke&#10;&#10;Automatisk generert beskrivelse">
            <a:extLst>
              <a:ext uri="{FF2B5EF4-FFF2-40B4-BE49-F238E27FC236}">
                <a16:creationId xmlns:a16="http://schemas.microsoft.com/office/drawing/2014/main" id="{08733F4C-613E-70BD-17B6-00FAB608F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3" y="499864"/>
            <a:ext cx="2760534" cy="4360843"/>
          </a:xfrm>
          <a:prstGeom prst="rect">
            <a:avLst/>
          </a:prstGeom>
        </p:spPr>
      </p:pic>
    </p:spTree>
    <p:extLst>
      <p:ext uri="{BB962C8B-B14F-4D97-AF65-F5344CB8AC3E}">
        <p14:creationId xmlns:p14="http://schemas.microsoft.com/office/powerpoint/2010/main" val="88359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3508002" y="2630457"/>
            <a:ext cx="2183647" cy="21835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6096001" y="1196975"/>
            <a:ext cx="5400674" cy="488709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3" name="Rektangel 2">
            <a:extLst>
              <a:ext uri="{FF2B5EF4-FFF2-40B4-BE49-F238E27FC236}">
                <a16:creationId xmlns:a16="http://schemas.microsoft.com/office/drawing/2014/main" id="{B654CFE2-935C-1BA6-35A7-2220258D94AA}"/>
              </a:ext>
            </a:extLst>
          </p:cNvPr>
          <p:cNvSpPr>
            <a:spLocks noChangeAspect="1"/>
          </p:cNvSpPr>
          <p:nvPr/>
        </p:nvSpPr>
        <p:spPr>
          <a:xfrm>
            <a:off x="760523" y="2630457"/>
            <a:ext cx="2183647" cy="21835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toleransevinduet</a:t>
            </a:r>
          </a:p>
          <a:p>
            <a:pPr algn="ctr"/>
            <a:endParaRPr lang="nb-NO" sz="1400">
              <a:solidFill>
                <a:schemeClr val="tx1"/>
              </a:solidFill>
            </a:endParaRPr>
          </a:p>
        </p:txBody>
      </p:sp>
      <p:sp>
        <p:nvSpPr>
          <p:cNvPr id="12" name="Tittel 1">
            <a:extLst>
              <a:ext uri="{FF2B5EF4-FFF2-40B4-BE49-F238E27FC236}">
                <a16:creationId xmlns:a16="http://schemas.microsoft.com/office/drawing/2014/main" id="{FC5D842F-B419-CDEC-71C7-AE8331ECBFFF}"/>
              </a:ext>
            </a:extLst>
          </p:cNvPr>
          <p:cNvSpPr>
            <a:spLocks noGrp="1"/>
          </p:cNvSpPr>
          <p:nvPr>
            <p:ph type="title"/>
          </p:nvPr>
        </p:nvSpPr>
        <p:spPr>
          <a:xfrm>
            <a:off x="695326" y="720002"/>
            <a:ext cx="9469438" cy="555906"/>
          </a:xfrm>
        </p:spPr>
        <p:txBody>
          <a:bodyPr>
            <a:noAutofit/>
          </a:bodyPr>
          <a:lstStyle/>
          <a:p>
            <a:r>
              <a:rPr lang="nb-NO">
                <a:effectLst/>
              </a:rPr>
              <a:t>Under toleransevinduet</a:t>
            </a:r>
            <a:br>
              <a:rPr lang="nb-NO" sz="2800">
                <a:effectLst/>
                <a:latin typeface="+mn-lt"/>
              </a:rPr>
            </a:br>
            <a:endParaRPr lang="nb-NO" sz="2800">
              <a:effectLst/>
              <a:latin typeface="+mn-lt"/>
            </a:endParaRPr>
          </a:p>
        </p:txBody>
      </p:sp>
      <p:pic>
        <p:nvPicPr>
          <p:cNvPr id="8" name="Bilde 7" descr="Et bilde som inneholder Dans, kunst&#10;&#10;Automatisk generert beskrivelse">
            <a:extLst>
              <a:ext uri="{FF2B5EF4-FFF2-40B4-BE49-F238E27FC236}">
                <a16:creationId xmlns:a16="http://schemas.microsoft.com/office/drawing/2014/main" id="{ECCF16C2-A7BA-AA56-38ED-1E262B89A3FC}"/>
              </a:ext>
            </a:extLst>
          </p:cNvPr>
          <p:cNvPicPr>
            <a:picLocks noChangeAspect="1"/>
          </p:cNvPicPr>
          <p:nvPr/>
        </p:nvPicPr>
        <p:blipFill rotWithShape="1">
          <a:blip r:embed="rId3">
            <a:extLst>
              <a:ext uri="{28A0092B-C50C-407E-A947-70E740481C1C}">
                <a14:useLocalDpi xmlns:a14="http://schemas.microsoft.com/office/drawing/2010/main" val="0"/>
              </a:ext>
            </a:extLst>
          </a:blip>
          <a:srcRect l="44899" t="24186" r="36738" b="30330"/>
          <a:stretch/>
        </p:blipFill>
        <p:spPr>
          <a:xfrm>
            <a:off x="4216352" y="2674433"/>
            <a:ext cx="807687" cy="1125162"/>
          </a:xfrm>
          <a:prstGeom prst="rect">
            <a:avLst/>
          </a:prstGeom>
        </p:spPr>
      </p:pic>
      <p:pic>
        <p:nvPicPr>
          <p:cNvPr id="10" name="Bilde 9" descr="Et bilde som inneholder Dans, kunst&#10;&#10;Automatisk generert beskrivelse">
            <a:extLst>
              <a:ext uri="{FF2B5EF4-FFF2-40B4-BE49-F238E27FC236}">
                <a16:creationId xmlns:a16="http://schemas.microsoft.com/office/drawing/2014/main" id="{1DFD1131-3F43-D771-4D73-28388D592A50}"/>
              </a:ext>
            </a:extLst>
          </p:cNvPr>
          <p:cNvPicPr>
            <a:picLocks noChangeAspect="1"/>
          </p:cNvPicPr>
          <p:nvPr/>
        </p:nvPicPr>
        <p:blipFill rotWithShape="1">
          <a:blip r:embed="rId4">
            <a:extLst>
              <a:ext uri="{28A0092B-C50C-407E-A947-70E740481C1C}">
                <a14:useLocalDpi xmlns:a14="http://schemas.microsoft.com/office/drawing/2010/main" val="0"/>
              </a:ext>
            </a:extLst>
          </a:blip>
          <a:srcRect l="37554" t="25082" r="44145" b="26667"/>
          <a:stretch/>
        </p:blipFill>
        <p:spPr>
          <a:xfrm>
            <a:off x="1443730" y="2814387"/>
            <a:ext cx="828933" cy="1229226"/>
          </a:xfrm>
          <a:prstGeom prst="rect">
            <a:avLst/>
          </a:prstGeom>
        </p:spPr>
      </p:pic>
      <p:sp>
        <p:nvSpPr>
          <p:cNvPr id="14" name="TekstSylinder 13">
            <a:extLst>
              <a:ext uri="{FF2B5EF4-FFF2-40B4-BE49-F238E27FC236}">
                <a16:creationId xmlns:a16="http://schemas.microsoft.com/office/drawing/2014/main" id="{E9E92918-2010-4B02-C14B-FC784F9A230D}"/>
              </a:ext>
            </a:extLst>
          </p:cNvPr>
          <p:cNvSpPr txBox="1"/>
          <p:nvPr/>
        </p:nvSpPr>
        <p:spPr>
          <a:xfrm>
            <a:off x="6553583" y="1752881"/>
            <a:ext cx="4485510" cy="4093428"/>
          </a:xfrm>
          <a:prstGeom prst="rect">
            <a:avLst/>
          </a:prstGeom>
          <a:noFill/>
        </p:spPr>
        <p:txBody>
          <a:bodyPr wrap="square">
            <a:spAutoFit/>
          </a:bodyPr>
          <a:lstStyle/>
          <a:p>
            <a:pPr algn="ctr">
              <a:spcBef>
                <a:spcPts val="1200"/>
              </a:spcBef>
              <a:spcAft>
                <a:spcPts val="1200"/>
              </a:spcAft>
              <a:buSzPct val="100000"/>
            </a:pPr>
            <a:r>
              <a:rPr lang="nb-NO" b="1"/>
              <a:t>Kroppen beskytter seg og «holder ut» til situasjonen går over</a:t>
            </a:r>
            <a:r>
              <a:rPr lang="nb-NO" baseline="30000">
                <a:latin typeface="Oslo Sans Office" panose="02000000000000000000" pitchFamily="2" charset="0"/>
              </a:rPr>
              <a:t>3,4</a:t>
            </a:r>
          </a:p>
          <a:p>
            <a:pPr marL="216000" indent="-216000">
              <a:spcBef>
                <a:spcPts val="1200"/>
              </a:spcBef>
              <a:spcAft>
                <a:spcPts val="1200"/>
              </a:spcAft>
              <a:buSzPct val="100000"/>
              <a:buBlip>
                <a:blip r:embed="rId5"/>
              </a:buBlip>
            </a:pPr>
            <a:r>
              <a:rPr lang="nb-NO"/>
              <a:t>Pulsen synker, lite energi og kjenner mindre smerte. </a:t>
            </a:r>
          </a:p>
          <a:p>
            <a:pPr marL="216000" indent="-216000">
              <a:spcBef>
                <a:spcPts val="1200"/>
              </a:spcBef>
              <a:spcAft>
                <a:spcPts val="1200"/>
              </a:spcAft>
              <a:buSzPct val="100000"/>
              <a:buBlip>
                <a:blip r:embed="rId5"/>
              </a:buBlip>
            </a:pPr>
            <a:r>
              <a:rPr lang="nb-NO"/>
              <a:t>Ofte oppleve</a:t>
            </a:r>
            <a:r>
              <a:rPr lang="nb-NO" b="1"/>
              <a:t> følelse </a:t>
            </a:r>
            <a:r>
              <a:rPr lang="nb-NO"/>
              <a:t>av håpløshet, hjelpeløshet eller nummenhet. </a:t>
            </a:r>
          </a:p>
          <a:p>
            <a:pPr marL="216000" indent="-216000">
              <a:spcBef>
                <a:spcPts val="1200"/>
              </a:spcBef>
              <a:spcAft>
                <a:spcPts val="1200"/>
              </a:spcAft>
              <a:buSzPct val="100000"/>
              <a:buBlip>
                <a:blip r:embed="rId5"/>
              </a:buBlip>
            </a:pPr>
            <a:r>
              <a:rPr lang="nb-NO"/>
              <a:t>Vi kan </a:t>
            </a:r>
            <a:r>
              <a:rPr lang="nb-NO" b="1"/>
              <a:t>fremstå rolig </a:t>
            </a:r>
            <a:r>
              <a:rPr lang="nb-NO"/>
              <a:t>og reagere lite på det som skjer rundt oss, selv om stressresponsen er veldig aktivert. </a:t>
            </a:r>
          </a:p>
          <a:p>
            <a:pPr marL="216000" indent="-216000">
              <a:spcBef>
                <a:spcPts val="1200"/>
              </a:spcBef>
              <a:spcAft>
                <a:spcPts val="1200"/>
              </a:spcAft>
              <a:buSzPct val="100000"/>
              <a:buBlip>
                <a:blip r:embed="rId5"/>
              </a:buBlip>
            </a:pPr>
            <a:r>
              <a:rPr lang="nb-NO" b="1"/>
              <a:t>Tiden</a:t>
            </a:r>
            <a:r>
              <a:rPr lang="nb-NO"/>
              <a:t> oppleves å gå sakte.</a:t>
            </a:r>
          </a:p>
        </p:txBody>
      </p:sp>
      <p:sp>
        <p:nvSpPr>
          <p:cNvPr id="16" name="TekstSylinder 15">
            <a:extLst>
              <a:ext uri="{FF2B5EF4-FFF2-40B4-BE49-F238E27FC236}">
                <a16:creationId xmlns:a16="http://schemas.microsoft.com/office/drawing/2014/main" id="{C98F8CAF-AABE-B908-62C3-A9FC5B3CD490}"/>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20" name="Bilde 19" descr="Et bilde som inneholder sort, mørke&#10;&#10;Automatisk generert beskrivelse">
            <a:extLst>
              <a:ext uri="{FF2B5EF4-FFF2-40B4-BE49-F238E27FC236}">
                <a16:creationId xmlns:a16="http://schemas.microsoft.com/office/drawing/2014/main" id="{4CDE680A-A46C-1606-63C7-5591BD074C72}"/>
              </a:ext>
            </a:extLst>
          </p:cNvPr>
          <p:cNvPicPr>
            <a:picLocks noChangeAspect="1"/>
          </p:cNvPicPr>
          <p:nvPr/>
        </p:nvPicPr>
        <p:blipFill rotWithShape="1">
          <a:blip r:embed="rId6">
            <a:extLst>
              <a:ext uri="{28A0092B-C50C-407E-A947-70E740481C1C}">
                <a14:useLocalDpi xmlns:a14="http://schemas.microsoft.com/office/drawing/2010/main" val="0"/>
              </a:ext>
            </a:extLst>
          </a:blip>
          <a:srcRect l="52140" t="19658" r="33469" b="24755"/>
          <a:stretch/>
        </p:blipFill>
        <p:spPr>
          <a:xfrm>
            <a:off x="10569116" y="200523"/>
            <a:ext cx="1118474" cy="2429934"/>
          </a:xfrm>
          <a:prstGeom prst="rect">
            <a:avLst/>
          </a:prstGeom>
        </p:spPr>
      </p:pic>
    </p:spTree>
    <p:extLst>
      <p:ext uri="{BB962C8B-B14F-4D97-AF65-F5344CB8AC3E}">
        <p14:creationId xmlns:p14="http://schemas.microsoft.com/office/powerpoint/2010/main" val="290839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06E212E6-FEC4-ECA4-E8C9-EC68B512BD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graphicFrame>
        <p:nvGraphicFramePr>
          <p:cNvPr id="4" name="Diagram 3">
            <a:extLst>
              <a:ext uri="{FF2B5EF4-FFF2-40B4-BE49-F238E27FC236}">
                <a16:creationId xmlns:a16="http://schemas.microsoft.com/office/drawing/2014/main" id="{514D2BA0-4721-11EC-1652-5C083D6CBC8B}"/>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514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723474" y="4594314"/>
            <a:ext cx="3993492" cy="1311999"/>
          </a:xfrm>
        </p:spPr>
        <p:txBody>
          <a:bodyPr>
            <a:normAutofit/>
          </a:bodyPr>
          <a:lstStyle/>
          <a:p>
            <a:pPr algn="ctr"/>
            <a:r>
              <a:rPr lang="nb-NO"/>
              <a:t>Under vinduet </a:t>
            </a:r>
            <a:br>
              <a:rPr lang="nb-NO"/>
            </a:br>
            <a:r>
              <a:rPr lang="nb-NO" sz="1800"/>
              <a:t>Vi mister tilgang på ferdigheter og kroppen «skrur seg av».</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932450" y="838200"/>
            <a:ext cx="5419260" cy="5524500"/>
          </a:xfrm>
        </p:spPr>
        <p:txBody>
          <a:bodyPr>
            <a:normAutofit fontScale="70000" lnSpcReduction="20000"/>
          </a:bodyPr>
          <a:lstStyle/>
          <a:p>
            <a:pPr marL="0" indent="0">
              <a:lnSpc>
                <a:spcPct val="120000"/>
              </a:lnSpc>
              <a:spcBef>
                <a:spcPts val="1200"/>
              </a:spcBef>
              <a:spcAft>
                <a:spcPts val="1200"/>
              </a:spcAft>
              <a:buNone/>
            </a:pPr>
            <a:r>
              <a:rPr lang="nb-NO" sz="2600" b="1"/>
              <a:t>Eksempler:</a:t>
            </a:r>
          </a:p>
          <a:p>
            <a:pPr>
              <a:lnSpc>
                <a:spcPct val="120000"/>
              </a:lnSpc>
              <a:spcBef>
                <a:spcPts val="1200"/>
              </a:spcBef>
              <a:spcAft>
                <a:spcPts val="1200"/>
              </a:spcAft>
              <a:buBlip>
                <a:blip r:embed="rId3"/>
              </a:buBlip>
            </a:pPr>
            <a:r>
              <a:rPr lang="nb-NO" sz="2600"/>
              <a:t>Du ser at barna gjør noe de ikke skal, men orker ikke gjøre noe med det.  </a:t>
            </a:r>
          </a:p>
          <a:p>
            <a:pPr>
              <a:lnSpc>
                <a:spcPct val="120000"/>
              </a:lnSpc>
              <a:spcBef>
                <a:spcPts val="1200"/>
              </a:spcBef>
              <a:spcAft>
                <a:spcPts val="1200"/>
              </a:spcAft>
              <a:buBlip>
                <a:blip r:embed="rId3"/>
              </a:buBlip>
            </a:pPr>
            <a:r>
              <a:rPr lang="nb-NO" sz="2600"/>
              <a:t>Tankene føles ut som om de går sakte, og du klarer ikke prosessere det som skjer rundt deg.  </a:t>
            </a:r>
          </a:p>
          <a:p>
            <a:pPr>
              <a:lnSpc>
                <a:spcPct val="120000"/>
              </a:lnSpc>
              <a:spcBef>
                <a:spcPts val="1200"/>
              </a:spcBef>
              <a:spcAft>
                <a:spcPts val="1200"/>
              </a:spcAft>
              <a:buBlip>
                <a:blip r:embed="rId3"/>
              </a:buBlip>
            </a:pPr>
            <a:r>
              <a:rPr lang="nb-NO" sz="2600"/>
              <a:t>Du hører en trist historie, men kjenner at du bare er nummen og klarer ikke ta det innover deg. </a:t>
            </a:r>
          </a:p>
          <a:p>
            <a:pPr>
              <a:lnSpc>
                <a:spcPct val="120000"/>
              </a:lnSpc>
              <a:spcBef>
                <a:spcPts val="1200"/>
              </a:spcBef>
              <a:spcAft>
                <a:spcPts val="1200"/>
              </a:spcAft>
              <a:buBlip>
                <a:blip r:embed="rId3"/>
              </a:buBlip>
            </a:pPr>
            <a:r>
              <a:rPr lang="nb-NO" sz="2600"/>
              <a:t>Det føles helt meningsløst å skulle prøve å endre noe fordi du er sikker på at ingenting hjelper. </a:t>
            </a:r>
          </a:p>
          <a:p>
            <a:pPr>
              <a:lnSpc>
                <a:spcPct val="120000"/>
              </a:lnSpc>
              <a:spcBef>
                <a:spcPts val="1200"/>
              </a:spcBef>
              <a:spcAft>
                <a:spcPts val="1200"/>
              </a:spcAft>
              <a:buBlip>
                <a:blip r:embed="rId3"/>
              </a:buBlip>
            </a:pPr>
            <a:r>
              <a:rPr lang="nb-NO" sz="2600"/>
              <a:t>Du tror det har gått 20 minutter, men det har bare gått to, og det er lenge igjen av møtet. </a:t>
            </a:r>
          </a:p>
          <a:p>
            <a:pPr>
              <a:lnSpc>
                <a:spcPct val="100000"/>
              </a:lnSpc>
              <a:spcAft>
                <a:spcPts val="1800"/>
              </a:spcAft>
              <a:buBlip>
                <a:blip r:embed="rId3"/>
              </a:buBlip>
            </a:pPr>
            <a:endParaRPr lang="nb-NO" sz="1800">
              <a:latin typeface="Oslo Sans Office" panose="02000000000000000000" pitchFamily="2" charset="0"/>
            </a:endParaRPr>
          </a:p>
        </p:txBody>
      </p:sp>
      <p:sp>
        <p:nvSpPr>
          <p:cNvPr id="6" name="TekstSylinder 5">
            <a:extLst>
              <a:ext uri="{FF2B5EF4-FFF2-40B4-BE49-F238E27FC236}">
                <a16:creationId xmlns:a16="http://schemas.microsoft.com/office/drawing/2014/main" id="{81727E5A-4E02-5378-FF22-E40D768AA99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10" name="Bilde 9" descr="Et bilde som inneholder sort, mørke&#10;&#10;Automatisk generert beskrivelse">
            <a:extLst>
              <a:ext uri="{FF2B5EF4-FFF2-40B4-BE49-F238E27FC236}">
                <a16:creationId xmlns:a16="http://schemas.microsoft.com/office/drawing/2014/main" id="{8A2004B2-0B67-8C27-1D52-1B22EA21B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558" y="262031"/>
            <a:ext cx="2109324" cy="4332283"/>
          </a:xfrm>
          <a:prstGeom prst="rect">
            <a:avLst/>
          </a:prstGeom>
        </p:spPr>
      </p:pic>
    </p:spTree>
    <p:extLst>
      <p:ext uri="{BB962C8B-B14F-4D97-AF65-F5344CB8AC3E}">
        <p14:creationId xmlns:p14="http://schemas.microsoft.com/office/powerpoint/2010/main" val="218137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0" y="0"/>
            <a:ext cx="55114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723474" y="4594314"/>
            <a:ext cx="3993492" cy="1311999"/>
          </a:xfrm>
        </p:spPr>
        <p:txBody>
          <a:bodyPr>
            <a:normAutofit/>
          </a:bodyPr>
          <a:lstStyle/>
          <a:p>
            <a:pPr algn="ctr"/>
            <a:r>
              <a:rPr lang="nb-NO"/>
              <a:t>Utenfor</a:t>
            </a:r>
            <a:r>
              <a:rPr lang="nb-NO" sz="1600" baseline="80000"/>
              <a:t>2,3</a:t>
            </a:r>
            <a:br>
              <a:rPr lang="nb-NO"/>
            </a:br>
            <a:r>
              <a:rPr lang="nb-NO" sz="1800"/>
              <a:t>Vi merker ikke alltid at vi </a:t>
            </a:r>
            <a:br>
              <a:rPr lang="nb-NO" sz="1800"/>
            </a:br>
            <a:r>
              <a:rPr lang="nb-NO" sz="1800"/>
              <a:t>er utenfor toleransevinduet.</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932450" y="1229466"/>
            <a:ext cx="5419260" cy="5071913"/>
          </a:xfrm>
        </p:spPr>
        <p:txBody>
          <a:bodyPr>
            <a:normAutofit/>
          </a:bodyPr>
          <a:lstStyle/>
          <a:p>
            <a:pPr>
              <a:spcAft>
                <a:spcPts val="1800"/>
              </a:spcAft>
              <a:buBlip>
                <a:blip r:embed="rId3"/>
              </a:buBlip>
            </a:pPr>
            <a:r>
              <a:rPr lang="nb-NO" sz="1800"/>
              <a:t>Det er </a:t>
            </a:r>
            <a:r>
              <a:rPr lang="nb-NO" sz="1800" b="1"/>
              <a:t>ikke alltid like enkelt </a:t>
            </a:r>
            <a:r>
              <a:rPr lang="nb-NO" sz="1800"/>
              <a:t>å forstå at vi er utenfor toleransevinduet, og vi kan lure både oss selv og andre. </a:t>
            </a:r>
          </a:p>
          <a:p>
            <a:pPr>
              <a:spcAft>
                <a:spcPts val="1800"/>
              </a:spcAft>
              <a:buBlip>
                <a:blip r:embed="rId3"/>
              </a:buBlip>
            </a:pPr>
            <a:r>
              <a:rPr lang="nb-NO" sz="1800"/>
              <a:t>Vi voksne har lært hva som er </a:t>
            </a:r>
            <a:r>
              <a:rPr lang="nb-NO" sz="1800" b="1"/>
              <a:t>sosialt akseptabelt</a:t>
            </a:r>
            <a:r>
              <a:rPr lang="nb-NO" sz="1800"/>
              <a:t>, og vi ønsker å være profesjonelle når vi er på jobb. </a:t>
            </a:r>
          </a:p>
          <a:p>
            <a:pPr>
              <a:spcAft>
                <a:spcPts val="1800"/>
              </a:spcAft>
              <a:buBlip>
                <a:blip r:embed="rId3"/>
              </a:buBlip>
            </a:pPr>
            <a:r>
              <a:rPr lang="nb-NO" sz="1800"/>
              <a:t>Vi kan derfor </a:t>
            </a:r>
            <a:r>
              <a:rPr lang="nb-NO" sz="1800" b="1"/>
              <a:t>fremstå rolig</a:t>
            </a:r>
            <a:r>
              <a:rPr lang="nb-NO" sz="1800"/>
              <a:t>, selv om stressresponsen vår er høy. </a:t>
            </a:r>
          </a:p>
          <a:p>
            <a:pPr>
              <a:spcAft>
                <a:spcPts val="1800"/>
              </a:spcAft>
              <a:buBlip>
                <a:blip r:embed="rId3"/>
              </a:buBlip>
            </a:pPr>
            <a:r>
              <a:rPr lang="nb-NO" sz="1800"/>
              <a:t>Å fremstå rolig er ikke alltid er det samme som å være regulert, og det er en </a:t>
            </a:r>
            <a:r>
              <a:rPr lang="nb-NO" sz="1800" b="1"/>
              <a:t>viktig forskjell </a:t>
            </a:r>
            <a:r>
              <a:rPr lang="nb-NO" sz="1800"/>
              <a:t>vi må prøve å gjenkjenne. </a:t>
            </a:r>
            <a:endParaRPr lang="nb-NO" sz="1800">
              <a:latin typeface="Oslo Sans Office" panose="02000000000000000000" pitchFamily="2" charset="0"/>
            </a:endParaRPr>
          </a:p>
        </p:txBody>
      </p:sp>
      <p:sp>
        <p:nvSpPr>
          <p:cNvPr id="6" name="TekstSylinder 5">
            <a:extLst>
              <a:ext uri="{FF2B5EF4-FFF2-40B4-BE49-F238E27FC236}">
                <a16:creationId xmlns:a16="http://schemas.microsoft.com/office/drawing/2014/main" id="{81727E5A-4E02-5378-FF22-E40D768AA99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9" name="Bilde 8">
            <a:extLst>
              <a:ext uri="{FF2B5EF4-FFF2-40B4-BE49-F238E27FC236}">
                <a16:creationId xmlns:a16="http://schemas.microsoft.com/office/drawing/2014/main" id="{E015BFA6-A68C-338F-954E-6522AABCBA02}"/>
              </a:ext>
            </a:extLst>
          </p:cNvPr>
          <p:cNvPicPr>
            <a:picLocks noChangeAspect="1"/>
          </p:cNvPicPr>
          <p:nvPr/>
        </p:nvPicPr>
        <p:blipFill>
          <a:blip r:embed="rId4">
            <a:extLst>
              <a:ext uri="{28A0092B-C50C-407E-A947-70E740481C1C}">
                <a14:useLocalDpi xmlns:a14="http://schemas.microsoft.com/office/drawing/2010/main" val="0"/>
              </a:ext>
            </a:extLst>
          </a:blip>
          <a:srcRect b="31421"/>
          <a:stretch/>
        </p:blipFill>
        <p:spPr>
          <a:xfrm>
            <a:off x="1282701" y="192797"/>
            <a:ext cx="3538364" cy="4141777"/>
          </a:xfrm>
          <a:prstGeom prst="rect">
            <a:avLst/>
          </a:prstGeom>
        </p:spPr>
      </p:pic>
    </p:spTree>
    <p:extLst>
      <p:ext uri="{BB962C8B-B14F-4D97-AF65-F5344CB8AC3E}">
        <p14:creationId xmlns:p14="http://schemas.microsoft.com/office/powerpoint/2010/main" val="189641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A451DB9-9E32-3D1B-5D1D-E38B81537A7C}"/>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73F0F9D-6C62-0141-97AD-8DA645DD2FF9}"/>
              </a:ext>
            </a:extLst>
          </p:cNvPr>
          <p:cNvSpPr>
            <a:spLocks noGrp="1"/>
          </p:cNvSpPr>
          <p:nvPr>
            <p:ph type="title"/>
          </p:nvPr>
        </p:nvSpPr>
        <p:spPr>
          <a:xfrm>
            <a:off x="0" y="1160463"/>
            <a:ext cx="5419493" cy="978170"/>
          </a:xfrm>
        </p:spPr>
        <p:txBody>
          <a:bodyPr>
            <a:normAutofit fontScale="90000"/>
          </a:bodyPr>
          <a:lstStyle/>
          <a:p>
            <a:pPr algn="ctr"/>
            <a:r>
              <a:rPr lang="nb-NO" sz="3600"/>
              <a:t>Toleransevinduet </a:t>
            </a:r>
            <a:br>
              <a:rPr lang="nb-NO" sz="3600"/>
            </a:br>
            <a:r>
              <a:rPr lang="nb-NO" sz="3600"/>
              <a:t>vårt svinger</a:t>
            </a:r>
            <a:r>
              <a:rPr lang="nb-NO" sz="1800" baseline="80000"/>
              <a:t>3</a:t>
            </a:r>
            <a:br>
              <a:rPr lang="nb-NO"/>
            </a:br>
            <a:endParaRPr lang="nb-NO"/>
          </a:p>
        </p:txBody>
      </p:sp>
      <p:sp>
        <p:nvSpPr>
          <p:cNvPr id="3" name="Plassholder for innhold 2">
            <a:extLst>
              <a:ext uri="{FF2B5EF4-FFF2-40B4-BE49-F238E27FC236}">
                <a16:creationId xmlns:a16="http://schemas.microsoft.com/office/drawing/2014/main" id="{E8055A80-3895-49D8-1F26-DC71CA94FA03}"/>
              </a:ext>
            </a:extLst>
          </p:cNvPr>
          <p:cNvSpPr>
            <a:spLocks noGrp="1"/>
          </p:cNvSpPr>
          <p:nvPr>
            <p:ph idx="1"/>
          </p:nvPr>
        </p:nvSpPr>
        <p:spPr>
          <a:xfrm>
            <a:off x="6077181" y="1766672"/>
            <a:ext cx="5419493" cy="4051501"/>
          </a:xfrm>
        </p:spPr>
        <p:txBody>
          <a:bodyPr>
            <a:noAutofit/>
          </a:bodyPr>
          <a:lstStyle/>
          <a:p>
            <a:pPr>
              <a:spcBef>
                <a:spcPts val="1200"/>
              </a:spcBef>
              <a:spcAft>
                <a:spcPts val="1200"/>
              </a:spcAft>
              <a:buBlip>
                <a:blip r:embed="rId3"/>
              </a:buBlip>
            </a:pPr>
            <a:r>
              <a:rPr lang="nb-NO" sz="1800"/>
              <a:t>Det er viktig at vi har et </a:t>
            </a:r>
            <a:r>
              <a:rPr lang="nb-NO" sz="1800" b="1"/>
              <a:t>bevisst forhold </a:t>
            </a:r>
            <a:r>
              <a:rPr lang="nb-NO" sz="1800"/>
              <a:t>til vårt eget toleransevinduet og hva som trigger oss.</a:t>
            </a:r>
          </a:p>
          <a:p>
            <a:pPr>
              <a:spcBef>
                <a:spcPts val="1200"/>
              </a:spcBef>
              <a:spcAft>
                <a:spcPts val="1200"/>
              </a:spcAft>
              <a:buBlip>
                <a:blip r:embed="rId3"/>
              </a:buBlip>
            </a:pPr>
            <a:r>
              <a:rPr lang="nb-NO" sz="1800"/>
              <a:t>Vårt toleransevinduet er </a:t>
            </a:r>
            <a:r>
              <a:rPr lang="nb-NO" sz="1800" b="1"/>
              <a:t>ikke stabilt</a:t>
            </a:r>
            <a:r>
              <a:rPr lang="nb-NO" sz="1800"/>
              <a:t>, det kan svinge i løpet av en dag, en uke eller en periode. </a:t>
            </a:r>
          </a:p>
          <a:p>
            <a:pPr>
              <a:spcBef>
                <a:spcPts val="1200"/>
              </a:spcBef>
              <a:spcAft>
                <a:spcPts val="1200"/>
              </a:spcAft>
              <a:buBlip>
                <a:blip r:embed="rId3"/>
              </a:buBlip>
            </a:pPr>
            <a:r>
              <a:rPr lang="nb-NO" sz="1800"/>
              <a:t>Hvor stort og fleksibelt vinduet er </a:t>
            </a:r>
            <a:r>
              <a:rPr lang="nb-NO" sz="1800" b="1"/>
              <a:t>påvirkes av </a:t>
            </a:r>
            <a:r>
              <a:rPr lang="nb-NO" sz="1800"/>
              <a:t>omgivelsene, livssituasjon og dagsform. </a:t>
            </a:r>
          </a:p>
          <a:p>
            <a:pPr>
              <a:spcBef>
                <a:spcPts val="1200"/>
              </a:spcBef>
              <a:spcAft>
                <a:spcPts val="1200"/>
              </a:spcAft>
              <a:buBlip>
                <a:blip r:embed="rId3"/>
              </a:buBlip>
            </a:pPr>
            <a:r>
              <a:rPr lang="nb-NO" sz="1800"/>
              <a:t>Noen ganger har vi et </a:t>
            </a:r>
            <a:r>
              <a:rPr lang="nb-NO" sz="1800" b="1"/>
              <a:t>smalere vindu </a:t>
            </a:r>
            <a:r>
              <a:rPr lang="nb-NO" sz="1800"/>
              <a:t>og da klarer vi ikke nødvendigvis det samme som vi klarte i går. </a:t>
            </a:r>
          </a:p>
        </p:txBody>
      </p:sp>
      <p:sp>
        <p:nvSpPr>
          <p:cNvPr id="6" name="TekstSylinder 5">
            <a:extLst>
              <a:ext uri="{FF2B5EF4-FFF2-40B4-BE49-F238E27FC236}">
                <a16:creationId xmlns:a16="http://schemas.microsoft.com/office/drawing/2014/main" id="{73E775F3-48A6-EF38-6E5F-C29FF68CC1E6}"/>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10" name="Bilde 9" descr="Et bilde som inneholder skjermbilde, Rektangel, flagg, design&#10;&#10;Automatisk generert beskrivelse">
            <a:extLst>
              <a:ext uri="{FF2B5EF4-FFF2-40B4-BE49-F238E27FC236}">
                <a16:creationId xmlns:a16="http://schemas.microsoft.com/office/drawing/2014/main" id="{50328EBC-1549-1CDE-2BB0-55F21A39A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87" y="2725816"/>
            <a:ext cx="4378686" cy="2759337"/>
          </a:xfrm>
          <a:prstGeom prst="rect">
            <a:avLst/>
          </a:prstGeom>
        </p:spPr>
      </p:pic>
    </p:spTree>
    <p:extLst>
      <p:ext uri="{BB962C8B-B14F-4D97-AF65-F5344CB8AC3E}">
        <p14:creationId xmlns:p14="http://schemas.microsoft.com/office/powerpoint/2010/main" val="1853798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BA5553-E8DB-DE7B-8AB8-F9735D5127C1}"/>
              </a:ext>
            </a:extLst>
          </p:cNvPr>
          <p:cNvSpPr>
            <a:spLocks noGrp="1"/>
          </p:cNvSpPr>
          <p:nvPr>
            <p:ph type="title"/>
          </p:nvPr>
        </p:nvSpPr>
        <p:spPr/>
        <p:txBody>
          <a:bodyPr/>
          <a:lstStyle/>
          <a:p>
            <a:r>
              <a:rPr lang="nb-NO"/>
              <a:t>Oppgave </a:t>
            </a:r>
          </a:p>
        </p:txBody>
      </p:sp>
      <p:sp>
        <p:nvSpPr>
          <p:cNvPr id="3" name="Plassholder for innhold 2">
            <a:extLst>
              <a:ext uri="{FF2B5EF4-FFF2-40B4-BE49-F238E27FC236}">
                <a16:creationId xmlns:a16="http://schemas.microsoft.com/office/drawing/2014/main" id="{18EDDAAC-DFD7-A424-7729-7F10373F34A8}"/>
              </a:ext>
            </a:extLst>
          </p:cNvPr>
          <p:cNvSpPr>
            <a:spLocks noGrp="1"/>
          </p:cNvSpPr>
          <p:nvPr>
            <p:ph idx="1"/>
          </p:nvPr>
        </p:nvSpPr>
        <p:spPr>
          <a:xfrm>
            <a:off x="731423" y="2048815"/>
            <a:ext cx="5689145" cy="2866570"/>
          </a:xfrm>
        </p:spPr>
        <p:txBody>
          <a:bodyPr/>
          <a:lstStyle/>
          <a:p>
            <a:pPr>
              <a:spcBef>
                <a:spcPts val="600"/>
              </a:spcBef>
              <a:spcAft>
                <a:spcPts val="600"/>
              </a:spcAft>
              <a:buBlip>
                <a:blip r:embed="rId3"/>
              </a:buBlip>
            </a:pPr>
            <a:r>
              <a:rPr lang="nb-NO" sz="1800"/>
              <a:t>Noter ned en gang du var utenfor toleransevinduet: </a:t>
            </a:r>
          </a:p>
          <a:p>
            <a:pPr marL="576000" lvl="3" indent="-216000">
              <a:spcBef>
                <a:spcPts val="600"/>
              </a:spcBef>
              <a:spcAft>
                <a:spcPts val="600"/>
              </a:spcAft>
              <a:buBlip>
                <a:blip r:embed="rId3"/>
              </a:buBlip>
            </a:pPr>
            <a:r>
              <a:rPr lang="nb-NO" sz="1800"/>
              <a:t>Beskriv situasjonen</a:t>
            </a:r>
          </a:p>
          <a:p>
            <a:pPr marL="576000" lvl="3" indent="-216000">
              <a:spcBef>
                <a:spcPts val="600"/>
              </a:spcBef>
              <a:spcAft>
                <a:spcPts val="1800"/>
              </a:spcAft>
              <a:buBlip>
                <a:blip r:embed="rId3"/>
              </a:buBlip>
            </a:pPr>
            <a:r>
              <a:rPr lang="nb-NO" sz="1800"/>
              <a:t>Hvordan påvirket det tanker, følelser og handlinger?  </a:t>
            </a:r>
          </a:p>
          <a:p>
            <a:pPr marL="216000" lvl="1" indent="-216000">
              <a:spcAft>
                <a:spcPts val="1800"/>
              </a:spcAft>
              <a:buBlip>
                <a:blip r:embed="rId3"/>
              </a:buBlip>
            </a:pPr>
            <a:r>
              <a:rPr lang="nb-NO" sz="1800"/>
              <a:t>Gå sammen to og to og diskuter hvordan toleransevinduet kan være relevant for dere på jobb? </a:t>
            </a:r>
          </a:p>
        </p:txBody>
      </p:sp>
      <p:pic>
        <p:nvPicPr>
          <p:cNvPr id="4" name="Bilde 3" descr="Et bilde som inneholder måne, Himmellegeme, mørke, Astronomisk begivenhet&#10;&#10;Automatisk generert beskrivelse">
            <a:extLst>
              <a:ext uri="{FF2B5EF4-FFF2-40B4-BE49-F238E27FC236}">
                <a16:creationId xmlns:a16="http://schemas.microsoft.com/office/drawing/2014/main" id="{6C9787EA-DFF1-0E64-9DE9-F8F3E7514AF6}"/>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75323" y="506235"/>
            <a:ext cx="578497" cy="552198"/>
          </a:xfrm>
          <a:prstGeom prst="rect">
            <a:avLst/>
          </a:prstGeom>
        </p:spPr>
      </p:pic>
      <p:sp>
        <p:nvSpPr>
          <p:cNvPr id="5" name="TekstSylinder 4">
            <a:extLst>
              <a:ext uri="{FF2B5EF4-FFF2-40B4-BE49-F238E27FC236}">
                <a16:creationId xmlns:a16="http://schemas.microsoft.com/office/drawing/2014/main" id="{B82B4D93-9E05-DDBB-D480-CC44354D7935}"/>
              </a:ext>
            </a:extLst>
          </p:cNvPr>
          <p:cNvSpPr txBox="1"/>
          <p:nvPr/>
        </p:nvSpPr>
        <p:spPr>
          <a:xfrm>
            <a:off x="10553820" y="50623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10</a:t>
            </a:r>
            <a:r>
              <a:rPr lang="nb-NO" sz="1400" b="1">
                <a:effectLst/>
                <a:latin typeface="+mj-lt"/>
                <a:ea typeface="Aptos" panose="020B0004020202020204" pitchFamily="34" charset="0"/>
                <a:cs typeface="Times New Roman" panose="02020603050405020304" pitchFamily="18" charset="0"/>
              </a:rPr>
              <a:t> minutter</a:t>
            </a:r>
          </a:p>
        </p:txBody>
      </p:sp>
      <p:sp>
        <p:nvSpPr>
          <p:cNvPr id="6" name="TekstSylinder 5">
            <a:extLst>
              <a:ext uri="{FF2B5EF4-FFF2-40B4-BE49-F238E27FC236}">
                <a16:creationId xmlns:a16="http://schemas.microsoft.com/office/drawing/2014/main" id="{7EAB4355-1E4A-D4F3-B43D-758088E8ABCD}"/>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10" name="Bilde 9" descr="Et bilde som inneholder skjermbilde, Grafikk, design&#10;&#10;Automatisk generert beskrivelse">
            <a:extLst>
              <a:ext uri="{FF2B5EF4-FFF2-40B4-BE49-F238E27FC236}">
                <a16:creationId xmlns:a16="http://schemas.microsoft.com/office/drawing/2014/main" id="{D2A2A6A9-17FD-D9AA-BC56-BC3B96AA0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845" y="1376000"/>
            <a:ext cx="4388732" cy="3751658"/>
          </a:xfrm>
          <a:prstGeom prst="rect">
            <a:avLst/>
          </a:prstGeom>
        </p:spPr>
      </p:pic>
    </p:spTree>
    <p:extLst>
      <p:ext uri="{BB962C8B-B14F-4D97-AF65-F5344CB8AC3E}">
        <p14:creationId xmlns:p14="http://schemas.microsoft.com/office/powerpoint/2010/main" val="763300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EDDAAC-DFD7-A424-7729-7F10373F34A8}"/>
              </a:ext>
            </a:extLst>
          </p:cNvPr>
          <p:cNvSpPr>
            <a:spLocks noGrp="1"/>
          </p:cNvSpPr>
          <p:nvPr>
            <p:ph idx="1"/>
          </p:nvPr>
        </p:nvSpPr>
        <p:spPr>
          <a:xfrm>
            <a:off x="695326" y="1883500"/>
            <a:ext cx="5553074" cy="4254499"/>
          </a:xfrm>
        </p:spPr>
        <p:txBody>
          <a:bodyPr/>
          <a:lstStyle/>
          <a:p>
            <a:pPr marL="0">
              <a:spcBef>
                <a:spcPts val="1200"/>
              </a:spcBef>
              <a:spcAft>
                <a:spcPts val="1200"/>
              </a:spcAft>
              <a:buNone/>
            </a:pPr>
            <a:r>
              <a:rPr lang="nb-NO" sz="1800"/>
              <a:t>Bruk toleransvinduet som verktøy for å gjenkjenne og snakke om Stine sin stressrespons. </a:t>
            </a:r>
          </a:p>
          <a:p>
            <a:pPr>
              <a:spcBef>
                <a:spcPts val="1200"/>
              </a:spcBef>
              <a:spcAft>
                <a:spcPts val="1200"/>
              </a:spcAft>
              <a:buNone/>
            </a:pPr>
            <a:r>
              <a:rPr lang="nb-NO" sz="1800"/>
              <a:t>Diskuter i liten gruppe: </a:t>
            </a:r>
          </a:p>
          <a:p>
            <a:pPr marL="216000" lvl="2" indent="-216000">
              <a:spcBef>
                <a:spcPts val="1200"/>
              </a:spcBef>
              <a:spcAft>
                <a:spcPts val="1200"/>
              </a:spcAft>
              <a:buBlip>
                <a:blip r:embed="rId2"/>
              </a:buBlip>
            </a:pPr>
            <a:r>
              <a:rPr lang="nb-NO" sz="1800"/>
              <a:t>Hvor er Stine i vinduet sitt til de ulike tidspunktene. Tegn inn og begrunn hvorfor. </a:t>
            </a:r>
          </a:p>
          <a:p>
            <a:pPr marL="216000" lvl="2" indent="-216000">
              <a:spcBef>
                <a:spcPts val="1200"/>
              </a:spcBef>
              <a:spcAft>
                <a:spcPts val="1200"/>
              </a:spcAft>
              <a:buBlip>
                <a:blip r:embed="rId2"/>
              </a:buBlip>
            </a:pPr>
            <a:r>
              <a:rPr lang="nb-NO" sz="1800"/>
              <a:t>Hvordan tror dere Stines tanker, følelser og handlinger påvirkes av hennes aktivering?  </a:t>
            </a:r>
          </a:p>
        </p:txBody>
      </p:sp>
      <p:sp>
        <p:nvSpPr>
          <p:cNvPr id="6" name="TekstSylinder 5">
            <a:extLst>
              <a:ext uri="{FF2B5EF4-FFF2-40B4-BE49-F238E27FC236}">
                <a16:creationId xmlns:a16="http://schemas.microsoft.com/office/drawing/2014/main" id="{93FFC339-67E3-9651-4893-E6DE267B3866}"/>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7" name="Bilde 6" descr="Et bilde som inneholder måne, Himmellegeme, mørke, Astronomisk begivenhet&#10;&#10;Automatisk generert beskrivelse">
            <a:extLst>
              <a:ext uri="{FF2B5EF4-FFF2-40B4-BE49-F238E27FC236}">
                <a16:creationId xmlns:a16="http://schemas.microsoft.com/office/drawing/2014/main" id="{D75C390F-8269-2D33-D5D5-4DD7B53AF2DA}"/>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39465" y="506235"/>
            <a:ext cx="578497" cy="552198"/>
          </a:xfrm>
          <a:prstGeom prst="rect">
            <a:avLst/>
          </a:prstGeom>
        </p:spPr>
      </p:pic>
      <p:sp>
        <p:nvSpPr>
          <p:cNvPr id="9" name="TekstSylinder 8">
            <a:extLst>
              <a:ext uri="{FF2B5EF4-FFF2-40B4-BE49-F238E27FC236}">
                <a16:creationId xmlns:a16="http://schemas.microsoft.com/office/drawing/2014/main" id="{7C4B3C15-534B-0621-AB7E-D0830A89F89E}"/>
              </a:ext>
            </a:extLst>
          </p:cNvPr>
          <p:cNvSpPr txBox="1"/>
          <p:nvPr/>
        </p:nvSpPr>
        <p:spPr>
          <a:xfrm>
            <a:off x="10517962" y="506235"/>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20 minutter</a:t>
            </a:r>
          </a:p>
        </p:txBody>
      </p:sp>
      <p:pic>
        <p:nvPicPr>
          <p:cNvPr id="4" name="Bilde 3" descr="Et bilde som inneholder tegning, kunst, sketch, strektegning&#10;&#10;Automatisk generert beskrivelse">
            <a:extLst>
              <a:ext uri="{FF2B5EF4-FFF2-40B4-BE49-F238E27FC236}">
                <a16:creationId xmlns:a16="http://schemas.microsoft.com/office/drawing/2014/main" id="{031E5B90-EBB1-B7FD-EA86-E21693733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581" y="989541"/>
            <a:ext cx="3400782" cy="5804624"/>
          </a:xfrm>
          <a:prstGeom prst="rect">
            <a:avLst/>
          </a:prstGeom>
        </p:spPr>
      </p:pic>
      <p:sp>
        <p:nvSpPr>
          <p:cNvPr id="11" name="Tittel 1">
            <a:extLst>
              <a:ext uri="{FF2B5EF4-FFF2-40B4-BE49-F238E27FC236}">
                <a16:creationId xmlns:a16="http://schemas.microsoft.com/office/drawing/2014/main" id="{4192540A-C637-1478-038B-15172727CE79}"/>
              </a:ext>
            </a:extLst>
          </p:cNvPr>
          <p:cNvSpPr txBox="1">
            <a:spLocks/>
          </p:cNvSpPr>
          <p:nvPr/>
        </p:nvSpPr>
        <p:spPr>
          <a:xfrm>
            <a:off x="706420" y="839916"/>
            <a:ext cx="9469438" cy="539081"/>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Case: Stine </a:t>
            </a:r>
          </a:p>
        </p:txBody>
      </p:sp>
    </p:spTree>
    <p:extLst>
      <p:ext uri="{BB962C8B-B14F-4D97-AF65-F5344CB8AC3E}">
        <p14:creationId xmlns:p14="http://schemas.microsoft.com/office/powerpoint/2010/main" val="872617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F40FB3-1CC0-500C-44E3-323194FD259C}"/>
              </a:ext>
            </a:extLst>
          </p:cNvPr>
          <p:cNvSpPr>
            <a:spLocks noGrp="1"/>
          </p:cNvSpPr>
          <p:nvPr>
            <p:ph type="title"/>
          </p:nvPr>
        </p:nvSpPr>
        <p:spPr>
          <a:xfrm>
            <a:off x="695326" y="575926"/>
            <a:ext cx="9469438" cy="539081"/>
          </a:xfrm>
        </p:spPr>
        <p:txBody>
          <a:bodyPr/>
          <a:lstStyle/>
          <a:p>
            <a:r>
              <a:rPr lang="nb-NO"/>
              <a:t>Case: Stine </a:t>
            </a:r>
          </a:p>
        </p:txBody>
      </p:sp>
      <p:sp>
        <p:nvSpPr>
          <p:cNvPr id="3" name="Plassholder for innhold 2">
            <a:extLst>
              <a:ext uri="{FF2B5EF4-FFF2-40B4-BE49-F238E27FC236}">
                <a16:creationId xmlns:a16="http://schemas.microsoft.com/office/drawing/2014/main" id="{99E3A6BB-3BB0-5F13-94B9-818B6507FDB2}"/>
              </a:ext>
            </a:extLst>
          </p:cNvPr>
          <p:cNvSpPr>
            <a:spLocks noGrp="1"/>
          </p:cNvSpPr>
          <p:nvPr>
            <p:ph idx="1"/>
          </p:nvPr>
        </p:nvSpPr>
        <p:spPr>
          <a:xfrm>
            <a:off x="695326" y="1358845"/>
            <a:ext cx="10801349" cy="4833743"/>
          </a:xfrm>
        </p:spPr>
        <p:txBody>
          <a:bodyPr numCol="2" spcCol="360000">
            <a:noAutofit/>
          </a:bodyPr>
          <a:lstStyle/>
          <a:p>
            <a:pPr marL="0" indent="0" rtl="0">
              <a:buNone/>
            </a:pPr>
            <a:r>
              <a:rPr lang="nb-NO" sz="1400">
                <a:effectLst/>
              </a:rPr>
              <a:t>Stine skal møte Ida som er 14 år. Stine </a:t>
            </a:r>
            <a:r>
              <a:rPr lang="nb-NO" sz="1400"/>
              <a:t>kjenner Ida godt og de har pleid å ha en god relasjon. I det siste har Ida begynt å trekke seg unna, samtidig som Stine vet at Ida ruser seg og har en del dårlige venner. Stine er bekymret og føler på et stort ansvar, fordi hun vet at Ida ikke snakker med så mange andre. </a:t>
            </a:r>
            <a:endParaRPr lang="nb-NO" sz="1400">
              <a:effectLst/>
            </a:endParaRPr>
          </a:p>
          <a:p>
            <a:pPr marL="0" indent="0" rtl="0">
              <a:buNone/>
            </a:pPr>
            <a:r>
              <a:rPr lang="nb-NO" sz="1400">
                <a:effectLst/>
              </a:rPr>
              <a:t>Stine har lagd en avtale med Ida for å snakke om bekymringene. Stine kjenner at hun gruer seg. De </a:t>
            </a:r>
            <a:r>
              <a:rPr lang="nb-NO" sz="1400"/>
              <a:t>har et ganske godt forhold, men Stine er redd for at Ida skal bli sint eller avvise henne. Stine har fått hjelp av en kollega til å forberede seg til samtalen. Hun har lagd en plan om å gå forsiktig frem, snakke litt generelt først, og bruke tid før de snakker om det som er vanskelig. </a:t>
            </a:r>
            <a:endParaRPr lang="nb-NO" sz="1400">
              <a:effectLst/>
            </a:endParaRPr>
          </a:p>
          <a:p>
            <a:pPr marL="0" indent="0" rtl="0">
              <a:buNone/>
            </a:pPr>
            <a:r>
              <a:rPr lang="nb-NO" sz="1400">
                <a:effectLst/>
              </a:rPr>
              <a:t>Ida er 25 minutter forsinket til samtalen, og </a:t>
            </a:r>
            <a:r>
              <a:rPr lang="nb-NO" sz="1400"/>
              <a:t>S</a:t>
            </a:r>
            <a:r>
              <a:rPr lang="nb-NO" sz="1400">
                <a:effectLst/>
              </a:rPr>
              <a:t>tine begynner å stresse for at hun ikke får tid til å gjennomføre planen for samtalen. Når Ida kommer virker hun irritert og sier ikke «</a:t>
            </a:r>
            <a:r>
              <a:rPr lang="nb-NO" sz="1400"/>
              <a:t>H</a:t>
            </a:r>
            <a:r>
              <a:rPr lang="nb-NO" sz="1400">
                <a:effectLst/>
              </a:rPr>
              <a:t>ei». Stine forsøker å få kontakt med Ida, men Ida ser ned i bakken og svarer bare med enkeltord.</a:t>
            </a:r>
          </a:p>
          <a:p>
            <a:pPr marL="0" indent="0" rtl="0">
              <a:buNone/>
            </a:pPr>
            <a:r>
              <a:rPr lang="nb-NO" sz="1400">
                <a:effectLst/>
              </a:rPr>
              <a:t> </a:t>
            </a:r>
          </a:p>
          <a:p>
            <a:pPr marL="0" indent="0" rtl="0">
              <a:buNone/>
            </a:pPr>
            <a:r>
              <a:rPr lang="nb-NO" sz="1400">
                <a:effectLst/>
              </a:rPr>
              <a:t>Stine føler at planen ikke fungerer fordi de har dårlig tid, og </a:t>
            </a:r>
            <a:r>
              <a:rPr lang="nb-NO" sz="1400"/>
              <a:t>det virker som Ida er i dårlig humør</a:t>
            </a:r>
            <a:r>
              <a:rPr lang="nb-NO" sz="1400">
                <a:effectLst/>
              </a:rPr>
              <a:t>. Stine forsøker å få til en samtale med ulike spørsmål og temaer, men kjenner etter hvert at energien går litt ut av henne også. </a:t>
            </a:r>
            <a:r>
              <a:rPr lang="nb-NO" sz="1400"/>
              <a:t>Stine blir litt tung i kroppen, tankene går litt saktere, og hun får egentlig litt lyst til å gi opp. Dette er jo bortkastet tid når Ida virkelig ikke har lyst til å være der en gang. </a:t>
            </a:r>
          </a:p>
          <a:p>
            <a:pPr marL="0" indent="0" rtl="0">
              <a:buNone/>
            </a:pPr>
            <a:r>
              <a:rPr lang="nb-NO" sz="1400">
                <a:effectLst/>
              </a:rPr>
              <a:t>Etter hvert blir Ida mer spydig i svarene sine. Stine </a:t>
            </a:r>
            <a:r>
              <a:rPr lang="nb-NO" sz="1400"/>
              <a:t>kjenner at hun går fra å være litt oppgitt til å bli irritert. Stine prøver å stille mer direkte spørsmål for å se om hun kan få en reaksjon fra Ida. «Ida, jeg prøver bare å hjelpe deg, men det nytter ikke hvis du bare skal svare kort». Når Ida fortsetter å se ned kjenner Stine at hun begynner å bli sint. «Jeg prøver bare å hjelpe, Ida, men hvis du ikke vil ha hjelpen min så er det ditt valg». Ida reiser seg og sier «Greit, da går jeg» og avslutter samtalen. </a:t>
            </a:r>
          </a:p>
          <a:p>
            <a:pPr marL="0" indent="0" rtl="0">
              <a:buNone/>
            </a:pPr>
            <a:r>
              <a:rPr lang="nb-NO" sz="1400">
                <a:effectLst/>
              </a:rPr>
              <a:t>Stine sitter igjen med en dårlig følelse, og </a:t>
            </a:r>
            <a:r>
              <a:rPr lang="nb-NO" sz="1400"/>
              <a:t>hun synes det er vanskelig å forstå hvordan samtalen kunne gå som den gjorde når hun egentlig hadde forberedt seg godt. </a:t>
            </a:r>
            <a:endParaRPr lang="nb-NO" sz="1400">
              <a:effectLst/>
            </a:endParaRPr>
          </a:p>
        </p:txBody>
      </p:sp>
      <p:sp>
        <p:nvSpPr>
          <p:cNvPr id="4" name="TekstSylinder 3">
            <a:extLst>
              <a:ext uri="{FF2B5EF4-FFF2-40B4-BE49-F238E27FC236}">
                <a16:creationId xmlns:a16="http://schemas.microsoft.com/office/drawing/2014/main" id="{854AD97A-E052-FA09-A09A-F2BA517B1BCD}"/>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Tree>
    <p:extLst>
      <p:ext uri="{BB962C8B-B14F-4D97-AF65-F5344CB8AC3E}">
        <p14:creationId xmlns:p14="http://schemas.microsoft.com/office/powerpoint/2010/main" val="3766518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person, utendørs, klær, tre&#10;&#10;Automatisk generert beskrivelse">
            <a:extLst>
              <a:ext uri="{FF2B5EF4-FFF2-40B4-BE49-F238E27FC236}">
                <a16:creationId xmlns:a16="http://schemas.microsoft.com/office/drawing/2014/main" id="{664994DC-9F9F-6BA4-8C6C-0DDEACA7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564" y="-241300"/>
            <a:ext cx="13663357" cy="7670800"/>
          </a:xfrm>
          <a:prstGeom prst="rect">
            <a:avLst/>
          </a:prstGeom>
        </p:spPr>
      </p:pic>
      <p:sp>
        <p:nvSpPr>
          <p:cNvPr id="5" name="Rektangel 4">
            <a:extLst>
              <a:ext uri="{FF2B5EF4-FFF2-40B4-BE49-F238E27FC236}">
                <a16:creationId xmlns:a16="http://schemas.microsoft.com/office/drawing/2014/main" id="{BEAD99BB-2CF2-E644-6078-4880E417329D}"/>
              </a:ext>
            </a:extLst>
          </p:cNvPr>
          <p:cNvSpPr/>
          <p:nvPr/>
        </p:nvSpPr>
        <p:spPr>
          <a:xfrm>
            <a:off x="5981700" y="3124200"/>
            <a:ext cx="6210300" cy="377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BD917ADF-3F76-747B-F611-4830DE4F261D}"/>
              </a:ext>
            </a:extLst>
          </p:cNvPr>
          <p:cNvSpPr>
            <a:spLocks noGrp="1"/>
          </p:cNvSpPr>
          <p:nvPr>
            <p:ph idx="1"/>
          </p:nvPr>
        </p:nvSpPr>
        <p:spPr>
          <a:xfrm>
            <a:off x="6849243" y="3744471"/>
            <a:ext cx="4927938" cy="3685029"/>
          </a:xfrm>
        </p:spPr>
        <p:txBody>
          <a:bodyPr>
            <a:noAutofit/>
          </a:bodyPr>
          <a:lstStyle/>
          <a:p>
            <a:pPr marL="0" indent="0">
              <a:spcBef>
                <a:spcPts val="1200"/>
              </a:spcBef>
              <a:spcAft>
                <a:spcPts val="1200"/>
              </a:spcAft>
              <a:buNone/>
            </a:pPr>
            <a:r>
              <a:rPr lang="nb-NO" sz="1800"/>
              <a:t>Frikk jobber i Ungdomsteamet i bydel Gamle Oslo. </a:t>
            </a:r>
          </a:p>
          <a:p>
            <a:pPr marL="0" indent="0">
              <a:spcBef>
                <a:spcPts val="1200"/>
              </a:spcBef>
              <a:spcAft>
                <a:spcPts val="1200"/>
              </a:spcAft>
              <a:buNone/>
            </a:pPr>
            <a:r>
              <a:rPr lang="nb-NO" sz="1800"/>
              <a:t>Han forteller om hvordan han og kollegaene bruker kunnskapen i egen arbeidshverdag, og hvorfor det er viktig å jobbe med seg selv for å kunne gi gode møter. </a:t>
            </a:r>
          </a:p>
        </p:txBody>
      </p:sp>
      <p:sp>
        <p:nvSpPr>
          <p:cNvPr id="2" name="TekstSylinder 1">
            <a:extLst>
              <a:ext uri="{FF2B5EF4-FFF2-40B4-BE49-F238E27FC236}">
                <a16:creationId xmlns:a16="http://schemas.microsoft.com/office/drawing/2014/main" id="{25228031-EA26-17E8-E241-0249503EDFA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4" name="Bilde 3" descr="Et bilde som inneholder måne, mørke, Himmellegeme, astronomi&#10;&#10;Automatisk generert beskrivelse">
            <a:extLst>
              <a:ext uri="{FF2B5EF4-FFF2-40B4-BE49-F238E27FC236}">
                <a16:creationId xmlns:a16="http://schemas.microsoft.com/office/drawing/2014/main" id="{91B38618-7AF4-C074-C998-6613E4907946}"/>
              </a:ext>
            </a:extLst>
          </p:cNvPr>
          <p:cNvPicPr>
            <a:picLocks noChangeAspect="1"/>
          </p:cNvPicPr>
          <p:nvPr/>
        </p:nvPicPr>
        <p:blipFill>
          <a:blip r:embed="rId4">
            <a:extLst>
              <a:ext uri="{28A0092B-C50C-407E-A947-70E740481C1C}">
                <a14:useLocalDpi xmlns:a14="http://schemas.microsoft.com/office/drawing/2010/main" val="0"/>
              </a:ext>
            </a:extLst>
          </a:blip>
          <a:srcRect l="56345" t="15119" r="27093" b="60440"/>
          <a:stretch/>
        </p:blipFill>
        <p:spPr>
          <a:xfrm>
            <a:off x="9998628" y="5937141"/>
            <a:ext cx="964097" cy="800318"/>
          </a:xfrm>
          <a:prstGeom prst="rect">
            <a:avLst/>
          </a:prstGeom>
        </p:spPr>
      </p:pic>
      <p:sp>
        <p:nvSpPr>
          <p:cNvPr id="6" name="TekstSylinder 5">
            <a:extLst>
              <a:ext uri="{FF2B5EF4-FFF2-40B4-BE49-F238E27FC236}">
                <a16:creationId xmlns:a16="http://schemas.microsoft.com/office/drawing/2014/main" id="{14F82FED-03C0-5128-5FE4-90D2BC612827}"/>
              </a:ext>
            </a:extLst>
          </p:cNvPr>
          <p:cNvSpPr txBox="1"/>
          <p:nvPr/>
        </p:nvSpPr>
        <p:spPr>
          <a:xfrm>
            <a:off x="10730943" y="6247489"/>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5</a:t>
            </a:r>
            <a:r>
              <a:rPr lang="nb-NO" sz="1400" b="1">
                <a:effectLst/>
                <a:latin typeface="+mj-lt"/>
                <a:ea typeface="Aptos" panose="020B0004020202020204" pitchFamily="34" charset="0"/>
                <a:cs typeface="Times New Roman" panose="02020603050405020304" pitchFamily="18" charset="0"/>
              </a:rPr>
              <a:t> minutter</a:t>
            </a:r>
          </a:p>
        </p:txBody>
      </p:sp>
      <p:pic>
        <p:nvPicPr>
          <p:cNvPr id="8" name="Bilde 7" descr="Et bilde som inneholder mørke, sort, måne, natt&#10;&#10;Automatisk generert beskrivelse">
            <a:extLst>
              <a:ext uri="{FF2B5EF4-FFF2-40B4-BE49-F238E27FC236}">
                <a16:creationId xmlns:a16="http://schemas.microsoft.com/office/drawing/2014/main" id="{DE0739C5-3031-67D4-9751-4F90745A6C9A}"/>
              </a:ext>
            </a:extLst>
          </p:cNvPr>
          <p:cNvPicPr>
            <a:picLocks noChangeAspect="1"/>
          </p:cNvPicPr>
          <p:nvPr/>
        </p:nvPicPr>
        <p:blipFill rotWithShape="1">
          <a:blip r:embed="rId5">
            <a:extLst>
              <a:ext uri="{28A0092B-C50C-407E-A947-70E740481C1C}">
                <a14:useLocalDpi xmlns:a14="http://schemas.microsoft.com/office/drawing/2010/main" val="0"/>
              </a:ext>
            </a:extLst>
          </a:blip>
          <a:srcRect l="51545" t="44551" r="42572" b="45900"/>
          <a:stretch/>
        </p:blipFill>
        <p:spPr>
          <a:xfrm rot="13313949" flipH="1">
            <a:off x="5903322" y="3580415"/>
            <a:ext cx="1075939" cy="982380"/>
          </a:xfrm>
          <a:prstGeom prst="rect">
            <a:avLst/>
          </a:prstGeom>
        </p:spPr>
      </p:pic>
    </p:spTree>
    <p:extLst>
      <p:ext uri="{BB962C8B-B14F-4D97-AF65-F5344CB8AC3E}">
        <p14:creationId xmlns:p14="http://schemas.microsoft.com/office/powerpoint/2010/main" val="413868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Portrett Frikk">
            <a:hlinkClick r:id="" action="ppaction://media"/>
            <a:extLst>
              <a:ext uri="{FF2B5EF4-FFF2-40B4-BE49-F238E27FC236}">
                <a16:creationId xmlns:a16="http://schemas.microsoft.com/office/drawing/2014/main" id="{96BE6D85-ECFD-D23C-6122-40AE06462058}"/>
              </a:ext>
            </a:extLst>
          </p:cNvPr>
          <p:cNvPicPr>
            <a:picLocks noRot="1" noChangeAspect="1"/>
          </p:cNvPicPr>
          <p:nvPr>
            <a:videoFile r:link="rId1"/>
          </p:nvPr>
        </p:nvPicPr>
        <p:blipFill>
          <a:blip r:embed="rId3"/>
          <a:stretch>
            <a:fillRect/>
          </a:stretch>
        </p:blipFill>
        <p:spPr>
          <a:xfrm>
            <a:off x="27573" y="15173"/>
            <a:ext cx="12138053" cy="6827654"/>
          </a:xfrm>
          <a:prstGeom prst="rect">
            <a:avLst/>
          </a:prstGeom>
          <a:noFill/>
        </p:spPr>
      </p:pic>
      <p:sp>
        <p:nvSpPr>
          <p:cNvPr id="8" name="Date Placeholder 2">
            <a:extLst>
              <a:ext uri="{FF2B5EF4-FFF2-40B4-BE49-F238E27FC236}">
                <a16:creationId xmlns:a16="http://schemas.microsoft.com/office/drawing/2014/main" id="{F4D85CA3-A80E-8DA4-4FE2-D354F84BE9A9}"/>
              </a:ext>
            </a:extLst>
          </p:cNvPr>
          <p:cNvSpPr>
            <a:spLocks noGrp="1"/>
          </p:cNvSpPr>
          <p:nvPr>
            <p:ph type="dt" sz="half" idx="10"/>
          </p:nvPr>
        </p:nvSpPr>
        <p:spPr>
          <a:xfrm>
            <a:off x="10156825" y="6292352"/>
            <a:ext cx="1339850" cy="365125"/>
          </a:xfrm>
        </p:spPr>
        <p:txBody>
          <a:bodyPr/>
          <a:lstStyle/>
          <a:p>
            <a:pPr>
              <a:spcAft>
                <a:spcPts val="600"/>
              </a:spcAft>
            </a:pPr>
            <a:fld id="{939CC06A-0458-7443-A95A-A3C9036965EC}"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3FD46868-DCBE-55A4-12D9-770314B1669F}"/>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27</a:t>
            </a:fld>
            <a:endParaRPr lang="nb-NO"/>
          </a:p>
        </p:txBody>
      </p:sp>
      <p:sp>
        <p:nvSpPr>
          <p:cNvPr id="2" name="TekstSylinder 1">
            <a:extLst>
              <a:ext uri="{FF2B5EF4-FFF2-40B4-BE49-F238E27FC236}">
                <a16:creationId xmlns:a16="http://schemas.microsoft.com/office/drawing/2014/main" id="{7C404C05-A037-C0BC-ED5F-CF120EDC8452}"/>
              </a:ext>
            </a:extLst>
          </p:cNvPr>
          <p:cNvSpPr txBox="1"/>
          <p:nvPr/>
        </p:nvSpPr>
        <p:spPr>
          <a:xfrm>
            <a:off x="331200" y="6296400"/>
            <a:ext cx="687600" cy="360000"/>
          </a:xfrm>
          <a:prstGeom prst="rect">
            <a:avLst/>
          </a:prstGeom>
          <a:blipFill>
            <a:blip r:embed="rId4"/>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Film kommer</a:t>
            </a:r>
          </a:p>
        </p:txBody>
      </p:sp>
    </p:spTree>
    <p:extLst>
      <p:ext uri="{BB962C8B-B14F-4D97-AF65-F5344CB8AC3E}">
        <p14:creationId xmlns:p14="http://schemas.microsoft.com/office/powerpoint/2010/main" val="4372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2B5BFF-2814-97BE-8629-7F0EBB6583F8}"/>
              </a:ext>
            </a:extLst>
          </p:cNvPr>
          <p:cNvSpPr>
            <a:spLocks noGrp="1"/>
          </p:cNvSpPr>
          <p:nvPr>
            <p:ph type="title"/>
          </p:nvPr>
        </p:nvSpPr>
        <p:spPr>
          <a:xfrm>
            <a:off x="732610" y="775996"/>
            <a:ext cx="4876800" cy="552198"/>
          </a:xfrm>
        </p:spPr>
        <p:txBody>
          <a:bodyPr/>
          <a:lstStyle/>
          <a:p>
            <a:r>
              <a:rPr lang="nb-NO"/>
              <a:t>Oppgave</a:t>
            </a:r>
          </a:p>
        </p:txBody>
      </p:sp>
      <p:sp>
        <p:nvSpPr>
          <p:cNvPr id="4" name="TekstSylinder 3">
            <a:extLst>
              <a:ext uri="{FF2B5EF4-FFF2-40B4-BE49-F238E27FC236}">
                <a16:creationId xmlns:a16="http://schemas.microsoft.com/office/drawing/2014/main" id="{A94072DA-94E2-D061-5B96-D087235235C1}"/>
              </a:ext>
            </a:extLst>
          </p:cNvPr>
          <p:cNvSpPr txBox="1"/>
          <p:nvPr/>
        </p:nvSpPr>
        <p:spPr>
          <a:xfrm>
            <a:off x="7152049" y="1787837"/>
            <a:ext cx="3820751" cy="4670509"/>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600"/>
              </a:spcAft>
              <a:buClrTx/>
              <a:buSzTx/>
              <a:tabLst/>
              <a:defRPr/>
            </a:pPr>
            <a:r>
              <a:rPr lang="nb-NO" b="1"/>
              <a:t>Eksempler på hva som gjør at vi har det bra på jobb: </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Tid til en kaffe med kollegaer</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Gode faglige diskusjoner</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Kunne gjøre en forskjell</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Gode menneskemøter </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Se at tiltak fungerer </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Føle meg trygg med leder og kollegaer</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Godt samarbeid</a:t>
            </a:r>
          </a:p>
          <a:p>
            <a:pPr marL="216000" marR="0" lvl="0" indent="-216000" algn="l" defTabSz="914400" rtl="0" eaLnBrk="1" fontAlgn="auto" latinLnBrk="0" hangingPunct="1">
              <a:lnSpc>
                <a:spcPct val="100000"/>
              </a:lnSpc>
              <a:spcBef>
                <a:spcPts val="600"/>
              </a:spcBef>
              <a:spcAft>
                <a:spcPts val="600"/>
              </a:spcAft>
              <a:buClrTx/>
              <a:buSzTx/>
              <a:buBlip>
                <a:blip r:embed="rId2"/>
              </a:buBlip>
              <a:tabLst/>
              <a:defRPr/>
            </a:pPr>
            <a:r>
              <a:rPr lang="nb-NO"/>
              <a:t>Se barn som utvikler seg </a:t>
            </a:r>
          </a:p>
          <a:p>
            <a:pPr marL="285750" marR="0" lvl="0" indent="-285750" algn="l" defTabSz="914400" rtl="0" eaLnBrk="1" fontAlgn="auto" latinLnBrk="0" hangingPunct="1">
              <a:lnSpc>
                <a:spcPct val="100000"/>
              </a:lnSpc>
              <a:spcBef>
                <a:spcPts val="300"/>
              </a:spcBef>
              <a:spcAft>
                <a:spcPts val="300"/>
              </a:spcAft>
              <a:buClrTx/>
              <a:buSzTx/>
              <a:buBlip>
                <a:blip r:embed="rId2"/>
              </a:buBlip>
              <a:tabLst/>
              <a:defRPr/>
            </a:pPr>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0"/>
            </a:endParaRP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26AE6322-69B6-DD40-6987-4B11E2EEB2E9}"/>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75323" y="506235"/>
            <a:ext cx="578497" cy="552198"/>
          </a:xfrm>
          <a:prstGeom prst="rect">
            <a:avLst/>
          </a:prstGeom>
        </p:spPr>
      </p:pic>
      <p:sp>
        <p:nvSpPr>
          <p:cNvPr id="6" name="TekstSylinder 5">
            <a:extLst>
              <a:ext uri="{FF2B5EF4-FFF2-40B4-BE49-F238E27FC236}">
                <a16:creationId xmlns:a16="http://schemas.microsoft.com/office/drawing/2014/main" id="{D5E60F69-314E-C9AA-766D-C79A0B84BCAA}"/>
              </a:ext>
            </a:extLst>
          </p:cNvPr>
          <p:cNvSpPr txBox="1"/>
          <p:nvPr/>
        </p:nvSpPr>
        <p:spPr>
          <a:xfrm>
            <a:off x="10562514" y="499864"/>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7 minutter</a:t>
            </a:r>
          </a:p>
        </p:txBody>
      </p:sp>
      <p:sp>
        <p:nvSpPr>
          <p:cNvPr id="7" name="TekstSylinder 6">
            <a:extLst>
              <a:ext uri="{FF2B5EF4-FFF2-40B4-BE49-F238E27FC236}">
                <a16:creationId xmlns:a16="http://schemas.microsoft.com/office/drawing/2014/main" id="{ADFDFC75-537A-6475-DC04-A416178DDB7B}"/>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10" name="Bilde 9" descr="Et bilde som inneholder skjermbilde, Rektangel, sort, kunst&#10;&#10;Automatisk generert beskrivelse">
            <a:extLst>
              <a:ext uri="{FF2B5EF4-FFF2-40B4-BE49-F238E27FC236}">
                <a16:creationId xmlns:a16="http://schemas.microsoft.com/office/drawing/2014/main" id="{114B147E-5386-6B02-4C79-653402AB3E24}"/>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10700" r="13791" b="15480"/>
          <a:stretch/>
        </p:blipFill>
        <p:spPr>
          <a:xfrm>
            <a:off x="4756212" y="807641"/>
            <a:ext cx="6800728" cy="5695234"/>
          </a:xfrm>
          <a:prstGeom prst="rect">
            <a:avLst/>
          </a:prstGeom>
        </p:spPr>
      </p:pic>
      <p:sp>
        <p:nvSpPr>
          <p:cNvPr id="13" name="Plassholder for innhold 2">
            <a:extLst>
              <a:ext uri="{FF2B5EF4-FFF2-40B4-BE49-F238E27FC236}">
                <a16:creationId xmlns:a16="http://schemas.microsoft.com/office/drawing/2014/main" id="{5DD2A458-6B3B-5939-D727-60EAFED7F4FF}"/>
              </a:ext>
            </a:extLst>
          </p:cNvPr>
          <p:cNvSpPr>
            <a:spLocks noGrp="1"/>
          </p:cNvSpPr>
          <p:nvPr>
            <p:ph idx="1"/>
          </p:nvPr>
        </p:nvSpPr>
        <p:spPr>
          <a:xfrm>
            <a:off x="695325" y="2060337"/>
            <a:ext cx="4702815" cy="4021667"/>
          </a:xfrm>
        </p:spPr>
        <p:txBody>
          <a:bodyPr/>
          <a:lstStyle/>
          <a:p>
            <a:pPr marL="0" lvl="1" indent="0">
              <a:spcBef>
                <a:spcPts val="1200"/>
              </a:spcBef>
              <a:spcAft>
                <a:spcPts val="1200"/>
              </a:spcAft>
              <a:buNone/>
            </a:pPr>
            <a:r>
              <a:rPr lang="nb-NO" sz="1800"/>
              <a:t>Hva er viktig for at du skal ha det bra på jobb?</a:t>
            </a:r>
          </a:p>
          <a:p>
            <a:pPr marL="216000" lvl="1" indent="-216000">
              <a:spcBef>
                <a:spcPts val="1200"/>
              </a:spcBef>
              <a:spcAft>
                <a:spcPts val="1200"/>
              </a:spcAft>
              <a:buBlip>
                <a:blip r:embed="rId5"/>
              </a:buBlip>
            </a:pPr>
            <a:r>
              <a:rPr lang="nb-NO" sz="1800"/>
              <a:t>Tenk for deg selv og skriv ned noen eksempler fra egen hverdag (2 min).</a:t>
            </a:r>
          </a:p>
          <a:p>
            <a:pPr marL="216000" lvl="1" indent="-216000">
              <a:spcBef>
                <a:spcPts val="1200"/>
              </a:spcBef>
              <a:spcAft>
                <a:spcPts val="1200"/>
              </a:spcAft>
              <a:buBlip>
                <a:blip r:embed="rId5"/>
              </a:buBlip>
            </a:pPr>
            <a:r>
              <a:rPr lang="nb-NO" sz="1800"/>
              <a:t>Snakk sammen med sidemannen om hva som er viktig for dere (5 min). </a:t>
            </a:r>
          </a:p>
          <a:p>
            <a:pPr marL="0" indent="0">
              <a:spcBef>
                <a:spcPts val="1200"/>
              </a:spcBef>
              <a:buNone/>
            </a:pPr>
            <a:endParaRPr lang="nb-NO"/>
          </a:p>
        </p:txBody>
      </p:sp>
    </p:spTree>
    <p:extLst>
      <p:ext uri="{BB962C8B-B14F-4D97-AF65-F5344CB8AC3E}">
        <p14:creationId xmlns:p14="http://schemas.microsoft.com/office/powerpoint/2010/main" val="2027169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44EA8A5-E381-312A-A63C-7B181240D0F1}"/>
              </a:ext>
            </a:extLst>
          </p:cNvPr>
          <p:cNvSpPr/>
          <p:nvPr/>
        </p:nvSpPr>
        <p:spPr>
          <a:xfrm>
            <a:off x="0" y="0"/>
            <a:ext cx="6878428" cy="6878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ittel 1">
            <a:extLst>
              <a:ext uri="{FF2B5EF4-FFF2-40B4-BE49-F238E27FC236}">
                <a16:creationId xmlns:a16="http://schemas.microsoft.com/office/drawing/2014/main" id="{F889677E-1C7A-53B2-6B8C-0071FF0792E1}"/>
              </a:ext>
            </a:extLst>
          </p:cNvPr>
          <p:cNvSpPr txBox="1">
            <a:spLocks/>
          </p:cNvSpPr>
          <p:nvPr/>
        </p:nvSpPr>
        <p:spPr>
          <a:xfrm>
            <a:off x="695326" y="834338"/>
            <a:ext cx="5895974" cy="853618"/>
          </a:xfrm>
          <a:prstGeom prst="rect">
            <a:avLst/>
          </a:prstGeom>
        </p:spPr>
        <p:txBody>
          <a:bodyPr vert="horz" lIns="0" tIns="0" rIns="0" bIns="0" rtlCol="0" anchor="t">
            <a:normAutofit fontScale="92500" lnSpcReduction="20000"/>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3500"/>
              <a:t>Oppgave i arbeidshverdagen </a:t>
            </a:r>
            <a:r>
              <a:rPr lang="nb-NO"/>
              <a:t>	</a:t>
            </a:r>
          </a:p>
        </p:txBody>
      </p:sp>
      <p:sp>
        <p:nvSpPr>
          <p:cNvPr id="2" name="TekstSylinder 1">
            <a:extLst>
              <a:ext uri="{FF2B5EF4-FFF2-40B4-BE49-F238E27FC236}">
                <a16:creationId xmlns:a16="http://schemas.microsoft.com/office/drawing/2014/main" id="{CDD703F7-CB2F-8B8D-818E-22DA7082CDE2}"/>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3" name="Plassholder for innhold 2">
            <a:extLst>
              <a:ext uri="{FF2B5EF4-FFF2-40B4-BE49-F238E27FC236}">
                <a16:creationId xmlns:a16="http://schemas.microsoft.com/office/drawing/2014/main" id="{E0B5CA3B-1CF9-9401-EB78-106D82E8BCAB}"/>
              </a:ext>
            </a:extLst>
          </p:cNvPr>
          <p:cNvSpPr>
            <a:spLocks noGrp="1"/>
          </p:cNvSpPr>
          <p:nvPr>
            <p:ph idx="1"/>
          </p:nvPr>
        </p:nvSpPr>
        <p:spPr>
          <a:xfrm>
            <a:off x="695325" y="2001995"/>
            <a:ext cx="5400675" cy="4021667"/>
          </a:xfrm>
        </p:spPr>
        <p:txBody>
          <a:bodyPr/>
          <a:lstStyle/>
          <a:p>
            <a:pPr marL="0">
              <a:spcBef>
                <a:spcPts val="600"/>
              </a:spcBef>
              <a:spcAft>
                <a:spcPts val="600"/>
              </a:spcAft>
              <a:buNone/>
            </a:pPr>
            <a:r>
              <a:rPr lang="nb-NO" sz="1800"/>
              <a:t>Bli mer bevisst eget toleransvindu. Legg merke til og skriv ned en situasjon på jobb der du var:</a:t>
            </a:r>
          </a:p>
          <a:p>
            <a:pPr marL="396000" lvl="4" indent="-216000">
              <a:spcBef>
                <a:spcPts val="600"/>
              </a:spcBef>
              <a:spcAft>
                <a:spcPts val="600"/>
              </a:spcAft>
              <a:buBlip>
                <a:blip r:embed="rId2"/>
              </a:buBlip>
            </a:pPr>
            <a:r>
              <a:rPr lang="nb-NO" sz="1800"/>
              <a:t>Over toleransevinduet</a:t>
            </a:r>
          </a:p>
          <a:p>
            <a:pPr marL="396000" lvl="4" indent="-216000">
              <a:spcBef>
                <a:spcPts val="600"/>
              </a:spcBef>
              <a:spcAft>
                <a:spcPts val="600"/>
              </a:spcAft>
              <a:buBlip>
                <a:blip r:embed="rId2"/>
              </a:buBlip>
            </a:pPr>
            <a:r>
              <a:rPr lang="nb-NO" sz="1800"/>
              <a:t>Under toleransevinduet</a:t>
            </a:r>
          </a:p>
          <a:p>
            <a:pPr marL="396000" lvl="4" indent="-216000">
              <a:spcBef>
                <a:spcPts val="600"/>
              </a:spcBef>
              <a:spcAft>
                <a:spcPts val="600"/>
              </a:spcAft>
              <a:buBlip>
                <a:blip r:embed="rId2"/>
              </a:buBlip>
            </a:pPr>
            <a:r>
              <a:rPr lang="nb-NO" sz="1800"/>
              <a:t>Inni toleransevinduet</a:t>
            </a:r>
          </a:p>
          <a:p>
            <a:pPr marL="0">
              <a:spcBef>
                <a:spcPts val="1200"/>
              </a:spcBef>
              <a:spcAft>
                <a:spcPts val="1200"/>
              </a:spcAft>
              <a:buNone/>
            </a:pPr>
            <a:r>
              <a:rPr lang="nb-NO" sz="1800"/>
              <a:t>Legg merke til hva som trigger deg og aktiverer stressresponsen – er det noe mønster?</a:t>
            </a:r>
          </a:p>
          <a:p>
            <a:pPr>
              <a:spcBef>
                <a:spcPts val="1200"/>
              </a:spcBef>
              <a:buBlip>
                <a:blip r:embed="rId2"/>
              </a:buBlip>
            </a:pPr>
            <a:endParaRPr lang="nb-NO"/>
          </a:p>
        </p:txBody>
      </p:sp>
      <p:pic>
        <p:nvPicPr>
          <p:cNvPr id="9" name="Bilde 8" descr="Et bilde som inneholder skjermbilde, Rektangel&#10;&#10;Automatisk generert beskrivelse">
            <a:extLst>
              <a:ext uri="{FF2B5EF4-FFF2-40B4-BE49-F238E27FC236}">
                <a16:creationId xmlns:a16="http://schemas.microsoft.com/office/drawing/2014/main" id="{E918C2A4-29D9-1F55-3A59-93303F3BF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977" y="2126106"/>
            <a:ext cx="5024023" cy="2874519"/>
          </a:xfrm>
          <a:prstGeom prst="rect">
            <a:avLst/>
          </a:prstGeom>
        </p:spPr>
      </p:pic>
    </p:spTree>
    <p:extLst>
      <p:ext uri="{BB962C8B-B14F-4D97-AF65-F5344CB8AC3E}">
        <p14:creationId xmlns:p14="http://schemas.microsoft.com/office/powerpoint/2010/main" val="380121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descr="Et bilde som inneholder skjermbilde, tekst, diagram, design&#10;&#10;Automatisk generert beskrivelse">
            <a:extLst>
              <a:ext uri="{FF2B5EF4-FFF2-40B4-BE49-F238E27FC236}">
                <a16:creationId xmlns:a16="http://schemas.microsoft.com/office/drawing/2014/main" id="{7AB3F536-9C89-FFF1-D419-FE65FD045D0D}"/>
              </a:ext>
            </a:extLst>
          </p:cNvPr>
          <p:cNvPicPr>
            <a:picLocks noChangeAspect="1"/>
          </p:cNvPicPr>
          <p:nvPr/>
        </p:nvPicPr>
        <p:blipFill>
          <a:blip r:embed="rId3">
            <a:extLst>
              <a:ext uri="{28A0092B-C50C-407E-A947-70E740481C1C}">
                <a14:useLocalDpi xmlns:a14="http://schemas.microsoft.com/office/drawing/2010/main" val="0"/>
              </a:ext>
            </a:extLst>
          </a:blip>
          <a:srcRect l="51152" t="47721" r="21956" b="33068"/>
          <a:stretch/>
        </p:blipFill>
        <p:spPr>
          <a:xfrm>
            <a:off x="2934270" y="1650379"/>
            <a:ext cx="6053613" cy="2387063"/>
          </a:xfrm>
          <a:prstGeom prst="rect">
            <a:avLst/>
          </a:prstGeom>
        </p:spPr>
      </p:pic>
      <p:sp>
        <p:nvSpPr>
          <p:cNvPr id="6" name="TekstSylinder 5">
            <a:extLst>
              <a:ext uri="{FF2B5EF4-FFF2-40B4-BE49-F238E27FC236}">
                <a16:creationId xmlns:a16="http://schemas.microsoft.com/office/drawing/2014/main" id="{3E061171-03C7-BA6C-7C0C-52DB9A959952}"/>
              </a:ext>
            </a:extLst>
          </p:cNvPr>
          <p:cNvSpPr txBox="1"/>
          <p:nvPr/>
        </p:nvSpPr>
        <p:spPr>
          <a:xfrm>
            <a:off x="2584015" y="4037443"/>
            <a:ext cx="3453633" cy="2062103"/>
          </a:xfrm>
          <a:prstGeom prst="rect">
            <a:avLst/>
          </a:prstGeom>
          <a:noFill/>
        </p:spPr>
        <p:txBody>
          <a:bodyPr wrap="square" rtlCol="0">
            <a:spAutoFit/>
          </a:bodyPr>
          <a:lstStyle/>
          <a:p>
            <a:pPr marL="216000" indent="-216000" algn="ctr">
              <a:spcBef>
                <a:spcPts val="600"/>
              </a:spcBef>
              <a:spcAft>
                <a:spcPts val="600"/>
              </a:spcAft>
            </a:pPr>
            <a:r>
              <a:rPr lang="nb-NO" sz="1600" b="1">
                <a:effectLst/>
              </a:rPr>
              <a:t>Økt 1</a:t>
            </a:r>
            <a:endParaRPr lang="nb-NO" sz="1600"/>
          </a:p>
          <a:p>
            <a:pPr marL="216000" lvl="0" indent="-216000">
              <a:spcBef>
                <a:spcPts val="600"/>
              </a:spcBef>
              <a:spcAft>
                <a:spcPts val="600"/>
              </a:spcAft>
              <a:buBlip>
                <a:blip r:embed="rId4"/>
              </a:buBlip>
            </a:pPr>
            <a:r>
              <a:rPr lang="nb-NO" sz="1600"/>
              <a:t>Hvordan stress påvirker vår fungering på jobb. </a:t>
            </a:r>
          </a:p>
          <a:p>
            <a:pPr marL="216000" lvl="0" indent="-216000">
              <a:spcBef>
                <a:spcPts val="600"/>
              </a:spcBef>
              <a:spcAft>
                <a:spcPts val="600"/>
              </a:spcAft>
              <a:buBlip>
                <a:blip r:embed="rId4"/>
              </a:buBlip>
            </a:pPr>
            <a:r>
              <a:rPr lang="nb-NO" sz="1600"/>
              <a:t>Hva som aktiverer stressresponsen vår. </a:t>
            </a:r>
          </a:p>
          <a:p>
            <a:pPr marL="216000" lvl="0" indent="-216000">
              <a:spcBef>
                <a:spcPts val="600"/>
              </a:spcBef>
              <a:spcAft>
                <a:spcPts val="600"/>
              </a:spcAft>
              <a:buBlip>
                <a:blip r:embed="rId4"/>
              </a:buBlip>
            </a:pPr>
            <a:r>
              <a:rPr lang="nb-NO" sz="1600"/>
              <a:t>Toleransevinduet som verktøy</a:t>
            </a:r>
            <a:r>
              <a:rPr lang="nb-NO"/>
              <a:t>. </a:t>
            </a:r>
          </a:p>
        </p:txBody>
      </p:sp>
      <p:sp>
        <p:nvSpPr>
          <p:cNvPr id="7" name="TekstSylinder 6">
            <a:extLst>
              <a:ext uri="{FF2B5EF4-FFF2-40B4-BE49-F238E27FC236}">
                <a16:creationId xmlns:a16="http://schemas.microsoft.com/office/drawing/2014/main" id="{97EF6677-59A2-3F0A-846E-FBD6B227D663}"/>
              </a:ext>
            </a:extLst>
          </p:cNvPr>
          <p:cNvSpPr txBox="1"/>
          <p:nvPr/>
        </p:nvSpPr>
        <p:spPr>
          <a:xfrm>
            <a:off x="6347538" y="4037443"/>
            <a:ext cx="3260447" cy="1631216"/>
          </a:xfrm>
          <a:prstGeom prst="rect">
            <a:avLst/>
          </a:prstGeom>
          <a:noFill/>
        </p:spPr>
        <p:txBody>
          <a:bodyPr wrap="square" rtlCol="0">
            <a:spAutoFit/>
          </a:bodyPr>
          <a:lstStyle/>
          <a:p>
            <a:pPr marL="216000" indent="-216000" algn="ctr">
              <a:spcBef>
                <a:spcPts val="600"/>
              </a:spcBef>
              <a:spcAft>
                <a:spcPts val="600"/>
              </a:spcAft>
            </a:pPr>
            <a:r>
              <a:rPr lang="nb-NO" sz="1600" b="1">
                <a:effectLst/>
              </a:rPr>
              <a:t>Økt 2</a:t>
            </a:r>
            <a:endParaRPr lang="nb-NO" sz="1600"/>
          </a:p>
          <a:p>
            <a:pPr marL="216000" lvl="0" indent="-216000">
              <a:spcBef>
                <a:spcPts val="600"/>
              </a:spcBef>
              <a:spcAft>
                <a:spcPts val="600"/>
              </a:spcAft>
              <a:buBlip>
                <a:blip r:embed="rId4"/>
              </a:buBlip>
            </a:pPr>
            <a:r>
              <a:rPr lang="nb-NO" sz="1600"/>
              <a:t>Ulike former for regulering.</a:t>
            </a:r>
          </a:p>
          <a:p>
            <a:pPr marL="216000" lvl="0" indent="-216000">
              <a:spcBef>
                <a:spcPts val="600"/>
              </a:spcBef>
              <a:spcAft>
                <a:spcPts val="600"/>
              </a:spcAft>
              <a:buBlip>
                <a:blip r:embed="rId4"/>
              </a:buBlip>
            </a:pPr>
            <a:r>
              <a:rPr lang="nb-NO" sz="1600"/>
              <a:t>Hvordan regulering kan hjelpe oss med å komme inn igjen i toleransevinduet. </a:t>
            </a:r>
          </a:p>
        </p:txBody>
      </p:sp>
      <p:sp>
        <p:nvSpPr>
          <p:cNvPr id="8" name="Tittel 1">
            <a:extLst>
              <a:ext uri="{FF2B5EF4-FFF2-40B4-BE49-F238E27FC236}">
                <a16:creationId xmlns:a16="http://schemas.microsoft.com/office/drawing/2014/main" id="{63E6238A-EB35-5894-784C-56F0BA7214EA}"/>
              </a:ext>
            </a:extLst>
          </p:cNvPr>
          <p:cNvSpPr txBox="1">
            <a:spLocks/>
          </p:cNvSpPr>
          <p:nvPr/>
        </p:nvSpPr>
        <p:spPr>
          <a:xfrm>
            <a:off x="628798"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Vi skal ha fokus på</a:t>
            </a:r>
            <a:endParaRPr lang="nb-NO">
              <a:effectLst/>
              <a:latin typeface="Oslo Sans" panose="02000000000000000000" pitchFamily="2" charset="77"/>
            </a:endParaRPr>
          </a:p>
        </p:txBody>
      </p:sp>
      <p:pic>
        <p:nvPicPr>
          <p:cNvPr id="33" name="Bilde 32" descr="Et bilde som inneholder design&#10;&#10;Automatisk generert beskrivelse med lav konfidens">
            <a:extLst>
              <a:ext uri="{FF2B5EF4-FFF2-40B4-BE49-F238E27FC236}">
                <a16:creationId xmlns:a16="http://schemas.microsoft.com/office/drawing/2014/main" id="{82CE036E-E1FB-4C98-1FB4-7C148BF53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985" y="2150486"/>
            <a:ext cx="770965" cy="1027954"/>
          </a:xfrm>
          <a:prstGeom prst="rect">
            <a:avLst/>
          </a:prstGeom>
        </p:spPr>
      </p:pic>
    </p:spTree>
    <p:extLst>
      <p:ext uri="{BB962C8B-B14F-4D97-AF65-F5344CB8AC3E}">
        <p14:creationId xmlns:p14="http://schemas.microsoft.com/office/powerpoint/2010/main" val="1753488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8C2D-74BE-E72C-6D87-90AA25017891}"/>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5F20227B-60B9-64E8-CF56-A0979BFC592E}"/>
              </a:ext>
            </a:extLst>
          </p:cNvPr>
          <p:cNvSpPr/>
          <p:nvPr/>
        </p:nvSpPr>
        <p:spPr>
          <a:xfrm>
            <a:off x="-2" y="0"/>
            <a:ext cx="12192001" cy="2500313"/>
          </a:xfrm>
          <a:prstGeom prst="rect">
            <a:avLst/>
          </a:prstGeom>
          <a:solidFill>
            <a:srgbClr val="F8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2C259B4F-B365-3EBF-BF7A-A977624BA088}"/>
              </a:ext>
            </a:extLst>
          </p:cNvPr>
          <p:cNvSpPr/>
          <p:nvPr/>
        </p:nvSpPr>
        <p:spPr>
          <a:xfrm>
            <a:off x="0" y="4357688"/>
            <a:ext cx="12192001" cy="250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7FC7048F-7D4B-8F1E-EDEE-8FEB21561F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740" y="17291"/>
            <a:ext cx="12161260" cy="6840709"/>
          </a:xfrm>
          <a:prstGeom prst="rect">
            <a:avLst/>
          </a:prstGeom>
        </p:spPr>
      </p:pic>
      <p:graphicFrame>
        <p:nvGraphicFramePr>
          <p:cNvPr id="4" name="Diagram 3">
            <a:extLst>
              <a:ext uri="{FF2B5EF4-FFF2-40B4-BE49-F238E27FC236}">
                <a16:creationId xmlns:a16="http://schemas.microsoft.com/office/drawing/2014/main" id="{926C1DB3-B7C9-BC20-865B-136CD6135EBD}"/>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6067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2" name="Picture 2" descr="Et bilde som inneholder hjerte, mørke">
            <a:extLst>
              <a:ext uri="{FF2B5EF4-FFF2-40B4-BE49-F238E27FC236}">
                <a16:creationId xmlns:a16="http://schemas.microsoft.com/office/drawing/2014/main" id="{F498743B-DA7B-42EB-094B-679B63542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519515"/>
            <a:ext cx="89916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01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800"/>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400" b="1"/>
              <a:t>Områdesatsingene i Oslo </a:t>
            </a:r>
            <a:br>
              <a:rPr lang="nb-NO" sz="1400"/>
            </a:br>
            <a:r>
              <a:rPr lang="nb-NO" sz="1400"/>
              <a:t>Delprogram oppvekst og utdanning</a:t>
            </a:r>
          </a:p>
        </p:txBody>
      </p:sp>
    </p:spTree>
    <p:extLst>
      <p:ext uri="{BB962C8B-B14F-4D97-AF65-F5344CB8AC3E}">
        <p14:creationId xmlns:p14="http://schemas.microsoft.com/office/powerpoint/2010/main" val="2628487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695325" y="502287"/>
            <a:ext cx="9469438" cy="1311999"/>
          </a:xfrm>
        </p:spPr>
        <p:txBody>
          <a:bodyPr/>
          <a:lstStyle/>
          <a:p>
            <a:r>
              <a:rPr lang="nb-NO"/>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181725" y="1789997"/>
            <a:ext cx="5388428" cy="5068003"/>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a:t>Isdal. P. (2017). </a:t>
            </a:r>
            <a:r>
              <a:rPr lang="nb-NO" sz="1200" i="1"/>
              <a:t>Smittet av vold. Om </a:t>
            </a:r>
            <a:r>
              <a:rPr lang="nb-NO" sz="1200" i="1" err="1"/>
              <a:t>skeundærtraumatisering</a:t>
            </a:r>
            <a:r>
              <a:rPr lang="nb-NO" sz="1200" i="1"/>
              <a:t>, </a:t>
            </a:r>
            <a:r>
              <a:rPr lang="nb-NO" sz="1200" i="1" err="1"/>
              <a:t>compassion</a:t>
            </a:r>
            <a:r>
              <a:rPr lang="nb-NO" sz="1200" i="1"/>
              <a:t> </a:t>
            </a:r>
            <a:r>
              <a:rPr lang="nb-NO" sz="1200" i="1" err="1"/>
              <a:t>fatigue</a:t>
            </a:r>
            <a:r>
              <a:rPr lang="nb-NO" sz="1200" i="1"/>
              <a:t> og utbrenthet i hjelperyrkene</a:t>
            </a:r>
            <a:r>
              <a:rPr lang="nb-NO" sz="1200"/>
              <a:t>. Fagbokforlaget</a:t>
            </a:r>
          </a:p>
          <a:p>
            <a:pPr marL="457200" indent="-457200">
              <a:buFont typeface="+mj-lt"/>
              <a:buAutoNum type="arabicPeriod"/>
            </a:pPr>
            <a:r>
              <a:rPr lang="nb-NO" sz="1200"/>
              <a:t>Siegel, D, J. (2012). </a:t>
            </a:r>
            <a:r>
              <a:rPr lang="nb-NO" sz="1200" err="1"/>
              <a:t>Developing</a:t>
            </a:r>
            <a:r>
              <a:rPr lang="nb-NO" sz="1200"/>
              <a:t> </a:t>
            </a:r>
            <a:r>
              <a:rPr lang="nb-NO" sz="1200" err="1"/>
              <a:t>Mind</a:t>
            </a:r>
            <a:r>
              <a:rPr lang="nb-NO" sz="1200"/>
              <a:t>, Second Edition. New York: The </a:t>
            </a:r>
            <a:r>
              <a:rPr lang="nb-NO" sz="1200" err="1"/>
              <a:t>Guilford</a:t>
            </a:r>
            <a:r>
              <a:rPr lang="nb-NO" sz="1200"/>
              <a:t> Press </a:t>
            </a:r>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12B95F26-D135-08A7-3874-7B57B778AB89}"/>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ADF22238-15F2-99A1-EE99-275730B945D9}"/>
              </a:ext>
            </a:extLst>
          </p:cNvPr>
          <p:cNvSpPr txBox="1">
            <a:spLocks/>
          </p:cNvSpPr>
          <p:nvPr/>
        </p:nvSpPr>
        <p:spPr>
          <a:xfrm>
            <a:off x="1933265" y="2523509"/>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0150B331-0DE3-3F00-ED57-15C479F4ED17}"/>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2008593" y="3120144"/>
            <a:ext cx="1152939" cy="645987"/>
          </a:xfrm>
          <a:prstGeom prst="rect">
            <a:avLst/>
          </a:prstGeom>
        </p:spPr>
      </p:pic>
    </p:spTree>
    <p:extLst>
      <p:ext uri="{BB962C8B-B14F-4D97-AF65-F5344CB8AC3E}">
        <p14:creationId xmlns:p14="http://schemas.microsoft.com/office/powerpoint/2010/main" val="262478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797546-A040-10DE-35E1-F7E631A93F56}"/>
              </a:ext>
            </a:extLst>
          </p:cNvPr>
          <p:cNvSpPr>
            <a:spLocks noGrp="1"/>
          </p:cNvSpPr>
          <p:nvPr>
            <p:ph type="title"/>
          </p:nvPr>
        </p:nvSpPr>
        <p:spPr>
          <a:xfrm>
            <a:off x="1044577" y="2178716"/>
            <a:ext cx="5051423" cy="1946330"/>
          </a:xfrm>
        </p:spPr>
        <p:txBody>
          <a:bodyPr>
            <a:normAutofit/>
          </a:bodyPr>
          <a:lstStyle/>
          <a:p>
            <a:r>
              <a:rPr lang="nb-NO"/>
              <a:t>Hvorfor skal vi jobbe med oss selv som ansatt?</a:t>
            </a:r>
          </a:p>
        </p:txBody>
      </p:sp>
      <p:pic>
        <p:nvPicPr>
          <p:cNvPr id="4" name="Bilde 3" descr="Et bilde som inneholder tegning, kunst, sketch, strektegning&#10;&#10;Automatisk generert beskrivelse">
            <a:extLst>
              <a:ext uri="{FF2B5EF4-FFF2-40B4-BE49-F238E27FC236}">
                <a16:creationId xmlns:a16="http://schemas.microsoft.com/office/drawing/2014/main" id="{BA1F86EF-388E-3808-B217-4FCCB82C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4285"/>
            <a:ext cx="5544202" cy="6236256"/>
          </a:xfrm>
          <a:prstGeom prst="rect">
            <a:avLst/>
          </a:prstGeom>
        </p:spPr>
      </p:pic>
    </p:spTree>
    <p:extLst>
      <p:ext uri="{BB962C8B-B14F-4D97-AF65-F5344CB8AC3E}">
        <p14:creationId xmlns:p14="http://schemas.microsoft.com/office/powerpoint/2010/main" val="302772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189BCA9-BD7F-8008-7997-816558162D91}"/>
              </a:ext>
            </a:extLst>
          </p:cNvPr>
          <p:cNvPicPr>
            <a:picLocks noChangeAspect="1"/>
          </p:cNvPicPr>
          <p:nvPr/>
        </p:nvPicPr>
        <p:blipFill rotWithShape="1">
          <a:blip r:embed="rId2">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2" name="Rektangel 1">
            <a:extLst>
              <a:ext uri="{FF2B5EF4-FFF2-40B4-BE49-F238E27FC236}">
                <a16:creationId xmlns:a16="http://schemas.microsoft.com/office/drawing/2014/main" id="{F2D1AC42-F118-08B4-60B3-6333C87335FB}"/>
              </a:ext>
            </a:extLst>
          </p:cNvPr>
          <p:cNvSpPr/>
          <p:nvPr/>
        </p:nvSpPr>
        <p:spPr>
          <a:xfrm>
            <a:off x="-4785" y="0"/>
            <a:ext cx="6100783" cy="610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
        <p:nvSpPr>
          <p:cNvPr id="3" name="Plassholder for innhold 2">
            <a:extLst>
              <a:ext uri="{FF2B5EF4-FFF2-40B4-BE49-F238E27FC236}">
                <a16:creationId xmlns:a16="http://schemas.microsoft.com/office/drawing/2014/main" id="{A9A8E7D3-367D-A315-BB27-45E6C004AC22}"/>
              </a:ext>
            </a:extLst>
          </p:cNvPr>
          <p:cNvSpPr>
            <a:spLocks noGrp="1"/>
          </p:cNvSpPr>
          <p:nvPr>
            <p:ph idx="1"/>
          </p:nvPr>
        </p:nvSpPr>
        <p:spPr>
          <a:xfrm>
            <a:off x="525201" y="1318147"/>
            <a:ext cx="5040813" cy="4614614"/>
          </a:xfrm>
        </p:spPr>
        <p:txBody>
          <a:bodyPr>
            <a:normAutofit/>
          </a:bodyPr>
          <a:lstStyle/>
          <a:p>
            <a:pPr>
              <a:spcAft>
                <a:spcPts val="1800"/>
              </a:spcAft>
              <a:buBlip>
                <a:blip r:embed="rId3"/>
              </a:buBlip>
            </a:pPr>
            <a:r>
              <a:rPr lang="nb-NO" sz="1800"/>
              <a:t>For å være </a:t>
            </a:r>
            <a:r>
              <a:rPr lang="nb-NO" sz="1800" b="1"/>
              <a:t>trygge voksne </a:t>
            </a:r>
            <a:r>
              <a:rPr lang="nb-NO" sz="1800"/>
              <a:t>må vi være innenfor eget toleransevindu, men det er ikke alltid like lett. </a:t>
            </a:r>
          </a:p>
          <a:p>
            <a:pPr>
              <a:spcAft>
                <a:spcPts val="1800"/>
              </a:spcAft>
              <a:buBlip>
                <a:blip r:embed="rId3"/>
              </a:buBlip>
            </a:pPr>
            <a:r>
              <a:rPr lang="nb-NO" sz="1800"/>
              <a:t>I arbeidshverdagen vil </a:t>
            </a:r>
            <a:r>
              <a:rPr lang="nb-NO" sz="1800" b="1"/>
              <a:t>stressresponsen vår skru seg på</a:t>
            </a:r>
            <a:r>
              <a:rPr lang="nb-NO" sz="1800"/>
              <a:t>, og vår evne til å forstå barna, og hva de trenger, blir dårligere. </a:t>
            </a:r>
          </a:p>
          <a:p>
            <a:pPr>
              <a:spcAft>
                <a:spcPts val="1800"/>
              </a:spcAft>
              <a:buBlip>
                <a:blip r:embed="rId3"/>
              </a:buBlip>
            </a:pPr>
            <a:r>
              <a:rPr lang="nb-NO" sz="1800"/>
              <a:t>Derfor er det viktig å være </a:t>
            </a:r>
            <a:r>
              <a:rPr lang="nb-NO" sz="1800" b="1"/>
              <a:t>bevisst </a:t>
            </a:r>
            <a:r>
              <a:rPr lang="nb-NO" sz="1800"/>
              <a:t>på hva som skjer med oss selv i møte med barn og unge. </a:t>
            </a:r>
          </a:p>
          <a:p>
            <a:pPr marL="0" indent="0">
              <a:spcBef>
                <a:spcPts val="1200"/>
              </a:spcBef>
              <a:spcAft>
                <a:spcPts val="1200"/>
              </a:spcAft>
              <a:buNone/>
            </a:pPr>
            <a:endParaRPr lang="nb-NO" sz="2400"/>
          </a:p>
        </p:txBody>
      </p:sp>
      <p:sp>
        <p:nvSpPr>
          <p:cNvPr id="5" name="TekstSylinder 4">
            <a:extLst>
              <a:ext uri="{FF2B5EF4-FFF2-40B4-BE49-F238E27FC236}">
                <a16:creationId xmlns:a16="http://schemas.microsoft.com/office/drawing/2014/main" id="{ADD4458A-7B0B-EDCC-6EB1-2951F7041AA8}"/>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Meg som ansatt – økt 1</a:t>
            </a:r>
          </a:p>
        </p:txBody>
      </p:sp>
    </p:spTree>
    <p:extLst>
      <p:ext uri="{BB962C8B-B14F-4D97-AF65-F5344CB8AC3E}">
        <p14:creationId xmlns:p14="http://schemas.microsoft.com/office/powerpoint/2010/main" val="132855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Filmstudio, Filmproduksjon, klær, Kringkasting&#10;&#10;Automatisk generert beskrivelse">
            <a:extLst>
              <a:ext uri="{FF2B5EF4-FFF2-40B4-BE49-F238E27FC236}">
                <a16:creationId xmlns:a16="http://schemas.microsoft.com/office/drawing/2014/main" id="{0BE7181B-55F8-233E-78E8-57FC8172D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1466227"/>
            <a:ext cx="12687300" cy="8458200"/>
          </a:xfrm>
          <a:prstGeom prst="rect">
            <a:avLst/>
          </a:prstGeom>
        </p:spPr>
      </p:pic>
      <p:sp>
        <p:nvSpPr>
          <p:cNvPr id="6" name="Rektangel 5">
            <a:extLst>
              <a:ext uri="{FF2B5EF4-FFF2-40B4-BE49-F238E27FC236}">
                <a16:creationId xmlns:a16="http://schemas.microsoft.com/office/drawing/2014/main" id="{75782E44-7D23-A503-494C-63ABBD95F171}"/>
              </a:ext>
            </a:extLst>
          </p:cNvPr>
          <p:cNvSpPr/>
          <p:nvPr/>
        </p:nvSpPr>
        <p:spPr>
          <a:xfrm>
            <a:off x="3712191" y="2988860"/>
            <a:ext cx="8479809" cy="4003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71700D02-0D44-22F9-3654-AAD5E3EC017D}"/>
              </a:ext>
            </a:extLst>
          </p:cNvPr>
          <p:cNvSpPr txBox="1"/>
          <p:nvPr/>
        </p:nvSpPr>
        <p:spPr>
          <a:xfrm>
            <a:off x="4499479" y="3569386"/>
            <a:ext cx="7050840" cy="2523768"/>
          </a:xfrm>
          <a:prstGeom prst="rect">
            <a:avLst/>
          </a:prstGeom>
          <a:noFill/>
        </p:spPr>
        <p:txBody>
          <a:bodyPr wrap="square">
            <a:spAutoFit/>
          </a:bodyPr>
          <a:lstStyle/>
          <a:p>
            <a:pPr>
              <a:spcBef>
                <a:spcPts val="1200"/>
              </a:spcBef>
              <a:spcAft>
                <a:spcPts val="1200"/>
              </a:spcAft>
            </a:pPr>
            <a:r>
              <a:rPr lang="nb-NO" sz="3200">
                <a:latin typeface="+mj-lt"/>
              </a:rPr>
              <a:t>I filmen som kommer vil du derfor høre mer om: </a:t>
            </a:r>
          </a:p>
          <a:p>
            <a:pPr marL="216000" indent="-216000">
              <a:spcBef>
                <a:spcPts val="1200"/>
              </a:spcBef>
              <a:spcAft>
                <a:spcPts val="1200"/>
              </a:spcAft>
              <a:buBlip>
                <a:blip r:embed="rId4"/>
              </a:buBlip>
            </a:pPr>
            <a:r>
              <a:rPr lang="nb-NO" sz="1800"/>
              <a:t>Hvordan stress kan påvirke vår evne til å forstå barna.  </a:t>
            </a:r>
          </a:p>
          <a:p>
            <a:pPr marL="216000" indent="-216000">
              <a:spcBef>
                <a:spcPts val="1200"/>
              </a:spcBef>
              <a:spcAft>
                <a:spcPts val="1200"/>
              </a:spcAft>
              <a:buBlip>
                <a:blip r:embed="rId4"/>
              </a:buBlip>
            </a:pPr>
            <a:r>
              <a:rPr lang="nb-NO" sz="1800"/>
              <a:t>Hvorfor det det ikke alltid er like lett å merke at </a:t>
            </a:r>
            <a:r>
              <a:rPr lang="nb-NO"/>
              <a:t>stressresponsen vår er skrudd på</a:t>
            </a:r>
            <a:r>
              <a:rPr lang="nb-NO" sz="1800"/>
              <a:t>.</a:t>
            </a:r>
          </a:p>
        </p:txBody>
      </p:sp>
      <p:pic>
        <p:nvPicPr>
          <p:cNvPr id="9" name="Bilde 8" descr="Et bilde som inneholder mørke, sort, måne, natt&#10;&#10;Automatisk generert beskrivelse">
            <a:extLst>
              <a:ext uri="{FF2B5EF4-FFF2-40B4-BE49-F238E27FC236}">
                <a16:creationId xmlns:a16="http://schemas.microsoft.com/office/drawing/2014/main" id="{5E0751CC-C7EC-E197-E065-0F91D2BAA229}"/>
              </a:ext>
            </a:extLst>
          </p:cNvPr>
          <p:cNvPicPr>
            <a:picLocks noChangeAspect="1"/>
          </p:cNvPicPr>
          <p:nvPr/>
        </p:nvPicPr>
        <p:blipFill rotWithShape="1">
          <a:blip r:embed="rId5">
            <a:extLst>
              <a:ext uri="{28A0092B-C50C-407E-A947-70E740481C1C}">
                <a14:useLocalDpi xmlns:a14="http://schemas.microsoft.com/office/drawing/2010/main" val="0"/>
              </a:ext>
            </a:extLst>
          </a:blip>
          <a:srcRect l="51545" t="44551" r="42572" b="45900"/>
          <a:stretch/>
        </p:blipFill>
        <p:spPr>
          <a:xfrm rot="13313949" flipH="1">
            <a:off x="3567866" y="3522295"/>
            <a:ext cx="1075939" cy="982380"/>
          </a:xfrm>
          <a:prstGeom prst="rect">
            <a:avLst/>
          </a:prstGeom>
        </p:spPr>
      </p:pic>
      <p:pic>
        <p:nvPicPr>
          <p:cNvPr id="3" name="Bilde 2" descr="Et bilde som inneholder måne, mørke, Himmellegeme, astronomi&#10;&#10;Automatisk generert beskrivelse">
            <a:extLst>
              <a:ext uri="{FF2B5EF4-FFF2-40B4-BE49-F238E27FC236}">
                <a16:creationId xmlns:a16="http://schemas.microsoft.com/office/drawing/2014/main" id="{FC20BAFF-6044-9F90-4EF5-FF3C15B6F2E0}"/>
              </a:ext>
            </a:extLst>
          </p:cNvPr>
          <p:cNvPicPr>
            <a:picLocks noChangeAspect="1"/>
          </p:cNvPicPr>
          <p:nvPr/>
        </p:nvPicPr>
        <p:blipFill>
          <a:blip r:embed="rId6">
            <a:extLst>
              <a:ext uri="{28A0092B-C50C-407E-A947-70E740481C1C}">
                <a14:useLocalDpi xmlns:a14="http://schemas.microsoft.com/office/drawing/2010/main" val="0"/>
              </a:ext>
            </a:extLst>
          </a:blip>
          <a:srcRect l="56345" t="15119" r="27093" b="60440"/>
          <a:stretch/>
        </p:blipFill>
        <p:spPr>
          <a:xfrm>
            <a:off x="9959008" y="5991794"/>
            <a:ext cx="964097" cy="800318"/>
          </a:xfrm>
          <a:prstGeom prst="rect">
            <a:avLst/>
          </a:prstGeom>
        </p:spPr>
      </p:pic>
      <p:sp>
        <p:nvSpPr>
          <p:cNvPr id="4" name="TekstSylinder 3">
            <a:extLst>
              <a:ext uri="{FF2B5EF4-FFF2-40B4-BE49-F238E27FC236}">
                <a16:creationId xmlns:a16="http://schemas.microsoft.com/office/drawing/2014/main" id="{DD53E4BF-B299-B059-F82B-EB85C1BA9F80}"/>
              </a:ext>
            </a:extLst>
          </p:cNvPr>
          <p:cNvSpPr txBox="1"/>
          <p:nvPr/>
        </p:nvSpPr>
        <p:spPr>
          <a:xfrm>
            <a:off x="10659447" y="6198879"/>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9</a:t>
            </a:r>
            <a:r>
              <a:rPr lang="nb-NO" sz="1400" b="1">
                <a:effectLst/>
                <a:latin typeface="+mj-lt"/>
                <a:ea typeface="Aptos" panose="020B0004020202020204" pitchFamily="34" charset="0"/>
                <a:cs typeface="Times New Roman" panose="02020603050405020304" pitchFamily="18" charset="0"/>
              </a:rPr>
              <a:t> minutter</a:t>
            </a:r>
          </a:p>
        </p:txBody>
      </p:sp>
      <p:sp>
        <p:nvSpPr>
          <p:cNvPr id="8" name="TekstSylinder 7">
            <a:extLst>
              <a:ext uri="{FF2B5EF4-FFF2-40B4-BE49-F238E27FC236}">
                <a16:creationId xmlns:a16="http://schemas.microsoft.com/office/drawing/2014/main" id="{1E3599C5-5462-2257-CB4F-CC1D39F2F39B}"/>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Meg som ansatt – økt 1</a:t>
            </a:r>
          </a:p>
        </p:txBody>
      </p:sp>
    </p:spTree>
    <p:extLst>
      <p:ext uri="{BB962C8B-B14F-4D97-AF65-F5344CB8AC3E}">
        <p14:creationId xmlns:p14="http://schemas.microsoft.com/office/powerpoint/2010/main" val="264183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2" name="Media på Internett 1" title="Meg del 1">
            <a:hlinkClick r:id="" action="ppaction://media"/>
            <a:extLst>
              <a:ext uri="{FF2B5EF4-FFF2-40B4-BE49-F238E27FC236}">
                <a16:creationId xmlns:a16="http://schemas.microsoft.com/office/drawing/2014/main" id="{14387E1D-0FBF-F8E9-4C7A-63F406EDE6B4}"/>
              </a:ext>
            </a:extLst>
          </p:cNvPr>
          <p:cNvPicPr>
            <a:picLocks noRot="1" noChangeAspect="1"/>
          </p:cNvPicPr>
          <p:nvPr>
            <a:videoFile r:link="rId1"/>
          </p:nvPr>
        </p:nvPicPr>
        <p:blipFill>
          <a:blip r:embed="rId3"/>
          <a:srcRect/>
          <a:stretch>
            <a:fillRect/>
          </a:stretch>
        </p:blipFill>
        <p:spPr>
          <a:xfrm>
            <a:off x="27573" y="15173"/>
            <a:ext cx="12138052" cy="6827654"/>
          </a:xfrm>
          <a:prstGeom prst="rect">
            <a:avLst/>
          </a:prstGeom>
          <a:noFill/>
        </p:spPr>
      </p:pic>
      <p:sp>
        <p:nvSpPr>
          <p:cNvPr id="8" name="Date Placeholder 2">
            <a:extLst>
              <a:ext uri="{FF2B5EF4-FFF2-40B4-BE49-F238E27FC236}">
                <a16:creationId xmlns:a16="http://schemas.microsoft.com/office/drawing/2014/main" id="{9F96F36F-E030-F630-3872-67970BFEDB00}"/>
              </a:ext>
            </a:extLst>
          </p:cNvPr>
          <p:cNvSpPr>
            <a:spLocks noGrp="1"/>
          </p:cNvSpPr>
          <p:nvPr>
            <p:ph type="dt" sz="half" idx="10"/>
          </p:nvPr>
        </p:nvSpPr>
        <p:spPr>
          <a:xfrm>
            <a:off x="10156825" y="6292352"/>
            <a:ext cx="1339850" cy="365125"/>
          </a:xfrm>
        </p:spPr>
        <p:txBody>
          <a:bodyPr/>
          <a:lstStyle/>
          <a:p>
            <a:pPr>
              <a:spcAft>
                <a:spcPts val="600"/>
              </a:spcAft>
            </a:pPr>
            <a:fld id="{939CC06A-0458-7443-A95A-A3C9036965EC}" type="datetime1">
              <a:rPr lang="nb-NO" smtClean="0"/>
              <a:pPr>
                <a:spcAft>
                  <a:spcPts val="600"/>
                </a:spcAft>
              </a:pPr>
              <a:t>29.01.2026</a:t>
            </a:fld>
            <a:endParaRPr lang="nb-NO"/>
          </a:p>
        </p:txBody>
      </p:sp>
      <p:sp>
        <p:nvSpPr>
          <p:cNvPr id="10" name="Slide Number Placeholder 3">
            <a:extLst>
              <a:ext uri="{FF2B5EF4-FFF2-40B4-BE49-F238E27FC236}">
                <a16:creationId xmlns:a16="http://schemas.microsoft.com/office/drawing/2014/main" id="{151EA510-738C-955C-0D05-E5414AB64C0B}"/>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7</a:t>
            </a:fld>
            <a:endParaRPr lang="nb-NO"/>
          </a:p>
        </p:txBody>
      </p:sp>
      <p:sp>
        <p:nvSpPr>
          <p:cNvPr id="3" name="TekstSylinder 2">
            <a:extLst>
              <a:ext uri="{FF2B5EF4-FFF2-40B4-BE49-F238E27FC236}">
                <a16:creationId xmlns:a16="http://schemas.microsoft.com/office/drawing/2014/main" id="{DF3E00CB-11E2-E349-56AA-54E3FE21DFBB}"/>
              </a:ext>
            </a:extLst>
          </p:cNvPr>
          <p:cNvSpPr txBox="1"/>
          <p:nvPr/>
        </p:nvSpPr>
        <p:spPr>
          <a:xfrm>
            <a:off x="331200" y="6296400"/>
            <a:ext cx="687600" cy="360000"/>
          </a:xfrm>
          <a:prstGeom prst="rect">
            <a:avLst/>
          </a:prstGeom>
          <a:blipFill>
            <a:blip r:embed="rId4"/>
            <a:stretch>
              <a:fillRect/>
            </a:stretch>
          </a:blipFill>
        </p:spPr>
        <p:txBody>
          <a:bodyPr vert="horz" lIns="0" tIns="0" rIns="0" bIns="0" rtlCol="0" anchor="t">
            <a:normAutofit/>
          </a:bodyPr>
          <a:lstStyle/>
          <a:p>
            <a:pPr>
              <a:spcBef>
                <a:spcPts val="1200"/>
              </a:spcBef>
              <a:buSzPct val="100000"/>
            </a:pPr>
            <a:r>
              <a:rPr lang="nb-NO" sz="100" b="0" i="0" kern="1200">
                <a:solidFill>
                  <a:schemeClr val="bg1"/>
                </a:solidFill>
                <a:latin typeface="+mn-lt"/>
                <a:ea typeface="+mn-ea"/>
                <a:cs typeface="+mn-cs"/>
              </a:rPr>
              <a:t>Film</a:t>
            </a:r>
          </a:p>
        </p:txBody>
      </p:sp>
    </p:spTree>
    <p:extLst>
      <p:ext uri="{BB962C8B-B14F-4D97-AF65-F5344CB8AC3E}">
        <p14:creationId xmlns:p14="http://schemas.microsoft.com/office/powerpoint/2010/main" val="96040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7A82885F-5882-C1E1-A528-BD6C5386CF6A}"/>
              </a:ext>
            </a:extLst>
          </p:cNvPr>
          <p:cNvSpPr/>
          <p:nvPr/>
        </p:nvSpPr>
        <p:spPr>
          <a:xfrm>
            <a:off x="4669899" y="3037116"/>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9AC7F170-5F8A-C662-3956-D11047D6B3E1}"/>
              </a:ext>
            </a:extLst>
          </p:cNvPr>
          <p:cNvSpPr/>
          <p:nvPr/>
        </p:nvSpPr>
        <p:spPr>
          <a:xfrm>
            <a:off x="7844007" y="3037115"/>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F236A971-C3EC-9560-99B0-5D9698E17A6D}"/>
              </a:ext>
            </a:extLst>
          </p:cNvPr>
          <p:cNvSpPr/>
          <p:nvPr/>
        </p:nvSpPr>
        <p:spPr>
          <a:xfrm>
            <a:off x="1495791" y="3109709"/>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895928"/>
            <a:ext cx="7612570" cy="856252"/>
          </a:xfrm>
        </p:spPr>
        <p:txBody>
          <a:bodyPr>
            <a:normAutofit fontScale="90000"/>
          </a:bodyPr>
          <a:lstStyle/>
          <a:p>
            <a:r>
              <a:rPr lang="nb-NO" sz="3600"/>
              <a:t>Oppgave</a:t>
            </a:r>
            <a:r>
              <a:rPr lang="nb-NO"/>
              <a:t>: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algn="l"/>
            <a:endParaRPr lang="nb-NO"/>
          </a:p>
        </p:txBody>
      </p:sp>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5</a:t>
            </a:r>
            <a:r>
              <a:rPr lang="nb-NO" sz="1400" b="1">
                <a:effectLst/>
                <a:latin typeface="+mj-lt"/>
                <a:ea typeface="Aptos" panose="020B0004020202020204" pitchFamily="34" charset="0"/>
                <a:cs typeface="Times New Roman" panose="02020603050405020304" pitchFamily="18" charset="0"/>
              </a:rPr>
              <a:t>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1764173" y="4947949"/>
            <a:ext cx="2002227" cy="370722"/>
          </a:xfrm>
          <a:prstGeom prst="rect">
            <a:avLst/>
          </a:prstGeom>
          <a:noFill/>
        </p:spPr>
        <p:txBody>
          <a:bodyPr wrap="square" rtlCol="0">
            <a:spAutoFit/>
          </a:bodyPr>
          <a:lstStyle/>
          <a:p>
            <a:pPr algn="ctr"/>
            <a:r>
              <a:rPr lang="nb-NO"/>
              <a:t>Hjernen </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4928641" y="4947949"/>
            <a:ext cx="2002227" cy="370722"/>
          </a:xfrm>
          <a:prstGeom prst="rect">
            <a:avLst/>
          </a:prstGeom>
          <a:noFill/>
        </p:spPr>
        <p:txBody>
          <a:bodyPr wrap="square" rtlCol="0">
            <a:spAutoFit/>
          </a:bodyPr>
          <a:lstStyle/>
          <a:p>
            <a:pPr algn="ctr"/>
            <a:r>
              <a:rPr lang="nb-NO"/>
              <a:t>Regulering</a:t>
            </a:r>
          </a:p>
        </p:txBody>
      </p:sp>
      <p:sp>
        <p:nvSpPr>
          <p:cNvPr id="13" name="TekstSylinder 12">
            <a:extLst>
              <a:ext uri="{FF2B5EF4-FFF2-40B4-BE49-F238E27FC236}">
                <a16:creationId xmlns:a16="http://schemas.microsoft.com/office/drawing/2014/main" id="{3AC4BC00-890A-F523-E35C-13D44F13D84B}"/>
              </a:ext>
            </a:extLst>
          </p:cNvPr>
          <p:cNvSpPr txBox="1"/>
          <p:nvPr/>
        </p:nvSpPr>
        <p:spPr>
          <a:xfrm>
            <a:off x="8058915" y="4947949"/>
            <a:ext cx="2154266" cy="369332"/>
          </a:xfrm>
          <a:prstGeom prst="rect">
            <a:avLst/>
          </a:prstGeom>
          <a:noFill/>
        </p:spPr>
        <p:txBody>
          <a:bodyPr wrap="square" rtlCol="0">
            <a:spAutoFit/>
          </a:bodyPr>
          <a:lstStyle/>
          <a:p>
            <a:pPr algn="ctr"/>
            <a:r>
              <a:rPr lang="nb-NO"/>
              <a:t>Toleransevinduet </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87185"/>
            <a:ext cx="6841089" cy="913306"/>
          </a:xfrm>
        </p:spPr>
        <p:txBody>
          <a:bodyPr>
            <a:normAutofit/>
          </a:bodyPr>
          <a:lstStyle/>
          <a:p>
            <a:pPr>
              <a:spcAft>
                <a:spcPts val="1200"/>
              </a:spcAft>
              <a:buBlip>
                <a:blip r:embed="rId3"/>
              </a:buBlip>
            </a:pPr>
            <a:r>
              <a:rPr lang="nb-NO" sz="1800" kern="100">
                <a:ea typeface="Aptos" panose="020B0004020202020204" pitchFamily="34" charset="0"/>
                <a:cs typeface="Arial" panose="020B0604020202020204" pitchFamily="34" charset="0"/>
              </a:rPr>
              <a:t>Snu deg til sidemannen og si to ting du ble opptatt av i filmen og hvordan det er relevant for deres arbeidshverdag.</a:t>
            </a:r>
          </a:p>
        </p:txBody>
      </p:sp>
      <p:pic>
        <p:nvPicPr>
          <p:cNvPr id="3" name="Bilde 2" descr="Et bilde som inneholder sort, mørke&#10;&#10;Automatisk generert beskrivelse">
            <a:extLst>
              <a:ext uri="{FF2B5EF4-FFF2-40B4-BE49-F238E27FC236}">
                <a16:creationId xmlns:a16="http://schemas.microsoft.com/office/drawing/2014/main" id="{4D5F022A-E6B1-8E54-BA1F-C9F15F7E6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48" t="33505" r="37679" b="28210"/>
          <a:stretch/>
        </p:blipFill>
        <p:spPr>
          <a:xfrm>
            <a:off x="5278154" y="3663013"/>
            <a:ext cx="1322482" cy="1163706"/>
          </a:xfrm>
          <a:prstGeom prst="rect">
            <a:avLst/>
          </a:prstGeom>
        </p:spPr>
      </p:pic>
      <p:sp>
        <p:nvSpPr>
          <p:cNvPr id="5" name="TekstSylinder 4">
            <a:extLst>
              <a:ext uri="{FF2B5EF4-FFF2-40B4-BE49-F238E27FC236}">
                <a16:creationId xmlns:a16="http://schemas.microsoft.com/office/drawing/2014/main" id="{AE1DDA01-D51D-DAD5-A0BE-3DDBFCCB2C91}"/>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pic>
        <p:nvPicPr>
          <p:cNvPr id="6" name="Bilde 5" descr="Et bilde som inneholder sort, mørke&#10;&#10;Automatisk generert beskrivelse">
            <a:extLst>
              <a:ext uri="{FF2B5EF4-FFF2-40B4-BE49-F238E27FC236}">
                <a16:creationId xmlns:a16="http://schemas.microsoft.com/office/drawing/2014/main" id="{60E28D8D-1DC8-AAE9-FDE1-EE1B75BB2404}"/>
              </a:ext>
            </a:extLst>
          </p:cNvPr>
          <p:cNvPicPr>
            <a:picLocks noChangeAspect="1"/>
          </p:cNvPicPr>
          <p:nvPr/>
        </p:nvPicPr>
        <p:blipFill>
          <a:blip r:embed="rId5">
            <a:extLst>
              <a:ext uri="{28A0092B-C50C-407E-A947-70E740481C1C}">
                <a14:useLocalDpi xmlns:a14="http://schemas.microsoft.com/office/drawing/2010/main" val="0"/>
              </a:ext>
            </a:extLst>
          </a:blip>
          <a:srcRect l="30408" b="35090"/>
          <a:stretch/>
        </p:blipFill>
        <p:spPr>
          <a:xfrm>
            <a:off x="8103204" y="2836364"/>
            <a:ext cx="3588634" cy="1882785"/>
          </a:xfrm>
          <a:prstGeom prst="rect">
            <a:avLst/>
          </a:prstGeom>
        </p:spPr>
      </p:pic>
      <p:pic>
        <p:nvPicPr>
          <p:cNvPr id="9" name="Bilde 8" descr="Et bilde som inneholder sort, mørke&#10;&#10;Automatisk generert beskrivelse">
            <a:extLst>
              <a:ext uri="{FF2B5EF4-FFF2-40B4-BE49-F238E27FC236}">
                <a16:creationId xmlns:a16="http://schemas.microsoft.com/office/drawing/2014/main" id="{F62F31A4-928F-2E76-C4E5-0D18314AFA63}"/>
              </a:ext>
            </a:extLst>
          </p:cNvPr>
          <p:cNvPicPr>
            <a:picLocks noChangeAspect="1"/>
          </p:cNvPicPr>
          <p:nvPr/>
        </p:nvPicPr>
        <p:blipFill>
          <a:blip r:embed="rId6">
            <a:extLst>
              <a:ext uri="{28A0092B-C50C-407E-A947-70E740481C1C}">
                <a14:useLocalDpi xmlns:a14="http://schemas.microsoft.com/office/drawing/2010/main" val="0"/>
              </a:ext>
            </a:extLst>
          </a:blip>
          <a:srcRect l="38878" t="29214" r="33089" b="28339"/>
          <a:stretch/>
        </p:blipFill>
        <p:spPr>
          <a:xfrm>
            <a:off x="1925345" y="3328611"/>
            <a:ext cx="2051800" cy="1747534"/>
          </a:xfrm>
          <a:prstGeom prst="rect">
            <a:avLst/>
          </a:prstGeom>
        </p:spPr>
      </p:pic>
    </p:spTree>
    <p:extLst>
      <p:ext uri="{BB962C8B-B14F-4D97-AF65-F5344CB8AC3E}">
        <p14:creationId xmlns:p14="http://schemas.microsoft.com/office/powerpoint/2010/main" val="50416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3F3107E-9649-AF87-EB0F-73A369F1F5F4}"/>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162EE53-85F9-9441-42B8-40BB62C8A2D4}"/>
              </a:ext>
            </a:extLst>
          </p:cNvPr>
          <p:cNvSpPr>
            <a:spLocks noGrp="1"/>
          </p:cNvSpPr>
          <p:nvPr>
            <p:ph type="title"/>
          </p:nvPr>
        </p:nvSpPr>
        <p:spPr>
          <a:xfrm>
            <a:off x="-90565" y="4482871"/>
            <a:ext cx="5301392" cy="1479518"/>
          </a:xfrm>
        </p:spPr>
        <p:txBody>
          <a:bodyPr>
            <a:noAutofit/>
          </a:bodyPr>
          <a:lstStyle/>
          <a:p>
            <a:pPr algn="ctr"/>
            <a:r>
              <a:rPr lang="nb-NO"/>
              <a:t>Vår egen </a:t>
            </a:r>
            <a:br>
              <a:rPr lang="nb-NO"/>
            </a:br>
            <a:r>
              <a:rPr lang="nb-NO"/>
              <a:t>stressrespons </a:t>
            </a:r>
            <a:r>
              <a:rPr lang="nb-NO" sz="1600" baseline="80000"/>
              <a:t>1,2,3  </a:t>
            </a:r>
            <a:r>
              <a:rPr lang="nb-NO"/>
              <a:t>  </a:t>
            </a:r>
          </a:p>
        </p:txBody>
      </p:sp>
      <p:sp>
        <p:nvSpPr>
          <p:cNvPr id="3" name="Plassholder for innhold 2">
            <a:extLst>
              <a:ext uri="{FF2B5EF4-FFF2-40B4-BE49-F238E27FC236}">
                <a16:creationId xmlns:a16="http://schemas.microsoft.com/office/drawing/2014/main" id="{3D826103-6043-46BC-8274-6D8C5538F9CC}"/>
              </a:ext>
            </a:extLst>
          </p:cNvPr>
          <p:cNvSpPr>
            <a:spLocks noGrp="1"/>
          </p:cNvSpPr>
          <p:nvPr>
            <p:ph idx="1"/>
          </p:nvPr>
        </p:nvSpPr>
        <p:spPr>
          <a:xfrm>
            <a:off x="6153605" y="1664308"/>
            <a:ext cx="5508813" cy="3933491"/>
          </a:xfrm>
        </p:spPr>
        <p:txBody>
          <a:bodyPr>
            <a:noAutofit/>
          </a:bodyPr>
          <a:lstStyle/>
          <a:p>
            <a:pPr>
              <a:lnSpc>
                <a:spcPct val="100000"/>
              </a:lnSpc>
              <a:spcAft>
                <a:spcPts val="1800"/>
              </a:spcAft>
              <a:buBlip>
                <a:blip r:embed="rId3"/>
              </a:buBlip>
            </a:pPr>
            <a:r>
              <a:rPr lang="nb-NO" sz="1800">
                <a:latin typeface="Oslo Sans Office" panose="02000000000000000000" pitchFamily="2" charset="0"/>
              </a:rPr>
              <a:t>Stressresponsen skrur seg på mye </a:t>
            </a:r>
            <a:r>
              <a:rPr lang="nb-NO" sz="1800" b="1">
                <a:latin typeface="Oslo Sans Office" panose="02000000000000000000" pitchFamily="2" charset="0"/>
              </a:rPr>
              <a:t>oftere</a:t>
            </a:r>
            <a:r>
              <a:rPr lang="nb-NO" sz="1800">
                <a:latin typeface="Oslo Sans Office" panose="02000000000000000000" pitchFamily="2" charset="0"/>
              </a:rPr>
              <a:t> på enn vi tror, også når vi er på jobb. </a:t>
            </a:r>
          </a:p>
          <a:p>
            <a:pPr>
              <a:lnSpc>
                <a:spcPct val="100000"/>
              </a:lnSpc>
              <a:spcAft>
                <a:spcPts val="1800"/>
              </a:spcAft>
              <a:buBlip>
                <a:blip r:embed="rId3"/>
              </a:buBlip>
            </a:pPr>
            <a:r>
              <a:rPr lang="nb-NO" sz="1800">
                <a:latin typeface="Oslo Sans Office" panose="02000000000000000000" pitchFamily="2" charset="0"/>
              </a:rPr>
              <a:t>Den skrur seg på </a:t>
            </a:r>
            <a:r>
              <a:rPr lang="nb-NO" sz="1800" b="1">
                <a:latin typeface="Oslo Sans Office" panose="02000000000000000000" pitchFamily="2" charset="0"/>
              </a:rPr>
              <a:t>automatisk,</a:t>
            </a:r>
            <a:r>
              <a:rPr lang="nb-NO" sz="1800">
                <a:latin typeface="Oslo Sans Office" panose="02000000000000000000" pitchFamily="2" charset="0"/>
              </a:rPr>
              <a:t> og vi kan ikke bestemme oss for å ikke stresse. </a:t>
            </a:r>
          </a:p>
          <a:p>
            <a:pPr>
              <a:lnSpc>
                <a:spcPct val="100000"/>
              </a:lnSpc>
              <a:spcAft>
                <a:spcPts val="1800"/>
              </a:spcAft>
              <a:buBlip>
                <a:blip r:embed="rId3"/>
              </a:buBlip>
            </a:pPr>
            <a:r>
              <a:rPr lang="nb-NO" sz="1800" b="1">
                <a:latin typeface="Oslo Sans Office" panose="02000000000000000000" pitchFamily="2" charset="0"/>
              </a:rPr>
              <a:t>Litt stress </a:t>
            </a:r>
            <a:r>
              <a:rPr lang="nb-NO" sz="1800">
                <a:latin typeface="Oslo Sans Office" panose="02000000000000000000" pitchFamily="2" charset="0"/>
              </a:rPr>
              <a:t>er bra for oss, da blir vi skjerpet og kan prestere bedre. </a:t>
            </a:r>
          </a:p>
          <a:p>
            <a:pPr>
              <a:lnSpc>
                <a:spcPct val="100000"/>
              </a:lnSpc>
              <a:spcAft>
                <a:spcPts val="1800"/>
              </a:spcAft>
              <a:buBlip>
                <a:blip r:embed="rId3"/>
              </a:buBlip>
            </a:pPr>
            <a:r>
              <a:rPr lang="nb-NO" sz="1800" b="1">
                <a:latin typeface="Oslo Sans Office" panose="02000000000000000000" pitchFamily="2" charset="0"/>
              </a:rPr>
              <a:t>For mye stress </a:t>
            </a:r>
            <a:r>
              <a:rPr lang="nb-NO" sz="1800">
                <a:latin typeface="Oslo Sans Office" panose="02000000000000000000" pitchFamily="2" charset="0"/>
              </a:rPr>
              <a:t>gjør at vi får mindre tilgang på ferdighetene i tenkehjernen, og som vi trenger for å gjøre jobben vår. </a:t>
            </a:r>
          </a:p>
        </p:txBody>
      </p:sp>
      <p:pic>
        <p:nvPicPr>
          <p:cNvPr id="17" name="Bilde 16" descr="Et bilde som inneholder mørke, skjermbilde, Grafikk, design&#10;&#10;Automatisk generert beskrivelse">
            <a:extLst>
              <a:ext uri="{FF2B5EF4-FFF2-40B4-BE49-F238E27FC236}">
                <a16:creationId xmlns:a16="http://schemas.microsoft.com/office/drawing/2014/main" id="{6AACBE08-0DFB-74B7-0F38-2499BD6FFF64}"/>
              </a:ext>
            </a:extLst>
          </p:cNvPr>
          <p:cNvPicPr>
            <a:picLocks noChangeAspect="1"/>
          </p:cNvPicPr>
          <p:nvPr/>
        </p:nvPicPr>
        <p:blipFill rotWithShape="1">
          <a:blip r:embed="rId4">
            <a:extLst>
              <a:ext uri="{28A0092B-C50C-407E-A947-70E740481C1C}">
                <a14:useLocalDpi xmlns:a14="http://schemas.microsoft.com/office/drawing/2010/main" val="0"/>
              </a:ext>
            </a:extLst>
          </a:blip>
          <a:srcRect l="43648" t="43078" r="48275" b="45597"/>
          <a:stretch/>
        </p:blipFill>
        <p:spPr>
          <a:xfrm>
            <a:off x="3137950" y="1044645"/>
            <a:ext cx="1037210" cy="817522"/>
          </a:xfrm>
          <a:prstGeom prst="rect">
            <a:avLst/>
          </a:prstGeom>
        </p:spPr>
      </p:pic>
      <p:pic>
        <p:nvPicPr>
          <p:cNvPr id="18" name="Bilde 17" descr="Et bilde som inneholder sirkel, mørke&#10;&#10;Automatisk generert beskrivelse">
            <a:extLst>
              <a:ext uri="{FF2B5EF4-FFF2-40B4-BE49-F238E27FC236}">
                <a16:creationId xmlns:a16="http://schemas.microsoft.com/office/drawing/2014/main" id="{AB663293-ECBC-0916-6751-9612E46E5BFC}"/>
              </a:ext>
            </a:extLst>
          </p:cNvPr>
          <p:cNvPicPr>
            <a:picLocks noChangeAspect="1"/>
          </p:cNvPicPr>
          <p:nvPr/>
        </p:nvPicPr>
        <p:blipFill rotWithShape="1">
          <a:blip r:embed="rId5">
            <a:extLst>
              <a:ext uri="{28A0092B-C50C-407E-A947-70E740481C1C}">
                <a14:useLocalDpi xmlns:a14="http://schemas.microsoft.com/office/drawing/2010/main" val="0"/>
              </a:ext>
            </a:extLst>
          </a:blip>
          <a:srcRect l="38751" t="29678" r="37374" b="34688"/>
          <a:stretch/>
        </p:blipFill>
        <p:spPr>
          <a:xfrm>
            <a:off x="1096340" y="1674484"/>
            <a:ext cx="2910856" cy="2443789"/>
          </a:xfrm>
          <a:prstGeom prst="rect">
            <a:avLst/>
          </a:prstGeom>
        </p:spPr>
      </p:pic>
      <p:sp>
        <p:nvSpPr>
          <p:cNvPr id="4" name="TekstSylinder 3">
            <a:extLst>
              <a:ext uri="{FF2B5EF4-FFF2-40B4-BE49-F238E27FC236}">
                <a16:creationId xmlns:a16="http://schemas.microsoft.com/office/drawing/2014/main" id="{D7121952-C3FE-6A5F-6F45-8901B759CCD3}"/>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1</a:t>
            </a:r>
          </a:p>
        </p:txBody>
      </p:sp>
      <p:sp>
        <p:nvSpPr>
          <p:cNvPr id="6" name="Plassholder for dato 3">
            <a:extLst>
              <a:ext uri="{FF2B5EF4-FFF2-40B4-BE49-F238E27FC236}">
                <a16:creationId xmlns:a16="http://schemas.microsoft.com/office/drawing/2014/main" id="{C23748F2-DFCC-E538-416F-59ACE83C3D3E}"/>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F4412179-5941-5284-E5C8-9FE9D9FAF9C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9</a:t>
            </a:fld>
            <a:endParaRPr lang="nb-NO"/>
          </a:p>
        </p:txBody>
      </p:sp>
    </p:spTree>
    <p:extLst>
      <p:ext uri="{BB962C8B-B14F-4D97-AF65-F5344CB8AC3E}">
        <p14:creationId xmlns:p14="http://schemas.microsoft.com/office/powerpoint/2010/main" val="856013369"/>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855988-12C3-4DEA-B660-0A8B9FE4C12A}">
  <ds:schemaRefs>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terms/"/>
    <ds:schemaRef ds:uri="http://purl.org/dc/elements/1.1/"/>
    <ds:schemaRef ds:uri="99521434-91c1-42be-b943-616fa43a5fae"/>
    <ds:schemaRef ds:uri="25c534b4-626b-4457-9716-90fe22f9980e"/>
    <ds:schemaRef ds:uri="http://schemas.microsoft.com/office/2006/metadata/properties"/>
  </ds:schemaRefs>
</ds:datastoreItem>
</file>

<file path=customXml/itemProps2.xml><?xml version="1.0" encoding="utf-8"?>
<ds:datastoreItem xmlns:ds="http://schemas.openxmlformats.org/officeDocument/2006/customXml" ds:itemID="{4D4FFC55-3CC0-4FE2-AAED-864FAF86B8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EE7493-D1DF-4C90-9139-E39F33D008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Økt livsmestring_temadesign</Template>
  <TotalTime>8</TotalTime>
  <Words>2342</Words>
  <Application>Microsoft Macintosh PowerPoint</Application>
  <PresentationFormat>Widescreen</PresentationFormat>
  <Paragraphs>299</Paragraphs>
  <Slides>33</Slides>
  <Notes>18</Notes>
  <HiddenSlides>0</HiddenSlides>
  <MMClips>3</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33</vt:i4>
      </vt:variant>
    </vt:vector>
  </HeadingPairs>
  <TitlesOfParts>
    <vt:vector size="42" baseType="lpstr">
      <vt:lpstr>Aptos</vt:lpstr>
      <vt:lpstr>Arial</vt:lpstr>
      <vt:lpstr>Oslo Sans</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PowerPoint-presentasjon</vt:lpstr>
      <vt:lpstr>Hvorfor skal vi jobbe med oss selv som ansatt?</vt:lpstr>
      <vt:lpstr>PowerPoint-presentasjon</vt:lpstr>
      <vt:lpstr>PowerPoint-presentasjon</vt:lpstr>
      <vt:lpstr>PowerPoint-presentasjon</vt:lpstr>
      <vt:lpstr>Oppgave:   </vt:lpstr>
      <vt:lpstr>Vår egen  stressrespons 1,2,3    </vt:lpstr>
      <vt:lpstr>Vår evne til å hjelpe  blir dårligere2</vt:lpstr>
      <vt:lpstr>Bevisst egen stressrespons 1,2,3</vt:lpstr>
      <vt:lpstr>Oppgave</vt:lpstr>
      <vt:lpstr>Toleransevinduet  som verktøy4</vt:lpstr>
      <vt:lpstr>PowerPoint-presentasjon</vt:lpstr>
      <vt:lpstr>PowerPoint-presentasjon</vt:lpstr>
      <vt:lpstr>Innenfor vinduet  Tilgang på alle ferdighetene våre </vt:lpstr>
      <vt:lpstr>Over toleransevinduet </vt:lpstr>
      <vt:lpstr>Over vinduet  Vi mister tilgang på ferdigheter og styres av impulser</vt:lpstr>
      <vt:lpstr>Under toleransevinduet </vt:lpstr>
      <vt:lpstr>Under vinduet  Vi mister tilgang på ferdigheter og kroppen «skrur seg av».</vt:lpstr>
      <vt:lpstr>Utenfor2,3 Vi merker ikke alltid at vi  er utenfor toleransevinduet.</vt:lpstr>
      <vt:lpstr>Toleransevinduet  vårt svinger3 </vt:lpstr>
      <vt:lpstr>Oppgave </vt:lpstr>
      <vt:lpstr>PowerPoint-presentasjon</vt:lpstr>
      <vt:lpstr>Case: Stine </vt:lpstr>
      <vt:lpstr>PowerPoint-presentasjon</vt:lpstr>
      <vt:lpstr>PowerPoint-presentasjon</vt:lpstr>
      <vt:lpstr>Oppgave</vt:lpstr>
      <vt:lpstr>PowerPoint-presentasjon</vt:lpstr>
      <vt:lpstr>PowerPoint-presentasjon</vt:lpstr>
      <vt:lpstr>PowerPoint-presentasjon</vt:lpstr>
      <vt:lpstr>Utviklet av  Bydel Gamle Oslo og Utdanningsetaten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 – økt 1</dc:title>
  <dc:creator>Line Frivold</dc:creator>
  <cp:lastModifiedBy>Miranda Sulejmanova</cp:lastModifiedBy>
  <cp:revision>1</cp:revision>
  <cp:lastPrinted>2024-08-20T07:35:13Z</cp:lastPrinted>
  <dcterms:created xsi:type="dcterms:W3CDTF">2024-08-06T07:26:49Z</dcterms:created>
  <dcterms:modified xsi:type="dcterms:W3CDTF">2026-01-29T15:27:17Z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0x01010000D6163CE1D8B748AA4FBD99A1A3925B</vt:lpwstr>
  </property>
</Properties>
</file>