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73" r:id="rId6"/>
    <p:sldMasterId id="2147483703" r:id="rId7"/>
  </p:sldMasterIdLst>
  <p:notesMasterIdLst>
    <p:notesMasterId r:id="rId36"/>
  </p:notesMasterIdLst>
  <p:sldIdLst>
    <p:sldId id="645" r:id="rId8"/>
    <p:sldId id="670" r:id="rId9"/>
    <p:sldId id="718" r:id="rId10"/>
    <p:sldId id="633" r:id="rId11"/>
    <p:sldId id="639" r:id="rId12"/>
    <p:sldId id="297" r:id="rId13"/>
    <p:sldId id="296" r:id="rId14"/>
    <p:sldId id="692" r:id="rId15"/>
    <p:sldId id="634" r:id="rId16"/>
    <p:sldId id="716" r:id="rId17"/>
    <p:sldId id="707" r:id="rId18"/>
    <p:sldId id="708" r:id="rId19"/>
    <p:sldId id="709" r:id="rId20"/>
    <p:sldId id="675" r:id="rId21"/>
    <p:sldId id="625" r:id="rId22"/>
    <p:sldId id="293" r:id="rId23"/>
    <p:sldId id="666" r:id="rId24"/>
    <p:sldId id="711" r:id="rId25"/>
    <p:sldId id="710" r:id="rId26"/>
    <p:sldId id="720" r:id="rId27"/>
    <p:sldId id="262" r:id="rId28"/>
    <p:sldId id="667" r:id="rId29"/>
    <p:sldId id="306" r:id="rId30"/>
    <p:sldId id="326" r:id="rId31"/>
    <p:sldId id="631" r:id="rId32"/>
    <p:sldId id="668" r:id="rId33"/>
    <p:sldId id="717" r:id="rId34"/>
    <p:sldId id="721" r:id="rId35"/>
  </p:sldIdLst>
  <p:sldSz cx="12192000" cy="6858000"/>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754"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171621-9BFC-0CEA-FF76-363B660B3194}" name="Line Frivold" initials="LF" userId="S::line.frivold@bgo.oslo.kommune.no::b06fdff6-51e2-4f3c-82fb-c41aab590c30" providerId="AD"/>
  <p188:author id="{F3D7BC5A-C3AC-3EF4-5032-3383BC3419C4}" name="Johanne Hegg" initials="JH" userId="S::johanne.hegg@bgo.oslo.kommune.no::c3c74d0a-3852-4cf6-8a43-7cdccafe0ef0" providerId="AD"/>
  <p188:author id="{6555D4DF-C7B1-2551-F4AF-64E5160F827D}" name="Hege Bjercke Dalheim" initials="HD" userId="S::hege.bjercke.dalheim@bgo.oslo.kommune.no::7fbb1a47-8c80-4606-86af-573f5c2fc76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F4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B016C2-FE4C-9741-9E06-2DC6871A3BE8}" v="4" dt="2026-01-29T15:32:21.26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59" d="100"/>
          <a:sy n="59" d="100"/>
        </p:scale>
        <p:origin x="940" y="76"/>
      </p:cViewPr>
      <p:guideLst>
        <p:guide orient="horz" pos="2160"/>
        <p:guide orient="horz" pos="754"/>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e Frivold" userId="b06fdff6-51e2-4f3c-82fb-c41aab590c30" providerId="ADAL" clId="{11BEB778-2ED2-4ACE-AD8B-D8BBA70A4324}"/>
    <pc:docChg chg="modSld">
      <pc:chgData name="Line Frivold" userId="b06fdff6-51e2-4f3c-82fb-c41aab590c30" providerId="ADAL" clId="{11BEB778-2ED2-4ACE-AD8B-D8BBA70A4324}" dt="2026-01-30T12:27:02.426" v="5" actId="1076"/>
      <pc:docMkLst>
        <pc:docMk/>
      </pc:docMkLst>
      <pc:sldChg chg="addSp modSp mod modAnim">
        <pc:chgData name="Line Frivold" userId="b06fdff6-51e2-4f3c-82fb-c41aab590c30" providerId="ADAL" clId="{11BEB778-2ED2-4ACE-AD8B-D8BBA70A4324}" dt="2026-01-26T14:28:29.300" v="4" actId="14100"/>
        <pc:sldMkLst>
          <pc:docMk/>
          <pc:sldMk cId="3930627293" sldId="296"/>
        </pc:sldMkLst>
        <pc:picChg chg="add mod">
          <ac:chgData name="Line Frivold" userId="b06fdff6-51e2-4f3c-82fb-c41aab590c30" providerId="ADAL" clId="{11BEB778-2ED2-4ACE-AD8B-D8BBA70A4324}" dt="2026-01-26T14:28:29.300" v="4" actId="14100"/>
          <ac:picMkLst>
            <pc:docMk/>
            <pc:sldMk cId="3930627293" sldId="296"/>
            <ac:picMk id="3" creationId="{C6C24094-F8B4-1255-5EE1-6FBF826AE647}"/>
          </ac:picMkLst>
        </pc:picChg>
      </pc:sldChg>
      <pc:sldChg chg="modSp mod">
        <pc:chgData name="Line Frivold" userId="b06fdff6-51e2-4f3c-82fb-c41aab590c30" providerId="ADAL" clId="{11BEB778-2ED2-4ACE-AD8B-D8BBA70A4324}" dt="2026-01-30T12:27:02.426" v="5" actId="1076"/>
        <pc:sldMkLst>
          <pc:docMk/>
          <pc:sldMk cId="1122531020" sldId="675"/>
        </pc:sldMkLst>
        <pc:picChg chg="mod">
          <ac:chgData name="Line Frivold" userId="b06fdff6-51e2-4f3c-82fb-c41aab590c30" providerId="ADAL" clId="{11BEB778-2ED2-4ACE-AD8B-D8BBA70A4324}" dt="2026-01-30T12:27:02.426" v="5" actId="1076"/>
          <ac:picMkLst>
            <pc:docMk/>
            <pc:sldMk cId="1122531020" sldId="675"/>
            <ac:picMk id="5" creationId="{BD3A7F43-DB8C-0A93-CC63-A83A5DB0DF79}"/>
          </ac:picMkLst>
        </pc:picChg>
      </pc:sldChg>
    </pc:docChg>
  </pc:docChgLst>
  <pc:docChgLst>
    <pc:chgData name="Miranda Sulejmanova" userId="c79d8f6e-d06e-41dd-9b60-daa4b972acb7" providerId="ADAL" clId="{9DCC7395-C6E2-5FB2-A2E4-526032DCF1F8}"/>
    <pc:docChg chg="custSel modSld">
      <pc:chgData name="Miranda Sulejmanova" userId="c79d8f6e-d06e-41dd-9b60-daa4b972acb7" providerId="ADAL" clId="{9DCC7395-C6E2-5FB2-A2E4-526032DCF1F8}" dt="2026-01-29T15:32:21.262" v="5"/>
      <pc:docMkLst>
        <pc:docMk/>
      </pc:docMkLst>
      <pc:sldChg chg="addSp delSp modSp mod setBg modAnim">
        <pc:chgData name="Miranda Sulejmanova" userId="c79d8f6e-d06e-41dd-9b60-daa4b972acb7" providerId="ADAL" clId="{9DCC7395-C6E2-5FB2-A2E4-526032DCF1F8}" dt="2026-01-29T15:32:21.262" v="5"/>
        <pc:sldMkLst>
          <pc:docMk/>
          <pc:sldMk cId="3930627293" sldId="296"/>
        </pc:sldMkLst>
        <pc:spChg chg="del">
          <ac:chgData name="Miranda Sulejmanova" userId="c79d8f6e-d06e-41dd-9b60-daa4b972acb7" providerId="ADAL" clId="{9DCC7395-C6E2-5FB2-A2E4-526032DCF1F8}" dt="2026-01-29T15:31:41.885" v="2" actId="478"/>
          <ac:spMkLst>
            <pc:docMk/>
            <pc:sldMk cId="3930627293" sldId="296"/>
            <ac:spMk id="2" creationId="{64E87640-FD5F-2D89-CD78-6FC08F7BDBC5}"/>
          </ac:spMkLst>
        </pc:spChg>
        <pc:spChg chg="add del mod">
          <ac:chgData name="Miranda Sulejmanova" userId="c79d8f6e-d06e-41dd-9b60-daa4b972acb7" providerId="ADAL" clId="{9DCC7395-C6E2-5FB2-A2E4-526032DCF1F8}" dt="2026-01-29T15:31:43.663" v="3" actId="478"/>
          <ac:spMkLst>
            <pc:docMk/>
            <pc:sldMk cId="3930627293" sldId="296"/>
            <ac:spMk id="5" creationId="{B244A55E-B2C5-07F5-5420-118C8F5D72CD}"/>
          </ac:spMkLst>
        </pc:spChg>
        <pc:picChg chg="mod">
          <ac:chgData name="Miranda Sulejmanova" userId="c79d8f6e-d06e-41dd-9b60-daa4b972acb7" providerId="ADAL" clId="{9DCC7395-C6E2-5FB2-A2E4-526032DCF1F8}" dt="2026-01-29T15:31:39.751" v="1" actId="167"/>
          <ac:picMkLst>
            <pc:docMk/>
            <pc:sldMk cId="3930627293" sldId="296"/>
            <ac:picMk id="3" creationId="{C6C24094-F8B4-1255-5EE1-6FBF826AE64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445F4-FF13-4C7C-BF56-E1F57F7B60F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nb-NO"/>
        </a:p>
      </dgm:t>
    </dgm:pt>
    <dgm:pt modelId="{856203D5-0806-4935-9D25-94E237A3C81B}">
      <dgm:prSet phldrT="[Tekst]" custT="1"/>
      <dgm:spPr/>
      <dgm:t>
        <a:bodyPr/>
        <a:lstStyle/>
        <a:p>
          <a:r>
            <a:rPr lang="nb-NO" sz="2000"/>
            <a:t>Økt 1: </a:t>
          </a:r>
        </a:p>
        <a:p>
          <a:r>
            <a:rPr lang="nb-NO" sz="2000"/>
            <a:t>Hjernen og toleransevinduet </a:t>
          </a:r>
        </a:p>
      </dgm:t>
    </dgm:pt>
    <dgm:pt modelId="{DD6869CE-2400-4618-A3EC-D5927A509875}" type="parTrans" cxnId="{E5EBE35C-890B-480E-B9C9-C7EB65A61E73}">
      <dgm:prSet/>
      <dgm:spPr/>
      <dgm:t>
        <a:bodyPr/>
        <a:lstStyle/>
        <a:p>
          <a:endParaRPr lang="nb-NO"/>
        </a:p>
      </dgm:t>
    </dgm:pt>
    <dgm:pt modelId="{F0067B57-D7FE-44DF-85CF-3C3EDA334874}" type="sibTrans" cxnId="{E5EBE35C-890B-480E-B9C9-C7EB65A61E73}">
      <dgm:prSet/>
      <dgm:spPr/>
      <dgm:t>
        <a:bodyPr/>
        <a:lstStyle/>
        <a:p>
          <a:endParaRPr lang="nb-NO"/>
        </a:p>
      </dgm:t>
    </dgm:pt>
    <dgm:pt modelId="{BBC3FCDF-B165-4B22-9F96-783C40DFDBA0}">
      <dgm:prSet phldrT="[Tekst]" custT="1"/>
      <dgm:spPr/>
      <dgm:t>
        <a:bodyPr/>
        <a:lstStyle/>
        <a:p>
          <a:r>
            <a:rPr lang="nb-NO" sz="2000"/>
            <a:t>Hvordan stress påvirker ansatte på jobb</a:t>
          </a:r>
        </a:p>
      </dgm:t>
    </dgm:pt>
    <dgm:pt modelId="{E5542D36-1A32-4FA8-8DC5-8F87B8DAAD93}" type="parTrans" cxnId="{EDFCFE8E-4A75-4838-8384-BCAC0881214E}">
      <dgm:prSet/>
      <dgm:spPr/>
      <dgm:t>
        <a:bodyPr/>
        <a:lstStyle/>
        <a:p>
          <a:endParaRPr lang="nb-NO"/>
        </a:p>
      </dgm:t>
    </dgm:pt>
    <dgm:pt modelId="{A3E004B8-685F-4999-AEF3-5739465FD61D}" type="sibTrans" cxnId="{EDFCFE8E-4A75-4838-8384-BCAC0881214E}">
      <dgm:prSet/>
      <dgm:spPr/>
      <dgm:t>
        <a:bodyPr/>
        <a:lstStyle/>
        <a:p>
          <a:endParaRPr lang="nb-NO"/>
        </a:p>
      </dgm:t>
    </dgm:pt>
    <dgm:pt modelId="{FB27B0D0-5558-4744-BDF7-C80A5D8CA54C}">
      <dgm:prSet phldrT="[Tekst]" custT="1"/>
      <dgm:spPr/>
      <dgm:t>
        <a:bodyPr/>
        <a:lstStyle/>
        <a:p>
          <a:r>
            <a:rPr lang="nb-NO" sz="2000"/>
            <a:t>Toleransevinduet som verktøy </a:t>
          </a:r>
        </a:p>
      </dgm:t>
    </dgm:pt>
    <dgm:pt modelId="{37863464-C5E7-4530-B181-945B2743EED6}" type="parTrans" cxnId="{A12E6CE4-8FC8-4C1E-BF1E-9F9B850070BA}">
      <dgm:prSet/>
      <dgm:spPr/>
      <dgm:t>
        <a:bodyPr/>
        <a:lstStyle/>
        <a:p>
          <a:endParaRPr lang="nb-NO"/>
        </a:p>
      </dgm:t>
    </dgm:pt>
    <dgm:pt modelId="{190B291F-A7E5-412A-B268-107791A75107}" type="sibTrans" cxnId="{A12E6CE4-8FC8-4C1E-BF1E-9F9B850070BA}">
      <dgm:prSet/>
      <dgm:spPr/>
      <dgm:t>
        <a:bodyPr/>
        <a:lstStyle/>
        <a:p>
          <a:endParaRPr lang="nb-NO"/>
        </a:p>
      </dgm:t>
    </dgm:pt>
    <dgm:pt modelId="{50E6813F-9DC9-4D24-BFF6-A05821FB283D}">
      <dgm:prSet phldrT="[Tekst]" custT="1"/>
      <dgm:spPr/>
      <dgm:t>
        <a:bodyPr/>
        <a:lstStyle/>
        <a:p>
          <a:r>
            <a:rPr lang="nb-NO" sz="2000"/>
            <a:t>Hvordan regulering kan brukes til å flytte rundt i toleransevinduet </a:t>
          </a:r>
        </a:p>
      </dgm:t>
    </dgm:pt>
    <dgm:pt modelId="{1B6C0A31-F35B-43AA-8861-2E8B3E9359E4}" type="parTrans" cxnId="{7725A07C-FD0B-4E21-B1B9-1521C6713D64}">
      <dgm:prSet/>
      <dgm:spPr/>
      <dgm:t>
        <a:bodyPr/>
        <a:lstStyle/>
        <a:p>
          <a:endParaRPr lang="nb-NO"/>
        </a:p>
      </dgm:t>
    </dgm:pt>
    <dgm:pt modelId="{1E9E064D-A313-4175-B1F2-89F701C7380F}" type="sibTrans" cxnId="{7725A07C-FD0B-4E21-B1B9-1521C6713D64}">
      <dgm:prSet/>
      <dgm:spPr/>
      <dgm:t>
        <a:bodyPr/>
        <a:lstStyle/>
        <a:p>
          <a:endParaRPr lang="nb-NO"/>
        </a:p>
      </dgm:t>
    </dgm:pt>
    <dgm:pt modelId="{82C6EC60-487B-433C-938E-485DA8308A1D}">
      <dgm:prSet phldrT="[Tekst]" custT="1"/>
      <dgm:spPr/>
      <dgm:t>
        <a:bodyPr/>
        <a:lstStyle/>
        <a:p>
          <a:r>
            <a:rPr lang="nb-NO" sz="2000"/>
            <a:t>Hva er det som påvirker mitt stressresponssystem</a:t>
          </a:r>
        </a:p>
      </dgm:t>
    </dgm:pt>
    <dgm:pt modelId="{56C4247B-68FD-44E0-BD55-8225B2881FA1}" type="parTrans" cxnId="{45154871-5220-466B-98E8-5102EBC33C1F}">
      <dgm:prSet/>
      <dgm:spPr/>
      <dgm:t>
        <a:bodyPr/>
        <a:lstStyle/>
        <a:p>
          <a:endParaRPr lang="nb-NO"/>
        </a:p>
      </dgm:t>
    </dgm:pt>
    <dgm:pt modelId="{E6777DF3-100A-421C-8BE1-6CA7978682C5}" type="sibTrans" cxnId="{45154871-5220-466B-98E8-5102EBC33C1F}">
      <dgm:prSet/>
      <dgm:spPr/>
      <dgm:t>
        <a:bodyPr/>
        <a:lstStyle/>
        <a:p>
          <a:endParaRPr lang="nb-NO"/>
        </a:p>
      </dgm:t>
    </dgm:pt>
    <dgm:pt modelId="{1626D6BC-3F3A-4FCF-B3F9-CCD756D6A206}">
      <dgm:prSet phldrT="[Tekst]" custT="1"/>
      <dgm:spPr/>
      <dgm:t>
        <a:bodyPr/>
        <a:lstStyle/>
        <a:p>
          <a:r>
            <a:rPr lang="nb-NO" sz="2000"/>
            <a:t>Ulike former for regulering </a:t>
          </a:r>
        </a:p>
      </dgm:t>
    </dgm:pt>
    <dgm:pt modelId="{B060E7B2-0C33-4B67-9113-AE1868BC7D75}" type="sibTrans" cxnId="{B4B005D7-3A1F-4645-AA31-48A4A375E22A}">
      <dgm:prSet/>
      <dgm:spPr/>
      <dgm:t>
        <a:bodyPr/>
        <a:lstStyle/>
        <a:p>
          <a:endParaRPr lang="nb-NO"/>
        </a:p>
      </dgm:t>
    </dgm:pt>
    <dgm:pt modelId="{E5A72FF6-2ADB-4D9C-ADB8-9BFA99E6C617}" type="parTrans" cxnId="{B4B005D7-3A1F-4645-AA31-48A4A375E22A}">
      <dgm:prSet/>
      <dgm:spPr/>
      <dgm:t>
        <a:bodyPr/>
        <a:lstStyle/>
        <a:p>
          <a:endParaRPr lang="nb-NO"/>
        </a:p>
      </dgm:t>
    </dgm:pt>
    <dgm:pt modelId="{A3073A8A-6D56-4C28-8174-C93D1E65E03D}">
      <dgm:prSet phldrT="[Tekst]" custT="1"/>
      <dgm:spPr/>
      <dgm:t>
        <a:bodyPr/>
        <a:lstStyle/>
        <a:p>
          <a:r>
            <a:rPr lang="nb-NO" sz="2000"/>
            <a:t>Økt 2: </a:t>
          </a:r>
        </a:p>
        <a:p>
          <a:r>
            <a:rPr lang="nb-NO" sz="2000"/>
            <a:t>Regulering </a:t>
          </a:r>
        </a:p>
      </dgm:t>
    </dgm:pt>
    <dgm:pt modelId="{EBBA5BC5-DD97-49AB-8670-0AC5685A10D1}" type="sibTrans" cxnId="{9989B987-471A-4E12-8E12-B7180226C9E0}">
      <dgm:prSet/>
      <dgm:spPr/>
      <dgm:t>
        <a:bodyPr/>
        <a:lstStyle/>
        <a:p>
          <a:endParaRPr lang="nb-NO"/>
        </a:p>
      </dgm:t>
    </dgm:pt>
    <dgm:pt modelId="{ACF3CA32-68AA-4729-BAED-60BBFDBC35DE}" type="parTrans" cxnId="{9989B987-471A-4E12-8E12-B7180226C9E0}">
      <dgm:prSet/>
      <dgm:spPr/>
      <dgm:t>
        <a:bodyPr/>
        <a:lstStyle/>
        <a:p>
          <a:endParaRPr lang="nb-NO"/>
        </a:p>
      </dgm:t>
    </dgm:pt>
    <dgm:pt modelId="{495BAB13-B0B0-4AA8-AE9E-96E0480A1E90}" type="pres">
      <dgm:prSet presAssocID="{9F5445F4-FF13-4C7C-BF56-E1F57F7B60F3}" presName="Name0" presStyleCnt="0">
        <dgm:presLayoutVars>
          <dgm:dir/>
          <dgm:animLvl val="lvl"/>
          <dgm:resizeHandles val="exact"/>
        </dgm:presLayoutVars>
      </dgm:prSet>
      <dgm:spPr/>
    </dgm:pt>
    <dgm:pt modelId="{617CF1C5-9BFE-4BC4-99B6-D07A3A00CEA4}" type="pres">
      <dgm:prSet presAssocID="{856203D5-0806-4935-9D25-94E237A3C81B}" presName="composite" presStyleCnt="0"/>
      <dgm:spPr/>
    </dgm:pt>
    <dgm:pt modelId="{9B89C9C0-A275-45B1-8A1C-38AEA18A03D1}" type="pres">
      <dgm:prSet presAssocID="{856203D5-0806-4935-9D25-94E237A3C81B}" presName="parTx" presStyleLbl="alignNode1" presStyleIdx="0" presStyleCnt="2">
        <dgm:presLayoutVars>
          <dgm:chMax val="0"/>
          <dgm:chPref val="0"/>
          <dgm:bulletEnabled val="1"/>
        </dgm:presLayoutVars>
      </dgm:prSet>
      <dgm:spPr/>
    </dgm:pt>
    <dgm:pt modelId="{82B2DB3D-A1C8-4A3D-9162-F1F3BFE0CE92}" type="pres">
      <dgm:prSet presAssocID="{856203D5-0806-4935-9D25-94E237A3C81B}" presName="desTx" presStyleLbl="alignAccFollowNode1" presStyleIdx="0" presStyleCnt="2">
        <dgm:presLayoutVars>
          <dgm:bulletEnabled val="1"/>
        </dgm:presLayoutVars>
      </dgm:prSet>
      <dgm:spPr/>
    </dgm:pt>
    <dgm:pt modelId="{6B7A374E-3039-4839-A0E9-27E8C9798240}" type="pres">
      <dgm:prSet presAssocID="{F0067B57-D7FE-44DF-85CF-3C3EDA334874}" presName="space" presStyleCnt="0"/>
      <dgm:spPr/>
    </dgm:pt>
    <dgm:pt modelId="{8978C2B1-8164-4782-BD88-4A2AB92DDC13}" type="pres">
      <dgm:prSet presAssocID="{A3073A8A-6D56-4C28-8174-C93D1E65E03D}" presName="composite" presStyleCnt="0"/>
      <dgm:spPr/>
    </dgm:pt>
    <dgm:pt modelId="{2C9F0A0A-C94D-48C0-9A91-B674B9D230C3}" type="pres">
      <dgm:prSet presAssocID="{A3073A8A-6D56-4C28-8174-C93D1E65E03D}" presName="parTx" presStyleLbl="alignNode1" presStyleIdx="1" presStyleCnt="2">
        <dgm:presLayoutVars>
          <dgm:chMax val="0"/>
          <dgm:chPref val="0"/>
          <dgm:bulletEnabled val="1"/>
        </dgm:presLayoutVars>
      </dgm:prSet>
      <dgm:spPr/>
    </dgm:pt>
    <dgm:pt modelId="{55D6E86D-7A27-4EE6-B06E-64E19C76B0CB}" type="pres">
      <dgm:prSet presAssocID="{A3073A8A-6D56-4C28-8174-C93D1E65E03D}" presName="desTx" presStyleLbl="alignAccFollowNode1" presStyleIdx="1" presStyleCnt="2">
        <dgm:presLayoutVars>
          <dgm:bulletEnabled val="1"/>
        </dgm:presLayoutVars>
      </dgm:prSet>
      <dgm:spPr/>
    </dgm:pt>
  </dgm:ptLst>
  <dgm:cxnLst>
    <dgm:cxn modelId="{B921841F-0FCF-429B-B9C3-B6E85E48B5E7}" type="presOf" srcId="{FB27B0D0-5558-4744-BDF7-C80A5D8CA54C}" destId="{82B2DB3D-A1C8-4A3D-9162-F1F3BFE0CE92}" srcOrd="0" destOrd="2" presId="urn:microsoft.com/office/officeart/2005/8/layout/hList1"/>
    <dgm:cxn modelId="{3BF96F25-7716-4B7C-81C8-2604E3153165}" type="presOf" srcId="{A3073A8A-6D56-4C28-8174-C93D1E65E03D}" destId="{2C9F0A0A-C94D-48C0-9A91-B674B9D230C3}" srcOrd="0" destOrd="0" presId="urn:microsoft.com/office/officeart/2005/8/layout/hList1"/>
    <dgm:cxn modelId="{E5EBE35C-890B-480E-B9C9-C7EB65A61E73}" srcId="{9F5445F4-FF13-4C7C-BF56-E1F57F7B60F3}" destId="{856203D5-0806-4935-9D25-94E237A3C81B}" srcOrd="0" destOrd="0" parTransId="{DD6869CE-2400-4618-A3EC-D5927A509875}" sibTransId="{F0067B57-D7FE-44DF-85CF-3C3EDA334874}"/>
    <dgm:cxn modelId="{3B059C67-AAEC-4F81-92D8-3346335E7DB8}" type="presOf" srcId="{856203D5-0806-4935-9D25-94E237A3C81B}" destId="{9B89C9C0-A275-45B1-8A1C-38AEA18A03D1}" srcOrd="0" destOrd="0" presId="urn:microsoft.com/office/officeart/2005/8/layout/hList1"/>
    <dgm:cxn modelId="{CE874F4F-8B70-49F4-8F91-3C6A04F10431}" type="presOf" srcId="{9F5445F4-FF13-4C7C-BF56-E1F57F7B60F3}" destId="{495BAB13-B0B0-4AA8-AE9E-96E0480A1E90}" srcOrd="0" destOrd="0" presId="urn:microsoft.com/office/officeart/2005/8/layout/hList1"/>
    <dgm:cxn modelId="{45154871-5220-466B-98E8-5102EBC33C1F}" srcId="{856203D5-0806-4935-9D25-94E237A3C81B}" destId="{82C6EC60-487B-433C-938E-485DA8308A1D}" srcOrd="1" destOrd="0" parTransId="{56C4247B-68FD-44E0-BD55-8225B2881FA1}" sibTransId="{E6777DF3-100A-421C-8BE1-6CA7978682C5}"/>
    <dgm:cxn modelId="{7C8EA772-FDE9-404E-962D-C0D9C9FAFCBA}" type="presOf" srcId="{50E6813F-9DC9-4D24-BFF6-A05821FB283D}" destId="{55D6E86D-7A27-4EE6-B06E-64E19C76B0CB}" srcOrd="0" destOrd="1" presId="urn:microsoft.com/office/officeart/2005/8/layout/hList1"/>
    <dgm:cxn modelId="{A5C93D77-B3C6-4B5A-8AEC-3B594E5CB77B}" type="presOf" srcId="{82C6EC60-487B-433C-938E-485DA8308A1D}" destId="{82B2DB3D-A1C8-4A3D-9162-F1F3BFE0CE92}" srcOrd="0" destOrd="1" presId="urn:microsoft.com/office/officeart/2005/8/layout/hList1"/>
    <dgm:cxn modelId="{7725A07C-FD0B-4E21-B1B9-1521C6713D64}" srcId="{A3073A8A-6D56-4C28-8174-C93D1E65E03D}" destId="{50E6813F-9DC9-4D24-BFF6-A05821FB283D}" srcOrd="1" destOrd="0" parTransId="{1B6C0A31-F35B-43AA-8861-2E8B3E9359E4}" sibTransId="{1E9E064D-A313-4175-B1F2-89F701C7380F}"/>
    <dgm:cxn modelId="{AFBBF47C-3524-4886-B8CD-8BF6C91C4599}" type="presOf" srcId="{1626D6BC-3F3A-4FCF-B3F9-CCD756D6A206}" destId="{55D6E86D-7A27-4EE6-B06E-64E19C76B0CB}" srcOrd="0" destOrd="0" presId="urn:microsoft.com/office/officeart/2005/8/layout/hList1"/>
    <dgm:cxn modelId="{FFF07983-F551-4335-BCBA-3051DEFA1E3A}" type="presOf" srcId="{BBC3FCDF-B165-4B22-9F96-783C40DFDBA0}" destId="{82B2DB3D-A1C8-4A3D-9162-F1F3BFE0CE92}" srcOrd="0" destOrd="0" presId="urn:microsoft.com/office/officeart/2005/8/layout/hList1"/>
    <dgm:cxn modelId="{9989B987-471A-4E12-8E12-B7180226C9E0}" srcId="{9F5445F4-FF13-4C7C-BF56-E1F57F7B60F3}" destId="{A3073A8A-6D56-4C28-8174-C93D1E65E03D}" srcOrd="1" destOrd="0" parTransId="{ACF3CA32-68AA-4729-BAED-60BBFDBC35DE}" sibTransId="{EBBA5BC5-DD97-49AB-8670-0AC5685A10D1}"/>
    <dgm:cxn modelId="{EDFCFE8E-4A75-4838-8384-BCAC0881214E}" srcId="{856203D5-0806-4935-9D25-94E237A3C81B}" destId="{BBC3FCDF-B165-4B22-9F96-783C40DFDBA0}" srcOrd="0" destOrd="0" parTransId="{E5542D36-1A32-4FA8-8DC5-8F87B8DAAD93}" sibTransId="{A3E004B8-685F-4999-AEF3-5739465FD61D}"/>
    <dgm:cxn modelId="{B4B005D7-3A1F-4645-AA31-48A4A375E22A}" srcId="{A3073A8A-6D56-4C28-8174-C93D1E65E03D}" destId="{1626D6BC-3F3A-4FCF-B3F9-CCD756D6A206}" srcOrd="0" destOrd="0" parTransId="{E5A72FF6-2ADB-4D9C-ADB8-9BFA99E6C617}" sibTransId="{B060E7B2-0C33-4B67-9113-AE1868BC7D75}"/>
    <dgm:cxn modelId="{A12E6CE4-8FC8-4C1E-BF1E-9F9B850070BA}" srcId="{856203D5-0806-4935-9D25-94E237A3C81B}" destId="{FB27B0D0-5558-4744-BDF7-C80A5D8CA54C}" srcOrd="2" destOrd="0" parTransId="{37863464-C5E7-4530-B181-945B2743EED6}" sibTransId="{190B291F-A7E5-412A-B268-107791A75107}"/>
    <dgm:cxn modelId="{A3C17C64-FA7F-4233-A060-EF8A54916B1D}" type="presParOf" srcId="{495BAB13-B0B0-4AA8-AE9E-96E0480A1E90}" destId="{617CF1C5-9BFE-4BC4-99B6-D07A3A00CEA4}" srcOrd="0" destOrd="0" presId="urn:microsoft.com/office/officeart/2005/8/layout/hList1"/>
    <dgm:cxn modelId="{EC904CD3-C956-4931-A0C4-9DAD87E807ED}" type="presParOf" srcId="{617CF1C5-9BFE-4BC4-99B6-D07A3A00CEA4}" destId="{9B89C9C0-A275-45B1-8A1C-38AEA18A03D1}" srcOrd="0" destOrd="0" presId="urn:microsoft.com/office/officeart/2005/8/layout/hList1"/>
    <dgm:cxn modelId="{A89D9659-F2AE-4C23-886A-EC9FA1BF98F7}" type="presParOf" srcId="{617CF1C5-9BFE-4BC4-99B6-D07A3A00CEA4}" destId="{82B2DB3D-A1C8-4A3D-9162-F1F3BFE0CE92}" srcOrd="1" destOrd="0" presId="urn:microsoft.com/office/officeart/2005/8/layout/hList1"/>
    <dgm:cxn modelId="{81CB24FD-DCAD-427C-843A-8AA85B35FFAE}" type="presParOf" srcId="{495BAB13-B0B0-4AA8-AE9E-96E0480A1E90}" destId="{6B7A374E-3039-4839-A0E9-27E8C9798240}" srcOrd="1" destOrd="0" presId="urn:microsoft.com/office/officeart/2005/8/layout/hList1"/>
    <dgm:cxn modelId="{9AD1F9E6-8783-4967-AB1C-7C5E6787EC30}" type="presParOf" srcId="{495BAB13-B0B0-4AA8-AE9E-96E0480A1E90}" destId="{8978C2B1-8164-4782-BD88-4A2AB92DDC13}" srcOrd="2" destOrd="0" presId="urn:microsoft.com/office/officeart/2005/8/layout/hList1"/>
    <dgm:cxn modelId="{0DB4BC3E-C86B-4C20-9377-B0960EA52024}" type="presParOf" srcId="{8978C2B1-8164-4782-BD88-4A2AB92DDC13}" destId="{2C9F0A0A-C94D-48C0-9A91-B674B9D230C3}" srcOrd="0" destOrd="0" presId="urn:microsoft.com/office/officeart/2005/8/layout/hList1"/>
    <dgm:cxn modelId="{56AB1B81-B610-4FCD-9729-E14BEC96569F}" type="presParOf" srcId="{8978C2B1-8164-4782-BD88-4A2AB92DDC13}" destId="{55D6E86D-7A27-4EE6-B06E-64E19C76B0CB}"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9C9C0-A275-45B1-8A1C-38AEA18A03D1}">
      <dsp:nvSpPr>
        <dsp:cNvPr id="0" name=""/>
        <dsp:cNvSpPr/>
      </dsp:nvSpPr>
      <dsp:spPr>
        <a:xfrm>
          <a:off x="39"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1: </a:t>
          </a:r>
        </a:p>
        <a:p>
          <a:pPr marL="0" lvl="0" indent="0" algn="ctr" defTabSz="889000">
            <a:lnSpc>
              <a:spcPct val="90000"/>
            </a:lnSpc>
            <a:spcBef>
              <a:spcPct val="0"/>
            </a:spcBef>
            <a:spcAft>
              <a:spcPct val="35000"/>
            </a:spcAft>
            <a:buNone/>
          </a:pPr>
          <a:r>
            <a:rPr lang="nb-NO" sz="2000" kern="1200"/>
            <a:t>Hjernen og toleransevinduet </a:t>
          </a:r>
        </a:p>
      </dsp:txBody>
      <dsp:txXfrm>
        <a:off x="39" y="11951"/>
        <a:ext cx="3786224" cy="1065600"/>
      </dsp:txXfrm>
    </dsp:sp>
    <dsp:sp modelId="{82B2DB3D-A1C8-4A3D-9162-F1F3BFE0CE92}">
      <dsp:nvSpPr>
        <dsp:cNvPr id="0" name=""/>
        <dsp:cNvSpPr/>
      </dsp:nvSpPr>
      <dsp:spPr>
        <a:xfrm>
          <a:off x="39"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Hvordan stress påvirker ansatte på jobb</a:t>
          </a:r>
        </a:p>
        <a:p>
          <a:pPr marL="228600" lvl="1" indent="-228600" algn="l" defTabSz="889000">
            <a:lnSpc>
              <a:spcPct val="90000"/>
            </a:lnSpc>
            <a:spcBef>
              <a:spcPct val="0"/>
            </a:spcBef>
            <a:spcAft>
              <a:spcPct val="15000"/>
            </a:spcAft>
            <a:buChar char="•"/>
          </a:pPr>
          <a:r>
            <a:rPr lang="nb-NO" sz="2000" kern="1200"/>
            <a:t>Hva er det som påvirker mitt stressresponssystem</a:t>
          </a:r>
        </a:p>
        <a:p>
          <a:pPr marL="228600" lvl="1" indent="-228600" algn="l" defTabSz="889000">
            <a:lnSpc>
              <a:spcPct val="90000"/>
            </a:lnSpc>
            <a:spcBef>
              <a:spcPct val="0"/>
            </a:spcBef>
            <a:spcAft>
              <a:spcPct val="15000"/>
            </a:spcAft>
            <a:buChar char="•"/>
          </a:pPr>
          <a:r>
            <a:rPr lang="nb-NO" sz="2000" kern="1200"/>
            <a:t>Toleransevinduet som verktøy </a:t>
          </a:r>
        </a:p>
      </dsp:txBody>
      <dsp:txXfrm>
        <a:off x="39" y="1077551"/>
        <a:ext cx="3786224" cy="2335995"/>
      </dsp:txXfrm>
    </dsp:sp>
    <dsp:sp modelId="{2C9F0A0A-C94D-48C0-9A91-B674B9D230C3}">
      <dsp:nvSpPr>
        <dsp:cNvPr id="0" name=""/>
        <dsp:cNvSpPr/>
      </dsp:nvSpPr>
      <dsp:spPr>
        <a:xfrm>
          <a:off x="4316335" y="11951"/>
          <a:ext cx="3786224" cy="10656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nb-NO" sz="2000" kern="1200"/>
            <a:t>Økt 2: </a:t>
          </a:r>
        </a:p>
        <a:p>
          <a:pPr marL="0" lvl="0" indent="0" algn="ctr" defTabSz="889000">
            <a:lnSpc>
              <a:spcPct val="90000"/>
            </a:lnSpc>
            <a:spcBef>
              <a:spcPct val="0"/>
            </a:spcBef>
            <a:spcAft>
              <a:spcPct val="35000"/>
            </a:spcAft>
            <a:buNone/>
          </a:pPr>
          <a:r>
            <a:rPr lang="nb-NO" sz="2000" kern="1200"/>
            <a:t>Regulering </a:t>
          </a:r>
        </a:p>
      </dsp:txBody>
      <dsp:txXfrm>
        <a:off x="4316335" y="11951"/>
        <a:ext cx="3786224" cy="1065600"/>
      </dsp:txXfrm>
    </dsp:sp>
    <dsp:sp modelId="{55D6E86D-7A27-4EE6-B06E-64E19C76B0CB}">
      <dsp:nvSpPr>
        <dsp:cNvPr id="0" name=""/>
        <dsp:cNvSpPr/>
      </dsp:nvSpPr>
      <dsp:spPr>
        <a:xfrm>
          <a:off x="4316335" y="1077551"/>
          <a:ext cx="3786224" cy="233599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nb-NO" sz="2000" kern="1200"/>
            <a:t>Ulike former for regulering </a:t>
          </a:r>
        </a:p>
        <a:p>
          <a:pPr marL="228600" lvl="1" indent="-228600" algn="l" defTabSz="889000">
            <a:lnSpc>
              <a:spcPct val="90000"/>
            </a:lnSpc>
            <a:spcBef>
              <a:spcPct val="0"/>
            </a:spcBef>
            <a:spcAft>
              <a:spcPct val="15000"/>
            </a:spcAft>
            <a:buChar char="•"/>
          </a:pPr>
          <a:r>
            <a:rPr lang="nb-NO" sz="2000" kern="1200"/>
            <a:t>Hvordan regulering kan brukes til å flytte rundt i toleransevinduet </a:t>
          </a:r>
        </a:p>
      </dsp:txBody>
      <dsp:txXfrm>
        <a:off x="4316335" y="1077551"/>
        <a:ext cx="3786224" cy="233599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4201FF7-DD99-4C9A-A07D-55245E932179}" type="datetimeFigureOut">
              <a:rPr lang="nb-NO" smtClean="0"/>
              <a:t>30.01.2026</a:t>
            </a:fld>
            <a:endParaRPr lang="nb-NO"/>
          </a:p>
        </p:txBody>
      </p:sp>
      <p:sp>
        <p:nvSpPr>
          <p:cNvPr id="4" name="Plassholder for lysbil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C13DF4-1108-4713-B947-423359718E20}" type="slidenum">
              <a:rPr lang="nb-NO" smtClean="0"/>
              <a:t>‹#›</a:t>
            </a:fld>
            <a:endParaRPr lang="nb-NO"/>
          </a:p>
        </p:txBody>
      </p:sp>
    </p:spTree>
    <p:extLst>
      <p:ext uri="{BB962C8B-B14F-4D97-AF65-F5344CB8AC3E}">
        <p14:creationId xmlns:p14="http://schemas.microsoft.com/office/powerpoint/2010/main" val="1184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640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9611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AutoNum type="arabicPeriod"/>
            </a:pPr>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146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7294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388D7-8E4F-4ED0-9365-B1D06BCE1E5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6076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6C13DF4-1108-4713-B947-423359718E20}" type="slidenum">
              <a:rPr lang="nb-NO" smtClean="0"/>
              <a:t>10</a:t>
            </a:fld>
            <a:endParaRPr lang="nb-NO"/>
          </a:p>
        </p:txBody>
      </p:sp>
    </p:spTree>
    <p:extLst>
      <p:ext uri="{BB962C8B-B14F-4D97-AF65-F5344CB8AC3E}">
        <p14:creationId xmlns:p14="http://schemas.microsoft.com/office/powerpoint/2010/main" val="848258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6C13DF4-1108-4713-B947-423359718E20}" type="slidenum">
              <a:rPr lang="nb-NO" smtClean="0"/>
              <a:t>12</a:t>
            </a:fld>
            <a:endParaRPr lang="nb-NO"/>
          </a:p>
        </p:txBody>
      </p:sp>
    </p:spTree>
    <p:extLst>
      <p:ext uri="{BB962C8B-B14F-4D97-AF65-F5344CB8AC3E}">
        <p14:creationId xmlns:p14="http://schemas.microsoft.com/office/powerpoint/2010/main" val="187504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6C13DF4-1108-4713-B947-423359718E20}" type="slidenum">
              <a:rPr lang="nb-NO" smtClean="0"/>
              <a:t>13</a:t>
            </a:fld>
            <a:endParaRPr lang="nb-NO"/>
          </a:p>
        </p:txBody>
      </p:sp>
    </p:spTree>
    <p:extLst>
      <p:ext uri="{BB962C8B-B14F-4D97-AF65-F5344CB8AC3E}">
        <p14:creationId xmlns:p14="http://schemas.microsoft.com/office/powerpoint/2010/main" val="384986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6C13DF4-1108-4713-B947-423359718E20}" type="slidenum">
              <a:rPr lang="nb-NO" smtClean="0"/>
              <a:t>14</a:t>
            </a:fld>
            <a:endParaRPr lang="nb-NO"/>
          </a:p>
        </p:txBody>
      </p:sp>
    </p:spTree>
    <p:extLst>
      <p:ext uri="{BB962C8B-B14F-4D97-AF65-F5344CB8AC3E}">
        <p14:creationId xmlns:p14="http://schemas.microsoft.com/office/powerpoint/2010/main" val="279499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6C13DF4-1108-4713-B947-423359718E20}" type="slidenum">
              <a:rPr lang="nb-NO" smtClean="0"/>
              <a:t>18</a:t>
            </a:fld>
            <a:endParaRPr lang="nb-NO"/>
          </a:p>
        </p:txBody>
      </p:sp>
    </p:spTree>
    <p:extLst>
      <p:ext uri="{BB962C8B-B14F-4D97-AF65-F5344CB8AC3E}">
        <p14:creationId xmlns:p14="http://schemas.microsoft.com/office/powerpoint/2010/main" val="909838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C6C13DF4-1108-4713-B947-423359718E20}" type="slidenum">
              <a:rPr lang="nb-NO" smtClean="0"/>
              <a:t>19</a:t>
            </a:fld>
            <a:endParaRPr lang="nb-NO"/>
          </a:p>
        </p:txBody>
      </p:sp>
    </p:spTree>
    <p:extLst>
      <p:ext uri="{BB962C8B-B14F-4D97-AF65-F5344CB8AC3E}">
        <p14:creationId xmlns:p14="http://schemas.microsoft.com/office/powerpoint/2010/main" val="41650712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731949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Tittellysbilde ny 2">
    <p:bg>
      <p:bgPr>
        <a:solidFill>
          <a:schemeClr val="accent1"/>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1111614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tellysbilde ny 2 uten bilde">
    <p:bg>
      <p:bgPr>
        <a:solidFill>
          <a:schemeClr val="tx2"/>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2051E715-0C35-C940-9034-9C879AE08CC3}"/>
              </a:ext>
            </a:extLst>
          </p:cNvPr>
          <p:cNvSpPr/>
          <p:nvPr/>
        </p:nvSpPr>
        <p:spPr>
          <a:xfrm>
            <a:off x="710560" y="2030400"/>
            <a:ext cx="5395879" cy="20345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8013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80135"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628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uten bilde </a:t>
            </a:r>
          </a:p>
        </p:txBody>
      </p:sp>
      <p:grpSp>
        <p:nvGrpSpPr>
          <p:cNvPr id="7" name="Gruppe 6"/>
          <p:cNvGrpSpPr/>
          <p:nvPr/>
        </p:nvGrpSpPr>
        <p:grpSpPr>
          <a:xfrm>
            <a:off x="710560" y="0"/>
            <a:ext cx="2030400" cy="2030400"/>
            <a:chOff x="649600" y="0"/>
            <a:chExt cx="2030400" cy="2030400"/>
          </a:xfrm>
        </p:grpSpPr>
        <p:sp>
          <p:nvSpPr>
            <p:cNvPr id="15" name="Ellipse 14"/>
            <p:cNvSpPr/>
            <p:nvPr/>
          </p:nvSpPr>
          <p:spPr>
            <a:xfrm>
              <a:off x="649600" y="0"/>
              <a:ext cx="2030400" cy="2030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24800" y="491403"/>
              <a:ext cx="1080000" cy="1080000"/>
            </a:xfrm>
            <a:prstGeom prst="rect">
              <a:avLst/>
            </a:prstGeom>
          </p:spPr>
        </p:pic>
      </p:grpSp>
    </p:spTree>
    <p:extLst>
      <p:ext uri="{BB962C8B-B14F-4D97-AF65-F5344CB8AC3E}">
        <p14:creationId xmlns:p14="http://schemas.microsoft.com/office/powerpoint/2010/main" val="3647619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30.01.2026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128717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30.01.2026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1350309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30.01.2026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065642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30.01.2026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1201146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30.01.2026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18049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30.01.2026</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671097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30.01.2026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4065416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30.01.2026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3200504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218438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30.01.2026</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p:nvPicPr>
        <p:blipFill>
          <a:blip r:embed="rId2"/>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817758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30.01.2026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1304264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30.01.2026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056762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30.01.2026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5956729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30.01.2026</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658282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30.01.2026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75535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30.01.2026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393391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30.01.2026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01820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30.01.2026</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41216999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30.01.2026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133129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921978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30.01.2026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5150075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30.01.2026</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775992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30.01.2026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007588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30.01.2026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729754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30.01.2026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33161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30.01.2026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p:nvPicPr>
        <p:blipFill>
          <a:blip r:embed="rId2"/>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94634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30.01.2026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9734481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30.01.2026</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532679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30.01.2026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712208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30.01.2026</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20942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3632790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tel ny">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beige</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a:pattFill prst="pct10">
            <a:fgClr>
              <a:schemeClr val="accent1"/>
            </a:fgClr>
            <a:bgClr>
              <a:schemeClr val="bg1"/>
            </a:bgClr>
          </a:pattFill>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1299326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Tittel ny">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gul</a:t>
            </a:r>
          </a:p>
        </p:txBody>
      </p:sp>
      <p:pic>
        <p:nvPicPr>
          <p:cNvPr id="5" name="Bilde 4">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955175" y="476000"/>
            <a:ext cx="1080000" cy="1080000"/>
          </a:xfrm>
          <a:prstGeom prst="rect">
            <a:avLst/>
          </a:prstGeom>
        </p:spPr>
      </p:pic>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Tree>
    <p:extLst>
      <p:ext uri="{BB962C8B-B14F-4D97-AF65-F5344CB8AC3E}">
        <p14:creationId xmlns:p14="http://schemas.microsoft.com/office/powerpoint/2010/main" val="29141628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_Tittel ny">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blå</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8048135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_Tittel ny">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1" y="-1"/>
            <a:ext cx="4363624"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4363625"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11" name="TekstSylinder 10">
            <a:extLst>
              <a:ext uri="{FF2B5EF4-FFF2-40B4-BE49-F238E27FC236}">
                <a16:creationId xmlns:a16="http://schemas.microsoft.com/office/drawing/2014/main" id="{E4986A0A-A0AC-804C-893B-A9A85566615C}"/>
              </a:ext>
            </a:extLst>
          </p:cNvPr>
          <p:cNvSpPr txBox="1"/>
          <p:nvPr/>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Ny tittel mørk grønn</a:t>
            </a:r>
          </a:p>
        </p:txBody>
      </p:sp>
      <p:sp>
        <p:nvSpPr>
          <p:cNvPr id="6" name="Plassholder for bilde 5"/>
          <p:cNvSpPr>
            <a:spLocks noGrp="1"/>
          </p:cNvSpPr>
          <p:nvPr>
            <p:ph type="pic" sz="quarter" idx="10" hasCustomPrompt="1"/>
          </p:nvPr>
        </p:nvSpPr>
        <p:spPr>
          <a:xfrm>
            <a:off x="6096000" y="0"/>
            <a:ext cx="6096000" cy="6096000"/>
          </a:xfrm>
        </p:spPr>
        <p:txBody>
          <a:bodyPr anchor="b"/>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400" baseline="0">
                <a:solidFill>
                  <a:schemeClr val="bg1"/>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p:nvPicPr>
        <p:blipFill>
          <a:blip r:embed="rId2"/>
          <a:stretch>
            <a:fillRect/>
          </a:stretch>
        </p:blipFill>
        <p:spPr>
          <a:xfrm>
            <a:off x="1026506" y="748702"/>
            <a:ext cx="933890" cy="481887"/>
          </a:xfrm>
          <a:prstGeom prst="rect">
            <a:avLst/>
          </a:prstGeom>
        </p:spPr>
      </p:pic>
    </p:spTree>
    <p:extLst>
      <p:ext uri="{BB962C8B-B14F-4D97-AF65-F5344CB8AC3E}">
        <p14:creationId xmlns:p14="http://schemas.microsoft.com/office/powerpoint/2010/main" val="41540864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F4797348-25B6-A44F-3796-96C79A00A7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grpSp>
        <p:nvGrpSpPr>
          <p:cNvPr id="9" name="Gruppe 8">
            <a:extLst>
              <a:ext uri="{FF2B5EF4-FFF2-40B4-BE49-F238E27FC236}">
                <a16:creationId xmlns:a16="http://schemas.microsoft.com/office/drawing/2014/main" id="{F367AF7B-0D53-D09B-E5BF-7567C83A088F}"/>
              </a:ext>
            </a:extLst>
          </p:cNvPr>
          <p:cNvGrpSpPr/>
          <p:nvPr userDrawn="1"/>
        </p:nvGrpSpPr>
        <p:grpSpPr>
          <a:xfrm>
            <a:off x="331200" y="6292352"/>
            <a:ext cx="11860799" cy="365125"/>
            <a:chOff x="331200" y="6292352"/>
            <a:chExt cx="11860799" cy="365125"/>
          </a:xfrm>
        </p:grpSpPr>
        <p:pic>
          <p:nvPicPr>
            <p:cNvPr id="10" name="Bilde 9">
              <a:extLst>
                <a:ext uri="{FF2B5EF4-FFF2-40B4-BE49-F238E27FC236}">
                  <a16:creationId xmlns:a16="http://schemas.microsoft.com/office/drawing/2014/main" id="{E7851087-C2B5-CBF5-1012-A53C32EC84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11" name="Date Placeholder 3">
              <a:extLst>
                <a:ext uri="{FF2B5EF4-FFF2-40B4-BE49-F238E27FC236}">
                  <a16:creationId xmlns:a16="http://schemas.microsoft.com/office/drawing/2014/main" id="{A7AD1761-E514-9A7E-DCA8-6E70ADFEE4AE}"/>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30.01.2026</a:t>
              </a:fld>
              <a:endParaRPr lang="nb-NO"/>
            </a:p>
          </p:txBody>
        </p:sp>
        <p:sp>
          <p:nvSpPr>
            <p:cNvPr id="12" name="Slide Number Placeholder 5">
              <a:extLst>
                <a:ext uri="{FF2B5EF4-FFF2-40B4-BE49-F238E27FC236}">
                  <a16:creationId xmlns:a16="http://schemas.microsoft.com/office/drawing/2014/main" id="{9E859B11-008F-EA73-3580-D2C78C5DF70F}"/>
                </a:ext>
              </a:extLst>
            </p:cNvPr>
            <p:cNvSpPr txBox="1">
              <a:spLocks/>
            </p:cNvSpPr>
            <p:nvPr/>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grpSp>
    </p:spTree>
    <p:extLst>
      <p:ext uri="{BB962C8B-B14F-4D97-AF65-F5344CB8AC3E}">
        <p14:creationId xmlns:p14="http://schemas.microsoft.com/office/powerpoint/2010/main" val="4070548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C3BAB83-430E-FBB1-B35A-5DDC3D647F61}"/>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40E9AD87-CDC5-CEEC-7E70-81D90E3AC76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5050BF4-1F6D-C67C-4573-9F3C8EA733E4}"/>
              </a:ext>
            </a:extLst>
          </p:cNvPr>
          <p:cNvSpPr>
            <a:spLocks noGrp="1"/>
          </p:cNvSpPr>
          <p:nvPr>
            <p:ph type="dt" sz="half" idx="10"/>
          </p:nvPr>
        </p:nvSpPr>
        <p:spPr/>
        <p:txBody>
          <a:bodyPr/>
          <a:lstStyle/>
          <a:p>
            <a:fld id="{DACBAE41-1F49-46D1-83EF-8178D863716A}" type="datetimeFigureOut">
              <a:rPr lang="nb-NO" smtClean="0"/>
              <a:t>30.01.2026</a:t>
            </a:fld>
            <a:endParaRPr lang="nb-NO"/>
          </a:p>
        </p:txBody>
      </p:sp>
      <p:sp>
        <p:nvSpPr>
          <p:cNvPr id="5" name="Plassholder for bunntekst 4">
            <a:extLst>
              <a:ext uri="{FF2B5EF4-FFF2-40B4-BE49-F238E27FC236}">
                <a16:creationId xmlns:a16="http://schemas.microsoft.com/office/drawing/2014/main" id="{A32A6821-410F-089D-80A1-0140E51A017C}"/>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108DD16-CE0B-04BE-0F4C-B1E6227663C7}"/>
              </a:ext>
            </a:extLst>
          </p:cNvPr>
          <p:cNvSpPr>
            <a:spLocks noGrp="1"/>
          </p:cNvSpPr>
          <p:nvPr>
            <p:ph type="sldNum" sz="quarter" idx="12"/>
          </p:nvPr>
        </p:nvSpPr>
        <p:spPr/>
        <p:txBody>
          <a:bodyPr/>
          <a:lstStyle/>
          <a:p>
            <a:fld id="{0188A3D5-8367-4BB0-864A-427416A3F7A7}" type="slidenum">
              <a:rPr lang="nb-NO" smtClean="0"/>
              <a:t>‹#›</a:t>
            </a:fld>
            <a:endParaRPr lang="nb-NO"/>
          </a:p>
        </p:txBody>
      </p:sp>
    </p:spTree>
    <p:extLst>
      <p:ext uri="{BB962C8B-B14F-4D97-AF65-F5344CB8AC3E}">
        <p14:creationId xmlns:p14="http://schemas.microsoft.com/office/powerpoint/2010/main" val="2809768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1/30/2026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58616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1/30/2026</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942921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tellysbilde ny 2">
    <p:bg>
      <p:bgPr>
        <a:solidFill>
          <a:schemeClr val="accent3"/>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3455362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Tittellysbilde ny 2">
    <p:bg>
      <p:bgPr>
        <a:solidFill>
          <a:schemeClr val="accent6"/>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16" name="Bilde 15">
            <a:extLst>
              <a:ext uri="{FF2B5EF4-FFF2-40B4-BE49-F238E27FC236}">
                <a16:creationId xmlns:a16="http://schemas.microsoft.com/office/drawing/2014/main" id="{519149A9-FDA1-A64B-97A5-C26D2929318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79664" y="491403"/>
            <a:ext cx="1080000" cy="1080000"/>
          </a:xfrm>
          <a:prstGeom prst="rect">
            <a:avLst/>
          </a:prstGeom>
        </p:spPr>
      </p:pic>
    </p:spTree>
    <p:extLst>
      <p:ext uri="{BB962C8B-B14F-4D97-AF65-F5344CB8AC3E}">
        <p14:creationId xmlns:p14="http://schemas.microsoft.com/office/powerpoint/2010/main" val="2902247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Tittellysbilde ny 2">
    <p:bg>
      <p:bgPr>
        <a:solidFill>
          <a:schemeClr val="tx2"/>
        </a:solidFill>
        <a:effectLst/>
      </p:bgPr>
    </p:bg>
    <p:spTree>
      <p:nvGrpSpPr>
        <p:cNvPr id="1" name=""/>
        <p:cNvGrpSpPr/>
        <p:nvPr/>
      </p:nvGrpSpPr>
      <p:grpSpPr>
        <a:xfrm>
          <a:off x="0" y="0"/>
          <a:ext cx="0" cy="0"/>
          <a:chOff x="0" y="0"/>
          <a:chExt cx="0" cy="0"/>
        </a:xfrm>
      </p:grpSpPr>
      <p:sp>
        <p:nvSpPr>
          <p:cNvPr id="17" name="Plassholder for bilde 16">
            <a:extLst>
              <a:ext uri="{FF2B5EF4-FFF2-40B4-BE49-F238E27FC236}">
                <a16:creationId xmlns:a16="http://schemas.microsoft.com/office/drawing/2014/main" id="{F3612372-757D-CF24-8E55-E2F697CB0076}"/>
              </a:ext>
            </a:extLst>
          </p:cNvPr>
          <p:cNvSpPr>
            <a:spLocks noGrp="1"/>
          </p:cNvSpPr>
          <p:nvPr>
            <p:ph type="pic" sz="quarter" idx="13" hasCustomPrompt="1"/>
          </p:nvPr>
        </p:nvSpPr>
        <p:spPr>
          <a:xfrm>
            <a:off x="0" y="0"/>
            <a:ext cx="12192000" cy="6858000"/>
          </a:xfrm>
          <a:custGeom>
            <a:avLst/>
            <a:gdLst>
              <a:gd name="connsiteX0" fmla="*/ 0 w 12192000"/>
              <a:gd name="connsiteY0" fmla="*/ 0 h 6858000"/>
              <a:gd name="connsiteX1" fmla="*/ 1719664 w 12192000"/>
              <a:gd name="connsiteY1" fmla="*/ 0 h 6858000"/>
              <a:gd name="connsiteX2" fmla="*/ 704464 w 12192000"/>
              <a:gd name="connsiteY2" fmla="*/ 1015200 h 6858000"/>
              <a:gd name="connsiteX3" fmla="*/ 1719664 w 12192000"/>
              <a:gd name="connsiteY3" fmla="*/ 2030400 h 6858000"/>
              <a:gd name="connsiteX4" fmla="*/ 704464 w 12192000"/>
              <a:gd name="connsiteY4" fmla="*/ 2030400 h 6858000"/>
              <a:gd name="connsiteX5" fmla="*/ 704464 w 12192000"/>
              <a:gd name="connsiteY5" fmla="*/ 4064940 h 6858000"/>
              <a:gd name="connsiteX6" fmla="*/ 6100343 w 12192000"/>
              <a:gd name="connsiteY6" fmla="*/ 4064940 h 6858000"/>
              <a:gd name="connsiteX7" fmla="*/ 6100343 w 12192000"/>
              <a:gd name="connsiteY7" fmla="*/ 2030400 h 6858000"/>
              <a:gd name="connsiteX8" fmla="*/ 1719664 w 12192000"/>
              <a:gd name="connsiteY8" fmla="*/ 2030400 h 6858000"/>
              <a:gd name="connsiteX9" fmla="*/ 2734864 w 12192000"/>
              <a:gd name="connsiteY9" fmla="*/ 1015200 h 6858000"/>
              <a:gd name="connsiteX10" fmla="*/ 1719664 w 12192000"/>
              <a:gd name="connsiteY10" fmla="*/ 0 h 6858000"/>
              <a:gd name="connsiteX11" fmla="*/ 12192000 w 12192000"/>
              <a:gd name="connsiteY11" fmla="*/ 0 h 6858000"/>
              <a:gd name="connsiteX12" fmla="*/ 12192000 w 12192000"/>
              <a:gd name="connsiteY12" fmla="*/ 6858000 h 6858000"/>
              <a:gd name="connsiteX13" fmla="*/ 0 w 12192000"/>
              <a:gd name="connsiteY1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6858000">
                <a:moveTo>
                  <a:pt x="0" y="0"/>
                </a:moveTo>
                <a:lnTo>
                  <a:pt x="1719664" y="0"/>
                </a:lnTo>
                <a:cubicBezTo>
                  <a:pt x="1158985" y="0"/>
                  <a:pt x="704464" y="454521"/>
                  <a:pt x="704464" y="1015200"/>
                </a:cubicBezTo>
                <a:cubicBezTo>
                  <a:pt x="704464" y="1575879"/>
                  <a:pt x="1158985" y="2030400"/>
                  <a:pt x="1719664" y="2030400"/>
                </a:cubicBezTo>
                <a:lnTo>
                  <a:pt x="704464" y="2030400"/>
                </a:lnTo>
                <a:lnTo>
                  <a:pt x="704464" y="4064940"/>
                </a:lnTo>
                <a:lnTo>
                  <a:pt x="6100343" y="4064940"/>
                </a:lnTo>
                <a:lnTo>
                  <a:pt x="6100343" y="2030400"/>
                </a:lnTo>
                <a:lnTo>
                  <a:pt x="1719664" y="2030400"/>
                </a:lnTo>
                <a:cubicBezTo>
                  <a:pt x="2280343" y="2030400"/>
                  <a:pt x="2734864" y="1575879"/>
                  <a:pt x="2734864" y="1015200"/>
                </a:cubicBezTo>
                <a:cubicBezTo>
                  <a:pt x="2734864" y="454521"/>
                  <a:pt x="2280343" y="0"/>
                  <a:pt x="1719664" y="0"/>
                </a:cubicBezTo>
                <a:lnTo>
                  <a:pt x="12192000" y="0"/>
                </a:lnTo>
                <a:lnTo>
                  <a:pt x="12192000" y="6858000"/>
                </a:lnTo>
                <a:lnTo>
                  <a:pt x="0" y="6858000"/>
                </a:lnTo>
                <a:close/>
              </a:path>
            </a:pathLst>
          </a:custGeom>
          <a:pattFill prst="pct5">
            <a:fgClr>
              <a:schemeClr val="accent3"/>
            </a:fgClr>
            <a:bgClr>
              <a:schemeClr val="bg1"/>
            </a:bgClr>
          </a:pattFill>
        </p:spPr>
        <p:txBody>
          <a:bodyPr wrap="square" anchor="b">
            <a:noAutofit/>
          </a:bodyPr>
          <a:lstStyle>
            <a:lvl1pPr marL="285750" indent="-285750" algn="l">
              <a:buFont typeface="Arial" panose="020B0604020202020204" pitchFamily="34" charset="0"/>
              <a:buChar char="•"/>
              <a:defRPr sz="1600" i="0"/>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Klikk på ikonet over</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74039" y="0"/>
            <a:ext cx="5073650" cy="4060824"/>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74039" y="4060824"/>
            <a:ext cx="5076825"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p:nvSpPr>
        <p:spPr>
          <a:xfrm>
            <a:off x="750185"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a:t>
            </a:r>
          </a:p>
        </p:txBody>
      </p:sp>
      <p:pic>
        <p:nvPicPr>
          <p:cNvPr id="6" name="Bilde 5" descr="Et bilde som inneholder Font, Grafikk, logo, symbol&#10;&#10;Automatisk generert beskrivelse">
            <a:extLst>
              <a:ext uri="{FF2B5EF4-FFF2-40B4-BE49-F238E27FC236}">
                <a16:creationId xmlns:a16="http://schemas.microsoft.com/office/drawing/2014/main" id="{1BBB8204-4DD6-1F52-EC0A-44FCABD85A6E}"/>
              </a:ext>
            </a:extLst>
          </p:cNvPr>
          <p:cNvPicPr>
            <a:picLocks noChangeAspect="1"/>
          </p:cNvPicPr>
          <p:nvPr/>
        </p:nvPicPr>
        <p:blipFill>
          <a:blip r:embed="rId2"/>
          <a:stretch>
            <a:fillRect/>
          </a:stretch>
        </p:blipFill>
        <p:spPr>
          <a:xfrm>
            <a:off x="989389" y="506988"/>
            <a:ext cx="1462865" cy="995857"/>
          </a:xfrm>
          <a:prstGeom prst="rect">
            <a:avLst/>
          </a:prstGeom>
        </p:spPr>
      </p:pic>
    </p:spTree>
    <p:extLst>
      <p:ext uri="{BB962C8B-B14F-4D97-AF65-F5344CB8AC3E}">
        <p14:creationId xmlns:p14="http://schemas.microsoft.com/office/powerpoint/2010/main" val="963332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39325366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8"/>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32755029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7"/>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30.01.2026</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274269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grpSp>
        <p:nvGrpSpPr>
          <p:cNvPr id="7" name="Gruppe 6">
            <a:extLst>
              <a:ext uri="{FF2B5EF4-FFF2-40B4-BE49-F238E27FC236}">
                <a16:creationId xmlns:a16="http://schemas.microsoft.com/office/drawing/2014/main" id="{D82277FC-07F1-AB47-941F-3BC464842E95}"/>
              </a:ext>
            </a:extLst>
          </p:cNvPr>
          <p:cNvGrpSpPr/>
          <p:nvPr/>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pic>
        <p:nvPicPr>
          <p:cNvPr id="5" name="Bilde 4">
            <a:extLst>
              <a:ext uri="{FF2B5EF4-FFF2-40B4-BE49-F238E27FC236}">
                <a16:creationId xmlns:a16="http://schemas.microsoft.com/office/drawing/2014/main" id="{B331DCDA-A671-1AEA-C91C-BDF1F5B832A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sp>
        <p:nvSpPr>
          <p:cNvPr id="6" name="Date Placeholder 3">
            <a:extLst>
              <a:ext uri="{FF2B5EF4-FFF2-40B4-BE49-F238E27FC236}">
                <a16:creationId xmlns:a16="http://schemas.microsoft.com/office/drawing/2014/main" id="{097FFE78-F798-F5FF-D507-7EC8F4DDF18B}"/>
              </a:ext>
            </a:extLst>
          </p:cNvPr>
          <p:cNvSpPr txBox="1">
            <a:spLocks/>
          </p:cNvSpPr>
          <p:nvPr/>
        </p:nvSpPr>
        <p:spPr>
          <a:xfrm>
            <a:off x="10156825" y="6292352"/>
            <a:ext cx="1339850" cy="365125"/>
          </a:xfrm>
          <a:prstGeom prst="rect">
            <a:avLst/>
          </a:prstGeom>
        </p:spPr>
        <p:txBody>
          <a:bodyPr vert="horz" lIns="91440" tIns="45720" rIns="91440" bIns="45720" rtlCol="0" anchor="ctr"/>
          <a:lstStyle>
            <a:defPPr>
              <a:defRPr lang="nb-NO"/>
            </a:defPPr>
            <a:lvl1pPr marL="0" algn="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0496DB-E8C8-4849-8A63-AC568158CC03}" type="datetime1">
              <a:rPr lang="nb-NO" smtClean="0"/>
              <a:pPr/>
              <a:t>30.01.2026</a:t>
            </a:fld>
            <a:endParaRPr lang="nb-NO"/>
          </a:p>
        </p:txBody>
      </p:sp>
      <p:sp>
        <p:nvSpPr>
          <p:cNvPr id="9" name="Slide Number Placeholder 5">
            <a:extLst>
              <a:ext uri="{FF2B5EF4-FFF2-40B4-BE49-F238E27FC236}">
                <a16:creationId xmlns:a16="http://schemas.microsoft.com/office/drawing/2014/main" id="{D5AC3886-6C5C-60F6-01C9-9AA0E9E5CA9D}"/>
              </a:ext>
            </a:extLst>
          </p:cNvPr>
          <p:cNvSpPr txBox="1">
            <a:spLocks/>
          </p:cNvSpPr>
          <p:nvPr userDrawn="1"/>
        </p:nvSpPr>
        <p:spPr>
          <a:xfrm>
            <a:off x="11496674" y="6292352"/>
            <a:ext cx="695325" cy="365125"/>
          </a:xfrm>
          <a:prstGeom prst="rect">
            <a:avLst/>
          </a:prstGeom>
        </p:spPr>
        <p:txBody>
          <a:bodyPr vert="horz" lIns="91440" tIns="45720" rIns="91440" bIns="45720" rtlCol="0" anchor="ctr"/>
          <a:lstStyle>
            <a:defPPr>
              <a:defRPr lang="nb-NO"/>
            </a:defPPr>
            <a:lvl1pPr marL="0" algn="ctr" defTabSz="914400" rtl="0" eaLnBrk="1" latinLnBrk="0" hangingPunct="1">
              <a:defRPr sz="900" b="0" i="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ACEFDFC-287E-0A4D-81A7-6CC8C070690D}" type="slidenum">
              <a:rPr lang="nb-NO" smtClean="0"/>
              <a:pPr algn="l"/>
              <a:t>‹#›</a:t>
            </a:fld>
            <a:endParaRPr lang="nb-NO"/>
          </a:p>
        </p:txBody>
      </p:sp>
    </p:spTree>
    <p:extLst>
      <p:ext uri="{BB962C8B-B14F-4D97-AF65-F5344CB8AC3E}">
        <p14:creationId xmlns:p14="http://schemas.microsoft.com/office/powerpoint/2010/main" val="4036066286"/>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ransition>
    <p:fade/>
  </p:transition>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9"/>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emf"/><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26.emf"/><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png"/><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5.xml"/><Relationship Id="rId1" Type="http://schemas.openxmlformats.org/officeDocument/2006/relationships/video" Target="https://www.youtube.com/embed/Ru26DV2cyBs?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5.xml"/><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Undertittel 23">
            <a:extLst>
              <a:ext uri="{FF2B5EF4-FFF2-40B4-BE49-F238E27FC236}">
                <a16:creationId xmlns:a16="http://schemas.microsoft.com/office/drawing/2014/main" id="{29C4B857-6438-6A5D-F840-CD54D88B7D0D}"/>
              </a:ext>
            </a:extLst>
          </p:cNvPr>
          <p:cNvSpPr>
            <a:spLocks noGrp="1"/>
          </p:cNvSpPr>
          <p:nvPr>
            <p:ph type="subTitle" idx="1"/>
          </p:nvPr>
        </p:nvSpPr>
        <p:spPr/>
        <p:txBody>
          <a:bodyPr/>
          <a:lstStyle/>
          <a:p>
            <a:endParaRPr lang="nb-NO"/>
          </a:p>
        </p:txBody>
      </p:sp>
      <p:pic>
        <p:nvPicPr>
          <p:cNvPr id="30" name="ANW1380_019_Three-Reasons-3-(60)">
            <a:hlinkClick r:id="" action="ppaction://media"/>
            <a:extLst>
              <a:ext uri="{FF2B5EF4-FFF2-40B4-BE49-F238E27FC236}">
                <a16:creationId xmlns:a16="http://schemas.microsoft.com/office/drawing/2014/main" id="{8C3CA1DD-808E-9314-B088-66531559B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38" y="7938"/>
            <a:ext cx="812800" cy="812800"/>
          </a:xfrm>
          <a:prstGeom prst="rect">
            <a:avLst/>
          </a:prstGeom>
        </p:spPr>
      </p:pic>
      <p:pic>
        <p:nvPicPr>
          <p:cNvPr id="2" name="Bilde 1">
            <a:extLst>
              <a:ext uri="{FF2B5EF4-FFF2-40B4-BE49-F238E27FC236}">
                <a16:creationId xmlns:a16="http://schemas.microsoft.com/office/drawing/2014/main" id="{824818F3-880E-916E-26E4-469BA0AE46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67" y="-7109"/>
            <a:ext cx="12188058" cy="6857171"/>
          </a:xfrm>
          <a:prstGeom prst="rect">
            <a:avLst/>
          </a:prstGeom>
        </p:spPr>
      </p:pic>
      <p:sp>
        <p:nvSpPr>
          <p:cNvPr id="3" name="Rektangel 2">
            <a:extLst>
              <a:ext uri="{FF2B5EF4-FFF2-40B4-BE49-F238E27FC236}">
                <a16:creationId xmlns:a16="http://schemas.microsoft.com/office/drawing/2014/main" id="{34708319-39A6-AC06-CCEC-02F2E9E8B824}"/>
              </a:ext>
            </a:extLst>
          </p:cNvPr>
          <p:cNvSpPr/>
          <p:nvPr/>
        </p:nvSpPr>
        <p:spPr>
          <a:xfrm>
            <a:off x="731085" y="4016829"/>
            <a:ext cx="5364915" cy="104502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4" name="TekstSylinder 3">
            <a:extLst>
              <a:ext uri="{FF2B5EF4-FFF2-40B4-BE49-F238E27FC236}">
                <a16:creationId xmlns:a16="http://schemas.microsoft.com/office/drawing/2014/main" id="{FBD18ABA-42E0-76ED-03BB-DF82941FF7DE}"/>
              </a:ext>
            </a:extLst>
          </p:cNvPr>
          <p:cNvSpPr txBox="1"/>
          <p:nvPr/>
        </p:nvSpPr>
        <p:spPr>
          <a:xfrm>
            <a:off x="1164774" y="4308510"/>
            <a:ext cx="4800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000000"/>
                </a:solidFill>
                <a:effectLst/>
                <a:uLnTx/>
                <a:uFillTx/>
                <a:latin typeface="Oslo Sans Office"/>
                <a:ea typeface="+mn-ea"/>
                <a:cs typeface="+mn-cs"/>
              </a:rPr>
              <a:t>Oss som kollegaer – økt 1</a:t>
            </a:r>
          </a:p>
        </p:txBody>
      </p:sp>
    </p:spTree>
    <p:extLst>
      <p:ext uri="{BB962C8B-B14F-4D97-AF65-F5344CB8AC3E}">
        <p14:creationId xmlns:p14="http://schemas.microsoft.com/office/powerpoint/2010/main" val="15637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cond evt="onNext" delay="0">
                      <p:tgtEl>
                        <p:sldTgt/>
                      </p:tgtEl>
                    </p:cond>
                  </p:endCondLst>
                </p:cTn>
                <p:tgtEl>
                  <p:spTgt spid="3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3A081961-F972-3A94-1D7B-AB0B85CC3984}"/>
              </a:ext>
            </a:extLst>
          </p:cNvPr>
          <p:cNvSpPr/>
          <p:nvPr/>
        </p:nvSpPr>
        <p:spPr>
          <a:xfrm>
            <a:off x="5747656" y="0"/>
            <a:ext cx="64443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Plassholder for innhold 2">
            <a:extLst>
              <a:ext uri="{FF2B5EF4-FFF2-40B4-BE49-F238E27FC236}">
                <a16:creationId xmlns:a16="http://schemas.microsoft.com/office/drawing/2014/main" id="{A96F1214-6DCE-4EEB-4B7B-10EB4F6E7266}"/>
              </a:ext>
            </a:extLst>
          </p:cNvPr>
          <p:cNvSpPr>
            <a:spLocks noGrp="1"/>
          </p:cNvSpPr>
          <p:nvPr>
            <p:ph idx="1"/>
          </p:nvPr>
        </p:nvSpPr>
        <p:spPr>
          <a:xfrm>
            <a:off x="6374275" y="1396315"/>
            <a:ext cx="5466405" cy="3718612"/>
          </a:xfrm>
        </p:spPr>
        <p:txBody>
          <a:bodyPr>
            <a:noAutofit/>
          </a:bodyPr>
          <a:lstStyle/>
          <a:p>
            <a:pPr>
              <a:spcAft>
                <a:spcPts val="1800"/>
              </a:spcAft>
              <a:buBlip>
                <a:blip r:embed="rId3"/>
              </a:buBlip>
            </a:pPr>
            <a:r>
              <a:rPr lang="nb-NO" sz="1800"/>
              <a:t>Vi kan gi hverandre reguleringsstøtte gjennom de </a:t>
            </a:r>
            <a:r>
              <a:rPr lang="nb-NO" sz="1800" b="1"/>
              <a:t>fire portene</a:t>
            </a:r>
            <a:r>
              <a:rPr lang="nb-NO" sz="1800"/>
              <a:t>. </a:t>
            </a:r>
          </a:p>
          <a:p>
            <a:pPr>
              <a:spcAft>
                <a:spcPts val="1800"/>
              </a:spcAft>
              <a:buBlip>
                <a:blip r:embed="rId3"/>
              </a:buBlip>
            </a:pPr>
            <a:r>
              <a:rPr lang="nb-NO" sz="1800"/>
              <a:t>Det er mulig å gi reguleringsstøtte til </a:t>
            </a:r>
            <a:r>
              <a:rPr lang="nb-NO" sz="1800" b="1"/>
              <a:t>enkeltkollegaer, </a:t>
            </a:r>
            <a:r>
              <a:rPr lang="nb-NO" sz="1800"/>
              <a:t>eller vi kan gjøre det som </a:t>
            </a:r>
            <a:r>
              <a:rPr lang="nb-NO" sz="1800" b="1"/>
              <a:t>kollegagruppe. </a:t>
            </a:r>
          </a:p>
          <a:p>
            <a:pPr>
              <a:spcAft>
                <a:spcPts val="1800"/>
              </a:spcAft>
              <a:buBlip>
                <a:blip r:embed="rId3"/>
              </a:buBlip>
            </a:pPr>
            <a:r>
              <a:rPr lang="nb-NO" sz="1800"/>
              <a:t>Det er mest effektivt å gi reguleringsstøtte gjennom </a:t>
            </a:r>
            <a:r>
              <a:rPr lang="nb-NO" sz="1800" b="1"/>
              <a:t>flere porter samtidig</a:t>
            </a:r>
            <a:r>
              <a:rPr lang="nb-NO" sz="1800"/>
              <a:t>, gjerne nedenfra og opp. </a:t>
            </a:r>
          </a:p>
        </p:txBody>
      </p:sp>
      <p:sp>
        <p:nvSpPr>
          <p:cNvPr id="2" name="Tittel 1">
            <a:extLst>
              <a:ext uri="{FF2B5EF4-FFF2-40B4-BE49-F238E27FC236}">
                <a16:creationId xmlns:a16="http://schemas.microsoft.com/office/drawing/2014/main" id="{0177AAD7-F305-60A9-CDB3-1144EB3E4A2B}"/>
              </a:ext>
            </a:extLst>
          </p:cNvPr>
          <p:cNvSpPr>
            <a:spLocks noGrp="1"/>
          </p:cNvSpPr>
          <p:nvPr>
            <p:ph type="title"/>
          </p:nvPr>
        </p:nvSpPr>
        <p:spPr>
          <a:xfrm>
            <a:off x="1134309" y="4140007"/>
            <a:ext cx="4278086" cy="789822"/>
          </a:xfrm>
        </p:spPr>
        <p:txBody>
          <a:bodyPr>
            <a:normAutofit/>
          </a:bodyPr>
          <a:lstStyle/>
          <a:p>
            <a:pPr algn="ctr"/>
            <a:r>
              <a:rPr lang="nb-NO"/>
              <a:t>Reguleringsstøtte</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1,2</a:t>
            </a:r>
            <a:endParaRPr lang="nb-NO"/>
          </a:p>
        </p:txBody>
      </p:sp>
      <p:pic>
        <p:nvPicPr>
          <p:cNvPr id="4" name="Bilde 3">
            <a:extLst>
              <a:ext uri="{FF2B5EF4-FFF2-40B4-BE49-F238E27FC236}">
                <a16:creationId xmlns:a16="http://schemas.microsoft.com/office/drawing/2014/main" id="{29AAB40F-DE81-6C92-72AB-5BA5ED28576B}"/>
              </a:ext>
            </a:extLst>
          </p:cNvPr>
          <p:cNvPicPr>
            <a:picLocks noChangeAspect="1"/>
          </p:cNvPicPr>
          <p:nvPr/>
        </p:nvPicPr>
        <p:blipFill>
          <a:blip r:embed="rId4"/>
          <a:stretch>
            <a:fillRect/>
          </a:stretch>
        </p:blipFill>
        <p:spPr>
          <a:xfrm>
            <a:off x="1515687" y="2485898"/>
            <a:ext cx="580577" cy="869967"/>
          </a:xfrm>
          <a:prstGeom prst="rect">
            <a:avLst/>
          </a:prstGeom>
        </p:spPr>
      </p:pic>
      <p:pic>
        <p:nvPicPr>
          <p:cNvPr id="5" name="Bilde 4">
            <a:extLst>
              <a:ext uri="{FF2B5EF4-FFF2-40B4-BE49-F238E27FC236}">
                <a16:creationId xmlns:a16="http://schemas.microsoft.com/office/drawing/2014/main" id="{317DFCFA-3350-F0E8-C7CD-60F8C63AB2A3}"/>
              </a:ext>
            </a:extLst>
          </p:cNvPr>
          <p:cNvPicPr>
            <a:picLocks noChangeAspect="1"/>
          </p:cNvPicPr>
          <p:nvPr/>
        </p:nvPicPr>
        <p:blipFill>
          <a:blip r:embed="rId5"/>
          <a:stretch>
            <a:fillRect/>
          </a:stretch>
        </p:blipFill>
        <p:spPr>
          <a:xfrm>
            <a:off x="2454148" y="2259127"/>
            <a:ext cx="580577" cy="869967"/>
          </a:xfrm>
          <a:prstGeom prst="rect">
            <a:avLst/>
          </a:prstGeom>
        </p:spPr>
      </p:pic>
      <p:pic>
        <p:nvPicPr>
          <p:cNvPr id="6" name="Bilde 5">
            <a:extLst>
              <a:ext uri="{FF2B5EF4-FFF2-40B4-BE49-F238E27FC236}">
                <a16:creationId xmlns:a16="http://schemas.microsoft.com/office/drawing/2014/main" id="{E117EB46-CFA3-BEC3-BFC2-C98807758C33}"/>
              </a:ext>
            </a:extLst>
          </p:cNvPr>
          <p:cNvPicPr>
            <a:picLocks noChangeAspect="1"/>
          </p:cNvPicPr>
          <p:nvPr/>
        </p:nvPicPr>
        <p:blipFill>
          <a:blip r:embed="rId6"/>
          <a:stretch>
            <a:fillRect/>
          </a:stretch>
        </p:blipFill>
        <p:spPr>
          <a:xfrm>
            <a:off x="3316065" y="2023382"/>
            <a:ext cx="580577" cy="869967"/>
          </a:xfrm>
          <a:prstGeom prst="rect">
            <a:avLst/>
          </a:prstGeom>
        </p:spPr>
      </p:pic>
      <p:pic>
        <p:nvPicPr>
          <p:cNvPr id="8" name="Bilde 7" descr="Et bilde som inneholder sort, mørke&#10;&#10;Automatisk generert beskrivelse">
            <a:extLst>
              <a:ext uri="{FF2B5EF4-FFF2-40B4-BE49-F238E27FC236}">
                <a16:creationId xmlns:a16="http://schemas.microsoft.com/office/drawing/2014/main" id="{F5E1D7A4-90F0-4A76-0F98-3B5F44BEF914}"/>
              </a:ext>
            </a:extLst>
          </p:cNvPr>
          <p:cNvPicPr>
            <a:picLocks noChangeAspect="1"/>
          </p:cNvPicPr>
          <p:nvPr/>
        </p:nvPicPr>
        <p:blipFill rotWithShape="1">
          <a:blip r:embed="rId7">
            <a:extLst>
              <a:ext uri="{28A0092B-C50C-407E-A947-70E740481C1C}">
                <a14:useLocalDpi xmlns:a14="http://schemas.microsoft.com/office/drawing/2010/main" val="0"/>
              </a:ext>
            </a:extLst>
          </a:blip>
          <a:srcRect l="23923" t="27126" r="32421" b="39181"/>
          <a:stretch/>
        </p:blipFill>
        <p:spPr>
          <a:xfrm>
            <a:off x="1196374" y="2771711"/>
            <a:ext cx="2882695" cy="1250623"/>
          </a:xfrm>
          <a:prstGeom prst="rect">
            <a:avLst/>
          </a:prstGeom>
        </p:spPr>
      </p:pic>
      <p:pic>
        <p:nvPicPr>
          <p:cNvPr id="9" name="Bilde 8">
            <a:extLst>
              <a:ext uri="{FF2B5EF4-FFF2-40B4-BE49-F238E27FC236}">
                <a16:creationId xmlns:a16="http://schemas.microsoft.com/office/drawing/2014/main" id="{EA58F62A-A5D7-A9C5-B5FA-5A6997A75EED}"/>
              </a:ext>
            </a:extLst>
          </p:cNvPr>
          <p:cNvPicPr>
            <a:picLocks noChangeAspect="1"/>
          </p:cNvPicPr>
          <p:nvPr/>
        </p:nvPicPr>
        <p:blipFill>
          <a:blip r:embed="rId8"/>
          <a:stretch>
            <a:fillRect/>
          </a:stretch>
        </p:blipFill>
        <p:spPr>
          <a:xfrm>
            <a:off x="4146315" y="1886110"/>
            <a:ext cx="580577" cy="869967"/>
          </a:xfrm>
          <a:prstGeom prst="rect">
            <a:avLst/>
          </a:prstGeom>
        </p:spPr>
      </p:pic>
      <p:pic>
        <p:nvPicPr>
          <p:cNvPr id="11" name="Bilde 10" descr="Et bilde som inneholder sort, mørke&#10;&#10;Automatisk generert beskrivelse">
            <a:extLst>
              <a:ext uri="{FF2B5EF4-FFF2-40B4-BE49-F238E27FC236}">
                <a16:creationId xmlns:a16="http://schemas.microsoft.com/office/drawing/2014/main" id="{33B53FCA-D8A9-51A0-67EE-F26FE9AEE29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466" t="27126" r="32421" b="39181"/>
          <a:stretch/>
        </p:blipFill>
        <p:spPr>
          <a:xfrm>
            <a:off x="4031604" y="2622854"/>
            <a:ext cx="754172" cy="1040699"/>
          </a:xfrm>
          <a:prstGeom prst="rect">
            <a:avLst/>
          </a:prstGeom>
        </p:spPr>
      </p:pic>
      <p:sp>
        <p:nvSpPr>
          <p:cNvPr id="12" name="TekstSylinder 11">
            <a:extLst>
              <a:ext uri="{FF2B5EF4-FFF2-40B4-BE49-F238E27FC236}">
                <a16:creationId xmlns:a16="http://schemas.microsoft.com/office/drawing/2014/main" id="{6DA48B06-94A1-285F-D52B-42768D958EB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Tree>
    <p:extLst>
      <p:ext uri="{BB962C8B-B14F-4D97-AF65-F5344CB8AC3E}">
        <p14:creationId xmlns:p14="http://schemas.microsoft.com/office/powerpoint/2010/main" val="1174679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84218" y="4673581"/>
            <a:ext cx="5333999" cy="941937"/>
          </a:xfrm>
        </p:spPr>
        <p:txBody>
          <a:bodyPr>
            <a:normAutofit fontScale="90000"/>
          </a:bodyPr>
          <a:lstStyle/>
          <a:p>
            <a:pPr algn="ctr">
              <a:spcBef>
                <a:spcPts val="1800"/>
              </a:spcBef>
              <a:spcAft>
                <a:spcPts val="1800"/>
              </a:spcAft>
            </a:pPr>
            <a:r>
              <a:rPr lang="nb-NO" sz="3600"/>
              <a:t>Sanseporten</a:t>
            </a:r>
            <a:br>
              <a:rPr lang="nb-NO" sz="3600"/>
            </a:br>
            <a:r>
              <a:rPr lang="nb-NO" sz="2000"/>
              <a:t>Regulering via kropp og sanser</a:t>
            </a:r>
            <a:br>
              <a:rPr lang="nb-NO"/>
            </a:br>
            <a:endParaRPr lang="nb-NO"/>
          </a:p>
        </p:txBody>
      </p:sp>
      <p:pic>
        <p:nvPicPr>
          <p:cNvPr id="5" name="Bilde 4">
            <a:extLst>
              <a:ext uri="{FF2B5EF4-FFF2-40B4-BE49-F238E27FC236}">
                <a16:creationId xmlns:a16="http://schemas.microsoft.com/office/drawing/2014/main" id="{4111659E-EC80-6501-3784-30C9E4D4678C}"/>
              </a:ext>
            </a:extLst>
          </p:cNvPr>
          <p:cNvPicPr>
            <a:picLocks noChangeAspect="1"/>
          </p:cNvPicPr>
          <p:nvPr/>
        </p:nvPicPr>
        <p:blipFill>
          <a:blip r:embed="rId2"/>
          <a:stretch>
            <a:fillRect/>
          </a:stretch>
        </p:blipFill>
        <p:spPr>
          <a:xfrm>
            <a:off x="1714311" y="1632613"/>
            <a:ext cx="1587872" cy="2379350"/>
          </a:xfrm>
          <a:prstGeom prst="rect">
            <a:avLst/>
          </a:prstGeom>
        </p:spPr>
      </p:pic>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3">
            <a:extLst>
              <a:ext uri="{28A0092B-C50C-407E-A947-70E740481C1C}">
                <a14:useLocalDpi xmlns:a14="http://schemas.microsoft.com/office/drawing/2010/main" val="0"/>
              </a:ext>
            </a:extLst>
          </a:blip>
          <a:srcRect l="44946" t="60819" r="29985" b="21986"/>
          <a:stretch/>
        </p:blipFill>
        <p:spPr>
          <a:xfrm>
            <a:off x="478905" y="3479784"/>
            <a:ext cx="4527387" cy="1745603"/>
          </a:xfrm>
          <a:prstGeom prst="rect">
            <a:avLst/>
          </a:prstGeom>
        </p:spPr>
      </p:pic>
      <p:sp>
        <p:nvSpPr>
          <p:cNvPr id="8" name="Plassholder for dato 3">
            <a:extLst>
              <a:ext uri="{FF2B5EF4-FFF2-40B4-BE49-F238E27FC236}">
                <a16:creationId xmlns:a16="http://schemas.microsoft.com/office/drawing/2014/main" id="{723BD40E-EDFE-DC40-7A27-C5D6CDA7436A}"/>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9" name="Plassholder for lysbildenummer 4">
            <a:extLst>
              <a:ext uri="{FF2B5EF4-FFF2-40B4-BE49-F238E27FC236}">
                <a16:creationId xmlns:a16="http://schemas.microsoft.com/office/drawing/2014/main" id="{079BA383-2F1E-A98B-EA5F-6E3A1BE1F3E8}"/>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11</a:t>
            </a:fld>
            <a:endParaRPr lang="nb-NO"/>
          </a:p>
        </p:txBody>
      </p:sp>
      <p:sp>
        <p:nvSpPr>
          <p:cNvPr id="13" name="Plassholder for innhold 2">
            <a:extLst>
              <a:ext uri="{FF2B5EF4-FFF2-40B4-BE49-F238E27FC236}">
                <a16:creationId xmlns:a16="http://schemas.microsoft.com/office/drawing/2014/main" id="{C5BE4701-B4C0-7A70-1A21-412240184DC9}"/>
              </a:ext>
            </a:extLst>
          </p:cNvPr>
          <p:cNvSpPr>
            <a:spLocks noGrp="1"/>
          </p:cNvSpPr>
          <p:nvPr>
            <p:ph idx="1"/>
          </p:nvPr>
        </p:nvSpPr>
        <p:spPr>
          <a:xfrm>
            <a:off x="6029325" y="1550179"/>
            <a:ext cx="5683770" cy="4923567"/>
          </a:xfrm>
        </p:spPr>
        <p:txBody>
          <a:bodyPr>
            <a:normAutofit/>
          </a:bodyPr>
          <a:lstStyle/>
          <a:p>
            <a:pPr marL="0" indent="0">
              <a:spcBef>
                <a:spcPts val="1200"/>
              </a:spcBef>
              <a:spcAft>
                <a:spcPts val="1200"/>
              </a:spcAft>
              <a:buNone/>
            </a:pPr>
            <a:r>
              <a:rPr lang="nb-NO" sz="1800" b="1"/>
              <a:t>Eksempler:</a:t>
            </a:r>
          </a:p>
          <a:p>
            <a:pPr>
              <a:spcBef>
                <a:spcPts val="1200"/>
              </a:spcBef>
              <a:spcAft>
                <a:spcPts val="1200"/>
              </a:spcAft>
              <a:buBlip>
                <a:blip r:embed="rId4"/>
              </a:buBlip>
            </a:pPr>
            <a:r>
              <a:rPr lang="nb-NO" sz="1800"/>
              <a:t>Dere prioriterer å spise lunsj sammen. </a:t>
            </a:r>
          </a:p>
          <a:p>
            <a:pPr>
              <a:spcBef>
                <a:spcPts val="1200"/>
              </a:spcBef>
              <a:spcAft>
                <a:spcPts val="1200"/>
              </a:spcAft>
              <a:buBlip>
                <a:blip r:embed="rId4"/>
              </a:buBlip>
            </a:pPr>
            <a:r>
              <a:rPr lang="nb-NO" sz="1800"/>
              <a:t>En kollega foreslår at dere skal ta dere en rask tur ut mens dere diskuterer problemstillingen. </a:t>
            </a:r>
          </a:p>
          <a:p>
            <a:pPr>
              <a:spcBef>
                <a:spcPts val="1200"/>
              </a:spcBef>
              <a:spcAft>
                <a:spcPts val="1200"/>
              </a:spcAft>
              <a:buBlip>
                <a:blip r:embed="rId4"/>
              </a:buBlip>
            </a:pPr>
            <a:r>
              <a:rPr lang="nb-NO" sz="1800"/>
              <a:t>Du kommer med et glass vann til kollegaen din som du ser er stresset når personen holder en presentasjon. </a:t>
            </a:r>
          </a:p>
          <a:p>
            <a:pPr>
              <a:spcBef>
                <a:spcPts val="1200"/>
              </a:spcBef>
              <a:spcAft>
                <a:spcPts val="1200"/>
              </a:spcAft>
              <a:buBlip>
                <a:blip r:embed="rId4"/>
              </a:buBlip>
            </a:pPr>
            <a:r>
              <a:rPr lang="nb-NO" sz="1800"/>
              <a:t>Dere gjør pusteøvelser sammen for å bli roligere. </a:t>
            </a:r>
          </a:p>
          <a:p>
            <a:pPr>
              <a:spcBef>
                <a:spcPts val="1200"/>
              </a:spcBef>
              <a:spcAft>
                <a:spcPts val="1200"/>
              </a:spcAft>
              <a:buBlip>
                <a:blip r:embed="rId4"/>
              </a:buBlip>
            </a:pPr>
            <a:endParaRPr lang="nb-NO" sz="1800"/>
          </a:p>
        </p:txBody>
      </p:sp>
      <p:sp>
        <p:nvSpPr>
          <p:cNvPr id="3" name="TekstSylinder 2">
            <a:extLst>
              <a:ext uri="{FF2B5EF4-FFF2-40B4-BE49-F238E27FC236}">
                <a16:creationId xmlns:a16="http://schemas.microsoft.com/office/drawing/2014/main" id="{95EF7590-2F53-EEA2-5919-AB16367D7BB5}"/>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Tree>
    <p:extLst>
      <p:ext uri="{BB962C8B-B14F-4D97-AF65-F5344CB8AC3E}">
        <p14:creationId xmlns:p14="http://schemas.microsoft.com/office/powerpoint/2010/main" val="4176354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F8EA8F28-4606-6340-9ED2-773684BB8C85}"/>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69788ED4-559E-4806-B62F-34EA7C53CB02}"/>
              </a:ext>
            </a:extLst>
          </p:cNvPr>
          <p:cNvSpPr>
            <a:spLocks noGrp="1"/>
          </p:cNvSpPr>
          <p:nvPr>
            <p:ph type="title"/>
          </p:nvPr>
        </p:nvSpPr>
        <p:spPr>
          <a:xfrm>
            <a:off x="-84218" y="4673581"/>
            <a:ext cx="5333999" cy="941937"/>
          </a:xfrm>
        </p:spPr>
        <p:txBody>
          <a:bodyPr>
            <a:normAutofit fontScale="90000"/>
          </a:bodyPr>
          <a:lstStyle/>
          <a:p>
            <a:pPr algn="ctr">
              <a:spcBef>
                <a:spcPts val="1800"/>
              </a:spcBef>
              <a:spcAft>
                <a:spcPts val="1800"/>
              </a:spcAft>
            </a:pPr>
            <a:r>
              <a:rPr lang="nb-NO" sz="3600"/>
              <a:t>Følelsesporten</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2</a:t>
            </a:r>
            <a:br>
              <a:rPr lang="nb-NO" sz="3600"/>
            </a:br>
            <a:r>
              <a:rPr lang="nb-NO" sz="2000"/>
              <a:t>Regulering følelser og relasjon</a:t>
            </a:r>
            <a:br>
              <a:rPr lang="nb-NO"/>
            </a:br>
            <a:endParaRPr lang="nb-NO"/>
          </a:p>
        </p:txBody>
      </p:sp>
      <p:pic>
        <p:nvPicPr>
          <p:cNvPr id="6" name="Bilde 5" descr="Et bilde som inneholder sort, mørke&#10;&#10;Automatisk generert beskrivelse">
            <a:extLst>
              <a:ext uri="{FF2B5EF4-FFF2-40B4-BE49-F238E27FC236}">
                <a16:creationId xmlns:a16="http://schemas.microsoft.com/office/drawing/2014/main" id="{8F08ED35-5A9E-4D90-5E20-1844F429A69C}"/>
              </a:ext>
            </a:extLst>
          </p:cNvPr>
          <p:cNvPicPr>
            <a:picLocks noChangeAspect="1"/>
          </p:cNvPicPr>
          <p:nvPr/>
        </p:nvPicPr>
        <p:blipFill rotWithShape="1">
          <a:blip r:embed="rId3">
            <a:extLst>
              <a:ext uri="{28A0092B-C50C-407E-A947-70E740481C1C}">
                <a14:useLocalDpi xmlns:a14="http://schemas.microsoft.com/office/drawing/2010/main" val="0"/>
              </a:ext>
            </a:extLst>
          </a:blip>
          <a:srcRect l="44946" t="60819" r="29985" b="21986"/>
          <a:stretch/>
        </p:blipFill>
        <p:spPr>
          <a:xfrm>
            <a:off x="470217" y="3398946"/>
            <a:ext cx="4527387" cy="1745603"/>
          </a:xfrm>
          <a:prstGeom prst="rect">
            <a:avLst/>
          </a:prstGeom>
        </p:spPr>
      </p:pic>
      <p:sp>
        <p:nvSpPr>
          <p:cNvPr id="8" name="Plassholder for dato 3">
            <a:extLst>
              <a:ext uri="{FF2B5EF4-FFF2-40B4-BE49-F238E27FC236}">
                <a16:creationId xmlns:a16="http://schemas.microsoft.com/office/drawing/2014/main" id="{723BD40E-EDFE-DC40-7A27-C5D6CDA7436A}"/>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9" name="Plassholder for lysbildenummer 4">
            <a:extLst>
              <a:ext uri="{FF2B5EF4-FFF2-40B4-BE49-F238E27FC236}">
                <a16:creationId xmlns:a16="http://schemas.microsoft.com/office/drawing/2014/main" id="{079BA383-2F1E-A98B-EA5F-6E3A1BE1F3E8}"/>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12</a:t>
            </a:fld>
            <a:endParaRPr lang="nb-NO"/>
          </a:p>
        </p:txBody>
      </p:sp>
      <p:sp>
        <p:nvSpPr>
          <p:cNvPr id="13" name="Plassholder for innhold 2">
            <a:extLst>
              <a:ext uri="{FF2B5EF4-FFF2-40B4-BE49-F238E27FC236}">
                <a16:creationId xmlns:a16="http://schemas.microsoft.com/office/drawing/2014/main" id="{C5BE4701-B4C0-7A70-1A21-412240184DC9}"/>
              </a:ext>
            </a:extLst>
          </p:cNvPr>
          <p:cNvSpPr>
            <a:spLocks noGrp="1"/>
          </p:cNvSpPr>
          <p:nvPr>
            <p:ph idx="1"/>
          </p:nvPr>
        </p:nvSpPr>
        <p:spPr>
          <a:xfrm>
            <a:off x="5932170" y="1291591"/>
            <a:ext cx="5789613" cy="4323928"/>
          </a:xfrm>
        </p:spPr>
        <p:txBody>
          <a:bodyPr>
            <a:normAutofit fontScale="92500" lnSpcReduction="20000"/>
          </a:bodyPr>
          <a:lstStyle/>
          <a:p>
            <a:pPr marL="0" indent="0">
              <a:spcBef>
                <a:spcPts val="1200"/>
              </a:spcBef>
              <a:spcAft>
                <a:spcPts val="1200"/>
              </a:spcAft>
              <a:buNone/>
            </a:pPr>
            <a:r>
              <a:rPr lang="nb-NO" sz="1900" b="1"/>
              <a:t>Eksempler:</a:t>
            </a:r>
          </a:p>
          <a:p>
            <a:pPr>
              <a:spcBef>
                <a:spcPts val="1200"/>
              </a:spcBef>
              <a:spcAft>
                <a:spcPts val="1200"/>
              </a:spcAft>
              <a:buBlip>
                <a:blip r:embed="rId4"/>
              </a:buBlip>
            </a:pPr>
            <a:r>
              <a:rPr lang="nb-NO" sz="1800"/>
              <a:t>På teamet anerkjenner dere at det er naturlig å reagere, og dere dømmer ikke hverandre når dere føler noe. </a:t>
            </a:r>
          </a:p>
          <a:p>
            <a:pPr>
              <a:spcBef>
                <a:spcPts val="1200"/>
              </a:spcBef>
              <a:spcAft>
                <a:spcPts val="1200"/>
              </a:spcAft>
              <a:buBlip>
                <a:blip r:embed="rId4"/>
              </a:buBlip>
            </a:pPr>
            <a:r>
              <a:rPr lang="nb-NO" sz="1800"/>
              <a:t>En kollega du kjenner godt legger en hånd på skulderen din og gir deg et vennlig blikk når du er hektisk. </a:t>
            </a:r>
          </a:p>
          <a:p>
            <a:pPr>
              <a:spcBef>
                <a:spcPts val="1200"/>
              </a:spcBef>
              <a:spcAft>
                <a:spcPts val="1200"/>
              </a:spcAft>
              <a:buBlip>
                <a:blip r:embed="rId4"/>
              </a:buBlip>
            </a:pPr>
            <a:r>
              <a:rPr lang="nb-NO" sz="1800"/>
              <a:t>Du kjenner at situasjonen føles håpløs. Kollegaen din lar deg føle det du gjør, uten å presse deg til å tenke positivt eller se andre løsninger før du er klar. </a:t>
            </a:r>
          </a:p>
          <a:p>
            <a:pPr>
              <a:spcBef>
                <a:spcPts val="1200"/>
              </a:spcBef>
              <a:spcAft>
                <a:spcPts val="1200"/>
              </a:spcAft>
              <a:buBlip>
                <a:blip r:embed="rId4"/>
              </a:buBlip>
            </a:pPr>
            <a:r>
              <a:rPr lang="nb-NO" sz="1800"/>
              <a:t>Dere er i et møte der en ungdom blir veldig sint. Kollegaen din holder seg rolig, og du kjenner at det hjelper deg med å holde deg rolig også. </a:t>
            </a:r>
          </a:p>
          <a:p>
            <a:pPr>
              <a:spcBef>
                <a:spcPts val="1200"/>
              </a:spcBef>
              <a:spcAft>
                <a:spcPts val="1200"/>
              </a:spcAft>
              <a:buBlip>
                <a:blip r:embed="rId4"/>
              </a:buBlip>
            </a:pPr>
            <a:endParaRPr lang="nb-NO" sz="1800"/>
          </a:p>
        </p:txBody>
      </p:sp>
      <p:pic>
        <p:nvPicPr>
          <p:cNvPr id="3" name="Bilde 2">
            <a:extLst>
              <a:ext uri="{FF2B5EF4-FFF2-40B4-BE49-F238E27FC236}">
                <a16:creationId xmlns:a16="http://schemas.microsoft.com/office/drawing/2014/main" id="{48588488-F415-6441-7484-11446B1C931B}"/>
              </a:ext>
            </a:extLst>
          </p:cNvPr>
          <p:cNvPicPr>
            <a:picLocks noChangeAspect="1"/>
          </p:cNvPicPr>
          <p:nvPr/>
        </p:nvPicPr>
        <p:blipFill>
          <a:blip r:embed="rId5"/>
          <a:stretch>
            <a:fillRect/>
          </a:stretch>
        </p:blipFill>
        <p:spPr>
          <a:xfrm>
            <a:off x="1663103" y="1547949"/>
            <a:ext cx="1587872" cy="2379350"/>
          </a:xfrm>
          <a:prstGeom prst="rect">
            <a:avLst/>
          </a:prstGeom>
        </p:spPr>
      </p:pic>
      <p:sp>
        <p:nvSpPr>
          <p:cNvPr id="5" name="TekstSylinder 4">
            <a:extLst>
              <a:ext uri="{FF2B5EF4-FFF2-40B4-BE49-F238E27FC236}">
                <a16:creationId xmlns:a16="http://schemas.microsoft.com/office/drawing/2014/main" id="{D69BD2AA-9E6A-E187-B62B-52565C05A42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Tree>
    <p:extLst>
      <p:ext uri="{BB962C8B-B14F-4D97-AF65-F5344CB8AC3E}">
        <p14:creationId xmlns:p14="http://schemas.microsoft.com/office/powerpoint/2010/main" val="3437837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E3ED729C-7E0B-161D-289B-F6CF0522B072}"/>
              </a:ext>
            </a:extLst>
          </p:cNvPr>
          <p:cNvPicPr>
            <a:picLocks noChangeAspect="1"/>
          </p:cNvPicPr>
          <p:nvPr/>
        </p:nvPicPr>
        <p:blipFill>
          <a:blip r:embed="rId3"/>
          <a:stretch>
            <a:fillRect/>
          </a:stretch>
        </p:blipFill>
        <p:spPr>
          <a:xfrm>
            <a:off x="1957490" y="1267775"/>
            <a:ext cx="1587872" cy="2379350"/>
          </a:xfrm>
          <a:prstGeom prst="rect">
            <a:avLst/>
          </a:prstGeom>
        </p:spPr>
      </p:pic>
      <p:sp>
        <p:nvSpPr>
          <p:cNvPr id="2" name="Tittel 1">
            <a:extLst>
              <a:ext uri="{FF2B5EF4-FFF2-40B4-BE49-F238E27FC236}">
                <a16:creationId xmlns:a16="http://schemas.microsoft.com/office/drawing/2014/main" id="{3AEE0584-3D43-3A81-0C37-9610A6DE9FAB}"/>
              </a:ext>
            </a:extLst>
          </p:cNvPr>
          <p:cNvSpPr>
            <a:spLocks noGrp="1"/>
          </p:cNvSpPr>
          <p:nvPr>
            <p:ph type="title"/>
          </p:nvPr>
        </p:nvSpPr>
        <p:spPr>
          <a:xfrm>
            <a:off x="902918" y="4196292"/>
            <a:ext cx="4112201" cy="1311999"/>
          </a:xfrm>
        </p:spPr>
        <p:txBody>
          <a:bodyPr>
            <a:normAutofit/>
          </a:bodyPr>
          <a:lstStyle/>
          <a:p>
            <a:pPr algn="ctr">
              <a:spcBef>
                <a:spcPts val="1200"/>
              </a:spcBef>
              <a:spcAft>
                <a:spcPts val="1200"/>
              </a:spcAft>
            </a:pPr>
            <a:r>
              <a:rPr lang="nb-NO"/>
              <a:t>Tenkeporten</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2</a:t>
            </a:r>
            <a:br>
              <a:rPr lang="nb-NO"/>
            </a:br>
            <a:r>
              <a:rPr lang="nb-NO" sz="2000"/>
              <a:t>Regulering via tanker og fornuft</a:t>
            </a:r>
          </a:p>
        </p:txBody>
      </p:sp>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806612" y="3106688"/>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Plassholder for dato 3">
            <a:extLst>
              <a:ext uri="{FF2B5EF4-FFF2-40B4-BE49-F238E27FC236}">
                <a16:creationId xmlns:a16="http://schemas.microsoft.com/office/drawing/2014/main" id="{340BFE3A-15F0-C698-21C4-347F5BEB89F3}"/>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12" name="Plassholder for lysbildenummer 4">
            <a:extLst>
              <a:ext uri="{FF2B5EF4-FFF2-40B4-BE49-F238E27FC236}">
                <a16:creationId xmlns:a16="http://schemas.microsoft.com/office/drawing/2014/main" id="{685487A0-8C4C-1199-C3E1-492EFB2194D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13</a:t>
            </a:fld>
            <a:endParaRPr lang="nb-NO"/>
          </a:p>
        </p:txBody>
      </p:sp>
      <p:sp>
        <p:nvSpPr>
          <p:cNvPr id="13" name="Plassholder for innhold 2">
            <a:extLst>
              <a:ext uri="{FF2B5EF4-FFF2-40B4-BE49-F238E27FC236}">
                <a16:creationId xmlns:a16="http://schemas.microsoft.com/office/drawing/2014/main" id="{62B52F9E-A982-1A5F-46AE-3303AF7396F5}"/>
              </a:ext>
            </a:extLst>
          </p:cNvPr>
          <p:cNvSpPr>
            <a:spLocks noGrp="1"/>
          </p:cNvSpPr>
          <p:nvPr>
            <p:ph idx="1"/>
          </p:nvPr>
        </p:nvSpPr>
        <p:spPr>
          <a:xfrm>
            <a:off x="5811745" y="769028"/>
            <a:ext cx="5684929" cy="5254159"/>
          </a:xfrm>
        </p:spPr>
        <p:txBody>
          <a:bodyPr>
            <a:noAutofit/>
          </a:bodyPr>
          <a:lstStyle/>
          <a:p>
            <a:pPr marL="0" indent="0">
              <a:spcBef>
                <a:spcPts val="1200"/>
              </a:spcBef>
              <a:spcAft>
                <a:spcPts val="1200"/>
              </a:spcAft>
              <a:buNone/>
            </a:pPr>
            <a:r>
              <a:rPr lang="nb-NO" sz="1800" b="1"/>
              <a:t>Eksempler:</a:t>
            </a:r>
          </a:p>
          <a:p>
            <a:pPr>
              <a:spcBef>
                <a:spcPts val="1200"/>
              </a:spcBef>
              <a:spcAft>
                <a:spcPts val="1200"/>
              </a:spcAft>
              <a:buBlip>
                <a:blip r:embed="rId5"/>
              </a:buBlip>
            </a:pPr>
            <a:r>
              <a:rPr lang="nb-NO" sz="1800"/>
              <a:t>Teamet hjelper deg med å se problemstillingen fra ulike perspektiver.</a:t>
            </a:r>
          </a:p>
          <a:p>
            <a:pPr>
              <a:spcBef>
                <a:spcPts val="1200"/>
              </a:spcBef>
              <a:spcAft>
                <a:spcPts val="1200"/>
              </a:spcAft>
              <a:buBlip>
                <a:blip r:embed="rId5"/>
              </a:buBlip>
            </a:pPr>
            <a:r>
              <a:rPr lang="nb-NO" sz="1800"/>
              <a:t>Etter et kaotisk mæte får du hjelp til å lage en tidslinje så du får oversikt over det som skjedde. </a:t>
            </a:r>
          </a:p>
          <a:p>
            <a:pPr>
              <a:spcBef>
                <a:spcPts val="1200"/>
              </a:spcBef>
              <a:spcAft>
                <a:spcPts val="1200"/>
              </a:spcAft>
              <a:buBlip>
                <a:blip r:embed="rId5"/>
              </a:buBlip>
            </a:pPr>
            <a:r>
              <a:rPr lang="nb-NO" sz="1800"/>
              <a:t>Du hjelper en kollega med å se alle de små suksessene som har skjedd i en sak hun føler er håpløs. </a:t>
            </a:r>
          </a:p>
          <a:p>
            <a:pPr>
              <a:spcBef>
                <a:spcPts val="1200"/>
              </a:spcBef>
              <a:spcAft>
                <a:spcPts val="1200"/>
              </a:spcAft>
              <a:buBlip>
                <a:blip r:embed="rId5"/>
              </a:buBlip>
            </a:pPr>
            <a:r>
              <a:rPr lang="nb-NO" sz="1800"/>
              <a:t>Du gruer deg til et møte der du skal gi en vanskelig beskjed. Du får hjelp fra teamet til å sortere tankene dine og se hvordan du kan håndtere situasjoner som potensielt kan oppstå.</a:t>
            </a:r>
          </a:p>
        </p:txBody>
      </p:sp>
      <p:sp>
        <p:nvSpPr>
          <p:cNvPr id="4" name="TekstSylinder 3">
            <a:extLst>
              <a:ext uri="{FF2B5EF4-FFF2-40B4-BE49-F238E27FC236}">
                <a16:creationId xmlns:a16="http://schemas.microsoft.com/office/drawing/2014/main" id="{D3F10617-2CE9-D1D0-B578-8A7CBC99EDFC}"/>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Tree>
    <p:extLst>
      <p:ext uri="{BB962C8B-B14F-4D97-AF65-F5344CB8AC3E}">
        <p14:creationId xmlns:p14="http://schemas.microsoft.com/office/powerpoint/2010/main" val="235366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F678E94A-4527-8BD5-2C57-94466154EEA9}"/>
              </a:ext>
            </a:extLst>
          </p:cNvPr>
          <p:cNvPicPr>
            <a:picLocks noChangeAspect="1"/>
          </p:cNvPicPr>
          <p:nvPr/>
        </p:nvPicPr>
        <p:blipFill>
          <a:blip r:embed="rId3"/>
          <a:stretch>
            <a:fillRect/>
          </a:stretch>
        </p:blipFill>
        <p:spPr>
          <a:xfrm>
            <a:off x="1957490" y="1597271"/>
            <a:ext cx="1587872" cy="2379350"/>
          </a:xfrm>
          <a:prstGeom prst="rect">
            <a:avLst/>
          </a:prstGeom>
        </p:spPr>
      </p:pic>
      <p:sp>
        <p:nvSpPr>
          <p:cNvPr id="2" name="Tittel 1">
            <a:extLst>
              <a:ext uri="{FF2B5EF4-FFF2-40B4-BE49-F238E27FC236}">
                <a16:creationId xmlns:a16="http://schemas.microsoft.com/office/drawing/2014/main" id="{3AEE0584-3D43-3A81-0C37-9610A6DE9FAB}"/>
              </a:ext>
            </a:extLst>
          </p:cNvPr>
          <p:cNvSpPr>
            <a:spLocks noGrp="1"/>
          </p:cNvSpPr>
          <p:nvPr>
            <p:ph type="title"/>
          </p:nvPr>
        </p:nvSpPr>
        <p:spPr>
          <a:xfrm>
            <a:off x="894696" y="4604729"/>
            <a:ext cx="4112201" cy="1311999"/>
          </a:xfrm>
        </p:spPr>
        <p:txBody>
          <a:bodyPr>
            <a:normAutofit/>
          </a:bodyPr>
          <a:lstStyle/>
          <a:p>
            <a:pPr algn="ctr"/>
            <a:r>
              <a:rPr lang="nb-NO"/>
              <a:t>Strukturporten</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2</a:t>
            </a:r>
            <a:br>
              <a:rPr lang="nb-NO"/>
            </a:br>
            <a:r>
              <a:rPr lang="nb-NO" sz="2000"/>
              <a:t>Regulering via rutiner og forutsigbarhet</a:t>
            </a:r>
          </a:p>
        </p:txBody>
      </p:sp>
      <p:pic>
        <p:nvPicPr>
          <p:cNvPr id="5" name="Bilde 4" descr="Et bilde som inneholder sort, mørke&#10;&#10;Automatisk generert beskrivelse">
            <a:extLst>
              <a:ext uri="{FF2B5EF4-FFF2-40B4-BE49-F238E27FC236}">
                <a16:creationId xmlns:a16="http://schemas.microsoft.com/office/drawing/2014/main" id="{BD3A7F43-DB8C-0A93-CC63-A83A5DB0DF79}"/>
              </a:ext>
            </a:extLst>
          </p:cNvPr>
          <p:cNvPicPr>
            <a:picLocks noChangeAspect="1"/>
          </p:cNvPicPr>
          <p:nvPr/>
        </p:nvPicPr>
        <p:blipFill rotWithShape="1">
          <a:blip r:embed="rId4">
            <a:extLst>
              <a:ext uri="{28A0092B-C50C-407E-A947-70E740481C1C}">
                <a14:useLocalDpi xmlns:a14="http://schemas.microsoft.com/office/drawing/2010/main" val="0"/>
              </a:ext>
            </a:extLst>
          </a:blip>
          <a:srcRect l="44946" t="60819" r="29985" b="21986"/>
          <a:stretch/>
        </p:blipFill>
        <p:spPr>
          <a:xfrm>
            <a:off x="695326" y="3417874"/>
            <a:ext cx="4527387" cy="1745603"/>
          </a:xfrm>
          <a:prstGeom prst="rect">
            <a:avLst/>
          </a:prstGeom>
        </p:spPr>
      </p:pic>
      <p:sp>
        <p:nvSpPr>
          <p:cNvPr id="7" name="Rektangel 6">
            <a:extLst>
              <a:ext uri="{FF2B5EF4-FFF2-40B4-BE49-F238E27FC236}">
                <a16:creationId xmlns:a16="http://schemas.microsoft.com/office/drawing/2014/main" id="{5C691389-B851-879D-63DA-7B65557771D3}"/>
              </a:ext>
            </a:extLst>
          </p:cNvPr>
          <p:cNvSpPr/>
          <p:nvPr/>
        </p:nvSpPr>
        <p:spPr>
          <a:xfrm>
            <a:off x="5334000"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dato 3">
            <a:extLst>
              <a:ext uri="{FF2B5EF4-FFF2-40B4-BE49-F238E27FC236}">
                <a16:creationId xmlns:a16="http://schemas.microsoft.com/office/drawing/2014/main" id="{0C7DDE74-A4A1-24B0-2A5A-60BBECB29837}"/>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11" name="Plassholder for lysbildenummer 4">
            <a:extLst>
              <a:ext uri="{FF2B5EF4-FFF2-40B4-BE49-F238E27FC236}">
                <a16:creationId xmlns:a16="http://schemas.microsoft.com/office/drawing/2014/main" id="{DC5B5153-1A02-2D20-2736-E895545559BF}"/>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14</a:t>
            </a:fld>
            <a:endParaRPr lang="nb-NO"/>
          </a:p>
        </p:txBody>
      </p:sp>
      <p:sp>
        <p:nvSpPr>
          <p:cNvPr id="13" name="Plassholder for innhold 2">
            <a:extLst>
              <a:ext uri="{FF2B5EF4-FFF2-40B4-BE49-F238E27FC236}">
                <a16:creationId xmlns:a16="http://schemas.microsoft.com/office/drawing/2014/main" id="{AAC5ED1B-203D-12AE-9DE8-CD42CF023712}"/>
              </a:ext>
            </a:extLst>
          </p:cNvPr>
          <p:cNvSpPr>
            <a:spLocks noGrp="1"/>
          </p:cNvSpPr>
          <p:nvPr>
            <p:ph idx="1"/>
          </p:nvPr>
        </p:nvSpPr>
        <p:spPr>
          <a:xfrm>
            <a:off x="6096000" y="1163853"/>
            <a:ext cx="5400674" cy="4266133"/>
          </a:xfrm>
        </p:spPr>
        <p:txBody>
          <a:bodyPr>
            <a:noAutofit/>
          </a:bodyPr>
          <a:lstStyle/>
          <a:p>
            <a:pPr marL="0" indent="0">
              <a:spcBef>
                <a:spcPts val="1200"/>
              </a:spcBef>
              <a:spcAft>
                <a:spcPts val="1200"/>
              </a:spcAft>
              <a:buNone/>
            </a:pPr>
            <a:r>
              <a:rPr lang="nb-NO" sz="1800" b="1">
                <a:effectLst/>
                <a:latin typeface="+mj-lt"/>
              </a:rPr>
              <a:t>Eksempler:</a:t>
            </a:r>
          </a:p>
          <a:p>
            <a:pPr>
              <a:spcBef>
                <a:spcPts val="1200"/>
              </a:spcBef>
              <a:spcAft>
                <a:spcPts val="1200"/>
              </a:spcAft>
              <a:buBlip>
                <a:blip r:embed="rId5"/>
              </a:buBlip>
            </a:pPr>
            <a:r>
              <a:rPr lang="nb-NO" sz="1800">
                <a:effectLst/>
              </a:rPr>
              <a:t>I </a:t>
            </a:r>
            <a:r>
              <a:rPr lang="nb-NO" sz="1800"/>
              <a:t>akutte situasjoner har dere avklarte oppgaver og dere vet hvem som gjør hva. </a:t>
            </a:r>
          </a:p>
          <a:p>
            <a:pPr>
              <a:spcBef>
                <a:spcPts val="1200"/>
              </a:spcBef>
              <a:spcAft>
                <a:spcPts val="1200"/>
              </a:spcAft>
              <a:buBlip>
                <a:blip r:embed="rId5"/>
              </a:buBlip>
            </a:pPr>
            <a:r>
              <a:rPr lang="nb-NO" sz="1800">
                <a:effectLst/>
              </a:rPr>
              <a:t>Dere har fast kollegaveiledning annen hver uke så dere vet når og hvor dere har mulighet til å drøfte saker. </a:t>
            </a:r>
          </a:p>
          <a:p>
            <a:pPr>
              <a:spcBef>
                <a:spcPts val="1200"/>
              </a:spcBef>
              <a:spcAft>
                <a:spcPts val="1200"/>
              </a:spcAft>
              <a:buBlip>
                <a:blip r:embed="rId5"/>
              </a:buBlip>
            </a:pPr>
            <a:r>
              <a:rPr lang="nb-NO" sz="1800"/>
              <a:t>Dere starter mandagene med å gjennomgå hva som skal skje i løpet av uken. </a:t>
            </a:r>
          </a:p>
          <a:p>
            <a:pPr>
              <a:spcBef>
                <a:spcPts val="1200"/>
              </a:spcBef>
              <a:spcAft>
                <a:spcPts val="1200"/>
              </a:spcAft>
              <a:buBlip>
                <a:blip r:embed="rId5"/>
              </a:buBlip>
            </a:pPr>
            <a:r>
              <a:rPr lang="nb-NO" sz="1800"/>
              <a:t>Når dere gjennomfører </a:t>
            </a:r>
            <a:r>
              <a:rPr lang="nb-NO" sz="1800" err="1"/>
              <a:t>debrief</a:t>
            </a:r>
            <a:r>
              <a:rPr lang="nb-NO" sz="1800"/>
              <a:t> har dere en oppskrift og fast måte å gjennomføre det på. </a:t>
            </a:r>
          </a:p>
        </p:txBody>
      </p:sp>
      <p:sp>
        <p:nvSpPr>
          <p:cNvPr id="4" name="TekstSylinder 3">
            <a:extLst>
              <a:ext uri="{FF2B5EF4-FFF2-40B4-BE49-F238E27FC236}">
                <a16:creationId xmlns:a16="http://schemas.microsoft.com/office/drawing/2014/main" id="{367BE01E-5A23-1D13-ABBE-2C4831EE91DC}"/>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Tree>
    <p:extLst>
      <p:ext uri="{BB962C8B-B14F-4D97-AF65-F5344CB8AC3E}">
        <p14:creationId xmlns:p14="http://schemas.microsoft.com/office/powerpoint/2010/main" val="1122531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FB127FF-37AE-69FA-AC63-126CFA3DC04F}"/>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077FFC5-B5A6-5D0B-B71D-571CB1FE2483}"/>
              </a:ext>
            </a:extLst>
          </p:cNvPr>
          <p:cNvSpPr>
            <a:spLocks noGrp="1"/>
          </p:cNvSpPr>
          <p:nvPr>
            <p:ph type="title"/>
          </p:nvPr>
        </p:nvSpPr>
        <p:spPr>
          <a:xfrm>
            <a:off x="0" y="519906"/>
            <a:ext cx="5618480" cy="1311999"/>
          </a:xfrm>
        </p:spPr>
        <p:txBody>
          <a:bodyPr>
            <a:noAutofit/>
          </a:bodyPr>
          <a:lstStyle/>
          <a:p>
            <a:pPr algn="ctr"/>
            <a:r>
              <a:rPr lang="nb-NO"/>
              <a:t>Hva er viktig å huske på </a:t>
            </a:r>
            <a:br>
              <a:rPr lang="nb-NO"/>
            </a:br>
            <a:r>
              <a:rPr lang="nb-NO"/>
              <a:t>når du skal gi </a:t>
            </a:r>
            <a:br>
              <a:rPr lang="nb-NO"/>
            </a:br>
            <a:r>
              <a:rPr lang="nb-NO"/>
              <a:t>reguleringsstøtte?</a:t>
            </a:r>
          </a:p>
        </p:txBody>
      </p:sp>
      <p:sp>
        <p:nvSpPr>
          <p:cNvPr id="3" name="Plassholder for innhold 2">
            <a:extLst>
              <a:ext uri="{FF2B5EF4-FFF2-40B4-BE49-F238E27FC236}">
                <a16:creationId xmlns:a16="http://schemas.microsoft.com/office/drawing/2014/main" id="{E0D23BD4-AA71-E23A-1CDB-6C7844857660}"/>
              </a:ext>
            </a:extLst>
          </p:cNvPr>
          <p:cNvSpPr>
            <a:spLocks noGrp="1"/>
          </p:cNvSpPr>
          <p:nvPr>
            <p:ph idx="1"/>
          </p:nvPr>
        </p:nvSpPr>
        <p:spPr>
          <a:xfrm>
            <a:off x="6096001" y="1504752"/>
            <a:ext cx="5400673" cy="4003675"/>
          </a:xfrm>
        </p:spPr>
        <p:txBody>
          <a:bodyPr>
            <a:noAutofit/>
          </a:bodyPr>
          <a:lstStyle/>
          <a:p>
            <a:pPr>
              <a:spcAft>
                <a:spcPts val="1800"/>
              </a:spcAft>
              <a:buBlip>
                <a:blip r:embed="rId2"/>
              </a:buBlip>
            </a:pPr>
            <a:r>
              <a:rPr lang="nb-NO" sz="1800"/>
              <a:t>At vi selv må være innenfor </a:t>
            </a:r>
            <a:r>
              <a:rPr lang="nb-NO" sz="1800" b="1"/>
              <a:t>toleransevinduet. </a:t>
            </a:r>
          </a:p>
          <a:p>
            <a:pPr>
              <a:spcAft>
                <a:spcPts val="1800"/>
              </a:spcAft>
              <a:buBlip>
                <a:blip r:embed="rId2"/>
              </a:buBlip>
            </a:pPr>
            <a:r>
              <a:rPr lang="nb-NO" sz="1800"/>
              <a:t>Vi kan gi reguleringsstøtte selv om vi </a:t>
            </a:r>
            <a:r>
              <a:rPr lang="nb-NO" sz="1800" b="1"/>
              <a:t>ikke vet</a:t>
            </a:r>
            <a:r>
              <a:rPr lang="nb-NO" sz="1800"/>
              <a:t>, eller helt </a:t>
            </a:r>
            <a:r>
              <a:rPr lang="nb-NO" sz="1800" b="1"/>
              <a:t>forstår,</a:t>
            </a:r>
            <a:r>
              <a:rPr lang="nb-NO" sz="1800"/>
              <a:t> hvorfor kollegaen er utenfor toleransevinduet. </a:t>
            </a:r>
          </a:p>
          <a:p>
            <a:pPr>
              <a:spcAft>
                <a:spcPts val="1800"/>
              </a:spcAft>
              <a:buBlip>
                <a:blip r:embed="rId2"/>
              </a:buBlip>
            </a:pPr>
            <a:r>
              <a:rPr lang="nb-NO" sz="1800"/>
              <a:t>Kollegaen din kan ha behov for en </a:t>
            </a:r>
            <a:r>
              <a:rPr lang="nb-NO" sz="1800" b="1"/>
              <a:t>annen type </a:t>
            </a:r>
            <a:r>
              <a:rPr lang="nb-NO" sz="1800"/>
              <a:t>reguleringsstøtte enn det du selv foretrekker. </a:t>
            </a:r>
          </a:p>
          <a:p>
            <a:pPr>
              <a:spcAft>
                <a:spcPts val="1800"/>
              </a:spcAft>
              <a:buBlip>
                <a:blip r:embed="rId2"/>
              </a:buBlip>
            </a:pPr>
            <a:r>
              <a:rPr lang="nb-NO" sz="1800"/>
              <a:t>Husk at det tar tid å regulere seg tilbake i toleransevinduet, vi må være </a:t>
            </a:r>
            <a:r>
              <a:rPr lang="nb-NO" sz="1800" b="1"/>
              <a:t>tålmodige med hverandre. </a:t>
            </a:r>
          </a:p>
          <a:p>
            <a:pPr>
              <a:buBlip>
                <a:blip r:embed="rId2"/>
              </a:buBlip>
            </a:pPr>
            <a:endParaRPr lang="nb-NO" sz="1800"/>
          </a:p>
          <a:p>
            <a:pPr>
              <a:buBlip>
                <a:blip r:embed="rId2"/>
              </a:buBlip>
            </a:pPr>
            <a:endParaRPr lang="nb-NO" sz="1800"/>
          </a:p>
        </p:txBody>
      </p:sp>
      <p:sp>
        <p:nvSpPr>
          <p:cNvPr id="6" name="TekstSylinder 5">
            <a:extLst>
              <a:ext uri="{FF2B5EF4-FFF2-40B4-BE49-F238E27FC236}">
                <a16:creationId xmlns:a16="http://schemas.microsoft.com/office/drawing/2014/main" id="{DE90BB6B-8AE8-2B12-B3A6-E1CDB37488A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8" name="Plassholder for dato 3">
            <a:extLst>
              <a:ext uri="{FF2B5EF4-FFF2-40B4-BE49-F238E27FC236}">
                <a16:creationId xmlns:a16="http://schemas.microsoft.com/office/drawing/2014/main" id="{62F43596-AF05-4095-9886-49324275500F}"/>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9" name="Plassholder for lysbildenummer 4">
            <a:extLst>
              <a:ext uri="{FF2B5EF4-FFF2-40B4-BE49-F238E27FC236}">
                <a16:creationId xmlns:a16="http://schemas.microsoft.com/office/drawing/2014/main" id="{9101ECB7-3E00-2897-F845-2ED4961BC513}"/>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15</a:t>
            </a:fld>
            <a:endParaRPr lang="nb-NO"/>
          </a:p>
        </p:txBody>
      </p:sp>
      <p:pic>
        <p:nvPicPr>
          <p:cNvPr id="2050" name="Picture 2" descr="Et bilde som inneholder Grafikk, design, kunst&#10;&#10;Automatisk generert beskrivelse med middels konfidens">
            <a:extLst>
              <a:ext uri="{FF2B5EF4-FFF2-40B4-BE49-F238E27FC236}">
                <a16:creationId xmlns:a16="http://schemas.microsoft.com/office/drawing/2014/main" id="{6B4E707C-1377-0865-7C60-D6ADE5FB5D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853" y="2159058"/>
            <a:ext cx="8134815" cy="4575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037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Bilde 6" descr="Et bilde som inneholder skjermbilde, Rektangel, sort, kunst&#10;&#10;Automatisk generert beskrivelse">
            <a:extLst>
              <a:ext uri="{FF2B5EF4-FFF2-40B4-BE49-F238E27FC236}">
                <a16:creationId xmlns:a16="http://schemas.microsoft.com/office/drawing/2014/main" id="{A93B6F4D-33E4-5591-F045-91F83975ACCC}"/>
              </a:ext>
            </a:extLst>
          </p:cNvPr>
          <p:cNvPicPr>
            <a:picLocks noChangeAspect="1"/>
          </p:cNvPicPr>
          <p:nvPr/>
        </p:nvPicPr>
        <p:blipFill rotWithShape="1">
          <a:blip r:embed="rId2">
            <a:extLst>
              <a:ext uri="{28A0092B-C50C-407E-A947-70E740481C1C}">
                <a14:useLocalDpi xmlns:a14="http://schemas.microsoft.com/office/drawing/2010/main" val="0"/>
              </a:ext>
            </a:extLst>
          </a:blip>
          <a:srcRect l="57615" t="14818" r="12407" b="11490"/>
          <a:stretch/>
        </p:blipFill>
        <p:spPr>
          <a:xfrm>
            <a:off x="6279516" y="925016"/>
            <a:ext cx="5561163" cy="5726780"/>
          </a:xfrm>
          <a:prstGeom prst="rect">
            <a:avLst/>
          </a:prstGeom>
        </p:spPr>
      </p:pic>
      <p:sp>
        <p:nvSpPr>
          <p:cNvPr id="2" name="Tittel 1">
            <a:extLst>
              <a:ext uri="{FF2B5EF4-FFF2-40B4-BE49-F238E27FC236}">
                <a16:creationId xmlns:a16="http://schemas.microsoft.com/office/drawing/2014/main" id="{5CCB1835-A6BF-4130-F399-C12729CEE8D5}"/>
              </a:ext>
            </a:extLst>
          </p:cNvPr>
          <p:cNvSpPr>
            <a:spLocks noGrp="1"/>
          </p:cNvSpPr>
          <p:nvPr>
            <p:ph type="title"/>
          </p:nvPr>
        </p:nvSpPr>
        <p:spPr/>
        <p:txBody>
          <a:bodyPr/>
          <a:lstStyle/>
          <a:p>
            <a:r>
              <a:rPr lang="nb-NO"/>
              <a:t>Refleksjonsspørsmål</a:t>
            </a:r>
          </a:p>
        </p:txBody>
      </p:sp>
      <p:sp>
        <p:nvSpPr>
          <p:cNvPr id="3" name="Plassholder for innhold 2">
            <a:extLst>
              <a:ext uri="{FF2B5EF4-FFF2-40B4-BE49-F238E27FC236}">
                <a16:creationId xmlns:a16="http://schemas.microsoft.com/office/drawing/2014/main" id="{6CC3D0CF-9DFB-47DF-0CE0-05E21A2E9D54}"/>
              </a:ext>
            </a:extLst>
          </p:cNvPr>
          <p:cNvSpPr>
            <a:spLocks noGrp="1"/>
          </p:cNvSpPr>
          <p:nvPr>
            <p:ph idx="1"/>
          </p:nvPr>
        </p:nvSpPr>
        <p:spPr>
          <a:xfrm>
            <a:off x="695326" y="1786661"/>
            <a:ext cx="5048250" cy="4351338"/>
          </a:xfrm>
        </p:spPr>
        <p:txBody>
          <a:bodyPr>
            <a:normAutofit/>
          </a:bodyPr>
          <a:lstStyle/>
          <a:p>
            <a:pPr marL="0" indent="0">
              <a:spcBef>
                <a:spcPts val="1200"/>
              </a:spcBef>
              <a:spcAft>
                <a:spcPts val="1200"/>
              </a:spcAft>
              <a:buNone/>
            </a:pPr>
            <a:r>
              <a:rPr lang="nb-NO" sz="1800"/>
              <a:t>Snakk sammen to og to.</a:t>
            </a:r>
          </a:p>
          <a:p>
            <a:pPr marL="0" indent="0">
              <a:spcBef>
                <a:spcPts val="1200"/>
              </a:spcBef>
              <a:spcAft>
                <a:spcPts val="1200"/>
              </a:spcAft>
              <a:buNone/>
            </a:pPr>
            <a:r>
              <a:rPr lang="nb-NO" sz="1800"/>
              <a:t>Tenk over en situasjon der en kollega ga deg god reguleringsstøtte. </a:t>
            </a:r>
          </a:p>
          <a:p>
            <a:pPr marL="576000" lvl="4" indent="-216000">
              <a:spcBef>
                <a:spcPts val="1200"/>
              </a:spcBef>
              <a:spcAft>
                <a:spcPts val="1200"/>
              </a:spcAft>
              <a:buBlip>
                <a:blip r:embed="rId3"/>
              </a:buBlip>
            </a:pPr>
            <a:r>
              <a:rPr lang="nb-NO" sz="1800"/>
              <a:t>Hva gjorde kollegaene? </a:t>
            </a:r>
          </a:p>
          <a:p>
            <a:pPr marL="576000" lvl="4" indent="-216000">
              <a:spcBef>
                <a:spcPts val="1200"/>
              </a:spcBef>
              <a:spcAft>
                <a:spcPts val="1200"/>
              </a:spcAft>
              <a:buBlip>
                <a:blip r:embed="rId3"/>
              </a:buBlip>
            </a:pPr>
            <a:r>
              <a:rPr lang="nb-NO" sz="1800"/>
              <a:t>Hvilke endringer skjedde da du fikk reguleringsstøtte? </a:t>
            </a:r>
          </a:p>
          <a:p>
            <a:pPr>
              <a:spcBef>
                <a:spcPts val="1200"/>
              </a:spcBef>
              <a:spcAft>
                <a:spcPts val="1200"/>
              </a:spcAft>
              <a:buNone/>
            </a:pPr>
            <a:endParaRPr lang="nb-NO" sz="1800"/>
          </a:p>
          <a:p>
            <a:pPr marL="0" indent="0">
              <a:buNone/>
            </a:pPr>
            <a:endParaRPr lang="nb-NO" sz="1800"/>
          </a:p>
        </p:txBody>
      </p:sp>
      <p:sp>
        <p:nvSpPr>
          <p:cNvPr id="4" name="Rektangel 3">
            <a:extLst>
              <a:ext uri="{FF2B5EF4-FFF2-40B4-BE49-F238E27FC236}">
                <a16:creationId xmlns:a16="http://schemas.microsoft.com/office/drawing/2014/main" id="{7D0BEFAC-B720-0D57-9927-EA28034395CB}"/>
              </a:ext>
            </a:extLst>
          </p:cNvPr>
          <p:cNvSpPr/>
          <p:nvPr/>
        </p:nvSpPr>
        <p:spPr>
          <a:xfrm>
            <a:off x="7017566" y="1132411"/>
            <a:ext cx="4138114" cy="52852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Bef>
                <a:spcPts val="1200"/>
              </a:spcBef>
              <a:spcAft>
                <a:spcPts val="1200"/>
              </a:spcAft>
            </a:pPr>
            <a:r>
              <a:rPr lang="nb-NO" sz="1600" b="1">
                <a:solidFill>
                  <a:schemeClr val="tx1"/>
                </a:solidFill>
              </a:rPr>
              <a:t>Eksempler på reguleringsstøtte:</a:t>
            </a:r>
          </a:p>
          <a:p>
            <a:pPr marL="216000" indent="-216000">
              <a:spcBef>
                <a:spcPts val="600"/>
              </a:spcBef>
              <a:spcAft>
                <a:spcPts val="600"/>
              </a:spcAft>
              <a:buBlip>
                <a:blip r:embed="rId4"/>
              </a:buBlip>
            </a:pPr>
            <a:r>
              <a:rPr lang="nb-NO" sz="1600">
                <a:solidFill>
                  <a:schemeClr val="tx1"/>
                </a:solidFill>
              </a:rPr>
              <a:t>Kollegaer som viser forståelse </a:t>
            </a:r>
          </a:p>
          <a:p>
            <a:pPr marL="216000" indent="-216000">
              <a:spcBef>
                <a:spcPts val="600"/>
              </a:spcBef>
              <a:spcAft>
                <a:spcPts val="600"/>
              </a:spcAft>
              <a:buBlip>
                <a:blip r:embed="rId4"/>
              </a:buBlip>
            </a:pPr>
            <a:r>
              <a:rPr lang="nb-NO" sz="1600">
                <a:solidFill>
                  <a:schemeClr val="tx1"/>
                </a:solidFill>
              </a:rPr>
              <a:t>Hjelp nye perspektiver</a:t>
            </a:r>
          </a:p>
          <a:p>
            <a:pPr marL="216000" indent="-216000">
              <a:spcBef>
                <a:spcPts val="600"/>
              </a:spcBef>
              <a:spcAft>
                <a:spcPts val="600"/>
              </a:spcAft>
              <a:buBlip>
                <a:blip r:embed="rId4"/>
              </a:buBlip>
            </a:pPr>
            <a:r>
              <a:rPr lang="nb-NO" sz="1600">
                <a:solidFill>
                  <a:schemeClr val="tx1"/>
                </a:solidFill>
              </a:rPr>
              <a:t>Kollegaer som stiller gode spørsmål</a:t>
            </a:r>
          </a:p>
          <a:p>
            <a:pPr marL="216000" indent="-216000">
              <a:spcBef>
                <a:spcPts val="600"/>
              </a:spcBef>
              <a:spcAft>
                <a:spcPts val="600"/>
              </a:spcAft>
              <a:buBlip>
                <a:blip r:embed="rId4"/>
              </a:buBlip>
            </a:pPr>
            <a:r>
              <a:rPr lang="nb-NO" sz="1600">
                <a:solidFill>
                  <a:schemeClr val="tx1"/>
                </a:solidFill>
              </a:rPr>
              <a:t>Kollegaer gir det et smil eller klapp på skulderen når kollegaen ser du har det vanskelig</a:t>
            </a:r>
          </a:p>
          <a:p>
            <a:pPr marL="216000" indent="-216000">
              <a:spcBef>
                <a:spcPts val="600"/>
              </a:spcBef>
              <a:spcAft>
                <a:spcPts val="600"/>
              </a:spcAft>
              <a:buBlip>
                <a:blip r:embed="rId4"/>
              </a:buBlip>
            </a:pPr>
            <a:r>
              <a:rPr lang="nb-NO" sz="1600">
                <a:solidFill>
                  <a:schemeClr val="tx1"/>
                </a:solidFill>
              </a:rPr>
              <a:t>Spør hvordan det har gått etter et møte</a:t>
            </a:r>
          </a:p>
          <a:p>
            <a:pPr marL="216000" indent="-216000">
              <a:spcBef>
                <a:spcPts val="600"/>
              </a:spcBef>
              <a:spcAft>
                <a:spcPts val="600"/>
              </a:spcAft>
              <a:buBlip>
                <a:blip r:embed="rId4"/>
              </a:buBlip>
            </a:pPr>
            <a:r>
              <a:rPr lang="nb-NO" sz="1600">
                <a:solidFill>
                  <a:schemeClr val="tx1"/>
                </a:solidFill>
              </a:rPr>
              <a:t>Kollega som lytter</a:t>
            </a:r>
          </a:p>
          <a:p>
            <a:pPr marL="216000" indent="-216000">
              <a:spcBef>
                <a:spcPts val="600"/>
              </a:spcBef>
              <a:spcAft>
                <a:spcPts val="600"/>
              </a:spcAft>
              <a:buBlip>
                <a:blip r:embed="rId4"/>
              </a:buBlip>
            </a:pPr>
            <a:r>
              <a:rPr lang="nb-NO" sz="1600">
                <a:solidFill>
                  <a:schemeClr val="tx1"/>
                </a:solidFill>
              </a:rPr>
              <a:t>Kollega du kan le sammen med</a:t>
            </a:r>
          </a:p>
        </p:txBody>
      </p:sp>
      <p:sp>
        <p:nvSpPr>
          <p:cNvPr id="8" name="TekstSylinder 7">
            <a:extLst>
              <a:ext uri="{FF2B5EF4-FFF2-40B4-BE49-F238E27FC236}">
                <a16:creationId xmlns:a16="http://schemas.microsoft.com/office/drawing/2014/main" id="{87E28BB3-2905-486D-6974-684BAF5C5E25}"/>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pic>
        <p:nvPicPr>
          <p:cNvPr id="9" name="Bilde 8" descr="Et bilde som inneholder måne, Himmellegeme, mørke, Astronomisk begivenhet&#10;&#10;Automatisk generert beskrivelse">
            <a:extLst>
              <a:ext uri="{FF2B5EF4-FFF2-40B4-BE49-F238E27FC236}">
                <a16:creationId xmlns:a16="http://schemas.microsoft.com/office/drawing/2014/main" id="{B55F44EB-5A63-1F9E-6F09-393514FC3E57}"/>
              </a:ext>
            </a:extLst>
          </p:cNvPr>
          <p:cNvPicPr>
            <a:picLocks noChangeAspect="1"/>
          </p:cNvPicPr>
          <p:nvPr/>
        </p:nvPicPr>
        <p:blipFill rotWithShape="1">
          <a:blip r:embed="rId5">
            <a:extLst>
              <a:ext uri="{28A0092B-C50C-407E-A947-70E740481C1C}">
                <a14:useLocalDpi xmlns:a14="http://schemas.microsoft.com/office/drawing/2010/main" val="0"/>
              </a:ext>
            </a:extLst>
          </a:blip>
          <a:srcRect l="57558" t="20845" r="30437" b="58781"/>
          <a:stretch/>
        </p:blipFill>
        <p:spPr>
          <a:xfrm>
            <a:off x="9871805" y="506235"/>
            <a:ext cx="578497" cy="552198"/>
          </a:xfrm>
          <a:prstGeom prst="rect">
            <a:avLst/>
          </a:prstGeom>
        </p:spPr>
      </p:pic>
      <p:sp>
        <p:nvSpPr>
          <p:cNvPr id="10" name="TekstSylinder 9">
            <a:extLst>
              <a:ext uri="{FF2B5EF4-FFF2-40B4-BE49-F238E27FC236}">
                <a16:creationId xmlns:a16="http://schemas.microsoft.com/office/drawing/2014/main" id="{EA247255-9A18-FB8A-F749-B7757755CD13}"/>
              </a:ext>
            </a:extLst>
          </p:cNvPr>
          <p:cNvSpPr txBox="1"/>
          <p:nvPr/>
        </p:nvSpPr>
        <p:spPr>
          <a:xfrm>
            <a:off x="10352290" y="506235"/>
            <a:ext cx="1444667" cy="333681"/>
          </a:xfrm>
          <a:prstGeom prst="rect">
            <a:avLst/>
          </a:prstGeom>
          <a:noFill/>
        </p:spPr>
        <p:txBody>
          <a:bodyPr wrap="square">
            <a:spAutoFit/>
          </a:bodyPr>
          <a:lstStyle/>
          <a:p>
            <a:pPr marL="0" indent="0" algn="r">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8 minutter</a:t>
            </a:r>
          </a:p>
        </p:txBody>
      </p:sp>
    </p:spTree>
    <p:extLst>
      <p:ext uri="{BB962C8B-B14F-4D97-AF65-F5344CB8AC3E}">
        <p14:creationId xmlns:p14="http://schemas.microsoft.com/office/powerpoint/2010/main" val="2189892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FB127FF-37AE-69FA-AC63-126CFA3DC04F}"/>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077FFC5-B5A6-5D0B-B71D-571CB1FE2483}"/>
              </a:ext>
            </a:extLst>
          </p:cNvPr>
          <p:cNvSpPr>
            <a:spLocks noGrp="1"/>
          </p:cNvSpPr>
          <p:nvPr>
            <p:ph type="title"/>
          </p:nvPr>
        </p:nvSpPr>
        <p:spPr>
          <a:xfrm>
            <a:off x="543206" y="841386"/>
            <a:ext cx="4351899" cy="1311999"/>
          </a:xfrm>
        </p:spPr>
        <p:txBody>
          <a:bodyPr>
            <a:noAutofit/>
          </a:bodyPr>
          <a:lstStyle/>
          <a:p>
            <a:pPr algn="ctr"/>
            <a:r>
              <a:rPr lang="nb-NO"/>
              <a:t>Vi kan hjelpe hverandre selv om vi ikke er sammen</a:t>
            </a:r>
          </a:p>
        </p:txBody>
      </p:sp>
      <p:sp>
        <p:nvSpPr>
          <p:cNvPr id="3" name="Plassholder for innhold 2">
            <a:extLst>
              <a:ext uri="{FF2B5EF4-FFF2-40B4-BE49-F238E27FC236}">
                <a16:creationId xmlns:a16="http://schemas.microsoft.com/office/drawing/2014/main" id="{E0D23BD4-AA71-E23A-1CDB-6C7844857660}"/>
              </a:ext>
            </a:extLst>
          </p:cNvPr>
          <p:cNvSpPr>
            <a:spLocks noGrp="1"/>
          </p:cNvSpPr>
          <p:nvPr>
            <p:ph idx="1"/>
          </p:nvPr>
        </p:nvSpPr>
        <p:spPr>
          <a:xfrm>
            <a:off x="5872952" y="1683535"/>
            <a:ext cx="5623722" cy="4408294"/>
          </a:xfrm>
        </p:spPr>
        <p:txBody>
          <a:bodyPr>
            <a:noAutofit/>
          </a:bodyPr>
          <a:lstStyle/>
          <a:p>
            <a:pPr marL="215900" indent="-215900">
              <a:spcBef>
                <a:spcPts val="1200"/>
              </a:spcBef>
              <a:spcAft>
                <a:spcPts val="1200"/>
              </a:spcAft>
              <a:buBlip>
                <a:blip r:embed="rId2"/>
              </a:buBlip>
            </a:pPr>
            <a:r>
              <a:rPr lang="nb-NO" sz="1800"/>
              <a:t>Vi kan ikke alltid ha med en kollega i en krevende situasjon, da er det nyttig å tenke reguleringsstøtte </a:t>
            </a:r>
            <a:r>
              <a:rPr lang="nb-NO" sz="1800" b="1"/>
              <a:t>før og etter</a:t>
            </a:r>
            <a:r>
              <a:rPr lang="nb-NO" sz="1800"/>
              <a:t>: </a:t>
            </a:r>
            <a:endParaRPr lang="nb-NO"/>
          </a:p>
          <a:p>
            <a:pPr marL="755650" lvl="3" indent="-179705">
              <a:spcBef>
                <a:spcPts val="1200"/>
              </a:spcBef>
              <a:spcAft>
                <a:spcPts val="1200"/>
              </a:spcAft>
              <a:buBlip>
                <a:blip r:embed="rId2"/>
              </a:buBlip>
            </a:pPr>
            <a:r>
              <a:rPr lang="nb-NO" sz="1800" b="1"/>
              <a:t>Før</a:t>
            </a:r>
            <a:r>
              <a:rPr lang="nb-NO" sz="1800"/>
              <a:t> kan vi planlegge, drøfte og forberede oss på det vi synes er vanskelig.</a:t>
            </a:r>
          </a:p>
          <a:p>
            <a:pPr marL="755650" lvl="3" indent="-179705">
              <a:spcBef>
                <a:spcPts val="1200"/>
              </a:spcBef>
              <a:spcAft>
                <a:spcPts val="1200"/>
              </a:spcAft>
              <a:buBlip>
                <a:blip r:embed="rId2"/>
              </a:buBlip>
            </a:pPr>
            <a:r>
              <a:rPr lang="nb-NO" sz="1800" b="1"/>
              <a:t>Etterpå</a:t>
            </a:r>
            <a:r>
              <a:rPr lang="nb-NO" sz="1800"/>
              <a:t> kan vi hjelpe hverandre med å være sammen og støtte hverandre, gå en tur, snakke om det som skjedde og planlegge veien videre. </a:t>
            </a:r>
          </a:p>
          <a:p>
            <a:pPr marL="0" indent="0">
              <a:buNone/>
            </a:pPr>
            <a:endParaRPr lang="nb-NO" sz="1800"/>
          </a:p>
        </p:txBody>
      </p:sp>
      <p:sp>
        <p:nvSpPr>
          <p:cNvPr id="6" name="TekstSylinder 5">
            <a:extLst>
              <a:ext uri="{FF2B5EF4-FFF2-40B4-BE49-F238E27FC236}">
                <a16:creationId xmlns:a16="http://schemas.microsoft.com/office/drawing/2014/main" id="{DE90BB6B-8AE8-2B12-B3A6-E1CDB37488A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9" name="Plassholder for dato 3">
            <a:extLst>
              <a:ext uri="{FF2B5EF4-FFF2-40B4-BE49-F238E27FC236}">
                <a16:creationId xmlns:a16="http://schemas.microsoft.com/office/drawing/2014/main" id="{082BC512-AD40-5B5F-C360-290650E1FD06}"/>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10" name="Plassholder for lysbildenummer 4">
            <a:extLst>
              <a:ext uri="{FF2B5EF4-FFF2-40B4-BE49-F238E27FC236}">
                <a16:creationId xmlns:a16="http://schemas.microsoft.com/office/drawing/2014/main" id="{0DD9DC5F-DAA4-940F-7C87-BAA6CFD8519B}"/>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17</a:t>
            </a:fld>
            <a:endParaRPr lang="nb-NO"/>
          </a:p>
        </p:txBody>
      </p:sp>
      <p:pic>
        <p:nvPicPr>
          <p:cNvPr id="11" name="Bilde 10" descr="Et bilde som inneholder tegning, kunst, sketch, illustrasjon&#10;&#10;Automatisk generert beskrivelse">
            <a:extLst>
              <a:ext uri="{FF2B5EF4-FFF2-40B4-BE49-F238E27FC236}">
                <a16:creationId xmlns:a16="http://schemas.microsoft.com/office/drawing/2014/main" id="{C26B4E64-8731-C411-7EF8-17A945206859}"/>
              </a:ext>
            </a:extLst>
          </p:cNvPr>
          <p:cNvPicPr>
            <a:picLocks noChangeAspect="1"/>
          </p:cNvPicPr>
          <p:nvPr/>
        </p:nvPicPr>
        <p:blipFill rotWithShape="1">
          <a:blip r:embed="rId3">
            <a:extLst>
              <a:ext uri="{28A0092B-C50C-407E-A947-70E740481C1C}">
                <a14:useLocalDpi xmlns:a14="http://schemas.microsoft.com/office/drawing/2010/main" val="0"/>
              </a:ext>
            </a:extLst>
          </a:blip>
          <a:srcRect r="43333"/>
          <a:stretch/>
        </p:blipFill>
        <p:spPr>
          <a:xfrm>
            <a:off x="543206" y="2237944"/>
            <a:ext cx="3617017" cy="3778670"/>
          </a:xfrm>
          <a:prstGeom prst="rect">
            <a:avLst/>
          </a:prstGeom>
        </p:spPr>
      </p:pic>
      <p:pic>
        <p:nvPicPr>
          <p:cNvPr id="12" name="Bilde 11" descr="Et bilde som inneholder tegning, kunst, sketch, illustrasjon&#10;&#10;Automatisk generert beskrivelse">
            <a:extLst>
              <a:ext uri="{FF2B5EF4-FFF2-40B4-BE49-F238E27FC236}">
                <a16:creationId xmlns:a16="http://schemas.microsoft.com/office/drawing/2014/main" id="{E495EAC1-E864-E576-4DEF-463CDCB3BCE4}"/>
              </a:ext>
            </a:extLst>
          </p:cNvPr>
          <p:cNvPicPr>
            <a:picLocks noChangeAspect="1"/>
          </p:cNvPicPr>
          <p:nvPr/>
        </p:nvPicPr>
        <p:blipFill rotWithShape="1">
          <a:blip r:embed="rId3">
            <a:extLst>
              <a:ext uri="{28A0092B-C50C-407E-A947-70E740481C1C}">
                <a14:useLocalDpi xmlns:a14="http://schemas.microsoft.com/office/drawing/2010/main" val="0"/>
              </a:ext>
            </a:extLst>
          </a:blip>
          <a:srcRect l="63788" t="-3220" r="4003" b="3220"/>
          <a:stretch/>
        </p:blipFill>
        <p:spPr>
          <a:xfrm>
            <a:off x="2948811" y="2084330"/>
            <a:ext cx="2055927" cy="3778670"/>
          </a:xfrm>
          <a:prstGeom prst="rect">
            <a:avLst/>
          </a:prstGeom>
        </p:spPr>
      </p:pic>
    </p:spTree>
    <p:extLst>
      <p:ext uri="{BB962C8B-B14F-4D97-AF65-F5344CB8AC3E}">
        <p14:creationId xmlns:p14="http://schemas.microsoft.com/office/powerpoint/2010/main" val="1307468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FB127FF-37AE-69FA-AC63-126CFA3DC04F}"/>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077FFC5-B5A6-5D0B-B71D-571CB1FE2483}"/>
              </a:ext>
            </a:extLst>
          </p:cNvPr>
          <p:cNvSpPr>
            <a:spLocks noGrp="1"/>
          </p:cNvSpPr>
          <p:nvPr>
            <p:ph type="title"/>
          </p:nvPr>
        </p:nvSpPr>
        <p:spPr>
          <a:xfrm>
            <a:off x="658311" y="692860"/>
            <a:ext cx="4351899" cy="1311999"/>
          </a:xfrm>
        </p:spPr>
        <p:txBody>
          <a:bodyPr>
            <a:normAutofit fontScale="90000"/>
          </a:bodyPr>
          <a:lstStyle/>
          <a:p>
            <a:pPr algn="ctr"/>
            <a:r>
              <a:rPr lang="nb-NO" sz="3600"/>
              <a:t>Når vi smitter hverandre fremfor å regulere hverandre</a:t>
            </a:r>
            <a:r>
              <a:rPr lang="nb-NO" sz="1800" baseline="80000"/>
              <a:t>3 </a:t>
            </a:r>
          </a:p>
        </p:txBody>
      </p:sp>
      <p:sp>
        <p:nvSpPr>
          <p:cNvPr id="3" name="Plassholder for innhold 2">
            <a:extLst>
              <a:ext uri="{FF2B5EF4-FFF2-40B4-BE49-F238E27FC236}">
                <a16:creationId xmlns:a16="http://schemas.microsoft.com/office/drawing/2014/main" id="{E0D23BD4-AA71-E23A-1CDB-6C7844857660}"/>
              </a:ext>
            </a:extLst>
          </p:cNvPr>
          <p:cNvSpPr>
            <a:spLocks noGrp="1"/>
          </p:cNvSpPr>
          <p:nvPr>
            <p:ph idx="1"/>
          </p:nvPr>
        </p:nvSpPr>
        <p:spPr>
          <a:xfrm>
            <a:off x="6099179" y="1465390"/>
            <a:ext cx="5383089" cy="3809365"/>
          </a:xfrm>
        </p:spPr>
        <p:txBody>
          <a:bodyPr>
            <a:noAutofit/>
          </a:bodyPr>
          <a:lstStyle/>
          <a:p>
            <a:pPr>
              <a:spcBef>
                <a:spcPts val="1200"/>
              </a:spcBef>
              <a:spcAft>
                <a:spcPts val="1200"/>
              </a:spcAft>
              <a:buBlip>
                <a:blip r:embed="rId3"/>
              </a:buBlip>
            </a:pPr>
            <a:r>
              <a:rPr lang="nb-NO" sz="1800"/>
              <a:t>Noen ganger risikerer vi å </a:t>
            </a:r>
            <a:r>
              <a:rPr lang="nb-NO" sz="1800" b="1"/>
              <a:t>smitte hverandre med stress</a:t>
            </a:r>
            <a:r>
              <a:rPr lang="nb-NO" sz="1800"/>
              <a:t>, fremfor å gi reguleringsstøtte. </a:t>
            </a:r>
          </a:p>
          <a:p>
            <a:pPr>
              <a:spcBef>
                <a:spcPts val="1200"/>
              </a:spcBef>
              <a:spcAft>
                <a:spcPts val="1200"/>
              </a:spcAft>
              <a:buBlip>
                <a:blip r:embed="rId3"/>
              </a:buBlip>
            </a:pPr>
            <a:r>
              <a:rPr lang="nb-NO" sz="1800"/>
              <a:t>Når vi er utenfor toleransevinduet og ønsker hjelp fra kollegaer har vi også </a:t>
            </a:r>
            <a:r>
              <a:rPr lang="nb-NO" sz="1800" b="1"/>
              <a:t>et ansvar </a:t>
            </a:r>
            <a:r>
              <a:rPr lang="nb-NO" sz="1800"/>
              <a:t>for å: </a:t>
            </a:r>
          </a:p>
          <a:p>
            <a:pPr lvl="2">
              <a:spcBef>
                <a:spcPts val="1200"/>
              </a:spcBef>
              <a:spcAft>
                <a:spcPts val="1200"/>
              </a:spcAft>
              <a:buBlip>
                <a:blip r:embed="rId3"/>
              </a:buBlip>
            </a:pPr>
            <a:r>
              <a:rPr lang="nb-NO" sz="1800"/>
              <a:t>Sjekke at det </a:t>
            </a:r>
            <a:r>
              <a:rPr lang="nb-NO" sz="1800" b="1"/>
              <a:t>passer </a:t>
            </a:r>
            <a:r>
              <a:rPr lang="nb-NO" sz="1800"/>
              <a:t>for kollegaen vår før vi begynner å fortelle. </a:t>
            </a:r>
          </a:p>
          <a:p>
            <a:pPr lvl="2">
              <a:spcBef>
                <a:spcPts val="1200"/>
              </a:spcBef>
              <a:spcAft>
                <a:spcPts val="1200"/>
              </a:spcAft>
              <a:buBlip>
                <a:blip r:embed="rId3"/>
              </a:buBlip>
            </a:pPr>
            <a:r>
              <a:rPr lang="nb-NO" sz="1800" b="1"/>
              <a:t>Ikke overvelde </a:t>
            </a:r>
            <a:r>
              <a:rPr lang="nb-NO" sz="1800"/>
              <a:t>hverandre med unødvendige detaljer. </a:t>
            </a:r>
          </a:p>
          <a:p>
            <a:pPr lvl="1">
              <a:buBlip>
                <a:blip r:embed="rId3"/>
              </a:buBlip>
            </a:pPr>
            <a:endParaRPr lang="nb-NO" sz="1800"/>
          </a:p>
        </p:txBody>
      </p:sp>
      <p:sp>
        <p:nvSpPr>
          <p:cNvPr id="6" name="TekstSylinder 5">
            <a:extLst>
              <a:ext uri="{FF2B5EF4-FFF2-40B4-BE49-F238E27FC236}">
                <a16:creationId xmlns:a16="http://schemas.microsoft.com/office/drawing/2014/main" id="{DE90BB6B-8AE8-2B12-B3A6-E1CDB37488A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9" name="Plassholder for dato 3">
            <a:extLst>
              <a:ext uri="{FF2B5EF4-FFF2-40B4-BE49-F238E27FC236}">
                <a16:creationId xmlns:a16="http://schemas.microsoft.com/office/drawing/2014/main" id="{082BC512-AD40-5B5F-C360-290650E1FD06}"/>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10" name="Plassholder for lysbildenummer 4">
            <a:extLst>
              <a:ext uri="{FF2B5EF4-FFF2-40B4-BE49-F238E27FC236}">
                <a16:creationId xmlns:a16="http://schemas.microsoft.com/office/drawing/2014/main" id="{0DD9DC5F-DAA4-940F-7C87-BAA6CFD8519B}"/>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18</a:t>
            </a:fld>
            <a:endParaRPr lang="nb-NO"/>
          </a:p>
        </p:txBody>
      </p:sp>
      <p:pic>
        <p:nvPicPr>
          <p:cNvPr id="8" name="Bilde 7">
            <a:extLst>
              <a:ext uri="{FF2B5EF4-FFF2-40B4-BE49-F238E27FC236}">
                <a16:creationId xmlns:a16="http://schemas.microsoft.com/office/drawing/2014/main" id="{48948ED1-B26D-4ED9-28BB-34ADE713F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14" y="2004859"/>
            <a:ext cx="6960950" cy="3929743"/>
          </a:xfrm>
          <a:prstGeom prst="rect">
            <a:avLst/>
          </a:prstGeom>
        </p:spPr>
      </p:pic>
    </p:spTree>
    <p:extLst>
      <p:ext uri="{BB962C8B-B14F-4D97-AF65-F5344CB8AC3E}">
        <p14:creationId xmlns:p14="http://schemas.microsoft.com/office/powerpoint/2010/main" val="29359217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e 12" descr="Et bilde som inneholder tegning, kunst, illustrasjon&#10;&#10;Automatisk generert beskrivelse">
            <a:extLst>
              <a:ext uri="{FF2B5EF4-FFF2-40B4-BE49-F238E27FC236}">
                <a16:creationId xmlns:a16="http://schemas.microsoft.com/office/drawing/2014/main" id="{0ABF249D-7711-94FA-B3BF-3AF30F9BE945}"/>
              </a:ext>
            </a:extLst>
          </p:cNvPr>
          <p:cNvPicPr>
            <a:picLocks noChangeAspect="1"/>
          </p:cNvPicPr>
          <p:nvPr/>
        </p:nvPicPr>
        <p:blipFill rotWithShape="1">
          <a:blip r:embed="rId3">
            <a:extLst>
              <a:ext uri="{28A0092B-C50C-407E-A947-70E740481C1C}">
                <a14:useLocalDpi xmlns:a14="http://schemas.microsoft.com/office/drawing/2010/main" val="0"/>
              </a:ext>
            </a:extLst>
          </a:blip>
          <a:srcRect l="59908" r="4147"/>
          <a:stretch/>
        </p:blipFill>
        <p:spPr>
          <a:xfrm>
            <a:off x="2263940" y="2464915"/>
            <a:ext cx="1524451" cy="2730195"/>
          </a:xfrm>
          <a:prstGeom prst="rect">
            <a:avLst/>
          </a:prstGeom>
        </p:spPr>
      </p:pic>
      <p:sp>
        <p:nvSpPr>
          <p:cNvPr id="5" name="Rektangel 4">
            <a:extLst>
              <a:ext uri="{FF2B5EF4-FFF2-40B4-BE49-F238E27FC236}">
                <a16:creationId xmlns:a16="http://schemas.microsoft.com/office/drawing/2014/main" id="{9FB127FF-37AE-69FA-AC63-126CFA3DC04F}"/>
              </a:ext>
            </a:extLst>
          </p:cNvPr>
          <p:cNvSpPr/>
          <p:nvPr/>
        </p:nvSpPr>
        <p:spPr>
          <a:xfrm>
            <a:off x="5419493"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077FFC5-B5A6-5D0B-B71D-571CB1FE2483}"/>
              </a:ext>
            </a:extLst>
          </p:cNvPr>
          <p:cNvSpPr>
            <a:spLocks noGrp="1"/>
          </p:cNvSpPr>
          <p:nvPr>
            <p:ph type="title"/>
          </p:nvPr>
        </p:nvSpPr>
        <p:spPr>
          <a:xfrm>
            <a:off x="310283" y="577228"/>
            <a:ext cx="5109210" cy="1593204"/>
          </a:xfrm>
        </p:spPr>
        <p:txBody>
          <a:bodyPr>
            <a:normAutofit/>
          </a:bodyPr>
          <a:lstStyle/>
          <a:p>
            <a:pPr algn="ctr"/>
            <a:r>
              <a:rPr lang="nb-NO"/>
              <a:t>Hvordan skape et regulerende</a:t>
            </a:r>
            <a:br>
              <a:rPr lang="nb-NO"/>
            </a:br>
            <a:r>
              <a:rPr lang="nb-NO"/>
              <a:t> kollegamiljø?</a:t>
            </a:r>
            <a:r>
              <a:rPr kumimoji="0" lang="nb-NO" sz="1600" b="0" i="0" u="none" strike="noStrike" kern="1200" cap="none" spc="0" normalizeH="0" baseline="80000" noProof="0">
                <a:ln>
                  <a:noFill/>
                </a:ln>
                <a:solidFill>
                  <a:srgbClr val="000000"/>
                </a:solidFill>
                <a:effectLst/>
                <a:uLnTx/>
                <a:uFillTx/>
                <a:latin typeface="Oslo Sans Office"/>
                <a:ea typeface="+mj-ea"/>
                <a:cs typeface="+mj-cs"/>
              </a:rPr>
              <a:t>3</a:t>
            </a:r>
            <a:endParaRPr lang="nb-NO"/>
          </a:p>
        </p:txBody>
      </p:sp>
      <p:sp>
        <p:nvSpPr>
          <p:cNvPr id="3" name="Plassholder for innhold 2">
            <a:extLst>
              <a:ext uri="{FF2B5EF4-FFF2-40B4-BE49-F238E27FC236}">
                <a16:creationId xmlns:a16="http://schemas.microsoft.com/office/drawing/2014/main" id="{E0D23BD4-AA71-E23A-1CDB-6C7844857660}"/>
              </a:ext>
            </a:extLst>
          </p:cNvPr>
          <p:cNvSpPr>
            <a:spLocks noGrp="1"/>
          </p:cNvSpPr>
          <p:nvPr>
            <p:ph idx="1"/>
          </p:nvPr>
        </p:nvSpPr>
        <p:spPr>
          <a:xfrm>
            <a:off x="6232814" y="1659487"/>
            <a:ext cx="5607866" cy="3975726"/>
          </a:xfrm>
        </p:spPr>
        <p:txBody>
          <a:bodyPr>
            <a:noAutofit/>
          </a:bodyPr>
          <a:lstStyle/>
          <a:p>
            <a:pPr>
              <a:spcAft>
                <a:spcPts val="1800"/>
              </a:spcAft>
              <a:buBlip>
                <a:blip r:embed="rId4"/>
              </a:buBlip>
            </a:pPr>
            <a:r>
              <a:rPr lang="nb-NO" sz="1800"/>
              <a:t>Kollegastøtte må </a:t>
            </a:r>
            <a:r>
              <a:rPr lang="nb-NO" sz="1800" b="1"/>
              <a:t>tilpasses</a:t>
            </a:r>
            <a:r>
              <a:rPr lang="nb-NO" sz="1800"/>
              <a:t> de forskjellige arbeidshverdagene og kollegagruppene. </a:t>
            </a:r>
          </a:p>
          <a:p>
            <a:pPr>
              <a:spcAft>
                <a:spcPts val="1800"/>
              </a:spcAft>
              <a:buBlip>
                <a:blip r:embed="rId4"/>
              </a:buBlip>
            </a:pPr>
            <a:r>
              <a:rPr lang="nb-NO" sz="1800"/>
              <a:t>Felles for alle er imidlertid at </a:t>
            </a:r>
            <a:r>
              <a:rPr lang="nb-NO" sz="1800" b="1"/>
              <a:t>gjentatte erfaringer </a:t>
            </a:r>
            <a:r>
              <a:rPr lang="nb-NO" sz="1800"/>
              <a:t>med reguleringsstøtte bidrar til å skape et godt og trygt miljø. </a:t>
            </a:r>
          </a:p>
          <a:p>
            <a:pPr>
              <a:spcAft>
                <a:spcPts val="1800"/>
              </a:spcAft>
              <a:buBlip>
                <a:blip r:embed="rId4"/>
              </a:buBlip>
            </a:pPr>
            <a:r>
              <a:rPr lang="nb-NO" sz="1800"/>
              <a:t>Når vi erfarer at vi både blir </a:t>
            </a:r>
            <a:r>
              <a:rPr lang="nb-NO" sz="1800" b="1"/>
              <a:t>anerkjent og får hjelp</a:t>
            </a:r>
            <a:r>
              <a:rPr lang="nb-NO" sz="1800"/>
              <a:t> til å komme inn igjen i toleransvinduet, blir det lettere å både be om og gi reguleringsstøtte. </a:t>
            </a:r>
          </a:p>
        </p:txBody>
      </p:sp>
      <p:sp>
        <p:nvSpPr>
          <p:cNvPr id="4" name="Rektangel 3">
            <a:extLst>
              <a:ext uri="{FF2B5EF4-FFF2-40B4-BE49-F238E27FC236}">
                <a16:creationId xmlns:a16="http://schemas.microsoft.com/office/drawing/2014/main" id="{06B36AD1-7A6F-ED45-3879-E9D53C8543D6}"/>
              </a:ext>
            </a:extLst>
          </p:cNvPr>
          <p:cNvSpPr/>
          <p:nvPr/>
        </p:nvSpPr>
        <p:spPr>
          <a:xfrm>
            <a:off x="1231098" y="7212786"/>
            <a:ext cx="2976113" cy="32952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b-NO"/>
              <a:t>Illustrasjon av </a:t>
            </a:r>
            <a:r>
              <a:rPr lang="nb-NO" err="1"/>
              <a:t>debriefen</a:t>
            </a:r>
            <a:r>
              <a:rPr lang="nb-NO"/>
              <a:t> på kontoret. </a:t>
            </a:r>
          </a:p>
        </p:txBody>
      </p:sp>
      <p:sp>
        <p:nvSpPr>
          <p:cNvPr id="6" name="TekstSylinder 5">
            <a:extLst>
              <a:ext uri="{FF2B5EF4-FFF2-40B4-BE49-F238E27FC236}">
                <a16:creationId xmlns:a16="http://schemas.microsoft.com/office/drawing/2014/main" id="{DE90BB6B-8AE8-2B12-B3A6-E1CDB37488AA}"/>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9" name="Plassholder for dato 3">
            <a:extLst>
              <a:ext uri="{FF2B5EF4-FFF2-40B4-BE49-F238E27FC236}">
                <a16:creationId xmlns:a16="http://schemas.microsoft.com/office/drawing/2014/main" id="{082BC512-AD40-5B5F-C360-290650E1FD06}"/>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10" name="Plassholder for lysbildenummer 4">
            <a:extLst>
              <a:ext uri="{FF2B5EF4-FFF2-40B4-BE49-F238E27FC236}">
                <a16:creationId xmlns:a16="http://schemas.microsoft.com/office/drawing/2014/main" id="{0DD9DC5F-DAA4-940F-7C87-BAA6CFD8519B}"/>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19</a:t>
            </a:fld>
            <a:endParaRPr lang="nb-NO"/>
          </a:p>
        </p:txBody>
      </p:sp>
      <p:pic>
        <p:nvPicPr>
          <p:cNvPr id="11" name="Bilde 10" descr="Et bilde som inneholder tegning, kunst, sketch, illustrasjon&#10;&#10;Automatisk generert beskrivelse">
            <a:extLst>
              <a:ext uri="{FF2B5EF4-FFF2-40B4-BE49-F238E27FC236}">
                <a16:creationId xmlns:a16="http://schemas.microsoft.com/office/drawing/2014/main" id="{C26B4E64-8731-C411-7EF8-17A945206859}"/>
              </a:ext>
            </a:extLst>
          </p:cNvPr>
          <p:cNvPicPr>
            <a:picLocks noChangeAspect="1"/>
          </p:cNvPicPr>
          <p:nvPr/>
        </p:nvPicPr>
        <p:blipFill rotWithShape="1">
          <a:blip r:embed="rId5">
            <a:extLst>
              <a:ext uri="{28A0092B-C50C-407E-A947-70E740481C1C}">
                <a14:useLocalDpi xmlns:a14="http://schemas.microsoft.com/office/drawing/2010/main" val="0"/>
              </a:ext>
            </a:extLst>
          </a:blip>
          <a:srcRect r="43333"/>
          <a:stretch/>
        </p:blipFill>
        <p:spPr>
          <a:xfrm>
            <a:off x="588181" y="2658979"/>
            <a:ext cx="2848910" cy="2976234"/>
          </a:xfrm>
          <a:prstGeom prst="rect">
            <a:avLst/>
          </a:prstGeom>
        </p:spPr>
      </p:pic>
      <p:pic>
        <p:nvPicPr>
          <p:cNvPr id="8" name="Bilde 7" descr="Et bilde som inneholder tegning, kunst, sketch, strektegning&#10;&#10;Automatisk generert beskrivelse">
            <a:extLst>
              <a:ext uri="{FF2B5EF4-FFF2-40B4-BE49-F238E27FC236}">
                <a16:creationId xmlns:a16="http://schemas.microsoft.com/office/drawing/2014/main" id="{558F059E-399A-1BF3-DD9A-10F33DB6DA59}"/>
              </a:ext>
            </a:extLst>
          </p:cNvPr>
          <p:cNvPicPr>
            <a:picLocks noChangeAspect="1"/>
          </p:cNvPicPr>
          <p:nvPr/>
        </p:nvPicPr>
        <p:blipFill>
          <a:blip r:embed="rId6">
            <a:extLst>
              <a:ext uri="{28A0092B-C50C-407E-A947-70E740481C1C}">
                <a14:useLocalDpi xmlns:a14="http://schemas.microsoft.com/office/drawing/2010/main" val="0"/>
              </a:ext>
            </a:extLst>
          </a:blip>
          <a:srcRect l="55229"/>
          <a:stretch/>
        </p:blipFill>
        <p:spPr>
          <a:xfrm>
            <a:off x="3437091" y="2805191"/>
            <a:ext cx="1620203" cy="2976234"/>
          </a:xfrm>
          <a:prstGeom prst="rect">
            <a:avLst/>
          </a:prstGeom>
        </p:spPr>
      </p:pic>
    </p:spTree>
    <p:extLst>
      <p:ext uri="{BB962C8B-B14F-4D97-AF65-F5344CB8AC3E}">
        <p14:creationId xmlns:p14="http://schemas.microsoft.com/office/powerpoint/2010/main" val="12263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3D3E42D6-E0BA-699E-D758-59EAB1B635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3501"/>
            <a:ext cx="12192000" cy="6858000"/>
          </a:xfrm>
          <a:prstGeom prst="rect">
            <a:avLst/>
          </a:prstGeom>
        </p:spPr>
      </p:pic>
      <p:graphicFrame>
        <p:nvGraphicFramePr>
          <p:cNvPr id="4" name="Diagram 3">
            <a:extLst>
              <a:ext uri="{FF2B5EF4-FFF2-40B4-BE49-F238E27FC236}">
                <a16:creationId xmlns:a16="http://schemas.microsoft.com/office/drawing/2014/main" id="{514D2BA0-4721-11EC-1652-5C083D6CBC8B}"/>
              </a:ext>
            </a:extLst>
          </p:cNvPr>
          <p:cNvGraphicFramePr/>
          <p:nvPr/>
        </p:nvGraphicFramePr>
        <p:xfrm>
          <a:off x="5722257" y="7576768"/>
          <a:ext cx="8102600" cy="3425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75148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EA307D4-812E-7C00-3CB0-8A1FA4CA1590}"/>
              </a:ext>
            </a:extLst>
          </p:cNvPr>
          <p:cNvSpPr/>
          <p:nvPr/>
        </p:nvSpPr>
        <p:spPr>
          <a:xfrm>
            <a:off x="0" y="0"/>
            <a:ext cx="1227749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2EFEDC02-9FE6-F9E6-2D86-11B5E6EEEC09}"/>
              </a:ext>
            </a:extLst>
          </p:cNvPr>
          <p:cNvSpPr>
            <a:spLocks noGrp="1"/>
          </p:cNvSpPr>
          <p:nvPr>
            <p:ph type="title"/>
          </p:nvPr>
        </p:nvSpPr>
        <p:spPr>
          <a:xfrm>
            <a:off x="695326" y="720002"/>
            <a:ext cx="9469438" cy="614124"/>
          </a:xfrm>
        </p:spPr>
        <p:txBody>
          <a:bodyPr/>
          <a:lstStyle/>
          <a:p>
            <a:r>
              <a:rPr lang="nb-NO"/>
              <a:t>Case: Thomas 	</a:t>
            </a:r>
          </a:p>
        </p:txBody>
      </p:sp>
      <p:sp>
        <p:nvSpPr>
          <p:cNvPr id="3" name="Plassholder for innhold 2">
            <a:extLst>
              <a:ext uri="{FF2B5EF4-FFF2-40B4-BE49-F238E27FC236}">
                <a16:creationId xmlns:a16="http://schemas.microsoft.com/office/drawing/2014/main" id="{5F86436A-20E1-7D53-BC33-B263B51D140F}"/>
              </a:ext>
            </a:extLst>
          </p:cNvPr>
          <p:cNvSpPr>
            <a:spLocks noGrp="1"/>
          </p:cNvSpPr>
          <p:nvPr>
            <p:ph idx="1"/>
          </p:nvPr>
        </p:nvSpPr>
        <p:spPr>
          <a:xfrm>
            <a:off x="695326" y="1604453"/>
            <a:ext cx="6658762" cy="4687899"/>
          </a:xfrm>
        </p:spPr>
        <p:txBody>
          <a:bodyPr>
            <a:noAutofit/>
          </a:bodyPr>
          <a:lstStyle/>
          <a:p>
            <a:pPr marL="0" indent="0">
              <a:buNone/>
            </a:pPr>
            <a:r>
              <a:rPr lang="nb-NO" sz="1800"/>
              <a:t>Thomas har hatt en vanskelig samtale med et foreldrepar. Etter samtalen møter han kollegaen Zara og de begynner å snakke sammen. </a:t>
            </a:r>
          </a:p>
          <a:p>
            <a:pPr marL="0" indent="0">
              <a:buNone/>
            </a:pPr>
            <a:r>
              <a:rPr lang="nb-NO" sz="1800"/>
              <a:t>Les casen på neste slide hver for dere, gå så sammen i grupper på 3-4 personer: </a:t>
            </a:r>
          </a:p>
          <a:p>
            <a:pPr marL="576000">
              <a:spcBef>
                <a:spcPts val="1200"/>
              </a:spcBef>
              <a:spcAft>
                <a:spcPts val="1200"/>
              </a:spcAft>
              <a:buBlip>
                <a:blip r:embed="rId2"/>
              </a:buBlip>
            </a:pPr>
            <a:r>
              <a:rPr lang="nb-NO" sz="1800" b="1"/>
              <a:t>Snakk sammen </a:t>
            </a:r>
            <a:r>
              <a:rPr lang="nb-NO" sz="1800"/>
              <a:t>om hvilke typer reguleringsstøtte Thomas kan trenge fra Zara (noter ned). </a:t>
            </a:r>
          </a:p>
          <a:p>
            <a:pPr marL="576000">
              <a:spcBef>
                <a:spcPts val="1200"/>
              </a:spcBef>
              <a:spcAft>
                <a:spcPts val="1200"/>
              </a:spcAft>
              <a:buBlip>
                <a:blip r:embed="rId2"/>
              </a:buBlip>
            </a:pPr>
            <a:r>
              <a:rPr lang="nb-NO" sz="1800" b="1"/>
              <a:t>Spill ut </a:t>
            </a:r>
            <a:r>
              <a:rPr lang="nb-NO" sz="1800"/>
              <a:t>situasjonen og test ut tre av forslagene til reguleringsstøtte: </a:t>
            </a:r>
          </a:p>
          <a:p>
            <a:pPr marL="936000" lvl="3">
              <a:spcAft>
                <a:spcPts val="600"/>
              </a:spcAft>
              <a:buBlip>
                <a:blip r:embed="rId2"/>
              </a:buBlip>
            </a:pPr>
            <a:r>
              <a:rPr lang="nb-NO" sz="1800"/>
              <a:t>Hvordan kjennes det å få reguleringsstøtte?</a:t>
            </a:r>
          </a:p>
          <a:p>
            <a:pPr marL="936000" lvl="3">
              <a:spcAft>
                <a:spcPts val="600"/>
              </a:spcAft>
              <a:buBlip>
                <a:blip r:embed="rId2"/>
              </a:buBlip>
            </a:pPr>
            <a:r>
              <a:rPr lang="nb-NO" sz="1800"/>
              <a:t>Hvordan er det å gi reguleringsstøtten til en person som er utenfor vinduet?</a:t>
            </a:r>
          </a:p>
          <a:p>
            <a:pPr lvl="1">
              <a:spcAft>
                <a:spcPts val="600"/>
              </a:spcAft>
              <a:buBlip>
                <a:blip r:embed="rId2"/>
              </a:buBlip>
            </a:pPr>
            <a:endParaRPr lang="nb-NO" sz="1800"/>
          </a:p>
          <a:p>
            <a:pPr>
              <a:spcBef>
                <a:spcPts val="1200"/>
              </a:spcBef>
              <a:spcAft>
                <a:spcPts val="1200"/>
              </a:spcAft>
              <a:buBlip>
                <a:blip r:embed="rId2"/>
              </a:buBlip>
            </a:pPr>
            <a:endParaRPr lang="nb-NO" sz="1800"/>
          </a:p>
          <a:p>
            <a:pPr marL="0" indent="0">
              <a:spcBef>
                <a:spcPts val="1200"/>
              </a:spcBef>
              <a:spcAft>
                <a:spcPts val="1200"/>
              </a:spcAft>
              <a:buNone/>
            </a:pPr>
            <a:endParaRPr lang="nb-NO" sz="1800"/>
          </a:p>
          <a:p>
            <a:pPr marL="0" indent="0">
              <a:buNone/>
            </a:pPr>
            <a:endParaRPr lang="nb-NO" sz="1800"/>
          </a:p>
          <a:p>
            <a:pPr marL="0" indent="0">
              <a:buNone/>
            </a:pPr>
            <a:endParaRPr lang="nb-NO" sz="1800"/>
          </a:p>
          <a:p>
            <a:pPr marL="0" indent="0">
              <a:buNone/>
            </a:pPr>
            <a:endParaRPr lang="nb-NO" sz="1800"/>
          </a:p>
          <a:p>
            <a:pPr marL="0" indent="0">
              <a:buNone/>
            </a:pPr>
            <a:endParaRPr lang="nb-NO" sz="1800"/>
          </a:p>
        </p:txBody>
      </p:sp>
      <p:pic>
        <p:nvPicPr>
          <p:cNvPr id="5" name="Bilde 4" descr="Et bilde som inneholder sketch, kunst, tegning, illustrasjon&#10;&#10;Automatisk generert beskrivelse">
            <a:extLst>
              <a:ext uri="{FF2B5EF4-FFF2-40B4-BE49-F238E27FC236}">
                <a16:creationId xmlns:a16="http://schemas.microsoft.com/office/drawing/2014/main" id="{0A35D492-40E3-9A15-069A-4263A35F1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4089" y="1175746"/>
            <a:ext cx="3293591" cy="4788659"/>
          </a:xfrm>
          <a:prstGeom prst="rect">
            <a:avLst/>
          </a:prstGeom>
        </p:spPr>
      </p:pic>
      <p:sp>
        <p:nvSpPr>
          <p:cNvPr id="4" name="TekstSylinder 3">
            <a:extLst>
              <a:ext uri="{FF2B5EF4-FFF2-40B4-BE49-F238E27FC236}">
                <a16:creationId xmlns:a16="http://schemas.microsoft.com/office/drawing/2014/main" id="{6F9A6398-CCF4-26DA-693F-DE1FEE26DE6D}"/>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6" name="Plassholder for dato 3">
            <a:extLst>
              <a:ext uri="{FF2B5EF4-FFF2-40B4-BE49-F238E27FC236}">
                <a16:creationId xmlns:a16="http://schemas.microsoft.com/office/drawing/2014/main" id="{C6FFF1D8-339E-A5F5-BC23-6E53970286E0}"/>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7" name="Plassholder for lysbildenummer 4">
            <a:extLst>
              <a:ext uri="{FF2B5EF4-FFF2-40B4-BE49-F238E27FC236}">
                <a16:creationId xmlns:a16="http://schemas.microsoft.com/office/drawing/2014/main" id="{7A092938-AC2E-4951-C35D-CB015BA0F524}"/>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20</a:t>
            </a:fld>
            <a:endParaRPr lang="nb-NO"/>
          </a:p>
        </p:txBody>
      </p:sp>
      <p:pic>
        <p:nvPicPr>
          <p:cNvPr id="9" name="Bilde 8" descr="Et bilde som inneholder måne, Himmellegeme, mørke, Astronomisk begivenhet&#10;&#10;Automatisk generert beskrivelse">
            <a:extLst>
              <a:ext uri="{FF2B5EF4-FFF2-40B4-BE49-F238E27FC236}">
                <a16:creationId xmlns:a16="http://schemas.microsoft.com/office/drawing/2014/main" id="{629F212D-0A4F-88B0-3A2C-5B75684BE45D}"/>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915477" y="493828"/>
            <a:ext cx="578497" cy="552198"/>
          </a:xfrm>
          <a:prstGeom prst="rect">
            <a:avLst/>
          </a:prstGeom>
        </p:spPr>
      </p:pic>
      <p:sp>
        <p:nvSpPr>
          <p:cNvPr id="10" name="TekstSylinder 9">
            <a:extLst>
              <a:ext uri="{FF2B5EF4-FFF2-40B4-BE49-F238E27FC236}">
                <a16:creationId xmlns:a16="http://schemas.microsoft.com/office/drawing/2014/main" id="{B11F551D-D5CC-D981-A60C-671AD02895B2}"/>
              </a:ext>
            </a:extLst>
          </p:cNvPr>
          <p:cNvSpPr txBox="1"/>
          <p:nvPr/>
        </p:nvSpPr>
        <p:spPr>
          <a:xfrm>
            <a:off x="10352290" y="506235"/>
            <a:ext cx="1444667" cy="333681"/>
          </a:xfrm>
          <a:prstGeom prst="rect">
            <a:avLst/>
          </a:prstGeom>
          <a:noFill/>
        </p:spPr>
        <p:txBody>
          <a:bodyPr wrap="square">
            <a:spAutoFit/>
          </a:bodyPr>
          <a:lstStyle/>
          <a:p>
            <a:pPr marL="0" indent="0" algn="r">
              <a:lnSpc>
                <a:spcPct val="116000"/>
              </a:lnSpc>
              <a:spcAft>
                <a:spcPts val="800"/>
              </a:spcAft>
              <a:buNone/>
            </a:pPr>
            <a:r>
              <a:rPr lang="nb-NO" sz="1400" b="1">
                <a:latin typeface="+mj-lt"/>
                <a:ea typeface="Aptos" panose="020B0004020202020204" pitchFamily="34" charset="0"/>
                <a:cs typeface="Times New Roman" panose="02020603050405020304" pitchFamily="18" charset="0"/>
              </a:rPr>
              <a:t>25</a:t>
            </a:r>
            <a:r>
              <a:rPr lang="nb-NO" sz="1400" b="1">
                <a:effectLst/>
                <a:latin typeface="+mj-lt"/>
                <a:ea typeface="Aptos" panose="020B0004020202020204" pitchFamily="34" charset="0"/>
                <a:cs typeface="Times New Roman" panose="02020603050405020304" pitchFamily="18" charset="0"/>
              </a:rPr>
              <a:t> minutter</a:t>
            </a:r>
          </a:p>
        </p:txBody>
      </p:sp>
    </p:spTree>
    <p:extLst>
      <p:ext uri="{BB962C8B-B14F-4D97-AF65-F5344CB8AC3E}">
        <p14:creationId xmlns:p14="http://schemas.microsoft.com/office/powerpoint/2010/main" val="1470793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00765C28-D8BE-15D5-74D0-44EB51693750}"/>
              </a:ext>
            </a:extLst>
          </p:cNvPr>
          <p:cNvSpPr/>
          <p:nvPr/>
        </p:nvSpPr>
        <p:spPr>
          <a:xfrm>
            <a:off x="0" y="0"/>
            <a:ext cx="1227749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7741EBFE-D92B-0743-AA74-D1BEA7AB72B2}"/>
              </a:ext>
            </a:extLst>
          </p:cNvPr>
          <p:cNvSpPr>
            <a:spLocks noGrp="1"/>
          </p:cNvSpPr>
          <p:nvPr>
            <p:ph type="title"/>
          </p:nvPr>
        </p:nvSpPr>
        <p:spPr>
          <a:xfrm>
            <a:off x="695326" y="463799"/>
            <a:ext cx="9469438" cy="1311999"/>
          </a:xfrm>
        </p:spPr>
        <p:txBody>
          <a:bodyPr/>
          <a:lstStyle/>
          <a:p>
            <a:r>
              <a:rPr lang="nb-NO"/>
              <a:t>Case: Thomas</a:t>
            </a:r>
          </a:p>
        </p:txBody>
      </p:sp>
      <p:sp>
        <p:nvSpPr>
          <p:cNvPr id="3" name="Plassholder for innhold 2">
            <a:extLst>
              <a:ext uri="{FF2B5EF4-FFF2-40B4-BE49-F238E27FC236}">
                <a16:creationId xmlns:a16="http://schemas.microsoft.com/office/drawing/2014/main" id="{B160C592-3876-8786-3C5B-B8815B6B203E}"/>
              </a:ext>
            </a:extLst>
          </p:cNvPr>
          <p:cNvSpPr>
            <a:spLocks noGrp="1"/>
          </p:cNvSpPr>
          <p:nvPr>
            <p:ph idx="1"/>
          </p:nvPr>
        </p:nvSpPr>
        <p:spPr>
          <a:xfrm>
            <a:off x="558800" y="1269839"/>
            <a:ext cx="11281879" cy="5124362"/>
          </a:xfrm>
        </p:spPr>
        <p:txBody>
          <a:bodyPr numCol="2" spcCol="360000">
            <a:noAutofit/>
          </a:bodyPr>
          <a:lstStyle/>
          <a:p>
            <a:pPr marL="0" indent="0">
              <a:lnSpc>
                <a:spcPct val="120000"/>
              </a:lnSpc>
              <a:buNone/>
            </a:pPr>
            <a:r>
              <a:rPr lang="nb-NO" sz="1400">
                <a:latin typeface="Oslo Sans Office" panose="02000000000000000000" pitchFamily="2" charset="0"/>
              </a:rPr>
              <a:t>Thomas visste at samtalen han skulle ha med foreldrene ville bli krevende, så han var godt forberedt. Han hadde lagd en plan for spørsmål som var viktig å stille og snakket med lederen sin om hvordan han skulle håndtere foreldrenes reaksjoner. </a:t>
            </a:r>
          </a:p>
          <a:p>
            <a:pPr marL="0" indent="0">
              <a:lnSpc>
                <a:spcPct val="120000"/>
              </a:lnSpc>
              <a:buNone/>
            </a:pPr>
            <a:r>
              <a:rPr lang="nb-NO" sz="1400">
                <a:latin typeface="Oslo Sans Office" panose="02000000000000000000" pitchFamily="2" charset="0"/>
              </a:rPr>
              <a:t>I møte gikk det likevel ikke så bra som han hadde håpet. Han ble litt overrasket over at foreldrene virkelig ikke var enig noen av hans bekymringer. Han har jo informert jevnlig hvordan det går med jenta i barnehagen, men likevel virket det som om dette var først gang foreldrene fikk informasjon. Begge foreldrene ble ganske opprørte, og sa indirekte at de tvilte på Thomas sin kompetanse. </a:t>
            </a:r>
          </a:p>
          <a:p>
            <a:pPr marL="0" indent="0">
              <a:lnSpc>
                <a:spcPct val="120000"/>
              </a:lnSpc>
              <a:buNone/>
            </a:pPr>
            <a:r>
              <a:rPr lang="nb-NO" sz="1400">
                <a:latin typeface="Oslo Sans Office" panose="02000000000000000000" pitchFamily="2" charset="0"/>
              </a:rPr>
              <a:t>Thomas følte at han aldri helt fikk kontroll igjen over situasjonen, og han skjønte ikke helt hvorfor, men plutselig havnet han i en situasjon der han følte han måtte forsvare seg. Dette var ikke en del av planen, og da møtet var ferdig avsluttet de med å være enig om å være uenig. </a:t>
            </a:r>
          </a:p>
          <a:p>
            <a:pPr marL="0" indent="0">
              <a:lnSpc>
                <a:spcPct val="120000"/>
              </a:lnSpc>
              <a:buNone/>
            </a:pPr>
            <a:endParaRPr lang="nb-NO" sz="1400">
              <a:latin typeface="Oslo Sans Office" panose="02000000000000000000" pitchFamily="2" charset="0"/>
            </a:endParaRPr>
          </a:p>
          <a:p>
            <a:pPr marL="0" indent="0">
              <a:lnSpc>
                <a:spcPct val="120000"/>
              </a:lnSpc>
              <a:buNone/>
            </a:pPr>
            <a:r>
              <a:rPr lang="nb-NO" sz="1400">
                <a:latin typeface="Oslo Sans Office" panose="02000000000000000000" pitchFamily="2" charset="0"/>
              </a:rPr>
              <a:t>Thomas er urolig etter møtet. Han setter seg ned og skal skrive referat, men klarer ikke samle tankene. Han klikker seg inn på nettsider uten merke det, og klarer ikke holde fokus. Han bestemmer seg for å utsette skrivingen og går ut på avdelingen. </a:t>
            </a:r>
          </a:p>
          <a:p>
            <a:pPr marL="0" indent="0">
              <a:lnSpc>
                <a:spcPct val="120000"/>
              </a:lnSpc>
              <a:buNone/>
            </a:pPr>
            <a:r>
              <a:rPr lang="nb-NO" sz="1400">
                <a:latin typeface="Oslo Sans Office" panose="02000000000000000000" pitchFamily="2" charset="0"/>
              </a:rPr>
              <a:t>Der møter han Zara som rydder opp etter måltidet. Zara spør hvordan møtet gikk, og Thomas begynner å fortelle umiddelbart. Han kjenner at følelsene velter ut og at han egentlig er ganske sint selv på foreldrene og føler seg urettferdig behandlet. Han ønsker jo bare å hjelpe! Greit nok at de ikke er enig, men han synes det var et personangrep. Han prøver å hjelpe Zara med ryddingen, men er så oppkavet at det egentlig bare tar lengre tid fordi han går i veien. </a:t>
            </a:r>
          </a:p>
          <a:p>
            <a:pPr marL="0" indent="0">
              <a:lnSpc>
                <a:spcPct val="120000"/>
              </a:lnSpc>
              <a:buNone/>
            </a:pPr>
            <a:r>
              <a:rPr lang="nb-NO" sz="1400">
                <a:latin typeface="Oslo Sans Office" panose="02000000000000000000" pitchFamily="2" charset="0"/>
              </a:rPr>
              <a:t>Zara prøver å si noe, men det er ikke så lett, og hun vil ikke avbryte Thomas heller. Hun føler hun må støtte Thomas, og sier at det er var utrolig dårlig sagt av de foreldrene! Og at hun skjønner reaksjonen hans godt. Hun kjenner hun blir irritert hun også, og er lei foreldre som ikke spiller på lag. </a:t>
            </a:r>
          </a:p>
        </p:txBody>
      </p:sp>
      <p:sp>
        <p:nvSpPr>
          <p:cNvPr id="4" name="TekstSylinder 3">
            <a:extLst>
              <a:ext uri="{FF2B5EF4-FFF2-40B4-BE49-F238E27FC236}">
                <a16:creationId xmlns:a16="http://schemas.microsoft.com/office/drawing/2014/main" id="{6B87129B-E6D3-7148-E32C-BC5B77BA8A3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5" name="Plassholder for dato 3">
            <a:extLst>
              <a:ext uri="{FF2B5EF4-FFF2-40B4-BE49-F238E27FC236}">
                <a16:creationId xmlns:a16="http://schemas.microsoft.com/office/drawing/2014/main" id="{A8746C18-FDFD-EFA7-B147-287E3B4F24E2}"/>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6" name="Plassholder for lysbildenummer 4">
            <a:extLst>
              <a:ext uri="{FF2B5EF4-FFF2-40B4-BE49-F238E27FC236}">
                <a16:creationId xmlns:a16="http://schemas.microsoft.com/office/drawing/2014/main" id="{019B7ECE-C582-1F4E-4FE0-7E7F6D31CC22}"/>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21</a:t>
            </a:fld>
            <a:endParaRPr lang="nb-NO"/>
          </a:p>
        </p:txBody>
      </p:sp>
    </p:spTree>
    <p:extLst>
      <p:ext uri="{BB962C8B-B14F-4D97-AF65-F5344CB8AC3E}">
        <p14:creationId xmlns:p14="http://schemas.microsoft.com/office/powerpoint/2010/main" val="3669843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FFCFD6-4384-469A-520F-A035075753A6}"/>
              </a:ext>
            </a:extLst>
          </p:cNvPr>
          <p:cNvSpPr>
            <a:spLocks noGrp="1"/>
          </p:cNvSpPr>
          <p:nvPr>
            <p:ph type="title"/>
          </p:nvPr>
        </p:nvSpPr>
        <p:spPr>
          <a:xfrm>
            <a:off x="695326" y="720001"/>
            <a:ext cx="8061812" cy="1311999"/>
          </a:xfrm>
        </p:spPr>
        <p:txBody>
          <a:bodyPr/>
          <a:lstStyle/>
          <a:p>
            <a:r>
              <a:rPr lang="nb-NO"/>
              <a:t>Vi har alle et ansvar for å skape et regulerende kollegafellesskap </a:t>
            </a:r>
          </a:p>
        </p:txBody>
      </p:sp>
      <p:sp>
        <p:nvSpPr>
          <p:cNvPr id="4" name="Plassholder for dato 3">
            <a:extLst>
              <a:ext uri="{FF2B5EF4-FFF2-40B4-BE49-F238E27FC236}">
                <a16:creationId xmlns:a16="http://schemas.microsoft.com/office/drawing/2014/main" id="{639229B4-B4B6-7546-BB61-2C8C139D5AB2}"/>
              </a:ext>
            </a:extLst>
          </p:cNvPr>
          <p:cNvSpPr>
            <a:spLocks noGrp="1"/>
          </p:cNvSpPr>
          <p:nvPr>
            <p:ph type="dt" sz="half" idx="10"/>
          </p:nvPr>
        </p:nvSpPr>
        <p:spPr/>
        <p:txBody>
          <a:bodyPr/>
          <a:lstStyle/>
          <a:p>
            <a:fld id="{C20DE0DF-BE6B-D248-92A9-54242D212695}" type="datetime1">
              <a:rPr lang="nb-NO" smtClean="0"/>
              <a:t>30.01.2026</a:t>
            </a:fld>
            <a:endParaRPr lang="nb-NO"/>
          </a:p>
        </p:txBody>
      </p:sp>
      <p:sp>
        <p:nvSpPr>
          <p:cNvPr id="5" name="Plassholder for lysbildenummer 4">
            <a:extLst>
              <a:ext uri="{FF2B5EF4-FFF2-40B4-BE49-F238E27FC236}">
                <a16:creationId xmlns:a16="http://schemas.microsoft.com/office/drawing/2014/main" id="{387C6179-07DB-A660-B9FE-F79BAB3D3345}"/>
              </a:ext>
            </a:extLst>
          </p:cNvPr>
          <p:cNvSpPr>
            <a:spLocks noGrp="1"/>
          </p:cNvSpPr>
          <p:nvPr>
            <p:ph type="sldNum" sz="quarter" idx="12"/>
          </p:nvPr>
        </p:nvSpPr>
        <p:spPr/>
        <p:txBody>
          <a:bodyPr/>
          <a:lstStyle/>
          <a:p>
            <a:fld id="{8ACEFDFC-287E-0A4D-81A7-6CC8C070690D}" type="slidenum">
              <a:rPr lang="nb-NO" smtClean="0"/>
              <a:t>22</a:t>
            </a:fld>
            <a:endParaRPr lang="nb-NO"/>
          </a:p>
        </p:txBody>
      </p:sp>
      <p:sp>
        <p:nvSpPr>
          <p:cNvPr id="6" name="Rektangel 5">
            <a:extLst>
              <a:ext uri="{FF2B5EF4-FFF2-40B4-BE49-F238E27FC236}">
                <a16:creationId xmlns:a16="http://schemas.microsoft.com/office/drawing/2014/main" id="{994029B1-BA45-9BBE-A0D2-69B0581232E2}"/>
              </a:ext>
            </a:extLst>
          </p:cNvPr>
          <p:cNvSpPr>
            <a:spLocks noChangeAspect="1"/>
          </p:cNvSpPr>
          <p:nvPr/>
        </p:nvSpPr>
        <p:spPr>
          <a:xfrm>
            <a:off x="1024422" y="2032000"/>
            <a:ext cx="3045680" cy="3045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r>
              <a:rPr lang="nb-NO" sz="1800" b="1">
                <a:solidFill>
                  <a:schemeClr val="tx1"/>
                </a:solidFill>
              </a:rPr>
              <a:t>Individuelt ansvar: </a:t>
            </a:r>
          </a:p>
          <a:p>
            <a:pPr algn="ctr"/>
            <a:r>
              <a:rPr lang="nb-NO" sz="1800">
                <a:solidFill>
                  <a:schemeClr val="tx1"/>
                </a:solidFill>
              </a:rPr>
              <a:t>Ta ansvar for seg selv </a:t>
            </a:r>
            <a:br>
              <a:rPr lang="nb-NO" sz="1800">
                <a:solidFill>
                  <a:schemeClr val="tx1"/>
                </a:solidFill>
              </a:rPr>
            </a:br>
            <a:r>
              <a:rPr lang="nb-NO" sz="1800">
                <a:solidFill>
                  <a:schemeClr val="tx1"/>
                </a:solidFill>
              </a:rPr>
              <a:t>og egne reaksjoner </a:t>
            </a:r>
            <a:br>
              <a:rPr lang="nb-NO" sz="1800">
                <a:solidFill>
                  <a:schemeClr val="tx1"/>
                </a:solidFill>
              </a:rPr>
            </a:br>
            <a:r>
              <a:rPr lang="nb-NO" sz="1800">
                <a:solidFill>
                  <a:schemeClr val="tx1"/>
                </a:solidFill>
              </a:rPr>
              <a:t>og behov. </a:t>
            </a:r>
          </a:p>
        </p:txBody>
      </p:sp>
      <p:sp>
        <p:nvSpPr>
          <p:cNvPr id="7" name="Ellipse 6">
            <a:extLst>
              <a:ext uri="{FF2B5EF4-FFF2-40B4-BE49-F238E27FC236}">
                <a16:creationId xmlns:a16="http://schemas.microsoft.com/office/drawing/2014/main" id="{9497F857-71A7-AE5C-E1BF-5A32ED4B166B}"/>
              </a:ext>
            </a:extLst>
          </p:cNvPr>
          <p:cNvSpPr/>
          <p:nvPr/>
        </p:nvSpPr>
        <p:spPr>
          <a:xfrm>
            <a:off x="4573200" y="2032000"/>
            <a:ext cx="3045600" cy="3045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spcBef>
                <a:spcPts val="600"/>
              </a:spcBef>
              <a:spcAft>
                <a:spcPts val="600"/>
              </a:spcAft>
            </a:pPr>
            <a:r>
              <a:rPr lang="nb-NO" sz="1800" b="1">
                <a:solidFill>
                  <a:schemeClr val="tx1"/>
                </a:solidFill>
              </a:rPr>
              <a:t>Kollegaansvar: </a:t>
            </a:r>
          </a:p>
          <a:p>
            <a:pPr algn="ctr"/>
            <a:r>
              <a:rPr lang="nb-NO" sz="1800">
                <a:solidFill>
                  <a:schemeClr val="tx1"/>
                </a:solidFill>
              </a:rPr>
              <a:t>Ta ansvar ovenfor hverandre og fellesskapet.</a:t>
            </a:r>
            <a:endParaRPr lang="nb-NO">
              <a:solidFill>
                <a:schemeClr val="tx1"/>
              </a:solidFill>
            </a:endParaRPr>
          </a:p>
        </p:txBody>
      </p:sp>
      <p:sp>
        <p:nvSpPr>
          <p:cNvPr id="8" name="Rektangel 7">
            <a:extLst>
              <a:ext uri="{FF2B5EF4-FFF2-40B4-BE49-F238E27FC236}">
                <a16:creationId xmlns:a16="http://schemas.microsoft.com/office/drawing/2014/main" id="{2F0D915D-5E0D-1AAD-ECEF-3EE6DD5BF33A}"/>
              </a:ext>
            </a:extLst>
          </p:cNvPr>
          <p:cNvSpPr>
            <a:spLocks noChangeAspect="1"/>
          </p:cNvSpPr>
          <p:nvPr/>
        </p:nvSpPr>
        <p:spPr>
          <a:xfrm>
            <a:off x="8135150" y="2031999"/>
            <a:ext cx="3045680" cy="410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b="1">
              <a:solidFill>
                <a:schemeClr val="tx1"/>
              </a:solidFill>
            </a:endParaRPr>
          </a:p>
          <a:p>
            <a:pPr algn="ctr"/>
            <a:endParaRPr lang="nb-NO" b="1">
              <a:solidFill>
                <a:schemeClr val="tx1"/>
              </a:solidFill>
            </a:endParaRPr>
          </a:p>
          <a:p>
            <a:pPr algn="ctr">
              <a:spcBef>
                <a:spcPts val="600"/>
              </a:spcBef>
              <a:spcAft>
                <a:spcPts val="600"/>
              </a:spcAft>
            </a:pPr>
            <a:r>
              <a:rPr lang="nb-NO" b="1">
                <a:solidFill>
                  <a:schemeClr val="tx1"/>
                </a:solidFill>
              </a:rPr>
              <a:t>Lederansvar: </a:t>
            </a:r>
          </a:p>
          <a:p>
            <a:pPr marL="0" lvl="1" algn="ctr"/>
            <a:r>
              <a:rPr lang="nb-NO">
                <a:solidFill>
                  <a:schemeClr val="tx1"/>
                </a:solidFill>
              </a:rPr>
              <a:t>Organisere arbeidshverdagen for å skape forutsigbarhet og oversikt.</a:t>
            </a:r>
          </a:p>
          <a:p>
            <a:pPr marL="0" lvl="1" algn="ctr"/>
            <a:endParaRPr lang="nb-NO">
              <a:solidFill>
                <a:schemeClr val="tx1"/>
              </a:solidFill>
            </a:endParaRPr>
          </a:p>
          <a:p>
            <a:pPr marL="0" lvl="1" algn="ctr"/>
            <a:r>
              <a:rPr lang="nb-NO">
                <a:solidFill>
                  <a:schemeClr val="tx1"/>
                </a:solidFill>
              </a:rPr>
              <a:t>Legge til rette for at ansatte kan gi hverandre reguleringsstøtte og være en god rollemodell. </a:t>
            </a:r>
          </a:p>
          <a:p>
            <a:pPr algn="ctr"/>
            <a:endParaRPr lang="nb-NO" sz="2000">
              <a:solidFill>
                <a:schemeClr val="tx1"/>
              </a:solidFill>
            </a:endParaRPr>
          </a:p>
        </p:txBody>
      </p:sp>
    </p:spTree>
    <p:extLst>
      <p:ext uri="{BB962C8B-B14F-4D97-AF65-F5344CB8AC3E}">
        <p14:creationId xmlns:p14="http://schemas.microsoft.com/office/powerpoint/2010/main" val="4175664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9F0BF04-AC66-048D-07BC-A59C34F7464D}"/>
              </a:ext>
            </a:extLst>
          </p:cNvPr>
          <p:cNvSpPr>
            <a:spLocks noGrp="1"/>
          </p:cNvSpPr>
          <p:nvPr>
            <p:ph type="title"/>
          </p:nvPr>
        </p:nvSpPr>
        <p:spPr/>
        <p:txBody>
          <a:bodyPr/>
          <a:lstStyle/>
          <a:p>
            <a:r>
              <a:rPr lang="nb-NO"/>
              <a:t>Hva kan vi bidra med?</a:t>
            </a:r>
          </a:p>
        </p:txBody>
      </p:sp>
      <p:sp>
        <p:nvSpPr>
          <p:cNvPr id="3" name="Plassholder for innhold 2">
            <a:extLst>
              <a:ext uri="{FF2B5EF4-FFF2-40B4-BE49-F238E27FC236}">
                <a16:creationId xmlns:a16="http://schemas.microsoft.com/office/drawing/2014/main" id="{AE3926E1-C71A-102A-4F28-B5B96BDE1E32}"/>
              </a:ext>
            </a:extLst>
          </p:cNvPr>
          <p:cNvSpPr>
            <a:spLocks noGrp="1"/>
          </p:cNvSpPr>
          <p:nvPr>
            <p:ph idx="1"/>
          </p:nvPr>
        </p:nvSpPr>
        <p:spPr>
          <a:xfrm>
            <a:off x="695326" y="1684548"/>
            <a:ext cx="5694165" cy="4060824"/>
          </a:xfrm>
        </p:spPr>
        <p:txBody>
          <a:bodyPr/>
          <a:lstStyle/>
          <a:p>
            <a:pPr marL="0" indent="0">
              <a:spcBef>
                <a:spcPts val="1200"/>
              </a:spcBef>
              <a:spcAft>
                <a:spcPts val="1200"/>
              </a:spcAft>
              <a:buNone/>
            </a:pPr>
            <a:r>
              <a:rPr lang="nb-NO" sz="1800"/>
              <a:t>Tenk alene først. Etterpå deler dere i grupper. </a:t>
            </a:r>
          </a:p>
          <a:p>
            <a:pPr marL="0" indent="0">
              <a:spcBef>
                <a:spcPts val="1200"/>
              </a:spcBef>
              <a:spcAft>
                <a:spcPts val="1200"/>
              </a:spcAft>
              <a:buNone/>
            </a:pPr>
            <a:r>
              <a:rPr lang="nb-NO" sz="1800"/>
              <a:t>Tenk på to ting du har lyst til å gjøre for å bidra positivt inn i kollegafelleskapet. </a:t>
            </a:r>
          </a:p>
          <a:p>
            <a:pPr lvl="1">
              <a:spcBef>
                <a:spcPts val="1200"/>
              </a:spcBef>
              <a:spcAft>
                <a:spcPts val="1200"/>
              </a:spcAft>
              <a:buBlip>
                <a:blip r:embed="rId2"/>
              </a:buBlip>
            </a:pPr>
            <a:r>
              <a:rPr lang="nb-NO" sz="1800"/>
              <a:t>Hva gjør vi allerede i dag som er viktig at vi fortsetter med?</a:t>
            </a:r>
          </a:p>
          <a:p>
            <a:pPr lvl="1">
              <a:spcBef>
                <a:spcPts val="0"/>
              </a:spcBef>
              <a:buBlip>
                <a:blip r:embed="rId2"/>
              </a:buBlip>
            </a:pPr>
            <a:r>
              <a:rPr lang="nb-NO" sz="1800"/>
              <a:t>Hva får du lyst til å begynne med? </a:t>
            </a:r>
          </a:p>
          <a:p>
            <a:pPr lvl="1" indent="0">
              <a:spcBef>
                <a:spcPts val="0"/>
              </a:spcBef>
              <a:buNone/>
            </a:pPr>
            <a:r>
              <a:rPr lang="nb-NO" sz="1800"/>
              <a:t>(maks to ting)</a:t>
            </a:r>
          </a:p>
          <a:p>
            <a:pPr lvl="1">
              <a:spcBef>
                <a:spcPts val="1200"/>
              </a:spcBef>
              <a:spcAft>
                <a:spcPts val="1200"/>
              </a:spcAft>
              <a:buBlip>
                <a:blip r:embed="rId2"/>
              </a:buBlip>
            </a:pPr>
            <a:r>
              <a:rPr lang="nb-NO" sz="1800"/>
              <a:t>Hvordan kan andre merke at du gjør det? </a:t>
            </a:r>
          </a:p>
        </p:txBody>
      </p:sp>
      <p:sp>
        <p:nvSpPr>
          <p:cNvPr id="4" name="TekstSylinder 3">
            <a:extLst>
              <a:ext uri="{FF2B5EF4-FFF2-40B4-BE49-F238E27FC236}">
                <a16:creationId xmlns:a16="http://schemas.microsoft.com/office/drawing/2014/main" id="{11B5D7E9-7E3C-0874-A4A9-0E694A177D60}"/>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5" name="Plassholder for dato 3">
            <a:extLst>
              <a:ext uri="{FF2B5EF4-FFF2-40B4-BE49-F238E27FC236}">
                <a16:creationId xmlns:a16="http://schemas.microsoft.com/office/drawing/2014/main" id="{45964A35-E6D6-0C83-2255-1275860A2884}"/>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6" name="Plassholder for lysbildenummer 4">
            <a:extLst>
              <a:ext uri="{FF2B5EF4-FFF2-40B4-BE49-F238E27FC236}">
                <a16:creationId xmlns:a16="http://schemas.microsoft.com/office/drawing/2014/main" id="{9A027566-9884-2D7E-B6C4-A6D8A71AD17E}"/>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23</a:t>
            </a:fld>
            <a:endParaRPr lang="nb-NO"/>
          </a:p>
        </p:txBody>
      </p:sp>
      <p:pic>
        <p:nvPicPr>
          <p:cNvPr id="7" name="Bilde 6" descr="Et bilde som inneholder tegning, kunst, sketch, illustrasjon&#10;&#10;Automatisk generert beskrivelse">
            <a:extLst>
              <a:ext uri="{FF2B5EF4-FFF2-40B4-BE49-F238E27FC236}">
                <a16:creationId xmlns:a16="http://schemas.microsoft.com/office/drawing/2014/main" id="{394C465E-8966-5EF0-6AAD-F42ED53BDF39}"/>
              </a:ext>
            </a:extLst>
          </p:cNvPr>
          <p:cNvPicPr>
            <a:picLocks noChangeAspect="1"/>
          </p:cNvPicPr>
          <p:nvPr/>
        </p:nvPicPr>
        <p:blipFill rotWithShape="1">
          <a:blip r:embed="rId3">
            <a:extLst>
              <a:ext uri="{28A0092B-C50C-407E-A947-70E740481C1C}">
                <a14:useLocalDpi xmlns:a14="http://schemas.microsoft.com/office/drawing/2010/main" val="0"/>
              </a:ext>
            </a:extLst>
          </a:blip>
          <a:srcRect r="43333"/>
          <a:stretch/>
        </p:blipFill>
        <p:spPr>
          <a:xfrm>
            <a:off x="7005789" y="2048294"/>
            <a:ext cx="3617017" cy="3778670"/>
          </a:xfrm>
          <a:prstGeom prst="rect">
            <a:avLst/>
          </a:prstGeom>
        </p:spPr>
      </p:pic>
      <p:pic>
        <p:nvPicPr>
          <p:cNvPr id="8" name="Bilde 7" descr="Et bilde som inneholder tegning, kunst, sketch, illustrasjon&#10;&#10;Automatisk generert beskrivelse">
            <a:extLst>
              <a:ext uri="{FF2B5EF4-FFF2-40B4-BE49-F238E27FC236}">
                <a16:creationId xmlns:a16="http://schemas.microsoft.com/office/drawing/2014/main" id="{8F8235A6-6E56-BDC2-66F1-8C5838AF4A25}"/>
              </a:ext>
            </a:extLst>
          </p:cNvPr>
          <p:cNvPicPr>
            <a:picLocks noChangeAspect="1"/>
          </p:cNvPicPr>
          <p:nvPr/>
        </p:nvPicPr>
        <p:blipFill rotWithShape="1">
          <a:blip r:embed="rId3">
            <a:extLst>
              <a:ext uri="{28A0092B-C50C-407E-A947-70E740481C1C}">
                <a14:useLocalDpi xmlns:a14="http://schemas.microsoft.com/office/drawing/2010/main" val="0"/>
              </a:ext>
            </a:extLst>
          </a:blip>
          <a:srcRect l="63788" t="-3220" r="4003" b="3220"/>
          <a:stretch/>
        </p:blipFill>
        <p:spPr>
          <a:xfrm>
            <a:off x="9774721" y="1825625"/>
            <a:ext cx="2055927" cy="3778670"/>
          </a:xfrm>
          <a:prstGeom prst="rect">
            <a:avLst/>
          </a:prstGeom>
        </p:spPr>
      </p:pic>
      <p:pic>
        <p:nvPicPr>
          <p:cNvPr id="9" name="Bilde 8" descr="Et bilde som inneholder sirkel, mørke, astronomi, måne&#10;&#10;Automatisk generert beskrivelse">
            <a:extLst>
              <a:ext uri="{FF2B5EF4-FFF2-40B4-BE49-F238E27FC236}">
                <a16:creationId xmlns:a16="http://schemas.microsoft.com/office/drawing/2014/main" id="{BB3AAC60-4368-DAB0-A9CA-CA7CF71B9B0C}"/>
              </a:ext>
            </a:extLst>
          </p:cNvPr>
          <p:cNvPicPr>
            <a:picLocks noChangeAspect="1"/>
          </p:cNvPicPr>
          <p:nvPr/>
        </p:nvPicPr>
        <p:blipFill rotWithShape="1">
          <a:blip r:embed="rId4">
            <a:extLst>
              <a:ext uri="{28A0092B-C50C-407E-A947-70E740481C1C}">
                <a14:useLocalDpi xmlns:a14="http://schemas.microsoft.com/office/drawing/2010/main" val="0"/>
              </a:ext>
            </a:extLst>
          </a:blip>
          <a:srcRect l="33526" t="24173" r="39216" b="26026"/>
          <a:stretch/>
        </p:blipFill>
        <p:spPr>
          <a:xfrm flipH="1">
            <a:off x="8238368" y="1125894"/>
            <a:ext cx="1840110" cy="1889761"/>
          </a:xfrm>
          <a:prstGeom prst="rect">
            <a:avLst/>
          </a:prstGeom>
        </p:spPr>
      </p:pic>
      <p:pic>
        <p:nvPicPr>
          <p:cNvPr id="10" name="Bilde 9" descr="Et bilde som inneholder måne, Himmellegeme, mørke, Astronomisk begivenhet&#10;&#10;Automatisk generert beskrivelse">
            <a:extLst>
              <a:ext uri="{FF2B5EF4-FFF2-40B4-BE49-F238E27FC236}">
                <a16:creationId xmlns:a16="http://schemas.microsoft.com/office/drawing/2014/main" id="{AC44C077-9F51-DB76-77DE-A359E4E924DD}"/>
              </a:ext>
            </a:extLst>
          </p:cNvPr>
          <p:cNvPicPr>
            <a:picLocks noChangeAspect="1"/>
          </p:cNvPicPr>
          <p:nvPr/>
        </p:nvPicPr>
        <p:blipFill rotWithShape="1">
          <a:blip r:embed="rId5">
            <a:extLst>
              <a:ext uri="{28A0092B-C50C-407E-A947-70E740481C1C}">
                <a14:useLocalDpi xmlns:a14="http://schemas.microsoft.com/office/drawing/2010/main" val="0"/>
              </a:ext>
            </a:extLst>
          </a:blip>
          <a:srcRect l="57558" t="20845" r="30437" b="58781"/>
          <a:stretch/>
        </p:blipFill>
        <p:spPr>
          <a:xfrm>
            <a:off x="9915477" y="493828"/>
            <a:ext cx="578497" cy="552198"/>
          </a:xfrm>
          <a:prstGeom prst="rect">
            <a:avLst/>
          </a:prstGeom>
        </p:spPr>
      </p:pic>
      <p:sp>
        <p:nvSpPr>
          <p:cNvPr id="12" name="TekstSylinder 11">
            <a:extLst>
              <a:ext uri="{FF2B5EF4-FFF2-40B4-BE49-F238E27FC236}">
                <a16:creationId xmlns:a16="http://schemas.microsoft.com/office/drawing/2014/main" id="{0E37E7DF-7583-3DC6-6831-CE8F1E415FD1}"/>
              </a:ext>
            </a:extLst>
          </p:cNvPr>
          <p:cNvSpPr txBox="1"/>
          <p:nvPr/>
        </p:nvSpPr>
        <p:spPr>
          <a:xfrm>
            <a:off x="10352290" y="506235"/>
            <a:ext cx="1444667" cy="333681"/>
          </a:xfrm>
          <a:prstGeom prst="rect">
            <a:avLst/>
          </a:prstGeom>
          <a:noFill/>
        </p:spPr>
        <p:txBody>
          <a:bodyPr wrap="square">
            <a:spAutoFit/>
          </a:bodyPr>
          <a:lstStyle/>
          <a:p>
            <a:pPr marL="0" indent="0" algn="r">
              <a:lnSpc>
                <a:spcPct val="116000"/>
              </a:lnSpc>
              <a:spcAft>
                <a:spcPts val="800"/>
              </a:spcAft>
              <a:buNone/>
            </a:pPr>
            <a:r>
              <a:rPr lang="nb-NO" sz="1400" b="1">
                <a:effectLst/>
                <a:latin typeface="+mj-lt"/>
                <a:ea typeface="Aptos" panose="020B0004020202020204" pitchFamily="34" charset="0"/>
                <a:cs typeface="Times New Roman" panose="02020603050405020304" pitchFamily="18" charset="0"/>
              </a:rPr>
              <a:t>10 minutter</a:t>
            </a:r>
          </a:p>
        </p:txBody>
      </p:sp>
    </p:spTree>
    <p:extLst>
      <p:ext uri="{BB962C8B-B14F-4D97-AF65-F5344CB8AC3E}">
        <p14:creationId xmlns:p14="http://schemas.microsoft.com/office/powerpoint/2010/main" val="4111997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14B8BEC4-F40B-0DEE-E7D4-61FC68523DC4}"/>
              </a:ext>
            </a:extLst>
          </p:cNvPr>
          <p:cNvSpPr>
            <a:spLocks noGrp="1"/>
          </p:cNvSpPr>
          <p:nvPr>
            <p:ph type="dt" sz="half" idx="10"/>
          </p:nvPr>
        </p:nvSpPr>
        <p:spPr/>
        <p:txBody>
          <a:bodyPr/>
          <a:lstStyle/>
          <a:p>
            <a:fld id="{C20DE0DF-BE6B-D248-92A9-54242D212695}" type="datetime1">
              <a:rPr lang="nb-NO" smtClean="0"/>
              <a:t>30.01.2026</a:t>
            </a:fld>
            <a:endParaRPr lang="nb-NO"/>
          </a:p>
        </p:txBody>
      </p:sp>
      <p:sp>
        <p:nvSpPr>
          <p:cNvPr id="5" name="Plassholder for lysbildenummer 4">
            <a:extLst>
              <a:ext uri="{FF2B5EF4-FFF2-40B4-BE49-F238E27FC236}">
                <a16:creationId xmlns:a16="http://schemas.microsoft.com/office/drawing/2014/main" id="{85E25B46-09FB-E009-8DBE-F5C7544B0802}"/>
              </a:ext>
            </a:extLst>
          </p:cNvPr>
          <p:cNvSpPr>
            <a:spLocks noGrp="1"/>
          </p:cNvSpPr>
          <p:nvPr>
            <p:ph type="sldNum" sz="quarter" idx="12"/>
          </p:nvPr>
        </p:nvSpPr>
        <p:spPr/>
        <p:txBody>
          <a:bodyPr/>
          <a:lstStyle/>
          <a:p>
            <a:fld id="{8ACEFDFC-287E-0A4D-81A7-6CC8C070690D}" type="slidenum">
              <a:rPr lang="nb-NO" smtClean="0"/>
              <a:t>24</a:t>
            </a:fld>
            <a:endParaRPr lang="nb-NO"/>
          </a:p>
        </p:txBody>
      </p:sp>
      <p:sp>
        <p:nvSpPr>
          <p:cNvPr id="7" name="Rektangel 6">
            <a:extLst>
              <a:ext uri="{FF2B5EF4-FFF2-40B4-BE49-F238E27FC236}">
                <a16:creationId xmlns:a16="http://schemas.microsoft.com/office/drawing/2014/main" id="{3913D5B3-4FB4-1C38-16AF-E54FA05438F2}"/>
              </a:ext>
            </a:extLst>
          </p:cNvPr>
          <p:cNvSpPr/>
          <p:nvPr/>
        </p:nvSpPr>
        <p:spPr>
          <a:xfrm>
            <a:off x="0" y="-20428"/>
            <a:ext cx="6878428" cy="6878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tel 1">
            <a:extLst>
              <a:ext uri="{FF2B5EF4-FFF2-40B4-BE49-F238E27FC236}">
                <a16:creationId xmlns:a16="http://schemas.microsoft.com/office/drawing/2014/main" id="{65391887-F14D-A658-AB50-05E01A2A3F3A}"/>
              </a:ext>
            </a:extLst>
          </p:cNvPr>
          <p:cNvSpPr txBox="1">
            <a:spLocks/>
          </p:cNvSpPr>
          <p:nvPr/>
        </p:nvSpPr>
        <p:spPr>
          <a:xfrm>
            <a:off x="695326" y="897402"/>
            <a:ext cx="5819774" cy="853618"/>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Oppgave i arbeidshverdagen</a:t>
            </a:r>
          </a:p>
        </p:txBody>
      </p:sp>
      <p:sp>
        <p:nvSpPr>
          <p:cNvPr id="9" name="Plassholder for innhold 2">
            <a:extLst>
              <a:ext uri="{FF2B5EF4-FFF2-40B4-BE49-F238E27FC236}">
                <a16:creationId xmlns:a16="http://schemas.microsoft.com/office/drawing/2014/main" id="{D0E14C61-0813-1B7A-DFEB-4A6858571335}"/>
              </a:ext>
            </a:extLst>
          </p:cNvPr>
          <p:cNvSpPr txBox="1">
            <a:spLocks/>
          </p:cNvSpPr>
          <p:nvPr/>
        </p:nvSpPr>
        <p:spPr>
          <a:xfrm>
            <a:off x="729687" y="2032000"/>
            <a:ext cx="5366313" cy="1010138"/>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2"/>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800"/>
              <a:t>Gjennomfør de to tingene du snakket om </a:t>
            </a:r>
            <a:br>
              <a:rPr lang="nb-NO" sz="1800"/>
            </a:br>
            <a:r>
              <a:rPr lang="nb-NO" sz="1800"/>
              <a:t>for å bidra positivt inn med i kollegafelleskapet.</a:t>
            </a:r>
          </a:p>
          <a:p>
            <a:pPr marL="0" indent="0">
              <a:buNone/>
            </a:pPr>
            <a:r>
              <a:rPr lang="nb-NO" sz="1800"/>
              <a:t> Gjør det jevnlig.</a:t>
            </a:r>
          </a:p>
          <a:p>
            <a:pPr marL="0" indent="0">
              <a:spcBef>
                <a:spcPts val="1200"/>
              </a:spcBef>
              <a:buNone/>
            </a:pPr>
            <a:endParaRPr lang="nb-NO" sz="1800"/>
          </a:p>
          <a:p>
            <a:pPr marL="0" indent="0">
              <a:spcBef>
                <a:spcPts val="1200"/>
              </a:spcBef>
              <a:buNone/>
            </a:pPr>
            <a:endParaRPr lang="nb-NO" sz="1800">
              <a:highlight>
                <a:srgbClr val="FFFF00"/>
              </a:highlight>
            </a:endParaRPr>
          </a:p>
        </p:txBody>
      </p:sp>
      <p:pic>
        <p:nvPicPr>
          <p:cNvPr id="10" name="Bilde 9" descr="Et bilde som inneholder tegning, kunst, sketch, illustrasjon">
            <a:extLst>
              <a:ext uri="{FF2B5EF4-FFF2-40B4-BE49-F238E27FC236}">
                <a16:creationId xmlns:a16="http://schemas.microsoft.com/office/drawing/2014/main" id="{5BA8C785-5FC9-C698-0756-1031A995751B}"/>
              </a:ext>
            </a:extLst>
          </p:cNvPr>
          <p:cNvPicPr>
            <a:picLocks noChangeAspect="1"/>
          </p:cNvPicPr>
          <p:nvPr/>
        </p:nvPicPr>
        <p:blipFill rotWithShape="1">
          <a:blip r:embed="rId3">
            <a:extLst>
              <a:ext uri="{28A0092B-C50C-407E-A947-70E740481C1C}">
                <a14:useLocalDpi xmlns:a14="http://schemas.microsoft.com/office/drawing/2010/main" val="0"/>
              </a:ext>
            </a:extLst>
          </a:blip>
          <a:srcRect r="43333"/>
          <a:stretch/>
        </p:blipFill>
        <p:spPr>
          <a:xfrm>
            <a:off x="6090156" y="2145142"/>
            <a:ext cx="3198493" cy="3341441"/>
          </a:xfrm>
          <a:prstGeom prst="rect">
            <a:avLst/>
          </a:prstGeom>
        </p:spPr>
      </p:pic>
      <p:pic>
        <p:nvPicPr>
          <p:cNvPr id="11" name="Bilde 10" descr="Et bilde som inneholder tegning, kunst, sketch, strektegning&#10;&#10;Automatisk generert beskrivelse">
            <a:extLst>
              <a:ext uri="{FF2B5EF4-FFF2-40B4-BE49-F238E27FC236}">
                <a16:creationId xmlns:a16="http://schemas.microsoft.com/office/drawing/2014/main" id="{F9C25345-D418-5777-1C61-F993079D6408}"/>
              </a:ext>
            </a:extLst>
          </p:cNvPr>
          <p:cNvPicPr>
            <a:picLocks noChangeAspect="1"/>
          </p:cNvPicPr>
          <p:nvPr/>
        </p:nvPicPr>
        <p:blipFill>
          <a:blip r:embed="rId4">
            <a:extLst>
              <a:ext uri="{28A0092B-C50C-407E-A947-70E740481C1C}">
                <a14:useLocalDpi xmlns:a14="http://schemas.microsoft.com/office/drawing/2010/main" val="0"/>
              </a:ext>
            </a:extLst>
          </a:blip>
          <a:srcRect l="55229"/>
          <a:stretch/>
        </p:blipFill>
        <p:spPr>
          <a:xfrm>
            <a:off x="9350829" y="1790908"/>
            <a:ext cx="2011852" cy="3695675"/>
          </a:xfrm>
          <a:prstGeom prst="rect">
            <a:avLst/>
          </a:prstGeom>
        </p:spPr>
      </p:pic>
      <p:pic>
        <p:nvPicPr>
          <p:cNvPr id="12" name="Bilde 11" descr="Et bilde som inneholder tegning, kunst, sketch, illustrasjon&#10;&#10;Automatisk generert beskrivelse">
            <a:extLst>
              <a:ext uri="{FF2B5EF4-FFF2-40B4-BE49-F238E27FC236}">
                <a16:creationId xmlns:a16="http://schemas.microsoft.com/office/drawing/2014/main" id="{3250E8EF-DDD3-5DFA-8B87-9C0EAC67E89F}"/>
              </a:ext>
            </a:extLst>
          </p:cNvPr>
          <p:cNvPicPr>
            <a:picLocks noChangeAspect="1"/>
          </p:cNvPicPr>
          <p:nvPr/>
        </p:nvPicPr>
        <p:blipFill rotWithShape="1">
          <a:blip r:embed="rId3">
            <a:extLst>
              <a:ext uri="{28A0092B-C50C-407E-A947-70E740481C1C}">
                <a14:useLocalDpi xmlns:a14="http://schemas.microsoft.com/office/drawing/2010/main" val="0"/>
              </a:ext>
            </a:extLst>
          </a:blip>
          <a:srcRect l="63788" t="-3220" r="4003" b="3220"/>
          <a:stretch/>
        </p:blipFill>
        <p:spPr>
          <a:xfrm>
            <a:off x="7837065" y="1679586"/>
            <a:ext cx="1903668" cy="3498828"/>
          </a:xfrm>
          <a:prstGeom prst="rect">
            <a:avLst/>
          </a:prstGeom>
        </p:spPr>
      </p:pic>
    </p:spTree>
    <p:extLst>
      <p:ext uri="{BB962C8B-B14F-4D97-AF65-F5344CB8AC3E}">
        <p14:creationId xmlns:p14="http://schemas.microsoft.com/office/powerpoint/2010/main" val="3485366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4AB282F5-A9CB-7F5E-06A3-7C823E8D92D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DE0DF-BE6B-D248-92A9-54242D212695}" type="datetime1">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30.01.2026</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5" name="Plassholder for lysbildenummer 4">
            <a:extLst>
              <a:ext uri="{FF2B5EF4-FFF2-40B4-BE49-F238E27FC236}">
                <a16:creationId xmlns:a16="http://schemas.microsoft.com/office/drawing/2014/main" id="{A69456C6-8B68-8144-2CAA-E105FFF25DB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CEFDFC-287E-0A4D-81A7-6CC8C070690D}" type="slidenum">
              <a:rPr kumimoji="0" lang="nb-NO" sz="900" b="0" i="0" u="none" strike="noStrike" kern="1200" cap="none" spc="0" normalizeH="0" baseline="0" noProof="0" smtClean="0">
                <a:ln>
                  <a:noFill/>
                </a:ln>
                <a:solidFill>
                  <a:srgbClr val="000000"/>
                </a:solidFill>
                <a:effectLst/>
                <a:uLnTx/>
                <a:uFillTx/>
                <a:latin typeface="Oslo Sans Office"/>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nb-NO" sz="9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7" name="TekstSylinder 6">
            <a:extLst>
              <a:ext uri="{FF2B5EF4-FFF2-40B4-BE49-F238E27FC236}">
                <a16:creationId xmlns:a16="http://schemas.microsoft.com/office/drawing/2014/main" id="{6666BCC5-F83C-5CAC-5002-69D357346DED}"/>
              </a:ext>
            </a:extLst>
          </p:cNvPr>
          <p:cNvSpPr txBox="1"/>
          <p:nvPr/>
        </p:nvSpPr>
        <p:spPr>
          <a:xfrm>
            <a:off x="8156576" y="192087"/>
            <a:ext cx="368410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0000"/>
                </a:solidFill>
                <a:effectLst/>
                <a:uLnTx/>
                <a:uFillTx/>
                <a:latin typeface="Oslo Sans Office"/>
                <a:ea typeface="+mn-ea"/>
                <a:cs typeface="+mn-cs"/>
              </a:rPr>
              <a:t>Oss som kolleger – økt 2</a:t>
            </a:r>
          </a:p>
        </p:txBody>
      </p:sp>
      <p:pic>
        <p:nvPicPr>
          <p:cNvPr id="3" name="Bilde 2">
            <a:extLst>
              <a:ext uri="{FF2B5EF4-FFF2-40B4-BE49-F238E27FC236}">
                <a16:creationId xmlns:a16="http://schemas.microsoft.com/office/drawing/2014/main" id="{14AF2109-6479-0215-73C6-C903478BD31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6" name="Tittel 1">
            <a:extLst>
              <a:ext uri="{FF2B5EF4-FFF2-40B4-BE49-F238E27FC236}">
                <a16:creationId xmlns:a16="http://schemas.microsoft.com/office/drawing/2014/main" id="{DD3E6C57-A56E-87DD-727C-DE910698FA10}"/>
              </a:ext>
            </a:extLst>
          </p:cNvPr>
          <p:cNvSpPr txBox="1">
            <a:spLocks/>
          </p:cNvSpPr>
          <p:nvPr/>
        </p:nvSpPr>
        <p:spPr>
          <a:xfrm>
            <a:off x="1551136"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Her er vi nå:</a:t>
            </a:r>
            <a:endParaRPr kumimoji="0" lang="nb-NO" sz="1800" b="0" i="0" u="none" strike="noStrike" kern="1200" cap="none" spc="0" normalizeH="0" baseline="0" noProof="0">
              <a:ln>
                <a:noFill/>
              </a:ln>
              <a:solidFill>
                <a:srgbClr val="000000"/>
              </a:solidFill>
              <a:effectLst/>
              <a:uLnTx/>
              <a:uFillTx/>
              <a:latin typeface="Oslo Sans" panose="02000000000000000000" pitchFamily="2" charset="77"/>
              <a:ea typeface="+mj-ea"/>
              <a:cs typeface="+mj-cs"/>
            </a:endParaRPr>
          </a:p>
        </p:txBody>
      </p:sp>
    </p:spTree>
    <p:extLst>
      <p:ext uri="{BB962C8B-B14F-4D97-AF65-F5344CB8AC3E}">
        <p14:creationId xmlns:p14="http://schemas.microsoft.com/office/powerpoint/2010/main" val="3430184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tel 1">
            <a:extLst>
              <a:ext uri="{FF2B5EF4-FFF2-40B4-BE49-F238E27FC236}">
                <a16:creationId xmlns:a16="http://schemas.microsoft.com/office/drawing/2014/main" id="{F3AD7B43-D574-8A43-284F-1FBB8A43F4F3}"/>
              </a:ext>
            </a:extLst>
          </p:cNvPr>
          <p:cNvSpPr txBox="1">
            <a:spLocks/>
          </p:cNvSpPr>
          <p:nvPr/>
        </p:nvSpPr>
        <p:spPr>
          <a:xfrm>
            <a:off x="2035175" y="3048403"/>
            <a:ext cx="3262565" cy="55799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Takk for i dag!</a:t>
            </a:r>
          </a:p>
        </p:txBody>
      </p:sp>
      <p:pic>
        <p:nvPicPr>
          <p:cNvPr id="4098" name="Picture 2" descr="Et bilde som inneholder hjerte, mørke">
            <a:extLst>
              <a:ext uri="{FF2B5EF4-FFF2-40B4-BE49-F238E27FC236}">
                <a16:creationId xmlns:a16="http://schemas.microsoft.com/office/drawing/2014/main" id="{E4E4C36F-3ECF-114C-8B66-17D53DE33C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9927" y="519515"/>
            <a:ext cx="8991600" cy="505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01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7A29D98E-2494-6869-7B4B-2D052D8275DD}"/>
              </a:ext>
            </a:extLst>
          </p:cNvPr>
          <p:cNvSpPr/>
          <p:nvPr/>
        </p:nvSpPr>
        <p:spPr>
          <a:xfrm>
            <a:off x="9401175" y="6000750"/>
            <a:ext cx="2790825" cy="857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2" name="Tittel 1">
            <a:extLst>
              <a:ext uri="{FF2B5EF4-FFF2-40B4-BE49-F238E27FC236}">
                <a16:creationId xmlns:a16="http://schemas.microsoft.com/office/drawing/2014/main" id="{6CBA96E7-B86C-6C37-5781-C74224E1B948}"/>
              </a:ext>
            </a:extLst>
          </p:cNvPr>
          <p:cNvSpPr>
            <a:spLocks noGrp="1"/>
          </p:cNvSpPr>
          <p:nvPr>
            <p:ph type="title"/>
          </p:nvPr>
        </p:nvSpPr>
        <p:spPr>
          <a:xfrm>
            <a:off x="738187" y="1737529"/>
            <a:ext cx="10801349" cy="1311999"/>
          </a:xfrm>
        </p:spPr>
        <p:txBody>
          <a:bodyPr>
            <a:noAutofit/>
          </a:bodyPr>
          <a:lstStyle/>
          <a:p>
            <a:pPr algn="ctr"/>
            <a:r>
              <a:rPr lang="nb-NO" sz="1800"/>
              <a:t>Utviklet av</a:t>
            </a:r>
            <a:br>
              <a:rPr lang="nb-NO" sz="2400"/>
            </a:br>
            <a:br>
              <a:rPr lang="nb-NO"/>
            </a:br>
            <a:r>
              <a:rPr lang="nb-NO" sz="2800" b="1"/>
              <a:t>Bydel Gamle Oslo og Utdanningsetaten</a:t>
            </a:r>
            <a:endParaRPr lang="nb-NO" sz="2800"/>
          </a:p>
        </p:txBody>
      </p:sp>
      <p:sp>
        <p:nvSpPr>
          <p:cNvPr id="6" name="Tittel 1">
            <a:extLst>
              <a:ext uri="{FF2B5EF4-FFF2-40B4-BE49-F238E27FC236}">
                <a16:creationId xmlns:a16="http://schemas.microsoft.com/office/drawing/2014/main" id="{7BC63C58-8669-6B5A-9754-EA0DC1E3705E}"/>
              </a:ext>
            </a:extLst>
          </p:cNvPr>
          <p:cNvSpPr txBox="1">
            <a:spLocks/>
          </p:cNvSpPr>
          <p:nvPr/>
        </p:nvSpPr>
        <p:spPr>
          <a:xfrm>
            <a:off x="4557712" y="4203795"/>
            <a:ext cx="3076575" cy="354013"/>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800" b="0" i="0" u="none" strike="noStrike" kern="1200" cap="none" spc="0" normalizeH="0" baseline="0" noProof="0">
                <a:ln>
                  <a:noFill/>
                </a:ln>
                <a:solidFill>
                  <a:srgbClr val="000000"/>
                </a:solidFill>
                <a:effectLst/>
                <a:uLnTx/>
                <a:uFillTx/>
                <a:latin typeface="Oslo Sans Office"/>
                <a:ea typeface="+mj-ea"/>
                <a:cs typeface="+mj-cs"/>
              </a:rPr>
              <a:t>I samarbeid med</a:t>
            </a:r>
          </a:p>
        </p:txBody>
      </p:sp>
      <p:pic>
        <p:nvPicPr>
          <p:cNvPr id="8" name="Bilde 7" descr="Et bilde som inneholder Grafikk, Font, grafisk design, logo&#10;&#10;Automatisk generert beskrivelse">
            <a:extLst>
              <a:ext uri="{FF2B5EF4-FFF2-40B4-BE49-F238E27FC236}">
                <a16:creationId xmlns:a16="http://schemas.microsoft.com/office/drawing/2014/main" id="{2A8E5328-C848-3AD9-6891-B917EB226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177" y="4922727"/>
            <a:ext cx="2443586" cy="680020"/>
          </a:xfrm>
          <a:prstGeom prst="rect">
            <a:avLst/>
          </a:prstGeom>
        </p:spPr>
      </p:pic>
      <p:pic>
        <p:nvPicPr>
          <p:cNvPr id="10" name="Bilde 9" descr="Et bilde som inneholder Grafikk, Font, grafisk design, logo&#10;&#10;Automatisk generert beskrivelse">
            <a:extLst>
              <a:ext uri="{FF2B5EF4-FFF2-40B4-BE49-F238E27FC236}">
                <a16:creationId xmlns:a16="http://schemas.microsoft.com/office/drawing/2014/main" id="{A72E54C8-19D4-D914-374F-50783D4BD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7069" y="5014984"/>
            <a:ext cx="2443586" cy="495505"/>
          </a:xfrm>
          <a:prstGeom prst="rect">
            <a:avLst/>
          </a:prstGeom>
        </p:spPr>
      </p:pic>
      <p:sp>
        <p:nvSpPr>
          <p:cNvPr id="4" name="Tittel 1">
            <a:extLst>
              <a:ext uri="{FF2B5EF4-FFF2-40B4-BE49-F238E27FC236}">
                <a16:creationId xmlns:a16="http://schemas.microsoft.com/office/drawing/2014/main" id="{67DE4322-4EA1-E086-AE86-54269E45F83B}"/>
              </a:ext>
            </a:extLst>
          </p:cNvPr>
          <p:cNvSpPr txBox="1">
            <a:spLocks/>
          </p:cNvSpPr>
          <p:nvPr/>
        </p:nvSpPr>
        <p:spPr>
          <a:xfrm>
            <a:off x="8101013" y="5078737"/>
            <a:ext cx="3238499" cy="495434"/>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sz="1400" b="1" i="0" u="none" strike="noStrike" kern="1200" cap="none" spc="0" normalizeH="0" baseline="0" noProof="0">
                <a:ln>
                  <a:noFill/>
                </a:ln>
                <a:solidFill>
                  <a:srgbClr val="000000"/>
                </a:solidFill>
                <a:effectLst/>
                <a:uLnTx/>
                <a:uFillTx/>
                <a:latin typeface="Oslo Sans Office"/>
                <a:ea typeface="+mj-ea"/>
                <a:cs typeface="+mj-cs"/>
              </a:rPr>
              <a:t>Områdesatsingene i Oslo </a:t>
            </a:r>
            <a:br>
              <a:rPr kumimoji="0" lang="nb-NO" sz="1400" b="0" i="0" u="none" strike="noStrike" kern="1200" cap="none" spc="0" normalizeH="0" baseline="0" noProof="0">
                <a:ln>
                  <a:noFill/>
                </a:ln>
                <a:solidFill>
                  <a:srgbClr val="000000"/>
                </a:solidFill>
                <a:effectLst/>
                <a:uLnTx/>
                <a:uFillTx/>
                <a:latin typeface="Oslo Sans Office"/>
                <a:ea typeface="+mj-ea"/>
                <a:cs typeface="+mj-cs"/>
              </a:rPr>
            </a:br>
            <a:r>
              <a:rPr kumimoji="0" lang="nb-NO" sz="1400" b="0" i="0" u="none" strike="noStrike" kern="1200" cap="none" spc="0" normalizeH="0" baseline="0" noProof="0">
                <a:ln>
                  <a:noFill/>
                </a:ln>
                <a:solidFill>
                  <a:srgbClr val="000000"/>
                </a:solidFill>
                <a:effectLst/>
                <a:uLnTx/>
                <a:uFillTx/>
                <a:latin typeface="Oslo Sans Office"/>
                <a:ea typeface="+mj-ea"/>
                <a:cs typeface="+mj-cs"/>
              </a:rPr>
              <a:t>Delprogram oppvekst og utdanning</a:t>
            </a:r>
          </a:p>
        </p:txBody>
      </p:sp>
    </p:spTree>
    <p:extLst>
      <p:ext uri="{BB962C8B-B14F-4D97-AF65-F5344CB8AC3E}">
        <p14:creationId xmlns:p14="http://schemas.microsoft.com/office/powerpoint/2010/main" val="3381700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5E7B3E-35AF-EC25-554D-7F7B6C4CF7A4}"/>
              </a:ext>
            </a:extLst>
          </p:cNvPr>
          <p:cNvSpPr>
            <a:spLocks noGrp="1"/>
          </p:cNvSpPr>
          <p:nvPr>
            <p:ph type="title"/>
          </p:nvPr>
        </p:nvSpPr>
        <p:spPr>
          <a:xfrm>
            <a:off x="445634" y="502287"/>
            <a:ext cx="9469438" cy="1311999"/>
          </a:xfrm>
        </p:spPr>
        <p:txBody>
          <a:bodyPr/>
          <a:lstStyle/>
          <a:p>
            <a:r>
              <a:rPr lang="nb-NO"/>
              <a:t>Kilder </a:t>
            </a:r>
          </a:p>
        </p:txBody>
      </p:sp>
      <p:sp>
        <p:nvSpPr>
          <p:cNvPr id="3" name="Plassholder for innhold 2">
            <a:extLst>
              <a:ext uri="{FF2B5EF4-FFF2-40B4-BE49-F238E27FC236}">
                <a16:creationId xmlns:a16="http://schemas.microsoft.com/office/drawing/2014/main" id="{1EC8A746-E6F6-96D4-759B-AE1D4D0230B0}"/>
              </a:ext>
            </a:extLst>
          </p:cNvPr>
          <p:cNvSpPr>
            <a:spLocks noGrp="1"/>
          </p:cNvSpPr>
          <p:nvPr>
            <p:ph idx="1"/>
          </p:nvPr>
        </p:nvSpPr>
        <p:spPr>
          <a:xfrm>
            <a:off x="6236836" y="2191224"/>
            <a:ext cx="5291137" cy="3218976"/>
          </a:xfrm>
        </p:spPr>
        <p:txBody>
          <a:bodyPr/>
          <a:lstStyle/>
          <a:p>
            <a:pPr marL="457200" indent="-457200">
              <a:buFont typeface="+mj-lt"/>
              <a:buAutoNum type="arabicPeriod"/>
            </a:pPr>
            <a:r>
              <a:rPr lang="nb-NO" sz="1200"/>
              <a:t>Nordanger, D.Ø. &amp; </a:t>
            </a:r>
            <a:r>
              <a:rPr lang="nb-NO" sz="1200" err="1"/>
              <a:t>Braarud</a:t>
            </a:r>
            <a:r>
              <a:rPr lang="nb-NO" sz="1200"/>
              <a:t>, H.C (2017). </a:t>
            </a:r>
            <a:r>
              <a:rPr lang="nb-NO" sz="1200" i="1"/>
              <a:t>Utviklingstraumer. Regulering som nøkkelbegrep i en ny traumepsykolog. </a:t>
            </a:r>
            <a:r>
              <a:rPr lang="nb-NO" sz="1200"/>
              <a:t>Fagbokforlaget </a:t>
            </a:r>
          </a:p>
          <a:p>
            <a:pPr marL="457200" indent="-457200">
              <a:buFont typeface="+mj-lt"/>
              <a:buAutoNum type="arabicPeriod"/>
            </a:pPr>
            <a:r>
              <a:rPr lang="nb-NO" sz="1200"/>
              <a:t>Johannessen, K.N. &amp; Bakken, A-K (2020). </a:t>
            </a:r>
            <a:r>
              <a:rPr lang="nb-NO" sz="1200" i="1"/>
              <a:t>Fra Uro til Ro. Utfordrende atferd og barns muligheter for læring</a:t>
            </a:r>
            <a:r>
              <a:rPr lang="nb-NO" sz="1200"/>
              <a:t>. Gyldendal Norsk Forlag. </a:t>
            </a:r>
          </a:p>
          <a:p>
            <a:pPr marL="457200" indent="-457200">
              <a:buFont typeface="+mj-lt"/>
              <a:buAutoNum type="arabicPeriod"/>
            </a:pPr>
            <a:r>
              <a:rPr lang="nb-NO" sz="1200"/>
              <a:t>Isdal. P. (2017). </a:t>
            </a:r>
            <a:r>
              <a:rPr lang="nb-NO" sz="1200" i="1"/>
              <a:t>Smittet av vold. Om </a:t>
            </a:r>
            <a:r>
              <a:rPr lang="nb-NO" sz="1200" i="1" err="1"/>
              <a:t>skeundærtraumatisering</a:t>
            </a:r>
            <a:r>
              <a:rPr lang="nb-NO" sz="1200" i="1"/>
              <a:t>, </a:t>
            </a:r>
            <a:r>
              <a:rPr lang="nb-NO" sz="1200" i="1" err="1"/>
              <a:t>compassion</a:t>
            </a:r>
            <a:r>
              <a:rPr lang="nb-NO" sz="1200" i="1"/>
              <a:t> </a:t>
            </a:r>
            <a:r>
              <a:rPr lang="nb-NO" sz="1200" i="1" err="1"/>
              <a:t>fatigue</a:t>
            </a:r>
            <a:r>
              <a:rPr lang="nb-NO" sz="1200" i="1"/>
              <a:t> og utbrenthet i hjelperyrkene</a:t>
            </a:r>
            <a:r>
              <a:rPr lang="nb-NO" sz="1200"/>
              <a:t>. Fagbokforlaget</a:t>
            </a:r>
          </a:p>
          <a:p>
            <a:pPr marL="0" indent="0">
              <a:buNone/>
            </a:pPr>
            <a:endParaRPr lang="nb-NO" sz="1200"/>
          </a:p>
          <a:p>
            <a:pPr marL="0" indent="0">
              <a:buNone/>
            </a:pPr>
            <a:endParaRPr lang="en-US" sz="1200"/>
          </a:p>
          <a:p>
            <a:pPr marL="457200" indent="-457200">
              <a:buFont typeface="+mj-lt"/>
              <a:buAutoNum type="arabicPeriod"/>
            </a:pPr>
            <a:endParaRPr lang="en-US" sz="1200"/>
          </a:p>
          <a:p>
            <a:pPr marL="0" indent="0">
              <a:buNone/>
            </a:pPr>
            <a:endParaRPr lang="nb-NO" sz="1200"/>
          </a:p>
          <a:p>
            <a:pPr marL="457200" indent="-457200">
              <a:buFont typeface="+mj-lt"/>
              <a:buAutoNum type="arabicPeriod"/>
            </a:pPr>
            <a:endParaRPr lang="nb-NO" sz="1200"/>
          </a:p>
          <a:p>
            <a:pPr marL="457200" indent="-457200">
              <a:buFont typeface="+mj-lt"/>
              <a:buAutoNum type="arabicPeriod"/>
            </a:pPr>
            <a:endParaRPr lang="nb-NO" sz="1200"/>
          </a:p>
          <a:p>
            <a:pPr marL="0" indent="0">
              <a:buNone/>
            </a:pPr>
            <a:endParaRPr lang="nb-NO" sz="1200"/>
          </a:p>
          <a:p>
            <a:pPr marL="457200" indent="-457200">
              <a:buFont typeface="+mj-lt"/>
              <a:buAutoNum type="arabicPeriod"/>
            </a:pPr>
            <a:endParaRPr lang="nb-NO" sz="1200"/>
          </a:p>
        </p:txBody>
      </p:sp>
      <p:sp>
        <p:nvSpPr>
          <p:cNvPr id="4" name="Rektangel 3">
            <a:extLst>
              <a:ext uri="{FF2B5EF4-FFF2-40B4-BE49-F238E27FC236}">
                <a16:creationId xmlns:a16="http://schemas.microsoft.com/office/drawing/2014/main" id="{74AD3C6A-3249-A40F-C977-0C18D1768E0B}"/>
              </a:ext>
            </a:extLst>
          </p:cNvPr>
          <p:cNvSpPr/>
          <p:nvPr/>
        </p:nvSpPr>
        <p:spPr>
          <a:xfrm>
            <a:off x="0" y="-41047"/>
            <a:ext cx="5486400" cy="6940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ittel 1">
            <a:extLst>
              <a:ext uri="{FF2B5EF4-FFF2-40B4-BE49-F238E27FC236}">
                <a16:creationId xmlns:a16="http://schemas.microsoft.com/office/drawing/2014/main" id="{4B436B8D-8FCD-23A8-8751-2877C821CC0C}"/>
              </a:ext>
            </a:extLst>
          </p:cNvPr>
          <p:cNvSpPr txBox="1">
            <a:spLocks/>
          </p:cNvSpPr>
          <p:nvPr/>
        </p:nvSpPr>
        <p:spPr>
          <a:xfrm>
            <a:off x="1584922" y="2494373"/>
            <a:ext cx="8784771" cy="716914"/>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t>Kilder</a:t>
            </a:r>
          </a:p>
        </p:txBody>
      </p:sp>
      <p:pic>
        <p:nvPicPr>
          <p:cNvPr id="6" name="Bilde 5" descr="Et bilde som inneholder mørke, måne, natt&#10;&#10;Automatisk generert beskrivelse">
            <a:extLst>
              <a:ext uri="{FF2B5EF4-FFF2-40B4-BE49-F238E27FC236}">
                <a16:creationId xmlns:a16="http://schemas.microsoft.com/office/drawing/2014/main" id="{5E69E4A8-E4EE-AECA-0BC9-0EF2CF8F50C9}"/>
              </a:ext>
            </a:extLst>
          </p:cNvPr>
          <p:cNvPicPr>
            <a:picLocks noChangeAspect="1"/>
          </p:cNvPicPr>
          <p:nvPr/>
        </p:nvPicPr>
        <p:blipFill rotWithShape="1">
          <a:blip r:embed="rId3">
            <a:extLst>
              <a:ext uri="{28A0092B-C50C-407E-A947-70E740481C1C}">
                <a14:useLocalDpi xmlns:a14="http://schemas.microsoft.com/office/drawing/2010/main" val="0"/>
              </a:ext>
            </a:extLst>
          </a:blip>
          <a:srcRect l="36828" t="28612" r="48338" b="56603"/>
          <a:stretch/>
        </p:blipFill>
        <p:spPr>
          <a:xfrm rot="13003578">
            <a:off x="1660250" y="3091008"/>
            <a:ext cx="1152939" cy="645987"/>
          </a:xfrm>
          <a:prstGeom prst="rect">
            <a:avLst/>
          </a:prstGeom>
        </p:spPr>
      </p:pic>
    </p:spTree>
    <p:extLst>
      <p:ext uri="{BB962C8B-B14F-4D97-AF65-F5344CB8AC3E}">
        <p14:creationId xmlns:p14="http://schemas.microsoft.com/office/powerpoint/2010/main" val="262478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a:extLst>
              <a:ext uri="{FF2B5EF4-FFF2-40B4-BE49-F238E27FC236}">
                <a16:creationId xmlns:a16="http://schemas.microsoft.com/office/drawing/2014/main" id="{63E6238A-EB35-5894-784C-56F0BA7214EA}"/>
              </a:ext>
            </a:extLst>
          </p:cNvPr>
          <p:cNvSpPr txBox="1">
            <a:spLocks/>
          </p:cNvSpPr>
          <p:nvPr/>
        </p:nvSpPr>
        <p:spPr>
          <a:xfrm>
            <a:off x="628798" y="758454"/>
            <a:ext cx="7582457" cy="568117"/>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3200" b="0" i="0" u="none" strike="noStrike" kern="1200" cap="none" spc="0" normalizeH="0" baseline="0" noProof="0">
                <a:ln>
                  <a:noFill/>
                </a:ln>
                <a:solidFill>
                  <a:srgbClr val="000000"/>
                </a:solidFill>
                <a:effectLst/>
                <a:uLnTx/>
                <a:uFillTx/>
                <a:latin typeface="Oslo Sans Office"/>
                <a:ea typeface="+mj-ea"/>
                <a:cs typeface="+mj-cs"/>
              </a:rPr>
              <a:t>Vi skal ha fokus på: </a:t>
            </a:r>
            <a:endParaRPr kumimoji="0" lang="nb-NO" sz="3200" b="0" i="0" u="none" strike="noStrike" kern="1200" cap="none" spc="0" normalizeH="0" baseline="0" noProof="0">
              <a:ln>
                <a:noFill/>
              </a:ln>
              <a:solidFill>
                <a:srgbClr val="000000"/>
              </a:solidFill>
              <a:effectLst/>
              <a:uLnTx/>
              <a:uFillTx/>
              <a:latin typeface="Oslo Sans" panose="02000000000000000000" pitchFamily="2" charset="77"/>
              <a:ea typeface="+mj-ea"/>
              <a:cs typeface="+mj-cs"/>
            </a:endParaRPr>
          </a:p>
        </p:txBody>
      </p:sp>
      <p:pic>
        <p:nvPicPr>
          <p:cNvPr id="3" name="Bilde 2" descr="Et bilde som inneholder skjermbilde, tekst, diagram, Font&#10;&#10;Automatisk generert beskrivelse">
            <a:extLst>
              <a:ext uri="{FF2B5EF4-FFF2-40B4-BE49-F238E27FC236}">
                <a16:creationId xmlns:a16="http://schemas.microsoft.com/office/drawing/2014/main" id="{A06282FB-279E-5543-5115-C41B54C890F9}"/>
              </a:ext>
            </a:extLst>
          </p:cNvPr>
          <p:cNvPicPr>
            <a:picLocks noChangeAspect="1"/>
          </p:cNvPicPr>
          <p:nvPr/>
        </p:nvPicPr>
        <p:blipFill>
          <a:blip r:embed="rId3">
            <a:extLst>
              <a:ext uri="{28A0092B-C50C-407E-A947-70E740481C1C}">
                <a14:useLocalDpi xmlns:a14="http://schemas.microsoft.com/office/drawing/2010/main" val="0"/>
              </a:ext>
            </a:extLst>
          </a:blip>
          <a:srcRect l="18863" t="46703" r="54863" b="35287"/>
          <a:stretch/>
        </p:blipFill>
        <p:spPr>
          <a:xfrm>
            <a:off x="3051716" y="1407341"/>
            <a:ext cx="6088567" cy="2303614"/>
          </a:xfrm>
          <a:prstGeom prst="rect">
            <a:avLst/>
          </a:prstGeom>
        </p:spPr>
      </p:pic>
      <p:pic>
        <p:nvPicPr>
          <p:cNvPr id="33" name="Bilde 32" descr="Et bilde som inneholder design&#10;&#10;Automatisk generert beskrivelse med lav konfidens">
            <a:extLst>
              <a:ext uri="{FF2B5EF4-FFF2-40B4-BE49-F238E27FC236}">
                <a16:creationId xmlns:a16="http://schemas.microsoft.com/office/drawing/2014/main" id="{82CE036E-E1FB-4C98-1FB4-7C148BF53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1253" y="2259389"/>
            <a:ext cx="877208" cy="1169611"/>
          </a:xfrm>
          <a:prstGeom prst="rect">
            <a:avLst/>
          </a:prstGeom>
        </p:spPr>
      </p:pic>
      <p:sp>
        <p:nvSpPr>
          <p:cNvPr id="4" name="TekstSylinder 3">
            <a:extLst>
              <a:ext uri="{FF2B5EF4-FFF2-40B4-BE49-F238E27FC236}">
                <a16:creationId xmlns:a16="http://schemas.microsoft.com/office/drawing/2014/main" id="{1F18F17B-F22A-B577-E68E-15C79AA19488}"/>
              </a:ext>
            </a:extLst>
          </p:cNvPr>
          <p:cNvSpPr txBox="1"/>
          <p:nvPr/>
        </p:nvSpPr>
        <p:spPr>
          <a:xfrm>
            <a:off x="2470746" y="3895135"/>
            <a:ext cx="3625253" cy="1631216"/>
          </a:xfrm>
          <a:prstGeom prst="rect">
            <a:avLst/>
          </a:prstGeom>
          <a:noFill/>
        </p:spPr>
        <p:txBody>
          <a:bodyPr wrap="square" lIns="91440" tIns="45720" rIns="91440" bIns="45720" rtlCol="0" anchor="t">
            <a:spAutoFit/>
          </a:bodyPr>
          <a:lstStyle/>
          <a:p>
            <a:pPr marL="216000" marR="0" lvl="0" indent="-216000" algn="ctr" defTabSz="914400" rtl="0" eaLnBrk="1" fontAlgn="auto" latinLnBrk="0" hangingPunct="1">
              <a:lnSpc>
                <a:spcPct val="100000"/>
              </a:lnSpc>
              <a:spcBef>
                <a:spcPts val="600"/>
              </a:spcBef>
              <a:spcAft>
                <a:spcPts val="600"/>
              </a:spcAft>
              <a:buClrTx/>
              <a:buSzTx/>
              <a:buFontTx/>
              <a:buNone/>
              <a:tabLst/>
              <a:defRPr/>
            </a:pPr>
            <a:r>
              <a:rPr kumimoji="0" lang="nb-NO" sz="1600" b="1" i="0" u="none" strike="noStrike" kern="1200" cap="none" spc="0" normalizeH="0" baseline="0" noProof="0">
                <a:ln>
                  <a:noFill/>
                </a:ln>
                <a:solidFill>
                  <a:srgbClr val="000000"/>
                </a:solidFill>
                <a:effectLst/>
                <a:uLnTx/>
                <a:uFillTx/>
                <a:latin typeface="+mj-lt"/>
                <a:ea typeface="+mn-ea"/>
                <a:cs typeface="+mn-cs"/>
              </a:rPr>
              <a:t>Økt 1</a:t>
            </a:r>
            <a:endParaRPr kumimoji="0" lang="nb-NO" sz="1600" b="0" i="0" u="none" strike="noStrike" kern="1200" cap="none" spc="0" normalizeH="0" baseline="0" noProof="0">
              <a:ln>
                <a:noFill/>
              </a:ln>
              <a:solidFill>
                <a:srgbClr val="000000"/>
              </a:solidFill>
              <a:effectLst/>
              <a:uLnTx/>
              <a:uFillTx/>
              <a:latin typeface="+mj-lt"/>
              <a:ea typeface="+mn-ea"/>
              <a:cs typeface="+mn-cs"/>
            </a:endParaRP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i="0" u="none" strike="noStrike" kern="1200" cap="none" spc="0" normalizeH="0" baseline="0" noProof="0">
                <a:ln>
                  <a:noFill/>
                </a:ln>
                <a:solidFill>
                  <a:srgbClr val="000000"/>
                </a:solidFill>
                <a:effectLst/>
                <a:uLnTx/>
                <a:uFillTx/>
                <a:ea typeface="+mn-ea"/>
                <a:cs typeface="+mn-cs"/>
              </a:rPr>
              <a:t>Hvordan vi har forskjellige utgangspunkt og toleransevindu. </a:t>
            </a: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i="0" u="none" strike="noStrike" kern="1200" cap="none" spc="0" normalizeH="0" baseline="0" noProof="0">
                <a:ln>
                  <a:noFill/>
                </a:ln>
                <a:solidFill>
                  <a:srgbClr val="000000"/>
                </a:solidFill>
                <a:effectLst/>
                <a:uLnTx/>
                <a:uFillTx/>
                <a:ea typeface="+mn-ea"/>
                <a:cs typeface="+mn-cs"/>
              </a:rPr>
              <a:t>Hva som er viktig for at vi skal klare å støtte hverandre. </a:t>
            </a:r>
            <a:endParaRPr lang="nb-NO" sz="1600" i="0" u="none" strike="noStrike" kern="1200" cap="none" spc="0" normalizeH="0" baseline="0" noProof="0">
              <a:ln>
                <a:noFill/>
              </a:ln>
              <a:solidFill>
                <a:srgbClr val="000000"/>
              </a:solidFill>
              <a:effectLst/>
              <a:uLnTx/>
              <a:uFillTx/>
            </a:endParaRPr>
          </a:p>
        </p:txBody>
      </p:sp>
      <p:sp>
        <p:nvSpPr>
          <p:cNvPr id="5" name="TekstSylinder 4">
            <a:extLst>
              <a:ext uri="{FF2B5EF4-FFF2-40B4-BE49-F238E27FC236}">
                <a16:creationId xmlns:a16="http://schemas.microsoft.com/office/drawing/2014/main" id="{56B33155-E45D-0B1D-B976-D6B65210EEA2}"/>
              </a:ext>
            </a:extLst>
          </p:cNvPr>
          <p:cNvSpPr txBox="1"/>
          <p:nvPr/>
        </p:nvSpPr>
        <p:spPr>
          <a:xfrm>
            <a:off x="6193172" y="3895135"/>
            <a:ext cx="3528081" cy="1877437"/>
          </a:xfrm>
          <a:prstGeom prst="rect">
            <a:avLst/>
          </a:prstGeom>
          <a:noFill/>
        </p:spPr>
        <p:txBody>
          <a:bodyPr wrap="square" rtlCol="0">
            <a:spAutoFit/>
          </a:bodyPr>
          <a:lstStyle/>
          <a:p>
            <a:pPr marL="216000" marR="0" lvl="0" indent="-216000" algn="ctr" defTabSz="914400" rtl="0" eaLnBrk="1" fontAlgn="auto" latinLnBrk="0" hangingPunct="1">
              <a:lnSpc>
                <a:spcPct val="100000"/>
              </a:lnSpc>
              <a:spcBef>
                <a:spcPts val="600"/>
              </a:spcBef>
              <a:spcAft>
                <a:spcPts val="600"/>
              </a:spcAft>
              <a:buClrTx/>
              <a:buSzTx/>
              <a:buFontTx/>
              <a:buNone/>
              <a:tabLst/>
              <a:defRPr/>
            </a:pPr>
            <a:r>
              <a:rPr kumimoji="0" lang="nb-NO" sz="1600" b="1" i="0" u="none" strike="noStrike" kern="1200" cap="none" spc="0" normalizeH="0" baseline="0" noProof="0">
                <a:ln>
                  <a:noFill/>
                </a:ln>
                <a:solidFill>
                  <a:srgbClr val="000000"/>
                </a:solidFill>
                <a:effectLst/>
                <a:uLnTx/>
                <a:uFillTx/>
                <a:latin typeface="+mj-lt"/>
                <a:ea typeface="+mn-ea"/>
                <a:cs typeface="+mn-cs"/>
              </a:rPr>
              <a:t>Økt 2</a:t>
            </a:r>
            <a:endParaRPr kumimoji="0" lang="nb-NO" sz="1600" b="0" i="0" u="none" strike="noStrike" kern="1200" cap="none" spc="0" normalizeH="0" baseline="0" noProof="0">
              <a:ln>
                <a:noFill/>
              </a:ln>
              <a:solidFill>
                <a:srgbClr val="000000"/>
              </a:solidFill>
              <a:effectLst/>
              <a:uLnTx/>
              <a:uFillTx/>
              <a:ea typeface="+mn-ea"/>
              <a:cs typeface="+mn-cs"/>
            </a:endParaRP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b="0" i="0" u="none" strike="noStrike" kern="1200" cap="none" spc="0" normalizeH="0" baseline="0" noProof="0">
                <a:ln>
                  <a:noFill/>
                </a:ln>
                <a:solidFill>
                  <a:srgbClr val="000000"/>
                </a:solidFill>
                <a:effectLst/>
                <a:uLnTx/>
                <a:uFillTx/>
                <a:ea typeface="+mn-ea"/>
                <a:cs typeface="+mn-cs"/>
              </a:rPr>
              <a:t>Ulike måter å gi hverandre reguleringsstøtte. </a:t>
            </a:r>
          </a:p>
          <a:p>
            <a:pPr marL="216000" marR="0" lvl="0" indent="-216000" algn="l" defTabSz="914400" rtl="0" eaLnBrk="1" fontAlgn="auto" latinLnBrk="0" hangingPunct="1">
              <a:lnSpc>
                <a:spcPct val="100000"/>
              </a:lnSpc>
              <a:spcBef>
                <a:spcPts val="600"/>
              </a:spcBef>
              <a:spcAft>
                <a:spcPts val="600"/>
              </a:spcAft>
              <a:buClrTx/>
              <a:buSzTx/>
              <a:buFontTx/>
              <a:buBlip>
                <a:blip r:embed="rId5"/>
              </a:buBlip>
              <a:tabLst/>
              <a:defRPr/>
            </a:pPr>
            <a:r>
              <a:rPr kumimoji="0" lang="nb-NO" sz="1600" b="0" i="0" u="none" strike="noStrike" kern="1200" cap="none" spc="0" normalizeH="0" baseline="0" noProof="0">
                <a:ln>
                  <a:noFill/>
                </a:ln>
                <a:solidFill>
                  <a:srgbClr val="000000"/>
                </a:solidFill>
                <a:effectLst/>
                <a:uLnTx/>
                <a:uFillTx/>
                <a:ea typeface="+mn-ea"/>
                <a:cs typeface="+mn-cs"/>
              </a:rPr>
              <a:t>Hvordan vi kan gi hverandre enda mer reguleringsstøtte i hverdagen. </a:t>
            </a:r>
            <a:endParaRPr kumimoji="0" lang="nb-NO" sz="1400" b="0" i="0" u="none" strike="noStrike" kern="1200" cap="none" spc="0" normalizeH="0" baseline="0" noProof="0">
              <a:ln>
                <a:noFill/>
              </a:ln>
              <a:solidFill>
                <a:srgbClr val="000000"/>
              </a:solidFill>
              <a:effectLst/>
              <a:uLnTx/>
              <a:uFillTx/>
              <a:latin typeface="Oslo Sans Office"/>
              <a:ea typeface="+mn-ea"/>
              <a:cs typeface="+mn-cs"/>
            </a:endParaRPr>
          </a:p>
        </p:txBody>
      </p:sp>
      <p:sp>
        <p:nvSpPr>
          <p:cNvPr id="2" name="TekstSylinder 1">
            <a:extLst>
              <a:ext uri="{FF2B5EF4-FFF2-40B4-BE49-F238E27FC236}">
                <a16:creationId xmlns:a16="http://schemas.microsoft.com/office/drawing/2014/main" id="{304A1CAB-1917-50AA-F229-944A8A8CC21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Tree>
    <p:extLst>
      <p:ext uri="{BB962C8B-B14F-4D97-AF65-F5344CB8AC3E}">
        <p14:creationId xmlns:p14="http://schemas.microsoft.com/office/powerpoint/2010/main" val="437396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52CBCA6-8EDE-6EAD-470F-B9DF43077A2C}"/>
              </a:ext>
            </a:extLst>
          </p:cNvPr>
          <p:cNvSpPr>
            <a:spLocks noGrp="1"/>
          </p:cNvSpPr>
          <p:nvPr>
            <p:ph type="title"/>
          </p:nvPr>
        </p:nvSpPr>
        <p:spPr>
          <a:xfrm>
            <a:off x="695325" y="720001"/>
            <a:ext cx="6293303" cy="1010827"/>
          </a:xfrm>
        </p:spPr>
        <p:txBody>
          <a:bodyPr>
            <a:noAutofit/>
          </a:bodyPr>
          <a:lstStyle/>
          <a:p>
            <a:br>
              <a:rPr lang="nb-NO">
                <a:latin typeface="Oslo Sans Office" panose="02000000000000000000" pitchFamily="2" charset="0"/>
              </a:rPr>
            </a:br>
            <a:endParaRPr lang="nb-NO"/>
          </a:p>
        </p:txBody>
      </p:sp>
      <p:sp>
        <p:nvSpPr>
          <p:cNvPr id="3" name="Plassholder for innhold 2">
            <a:extLst>
              <a:ext uri="{FF2B5EF4-FFF2-40B4-BE49-F238E27FC236}">
                <a16:creationId xmlns:a16="http://schemas.microsoft.com/office/drawing/2014/main" id="{B9ADBCC3-C144-2ECD-67AD-BE39DA4D6A37}"/>
              </a:ext>
            </a:extLst>
          </p:cNvPr>
          <p:cNvSpPr>
            <a:spLocks noGrp="1"/>
          </p:cNvSpPr>
          <p:nvPr>
            <p:ph idx="1"/>
          </p:nvPr>
        </p:nvSpPr>
        <p:spPr>
          <a:xfrm>
            <a:off x="695325" y="2362745"/>
            <a:ext cx="5062923" cy="4060795"/>
          </a:xfrm>
        </p:spPr>
        <p:txBody>
          <a:bodyPr/>
          <a:lstStyle/>
          <a:p>
            <a:pPr marL="0">
              <a:spcBef>
                <a:spcPts val="1200"/>
              </a:spcBef>
              <a:spcAft>
                <a:spcPts val="1200"/>
              </a:spcAft>
              <a:buNone/>
            </a:pPr>
            <a:r>
              <a:rPr lang="nb-NO" sz="1800"/>
              <a:t>Snakk sammen to og to om hva dere har observert siden sist: </a:t>
            </a:r>
          </a:p>
          <a:p>
            <a:pPr>
              <a:spcBef>
                <a:spcPts val="1200"/>
              </a:spcBef>
              <a:spcAft>
                <a:spcPts val="1200"/>
              </a:spcAft>
              <a:buBlip>
                <a:blip r:embed="rId2"/>
              </a:buBlip>
            </a:pPr>
            <a:r>
              <a:rPr lang="nb-NO" sz="1800"/>
              <a:t>Hvordan reagerer du forskjellig fra kollegaer? </a:t>
            </a:r>
          </a:p>
          <a:p>
            <a:pPr>
              <a:spcBef>
                <a:spcPts val="1200"/>
              </a:spcBef>
              <a:spcAft>
                <a:spcPts val="1200"/>
              </a:spcAft>
              <a:buBlip>
                <a:blip r:embed="rId2"/>
              </a:buBlip>
            </a:pPr>
            <a:r>
              <a:rPr lang="nb-NO" sz="1800"/>
              <a:t>Hvilke situasjoner kan dere reagere forskjellig på?</a:t>
            </a:r>
          </a:p>
          <a:p>
            <a:pPr>
              <a:buBlip>
                <a:blip r:embed="rId2"/>
              </a:buBlip>
            </a:pPr>
            <a:endParaRPr lang="nb-NO" sz="1800"/>
          </a:p>
          <a:p>
            <a:pPr>
              <a:buBlip>
                <a:blip r:embed="rId2"/>
              </a:buBlip>
            </a:pPr>
            <a:endParaRPr lang="nb-NO" sz="2400"/>
          </a:p>
        </p:txBody>
      </p:sp>
      <p:sp>
        <p:nvSpPr>
          <p:cNvPr id="4" name="TekstSylinder 3">
            <a:extLst>
              <a:ext uri="{FF2B5EF4-FFF2-40B4-BE49-F238E27FC236}">
                <a16:creationId xmlns:a16="http://schemas.microsoft.com/office/drawing/2014/main" id="{57236163-919A-7BA6-386D-E9CAE96FFC26}"/>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7" name="Plassholder for dato 3">
            <a:extLst>
              <a:ext uri="{FF2B5EF4-FFF2-40B4-BE49-F238E27FC236}">
                <a16:creationId xmlns:a16="http://schemas.microsoft.com/office/drawing/2014/main" id="{4EC80A7B-8C2C-995C-D0C1-F239347BC63E}"/>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8" name="Plassholder for lysbildenummer 4">
            <a:extLst>
              <a:ext uri="{FF2B5EF4-FFF2-40B4-BE49-F238E27FC236}">
                <a16:creationId xmlns:a16="http://schemas.microsoft.com/office/drawing/2014/main" id="{FF2065CB-86FB-575D-2BE8-4AEB3AE337F6}"/>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4</a:t>
            </a:fld>
            <a:endParaRPr lang="nb-NO"/>
          </a:p>
        </p:txBody>
      </p:sp>
      <p:pic>
        <p:nvPicPr>
          <p:cNvPr id="5" name="Bilde 4" descr="Et bilde som inneholder tegning, kunst, illustrasjon&#10;&#10;Automatisk generert beskrivelse">
            <a:extLst>
              <a:ext uri="{FF2B5EF4-FFF2-40B4-BE49-F238E27FC236}">
                <a16:creationId xmlns:a16="http://schemas.microsoft.com/office/drawing/2014/main" id="{D7570D46-CA4F-49D5-59E8-121190DF2A59}"/>
              </a:ext>
            </a:extLst>
          </p:cNvPr>
          <p:cNvPicPr>
            <a:picLocks noChangeAspect="1"/>
          </p:cNvPicPr>
          <p:nvPr/>
        </p:nvPicPr>
        <p:blipFill rotWithShape="1">
          <a:blip r:embed="rId3">
            <a:extLst>
              <a:ext uri="{28A0092B-C50C-407E-A947-70E740481C1C}">
                <a14:useLocalDpi xmlns:a14="http://schemas.microsoft.com/office/drawing/2010/main" val="0"/>
              </a:ext>
            </a:extLst>
          </a:blip>
          <a:srcRect r="51843"/>
          <a:stretch/>
        </p:blipFill>
        <p:spPr>
          <a:xfrm>
            <a:off x="6317728" y="1971736"/>
            <a:ext cx="3037775" cy="4060825"/>
          </a:xfrm>
          <a:prstGeom prst="rect">
            <a:avLst/>
          </a:prstGeom>
        </p:spPr>
      </p:pic>
      <p:pic>
        <p:nvPicPr>
          <p:cNvPr id="6" name="Bilde 5" descr="Et bilde som inneholder tegning, kunst, illustrasjon&#10;&#10;Automatisk generert beskrivelse">
            <a:extLst>
              <a:ext uri="{FF2B5EF4-FFF2-40B4-BE49-F238E27FC236}">
                <a16:creationId xmlns:a16="http://schemas.microsoft.com/office/drawing/2014/main" id="{4032F0DB-F4CA-B2A8-83CE-2125D945CD38}"/>
              </a:ext>
            </a:extLst>
          </p:cNvPr>
          <p:cNvPicPr>
            <a:picLocks noChangeAspect="1"/>
          </p:cNvPicPr>
          <p:nvPr/>
        </p:nvPicPr>
        <p:blipFill rotWithShape="1">
          <a:blip r:embed="rId3">
            <a:extLst>
              <a:ext uri="{28A0092B-C50C-407E-A947-70E740481C1C}">
                <a14:useLocalDpi xmlns:a14="http://schemas.microsoft.com/office/drawing/2010/main" val="0"/>
              </a:ext>
            </a:extLst>
          </a:blip>
          <a:srcRect l="59908" r="4147"/>
          <a:stretch/>
        </p:blipFill>
        <p:spPr>
          <a:xfrm>
            <a:off x="9316586" y="1911472"/>
            <a:ext cx="2267431" cy="4060825"/>
          </a:xfrm>
          <a:prstGeom prst="rect">
            <a:avLst/>
          </a:prstGeom>
        </p:spPr>
      </p:pic>
      <p:sp>
        <p:nvSpPr>
          <p:cNvPr id="9" name="TekstSylinder 8">
            <a:extLst>
              <a:ext uri="{FF2B5EF4-FFF2-40B4-BE49-F238E27FC236}">
                <a16:creationId xmlns:a16="http://schemas.microsoft.com/office/drawing/2014/main" id="{AEFDAC87-F0A6-78DE-FA16-F58EC3CBCB00}"/>
              </a:ext>
            </a:extLst>
          </p:cNvPr>
          <p:cNvSpPr txBox="1"/>
          <p:nvPr/>
        </p:nvSpPr>
        <p:spPr>
          <a:xfrm>
            <a:off x="10352290" y="506235"/>
            <a:ext cx="1444667" cy="412410"/>
          </a:xfrm>
          <a:prstGeom prst="rect">
            <a:avLst/>
          </a:prstGeom>
          <a:noFill/>
        </p:spPr>
        <p:txBody>
          <a:bodyPr wrap="square">
            <a:spAutoFit/>
          </a:bodyPr>
          <a:lstStyle/>
          <a:p>
            <a:pPr marL="0" indent="0" algn="r">
              <a:lnSpc>
                <a:spcPct val="116000"/>
              </a:lnSpc>
              <a:spcAft>
                <a:spcPts val="800"/>
              </a:spcAft>
              <a:buNone/>
            </a:pPr>
            <a:r>
              <a:rPr lang="nb-NO" b="1">
                <a:latin typeface="Aptos" panose="020B0004020202020204" pitchFamily="34" charset="0"/>
                <a:ea typeface="Aptos" panose="020B0004020202020204" pitchFamily="34" charset="0"/>
                <a:cs typeface="Times New Roman" panose="02020603050405020304" pitchFamily="18" charset="0"/>
              </a:rPr>
              <a:t>5</a:t>
            </a:r>
            <a:r>
              <a:rPr lang="nb-NO" sz="1800" b="1">
                <a:effectLst/>
                <a:latin typeface="Aptos" panose="020B0004020202020204" pitchFamily="34" charset="0"/>
                <a:ea typeface="Aptos" panose="020B0004020202020204" pitchFamily="34" charset="0"/>
                <a:cs typeface="Times New Roman" panose="02020603050405020304" pitchFamily="18" charset="0"/>
              </a:rPr>
              <a:t> minutter</a:t>
            </a:r>
          </a:p>
        </p:txBody>
      </p:sp>
      <p:pic>
        <p:nvPicPr>
          <p:cNvPr id="10" name="Bilde 9" descr="Et bilde som inneholder måne, Himmellegeme, mørke, Astronomisk begivenhet&#10;&#10;Automatisk generert beskrivelse">
            <a:extLst>
              <a:ext uri="{FF2B5EF4-FFF2-40B4-BE49-F238E27FC236}">
                <a16:creationId xmlns:a16="http://schemas.microsoft.com/office/drawing/2014/main" id="{63CE97E8-02A7-4C55-6332-14D46227E125}"/>
              </a:ext>
            </a:extLst>
          </p:cNvPr>
          <p:cNvPicPr>
            <a:picLocks noChangeAspect="1"/>
          </p:cNvPicPr>
          <p:nvPr/>
        </p:nvPicPr>
        <p:blipFill rotWithShape="1">
          <a:blip r:embed="rId4">
            <a:extLst>
              <a:ext uri="{28A0092B-C50C-407E-A947-70E740481C1C}">
                <a14:useLocalDpi xmlns:a14="http://schemas.microsoft.com/office/drawing/2010/main" val="0"/>
              </a:ext>
            </a:extLst>
          </a:blip>
          <a:srcRect l="57558" t="20845" r="30437" b="58781"/>
          <a:stretch/>
        </p:blipFill>
        <p:spPr>
          <a:xfrm>
            <a:off x="9871805" y="506235"/>
            <a:ext cx="578497" cy="552198"/>
          </a:xfrm>
          <a:prstGeom prst="rect">
            <a:avLst/>
          </a:prstGeom>
        </p:spPr>
      </p:pic>
      <p:sp>
        <p:nvSpPr>
          <p:cNvPr id="11" name="Tittel 1">
            <a:extLst>
              <a:ext uri="{FF2B5EF4-FFF2-40B4-BE49-F238E27FC236}">
                <a16:creationId xmlns:a16="http://schemas.microsoft.com/office/drawing/2014/main" id="{D313099E-3400-B634-EA9B-63550CD6533A}"/>
              </a:ext>
            </a:extLst>
          </p:cNvPr>
          <p:cNvSpPr txBox="1">
            <a:spLocks/>
          </p:cNvSpPr>
          <p:nvPr/>
        </p:nvSpPr>
        <p:spPr>
          <a:xfrm>
            <a:off x="695325" y="1042379"/>
            <a:ext cx="5431405" cy="1311999"/>
          </a:xfrm>
          <a:prstGeom prst="rect">
            <a:avLst/>
          </a:prstGeom>
        </p:spPr>
        <p:txBody>
          <a:bodyPr vert="horz" lIns="0" tIns="0" rIns="0" bIns="0" rtlCol="0" anchor="t">
            <a:norm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a:latin typeface="Oslo Sans Office" panose="02000000000000000000" pitchFamily="2" charset="0"/>
              </a:rPr>
              <a:t>Hva har du blitt mer oppmerksom på siden sist?</a:t>
            </a:r>
            <a:endParaRPr lang="nb-NO"/>
          </a:p>
        </p:txBody>
      </p:sp>
    </p:spTree>
    <p:extLst>
      <p:ext uri="{BB962C8B-B14F-4D97-AF65-F5344CB8AC3E}">
        <p14:creationId xmlns:p14="http://schemas.microsoft.com/office/powerpoint/2010/main" val="11473666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E951D1B9-CA53-A80D-0D1A-5419D4E89EDB}"/>
              </a:ext>
            </a:extLst>
          </p:cNvPr>
          <p:cNvPicPr>
            <a:picLocks noChangeAspect="1"/>
          </p:cNvPicPr>
          <p:nvPr/>
        </p:nvPicPr>
        <p:blipFill rotWithShape="1">
          <a:blip r:embed="rId2">
            <a:extLst>
              <a:ext uri="{28A0092B-C50C-407E-A947-70E740481C1C}">
                <a14:useLocalDpi xmlns:a14="http://schemas.microsoft.com/office/drawing/2010/main" val="0"/>
              </a:ext>
            </a:extLst>
          </a:blip>
          <a:srcRect l="3642" t="10885" r="3640" b="10885"/>
          <a:stretch/>
        </p:blipFill>
        <p:spPr>
          <a:xfrm>
            <a:off x="0" y="0"/>
            <a:ext cx="12192000" cy="6858000"/>
          </a:xfrm>
          <a:prstGeom prst="rect">
            <a:avLst/>
          </a:prstGeom>
        </p:spPr>
      </p:pic>
      <p:sp>
        <p:nvSpPr>
          <p:cNvPr id="4" name="Rektangel 3">
            <a:extLst>
              <a:ext uri="{FF2B5EF4-FFF2-40B4-BE49-F238E27FC236}">
                <a16:creationId xmlns:a16="http://schemas.microsoft.com/office/drawing/2014/main" id="{437233E1-9ABE-B375-E2D3-BBB07F180ADB}"/>
              </a:ext>
            </a:extLst>
          </p:cNvPr>
          <p:cNvSpPr/>
          <p:nvPr/>
        </p:nvSpPr>
        <p:spPr>
          <a:xfrm>
            <a:off x="0" y="0"/>
            <a:ext cx="6096000" cy="60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innhold 2">
            <a:extLst>
              <a:ext uri="{FF2B5EF4-FFF2-40B4-BE49-F238E27FC236}">
                <a16:creationId xmlns:a16="http://schemas.microsoft.com/office/drawing/2014/main" id="{D88470BB-0366-041B-A557-D8B70151D5C0}"/>
              </a:ext>
            </a:extLst>
          </p:cNvPr>
          <p:cNvSpPr>
            <a:spLocks noGrp="1"/>
          </p:cNvSpPr>
          <p:nvPr>
            <p:ph idx="1"/>
          </p:nvPr>
        </p:nvSpPr>
        <p:spPr>
          <a:xfrm>
            <a:off x="370079" y="1003351"/>
            <a:ext cx="5244907" cy="4297312"/>
          </a:xfrm>
        </p:spPr>
        <p:txBody>
          <a:bodyPr>
            <a:noAutofit/>
          </a:bodyPr>
          <a:lstStyle/>
          <a:p>
            <a:pPr>
              <a:spcAft>
                <a:spcPts val="1800"/>
              </a:spcAft>
              <a:buBlip>
                <a:blip r:embed="rId3"/>
              </a:buBlip>
            </a:pPr>
            <a:r>
              <a:rPr lang="nb-NO" sz="1800"/>
              <a:t>Selv om kollegaer har samme arbeidsplass og oppgaver, kan vi </a:t>
            </a:r>
            <a:r>
              <a:rPr lang="nb-NO" sz="1800" b="1"/>
              <a:t>reagere forskjellig. </a:t>
            </a:r>
          </a:p>
          <a:p>
            <a:pPr>
              <a:spcAft>
                <a:spcPts val="1800"/>
              </a:spcAft>
              <a:buBlip>
                <a:blip r:embed="rId3"/>
              </a:buBlip>
            </a:pPr>
            <a:r>
              <a:rPr lang="nb-NO" sz="1800"/>
              <a:t>Vi har </a:t>
            </a:r>
            <a:r>
              <a:rPr lang="nb-NO" sz="1800" b="1"/>
              <a:t>ulikt biologisk utgangspunkt </a:t>
            </a:r>
            <a:r>
              <a:rPr lang="nb-NO" sz="1800"/>
              <a:t>og erfaringer, og vi kan trigges av forskjellige ting.</a:t>
            </a:r>
          </a:p>
          <a:p>
            <a:pPr>
              <a:spcAft>
                <a:spcPts val="1800"/>
              </a:spcAft>
              <a:buBlip>
                <a:blip r:embed="rId3"/>
              </a:buBlip>
            </a:pPr>
            <a:r>
              <a:rPr lang="nb-NO" sz="1800"/>
              <a:t>I tillegg kan vi ha </a:t>
            </a:r>
            <a:r>
              <a:rPr lang="nb-NO" sz="1800" b="1"/>
              <a:t>ulike erfaringer </a:t>
            </a:r>
            <a:r>
              <a:rPr lang="nb-NO" sz="1800"/>
              <a:t>med hva som er god regulering for oss. </a:t>
            </a:r>
          </a:p>
          <a:p>
            <a:pPr>
              <a:spcAft>
                <a:spcPts val="1800"/>
              </a:spcAft>
              <a:buBlip>
                <a:blip r:embed="rId3"/>
              </a:buBlip>
            </a:pPr>
            <a:r>
              <a:rPr lang="nb-NO" sz="1800"/>
              <a:t>Som kollegaer er det derfor viktig å være </a:t>
            </a:r>
            <a:r>
              <a:rPr lang="nb-NO" sz="1800" b="1"/>
              <a:t>nysgjerrige på hverandre</a:t>
            </a:r>
            <a:r>
              <a:rPr lang="nb-NO" sz="1800"/>
              <a:t>, da er det lettere å gi reguleringsstøtte. </a:t>
            </a:r>
            <a:endParaRPr lang="nb-NO" sz="2400"/>
          </a:p>
        </p:txBody>
      </p:sp>
    </p:spTree>
    <p:extLst>
      <p:ext uri="{BB962C8B-B14F-4D97-AF65-F5344CB8AC3E}">
        <p14:creationId xmlns:p14="http://schemas.microsoft.com/office/powerpoint/2010/main" val="25470114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Et bilde som inneholder Filmproduksjon, Filmstudio, Kringkasting, TV-team&#10;&#10;Automatisk generert beskrivelse">
            <a:extLst>
              <a:ext uri="{FF2B5EF4-FFF2-40B4-BE49-F238E27FC236}">
                <a16:creationId xmlns:a16="http://schemas.microsoft.com/office/drawing/2014/main" id="{C9AB337A-9523-CC57-E34C-8E4719C6D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2417" y="-2066909"/>
            <a:ext cx="13587968" cy="9056668"/>
          </a:xfrm>
          <a:prstGeom prst="rect">
            <a:avLst/>
          </a:prstGeom>
        </p:spPr>
      </p:pic>
      <p:sp>
        <p:nvSpPr>
          <p:cNvPr id="3" name="TekstSylinder 2">
            <a:extLst>
              <a:ext uri="{FF2B5EF4-FFF2-40B4-BE49-F238E27FC236}">
                <a16:creationId xmlns:a16="http://schemas.microsoft.com/office/drawing/2014/main" id="{7486DE7C-AEBA-A440-E666-E888C651D2DE}"/>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pic>
        <p:nvPicPr>
          <p:cNvPr id="6" name="Bilde 5" descr="Et bilde som inneholder mørke, sort, måne, natt&#10;&#10;Automatisk generert beskrivelse">
            <a:extLst>
              <a:ext uri="{FF2B5EF4-FFF2-40B4-BE49-F238E27FC236}">
                <a16:creationId xmlns:a16="http://schemas.microsoft.com/office/drawing/2014/main" id="{0D8AAF9A-DD9B-D017-DDCB-AAD43ECCB6FB}"/>
              </a:ext>
            </a:extLst>
          </p:cNvPr>
          <p:cNvPicPr>
            <a:picLocks noChangeAspect="1"/>
          </p:cNvPicPr>
          <p:nvPr/>
        </p:nvPicPr>
        <p:blipFill rotWithShape="1">
          <a:blip r:embed="rId3">
            <a:extLst>
              <a:ext uri="{28A0092B-C50C-407E-A947-70E740481C1C}">
                <a14:useLocalDpi xmlns:a14="http://schemas.microsoft.com/office/drawing/2010/main" val="0"/>
              </a:ext>
            </a:extLst>
          </a:blip>
          <a:srcRect l="51545" t="44551" r="42572" b="45900"/>
          <a:stretch/>
        </p:blipFill>
        <p:spPr>
          <a:xfrm rot="13313949" flipH="1">
            <a:off x="4741062" y="4566276"/>
            <a:ext cx="457200" cy="417444"/>
          </a:xfrm>
          <a:prstGeom prst="rect">
            <a:avLst/>
          </a:prstGeom>
        </p:spPr>
      </p:pic>
      <p:pic>
        <p:nvPicPr>
          <p:cNvPr id="10" name="Bilde 9" descr="Et bilde som inneholder måne, mørke, Himmellegeme, astronomi&#10;&#10;Automatisk generert beskrivelse">
            <a:extLst>
              <a:ext uri="{FF2B5EF4-FFF2-40B4-BE49-F238E27FC236}">
                <a16:creationId xmlns:a16="http://schemas.microsoft.com/office/drawing/2014/main" id="{1CE7B359-34B2-F479-3A3E-FE0C3C441E67}"/>
              </a:ext>
            </a:extLst>
          </p:cNvPr>
          <p:cNvPicPr>
            <a:picLocks noChangeAspect="1"/>
          </p:cNvPicPr>
          <p:nvPr/>
        </p:nvPicPr>
        <p:blipFill>
          <a:blip r:embed="rId4">
            <a:extLst>
              <a:ext uri="{28A0092B-C50C-407E-A947-70E740481C1C}">
                <a14:useLocalDpi xmlns:a14="http://schemas.microsoft.com/office/drawing/2010/main" val="0"/>
              </a:ext>
            </a:extLst>
          </a:blip>
          <a:srcRect l="56345" t="15119" r="27093" b="60440"/>
          <a:stretch/>
        </p:blipFill>
        <p:spPr>
          <a:xfrm>
            <a:off x="9959008" y="5991794"/>
            <a:ext cx="964097" cy="800318"/>
          </a:xfrm>
          <a:prstGeom prst="rect">
            <a:avLst/>
          </a:prstGeom>
        </p:spPr>
      </p:pic>
      <p:sp>
        <p:nvSpPr>
          <p:cNvPr id="11" name="TekstSylinder 10">
            <a:extLst>
              <a:ext uri="{FF2B5EF4-FFF2-40B4-BE49-F238E27FC236}">
                <a16:creationId xmlns:a16="http://schemas.microsoft.com/office/drawing/2014/main" id="{EA545874-1C2E-FD90-5EFC-4826A4B1AA9C}"/>
              </a:ext>
            </a:extLst>
          </p:cNvPr>
          <p:cNvSpPr txBox="1"/>
          <p:nvPr/>
        </p:nvSpPr>
        <p:spPr>
          <a:xfrm>
            <a:off x="10657690" y="6179109"/>
            <a:ext cx="1444667" cy="412410"/>
          </a:xfrm>
          <a:prstGeom prst="rect">
            <a:avLst/>
          </a:prstGeom>
          <a:noFill/>
        </p:spPr>
        <p:txBody>
          <a:bodyPr wrap="square">
            <a:spAutoFit/>
          </a:bodyPr>
          <a:lstStyle/>
          <a:p>
            <a:pPr marL="0" indent="0">
              <a:lnSpc>
                <a:spcPct val="116000"/>
              </a:lnSpc>
              <a:spcAft>
                <a:spcPts val="800"/>
              </a:spcAft>
              <a:buNone/>
            </a:pPr>
            <a:r>
              <a:rPr lang="nb-NO" sz="1800" b="1">
                <a:effectLst/>
                <a:latin typeface="Aptos" panose="020B0004020202020204" pitchFamily="34" charset="0"/>
                <a:ea typeface="Aptos" panose="020B0004020202020204" pitchFamily="34" charset="0"/>
                <a:cs typeface="Times New Roman" panose="02020603050405020304" pitchFamily="18" charset="0"/>
              </a:rPr>
              <a:t>6 minutter</a:t>
            </a:r>
          </a:p>
        </p:txBody>
      </p:sp>
      <p:sp>
        <p:nvSpPr>
          <p:cNvPr id="4" name="Rektangel 3">
            <a:extLst>
              <a:ext uri="{FF2B5EF4-FFF2-40B4-BE49-F238E27FC236}">
                <a16:creationId xmlns:a16="http://schemas.microsoft.com/office/drawing/2014/main" id="{78C78CE1-E0A2-AB71-723C-8ACA70CF8360}"/>
              </a:ext>
            </a:extLst>
          </p:cNvPr>
          <p:cNvSpPr/>
          <p:nvPr/>
        </p:nvSpPr>
        <p:spPr>
          <a:xfrm>
            <a:off x="4443664" y="3272589"/>
            <a:ext cx="7901888" cy="37171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Oslo Sans Office"/>
              <a:ea typeface="+mn-ea"/>
              <a:cs typeface="+mn-cs"/>
            </a:endParaRPr>
          </a:p>
        </p:txBody>
      </p:sp>
      <p:sp>
        <p:nvSpPr>
          <p:cNvPr id="5" name="TekstSylinder 4">
            <a:extLst>
              <a:ext uri="{FF2B5EF4-FFF2-40B4-BE49-F238E27FC236}">
                <a16:creationId xmlns:a16="http://schemas.microsoft.com/office/drawing/2014/main" id="{D623CC9F-A13F-5B18-118A-76D62C704FC2}"/>
              </a:ext>
            </a:extLst>
          </p:cNvPr>
          <p:cNvSpPr txBox="1"/>
          <p:nvPr/>
        </p:nvSpPr>
        <p:spPr>
          <a:xfrm>
            <a:off x="5372047" y="3728498"/>
            <a:ext cx="6320992" cy="2569934"/>
          </a:xfrm>
          <a:prstGeom prst="rect">
            <a:avLst/>
          </a:prstGeom>
          <a:noFill/>
        </p:spPr>
        <p:txBody>
          <a:bodyPr wrap="square">
            <a:spAutoFit/>
          </a:bodyPr>
          <a:lstStyle/>
          <a:p>
            <a:pPr marR="0" lvl="0" algn="l" defTabSz="914400" rtl="0" eaLnBrk="1" fontAlgn="auto" latinLnBrk="0" hangingPunct="1">
              <a:spcBef>
                <a:spcPts val="1200"/>
              </a:spcBef>
              <a:spcAft>
                <a:spcPts val="1200"/>
              </a:spcAft>
              <a:buClrTx/>
              <a:buSzTx/>
              <a:buFontTx/>
              <a:buNone/>
              <a:tabLst/>
              <a:defRPr/>
            </a:pPr>
            <a:r>
              <a:rPr kumimoji="0" lang="nb-NO" sz="3200" b="0"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I neste film skal vi derfor høre mer om: </a:t>
            </a:r>
          </a:p>
          <a:p>
            <a:pPr marL="216000" marR="0" lvl="1" indent="-216000" algn="l" defTabSz="914400" rtl="0" eaLnBrk="1" fontAlgn="auto" latinLnBrk="0" hangingPunct="1">
              <a:spcBef>
                <a:spcPts val="600"/>
              </a:spcBef>
              <a:spcAft>
                <a:spcPts val="600"/>
              </a:spcAft>
              <a:buClrTx/>
              <a:buSzTx/>
              <a:buFontTx/>
              <a:buBlip>
                <a:blip r:embed="rId5"/>
              </a:buBlip>
              <a:tabLst/>
              <a:defRPr/>
            </a:pPr>
            <a:r>
              <a:rPr kumimoji="0" lang="nb-NO" sz="1800" b="0" i="0" u="none" strike="noStrike" kern="1200" cap="none" spc="0" normalizeH="0" baseline="0" noProof="0">
                <a:ln>
                  <a:noFill/>
                </a:ln>
                <a:solidFill>
                  <a:srgbClr val="000000"/>
                </a:solidFill>
                <a:effectLst/>
                <a:uLnTx/>
                <a:uFillTx/>
                <a:ea typeface="Aptos" panose="020B0004020202020204" pitchFamily="34" charset="0"/>
                <a:cs typeface="Times New Roman" panose="02020603050405020304" pitchFamily="18" charset="0"/>
              </a:rPr>
              <a:t>Ulike måter kollegaer kan gi hverandre reguleringsstøtte. </a:t>
            </a:r>
          </a:p>
          <a:p>
            <a:pPr marL="216000" lvl="1" indent="-216000">
              <a:spcBef>
                <a:spcPts val="600"/>
              </a:spcBef>
              <a:spcAft>
                <a:spcPts val="600"/>
              </a:spcAft>
              <a:buBlip>
                <a:blip r:embed="rId5"/>
              </a:buBlip>
            </a:pPr>
            <a:r>
              <a:rPr lang="nb-NO" sz="1800">
                <a:ea typeface="Aptos" panose="020B0004020202020204" pitchFamily="34" charset="0"/>
                <a:cs typeface="Times New Roman" panose="02020603050405020304" pitchFamily="18" charset="0"/>
              </a:rPr>
              <a:t>Hvordan vi sammen kan ta ansvar for å støtte hverandre og skape et regulerende </a:t>
            </a:r>
            <a:r>
              <a:rPr lang="nb-NO">
                <a:ea typeface="Aptos" panose="020B0004020202020204" pitchFamily="34" charset="0"/>
                <a:cs typeface="Times New Roman" panose="02020603050405020304" pitchFamily="18" charset="0"/>
              </a:rPr>
              <a:t>miljø på jobb. </a:t>
            </a:r>
            <a:endParaRPr lang="nb-NO" sz="1800">
              <a:ea typeface="Aptos" panose="020B0004020202020204" pitchFamily="34" charset="0"/>
              <a:cs typeface="Times New Roman" panose="02020603050405020304" pitchFamily="18" charset="0"/>
            </a:endParaRPr>
          </a:p>
        </p:txBody>
      </p:sp>
      <p:pic>
        <p:nvPicPr>
          <p:cNvPr id="7" name="Bilde 6" descr="Et bilde som inneholder mørke, sort, måne, natt&#10;&#10;Automatisk generert beskrivelse">
            <a:extLst>
              <a:ext uri="{FF2B5EF4-FFF2-40B4-BE49-F238E27FC236}">
                <a16:creationId xmlns:a16="http://schemas.microsoft.com/office/drawing/2014/main" id="{46B84D8F-06C7-316E-C70C-8B447D159456}"/>
              </a:ext>
            </a:extLst>
          </p:cNvPr>
          <p:cNvPicPr>
            <a:picLocks noChangeAspect="1"/>
          </p:cNvPicPr>
          <p:nvPr/>
        </p:nvPicPr>
        <p:blipFill rotWithShape="1">
          <a:blip r:embed="rId3">
            <a:extLst>
              <a:ext uri="{28A0092B-C50C-407E-A947-70E740481C1C}">
                <a14:useLocalDpi xmlns:a14="http://schemas.microsoft.com/office/drawing/2010/main" val="0"/>
              </a:ext>
            </a:extLst>
          </a:blip>
          <a:srcRect l="51545" t="44551" r="42572" b="45900"/>
          <a:stretch/>
        </p:blipFill>
        <p:spPr>
          <a:xfrm rot="13298735" flipH="1">
            <a:off x="4586717" y="3801861"/>
            <a:ext cx="821800" cy="750340"/>
          </a:xfrm>
          <a:prstGeom prst="rect">
            <a:avLst/>
          </a:prstGeom>
        </p:spPr>
      </p:pic>
      <p:pic>
        <p:nvPicPr>
          <p:cNvPr id="2" name="Bilde 1" descr="Et bilde som inneholder måne, Himmellegeme, mørke, Astronomisk begivenhet&#10;&#10;Automatisk generert beskrivelse">
            <a:extLst>
              <a:ext uri="{FF2B5EF4-FFF2-40B4-BE49-F238E27FC236}">
                <a16:creationId xmlns:a16="http://schemas.microsoft.com/office/drawing/2014/main" id="{979B8D5E-F2FA-B970-4B96-D5190C94D01F}"/>
              </a:ext>
            </a:extLst>
          </p:cNvPr>
          <p:cNvPicPr>
            <a:picLocks noChangeAspect="1"/>
          </p:cNvPicPr>
          <p:nvPr/>
        </p:nvPicPr>
        <p:blipFill rotWithShape="1">
          <a:blip r:embed="rId6">
            <a:extLst>
              <a:ext uri="{28A0092B-C50C-407E-A947-70E740481C1C}">
                <a14:useLocalDpi xmlns:a14="http://schemas.microsoft.com/office/drawing/2010/main" val="0"/>
              </a:ext>
            </a:extLst>
          </a:blip>
          <a:srcRect l="57558" t="20845" r="30437" b="58781"/>
          <a:stretch/>
        </p:blipFill>
        <p:spPr>
          <a:xfrm>
            <a:off x="11555739" y="6466725"/>
            <a:ext cx="578497" cy="552198"/>
          </a:xfrm>
          <a:prstGeom prst="rect">
            <a:avLst/>
          </a:prstGeom>
        </p:spPr>
      </p:pic>
      <p:sp>
        <p:nvSpPr>
          <p:cNvPr id="9" name="TekstSylinder 8">
            <a:extLst>
              <a:ext uri="{FF2B5EF4-FFF2-40B4-BE49-F238E27FC236}">
                <a16:creationId xmlns:a16="http://schemas.microsoft.com/office/drawing/2014/main" id="{A68D9970-819C-1ACC-5BB4-367CED26A52D}"/>
              </a:ext>
            </a:extLst>
          </p:cNvPr>
          <p:cNvSpPr txBox="1"/>
          <p:nvPr/>
        </p:nvSpPr>
        <p:spPr>
          <a:xfrm>
            <a:off x="10396013" y="6500595"/>
            <a:ext cx="1444667" cy="333681"/>
          </a:xfrm>
          <a:prstGeom prst="rect">
            <a:avLst/>
          </a:prstGeom>
          <a:noFill/>
        </p:spPr>
        <p:txBody>
          <a:bodyPr wrap="square" lIns="91440" tIns="45720" rIns="91440" bIns="45720" anchor="t">
            <a:spAutoFit/>
          </a:bodyPr>
          <a:lstStyle/>
          <a:p>
            <a:pPr>
              <a:lnSpc>
                <a:spcPct val="116000"/>
              </a:lnSpc>
              <a:spcAft>
                <a:spcPts val="800"/>
              </a:spcAft>
            </a:pPr>
            <a:r>
              <a:rPr lang="nb-NO" sz="1400" b="1">
                <a:ea typeface="Aptos" panose="020B0004020202020204" pitchFamily="34" charset="0"/>
                <a:cs typeface="Times New Roman"/>
              </a:rPr>
              <a:t>5 </a:t>
            </a:r>
            <a:r>
              <a:rPr lang="nb-NO" sz="1400" b="1">
                <a:effectLst/>
                <a:ea typeface="Aptos" panose="020B0004020202020204" pitchFamily="34" charset="0"/>
                <a:cs typeface="Times New Roman"/>
              </a:rPr>
              <a:t>minutter</a:t>
            </a:r>
          </a:p>
        </p:txBody>
      </p:sp>
    </p:spTree>
    <p:extLst>
      <p:ext uri="{BB962C8B-B14F-4D97-AF65-F5344CB8AC3E}">
        <p14:creationId xmlns:p14="http://schemas.microsoft.com/office/powerpoint/2010/main" val="116378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4E1"/>
        </a:solidFill>
        <a:effectLst/>
      </p:bgPr>
    </p:bg>
    <p:spTree>
      <p:nvGrpSpPr>
        <p:cNvPr id="1" name=""/>
        <p:cNvGrpSpPr/>
        <p:nvPr/>
      </p:nvGrpSpPr>
      <p:grpSpPr>
        <a:xfrm>
          <a:off x="0" y="0"/>
          <a:ext cx="0" cy="0"/>
          <a:chOff x="0" y="0"/>
          <a:chExt cx="0" cy="0"/>
        </a:xfrm>
      </p:grpSpPr>
      <p:pic>
        <p:nvPicPr>
          <p:cNvPr id="3" name="Media på Internett 2" title="Oss del 2">
            <a:hlinkClick r:id="" action="ppaction://media"/>
            <a:extLst>
              <a:ext uri="{FF2B5EF4-FFF2-40B4-BE49-F238E27FC236}">
                <a16:creationId xmlns:a16="http://schemas.microsoft.com/office/drawing/2014/main" id="{C6C24094-F8B4-1255-5EE1-6FBF826AE647}"/>
              </a:ext>
            </a:extLst>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06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4510EFE-48C1-BFA8-75BB-51216E37E8E2}"/>
              </a:ext>
            </a:extLst>
          </p:cNvPr>
          <p:cNvSpPr>
            <a:spLocks noGrp="1"/>
          </p:cNvSpPr>
          <p:nvPr>
            <p:ph type="title"/>
          </p:nvPr>
        </p:nvSpPr>
        <p:spPr/>
        <p:txBody>
          <a:bodyPr/>
          <a:lstStyle/>
          <a:p>
            <a:r>
              <a:rPr lang="nb-NO"/>
              <a:t>Oppgave</a:t>
            </a:r>
          </a:p>
        </p:txBody>
      </p:sp>
      <p:sp>
        <p:nvSpPr>
          <p:cNvPr id="4" name="Plassholder for dato 3">
            <a:extLst>
              <a:ext uri="{FF2B5EF4-FFF2-40B4-BE49-F238E27FC236}">
                <a16:creationId xmlns:a16="http://schemas.microsoft.com/office/drawing/2014/main" id="{680C2836-979C-4E04-3ABD-75DC8F034971}"/>
              </a:ext>
            </a:extLst>
          </p:cNvPr>
          <p:cNvSpPr>
            <a:spLocks noGrp="1"/>
          </p:cNvSpPr>
          <p:nvPr>
            <p:ph type="dt" sz="half" idx="10"/>
          </p:nvPr>
        </p:nvSpPr>
        <p:spPr/>
        <p:txBody>
          <a:bodyPr/>
          <a:lstStyle/>
          <a:p>
            <a:fld id="{C20DE0DF-BE6B-D248-92A9-54242D212695}" type="datetime1">
              <a:rPr lang="nb-NO" smtClean="0"/>
              <a:t>30.01.2026</a:t>
            </a:fld>
            <a:endParaRPr lang="nb-NO"/>
          </a:p>
        </p:txBody>
      </p:sp>
      <p:sp>
        <p:nvSpPr>
          <p:cNvPr id="5" name="Plassholder for lysbildenummer 4">
            <a:extLst>
              <a:ext uri="{FF2B5EF4-FFF2-40B4-BE49-F238E27FC236}">
                <a16:creationId xmlns:a16="http://schemas.microsoft.com/office/drawing/2014/main" id="{8C33EFB6-0FE6-E300-76B1-E43166E479B0}"/>
              </a:ext>
            </a:extLst>
          </p:cNvPr>
          <p:cNvSpPr>
            <a:spLocks noGrp="1"/>
          </p:cNvSpPr>
          <p:nvPr>
            <p:ph type="sldNum" sz="quarter" idx="12"/>
          </p:nvPr>
        </p:nvSpPr>
        <p:spPr/>
        <p:txBody>
          <a:bodyPr/>
          <a:lstStyle/>
          <a:p>
            <a:fld id="{8ACEFDFC-287E-0A4D-81A7-6CC8C070690D}" type="slidenum">
              <a:rPr lang="nb-NO" smtClean="0"/>
              <a:t>8</a:t>
            </a:fld>
            <a:endParaRPr lang="nb-NO"/>
          </a:p>
        </p:txBody>
      </p:sp>
      <p:pic>
        <p:nvPicPr>
          <p:cNvPr id="7" name="Bilde 6" descr="Et bilde som inneholder sort, mørke&#10;&#10;Automatisk generert beskrivelse">
            <a:extLst>
              <a:ext uri="{FF2B5EF4-FFF2-40B4-BE49-F238E27FC236}">
                <a16:creationId xmlns:a16="http://schemas.microsoft.com/office/drawing/2014/main" id="{E00F5559-8185-E27F-01CE-4581CDE63E92}"/>
              </a:ext>
            </a:extLst>
          </p:cNvPr>
          <p:cNvPicPr>
            <a:picLocks noChangeAspect="1"/>
          </p:cNvPicPr>
          <p:nvPr/>
        </p:nvPicPr>
        <p:blipFill rotWithShape="1">
          <a:blip r:embed="rId2">
            <a:extLst>
              <a:ext uri="{28A0092B-C50C-407E-A947-70E740481C1C}">
                <a14:useLocalDpi xmlns:a14="http://schemas.microsoft.com/office/drawing/2010/main" val="0"/>
              </a:ext>
            </a:extLst>
          </a:blip>
          <a:srcRect l="31662" r="30429"/>
          <a:stretch/>
        </p:blipFill>
        <p:spPr>
          <a:xfrm>
            <a:off x="6723989" y="374155"/>
            <a:ext cx="4772684" cy="6988729"/>
          </a:xfrm>
          <a:prstGeom prst="rect">
            <a:avLst/>
          </a:prstGeom>
        </p:spPr>
      </p:pic>
      <p:sp>
        <p:nvSpPr>
          <p:cNvPr id="8" name="Plassholder for innhold 2">
            <a:extLst>
              <a:ext uri="{FF2B5EF4-FFF2-40B4-BE49-F238E27FC236}">
                <a16:creationId xmlns:a16="http://schemas.microsoft.com/office/drawing/2014/main" id="{AFC95AEC-0EA6-E721-89C3-64DDEABD9993}"/>
              </a:ext>
            </a:extLst>
          </p:cNvPr>
          <p:cNvSpPr txBox="1">
            <a:spLocks/>
          </p:cNvSpPr>
          <p:nvPr/>
        </p:nvSpPr>
        <p:spPr>
          <a:xfrm>
            <a:off x="730579" y="2060620"/>
            <a:ext cx="5372278" cy="4800555"/>
          </a:xfrm>
          <a:prstGeom prst="rect">
            <a:avLst/>
          </a:prstGeom>
        </p:spPr>
        <p:txBody>
          <a:bodyPr vert="horz" lIns="0" tIns="0" rIns="0" bIns="0" rtlCol="0" anchor="t">
            <a:noAutofit/>
          </a:bodyPr>
          <a:lstStyle>
            <a:lvl1pPr marL="216000" indent="-216000" algn="l" defTabSz="914400" rtl="0" eaLnBrk="1" latinLnBrk="0" hangingPunct="1">
              <a:lnSpc>
                <a:spcPct val="100000"/>
              </a:lnSpc>
              <a:spcBef>
                <a:spcPts val="1800"/>
              </a:spcBef>
              <a:buSzPct val="100000"/>
              <a:buFontTx/>
              <a:buBlip>
                <a:blip r:embed="rId3"/>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pPr>
            <a:r>
              <a:rPr lang="nb-NO" sz="1800"/>
              <a:t>Snu deg til sidemannen og snakk om: </a:t>
            </a:r>
          </a:p>
          <a:p>
            <a:pPr lvl="2">
              <a:spcBef>
                <a:spcPts val="1200"/>
              </a:spcBef>
              <a:spcAft>
                <a:spcPts val="1200"/>
              </a:spcAft>
              <a:buBlip>
                <a:blip r:embed="rId4"/>
              </a:buBlip>
            </a:pPr>
            <a:r>
              <a:rPr lang="nb-NO" sz="1800"/>
              <a:t>Hva ble dere opptatt av i filmen?</a:t>
            </a:r>
          </a:p>
          <a:p>
            <a:pPr lvl="2">
              <a:spcBef>
                <a:spcPts val="1200"/>
              </a:spcBef>
              <a:spcAft>
                <a:spcPts val="1200"/>
              </a:spcAft>
              <a:buBlip>
                <a:blip r:embed="rId4"/>
              </a:buBlip>
            </a:pPr>
            <a:r>
              <a:rPr lang="nb-NO" sz="1800"/>
              <a:t>Hva er viktig for å klare å gi reguleringsstøtte til hverandre?</a:t>
            </a:r>
          </a:p>
          <a:p>
            <a:pPr marL="0" indent="0">
              <a:spcAft>
                <a:spcPts val="1800"/>
              </a:spcAft>
              <a:buNone/>
            </a:pPr>
            <a:endParaRPr lang="nb-NO" sz="1800"/>
          </a:p>
        </p:txBody>
      </p:sp>
      <p:sp>
        <p:nvSpPr>
          <p:cNvPr id="12" name="TekstSylinder 11">
            <a:extLst>
              <a:ext uri="{FF2B5EF4-FFF2-40B4-BE49-F238E27FC236}">
                <a16:creationId xmlns:a16="http://schemas.microsoft.com/office/drawing/2014/main" id="{AD5B6F4C-96D5-459E-9753-173B2857B299}"/>
              </a:ext>
            </a:extLst>
          </p:cNvPr>
          <p:cNvSpPr txBox="1"/>
          <p:nvPr/>
        </p:nvSpPr>
        <p:spPr>
          <a:xfrm>
            <a:off x="10352290" y="506235"/>
            <a:ext cx="1444667" cy="333681"/>
          </a:xfrm>
          <a:prstGeom prst="rect">
            <a:avLst/>
          </a:prstGeom>
          <a:noFill/>
        </p:spPr>
        <p:txBody>
          <a:bodyPr wrap="square">
            <a:spAutoFit/>
          </a:bodyPr>
          <a:lstStyle/>
          <a:p>
            <a:pPr marL="0" indent="0" algn="r">
              <a:lnSpc>
                <a:spcPct val="116000"/>
              </a:lnSpc>
              <a:spcAft>
                <a:spcPts val="800"/>
              </a:spcAft>
              <a:buNone/>
            </a:pPr>
            <a:r>
              <a:rPr lang="nb-NO" sz="1400" b="1">
                <a:latin typeface="+mj-lt"/>
                <a:ea typeface="Aptos" panose="020B0004020202020204" pitchFamily="34" charset="0"/>
                <a:cs typeface="Times New Roman" panose="02020603050405020304" pitchFamily="18" charset="0"/>
              </a:rPr>
              <a:t>5</a:t>
            </a:r>
            <a:r>
              <a:rPr lang="nb-NO" sz="1400" b="1">
                <a:effectLst/>
                <a:latin typeface="+mj-lt"/>
                <a:ea typeface="Aptos" panose="020B0004020202020204" pitchFamily="34" charset="0"/>
                <a:cs typeface="Times New Roman" panose="02020603050405020304" pitchFamily="18" charset="0"/>
              </a:rPr>
              <a:t> minutter</a:t>
            </a:r>
          </a:p>
        </p:txBody>
      </p:sp>
      <p:pic>
        <p:nvPicPr>
          <p:cNvPr id="13" name="Bilde 12" descr="Et bilde som inneholder måne, Himmellegeme, mørke, Astronomisk begivenhet&#10;&#10;Automatisk generert beskrivelse">
            <a:extLst>
              <a:ext uri="{FF2B5EF4-FFF2-40B4-BE49-F238E27FC236}">
                <a16:creationId xmlns:a16="http://schemas.microsoft.com/office/drawing/2014/main" id="{D3C4BD57-1014-732D-9546-A00CB14CE825}"/>
              </a:ext>
            </a:extLst>
          </p:cNvPr>
          <p:cNvPicPr>
            <a:picLocks noChangeAspect="1"/>
          </p:cNvPicPr>
          <p:nvPr/>
        </p:nvPicPr>
        <p:blipFill rotWithShape="1">
          <a:blip r:embed="rId5">
            <a:extLst>
              <a:ext uri="{28A0092B-C50C-407E-A947-70E740481C1C}">
                <a14:useLocalDpi xmlns:a14="http://schemas.microsoft.com/office/drawing/2010/main" val="0"/>
              </a:ext>
            </a:extLst>
          </a:blip>
          <a:srcRect l="57558" t="20845" r="30437" b="58781"/>
          <a:stretch/>
        </p:blipFill>
        <p:spPr>
          <a:xfrm>
            <a:off x="9871805" y="506235"/>
            <a:ext cx="578497" cy="552198"/>
          </a:xfrm>
          <a:prstGeom prst="rect">
            <a:avLst/>
          </a:prstGeom>
        </p:spPr>
      </p:pic>
    </p:spTree>
    <p:extLst>
      <p:ext uri="{BB962C8B-B14F-4D97-AF65-F5344CB8AC3E}">
        <p14:creationId xmlns:p14="http://schemas.microsoft.com/office/powerpoint/2010/main" val="358766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878DCA3-B66C-4FCE-2E6E-A4F34F667B80}"/>
              </a:ext>
            </a:extLst>
          </p:cNvPr>
          <p:cNvSpPr/>
          <p:nvPr/>
        </p:nvSpPr>
        <p:spPr>
          <a:xfrm>
            <a:off x="5333999" y="0"/>
            <a:ext cx="685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a:extLst>
              <a:ext uri="{FF2B5EF4-FFF2-40B4-BE49-F238E27FC236}">
                <a16:creationId xmlns:a16="http://schemas.microsoft.com/office/drawing/2014/main" id="{3A4B5E69-8C7D-63C8-4ED0-F6EB6F3ABC19}"/>
              </a:ext>
            </a:extLst>
          </p:cNvPr>
          <p:cNvSpPr>
            <a:spLocks noGrp="1"/>
          </p:cNvSpPr>
          <p:nvPr>
            <p:ph type="title"/>
          </p:nvPr>
        </p:nvSpPr>
        <p:spPr>
          <a:xfrm>
            <a:off x="-1" y="697855"/>
            <a:ext cx="5419493" cy="1311999"/>
          </a:xfrm>
        </p:spPr>
        <p:txBody>
          <a:bodyPr/>
          <a:lstStyle/>
          <a:p>
            <a:pPr algn="ctr"/>
            <a:r>
              <a:rPr lang="nb-NO"/>
              <a:t>Vi trenger å støtte hverandre </a:t>
            </a:r>
          </a:p>
        </p:txBody>
      </p:sp>
      <p:sp>
        <p:nvSpPr>
          <p:cNvPr id="3" name="Plassholder for innhold 2">
            <a:extLst>
              <a:ext uri="{FF2B5EF4-FFF2-40B4-BE49-F238E27FC236}">
                <a16:creationId xmlns:a16="http://schemas.microsoft.com/office/drawing/2014/main" id="{1F016C04-8641-19DF-BC77-51162C6EFE3F}"/>
              </a:ext>
            </a:extLst>
          </p:cNvPr>
          <p:cNvSpPr>
            <a:spLocks noGrp="1"/>
          </p:cNvSpPr>
          <p:nvPr>
            <p:ph idx="1"/>
          </p:nvPr>
        </p:nvSpPr>
        <p:spPr>
          <a:xfrm>
            <a:off x="6105408" y="1530522"/>
            <a:ext cx="5400674" cy="4296819"/>
          </a:xfrm>
        </p:spPr>
        <p:txBody>
          <a:bodyPr>
            <a:noAutofit/>
          </a:bodyPr>
          <a:lstStyle/>
          <a:p>
            <a:pPr>
              <a:spcAft>
                <a:spcPts val="1800"/>
              </a:spcAft>
              <a:buBlip>
                <a:blip r:embed="rId2"/>
              </a:buBlip>
            </a:pPr>
            <a:r>
              <a:rPr lang="nb-NO" sz="1800"/>
              <a:t>Noen ganger trenger vi  kollegaer for å </a:t>
            </a:r>
            <a:r>
              <a:rPr lang="nb-NO" sz="1800" b="1"/>
              <a:t>regulere oss </a:t>
            </a:r>
            <a:r>
              <a:rPr lang="nb-NO" sz="1800"/>
              <a:t>inn i toleransevinduet igjen. </a:t>
            </a:r>
          </a:p>
          <a:p>
            <a:pPr>
              <a:spcAft>
                <a:spcPts val="1800"/>
              </a:spcAft>
              <a:buBlip>
                <a:blip r:embed="rId2"/>
              </a:buBlip>
            </a:pPr>
            <a:r>
              <a:rPr lang="nb-NO" sz="1800"/>
              <a:t>Da er det godt med felles forståelse og språk, og det er </a:t>
            </a:r>
            <a:r>
              <a:rPr lang="nb-NO" sz="1800" b="1"/>
              <a:t>nyttig å vite</a:t>
            </a:r>
            <a:r>
              <a:rPr lang="nb-NO" sz="1800"/>
              <a:t>:</a:t>
            </a:r>
          </a:p>
          <a:p>
            <a:pPr marL="576000" lvl="3" indent="-216000">
              <a:spcBef>
                <a:spcPts val="1200"/>
              </a:spcBef>
              <a:spcAft>
                <a:spcPts val="1200"/>
              </a:spcAft>
              <a:buBlip>
                <a:blip r:embed="rId2"/>
              </a:buBlip>
            </a:pPr>
            <a:r>
              <a:rPr lang="nb-NO" sz="1800" b="1"/>
              <a:t>Hva </a:t>
            </a:r>
            <a:r>
              <a:rPr lang="nb-NO" sz="1800"/>
              <a:t>som får kollegaene våre ut av toleransevinduet, hva er deres triggere?</a:t>
            </a:r>
          </a:p>
          <a:p>
            <a:pPr marL="576000" lvl="3" indent="-216000">
              <a:spcBef>
                <a:spcPts val="1200"/>
              </a:spcBef>
              <a:spcAft>
                <a:spcPts val="1200"/>
              </a:spcAft>
              <a:buBlip>
                <a:blip r:embed="rId2"/>
              </a:buBlip>
            </a:pPr>
            <a:r>
              <a:rPr lang="nb-NO" sz="1800"/>
              <a:t>Hva som er </a:t>
            </a:r>
            <a:r>
              <a:rPr lang="nb-NO" sz="1800" b="1"/>
              <a:t>god reguleringsstøtte </a:t>
            </a:r>
            <a:r>
              <a:rPr lang="nb-NO" sz="1800"/>
              <a:t>for dem. </a:t>
            </a:r>
          </a:p>
          <a:p>
            <a:pPr marL="576000" lvl="3" indent="-216000">
              <a:spcBef>
                <a:spcPts val="1200"/>
              </a:spcBef>
              <a:spcAft>
                <a:spcPts val="1200"/>
              </a:spcAft>
              <a:buBlip>
                <a:blip r:embed="rId2"/>
              </a:buBlip>
            </a:pPr>
            <a:r>
              <a:rPr lang="nb-NO" sz="1800"/>
              <a:t>Men vi trenger </a:t>
            </a:r>
            <a:r>
              <a:rPr lang="nb-NO" sz="1800" b="1"/>
              <a:t>ikke å vite hvorfor </a:t>
            </a:r>
            <a:r>
              <a:rPr lang="nb-NO" sz="1800"/>
              <a:t>for det trigger. </a:t>
            </a:r>
          </a:p>
          <a:p>
            <a:pPr>
              <a:buBlip>
                <a:blip r:embed="rId2"/>
              </a:buBlip>
            </a:pPr>
            <a:endParaRPr lang="nb-NO" sz="1800"/>
          </a:p>
        </p:txBody>
      </p:sp>
      <p:pic>
        <p:nvPicPr>
          <p:cNvPr id="6" name="Bilde 5" descr="Et bilde som inneholder sketch, kunst&#10;&#10;Automatisk generert beskrivelse">
            <a:extLst>
              <a:ext uri="{FF2B5EF4-FFF2-40B4-BE49-F238E27FC236}">
                <a16:creationId xmlns:a16="http://schemas.microsoft.com/office/drawing/2014/main" id="{8F72AE6A-9B06-0A0B-723E-63665C861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2" y="2485079"/>
            <a:ext cx="5268640" cy="3526476"/>
          </a:xfrm>
          <a:prstGeom prst="rect">
            <a:avLst/>
          </a:prstGeom>
        </p:spPr>
      </p:pic>
      <p:sp>
        <p:nvSpPr>
          <p:cNvPr id="5" name="TekstSylinder 4">
            <a:extLst>
              <a:ext uri="{FF2B5EF4-FFF2-40B4-BE49-F238E27FC236}">
                <a16:creationId xmlns:a16="http://schemas.microsoft.com/office/drawing/2014/main" id="{B0ACDE10-D0DF-65EF-4D90-E93FCC7122F8}"/>
              </a:ext>
            </a:extLst>
          </p:cNvPr>
          <p:cNvSpPr txBox="1"/>
          <p:nvPr/>
        </p:nvSpPr>
        <p:spPr>
          <a:xfrm>
            <a:off x="8156576" y="192087"/>
            <a:ext cx="3684104" cy="307777"/>
          </a:xfrm>
          <a:prstGeom prst="rect">
            <a:avLst/>
          </a:prstGeom>
          <a:noFill/>
        </p:spPr>
        <p:txBody>
          <a:bodyPr wrap="square" rtlCol="0">
            <a:spAutoFit/>
          </a:bodyPr>
          <a:lstStyle/>
          <a:p>
            <a:pPr algn="r"/>
            <a:r>
              <a:rPr lang="nb-NO" sz="1400"/>
              <a:t>Oss som kolleger – økt 2</a:t>
            </a:r>
          </a:p>
        </p:txBody>
      </p:sp>
      <p:sp>
        <p:nvSpPr>
          <p:cNvPr id="7" name="Plassholder for dato 3">
            <a:extLst>
              <a:ext uri="{FF2B5EF4-FFF2-40B4-BE49-F238E27FC236}">
                <a16:creationId xmlns:a16="http://schemas.microsoft.com/office/drawing/2014/main" id="{EF762640-84F5-8509-26F1-D337721008A3}"/>
              </a:ext>
            </a:extLst>
          </p:cNvPr>
          <p:cNvSpPr>
            <a:spLocks noGrp="1"/>
          </p:cNvSpPr>
          <p:nvPr>
            <p:ph type="dt" sz="half" idx="10"/>
          </p:nvPr>
        </p:nvSpPr>
        <p:spPr>
          <a:xfrm>
            <a:off x="10156825" y="6292352"/>
            <a:ext cx="1339850" cy="365125"/>
          </a:xfrm>
        </p:spPr>
        <p:txBody>
          <a:bodyPr/>
          <a:lstStyle/>
          <a:p>
            <a:fld id="{C20DE0DF-BE6B-D248-92A9-54242D212695}" type="datetime1">
              <a:rPr lang="nb-NO" smtClean="0"/>
              <a:t>30.01.2026</a:t>
            </a:fld>
            <a:endParaRPr lang="nb-NO"/>
          </a:p>
        </p:txBody>
      </p:sp>
      <p:sp>
        <p:nvSpPr>
          <p:cNvPr id="8" name="Plassholder for lysbildenummer 4">
            <a:extLst>
              <a:ext uri="{FF2B5EF4-FFF2-40B4-BE49-F238E27FC236}">
                <a16:creationId xmlns:a16="http://schemas.microsoft.com/office/drawing/2014/main" id="{323E84BA-7331-C045-14FA-4DCDB955660D}"/>
              </a:ext>
            </a:extLst>
          </p:cNvPr>
          <p:cNvSpPr>
            <a:spLocks noGrp="1"/>
          </p:cNvSpPr>
          <p:nvPr>
            <p:ph type="sldNum" sz="quarter" idx="12"/>
          </p:nvPr>
        </p:nvSpPr>
        <p:spPr>
          <a:xfrm>
            <a:off x="11496674" y="6292352"/>
            <a:ext cx="695325" cy="365125"/>
          </a:xfrm>
        </p:spPr>
        <p:txBody>
          <a:bodyPr/>
          <a:lstStyle/>
          <a:p>
            <a:fld id="{8ACEFDFC-287E-0A4D-81A7-6CC8C070690D}" type="slidenum">
              <a:rPr lang="nb-NO" smtClean="0"/>
              <a:t>9</a:t>
            </a:fld>
            <a:endParaRPr lang="nb-NO"/>
          </a:p>
        </p:txBody>
      </p:sp>
    </p:spTree>
    <p:extLst>
      <p:ext uri="{BB962C8B-B14F-4D97-AF65-F5344CB8AC3E}">
        <p14:creationId xmlns:p14="http://schemas.microsoft.com/office/powerpoint/2010/main" val="775325595"/>
      </p:ext>
    </p:extLst>
  </p:cSld>
  <p:clrMapOvr>
    <a:masterClrMapping/>
  </p:clrMapOvr>
</p:sld>
</file>

<file path=ppt/theme/theme1.xml><?xml version="1.0" encoding="utf-8"?>
<a:theme xmlns:a="http://schemas.openxmlformats.org/drawingml/2006/main" name="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2.xml><?xml version="1.0" encoding="utf-8"?>
<a:theme xmlns:a="http://schemas.openxmlformats.org/drawingml/2006/main" name="2_Oslo NY bilde">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843A2711-0E33-1A49-BF06-ED37FDAA7ECF}"/>
    </a:ext>
  </a:extLst>
</a:theme>
</file>

<file path=ppt/theme/theme3.xml><?xml version="1.0" encoding="utf-8"?>
<a:theme xmlns:a="http://schemas.openxmlformats.org/drawingml/2006/main" name="Originaloppsett">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oslopresentasjon 2023" id="{86DFC731-2293-E844-991B-240730ABA2BF}" vid="{6FEA5A4E-9195-2F41-B9E5-387ABD098B13}"/>
    </a:ext>
  </a:extLst>
</a:theme>
</file>

<file path=ppt/theme/theme4.xml><?xml version="1.0" encoding="utf-8"?>
<a:theme xmlns:a="http://schemas.openxmlformats.org/drawingml/2006/main" name="1_Økt livsmestring_temadesign">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Økt livsmestring_temadesign" id="{54724311-BCDF-D641-90AA-F08F24F247F6}" vid="{23DBECA7-E2C8-E547-B089-969F53F8779E}"/>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9521434-91c1-42be-b943-616fa43a5fae" xsi:nil="true"/>
    <lcf76f155ced4ddcb4097134ff3c332f xmlns="25c534b4-626b-4457-9716-90fe22f9980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0D6163CE1D8B748AA4FBD99A1A3925B" ma:contentTypeVersion="19" ma:contentTypeDescription="Create a new document." ma:contentTypeScope="" ma:versionID="05f36fd3bd7bea3b100e8c6696e67f2e">
  <xsd:schema xmlns:xsd="http://www.w3.org/2001/XMLSchema" xmlns:xs="http://www.w3.org/2001/XMLSchema" xmlns:p="http://schemas.microsoft.com/office/2006/metadata/properties" xmlns:ns2="25c534b4-626b-4457-9716-90fe22f9980e" xmlns:ns3="99521434-91c1-42be-b943-616fa43a5fae" targetNamespace="http://schemas.microsoft.com/office/2006/metadata/properties" ma:root="true" ma:fieldsID="2c3e216d3a8830edf5ae03bc57f7ee4b" ns2:_="" ns3:_="">
    <xsd:import namespace="25c534b4-626b-4457-9716-90fe22f9980e"/>
    <xsd:import namespace="99521434-91c1-42be-b943-616fa43a5fa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c534b4-626b-4457-9716-90fe22f998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28fd71-ad7b-48f8-811b-c0b5643803a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521434-91c1-42be-b943-616fa43a5fa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8392637-99b7-43a3-bcaf-6136aa2b0bbd}" ma:internalName="TaxCatchAll" ma:showField="CatchAllData" ma:web="99521434-91c1-42be-b943-616fa43a5f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B837F9-7CB2-4F0D-9208-D85EDE202950}">
  <ds:schemaRefs>
    <ds:schemaRef ds:uri="http://schemas.microsoft.com/sharepoint/v3/contenttype/forms"/>
  </ds:schemaRefs>
</ds:datastoreItem>
</file>

<file path=customXml/itemProps2.xml><?xml version="1.0" encoding="utf-8"?>
<ds:datastoreItem xmlns:ds="http://schemas.openxmlformats.org/officeDocument/2006/customXml" ds:itemID="{39746B4C-915E-4F5B-8C4E-31F1E929C10E}">
  <ds:schemaRefs>
    <ds:schemaRef ds:uri="http://purl.org/dc/terms/"/>
    <ds:schemaRef ds:uri="25c534b4-626b-4457-9716-90fe22f9980e"/>
    <ds:schemaRef ds:uri="99521434-91c1-42be-b943-616fa43a5fae"/>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FC26FE84-026D-4513-95E3-ACEC7F31EA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c534b4-626b-4457-9716-90fe22f9980e"/>
    <ds:schemaRef ds:uri="99521434-91c1-42be-b943-616fa43a5f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Økt livsmestring_temadesign</Template>
  <TotalTime>13</TotalTime>
  <Words>2020</Words>
  <Application>Microsoft Office PowerPoint</Application>
  <PresentationFormat>Widescreen</PresentationFormat>
  <Paragraphs>226</Paragraphs>
  <Slides>28</Slides>
  <Notes>11</Notes>
  <HiddenSlides>0</HiddenSlides>
  <MMClips>2</MMClips>
  <ScaleCrop>false</ScaleCrop>
  <HeadingPairs>
    <vt:vector size="6" baseType="variant">
      <vt:variant>
        <vt:lpstr>Brukte skrifter</vt:lpstr>
      </vt:variant>
      <vt:variant>
        <vt:i4>5</vt:i4>
      </vt:variant>
      <vt:variant>
        <vt:lpstr>Tema</vt:lpstr>
      </vt:variant>
      <vt:variant>
        <vt:i4>4</vt:i4>
      </vt:variant>
      <vt:variant>
        <vt:lpstr>Lysbildetitler</vt:lpstr>
      </vt:variant>
      <vt:variant>
        <vt:i4>28</vt:i4>
      </vt:variant>
    </vt:vector>
  </HeadingPairs>
  <TitlesOfParts>
    <vt:vector size="37" baseType="lpstr">
      <vt:lpstr>Aptos</vt:lpstr>
      <vt:lpstr>Arial</vt:lpstr>
      <vt:lpstr>Oslo Sans</vt:lpstr>
      <vt:lpstr>Oslo Sans Office</vt:lpstr>
      <vt:lpstr>Wingdings</vt:lpstr>
      <vt:lpstr>Økt livsmestring_temadesign</vt:lpstr>
      <vt:lpstr>2_Oslo NY bilde</vt:lpstr>
      <vt:lpstr>Originaloppsett</vt:lpstr>
      <vt:lpstr>1_Økt livsmestring_temadesign</vt:lpstr>
      <vt:lpstr>PowerPoint-presentasjon</vt:lpstr>
      <vt:lpstr>PowerPoint-presentasjon</vt:lpstr>
      <vt:lpstr>PowerPoint-presentasjon</vt:lpstr>
      <vt:lpstr> </vt:lpstr>
      <vt:lpstr>PowerPoint-presentasjon</vt:lpstr>
      <vt:lpstr>PowerPoint-presentasjon</vt:lpstr>
      <vt:lpstr>PowerPoint-presentasjon</vt:lpstr>
      <vt:lpstr>Oppgave</vt:lpstr>
      <vt:lpstr>Vi trenger å støtte hverandre </vt:lpstr>
      <vt:lpstr>Reguleringsstøtte1,2</vt:lpstr>
      <vt:lpstr>Sanseporten Regulering via kropp og sanser </vt:lpstr>
      <vt:lpstr>Følelsesporten2 Regulering følelser og relasjon </vt:lpstr>
      <vt:lpstr>Tenkeporten2 Regulering via tanker og fornuft</vt:lpstr>
      <vt:lpstr>Strukturporten2 Regulering via rutiner og forutsigbarhet</vt:lpstr>
      <vt:lpstr>Hva er viktig å huske på  når du skal gi  reguleringsstøtte?</vt:lpstr>
      <vt:lpstr>Refleksjonsspørsmål</vt:lpstr>
      <vt:lpstr>Vi kan hjelpe hverandre selv om vi ikke er sammen</vt:lpstr>
      <vt:lpstr>Når vi smitter hverandre fremfor å regulere hverandre3 </vt:lpstr>
      <vt:lpstr>Hvordan skape et regulerende  kollegamiljø?3</vt:lpstr>
      <vt:lpstr>Case: Thomas  </vt:lpstr>
      <vt:lpstr>Case: Thomas</vt:lpstr>
      <vt:lpstr>Vi har alle et ansvar for å skape et regulerende kollegafellesskap </vt:lpstr>
      <vt:lpstr>Hva kan vi bidra med?</vt:lpstr>
      <vt:lpstr>PowerPoint-presentasjon</vt:lpstr>
      <vt:lpstr>PowerPoint-presentasjon</vt:lpstr>
      <vt:lpstr>PowerPoint-presentasjon</vt:lpstr>
      <vt:lpstr>Utviklet av  Bydel Gamle Oslo og Utdanningsetaten</vt:lpstr>
      <vt:lpstr>Kilder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Hege Bjercke Dalheim</dc:creator>
  <cp:lastModifiedBy>Line Frivold</cp:lastModifiedBy>
  <cp:revision>1</cp:revision>
  <cp:lastPrinted>2024-10-10T11:54:43Z</cp:lastPrinted>
  <dcterms:created xsi:type="dcterms:W3CDTF">2024-08-06T09:00:55Z</dcterms:created>
  <dcterms:modified xsi:type="dcterms:W3CDTF">2026-01-30T12:27:11Z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0x01010000D6163CE1D8B748AA4FBD99A1A3925B</vt:lpwstr>
  </property>
  <property fmtid="{D5CDD505-2E9C-101B-9397-08002B2CF9AE}" pid="3" name="MediaServiceImageTags">
    <vt:lpwstr/>
  </property>
</Properties>
</file>