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7" r:id="rId5"/>
    <p:sldMasterId id="2147483673" r:id="rId6"/>
    <p:sldMasterId id="2147483703" r:id="rId7"/>
  </p:sldMasterIdLst>
  <p:notesMasterIdLst>
    <p:notesMasterId r:id="rId34"/>
  </p:notesMasterIdLst>
  <p:sldIdLst>
    <p:sldId id="645" r:id="rId8"/>
    <p:sldId id="670" r:id="rId9"/>
    <p:sldId id="285" r:id="rId10"/>
    <p:sldId id="622" r:id="rId11"/>
    <p:sldId id="632" r:id="rId12"/>
    <p:sldId id="710" r:id="rId13"/>
    <p:sldId id="296" r:id="rId14"/>
    <p:sldId id="697" r:id="rId15"/>
    <p:sldId id="620" r:id="rId16"/>
    <p:sldId id="698" r:id="rId17"/>
    <p:sldId id="626" r:id="rId18"/>
    <p:sldId id="621" r:id="rId19"/>
    <p:sldId id="302" r:id="rId20"/>
    <p:sldId id="700" r:id="rId21"/>
    <p:sldId id="309" r:id="rId22"/>
    <p:sldId id="633" r:id="rId23"/>
    <p:sldId id="262" r:id="rId24"/>
    <p:sldId id="666" r:id="rId25"/>
    <p:sldId id="712" r:id="rId26"/>
    <p:sldId id="286" r:id="rId27"/>
    <p:sldId id="628" r:id="rId28"/>
    <p:sldId id="264" r:id="rId29"/>
    <p:sldId id="693" r:id="rId30"/>
    <p:sldId id="667" r:id="rId31"/>
    <p:sldId id="672" r:id="rId32"/>
    <p:sldId id="718" r:id="rId33"/>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7" userDrawn="1">
          <p15:clr>
            <a:srgbClr val="A4A3A4"/>
          </p15:clr>
        </p15:guide>
        <p15:guide id="2" orient="horz" pos="2160" userDrawn="1">
          <p15:clr>
            <a:srgbClr val="A4A3A4"/>
          </p15:clr>
        </p15:guide>
        <p15:guide id="3"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171621-9BFC-0CEA-FF76-363B660B3194}" name="Line Frivold" initials="LF" userId="S::line.frivold@bgo.oslo.kommune.no::b06fdff6-51e2-4f3c-82fb-c41aab590c30" providerId="AD"/>
  <p188:author id="{F3D7BC5A-C3AC-3EF4-5032-3383BC3419C4}" name="Johanne Hegg" initials="JH" userId="S::johanne.hegg@bgo.oslo.kommune.no::c3c74d0a-3852-4cf6-8a43-7cdccafe0ef0" providerId="AD"/>
  <p188:author id="{6555D4DF-C7B1-2551-F4AF-64E5160F827D}" name="Hege Bjercke Dalheim" initials="HD" userId="S::hege.bjercke.dalheim@bgo.oslo.kommune.no::7fbb1a47-8c80-4606-86af-573f5c2fc76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9F0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A5FEB0-84D8-7047-A234-2888F78AF76F}" v="8" dt="2026-01-29T15:31:05.964"/>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2" d="100"/>
          <a:sy n="102" d="100"/>
        </p:scale>
        <p:origin x="200" y="496"/>
      </p:cViewPr>
      <p:guideLst>
        <p:guide orient="horz" pos="777"/>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6/11/relationships/changesInfo" Target="changesInfos/changesInfo1.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e Frivold" userId="b06fdff6-51e2-4f3c-82fb-c41aab590c30" providerId="ADAL" clId="{11BEB778-2ED2-4ACE-AD8B-D8BBA70A4324}"/>
    <pc:docChg chg="modSld">
      <pc:chgData name="Line Frivold" userId="b06fdff6-51e2-4f3c-82fb-c41aab590c30" providerId="ADAL" clId="{11BEB778-2ED2-4ACE-AD8B-D8BBA70A4324}" dt="2026-01-26T14:16:38.781" v="8" actId="14100"/>
      <pc:docMkLst>
        <pc:docMk/>
      </pc:docMkLst>
      <pc:sldChg chg="addSp modSp mod modAnim">
        <pc:chgData name="Line Frivold" userId="b06fdff6-51e2-4f3c-82fb-c41aab590c30" providerId="ADAL" clId="{11BEB778-2ED2-4ACE-AD8B-D8BBA70A4324}" dt="2026-01-26T14:16:38.781" v="8" actId="14100"/>
        <pc:sldMkLst>
          <pc:docMk/>
          <pc:sldMk cId="1245305261" sldId="286"/>
        </pc:sldMkLst>
        <pc:spChg chg="mod">
          <ac:chgData name="Line Frivold" userId="b06fdff6-51e2-4f3c-82fb-c41aab590c30" providerId="ADAL" clId="{11BEB778-2ED2-4ACE-AD8B-D8BBA70A4324}" dt="2026-01-26T14:15:32.047" v="5" actId="6549"/>
          <ac:spMkLst>
            <pc:docMk/>
            <pc:sldMk cId="1245305261" sldId="286"/>
            <ac:spMk id="2" creationId="{D84A8C14-90FA-1F01-94BF-BDCADCB1778D}"/>
          </ac:spMkLst>
        </pc:spChg>
        <pc:picChg chg="add mod">
          <ac:chgData name="Line Frivold" userId="b06fdff6-51e2-4f3c-82fb-c41aab590c30" providerId="ADAL" clId="{11BEB778-2ED2-4ACE-AD8B-D8BBA70A4324}" dt="2026-01-26T14:16:38.781" v="8" actId="14100"/>
          <ac:picMkLst>
            <pc:docMk/>
            <pc:sldMk cId="1245305261" sldId="286"/>
            <ac:picMk id="3" creationId="{31DD7A00-F4B6-9EBF-63C7-1C78B6306D04}"/>
          </ac:picMkLst>
        </pc:picChg>
      </pc:sldChg>
      <pc:sldChg chg="addSp modSp mod modAnim">
        <pc:chgData name="Line Frivold" userId="b06fdff6-51e2-4f3c-82fb-c41aab590c30" providerId="ADAL" clId="{11BEB778-2ED2-4ACE-AD8B-D8BBA70A4324}" dt="2026-01-26T14:15:17.387" v="4" actId="14100"/>
        <pc:sldMkLst>
          <pc:docMk/>
          <pc:sldMk cId="3930627293" sldId="296"/>
        </pc:sldMkLst>
        <pc:spChg chg="mod">
          <ac:chgData name="Line Frivold" userId="b06fdff6-51e2-4f3c-82fb-c41aab590c30" providerId="ADAL" clId="{11BEB778-2ED2-4ACE-AD8B-D8BBA70A4324}" dt="2026-01-26T14:13:53.871" v="0" actId="6549"/>
          <ac:spMkLst>
            <pc:docMk/>
            <pc:sldMk cId="3930627293" sldId="296"/>
            <ac:spMk id="2" creationId="{64E87640-FD5F-2D89-CD78-6FC08F7BDBC5}"/>
          </ac:spMkLst>
        </pc:spChg>
        <pc:picChg chg="add mod">
          <ac:chgData name="Line Frivold" userId="b06fdff6-51e2-4f3c-82fb-c41aab590c30" providerId="ADAL" clId="{11BEB778-2ED2-4ACE-AD8B-D8BBA70A4324}" dt="2026-01-26T14:15:17.387" v="4" actId="14100"/>
          <ac:picMkLst>
            <pc:docMk/>
            <pc:sldMk cId="3930627293" sldId="296"/>
            <ac:picMk id="3" creationId="{D42E0D08-4EB3-F629-FC41-CD29DD1D9C6F}"/>
          </ac:picMkLst>
        </pc:picChg>
      </pc:sldChg>
    </pc:docChg>
  </pc:docChgLst>
  <pc:docChgLst>
    <pc:chgData name="Miranda Sulejmanova" userId="c79d8f6e-d06e-41dd-9b60-daa4b972acb7" providerId="ADAL" clId="{9DCC7395-C6E2-5FB2-A2E4-526032DCF1F8}"/>
    <pc:docChg chg="custSel modSld">
      <pc:chgData name="Miranda Sulejmanova" userId="c79d8f6e-d06e-41dd-9b60-daa4b972acb7" providerId="ADAL" clId="{9DCC7395-C6E2-5FB2-A2E4-526032DCF1F8}" dt="2026-01-29T15:31:05.964" v="12"/>
      <pc:docMkLst>
        <pc:docMk/>
      </pc:docMkLst>
      <pc:sldChg chg="addSp delSp modSp mod setBg modAnim">
        <pc:chgData name="Miranda Sulejmanova" userId="c79d8f6e-d06e-41dd-9b60-daa4b972acb7" providerId="ADAL" clId="{9DCC7395-C6E2-5FB2-A2E4-526032DCF1F8}" dt="2026-01-29T15:30:51.236" v="11"/>
        <pc:sldMkLst>
          <pc:docMk/>
          <pc:sldMk cId="1245305261" sldId="286"/>
        </pc:sldMkLst>
        <pc:spChg chg="del">
          <ac:chgData name="Miranda Sulejmanova" userId="c79d8f6e-d06e-41dd-9b60-daa4b972acb7" providerId="ADAL" clId="{9DCC7395-C6E2-5FB2-A2E4-526032DCF1F8}" dt="2026-01-29T15:30:30.753" v="8" actId="478"/>
          <ac:spMkLst>
            <pc:docMk/>
            <pc:sldMk cId="1245305261" sldId="286"/>
            <ac:spMk id="2" creationId="{D84A8C14-90FA-1F01-94BF-BDCADCB1778D}"/>
          </ac:spMkLst>
        </pc:spChg>
        <pc:spChg chg="add del mod">
          <ac:chgData name="Miranda Sulejmanova" userId="c79d8f6e-d06e-41dd-9b60-daa4b972acb7" providerId="ADAL" clId="{9DCC7395-C6E2-5FB2-A2E4-526032DCF1F8}" dt="2026-01-29T15:30:34.405" v="9" actId="478"/>
          <ac:spMkLst>
            <pc:docMk/>
            <pc:sldMk cId="1245305261" sldId="286"/>
            <ac:spMk id="5" creationId="{9090DC4C-6EE4-220B-E205-CB5A9E26A8EA}"/>
          </ac:spMkLst>
        </pc:spChg>
        <pc:picChg chg="mod">
          <ac:chgData name="Miranda Sulejmanova" userId="c79d8f6e-d06e-41dd-9b60-daa4b972acb7" providerId="ADAL" clId="{9DCC7395-C6E2-5FB2-A2E4-526032DCF1F8}" dt="2026-01-29T15:30:28.199" v="7" actId="167"/>
          <ac:picMkLst>
            <pc:docMk/>
            <pc:sldMk cId="1245305261" sldId="286"/>
            <ac:picMk id="3" creationId="{31DD7A00-F4B6-9EBF-63C7-1C78B6306D04}"/>
          </ac:picMkLst>
        </pc:picChg>
      </pc:sldChg>
      <pc:sldChg chg="addSp delSp modSp mod setBg modAnim">
        <pc:chgData name="Miranda Sulejmanova" userId="c79d8f6e-d06e-41dd-9b60-daa4b972acb7" providerId="ADAL" clId="{9DCC7395-C6E2-5FB2-A2E4-526032DCF1F8}" dt="2026-01-29T15:31:05.964" v="12"/>
        <pc:sldMkLst>
          <pc:docMk/>
          <pc:sldMk cId="3930627293" sldId="296"/>
        </pc:sldMkLst>
        <pc:spChg chg="del">
          <ac:chgData name="Miranda Sulejmanova" userId="c79d8f6e-d06e-41dd-9b60-daa4b972acb7" providerId="ADAL" clId="{9DCC7395-C6E2-5FB2-A2E4-526032DCF1F8}" dt="2026-01-29T15:29:56.985" v="3" actId="478"/>
          <ac:spMkLst>
            <pc:docMk/>
            <pc:sldMk cId="3930627293" sldId="296"/>
            <ac:spMk id="2" creationId="{64E87640-FD5F-2D89-CD78-6FC08F7BDBC5}"/>
          </ac:spMkLst>
        </pc:spChg>
        <pc:spChg chg="add del mod">
          <ac:chgData name="Miranda Sulejmanova" userId="c79d8f6e-d06e-41dd-9b60-daa4b972acb7" providerId="ADAL" clId="{9DCC7395-C6E2-5FB2-A2E4-526032DCF1F8}" dt="2026-01-29T15:29:59.398" v="4" actId="478"/>
          <ac:spMkLst>
            <pc:docMk/>
            <pc:sldMk cId="3930627293" sldId="296"/>
            <ac:spMk id="6" creationId="{5E11C24C-45D1-9037-1601-10AAA9E647E2}"/>
          </ac:spMkLst>
        </pc:spChg>
        <pc:picChg chg="mod">
          <ac:chgData name="Miranda Sulejmanova" userId="c79d8f6e-d06e-41dd-9b60-daa4b972acb7" providerId="ADAL" clId="{9DCC7395-C6E2-5FB2-A2E4-526032DCF1F8}" dt="2026-01-29T15:29:52.417" v="1" actId="167"/>
          <ac:picMkLst>
            <pc:docMk/>
            <pc:sldMk cId="3930627293" sldId="296"/>
            <ac:picMk id="3" creationId="{D42E0D08-4EB3-F629-FC41-CD29DD1D9C6F}"/>
          </ac:picMkLst>
        </pc:picChg>
        <pc:picChg chg="del">
          <ac:chgData name="Miranda Sulejmanova" userId="c79d8f6e-d06e-41dd-9b60-daa4b972acb7" providerId="ADAL" clId="{9DCC7395-C6E2-5FB2-A2E4-526032DCF1F8}" dt="2026-01-29T15:29:54.467" v="2" actId="478"/>
          <ac:picMkLst>
            <pc:docMk/>
            <pc:sldMk cId="3930627293" sldId="296"/>
            <ac:picMk id="5" creationId="{2F820140-25E0-BE32-7905-7A5799CFF36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5445F4-FF13-4C7C-BF56-E1F57F7B60F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b-NO"/>
        </a:p>
      </dgm:t>
    </dgm:pt>
    <dgm:pt modelId="{856203D5-0806-4935-9D25-94E237A3C81B}">
      <dgm:prSet phldrT="[Tekst]" custT="1"/>
      <dgm:spPr/>
      <dgm:t>
        <a:bodyPr/>
        <a:lstStyle/>
        <a:p>
          <a:r>
            <a:rPr lang="nb-NO" sz="2000"/>
            <a:t>Økt 1: </a:t>
          </a:r>
        </a:p>
        <a:p>
          <a:r>
            <a:rPr lang="nb-NO" sz="2000"/>
            <a:t>Hjernen og toleransevinduet </a:t>
          </a:r>
        </a:p>
      </dgm:t>
    </dgm:pt>
    <dgm:pt modelId="{DD6869CE-2400-4618-A3EC-D5927A509875}" type="parTrans" cxnId="{E5EBE35C-890B-480E-B9C9-C7EB65A61E73}">
      <dgm:prSet/>
      <dgm:spPr/>
      <dgm:t>
        <a:bodyPr/>
        <a:lstStyle/>
        <a:p>
          <a:endParaRPr lang="nb-NO"/>
        </a:p>
      </dgm:t>
    </dgm:pt>
    <dgm:pt modelId="{F0067B57-D7FE-44DF-85CF-3C3EDA334874}" type="sibTrans" cxnId="{E5EBE35C-890B-480E-B9C9-C7EB65A61E73}">
      <dgm:prSet/>
      <dgm:spPr/>
      <dgm:t>
        <a:bodyPr/>
        <a:lstStyle/>
        <a:p>
          <a:endParaRPr lang="nb-NO"/>
        </a:p>
      </dgm:t>
    </dgm:pt>
    <dgm:pt modelId="{BBC3FCDF-B165-4B22-9F96-783C40DFDBA0}">
      <dgm:prSet phldrT="[Tekst]" custT="1"/>
      <dgm:spPr/>
      <dgm:t>
        <a:bodyPr/>
        <a:lstStyle/>
        <a:p>
          <a:r>
            <a:rPr lang="nb-NO" sz="2000"/>
            <a:t>Hvordan stress påvirker ansatte på jobb</a:t>
          </a:r>
        </a:p>
      </dgm:t>
    </dgm:pt>
    <dgm:pt modelId="{E5542D36-1A32-4FA8-8DC5-8F87B8DAAD93}" type="parTrans" cxnId="{EDFCFE8E-4A75-4838-8384-BCAC0881214E}">
      <dgm:prSet/>
      <dgm:spPr/>
      <dgm:t>
        <a:bodyPr/>
        <a:lstStyle/>
        <a:p>
          <a:endParaRPr lang="nb-NO"/>
        </a:p>
      </dgm:t>
    </dgm:pt>
    <dgm:pt modelId="{A3E004B8-685F-4999-AEF3-5739465FD61D}" type="sibTrans" cxnId="{EDFCFE8E-4A75-4838-8384-BCAC0881214E}">
      <dgm:prSet/>
      <dgm:spPr/>
      <dgm:t>
        <a:bodyPr/>
        <a:lstStyle/>
        <a:p>
          <a:endParaRPr lang="nb-NO"/>
        </a:p>
      </dgm:t>
    </dgm:pt>
    <dgm:pt modelId="{FB27B0D0-5558-4744-BDF7-C80A5D8CA54C}">
      <dgm:prSet phldrT="[Tekst]" custT="1"/>
      <dgm:spPr/>
      <dgm:t>
        <a:bodyPr/>
        <a:lstStyle/>
        <a:p>
          <a:r>
            <a:rPr lang="nb-NO" sz="2000"/>
            <a:t>Toleransevinduet som verktøy </a:t>
          </a:r>
        </a:p>
      </dgm:t>
    </dgm:pt>
    <dgm:pt modelId="{37863464-C5E7-4530-B181-945B2743EED6}" type="parTrans" cxnId="{A12E6CE4-8FC8-4C1E-BF1E-9F9B850070BA}">
      <dgm:prSet/>
      <dgm:spPr/>
      <dgm:t>
        <a:bodyPr/>
        <a:lstStyle/>
        <a:p>
          <a:endParaRPr lang="nb-NO"/>
        </a:p>
      </dgm:t>
    </dgm:pt>
    <dgm:pt modelId="{190B291F-A7E5-412A-B268-107791A75107}" type="sibTrans" cxnId="{A12E6CE4-8FC8-4C1E-BF1E-9F9B850070BA}">
      <dgm:prSet/>
      <dgm:spPr/>
      <dgm:t>
        <a:bodyPr/>
        <a:lstStyle/>
        <a:p>
          <a:endParaRPr lang="nb-NO"/>
        </a:p>
      </dgm:t>
    </dgm:pt>
    <dgm:pt modelId="{50E6813F-9DC9-4D24-BFF6-A05821FB283D}">
      <dgm:prSet phldrT="[Tekst]" custT="1"/>
      <dgm:spPr/>
      <dgm:t>
        <a:bodyPr/>
        <a:lstStyle/>
        <a:p>
          <a:r>
            <a:rPr lang="nb-NO" sz="2000"/>
            <a:t>Hvordan regulering kan brukes til å flytte rundt i toleransevinduet </a:t>
          </a:r>
        </a:p>
      </dgm:t>
    </dgm:pt>
    <dgm:pt modelId="{1B6C0A31-F35B-43AA-8861-2E8B3E9359E4}" type="parTrans" cxnId="{7725A07C-FD0B-4E21-B1B9-1521C6713D64}">
      <dgm:prSet/>
      <dgm:spPr/>
      <dgm:t>
        <a:bodyPr/>
        <a:lstStyle/>
        <a:p>
          <a:endParaRPr lang="nb-NO"/>
        </a:p>
      </dgm:t>
    </dgm:pt>
    <dgm:pt modelId="{1E9E064D-A313-4175-B1F2-89F701C7380F}" type="sibTrans" cxnId="{7725A07C-FD0B-4E21-B1B9-1521C6713D64}">
      <dgm:prSet/>
      <dgm:spPr/>
      <dgm:t>
        <a:bodyPr/>
        <a:lstStyle/>
        <a:p>
          <a:endParaRPr lang="nb-NO"/>
        </a:p>
      </dgm:t>
    </dgm:pt>
    <dgm:pt modelId="{82C6EC60-487B-433C-938E-485DA8308A1D}">
      <dgm:prSet phldrT="[Tekst]" custT="1"/>
      <dgm:spPr/>
      <dgm:t>
        <a:bodyPr/>
        <a:lstStyle/>
        <a:p>
          <a:r>
            <a:rPr lang="nb-NO" sz="2000"/>
            <a:t>Hva er det som påvirker mitt stressresponssystem</a:t>
          </a:r>
        </a:p>
      </dgm:t>
    </dgm:pt>
    <dgm:pt modelId="{56C4247B-68FD-44E0-BD55-8225B2881FA1}" type="parTrans" cxnId="{45154871-5220-466B-98E8-5102EBC33C1F}">
      <dgm:prSet/>
      <dgm:spPr/>
      <dgm:t>
        <a:bodyPr/>
        <a:lstStyle/>
        <a:p>
          <a:endParaRPr lang="nb-NO"/>
        </a:p>
      </dgm:t>
    </dgm:pt>
    <dgm:pt modelId="{E6777DF3-100A-421C-8BE1-6CA7978682C5}" type="sibTrans" cxnId="{45154871-5220-466B-98E8-5102EBC33C1F}">
      <dgm:prSet/>
      <dgm:spPr/>
      <dgm:t>
        <a:bodyPr/>
        <a:lstStyle/>
        <a:p>
          <a:endParaRPr lang="nb-NO"/>
        </a:p>
      </dgm:t>
    </dgm:pt>
    <dgm:pt modelId="{1626D6BC-3F3A-4FCF-B3F9-CCD756D6A206}">
      <dgm:prSet phldrT="[Tekst]" custT="1"/>
      <dgm:spPr/>
      <dgm:t>
        <a:bodyPr/>
        <a:lstStyle/>
        <a:p>
          <a:r>
            <a:rPr lang="nb-NO" sz="2000"/>
            <a:t>Ulike former for regulering </a:t>
          </a:r>
        </a:p>
      </dgm:t>
    </dgm:pt>
    <dgm:pt modelId="{B060E7B2-0C33-4B67-9113-AE1868BC7D75}" type="sibTrans" cxnId="{B4B005D7-3A1F-4645-AA31-48A4A375E22A}">
      <dgm:prSet/>
      <dgm:spPr/>
      <dgm:t>
        <a:bodyPr/>
        <a:lstStyle/>
        <a:p>
          <a:endParaRPr lang="nb-NO"/>
        </a:p>
      </dgm:t>
    </dgm:pt>
    <dgm:pt modelId="{E5A72FF6-2ADB-4D9C-ADB8-9BFA99E6C617}" type="parTrans" cxnId="{B4B005D7-3A1F-4645-AA31-48A4A375E22A}">
      <dgm:prSet/>
      <dgm:spPr/>
      <dgm:t>
        <a:bodyPr/>
        <a:lstStyle/>
        <a:p>
          <a:endParaRPr lang="nb-NO"/>
        </a:p>
      </dgm:t>
    </dgm:pt>
    <dgm:pt modelId="{A3073A8A-6D56-4C28-8174-C93D1E65E03D}">
      <dgm:prSet phldrT="[Tekst]" custT="1"/>
      <dgm:spPr/>
      <dgm:t>
        <a:bodyPr/>
        <a:lstStyle/>
        <a:p>
          <a:r>
            <a:rPr lang="nb-NO" sz="2000"/>
            <a:t>Økt 2: </a:t>
          </a:r>
        </a:p>
        <a:p>
          <a:r>
            <a:rPr lang="nb-NO" sz="2000"/>
            <a:t>Regulering </a:t>
          </a:r>
        </a:p>
      </dgm:t>
    </dgm:pt>
    <dgm:pt modelId="{EBBA5BC5-DD97-49AB-8670-0AC5685A10D1}" type="sibTrans" cxnId="{9989B987-471A-4E12-8E12-B7180226C9E0}">
      <dgm:prSet/>
      <dgm:spPr/>
      <dgm:t>
        <a:bodyPr/>
        <a:lstStyle/>
        <a:p>
          <a:endParaRPr lang="nb-NO"/>
        </a:p>
      </dgm:t>
    </dgm:pt>
    <dgm:pt modelId="{ACF3CA32-68AA-4729-BAED-60BBFDBC35DE}" type="parTrans" cxnId="{9989B987-471A-4E12-8E12-B7180226C9E0}">
      <dgm:prSet/>
      <dgm:spPr/>
      <dgm:t>
        <a:bodyPr/>
        <a:lstStyle/>
        <a:p>
          <a:endParaRPr lang="nb-NO"/>
        </a:p>
      </dgm:t>
    </dgm:pt>
    <dgm:pt modelId="{495BAB13-B0B0-4AA8-AE9E-96E0480A1E90}" type="pres">
      <dgm:prSet presAssocID="{9F5445F4-FF13-4C7C-BF56-E1F57F7B60F3}" presName="Name0" presStyleCnt="0">
        <dgm:presLayoutVars>
          <dgm:dir/>
          <dgm:animLvl val="lvl"/>
          <dgm:resizeHandles val="exact"/>
        </dgm:presLayoutVars>
      </dgm:prSet>
      <dgm:spPr/>
    </dgm:pt>
    <dgm:pt modelId="{617CF1C5-9BFE-4BC4-99B6-D07A3A00CEA4}" type="pres">
      <dgm:prSet presAssocID="{856203D5-0806-4935-9D25-94E237A3C81B}" presName="composite" presStyleCnt="0"/>
      <dgm:spPr/>
    </dgm:pt>
    <dgm:pt modelId="{9B89C9C0-A275-45B1-8A1C-38AEA18A03D1}" type="pres">
      <dgm:prSet presAssocID="{856203D5-0806-4935-9D25-94E237A3C81B}" presName="parTx" presStyleLbl="alignNode1" presStyleIdx="0" presStyleCnt="2">
        <dgm:presLayoutVars>
          <dgm:chMax val="0"/>
          <dgm:chPref val="0"/>
          <dgm:bulletEnabled val="1"/>
        </dgm:presLayoutVars>
      </dgm:prSet>
      <dgm:spPr/>
    </dgm:pt>
    <dgm:pt modelId="{82B2DB3D-A1C8-4A3D-9162-F1F3BFE0CE92}" type="pres">
      <dgm:prSet presAssocID="{856203D5-0806-4935-9D25-94E237A3C81B}" presName="desTx" presStyleLbl="alignAccFollowNode1" presStyleIdx="0" presStyleCnt="2">
        <dgm:presLayoutVars>
          <dgm:bulletEnabled val="1"/>
        </dgm:presLayoutVars>
      </dgm:prSet>
      <dgm:spPr/>
    </dgm:pt>
    <dgm:pt modelId="{6B7A374E-3039-4839-A0E9-27E8C9798240}" type="pres">
      <dgm:prSet presAssocID="{F0067B57-D7FE-44DF-85CF-3C3EDA334874}" presName="space" presStyleCnt="0"/>
      <dgm:spPr/>
    </dgm:pt>
    <dgm:pt modelId="{8978C2B1-8164-4782-BD88-4A2AB92DDC13}" type="pres">
      <dgm:prSet presAssocID="{A3073A8A-6D56-4C28-8174-C93D1E65E03D}" presName="composite" presStyleCnt="0"/>
      <dgm:spPr/>
    </dgm:pt>
    <dgm:pt modelId="{2C9F0A0A-C94D-48C0-9A91-B674B9D230C3}" type="pres">
      <dgm:prSet presAssocID="{A3073A8A-6D56-4C28-8174-C93D1E65E03D}" presName="parTx" presStyleLbl="alignNode1" presStyleIdx="1" presStyleCnt="2">
        <dgm:presLayoutVars>
          <dgm:chMax val="0"/>
          <dgm:chPref val="0"/>
          <dgm:bulletEnabled val="1"/>
        </dgm:presLayoutVars>
      </dgm:prSet>
      <dgm:spPr/>
    </dgm:pt>
    <dgm:pt modelId="{55D6E86D-7A27-4EE6-B06E-64E19C76B0CB}" type="pres">
      <dgm:prSet presAssocID="{A3073A8A-6D56-4C28-8174-C93D1E65E03D}" presName="desTx" presStyleLbl="alignAccFollowNode1" presStyleIdx="1" presStyleCnt="2">
        <dgm:presLayoutVars>
          <dgm:bulletEnabled val="1"/>
        </dgm:presLayoutVars>
      </dgm:prSet>
      <dgm:spPr/>
    </dgm:pt>
  </dgm:ptLst>
  <dgm:cxnLst>
    <dgm:cxn modelId="{B921841F-0FCF-429B-B9C3-B6E85E48B5E7}" type="presOf" srcId="{FB27B0D0-5558-4744-BDF7-C80A5D8CA54C}" destId="{82B2DB3D-A1C8-4A3D-9162-F1F3BFE0CE92}" srcOrd="0" destOrd="2" presId="urn:microsoft.com/office/officeart/2005/8/layout/hList1"/>
    <dgm:cxn modelId="{3BF96F25-7716-4B7C-81C8-2604E3153165}" type="presOf" srcId="{A3073A8A-6D56-4C28-8174-C93D1E65E03D}" destId="{2C9F0A0A-C94D-48C0-9A91-B674B9D230C3}" srcOrd="0" destOrd="0" presId="urn:microsoft.com/office/officeart/2005/8/layout/hList1"/>
    <dgm:cxn modelId="{CE874F4F-8B70-49F4-8F91-3C6A04F10431}" type="presOf" srcId="{9F5445F4-FF13-4C7C-BF56-E1F57F7B60F3}" destId="{495BAB13-B0B0-4AA8-AE9E-96E0480A1E90}" srcOrd="0" destOrd="0" presId="urn:microsoft.com/office/officeart/2005/8/layout/hList1"/>
    <dgm:cxn modelId="{E5EBE35C-890B-480E-B9C9-C7EB65A61E73}" srcId="{9F5445F4-FF13-4C7C-BF56-E1F57F7B60F3}" destId="{856203D5-0806-4935-9D25-94E237A3C81B}" srcOrd="0" destOrd="0" parTransId="{DD6869CE-2400-4618-A3EC-D5927A509875}" sibTransId="{F0067B57-D7FE-44DF-85CF-3C3EDA334874}"/>
    <dgm:cxn modelId="{3B059C67-AAEC-4F81-92D8-3346335E7DB8}" type="presOf" srcId="{856203D5-0806-4935-9D25-94E237A3C81B}" destId="{9B89C9C0-A275-45B1-8A1C-38AEA18A03D1}" srcOrd="0" destOrd="0" presId="urn:microsoft.com/office/officeart/2005/8/layout/hList1"/>
    <dgm:cxn modelId="{45154871-5220-466B-98E8-5102EBC33C1F}" srcId="{856203D5-0806-4935-9D25-94E237A3C81B}" destId="{82C6EC60-487B-433C-938E-485DA8308A1D}" srcOrd="1" destOrd="0" parTransId="{56C4247B-68FD-44E0-BD55-8225B2881FA1}" sibTransId="{E6777DF3-100A-421C-8BE1-6CA7978682C5}"/>
    <dgm:cxn modelId="{7C8EA772-FDE9-404E-962D-C0D9C9FAFCBA}" type="presOf" srcId="{50E6813F-9DC9-4D24-BFF6-A05821FB283D}" destId="{55D6E86D-7A27-4EE6-B06E-64E19C76B0CB}" srcOrd="0" destOrd="1" presId="urn:microsoft.com/office/officeart/2005/8/layout/hList1"/>
    <dgm:cxn modelId="{A5C93D77-B3C6-4B5A-8AEC-3B594E5CB77B}" type="presOf" srcId="{82C6EC60-487B-433C-938E-485DA8308A1D}" destId="{82B2DB3D-A1C8-4A3D-9162-F1F3BFE0CE92}" srcOrd="0" destOrd="1" presId="urn:microsoft.com/office/officeart/2005/8/layout/hList1"/>
    <dgm:cxn modelId="{7725A07C-FD0B-4E21-B1B9-1521C6713D64}" srcId="{A3073A8A-6D56-4C28-8174-C93D1E65E03D}" destId="{50E6813F-9DC9-4D24-BFF6-A05821FB283D}" srcOrd="1" destOrd="0" parTransId="{1B6C0A31-F35B-43AA-8861-2E8B3E9359E4}" sibTransId="{1E9E064D-A313-4175-B1F2-89F701C7380F}"/>
    <dgm:cxn modelId="{AFBBF47C-3524-4886-B8CD-8BF6C91C4599}" type="presOf" srcId="{1626D6BC-3F3A-4FCF-B3F9-CCD756D6A206}" destId="{55D6E86D-7A27-4EE6-B06E-64E19C76B0CB}" srcOrd="0" destOrd="0" presId="urn:microsoft.com/office/officeart/2005/8/layout/hList1"/>
    <dgm:cxn modelId="{FFF07983-F551-4335-BCBA-3051DEFA1E3A}" type="presOf" srcId="{BBC3FCDF-B165-4B22-9F96-783C40DFDBA0}" destId="{82B2DB3D-A1C8-4A3D-9162-F1F3BFE0CE92}" srcOrd="0" destOrd="0" presId="urn:microsoft.com/office/officeart/2005/8/layout/hList1"/>
    <dgm:cxn modelId="{9989B987-471A-4E12-8E12-B7180226C9E0}" srcId="{9F5445F4-FF13-4C7C-BF56-E1F57F7B60F3}" destId="{A3073A8A-6D56-4C28-8174-C93D1E65E03D}" srcOrd="1" destOrd="0" parTransId="{ACF3CA32-68AA-4729-BAED-60BBFDBC35DE}" sibTransId="{EBBA5BC5-DD97-49AB-8670-0AC5685A10D1}"/>
    <dgm:cxn modelId="{EDFCFE8E-4A75-4838-8384-BCAC0881214E}" srcId="{856203D5-0806-4935-9D25-94E237A3C81B}" destId="{BBC3FCDF-B165-4B22-9F96-783C40DFDBA0}" srcOrd="0" destOrd="0" parTransId="{E5542D36-1A32-4FA8-8DC5-8F87B8DAAD93}" sibTransId="{A3E004B8-685F-4999-AEF3-5739465FD61D}"/>
    <dgm:cxn modelId="{B4B005D7-3A1F-4645-AA31-48A4A375E22A}" srcId="{A3073A8A-6D56-4C28-8174-C93D1E65E03D}" destId="{1626D6BC-3F3A-4FCF-B3F9-CCD756D6A206}" srcOrd="0" destOrd="0" parTransId="{E5A72FF6-2ADB-4D9C-ADB8-9BFA99E6C617}" sibTransId="{B060E7B2-0C33-4B67-9113-AE1868BC7D75}"/>
    <dgm:cxn modelId="{A12E6CE4-8FC8-4C1E-BF1E-9F9B850070BA}" srcId="{856203D5-0806-4935-9D25-94E237A3C81B}" destId="{FB27B0D0-5558-4744-BDF7-C80A5D8CA54C}" srcOrd="2" destOrd="0" parTransId="{37863464-C5E7-4530-B181-945B2743EED6}" sibTransId="{190B291F-A7E5-412A-B268-107791A75107}"/>
    <dgm:cxn modelId="{A3C17C64-FA7F-4233-A060-EF8A54916B1D}" type="presParOf" srcId="{495BAB13-B0B0-4AA8-AE9E-96E0480A1E90}" destId="{617CF1C5-9BFE-4BC4-99B6-D07A3A00CEA4}" srcOrd="0" destOrd="0" presId="urn:microsoft.com/office/officeart/2005/8/layout/hList1"/>
    <dgm:cxn modelId="{EC904CD3-C956-4931-A0C4-9DAD87E807ED}" type="presParOf" srcId="{617CF1C5-9BFE-4BC4-99B6-D07A3A00CEA4}" destId="{9B89C9C0-A275-45B1-8A1C-38AEA18A03D1}" srcOrd="0" destOrd="0" presId="urn:microsoft.com/office/officeart/2005/8/layout/hList1"/>
    <dgm:cxn modelId="{A89D9659-F2AE-4C23-886A-EC9FA1BF98F7}" type="presParOf" srcId="{617CF1C5-9BFE-4BC4-99B6-D07A3A00CEA4}" destId="{82B2DB3D-A1C8-4A3D-9162-F1F3BFE0CE92}" srcOrd="1" destOrd="0" presId="urn:microsoft.com/office/officeart/2005/8/layout/hList1"/>
    <dgm:cxn modelId="{81CB24FD-DCAD-427C-843A-8AA85B35FFAE}" type="presParOf" srcId="{495BAB13-B0B0-4AA8-AE9E-96E0480A1E90}" destId="{6B7A374E-3039-4839-A0E9-27E8C9798240}" srcOrd="1" destOrd="0" presId="urn:microsoft.com/office/officeart/2005/8/layout/hList1"/>
    <dgm:cxn modelId="{9AD1F9E6-8783-4967-AB1C-7C5E6787EC30}" type="presParOf" srcId="{495BAB13-B0B0-4AA8-AE9E-96E0480A1E90}" destId="{8978C2B1-8164-4782-BD88-4A2AB92DDC13}" srcOrd="2" destOrd="0" presId="urn:microsoft.com/office/officeart/2005/8/layout/hList1"/>
    <dgm:cxn modelId="{0DB4BC3E-C86B-4C20-9377-B0960EA52024}" type="presParOf" srcId="{8978C2B1-8164-4782-BD88-4A2AB92DDC13}" destId="{2C9F0A0A-C94D-48C0-9A91-B674B9D230C3}" srcOrd="0" destOrd="0" presId="urn:microsoft.com/office/officeart/2005/8/layout/hList1"/>
    <dgm:cxn modelId="{56AB1B81-B610-4FCD-9729-E14BEC96569F}" type="presParOf" srcId="{8978C2B1-8164-4782-BD88-4A2AB92DDC13}" destId="{55D6E86D-7A27-4EE6-B06E-64E19C76B0C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5445F4-FF13-4C7C-BF56-E1F57F7B60F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b-NO"/>
        </a:p>
      </dgm:t>
    </dgm:pt>
    <dgm:pt modelId="{856203D5-0806-4935-9D25-94E237A3C81B}">
      <dgm:prSet phldrT="[Tekst]" custT="1"/>
      <dgm:spPr/>
      <dgm:t>
        <a:bodyPr/>
        <a:lstStyle/>
        <a:p>
          <a:r>
            <a:rPr lang="nb-NO" sz="2000"/>
            <a:t>Økt 1: </a:t>
          </a:r>
        </a:p>
        <a:p>
          <a:r>
            <a:rPr lang="nb-NO" sz="2000"/>
            <a:t>Hjernen og toleransevinduet </a:t>
          </a:r>
        </a:p>
      </dgm:t>
    </dgm:pt>
    <dgm:pt modelId="{DD6869CE-2400-4618-A3EC-D5927A509875}" type="parTrans" cxnId="{E5EBE35C-890B-480E-B9C9-C7EB65A61E73}">
      <dgm:prSet/>
      <dgm:spPr/>
      <dgm:t>
        <a:bodyPr/>
        <a:lstStyle/>
        <a:p>
          <a:endParaRPr lang="nb-NO"/>
        </a:p>
      </dgm:t>
    </dgm:pt>
    <dgm:pt modelId="{F0067B57-D7FE-44DF-85CF-3C3EDA334874}" type="sibTrans" cxnId="{E5EBE35C-890B-480E-B9C9-C7EB65A61E73}">
      <dgm:prSet/>
      <dgm:spPr/>
      <dgm:t>
        <a:bodyPr/>
        <a:lstStyle/>
        <a:p>
          <a:endParaRPr lang="nb-NO"/>
        </a:p>
      </dgm:t>
    </dgm:pt>
    <dgm:pt modelId="{BBC3FCDF-B165-4B22-9F96-783C40DFDBA0}">
      <dgm:prSet phldrT="[Tekst]" custT="1"/>
      <dgm:spPr/>
      <dgm:t>
        <a:bodyPr/>
        <a:lstStyle/>
        <a:p>
          <a:r>
            <a:rPr lang="nb-NO" sz="2000"/>
            <a:t>Hvordan stress påvirker ansatte på jobb</a:t>
          </a:r>
        </a:p>
      </dgm:t>
    </dgm:pt>
    <dgm:pt modelId="{E5542D36-1A32-4FA8-8DC5-8F87B8DAAD93}" type="parTrans" cxnId="{EDFCFE8E-4A75-4838-8384-BCAC0881214E}">
      <dgm:prSet/>
      <dgm:spPr/>
      <dgm:t>
        <a:bodyPr/>
        <a:lstStyle/>
        <a:p>
          <a:endParaRPr lang="nb-NO"/>
        </a:p>
      </dgm:t>
    </dgm:pt>
    <dgm:pt modelId="{A3E004B8-685F-4999-AEF3-5739465FD61D}" type="sibTrans" cxnId="{EDFCFE8E-4A75-4838-8384-BCAC0881214E}">
      <dgm:prSet/>
      <dgm:spPr/>
      <dgm:t>
        <a:bodyPr/>
        <a:lstStyle/>
        <a:p>
          <a:endParaRPr lang="nb-NO"/>
        </a:p>
      </dgm:t>
    </dgm:pt>
    <dgm:pt modelId="{FB27B0D0-5558-4744-BDF7-C80A5D8CA54C}">
      <dgm:prSet phldrT="[Tekst]" custT="1"/>
      <dgm:spPr/>
      <dgm:t>
        <a:bodyPr/>
        <a:lstStyle/>
        <a:p>
          <a:r>
            <a:rPr lang="nb-NO" sz="2000"/>
            <a:t>Toleransevinduet som verktøy </a:t>
          </a:r>
        </a:p>
      </dgm:t>
    </dgm:pt>
    <dgm:pt modelId="{37863464-C5E7-4530-B181-945B2743EED6}" type="parTrans" cxnId="{A12E6CE4-8FC8-4C1E-BF1E-9F9B850070BA}">
      <dgm:prSet/>
      <dgm:spPr/>
      <dgm:t>
        <a:bodyPr/>
        <a:lstStyle/>
        <a:p>
          <a:endParaRPr lang="nb-NO"/>
        </a:p>
      </dgm:t>
    </dgm:pt>
    <dgm:pt modelId="{190B291F-A7E5-412A-B268-107791A75107}" type="sibTrans" cxnId="{A12E6CE4-8FC8-4C1E-BF1E-9F9B850070BA}">
      <dgm:prSet/>
      <dgm:spPr/>
      <dgm:t>
        <a:bodyPr/>
        <a:lstStyle/>
        <a:p>
          <a:endParaRPr lang="nb-NO"/>
        </a:p>
      </dgm:t>
    </dgm:pt>
    <dgm:pt modelId="{50E6813F-9DC9-4D24-BFF6-A05821FB283D}">
      <dgm:prSet phldrT="[Tekst]" custT="1"/>
      <dgm:spPr/>
      <dgm:t>
        <a:bodyPr/>
        <a:lstStyle/>
        <a:p>
          <a:r>
            <a:rPr lang="nb-NO" sz="2000"/>
            <a:t>Hvordan regulering kan brukes til å flytte rundt i toleransevinduet </a:t>
          </a:r>
        </a:p>
      </dgm:t>
    </dgm:pt>
    <dgm:pt modelId="{1B6C0A31-F35B-43AA-8861-2E8B3E9359E4}" type="parTrans" cxnId="{7725A07C-FD0B-4E21-B1B9-1521C6713D64}">
      <dgm:prSet/>
      <dgm:spPr/>
      <dgm:t>
        <a:bodyPr/>
        <a:lstStyle/>
        <a:p>
          <a:endParaRPr lang="nb-NO"/>
        </a:p>
      </dgm:t>
    </dgm:pt>
    <dgm:pt modelId="{1E9E064D-A313-4175-B1F2-89F701C7380F}" type="sibTrans" cxnId="{7725A07C-FD0B-4E21-B1B9-1521C6713D64}">
      <dgm:prSet/>
      <dgm:spPr/>
      <dgm:t>
        <a:bodyPr/>
        <a:lstStyle/>
        <a:p>
          <a:endParaRPr lang="nb-NO"/>
        </a:p>
      </dgm:t>
    </dgm:pt>
    <dgm:pt modelId="{82C6EC60-487B-433C-938E-485DA8308A1D}">
      <dgm:prSet phldrT="[Tekst]" custT="1"/>
      <dgm:spPr/>
      <dgm:t>
        <a:bodyPr/>
        <a:lstStyle/>
        <a:p>
          <a:r>
            <a:rPr lang="nb-NO" sz="2000"/>
            <a:t>Hva er det som påvirker mitt stressresponssystem</a:t>
          </a:r>
        </a:p>
      </dgm:t>
    </dgm:pt>
    <dgm:pt modelId="{56C4247B-68FD-44E0-BD55-8225B2881FA1}" type="parTrans" cxnId="{45154871-5220-466B-98E8-5102EBC33C1F}">
      <dgm:prSet/>
      <dgm:spPr/>
      <dgm:t>
        <a:bodyPr/>
        <a:lstStyle/>
        <a:p>
          <a:endParaRPr lang="nb-NO"/>
        </a:p>
      </dgm:t>
    </dgm:pt>
    <dgm:pt modelId="{E6777DF3-100A-421C-8BE1-6CA7978682C5}" type="sibTrans" cxnId="{45154871-5220-466B-98E8-5102EBC33C1F}">
      <dgm:prSet/>
      <dgm:spPr/>
      <dgm:t>
        <a:bodyPr/>
        <a:lstStyle/>
        <a:p>
          <a:endParaRPr lang="nb-NO"/>
        </a:p>
      </dgm:t>
    </dgm:pt>
    <dgm:pt modelId="{1626D6BC-3F3A-4FCF-B3F9-CCD756D6A206}">
      <dgm:prSet phldrT="[Tekst]" custT="1"/>
      <dgm:spPr/>
      <dgm:t>
        <a:bodyPr/>
        <a:lstStyle/>
        <a:p>
          <a:r>
            <a:rPr lang="nb-NO" sz="2000"/>
            <a:t>Ulike former for regulering </a:t>
          </a:r>
        </a:p>
      </dgm:t>
    </dgm:pt>
    <dgm:pt modelId="{B060E7B2-0C33-4B67-9113-AE1868BC7D75}" type="sibTrans" cxnId="{B4B005D7-3A1F-4645-AA31-48A4A375E22A}">
      <dgm:prSet/>
      <dgm:spPr/>
      <dgm:t>
        <a:bodyPr/>
        <a:lstStyle/>
        <a:p>
          <a:endParaRPr lang="nb-NO"/>
        </a:p>
      </dgm:t>
    </dgm:pt>
    <dgm:pt modelId="{E5A72FF6-2ADB-4D9C-ADB8-9BFA99E6C617}" type="parTrans" cxnId="{B4B005D7-3A1F-4645-AA31-48A4A375E22A}">
      <dgm:prSet/>
      <dgm:spPr/>
      <dgm:t>
        <a:bodyPr/>
        <a:lstStyle/>
        <a:p>
          <a:endParaRPr lang="nb-NO"/>
        </a:p>
      </dgm:t>
    </dgm:pt>
    <dgm:pt modelId="{A3073A8A-6D56-4C28-8174-C93D1E65E03D}">
      <dgm:prSet phldrT="[Tekst]" custT="1"/>
      <dgm:spPr/>
      <dgm:t>
        <a:bodyPr/>
        <a:lstStyle/>
        <a:p>
          <a:r>
            <a:rPr lang="nb-NO" sz="2000"/>
            <a:t>Økt 2: </a:t>
          </a:r>
        </a:p>
        <a:p>
          <a:r>
            <a:rPr lang="nb-NO" sz="2000"/>
            <a:t>Regulering </a:t>
          </a:r>
        </a:p>
      </dgm:t>
    </dgm:pt>
    <dgm:pt modelId="{EBBA5BC5-DD97-49AB-8670-0AC5685A10D1}" type="sibTrans" cxnId="{9989B987-471A-4E12-8E12-B7180226C9E0}">
      <dgm:prSet/>
      <dgm:spPr/>
      <dgm:t>
        <a:bodyPr/>
        <a:lstStyle/>
        <a:p>
          <a:endParaRPr lang="nb-NO"/>
        </a:p>
      </dgm:t>
    </dgm:pt>
    <dgm:pt modelId="{ACF3CA32-68AA-4729-BAED-60BBFDBC35DE}" type="parTrans" cxnId="{9989B987-471A-4E12-8E12-B7180226C9E0}">
      <dgm:prSet/>
      <dgm:spPr/>
      <dgm:t>
        <a:bodyPr/>
        <a:lstStyle/>
        <a:p>
          <a:endParaRPr lang="nb-NO"/>
        </a:p>
      </dgm:t>
    </dgm:pt>
    <dgm:pt modelId="{495BAB13-B0B0-4AA8-AE9E-96E0480A1E90}" type="pres">
      <dgm:prSet presAssocID="{9F5445F4-FF13-4C7C-BF56-E1F57F7B60F3}" presName="Name0" presStyleCnt="0">
        <dgm:presLayoutVars>
          <dgm:dir/>
          <dgm:animLvl val="lvl"/>
          <dgm:resizeHandles val="exact"/>
        </dgm:presLayoutVars>
      </dgm:prSet>
      <dgm:spPr/>
    </dgm:pt>
    <dgm:pt modelId="{617CF1C5-9BFE-4BC4-99B6-D07A3A00CEA4}" type="pres">
      <dgm:prSet presAssocID="{856203D5-0806-4935-9D25-94E237A3C81B}" presName="composite" presStyleCnt="0"/>
      <dgm:spPr/>
    </dgm:pt>
    <dgm:pt modelId="{9B89C9C0-A275-45B1-8A1C-38AEA18A03D1}" type="pres">
      <dgm:prSet presAssocID="{856203D5-0806-4935-9D25-94E237A3C81B}" presName="parTx" presStyleLbl="alignNode1" presStyleIdx="0" presStyleCnt="2">
        <dgm:presLayoutVars>
          <dgm:chMax val="0"/>
          <dgm:chPref val="0"/>
          <dgm:bulletEnabled val="1"/>
        </dgm:presLayoutVars>
      </dgm:prSet>
      <dgm:spPr/>
    </dgm:pt>
    <dgm:pt modelId="{82B2DB3D-A1C8-4A3D-9162-F1F3BFE0CE92}" type="pres">
      <dgm:prSet presAssocID="{856203D5-0806-4935-9D25-94E237A3C81B}" presName="desTx" presStyleLbl="alignAccFollowNode1" presStyleIdx="0" presStyleCnt="2">
        <dgm:presLayoutVars>
          <dgm:bulletEnabled val="1"/>
        </dgm:presLayoutVars>
      </dgm:prSet>
      <dgm:spPr/>
    </dgm:pt>
    <dgm:pt modelId="{6B7A374E-3039-4839-A0E9-27E8C9798240}" type="pres">
      <dgm:prSet presAssocID="{F0067B57-D7FE-44DF-85CF-3C3EDA334874}" presName="space" presStyleCnt="0"/>
      <dgm:spPr/>
    </dgm:pt>
    <dgm:pt modelId="{8978C2B1-8164-4782-BD88-4A2AB92DDC13}" type="pres">
      <dgm:prSet presAssocID="{A3073A8A-6D56-4C28-8174-C93D1E65E03D}" presName="composite" presStyleCnt="0"/>
      <dgm:spPr/>
    </dgm:pt>
    <dgm:pt modelId="{2C9F0A0A-C94D-48C0-9A91-B674B9D230C3}" type="pres">
      <dgm:prSet presAssocID="{A3073A8A-6D56-4C28-8174-C93D1E65E03D}" presName="parTx" presStyleLbl="alignNode1" presStyleIdx="1" presStyleCnt="2">
        <dgm:presLayoutVars>
          <dgm:chMax val="0"/>
          <dgm:chPref val="0"/>
          <dgm:bulletEnabled val="1"/>
        </dgm:presLayoutVars>
      </dgm:prSet>
      <dgm:spPr/>
    </dgm:pt>
    <dgm:pt modelId="{55D6E86D-7A27-4EE6-B06E-64E19C76B0CB}" type="pres">
      <dgm:prSet presAssocID="{A3073A8A-6D56-4C28-8174-C93D1E65E03D}" presName="desTx" presStyleLbl="alignAccFollowNode1" presStyleIdx="1" presStyleCnt="2">
        <dgm:presLayoutVars>
          <dgm:bulletEnabled val="1"/>
        </dgm:presLayoutVars>
      </dgm:prSet>
      <dgm:spPr/>
    </dgm:pt>
  </dgm:ptLst>
  <dgm:cxnLst>
    <dgm:cxn modelId="{B921841F-0FCF-429B-B9C3-B6E85E48B5E7}" type="presOf" srcId="{FB27B0D0-5558-4744-BDF7-C80A5D8CA54C}" destId="{82B2DB3D-A1C8-4A3D-9162-F1F3BFE0CE92}" srcOrd="0" destOrd="2" presId="urn:microsoft.com/office/officeart/2005/8/layout/hList1"/>
    <dgm:cxn modelId="{3BF96F25-7716-4B7C-81C8-2604E3153165}" type="presOf" srcId="{A3073A8A-6D56-4C28-8174-C93D1E65E03D}" destId="{2C9F0A0A-C94D-48C0-9A91-B674B9D230C3}" srcOrd="0" destOrd="0" presId="urn:microsoft.com/office/officeart/2005/8/layout/hList1"/>
    <dgm:cxn modelId="{CE874F4F-8B70-49F4-8F91-3C6A04F10431}" type="presOf" srcId="{9F5445F4-FF13-4C7C-BF56-E1F57F7B60F3}" destId="{495BAB13-B0B0-4AA8-AE9E-96E0480A1E90}" srcOrd="0" destOrd="0" presId="urn:microsoft.com/office/officeart/2005/8/layout/hList1"/>
    <dgm:cxn modelId="{E5EBE35C-890B-480E-B9C9-C7EB65A61E73}" srcId="{9F5445F4-FF13-4C7C-BF56-E1F57F7B60F3}" destId="{856203D5-0806-4935-9D25-94E237A3C81B}" srcOrd="0" destOrd="0" parTransId="{DD6869CE-2400-4618-A3EC-D5927A509875}" sibTransId="{F0067B57-D7FE-44DF-85CF-3C3EDA334874}"/>
    <dgm:cxn modelId="{3B059C67-AAEC-4F81-92D8-3346335E7DB8}" type="presOf" srcId="{856203D5-0806-4935-9D25-94E237A3C81B}" destId="{9B89C9C0-A275-45B1-8A1C-38AEA18A03D1}" srcOrd="0" destOrd="0" presId="urn:microsoft.com/office/officeart/2005/8/layout/hList1"/>
    <dgm:cxn modelId="{45154871-5220-466B-98E8-5102EBC33C1F}" srcId="{856203D5-0806-4935-9D25-94E237A3C81B}" destId="{82C6EC60-487B-433C-938E-485DA8308A1D}" srcOrd="1" destOrd="0" parTransId="{56C4247B-68FD-44E0-BD55-8225B2881FA1}" sibTransId="{E6777DF3-100A-421C-8BE1-6CA7978682C5}"/>
    <dgm:cxn modelId="{7C8EA772-FDE9-404E-962D-C0D9C9FAFCBA}" type="presOf" srcId="{50E6813F-9DC9-4D24-BFF6-A05821FB283D}" destId="{55D6E86D-7A27-4EE6-B06E-64E19C76B0CB}" srcOrd="0" destOrd="1" presId="urn:microsoft.com/office/officeart/2005/8/layout/hList1"/>
    <dgm:cxn modelId="{A5C93D77-B3C6-4B5A-8AEC-3B594E5CB77B}" type="presOf" srcId="{82C6EC60-487B-433C-938E-485DA8308A1D}" destId="{82B2DB3D-A1C8-4A3D-9162-F1F3BFE0CE92}" srcOrd="0" destOrd="1" presId="urn:microsoft.com/office/officeart/2005/8/layout/hList1"/>
    <dgm:cxn modelId="{7725A07C-FD0B-4E21-B1B9-1521C6713D64}" srcId="{A3073A8A-6D56-4C28-8174-C93D1E65E03D}" destId="{50E6813F-9DC9-4D24-BFF6-A05821FB283D}" srcOrd="1" destOrd="0" parTransId="{1B6C0A31-F35B-43AA-8861-2E8B3E9359E4}" sibTransId="{1E9E064D-A313-4175-B1F2-89F701C7380F}"/>
    <dgm:cxn modelId="{AFBBF47C-3524-4886-B8CD-8BF6C91C4599}" type="presOf" srcId="{1626D6BC-3F3A-4FCF-B3F9-CCD756D6A206}" destId="{55D6E86D-7A27-4EE6-B06E-64E19C76B0CB}" srcOrd="0" destOrd="0" presId="urn:microsoft.com/office/officeart/2005/8/layout/hList1"/>
    <dgm:cxn modelId="{FFF07983-F551-4335-BCBA-3051DEFA1E3A}" type="presOf" srcId="{BBC3FCDF-B165-4B22-9F96-783C40DFDBA0}" destId="{82B2DB3D-A1C8-4A3D-9162-F1F3BFE0CE92}" srcOrd="0" destOrd="0" presId="urn:microsoft.com/office/officeart/2005/8/layout/hList1"/>
    <dgm:cxn modelId="{9989B987-471A-4E12-8E12-B7180226C9E0}" srcId="{9F5445F4-FF13-4C7C-BF56-E1F57F7B60F3}" destId="{A3073A8A-6D56-4C28-8174-C93D1E65E03D}" srcOrd="1" destOrd="0" parTransId="{ACF3CA32-68AA-4729-BAED-60BBFDBC35DE}" sibTransId="{EBBA5BC5-DD97-49AB-8670-0AC5685A10D1}"/>
    <dgm:cxn modelId="{EDFCFE8E-4A75-4838-8384-BCAC0881214E}" srcId="{856203D5-0806-4935-9D25-94E237A3C81B}" destId="{BBC3FCDF-B165-4B22-9F96-783C40DFDBA0}" srcOrd="0" destOrd="0" parTransId="{E5542D36-1A32-4FA8-8DC5-8F87B8DAAD93}" sibTransId="{A3E004B8-685F-4999-AEF3-5739465FD61D}"/>
    <dgm:cxn modelId="{B4B005D7-3A1F-4645-AA31-48A4A375E22A}" srcId="{A3073A8A-6D56-4C28-8174-C93D1E65E03D}" destId="{1626D6BC-3F3A-4FCF-B3F9-CCD756D6A206}" srcOrd="0" destOrd="0" parTransId="{E5A72FF6-2ADB-4D9C-ADB8-9BFA99E6C617}" sibTransId="{B060E7B2-0C33-4B67-9113-AE1868BC7D75}"/>
    <dgm:cxn modelId="{A12E6CE4-8FC8-4C1E-BF1E-9F9B850070BA}" srcId="{856203D5-0806-4935-9D25-94E237A3C81B}" destId="{FB27B0D0-5558-4744-BDF7-C80A5D8CA54C}" srcOrd="2" destOrd="0" parTransId="{37863464-C5E7-4530-B181-945B2743EED6}" sibTransId="{190B291F-A7E5-412A-B268-107791A75107}"/>
    <dgm:cxn modelId="{A3C17C64-FA7F-4233-A060-EF8A54916B1D}" type="presParOf" srcId="{495BAB13-B0B0-4AA8-AE9E-96E0480A1E90}" destId="{617CF1C5-9BFE-4BC4-99B6-D07A3A00CEA4}" srcOrd="0" destOrd="0" presId="urn:microsoft.com/office/officeart/2005/8/layout/hList1"/>
    <dgm:cxn modelId="{EC904CD3-C956-4931-A0C4-9DAD87E807ED}" type="presParOf" srcId="{617CF1C5-9BFE-4BC4-99B6-D07A3A00CEA4}" destId="{9B89C9C0-A275-45B1-8A1C-38AEA18A03D1}" srcOrd="0" destOrd="0" presId="urn:microsoft.com/office/officeart/2005/8/layout/hList1"/>
    <dgm:cxn modelId="{A89D9659-F2AE-4C23-886A-EC9FA1BF98F7}" type="presParOf" srcId="{617CF1C5-9BFE-4BC4-99B6-D07A3A00CEA4}" destId="{82B2DB3D-A1C8-4A3D-9162-F1F3BFE0CE92}" srcOrd="1" destOrd="0" presId="urn:microsoft.com/office/officeart/2005/8/layout/hList1"/>
    <dgm:cxn modelId="{81CB24FD-DCAD-427C-843A-8AA85B35FFAE}" type="presParOf" srcId="{495BAB13-B0B0-4AA8-AE9E-96E0480A1E90}" destId="{6B7A374E-3039-4839-A0E9-27E8C9798240}" srcOrd="1" destOrd="0" presId="urn:microsoft.com/office/officeart/2005/8/layout/hList1"/>
    <dgm:cxn modelId="{9AD1F9E6-8783-4967-AB1C-7C5E6787EC30}" type="presParOf" srcId="{495BAB13-B0B0-4AA8-AE9E-96E0480A1E90}" destId="{8978C2B1-8164-4782-BD88-4A2AB92DDC13}" srcOrd="2" destOrd="0" presId="urn:microsoft.com/office/officeart/2005/8/layout/hList1"/>
    <dgm:cxn modelId="{0DB4BC3E-C86B-4C20-9377-B0960EA52024}" type="presParOf" srcId="{8978C2B1-8164-4782-BD88-4A2AB92DDC13}" destId="{2C9F0A0A-C94D-48C0-9A91-B674B9D230C3}" srcOrd="0" destOrd="0" presId="urn:microsoft.com/office/officeart/2005/8/layout/hList1"/>
    <dgm:cxn modelId="{56AB1B81-B610-4FCD-9729-E14BEC96569F}" type="presParOf" srcId="{8978C2B1-8164-4782-BD88-4A2AB92DDC13}" destId="{55D6E86D-7A27-4EE6-B06E-64E19C76B0C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9C9C0-A275-45B1-8A1C-38AEA18A03D1}">
      <dsp:nvSpPr>
        <dsp:cNvPr id="0" name=""/>
        <dsp:cNvSpPr/>
      </dsp:nvSpPr>
      <dsp:spPr>
        <a:xfrm>
          <a:off x="39" y="11951"/>
          <a:ext cx="3786224" cy="1065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nb-NO" sz="2000" kern="1200"/>
            <a:t>Økt 1: </a:t>
          </a:r>
        </a:p>
        <a:p>
          <a:pPr marL="0" lvl="0" indent="0" algn="ctr" defTabSz="889000">
            <a:lnSpc>
              <a:spcPct val="90000"/>
            </a:lnSpc>
            <a:spcBef>
              <a:spcPct val="0"/>
            </a:spcBef>
            <a:spcAft>
              <a:spcPct val="35000"/>
            </a:spcAft>
            <a:buNone/>
          </a:pPr>
          <a:r>
            <a:rPr lang="nb-NO" sz="2000" kern="1200"/>
            <a:t>Hjernen og toleransevinduet </a:t>
          </a:r>
        </a:p>
      </dsp:txBody>
      <dsp:txXfrm>
        <a:off x="39" y="11951"/>
        <a:ext cx="3786224" cy="1065600"/>
      </dsp:txXfrm>
    </dsp:sp>
    <dsp:sp modelId="{82B2DB3D-A1C8-4A3D-9162-F1F3BFE0CE92}">
      <dsp:nvSpPr>
        <dsp:cNvPr id="0" name=""/>
        <dsp:cNvSpPr/>
      </dsp:nvSpPr>
      <dsp:spPr>
        <a:xfrm>
          <a:off x="39" y="1077551"/>
          <a:ext cx="3786224" cy="23359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nb-NO" sz="2000" kern="1200"/>
            <a:t>Hvordan stress påvirker ansatte på jobb</a:t>
          </a:r>
        </a:p>
        <a:p>
          <a:pPr marL="228600" lvl="1" indent="-228600" algn="l" defTabSz="889000">
            <a:lnSpc>
              <a:spcPct val="90000"/>
            </a:lnSpc>
            <a:spcBef>
              <a:spcPct val="0"/>
            </a:spcBef>
            <a:spcAft>
              <a:spcPct val="15000"/>
            </a:spcAft>
            <a:buChar char="•"/>
          </a:pPr>
          <a:r>
            <a:rPr lang="nb-NO" sz="2000" kern="1200"/>
            <a:t>Hva er det som påvirker mitt stressresponssystem</a:t>
          </a:r>
        </a:p>
        <a:p>
          <a:pPr marL="228600" lvl="1" indent="-228600" algn="l" defTabSz="889000">
            <a:lnSpc>
              <a:spcPct val="90000"/>
            </a:lnSpc>
            <a:spcBef>
              <a:spcPct val="0"/>
            </a:spcBef>
            <a:spcAft>
              <a:spcPct val="15000"/>
            </a:spcAft>
            <a:buChar char="•"/>
          </a:pPr>
          <a:r>
            <a:rPr lang="nb-NO" sz="2000" kern="1200"/>
            <a:t>Toleransevinduet som verktøy </a:t>
          </a:r>
        </a:p>
      </dsp:txBody>
      <dsp:txXfrm>
        <a:off x="39" y="1077551"/>
        <a:ext cx="3786224" cy="2335995"/>
      </dsp:txXfrm>
    </dsp:sp>
    <dsp:sp modelId="{2C9F0A0A-C94D-48C0-9A91-B674B9D230C3}">
      <dsp:nvSpPr>
        <dsp:cNvPr id="0" name=""/>
        <dsp:cNvSpPr/>
      </dsp:nvSpPr>
      <dsp:spPr>
        <a:xfrm>
          <a:off x="4316335" y="11951"/>
          <a:ext cx="3786224" cy="1065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nb-NO" sz="2000" kern="1200"/>
            <a:t>Økt 2: </a:t>
          </a:r>
        </a:p>
        <a:p>
          <a:pPr marL="0" lvl="0" indent="0" algn="ctr" defTabSz="889000">
            <a:lnSpc>
              <a:spcPct val="90000"/>
            </a:lnSpc>
            <a:spcBef>
              <a:spcPct val="0"/>
            </a:spcBef>
            <a:spcAft>
              <a:spcPct val="35000"/>
            </a:spcAft>
            <a:buNone/>
          </a:pPr>
          <a:r>
            <a:rPr lang="nb-NO" sz="2000" kern="1200"/>
            <a:t>Regulering </a:t>
          </a:r>
        </a:p>
      </dsp:txBody>
      <dsp:txXfrm>
        <a:off x="4316335" y="11951"/>
        <a:ext cx="3786224" cy="1065600"/>
      </dsp:txXfrm>
    </dsp:sp>
    <dsp:sp modelId="{55D6E86D-7A27-4EE6-B06E-64E19C76B0CB}">
      <dsp:nvSpPr>
        <dsp:cNvPr id="0" name=""/>
        <dsp:cNvSpPr/>
      </dsp:nvSpPr>
      <dsp:spPr>
        <a:xfrm>
          <a:off x="4316335" y="1077551"/>
          <a:ext cx="3786224" cy="23359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nb-NO" sz="2000" kern="1200"/>
            <a:t>Ulike former for regulering </a:t>
          </a:r>
        </a:p>
        <a:p>
          <a:pPr marL="228600" lvl="1" indent="-228600" algn="l" defTabSz="889000">
            <a:lnSpc>
              <a:spcPct val="90000"/>
            </a:lnSpc>
            <a:spcBef>
              <a:spcPct val="0"/>
            </a:spcBef>
            <a:spcAft>
              <a:spcPct val="15000"/>
            </a:spcAft>
            <a:buChar char="•"/>
          </a:pPr>
          <a:r>
            <a:rPr lang="nb-NO" sz="2000" kern="1200"/>
            <a:t>Hvordan regulering kan brukes til å flytte rundt i toleransevinduet </a:t>
          </a:r>
        </a:p>
      </dsp:txBody>
      <dsp:txXfrm>
        <a:off x="4316335" y="1077551"/>
        <a:ext cx="3786224" cy="23359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9C9C0-A275-45B1-8A1C-38AEA18A03D1}">
      <dsp:nvSpPr>
        <dsp:cNvPr id="0" name=""/>
        <dsp:cNvSpPr/>
      </dsp:nvSpPr>
      <dsp:spPr>
        <a:xfrm>
          <a:off x="39" y="11951"/>
          <a:ext cx="3786224" cy="1065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nb-NO" sz="2000" kern="1200"/>
            <a:t>Økt 1: </a:t>
          </a:r>
        </a:p>
        <a:p>
          <a:pPr marL="0" lvl="0" indent="0" algn="ctr" defTabSz="889000">
            <a:lnSpc>
              <a:spcPct val="90000"/>
            </a:lnSpc>
            <a:spcBef>
              <a:spcPct val="0"/>
            </a:spcBef>
            <a:spcAft>
              <a:spcPct val="35000"/>
            </a:spcAft>
            <a:buNone/>
          </a:pPr>
          <a:r>
            <a:rPr lang="nb-NO" sz="2000" kern="1200"/>
            <a:t>Hjernen og toleransevinduet </a:t>
          </a:r>
        </a:p>
      </dsp:txBody>
      <dsp:txXfrm>
        <a:off x="39" y="11951"/>
        <a:ext cx="3786224" cy="1065600"/>
      </dsp:txXfrm>
    </dsp:sp>
    <dsp:sp modelId="{82B2DB3D-A1C8-4A3D-9162-F1F3BFE0CE92}">
      <dsp:nvSpPr>
        <dsp:cNvPr id="0" name=""/>
        <dsp:cNvSpPr/>
      </dsp:nvSpPr>
      <dsp:spPr>
        <a:xfrm>
          <a:off x="39" y="1077551"/>
          <a:ext cx="3786224" cy="23359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nb-NO" sz="2000" kern="1200"/>
            <a:t>Hvordan stress påvirker ansatte på jobb</a:t>
          </a:r>
        </a:p>
        <a:p>
          <a:pPr marL="228600" lvl="1" indent="-228600" algn="l" defTabSz="889000">
            <a:lnSpc>
              <a:spcPct val="90000"/>
            </a:lnSpc>
            <a:spcBef>
              <a:spcPct val="0"/>
            </a:spcBef>
            <a:spcAft>
              <a:spcPct val="15000"/>
            </a:spcAft>
            <a:buChar char="•"/>
          </a:pPr>
          <a:r>
            <a:rPr lang="nb-NO" sz="2000" kern="1200"/>
            <a:t>Hva er det som påvirker mitt stressresponssystem</a:t>
          </a:r>
        </a:p>
        <a:p>
          <a:pPr marL="228600" lvl="1" indent="-228600" algn="l" defTabSz="889000">
            <a:lnSpc>
              <a:spcPct val="90000"/>
            </a:lnSpc>
            <a:spcBef>
              <a:spcPct val="0"/>
            </a:spcBef>
            <a:spcAft>
              <a:spcPct val="15000"/>
            </a:spcAft>
            <a:buChar char="•"/>
          </a:pPr>
          <a:r>
            <a:rPr lang="nb-NO" sz="2000" kern="1200"/>
            <a:t>Toleransevinduet som verktøy </a:t>
          </a:r>
        </a:p>
      </dsp:txBody>
      <dsp:txXfrm>
        <a:off x="39" y="1077551"/>
        <a:ext cx="3786224" cy="2335995"/>
      </dsp:txXfrm>
    </dsp:sp>
    <dsp:sp modelId="{2C9F0A0A-C94D-48C0-9A91-B674B9D230C3}">
      <dsp:nvSpPr>
        <dsp:cNvPr id="0" name=""/>
        <dsp:cNvSpPr/>
      </dsp:nvSpPr>
      <dsp:spPr>
        <a:xfrm>
          <a:off x="4316335" y="11951"/>
          <a:ext cx="3786224" cy="1065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nb-NO" sz="2000" kern="1200"/>
            <a:t>Økt 2: </a:t>
          </a:r>
        </a:p>
        <a:p>
          <a:pPr marL="0" lvl="0" indent="0" algn="ctr" defTabSz="889000">
            <a:lnSpc>
              <a:spcPct val="90000"/>
            </a:lnSpc>
            <a:spcBef>
              <a:spcPct val="0"/>
            </a:spcBef>
            <a:spcAft>
              <a:spcPct val="35000"/>
            </a:spcAft>
            <a:buNone/>
          </a:pPr>
          <a:r>
            <a:rPr lang="nb-NO" sz="2000" kern="1200"/>
            <a:t>Regulering </a:t>
          </a:r>
        </a:p>
      </dsp:txBody>
      <dsp:txXfrm>
        <a:off x="4316335" y="11951"/>
        <a:ext cx="3786224" cy="1065600"/>
      </dsp:txXfrm>
    </dsp:sp>
    <dsp:sp modelId="{55D6E86D-7A27-4EE6-B06E-64E19C76B0CB}">
      <dsp:nvSpPr>
        <dsp:cNvPr id="0" name=""/>
        <dsp:cNvSpPr/>
      </dsp:nvSpPr>
      <dsp:spPr>
        <a:xfrm>
          <a:off x="4316335" y="1077551"/>
          <a:ext cx="3786224" cy="23359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nb-NO" sz="2000" kern="1200"/>
            <a:t>Ulike former for regulering </a:t>
          </a:r>
        </a:p>
        <a:p>
          <a:pPr marL="228600" lvl="1" indent="-228600" algn="l" defTabSz="889000">
            <a:lnSpc>
              <a:spcPct val="90000"/>
            </a:lnSpc>
            <a:spcBef>
              <a:spcPct val="0"/>
            </a:spcBef>
            <a:spcAft>
              <a:spcPct val="15000"/>
            </a:spcAft>
            <a:buChar char="•"/>
          </a:pPr>
          <a:r>
            <a:rPr lang="nb-NO" sz="2000" kern="1200"/>
            <a:t>Hvordan regulering kan brukes til å flytte rundt i toleransevinduet </a:t>
          </a:r>
        </a:p>
      </dsp:txBody>
      <dsp:txXfrm>
        <a:off x="4316335" y="1077551"/>
        <a:ext cx="3786224" cy="233599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FA86157-2359-43B9-B43E-76C392585186}" type="datetimeFigureOut">
              <a:rPr lang="nb-NO" smtClean="0"/>
              <a:t>29.01.2026</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251A11A-3AFF-45EA-B02F-C1504D9909A2}" type="slidenum">
              <a:rPr lang="nb-NO" smtClean="0"/>
              <a:t>‹#›</a:t>
            </a:fld>
            <a:endParaRPr lang="nb-NO"/>
          </a:p>
        </p:txBody>
      </p:sp>
    </p:spTree>
    <p:extLst>
      <p:ext uri="{BB962C8B-B14F-4D97-AF65-F5344CB8AC3E}">
        <p14:creationId xmlns:p14="http://schemas.microsoft.com/office/powerpoint/2010/main" val="1311230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3640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251A11A-3AFF-45EA-B02F-C1504D9909A2}" type="slidenum">
              <a:rPr lang="nb-NO" smtClean="0"/>
              <a:t>18</a:t>
            </a:fld>
            <a:endParaRPr lang="nb-NO"/>
          </a:p>
        </p:txBody>
      </p:sp>
    </p:spTree>
    <p:extLst>
      <p:ext uri="{BB962C8B-B14F-4D97-AF65-F5344CB8AC3E}">
        <p14:creationId xmlns:p14="http://schemas.microsoft.com/office/powerpoint/2010/main" val="3360426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29065-73FC-4BD8-AFB9-94C8571376F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15787E8-BA52-738A-CBED-51D4087EB36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525273F-47D2-C879-1A96-A056D566C2E6}"/>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43CD6DFE-DFEE-F9D2-DF21-4B4C39F9EA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0360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AutoNum type="arabicPeriod"/>
            </a:pPr>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14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7294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6076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4873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251A11A-3AFF-45EA-B02F-C1504D9909A2}" type="slidenum">
              <a:rPr lang="nb-NO" smtClean="0"/>
              <a:t>9</a:t>
            </a:fld>
            <a:endParaRPr lang="nb-NO"/>
          </a:p>
        </p:txBody>
      </p:sp>
    </p:spTree>
    <p:extLst>
      <p:ext uri="{BB962C8B-B14F-4D97-AF65-F5344CB8AC3E}">
        <p14:creationId xmlns:p14="http://schemas.microsoft.com/office/powerpoint/2010/main" val="3396458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mj-lt"/>
              <a:buNone/>
            </a:pPr>
            <a:r>
              <a:rPr lang="nb-NO" sz="1200"/>
              <a:t>. </a:t>
            </a:r>
          </a:p>
          <a:p>
            <a:endParaRPr lang="nb-NO"/>
          </a:p>
        </p:txBody>
      </p:sp>
      <p:sp>
        <p:nvSpPr>
          <p:cNvPr id="4" name="Plassholder for lysbildenummer 3"/>
          <p:cNvSpPr>
            <a:spLocks noGrp="1"/>
          </p:cNvSpPr>
          <p:nvPr>
            <p:ph type="sldNum" sz="quarter" idx="5"/>
          </p:nvPr>
        </p:nvSpPr>
        <p:spPr/>
        <p:txBody>
          <a:bodyPr/>
          <a:lstStyle/>
          <a:p>
            <a:fld id="{8251A11A-3AFF-45EA-B02F-C1504D9909A2}" type="slidenum">
              <a:rPr lang="nb-NO" smtClean="0"/>
              <a:t>11</a:t>
            </a:fld>
            <a:endParaRPr lang="nb-NO"/>
          </a:p>
        </p:txBody>
      </p:sp>
    </p:spTree>
    <p:extLst>
      <p:ext uri="{BB962C8B-B14F-4D97-AF65-F5344CB8AC3E}">
        <p14:creationId xmlns:p14="http://schemas.microsoft.com/office/powerpoint/2010/main" val="4007690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251A11A-3AFF-45EA-B02F-C1504D9909A2}" type="slidenum">
              <a:rPr lang="nb-NO" smtClean="0"/>
              <a:t>13</a:t>
            </a:fld>
            <a:endParaRPr lang="nb-NO"/>
          </a:p>
        </p:txBody>
      </p:sp>
    </p:spTree>
    <p:extLst>
      <p:ext uri="{BB962C8B-B14F-4D97-AF65-F5344CB8AC3E}">
        <p14:creationId xmlns:p14="http://schemas.microsoft.com/office/powerpoint/2010/main" val="3501391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251A11A-3AFF-45EA-B02F-C1504D9909A2}" type="slidenum">
              <a:rPr lang="nb-NO" smtClean="0"/>
              <a:t>14</a:t>
            </a:fld>
            <a:endParaRPr lang="nb-NO"/>
          </a:p>
        </p:txBody>
      </p:sp>
    </p:spTree>
    <p:extLst>
      <p:ext uri="{BB962C8B-B14F-4D97-AF65-F5344CB8AC3E}">
        <p14:creationId xmlns:p14="http://schemas.microsoft.com/office/powerpoint/2010/main" val="454001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8251A11A-3AFF-45EA-B02F-C1504D9909A2}" type="slidenum">
              <a:rPr lang="nb-NO" smtClean="0"/>
              <a:t>15</a:t>
            </a:fld>
            <a:endParaRPr lang="nb-NO"/>
          </a:p>
        </p:txBody>
      </p:sp>
    </p:spTree>
    <p:extLst>
      <p:ext uri="{BB962C8B-B14F-4D97-AF65-F5344CB8AC3E}">
        <p14:creationId xmlns:p14="http://schemas.microsoft.com/office/powerpoint/2010/main" val="7054044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1699859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Tittellysbilde ny 2">
    <p:bg>
      <p:bgPr>
        <a:solidFill>
          <a:schemeClr val="accent1"/>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2769161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tellysbilde ny 2 uten bilde">
    <p:bg>
      <p:bgPr>
        <a:solidFill>
          <a:schemeClr val="tx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051E715-0C35-C940-9034-9C879AE08CC3}"/>
              </a:ext>
            </a:extLst>
          </p:cNvPr>
          <p:cNvSpPr/>
          <p:nvPr/>
        </p:nvSpPr>
        <p:spPr>
          <a:xfrm>
            <a:off x="710560" y="2030400"/>
            <a:ext cx="5395879" cy="20345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8013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80135"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628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uten bilde </a:t>
            </a:r>
          </a:p>
        </p:txBody>
      </p:sp>
      <p:grpSp>
        <p:nvGrpSpPr>
          <p:cNvPr id="7" name="Gruppe 6"/>
          <p:cNvGrpSpPr/>
          <p:nvPr/>
        </p:nvGrpSpPr>
        <p:grpSpPr>
          <a:xfrm>
            <a:off x="710560" y="0"/>
            <a:ext cx="2030400" cy="2030400"/>
            <a:chOff x="649600" y="0"/>
            <a:chExt cx="2030400" cy="2030400"/>
          </a:xfrm>
        </p:grpSpPr>
        <p:sp>
          <p:nvSpPr>
            <p:cNvPr id="15" name="Ellipse 14"/>
            <p:cNvSpPr/>
            <p:nvPr/>
          </p:nvSpPr>
          <p:spPr>
            <a:xfrm>
              <a:off x="649600" y="0"/>
              <a:ext cx="2030400" cy="2030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24800" y="491403"/>
              <a:ext cx="1080000" cy="1080000"/>
            </a:xfrm>
            <a:prstGeom prst="rect">
              <a:avLst/>
            </a:prstGeom>
          </p:spPr>
        </p:pic>
      </p:grpSp>
    </p:spTree>
    <p:extLst>
      <p:ext uri="{BB962C8B-B14F-4D97-AF65-F5344CB8AC3E}">
        <p14:creationId xmlns:p14="http://schemas.microsoft.com/office/powerpoint/2010/main" val="1864735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tellysbilde bilde positiv logo">
    <p:bg>
      <p:bgPr>
        <a:solidFill>
          <a:schemeClr val="bg2"/>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851436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2692106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45400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791368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764851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29.01.2026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548767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29.01.2026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119017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3098847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260899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29.01.2026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857583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3526056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3732722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2429638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29.01.2026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3466368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423133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83994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432657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29.01.2026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2640653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206274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1518704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997601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29.01.2026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310530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376562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2900691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2814294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6505178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926349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29.01.2026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0117580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715759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29.01.2026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411083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18718856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18686315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3494078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3613280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12247125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F4797348-25B6-A44F-3796-96C79A00A7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grpSp>
        <p:nvGrpSpPr>
          <p:cNvPr id="9" name="Gruppe 8">
            <a:extLst>
              <a:ext uri="{FF2B5EF4-FFF2-40B4-BE49-F238E27FC236}">
                <a16:creationId xmlns:a16="http://schemas.microsoft.com/office/drawing/2014/main" id="{F367AF7B-0D53-D09B-E5BF-7567C83A088F}"/>
              </a:ext>
            </a:extLst>
          </p:cNvPr>
          <p:cNvGrpSpPr/>
          <p:nvPr userDrawn="1"/>
        </p:nvGrpSpPr>
        <p:grpSpPr>
          <a:xfrm>
            <a:off x="331200" y="6292352"/>
            <a:ext cx="11860799" cy="365125"/>
            <a:chOff x="331200" y="6292352"/>
            <a:chExt cx="11860799" cy="365125"/>
          </a:xfrm>
        </p:grpSpPr>
        <p:pic>
          <p:nvPicPr>
            <p:cNvPr id="10" name="Bilde 9">
              <a:extLst>
                <a:ext uri="{FF2B5EF4-FFF2-40B4-BE49-F238E27FC236}">
                  <a16:creationId xmlns:a16="http://schemas.microsoft.com/office/drawing/2014/main" id="{E7851087-C2B5-CBF5-1012-A53C32EC84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11" name="Date Placeholder 3">
              <a:extLst>
                <a:ext uri="{FF2B5EF4-FFF2-40B4-BE49-F238E27FC236}">
                  <a16:creationId xmlns:a16="http://schemas.microsoft.com/office/drawing/2014/main" id="{A7AD1761-E514-9A7E-DCA8-6E70ADFEE4AE}"/>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29.01.2026</a:t>
              </a:fld>
              <a:endParaRPr lang="nb-NO"/>
            </a:p>
          </p:txBody>
        </p:sp>
        <p:sp>
          <p:nvSpPr>
            <p:cNvPr id="12" name="Slide Number Placeholder 5">
              <a:extLst>
                <a:ext uri="{FF2B5EF4-FFF2-40B4-BE49-F238E27FC236}">
                  <a16:creationId xmlns:a16="http://schemas.microsoft.com/office/drawing/2014/main" id="{9E859B11-008F-EA73-3580-D2C78C5DF70F}"/>
                </a:ext>
              </a:extLst>
            </p:cNvPr>
            <p:cNvSpPr txBox="1">
              <a:spLocks/>
            </p:cNvSpPr>
            <p:nvPr/>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grpSp>
    </p:spTree>
    <p:extLst>
      <p:ext uri="{BB962C8B-B14F-4D97-AF65-F5344CB8AC3E}">
        <p14:creationId xmlns:p14="http://schemas.microsoft.com/office/powerpoint/2010/main" val="39988588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3BAB83-430E-FBB1-B35A-5DDC3D647F6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0E9AD87-CDC5-CEEC-7E70-81D90E3AC76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5050BF4-1F6D-C67C-4573-9F3C8EA733E4}"/>
              </a:ext>
            </a:extLst>
          </p:cNvPr>
          <p:cNvSpPr>
            <a:spLocks noGrp="1"/>
          </p:cNvSpPr>
          <p:nvPr>
            <p:ph type="dt" sz="half" idx="10"/>
          </p:nvPr>
        </p:nvSpPr>
        <p:spPr/>
        <p:txBody>
          <a:bodyPr/>
          <a:lstStyle/>
          <a:p>
            <a:fld id="{DACBAE41-1F49-46D1-83EF-8178D863716A}" type="datetimeFigureOut">
              <a:rPr lang="nb-NO" smtClean="0"/>
              <a:t>29.01.2026</a:t>
            </a:fld>
            <a:endParaRPr lang="nb-NO"/>
          </a:p>
        </p:txBody>
      </p:sp>
      <p:sp>
        <p:nvSpPr>
          <p:cNvPr id="5" name="Plassholder for bunntekst 4">
            <a:extLst>
              <a:ext uri="{FF2B5EF4-FFF2-40B4-BE49-F238E27FC236}">
                <a16:creationId xmlns:a16="http://schemas.microsoft.com/office/drawing/2014/main" id="{A32A6821-410F-089D-80A1-0140E51A017C}"/>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108DD16-CE0B-04BE-0F4C-B1E6227663C7}"/>
              </a:ext>
            </a:extLst>
          </p:cNvPr>
          <p:cNvSpPr>
            <a:spLocks noGrp="1"/>
          </p:cNvSpPr>
          <p:nvPr>
            <p:ph type="sldNum" sz="quarter" idx="12"/>
          </p:nvPr>
        </p:nvSpPr>
        <p:spPr/>
        <p:txBody>
          <a:bodyPr/>
          <a:lstStyle/>
          <a:p>
            <a:fld id="{0188A3D5-8367-4BB0-864A-427416A3F7A7}" type="slidenum">
              <a:rPr lang="nb-NO" smtClean="0"/>
              <a:t>‹#›</a:t>
            </a:fld>
            <a:endParaRPr lang="nb-NO"/>
          </a:p>
        </p:txBody>
      </p:sp>
    </p:spTree>
    <p:extLst>
      <p:ext uri="{BB962C8B-B14F-4D97-AF65-F5344CB8AC3E}">
        <p14:creationId xmlns:p14="http://schemas.microsoft.com/office/powerpoint/2010/main" val="3742511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921414-F983-872E-134C-6148BBB473BC}"/>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3B1A3EB4-A15D-5B18-4E60-EA42B45EE9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50E4B467-185E-A41A-16D1-C9BA78042DA4}"/>
              </a:ext>
            </a:extLst>
          </p:cNvPr>
          <p:cNvSpPr>
            <a:spLocks noGrp="1"/>
          </p:cNvSpPr>
          <p:nvPr>
            <p:ph type="dt" sz="half" idx="10"/>
          </p:nvPr>
        </p:nvSpPr>
        <p:spPr/>
        <p:txBody>
          <a:bodyPr/>
          <a:lstStyle/>
          <a:p>
            <a:fld id="{CB1FBF58-BA54-41F1-9606-C7F1706D40A9}" type="datetimeFigureOut">
              <a:rPr lang="nb-NO" smtClean="0"/>
              <a:t>29.01.2026</a:t>
            </a:fld>
            <a:endParaRPr lang="nb-NO"/>
          </a:p>
        </p:txBody>
      </p:sp>
      <p:sp>
        <p:nvSpPr>
          <p:cNvPr id="5" name="Plassholder for bunntekst 4">
            <a:extLst>
              <a:ext uri="{FF2B5EF4-FFF2-40B4-BE49-F238E27FC236}">
                <a16:creationId xmlns:a16="http://schemas.microsoft.com/office/drawing/2014/main" id="{C354F9F8-E7A5-EA0E-6690-FC82C9487ED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FC6B67-7D46-C104-37A2-9C509F787020}"/>
              </a:ext>
            </a:extLst>
          </p:cNvPr>
          <p:cNvSpPr>
            <a:spLocks noGrp="1"/>
          </p:cNvSpPr>
          <p:nvPr>
            <p:ph type="sldNum" sz="quarter" idx="12"/>
          </p:nvPr>
        </p:nvSpPr>
        <p:spPr/>
        <p:txBody>
          <a:bodyPr/>
          <a:lstStyle/>
          <a:p>
            <a:fld id="{8180E809-87EF-4282-9944-F8C8A01EB672}" type="slidenum">
              <a:rPr lang="nb-NO" smtClean="0"/>
              <a:t>‹#›</a:t>
            </a:fld>
            <a:endParaRPr lang="nb-NO"/>
          </a:p>
        </p:txBody>
      </p:sp>
    </p:spTree>
    <p:extLst>
      <p:ext uri="{BB962C8B-B14F-4D97-AF65-F5344CB8AC3E}">
        <p14:creationId xmlns:p14="http://schemas.microsoft.com/office/powerpoint/2010/main" val="789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8485CA-2286-B73A-30EC-DD1D6991A76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49369BF-B5B5-2B13-5091-4E988460C6F2}"/>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43A5E78-2E3D-9972-49E6-D70E0887FE31}"/>
              </a:ext>
            </a:extLst>
          </p:cNvPr>
          <p:cNvSpPr>
            <a:spLocks noGrp="1"/>
          </p:cNvSpPr>
          <p:nvPr>
            <p:ph type="dt" sz="half" idx="10"/>
          </p:nvPr>
        </p:nvSpPr>
        <p:spPr/>
        <p:txBody>
          <a:bodyPr/>
          <a:lstStyle/>
          <a:p>
            <a:fld id="{CB1FBF58-BA54-41F1-9606-C7F1706D40A9}" type="datetimeFigureOut">
              <a:rPr lang="nb-NO" smtClean="0"/>
              <a:t>29.01.2026</a:t>
            </a:fld>
            <a:endParaRPr lang="nb-NO"/>
          </a:p>
        </p:txBody>
      </p:sp>
      <p:sp>
        <p:nvSpPr>
          <p:cNvPr id="5" name="Plassholder for bunntekst 4">
            <a:extLst>
              <a:ext uri="{FF2B5EF4-FFF2-40B4-BE49-F238E27FC236}">
                <a16:creationId xmlns:a16="http://schemas.microsoft.com/office/drawing/2014/main" id="{A7032C4A-9BA6-77CD-8CF2-26D157CBE14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5FFEA8E-1216-E37C-AB1B-C95365463E7E}"/>
              </a:ext>
            </a:extLst>
          </p:cNvPr>
          <p:cNvSpPr>
            <a:spLocks noGrp="1"/>
          </p:cNvSpPr>
          <p:nvPr>
            <p:ph type="sldNum" sz="quarter" idx="12"/>
          </p:nvPr>
        </p:nvSpPr>
        <p:spPr/>
        <p:txBody>
          <a:bodyPr/>
          <a:lstStyle/>
          <a:p>
            <a:fld id="{8180E809-87EF-4282-9944-F8C8A01EB672}" type="slidenum">
              <a:rPr lang="nb-NO" smtClean="0"/>
              <a:t>‹#›</a:t>
            </a:fld>
            <a:endParaRPr lang="nb-NO"/>
          </a:p>
        </p:txBody>
      </p:sp>
    </p:spTree>
    <p:extLst>
      <p:ext uri="{BB962C8B-B14F-4D97-AF65-F5344CB8AC3E}">
        <p14:creationId xmlns:p14="http://schemas.microsoft.com/office/powerpoint/2010/main" val="4172424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tellysbilde ny 2">
    <p:bg>
      <p:bgPr>
        <a:solidFill>
          <a:schemeClr val="accent3"/>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802523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Tittellysbilde ny 2">
    <p:bg>
      <p:bgPr>
        <a:solidFill>
          <a:schemeClr val="accent6"/>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1369103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Tittellysbilde ny 2">
    <p:bg>
      <p:bgPr>
        <a:solidFill>
          <a:schemeClr val="tx2"/>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4195952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2.xml"/><Relationship Id="rId7"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31830174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8"/>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120344539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7"/>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29.01.2026</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44835647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1"/>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pic>
        <p:nvPicPr>
          <p:cNvPr id="5" name="Bilde 4">
            <a:extLst>
              <a:ext uri="{FF2B5EF4-FFF2-40B4-BE49-F238E27FC236}">
                <a16:creationId xmlns:a16="http://schemas.microsoft.com/office/drawing/2014/main" id="{B331DCDA-A671-1AEA-C91C-BDF1F5B832A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6" name="Date Placeholder 3">
            <a:extLst>
              <a:ext uri="{FF2B5EF4-FFF2-40B4-BE49-F238E27FC236}">
                <a16:creationId xmlns:a16="http://schemas.microsoft.com/office/drawing/2014/main" id="{097FFE78-F798-F5FF-D507-7EC8F4DDF18B}"/>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29.01.2026</a:t>
            </a:fld>
            <a:endParaRPr lang="nb-NO"/>
          </a:p>
        </p:txBody>
      </p:sp>
      <p:sp>
        <p:nvSpPr>
          <p:cNvPr id="9" name="Slide Number Placeholder 5">
            <a:extLst>
              <a:ext uri="{FF2B5EF4-FFF2-40B4-BE49-F238E27FC236}">
                <a16:creationId xmlns:a16="http://schemas.microsoft.com/office/drawing/2014/main" id="{D5AC3886-6C5C-60F6-01C9-9AA0E9E5CA9D}"/>
              </a:ext>
            </a:extLst>
          </p:cNvPr>
          <p:cNvSpPr txBox="1">
            <a:spLocks/>
          </p:cNvSpPr>
          <p:nvPr userDrawn="1"/>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spTree>
    <p:extLst>
      <p:ext uri="{BB962C8B-B14F-4D97-AF65-F5344CB8AC3E}">
        <p14:creationId xmlns:p14="http://schemas.microsoft.com/office/powerpoint/2010/main" val="94397580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Lst>
  <p:transition>
    <p:fade/>
  </p:transition>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9"/>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27.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16.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3.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5.xml"/><Relationship Id="rId1" Type="http://schemas.openxmlformats.org/officeDocument/2006/relationships/video" Target="https://www.youtube.com/embed/6EoYFHC0070?feature=oembe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5.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5.xml"/><Relationship Id="rId1" Type="http://schemas.openxmlformats.org/officeDocument/2006/relationships/video" Target="https://www.youtube.com/embed/Wwf8Xgbx68g?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5.xml"/><Relationship Id="rId5" Type="http://schemas.openxmlformats.org/officeDocument/2006/relationships/image" Target="../media/image1.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Undertittel 23">
            <a:extLst>
              <a:ext uri="{FF2B5EF4-FFF2-40B4-BE49-F238E27FC236}">
                <a16:creationId xmlns:a16="http://schemas.microsoft.com/office/drawing/2014/main" id="{29C4B857-6438-6A5D-F840-CD54D88B7D0D}"/>
              </a:ext>
            </a:extLst>
          </p:cNvPr>
          <p:cNvSpPr>
            <a:spLocks noGrp="1"/>
          </p:cNvSpPr>
          <p:nvPr>
            <p:ph type="subTitle" idx="1"/>
          </p:nvPr>
        </p:nvSpPr>
        <p:spPr/>
        <p:txBody>
          <a:bodyPr/>
          <a:lstStyle/>
          <a:p>
            <a:endParaRPr lang="nb-NO"/>
          </a:p>
        </p:txBody>
      </p:sp>
      <p:pic>
        <p:nvPicPr>
          <p:cNvPr id="30" name="ANW1380_019_Three-Reasons-3-(60)">
            <a:hlinkClick r:id="" action="ppaction://media"/>
            <a:extLst>
              <a:ext uri="{FF2B5EF4-FFF2-40B4-BE49-F238E27FC236}">
                <a16:creationId xmlns:a16="http://schemas.microsoft.com/office/drawing/2014/main" id="{8C3CA1DD-808E-9314-B088-66531559BE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8" y="7938"/>
            <a:ext cx="812800" cy="812800"/>
          </a:xfrm>
          <a:prstGeom prst="rect">
            <a:avLst/>
          </a:prstGeom>
        </p:spPr>
      </p:pic>
      <p:pic>
        <p:nvPicPr>
          <p:cNvPr id="2" name="Bilde 1">
            <a:extLst>
              <a:ext uri="{FF2B5EF4-FFF2-40B4-BE49-F238E27FC236}">
                <a16:creationId xmlns:a16="http://schemas.microsoft.com/office/drawing/2014/main" id="{824818F3-880E-916E-26E4-469BA0AE464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967" y="-7109"/>
            <a:ext cx="12188058" cy="6857171"/>
          </a:xfrm>
          <a:prstGeom prst="rect">
            <a:avLst/>
          </a:prstGeom>
        </p:spPr>
      </p:pic>
      <p:sp>
        <p:nvSpPr>
          <p:cNvPr id="3" name="Rektangel 2">
            <a:extLst>
              <a:ext uri="{FF2B5EF4-FFF2-40B4-BE49-F238E27FC236}">
                <a16:creationId xmlns:a16="http://schemas.microsoft.com/office/drawing/2014/main" id="{34708319-39A6-AC06-CCEC-02F2E9E8B824}"/>
              </a:ext>
            </a:extLst>
          </p:cNvPr>
          <p:cNvSpPr/>
          <p:nvPr/>
        </p:nvSpPr>
        <p:spPr>
          <a:xfrm>
            <a:off x="731085" y="4016829"/>
            <a:ext cx="5364915" cy="104502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ekstSylinder 3">
            <a:extLst>
              <a:ext uri="{FF2B5EF4-FFF2-40B4-BE49-F238E27FC236}">
                <a16:creationId xmlns:a16="http://schemas.microsoft.com/office/drawing/2014/main" id="{FBD18ABA-42E0-76ED-03BB-DF82941FF7DE}"/>
              </a:ext>
            </a:extLst>
          </p:cNvPr>
          <p:cNvSpPr txBox="1"/>
          <p:nvPr/>
        </p:nvSpPr>
        <p:spPr>
          <a:xfrm>
            <a:off x="1164774" y="4308510"/>
            <a:ext cx="4800598" cy="461665"/>
          </a:xfrm>
          <a:prstGeom prst="rect">
            <a:avLst/>
          </a:prstGeom>
          <a:noFill/>
        </p:spPr>
        <p:txBody>
          <a:bodyPr wrap="square" rtlCol="0">
            <a:spAutoFit/>
          </a:bodyPr>
          <a:lstStyle/>
          <a:p>
            <a:pPr algn="l"/>
            <a:r>
              <a:rPr lang="nb-NO" sz="2400" dirty="0"/>
              <a:t>Oss som kollegaer – økt 1</a:t>
            </a:r>
          </a:p>
        </p:txBody>
      </p:sp>
    </p:spTree>
    <p:extLst>
      <p:ext uri="{BB962C8B-B14F-4D97-AF65-F5344CB8AC3E}">
        <p14:creationId xmlns:p14="http://schemas.microsoft.com/office/powerpoint/2010/main" val="156373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cond evt="onNext" delay="0">
                      <p:tgtEl>
                        <p:sldTgt/>
                      </p:tgtEl>
                    </p:cond>
                  </p:endCondLst>
                </p:cTn>
                <p:tgtEl>
                  <p:spTgt spid="3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0D64D10-8A57-F1B2-C1FE-0CD2015654EF}"/>
              </a:ext>
            </a:extLst>
          </p:cNvPr>
          <p:cNvSpPr/>
          <p:nvPr/>
        </p:nvSpPr>
        <p:spPr>
          <a:xfrm>
            <a:off x="5334000"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750BE9A-51C0-DD0A-EF4E-C27D136A4C5E}"/>
              </a:ext>
            </a:extLst>
          </p:cNvPr>
          <p:cNvSpPr>
            <a:spLocks noGrp="1"/>
          </p:cNvSpPr>
          <p:nvPr>
            <p:ph type="title"/>
          </p:nvPr>
        </p:nvSpPr>
        <p:spPr>
          <a:xfrm>
            <a:off x="412073" y="860241"/>
            <a:ext cx="4576186" cy="1278437"/>
          </a:xfrm>
        </p:spPr>
        <p:txBody>
          <a:bodyPr>
            <a:noAutofit/>
          </a:bodyPr>
          <a:lstStyle/>
          <a:p>
            <a:pPr algn="ctr">
              <a:spcBef>
                <a:spcPts val="600"/>
              </a:spcBef>
              <a:spcAft>
                <a:spcPts val="600"/>
              </a:spcAft>
            </a:pPr>
            <a:r>
              <a:rPr lang="nb-NO"/>
              <a:t>Vi kan reagere forskjellig</a:t>
            </a:r>
            <a:br>
              <a:rPr lang="nb-NO"/>
            </a:br>
            <a:endParaRPr lang="nb-NO" sz="1800"/>
          </a:p>
        </p:txBody>
      </p:sp>
      <p:sp>
        <p:nvSpPr>
          <p:cNvPr id="3" name="Plassholder for innhold 2">
            <a:extLst>
              <a:ext uri="{FF2B5EF4-FFF2-40B4-BE49-F238E27FC236}">
                <a16:creationId xmlns:a16="http://schemas.microsoft.com/office/drawing/2014/main" id="{6DB69014-F5CE-E433-0951-C923901B789A}"/>
              </a:ext>
            </a:extLst>
          </p:cNvPr>
          <p:cNvSpPr>
            <a:spLocks noGrp="1"/>
          </p:cNvSpPr>
          <p:nvPr>
            <p:ph idx="1"/>
          </p:nvPr>
        </p:nvSpPr>
        <p:spPr>
          <a:xfrm>
            <a:off x="5890786" y="1196975"/>
            <a:ext cx="5744427" cy="5095377"/>
          </a:xfrm>
        </p:spPr>
        <p:txBody>
          <a:bodyPr>
            <a:noAutofit/>
          </a:bodyPr>
          <a:lstStyle/>
          <a:p>
            <a:pPr>
              <a:spcBef>
                <a:spcPts val="1200"/>
              </a:spcBef>
              <a:spcAft>
                <a:spcPts val="1200"/>
              </a:spcAft>
              <a:buNone/>
            </a:pPr>
            <a:r>
              <a:rPr lang="nb-NO" sz="1800" b="1"/>
              <a:t>Eksempler: </a:t>
            </a:r>
          </a:p>
          <a:p>
            <a:pPr>
              <a:spcBef>
                <a:spcPts val="1200"/>
              </a:spcBef>
              <a:spcAft>
                <a:spcPts val="1200"/>
              </a:spcAft>
              <a:buBlip>
                <a:blip r:embed="rId2"/>
              </a:buBlip>
            </a:pPr>
            <a:r>
              <a:rPr lang="nb-NO" sz="1800" dirty="0"/>
              <a:t>I </a:t>
            </a:r>
            <a:r>
              <a:rPr lang="nb-NO" sz="1800"/>
              <a:t>et møte</a:t>
            </a:r>
            <a:r>
              <a:rPr lang="nb-NO" sz="1800" dirty="0"/>
              <a:t> opplevde kollegaen </a:t>
            </a:r>
            <a:r>
              <a:rPr lang="nb-NO" sz="1800"/>
              <a:t>din </a:t>
            </a:r>
            <a:r>
              <a:rPr lang="nb-NO" sz="1800" dirty="0"/>
              <a:t>en mamma </a:t>
            </a:r>
            <a:r>
              <a:rPr lang="nb-NO" sz="1800"/>
              <a:t>som truende</a:t>
            </a:r>
            <a:r>
              <a:rPr lang="nb-NO" sz="1800" dirty="0"/>
              <a:t>,</a:t>
            </a:r>
            <a:r>
              <a:rPr lang="nb-NO" sz="1800"/>
              <a:t> du </a:t>
            </a:r>
            <a:r>
              <a:rPr lang="nb-NO" sz="1800" dirty="0"/>
              <a:t>tenkte heller at hun var redd</a:t>
            </a:r>
            <a:r>
              <a:rPr lang="nb-NO" sz="1800"/>
              <a:t>. </a:t>
            </a:r>
          </a:p>
          <a:p>
            <a:pPr>
              <a:spcBef>
                <a:spcPts val="1200"/>
              </a:spcBef>
              <a:spcAft>
                <a:spcPts val="1200"/>
              </a:spcAft>
              <a:buBlip>
                <a:blip r:embed="rId2"/>
              </a:buBlip>
            </a:pPr>
            <a:r>
              <a:rPr lang="nb-NO" sz="1800"/>
              <a:t>Du trives best med en plan for hva dere skal gjøre med ungdomsgruppen, mens kollegaen din liker å ta det som det kommer. </a:t>
            </a:r>
          </a:p>
          <a:p>
            <a:pPr>
              <a:spcBef>
                <a:spcPts val="1200"/>
              </a:spcBef>
              <a:spcAft>
                <a:spcPts val="1200"/>
              </a:spcAft>
              <a:buBlip>
                <a:blip r:embed="rId2"/>
              </a:buBlip>
            </a:pPr>
            <a:r>
              <a:rPr lang="nb-NO" sz="1800"/>
              <a:t>Du kan bli veldig irritert av barn som sutrer og klenger, mens en kollega reagerer på avvisning. </a:t>
            </a:r>
          </a:p>
          <a:p>
            <a:pPr>
              <a:spcBef>
                <a:spcPts val="1200"/>
              </a:spcBef>
              <a:spcAft>
                <a:spcPts val="1200"/>
              </a:spcAft>
              <a:buBlip>
                <a:blip r:embed="rId2"/>
              </a:buBlip>
            </a:pPr>
            <a:r>
              <a:rPr lang="nb-NO" sz="1800"/>
              <a:t>Du opplever at kollegaen din </a:t>
            </a:r>
            <a:r>
              <a:rPr lang="nb-NO" sz="1800" dirty="0"/>
              <a:t>er veldig kritisk</a:t>
            </a:r>
            <a:r>
              <a:rPr lang="nb-NO" sz="1800"/>
              <a:t>, mens </a:t>
            </a:r>
            <a:r>
              <a:rPr lang="nb-NO" sz="1800" dirty="0"/>
              <a:t>kollegaen tenker </a:t>
            </a:r>
            <a:r>
              <a:rPr lang="nb-NO" sz="1800"/>
              <a:t>det </a:t>
            </a:r>
            <a:r>
              <a:rPr lang="nb-NO" sz="1800" dirty="0"/>
              <a:t>er </a:t>
            </a:r>
            <a:r>
              <a:rPr lang="nb-NO" sz="1800"/>
              <a:t>konstruktive tilbakemeldinger.</a:t>
            </a:r>
            <a:r>
              <a:rPr lang="nb-NO" sz="1800" dirty="0"/>
              <a:t> </a:t>
            </a:r>
            <a:r>
              <a:rPr lang="nb-NO" sz="1800"/>
              <a:t> </a:t>
            </a:r>
          </a:p>
        </p:txBody>
      </p:sp>
      <p:sp>
        <p:nvSpPr>
          <p:cNvPr id="4" name="TekstSylinder 3">
            <a:extLst>
              <a:ext uri="{FF2B5EF4-FFF2-40B4-BE49-F238E27FC236}">
                <a16:creationId xmlns:a16="http://schemas.microsoft.com/office/drawing/2014/main" id="{AD9DAA53-1613-EFE1-6390-7079D48642A9}"/>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1</a:t>
            </a:r>
          </a:p>
        </p:txBody>
      </p:sp>
      <p:sp>
        <p:nvSpPr>
          <p:cNvPr id="6" name="Plassholder for dato 3">
            <a:extLst>
              <a:ext uri="{FF2B5EF4-FFF2-40B4-BE49-F238E27FC236}">
                <a16:creationId xmlns:a16="http://schemas.microsoft.com/office/drawing/2014/main" id="{EA3F2CD7-E6B5-F77D-FF01-D1BC09634A47}"/>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7" name="Plassholder for lysbildenummer 4">
            <a:extLst>
              <a:ext uri="{FF2B5EF4-FFF2-40B4-BE49-F238E27FC236}">
                <a16:creationId xmlns:a16="http://schemas.microsoft.com/office/drawing/2014/main" id="{3FE24FEE-AC38-1269-456E-0AFD0A7D39AD}"/>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10</a:t>
            </a:fld>
            <a:endParaRPr lang="nb-NO"/>
          </a:p>
        </p:txBody>
      </p:sp>
      <p:pic>
        <p:nvPicPr>
          <p:cNvPr id="9" name="Bilde 8" descr="Et bilde som inneholder tegning, kunst, illustrasjon&#10;&#10;Automatisk generert beskrivelse">
            <a:extLst>
              <a:ext uri="{FF2B5EF4-FFF2-40B4-BE49-F238E27FC236}">
                <a16:creationId xmlns:a16="http://schemas.microsoft.com/office/drawing/2014/main" id="{9BF53D23-AB96-B7C9-9E41-03AF224F691F}"/>
              </a:ext>
            </a:extLst>
          </p:cNvPr>
          <p:cNvPicPr>
            <a:picLocks noChangeAspect="1"/>
          </p:cNvPicPr>
          <p:nvPr/>
        </p:nvPicPr>
        <p:blipFill rotWithShape="1">
          <a:blip r:embed="rId3">
            <a:extLst>
              <a:ext uri="{28A0092B-C50C-407E-A947-70E740481C1C}">
                <a14:useLocalDpi xmlns:a14="http://schemas.microsoft.com/office/drawing/2010/main" val="0"/>
              </a:ext>
            </a:extLst>
          </a:blip>
          <a:srcRect r="51843"/>
          <a:stretch/>
        </p:blipFill>
        <p:spPr>
          <a:xfrm>
            <a:off x="635924" y="2138678"/>
            <a:ext cx="2315380" cy="3095146"/>
          </a:xfrm>
          <a:prstGeom prst="rect">
            <a:avLst/>
          </a:prstGeom>
        </p:spPr>
      </p:pic>
      <p:pic>
        <p:nvPicPr>
          <p:cNvPr id="10" name="Bilde 9" descr="Et bilde som inneholder tegning, kunst, sketch, strektegning&#10;&#10;Automatisk generert beskrivelse">
            <a:extLst>
              <a:ext uri="{FF2B5EF4-FFF2-40B4-BE49-F238E27FC236}">
                <a16:creationId xmlns:a16="http://schemas.microsoft.com/office/drawing/2014/main" id="{CCF72B5F-EE1D-A8C0-06C8-FD60C0EE72F5}"/>
              </a:ext>
            </a:extLst>
          </p:cNvPr>
          <p:cNvPicPr>
            <a:picLocks noChangeAspect="1"/>
          </p:cNvPicPr>
          <p:nvPr/>
        </p:nvPicPr>
        <p:blipFill>
          <a:blip r:embed="rId4">
            <a:extLst>
              <a:ext uri="{28A0092B-C50C-407E-A947-70E740481C1C}">
                <a14:useLocalDpi xmlns:a14="http://schemas.microsoft.com/office/drawing/2010/main" val="0"/>
              </a:ext>
            </a:extLst>
          </a:blip>
          <a:srcRect l="55229"/>
          <a:stretch/>
        </p:blipFill>
        <p:spPr>
          <a:xfrm>
            <a:off x="2823503" y="2848749"/>
            <a:ext cx="1819014" cy="3341441"/>
          </a:xfrm>
          <a:prstGeom prst="rect">
            <a:avLst/>
          </a:prstGeom>
        </p:spPr>
      </p:pic>
    </p:spTree>
    <p:extLst>
      <p:ext uri="{BB962C8B-B14F-4D97-AF65-F5344CB8AC3E}">
        <p14:creationId xmlns:p14="http://schemas.microsoft.com/office/powerpoint/2010/main" val="7057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B337D0B-B097-18C9-C4A8-4C0DBB34CC80}"/>
              </a:ext>
            </a:extLst>
          </p:cNvPr>
          <p:cNvSpPr/>
          <p:nvPr/>
        </p:nvSpPr>
        <p:spPr>
          <a:xfrm>
            <a:off x="6080209" y="0"/>
            <a:ext cx="619728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5FC19037-F99A-93CF-13AC-164E0FF5FC36}"/>
              </a:ext>
            </a:extLst>
          </p:cNvPr>
          <p:cNvSpPr>
            <a:spLocks noGrp="1"/>
          </p:cNvSpPr>
          <p:nvPr>
            <p:ph idx="1"/>
          </p:nvPr>
        </p:nvSpPr>
        <p:spPr>
          <a:xfrm>
            <a:off x="6288736" y="981074"/>
            <a:ext cx="5690539" cy="4895851"/>
          </a:xfrm>
        </p:spPr>
        <p:txBody>
          <a:bodyPr>
            <a:noAutofit/>
          </a:bodyPr>
          <a:lstStyle/>
          <a:p>
            <a:pPr marL="0" indent="0">
              <a:spcBef>
                <a:spcPts val="1200"/>
              </a:spcBef>
              <a:buNone/>
            </a:pPr>
            <a:endParaRPr lang="nb-NO" sz="1800"/>
          </a:p>
          <a:p>
            <a:pPr marL="396000" lvl="2" indent="0">
              <a:spcBef>
                <a:spcPts val="1200"/>
              </a:spcBef>
              <a:spcAft>
                <a:spcPts val="1200"/>
              </a:spcAft>
              <a:buNone/>
            </a:pPr>
            <a:r>
              <a:rPr lang="nb-NO" sz="1800"/>
              <a:t>Kollegaer har </a:t>
            </a:r>
            <a:r>
              <a:rPr lang="nb-NO" sz="1800" b="1"/>
              <a:t>ulike liv i ulike faser. </a:t>
            </a:r>
            <a:r>
              <a:rPr lang="nb-NO" sz="1800"/>
              <a:t>Det kan påvirke hvordan toleransevinduet svinger, eksempelvis: </a:t>
            </a:r>
          </a:p>
          <a:p>
            <a:pPr lvl="4">
              <a:spcBef>
                <a:spcPts val="600"/>
              </a:spcBef>
              <a:spcAft>
                <a:spcPts val="600"/>
              </a:spcAft>
              <a:buBlip>
                <a:blip r:embed="rId3"/>
              </a:buBlip>
            </a:pPr>
            <a:r>
              <a:rPr lang="nb-NO" sz="1800"/>
              <a:t>Småbarnsfase</a:t>
            </a:r>
          </a:p>
          <a:p>
            <a:pPr lvl="4">
              <a:spcBef>
                <a:spcPts val="600"/>
              </a:spcBef>
              <a:spcAft>
                <a:spcPts val="600"/>
              </a:spcAft>
              <a:buBlip>
                <a:blip r:embed="rId3"/>
              </a:buBlip>
            </a:pPr>
            <a:r>
              <a:rPr lang="nb-NO" sz="1800"/>
              <a:t>Flytteprosess</a:t>
            </a:r>
          </a:p>
          <a:p>
            <a:pPr lvl="4">
              <a:spcBef>
                <a:spcPts val="600"/>
              </a:spcBef>
              <a:spcAft>
                <a:spcPts val="600"/>
              </a:spcAft>
              <a:buBlip>
                <a:blip r:embed="rId3"/>
              </a:buBlip>
            </a:pPr>
            <a:r>
              <a:rPr lang="nb-NO" sz="1800"/>
              <a:t>Samlivsbrudd</a:t>
            </a:r>
          </a:p>
          <a:p>
            <a:pPr lvl="4">
              <a:spcBef>
                <a:spcPts val="600"/>
              </a:spcBef>
              <a:spcAft>
                <a:spcPts val="600"/>
              </a:spcAft>
              <a:buBlip>
                <a:blip r:embed="rId3"/>
              </a:buBlip>
            </a:pPr>
            <a:r>
              <a:rPr lang="nb-NO" sz="1800"/>
              <a:t>Deltidsstudier</a:t>
            </a:r>
          </a:p>
          <a:p>
            <a:pPr lvl="4">
              <a:spcBef>
                <a:spcPts val="600"/>
              </a:spcBef>
              <a:spcAft>
                <a:spcPts val="600"/>
              </a:spcAft>
              <a:buBlip>
                <a:blip r:embed="rId3"/>
              </a:buBlip>
            </a:pPr>
            <a:r>
              <a:rPr lang="nb-NO" sz="1800"/>
              <a:t>Sykdom i nære relasjoner</a:t>
            </a:r>
          </a:p>
          <a:p>
            <a:pPr lvl="4">
              <a:spcBef>
                <a:spcPts val="600"/>
              </a:spcBef>
              <a:spcAft>
                <a:spcPts val="600"/>
              </a:spcAft>
              <a:buBlip>
                <a:blip r:embed="rId3"/>
              </a:buBlip>
            </a:pPr>
            <a:r>
              <a:rPr lang="nb-NO" sz="1800"/>
              <a:t>Forelskelse</a:t>
            </a:r>
          </a:p>
        </p:txBody>
      </p:sp>
      <p:sp>
        <p:nvSpPr>
          <p:cNvPr id="4" name="TekstSylinder 3">
            <a:extLst>
              <a:ext uri="{FF2B5EF4-FFF2-40B4-BE49-F238E27FC236}">
                <a16:creationId xmlns:a16="http://schemas.microsoft.com/office/drawing/2014/main" id="{5640206D-B6CB-D429-59B7-E1AC9000C4B2}"/>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1</a:t>
            </a:r>
          </a:p>
        </p:txBody>
      </p:sp>
      <p:sp>
        <p:nvSpPr>
          <p:cNvPr id="6" name="Plassholder for dato 3">
            <a:extLst>
              <a:ext uri="{FF2B5EF4-FFF2-40B4-BE49-F238E27FC236}">
                <a16:creationId xmlns:a16="http://schemas.microsoft.com/office/drawing/2014/main" id="{84B3382D-9C9B-3900-1DD1-86F5694CDD44}"/>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7" name="Plassholder for lysbildenummer 4">
            <a:extLst>
              <a:ext uri="{FF2B5EF4-FFF2-40B4-BE49-F238E27FC236}">
                <a16:creationId xmlns:a16="http://schemas.microsoft.com/office/drawing/2014/main" id="{0B6112BC-3F60-B66C-D9F4-3229216F8062}"/>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11</a:t>
            </a:fld>
            <a:endParaRPr lang="nb-NO"/>
          </a:p>
        </p:txBody>
      </p:sp>
      <p:sp>
        <p:nvSpPr>
          <p:cNvPr id="11" name="Tittel 1">
            <a:extLst>
              <a:ext uri="{FF2B5EF4-FFF2-40B4-BE49-F238E27FC236}">
                <a16:creationId xmlns:a16="http://schemas.microsoft.com/office/drawing/2014/main" id="{F0A83DCA-ACF7-6349-20D8-D9E61523208C}"/>
              </a:ext>
            </a:extLst>
          </p:cNvPr>
          <p:cNvSpPr txBox="1">
            <a:spLocks/>
          </p:cNvSpPr>
          <p:nvPr/>
        </p:nvSpPr>
        <p:spPr>
          <a:xfrm>
            <a:off x="305661" y="1133475"/>
            <a:ext cx="5413096" cy="64410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algn="ctr"/>
            <a:r>
              <a:rPr lang="nb-NO"/>
              <a:t>Ulike liv</a:t>
            </a:r>
            <a:r>
              <a:rPr lang="nb-NO" sz="1600" baseline="80000"/>
              <a:t>3</a:t>
            </a:r>
          </a:p>
        </p:txBody>
      </p:sp>
      <p:pic>
        <p:nvPicPr>
          <p:cNvPr id="15" name="Bilde 14" descr="Et bilde som inneholder hjerte, mørke&#10;&#10;Automatisk generert beskrivelse">
            <a:extLst>
              <a:ext uri="{FF2B5EF4-FFF2-40B4-BE49-F238E27FC236}">
                <a16:creationId xmlns:a16="http://schemas.microsoft.com/office/drawing/2014/main" id="{014B7724-A183-E0DE-0DC2-8C890CB8BBD6}"/>
              </a:ext>
            </a:extLst>
          </p:cNvPr>
          <p:cNvPicPr>
            <a:picLocks noChangeAspect="1"/>
          </p:cNvPicPr>
          <p:nvPr/>
        </p:nvPicPr>
        <p:blipFill rotWithShape="1">
          <a:blip r:embed="rId4">
            <a:extLst>
              <a:ext uri="{28A0092B-C50C-407E-A947-70E740481C1C}">
                <a14:useLocalDpi xmlns:a14="http://schemas.microsoft.com/office/drawing/2010/main" val="0"/>
              </a:ext>
            </a:extLst>
          </a:blip>
          <a:srcRect l="38814" t="30004" r="39181" b="28013"/>
          <a:stretch/>
        </p:blipFill>
        <p:spPr>
          <a:xfrm>
            <a:off x="2728377" y="2166089"/>
            <a:ext cx="1710370" cy="1835504"/>
          </a:xfrm>
          <a:prstGeom prst="rect">
            <a:avLst/>
          </a:prstGeom>
        </p:spPr>
      </p:pic>
      <p:pic>
        <p:nvPicPr>
          <p:cNvPr id="16" name="Bilde 15" descr="Et bilde som inneholder design, kunst&#10;&#10;Automatisk generert beskrivelse med middels konfidens">
            <a:extLst>
              <a:ext uri="{FF2B5EF4-FFF2-40B4-BE49-F238E27FC236}">
                <a16:creationId xmlns:a16="http://schemas.microsoft.com/office/drawing/2014/main" id="{98F469B2-AE1F-ECFC-33D4-33C1BC889C54}"/>
              </a:ext>
            </a:extLst>
          </p:cNvPr>
          <p:cNvPicPr>
            <a:picLocks noChangeAspect="1"/>
          </p:cNvPicPr>
          <p:nvPr/>
        </p:nvPicPr>
        <p:blipFill rotWithShape="1">
          <a:blip r:embed="rId5">
            <a:extLst>
              <a:ext uri="{28A0092B-C50C-407E-A947-70E740481C1C}">
                <a14:useLocalDpi xmlns:a14="http://schemas.microsoft.com/office/drawing/2010/main" val="0"/>
              </a:ext>
            </a:extLst>
          </a:blip>
          <a:srcRect l="29046" t="13639" r="41139" b="25002"/>
          <a:stretch/>
        </p:blipFill>
        <p:spPr>
          <a:xfrm>
            <a:off x="787651" y="2661165"/>
            <a:ext cx="2317368" cy="2680856"/>
          </a:xfrm>
          <a:prstGeom prst="rect">
            <a:avLst/>
          </a:prstGeom>
        </p:spPr>
      </p:pic>
      <p:pic>
        <p:nvPicPr>
          <p:cNvPr id="17" name="Bilde 16" descr="Et bilde som inneholder Grafikk&#10;&#10;Automatisk generert beskrivelse">
            <a:extLst>
              <a:ext uri="{FF2B5EF4-FFF2-40B4-BE49-F238E27FC236}">
                <a16:creationId xmlns:a16="http://schemas.microsoft.com/office/drawing/2014/main" id="{6629E411-DE4E-0D44-CE77-386EE996235C}"/>
              </a:ext>
            </a:extLst>
          </p:cNvPr>
          <p:cNvPicPr>
            <a:picLocks noChangeAspect="1"/>
          </p:cNvPicPr>
          <p:nvPr/>
        </p:nvPicPr>
        <p:blipFill rotWithShape="1">
          <a:blip r:embed="rId6">
            <a:extLst>
              <a:ext uri="{28A0092B-C50C-407E-A947-70E740481C1C}">
                <a14:useLocalDpi xmlns:a14="http://schemas.microsoft.com/office/drawing/2010/main" val="0"/>
              </a:ext>
            </a:extLst>
          </a:blip>
          <a:srcRect l="25871" t="16674" r="34133" b="24725"/>
          <a:stretch/>
        </p:blipFill>
        <p:spPr>
          <a:xfrm>
            <a:off x="2873608" y="3665525"/>
            <a:ext cx="2636622" cy="2171572"/>
          </a:xfrm>
          <a:prstGeom prst="rect">
            <a:avLst/>
          </a:prstGeom>
        </p:spPr>
      </p:pic>
    </p:spTree>
    <p:extLst>
      <p:ext uri="{BB962C8B-B14F-4D97-AF65-F5344CB8AC3E}">
        <p14:creationId xmlns:p14="http://schemas.microsoft.com/office/powerpoint/2010/main" val="2953650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335DE2-3436-8406-01B8-75C3DB4D4CF2}"/>
              </a:ext>
            </a:extLst>
          </p:cNvPr>
          <p:cNvSpPr>
            <a:spLocks noGrp="1"/>
          </p:cNvSpPr>
          <p:nvPr>
            <p:ph type="title"/>
          </p:nvPr>
        </p:nvSpPr>
        <p:spPr/>
        <p:txBody>
          <a:bodyPr/>
          <a:lstStyle/>
          <a:p>
            <a:r>
              <a:rPr lang="nb-NO"/>
              <a:t>Oppgave </a:t>
            </a:r>
          </a:p>
        </p:txBody>
      </p:sp>
      <p:sp>
        <p:nvSpPr>
          <p:cNvPr id="3" name="Plassholder for innhold 2">
            <a:extLst>
              <a:ext uri="{FF2B5EF4-FFF2-40B4-BE49-F238E27FC236}">
                <a16:creationId xmlns:a16="http://schemas.microsoft.com/office/drawing/2014/main" id="{0445A71C-10D6-1E21-2CB0-BB80D60F55C5}"/>
              </a:ext>
            </a:extLst>
          </p:cNvPr>
          <p:cNvSpPr>
            <a:spLocks noGrp="1"/>
          </p:cNvSpPr>
          <p:nvPr>
            <p:ph idx="1"/>
          </p:nvPr>
        </p:nvSpPr>
        <p:spPr>
          <a:xfrm>
            <a:off x="711602" y="1651210"/>
            <a:ext cx="5384398" cy="4060825"/>
          </a:xfrm>
        </p:spPr>
        <p:txBody>
          <a:bodyPr>
            <a:normAutofit/>
          </a:bodyPr>
          <a:lstStyle/>
          <a:p>
            <a:pPr marL="0" indent="0">
              <a:spcBef>
                <a:spcPts val="1200"/>
              </a:spcBef>
              <a:spcAft>
                <a:spcPts val="1200"/>
              </a:spcAft>
              <a:buNone/>
            </a:pPr>
            <a:r>
              <a:rPr lang="nb-NO" sz="1800"/>
              <a:t>Gå sammen to og to</a:t>
            </a:r>
          </a:p>
          <a:p>
            <a:pPr>
              <a:spcBef>
                <a:spcPts val="1200"/>
              </a:spcBef>
              <a:spcAft>
                <a:spcPts val="1200"/>
              </a:spcAft>
              <a:buBlip>
                <a:blip r:embed="rId2"/>
              </a:buBlip>
            </a:pPr>
            <a:r>
              <a:rPr lang="nb-NO" sz="1800"/>
              <a:t>Forklar hvorfor kollegaer kan ha forskjellige toleransevinduer. </a:t>
            </a:r>
          </a:p>
          <a:p>
            <a:pPr>
              <a:spcBef>
                <a:spcPts val="1200"/>
              </a:spcBef>
              <a:spcAft>
                <a:spcPts val="1200"/>
              </a:spcAft>
              <a:buBlip>
                <a:blip r:embed="rId2"/>
              </a:buBlip>
            </a:pPr>
            <a:r>
              <a:rPr lang="nb-NO" sz="1800"/>
              <a:t>Tenk på en konkret situasjon der du og en kollega reagerte forskjellig. </a:t>
            </a:r>
          </a:p>
          <a:p>
            <a:pPr lvl="2">
              <a:spcAft>
                <a:spcPts val="300"/>
              </a:spcAft>
              <a:buBlip>
                <a:blip r:embed="rId2"/>
              </a:buBlip>
            </a:pPr>
            <a:r>
              <a:rPr lang="nb-NO" sz="1800"/>
              <a:t>Hva skjedde?</a:t>
            </a:r>
          </a:p>
          <a:p>
            <a:pPr lvl="2">
              <a:spcAft>
                <a:spcPts val="300"/>
              </a:spcAft>
              <a:buBlip>
                <a:blip r:embed="rId2"/>
              </a:buBlip>
            </a:pPr>
            <a:r>
              <a:rPr lang="nb-NO" sz="1800"/>
              <a:t>Hvordan reagerte du?</a:t>
            </a:r>
          </a:p>
          <a:p>
            <a:pPr lvl="2">
              <a:spcAft>
                <a:spcPts val="300"/>
              </a:spcAft>
              <a:buBlip>
                <a:blip r:embed="rId2"/>
              </a:buBlip>
            </a:pPr>
            <a:r>
              <a:rPr lang="nb-NO" sz="1800"/>
              <a:t>Hvordan reagerte kollegaen din?  </a:t>
            </a:r>
          </a:p>
          <a:p>
            <a:pPr lvl="2">
              <a:spcAft>
                <a:spcPts val="300"/>
              </a:spcAft>
              <a:buBlip>
                <a:blip r:embed="rId2"/>
              </a:buBlip>
            </a:pPr>
            <a:r>
              <a:rPr lang="nb-NO" sz="1800"/>
              <a:t>Hva tror du de ulike reaksjonen handlet om?</a:t>
            </a:r>
          </a:p>
        </p:txBody>
      </p:sp>
      <p:sp>
        <p:nvSpPr>
          <p:cNvPr id="6" name="TekstSylinder 5">
            <a:extLst>
              <a:ext uri="{FF2B5EF4-FFF2-40B4-BE49-F238E27FC236}">
                <a16:creationId xmlns:a16="http://schemas.microsoft.com/office/drawing/2014/main" id="{9C49D9AB-57D7-AABD-3E41-3D5A7034BD26}"/>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1</a:t>
            </a:r>
          </a:p>
        </p:txBody>
      </p:sp>
      <p:sp>
        <p:nvSpPr>
          <p:cNvPr id="7" name="Plassholder for dato 3">
            <a:extLst>
              <a:ext uri="{FF2B5EF4-FFF2-40B4-BE49-F238E27FC236}">
                <a16:creationId xmlns:a16="http://schemas.microsoft.com/office/drawing/2014/main" id="{4C1CC902-A19D-580C-65B3-EF7F70E18F0A}"/>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8" name="Plassholder for lysbildenummer 4">
            <a:extLst>
              <a:ext uri="{FF2B5EF4-FFF2-40B4-BE49-F238E27FC236}">
                <a16:creationId xmlns:a16="http://schemas.microsoft.com/office/drawing/2014/main" id="{613DDC27-8792-2BC4-6715-FA5C4C43B5A0}"/>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12</a:t>
            </a:fld>
            <a:endParaRPr lang="nb-NO"/>
          </a:p>
        </p:txBody>
      </p:sp>
      <p:pic>
        <p:nvPicPr>
          <p:cNvPr id="11" name="Bilde 10" descr="Et bilde som inneholder måne, Himmellegeme, mørke, Astronomisk begivenhet&#10;&#10;Automatisk generert beskrivelse">
            <a:extLst>
              <a:ext uri="{FF2B5EF4-FFF2-40B4-BE49-F238E27FC236}">
                <a16:creationId xmlns:a16="http://schemas.microsoft.com/office/drawing/2014/main" id="{E9919DA4-0C55-658A-3FCC-3F6E4A580854}"/>
              </a:ext>
            </a:extLst>
          </p:cNvPr>
          <p:cNvPicPr>
            <a:picLocks noChangeAspect="1"/>
          </p:cNvPicPr>
          <p:nvPr/>
        </p:nvPicPr>
        <p:blipFill rotWithShape="1">
          <a:blip r:embed="rId3">
            <a:extLst>
              <a:ext uri="{28A0092B-C50C-407E-A947-70E740481C1C}">
                <a14:useLocalDpi xmlns:a14="http://schemas.microsoft.com/office/drawing/2010/main" val="0"/>
              </a:ext>
            </a:extLst>
          </a:blip>
          <a:srcRect l="57558" t="20845" r="30437" b="58781"/>
          <a:stretch/>
        </p:blipFill>
        <p:spPr>
          <a:xfrm>
            <a:off x="9871805" y="506235"/>
            <a:ext cx="578497" cy="552198"/>
          </a:xfrm>
          <a:prstGeom prst="rect">
            <a:avLst/>
          </a:prstGeom>
        </p:spPr>
      </p:pic>
      <p:sp>
        <p:nvSpPr>
          <p:cNvPr id="12" name="TekstSylinder 11">
            <a:extLst>
              <a:ext uri="{FF2B5EF4-FFF2-40B4-BE49-F238E27FC236}">
                <a16:creationId xmlns:a16="http://schemas.microsoft.com/office/drawing/2014/main" id="{BC37696A-25CF-D0A8-E47B-BDAA7CB06EE5}"/>
              </a:ext>
            </a:extLst>
          </p:cNvPr>
          <p:cNvSpPr txBox="1"/>
          <p:nvPr/>
        </p:nvSpPr>
        <p:spPr>
          <a:xfrm>
            <a:off x="10352290" y="506235"/>
            <a:ext cx="1444667" cy="333681"/>
          </a:xfrm>
          <a:prstGeom prst="rect">
            <a:avLst/>
          </a:prstGeom>
          <a:noFill/>
        </p:spPr>
        <p:txBody>
          <a:bodyPr wrap="square">
            <a:spAutoFit/>
          </a:bodyPr>
          <a:lstStyle/>
          <a:p>
            <a:pPr marL="0" indent="0" algn="r">
              <a:lnSpc>
                <a:spcPct val="116000"/>
              </a:lnSpc>
              <a:spcAft>
                <a:spcPts val="800"/>
              </a:spcAft>
              <a:buNone/>
            </a:pPr>
            <a:r>
              <a:rPr lang="nb-NO" sz="1400" b="1">
                <a:latin typeface="+mj-lt"/>
                <a:ea typeface="Aptos" panose="020B0004020202020204" pitchFamily="34" charset="0"/>
                <a:cs typeface="Times New Roman" panose="02020603050405020304" pitchFamily="18" charset="0"/>
              </a:rPr>
              <a:t>10</a:t>
            </a:r>
            <a:r>
              <a:rPr lang="nb-NO" sz="1400" b="1">
                <a:effectLst/>
                <a:latin typeface="+mj-lt"/>
                <a:ea typeface="Aptos" panose="020B0004020202020204" pitchFamily="34" charset="0"/>
                <a:cs typeface="Times New Roman" panose="02020603050405020304" pitchFamily="18" charset="0"/>
              </a:rPr>
              <a:t> minutter</a:t>
            </a:r>
          </a:p>
        </p:txBody>
      </p:sp>
      <p:pic>
        <p:nvPicPr>
          <p:cNvPr id="14" name="Bilde 13" descr="Et bilde som inneholder tegning, kunst, illustrasjon&#10;&#10;Automatisk generert beskrivelse">
            <a:extLst>
              <a:ext uri="{FF2B5EF4-FFF2-40B4-BE49-F238E27FC236}">
                <a16:creationId xmlns:a16="http://schemas.microsoft.com/office/drawing/2014/main" id="{D4C8DFA9-7C32-9F0B-E3A1-070937142FE0}"/>
              </a:ext>
            </a:extLst>
          </p:cNvPr>
          <p:cNvPicPr>
            <a:picLocks noChangeAspect="1"/>
          </p:cNvPicPr>
          <p:nvPr/>
        </p:nvPicPr>
        <p:blipFill rotWithShape="1">
          <a:blip r:embed="rId4">
            <a:extLst>
              <a:ext uri="{28A0092B-C50C-407E-A947-70E740481C1C}">
                <a14:useLocalDpi xmlns:a14="http://schemas.microsoft.com/office/drawing/2010/main" val="0"/>
              </a:ext>
            </a:extLst>
          </a:blip>
          <a:srcRect r="51843"/>
          <a:stretch/>
        </p:blipFill>
        <p:spPr>
          <a:xfrm>
            <a:off x="6707613" y="1931838"/>
            <a:ext cx="2686572" cy="3591345"/>
          </a:xfrm>
          <a:prstGeom prst="rect">
            <a:avLst/>
          </a:prstGeom>
        </p:spPr>
      </p:pic>
      <p:pic>
        <p:nvPicPr>
          <p:cNvPr id="15" name="Bilde 14" descr="Et bilde som inneholder tegning, kunst, illustrasjon&#10;&#10;Automatisk generert beskrivelse">
            <a:extLst>
              <a:ext uri="{FF2B5EF4-FFF2-40B4-BE49-F238E27FC236}">
                <a16:creationId xmlns:a16="http://schemas.microsoft.com/office/drawing/2014/main" id="{94260096-32A2-7C45-FC38-CD0DE5F599EB}"/>
              </a:ext>
            </a:extLst>
          </p:cNvPr>
          <p:cNvPicPr>
            <a:picLocks noChangeAspect="1"/>
          </p:cNvPicPr>
          <p:nvPr/>
        </p:nvPicPr>
        <p:blipFill rotWithShape="1">
          <a:blip r:embed="rId4">
            <a:extLst>
              <a:ext uri="{28A0092B-C50C-407E-A947-70E740481C1C}">
                <a14:useLocalDpi xmlns:a14="http://schemas.microsoft.com/office/drawing/2010/main" val="0"/>
              </a:ext>
            </a:extLst>
          </a:blip>
          <a:srcRect l="59908" r="4147"/>
          <a:stretch/>
        </p:blipFill>
        <p:spPr>
          <a:xfrm>
            <a:off x="9304889" y="1739900"/>
            <a:ext cx="2005289" cy="3591345"/>
          </a:xfrm>
          <a:prstGeom prst="rect">
            <a:avLst/>
          </a:prstGeom>
        </p:spPr>
      </p:pic>
    </p:spTree>
    <p:extLst>
      <p:ext uri="{BB962C8B-B14F-4D97-AF65-F5344CB8AC3E}">
        <p14:creationId xmlns:p14="http://schemas.microsoft.com/office/powerpoint/2010/main" val="1823710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39BE068-127E-5624-1C6B-D69328D98AFB}"/>
              </a:ext>
            </a:extLst>
          </p:cNvPr>
          <p:cNvSpPr/>
          <p:nvPr/>
        </p:nvSpPr>
        <p:spPr>
          <a:xfrm>
            <a:off x="6079863" y="-13682"/>
            <a:ext cx="613740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038CC60-FD0B-39C4-C7C5-0CAC3790C92F}"/>
              </a:ext>
            </a:extLst>
          </p:cNvPr>
          <p:cNvSpPr>
            <a:spLocks noGrp="1"/>
          </p:cNvSpPr>
          <p:nvPr>
            <p:ph type="title"/>
          </p:nvPr>
        </p:nvSpPr>
        <p:spPr>
          <a:xfrm>
            <a:off x="623023" y="721680"/>
            <a:ext cx="5267093" cy="1311999"/>
          </a:xfrm>
        </p:spPr>
        <p:txBody>
          <a:bodyPr>
            <a:noAutofit/>
          </a:bodyPr>
          <a:lstStyle/>
          <a:p>
            <a:pPr algn="ctr"/>
            <a:r>
              <a:rPr lang="nb-NO"/>
              <a:t>For gi støtte til hverandre er det viktig å</a:t>
            </a:r>
            <a:r>
              <a:rPr kumimoji="0" lang="nb-NO" sz="1600" b="0" i="0" u="none" strike="noStrike" kern="1200" cap="none" spc="0" normalizeH="0" baseline="80000" noProof="0">
                <a:ln>
                  <a:noFill/>
                </a:ln>
                <a:solidFill>
                  <a:srgbClr val="000000"/>
                </a:solidFill>
                <a:effectLst/>
                <a:uLnTx/>
                <a:uFillTx/>
                <a:latin typeface="Oslo Sans Office"/>
                <a:ea typeface="+mj-ea"/>
                <a:cs typeface="+mj-cs"/>
              </a:rPr>
              <a:t>1,2</a:t>
            </a:r>
            <a:endParaRPr lang="nb-NO"/>
          </a:p>
        </p:txBody>
      </p:sp>
      <p:sp>
        <p:nvSpPr>
          <p:cNvPr id="3" name="Plassholder for innhold 2">
            <a:extLst>
              <a:ext uri="{FF2B5EF4-FFF2-40B4-BE49-F238E27FC236}">
                <a16:creationId xmlns:a16="http://schemas.microsoft.com/office/drawing/2014/main" id="{7CC9D1CC-703D-327F-BA26-6D2DE93C1E41}"/>
              </a:ext>
            </a:extLst>
          </p:cNvPr>
          <p:cNvSpPr>
            <a:spLocks noGrp="1"/>
          </p:cNvSpPr>
          <p:nvPr>
            <p:ph idx="1"/>
          </p:nvPr>
        </p:nvSpPr>
        <p:spPr>
          <a:xfrm>
            <a:off x="6846325" y="1653932"/>
            <a:ext cx="4970883" cy="4036317"/>
          </a:xfrm>
        </p:spPr>
        <p:txBody>
          <a:bodyPr>
            <a:normAutofit/>
          </a:bodyPr>
          <a:lstStyle/>
          <a:p>
            <a:pPr>
              <a:spcBef>
                <a:spcPts val="1200"/>
              </a:spcBef>
              <a:spcAft>
                <a:spcPts val="1200"/>
              </a:spcAft>
              <a:buBlip>
                <a:blip r:embed="rId3"/>
              </a:buBlip>
            </a:pPr>
            <a:r>
              <a:rPr lang="nb-NO" sz="1800" b="1"/>
              <a:t>Anerkjenne</a:t>
            </a:r>
            <a:r>
              <a:rPr lang="nb-NO" sz="1800"/>
              <a:t> og </a:t>
            </a:r>
            <a:r>
              <a:rPr lang="nb-NO" sz="1800" b="1"/>
              <a:t>akseptere </a:t>
            </a:r>
            <a:r>
              <a:rPr lang="nb-NO" sz="1800"/>
              <a:t>at vi har forskjellige toleransevinduer. </a:t>
            </a:r>
          </a:p>
          <a:p>
            <a:pPr>
              <a:spcBef>
                <a:spcPts val="1200"/>
              </a:spcBef>
              <a:spcAft>
                <a:spcPts val="1200"/>
              </a:spcAft>
              <a:buBlip>
                <a:blip r:embed="rId3"/>
              </a:buBlip>
            </a:pPr>
            <a:r>
              <a:rPr lang="nb-NO" sz="1800"/>
              <a:t>Ha et </a:t>
            </a:r>
            <a:r>
              <a:rPr lang="nb-NO" sz="1800" b="1"/>
              <a:t>fells språk </a:t>
            </a:r>
            <a:r>
              <a:rPr lang="nb-NO" sz="1800"/>
              <a:t>som gjør det lettere å snakke om forskjellene i arbeidshverdagen.</a:t>
            </a:r>
          </a:p>
          <a:p>
            <a:pPr>
              <a:spcBef>
                <a:spcPts val="1200"/>
              </a:spcBef>
              <a:spcAft>
                <a:spcPts val="1200"/>
              </a:spcAft>
              <a:buBlip>
                <a:blip r:embed="rId3"/>
              </a:buBlip>
            </a:pPr>
            <a:r>
              <a:rPr lang="nb-NO" sz="1800" b="1"/>
              <a:t>Tørre</a:t>
            </a:r>
            <a:r>
              <a:rPr lang="nb-NO" sz="1800"/>
              <a:t> å snakke sammen, be om hjelp og gi tilbakemeldinger om det vi synes er vanskelig på jobb.</a:t>
            </a:r>
          </a:p>
          <a:p>
            <a:pPr>
              <a:spcBef>
                <a:spcPts val="1200"/>
              </a:spcBef>
              <a:spcAft>
                <a:spcPts val="1200"/>
              </a:spcAft>
              <a:buBlip>
                <a:blip r:embed="rId3"/>
              </a:buBlip>
            </a:pPr>
            <a:r>
              <a:rPr lang="nb-NO" sz="1800"/>
              <a:t>Etablere </a:t>
            </a:r>
            <a:r>
              <a:rPr lang="nb-NO" sz="1800" b="1"/>
              <a:t>rutiner</a:t>
            </a:r>
            <a:r>
              <a:rPr lang="nb-NO" sz="1800"/>
              <a:t> som gjør at vi holder fokus på temaet i en hektisk hverdag.</a:t>
            </a:r>
          </a:p>
          <a:p>
            <a:pPr>
              <a:buBlip>
                <a:blip r:embed="rId3"/>
              </a:buBlip>
            </a:pPr>
            <a:endParaRPr lang="nb-NO" sz="1800"/>
          </a:p>
          <a:p>
            <a:pPr>
              <a:buBlip>
                <a:blip r:embed="rId3"/>
              </a:buBlip>
            </a:pPr>
            <a:endParaRPr lang="nb-NO" sz="1800"/>
          </a:p>
          <a:p>
            <a:pPr>
              <a:buBlip>
                <a:blip r:embed="rId3"/>
              </a:buBlip>
            </a:pPr>
            <a:endParaRPr lang="nb-NO" sz="1800"/>
          </a:p>
        </p:txBody>
      </p:sp>
      <p:sp>
        <p:nvSpPr>
          <p:cNvPr id="4" name="TekstSylinder 3">
            <a:extLst>
              <a:ext uri="{FF2B5EF4-FFF2-40B4-BE49-F238E27FC236}">
                <a16:creationId xmlns:a16="http://schemas.microsoft.com/office/drawing/2014/main" id="{EF1DEA8A-AF26-AEAD-6948-A404E7AF2878}"/>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1</a:t>
            </a:r>
          </a:p>
        </p:txBody>
      </p:sp>
      <p:sp>
        <p:nvSpPr>
          <p:cNvPr id="6" name="Plassholder for dato 3">
            <a:extLst>
              <a:ext uri="{FF2B5EF4-FFF2-40B4-BE49-F238E27FC236}">
                <a16:creationId xmlns:a16="http://schemas.microsoft.com/office/drawing/2014/main" id="{00256FB0-9109-C1F2-51FB-1818EC626971}"/>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8" name="Plassholder for lysbildenummer 4">
            <a:extLst>
              <a:ext uri="{FF2B5EF4-FFF2-40B4-BE49-F238E27FC236}">
                <a16:creationId xmlns:a16="http://schemas.microsoft.com/office/drawing/2014/main" id="{49599C01-2938-8685-D5A4-1532CCDCC000}"/>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13</a:t>
            </a:fld>
            <a:endParaRPr lang="nb-NO"/>
          </a:p>
        </p:txBody>
      </p:sp>
      <p:pic>
        <p:nvPicPr>
          <p:cNvPr id="9" name="Bilde 8" descr="Et bilde som inneholder mørke, sort, måne, natt&#10;&#10;Automatisk generert beskrivelse">
            <a:extLst>
              <a:ext uri="{FF2B5EF4-FFF2-40B4-BE49-F238E27FC236}">
                <a16:creationId xmlns:a16="http://schemas.microsoft.com/office/drawing/2014/main" id="{D00EFFB0-AB21-B12B-7181-6892B821362E}"/>
              </a:ext>
            </a:extLst>
          </p:cNvPr>
          <p:cNvPicPr>
            <a:picLocks noChangeAspect="1"/>
          </p:cNvPicPr>
          <p:nvPr/>
        </p:nvPicPr>
        <p:blipFill rotWithShape="1">
          <a:blip r:embed="rId4">
            <a:extLst>
              <a:ext uri="{28A0092B-C50C-407E-A947-70E740481C1C}">
                <a14:useLocalDpi xmlns:a14="http://schemas.microsoft.com/office/drawing/2010/main" val="0"/>
              </a:ext>
            </a:extLst>
          </a:blip>
          <a:srcRect l="52001" t="43584" r="43282" b="44563"/>
          <a:stretch/>
        </p:blipFill>
        <p:spPr>
          <a:xfrm rot="7819070" flipH="1">
            <a:off x="5052312" y="1203605"/>
            <a:ext cx="607451" cy="858467"/>
          </a:xfrm>
          <a:prstGeom prst="rect">
            <a:avLst/>
          </a:prstGeom>
        </p:spPr>
      </p:pic>
      <p:pic>
        <p:nvPicPr>
          <p:cNvPr id="10" name="Bilde 9">
            <a:extLst>
              <a:ext uri="{FF2B5EF4-FFF2-40B4-BE49-F238E27FC236}">
                <a16:creationId xmlns:a16="http://schemas.microsoft.com/office/drawing/2014/main" id="{74068EE6-E030-C5E9-035A-718165141734}"/>
              </a:ext>
            </a:extLst>
          </p:cNvPr>
          <p:cNvPicPr>
            <a:picLocks noChangeAspect="1"/>
          </p:cNvPicPr>
          <p:nvPr/>
        </p:nvPicPr>
        <p:blipFill rotWithShape="1">
          <a:blip r:embed="rId5">
            <a:extLst>
              <a:ext uri="{28A0092B-C50C-407E-A947-70E740481C1C}">
                <a14:useLocalDpi xmlns:a14="http://schemas.microsoft.com/office/drawing/2010/main" val="0"/>
              </a:ext>
            </a:extLst>
          </a:blip>
          <a:srcRect r="51594"/>
          <a:stretch/>
        </p:blipFill>
        <p:spPr>
          <a:xfrm>
            <a:off x="568981" y="2472412"/>
            <a:ext cx="3161781" cy="4371906"/>
          </a:xfrm>
          <a:prstGeom prst="rect">
            <a:avLst/>
          </a:prstGeom>
        </p:spPr>
      </p:pic>
      <p:pic>
        <p:nvPicPr>
          <p:cNvPr id="11" name="Bilde 10">
            <a:extLst>
              <a:ext uri="{FF2B5EF4-FFF2-40B4-BE49-F238E27FC236}">
                <a16:creationId xmlns:a16="http://schemas.microsoft.com/office/drawing/2014/main" id="{07CBE8B9-B15D-920C-5A63-2BAAE27D45DE}"/>
              </a:ext>
            </a:extLst>
          </p:cNvPr>
          <p:cNvPicPr>
            <a:picLocks noChangeAspect="1"/>
          </p:cNvPicPr>
          <p:nvPr/>
        </p:nvPicPr>
        <p:blipFill rotWithShape="1">
          <a:blip r:embed="rId5">
            <a:extLst>
              <a:ext uri="{28A0092B-C50C-407E-A947-70E740481C1C}">
                <a14:useLocalDpi xmlns:a14="http://schemas.microsoft.com/office/drawing/2010/main" val="0"/>
              </a:ext>
            </a:extLst>
          </a:blip>
          <a:srcRect l="47529" r="-4994"/>
          <a:stretch/>
        </p:blipFill>
        <p:spPr>
          <a:xfrm>
            <a:off x="2692791" y="2250609"/>
            <a:ext cx="3753474" cy="4371906"/>
          </a:xfrm>
          <a:prstGeom prst="rect">
            <a:avLst/>
          </a:prstGeom>
        </p:spPr>
      </p:pic>
    </p:spTree>
    <p:extLst>
      <p:ext uri="{BB962C8B-B14F-4D97-AF65-F5344CB8AC3E}">
        <p14:creationId xmlns:p14="http://schemas.microsoft.com/office/powerpoint/2010/main" val="3093876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39BE068-127E-5624-1C6B-D69328D98AFB}"/>
              </a:ext>
            </a:extLst>
          </p:cNvPr>
          <p:cNvSpPr/>
          <p:nvPr/>
        </p:nvSpPr>
        <p:spPr>
          <a:xfrm>
            <a:off x="-41405" y="0"/>
            <a:ext cx="613740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038CC60-FD0B-39C4-C7C5-0CAC3790C92F}"/>
              </a:ext>
            </a:extLst>
          </p:cNvPr>
          <p:cNvSpPr>
            <a:spLocks noGrp="1"/>
          </p:cNvSpPr>
          <p:nvPr>
            <p:ph type="title"/>
          </p:nvPr>
        </p:nvSpPr>
        <p:spPr>
          <a:xfrm>
            <a:off x="205906" y="4546585"/>
            <a:ext cx="5628105" cy="1311999"/>
          </a:xfrm>
        </p:spPr>
        <p:txBody>
          <a:bodyPr>
            <a:noAutofit/>
          </a:bodyPr>
          <a:lstStyle/>
          <a:p>
            <a:pPr algn="ctr"/>
            <a:r>
              <a:rPr lang="nb-NO"/>
              <a:t>Hvor godt må vi kjenne kollegaene våre for </a:t>
            </a:r>
            <a:br>
              <a:rPr lang="nb-NO"/>
            </a:br>
            <a:r>
              <a:rPr lang="nb-NO"/>
              <a:t>å hjelpe?</a:t>
            </a:r>
            <a:r>
              <a:rPr kumimoji="0" lang="nb-NO" sz="1600" b="0" i="0" u="none" strike="noStrike" kern="1200" cap="none" spc="0" normalizeH="0" baseline="80000" noProof="0">
                <a:ln>
                  <a:noFill/>
                </a:ln>
                <a:solidFill>
                  <a:srgbClr val="000000"/>
                </a:solidFill>
                <a:effectLst/>
                <a:uLnTx/>
                <a:uFillTx/>
                <a:latin typeface="Oslo Sans Office"/>
                <a:ea typeface="+mj-ea"/>
                <a:cs typeface="+mj-cs"/>
              </a:rPr>
              <a:t> 1,2</a:t>
            </a:r>
            <a:r>
              <a:rPr lang="nb-NO"/>
              <a:t> </a:t>
            </a:r>
          </a:p>
        </p:txBody>
      </p:sp>
      <p:sp>
        <p:nvSpPr>
          <p:cNvPr id="3" name="Plassholder for innhold 2">
            <a:extLst>
              <a:ext uri="{FF2B5EF4-FFF2-40B4-BE49-F238E27FC236}">
                <a16:creationId xmlns:a16="http://schemas.microsoft.com/office/drawing/2014/main" id="{7CC9D1CC-703D-327F-BA26-6D2DE93C1E41}"/>
              </a:ext>
            </a:extLst>
          </p:cNvPr>
          <p:cNvSpPr>
            <a:spLocks noGrp="1"/>
          </p:cNvSpPr>
          <p:nvPr>
            <p:ph idx="1"/>
          </p:nvPr>
        </p:nvSpPr>
        <p:spPr>
          <a:xfrm>
            <a:off x="6813672" y="2060333"/>
            <a:ext cx="4970883" cy="3260968"/>
          </a:xfrm>
        </p:spPr>
        <p:txBody>
          <a:bodyPr>
            <a:normAutofit/>
          </a:bodyPr>
          <a:lstStyle/>
          <a:p>
            <a:pPr>
              <a:spcAft>
                <a:spcPts val="1800"/>
              </a:spcAft>
              <a:buBlip>
                <a:blip r:embed="rId3"/>
              </a:buBlip>
            </a:pPr>
            <a:r>
              <a:rPr lang="nb-NO" sz="1800"/>
              <a:t>Det nyttig å vite noe om hva som </a:t>
            </a:r>
            <a:r>
              <a:rPr lang="nb-NO" sz="1800" b="1"/>
              <a:t>trigger kollegaene dine.  </a:t>
            </a:r>
          </a:p>
          <a:p>
            <a:pPr>
              <a:spcAft>
                <a:spcPts val="1800"/>
              </a:spcAft>
              <a:buBlip>
                <a:blip r:embed="rId3"/>
              </a:buBlip>
            </a:pPr>
            <a:r>
              <a:rPr lang="nb-NO" sz="1800"/>
              <a:t>Det er </a:t>
            </a:r>
            <a:r>
              <a:rPr lang="nb-NO" sz="1800" b="1"/>
              <a:t>ikke nødvendig </a:t>
            </a:r>
            <a:r>
              <a:rPr lang="nb-NO" sz="1800"/>
              <a:t>å vite hvorfor kollegaen din blir trigget av det. </a:t>
            </a:r>
          </a:p>
          <a:p>
            <a:pPr>
              <a:spcAft>
                <a:spcPts val="1800"/>
              </a:spcAft>
              <a:buBlip>
                <a:blip r:embed="rId3"/>
              </a:buBlip>
            </a:pPr>
            <a:r>
              <a:rPr lang="nb-NO" sz="1800"/>
              <a:t>Når vi vet hva som trigger kan vi raskere </a:t>
            </a:r>
            <a:r>
              <a:rPr lang="nb-NO" sz="1800" b="1"/>
              <a:t>gjenkjenne</a:t>
            </a:r>
            <a:r>
              <a:rPr lang="nb-NO" sz="1800"/>
              <a:t>  hvilke situasjoner kollegaene våre trenger ekstra støtte. </a:t>
            </a:r>
          </a:p>
          <a:p>
            <a:pPr>
              <a:buBlip>
                <a:blip r:embed="rId3"/>
              </a:buBlip>
            </a:pPr>
            <a:endParaRPr lang="nb-NO" sz="1800"/>
          </a:p>
          <a:p>
            <a:pPr>
              <a:buBlip>
                <a:blip r:embed="rId3"/>
              </a:buBlip>
            </a:pPr>
            <a:endParaRPr lang="nb-NO" sz="1800"/>
          </a:p>
        </p:txBody>
      </p:sp>
      <p:sp>
        <p:nvSpPr>
          <p:cNvPr id="4" name="TekstSylinder 3">
            <a:extLst>
              <a:ext uri="{FF2B5EF4-FFF2-40B4-BE49-F238E27FC236}">
                <a16:creationId xmlns:a16="http://schemas.microsoft.com/office/drawing/2014/main" id="{EF1DEA8A-AF26-AEAD-6948-A404E7AF2878}"/>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1</a:t>
            </a:r>
          </a:p>
        </p:txBody>
      </p:sp>
      <p:sp>
        <p:nvSpPr>
          <p:cNvPr id="6" name="Plassholder for dato 3">
            <a:extLst>
              <a:ext uri="{FF2B5EF4-FFF2-40B4-BE49-F238E27FC236}">
                <a16:creationId xmlns:a16="http://schemas.microsoft.com/office/drawing/2014/main" id="{00256FB0-9109-C1F2-51FB-1818EC626971}"/>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8" name="Plassholder for lysbildenummer 4">
            <a:extLst>
              <a:ext uri="{FF2B5EF4-FFF2-40B4-BE49-F238E27FC236}">
                <a16:creationId xmlns:a16="http://schemas.microsoft.com/office/drawing/2014/main" id="{49599C01-2938-8685-D5A4-1532CCDCC000}"/>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14</a:t>
            </a:fld>
            <a:endParaRPr lang="nb-NO"/>
          </a:p>
        </p:txBody>
      </p:sp>
      <p:pic>
        <p:nvPicPr>
          <p:cNvPr id="7" name="Bilde 6" descr="Et bilde som inneholder tegning, kunst, illustrasjon&#10;&#10;Automatisk generert beskrivelse">
            <a:extLst>
              <a:ext uri="{FF2B5EF4-FFF2-40B4-BE49-F238E27FC236}">
                <a16:creationId xmlns:a16="http://schemas.microsoft.com/office/drawing/2014/main" id="{3F73D94E-EE7F-3B27-4F8E-A42BF7D6DF8D}"/>
              </a:ext>
            </a:extLst>
          </p:cNvPr>
          <p:cNvPicPr>
            <a:picLocks noChangeAspect="1"/>
          </p:cNvPicPr>
          <p:nvPr/>
        </p:nvPicPr>
        <p:blipFill rotWithShape="1">
          <a:blip r:embed="rId4">
            <a:extLst>
              <a:ext uri="{28A0092B-C50C-407E-A947-70E740481C1C}">
                <a14:useLocalDpi xmlns:a14="http://schemas.microsoft.com/office/drawing/2010/main" val="0"/>
              </a:ext>
            </a:extLst>
          </a:blip>
          <a:srcRect r="51843"/>
          <a:stretch/>
        </p:blipFill>
        <p:spPr>
          <a:xfrm>
            <a:off x="1113879" y="106359"/>
            <a:ext cx="2315380" cy="3095146"/>
          </a:xfrm>
          <a:prstGeom prst="rect">
            <a:avLst/>
          </a:prstGeom>
        </p:spPr>
      </p:pic>
      <p:pic>
        <p:nvPicPr>
          <p:cNvPr id="12" name="Bilde 11" descr="Et bilde som inneholder tegning, kunst, sketch, strektegning&#10;&#10;Automatisk generert beskrivelse">
            <a:extLst>
              <a:ext uri="{FF2B5EF4-FFF2-40B4-BE49-F238E27FC236}">
                <a16:creationId xmlns:a16="http://schemas.microsoft.com/office/drawing/2014/main" id="{B19E59FB-61E8-1CE3-FFCB-6800AD226887}"/>
              </a:ext>
            </a:extLst>
          </p:cNvPr>
          <p:cNvPicPr>
            <a:picLocks noChangeAspect="1"/>
          </p:cNvPicPr>
          <p:nvPr/>
        </p:nvPicPr>
        <p:blipFill>
          <a:blip r:embed="rId5">
            <a:extLst>
              <a:ext uri="{28A0092B-C50C-407E-A947-70E740481C1C}">
                <a14:useLocalDpi xmlns:a14="http://schemas.microsoft.com/office/drawing/2010/main" val="0"/>
              </a:ext>
            </a:extLst>
          </a:blip>
          <a:srcRect l="55229"/>
          <a:stretch/>
        </p:blipFill>
        <p:spPr>
          <a:xfrm>
            <a:off x="3019959" y="930572"/>
            <a:ext cx="1819014" cy="3341441"/>
          </a:xfrm>
          <a:prstGeom prst="rect">
            <a:avLst/>
          </a:prstGeom>
        </p:spPr>
      </p:pic>
    </p:spTree>
    <p:extLst>
      <p:ext uri="{BB962C8B-B14F-4D97-AF65-F5344CB8AC3E}">
        <p14:creationId xmlns:p14="http://schemas.microsoft.com/office/powerpoint/2010/main" val="3427755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868EC64D-103A-95BA-7752-B1BCC0AA401A}"/>
              </a:ext>
            </a:extLst>
          </p:cNvPr>
          <p:cNvSpPr/>
          <p:nvPr/>
        </p:nvSpPr>
        <p:spPr>
          <a:xfrm>
            <a:off x="5841999" y="0"/>
            <a:ext cx="643549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8AF6C877-59D9-9F5D-679A-ABAC194BEDBC}"/>
              </a:ext>
            </a:extLst>
          </p:cNvPr>
          <p:cNvSpPr>
            <a:spLocks noGrp="1"/>
          </p:cNvSpPr>
          <p:nvPr>
            <p:ph type="title"/>
          </p:nvPr>
        </p:nvSpPr>
        <p:spPr>
          <a:xfrm>
            <a:off x="1" y="706437"/>
            <a:ext cx="5419492" cy="1829729"/>
          </a:xfrm>
        </p:spPr>
        <p:txBody>
          <a:bodyPr>
            <a:noAutofit/>
          </a:bodyPr>
          <a:lstStyle/>
          <a:p>
            <a:pPr algn="ctr"/>
            <a:r>
              <a:rPr lang="nb-NO"/>
              <a:t>Vår evne til å forstå </a:t>
            </a:r>
            <a:br>
              <a:rPr lang="nb-NO"/>
            </a:br>
            <a:r>
              <a:rPr lang="nb-NO"/>
              <a:t>andres toleransevindu </a:t>
            </a:r>
            <a:br>
              <a:rPr lang="nb-NO"/>
            </a:br>
            <a:r>
              <a:rPr lang="nb-NO"/>
              <a:t>vil variere</a:t>
            </a:r>
            <a:r>
              <a:rPr lang="nb-NO" sz="1600" baseline="80000"/>
              <a:t>2</a:t>
            </a:r>
          </a:p>
        </p:txBody>
      </p:sp>
      <p:sp>
        <p:nvSpPr>
          <p:cNvPr id="3" name="TekstSylinder 2">
            <a:extLst>
              <a:ext uri="{FF2B5EF4-FFF2-40B4-BE49-F238E27FC236}">
                <a16:creationId xmlns:a16="http://schemas.microsoft.com/office/drawing/2014/main" id="{5BC0448F-C9FB-A5C7-B116-3B2822973A57}"/>
              </a:ext>
            </a:extLst>
          </p:cNvPr>
          <p:cNvSpPr txBox="1"/>
          <p:nvPr/>
        </p:nvSpPr>
        <p:spPr>
          <a:xfrm>
            <a:off x="6382738" y="1532190"/>
            <a:ext cx="5457942" cy="4293483"/>
          </a:xfrm>
          <a:prstGeom prst="rect">
            <a:avLst/>
          </a:prstGeom>
          <a:noFill/>
        </p:spPr>
        <p:txBody>
          <a:bodyPr wrap="square" rtlCol="0">
            <a:spAutoFit/>
          </a:bodyPr>
          <a:lstStyle/>
          <a:p>
            <a:pPr marL="285750" indent="-285750">
              <a:spcBef>
                <a:spcPts val="600"/>
              </a:spcBef>
              <a:spcAft>
                <a:spcPts val="600"/>
              </a:spcAft>
              <a:buBlip>
                <a:blip r:embed="rId3"/>
              </a:buBlip>
            </a:pPr>
            <a:r>
              <a:rPr lang="nb-NO" sz="1800" dirty="0"/>
              <a:t>Vi kan oppleve kollegaene våre annerledes når </a:t>
            </a:r>
            <a:r>
              <a:rPr lang="nb-NO" sz="1800"/>
              <a:t>vi er </a:t>
            </a:r>
            <a:r>
              <a:rPr lang="nb-NO" sz="1800" b="1" dirty="0"/>
              <a:t>utenfor toleransevinduet</a:t>
            </a:r>
            <a:r>
              <a:rPr lang="nb-NO" sz="1800"/>
              <a:t>: </a:t>
            </a:r>
            <a:endParaRPr lang="nb-NO" sz="1800" dirty="0"/>
          </a:p>
          <a:p>
            <a:pPr marL="742950" lvl="1" indent="-285750">
              <a:spcBef>
                <a:spcPts val="600"/>
              </a:spcBef>
              <a:spcAft>
                <a:spcPts val="600"/>
              </a:spcAft>
              <a:buBlip>
                <a:blip r:embed="rId3"/>
              </a:buBlip>
            </a:pPr>
            <a:r>
              <a:rPr lang="nb-NO"/>
              <a:t>Vi </a:t>
            </a:r>
            <a:r>
              <a:rPr lang="nb-NO" b="1"/>
              <a:t>glemmer</a:t>
            </a:r>
            <a:r>
              <a:rPr lang="nb-NO"/>
              <a:t> at vi har ulike erfaringer og utgangspunkt. </a:t>
            </a:r>
            <a:endParaRPr lang="nb-NO" dirty="0"/>
          </a:p>
          <a:p>
            <a:pPr marL="742950" lvl="1" indent="-285750">
              <a:spcBef>
                <a:spcPts val="600"/>
              </a:spcBef>
              <a:spcAft>
                <a:spcPts val="600"/>
              </a:spcAft>
              <a:buBlip>
                <a:blip r:embed="rId3"/>
              </a:buBlip>
            </a:pPr>
            <a:r>
              <a:rPr lang="nb-NO"/>
              <a:t>Vi blir </a:t>
            </a:r>
            <a:r>
              <a:rPr lang="nb-NO" b="1"/>
              <a:t>mindre nyansert </a:t>
            </a:r>
            <a:r>
              <a:rPr lang="nb-NO"/>
              <a:t>og empatisk.</a:t>
            </a:r>
            <a:endParaRPr lang="nb-NO" dirty="0"/>
          </a:p>
          <a:p>
            <a:pPr marL="742950" lvl="1" indent="-285750">
              <a:spcBef>
                <a:spcPts val="600"/>
              </a:spcBef>
              <a:spcAft>
                <a:spcPts val="600"/>
              </a:spcAft>
              <a:buBlip>
                <a:blip r:embed="rId3"/>
              </a:buBlip>
            </a:pPr>
            <a:r>
              <a:rPr lang="nb-NO"/>
              <a:t>Vi tenker oftere at </a:t>
            </a:r>
            <a:r>
              <a:rPr lang="nb-NO" b="1"/>
              <a:t>vi har rett </a:t>
            </a:r>
            <a:r>
              <a:rPr lang="nb-NO"/>
              <a:t>og at kollegaer tar feil/reagerer feil. </a:t>
            </a:r>
            <a:endParaRPr lang="nb-NO" dirty="0"/>
          </a:p>
          <a:p>
            <a:pPr marL="285750" indent="-285750">
              <a:spcBef>
                <a:spcPts val="1800"/>
              </a:spcBef>
              <a:spcAft>
                <a:spcPts val="1800"/>
              </a:spcAft>
              <a:buBlip>
                <a:blip r:embed="rId3"/>
              </a:buBlip>
            </a:pPr>
            <a:r>
              <a:rPr lang="nb-NO"/>
              <a:t>I tillegg risikerer vi å </a:t>
            </a:r>
            <a:r>
              <a:rPr lang="nb-NO" b="1"/>
              <a:t>smitte hverandre </a:t>
            </a:r>
            <a:r>
              <a:rPr lang="nb-NO"/>
              <a:t>med stress, sånn at situasjonen blir verre, fremfor å hjelpe hverandre.</a:t>
            </a:r>
            <a:r>
              <a:rPr lang="nb-NO" baseline="30000"/>
              <a:t>3,4</a:t>
            </a:r>
            <a:endParaRPr lang="nb-NO" dirty="0"/>
          </a:p>
          <a:p>
            <a:pPr marL="285750" indent="-285750">
              <a:spcBef>
                <a:spcPts val="1200"/>
              </a:spcBef>
              <a:buBlip>
                <a:blip r:embed="rId3"/>
              </a:buBlip>
            </a:pPr>
            <a:endParaRPr lang="nb-NO"/>
          </a:p>
        </p:txBody>
      </p:sp>
      <p:pic>
        <p:nvPicPr>
          <p:cNvPr id="10" name="Bilde 9" descr="Et bilde som inneholder tegning, kunst, sketch, strektegning&#10;&#10;Automatisk generert beskrivelse">
            <a:extLst>
              <a:ext uri="{FF2B5EF4-FFF2-40B4-BE49-F238E27FC236}">
                <a16:creationId xmlns:a16="http://schemas.microsoft.com/office/drawing/2014/main" id="{0B745BC0-0777-9E57-9041-230F6BD4B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691" y="2217443"/>
            <a:ext cx="4954802" cy="4074909"/>
          </a:xfrm>
          <a:prstGeom prst="rect">
            <a:avLst/>
          </a:prstGeom>
        </p:spPr>
      </p:pic>
      <p:sp>
        <p:nvSpPr>
          <p:cNvPr id="4" name="TekstSylinder 3">
            <a:extLst>
              <a:ext uri="{FF2B5EF4-FFF2-40B4-BE49-F238E27FC236}">
                <a16:creationId xmlns:a16="http://schemas.microsoft.com/office/drawing/2014/main" id="{F0E44906-669D-623B-D6D9-579588B505BA}"/>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1</a:t>
            </a:r>
          </a:p>
        </p:txBody>
      </p:sp>
      <p:sp>
        <p:nvSpPr>
          <p:cNvPr id="6" name="Plassholder for dato 3">
            <a:extLst>
              <a:ext uri="{FF2B5EF4-FFF2-40B4-BE49-F238E27FC236}">
                <a16:creationId xmlns:a16="http://schemas.microsoft.com/office/drawing/2014/main" id="{355548D0-BB32-4A55-0364-A80532BBA417}"/>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7" name="Plassholder for lysbildenummer 4">
            <a:extLst>
              <a:ext uri="{FF2B5EF4-FFF2-40B4-BE49-F238E27FC236}">
                <a16:creationId xmlns:a16="http://schemas.microsoft.com/office/drawing/2014/main" id="{7A60B4D8-901E-47B6-D970-F4819BF16985}"/>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15</a:t>
            </a:fld>
            <a:endParaRPr lang="nb-NO"/>
          </a:p>
        </p:txBody>
      </p:sp>
    </p:spTree>
    <p:extLst>
      <p:ext uri="{BB962C8B-B14F-4D97-AF65-F5344CB8AC3E}">
        <p14:creationId xmlns:p14="http://schemas.microsoft.com/office/powerpoint/2010/main" val="3119930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FEDC02-9FE6-F9E6-2D86-11B5E6EEEC09}"/>
              </a:ext>
            </a:extLst>
          </p:cNvPr>
          <p:cNvSpPr>
            <a:spLocks noGrp="1"/>
          </p:cNvSpPr>
          <p:nvPr>
            <p:ph type="title"/>
          </p:nvPr>
        </p:nvSpPr>
        <p:spPr>
          <a:xfrm>
            <a:off x="695326" y="720002"/>
            <a:ext cx="9469438" cy="614124"/>
          </a:xfrm>
        </p:spPr>
        <p:txBody>
          <a:bodyPr/>
          <a:lstStyle/>
          <a:p>
            <a:r>
              <a:rPr lang="nb-NO"/>
              <a:t>Case: Gunnar	</a:t>
            </a:r>
          </a:p>
        </p:txBody>
      </p:sp>
      <p:sp>
        <p:nvSpPr>
          <p:cNvPr id="3" name="Plassholder for innhold 2">
            <a:extLst>
              <a:ext uri="{FF2B5EF4-FFF2-40B4-BE49-F238E27FC236}">
                <a16:creationId xmlns:a16="http://schemas.microsoft.com/office/drawing/2014/main" id="{5F86436A-20E1-7D53-BC33-B263B51D140F}"/>
              </a:ext>
            </a:extLst>
          </p:cNvPr>
          <p:cNvSpPr>
            <a:spLocks noGrp="1"/>
          </p:cNvSpPr>
          <p:nvPr>
            <p:ph idx="1"/>
          </p:nvPr>
        </p:nvSpPr>
        <p:spPr>
          <a:xfrm>
            <a:off x="695326" y="1749764"/>
            <a:ext cx="6106918" cy="3649093"/>
          </a:xfrm>
        </p:spPr>
        <p:txBody>
          <a:bodyPr>
            <a:normAutofit/>
          </a:bodyPr>
          <a:lstStyle/>
          <a:p>
            <a:pPr marL="0" indent="0">
              <a:spcBef>
                <a:spcPts val="1200"/>
              </a:spcBef>
              <a:spcAft>
                <a:spcPts val="1200"/>
              </a:spcAft>
              <a:buNone/>
            </a:pPr>
            <a:r>
              <a:rPr lang="nb-NO" sz="1800" dirty="0"/>
              <a:t>Gunnar har en vanskelig livssituasjon som påvirker han </a:t>
            </a:r>
            <a:r>
              <a:rPr lang="nb-NO" sz="1800"/>
              <a:t>på </a:t>
            </a:r>
            <a:r>
              <a:rPr lang="nb-NO" sz="1800" dirty="0"/>
              <a:t>jobb. Han </a:t>
            </a:r>
            <a:r>
              <a:rPr lang="nb-NO" sz="1800"/>
              <a:t>kan </a:t>
            </a:r>
            <a:r>
              <a:rPr lang="nb-NO" sz="1800" dirty="0"/>
              <a:t>trenger </a:t>
            </a:r>
            <a:r>
              <a:rPr lang="nb-NO" sz="1800"/>
              <a:t>støtte </a:t>
            </a:r>
            <a:r>
              <a:rPr lang="nb-NO" sz="1800" dirty="0"/>
              <a:t>fra kollegaer, men det er ikke alltid like lett</a:t>
            </a:r>
            <a:r>
              <a:rPr lang="nb-NO" sz="1800"/>
              <a:t>. </a:t>
            </a:r>
            <a:endParaRPr lang="nb-NO" sz="1800" dirty="0"/>
          </a:p>
          <a:p>
            <a:pPr marL="0" indent="0">
              <a:spcBef>
                <a:spcPts val="1200"/>
              </a:spcBef>
              <a:spcAft>
                <a:spcPts val="1200"/>
              </a:spcAft>
              <a:buNone/>
            </a:pPr>
            <a:r>
              <a:rPr lang="nb-NO" sz="1800"/>
              <a:t>Les casen på neste slide hver for dere.</a:t>
            </a:r>
            <a:endParaRPr lang="nb-NO" sz="1800" dirty="0"/>
          </a:p>
          <a:p>
            <a:pPr marL="0" indent="0">
              <a:spcBef>
                <a:spcPts val="1200"/>
              </a:spcBef>
              <a:spcAft>
                <a:spcPts val="1200"/>
              </a:spcAft>
              <a:buNone/>
            </a:pPr>
            <a:r>
              <a:rPr lang="nb-NO" sz="1800"/>
              <a:t>Gå sammen i liten gruppe og diskuter:</a:t>
            </a:r>
            <a:endParaRPr lang="nb-NO" sz="1800" dirty="0"/>
          </a:p>
          <a:p>
            <a:pPr marL="576000">
              <a:spcBef>
                <a:spcPts val="600"/>
              </a:spcBef>
              <a:spcAft>
                <a:spcPts val="600"/>
              </a:spcAft>
              <a:buBlip>
                <a:blip r:embed="rId2"/>
              </a:buBlip>
            </a:pPr>
            <a:r>
              <a:rPr lang="nb-NO" sz="1800"/>
              <a:t>Hvordan påvirker Gunnar og Per hverandre? </a:t>
            </a:r>
          </a:p>
          <a:p>
            <a:pPr marL="576000">
              <a:spcBef>
                <a:spcPts val="600"/>
              </a:spcBef>
              <a:spcAft>
                <a:spcPts val="600"/>
              </a:spcAft>
              <a:buBlip>
                <a:blip r:embed="rId2"/>
              </a:buBlip>
            </a:pPr>
            <a:r>
              <a:rPr lang="nb-NO" sz="1800"/>
              <a:t>Hva trenger de fra hverandre sånn at de kan forstå hverandre bedre? </a:t>
            </a:r>
          </a:p>
          <a:p>
            <a:pPr>
              <a:spcBef>
                <a:spcPts val="1200"/>
              </a:spcBef>
              <a:spcAft>
                <a:spcPts val="1200"/>
              </a:spcAft>
              <a:buBlip>
                <a:blip r:embed="rId2"/>
              </a:buBlip>
            </a:pPr>
            <a:endParaRPr lang="nb-NO" sz="1800"/>
          </a:p>
          <a:p>
            <a:pPr marL="0" indent="0">
              <a:buNone/>
            </a:pPr>
            <a:endParaRPr lang="nb-NO" sz="1800"/>
          </a:p>
          <a:p>
            <a:pPr marL="0" indent="0">
              <a:buNone/>
            </a:pPr>
            <a:endParaRPr lang="nb-NO" sz="1800"/>
          </a:p>
          <a:p>
            <a:pPr marL="0" indent="0">
              <a:buNone/>
            </a:pPr>
            <a:endParaRPr lang="nb-NO" sz="1800"/>
          </a:p>
          <a:p>
            <a:pPr marL="0" indent="0">
              <a:buNone/>
            </a:pPr>
            <a:endParaRPr lang="nb-NO" sz="1800"/>
          </a:p>
          <a:p>
            <a:pPr marL="0" indent="0">
              <a:buNone/>
            </a:pPr>
            <a:endParaRPr lang="nb-NO" sz="1800"/>
          </a:p>
          <a:p>
            <a:pPr marL="0" indent="0">
              <a:buNone/>
            </a:pPr>
            <a:endParaRPr lang="nb-NO" sz="1800"/>
          </a:p>
        </p:txBody>
      </p:sp>
      <p:sp>
        <p:nvSpPr>
          <p:cNvPr id="4" name="TekstSylinder 3">
            <a:extLst>
              <a:ext uri="{FF2B5EF4-FFF2-40B4-BE49-F238E27FC236}">
                <a16:creationId xmlns:a16="http://schemas.microsoft.com/office/drawing/2014/main" id="{6F9A6398-CCF4-26DA-693F-DE1FEE26DE6D}"/>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1</a:t>
            </a:r>
          </a:p>
        </p:txBody>
      </p:sp>
      <p:sp>
        <p:nvSpPr>
          <p:cNvPr id="6" name="Plassholder for dato 3">
            <a:extLst>
              <a:ext uri="{FF2B5EF4-FFF2-40B4-BE49-F238E27FC236}">
                <a16:creationId xmlns:a16="http://schemas.microsoft.com/office/drawing/2014/main" id="{C6FFF1D8-339E-A5F5-BC23-6E53970286E0}"/>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7" name="Plassholder for lysbildenummer 4">
            <a:extLst>
              <a:ext uri="{FF2B5EF4-FFF2-40B4-BE49-F238E27FC236}">
                <a16:creationId xmlns:a16="http://schemas.microsoft.com/office/drawing/2014/main" id="{7A092938-AC2E-4951-C35D-CB015BA0F524}"/>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16</a:t>
            </a:fld>
            <a:endParaRPr lang="nb-NO"/>
          </a:p>
        </p:txBody>
      </p:sp>
      <p:sp>
        <p:nvSpPr>
          <p:cNvPr id="8" name="TekstSylinder 7">
            <a:extLst>
              <a:ext uri="{FF2B5EF4-FFF2-40B4-BE49-F238E27FC236}">
                <a16:creationId xmlns:a16="http://schemas.microsoft.com/office/drawing/2014/main" id="{27F893B6-B566-67EB-9D67-8979B96B813D}"/>
              </a:ext>
            </a:extLst>
          </p:cNvPr>
          <p:cNvSpPr txBox="1"/>
          <p:nvPr/>
        </p:nvSpPr>
        <p:spPr>
          <a:xfrm>
            <a:off x="10613430" y="597651"/>
            <a:ext cx="1444667" cy="333681"/>
          </a:xfrm>
          <a:prstGeom prst="rect">
            <a:avLst/>
          </a:prstGeom>
          <a:noFill/>
        </p:spPr>
        <p:txBody>
          <a:bodyPr wrap="square" lIns="91440" tIns="45720" rIns="91440" bIns="45720" anchor="t">
            <a:spAutoFit/>
          </a:bodyPr>
          <a:lstStyle/>
          <a:p>
            <a:pPr>
              <a:lnSpc>
                <a:spcPct val="116000"/>
              </a:lnSpc>
              <a:spcAft>
                <a:spcPts val="800"/>
              </a:spcAft>
            </a:pPr>
            <a:r>
              <a:rPr lang="nb-NO" sz="1400" b="1">
                <a:ea typeface="Aptos" panose="020B0004020202020204" pitchFamily="34" charset="0"/>
                <a:cs typeface="Times New Roman"/>
              </a:rPr>
              <a:t>20 </a:t>
            </a:r>
            <a:r>
              <a:rPr lang="nb-NO" sz="1400" b="1">
                <a:effectLst/>
                <a:ea typeface="Aptos" panose="020B0004020202020204" pitchFamily="34" charset="0"/>
                <a:cs typeface="Times New Roman"/>
              </a:rPr>
              <a:t>minutter</a:t>
            </a:r>
          </a:p>
        </p:txBody>
      </p:sp>
      <p:pic>
        <p:nvPicPr>
          <p:cNvPr id="9" name="Bilde 8" descr="Et bilde som inneholder måne, Himmellegeme, mørke, Astronomisk begivenhet&#10;&#10;Automatisk generert beskrivelse">
            <a:extLst>
              <a:ext uri="{FF2B5EF4-FFF2-40B4-BE49-F238E27FC236}">
                <a16:creationId xmlns:a16="http://schemas.microsoft.com/office/drawing/2014/main" id="{B91E7B7F-3E31-5E66-B936-64BF9D588698}"/>
              </a:ext>
            </a:extLst>
          </p:cNvPr>
          <p:cNvPicPr>
            <a:picLocks noChangeAspect="1"/>
          </p:cNvPicPr>
          <p:nvPr/>
        </p:nvPicPr>
        <p:blipFill rotWithShape="1">
          <a:blip r:embed="rId3">
            <a:extLst>
              <a:ext uri="{28A0092B-C50C-407E-A947-70E740481C1C}">
                <a14:useLocalDpi xmlns:a14="http://schemas.microsoft.com/office/drawing/2010/main" val="0"/>
              </a:ext>
            </a:extLst>
          </a:blip>
          <a:srcRect l="57558" t="20845" r="30437" b="58781"/>
          <a:stretch/>
        </p:blipFill>
        <p:spPr>
          <a:xfrm>
            <a:off x="10034933" y="565725"/>
            <a:ext cx="578497" cy="552198"/>
          </a:xfrm>
          <a:prstGeom prst="rect">
            <a:avLst/>
          </a:prstGeom>
        </p:spPr>
      </p:pic>
      <p:pic>
        <p:nvPicPr>
          <p:cNvPr id="10" name="Bilde 9" descr="Et bilde som inneholder tegning, kunst, sketch, strektegning">
            <a:extLst>
              <a:ext uri="{FF2B5EF4-FFF2-40B4-BE49-F238E27FC236}">
                <a16:creationId xmlns:a16="http://schemas.microsoft.com/office/drawing/2014/main" id="{A167CD02-BE01-B192-4C43-A0002C629953}"/>
              </a:ext>
            </a:extLst>
          </p:cNvPr>
          <p:cNvPicPr>
            <a:picLocks noChangeAspect="1"/>
          </p:cNvPicPr>
          <p:nvPr/>
        </p:nvPicPr>
        <p:blipFill>
          <a:blip r:embed="rId4">
            <a:extLst>
              <a:ext uri="{28A0092B-C50C-407E-A947-70E740481C1C}">
                <a14:useLocalDpi xmlns:a14="http://schemas.microsoft.com/office/drawing/2010/main" val="0"/>
              </a:ext>
            </a:extLst>
          </a:blip>
          <a:srcRect l="55229"/>
          <a:stretch/>
        </p:blipFill>
        <p:spPr>
          <a:xfrm>
            <a:off x="7643896" y="1183784"/>
            <a:ext cx="2520868" cy="4630712"/>
          </a:xfrm>
          <a:prstGeom prst="rect">
            <a:avLst/>
          </a:prstGeom>
        </p:spPr>
      </p:pic>
    </p:spTree>
    <p:extLst>
      <p:ext uri="{BB962C8B-B14F-4D97-AF65-F5344CB8AC3E}">
        <p14:creationId xmlns:p14="http://schemas.microsoft.com/office/powerpoint/2010/main" val="3004619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41EBFE-D92B-0743-AA74-D1BEA7AB72B2}"/>
              </a:ext>
            </a:extLst>
          </p:cNvPr>
          <p:cNvSpPr>
            <a:spLocks noGrp="1"/>
          </p:cNvSpPr>
          <p:nvPr>
            <p:ph type="title"/>
          </p:nvPr>
        </p:nvSpPr>
        <p:spPr>
          <a:xfrm>
            <a:off x="695326" y="463799"/>
            <a:ext cx="9469438" cy="1311999"/>
          </a:xfrm>
        </p:spPr>
        <p:txBody>
          <a:bodyPr/>
          <a:lstStyle/>
          <a:p>
            <a:r>
              <a:rPr lang="nb-NO"/>
              <a:t>Case: Gunnar</a:t>
            </a:r>
          </a:p>
        </p:txBody>
      </p:sp>
      <p:sp>
        <p:nvSpPr>
          <p:cNvPr id="3" name="Plassholder for innhold 2">
            <a:extLst>
              <a:ext uri="{FF2B5EF4-FFF2-40B4-BE49-F238E27FC236}">
                <a16:creationId xmlns:a16="http://schemas.microsoft.com/office/drawing/2014/main" id="{B160C592-3876-8786-3C5B-B8815B6B203E}"/>
              </a:ext>
            </a:extLst>
          </p:cNvPr>
          <p:cNvSpPr>
            <a:spLocks noGrp="1"/>
          </p:cNvSpPr>
          <p:nvPr>
            <p:ph idx="1"/>
          </p:nvPr>
        </p:nvSpPr>
        <p:spPr>
          <a:xfrm>
            <a:off x="468086" y="943947"/>
            <a:ext cx="11372594" cy="5348405"/>
          </a:xfrm>
        </p:spPr>
        <p:txBody>
          <a:bodyPr numCol="2" spcCol="360000">
            <a:noAutofit/>
          </a:bodyPr>
          <a:lstStyle/>
          <a:p>
            <a:pPr marL="0" indent="0">
              <a:lnSpc>
                <a:spcPct val="120000"/>
              </a:lnSpc>
              <a:buNone/>
            </a:pPr>
            <a:r>
              <a:rPr lang="nb-NO" sz="1400">
                <a:latin typeface="Oslo Sans Office" panose="02000000000000000000" pitchFamily="2" charset="0"/>
              </a:rPr>
              <a:t>Gunnar har nylig gjort det slutt med samboeren sin, og begge har utfordringer med å finne et nytt sted å bo. Det gjør at Gunnar er ekstra sliten på jobb for tiden. Han har ikke fortalt noen på jobb om det han står i, og vil helst holde det for seg selv. </a:t>
            </a:r>
          </a:p>
          <a:p>
            <a:pPr marL="0" indent="0">
              <a:lnSpc>
                <a:spcPct val="120000"/>
              </a:lnSpc>
              <a:buNone/>
            </a:pPr>
            <a:r>
              <a:rPr lang="nb-NO" sz="1400">
                <a:latin typeface="Oslo Sans Office" panose="02000000000000000000" pitchFamily="2" charset="0"/>
              </a:rPr>
              <a:t>I dag har Gunnar vært alene med en gjeng ungdommer nesten hele arbeidsdagen. Det har oppstått mange konflikter som Gunnar ikke har klart å løse opp i. Han opplever at han er litt på etterskudd hele tiden. Ungdommene hører ikke på hva han sier,  det har vært kaotisk og stemningen er generelt dårlig.</a:t>
            </a:r>
          </a:p>
          <a:p>
            <a:pPr marL="0" indent="0">
              <a:lnSpc>
                <a:spcPct val="120000"/>
              </a:lnSpc>
              <a:buNone/>
            </a:pPr>
            <a:r>
              <a:rPr lang="nb-NO" sz="1400">
                <a:latin typeface="Oslo Sans Office" panose="02000000000000000000" pitchFamily="2" charset="0"/>
              </a:rPr>
              <a:t>Gunnar er sliten og kjenner etter hvert at det er vanskelig å holde seg rolig. Plutselig sier en av ungdommene noe som får Gunnar til å bli kjempesint og reagerer med å rope tilbake til ungdommen.</a:t>
            </a:r>
          </a:p>
          <a:p>
            <a:pPr marL="0" indent="0">
              <a:lnSpc>
                <a:spcPct val="120000"/>
              </a:lnSpc>
              <a:buNone/>
            </a:pPr>
            <a:r>
              <a:rPr lang="nb-NO" sz="1400">
                <a:latin typeface="Oslo Sans Office" panose="02000000000000000000" pitchFamily="2" charset="0"/>
              </a:rPr>
              <a:t>Gunnar tenker mye på situasjonen i etterkant. Han prøver å si til seg selv at ungdommen sikkert ikke ble så lei seg, men klarer ikke helt å tro på det, for ungdommen var veldig avvisende og stille etterpå. Det tar mye energi og han klarer ikke å fokusere ordentlig på de andre arbeidsoppgavene. Gunnar forteller om situasjonen til kollegaen sin, Per, for å spørre om det er noe han burde gjøre. </a:t>
            </a:r>
          </a:p>
          <a:p>
            <a:pPr marL="0" indent="0">
              <a:lnSpc>
                <a:spcPct val="120000"/>
              </a:lnSpc>
              <a:buNone/>
            </a:pPr>
            <a:r>
              <a:rPr lang="nb-NO" sz="1400">
                <a:latin typeface="Oslo Sans Office" panose="02000000000000000000" pitchFamily="2" charset="0"/>
              </a:rPr>
              <a:t>Per synes Gunnar har vært ganske fjern i det siste. Selv er han stresset fordi han må dra tidligere fra jobb for å rekke en legetime. Per kjenner at han blir oppgitt når Gunnar forteller om situasjonen. Begge vet at ungdommen har det vanskelig om dagen, og det siste ungdommen trenger er mer kjeft. Per prøver å skjule frustrasjonen sin, men kjenner at det er vanskelig. Han begynner å bli ganske lei av at Gunnar ikke er helt påkoblet. Det påvirker alle på jobb at Gunnar ikke klarer å være i forkant med det som skjer med ungdommene. Når Gunnar spør Per hva han burde gjøre så reager Per med å si </a:t>
            </a:r>
            <a:r>
              <a:rPr lang="nb-NO" sz="1400" i="1">
                <a:latin typeface="Oslo Sans Office" panose="02000000000000000000" pitchFamily="2" charset="0"/>
              </a:rPr>
              <a:t>«Kanskje ikke bli så sint neste gang. Det siste den ungdommen trenger er enda en voksen som kjefter». </a:t>
            </a:r>
          </a:p>
          <a:p>
            <a:pPr marL="0" indent="0">
              <a:lnSpc>
                <a:spcPct val="120000"/>
              </a:lnSpc>
              <a:buNone/>
            </a:pPr>
            <a:r>
              <a:rPr lang="nb-NO" sz="1400">
                <a:latin typeface="Oslo Sans Office" panose="02000000000000000000" pitchFamily="2" charset="0"/>
              </a:rPr>
              <a:t>Gunnar kjenner at han er lei Per sin belærende tone. Han orker ikke forholde seg mer til Per, så resten av uken holder de avstand til hverandre og gjør aktiviteter med ungdommene hver for seg. </a:t>
            </a:r>
          </a:p>
        </p:txBody>
      </p:sp>
      <p:sp>
        <p:nvSpPr>
          <p:cNvPr id="4" name="TekstSylinder 3">
            <a:extLst>
              <a:ext uri="{FF2B5EF4-FFF2-40B4-BE49-F238E27FC236}">
                <a16:creationId xmlns:a16="http://schemas.microsoft.com/office/drawing/2014/main" id="{6B87129B-E6D3-7148-E32C-BC5B77BA8A36}"/>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1</a:t>
            </a:r>
          </a:p>
        </p:txBody>
      </p:sp>
      <p:sp>
        <p:nvSpPr>
          <p:cNvPr id="5" name="Plassholder for dato 3">
            <a:extLst>
              <a:ext uri="{FF2B5EF4-FFF2-40B4-BE49-F238E27FC236}">
                <a16:creationId xmlns:a16="http://schemas.microsoft.com/office/drawing/2014/main" id="{A8746C18-FDFD-EFA7-B147-287E3B4F24E2}"/>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6" name="Plassholder for lysbildenummer 4">
            <a:extLst>
              <a:ext uri="{FF2B5EF4-FFF2-40B4-BE49-F238E27FC236}">
                <a16:creationId xmlns:a16="http://schemas.microsoft.com/office/drawing/2014/main" id="{019B7ECE-C582-1F4E-4FE0-7E7F6D31CC22}"/>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17</a:t>
            </a:fld>
            <a:endParaRPr lang="nb-NO"/>
          </a:p>
        </p:txBody>
      </p:sp>
    </p:spTree>
    <p:extLst>
      <p:ext uri="{BB962C8B-B14F-4D97-AF65-F5344CB8AC3E}">
        <p14:creationId xmlns:p14="http://schemas.microsoft.com/office/powerpoint/2010/main" val="3669843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868EC64D-103A-95BA-7752-B1BCC0AA401A}"/>
              </a:ext>
            </a:extLst>
          </p:cNvPr>
          <p:cNvSpPr/>
          <p:nvPr/>
        </p:nvSpPr>
        <p:spPr>
          <a:xfrm>
            <a:off x="5419493"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8AF6C877-59D9-9F5D-679A-ABAC194BEDBC}"/>
              </a:ext>
            </a:extLst>
          </p:cNvPr>
          <p:cNvSpPr>
            <a:spLocks noGrp="1"/>
          </p:cNvSpPr>
          <p:nvPr>
            <p:ph type="title"/>
          </p:nvPr>
        </p:nvSpPr>
        <p:spPr>
          <a:xfrm>
            <a:off x="1" y="706437"/>
            <a:ext cx="5419492" cy="1036100"/>
          </a:xfrm>
        </p:spPr>
        <p:txBody>
          <a:bodyPr>
            <a:noAutofit/>
          </a:bodyPr>
          <a:lstStyle/>
          <a:p>
            <a:pPr algn="ctr"/>
            <a:r>
              <a:rPr lang="nb-NO"/>
              <a:t>Arbeidsplassene er forskjellig</a:t>
            </a:r>
          </a:p>
        </p:txBody>
      </p:sp>
      <p:sp>
        <p:nvSpPr>
          <p:cNvPr id="3" name="TekstSylinder 2">
            <a:extLst>
              <a:ext uri="{FF2B5EF4-FFF2-40B4-BE49-F238E27FC236}">
                <a16:creationId xmlns:a16="http://schemas.microsoft.com/office/drawing/2014/main" id="{5BC0448F-C9FB-A5C7-B116-3B2822973A57}"/>
              </a:ext>
            </a:extLst>
          </p:cNvPr>
          <p:cNvSpPr txBox="1"/>
          <p:nvPr/>
        </p:nvSpPr>
        <p:spPr>
          <a:xfrm>
            <a:off x="5919392" y="1420757"/>
            <a:ext cx="5899993" cy="3816429"/>
          </a:xfrm>
          <a:prstGeom prst="rect">
            <a:avLst/>
          </a:prstGeom>
          <a:noFill/>
        </p:spPr>
        <p:txBody>
          <a:bodyPr wrap="square" rtlCol="0">
            <a:spAutoFit/>
          </a:bodyPr>
          <a:lstStyle/>
          <a:p>
            <a:pPr marL="216000" indent="-216000">
              <a:spcBef>
                <a:spcPts val="1200"/>
              </a:spcBef>
              <a:spcAft>
                <a:spcPts val="1200"/>
              </a:spcAft>
              <a:buBlip>
                <a:blip r:embed="rId3"/>
              </a:buBlip>
            </a:pPr>
            <a:r>
              <a:rPr lang="nb-NO" sz="1800"/>
              <a:t>Vi har </a:t>
            </a:r>
            <a:r>
              <a:rPr lang="nb-NO" sz="1800" b="1"/>
              <a:t>ulike arbeidshverdager </a:t>
            </a:r>
            <a:r>
              <a:rPr lang="nb-NO" sz="1800"/>
              <a:t>og kollegagrupper: </a:t>
            </a:r>
          </a:p>
          <a:p>
            <a:pPr marL="673200" lvl="2" indent="-180000">
              <a:spcBef>
                <a:spcPts val="1200"/>
              </a:spcBef>
              <a:spcAft>
                <a:spcPts val="1200"/>
              </a:spcAft>
              <a:buBlip>
                <a:blip r:embed="rId3"/>
              </a:buBlip>
            </a:pPr>
            <a:r>
              <a:rPr lang="nb-NO"/>
              <a:t>Noen jobber mye alene, mens andre jobber tett med kollegaer.</a:t>
            </a:r>
          </a:p>
          <a:p>
            <a:pPr marL="673200" lvl="2" indent="-180000">
              <a:spcBef>
                <a:spcPts val="1200"/>
              </a:spcBef>
              <a:spcAft>
                <a:spcPts val="1200"/>
              </a:spcAft>
              <a:buBlip>
                <a:blip r:embed="rId3"/>
              </a:buBlip>
            </a:pPr>
            <a:r>
              <a:rPr lang="nb-NO"/>
              <a:t>Noen jobber i store team, andre små grupper.</a:t>
            </a:r>
          </a:p>
          <a:p>
            <a:pPr marL="673200" lvl="2" indent="-180000">
              <a:spcBef>
                <a:spcPts val="1200"/>
              </a:spcBef>
              <a:spcAft>
                <a:spcPts val="1200"/>
              </a:spcAft>
              <a:buBlip>
                <a:blip r:embed="rId3"/>
              </a:buBlip>
            </a:pPr>
            <a:r>
              <a:rPr lang="nb-NO"/>
              <a:t>Noen har mange treffpunkter med kollegaer, andre har få i løpet av uken. </a:t>
            </a:r>
          </a:p>
          <a:p>
            <a:pPr marL="216000" indent="-180000">
              <a:spcBef>
                <a:spcPts val="1200"/>
              </a:spcBef>
              <a:spcAft>
                <a:spcPts val="1200"/>
              </a:spcAft>
              <a:buBlip>
                <a:blip r:embed="rId3"/>
              </a:buBlip>
            </a:pPr>
            <a:r>
              <a:rPr lang="nb-NO"/>
              <a:t>Hvordan vi støtter hverandre må derfor </a:t>
            </a:r>
            <a:r>
              <a:rPr lang="nb-NO" b="1"/>
              <a:t>tilpasses</a:t>
            </a:r>
            <a:r>
              <a:rPr lang="nb-NO"/>
              <a:t> de ulike arbeidshverdagene. </a:t>
            </a:r>
          </a:p>
        </p:txBody>
      </p:sp>
      <p:sp>
        <p:nvSpPr>
          <p:cNvPr id="4" name="TekstSylinder 3">
            <a:extLst>
              <a:ext uri="{FF2B5EF4-FFF2-40B4-BE49-F238E27FC236}">
                <a16:creationId xmlns:a16="http://schemas.microsoft.com/office/drawing/2014/main" id="{F0E44906-669D-623B-D6D9-579588B505BA}"/>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1</a:t>
            </a:r>
          </a:p>
        </p:txBody>
      </p:sp>
      <p:sp>
        <p:nvSpPr>
          <p:cNvPr id="6" name="Plassholder for dato 3">
            <a:extLst>
              <a:ext uri="{FF2B5EF4-FFF2-40B4-BE49-F238E27FC236}">
                <a16:creationId xmlns:a16="http://schemas.microsoft.com/office/drawing/2014/main" id="{355548D0-BB32-4A55-0364-A80532BBA417}"/>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7" name="Plassholder for lysbildenummer 4">
            <a:extLst>
              <a:ext uri="{FF2B5EF4-FFF2-40B4-BE49-F238E27FC236}">
                <a16:creationId xmlns:a16="http://schemas.microsoft.com/office/drawing/2014/main" id="{7A60B4D8-901E-47B6-D970-F4819BF16985}"/>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18</a:t>
            </a:fld>
            <a:endParaRPr lang="nb-NO"/>
          </a:p>
        </p:txBody>
      </p:sp>
      <p:pic>
        <p:nvPicPr>
          <p:cNvPr id="8" name="Bilde 7" descr="Et bilde som inneholder tegning, kunst, sketch, strektegning&#10;&#10;Automatisk generert beskrivelse">
            <a:extLst>
              <a:ext uri="{FF2B5EF4-FFF2-40B4-BE49-F238E27FC236}">
                <a16:creationId xmlns:a16="http://schemas.microsoft.com/office/drawing/2014/main" id="{278595AB-FCE3-D0E4-0EB7-4C3BC8442952}"/>
              </a:ext>
            </a:extLst>
          </p:cNvPr>
          <p:cNvPicPr>
            <a:picLocks noChangeAspect="1"/>
          </p:cNvPicPr>
          <p:nvPr/>
        </p:nvPicPr>
        <p:blipFill>
          <a:blip r:embed="rId4">
            <a:extLst>
              <a:ext uri="{28A0092B-C50C-407E-A947-70E740481C1C}">
                <a14:useLocalDpi xmlns:a14="http://schemas.microsoft.com/office/drawing/2010/main" val="0"/>
              </a:ext>
            </a:extLst>
          </a:blip>
          <a:srcRect l="55229"/>
          <a:stretch/>
        </p:blipFill>
        <p:spPr>
          <a:xfrm>
            <a:off x="3046890" y="2657887"/>
            <a:ext cx="1661985" cy="3052986"/>
          </a:xfrm>
          <a:prstGeom prst="rect">
            <a:avLst/>
          </a:prstGeom>
        </p:spPr>
      </p:pic>
      <p:pic>
        <p:nvPicPr>
          <p:cNvPr id="10" name="Bilde 9" descr="Et bilde som inneholder tegning, kunst, illustrasjon&#10;&#10;Automatisk generert beskrivelse">
            <a:extLst>
              <a:ext uri="{FF2B5EF4-FFF2-40B4-BE49-F238E27FC236}">
                <a16:creationId xmlns:a16="http://schemas.microsoft.com/office/drawing/2014/main" id="{E7EF0F53-694B-E9DD-47BA-D7C39DDFD5D2}"/>
              </a:ext>
            </a:extLst>
          </p:cNvPr>
          <p:cNvPicPr>
            <a:picLocks noChangeAspect="1"/>
          </p:cNvPicPr>
          <p:nvPr/>
        </p:nvPicPr>
        <p:blipFill rotWithShape="1">
          <a:blip r:embed="rId5">
            <a:extLst>
              <a:ext uri="{28A0092B-C50C-407E-A947-70E740481C1C}">
                <a14:useLocalDpi xmlns:a14="http://schemas.microsoft.com/office/drawing/2010/main" val="0"/>
              </a:ext>
            </a:extLst>
          </a:blip>
          <a:srcRect l="59908" r="4147"/>
          <a:stretch/>
        </p:blipFill>
        <p:spPr>
          <a:xfrm>
            <a:off x="2015580" y="2448974"/>
            <a:ext cx="1485039" cy="2659610"/>
          </a:xfrm>
          <a:prstGeom prst="rect">
            <a:avLst/>
          </a:prstGeom>
        </p:spPr>
      </p:pic>
      <p:pic>
        <p:nvPicPr>
          <p:cNvPr id="12" name="Bilde 11" descr="Et bilde som inneholder tegning, kunst, sketch, illustrasjon&#10;&#10;Automatisk generert beskrivelse">
            <a:extLst>
              <a:ext uri="{FF2B5EF4-FFF2-40B4-BE49-F238E27FC236}">
                <a16:creationId xmlns:a16="http://schemas.microsoft.com/office/drawing/2014/main" id="{C26B4E64-8731-C411-7EF8-17A945206859}"/>
              </a:ext>
            </a:extLst>
          </p:cNvPr>
          <p:cNvPicPr>
            <a:picLocks noChangeAspect="1"/>
          </p:cNvPicPr>
          <p:nvPr/>
        </p:nvPicPr>
        <p:blipFill rotWithShape="1">
          <a:blip r:embed="rId6">
            <a:extLst>
              <a:ext uri="{28A0092B-C50C-407E-A947-70E740481C1C}">
                <a14:useLocalDpi xmlns:a14="http://schemas.microsoft.com/office/drawing/2010/main" val="0"/>
              </a:ext>
            </a:extLst>
          </a:blip>
          <a:srcRect r="43333"/>
          <a:stretch/>
        </p:blipFill>
        <p:spPr>
          <a:xfrm>
            <a:off x="372615" y="2854575"/>
            <a:ext cx="2545831" cy="2659610"/>
          </a:xfrm>
          <a:prstGeom prst="rect">
            <a:avLst/>
          </a:prstGeom>
        </p:spPr>
      </p:pic>
    </p:spTree>
    <p:extLst>
      <p:ext uri="{BB962C8B-B14F-4D97-AF65-F5344CB8AC3E}">
        <p14:creationId xmlns:p14="http://schemas.microsoft.com/office/powerpoint/2010/main" val="3586485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klær, person, utendørs, sko">
            <a:extLst>
              <a:ext uri="{FF2B5EF4-FFF2-40B4-BE49-F238E27FC236}">
                <a16:creationId xmlns:a16="http://schemas.microsoft.com/office/drawing/2014/main" id="{7DDD48DB-300D-EC84-966E-60D771BED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32799"/>
          </a:xfrm>
          <a:prstGeom prst="rect">
            <a:avLst/>
          </a:prstGeom>
        </p:spPr>
      </p:pic>
      <p:sp>
        <p:nvSpPr>
          <p:cNvPr id="3" name="Rektangel 2">
            <a:extLst>
              <a:ext uri="{FF2B5EF4-FFF2-40B4-BE49-F238E27FC236}">
                <a16:creationId xmlns:a16="http://schemas.microsoft.com/office/drawing/2014/main" id="{C5FCA94B-BA7F-BB5F-6165-B1CC868F80EA}"/>
              </a:ext>
            </a:extLst>
          </p:cNvPr>
          <p:cNvSpPr/>
          <p:nvPr/>
        </p:nvSpPr>
        <p:spPr>
          <a:xfrm>
            <a:off x="0" y="3866079"/>
            <a:ext cx="7379369" cy="296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8" name="TekstSylinder 7">
            <a:extLst>
              <a:ext uri="{FF2B5EF4-FFF2-40B4-BE49-F238E27FC236}">
                <a16:creationId xmlns:a16="http://schemas.microsoft.com/office/drawing/2014/main" id="{1A2FE626-6AA5-8CEC-9FAC-96CFB844E3AA}"/>
              </a:ext>
            </a:extLst>
          </p:cNvPr>
          <p:cNvSpPr txBox="1"/>
          <p:nvPr/>
        </p:nvSpPr>
        <p:spPr>
          <a:xfrm>
            <a:off x="375920" y="4277360"/>
            <a:ext cx="5720080" cy="2031325"/>
          </a:xfrm>
          <a:prstGeom prst="rect">
            <a:avLst/>
          </a:prstGeom>
          <a:noFill/>
        </p:spPr>
        <p:txBody>
          <a:bodyPr wrap="square" rtlCol="0">
            <a:spAutoFit/>
          </a:bodyPr>
          <a:lstStyle/>
          <a:p>
            <a:pPr algn="l"/>
            <a:r>
              <a:rPr lang="nb-NO" sz="1800">
                <a:latin typeface="+mn-lt"/>
              </a:rPr>
              <a:t>FRIGO i bydel Gamle Oslo tilbyr sport og friluftsaktiviteter til barn og unge. </a:t>
            </a:r>
            <a:br>
              <a:rPr lang="nb-NO" sz="1800">
                <a:latin typeface="+mn-lt"/>
              </a:rPr>
            </a:br>
            <a:br>
              <a:rPr lang="nb-NO" sz="1800">
                <a:latin typeface="+mn-lt"/>
              </a:rPr>
            </a:br>
            <a:r>
              <a:rPr lang="nb-NO" sz="1800">
                <a:latin typeface="+mn-lt"/>
              </a:rPr>
              <a:t>Mimosa, Oliver og Tuva forteller hvordan de jobber med reguleringsstøtte i en hektisk hverdag. Og hvordan felles forståelse og språk gjør det lettere å hjelpe hverandre.</a:t>
            </a:r>
            <a:endParaRPr lang="nb-NO"/>
          </a:p>
        </p:txBody>
      </p:sp>
      <p:pic>
        <p:nvPicPr>
          <p:cNvPr id="9" name="Bilde 8" descr="Et bilde som inneholder måne, Himmellegeme, mørke, Astronomisk begivenhet&#10;&#10;Automatisk generert beskrivelse">
            <a:extLst>
              <a:ext uri="{FF2B5EF4-FFF2-40B4-BE49-F238E27FC236}">
                <a16:creationId xmlns:a16="http://schemas.microsoft.com/office/drawing/2014/main" id="{35B29243-B3F7-93A7-A583-E16FC8E5AC12}"/>
              </a:ext>
            </a:extLst>
          </p:cNvPr>
          <p:cNvPicPr>
            <a:picLocks noChangeAspect="1"/>
          </p:cNvPicPr>
          <p:nvPr/>
        </p:nvPicPr>
        <p:blipFill rotWithShape="1">
          <a:blip r:embed="rId3">
            <a:extLst>
              <a:ext uri="{28A0092B-C50C-407E-A947-70E740481C1C}">
                <a14:useLocalDpi xmlns:a14="http://schemas.microsoft.com/office/drawing/2010/main" val="0"/>
              </a:ext>
            </a:extLst>
          </a:blip>
          <a:srcRect l="57558" t="20845" r="30437" b="58781"/>
          <a:stretch/>
        </p:blipFill>
        <p:spPr>
          <a:xfrm>
            <a:off x="6394937" y="6199426"/>
            <a:ext cx="578497" cy="552198"/>
          </a:xfrm>
          <a:prstGeom prst="rect">
            <a:avLst/>
          </a:prstGeom>
        </p:spPr>
      </p:pic>
      <p:sp>
        <p:nvSpPr>
          <p:cNvPr id="10" name="TekstSylinder 9">
            <a:extLst>
              <a:ext uri="{FF2B5EF4-FFF2-40B4-BE49-F238E27FC236}">
                <a16:creationId xmlns:a16="http://schemas.microsoft.com/office/drawing/2014/main" id="{E1A2AB3D-6FD8-2882-E286-B41408161FFF}"/>
              </a:ext>
            </a:extLst>
          </p:cNvPr>
          <p:cNvSpPr txBox="1"/>
          <p:nvPr/>
        </p:nvSpPr>
        <p:spPr>
          <a:xfrm>
            <a:off x="5239518" y="6308685"/>
            <a:ext cx="1444667" cy="333681"/>
          </a:xfrm>
          <a:prstGeom prst="rect">
            <a:avLst/>
          </a:prstGeom>
          <a:noFill/>
        </p:spPr>
        <p:txBody>
          <a:bodyPr wrap="square" lIns="91440" tIns="45720" rIns="91440" bIns="45720" anchor="t">
            <a:spAutoFit/>
          </a:bodyPr>
          <a:lstStyle/>
          <a:p>
            <a:pPr>
              <a:lnSpc>
                <a:spcPct val="116000"/>
              </a:lnSpc>
              <a:spcAft>
                <a:spcPts val="800"/>
              </a:spcAft>
            </a:pPr>
            <a:r>
              <a:rPr lang="nb-NO" sz="1400" b="1">
                <a:ea typeface="Aptos" panose="020B0004020202020204" pitchFamily="34" charset="0"/>
                <a:cs typeface="Times New Roman"/>
              </a:rPr>
              <a:t>4 </a:t>
            </a:r>
            <a:r>
              <a:rPr lang="nb-NO" sz="1400" b="1">
                <a:effectLst/>
                <a:ea typeface="Aptos" panose="020B0004020202020204" pitchFamily="34" charset="0"/>
                <a:cs typeface="Times New Roman"/>
              </a:rPr>
              <a:t>minutter</a:t>
            </a:r>
          </a:p>
        </p:txBody>
      </p:sp>
    </p:spTree>
    <p:extLst>
      <p:ext uri="{BB962C8B-B14F-4D97-AF65-F5344CB8AC3E}">
        <p14:creationId xmlns:p14="http://schemas.microsoft.com/office/powerpoint/2010/main" val="3982909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14D2BA0-4721-11EC-1652-5C083D6CBC8B}"/>
              </a:ext>
            </a:extLst>
          </p:cNvPr>
          <p:cNvGraphicFramePr/>
          <p:nvPr/>
        </p:nvGraphicFramePr>
        <p:xfrm>
          <a:off x="5722257" y="7576768"/>
          <a:ext cx="8102600" cy="3425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tel 1">
            <a:extLst>
              <a:ext uri="{FF2B5EF4-FFF2-40B4-BE49-F238E27FC236}">
                <a16:creationId xmlns:a16="http://schemas.microsoft.com/office/drawing/2014/main" id="{63E6238A-EB35-5894-784C-56F0BA7214EA}"/>
              </a:ext>
            </a:extLst>
          </p:cNvPr>
          <p:cNvSpPr txBox="1">
            <a:spLocks/>
          </p:cNvSpPr>
          <p:nvPr/>
        </p:nvSpPr>
        <p:spPr>
          <a:xfrm>
            <a:off x="1500336" y="758454"/>
            <a:ext cx="7582457" cy="568117"/>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Oslo Sans Office"/>
                <a:ea typeface="+mj-ea"/>
                <a:cs typeface="+mj-cs"/>
              </a:rPr>
              <a:t>Her er vi nå:</a:t>
            </a:r>
            <a:endParaRPr kumimoji="0" lang="nb-NO" sz="1800" b="0" i="0" u="none" strike="noStrike" kern="1200" cap="none" spc="0" normalizeH="0" baseline="0" noProof="0">
              <a:ln>
                <a:noFill/>
              </a:ln>
              <a:solidFill>
                <a:srgbClr val="000000"/>
              </a:solidFill>
              <a:effectLst/>
              <a:uLnTx/>
              <a:uFillTx/>
              <a:latin typeface="Oslo Sans" panose="02000000000000000000" pitchFamily="2" charset="77"/>
              <a:ea typeface="+mj-ea"/>
              <a:cs typeface="+mj-cs"/>
            </a:endParaRPr>
          </a:p>
        </p:txBody>
      </p:sp>
      <p:pic>
        <p:nvPicPr>
          <p:cNvPr id="3" name="Bilde 2">
            <a:extLst>
              <a:ext uri="{FF2B5EF4-FFF2-40B4-BE49-F238E27FC236}">
                <a16:creationId xmlns:a16="http://schemas.microsoft.com/office/drawing/2014/main" id="{E2AC4F69-699E-3958-EBA7-A5F68124CA5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875148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0DD"/>
        </a:solidFill>
        <a:effectLst/>
      </p:bgPr>
    </p:bg>
    <p:spTree>
      <p:nvGrpSpPr>
        <p:cNvPr id="1" name=""/>
        <p:cNvGrpSpPr/>
        <p:nvPr/>
      </p:nvGrpSpPr>
      <p:grpSpPr>
        <a:xfrm>
          <a:off x="0" y="0"/>
          <a:ext cx="0" cy="0"/>
          <a:chOff x="0" y="0"/>
          <a:chExt cx="0" cy="0"/>
        </a:xfrm>
      </p:grpSpPr>
      <p:pic>
        <p:nvPicPr>
          <p:cNvPr id="3" name="Media på Internett 2" title="Portrett Frigo">
            <a:hlinkClick r:id="" action="ppaction://media"/>
            <a:extLst>
              <a:ext uri="{FF2B5EF4-FFF2-40B4-BE49-F238E27FC236}">
                <a16:creationId xmlns:a16="http://schemas.microsoft.com/office/drawing/2014/main" id="{31DD7A00-F4B6-9EBF-63C7-1C78B6306D04}"/>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4530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F98509A0-158A-DD62-4964-524F1A92E711}"/>
              </a:ext>
            </a:extLst>
          </p:cNvPr>
          <p:cNvSpPr>
            <a:spLocks noGrp="1"/>
          </p:cNvSpPr>
          <p:nvPr>
            <p:ph idx="1"/>
          </p:nvPr>
        </p:nvSpPr>
        <p:spPr>
          <a:xfrm>
            <a:off x="695326" y="1890486"/>
            <a:ext cx="4730115" cy="4060825"/>
          </a:xfrm>
        </p:spPr>
        <p:txBody>
          <a:bodyPr/>
          <a:lstStyle/>
          <a:p>
            <a:pPr>
              <a:spcBef>
                <a:spcPts val="1200"/>
              </a:spcBef>
              <a:spcAft>
                <a:spcPts val="1200"/>
              </a:spcAft>
              <a:buNone/>
            </a:pPr>
            <a:r>
              <a:rPr lang="nb-NO" sz="1800"/>
              <a:t>Snakk i små grupper </a:t>
            </a:r>
          </a:p>
          <a:p>
            <a:pPr lvl="1">
              <a:spcBef>
                <a:spcPts val="1200"/>
              </a:spcBef>
              <a:spcAft>
                <a:spcPts val="1200"/>
              </a:spcAft>
              <a:buBlip>
                <a:blip r:embed="rId2"/>
              </a:buBlip>
            </a:pPr>
            <a:r>
              <a:rPr lang="nb-NO" sz="1800"/>
              <a:t>Hva synes dere er viktige poeng i filmen? </a:t>
            </a:r>
            <a:endParaRPr lang="nb-NO" sz="1800" dirty="0"/>
          </a:p>
          <a:p>
            <a:pPr lvl="1">
              <a:spcBef>
                <a:spcPts val="1200"/>
              </a:spcBef>
              <a:spcAft>
                <a:spcPts val="1200"/>
              </a:spcAft>
              <a:buBlip>
                <a:blip r:embed="rId2"/>
              </a:buBlip>
            </a:pPr>
            <a:r>
              <a:rPr lang="nb-NO" sz="1800"/>
              <a:t>Hva gjør Mimosa, Oliver og Tuva for å støtte </a:t>
            </a:r>
            <a:br>
              <a:rPr lang="nb-NO" sz="1800"/>
            </a:br>
            <a:r>
              <a:rPr lang="nb-NO" sz="1800"/>
              <a:t>hverandre på jobb?</a:t>
            </a:r>
            <a:endParaRPr lang="nb-NO" sz="1800" dirty="0"/>
          </a:p>
          <a:p>
            <a:pPr lvl="1">
              <a:spcBef>
                <a:spcPts val="1200"/>
              </a:spcBef>
              <a:spcAft>
                <a:spcPts val="1200"/>
              </a:spcAft>
              <a:buBlip>
                <a:blip r:embed="rId2"/>
              </a:buBlip>
            </a:pPr>
            <a:r>
              <a:rPr lang="nb-NO" sz="1800"/>
              <a:t>Hva ble dere inspirert til å gjøre mer av? </a:t>
            </a:r>
            <a:endParaRPr lang="nb-NO" sz="1800" dirty="0"/>
          </a:p>
        </p:txBody>
      </p:sp>
      <p:sp>
        <p:nvSpPr>
          <p:cNvPr id="2" name="TekstSylinder 1">
            <a:extLst>
              <a:ext uri="{FF2B5EF4-FFF2-40B4-BE49-F238E27FC236}">
                <a16:creationId xmlns:a16="http://schemas.microsoft.com/office/drawing/2014/main" id="{DC0F459A-47A8-4833-B21D-CF4B69817F21}"/>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1</a:t>
            </a:r>
          </a:p>
        </p:txBody>
      </p:sp>
      <p:sp>
        <p:nvSpPr>
          <p:cNvPr id="4" name="Plassholder for dato 3">
            <a:extLst>
              <a:ext uri="{FF2B5EF4-FFF2-40B4-BE49-F238E27FC236}">
                <a16:creationId xmlns:a16="http://schemas.microsoft.com/office/drawing/2014/main" id="{72A2145A-CB13-5065-1374-D78C8FBEAB4E}"/>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5" name="Plassholder for lysbildenummer 4">
            <a:extLst>
              <a:ext uri="{FF2B5EF4-FFF2-40B4-BE49-F238E27FC236}">
                <a16:creationId xmlns:a16="http://schemas.microsoft.com/office/drawing/2014/main" id="{3495ABD9-0AE4-6E2A-9758-42D78D89639C}"/>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21</a:t>
            </a:fld>
            <a:endParaRPr lang="nb-NO"/>
          </a:p>
        </p:txBody>
      </p:sp>
      <p:sp>
        <p:nvSpPr>
          <p:cNvPr id="6" name="Tittel 1">
            <a:extLst>
              <a:ext uri="{FF2B5EF4-FFF2-40B4-BE49-F238E27FC236}">
                <a16:creationId xmlns:a16="http://schemas.microsoft.com/office/drawing/2014/main" id="{9EDA782A-893D-68DC-BB40-40F656C67FCB}"/>
              </a:ext>
            </a:extLst>
          </p:cNvPr>
          <p:cNvSpPr>
            <a:spLocks noGrp="1"/>
          </p:cNvSpPr>
          <p:nvPr>
            <p:ph type="title"/>
          </p:nvPr>
        </p:nvSpPr>
        <p:spPr>
          <a:xfrm>
            <a:off x="695326" y="720001"/>
            <a:ext cx="9469438" cy="1311999"/>
          </a:xfrm>
        </p:spPr>
        <p:txBody>
          <a:bodyPr/>
          <a:lstStyle/>
          <a:p>
            <a:r>
              <a:rPr lang="nb-NO" dirty="0"/>
              <a:t>Oppgave</a:t>
            </a:r>
            <a:endParaRPr lang="nb-NO"/>
          </a:p>
        </p:txBody>
      </p:sp>
      <p:pic>
        <p:nvPicPr>
          <p:cNvPr id="7" name="Bilde 6" descr="Et bilde som inneholder måne, Himmellegeme, mørke, Astronomisk begivenhet&#10;&#10;Automatisk generert beskrivelse">
            <a:extLst>
              <a:ext uri="{FF2B5EF4-FFF2-40B4-BE49-F238E27FC236}">
                <a16:creationId xmlns:a16="http://schemas.microsoft.com/office/drawing/2014/main" id="{C1E4B987-970B-C331-79BA-918C64A00084}"/>
              </a:ext>
            </a:extLst>
          </p:cNvPr>
          <p:cNvPicPr>
            <a:picLocks noChangeAspect="1"/>
          </p:cNvPicPr>
          <p:nvPr/>
        </p:nvPicPr>
        <p:blipFill rotWithShape="1">
          <a:blip r:embed="rId3">
            <a:extLst>
              <a:ext uri="{28A0092B-C50C-407E-A947-70E740481C1C}">
                <a14:useLocalDpi xmlns:a14="http://schemas.microsoft.com/office/drawing/2010/main" val="0"/>
              </a:ext>
            </a:extLst>
          </a:blip>
          <a:srcRect l="57558" t="20845" r="30437" b="58781"/>
          <a:stretch/>
        </p:blipFill>
        <p:spPr>
          <a:xfrm>
            <a:off x="9871805" y="506235"/>
            <a:ext cx="578497" cy="552198"/>
          </a:xfrm>
          <a:prstGeom prst="rect">
            <a:avLst/>
          </a:prstGeom>
        </p:spPr>
      </p:pic>
      <p:sp>
        <p:nvSpPr>
          <p:cNvPr id="8" name="TekstSylinder 7">
            <a:extLst>
              <a:ext uri="{FF2B5EF4-FFF2-40B4-BE49-F238E27FC236}">
                <a16:creationId xmlns:a16="http://schemas.microsoft.com/office/drawing/2014/main" id="{2D9B8587-038E-2C54-9E06-83A70A9EB2A8}"/>
              </a:ext>
            </a:extLst>
          </p:cNvPr>
          <p:cNvSpPr txBox="1"/>
          <p:nvPr/>
        </p:nvSpPr>
        <p:spPr>
          <a:xfrm>
            <a:off x="10352290" y="506235"/>
            <a:ext cx="1444667" cy="412410"/>
          </a:xfrm>
          <a:prstGeom prst="rect">
            <a:avLst/>
          </a:prstGeom>
          <a:noFill/>
        </p:spPr>
        <p:txBody>
          <a:bodyPr wrap="square">
            <a:spAutoFit/>
          </a:bodyPr>
          <a:lstStyle/>
          <a:p>
            <a:pPr marL="0" indent="0" algn="r">
              <a:lnSpc>
                <a:spcPct val="116000"/>
              </a:lnSpc>
              <a:spcAft>
                <a:spcPts val="800"/>
              </a:spcAft>
              <a:buNone/>
            </a:pPr>
            <a:r>
              <a:rPr lang="nb-NO" sz="1800" b="1">
                <a:effectLst/>
                <a:latin typeface="Aptos" panose="020B0004020202020204" pitchFamily="34" charset="0"/>
                <a:ea typeface="Aptos" panose="020B0004020202020204" pitchFamily="34" charset="0"/>
                <a:cs typeface="Times New Roman" panose="02020603050405020304" pitchFamily="18" charset="0"/>
              </a:rPr>
              <a:t>10 minutter</a:t>
            </a:r>
          </a:p>
        </p:txBody>
      </p:sp>
      <p:pic>
        <p:nvPicPr>
          <p:cNvPr id="9" name="Bilde 8" descr="Et bilde som inneholder tegning, kunst, illustrasjon">
            <a:extLst>
              <a:ext uri="{FF2B5EF4-FFF2-40B4-BE49-F238E27FC236}">
                <a16:creationId xmlns:a16="http://schemas.microsoft.com/office/drawing/2014/main" id="{2FB6F5D6-9AD1-DA83-5611-AE54AC4FA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561" y="1727828"/>
            <a:ext cx="5285253" cy="3402344"/>
          </a:xfrm>
          <a:prstGeom prst="rect">
            <a:avLst/>
          </a:prstGeom>
        </p:spPr>
      </p:pic>
    </p:spTree>
    <p:extLst>
      <p:ext uri="{BB962C8B-B14F-4D97-AF65-F5344CB8AC3E}">
        <p14:creationId xmlns:p14="http://schemas.microsoft.com/office/powerpoint/2010/main" val="2639975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03289DF4-BF76-458B-B072-43B63266E716}"/>
              </a:ext>
            </a:extLst>
          </p:cNvPr>
          <p:cNvSpPr/>
          <p:nvPr/>
        </p:nvSpPr>
        <p:spPr>
          <a:xfrm>
            <a:off x="0" y="-20428"/>
            <a:ext cx="6878428" cy="6878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tel 1">
            <a:extLst>
              <a:ext uri="{FF2B5EF4-FFF2-40B4-BE49-F238E27FC236}">
                <a16:creationId xmlns:a16="http://schemas.microsoft.com/office/drawing/2014/main" id="{CDC0FD1F-0197-1F3B-DEB8-8CBC32B3FA5A}"/>
              </a:ext>
            </a:extLst>
          </p:cNvPr>
          <p:cNvSpPr txBox="1">
            <a:spLocks/>
          </p:cNvSpPr>
          <p:nvPr/>
        </p:nvSpPr>
        <p:spPr>
          <a:xfrm>
            <a:off x="695325" y="770166"/>
            <a:ext cx="5614035" cy="853618"/>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Oppgave i arbeidshverdagen</a:t>
            </a:r>
          </a:p>
        </p:txBody>
      </p:sp>
      <p:sp>
        <p:nvSpPr>
          <p:cNvPr id="8" name="Plassholder for innhold 2">
            <a:extLst>
              <a:ext uri="{FF2B5EF4-FFF2-40B4-BE49-F238E27FC236}">
                <a16:creationId xmlns:a16="http://schemas.microsoft.com/office/drawing/2014/main" id="{9DBDB4CC-CBED-C308-621A-A083F4388E83}"/>
              </a:ext>
            </a:extLst>
          </p:cNvPr>
          <p:cNvSpPr>
            <a:spLocks noGrp="1"/>
          </p:cNvSpPr>
          <p:nvPr>
            <p:ph idx="1"/>
          </p:nvPr>
        </p:nvSpPr>
        <p:spPr>
          <a:xfrm>
            <a:off x="695324" y="2032000"/>
            <a:ext cx="5400675" cy="4055834"/>
          </a:xfrm>
        </p:spPr>
        <p:txBody>
          <a:bodyPr/>
          <a:lstStyle/>
          <a:p>
            <a:pPr marL="0">
              <a:spcBef>
                <a:spcPts val="1200"/>
              </a:spcBef>
              <a:spcAft>
                <a:spcPts val="1200"/>
              </a:spcAft>
              <a:buNone/>
            </a:pPr>
            <a:r>
              <a:rPr lang="nb-NO" sz="1800"/>
              <a:t>Frem til neste innsjekk, noter tre ganger der du tror at du reagerte forskjellig enn din kollega: </a:t>
            </a:r>
          </a:p>
          <a:p>
            <a:pPr marL="0" indent="0">
              <a:spcBef>
                <a:spcPts val="1200"/>
              </a:spcBef>
              <a:buNone/>
            </a:pPr>
            <a:endParaRPr lang="nb-NO" sz="1800"/>
          </a:p>
          <a:p>
            <a:pPr lvl="2">
              <a:spcBef>
                <a:spcPts val="1200"/>
              </a:spcBef>
              <a:buBlip>
                <a:blip r:embed="rId2"/>
              </a:buBlip>
            </a:pPr>
            <a:r>
              <a:rPr lang="nb-NO" sz="1800"/>
              <a:t>Hva skjedde?</a:t>
            </a:r>
          </a:p>
          <a:p>
            <a:pPr lvl="2">
              <a:spcBef>
                <a:spcPts val="1200"/>
              </a:spcBef>
              <a:buBlip>
                <a:blip r:embed="rId2"/>
              </a:buBlip>
            </a:pPr>
            <a:r>
              <a:rPr lang="nb-NO" sz="1800"/>
              <a:t>Hvordan reagerte du/hva gjorde du?</a:t>
            </a:r>
          </a:p>
          <a:p>
            <a:pPr lvl="2">
              <a:spcBef>
                <a:spcPts val="1200"/>
              </a:spcBef>
              <a:buBlip>
                <a:blip r:embed="rId2"/>
              </a:buBlip>
            </a:pPr>
            <a:r>
              <a:rPr lang="nb-NO" sz="1800"/>
              <a:t>Hva gjorde kollegaen din? </a:t>
            </a:r>
          </a:p>
          <a:p>
            <a:pPr>
              <a:spcBef>
                <a:spcPts val="1200"/>
              </a:spcBef>
              <a:buBlip>
                <a:blip r:embed="rId2"/>
              </a:buBlip>
            </a:pPr>
            <a:endParaRPr lang="nb-NO" sz="1800"/>
          </a:p>
          <a:p>
            <a:pPr>
              <a:spcBef>
                <a:spcPts val="1200"/>
              </a:spcBef>
              <a:buBlip>
                <a:blip r:embed="rId2"/>
              </a:buBlip>
            </a:pPr>
            <a:endParaRPr lang="nb-NO" sz="1800"/>
          </a:p>
          <a:p>
            <a:pPr marL="0" indent="0">
              <a:spcBef>
                <a:spcPts val="1200"/>
              </a:spcBef>
              <a:buNone/>
            </a:pPr>
            <a:endParaRPr lang="nb-NO" sz="1800"/>
          </a:p>
        </p:txBody>
      </p:sp>
      <p:sp>
        <p:nvSpPr>
          <p:cNvPr id="2" name="TekstSylinder 1">
            <a:extLst>
              <a:ext uri="{FF2B5EF4-FFF2-40B4-BE49-F238E27FC236}">
                <a16:creationId xmlns:a16="http://schemas.microsoft.com/office/drawing/2014/main" id="{8D5EF57C-47BF-0003-A179-AA1DB37AACA2}"/>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1</a:t>
            </a:r>
          </a:p>
        </p:txBody>
      </p:sp>
      <p:pic>
        <p:nvPicPr>
          <p:cNvPr id="4" name="Bilde 3" descr="Et bilde som inneholder tegning, kunst, sketch, strektegning&#10;&#10;Automatisk generert beskrivelse">
            <a:extLst>
              <a:ext uri="{FF2B5EF4-FFF2-40B4-BE49-F238E27FC236}">
                <a16:creationId xmlns:a16="http://schemas.microsoft.com/office/drawing/2014/main" id="{E97D5E41-F44F-6097-6FE1-E11F43674318}"/>
              </a:ext>
            </a:extLst>
          </p:cNvPr>
          <p:cNvPicPr>
            <a:picLocks noChangeAspect="1"/>
          </p:cNvPicPr>
          <p:nvPr/>
        </p:nvPicPr>
        <p:blipFill rotWithShape="1">
          <a:blip r:embed="rId3">
            <a:extLst>
              <a:ext uri="{28A0092B-C50C-407E-A947-70E740481C1C}">
                <a14:useLocalDpi xmlns:a14="http://schemas.microsoft.com/office/drawing/2010/main" val="0"/>
              </a:ext>
            </a:extLst>
          </a:blip>
          <a:srcRect r="49131"/>
          <a:stretch/>
        </p:blipFill>
        <p:spPr>
          <a:xfrm>
            <a:off x="6444794" y="499864"/>
            <a:ext cx="2144618" cy="3467297"/>
          </a:xfrm>
          <a:prstGeom prst="rect">
            <a:avLst/>
          </a:prstGeom>
        </p:spPr>
      </p:pic>
      <p:pic>
        <p:nvPicPr>
          <p:cNvPr id="9" name="Bilde 8" descr="Et bilde som inneholder tegning, sketch, kunst, illustrasjon">
            <a:extLst>
              <a:ext uri="{FF2B5EF4-FFF2-40B4-BE49-F238E27FC236}">
                <a16:creationId xmlns:a16="http://schemas.microsoft.com/office/drawing/2014/main" id="{3970E466-9857-10BF-2AAA-571FC53298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7223" y="1290458"/>
            <a:ext cx="4613457" cy="5189330"/>
          </a:xfrm>
          <a:prstGeom prst="rect">
            <a:avLst/>
          </a:prstGeom>
        </p:spPr>
      </p:pic>
    </p:spTree>
    <p:extLst>
      <p:ext uri="{BB962C8B-B14F-4D97-AF65-F5344CB8AC3E}">
        <p14:creationId xmlns:p14="http://schemas.microsoft.com/office/powerpoint/2010/main" val="3807504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18CCB-5A3D-EF11-5E17-64442EFA109E}"/>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FF150E6-43C8-E855-1F48-4C7D46762250}"/>
              </a:ext>
            </a:extLst>
          </p:cNvPr>
          <p:cNvGraphicFramePr/>
          <p:nvPr/>
        </p:nvGraphicFramePr>
        <p:xfrm>
          <a:off x="5722257" y="7576768"/>
          <a:ext cx="8102600" cy="3425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tel 1">
            <a:extLst>
              <a:ext uri="{FF2B5EF4-FFF2-40B4-BE49-F238E27FC236}">
                <a16:creationId xmlns:a16="http://schemas.microsoft.com/office/drawing/2014/main" id="{E8E99B13-D24E-6451-64C4-C3689A856474}"/>
              </a:ext>
            </a:extLst>
          </p:cNvPr>
          <p:cNvSpPr txBox="1">
            <a:spLocks/>
          </p:cNvSpPr>
          <p:nvPr/>
        </p:nvSpPr>
        <p:spPr>
          <a:xfrm>
            <a:off x="1500336" y="758454"/>
            <a:ext cx="7582457" cy="568117"/>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Oslo Sans Office"/>
                <a:ea typeface="+mj-ea"/>
                <a:cs typeface="+mj-cs"/>
              </a:rPr>
              <a:t>Her er vi nå:</a:t>
            </a:r>
            <a:endParaRPr kumimoji="0" lang="nb-NO" sz="1800" b="0" i="0" u="none" strike="noStrike" kern="1200" cap="none" spc="0" normalizeH="0" baseline="0" noProof="0">
              <a:ln>
                <a:noFill/>
              </a:ln>
              <a:solidFill>
                <a:srgbClr val="000000"/>
              </a:solidFill>
              <a:effectLst/>
              <a:uLnTx/>
              <a:uFillTx/>
              <a:latin typeface="Oslo Sans" panose="02000000000000000000" pitchFamily="2" charset="77"/>
              <a:ea typeface="+mj-ea"/>
              <a:cs typeface="+mj-cs"/>
            </a:endParaRPr>
          </a:p>
        </p:txBody>
      </p:sp>
      <p:sp>
        <p:nvSpPr>
          <p:cNvPr id="5" name="Tittel 1">
            <a:extLst>
              <a:ext uri="{FF2B5EF4-FFF2-40B4-BE49-F238E27FC236}">
                <a16:creationId xmlns:a16="http://schemas.microsoft.com/office/drawing/2014/main" id="{4FAC0FE6-4DCD-329B-6509-AFA65EEF5E50}"/>
              </a:ext>
            </a:extLst>
          </p:cNvPr>
          <p:cNvSpPr txBox="1">
            <a:spLocks/>
          </p:cNvSpPr>
          <p:nvPr/>
        </p:nvSpPr>
        <p:spPr>
          <a:xfrm>
            <a:off x="1652736" y="758454"/>
            <a:ext cx="7582457" cy="568117"/>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Oslo Sans Office"/>
                <a:ea typeface="+mj-ea"/>
                <a:cs typeface="+mj-cs"/>
              </a:rPr>
              <a:t>Her er vi nå:</a:t>
            </a:r>
            <a:endParaRPr kumimoji="0" lang="nb-NO" sz="1800" b="0" i="0" u="none" strike="noStrike" kern="1200" cap="none" spc="0" normalizeH="0" baseline="0" noProof="0">
              <a:ln>
                <a:noFill/>
              </a:ln>
              <a:solidFill>
                <a:srgbClr val="000000"/>
              </a:solidFill>
              <a:effectLst/>
              <a:uLnTx/>
              <a:uFillTx/>
              <a:latin typeface="Oslo Sans" panose="02000000000000000000" pitchFamily="2" charset="77"/>
              <a:ea typeface="+mj-ea"/>
              <a:cs typeface="+mj-cs"/>
            </a:endParaRPr>
          </a:p>
        </p:txBody>
      </p:sp>
      <p:pic>
        <p:nvPicPr>
          <p:cNvPr id="6" name="Bilde 5">
            <a:extLst>
              <a:ext uri="{FF2B5EF4-FFF2-40B4-BE49-F238E27FC236}">
                <a16:creationId xmlns:a16="http://schemas.microsoft.com/office/drawing/2014/main" id="{A1C3D76D-CD2E-B660-EFD3-7D39ACF1C67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0" y="3501"/>
            <a:ext cx="12192000" cy="6858000"/>
          </a:xfrm>
          <a:prstGeom prst="rect">
            <a:avLst/>
          </a:prstGeom>
        </p:spPr>
      </p:pic>
    </p:spTree>
    <p:extLst>
      <p:ext uri="{BB962C8B-B14F-4D97-AF65-F5344CB8AC3E}">
        <p14:creationId xmlns:p14="http://schemas.microsoft.com/office/powerpoint/2010/main" val="2496011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F3AD7B43-D574-8A43-284F-1FBB8A43F4F3}"/>
              </a:ext>
            </a:extLst>
          </p:cNvPr>
          <p:cNvSpPr txBox="1">
            <a:spLocks/>
          </p:cNvSpPr>
          <p:nvPr/>
        </p:nvSpPr>
        <p:spPr>
          <a:xfrm>
            <a:off x="2035175" y="3048403"/>
            <a:ext cx="3262565" cy="557994"/>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Takk for i dag!</a:t>
            </a:r>
          </a:p>
        </p:txBody>
      </p:sp>
      <p:pic>
        <p:nvPicPr>
          <p:cNvPr id="1026" name="Picture 2" descr="Et bilde som inneholder hjerte, mørke">
            <a:extLst>
              <a:ext uri="{FF2B5EF4-FFF2-40B4-BE49-F238E27FC236}">
                <a16:creationId xmlns:a16="http://schemas.microsoft.com/office/drawing/2014/main" id="{18FD5D98-FD89-D0CE-B99F-2C77F8105D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8462" y="519515"/>
            <a:ext cx="8991600" cy="505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201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A29D98E-2494-6869-7B4B-2D052D8275DD}"/>
              </a:ext>
            </a:extLst>
          </p:cNvPr>
          <p:cNvSpPr/>
          <p:nvPr/>
        </p:nvSpPr>
        <p:spPr>
          <a:xfrm>
            <a:off x="9401175" y="6000750"/>
            <a:ext cx="2790825" cy="857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2" name="Tittel 1">
            <a:extLst>
              <a:ext uri="{FF2B5EF4-FFF2-40B4-BE49-F238E27FC236}">
                <a16:creationId xmlns:a16="http://schemas.microsoft.com/office/drawing/2014/main" id="{6CBA96E7-B86C-6C37-5781-C74224E1B948}"/>
              </a:ext>
            </a:extLst>
          </p:cNvPr>
          <p:cNvSpPr>
            <a:spLocks noGrp="1"/>
          </p:cNvSpPr>
          <p:nvPr>
            <p:ph type="title"/>
          </p:nvPr>
        </p:nvSpPr>
        <p:spPr>
          <a:xfrm>
            <a:off x="738187" y="1737529"/>
            <a:ext cx="10801349" cy="1311999"/>
          </a:xfrm>
        </p:spPr>
        <p:txBody>
          <a:bodyPr>
            <a:noAutofit/>
          </a:bodyPr>
          <a:lstStyle/>
          <a:p>
            <a:pPr algn="ctr"/>
            <a:r>
              <a:rPr lang="nb-NO" sz="1800"/>
              <a:t>Utviklet av</a:t>
            </a:r>
            <a:br>
              <a:rPr lang="nb-NO" sz="2400"/>
            </a:br>
            <a:br>
              <a:rPr lang="nb-NO"/>
            </a:br>
            <a:r>
              <a:rPr lang="nb-NO" sz="2800" b="1"/>
              <a:t>Bydel Gamle Oslo og Utdanningsetaten</a:t>
            </a:r>
            <a:endParaRPr lang="nb-NO" sz="2800"/>
          </a:p>
        </p:txBody>
      </p:sp>
      <p:sp>
        <p:nvSpPr>
          <p:cNvPr id="6" name="Tittel 1">
            <a:extLst>
              <a:ext uri="{FF2B5EF4-FFF2-40B4-BE49-F238E27FC236}">
                <a16:creationId xmlns:a16="http://schemas.microsoft.com/office/drawing/2014/main" id="{7BC63C58-8669-6B5A-9754-EA0DC1E3705E}"/>
              </a:ext>
            </a:extLst>
          </p:cNvPr>
          <p:cNvSpPr txBox="1">
            <a:spLocks/>
          </p:cNvSpPr>
          <p:nvPr/>
        </p:nvSpPr>
        <p:spPr>
          <a:xfrm>
            <a:off x="4557712" y="4203795"/>
            <a:ext cx="3076575" cy="354013"/>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Oslo Sans Office"/>
                <a:ea typeface="+mj-ea"/>
                <a:cs typeface="+mj-cs"/>
              </a:rPr>
              <a:t>I samarbeid med</a:t>
            </a:r>
          </a:p>
        </p:txBody>
      </p:sp>
      <p:pic>
        <p:nvPicPr>
          <p:cNvPr id="8" name="Bilde 7" descr="Et bilde som inneholder Grafikk, Font, grafisk design, logo&#10;&#10;Automatisk generert beskrivelse">
            <a:extLst>
              <a:ext uri="{FF2B5EF4-FFF2-40B4-BE49-F238E27FC236}">
                <a16:creationId xmlns:a16="http://schemas.microsoft.com/office/drawing/2014/main" id="{2A8E5328-C848-3AD9-6891-B917EB226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177" y="4922727"/>
            <a:ext cx="2443586" cy="680020"/>
          </a:xfrm>
          <a:prstGeom prst="rect">
            <a:avLst/>
          </a:prstGeom>
        </p:spPr>
      </p:pic>
      <p:pic>
        <p:nvPicPr>
          <p:cNvPr id="10" name="Bilde 9" descr="Et bilde som inneholder Grafikk, Font, grafisk design, logo&#10;&#10;Automatisk generert beskrivelse">
            <a:extLst>
              <a:ext uri="{FF2B5EF4-FFF2-40B4-BE49-F238E27FC236}">
                <a16:creationId xmlns:a16="http://schemas.microsoft.com/office/drawing/2014/main" id="{A72E54C8-19D4-D914-374F-50783D4BD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069" y="5014984"/>
            <a:ext cx="2443586" cy="495505"/>
          </a:xfrm>
          <a:prstGeom prst="rect">
            <a:avLst/>
          </a:prstGeom>
        </p:spPr>
      </p:pic>
      <p:sp>
        <p:nvSpPr>
          <p:cNvPr id="4" name="Tittel 1">
            <a:extLst>
              <a:ext uri="{FF2B5EF4-FFF2-40B4-BE49-F238E27FC236}">
                <a16:creationId xmlns:a16="http://schemas.microsoft.com/office/drawing/2014/main" id="{67DE4322-4EA1-E086-AE86-54269E45F83B}"/>
              </a:ext>
            </a:extLst>
          </p:cNvPr>
          <p:cNvSpPr txBox="1">
            <a:spLocks/>
          </p:cNvSpPr>
          <p:nvPr/>
        </p:nvSpPr>
        <p:spPr>
          <a:xfrm>
            <a:off x="8101013" y="5078737"/>
            <a:ext cx="3238499" cy="49543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1400" b="1" i="0" u="none" strike="noStrike" kern="1200" cap="none" spc="0" normalizeH="0" baseline="0" noProof="0">
                <a:ln>
                  <a:noFill/>
                </a:ln>
                <a:solidFill>
                  <a:srgbClr val="000000"/>
                </a:solidFill>
                <a:effectLst/>
                <a:uLnTx/>
                <a:uFillTx/>
                <a:latin typeface="Oslo Sans Office"/>
                <a:ea typeface="+mj-ea"/>
                <a:cs typeface="+mj-cs"/>
              </a:rPr>
              <a:t>Områdesatsingene i Oslo </a:t>
            </a:r>
            <a:br>
              <a:rPr kumimoji="0" lang="nb-NO" sz="1400" b="0" i="0" u="none" strike="noStrike" kern="1200" cap="none" spc="0" normalizeH="0" baseline="0" noProof="0">
                <a:ln>
                  <a:noFill/>
                </a:ln>
                <a:solidFill>
                  <a:srgbClr val="000000"/>
                </a:solidFill>
                <a:effectLst/>
                <a:uLnTx/>
                <a:uFillTx/>
                <a:latin typeface="Oslo Sans Office"/>
                <a:ea typeface="+mj-ea"/>
                <a:cs typeface="+mj-cs"/>
              </a:rPr>
            </a:br>
            <a:r>
              <a:rPr kumimoji="0" lang="nb-NO" sz="1400" b="0" i="0" u="none" strike="noStrike" kern="1200" cap="none" spc="0" normalizeH="0" baseline="0" noProof="0">
                <a:ln>
                  <a:noFill/>
                </a:ln>
                <a:solidFill>
                  <a:srgbClr val="000000"/>
                </a:solidFill>
                <a:effectLst/>
                <a:uLnTx/>
                <a:uFillTx/>
                <a:latin typeface="Oslo Sans Office"/>
                <a:ea typeface="+mj-ea"/>
                <a:cs typeface="+mj-cs"/>
              </a:rPr>
              <a:t>Delprogram oppvekst og utdanning</a:t>
            </a:r>
          </a:p>
        </p:txBody>
      </p:sp>
    </p:spTree>
    <p:extLst>
      <p:ext uri="{BB962C8B-B14F-4D97-AF65-F5344CB8AC3E}">
        <p14:creationId xmlns:p14="http://schemas.microsoft.com/office/powerpoint/2010/main" val="2628487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5E7B3E-35AF-EC25-554D-7F7B6C4CF7A4}"/>
              </a:ext>
            </a:extLst>
          </p:cNvPr>
          <p:cNvSpPr>
            <a:spLocks noGrp="1"/>
          </p:cNvSpPr>
          <p:nvPr>
            <p:ph type="title"/>
          </p:nvPr>
        </p:nvSpPr>
        <p:spPr>
          <a:xfrm>
            <a:off x="445634" y="502287"/>
            <a:ext cx="9469438" cy="1311999"/>
          </a:xfrm>
        </p:spPr>
        <p:txBody>
          <a:bodyPr/>
          <a:lstStyle/>
          <a:p>
            <a:r>
              <a:rPr lang="nb-NO"/>
              <a:t>Kilder </a:t>
            </a:r>
          </a:p>
        </p:txBody>
      </p:sp>
      <p:sp>
        <p:nvSpPr>
          <p:cNvPr id="3" name="Plassholder for innhold 2">
            <a:extLst>
              <a:ext uri="{FF2B5EF4-FFF2-40B4-BE49-F238E27FC236}">
                <a16:creationId xmlns:a16="http://schemas.microsoft.com/office/drawing/2014/main" id="{1EC8A746-E6F6-96D4-759B-AE1D4D0230B0}"/>
              </a:ext>
            </a:extLst>
          </p:cNvPr>
          <p:cNvSpPr>
            <a:spLocks noGrp="1"/>
          </p:cNvSpPr>
          <p:nvPr>
            <p:ph idx="1"/>
          </p:nvPr>
        </p:nvSpPr>
        <p:spPr>
          <a:xfrm>
            <a:off x="6379028" y="2006167"/>
            <a:ext cx="5061858" cy="3665289"/>
          </a:xfrm>
        </p:spPr>
        <p:txBody>
          <a:bodyPr/>
          <a:lstStyle/>
          <a:p>
            <a:pPr marL="457200" indent="-457200">
              <a:buFont typeface="+mj-lt"/>
              <a:buAutoNum type="arabicPeriod"/>
            </a:pPr>
            <a:r>
              <a:rPr lang="nb-NO" sz="1200"/>
              <a:t>Johannessen, K.N. &amp; Bakken, A-K (2020). </a:t>
            </a:r>
            <a:r>
              <a:rPr lang="nb-NO" sz="1200" i="1"/>
              <a:t>Fra Uro til Ro. Utfordrende atferd og barns muligheter for læring</a:t>
            </a:r>
            <a:r>
              <a:rPr lang="nb-NO" sz="1200"/>
              <a:t>. Gyldendal Norsk Forlag. </a:t>
            </a:r>
          </a:p>
          <a:p>
            <a:pPr marL="457200" indent="-457200">
              <a:buFont typeface="+mj-lt"/>
              <a:buAutoNum type="arabicPeriod"/>
            </a:pPr>
            <a:r>
              <a:rPr lang="nb-NO" sz="1200"/>
              <a:t>Isdal. P. (2017). </a:t>
            </a:r>
            <a:r>
              <a:rPr lang="nb-NO" sz="1200" i="1"/>
              <a:t>Smittet av vold. Om </a:t>
            </a:r>
            <a:r>
              <a:rPr lang="nb-NO" sz="1200" i="1" err="1"/>
              <a:t>skeundærtraumatisering</a:t>
            </a:r>
            <a:r>
              <a:rPr lang="nb-NO" sz="1200" i="1"/>
              <a:t>, </a:t>
            </a:r>
            <a:r>
              <a:rPr lang="nb-NO" sz="1200" i="1" err="1"/>
              <a:t>compassion</a:t>
            </a:r>
            <a:r>
              <a:rPr lang="nb-NO" sz="1200" i="1"/>
              <a:t> </a:t>
            </a:r>
            <a:r>
              <a:rPr lang="nb-NO" sz="1200" i="1" err="1"/>
              <a:t>fatigue</a:t>
            </a:r>
            <a:r>
              <a:rPr lang="nb-NO" sz="1200" i="1"/>
              <a:t> og utbrenthet i hjelperyrkene</a:t>
            </a:r>
            <a:r>
              <a:rPr lang="nb-NO" sz="1200"/>
              <a:t>. Fagbokforlaget</a:t>
            </a:r>
          </a:p>
          <a:p>
            <a:pPr marL="457200" indent="-457200">
              <a:buFont typeface="+mj-lt"/>
              <a:buAutoNum type="arabicPeriod"/>
            </a:pPr>
            <a:r>
              <a:rPr lang="en-US" sz="1200" err="1"/>
              <a:t>Schore</a:t>
            </a:r>
            <a:r>
              <a:rPr lang="en-US" sz="1200"/>
              <a:t>, A.N. (2003). Affect dysregulation and </a:t>
            </a:r>
            <a:r>
              <a:rPr lang="en-US" sz="1200" err="1"/>
              <a:t>disorderes</a:t>
            </a:r>
            <a:r>
              <a:rPr lang="en-US" sz="1200"/>
              <a:t> of the self. New York: W.W. Norton &amp; Company, Inc. </a:t>
            </a:r>
          </a:p>
          <a:p>
            <a:pPr marL="457200" indent="-457200">
              <a:buFont typeface="+mj-lt"/>
              <a:buAutoNum type="arabicPeriod"/>
            </a:pPr>
            <a:r>
              <a:rPr lang="en-US" sz="1200"/>
              <a:t>Rothschild, B. (2006). Help for the helper. The Psychophysiology of Compassion Fatigue and Vicarious Trauma. New York: W.W. Norton &amp; Company, Inc</a:t>
            </a:r>
          </a:p>
          <a:p>
            <a:pPr marL="0" indent="0">
              <a:buNone/>
            </a:pPr>
            <a:endParaRPr lang="nb-NO" sz="1200"/>
          </a:p>
          <a:p>
            <a:pPr marL="0" indent="0">
              <a:buNone/>
            </a:pPr>
            <a:endParaRPr lang="en-US" sz="1200"/>
          </a:p>
          <a:p>
            <a:pPr marL="457200" indent="-457200">
              <a:buFont typeface="+mj-lt"/>
              <a:buAutoNum type="arabicPeriod"/>
            </a:pPr>
            <a:endParaRPr lang="en-US" sz="1200"/>
          </a:p>
          <a:p>
            <a:pPr marL="0" indent="0">
              <a:buNone/>
            </a:pPr>
            <a:endParaRPr lang="nb-NO" sz="1200"/>
          </a:p>
          <a:p>
            <a:pPr marL="457200" indent="-457200">
              <a:buFont typeface="+mj-lt"/>
              <a:buAutoNum type="arabicPeriod"/>
            </a:pPr>
            <a:endParaRPr lang="nb-NO" sz="1200"/>
          </a:p>
          <a:p>
            <a:pPr marL="457200" indent="-457200">
              <a:buFont typeface="+mj-lt"/>
              <a:buAutoNum type="arabicPeriod"/>
            </a:pPr>
            <a:endParaRPr lang="nb-NO" sz="1200"/>
          </a:p>
          <a:p>
            <a:pPr marL="0" indent="0">
              <a:buNone/>
            </a:pPr>
            <a:endParaRPr lang="nb-NO" sz="1200"/>
          </a:p>
          <a:p>
            <a:pPr marL="457200" indent="-457200">
              <a:buFont typeface="+mj-lt"/>
              <a:buAutoNum type="arabicPeriod"/>
            </a:pPr>
            <a:endParaRPr lang="nb-NO" sz="1200"/>
          </a:p>
        </p:txBody>
      </p:sp>
      <p:sp>
        <p:nvSpPr>
          <p:cNvPr id="4" name="Rektangel 3">
            <a:extLst>
              <a:ext uri="{FF2B5EF4-FFF2-40B4-BE49-F238E27FC236}">
                <a16:creationId xmlns:a16="http://schemas.microsoft.com/office/drawing/2014/main" id="{98AAD196-D78A-A4F6-A883-C85584CB234F}"/>
              </a:ext>
            </a:extLst>
          </p:cNvPr>
          <p:cNvSpPr/>
          <p:nvPr/>
        </p:nvSpPr>
        <p:spPr>
          <a:xfrm>
            <a:off x="0" y="-41047"/>
            <a:ext cx="5486400" cy="6940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ittel 1">
            <a:extLst>
              <a:ext uri="{FF2B5EF4-FFF2-40B4-BE49-F238E27FC236}">
                <a16:creationId xmlns:a16="http://schemas.microsoft.com/office/drawing/2014/main" id="{751D606D-8955-1E89-885D-A196EA6CA1A6}"/>
              </a:ext>
            </a:extLst>
          </p:cNvPr>
          <p:cNvSpPr txBox="1">
            <a:spLocks/>
          </p:cNvSpPr>
          <p:nvPr/>
        </p:nvSpPr>
        <p:spPr>
          <a:xfrm>
            <a:off x="1584922" y="2494373"/>
            <a:ext cx="8784771" cy="716914"/>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Kilder</a:t>
            </a:r>
          </a:p>
        </p:txBody>
      </p:sp>
      <p:pic>
        <p:nvPicPr>
          <p:cNvPr id="6" name="Bilde 5" descr="Et bilde som inneholder mørke, måne, natt&#10;&#10;Automatisk generert beskrivelse">
            <a:extLst>
              <a:ext uri="{FF2B5EF4-FFF2-40B4-BE49-F238E27FC236}">
                <a16:creationId xmlns:a16="http://schemas.microsoft.com/office/drawing/2014/main" id="{4A792201-A9FF-BF84-0EE9-563B2CB527A5}"/>
              </a:ext>
            </a:extLst>
          </p:cNvPr>
          <p:cNvPicPr>
            <a:picLocks noChangeAspect="1"/>
          </p:cNvPicPr>
          <p:nvPr/>
        </p:nvPicPr>
        <p:blipFill rotWithShape="1">
          <a:blip r:embed="rId3">
            <a:extLst>
              <a:ext uri="{28A0092B-C50C-407E-A947-70E740481C1C}">
                <a14:useLocalDpi xmlns:a14="http://schemas.microsoft.com/office/drawing/2010/main" val="0"/>
              </a:ext>
            </a:extLst>
          </a:blip>
          <a:srcRect l="36828" t="28612" r="48338" b="56603"/>
          <a:stretch/>
        </p:blipFill>
        <p:spPr>
          <a:xfrm rot="13003578">
            <a:off x="1660250" y="3091008"/>
            <a:ext cx="1152939" cy="645987"/>
          </a:xfrm>
          <a:prstGeom prst="rect">
            <a:avLst/>
          </a:prstGeom>
        </p:spPr>
      </p:pic>
    </p:spTree>
    <p:extLst>
      <p:ext uri="{BB962C8B-B14F-4D97-AF65-F5344CB8AC3E}">
        <p14:creationId xmlns:p14="http://schemas.microsoft.com/office/powerpoint/2010/main" val="2624786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63E6238A-EB35-5894-784C-56F0BA7214EA}"/>
              </a:ext>
            </a:extLst>
          </p:cNvPr>
          <p:cNvSpPr txBox="1">
            <a:spLocks/>
          </p:cNvSpPr>
          <p:nvPr/>
        </p:nvSpPr>
        <p:spPr>
          <a:xfrm>
            <a:off x="628798" y="758454"/>
            <a:ext cx="7582457" cy="568117"/>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3200" b="0" i="0" u="none" strike="noStrike" kern="1200" cap="none" spc="0" normalizeH="0" baseline="0" noProof="0">
                <a:ln>
                  <a:noFill/>
                </a:ln>
                <a:solidFill>
                  <a:srgbClr val="000000"/>
                </a:solidFill>
                <a:effectLst/>
                <a:uLnTx/>
                <a:uFillTx/>
                <a:latin typeface="Oslo Sans Office"/>
                <a:ea typeface="+mj-ea"/>
                <a:cs typeface="+mj-cs"/>
              </a:rPr>
              <a:t>Vi skal ha fokus på:</a:t>
            </a:r>
            <a:endParaRPr kumimoji="0" lang="nb-NO" sz="3200" b="0" i="0" u="none" strike="noStrike" kern="1200" cap="none" spc="0" normalizeH="0" baseline="0" noProof="0">
              <a:ln>
                <a:noFill/>
              </a:ln>
              <a:solidFill>
                <a:srgbClr val="000000"/>
              </a:solidFill>
              <a:effectLst/>
              <a:uLnTx/>
              <a:uFillTx/>
              <a:latin typeface="Oslo Sans" panose="02000000000000000000" pitchFamily="2" charset="77"/>
              <a:ea typeface="+mj-ea"/>
              <a:cs typeface="+mj-cs"/>
            </a:endParaRPr>
          </a:p>
        </p:txBody>
      </p:sp>
      <p:pic>
        <p:nvPicPr>
          <p:cNvPr id="3" name="Bilde 2" descr="Et bilde som inneholder skjermbilde, tekst, diagram, Font&#10;&#10;Automatisk generert beskrivelse">
            <a:extLst>
              <a:ext uri="{FF2B5EF4-FFF2-40B4-BE49-F238E27FC236}">
                <a16:creationId xmlns:a16="http://schemas.microsoft.com/office/drawing/2014/main" id="{A06282FB-279E-5543-5115-C41B54C890F9}"/>
              </a:ext>
            </a:extLst>
          </p:cNvPr>
          <p:cNvPicPr>
            <a:picLocks noChangeAspect="1"/>
          </p:cNvPicPr>
          <p:nvPr/>
        </p:nvPicPr>
        <p:blipFill>
          <a:blip r:embed="rId3">
            <a:extLst>
              <a:ext uri="{28A0092B-C50C-407E-A947-70E740481C1C}">
                <a14:useLocalDpi xmlns:a14="http://schemas.microsoft.com/office/drawing/2010/main" val="0"/>
              </a:ext>
            </a:extLst>
          </a:blip>
          <a:srcRect l="18863" t="46703" r="54863" b="35287"/>
          <a:stretch/>
        </p:blipFill>
        <p:spPr>
          <a:xfrm>
            <a:off x="3051716" y="1407341"/>
            <a:ext cx="6088567" cy="2303614"/>
          </a:xfrm>
          <a:prstGeom prst="rect">
            <a:avLst/>
          </a:prstGeom>
        </p:spPr>
      </p:pic>
      <p:pic>
        <p:nvPicPr>
          <p:cNvPr id="33" name="Bilde 32" descr="Et bilde som inneholder design&#10;&#10;Automatisk generert beskrivelse med lav konfidens">
            <a:extLst>
              <a:ext uri="{FF2B5EF4-FFF2-40B4-BE49-F238E27FC236}">
                <a16:creationId xmlns:a16="http://schemas.microsoft.com/office/drawing/2014/main" id="{82CE036E-E1FB-4C98-1FB4-7C148BF53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1253" y="2259389"/>
            <a:ext cx="877208" cy="1169611"/>
          </a:xfrm>
          <a:prstGeom prst="rect">
            <a:avLst/>
          </a:prstGeom>
        </p:spPr>
      </p:pic>
      <p:sp>
        <p:nvSpPr>
          <p:cNvPr id="4" name="TekstSylinder 3">
            <a:extLst>
              <a:ext uri="{FF2B5EF4-FFF2-40B4-BE49-F238E27FC236}">
                <a16:creationId xmlns:a16="http://schemas.microsoft.com/office/drawing/2014/main" id="{1F18F17B-F22A-B577-E68E-15C79AA19488}"/>
              </a:ext>
            </a:extLst>
          </p:cNvPr>
          <p:cNvSpPr txBox="1"/>
          <p:nvPr/>
        </p:nvSpPr>
        <p:spPr>
          <a:xfrm>
            <a:off x="2470746" y="3895135"/>
            <a:ext cx="3625253" cy="1631216"/>
          </a:xfrm>
          <a:prstGeom prst="rect">
            <a:avLst/>
          </a:prstGeom>
          <a:noFill/>
        </p:spPr>
        <p:txBody>
          <a:bodyPr wrap="square" lIns="91440" tIns="45720" rIns="91440" bIns="45720" rtlCol="0" anchor="t">
            <a:spAutoFit/>
          </a:bodyPr>
          <a:lstStyle/>
          <a:p>
            <a:pPr marL="216000" marR="0" lvl="0" indent="-216000" algn="ctr" defTabSz="914400" rtl="0" eaLnBrk="1" fontAlgn="auto" latinLnBrk="0" hangingPunct="1">
              <a:lnSpc>
                <a:spcPct val="100000"/>
              </a:lnSpc>
              <a:spcBef>
                <a:spcPts val="600"/>
              </a:spcBef>
              <a:spcAft>
                <a:spcPts val="600"/>
              </a:spcAft>
              <a:buClrTx/>
              <a:buSzTx/>
              <a:buFontTx/>
              <a:buNone/>
              <a:tabLst/>
              <a:defRPr/>
            </a:pPr>
            <a:r>
              <a:rPr kumimoji="0" lang="nb-NO" sz="1600" b="1" i="0" u="none" strike="noStrike" kern="1200" cap="none" spc="0" normalizeH="0" baseline="0" noProof="0">
                <a:ln>
                  <a:noFill/>
                </a:ln>
                <a:solidFill>
                  <a:srgbClr val="000000"/>
                </a:solidFill>
                <a:effectLst/>
                <a:uLnTx/>
                <a:uFillTx/>
                <a:latin typeface="+mj-lt"/>
                <a:ea typeface="+mn-ea"/>
                <a:cs typeface="+mn-cs"/>
              </a:rPr>
              <a:t>Økt 1</a:t>
            </a:r>
            <a:endParaRPr kumimoji="0" lang="nb-NO" sz="1600" b="0" i="0" u="none" strike="noStrike" kern="1200" cap="none" spc="0" normalizeH="0" baseline="0" noProof="0">
              <a:ln>
                <a:noFill/>
              </a:ln>
              <a:solidFill>
                <a:srgbClr val="000000"/>
              </a:solidFill>
              <a:effectLst/>
              <a:uLnTx/>
              <a:uFillTx/>
              <a:latin typeface="+mj-lt"/>
              <a:ea typeface="+mn-ea"/>
              <a:cs typeface="+mn-cs"/>
            </a:endParaRPr>
          </a:p>
          <a:p>
            <a:pPr marL="216000" marR="0" lvl="0" indent="-216000" algn="l" defTabSz="914400" rtl="0" eaLnBrk="1" fontAlgn="auto" latinLnBrk="0" hangingPunct="1">
              <a:lnSpc>
                <a:spcPct val="100000"/>
              </a:lnSpc>
              <a:spcBef>
                <a:spcPts val="600"/>
              </a:spcBef>
              <a:spcAft>
                <a:spcPts val="600"/>
              </a:spcAft>
              <a:buClrTx/>
              <a:buSzTx/>
              <a:buFontTx/>
              <a:buBlip>
                <a:blip r:embed="rId5"/>
              </a:buBlip>
              <a:tabLst/>
              <a:defRPr/>
            </a:pPr>
            <a:r>
              <a:rPr kumimoji="0" lang="nb-NO" sz="1600" i="0" u="none" strike="noStrike" kern="1200" cap="none" spc="0" normalizeH="0" baseline="0" noProof="0">
                <a:ln>
                  <a:noFill/>
                </a:ln>
                <a:solidFill>
                  <a:srgbClr val="000000"/>
                </a:solidFill>
                <a:effectLst/>
                <a:uLnTx/>
                <a:uFillTx/>
                <a:ea typeface="+mn-ea"/>
                <a:cs typeface="+mn-cs"/>
              </a:rPr>
              <a:t>Hvorfor vi har forskjellige utgangspunkt og toleransevindu. </a:t>
            </a:r>
          </a:p>
          <a:p>
            <a:pPr marL="216000" marR="0" lvl="0" indent="-216000" algn="l" defTabSz="914400" rtl="0" eaLnBrk="1" fontAlgn="auto" latinLnBrk="0" hangingPunct="1">
              <a:lnSpc>
                <a:spcPct val="100000"/>
              </a:lnSpc>
              <a:spcBef>
                <a:spcPts val="600"/>
              </a:spcBef>
              <a:spcAft>
                <a:spcPts val="600"/>
              </a:spcAft>
              <a:buClrTx/>
              <a:buSzTx/>
              <a:buFontTx/>
              <a:buBlip>
                <a:blip r:embed="rId5"/>
              </a:buBlip>
              <a:tabLst/>
              <a:defRPr/>
            </a:pPr>
            <a:r>
              <a:rPr kumimoji="0" lang="nb-NO" sz="1600" i="0" u="none" strike="noStrike" kern="1200" cap="none" spc="0" normalizeH="0" baseline="0" noProof="0">
                <a:ln>
                  <a:noFill/>
                </a:ln>
                <a:solidFill>
                  <a:srgbClr val="000000"/>
                </a:solidFill>
                <a:effectLst/>
                <a:uLnTx/>
                <a:uFillTx/>
                <a:ea typeface="+mn-ea"/>
                <a:cs typeface="+mn-cs"/>
              </a:rPr>
              <a:t>Hva som er viktig for at vi skal klare å støtte hverandre på jobb. </a:t>
            </a:r>
            <a:endParaRPr lang="nb-NO" sz="1600" i="0" u="none" strike="noStrike" kern="1200" cap="none" spc="0" normalizeH="0" baseline="0" noProof="0">
              <a:ln>
                <a:noFill/>
              </a:ln>
              <a:solidFill>
                <a:srgbClr val="000000"/>
              </a:solidFill>
              <a:effectLst/>
              <a:uLnTx/>
              <a:uFillTx/>
            </a:endParaRPr>
          </a:p>
        </p:txBody>
      </p:sp>
      <p:sp>
        <p:nvSpPr>
          <p:cNvPr id="5" name="TekstSylinder 4">
            <a:extLst>
              <a:ext uri="{FF2B5EF4-FFF2-40B4-BE49-F238E27FC236}">
                <a16:creationId xmlns:a16="http://schemas.microsoft.com/office/drawing/2014/main" id="{56B33155-E45D-0B1D-B976-D6B65210EEA2}"/>
              </a:ext>
            </a:extLst>
          </p:cNvPr>
          <p:cNvSpPr txBox="1"/>
          <p:nvPr/>
        </p:nvSpPr>
        <p:spPr>
          <a:xfrm>
            <a:off x="6193172" y="3895135"/>
            <a:ext cx="3528081" cy="1877437"/>
          </a:xfrm>
          <a:prstGeom prst="rect">
            <a:avLst/>
          </a:prstGeom>
          <a:noFill/>
        </p:spPr>
        <p:txBody>
          <a:bodyPr wrap="square" rtlCol="0">
            <a:spAutoFit/>
          </a:bodyPr>
          <a:lstStyle/>
          <a:p>
            <a:pPr marL="216000" marR="0" lvl="0" indent="-216000" algn="ctr" defTabSz="914400" rtl="0" eaLnBrk="1" fontAlgn="auto" latinLnBrk="0" hangingPunct="1">
              <a:lnSpc>
                <a:spcPct val="100000"/>
              </a:lnSpc>
              <a:spcBef>
                <a:spcPts val="600"/>
              </a:spcBef>
              <a:spcAft>
                <a:spcPts val="600"/>
              </a:spcAft>
              <a:buClrTx/>
              <a:buSzTx/>
              <a:buFontTx/>
              <a:buNone/>
              <a:tabLst/>
              <a:defRPr/>
            </a:pPr>
            <a:r>
              <a:rPr kumimoji="0" lang="nb-NO" sz="1600" b="1" i="0" u="none" strike="noStrike" kern="1200" cap="none" spc="0" normalizeH="0" baseline="0" noProof="0">
                <a:ln>
                  <a:noFill/>
                </a:ln>
                <a:solidFill>
                  <a:srgbClr val="000000"/>
                </a:solidFill>
                <a:effectLst/>
                <a:uLnTx/>
                <a:uFillTx/>
                <a:latin typeface="+mj-lt"/>
                <a:ea typeface="+mn-ea"/>
                <a:cs typeface="+mn-cs"/>
              </a:rPr>
              <a:t>Økt 2</a:t>
            </a:r>
            <a:endParaRPr kumimoji="0" lang="nb-NO" sz="1600" b="0" i="0" u="none" strike="noStrike" kern="1200" cap="none" spc="0" normalizeH="0" baseline="0" noProof="0">
              <a:ln>
                <a:noFill/>
              </a:ln>
              <a:solidFill>
                <a:srgbClr val="000000"/>
              </a:solidFill>
              <a:effectLst/>
              <a:uLnTx/>
              <a:uFillTx/>
              <a:ea typeface="+mn-ea"/>
              <a:cs typeface="+mn-cs"/>
            </a:endParaRPr>
          </a:p>
          <a:p>
            <a:pPr marL="216000" marR="0" lvl="0" indent="-216000" algn="l" defTabSz="914400" rtl="0" eaLnBrk="1" fontAlgn="auto" latinLnBrk="0" hangingPunct="1">
              <a:lnSpc>
                <a:spcPct val="100000"/>
              </a:lnSpc>
              <a:spcBef>
                <a:spcPts val="600"/>
              </a:spcBef>
              <a:spcAft>
                <a:spcPts val="600"/>
              </a:spcAft>
              <a:buClrTx/>
              <a:buSzTx/>
              <a:buFontTx/>
              <a:buBlip>
                <a:blip r:embed="rId5"/>
              </a:buBlip>
              <a:tabLst/>
              <a:defRPr/>
            </a:pPr>
            <a:r>
              <a:rPr kumimoji="0" lang="nb-NO" sz="1600" b="0" i="0" u="none" strike="noStrike" kern="1200" cap="none" spc="0" normalizeH="0" baseline="0" noProof="0">
                <a:ln>
                  <a:noFill/>
                </a:ln>
                <a:solidFill>
                  <a:srgbClr val="000000"/>
                </a:solidFill>
                <a:effectLst/>
                <a:uLnTx/>
                <a:uFillTx/>
                <a:ea typeface="+mn-ea"/>
                <a:cs typeface="+mn-cs"/>
              </a:rPr>
              <a:t>Ulike måter å gi hverandre reguleringsstøtte. </a:t>
            </a:r>
          </a:p>
          <a:p>
            <a:pPr marL="216000" marR="0" lvl="0" indent="-216000" algn="l" defTabSz="914400" rtl="0" eaLnBrk="1" fontAlgn="auto" latinLnBrk="0" hangingPunct="1">
              <a:lnSpc>
                <a:spcPct val="100000"/>
              </a:lnSpc>
              <a:spcBef>
                <a:spcPts val="600"/>
              </a:spcBef>
              <a:spcAft>
                <a:spcPts val="600"/>
              </a:spcAft>
              <a:buClrTx/>
              <a:buSzTx/>
              <a:buFontTx/>
              <a:buBlip>
                <a:blip r:embed="rId5"/>
              </a:buBlip>
              <a:tabLst/>
              <a:defRPr/>
            </a:pPr>
            <a:r>
              <a:rPr kumimoji="0" lang="nb-NO" sz="1600" b="0" i="0" u="none" strike="noStrike" kern="1200" cap="none" spc="0" normalizeH="0" baseline="0" noProof="0">
                <a:ln>
                  <a:noFill/>
                </a:ln>
                <a:solidFill>
                  <a:srgbClr val="000000"/>
                </a:solidFill>
                <a:effectLst/>
                <a:uLnTx/>
                <a:uFillTx/>
                <a:ea typeface="+mn-ea"/>
                <a:cs typeface="+mn-cs"/>
              </a:rPr>
              <a:t>Hvordan vi kan gi hverandre enda mer reguleringsstøtte i hverdagen. </a:t>
            </a:r>
            <a:endParaRPr kumimoji="0" lang="nb-NO" sz="14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2" name="TekstSylinder 1">
            <a:extLst>
              <a:ext uri="{FF2B5EF4-FFF2-40B4-BE49-F238E27FC236}">
                <a16:creationId xmlns:a16="http://schemas.microsoft.com/office/drawing/2014/main" id="{304A1CAB-1917-50AA-F229-944A8A8CC216}"/>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1</a:t>
            </a:r>
          </a:p>
        </p:txBody>
      </p:sp>
    </p:spTree>
    <p:extLst>
      <p:ext uri="{BB962C8B-B14F-4D97-AF65-F5344CB8AC3E}">
        <p14:creationId xmlns:p14="http://schemas.microsoft.com/office/powerpoint/2010/main" val="1553132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0F0597-05AC-93B7-5DBF-8A148D021E88}"/>
              </a:ext>
            </a:extLst>
          </p:cNvPr>
          <p:cNvSpPr>
            <a:spLocks noGrp="1"/>
          </p:cNvSpPr>
          <p:nvPr>
            <p:ph type="title"/>
          </p:nvPr>
        </p:nvSpPr>
        <p:spPr>
          <a:xfrm>
            <a:off x="719710" y="2949010"/>
            <a:ext cx="5400674" cy="1321451"/>
          </a:xfrm>
        </p:spPr>
        <p:txBody>
          <a:bodyPr/>
          <a:lstStyle/>
          <a:p>
            <a:r>
              <a:rPr lang="nb-NO"/>
              <a:t>Hvorfor skal vi jobbe </a:t>
            </a:r>
            <a:br>
              <a:rPr lang="nb-NO"/>
            </a:br>
            <a:r>
              <a:rPr lang="nb-NO"/>
              <a:t>med </a:t>
            </a:r>
            <a:r>
              <a:rPr lang="nb-NO" i="1"/>
              <a:t>Oss som kollegaer?</a:t>
            </a:r>
          </a:p>
        </p:txBody>
      </p:sp>
      <p:pic>
        <p:nvPicPr>
          <p:cNvPr id="3" name="Bilde 2" descr="Et bilde som inneholder tegning, kunst, sketch, strektegning&#10;&#10;Automatisk generert beskrivelse">
            <a:extLst>
              <a:ext uri="{FF2B5EF4-FFF2-40B4-BE49-F238E27FC236}">
                <a16:creationId xmlns:a16="http://schemas.microsoft.com/office/drawing/2014/main" id="{FD735B33-C60A-4C4C-F631-3B7C46753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4624" y="1961896"/>
            <a:ext cx="5258802" cy="4324923"/>
          </a:xfrm>
          <a:prstGeom prst="rect">
            <a:avLst/>
          </a:prstGeom>
        </p:spPr>
      </p:pic>
    </p:spTree>
    <p:extLst>
      <p:ext uri="{BB962C8B-B14F-4D97-AF65-F5344CB8AC3E}">
        <p14:creationId xmlns:p14="http://schemas.microsoft.com/office/powerpoint/2010/main" val="997535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37E9A40B-4F1F-EF5B-FBE3-0009B8BFA204}"/>
              </a:ext>
            </a:extLst>
          </p:cNvPr>
          <p:cNvPicPr>
            <a:picLocks noChangeAspect="1"/>
          </p:cNvPicPr>
          <p:nvPr/>
        </p:nvPicPr>
        <p:blipFill rotWithShape="1">
          <a:blip r:embed="rId2">
            <a:extLst>
              <a:ext uri="{28A0092B-C50C-407E-A947-70E740481C1C}">
                <a14:useLocalDpi xmlns:a14="http://schemas.microsoft.com/office/drawing/2010/main" val="0"/>
              </a:ext>
            </a:extLst>
          </a:blip>
          <a:srcRect l="3642" t="10885" r="3640" b="10885"/>
          <a:stretch/>
        </p:blipFill>
        <p:spPr>
          <a:xfrm>
            <a:off x="0" y="0"/>
            <a:ext cx="12192000" cy="6858000"/>
          </a:xfrm>
          <a:prstGeom prst="rect">
            <a:avLst/>
          </a:prstGeom>
        </p:spPr>
      </p:pic>
      <p:sp>
        <p:nvSpPr>
          <p:cNvPr id="6" name="Rektangel 5">
            <a:extLst>
              <a:ext uri="{FF2B5EF4-FFF2-40B4-BE49-F238E27FC236}">
                <a16:creationId xmlns:a16="http://schemas.microsoft.com/office/drawing/2014/main" id="{E25AEA91-957B-0A17-9F99-27B2E1E04D09}"/>
              </a:ext>
            </a:extLst>
          </p:cNvPr>
          <p:cNvSpPr/>
          <p:nvPr/>
        </p:nvSpPr>
        <p:spPr>
          <a:xfrm>
            <a:off x="0" y="0"/>
            <a:ext cx="6103088" cy="6103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CB928FB4-FB3F-AD7F-5733-B5391060517A}"/>
              </a:ext>
            </a:extLst>
          </p:cNvPr>
          <p:cNvSpPr>
            <a:spLocks noGrp="1"/>
          </p:cNvSpPr>
          <p:nvPr>
            <p:ph idx="1"/>
          </p:nvPr>
        </p:nvSpPr>
        <p:spPr>
          <a:xfrm>
            <a:off x="493510" y="754912"/>
            <a:ext cx="5093251" cy="4865303"/>
          </a:xfrm>
        </p:spPr>
        <p:txBody>
          <a:bodyPr>
            <a:noAutofit/>
          </a:bodyPr>
          <a:lstStyle/>
          <a:p>
            <a:pPr>
              <a:spcAft>
                <a:spcPts val="1800"/>
              </a:spcAft>
              <a:buBlip>
                <a:blip r:embed="rId3"/>
              </a:buBlip>
            </a:pPr>
            <a:r>
              <a:rPr lang="nb-NO" sz="1800" dirty="0"/>
              <a:t>Stressresponsen vår vil skru seg på når </a:t>
            </a:r>
            <a:r>
              <a:rPr lang="nb-NO" sz="1800"/>
              <a:t>vi er på jobb</a:t>
            </a:r>
            <a:r>
              <a:rPr lang="nb-NO" sz="1800" dirty="0"/>
              <a:t>,</a:t>
            </a:r>
            <a:r>
              <a:rPr lang="nb-NO" sz="1800"/>
              <a:t> og vi kan havne </a:t>
            </a:r>
            <a:r>
              <a:rPr lang="nb-NO" sz="1800" b="1"/>
              <a:t>utenfor toleransevinduet. </a:t>
            </a:r>
            <a:endParaRPr lang="nb-NO" sz="1800" b="1" dirty="0"/>
          </a:p>
          <a:p>
            <a:pPr>
              <a:spcAft>
                <a:spcPts val="1800"/>
              </a:spcAft>
              <a:buBlip>
                <a:blip r:embed="rId3"/>
              </a:buBlip>
            </a:pPr>
            <a:r>
              <a:rPr lang="nb-NO" sz="1800" dirty="0"/>
              <a:t>Vi merker ikke alltid </a:t>
            </a:r>
            <a:r>
              <a:rPr lang="nb-NO" sz="1800"/>
              <a:t>at vi er utenfor, og da er det godt med </a:t>
            </a:r>
            <a:r>
              <a:rPr lang="nb-NO" sz="1800" b="1"/>
              <a:t>kollegaer </a:t>
            </a:r>
            <a:r>
              <a:rPr lang="nb-NO" sz="1800"/>
              <a:t>som kan hjelpe oss. </a:t>
            </a:r>
            <a:endParaRPr lang="nb-NO" sz="1800" dirty="0"/>
          </a:p>
          <a:p>
            <a:pPr>
              <a:spcAft>
                <a:spcPts val="1800"/>
              </a:spcAft>
              <a:buBlip>
                <a:blip r:embed="rId3"/>
              </a:buBlip>
            </a:pPr>
            <a:r>
              <a:rPr lang="nb-NO" sz="1800"/>
              <a:t>Vi har alle et ansvar for å være </a:t>
            </a:r>
            <a:r>
              <a:rPr lang="nb-NO" sz="1800" b="1"/>
              <a:t>hverandres regulerende miljø </a:t>
            </a:r>
            <a:r>
              <a:rPr lang="nb-NO" sz="1800"/>
              <a:t>og skape et trygt kollegafellesskap. </a:t>
            </a:r>
            <a:endParaRPr lang="nb-NO" sz="1800" dirty="0"/>
          </a:p>
          <a:p>
            <a:pPr>
              <a:spcAft>
                <a:spcPts val="1800"/>
              </a:spcAft>
              <a:buBlip>
                <a:blip r:embed="rId3"/>
              </a:buBlip>
            </a:pPr>
            <a:r>
              <a:rPr lang="nb-NO" sz="1800" dirty="0"/>
              <a:t>Da er det nyttig med </a:t>
            </a:r>
            <a:r>
              <a:rPr lang="nb-NO" sz="1800"/>
              <a:t>felles </a:t>
            </a:r>
            <a:r>
              <a:rPr lang="nb-NO" sz="1800" b="1"/>
              <a:t>forståelse og språk, </a:t>
            </a:r>
            <a:r>
              <a:rPr lang="nb-NO" sz="1800" dirty="0"/>
              <a:t>og å </a:t>
            </a:r>
            <a:r>
              <a:rPr lang="nb-NO" sz="1800"/>
              <a:t>være nysgjerrig på hverandres </a:t>
            </a:r>
            <a:r>
              <a:rPr lang="nb-NO" sz="1800" b="1" dirty="0"/>
              <a:t>toleransevindu.  </a:t>
            </a:r>
          </a:p>
        </p:txBody>
      </p:sp>
    </p:spTree>
    <p:extLst>
      <p:ext uri="{BB962C8B-B14F-4D97-AF65-F5344CB8AC3E}">
        <p14:creationId xmlns:p14="http://schemas.microsoft.com/office/powerpoint/2010/main" val="4228834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person, innendørs, Kameraer og objektiver, stativ&#10;&#10;Automatisk generert beskrivelse">
            <a:extLst>
              <a:ext uri="{FF2B5EF4-FFF2-40B4-BE49-F238E27FC236}">
                <a16:creationId xmlns:a16="http://schemas.microsoft.com/office/drawing/2014/main" id="{D5AE778E-9651-0C2C-1CBF-606301D47FF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016212" y="-1760328"/>
            <a:ext cx="15488658" cy="10325772"/>
          </a:xfrm>
          <a:prstGeom prst="rect">
            <a:avLst/>
          </a:prstGeom>
        </p:spPr>
      </p:pic>
      <p:sp>
        <p:nvSpPr>
          <p:cNvPr id="5" name="Rektangel 4">
            <a:extLst>
              <a:ext uri="{FF2B5EF4-FFF2-40B4-BE49-F238E27FC236}">
                <a16:creationId xmlns:a16="http://schemas.microsoft.com/office/drawing/2014/main" id="{E187C6DF-03E1-AFE9-4026-D6E3CB91B7F8}"/>
              </a:ext>
            </a:extLst>
          </p:cNvPr>
          <p:cNvSpPr/>
          <p:nvPr/>
        </p:nvSpPr>
        <p:spPr>
          <a:xfrm>
            <a:off x="4844143" y="3167743"/>
            <a:ext cx="7628303" cy="3792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14" name="TekstSylinder 13">
            <a:extLst>
              <a:ext uri="{FF2B5EF4-FFF2-40B4-BE49-F238E27FC236}">
                <a16:creationId xmlns:a16="http://schemas.microsoft.com/office/drawing/2014/main" id="{BDA9BBD2-1866-431A-FC4D-A68B63F9EC8A}"/>
              </a:ext>
            </a:extLst>
          </p:cNvPr>
          <p:cNvSpPr txBox="1"/>
          <p:nvPr/>
        </p:nvSpPr>
        <p:spPr>
          <a:xfrm>
            <a:off x="5713180" y="3499251"/>
            <a:ext cx="6320992" cy="2569934"/>
          </a:xfrm>
          <a:prstGeom prst="rect">
            <a:avLst/>
          </a:prstGeom>
          <a:noFill/>
        </p:spPr>
        <p:txBody>
          <a:bodyPr wrap="square">
            <a:spAutoFit/>
          </a:bodyPr>
          <a:lstStyle/>
          <a:p>
            <a:pPr marR="0" lvl="0" algn="l" defTabSz="914400" rtl="0" eaLnBrk="1" fontAlgn="auto" latinLnBrk="0" hangingPunct="1">
              <a:spcBef>
                <a:spcPts val="1200"/>
              </a:spcBef>
              <a:spcAft>
                <a:spcPts val="1200"/>
              </a:spcAft>
              <a:buClrTx/>
              <a:buSzTx/>
              <a:buFontTx/>
              <a:buNone/>
              <a:tabLst/>
              <a:defRPr/>
            </a:pPr>
            <a:r>
              <a:rPr kumimoji="0" lang="nb-NO" sz="3200" b="0" i="0" u="none" strike="noStrike" kern="1200" cap="none" spc="0" normalizeH="0" baseline="0" noProof="0">
                <a:ln>
                  <a:noFill/>
                </a:ln>
                <a:solidFill>
                  <a:srgbClr val="000000"/>
                </a:solidFill>
                <a:effectLst/>
                <a:uLnTx/>
                <a:uFillTx/>
                <a:latin typeface="+mj-lt"/>
                <a:ea typeface="Aptos" panose="020B0004020202020204" pitchFamily="34" charset="0"/>
                <a:cs typeface="Times New Roman" panose="02020603050405020304" pitchFamily="18" charset="0"/>
              </a:rPr>
              <a:t>I neste film skal vi derfor høre mer om: </a:t>
            </a:r>
          </a:p>
          <a:p>
            <a:pPr marL="216000" marR="0" lvl="1" indent="-216000" algn="l" defTabSz="914400" rtl="0" eaLnBrk="1" fontAlgn="auto" latinLnBrk="0" hangingPunct="1">
              <a:spcBef>
                <a:spcPts val="600"/>
              </a:spcBef>
              <a:spcAft>
                <a:spcPts val="600"/>
              </a:spcAft>
              <a:buClrTx/>
              <a:buSzTx/>
              <a:buFontTx/>
              <a:buBlip>
                <a:blip r:embed="rId5"/>
              </a:buBlip>
              <a:tabLst/>
              <a:defRPr/>
            </a:pPr>
            <a:r>
              <a:rPr kumimoji="0" lang="nb-NO" sz="1800" b="0" i="0" u="none" strike="noStrike" kern="1200" cap="none" spc="0" normalizeH="0" baseline="0" noProof="0">
                <a:ln>
                  <a:noFill/>
                </a:ln>
                <a:solidFill>
                  <a:srgbClr val="000000"/>
                </a:solidFill>
                <a:effectLst/>
                <a:uLnTx/>
                <a:uFillTx/>
                <a:ea typeface="Aptos" panose="020B0004020202020204" pitchFamily="34" charset="0"/>
                <a:cs typeface="Times New Roman" panose="02020603050405020304" pitchFamily="18" charset="0"/>
              </a:rPr>
              <a:t>Hvorfor vi kan reagere forskjellig</a:t>
            </a:r>
            <a:r>
              <a:rPr kumimoji="0" lang="nb-NO" sz="1800" b="0" i="0" u="none" strike="noStrike" kern="1200" cap="none" spc="0" normalizeH="0" baseline="0" noProof="0" dirty="0">
                <a:ln>
                  <a:noFill/>
                </a:ln>
                <a:solidFill>
                  <a:srgbClr val="000000"/>
                </a:solidFill>
                <a:effectLst/>
                <a:uLnTx/>
                <a:uFillTx/>
                <a:ea typeface="Aptos" panose="020B0004020202020204" pitchFamily="34" charset="0"/>
                <a:cs typeface="Times New Roman" panose="02020603050405020304" pitchFamily="18" charset="0"/>
              </a:rPr>
              <a:t>,</a:t>
            </a:r>
            <a:r>
              <a:rPr kumimoji="0" lang="nb-NO" sz="1800" b="0" i="0" u="none" strike="noStrike" kern="1200" cap="none" spc="0" normalizeH="0" baseline="0" noProof="0">
                <a:ln>
                  <a:noFill/>
                </a:ln>
                <a:solidFill>
                  <a:srgbClr val="000000"/>
                </a:solidFill>
                <a:effectLst/>
                <a:uLnTx/>
                <a:uFillTx/>
                <a:ea typeface="Aptos" panose="020B0004020202020204" pitchFamily="34" charset="0"/>
                <a:cs typeface="Times New Roman" panose="02020603050405020304" pitchFamily="18" charset="0"/>
              </a:rPr>
              <a:t> selv om vi har samme utdanning og jobb.</a:t>
            </a:r>
          </a:p>
          <a:p>
            <a:pPr marL="216000" lvl="1" indent="-216000">
              <a:spcBef>
                <a:spcPts val="600"/>
              </a:spcBef>
              <a:spcAft>
                <a:spcPts val="600"/>
              </a:spcAft>
              <a:buBlip>
                <a:blip r:embed="rId5"/>
              </a:buBlip>
            </a:pPr>
            <a:r>
              <a:rPr lang="nb-NO" sz="1800">
                <a:ea typeface="Aptos" panose="020B0004020202020204" pitchFamily="34" charset="0"/>
                <a:cs typeface="Times New Roman" panose="02020603050405020304" pitchFamily="18" charset="0"/>
              </a:rPr>
              <a:t>Hvorfor det er viktig med en felles forståelse og språk for å snakke om forskjellene våre. </a:t>
            </a:r>
          </a:p>
        </p:txBody>
      </p:sp>
      <p:pic>
        <p:nvPicPr>
          <p:cNvPr id="16" name="Bilde 15" descr="Et bilde som inneholder mørke, sort, måne, natt&#10;&#10;Automatisk generert beskrivelse">
            <a:extLst>
              <a:ext uri="{FF2B5EF4-FFF2-40B4-BE49-F238E27FC236}">
                <a16:creationId xmlns:a16="http://schemas.microsoft.com/office/drawing/2014/main" id="{CF52BD42-CB89-2426-97F6-987891CF5B1A}"/>
              </a:ext>
            </a:extLst>
          </p:cNvPr>
          <p:cNvPicPr>
            <a:picLocks noChangeAspect="1"/>
          </p:cNvPicPr>
          <p:nvPr/>
        </p:nvPicPr>
        <p:blipFill rotWithShape="1">
          <a:blip r:embed="rId6">
            <a:extLst>
              <a:ext uri="{28A0092B-C50C-407E-A947-70E740481C1C}">
                <a14:useLocalDpi xmlns:a14="http://schemas.microsoft.com/office/drawing/2010/main" val="0"/>
              </a:ext>
            </a:extLst>
          </a:blip>
          <a:srcRect l="51545" t="44551" r="42572" b="45900"/>
          <a:stretch/>
        </p:blipFill>
        <p:spPr>
          <a:xfrm rot="12964237" flipH="1">
            <a:off x="4661985" y="4578267"/>
            <a:ext cx="1039864" cy="949442"/>
          </a:xfrm>
          <a:prstGeom prst="rect">
            <a:avLst/>
          </a:prstGeom>
        </p:spPr>
      </p:pic>
      <p:pic>
        <p:nvPicPr>
          <p:cNvPr id="2" name="Bilde 1" descr="Et bilde som inneholder måne, Himmellegeme, mørke, Astronomisk begivenhet&#10;&#10;Automatisk generert beskrivelse">
            <a:extLst>
              <a:ext uri="{FF2B5EF4-FFF2-40B4-BE49-F238E27FC236}">
                <a16:creationId xmlns:a16="http://schemas.microsoft.com/office/drawing/2014/main" id="{A7F16712-5EF6-E7AE-78F7-0774E1F0DFC6}"/>
              </a:ext>
            </a:extLst>
          </p:cNvPr>
          <p:cNvPicPr>
            <a:picLocks noChangeAspect="1"/>
          </p:cNvPicPr>
          <p:nvPr/>
        </p:nvPicPr>
        <p:blipFill rotWithShape="1">
          <a:blip r:embed="rId7">
            <a:extLst>
              <a:ext uri="{28A0092B-C50C-407E-A947-70E740481C1C}">
                <a14:useLocalDpi xmlns:a14="http://schemas.microsoft.com/office/drawing/2010/main" val="0"/>
              </a:ext>
            </a:extLst>
          </a:blip>
          <a:srcRect l="57558" t="20845" r="30437" b="58781"/>
          <a:stretch/>
        </p:blipFill>
        <p:spPr>
          <a:xfrm>
            <a:off x="11455675" y="6292819"/>
            <a:ext cx="578497" cy="552198"/>
          </a:xfrm>
          <a:prstGeom prst="rect">
            <a:avLst/>
          </a:prstGeom>
        </p:spPr>
      </p:pic>
      <p:sp>
        <p:nvSpPr>
          <p:cNvPr id="3" name="TekstSylinder 2">
            <a:extLst>
              <a:ext uri="{FF2B5EF4-FFF2-40B4-BE49-F238E27FC236}">
                <a16:creationId xmlns:a16="http://schemas.microsoft.com/office/drawing/2014/main" id="{E072CB47-C73B-9F9C-BCA3-7EF972C29DB3}"/>
              </a:ext>
            </a:extLst>
          </p:cNvPr>
          <p:cNvSpPr txBox="1"/>
          <p:nvPr/>
        </p:nvSpPr>
        <p:spPr>
          <a:xfrm>
            <a:off x="10300256" y="6355170"/>
            <a:ext cx="1444667" cy="333681"/>
          </a:xfrm>
          <a:prstGeom prst="rect">
            <a:avLst/>
          </a:prstGeom>
          <a:noFill/>
        </p:spPr>
        <p:txBody>
          <a:bodyPr wrap="square">
            <a:spAutoFit/>
          </a:bodyPr>
          <a:lstStyle/>
          <a:p>
            <a:pPr marL="0" indent="0">
              <a:lnSpc>
                <a:spcPct val="116000"/>
              </a:lnSpc>
              <a:spcAft>
                <a:spcPts val="800"/>
              </a:spcAft>
              <a:buNone/>
            </a:pPr>
            <a:r>
              <a:rPr lang="nb-NO" sz="1400" b="1">
                <a:ea typeface="Aptos" panose="020B0004020202020204" pitchFamily="34" charset="0"/>
                <a:cs typeface="Times New Roman" panose="02020603050405020304" pitchFamily="18" charset="0"/>
              </a:rPr>
              <a:t>9</a:t>
            </a:r>
            <a:r>
              <a:rPr lang="nb-NO" sz="1400" b="1">
                <a:effectLst/>
                <a:ea typeface="Aptos" panose="020B0004020202020204" pitchFamily="34" charset="0"/>
                <a:cs typeface="Times New Roman" panose="02020603050405020304" pitchFamily="18" charset="0"/>
              </a:rPr>
              <a:t> minutter</a:t>
            </a:r>
          </a:p>
        </p:txBody>
      </p:sp>
    </p:spTree>
    <p:extLst>
      <p:ext uri="{BB962C8B-B14F-4D97-AF65-F5344CB8AC3E}">
        <p14:creationId xmlns:p14="http://schemas.microsoft.com/office/powerpoint/2010/main" val="2049850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0DD"/>
        </a:solidFill>
        <a:effectLst/>
      </p:bgPr>
    </p:bg>
    <p:spTree>
      <p:nvGrpSpPr>
        <p:cNvPr id="1" name=""/>
        <p:cNvGrpSpPr/>
        <p:nvPr/>
      </p:nvGrpSpPr>
      <p:grpSpPr>
        <a:xfrm>
          <a:off x="0" y="0"/>
          <a:ext cx="0" cy="0"/>
          <a:chOff x="0" y="0"/>
          <a:chExt cx="0" cy="0"/>
        </a:xfrm>
      </p:grpSpPr>
      <p:pic>
        <p:nvPicPr>
          <p:cNvPr id="3" name="Media på Internett 2" title="Oss del 1">
            <a:hlinkClick r:id="" action="ppaction://media"/>
            <a:extLst>
              <a:ext uri="{FF2B5EF4-FFF2-40B4-BE49-F238E27FC236}">
                <a16:creationId xmlns:a16="http://schemas.microsoft.com/office/drawing/2014/main" id="{D42E0D08-4EB3-F629-FC41-CD29DD1D9C6F}"/>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3062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0BD023-24EA-644A-9B80-7221125FDA10}"/>
              </a:ext>
            </a:extLst>
          </p:cNvPr>
          <p:cNvSpPr>
            <a:spLocks noGrp="1"/>
          </p:cNvSpPr>
          <p:nvPr>
            <p:ph type="title"/>
          </p:nvPr>
        </p:nvSpPr>
        <p:spPr>
          <a:xfrm>
            <a:off x="718457" y="918645"/>
            <a:ext cx="4780643" cy="1482877"/>
          </a:xfrm>
        </p:spPr>
        <p:txBody>
          <a:bodyPr>
            <a:noAutofit/>
          </a:bodyPr>
          <a:lstStyle/>
          <a:p>
            <a:r>
              <a:rPr lang="nb-NO"/>
              <a:t>Hvordan er det hos oss?</a:t>
            </a:r>
          </a:p>
        </p:txBody>
      </p:sp>
      <p:sp>
        <p:nvSpPr>
          <p:cNvPr id="7" name="TekstSylinder 6">
            <a:extLst>
              <a:ext uri="{FF2B5EF4-FFF2-40B4-BE49-F238E27FC236}">
                <a16:creationId xmlns:a16="http://schemas.microsoft.com/office/drawing/2014/main" id="{6E26F6C4-879E-E9D3-B3C5-6A45F2BF49C8}"/>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1</a:t>
            </a:r>
          </a:p>
        </p:txBody>
      </p:sp>
      <p:pic>
        <p:nvPicPr>
          <p:cNvPr id="8" name="Bilde 7" descr="Et bilde som inneholder måne, Himmellegeme, mørke, Astronomisk begivenhet&#10;&#10;Automatisk generert beskrivelse">
            <a:extLst>
              <a:ext uri="{FF2B5EF4-FFF2-40B4-BE49-F238E27FC236}">
                <a16:creationId xmlns:a16="http://schemas.microsoft.com/office/drawing/2014/main" id="{DA91ACF3-4ABC-7571-1341-BF4ABE039F4A}"/>
              </a:ext>
            </a:extLst>
          </p:cNvPr>
          <p:cNvPicPr>
            <a:picLocks noChangeAspect="1"/>
          </p:cNvPicPr>
          <p:nvPr/>
        </p:nvPicPr>
        <p:blipFill rotWithShape="1">
          <a:blip r:embed="rId2">
            <a:extLst>
              <a:ext uri="{28A0092B-C50C-407E-A947-70E740481C1C}">
                <a14:useLocalDpi xmlns:a14="http://schemas.microsoft.com/office/drawing/2010/main" val="0"/>
              </a:ext>
            </a:extLst>
          </a:blip>
          <a:srcRect l="57558" t="20845" r="30437" b="58781"/>
          <a:stretch/>
        </p:blipFill>
        <p:spPr>
          <a:xfrm>
            <a:off x="9998082" y="478488"/>
            <a:ext cx="578497" cy="552198"/>
          </a:xfrm>
          <a:prstGeom prst="rect">
            <a:avLst/>
          </a:prstGeom>
        </p:spPr>
      </p:pic>
      <p:sp>
        <p:nvSpPr>
          <p:cNvPr id="9" name="TekstSylinder 8">
            <a:extLst>
              <a:ext uri="{FF2B5EF4-FFF2-40B4-BE49-F238E27FC236}">
                <a16:creationId xmlns:a16="http://schemas.microsoft.com/office/drawing/2014/main" id="{4C195B0A-7D76-70FD-7757-BD19211C2BC3}"/>
              </a:ext>
            </a:extLst>
          </p:cNvPr>
          <p:cNvSpPr txBox="1"/>
          <p:nvPr/>
        </p:nvSpPr>
        <p:spPr>
          <a:xfrm>
            <a:off x="10576579" y="506235"/>
            <a:ext cx="1444667" cy="333681"/>
          </a:xfrm>
          <a:prstGeom prst="rect">
            <a:avLst/>
          </a:prstGeom>
          <a:noFill/>
        </p:spPr>
        <p:txBody>
          <a:bodyPr wrap="square">
            <a:spAutoFit/>
          </a:bodyPr>
          <a:lstStyle/>
          <a:p>
            <a:pPr marL="0" indent="0">
              <a:lnSpc>
                <a:spcPct val="116000"/>
              </a:lnSpc>
              <a:spcAft>
                <a:spcPts val="800"/>
              </a:spcAft>
              <a:buNone/>
            </a:pPr>
            <a:r>
              <a:rPr lang="nb-NO" sz="1400" b="1">
                <a:ea typeface="Aptos" panose="020B0004020202020204" pitchFamily="34" charset="0"/>
                <a:cs typeface="Times New Roman" panose="02020603050405020304" pitchFamily="18" charset="0"/>
              </a:rPr>
              <a:t>10</a:t>
            </a:r>
            <a:r>
              <a:rPr lang="nb-NO" sz="1400" b="1">
                <a:effectLst/>
                <a:ea typeface="Aptos" panose="020B0004020202020204" pitchFamily="34" charset="0"/>
                <a:cs typeface="Times New Roman" panose="02020603050405020304" pitchFamily="18" charset="0"/>
              </a:rPr>
              <a:t> minutter</a:t>
            </a:r>
          </a:p>
        </p:txBody>
      </p:sp>
      <p:sp>
        <p:nvSpPr>
          <p:cNvPr id="10" name="Plassholder for dato 3">
            <a:extLst>
              <a:ext uri="{FF2B5EF4-FFF2-40B4-BE49-F238E27FC236}">
                <a16:creationId xmlns:a16="http://schemas.microsoft.com/office/drawing/2014/main" id="{7FF386E0-6D5B-9D48-47E7-D2FCDCDF2F96}"/>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11" name="Plassholder for lysbildenummer 4">
            <a:extLst>
              <a:ext uri="{FF2B5EF4-FFF2-40B4-BE49-F238E27FC236}">
                <a16:creationId xmlns:a16="http://schemas.microsoft.com/office/drawing/2014/main" id="{56569FC5-E803-0A6F-BB2C-8CFCE126098A}"/>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8</a:t>
            </a:fld>
            <a:endParaRPr lang="nb-NO"/>
          </a:p>
        </p:txBody>
      </p:sp>
      <p:pic>
        <p:nvPicPr>
          <p:cNvPr id="4" name="Bilde 3" descr="Et bilde som inneholder skjermbilde, Rektangel, sort, kunst&#10;&#10;Automatisk generert beskrivelse">
            <a:extLst>
              <a:ext uri="{FF2B5EF4-FFF2-40B4-BE49-F238E27FC236}">
                <a16:creationId xmlns:a16="http://schemas.microsoft.com/office/drawing/2014/main" id="{FDC29B9D-C506-09CC-43FF-637E5F1D9D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615" t="14818" r="12407" b="11490"/>
          <a:stretch/>
        </p:blipFill>
        <p:spPr>
          <a:xfrm>
            <a:off x="5945414" y="1058433"/>
            <a:ext cx="6075832" cy="5563976"/>
          </a:xfrm>
          <a:prstGeom prst="rect">
            <a:avLst/>
          </a:prstGeom>
        </p:spPr>
      </p:pic>
      <p:sp>
        <p:nvSpPr>
          <p:cNvPr id="12" name="TekstSylinder 11">
            <a:extLst>
              <a:ext uri="{FF2B5EF4-FFF2-40B4-BE49-F238E27FC236}">
                <a16:creationId xmlns:a16="http://schemas.microsoft.com/office/drawing/2014/main" id="{FAC593B7-18AC-8512-34EE-449F77ABE298}"/>
              </a:ext>
            </a:extLst>
          </p:cNvPr>
          <p:cNvSpPr txBox="1"/>
          <p:nvPr/>
        </p:nvSpPr>
        <p:spPr>
          <a:xfrm>
            <a:off x="6748383" y="2032000"/>
            <a:ext cx="4485674" cy="3600986"/>
          </a:xfrm>
          <a:prstGeom prst="rect">
            <a:avLst/>
          </a:prstGeom>
          <a:noFill/>
        </p:spPr>
        <p:txBody>
          <a:bodyPr wrap="square">
            <a:spAutoFit/>
          </a:bodyPr>
          <a:lstStyle/>
          <a:p>
            <a:pPr marL="216000" lvl="2" indent="-216000">
              <a:spcBef>
                <a:spcPts val="600"/>
              </a:spcBef>
              <a:spcAft>
                <a:spcPts val="600"/>
              </a:spcAft>
              <a:buBlip>
                <a:blip r:embed="rId4"/>
              </a:buBlip>
            </a:pPr>
            <a:r>
              <a:rPr lang="nb-NO"/>
              <a:t>Vi pleier å snakke om hva som påvirker oss på jobb. </a:t>
            </a:r>
          </a:p>
          <a:p>
            <a:pPr marL="216000" lvl="2" indent="-216000">
              <a:spcBef>
                <a:spcPts val="600"/>
              </a:spcBef>
              <a:spcAft>
                <a:spcPts val="600"/>
              </a:spcAft>
              <a:buBlip>
                <a:blip r:embed="rId4"/>
              </a:buBlip>
            </a:pPr>
            <a:r>
              <a:rPr lang="nb-NO"/>
              <a:t>Vi anerkjenner og snakker om hvordan vi kan reagere forskjellig. </a:t>
            </a:r>
          </a:p>
          <a:p>
            <a:pPr marL="216000" lvl="2" indent="-216000">
              <a:spcBef>
                <a:spcPts val="600"/>
              </a:spcBef>
              <a:spcAft>
                <a:spcPts val="600"/>
              </a:spcAft>
              <a:buBlip>
                <a:blip r:embed="rId4"/>
              </a:buBlip>
            </a:pPr>
            <a:r>
              <a:rPr lang="nb-NO"/>
              <a:t>Jeg er ikke redd for at kollegaer skal tenke dårlig om meg dersom jeg forteller om noe jeg synes var vanskelig. </a:t>
            </a:r>
          </a:p>
          <a:p>
            <a:pPr marL="216000" lvl="2" indent="-216000">
              <a:spcBef>
                <a:spcPts val="600"/>
              </a:spcBef>
              <a:spcAft>
                <a:spcPts val="600"/>
              </a:spcAft>
              <a:buBlip>
                <a:blip r:embed="rId4"/>
              </a:buBlip>
            </a:pPr>
            <a:r>
              <a:rPr lang="nb-NO"/>
              <a:t>Vi kan gi hverandre tilbakemeldinger når en kollega er utenfor toleransevinduet. </a:t>
            </a:r>
          </a:p>
        </p:txBody>
      </p:sp>
      <p:sp>
        <p:nvSpPr>
          <p:cNvPr id="5" name="Plassholder for innhold 2">
            <a:extLst>
              <a:ext uri="{FF2B5EF4-FFF2-40B4-BE49-F238E27FC236}">
                <a16:creationId xmlns:a16="http://schemas.microsoft.com/office/drawing/2014/main" id="{4D1BE44F-BFD8-D987-9BC1-406275DA06BC}"/>
              </a:ext>
            </a:extLst>
          </p:cNvPr>
          <p:cNvSpPr txBox="1">
            <a:spLocks/>
          </p:cNvSpPr>
          <p:nvPr/>
        </p:nvSpPr>
        <p:spPr>
          <a:xfrm>
            <a:off x="718457" y="2294374"/>
            <a:ext cx="5295901" cy="3615611"/>
          </a:xfrm>
          <a:prstGeom prst="rect">
            <a:avLst/>
          </a:prstGeom>
        </p:spPr>
        <p:txBody>
          <a:bodyPr vert="horz" lIns="0" tIns="0" rIns="0" bIns="0" rtlCol="0" anchor="t">
            <a:noAutofit/>
          </a:bodyPr>
          <a:lstStyle>
            <a:lvl1pPr marL="216000" indent="-216000" algn="l" defTabSz="914400" rtl="0" eaLnBrk="1" latinLnBrk="0" hangingPunct="1">
              <a:lnSpc>
                <a:spcPct val="100000"/>
              </a:lnSpc>
              <a:spcBef>
                <a:spcPts val="1800"/>
              </a:spcBef>
              <a:buSzPct val="100000"/>
              <a:buFontTx/>
              <a:buBlip>
                <a:blip r:embed="rId5"/>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a:t>Hvor enig eller uenig er du i påstandene på siden?</a:t>
            </a:r>
          </a:p>
          <a:p>
            <a:pPr>
              <a:buFontTx/>
              <a:buBlip>
                <a:blip r:embed="rId4"/>
              </a:buBlip>
            </a:pPr>
            <a:r>
              <a:rPr lang="nb-NO" sz="1800"/>
              <a:t>Tenk selv først.</a:t>
            </a:r>
          </a:p>
          <a:p>
            <a:pPr>
              <a:spcBef>
                <a:spcPts val="1200"/>
              </a:spcBef>
              <a:spcAft>
                <a:spcPts val="1200"/>
              </a:spcAft>
              <a:buFontTx/>
              <a:buBlip>
                <a:blip r:embed="rId4"/>
              </a:buBlip>
            </a:pPr>
            <a:r>
              <a:rPr lang="nb-NO" sz="1800"/>
              <a:t>Snu deg til sidemannen og diskuter svarene deres. </a:t>
            </a:r>
          </a:p>
        </p:txBody>
      </p:sp>
    </p:spTree>
    <p:extLst>
      <p:ext uri="{BB962C8B-B14F-4D97-AF65-F5344CB8AC3E}">
        <p14:creationId xmlns:p14="http://schemas.microsoft.com/office/powerpoint/2010/main" val="1155858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0D64D10-8A57-F1B2-C1FE-0CD2015654EF}"/>
              </a:ext>
            </a:extLst>
          </p:cNvPr>
          <p:cNvSpPr/>
          <p:nvPr/>
        </p:nvSpPr>
        <p:spPr>
          <a:xfrm>
            <a:off x="5419493"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F750BE9A-51C0-DD0A-EF4E-C27D136A4C5E}"/>
              </a:ext>
            </a:extLst>
          </p:cNvPr>
          <p:cNvSpPr>
            <a:spLocks noGrp="1"/>
          </p:cNvSpPr>
          <p:nvPr>
            <p:ph type="title"/>
          </p:nvPr>
        </p:nvSpPr>
        <p:spPr>
          <a:xfrm>
            <a:off x="104313" y="4813392"/>
            <a:ext cx="5315180" cy="1278437"/>
          </a:xfrm>
        </p:spPr>
        <p:txBody>
          <a:bodyPr>
            <a:noAutofit/>
          </a:bodyPr>
          <a:lstStyle/>
          <a:p>
            <a:pPr algn="ctr"/>
            <a:r>
              <a:rPr lang="nb-NO"/>
              <a:t>Kollegaer har ulik </a:t>
            </a:r>
            <a:br>
              <a:rPr lang="nb-NO"/>
            </a:br>
            <a:r>
              <a:rPr lang="nb-NO"/>
              <a:t>biologi og erfaringer </a:t>
            </a:r>
            <a:r>
              <a:rPr lang="nb-NO" sz="1600" baseline="80000"/>
              <a:t>1,2</a:t>
            </a:r>
          </a:p>
        </p:txBody>
      </p:sp>
      <p:sp>
        <p:nvSpPr>
          <p:cNvPr id="3" name="Plassholder for innhold 2">
            <a:extLst>
              <a:ext uri="{FF2B5EF4-FFF2-40B4-BE49-F238E27FC236}">
                <a16:creationId xmlns:a16="http://schemas.microsoft.com/office/drawing/2014/main" id="{6DB69014-F5CE-E433-0951-C923901B789A}"/>
              </a:ext>
            </a:extLst>
          </p:cNvPr>
          <p:cNvSpPr>
            <a:spLocks noGrp="1"/>
          </p:cNvSpPr>
          <p:nvPr>
            <p:ph idx="1"/>
          </p:nvPr>
        </p:nvSpPr>
        <p:spPr>
          <a:xfrm>
            <a:off x="5930900" y="1562100"/>
            <a:ext cx="5724527" cy="4529729"/>
          </a:xfrm>
        </p:spPr>
        <p:txBody>
          <a:bodyPr>
            <a:noAutofit/>
          </a:bodyPr>
          <a:lstStyle/>
          <a:p>
            <a:pPr>
              <a:spcBef>
                <a:spcPts val="1200"/>
              </a:spcBef>
              <a:spcAft>
                <a:spcPts val="1200"/>
              </a:spcAft>
              <a:buBlip>
                <a:blip r:embed="rId3"/>
              </a:buBlip>
            </a:pPr>
            <a:r>
              <a:rPr lang="nb-NO" sz="1800"/>
              <a:t>Det er </a:t>
            </a:r>
            <a:r>
              <a:rPr lang="nb-NO" sz="1800" b="1"/>
              <a:t>flere faktorer </a:t>
            </a:r>
            <a:r>
              <a:rPr lang="nb-NO" sz="1800"/>
              <a:t>som påvirker hvordan kollegaer reagerer og håndterer stress: </a:t>
            </a:r>
          </a:p>
          <a:p>
            <a:pPr lvl="2">
              <a:spcBef>
                <a:spcPts val="1200"/>
              </a:spcBef>
              <a:spcAft>
                <a:spcPts val="1200"/>
              </a:spcAft>
              <a:buBlip>
                <a:blip r:embed="rId3"/>
              </a:buBlip>
            </a:pPr>
            <a:r>
              <a:rPr lang="nb-NO" sz="1800"/>
              <a:t>Vi har </a:t>
            </a:r>
            <a:r>
              <a:rPr lang="nb-NO" sz="1800" b="1"/>
              <a:t>ulikt biologisk utgangspunkt</a:t>
            </a:r>
            <a:r>
              <a:rPr lang="nb-NO" sz="1800"/>
              <a:t>, noen har en mer følsom stressrespons enn andre. </a:t>
            </a:r>
          </a:p>
          <a:p>
            <a:pPr lvl="2">
              <a:spcBef>
                <a:spcPts val="1200"/>
              </a:spcBef>
              <a:spcAft>
                <a:spcPts val="1200"/>
              </a:spcAft>
              <a:buBlip>
                <a:blip r:embed="rId3"/>
              </a:buBlip>
            </a:pPr>
            <a:r>
              <a:rPr lang="nb-NO" sz="1800" b="1"/>
              <a:t>Tidligere erfaringer </a:t>
            </a:r>
            <a:r>
              <a:rPr lang="nb-NO" sz="1800"/>
              <a:t>påvirker også hva hjernen kategoriserer som fare/ikke fare. </a:t>
            </a:r>
          </a:p>
          <a:p>
            <a:pPr lvl="2">
              <a:spcBef>
                <a:spcPts val="1200"/>
              </a:spcBef>
              <a:spcAft>
                <a:spcPts val="1200"/>
              </a:spcAft>
              <a:buBlip>
                <a:blip r:embed="rId3"/>
              </a:buBlip>
            </a:pPr>
            <a:r>
              <a:rPr lang="nb-NO" sz="1800" b="1"/>
              <a:t>Erfaring med reguleringsstøtte </a:t>
            </a:r>
            <a:r>
              <a:rPr lang="nb-NO" sz="1800"/>
              <a:t>påvirker hvilke strategier vi har for å regulere oss selv. </a:t>
            </a:r>
          </a:p>
          <a:p>
            <a:pPr>
              <a:spcBef>
                <a:spcPts val="1200"/>
              </a:spcBef>
              <a:spcAft>
                <a:spcPts val="1200"/>
              </a:spcAft>
              <a:buBlip>
                <a:blip r:embed="rId3"/>
              </a:buBlip>
            </a:pPr>
            <a:r>
              <a:rPr lang="nb-NO" sz="1800"/>
              <a:t>Kollegaer kan derfor oppfatte situasjoner ulikt og reagere ulikt. </a:t>
            </a:r>
          </a:p>
          <a:p>
            <a:pPr>
              <a:buBlip>
                <a:blip r:embed="rId3"/>
              </a:buBlip>
            </a:pPr>
            <a:endParaRPr lang="nb-NO" sz="1800"/>
          </a:p>
        </p:txBody>
      </p:sp>
      <p:sp>
        <p:nvSpPr>
          <p:cNvPr id="4" name="TekstSylinder 3">
            <a:extLst>
              <a:ext uri="{FF2B5EF4-FFF2-40B4-BE49-F238E27FC236}">
                <a16:creationId xmlns:a16="http://schemas.microsoft.com/office/drawing/2014/main" id="{AD9DAA53-1613-EFE1-6390-7079D48642A9}"/>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1</a:t>
            </a:r>
          </a:p>
        </p:txBody>
      </p:sp>
      <p:sp>
        <p:nvSpPr>
          <p:cNvPr id="6" name="Plassholder for dato 3">
            <a:extLst>
              <a:ext uri="{FF2B5EF4-FFF2-40B4-BE49-F238E27FC236}">
                <a16:creationId xmlns:a16="http://schemas.microsoft.com/office/drawing/2014/main" id="{EA3F2CD7-E6B5-F77D-FF01-D1BC09634A47}"/>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29.01.2026</a:t>
            </a:fld>
            <a:endParaRPr lang="nb-NO"/>
          </a:p>
        </p:txBody>
      </p:sp>
      <p:sp>
        <p:nvSpPr>
          <p:cNvPr id="7" name="Plassholder for lysbildenummer 4">
            <a:extLst>
              <a:ext uri="{FF2B5EF4-FFF2-40B4-BE49-F238E27FC236}">
                <a16:creationId xmlns:a16="http://schemas.microsoft.com/office/drawing/2014/main" id="{3FE24FEE-AC38-1269-456E-0AFD0A7D39AD}"/>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9</a:t>
            </a:fld>
            <a:endParaRPr lang="nb-NO"/>
          </a:p>
        </p:txBody>
      </p:sp>
      <p:pic>
        <p:nvPicPr>
          <p:cNvPr id="8" name="Bilde 7" descr="Et bilde som inneholder tegning, kunst, sketch, strektegning&#10;&#10;Automatisk generert beskrivelse">
            <a:extLst>
              <a:ext uri="{FF2B5EF4-FFF2-40B4-BE49-F238E27FC236}">
                <a16:creationId xmlns:a16="http://schemas.microsoft.com/office/drawing/2014/main" id="{ACED618E-3A4A-1765-A2A9-5B13C7ACB02C}"/>
              </a:ext>
            </a:extLst>
          </p:cNvPr>
          <p:cNvPicPr>
            <a:picLocks noChangeAspect="1"/>
          </p:cNvPicPr>
          <p:nvPr/>
        </p:nvPicPr>
        <p:blipFill rotWithShape="1">
          <a:blip r:embed="rId4">
            <a:extLst>
              <a:ext uri="{28A0092B-C50C-407E-A947-70E740481C1C}">
                <a14:useLocalDpi xmlns:a14="http://schemas.microsoft.com/office/drawing/2010/main" val="0"/>
              </a:ext>
            </a:extLst>
          </a:blip>
          <a:srcRect r="49131"/>
          <a:stretch/>
        </p:blipFill>
        <p:spPr>
          <a:xfrm>
            <a:off x="1346126" y="357160"/>
            <a:ext cx="2545109" cy="4114789"/>
          </a:xfrm>
          <a:prstGeom prst="rect">
            <a:avLst/>
          </a:prstGeom>
        </p:spPr>
      </p:pic>
    </p:spTree>
    <p:extLst>
      <p:ext uri="{BB962C8B-B14F-4D97-AF65-F5344CB8AC3E}">
        <p14:creationId xmlns:p14="http://schemas.microsoft.com/office/powerpoint/2010/main" val="1311088362"/>
      </p:ext>
    </p:extLst>
  </p:cSld>
  <p:clrMapOvr>
    <a:masterClrMapping/>
  </p:clrMapOvr>
</p:sld>
</file>

<file path=ppt/theme/theme1.xml><?xml version="1.0" encoding="utf-8"?>
<a:theme xmlns:a="http://schemas.openxmlformats.org/drawingml/2006/main" name="Økt livsmestring_temadesign">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Økt livsmestring_temadesign" id="{54724311-BCDF-D641-90AA-F08F24F247F6}" vid="{23DBECA7-E2C8-E547-B089-969F53F8779E}"/>
    </a:ext>
  </a:extLst>
</a:theme>
</file>

<file path=ppt/theme/theme2.xml><?xml version="1.0" encoding="utf-8"?>
<a:theme xmlns:a="http://schemas.openxmlformats.org/drawingml/2006/main" name="2_Oslo NY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843A2711-0E33-1A49-BF06-ED37FDAA7ECF}"/>
    </a:ext>
  </a:extLst>
</a:theme>
</file>

<file path=ppt/theme/theme3.xml><?xml version="1.0" encoding="utf-8"?>
<a:theme xmlns:a="http://schemas.openxmlformats.org/drawingml/2006/main" name="Originaloppsett">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FEA5A4E-9195-2F41-B9E5-387ABD098B13}"/>
    </a:ext>
  </a:extLst>
</a:theme>
</file>

<file path=ppt/theme/theme4.xml><?xml version="1.0" encoding="utf-8"?>
<a:theme xmlns:a="http://schemas.openxmlformats.org/drawingml/2006/main" name="1_Økt livsmestring_temadesign">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Økt livsmestring_temadesign" id="{54724311-BCDF-D641-90AA-F08F24F247F6}" vid="{23DBECA7-E2C8-E547-B089-969F53F8779E}"/>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5c534b4-626b-4457-9716-90fe22f9980e">
      <Terms xmlns="http://schemas.microsoft.com/office/infopath/2007/PartnerControls"/>
    </lcf76f155ced4ddcb4097134ff3c332f>
    <TaxCatchAll xmlns="99521434-91c1-42be-b943-616fa43a5fa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0D6163CE1D8B748AA4FBD99A1A3925B" ma:contentTypeVersion="19" ma:contentTypeDescription="Create a new document." ma:contentTypeScope="" ma:versionID="05f36fd3bd7bea3b100e8c6696e67f2e">
  <xsd:schema xmlns:xsd="http://www.w3.org/2001/XMLSchema" xmlns:xs="http://www.w3.org/2001/XMLSchema" xmlns:p="http://schemas.microsoft.com/office/2006/metadata/properties" xmlns:ns2="25c534b4-626b-4457-9716-90fe22f9980e" xmlns:ns3="99521434-91c1-42be-b943-616fa43a5fae" targetNamespace="http://schemas.microsoft.com/office/2006/metadata/properties" ma:root="true" ma:fieldsID="2c3e216d3a8830edf5ae03bc57f7ee4b" ns2:_="" ns3:_="">
    <xsd:import namespace="25c534b4-626b-4457-9716-90fe22f9980e"/>
    <xsd:import namespace="99521434-91c1-42be-b943-616fa43a5fa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534b4-626b-4457-9716-90fe22f998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528fd71-ad7b-48f8-811b-c0b5643803a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521434-91c1-42be-b943-616fa43a5fa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8392637-99b7-43a3-bcaf-6136aa2b0bbd}" ma:internalName="TaxCatchAll" ma:showField="CatchAllData" ma:web="99521434-91c1-42be-b943-616fa43a5f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00ED40-7772-4092-9127-8DE36349907B}">
  <ds:schemaRefs>
    <ds:schemaRef ds:uri="http://schemas.microsoft.com/sharepoint/v3/contenttype/forms"/>
  </ds:schemaRefs>
</ds:datastoreItem>
</file>

<file path=customXml/itemProps2.xml><?xml version="1.0" encoding="utf-8"?>
<ds:datastoreItem xmlns:ds="http://schemas.openxmlformats.org/officeDocument/2006/customXml" ds:itemID="{34A597C5-E160-40C5-8A25-DFD36F8813F8}">
  <ds:schemaRefs>
    <ds:schemaRef ds:uri="http://purl.org/dc/terms/"/>
    <ds:schemaRef ds:uri="http://schemas.openxmlformats.org/package/2006/metadata/core-properties"/>
    <ds:schemaRef ds:uri="25c534b4-626b-4457-9716-90fe22f9980e"/>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purl.org/dc/dcmitype/"/>
    <ds:schemaRef ds:uri="99521434-91c1-42be-b943-616fa43a5fae"/>
    <ds:schemaRef ds:uri="http://www.w3.org/XML/1998/namespace"/>
  </ds:schemaRefs>
</ds:datastoreItem>
</file>

<file path=customXml/itemProps3.xml><?xml version="1.0" encoding="utf-8"?>
<ds:datastoreItem xmlns:ds="http://schemas.openxmlformats.org/officeDocument/2006/customXml" ds:itemID="{44900675-A561-4BB3-BE31-9EC4A5AF1C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534b4-626b-4457-9716-90fe22f9980e"/>
    <ds:schemaRef ds:uri="99521434-91c1-42be-b943-616fa43a5f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Økt livsmestring_temadesign</Template>
  <TotalTime>9</TotalTime>
  <Words>1742</Words>
  <Application>Microsoft Macintosh PowerPoint</Application>
  <PresentationFormat>Widescreen</PresentationFormat>
  <Paragraphs>200</Paragraphs>
  <Slides>26</Slides>
  <Notes>12</Notes>
  <HiddenSlides>0</HiddenSlides>
  <MMClips>3</MMClips>
  <ScaleCrop>false</ScaleCrop>
  <HeadingPairs>
    <vt:vector size="6" baseType="variant">
      <vt:variant>
        <vt:lpstr>Brukte skrifter</vt:lpstr>
      </vt:variant>
      <vt:variant>
        <vt:i4>5</vt:i4>
      </vt:variant>
      <vt:variant>
        <vt:lpstr>Tema</vt:lpstr>
      </vt:variant>
      <vt:variant>
        <vt:i4>4</vt:i4>
      </vt:variant>
      <vt:variant>
        <vt:lpstr>Lysbildetitler</vt:lpstr>
      </vt:variant>
      <vt:variant>
        <vt:i4>26</vt:i4>
      </vt:variant>
    </vt:vector>
  </HeadingPairs>
  <TitlesOfParts>
    <vt:vector size="35" baseType="lpstr">
      <vt:lpstr>Aptos</vt:lpstr>
      <vt:lpstr>Arial</vt:lpstr>
      <vt:lpstr>Oslo Sans</vt:lpstr>
      <vt:lpstr>Oslo Sans Office</vt:lpstr>
      <vt:lpstr>Wingdings</vt:lpstr>
      <vt:lpstr>Økt livsmestring_temadesign</vt:lpstr>
      <vt:lpstr>2_Oslo NY bilde</vt:lpstr>
      <vt:lpstr>Originaloppsett</vt:lpstr>
      <vt:lpstr>1_Økt livsmestring_temadesign</vt:lpstr>
      <vt:lpstr>PowerPoint-presentasjon</vt:lpstr>
      <vt:lpstr>PowerPoint-presentasjon</vt:lpstr>
      <vt:lpstr>PowerPoint-presentasjon</vt:lpstr>
      <vt:lpstr>Hvorfor skal vi jobbe  med Oss som kollegaer?</vt:lpstr>
      <vt:lpstr>PowerPoint-presentasjon</vt:lpstr>
      <vt:lpstr>PowerPoint-presentasjon</vt:lpstr>
      <vt:lpstr>PowerPoint-presentasjon</vt:lpstr>
      <vt:lpstr>Hvordan er det hos oss?</vt:lpstr>
      <vt:lpstr>Kollegaer har ulik  biologi og erfaringer 1,2</vt:lpstr>
      <vt:lpstr>Vi kan reagere forskjellig </vt:lpstr>
      <vt:lpstr>PowerPoint-presentasjon</vt:lpstr>
      <vt:lpstr>Oppgave </vt:lpstr>
      <vt:lpstr>For gi støtte til hverandre er det viktig å1,2</vt:lpstr>
      <vt:lpstr>Hvor godt må vi kjenne kollegaene våre for  å hjelpe? 1,2 </vt:lpstr>
      <vt:lpstr>Vår evne til å forstå  andres toleransevindu  vil variere2</vt:lpstr>
      <vt:lpstr>Case: Gunnar </vt:lpstr>
      <vt:lpstr>Case: Gunnar</vt:lpstr>
      <vt:lpstr>Arbeidsplassene er forskjellig</vt:lpstr>
      <vt:lpstr>PowerPoint-presentasjon</vt:lpstr>
      <vt:lpstr>PowerPoint-presentasjon</vt:lpstr>
      <vt:lpstr>Oppgave</vt:lpstr>
      <vt:lpstr>PowerPoint-presentasjon</vt:lpstr>
      <vt:lpstr>PowerPoint-presentasjon</vt:lpstr>
      <vt:lpstr>PowerPoint-presentasjon</vt:lpstr>
      <vt:lpstr>Utviklet av  Bydel Gamle Oslo og Utdanningsetaten</vt:lpstr>
      <vt:lpstr>Kilder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Oss – økt 1</dc:title>
  <dc:creator>Line Frivold</dc:creator>
  <cp:lastModifiedBy>Miranda Sulejmanova</cp:lastModifiedBy>
  <cp:revision>1</cp:revision>
  <cp:lastPrinted>2024-10-10T11:52:56Z</cp:lastPrinted>
  <dcterms:created xsi:type="dcterms:W3CDTF">2024-08-06T08:34:27Z</dcterms:created>
  <dcterms:modified xsi:type="dcterms:W3CDTF">2026-01-29T15:31:08Z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0x01010000D6163CE1D8B748AA4FBD99A1A3925B</vt:lpwstr>
  </property>
</Properties>
</file>