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8" r:id="rId5"/>
    <p:sldMasterId id="2147483684" r:id="rId6"/>
    <p:sldMasterId id="2147483716" r:id="rId7"/>
  </p:sldMasterIdLst>
  <p:notesMasterIdLst>
    <p:notesMasterId r:id="rId45"/>
  </p:notesMasterIdLst>
  <p:sldIdLst>
    <p:sldId id="692" r:id="rId8"/>
    <p:sldId id="691" r:id="rId9"/>
    <p:sldId id="713" r:id="rId10"/>
    <p:sldId id="350" r:id="rId11"/>
    <p:sldId id="318" r:id="rId12"/>
    <p:sldId id="311" r:id="rId13"/>
    <p:sldId id="317" r:id="rId14"/>
    <p:sldId id="704" r:id="rId15"/>
    <p:sldId id="715" r:id="rId16"/>
    <p:sldId id="320" r:id="rId17"/>
    <p:sldId id="717" r:id="rId18"/>
    <p:sldId id="670" r:id="rId19"/>
    <p:sldId id="722" r:id="rId20"/>
    <p:sldId id="720" r:id="rId21"/>
    <p:sldId id="623" r:id="rId22"/>
    <p:sldId id="706" r:id="rId23"/>
    <p:sldId id="712" r:id="rId24"/>
    <p:sldId id="627" r:id="rId25"/>
    <p:sldId id="707" r:id="rId26"/>
    <p:sldId id="708" r:id="rId27"/>
    <p:sldId id="649" r:id="rId28"/>
    <p:sldId id="709" r:id="rId29"/>
    <p:sldId id="650" r:id="rId30"/>
    <p:sldId id="710" r:id="rId31"/>
    <p:sldId id="682" r:id="rId32"/>
    <p:sldId id="683" r:id="rId33"/>
    <p:sldId id="684" r:id="rId34"/>
    <p:sldId id="685" r:id="rId35"/>
    <p:sldId id="686" r:id="rId36"/>
    <p:sldId id="721" r:id="rId37"/>
    <p:sldId id="279" r:id="rId38"/>
    <p:sldId id="346" r:id="rId39"/>
    <p:sldId id="696" r:id="rId40"/>
    <p:sldId id="299" r:id="rId41"/>
    <p:sldId id="667" r:id="rId42"/>
    <p:sldId id="698" r:id="rId43"/>
    <p:sldId id="723" r:id="rId4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orient="horz" pos="754" userDrawn="1">
          <p15:clr>
            <a:srgbClr val="A4A3A4"/>
          </p15:clr>
        </p15:guide>
        <p15:guide id="3"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171621-9BFC-0CEA-FF76-363B660B3194}" name="Line Frivold" initials="LF" userId="S::line.frivold@bgo.oslo.kommune.no::b06fdff6-51e2-4f3c-82fb-c41aab590c30" providerId="AD"/>
  <p188:author id="{F3D7BC5A-C3AC-3EF4-5032-3383BC3419C4}" name="Johanne Hegg" initials="JH" userId="S::johanne.hegg@bgo.oslo.kommune.no::c3c74d0a-3852-4cf6-8a43-7cdccafe0ef0" providerId="AD"/>
  <p188:author id="{6555D4DF-C7B1-2551-F4AF-64E5160F827D}" name="Hege Bjercke Dalheim" initials="HD" userId="S::hege.bjercke.dalheim@bgo.oslo.kommune.no::7fbb1a47-8c80-4606-86af-573f5c2fc76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F0DD"/>
    <a:srgbClr val="43F8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E636E8-0631-464A-8CAA-CB328930E303}" v="5" dt="2026-01-29T15:33:58.4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2" d="100"/>
          <a:sy n="102" d="100"/>
        </p:scale>
        <p:origin x="200" y="496"/>
      </p:cViewPr>
      <p:guideLst>
        <p:guide orient="horz" pos="2137"/>
        <p:guide orient="horz" pos="75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e Frivold" userId="b06fdff6-51e2-4f3c-82fb-c41aab590c30" providerId="ADAL" clId="{11BEB778-2ED2-4ACE-AD8B-D8BBA70A4324}"/>
    <pc:docChg chg="custSel modSld">
      <pc:chgData name="Line Frivold" userId="b06fdff6-51e2-4f3c-82fb-c41aab590c30" providerId="ADAL" clId="{11BEB778-2ED2-4ACE-AD8B-D8BBA70A4324}" dt="2026-01-27T08:02:10.693" v="14"/>
      <pc:docMkLst>
        <pc:docMk/>
      </pc:docMkLst>
      <pc:sldChg chg="addSp modSp mod modAnim">
        <pc:chgData name="Line Frivold" userId="b06fdff6-51e2-4f3c-82fb-c41aab590c30" providerId="ADAL" clId="{11BEB778-2ED2-4ACE-AD8B-D8BBA70A4324}" dt="2026-01-27T08:02:10.693" v="14"/>
        <pc:sldMkLst>
          <pc:docMk/>
          <pc:sldMk cId="3971962574" sldId="279"/>
        </pc:sldMkLst>
        <pc:spChg chg="mod">
          <ac:chgData name="Line Frivold" userId="b06fdff6-51e2-4f3c-82fb-c41aab590c30" providerId="ADAL" clId="{11BEB778-2ED2-4ACE-AD8B-D8BBA70A4324}" dt="2026-01-27T08:00:39.274" v="10" actId="6549"/>
          <ac:spMkLst>
            <pc:docMk/>
            <pc:sldMk cId="3971962574" sldId="279"/>
            <ac:spMk id="2" creationId="{02A259A4-4410-A808-1130-DFB594805821}"/>
          </ac:spMkLst>
        </pc:spChg>
        <pc:picChg chg="add mod">
          <ac:chgData name="Line Frivold" userId="b06fdff6-51e2-4f3c-82fb-c41aab590c30" providerId="ADAL" clId="{11BEB778-2ED2-4ACE-AD8B-D8BBA70A4324}" dt="2026-01-27T08:02:04.714" v="13" actId="14100"/>
          <ac:picMkLst>
            <pc:docMk/>
            <pc:sldMk cId="3971962574" sldId="279"/>
            <ac:picMk id="3" creationId="{ABD5B334-495A-91F9-5F9B-50936D571E70}"/>
          </ac:picMkLst>
        </pc:picChg>
      </pc:sldChg>
      <pc:sldChg chg="addSp delSp modSp mod modClrScheme modAnim chgLayout">
        <pc:chgData name="Line Frivold" userId="b06fdff6-51e2-4f3c-82fb-c41aab590c30" providerId="ADAL" clId="{11BEB778-2ED2-4ACE-AD8B-D8BBA70A4324}" dt="2026-01-27T08:00:25.974" v="9"/>
        <pc:sldMkLst>
          <pc:docMk/>
          <pc:sldMk cId="3930627293" sldId="317"/>
        </pc:sldMkLst>
        <pc:spChg chg="add mod">
          <ac:chgData name="Line Frivold" userId="b06fdff6-51e2-4f3c-82fb-c41aab590c30" providerId="ADAL" clId="{11BEB778-2ED2-4ACE-AD8B-D8BBA70A4324}" dt="2026-01-27T07:59:41.515" v="2" actId="26606"/>
          <ac:spMkLst>
            <pc:docMk/>
            <pc:sldMk cId="3930627293" sldId="317"/>
            <ac:spMk id="8" creationId="{37B57703-6856-977B-7A6A-EED807C1F788}"/>
          </ac:spMkLst>
        </pc:spChg>
        <pc:spChg chg="add mod">
          <ac:chgData name="Line Frivold" userId="b06fdff6-51e2-4f3c-82fb-c41aab590c30" providerId="ADAL" clId="{11BEB778-2ED2-4ACE-AD8B-D8BBA70A4324}" dt="2026-01-27T07:59:41.515" v="2" actId="26606"/>
          <ac:spMkLst>
            <pc:docMk/>
            <pc:sldMk cId="3930627293" sldId="317"/>
            <ac:spMk id="10" creationId="{73B80E99-4310-005B-71C0-D8FCC7FDF5FF}"/>
          </ac:spMkLst>
        </pc:spChg>
        <pc:picChg chg="add mod">
          <ac:chgData name="Line Frivold" userId="b06fdff6-51e2-4f3c-82fb-c41aab590c30" providerId="ADAL" clId="{11BEB778-2ED2-4ACE-AD8B-D8BBA70A4324}" dt="2026-01-27T08:00:17.215" v="8" actId="14100"/>
          <ac:picMkLst>
            <pc:docMk/>
            <pc:sldMk cId="3930627293" sldId="317"/>
            <ac:picMk id="3" creationId="{0B4008C5-F559-74CA-3B9D-6EAACCC67AEA}"/>
          </ac:picMkLst>
        </pc:picChg>
      </pc:sldChg>
    </pc:docChg>
  </pc:docChgLst>
  <pc:docChgLst>
    <pc:chgData name="Miranda Sulejmanova" userId="c79d8f6e-d06e-41dd-9b60-daa4b972acb7" providerId="ADAL" clId="{9DCC7395-C6E2-5FB2-A2E4-526032DCF1F8}"/>
    <pc:docChg chg="custSel modSld">
      <pc:chgData name="Miranda Sulejmanova" userId="c79d8f6e-d06e-41dd-9b60-daa4b972acb7" providerId="ADAL" clId="{9DCC7395-C6E2-5FB2-A2E4-526032DCF1F8}" dt="2026-01-29T15:33:58.453" v="8"/>
      <pc:docMkLst>
        <pc:docMk/>
      </pc:docMkLst>
      <pc:sldChg chg="addSp delSp modSp mod setBg">
        <pc:chgData name="Miranda Sulejmanova" userId="c79d8f6e-d06e-41dd-9b60-daa4b972acb7" providerId="ADAL" clId="{9DCC7395-C6E2-5FB2-A2E4-526032DCF1F8}" dt="2026-01-29T15:33:58.453" v="8"/>
        <pc:sldMkLst>
          <pc:docMk/>
          <pc:sldMk cId="3971962574" sldId="279"/>
        </pc:sldMkLst>
        <pc:spChg chg="del">
          <ac:chgData name="Miranda Sulejmanova" userId="c79d8f6e-d06e-41dd-9b60-daa4b972acb7" providerId="ADAL" clId="{9DCC7395-C6E2-5FB2-A2E4-526032DCF1F8}" dt="2026-01-29T15:33:49.468" v="6" actId="478"/>
          <ac:spMkLst>
            <pc:docMk/>
            <pc:sldMk cId="3971962574" sldId="279"/>
            <ac:spMk id="2" creationId="{02A259A4-4410-A808-1130-DFB594805821}"/>
          </ac:spMkLst>
        </pc:spChg>
        <pc:spChg chg="add del mod">
          <ac:chgData name="Miranda Sulejmanova" userId="c79d8f6e-d06e-41dd-9b60-daa4b972acb7" providerId="ADAL" clId="{9DCC7395-C6E2-5FB2-A2E4-526032DCF1F8}" dt="2026-01-29T15:33:55.746" v="7" actId="478"/>
          <ac:spMkLst>
            <pc:docMk/>
            <pc:sldMk cId="3971962574" sldId="279"/>
            <ac:spMk id="8" creationId="{ECE337E9-95B6-CE61-5AC3-22D05626EE55}"/>
          </ac:spMkLst>
        </pc:spChg>
        <pc:picChg chg="mod">
          <ac:chgData name="Miranda Sulejmanova" userId="c79d8f6e-d06e-41dd-9b60-daa4b972acb7" providerId="ADAL" clId="{9DCC7395-C6E2-5FB2-A2E4-526032DCF1F8}" dt="2026-01-29T15:33:46.869" v="5" actId="167"/>
          <ac:picMkLst>
            <pc:docMk/>
            <pc:sldMk cId="3971962574" sldId="279"/>
            <ac:picMk id="3" creationId="{ABD5B334-495A-91F9-5F9B-50936D571E70}"/>
          </ac:picMkLst>
        </pc:picChg>
      </pc:sldChg>
      <pc:sldChg chg="addSp delSp modSp mod setBg">
        <pc:chgData name="Miranda Sulejmanova" userId="c79d8f6e-d06e-41dd-9b60-daa4b972acb7" providerId="ADAL" clId="{9DCC7395-C6E2-5FB2-A2E4-526032DCF1F8}" dt="2026-01-29T15:33:10.835" v="3"/>
        <pc:sldMkLst>
          <pc:docMk/>
          <pc:sldMk cId="3930627293" sldId="317"/>
        </pc:sldMkLst>
        <pc:spChg chg="del">
          <ac:chgData name="Miranda Sulejmanova" userId="c79d8f6e-d06e-41dd-9b60-daa4b972acb7" providerId="ADAL" clId="{9DCC7395-C6E2-5FB2-A2E4-526032DCF1F8}" dt="2026-01-29T15:32:52.243" v="1" actId="478"/>
          <ac:spMkLst>
            <pc:docMk/>
            <pc:sldMk cId="3930627293" sldId="317"/>
            <ac:spMk id="2" creationId="{64E87640-FD5F-2D89-CD78-6FC08F7BDBC5}"/>
          </ac:spMkLst>
        </pc:spChg>
        <pc:spChg chg="add del mod">
          <ac:chgData name="Miranda Sulejmanova" userId="c79d8f6e-d06e-41dd-9b60-daa4b972acb7" providerId="ADAL" clId="{9DCC7395-C6E2-5FB2-A2E4-526032DCF1F8}" dt="2026-01-29T15:32:54.169" v="2" actId="478"/>
          <ac:spMkLst>
            <pc:docMk/>
            <pc:sldMk cId="3930627293" sldId="317"/>
            <ac:spMk id="5" creationId="{0C7DACAC-B0F4-6D1E-4523-C1BFB99DC6FE}"/>
          </ac:spMkLst>
        </pc:spChg>
        <pc:picChg chg="mod">
          <ac:chgData name="Miranda Sulejmanova" userId="c79d8f6e-d06e-41dd-9b60-daa4b972acb7" providerId="ADAL" clId="{9DCC7395-C6E2-5FB2-A2E4-526032DCF1F8}" dt="2026-01-29T15:32:48.226" v="0"/>
          <ac:picMkLst>
            <pc:docMk/>
            <pc:sldMk cId="3930627293" sldId="317"/>
            <ac:picMk id="3" creationId="{0B4008C5-F559-74CA-3B9D-6EAACCC67AEA}"/>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9T13:06:59.352"/>
    </inkml:context>
    <inkml:brush xml:id="br0">
      <inkml:brushProperty name="width" value="0.06" units="cm"/>
      <inkml:brushProperty name="height" value="0.06" units="cm"/>
    </inkml:brush>
  </inkml:definitions>
  <inkml:trace contextRef="#ctx0" brushRef="#br0">1 0 9707,'0'0'0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2D2B21E-BFA8-4218-B505-8673767C963F}" type="datetimeFigureOut">
              <a:rPr lang="nb-NO" smtClean="0"/>
              <a:t>29.01.2026</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E61E63F-F7FE-496E-8828-ABF10F2698BD}" type="slidenum">
              <a:rPr lang="nb-NO" smtClean="0"/>
              <a:t>‹#›</a:t>
            </a:fld>
            <a:endParaRPr lang="nb-NO"/>
          </a:p>
        </p:txBody>
      </p:sp>
    </p:spTree>
    <p:extLst>
      <p:ext uri="{BB962C8B-B14F-4D97-AF65-F5344CB8AC3E}">
        <p14:creationId xmlns:p14="http://schemas.microsoft.com/office/powerpoint/2010/main" val="2373710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E61E63F-F7FE-496E-8828-ABF10F2698BD}" type="slidenum">
              <a:rPr lang="nb-NO" smtClean="0"/>
              <a:t>2</a:t>
            </a:fld>
            <a:endParaRPr lang="nb-NO"/>
          </a:p>
        </p:txBody>
      </p:sp>
    </p:spTree>
    <p:extLst>
      <p:ext uri="{BB962C8B-B14F-4D97-AF65-F5344CB8AC3E}">
        <p14:creationId xmlns:p14="http://schemas.microsoft.com/office/powerpoint/2010/main" val="777459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E61E63F-F7FE-496E-8828-ABF10F2698BD}" type="slidenum">
              <a:rPr lang="nb-NO" smtClean="0"/>
              <a:t>21</a:t>
            </a:fld>
            <a:endParaRPr lang="nb-NO"/>
          </a:p>
        </p:txBody>
      </p:sp>
    </p:spTree>
    <p:extLst>
      <p:ext uri="{BB962C8B-B14F-4D97-AF65-F5344CB8AC3E}">
        <p14:creationId xmlns:p14="http://schemas.microsoft.com/office/powerpoint/2010/main" val="2526465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p>
          <a:p>
            <a:endParaRPr lang="nb-NO"/>
          </a:p>
        </p:txBody>
      </p:sp>
      <p:sp>
        <p:nvSpPr>
          <p:cNvPr id="4" name="Plassholder for lysbildenummer 3"/>
          <p:cNvSpPr>
            <a:spLocks noGrp="1"/>
          </p:cNvSpPr>
          <p:nvPr>
            <p:ph type="sldNum" sz="quarter" idx="5"/>
          </p:nvPr>
        </p:nvSpPr>
        <p:spPr/>
        <p:txBody>
          <a:bodyPr/>
          <a:lstStyle/>
          <a:p>
            <a:fld id="{EE61E63F-F7FE-496E-8828-ABF10F2698BD}" type="slidenum">
              <a:rPr lang="nb-NO" smtClean="0"/>
              <a:t>23</a:t>
            </a:fld>
            <a:endParaRPr lang="nb-NO"/>
          </a:p>
        </p:txBody>
      </p:sp>
    </p:spTree>
    <p:extLst>
      <p:ext uri="{BB962C8B-B14F-4D97-AF65-F5344CB8AC3E}">
        <p14:creationId xmlns:p14="http://schemas.microsoft.com/office/powerpoint/2010/main" val="1482500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6802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36</a:t>
            </a:fld>
            <a:endParaRPr lang="nb-NO"/>
          </a:p>
        </p:txBody>
      </p:sp>
    </p:spTree>
    <p:extLst>
      <p:ext uri="{BB962C8B-B14F-4D97-AF65-F5344CB8AC3E}">
        <p14:creationId xmlns:p14="http://schemas.microsoft.com/office/powerpoint/2010/main" val="2179611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14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DDF6F3-D85C-43F2-98D4-28BA79EE9F44}" type="slidenum">
              <a:rPr lang="nb-NO" smtClean="0"/>
              <a:t>5</a:t>
            </a:fld>
            <a:endParaRPr lang="nb-NO"/>
          </a:p>
        </p:txBody>
      </p:sp>
    </p:spTree>
    <p:extLst>
      <p:ext uri="{BB962C8B-B14F-4D97-AF65-F5344CB8AC3E}">
        <p14:creationId xmlns:p14="http://schemas.microsoft.com/office/powerpoint/2010/main" val="260787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9</a:t>
            </a:fld>
            <a:endParaRPr lang="nb-NO"/>
          </a:p>
        </p:txBody>
      </p:sp>
    </p:spTree>
    <p:extLst>
      <p:ext uri="{BB962C8B-B14F-4D97-AF65-F5344CB8AC3E}">
        <p14:creationId xmlns:p14="http://schemas.microsoft.com/office/powerpoint/2010/main" val="2754724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E61E63F-F7FE-496E-8828-ABF10F2698BD}" type="slidenum">
              <a:rPr lang="nb-NO" smtClean="0"/>
              <a:t>10</a:t>
            </a:fld>
            <a:endParaRPr lang="nb-NO"/>
          </a:p>
        </p:txBody>
      </p:sp>
    </p:spTree>
    <p:extLst>
      <p:ext uri="{BB962C8B-B14F-4D97-AF65-F5344CB8AC3E}">
        <p14:creationId xmlns:p14="http://schemas.microsoft.com/office/powerpoint/2010/main" val="3058809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457200" indent="-457200">
              <a:buFont typeface="+mj-lt"/>
              <a:buAutoNum type="arabicPeriod"/>
            </a:pPr>
            <a:endParaRPr lang="nb-NO" sz="1200"/>
          </a:p>
          <a:p>
            <a:endParaRPr lang="nb-NO"/>
          </a:p>
        </p:txBody>
      </p:sp>
      <p:sp>
        <p:nvSpPr>
          <p:cNvPr id="4" name="Plassholder for lysbildenummer 3"/>
          <p:cNvSpPr>
            <a:spLocks noGrp="1"/>
          </p:cNvSpPr>
          <p:nvPr>
            <p:ph type="sldNum" sz="quarter" idx="5"/>
          </p:nvPr>
        </p:nvSpPr>
        <p:spPr/>
        <p:txBody>
          <a:bodyPr/>
          <a:lstStyle/>
          <a:p>
            <a:fld id="{EE61E63F-F7FE-496E-8828-ABF10F2698BD}" type="slidenum">
              <a:rPr lang="nb-NO" smtClean="0"/>
              <a:t>11</a:t>
            </a:fld>
            <a:endParaRPr lang="nb-NO"/>
          </a:p>
        </p:txBody>
      </p:sp>
    </p:spTree>
    <p:extLst>
      <p:ext uri="{BB962C8B-B14F-4D97-AF65-F5344CB8AC3E}">
        <p14:creationId xmlns:p14="http://schemas.microsoft.com/office/powerpoint/2010/main" val="244448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E61E63F-F7FE-496E-8828-ABF10F2698BD}" type="slidenum">
              <a:rPr lang="nb-NO" smtClean="0"/>
              <a:t>13</a:t>
            </a:fld>
            <a:endParaRPr lang="nb-NO"/>
          </a:p>
        </p:txBody>
      </p:sp>
    </p:spTree>
    <p:extLst>
      <p:ext uri="{BB962C8B-B14F-4D97-AF65-F5344CB8AC3E}">
        <p14:creationId xmlns:p14="http://schemas.microsoft.com/office/powerpoint/2010/main" val="3572922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E61E63F-F7FE-496E-8828-ABF10F2698BD}" type="slidenum">
              <a:rPr lang="nb-NO" smtClean="0"/>
              <a:t>16</a:t>
            </a:fld>
            <a:endParaRPr lang="nb-NO"/>
          </a:p>
        </p:txBody>
      </p:sp>
    </p:spTree>
    <p:extLst>
      <p:ext uri="{BB962C8B-B14F-4D97-AF65-F5344CB8AC3E}">
        <p14:creationId xmlns:p14="http://schemas.microsoft.com/office/powerpoint/2010/main" val="743991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E61E63F-F7FE-496E-8828-ABF10F2698BD}" type="slidenum">
              <a:rPr lang="nb-NO" smtClean="0"/>
              <a:t>17</a:t>
            </a:fld>
            <a:endParaRPr lang="nb-NO"/>
          </a:p>
        </p:txBody>
      </p:sp>
    </p:spTree>
    <p:extLst>
      <p:ext uri="{BB962C8B-B14F-4D97-AF65-F5344CB8AC3E}">
        <p14:creationId xmlns:p14="http://schemas.microsoft.com/office/powerpoint/2010/main" val="3433417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E61E63F-F7FE-496E-8828-ABF10F2698BD}" type="slidenum">
              <a:rPr lang="nb-NO" smtClean="0"/>
              <a:t>19</a:t>
            </a:fld>
            <a:endParaRPr lang="nb-NO"/>
          </a:p>
        </p:txBody>
      </p:sp>
    </p:spTree>
    <p:extLst>
      <p:ext uri="{BB962C8B-B14F-4D97-AF65-F5344CB8AC3E}">
        <p14:creationId xmlns:p14="http://schemas.microsoft.com/office/powerpoint/2010/main" val="132667601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2027547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p:nvGrpSpPr>
        <p:grpSpPr>
          <a:xfrm>
            <a:off x="710560" y="0"/>
            <a:ext cx="2030400" cy="2030400"/>
            <a:chOff x="649600" y="0"/>
            <a:chExt cx="2030400" cy="2030400"/>
          </a:xfrm>
        </p:grpSpPr>
        <p:sp>
          <p:nvSpPr>
            <p:cNvPr id="15" name="Ellipse 14"/>
            <p:cNvSpPr/>
            <p:nvPr/>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13058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236077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1/29/26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600628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2578359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2738527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15315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683238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041008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681617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05601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2056994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961550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905071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2040282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228651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4205479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546377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027889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027238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404145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423030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2557552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7915633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760108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92793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259834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980657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54458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179622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382491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202384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3925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2353851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7703171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1/29/26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69092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1391086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720683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1291560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7308912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9" name="Gruppe 8">
            <a:extLst>
              <a:ext uri="{FF2B5EF4-FFF2-40B4-BE49-F238E27FC236}">
                <a16:creationId xmlns:a16="http://schemas.microsoft.com/office/drawing/2014/main" id="{F367AF7B-0D53-D09B-E5BF-7567C83A088F}"/>
              </a:ext>
            </a:extLst>
          </p:cNvPr>
          <p:cNvGrpSpPr/>
          <p:nvPr userDrawn="1"/>
        </p:nvGrpSpPr>
        <p:grpSpPr>
          <a:xfrm>
            <a:off x="331200" y="6292352"/>
            <a:ext cx="11860799" cy="365125"/>
            <a:chOff x="331200" y="6292352"/>
            <a:chExt cx="11860799" cy="365125"/>
          </a:xfrm>
        </p:grpSpPr>
        <p:pic>
          <p:nvPicPr>
            <p:cNvPr id="10" name="Bilde 9">
              <a:extLst>
                <a:ext uri="{FF2B5EF4-FFF2-40B4-BE49-F238E27FC236}">
                  <a16:creationId xmlns:a16="http://schemas.microsoft.com/office/drawing/2014/main" id="{E7851087-C2B5-CBF5-1012-A53C32EC84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11" name="Date Placeholder 3">
              <a:extLst>
                <a:ext uri="{FF2B5EF4-FFF2-40B4-BE49-F238E27FC236}">
                  <a16:creationId xmlns:a16="http://schemas.microsoft.com/office/drawing/2014/main" id="{A7AD1761-E514-9A7E-DCA8-6E70ADFEE4AE}"/>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12" name="Slide Number Placeholder 5">
              <a:extLst>
                <a:ext uri="{FF2B5EF4-FFF2-40B4-BE49-F238E27FC236}">
                  <a16:creationId xmlns:a16="http://schemas.microsoft.com/office/drawing/2014/main" id="{9E859B11-008F-EA73-3580-D2C78C5DF70F}"/>
                </a:ext>
              </a:extLst>
            </p:cNvPr>
            <p:cNvSpPr txBox="1">
              <a:spLocks/>
            </p:cNvSpPr>
            <p:nvPr/>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grpSp>
    </p:spTree>
    <p:extLst>
      <p:ext uri="{BB962C8B-B14F-4D97-AF65-F5344CB8AC3E}">
        <p14:creationId xmlns:p14="http://schemas.microsoft.com/office/powerpoint/2010/main" val="2741763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BAB83-430E-FBB1-B35A-5DDC3D647F6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E9AD87-CDC5-CEEC-7E70-81D90E3AC76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050BF4-1F6D-C67C-4573-9F3C8EA733E4}"/>
              </a:ext>
            </a:extLst>
          </p:cNvPr>
          <p:cNvSpPr>
            <a:spLocks noGrp="1"/>
          </p:cNvSpPr>
          <p:nvPr>
            <p:ph type="dt" sz="half" idx="10"/>
          </p:nvPr>
        </p:nvSpPr>
        <p:spPr/>
        <p:txBody>
          <a:bodyPr/>
          <a:lstStyle/>
          <a:p>
            <a:fld id="{DACBAE41-1F49-46D1-83EF-8178D863716A}" type="datetimeFigureOut">
              <a:rPr lang="nb-NO" smtClean="0"/>
              <a:t>29.01.2026</a:t>
            </a:fld>
            <a:endParaRPr lang="nb-NO"/>
          </a:p>
        </p:txBody>
      </p:sp>
      <p:sp>
        <p:nvSpPr>
          <p:cNvPr id="5" name="Plassholder for bunntekst 4">
            <a:extLst>
              <a:ext uri="{FF2B5EF4-FFF2-40B4-BE49-F238E27FC236}">
                <a16:creationId xmlns:a16="http://schemas.microsoft.com/office/drawing/2014/main" id="{A32A6821-410F-089D-80A1-0140E51A017C}"/>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108DD16-CE0B-04BE-0F4C-B1E6227663C7}"/>
              </a:ext>
            </a:extLst>
          </p:cNvPr>
          <p:cNvSpPr>
            <a:spLocks noGrp="1"/>
          </p:cNvSpPr>
          <p:nvPr>
            <p:ph type="sldNum" sz="quarter" idx="12"/>
          </p:nvPr>
        </p:nvSpPr>
        <p:spPr/>
        <p:txBody>
          <a:bodyPr/>
          <a:lstStyle/>
          <a:p>
            <a:fld id="{0188A3D5-8367-4BB0-864A-427416A3F7A7}" type="slidenum">
              <a:rPr lang="nb-NO" smtClean="0"/>
              <a:t>‹#›</a:t>
            </a:fld>
            <a:endParaRPr lang="nb-NO"/>
          </a:p>
        </p:txBody>
      </p:sp>
    </p:spTree>
    <p:extLst>
      <p:ext uri="{BB962C8B-B14F-4D97-AF65-F5344CB8AC3E}">
        <p14:creationId xmlns:p14="http://schemas.microsoft.com/office/powerpoint/2010/main" val="1094572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50C41E-F692-4ED0-F911-697E35F7960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BB1CE38-6B93-F453-147A-CE1B04E44C5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778B8AB-9D21-8457-6180-3EF3807649D1}"/>
              </a:ext>
            </a:extLst>
          </p:cNvPr>
          <p:cNvSpPr>
            <a:spLocks noGrp="1"/>
          </p:cNvSpPr>
          <p:nvPr>
            <p:ph type="dt" sz="half" idx="10"/>
          </p:nvPr>
        </p:nvSpPr>
        <p:spPr/>
        <p:txBody>
          <a:bodyPr/>
          <a:lstStyle/>
          <a:p>
            <a:fld id="{6FEC8FA9-903F-4A12-94FA-D7B0AE08B066}" type="datetimeFigureOut">
              <a:rPr lang="nb-NO" smtClean="0"/>
              <a:t>29.01.2026</a:t>
            </a:fld>
            <a:endParaRPr lang="nb-NO"/>
          </a:p>
        </p:txBody>
      </p:sp>
      <p:sp>
        <p:nvSpPr>
          <p:cNvPr id="5" name="Plassholder for bunntekst 4">
            <a:extLst>
              <a:ext uri="{FF2B5EF4-FFF2-40B4-BE49-F238E27FC236}">
                <a16:creationId xmlns:a16="http://schemas.microsoft.com/office/drawing/2014/main" id="{0605F743-00E8-D27E-2EFB-370E9CB9049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490F6D6-CBB8-CF31-6E3E-9D376D5E3E20}"/>
              </a:ext>
            </a:extLst>
          </p:cNvPr>
          <p:cNvSpPr>
            <a:spLocks noGrp="1"/>
          </p:cNvSpPr>
          <p:nvPr>
            <p:ph type="sldNum" sz="quarter" idx="12"/>
          </p:nvPr>
        </p:nvSpPr>
        <p:spPr/>
        <p:txBody>
          <a:bodyPr/>
          <a:lstStyle/>
          <a:p>
            <a:fld id="{2D6F015B-5088-4BB7-86DE-D74E7C066C17}" type="slidenum">
              <a:rPr lang="nb-NO" smtClean="0"/>
              <a:t>‹#›</a:t>
            </a:fld>
            <a:endParaRPr lang="nb-NO"/>
          </a:p>
        </p:txBody>
      </p:sp>
    </p:spTree>
    <p:extLst>
      <p:ext uri="{BB962C8B-B14F-4D97-AF65-F5344CB8AC3E}">
        <p14:creationId xmlns:p14="http://schemas.microsoft.com/office/powerpoint/2010/main" val="2449112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1425225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1411974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839589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26763884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1.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5.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4211070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7"/>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126338009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714" r:id="rId6"/>
    <p:sldLayoutId id="2147483715" r:id="rId7"/>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29.01.2026</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5986903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pic>
        <p:nvPicPr>
          <p:cNvPr id="5" name="Bilde 4">
            <a:extLst>
              <a:ext uri="{FF2B5EF4-FFF2-40B4-BE49-F238E27FC236}">
                <a16:creationId xmlns:a16="http://schemas.microsoft.com/office/drawing/2014/main" id="{B331DCDA-A671-1AEA-C91C-BDF1F5B832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6" name="Date Placeholder 3">
            <a:extLst>
              <a:ext uri="{FF2B5EF4-FFF2-40B4-BE49-F238E27FC236}">
                <a16:creationId xmlns:a16="http://schemas.microsoft.com/office/drawing/2014/main" id="{097FFE78-F798-F5FF-D507-7EC8F4DDF18B}"/>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9" name="Slide Number Placeholder 5">
            <a:extLst>
              <a:ext uri="{FF2B5EF4-FFF2-40B4-BE49-F238E27FC236}">
                <a16:creationId xmlns:a16="http://schemas.microsoft.com/office/drawing/2014/main" id="{D5AC3886-6C5C-60F6-01C9-9AA0E9E5CA9D}"/>
              </a:ext>
            </a:extLst>
          </p:cNvPr>
          <p:cNvSpPr txBox="1">
            <a:spLocks/>
          </p:cNvSpPr>
          <p:nvPr userDrawn="1"/>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spTree>
    <p:extLst>
      <p:ext uri="{BB962C8B-B14F-4D97-AF65-F5344CB8AC3E}">
        <p14:creationId xmlns:p14="http://schemas.microsoft.com/office/powerpoint/2010/main" val="301142380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p:transition>
    <p:fade/>
  </p:transition>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0.png"/><Relationship Id="rId5" Type="http://schemas.openxmlformats.org/officeDocument/2006/relationships/image" Target="../media/image1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26.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5.png"/><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6.xml"/><Relationship Id="rId1" Type="http://schemas.openxmlformats.org/officeDocument/2006/relationships/video" Target="https://www.youtube.com/embed/mbkjsiFsF8w?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Layout" Target="../slideLayouts/slideLayout26.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7.xml"/><Relationship Id="rId1" Type="http://schemas.openxmlformats.org/officeDocument/2006/relationships/video" Target="https://www.youtube.com/embed/M2RHMYScmdc?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40.png"/><Relationship Id="rId4" Type="http://schemas.openxmlformats.org/officeDocument/2006/relationships/customXml" Target="../ink/ink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NW1380_019_Three-Reasons-3-(60)">
            <a:hlinkClick r:id="" action="ppaction://media"/>
            <a:extLst>
              <a:ext uri="{FF2B5EF4-FFF2-40B4-BE49-F238E27FC236}">
                <a16:creationId xmlns:a16="http://schemas.microsoft.com/office/drawing/2014/main" id="{FAFF5ED5-9A27-36E1-CD70-CF58148E7D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38" y="7938"/>
            <a:ext cx="812800" cy="812800"/>
          </a:xfrm>
          <a:prstGeom prst="rect">
            <a:avLst/>
          </a:prstGeom>
        </p:spPr>
      </p:pic>
      <p:pic>
        <p:nvPicPr>
          <p:cNvPr id="3" name="Bilde 2" descr="Et bilde som inneholder tekst, skjermbilde, tog&#10;&#10;Automatisk generert beskrivelse">
            <a:extLst>
              <a:ext uri="{FF2B5EF4-FFF2-40B4-BE49-F238E27FC236}">
                <a16:creationId xmlns:a16="http://schemas.microsoft.com/office/drawing/2014/main" id="{FCD969F4-91D0-B0EB-8E6C-F8F4C491A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 y="0"/>
            <a:ext cx="12175423" cy="6850062"/>
          </a:xfrm>
          <a:prstGeom prst="rect">
            <a:avLst/>
          </a:prstGeom>
        </p:spPr>
      </p:pic>
      <p:sp>
        <p:nvSpPr>
          <p:cNvPr id="2" name="Rektangel 1">
            <a:extLst>
              <a:ext uri="{FF2B5EF4-FFF2-40B4-BE49-F238E27FC236}">
                <a16:creationId xmlns:a16="http://schemas.microsoft.com/office/drawing/2014/main" id="{B535FE1E-F5DC-1F5B-8139-C0B8DC4A60BD}"/>
              </a:ext>
            </a:extLst>
          </p:cNvPr>
          <p:cNvSpPr/>
          <p:nvPr/>
        </p:nvSpPr>
        <p:spPr>
          <a:xfrm>
            <a:off x="731520" y="4060371"/>
            <a:ext cx="5364480" cy="812800"/>
          </a:xfrm>
          <a:prstGeom prst="rect">
            <a:avLst/>
          </a:prstGeom>
          <a:solidFill>
            <a:srgbClr val="43F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6A6E0D24-864A-EF5B-CD27-5D57638B6AEA}"/>
              </a:ext>
            </a:extLst>
          </p:cNvPr>
          <p:cNvSpPr txBox="1"/>
          <p:nvPr/>
        </p:nvSpPr>
        <p:spPr>
          <a:xfrm>
            <a:off x="1099457" y="4259943"/>
            <a:ext cx="4136572" cy="461665"/>
          </a:xfrm>
          <a:prstGeom prst="rect">
            <a:avLst/>
          </a:prstGeom>
          <a:noFill/>
        </p:spPr>
        <p:txBody>
          <a:bodyPr wrap="square" rtlCol="0">
            <a:spAutoFit/>
          </a:bodyPr>
          <a:lstStyle/>
          <a:p>
            <a:pPr algn="l"/>
            <a:r>
              <a:rPr lang="nb-NO" sz="2400"/>
              <a:t>Barn og ungdom – økt 1</a:t>
            </a:r>
          </a:p>
        </p:txBody>
      </p:sp>
    </p:spTree>
    <p:extLst>
      <p:ext uri="{BB962C8B-B14F-4D97-AF65-F5344CB8AC3E}">
        <p14:creationId xmlns:p14="http://schemas.microsoft.com/office/powerpoint/2010/main" val="130770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A056E0-51A5-7CEB-F895-E34315B38AD9}"/>
              </a:ext>
            </a:extLst>
          </p:cNvPr>
          <p:cNvSpPr/>
          <p:nvPr/>
        </p:nvSpPr>
        <p:spPr>
          <a:xfrm>
            <a:off x="5551714" y="0"/>
            <a:ext cx="664028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9DD97E2D-44CD-B666-0631-84D1CB1E909D}"/>
              </a:ext>
            </a:extLst>
          </p:cNvPr>
          <p:cNvSpPr>
            <a:spLocks noGrp="1"/>
          </p:cNvSpPr>
          <p:nvPr>
            <p:ph idx="1"/>
          </p:nvPr>
        </p:nvSpPr>
        <p:spPr>
          <a:xfrm>
            <a:off x="6096000" y="1446847"/>
            <a:ext cx="5106761" cy="4392249"/>
          </a:xfrm>
        </p:spPr>
        <p:txBody>
          <a:bodyPr>
            <a:noAutofit/>
          </a:bodyPr>
          <a:lstStyle/>
          <a:p>
            <a:pPr>
              <a:lnSpc>
                <a:spcPct val="100000"/>
              </a:lnSpc>
              <a:spcBef>
                <a:spcPts val="1200"/>
              </a:spcBef>
              <a:spcAft>
                <a:spcPts val="1200"/>
              </a:spcAft>
              <a:buBlip>
                <a:blip r:embed="rId3"/>
              </a:buBlip>
            </a:pPr>
            <a:r>
              <a:rPr lang="nb-NO" sz="1800"/>
              <a:t>Barn har </a:t>
            </a:r>
            <a:r>
              <a:rPr lang="nb-NO" sz="1800" b="1"/>
              <a:t>mindre tilgang </a:t>
            </a:r>
            <a:r>
              <a:rPr lang="nb-NO" sz="1800"/>
              <a:t>til ferdighetene i tenkehjernen når stressresponsen er skrudd høyt opp. </a:t>
            </a:r>
          </a:p>
          <a:p>
            <a:pPr>
              <a:lnSpc>
                <a:spcPct val="100000"/>
              </a:lnSpc>
              <a:spcBef>
                <a:spcPts val="1200"/>
              </a:spcBef>
              <a:spcAft>
                <a:spcPts val="1200"/>
              </a:spcAft>
              <a:buBlip>
                <a:blip r:embed="rId3"/>
              </a:buBlip>
            </a:pPr>
            <a:r>
              <a:rPr lang="nb-NO" sz="1800"/>
              <a:t>Hvordan de </a:t>
            </a:r>
            <a:r>
              <a:rPr lang="nb-NO" sz="1800" b="1"/>
              <a:t>fungerer</a:t>
            </a:r>
            <a:r>
              <a:rPr lang="nb-NO" sz="1800"/>
              <a:t> og </a:t>
            </a:r>
            <a:r>
              <a:rPr lang="nb-NO" sz="1800" b="1"/>
              <a:t>hva de mestrer </a:t>
            </a:r>
            <a:r>
              <a:rPr lang="nb-NO" sz="1800"/>
              <a:t>kan derfor variere avhengig av hvor aktivert de er. </a:t>
            </a:r>
          </a:p>
          <a:p>
            <a:pPr>
              <a:lnSpc>
                <a:spcPct val="100000"/>
              </a:lnSpc>
              <a:spcBef>
                <a:spcPts val="1200"/>
              </a:spcBef>
              <a:spcAft>
                <a:spcPts val="1200"/>
              </a:spcAft>
              <a:buBlip>
                <a:blip r:embed="rId3"/>
              </a:buBlip>
            </a:pPr>
            <a:r>
              <a:rPr lang="nb-NO" sz="1800"/>
              <a:t>Derfor er det </a:t>
            </a:r>
            <a:r>
              <a:rPr lang="nb-NO" sz="1800" b="1"/>
              <a:t>ikke alltid biologisk alder </a:t>
            </a:r>
            <a:r>
              <a:rPr lang="nb-NO" sz="1800"/>
              <a:t>er det beste til å forutsi hva et barn får til. </a:t>
            </a:r>
          </a:p>
          <a:p>
            <a:pPr>
              <a:lnSpc>
                <a:spcPct val="100000"/>
              </a:lnSpc>
              <a:spcBef>
                <a:spcPts val="1200"/>
              </a:spcBef>
              <a:spcAft>
                <a:spcPts val="1200"/>
              </a:spcAft>
              <a:buBlip>
                <a:blip r:embed="rId3"/>
              </a:buBlip>
            </a:pPr>
            <a:r>
              <a:rPr lang="nb-NO" sz="1800"/>
              <a:t>Noen ganger kan det være bedre å ta </a:t>
            </a:r>
            <a:r>
              <a:rPr lang="nb-NO" sz="1800" b="1"/>
              <a:t>utgangspunkt i toleransevinduet </a:t>
            </a:r>
            <a:r>
              <a:rPr lang="nb-NO" sz="1800"/>
              <a:t>og barnets aktivering. </a:t>
            </a:r>
          </a:p>
          <a:p>
            <a:pPr>
              <a:lnSpc>
                <a:spcPct val="100000"/>
              </a:lnSpc>
              <a:spcBef>
                <a:spcPts val="1200"/>
              </a:spcBef>
              <a:spcAft>
                <a:spcPts val="1200"/>
              </a:spcAft>
              <a:buNone/>
            </a:pPr>
            <a:endParaRPr lang="nb-NO" sz="1800"/>
          </a:p>
          <a:p>
            <a:pPr marL="0" indent="0">
              <a:lnSpc>
                <a:spcPct val="100000"/>
              </a:lnSpc>
              <a:spcBef>
                <a:spcPts val="600"/>
              </a:spcBef>
              <a:spcAft>
                <a:spcPts val="600"/>
              </a:spcAft>
              <a:buNone/>
            </a:pPr>
            <a:endParaRPr lang="nb-NO" sz="1800"/>
          </a:p>
        </p:txBody>
      </p:sp>
      <p:sp>
        <p:nvSpPr>
          <p:cNvPr id="2" name="Tittel 1">
            <a:extLst>
              <a:ext uri="{FF2B5EF4-FFF2-40B4-BE49-F238E27FC236}">
                <a16:creationId xmlns:a16="http://schemas.microsoft.com/office/drawing/2014/main" id="{70DA548D-068F-5F7F-3E43-A67A454F89B6}"/>
              </a:ext>
            </a:extLst>
          </p:cNvPr>
          <p:cNvSpPr>
            <a:spLocks noGrp="1"/>
          </p:cNvSpPr>
          <p:nvPr>
            <p:ph type="title"/>
          </p:nvPr>
        </p:nvSpPr>
        <p:spPr>
          <a:xfrm>
            <a:off x="336205" y="4515332"/>
            <a:ext cx="4801292" cy="1323764"/>
          </a:xfrm>
        </p:spPr>
        <p:txBody>
          <a:bodyPr/>
          <a:lstStyle/>
          <a:p>
            <a:pPr algn="ctr"/>
            <a:r>
              <a:rPr lang="nb-NO"/>
              <a:t>Stressrespons og fungering</a:t>
            </a:r>
            <a:r>
              <a:rPr lang="nb-NO" sz="1600" baseline="80000"/>
              <a:t>1,2</a:t>
            </a:r>
          </a:p>
        </p:txBody>
      </p:sp>
      <p:pic>
        <p:nvPicPr>
          <p:cNvPr id="11" name="Bilde 10" descr="Et bilde som inneholder kunst, sketch&#10;&#10;Automatisk generert beskrivelse">
            <a:extLst>
              <a:ext uri="{FF2B5EF4-FFF2-40B4-BE49-F238E27FC236}">
                <a16:creationId xmlns:a16="http://schemas.microsoft.com/office/drawing/2014/main" id="{EDDC2368-092D-DDAE-E52E-D2789F50A4D9}"/>
              </a:ext>
            </a:extLst>
          </p:cNvPr>
          <p:cNvPicPr>
            <a:picLocks noChangeAspect="1"/>
          </p:cNvPicPr>
          <p:nvPr/>
        </p:nvPicPr>
        <p:blipFill>
          <a:blip r:embed="rId4">
            <a:extLst>
              <a:ext uri="{28A0092B-C50C-407E-A947-70E740481C1C}">
                <a14:useLocalDpi xmlns:a14="http://schemas.microsoft.com/office/drawing/2010/main" val="0"/>
              </a:ext>
            </a:extLst>
          </a:blip>
          <a:srcRect l="20070" t="12784" r="31897" b="10569"/>
          <a:stretch/>
        </p:blipFill>
        <p:spPr>
          <a:xfrm>
            <a:off x="495300" y="292100"/>
            <a:ext cx="4705094" cy="4223232"/>
          </a:xfrm>
          <a:prstGeom prst="rect">
            <a:avLst/>
          </a:prstGeom>
        </p:spPr>
      </p:pic>
      <p:sp>
        <p:nvSpPr>
          <p:cNvPr id="12" name="TekstSylinder 11">
            <a:extLst>
              <a:ext uri="{FF2B5EF4-FFF2-40B4-BE49-F238E27FC236}">
                <a16:creationId xmlns:a16="http://schemas.microsoft.com/office/drawing/2014/main" id="{59D976DC-A2EF-A8E0-221D-C190CEDAFFAF}"/>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spTree>
    <p:extLst>
      <p:ext uri="{BB962C8B-B14F-4D97-AF65-F5344CB8AC3E}">
        <p14:creationId xmlns:p14="http://schemas.microsoft.com/office/powerpoint/2010/main" val="2964655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A056E0-51A5-7CEB-F895-E34315B38AD9}"/>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descr="Et bilde som inneholder skjermbilde, Rektangel, sort, kunst&#10;&#10;Automatisk generert beskrivelse">
            <a:extLst>
              <a:ext uri="{FF2B5EF4-FFF2-40B4-BE49-F238E27FC236}">
                <a16:creationId xmlns:a16="http://schemas.microsoft.com/office/drawing/2014/main" id="{4D4D7E16-BA5A-6F2D-B882-1119C693DD76}"/>
              </a:ext>
            </a:extLst>
          </p:cNvPr>
          <p:cNvPicPr>
            <a:picLocks noChangeAspect="1"/>
          </p:cNvPicPr>
          <p:nvPr/>
        </p:nvPicPr>
        <p:blipFill rotWithShape="1">
          <a:blip r:embed="rId3">
            <a:extLst>
              <a:ext uri="{28A0092B-C50C-407E-A947-70E740481C1C}">
                <a14:useLocalDpi xmlns:a14="http://schemas.microsoft.com/office/drawing/2010/main" val="0"/>
              </a:ext>
            </a:extLst>
          </a:blip>
          <a:srcRect l="57615" t="14818" r="12407" b="11490"/>
          <a:stretch/>
        </p:blipFill>
        <p:spPr>
          <a:xfrm>
            <a:off x="5628537" y="499864"/>
            <a:ext cx="5597280" cy="6074623"/>
          </a:xfrm>
          <a:prstGeom prst="rect">
            <a:avLst/>
          </a:prstGeom>
        </p:spPr>
      </p:pic>
      <p:sp>
        <p:nvSpPr>
          <p:cNvPr id="10" name="TekstSylinder 9">
            <a:extLst>
              <a:ext uri="{FF2B5EF4-FFF2-40B4-BE49-F238E27FC236}">
                <a16:creationId xmlns:a16="http://schemas.microsoft.com/office/drawing/2014/main" id="{8591E7E2-0006-3FBD-C5F8-6E5F9884E836}"/>
              </a:ext>
            </a:extLst>
          </p:cNvPr>
          <p:cNvSpPr txBox="1"/>
          <p:nvPr/>
        </p:nvSpPr>
        <p:spPr>
          <a:xfrm>
            <a:off x="584595" y="2336800"/>
            <a:ext cx="4239566" cy="1569660"/>
          </a:xfrm>
          <a:prstGeom prst="rect">
            <a:avLst/>
          </a:prstGeom>
          <a:noFill/>
        </p:spPr>
        <p:txBody>
          <a:bodyPr wrap="square">
            <a:spAutoFit/>
          </a:bodyPr>
          <a:lstStyle/>
          <a:p>
            <a:pPr algn="ctr"/>
            <a:r>
              <a:rPr lang="nb-NO" sz="3200"/>
              <a:t>Stressresponsen kan påvirke flere ferdigheter</a:t>
            </a:r>
            <a:r>
              <a:rPr lang="nb-NO" sz="1600" baseline="80000"/>
              <a:t>2</a:t>
            </a:r>
          </a:p>
        </p:txBody>
      </p:sp>
      <p:sp>
        <p:nvSpPr>
          <p:cNvPr id="11" name="Plassholder for innhold 2">
            <a:extLst>
              <a:ext uri="{FF2B5EF4-FFF2-40B4-BE49-F238E27FC236}">
                <a16:creationId xmlns:a16="http://schemas.microsoft.com/office/drawing/2014/main" id="{844BAE0A-E4F9-B408-B835-6ED58873D7EC}"/>
              </a:ext>
            </a:extLst>
          </p:cNvPr>
          <p:cNvSpPr txBox="1">
            <a:spLocks/>
          </p:cNvSpPr>
          <p:nvPr/>
        </p:nvSpPr>
        <p:spPr>
          <a:xfrm>
            <a:off x="6860078" y="1350789"/>
            <a:ext cx="3992979" cy="4895850"/>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1800"/>
              </a:spcBef>
              <a:buSzPct val="100000"/>
              <a:buFontTx/>
              <a:buBlip>
                <a:blip r:embed="rId4"/>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None/>
            </a:pPr>
            <a:r>
              <a:rPr lang="nb-NO" sz="1800" b="1"/>
              <a:t>Eksempler:</a:t>
            </a:r>
          </a:p>
          <a:p>
            <a:pPr>
              <a:spcBef>
                <a:spcPts val="600"/>
              </a:spcBef>
              <a:spcAft>
                <a:spcPts val="600"/>
              </a:spcAft>
              <a:buFontTx/>
              <a:buBlip>
                <a:blip r:embed="rId5"/>
              </a:buBlip>
            </a:pPr>
            <a:r>
              <a:rPr lang="nb-NO" sz="1800"/>
              <a:t>Uttrykke hva de selv mener</a:t>
            </a:r>
          </a:p>
          <a:p>
            <a:pPr>
              <a:spcBef>
                <a:spcPts val="600"/>
              </a:spcBef>
              <a:spcAft>
                <a:spcPts val="600"/>
              </a:spcAft>
              <a:buFontTx/>
              <a:buBlip>
                <a:blip r:embed="rId5"/>
              </a:buBlip>
            </a:pPr>
            <a:r>
              <a:rPr lang="nb-NO" sz="1800"/>
              <a:t>Forstå hva andre mener</a:t>
            </a:r>
          </a:p>
          <a:p>
            <a:pPr>
              <a:spcBef>
                <a:spcPts val="600"/>
              </a:spcBef>
              <a:spcAft>
                <a:spcPts val="600"/>
              </a:spcAft>
              <a:buFontTx/>
              <a:buBlip>
                <a:blip r:embed="rId5"/>
              </a:buBlip>
            </a:pPr>
            <a:r>
              <a:rPr lang="nb-NO" sz="1800"/>
              <a:t>Lese og forstå andres kroppsspråk</a:t>
            </a:r>
          </a:p>
          <a:p>
            <a:pPr>
              <a:spcBef>
                <a:spcPts val="600"/>
              </a:spcBef>
              <a:spcAft>
                <a:spcPts val="600"/>
              </a:spcAft>
              <a:buFontTx/>
              <a:buBlip>
                <a:blip r:embed="rId5"/>
              </a:buBlip>
            </a:pPr>
            <a:r>
              <a:rPr lang="nb-NO" sz="1800"/>
              <a:t>Konsentrere seg</a:t>
            </a:r>
          </a:p>
          <a:p>
            <a:pPr>
              <a:spcBef>
                <a:spcPts val="600"/>
              </a:spcBef>
              <a:spcAft>
                <a:spcPts val="600"/>
              </a:spcAft>
              <a:buFontTx/>
              <a:buBlip>
                <a:blip r:embed="rId5"/>
              </a:buBlip>
            </a:pPr>
            <a:r>
              <a:rPr lang="nb-NO" sz="1800"/>
              <a:t>Kontrollere impulser</a:t>
            </a:r>
          </a:p>
          <a:p>
            <a:pPr>
              <a:spcBef>
                <a:spcPts val="600"/>
              </a:spcBef>
              <a:spcAft>
                <a:spcPts val="600"/>
              </a:spcAft>
              <a:buFontTx/>
              <a:buBlip>
                <a:blip r:embed="rId5"/>
              </a:buBlip>
            </a:pPr>
            <a:r>
              <a:rPr lang="nb-NO" sz="1800"/>
              <a:t>Løse konflikter</a:t>
            </a:r>
          </a:p>
          <a:p>
            <a:pPr>
              <a:spcBef>
                <a:spcPts val="600"/>
              </a:spcBef>
              <a:spcAft>
                <a:spcPts val="600"/>
              </a:spcAft>
              <a:buFontTx/>
              <a:buBlip>
                <a:blip r:embed="rId5"/>
              </a:buBlip>
            </a:pPr>
            <a:r>
              <a:rPr lang="nb-NO" sz="1800"/>
              <a:t>Være fleksibel</a:t>
            </a:r>
          </a:p>
          <a:p>
            <a:pPr>
              <a:spcBef>
                <a:spcPts val="600"/>
              </a:spcBef>
              <a:spcAft>
                <a:spcPts val="600"/>
              </a:spcAft>
              <a:buFontTx/>
              <a:buBlip>
                <a:blip r:embed="rId5"/>
              </a:buBlip>
            </a:pPr>
            <a:r>
              <a:rPr lang="nb-NO" sz="1800"/>
              <a:t>Se andres perspektiv</a:t>
            </a:r>
          </a:p>
          <a:p>
            <a:pPr>
              <a:spcBef>
                <a:spcPts val="600"/>
              </a:spcBef>
              <a:spcAft>
                <a:spcPts val="600"/>
              </a:spcAft>
              <a:buFontTx/>
              <a:buBlip>
                <a:blip r:embed="rId5"/>
              </a:buBlip>
            </a:pPr>
            <a:r>
              <a:rPr lang="nb-NO" sz="1800"/>
              <a:t>Tidsforståelse </a:t>
            </a:r>
          </a:p>
          <a:p>
            <a:pPr>
              <a:buFontTx/>
              <a:buBlip>
                <a:blip r:embed="rId5"/>
              </a:buBlip>
            </a:pPr>
            <a:endParaRPr lang="nb-NO" sz="1800"/>
          </a:p>
          <a:p>
            <a:pPr>
              <a:buFontTx/>
              <a:buBlip>
                <a:blip r:embed="rId5"/>
              </a:buBlip>
            </a:pPr>
            <a:endParaRPr lang="nb-NO" sz="1800"/>
          </a:p>
        </p:txBody>
      </p:sp>
      <p:pic>
        <p:nvPicPr>
          <p:cNvPr id="12" name="Bilde 11" descr="Et bilde som inneholder mørke, måne, natt&#10;&#10;Automatisk generert beskrivelse">
            <a:extLst>
              <a:ext uri="{FF2B5EF4-FFF2-40B4-BE49-F238E27FC236}">
                <a16:creationId xmlns:a16="http://schemas.microsoft.com/office/drawing/2014/main" id="{237F5446-D64C-5105-DDB4-74B4A1469B48}"/>
              </a:ext>
            </a:extLst>
          </p:cNvPr>
          <p:cNvPicPr>
            <a:picLocks noChangeAspect="1"/>
          </p:cNvPicPr>
          <p:nvPr/>
        </p:nvPicPr>
        <p:blipFill rotWithShape="1">
          <a:blip r:embed="rId6">
            <a:extLst>
              <a:ext uri="{28A0092B-C50C-407E-A947-70E740481C1C}">
                <a14:useLocalDpi xmlns:a14="http://schemas.microsoft.com/office/drawing/2010/main" val="0"/>
              </a:ext>
            </a:extLst>
          </a:blip>
          <a:srcRect l="35110" t="25257" r="51103" b="60156"/>
          <a:stretch/>
        </p:blipFill>
        <p:spPr>
          <a:xfrm rot="12040473">
            <a:off x="2422544" y="4189937"/>
            <a:ext cx="1071562" cy="637313"/>
          </a:xfrm>
          <a:prstGeom prst="rect">
            <a:avLst/>
          </a:prstGeom>
        </p:spPr>
      </p:pic>
      <p:sp>
        <p:nvSpPr>
          <p:cNvPr id="3" name="TekstSylinder 2">
            <a:extLst>
              <a:ext uri="{FF2B5EF4-FFF2-40B4-BE49-F238E27FC236}">
                <a16:creationId xmlns:a16="http://schemas.microsoft.com/office/drawing/2014/main" id="{B5A3B2BE-2486-E26F-1E73-A9ACFBA15284}"/>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spTree>
    <p:extLst>
      <p:ext uri="{BB962C8B-B14F-4D97-AF65-F5344CB8AC3E}">
        <p14:creationId xmlns:p14="http://schemas.microsoft.com/office/powerpoint/2010/main" val="2382331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A056E0-51A5-7CEB-F895-E34315B38AD9}"/>
              </a:ext>
            </a:extLst>
          </p:cNvPr>
          <p:cNvSpPr/>
          <p:nvPr/>
        </p:nvSpPr>
        <p:spPr>
          <a:xfrm>
            <a:off x="-1" y="0"/>
            <a:ext cx="55190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9DD97E2D-44CD-B666-0631-84D1CB1E909D}"/>
              </a:ext>
            </a:extLst>
          </p:cNvPr>
          <p:cNvSpPr>
            <a:spLocks noGrp="1"/>
          </p:cNvSpPr>
          <p:nvPr>
            <p:ph idx="1"/>
          </p:nvPr>
        </p:nvSpPr>
        <p:spPr>
          <a:xfrm>
            <a:off x="6335486" y="1165500"/>
            <a:ext cx="5335814" cy="4736826"/>
          </a:xfrm>
        </p:spPr>
        <p:txBody>
          <a:bodyPr>
            <a:noAutofit/>
          </a:bodyPr>
          <a:lstStyle/>
          <a:p>
            <a:pPr marL="0" indent="0">
              <a:lnSpc>
                <a:spcPct val="100000"/>
              </a:lnSpc>
              <a:spcBef>
                <a:spcPts val="1200"/>
              </a:spcBef>
              <a:spcAft>
                <a:spcPts val="1200"/>
              </a:spcAft>
              <a:buNone/>
            </a:pPr>
            <a:r>
              <a:rPr lang="nb-NO" sz="1800" b="1"/>
              <a:t>Eksempler</a:t>
            </a:r>
            <a:r>
              <a:rPr lang="nb-NO" sz="1800"/>
              <a:t>: </a:t>
            </a:r>
          </a:p>
          <a:p>
            <a:pPr>
              <a:lnSpc>
                <a:spcPct val="100000"/>
              </a:lnSpc>
              <a:spcBef>
                <a:spcPts val="1200"/>
              </a:spcBef>
              <a:spcAft>
                <a:spcPts val="1200"/>
              </a:spcAft>
              <a:buBlip>
                <a:blip r:embed="rId2"/>
              </a:buBlip>
            </a:pPr>
            <a:r>
              <a:rPr lang="nb-NO" sz="1800"/>
              <a:t>Barnet klarer ikke fokusere på beskjedene som blir gitt, selv om barnet fikk det til i går.</a:t>
            </a:r>
          </a:p>
          <a:p>
            <a:pPr>
              <a:lnSpc>
                <a:spcPct val="100000"/>
              </a:lnSpc>
              <a:spcBef>
                <a:spcPts val="1200"/>
              </a:spcBef>
              <a:spcAft>
                <a:spcPts val="1200"/>
              </a:spcAft>
              <a:buBlip>
                <a:blip r:embed="rId2"/>
              </a:buBlip>
            </a:pPr>
            <a:r>
              <a:rPr lang="nb-NO" sz="1800"/>
              <a:t>Plutselig blir en kommentar i vennegjengen tolket som frekk og det oppstår konflikt. </a:t>
            </a:r>
          </a:p>
          <a:p>
            <a:pPr>
              <a:lnSpc>
                <a:spcPct val="100000"/>
              </a:lnSpc>
              <a:spcBef>
                <a:spcPts val="1200"/>
              </a:spcBef>
              <a:spcAft>
                <a:spcPts val="1200"/>
              </a:spcAft>
              <a:buBlip>
                <a:blip r:embed="rId2"/>
              </a:buBlip>
            </a:pPr>
            <a:r>
              <a:rPr lang="nb-NO" sz="1800"/>
              <a:t>Dere går ut av et møte og ungdommen synes de andre deltagerne var overlegne, mens du tenkte de var helt vanlige. </a:t>
            </a:r>
          </a:p>
          <a:p>
            <a:pPr>
              <a:lnSpc>
                <a:spcPct val="100000"/>
              </a:lnSpc>
              <a:spcBef>
                <a:spcPts val="1200"/>
              </a:spcBef>
              <a:spcAft>
                <a:spcPts val="1200"/>
              </a:spcAft>
              <a:buBlip>
                <a:blip r:embed="rId2"/>
              </a:buBlip>
            </a:pPr>
            <a:r>
              <a:rPr lang="nb-NO" sz="1800"/>
              <a:t>Ungdommen klarer ikke se en vanskelig situasjon fra venninnen sin side, hun er bare opptatt av at hun har rett. </a:t>
            </a:r>
          </a:p>
        </p:txBody>
      </p:sp>
      <p:sp>
        <p:nvSpPr>
          <p:cNvPr id="7" name="Tittel 1">
            <a:extLst>
              <a:ext uri="{FF2B5EF4-FFF2-40B4-BE49-F238E27FC236}">
                <a16:creationId xmlns:a16="http://schemas.microsoft.com/office/drawing/2014/main" id="{A27A32F9-5153-4616-47BC-8D5D3D9F3297}"/>
              </a:ext>
            </a:extLst>
          </p:cNvPr>
          <p:cNvSpPr txBox="1">
            <a:spLocks/>
          </p:cNvSpPr>
          <p:nvPr/>
        </p:nvSpPr>
        <p:spPr>
          <a:xfrm>
            <a:off x="520700" y="4625210"/>
            <a:ext cx="4682671" cy="1514333"/>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a:t>Mye blir vanskelig når stressresponsen er skrudd på</a:t>
            </a:r>
          </a:p>
        </p:txBody>
      </p:sp>
      <p:sp>
        <p:nvSpPr>
          <p:cNvPr id="4" name="TekstSylinder 3">
            <a:extLst>
              <a:ext uri="{FF2B5EF4-FFF2-40B4-BE49-F238E27FC236}">
                <a16:creationId xmlns:a16="http://schemas.microsoft.com/office/drawing/2014/main" id="{175103F4-85CB-CD60-AD8E-80505E479CAC}"/>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pic>
        <p:nvPicPr>
          <p:cNvPr id="6" name="Bilde 5" descr="Et bilde som inneholder tegning, sketch, strektegning, illustrasjon">
            <a:extLst>
              <a:ext uri="{FF2B5EF4-FFF2-40B4-BE49-F238E27FC236}">
                <a16:creationId xmlns:a16="http://schemas.microsoft.com/office/drawing/2014/main" id="{276D7B2C-D250-B0DF-F3B9-5B43B5C6B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311" y="947059"/>
            <a:ext cx="4412630" cy="3355896"/>
          </a:xfrm>
          <a:prstGeom prst="rect">
            <a:avLst/>
          </a:prstGeom>
        </p:spPr>
      </p:pic>
    </p:spTree>
    <p:extLst>
      <p:ext uri="{BB962C8B-B14F-4D97-AF65-F5344CB8AC3E}">
        <p14:creationId xmlns:p14="http://schemas.microsoft.com/office/powerpoint/2010/main" val="493050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A056E0-51A5-7CEB-F895-E34315B38AD9}"/>
              </a:ext>
            </a:extLst>
          </p:cNvPr>
          <p:cNvSpPr/>
          <p:nvPr/>
        </p:nvSpPr>
        <p:spPr>
          <a:xfrm>
            <a:off x="5548738" y="0"/>
            <a:ext cx="664326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1">
            <a:extLst>
              <a:ext uri="{FF2B5EF4-FFF2-40B4-BE49-F238E27FC236}">
                <a16:creationId xmlns:a16="http://schemas.microsoft.com/office/drawing/2014/main" id="{A27A32F9-5153-4616-47BC-8D5D3D9F3297}"/>
              </a:ext>
            </a:extLst>
          </p:cNvPr>
          <p:cNvSpPr txBox="1">
            <a:spLocks/>
          </p:cNvSpPr>
          <p:nvPr/>
        </p:nvSpPr>
        <p:spPr>
          <a:xfrm>
            <a:off x="214739" y="943761"/>
            <a:ext cx="5333999" cy="1053767"/>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a:t>Hva kan vi gjøre?</a:t>
            </a:r>
            <a:r>
              <a:rPr lang="nb-NO" sz="1600" baseline="80000"/>
              <a:t>1,2</a:t>
            </a:r>
          </a:p>
        </p:txBody>
      </p:sp>
      <p:pic>
        <p:nvPicPr>
          <p:cNvPr id="6" name="Bilde 5" descr="Et bilde som inneholder tegning, kunst, illustrasjon&#10;&#10;Automatisk generert beskrivelse">
            <a:extLst>
              <a:ext uri="{FF2B5EF4-FFF2-40B4-BE49-F238E27FC236}">
                <a16:creationId xmlns:a16="http://schemas.microsoft.com/office/drawing/2014/main" id="{52865BDE-E199-CE31-6D1F-CFA1A9221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206" y="1759532"/>
            <a:ext cx="4764780" cy="4060825"/>
          </a:xfrm>
          <a:prstGeom prst="rect">
            <a:avLst/>
          </a:prstGeom>
        </p:spPr>
      </p:pic>
      <p:sp>
        <p:nvSpPr>
          <p:cNvPr id="9" name="TekstSylinder 8">
            <a:extLst>
              <a:ext uri="{FF2B5EF4-FFF2-40B4-BE49-F238E27FC236}">
                <a16:creationId xmlns:a16="http://schemas.microsoft.com/office/drawing/2014/main" id="{8851DB4C-332F-662F-9420-16A2E2F99C2B}"/>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sp>
        <p:nvSpPr>
          <p:cNvPr id="11" name="TekstSylinder 10">
            <a:extLst>
              <a:ext uri="{FF2B5EF4-FFF2-40B4-BE49-F238E27FC236}">
                <a16:creationId xmlns:a16="http://schemas.microsoft.com/office/drawing/2014/main" id="{64EF2092-950B-A66A-4273-412B1AA08E3B}"/>
              </a:ext>
            </a:extLst>
          </p:cNvPr>
          <p:cNvSpPr txBox="1"/>
          <p:nvPr/>
        </p:nvSpPr>
        <p:spPr>
          <a:xfrm>
            <a:off x="5998028" y="1440180"/>
            <a:ext cx="5633139" cy="4770537"/>
          </a:xfrm>
          <a:prstGeom prst="rect">
            <a:avLst/>
          </a:prstGeom>
          <a:noFill/>
        </p:spPr>
        <p:txBody>
          <a:bodyPr wrap="square" rtlCol="0">
            <a:spAutoFit/>
          </a:bodyPr>
          <a:lstStyle/>
          <a:p>
            <a:pPr marL="216000" indent="-216000">
              <a:lnSpc>
                <a:spcPct val="100000"/>
              </a:lnSpc>
              <a:spcBef>
                <a:spcPts val="1200"/>
              </a:spcBef>
              <a:spcAft>
                <a:spcPts val="1200"/>
              </a:spcAft>
              <a:buBlip>
                <a:blip r:embed="rId4"/>
              </a:buBlip>
            </a:pPr>
            <a:r>
              <a:rPr lang="nb-NO" b="1"/>
              <a:t>R</a:t>
            </a:r>
            <a:r>
              <a:rPr lang="nb-NO" sz="1800" b="1"/>
              <a:t>egulere oss selv</a:t>
            </a:r>
            <a:r>
              <a:rPr lang="nb-NO" sz="1800"/>
              <a:t> og hjelpe kollegaer sånn at vi har tilgang på kunnskapen og ferdighetene våre. </a:t>
            </a:r>
          </a:p>
          <a:p>
            <a:pPr marL="216000" indent="-216000">
              <a:lnSpc>
                <a:spcPct val="100000"/>
              </a:lnSpc>
              <a:spcBef>
                <a:spcPts val="1200"/>
              </a:spcBef>
              <a:spcAft>
                <a:spcPts val="1200"/>
              </a:spcAft>
              <a:buBlip>
                <a:blip r:embed="rId4"/>
              </a:buBlip>
            </a:pPr>
            <a:r>
              <a:rPr lang="nb-NO" sz="1800"/>
              <a:t>Vi må ta </a:t>
            </a:r>
            <a:r>
              <a:rPr lang="nb-NO" sz="1800" b="1"/>
              <a:t>hensyn</a:t>
            </a:r>
            <a:r>
              <a:rPr lang="nb-NO" sz="1800"/>
              <a:t> til at barna ikke alltid har samme </a:t>
            </a:r>
            <a:r>
              <a:rPr lang="nb-NO" sz="1800" err="1"/>
              <a:t>forutsetningr</a:t>
            </a:r>
            <a:r>
              <a:rPr lang="nb-NO" sz="1800"/>
              <a:t> som jevnaldrende for å mestre. </a:t>
            </a:r>
          </a:p>
          <a:p>
            <a:pPr marL="216000" indent="-216000">
              <a:lnSpc>
                <a:spcPct val="100000"/>
              </a:lnSpc>
              <a:spcBef>
                <a:spcPts val="1200"/>
              </a:spcBef>
              <a:spcAft>
                <a:spcPts val="1200"/>
              </a:spcAft>
              <a:buBlip>
                <a:blip r:embed="rId4"/>
              </a:buBlip>
            </a:pPr>
            <a:r>
              <a:rPr lang="nb-NO" sz="1800"/>
              <a:t>Vi m</a:t>
            </a:r>
            <a:r>
              <a:rPr lang="nb-NO"/>
              <a:t>å </a:t>
            </a:r>
            <a:r>
              <a:rPr lang="nb-NO" sz="1800" b="1"/>
              <a:t>tilpasse forventingene </a:t>
            </a:r>
            <a:r>
              <a:rPr lang="nb-NO" sz="1800"/>
              <a:t>våre</a:t>
            </a:r>
            <a:r>
              <a:rPr lang="nb-NO"/>
              <a:t>, ofte handler det om å senke dem </a:t>
            </a:r>
            <a:r>
              <a:rPr lang="nb-NO" sz="1800"/>
              <a:t>til et nivå barnet mestrer. </a:t>
            </a:r>
          </a:p>
          <a:p>
            <a:pPr marL="216000" indent="-216000">
              <a:lnSpc>
                <a:spcPct val="100000"/>
              </a:lnSpc>
              <a:spcBef>
                <a:spcPts val="1200"/>
              </a:spcBef>
              <a:spcAft>
                <a:spcPts val="1200"/>
              </a:spcAft>
              <a:buBlip>
                <a:blip r:embed="rId4"/>
              </a:buBlip>
            </a:pPr>
            <a:r>
              <a:rPr lang="nb-NO" sz="1800"/>
              <a:t>Da kan vi legge til rette for </a:t>
            </a:r>
            <a:r>
              <a:rPr lang="nb-NO" sz="1800" b="1"/>
              <a:t>mestring og gode menneskemøter,</a:t>
            </a:r>
            <a:r>
              <a:rPr lang="nb-NO" sz="1800"/>
              <a:t> noe de trenger ekstra mye av. </a:t>
            </a:r>
          </a:p>
          <a:p>
            <a:pPr algn="l"/>
            <a:endParaRPr lang="nb-NO"/>
          </a:p>
        </p:txBody>
      </p:sp>
    </p:spTree>
    <p:extLst>
      <p:ext uri="{BB962C8B-B14F-4D97-AF65-F5344CB8AC3E}">
        <p14:creationId xmlns:p14="http://schemas.microsoft.com/office/powerpoint/2010/main" val="186917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A056E0-51A5-7CEB-F895-E34315B38AD9}"/>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9DD97E2D-44CD-B666-0631-84D1CB1E909D}"/>
              </a:ext>
            </a:extLst>
          </p:cNvPr>
          <p:cNvSpPr>
            <a:spLocks noGrp="1"/>
          </p:cNvSpPr>
          <p:nvPr>
            <p:ph idx="1"/>
          </p:nvPr>
        </p:nvSpPr>
        <p:spPr>
          <a:xfrm>
            <a:off x="5960094" y="1165500"/>
            <a:ext cx="5536579" cy="5126852"/>
          </a:xfrm>
        </p:spPr>
        <p:txBody>
          <a:bodyPr>
            <a:noAutofit/>
          </a:bodyPr>
          <a:lstStyle/>
          <a:p>
            <a:pPr marL="0" indent="0">
              <a:lnSpc>
                <a:spcPct val="100000"/>
              </a:lnSpc>
              <a:spcBef>
                <a:spcPts val="1200"/>
              </a:spcBef>
              <a:spcAft>
                <a:spcPts val="1200"/>
              </a:spcAft>
              <a:buNone/>
            </a:pPr>
            <a:r>
              <a:rPr lang="nb-NO" sz="1800" b="1"/>
              <a:t>Eksempler</a:t>
            </a:r>
            <a:r>
              <a:rPr lang="nb-NO" sz="1800"/>
              <a:t>: </a:t>
            </a:r>
          </a:p>
          <a:p>
            <a:pPr>
              <a:lnSpc>
                <a:spcPct val="100000"/>
              </a:lnSpc>
              <a:spcBef>
                <a:spcPts val="1200"/>
              </a:spcBef>
              <a:spcAft>
                <a:spcPts val="1200"/>
              </a:spcAft>
              <a:buBlip>
                <a:blip r:embed="rId2"/>
              </a:buBlip>
            </a:pPr>
            <a:r>
              <a:rPr lang="nb-NO" sz="1800">
                <a:effectLst/>
              </a:rPr>
              <a:t>Du legger inn flere pauser enn vanlig fordi ungdommen strever ekstra mye med å konsentrere seg i dag. </a:t>
            </a:r>
          </a:p>
          <a:p>
            <a:pPr>
              <a:lnSpc>
                <a:spcPct val="100000"/>
              </a:lnSpc>
              <a:spcBef>
                <a:spcPts val="1200"/>
              </a:spcBef>
              <a:spcAft>
                <a:spcPts val="1200"/>
              </a:spcAft>
              <a:buBlip>
                <a:blip r:embed="rId2"/>
              </a:buBlip>
            </a:pPr>
            <a:r>
              <a:rPr lang="nb-NO" sz="1800"/>
              <a:t>Barnet får ikke til å leke like godt på avdelingen, så du er tettere på og hjelper. </a:t>
            </a:r>
          </a:p>
          <a:p>
            <a:pPr>
              <a:lnSpc>
                <a:spcPct val="100000"/>
              </a:lnSpc>
              <a:spcBef>
                <a:spcPts val="1200"/>
              </a:spcBef>
              <a:spcAft>
                <a:spcPts val="1200"/>
              </a:spcAft>
              <a:buBlip>
                <a:blip r:embed="rId2"/>
              </a:buBlip>
            </a:pPr>
            <a:r>
              <a:rPr lang="nb-NO" sz="1800"/>
              <a:t>Du går bort fra planen om hva du skal snakke om og følger heller ungdommens initiativ, fordi du ser at ungdommen ikke har kapasitet til å snakke i dag. </a:t>
            </a:r>
          </a:p>
          <a:p>
            <a:pPr>
              <a:lnSpc>
                <a:spcPct val="100000"/>
              </a:lnSpc>
              <a:spcBef>
                <a:spcPts val="1200"/>
              </a:spcBef>
              <a:spcAft>
                <a:spcPts val="1200"/>
              </a:spcAft>
              <a:buBlip>
                <a:blip r:embed="rId2"/>
              </a:buBlip>
            </a:pPr>
            <a:r>
              <a:rPr lang="nb-NO" sz="1800"/>
              <a:t>Du ser at barnet er lei seg, så du trøster og må bruke mer tid enn vanlig fordi barnet er så aktivert. </a:t>
            </a:r>
          </a:p>
        </p:txBody>
      </p:sp>
      <p:sp>
        <p:nvSpPr>
          <p:cNvPr id="7" name="Tittel 1">
            <a:extLst>
              <a:ext uri="{FF2B5EF4-FFF2-40B4-BE49-F238E27FC236}">
                <a16:creationId xmlns:a16="http://schemas.microsoft.com/office/drawing/2014/main" id="{A27A32F9-5153-4616-47BC-8D5D3D9F3297}"/>
              </a:ext>
            </a:extLst>
          </p:cNvPr>
          <p:cNvSpPr txBox="1">
            <a:spLocks/>
          </p:cNvSpPr>
          <p:nvPr/>
        </p:nvSpPr>
        <p:spPr>
          <a:xfrm>
            <a:off x="419085" y="1881555"/>
            <a:ext cx="4601868" cy="2068586"/>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a:t>Hvordan kan vi tilpasse forventingene våre?</a:t>
            </a:r>
          </a:p>
        </p:txBody>
      </p:sp>
      <p:sp>
        <p:nvSpPr>
          <p:cNvPr id="8" name="Plassholder for dato 3">
            <a:extLst>
              <a:ext uri="{FF2B5EF4-FFF2-40B4-BE49-F238E27FC236}">
                <a16:creationId xmlns:a16="http://schemas.microsoft.com/office/drawing/2014/main" id="{4EA4DFC9-DDDD-B2F8-9C08-44B67BB06207}"/>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9" name="Plassholder for lysbildenummer 4">
            <a:extLst>
              <a:ext uri="{FF2B5EF4-FFF2-40B4-BE49-F238E27FC236}">
                <a16:creationId xmlns:a16="http://schemas.microsoft.com/office/drawing/2014/main" id="{ED551BD1-B8E5-31F1-CADB-27AF908CDB2F}"/>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14</a:t>
            </a:fld>
            <a:endParaRPr lang="nb-NO"/>
          </a:p>
        </p:txBody>
      </p:sp>
      <p:sp>
        <p:nvSpPr>
          <p:cNvPr id="4" name="TekstSylinder 3">
            <a:extLst>
              <a:ext uri="{FF2B5EF4-FFF2-40B4-BE49-F238E27FC236}">
                <a16:creationId xmlns:a16="http://schemas.microsoft.com/office/drawing/2014/main" id="{175103F4-85CB-CD60-AD8E-80505E479CAC}"/>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pic>
        <p:nvPicPr>
          <p:cNvPr id="2" name="Bilde 1" descr="Et bilde som inneholder mørke, måne, natt&#10;&#10;Automatisk generert beskrivelse">
            <a:extLst>
              <a:ext uri="{FF2B5EF4-FFF2-40B4-BE49-F238E27FC236}">
                <a16:creationId xmlns:a16="http://schemas.microsoft.com/office/drawing/2014/main" id="{1BB6E5FB-B283-7482-27E0-2AEA1657E028}"/>
              </a:ext>
            </a:extLst>
          </p:cNvPr>
          <p:cNvPicPr>
            <a:picLocks noChangeAspect="1"/>
          </p:cNvPicPr>
          <p:nvPr/>
        </p:nvPicPr>
        <p:blipFill rotWithShape="1">
          <a:blip r:embed="rId3">
            <a:extLst>
              <a:ext uri="{28A0092B-C50C-407E-A947-70E740481C1C}">
                <a14:useLocalDpi xmlns:a14="http://schemas.microsoft.com/office/drawing/2010/main" val="0"/>
              </a:ext>
            </a:extLst>
          </a:blip>
          <a:srcRect l="36828" t="28612" r="48338" b="56603"/>
          <a:stretch/>
        </p:blipFill>
        <p:spPr>
          <a:xfrm rot="11987945">
            <a:off x="1765604" y="3168628"/>
            <a:ext cx="1654307" cy="926901"/>
          </a:xfrm>
          <a:prstGeom prst="rect">
            <a:avLst/>
          </a:prstGeom>
        </p:spPr>
      </p:pic>
    </p:spTree>
    <p:extLst>
      <p:ext uri="{BB962C8B-B14F-4D97-AF65-F5344CB8AC3E}">
        <p14:creationId xmlns:p14="http://schemas.microsoft.com/office/powerpoint/2010/main" val="1646992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5BA55D7-6DAC-D9CC-349A-547201F72149}"/>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72B5BFF-2814-97BE-8629-7F0EBB6583F8}"/>
              </a:ext>
            </a:extLst>
          </p:cNvPr>
          <p:cNvSpPr>
            <a:spLocks noGrp="1"/>
          </p:cNvSpPr>
          <p:nvPr>
            <p:ph type="title"/>
          </p:nvPr>
        </p:nvSpPr>
        <p:spPr>
          <a:xfrm>
            <a:off x="732610" y="775996"/>
            <a:ext cx="4876800" cy="552198"/>
          </a:xfrm>
        </p:spPr>
        <p:txBody>
          <a:bodyPr/>
          <a:lstStyle/>
          <a:p>
            <a:r>
              <a:rPr lang="nb-NO"/>
              <a:t>Oppgave</a:t>
            </a:r>
          </a:p>
        </p:txBody>
      </p:sp>
      <p:pic>
        <p:nvPicPr>
          <p:cNvPr id="5" name="Bilde 4" descr="Et bilde som inneholder måne, Himmellegeme, mørke, Astronomisk begivenhet&#10;&#10;Automatisk generert beskrivelse">
            <a:extLst>
              <a:ext uri="{FF2B5EF4-FFF2-40B4-BE49-F238E27FC236}">
                <a16:creationId xmlns:a16="http://schemas.microsoft.com/office/drawing/2014/main" id="{26AE6322-69B6-DD40-6987-4B11E2EEB2E9}"/>
              </a:ext>
            </a:extLst>
          </p:cNvPr>
          <p:cNvPicPr>
            <a:picLocks noChangeAspect="1"/>
          </p:cNvPicPr>
          <p:nvPr/>
        </p:nvPicPr>
        <p:blipFill rotWithShape="1">
          <a:blip r:embed="rId2">
            <a:extLst>
              <a:ext uri="{28A0092B-C50C-407E-A947-70E740481C1C}">
                <a14:useLocalDpi xmlns:a14="http://schemas.microsoft.com/office/drawing/2010/main" val="0"/>
              </a:ext>
            </a:extLst>
          </a:blip>
          <a:srcRect l="57558" t="20845" r="30437" b="58781"/>
          <a:stretch/>
        </p:blipFill>
        <p:spPr>
          <a:xfrm>
            <a:off x="9975323" y="506235"/>
            <a:ext cx="578497" cy="552198"/>
          </a:xfrm>
          <a:prstGeom prst="rect">
            <a:avLst/>
          </a:prstGeom>
        </p:spPr>
      </p:pic>
      <p:sp>
        <p:nvSpPr>
          <p:cNvPr id="6" name="TekstSylinder 5">
            <a:extLst>
              <a:ext uri="{FF2B5EF4-FFF2-40B4-BE49-F238E27FC236}">
                <a16:creationId xmlns:a16="http://schemas.microsoft.com/office/drawing/2014/main" id="{D5E60F69-314E-C9AA-766D-C79A0B84BCAA}"/>
              </a:ext>
            </a:extLst>
          </p:cNvPr>
          <p:cNvSpPr txBox="1"/>
          <p:nvPr/>
        </p:nvSpPr>
        <p:spPr>
          <a:xfrm>
            <a:off x="10576579" y="506235"/>
            <a:ext cx="1444667" cy="333681"/>
          </a:xfrm>
          <a:prstGeom prst="rect">
            <a:avLst/>
          </a:prstGeom>
          <a:noFill/>
        </p:spPr>
        <p:txBody>
          <a:bodyPr wrap="square">
            <a:spAutoFit/>
          </a:bodyPr>
          <a:lstStyle/>
          <a:p>
            <a:pPr marL="0" indent="0">
              <a:lnSpc>
                <a:spcPct val="116000"/>
              </a:lnSpc>
              <a:spcAft>
                <a:spcPts val="800"/>
              </a:spcAft>
              <a:buNone/>
            </a:pPr>
            <a:r>
              <a:rPr lang="nb-NO" sz="1400" b="1">
                <a:effectLst/>
                <a:latin typeface="+mj-lt"/>
                <a:ea typeface="Aptos" panose="020B0004020202020204" pitchFamily="34" charset="0"/>
                <a:cs typeface="Times New Roman" panose="02020603050405020304" pitchFamily="18" charset="0"/>
              </a:rPr>
              <a:t>10 minutter</a:t>
            </a:r>
          </a:p>
        </p:txBody>
      </p:sp>
      <p:sp>
        <p:nvSpPr>
          <p:cNvPr id="4" name="TekstSylinder 3">
            <a:extLst>
              <a:ext uri="{FF2B5EF4-FFF2-40B4-BE49-F238E27FC236}">
                <a16:creationId xmlns:a16="http://schemas.microsoft.com/office/drawing/2014/main" id="{3BAE2E9F-5445-7792-A087-26175423A756}"/>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pic>
        <p:nvPicPr>
          <p:cNvPr id="10" name="Bilde 9" descr="Et bilde som inneholder tegning, sketch, strektegning, illustrasjon">
            <a:extLst>
              <a:ext uri="{FF2B5EF4-FFF2-40B4-BE49-F238E27FC236}">
                <a16:creationId xmlns:a16="http://schemas.microsoft.com/office/drawing/2014/main" id="{B8172961-9A50-A76F-8B32-0068271EB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487" y="1804614"/>
            <a:ext cx="4432554" cy="3371048"/>
          </a:xfrm>
          <a:prstGeom prst="rect">
            <a:avLst/>
          </a:prstGeom>
        </p:spPr>
      </p:pic>
      <p:sp>
        <p:nvSpPr>
          <p:cNvPr id="13" name="TekstSylinder 12">
            <a:extLst>
              <a:ext uri="{FF2B5EF4-FFF2-40B4-BE49-F238E27FC236}">
                <a16:creationId xmlns:a16="http://schemas.microsoft.com/office/drawing/2014/main" id="{FD7C53DD-36D3-04F6-A4AA-D234AB6EF21F}"/>
              </a:ext>
            </a:extLst>
          </p:cNvPr>
          <p:cNvSpPr txBox="1"/>
          <p:nvPr/>
        </p:nvSpPr>
        <p:spPr>
          <a:xfrm>
            <a:off x="695325" y="1917428"/>
            <a:ext cx="5126742" cy="2923877"/>
          </a:xfrm>
          <a:prstGeom prst="rect">
            <a:avLst/>
          </a:prstGeom>
          <a:noFill/>
        </p:spPr>
        <p:txBody>
          <a:bodyPr wrap="square" rtlCol="0">
            <a:spAutoFit/>
          </a:bodyPr>
          <a:lstStyle/>
          <a:p>
            <a:pPr algn="l"/>
            <a:r>
              <a:rPr lang="nb-NO"/>
              <a:t>Gå sammen to og to:</a:t>
            </a:r>
          </a:p>
          <a:p>
            <a:pPr algn="l"/>
            <a:endParaRPr lang="nb-NO"/>
          </a:p>
          <a:p>
            <a:pPr marL="216000" indent="-216000">
              <a:lnSpc>
                <a:spcPct val="100000"/>
              </a:lnSpc>
              <a:spcBef>
                <a:spcPts val="1200"/>
              </a:spcBef>
              <a:spcAft>
                <a:spcPts val="1200"/>
              </a:spcAft>
              <a:buBlip>
                <a:blip r:embed="rId4"/>
              </a:buBlip>
            </a:pPr>
            <a:r>
              <a:rPr lang="nb-NO"/>
              <a:t>Hvordan merker vi at barns fungering varierer i vår arbeidshverdag?</a:t>
            </a:r>
          </a:p>
          <a:p>
            <a:pPr marL="216000" indent="-216000">
              <a:lnSpc>
                <a:spcPct val="100000"/>
              </a:lnSpc>
              <a:spcBef>
                <a:spcPts val="1200"/>
              </a:spcBef>
              <a:spcAft>
                <a:spcPts val="1200"/>
              </a:spcAft>
              <a:buBlip>
                <a:blip r:embed="rId4"/>
              </a:buBlip>
            </a:pPr>
            <a:r>
              <a:rPr lang="nb-NO"/>
              <a:t>Hvilke forventninger har vi til barnas fungering når vi møter de? Hva påvirker våre forventninger?</a:t>
            </a:r>
          </a:p>
          <a:p>
            <a:pPr algn="l"/>
            <a:endParaRPr lang="nb-NO"/>
          </a:p>
        </p:txBody>
      </p:sp>
    </p:spTree>
    <p:extLst>
      <p:ext uri="{BB962C8B-B14F-4D97-AF65-F5344CB8AC3E}">
        <p14:creationId xmlns:p14="http://schemas.microsoft.com/office/powerpoint/2010/main" val="3216084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B0B05F4-59DC-CC65-FEC1-284C6C5CDE8A}"/>
              </a:ext>
            </a:extLst>
          </p:cNvPr>
          <p:cNvSpPr/>
          <p:nvPr/>
        </p:nvSpPr>
        <p:spPr>
          <a:xfrm>
            <a:off x="5727700" y="0"/>
            <a:ext cx="645450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A0725F7-29FD-09E4-83DF-AFD59F92CD9E}"/>
              </a:ext>
            </a:extLst>
          </p:cNvPr>
          <p:cNvSpPr>
            <a:spLocks noGrp="1"/>
          </p:cNvSpPr>
          <p:nvPr>
            <p:ph type="title"/>
          </p:nvPr>
        </p:nvSpPr>
        <p:spPr>
          <a:xfrm>
            <a:off x="356325" y="927230"/>
            <a:ext cx="5314408" cy="1311999"/>
          </a:xfrm>
        </p:spPr>
        <p:txBody>
          <a:bodyPr/>
          <a:lstStyle/>
          <a:p>
            <a:pPr algn="ctr"/>
            <a:r>
              <a:rPr lang="nb-NO"/>
              <a:t>Toleransevinduet </a:t>
            </a:r>
            <a:br>
              <a:rPr lang="nb-NO"/>
            </a:br>
            <a:r>
              <a:rPr lang="nb-NO"/>
              <a:t>som verktøy</a:t>
            </a:r>
            <a:r>
              <a:rPr lang="nb-NO" sz="1600" baseline="80000"/>
              <a:t>1,3</a:t>
            </a:r>
            <a:endParaRPr lang="nb-NO" sz="1600"/>
          </a:p>
        </p:txBody>
      </p:sp>
      <p:sp>
        <p:nvSpPr>
          <p:cNvPr id="3" name="Plassholder for innhold 2">
            <a:extLst>
              <a:ext uri="{FF2B5EF4-FFF2-40B4-BE49-F238E27FC236}">
                <a16:creationId xmlns:a16="http://schemas.microsoft.com/office/drawing/2014/main" id="{FC8C8B98-80AA-35E9-2290-95ECD5FC3066}"/>
              </a:ext>
            </a:extLst>
          </p:cNvPr>
          <p:cNvSpPr>
            <a:spLocks noGrp="1"/>
          </p:cNvSpPr>
          <p:nvPr>
            <p:ph idx="1"/>
          </p:nvPr>
        </p:nvSpPr>
        <p:spPr>
          <a:xfrm>
            <a:off x="6254614" y="1805174"/>
            <a:ext cx="5400675" cy="4351338"/>
          </a:xfrm>
        </p:spPr>
        <p:txBody>
          <a:bodyPr>
            <a:noAutofit/>
          </a:bodyPr>
          <a:lstStyle/>
          <a:p>
            <a:pPr>
              <a:lnSpc>
                <a:spcPct val="100000"/>
              </a:lnSpc>
              <a:spcAft>
                <a:spcPts val="1800"/>
              </a:spcAft>
              <a:buBlip>
                <a:blip r:embed="rId3"/>
              </a:buBlip>
            </a:pPr>
            <a:r>
              <a:rPr lang="nb-NO" sz="1800"/>
              <a:t>Barn som lever med barndomsbelastninger uten nok reguleringsstøtte kan ha </a:t>
            </a:r>
            <a:r>
              <a:rPr lang="nb-NO" sz="1800" b="1"/>
              <a:t>smalere toleransevindu. </a:t>
            </a:r>
          </a:p>
          <a:p>
            <a:pPr>
              <a:lnSpc>
                <a:spcPct val="100000"/>
              </a:lnSpc>
              <a:spcAft>
                <a:spcPts val="1800"/>
              </a:spcAft>
              <a:buBlip>
                <a:blip r:embed="rId3"/>
              </a:buBlip>
            </a:pPr>
            <a:r>
              <a:rPr lang="nb-NO" sz="1800"/>
              <a:t>Da kan de reagere </a:t>
            </a:r>
            <a:r>
              <a:rPr lang="nb-NO" sz="1800" b="1"/>
              <a:t>oftere </a:t>
            </a:r>
            <a:r>
              <a:rPr lang="nb-NO" sz="1800"/>
              <a:t>og </a:t>
            </a:r>
            <a:r>
              <a:rPr lang="nb-NO" sz="1800" b="1"/>
              <a:t>kraftigere</a:t>
            </a:r>
            <a:r>
              <a:rPr lang="nb-NO" sz="1800"/>
              <a:t> på «fare», og det er vanskeligere for dem å regulere seg inn igjen i vinduet. </a:t>
            </a:r>
          </a:p>
          <a:p>
            <a:pPr>
              <a:lnSpc>
                <a:spcPct val="100000"/>
              </a:lnSpc>
              <a:spcAft>
                <a:spcPts val="1800"/>
              </a:spcAft>
              <a:buBlip>
                <a:blip r:embed="rId3"/>
              </a:buBlip>
            </a:pPr>
            <a:r>
              <a:rPr lang="nb-NO" sz="1800"/>
              <a:t>Toleransevinduet kan hjelpe oss med å </a:t>
            </a:r>
            <a:r>
              <a:rPr lang="nb-NO" sz="1800" b="1"/>
              <a:t>gjenkjenne, forstå </a:t>
            </a:r>
            <a:r>
              <a:rPr lang="nb-NO" sz="1800"/>
              <a:t>og </a:t>
            </a:r>
            <a:r>
              <a:rPr lang="nb-NO" sz="1800" b="1"/>
              <a:t>snakke </a:t>
            </a:r>
            <a:r>
              <a:rPr lang="nb-NO" sz="1800"/>
              <a:t>om barnets stressrespons, og å forstå hva som er god reguleringsstøtte. </a:t>
            </a:r>
          </a:p>
        </p:txBody>
      </p:sp>
      <p:pic>
        <p:nvPicPr>
          <p:cNvPr id="10" name="Bilde 9" descr="Et bilde som inneholder skjermbilde, Grafikk, design&#10;&#10;Automatisk generert beskrivelse">
            <a:extLst>
              <a:ext uri="{FF2B5EF4-FFF2-40B4-BE49-F238E27FC236}">
                <a16:creationId xmlns:a16="http://schemas.microsoft.com/office/drawing/2014/main" id="{9A8B67A7-8E84-D22B-0A8F-84852EA7C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83" y="2030917"/>
            <a:ext cx="4562092" cy="3899853"/>
          </a:xfrm>
          <a:prstGeom prst="rect">
            <a:avLst/>
          </a:prstGeom>
        </p:spPr>
      </p:pic>
      <p:sp>
        <p:nvSpPr>
          <p:cNvPr id="4" name="TekstSylinder 3">
            <a:extLst>
              <a:ext uri="{FF2B5EF4-FFF2-40B4-BE49-F238E27FC236}">
                <a16:creationId xmlns:a16="http://schemas.microsoft.com/office/drawing/2014/main" id="{8D5E1255-0BEF-958C-F3F3-15EBB005D503}"/>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spTree>
    <p:extLst>
      <p:ext uri="{BB962C8B-B14F-4D97-AF65-F5344CB8AC3E}">
        <p14:creationId xmlns:p14="http://schemas.microsoft.com/office/powerpoint/2010/main" val="3916712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A056E0-51A5-7CEB-F895-E34315B38AD9}"/>
              </a:ext>
            </a:extLst>
          </p:cNvPr>
          <p:cNvSpPr/>
          <p:nvPr/>
        </p:nvSpPr>
        <p:spPr>
          <a:xfrm>
            <a:off x="-55358" y="-1"/>
            <a:ext cx="629411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1">
            <a:extLst>
              <a:ext uri="{FF2B5EF4-FFF2-40B4-BE49-F238E27FC236}">
                <a16:creationId xmlns:a16="http://schemas.microsoft.com/office/drawing/2014/main" id="{A27A32F9-5153-4616-47BC-8D5D3D9F3297}"/>
              </a:ext>
            </a:extLst>
          </p:cNvPr>
          <p:cNvSpPr txBox="1">
            <a:spLocks/>
          </p:cNvSpPr>
          <p:nvPr/>
        </p:nvSpPr>
        <p:spPr>
          <a:xfrm>
            <a:off x="6856384" y="4743805"/>
            <a:ext cx="4640290" cy="1053767"/>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a:t>Observere hvor barnet er i toleransvinduet</a:t>
            </a:r>
            <a:r>
              <a:rPr kumimoji="0" lang="nb-NO" sz="1800" b="0" i="0" u="none" strike="noStrike" kern="1200" cap="none" spc="0" normalizeH="0" baseline="80000" noProof="0">
                <a:ln>
                  <a:noFill/>
                </a:ln>
                <a:solidFill>
                  <a:srgbClr val="000000"/>
                </a:solidFill>
                <a:effectLst/>
                <a:uLnTx/>
                <a:uFillTx/>
                <a:latin typeface="Oslo Sans Office"/>
                <a:ea typeface="+mj-ea"/>
                <a:cs typeface="+mj-cs"/>
              </a:rPr>
              <a:t>1</a:t>
            </a:r>
            <a:endParaRPr lang="nb-NO"/>
          </a:p>
        </p:txBody>
      </p:sp>
      <p:sp>
        <p:nvSpPr>
          <p:cNvPr id="13" name="TekstSylinder 12">
            <a:extLst>
              <a:ext uri="{FF2B5EF4-FFF2-40B4-BE49-F238E27FC236}">
                <a16:creationId xmlns:a16="http://schemas.microsoft.com/office/drawing/2014/main" id="{331A1278-A87A-8470-BB70-57E3131CFD34}"/>
              </a:ext>
            </a:extLst>
          </p:cNvPr>
          <p:cNvSpPr txBox="1"/>
          <p:nvPr/>
        </p:nvSpPr>
        <p:spPr>
          <a:xfrm>
            <a:off x="428024" y="1536173"/>
            <a:ext cx="5327348" cy="3785652"/>
          </a:xfrm>
          <a:prstGeom prst="rect">
            <a:avLst/>
          </a:prstGeom>
          <a:noFill/>
        </p:spPr>
        <p:txBody>
          <a:bodyPr wrap="square">
            <a:spAutoFit/>
          </a:bodyPr>
          <a:lstStyle/>
          <a:p>
            <a:pPr marL="216000" indent="-216000">
              <a:spcBef>
                <a:spcPts val="1200"/>
              </a:spcBef>
              <a:spcAft>
                <a:spcPts val="1200"/>
              </a:spcAft>
              <a:buBlip>
                <a:blip r:embed="rId3"/>
              </a:buBlip>
            </a:pPr>
            <a:r>
              <a:rPr lang="nb-NO" sz="1800"/>
              <a:t>Vi kan </a:t>
            </a:r>
            <a:r>
              <a:rPr lang="nb-NO" sz="1800" b="1"/>
              <a:t>observere</a:t>
            </a:r>
            <a:r>
              <a:rPr lang="nb-NO" sz="1800"/>
              <a:t> kroppsspråk, </a:t>
            </a:r>
            <a:r>
              <a:rPr lang="nb-NO"/>
              <a:t>atferd og hva barnet sier.  </a:t>
            </a:r>
            <a:endParaRPr lang="nb-NO" sz="1800"/>
          </a:p>
          <a:p>
            <a:pPr marL="216000" indent="-216000">
              <a:spcBef>
                <a:spcPts val="1200"/>
              </a:spcBef>
              <a:spcAft>
                <a:spcPts val="1200"/>
              </a:spcAft>
              <a:buBlip>
                <a:blip r:embed="rId3"/>
              </a:buBlip>
            </a:pPr>
            <a:r>
              <a:rPr lang="nb-NO"/>
              <a:t>Vi skal bare observere, </a:t>
            </a:r>
            <a:r>
              <a:rPr lang="nb-NO" b="1"/>
              <a:t>ikke evaluere </a:t>
            </a:r>
            <a:r>
              <a:rPr lang="nb-NO"/>
              <a:t>om barnets væremåte er «riktig» i den situasjonen. </a:t>
            </a:r>
          </a:p>
          <a:p>
            <a:pPr marL="216000" indent="-216000">
              <a:spcBef>
                <a:spcPts val="1200"/>
              </a:spcBef>
              <a:spcAft>
                <a:spcPts val="1200"/>
              </a:spcAft>
              <a:buBlip>
                <a:blip r:embed="rId3"/>
              </a:buBlip>
            </a:pPr>
            <a:r>
              <a:rPr lang="nb-NO"/>
              <a:t>Atferden deres er først og fremst et </a:t>
            </a:r>
            <a:r>
              <a:rPr lang="nb-NO" b="1"/>
              <a:t>signal</a:t>
            </a:r>
            <a:r>
              <a:rPr lang="nb-NO"/>
              <a:t> på at stressresponsen deres er skrudd på. </a:t>
            </a:r>
          </a:p>
          <a:p>
            <a:pPr marL="216000" indent="-216000">
              <a:spcBef>
                <a:spcPts val="1200"/>
              </a:spcBef>
              <a:spcAft>
                <a:spcPts val="1200"/>
              </a:spcAft>
              <a:buBlip>
                <a:blip r:embed="rId3"/>
              </a:buBlip>
            </a:pPr>
            <a:r>
              <a:rPr lang="nb-NO"/>
              <a:t>Ved å </a:t>
            </a:r>
            <a:r>
              <a:rPr lang="nb-NO" b="1"/>
              <a:t>gjenkjenne og forstå </a:t>
            </a:r>
            <a:r>
              <a:rPr lang="nb-NO"/>
              <a:t>hvor barnet er i toleransevinduet er det lettere å gi reguleringsstøtte. </a:t>
            </a:r>
          </a:p>
        </p:txBody>
      </p:sp>
      <p:sp>
        <p:nvSpPr>
          <p:cNvPr id="3" name="TekstSylinder 2">
            <a:extLst>
              <a:ext uri="{FF2B5EF4-FFF2-40B4-BE49-F238E27FC236}">
                <a16:creationId xmlns:a16="http://schemas.microsoft.com/office/drawing/2014/main" id="{62F1D247-1C7E-9D44-7080-04672A867EC5}"/>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pic>
        <p:nvPicPr>
          <p:cNvPr id="11" name="Bilde 10" descr="Et bilde som inneholder tegning, sketch, kunst, illustrasjon&#10;&#10;Automatisk generert beskrivelse">
            <a:extLst>
              <a:ext uri="{FF2B5EF4-FFF2-40B4-BE49-F238E27FC236}">
                <a16:creationId xmlns:a16="http://schemas.microsoft.com/office/drawing/2014/main" id="{3C60C587-2A3B-C7DF-2216-C179DD05C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6361" y="709381"/>
            <a:ext cx="2435946" cy="3853475"/>
          </a:xfrm>
          <a:prstGeom prst="rect">
            <a:avLst/>
          </a:prstGeom>
        </p:spPr>
      </p:pic>
    </p:spTree>
    <p:extLst>
      <p:ext uri="{BB962C8B-B14F-4D97-AF65-F5344CB8AC3E}">
        <p14:creationId xmlns:p14="http://schemas.microsoft.com/office/powerpoint/2010/main" val="280013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7E508C2-8200-53D5-7704-30F6AB7C38DE}"/>
              </a:ext>
            </a:extLst>
          </p:cNvPr>
          <p:cNvSpPr>
            <a:spLocks noChangeAspect="1"/>
          </p:cNvSpPr>
          <p:nvPr/>
        </p:nvSpPr>
        <p:spPr>
          <a:xfrm>
            <a:off x="1024422" y="2032000"/>
            <a:ext cx="3045680" cy="3045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6" name="Ellipse 5">
            <a:extLst>
              <a:ext uri="{FF2B5EF4-FFF2-40B4-BE49-F238E27FC236}">
                <a16:creationId xmlns:a16="http://schemas.microsoft.com/office/drawing/2014/main" id="{F9001447-F0B8-6FAE-3B6F-72F48DA337E9}"/>
              </a:ext>
            </a:extLst>
          </p:cNvPr>
          <p:cNvSpPr/>
          <p:nvPr/>
        </p:nvSpPr>
        <p:spPr>
          <a:xfrm>
            <a:off x="4573200" y="2032000"/>
            <a:ext cx="3045600" cy="3045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b-NO">
              <a:solidFill>
                <a:schemeClr val="tx1"/>
              </a:solidFill>
            </a:endParaRPr>
          </a:p>
          <a:p>
            <a:pPr algn="ctr"/>
            <a:endParaRPr lang="nb-NO">
              <a:solidFill>
                <a:schemeClr val="tx1"/>
              </a:solidFill>
            </a:endParaRPr>
          </a:p>
          <a:p>
            <a:pPr algn="ctr"/>
            <a:endParaRPr lang="nb-NO">
              <a:solidFill>
                <a:schemeClr val="tx1"/>
              </a:solidFill>
            </a:endParaRPr>
          </a:p>
          <a:p>
            <a:pPr algn="ctr"/>
            <a:endParaRPr lang="nb-NO">
              <a:solidFill>
                <a:schemeClr val="tx1"/>
              </a:solidFill>
            </a:endParaRPr>
          </a:p>
        </p:txBody>
      </p:sp>
      <p:sp>
        <p:nvSpPr>
          <p:cNvPr id="7" name="Rektangel 6">
            <a:extLst>
              <a:ext uri="{FF2B5EF4-FFF2-40B4-BE49-F238E27FC236}">
                <a16:creationId xmlns:a16="http://schemas.microsoft.com/office/drawing/2014/main" id="{9727233F-DB24-D914-18F4-3BEAFEF37DB5}"/>
              </a:ext>
            </a:extLst>
          </p:cNvPr>
          <p:cNvSpPr>
            <a:spLocks noChangeAspect="1"/>
          </p:cNvSpPr>
          <p:nvPr/>
        </p:nvSpPr>
        <p:spPr>
          <a:xfrm>
            <a:off x="8135150" y="2032000"/>
            <a:ext cx="3045680" cy="3045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8" name="TekstSylinder 7">
            <a:extLst>
              <a:ext uri="{FF2B5EF4-FFF2-40B4-BE49-F238E27FC236}">
                <a16:creationId xmlns:a16="http://schemas.microsoft.com/office/drawing/2014/main" id="{6BE75F8D-99E9-64FE-DB90-80A18B8A8466}"/>
              </a:ext>
            </a:extLst>
          </p:cNvPr>
          <p:cNvSpPr txBox="1"/>
          <p:nvPr/>
        </p:nvSpPr>
        <p:spPr>
          <a:xfrm>
            <a:off x="4827941" y="4034131"/>
            <a:ext cx="2562620" cy="646331"/>
          </a:xfrm>
          <a:prstGeom prst="rect">
            <a:avLst/>
          </a:prstGeom>
          <a:noFill/>
        </p:spPr>
        <p:txBody>
          <a:bodyPr wrap="square">
            <a:spAutoFit/>
          </a:bodyPr>
          <a:lstStyle/>
          <a:p>
            <a:pPr algn="ctr"/>
            <a:r>
              <a:rPr lang="nb-NO">
                <a:solidFill>
                  <a:schemeClr val="tx1"/>
                </a:solidFill>
              </a:rPr>
              <a:t>Over </a:t>
            </a:r>
          </a:p>
          <a:p>
            <a:pPr algn="ctr"/>
            <a:r>
              <a:rPr lang="nb-NO">
                <a:solidFill>
                  <a:schemeClr val="tx1"/>
                </a:solidFill>
              </a:rPr>
              <a:t>toleransevinduet</a:t>
            </a:r>
          </a:p>
        </p:txBody>
      </p:sp>
      <p:sp>
        <p:nvSpPr>
          <p:cNvPr id="10" name="TekstSylinder 9">
            <a:extLst>
              <a:ext uri="{FF2B5EF4-FFF2-40B4-BE49-F238E27FC236}">
                <a16:creationId xmlns:a16="http://schemas.microsoft.com/office/drawing/2014/main" id="{6A973D17-F632-D058-1FBC-E422A678580E}"/>
              </a:ext>
            </a:extLst>
          </p:cNvPr>
          <p:cNvSpPr txBox="1"/>
          <p:nvPr/>
        </p:nvSpPr>
        <p:spPr>
          <a:xfrm>
            <a:off x="1050926" y="4034132"/>
            <a:ext cx="3045680" cy="646331"/>
          </a:xfrm>
          <a:prstGeom prst="rect">
            <a:avLst/>
          </a:prstGeom>
          <a:noFill/>
        </p:spPr>
        <p:txBody>
          <a:bodyPr wrap="square">
            <a:spAutoFit/>
          </a:bodyPr>
          <a:lstStyle/>
          <a:p>
            <a:pPr algn="ctr"/>
            <a:r>
              <a:rPr lang="nb-NO">
                <a:solidFill>
                  <a:schemeClr val="tx1"/>
                </a:solidFill>
              </a:rPr>
              <a:t>Innenfor </a:t>
            </a:r>
          </a:p>
          <a:p>
            <a:pPr algn="ctr"/>
            <a:r>
              <a:rPr lang="nb-NO">
                <a:solidFill>
                  <a:schemeClr val="tx1"/>
                </a:solidFill>
              </a:rPr>
              <a:t>toleransevinduet</a:t>
            </a:r>
          </a:p>
        </p:txBody>
      </p:sp>
      <p:sp>
        <p:nvSpPr>
          <p:cNvPr id="11" name="TekstSylinder 10">
            <a:extLst>
              <a:ext uri="{FF2B5EF4-FFF2-40B4-BE49-F238E27FC236}">
                <a16:creationId xmlns:a16="http://schemas.microsoft.com/office/drawing/2014/main" id="{243C26BA-A038-E147-1EA8-68F4A1FBF6E9}"/>
              </a:ext>
            </a:extLst>
          </p:cNvPr>
          <p:cNvSpPr txBox="1"/>
          <p:nvPr/>
        </p:nvSpPr>
        <p:spPr>
          <a:xfrm>
            <a:off x="8135150" y="4034132"/>
            <a:ext cx="3058932" cy="923330"/>
          </a:xfrm>
          <a:prstGeom prst="rect">
            <a:avLst/>
          </a:prstGeom>
          <a:noFill/>
        </p:spPr>
        <p:txBody>
          <a:bodyPr wrap="square">
            <a:spAutoFit/>
          </a:bodyPr>
          <a:lstStyle/>
          <a:p>
            <a:pPr algn="ctr"/>
            <a:r>
              <a:rPr lang="nb-NO">
                <a:solidFill>
                  <a:schemeClr val="tx1"/>
                </a:solidFill>
              </a:rPr>
              <a:t>Under </a:t>
            </a:r>
          </a:p>
          <a:p>
            <a:pPr algn="ctr"/>
            <a:r>
              <a:rPr lang="nb-NO">
                <a:solidFill>
                  <a:schemeClr val="tx1"/>
                </a:solidFill>
              </a:rPr>
              <a:t>toleransevinduet</a:t>
            </a:r>
          </a:p>
          <a:p>
            <a:pPr algn="ctr"/>
            <a:endParaRPr lang="nb-NO">
              <a:solidFill>
                <a:schemeClr val="tx1"/>
              </a:solidFill>
            </a:endParaRPr>
          </a:p>
        </p:txBody>
      </p:sp>
      <p:sp>
        <p:nvSpPr>
          <p:cNvPr id="9" name="TekstSylinder 8">
            <a:extLst>
              <a:ext uri="{FF2B5EF4-FFF2-40B4-BE49-F238E27FC236}">
                <a16:creationId xmlns:a16="http://schemas.microsoft.com/office/drawing/2014/main" id="{599D93AA-0E7C-25BE-7281-77966ED7F80B}"/>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pic>
        <p:nvPicPr>
          <p:cNvPr id="12" name="Bilde 11" descr="Et bilde som inneholder sketch, tegning, kunst, illustrasjon&#10;&#10;Automatisk generert beskrivelse">
            <a:extLst>
              <a:ext uri="{FF2B5EF4-FFF2-40B4-BE49-F238E27FC236}">
                <a16:creationId xmlns:a16="http://schemas.microsoft.com/office/drawing/2014/main" id="{F5CFFF19-2562-AA9F-7370-6B0317A2F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41930" y="2161990"/>
            <a:ext cx="817933" cy="1811735"/>
          </a:xfrm>
          <a:prstGeom prst="rect">
            <a:avLst/>
          </a:prstGeom>
        </p:spPr>
      </p:pic>
      <p:pic>
        <p:nvPicPr>
          <p:cNvPr id="14" name="Bilde 13" descr="Et bilde som inneholder Dans, kunst, silhuett, illustrasjon&#10;&#10;Automatisk generert beskrivelse">
            <a:extLst>
              <a:ext uri="{FF2B5EF4-FFF2-40B4-BE49-F238E27FC236}">
                <a16:creationId xmlns:a16="http://schemas.microsoft.com/office/drawing/2014/main" id="{AFC16AA7-791F-684B-FDEE-88ED73E8F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68335" y="2124429"/>
            <a:ext cx="1013987" cy="1811735"/>
          </a:xfrm>
          <a:prstGeom prst="rect">
            <a:avLst/>
          </a:prstGeom>
        </p:spPr>
      </p:pic>
      <p:pic>
        <p:nvPicPr>
          <p:cNvPr id="16" name="Bilde 15" descr="Et bilde som inneholder sketch, kunst, silhuett, illustrasjon&#10;&#10;Automatisk generert beskrivelse">
            <a:extLst>
              <a:ext uri="{FF2B5EF4-FFF2-40B4-BE49-F238E27FC236}">
                <a16:creationId xmlns:a16="http://schemas.microsoft.com/office/drawing/2014/main" id="{F5CE207E-5818-558E-4272-48512DDA5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341500" y="2161991"/>
            <a:ext cx="603912" cy="1811735"/>
          </a:xfrm>
          <a:prstGeom prst="rect">
            <a:avLst/>
          </a:prstGeom>
        </p:spPr>
      </p:pic>
    </p:spTree>
    <p:extLst>
      <p:ext uri="{BB962C8B-B14F-4D97-AF65-F5344CB8AC3E}">
        <p14:creationId xmlns:p14="http://schemas.microsoft.com/office/powerpoint/2010/main" val="1890052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867C7B5F-013C-827C-00AD-51C9CA264DA1}"/>
              </a:ext>
            </a:extLst>
          </p:cNvPr>
          <p:cNvSpPr/>
          <p:nvPr/>
        </p:nvSpPr>
        <p:spPr>
          <a:xfrm>
            <a:off x="6366668" y="2838822"/>
            <a:ext cx="2159815" cy="212506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Over toleransevinduet</a:t>
            </a:r>
          </a:p>
        </p:txBody>
      </p:sp>
      <p:sp>
        <p:nvSpPr>
          <p:cNvPr id="6" name="Rektangel 5">
            <a:extLst>
              <a:ext uri="{FF2B5EF4-FFF2-40B4-BE49-F238E27FC236}">
                <a16:creationId xmlns:a16="http://schemas.microsoft.com/office/drawing/2014/main" id="{8AEEB502-8B2E-9B8C-1C3A-CE7879B6BB92}"/>
              </a:ext>
            </a:extLst>
          </p:cNvPr>
          <p:cNvSpPr>
            <a:spLocks noChangeAspect="1"/>
          </p:cNvSpPr>
          <p:nvPr/>
        </p:nvSpPr>
        <p:spPr>
          <a:xfrm>
            <a:off x="9117812" y="2838823"/>
            <a:ext cx="1975276" cy="19752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Under </a:t>
            </a:r>
          </a:p>
          <a:p>
            <a:pPr algn="ctr"/>
            <a:r>
              <a:rPr lang="nb-NO" sz="1400">
                <a:solidFill>
                  <a:schemeClr val="tx1"/>
                </a:solidFill>
              </a:rPr>
              <a:t>toleransevinduet</a:t>
            </a:r>
          </a:p>
          <a:p>
            <a:pPr algn="ctr"/>
            <a:endParaRPr lang="nb-NO" sz="1400">
              <a:solidFill>
                <a:schemeClr val="tx1"/>
              </a:solidFill>
            </a:endParaRPr>
          </a:p>
        </p:txBody>
      </p:sp>
      <p:sp>
        <p:nvSpPr>
          <p:cNvPr id="2" name="Rektangel 1">
            <a:extLst>
              <a:ext uri="{FF2B5EF4-FFF2-40B4-BE49-F238E27FC236}">
                <a16:creationId xmlns:a16="http://schemas.microsoft.com/office/drawing/2014/main" id="{A0E4D59B-65CA-9355-8196-F395B32CB1F6}"/>
              </a:ext>
            </a:extLst>
          </p:cNvPr>
          <p:cNvSpPr>
            <a:spLocks noChangeAspect="1"/>
          </p:cNvSpPr>
          <p:nvPr/>
        </p:nvSpPr>
        <p:spPr>
          <a:xfrm>
            <a:off x="589133" y="1328194"/>
            <a:ext cx="5400674" cy="489585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algn="ctr"/>
            <a:endParaRPr lang="nb-NO" sz="1200">
              <a:solidFill>
                <a:schemeClr val="tx1"/>
              </a:solidFill>
              <a:effectLst/>
              <a:latin typeface="Oslo Sans" panose="02000000000000000000" pitchFamily="2" charset="77"/>
            </a:endParaRPr>
          </a:p>
        </p:txBody>
      </p:sp>
      <p:sp>
        <p:nvSpPr>
          <p:cNvPr id="8" name="Plassholder for innhold 2">
            <a:extLst>
              <a:ext uri="{FF2B5EF4-FFF2-40B4-BE49-F238E27FC236}">
                <a16:creationId xmlns:a16="http://schemas.microsoft.com/office/drawing/2014/main" id="{5DA85593-5820-6F74-1598-46CBFD218CEE}"/>
              </a:ext>
            </a:extLst>
          </p:cNvPr>
          <p:cNvSpPr txBox="1">
            <a:spLocks/>
          </p:cNvSpPr>
          <p:nvPr/>
        </p:nvSpPr>
        <p:spPr>
          <a:xfrm>
            <a:off x="854815" y="2008479"/>
            <a:ext cx="4310130" cy="3785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1800" b="1"/>
              <a:t>Optimal sone</a:t>
            </a:r>
            <a:r>
              <a:rPr lang="nb-NO" sz="1800" baseline="80000"/>
              <a:t>1,3</a:t>
            </a:r>
          </a:p>
          <a:p>
            <a:pPr marL="0" indent="0" algn="ctr">
              <a:buNone/>
            </a:pPr>
            <a:endParaRPr lang="nb-NO" sz="1800" b="1"/>
          </a:p>
          <a:p>
            <a:pPr>
              <a:lnSpc>
                <a:spcPct val="100000"/>
              </a:lnSpc>
              <a:spcBef>
                <a:spcPts val="600"/>
              </a:spcBef>
              <a:spcAft>
                <a:spcPts val="600"/>
              </a:spcAft>
              <a:buBlip>
                <a:blip r:embed="rId3"/>
              </a:buBlip>
            </a:pPr>
            <a:r>
              <a:rPr lang="nb-NO" sz="1800"/>
              <a:t>Barnet </a:t>
            </a:r>
            <a:r>
              <a:rPr lang="nb-NO" sz="1800" b="1"/>
              <a:t>har tilgang</a:t>
            </a:r>
            <a:r>
              <a:rPr lang="nb-NO" sz="1800"/>
              <a:t> på alle ferdighetene sine.  </a:t>
            </a:r>
          </a:p>
          <a:p>
            <a:pPr>
              <a:lnSpc>
                <a:spcPct val="100000"/>
              </a:lnSpc>
              <a:spcBef>
                <a:spcPts val="600"/>
              </a:spcBef>
              <a:spcAft>
                <a:spcPts val="600"/>
              </a:spcAft>
              <a:buBlip>
                <a:blip r:embed="rId3"/>
              </a:buBlip>
            </a:pPr>
            <a:r>
              <a:rPr lang="nb-NO" sz="1800"/>
              <a:t>De er i </a:t>
            </a:r>
            <a:r>
              <a:rPr lang="nb-NO" sz="1800" b="1"/>
              <a:t>posisjon til å leke</a:t>
            </a:r>
            <a:r>
              <a:rPr lang="nb-NO" sz="1800"/>
              <a:t>, lære, være en del av et fellesskap og utvikle seg. </a:t>
            </a:r>
          </a:p>
          <a:p>
            <a:pPr>
              <a:lnSpc>
                <a:spcPct val="100000"/>
              </a:lnSpc>
              <a:spcBef>
                <a:spcPts val="600"/>
              </a:spcBef>
              <a:spcAft>
                <a:spcPts val="600"/>
              </a:spcAft>
              <a:buBlip>
                <a:blip r:embed="rId3"/>
              </a:buBlip>
            </a:pPr>
            <a:r>
              <a:rPr lang="nb-NO" sz="1800"/>
              <a:t>De kan fortsatt ha sterke følelser, men de klarer å </a:t>
            </a:r>
            <a:r>
              <a:rPr lang="nb-NO" sz="1800" b="1"/>
              <a:t>kontrollere impulser. </a:t>
            </a:r>
          </a:p>
          <a:p>
            <a:pPr marL="0" indent="0">
              <a:lnSpc>
                <a:spcPct val="100000"/>
              </a:lnSpc>
              <a:spcBef>
                <a:spcPts val="600"/>
              </a:spcBef>
              <a:spcAft>
                <a:spcPts val="600"/>
              </a:spcAft>
              <a:buNone/>
            </a:pPr>
            <a:endParaRPr lang="nb-NO" sz="1800">
              <a:latin typeface="Oslo Sans Office" panose="02000000000000000000" pitchFamily="2" charset="0"/>
            </a:endParaRPr>
          </a:p>
        </p:txBody>
      </p:sp>
      <p:sp>
        <p:nvSpPr>
          <p:cNvPr id="3" name="TekstSylinder 2">
            <a:extLst>
              <a:ext uri="{FF2B5EF4-FFF2-40B4-BE49-F238E27FC236}">
                <a16:creationId xmlns:a16="http://schemas.microsoft.com/office/drawing/2014/main" id="{DB0A2832-3334-DE14-38F4-F06A2468A9B3}"/>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pic>
        <p:nvPicPr>
          <p:cNvPr id="11" name="Bilde 10" descr="Et bilde som inneholder Dans, kunst, silhuett, illustrasjon&#10;&#10;Automatisk generert beskrivelse">
            <a:extLst>
              <a:ext uri="{FF2B5EF4-FFF2-40B4-BE49-F238E27FC236}">
                <a16:creationId xmlns:a16="http://schemas.microsoft.com/office/drawing/2014/main" id="{3F912DAD-59C4-6786-F249-E76B7F9B3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4834" y="2968988"/>
            <a:ext cx="638950" cy="1141640"/>
          </a:xfrm>
          <a:prstGeom prst="rect">
            <a:avLst/>
          </a:prstGeom>
        </p:spPr>
      </p:pic>
      <p:pic>
        <p:nvPicPr>
          <p:cNvPr id="13" name="Bilde 12" descr="Et bilde som inneholder sketch, kunst, silhuett, illustrasjon&#10;&#10;Automatisk generert beskrivelse">
            <a:extLst>
              <a:ext uri="{FF2B5EF4-FFF2-40B4-BE49-F238E27FC236}">
                <a16:creationId xmlns:a16="http://schemas.microsoft.com/office/drawing/2014/main" id="{EA666E4D-435D-5A54-63C3-2960E92B8C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1534" y="2860089"/>
            <a:ext cx="416846" cy="1250539"/>
          </a:xfrm>
          <a:prstGeom prst="rect">
            <a:avLst/>
          </a:prstGeom>
        </p:spPr>
      </p:pic>
      <p:pic>
        <p:nvPicPr>
          <p:cNvPr id="15" name="Bilde 14" descr="Et bilde som inneholder sort, mørke&#10;&#10;Automatisk generert beskrivelse">
            <a:extLst>
              <a:ext uri="{FF2B5EF4-FFF2-40B4-BE49-F238E27FC236}">
                <a16:creationId xmlns:a16="http://schemas.microsoft.com/office/drawing/2014/main" id="{1574DDEB-EC1E-EC75-024C-20A75E5429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5421" y="318580"/>
            <a:ext cx="840037" cy="1860697"/>
          </a:xfrm>
          <a:prstGeom prst="rect">
            <a:avLst/>
          </a:prstGeom>
        </p:spPr>
      </p:pic>
      <p:sp>
        <p:nvSpPr>
          <p:cNvPr id="9" name="Tittel 1">
            <a:extLst>
              <a:ext uri="{FF2B5EF4-FFF2-40B4-BE49-F238E27FC236}">
                <a16:creationId xmlns:a16="http://schemas.microsoft.com/office/drawing/2014/main" id="{E05AD3EB-E854-64AB-43E9-AEF7D76D3811}"/>
              </a:ext>
            </a:extLst>
          </p:cNvPr>
          <p:cNvSpPr>
            <a:spLocks noGrp="1"/>
          </p:cNvSpPr>
          <p:nvPr>
            <p:ph type="title"/>
          </p:nvPr>
        </p:nvSpPr>
        <p:spPr>
          <a:xfrm>
            <a:off x="732610" y="775996"/>
            <a:ext cx="4876800" cy="552198"/>
          </a:xfrm>
        </p:spPr>
        <p:txBody>
          <a:bodyPr>
            <a:normAutofit/>
          </a:bodyPr>
          <a:lstStyle/>
          <a:p>
            <a:r>
              <a:rPr lang="nb-NO" sz="2400"/>
              <a:t>Innenfor toleransevinduet</a:t>
            </a:r>
          </a:p>
        </p:txBody>
      </p:sp>
    </p:spTree>
    <p:extLst>
      <p:ext uri="{BB962C8B-B14F-4D97-AF65-F5344CB8AC3E}">
        <p14:creationId xmlns:p14="http://schemas.microsoft.com/office/powerpoint/2010/main" val="3116755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E7094E24-4475-E98E-BB2B-18BE468B69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80607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B0B05F4-59DC-CC65-FEC1-284C6C5CDE8A}"/>
              </a:ext>
            </a:extLst>
          </p:cNvPr>
          <p:cNvSpPr/>
          <p:nvPr/>
        </p:nvSpPr>
        <p:spPr>
          <a:xfrm>
            <a:off x="5324204"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A0725F7-29FD-09E4-83DF-AFD59F92CD9E}"/>
              </a:ext>
            </a:extLst>
          </p:cNvPr>
          <p:cNvSpPr>
            <a:spLocks noGrp="1"/>
          </p:cNvSpPr>
          <p:nvPr>
            <p:ph type="title"/>
          </p:nvPr>
        </p:nvSpPr>
        <p:spPr>
          <a:xfrm>
            <a:off x="593028" y="4130620"/>
            <a:ext cx="4464321" cy="1311999"/>
          </a:xfrm>
        </p:spPr>
        <p:txBody>
          <a:bodyPr>
            <a:normAutofit/>
          </a:bodyPr>
          <a:lstStyle/>
          <a:p>
            <a:pPr algn="ctr">
              <a:spcBef>
                <a:spcPts val="1200"/>
              </a:spcBef>
              <a:spcAft>
                <a:spcPts val="1200"/>
              </a:spcAft>
            </a:pPr>
            <a:r>
              <a:rPr lang="nb-NO"/>
              <a:t>Innenfor vinduet </a:t>
            </a:r>
            <a:br>
              <a:rPr lang="nb-NO"/>
            </a:br>
            <a:r>
              <a:rPr lang="nb-NO" sz="1800">
                <a:latin typeface="+mn-lt"/>
              </a:rPr>
              <a:t>Barnet har tilgang på alle ferdighetene sine og klarer blant annet:</a:t>
            </a:r>
          </a:p>
        </p:txBody>
      </p:sp>
      <p:sp>
        <p:nvSpPr>
          <p:cNvPr id="3" name="Plassholder for innhold 2">
            <a:extLst>
              <a:ext uri="{FF2B5EF4-FFF2-40B4-BE49-F238E27FC236}">
                <a16:creationId xmlns:a16="http://schemas.microsoft.com/office/drawing/2014/main" id="{FC8C8B98-80AA-35E9-2290-95ECD5FC3066}"/>
              </a:ext>
            </a:extLst>
          </p:cNvPr>
          <p:cNvSpPr>
            <a:spLocks noGrp="1"/>
          </p:cNvSpPr>
          <p:nvPr>
            <p:ph idx="1"/>
          </p:nvPr>
        </p:nvSpPr>
        <p:spPr>
          <a:xfrm>
            <a:off x="5853538" y="918032"/>
            <a:ext cx="5643136" cy="5173797"/>
          </a:xfrm>
        </p:spPr>
        <p:txBody>
          <a:bodyPr>
            <a:normAutofit/>
          </a:bodyPr>
          <a:lstStyle/>
          <a:p>
            <a:pPr marL="0" indent="0">
              <a:buNone/>
            </a:pPr>
            <a:r>
              <a:rPr lang="nb-NO" sz="1800" b="1"/>
              <a:t>Eksempler: </a:t>
            </a:r>
          </a:p>
          <a:p>
            <a:pPr>
              <a:spcBef>
                <a:spcPts val="1200"/>
              </a:spcBef>
              <a:spcAft>
                <a:spcPts val="1200"/>
              </a:spcAft>
              <a:buBlip>
                <a:blip r:embed="rId2"/>
              </a:buBlip>
            </a:pPr>
            <a:r>
              <a:rPr lang="nb-NO" sz="1800"/>
              <a:t>Klarer å ta andres perspektiv, og finner en løsning når de krangler. </a:t>
            </a:r>
          </a:p>
          <a:p>
            <a:pPr>
              <a:spcBef>
                <a:spcPts val="1200"/>
              </a:spcBef>
              <a:spcAft>
                <a:spcPts val="1200"/>
              </a:spcAft>
              <a:buBlip>
                <a:blip r:embed="rId2"/>
              </a:buBlip>
            </a:pPr>
            <a:r>
              <a:rPr lang="nb-NO" sz="1800"/>
              <a:t>Holde fokus og klarer å ignorere de andre i klassen som bråker. </a:t>
            </a:r>
          </a:p>
          <a:p>
            <a:pPr>
              <a:spcBef>
                <a:spcPts val="1200"/>
              </a:spcBef>
              <a:spcAft>
                <a:spcPts val="1200"/>
              </a:spcAft>
              <a:buBlip>
                <a:blip r:embed="rId2"/>
              </a:buBlip>
            </a:pPr>
            <a:r>
              <a:rPr lang="nb-NO" sz="1800"/>
              <a:t>Holde ut og vente, selv om de synes det er kjedelig. </a:t>
            </a:r>
          </a:p>
          <a:p>
            <a:pPr>
              <a:spcBef>
                <a:spcPts val="1200"/>
              </a:spcBef>
              <a:spcAft>
                <a:spcPts val="1200"/>
              </a:spcAft>
              <a:buBlip>
                <a:blip r:embed="rId2"/>
              </a:buBlip>
            </a:pPr>
            <a:r>
              <a:rPr lang="nb-NO" sz="1800"/>
              <a:t>Fortelle hvordan de har det, hva de føler og tenker, sånn at det blir lettere for andre å forstå dem. </a:t>
            </a:r>
          </a:p>
          <a:p>
            <a:pPr>
              <a:spcBef>
                <a:spcPts val="1200"/>
              </a:spcBef>
              <a:spcAft>
                <a:spcPts val="1200"/>
              </a:spcAft>
              <a:buBlip>
                <a:blip r:embed="rId2"/>
              </a:buBlip>
            </a:pPr>
            <a:r>
              <a:rPr lang="nb-NO" sz="1800">
                <a:latin typeface="Oslo Sans Office" panose="02000000000000000000" pitchFamily="2" charset="0"/>
              </a:rPr>
              <a:t>Er sint når noen tar leken deres, men stopper seg selv fra å slå. </a:t>
            </a:r>
          </a:p>
        </p:txBody>
      </p:sp>
      <p:sp>
        <p:nvSpPr>
          <p:cNvPr id="4" name="TekstSylinder 3">
            <a:extLst>
              <a:ext uri="{FF2B5EF4-FFF2-40B4-BE49-F238E27FC236}">
                <a16:creationId xmlns:a16="http://schemas.microsoft.com/office/drawing/2014/main" id="{C69226BD-A270-17DB-D116-F294C9A58681}"/>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pic>
        <p:nvPicPr>
          <p:cNvPr id="10" name="Bilde 9" descr="Et bilde som inneholder sort, mørke&#10;&#10;Automatisk generert beskrivelse">
            <a:extLst>
              <a:ext uri="{FF2B5EF4-FFF2-40B4-BE49-F238E27FC236}">
                <a16:creationId xmlns:a16="http://schemas.microsoft.com/office/drawing/2014/main" id="{2FBD5E0C-C848-6913-FAEC-14F20C362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639" y="579830"/>
            <a:ext cx="1560665" cy="3456900"/>
          </a:xfrm>
          <a:prstGeom prst="rect">
            <a:avLst/>
          </a:prstGeom>
        </p:spPr>
      </p:pic>
    </p:spTree>
    <p:extLst>
      <p:ext uri="{BB962C8B-B14F-4D97-AF65-F5344CB8AC3E}">
        <p14:creationId xmlns:p14="http://schemas.microsoft.com/office/powerpoint/2010/main" val="3792016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AEEB502-8B2E-9B8C-1C3A-CE7879B6BB92}"/>
              </a:ext>
            </a:extLst>
          </p:cNvPr>
          <p:cNvSpPr>
            <a:spLocks noChangeAspect="1"/>
          </p:cNvSpPr>
          <p:nvPr/>
        </p:nvSpPr>
        <p:spPr>
          <a:xfrm>
            <a:off x="9117812" y="2838823"/>
            <a:ext cx="1975276" cy="19752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Under </a:t>
            </a:r>
          </a:p>
          <a:p>
            <a:pPr algn="ctr"/>
            <a:r>
              <a:rPr lang="nb-NO" sz="1400">
                <a:solidFill>
                  <a:schemeClr val="tx1"/>
                </a:solidFill>
              </a:rPr>
              <a:t>toleransevinduet</a:t>
            </a:r>
          </a:p>
          <a:p>
            <a:pPr algn="ctr"/>
            <a:endParaRPr lang="nb-NO" sz="1400">
              <a:solidFill>
                <a:schemeClr val="tx1"/>
              </a:solidFill>
            </a:endParaRPr>
          </a:p>
        </p:txBody>
      </p:sp>
      <p:sp>
        <p:nvSpPr>
          <p:cNvPr id="3" name="Rektangel 2">
            <a:extLst>
              <a:ext uri="{FF2B5EF4-FFF2-40B4-BE49-F238E27FC236}">
                <a16:creationId xmlns:a16="http://schemas.microsoft.com/office/drawing/2014/main" id="{64F6F438-C5C8-4316-6891-79A24C980BD8}"/>
              </a:ext>
            </a:extLst>
          </p:cNvPr>
          <p:cNvSpPr>
            <a:spLocks noChangeAspect="1"/>
          </p:cNvSpPr>
          <p:nvPr/>
        </p:nvSpPr>
        <p:spPr>
          <a:xfrm>
            <a:off x="968894" y="2838823"/>
            <a:ext cx="1975276" cy="19752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Innenfor</a:t>
            </a:r>
          </a:p>
          <a:p>
            <a:pPr algn="ctr"/>
            <a:r>
              <a:rPr lang="nb-NO" sz="1400">
                <a:solidFill>
                  <a:schemeClr val="tx1"/>
                </a:solidFill>
              </a:rPr>
              <a:t>toleransevinduet</a:t>
            </a:r>
          </a:p>
          <a:p>
            <a:pPr algn="ctr"/>
            <a:endParaRPr lang="nb-NO" sz="1400">
              <a:solidFill>
                <a:schemeClr val="tx1"/>
              </a:solidFill>
            </a:endParaRPr>
          </a:p>
        </p:txBody>
      </p:sp>
      <p:sp>
        <p:nvSpPr>
          <p:cNvPr id="4" name="Ellipse 3">
            <a:extLst>
              <a:ext uri="{FF2B5EF4-FFF2-40B4-BE49-F238E27FC236}">
                <a16:creationId xmlns:a16="http://schemas.microsoft.com/office/drawing/2014/main" id="{46BEEC28-E206-1D36-7E3F-1450E699353B}"/>
              </a:ext>
            </a:extLst>
          </p:cNvPr>
          <p:cNvSpPr/>
          <p:nvPr/>
        </p:nvSpPr>
        <p:spPr>
          <a:xfrm>
            <a:off x="3342484" y="675485"/>
            <a:ext cx="5507030" cy="550703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nb-NO">
              <a:solidFill>
                <a:schemeClr val="tx1"/>
              </a:solidFill>
              <a:effectLst/>
              <a:latin typeface="Oslo Sans" panose="02000000000000000000" pitchFamily="2" charset="77"/>
            </a:endParaRPr>
          </a:p>
          <a:p>
            <a:pPr algn="ctr"/>
            <a:endParaRPr lang="nb-NO">
              <a:solidFill>
                <a:schemeClr val="tx1"/>
              </a:solidFill>
              <a:latin typeface="Oslo Sans" panose="02000000000000000000" pitchFamily="2" charset="77"/>
            </a:endParaRPr>
          </a:p>
          <a:p>
            <a:pPr algn="ctr"/>
            <a:endParaRPr lang="nb-NO">
              <a:solidFill>
                <a:schemeClr val="tx1"/>
              </a:solidFill>
              <a:effectLst/>
              <a:latin typeface="Oslo Sans" panose="02000000000000000000" pitchFamily="2" charset="77"/>
            </a:endParaRPr>
          </a:p>
        </p:txBody>
      </p:sp>
      <p:sp>
        <p:nvSpPr>
          <p:cNvPr id="12" name="Tittel 1">
            <a:extLst>
              <a:ext uri="{FF2B5EF4-FFF2-40B4-BE49-F238E27FC236}">
                <a16:creationId xmlns:a16="http://schemas.microsoft.com/office/drawing/2014/main" id="{0D707AB2-58EE-D22A-BA23-91B720812118}"/>
              </a:ext>
            </a:extLst>
          </p:cNvPr>
          <p:cNvSpPr>
            <a:spLocks noGrp="1"/>
          </p:cNvSpPr>
          <p:nvPr>
            <p:ph type="title"/>
          </p:nvPr>
        </p:nvSpPr>
        <p:spPr>
          <a:xfrm>
            <a:off x="695326" y="720002"/>
            <a:ext cx="9469438" cy="555906"/>
          </a:xfrm>
        </p:spPr>
        <p:txBody>
          <a:bodyPr>
            <a:normAutofit fontScale="90000"/>
          </a:bodyPr>
          <a:lstStyle/>
          <a:p>
            <a:r>
              <a:rPr lang="nb-NO">
                <a:effectLst/>
                <a:latin typeface="+mn-lt"/>
              </a:rPr>
              <a:t>Over toleransevinduet</a:t>
            </a:r>
            <a:br>
              <a:rPr lang="nb-NO">
                <a:effectLst/>
                <a:latin typeface="Oslo Sans" panose="02000000000000000000" pitchFamily="2" charset="77"/>
              </a:rPr>
            </a:br>
            <a:endParaRPr lang="nb-NO">
              <a:effectLst/>
              <a:latin typeface="Oslo Sans" panose="02000000000000000000" pitchFamily="2" charset="77"/>
            </a:endParaRPr>
          </a:p>
        </p:txBody>
      </p:sp>
      <p:sp>
        <p:nvSpPr>
          <p:cNvPr id="7" name="Plassholder for innhold 2">
            <a:extLst>
              <a:ext uri="{FF2B5EF4-FFF2-40B4-BE49-F238E27FC236}">
                <a16:creationId xmlns:a16="http://schemas.microsoft.com/office/drawing/2014/main" id="{D72D5589-8A5B-345A-230E-77D8E523F267}"/>
              </a:ext>
            </a:extLst>
          </p:cNvPr>
          <p:cNvSpPr>
            <a:spLocks noGrp="1"/>
          </p:cNvSpPr>
          <p:nvPr>
            <p:ph idx="1"/>
          </p:nvPr>
        </p:nvSpPr>
        <p:spPr>
          <a:xfrm>
            <a:off x="4491362" y="1552898"/>
            <a:ext cx="3644497" cy="5141888"/>
          </a:xfrm>
        </p:spPr>
        <p:txBody>
          <a:bodyPr/>
          <a:lstStyle/>
          <a:p>
            <a:pPr marL="0" indent="0" algn="ctr">
              <a:spcBef>
                <a:spcPts val="1200"/>
              </a:spcBef>
              <a:spcAft>
                <a:spcPts val="1200"/>
              </a:spcAft>
              <a:buNone/>
            </a:pPr>
            <a:r>
              <a:rPr lang="nb-NO" sz="1800" b="1"/>
              <a:t>Kroppen gjør seg klar for </a:t>
            </a:r>
            <a:br>
              <a:rPr lang="nb-NO" sz="1800" b="1"/>
            </a:br>
            <a:r>
              <a:rPr lang="nb-NO" sz="1800" b="1"/>
              <a:t>å flykte eller sloss</a:t>
            </a:r>
            <a:r>
              <a:rPr lang="nb-NO" sz="1800" baseline="30000"/>
              <a:t>1,3</a:t>
            </a:r>
            <a:r>
              <a:rPr lang="nb-NO" sz="1800" b="1"/>
              <a:t> </a:t>
            </a:r>
          </a:p>
          <a:p>
            <a:pPr>
              <a:spcBef>
                <a:spcPts val="1200"/>
              </a:spcBef>
              <a:spcAft>
                <a:spcPts val="1200"/>
              </a:spcAft>
              <a:buBlip>
                <a:blip r:embed="rId3"/>
              </a:buBlip>
            </a:pPr>
            <a:r>
              <a:rPr lang="nb-NO" sz="1800"/>
              <a:t>Muskler spenner seg og økt pus. </a:t>
            </a:r>
          </a:p>
          <a:p>
            <a:pPr>
              <a:spcBef>
                <a:spcPts val="1200"/>
              </a:spcBef>
              <a:spcAft>
                <a:spcPts val="1200"/>
              </a:spcAft>
              <a:buBlip>
                <a:blip r:embed="rId3"/>
              </a:buBlip>
            </a:pPr>
            <a:r>
              <a:rPr lang="nb-NO" sz="1800" b="1"/>
              <a:t>Mindre</a:t>
            </a:r>
            <a:r>
              <a:rPr lang="nb-NO" sz="1800"/>
              <a:t> impulskontroll og konsentrasjonsvansker. </a:t>
            </a:r>
          </a:p>
          <a:p>
            <a:pPr>
              <a:spcBef>
                <a:spcPts val="1200"/>
              </a:spcBef>
              <a:spcAft>
                <a:spcPts val="1200"/>
              </a:spcAft>
              <a:buBlip>
                <a:blip r:embed="rId3"/>
              </a:buBlip>
            </a:pPr>
            <a:r>
              <a:rPr lang="nb-NO" sz="1800" b="1"/>
              <a:t>Sterke følelser </a:t>
            </a:r>
            <a:r>
              <a:rPr lang="nb-NO" sz="1800"/>
              <a:t>og kraftige reaksjoner</a:t>
            </a:r>
          </a:p>
          <a:p>
            <a:pPr>
              <a:spcBef>
                <a:spcPts val="1200"/>
              </a:spcBef>
              <a:spcAft>
                <a:spcPts val="1200"/>
              </a:spcAft>
              <a:buBlip>
                <a:blip r:embed="rId3"/>
              </a:buBlip>
            </a:pPr>
            <a:r>
              <a:rPr lang="nb-NO" sz="1800"/>
              <a:t>Vanskelig å </a:t>
            </a:r>
            <a:r>
              <a:rPr lang="nb-NO" sz="1800" b="1"/>
              <a:t>tolkes andres </a:t>
            </a:r>
            <a:r>
              <a:rPr lang="nb-NO" sz="1800"/>
              <a:t>kroppsspråk og følelser </a:t>
            </a:r>
          </a:p>
          <a:p>
            <a:pPr marL="0" indent="0">
              <a:spcBef>
                <a:spcPts val="1200"/>
              </a:spcBef>
              <a:spcAft>
                <a:spcPts val="1200"/>
              </a:spcAft>
              <a:buNone/>
            </a:pPr>
            <a:endParaRPr lang="nb-NO" sz="1800">
              <a:latin typeface="Oslo Sans Office" panose="02000000000000000000" pitchFamily="2" charset="0"/>
            </a:endParaRPr>
          </a:p>
        </p:txBody>
      </p:sp>
      <p:sp>
        <p:nvSpPr>
          <p:cNvPr id="2" name="TekstSylinder 1">
            <a:extLst>
              <a:ext uri="{FF2B5EF4-FFF2-40B4-BE49-F238E27FC236}">
                <a16:creationId xmlns:a16="http://schemas.microsoft.com/office/drawing/2014/main" id="{BF2B1B55-7793-4E2B-6352-2B8B689184E6}"/>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pic>
        <p:nvPicPr>
          <p:cNvPr id="10" name="Bilde 9" descr="Et bilde som inneholder sort, mørke&#10;&#10;Automatisk generert beskrivelse">
            <a:extLst>
              <a:ext uri="{FF2B5EF4-FFF2-40B4-BE49-F238E27FC236}">
                <a16:creationId xmlns:a16="http://schemas.microsoft.com/office/drawing/2014/main" id="{DA1F32E1-CB83-B91E-C674-6215BB450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1107" y="1084318"/>
            <a:ext cx="981957" cy="1754505"/>
          </a:xfrm>
          <a:prstGeom prst="rect">
            <a:avLst/>
          </a:prstGeom>
        </p:spPr>
      </p:pic>
      <p:pic>
        <p:nvPicPr>
          <p:cNvPr id="21" name="Bilde 20" descr="Et bilde som inneholder sketch, tegning, kunst, illustrasjon&#10;&#10;Automatisk generert beskrivelse">
            <a:extLst>
              <a:ext uri="{FF2B5EF4-FFF2-40B4-BE49-F238E27FC236}">
                <a16:creationId xmlns:a16="http://schemas.microsoft.com/office/drawing/2014/main" id="{4F6A86B0-54DE-9B1B-797F-AF72A41B3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3529" y="2841917"/>
            <a:ext cx="560776" cy="1242129"/>
          </a:xfrm>
          <a:prstGeom prst="rect">
            <a:avLst/>
          </a:prstGeom>
        </p:spPr>
      </p:pic>
      <p:pic>
        <p:nvPicPr>
          <p:cNvPr id="22" name="Bilde 21" descr="Et bilde som inneholder sketch, kunst, silhuett, illustrasjon&#10;&#10;Automatisk generert beskrivelse">
            <a:extLst>
              <a:ext uri="{FF2B5EF4-FFF2-40B4-BE49-F238E27FC236}">
                <a16:creationId xmlns:a16="http://schemas.microsoft.com/office/drawing/2014/main" id="{9B48973B-BC7B-4579-0FC4-AD69D3D9D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1534" y="2860089"/>
            <a:ext cx="416846" cy="1250539"/>
          </a:xfrm>
          <a:prstGeom prst="rect">
            <a:avLst/>
          </a:prstGeom>
        </p:spPr>
      </p:pic>
    </p:spTree>
    <p:extLst>
      <p:ext uri="{BB962C8B-B14F-4D97-AF65-F5344CB8AC3E}">
        <p14:creationId xmlns:p14="http://schemas.microsoft.com/office/powerpoint/2010/main" val="1087223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B0B05F4-59DC-CC65-FEC1-284C6C5CDE8A}"/>
              </a:ext>
            </a:extLst>
          </p:cNvPr>
          <p:cNvSpPr/>
          <p:nvPr/>
        </p:nvSpPr>
        <p:spPr>
          <a:xfrm>
            <a:off x="5324204"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A0725F7-29FD-09E4-83DF-AFD59F92CD9E}"/>
              </a:ext>
            </a:extLst>
          </p:cNvPr>
          <p:cNvSpPr>
            <a:spLocks noGrp="1"/>
          </p:cNvSpPr>
          <p:nvPr>
            <p:ph type="title"/>
          </p:nvPr>
        </p:nvSpPr>
        <p:spPr>
          <a:xfrm>
            <a:off x="481576" y="4387397"/>
            <a:ext cx="4477773" cy="1311999"/>
          </a:xfrm>
        </p:spPr>
        <p:txBody>
          <a:bodyPr>
            <a:normAutofit/>
          </a:bodyPr>
          <a:lstStyle/>
          <a:p>
            <a:pPr algn="ctr"/>
            <a:r>
              <a:rPr lang="nb-NO"/>
              <a:t>Over vinduet </a:t>
            </a:r>
            <a:br>
              <a:rPr lang="nb-NO"/>
            </a:br>
            <a:r>
              <a:rPr lang="nb-NO" sz="1800"/>
              <a:t>Mindre tilgang på ferdighetene sine og styres mer av impulser</a:t>
            </a:r>
            <a:endParaRPr lang="nb-NO" sz="2000"/>
          </a:p>
        </p:txBody>
      </p:sp>
      <p:sp>
        <p:nvSpPr>
          <p:cNvPr id="3" name="Plassholder for innhold 2">
            <a:extLst>
              <a:ext uri="{FF2B5EF4-FFF2-40B4-BE49-F238E27FC236}">
                <a16:creationId xmlns:a16="http://schemas.microsoft.com/office/drawing/2014/main" id="{FC8C8B98-80AA-35E9-2290-95ECD5FC3066}"/>
              </a:ext>
            </a:extLst>
          </p:cNvPr>
          <p:cNvSpPr>
            <a:spLocks noGrp="1"/>
          </p:cNvSpPr>
          <p:nvPr>
            <p:ph idx="1"/>
          </p:nvPr>
        </p:nvSpPr>
        <p:spPr>
          <a:xfrm>
            <a:off x="5835380" y="877947"/>
            <a:ext cx="5702569" cy="5596967"/>
          </a:xfrm>
        </p:spPr>
        <p:txBody>
          <a:bodyPr>
            <a:normAutofit/>
          </a:bodyPr>
          <a:lstStyle/>
          <a:p>
            <a:pPr marL="0" indent="0">
              <a:lnSpc>
                <a:spcPct val="120000"/>
              </a:lnSpc>
              <a:spcBef>
                <a:spcPts val="1200"/>
              </a:spcBef>
              <a:spcAft>
                <a:spcPts val="1200"/>
              </a:spcAft>
              <a:buNone/>
            </a:pPr>
            <a:r>
              <a:rPr lang="nb-NO" sz="1800" b="1"/>
              <a:t>Eksempler: </a:t>
            </a:r>
          </a:p>
          <a:p>
            <a:pPr>
              <a:lnSpc>
                <a:spcPct val="120000"/>
              </a:lnSpc>
              <a:spcBef>
                <a:spcPts val="1200"/>
              </a:spcBef>
              <a:spcAft>
                <a:spcPts val="1200"/>
              </a:spcAft>
              <a:buBlip>
                <a:blip r:embed="rId2"/>
              </a:buBlip>
            </a:pPr>
            <a:r>
              <a:rPr lang="nb-NO" sz="1800"/>
              <a:t>Klarer ikke å sitte stille på stolen, vandrer rundt i rommet og tar ikke beskjeder. </a:t>
            </a:r>
          </a:p>
          <a:p>
            <a:pPr>
              <a:lnSpc>
                <a:spcPct val="120000"/>
              </a:lnSpc>
              <a:spcBef>
                <a:spcPts val="1200"/>
              </a:spcBef>
              <a:spcAft>
                <a:spcPts val="1200"/>
              </a:spcAft>
              <a:buBlip>
                <a:blip r:embed="rId2"/>
              </a:buBlip>
            </a:pPr>
            <a:r>
              <a:rPr lang="nb-NO" sz="1800"/>
              <a:t>Begynner å le og tulle når en voksen kjefter. </a:t>
            </a:r>
          </a:p>
          <a:p>
            <a:pPr>
              <a:lnSpc>
                <a:spcPct val="120000"/>
              </a:lnSpc>
              <a:spcBef>
                <a:spcPts val="1200"/>
              </a:spcBef>
              <a:spcAft>
                <a:spcPts val="1200"/>
              </a:spcAft>
              <a:buBlip>
                <a:blip r:embed="rId2"/>
              </a:buBlip>
            </a:pPr>
            <a:r>
              <a:rPr lang="nb-NO" sz="1800"/>
              <a:t>Opplever at alle er imot seg. Synes andre er mer sinte og fiendtlige enn de egentlig er.</a:t>
            </a:r>
          </a:p>
          <a:p>
            <a:pPr>
              <a:lnSpc>
                <a:spcPct val="120000"/>
              </a:lnSpc>
              <a:spcBef>
                <a:spcPts val="1200"/>
              </a:spcBef>
              <a:spcAft>
                <a:spcPts val="1200"/>
              </a:spcAft>
              <a:buBlip>
                <a:blip r:embed="rId2"/>
              </a:buBlip>
            </a:pPr>
            <a:r>
              <a:rPr lang="nb-NO" sz="1800"/>
              <a:t>Skanner rommet etter farer, har høye skuldre, anspent og skvetten. </a:t>
            </a:r>
          </a:p>
          <a:p>
            <a:pPr>
              <a:spcBef>
                <a:spcPts val="1200"/>
              </a:spcBef>
              <a:spcAft>
                <a:spcPts val="1200"/>
              </a:spcAft>
              <a:buBlip>
                <a:blip r:embed="rId2"/>
              </a:buBlip>
            </a:pPr>
            <a:r>
              <a:rPr lang="nb-NO" sz="1800"/>
              <a:t>Blir så sint og fortvilet av barnet skader seg selv eller andre. </a:t>
            </a:r>
          </a:p>
          <a:p>
            <a:pPr>
              <a:lnSpc>
                <a:spcPct val="100000"/>
              </a:lnSpc>
              <a:spcAft>
                <a:spcPts val="1800"/>
              </a:spcAft>
              <a:buBlip>
                <a:blip r:embed="rId2"/>
              </a:buBlip>
            </a:pPr>
            <a:endParaRPr lang="nb-NO" sz="2100"/>
          </a:p>
          <a:p>
            <a:pPr>
              <a:lnSpc>
                <a:spcPct val="100000"/>
              </a:lnSpc>
              <a:spcAft>
                <a:spcPts val="1800"/>
              </a:spcAft>
              <a:buBlip>
                <a:blip r:embed="rId2"/>
              </a:buBlip>
            </a:pPr>
            <a:endParaRPr lang="nb-NO" sz="1800">
              <a:latin typeface="Oslo Sans Office" panose="02000000000000000000" pitchFamily="2" charset="0"/>
            </a:endParaRPr>
          </a:p>
          <a:p>
            <a:pPr>
              <a:lnSpc>
                <a:spcPct val="100000"/>
              </a:lnSpc>
              <a:spcAft>
                <a:spcPts val="1800"/>
              </a:spcAft>
              <a:buBlip>
                <a:blip r:embed="rId2"/>
              </a:buBlip>
            </a:pPr>
            <a:endParaRPr lang="nb-NO" sz="1800">
              <a:latin typeface="Oslo Sans Office" panose="02000000000000000000" pitchFamily="2" charset="0"/>
            </a:endParaRPr>
          </a:p>
          <a:p>
            <a:pPr>
              <a:lnSpc>
                <a:spcPct val="100000"/>
              </a:lnSpc>
              <a:spcAft>
                <a:spcPts val="1800"/>
              </a:spcAft>
              <a:buBlip>
                <a:blip r:embed="rId2"/>
              </a:buBlip>
            </a:pPr>
            <a:endParaRPr lang="nb-NO" sz="1800">
              <a:latin typeface="Oslo Sans Office" panose="02000000000000000000" pitchFamily="2" charset="0"/>
            </a:endParaRPr>
          </a:p>
          <a:p>
            <a:pPr>
              <a:lnSpc>
                <a:spcPct val="100000"/>
              </a:lnSpc>
              <a:spcAft>
                <a:spcPts val="1800"/>
              </a:spcAft>
              <a:buBlip>
                <a:blip r:embed="rId2"/>
              </a:buBlip>
            </a:pPr>
            <a:endParaRPr lang="nb-NO" sz="1800">
              <a:latin typeface="Oslo Sans Office" panose="02000000000000000000" pitchFamily="2" charset="0"/>
            </a:endParaRPr>
          </a:p>
        </p:txBody>
      </p:sp>
      <p:sp>
        <p:nvSpPr>
          <p:cNvPr id="9" name="TekstSylinder 8">
            <a:extLst>
              <a:ext uri="{FF2B5EF4-FFF2-40B4-BE49-F238E27FC236}">
                <a16:creationId xmlns:a16="http://schemas.microsoft.com/office/drawing/2014/main" id="{97A35387-7648-35D4-5569-1C541D8BA0D6}"/>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pic>
        <p:nvPicPr>
          <p:cNvPr id="10" name="Bilde 9" descr="Et bilde som inneholder sort, mørke&#10;&#10;Automatisk generert beskrivelse">
            <a:extLst>
              <a:ext uri="{FF2B5EF4-FFF2-40B4-BE49-F238E27FC236}">
                <a16:creationId xmlns:a16="http://schemas.microsoft.com/office/drawing/2014/main" id="{C5096B8A-3333-97F8-402A-B093A30F2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075" y="499864"/>
            <a:ext cx="2014408" cy="3599230"/>
          </a:xfrm>
          <a:prstGeom prst="rect">
            <a:avLst/>
          </a:prstGeom>
        </p:spPr>
      </p:pic>
    </p:spTree>
    <p:extLst>
      <p:ext uri="{BB962C8B-B14F-4D97-AF65-F5344CB8AC3E}">
        <p14:creationId xmlns:p14="http://schemas.microsoft.com/office/powerpoint/2010/main" val="883599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867C7B5F-013C-827C-00AD-51C9CA264DA1}"/>
              </a:ext>
            </a:extLst>
          </p:cNvPr>
          <p:cNvSpPr/>
          <p:nvPr/>
        </p:nvSpPr>
        <p:spPr>
          <a:xfrm>
            <a:off x="3716424" y="2838824"/>
            <a:ext cx="2185611" cy="206568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Over toleransevinduet</a:t>
            </a:r>
          </a:p>
        </p:txBody>
      </p:sp>
      <p:sp>
        <p:nvSpPr>
          <p:cNvPr id="2" name="Rektangel 1">
            <a:extLst>
              <a:ext uri="{FF2B5EF4-FFF2-40B4-BE49-F238E27FC236}">
                <a16:creationId xmlns:a16="http://schemas.microsoft.com/office/drawing/2014/main" id="{A0E4D59B-65CA-9355-8196-F395B32CB1F6}"/>
              </a:ext>
            </a:extLst>
          </p:cNvPr>
          <p:cNvSpPr>
            <a:spLocks noChangeAspect="1"/>
          </p:cNvSpPr>
          <p:nvPr/>
        </p:nvSpPr>
        <p:spPr>
          <a:xfrm>
            <a:off x="6096001" y="1196975"/>
            <a:ext cx="5400674" cy="488709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algn="ctr"/>
            <a:endParaRPr lang="nb-NO" sz="1200">
              <a:solidFill>
                <a:schemeClr val="tx1"/>
              </a:solidFill>
              <a:effectLst/>
              <a:latin typeface="Oslo Sans" panose="02000000000000000000" pitchFamily="2" charset="77"/>
            </a:endParaRPr>
          </a:p>
        </p:txBody>
      </p:sp>
      <p:sp>
        <p:nvSpPr>
          <p:cNvPr id="3" name="Rektangel 2">
            <a:extLst>
              <a:ext uri="{FF2B5EF4-FFF2-40B4-BE49-F238E27FC236}">
                <a16:creationId xmlns:a16="http://schemas.microsoft.com/office/drawing/2014/main" id="{B654CFE2-935C-1BA6-35A7-2220258D94AA}"/>
              </a:ext>
            </a:extLst>
          </p:cNvPr>
          <p:cNvSpPr>
            <a:spLocks noChangeAspect="1"/>
          </p:cNvSpPr>
          <p:nvPr/>
        </p:nvSpPr>
        <p:spPr>
          <a:xfrm>
            <a:off x="968894" y="2838823"/>
            <a:ext cx="1975276" cy="19752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endParaRPr lang="nb-NO" sz="1400">
              <a:solidFill>
                <a:schemeClr val="tx1"/>
              </a:solidFill>
            </a:endParaRPr>
          </a:p>
          <a:p>
            <a:pPr algn="ctr"/>
            <a:r>
              <a:rPr lang="nb-NO" sz="1400">
                <a:solidFill>
                  <a:schemeClr val="tx1"/>
                </a:solidFill>
              </a:rPr>
              <a:t>Innenfor</a:t>
            </a:r>
          </a:p>
          <a:p>
            <a:pPr algn="ctr"/>
            <a:r>
              <a:rPr lang="nb-NO" sz="1400">
                <a:solidFill>
                  <a:schemeClr val="tx1"/>
                </a:solidFill>
              </a:rPr>
              <a:t>toleransevinduet</a:t>
            </a:r>
          </a:p>
          <a:p>
            <a:pPr algn="ctr"/>
            <a:endParaRPr lang="nb-NO" sz="1400">
              <a:solidFill>
                <a:schemeClr val="tx1"/>
              </a:solidFill>
            </a:endParaRPr>
          </a:p>
        </p:txBody>
      </p:sp>
      <p:sp>
        <p:nvSpPr>
          <p:cNvPr id="12" name="Tittel 1">
            <a:extLst>
              <a:ext uri="{FF2B5EF4-FFF2-40B4-BE49-F238E27FC236}">
                <a16:creationId xmlns:a16="http://schemas.microsoft.com/office/drawing/2014/main" id="{FC5D842F-B419-CDEC-71C7-AE8331ECBFFF}"/>
              </a:ext>
            </a:extLst>
          </p:cNvPr>
          <p:cNvSpPr>
            <a:spLocks noGrp="1"/>
          </p:cNvSpPr>
          <p:nvPr>
            <p:ph type="title"/>
          </p:nvPr>
        </p:nvSpPr>
        <p:spPr>
          <a:xfrm>
            <a:off x="695326" y="720002"/>
            <a:ext cx="9469438" cy="555906"/>
          </a:xfrm>
        </p:spPr>
        <p:txBody>
          <a:bodyPr>
            <a:normAutofit fontScale="90000"/>
          </a:bodyPr>
          <a:lstStyle/>
          <a:p>
            <a:r>
              <a:rPr lang="nb-NO">
                <a:effectLst/>
                <a:latin typeface="+mn-lt"/>
              </a:rPr>
              <a:t>Under toleransevinduet</a:t>
            </a:r>
            <a:br>
              <a:rPr lang="nb-NO"/>
            </a:br>
            <a:br>
              <a:rPr lang="nb-NO">
                <a:effectLst/>
                <a:latin typeface="Oslo Sans" panose="02000000000000000000" pitchFamily="2" charset="77"/>
              </a:rPr>
            </a:br>
            <a:endParaRPr lang="nb-NO">
              <a:effectLst/>
              <a:latin typeface="Oslo Sans" panose="02000000000000000000" pitchFamily="2" charset="77"/>
            </a:endParaRPr>
          </a:p>
        </p:txBody>
      </p:sp>
      <p:sp>
        <p:nvSpPr>
          <p:cNvPr id="14" name="TekstSylinder 13">
            <a:extLst>
              <a:ext uri="{FF2B5EF4-FFF2-40B4-BE49-F238E27FC236}">
                <a16:creationId xmlns:a16="http://schemas.microsoft.com/office/drawing/2014/main" id="{E9E92918-2010-4B02-C14B-FC784F9A230D}"/>
              </a:ext>
            </a:extLst>
          </p:cNvPr>
          <p:cNvSpPr txBox="1"/>
          <p:nvPr/>
        </p:nvSpPr>
        <p:spPr>
          <a:xfrm>
            <a:off x="6432945" y="1519711"/>
            <a:ext cx="4511497" cy="4955203"/>
          </a:xfrm>
          <a:prstGeom prst="rect">
            <a:avLst/>
          </a:prstGeom>
          <a:noFill/>
        </p:spPr>
        <p:txBody>
          <a:bodyPr wrap="square">
            <a:spAutoFit/>
          </a:bodyPr>
          <a:lstStyle/>
          <a:p>
            <a:pPr algn="ctr">
              <a:spcBef>
                <a:spcPts val="1200"/>
              </a:spcBef>
              <a:spcAft>
                <a:spcPts val="1200"/>
              </a:spcAft>
            </a:pPr>
            <a:r>
              <a:rPr lang="nb-NO" sz="1800" b="1"/>
              <a:t>Kroppen beskytter seg og «holder ut» til situasjonen går over </a:t>
            </a:r>
            <a:r>
              <a:rPr lang="nb-NO" baseline="30000"/>
              <a:t>1,3</a:t>
            </a:r>
            <a:r>
              <a:rPr lang="nb-NO" sz="1800" b="1"/>
              <a:t> </a:t>
            </a:r>
          </a:p>
          <a:p>
            <a:pPr marL="216000" indent="-216000">
              <a:spcBef>
                <a:spcPts val="1200"/>
              </a:spcBef>
              <a:spcAft>
                <a:spcPts val="1200"/>
              </a:spcAft>
              <a:buBlip>
                <a:blip r:embed="rId3"/>
              </a:buBlip>
            </a:pPr>
            <a:r>
              <a:rPr lang="nb-NO" sz="1800"/>
              <a:t>Pulsen synker, lite energi og kjenner mindre smerte. </a:t>
            </a:r>
          </a:p>
          <a:p>
            <a:pPr marL="216000" indent="-216000">
              <a:spcBef>
                <a:spcPts val="1200"/>
              </a:spcBef>
              <a:spcAft>
                <a:spcPts val="1200"/>
              </a:spcAft>
              <a:buBlip>
                <a:blip r:embed="rId3"/>
              </a:buBlip>
            </a:pPr>
            <a:r>
              <a:rPr lang="nb-NO" sz="1800"/>
              <a:t>Ofte oppleve </a:t>
            </a:r>
            <a:r>
              <a:rPr lang="nb-NO" sz="1800" b="1"/>
              <a:t>følelse </a:t>
            </a:r>
            <a:r>
              <a:rPr lang="nb-NO" sz="1800"/>
              <a:t>av håpløshet, hjelpeløshet eller nummenhet. </a:t>
            </a:r>
          </a:p>
          <a:p>
            <a:pPr marL="216000" indent="-216000">
              <a:spcBef>
                <a:spcPts val="1200"/>
              </a:spcBef>
              <a:spcAft>
                <a:spcPts val="1200"/>
              </a:spcAft>
              <a:buBlip>
                <a:blip r:embed="rId3"/>
              </a:buBlip>
            </a:pPr>
            <a:r>
              <a:rPr lang="nb-NO" sz="1800"/>
              <a:t>Barnet </a:t>
            </a:r>
            <a:r>
              <a:rPr lang="nb-NO" sz="1800" b="1"/>
              <a:t>reagerer lite </a:t>
            </a:r>
            <a:r>
              <a:rPr lang="nb-NO" sz="1800"/>
              <a:t>på det som skjer og tiden oppleves sakte. </a:t>
            </a:r>
          </a:p>
          <a:p>
            <a:pPr marL="216000" indent="-216000">
              <a:spcBef>
                <a:spcPts val="1200"/>
              </a:spcBef>
              <a:spcAft>
                <a:spcPts val="1200"/>
              </a:spcAft>
              <a:buBlip>
                <a:blip r:embed="rId3"/>
              </a:buBlip>
            </a:pPr>
            <a:r>
              <a:rPr lang="nb-NO"/>
              <a:t>Kan fremstå rolig, men er egentlig </a:t>
            </a:r>
            <a:r>
              <a:rPr lang="nb-NO" b="1"/>
              <a:t>uregulert</a:t>
            </a:r>
            <a:r>
              <a:rPr lang="nb-NO"/>
              <a:t> og kroppen opplever å være i fare. </a:t>
            </a:r>
          </a:p>
          <a:p>
            <a:pPr>
              <a:spcBef>
                <a:spcPts val="1200"/>
              </a:spcBef>
              <a:spcAft>
                <a:spcPts val="1200"/>
              </a:spcAft>
            </a:pPr>
            <a:endParaRPr lang="nb-NO" sz="1800">
              <a:latin typeface="Oslo Sans Office" panose="02000000000000000000" pitchFamily="2" charset="0"/>
            </a:endParaRPr>
          </a:p>
        </p:txBody>
      </p:sp>
      <p:sp>
        <p:nvSpPr>
          <p:cNvPr id="17" name="Plassholder for dato 3">
            <a:extLst>
              <a:ext uri="{FF2B5EF4-FFF2-40B4-BE49-F238E27FC236}">
                <a16:creationId xmlns:a16="http://schemas.microsoft.com/office/drawing/2014/main" id="{BB8E7E53-71B3-8A05-4F8E-D80CB16BB949}"/>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18" name="Plassholder for lysbildenummer 4">
            <a:extLst>
              <a:ext uri="{FF2B5EF4-FFF2-40B4-BE49-F238E27FC236}">
                <a16:creationId xmlns:a16="http://schemas.microsoft.com/office/drawing/2014/main" id="{79A3D44C-4F1C-13A3-137A-A72861F6A87E}"/>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23</a:t>
            </a:fld>
            <a:endParaRPr lang="nb-NO"/>
          </a:p>
        </p:txBody>
      </p:sp>
      <p:sp>
        <p:nvSpPr>
          <p:cNvPr id="4" name="TekstSylinder 3">
            <a:extLst>
              <a:ext uri="{FF2B5EF4-FFF2-40B4-BE49-F238E27FC236}">
                <a16:creationId xmlns:a16="http://schemas.microsoft.com/office/drawing/2014/main" id="{44FB84E2-F930-8348-4E4F-2B464C6CBE2F}"/>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pic>
        <p:nvPicPr>
          <p:cNvPr id="7" name="Bilde 6" descr="Et bilde som inneholder sort, mørke&#10;&#10;Automatisk generert beskrivelse">
            <a:extLst>
              <a:ext uri="{FF2B5EF4-FFF2-40B4-BE49-F238E27FC236}">
                <a16:creationId xmlns:a16="http://schemas.microsoft.com/office/drawing/2014/main" id="{E26F4726-5862-DBB8-5974-D1AA4EF67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5674" y="487393"/>
            <a:ext cx="599056" cy="1797168"/>
          </a:xfrm>
          <a:prstGeom prst="rect">
            <a:avLst/>
          </a:prstGeom>
        </p:spPr>
      </p:pic>
      <p:pic>
        <p:nvPicPr>
          <p:cNvPr id="11" name="Bilde 10" descr="Et bilde som inneholder sketch, tegning, kunst, illustrasjon&#10;&#10;Automatisk generert beskrivelse">
            <a:extLst>
              <a:ext uri="{FF2B5EF4-FFF2-40B4-BE49-F238E27FC236}">
                <a16:creationId xmlns:a16="http://schemas.microsoft.com/office/drawing/2014/main" id="{60F28390-30F2-1326-49E4-7C05BA9057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3529" y="2841917"/>
            <a:ext cx="560776" cy="1242129"/>
          </a:xfrm>
          <a:prstGeom prst="rect">
            <a:avLst/>
          </a:prstGeom>
        </p:spPr>
      </p:pic>
      <p:pic>
        <p:nvPicPr>
          <p:cNvPr id="15" name="Bilde 14" descr="Et bilde som inneholder Dans, kunst, silhuett, illustrasjon&#10;&#10;Automatisk generert beskrivelse">
            <a:extLst>
              <a:ext uri="{FF2B5EF4-FFF2-40B4-BE49-F238E27FC236}">
                <a16:creationId xmlns:a16="http://schemas.microsoft.com/office/drawing/2014/main" id="{A5363785-6472-9636-7259-68891A751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0981" y="2838823"/>
            <a:ext cx="696923" cy="1245223"/>
          </a:xfrm>
          <a:prstGeom prst="rect">
            <a:avLst/>
          </a:prstGeom>
        </p:spPr>
      </p:pic>
    </p:spTree>
    <p:extLst>
      <p:ext uri="{BB962C8B-B14F-4D97-AF65-F5344CB8AC3E}">
        <p14:creationId xmlns:p14="http://schemas.microsoft.com/office/powerpoint/2010/main" val="2908396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B0B05F4-59DC-CC65-FEC1-284C6C5CDE8A}"/>
              </a:ext>
            </a:extLst>
          </p:cNvPr>
          <p:cNvSpPr/>
          <p:nvPr/>
        </p:nvSpPr>
        <p:spPr>
          <a:xfrm>
            <a:off x="5324204"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BA0725F7-29FD-09E4-83DF-AFD59F92CD9E}"/>
              </a:ext>
            </a:extLst>
          </p:cNvPr>
          <p:cNvSpPr>
            <a:spLocks noGrp="1"/>
          </p:cNvSpPr>
          <p:nvPr>
            <p:ph type="title"/>
          </p:nvPr>
        </p:nvSpPr>
        <p:spPr>
          <a:xfrm>
            <a:off x="723473" y="4594314"/>
            <a:ext cx="4004643" cy="1311999"/>
          </a:xfrm>
        </p:spPr>
        <p:txBody>
          <a:bodyPr>
            <a:normAutofit/>
          </a:bodyPr>
          <a:lstStyle/>
          <a:p>
            <a:pPr algn="ctr"/>
            <a:r>
              <a:rPr lang="nb-NO"/>
              <a:t>Under vinduet </a:t>
            </a:r>
            <a:br>
              <a:rPr lang="nb-NO"/>
            </a:br>
            <a:r>
              <a:rPr lang="nb-NO" sz="1800"/>
              <a:t>Barnet mister tilgang på ferdigheter og kroppen «skrur seg av».</a:t>
            </a:r>
            <a:endParaRPr lang="nb-NO" sz="2000"/>
          </a:p>
        </p:txBody>
      </p:sp>
      <p:sp>
        <p:nvSpPr>
          <p:cNvPr id="3" name="Plassholder for innhold 2">
            <a:extLst>
              <a:ext uri="{FF2B5EF4-FFF2-40B4-BE49-F238E27FC236}">
                <a16:creationId xmlns:a16="http://schemas.microsoft.com/office/drawing/2014/main" id="{FC8C8B98-80AA-35E9-2290-95ECD5FC3066}"/>
              </a:ext>
            </a:extLst>
          </p:cNvPr>
          <p:cNvSpPr>
            <a:spLocks noGrp="1"/>
          </p:cNvSpPr>
          <p:nvPr>
            <p:ph idx="1"/>
          </p:nvPr>
        </p:nvSpPr>
        <p:spPr>
          <a:xfrm>
            <a:off x="5932450" y="691951"/>
            <a:ext cx="5564224" cy="5600401"/>
          </a:xfrm>
        </p:spPr>
        <p:txBody>
          <a:bodyPr>
            <a:normAutofit fontScale="77500" lnSpcReduction="20000"/>
          </a:bodyPr>
          <a:lstStyle/>
          <a:p>
            <a:pPr marL="0" indent="0">
              <a:spcBef>
                <a:spcPts val="1200"/>
              </a:spcBef>
              <a:spcAft>
                <a:spcPts val="1200"/>
              </a:spcAft>
              <a:buNone/>
            </a:pPr>
            <a:r>
              <a:rPr lang="nb-NO" sz="2300" b="1"/>
              <a:t>Eksempler: </a:t>
            </a:r>
          </a:p>
          <a:p>
            <a:pPr>
              <a:lnSpc>
                <a:spcPct val="120000"/>
              </a:lnSpc>
              <a:spcBef>
                <a:spcPts val="1200"/>
              </a:spcBef>
              <a:spcAft>
                <a:spcPts val="1200"/>
              </a:spcAft>
              <a:buBlip>
                <a:blip r:embed="rId2"/>
              </a:buBlip>
            </a:pPr>
            <a:r>
              <a:rPr lang="nb-NO" sz="2300"/>
              <a:t>Virker helt likegyldig og at barnet ikke bryr seg når en voksen kjefter. </a:t>
            </a:r>
          </a:p>
          <a:p>
            <a:pPr>
              <a:lnSpc>
                <a:spcPct val="120000"/>
              </a:lnSpc>
              <a:spcBef>
                <a:spcPts val="1200"/>
              </a:spcBef>
              <a:spcAft>
                <a:spcPts val="1200"/>
              </a:spcAft>
              <a:buBlip>
                <a:blip r:embed="rId2"/>
              </a:buBlip>
            </a:pPr>
            <a:r>
              <a:rPr lang="nb-NO" sz="2300"/>
              <a:t>Viser lite reaksjoner når dere snakker om volden barnet opplever hjemme, noe du vet er vanskelig for barnet. </a:t>
            </a:r>
          </a:p>
          <a:p>
            <a:pPr>
              <a:lnSpc>
                <a:spcPct val="120000"/>
              </a:lnSpc>
              <a:spcBef>
                <a:spcPts val="1200"/>
              </a:spcBef>
              <a:spcAft>
                <a:spcPts val="1200"/>
              </a:spcAft>
              <a:buBlip>
                <a:blip r:embed="rId2"/>
              </a:buBlip>
            </a:pPr>
            <a:r>
              <a:rPr lang="nb-NO" sz="2300"/>
              <a:t>Barnet ser ned i skoleboken, men er egentlig ikke mentalt tilstede og får ikke med seg det som blir sagt. </a:t>
            </a:r>
          </a:p>
          <a:p>
            <a:pPr>
              <a:lnSpc>
                <a:spcPct val="120000"/>
              </a:lnSpc>
              <a:spcBef>
                <a:spcPts val="1200"/>
              </a:spcBef>
              <a:spcAft>
                <a:spcPts val="1200"/>
              </a:spcAft>
              <a:buBlip>
                <a:blip r:embed="rId2"/>
              </a:buBlip>
            </a:pPr>
            <a:r>
              <a:rPr lang="nb-NO" sz="2300"/>
              <a:t>Baret virker som om det har gitt opp, akseptert situasjonen, og gjør ikke motstand når de andre barna mobber. </a:t>
            </a:r>
          </a:p>
          <a:p>
            <a:pPr>
              <a:lnSpc>
                <a:spcPct val="120000"/>
              </a:lnSpc>
              <a:spcBef>
                <a:spcPts val="1200"/>
              </a:spcBef>
              <a:spcAft>
                <a:spcPts val="1200"/>
              </a:spcAft>
              <a:buBlip>
                <a:blip r:embed="rId2"/>
              </a:buBlip>
            </a:pPr>
            <a:r>
              <a:rPr lang="nb-NO" sz="2300"/>
              <a:t>Kan forsøke å regulere seg med selvskading og rus for å komme unna vonde følelser. </a:t>
            </a:r>
          </a:p>
          <a:p>
            <a:pPr>
              <a:lnSpc>
                <a:spcPct val="100000"/>
              </a:lnSpc>
              <a:spcAft>
                <a:spcPts val="1800"/>
              </a:spcAft>
              <a:buBlip>
                <a:blip r:embed="rId2"/>
              </a:buBlip>
            </a:pPr>
            <a:endParaRPr lang="nb-NO" sz="1800">
              <a:latin typeface="Oslo Sans Office" panose="02000000000000000000" pitchFamily="2" charset="0"/>
            </a:endParaRPr>
          </a:p>
        </p:txBody>
      </p:sp>
      <p:sp>
        <p:nvSpPr>
          <p:cNvPr id="4" name="TekstSylinder 3">
            <a:extLst>
              <a:ext uri="{FF2B5EF4-FFF2-40B4-BE49-F238E27FC236}">
                <a16:creationId xmlns:a16="http://schemas.microsoft.com/office/drawing/2014/main" id="{F952F4C2-E669-70A1-D752-076D23A8D9DE}"/>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pic>
        <p:nvPicPr>
          <p:cNvPr id="10" name="Bilde 9" descr="Et bilde som inneholder sort, mørke&#10;&#10;Automatisk generert beskrivelse">
            <a:extLst>
              <a:ext uri="{FF2B5EF4-FFF2-40B4-BE49-F238E27FC236}">
                <a16:creationId xmlns:a16="http://schemas.microsoft.com/office/drawing/2014/main" id="{88714EC8-A2ED-81E2-4DBF-A9ABA23E3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050" y="192087"/>
            <a:ext cx="1572706" cy="4718117"/>
          </a:xfrm>
          <a:prstGeom prst="rect">
            <a:avLst/>
          </a:prstGeom>
        </p:spPr>
      </p:pic>
    </p:spTree>
    <p:extLst>
      <p:ext uri="{BB962C8B-B14F-4D97-AF65-F5344CB8AC3E}">
        <p14:creationId xmlns:p14="http://schemas.microsoft.com/office/powerpoint/2010/main" val="2181371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DE271B-3BF0-5752-F82D-658CA779BB85}"/>
              </a:ext>
            </a:extLst>
          </p:cNvPr>
          <p:cNvSpPr>
            <a:spLocks noGrp="1"/>
          </p:cNvSpPr>
          <p:nvPr>
            <p:ph type="title"/>
          </p:nvPr>
        </p:nvSpPr>
        <p:spPr/>
        <p:txBody>
          <a:bodyPr/>
          <a:lstStyle/>
          <a:p>
            <a:r>
              <a:rPr lang="nb-NO"/>
              <a:t>Oppgave </a:t>
            </a:r>
          </a:p>
        </p:txBody>
      </p:sp>
      <p:sp>
        <p:nvSpPr>
          <p:cNvPr id="3" name="Plassholder for innhold 2">
            <a:extLst>
              <a:ext uri="{FF2B5EF4-FFF2-40B4-BE49-F238E27FC236}">
                <a16:creationId xmlns:a16="http://schemas.microsoft.com/office/drawing/2014/main" id="{1B2A710A-8A00-E654-36BF-43ABC459727C}"/>
              </a:ext>
            </a:extLst>
          </p:cNvPr>
          <p:cNvSpPr>
            <a:spLocks noGrp="1"/>
          </p:cNvSpPr>
          <p:nvPr>
            <p:ph idx="1"/>
          </p:nvPr>
        </p:nvSpPr>
        <p:spPr>
          <a:xfrm>
            <a:off x="695326" y="2035176"/>
            <a:ext cx="5476874" cy="3124653"/>
          </a:xfrm>
        </p:spPr>
        <p:txBody>
          <a:bodyPr/>
          <a:lstStyle/>
          <a:p>
            <a:pPr marL="0" indent="0">
              <a:spcBef>
                <a:spcPts val="1200"/>
              </a:spcBef>
              <a:spcAft>
                <a:spcPts val="1200"/>
              </a:spcAft>
              <a:buNone/>
            </a:pPr>
            <a:r>
              <a:rPr lang="nb-NO" sz="1800"/>
              <a:t>Diskuter sammen to og to:</a:t>
            </a:r>
          </a:p>
          <a:p>
            <a:pPr>
              <a:spcBef>
                <a:spcPts val="1200"/>
              </a:spcBef>
              <a:spcAft>
                <a:spcPts val="1200"/>
              </a:spcAft>
              <a:buBlip>
                <a:blip r:embed="rId2"/>
              </a:buBlip>
            </a:pPr>
            <a:r>
              <a:rPr lang="nb-NO" sz="1800"/>
              <a:t>Hva er typisk atferd dere kan oppleve hos barn og ungdom når de er over eller under toleransevinduet?</a:t>
            </a:r>
          </a:p>
          <a:p>
            <a:pPr algn="l">
              <a:spcBef>
                <a:spcPts val="1200"/>
              </a:spcBef>
              <a:spcAft>
                <a:spcPts val="1200"/>
              </a:spcAft>
              <a:buBlip>
                <a:blip r:embed="rId2"/>
              </a:buBlip>
            </a:pPr>
            <a:r>
              <a:rPr lang="nb-NO" sz="1800"/>
              <a:t>Er det andre typer atferd dere kan legge til? Beskriv konkret hvordan du ser (</a:t>
            </a:r>
            <a:r>
              <a:rPr lang="nb-NO" sz="1800" b="0" i="0">
                <a:solidFill>
                  <a:srgbClr val="212529"/>
                </a:solidFill>
                <a:effectLst/>
              </a:rPr>
              <a:t>pust, puls, kroppen, stemme, </a:t>
            </a:r>
            <a:r>
              <a:rPr lang="nb-NO" sz="1800">
                <a:solidFill>
                  <a:srgbClr val="212529"/>
                </a:solidFill>
              </a:rPr>
              <a:t>blikk</a:t>
            </a:r>
            <a:r>
              <a:rPr lang="nb-NO" sz="1800" b="0" i="0">
                <a:solidFill>
                  <a:srgbClr val="212529"/>
                </a:solidFill>
                <a:effectLst/>
              </a:rPr>
              <a:t> </a:t>
            </a:r>
            <a:r>
              <a:rPr lang="nb-NO" sz="1800" b="0" i="0" err="1">
                <a:solidFill>
                  <a:srgbClr val="212529"/>
                </a:solidFill>
                <a:effectLst/>
              </a:rPr>
              <a:t>etc</a:t>
            </a:r>
            <a:r>
              <a:rPr lang="nb-NO" sz="1800" b="0" i="0">
                <a:solidFill>
                  <a:srgbClr val="212529"/>
                </a:solidFill>
                <a:effectLst/>
              </a:rPr>
              <a:t>) </a:t>
            </a:r>
          </a:p>
        </p:txBody>
      </p:sp>
      <p:pic>
        <p:nvPicPr>
          <p:cNvPr id="7" name="Bilde 6" descr="Et bilde som inneholder måne, Himmellegeme, mørke, Astronomisk begivenhet&#10;&#10;Automatisk generert beskrivelse">
            <a:extLst>
              <a:ext uri="{FF2B5EF4-FFF2-40B4-BE49-F238E27FC236}">
                <a16:creationId xmlns:a16="http://schemas.microsoft.com/office/drawing/2014/main" id="{83C38D7D-5334-B11F-1995-E6BEBC893A63}"/>
              </a:ext>
            </a:extLst>
          </p:cNvPr>
          <p:cNvPicPr>
            <a:picLocks noChangeAspect="1"/>
          </p:cNvPicPr>
          <p:nvPr/>
        </p:nvPicPr>
        <p:blipFill rotWithShape="1">
          <a:blip r:embed="rId3">
            <a:extLst>
              <a:ext uri="{28A0092B-C50C-407E-A947-70E740481C1C}">
                <a14:useLocalDpi xmlns:a14="http://schemas.microsoft.com/office/drawing/2010/main" val="0"/>
              </a:ext>
            </a:extLst>
          </a:blip>
          <a:srcRect l="57558" t="20845" r="30437" b="58781"/>
          <a:stretch/>
        </p:blipFill>
        <p:spPr>
          <a:xfrm>
            <a:off x="10007286" y="636819"/>
            <a:ext cx="578497" cy="552198"/>
          </a:xfrm>
          <a:prstGeom prst="rect">
            <a:avLst/>
          </a:prstGeom>
        </p:spPr>
      </p:pic>
      <p:sp>
        <p:nvSpPr>
          <p:cNvPr id="8" name="TekstSylinder 7">
            <a:extLst>
              <a:ext uri="{FF2B5EF4-FFF2-40B4-BE49-F238E27FC236}">
                <a16:creationId xmlns:a16="http://schemas.microsoft.com/office/drawing/2014/main" id="{6F4643C9-13B0-23ED-0D2E-1DEC9164CB7E}"/>
              </a:ext>
            </a:extLst>
          </p:cNvPr>
          <p:cNvSpPr txBox="1"/>
          <p:nvPr/>
        </p:nvSpPr>
        <p:spPr>
          <a:xfrm>
            <a:off x="10587277" y="636819"/>
            <a:ext cx="1444667" cy="333681"/>
          </a:xfrm>
          <a:prstGeom prst="rect">
            <a:avLst/>
          </a:prstGeom>
          <a:noFill/>
        </p:spPr>
        <p:txBody>
          <a:bodyPr wrap="square">
            <a:spAutoFit/>
          </a:bodyPr>
          <a:lstStyle/>
          <a:p>
            <a:pPr marL="0" indent="0">
              <a:lnSpc>
                <a:spcPct val="116000"/>
              </a:lnSpc>
              <a:spcAft>
                <a:spcPts val="800"/>
              </a:spcAft>
              <a:buNone/>
            </a:pPr>
            <a:r>
              <a:rPr lang="nb-NO" sz="1400" b="1">
                <a:effectLst/>
                <a:latin typeface="+mj-lt"/>
                <a:ea typeface="Aptos" panose="020B0004020202020204" pitchFamily="34" charset="0"/>
                <a:cs typeface="Times New Roman" panose="02020603050405020304" pitchFamily="18" charset="0"/>
              </a:rPr>
              <a:t>10 minutter</a:t>
            </a:r>
          </a:p>
        </p:txBody>
      </p:sp>
      <p:sp>
        <p:nvSpPr>
          <p:cNvPr id="5" name="Plassholder for dato 3">
            <a:extLst>
              <a:ext uri="{FF2B5EF4-FFF2-40B4-BE49-F238E27FC236}">
                <a16:creationId xmlns:a16="http://schemas.microsoft.com/office/drawing/2014/main" id="{87BE4FC7-8216-B119-830A-99EE83B81294}"/>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9" name="Plassholder for lysbildenummer 4">
            <a:extLst>
              <a:ext uri="{FF2B5EF4-FFF2-40B4-BE49-F238E27FC236}">
                <a16:creationId xmlns:a16="http://schemas.microsoft.com/office/drawing/2014/main" id="{3FC2B3F4-E524-75F3-1A2D-9EC77EAE11B6}"/>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25</a:t>
            </a:fld>
            <a:endParaRPr lang="nb-NO"/>
          </a:p>
        </p:txBody>
      </p:sp>
      <p:pic>
        <p:nvPicPr>
          <p:cNvPr id="6" name="Bilde 5" descr="Et bilde som inneholder kunst, sketch&#10;&#10;Automatisk generert beskrivelse">
            <a:extLst>
              <a:ext uri="{FF2B5EF4-FFF2-40B4-BE49-F238E27FC236}">
                <a16:creationId xmlns:a16="http://schemas.microsoft.com/office/drawing/2014/main" id="{BF30024D-57C3-377E-EBDD-AEA9BA51BA7E}"/>
              </a:ext>
            </a:extLst>
          </p:cNvPr>
          <p:cNvPicPr>
            <a:picLocks noChangeAspect="1"/>
          </p:cNvPicPr>
          <p:nvPr/>
        </p:nvPicPr>
        <p:blipFill rotWithShape="1">
          <a:blip r:embed="rId4">
            <a:extLst>
              <a:ext uri="{28A0092B-C50C-407E-A947-70E740481C1C}">
                <a14:useLocalDpi xmlns:a14="http://schemas.microsoft.com/office/drawing/2010/main" val="0"/>
              </a:ext>
            </a:extLst>
          </a:blip>
          <a:srcRect l="26236" t="17528" r="43600" b="16201"/>
          <a:stretch/>
        </p:blipFill>
        <p:spPr>
          <a:xfrm>
            <a:off x="7002465" y="1468192"/>
            <a:ext cx="3793229" cy="4687205"/>
          </a:xfrm>
          <a:prstGeom prst="rect">
            <a:avLst/>
          </a:prstGeom>
        </p:spPr>
      </p:pic>
      <p:sp>
        <p:nvSpPr>
          <p:cNvPr id="10" name="TekstSylinder 9">
            <a:extLst>
              <a:ext uri="{FF2B5EF4-FFF2-40B4-BE49-F238E27FC236}">
                <a16:creationId xmlns:a16="http://schemas.microsoft.com/office/drawing/2014/main" id="{10175923-AB4E-85D1-E4CF-1DCD9856D76E}"/>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spTree>
    <p:extLst>
      <p:ext uri="{BB962C8B-B14F-4D97-AF65-F5344CB8AC3E}">
        <p14:creationId xmlns:p14="http://schemas.microsoft.com/office/powerpoint/2010/main" val="91547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33D44A-C05E-F068-8AE3-E933EDE6297E}"/>
              </a:ext>
            </a:extLst>
          </p:cNvPr>
          <p:cNvSpPr>
            <a:spLocks noGrp="1"/>
          </p:cNvSpPr>
          <p:nvPr>
            <p:ph type="title"/>
          </p:nvPr>
        </p:nvSpPr>
        <p:spPr/>
        <p:txBody>
          <a:bodyPr/>
          <a:lstStyle/>
          <a:p>
            <a:r>
              <a:rPr lang="nb-NO"/>
              <a:t>Case: Lise 4 år</a:t>
            </a:r>
          </a:p>
        </p:txBody>
      </p:sp>
      <p:sp>
        <p:nvSpPr>
          <p:cNvPr id="5" name="TekstSylinder 4">
            <a:extLst>
              <a:ext uri="{FF2B5EF4-FFF2-40B4-BE49-F238E27FC236}">
                <a16:creationId xmlns:a16="http://schemas.microsoft.com/office/drawing/2014/main" id="{E8FF1A33-C07B-E222-1FCD-EAA738EA7C66}"/>
              </a:ext>
            </a:extLst>
          </p:cNvPr>
          <p:cNvSpPr txBox="1"/>
          <p:nvPr/>
        </p:nvSpPr>
        <p:spPr>
          <a:xfrm>
            <a:off x="695325" y="1787658"/>
            <a:ext cx="5118879" cy="3908762"/>
          </a:xfrm>
          <a:prstGeom prst="rect">
            <a:avLst/>
          </a:prstGeom>
          <a:noFill/>
        </p:spPr>
        <p:txBody>
          <a:bodyPr wrap="square">
            <a:spAutoFit/>
          </a:bodyPr>
          <a:lstStyle/>
          <a:p>
            <a:pPr>
              <a:spcBef>
                <a:spcPts val="1200"/>
              </a:spcBef>
            </a:pPr>
            <a:r>
              <a:rPr lang="nb-NO"/>
              <a:t>Bruk toleransevinduet som verktøy for å gjenkjenne hvor aktivert Lise er, og hvordan det påvirker hennes væremåte. </a:t>
            </a:r>
          </a:p>
          <a:p>
            <a:pPr>
              <a:spcBef>
                <a:spcPts val="1200"/>
              </a:spcBef>
            </a:pPr>
            <a:endParaRPr lang="nb-NO"/>
          </a:p>
          <a:p>
            <a:pPr marL="576000" lvl="1" indent="-216000">
              <a:spcBef>
                <a:spcPts val="600"/>
              </a:spcBef>
              <a:spcAft>
                <a:spcPts val="600"/>
              </a:spcAft>
              <a:buBlip>
                <a:blip r:embed="rId2"/>
              </a:buBlip>
            </a:pPr>
            <a:r>
              <a:rPr lang="nb-NO"/>
              <a:t>Hvilken konkret atferd observer dere hos Lise?</a:t>
            </a:r>
          </a:p>
          <a:p>
            <a:pPr marL="576000" lvl="1" indent="-216000">
              <a:spcBef>
                <a:spcPts val="600"/>
              </a:spcBef>
              <a:spcAft>
                <a:spcPts val="600"/>
              </a:spcAft>
              <a:buBlip>
                <a:blip r:embed="rId2"/>
              </a:buBlip>
            </a:pPr>
            <a:r>
              <a:rPr lang="nb-NO"/>
              <a:t>Hvor i toleransevinduet kan Lise være, tegn inn. </a:t>
            </a:r>
          </a:p>
          <a:p>
            <a:pPr marL="576000" lvl="1" indent="-216000">
              <a:spcBef>
                <a:spcPts val="600"/>
              </a:spcBef>
              <a:spcAft>
                <a:spcPts val="600"/>
              </a:spcAft>
              <a:buBlip>
                <a:blip r:embed="rId2"/>
              </a:buBlip>
            </a:pPr>
            <a:r>
              <a:rPr lang="nb-NO"/>
              <a:t>Hva gjør Lise spontant for å regulere seg tror dere?</a:t>
            </a:r>
          </a:p>
          <a:p>
            <a:pPr>
              <a:spcBef>
                <a:spcPts val="1200"/>
              </a:spcBef>
            </a:pPr>
            <a:endParaRPr lang="nb-NO"/>
          </a:p>
        </p:txBody>
      </p:sp>
      <p:pic>
        <p:nvPicPr>
          <p:cNvPr id="4" name="Bilde 3" descr="Et bilde som inneholder kunst, tegning, sketch, strektegning&#10;&#10;Automatisk generert beskrivelse">
            <a:extLst>
              <a:ext uri="{FF2B5EF4-FFF2-40B4-BE49-F238E27FC236}">
                <a16:creationId xmlns:a16="http://schemas.microsoft.com/office/drawing/2014/main" id="{7ABDB6E8-4407-4E0B-8E4E-964F9C2893BC}"/>
              </a:ext>
            </a:extLst>
          </p:cNvPr>
          <p:cNvPicPr>
            <a:picLocks noChangeAspect="1"/>
          </p:cNvPicPr>
          <p:nvPr/>
        </p:nvPicPr>
        <p:blipFill rotWithShape="1">
          <a:blip r:embed="rId3">
            <a:extLst>
              <a:ext uri="{28A0092B-C50C-407E-A947-70E740481C1C}">
                <a14:useLocalDpi xmlns:a14="http://schemas.microsoft.com/office/drawing/2010/main" val="0"/>
              </a:ext>
            </a:extLst>
          </a:blip>
          <a:srcRect b="61470"/>
          <a:stretch/>
        </p:blipFill>
        <p:spPr>
          <a:xfrm>
            <a:off x="6910086" y="1189017"/>
            <a:ext cx="4411099" cy="3939198"/>
          </a:xfrm>
          <a:prstGeom prst="rect">
            <a:avLst/>
          </a:prstGeom>
        </p:spPr>
      </p:pic>
      <p:pic>
        <p:nvPicPr>
          <p:cNvPr id="8" name="Bilde 7" descr="Et bilde som inneholder måne, Himmellegeme, mørke, Astronomisk begivenhet&#10;&#10;Automatisk generert beskrivelse">
            <a:extLst>
              <a:ext uri="{FF2B5EF4-FFF2-40B4-BE49-F238E27FC236}">
                <a16:creationId xmlns:a16="http://schemas.microsoft.com/office/drawing/2014/main" id="{E6B8E42C-FE02-0501-727F-96C50ADB096A}"/>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10007286" y="636819"/>
            <a:ext cx="578497" cy="552198"/>
          </a:xfrm>
          <a:prstGeom prst="rect">
            <a:avLst/>
          </a:prstGeom>
        </p:spPr>
      </p:pic>
      <p:sp>
        <p:nvSpPr>
          <p:cNvPr id="9" name="TekstSylinder 8">
            <a:extLst>
              <a:ext uri="{FF2B5EF4-FFF2-40B4-BE49-F238E27FC236}">
                <a16:creationId xmlns:a16="http://schemas.microsoft.com/office/drawing/2014/main" id="{8F97CA42-D86B-7B71-0036-15C6E977194F}"/>
              </a:ext>
            </a:extLst>
          </p:cNvPr>
          <p:cNvSpPr txBox="1"/>
          <p:nvPr/>
        </p:nvSpPr>
        <p:spPr>
          <a:xfrm>
            <a:off x="10587277" y="636819"/>
            <a:ext cx="1444667" cy="333681"/>
          </a:xfrm>
          <a:prstGeom prst="rect">
            <a:avLst/>
          </a:prstGeom>
          <a:noFill/>
        </p:spPr>
        <p:txBody>
          <a:bodyPr wrap="square">
            <a:spAutoFit/>
          </a:bodyPr>
          <a:lstStyle/>
          <a:p>
            <a:pPr marL="0" indent="0">
              <a:lnSpc>
                <a:spcPct val="116000"/>
              </a:lnSpc>
              <a:spcAft>
                <a:spcPts val="800"/>
              </a:spcAft>
              <a:buNone/>
            </a:pPr>
            <a:r>
              <a:rPr lang="nb-NO" sz="1400" b="1">
                <a:latin typeface="+mj-lt"/>
                <a:ea typeface="Aptos" panose="020B0004020202020204" pitchFamily="34" charset="0"/>
                <a:cs typeface="Times New Roman" panose="02020603050405020304" pitchFamily="18" charset="0"/>
              </a:rPr>
              <a:t>15</a:t>
            </a:r>
            <a:r>
              <a:rPr lang="nb-NO" sz="1400" b="1">
                <a:effectLst/>
                <a:latin typeface="+mj-lt"/>
                <a:ea typeface="Aptos" panose="020B0004020202020204" pitchFamily="34" charset="0"/>
                <a:cs typeface="Times New Roman" panose="02020603050405020304" pitchFamily="18" charset="0"/>
              </a:rPr>
              <a:t> minutter</a:t>
            </a:r>
          </a:p>
        </p:txBody>
      </p:sp>
      <p:sp>
        <p:nvSpPr>
          <p:cNvPr id="10" name="TekstSylinder 9">
            <a:extLst>
              <a:ext uri="{FF2B5EF4-FFF2-40B4-BE49-F238E27FC236}">
                <a16:creationId xmlns:a16="http://schemas.microsoft.com/office/drawing/2014/main" id="{0214EF48-8A72-207F-A6F0-E9BADDA2C183}"/>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spTree>
    <p:extLst>
      <p:ext uri="{BB962C8B-B14F-4D97-AF65-F5344CB8AC3E}">
        <p14:creationId xmlns:p14="http://schemas.microsoft.com/office/powerpoint/2010/main" val="3155566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33D44A-C05E-F068-8AE3-E933EDE6297E}"/>
              </a:ext>
            </a:extLst>
          </p:cNvPr>
          <p:cNvSpPr>
            <a:spLocks noGrp="1"/>
          </p:cNvSpPr>
          <p:nvPr>
            <p:ph type="title"/>
          </p:nvPr>
        </p:nvSpPr>
        <p:spPr/>
        <p:txBody>
          <a:bodyPr/>
          <a:lstStyle/>
          <a:p>
            <a:r>
              <a:rPr lang="nb-NO"/>
              <a:t>Case: Lise 4 år</a:t>
            </a:r>
          </a:p>
        </p:txBody>
      </p:sp>
      <p:sp>
        <p:nvSpPr>
          <p:cNvPr id="6" name="TekstSylinder 5">
            <a:extLst>
              <a:ext uri="{FF2B5EF4-FFF2-40B4-BE49-F238E27FC236}">
                <a16:creationId xmlns:a16="http://schemas.microsoft.com/office/drawing/2014/main" id="{1D563332-45E5-F447-639D-94CF4D254EAB}"/>
              </a:ext>
            </a:extLst>
          </p:cNvPr>
          <p:cNvSpPr txBox="1"/>
          <p:nvPr/>
        </p:nvSpPr>
        <p:spPr>
          <a:xfrm>
            <a:off x="421005" y="1460260"/>
            <a:ext cx="10801349" cy="4832092"/>
          </a:xfrm>
          <a:prstGeom prst="rect">
            <a:avLst/>
          </a:prstGeom>
          <a:noFill/>
        </p:spPr>
        <p:txBody>
          <a:bodyPr wrap="square" numCol="2" spcCol="360000">
            <a:spAutoFit/>
          </a:bodyPr>
          <a:lstStyle/>
          <a:p>
            <a:pPr marL="0" indent="0">
              <a:buNone/>
            </a:pPr>
            <a:r>
              <a:rPr lang="nb-NO" sz="1400"/>
              <a:t>Lise bor alene med moren sin. Mor strever psykisk, og har i perioder depressive episoder der hun orker lite og blir fort sint. De har lite nær familie, så Lise har i perioder blitt passet på av mange forskjellige når moren har vært for syk. </a:t>
            </a:r>
          </a:p>
          <a:p>
            <a:pPr marL="0" indent="0">
              <a:buNone/>
            </a:pPr>
            <a:endParaRPr lang="nb-NO" sz="1400"/>
          </a:p>
          <a:p>
            <a:pPr marL="0" indent="0">
              <a:buNone/>
            </a:pPr>
            <a:r>
              <a:rPr lang="nb-NO" sz="1400"/>
              <a:t>Lise går i barnehage. Akkurat nå er det samlingsstund der de holder på å lese eventyret om «De tre bukkene bruse».</a:t>
            </a:r>
          </a:p>
          <a:p>
            <a:pPr marL="0" indent="0">
              <a:buNone/>
            </a:pPr>
            <a:r>
              <a:rPr lang="nb-NO" sz="1400"/>
              <a:t>Rett før samlingsstunden kranglet Lise med en annen jente om hvem som skulle være «mamma» da de lekte familie. I samlingsstunden er det vanskelig for Lise å sitte stille. Hun fikler med kjolen sin, kroppen vrir seg og hun skumper borti barna som sitter ved siden av henne. Den voksne som har samlingsstunden sier at «alle barna må sitte stille». Lise er stille en liten stund, men hun begynner raskt å bevege på seg igjen og snur seg til siden og sier noe til et av de andre barna. Lise begynner etter hvert å plage det andre barnet. En voksen setter seg ned ved siden av henne og prøver å roe henne ned. Det fungerer ikke, og Lise fortsetter å pirke borti de andre barna. Uroen smitter, og den voksne tar med seg Lise og går ut så de kan få en pause. </a:t>
            </a:r>
          </a:p>
          <a:p>
            <a:pPr marL="0" indent="0">
              <a:buNone/>
            </a:pPr>
            <a:endParaRPr lang="nb-NO" sz="1400"/>
          </a:p>
          <a:p>
            <a:pPr marL="0" indent="0">
              <a:buNone/>
            </a:pPr>
            <a:endParaRPr lang="nb-NO" sz="1400"/>
          </a:p>
          <a:p>
            <a:pPr marL="0" indent="0">
              <a:buNone/>
            </a:pPr>
            <a:r>
              <a:rPr lang="nb-NO" sz="1400"/>
              <a:t>Den voksne prøver å få blikkontakt med Lise og spørre om det er noe som har skjedd. Lise ser først ned i bakken, men etter hvert møter hun blikket hennes. Lise svarer ikke på spørsmålet, men begynner istedenfor å tulle og tøyse. Hun snakker om hva hun spiste til frokost, og den voksne kjenner at hun blir litt forvirret fordi Lise snakker ikke helt sammenhengende og temaet skifter fort. Kroppen til Lise er fortsatt utrolig, og hun tar på alt som er rundt henne. </a:t>
            </a:r>
          </a:p>
          <a:p>
            <a:pPr marL="0" indent="0">
              <a:buNone/>
            </a:pPr>
            <a:endParaRPr lang="nb-NO" sz="1400"/>
          </a:p>
          <a:p>
            <a:pPr marL="0" indent="0">
              <a:buNone/>
            </a:pPr>
            <a:r>
              <a:rPr lang="nb-NO" sz="1400"/>
              <a:t>Den ansatte sier at Lise må hører etter, og kjenner at hun blir provosert, fordi det virker som om Lise ignorerer det hun sier. Lise blir sint, og sier at hun vil ikke, og at hun vil hjem. Dette er så typiske Lise, tenker den ansatte. Lise motsetter seg alltid grenser, og det virker som om hun terger de ansatte med vilje. </a:t>
            </a:r>
          </a:p>
          <a:p>
            <a:pPr marL="0" indent="0">
              <a:buNone/>
            </a:pPr>
            <a:endParaRPr lang="nb-NO" sz="1400"/>
          </a:p>
        </p:txBody>
      </p:sp>
      <p:sp>
        <p:nvSpPr>
          <p:cNvPr id="3" name="TekstSylinder 2">
            <a:extLst>
              <a:ext uri="{FF2B5EF4-FFF2-40B4-BE49-F238E27FC236}">
                <a16:creationId xmlns:a16="http://schemas.microsoft.com/office/drawing/2014/main" id="{DB3ACE7F-2141-9516-41F0-0E8E1AF4C34C}"/>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spTree>
    <p:extLst>
      <p:ext uri="{BB962C8B-B14F-4D97-AF65-F5344CB8AC3E}">
        <p14:creationId xmlns:p14="http://schemas.microsoft.com/office/powerpoint/2010/main" val="2663421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33D44A-C05E-F068-8AE3-E933EDE6297E}"/>
              </a:ext>
            </a:extLst>
          </p:cNvPr>
          <p:cNvSpPr>
            <a:spLocks noGrp="1"/>
          </p:cNvSpPr>
          <p:nvPr>
            <p:ph type="title"/>
          </p:nvPr>
        </p:nvSpPr>
        <p:spPr/>
        <p:txBody>
          <a:bodyPr/>
          <a:lstStyle/>
          <a:p>
            <a:r>
              <a:rPr lang="nb-NO"/>
              <a:t>Case: Lars 15 år</a:t>
            </a:r>
          </a:p>
        </p:txBody>
      </p:sp>
      <p:sp>
        <p:nvSpPr>
          <p:cNvPr id="5" name="TekstSylinder 4">
            <a:extLst>
              <a:ext uri="{FF2B5EF4-FFF2-40B4-BE49-F238E27FC236}">
                <a16:creationId xmlns:a16="http://schemas.microsoft.com/office/drawing/2014/main" id="{E8FF1A33-C07B-E222-1FCD-EAA738EA7C66}"/>
              </a:ext>
            </a:extLst>
          </p:cNvPr>
          <p:cNvSpPr txBox="1"/>
          <p:nvPr/>
        </p:nvSpPr>
        <p:spPr>
          <a:xfrm>
            <a:off x="695326" y="1711069"/>
            <a:ext cx="5944902" cy="4462760"/>
          </a:xfrm>
          <a:prstGeom prst="rect">
            <a:avLst/>
          </a:prstGeom>
          <a:noFill/>
        </p:spPr>
        <p:txBody>
          <a:bodyPr wrap="square">
            <a:spAutoFit/>
          </a:bodyPr>
          <a:lstStyle/>
          <a:p>
            <a:pPr>
              <a:spcBef>
                <a:spcPts val="1200"/>
              </a:spcBef>
            </a:pPr>
            <a:r>
              <a:rPr lang="nb-NO"/>
              <a:t>Bruk toleransevinduet som verktøy for å gjenkjenne hvor aktivert Lars er og hvordan det påvirker hans væremåte i samtalen med helsesykepleier. </a:t>
            </a:r>
          </a:p>
          <a:p>
            <a:pPr>
              <a:spcBef>
                <a:spcPts val="1200"/>
              </a:spcBef>
            </a:pPr>
            <a:endParaRPr lang="nb-NO"/>
          </a:p>
          <a:p>
            <a:pPr>
              <a:spcBef>
                <a:spcPts val="1200"/>
              </a:spcBef>
            </a:pPr>
            <a:r>
              <a:rPr lang="nb-NO"/>
              <a:t>Diskuter i mindre gruppe: </a:t>
            </a:r>
          </a:p>
          <a:p>
            <a:pPr marL="742950" lvl="1" indent="-285750">
              <a:spcBef>
                <a:spcPts val="1200"/>
              </a:spcBef>
              <a:buBlip>
                <a:blip r:embed="rId2"/>
              </a:buBlip>
            </a:pPr>
            <a:r>
              <a:rPr lang="nb-NO"/>
              <a:t>Hvilken atferd observer dere hos Lars?</a:t>
            </a:r>
          </a:p>
          <a:p>
            <a:pPr marL="742950" lvl="1" indent="-285750">
              <a:spcBef>
                <a:spcPts val="1200"/>
              </a:spcBef>
              <a:buBlip>
                <a:blip r:embed="rId2"/>
              </a:buBlip>
            </a:pPr>
            <a:r>
              <a:rPr lang="nb-NO"/>
              <a:t>Hvor i toleransevinduet kan Lars være? Tegn inn. </a:t>
            </a:r>
          </a:p>
          <a:p>
            <a:pPr marL="742950" lvl="1" indent="-285750">
              <a:spcBef>
                <a:spcPts val="1200"/>
              </a:spcBef>
              <a:buBlip>
                <a:blip r:embed="rId2"/>
              </a:buBlip>
            </a:pPr>
            <a:r>
              <a:rPr lang="nb-NO"/>
              <a:t>Hva gjør Lars spontant for å regulere seg, tror dere?</a:t>
            </a:r>
          </a:p>
          <a:p>
            <a:pPr marL="0" indent="0">
              <a:buNone/>
            </a:pPr>
            <a:endParaRPr lang="nb-NO"/>
          </a:p>
          <a:p>
            <a:pPr marL="457200" lvl="1" indent="0">
              <a:buNone/>
            </a:pPr>
            <a:endParaRPr lang="nb-NO"/>
          </a:p>
          <a:p>
            <a:endParaRPr lang="nb-NO"/>
          </a:p>
        </p:txBody>
      </p:sp>
      <p:pic>
        <p:nvPicPr>
          <p:cNvPr id="4" name="Bilde 3" descr="Et bilde som inneholder sketch, tegning, kunst, illustrasjon&#10;&#10;Automatisk generert beskrivelse">
            <a:extLst>
              <a:ext uri="{FF2B5EF4-FFF2-40B4-BE49-F238E27FC236}">
                <a16:creationId xmlns:a16="http://schemas.microsoft.com/office/drawing/2014/main" id="{61E2B3F6-0012-3315-8F79-E6DE6571E5FE}"/>
              </a:ext>
            </a:extLst>
          </p:cNvPr>
          <p:cNvPicPr>
            <a:picLocks noChangeAspect="1"/>
          </p:cNvPicPr>
          <p:nvPr/>
        </p:nvPicPr>
        <p:blipFill rotWithShape="1">
          <a:blip r:embed="rId3">
            <a:extLst>
              <a:ext uri="{28A0092B-C50C-407E-A947-70E740481C1C}">
                <a14:useLocalDpi xmlns:a14="http://schemas.microsoft.com/office/drawing/2010/main" val="0"/>
              </a:ext>
            </a:extLst>
          </a:blip>
          <a:srcRect b="12161"/>
          <a:stretch/>
        </p:blipFill>
        <p:spPr>
          <a:xfrm flipH="1">
            <a:off x="7061246" y="1023290"/>
            <a:ext cx="4779434" cy="4738396"/>
          </a:xfrm>
          <a:prstGeom prst="rect">
            <a:avLst/>
          </a:prstGeom>
        </p:spPr>
      </p:pic>
      <p:pic>
        <p:nvPicPr>
          <p:cNvPr id="8" name="Bilde 7" descr="Et bilde som inneholder måne, Himmellegeme, mørke, Astronomisk begivenhet&#10;&#10;Automatisk generert beskrivelse">
            <a:extLst>
              <a:ext uri="{FF2B5EF4-FFF2-40B4-BE49-F238E27FC236}">
                <a16:creationId xmlns:a16="http://schemas.microsoft.com/office/drawing/2014/main" id="{9D0F7597-5708-FAFF-A5F2-72B136AB1C37}"/>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10007286" y="636819"/>
            <a:ext cx="578497" cy="552198"/>
          </a:xfrm>
          <a:prstGeom prst="rect">
            <a:avLst/>
          </a:prstGeom>
        </p:spPr>
      </p:pic>
      <p:sp>
        <p:nvSpPr>
          <p:cNvPr id="9" name="TekstSylinder 8">
            <a:extLst>
              <a:ext uri="{FF2B5EF4-FFF2-40B4-BE49-F238E27FC236}">
                <a16:creationId xmlns:a16="http://schemas.microsoft.com/office/drawing/2014/main" id="{621258A1-584E-C415-DF8E-51AF080A4DB0}"/>
              </a:ext>
            </a:extLst>
          </p:cNvPr>
          <p:cNvSpPr txBox="1"/>
          <p:nvPr/>
        </p:nvSpPr>
        <p:spPr>
          <a:xfrm>
            <a:off x="10587277" y="636819"/>
            <a:ext cx="1444667" cy="333681"/>
          </a:xfrm>
          <a:prstGeom prst="rect">
            <a:avLst/>
          </a:prstGeom>
          <a:noFill/>
        </p:spPr>
        <p:txBody>
          <a:bodyPr wrap="square">
            <a:spAutoFit/>
          </a:bodyPr>
          <a:lstStyle/>
          <a:p>
            <a:pPr marL="0" indent="0">
              <a:lnSpc>
                <a:spcPct val="116000"/>
              </a:lnSpc>
              <a:spcAft>
                <a:spcPts val="800"/>
              </a:spcAft>
              <a:buNone/>
            </a:pPr>
            <a:r>
              <a:rPr lang="nb-NO" sz="1400" b="1">
                <a:effectLst/>
                <a:latin typeface="+mj-lt"/>
                <a:ea typeface="Aptos" panose="020B0004020202020204" pitchFamily="34" charset="0"/>
                <a:cs typeface="Times New Roman" panose="02020603050405020304" pitchFamily="18" charset="0"/>
              </a:rPr>
              <a:t>15 minutter</a:t>
            </a:r>
          </a:p>
        </p:txBody>
      </p:sp>
      <p:sp>
        <p:nvSpPr>
          <p:cNvPr id="10" name="TekstSylinder 9">
            <a:extLst>
              <a:ext uri="{FF2B5EF4-FFF2-40B4-BE49-F238E27FC236}">
                <a16:creationId xmlns:a16="http://schemas.microsoft.com/office/drawing/2014/main" id="{520436DD-D529-8F49-48D3-45C0ED45A6F9}"/>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spTree>
    <p:extLst>
      <p:ext uri="{BB962C8B-B14F-4D97-AF65-F5344CB8AC3E}">
        <p14:creationId xmlns:p14="http://schemas.microsoft.com/office/powerpoint/2010/main" val="1333043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33D44A-C05E-F068-8AE3-E933EDE6297E}"/>
              </a:ext>
            </a:extLst>
          </p:cNvPr>
          <p:cNvSpPr>
            <a:spLocks noGrp="1"/>
          </p:cNvSpPr>
          <p:nvPr>
            <p:ph type="title"/>
          </p:nvPr>
        </p:nvSpPr>
        <p:spPr/>
        <p:txBody>
          <a:bodyPr/>
          <a:lstStyle/>
          <a:p>
            <a:r>
              <a:rPr lang="nb-NO"/>
              <a:t>Case: Lars 15år</a:t>
            </a:r>
          </a:p>
        </p:txBody>
      </p:sp>
      <p:sp>
        <p:nvSpPr>
          <p:cNvPr id="6" name="TekstSylinder 5">
            <a:extLst>
              <a:ext uri="{FF2B5EF4-FFF2-40B4-BE49-F238E27FC236}">
                <a16:creationId xmlns:a16="http://schemas.microsoft.com/office/drawing/2014/main" id="{1D563332-45E5-F447-639D-94CF4D254EAB}"/>
              </a:ext>
            </a:extLst>
          </p:cNvPr>
          <p:cNvSpPr txBox="1"/>
          <p:nvPr/>
        </p:nvSpPr>
        <p:spPr>
          <a:xfrm>
            <a:off x="695325" y="1641187"/>
            <a:ext cx="10801349" cy="5216813"/>
          </a:xfrm>
          <a:prstGeom prst="rect">
            <a:avLst/>
          </a:prstGeom>
          <a:noFill/>
        </p:spPr>
        <p:txBody>
          <a:bodyPr wrap="square" numCol="2" spcCol="360000">
            <a:spAutoFit/>
          </a:bodyPr>
          <a:lstStyle/>
          <a:p>
            <a:pPr marL="0" indent="0">
              <a:buNone/>
            </a:pPr>
            <a:r>
              <a:rPr lang="nb-NO" sz="1400"/>
              <a:t>Helsesykepleier skal snakke med Lars. Hun er bekymret for hvordan han har det på skolen. Hun vet at han blir ertet i perioder og har få venner. I tillegg har han hatt det vanskelig hjemme da han var liten. Foreldrene hans hadde ofte store konflikter, og hun vet at han har vært vitne til vold. Foreldrene er nå skilt, og Lars bor hos de 50/50. </a:t>
            </a:r>
          </a:p>
          <a:p>
            <a:pPr marL="0" indent="0">
              <a:buNone/>
            </a:pPr>
            <a:endParaRPr lang="nb-NO" sz="1400"/>
          </a:p>
          <a:p>
            <a:pPr marL="0" indent="0">
              <a:buNone/>
            </a:pPr>
            <a:r>
              <a:rPr lang="nb-NO" sz="1400"/>
              <a:t>Helsesykepleieren har en god relasjon til Lars. De har snakket sammen tidligere om at Lars synes det er vanskelig på skolen. Men i dag er Lars litt unnvikende når helsesykepleieren prøver å ta opp en konkret episode på skolen da Lars ble dyttet inn i veggen og truet av en medelev. Det er vanskelig å få blikkontakt med han, og han stirrer ned i bakken. Han mumler litt til svar, men det er vanskelig å høre helt hva han sier. </a:t>
            </a:r>
          </a:p>
          <a:p>
            <a:pPr marL="0" indent="0">
              <a:buNone/>
            </a:pPr>
            <a:endParaRPr lang="nb-NO" sz="1400"/>
          </a:p>
          <a:p>
            <a:pPr marL="0" indent="0">
              <a:buNone/>
            </a:pPr>
            <a:endParaRPr lang="nb-NO" sz="1400"/>
          </a:p>
          <a:p>
            <a:pPr marL="0" indent="0">
              <a:buNone/>
            </a:pPr>
            <a:endParaRPr lang="nb-NO" sz="1400"/>
          </a:p>
          <a:p>
            <a:pPr marL="0" indent="0">
              <a:buNone/>
            </a:pPr>
            <a:endParaRPr lang="nb-NO" sz="1400"/>
          </a:p>
          <a:p>
            <a:pPr marL="0" indent="0">
              <a:buNone/>
            </a:pPr>
            <a:endParaRPr lang="nb-NO" sz="1400"/>
          </a:p>
          <a:p>
            <a:pPr marL="0" indent="0">
              <a:buNone/>
            </a:pPr>
            <a:endParaRPr lang="nb-NO" sz="1400"/>
          </a:p>
          <a:p>
            <a:pPr marL="0" indent="0">
              <a:buNone/>
            </a:pPr>
            <a:endParaRPr lang="nb-NO" sz="1400"/>
          </a:p>
          <a:p>
            <a:pPr marL="0" indent="0">
              <a:buNone/>
            </a:pPr>
            <a:endParaRPr lang="nb-NO" sz="1400"/>
          </a:p>
          <a:p>
            <a:pPr marL="0" indent="0">
              <a:buNone/>
            </a:pPr>
            <a:endParaRPr lang="nb-NO" sz="1400"/>
          </a:p>
          <a:p>
            <a:pPr marL="0" indent="0">
              <a:buNone/>
            </a:pPr>
            <a:r>
              <a:rPr lang="nb-NO" sz="1400"/>
              <a:t>Helsesykepleieren prøver å spørre litt mer direkte om episoden på skolen i et forsøk på å få bedre flyt i samtalen. Helsesykepleieren vet at Lars ble veldig redd da det skjedde, men når de skal snakke om det nå virker han helt flat og egentlig litt uengasjert i samtalen. Når han gjesper får helsesykepleieren en følelse av at Lars kjeder seg i samtalen, og kjenner at hun blir litt stresset for at de ikke kommer noen vei. Hun føler at hun plager han med spørsmålene sine, og samtalen flyter ikke sånn som den pleier. </a:t>
            </a:r>
          </a:p>
          <a:p>
            <a:pPr marL="0" indent="0">
              <a:buNone/>
            </a:pPr>
            <a:endParaRPr lang="nb-NO" sz="1400"/>
          </a:p>
          <a:p>
            <a:pPr marL="0" indent="0">
              <a:buNone/>
            </a:pPr>
            <a:r>
              <a:rPr lang="nb-NO" sz="1400"/>
              <a:t>Etter hvert er det som om energien går ut av de begge. Tiden føles som om den går sakte. Helsesykepleier skjønner ikke helt hva som skjer, for hun får ikke det han sier til å stemme. Lars sier at han er ferdig med situasjonen, og at han ikke vil snakke om det. Samtidig så visste han jo at det var tema for samtalen, så hvorfor kom han da? </a:t>
            </a:r>
          </a:p>
          <a:p>
            <a:pPr marL="0" indent="0">
              <a:buNone/>
            </a:pPr>
            <a:endParaRPr lang="nb-NO" sz="1400"/>
          </a:p>
          <a:p>
            <a:pPr marL="0" indent="0">
              <a:buNone/>
            </a:pPr>
            <a:endParaRPr lang="nb-NO" sz="1100"/>
          </a:p>
        </p:txBody>
      </p:sp>
      <p:sp>
        <p:nvSpPr>
          <p:cNvPr id="7" name="TekstSylinder 6">
            <a:extLst>
              <a:ext uri="{FF2B5EF4-FFF2-40B4-BE49-F238E27FC236}">
                <a16:creationId xmlns:a16="http://schemas.microsoft.com/office/drawing/2014/main" id="{A53A6CA6-1C51-E2F7-4D96-16EC541A9750}"/>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spTree>
    <p:extLst>
      <p:ext uri="{BB962C8B-B14F-4D97-AF65-F5344CB8AC3E}">
        <p14:creationId xmlns:p14="http://schemas.microsoft.com/office/powerpoint/2010/main" val="1086219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672F8-369B-AEDA-4CAC-6168C16F318D}"/>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34B2F85F-F623-BAAC-39DC-253C65D7CE4A}"/>
              </a:ext>
            </a:extLst>
          </p:cNvPr>
          <p:cNvSpPr txBox="1"/>
          <p:nvPr/>
        </p:nvSpPr>
        <p:spPr>
          <a:xfrm>
            <a:off x="6007671" y="3992759"/>
            <a:ext cx="3816553" cy="1908215"/>
          </a:xfrm>
          <a:prstGeom prst="rect">
            <a:avLst/>
          </a:prstGeom>
          <a:noFill/>
        </p:spPr>
        <p:txBody>
          <a:bodyPr wrap="square" rtlCol="0">
            <a:spAutoFit/>
          </a:bodyPr>
          <a:lstStyle/>
          <a:p>
            <a:pPr algn="ctr">
              <a:spcBef>
                <a:spcPts val="600"/>
              </a:spcBef>
              <a:spcAft>
                <a:spcPts val="600"/>
              </a:spcAft>
            </a:pPr>
            <a:r>
              <a:rPr lang="nb-NO" b="1">
                <a:effectLst/>
              </a:rPr>
              <a:t>Økt 2</a:t>
            </a:r>
            <a:endParaRPr lang="nb-NO" sz="1600"/>
          </a:p>
          <a:p>
            <a:pPr marL="342900" marR="0" lvl="0" indent="-342900" algn="l" defTabSz="914400" rtl="0" eaLnBrk="1" fontAlgn="auto" latinLnBrk="0" hangingPunct="1">
              <a:spcBef>
                <a:spcPts val="600"/>
              </a:spcBef>
              <a:spcAft>
                <a:spcPts val="600"/>
              </a:spcAft>
              <a:buClrTx/>
              <a:buSzTx/>
              <a:buBlip>
                <a:blip r:embed="rId2"/>
              </a:buBlip>
              <a:tabLst/>
              <a:defRPr/>
            </a:pPr>
            <a:r>
              <a:rPr lang="nb-NO" sz="1600"/>
              <a:t>Ulike måter vi kan gi reguleringsstøtte til barn.  </a:t>
            </a:r>
          </a:p>
          <a:p>
            <a:pPr marL="342900" marR="0" lvl="0" indent="-342900" algn="l" defTabSz="914400" rtl="0" eaLnBrk="1" fontAlgn="auto" latinLnBrk="0" hangingPunct="1">
              <a:spcBef>
                <a:spcPts val="600"/>
              </a:spcBef>
              <a:spcAft>
                <a:spcPts val="600"/>
              </a:spcAft>
              <a:buClrTx/>
              <a:buSzTx/>
              <a:buBlip>
                <a:blip r:embed="rId2"/>
              </a:buBlip>
              <a:tabLst/>
              <a:defRPr/>
            </a:pPr>
            <a:r>
              <a:rPr lang="nb-NO" sz="1600"/>
              <a:t>Hvordan vi kan jobbe mer systematisk med reguleringsstøtte. </a:t>
            </a:r>
          </a:p>
        </p:txBody>
      </p:sp>
      <p:sp>
        <p:nvSpPr>
          <p:cNvPr id="5" name="TekstSylinder 4">
            <a:extLst>
              <a:ext uri="{FF2B5EF4-FFF2-40B4-BE49-F238E27FC236}">
                <a16:creationId xmlns:a16="http://schemas.microsoft.com/office/drawing/2014/main" id="{E34E972D-6AD3-9833-B08A-407FCBB029C8}"/>
              </a:ext>
            </a:extLst>
          </p:cNvPr>
          <p:cNvSpPr txBox="1"/>
          <p:nvPr/>
        </p:nvSpPr>
        <p:spPr>
          <a:xfrm>
            <a:off x="2178674" y="3992759"/>
            <a:ext cx="3619960" cy="1908215"/>
          </a:xfrm>
          <a:prstGeom prst="rect">
            <a:avLst/>
          </a:prstGeom>
          <a:noFill/>
        </p:spPr>
        <p:txBody>
          <a:bodyPr wrap="square" rtlCol="0">
            <a:spAutoFit/>
          </a:bodyPr>
          <a:lstStyle/>
          <a:p>
            <a:pPr lvl="0" algn="ctr">
              <a:spcBef>
                <a:spcPts val="600"/>
              </a:spcBef>
              <a:spcAft>
                <a:spcPts val="600"/>
              </a:spcAft>
            </a:pPr>
            <a:r>
              <a:rPr lang="nb-NO" sz="1800" b="1"/>
              <a:t>Økt 1</a:t>
            </a:r>
            <a:endParaRPr lang="nb-NO" sz="1600">
              <a:latin typeface="Oslo Sans" panose="02000000000000000000" pitchFamily="2" charset="77"/>
            </a:endParaRPr>
          </a:p>
          <a:p>
            <a:pPr marL="342900" indent="-342900">
              <a:spcBef>
                <a:spcPts val="600"/>
              </a:spcBef>
              <a:spcAft>
                <a:spcPts val="600"/>
              </a:spcAft>
              <a:buBlip>
                <a:blip r:embed="rId2"/>
              </a:buBlip>
            </a:pPr>
            <a:r>
              <a:rPr lang="nb-NO" sz="1600"/>
              <a:t>Hvordan stressresponsen påvirker barns fungering. </a:t>
            </a:r>
          </a:p>
          <a:p>
            <a:pPr marL="342900" indent="-342900">
              <a:spcBef>
                <a:spcPts val="600"/>
              </a:spcBef>
              <a:spcAft>
                <a:spcPts val="600"/>
              </a:spcAft>
              <a:buBlip>
                <a:blip r:embed="rId2"/>
              </a:buBlip>
            </a:pPr>
            <a:r>
              <a:rPr lang="nb-NO" sz="1600"/>
              <a:t>Å bruke toleransevinduet som verktøy for å gjenkjenne barnets aktivering og behov. </a:t>
            </a:r>
          </a:p>
        </p:txBody>
      </p:sp>
      <p:sp>
        <p:nvSpPr>
          <p:cNvPr id="8" name="Tittel 1">
            <a:extLst>
              <a:ext uri="{FF2B5EF4-FFF2-40B4-BE49-F238E27FC236}">
                <a16:creationId xmlns:a16="http://schemas.microsoft.com/office/drawing/2014/main" id="{C6FCCEEC-FBE6-057A-2511-2AAB59E27FEF}"/>
              </a:ext>
            </a:extLst>
          </p:cNvPr>
          <p:cNvSpPr txBox="1">
            <a:spLocks/>
          </p:cNvSpPr>
          <p:nvPr/>
        </p:nvSpPr>
        <p:spPr>
          <a:xfrm>
            <a:off x="628798" y="758454"/>
            <a:ext cx="8789522" cy="568117"/>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Vi skal ha fokus på:</a:t>
            </a:r>
            <a:endParaRPr lang="nb-NO">
              <a:effectLst/>
              <a:latin typeface="Oslo Sans" panose="02000000000000000000" pitchFamily="2" charset="77"/>
            </a:endParaRPr>
          </a:p>
        </p:txBody>
      </p:sp>
      <p:pic>
        <p:nvPicPr>
          <p:cNvPr id="9" name="Bilde 8" descr="Et bilde som inneholder design&#10;&#10;Automatisk generert beskrivelse med lav konfidens">
            <a:extLst>
              <a:ext uri="{FF2B5EF4-FFF2-40B4-BE49-F238E27FC236}">
                <a16:creationId xmlns:a16="http://schemas.microsoft.com/office/drawing/2014/main" id="{E74B4085-5765-17CE-ADF1-46E9C52A1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4411" y="2361332"/>
            <a:ext cx="783557" cy="1044743"/>
          </a:xfrm>
          <a:prstGeom prst="rect">
            <a:avLst/>
          </a:prstGeom>
        </p:spPr>
      </p:pic>
      <p:pic>
        <p:nvPicPr>
          <p:cNvPr id="3" name="Bilde 2">
            <a:extLst>
              <a:ext uri="{FF2B5EF4-FFF2-40B4-BE49-F238E27FC236}">
                <a16:creationId xmlns:a16="http://schemas.microsoft.com/office/drawing/2014/main" id="{3066E7D5-CD0C-C06A-C4B5-1A3766E1B9FC}"/>
              </a:ext>
            </a:extLst>
          </p:cNvPr>
          <p:cNvPicPr>
            <a:picLocks noChangeAspect="1"/>
          </p:cNvPicPr>
          <p:nvPr/>
        </p:nvPicPr>
        <p:blipFill>
          <a:blip r:embed="rId4">
            <a:extLst>
              <a:ext uri="{28A0092B-C50C-407E-A947-70E740481C1C}">
                <a14:useLocalDpi xmlns:a14="http://schemas.microsoft.com/office/drawing/2010/main" val="0"/>
              </a:ext>
            </a:extLst>
          </a:blip>
          <a:srcRect l="14375" t="68372" r="47698" b="12441"/>
          <a:stretch/>
        </p:blipFill>
        <p:spPr>
          <a:xfrm>
            <a:off x="2178674" y="1710778"/>
            <a:ext cx="8113433" cy="2308925"/>
          </a:xfrm>
          <a:prstGeom prst="rect">
            <a:avLst/>
          </a:prstGeom>
        </p:spPr>
      </p:pic>
    </p:spTree>
    <p:extLst>
      <p:ext uri="{BB962C8B-B14F-4D97-AF65-F5344CB8AC3E}">
        <p14:creationId xmlns:p14="http://schemas.microsoft.com/office/powerpoint/2010/main" val="4237065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Et bilde som inneholder person, klær, Menneskeansikt, utendørs&#10;&#10;Automatisk generert beskrivelse">
            <a:extLst>
              <a:ext uri="{FF2B5EF4-FFF2-40B4-BE49-F238E27FC236}">
                <a16:creationId xmlns:a16="http://schemas.microsoft.com/office/drawing/2014/main" id="{DA3920B8-5CA1-9D69-606A-61D1884C5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6" y="0"/>
            <a:ext cx="12211476" cy="6858000"/>
          </a:xfrm>
          <a:prstGeom prst="rect">
            <a:avLst/>
          </a:prstGeom>
        </p:spPr>
      </p:pic>
      <p:sp>
        <p:nvSpPr>
          <p:cNvPr id="6" name="Rektangel 5">
            <a:extLst>
              <a:ext uri="{FF2B5EF4-FFF2-40B4-BE49-F238E27FC236}">
                <a16:creationId xmlns:a16="http://schemas.microsoft.com/office/drawing/2014/main" id="{75782E44-7D23-A503-494C-63ABBD95F171}"/>
              </a:ext>
            </a:extLst>
          </p:cNvPr>
          <p:cNvSpPr/>
          <p:nvPr/>
        </p:nvSpPr>
        <p:spPr>
          <a:xfrm>
            <a:off x="-19476" y="3713327"/>
            <a:ext cx="7888298" cy="3152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71700D02-0D44-22F9-3654-AAD5E3EC017D}"/>
              </a:ext>
            </a:extLst>
          </p:cNvPr>
          <p:cNvSpPr txBox="1"/>
          <p:nvPr/>
        </p:nvSpPr>
        <p:spPr>
          <a:xfrm>
            <a:off x="961306" y="4320306"/>
            <a:ext cx="6422639" cy="1938992"/>
          </a:xfrm>
          <a:prstGeom prst="rect">
            <a:avLst/>
          </a:prstGeom>
          <a:noFill/>
        </p:spPr>
        <p:txBody>
          <a:bodyPr wrap="square">
            <a:spAutoFit/>
          </a:bodyPr>
          <a:lstStyle/>
          <a:p>
            <a:pPr>
              <a:spcBef>
                <a:spcPts val="1200"/>
              </a:spcBef>
              <a:spcAft>
                <a:spcPts val="1200"/>
              </a:spcAft>
            </a:pPr>
            <a:r>
              <a:rPr lang="nb-NO" sz="2000"/>
              <a:t>Å bruke toleransevinduet som verktøy kan være nyttig, uavhengig av hvor du jobber eller hvilke barn du møter. </a:t>
            </a:r>
          </a:p>
          <a:p>
            <a:pPr>
              <a:spcBef>
                <a:spcPts val="1200"/>
              </a:spcBef>
              <a:spcAft>
                <a:spcPts val="1200"/>
              </a:spcAft>
            </a:pPr>
            <a:r>
              <a:rPr lang="nb-NO" sz="2000"/>
              <a:t>Det kan gjøre det lettere å forstå barna og hva de trenger, og hvordan vi kan hjelpe dem. </a:t>
            </a:r>
          </a:p>
        </p:txBody>
      </p:sp>
      <p:pic>
        <p:nvPicPr>
          <p:cNvPr id="3" name="Bilde 2" descr="Et bilde som inneholder måne, mørke, Himmellegeme, astronomi&#10;&#10;Automatisk generert beskrivelse">
            <a:extLst>
              <a:ext uri="{FF2B5EF4-FFF2-40B4-BE49-F238E27FC236}">
                <a16:creationId xmlns:a16="http://schemas.microsoft.com/office/drawing/2014/main" id="{FC20BAFF-6044-9F90-4EF5-FF3C15B6F2E0}"/>
              </a:ext>
            </a:extLst>
          </p:cNvPr>
          <p:cNvPicPr>
            <a:picLocks noChangeAspect="1"/>
          </p:cNvPicPr>
          <p:nvPr/>
        </p:nvPicPr>
        <p:blipFill>
          <a:blip r:embed="rId3">
            <a:extLst>
              <a:ext uri="{28A0092B-C50C-407E-A947-70E740481C1C}">
                <a14:useLocalDpi xmlns:a14="http://schemas.microsoft.com/office/drawing/2010/main" val="0"/>
              </a:ext>
            </a:extLst>
          </a:blip>
          <a:srcRect l="56345" t="15119" r="27093" b="60440"/>
          <a:stretch/>
        </p:blipFill>
        <p:spPr>
          <a:xfrm>
            <a:off x="5743192" y="6052213"/>
            <a:ext cx="964097" cy="800318"/>
          </a:xfrm>
          <a:prstGeom prst="rect">
            <a:avLst/>
          </a:prstGeom>
        </p:spPr>
      </p:pic>
      <p:sp>
        <p:nvSpPr>
          <p:cNvPr id="4" name="TekstSylinder 3">
            <a:extLst>
              <a:ext uri="{FF2B5EF4-FFF2-40B4-BE49-F238E27FC236}">
                <a16:creationId xmlns:a16="http://schemas.microsoft.com/office/drawing/2014/main" id="{DD53E4BF-B299-B059-F82B-EB85C1BA9F80}"/>
              </a:ext>
            </a:extLst>
          </p:cNvPr>
          <p:cNvSpPr txBox="1"/>
          <p:nvPr/>
        </p:nvSpPr>
        <p:spPr>
          <a:xfrm>
            <a:off x="6443631" y="6259298"/>
            <a:ext cx="1444667" cy="333681"/>
          </a:xfrm>
          <a:prstGeom prst="rect">
            <a:avLst/>
          </a:prstGeom>
          <a:noFill/>
        </p:spPr>
        <p:txBody>
          <a:bodyPr wrap="square">
            <a:spAutoFit/>
          </a:bodyPr>
          <a:lstStyle/>
          <a:p>
            <a:pPr marL="0" indent="0">
              <a:lnSpc>
                <a:spcPct val="116000"/>
              </a:lnSpc>
              <a:spcAft>
                <a:spcPts val="800"/>
              </a:spcAft>
              <a:buNone/>
            </a:pPr>
            <a:r>
              <a:rPr lang="nb-NO" sz="1400" b="1">
                <a:latin typeface="+mj-lt"/>
                <a:ea typeface="Aptos" panose="020B0004020202020204" pitchFamily="34" charset="0"/>
                <a:cs typeface="Times New Roman" panose="02020603050405020304" pitchFamily="18" charset="0"/>
              </a:rPr>
              <a:t>5</a:t>
            </a:r>
            <a:r>
              <a:rPr lang="nb-NO" sz="1400" b="1">
                <a:effectLst/>
                <a:latin typeface="+mj-lt"/>
                <a:ea typeface="Aptos" panose="020B0004020202020204" pitchFamily="34" charset="0"/>
                <a:cs typeface="Times New Roman" panose="02020603050405020304" pitchFamily="18" charset="0"/>
              </a:rPr>
              <a:t> minutter</a:t>
            </a:r>
          </a:p>
        </p:txBody>
      </p:sp>
      <p:pic>
        <p:nvPicPr>
          <p:cNvPr id="2" name="Bilde 1" descr="Et bilde som inneholder mørke, sort, måne, natt&#10;&#10;Automatisk generert beskrivelse">
            <a:extLst>
              <a:ext uri="{FF2B5EF4-FFF2-40B4-BE49-F238E27FC236}">
                <a16:creationId xmlns:a16="http://schemas.microsoft.com/office/drawing/2014/main" id="{CBBDAF41-8B5B-EFF1-1F69-8A3CFE368BB3}"/>
              </a:ext>
            </a:extLst>
          </p:cNvPr>
          <p:cNvPicPr>
            <a:picLocks noChangeAspect="1"/>
          </p:cNvPicPr>
          <p:nvPr/>
        </p:nvPicPr>
        <p:blipFill rotWithShape="1">
          <a:blip r:embed="rId4">
            <a:extLst>
              <a:ext uri="{28A0092B-C50C-407E-A947-70E740481C1C}">
                <a14:useLocalDpi xmlns:a14="http://schemas.microsoft.com/office/drawing/2010/main" val="0"/>
              </a:ext>
            </a:extLst>
          </a:blip>
          <a:srcRect l="51545" t="44551" r="42572" b="45900"/>
          <a:stretch/>
        </p:blipFill>
        <p:spPr>
          <a:xfrm rot="13313949" flipH="1">
            <a:off x="90859" y="4206359"/>
            <a:ext cx="1075939" cy="982380"/>
          </a:xfrm>
          <a:prstGeom prst="rect">
            <a:avLst/>
          </a:prstGeom>
        </p:spPr>
      </p:pic>
    </p:spTree>
    <p:extLst>
      <p:ext uri="{BB962C8B-B14F-4D97-AF65-F5344CB8AC3E}">
        <p14:creationId xmlns:p14="http://schemas.microsoft.com/office/powerpoint/2010/main" val="1922087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F0DD"/>
        </a:solidFill>
        <a:effectLst/>
      </p:bgPr>
    </p:bg>
    <p:spTree>
      <p:nvGrpSpPr>
        <p:cNvPr id="1" name=""/>
        <p:cNvGrpSpPr/>
        <p:nvPr/>
      </p:nvGrpSpPr>
      <p:grpSpPr>
        <a:xfrm>
          <a:off x="0" y="0"/>
          <a:ext cx="0" cy="0"/>
          <a:chOff x="0" y="0"/>
          <a:chExt cx="0" cy="0"/>
        </a:xfrm>
      </p:grpSpPr>
      <p:pic>
        <p:nvPicPr>
          <p:cNvPr id="3" name="Media på Internett 2" title="Kryssklipp barnet">
            <a:hlinkClick r:id="" action="ppaction://media"/>
            <a:extLst>
              <a:ext uri="{FF2B5EF4-FFF2-40B4-BE49-F238E27FC236}">
                <a16:creationId xmlns:a16="http://schemas.microsoft.com/office/drawing/2014/main" id="{ABD5B334-495A-91F9-5F9B-50936D571E7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4" name="Plassholder for dato 3">
            <a:extLst>
              <a:ext uri="{FF2B5EF4-FFF2-40B4-BE49-F238E27FC236}">
                <a16:creationId xmlns:a16="http://schemas.microsoft.com/office/drawing/2014/main" id="{31AF4F64-FC03-0DD1-DC47-41B002604EC0}"/>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5" name="Plassholder for lysbildenummer 4">
            <a:extLst>
              <a:ext uri="{FF2B5EF4-FFF2-40B4-BE49-F238E27FC236}">
                <a16:creationId xmlns:a16="http://schemas.microsoft.com/office/drawing/2014/main" id="{7BF1A2C1-DB16-5F55-0467-372DC083E25A}"/>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31</a:t>
            </a:fld>
            <a:endParaRPr lang="nb-NO"/>
          </a:p>
        </p:txBody>
      </p:sp>
      <p:sp>
        <p:nvSpPr>
          <p:cNvPr id="6" name="TekstSylinder 5">
            <a:extLst>
              <a:ext uri="{FF2B5EF4-FFF2-40B4-BE49-F238E27FC236}">
                <a16:creationId xmlns:a16="http://schemas.microsoft.com/office/drawing/2014/main" id="{1ED5AF89-AB3C-1DA8-732D-CB43405ECC13}"/>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spTree>
    <p:extLst>
      <p:ext uri="{BB962C8B-B14F-4D97-AF65-F5344CB8AC3E}">
        <p14:creationId xmlns:p14="http://schemas.microsoft.com/office/powerpoint/2010/main" val="397196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A051E7-1A88-2E41-4300-A8E695DE653B}"/>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EB2DA442-32FE-11FD-0734-7ABD9AE2D5B8}"/>
              </a:ext>
            </a:extLst>
          </p:cNvPr>
          <p:cNvSpPr>
            <a:spLocks noGrp="1"/>
          </p:cNvSpPr>
          <p:nvPr>
            <p:ph idx="1"/>
          </p:nvPr>
        </p:nvSpPr>
        <p:spPr/>
        <p:txBody>
          <a:bodyPr/>
          <a:lstStyle/>
          <a:p>
            <a:endParaRPr lang="nb-NO"/>
          </a:p>
        </p:txBody>
      </p:sp>
      <p:sp>
        <p:nvSpPr>
          <p:cNvPr id="4" name="Plassholder for dato 3">
            <a:extLst>
              <a:ext uri="{FF2B5EF4-FFF2-40B4-BE49-F238E27FC236}">
                <a16:creationId xmlns:a16="http://schemas.microsoft.com/office/drawing/2014/main" id="{7C63EC0F-1AF0-C6C0-8673-8DB788518BD5}"/>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5" name="Plassholder for lysbildenummer 4">
            <a:extLst>
              <a:ext uri="{FF2B5EF4-FFF2-40B4-BE49-F238E27FC236}">
                <a16:creationId xmlns:a16="http://schemas.microsoft.com/office/drawing/2014/main" id="{3886B8F0-3B32-6EA7-DD64-3E80A0DE68AC}"/>
              </a:ext>
            </a:extLst>
          </p:cNvPr>
          <p:cNvSpPr>
            <a:spLocks noGrp="1"/>
          </p:cNvSpPr>
          <p:nvPr>
            <p:ph type="sldNum" sz="quarter" idx="12"/>
          </p:nvPr>
        </p:nvSpPr>
        <p:spPr/>
        <p:txBody>
          <a:bodyPr/>
          <a:lstStyle/>
          <a:p>
            <a:fld id="{8ACEFDFC-287E-0A4D-81A7-6CC8C070690D}" type="slidenum">
              <a:rPr lang="nb-NO" smtClean="0"/>
              <a:t>32</a:t>
            </a:fld>
            <a:endParaRPr lang="nb-NO"/>
          </a:p>
        </p:txBody>
      </p:sp>
      <p:pic>
        <p:nvPicPr>
          <p:cNvPr id="6" name="Bilde 5" descr="Et bilde som inneholder utendørs, tre, himmel, grunn&#10;&#10;Automatisk generert beskrivelse">
            <a:extLst>
              <a:ext uri="{FF2B5EF4-FFF2-40B4-BE49-F238E27FC236}">
                <a16:creationId xmlns:a16="http://schemas.microsoft.com/office/drawing/2014/main" id="{C0EE5EC0-A8FB-7974-531F-1F591DDA1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2"/>
            <a:ext cx="12192000" cy="6856416"/>
          </a:xfrm>
          <a:prstGeom prst="rect">
            <a:avLst/>
          </a:prstGeom>
        </p:spPr>
      </p:pic>
      <p:sp>
        <p:nvSpPr>
          <p:cNvPr id="7" name="Rektangel 6">
            <a:extLst>
              <a:ext uri="{FF2B5EF4-FFF2-40B4-BE49-F238E27FC236}">
                <a16:creationId xmlns:a16="http://schemas.microsoft.com/office/drawing/2014/main" id="{2BC6317C-3612-C425-1CE0-69E22647B422}"/>
              </a:ext>
            </a:extLst>
          </p:cNvPr>
          <p:cNvSpPr/>
          <p:nvPr/>
        </p:nvSpPr>
        <p:spPr>
          <a:xfrm>
            <a:off x="0" y="0"/>
            <a:ext cx="6096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innhold 2">
            <a:extLst>
              <a:ext uri="{FF2B5EF4-FFF2-40B4-BE49-F238E27FC236}">
                <a16:creationId xmlns:a16="http://schemas.microsoft.com/office/drawing/2014/main" id="{92AEF6CC-6321-4959-FA10-938E7F696F1E}"/>
              </a:ext>
            </a:extLst>
          </p:cNvPr>
          <p:cNvSpPr txBox="1">
            <a:spLocks/>
          </p:cNvSpPr>
          <p:nvPr/>
        </p:nvSpPr>
        <p:spPr>
          <a:xfrm>
            <a:off x="839845" y="3452330"/>
            <a:ext cx="4179849" cy="1625143"/>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1200"/>
              </a:spcBef>
              <a:buSzPct val="100000"/>
              <a:buFontTx/>
              <a:buBlip>
                <a:blip r:embed="rId3"/>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4"/>
              </a:buBlip>
            </a:pPr>
            <a:r>
              <a:rPr lang="nb-NO" sz="1800"/>
              <a:t>Noter selv </a:t>
            </a:r>
          </a:p>
          <a:p>
            <a:pPr>
              <a:buBlip>
                <a:blip r:embed="rId4"/>
              </a:buBlip>
            </a:pPr>
            <a:r>
              <a:rPr lang="nb-NO" sz="1800"/>
              <a:t>Del med hverandre i gruppe på fire</a:t>
            </a:r>
            <a:endParaRPr lang="nb-NO" sz="1800" b="1"/>
          </a:p>
        </p:txBody>
      </p:sp>
      <p:sp>
        <p:nvSpPr>
          <p:cNvPr id="10" name="TekstSylinder 9">
            <a:extLst>
              <a:ext uri="{FF2B5EF4-FFF2-40B4-BE49-F238E27FC236}">
                <a16:creationId xmlns:a16="http://schemas.microsoft.com/office/drawing/2014/main" id="{CCEC559F-56EE-0359-3659-8ED86818342A}"/>
              </a:ext>
            </a:extLst>
          </p:cNvPr>
          <p:cNvSpPr txBox="1"/>
          <p:nvPr/>
        </p:nvSpPr>
        <p:spPr>
          <a:xfrm>
            <a:off x="695326" y="1190308"/>
            <a:ext cx="5400674" cy="2123658"/>
          </a:xfrm>
          <a:prstGeom prst="rect">
            <a:avLst/>
          </a:prstGeom>
          <a:noFill/>
        </p:spPr>
        <p:txBody>
          <a:bodyPr wrap="square">
            <a:spAutoFit/>
          </a:bodyPr>
          <a:lstStyle/>
          <a:p>
            <a:r>
              <a:rPr lang="nb-NO" sz="3200"/>
              <a:t>Hvordan er kunnskap om toleransevinduet relevant for din arbeidshverdag? </a:t>
            </a:r>
          </a:p>
          <a:p>
            <a:r>
              <a:rPr lang="nb-NO"/>
              <a:t> </a:t>
            </a:r>
            <a:br>
              <a:rPr lang="nb-NO"/>
            </a:br>
            <a:endParaRPr lang="nb-NO"/>
          </a:p>
        </p:txBody>
      </p:sp>
      <p:sp>
        <p:nvSpPr>
          <p:cNvPr id="14" name="TekstSylinder 13">
            <a:extLst>
              <a:ext uri="{FF2B5EF4-FFF2-40B4-BE49-F238E27FC236}">
                <a16:creationId xmlns:a16="http://schemas.microsoft.com/office/drawing/2014/main" id="{6CC4E266-0DD5-72E5-F7B7-EB1EAB28C0FC}"/>
              </a:ext>
            </a:extLst>
          </p:cNvPr>
          <p:cNvSpPr txBox="1"/>
          <p:nvPr/>
        </p:nvSpPr>
        <p:spPr>
          <a:xfrm>
            <a:off x="8156576" y="192087"/>
            <a:ext cx="3684104" cy="307777"/>
          </a:xfrm>
          <a:prstGeom prst="rect">
            <a:avLst/>
          </a:prstGeom>
          <a:noFill/>
        </p:spPr>
        <p:txBody>
          <a:bodyPr wrap="square" rtlCol="0">
            <a:spAutoFit/>
          </a:bodyPr>
          <a:lstStyle/>
          <a:p>
            <a:pPr algn="r"/>
            <a:r>
              <a:rPr lang="nb-NO" sz="1400">
                <a:solidFill>
                  <a:schemeClr val="bg1"/>
                </a:solidFill>
              </a:rPr>
              <a:t>Barn og ungdom – økt 1</a:t>
            </a:r>
          </a:p>
        </p:txBody>
      </p:sp>
      <p:pic>
        <p:nvPicPr>
          <p:cNvPr id="8" name="Bilde 7" descr="Et bilde som inneholder måne, Himmellegeme, mørke, Astronomisk begivenhet&#10;&#10;Automatisk generert beskrivelse">
            <a:extLst>
              <a:ext uri="{FF2B5EF4-FFF2-40B4-BE49-F238E27FC236}">
                <a16:creationId xmlns:a16="http://schemas.microsoft.com/office/drawing/2014/main" id="{BD665F57-D080-B38A-D821-2F6BB21BF62C}"/>
              </a:ext>
            </a:extLst>
          </p:cNvPr>
          <p:cNvPicPr>
            <a:picLocks noChangeAspect="1"/>
          </p:cNvPicPr>
          <p:nvPr/>
        </p:nvPicPr>
        <p:blipFill rotWithShape="1">
          <a:blip r:embed="rId5">
            <a:extLst>
              <a:ext uri="{28A0092B-C50C-407E-A947-70E740481C1C}">
                <a14:useLocalDpi xmlns:a14="http://schemas.microsoft.com/office/drawing/2010/main" val="0"/>
              </a:ext>
            </a:extLst>
          </a:blip>
          <a:srcRect l="57558" t="20845" r="30437" b="58781"/>
          <a:stretch/>
        </p:blipFill>
        <p:spPr>
          <a:xfrm>
            <a:off x="3947868" y="283771"/>
            <a:ext cx="578497" cy="552198"/>
          </a:xfrm>
          <a:prstGeom prst="rect">
            <a:avLst/>
          </a:prstGeom>
        </p:spPr>
      </p:pic>
      <p:sp>
        <p:nvSpPr>
          <p:cNvPr id="11" name="TekstSylinder 10">
            <a:extLst>
              <a:ext uri="{FF2B5EF4-FFF2-40B4-BE49-F238E27FC236}">
                <a16:creationId xmlns:a16="http://schemas.microsoft.com/office/drawing/2014/main" id="{D48696FF-9A89-F805-E451-80901EE4D1B6}"/>
              </a:ext>
            </a:extLst>
          </p:cNvPr>
          <p:cNvSpPr txBox="1"/>
          <p:nvPr/>
        </p:nvSpPr>
        <p:spPr>
          <a:xfrm>
            <a:off x="4526365" y="349590"/>
            <a:ext cx="1444667" cy="333681"/>
          </a:xfrm>
          <a:prstGeom prst="rect">
            <a:avLst/>
          </a:prstGeom>
          <a:noFill/>
        </p:spPr>
        <p:txBody>
          <a:bodyPr wrap="square" lIns="91440" tIns="45720" rIns="91440" bIns="45720" anchor="t">
            <a:spAutoFit/>
          </a:bodyPr>
          <a:lstStyle/>
          <a:p>
            <a:pPr>
              <a:lnSpc>
                <a:spcPct val="116000"/>
              </a:lnSpc>
              <a:spcAft>
                <a:spcPts val="800"/>
              </a:spcAft>
            </a:pPr>
            <a:r>
              <a:rPr lang="nb-NO" sz="1400" b="1">
                <a:ea typeface="Aptos" panose="020B0004020202020204" pitchFamily="34" charset="0"/>
                <a:cs typeface="Times New Roman"/>
              </a:rPr>
              <a:t>6 </a:t>
            </a:r>
            <a:r>
              <a:rPr lang="nb-NO" sz="1400" b="1">
                <a:effectLst/>
                <a:ea typeface="Aptos" panose="020B0004020202020204" pitchFamily="34" charset="0"/>
                <a:cs typeface="Times New Roman"/>
              </a:rPr>
              <a:t>minutter</a:t>
            </a:r>
          </a:p>
        </p:txBody>
      </p:sp>
    </p:spTree>
    <p:extLst>
      <p:ext uri="{BB962C8B-B14F-4D97-AF65-F5344CB8AC3E}">
        <p14:creationId xmlns:p14="http://schemas.microsoft.com/office/powerpoint/2010/main" val="4170512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4A3DD123-9DED-4FB7-745D-EE13DA20C807}"/>
              </a:ext>
            </a:extLst>
          </p:cNvPr>
          <p:cNvSpPr txBox="1">
            <a:spLocks/>
          </p:cNvSpPr>
          <p:nvPr/>
        </p:nvSpPr>
        <p:spPr>
          <a:xfrm>
            <a:off x="695327" y="1168452"/>
            <a:ext cx="5556618" cy="853618"/>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Oppgave i </a:t>
            </a:r>
          </a:p>
          <a:p>
            <a:r>
              <a:rPr lang="nb-NO"/>
              <a:t>arbeidshverdagen </a:t>
            </a:r>
          </a:p>
        </p:txBody>
      </p:sp>
      <p:sp>
        <p:nvSpPr>
          <p:cNvPr id="9" name="Plassholder for innhold 2">
            <a:extLst>
              <a:ext uri="{FF2B5EF4-FFF2-40B4-BE49-F238E27FC236}">
                <a16:creationId xmlns:a16="http://schemas.microsoft.com/office/drawing/2014/main" id="{4DD8E5EE-F2C0-B86C-E7C3-CCE05EC03C95}"/>
              </a:ext>
            </a:extLst>
          </p:cNvPr>
          <p:cNvSpPr txBox="1">
            <a:spLocks/>
          </p:cNvSpPr>
          <p:nvPr/>
        </p:nvSpPr>
        <p:spPr>
          <a:xfrm>
            <a:off x="695327" y="2716928"/>
            <a:ext cx="5400673" cy="3097870"/>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1800"/>
              </a:spcBef>
              <a:buSzPct val="100000"/>
              <a:buFontTx/>
              <a:buBlip>
                <a:blip r:embed="rId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nb-NO" sz="1800">
                <a:latin typeface="Oslo Sans Office" panose="02000000000000000000" pitchFamily="2" charset="0"/>
              </a:rPr>
              <a:t>I løpet av arbeidsuka: gjenkjenn hvor i toleransevinduet et bestemt barn er. </a:t>
            </a:r>
            <a:br>
              <a:rPr lang="nb-NO" sz="1800">
                <a:latin typeface="Oslo Sans Office" panose="02000000000000000000" pitchFamily="2" charset="0"/>
              </a:rPr>
            </a:br>
            <a:r>
              <a:rPr lang="nb-NO" sz="1800">
                <a:latin typeface="Oslo Sans Office" panose="02000000000000000000" pitchFamily="2" charset="0"/>
              </a:rPr>
              <a:t>Velg ut tre konkrete situasjoner</a:t>
            </a:r>
          </a:p>
          <a:p>
            <a:pPr lvl="2">
              <a:spcBef>
                <a:spcPts val="1200"/>
              </a:spcBef>
              <a:buBlip>
                <a:blip r:embed="rId3"/>
              </a:buBlip>
            </a:pPr>
            <a:r>
              <a:rPr lang="nb-NO" sz="1800">
                <a:latin typeface="Oslo Sans Office" panose="02000000000000000000" pitchFamily="2" charset="0"/>
              </a:rPr>
              <a:t>Beskriv hva du ser (atferd, reaksjoner, </a:t>
            </a:r>
            <a:br>
              <a:rPr lang="nb-NO" sz="1800">
                <a:latin typeface="Oslo Sans Office" panose="02000000000000000000" pitchFamily="2" charset="0"/>
              </a:rPr>
            </a:br>
            <a:r>
              <a:rPr lang="nb-NO" sz="1800">
                <a:latin typeface="Oslo Sans Office" panose="02000000000000000000" pitchFamily="2" charset="0"/>
              </a:rPr>
              <a:t>kropp, bevegelse osv.)</a:t>
            </a:r>
          </a:p>
          <a:p>
            <a:pPr>
              <a:spcBef>
                <a:spcPts val="1200"/>
              </a:spcBef>
              <a:buBlip>
                <a:blip r:embed="rId3"/>
              </a:buBlip>
            </a:pPr>
            <a:endParaRPr lang="nb-NO" sz="1400" b="1">
              <a:latin typeface="Oslo Sans Office" panose="02000000000000000000" pitchFamily="2" charset="0"/>
            </a:endParaRPr>
          </a:p>
          <a:p>
            <a:pPr>
              <a:spcBef>
                <a:spcPts val="1200"/>
              </a:spcBef>
              <a:buBlip>
                <a:blip r:embed="rId3"/>
              </a:buBlip>
            </a:pPr>
            <a:endParaRPr lang="nb-NO" sz="2400"/>
          </a:p>
        </p:txBody>
      </p:sp>
      <p:pic>
        <p:nvPicPr>
          <p:cNvPr id="3" name="Bilde 2" descr="Et bilde som inneholder skjermbilde, Rektangel">
            <a:extLst>
              <a:ext uri="{FF2B5EF4-FFF2-40B4-BE49-F238E27FC236}">
                <a16:creationId xmlns:a16="http://schemas.microsoft.com/office/drawing/2014/main" id="{3662D005-6A97-FA8D-C349-1E2E2E944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466" y="1595261"/>
            <a:ext cx="5432354" cy="3336287"/>
          </a:xfrm>
          <a:prstGeom prst="rect">
            <a:avLst/>
          </a:prstGeom>
        </p:spPr>
      </p:pic>
      <p:sp>
        <p:nvSpPr>
          <p:cNvPr id="2" name="TekstSylinder 1">
            <a:extLst>
              <a:ext uri="{FF2B5EF4-FFF2-40B4-BE49-F238E27FC236}">
                <a16:creationId xmlns:a16="http://schemas.microsoft.com/office/drawing/2014/main" id="{6356AF66-E73E-F20C-D2F8-EFD58BE79B87}"/>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spTree>
    <p:extLst>
      <p:ext uri="{BB962C8B-B14F-4D97-AF65-F5344CB8AC3E}">
        <p14:creationId xmlns:p14="http://schemas.microsoft.com/office/powerpoint/2010/main" val="1592486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3B4510BB-B9BE-D9C2-B182-5E306ED35057}"/>
              </a:ext>
            </a:extLst>
          </p:cNvPr>
          <p:cNvSpPr txBox="1"/>
          <p:nvPr/>
        </p:nvSpPr>
        <p:spPr>
          <a:xfrm>
            <a:off x="8156576" y="192087"/>
            <a:ext cx="368410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solidFill>
                <a:effectLst/>
                <a:uLnTx/>
                <a:uFillTx/>
                <a:latin typeface="Oslo Sans Office"/>
                <a:ea typeface="+mn-ea"/>
                <a:cs typeface="+mn-cs"/>
              </a:rPr>
              <a:t>Barn, ungdom og foreldre – økt 1</a:t>
            </a:r>
          </a:p>
        </p:txBody>
      </p:sp>
      <p:sp>
        <p:nvSpPr>
          <p:cNvPr id="3" name="Plassholder for dato 3">
            <a:extLst>
              <a:ext uri="{FF2B5EF4-FFF2-40B4-BE49-F238E27FC236}">
                <a16:creationId xmlns:a16="http://schemas.microsoft.com/office/drawing/2014/main" id="{4DDF2B73-FE6C-97A8-7DA5-35001B36B61E}"/>
              </a:ext>
            </a:extLst>
          </p:cNvPr>
          <p:cNvSpPr>
            <a:spLocks noGrp="1"/>
          </p:cNvSpPr>
          <p:nvPr>
            <p:ph type="dt" sz="half" idx="10"/>
          </p:nvPr>
        </p:nvSpPr>
        <p:spPr>
          <a:xfrm>
            <a:off x="10156825" y="6292352"/>
            <a:ext cx="13398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29.01.2026</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4" name="Plassholder for lysbildenummer 4">
            <a:extLst>
              <a:ext uri="{FF2B5EF4-FFF2-40B4-BE49-F238E27FC236}">
                <a16:creationId xmlns:a16="http://schemas.microsoft.com/office/drawing/2014/main" id="{9685CF82-1920-C320-6F12-7242CBF72E55}"/>
              </a:ext>
            </a:extLst>
          </p:cNvPr>
          <p:cNvSpPr>
            <a:spLocks noGrp="1"/>
          </p:cNvSpPr>
          <p:nvPr>
            <p:ph type="sldNum" sz="quarter" idx="12"/>
          </p:nvPr>
        </p:nvSpPr>
        <p:spPr>
          <a:xfrm>
            <a:off x="11496674" y="6292352"/>
            <a:ext cx="69532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6" name="Bilde 5">
            <a:extLst>
              <a:ext uri="{FF2B5EF4-FFF2-40B4-BE49-F238E27FC236}">
                <a16:creationId xmlns:a16="http://schemas.microsoft.com/office/drawing/2014/main" id="{12AA2A2E-A544-5741-CC8E-42ECAAD6B8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2000" cy="6858000"/>
          </a:xfrm>
          <a:prstGeom prst="rect">
            <a:avLst/>
          </a:prstGeom>
        </p:spPr>
      </p:pic>
    </p:spTree>
    <p:extLst>
      <p:ext uri="{BB962C8B-B14F-4D97-AF65-F5344CB8AC3E}">
        <p14:creationId xmlns:p14="http://schemas.microsoft.com/office/powerpoint/2010/main" val="3811786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E4698E7-8D99-9A98-225A-3382C0C86C53}"/>
              </a:ext>
            </a:extLst>
          </p:cNvPr>
          <p:cNvSpPr/>
          <p:nvPr/>
        </p:nvSpPr>
        <p:spPr>
          <a:xfrm>
            <a:off x="0" y="0"/>
            <a:ext cx="1218220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F3AD7B43-D574-8A43-284F-1FBB8A43F4F3}"/>
              </a:ext>
            </a:extLst>
          </p:cNvPr>
          <p:cNvSpPr txBox="1">
            <a:spLocks/>
          </p:cNvSpPr>
          <p:nvPr/>
        </p:nvSpPr>
        <p:spPr>
          <a:xfrm>
            <a:off x="2035175" y="3048403"/>
            <a:ext cx="3262565" cy="55799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Takk for i dag!</a:t>
            </a:r>
          </a:p>
        </p:txBody>
      </p:sp>
      <p:pic>
        <p:nvPicPr>
          <p:cNvPr id="1026" name="Picture 2" descr="Et bilde som inneholder hjerte, mørke">
            <a:extLst>
              <a:ext uri="{FF2B5EF4-FFF2-40B4-BE49-F238E27FC236}">
                <a16:creationId xmlns:a16="http://schemas.microsoft.com/office/drawing/2014/main" id="{DEAB4F5C-ACDB-77ED-67B7-AA483B728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462" y="677089"/>
            <a:ext cx="8991600" cy="5057775"/>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a:extLst>
              <a:ext uri="{FF2B5EF4-FFF2-40B4-BE49-F238E27FC236}">
                <a16:creationId xmlns:a16="http://schemas.microsoft.com/office/drawing/2014/main" id="{BEFD18C1-FC7B-7B4B-9EE0-D50C162D98F9}"/>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spTree>
    <p:extLst>
      <p:ext uri="{BB962C8B-B14F-4D97-AF65-F5344CB8AC3E}">
        <p14:creationId xmlns:p14="http://schemas.microsoft.com/office/powerpoint/2010/main" val="3018201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A29D98E-2494-6869-7B4B-2D052D8275DD}"/>
              </a:ext>
            </a:extLst>
          </p:cNvPr>
          <p:cNvSpPr/>
          <p:nvPr/>
        </p:nvSpPr>
        <p:spPr>
          <a:xfrm>
            <a:off x="9401175" y="6000750"/>
            <a:ext cx="2790825"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CBA96E7-B86C-6C37-5781-C74224E1B948}"/>
              </a:ext>
            </a:extLst>
          </p:cNvPr>
          <p:cNvSpPr>
            <a:spLocks noGrp="1"/>
          </p:cNvSpPr>
          <p:nvPr>
            <p:ph type="title"/>
          </p:nvPr>
        </p:nvSpPr>
        <p:spPr>
          <a:xfrm>
            <a:off x="738187" y="1737529"/>
            <a:ext cx="10801349" cy="1311999"/>
          </a:xfrm>
        </p:spPr>
        <p:txBody>
          <a:bodyPr>
            <a:noAutofit/>
          </a:bodyPr>
          <a:lstStyle/>
          <a:p>
            <a:pPr algn="ctr"/>
            <a:r>
              <a:rPr lang="nb-NO" sz="1800"/>
              <a:t>Utviklet av</a:t>
            </a:r>
            <a:br>
              <a:rPr lang="nb-NO" sz="2400"/>
            </a:br>
            <a:br>
              <a:rPr lang="nb-NO"/>
            </a:br>
            <a:r>
              <a:rPr lang="nb-NO" sz="2800" b="1"/>
              <a:t>Bydel Gamle Oslo og Utdanningsetaten</a:t>
            </a:r>
            <a:endParaRPr lang="nb-NO" sz="2800"/>
          </a:p>
        </p:txBody>
      </p:sp>
      <p:sp>
        <p:nvSpPr>
          <p:cNvPr id="6" name="Tittel 1">
            <a:extLst>
              <a:ext uri="{FF2B5EF4-FFF2-40B4-BE49-F238E27FC236}">
                <a16:creationId xmlns:a16="http://schemas.microsoft.com/office/drawing/2014/main" id="{7BC63C58-8669-6B5A-9754-EA0DC1E3705E}"/>
              </a:ext>
            </a:extLst>
          </p:cNvPr>
          <p:cNvSpPr txBox="1">
            <a:spLocks/>
          </p:cNvSpPr>
          <p:nvPr/>
        </p:nvSpPr>
        <p:spPr>
          <a:xfrm>
            <a:off x="4557712" y="4203795"/>
            <a:ext cx="3076575" cy="354013"/>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sz="1800"/>
              <a:t>I samarbeid med</a:t>
            </a:r>
          </a:p>
        </p:txBody>
      </p:sp>
      <p:pic>
        <p:nvPicPr>
          <p:cNvPr id="8" name="Bilde 7" descr="Et bilde som inneholder Grafikk, Font, grafisk design, logo&#10;&#10;Automatisk generert beskrivelse">
            <a:extLst>
              <a:ext uri="{FF2B5EF4-FFF2-40B4-BE49-F238E27FC236}">
                <a16:creationId xmlns:a16="http://schemas.microsoft.com/office/drawing/2014/main" id="{2A8E5328-C848-3AD9-6891-B917EB226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177" y="4922727"/>
            <a:ext cx="2443586" cy="680020"/>
          </a:xfrm>
          <a:prstGeom prst="rect">
            <a:avLst/>
          </a:prstGeom>
        </p:spPr>
      </p:pic>
      <p:pic>
        <p:nvPicPr>
          <p:cNvPr id="10" name="Bilde 9" descr="Et bilde som inneholder Grafikk, Font, grafisk design, logo&#10;&#10;Automatisk generert beskrivelse">
            <a:extLst>
              <a:ext uri="{FF2B5EF4-FFF2-40B4-BE49-F238E27FC236}">
                <a16:creationId xmlns:a16="http://schemas.microsoft.com/office/drawing/2014/main" id="{A72E54C8-19D4-D914-374F-50783D4B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069" y="5014984"/>
            <a:ext cx="2443586" cy="495505"/>
          </a:xfrm>
          <a:prstGeom prst="rect">
            <a:avLst/>
          </a:prstGeom>
        </p:spPr>
      </p:pic>
      <p:sp>
        <p:nvSpPr>
          <p:cNvPr id="4" name="Tittel 1">
            <a:extLst>
              <a:ext uri="{FF2B5EF4-FFF2-40B4-BE49-F238E27FC236}">
                <a16:creationId xmlns:a16="http://schemas.microsoft.com/office/drawing/2014/main" id="{67DE4322-4EA1-E086-AE86-54269E45F83B}"/>
              </a:ext>
            </a:extLst>
          </p:cNvPr>
          <p:cNvSpPr txBox="1">
            <a:spLocks/>
          </p:cNvSpPr>
          <p:nvPr/>
        </p:nvSpPr>
        <p:spPr>
          <a:xfrm>
            <a:off x="8101013" y="5078737"/>
            <a:ext cx="3238499" cy="49543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sz="1400" b="1"/>
              <a:t>Områdesatsingene i Oslo </a:t>
            </a:r>
            <a:br>
              <a:rPr lang="nb-NO" sz="1400"/>
            </a:br>
            <a:r>
              <a:rPr lang="nb-NO" sz="1400"/>
              <a:t>Delprogram oppvekst og utdanning</a:t>
            </a:r>
          </a:p>
        </p:txBody>
      </p:sp>
      <p:sp>
        <p:nvSpPr>
          <p:cNvPr id="3" name="TekstSylinder 2">
            <a:extLst>
              <a:ext uri="{FF2B5EF4-FFF2-40B4-BE49-F238E27FC236}">
                <a16:creationId xmlns:a16="http://schemas.microsoft.com/office/drawing/2014/main" id="{1E97217E-845D-ED16-081A-BF05278B2D1D}"/>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spTree>
    <p:extLst>
      <p:ext uri="{BB962C8B-B14F-4D97-AF65-F5344CB8AC3E}">
        <p14:creationId xmlns:p14="http://schemas.microsoft.com/office/powerpoint/2010/main" val="3381700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5E7B3E-35AF-EC25-554D-7F7B6C4CF7A4}"/>
              </a:ext>
            </a:extLst>
          </p:cNvPr>
          <p:cNvSpPr>
            <a:spLocks noGrp="1"/>
          </p:cNvSpPr>
          <p:nvPr>
            <p:ph type="title"/>
          </p:nvPr>
        </p:nvSpPr>
        <p:spPr>
          <a:xfrm>
            <a:off x="445634" y="502287"/>
            <a:ext cx="9469438" cy="1311999"/>
          </a:xfrm>
        </p:spPr>
        <p:txBody>
          <a:bodyPr/>
          <a:lstStyle/>
          <a:p>
            <a:r>
              <a:rPr lang="nb-NO"/>
              <a:t>Kilder </a:t>
            </a:r>
          </a:p>
        </p:txBody>
      </p:sp>
      <p:sp>
        <p:nvSpPr>
          <p:cNvPr id="3" name="Plassholder for innhold 2">
            <a:extLst>
              <a:ext uri="{FF2B5EF4-FFF2-40B4-BE49-F238E27FC236}">
                <a16:creationId xmlns:a16="http://schemas.microsoft.com/office/drawing/2014/main" id="{1EC8A746-E6F6-96D4-759B-AE1D4D0230B0}"/>
              </a:ext>
            </a:extLst>
          </p:cNvPr>
          <p:cNvSpPr>
            <a:spLocks noGrp="1"/>
          </p:cNvSpPr>
          <p:nvPr>
            <p:ph idx="1"/>
          </p:nvPr>
        </p:nvSpPr>
        <p:spPr>
          <a:xfrm>
            <a:off x="6705602" y="2102542"/>
            <a:ext cx="4823052" cy="2217490"/>
          </a:xfrm>
        </p:spPr>
        <p:txBody>
          <a:bodyPr/>
          <a:lstStyle/>
          <a:p>
            <a:pPr marL="457200" indent="-457200">
              <a:buFont typeface="+mj-lt"/>
              <a:buAutoNum type="arabicPeriod"/>
            </a:pPr>
            <a:r>
              <a:rPr lang="nb-NO" sz="1200"/>
              <a:t>Nordanger, D.Ø. &amp; </a:t>
            </a:r>
            <a:r>
              <a:rPr lang="nb-NO" sz="1200" err="1"/>
              <a:t>Braarud</a:t>
            </a:r>
            <a:r>
              <a:rPr lang="nb-NO" sz="1200"/>
              <a:t>, H.C (2017). </a:t>
            </a:r>
            <a:r>
              <a:rPr lang="nb-NO" sz="1200" i="1"/>
              <a:t>Utviklingstraumer. Regulering som nøkkelbegrep i en ny traumepsykolog. </a:t>
            </a:r>
            <a:r>
              <a:rPr lang="nb-NO" sz="1200"/>
              <a:t>Fagbokforlaget </a:t>
            </a:r>
          </a:p>
          <a:p>
            <a:pPr marL="457200" indent="-457200">
              <a:buFont typeface="+mj-lt"/>
              <a:buAutoNum type="arabicPeriod"/>
            </a:pPr>
            <a:r>
              <a:rPr lang="nb-NO" sz="1200"/>
              <a:t>Johannessen, K.N. &amp; Bakken, A-K (2020). </a:t>
            </a:r>
            <a:r>
              <a:rPr lang="nb-NO" sz="1200" i="1"/>
              <a:t>Fra Uro til Ro. Utfordrende atferd og barns muligheter for læring</a:t>
            </a:r>
            <a:r>
              <a:rPr lang="nb-NO" sz="1200"/>
              <a:t>. Gyldendal Norsk Forlag. </a:t>
            </a:r>
          </a:p>
          <a:p>
            <a:pPr marL="457200" indent="-457200">
              <a:buFont typeface="+mj-lt"/>
              <a:buAutoNum type="arabicPeriod"/>
            </a:pPr>
            <a:r>
              <a:rPr lang="nb-NO" sz="1200"/>
              <a:t>Siegel, D, J. (2012). </a:t>
            </a:r>
            <a:r>
              <a:rPr lang="nb-NO" sz="1200" err="1"/>
              <a:t>Developing</a:t>
            </a:r>
            <a:r>
              <a:rPr lang="nb-NO" sz="1200"/>
              <a:t> </a:t>
            </a:r>
            <a:r>
              <a:rPr lang="nb-NO" sz="1200" err="1"/>
              <a:t>Mind</a:t>
            </a:r>
            <a:r>
              <a:rPr lang="nb-NO" sz="1200"/>
              <a:t>, Second Edition. New York: The </a:t>
            </a:r>
            <a:r>
              <a:rPr lang="nb-NO" sz="1200" err="1"/>
              <a:t>Guilford</a:t>
            </a:r>
            <a:r>
              <a:rPr lang="nb-NO" sz="1200"/>
              <a:t> Press </a:t>
            </a:r>
          </a:p>
          <a:p>
            <a:pPr marL="0" indent="0">
              <a:buNone/>
            </a:pPr>
            <a:endParaRPr lang="nb-NO" sz="1200"/>
          </a:p>
          <a:p>
            <a:pPr marL="0" indent="0">
              <a:buNone/>
            </a:pPr>
            <a:endParaRPr lang="en-US" sz="1200"/>
          </a:p>
          <a:p>
            <a:pPr marL="457200" indent="-457200">
              <a:buFont typeface="+mj-lt"/>
              <a:buAutoNum type="arabicPeriod"/>
            </a:pPr>
            <a:endParaRPr lang="en-US" sz="1200"/>
          </a:p>
          <a:p>
            <a:pPr marL="0" indent="0">
              <a:buNone/>
            </a:pPr>
            <a:endParaRPr lang="nb-NO" sz="1200"/>
          </a:p>
          <a:p>
            <a:pPr marL="457200" indent="-457200">
              <a:buFont typeface="+mj-lt"/>
              <a:buAutoNum type="arabicPeriod"/>
            </a:pPr>
            <a:endParaRPr lang="nb-NO" sz="1200"/>
          </a:p>
          <a:p>
            <a:pPr marL="457200" indent="-457200">
              <a:buFont typeface="+mj-lt"/>
              <a:buAutoNum type="arabicPeriod"/>
            </a:pPr>
            <a:endParaRPr lang="nb-NO" sz="1200"/>
          </a:p>
          <a:p>
            <a:pPr marL="0" indent="0">
              <a:buNone/>
            </a:pPr>
            <a:endParaRPr lang="nb-NO" sz="1200"/>
          </a:p>
          <a:p>
            <a:pPr marL="457200" indent="-457200">
              <a:buFont typeface="+mj-lt"/>
              <a:buAutoNum type="arabicPeriod"/>
            </a:pPr>
            <a:endParaRPr lang="nb-NO" sz="1200"/>
          </a:p>
        </p:txBody>
      </p:sp>
      <p:sp>
        <p:nvSpPr>
          <p:cNvPr id="4" name="Rektangel 3">
            <a:extLst>
              <a:ext uri="{FF2B5EF4-FFF2-40B4-BE49-F238E27FC236}">
                <a16:creationId xmlns:a16="http://schemas.microsoft.com/office/drawing/2014/main" id="{ECCF0919-ED0A-A834-B4A8-317D3C4AEADC}"/>
              </a:ext>
            </a:extLst>
          </p:cNvPr>
          <p:cNvSpPr/>
          <p:nvPr/>
        </p:nvSpPr>
        <p:spPr>
          <a:xfrm>
            <a:off x="0" y="-41047"/>
            <a:ext cx="5486400" cy="694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510852ED-AA32-51A4-FAE7-AA6CB6D221B1}"/>
              </a:ext>
            </a:extLst>
          </p:cNvPr>
          <p:cNvSpPr txBox="1">
            <a:spLocks/>
          </p:cNvSpPr>
          <p:nvPr/>
        </p:nvSpPr>
        <p:spPr>
          <a:xfrm>
            <a:off x="1584922" y="2494373"/>
            <a:ext cx="8784771" cy="71691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Kilder</a:t>
            </a:r>
          </a:p>
        </p:txBody>
      </p:sp>
      <p:pic>
        <p:nvPicPr>
          <p:cNvPr id="6" name="Bilde 5" descr="Et bilde som inneholder mørke, måne, natt&#10;&#10;Automatisk generert beskrivelse">
            <a:extLst>
              <a:ext uri="{FF2B5EF4-FFF2-40B4-BE49-F238E27FC236}">
                <a16:creationId xmlns:a16="http://schemas.microsoft.com/office/drawing/2014/main" id="{AFC4DD4F-9529-BFAC-73D1-FA9174215F08}"/>
              </a:ext>
            </a:extLst>
          </p:cNvPr>
          <p:cNvPicPr>
            <a:picLocks noChangeAspect="1"/>
          </p:cNvPicPr>
          <p:nvPr/>
        </p:nvPicPr>
        <p:blipFill rotWithShape="1">
          <a:blip r:embed="rId3">
            <a:extLst>
              <a:ext uri="{28A0092B-C50C-407E-A947-70E740481C1C}">
                <a14:useLocalDpi xmlns:a14="http://schemas.microsoft.com/office/drawing/2010/main" val="0"/>
              </a:ext>
            </a:extLst>
          </a:blip>
          <a:srcRect l="36828" t="28612" r="48338" b="56603"/>
          <a:stretch/>
        </p:blipFill>
        <p:spPr>
          <a:xfrm rot="13003578">
            <a:off x="1660250" y="3091008"/>
            <a:ext cx="1152939" cy="645987"/>
          </a:xfrm>
          <a:prstGeom prst="rect">
            <a:avLst/>
          </a:prstGeom>
        </p:spPr>
      </p:pic>
      <p:sp>
        <p:nvSpPr>
          <p:cNvPr id="7" name="TekstSylinder 6">
            <a:extLst>
              <a:ext uri="{FF2B5EF4-FFF2-40B4-BE49-F238E27FC236}">
                <a16:creationId xmlns:a16="http://schemas.microsoft.com/office/drawing/2014/main" id="{8B2B906B-354E-54B8-A889-D87A89D7992D}"/>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spTree>
    <p:extLst>
      <p:ext uri="{BB962C8B-B14F-4D97-AF65-F5344CB8AC3E}">
        <p14:creationId xmlns:p14="http://schemas.microsoft.com/office/powerpoint/2010/main" val="2624786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56C4FF8-92C4-B7F2-C6DA-15390B3DF7A5}"/>
              </a:ext>
            </a:extLst>
          </p:cNvPr>
          <p:cNvSpPr>
            <a:spLocks noGrp="1"/>
          </p:cNvSpPr>
          <p:nvPr>
            <p:ph type="dt" sz="half" idx="10"/>
          </p:nvPr>
        </p:nvSpPr>
        <p:spPr/>
        <p:txBody>
          <a:bodyPr/>
          <a:lstStyle/>
          <a:p>
            <a:fld id="{0EB9A2E8-837B-194D-BAEB-52EF752176FE}" type="datetime1">
              <a:rPr lang="en-US" smtClean="0"/>
              <a:t>1/29/26</a:t>
            </a:fld>
            <a:endParaRPr lang="en-US"/>
          </a:p>
        </p:txBody>
      </p:sp>
      <p:sp>
        <p:nvSpPr>
          <p:cNvPr id="5" name="Plassholder for lysbildenummer 4">
            <a:extLst>
              <a:ext uri="{FF2B5EF4-FFF2-40B4-BE49-F238E27FC236}">
                <a16:creationId xmlns:a16="http://schemas.microsoft.com/office/drawing/2014/main" id="{0391A8FB-9EA9-3FF7-4830-2AD0DB34298D}"/>
              </a:ext>
            </a:extLst>
          </p:cNvPr>
          <p:cNvSpPr>
            <a:spLocks noGrp="1"/>
          </p:cNvSpPr>
          <p:nvPr>
            <p:ph type="sldNum" sz="quarter" idx="12"/>
          </p:nvPr>
        </p:nvSpPr>
        <p:spPr/>
        <p:txBody>
          <a:bodyPr/>
          <a:lstStyle/>
          <a:p>
            <a:fld id="{BE9AD569-83DD-4E5B-AF97-63825DE45633}" type="slidenum">
              <a:rPr lang="en-US" smtClean="0"/>
              <a:t>4</a:t>
            </a:fld>
            <a:endParaRPr lang="en-US"/>
          </a:p>
        </p:txBody>
      </p:sp>
      <p:sp>
        <p:nvSpPr>
          <p:cNvPr id="7" name="TekstSylinder 6">
            <a:extLst>
              <a:ext uri="{FF2B5EF4-FFF2-40B4-BE49-F238E27FC236}">
                <a16:creationId xmlns:a16="http://schemas.microsoft.com/office/drawing/2014/main" id="{6B9B1CBF-1CD8-16EB-C601-620EB11CC903}"/>
              </a:ext>
            </a:extLst>
          </p:cNvPr>
          <p:cNvSpPr txBox="1"/>
          <p:nvPr/>
        </p:nvSpPr>
        <p:spPr>
          <a:xfrm>
            <a:off x="1096491" y="2560087"/>
            <a:ext cx="5751513" cy="1569660"/>
          </a:xfrm>
          <a:prstGeom prst="rect">
            <a:avLst/>
          </a:prstGeom>
          <a:noFill/>
        </p:spPr>
        <p:txBody>
          <a:bodyPr wrap="square">
            <a:spAutoFit/>
          </a:bodyPr>
          <a:lstStyle/>
          <a:p>
            <a:r>
              <a:rPr lang="nb-NO" sz="3200"/>
              <a:t>Hvorfor skal vi jobbe </a:t>
            </a:r>
            <a:br>
              <a:rPr lang="nb-NO" sz="3200"/>
            </a:br>
            <a:r>
              <a:rPr lang="nb-NO" sz="3200"/>
              <a:t>med perspektivet </a:t>
            </a:r>
            <a:br>
              <a:rPr lang="nb-NO" sz="3200"/>
            </a:br>
            <a:r>
              <a:rPr lang="nb-NO" sz="3200" i="1"/>
              <a:t>barn og unge?</a:t>
            </a:r>
            <a:endParaRPr lang="nb-NO" sz="3200"/>
          </a:p>
        </p:txBody>
      </p:sp>
      <p:pic>
        <p:nvPicPr>
          <p:cNvPr id="9" name="Bilde 8" descr="Et bilde som inneholder tegning, kunst, sketch, strektegning&#10;&#10;Automatisk generert beskrivelse">
            <a:extLst>
              <a:ext uri="{FF2B5EF4-FFF2-40B4-BE49-F238E27FC236}">
                <a16:creationId xmlns:a16="http://schemas.microsoft.com/office/drawing/2014/main" id="{28C9AE5E-D852-9CC5-326B-7C8C8F1BD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739" y="727709"/>
            <a:ext cx="4972525" cy="5593219"/>
          </a:xfrm>
          <a:prstGeom prst="rect">
            <a:avLst/>
          </a:prstGeom>
        </p:spPr>
      </p:pic>
    </p:spTree>
    <p:extLst>
      <p:ext uri="{BB962C8B-B14F-4D97-AF65-F5344CB8AC3E}">
        <p14:creationId xmlns:p14="http://schemas.microsoft.com/office/powerpoint/2010/main" val="2632008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DF4600F7-10B6-9EA7-2055-BC6EDF39AAD2}"/>
              </a:ext>
            </a:extLst>
          </p:cNvPr>
          <p:cNvPicPr>
            <a:picLocks noChangeAspect="1"/>
          </p:cNvPicPr>
          <p:nvPr/>
        </p:nvPicPr>
        <p:blipFill rotWithShape="1">
          <a:blip r:embed="rId3">
            <a:extLst>
              <a:ext uri="{28A0092B-C50C-407E-A947-70E740481C1C}">
                <a14:useLocalDpi xmlns:a14="http://schemas.microsoft.com/office/drawing/2010/main" val="0"/>
              </a:ext>
            </a:extLst>
          </a:blip>
          <a:srcRect l="3642" t="10885" r="3640" b="10885"/>
          <a:stretch/>
        </p:blipFill>
        <p:spPr>
          <a:xfrm>
            <a:off x="0" y="0"/>
            <a:ext cx="12192000" cy="6858000"/>
          </a:xfrm>
          <a:prstGeom prst="rect">
            <a:avLst/>
          </a:prstGeom>
        </p:spPr>
      </p:pic>
      <p:sp>
        <p:nvSpPr>
          <p:cNvPr id="8" name="Rektangel 7">
            <a:extLst>
              <a:ext uri="{FF2B5EF4-FFF2-40B4-BE49-F238E27FC236}">
                <a16:creationId xmlns:a16="http://schemas.microsoft.com/office/drawing/2014/main" id="{77F3E49B-71C1-E3EE-0411-C1D53B85B4E5}"/>
              </a:ext>
            </a:extLst>
          </p:cNvPr>
          <p:cNvSpPr/>
          <p:nvPr/>
        </p:nvSpPr>
        <p:spPr>
          <a:xfrm>
            <a:off x="-1" y="-1"/>
            <a:ext cx="6100783" cy="6100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               </a:t>
            </a:r>
          </a:p>
        </p:txBody>
      </p:sp>
      <p:sp>
        <p:nvSpPr>
          <p:cNvPr id="3" name="Plassholder for innhold 2">
            <a:extLst>
              <a:ext uri="{FF2B5EF4-FFF2-40B4-BE49-F238E27FC236}">
                <a16:creationId xmlns:a16="http://schemas.microsoft.com/office/drawing/2014/main" id="{6C821427-7588-2976-F16B-B245C40E1C2E}"/>
              </a:ext>
            </a:extLst>
          </p:cNvPr>
          <p:cNvSpPr>
            <a:spLocks noGrp="1"/>
          </p:cNvSpPr>
          <p:nvPr>
            <p:ph idx="1"/>
          </p:nvPr>
        </p:nvSpPr>
        <p:spPr>
          <a:xfrm>
            <a:off x="449836" y="1326462"/>
            <a:ext cx="5201107" cy="4205075"/>
          </a:xfrm>
        </p:spPr>
        <p:txBody>
          <a:bodyPr numCol="1" spcCol="360000">
            <a:noAutofit/>
          </a:bodyPr>
          <a:lstStyle/>
          <a:p>
            <a:pPr>
              <a:spcAft>
                <a:spcPts val="1800"/>
              </a:spcAft>
              <a:buBlip>
                <a:blip r:embed="rId4"/>
              </a:buBlip>
            </a:pPr>
            <a:r>
              <a:rPr lang="nb-NO" sz="1800" b="1"/>
              <a:t>Nye erfaringer </a:t>
            </a:r>
            <a:r>
              <a:rPr lang="nb-NO" sz="1800"/>
              <a:t>med trygghet, tilhørighet og mestring kan kompensere for vonde erfaringer. </a:t>
            </a:r>
          </a:p>
          <a:p>
            <a:pPr>
              <a:spcAft>
                <a:spcPts val="1800"/>
              </a:spcAft>
              <a:buBlip>
                <a:blip r:embed="rId4"/>
              </a:buBlip>
            </a:pPr>
            <a:r>
              <a:rPr lang="nb-NO" sz="1800"/>
              <a:t>Barna som trenger disse erfaringene mest, </a:t>
            </a:r>
            <a:r>
              <a:rPr lang="nb-NO" sz="1800" b="1"/>
              <a:t>risikerer å få minst</a:t>
            </a:r>
            <a:r>
              <a:rPr lang="nb-NO" sz="1800"/>
              <a:t>, fordi de har en væremåte som kan være vanskelig å forstå. </a:t>
            </a:r>
          </a:p>
          <a:p>
            <a:pPr>
              <a:spcAft>
                <a:spcPts val="1800"/>
              </a:spcAft>
              <a:buBlip>
                <a:blip r:embed="rId4"/>
              </a:buBlip>
            </a:pPr>
            <a:r>
              <a:rPr lang="nb-NO" sz="1800"/>
              <a:t>Derfor skal vi øve på å bruke kunnskapen om toleransevinduet og reguleringsstøtte som verktøy, sånn at vi kan gi mange </a:t>
            </a:r>
            <a:r>
              <a:rPr lang="nb-NO" sz="1800" b="1"/>
              <a:t>små drypp av gode erfaringer! </a:t>
            </a:r>
          </a:p>
        </p:txBody>
      </p:sp>
      <p:sp>
        <p:nvSpPr>
          <p:cNvPr id="5" name="TekstSylinder 4">
            <a:extLst>
              <a:ext uri="{FF2B5EF4-FFF2-40B4-BE49-F238E27FC236}">
                <a16:creationId xmlns:a16="http://schemas.microsoft.com/office/drawing/2014/main" id="{125EDCF0-6824-8C51-3566-EDA334F24BAD}"/>
              </a:ext>
            </a:extLst>
          </p:cNvPr>
          <p:cNvSpPr txBox="1"/>
          <p:nvPr/>
        </p:nvSpPr>
        <p:spPr>
          <a:xfrm>
            <a:off x="8156576" y="192087"/>
            <a:ext cx="3684104" cy="307777"/>
          </a:xfrm>
          <a:prstGeom prst="rect">
            <a:avLst/>
          </a:prstGeom>
          <a:noFill/>
        </p:spPr>
        <p:txBody>
          <a:bodyPr wrap="square" rtlCol="0">
            <a:spAutoFit/>
          </a:bodyPr>
          <a:lstStyle/>
          <a:p>
            <a:pPr algn="r"/>
            <a:r>
              <a:rPr lang="nb-NO" sz="1400">
                <a:solidFill>
                  <a:schemeClr val="bg2"/>
                </a:solidFill>
              </a:rPr>
              <a:t>Barn og ungdom – økt 1</a:t>
            </a:r>
          </a:p>
        </p:txBody>
      </p:sp>
    </p:spTree>
    <p:extLst>
      <p:ext uri="{BB962C8B-B14F-4D97-AF65-F5344CB8AC3E}">
        <p14:creationId xmlns:p14="http://schemas.microsoft.com/office/powerpoint/2010/main" val="81602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Filmstudio, Filmproduksjon, klær, Kringkasting&#10;&#10;Automatisk generert beskrivelse">
            <a:extLst>
              <a:ext uri="{FF2B5EF4-FFF2-40B4-BE49-F238E27FC236}">
                <a16:creationId xmlns:a16="http://schemas.microsoft.com/office/drawing/2014/main" id="{0BE7181B-55F8-233E-78E8-57FC8172D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99" y="-1466227"/>
            <a:ext cx="12687300" cy="8458200"/>
          </a:xfrm>
          <a:prstGeom prst="rect">
            <a:avLst/>
          </a:prstGeom>
        </p:spPr>
      </p:pic>
      <p:sp>
        <p:nvSpPr>
          <p:cNvPr id="6" name="Rektangel 5">
            <a:extLst>
              <a:ext uri="{FF2B5EF4-FFF2-40B4-BE49-F238E27FC236}">
                <a16:creationId xmlns:a16="http://schemas.microsoft.com/office/drawing/2014/main" id="{75782E44-7D23-A503-494C-63ABBD95F171}"/>
              </a:ext>
            </a:extLst>
          </p:cNvPr>
          <p:cNvSpPr/>
          <p:nvPr/>
        </p:nvSpPr>
        <p:spPr>
          <a:xfrm>
            <a:off x="3111501" y="3009900"/>
            <a:ext cx="9080500" cy="3982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71700D02-0D44-22F9-3654-AAD5E3EC017D}"/>
              </a:ext>
            </a:extLst>
          </p:cNvPr>
          <p:cNvSpPr txBox="1"/>
          <p:nvPr/>
        </p:nvSpPr>
        <p:spPr>
          <a:xfrm>
            <a:off x="4126331" y="3398112"/>
            <a:ext cx="7075070" cy="2569934"/>
          </a:xfrm>
          <a:prstGeom prst="rect">
            <a:avLst/>
          </a:prstGeom>
          <a:noFill/>
        </p:spPr>
        <p:txBody>
          <a:bodyPr wrap="square">
            <a:spAutoFit/>
          </a:bodyPr>
          <a:lstStyle/>
          <a:p>
            <a:pPr>
              <a:spcBef>
                <a:spcPts val="1200"/>
              </a:spcBef>
              <a:spcAft>
                <a:spcPts val="1200"/>
              </a:spcAft>
            </a:pPr>
            <a:r>
              <a:rPr lang="nb-NO" sz="3200">
                <a:latin typeface="+mj-lt"/>
              </a:rPr>
              <a:t>I filmen som kommer ønsker vi at du legger merke til: </a:t>
            </a:r>
          </a:p>
          <a:p>
            <a:pPr marL="216000" indent="-216000">
              <a:spcBef>
                <a:spcPts val="600"/>
              </a:spcBef>
              <a:spcAft>
                <a:spcPts val="600"/>
              </a:spcAft>
              <a:buBlip>
                <a:blip r:embed="rId3"/>
              </a:buBlip>
            </a:pPr>
            <a:r>
              <a:rPr lang="nb-NO" sz="1800"/>
              <a:t>Hvordan stressresponsen påvirker barnets fungering og mestring i hverdagen. </a:t>
            </a:r>
          </a:p>
          <a:p>
            <a:pPr marL="216000" indent="-216000">
              <a:spcBef>
                <a:spcPts val="600"/>
              </a:spcBef>
              <a:spcAft>
                <a:spcPts val="600"/>
              </a:spcAft>
              <a:buBlip>
                <a:blip r:embed="rId3"/>
              </a:buBlip>
            </a:pPr>
            <a:r>
              <a:rPr lang="nb-NO"/>
              <a:t>Hvordan toleransevinduet kan hjelpe oss med å forstå hvor aktivert barnet. </a:t>
            </a:r>
            <a:endParaRPr lang="nb-NO" sz="1800"/>
          </a:p>
        </p:txBody>
      </p:sp>
      <p:pic>
        <p:nvPicPr>
          <p:cNvPr id="9" name="Bilde 8" descr="Et bilde som inneholder mørke, sort, måne, natt&#10;&#10;Automatisk generert beskrivelse">
            <a:extLst>
              <a:ext uri="{FF2B5EF4-FFF2-40B4-BE49-F238E27FC236}">
                <a16:creationId xmlns:a16="http://schemas.microsoft.com/office/drawing/2014/main" id="{5E0751CC-C7EC-E197-E065-0F91D2BAA229}"/>
              </a:ext>
            </a:extLst>
          </p:cNvPr>
          <p:cNvPicPr>
            <a:picLocks noChangeAspect="1"/>
          </p:cNvPicPr>
          <p:nvPr/>
        </p:nvPicPr>
        <p:blipFill rotWithShape="1">
          <a:blip r:embed="rId4">
            <a:extLst>
              <a:ext uri="{28A0092B-C50C-407E-A947-70E740481C1C}">
                <a14:useLocalDpi xmlns:a14="http://schemas.microsoft.com/office/drawing/2010/main" val="0"/>
              </a:ext>
            </a:extLst>
          </a:blip>
          <a:srcRect l="51545" t="44551" r="42572" b="45900"/>
          <a:stretch/>
        </p:blipFill>
        <p:spPr>
          <a:xfrm rot="13313949" flipH="1">
            <a:off x="3080947" y="3400960"/>
            <a:ext cx="1075939" cy="982380"/>
          </a:xfrm>
          <a:prstGeom prst="rect">
            <a:avLst/>
          </a:prstGeom>
        </p:spPr>
      </p:pic>
      <p:pic>
        <p:nvPicPr>
          <p:cNvPr id="3" name="Bilde 2" descr="Et bilde som inneholder måne, mørke, Himmellegeme, astronomi&#10;&#10;Automatisk generert beskrivelse">
            <a:extLst>
              <a:ext uri="{FF2B5EF4-FFF2-40B4-BE49-F238E27FC236}">
                <a16:creationId xmlns:a16="http://schemas.microsoft.com/office/drawing/2014/main" id="{FC20BAFF-6044-9F90-4EF5-FF3C15B6F2E0}"/>
              </a:ext>
            </a:extLst>
          </p:cNvPr>
          <p:cNvPicPr>
            <a:picLocks noChangeAspect="1"/>
          </p:cNvPicPr>
          <p:nvPr/>
        </p:nvPicPr>
        <p:blipFill>
          <a:blip r:embed="rId5">
            <a:extLst>
              <a:ext uri="{28A0092B-C50C-407E-A947-70E740481C1C}">
                <a14:useLocalDpi xmlns:a14="http://schemas.microsoft.com/office/drawing/2010/main" val="0"/>
              </a:ext>
            </a:extLst>
          </a:blip>
          <a:srcRect l="56345" t="15119" r="27093" b="60440"/>
          <a:stretch/>
        </p:blipFill>
        <p:spPr>
          <a:xfrm>
            <a:off x="9959008" y="5991794"/>
            <a:ext cx="964097" cy="800318"/>
          </a:xfrm>
          <a:prstGeom prst="rect">
            <a:avLst/>
          </a:prstGeom>
        </p:spPr>
      </p:pic>
      <p:sp>
        <p:nvSpPr>
          <p:cNvPr id="4" name="TekstSylinder 3">
            <a:extLst>
              <a:ext uri="{FF2B5EF4-FFF2-40B4-BE49-F238E27FC236}">
                <a16:creationId xmlns:a16="http://schemas.microsoft.com/office/drawing/2014/main" id="{DD53E4BF-B299-B059-F82B-EB85C1BA9F80}"/>
              </a:ext>
            </a:extLst>
          </p:cNvPr>
          <p:cNvSpPr txBox="1"/>
          <p:nvPr/>
        </p:nvSpPr>
        <p:spPr>
          <a:xfrm>
            <a:off x="10659447" y="6198879"/>
            <a:ext cx="1444667" cy="333681"/>
          </a:xfrm>
          <a:prstGeom prst="rect">
            <a:avLst/>
          </a:prstGeom>
          <a:noFill/>
        </p:spPr>
        <p:txBody>
          <a:bodyPr wrap="square">
            <a:spAutoFit/>
          </a:bodyPr>
          <a:lstStyle/>
          <a:p>
            <a:pPr marL="0" indent="0">
              <a:lnSpc>
                <a:spcPct val="116000"/>
              </a:lnSpc>
              <a:spcAft>
                <a:spcPts val="800"/>
              </a:spcAft>
              <a:buNone/>
            </a:pPr>
            <a:r>
              <a:rPr lang="nb-NO" sz="1400" b="1">
                <a:latin typeface="+mj-lt"/>
                <a:ea typeface="Aptos" panose="020B0004020202020204" pitchFamily="34" charset="0"/>
                <a:cs typeface="Times New Roman" panose="02020603050405020304" pitchFamily="18" charset="0"/>
              </a:rPr>
              <a:t>9</a:t>
            </a:r>
            <a:r>
              <a:rPr lang="nb-NO" sz="1400" b="1">
                <a:effectLst/>
                <a:latin typeface="+mj-lt"/>
                <a:ea typeface="Aptos" panose="020B0004020202020204" pitchFamily="34" charset="0"/>
                <a:cs typeface="Times New Roman" panose="02020603050405020304" pitchFamily="18" charset="0"/>
              </a:rPr>
              <a:t> minutter</a:t>
            </a:r>
          </a:p>
        </p:txBody>
      </p:sp>
    </p:spTree>
    <p:extLst>
      <p:ext uri="{BB962C8B-B14F-4D97-AF65-F5344CB8AC3E}">
        <p14:creationId xmlns:p14="http://schemas.microsoft.com/office/powerpoint/2010/main" val="2641836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0DD"/>
        </a:solidFill>
        <a:effectLst/>
      </p:bgPr>
    </p:bg>
    <p:spTree>
      <p:nvGrpSpPr>
        <p:cNvPr id="1" name=""/>
        <p:cNvGrpSpPr/>
        <p:nvPr/>
      </p:nvGrpSpPr>
      <p:grpSpPr>
        <a:xfrm>
          <a:off x="0" y="0"/>
          <a:ext cx="0" cy="0"/>
          <a:chOff x="0" y="0"/>
          <a:chExt cx="0" cy="0"/>
        </a:xfrm>
      </p:grpSpPr>
      <p:pic>
        <p:nvPicPr>
          <p:cNvPr id="3" name="Media på Internett 2" title="Barnet del 1">
            <a:hlinkClick r:id="" action="ppaction://media"/>
            <a:extLst>
              <a:ext uri="{FF2B5EF4-FFF2-40B4-BE49-F238E27FC236}">
                <a16:creationId xmlns:a16="http://schemas.microsoft.com/office/drawing/2014/main" id="{0B4008C5-F559-74CA-3B9D-6EAACCC67AEA}"/>
              </a:ext>
            </a:extLst>
          </p:cNvPr>
          <p:cNvPicPr>
            <a:picLocks noRot="1" noChangeAspect="1"/>
          </p:cNvPicPr>
          <p:nvPr>
            <a:videoFile r:link="rId1"/>
          </p:nvPr>
        </p:nvPicPr>
        <p:blipFill>
          <a:blip r:embed="rId3"/>
          <a:stretch>
            <a:fillRect/>
          </a:stretch>
        </p:blipFill>
        <p:spPr>
          <a:xfrm>
            <a:off x="0" y="15240"/>
            <a:ext cx="12192000" cy="6858000"/>
          </a:xfrm>
          <a:prstGeom prst="rect">
            <a:avLst/>
          </a:prstGeom>
          <a:noFill/>
        </p:spPr>
      </p:pic>
      <p:sp>
        <p:nvSpPr>
          <p:cNvPr id="8" name="Date Placeholder 3">
            <a:extLst>
              <a:ext uri="{FF2B5EF4-FFF2-40B4-BE49-F238E27FC236}">
                <a16:creationId xmlns:a16="http://schemas.microsoft.com/office/drawing/2014/main" id="{37B57703-6856-977B-7A6A-EED807C1F788}"/>
              </a:ext>
            </a:extLst>
          </p:cNvPr>
          <p:cNvSpPr>
            <a:spLocks noGrp="1"/>
          </p:cNvSpPr>
          <p:nvPr>
            <p:ph type="dt" sz="half" idx="10"/>
          </p:nvPr>
        </p:nvSpPr>
        <p:spPr>
          <a:xfrm>
            <a:off x="10156825" y="6292352"/>
            <a:ext cx="1339850" cy="365125"/>
          </a:xfrm>
        </p:spPr>
        <p:txBody>
          <a:bodyPr/>
          <a:lstStyle/>
          <a:p>
            <a:pPr>
              <a:spcAft>
                <a:spcPts val="600"/>
              </a:spcAft>
            </a:pPr>
            <a:fld id="{7EC2E4C6-95B5-1E49-A58A-4D191733A124}" type="datetime1">
              <a:rPr lang="nb-NO" smtClean="0"/>
              <a:pPr>
                <a:spcAft>
                  <a:spcPts val="600"/>
                </a:spcAft>
              </a:pPr>
              <a:t>29.01.2026</a:t>
            </a:fld>
            <a:endParaRPr lang="nb-NO"/>
          </a:p>
        </p:txBody>
      </p:sp>
      <p:sp>
        <p:nvSpPr>
          <p:cNvPr id="10" name="Slide Number Placeholder 4">
            <a:extLst>
              <a:ext uri="{FF2B5EF4-FFF2-40B4-BE49-F238E27FC236}">
                <a16:creationId xmlns:a16="http://schemas.microsoft.com/office/drawing/2014/main" id="{73B80E99-4310-005B-71C0-D8FCC7FDF5FF}"/>
              </a:ext>
            </a:extLst>
          </p:cNvPr>
          <p:cNvSpPr>
            <a:spLocks noGrp="1"/>
          </p:cNvSpPr>
          <p:nvPr>
            <p:ph type="sldNum" sz="quarter" idx="12"/>
          </p:nvPr>
        </p:nvSpPr>
        <p:spPr>
          <a:xfrm>
            <a:off x="11496674" y="6292352"/>
            <a:ext cx="695325" cy="365125"/>
          </a:xfrm>
        </p:spPr>
        <p:txBody>
          <a:bodyPr/>
          <a:lstStyle/>
          <a:p>
            <a:pPr>
              <a:spcAft>
                <a:spcPts val="600"/>
              </a:spcAft>
            </a:pPr>
            <a:fld id="{8ACEFDFC-287E-0A4D-81A7-6CC8C070690D}" type="slidenum">
              <a:rPr lang="nb-NO" smtClean="0"/>
              <a:pPr>
                <a:spcAft>
                  <a:spcPts val="600"/>
                </a:spcAft>
              </a:pPr>
              <a:t>7</a:t>
            </a:fld>
            <a:endParaRPr lang="nb-NO"/>
          </a:p>
        </p:txBody>
      </p:sp>
    </p:spTree>
    <p:extLst>
      <p:ext uri="{BB962C8B-B14F-4D97-AF65-F5344CB8AC3E}">
        <p14:creationId xmlns:p14="http://schemas.microsoft.com/office/powerpoint/2010/main" val="393062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llipse 17">
            <a:extLst>
              <a:ext uri="{FF2B5EF4-FFF2-40B4-BE49-F238E27FC236}">
                <a16:creationId xmlns:a16="http://schemas.microsoft.com/office/drawing/2014/main" id="{7A82885F-5882-C1E1-A528-BD6C5386CF6A}"/>
              </a:ext>
            </a:extLst>
          </p:cNvPr>
          <p:cNvSpPr/>
          <p:nvPr/>
        </p:nvSpPr>
        <p:spPr>
          <a:xfrm>
            <a:off x="4669899" y="3037116"/>
            <a:ext cx="2538993" cy="2510355"/>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a:extLst>
              <a:ext uri="{FF2B5EF4-FFF2-40B4-BE49-F238E27FC236}">
                <a16:creationId xmlns:a16="http://schemas.microsoft.com/office/drawing/2014/main" id="{9AC7F170-5F8A-C662-3956-D11047D6B3E1}"/>
              </a:ext>
            </a:extLst>
          </p:cNvPr>
          <p:cNvSpPr/>
          <p:nvPr/>
        </p:nvSpPr>
        <p:spPr>
          <a:xfrm>
            <a:off x="7844007" y="3037115"/>
            <a:ext cx="2538993" cy="2510355"/>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F236A971-C3EC-9560-99B0-5D9698E17A6D}"/>
              </a:ext>
            </a:extLst>
          </p:cNvPr>
          <p:cNvSpPr/>
          <p:nvPr/>
        </p:nvSpPr>
        <p:spPr>
          <a:xfrm>
            <a:off x="1495791" y="3109709"/>
            <a:ext cx="2538993" cy="2510355"/>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6">
            <a:extLst>
              <a:ext uri="{FF2B5EF4-FFF2-40B4-BE49-F238E27FC236}">
                <a16:creationId xmlns:a16="http://schemas.microsoft.com/office/drawing/2014/main" id="{FD230311-04A9-2175-CC8C-FE6CB793E677}"/>
              </a:ext>
            </a:extLst>
          </p:cNvPr>
          <p:cNvSpPr>
            <a:spLocks noGrp="1"/>
          </p:cNvSpPr>
          <p:nvPr>
            <p:ph type="title"/>
          </p:nvPr>
        </p:nvSpPr>
        <p:spPr>
          <a:xfrm>
            <a:off x="1122356" y="948485"/>
            <a:ext cx="7612570" cy="856252"/>
          </a:xfrm>
        </p:spPr>
        <p:txBody>
          <a:bodyPr>
            <a:normAutofit fontScale="90000"/>
          </a:bodyPr>
          <a:lstStyle/>
          <a:p>
            <a:r>
              <a:rPr lang="nb-NO"/>
              <a:t>Oppgave: </a:t>
            </a:r>
            <a:br>
              <a:rPr lang="nb-NO"/>
            </a:br>
            <a:br>
              <a:rPr lang="nb-NO"/>
            </a:br>
            <a:endParaRPr lang="nb-NO" sz="2000"/>
          </a:p>
        </p:txBody>
      </p:sp>
      <p:sp>
        <p:nvSpPr>
          <p:cNvPr id="37" name="TekstSylinder 36">
            <a:extLst>
              <a:ext uri="{FF2B5EF4-FFF2-40B4-BE49-F238E27FC236}">
                <a16:creationId xmlns:a16="http://schemas.microsoft.com/office/drawing/2014/main" id="{83D8914D-29C9-69C3-8F73-1B55F9757A9A}"/>
              </a:ext>
            </a:extLst>
          </p:cNvPr>
          <p:cNvSpPr txBox="1"/>
          <p:nvPr/>
        </p:nvSpPr>
        <p:spPr>
          <a:xfrm>
            <a:off x="2360607" y="2821721"/>
            <a:ext cx="95470" cy="214216"/>
          </a:xfrm>
          <a:prstGeom prst="rect">
            <a:avLst/>
          </a:prstGeom>
          <a:noFill/>
        </p:spPr>
        <p:txBody>
          <a:bodyPr wrap="square" rtlCol="0">
            <a:spAutoFit/>
          </a:bodyPr>
          <a:lstStyle/>
          <a:p>
            <a:pPr algn="l"/>
            <a:endParaRPr lang="nb-NO"/>
          </a:p>
        </p:txBody>
      </p:sp>
      <p:pic>
        <p:nvPicPr>
          <p:cNvPr id="9" name="Bilde 8" descr="Et bilde som inneholder sort, mørke&#10;&#10;Automatisk generert beskrivelse">
            <a:extLst>
              <a:ext uri="{FF2B5EF4-FFF2-40B4-BE49-F238E27FC236}">
                <a16:creationId xmlns:a16="http://schemas.microsoft.com/office/drawing/2014/main" id="{D07621F3-AA20-6EED-F69B-2B2EA8952010}"/>
              </a:ext>
            </a:extLst>
          </p:cNvPr>
          <p:cNvPicPr>
            <a:picLocks noChangeAspect="1"/>
          </p:cNvPicPr>
          <p:nvPr/>
        </p:nvPicPr>
        <p:blipFill rotWithShape="1">
          <a:blip r:embed="rId2">
            <a:extLst>
              <a:ext uri="{28A0092B-C50C-407E-A947-70E740481C1C}">
                <a14:useLocalDpi xmlns:a14="http://schemas.microsoft.com/office/drawing/2010/main" val="0"/>
              </a:ext>
            </a:extLst>
          </a:blip>
          <a:srcRect l="23785" t="17406" r="31458" b="15664"/>
          <a:stretch/>
        </p:blipFill>
        <p:spPr>
          <a:xfrm>
            <a:off x="4928641" y="3241229"/>
            <a:ext cx="1885972" cy="1585358"/>
          </a:xfrm>
          <a:prstGeom prst="rect">
            <a:avLst/>
          </a:prstGeom>
        </p:spPr>
      </p:pic>
      <p:pic>
        <p:nvPicPr>
          <p:cNvPr id="15" name="Bilde 14" descr="Et bilde som inneholder måne, Himmellegeme, mørke, Astronomisk begivenhet&#10;&#10;Automatisk generert beskrivelse">
            <a:extLst>
              <a:ext uri="{FF2B5EF4-FFF2-40B4-BE49-F238E27FC236}">
                <a16:creationId xmlns:a16="http://schemas.microsoft.com/office/drawing/2014/main" id="{DF69D3E9-41DE-D3AC-BB6D-07D35723DAF9}"/>
              </a:ext>
            </a:extLst>
          </p:cNvPr>
          <p:cNvPicPr>
            <a:picLocks noChangeAspect="1"/>
          </p:cNvPicPr>
          <p:nvPr/>
        </p:nvPicPr>
        <p:blipFill rotWithShape="1">
          <a:blip r:embed="rId3">
            <a:extLst>
              <a:ext uri="{28A0092B-C50C-407E-A947-70E740481C1C}">
                <a14:useLocalDpi xmlns:a14="http://schemas.microsoft.com/office/drawing/2010/main" val="0"/>
              </a:ext>
            </a:extLst>
          </a:blip>
          <a:srcRect l="57558" t="20845" r="30437" b="58781"/>
          <a:stretch/>
        </p:blipFill>
        <p:spPr>
          <a:xfrm>
            <a:off x="9997173" y="506235"/>
            <a:ext cx="578497" cy="552198"/>
          </a:xfrm>
          <a:prstGeom prst="rect">
            <a:avLst/>
          </a:prstGeom>
        </p:spPr>
      </p:pic>
      <p:sp>
        <p:nvSpPr>
          <p:cNvPr id="16" name="TekstSylinder 15">
            <a:extLst>
              <a:ext uri="{FF2B5EF4-FFF2-40B4-BE49-F238E27FC236}">
                <a16:creationId xmlns:a16="http://schemas.microsoft.com/office/drawing/2014/main" id="{714EDA18-644B-322F-142C-FF0A7896363F}"/>
              </a:ext>
            </a:extLst>
          </p:cNvPr>
          <p:cNvSpPr txBox="1"/>
          <p:nvPr/>
        </p:nvSpPr>
        <p:spPr>
          <a:xfrm>
            <a:off x="10598429" y="506235"/>
            <a:ext cx="1444667" cy="333681"/>
          </a:xfrm>
          <a:prstGeom prst="rect">
            <a:avLst/>
          </a:prstGeom>
          <a:noFill/>
        </p:spPr>
        <p:txBody>
          <a:bodyPr wrap="square">
            <a:spAutoFit/>
          </a:bodyPr>
          <a:lstStyle/>
          <a:p>
            <a:pPr marL="0" indent="0">
              <a:lnSpc>
                <a:spcPct val="116000"/>
              </a:lnSpc>
              <a:spcAft>
                <a:spcPts val="800"/>
              </a:spcAft>
              <a:buNone/>
            </a:pPr>
            <a:r>
              <a:rPr lang="nb-NO" sz="1400" b="1">
                <a:ea typeface="Aptos" panose="020B0004020202020204" pitchFamily="34" charset="0"/>
                <a:cs typeface="Times New Roman" panose="02020603050405020304" pitchFamily="18" charset="0"/>
              </a:rPr>
              <a:t>5</a:t>
            </a:r>
            <a:r>
              <a:rPr lang="nb-NO" sz="1400" b="1">
                <a:effectLst/>
                <a:ea typeface="Aptos" panose="020B0004020202020204" pitchFamily="34" charset="0"/>
                <a:cs typeface="Times New Roman" panose="02020603050405020304" pitchFamily="18" charset="0"/>
              </a:rPr>
              <a:t> minutter</a:t>
            </a:r>
          </a:p>
        </p:txBody>
      </p:sp>
      <p:sp>
        <p:nvSpPr>
          <p:cNvPr id="11" name="TekstSylinder 10">
            <a:extLst>
              <a:ext uri="{FF2B5EF4-FFF2-40B4-BE49-F238E27FC236}">
                <a16:creationId xmlns:a16="http://schemas.microsoft.com/office/drawing/2014/main" id="{C73FCD5A-5B2F-02C7-C077-7FBFB0E8752B}"/>
              </a:ext>
            </a:extLst>
          </p:cNvPr>
          <p:cNvSpPr txBox="1"/>
          <p:nvPr/>
        </p:nvSpPr>
        <p:spPr>
          <a:xfrm>
            <a:off x="1812367" y="4934292"/>
            <a:ext cx="2002227" cy="370722"/>
          </a:xfrm>
          <a:prstGeom prst="rect">
            <a:avLst/>
          </a:prstGeom>
          <a:noFill/>
        </p:spPr>
        <p:txBody>
          <a:bodyPr wrap="square" rtlCol="0">
            <a:spAutoFit/>
          </a:bodyPr>
          <a:lstStyle/>
          <a:p>
            <a:pPr algn="ctr"/>
            <a:r>
              <a:rPr lang="nb-NO"/>
              <a:t>Sensitivisert </a:t>
            </a:r>
          </a:p>
        </p:txBody>
      </p:sp>
      <p:sp>
        <p:nvSpPr>
          <p:cNvPr id="12" name="TekstSylinder 11">
            <a:extLst>
              <a:ext uri="{FF2B5EF4-FFF2-40B4-BE49-F238E27FC236}">
                <a16:creationId xmlns:a16="http://schemas.microsoft.com/office/drawing/2014/main" id="{1C10A938-8038-BCAD-162A-2B746596B794}"/>
              </a:ext>
            </a:extLst>
          </p:cNvPr>
          <p:cNvSpPr txBox="1"/>
          <p:nvPr/>
        </p:nvSpPr>
        <p:spPr>
          <a:xfrm>
            <a:off x="4938282" y="4971374"/>
            <a:ext cx="2002227" cy="370722"/>
          </a:xfrm>
          <a:prstGeom prst="rect">
            <a:avLst/>
          </a:prstGeom>
          <a:noFill/>
        </p:spPr>
        <p:txBody>
          <a:bodyPr wrap="square" rtlCol="0">
            <a:spAutoFit/>
          </a:bodyPr>
          <a:lstStyle/>
          <a:p>
            <a:pPr algn="ctr"/>
            <a:r>
              <a:rPr lang="nb-NO"/>
              <a:t>Fare </a:t>
            </a:r>
          </a:p>
        </p:txBody>
      </p:sp>
      <p:sp>
        <p:nvSpPr>
          <p:cNvPr id="13" name="TekstSylinder 12">
            <a:extLst>
              <a:ext uri="{FF2B5EF4-FFF2-40B4-BE49-F238E27FC236}">
                <a16:creationId xmlns:a16="http://schemas.microsoft.com/office/drawing/2014/main" id="{3AC4BC00-890A-F523-E35C-13D44F13D84B}"/>
              </a:ext>
            </a:extLst>
          </p:cNvPr>
          <p:cNvSpPr txBox="1"/>
          <p:nvPr/>
        </p:nvSpPr>
        <p:spPr>
          <a:xfrm>
            <a:off x="8156576" y="4876181"/>
            <a:ext cx="2002227" cy="370722"/>
          </a:xfrm>
          <a:prstGeom prst="rect">
            <a:avLst/>
          </a:prstGeom>
          <a:noFill/>
        </p:spPr>
        <p:txBody>
          <a:bodyPr wrap="square" rtlCol="0">
            <a:spAutoFit/>
          </a:bodyPr>
          <a:lstStyle/>
          <a:p>
            <a:pPr algn="ctr"/>
            <a:r>
              <a:rPr lang="nb-NO"/>
              <a:t>Toleransevindu </a:t>
            </a:r>
          </a:p>
        </p:txBody>
      </p:sp>
      <p:sp>
        <p:nvSpPr>
          <p:cNvPr id="21" name="Plassholder for innhold 2">
            <a:extLst>
              <a:ext uri="{FF2B5EF4-FFF2-40B4-BE49-F238E27FC236}">
                <a16:creationId xmlns:a16="http://schemas.microsoft.com/office/drawing/2014/main" id="{C2A605D8-5161-434B-A762-1622F82BF2B3}"/>
              </a:ext>
            </a:extLst>
          </p:cNvPr>
          <p:cNvSpPr>
            <a:spLocks noGrp="1"/>
          </p:cNvSpPr>
          <p:nvPr>
            <p:ph idx="1"/>
          </p:nvPr>
        </p:nvSpPr>
        <p:spPr>
          <a:xfrm>
            <a:off x="1122356" y="1701265"/>
            <a:ext cx="6415868" cy="856252"/>
          </a:xfrm>
        </p:spPr>
        <p:txBody>
          <a:bodyPr>
            <a:normAutofit fontScale="92500"/>
          </a:bodyPr>
          <a:lstStyle/>
          <a:p>
            <a:pPr>
              <a:lnSpc>
                <a:spcPct val="110000"/>
              </a:lnSpc>
              <a:spcAft>
                <a:spcPts val="1200"/>
              </a:spcAft>
              <a:buBlip>
                <a:blip r:embed="rId4"/>
              </a:buBlip>
            </a:pPr>
            <a:r>
              <a:rPr lang="nb-NO" sz="1900" kern="100">
                <a:cs typeface="Arial" panose="020B0604020202020204" pitchFamily="34" charset="0"/>
              </a:rPr>
              <a:t>Diskuter med sidemannen hva du ble mest opptatt av og hvordan dette er relevant for deres arbeidshverdag. </a:t>
            </a:r>
            <a:endParaRPr lang="nb-NO" sz="1800"/>
          </a:p>
        </p:txBody>
      </p:sp>
      <p:sp>
        <p:nvSpPr>
          <p:cNvPr id="3" name="TekstSylinder 2">
            <a:extLst>
              <a:ext uri="{FF2B5EF4-FFF2-40B4-BE49-F238E27FC236}">
                <a16:creationId xmlns:a16="http://schemas.microsoft.com/office/drawing/2014/main" id="{214C1BDE-7E01-235B-BC79-1587739BEF31}"/>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pic>
        <p:nvPicPr>
          <p:cNvPr id="4" name="Bilde 3" descr="Et bilde som inneholder sort, mørke&#10;&#10;Automatisk generert beskrivelse">
            <a:extLst>
              <a:ext uri="{FF2B5EF4-FFF2-40B4-BE49-F238E27FC236}">
                <a16:creationId xmlns:a16="http://schemas.microsoft.com/office/drawing/2014/main" id="{FB4CE06A-432C-00ED-615F-C98B4897F3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9208" y="3310297"/>
            <a:ext cx="867624" cy="1550223"/>
          </a:xfrm>
          <a:prstGeom prst="rect">
            <a:avLst/>
          </a:prstGeom>
        </p:spPr>
      </p:pic>
      <p:pic>
        <p:nvPicPr>
          <p:cNvPr id="6" name="Bilde 5" descr="Et bilde som inneholder sort, mørke&#10;&#10;Automatisk generert beskrivelse">
            <a:extLst>
              <a:ext uri="{FF2B5EF4-FFF2-40B4-BE49-F238E27FC236}">
                <a16:creationId xmlns:a16="http://schemas.microsoft.com/office/drawing/2014/main" id="{D31CD440-4C0E-2C81-0E5C-6520D5B34D9C}"/>
              </a:ext>
            </a:extLst>
          </p:cNvPr>
          <p:cNvPicPr>
            <a:picLocks noChangeAspect="1"/>
          </p:cNvPicPr>
          <p:nvPr/>
        </p:nvPicPr>
        <p:blipFill>
          <a:blip r:embed="rId6">
            <a:extLst>
              <a:ext uri="{28A0092B-C50C-407E-A947-70E740481C1C}">
                <a14:useLocalDpi xmlns:a14="http://schemas.microsoft.com/office/drawing/2010/main" val="0"/>
              </a:ext>
            </a:extLst>
          </a:blip>
          <a:srcRect l="29724" t="16307" r="24708" b="34841"/>
          <a:stretch/>
        </p:blipFill>
        <p:spPr>
          <a:xfrm>
            <a:off x="7953152" y="3342677"/>
            <a:ext cx="2429847" cy="1465301"/>
          </a:xfrm>
          <a:prstGeom prst="rect">
            <a:avLst/>
          </a:prstGeom>
        </p:spPr>
      </p:pic>
    </p:spTree>
    <p:extLst>
      <p:ext uri="{BB962C8B-B14F-4D97-AF65-F5344CB8AC3E}">
        <p14:creationId xmlns:p14="http://schemas.microsoft.com/office/powerpoint/2010/main" val="504164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6596CCF-D232-E6A1-DA96-D5B2551CD9F6}"/>
              </a:ext>
            </a:extLst>
          </p:cNvPr>
          <p:cNvSpPr/>
          <p:nvPr/>
        </p:nvSpPr>
        <p:spPr>
          <a:xfrm>
            <a:off x="1" y="0"/>
            <a:ext cx="54737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3FB5620F-51B3-AB6B-2B7A-B13D53F2A854}"/>
              </a:ext>
            </a:extLst>
          </p:cNvPr>
          <p:cNvSpPr>
            <a:spLocks noGrp="1"/>
          </p:cNvSpPr>
          <p:nvPr>
            <p:ph type="title"/>
          </p:nvPr>
        </p:nvSpPr>
        <p:spPr>
          <a:xfrm>
            <a:off x="704505" y="4655032"/>
            <a:ext cx="4337395" cy="1323764"/>
          </a:xfrm>
        </p:spPr>
        <p:txBody>
          <a:bodyPr>
            <a:normAutofit/>
          </a:bodyPr>
          <a:lstStyle/>
          <a:p>
            <a:pPr algn="ctr"/>
            <a:r>
              <a:rPr lang="nb-NO"/>
              <a:t>Mønster av erfaringer</a:t>
            </a:r>
            <a:r>
              <a:rPr lang="nb-NO" sz="1800" baseline="80000"/>
              <a:t>1,2</a:t>
            </a:r>
          </a:p>
        </p:txBody>
      </p:sp>
      <p:sp>
        <p:nvSpPr>
          <p:cNvPr id="3" name="Plassholder for innhold 2">
            <a:extLst>
              <a:ext uri="{FF2B5EF4-FFF2-40B4-BE49-F238E27FC236}">
                <a16:creationId xmlns:a16="http://schemas.microsoft.com/office/drawing/2014/main" id="{12DE02A4-8862-AFBE-C251-BD077DF5F432}"/>
              </a:ext>
            </a:extLst>
          </p:cNvPr>
          <p:cNvSpPr>
            <a:spLocks noGrp="1"/>
          </p:cNvSpPr>
          <p:nvPr>
            <p:ph idx="1"/>
          </p:nvPr>
        </p:nvSpPr>
        <p:spPr>
          <a:xfrm>
            <a:off x="6178205" y="1721025"/>
            <a:ext cx="5473700" cy="4454541"/>
          </a:xfrm>
        </p:spPr>
        <p:txBody>
          <a:bodyPr>
            <a:normAutofit/>
          </a:bodyPr>
          <a:lstStyle/>
          <a:p>
            <a:pPr>
              <a:spcAft>
                <a:spcPts val="1200"/>
              </a:spcAft>
              <a:buBlip>
                <a:blip r:embed="rId3"/>
              </a:buBlip>
            </a:pPr>
            <a:r>
              <a:rPr lang="nb-NO" sz="1800" b="1">
                <a:ea typeface="Aptos" panose="020B0004020202020204" pitchFamily="34" charset="0"/>
                <a:cs typeface="Times New Roman" panose="02020603050405020304" pitchFamily="18" charset="0"/>
              </a:rPr>
              <a:t>Kombinasjonen</a:t>
            </a:r>
            <a:r>
              <a:rPr lang="nb-NO" sz="1800">
                <a:ea typeface="Aptos" panose="020B0004020202020204" pitchFamily="34" charset="0"/>
                <a:cs typeface="Times New Roman" panose="02020603050405020304" pitchFamily="18" charset="0"/>
              </a:rPr>
              <a:t> av barndomsbelastninger og manglende reguleringsstøtte kan føre til: </a:t>
            </a:r>
          </a:p>
          <a:p>
            <a:pPr lvl="2">
              <a:spcAft>
                <a:spcPts val="1200"/>
              </a:spcAft>
              <a:buBlip>
                <a:blip r:embed="rId3"/>
              </a:buBlip>
            </a:pPr>
            <a:r>
              <a:rPr lang="nb-NO" sz="1800">
                <a:ea typeface="Aptos" panose="020B0004020202020204" pitchFamily="34" charset="0"/>
                <a:cs typeface="Times New Roman" panose="02020603050405020304" pitchFamily="18" charset="0"/>
              </a:rPr>
              <a:t>Hjernen kategoriserer </a:t>
            </a:r>
            <a:r>
              <a:rPr lang="nb-NO" sz="1800" b="1">
                <a:ea typeface="Aptos" panose="020B0004020202020204" pitchFamily="34" charset="0"/>
                <a:cs typeface="Times New Roman" panose="02020603050405020304" pitchFamily="18" charset="0"/>
              </a:rPr>
              <a:t>mer som fare </a:t>
            </a:r>
            <a:r>
              <a:rPr lang="nb-NO" sz="1800">
                <a:ea typeface="Aptos" panose="020B0004020202020204" pitchFamily="34" charset="0"/>
                <a:cs typeface="Times New Roman" panose="02020603050405020304" pitchFamily="18" charset="0"/>
              </a:rPr>
              <a:t>og </a:t>
            </a:r>
            <a:r>
              <a:rPr lang="nb-NO" sz="1800" b="1">
                <a:ea typeface="Aptos" panose="020B0004020202020204" pitchFamily="34" charset="0"/>
                <a:cs typeface="Times New Roman" panose="02020603050405020304" pitchFamily="18" charset="0"/>
              </a:rPr>
              <a:t>reagerer kraftigere</a:t>
            </a:r>
            <a:r>
              <a:rPr lang="nb-NO" sz="1800">
                <a:ea typeface="Aptos" panose="020B0004020202020204" pitchFamily="34" charset="0"/>
                <a:cs typeface="Times New Roman" panose="02020603050405020304" pitchFamily="18" charset="0"/>
              </a:rPr>
              <a:t>. </a:t>
            </a:r>
          </a:p>
          <a:p>
            <a:pPr lvl="2">
              <a:spcAft>
                <a:spcPts val="1200"/>
              </a:spcAft>
              <a:buBlip>
                <a:blip r:embed="rId3"/>
              </a:buBlip>
            </a:pPr>
            <a:r>
              <a:rPr lang="nb-NO" sz="1800">
                <a:ea typeface="Aptos" panose="020B0004020202020204" pitchFamily="34" charset="0"/>
                <a:cs typeface="Times New Roman" panose="02020603050405020304" pitchFamily="18" charset="0"/>
              </a:rPr>
              <a:t>Barna utvikler </a:t>
            </a:r>
            <a:r>
              <a:rPr lang="nb-NO" sz="1800" b="1">
                <a:ea typeface="Aptos" panose="020B0004020202020204" pitchFamily="34" charset="0"/>
                <a:cs typeface="Times New Roman" panose="02020603050405020304" pitchFamily="18" charset="0"/>
              </a:rPr>
              <a:t>mindre effektive </a:t>
            </a:r>
            <a:r>
              <a:rPr lang="nb-NO" sz="1800">
                <a:ea typeface="Aptos" panose="020B0004020202020204" pitchFamily="34" charset="0"/>
                <a:cs typeface="Times New Roman" panose="02020603050405020304" pitchFamily="18" charset="0"/>
              </a:rPr>
              <a:t>reguleringsferdigheter. </a:t>
            </a:r>
          </a:p>
          <a:p>
            <a:pPr>
              <a:spcAft>
                <a:spcPts val="1800"/>
              </a:spcAft>
              <a:buBlip>
                <a:blip r:embed="rId3"/>
              </a:buBlip>
            </a:pPr>
            <a:r>
              <a:rPr lang="nb-NO" sz="1800">
                <a:ea typeface="Aptos" panose="020B0004020202020204" pitchFamily="34" charset="0"/>
                <a:cs typeface="Times New Roman" panose="02020603050405020304" pitchFamily="18" charset="0"/>
              </a:rPr>
              <a:t>Stressresponsen deres kan derfor </a:t>
            </a:r>
            <a:r>
              <a:rPr lang="nb-NO" sz="1800" b="1">
                <a:ea typeface="Aptos" panose="020B0004020202020204" pitchFamily="34" charset="0"/>
                <a:cs typeface="Times New Roman" panose="02020603050405020304" pitchFamily="18" charset="0"/>
              </a:rPr>
              <a:t>aktiveres mange ganger </a:t>
            </a:r>
            <a:r>
              <a:rPr lang="nb-NO" sz="1800">
                <a:ea typeface="Aptos" panose="020B0004020202020204" pitchFamily="34" charset="0"/>
                <a:cs typeface="Times New Roman" panose="02020603050405020304" pitchFamily="18" charset="0"/>
              </a:rPr>
              <a:t>i løpet av en dag, uten at de klarer å roe den, også i situasjoner som egentlig er trygge. </a:t>
            </a:r>
          </a:p>
        </p:txBody>
      </p:sp>
      <mc:AlternateContent xmlns:mc="http://schemas.openxmlformats.org/markup-compatibility/2006" xmlns:p14="http://schemas.microsoft.com/office/powerpoint/2010/main">
        <mc:Choice Requires="p14">
          <p:contentPart p14:bwMode="auto" r:id="rId4">
            <p14:nvContentPartPr>
              <p14:cNvPr id="5" name="Håndskrift 4">
                <a:extLst>
                  <a:ext uri="{FF2B5EF4-FFF2-40B4-BE49-F238E27FC236}">
                    <a16:creationId xmlns:a16="http://schemas.microsoft.com/office/drawing/2014/main" id="{A6FB6E34-C26E-DDF9-4EB1-60288F861F4D}"/>
                  </a:ext>
                </a:extLst>
              </p14:cNvPr>
              <p14:cNvContentPartPr/>
              <p14:nvPr/>
            </p14:nvContentPartPr>
            <p14:xfrm>
              <a:off x="3821760" y="3121479"/>
              <a:ext cx="360" cy="360"/>
            </p14:xfrm>
          </p:contentPart>
        </mc:Choice>
        <mc:Fallback xmlns="">
          <p:pic>
            <p:nvPicPr>
              <p:cNvPr id="5" name="Håndskrift 4">
                <a:extLst>
                  <a:ext uri="{FF2B5EF4-FFF2-40B4-BE49-F238E27FC236}">
                    <a16:creationId xmlns:a16="http://schemas.microsoft.com/office/drawing/2014/main" id="{A6FB6E34-C26E-DDF9-4EB1-60288F861F4D}"/>
                  </a:ext>
                </a:extLst>
              </p:cNvPr>
              <p:cNvPicPr/>
              <p:nvPr/>
            </p:nvPicPr>
            <p:blipFill>
              <a:blip r:embed="rId5"/>
              <a:stretch>
                <a:fillRect/>
              </a:stretch>
            </p:blipFill>
            <p:spPr>
              <a:xfrm>
                <a:off x="3810960" y="3110679"/>
                <a:ext cx="21600" cy="21600"/>
              </a:xfrm>
              <a:prstGeom prst="rect">
                <a:avLst/>
              </a:prstGeom>
            </p:spPr>
          </p:pic>
        </mc:Fallback>
      </mc:AlternateContent>
      <p:pic>
        <p:nvPicPr>
          <p:cNvPr id="4" name="Bilde 3" descr="Et bilde som inneholder kunst, tegning, sketch, strektegning&#10;&#10;Automatisk generert beskrivelse">
            <a:extLst>
              <a:ext uri="{FF2B5EF4-FFF2-40B4-BE49-F238E27FC236}">
                <a16:creationId xmlns:a16="http://schemas.microsoft.com/office/drawing/2014/main" id="{244BE884-DEFB-DE97-FCE1-59727EBEF82E}"/>
              </a:ext>
            </a:extLst>
          </p:cNvPr>
          <p:cNvPicPr>
            <a:picLocks noChangeAspect="1"/>
          </p:cNvPicPr>
          <p:nvPr/>
        </p:nvPicPr>
        <p:blipFill rotWithShape="1">
          <a:blip r:embed="rId6">
            <a:extLst>
              <a:ext uri="{28A0092B-C50C-407E-A947-70E740481C1C}">
                <a14:useLocalDpi xmlns:a14="http://schemas.microsoft.com/office/drawing/2010/main" val="0"/>
              </a:ext>
            </a:extLst>
          </a:blip>
          <a:srcRect b="61470"/>
          <a:stretch/>
        </p:blipFill>
        <p:spPr>
          <a:xfrm>
            <a:off x="808520" y="1387856"/>
            <a:ext cx="1941304" cy="1733623"/>
          </a:xfrm>
          <a:prstGeom prst="rect">
            <a:avLst/>
          </a:prstGeom>
        </p:spPr>
      </p:pic>
      <p:pic>
        <p:nvPicPr>
          <p:cNvPr id="6" name="Bilde 5">
            <a:extLst>
              <a:ext uri="{FF2B5EF4-FFF2-40B4-BE49-F238E27FC236}">
                <a16:creationId xmlns:a16="http://schemas.microsoft.com/office/drawing/2014/main" id="{DFE5A66F-012A-B438-8346-A3E811E1703B}"/>
              </a:ext>
            </a:extLst>
          </p:cNvPr>
          <p:cNvPicPr>
            <a:picLocks noChangeAspect="1"/>
          </p:cNvPicPr>
          <p:nvPr/>
        </p:nvPicPr>
        <p:blipFill rotWithShape="1">
          <a:blip r:embed="rId7">
            <a:extLst>
              <a:ext uri="{28A0092B-C50C-407E-A947-70E740481C1C}">
                <a14:useLocalDpi xmlns:a14="http://schemas.microsoft.com/office/drawing/2010/main" val="0"/>
              </a:ext>
            </a:extLst>
          </a:blip>
          <a:srcRect l="38403" t="32554" r="42588" b="36020"/>
          <a:stretch/>
        </p:blipFill>
        <p:spPr>
          <a:xfrm>
            <a:off x="1177627" y="507245"/>
            <a:ext cx="1048126" cy="974017"/>
          </a:xfrm>
          <a:prstGeom prst="rect">
            <a:avLst/>
          </a:prstGeom>
        </p:spPr>
      </p:pic>
      <p:pic>
        <p:nvPicPr>
          <p:cNvPr id="9" name="Bilde 8" descr="Et bilde som inneholder tegning, kunst, sketch, illustrasjon&#10;&#10;Automatisk generert beskrivelse">
            <a:extLst>
              <a:ext uri="{FF2B5EF4-FFF2-40B4-BE49-F238E27FC236}">
                <a16:creationId xmlns:a16="http://schemas.microsoft.com/office/drawing/2014/main" id="{F23E216F-B69E-9451-ADE8-7C5AB8D69A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9890" y="1894160"/>
            <a:ext cx="3414605" cy="2454638"/>
          </a:xfrm>
          <a:prstGeom prst="rect">
            <a:avLst/>
          </a:prstGeom>
        </p:spPr>
      </p:pic>
      <p:sp>
        <p:nvSpPr>
          <p:cNvPr id="10" name="TekstSylinder 9">
            <a:extLst>
              <a:ext uri="{FF2B5EF4-FFF2-40B4-BE49-F238E27FC236}">
                <a16:creationId xmlns:a16="http://schemas.microsoft.com/office/drawing/2014/main" id="{C701100D-4954-2372-E03C-2A9C2ECB2887}"/>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1</a:t>
            </a:r>
          </a:p>
        </p:txBody>
      </p:sp>
    </p:spTree>
    <p:extLst>
      <p:ext uri="{BB962C8B-B14F-4D97-AF65-F5344CB8AC3E}">
        <p14:creationId xmlns:p14="http://schemas.microsoft.com/office/powerpoint/2010/main" val="245817224"/>
      </p:ext>
    </p:extLst>
  </p:cSld>
  <p:clrMapOvr>
    <a:masterClrMapping/>
  </p:clrMapOvr>
</p:sld>
</file>

<file path=ppt/theme/theme1.xml><?xml version="1.0" encoding="utf-8"?>
<a:theme xmlns:a="http://schemas.openxmlformats.org/drawingml/2006/main" name="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2.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3.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4.xml><?xml version="1.0" encoding="utf-8"?>
<a:theme xmlns:a="http://schemas.openxmlformats.org/drawingml/2006/main" name="1_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9521434-91c1-42be-b943-616fa43a5fae" xsi:nil="true"/>
    <lcf76f155ced4ddcb4097134ff3c332f xmlns="25c534b4-626b-4457-9716-90fe22f9980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D6163CE1D8B748AA4FBD99A1A3925B" ma:contentTypeVersion="19" ma:contentTypeDescription="Create a new document." ma:contentTypeScope="" ma:versionID="05f36fd3bd7bea3b100e8c6696e67f2e">
  <xsd:schema xmlns:xsd="http://www.w3.org/2001/XMLSchema" xmlns:xs="http://www.w3.org/2001/XMLSchema" xmlns:p="http://schemas.microsoft.com/office/2006/metadata/properties" xmlns:ns2="25c534b4-626b-4457-9716-90fe22f9980e" xmlns:ns3="99521434-91c1-42be-b943-616fa43a5fae" targetNamespace="http://schemas.microsoft.com/office/2006/metadata/properties" ma:root="true" ma:fieldsID="2c3e216d3a8830edf5ae03bc57f7ee4b" ns2:_="" ns3:_="">
    <xsd:import namespace="25c534b4-626b-4457-9716-90fe22f9980e"/>
    <xsd:import namespace="99521434-91c1-42be-b943-616fa43a5f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534b4-626b-4457-9716-90fe22f998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521434-91c1-42be-b943-616fa43a5fa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8392637-99b7-43a3-bcaf-6136aa2b0bbd}" ma:internalName="TaxCatchAll" ma:showField="CatchAllData" ma:web="99521434-91c1-42be-b943-616fa43a5f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98EB03-7984-4DAE-BC63-A4BBEB91A650}">
  <ds:schemaRefs>
    <ds:schemaRef ds:uri="http://www.w3.org/XML/1998/namespace"/>
    <ds:schemaRef ds:uri="http://schemas.microsoft.com/office/infopath/2007/PartnerControls"/>
    <ds:schemaRef ds:uri="http://purl.org/dc/elements/1.1/"/>
    <ds:schemaRef ds:uri="http://purl.org/dc/terms/"/>
    <ds:schemaRef ds:uri="http://schemas.openxmlformats.org/package/2006/metadata/core-properties"/>
    <ds:schemaRef ds:uri="http://schemas.microsoft.com/office/2006/metadata/properties"/>
    <ds:schemaRef ds:uri="25c534b4-626b-4457-9716-90fe22f9980e"/>
    <ds:schemaRef ds:uri="99521434-91c1-42be-b943-616fa43a5fae"/>
    <ds:schemaRef ds:uri="http://schemas.microsoft.com/office/2006/documentManagement/types"/>
    <ds:schemaRef ds:uri="http://purl.org/dc/dcmitype/"/>
  </ds:schemaRefs>
</ds:datastoreItem>
</file>

<file path=customXml/itemProps2.xml><?xml version="1.0" encoding="utf-8"?>
<ds:datastoreItem xmlns:ds="http://schemas.openxmlformats.org/officeDocument/2006/customXml" ds:itemID="{E98A9F30-5D81-4C36-BFD1-7BD216131A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534b4-626b-4457-9716-90fe22f9980e"/>
    <ds:schemaRef ds:uri="99521434-91c1-42be-b943-616fa43a5f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3141C9-1375-4005-BD8D-0BE4242960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TotalTime>
  <Words>2589</Words>
  <Application>Microsoft Macintosh PowerPoint</Application>
  <PresentationFormat>Widescreen</PresentationFormat>
  <Paragraphs>301</Paragraphs>
  <Slides>37</Slides>
  <Notes>14</Notes>
  <HiddenSlides>0</HiddenSlides>
  <MMClips>3</MMClips>
  <ScaleCrop>false</ScaleCrop>
  <HeadingPairs>
    <vt:vector size="6" baseType="variant">
      <vt:variant>
        <vt:lpstr>Brukte skrifter</vt:lpstr>
      </vt:variant>
      <vt:variant>
        <vt:i4>5</vt:i4>
      </vt:variant>
      <vt:variant>
        <vt:lpstr>Tema</vt:lpstr>
      </vt:variant>
      <vt:variant>
        <vt:i4>4</vt:i4>
      </vt:variant>
      <vt:variant>
        <vt:lpstr>Lysbildetitler</vt:lpstr>
      </vt:variant>
      <vt:variant>
        <vt:i4>37</vt:i4>
      </vt:variant>
    </vt:vector>
  </HeadingPairs>
  <TitlesOfParts>
    <vt:vector size="46" baseType="lpstr">
      <vt:lpstr>Aptos</vt:lpstr>
      <vt:lpstr>Arial</vt:lpstr>
      <vt:lpstr>Oslo Sans</vt:lpstr>
      <vt:lpstr>Oslo Sans Office</vt:lpstr>
      <vt:lpstr>Wingdings</vt:lpstr>
      <vt:lpstr>Økt livsmestring_temadesign</vt:lpstr>
      <vt:lpstr>2_Oslo NY bilde</vt:lpstr>
      <vt:lpstr>Originaloppsett</vt:lpstr>
      <vt:lpstr>1_Økt livsmestring_temadesign</vt:lpstr>
      <vt:lpstr>PowerPoint-presentasjon</vt:lpstr>
      <vt:lpstr>PowerPoint-presentasjon</vt:lpstr>
      <vt:lpstr>PowerPoint-presentasjon</vt:lpstr>
      <vt:lpstr>PowerPoint-presentasjon</vt:lpstr>
      <vt:lpstr>PowerPoint-presentasjon</vt:lpstr>
      <vt:lpstr>PowerPoint-presentasjon</vt:lpstr>
      <vt:lpstr>PowerPoint-presentasjon</vt:lpstr>
      <vt:lpstr>Oppgave:   </vt:lpstr>
      <vt:lpstr>Mønster av erfaringer1,2</vt:lpstr>
      <vt:lpstr>Stressrespons og fungering1,2</vt:lpstr>
      <vt:lpstr>PowerPoint-presentasjon</vt:lpstr>
      <vt:lpstr>PowerPoint-presentasjon</vt:lpstr>
      <vt:lpstr>PowerPoint-presentasjon</vt:lpstr>
      <vt:lpstr>PowerPoint-presentasjon</vt:lpstr>
      <vt:lpstr>Oppgave</vt:lpstr>
      <vt:lpstr>Toleransevinduet  som verktøy1,3</vt:lpstr>
      <vt:lpstr>PowerPoint-presentasjon</vt:lpstr>
      <vt:lpstr>PowerPoint-presentasjon</vt:lpstr>
      <vt:lpstr>Innenfor toleransevinduet</vt:lpstr>
      <vt:lpstr>Innenfor vinduet  Barnet har tilgang på alle ferdighetene sine og klarer blant annet:</vt:lpstr>
      <vt:lpstr>Over toleransevinduet </vt:lpstr>
      <vt:lpstr>Over vinduet  Mindre tilgang på ferdighetene sine og styres mer av impulser</vt:lpstr>
      <vt:lpstr>Under toleransevinduet  </vt:lpstr>
      <vt:lpstr>Under vinduet  Barnet mister tilgang på ferdigheter og kroppen «skrur seg av».</vt:lpstr>
      <vt:lpstr>Oppgave </vt:lpstr>
      <vt:lpstr>Case: Lise 4 år</vt:lpstr>
      <vt:lpstr>Case: Lise 4 år</vt:lpstr>
      <vt:lpstr>Case: Lars 15 år</vt:lpstr>
      <vt:lpstr>Case: Lars 15år</vt:lpstr>
      <vt:lpstr>PowerPoint-presentasjon</vt:lpstr>
      <vt:lpstr>PowerPoint-presentasjon</vt:lpstr>
      <vt:lpstr>PowerPoint-presentasjon</vt:lpstr>
      <vt:lpstr>PowerPoint-presentasjon</vt:lpstr>
      <vt:lpstr>PowerPoint-presentasjon</vt:lpstr>
      <vt:lpstr>PowerPoint-presentasjon</vt:lpstr>
      <vt:lpstr>Utviklet av  Bydel Gamle Oslo og Utdanningsetaten</vt:lpstr>
      <vt:lpstr>Kilder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
  <cp:lastModifiedBy>Miranda Sulejmanova</cp:lastModifiedBy>
  <cp:revision>1</cp:revision>
  <cp:lastPrinted>2024-10-10T11:51:47Z</cp:lastPrinted>
  <dcterms:created xsi:type="dcterms:W3CDTF">2024-08-06T08:44:15Z</dcterms:created>
  <dcterms:modified xsi:type="dcterms:W3CDTF">2026-01-29T15:34:00Z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0x01010000D6163CE1D8B748AA4FBD99A1A3925B</vt:lpwstr>
  </property>
</Properties>
</file>