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9" r:id="rId5"/>
    <p:sldMasterId id="2147483685" r:id="rId6"/>
    <p:sldMasterId id="2147483715" r:id="rId7"/>
    <p:sldMasterId id="2147483745" r:id="rId8"/>
  </p:sldMasterIdLst>
  <p:notesMasterIdLst>
    <p:notesMasterId r:id="rId47"/>
  </p:notesMasterIdLst>
  <p:sldIdLst>
    <p:sldId id="692" r:id="rId9"/>
    <p:sldId id="691" r:id="rId10"/>
    <p:sldId id="742" r:id="rId11"/>
    <p:sldId id="318" r:id="rId12"/>
    <p:sldId id="743" r:id="rId13"/>
    <p:sldId id="296" r:id="rId14"/>
    <p:sldId id="288" r:id="rId15"/>
    <p:sldId id="720" r:id="rId16"/>
    <p:sldId id="745" r:id="rId17"/>
    <p:sldId id="706" r:id="rId18"/>
    <p:sldId id="735" r:id="rId19"/>
    <p:sldId id="324" r:id="rId20"/>
    <p:sldId id="740" r:id="rId21"/>
    <p:sldId id="668" r:id="rId22"/>
    <p:sldId id="741" r:id="rId23"/>
    <p:sldId id="314" r:id="rId24"/>
    <p:sldId id="723" r:id="rId25"/>
    <p:sldId id="725" r:id="rId26"/>
    <p:sldId id="726" r:id="rId27"/>
    <p:sldId id="694" r:id="rId28"/>
    <p:sldId id="687" r:id="rId29"/>
    <p:sldId id="309" r:id="rId30"/>
    <p:sldId id="737" r:id="rId31"/>
    <p:sldId id="732" r:id="rId32"/>
    <p:sldId id="727" r:id="rId33"/>
    <p:sldId id="666" r:id="rId34"/>
    <p:sldId id="317" r:id="rId35"/>
    <p:sldId id="738" r:id="rId36"/>
    <p:sldId id="307" r:id="rId37"/>
    <p:sldId id="680" r:id="rId38"/>
    <p:sldId id="308" r:id="rId39"/>
    <p:sldId id="739" r:id="rId40"/>
    <p:sldId id="716" r:id="rId41"/>
    <p:sldId id="718" r:id="rId42"/>
    <p:sldId id="717" r:id="rId43"/>
    <p:sldId id="719" r:id="rId44"/>
    <p:sldId id="695" r:id="rId45"/>
    <p:sldId id="744" r:id="rId46"/>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754"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a:srgbClr val="FAC7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FA6C5-0B2C-244B-8B54-DCEDFA0C6E4A}" v="6" dt="2026-01-29T15:35:50.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3469" autoAdjust="0"/>
  </p:normalViewPr>
  <p:slideViewPr>
    <p:cSldViewPr snapToGrid="0">
      <p:cViewPr varScale="1">
        <p:scale>
          <a:sx n="102" d="100"/>
          <a:sy n="102" d="100"/>
        </p:scale>
        <p:origin x="200" y="464"/>
      </p:cViewPr>
      <p:guideLst>
        <p:guide orient="horz" pos="2160"/>
        <p:guide orient="horz" pos="75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27T08:27:33.393" v="10"/>
      <pc:docMkLst>
        <pc:docMk/>
      </pc:docMkLst>
      <pc:sldChg chg="addSp modSp mod modAnim">
        <pc:chgData name="Line Frivold" userId="b06fdff6-51e2-4f3c-82fb-c41aab590c30" providerId="ADAL" clId="{11BEB778-2ED2-4ACE-AD8B-D8BBA70A4324}" dt="2026-01-27T08:25:35.015" v="5"/>
        <pc:sldMkLst>
          <pc:docMk/>
          <pc:sldMk cId="3930627293" sldId="296"/>
        </pc:sldMkLst>
        <pc:picChg chg="add mod">
          <ac:chgData name="Line Frivold" userId="b06fdff6-51e2-4f3c-82fb-c41aab590c30" providerId="ADAL" clId="{11BEB778-2ED2-4ACE-AD8B-D8BBA70A4324}" dt="2026-01-27T08:25:24.305" v="4" actId="14100"/>
          <ac:picMkLst>
            <pc:docMk/>
            <pc:sldMk cId="3930627293" sldId="296"/>
            <ac:picMk id="3" creationId="{A8BC8127-6528-BC47-3DC4-5A1977D077DE}"/>
          </ac:picMkLst>
        </pc:picChg>
      </pc:sldChg>
      <pc:sldChg chg="addSp modSp mod modAnim">
        <pc:chgData name="Line Frivold" userId="b06fdff6-51e2-4f3c-82fb-c41aab590c30" providerId="ADAL" clId="{11BEB778-2ED2-4ACE-AD8B-D8BBA70A4324}" dt="2026-01-27T08:27:33.393" v="10"/>
        <pc:sldMkLst>
          <pc:docMk/>
          <pc:sldMk cId="2836180577" sldId="687"/>
        </pc:sldMkLst>
        <pc:spChg chg="mod">
          <ac:chgData name="Line Frivold" userId="b06fdff6-51e2-4f3c-82fb-c41aab590c30" providerId="ADAL" clId="{11BEB778-2ED2-4ACE-AD8B-D8BBA70A4324}" dt="2026-01-27T08:25:44.131" v="6" actId="6549"/>
          <ac:spMkLst>
            <pc:docMk/>
            <pc:sldMk cId="2836180577" sldId="687"/>
            <ac:spMk id="2" creationId="{DE1DC4D6-25CC-5D78-E501-D3E6F0260024}"/>
          </ac:spMkLst>
        </pc:spChg>
        <pc:picChg chg="add mod">
          <ac:chgData name="Line Frivold" userId="b06fdff6-51e2-4f3c-82fb-c41aab590c30" providerId="ADAL" clId="{11BEB778-2ED2-4ACE-AD8B-D8BBA70A4324}" dt="2026-01-27T08:27:23.620" v="9" actId="14100"/>
          <ac:picMkLst>
            <pc:docMk/>
            <pc:sldMk cId="2836180577" sldId="687"/>
            <ac:picMk id="3" creationId="{7B34ED67-B05C-360B-AB46-2D4B32BE82E4}"/>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35:50.304" v="9"/>
      <pc:docMkLst>
        <pc:docMk/>
      </pc:docMkLst>
      <pc:sldChg chg="addSp delSp modSp mod setBg">
        <pc:chgData name="Miranda Sulejmanova" userId="c79d8f6e-d06e-41dd-9b60-daa4b972acb7" providerId="ADAL" clId="{9DCC7395-C6E2-5FB2-A2E4-526032DCF1F8}" dt="2026-01-29T15:35:06.024" v="4"/>
        <pc:sldMkLst>
          <pc:docMk/>
          <pc:sldMk cId="3930627293" sldId="296"/>
        </pc:sldMkLst>
        <pc:spChg chg="del">
          <ac:chgData name="Miranda Sulejmanova" userId="c79d8f6e-d06e-41dd-9b60-daa4b972acb7" providerId="ADAL" clId="{9DCC7395-C6E2-5FB2-A2E4-526032DCF1F8}" dt="2026-01-29T15:34:50.670" v="2" actId="478"/>
          <ac:spMkLst>
            <pc:docMk/>
            <pc:sldMk cId="3930627293" sldId="296"/>
            <ac:spMk id="2" creationId="{64E87640-FD5F-2D89-CD78-6FC08F7BDBC5}"/>
          </ac:spMkLst>
        </pc:spChg>
        <pc:spChg chg="add del mod">
          <ac:chgData name="Miranda Sulejmanova" userId="c79d8f6e-d06e-41dd-9b60-daa4b972acb7" providerId="ADAL" clId="{9DCC7395-C6E2-5FB2-A2E4-526032DCF1F8}" dt="2026-01-29T15:34:54.670" v="3" actId="478"/>
          <ac:spMkLst>
            <pc:docMk/>
            <pc:sldMk cId="3930627293" sldId="296"/>
            <ac:spMk id="5" creationId="{253777F9-1E57-5FA9-0A53-DB9588219494}"/>
          </ac:spMkLst>
        </pc:spChg>
        <pc:picChg chg="mod">
          <ac:chgData name="Miranda Sulejmanova" userId="c79d8f6e-d06e-41dd-9b60-daa4b972acb7" providerId="ADAL" clId="{9DCC7395-C6E2-5FB2-A2E4-526032DCF1F8}" dt="2026-01-29T15:34:48.089" v="1" actId="167"/>
          <ac:picMkLst>
            <pc:docMk/>
            <pc:sldMk cId="3930627293" sldId="296"/>
            <ac:picMk id="3" creationId="{A8BC8127-6528-BC47-3DC4-5A1977D077DE}"/>
          </ac:picMkLst>
        </pc:picChg>
      </pc:sldChg>
      <pc:sldChg chg="addSp delSp modSp mod setBg">
        <pc:chgData name="Miranda Sulejmanova" userId="c79d8f6e-d06e-41dd-9b60-daa4b972acb7" providerId="ADAL" clId="{9DCC7395-C6E2-5FB2-A2E4-526032DCF1F8}" dt="2026-01-29T15:35:50.304" v="9"/>
        <pc:sldMkLst>
          <pc:docMk/>
          <pc:sldMk cId="2836180577" sldId="687"/>
        </pc:sldMkLst>
        <pc:spChg chg="del">
          <ac:chgData name="Miranda Sulejmanova" userId="c79d8f6e-d06e-41dd-9b60-daa4b972acb7" providerId="ADAL" clId="{9DCC7395-C6E2-5FB2-A2E4-526032DCF1F8}" dt="2026-01-29T15:35:41.902" v="7" actId="478"/>
          <ac:spMkLst>
            <pc:docMk/>
            <pc:sldMk cId="2836180577" sldId="687"/>
            <ac:spMk id="2" creationId="{DE1DC4D6-25CC-5D78-E501-D3E6F0260024}"/>
          </ac:spMkLst>
        </pc:spChg>
        <pc:spChg chg="add del mod">
          <ac:chgData name="Miranda Sulejmanova" userId="c79d8f6e-d06e-41dd-9b60-daa4b972acb7" providerId="ADAL" clId="{9DCC7395-C6E2-5FB2-A2E4-526032DCF1F8}" dt="2026-01-29T15:35:44.924" v="8" actId="478"/>
          <ac:spMkLst>
            <pc:docMk/>
            <pc:sldMk cId="2836180577" sldId="687"/>
            <ac:spMk id="7" creationId="{80558EEC-75F1-E483-654C-2548F34790FC}"/>
          </ac:spMkLst>
        </pc:spChg>
        <pc:picChg chg="mod">
          <ac:chgData name="Miranda Sulejmanova" userId="c79d8f6e-d06e-41dd-9b60-daa4b972acb7" providerId="ADAL" clId="{9DCC7395-C6E2-5FB2-A2E4-526032DCF1F8}" dt="2026-01-29T15:35:39.523" v="6" actId="167"/>
          <ac:picMkLst>
            <pc:docMk/>
            <pc:sldMk cId="2836180577" sldId="687"/>
            <ac:picMk id="3" creationId="{7B34ED67-B05C-360B-AB46-2D4B32BE82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593975-0D77-4DE7-86AA-CC1E82749C8F}"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B4B625C-DCD0-4EB1-B096-FF93AD5F53C9}" type="slidenum">
              <a:rPr lang="nb-NO" smtClean="0"/>
              <a:t>‹#›</a:t>
            </a:fld>
            <a:endParaRPr lang="nb-NO"/>
          </a:p>
        </p:txBody>
      </p:sp>
    </p:spTree>
    <p:extLst>
      <p:ext uri="{BB962C8B-B14F-4D97-AF65-F5344CB8AC3E}">
        <p14:creationId xmlns:p14="http://schemas.microsoft.com/office/powerpoint/2010/main" val="249826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87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16</a:t>
            </a:fld>
            <a:endParaRPr lang="nb-NO"/>
          </a:p>
        </p:txBody>
      </p:sp>
    </p:spTree>
    <p:extLst>
      <p:ext uri="{BB962C8B-B14F-4D97-AF65-F5344CB8AC3E}">
        <p14:creationId xmlns:p14="http://schemas.microsoft.com/office/powerpoint/2010/main" val="2852973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18</a:t>
            </a:fld>
            <a:endParaRPr lang="nb-NO"/>
          </a:p>
        </p:txBody>
      </p:sp>
    </p:spTree>
    <p:extLst>
      <p:ext uri="{BB962C8B-B14F-4D97-AF65-F5344CB8AC3E}">
        <p14:creationId xmlns:p14="http://schemas.microsoft.com/office/powerpoint/2010/main" val="224666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23</a:t>
            </a:fld>
            <a:endParaRPr lang="nb-NO"/>
          </a:p>
        </p:txBody>
      </p:sp>
    </p:spTree>
    <p:extLst>
      <p:ext uri="{BB962C8B-B14F-4D97-AF65-F5344CB8AC3E}">
        <p14:creationId xmlns:p14="http://schemas.microsoft.com/office/powerpoint/2010/main" val="3075286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24</a:t>
            </a:fld>
            <a:endParaRPr lang="nb-NO"/>
          </a:p>
        </p:txBody>
      </p:sp>
    </p:spTree>
    <p:extLst>
      <p:ext uri="{BB962C8B-B14F-4D97-AF65-F5344CB8AC3E}">
        <p14:creationId xmlns:p14="http://schemas.microsoft.com/office/powerpoint/2010/main" val="3547150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25</a:t>
            </a:fld>
            <a:endParaRPr lang="nb-NO"/>
          </a:p>
        </p:txBody>
      </p:sp>
    </p:spTree>
    <p:extLst>
      <p:ext uri="{BB962C8B-B14F-4D97-AF65-F5344CB8AC3E}">
        <p14:creationId xmlns:p14="http://schemas.microsoft.com/office/powerpoint/2010/main" val="3714030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26</a:t>
            </a:fld>
            <a:endParaRPr lang="nb-NO"/>
          </a:p>
        </p:txBody>
      </p:sp>
    </p:spTree>
    <p:extLst>
      <p:ext uri="{BB962C8B-B14F-4D97-AF65-F5344CB8AC3E}">
        <p14:creationId xmlns:p14="http://schemas.microsoft.com/office/powerpoint/2010/main" val="3926917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Kilde: uro til ro</a:t>
            </a:r>
          </a:p>
        </p:txBody>
      </p:sp>
      <p:sp>
        <p:nvSpPr>
          <p:cNvPr id="4" name="Plassholder for lysbildenummer 3"/>
          <p:cNvSpPr>
            <a:spLocks noGrp="1"/>
          </p:cNvSpPr>
          <p:nvPr>
            <p:ph type="sldNum" sz="quarter" idx="5"/>
          </p:nvPr>
        </p:nvSpPr>
        <p:spPr/>
        <p:txBody>
          <a:bodyPr/>
          <a:lstStyle/>
          <a:p>
            <a:fld id="{2B4B625C-DCD0-4EB1-B096-FF93AD5F53C9}" type="slidenum">
              <a:rPr lang="nb-NO" smtClean="0"/>
              <a:t>32</a:t>
            </a:fld>
            <a:endParaRPr lang="nb-NO"/>
          </a:p>
        </p:txBody>
      </p:sp>
    </p:spTree>
    <p:extLst>
      <p:ext uri="{BB962C8B-B14F-4D97-AF65-F5344CB8AC3E}">
        <p14:creationId xmlns:p14="http://schemas.microsoft.com/office/powerpoint/2010/main" val="3263886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a:t>Implementeringsteam: </a:t>
            </a:r>
          </a:p>
          <a:p>
            <a:r>
              <a:rPr lang="nb-NO"/>
              <a:t>Hvis dette er den enste opplæringsøkten som gjennomføres i løpet av dagen så kan dere bruke denne oppgaven frem til neste </a:t>
            </a:r>
            <a:r>
              <a:rPr lang="nb-NO" err="1"/>
              <a:t>opplæringsøkt</a:t>
            </a:r>
            <a:r>
              <a:rPr lang="nb-NO"/>
              <a:t>. Hvis dere går rett til opplæringsøkten </a:t>
            </a:r>
            <a:r>
              <a:rPr lang="nb-NO" i="1"/>
              <a:t>Toleransevindu</a:t>
            </a:r>
            <a:r>
              <a:rPr lang="nb-NO"/>
              <a:t> etter pausen kan dere skjule denne sliden. </a:t>
            </a:r>
          </a:p>
        </p:txBody>
      </p:sp>
      <p:sp>
        <p:nvSpPr>
          <p:cNvPr id="4" name="Plassholder for lysbildenummer 3"/>
          <p:cNvSpPr>
            <a:spLocks noGrp="1"/>
          </p:cNvSpPr>
          <p:nvPr>
            <p:ph type="sldNum" sz="quarter" idx="5"/>
          </p:nvPr>
        </p:nvSpPr>
        <p:spPr/>
        <p:txBody>
          <a:bodyPr/>
          <a:lstStyle/>
          <a:p>
            <a:fld id="{012388D7-8E4F-4ED0-9365-B1D06BCE1E5A}" type="slidenum">
              <a:rPr lang="nb-NO" smtClean="0"/>
              <a:t>35</a:t>
            </a:fld>
            <a:endParaRPr lang="nb-NO"/>
          </a:p>
        </p:txBody>
      </p:sp>
    </p:spTree>
    <p:extLst>
      <p:ext uri="{BB962C8B-B14F-4D97-AF65-F5344CB8AC3E}">
        <p14:creationId xmlns:p14="http://schemas.microsoft.com/office/powerpoint/2010/main" val="3126354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None/>
            </a:pPr>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4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6</a:t>
            </a:fld>
            <a:endParaRPr lang="nb-NO"/>
          </a:p>
        </p:txBody>
      </p:sp>
    </p:spTree>
    <p:extLst>
      <p:ext uri="{BB962C8B-B14F-4D97-AF65-F5344CB8AC3E}">
        <p14:creationId xmlns:p14="http://schemas.microsoft.com/office/powerpoint/2010/main" val="204805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8</a:t>
            </a:fld>
            <a:endParaRPr lang="nb-NO"/>
          </a:p>
        </p:txBody>
      </p:sp>
    </p:spTree>
    <p:extLst>
      <p:ext uri="{BB962C8B-B14F-4D97-AF65-F5344CB8AC3E}">
        <p14:creationId xmlns:p14="http://schemas.microsoft.com/office/powerpoint/2010/main" val="86404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9</a:t>
            </a:fld>
            <a:endParaRPr lang="nb-NO"/>
          </a:p>
        </p:txBody>
      </p:sp>
    </p:spTree>
    <p:extLst>
      <p:ext uri="{BB962C8B-B14F-4D97-AF65-F5344CB8AC3E}">
        <p14:creationId xmlns:p14="http://schemas.microsoft.com/office/powerpoint/2010/main" val="396010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10</a:t>
            </a:fld>
            <a:endParaRPr lang="nb-NO"/>
          </a:p>
        </p:txBody>
      </p:sp>
    </p:spTree>
    <p:extLst>
      <p:ext uri="{BB962C8B-B14F-4D97-AF65-F5344CB8AC3E}">
        <p14:creationId xmlns:p14="http://schemas.microsoft.com/office/powerpoint/2010/main" val="3721467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11</a:t>
            </a:fld>
            <a:endParaRPr lang="nb-NO"/>
          </a:p>
        </p:txBody>
      </p:sp>
    </p:spTree>
    <p:extLst>
      <p:ext uri="{BB962C8B-B14F-4D97-AF65-F5344CB8AC3E}">
        <p14:creationId xmlns:p14="http://schemas.microsoft.com/office/powerpoint/2010/main" val="3178254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12</a:t>
            </a:fld>
            <a:endParaRPr lang="nb-NO"/>
          </a:p>
        </p:txBody>
      </p:sp>
    </p:spTree>
    <p:extLst>
      <p:ext uri="{BB962C8B-B14F-4D97-AF65-F5344CB8AC3E}">
        <p14:creationId xmlns:p14="http://schemas.microsoft.com/office/powerpoint/2010/main" val="4021824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14</a:t>
            </a:fld>
            <a:endParaRPr lang="nb-NO"/>
          </a:p>
        </p:txBody>
      </p:sp>
    </p:spTree>
    <p:extLst>
      <p:ext uri="{BB962C8B-B14F-4D97-AF65-F5344CB8AC3E}">
        <p14:creationId xmlns:p14="http://schemas.microsoft.com/office/powerpoint/2010/main" val="309963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B4B625C-DCD0-4EB1-B096-FF93AD5F53C9}" type="slidenum">
              <a:rPr lang="nb-NO" smtClean="0"/>
              <a:t>15</a:t>
            </a:fld>
            <a:endParaRPr lang="nb-NO"/>
          </a:p>
        </p:txBody>
      </p:sp>
    </p:spTree>
    <p:extLst>
      <p:ext uri="{BB962C8B-B14F-4D97-AF65-F5344CB8AC3E}">
        <p14:creationId xmlns:p14="http://schemas.microsoft.com/office/powerpoint/2010/main" val="30812251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062958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426503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4156452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4144690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1563370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209692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93058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209669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129252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05908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452331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761804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155983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7777760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354673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427881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3382296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marL="216000" indent="-216000">
              <a:spcBef>
                <a:spcPts val="1800"/>
              </a:spcBef>
              <a:buFontTx/>
              <a:buBlip>
                <a:blip r:embed="rId2"/>
              </a:buBlip>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277445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884913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080924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595297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343942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379844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5002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9284299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021419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96510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8338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14106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475610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1718488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3156508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00848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9326235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3130203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3020843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864181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052653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6397591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8775294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2286519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22171593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1733587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1567720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8F63358-581E-003E-20C2-9BF342B7729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AC60A4E2-01F5-C9A9-EBF1-730454B540CF}"/>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6F3AA50-45B5-377B-1FBB-5870A1F7B360}"/>
              </a:ext>
            </a:extLst>
          </p:cNvPr>
          <p:cNvSpPr>
            <a:spLocks noGrp="1"/>
          </p:cNvSpPr>
          <p:nvPr>
            <p:ph type="dt" sz="half" idx="10"/>
          </p:nvPr>
        </p:nvSpPr>
        <p:spPr/>
        <p:txBody>
          <a:bodyPr/>
          <a:lstStyle/>
          <a:p>
            <a:fld id="{F032FF6B-D70C-460B-898F-6D52309D9EC9}" type="datetimeFigureOut">
              <a:rPr lang="nb-NO" smtClean="0"/>
              <a:t>29.01.2026</a:t>
            </a:fld>
            <a:endParaRPr lang="nb-NO"/>
          </a:p>
        </p:txBody>
      </p:sp>
      <p:sp>
        <p:nvSpPr>
          <p:cNvPr id="5" name="Plassholder for bunntekst 4">
            <a:extLst>
              <a:ext uri="{FF2B5EF4-FFF2-40B4-BE49-F238E27FC236}">
                <a16:creationId xmlns:a16="http://schemas.microsoft.com/office/drawing/2014/main" id="{AB25B114-06BD-4ACA-1E89-502A2798ECD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4AE9F4-B39E-CD01-6F02-6478830D00B5}"/>
              </a:ext>
            </a:extLst>
          </p:cNvPr>
          <p:cNvSpPr>
            <a:spLocks noGrp="1"/>
          </p:cNvSpPr>
          <p:nvPr>
            <p:ph type="sldNum" sz="quarter" idx="12"/>
          </p:nvPr>
        </p:nvSpPr>
        <p:spPr/>
        <p:txBody>
          <a:bodyPr/>
          <a:lstStyle/>
          <a:p>
            <a:fld id="{38CC0B03-C1BF-422A-A0CC-1E46F859C70C}" type="slidenum">
              <a:rPr lang="nb-NO" smtClean="0"/>
              <a:t>‹#›</a:t>
            </a:fld>
            <a:endParaRPr lang="nb-NO"/>
          </a:p>
        </p:txBody>
      </p:sp>
    </p:spTree>
    <p:extLst>
      <p:ext uri="{BB962C8B-B14F-4D97-AF65-F5344CB8AC3E}">
        <p14:creationId xmlns:p14="http://schemas.microsoft.com/office/powerpoint/2010/main" val="1566372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5144939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8096598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13047670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4395368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7902227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1461975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11205186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16451673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0168769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48620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BD0054-8904-237D-22E6-EA5A295D5BAB}"/>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702AD558-5149-C65B-A254-6A489C9293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738B8AC-4021-1925-6176-BEEE676B0FDB}"/>
              </a:ext>
            </a:extLst>
          </p:cNvPr>
          <p:cNvSpPr>
            <a:spLocks noGrp="1"/>
          </p:cNvSpPr>
          <p:nvPr>
            <p:ph type="dt" sz="half" idx="10"/>
          </p:nvPr>
        </p:nvSpPr>
        <p:spPr/>
        <p:txBody>
          <a:bodyPr/>
          <a:lstStyle/>
          <a:p>
            <a:fld id="{F032FF6B-D70C-460B-898F-6D52309D9EC9}" type="datetimeFigureOut">
              <a:rPr lang="nb-NO" smtClean="0"/>
              <a:t>29.01.2026</a:t>
            </a:fld>
            <a:endParaRPr lang="nb-NO"/>
          </a:p>
        </p:txBody>
      </p:sp>
      <p:sp>
        <p:nvSpPr>
          <p:cNvPr id="5" name="Plassholder for bunntekst 4">
            <a:extLst>
              <a:ext uri="{FF2B5EF4-FFF2-40B4-BE49-F238E27FC236}">
                <a16:creationId xmlns:a16="http://schemas.microsoft.com/office/drawing/2014/main" id="{1B680300-F268-91D7-3223-9BB28BA3BBA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5963C52-4BEB-D605-78BF-DB50BA00B50D}"/>
              </a:ext>
            </a:extLst>
          </p:cNvPr>
          <p:cNvSpPr>
            <a:spLocks noGrp="1"/>
          </p:cNvSpPr>
          <p:nvPr>
            <p:ph type="sldNum" sz="quarter" idx="12"/>
          </p:nvPr>
        </p:nvSpPr>
        <p:spPr/>
        <p:txBody>
          <a:bodyPr/>
          <a:lstStyle/>
          <a:p>
            <a:fld id="{38CC0B03-C1BF-422A-A0CC-1E46F859C70C}" type="slidenum">
              <a:rPr lang="nb-NO" smtClean="0"/>
              <a:t>‹#›</a:t>
            </a:fld>
            <a:endParaRPr lang="nb-NO"/>
          </a:p>
        </p:txBody>
      </p:sp>
    </p:spTree>
    <p:extLst>
      <p:ext uri="{BB962C8B-B14F-4D97-AF65-F5344CB8AC3E}">
        <p14:creationId xmlns:p14="http://schemas.microsoft.com/office/powerpoint/2010/main" val="15272278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8644774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1067233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5372193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7894238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2759370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1271959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3340922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892516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1/29/26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6915806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770239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415779006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3762365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7304934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7716360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18610556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369899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2546333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179521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image" Target="../media/image1.png"/><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image" Target="../media/image5.png"/><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1.xml"/><Relationship Id="rId7"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5" Type="http://schemas.openxmlformats.org/officeDocument/2006/relationships/slideLayout" Target="../slideLayouts/slideLayout73.xml"/><Relationship Id="rId4" Type="http://schemas.openxmlformats.org/officeDocument/2006/relationships/slideLayout" Target="../slideLayouts/slideLayout72.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6374868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251831694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1791647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1"/>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93312127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54941578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8.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5.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5.xml"/><Relationship Id="rId1" Type="http://schemas.openxmlformats.org/officeDocument/2006/relationships/video" Target="https://www.youtube.com/embed/oNbHWF74_Yo?feature=oembed"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image" Target="../media/image29.emf"/><Relationship Id="rId1" Type="http://schemas.openxmlformats.org/officeDocument/2006/relationships/slideLayout" Target="../slideLayouts/slideLayout2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9.png"/><Relationship Id="rId1" Type="http://schemas.openxmlformats.org/officeDocument/2006/relationships/slideLayout" Target="../slideLayouts/slideLayout25.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25.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9.png"/><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9.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5.xml"/><Relationship Id="rId1" Type="http://schemas.openxmlformats.org/officeDocument/2006/relationships/video" Target="https://www.youtube.com/embed/seD4k6a8bsc?feature=oembed"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NW1380_019_Three-Reasons-3-(60)">
            <a:hlinkClick r:id="" action="ppaction://media"/>
            <a:extLst>
              <a:ext uri="{FF2B5EF4-FFF2-40B4-BE49-F238E27FC236}">
                <a16:creationId xmlns:a16="http://schemas.microsoft.com/office/drawing/2014/main" id="{FAFF5ED5-9A27-36E1-CD70-CF58148E7D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38" y="7938"/>
            <a:ext cx="812800" cy="812800"/>
          </a:xfrm>
          <a:prstGeom prst="rect">
            <a:avLst/>
          </a:prstGeom>
        </p:spPr>
      </p:pic>
      <p:pic>
        <p:nvPicPr>
          <p:cNvPr id="3" name="Bilde 2" descr="Et bilde som inneholder tekst, skjermbilde, tog&#10;&#10;Automatisk generert beskrivelse">
            <a:extLst>
              <a:ext uri="{FF2B5EF4-FFF2-40B4-BE49-F238E27FC236}">
                <a16:creationId xmlns:a16="http://schemas.microsoft.com/office/drawing/2014/main" id="{FCD969F4-91D0-B0EB-8E6C-F8F4C491A7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 y="0"/>
            <a:ext cx="12175423" cy="6850062"/>
          </a:xfrm>
          <a:prstGeom prst="rect">
            <a:avLst/>
          </a:prstGeom>
        </p:spPr>
      </p:pic>
      <p:sp>
        <p:nvSpPr>
          <p:cNvPr id="2" name="Rektangel 1">
            <a:extLst>
              <a:ext uri="{FF2B5EF4-FFF2-40B4-BE49-F238E27FC236}">
                <a16:creationId xmlns:a16="http://schemas.microsoft.com/office/drawing/2014/main" id="{B535FE1E-F5DC-1F5B-8139-C0B8DC4A60BD}"/>
              </a:ext>
            </a:extLst>
          </p:cNvPr>
          <p:cNvSpPr/>
          <p:nvPr/>
        </p:nvSpPr>
        <p:spPr>
          <a:xfrm>
            <a:off x="707571" y="4060371"/>
            <a:ext cx="5388429" cy="1012372"/>
          </a:xfrm>
          <a:prstGeom prst="rect">
            <a:avLst/>
          </a:prstGeom>
          <a:solidFill>
            <a:srgbClr val="43F8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4" name="TekstSylinder 3">
            <a:extLst>
              <a:ext uri="{FF2B5EF4-FFF2-40B4-BE49-F238E27FC236}">
                <a16:creationId xmlns:a16="http://schemas.microsoft.com/office/drawing/2014/main" id="{6A6E0D24-864A-EF5B-CD27-5D57638B6AEA}"/>
              </a:ext>
            </a:extLst>
          </p:cNvPr>
          <p:cNvSpPr txBox="1"/>
          <p:nvPr/>
        </p:nvSpPr>
        <p:spPr>
          <a:xfrm>
            <a:off x="1099457" y="4259943"/>
            <a:ext cx="41365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0000"/>
                </a:solidFill>
                <a:effectLst/>
                <a:uLnTx/>
                <a:uFillTx/>
                <a:latin typeface="Oslo Sans Office"/>
                <a:ea typeface="+mn-ea"/>
                <a:cs typeface="+mn-cs"/>
              </a:rPr>
              <a:t>Barn og ungdom – økt 2</a:t>
            </a:r>
          </a:p>
        </p:txBody>
      </p:sp>
    </p:spTree>
    <p:extLst>
      <p:ext uri="{BB962C8B-B14F-4D97-AF65-F5344CB8AC3E}">
        <p14:creationId xmlns:p14="http://schemas.microsoft.com/office/powerpoint/2010/main" val="130770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9F7408A-1F4E-EB3C-D325-9AF4B74236FF}"/>
              </a:ext>
            </a:extLst>
          </p:cNvPr>
          <p:cNvSpPr/>
          <p:nvPr/>
        </p:nvSpPr>
        <p:spPr>
          <a:xfrm>
            <a:off x="5675971" y="0"/>
            <a:ext cx="651602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270171" y="1338147"/>
            <a:ext cx="5294197" cy="4598210"/>
          </a:xfrm>
        </p:spPr>
        <p:txBody>
          <a:bodyPr>
            <a:noAutofit/>
          </a:bodyPr>
          <a:lstStyle/>
          <a:p>
            <a:pPr>
              <a:spcBef>
                <a:spcPts val="1200"/>
              </a:spcBef>
              <a:spcAft>
                <a:spcPts val="1200"/>
              </a:spcAft>
              <a:buBlip>
                <a:blip r:embed="rId3"/>
              </a:buBlip>
            </a:pPr>
            <a:r>
              <a:rPr lang="nb-NO" sz="1800" dirty="0"/>
              <a:t>Barn får </a:t>
            </a:r>
            <a:r>
              <a:rPr lang="nb-NO" sz="1800" b="1" dirty="0"/>
              <a:t>nye erfaringer </a:t>
            </a:r>
            <a:r>
              <a:rPr lang="nb-NO" sz="1800" dirty="0"/>
              <a:t>med trygge voksne og erfarer at andre kan og ønsker å hjelpe. </a:t>
            </a:r>
          </a:p>
          <a:p>
            <a:pPr>
              <a:spcBef>
                <a:spcPts val="1200"/>
              </a:spcBef>
              <a:spcAft>
                <a:spcPts val="1200"/>
              </a:spcAft>
              <a:buBlip>
                <a:blip r:embed="rId3"/>
              </a:buBlip>
            </a:pPr>
            <a:r>
              <a:rPr lang="nb-NO" sz="1800" dirty="0"/>
              <a:t>De får </a:t>
            </a:r>
            <a:r>
              <a:rPr lang="nb-NO" sz="1800" b="1" dirty="0"/>
              <a:t>hjelp til å stoppe </a:t>
            </a:r>
            <a:r>
              <a:rPr lang="nb-NO" sz="1800" dirty="0"/>
              <a:t>egne reguleringsstrategier som kan være skadelig. </a:t>
            </a:r>
          </a:p>
          <a:p>
            <a:pPr>
              <a:spcBef>
                <a:spcPts val="1200"/>
              </a:spcBef>
              <a:spcAft>
                <a:spcPts val="1200"/>
              </a:spcAft>
              <a:buBlip>
                <a:blip r:embed="rId3"/>
              </a:buBlip>
            </a:pPr>
            <a:r>
              <a:rPr lang="nb-NO" sz="1800" dirty="0"/>
              <a:t>Når barn kommer </a:t>
            </a:r>
            <a:r>
              <a:rPr lang="nb-NO" sz="1800" b="1" dirty="0"/>
              <a:t>inn i toleransevinduet </a:t>
            </a:r>
            <a:r>
              <a:rPr lang="nb-NO" sz="1800" dirty="0"/>
              <a:t>får de tilgang på ferdighetene sine og kan mestre flere oppgaver og utfordringer. </a:t>
            </a:r>
          </a:p>
          <a:p>
            <a:pPr>
              <a:spcBef>
                <a:spcPts val="1200"/>
              </a:spcBef>
              <a:spcAft>
                <a:spcPts val="1200"/>
              </a:spcAft>
              <a:buBlip>
                <a:blip r:embed="rId3"/>
              </a:buBlip>
            </a:pPr>
            <a:r>
              <a:rPr lang="nb-NO" sz="1800" dirty="0"/>
              <a:t>Deres egne </a:t>
            </a:r>
            <a:r>
              <a:rPr lang="nb-NO" sz="1800" b="1" dirty="0"/>
              <a:t>reguleringsferdigheter kan utvikles</a:t>
            </a:r>
            <a:r>
              <a:rPr lang="nb-NO" sz="1800" dirty="0"/>
              <a:t> gjennom erfaringen med at stressresponsen justeres ned. </a:t>
            </a:r>
          </a:p>
          <a:p>
            <a:pPr>
              <a:spcAft>
                <a:spcPts val="1800"/>
              </a:spcAft>
              <a:buBlip>
                <a:blip r:embed="rId3"/>
              </a:buBlip>
            </a:pPr>
            <a:endParaRPr lang="nb-NO" sz="1800" dirty="0"/>
          </a:p>
        </p:txBody>
      </p:sp>
      <p:sp>
        <p:nvSpPr>
          <p:cNvPr id="13" name="TekstSylinder 12">
            <a:extLst>
              <a:ext uri="{FF2B5EF4-FFF2-40B4-BE49-F238E27FC236}">
                <a16:creationId xmlns:a16="http://schemas.microsoft.com/office/drawing/2014/main" id="{C16685B9-9C03-546D-B4B2-642E3A0CE211}"/>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
        <p:nvSpPr>
          <p:cNvPr id="16" name="Tittel 1">
            <a:extLst>
              <a:ext uri="{FF2B5EF4-FFF2-40B4-BE49-F238E27FC236}">
                <a16:creationId xmlns:a16="http://schemas.microsoft.com/office/drawing/2014/main" id="{E16C2A87-86A3-E79D-AEFB-FB7BC6725FCB}"/>
              </a:ext>
            </a:extLst>
          </p:cNvPr>
          <p:cNvSpPr>
            <a:spLocks noGrp="1"/>
          </p:cNvSpPr>
          <p:nvPr>
            <p:ph type="title"/>
          </p:nvPr>
        </p:nvSpPr>
        <p:spPr>
          <a:xfrm>
            <a:off x="507437" y="2577488"/>
            <a:ext cx="4868753" cy="1323666"/>
          </a:xfrm>
        </p:spPr>
        <p:txBody>
          <a:bodyPr>
            <a:normAutofit/>
          </a:bodyPr>
          <a:lstStyle/>
          <a:p>
            <a:pPr algn="ctr"/>
            <a:r>
              <a:rPr lang="nb-NO"/>
              <a:t> Reguleringsstøtte er viktig fordi</a:t>
            </a:r>
            <a:r>
              <a:rPr lang="nb-NO" sz="1600" baseline="80000"/>
              <a:t>1,2</a:t>
            </a:r>
          </a:p>
        </p:txBody>
      </p:sp>
      <p:pic>
        <p:nvPicPr>
          <p:cNvPr id="17" name="Bilde 16" descr="Et bilde som inneholder mørke, måne, natt&#10;&#10;Automatisk generert beskrivelse">
            <a:extLst>
              <a:ext uri="{FF2B5EF4-FFF2-40B4-BE49-F238E27FC236}">
                <a16:creationId xmlns:a16="http://schemas.microsoft.com/office/drawing/2014/main" id="{4A6FBCD1-891A-BB0A-A443-0DA827C5BE45}"/>
              </a:ext>
            </a:extLst>
          </p:cNvPr>
          <p:cNvPicPr>
            <a:picLocks noChangeAspect="1"/>
          </p:cNvPicPr>
          <p:nvPr/>
        </p:nvPicPr>
        <p:blipFill rotWithShape="1">
          <a:blip r:embed="rId4">
            <a:extLst>
              <a:ext uri="{28A0092B-C50C-407E-A947-70E740481C1C}">
                <a14:useLocalDpi xmlns:a14="http://schemas.microsoft.com/office/drawing/2010/main" val="0"/>
              </a:ext>
            </a:extLst>
          </a:blip>
          <a:srcRect l="35110" t="25257" r="51103" b="60156"/>
          <a:stretch/>
        </p:blipFill>
        <p:spPr>
          <a:xfrm rot="12040473">
            <a:off x="2790535" y="4034689"/>
            <a:ext cx="1071562" cy="637313"/>
          </a:xfrm>
          <a:prstGeom prst="rect">
            <a:avLst/>
          </a:prstGeom>
        </p:spPr>
      </p:pic>
    </p:spTree>
    <p:extLst>
      <p:ext uri="{BB962C8B-B14F-4D97-AF65-F5344CB8AC3E}">
        <p14:creationId xmlns:p14="http://schemas.microsoft.com/office/powerpoint/2010/main" val="181108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9F7408A-1F4E-EB3C-D325-9AF4B74236FF}"/>
              </a:ext>
            </a:extLst>
          </p:cNvPr>
          <p:cNvSpPr/>
          <p:nvPr/>
        </p:nvSpPr>
        <p:spPr>
          <a:xfrm>
            <a:off x="5514603" y="0"/>
            <a:ext cx="66773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096000" y="1967818"/>
            <a:ext cx="5568817" cy="3760795"/>
          </a:xfrm>
        </p:spPr>
        <p:txBody>
          <a:bodyPr>
            <a:noAutofit/>
          </a:bodyPr>
          <a:lstStyle/>
          <a:p>
            <a:pPr>
              <a:spcAft>
                <a:spcPts val="1800"/>
              </a:spcAft>
            </a:pPr>
            <a:r>
              <a:rPr lang="nb-NO" sz="1800" dirty="0"/>
              <a:t>Mange ganger gir vi reguleringsstøtte helt </a:t>
            </a:r>
            <a:r>
              <a:rPr lang="nb-NO" sz="1800" b="1" dirty="0"/>
              <a:t>automatisk</a:t>
            </a:r>
            <a:r>
              <a:rPr lang="nb-NO" sz="1800" dirty="0"/>
              <a:t>, ofte uten at vi tenker over det</a:t>
            </a:r>
          </a:p>
          <a:p>
            <a:pPr>
              <a:spcAft>
                <a:spcPts val="1800"/>
              </a:spcAft>
            </a:pPr>
            <a:r>
              <a:rPr lang="nb-NO" sz="1800" dirty="0"/>
              <a:t>Det er nyttig å </a:t>
            </a:r>
            <a:r>
              <a:rPr lang="nb-NO" sz="1800" b="1" dirty="0"/>
              <a:t>bli mer bevisst </a:t>
            </a:r>
            <a:r>
              <a:rPr lang="nb-NO" sz="1800" dirty="0"/>
              <a:t>på hvordan vi gir reguleringsstøtte, sånn at vi kan gjøre mer av det som virker. </a:t>
            </a:r>
          </a:p>
          <a:p>
            <a:pPr>
              <a:spcAft>
                <a:spcPts val="1800"/>
              </a:spcAft>
              <a:buBlip>
                <a:blip r:embed="rId3"/>
              </a:buBlip>
            </a:pPr>
            <a:r>
              <a:rPr lang="nb-NO" sz="1800" dirty="0"/>
              <a:t>Den mest effektive reguleringsstøtten gir vi når vi </a:t>
            </a:r>
            <a:r>
              <a:rPr lang="nb-NO" sz="1800" b="1" dirty="0"/>
              <a:t>kombinerer</a:t>
            </a:r>
            <a:r>
              <a:rPr lang="nb-NO" sz="1800" dirty="0"/>
              <a:t> de ulike formene for reguleringsstøtte og starter </a:t>
            </a:r>
            <a:r>
              <a:rPr lang="nb-NO" sz="1800" b="1" dirty="0"/>
              <a:t>nedenfra og opp.  </a:t>
            </a:r>
          </a:p>
          <a:p>
            <a:pPr marL="0" indent="0">
              <a:spcAft>
                <a:spcPts val="1800"/>
              </a:spcAft>
              <a:buNone/>
            </a:pPr>
            <a:endParaRPr lang="nb-NO" sz="1800" dirty="0"/>
          </a:p>
        </p:txBody>
      </p:sp>
      <p:sp>
        <p:nvSpPr>
          <p:cNvPr id="2" name="Tittel 1">
            <a:extLst>
              <a:ext uri="{FF2B5EF4-FFF2-40B4-BE49-F238E27FC236}">
                <a16:creationId xmlns:a16="http://schemas.microsoft.com/office/drawing/2014/main" id="{0177AAD7-F305-60A9-CDB3-1144EB3E4A2B}"/>
              </a:ext>
            </a:extLst>
          </p:cNvPr>
          <p:cNvSpPr>
            <a:spLocks noGrp="1"/>
          </p:cNvSpPr>
          <p:nvPr>
            <p:ph type="title"/>
          </p:nvPr>
        </p:nvSpPr>
        <p:spPr>
          <a:xfrm>
            <a:off x="955177" y="4149384"/>
            <a:ext cx="4278086" cy="789822"/>
          </a:xfrm>
        </p:spPr>
        <p:txBody>
          <a:bodyPr>
            <a:normAutofit fontScale="90000"/>
          </a:bodyPr>
          <a:lstStyle/>
          <a:p>
            <a:pPr algn="ctr">
              <a:spcBef>
                <a:spcPts val="1200"/>
              </a:spcBef>
              <a:spcAft>
                <a:spcPts val="1200"/>
              </a:spcAft>
            </a:pPr>
            <a:r>
              <a:rPr lang="nb-NO" sz="3600"/>
              <a:t>Reguleringsstøtte</a:t>
            </a:r>
            <a:r>
              <a:rPr lang="nb-NO" sz="1800" baseline="80000"/>
              <a:t>1,2</a:t>
            </a:r>
            <a:br>
              <a:rPr lang="nb-NO" sz="1800" baseline="80000"/>
            </a:br>
            <a:r>
              <a:rPr lang="nb-NO" sz="2000"/>
              <a:t>4 reguleringsporter </a:t>
            </a:r>
          </a:p>
        </p:txBody>
      </p:sp>
      <p:pic>
        <p:nvPicPr>
          <p:cNvPr id="4" name="Bilde 3">
            <a:extLst>
              <a:ext uri="{FF2B5EF4-FFF2-40B4-BE49-F238E27FC236}">
                <a16:creationId xmlns:a16="http://schemas.microsoft.com/office/drawing/2014/main" id="{29AAB40F-DE81-6C92-72AB-5BA5ED28576B}"/>
              </a:ext>
            </a:extLst>
          </p:cNvPr>
          <p:cNvPicPr>
            <a:picLocks noChangeAspect="1"/>
          </p:cNvPicPr>
          <p:nvPr/>
        </p:nvPicPr>
        <p:blipFill>
          <a:blip r:embed="rId4"/>
          <a:stretch>
            <a:fillRect/>
          </a:stretch>
        </p:blipFill>
        <p:spPr>
          <a:xfrm>
            <a:off x="1448780" y="2430334"/>
            <a:ext cx="580577" cy="869967"/>
          </a:xfrm>
          <a:prstGeom prst="rect">
            <a:avLst/>
          </a:prstGeom>
        </p:spPr>
      </p:pic>
      <p:pic>
        <p:nvPicPr>
          <p:cNvPr id="5" name="Bilde 4">
            <a:extLst>
              <a:ext uri="{FF2B5EF4-FFF2-40B4-BE49-F238E27FC236}">
                <a16:creationId xmlns:a16="http://schemas.microsoft.com/office/drawing/2014/main" id="{317DFCFA-3350-F0E8-C7CD-60F8C63AB2A3}"/>
              </a:ext>
            </a:extLst>
          </p:cNvPr>
          <p:cNvPicPr>
            <a:picLocks noChangeAspect="1"/>
          </p:cNvPicPr>
          <p:nvPr/>
        </p:nvPicPr>
        <p:blipFill>
          <a:blip r:embed="rId5"/>
          <a:stretch>
            <a:fillRect/>
          </a:stretch>
        </p:blipFill>
        <p:spPr>
          <a:xfrm>
            <a:off x="2387241" y="2203563"/>
            <a:ext cx="580577" cy="869967"/>
          </a:xfrm>
          <a:prstGeom prst="rect">
            <a:avLst/>
          </a:prstGeom>
        </p:spPr>
      </p:pic>
      <p:pic>
        <p:nvPicPr>
          <p:cNvPr id="6" name="Bilde 5">
            <a:extLst>
              <a:ext uri="{FF2B5EF4-FFF2-40B4-BE49-F238E27FC236}">
                <a16:creationId xmlns:a16="http://schemas.microsoft.com/office/drawing/2014/main" id="{E117EB46-CFA3-BEC3-BFC2-C98807758C33}"/>
              </a:ext>
            </a:extLst>
          </p:cNvPr>
          <p:cNvPicPr>
            <a:picLocks noChangeAspect="1"/>
          </p:cNvPicPr>
          <p:nvPr/>
        </p:nvPicPr>
        <p:blipFill>
          <a:blip r:embed="rId6"/>
          <a:stretch>
            <a:fillRect/>
          </a:stretch>
        </p:blipFill>
        <p:spPr>
          <a:xfrm>
            <a:off x="3249158" y="1967818"/>
            <a:ext cx="580577" cy="869967"/>
          </a:xfrm>
          <a:prstGeom prst="rect">
            <a:avLst/>
          </a:prstGeom>
        </p:spPr>
      </p:pic>
      <p:pic>
        <p:nvPicPr>
          <p:cNvPr id="8" name="Bilde 7" descr="Et bilde som inneholder sort, mørke&#10;&#10;Automatisk generert beskrivelse">
            <a:extLst>
              <a:ext uri="{FF2B5EF4-FFF2-40B4-BE49-F238E27FC236}">
                <a16:creationId xmlns:a16="http://schemas.microsoft.com/office/drawing/2014/main" id="{F5E1D7A4-90F0-4A76-0F98-3B5F44BEF914}"/>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1129467" y="2716147"/>
            <a:ext cx="2882695" cy="1250623"/>
          </a:xfrm>
          <a:prstGeom prst="rect">
            <a:avLst/>
          </a:prstGeom>
        </p:spPr>
      </p:pic>
      <p:pic>
        <p:nvPicPr>
          <p:cNvPr id="9" name="Bilde 8">
            <a:extLst>
              <a:ext uri="{FF2B5EF4-FFF2-40B4-BE49-F238E27FC236}">
                <a16:creationId xmlns:a16="http://schemas.microsoft.com/office/drawing/2014/main" id="{EA58F62A-A5D7-A9C5-B5FA-5A6997A75EED}"/>
              </a:ext>
            </a:extLst>
          </p:cNvPr>
          <p:cNvPicPr>
            <a:picLocks noChangeAspect="1"/>
          </p:cNvPicPr>
          <p:nvPr/>
        </p:nvPicPr>
        <p:blipFill>
          <a:blip r:embed="rId8"/>
          <a:stretch>
            <a:fillRect/>
          </a:stretch>
        </p:blipFill>
        <p:spPr>
          <a:xfrm>
            <a:off x="4079408" y="1830546"/>
            <a:ext cx="580577" cy="869967"/>
          </a:xfrm>
          <a:prstGeom prst="rect">
            <a:avLst/>
          </a:prstGeom>
        </p:spPr>
      </p:pic>
      <p:pic>
        <p:nvPicPr>
          <p:cNvPr id="11" name="Bilde 10" descr="Et bilde som inneholder sort, mørke&#10;&#10;Automatisk generert beskrivelse">
            <a:extLst>
              <a:ext uri="{FF2B5EF4-FFF2-40B4-BE49-F238E27FC236}">
                <a16:creationId xmlns:a16="http://schemas.microsoft.com/office/drawing/2014/main" id="{33B53FCA-D8A9-51A0-67EE-F26FE9AEE29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3964697" y="2567290"/>
            <a:ext cx="754172" cy="1040699"/>
          </a:xfrm>
          <a:prstGeom prst="rect">
            <a:avLst/>
          </a:prstGeom>
        </p:spPr>
      </p:pic>
      <p:sp>
        <p:nvSpPr>
          <p:cNvPr id="13" name="TekstSylinder 12">
            <a:extLst>
              <a:ext uri="{FF2B5EF4-FFF2-40B4-BE49-F238E27FC236}">
                <a16:creationId xmlns:a16="http://schemas.microsoft.com/office/drawing/2014/main" id="{C16685B9-9C03-546D-B4B2-642E3A0CE211}"/>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2291728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86194" y="4771247"/>
            <a:ext cx="5553541" cy="1882771"/>
          </a:xfrm>
        </p:spPr>
        <p:txBody>
          <a:bodyPr>
            <a:normAutofit/>
          </a:bodyPr>
          <a:lstStyle/>
          <a:p>
            <a:pPr algn="ctr">
              <a:spcBef>
                <a:spcPts val="1200"/>
              </a:spcBef>
              <a:spcAft>
                <a:spcPts val="1200"/>
              </a:spcAft>
            </a:pPr>
            <a:r>
              <a:rPr lang="nb-NO"/>
              <a:t>Sanseporten</a:t>
            </a:r>
            <a:r>
              <a:rPr lang="nb-NO" sz="1600" baseline="80000"/>
              <a:t>1,2</a:t>
            </a:r>
            <a:br>
              <a:rPr lang="nb-NO"/>
            </a:br>
            <a:r>
              <a:rPr lang="nb-NO" sz="1800"/>
              <a:t>Reguleringsstøtte via sanser og kropp</a:t>
            </a:r>
            <a:endParaRPr lang="nb-NO"/>
          </a:p>
        </p:txBody>
      </p:sp>
      <p:pic>
        <p:nvPicPr>
          <p:cNvPr id="5" name="Bilde 4">
            <a:extLst>
              <a:ext uri="{FF2B5EF4-FFF2-40B4-BE49-F238E27FC236}">
                <a16:creationId xmlns:a16="http://schemas.microsoft.com/office/drawing/2014/main" id="{4111659E-EC80-6501-3784-30C9E4D4678C}"/>
              </a:ext>
            </a:extLst>
          </p:cNvPr>
          <p:cNvPicPr>
            <a:picLocks noChangeAspect="1"/>
          </p:cNvPicPr>
          <p:nvPr/>
        </p:nvPicPr>
        <p:blipFill>
          <a:blip r:embed="rId3"/>
          <a:stretch>
            <a:fillRect/>
          </a:stretch>
        </p:blipFill>
        <p:spPr>
          <a:xfrm>
            <a:off x="1863435" y="1668145"/>
            <a:ext cx="1587872" cy="2379350"/>
          </a:xfrm>
          <a:prstGeom prst="rect">
            <a:avLst/>
          </a:prstGeom>
        </p:spPr>
      </p:pic>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05467" y="3476471"/>
            <a:ext cx="4527387" cy="1745603"/>
          </a:xfrm>
          <a:prstGeom prst="rect">
            <a:avLst/>
          </a:prstGeom>
        </p:spPr>
      </p:pic>
      <p:sp>
        <p:nvSpPr>
          <p:cNvPr id="13" name="Plassholder for innhold 2">
            <a:extLst>
              <a:ext uri="{FF2B5EF4-FFF2-40B4-BE49-F238E27FC236}">
                <a16:creationId xmlns:a16="http://schemas.microsoft.com/office/drawing/2014/main" id="{5EB039C9-A3FC-C556-7D6E-7A3FEF1B9E94}"/>
              </a:ext>
            </a:extLst>
          </p:cNvPr>
          <p:cNvSpPr>
            <a:spLocks noGrp="1"/>
          </p:cNvSpPr>
          <p:nvPr>
            <p:ph idx="1"/>
          </p:nvPr>
        </p:nvSpPr>
        <p:spPr>
          <a:xfrm>
            <a:off x="5869639" y="1362074"/>
            <a:ext cx="5787777" cy="4674992"/>
          </a:xfrm>
        </p:spPr>
        <p:txBody>
          <a:bodyPr>
            <a:noAutofit/>
          </a:bodyPr>
          <a:lstStyle/>
          <a:p>
            <a:pPr>
              <a:spcBef>
                <a:spcPts val="1200"/>
              </a:spcBef>
              <a:spcAft>
                <a:spcPts val="1200"/>
              </a:spcAft>
            </a:pPr>
            <a:r>
              <a:rPr lang="nb-NO" sz="1800" dirty="0"/>
              <a:t>Når et barn er utenfor toleransevinduet kan det være </a:t>
            </a:r>
            <a:r>
              <a:rPr lang="nb-NO" sz="1800" b="1" dirty="0"/>
              <a:t>vanskelig å skape kontakt </a:t>
            </a:r>
            <a:r>
              <a:rPr lang="nb-NO" sz="1800" dirty="0"/>
              <a:t>og regulere med ord. </a:t>
            </a:r>
          </a:p>
          <a:p>
            <a:pPr>
              <a:spcBef>
                <a:spcPts val="1200"/>
              </a:spcBef>
              <a:spcAft>
                <a:spcPts val="1200"/>
              </a:spcAft>
            </a:pPr>
            <a:r>
              <a:rPr lang="nb-NO" sz="1800" dirty="0"/>
              <a:t>Da kan det være mer hjelpsomt å regulere via </a:t>
            </a:r>
            <a:r>
              <a:rPr lang="nb-NO" sz="1800" b="1" dirty="0"/>
              <a:t>sanser og kropp. </a:t>
            </a:r>
          </a:p>
          <a:p>
            <a:pPr>
              <a:spcBef>
                <a:spcPts val="1200"/>
              </a:spcBef>
              <a:spcAft>
                <a:spcPts val="1200"/>
              </a:spcAft>
            </a:pPr>
            <a:r>
              <a:rPr lang="nb-NO" sz="1800" dirty="0"/>
              <a:t>Vi regulere ofte automatisk via sanseporten i møte med </a:t>
            </a:r>
            <a:r>
              <a:rPr lang="nb-NO" sz="1800" b="1" dirty="0"/>
              <a:t>små barn</a:t>
            </a:r>
            <a:r>
              <a:rPr lang="nb-NO" sz="1800" dirty="0"/>
              <a:t>, men når de blir litt eldre bruker vi ofte språk. </a:t>
            </a:r>
          </a:p>
          <a:p>
            <a:pPr>
              <a:spcBef>
                <a:spcPts val="1200"/>
              </a:spcBef>
              <a:spcAft>
                <a:spcPts val="1200"/>
              </a:spcAft>
            </a:pPr>
            <a:r>
              <a:rPr lang="nb-NO" sz="1800" dirty="0"/>
              <a:t>Vi kan også gi sansemotorisk regulering til </a:t>
            </a:r>
            <a:r>
              <a:rPr lang="nb-NO" sz="1800" b="1" dirty="0"/>
              <a:t>eldre barn</a:t>
            </a:r>
            <a:r>
              <a:rPr lang="nb-NO" sz="1800" dirty="0"/>
              <a:t>, tilpasset deres alder så det ikke blir innvandrende. </a:t>
            </a:r>
          </a:p>
          <a:p>
            <a:pPr>
              <a:spcAft>
                <a:spcPts val="1800"/>
              </a:spcAft>
              <a:buBlip>
                <a:blip r:embed="rId5"/>
              </a:buBlip>
            </a:pPr>
            <a:endParaRPr lang="nb-NO" sz="1800" dirty="0"/>
          </a:p>
        </p:txBody>
      </p:sp>
      <p:sp>
        <p:nvSpPr>
          <p:cNvPr id="3" name="TekstSylinder 2">
            <a:extLst>
              <a:ext uri="{FF2B5EF4-FFF2-40B4-BE49-F238E27FC236}">
                <a16:creationId xmlns:a16="http://schemas.microsoft.com/office/drawing/2014/main" id="{223836E9-ECDD-0883-7B86-AEE3CDCF3F81}"/>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4176354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innhold 2">
            <a:extLst>
              <a:ext uri="{FF2B5EF4-FFF2-40B4-BE49-F238E27FC236}">
                <a16:creationId xmlns:a16="http://schemas.microsoft.com/office/drawing/2014/main" id="{5EB039C9-A3FC-C556-7D6E-7A3FEF1B9E94}"/>
              </a:ext>
            </a:extLst>
          </p:cNvPr>
          <p:cNvSpPr>
            <a:spLocks noGrp="1"/>
          </p:cNvSpPr>
          <p:nvPr>
            <p:ph idx="1"/>
          </p:nvPr>
        </p:nvSpPr>
        <p:spPr>
          <a:xfrm>
            <a:off x="6199966" y="1043219"/>
            <a:ext cx="5400674" cy="5095377"/>
          </a:xfrm>
        </p:spPr>
        <p:txBody>
          <a:bodyPr>
            <a:noAutofit/>
          </a:bodyPr>
          <a:lstStyle/>
          <a:p>
            <a:pPr marL="0" indent="0">
              <a:spcBef>
                <a:spcPts val="1200"/>
              </a:spcBef>
              <a:spcAft>
                <a:spcPts val="1200"/>
              </a:spcAft>
              <a:buNone/>
            </a:pPr>
            <a:r>
              <a:rPr lang="nb-NO" sz="1800" b="1"/>
              <a:t>Eksempler:</a:t>
            </a:r>
          </a:p>
          <a:p>
            <a:pPr>
              <a:spcBef>
                <a:spcPts val="1200"/>
              </a:spcBef>
              <a:spcAft>
                <a:spcPts val="1200"/>
              </a:spcAft>
            </a:pPr>
            <a:r>
              <a:rPr lang="nb-NO" sz="1800"/>
              <a:t>Du passer på at barnet ikke er for sulten, tørst, varm eller kald. </a:t>
            </a:r>
          </a:p>
          <a:p>
            <a:pPr>
              <a:spcBef>
                <a:spcPts val="1200"/>
              </a:spcBef>
              <a:spcAft>
                <a:spcPts val="1200"/>
              </a:spcAft>
            </a:pPr>
            <a:r>
              <a:rPr lang="nb-NO" sz="1800"/>
              <a:t>Når barnet skal konsentrere seg om en oppgave får det også lov å bruke en fikleball. </a:t>
            </a:r>
          </a:p>
          <a:p>
            <a:pPr>
              <a:spcBef>
                <a:spcPts val="1200"/>
              </a:spcBef>
              <a:spcAft>
                <a:spcPts val="1200"/>
              </a:spcAft>
            </a:pPr>
            <a:r>
              <a:rPr lang="nb-NO" sz="1800">
                <a:effectLst/>
              </a:rPr>
              <a:t>Du går tur med en ungdom fordi han er så sint at han ikke klarer å sitte stille.</a:t>
            </a:r>
          </a:p>
          <a:p>
            <a:pPr>
              <a:spcBef>
                <a:spcPts val="1200"/>
              </a:spcBef>
              <a:spcAft>
                <a:spcPts val="1200"/>
              </a:spcAft>
            </a:pPr>
            <a:r>
              <a:rPr lang="nb-NO" sz="1800"/>
              <a:t>Dere hører på musikk med litt tempo for å regulere opp når et barn er under vinduet. </a:t>
            </a:r>
          </a:p>
          <a:p>
            <a:pPr>
              <a:spcBef>
                <a:spcPts val="1200"/>
              </a:spcBef>
              <a:spcAft>
                <a:spcPts val="1200"/>
              </a:spcAft>
            </a:pPr>
            <a:r>
              <a:rPr lang="nb-NO" sz="1800"/>
              <a:t>Du hjelper barnet med å koble seg på og være i kontakt med andre ved å stryke forsiktig på skulderen og skape et felles fokus.  </a:t>
            </a:r>
          </a:p>
        </p:txBody>
      </p:sp>
      <p:sp>
        <p:nvSpPr>
          <p:cNvPr id="10" name="Tittel 9">
            <a:extLst>
              <a:ext uri="{FF2B5EF4-FFF2-40B4-BE49-F238E27FC236}">
                <a16:creationId xmlns:a16="http://schemas.microsoft.com/office/drawing/2014/main" id="{9EA31CA3-4DC1-19AB-5945-756C937F21E6}"/>
              </a:ext>
            </a:extLst>
          </p:cNvPr>
          <p:cNvSpPr>
            <a:spLocks noGrp="1"/>
          </p:cNvSpPr>
          <p:nvPr>
            <p:ph type="title"/>
          </p:nvPr>
        </p:nvSpPr>
        <p:spPr>
          <a:xfrm>
            <a:off x="1342096" y="2773000"/>
            <a:ext cx="3386020" cy="1311999"/>
          </a:xfrm>
        </p:spPr>
        <p:txBody>
          <a:bodyPr/>
          <a:lstStyle/>
          <a:p>
            <a:r>
              <a:rPr lang="nb-NO"/>
              <a:t>Illustrasjon</a:t>
            </a:r>
          </a:p>
        </p:txBody>
      </p:sp>
      <p:sp>
        <p:nvSpPr>
          <p:cNvPr id="11" name="Rektangel 10">
            <a:extLst>
              <a:ext uri="{FF2B5EF4-FFF2-40B4-BE49-F238E27FC236}">
                <a16:creationId xmlns:a16="http://schemas.microsoft.com/office/drawing/2014/main" id="{8AD5E038-4BF3-984C-DEAC-3D321D208F2C}"/>
              </a:ext>
            </a:extLst>
          </p:cNvPr>
          <p:cNvSpPr/>
          <p:nvPr/>
        </p:nvSpPr>
        <p:spPr>
          <a:xfrm>
            <a:off x="13241" y="-1"/>
            <a:ext cx="558745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kstSylinder 1">
            <a:extLst>
              <a:ext uri="{FF2B5EF4-FFF2-40B4-BE49-F238E27FC236}">
                <a16:creationId xmlns:a16="http://schemas.microsoft.com/office/drawing/2014/main" id="{8DCB218D-A9C4-23FD-C8D8-691C9D46ED0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6" name="Bilde 5" descr="Et bilde som inneholder Grafikk, kunst&#10;&#10;Automatisk generert beskrivelse">
            <a:extLst>
              <a:ext uri="{FF2B5EF4-FFF2-40B4-BE49-F238E27FC236}">
                <a16:creationId xmlns:a16="http://schemas.microsoft.com/office/drawing/2014/main" id="{FC0A1417-092D-29A8-66B1-4592E92C3CE7}"/>
              </a:ext>
            </a:extLst>
          </p:cNvPr>
          <p:cNvPicPr>
            <a:picLocks noChangeAspect="1"/>
          </p:cNvPicPr>
          <p:nvPr/>
        </p:nvPicPr>
        <p:blipFill>
          <a:blip r:embed="rId2">
            <a:extLst>
              <a:ext uri="{28A0092B-C50C-407E-A947-70E740481C1C}">
                <a14:useLocalDpi xmlns:a14="http://schemas.microsoft.com/office/drawing/2010/main" val="0"/>
              </a:ext>
            </a:extLst>
          </a:blip>
          <a:srcRect t="28038" r="35093"/>
          <a:stretch/>
        </p:blipFill>
        <p:spPr>
          <a:xfrm>
            <a:off x="-2163103" y="2769980"/>
            <a:ext cx="5829300" cy="3635409"/>
          </a:xfrm>
          <a:prstGeom prst="rect">
            <a:avLst/>
          </a:prstGeom>
        </p:spPr>
      </p:pic>
      <p:pic>
        <p:nvPicPr>
          <p:cNvPr id="12" name="Bilde 11" descr="Et bilde som inneholder Grafikk, logo, design&#10;&#10;Automatisk generert beskrivelse">
            <a:extLst>
              <a:ext uri="{FF2B5EF4-FFF2-40B4-BE49-F238E27FC236}">
                <a16:creationId xmlns:a16="http://schemas.microsoft.com/office/drawing/2014/main" id="{96EE1ADE-7B07-7B8E-C023-CA03164A310F}"/>
              </a:ext>
            </a:extLst>
          </p:cNvPr>
          <p:cNvPicPr>
            <a:picLocks noChangeAspect="1"/>
          </p:cNvPicPr>
          <p:nvPr/>
        </p:nvPicPr>
        <p:blipFill>
          <a:blip r:embed="rId3">
            <a:extLst>
              <a:ext uri="{28A0092B-C50C-407E-A947-70E740481C1C}">
                <a14:useLocalDpi xmlns:a14="http://schemas.microsoft.com/office/drawing/2010/main" val="0"/>
              </a:ext>
            </a:extLst>
          </a:blip>
          <a:srcRect t="30969" r="26656" b="34880"/>
          <a:stretch/>
        </p:blipFill>
        <p:spPr>
          <a:xfrm>
            <a:off x="-1642934" y="1043219"/>
            <a:ext cx="6587069" cy="1725251"/>
          </a:xfrm>
          <a:prstGeom prst="rect">
            <a:avLst/>
          </a:prstGeom>
        </p:spPr>
      </p:pic>
      <p:pic>
        <p:nvPicPr>
          <p:cNvPr id="15" name="Bilde 14" descr="Et bilde som inneholder alkoholfri drikk, flaske&#10;&#10;Automatisk generert beskrivelse">
            <a:extLst>
              <a:ext uri="{FF2B5EF4-FFF2-40B4-BE49-F238E27FC236}">
                <a16:creationId xmlns:a16="http://schemas.microsoft.com/office/drawing/2014/main" id="{0389EB43-8999-742F-0CA8-5F96FB0D4256}"/>
              </a:ext>
            </a:extLst>
          </p:cNvPr>
          <p:cNvPicPr>
            <a:picLocks noChangeAspect="1"/>
          </p:cNvPicPr>
          <p:nvPr/>
        </p:nvPicPr>
        <p:blipFill>
          <a:blip r:embed="rId4">
            <a:extLst>
              <a:ext uri="{28A0092B-C50C-407E-A947-70E740481C1C}">
                <a14:useLocalDpi xmlns:a14="http://schemas.microsoft.com/office/drawing/2010/main" val="0"/>
              </a:ext>
            </a:extLst>
          </a:blip>
          <a:srcRect l="37786" t="22933" r="40195" b="22954"/>
          <a:stretch/>
        </p:blipFill>
        <p:spPr>
          <a:xfrm>
            <a:off x="3261998" y="3076575"/>
            <a:ext cx="1977531" cy="2733675"/>
          </a:xfrm>
          <a:prstGeom prst="rect">
            <a:avLst/>
          </a:prstGeom>
        </p:spPr>
      </p:pic>
    </p:spTree>
    <p:extLst>
      <p:ext uri="{BB962C8B-B14F-4D97-AF65-F5344CB8AC3E}">
        <p14:creationId xmlns:p14="http://schemas.microsoft.com/office/powerpoint/2010/main" val="4260450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11BCB92B-1A9D-66D9-1772-1C04408341E7}"/>
              </a:ext>
            </a:extLst>
          </p:cNvPr>
          <p:cNvPicPr>
            <a:picLocks noChangeAspect="1"/>
          </p:cNvPicPr>
          <p:nvPr/>
        </p:nvPicPr>
        <p:blipFill>
          <a:blip r:embed="rId3"/>
          <a:stretch>
            <a:fillRect/>
          </a:stretch>
        </p:blipFill>
        <p:spPr>
          <a:xfrm>
            <a:off x="2118882" y="1895651"/>
            <a:ext cx="1587872" cy="2379350"/>
          </a:xfrm>
          <a:prstGeom prst="rect">
            <a:avLst/>
          </a:prstGeom>
        </p:spPr>
      </p:pic>
      <p:sp>
        <p:nvSpPr>
          <p:cNvPr id="4" name="Rektangel 3">
            <a:extLst>
              <a:ext uri="{FF2B5EF4-FFF2-40B4-BE49-F238E27FC236}">
                <a16:creationId xmlns:a16="http://schemas.microsoft.com/office/drawing/2014/main" id="{F8EA8F28-4606-6340-9ED2-773684BB8C85}"/>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9788ED4-559E-4806-B62F-34EA7C53CB02}"/>
              </a:ext>
            </a:extLst>
          </p:cNvPr>
          <p:cNvSpPr>
            <a:spLocks noGrp="1"/>
          </p:cNvSpPr>
          <p:nvPr>
            <p:ph type="title"/>
          </p:nvPr>
        </p:nvSpPr>
        <p:spPr>
          <a:xfrm>
            <a:off x="999362" y="4860619"/>
            <a:ext cx="3759819" cy="1068193"/>
          </a:xfrm>
        </p:spPr>
        <p:txBody>
          <a:bodyPr>
            <a:normAutofit fontScale="90000"/>
          </a:bodyPr>
          <a:lstStyle/>
          <a:p>
            <a:pPr algn="ctr"/>
            <a:r>
              <a:rPr lang="nb-NO" sz="3600"/>
              <a:t>Følelsesporten</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a:t>
            </a:r>
            <a:br>
              <a:rPr lang="nb-NO"/>
            </a:br>
            <a:r>
              <a:rPr lang="nb-NO" sz="2000"/>
              <a:t>Reguleringsstøtte gjennom relasjon og følelser </a:t>
            </a:r>
          </a:p>
        </p:txBody>
      </p:sp>
      <p:sp>
        <p:nvSpPr>
          <p:cNvPr id="3" name="Plassholder for innhold 2">
            <a:extLst>
              <a:ext uri="{FF2B5EF4-FFF2-40B4-BE49-F238E27FC236}">
                <a16:creationId xmlns:a16="http://schemas.microsoft.com/office/drawing/2014/main" id="{4809E1EC-3CEF-1E04-7B85-6905FC419AE6}"/>
              </a:ext>
            </a:extLst>
          </p:cNvPr>
          <p:cNvSpPr>
            <a:spLocks noGrp="1"/>
          </p:cNvSpPr>
          <p:nvPr>
            <p:ph idx="1"/>
          </p:nvPr>
        </p:nvSpPr>
        <p:spPr>
          <a:xfrm>
            <a:off x="5985682" y="1196974"/>
            <a:ext cx="5854998" cy="4731837"/>
          </a:xfrm>
        </p:spPr>
        <p:txBody>
          <a:bodyPr>
            <a:noAutofit/>
          </a:bodyPr>
          <a:lstStyle/>
          <a:p>
            <a:pPr>
              <a:spcBef>
                <a:spcPts val="1200"/>
              </a:spcBef>
              <a:spcAft>
                <a:spcPts val="1200"/>
              </a:spcAft>
            </a:pPr>
            <a:r>
              <a:rPr lang="nb-NO" sz="1800"/>
              <a:t>Vi kan gi reguleringsstøtte gjennom </a:t>
            </a:r>
            <a:r>
              <a:rPr lang="nb-NO" sz="1800" b="1"/>
              <a:t>relasjonell kontakt </a:t>
            </a:r>
            <a:r>
              <a:rPr lang="nb-NO" sz="1800"/>
              <a:t>med barnet, uavhengig om vi kjenner barnet godt eller ikke.</a:t>
            </a:r>
          </a:p>
          <a:p>
            <a:pPr>
              <a:spcBef>
                <a:spcPts val="1200"/>
              </a:spcBef>
              <a:spcAft>
                <a:spcPts val="1200"/>
              </a:spcAft>
            </a:pPr>
            <a:r>
              <a:rPr lang="nb-NO" sz="1800"/>
              <a:t>Det handler mye om vårt </a:t>
            </a:r>
            <a:r>
              <a:rPr lang="nb-NO" sz="1800" b="1"/>
              <a:t>kroppsspråk, </a:t>
            </a:r>
            <a:r>
              <a:rPr lang="nb-NO" sz="1800"/>
              <a:t>toneleie og hvordan vi </a:t>
            </a:r>
            <a:r>
              <a:rPr lang="nb-NO" sz="1800" b="1"/>
              <a:t>fremstår</a:t>
            </a:r>
            <a:r>
              <a:rPr lang="nb-NO" sz="1800"/>
              <a:t>, sånn som å smile, hilse og anerkjenne.  </a:t>
            </a:r>
          </a:p>
          <a:p>
            <a:pPr>
              <a:spcBef>
                <a:spcPts val="1200"/>
              </a:spcBef>
              <a:spcAft>
                <a:spcPts val="1200"/>
              </a:spcAft>
            </a:pPr>
            <a:r>
              <a:rPr lang="nb-NO" sz="1800"/>
              <a:t>Vi kan gi reguleringsstøtte ved å </a:t>
            </a:r>
            <a:r>
              <a:rPr lang="nb-NO" sz="1800" b="1"/>
              <a:t>smitte barnet via speilnevroner,</a:t>
            </a:r>
            <a:r>
              <a:rPr lang="nb-NO" sz="1800"/>
              <a:t> så hvis vi er rolige kan vi hjelpe barnets stressrespons med å justeres ned. </a:t>
            </a:r>
          </a:p>
          <a:p>
            <a:pPr>
              <a:spcBef>
                <a:spcPts val="1200"/>
              </a:spcBef>
              <a:spcAft>
                <a:spcPts val="1200"/>
              </a:spcAft>
            </a:pPr>
            <a:r>
              <a:rPr lang="nb-NO" sz="1800"/>
              <a:t>Det er viktig å være oppmerksom på at relasjon </a:t>
            </a:r>
            <a:r>
              <a:rPr lang="nb-NO" sz="1800" b="1"/>
              <a:t>kan være triggende </a:t>
            </a:r>
            <a:r>
              <a:rPr lang="nb-NO" sz="1800"/>
              <a:t>for noen barn, og da må vi gå forsiktig frem. </a:t>
            </a:r>
          </a:p>
        </p:txBody>
      </p:sp>
      <p:pic>
        <p:nvPicPr>
          <p:cNvPr id="6" name="Bilde 5" descr="Et bilde som inneholder sort, mørke&#10;&#10;Automatisk generert beskrivelse">
            <a:extLst>
              <a:ext uri="{FF2B5EF4-FFF2-40B4-BE49-F238E27FC236}">
                <a16:creationId xmlns:a16="http://schemas.microsoft.com/office/drawing/2014/main" id="{8F08ED35-5A9E-4D90-5E20-1844F429A69C}"/>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806613" y="3695009"/>
            <a:ext cx="4527387" cy="1745603"/>
          </a:xfrm>
          <a:prstGeom prst="rect">
            <a:avLst/>
          </a:prstGeom>
        </p:spPr>
      </p:pic>
      <p:sp>
        <p:nvSpPr>
          <p:cNvPr id="5" name="TekstSylinder 4">
            <a:extLst>
              <a:ext uri="{FF2B5EF4-FFF2-40B4-BE49-F238E27FC236}">
                <a16:creationId xmlns:a16="http://schemas.microsoft.com/office/drawing/2014/main" id="{EE34BB97-6037-706F-D7FA-22E6AB22E5B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07281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EA8F28-4606-6340-9ED2-773684BB8C85}"/>
              </a:ext>
            </a:extLst>
          </p:cNvPr>
          <p:cNvSpPr/>
          <p:nvPr/>
        </p:nvSpPr>
        <p:spPr>
          <a:xfrm>
            <a:off x="18584" y="0"/>
            <a:ext cx="515558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descr="Et bilde som inneholder hjerte, mørke&#10;&#10;Automatisk generert beskrivelse">
            <a:extLst>
              <a:ext uri="{FF2B5EF4-FFF2-40B4-BE49-F238E27FC236}">
                <a16:creationId xmlns:a16="http://schemas.microsoft.com/office/drawing/2014/main" id="{30B7A0E6-AD00-152F-33BE-E71485B105F3}"/>
              </a:ext>
            </a:extLst>
          </p:cNvPr>
          <p:cNvPicPr>
            <a:picLocks noChangeAspect="1"/>
          </p:cNvPicPr>
          <p:nvPr/>
        </p:nvPicPr>
        <p:blipFill>
          <a:blip r:embed="rId3">
            <a:extLst>
              <a:ext uri="{28A0092B-C50C-407E-A947-70E740481C1C}">
                <a14:useLocalDpi xmlns:a14="http://schemas.microsoft.com/office/drawing/2010/main" val="0"/>
              </a:ext>
            </a:extLst>
          </a:blip>
          <a:srcRect l="36980" t="26814" r="36595"/>
          <a:stretch/>
        </p:blipFill>
        <p:spPr>
          <a:xfrm>
            <a:off x="2467464" y="1162341"/>
            <a:ext cx="1446421" cy="2253398"/>
          </a:xfrm>
          <a:prstGeom prst="rect">
            <a:avLst/>
          </a:prstGeom>
        </p:spPr>
      </p:pic>
      <p:sp>
        <p:nvSpPr>
          <p:cNvPr id="3" name="Plassholder for innhold 2">
            <a:extLst>
              <a:ext uri="{FF2B5EF4-FFF2-40B4-BE49-F238E27FC236}">
                <a16:creationId xmlns:a16="http://schemas.microsoft.com/office/drawing/2014/main" id="{4809E1EC-3CEF-1E04-7B85-6905FC419AE6}"/>
              </a:ext>
            </a:extLst>
          </p:cNvPr>
          <p:cNvSpPr>
            <a:spLocks noGrp="1"/>
          </p:cNvSpPr>
          <p:nvPr>
            <p:ph idx="1"/>
          </p:nvPr>
        </p:nvSpPr>
        <p:spPr>
          <a:xfrm>
            <a:off x="5985682" y="1229028"/>
            <a:ext cx="5854998" cy="4731837"/>
          </a:xfrm>
        </p:spPr>
        <p:txBody>
          <a:bodyPr>
            <a:noAutofit/>
          </a:bodyPr>
          <a:lstStyle/>
          <a:p>
            <a:pPr marL="0" indent="0">
              <a:spcBef>
                <a:spcPts val="1200"/>
              </a:spcBef>
              <a:spcAft>
                <a:spcPts val="1200"/>
              </a:spcAft>
              <a:buNone/>
            </a:pPr>
            <a:r>
              <a:rPr lang="nb-NO" sz="1800" b="1" dirty="0"/>
              <a:t>Eksempler:</a:t>
            </a:r>
          </a:p>
          <a:p>
            <a:pPr>
              <a:spcBef>
                <a:spcPts val="1200"/>
              </a:spcBef>
              <a:spcAft>
                <a:spcPts val="1200"/>
              </a:spcAft>
            </a:pPr>
            <a:r>
              <a:rPr lang="nb-NO" sz="1800" dirty="0"/>
              <a:t>«Jeg skjønner hvis du synes dette ble vanskelig. Kanskje vi kan gjøre det litt sammen nå til å begynne med?»</a:t>
            </a:r>
            <a:r>
              <a:rPr lang="nb-NO" sz="1800" baseline="30000" dirty="0"/>
              <a:t>2 </a:t>
            </a:r>
          </a:p>
          <a:p>
            <a:pPr>
              <a:spcAft>
                <a:spcPts val="1800"/>
              </a:spcAft>
            </a:pPr>
            <a:r>
              <a:rPr lang="nb-NO" sz="1800" dirty="0"/>
              <a:t>«Dette var ikke lett. Jeg foreslår at vi tar oss litt frisk luft og litt å spise, så prøver vi heller på nytt litt senere.»</a:t>
            </a:r>
            <a:r>
              <a:rPr lang="nb-NO" sz="1800" baseline="30000" dirty="0"/>
              <a:t>2</a:t>
            </a:r>
          </a:p>
          <a:p>
            <a:pPr>
              <a:spcAft>
                <a:spcPts val="1800"/>
              </a:spcAft>
            </a:pPr>
            <a:r>
              <a:rPr lang="nb-NO" sz="1800" dirty="0"/>
              <a:t>«Jeg ser at du er lei deg. Jeg setter meg ned her sammen med deg. Vi trenger ikke snakke om det, jeg bare er her» </a:t>
            </a:r>
          </a:p>
          <a:p>
            <a:pPr>
              <a:spcAft>
                <a:spcPts val="1800"/>
              </a:spcAft>
            </a:pPr>
            <a:r>
              <a:rPr lang="nb-NO" sz="1800" dirty="0"/>
              <a:t>«Så gøy å se at du ble glad. Nå ble jeg også glad.»</a:t>
            </a:r>
          </a:p>
          <a:p>
            <a:pPr marL="0" indent="0">
              <a:spcBef>
                <a:spcPts val="1200"/>
              </a:spcBef>
              <a:spcAft>
                <a:spcPts val="1200"/>
              </a:spcAft>
              <a:buNone/>
            </a:pPr>
            <a:endParaRPr lang="nb-NO" sz="1800" dirty="0"/>
          </a:p>
        </p:txBody>
      </p:sp>
      <p:sp>
        <p:nvSpPr>
          <p:cNvPr id="5" name="TekstSylinder 4">
            <a:extLst>
              <a:ext uri="{FF2B5EF4-FFF2-40B4-BE49-F238E27FC236}">
                <a16:creationId xmlns:a16="http://schemas.microsoft.com/office/drawing/2014/main" id="{EE34BB97-6037-706F-D7FA-22E6AB22E5BC}"/>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13" name="Bilde 12" descr="Et bilde som inneholder tegning, kunst, sketch, illustrasjon&#10;&#10;Automatisk generert beskrivelse">
            <a:extLst>
              <a:ext uri="{FF2B5EF4-FFF2-40B4-BE49-F238E27FC236}">
                <a16:creationId xmlns:a16="http://schemas.microsoft.com/office/drawing/2014/main" id="{3DC93E7A-8DF7-F6EA-A66C-3E8EFB3443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883" y="2289040"/>
            <a:ext cx="4668982" cy="3671825"/>
          </a:xfrm>
          <a:prstGeom prst="rect">
            <a:avLst/>
          </a:prstGeom>
        </p:spPr>
      </p:pic>
    </p:spTree>
    <p:extLst>
      <p:ext uri="{BB962C8B-B14F-4D97-AF65-F5344CB8AC3E}">
        <p14:creationId xmlns:p14="http://schemas.microsoft.com/office/powerpoint/2010/main" val="699485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3ED729C-7E0B-161D-289B-F6CF0522B072}"/>
              </a:ext>
            </a:extLst>
          </p:cNvPr>
          <p:cNvPicPr>
            <a:picLocks noChangeAspect="1"/>
          </p:cNvPicPr>
          <p:nvPr/>
        </p:nvPicPr>
        <p:blipFill>
          <a:blip r:embed="rId3"/>
          <a:stretch>
            <a:fillRect/>
          </a:stretch>
        </p:blipFill>
        <p:spPr>
          <a:xfrm>
            <a:off x="1957490" y="1590086"/>
            <a:ext cx="1587872" cy="2379350"/>
          </a:xfrm>
          <a:prstGeom prst="rect">
            <a:avLst/>
          </a:prstGeom>
        </p:spPr>
      </p:pic>
      <p:pic>
        <p:nvPicPr>
          <p:cNvPr id="5" name="Bilde 4" descr="Et bilde som inneholder sort, mørke&#10;&#10;Automatisk generert beskrivelse">
            <a:extLst>
              <a:ext uri="{FF2B5EF4-FFF2-40B4-BE49-F238E27FC236}">
                <a16:creationId xmlns:a16="http://schemas.microsoft.com/office/drawing/2014/main" id="{BD3A7F43-DB8C-0A93-CC63-A83A5DB0DF79}"/>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95326" y="3429000"/>
            <a:ext cx="4527387" cy="1745603"/>
          </a:xfrm>
          <a:prstGeom prst="rect">
            <a:avLst/>
          </a:prstGeom>
        </p:spPr>
      </p:pic>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ittel 1">
            <a:extLst>
              <a:ext uri="{FF2B5EF4-FFF2-40B4-BE49-F238E27FC236}">
                <a16:creationId xmlns:a16="http://schemas.microsoft.com/office/drawing/2014/main" id="{B800FFEC-72D5-0985-B860-196DFC3FDD06}"/>
              </a:ext>
            </a:extLst>
          </p:cNvPr>
          <p:cNvSpPr txBox="1">
            <a:spLocks/>
          </p:cNvSpPr>
          <p:nvPr/>
        </p:nvSpPr>
        <p:spPr>
          <a:xfrm>
            <a:off x="784536" y="4421354"/>
            <a:ext cx="4112201" cy="131199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spcBef>
                <a:spcPts val="1200"/>
              </a:spcBef>
              <a:spcAft>
                <a:spcPts val="1200"/>
              </a:spcAft>
            </a:pPr>
            <a:r>
              <a:rPr lang="nb-NO"/>
              <a:t>Tenkeporten</a:t>
            </a:r>
            <a:r>
              <a:rPr lang="nb-NO" sz="1600" baseline="80000"/>
              <a:t>1,2</a:t>
            </a:r>
            <a:br>
              <a:rPr lang="nb-NO" sz="1600" baseline="80000"/>
            </a:br>
            <a:r>
              <a:rPr lang="nb-NO" sz="1800"/>
              <a:t>Reguleringsstøtte gjennom tanker og refleksjon</a:t>
            </a:r>
            <a:endParaRPr lang="nb-NO" sz="2000"/>
          </a:p>
        </p:txBody>
      </p:sp>
      <p:sp>
        <p:nvSpPr>
          <p:cNvPr id="16" name="Plassholder for innhold 2">
            <a:extLst>
              <a:ext uri="{FF2B5EF4-FFF2-40B4-BE49-F238E27FC236}">
                <a16:creationId xmlns:a16="http://schemas.microsoft.com/office/drawing/2014/main" id="{01F5756C-1507-AEF6-B40E-884C1B792254}"/>
              </a:ext>
            </a:extLst>
          </p:cNvPr>
          <p:cNvSpPr>
            <a:spLocks noGrp="1"/>
          </p:cNvSpPr>
          <p:nvPr>
            <p:ph idx="1"/>
          </p:nvPr>
        </p:nvSpPr>
        <p:spPr>
          <a:xfrm>
            <a:off x="5937735" y="1590086"/>
            <a:ext cx="5826745" cy="4481434"/>
          </a:xfrm>
        </p:spPr>
        <p:txBody>
          <a:bodyPr/>
          <a:lstStyle/>
          <a:p>
            <a:pPr>
              <a:spcBef>
                <a:spcPts val="1200"/>
              </a:spcBef>
              <a:spcAft>
                <a:spcPts val="1200"/>
              </a:spcAft>
            </a:pPr>
            <a:r>
              <a:rPr lang="nb-NO" sz="1800" dirty="0"/>
              <a:t>Det skjer ofte gjennom </a:t>
            </a:r>
            <a:r>
              <a:rPr lang="nb-NO" sz="1800" b="1" dirty="0"/>
              <a:t>ord og samtaler </a:t>
            </a:r>
            <a:r>
              <a:rPr lang="nb-NO" sz="1800" dirty="0"/>
              <a:t>og vi gi reguleringsstøtte gjennom prosessene i tenkehjernen. </a:t>
            </a:r>
          </a:p>
          <a:p>
            <a:pPr>
              <a:spcBef>
                <a:spcPts val="1200"/>
              </a:spcBef>
              <a:spcAft>
                <a:spcPts val="1200"/>
              </a:spcAft>
            </a:pPr>
            <a:r>
              <a:rPr lang="nb-NO" sz="1800" dirty="0"/>
              <a:t>Vi kan snakke samme og prøve å </a:t>
            </a:r>
            <a:r>
              <a:rPr lang="nb-NO" sz="1800" b="1" dirty="0"/>
              <a:t>forstå </a:t>
            </a:r>
            <a:r>
              <a:rPr lang="nb-NO" sz="1800" dirty="0"/>
              <a:t>det som skjer, hvordan vi kan påvirke situasjonen og </a:t>
            </a:r>
            <a:r>
              <a:rPr lang="nb-NO" sz="1800" b="1" dirty="0"/>
              <a:t>konsekvenser </a:t>
            </a:r>
            <a:r>
              <a:rPr lang="nb-NO" sz="1800" dirty="0"/>
              <a:t>av ulike handlinger. </a:t>
            </a:r>
          </a:p>
          <a:p>
            <a:pPr>
              <a:spcBef>
                <a:spcPts val="1200"/>
              </a:spcBef>
              <a:spcAft>
                <a:spcPts val="1200"/>
              </a:spcAft>
            </a:pPr>
            <a:r>
              <a:rPr lang="nb-NO" sz="1800" b="1" dirty="0"/>
              <a:t>For å lykkes </a:t>
            </a:r>
            <a:r>
              <a:rPr lang="nb-NO" sz="1800" dirty="0"/>
              <a:t>med dette må barnet ha tilgang på ferdighetene i tenkehjernen. </a:t>
            </a:r>
          </a:p>
          <a:p>
            <a:pPr>
              <a:spcBef>
                <a:spcPts val="1200"/>
              </a:spcBef>
              <a:spcAft>
                <a:spcPts val="1200"/>
              </a:spcAft>
            </a:pPr>
            <a:r>
              <a:rPr lang="nb-NO" sz="1800" dirty="0"/>
              <a:t>Denne formen for regulering er </a:t>
            </a:r>
            <a:r>
              <a:rPr lang="nb-NO" sz="1800" b="1" dirty="0"/>
              <a:t>krevende,</a:t>
            </a:r>
            <a:r>
              <a:rPr lang="nb-NO" sz="1800" dirty="0"/>
              <a:t> ofte kan det være hjelpsomt med små pauser der man bruker andre nettverk i hjernen.  </a:t>
            </a:r>
            <a:endParaRPr lang="nb-NO" dirty="0"/>
          </a:p>
        </p:txBody>
      </p:sp>
      <p:sp>
        <p:nvSpPr>
          <p:cNvPr id="2" name="TekstSylinder 1">
            <a:extLst>
              <a:ext uri="{FF2B5EF4-FFF2-40B4-BE49-F238E27FC236}">
                <a16:creationId xmlns:a16="http://schemas.microsoft.com/office/drawing/2014/main" id="{D3C86B49-C4EE-3886-947D-A771E86BDE6B}"/>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235366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C691389-B851-879D-63DA-7B65557771D3}"/>
              </a:ext>
            </a:extLst>
          </p:cNvPr>
          <p:cNvSpPr/>
          <p:nvPr/>
        </p:nvSpPr>
        <p:spPr>
          <a:xfrm>
            <a:off x="0" y="0"/>
            <a:ext cx="566482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Plassholder for dato 3">
            <a:extLst>
              <a:ext uri="{FF2B5EF4-FFF2-40B4-BE49-F238E27FC236}">
                <a16:creationId xmlns:a16="http://schemas.microsoft.com/office/drawing/2014/main" id="{340BFE3A-15F0-C698-21C4-347F5BEB89F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6" name="Plassholder for innhold 2">
            <a:extLst>
              <a:ext uri="{FF2B5EF4-FFF2-40B4-BE49-F238E27FC236}">
                <a16:creationId xmlns:a16="http://schemas.microsoft.com/office/drawing/2014/main" id="{01F5756C-1507-AEF6-B40E-884C1B792254}"/>
              </a:ext>
            </a:extLst>
          </p:cNvPr>
          <p:cNvSpPr>
            <a:spLocks noGrp="1"/>
          </p:cNvSpPr>
          <p:nvPr>
            <p:ph idx="1"/>
          </p:nvPr>
        </p:nvSpPr>
        <p:spPr>
          <a:xfrm>
            <a:off x="6096000" y="1091562"/>
            <a:ext cx="5744680" cy="4952399"/>
          </a:xfrm>
        </p:spPr>
        <p:txBody>
          <a:bodyPr/>
          <a:lstStyle/>
          <a:p>
            <a:pPr marL="0" indent="0">
              <a:spcBef>
                <a:spcPts val="1200"/>
              </a:spcBef>
              <a:spcAft>
                <a:spcPts val="1200"/>
              </a:spcAft>
              <a:buNone/>
            </a:pPr>
            <a:r>
              <a:rPr lang="nb-NO" sz="1800" b="1"/>
              <a:t>Eksempler: </a:t>
            </a:r>
          </a:p>
          <a:p>
            <a:pPr>
              <a:spcBef>
                <a:spcPts val="1200"/>
              </a:spcBef>
              <a:spcAft>
                <a:spcPts val="1200"/>
              </a:spcAft>
            </a:pPr>
            <a:r>
              <a:rPr lang="nb-NO" sz="1800"/>
              <a:t>«Det var en høy lyd, jeg tror du skvatt og ble redd. Her på kontoret er det helt trygt.»</a:t>
            </a:r>
          </a:p>
          <a:p>
            <a:pPr>
              <a:spcAft>
                <a:spcPts val="1800"/>
              </a:spcAft>
            </a:pPr>
            <a:r>
              <a:rPr lang="nb-NO" sz="1800"/>
              <a:t>«Jeg vet du ikke liker å krangle med vennene dine, og jeg tror du er ganske lei deg selv om du kjeftet på dem». </a:t>
            </a:r>
          </a:p>
          <a:p>
            <a:pPr>
              <a:spcAft>
                <a:spcPts val="1800"/>
              </a:spcAft>
            </a:pPr>
            <a:r>
              <a:rPr lang="nb-NO" sz="1800"/>
              <a:t>«Når du har eksamen er det normalt å bli stresset. Du har lyst til å gjøre det bra, og så blir du usikker på deg selv og om du har lest nok».</a:t>
            </a:r>
          </a:p>
          <a:p>
            <a:pPr>
              <a:spcAft>
                <a:spcPts val="1800"/>
              </a:spcAft>
            </a:pPr>
            <a:r>
              <a:rPr lang="nb-NO" sz="1800"/>
              <a:t>«Nå har vi konsentrert oss lenge. Nå tar vi en pause, strekker på kroppen og beveger oss litt til musikk før vi fortsetter å jobbe». </a:t>
            </a:r>
          </a:p>
          <a:p>
            <a:pPr marL="0" indent="0">
              <a:buNone/>
            </a:pPr>
            <a:endParaRPr lang="nb-NO"/>
          </a:p>
        </p:txBody>
      </p:sp>
      <p:sp>
        <p:nvSpPr>
          <p:cNvPr id="8" name="TekstSylinder 7">
            <a:extLst>
              <a:ext uri="{FF2B5EF4-FFF2-40B4-BE49-F238E27FC236}">
                <a16:creationId xmlns:a16="http://schemas.microsoft.com/office/drawing/2014/main" id="{3A7FA7FC-4531-40F0-0259-711B079D98C8}"/>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3" name="Bilde 2">
            <a:extLst>
              <a:ext uri="{FF2B5EF4-FFF2-40B4-BE49-F238E27FC236}">
                <a16:creationId xmlns:a16="http://schemas.microsoft.com/office/drawing/2014/main" id="{B5B62115-D10D-FC02-FB93-80FE34FB3B90}"/>
              </a:ext>
            </a:extLst>
          </p:cNvPr>
          <p:cNvPicPr>
            <a:picLocks noChangeAspect="1"/>
          </p:cNvPicPr>
          <p:nvPr/>
        </p:nvPicPr>
        <p:blipFill>
          <a:blip r:embed="rId2">
            <a:extLst>
              <a:ext uri="{28A0092B-C50C-407E-A947-70E740481C1C}">
                <a14:useLocalDpi xmlns:a14="http://schemas.microsoft.com/office/drawing/2010/main" val="0"/>
              </a:ext>
            </a:extLst>
          </a:blip>
          <a:srcRect l="20310" t="8887" r="23558" b="2162"/>
          <a:stretch/>
        </p:blipFill>
        <p:spPr>
          <a:xfrm>
            <a:off x="67778" y="964696"/>
            <a:ext cx="5529263" cy="4928607"/>
          </a:xfrm>
          <a:prstGeom prst="rect">
            <a:avLst/>
          </a:prstGeom>
        </p:spPr>
      </p:pic>
    </p:spTree>
    <p:extLst>
      <p:ext uri="{BB962C8B-B14F-4D97-AF65-F5344CB8AC3E}">
        <p14:creationId xmlns:p14="http://schemas.microsoft.com/office/powerpoint/2010/main" val="1187118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C691389-B851-879D-63DA-7B65557771D3}"/>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Plassholder for dato 3">
            <a:extLst>
              <a:ext uri="{FF2B5EF4-FFF2-40B4-BE49-F238E27FC236}">
                <a16:creationId xmlns:a16="http://schemas.microsoft.com/office/drawing/2014/main" id="{340BFE3A-15F0-C698-21C4-347F5BEB89F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6" name="Plassholder for innhold 2">
            <a:extLst>
              <a:ext uri="{FF2B5EF4-FFF2-40B4-BE49-F238E27FC236}">
                <a16:creationId xmlns:a16="http://schemas.microsoft.com/office/drawing/2014/main" id="{01F5756C-1507-AEF6-B40E-884C1B792254}"/>
              </a:ext>
            </a:extLst>
          </p:cNvPr>
          <p:cNvSpPr>
            <a:spLocks noGrp="1"/>
          </p:cNvSpPr>
          <p:nvPr>
            <p:ph idx="1"/>
          </p:nvPr>
        </p:nvSpPr>
        <p:spPr>
          <a:xfrm>
            <a:off x="6096000" y="873425"/>
            <a:ext cx="5802914" cy="4997023"/>
          </a:xfrm>
        </p:spPr>
        <p:txBody>
          <a:bodyPr/>
          <a:lstStyle/>
          <a:p>
            <a:pPr marL="0" indent="0">
              <a:spcBef>
                <a:spcPts val="1200"/>
              </a:spcBef>
              <a:spcAft>
                <a:spcPts val="1200"/>
              </a:spcAft>
              <a:buNone/>
            </a:pPr>
            <a:endParaRPr lang="nb-NO" sz="1800"/>
          </a:p>
          <a:p>
            <a:pPr>
              <a:spcBef>
                <a:spcPts val="1200"/>
              </a:spcBef>
              <a:spcAft>
                <a:spcPts val="1200"/>
              </a:spcAft>
            </a:pPr>
            <a:r>
              <a:rPr lang="nb-NO" sz="1800"/>
              <a:t>Struktur og rutiner legger til rette for at det </a:t>
            </a:r>
            <a:r>
              <a:rPr lang="nb-NO" sz="1800" b="1"/>
              <a:t>samme skjer </a:t>
            </a:r>
            <a:r>
              <a:rPr lang="nb-NO" sz="1800"/>
              <a:t>gjentatte ganger. </a:t>
            </a:r>
          </a:p>
          <a:p>
            <a:pPr>
              <a:spcBef>
                <a:spcPts val="1200"/>
              </a:spcBef>
              <a:spcAft>
                <a:spcPts val="1200"/>
              </a:spcAft>
            </a:pPr>
            <a:r>
              <a:rPr lang="nb-NO" sz="1800"/>
              <a:t>Da kan vi </a:t>
            </a:r>
            <a:r>
              <a:rPr lang="nb-NO" sz="1800" b="1"/>
              <a:t>redusere antall nye inntrykk </a:t>
            </a:r>
            <a:r>
              <a:rPr lang="nb-NO" sz="1800"/>
              <a:t>og stimuli barnet må forholde seg til, noe som frigjør kapasitet til andre ting. </a:t>
            </a:r>
          </a:p>
          <a:p>
            <a:pPr>
              <a:spcBef>
                <a:spcPts val="1200"/>
              </a:spcBef>
              <a:spcAft>
                <a:spcPts val="1200"/>
              </a:spcAft>
            </a:pPr>
            <a:r>
              <a:rPr lang="nb-NO" sz="1800"/>
              <a:t>Ved gjentatte erfaringer hvor det samme skjer hver gang kan </a:t>
            </a:r>
            <a:r>
              <a:rPr lang="nb-NO" sz="1800" b="1"/>
              <a:t>barnet erfare og lære </a:t>
            </a:r>
            <a:r>
              <a:rPr lang="nb-NO" sz="1800"/>
              <a:t>at det som skjer ikke er farlig. </a:t>
            </a:r>
          </a:p>
          <a:p>
            <a:pPr>
              <a:spcBef>
                <a:spcPts val="1200"/>
              </a:spcBef>
              <a:spcAft>
                <a:spcPts val="1200"/>
              </a:spcAft>
            </a:pPr>
            <a:r>
              <a:rPr lang="nb-NO" sz="1800"/>
              <a:t>Det </a:t>
            </a:r>
            <a:r>
              <a:rPr lang="nb-NO" sz="1800" b="1"/>
              <a:t>skaper forutsigbarhet</a:t>
            </a:r>
            <a:r>
              <a:rPr lang="nb-NO" sz="1800"/>
              <a:t>, og kan forebygge at barnets stressrespons skrur seg på i situasjoner som egentlig er trygge. </a:t>
            </a:r>
          </a:p>
          <a:p>
            <a:pPr>
              <a:spcBef>
                <a:spcPts val="1200"/>
              </a:spcBef>
              <a:spcAft>
                <a:spcPts val="1200"/>
              </a:spcAft>
            </a:pPr>
            <a:endParaRPr lang="nb-NO" sz="1800"/>
          </a:p>
          <a:p>
            <a:pPr marL="0" indent="0">
              <a:buNone/>
            </a:pPr>
            <a:endParaRPr lang="nb-NO"/>
          </a:p>
        </p:txBody>
      </p:sp>
      <p:pic>
        <p:nvPicPr>
          <p:cNvPr id="2" name="Bilde 1">
            <a:extLst>
              <a:ext uri="{FF2B5EF4-FFF2-40B4-BE49-F238E27FC236}">
                <a16:creationId xmlns:a16="http://schemas.microsoft.com/office/drawing/2014/main" id="{FA9CB093-54E9-8D4B-11AF-7BAFFF7404C5}"/>
              </a:ext>
            </a:extLst>
          </p:cNvPr>
          <p:cNvPicPr>
            <a:picLocks noChangeAspect="1"/>
          </p:cNvPicPr>
          <p:nvPr/>
        </p:nvPicPr>
        <p:blipFill>
          <a:blip r:embed="rId3"/>
          <a:stretch>
            <a:fillRect/>
          </a:stretch>
        </p:blipFill>
        <p:spPr>
          <a:xfrm>
            <a:off x="1957490" y="1345827"/>
            <a:ext cx="1587872" cy="2379350"/>
          </a:xfrm>
          <a:prstGeom prst="rect">
            <a:avLst/>
          </a:prstGeom>
        </p:spPr>
      </p:pic>
      <p:sp>
        <p:nvSpPr>
          <p:cNvPr id="4" name="Tittel 1">
            <a:extLst>
              <a:ext uri="{FF2B5EF4-FFF2-40B4-BE49-F238E27FC236}">
                <a16:creationId xmlns:a16="http://schemas.microsoft.com/office/drawing/2014/main" id="{B8095E61-2A7C-AEAA-F97E-7610BBECFBEB}"/>
              </a:ext>
            </a:extLst>
          </p:cNvPr>
          <p:cNvSpPr>
            <a:spLocks noGrp="1"/>
          </p:cNvSpPr>
          <p:nvPr>
            <p:ph type="title"/>
          </p:nvPr>
        </p:nvSpPr>
        <p:spPr>
          <a:xfrm>
            <a:off x="902918" y="4432505"/>
            <a:ext cx="4112201" cy="1311999"/>
          </a:xfrm>
        </p:spPr>
        <p:txBody>
          <a:bodyPr>
            <a:normAutofit/>
          </a:bodyPr>
          <a:lstStyle/>
          <a:p>
            <a:pPr algn="ctr">
              <a:spcBef>
                <a:spcPts val="1200"/>
              </a:spcBef>
              <a:spcAft>
                <a:spcPts val="1200"/>
              </a:spcAft>
            </a:pPr>
            <a:r>
              <a:rPr lang="nb-NO"/>
              <a:t>Strukturporten</a:t>
            </a:r>
            <a:r>
              <a:rPr lang="nb-NO" sz="1600" baseline="80000"/>
              <a:t>2</a:t>
            </a:r>
            <a:br>
              <a:rPr lang="nb-NO" sz="1600" baseline="80000"/>
            </a:br>
            <a:r>
              <a:rPr lang="nb-NO" sz="1800"/>
              <a:t>Reguleringsstøtte gjennom forutsigbarhet</a:t>
            </a:r>
            <a:endParaRPr lang="nb-NO" sz="1800">
              <a:highlight>
                <a:srgbClr val="FFFF00"/>
              </a:highlight>
            </a:endParaRPr>
          </a:p>
        </p:txBody>
      </p:sp>
      <p:pic>
        <p:nvPicPr>
          <p:cNvPr id="5" name="Bilde 4" descr="Et bilde som inneholder sort, mørke&#10;&#10;Automatisk generert beskrivelse">
            <a:extLst>
              <a:ext uri="{FF2B5EF4-FFF2-40B4-BE49-F238E27FC236}">
                <a16:creationId xmlns:a16="http://schemas.microsoft.com/office/drawing/2014/main" id="{A753E2DD-BE01-5056-DF94-93EA39D2061A}"/>
              </a:ext>
            </a:extLst>
          </p:cNvPr>
          <p:cNvPicPr>
            <a:picLocks noChangeAspect="1"/>
          </p:cNvPicPr>
          <p:nvPr/>
        </p:nvPicPr>
        <p:blipFill rotWithShape="1">
          <a:blip r:embed="rId4">
            <a:extLst>
              <a:ext uri="{28A0092B-C50C-407E-A947-70E740481C1C}">
                <a14:useLocalDpi xmlns:a14="http://schemas.microsoft.com/office/drawing/2010/main" val="0"/>
              </a:ext>
            </a:extLst>
          </a:blip>
          <a:srcRect l="44946" t="60819" r="29985" b="21986"/>
          <a:stretch/>
        </p:blipFill>
        <p:spPr>
          <a:xfrm>
            <a:off x="695324" y="3206040"/>
            <a:ext cx="4527387" cy="1745603"/>
          </a:xfrm>
          <a:prstGeom prst="rect">
            <a:avLst/>
          </a:prstGeom>
        </p:spPr>
      </p:pic>
      <p:sp>
        <p:nvSpPr>
          <p:cNvPr id="6" name="TekstSylinder 5">
            <a:extLst>
              <a:ext uri="{FF2B5EF4-FFF2-40B4-BE49-F238E27FC236}">
                <a16:creationId xmlns:a16="http://schemas.microsoft.com/office/drawing/2014/main" id="{4B153FFD-13D8-F275-83CD-A300E6EFEACA}"/>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867360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C691389-B851-879D-63DA-7B65557771D3}"/>
              </a:ext>
            </a:extLst>
          </p:cNvPr>
          <p:cNvSpPr/>
          <p:nvPr/>
        </p:nvSpPr>
        <p:spPr>
          <a:xfrm>
            <a:off x="0" y="0"/>
            <a:ext cx="521877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innhold 2">
            <a:extLst>
              <a:ext uri="{FF2B5EF4-FFF2-40B4-BE49-F238E27FC236}">
                <a16:creationId xmlns:a16="http://schemas.microsoft.com/office/drawing/2014/main" id="{01F5756C-1507-AEF6-B40E-884C1B792254}"/>
              </a:ext>
            </a:extLst>
          </p:cNvPr>
          <p:cNvSpPr>
            <a:spLocks noGrp="1"/>
          </p:cNvSpPr>
          <p:nvPr>
            <p:ph idx="1"/>
          </p:nvPr>
        </p:nvSpPr>
        <p:spPr>
          <a:xfrm>
            <a:off x="5832968" y="979289"/>
            <a:ext cx="5768482" cy="5313063"/>
          </a:xfrm>
        </p:spPr>
        <p:txBody>
          <a:bodyPr/>
          <a:lstStyle/>
          <a:p>
            <a:pPr marL="0" indent="0">
              <a:spcBef>
                <a:spcPts val="1200"/>
              </a:spcBef>
              <a:spcAft>
                <a:spcPts val="1200"/>
              </a:spcAft>
              <a:buNone/>
            </a:pPr>
            <a:r>
              <a:rPr lang="nb-NO" sz="1800" b="1"/>
              <a:t>Eksempler: </a:t>
            </a:r>
          </a:p>
          <a:p>
            <a:pPr>
              <a:spcBef>
                <a:spcPts val="1200"/>
              </a:spcBef>
              <a:spcAft>
                <a:spcPts val="1200"/>
              </a:spcAft>
            </a:pPr>
            <a:r>
              <a:rPr lang="nb-NO" sz="1800"/>
              <a:t>Vi kan ha rutiner og struktur for en hel uke, en dag eller et kort møte som skaper forutsigbarhet. </a:t>
            </a:r>
          </a:p>
          <a:p>
            <a:pPr>
              <a:spcBef>
                <a:spcPts val="1200"/>
              </a:spcBef>
              <a:spcAft>
                <a:spcPts val="1200"/>
              </a:spcAft>
            </a:pPr>
            <a:r>
              <a:rPr lang="nb-NO" sz="1800"/>
              <a:t>Vi har rutiner for hvordan dagen gjennomføres med barna. Det er faste tider for måltider, aktiviteter, faste plasser og de møter de samme voksne. </a:t>
            </a:r>
          </a:p>
          <a:p>
            <a:pPr>
              <a:spcBef>
                <a:spcPts val="1200"/>
              </a:spcBef>
              <a:spcAft>
                <a:spcPts val="1200"/>
              </a:spcAft>
            </a:pPr>
            <a:r>
              <a:rPr lang="nb-NO" sz="1800"/>
              <a:t>Vi kan ha en fast struktur i en samtale og forberede ungdommen på hva vi skal snakke om, varighet for samtalen og hva som skjer etterpå. </a:t>
            </a:r>
          </a:p>
          <a:p>
            <a:pPr>
              <a:spcBef>
                <a:spcPts val="1200"/>
              </a:spcBef>
              <a:spcAft>
                <a:spcPts val="1200"/>
              </a:spcAft>
            </a:pPr>
            <a:r>
              <a:rPr lang="nb-NO" sz="1800"/>
              <a:t>Struktur og rutiner kan også hjelpe oss med å regulere via de andre portene mer systematisk. </a:t>
            </a:r>
          </a:p>
        </p:txBody>
      </p:sp>
      <p:pic>
        <p:nvPicPr>
          <p:cNvPr id="6" name="Bilde 5" descr="Et bilde som inneholder Grafikk, Font, logo, grafisk design&#10;&#10;Automatisk generert beskrivelse">
            <a:extLst>
              <a:ext uri="{FF2B5EF4-FFF2-40B4-BE49-F238E27FC236}">
                <a16:creationId xmlns:a16="http://schemas.microsoft.com/office/drawing/2014/main" id="{C4BBF527-6610-38C7-CD41-7500C34AFDE7}"/>
              </a:ext>
            </a:extLst>
          </p:cNvPr>
          <p:cNvPicPr>
            <a:picLocks noChangeAspect="1"/>
          </p:cNvPicPr>
          <p:nvPr/>
        </p:nvPicPr>
        <p:blipFill>
          <a:blip r:embed="rId2">
            <a:extLst>
              <a:ext uri="{28A0092B-C50C-407E-A947-70E740481C1C}">
                <a14:useLocalDpi xmlns:a14="http://schemas.microsoft.com/office/drawing/2010/main" val="0"/>
              </a:ext>
            </a:extLst>
          </a:blip>
          <a:srcRect t="34452" r="34895"/>
          <a:stretch/>
        </p:blipFill>
        <p:spPr>
          <a:xfrm>
            <a:off x="-7955282" y="1308368"/>
            <a:ext cx="13269596" cy="7514997"/>
          </a:xfrm>
          <a:prstGeom prst="rect">
            <a:avLst/>
          </a:prstGeom>
        </p:spPr>
      </p:pic>
      <p:sp>
        <p:nvSpPr>
          <p:cNvPr id="8" name="TekstSylinder 7">
            <a:extLst>
              <a:ext uri="{FF2B5EF4-FFF2-40B4-BE49-F238E27FC236}">
                <a16:creationId xmlns:a16="http://schemas.microsoft.com/office/drawing/2014/main" id="{A95334E6-7CF8-B46B-7064-76FCBE77856F}"/>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3487590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847B2F00-AA20-F5D6-CE33-EE2DF76CF37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Tree>
    <p:extLst>
      <p:ext uri="{BB962C8B-B14F-4D97-AF65-F5344CB8AC3E}">
        <p14:creationId xmlns:p14="http://schemas.microsoft.com/office/powerpoint/2010/main" val="3164934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756B2684-D73E-E21F-FB52-5A660452EDB8}"/>
              </a:ext>
            </a:extLst>
          </p:cNvPr>
          <p:cNvSpPr>
            <a:spLocks noGrp="1"/>
          </p:cNvSpPr>
          <p:nvPr>
            <p:ph type="title"/>
          </p:nvPr>
        </p:nvSpPr>
        <p:spPr/>
        <p:txBody>
          <a:bodyPr/>
          <a:lstStyle/>
          <a:p>
            <a:endParaRPr lang="nb-NO"/>
          </a:p>
        </p:txBody>
      </p:sp>
      <p:pic>
        <p:nvPicPr>
          <p:cNvPr id="6" name="Bilde 5" descr="Et bilde som inneholder vegg, innendørs, klær, sko&#10;&#10;Automatisk generert beskrivelse">
            <a:extLst>
              <a:ext uri="{FF2B5EF4-FFF2-40B4-BE49-F238E27FC236}">
                <a16:creationId xmlns:a16="http://schemas.microsoft.com/office/drawing/2014/main" id="{2753743D-A900-8B79-1506-B8BF3069DFB3}"/>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 y="-22203"/>
            <a:ext cx="14583671" cy="7921603"/>
          </a:xfrm>
          <a:prstGeom prst="rect">
            <a:avLst/>
          </a:prstGeom>
        </p:spPr>
      </p:pic>
      <p:sp>
        <p:nvSpPr>
          <p:cNvPr id="7" name="Rektangel 6">
            <a:extLst>
              <a:ext uri="{FF2B5EF4-FFF2-40B4-BE49-F238E27FC236}">
                <a16:creationId xmlns:a16="http://schemas.microsoft.com/office/drawing/2014/main" id="{AEAA98AE-82DD-DF4C-F3F6-5A51F62F52D8}"/>
              </a:ext>
            </a:extLst>
          </p:cNvPr>
          <p:cNvSpPr/>
          <p:nvPr/>
        </p:nvSpPr>
        <p:spPr>
          <a:xfrm>
            <a:off x="0" y="0"/>
            <a:ext cx="5531005" cy="5441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Marianne jobber som fysioterapeut i bydel Gamle Oslo. </a:t>
            </a:r>
          </a:p>
          <a:p>
            <a:pPr algn="l"/>
            <a:endParaRPr lang="nb-NO"/>
          </a:p>
          <a:p>
            <a:pPr algn="l"/>
            <a:r>
              <a:rPr lang="nb-NO"/>
              <a:t>Hun forteller om hvordan hun kan gi reguleringsstøtte gjennom de ulike portene avhengig av barnets behov. </a:t>
            </a:r>
          </a:p>
        </p:txBody>
      </p:sp>
      <p:sp>
        <p:nvSpPr>
          <p:cNvPr id="8" name="Tittel 1">
            <a:extLst>
              <a:ext uri="{FF2B5EF4-FFF2-40B4-BE49-F238E27FC236}">
                <a16:creationId xmlns:a16="http://schemas.microsoft.com/office/drawing/2014/main" id="{C0A7A4DD-B97F-D595-6117-B1B4BAD6D965}"/>
              </a:ext>
            </a:extLst>
          </p:cNvPr>
          <p:cNvSpPr txBox="1">
            <a:spLocks/>
          </p:cNvSpPr>
          <p:nvPr/>
        </p:nvSpPr>
        <p:spPr>
          <a:xfrm>
            <a:off x="731579" y="2053265"/>
            <a:ext cx="4648496" cy="2033588"/>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endParaRPr lang="nb-NO" sz="1800"/>
          </a:p>
        </p:txBody>
      </p:sp>
      <p:sp>
        <p:nvSpPr>
          <p:cNvPr id="2" name="TekstSylinder 1">
            <a:extLst>
              <a:ext uri="{FF2B5EF4-FFF2-40B4-BE49-F238E27FC236}">
                <a16:creationId xmlns:a16="http://schemas.microsoft.com/office/drawing/2014/main" id="{C5AFDAA8-B091-30D6-70EC-DD3BE6FBA869}"/>
              </a:ext>
            </a:extLst>
          </p:cNvPr>
          <p:cNvSpPr txBox="1"/>
          <p:nvPr/>
        </p:nvSpPr>
        <p:spPr>
          <a:xfrm>
            <a:off x="911999" y="1204543"/>
            <a:ext cx="4101558" cy="3139321"/>
          </a:xfrm>
          <a:prstGeom prst="rect">
            <a:avLst/>
          </a:prstGeom>
          <a:noFill/>
        </p:spPr>
        <p:txBody>
          <a:bodyPr wrap="square" rtlCol="0">
            <a:spAutoFit/>
          </a:bodyPr>
          <a:lstStyle/>
          <a:p>
            <a:pPr algn="l"/>
            <a:r>
              <a:rPr lang="nb-NO" sz="2200"/>
              <a:t>Marianne jobber som fysioterapeut i bydel Gamle Oslo. </a:t>
            </a:r>
          </a:p>
          <a:p>
            <a:pPr algn="l"/>
            <a:endParaRPr lang="nb-NO" sz="2200"/>
          </a:p>
          <a:p>
            <a:pPr algn="l"/>
            <a:r>
              <a:rPr lang="nb-NO" sz="2200"/>
              <a:t>Hun forteller om hvordan hun gir reguleringsstøtte gjennom ulike reguleringsportene avhengig av barnets behov. </a:t>
            </a:r>
          </a:p>
        </p:txBody>
      </p:sp>
      <p:sp>
        <p:nvSpPr>
          <p:cNvPr id="3" name="TekstSylinder 2">
            <a:extLst>
              <a:ext uri="{FF2B5EF4-FFF2-40B4-BE49-F238E27FC236}">
                <a16:creationId xmlns:a16="http://schemas.microsoft.com/office/drawing/2014/main" id="{6510C337-3249-6968-9910-84BB5805AB62}"/>
              </a:ext>
            </a:extLst>
          </p:cNvPr>
          <p:cNvSpPr txBox="1"/>
          <p:nvPr/>
        </p:nvSpPr>
        <p:spPr>
          <a:xfrm>
            <a:off x="10349948" y="192087"/>
            <a:ext cx="3684104" cy="307777"/>
          </a:xfrm>
          <a:prstGeom prst="rect">
            <a:avLst/>
          </a:prstGeom>
          <a:noFill/>
        </p:spPr>
        <p:txBody>
          <a:bodyPr wrap="square" rtlCol="0">
            <a:spAutoFit/>
          </a:bodyPr>
          <a:lstStyle/>
          <a:p>
            <a:pPr algn="r"/>
            <a:r>
              <a:rPr lang="nb-NO" sz="1400">
                <a:solidFill>
                  <a:schemeClr val="bg1"/>
                </a:solidFill>
              </a:rPr>
              <a:t>Barn og ungdom – økt 2</a:t>
            </a:r>
          </a:p>
        </p:txBody>
      </p:sp>
      <p:pic>
        <p:nvPicPr>
          <p:cNvPr id="5" name="Bilde 4" descr="Et bilde som inneholder måne, mørke, Himmellegeme, astronomi&#10;&#10;Automatisk generert beskrivelse">
            <a:extLst>
              <a:ext uri="{FF2B5EF4-FFF2-40B4-BE49-F238E27FC236}">
                <a16:creationId xmlns:a16="http://schemas.microsoft.com/office/drawing/2014/main" id="{5AAF4AA8-F336-7036-DBF6-B9B65884D734}"/>
              </a:ext>
            </a:extLst>
          </p:cNvPr>
          <p:cNvPicPr>
            <a:picLocks noChangeAspect="1"/>
          </p:cNvPicPr>
          <p:nvPr/>
        </p:nvPicPr>
        <p:blipFill>
          <a:blip r:embed="rId4">
            <a:extLst>
              <a:ext uri="{28A0092B-C50C-407E-A947-70E740481C1C}">
                <a14:useLocalDpi xmlns:a14="http://schemas.microsoft.com/office/drawing/2010/main" val="0"/>
              </a:ext>
            </a:extLst>
          </a:blip>
          <a:srcRect l="56345" t="15119" r="27093" b="60440"/>
          <a:stretch/>
        </p:blipFill>
        <p:spPr>
          <a:xfrm>
            <a:off x="4415978" y="4492670"/>
            <a:ext cx="964097" cy="800318"/>
          </a:xfrm>
          <a:prstGeom prst="rect">
            <a:avLst/>
          </a:prstGeom>
        </p:spPr>
      </p:pic>
      <p:sp>
        <p:nvSpPr>
          <p:cNvPr id="9" name="TekstSylinder 8">
            <a:extLst>
              <a:ext uri="{FF2B5EF4-FFF2-40B4-BE49-F238E27FC236}">
                <a16:creationId xmlns:a16="http://schemas.microsoft.com/office/drawing/2014/main" id="{73BC9673-1361-6C3D-5A82-33F8C7772CEE}"/>
              </a:ext>
            </a:extLst>
          </p:cNvPr>
          <p:cNvSpPr txBox="1"/>
          <p:nvPr/>
        </p:nvSpPr>
        <p:spPr>
          <a:xfrm>
            <a:off x="3225436" y="4816932"/>
            <a:ext cx="1444667" cy="412410"/>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800" b="1"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4 minutter</a:t>
            </a:r>
          </a:p>
        </p:txBody>
      </p:sp>
      <p:pic>
        <p:nvPicPr>
          <p:cNvPr id="10" name="Bilde 9" descr="Et bilde som inneholder mørke, sort, måne, natt&#10;&#10;Automatisk generert beskrivelse">
            <a:extLst>
              <a:ext uri="{FF2B5EF4-FFF2-40B4-BE49-F238E27FC236}">
                <a16:creationId xmlns:a16="http://schemas.microsoft.com/office/drawing/2014/main" id="{085AA4B5-90EE-9124-9F3C-5910D754A9BE}"/>
              </a:ext>
            </a:extLst>
          </p:cNvPr>
          <p:cNvPicPr>
            <a:picLocks noChangeAspect="1"/>
          </p:cNvPicPr>
          <p:nvPr/>
        </p:nvPicPr>
        <p:blipFill rotWithShape="1">
          <a:blip r:embed="rId5">
            <a:extLst>
              <a:ext uri="{28A0092B-C50C-407E-A947-70E740481C1C}">
                <a14:useLocalDpi xmlns:a14="http://schemas.microsoft.com/office/drawing/2010/main" val="0"/>
              </a:ext>
            </a:extLst>
          </a:blip>
          <a:srcRect l="51545" t="44551" r="42572" b="45900"/>
          <a:stretch/>
        </p:blipFill>
        <p:spPr>
          <a:xfrm rot="13269962" flipH="1">
            <a:off x="-6555" y="1143415"/>
            <a:ext cx="1104071" cy="1008066"/>
          </a:xfrm>
          <a:prstGeom prst="rect">
            <a:avLst/>
          </a:prstGeom>
        </p:spPr>
      </p:pic>
    </p:spTree>
    <p:extLst>
      <p:ext uri="{BB962C8B-B14F-4D97-AF65-F5344CB8AC3E}">
        <p14:creationId xmlns:p14="http://schemas.microsoft.com/office/powerpoint/2010/main" val="733558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Portrett Marianne">
            <a:hlinkClick r:id="" action="ppaction://media"/>
            <a:extLst>
              <a:ext uri="{FF2B5EF4-FFF2-40B4-BE49-F238E27FC236}">
                <a16:creationId xmlns:a16="http://schemas.microsoft.com/office/drawing/2014/main" id="{7B34ED67-B05C-360B-AB46-2D4B32BE82E4}"/>
              </a:ext>
            </a:extLst>
          </p:cNvPr>
          <p:cNvPicPr>
            <a:picLocks noRot="1" noChangeAspect="1"/>
          </p:cNvPicPr>
          <p:nvPr>
            <a:videoFile r:link="rId1"/>
          </p:nvPr>
        </p:nvPicPr>
        <p:blipFill>
          <a:blip r:embed="rId3"/>
          <a:stretch>
            <a:fillRect/>
          </a:stretch>
        </p:blipFill>
        <p:spPr>
          <a:xfrm>
            <a:off x="0" y="0"/>
            <a:ext cx="12192000" cy="6858000"/>
          </a:xfrm>
          <a:prstGeom prst="rect">
            <a:avLst/>
          </a:prstGeom>
        </p:spPr>
      </p:pic>
      <p:sp>
        <p:nvSpPr>
          <p:cNvPr id="4" name="Plassholder for dato 3">
            <a:extLst>
              <a:ext uri="{FF2B5EF4-FFF2-40B4-BE49-F238E27FC236}">
                <a16:creationId xmlns:a16="http://schemas.microsoft.com/office/drawing/2014/main" id="{55E4FE31-2E2E-B2DE-9D27-7D8054CB887E}"/>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3750777B-B8BB-2C09-87F5-F131AC630902}"/>
              </a:ext>
            </a:extLst>
          </p:cNvPr>
          <p:cNvSpPr>
            <a:spLocks noGrp="1"/>
          </p:cNvSpPr>
          <p:nvPr>
            <p:ph type="sldNum" sz="quarter" idx="12"/>
          </p:nvPr>
        </p:nvSpPr>
        <p:spPr/>
        <p:txBody>
          <a:bodyPr/>
          <a:lstStyle/>
          <a:p>
            <a:fld id="{8ACEFDFC-287E-0A4D-81A7-6CC8C070690D}" type="slidenum">
              <a:rPr lang="nb-NO" smtClean="0"/>
              <a:t>21</a:t>
            </a:fld>
            <a:endParaRPr lang="nb-NO"/>
          </a:p>
        </p:txBody>
      </p:sp>
    </p:spTree>
    <p:extLst>
      <p:ext uri="{BB962C8B-B14F-4D97-AF65-F5344CB8AC3E}">
        <p14:creationId xmlns:p14="http://schemas.microsoft.com/office/powerpoint/2010/main" val="283618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24075241-6F41-9685-B44C-A0A053DE2C0D}"/>
              </a:ext>
            </a:extLst>
          </p:cNvPr>
          <p:cNvPicPr>
            <a:picLocks noChangeAspect="1"/>
          </p:cNvPicPr>
          <p:nvPr/>
        </p:nvPicPr>
        <p:blipFill>
          <a:blip r:embed="rId2"/>
          <a:stretch>
            <a:fillRect/>
          </a:stretch>
        </p:blipFill>
        <p:spPr>
          <a:xfrm>
            <a:off x="9702381" y="4003720"/>
            <a:ext cx="946076" cy="1417649"/>
          </a:xfrm>
          <a:prstGeom prst="rect">
            <a:avLst/>
          </a:prstGeom>
        </p:spPr>
      </p:pic>
      <p:sp>
        <p:nvSpPr>
          <p:cNvPr id="2" name="Tittel 1">
            <a:extLst>
              <a:ext uri="{FF2B5EF4-FFF2-40B4-BE49-F238E27FC236}">
                <a16:creationId xmlns:a16="http://schemas.microsoft.com/office/drawing/2014/main" id="{8DEBBFCE-89EE-F435-92F1-9C5BAF0DD8BF}"/>
              </a:ext>
            </a:extLst>
          </p:cNvPr>
          <p:cNvSpPr>
            <a:spLocks noGrp="1"/>
          </p:cNvSpPr>
          <p:nvPr>
            <p:ph type="title"/>
          </p:nvPr>
        </p:nvSpPr>
        <p:spPr/>
        <p:txBody>
          <a:bodyPr/>
          <a:lstStyle/>
          <a:p>
            <a:r>
              <a:rPr lang="nb-NO"/>
              <a:t>Oppgave </a:t>
            </a:r>
          </a:p>
        </p:txBody>
      </p:sp>
      <p:sp>
        <p:nvSpPr>
          <p:cNvPr id="3" name="Plassholder for innhold 2">
            <a:extLst>
              <a:ext uri="{FF2B5EF4-FFF2-40B4-BE49-F238E27FC236}">
                <a16:creationId xmlns:a16="http://schemas.microsoft.com/office/drawing/2014/main" id="{450D0126-4993-A7A5-A2B8-DD581401B0E0}"/>
              </a:ext>
            </a:extLst>
          </p:cNvPr>
          <p:cNvSpPr>
            <a:spLocks noGrp="1"/>
          </p:cNvSpPr>
          <p:nvPr>
            <p:ph idx="1"/>
          </p:nvPr>
        </p:nvSpPr>
        <p:spPr>
          <a:xfrm>
            <a:off x="690900" y="2414090"/>
            <a:ext cx="5400674" cy="4060824"/>
          </a:xfrm>
        </p:spPr>
        <p:txBody>
          <a:bodyPr/>
          <a:lstStyle/>
          <a:p>
            <a:pPr marL="0" indent="0">
              <a:spcAft>
                <a:spcPts val="1200"/>
              </a:spcAft>
              <a:buNone/>
            </a:pPr>
            <a:r>
              <a:rPr lang="nb-NO" sz="1800"/>
              <a:t>Bruk </a:t>
            </a:r>
            <a:r>
              <a:rPr lang="nb-NO" sz="1800" err="1"/>
              <a:t>post-it</a:t>
            </a:r>
            <a:r>
              <a:rPr lang="nb-NO" sz="1800"/>
              <a:t> lappene fra sist øvelse og plasser de inn i de fire portene. </a:t>
            </a:r>
          </a:p>
          <a:p>
            <a:pPr marL="576000" lvl="4" indent="-216000">
              <a:spcBef>
                <a:spcPts val="1200"/>
              </a:spcBef>
              <a:spcAft>
                <a:spcPts val="1200"/>
              </a:spcAft>
              <a:buBlip>
                <a:blip r:embed="rId3"/>
              </a:buBlip>
            </a:pPr>
            <a:r>
              <a:rPr lang="nb-NO" sz="1800"/>
              <a:t>Hvilke port regulere dere oftest igjennom?</a:t>
            </a:r>
          </a:p>
          <a:p>
            <a:pPr marL="576000" lvl="4" indent="-216000">
              <a:spcBef>
                <a:spcPts val="1200"/>
              </a:spcBef>
              <a:spcAft>
                <a:spcPts val="1200"/>
              </a:spcAft>
              <a:buBlip>
                <a:blip r:embed="rId3"/>
              </a:buBlip>
            </a:pPr>
            <a:r>
              <a:rPr lang="nb-NO" sz="1800"/>
              <a:t>Hvilke porter kan det være nyttig å ha ekstra fokus på for å gi reguleringsstøtte og hvordan kan du gjøre det? </a:t>
            </a:r>
          </a:p>
        </p:txBody>
      </p:sp>
      <p:pic>
        <p:nvPicPr>
          <p:cNvPr id="4" name="Bilde 3">
            <a:extLst>
              <a:ext uri="{FF2B5EF4-FFF2-40B4-BE49-F238E27FC236}">
                <a16:creationId xmlns:a16="http://schemas.microsoft.com/office/drawing/2014/main" id="{C46447D1-5AC9-DE5C-A89C-6BB2BDFA5CA5}"/>
              </a:ext>
            </a:extLst>
          </p:cNvPr>
          <p:cNvPicPr>
            <a:picLocks noChangeAspect="1"/>
          </p:cNvPicPr>
          <p:nvPr/>
        </p:nvPicPr>
        <p:blipFill>
          <a:blip r:embed="rId4"/>
          <a:stretch>
            <a:fillRect/>
          </a:stretch>
        </p:blipFill>
        <p:spPr>
          <a:xfrm>
            <a:off x="7856687" y="1871129"/>
            <a:ext cx="946076" cy="1417649"/>
          </a:xfrm>
          <a:prstGeom prst="rect">
            <a:avLst/>
          </a:prstGeom>
        </p:spPr>
      </p:pic>
      <p:pic>
        <p:nvPicPr>
          <p:cNvPr id="5" name="Bilde 4">
            <a:extLst>
              <a:ext uri="{FF2B5EF4-FFF2-40B4-BE49-F238E27FC236}">
                <a16:creationId xmlns:a16="http://schemas.microsoft.com/office/drawing/2014/main" id="{E956864A-9066-5E10-250D-DF0A19A98E2F}"/>
              </a:ext>
            </a:extLst>
          </p:cNvPr>
          <p:cNvPicPr>
            <a:picLocks noChangeAspect="1"/>
          </p:cNvPicPr>
          <p:nvPr/>
        </p:nvPicPr>
        <p:blipFill>
          <a:blip r:embed="rId5"/>
          <a:stretch>
            <a:fillRect/>
          </a:stretch>
        </p:blipFill>
        <p:spPr>
          <a:xfrm>
            <a:off x="9638209" y="1918353"/>
            <a:ext cx="946076" cy="1417649"/>
          </a:xfrm>
          <a:prstGeom prst="rect">
            <a:avLst/>
          </a:prstGeom>
        </p:spPr>
      </p:pic>
      <p:pic>
        <p:nvPicPr>
          <p:cNvPr id="6" name="Bilde 5">
            <a:extLst>
              <a:ext uri="{FF2B5EF4-FFF2-40B4-BE49-F238E27FC236}">
                <a16:creationId xmlns:a16="http://schemas.microsoft.com/office/drawing/2014/main" id="{D617284B-DA92-E155-89DC-DDE28CE083BD}"/>
              </a:ext>
            </a:extLst>
          </p:cNvPr>
          <p:cNvPicPr>
            <a:picLocks noChangeAspect="1"/>
          </p:cNvPicPr>
          <p:nvPr/>
        </p:nvPicPr>
        <p:blipFill>
          <a:blip r:embed="rId6"/>
          <a:stretch>
            <a:fillRect/>
          </a:stretch>
        </p:blipFill>
        <p:spPr>
          <a:xfrm>
            <a:off x="7845834" y="4003719"/>
            <a:ext cx="946076" cy="1417649"/>
          </a:xfrm>
          <a:prstGeom prst="rect">
            <a:avLst/>
          </a:prstGeom>
        </p:spPr>
      </p:pic>
      <p:sp>
        <p:nvSpPr>
          <p:cNvPr id="9" name="Plassholder for dato 3">
            <a:extLst>
              <a:ext uri="{FF2B5EF4-FFF2-40B4-BE49-F238E27FC236}">
                <a16:creationId xmlns:a16="http://schemas.microsoft.com/office/drawing/2014/main" id="{79AA6C05-EDC4-5289-83DA-2F27B66708DE}"/>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0" name="Plassholder for lysbildenummer 4">
            <a:extLst>
              <a:ext uri="{FF2B5EF4-FFF2-40B4-BE49-F238E27FC236}">
                <a16:creationId xmlns:a16="http://schemas.microsoft.com/office/drawing/2014/main" id="{65D73E22-70CC-BE61-4D99-9EF4810E2135}"/>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22</a:t>
            </a:fld>
            <a:endParaRPr lang="nb-NO"/>
          </a:p>
        </p:txBody>
      </p:sp>
      <p:pic>
        <p:nvPicPr>
          <p:cNvPr id="11" name="Bilde 10" descr="Et bilde som inneholder sort, mørke&#10;&#10;Automatisk generert beskrivelse">
            <a:extLst>
              <a:ext uri="{FF2B5EF4-FFF2-40B4-BE49-F238E27FC236}">
                <a16:creationId xmlns:a16="http://schemas.microsoft.com/office/drawing/2014/main" id="{43179912-34A1-C666-93E4-9D3DBC9B794C}"/>
              </a:ext>
            </a:extLst>
          </p:cNvPr>
          <p:cNvPicPr>
            <a:picLocks noChangeAspect="1"/>
          </p:cNvPicPr>
          <p:nvPr/>
        </p:nvPicPr>
        <p:blipFill rotWithShape="1">
          <a:blip r:embed="rId7">
            <a:extLst>
              <a:ext uri="{28A0092B-C50C-407E-A947-70E740481C1C}">
                <a14:useLocalDpi xmlns:a14="http://schemas.microsoft.com/office/drawing/2010/main" val="0"/>
              </a:ext>
            </a:extLst>
          </a:blip>
          <a:srcRect l="44946" t="60819" r="29985" b="21986"/>
          <a:stretch/>
        </p:blipFill>
        <p:spPr>
          <a:xfrm>
            <a:off x="7164731" y="2974193"/>
            <a:ext cx="2670174" cy="1029526"/>
          </a:xfrm>
          <a:prstGeom prst="rect">
            <a:avLst/>
          </a:prstGeom>
        </p:spPr>
      </p:pic>
      <p:pic>
        <p:nvPicPr>
          <p:cNvPr id="12" name="Bilde 11" descr="Et bilde som inneholder sort, mørke&#10;&#10;Automatisk generert beskrivelse">
            <a:extLst>
              <a:ext uri="{FF2B5EF4-FFF2-40B4-BE49-F238E27FC236}">
                <a16:creationId xmlns:a16="http://schemas.microsoft.com/office/drawing/2014/main" id="{655963B2-4243-45A7-69B0-46DE0756C49E}"/>
              </a:ext>
            </a:extLst>
          </p:cNvPr>
          <p:cNvPicPr>
            <a:picLocks noChangeAspect="1"/>
          </p:cNvPicPr>
          <p:nvPr/>
        </p:nvPicPr>
        <p:blipFill rotWithShape="1">
          <a:blip r:embed="rId7">
            <a:extLst>
              <a:ext uri="{28A0092B-C50C-407E-A947-70E740481C1C}">
                <a14:useLocalDpi xmlns:a14="http://schemas.microsoft.com/office/drawing/2010/main" val="0"/>
              </a:ext>
            </a:extLst>
          </a:blip>
          <a:srcRect l="44946" t="60819" r="29985" b="21986"/>
          <a:stretch/>
        </p:blipFill>
        <p:spPr>
          <a:xfrm>
            <a:off x="8917541" y="2986932"/>
            <a:ext cx="2670174" cy="1029526"/>
          </a:xfrm>
          <a:prstGeom prst="rect">
            <a:avLst/>
          </a:prstGeom>
        </p:spPr>
      </p:pic>
      <p:pic>
        <p:nvPicPr>
          <p:cNvPr id="13" name="Bilde 12" descr="Et bilde som inneholder sort, mørke&#10;&#10;Automatisk generert beskrivelse">
            <a:extLst>
              <a:ext uri="{FF2B5EF4-FFF2-40B4-BE49-F238E27FC236}">
                <a16:creationId xmlns:a16="http://schemas.microsoft.com/office/drawing/2014/main" id="{7DB8BE4C-DE32-DB1D-BA85-D63FED59E7E2}"/>
              </a:ext>
            </a:extLst>
          </p:cNvPr>
          <p:cNvPicPr>
            <a:picLocks noChangeAspect="1"/>
          </p:cNvPicPr>
          <p:nvPr/>
        </p:nvPicPr>
        <p:blipFill rotWithShape="1">
          <a:blip r:embed="rId7">
            <a:extLst>
              <a:ext uri="{28A0092B-C50C-407E-A947-70E740481C1C}">
                <a14:useLocalDpi xmlns:a14="http://schemas.microsoft.com/office/drawing/2010/main" val="0"/>
              </a:ext>
            </a:extLst>
          </a:blip>
          <a:srcRect l="44946" t="60819" r="29985" b="21986"/>
          <a:stretch/>
        </p:blipFill>
        <p:spPr>
          <a:xfrm>
            <a:off x="7157244" y="5072298"/>
            <a:ext cx="2670174" cy="1029526"/>
          </a:xfrm>
          <a:prstGeom prst="rect">
            <a:avLst/>
          </a:prstGeom>
        </p:spPr>
      </p:pic>
      <p:pic>
        <p:nvPicPr>
          <p:cNvPr id="14" name="Bilde 13" descr="Et bilde som inneholder sort, mørke&#10;&#10;Automatisk generert beskrivelse">
            <a:extLst>
              <a:ext uri="{FF2B5EF4-FFF2-40B4-BE49-F238E27FC236}">
                <a16:creationId xmlns:a16="http://schemas.microsoft.com/office/drawing/2014/main" id="{0CECC99A-6C6C-DCE2-6F6B-A81EC931BE79}"/>
              </a:ext>
            </a:extLst>
          </p:cNvPr>
          <p:cNvPicPr>
            <a:picLocks noChangeAspect="1"/>
          </p:cNvPicPr>
          <p:nvPr/>
        </p:nvPicPr>
        <p:blipFill rotWithShape="1">
          <a:blip r:embed="rId7">
            <a:extLst>
              <a:ext uri="{28A0092B-C50C-407E-A947-70E740481C1C}">
                <a14:useLocalDpi xmlns:a14="http://schemas.microsoft.com/office/drawing/2010/main" val="0"/>
              </a:ext>
            </a:extLst>
          </a:blip>
          <a:srcRect l="44946" t="60819" r="29985" b="21986"/>
          <a:stretch/>
        </p:blipFill>
        <p:spPr>
          <a:xfrm>
            <a:off x="8988398" y="5059559"/>
            <a:ext cx="2670174" cy="1029526"/>
          </a:xfrm>
          <a:prstGeom prst="rect">
            <a:avLst/>
          </a:prstGeom>
        </p:spPr>
      </p:pic>
      <p:sp>
        <p:nvSpPr>
          <p:cNvPr id="15" name="TekstSylinder 14">
            <a:extLst>
              <a:ext uri="{FF2B5EF4-FFF2-40B4-BE49-F238E27FC236}">
                <a16:creationId xmlns:a16="http://schemas.microsoft.com/office/drawing/2014/main" id="{472217C7-728F-146D-F5E8-E821C27C53FB}"/>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7" name="Bilde 6" descr="Et bilde som inneholder måne, mørke, Himmellegeme, astronomi&#10;&#10;Automatisk generert beskrivelse">
            <a:extLst>
              <a:ext uri="{FF2B5EF4-FFF2-40B4-BE49-F238E27FC236}">
                <a16:creationId xmlns:a16="http://schemas.microsoft.com/office/drawing/2014/main" id="{4595664B-B031-06EB-6042-6D65C1C81535}"/>
              </a:ext>
            </a:extLst>
          </p:cNvPr>
          <p:cNvPicPr>
            <a:picLocks noChangeAspect="1"/>
          </p:cNvPicPr>
          <p:nvPr/>
        </p:nvPicPr>
        <p:blipFill>
          <a:blip r:embed="rId8">
            <a:extLst>
              <a:ext uri="{28A0092B-C50C-407E-A947-70E740481C1C}">
                <a14:useLocalDpi xmlns:a14="http://schemas.microsoft.com/office/drawing/2010/main" val="0"/>
              </a:ext>
            </a:extLst>
          </a:blip>
          <a:srcRect l="56345" t="15119" r="27093" b="60440"/>
          <a:stretch/>
        </p:blipFill>
        <p:spPr>
          <a:xfrm>
            <a:off x="10996014" y="424454"/>
            <a:ext cx="964097" cy="800318"/>
          </a:xfrm>
          <a:prstGeom prst="rect">
            <a:avLst/>
          </a:prstGeom>
        </p:spPr>
      </p:pic>
      <p:sp>
        <p:nvSpPr>
          <p:cNvPr id="16" name="TekstSylinder 15">
            <a:extLst>
              <a:ext uri="{FF2B5EF4-FFF2-40B4-BE49-F238E27FC236}">
                <a16:creationId xmlns:a16="http://schemas.microsoft.com/office/drawing/2014/main" id="{FBBCC638-279C-11DF-33B8-75A5CEDE532F}"/>
              </a:ext>
            </a:extLst>
          </p:cNvPr>
          <p:cNvSpPr txBox="1"/>
          <p:nvPr/>
        </p:nvSpPr>
        <p:spPr>
          <a:xfrm>
            <a:off x="9998628" y="687733"/>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400" b="1"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4 minutter</a:t>
            </a:r>
          </a:p>
        </p:txBody>
      </p:sp>
    </p:spTree>
    <p:extLst>
      <p:ext uri="{BB962C8B-B14F-4D97-AF65-F5344CB8AC3E}">
        <p14:creationId xmlns:p14="http://schemas.microsoft.com/office/powerpoint/2010/main" val="2166726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A2F9C55-E8E7-C9F7-7747-0D7108B4498A}"/>
              </a:ext>
            </a:extLst>
          </p:cNvPr>
          <p:cNvSpPr>
            <a:spLocks noGrp="1"/>
          </p:cNvSpPr>
          <p:nvPr>
            <p:ph type="title"/>
          </p:nvPr>
        </p:nvSpPr>
        <p:spPr>
          <a:xfrm>
            <a:off x="701293" y="1940832"/>
            <a:ext cx="4601055" cy="1777767"/>
          </a:xfrm>
        </p:spPr>
        <p:txBody>
          <a:bodyPr>
            <a:normAutofit/>
          </a:bodyPr>
          <a:lstStyle/>
          <a:p>
            <a:pPr algn="ctr"/>
            <a:r>
              <a:rPr lang="nb-NO"/>
              <a:t>Reguleringsstøtte til enkeltbarn eller grupper</a:t>
            </a:r>
            <a:r>
              <a:rPr lang="nb-NO" sz="1800" baseline="80000"/>
              <a:t>2</a:t>
            </a:r>
          </a:p>
        </p:txBody>
      </p:sp>
      <p:sp>
        <p:nvSpPr>
          <p:cNvPr id="4" name="Rektangel 3">
            <a:extLst>
              <a:ext uri="{FF2B5EF4-FFF2-40B4-BE49-F238E27FC236}">
                <a16:creationId xmlns:a16="http://schemas.microsoft.com/office/drawing/2014/main" id="{A15C1375-BB4A-A223-DD54-DFBED4938E9A}"/>
              </a:ext>
            </a:extLst>
          </p:cNvPr>
          <p:cNvSpPr/>
          <p:nvPr/>
        </p:nvSpPr>
        <p:spPr>
          <a:xfrm>
            <a:off x="5653668" y="0"/>
            <a:ext cx="653833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4845B85-8D91-DE27-EED2-2141AC288DBF}"/>
              </a:ext>
            </a:extLst>
          </p:cNvPr>
          <p:cNvSpPr>
            <a:spLocks noGrp="1"/>
          </p:cNvSpPr>
          <p:nvPr>
            <p:ph idx="1"/>
          </p:nvPr>
        </p:nvSpPr>
        <p:spPr>
          <a:xfrm>
            <a:off x="6130062" y="1193529"/>
            <a:ext cx="5710618" cy="4898300"/>
          </a:xfrm>
        </p:spPr>
        <p:txBody>
          <a:bodyPr/>
          <a:lstStyle/>
          <a:p>
            <a:pPr>
              <a:spcBef>
                <a:spcPts val="1200"/>
              </a:spcBef>
              <a:spcAft>
                <a:spcPts val="1800"/>
              </a:spcAft>
              <a:buBlip>
                <a:blip r:embed="rId3"/>
              </a:buBlip>
            </a:pPr>
            <a:r>
              <a:rPr lang="nb-NO" sz="1800"/>
              <a:t>Ofte tenker vi på reguleringsstøtte som noe vi gir til </a:t>
            </a:r>
            <a:r>
              <a:rPr lang="nb-NO" sz="1800" b="1"/>
              <a:t>ett barn </a:t>
            </a:r>
            <a:r>
              <a:rPr lang="nb-NO" sz="1800"/>
              <a:t>eller </a:t>
            </a:r>
            <a:r>
              <a:rPr lang="nb-NO" sz="1800" b="1"/>
              <a:t>én ungdom</a:t>
            </a:r>
            <a:r>
              <a:rPr lang="nb-NO" sz="1800"/>
              <a:t>. </a:t>
            </a:r>
          </a:p>
          <a:p>
            <a:pPr>
              <a:spcBef>
                <a:spcPts val="1200"/>
              </a:spcBef>
              <a:spcAft>
                <a:spcPts val="1800"/>
              </a:spcAft>
              <a:buBlip>
                <a:blip r:embed="rId3"/>
              </a:buBlip>
            </a:pPr>
            <a:r>
              <a:rPr lang="nb-NO" sz="1800"/>
              <a:t>Det er </a:t>
            </a:r>
            <a:r>
              <a:rPr lang="nb-NO" sz="1800" b="1"/>
              <a:t>ikke alltid det er mulig </a:t>
            </a:r>
            <a:r>
              <a:rPr lang="nb-NO" sz="1800"/>
              <a:t>å gi individuell reguleringsstøtte til mange barn samtidig. Da er det heller nyttig å </a:t>
            </a:r>
            <a:r>
              <a:rPr lang="nb-NO" sz="1800" b="1"/>
              <a:t>tenke regulering til hele gruppen</a:t>
            </a:r>
            <a:r>
              <a:rPr lang="nb-NO" sz="1800"/>
              <a:t> som helhet:</a:t>
            </a:r>
          </a:p>
          <a:p>
            <a:pPr marL="576000" lvl="4" indent="-216000">
              <a:spcBef>
                <a:spcPts val="600"/>
              </a:spcBef>
              <a:spcAft>
                <a:spcPts val="600"/>
              </a:spcAft>
              <a:buBlip>
                <a:blip r:embed="rId3"/>
              </a:buBlip>
            </a:pPr>
            <a:r>
              <a:rPr lang="nb-NO" sz="1800"/>
              <a:t>Gruppen trenger rutiner for det som skal skje i løpet av dagen. </a:t>
            </a:r>
          </a:p>
          <a:p>
            <a:pPr marL="576000" lvl="4" indent="-216000">
              <a:spcBef>
                <a:spcPts val="600"/>
              </a:spcBef>
              <a:spcAft>
                <a:spcPts val="600"/>
              </a:spcAft>
              <a:buBlip>
                <a:blip r:embed="rId3"/>
              </a:buBlip>
            </a:pPr>
            <a:r>
              <a:rPr lang="nb-NO" sz="1800"/>
              <a:t>De trenger faste og forutsigbare pauser når de jobber med krevende oppgaver. </a:t>
            </a:r>
          </a:p>
          <a:p>
            <a:pPr marL="576000" lvl="4" indent="-216000">
              <a:spcBef>
                <a:spcPts val="600"/>
              </a:spcBef>
              <a:spcAft>
                <a:spcPts val="600"/>
              </a:spcAft>
              <a:buBlip>
                <a:blip r:embed="rId3"/>
              </a:buBlip>
            </a:pPr>
            <a:r>
              <a:rPr lang="nb-NO" sz="1800"/>
              <a:t>Gruppen trenger å bli sett, så det er faste aktiviteter som legger til rette for små og store øyeblikk der vi kobler oss på hverandre. </a:t>
            </a:r>
          </a:p>
        </p:txBody>
      </p:sp>
      <p:sp>
        <p:nvSpPr>
          <p:cNvPr id="8" name="TekstSylinder 7">
            <a:extLst>
              <a:ext uri="{FF2B5EF4-FFF2-40B4-BE49-F238E27FC236}">
                <a16:creationId xmlns:a16="http://schemas.microsoft.com/office/drawing/2014/main" id="{975A5955-54E3-D6E4-8019-6512D2C992BF}"/>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5" name="Bilde 4" descr="Et bilde som inneholder mørke, måne, natt&#10;&#10;Automatisk generert beskrivelse">
            <a:extLst>
              <a:ext uri="{FF2B5EF4-FFF2-40B4-BE49-F238E27FC236}">
                <a16:creationId xmlns:a16="http://schemas.microsoft.com/office/drawing/2014/main" id="{061C0329-E10D-C2B2-B7AE-47A5EBE4E72D}"/>
              </a:ext>
            </a:extLst>
          </p:cNvPr>
          <p:cNvPicPr>
            <a:picLocks noChangeAspect="1"/>
          </p:cNvPicPr>
          <p:nvPr/>
        </p:nvPicPr>
        <p:blipFill rotWithShape="1">
          <a:blip r:embed="rId4">
            <a:extLst>
              <a:ext uri="{28A0092B-C50C-407E-A947-70E740481C1C}">
                <a14:useLocalDpi xmlns:a14="http://schemas.microsoft.com/office/drawing/2010/main" val="0"/>
              </a:ext>
            </a:extLst>
          </a:blip>
          <a:srcRect l="35110" t="25257" r="51103" b="60156"/>
          <a:stretch/>
        </p:blipFill>
        <p:spPr>
          <a:xfrm rot="12040473">
            <a:off x="2790535" y="4034689"/>
            <a:ext cx="1071562" cy="637313"/>
          </a:xfrm>
          <a:prstGeom prst="rect">
            <a:avLst/>
          </a:prstGeom>
        </p:spPr>
      </p:pic>
    </p:spTree>
    <p:extLst>
      <p:ext uri="{BB962C8B-B14F-4D97-AF65-F5344CB8AC3E}">
        <p14:creationId xmlns:p14="http://schemas.microsoft.com/office/powerpoint/2010/main" val="3089658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3D26597-5502-B4D2-85B9-352FA9267A34}"/>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sz="1800">
              <a:solidFill>
                <a:schemeClr val="tx1"/>
              </a:solidFill>
            </a:endParaRPr>
          </a:p>
        </p:txBody>
      </p:sp>
      <p:sp>
        <p:nvSpPr>
          <p:cNvPr id="2" name="Tittel 1">
            <a:extLst>
              <a:ext uri="{FF2B5EF4-FFF2-40B4-BE49-F238E27FC236}">
                <a16:creationId xmlns:a16="http://schemas.microsoft.com/office/drawing/2014/main" id="{02916DAC-99A7-3DDF-4AB1-3F4D70C6FD7C}"/>
              </a:ext>
            </a:extLst>
          </p:cNvPr>
          <p:cNvSpPr>
            <a:spLocks noGrp="1"/>
          </p:cNvSpPr>
          <p:nvPr>
            <p:ph type="title"/>
          </p:nvPr>
        </p:nvSpPr>
        <p:spPr>
          <a:xfrm>
            <a:off x="-1" y="4477613"/>
            <a:ext cx="5334000" cy="1280249"/>
          </a:xfrm>
        </p:spPr>
        <p:txBody>
          <a:bodyPr>
            <a:noAutofit/>
          </a:bodyPr>
          <a:lstStyle/>
          <a:p>
            <a:pPr algn="ctr"/>
            <a:r>
              <a:rPr lang="nb-NO"/>
              <a:t>Når skal vi gi reguleringsstøtte?</a:t>
            </a:r>
            <a:r>
              <a:rPr lang="nb-NO" sz="1600" baseline="80000"/>
              <a:t>1,2</a:t>
            </a:r>
          </a:p>
        </p:txBody>
      </p:sp>
      <p:sp>
        <p:nvSpPr>
          <p:cNvPr id="6" name="Plassholder for innhold 2">
            <a:extLst>
              <a:ext uri="{FF2B5EF4-FFF2-40B4-BE49-F238E27FC236}">
                <a16:creationId xmlns:a16="http://schemas.microsoft.com/office/drawing/2014/main" id="{34F79D7E-C052-4DCF-BCFA-9B9CE81A63A9}"/>
              </a:ext>
            </a:extLst>
          </p:cNvPr>
          <p:cNvSpPr txBox="1">
            <a:spLocks/>
          </p:cNvSpPr>
          <p:nvPr/>
        </p:nvSpPr>
        <p:spPr>
          <a:xfrm>
            <a:off x="5848349" y="1516112"/>
            <a:ext cx="5648325" cy="4858441"/>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3"/>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pPr>
            <a:r>
              <a:rPr lang="nb-NO" sz="1800" dirty="0">
                <a:solidFill>
                  <a:schemeClr val="tx1"/>
                </a:solidFill>
              </a:rPr>
              <a:t>Vi kan gi reguleringsstøtte </a:t>
            </a:r>
            <a:r>
              <a:rPr lang="nb-NO" sz="1800" b="1" dirty="0">
                <a:solidFill>
                  <a:schemeClr val="tx1"/>
                </a:solidFill>
              </a:rPr>
              <a:t>før, under </a:t>
            </a:r>
            <a:r>
              <a:rPr lang="nb-NO" sz="1800" dirty="0">
                <a:solidFill>
                  <a:schemeClr val="tx1"/>
                </a:solidFill>
              </a:rPr>
              <a:t>eller i </a:t>
            </a:r>
            <a:r>
              <a:rPr lang="nb-NO" sz="1800" b="1" dirty="0">
                <a:solidFill>
                  <a:schemeClr val="tx1"/>
                </a:solidFill>
              </a:rPr>
              <a:t>etterkant </a:t>
            </a:r>
            <a:r>
              <a:rPr lang="nb-NO" sz="1800" dirty="0">
                <a:solidFill>
                  <a:schemeClr val="tx1"/>
                </a:solidFill>
              </a:rPr>
              <a:t>av en situasjon som aktiverer barnets stressrespons. </a:t>
            </a:r>
          </a:p>
          <a:p>
            <a:pPr>
              <a:spcAft>
                <a:spcPts val="1800"/>
              </a:spcAft>
            </a:pPr>
            <a:r>
              <a:rPr lang="nb-NO" sz="1800" dirty="0"/>
              <a:t>Vi kan også gi reguleringsstøtte </a:t>
            </a:r>
            <a:r>
              <a:rPr lang="nb-NO" sz="1800" b="1" dirty="0"/>
              <a:t>uavhengig av spesielle situasjoner.</a:t>
            </a:r>
          </a:p>
          <a:p>
            <a:pPr>
              <a:spcAft>
                <a:spcPts val="1800"/>
              </a:spcAft>
            </a:pPr>
            <a:r>
              <a:rPr lang="nb-NO" sz="1800" dirty="0">
                <a:solidFill>
                  <a:schemeClr val="tx1"/>
                </a:solidFill>
              </a:rPr>
              <a:t>Jevnlig reguleringsstøtte gjennom dagen gir påfyll til toleransevinduet som </a:t>
            </a:r>
            <a:r>
              <a:rPr lang="nb-NO" sz="1800" b="1" dirty="0">
                <a:solidFill>
                  <a:schemeClr val="tx1"/>
                </a:solidFill>
              </a:rPr>
              <a:t>en «buffer».</a:t>
            </a:r>
          </a:p>
          <a:p>
            <a:pPr>
              <a:spcAft>
                <a:spcPts val="1800"/>
              </a:spcAft>
            </a:pPr>
            <a:r>
              <a:rPr lang="nb-NO" sz="1800" dirty="0">
                <a:solidFill>
                  <a:schemeClr val="tx1"/>
                </a:solidFill>
              </a:rPr>
              <a:t>I arbeidshverdagen må vi gjøre </a:t>
            </a:r>
            <a:r>
              <a:rPr lang="nb-NO" sz="1800" b="1" dirty="0">
                <a:solidFill>
                  <a:schemeClr val="tx1"/>
                </a:solidFill>
              </a:rPr>
              <a:t>begge deler. </a:t>
            </a:r>
            <a:r>
              <a:rPr lang="nb-NO" sz="1800" dirty="0">
                <a:solidFill>
                  <a:schemeClr val="tx1"/>
                </a:solidFill>
              </a:rPr>
              <a:t>Når vi klarer å være mer i forkant, kan </a:t>
            </a:r>
            <a:r>
              <a:rPr lang="nb-NO" sz="1800" dirty="0"/>
              <a:t>vi muligens redusere antall ganger vi må gi reguleringsstøtte i etterkant. </a:t>
            </a:r>
          </a:p>
        </p:txBody>
      </p:sp>
      <p:pic>
        <p:nvPicPr>
          <p:cNvPr id="8" name="Bilde 7" descr="Et bilde som inneholder mørke, Grafikk&#10;&#10;Automatisk generert beskrivelse">
            <a:extLst>
              <a:ext uri="{FF2B5EF4-FFF2-40B4-BE49-F238E27FC236}">
                <a16:creationId xmlns:a16="http://schemas.microsoft.com/office/drawing/2014/main" id="{41692B47-9952-E6CF-3F8E-F6E24CC42072}"/>
              </a:ext>
            </a:extLst>
          </p:cNvPr>
          <p:cNvPicPr>
            <a:picLocks noChangeAspect="1"/>
          </p:cNvPicPr>
          <p:nvPr/>
        </p:nvPicPr>
        <p:blipFill rotWithShape="1">
          <a:blip r:embed="rId4">
            <a:extLst>
              <a:ext uri="{28A0092B-C50C-407E-A947-70E740481C1C}">
                <a14:useLocalDpi xmlns:a14="http://schemas.microsoft.com/office/drawing/2010/main" val="0"/>
              </a:ext>
            </a:extLst>
          </a:blip>
          <a:srcRect l="32292" t="25566" r="39767" b="30311"/>
          <a:stretch/>
        </p:blipFill>
        <p:spPr>
          <a:xfrm>
            <a:off x="695326" y="1234351"/>
            <a:ext cx="3162738" cy="2809011"/>
          </a:xfrm>
          <a:prstGeom prst="rect">
            <a:avLst/>
          </a:prstGeom>
        </p:spPr>
      </p:pic>
      <p:sp>
        <p:nvSpPr>
          <p:cNvPr id="4" name="TekstSylinder 3">
            <a:extLst>
              <a:ext uri="{FF2B5EF4-FFF2-40B4-BE49-F238E27FC236}">
                <a16:creationId xmlns:a16="http://schemas.microsoft.com/office/drawing/2014/main" id="{98254E28-89FD-C0B4-67BD-911AE759603D}"/>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24755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A2F9C55-E8E7-C9F7-7747-0D7108B4498A}"/>
              </a:ext>
            </a:extLst>
          </p:cNvPr>
          <p:cNvSpPr>
            <a:spLocks noGrp="1"/>
          </p:cNvSpPr>
          <p:nvPr>
            <p:ph type="title"/>
          </p:nvPr>
        </p:nvSpPr>
        <p:spPr>
          <a:xfrm>
            <a:off x="-1" y="997587"/>
            <a:ext cx="5362575" cy="1311999"/>
          </a:xfrm>
        </p:spPr>
        <p:txBody>
          <a:bodyPr/>
          <a:lstStyle/>
          <a:p>
            <a:pPr algn="ctr"/>
            <a:r>
              <a:rPr lang="nb-NO"/>
              <a:t>Lengde på reguleringsstøtte</a:t>
            </a:r>
            <a:r>
              <a:rPr lang="nb-NO" sz="1600" baseline="80000"/>
              <a:t>1,2</a:t>
            </a:r>
          </a:p>
        </p:txBody>
      </p:sp>
      <p:sp>
        <p:nvSpPr>
          <p:cNvPr id="4" name="Rektangel 3">
            <a:extLst>
              <a:ext uri="{FF2B5EF4-FFF2-40B4-BE49-F238E27FC236}">
                <a16:creationId xmlns:a16="http://schemas.microsoft.com/office/drawing/2014/main" id="{A15C1375-BB4A-A223-DD54-DFBED4938E9A}"/>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A4845B85-8D91-DE27-EED2-2141AC288DBF}"/>
              </a:ext>
            </a:extLst>
          </p:cNvPr>
          <p:cNvSpPr>
            <a:spLocks noGrp="1"/>
          </p:cNvSpPr>
          <p:nvPr>
            <p:ph idx="1"/>
          </p:nvPr>
        </p:nvSpPr>
        <p:spPr>
          <a:xfrm>
            <a:off x="5878418" y="1344022"/>
            <a:ext cx="5739238" cy="4655334"/>
          </a:xfrm>
        </p:spPr>
        <p:txBody>
          <a:bodyPr/>
          <a:lstStyle/>
          <a:p>
            <a:pPr>
              <a:spcAft>
                <a:spcPts val="1800"/>
              </a:spcAft>
              <a:buBlip>
                <a:blip r:embed="rId3"/>
              </a:buBlip>
            </a:pPr>
            <a:r>
              <a:rPr lang="nb-NO" sz="1800" dirty="0"/>
              <a:t>Det er viktig at reguleringsstøtte gis lenge </a:t>
            </a:r>
            <a:br>
              <a:rPr lang="nb-NO" sz="1800" dirty="0"/>
            </a:br>
            <a:r>
              <a:rPr lang="nb-NO" sz="1800" dirty="0"/>
              <a:t>nok til at barnet kommer tilbake </a:t>
            </a:r>
            <a:r>
              <a:rPr lang="nb-NO" sz="1800" b="1" dirty="0"/>
              <a:t>inn igjen i toleransvinduet. </a:t>
            </a:r>
          </a:p>
          <a:p>
            <a:pPr>
              <a:spcAft>
                <a:spcPts val="1800"/>
              </a:spcAft>
              <a:buBlip>
                <a:blip r:embed="rId3"/>
              </a:buBlip>
            </a:pPr>
            <a:r>
              <a:rPr lang="nb-NO" sz="1800" dirty="0"/>
              <a:t>Det er </a:t>
            </a:r>
            <a:r>
              <a:rPr lang="nb-NO" sz="1800" b="1" dirty="0"/>
              <a:t>barnets aktivering </a:t>
            </a:r>
            <a:r>
              <a:rPr lang="nb-NO" sz="1800" dirty="0"/>
              <a:t>som signaliserer når vi kan slutte å gi reguleringsstøtte, ikke en klokke. </a:t>
            </a:r>
          </a:p>
          <a:p>
            <a:pPr>
              <a:spcAft>
                <a:spcPts val="1800"/>
              </a:spcAft>
              <a:buBlip>
                <a:blip r:embed="rId3"/>
              </a:buBlip>
            </a:pPr>
            <a:r>
              <a:rPr lang="nb-NO" sz="1800" b="1" dirty="0"/>
              <a:t>Barn er forskjellige</a:t>
            </a:r>
            <a:r>
              <a:rPr lang="nb-NO" sz="1800" dirty="0"/>
              <a:t>, og det variere hvor lang tid det er nødvendig å gi reguleringsstøtte. </a:t>
            </a:r>
          </a:p>
          <a:p>
            <a:pPr>
              <a:spcAft>
                <a:spcPts val="1800"/>
              </a:spcAft>
              <a:buBlip>
                <a:blip r:embed="rId3"/>
              </a:buBlip>
            </a:pPr>
            <a:r>
              <a:rPr lang="nb-NO" sz="1800" dirty="0"/>
              <a:t>Det kan også </a:t>
            </a:r>
            <a:r>
              <a:rPr lang="nb-NO" sz="1800" b="1" dirty="0"/>
              <a:t>varierer hos et enkelt barn</a:t>
            </a:r>
            <a:r>
              <a:rPr lang="nb-NO" sz="1800" dirty="0"/>
              <a:t>, noen dager trenger barnet mer og lengre reguleringsstøtte enn andre dager. </a:t>
            </a:r>
          </a:p>
        </p:txBody>
      </p:sp>
      <p:pic>
        <p:nvPicPr>
          <p:cNvPr id="8" name="Bilde 7" descr="Et bilde som inneholder skjermbilde, design, kunst, illustrasjon&#10;&#10;Automatisk generert beskrivelse">
            <a:extLst>
              <a:ext uri="{FF2B5EF4-FFF2-40B4-BE49-F238E27FC236}">
                <a16:creationId xmlns:a16="http://schemas.microsoft.com/office/drawing/2014/main" id="{2272D891-4535-0FD3-1C78-4759EA85F3A9}"/>
              </a:ext>
            </a:extLst>
          </p:cNvPr>
          <p:cNvPicPr>
            <a:picLocks noChangeAspect="1"/>
          </p:cNvPicPr>
          <p:nvPr/>
        </p:nvPicPr>
        <p:blipFill rotWithShape="1">
          <a:blip r:embed="rId4">
            <a:extLst>
              <a:ext uri="{28A0092B-C50C-407E-A947-70E740481C1C}">
                <a14:useLocalDpi xmlns:a14="http://schemas.microsoft.com/office/drawing/2010/main" val="0"/>
              </a:ext>
            </a:extLst>
          </a:blip>
          <a:srcRect l="40012" t="21973" r="36642" b="25052"/>
          <a:stretch/>
        </p:blipFill>
        <p:spPr>
          <a:xfrm>
            <a:off x="1500857" y="2455890"/>
            <a:ext cx="2360858" cy="3011487"/>
          </a:xfrm>
          <a:prstGeom prst="rect">
            <a:avLst/>
          </a:prstGeom>
        </p:spPr>
      </p:pic>
      <p:sp>
        <p:nvSpPr>
          <p:cNvPr id="9" name="TekstSylinder 8">
            <a:extLst>
              <a:ext uri="{FF2B5EF4-FFF2-40B4-BE49-F238E27FC236}">
                <a16:creationId xmlns:a16="http://schemas.microsoft.com/office/drawing/2014/main" id="{9D8DB031-D981-A4A9-5FAB-ADB30C215A2D}"/>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4243812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F3B6627-2944-010D-A0C8-66F890006A55}"/>
              </a:ext>
            </a:extLst>
          </p:cNvPr>
          <p:cNvSpPr/>
          <p:nvPr/>
        </p:nvSpPr>
        <p:spPr>
          <a:xfrm>
            <a:off x="5300661" y="-12278"/>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1">
            <a:extLst>
              <a:ext uri="{FF2B5EF4-FFF2-40B4-BE49-F238E27FC236}">
                <a16:creationId xmlns:a16="http://schemas.microsoft.com/office/drawing/2014/main" id="{ED3A95F2-7A3A-023C-4F8E-86E298D0C230}"/>
              </a:ext>
            </a:extLst>
          </p:cNvPr>
          <p:cNvSpPr txBox="1">
            <a:spLocks/>
          </p:cNvSpPr>
          <p:nvPr/>
        </p:nvSpPr>
        <p:spPr>
          <a:xfrm>
            <a:off x="33339" y="4980353"/>
            <a:ext cx="5333999" cy="1311999"/>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Nok hvile i mellom </a:t>
            </a:r>
          </a:p>
          <a:p>
            <a:pPr algn="ctr"/>
            <a:r>
              <a:rPr lang="nb-NO"/>
              <a:t>stress</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a:t>
            </a:r>
            <a:endParaRPr lang="nb-NO"/>
          </a:p>
        </p:txBody>
      </p:sp>
      <p:sp>
        <p:nvSpPr>
          <p:cNvPr id="10" name="TekstSylinder 9">
            <a:extLst>
              <a:ext uri="{FF2B5EF4-FFF2-40B4-BE49-F238E27FC236}">
                <a16:creationId xmlns:a16="http://schemas.microsoft.com/office/drawing/2014/main" id="{B8F16C89-2BBE-795F-29A0-B7743D0A4900}"/>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2" name="Bilde 1" descr="Et bilde som inneholder tegning, kunst, sketch, illustrasjon&#10;&#10;Automatisk generert beskrivelse">
            <a:extLst>
              <a:ext uri="{FF2B5EF4-FFF2-40B4-BE49-F238E27FC236}">
                <a16:creationId xmlns:a16="http://schemas.microsoft.com/office/drawing/2014/main" id="{9233820A-DFF8-AED1-B776-478BCFC8E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687" y="954510"/>
            <a:ext cx="4668982" cy="3671825"/>
          </a:xfrm>
          <a:prstGeom prst="rect">
            <a:avLst/>
          </a:prstGeom>
        </p:spPr>
      </p:pic>
      <p:sp>
        <p:nvSpPr>
          <p:cNvPr id="4" name="TekstSylinder 3">
            <a:extLst>
              <a:ext uri="{FF2B5EF4-FFF2-40B4-BE49-F238E27FC236}">
                <a16:creationId xmlns:a16="http://schemas.microsoft.com/office/drawing/2014/main" id="{7366DBFF-D0FB-BF70-0C23-7228FA3FB5A4}"/>
              </a:ext>
            </a:extLst>
          </p:cNvPr>
          <p:cNvSpPr txBox="1"/>
          <p:nvPr/>
        </p:nvSpPr>
        <p:spPr>
          <a:xfrm>
            <a:off x="5819220" y="1231508"/>
            <a:ext cx="5820881" cy="4093428"/>
          </a:xfrm>
          <a:prstGeom prst="rect">
            <a:avLst/>
          </a:prstGeom>
          <a:noFill/>
        </p:spPr>
        <p:txBody>
          <a:bodyPr wrap="square" rtlCol="0">
            <a:spAutoFit/>
          </a:bodyPr>
          <a:lstStyle/>
          <a:p>
            <a:pPr marL="216000" indent="-216000">
              <a:spcBef>
                <a:spcPts val="1200"/>
              </a:spcBef>
              <a:spcAft>
                <a:spcPts val="1200"/>
              </a:spcAft>
              <a:buBlip>
                <a:blip r:embed="rId4"/>
              </a:buBlip>
            </a:pPr>
            <a:r>
              <a:rPr lang="nb-NO" sz="1800" b="1" dirty="0"/>
              <a:t>Litt stress </a:t>
            </a:r>
            <a:r>
              <a:rPr lang="nb-NO" sz="1800" dirty="0"/>
              <a:t>er sunt og viktig for at barn skal utvikle seg. </a:t>
            </a:r>
          </a:p>
          <a:p>
            <a:pPr marL="216000" indent="-216000">
              <a:spcBef>
                <a:spcPts val="1200"/>
              </a:spcBef>
              <a:spcAft>
                <a:spcPts val="1200"/>
              </a:spcAft>
              <a:buBlip>
                <a:blip r:embed="rId4"/>
              </a:buBlip>
            </a:pPr>
            <a:r>
              <a:rPr lang="nb-NO" sz="1800" dirty="0"/>
              <a:t>Samtidig trenger barn nok reguleringsstøtte så stressresponsen deres kan </a:t>
            </a:r>
            <a:r>
              <a:rPr lang="nb-NO" sz="1800" b="1" dirty="0"/>
              <a:t>skru seg av. </a:t>
            </a:r>
          </a:p>
          <a:p>
            <a:pPr marL="216000" indent="-216000">
              <a:spcBef>
                <a:spcPts val="1200"/>
              </a:spcBef>
              <a:spcAft>
                <a:spcPts val="1200"/>
              </a:spcAft>
              <a:buBlip>
                <a:blip r:embed="rId4"/>
              </a:buBlip>
            </a:pPr>
            <a:r>
              <a:rPr lang="nb-NO" sz="1800" dirty="0"/>
              <a:t>Da får kroppen deres </a:t>
            </a:r>
            <a:r>
              <a:rPr lang="nb-NO" sz="1800" b="1" dirty="0"/>
              <a:t>pause </a:t>
            </a:r>
            <a:r>
              <a:rPr lang="nb-NO" sz="1800" dirty="0"/>
              <a:t>og tid til å kvitte seg med stresshormonene, før nytt stress kommer.  </a:t>
            </a:r>
          </a:p>
          <a:p>
            <a:pPr marL="216000" indent="-216000">
              <a:spcBef>
                <a:spcPts val="1200"/>
              </a:spcBef>
              <a:spcAft>
                <a:spcPts val="1200"/>
              </a:spcAft>
              <a:buBlip>
                <a:blip r:embed="rId4"/>
              </a:buBlip>
            </a:pPr>
            <a:r>
              <a:rPr lang="nb-NO" sz="1800" dirty="0"/>
              <a:t>Barna trenger hjelp fra voksne for å ha </a:t>
            </a:r>
            <a:r>
              <a:rPr lang="nb-NO" sz="1800" b="1" dirty="0"/>
              <a:t>en passe balanse </a:t>
            </a:r>
            <a:r>
              <a:rPr lang="nb-NO" sz="1800" dirty="0"/>
              <a:t>mellom stress og hvile. </a:t>
            </a:r>
          </a:p>
          <a:p>
            <a:pPr marL="216000" indent="-216000">
              <a:spcBef>
                <a:spcPts val="1200"/>
              </a:spcBef>
              <a:spcAft>
                <a:spcPts val="1200"/>
              </a:spcAft>
              <a:buBlip>
                <a:blip r:embed="rId4"/>
              </a:buBlip>
            </a:pPr>
            <a:r>
              <a:rPr lang="nb-NO" sz="1800" dirty="0"/>
              <a:t>Da kan toleransevinduet deres utvides og bli mer </a:t>
            </a:r>
            <a:r>
              <a:rPr lang="nb-NO" sz="1800" b="1" dirty="0"/>
              <a:t>robust. </a:t>
            </a:r>
          </a:p>
        </p:txBody>
      </p:sp>
    </p:spTree>
    <p:extLst>
      <p:ext uri="{BB962C8B-B14F-4D97-AF65-F5344CB8AC3E}">
        <p14:creationId xmlns:p14="http://schemas.microsoft.com/office/powerpoint/2010/main" val="2528373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5F90408-F420-EA0D-5446-87527A8ED6C8}"/>
              </a:ext>
            </a:extLst>
          </p:cNvPr>
          <p:cNvSpPr/>
          <p:nvPr/>
        </p:nvSpPr>
        <p:spPr>
          <a:xfrm>
            <a:off x="5419493"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A19CFAC2-6866-AE80-A45B-6B918838CC27}"/>
              </a:ext>
            </a:extLst>
          </p:cNvPr>
          <p:cNvSpPr>
            <a:spLocks noGrp="1"/>
          </p:cNvSpPr>
          <p:nvPr>
            <p:ph type="title"/>
          </p:nvPr>
        </p:nvSpPr>
        <p:spPr>
          <a:xfrm>
            <a:off x="533369" y="4351071"/>
            <a:ext cx="4192859" cy="1292958"/>
          </a:xfrm>
        </p:spPr>
        <p:txBody>
          <a:bodyPr>
            <a:normAutofit/>
          </a:bodyPr>
          <a:lstStyle/>
          <a:p>
            <a:pPr algn="ctr"/>
            <a:r>
              <a:rPr lang="nb-NO" dirty="0"/>
              <a:t>Balanse mellom stress og hvile</a:t>
            </a:r>
          </a:p>
        </p:txBody>
      </p:sp>
      <p:sp>
        <p:nvSpPr>
          <p:cNvPr id="3" name="Plassholder for innhold 2">
            <a:extLst>
              <a:ext uri="{FF2B5EF4-FFF2-40B4-BE49-F238E27FC236}">
                <a16:creationId xmlns:a16="http://schemas.microsoft.com/office/drawing/2014/main" id="{95701117-8085-D3BB-8132-980ECBF47594}"/>
              </a:ext>
            </a:extLst>
          </p:cNvPr>
          <p:cNvSpPr>
            <a:spLocks noGrp="1"/>
          </p:cNvSpPr>
          <p:nvPr>
            <p:ph idx="1"/>
          </p:nvPr>
        </p:nvSpPr>
        <p:spPr>
          <a:xfrm>
            <a:off x="6010506" y="1359990"/>
            <a:ext cx="5400674" cy="4932362"/>
          </a:xfrm>
        </p:spPr>
        <p:txBody>
          <a:bodyPr>
            <a:noAutofit/>
          </a:bodyPr>
          <a:lstStyle/>
          <a:p>
            <a:pPr marL="0" indent="0">
              <a:spcBef>
                <a:spcPts val="1200"/>
              </a:spcBef>
              <a:spcAft>
                <a:spcPts val="1200"/>
              </a:spcAft>
              <a:buNone/>
            </a:pPr>
            <a:endParaRPr lang="nb-NO" sz="1800" dirty="0">
              <a:latin typeface="Oslo Sans Office" panose="02000000000000000000" pitchFamily="2" charset="0"/>
            </a:endParaRPr>
          </a:p>
          <a:p>
            <a:pPr marL="0" indent="0">
              <a:spcBef>
                <a:spcPts val="1200"/>
              </a:spcBef>
              <a:spcAft>
                <a:spcPts val="1200"/>
              </a:spcAft>
              <a:buNone/>
            </a:pPr>
            <a:r>
              <a:rPr lang="nb-NO" sz="1800" dirty="0">
                <a:latin typeface="Oslo Sans Office" panose="02000000000000000000" pitchFamily="2" charset="0"/>
              </a:rPr>
              <a:t>Vi kan hjelpe ved å: </a:t>
            </a:r>
          </a:p>
          <a:p>
            <a:pPr marL="576000" lvl="3">
              <a:spcBef>
                <a:spcPts val="1200"/>
              </a:spcBef>
              <a:spcAft>
                <a:spcPts val="1200"/>
              </a:spcAft>
              <a:buBlip>
                <a:blip r:embed="rId2"/>
              </a:buBlip>
            </a:pPr>
            <a:r>
              <a:rPr lang="nb-NO" sz="1800" dirty="0">
                <a:latin typeface="Oslo Sans Office" panose="02000000000000000000" pitchFamily="2" charset="0"/>
              </a:rPr>
              <a:t>Tilpasse forventinger våre og legge til rette for passe store utfordringer</a:t>
            </a:r>
          </a:p>
          <a:p>
            <a:pPr marL="576000" lvl="3">
              <a:spcBef>
                <a:spcPts val="1200"/>
              </a:spcBef>
              <a:spcAft>
                <a:spcPts val="1200"/>
              </a:spcAft>
              <a:buBlip>
                <a:blip r:embed="rId2"/>
              </a:buBlip>
            </a:pPr>
            <a:r>
              <a:rPr lang="nb-NO" sz="1800" dirty="0">
                <a:latin typeface="Oslo Sans Office" panose="02000000000000000000" pitchFamily="2" charset="0"/>
              </a:rPr>
              <a:t>Tilby støtte når barnet trenger det.</a:t>
            </a:r>
          </a:p>
          <a:p>
            <a:pPr marL="576000" lvl="3">
              <a:spcBef>
                <a:spcPts val="1200"/>
              </a:spcBef>
              <a:spcAft>
                <a:spcPts val="1200"/>
              </a:spcAft>
              <a:buBlip>
                <a:blip r:embed="rId2"/>
              </a:buBlip>
            </a:pPr>
            <a:r>
              <a:rPr lang="nb-NO" sz="1800" dirty="0">
                <a:latin typeface="Oslo Sans Office" panose="02000000000000000000" pitchFamily="2" charset="0"/>
              </a:rPr>
              <a:t>Prøve å gjøre stresset forutsigbart</a:t>
            </a:r>
          </a:p>
          <a:p>
            <a:pPr marL="576000" lvl="3">
              <a:spcBef>
                <a:spcPts val="1200"/>
              </a:spcBef>
              <a:spcAft>
                <a:spcPts val="1200"/>
              </a:spcAft>
              <a:buBlip>
                <a:blip r:embed="rId2"/>
              </a:buBlip>
            </a:pPr>
            <a:r>
              <a:rPr lang="nb-NO" sz="1800" dirty="0">
                <a:latin typeface="Oslo Sans Office" panose="02000000000000000000" pitchFamily="2" charset="0"/>
              </a:rPr>
              <a:t>Lang nok pause mellom hver gang de opplever stress. </a:t>
            </a:r>
          </a:p>
        </p:txBody>
      </p:sp>
      <p:sp>
        <p:nvSpPr>
          <p:cNvPr id="6" name="TekstSylinder 5">
            <a:extLst>
              <a:ext uri="{FF2B5EF4-FFF2-40B4-BE49-F238E27FC236}">
                <a16:creationId xmlns:a16="http://schemas.microsoft.com/office/drawing/2014/main" id="{73F612EB-5FD9-B86F-55C3-FAEA227CE8E9}"/>
              </a:ext>
            </a:extLst>
          </p:cNvPr>
          <p:cNvSpPr txBox="1"/>
          <p:nvPr/>
        </p:nvSpPr>
        <p:spPr>
          <a:xfrm>
            <a:off x="8156576" y="192087"/>
            <a:ext cx="3684104" cy="307777"/>
          </a:xfrm>
          <a:prstGeom prst="rect">
            <a:avLst/>
          </a:prstGeom>
          <a:noFill/>
        </p:spPr>
        <p:txBody>
          <a:bodyPr wrap="square" rtlCol="0">
            <a:spAutoFit/>
          </a:bodyPr>
          <a:lstStyle/>
          <a:p>
            <a:pPr algn="r"/>
            <a:r>
              <a:rPr lang="nb-NO" sz="1400"/>
              <a:t>Meg som ansatt – økt 2</a:t>
            </a:r>
          </a:p>
        </p:txBody>
      </p:sp>
      <p:sp>
        <p:nvSpPr>
          <p:cNvPr id="7" name="Plassholder for dato 3">
            <a:extLst>
              <a:ext uri="{FF2B5EF4-FFF2-40B4-BE49-F238E27FC236}">
                <a16:creationId xmlns:a16="http://schemas.microsoft.com/office/drawing/2014/main" id="{C3EE5F32-0BD8-4EC4-573D-DD2EF4C95AC5}"/>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8" name="Plassholder for lysbildenummer 4">
            <a:extLst>
              <a:ext uri="{FF2B5EF4-FFF2-40B4-BE49-F238E27FC236}">
                <a16:creationId xmlns:a16="http://schemas.microsoft.com/office/drawing/2014/main" id="{4F9F0655-D3F4-0D1D-6CE2-38F044DE3CA0}"/>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27</a:t>
            </a:fld>
            <a:endParaRPr lang="nb-NO"/>
          </a:p>
        </p:txBody>
      </p:sp>
      <p:pic>
        <p:nvPicPr>
          <p:cNvPr id="9" name="Bilde 8" descr="Et bilde som inneholder tegning, Grafikk, kunst, strektegninger&#10;&#10;Automatisk generert beskrivelse">
            <a:extLst>
              <a:ext uri="{FF2B5EF4-FFF2-40B4-BE49-F238E27FC236}">
                <a16:creationId xmlns:a16="http://schemas.microsoft.com/office/drawing/2014/main" id="{A9B6010B-CC4E-EEB0-2759-1169F76DA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820" y="1663753"/>
            <a:ext cx="3874576" cy="2233394"/>
          </a:xfrm>
          <a:prstGeom prst="rect">
            <a:avLst/>
          </a:prstGeom>
        </p:spPr>
      </p:pic>
    </p:spTree>
    <p:extLst>
      <p:ext uri="{BB962C8B-B14F-4D97-AF65-F5344CB8AC3E}">
        <p14:creationId xmlns:p14="http://schemas.microsoft.com/office/powerpoint/2010/main" val="4120244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3D26597-5502-B4D2-85B9-352FA9267A34}"/>
              </a:ext>
            </a:extLst>
          </p:cNvPr>
          <p:cNvSpPr/>
          <p:nvPr/>
        </p:nvSpPr>
        <p:spPr>
          <a:xfrm>
            <a:off x="5334000" y="0"/>
            <a:ext cx="685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i="1">
              <a:solidFill>
                <a:schemeClr val="tx1"/>
              </a:solidFill>
            </a:endParaRPr>
          </a:p>
        </p:txBody>
      </p:sp>
      <p:sp>
        <p:nvSpPr>
          <p:cNvPr id="2" name="Tittel 1">
            <a:extLst>
              <a:ext uri="{FF2B5EF4-FFF2-40B4-BE49-F238E27FC236}">
                <a16:creationId xmlns:a16="http://schemas.microsoft.com/office/drawing/2014/main" id="{02916DAC-99A7-3DDF-4AB1-3F4D70C6FD7C}"/>
              </a:ext>
            </a:extLst>
          </p:cNvPr>
          <p:cNvSpPr>
            <a:spLocks noGrp="1"/>
          </p:cNvSpPr>
          <p:nvPr>
            <p:ph type="title"/>
          </p:nvPr>
        </p:nvSpPr>
        <p:spPr>
          <a:xfrm>
            <a:off x="328614" y="4332215"/>
            <a:ext cx="5186363" cy="1323111"/>
          </a:xfrm>
        </p:spPr>
        <p:txBody>
          <a:bodyPr>
            <a:noAutofit/>
          </a:bodyPr>
          <a:lstStyle/>
          <a:p>
            <a:pPr algn="ctr"/>
            <a:r>
              <a:rPr lang="nb-NO"/>
              <a:t>Til sammen gir vi barna mange erfaringer med reguleringsstøtte</a:t>
            </a:r>
          </a:p>
        </p:txBody>
      </p:sp>
      <p:sp>
        <p:nvSpPr>
          <p:cNvPr id="6" name="Plassholder for innhold 2">
            <a:extLst>
              <a:ext uri="{FF2B5EF4-FFF2-40B4-BE49-F238E27FC236}">
                <a16:creationId xmlns:a16="http://schemas.microsoft.com/office/drawing/2014/main" id="{34F79D7E-C052-4DCF-BCFA-9B9CE81A63A9}"/>
              </a:ext>
            </a:extLst>
          </p:cNvPr>
          <p:cNvSpPr txBox="1">
            <a:spLocks/>
          </p:cNvSpPr>
          <p:nvPr/>
        </p:nvSpPr>
        <p:spPr>
          <a:xfrm>
            <a:off x="6096000" y="1958115"/>
            <a:ext cx="5372746" cy="3357804"/>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800"/>
              </a:spcAft>
            </a:pPr>
            <a:r>
              <a:rPr lang="nb-NO" sz="1800" dirty="0"/>
              <a:t>Å gi reguleringsstøtte er </a:t>
            </a:r>
            <a:r>
              <a:rPr lang="nb-NO" sz="1800" b="1" dirty="0"/>
              <a:t>ikke alltid like lett</a:t>
            </a:r>
            <a:r>
              <a:rPr lang="nb-NO" sz="1800" dirty="0"/>
              <a:t>. </a:t>
            </a:r>
          </a:p>
          <a:p>
            <a:pPr>
              <a:spcAft>
                <a:spcPts val="1800"/>
              </a:spcAft>
            </a:pPr>
            <a:r>
              <a:rPr lang="nb-NO" sz="1800" dirty="0"/>
              <a:t>Det viktigste er at vi </a:t>
            </a:r>
            <a:r>
              <a:rPr lang="nb-NO" sz="1800" b="1" dirty="0"/>
              <a:t>fortsetter å prøve</a:t>
            </a:r>
            <a:r>
              <a:rPr lang="nb-NO" sz="1800" dirty="0"/>
              <a:t>, ikke gir opp, er bevisst på oss selv og at vi støtter hverandre som kollegaer. </a:t>
            </a:r>
          </a:p>
          <a:p>
            <a:pPr>
              <a:spcAft>
                <a:spcPts val="1800"/>
              </a:spcAft>
            </a:pPr>
            <a:r>
              <a:rPr lang="nb-NO" sz="1800" b="1" dirty="0"/>
              <a:t>Sammen </a:t>
            </a:r>
            <a:r>
              <a:rPr lang="nb-NO" sz="1800" dirty="0"/>
              <a:t>kan vi gi barn nye erfaringer med trygge voksne som kan kompensere for de vonde. </a:t>
            </a:r>
          </a:p>
        </p:txBody>
      </p:sp>
      <p:pic>
        <p:nvPicPr>
          <p:cNvPr id="7" name="Bilde 6" descr="Et bilde som inneholder sort, mørke&#10;&#10;Automatisk generert beskrivelse">
            <a:extLst>
              <a:ext uri="{FF2B5EF4-FFF2-40B4-BE49-F238E27FC236}">
                <a16:creationId xmlns:a16="http://schemas.microsoft.com/office/drawing/2014/main" id="{7E4AECCB-1174-4357-9244-56A8766E3F15}"/>
              </a:ext>
            </a:extLst>
          </p:cNvPr>
          <p:cNvPicPr>
            <a:picLocks noChangeAspect="1"/>
          </p:cNvPicPr>
          <p:nvPr/>
        </p:nvPicPr>
        <p:blipFill>
          <a:blip r:embed="rId3">
            <a:extLst>
              <a:ext uri="{28A0092B-C50C-407E-A947-70E740481C1C}">
                <a14:useLocalDpi xmlns:a14="http://schemas.microsoft.com/office/drawing/2010/main" val="0"/>
              </a:ext>
            </a:extLst>
          </a:blip>
          <a:srcRect l="60114"/>
          <a:stretch/>
        </p:blipFill>
        <p:spPr>
          <a:xfrm>
            <a:off x="1061047" y="192087"/>
            <a:ext cx="3201061" cy="4751082"/>
          </a:xfrm>
          <a:prstGeom prst="rect">
            <a:avLst/>
          </a:prstGeom>
        </p:spPr>
      </p:pic>
      <p:sp>
        <p:nvSpPr>
          <p:cNvPr id="8" name="TekstSylinder 7">
            <a:extLst>
              <a:ext uri="{FF2B5EF4-FFF2-40B4-BE49-F238E27FC236}">
                <a16:creationId xmlns:a16="http://schemas.microsoft.com/office/drawing/2014/main" id="{F1529450-1C87-2688-05F2-443C9F47ABE5}"/>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788520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962F4A-8EDA-ACC3-CB6F-CB8AB4044DE2}"/>
              </a:ext>
            </a:extLst>
          </p:cNvPr>
          <p:cNvSpPr>
            <a:spLocks noGrp="1"/>
          </p:cNvSpPr>
          <p:nvPr>
            <p:ph type="title"/>
          </p:nvPr>
        </p:nvSpPr>
        <p:spPr>
          <a:xfrm>
            <a:off x="695326" y="720001"/>
            <a:ext cx="3267074" cy="702399"/>
          </a:xfrm>
        </p:spPr>
        <p:txBody>
          <a:bodyPr/>
          <a:lstStyle/>
          <a:p>
            <a:r>
              <a:rPr lang="nb-NO"/>
              <a:t>Case: Ida</a:t>
            </a:r>
          </a:p>
        </p:txBody>
      </p:sp>
      <p:sp>
        <p:nvSpPr>
          <p:cNvPr id="3" name="Plassholder for innhold 2">
            <a:extLst>
              <a:ext uri="{FF2B5EF4-FFF2-40B4-BE49-F238E27FC236}">
                <a16:creationId xmlns:a16="http://schemas.microsoft.com/office/drawing/2014/main" id="{C145F9BA-F214-3236-8C10-3CF3915F5FD4}"/>
              </a:ext>
            </a:extLst>
          </p:cNvPr>
          <p:cNvSpPr>
            <a:spLocks noGrp="1"/>
          </p:cNvSpPr>
          <p:nvPr>
            <p:ph idx="1"/>
          </p:nvPr>
        </p:nvSpPr>
        <p:spPr>
          <a:xfrm>
            <a:off x="695326" y="2032001"/>
            <a:ext cx="6119812" cy="3783012"/>
          </a:xfrm>
        </p:spPr>
        <p:txBody>
          <a:bodyPr numCol="1" spcCol="360000">
            <a:normAutofit/>
          </a:bodyPr>
          <a:lstStyle/>
          <a:p>
            <a:pPr marL="0" indent="0">
              <a:buNone/>
            </a:pPr>
            <a:r>
              <a:rPr lang="nb-NO" sz="1800"/>
              <a:t>For å gjenkjenne og bli mer bevisst på de ulike reguleringsportene skal vi jobbe med casen om Ida. </a:t>
            </a:r>
          </a:p>
          <a:p>
            <a:r>
              <a:rPr lang="nb-NO" sz="1800"/>
              <a:t>Les casen hver for dere og diskuter etterpå i grupper: </a:t>
            </a:r>
          </a:p>
          <a:p>
            <a:pPr lvl="2">
              <a:spcBef>
                <a:spcPts val="1200"/>
              </a:spcBef>
              <a:buBlip>
                <a:blip r:embed="rId2"/>
              </a:buBlip>
            </a:pPr>
            <a:r>
              <a:rPr lang="nb-NO" sz="1800"/>
              <a:t>Diskuter hvordan den ansatte gir reguleringsstøtte gjennom de ulike reguleringsportene. </a:t>
            </a:r>
          </a:p>
          <a:p>
            <a:pPr lvl="2">
              <a:spcBef>
                <a:spcPts val="1200"/>
              </a:spcBef>
              <a:buBlip>
                <a:blip r:embed="rId2"/>
              </a:buBlip>
            </a:pPr>
            <a:r>
              <a:rPr lang="nb-NO" sz="1800"/>
              <a:t>Hvordan kan vi som ansatte håndtere lignende situasjoner, hva er dine erfaringer med hva som er nyttig?</a:t>
            </a:r>
          </a:p>
          <a:p>
            <a:endParaRPr lang="nb-NO" sz="1800"/>
          </a:p>
        </p:txBody>
      </p:sp>
      <p:pic>
        <p:nvPicPr>
          <p:cNvPr id="5" name="Bilde 4" descr="Et bilde som inneholder tegning, sketch, kunst, illustrasjon&#10;&#10;Automatisk generert beskrivelse">
            <a:extLst>
              <a:ext uri="{FF2B5EF4-FFF2-40B4-BE49-F238E27FC236}">
                <a16:creationId xmlns:a16="http://schemas.microsoft.com/office/drawing/2014/main" id="{F117B5D4-DAB5-A7F8-24D4-3A00E4C292B0}"/>
              </a:ext>
            </a:extLst>
          </p:cNvPr>
          <p:cNvPicPr>
            <a:picLocks noChangeAspect="1"/>
          </p:cNvPicPr>
          <p:nvPr/>
        </p:nvPicPr>
        <p:blipFill rotWithShape="1">
          <a:blip r:embed="rId3">
            <a:extLst>
              <a:ext uri="{28A0092B-C50C-407E-A947-70E740481C1C}">
                <a14:useLocalDpi xmlns:a14="http://schemas.microsoft.com/office/drawing/2010/main" val="0"/>
              </a:ext>
            </a:extLst>
          </a:blip>
          <a:srcRect t="-1" b="60267"/>
          <a:stretch/>
        </p:blipFill>
        <p:spPr>
          <a:xfrm>
            <a:off x="6360313" y="1196975"/>
            <a:ext cx="5608530" cy="3525192"/>
          </a:xfrm>
          <a:prstGeom prst="rect">
            <a:avLst/>
          </a:prstGeom>
        </p:spPr>
      </p:pic>
      <p:pic>
        <p:nvPicPr>
          <p:cNvPr id="4" name="Bilde 3" descr="Et bilde som inneholder måne, Himmellegeme, mørke, Astronomisk begivenhet&#10;&#10;Automatisk generert beskrivelse">
            <a:extLst>
              <a:ext uri="{FF2B5EF4-FFF2-40B4-BE49-F238E27FC236}">
                <a16:creationId xmlns:a16="http://schemas.microsoft.com/office/drawing/2014/main" id="{5468DCD8-1EDA-3555-5EBA-CD3B16C4D08D}"/>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875515" y="587339"/>
            <a:ext cx="578497" cy="552198"/>
          </a:xfrm>
          <a:prstGeom prst="rect">
            <a:avLst/>
          </a:prstGeom>
        </p:spPr>
      </p:pic>
      <p:sp>
        <p:nvSpPr>
          <p:cNvPr id="9" name="TekstSylinder 8">
            <a:extLst>
              <a:ext uri="{FF2B5EF4-FFF2-40B4-BE49-F238E27FC236}">
                <a16:creationId xmlns:a16="http://schemas.microsoft.com/office/drawing/2014/main" id="{7A73DFC5-59FC-93D3-D190-73E5AE4F2922}"/>
              </a:ext>
            </a:extLst>
          </p:cNvPr>
          <p:cNvSpPr txBox="1"/>
          <p:nvPr/>
        </p:nvSpPr>
        <p:spPr>
          <a:xfrm>
            <a:off x="10454012" y="513796"/>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20</a:t>
            </a:r>
            <a:r>
              <a:rPr lang="nb-NO" sz="1400" b="1">
                <a:effectLst/>
                <a:latin typeface="+mj-lt"/>
                <a:ea typeface="Aptos" panose="020B0004020202020204" pitchFamily="34" charset="0"/>
                <a:cs typeface="Times New Roman" panose="02020603050405020304" pitchFamily="18" charset="0"/>
              </a:rPr>
              <a:t> minutter</a:t>
            </a:r>
          </a:p>
        </p:txBody>
      </p:sp>
      <p:sp>
        <p:nvSpPr>
          <p:cNvPr id="10" name="TekstSylinder 9">
            <a:extLst>
              <a:ext uri="{FF2B5EF4-FFF2-40B4-BE49-F238E27FC236}">
                <a16:creationId xmlns:a16="http://schemas.microsoft.com/office/drawing/2014/main" id="{C58244CC-3409-6E70-9DDA-925533011E28}"/>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17344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672F8-369B-AEDA-4CAC-6168C16F318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34B2F85F-F623-BAAC-39DC-253C65D7CE4A}"/>
              </a:ext>
            </a:extLst>
          </p:cNvPr>
          <p:cNvSpPr txBox="1"/>
          <p:nvPr/>
        </p:nvSpPr>
        <p:spPr>
          <a:xfrm>
            <a:off x="5601767" y="3992759"/>
            <a:ext cx="3816553" cy="1908215"/>
          </a:xfrm>
          <a:prstGeom prst="rect">
            <a:avLst/>
          </a:prstGeom>
          <a:noFill/>
        </p:spPr>
        <p:txBody>
          <a:bodyPr wrap="square" rtlCol="0">
            <a:spAutoFit/>
          </a:bodyPr>
          <a:lstStyle/>
          <a:p>
            <a:pPr algn="ctr">
              <a:spcBef>
                <a:spcPts val="600"/>
              </a:spcBef>
              <a:spcAft>
                <a:spcPts val="600"/>
              </a:spcAft>
            </a:pPr>
            <a:r>
              <a:rPr lang="nb-NO" b="1">
                <a:effectLst/>
              </a:rPr>
              <a:t>Økt 2</a:t>
            </a:r>
            <a:endParaRPr lang="nb-NO" sz="1600"/>
          </a:p>
          <a:p>
            <a:pPr marL="342900" marR="0" lvl="0" indent="-342900" algn="l" defTabSz="914400" rtl="0" eaLnBrk="1" fontAlgn="auto" latinLnBrk="0" hangingPunct="1">
              <a:spcBef>
                <a:spcPts val="600"/>
              </a:spcBef>
              <a:spcAft>
                <a:spcPts val="600"/>
              </a:spcAft>
              <a:buClrTx/>
              <a:buSzTx/>
              <a:buBlip>
                <a:blip r:embed="rId2"/>
              </a:buBlip>
              <a:tabLst/>
              <a:defRPr/>
            </a:pPr>
            <a:r>
              <a:rPr lang="nb-NO" sz="1600"/>
              <a:t>Ulike måter vi kan gi reguleringsstøtte til barn.  </a:t>
            </a:r>
          </a:p>
          <a:p>
            <a:pPr marL="342900" marR="0" lvl="0" indent="-342900" algn="l" defTabSz="914400" rtl="0" eaLnBrk="1" fontAlgn="auto" latinLnBrk="0" hangingPunct="1">
              <a:spcBef>
                <a:spcPts val="600"/>
              </a:spcBef>
              <a:spcAft>
                <a:spcPts val="600"/>
              </a:spcAft>
              <a:buClrTx/>
              <a:buSzTx/>
              <a:buBlip>
                <a:blip r:embed="rId2"/>
              </a:buBlip>
              <a:tabLst/>
              <a:defRPr/>
            </a:pPr>
            <a:r>
              <a:rPr lang="nb-NO" sz="1600"/>
              <a:t>Hvordan vi kan jobbe mer systematisk med reguleringsstøtte. </a:t>
            </a:r>
          </a:p>
        </p:txBody>
      </p:sp>
      <p:sp>
        <p:nvSpPr>
          <p:cNvPr id="5" name="TekstSylinder 4">
            <a:extLst>
              <a:ext uri="{FF2B5EF4-FFF2-40B4-BE49-F238E27FC236}">
                <a16:creationId xmlns:a16="http://schemas.microsoft.com/office/drawing/2014/main" id="{E34E972D-6AD3-9833-B08A-407FCBB029C8}"/>
              </a:ext>
            </a:extLst>
          </p:cNvPr>
          <p:cNvSpPr txBox="1"/>
          <p:nvPr/>
        </p:nvSpPr>
        <p:spPr>
          <a:xfrm>
            <a:off x="2178674" y="3992759"/>
            <a:ext cx="3619960" cy="1908215"/>
          </a:xfrm>
          <a:prstGeom prst="rect">
            <a:avLst/>
          </a:prstGeom>
          <a:noFill/>
        </p:spPr>
        <p:txBody>
          <a:bodyPr wrap="square" rtlCol="0">
            <a:spAutoFit/>
          </a:bodyPr>
          <a:lstStyle/>
          <a:p>
            <a:pPr lvl="0" algn="ctr">
              <a:spcBef>
                <a:spcPts val="600"/>
              </a:spcBef>
              <a:spcAft>
                <a:spcPts val="600"/>
              </a:spcAft>
            </a:pPr>
            <a:r>
              <a:rPr lang="nb-NO" sz="1800" b="1"/>
              <a:t>Økt 1</a:t>
            </a:r>
            <a:endParaRPr lang="nb-NO" sz="1600">
              <a:latin typeface="Oslo Sans" panose="02000000000000000000" pitchFamily="2" charset="77"/>
            </a:endParaRPr>
          </a:p>
          <a:p>
            <a:pPr marL="342900" indent="-342900">
              <a:spcBef>
                <a:spcPts val="600"/>
              </a:spcBef>
              <a:spcAft>
                <a:spcPts val="600"/>
              </a:spcAft>
              <a:buBlip>
                <a:blip r:embed="rId2"/>
              </a:buBlip>
            </a:pPr>
            <a:r>
              <a:rPr lang="nb-NO" sz="1600"/>
              <a:t>Hvordan stressresponsen påvirker barns fungering. </a:t>
            </a:r>
          </a:p>
          <a:p>
            <a:pPr marL="342900" indent="-342900">
              <a:spcBef>
                <a:spcPts val="600"/>
              </a:spcBef>
              <a:spcAft>
                <a:spcPts val="600"/>
              </a:spcAft>
              <a:buBlip>
                <a:blip r:embed="rId2"/>
              </a:buBlip>
            </a:pPr>
            <a:r>
              <a:rPr lang="nb-NO" sz="1600"/>
              <a:t>Å bruke toleransevinduet som verktøy for å gjenkjenne barnets aktivering og behov. </a:t>
            </a:r>
          </a:p>
        </p:txBody>
      </p:sp>
      <p:sp>
        <p:nvSpPr>
          <p:cNvPr id="8" name="Tittel 1">
            <a:extLst>
              <a:ext uri="{FF2B5EF4-FFF2-40B4-BE49-F238E27FC236}">
                <a16:creationId xmlns:a16="http://schemas.microsoft.com/office/drawing/2014/main" id="{C6FCCEEC-FBE6-057A-2511-2AAB59E27FEF}"/>
              </a:ext>
            </a:extLst>
          </p:cNvPr>
          <p:cNvSpPr txBox="1">
            <a:spLocks/>
          </p:cNvSpPr>
          <p:nvPr/>
        </p:nvSpPr>
        <p:spPr>
          <a:xfrm>
            <a:off x="628798" y="758454"/>
            <a:ext cx="8789522" cy="568117"/>
          </a:xfrm>
          <a:prstGeom prst="rect">
            <a:avLst/>
          </a:prstGeom>
        </p:spPr>
        <p:txBody>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Vi skal ha fokus på:</a:t>
            </a:r>
            <a:endParaRPr lang="nb-NO">
              <a:effectLst/>
              <a:latin typeface="Oslo Sans" panose="02000000000000000000" pitchFamily="2" charset="77"/>
            </a:endParaRPr>
          </a:p>
        </p:txBody>
      </p:sp>
      <p:pic>
        <p:nvPicPr>
          <p:cNvPr id="9" name="Bilde 8" descr="Et bilde som inneholder design&#10;&#10;Automatisk generert beskrivelse med lav konfidens">
            <a:extLst>
              <a:ext uri="{FF2B5EF4-FFF2-40B4-BE49-F238E27FC236}">
                <a16:creationId xmlns:a16="http://schemas.microsoft.com/office/drawing/2014/main" id="{E74B4085-5765-17CE-ADF1-46E9C52A1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8792" y="2368643"/>
            <a:ext cx="783557" cy="1044743"/>
          </a:xfrm>
          <a:prstGeom prst="rect">
            <a:avLst/>
          </a:prstGeom>
        </p:spPr>
      </p:pic>
      <p:pic>
        <p:nvPicPr>
          <p:cNvPr id="4" name="Bilde 3">
            <a:extLst>
              <a:ext uri="{FF2B5EF4-FFF2-40B4-BE49-F238E27FC236}">
                <a16:creationId xmlns:a16="http://schemas.microsoft.com/office/drawing/2014/main" id="{2E3DF275-C486-56EC-1A8C-E4166C403276}"/>
              </a:ext>
            </a:extLst>
          </p:cNvPr>
          <p:cNvPicPr>
            <a:picLocks noChangeAspect="1"/>
          </p:cNvPicPr>
          <p:nvPr/>
        </p:nvPicPr>
        <p:blipFill>
          <a:blip r:embed="rId4">
            <a:extLst>
              <a:ext uri="{28A0092B-C50C-407E-A947-70E740481C1C}">
                <a14:useLocalDpi xmlns:a14="http://schemas.microsoft.com/office/drawing/2010/main" val="0"/>
              </a:ext>
            </a:extLst>
          </a:blip>
          <a:srcRect l="16678" t="68340" r="48463" b="12608"/>
          <a:stretch/>
        </p:blipFill>
        <p:spPr>
          <a:xfrm>
            <a:off x="2388458" y="1704632"/>
            <a:ext cx="7221813" cy="2220290"/>
          </a:xfrm>
          <a:prstGeom prst="rect">
            <a:avLst/>
          </a:prstGeom>
        </p:spPr>
      </p:pic>
    </p:spTree>
    <p:extLst>
      <p:ext uri="{BB962C8B-B14F-4D97-AF65-F5344CB8AC3E}">
        <p14:creationId xmlns:p14="http://schemas.microsoft.com/office/powerpoint/2010/main" val="767884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962F4A-8EDA-ACC3-CB6F-CB8AB4044DE2}"/>
              </a:ext>
            </a:extLst>
          </p:cNvPr>
          <p:cNvSpPr>
            <a:spLocks noGrp="1"/>
          </p:cNvSpPr>
          <p:nvPr>
            <p:ph type="title"/>
          </p:nvPr>
        </p:nvSpPr>
        <p:spPr>
          <a:xfrm>
            <a:off x="695326" y="720001"/>
            <a:ext cx="3267074" cy="702399"/>
          </a:xfrm>
        </p:spPr>
        <p:txBody>
          <a:bodyPr/>
          <a:lstStyle/>
          <a:p>
            <a:r>
              <a:rPr lang="nb-NO"/>
              <a:t>Case: Ida</a:t>
            </a:r>
            <a:r>
              <a:rPr lang="nb-NO" sz="1600" baseline="80000"/>
              <a:t>2</a:t>
            </a:r>
          </a:p>
        </p:txBody>
      </p:sp>
      <p:sp>
        <p:nvSpPr>
          <p:cNvPr id="3" name="Plassholder for innhold 2">
            <a:extLst>
              <a:ext uri="{FF2B5EF4-FFF2-40B4-BE49-F238E27FC236}">
                <a16:creationId xmlns:a16="http://schemas.microsoft.com/office/drawing/2014/main" id="{C145F9BA-F214-3236-8C10-3CF3915F5FD4}"/>
              </a:ext>
            </a:extLst>
          </p:cNvPr>
          <p:cNvSpPr>
            <a:spLocks noGrp="1"/>
          </p:cNvSpPr>
          <p:nvPr>
            <p:ph idx="1"/>
          </p:nvPr>
        </p:nvSpPr>
        <p:spPr>
          <a:xfrm>
            <a:off x="687388" y="1628086"/>
            <a:ext cx="10601098" cy="4664265"/>
          </a:xfrm>
        </p:spPr>
        <p:txBody>
          <a:bodyPr numCol="2" spcCol="360000">
            <a:noAutofit/>
          </a:bodyPr>
          <a:lstStyle/>
          <a:p>
            <a:pPr marL="0" indent="0">
              <a:buNone/>
            </a:pPr>
            <a:r>
              <a:rPr lang="nb-NO" sz="1400"/>
              <a:t>Det er kveld og på ungdomsklubben er det både mange voksne og ungdommer til stede. Ida (15 år) krangler med venninnene. Hun føler at alle er imot henne, og Ida kjenner at hun ikke orker mer. Hun er så lei av at de andre alltid rotter seg sammen mot henne. En av de ansatte prøver å snakke med henne, men får beskjed om å «holde kjeft». </a:t>
            </a:r>
          </a:p>
          <a:p>
            <a:pPr marL="0" indent="0">
              <a:buNone/>
            </a:pPr>
            <a:r>
              <a:rPr lang="nb-NO" sz="1400"/>
              <a:t>Ida løper ut av klubben og ut på gaten. Den ansatte følger med henne, men holder seg litt på avstand. De ansatte vet at Ida kan skade seg selv, og de er bekymret for at hun muligens kan kjøpe rusmidler. </a:t>
            </a:r>
          </a:p>
          <a:p>
            <a:pPr marL="0" indent="0">
              <a:buNone/>
            </a:pPr>
            <a:r>
              <a:rPr lang="nb-NO" sz="1400"/>
              <a:t>Ansatte prøver å snakke med henne, men hun avviser umiddelbart. Ida fortsetter å gå i et raskt tempo, pulsen hennes er høy, og det ser ut som hun har lyst til å slå til noe. Den kalde luften blåser henne i ansiktet. De blir gående en liten stund, før Ida etter hvert begynner å senke tempoet. Den ansatte prøver å nærme seg litt, og merker at de kan gå i samme tempo og nesten ved siden av hverandre uten at Ida blir sint. De blir gående sånn litt, og den ansatte får gradvis komme litt nærmere. </a:t>
            </a:r>
          </a:p>
          <a:p>
            <a:pPr marL="0" indent="0">
              <a:buNone/>
            </a:pPr>
            <a:r>
              <a:rPr lang="nb-NO" sz="1400"/>
              <a:t>Den ansatte kommenterer på hva de ser rundt seg. Det er to hunder i parken som leker med hverandre, noen barn som leker på lekeplassen og to gamle damer som ler sammen. Ida virker ikke veldig interessert i å snakke, men begynner så smått å svare med enstavelsesord. </a:t>
            </a:r>
          </a:p>
          <a:p>
            <a:pPr marL="0" indent="0">
              <a:buNone/>
            </a:pPr>
            <a:r>
              <a:rPr lang="nb-NO" sz="1400"/>
              <a:t>Etter hvert snakker de litt mer sammen om hva Ida skal i helgen. Hun gleder seg til å ikke være på skolen. Hun begynner etter hvert å fortelle at det ikke alltid er like gøy fordi hun føler de andre jentene ikke aksepterer henne helt, og at de ofte stenger henne ute. Hun stresser med å finne ut av hvem hun skal være med i friminuttene. Den ansatte er rolig når Ida snakker, nikker og lytter til det hun forteller uten å avbryte. Hun gir bare noen korte kommentarer som «det høres vanskelig ut», og at det gir veldig mening å kjenne på stress når man ikke vet hvem man skal være med i friminuttet. Den ansatte har lyst til å foreslå for Ida at hun kan bli med på noen aktiviteter i friminuttet så hun slipper å stresse, men stopper seg selv fra å si det og lar heller Ida fortelle ferdig. </a:t>
            </a:r>
          </a:p>
          <a:p>
            <a:pPr marL="0" indent="0">
              <a:buNone/>
            </a:pPr>
            <a:endParaRPr lang="nb-NO" sz="1400"/>
          </a:p>
        </p:txBody>
      </p:sp>
      <p:sp>
        <p:nvSpPr>
          <p:cNvPr id="7" name="TekstSylinder 6">
            <a:extLst>
              <a:ext uri="{FF2B5EF4-FFF2-40B4-BE49-F238E27FC236}">
                <a16:creationId xmlns:a16="http://schemas.microsoft.com/office/drawing/2014/main" id="{01A884D3-4420-14CA-1E95-CA1A22398076}"/>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284959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0474E66-4A29-77E4-9DF3-4EED6A56E3F5}"/>
              </a:ext>
            </a:extLst>
          </p:cNvPr>
          <p:cNvSpPr>
            <a:spLocks noGrp="1"/>
          </p:cNvSpPr>
          <p:nvPr>
            <p:ph type="title"/>
          </p:nvPr>
        </p:nvSpPr>
        <p:spPr/>
        <p:txBody>
          <a:bodyPr/>
          <a:lstStyle/>
          <a:p>
            <a:r>
              <a:rPr lang="nb-NO"/>
              <a:t>Case: Oddemarka skole</a:t>
            </a:r>
          </a:p>
        </p:txBody>
      </p:sp>
      <p:sp>
        <p:nvSpPr>
          <p:cNvPr id="3" name="Plassholder for innhold 2">
            <a:extLst>
              <a:ext uri="{FF2B5EF4-FFF2-40B4-BE49-F238E27FC236}">
                <a16:creationId xmlns:a16="http://schemas.microsoft.com/office/drawing/2014/main" id="{62A68179-1332-CC69-1BAD-669E33C52A32}"/>
              </a:ext>
            </a:extLst>
          </p:cNvPr>
          <p:cNvSpPr>
            <a:spLocks noGrp="1"/>
          </p:cNvSpPr>
          <p:nvPr>
            <p:ph idx="1"/>
          </p:nvPr>
        </p:nvSpPr>
        <p:spPr>
          <a:xfrm>
            <a:off x="695326" y="1846264"/>
            <a:ext cx="6962774" cy="4105998"/>
          </a:xfrm>
        </p:spPr>
        <p:txBody>
          <a:bodyPr/>
          <a:lstStyle/>
          <a:p>
            <a:pPr marL="0" indent="0">
              <a:spcBef>
                <a:spcPts val="1200"/>
              </a:spcBef>
              <a:spcAft>
                <a:spcPts val="1200"/>
              </a:spcAft>
              <a:buNone/>
            </a:pPr>
            <a:r>
              <a:rPr lang="nb-NO" sz="1800"/>
              <a:t>Oddemarka skole jobber med strukturell regulering fordi de ikke bare kan gi regulering til ett og ett barn. Gjennom struktur får de også jobbet gjennom de andre reguleringsportene. </a:t>
            </a:r>
          </a:p>
          <a:p>
            <a:pPr marL="0" indent="0">
              <a:spcBef>
                <a:spcPts val="1200"/>
              </a:spcBef>
              <a:spcAft>
                <a:spcPts val="1200"/>
              </a:spcAft>
              <a:buNone/>
            </a:pPr>
            <a:r>
              <a:rPr lang="nb-NO" sz="1800"/>
              <a:t>Gå sammen i liten gruppe og diskuter: </a:t>
            </a:r>
          </a:p>
          <a:p>
            <a:pPr lvl="2">
              <a:spcBef>
                <a:spcPts val="1200"/>
              </a:spcBef>
              <a:buBlip>
                <a:blip r:embed="rId2"/>
              </a:buBlip>
            </a:pPr>
            <a:r>
              <a:rPr lang="nb-NO" sz="1800"/>
              <a:t>Identifiser de ulike formene for strukturell regulering skolen gjør. </a:t>
            </a:r>
          </a:p>
          <a:p>
            <a:pPr lvl="2">
              <a:spcBef>
                <a:spcPts val="1200"/>
              </a:spcBef>
              <a:buBlip>
                <a:blip r:embed="rId2"/>
              </a:buBlip>
            </a:pPr>
            <a:r>
              <a:rPr lang="nb-NO" sz="1800"/>
              <a:t>Diskuter hvilken annen strukturell regulering man kan gi på din arbeidsplass. </a:t>
            </a:r>
          </a:p>
          <a:p>
            <a:pPr>
              <a:spcBef>
                <a:spcPts val="1200"/>
              </a:spcBef>
              <a:spcAft>
                <a:spcPts val="1200"/>
              </a:spcAft>
            </a:pPr>
            <a:endParaRPr lang="nb-NO" sz="1800"/>
          </a:p>
        </p:txBody>
      </p:sp>
      <p:sp>
        <p:nvSpPr>
          <p:cNvPr id="5" name="Plassholder for dato 3">
            <a:extLst>
              <a:ext uri="{FF2B5EF4-FFF2-40B4-BE49-F238E27FC236}">
                <a16:creationId xmlns:a16="http://schemas.microsoft.com/office/drawing/2014/main" id="{D6317B01-A71A-F518-D1B3-9D1363848BC3}"/>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6" name="Plassholder for lysbildenummer 4">
            <a:extLst>
              <a:ext uri="{FF2B5EF4-FFF2-40B4-BE49-F238E27FC236}">
                <a16:creationId xmlns:a16="http://schemas.microsoft.com/office/drawing/2014/main" id="{EB925DA4-DCA0-4327-DD44-C321FE9602F6}"/>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31</a:t>
            </a:fld>
            <a:endParaRPr lang="nb-NO"/>
          </a:p>
        </p:txBody>
      </p:sp>
      <p:pic>
        <p:nvPicPr>
          <p:cNvPr id="7" name="Google Shape;1612;p8" descr="Et bilde som inneholder skjermbilde, symbol, design&#10;&#10;Automatisk generert beskrivelse">
            <a:extLst>
              <a:ext uri="{FF2B5EF4-FFF2-40B4-BE49-F238E27FC236}">
                <a16:creationId xmlns:a16="http://schemas.microsoft.com/office/drawing/2014/main" id="{7580BB7E-8113-FBFF-86C9-819D3BBC4516}"/>
              </a:ext>
            </a:extLst>
          </p:cNvPr>
          <p:cNvPicPr preferRelativeResize="0"/>
          <p:nvPr/>
        </p:nvPicPr>
        <p:blipFill rotWithShape="1">
          <a:blip r:embed="rId3">
            <a:alphaModFix/>
          </a:blip>
          <a:srcRect l="42580" t="34916" r="36611" b="39442"/>
          <a:stretch/>
        </p:blipFill>
        <p:spPr>
          <a:xfrm>
            <a:off x="8523516" y="2685552"/>
            <a:ext cx="2668238" cy="1932450"/>
          </a:xfrm>
          <a:prstGeom prst="rect">
            <a:avLst/>
          </a:prstGeom>
          <a:noFill/>
          <a:ln>
            <a:noFill/>
          </a:ln>
        </p:spPr>
      </p:pic>
      <p:pic>
        <p:nvPicPr>
          <p:cNvPr id="8" name="Bilde 7" descr="Et bilde som inneholder måne, Himmellegeme, mørke, Astronomisk begivenhet&#10;&#10;Automatisk generert beskrivelse">
            <a:extLst>
              <a:ext uri="{FF2B5EF4-FFF2-40B4-BE49-F238E27FC236}">
                <a16:creationId xmlns:a16="http://schemas.microsoft.com/office/drawing/2014/main" id="{5C02BF9D-D230-129D-AACA-55100B2EAC19}"/>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875515" y="587339"/>
            <a:ext cx="578497" cy="552198"/>
          </a:xfrm>
          <a:prstGeom prst="rect">
            <a:avLst/>
          </a:prstGeom>
        </p:spPr>
      </p:pic>
      <p:sp>
        <p:nvSpPr>
          <p:cNvPr id="9" name="TekstSylinder 8">
            <a:extLst>
              <a:ext uri="{FF2B5EF4-FFF2-40B4-BE49-F238E27FC236}">
                <a16:creationId xmlns:a16="http://schemas.microsoft.com/office/drawing/2014/main" id="{2050E88E-8664-A1B5-97C5-18FDFFBCDFDC}"/>
              </a:ext>
            </a:extLst>
          </p:cNvPr>
          <p:cNvSpPr txBox="1"/>
          <p:nvPr/>
        </p:nvSpPr>
        <p:spPr>
          <a:xfrm>
            <a:off x="10454012" y="645757"/>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20</a:t>
            </a:r>
            <a:r>
              <a:rPr lang="nb-NO" sz="1400" b="1">
                <a:effectLst/>
                <a:latin typeface="+mj-lt"/>
                <a:ea typeface="Aptos" panose="020B0004020202020204" pitchFamily="34" charset="0"/>
                <a:cs typeface="Times New Roman" panose="02020603050405020304" pitchFamily="18" charset="0"/>
              </a:rPr>
              <a:t> minutter</a:t>
            </a:r>
          </a:p>
        </p:txBody>
      </p:sp>
      <p:sp>
        <p:nvSpPr>
          <p:cNvPr id="10" name="TekstSylinder 9">
            <a:extLst>
              <a:ext uri="{FF2B5EF4-FFF2-40B4-BE49-F238E27FC236}">
                <a16:creationId xmlns:a16="http://schemas.microsoft.com/office/drawing/2014/main" id="{129B2953-5A94-2408-D2A7-78E9F7CDEC17}"/>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4109001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5BBCCD3A-1F70-565D-D90C-8E730678A054}"/>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40474E66-4A29-77E4-9DF3-4EED6A56E3F5}"/>
              </a:ext>
            </a:extLst>
          </p:cNvPr>
          <p:cNvSpPr>
            <a:spLocks noGrp="1"/>
          </p:cNvSpPr>
          <p:nvPr>
            <p:ph type="title"/>
          </p:nvPr>
        </p:nvSpPr>
        <p:spPr>
          <a:xfrm>
            <a:off x="485553" y="691950"/>
            <a:ext cx="10515600" cy="1325563"/>
          </a:xfrm>
        </p:spPr>
        <p:txBody>
          <a:bodyPr/>
          <a:lstStyle/>
          <a:p>
            <a:r>
              <a:rPr lang="nb-NO"/>
              <a:t>Oddemarka skole case</a:t>
            </a:r>
            <a:r>
              <a:rPr lang="nb-NO" sz="1600" baseline="80000"/>
              <a:t>2</a:t>
            </a:r>
          </a:p>
        </p:txBody>
      </p:sp>
      <p:sp>
        <p:nvSpPr>
          <p:cNvPr id="3" name="Plassholder for innhold 2">
            <a:extLst>
              <a:ext uri="{FF2B5EF4-FFF2-40B4-BE49-F238E27FC236}">
                <a16:creationId xmlns:a16="http://schemas.microsoft.com/office/drawing/2014/main" id="{62A68179-1332-CC69-1BAD-669E33C52A32}"/>
              </a:ext>
            </a:extLst>
          </p:cNvPr>
          <p:cNvSpPr>
            <a:spLocks noGrp="1"/>
          </p:cNvSpPr>
          <p:nvPr>
            <p:ph idx="1"/>
          </p:nvPr>
        </p:nvSpPr>
        <p:spPr>
          <a:xfrm>
            <a:off x="533401" y="1354732"/>
            <a:ext cx="11173046" cy="5092996"/>
          </a:xfrm>
        </p:spPr>
        <p:txBody>
          <a:bodyPr vert="horz" lIns="0" tIns="0" rIns="0" bIns="0" numCol="2" spcCol="360000" rtlCol="0" anchor="t">
            <a:noAutofit/>
          </a:bodyPr>
          <a:lstStyle/>
          <a:p>
            <a:pPr marL="0" indent="0">
              <a:buNone/>
            </a:pPr>
            <a:r>
              <a:rPr lang="nb-NO" sz="1200"/>
              <a:t>I fjor var det mye uro og støy i klasserommene. Lærerne opplevde at de brukte mer tid på å skape ro fremfor å ha fokus på læring. Det var særlig problematisk etter friminuttene hvor det oppstod konflikter. På vei inn var det mye bråk i gangene og knuffing som ofte førte til unødvendige misforståelser. I timene opplevde lærerne at de brukte mye tid og energi på å få elevene til å fortsette å jobbe, og endte ofte med å bruke mye høy stemme og kjefte. Det gikk også ut over elevenes læringsutbytte, og mange i klassen skulle vurderes om de hadde rett på individuell tilrettelagt opplæring.</a:t>
            </a:r>
          </a:p>
          <a:p>
            <a:pPr marL="0" indent="0">
              <a:buNone/>
            </a:pPr>
            <a:r>
              <a:rPr lang="nb-NO" sz="1200"/>
              <a:t>Skolen ønsket å se hvordan de kunne jobbe mer med grupper fremfor bare enkeltelever gjennom strukturell regulering. De ønsket å flytte fokus fra «brannslokking» til «forebygging» sånn at stressresponsen til barna ikke ble så ofte aktivert gjennom dagen. </a:t>
            </a:r>
          </a:p>
          <a:p>
            <a:pPr marL="0" indent="0">
              <a:buNone/>
            </a:pPr>
            <a:r>
              <a:rPr lang="nb-NO" sz="1200"/>
              <a:t>Aller først gjorde de en kartlegging av hva som potensielt trigget barna som hadde størst vansker. De la merke til at barna trengte mye støtte i overganger og høy grad av forutsigbarhet. I friminuttene la de merke til at det som skulle være positiv «fri lek», ikke alltid var det for de barna som allerede var aktivert. De feiltolket ofte situasjonen, og endte med slåsskamp. </a:t>
            </a:r>
          </a:p>
          <a:p>
            <a:pPr marL="0" indent="0">
              <a:buNone/>
            </a:pPr>
            <a:r>
              <a:rPr lang="nb-NO" sz="1200"/>
              <a:t>De økte derfor antall ansatte som var ute i skolegården før skolen begynte. De ønsket at elevene skulle bli sett og hilst på før skolen begynte. Fremfor at alle barna gikk inn samtidig, skulle hver klasse stille seg opp i fast rekkefølge, før de ble hentet av læreren sin. Da ble det mindre knuffing i gangene, og barna ble ikke like aktivert før undervisningen. </a:t>
            </a:r>
          </a:p>
          <a:p>
            <a:pPr marL="0" indent="0">
              <a:buNone/>
            </a:pPr>
            <a:endParaRPr lang="nb-NO" sz="1200"/>
          </a:p>
          <a:p>
            <a:pPr marL="0" indent="0">
              <a:buNone/>
            </a:pPr>
            <a:endParaRPr lang="nb-NO" sz="1200"/>
          </a:p>
          <a:p>
            <a:pPr marL="0" indent="0">
              <a:buNone/>
            </a:pPr>
            <a:r>
              <a:rPr lang="nb-NO" sz="1200"/>
              <a:t>Før elevene går inn i klasserommet må alle henge av seg ytterklær. Læreren prioriterer å hjelpe elevene som de vet trenger litt ekstra. Elevene som klarer det selv går inn i klasserommet. Der er det er satt på rolig musikk og lagt frem noen enkle sansemotoriske oppgaver til elevene som kommer. </a:t>
            </a:r>
          </a:p>
          <a:p>
            <a:pPr marL="0" indent="0">
              <a:buNone/>
            </a:pPr>
            <a:r>
              <a:rPr lang="nb-NO" sz="1200"/>
              <a:t>Når alle er i klasserommet gjennomgår læreren hva de skal gjøre denne dagen og i kommende time. Informasjonen er også illustrert på tavla, i tilfelle noen ikke får med seg beskjeden eller glemmer det. Klassene har faste pauser der de gjennomfører en kort fysisk aktivitet. Hvor lange arbeidsøktene er i de ulike klassene varierer avhengig av elevens kapasitet. Det som er viktig er at pausen gis før eleven blir for uregulerte og utenfor toleransevinduet. Det er ment som en buffer mot stress. </a:t>
            </a:r>
          </a:p>
          <a:p>
            <a:pPr marL="0" indent="0">
              <a:buNone/>
            </a:pPr>
            <a:r>
              <a:rPr lang="nb-NO" sz="1200"/>
              <a:t>Læreren forbereder alltid alle elevene på at de snart skal avslutte. Etter de har ryddet, og før de skal gå ut i friminutt forklarer læreren hvilke aktiviteter som de kan bli med på og hvem av de voksne som er ute. De ansatte har faste oppgaver når de er ute i friminuttet. </a:t>
            </a:r>
          </a:p>
          <a:p>
            <a:pPr marL="0" indent="0">
              <a:buNone/>
            </a:pPr>
            <a:r>
              <a:rPr lang="nb-NO" sz="1200"/>
              <a:t>Det var viktig at alle lærerne i klassen jobbet på samme måte, da klarte de å skape enda større forutsigbarhet for elevene. De merket at dersom en lærer hoppet over </a:t>
            </a:r>
            <a:r>
              <a:rPr lang="nb-NO" sz="1200" i="1" err="1"/>
              <a:t>brain</a:t>
            </a:r>
            <a:r>
              <a:rPr lang="nb-NO" sz="1200" i="1"/>
              <a:t> breaks </a:t>
            </a:r>
            <a:r>
              <a:rPr lang="nb-NO" sz="1200"/>
              <a:t>eller ikke brukte like mye tid på overganger skapte det uro som kunne vedvare gjennom dagen. </a:t>
            </a:r>
          </a:p>
          <a:p>
            <a:pPr marL="0" indent="0">
              <a:buNone/>
            </a:pPr>
            <a:endParaRPr lang="nb-NO" sz="1200"/>
          </a:p>
          <a:p>
            <a:pPr marL="0" indent="0">
              <a:buNone/>
            </a:pPr>
            <a:endParaRPr lang="nb-NO" sz="1600"/>
          </a:p>
          <a:p>
            <a:pPr marL="0" indent="0">
              <a:buNone/>
            </a:pPr>
            <a:endParaRPr lang="nb-NO" sz="1600"/>
          </a:p>
        </p:txBody>
      </p:sp>
      <p:sp>
        <p:nvSpPr>
          <p:cNvPr id="4" name="TekstSylinder 3">
            <a:extLst>
              <a:ext uri="{FF2B5EF4-FFF2-40B4-BE49-F238E27FC236}">
                <a16:creationId xmlns:a16="http://schemas.microsoft.com/office/drawing/2014/main" id="{6E1F4543-D35D-B029-D736-3DF63B6C7286}"/>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460748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1427F038-729C-5E44-CC0F-5E39C8DCB726}"/>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681A2E05-1284-0D3F-FEFD-C70301BE54EE}"/>
              </a:ext>
            </a:extLst>
          </p:cNvPr>
          <p:cNvSpPr>
            <a:spLocks noGrp="1"/>
          </p:cNvSpPr>
          <p:nvPr>
            <p:ph type="sldNum" sz="quarter" idx="12"/>
          </p:nvPr>
        </p:nvSpPr>
        <p:spPr/>
        <p:txBody>
          <a:bodyPr/>
          <a:lstStyle/>
          <a:p>
            <a:fld id="{8ACEFDFC-287E-0A4D-81A7-6CC8C070690D}" type="slidenum">
              <a:rPr lang="nb-NO" smtClean="0"/>
              <a:t>33</a:t>
            </a:fld>
            <a:endParaRPr lang="nb-NO"/>
          </a:p>
        </p:txBody>
      </p:sp>
      <p:sp>
        <p:nvSpPr>
          <p:cNvPr id="7" name="Rektangel 6">
            <a:extLst>
              <a:ext uri="{FF2B5EF4-FFF2-40B4-BE49-F238E27FC236}">
                <a16:creationId xmlns:a16="http://schemas.microsoft.com/office/drawing/2014/main" id="{2579DA46-0FA0-78E6-72B0-A2B2D831496B}"/>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Tittel 1">
            <a:extLst>
              <a:ext uri="{FF2B5EF4-FFF2-40B4-BE49-F238E27FC236}">
                <a16:creationId xmlns:a16="http://schemas.microsoft.com/office/drawing/2014/main" id="{E4E177A9-6EAF-FCEE-4AF2-12A420E76905}"/>
              </a:ext>
            </a:extLst>
          </p:cNvPr>
          <p:cNvSpPr txBox="1">
            <a:spLocks/>
          </p:cNvSpPr>
          <p:nvPr/>
        </p:nvSpPr>
        <p:spPr>
          <a:xfrm>
            <a:off x="695325" y="1221486"/>
            <a:ext cx="4826620" cy="999537"/>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Hva er det viktigste du tar med deg fra i dag?</a:t>
            </a:r>
            <a:br>
              <a:rPr lang="nb-NO"/>
            </a:br>
            <a:endParaRPr lang="nb-NO"/>
          </a:p>
        </p:txBody>
      </p:sp>
      <p:sp>
        <p:nvSpPr>
          <p:cNvPr id="9" name="TekstSylinder 8">
            <a:extLst>
              <a:ext uri="{FF2B5EF4-FFF2-40B4-BE49-F238E27FC236}">
                <a16:creationId xmlns:a16="http://schemas.microsoft.com/office/drawing/2014/main" id="{20F82764-B291-D976-D92A-613C6A17212F}"/>
              </a:ext>
            </a:extLst>
          </p:cNvPr>
          <p:cNvSpPr txBox="1"/>
          <p:nvPr/>
        </p:nvSpPr>
        <p:spPr>
          <a:xfrm>
            <a:off x="532598" y="2589526"/>
            <a:ext cx="4644118" cy="3046988"/>
          </a:xfrm>
          <a:prstGeom prst="rect">
            <a:avLst/>
          </a:prstGeom>
          <a:noFill/>
        </p:spPr>
        <p:txBody>
          <a:bodyPr wrap="square">
            <a:spAutoFit/>
          </a:bodyPr>
          <a:lstStyle/>
          <a:p>
            <a:pPr marL="285750" indent="-285750">
              <a:spcBef>
                <a:spcPts val="1200"/>
              </a:spcBef>
              <a:buBlip>
                <a:blip r:embed="rId2"/>
              </a:buBlip>
            </a:pPr>
            <a:r>
              <a:rPr lang="nb-NO"/>
              <a:t>Hvordan reguleringsstøtte gir du allerede som du tenker er viktig at du fortsetter med?</a:t>
            </a:r>
          </a:p>
          <a:p>
            <a:pPr marL="285750" indent="-285750">
              <a:spcBef>
                <a:spcPts val="1200"/>
              </a:spcBef>
              <a:buBlip>
                <a:blip r:embed="rId2"/>
              </a:buBlip>
            </a:pPr>
            <a:r>
              <a:rPr lang="nb-NO"/>
              <a:t>Hva ønsker du å gjøre mer av? </a:t>
            </a:r>
          </a:p>
          <a:p>
            <a:pPr marL="285750" indent="-285750">
              <a:spcBef>
                <a:spcPts val="1200"/>
              </a:spcBef>
              <a:buBlip>
                <a:blip r:embed="rId2"/>
              </a:buBlip>
            </a:pPr>
            <a:r>
              <a:rPr lang="nb-NO"/>
              <a:t>Hvordan kan dere hjelpe hverandre som kollegaer til å bruke de ulike reguleringsportene?</a:t>
            </a:r>
            <a:br>
              <a:rPr lang="nb-NO"/>
            </a:br>
            <a:endParaRPr lang="nb-NO"/>
          </a:p>
          <a:p>
            <a:pPr marL="285750" indent="-285750">
              <a:spcBef>
                <a:spcPts val="1200"/>
              </a:spcBef>
              <a:buBlip>
                <a:blip r:embed="rId2"/>
              </a:buBlip>
            </a:pPr>
            <a:endParaRPr lang="nb-NO"/>
          </a:p>
        </p:txBody>
      </p:sp>
      <p:sp>
        <p:nvSpPr>
          <p:cNvPr id="11" name="Plassholder for dato 3">
            <a:extLst>
              <a:ext uri="{FF2B5EF4-FFF2-40B4-BE49-F238E27FC236}">
                <a16:creationId xmlns:a16="http://schemas.microsoft.com/office/drawing/2014/main" id="{5FA0DE2F-0973-FE50-FEFC-D70C91517582}"/>
              </a:ext>
            </a:extLst>
          </p:cNvPr>
          <p:cNvSpPr txBox="1">
            <a:spLocks/>
          </p:cNvSpPr>
          <p:nvPr/>
        </p:nvSpPr>
        <p:spPr>
          <a:xfrm>
            <a:off x="10309225" y="64447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0DE0DF-BE6B-D248-92A9-54242D212695}" type="datetime1">
              <a:rPr lang="nb-NO" smtClean="0">
                <a:solidFill>
                  <a:schemeClr val="bg2"/>
                </a:solidFill>
              </a:rPr>
              <a:pPr/>
              <a:t>29.01.2026</a:t>
            </a:fld>
            <a:endParaRPr lang="nb-NO">
              <a:solidFill>
                <a:schemeClr val="bg2"/>
              </a:solidFill>
            </a:endParaRPr>
          </a:p>
        </p:txBody>
      </p:sp>
      <p:sp>
        <p:nvSpPr>
          <p:cNvPr id="12" name="Plassholder for lysbildenummer 4">
            <a:extLst>
              <a:ext uri="{FF2B5EF4-FFF2-40B4-BE49-F238E27FC236}">
                <a16:creationId xmlns:a16="http://schemas.microsoft.com/office/drawing/2014/main" id="{FA532C4C-CF6D-9A2A-C54F-012299055971}"/>
              </a:ext>
            </a:extLst>
          </p:cNvPr>
          <p:cNvSpPr txBox="1">
            <a:spLocks/>
          </p:cNvSpPr>
          <p:nvPr/>
        </p:nvSpPr>
        <p:spPr>
          <a:xfrm>
            <a:off x="11649074" y="64447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EFDFC-287E-0A4D-81A7-6CC8C070690D}" type="slidenum">
              <a:rPr lang="nb-NO" smtClean="0">
                <a:solidFill>
                  <a:schemeClr val="bg2"/>
                </a:solidFill>
              </a:rPr>
              <a:pPr/>
              <a:t>33</a:t>
            </a:fld>
            <a:endParaRPr lang="nb-NO">
              <a:solidFill>
                <a:schemeClr val="bg2"/>
              </a:solidFill>
            </a:endParaRPr>
          </a:p>
        </p:txBody>
      </p:sp>
      <p:pic>
        <p:nvPicPr>
          <p:cNvPr id="13" name="Bilde 12" descr="Et bilde som inneholder tegning, sketch, kunst, illustrasjon&#10;&#10;Automatisk generert beskrivelse">
            <a:extLst>
              <a:ext uri="{FF2B5EF4-FFF2-40B4-BE49-F238E27FC236}">
                <a16:creationId xmlns:a16="http://schemas.microsoft.com/office/drawing/2014/main" id="{ED7FD3C3-0794-D28D-19E2-B05EE62DBF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768" y="863292"/>
            <a:ext cx="3198767" cy="5060196"/>
          </a:xfrm>
          <a:prstGeom prst="rect">
            <a:avLst/>
          </a:prstGeom>
        </p:spPr>
      </p:pic>
      <p:pic>
        <p:nvPicPr>
          <p:cNvPr id="14" name="Bilde 13" descr="Et bilde som inneholder sketch, tegning, kunst, illustrasjon&#10;&#10;Automatisk generert beskrivelse">
            <a:extLst>
              <a:ext uri="{FF2B5EF4-FFF2-40B4-BE49-F238E27FC236}">
                <a16:creationId xmlns:a16="http://schemas.microsoft.com/office/drawing/2014/main" id="{443E4BC7-5D29-BAC6-426A-3DD18E6B3A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2104" y="652264"/>
            <a:ext cx="4634318" cy="5230607"/>
          </a:xfrm>
          <a:prstGeom prst="rect">
            <a:avLst/>
          </a:prstGeom>
        </p:spPr>
      </p:pic>
      <p:pic>
        <p:nvPicPr>
          <p:cNvPr id="2" name="Bilde 1" descr="Et bilde som inneholder måne, Himmellegeme, mørke, Astronomisk begivenhet&#10;&#10;Automatisk generert beskrivelse">
            <a:extLst>
              <a:ext uri="{FF2B5EF4-FFF2-40B4-BE49-F238E27FC236}">
                <a16:creationId xmlns:a16="http://schemas.microsoft.com/office/drawing/2014/main" id="{5FEB8027-34B1-BBD8-26D8-C474ECDA0E69}"/>
              </a:ext>
            </a:extLst>
          </p:cNvPr>
          <p:cNvPicPr>
            <a:picLocks noChangeAspect="1"/>
          </p:cNvPicPr>
          <p:nvPr/>
        </p:nvPicPr>
        <p:blipFill rotWithShape="1">
          <a:blip r:embed="rId5">
            <a:extLst>
              <a:ext uri="{28A0092B-C50C-407E-A947-70E740481C1C}">
                <a14:useLocalDpi xmlns:a14="http://schemas.microsoft.com/office/drawing/2010/main" val="0"/>
              </a:ext>
            </a:extLst>
          </a:blip>
          <a:srcRect l="57558" t="20845" r="30437" b="58781"/>
          <a:stretch/>
        </p:blipFill>
        <p:spPr>
          <a:xfrm>
            <a:off x="9928860" y="499864"/>
            <a:ext cx="578497" cy="552198"/>
          </a:xfrm>
          <a:prstGeom prst="rect">
            <a:avLst/>
          </a:prstGeom>
        </p:spPr>
      </p:pic>
      <p:sp>
        <p:nvSpPr>
          <p:cNvPr id="3" name="TekstSylinder 2">
            <a:extLst>
              <a:ext uri="{FF2B5EF4-FFF2-40B4-BE49-F238E27FC236}">
                <a16:creationId xmlns:a16="http://schemas.microsoft.com/office/drawing/2014/main" id="{D4551126-45A8-9C0C-37FF-94C7F5E651F8}"/>
              </a:ext>
            </a:extLst>
          </p:cNvPr>
          <p:cNvSpPr txBox="1"/>
          <p:nvPr/>
        </p:nvSpPr>
        <p:spPr>
          <a:xfrm>
            <a:off x="10507357" y="499864"/>
            <a:ext cx="1444667" cy="333681"/>
          </a:xfrm>
          <a:prstGeom prst="rect">
            <a:avLst/>
          </a:prstGeom>
          <a:noFill/>
        </p:spPr>
        <p:txBody>
          <a:bodyPr wrap="square">
            <a:spAutoFit/>
          </a:bodyPr>
          <a:lstStyle/>
          <a:p>
            <a:pPr marL="0" indent="0">
              <a:lnSpc>
                <a:spcPct val="116000"/>
              </a:lnSpc>
              <a:spcAft>
                <a:spcPts val="800"/>
              </a:spcAft>
              <a:buNone/>
            </a:pPr>
            <a:r>
              <a:rPr lang="nb-NO" sz="1400" b="1">
                <a:latin typeface="+mj-lt"/>
                <a:ea typeface="Aptos" panose="020B0004020202020204" pitchFamily="34" charset="0"/>
                <a:cs typeface="Times New Roman" panose="02020603050405020304" pitchFamily="18" charset="0"/>
              </a:rPr>
              <a:t>10</a:t>
            </a:r>
            <a:r>
              <a:rPr lang="nb-NO" sz="1400" b="1">
                <a:effectLst/>
                <a:latin typeface="+mj-lt"/>
                <a:ea typeface="Aptos" panose="020B0004020202020204" pitchFamily="34" charset="0"/>
                <a:cs typeface="Times New Roman" panose="02020603050405020304" pitchFamily="18" charset="0"/>
              </a:rPr>
              <a:t> minutter</a:t>
            </a:r>
          </a:p>
        </p:txBody>
      </p:sp>
      <p:sp>
        <p:nvSpPr>
          <p:cNvPr id="10" name="TekstSylinder 9">
            <a:extLst>
              <a:ext uri="{FF2B5EF4-FFF2-40B4-BE49-F238E27FC236}">
                <a16:creationId xmlns:a16="http://schemas.microsoft.com/office/drawing/2014/main" id="{8CE822E0-364D-162C-6541-40AB9CE7A0E3}"/>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3045989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C727CF8F-6B67-51DC-F064-04BD5917CD2F}"/>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C604D32C-AA5E-E05A-076A-0D5E52F1988F}"/>
              </a:ext>
            </a:extLst>
          </p:cNvPr>
          <p:cNvSpPr>
            <a:spLocks noGrp="1"/>
          </p:cNvSpPr>
          <p:nvPr>
            <p:ph type="sldNum" sz="quarter" idx="12"/>
          </p:nvPr>
        </p:nvSpPr>
        <p:spPr/>
        <p:txBody>
          <a:bodyPr/>
          <a:lstStyle/>
          <a:p>
            <a:fld id="{8ACEFDFC-287E-0A4D-81A7-6CC8C070690D}" type="slidenum">
              <a:rPr lang="nb-NO" smtClean="0"/>
              <a:t>34</a:t>
            </a:fld>
            <a:endParaRPr lang="nb-NO"/>
          </a:p>
        </p:txBody>
      </p:sp>
      <p:sp>
        <p:nvSpPr>
          <p:cNvPr id="8" name="Tittel 1">
            <a:extLst>
              <a:ext uri="{FF2B5EF4-FFF2-40B4-BE49-F238E27FC236}">
                <a16:creationId xmlns:a16="http://schemas.microsoft.com/office/drawing/2014/main" id="{9874CCE9-299F-744D-EFA8-5CC914909A33}"/>
              </a:ext>
            </a:extLst>
          </p:cNvPr>
          <p:cNvSpPr txBox="1">
            <a:spLocks/>
          </p:cNvSpPr>
          <p:nvPr/>
        </p:nvSpPr>
        <p:spPr>
          <a:xfrm>
            <a:off x="645217" y="1097506"/>
            <a:ext cx="5248274" cy="853618"/>
          </a:xfrm>
          <a:prstGeom prst="rect">
            <a:avLst/>
          </a:prstGeom>
        </p:spPr>
        <p:txBody>
          <a:bodyPr vert="horz" lIns="0" tIns="0" rIns="0" bIns="0" rtlCol="0" anchor="t">
            <a:normAutofit fontScale="92500"/>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Oppgave i arbeidshverdagen</a:t>
            </a:r>
          </a:p>
        </p:txBody>
      </p:sp>
      <p:sp>
        <p:nvSpPr>
          <p:cNvPr id="9" name="Plassholder for innhold 2">
            <a:extLst>
              <a:ext uri="{FF2B5EF4-FFF2-40B4-BE49-F238E27FC236}">
                <a16:creationId xmlns:a16="http://schemas.microsoft.com/office/drawing/2014/main" id="{1BB2E387-E56C-513B-8B81-4B684AE9F09A}"/>
              </a:ext>
            </a:extLst>
          </p:cNvPr>
          <p:cNvSpPr txBox="1">
            <a:spLocks/>
          </p:cNvSpPr>
          <p:nvPr/>
        </p:nvSpPr>
        <p:spPr>
          <a:xfrm>
            <a:off x="645217" y="2415500"/>
            <a:ext cx="4912622" cy="4029252"/>
          </a:xfrm>
          <a:prstGeom prst="rect">
            <a:avLst/>
          </a:prstGeom>
        </p:spPr>
        <p:txBody>
          <a:bodyPr vert="horz" lIns="0" tIns="0" rIns="0" bIns="0" rtlCol="0" anchor="t">
            <a:no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1200"/>
              </a:spcBef>
              <a:spcAft>
                <a:spcPts val="1200"/>
              </a:spcAft>
              <a:buNone/>
            </a:pPr>
            <a:r>
              <a:rPr lang="nb-NO" sz="1800">
                <a:latin typeface="Oslo Sans Office" panose="02000000000000000000" pitchFamily="2" charset="0"/>
              </a:rPr>
              <a:t>Ta utgangspunkt i to konkrete situasjoner og beskriv hvordan du gir reguleringsstøtte. </a:t>
            </a:r>
          </a:p>
          <a:p>
            <a:pPr lvl="2" indent="-216000">
              <a:spcBef>
                <a:spcPts val="600"/>
              </a:spcBef>
              <a:spcAft>
                <a:spcPts val="600"/>
              </a:spcAft>
              <a:buBlip>
                <a:blip r:embed="rId3"/>
              </a:buBlip>
            </a:pPr>
            <a:r>
              <a:rPr lang="nb-NO" sz="1800">
                <a:latin typeface="Oslo Sans Office" panose="02000000000000000000" pitchFamily="2" charset="0"/>
              </a:rPr>
              <a:t>Hvor er barnet i toleransevinduet?</a:t>
            </a:r>
          </a:p>
          <a:p>
            <a:pPr lvl="2" indent="-216000">
              <a:spcBef>
                <a:spcPts val="600"/>
              </a:spcBef>
              <a:spcAft>
                <a:spcPts val="600"/>
              </a:spcAft>
              <a:buBlip>
                <a:blip r:embed="rId3"/>
              </a:buBlip>
            </a:pPr>
            <a:r>
              <a:rPr lang="nb-NO" sz="1800">
                <a:latin typeface="Oslo Sans Office" panose="02000000000000000000" pitchFamily="2" charset="0"/>
              </a:rPr>
              <a:t>Hvordan gir du reguleringsstøtte? </a:t>
            </a:r>
          </a:p>
          <a:p>
            <a:pPr lvl="2" indent="-216000">
              <a:spcBef>
                <a:spcPts val="600"/>
              </a:spcBef>
              <a:spcAft>
                <a:spcPts val="600"/>
              </a:spcAft>
              <a:buBlip>
                <a:blip r:embed="rId3"/>
              </a:buBlip>
            </a:pPr>
            <a:r>
              <a:rPr lang="nb-NO" sz="1800">
                <a:latin typeface="Oslo Sans Office" panose="02000000000000000000" pitchFamily="2" charset="0"/>
              </a:rPr>
              <a:t>Hvordan merker du at barnet er tilbake inn igjen i vinduet? </a:t>
            </a:r>
          </a:p>
        </p:txBody>
      </p:sp>
      <p:sp>
        <p:nvSpPr>
          <p:cNvPr id="11" name="Plassholder for dato 3">
            <a:extLst>
              <a:ext uri="{FF2B5EF4-FFF2-40B4-BE49-F238E27FC236}">
                <a16:creationId xmlns:a16="http://schemas.microsoft.com/office/drawing/2014/main" id="{E7C4A365-51A3-571A-221F-1D392A71753B}"/>
              </a:ext>
            </a:extLst>
          </p:cNvPr>
          <p:cNvSpPr txBox="1">
            <a:spLocks/>
          </p:cNvSpPr>
          <p:nvPr/>
        </p:nvSpPr>
        <p:spPr>
          <a:xfrm>
            <a:off x="10309225" y="64447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0DE0DF-BE6B-D248-92A9-54242D212695}" type="datetime1">
              <a:rPr lang="nb-NO" smtClean="0">
                <a:solidFill>
                  <a:schemeClr val="bg2"/>
                </a:solidFill>
              </a:rPr>
              <a:pPr/>
              <a:t>29.01.2026</a:t>
            </a:fld>
            <a:endParaRPr lang="nb-NO">
              <a:solidFill>
                <a:schemeClr val="bg2"/>
              </a:solidFill>
            </a:endParaRPr>
          </a:p>
        </p:txBody>
      </p:sp>
      <p:sp>
        <p:nvSpPr>
          <p:cNvPr id="12" name="Plassholder for lysbildenummer 4">
            <a:extLst>
              <a:ext uri="{FF2B5EF4-FFF2-40B4-BE49-F238E27FC236}">
                <a16:creationId xmlns:a16="http://schemas.microsoft.com/office/drawing/2014/main" id="{375F16E4-ACC1-421E-08A8-65005D2D4A9E}"/>
              </a:ext>
            </a:extLst>
          </p:cNvPr>
          <p:cNvSpPr txBox="1">
            <a:spLocks/>
          </p:cNvSpPr>
          <p:nvPr/>
        </p:nvSpPr>
        <p:spPr>
          <a:xfrm>
            <a:off x="11649074" y="64447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EFDFC-287E-0A4D-81A7-6CC8C070690D}" type="slidenum">
              <a:rPr lang="nb-NO" smtClean="0">
                <a:solidFill>
                  <a:schemeClr val="bg2"/>
                </a:solidFill>
              </a:rPr>
              <a:pPr/>
              <a:t>34</a:t>
            </a:fld>
            <a:endParaRPr lang="nb-NO">
              <a:solidFill>
                <a:schemeClr val="bg2"/>
              </a:solidFill>
            </a:endParaRPr>
          </a:p>
        </p:txBody>
      </p:sp>
      <p:sp>
        <p:nvSpPr>
          <p:cNvPr id="10" name="Rektangel 9">
            <a:extLst>
              <a:ext uri="{FF2B5EF4-FFF2-40B4-BE49-F238E27FC236}">
                <a16:creationId xmlns:a16="http://schemas.microsoft.com/office/drawing/2014/main" id="{1FE3ED60-7E2F-EBB1-C176-2ACC1F4E40F3}"/>
              </a:ext>
            </a:extLst>
          </p:cNvPr>
          <p:cNvSpPr/>
          <p:nvPr/>
        </p:nvSpPr>
        <p:spPr>
          <a:xfrm>
            <a:off x="6443662" y="0"/>
            <a:ext cx="57483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i="1">
              <a:solidFill>
                <a:schemeClr val="tx1"/>
              </a:solidFill>
            </a:endParaRPr>
          </a:p>
        </p:txBody>
      </p:sp>
      <p:pic>
        <p:nvPicPr>
          <p:cNvPr id="6" name="Bilde 5">
            <a:extLst>
              <a:ext uri="{FF2B5EF4-FFF2-40B4-BE49-F238E27FC236}">
                <a16:creationId xmlns:a16="http://schemas.microsoft.com/office/drawing/2014/main" id="{6C4919AE-29EE-D365-6465-3686A7FD1AD1}"/>
              </a:ext>
            </a:extLst>
          </p:cNvPr>
          <p:cNvPicPr>
            <a:picLocks noChangeAspect="1"/>
          </p:cNvPicPr>
          <p:nvPr/>
        </p:nvPicPr>
        <p:blipFill>
          <a:blip r:embed="rId4"/>
          <a:stretch>
            <a:fillRect/>
          </a:stretch>
        </p:blipFill>
        <p:spPr>
          <a:xfrm>
            <a:off x="8108679" y="2986613"/>
            <a:ext cx="580577" cy="869967"/>
          </a:xfrm>
          <a:prstGeom prst="rect">
            <a:avLst/>
          </a:prstGeom>
        </p:spPr>
      </p:pic>
      <p:pic>
        <p:nvPicPr>
          <p:cNvPr id="13" name="Bilde 12">
            <a:extLst>
              <a:ext uri="{FF2B5EF4-FFF2-40B4-BE49-F238E27FC236}">
                <a16:creationId xmlns:a16="http://schemas.microsoft.com/office/drawing/2014/main" id="{BE5B73FD-C485-A480-CB07-6DC180FE34C7}"/>
              </a:ext>
            </a:extLst>
          </p:cNvPr>
          <p:cNvPicPr>
            <a:picLocks noChangeAspect="1"/>
          </p:cNvPicPr>
          <p:nvPr/>
        </p:nvPicPr>
        <p:blipFill>
          <a:blip r:embed="rId5"/>
          <a:stretch>
            <a:fillRect/>
          </a:stretch>
        </p:blipFill>
        <p:spPr>
          <a:xfrm>
            <a:off x="8981121" y="2725001"/>
            <a:ext cx="580577" cy="869967"/>
          </a:xfrm>
          <a:prstGeom prst="rect">
            <a:avLst/>
          </a:prstGeom>
        </p:spPr>
      </p:pic>
      <p:pic>
        <p:nvPicPr>
          <p:cNvPr id="15" name="Bilde 14">
            <a:extLst>
              <a:ext uri="{FF2B5EF4-FFF2-40B4-BE49-F238E27FC236}">
                <a16:creationId xmlns:a16="http://schemas.microsoft.com/office/drawing/2014/main" id="{A646F74B-2AEF-E9A7-FE3D-090E4FA70AC4}"/>
              </a:ext>
            </a:extLst>
          </p:cNvPr>
          <p:cNvPicPr>
            <a:picLocks noChangeAspect="1"/>
          </p:cNvPicPr>
          <p:nvPr/>
        </p:nvPicPr>
        <p:blipFill>
          <a:blip r:embed="rId6"/>
          <a:stretch>
            <a:fillRect/>
          </a:stretch>
        </p:blipFill>
        <p:spPr>
          <a:xfrm>
            <a:off x="9866536" y="2517269"/>
            <a:ext cx="580577" cy="869967"/>
          </a:xfrm>
          <a:prstGeom prst="rect">
            <a:avLst/>
          </a:prstGeom>
        </p:spPr>
      </p:pic>
      <p:pic>
        <p:nvPicPr>
          <p:cNvPr id="16" name="Bilde 15" descr="Et bilde som inneholder sort, mørke&#10;&#10;Automatisk generert beskrivelse">
            <a:extLst>
              <a:ext uri="{FF2B5EF4-FFF2-40B4-BE49-F238E27FC236}">
                <a16:creationId xmlns:a16="http://schemas.microsoft.com/office/drawing/2014/main" id="{3F3BC383-B2FE-1867-C603-C2EEF9AB132F}"/>
              </a:ext>
            </a:extLst>
          </p:cNvPr>
          <p:cNvPicPr>
            <a:picLocks noChangeAspect="1"/>
          </p:cNvPicPr>
          <p:nvPr/>
        </p:nvPicPr>
        <p:blipFill rotWithShape="1">
          <a:blip r:embed="rId7">
            <a:extLst>
              <a:ext uri="{28A0092B-C50C-407E-A947-70E740481C1C}">
                <a14:useLocalDpi xmlns:a14="http://schemas.microsoft.com/office/drawing/2010/main" val="0"/>
              </a:ext>
            </a:extLst>
          </a:blip>
          <a:srcRect l="23923" t="27126" r="32421" b="39181"/>
          <a:stretch/>
        </p:blipFill>
        <p:spPr>
          <a:xfrm>
            <a:off x="7641910" y="3159985"/>
            <a:ext cx="2882695" cy="1250623"/>
          </a:xfrm>
          <a:prstGeom prst="rect">
            <a:avLst/>
          </a:prstGeom>
        </p:spPr>
      </p:pic>
      <p:pic>
        <p:nvPicPr>
          <p:cNvPr id="17" name="Bilde 16">
            <a:extLst>
              <a:ext uri="{FF2B5EF4-FFF2-40B4-BE49-F238E27FC236}">
                <a16:creationId xmlns:a16="http://schemas.microsoft.com/office/drawing/2014/main" id="{475E7ECD-5093-22F9-089E-B865E443363B}"/>
              </a:ext>
            </a:extLst>
          </p:cNvPr>
          <p:cNvPicPr>
            <a:picLocks noChangeAspect="1"/>
          </p:cNvPicPr>
          <p:nvPr/>
        </p:nvPicPr>
        <p:blipFill>
          <a:blip r:embed="rId8"/>
          <a:stretch>
            <a:fillRect/>
          </a:stretch>
        </p:blipFill>
        <p:spPr>
          <a:xfrm>
            <a:off x="10646138" y="2292168"/>
            <a:ext cx="580577" cy="869967"/>
          </a:xfrm>
          <a:prstGeom prst="rect">
            <a:avLst/>
          </a:prstGeom>
        </p:spPr>
      </p:pic>
      <p:pic>
        <p:nvPicPr>
          <p:cNvPr id="18" name="Bilde 17" descr="Et bilde som inneholder sort, mørke&#10;&#10;Automatisk generert beskrivelse">
            <a:extLst>
              <a:ext uri="{FF2B5EF4-FFF2-40B4-BE49-F238E27FC236}">
                <a16:creationId xmlns:a16="http://schemas.microsoft.com/office/drawing/2014/main" id="{CCD874C4-E182-4261-A0F8-75B30103859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466" t="27126" r="32421" b="39181"/>
          <a:stretch/>
        </p:blipFill>
        <p:spPr>
          <a:xfrm>
            <a:off x="10503823" y="2986613"/>
            <a:ext cx="754172" cy="1040699"/>
          </a:xfrm>
          <a:prstGeom prst="rect">
            <a:avLst/>
          </a:prstGeom>
        </p:spPr>
      </p:pic>
      <p:sp>
        <p:nvSpPr>
          <p:cNvPr id="2" name="TekstSylinder 1">
            <a:extLst>
              <a:ext uri="{FF2B5EF4-FFF2-40B4-BE49-F238E27FC236}">
                <a16:creationId xmlns:a16="http://schemas.microsoft.com/office/drawing/2014/main" id="{769C3082-F5C2-091A-B9A8-AB129CEAA89D}"/>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3546254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ssholder for dato 3">
            <a:extLst>
              <a:ext uri="{FF2B5EF4-FFF2-40B4-BE49-F238E27FC236}">
                <a16:creationId xmlns:a16="http://schemas.microsoft.com/office/drawing/2014/main" id="{7F4868D7-F521-25FA-3972-35784989B966}"/>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1" name="Plassholder for lysbildenummer 4">
            <a:extLst>
              <a:ext uri="{FF2B5EF4-FFF2-40B4-BE49-F238E27FC236}">
                <a16:creationId xmlns:a16="http://schemas.microsoft.com/office/drawing/2014/main" id="{5C0E0B72-6D56-C46E-9D8F-A472ECA72E3A}"/>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35</a:t>
            </a:fld>
            <a:endParaRPr lang="nb-NO"/>
          </a:p>
        </p:txBody>
      </p:sp>
      <p:pic>
        <p:nvPicPr>
          <p:cNvPr id="8" name="Bilde 7">
            <a:extLst>
              <a:ext uri="{FF2B5EF4-FFF2-40B4-BE49-F238E27FC236}">
                <a16:creationId xmlns:a16="http://schemas.microsoft.com/office/drawing/2014/main" id="{D3DFC157-D8CA-1A30-3020-D391C5291F2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45502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sp>
        <p:nvSpPr>
          <p:cNvPr id="2" name="Rektangel 1">
            <a:extLst>
              <a:ext uri="{FF2B5EF4-FFF2-40B4-BE49-F238E27FC236}">
                <a16:creationId xmlns:a16="http://schemas.microsoft.com/office/drawing/2014/main" id="{4CC57751-7BDE-F339-83A9-F6A4D28DBDE5}"/>
              </a:ext>
            </a:extLst>
          </p:cNvPr>
          <p:cNvSpPr/>
          <p:nvPr/>
        </p:nvSpPr>
        <p:spPr>
          <a:xfrm>
            <a:off x="0" y="0"/>
            <a:ext cx="1218220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Tittel 1">
            <a:extLst>
              <a:ext uri="{FF2B5EF4-FFF2-40B4-BE49-F238E27FC236}">
                <a16:creationId xmlns:a16="http://schemas.microsoft.com/office/drawing/2014/main" id="{FE31BE61-0442-E59B-AA94-1BF26C6827AF}"/>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4" name="Picture 2" descr="Et bilde som inneholder hjerte, mørke">
            <a:extLst>
              <a:ext uri="{FF2B5EF4-FFF2-40B4-BE49-F238E27FC236}">
                <a16:creationId xmlns:a16="http://schemas.microsoft.com/office/drawing/2014/main" id="{3F0FFC7E-A588-4E68-BE52-B377672E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462" y="677089"/>
            <a:ext cx="8991600" cy="5057775"/>
          </a:xfrm>
          <a:prstGeom prst="rect">
            <a:avLst/>
          </a:prstGeom>
          <a:noFill/>
          <a:extLst>
            <a:ext uri="{909E8E84-426E-40DD-AFC4-6F175D3DCCD1}">
              <a14:hiddenFill xmlns:a14="http://schemas.microsoft.com/office/drawing/2010/main">
                <a:solidFill>
                  <a:srgbClr val="FFFFFF"/>
                </a:solidFill>
              </a14:hiddenFill>
            </a:ext>
          </a:extLst>
        </p:spPr>
      </p:pic>
      <p:sp>
        <p:nvSpPr>
          <p:cNvPr id="6" name="TekstSylinder 5">
            <a:extLst>
              <a:ext uri="{FF2B5EF4-FFF2-40B4-BE49-F238E27FC236}">
                <a16:creationId xmlns:a16="http://schemas.microsoft.com/office/drawing/2014/main" id="{723590BD-5E29-3E6B-2F9E-FB97B78C6DDA}"/>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709331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800"/>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400" b="1"/>
              <a:t>Områdesatsingene i Oslo </a:t>
            </a:r>
            <a:br>
              <a:rPr lang="nb-NO" sz="1400"/>
            </a:br>
            <a:r>
              <a:rPr lang="nb-NO" sz="1400"/>
              <a:t>Delprogram oppvekst og utdanning</a:t>
            </a:r>
          </a:p>
        </p:txBody>
      </p:sp>
      <p:sp>
        <p:nvSpPr>
          <p:cNvPr id="3" name="TekstSylinder 2">
            <a:extLst>
              <a:ext uri="{FF2B5EF4-FFF2-40B4-BE49-F238E27FC236}">
                <a16:creationId xmlns:a16="http://schemas.microsoft.com/office/drawing/2014/main" id="{445DFCDA-5E0E-F6B5-E02A-496CE2D7863F}"/>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2628487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445634" y="502287"/>
            <a:ext cx="9469438" cy="1311999"/>
          </a:xfrm>
        </p:spPr>
        <p:txBody>
          <a:bodyPr/>
          <a:lstStyle/>
          <a:p>
            <a:r>
              <a:rPr lang="nb-NO"/>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6194651" y="2357620"/>
            <a:ext cx="5486400" cy="2217490"/>
          </a:xfrm>
        </p:spPr>
        <p:txBody>
          <a:bodyPr/>
          <a:lstStyle/>
          <a:p>
            <a:pPr marL="457200" indent="-457200">
              <a:buFont typeface="+mj-lt"/>
              <a:buAutoNum type="arabicPeriod"/>
            </a:pPr>
            <a:r>
              <a:rPr lang="nb-NO" sz="1200"/>
              <a:t>Nordanger, D.Ø. &amp; </a:t>
            </a:r>
            <a:r>
              <a:rPr lang="nb-NO" sz="1200" err="1"/>
              <a:t>Braarud</a:t>
            </a:r>
            <a:r>
              <a:rPr lang="nb-NO" sz="1200"/>
              <a:t>, H.C (2017). </a:t>
            </a:r>
            <a:r>
              <a:rPr lang="nb-NO" sz="1200" i="1"/>
              <a:t>Utviklingstraumer. Regulering som nøkkelbegrep i en ny traumepsykolog. </a:t>
            </a:r>
            <a:r>
              <a:rPr lang="nb-NO" sz="1200"/>
              <a:t>Fagbokforlaget </a:t>
            </a:r>
          </a:p>
          <a:p>
            <a:pPr marL="457200" indent="-457200">
              <a:buFont typeface="+mj-lt"/>
              <a:buAutoNum type="arabicPeriod"/>
            </a:pPr>
            <a:r>
              <a:rPr lang="nb-NO" sz="1200"/>
              <a:t>Johannessen, K.N. &amp; Bakken, A-K (2020). </a:t>
            </a:r>
            <a:r>
              <a:rPr lang="nb-NO" sz="1200" i="1"/>
              <a:t>Fra Uro til Ro. Utfordrende atferd og barns muligheter for læring</a:t>
            </a:r>
            <a:r>
              <a:rPr lang="nb-NO" sz="1200"/>
              <a:t>. Gyldendal Norsk Forlag. </a:t>
            </a:r>
          </a:p>
          <a:p>
            <a:pPr marL="0" indent="0">
              <a:buNone/>
            </a:pPr>
            <a:endParaRPr lang="nb-NO" sz="1200"/>
          </a:p>
          <a:p>
            <a:pPr marL="0" indent="0">
              <a:buNone/>
            </a:pPr>
            <a:endParaRPr lang="en-US" sz="1200"/>
          </a:p>
          <a:p>
            <a:pPr marL="457200" indent="-457200">
              <a:buFont typeface="+mj-lt"/>
              <a:buAutoNum type="arabicPeriod"/>
            </a:pPr>
            <a:endParaRPr lang="en-US" sz="1200"/>
          </a:p>
          <a:p>
            <a:pPr marL="0" indent="0">
              <a:buNone/>
            </a:pPr>
            <a:endParaRPr lang="nb-NO" sz="1200"/>
          </a:p>
          <a:p>
            <a:pPr marL="457200" indent="-457200">
              <a:buFont typeface="+mj-lt"/>
              <a:buAutoNum type="arabicPeriod"/>
            </a:pPr>
            <a:endParaRPr lang="nb-NO" sz="1200"/>
          </a:p>
          <a:p>
            <a:pPr marL="457200" indent="-457200">
              <a:buFont typeface="+mj-lt"/>
              <a:buAutoNum type="arabicPeriod"/>
            </a:pPr>
            <a:endParaRPr lang="nb-NO" sz="1200"/>
          </a:p>
          <a:p>
            <a:pPr marL="0" indent="0">
              <a:buNone/>
            </a:pPr>
            <a:endParaRPr lang="nb-NO" sz="1200"/>
          </a:p>
          <a:p>
            <a:pPr marL="457200" indent="-457200">
              <a:buFont typeface="+mj-lt"/>
              <a:buAutoNum type="arabicPeriod"/>
            </a:pPr>
            <a:endParaRPr lang="nb-NO" sz="1200"/>
          </a:p>
        </p:txBody>
      </p:sp>
      <p:sp>
        <p:nvSpPr>
          <p:cNvPr id="4" name="Rektangel 3">
            <a:extLst>
              <a:ext uri="{FF2B5EF4-FFF2-40B4-BE49-F238E27FC236}">
                <a16:creationId xmlns:a16="http://schemas.microsoft.com/office/drawing/2014/main" id="{946FC1D7-6C3A-854E-3F2B-CDC23AB55419}"/>
              </a:ext>
            </a:extLst>
          </p:cNvPr>
          <p:cNvSpPr/>
          <p:nvPr/>
        </p:nvSpPr>
        <p:spPr>
          <a:xfrm>
            <a:off x="0" y="-41047"/>
            <a:ext cx="5486400"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FCF0F1CC-B7A2-7C3E-348A-7BED8A8BB68A}"/>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p>
        </p:txBody>
      </p:sp>
      <p:pic>
        <p:nvPicPr>
          <p:cNvPr id="6" name="Bilde 5" descr="Et bilde som inneholder mørke, måne, natt&#10;&#10;Automatisk generert beskrivelse">
            <a:extLst>
              <a:ext uri="{FF2B5EF4-FFF2-40B4-BE49-F238E27FC236}">
                <a16:creationId xmlns:a16="http://schemas.microsoft.com/office/drawing/2014/main" id="{22BC7736-B74A-6058-8A02-F979CAB6FC03}"/>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3003578">
            <a:off x="1660250" y="3091008"/>
            <a:ext cx="1152939" cy="645987"/>
          </a:xfrm>
          <a:prstGeom prst="rect">
            <a:avLst/>
          </a:prstGeom>
        </p:spPr>
      </p:pic>
      <p:sp>
        <p:nvSpPr>
          <p:cNvPr id="7" name="TekstSylinder 6">
            <a:extLst>
              <a:ext uri="{FF2B5EF4-FFF2-40B4-BE49-F238E27FC236}">
                <a16:creationId xmlns:a16="http://schemas.microsoft.com/office/drawing/2014/main" id="{DDC8D5D6-8AAD-47BF-E411-D9AA22E790F5}"/>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262478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1B1D1DF-4521-8E43-EA04-A5D910FA182A}"/>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69EB0485-16ED-8472-DFD5-74B869115878}"/>
              </a:ext>
            </a:extLst>
          </p:cNvPr>
          <p:cNvSpPr>
            <a:spLocks noGrp="1"/>
          </p:cNvSpPr>
          <p:nvPr>
            <p:ph idx="1"/>
          </p:nvPr>
        </p:nvSpPr>
        <p:spPr/>
        <p:txBody>
          <a:bodyPr/>
          <a:lstStyle/>
          <a:p>
            <a:endParaRPr lang="nb-NO"/>
          </a:p>
        </p:txBody>
      </p:sp>
      <p:pic>
        <p:nvPicPr>
          <p:cNvPr id="4" name="Bilde 3">
            <a:extLst>
              <a:ext uri="{FF2B5EF4-FFF2-40B4-BE49-F238E27FC236}">
                <a16:creationId xmlns:a16="http://schemas.microsoft.com/office/drawing/2014/main" id="{2A5BFBFD-5146-E3BD-AE78-A81F560BB6B1}"/>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10885" r="3640" b="10885"/>
          <a:stretch/>
        </p:blipFill>
        <p:spPr>
          <a:xfrm>
            <a:off x="0" y="0"/>
            <a:ext cx="12192000" cy="6858000"/>
          </a:xfrm>
          <a:prstGeom prst="rect">
            <a:avLst/>
          </a:prstGeom>
        </p:spPr>
      </p:pic>
      <p:sp>
        <p:nvSpPr>
          <p:cNvPr id="5" name="Rektangel 4">
            <a:extLst>
              <a:ext uri="{FF2B5EF4-FFF2-40B4-BE49-F238E27FC236}">
                <a16:creationId xmlns:a16="http://schemas.microsoft.com/office/drawing/2014/main" id="{95E6DE29-057B-BC57-F354-50A26EA9124F}"/>
              </a:ext>
            </a:extLst>
          </p:cNvPr>
          <p:cNvSpPr/>
          <p:nvPr/>
        </p:nvSpPr>
        <p:spPr>
          <a:xfrm>
            <a:off x="-1" y="-1"/>
            <a:ext cx="6100783" cy="6100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a:t>               </a:t>
            </a:r>
          </a:p>
        </p:txBody>
      </p:sp>
      <p:sp>
        <p:nvSpPr>
          <p:cNvPr id="6" name="Plassholder for innhold 2">
            <a:extLst>
              <a:ext uri="{FF2B5EF4-FFF2-40B4-BE49-F238E27FC236}">
                <a16:creationId xmlns:a16="http://schemas.microsoft.com/office/drawing/2014/main" id="{0FD04969-5F2E-E61B-5A76-9DA0750A852F}"/>
              </a:ext>
            </a:extLst>
          </p:cNvPr>
          <p:cNvSpPr txBox="1">
            <a:spLocks/>
          </p:cNvSpPr>
          <p:nvPr/>
        </p:nvSpPr>
        <p:spPr>
          <a:xfrm>
            <a:off x="478189" y="483195"/>
            <a:ext cx="5319239" cy="5134389"/>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spcAft>
                <a:spcPts val="1200"/>
              </a:spcAft>
              <a:buNone/>
            </a:pPr>
            <a:endParaRPr lang="nb-NO" sz="1800" dirty="0"/>
          </a:p>
          <a:p>
            <a:pPr marL="216000" indent="-216000">
              <a:lnSpc>
                <a:spcPct val="100000"/>
              </a:lnSpc>
              <a:spcBef>
                <a:spcPts val="1800"/>
              </a:spcBef>
              <a:spcAft>
                <a:spcPts val="1800"/>
              </a:spcAft>
              <a:buBlip>
                <a:blip r:embed="rId3"/>
              </a:buBlip>
            </a:pPr>
            <a:r>
              <a:rPr lang="nb-NO" sz="1800" dirty="0"/>
              <a:t>Når vi gir </a:t>
            </a:r>
            <a:r>
              <a:rPr lang="nb-NO" sz="1800" b="1" dirty="0"/>
              <a:t>reguleringsstøtte </a:t>
            </a:r>
            <a:r>
              <a:rPr lang="nb-NO" sz="1800" dirty="0"/>
              <a:t>kan vi hjelpe barnet med å komme inn igjen i toleransevinduet. </a:t>
            </a:r>
          </a:p>
          <a:p>
            <a:pPr marL="216000" indent="-216000">
              <a:lnSpc>
                <a:spcPct val="100000"/>
              </a:lnSpc>
              <a:spcBef>
                <a:spcPts val="1800"/>
              </a:spcBef>
              <a:spcAft>
                <a:spcPts val="1800"/>
              </a:spcAft>
              <a:buBlip>
                <a:blip r:embed="rId3"/>
              </a:buBlip>
            </a:pPr>
            <a:r>
              <a:rPr lang="nb-NO" sz="1800" dirty="0"/>
              <a:t>Da får barnet </a:t>
            </a:r>
            <a:r>
              <a:rPr lang="nb-NO" sz="1800" b="1" dirty="0"/>
              <a:t>tilgang på ferdighetene </a:t>
            </a:r>
            <a:r>
              <a:rPr lang="nb-NO" sz="1800" dirty="0"/>
              <a:t>sine igjen og kan kjenne på mestring, trygghet og tilhørighet. I tillegg til å </a:t>
            </a:r>
            <a:r>
              <a:rPr lang="nb-NO" sz="1800" b="1" dirty="0"/>
              <a:t>utvikle egne reguleringsferdigheter. </a:t>
            </a:r>
          </a:p>
          <a:p>
            <a:pPr marL="216000" indent="-216000">
              <a:lnSpc>
                <a:spcPct val="100000"/>
              </a:lnSpc>
              <a:spcBef>
                <a:spcPts val="1800"/>
              </a:spcBef>
              <a:spcAft>
                <a:spcPts val="1800"/>
              </a:spcAft>
              <a:buBlip>
                <a:blip r:embed="rId3"/>
              </a:buBlip>
            </a:pPr>
            <a:r>
              <a:rPr lang="nb-NO" sz="1800" b="1" dirty="0"/>
              <a:t>Alle voksne kan gi reguleringsstøtte</a:t>
            </a:r>
            <a:r>
              <a:rPr lang="nb-NO" sz="1800" dirty="0"/>
              <a:t>, vi kan alle gjøre en forskjell uavhengig hvor godt vi kjenner barnet eller hvor mye tid vi tilbringer sammen. </a:t>
            </a:r>
          </a:p>
          <a:p>
            <a:pPr marL="0" indent="0">
              <a:buNone/>
            </a:pPr>
            <a:endParaRPr lang="nb-NO" sz="1800" dirty="0"/>
          </a:p>
        </p:txBody>
      </p:sp>
      <p:sp>
        <p:nvSpPr>
          <p:cNvPr id="9" name="TekstSylinder 8">
            <a:extLst>
              <a:ext uri="{FF2B5EF4-FFF2-40B4-BE49-F238E27FC236}">
                <a16:creationId xmlns:a16="http://schemas.microsoft.com/office/drawing/2014/main" id="{5C10C9E9-C4C0-F90D-AE28-CF4E6A75BB9F}"/>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2"/>
                </a:solidFill>
              </a:rPr>
              <a:t>Barn og ungdom – økt 2</a:t>
            </a:r>
          </a:p>
        </p:txBody>
      </p:sp>
    </p:spTree>
    <p:extLst>
      <p:ext uri="{BB962C8B-B14F-4D97-AF65-F5344CB8AC3E}">
        <p14:creationId xmlns:p14="http://schemas.microsoft.com/office/powerpoint/2010/main" val="799778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klær, innendørs, person, møbler&#10;&#10;Automatisk generert beskrivelse">
            <a:extLst>
              <a:ext uri="{FF2B5EF4-FFF2-40B4-BE49-F238E27FC236}">
                <a16:creationId xmlns:a16="http://schemas.microsoft.com/office/drawing/2014/main" id="{EF54D5F0-F61F-2EE0-C8FC-39E6D9338251}"/>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50019" y="-1470025"/>
            <a:ext cx="12492037" cy="8328025"/>
          </a:xfrm>
          <a:prstGeom prst="rect">
            <a:avLst/>
          </a:prstGeom>
        </p:spPr>
      </p:pic>
      <p:sp>
        <p:nvSpPr>
          <p:cNvPr id="5" name="Rektangel 4">
            <a:extLst>
              <a:ext uri="{FF2B5EF4-FFF2-40B4-BE49-F238E27FC236}">
                <a16:creationId xmlns:a16="http://schemas.microsoft.com/office/drawing/2014/main" id="{E187C6DF-03E1-AFE9-4026-D6E3CB91B7F8}"/>
              </a:ext>
            </a:extLst>
          </p:cNvPr>
          <p:cNvSpPr/>
          <p:nvPr/>
        </p:nvSpPr>
        <p:spPr>
          <a:xfrm>
            <a:off x="4750676" y="3549316"/>
            <a:ext cx="7591342" cy="3308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4" name="TekstSylinder 13">
            <a:extLst>
              <a:ext uri="{FF2B5EF4-FFF2-40B4-BE49-F238E27FC236}">
                <a16:creationId xmlns:a16="http://schemas.microsoft.com/office/drawing/2014/main" id="{BDA9BBD2-1866-431A-FC4D-A68B63F9EC8A}"/>
              </a:ext>
            </a:extLst>
          </p:cNvPr>
          <p:cNvSpPr txBox="1"/>
          <p:nvPr/>
        </p:nvSpPr>
        <p:spPr>
          <a:xfrm>
            <a:off x="5473156" y="3820031"/>
            <a:ext cx="5741129" cy="2607893"/>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nb-NO" sz="3200" b="0" i="0" u="none" strike="noStrike" kern="1200" cap="none" spc="0" normalizeH="0" baseline="0" noProof="0">
                <a:ln>
                  <a:noFill/>
                </a:ln>
                <a:solidFill>
                  <a:srgbClr val="000000"/>
                </a:solidFill>
                <a:effectLst/>
                <a:uLnTx/>
                <a:uFillTx/>
                <a:latin typeface="Oslo Sans Office"/>
                <a:ea typeface="Aptos" panose="020B0004020202020204" pitchFamily="34" charset="0"/>
                <a:cs typeface="Times New Roman" panose="02020603050405020304" pitchFamily="18" charset="0"/>
              </a:rPr>
              <a:t>I neste film skal vi høre mer om: </a:t>
            </a:r>
          </a:p>
          <a:p>
            <a:pPr marL="742950" lvl="1" indent="-285750">
              <a:lnSpc>
                <a:spcPct val="116000"/>
              </a:lnSpc>
              <a:spcAft>
                <a:spcPts val="800"/>
              </a:spcAft>
              <a:buBlip>
                <a:blip r:embed="rId5"/>
              </a:buBlip>
            </a:pPr>
            <a:r>
              <a:rPr lang="nb-NO" sz="1800">
                <a:cs typeface="Times New Roman" panose="02020603050405020304" pitchFamily="18" charset="0"/>
              </a:rPr>
              <a:t>Hvordan vi kan gi reguleringsstøtte </a:t>
            </a:r>
            <a:r>
              <a:rPr lang="nb-NO">
                <a:cs typeface="Times New Roman" panose="02020603050405020304" pitchFamily="18" charset="0"/>
              </a:rPr>
              <a:t>gjennom de fire reguleringsportene. </a:t>
            </a:r>
          </a:p>
          <a:p>
            <a:pPr marL="742950" lvl="1" indent="-285750">
              <a:lnSpc>
                <a:spcPct val="116000"/>
              </a:lnSpc>
              <a:spcAft>
                <a:spcPts val="800"/>
              </a:spcAft>
              <a:buBlip>
                <a:blip r:embed="rId5"/>
              </a:buBlip>
            </a:pPr>
            <a:r>
              <a:rPr lang="nb-NO" sz="1800">
                <a:cs typeface="Times New Roman" panose="02020603050405020304" pitchFamily="18" charset="0"/>
              </a:rPr>
              <a:t>Hvordan vi kan gi reguleringsstøtte til ulik tid, til enkeltbarn og til grupper. </a:t>
            </a:r>
          </a:p>
        </p:txBody>
      </p:sp>
      <p:pic>
        <p:nvPicPr>
          <p:cNvPr id="16" name="Bilde 15" descr="Et bilde som inneholder mørke, sort, måne, natt&#10;&#10;Automatisk generert beskrivelse">
            <a:extLst>
              <a:ext uri="{FF2B5EF4-FFF2-40B4-BE49-F238E27FC236}">
                <a16:creationId xmlns:a16="http://schemas.microsoft.com/office/drawing/2014/main" id="{CF52BD42-CB89-2426-97F6-987891CF5B1A}"/>
              </a:ext>
            </a:extLst>
          </p:cNvPr>
          <p:cNvPicPr>
            <a:picLocks noChangeAspect="1"/>
          </p:cNvPicPr>
          <p:nvPr/>
        </p:nvPicPr>
        <p:blipFill rotWithShape="1">
          <a:blip r:embed="rId6">
            <a:extLst>
              <a:ext uri="{28A0092B-C50C-407E-A947-70E740481C1C}">
                <a14:useLocalDpi xmlns:a14="http://schemas.microsoft.com/office/drawing/2010/main" val="0"/>
              </a:ext>
            </a:extLst>
          </a:blip>
          <a:srcRect l="51545" t="44551" r="42572" b="45900"/>
          <a:stretch/>
        </p:blipFill>
        <p:spPr>
          <a:xfrm rot="13269962" flipH="1">
            <a:off x="4552628" y="3747380"/>
            <a:ext cx="1104071" cy="1008066"/>
          </a:xfrm>
          <a:prstGeom prst="rect">
            <a:avLst/>
          </a:prstGeom>
        </p:spPr>
      </p:pic>
      <p:sp>
        <p:nvSpPr>
          <p:cNvPr id="3" name="TekstSylinder 2">
            <a:extLst>
              <a:ext uri="{FF2B5EF4-FFF2-40B4-BE49-F238E27FC236}">
                <a16:creationId xmlns:a16="http://schemas.microsoft.com/office/drawing/2014/main" id="{09518672-0997-3F37-6E14-BE7759886051}"/>
              </a:ext>
            </a:extLst>
          </p:cNvPr>
          <p:cNvSpPr txBox="1"/>
          <p:nvPr/>
        </p:nvSpPr>
        <p:spPr>
          <a:xfrm>
            <a:off x="8156576" y="192087"/>
            <a:ext cx="3684104"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Oslo Sans Office"/>
                <a:ea typeface="+mn-ea"/>
                <a:cs typeface="+mn-cs"/>
              </a:rPr>
              <a:t>Hjernen</a:t>
            </a:r>
          </a:p>
        </p:txBody>
      </p:sp>
      <p:pic>
        <p:nvPicPr>
          <p:cNvPr id="2" name="Bilde 1" descr="Et bilde som inneholder måne, mørke, Himmellegeme, astronomi&#10;&#10;Automatisk generert beskrivelse">
            <a:extLst>
              <a:ext uri="{FF2B5EF4-FFF2-40B4-BE49-F238E27FC236}">
                <a16:creationId xmlns:a16="http://schemas.microsoft.com/office/drawing/2014/main" id="{B2B50DFB-7374-8C20-9CC0-6FE84F6A8438}"/>
              </a:ext>
            </a:extLst>
          </p:cNvPr>
          <p:cNvPicPr>
            <a:picLocks noChangeAspect="1"/>
          </p:cNvPicPr>
          <p:nvPr/>
        </p:nvPicPr>
        <p:blipFill>
          <a:blip r:embed="rId7">
            <a:extLst>
              <a:ext uri="{28A0092B-C50C-407E-A947-70E740481C1C}">
                <a14:useLocalDpi xmlns:a14="http://schemas.microsoft.com/office/drawing/2010/main" val="0"/>
              </a:ext>
            </a:extLst>
          </a:blip>
          <a:srcRect l="56345" t="15119" r="27093" b="60440"/>
          <a:stretch/>
        </p:blipFill>
        <p:spPr>
          <a:xfrm>
            <a:off x="11509558" y="6027765"/>
            <a:ext cx="964097" cy="800318"/>
          </a:xfrm>
          <a:prstGeom prst="rect">
            <a:avLst/>
          </a:prstGeom>
        </p:spPr>
      </p:pic>
      <p:sp>
        <p:nvSpPr>
          <p:cNvPr id="4" name="TekstSylinder 3">
            <a:extLst>
              <a:ext uri="{FF2B5EF4-FFF2-40B4-BE49-F238E27FC236}">
                <a16:creationId xmlns:a16="http://schemas.microsoft.com/office/drawing/2014/main" id="{C2BB5C16-B985-5E36-799B-6BF902E555FB}"/>
              </a:ext>
            </a:extLst>
          </p:cNvPr>
          <p:cNvSpPr txBox="1"/>
          <p:nvPr/>
        </p:nvSpPr>
        <p:spPr>
          <a:xfrm>
            <a:off x="10491952" y="6309280"/>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400" b="1"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4 minutter</a:t>
            </a:r>
          </a:p>
        </p:txBody>
      </p:sp>
    </p:spTree>
    <p:extLst>
      <p:ext uri="{BB962C8B-B14F-4D97-AF65-F5344CB8AC3E}">
        <p14:creationId xmlns:p14="http://schemas.microsoft.com/office/powerpoint/2010/main" val="1350290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
        <p:cNvGrpSpPr/>
        <p:nvPr/>
      </p:nvGrpSpPr>
      <p:grpSpPr>
        <a:xfrm>
          <a:off x="0" y="0"/>
          <a:ext cx="0" cy="0"/>
          <a:chOff x="0" y="0"/>
          <a:chExt cx="0" cy="0"/>
        </a:xfrm>
      </p:grpSpPr>
      <p:pic>
        <p:nvPicPr>
          <p:cNvPr id="3" name="Media på Internett 2" title="Barnet del 2">
            <a:hlinkClick r:id="" action="ppaction://media"/>
            <a:extLst>
              <a:ext uri="{FF2B5EF4-FFF2-40B4-BE49-F238E27FC236}">
                <a16:creationId xmlns:a16="http://schemas.microsoft.com/office/drawing/2014/main" id="{A8BC8127-6528-BC47-3DC4-5A1977D077DE}"/>
              </a:ext>
            </a:extLst>
          </p:cNvPr>
          <p:cNvPicPr>
            <a:picLocks noRot="1" noChangeAspect="1"/>
          </p:cNvPicPr>
          <p:nvPr>
            <a:videoFile r:link="rId1"/>
          </p:nvPr>
        </p:nvPicPr>
        <p:blipFill>
          <a:blip r:embed="rId4"/>
          <a:stretch>
            <a:fillRect/>
          </a:stretch>
        </p:blipFill>
        <p:spPr>
          <a:xfrm>
            <a:off x="0" y="15240"/>
            <a:ext cx="12192000" cy="6858000"/>
          </a:xfrm>
          <a:prstGeom prst="rect">
            <a:avLst/>
          </a:prstGeom>
        </p:spPr>
      </p:pic>
    </p:spTree>
    <p:extLst>
      <p:ext uri="{BB962C8B-B14F-4D97-AF65-F5344CB8AC3E}">
        <p14:creationId xmlns:p14="http://schemas.microsoft.com/office/powerpoint/2010/main" val="393062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5FD157-08E4-A56C-252D-7C4F77E44D6B}"/>
              </a:ext>
            </a:extLst>
          </p:cNvPr>
          <p:cNvSpPr>
            <a:spLocks noGrp="1"/>
          </p:cNvSpPr>
          <p:nvPr>
            <p:ph type="title"/>
          </p:nvPr>
        </p:nvSpPr>
        <p:spPr/>
        <p:txBody>
          <a:bodyPr/>
          <a:lstStyle/>
          <a:p>
            <a:r>
              <a:rPr lang="nb-NO"/>
              <a:t>Oppgave  </a:t>
            </a:r>
          </a:p>
        </p:txBody>
      </p:sp>
      <p:sp>
        <p:nvSpPr>
          <p:cNvPr id="3" name="Plassholder for innhold 2">
            <a:extLst>
              <a:ext uri="{FF2B5EF4-FFF2-40B4-BE49-F238E27FC236}">
                <a16:creationId xmlns:a16="http://schemas.microsoft.com/office/drawing/2014/main" id="{C0265C26-5173-1B12-0CC5-42628F3F207B}"/>
              </a:ext>
            </a:extLst>
          </p:cNvPr>
          <p:cNvSpPr>
            <a:spLocks noGrp="1"/>
          </p:cNvSpPr>
          <p:nvPr>
            <p:ph idx="1"/>
          </p:nvPr>
        </p:nvSpPr>
        <p:spPr>
          <a:xfrm>
            <a:off x="812862" y="1775126"/>
            <a:ext cx="5876925" cy="3307747"/>
          </a:xfrm>
        </p:spPr>
        <p:txBody>
          <a:bodyPr/>
          <a:lstStyle/>
          <a:p>
            <a:pPr marL="0" indent="0">
              <a:spcBef>
                <a:spcPts val="1200"/>
              </a:spcBef>
              <a:spcAft>
                <a:spcPts val="1200"/>
              </a:spcAft>
              <a:buNone/>
            </a:pPr>
            <a:r>
              <a:rPr lang="nb-NO" sz="1800" dirty="0"/>
              <a:t>Vi gir allerede mye reguleringsstøtte uten at vi tenker over det. </a:t>
            </a:r>
          </a:p>
          <a:p>
            <a:pPr marL="0" indent="0">
              <a:spcBef>
                <a:spcPts val="1200"/>
              </a:spcBef>
              <a:spcAft>
                <a:spcPts val="1200"/>
              </a:spcAft>
              <a:buNone/>
            </a:pPr>
            <a:endParaRPr lang="nb-NO" sz="1800" dirty="0"/>
          </a:p>
          <a:p>
            <a:pPr>
              <a:spcBef>
                <a:spcPts val="0"/>
              </a:spcBef>
            </a:pPr>
            <a:r>
              <a:rPr lang="nb-NO" sz="1800" dirty="0"/>
              <a:t>Bruk </a:t>
            </a:r>
            <a:r>
              <a:rPr lang="nb-NO" sz="1800" dirty="0" err="1"/>
              <a:t>post-it</a:t>
            </a:r>
            <a:r>
              <a:rPr lang="nb-NO" sz="1800" dirty="0"/>
              <a:t> lapper og noter ned 3 måter dere gir reguleringsstøtte i arbeidshverdagen </a:t>
            </a:r>
          </a:p>
          <a:p>
            <a:pPr indent="0">
              <a:spcBef>
                <a:spcPts val="0"/>
              </a:spcBef>
              <a:buNone/>
            </a:pPr>
            <a:r>
              <a:rPr lang="nb-NO" sz="1800" dirty="0"/>
              <a:t>(1 ting per lapp). </a:t>
            </a:r>
          </a:p>
          <a:p>
            <a:pPr>
              <a:spcBef>
                <a:spcPts val="1200"/>
              </a:spcBef>
              <a:spcAft>
                <a:spcPts val="1200"/>
              </a:spcAft>
            </a:pPr>
            <a:r>
              <a:rPr lang="nb-NO" sz="1800" dirty="0"/>
              <a:t>Gå sammen i små grupper og heng opp lappene. Fortell hvordan dere gir reguleringsstøtte helt konkret, og hvordan dere kan merke endringer i barnet. </a:t>
            </a:r>
            <a:endParaRPr lang="nb-NO" sz="1200" dirty="0"/>
          </a:p>
        </p:txBody>
      </p:sp>
      <p:pic>
        <p:nvPicPr>
          <p:cNvPr id="5" name="Bilde 4" descr="Et bilde som inneholder skjermbilde, sort, Rektangel, mørke&#10;&#10;Automatisk generert beskrivelse">
            <a:extLst>
              <a:ext uri="{FF2B5EF4-FFF2-40B4-BE49-F238E27FC236}">
                <a16:creationId xmlns:a16="http://schemas.microsoft.com/office/drawing/2014/main" id="{0A180034-0BC6-6910-0CB7-2576F3523397}"/>
              </a:ext>
            </a:extLst>
          </p:cNvPr>
          <p:cNvPicPr>
            <a:picLocks noChangeAspect="1"/>
          </p:cNvPicPr>
          <p:nvPr/>
        </p:nvPicPr>
        <p:blipFill rotWithShape="1">
          <a:blip r:embed="rId2">
            <a:extLst>
              <a:ext uri="{28A0092B-C50C-407E-A947-70E740481C1C}">
                <a14:useLocalDpi xmlns:a14="http://schemas.microsoft.com/office/drawing/2010/main" val="0"/>
              </a:ext>
            </a:extLst>
          </a:blip>
          <a:srcRect l="32843" t="30013" r="40056" b="34785"/>
          <a:stretch/>
        </p:blipFill>
        <p:spPr>
          <a:xfrm>
            <a:off x="7573920" y="2598743"/>
            <a:ext cx="1768265" cy="1291803"/>
          </a:xfrm>
          <a:prstGeom prst="rect">
            <a:avLst/>
          </a:prstGeom>
        </p:spPr>
      </p:pic>
      <p:pic>
        <p:nvPicPr>
          <p:cNvPr id="6" name="Bilde 5" descr="Et bilde som inneholder skjermbilde, sort, Rektangel, mørke&#10;&#10;Automatisk generert beskrivelse">
            <a:extLst>
              <a:ext uri="{FF2B5EF4-FFF2-40B4-BE49-F238E27FC236}">
                <a16:creationId xmlns:a16="http://schemas.microsoft.com/office/drawing/2014/main" id="{AC408D8C-9AA3-0DD9-EB96-97A62377493F}"/>
              </a:ext>
            </a:extLst>
          </p:cNvPr>
          <p:cNvPicPr>
            <a:picLocks noChangeAspect="1"/>
          </p:cNvPicPr>
          <p:nvPr/>
        </p:nvPicPr>
        <p:blipFill rotWithShape="1">
          <a:blip r:embed="rId2">
            <a:extLst>
              <a:ext uri="{28A0092B-C50C-407E-A947-70E740481C1C}">
                <a14:useLocalDpi xmlns:a14="http://schemas.microsoft.com/office/drawing/2010/main" val="0"/>
              </a:ext>
            </a:extLst>
          </a:blip>
          <a:srcRect l="32843" t="30013" r="40056" b="34785"/>
          <a:stretch/>
        </p:blipFill>
        <p:spPr>
          <a:xfrm>
            <a:off x="9342185" y="3345051"/>
            <a:ext cx="1768265" cy="1291803"/>
          </a:xfrm>
          <a:prstGeom prst="rect">
            <a:avLst/>
          </a:prstGeom>
        </p:spPr>
      </p:pic>
      <p:pic>
        <p:nvPicPr>
          <p:cNvPr id="7" name="Bilde 6" descr="Et bilde som inneholder skjermbilde, sort, Rektangel, mørke&#10;&#10;Automatisk generert beskrivelse">
            <a:extLst>
              <a:ext uri="{FF2B5EF4-FFF2-40B4-BE49-F238E27FC236}">
                <a16:creationId xmlns:a16="http://schemas.microsoft.com/office/drawing/2014/main" id="{84690E92-8180-EE1D-39E8-FFE94F6F99F9}"/>
              </a:ext>
            </a:extLst>
          </p:cNvPr>
          <p:cNvPicPr>
            <a:picLocks noChangeAspect="1"/>
          </p:cNvPicPr>
          <p:nvPr/>
        </p:nvPicPr>
        <p:blipFill rotWithShape="1">
          <a:blip r:embed="rId2">
            <a:extLst>
              <a:ext uri="{28A0092B-C50C-407E-A947-70E740481C1C}">
                <a14:useLocalDpi xmlns:a14="http://schemas.microsoft.com/office/drawing/2010/main" val="0"/>
              </a:ext>
            </a:extLst>
          </a:blip>
          <a:srcRect l="32843" t="30013" r="40056" b="34785"/>
          <a:stretch/>
        </p:blipFill>
        <p:spPr>
          <a:xfrm>
            <a:off x="9569879" y="1689554"/>
            <a:ext cx="1768265" cy="1291803"/>
          </a:xfrm>
          <a:prstGeom prst="rect">
            <a:avLst/>
          </a:prstGeom>
        </p:spPr>
      </p:pic>
      <p:sp>
        <p:nvSpPr>
          <p:cNvPr id="9" name="Plassholder for dato 3">
            <a:extLst>
              <a:ext uri="{FF2B5EF4-FFF2-40B4-BE49-F238E27FC236}">
                <a16:creationId xmlns:a16="http://schemas.microsoft.com/office/drawing/2014/main" id="{0BCF7FAF-1A43-DF4D-9844-64A44B3E6F52}"/>
              </a:ext>
            </a:extLst>
          </p:cNvPr>
          <p:cNvSpPr>
            <a:spLocks noGrp="1"/>
          </p:cNvSpPr>
          <p:nvPr>
            <p:ph type="dt" sz="half" idx="10"/>
          </p:nvPr>
        </p:nvSpPr>
        <p:spPr>
          <a:xfrm>
            <a:off x="10156825" y="6292352"/>
            <a:ext cx="1339850" cy="365125"/>
          </a:xfrm>
        </p:spPr>
        <p:txBody>
          <a:bodyPr/>
          <a:lstStyle/>
          <a:p>
            <a:fld id="{C20DE0DF-BE6B-D248-92A9-54242D212695}" type="datetime1">
              <a:rPr lang="nb-NO" smtClean="0"/>
              <a:t>29.01.2026</a:t>
            </a:fld>
            <a:endParaRPr lang="nb-NO"/>
          </a:p>
        </p:txBody>
      </p:sp>
      <p:sp>
        <p:nvSpPr>
          <p:cNvPr id="10" name="Plassholder for lysbildenummer 4">
            <a:extLst>
              <a:ext uri="{FF2B5EF4-FFF2-40B4-BE49-F238E27FC236}">
                <a16:creationId xmlns:a16="http://schemas.microsoft.com/office/drawing/2014/main" id="{9553A5C8-0CC1-D0EC-D3CD-209418C53B9E}"/>
              </a:ext>
            </a:extLst>
          </p:cNvPr>
          <p:cNvSpPr>
            <a:spLocks noGrp="1"/>
          </p:cNvSpPr>
          <p:nvPr>
            <p:ph type="sldNum" sz="quarter" idx="12"/>
          </p:nvPr>
        </p:nvSpPr>
        <p:spPr>
          <a:xfrm>
            <a:off x="11496674" y="6292352"/>
            <a:ext cx="695325" cy="365125"/>
          </a:xfrm>
        </p:spPr>
        <p:txBody>
          <a:bodyPr/>
          <a:lstStyle/>
          <a:p>
            <a:fld id="{8ACEFDFC-287E-0A4D-81A7-6CC8C070690D}" type="slidenum">
              <a:rPr lang="nb-NO" smtClean="0"/>
              <a:t>7</a:t>
            </a:fld>
            <a:endParaRPr lang="nb-NO"/>
          </a:p>
        </p:txBody>
      </p:sp>
      <p:pic>
        <p:nvPicPr>
          <p:cNvPr id="4" name="Bilde 3" descr="Et bilde som inneholder måne, Himmellegeme, mørke, Astronomisk begivenhet&#10;&#10;Automatisk generert beskrivelse">
            <a:extLst>
              <a:ext uri="{FF2B5EF4-FFF2-40B4-BE49-F238E27FC236}">
                <a16:creationId xmlns:a16="http://schemas.microsoft.com/office/drawing/2014/main" id="{672A7FB0-B1B1-BE8B-11C6-4947826F4C48}"/>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9875515" y="587339"/>
            <a:ext cx="578497" cy="552198"/>
          </a:xfrm>
          <a:prstGeom prst="rect">
            <a:avLst/>
          </a:prstGeom>
        </p:spPr>
      </p:pic>
      <p:sp>
        <p:nvSpPr>
          <p:cNvPr id="11" name="TekstSylinder 10">
            <a:extLst>
              <a:ext uri="{FF2B5EF4-FFF2-40B4-BE49-F238E27FC236}">
                <a16:creationId xmlns:a16="http://schemas.microsoft.com/office/drawing/2014/main" id="{2465BC5C-A03D-A806-5EFC-DA4E4AD1E8EE}"/>
              </a:ext>
            </a:extLst>
          </p:cNvPr>
          <p:cNvSpPr txBox="1"/>
          <p:nvPr/>
        </p:nvSpPr>
        <p:spPr>
          <a:xfrm>
            <a:off x="10454011" y="594187"/>
            <a:ext cx="1444667" cy="333681"/>
          </a:xfrm>
          <a:prstGeom prst="rect">
            <a:avLst/>
          </a:prstGeom>
          <a:noFill/>
        </p:spPr>
        <p:txBody>
          <a:bodyPr wrap="square">
            <a:spAutoFit/>
          </a:bodyPr>
          <a:lstStyle/>
          <a:p>
            <a:pPr marL="0" indent="0">
              <a:lnSpc>
                <a:spcPct val="116000"/>
              </a:lnSpc>
              <a:spcAft>
                <a:spcPts val="800"/>
              </a:spcAft>
              <a:buNone/>
            </a:pPr>
            <a:r>
              <a:rPr lang="nb-NO" sz="1400" b="1">
                <a:effectLst/>
                <a:latin typeface="+mj-lt"/>
                <a:ea typeface="Aptos" panose="020B0004020202020204" pitchFamily="34" charset="0"/>
                <a:cs typeface="Times New Roman" panose="02020603050405020304" pitchFamily="18" charset="0"/>
              </a:rPr>
              <a:t>10 minutter</a:t>
            </a:r>
          </a:p>
        </p:txBody>
      </p:sp>
      <p:sp>
        <p:nvSpPr>
          <p:cNvPr id="12" name="TekstSylinder 11">
            <a:extLst>
              <a:ext uri="{FF2B5EF4-FFF2-40B4-BE49-F238E27FC236}">
                <a16:creationId xmlns:a16="http://schemas.microsoft.com/office/drawing/2014/main" id="{9B7E7660-8722-E9DB-AA0E-8E07DE80DE40}"/>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189326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548404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75023" y="5226965"/>
            <a:ext cx="5333999" cy="598436"/>
          </a:xfrm>
        </p:spPr>
        <p:txBody>
          <a:bodyPr/>
          <a:lstStyle/>
          <a:p>
            <a:pPr algn="ctr"/>
            <a:r>
              <a:rPr lang="nb-NO"/>
              <a:t>Reguleringsstøtte</a:t>
            </a:r>
            <a:r>
              <a:rPr lang="nb-NO" sz="1600" baseline="80000"/>
              <a:t>1,2</a:t>
            </a:r>
            <a:r>
              <a:rPr lang="nb-NO"/>
              <a:t>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096000" y="1337357"/>
            <a:ext cx="5484046" cy="4601421"/>
          </a:xfrm>
        </p:spPr>
        <p:txBody>
          <a:bodyPr>
            <a:normAutofit/>
          </a:bodyPr>
          <a:lstStyle/>
          <a:p>
            <a:pPr>
              <a:spcAft>
                <a:spcPts val="1800"/>
              </a:spcAft>
              <a:buBlip>
                <a:blip r:embed="rId3"/>
              </a:buBlip>
            </a:pPr>
            <a:r>
              <a:rPr lang="nb-NO" sz="1800" dirty="0"/>
              <a:t>Reguleringsstøtte handler om å </a:t>
            </a:r>
            <a:r>
              <a:rPr lang="nb-NO" sz="1800" b="1" dirty="0"/>
              <a:t>hjelpe barn </a:t>
            </a:r>
            <a:r>
              <a:rPr lang="nb-NO" sz="1800" dirty="0"/>
              <a:t>med å roe egen stressrespons sånn at de kommer inn igjen i toleransvinduet. </a:t>
            </a:r>
          </a:p>
          <a:p>
            <a:pPr>
              <a:spcAft>
                <a:spcPts val="1800"/>
              </a:spcAft>
              <a:buBlip>
                <a:blip r:embed="rId3"/>
              </a:buBlip>
            </a:pPr>
            <a:r>
              <a:rPr lang="nb-NO" sz="1800" dirty="0"/>
              <a:t>Den voksne styrer ikke reguleringen til barnet direkte, men støtter sånn </a:t>
            </a:r>
            <a:r>
              <a:rPr lang="nb-NO" sz="1800" b="1" dirty="0"/>
              <a:t>at barnets stressrespons </a:t>
            </a:r>
            <a:r>
              <a:rPr lang="nb-NO" sz="1800" dirty="0"/>
              <a:t>kan justere seg selv. </a:t>
            </a:r>
          </a:p>
          <a:p>
            <a:pPr>
              <a:spcAft>
                <a:spcPts val="1800"/>
              </a:spcAft>
              <a:buBlip>
                <a:blip r:embed="rId3"/>
              </a:buBlip>
            </a:pPr>
            <a:r>
              <a:rPr lang="nb-NO" sz="1800" dirty="0"/>
              <a:t>Voksne gir reguleringsstøtte mange ganger i løpet av dagen, både </a:t>
            </a:r>
            <a:r>
              <a:rPr lang="nb-NO" sz="1800" b="1" dirty="0"/>
              <a:t>bevisst og ubevisst.</a:t>
            </a:r>
          </a:p>
          <a:p>
            <a:pPr>
              <a:spcAft>
                <a:spcPts val="1800"/>
              </a:spcAft>
            </a:pPr>
            <a:r>
              <a:rPr lang="nb-NO" sz="1800" dirty="0"/>
              <a:t>Erfaringene hjelper barnet med å </a:t>
            </a:r>
            <a:r>
              <a:rPr lang="nb-NO" sz="1800" b="1" dirty="0"/>
              <a:t>utvikle egne reguleringsferdigheter. </a:t>
            </a:r>
          </a:p>
          <a:p>
            <a:pPr>
              <a:spcAft>
                <a:spcPts val="1800"/>
              </a:spcAft>
              <a:buBlip>
                <a:blip r:embed="rId3"/>
              </a:buBlip>
            </a:pPr>
            <a:endParaRPr lang="nb-NO" sz="1800" b="1" dirty="0"/>
          </a:p>
          <a:p>
            <a:pPr marL="0" indent="0">
              <a:spcAft>
                <a:spcPts val="1800"/>
              </a:spcAft>
              <a:buNone/>
            </a:pPr>
            <a:endParaRPr lang="nb-NO" sz="1800" dirty="0"/>
          </a:p>
        </p:txBody>
      </p:sp>
      <p:pic>
        <p:nvPicPr>
          <p:cNvPr id="6" name="Bilde 5" descr="Et bilde som inneholder Grafikk, design, kunst&#10;&#10;Automatisk generert beskrivelse med middels konfidens">
            <a:extLst>
              <a:ext uri="{FF2B5EF4-FFF2-40B4-BE49-F238E27FC236}">
                <a16:creationId xmlns:a16="http://schemas.microsoft.com/office/drawing/2014/main" id="{F3C4D0BA-C08B-E139-5731-97E40F8D91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450" t="14844" r="29624" b="14440"/>
          <a:stretch/>
        </p:blipFill>
        <p:spPr>
          <a:xfrm>
            <a:off x="930470" y="924762"/>
            <a:ext cx="3976577" cy="4167963"/>
          </a:xfrm>
          <a:prstGeom prst="rect">
            <a:avLst/>
          </a:prstGeom>
        </p:spPr>
      </p:pic>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D35FB667-6E0F-B60D-5734-2C255B812AD7}"/>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spTree>
    <p:extLst>
      <p:ext uri="{BB962C8B-B14F-4D97-AF65-F5344CB8AC3E}">
        <p14:creationId xmlns:p14="http://schemas.microsoft.com/office/powerpoint/2010/main" val="3207293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2B262D9-DC0F-7941-3CCB-7B192477F8D7}"/>
              </a:ext>
            </a:extLst>
          </p:cNvPr>
          <p:cNvSpPr/>
          <p:nvPr/>
        </p:nvSpPr>
        <p:spPr>
          <a:xfrm>
            <a:off x="0" y="0"/>
            <a:ext cx="548404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566AC68A-7A62-A902-7492-3008707FD8F4}"/>
              </a:ext>
            </a:extLst>
          </p:cNvPr>
          <p:cNvSpPr>
            <a:spLocks noGrp="1"/>
          </p:cNvSpPr>
          <p:nvPr>
            <p:ph type="title"/>
          </p:nvPr>
        </p:nvSpPr>
        <p:spPr>
          <a:xfrm>
            <a:off x="607834" y="4724678"/>
            <a:ext cx="4420777" cy="1425750"/>
          </a:xfrm>
        </p:spPr>
        <p:txBody>
          <a:bodyPr>
            <a:normAutofit/>
          </a:bodyPr>
          <a:lstStyle/>
          <a:p>
            <a:pPr algn="ctr"/>
            <a:r>
              <a:rPr lang="nb-NO" dirty="0"/>
              <a:t>Noen ganger må vi stoppe atferd</a:t>
            </a:r>
            <a:r>
              <a:rPr lang="nb-NO" sz="1600" baseline="80000" dirty="0"/>
              <a:t>1,2</a:t>
            </a:r>
            <a:r>
              <a:rPr lang="nb-NO" dirty="0"/>
              <a:t> </a:t>
            </a:r>
          </a:p>
        </p:txBody>
      </p:sp>
      <p:sp>
        <p:nvSpPr>
          <p:cNvPr id="3" name="Plassholder for innhold 2">
            <a:extLst>
              <a:ext uri="{FF2B5EF4-FFF2-40B4-BE49-F238E27FC236}">
                <a16:creationId xmlns:a16="http://schemas.microsoft.com/office/drawing/2014/main" id="{A96F1214-6DCE-4EEB-4B7B-10EB4F6E7266}"/>
              </a:ext>
            </a:extLst>
          </p:cNvPr>
          <p:cNvSpPr>
            <a:spLocks noGrp="1"/>
          </p:cNvSpPr>
          <p:nvPr>
            <p:ph idx="1"/>
          </p:nvPr>
        </p:nvSpPr>
        <p:spPr>
          <a:xfrm>
            <a:off x="6091880" y="1371076"/>
            <a:ext cx="5735742" cy="4605181"/>
          </a:xfrm>
        </p:spPr>
        <p:txBody>
          <a:bodyPr>
            <a:normAutofit/>
          </a:bodyPr>
          <a:lstStyle/>
          <a:p>
            <a:pPr>
              <a:spcAft>
                <a:spcPts val="1800"/>
              </a:spcAft>
              <a:buBlip>
                <a:blip r:embed="rId3"/>
              </a:buBlip>
            </a:pPr>
            <a:r>
              <a:rPr lang="nb-NO" sz="1800" dirty="0"/>
              <a:t>Noen barn har reguleringsstrategier som gjøre at de kan </a:t>
            </a:r>
            <a:r>
              <a:rPr lang="nb-NO" sz="1800" b="1" dirty="0"/>
              <a:t>skade seg selv eller andre</a:t>
            </a:r>
            <a:r>
              <a:rPr lang="nb-NO" sz="1800" dirty="0"/>
              <a:t>. </a:t>
            </a:r>
          </a:p>
          <a:p>
            <a:pPr>
              <a:spcAft>
                <a:spcPts val="1800"/>
              </a:spcAft>
              <a:buBlip>
                <a:blip r:embed="rId3"/>
              </a:buBlip>
            </a:pPr>
            <a:r>
              <a:rPr lang="nb-NO" sz="1800" dirty="0"/>
              <a:t>Da kan det være helt nødvendig å </a:t>
            </a:r>
            <a:r>
              <a:rPr lang="nb-NO" sz="1800" b="1" dirty="0"/>
              <a:t>stoppe atferden, </a:t>
            </a:r>
            <a:r>
              <a:rPr lang="nb-NO" sz="1800" dirty="0"/>
              <a:t>men det er ikke det samme som reguleringsstøtte. </a:t>
            </a:r>
          </a:p>
          <a:p>
            <a:pPr>
              <a:spcAft>
                <a:spcPts val="1800"/>
              </a:spcAft>
              <a:buBlip>
                <a:blip r:embed="rId3"/>
              </a:buBlip>
            </a:pPr>
            <a:r>
              <a:rPr lang="nb-NO" sz="1800" dirty="0"/>
              <a:t>Selv om barnets atferd har stoppet kan stressresponsen fortsatt være </a:t>
            </a:r>
            <a:r>
              <a:rPr lang="nb-NO" sz="1800" b="1" dirty="0"/>
              <a:t>veldig aktivert</a:t>
            </a:r>
            <a:r>
              <a:rPr lang="nb-NO" sz="1800" dirty="0"/>
              <a:t>. </a:t>
            </a:r>
          </a:p>
          <a:p>
            <a:pPr>
              <a:spcAft>
                <a:spcPts val="1800"/>
              </a:spcAft>
              <a:buBlip>
                <a:blip r:embed="rId3"/>
              </a:buBlip>
            </a:pPr>
            <a:r>
              <a:rPr lang="nb-NO" sz="1800" dirty="0"/>
              <a:t>I situasjoner der vi må stoppe atferd er det viktig at vi også gir </a:t>
            </a:r>
            <a:r>
              <a:rPr lang="nb-NO" sz="1800" b="1" dirty="0"/>
              <a:t>reguleringsstøtte </a:t>
            </a:r>
            <a:r>
              <a:rPr lang="nb-NO" sz="1800" dirty="0"/>
              <a:t>sånn at stressresponsen deres får roet seg ned. </a:t>
            </a:r>
          </a:p>
        </p:txBody>
      </p:sp>
      <p:sp>
        <p:nvSpPr>
          <p:cNvPr id="8" name="L-form 7">
            <a:extLst>
              <a:ext uri="{FF2B5EF4-FFF2-40B4-BE49-F238E27FC236}">
                <a16:creationId xmlns:a16="http://schemas.microsoft.com/office/drawing/2014/main" id="{BE7E2BD0-D24A-C161-C670-6E7CB7F1B026}"/>
              </a:ext>
            </a:extLst>
          </p:cNvPr>
          <p:cNvSpPr/>
          <p:nvPr/>
        </p:nvSpPr>
        <p:spPr>
          <a:xfrm rot="5400000">
            <a:off x="358788" y="184619"/>
            <a:ext cx="940030" cy="954965"/>
          </a:xfrm>
          <a:prstGeom prst="corner">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D35FB667-6E0F-B60D-5734-2C255B812AD7}"/>
              </a:ext>
            </a:extLst>
          </p:cNvPr>
          <p:cNvSpPr txBox="1"/>
          <p:nvPr/>
        </p:nvSpPr>
        <p:spPr>
          <a:xfrm>
            <a:off x="8156576" y="192087"/>
            <a:ext cx="3684104" cy="307777"/>
          </a:xfrm>
          <a:prstGeom prst="rect">
            <a:avLst/>
          </a:prstGeom>
          <a:noFill/>
        </p:spPr>
        <p:txBody>
          <a:bodyPr wrap="square" rtlCol="0">
            <a:spAutoFit/>
          </a:bodyPr>
          <a:lstStyle/>
          <a:p>
            <a:pPr algn="r"/>
            <a:r>
              <a:rPr lang="nb-NO" sz="1400"/>
              <a:t>Barn og ungdom – økt 2</a:t>
            </a:r>
          </a:p>
        </p:txBody>
      </p:sp>
      <p:pic>
        <p:nvPicPr>
          <p:cNvPr id="9" name="Bilde 8" descr="Et bilde som inneholder tegning, sketch, kunst&#10;&#10;Automatisk generert beskrivelse">
            <a:extLst>
              <a:ext uri="{FF2B5EF4-FFF2-40B4-BE49-F238E27FC236}">
                <a16:creationId xmlns:a16="http://schemas.microsoft.com/office/drawing/2014/main" id="{874DEF12-FE3A-D575-5544-EEF5610BCA6C}"/>
              </a:ext>
            </a:extLst>
          </p:cNvPr>
          <p:cNvPicPr>
            <a:picLocks noChangeAspect="1"/>
          </p:cNvPicPr>
          <p:nvPr/>
        </p:nvPicPr>
        <p:blipFill>
          <a:blip r:embed="rId4">
            <a:extLst>
              <a:ext uri="{28A0092B-C50C-407E-A947-70E740481C1C}">
                <a14:useLocalDpi xmlns:a14="http://schemas.microsoft.com/office/drawing/2010/main" val="0"/>
              </a:ext>
            </a:extLst>
          </a:blip>
          <a:srcRect l="36142" t="12798" r="29445" b="11252"/>
          <a:stretch/>
        </p:blipFill>
        <p:spPr>
          <a:xfrm>
            <a:off x="1182952" y="664309"/>
            <a:ext cx="3270539" cy="4060369"/>
          </a:xfrm>
          <a:prstGeom prst="rect">
            <a:avLst/>
          </a:prstGeom>
        </p:spPr>
      </p:pic>
    </p:spTree>
    <p:extLst>
      <p:ext uri="{BB962C8B-B14F-4D97-AF65-F5344CB8AC3E}">
        <p14:creationId xmlns:p14="http://schemas.microsoft.com/office/powerpoint/2010/main" val="425128026"/>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5.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Props1.xml><?xml version="1.0" encoding="utf-8"?>
<ds:datastoreItem xmlns:ds="http://schemas.openxmlformats.org/officeDocument/2006/customXml" ds:itemID="{6FBDA607-CAAE-428F-9538-28D36ADF75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98FD45-3A02-417C-8D1D-EB38FB02E956}">
  <ds:schemaRefs>
    <ds:schemaRef ds:uri="http://schemas.microsoft.com/sharepoint/v3/contenttype/forms"/>
  </ds:schemaRefs>
</ds:datastoreItem>
</file>

<file path=customXml/itemProps3.xml><?xml version="1.0" encoding="utf-8"?>
<ds:datastoreItem xmlns:ds="http://schemas.openxmlformats.org/officeDocument/2006/customXml" ds:itemID="{CE71A7A8-3B20-4114-A053-A2A363BB5D7E}">
  <ds:schemaRefs>
    <ds:schemaRef ds:uri="99521434-91c1-42be-b943-616fa43a5fae"/>
    <ds:schemaRef ds:uri="http://purl.org/dc/elements/1.1/"/>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25c534b4-626b-4457-9716-90fe22f9980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3379</Words>
  <Application>Microsoft Macintosh PowerPoint</Application>
  <PresentationFormat>Widescreen</PresentationFormat>
  <Paragraphs>262</Paragraphs>
  <Slides>38</Slides>
  <Notes>18</Notes>
  <HiddenSlides>0</HiddenSlides>
  <MMClips>3</MMClips>
  <ScaleCrop>false</ScaleCrop>
  <HeadingPairs>
    <vt:vector size="6" baseType="variant">
      <vt:variant>
        <vt:lpstr>Brukte skrifter</vt:lpstr>
      </vt:variant>
      <vt:variant>
        <vt:i4>6</vt:i4>
      </vt:variant>
      <vt:variant>
        <vt:lpstr>Tema</vt:lpstr>
      </vt:variant>
      <vt:variant>
        <vt:i4>5</vt:i4>
      </vt:variant>
      <vt:variant>
        <vt:lpstr>Lysbildetitler</vt:lpstr>
      </vt:variant>
      <vt:variant>
        <vt:i4>38</vt:i4>
      </vt:variant>
    </vt:vector>
  </HeadingPairs>
  <TitlesOfParts>
    <vt:vector size="49" baseType="lpstr">
      <vt:lpstr>Aptos</vt:lpstr>
      <vt:lpstr>Arial</vt:lpstr>
      <vt:lpstr>Oslo Sans</vt:lpstr>
      <vt:lpstr>Oslo Sans Office</vt:lpstr>
      <vt:lpstr>Times New Roman</vt:lpstr>
      <vt:lpstr>Wingdings</vt:lpstr>
      <vt:lpstr>Økt livsmestring_temadesign</vt:lpstr>
      <vt:lpstr>2_Oslo NY bilde</vt:lpstr>
      <vt:lpstr>Originaloppsett</vt:lpstr>
      <vt:lpstr>1_Originaloppsett</vt:lpstr>
      <vt:lpstr>1_Økt livsmestring_temadesign</vt:lpstr>
      <vt:lpstr>PowerPoint-presentasjon</vt:lpstr>
      <vt:lpstr>PowerPoint-presentasjon</vt:lpstr>
      <vt:lpstr>PowerPoint-presentasjon</vt:lpstr>
      <vt:lpstr>PowerPoint-presentasjon</vt:lpstr>
      <vt:lpstr>PowerPoint-presentasjon</vt:lpstr>
      <vt:lpstr>PowerPoint-presentasjon</vt:lpstr>
      <vt:lpstr>Oppgave  </vt:lpstr>
      <vt:lpstr>Reguleringsstøtte1,2 </vt:lpstr>
      <vt:lpstr>Noen ganger må vi stoppe atferd1,2 </vt:lpstr>
      <vt:lpstr> Reguleringsstøtte er viktig fordi1,2</vt:lpstr>
      <vt:lpstr>Reguleringsstøtte1,2 4 reguleringsporter </vt:lpstr>
      <vt:lpstr>Sanseporten1,2 Reguleringsstøtte via sanser og kropp</vt:lpstr>
      <vt:lpstr>Illustrasjon</vt:lpstr>
      <vt:lpstr>Følelsesporten1,2 Reguleringsstøtte gjennom relasjon og følelser </vt:lpstr>
      <vt:lpstr>PowerPoint-presentasjon</vt:lpstr>
      <vt:lpstr>PowerPoint-presentasjon</vt:lpstr>
      <vt:lpstr>PowerPoint-presentasjon</vt:lpstr>
      <vt:lpstr>Strukturporten2 Reguleringsstøtte gjennom forutsigbarhet</vt:lpstr>
      <vt:lpstr>PowerPoint-presentasjon</vt:lpstr>
      <vt:lpstr>PowerPoint-presentasjon</vt:lpstr>
      <vt:lpstr>PowerPoint-presentasjon</vt:lpstr>
      <vt:lpstr>Oppgave </vt:lpstr>
      <vt:lpstr>Reguleringsstøtte til enkeltbarn eller grupper2</vt:lpstr>
      <vt:lpstr>Når skal vi gi reguleringsstøtte?1,2</vt:lpstr>
      <vt:lpstr>Lengde på reguleringsstøtte1,2</vt:lpstr>
      <vt:lpstr>PowerPoint-presentasjon</vt:lpstr>
      <vt:lpstr>Balanse mellom stress og hvile</vt:lpstr>
      <vt:lpstr>Til sammen gir vi barna mange erfaringer med reguleringsstøtte</vt:lpstr>
      <vt:lpstr>Case: Ida</vt:lpstr>
      <vt:lpstr>Case: Ida2</vt:lpstr>
      <vt:lpstr>Case: Oddemarka skole</vt:lpstr>
      <vt:lpstr>Oddemarka skole case2</vt:lpstr>
      <vt:lpstr>PowerPoint-presentasjon</vt:lpstr>
      <vt:lpstr>PowerPoint-presentasjon</vt:lpstr>
      <vt:lpstr>PowerPoint-presentasjon</vt:lpstr>
      <vt:lpstr>PowerPoint-presentasjon</vt:lpstr>
      <vt:lpstr>Utviklet av  Bydel Gamle Oslo og Utdanningsetaten</vt:lpstr>
      <vt:lpstr>Kilder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Barnet – økt 2</dc:title>
  <dc:creator>Line Frivold</dc:creator>
  <cp:lastModifiedBy>Miranda Sulejmanova</cp:lastModifiedBy>
  <cp:revision>1</cp:revision>
  <cp:lastPrinted>2024-10-10T11:52:13Z</cp:lastPrinted>
  <dcterms:created xsi:type="dcterms:W3CDTF">2024-08-06T09:11:46Z</dcterms:created>
  <dcterms:modified xsi:type="dcterms:W3CDTF">2026-01-29T15:35:54Z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