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14" r:id="rId4"/>
  </p:sldMasterIdLst>
  <p:notesMasterIdLst>
    <p:notesMasterId r:id="rId19"/>
  </p:notesMasterIdLst>
  <p:sldIdLst>
    <p:sldId id="389" r:id="rId5"/>
    <p:sldId id="417" r:id="rId6"/>
    <p:sldId id="404" r:id="rId7"/>
    <p:sldId id="405" r:id="rId8"/>
    <p:sldId id="406" r:id="rId9"/>
    <p:sldId id="407" r:id="rId10"/>
    <p:sldId id="409" r:id="rId11"/>
    <p:sldId id="415" r:id="rId12"/>
    <p:sldId id="416" r:id="rId13"/>
    <p:sldId id="410" r:id="rId14"/>
    <p:sldId id="403" r:id="rId15"/>
    <p:sldId id="414" r:id="rId16"/>
    <p:sldId id="419" r:id="rId17"/>
    <p:sldId id="418" r:id="rId18"/>
  </p:sldIdLst>
  <p:sldSz cx="12192000" cy="6858000"/>
  <p:notesSz cx="6858000" cy="9144000"/>
  <p:embeddedFontLst>
    <p:embeddedFont>
      <p:font typeface="Oslo Sans Office" panose="02000000000000000000" pitchFamily="2" charset="0"/>
      <p:regular r:id="rId20"/>
      <p:bold r:id="rId21"/>
      <p:italic r:id="rId22"/>
      <p:boldItalic r:id="rId23"/>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389"/>
            <p14:sldId id="417"/>
            <p14:sldId id="404"/>
            <p14:sldId id="405"/>
            <p14:sldId id="406"/>
            <p14:sldId id="407"/>
            <p14:sldId id="409"/>
            <p14:sldId id="415"/>
            <p14:sldId id="416"/>
            <p14:sldId id="410"/>
            <p14:sldId id="403"/>
            <p14:sldId id="414"/>
            <p14:sldId id="419"/>
            <p14:sldId id="418"/>
          </p14:sldIdLst>
        </p14:section>
        <p14:section name="Hjelp" id="{BAAE5B51-A85F-D14F-A0D9-4D059F5301C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E9FF"/>
    <a:srgbClr val="D0BFAE"/>
    <a:srgbClr val="B3F6FF"/>
    <a:srgbClr val="B3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E83B1E-E9F2-4CCE-8A44-F9CF7528B6D7}" v="1" dt="2026-01-28T11:28:19.023"/>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Mørk sti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Mørk stil 2 – utheving 3 / utheving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Mørk stil 2 – utheving 5 / utheving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0A1B5D5-9B99-4C35-A422-299274C87663}" styleName="Middels stil 1 – uthevin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259" autoAdjust="0"/>
  </p:normalViewPr>
  <p:slideViewPr>
    <p:cSldViewPr snapToGrid="0">
      <p:cViewPr varScale="1">
        <p:scale>
          <a:sx n="89" d="100"/>
          <a:sy n="89" d="100"/>
        </p:scale>
        <p:origin x="139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 Pope" userId="c7e2ca24-d740-4d4b-b694-a7d54818cfa4" providerId="ADAL" clId="{C0EE9D86-51ED-429D-ACBE-37EC5587D23F}"/>
    <pc:docChg chg="modSld">
      <pc:chgData name="Erik Pope" userId="c7e2ca24-d740-4d4b-b694-a7d54818cfa4" providerId="ADAL" clId="{C0EE9D86-51ED-429D-ACBE-37EC5587D23F}" dt="2026-01-28T11:28:52.433" v="28" actId="20577"/>
      <pc:docMkLst>
        <pc:docMk/>
      </pc:docMkLst>
      <pc:sldChg chg="modSp mod">
        <pc:chgData name="Erik Pope" userId="c7e2ca24-d740-4d4b-b694-a7d54818cfa4" providerId="ADAL" clId="{C0EE9D86-51ED-429D-ACBE-37EC5587D23F}" dt="2026-01-28T11:27:24.236" v="2" actId="20577"/>
        <pc:sldMkLst>
          <pc:docMk/>
          <pc:sldMk cId="1438033564" sldId="403"/>
        </pc:sldMkLst>
        <pc:spChg chg="mod">
          <ac:chgData name="Erik Pope" userId="c7e2ca24-d740-4d4b-b694-a7d54818cfa4" providerId="ADAL" clId="{C0EE9D86-51ED-429D-ACBE-37EC5587D23F}" dt="2026-01-28T11:27:24.236" v="2" actId="20577"/>
          <ac:spMkLst>
            <pc:docMk/>
            <pc:sldMk cId="1438033564" sldId="403"/>
            <ac:spMk id="3" creationId="{2215BFF1-0A6E-CA42-A052-D438A957FE8B}"/>
          </ac:spMkLst>
        </pc:spChg>
      </pc:sldChg>
      <pc:sldChg chg="modSp mod">
        <pc:chgData name="Erik Pope" userId="c7e2ca24-d740-4d4b-b694-a7d54818cfa4" providerId="ADAL" clId="{C0EE9D86-51ED-429D-ACBE-37EC5587D23F}" dt="2026-01-28T11:27:38.306" v="3" actId="20577"/>
        <pc:sldMkLst>
          <pc:docMk/>
          <pc:sldMk cId="1470787814" sldId="414"/>
        </pc:sldMkLst>
        <pc:spChg chg="mod">
          <ac:chgData name="Erik Pope" userId="c7e2ca24-d740-4d4b-b694-a7d54818cfa4" providerId="ADAL" clId="{C0EE9D86-51ED-429D-ACBE-37EC5587D23F}" dt="2026-01-28T11:27:38.306" v="3" actId="20577"/>
          <ac:spMkLst>
            <pc:docMk/>
            <pc:sldMk cId="1470787814" sldId="414"/>
            <ac:spMk id="3" creationId="{2215BFF1-0A6E-CA42-A052-D438A957FE8B}"/>
          </ac:spMkLst>
        </pc:spChg>
      </pc:sldChg>
      <pc:sldChg chg="modSp mod">
        <pc:chgData name="Erik Pope" userId="c7e2ca24-d740-4d4b-b694-a7d54818cfa4" providerId="ADAL" clId="{C0EE9D86-51ED-429D-ACBE-37EC5587D23F}" dt="2026-01-28T11:28:52.433" v="28" actId="20577"/>
        <pc:sldMkLst>
          <pc:docMk/>
          <pc:sldMk cId="2952218014" sldId="418"/>
        </pc:sldMkLst>
        <pc:spChg chg="mod">
          <ac:chgData name="Erik Pope" userId="c7e2ca24-d740-4d4b-b694-a7d54818cfa4" providerId="ADAL" clId="{C0EE9D86-51ED-429D-ACBE-37EC5587D23F}" dt="2026-01-28T11:28:52.433" v="28" actId="20577"/>
          <ac:spMkLst>
            <pc:docMk/>
            <pc:sldMk cId="2952218014" sldId="418"/>
            <ac:spMk id="3" creationId="{3391BC8F-C29F-2CC0-34BA-C00896849B8B}"/>
          </ac:spMkLst>
        </pc:spChg>
      </pc:sldChg>
      <pc:sldChg chg="modSp mod">
        <pc:chgData name="Erik Pope" userId="c7e2ca24-d740-4d4b-b694-a7d54818cfa4" providerId="ADAL" clId="{C0EE9D86-51ED-429D-ACBE-37EC5587D23F}" dt="2026-01-28T11:28:28.468" v="9" actId="20577"/>
        <pc:sldMkLst>
          <pc:docMk/>
          <pc:sldMk cId="3533248134" sldId="419"/>
        </pc:sldMkLst>
        <pc:spChg chg="mod">
          <ac:chgData name="Erik Pope" userId="c7e2ca24-d740-4d4b-b694-a7d54818cfa4" providerId="ADAL" clId="{C0EE9D86-51ED-429D-ACBE-37EC5587D23F}" dt="2026-01-28T11:28:28.468" v="9" actId="20577"/>
          <ac:spMkLst>
            <pc:docMk/>
            <pc:sldMk cId="3533248134" sldId="419"/>
            <ac:spMk id="3" creationId="{F739F42D-3E1C-DCE5-7334-D5252D58C48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slo Sans Office" panose="02000000000000000000" pitchFamily="2" charset="77"/>
              </a:defRPr>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slo Sans Office" panose="02000000000000000000" pitchFamily="2" charset="77"/>
              </a:defRPr>
            </a:lvl1pPr>
          </a:lstStyle>
          <a:p>
            <a:fld id="{576996CD-C051-524E-B0EC-F7D3DAFC406C}" type="datetimeFigureOut">
              <a:rPr lang="nb-NO" smtClean="0"/>
              <a:pPr/>
              <a:t>28.01.2026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slo Sans Office" panose="02000000000000000000" pitchFamily="2" charset="77"/>
              </a:defRPr>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slo Sans Office" panose="02000000000000000000" pitchFamily="2" charset="77"/>
              </a:defRPr>
            </a:lvl1pPr>
          </a:lstStyle>
          <a:p>
            <a:fld id="{7DA70C78-173F-D64A-A73A-E7995BB9F680}" type="slidenum">
              <a:rPr lang="nb-NO" smtClean="0"/>
              <a:pPr/>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slo Sans Office" panose="02000000000000000000"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1</a:t>
            </a:fld>
            <a:endParaRPr lang="nb-NO"/>
          </a:p>
        </p:txBody>
      </p:sp>
    </p:spTree>
    <p:extLst>
      <p:ext uri="{BB962C8B-B14F-4D97-AF65-F5344CB8AC3E}">
        <p14:creationId xmlns:p14="http://schemas.microsoft.com/office/powerpoint/2010/main" val="1047605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7AC7D-A190-0E71-677C-0016AFF3F0C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1CECCF9C-B22E-7772-3457-DC04D4B7839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F1327C1E-EE31-27EC-EA35-B1C4ABB467C5}"/>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61ADDFF8-1634-2961-39E9-B35D60F434C7}"/>
              </a:ext>
            </a:extLst>
          </p:cNvPr>
          <p:cNvSpPr>
            <a:spLocks noGrp="1"/>
          </p:cNvSpPr>
          <p:nvPr>
            <p:ph type="sldNum" sz="quarter" idx="5"/>
          </p:nvPr>
        </p:nvSpPr>
        <p:spPr/>
        <p:txBody>
          <a:bodyPr/>
          <a:lstStyle/>
          <a:p>
            <a:fld id="{7DA70C78-173F-D64A-A73A-E7995BB9F680}" type="slidenum">
              <a:rPr lang="nb-NO" smtClean="0"/>
              <a:pPr/>
              <a:t>2</a:t>
            </a:fld>
            <a:endParaRPr lang="nb-NO"/>
          </a:p>
        </p:txBody>
      </p:sp>
    </p:spTree>
    <p:extLst>
      <p:ext uri="{BB962C8B-B14F-4D97-AF65-F5344CB8AC3E}">
        <p14:creationId xmlns:p14="http://schemas.microsoft.com/office/powerpoint/2010/main" val="1868251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pPr/>
              <a:t>4</a:t>
            </a:fld>
            <a:endParaRPr lang="nb-NO"/>
          </a:p>
        </p:txBody>
      </p:sp>
    </p:spTree>
    <p:extLst>
      <p:ext uri="{BB962C8B-B14F-4D97-AF65-F5344CB8AC3E}">
        <p14:creationId xmlns:p14="http://schemas.microsoft.com/office/powerpoint/2010/main" val="213219181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accent6"/>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28.01.2026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614963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28.01.2026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81625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28.01.2026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7381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28.01.2026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spTree>
    <p:extLst>
      <p:ext uri="{BB962C8B-B14F-4D97-AF65-F5344CB8AC3E}">
        <p14:creationId xmlns:p14="http://schemas.microsoft.com/office/powerpoint/2010/main" val="2431862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28.01.2026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spTree>
    <p:extLst>
      <p:ext uri="{BB962C8B-B14F-4D97-AF65-F5344CB8AC3E}">
        <p14:creationId xmlns:p14="http://schemas.microsoft.com/office/powerpoint/2010/main" val="819558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solidFill>
            <a:schemeClr val="accent6"/>
          </a:solid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28.01.2026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spTree>
    <p:extLst>
      <p:ext uri="{BB962C8B-B14F-4D97-AF65-F5344CB8AC3E}">
        <p14:creationId xmlns:p14="http://schemas.microsoft.com/office/powerpoint/2010/main" val="2714187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28.01.2026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spTree>
    <p:extLst>
      <p:ext uri="{BB962C8B-B14F-4D97-AF65-F5344CB8AC3E}">
        <p14:creationId xmlns:p14="http://schemas.microsoft.com/office/powerpoint/2010/main" val="2671044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
    <p:bg>
      <p:bgPr>
        <a:solidFill>
          <a:schemeClr val="bg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28.01.2026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6"/>
          </a:solidFill>
        </p:spPr>
        <p:txBody>
          <a:bodyPr wrap="square" lIns="10152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sp>
        <p:nvSpPr>
          <p:cNvPr id="84"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20"/>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Tree>
    <p:extLst>
      <p:ext uri="{BB962C8B-B14F-4D97-AF65-F5344CB8AC3E}">
        <p14:creationId xmlns:p14="http://schemas.microsoft.com/office/powerpoint/2010/main" val="14223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Deloverskrift ">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28.01.2026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28.01.2026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28.01.2026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28.01.2026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28.01.2026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28.01.2026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787" r:id="rId1"/>
    <p:sldLayoutId id="2147483711" r:id="rId2"/>
    <p:sldLayoutId id="2147483705" r:id="rId3"/>
    <p:sldLayoutId id="2147483844" r:id="rId4"/>
    <p:sldLayoutId id="2147483740" r:id="rId5"/>
    <p:sldLayoutId id="2147483741" r:id="rId6"/>
    <p:sldLayoutId id="2147483860" r:id="rId7"/>
    <p:sldLayoutId id="2147483742" r:id="rId8"/>
    <p:sldLayoutId id="2147483743" r:id="rId9"/>
    <p:sldLayoutId id="2147483864" r:id="rId10"/>
    <p:sldLayoutId id="2147483754" r:id="rId11"/>
    <p:sldLayoutId id="2147483756" r:id="rId12"/>
    <p:sldLayoutId id="2147483755" r:id="rId13"/>
    <p:sldLayoutId id="2147483757" r:id="rId14"/>
    <p:sldLayoutId id="2147483865" r:id="rId1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1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hyperlink" Target="https://lovdata.no/dokument/LF/forskrift/2025-06-25-1334/%C2%A74#%C2%A74"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www.oslo.kommune.no/etater-foretak-og-ombud/utdanningsetaten/kunngjoringer-fra-utdanningsetaten/"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hyperlink" Target="https://www.oslo.kommune.no/etater-foretak-og-ombud/utdanningsetaten/kunngjoringer-fra-utdanningsetaten/"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www.oslo.kommune.no/etater-foretak-og-ombud/utdanningsetaten/kunngjoringer-fra-utdanningsetaten/"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einnsyn.no/"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a:t>Høring av forskrift om rabattordning i stedet for gratis skoleskyss eller full skyssgodtgjørelse</a:t>
            </a:r>
          </a:p>
        </p:txBody>
      </p:sp>
      <p:sp>
        <p:nvSpPr>
          <p:cNvPr id="3" name="Plassholder for tekst 2"/>
          <p:cNvSpPr>
            <a:spLocks noGrp="1"/>
          </p:cNvSpPr>
          <p:nvPr>
            <p:ph type="body" sz="quarter" idx="19"/>
          </p:nvPr>
        </p:nvSpPr>
        <p:spPr/>
        <p:txBody>
          <a:bodyPr/>
          <a:lstStyle/>
          <a:p>
            <a:endParaRPr lang="nb-NO">
              <a:noFill/>
            </a:endParaRPr>
          </a:p>
        </p:txBody>
      </p:sp>
      <p:sp>
        <p:nvSpPr>
          <p:cNvPr id="4" name="Plassholder for dato 3"/>
          <p:cNvSpPr>
            <a:spLocks noGrp="1"/>
          </p:cNvSpPr>
          <p:nvPr>
            <p:ph type="dt" sz="half" idx="10"/>
          </p:nvPr>
        </p:nvSpPr>
        <p:spPr/>
        <p:txBody>
          <a:bodyPr/>
          <a:lstStyle/>
          <a:p>
            <a:fld id="{F641A862-612A-7D45-A0ED-07030570FC13}" type="datetime1">
              <a:rPr lang="nb-NO" smtClean="0"/>
              <a:t>28.01.2026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a:t>
            </a:fld>
            <a:endParaRPr lang="nb-NO"/>
          </a:p>
        </p:txBody>
      </p:sp>
      <p:sp>
        <p:nvSpPr>
          <p:cNvPr id="6" name="Undertittel 5"/>
          <p:cNvSpPr>
            <a:spLocks noGrp="1"/>
          </p:cNvSpPr>
          <p:nvPr>
            <p:ph type="subTitle" idx="1"/>
          </p:nvPr>
        </p:nvSpPr>
        <p:spPr/>
        <p:txBody>
          <a:bodyPr/>
          <a:lstStyle/>
          <a:p>
            <a:r>
              <a:rPr lang="nb-NO"/>
              <a:t>Utdanningsetaten</a:t>
            </a:r>
          </a:p>
        </p:txBody>
      </p:sp>
      <p:sp>
        <p:nvSpPr>
          <p:cNvPr id="7" name="Plassholder for tekst 6"/>
          <p:cNvSpPr>
            <a:spLocks noGrp="1"/>
          </p:cNvSpPr>
          <p:nvPr>
            <p:ph type="body" sz="quarter" idx="18"/>
          </p:nvPr>
        </p:nvSpPr>
        <p:spPr/>
        <p:txBody>
          <a:bodyPr/>
          <a:lstStyle/>
          <a:p>
            <a:endParaRPr lang="nb-NO">
              <a:noFill/>
            </a:endParaRPr>
          </a:p>
        </p:txBody>
      </p:sp>
      <p:sp>
        <p:nvSpPr>
          <p:cNvPr id="8" name="Plassholder for tekst 7"/>
          <p:cNvSpPr>
            <a:spLocks noGrp="1"/>
          </p:cNvSpPr>
          <p:nvPr>
            <p:ph type="body" sz="quarter" idx="20"/>
          </p:nvPr>
        </p:nvSpPr>
        <p:spPr/>
        <p:txBody>
          <a:bodyPr/>
          <a:lstStyle/>
          <a:p>
            <a:endParaRPr lang="nb-NO">
              <a:noFill/>
            </a:endParaRPr>
          </a:p>
        </p:txBody>
      </p:sp>
    </p:spTree>
    <p:extLst>
      <p:ext uri="{BB962C8B-B14F-4D97-AF65-F5344CB8AC3E}">
        <p14:creationId xmlns:p14="http://schemas.microsoft.com/office/powerpoint/2010/main" val="4194295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7262" y="828337"/>
            <a:ext cx="9149563" cy="2927759"/>
          </a:xfrm>
        </p:spPr>
        <p:txBody>
          <a:bodyPr/>
          <a:lstStyle/>
          <a:p>
            <a:r>
              <a:rPr lang="nb-NO" dirty="0"/>
              <a:t>Informasjon om forskriften om rabattordning i stedet for gratis skoleskyss eller full skyssgodtgjørelse</a:t>
            </a:r>
          </a:p>
        </p:txBody>
      </p:sp>
      <p:sp>
        <p:nvSpPr>
          <p:cNvPr id="4" name="Plassholder for dato 3"/>
          <p:cNvSpPr>
            <a:spLocks noGrp="1"/>
          </p:cNvSpPr>
          <p:nvPr>
            <p:ph type="dt" sz="half" idx="10"/>
          </p:nvPr>
        </p:nvSpPr>
        <p:spPr/>
        <p:txBody>
          <a:bodyPr/>
          <a:lstStyle/>
          <a:p>
            <a:fld id="{D041A6F0-0B8A-9444-BB6E-70C7E9D9BBE0}" type="datetime1">
              <a:rPr lang="nb-NO" smtClean="0"/>
              <a:t>28.01.2026</a:t>
            </a:fld>
            <a:endParaRPr lang="nb-NO"/>
          </a:p>
        </p:txBody>
      </p:sp>
      <p:sp>
        <p:nvSpPr>
          <p:cNvPr id="5" name="Plassholder for lysbildenummer 4"/>
          <p:cNvSpPr>
            <a:spLocks noGrp="1"/>
          </p:cNvSpPr>
          <p:nvPr>
            <p:ph type="sldNum" sz="quarter" idx="12"/>
          </p:nvPr>
        </p:nvSpPr>
        <p:spPr/>
        <p:txBody>
          <a:bodyPr/>
          <a:lstStyle/>
          <a:p>
            <a:pPr algn="l"/>
            <a:fld id="{8ACEFDFC-287E-0A4D-81A7-6CC8C070690D}" type="slidenum">
              <a:rPr lang="nb-NO" smtClean="0"/>
              <a:pPr algn="l"/>
              <a:t>10</a:t>
            </a:fld>
            <a:endParaRPr lang="nb-NO"/>
          </a:p>
        </p:txBody>
      </p:sp>
    </p:spTree>
    <p:extLst>
      <p:ext uri="{BB962C8B-B14F-4D97-AF65-F5344CB8AC3E}">
        <p14:creationId xmlns:p14="http://schemas.microsoft.com/office/powerpoint/2010/main" val="1782639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p:txBody>
          <a:bodyPr>
            <a:normAutofit fontScale="90000"/>
          </a:bodyPr>
          <a:lstStyle/>
          <a:p>
            <a:r>
              <a:rPr lang="nb-NO"/>
              <a:t>Rabattordning som alternativ til gratis skyss eller full skyssgodtgjørelse i videregående skoler</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p:txBody>
          <a:bodyPr/>
          <a:lstStyle/>
          <a:p>
            <a:r>
              <a:rPr lang="nb-NO" dirty="0"/>
              <a:t>Ifølge opplæringsloven har elever i videregående skole rett til gratis transport til skolen eller full skyssgodtgjørelse, om eleven bor mer enn 6 km fra skolen. </a:t>
            </a:r>
          </a:p>
          <a:p>
            <a:r>
              <a:rPr lang="nb-NO" dirty="0"/>
              <a:t>Det samme gjelder deltagere i videregående opplæring for voksne ut det skoleåret som tar til det året deltageren fyller 24 år.</a:t>
            </a:r>
          </a:p>
          <a:p>
            <a:r>
              <a:rPr lang="nb-NO" dirty="0"/>
              <a:t>I loven er det en unntaksregel om at kommunen kan gi elever og deltagere med rett til skyss kollektivbillett til under halv pris i stedet for skyss, hvis kommunen har bra kollektivtransport. </a:t>
            </a: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11</a:t>
            </a:fld>
            <a:endParaRPr lang="nb-NO"/>
          </a:p>
        </p:txBody>
      </p:sp>
    </p:spTree>
    <p:extLst>
      <p:ext uri="{BB962C8B-B14F-4D97-AF65-F5344CB8AC3E}">
        <p14:creationId xmlns:p14="http://schemas.microsoft.com/office/powerpoint/2010/main" val="1438033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p:txBody>
          <a:bodyPr>
            <a:normAutofit fontScale="90000"/>
          </a:bodyPr>
          <a:lstStyle/>
          <a:p>
            <a:r>
              <a:rPr lang="nb-NO"/>
              <a:t>Rabattordning som alternativ til gratis skyss eller full skyssgodtgjørelse i videregående skoler</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p:txBody>
          <a:bodyPr/>
          <a:lstStyle/>
          <a:p>
            <a:r>
              <a:rPr lang="nb-NO" dirty="0"/>
              <a:t>Oslo kommune bruker unntaksregelen i dag. Elever i videregående skole og deltagere i videregående opplæring for voksne som ikke har fylt 26 år får ikke gratis skyss til skolen, men barne- og ungdomsbilletten til Ruter som koster ca. 1/3 av voksenbillett.</a:t>
            </a:r>
          </a:p>
          <a:p>
            <a:pPr marL="0" indent="0">
              <a:buNone/>
            </a:pPr>
            <a:endParaRPr lang="nb-NO" dirty="0"/>
          </a:p>
          <a:p>
            <a:r>
              <a:rPr lang="nb-NO" dirty="0"/>
              <a:t>Utdanningsetaten foreslår å fortsette med samme ordning som i dag, og vedta dette i forskrift. Utdanningsetaten mener dette er vinn-vinn for elever og for kommunen. Det er enklere for kommunen, og elevene kan bruke Ruter-billetten ved reiser til andre steder enn skolen. </a:t>
            </a: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12</a:t>
            </a:fld>
            <a:endParaRPr lang="nb-NO"/>
          </a:p>
        </p:txBody>
      </p:sp>
    </p:spTree>
    <p:extLst>
      <p:ext uri="{BB962C8B-B14F-4D97-AF65-F5344CB8AC3E}">
        <p14:creationId xmlns:p14="http://schemas.microsoft.com/office/powerpoint/2010/main" val="1470787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6A8AD-DA6B-45F0-112C-378DC783921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0FA3C3E-2AA2-B836-94AD-920B8B3D6BB4}"/>
              </a:ext>
            </a:extLst>
          </p:cNvPr>
          <p:cNvSpPr>
            <a:spLocks noGrp="1"/>
          </p:cNvSpPr>
          <p:nvPr>
            <p:ph type="title"/>
          </p:nvPr>
        </p:nvSpPr>
        <p:spPr/>
        <p:txBody>
          <a:bodyPr>
            <a:normAutofit fontScale="90000"/>
          </a:bodyPr>
          <a:lstStyle/>
          <a:p>
            <a:r>
              <a:rPr lang="nb-NO"/>
              <a:t>Rabattordning som alternativ til gratis skyss eller full skyssgodtgjørelse i videregående skoler</a:t>
            </a:r>
          </a:p>
        </p:txBody>
      </p:sp>
      <p:sp>
        <p:nvSpPr>
          <p:cNvPr id="3" name="Plassholder for innhold 2">
            <a:extLst>
              <a:ext uri="{FF2B5EF4-FFF2-40B4-BE49-F238E27FC236}">
                <a16:creationId xmlns:a16="http://schemas.microsoft.com/office/drawing/2014/main" id="{F739F42D-3E1C-DCE5-7334-D5252D58C488}"/>
              </a:ext>
            </a:extLst>
          </p:cNvPr>
          <p:cNvSpPr>
            <a:spLocks noGrp="1"/>
          </p:cNvSpPr>
          <p:nvPr>
            <p:ph idx="1"/>
          </p:nvPr>
        </p:nvSpPr>
        <p:spPr/>
        <p:txBody>
          <a:bodyPr/>
          <a:lstStyle/>
          <a:p>
            <a:r>
              <a:rPr lang="nb-NO" dirty="0">
                <a:effectLst/>
                <a:latin typeface="Oslo Sans Office" panose="02000000000000000000" pitchFamily="2" charset="0"/>
                <a:ea typeface="Oslo Sans"/>
                <a:cs typeface="Times New Roman" panose="02020603050405020304" pitchFamily="18" charset="0"/>
              </a:rPr>
              <a:t>Det kommer frem av forskriften at elever som ikke kan bruke kollektivtransport til skolen grunnet nedsatt funksjonsevne, skade eller sykdom, har rett til skyss med taxi til og fra skolen. Det er beskrevet i forskriften hvordan søkeren kan gå frem for å retten oppfylt. </a:t>
            </a:r>
          </a:p>
          <a:p>
            <a:endParaRPr lang="nb-NO" dirty="0">
              <a:effectLst/>
              <a:latin typeface="Oslo Sans Office" panose="02000000000000000000" pitchFamily="2" charset="0"/>
              <a:ea typeface="Oslo Sans"/>
              <a:cs typeface="Times New Roman" panose="02020603050405020304" pitchFamily="18" charset="0"/>
            </a:endParaRPr>
          </a:p>
          <a:p>
            <a:r>
              <a:rPr lang="nb-NO" dirty="0"/>
              <a:t>Gjeldende forskrift finnes her: </a:t>
            </a:r>
            <a:r>
              <a:rPr lang="nb-NO" dirty="0">
                <a:hlinkClick r:id="rId2"/>
              </a:rPr>
              <a:t>Forskrift om rabattordning i stedet for gratis skoleskyss eller full skyssgodtgjørelse i videregående opplæring, Oslo kommune, Oslo - Lovdata</a:t>
            </a:r>
            <a:endParaRPr lang="nb-NO" dirty="0"/>
          </a:p>
        </p:txBody>
      </p:sp>
      <p:sp>
        <p:nvSpPr>
          <p:cNvPr id="4" name="Plassholder for dato 3">
            <a:extLst>
              <a:ext uri="{FF2B5EF4-FFF2-40B4-BE49-F238E27FC236}">
                <a16:creationId xmlns:a16="http://schemas.microsoft.com/office/drawing/2014/main" id="{D0820AAF-6D13-306B-BAA7-E4597E2475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A4FFF2A9-0B1F-B107-9108-7CCD5771B31F}"/>
              </a:ext>
            </a:extLst>
          </p:cNvPr>
          <p:cNvSpPr>
            <a:spLocks noGrp="1"/>
          </p:cNvSpPr>
          <p:nvPr>
            <p:ph type="sldNum" sz="quarter" idx="12"/>
          </p:nvPr>
        </p:nvSpPr>
        <p:spPr/>
        <p:txBody>
          <a:bodyPr/>
          <a:lstStyle/>
          <a:p>
            <a:fld id="{8ACEFDFC-287E-0A4D-81A7-6CC8C070690D}" type="slidenum">
              <a:rPr lang="nb-NO" smtClean="0"/>
              <a:t>13</a:t>
            </a:fld>
            <a:endParaRPr lang="nb-NO"/>
          </a:p>
        </p:txBody>
      </p:sp>
    </p:spTree>
    <p:extLst>
      <p:ext uri="{BB962C8B-B14F-4D97-AF65-F5344CB8AC3E}">
        <p14:creationId xmlns:p14="http://schemas.microsoft.com/office/powerpoint/2010/main" val="3533248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ACEA0-BDB6-CA7A-13D4-5D2761F5B9C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704EE73-A9D6-C1B0-3FD0-4877C7534143}"/>
              </a:ext>
            </a:extLst>
          </p:cNvPr>
          <p:cNvSpPr>
            <a:spLocks noGrp="1"/>
          </p:cNvSpPr>
          <p:nvPr>
            <p:ph type="title"/>
          </p:nvPr>
        </p:nvSpPr>
        <p:spPr/>
        <p:txBody>
          <a:bodyPr>
            <a:normAutofit fontScale="90000"/>
          </a:bodyPr>
          <a:lstStyle/>
          <a:p>
            <a:r>
              <a:rPr lang="nb-NO" dirty="0"/>
              <a:t>Rabattordning som alternativ til gratis skyss eller full skyssgodtgjørelse i videregående skoler</a:t>
            </a:r>
          </a:p>
        </p:txBody>
      </p:sp>
      <p:sp>
        <p:nvSpPr>
          <p:cNvPr id="3" name="Plassholder for innhold 2">
            <a:extLst>
              <a:ext uri="{FF2B5EF4-FFF2-40B4-BE49-F238E27FC236}">
                <a16:creationId xmlns:a16="http://schemas.microsoft.com/office/drawing/2014/main" id="{3391BC8F-C29F-2CC0-34BA-C00896849B8B}"/>
              </a:ext>
            </a:extLst>
          </p:cNvPr>
          <p:cNvSpPr>
            <a:spLocks noGrp="1"/>
          </p:cNvSpPr>
          <p:nvPr>
            <p:ph idx="1"/>
          </p:nvPr>
        </p:nvSpPr>
        <p:spPr/>
        <p:txBody>
          <a:bodyPr/>
          <a:lstStyle/>
          <a:p>
            <a:r>
              <a:rPr lang="nb-NO" dirty="0"/>
              <a:t>Hvis Oslo kommune ikke vedtar slik forskrift, må Oslo kommune gi gratis skyss til skolen til elever og deltagere som har rett til det. </a:t>
            </a:r>
          </a:p>
          <a:p>
            <a:r>
              <a:rPr lang="nb-NO" dirty="0"/>
              <a:t>Da må hver enkelt elev/</a:t>
            </a:r>
            <a:r>
              <a:rPr lang="nb-NO"/>
              <a:t>deltager søke </a:t>
            </a:r>
            <a:r>
              <a:rPr lang="nb-NO" dirty="0"/>
              <a:t>om gratis skoleskyss. Skolen/voksenopplæringssenteret må svare på søknaden i form av et enkeltvedtak. Skolen/voksenopplæringssenteret må så gi eleven/deltageren Ruterbillett eller refundere eleven/deltagerens kostnader. </a:t>
            </a:r>
          </a:p>
          <a:p>
            <a:r>
              <a:rPr lang="nb-NO" dirty="0"/>
              <a:t>Utfyllende informasjon om forskriften finnes i </a:t>
            </a:r>
            <a:r>
              <a:rPr lang="nb-NO" dirty="0">
                <a:hlinkClick r:id="rId2"/>
              </a:rPr>
              <a:t>høringsportalen</a:t>
            </a:r>
            <a:r>
              <a:rPr lang="nb-NO" dirty="0"/>
              <a:t>.</a:t>
            </a:r>
          </a:p>
          <a:p>
            <a:endParaRPr lang="nb-NO" dirty="0"/>
          </a:p>
        </p:txBody>
      </p:sp>
      <p:sp>
        <p:nvSpPr>
          <p:cNvPr id="4" name="Plassholder for dato 3">
            <a:extLst>
              <a:ext uri="{FF2B5EF4-FFF2-40B4-BE49-F238E27FC236}">
                <a16:creationId xmlns:a16="http://schemas.microsoft.com/office/drawing/2014/main" id="{A0ACBC4E-4B6D-F958-5EE5-D846F7B721DA}"/>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139A5865-8200-67FF-5E38-86078F8BDB7D}"/>
              </a:ext>
            </a:extLst>
          </p:cNvPr>
          <p:cNvSpPr>
            <a:spLocks noGrp="1"/>
          </p:cNvSpPr>
          <p:nvPr>
            <p:ph type="sldNum" sz="quarter" idx="12"/>
          </p:nvPr>
        </p:nvSpPr>
        <p:spPr/>
        <p:txBody>
          <a:bodyPr/>
          <a:lstStyle/>
          <a:p>
            <a:fld id="{8ACEFDFC-287E-0A4D-81A7-6CC8C070690D}" type="slidenum">
              <a:rPr lang="nb-NO" smtClean="0"/>
              <a:t>14</a:t>
            </a:fld>
            <a:endParaRPr lang="nb-NO"/>
          </a:p>
        </p:txBody>
      </p:sp>
    </p:spTree>
    <p:extLst>
      <p:ext uri="{BB962C8B-B14F-4D97-AF65-F5344CB8AC3E}">
        <p14:creationId xmlns:p14="http://schemas.microsoft.com/office/powerpoint/2010/main" val="2952218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1F592-CADA-838A-F304-F07C606106D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81542DD-FCF5-8C82-FC39-00A79D161220}"/>
              </a:ext>
            </a:extLst>
          </p:cNvPr>
          <p:cNvSpPr>
            <a:spLocks noGrp="1"/>
          </p:cNvSpPr>
          <p:nvPr>
            <p:ph type="ctrTitle"/>
          </p:nvPr>
        </p:nvSpPr>
        <p:spPr/>
        <p:txBody>
          <a:bodyPr/>
          <a:lstStyle/>
          <a:p>
            <a:r>
              <a:rPr lang="nb-NO" dirty="0"/>
              <a:t>Forskrifter og høring</a:t>
            </a:r>
          </a:p>
        </p:txBody>
      </p:sp>
      <p:sp>
        <p:nvSpPr>
          <p:cNvPr id="3" name="Plassholder for tekst 2">
            <a:extLst>
              <a:ext uri="{FF2B5EF4-FFF2-40B4-BE49-F238E27FC236}">
                <a16:creationId xmlns:a16="http://schemas.microsoft.com/office/drawing/2014/main" id="{8EB88AE6-8868-49F1-CF75-F7108F6A0607}"/>
              </a:ext>
            </a:extLst>
          </p:cNvPr>
          <p:cNvSpPr>
            <a:spLocks noGrp="1"/>
          </p:cNvSpPr>
          <p:nvPr>
            <p:ph type="body" sz="quarter" idx="19"/>
          </p:nvPr>
        </p:nvSpPr>
        <p:spPr/>
        <p:txBody>
          <a:bodyPr/>
          <a:lstStyle/>
          <a:p>
            <a:endParaRPr lang="nb-NO">
              <a:noFill/>
            </a:endParaRPr>
          </a:p>
        </p:txBody>
      </p:sp>
      <p:sp>
        <p:nvSpPr>
          <p:cNvPr id="4" name="Plassholder for dato 3">
            <a:extLst>
              <a:ext uri="{FF2B5EF4-FFF2-40B4-BE49-F238E27FC236}">
                <a16:creationId xmlns:a16="http://schemas.microsoft.com/office/drawing/2014/main" id="{9F2E2404-5199-1E37-53E7-2989320510B8}"/>
              </a:ext>
            </a:extLst>
          </p:cNvPr>
          <p:cNvSpPr>
            <a:spLocks noGrp="1"/>
          </p:cNvSpPr>
          <p:nvPr>
            <p:ph type="dt" sz="half" idx="10"/>
          </p:nvPr>
        </p:nvSpPr>
        <p:spPr/>
        <p:txBody>
          <a:bodyPr/>
          <a:lstStyle/>
          <a:p>
            <a:fld id="{F641A862-612A-7D45-A0ED-07030570FC13}" type="datetime1">
              <a:rPr lang="nb-NO" smtClean="0"/>
              <a:t>28.01.2026</a:t>
            </a:fld>
            <a:endParaRPr lang="nb-NO"/>
          </a:p>
        </p:txBody>
      </p:sp>
      <p:sp>
        <p:nvSpPr>
          <p:cNvPr id="5" name="Plassholder for lysbildenummer 4">
            <a:extLst>
              <a:ext uri="{FF2B5EF4-FFF2-40B4-BE49-F238E27FC236}">
                <a16:creationId xmlns:a16="http://schemas.microsoft.com/office/drawing/2014/main" id="{EF6558D4-5978-6D6F-E79C-D159C5E6748F}"/>
              </a:ext>
            </a:extLst>
          </p:cNvPr>
          <p:cNvSpPr>
            <a:spLocks noGrp="1"/>
          </p:cNvSpPr>
          <p:nvPr>
            <p:ph type="sldNum" sz="quarter" idx="12"/>
          </p:nvPr>
        </p:nvSpPr>
        <p:spPr/>
        <p:txBody>
          <a:bodyPr/>
          <a:lstStyle/>
          <a:p>
            <a:fld id="{8ACEFDFC-287E-0A4D-81A7-6CC8C070690D}" type="slidenum">
              <a:rPr lang="nb-NO" smtClean="0"/>
              <a:t>2</a:t>
            </a:fld>
            <a:endParaRPr lang="nb-NO"/>
          </a:p>
        </p:txBody>
      </p:sp>
      <p:sp>
        <p:nvSpPr>
          <p:cNvPr id="6" name="Undertittel 5">
            <a:extLst>
              <a:ext uri="{FF2B5EF4-FFF2-40B4-BE49-F238E27FC236}">
                <a16:creationId xmlns:a16="http://schemas.microsoft.com/office/drawing/2014/main" id="{7085F0DE-9116-C6C1-166F-93C9C8785051}"/>
              </a:ext>
            </a:extLst>
          </p:cNvPr>
          <p:cNvSpPr>
            <a:spLocks noGrp="1"/>
          </p:cNvSpPr>
          <p:nvPr>
            <p:ph type="subTitle" idx="1"/>
          </p:nvPr>
        </p:nvSpPr>
        <p:spPr/>
        <p:txBody>
          <a:bodyPr/>
          <a:lstStyle/>
          <a:p>
            <a:endParaRPr lang="nb-NO" dirty="0"/>
          </a:p>
        </p:txBody>
      </p:sp>
      <p:sp>
        <p:nvSpPr>
          <p:cNvPr id="7" name="Plassholder for tekst 6">
            <a:extLst>
              <a:ext uri="{FF2B5EF4-FFF2-40B4-BE49-F238E27FC236}">
                <a16:creationId xmlns:a16="http://schemas.microsoft.com/office/drawing/2014/main" id="{C9699CF6-C7E1-96B1-EA47-BBBC48D5274B}"/>
              </a:ext>
            </a:extLst>
          </p:cNvPr>
          <p:cNvSpPr>
            <a:spLocks noGrp="1"/>
          </p:cNvSpPr>
          <p:nvPr>
            <p:ph type="body" sz="quarter" idx="18"/>
          </p:nvPr>
        </p:nvSpPr>
        <p:spPr/>
        <p:txBody>
          <a:bodyPr/>
          <a:lstStyle/>
          <a:p>
            <a:endParaRPr lang="nb-NO">
              <a:noFill/>
            </a:endParaRPr>
          </a:p>
        </p:txBody>
      </p:sp>
      <p:sp>
        <p:nvSpPr>
          <p:cNvPr id="8" name="Plassholder for tekst 7">
            <a:extLst>
              <a:ext uri="{FF2B5EF4-FFF2-40B4-BE49-F238E27FC236}">
                <a16:creationId xmlns:a16="http://schemas.microsoft.com/office/drawing/2014/main" id="{8A9D7851-B249-2E5C-73A6-208E2EF0BAD7}"/>
              </a:ext>
            </a:extLst>
          </p:cNvPr>
          <p:cNvSpPr>
            <a:spLocks noGrp="1"/>
          </p:cNvSpPr>
          <p:nvPr>
            <p:ph type="body" sz="quarter" idx="20"/>
          </p:nvPr>
        </p:nvSpPr>
        <p:spPr/>
        <p:txBody>
          <a:bodyPr/>
          <a:lstStyle/>
          <a:p>
            <a:endParaRPr lang="nb-NO">
              <a:noFill/>
            </a:endParaRPr>
          </a:p>
        </p:txBody>
      </p:sp>
    </p:spTree>
    <p:extLst>
      <p:ext uri="{BB962C8B-B14F-4D97-AF65-F5344CB8AC3E}">
        <p14:creationId xmlns:p14="http://schemas.microsoft.com/office/powerpoint/2010/main" val="1620249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Forskrifter</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510018"/>
            <a:ext cx="9469438" cy="4582807"/>
          </a:xfrm>
        </p:spPr>
        <p:txBody>
          <a:bodyPr/>
          <a:lstStyle/>
          <a:p>
            <a:r>
              <a:rPr lang="nb-NO" dirty="0"/>
              <a:t>Forskrifter er generelle regler om </a:t>
            </a:r>
          </a:p>
          <a:p>
            <a:pPr lvl="1"/>
            <a:r>
              <a:rPr lang="nb-NO" dirty="0"/>
              <a:t>Hva innbyggerne må gjøre eller ikke gjøre (innbyggernes plikter), og/eller </a:t>
            </a:r>
          </a:p>
          <a:p>
            <a:pPr lvl="1"/>
            <a:r>
              <a:rPr lang="nb-NO" dirty="0"/>
              <a:t>Hva kommunen må gjøre eller ikke gjøre (innbyggernes rettigheter)</a:t>
            </a:r>
          </a:p>
          <a:p>
            <a:r>
              <a:rPr lang="nb-NO" dirty="0"/>
              <a:t>Forskrifter bestemmes (vedtas) av offentlige myndigheter. I dette tilfellet av kommunen. </a:t>
            </a:r>
          </a:p>
          <a:p>
            <a:r>
              <a:rPr lang="nb-NO" dirty="0"/>
              <a:t>Før kommunen vedtar forskrifter, må de som blir påvirket av reglene få informasjon og mulighet til å si sin mening (høring).</a:t>
            </a:r>
          </a:p>
          <a:p>
            <a:r>
              <a:rPr lang="nb-NO" dirty="0"/>
              <a:t>I dette tilfellet gjelder reglene elever i videregående skole og deltagere i videregående opplæring for voksne. Foreldre til elever blir også påvirket.</a:t>
            </a: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3</a:t>
            </a:fld>
            <a:endParaRPr lang="nb-NO"/>
          </a:p>
        </p:txBody>
      </p:sp>
    </p:spTree>
    <p:extLst>
      <p:ext uri="{BB962C8B-B14F-4D97-AF65-F5344CB8AC3E}">
        <p14:creationId xmlns:p14="http://schemas.microsoft.com/office/powerpoint/2010/main" val="2870484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Lokaldemokratiet i Oslo</a:t>
            </a:r>
          </a:p>
        </p:txBody>
      </p:sp>
      <p:graphicFrame>
        <p:nvGraphicFramePr>
          <p:cNvPr id="7" name="Plassholder for innhold 6">
            <a:extLst>
              <a:ext uri="{FF2B5EF4-FFF2-40B4-BE49-F238E27FC236}">
                <a16:creationId xmlns:a16="http://schemas.microsoft.com/office/drawing/2014/main" id="{6016B7F1-C4C7-FDBE-8522-546867CF1433}"/>
              </a:ext>
            </a:extLst>
          </p:cNvPr>
          <p:cNvGraphicFramePr>
            <a:graphicFrameLocks noGrp="1"/>
          </p:cNvGraphicFramePr>
          <p:nvPr>
            <p:ph idx="1"/>
            <p:extLst>
              <p:ext uri="{D42A27DB-BD31-4B8C-83A1-F6EECF244321}">
                <p14:modId xmlns:p14="http://schemas.microsoft.com/office/powerpoint/2010/main" val="3722028050"/>
              </p:ext>
            </p:extLst>
          </p:nvPr>
        </p:nvGraphicFramePr>
        <p:xfrm>
          <a:off x="562061" y="1568741"/>
          <a:ext cx="10251347" cy="3143376"/>
        </p:xfrm>
        <a:graphic>
          <a:graphicData uri="http://schemas.openxmlformats.org/drawingml/2006/table">
            <a:tbl>
              <a:tblPr firstRow="1" firstCol="1" bandRow="1">
                <a:tableStyleId>{10A1B5D5-9B99-4C35-A422-299274C87663}</a:tableStyleId>
              </a:tblPr>
              <a:tblGrid>
                <a:gridCol w="1859856">
                  <a:extLst>
                    <a:ext uri="{9D8B030D-6E8A-4147-A177-3AD203B41FA5}">
                      <a16:colId xmlns:a16="http://schemas.microsoft.com/office/drawing/2014/main" val="2064807972"/>
                    </a:ext>
                  </a:extLst>
                </a:gridCol>
                <a:gridCol w="1487353">
                  <a:extLst>
                    <a:ext uri="{9D8B030D-6E8A-4147-A177-3AD203B41FA5}">
                      <a16:colId xmlns:a16="http://schemas.microsoft.com/office/drawing/2014/main" val="258610922"/>
                    </a:ext>
                  </a:extLst>
                </a:gridCol>
                <a:gridCol w="6904138">
                  <a:extLst>
                    <a:ext uri="{9D8B030D-6E8A-4147-A177-3AD203B41FA5}">
                      <a16:colId xmlns:a16="http://schemas.microsoft.com/office/drawing/2014/main" val="1107730613"/>
                    </a:ext>
                  </a:extLst>
                </a:gridCol>
              </a:tblGrid>
              <a:tr h="263917">
                <a:tc>
                  <a:txBody>
                    <a:bodyPr/>
                    <a:lstStyle/>
                    <a:p>
                      <a:pPr>
                        <a:lnSpc>
                          <a:spcPct val="110000"/>
                        </a:lnSpc>
                        <a:spcAft>
                          <a:spcPts val="1400"/>
                        </a:spcAft>
                      </a:pPr>
                      <a:r>
                        <a:rPr lang="nb-NO" sz="1000">
                          <a:solidFill>
                            <a:schemeClr val="tx1"/>
                          </a:solidFill>
                          <a:effectLst/>
                        </a:rPr>
                        <a:t>Institusjon</a:t>
                      </a:r>
                      <a:endParaRPr lang="nb-NO" sz="1000">
                        <a:solidFill>
                          <a:schemeClr val="tx1"/>
                        </a:solidFill>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solidFill>
                            <a:schemeClr val="tx1"/>
                          </a:solidFill>
                          <a:effectLst/>
                        </a:rPr>
                        <a:t>Leder</a:t>
                      </a:r>
                      <a:endParaRPr lang="nb-NO" sz="1000">
                        <a:solidFill>
                          <a:schemeClr val="tx1"/>
                        </a:solidFill>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solidFill>
                            <a:schemeClr val="tx1"/>
                          </a:solidFill>
                          <a:effectLst/>
                        </a:rPr>
                        <a:t>Beskrivelse</a:t>
                      </a:r>
                      <a:endParaRPr lang="nb-NO" sz="1000">
                        <a:solidFill>
                          <a:schemeClr val="tx1"/>
                        </a:solidFill>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96998"/>
                  </a:ext>
                </a:extLst>
              </a:tr>
              <a:tr h="785522">
                <a:tc>
                  <a:txBody>
                    <a:bodyPr/>
                    <a:lstStyle/>
                    <a:p>
                      <a:pPr>
                        <a:lnSpc>
                          <a:spcPct val="110000"/>
                        </a:lnSpc>
                        <a:spcAft>
                          <a:spcPts val="1400"/>
                        </a:spcAft>
                      </a:pPr>
                      <a:r>
                        <a:rPr lang="nb-NO" sz="1000">
                          <a:effectLst/>
                        </a:rPr>
                        <a:t>Bystyret </a:t>
                      </a:r>
                      <a:r>
                        <a:rPr lang="nb-NO" sz="1000" b="0">
                          <a:effectLst/>
                        </a:rPr>
                        <a:t>(tilsvarer Stortinget)</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Ledes av ordfører </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Bestemmer hvilke forskrifter som skal gjelde i Oslo og hva kommunen skal bruke penger på.</a:t>
                      </a:r>
                    </a:p>
                    <a:p>
                      <a:pPr>
                        <a:lnSpc>
                          <a:spcPct val="110000"/>
                        </a:lnSpc>
                        <a:spcAft>
                          <a:spcPts val="1400"/>
                        </a:spcAft>
                      </a:pPr>
                      <a:r>
                        <a:rPr lang="nb-NO" sz="1000">
                          <a:effectLst/>
                        </a:rPr>
                        <a:t>Representantene i bystyret er valgt av innbyggerne i Oslo. Er Oslos versjon av Stortinget. </a:t>
                      </a:r>
                    </a:p>
                    <a:p>
                      <a:pPr>
                        <a:lnSpc>
                          <a:spcPct val="110000"/>
                        </a:lnSpc>
                        <a:spcAft>
                          <a:spcPts val="1400"/>
                        </a:spcAft>
                      </a:pP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278733"/>
                  </a:ext>
                </a:extLst>
              </a:tr>
              <a:tr h="535763">
                <a:tc>
                  <a:txBody>
                    <a:bodyPr/>
                    <a:lstStyle/>
                    <a:p>
                      <a:pPr>
                        <a:lnSpc>
                          <a:spcPct val="110000"/>
                        </a:lnSpc>
                        <a:spcAft>
                          <a:spcPts val="1400"/>
                        </a:spcAft>
                      </a:pPr>
                      <a:r>
                        <a:rPr lang="nb-NO" sz="1000">
                          <a:effectLst/>
                        </a:rPr>
                        <a:t>Byrådet </a:t>
                      </a:r>
                      <a:r>
                        <a:rPr lang="nb-NO" sz="1000" b="0">
                          <a:effectLst/>
                        </a:rPr>
                        <a:t>(tilsvarer regjering)</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Ledes av byrådsleder</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Ansvar for kommunens administrasjon. Byrådet jobber for bystyret. Byrådet må lage forslag til forskrifter.</a:t>
                      </a:r>
                    </a:p>
                    <a:p>
                      <a:pPr marL="0" algn="l" defTabSz="914400" rtl="0" eaLnBrk="1" latinLnBrk="0" hangingPunct="1">
                        <a:lnSpc>
                          <a:spcPct val="110000"/>
                        </a:lnSpc>
                        <a:spcAft>
                          <a:spcPts val="1400"/>
                        </a:spcAft>
                      </a:pPr>
                      <a:r>
                        <a:rPr lang="nb-NO" sz="1000" kern="1200">
                          <a:solidFill>
                            <a:schemeClr val="dk1"/>
                          </a:solidFill>
                          <a:effectLst/>
                          <a:latin typeface="+mn-lt"/>
                          <a:ea typeface="+mn-ea"/>
                          <a:cs typeface="+mn-cs"/>
                        </a:rPr>
                        <a:t>Bystyret bestemmer hvem som skal være i byråd. Er Oslos «regjering».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9618684"/>
                  </a:ext>
                </a:extLst>
              </a:tr>
              <a:tr h="685950">
                <a:tc>
                  <a:txBody>
                    <a:bodyPr/>
                    <a:lstStyle/>
                    <a:p>
                      <a:pPr>
                        <a:lnSpc>
                          <a:spcPct val="110000"/>
                        </a:lnSpc>
                        <a:spcAft>
                          <a:spcPts val="1400"/>
                        </a:spcAft>
                      </a:pPr>
                      <a:r>
                        <a:rPr lang="nb-NO" sz="1000">
                          <a:effectLst/>
                        </a:rPr>
                        <a:t>Utdanningsetaten </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Ledes av direktør</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Utdanningsetaten jobber for byrådet. Har ansvar for skolene i Oslo. Hjelper byrådet å lage forslag til forskrifter.</a:t>
                      </a:r>
                    </a:p>
                    <a:p>
                      <a:pPr>
                        <a:lnSpc>
                          <a:spcPct val="110000"/>
                        </a:lnSpc>
                        <a:spcAft>
                          <a:spcPts val="1400"/>
                        </a:spcAft>
                      </a:pPr>
                      <a:r>
                        <a:rPr lang="nb-NO" sz="1000">
                          <a:effectLst/>
                        </a:rPr>
                        <a:t>Eier skolene. Støtter skolene og passer på at skolene gjør jobben sin. </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8212488"/>
                  </a:ext>
                </a:extLst>
              </a:tr>
              <a:tr h="807608">
                <a:tc>
                  <a:txBody>
                    <a:bodyPr/>
                    <a:lstStyle/>
                    <a:p>
                      <a:pPr>
                        <a:lnSpc>
                          <a:spcPct val="110000"/>
                        </a:lnSpc>
                        <a:spcAft>
                          <a:spcPts val="1400"/>
                        </a:spcAft>
                      </a:pPr>
                      <a:r>
                        <a:rPr lang="nb-NO" sz="1000">
                          <a:effectLst/>
                        </a:rPr>
                        <a:t>Skolene </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Ledes av driftsstyret og rektor</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0000"/>
                        </a:lnSpc>
                        <a:spcAft>
                          <a:spcPts val="1400"/>
                        </a:spcAft>
                      </a:pPr>
                      <a:r>
                        <a:rPr lang="nb-NO" sz="1000">
                          <a:effectLst/>
                        </a:rPr>
                        <a:t>Gir elevene opplæring.</a:t>
                      </a:r>
                      <a:endParaRPr lang="nb-NO" sz="1000">
                        <a:effectLst/>
                        <a:latin typeface="Oslo Sans"/>
                        <a:ea typeface="Oslo Sans"/>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1374345"/>
                  </a:ext>
                </a:extLst>
              </a:tr>
            </a:tbl>
          </a:graphicData>
        </a:graphic>
      </p:graphicFrame>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4</a:t>
            </a:fld>
            <a:endParaRPr lang="nb-NO"/>
          </a:p>
        </p:txBody>
      </p:sp>
    </p:spTree>
    <p:extLst>
      <p:ext uri="{BB962C8B-B14F-4D97-AF65-F5344CB8AC3E}">
        <p14:creationId xmlns:p14="http://schemas.microsoft.com/office/powerpoint/2010/main" val="3233303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Hvem vedtar forskrifter</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510018"/>
            <a:ext cx="9469438" cy="4582807"/>
          </a:xfrm>
        </p:spPr>
        <p:txBody>
          <a:bodyPr/>
          <a:lstStyle/>
          <a:p>
            <a:r>
              <a:rPr lang="nb-NO" dirty="0"/>
              <a:t>Bystyret er øverste myndighet i Oslo. I utgangspunktet er det bystyret som vedtar forskrifter i Oslo. </a:t>
            </a:r>
          </a:p>
          <a:p>
            <a:r>
              <a:rPr lang="nb-NO" dirty="0"/>
              <a:t>Bystyret kan bestemme at andre kan vedta noen forskrifter. F.eks. at byrådet eller Utdanningsetaten vedtar noen forskrifter.</a:t>
            </a:r>
          </a:p>
          <a:p>
            <a:r>
              <a:rPr lang="nb-NO" dirty="0"/>
              <a:t>Bystyret og byrådet har bestemt at direktøren i Utdanningsetaten har myndighet til å vedta forskrift om rabattordning i stedet for gratis skoleskyss.</a:t>
            </a: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5</a:t>
            </a:fld>
            <a:endParaRPr lang="nb-NO"/>
          </a:p>
        </p:txBody>
      </p:sp>
    </p:spTree>
    <p:extLst>
      <p:ext uri="{BB962C8B-B14F-4D97-AF65-F5344CB8AC3E}">
        <p14:creationId xmlns:p14="http://schemas.microsoft.com/office/powerpoint/2010/main" val="2136332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Organisering av høringen - skoler</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510018"/>
            <a:ext cx="9469438" cy="4582807"/>
          </a:xfrm>
        </p:spPr>
        <p:txBody>
          <a:bodyPr/>
          <a:lstStyle/>
          <a:p>
            <a:endParaRPr lang="nb-NO" dirty="0"/>
          </a:p>
          <a:p>
            <a:r>
              <a:rPr lang="nb-NO" dirty="0"/>
              <a:t>Rektor må sørge for at høringen behandles i driftsstyret. Driftsstyret velger selv om de vil uttale seg. </a:t>
            </a:r>
          </a:p>
          <a:p>
            <a:r>
              <a:rPr lang="nb-NO" dirty="0"/>
              <a:t>Rektor må informere elevråd og FAU på skolen, f.eks. ved hjelp av denne presentasjonen og videresending av lenke til </a:t>
            </a:r>
            <a:r>
              <a:rPr lang="nb-NO" dirty="0">
                <a:hlinkClick r:id="rId2"/>
              </a:rPr>
              <a:t>kunngjøring på Oslo kommunes hjemmesider</a:t>
            </a:r>
            <a:r>
              <a:rPr lang="nb-NO" dirty="0"/>
              <a:t>. </a:t>
            </a: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6</a:t>
            </a:fld>
            <a:endParaRPr lang="nb-NO"/>
          </a:p>
        </p:txBody>
      </p:sp>
    </p:spTree>
    <p:extLst>
      <p:ext uri="{BB962C8B-B14F-4D97-AF65-F5344CB8AC3E}">
        <p14:creationId xmlns:p14="http://schemas.microsoft.com/office/powerpoint/2010/main" val="3505827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Organisering av høringen - skoler</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510018"/>
            <a:ext cx="9469438" cy="4582807"/>
          </a:xfrm>
        </p:spPr>
        <p:txBody>
          <a:bodyPr/>
          <a:lstStyle/>
          <a:p>
            <a:r>
              <a:rPr lang="nb-NO" dirty="0"/>
              <a:t>Elevråd og FAU velger om de vil uttale seg til driftsstyret, eller sende inn egen uttalelse. </a:t>
            </a:r>
          </a:p>
          <a:p>
            <a:r>
              <a:rPr lang="nb-NO" dirty="0"/>
              <a:t>Skolens høringsuttalelse innleveres via lenke til høringsportalen som rektor har mottatt på e-post/på Utdanningsetatens intranett (Tavla). </a:t>
            </a:r>
          </a:p>
          <a:p>
            <a:r>
              <a:rPr lang="nb-NO" dirty="0"/>
              <a:t>Elever, foreldre, elevråd, FAU eller andre kan levere egne høringsuttalelser via lenke som finnes under </a:t>
            </a:r>
            <a:r>
              <a:rPr lang="nb-NO" dirty="0">
                <a:hlinkClick r:id="rId2"/>
              </a:rPr>
              <a:t>kunngjøringer på Oslo kommunes hjemmesider</a:t>
            </a:r>
            <a:r>
              <a:rPr lang="nb-NO" dirty="0"/>
              <a:t>. </a:t>
            </a:r>
          </a:p>
          <a:p>
            <a:endParaRPr lang="nb-NO" dirty="0"/>
          </a:p>
          <a:p>
            <a:endParaRPr lang="nb-NO" dirty="0"/>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7</a:t>
            </a:fld>
            <a:endParaRPr lang="nb-NO"/>
          </a:p>
        </p:txBody>
      </p:sp>
    </p:spTree>
    <p:extLst>
      <p:ext uri="{BB962C8B-B14F-4D97-AF65-F5344CB8AC3E}">
        <p14:creationId xmlns:p14="http://schemas.microsoft.com/office/powerpoint/2010/main" val="7408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Tips om å skrive høringsuttalelse</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510018"/>
            <a:ext cx="9469438" cy="2508309"/>
          </a:xfrm>
        </p:spPr>
        <p:txBody>
          <a:bodyPr/>
          <a:lstStyle/>
          <a:p>
            <a:pPr marL="0" indent="0">
              <a:buNone/>
            </a:pPr>
            <a:r>
              <a:rPr lang="nb-NO"/>
              <a:t>Du velger selv hvordan du skal skrive, så lenge du leverer inn som beskrevet på forrige lysbilde, men her er noen tips:</a:t>
            </a:r>
          </a:p>
          <a:p>
            <a:r>
              <a:rPr lang="nb-NO"/>
              <a:t>Skriv et sammendrag av hovedpoengene først i teksten, hvis det er en lang uttalelse</a:t>
            </a:r>
          </a:p>
          <a:p>
            <a:r>
              <a:rPr lang="nb-NO"/>
              <a:t>Bruk overskrifter for ulike poenger</a:t>
            </a:r>
          </a:p>
          <a:p>
            <a:endParaRPr lang="nb-NO"/>
          </a:p>
          <a:p>
            <a:endParaRPr lang="nb-NO"/>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8</a:t>
            </a:fld>
            <a:endParaRPr lang="nb-NO"/>
          </a:p>
        </p:txBody>
      </p:sp>
    </p:spTree>
    <p:extLst>
      <p:ext uri="{BB962C8B-B14F-4D97-AF65-F5344CB8AC3E}">
        <p14:creationId xmlns:p14="http://schemas.microsoft.com/office/powerpoint/2010/main" val="1021504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a:xfrm>
            <a:off x="695326" y="720002"/>
            <a:ext cx="9469438" cy="605460"/>
          </a:xfrm>
        </p:spPr>
        <p:txBody>
          <a:bodyPr/>
          <a:lstStyle/>
          <a:p>
            <a:r>
              <a:rPr lang="nb-NO"/>
              <a:t>Hva skjer med høringsuttalelsene?</a:t>
            </a: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510018"/>
            <a:ext cx="9469438" cy="4582807"/>
          </a:xfrm>
        </p:spPr>
        <p:txBody>
          <a:bodyPr/>
          <a:lstStyle/>
          <a:p>
            <a:r>
              <a:rPr lang="nb-NO" sz="1800" dirty="0">
                <a:effectLst/>
                <a:latin typeface="Oslo Sans Office" panose="02000000000000000000" pitchFamily="2" charset="0"/>
                <a:ea typeface="Oslo Sans"/>
                <a:cs typeface="Times New Roman" panose="02020603050405020304" pitchFamily="18" charset="0"/>
              </a:rPr>
              <a:t>Alle høringsinnspill registreres i Utdanningsetatens systemer og legges ut på </a:t>
            </a:r>
            <a:r>
              <a:rPr lang="nb-NO" sz="1800" u="none" strike="noStrike" dirty="0">
                <a:solidFill>
                  <a:srgbClr val="000000"/>
                </a:solidFill>
                <a:effectLst/>
                <a:latin typeface="Oslo Sans Office" panose="02000000000000000000" pitchFamily="2" charset="0"/>
                <a:ea typeface="Oslo Sans"/>
                <a:cs typeface="Times New Roman" panose="02020603050405020304" pitchFamily="18" charset="0"/>
                <a:hlinkClick r:id="rId2"/>
              </a:rPr>
              <a:t>e-innsyn.no</a:t>
            </a:r>
            <a:r>
              <a:rPr lang="nb-NO" sz="1800" dirty="0">
                <a:effectLst/>
                <a:latin typeface="Oslo Sans Office" panose="02000000000000000000" pitchFamily="2" charset="0"/>
                <a:ea typeface="Oslo Sans"/>
                <a:cs typeface="Times New Roman" panose="02020603050405020304" pitchFamily="18" charset="0"/>
              </a:rPr>
              <a:t>. </a:t>
            </a:r>
          </a:p>
          <a:p>
            <a:r>
              <a:rPr lang="nb-NO" sz="1800" dirty="0">
                <a:latin typeface="Oslo Sans Office" panose="02000000000000000000" pitchFamily="2" charset="0"/>
                <a:ea typeface="Oslo Sans"/>
                <a:cs typeface="Times New Roman" panose="02020603050405020304" pitchFamily="18" charset="0"/>
              </a:rPr>
              <a:t>Utdanningsetaten leser gjennom alle høringsuttalelsene og vurderer om vi bør endre utkast til forskrift, før vi vedtar ny forskrift. </a:t>
            </a:r>
            <a:endParaRPr lang="nb-NO" sz="1800" dirty="0">
              <a:effectLst/>
              <a:latin typeface="Oslo Sans Office" panose="02000000000000000000" pitchFamily="2" charset="0"/>
              <a:ea typeface="Oslo Sans"/>
              <a:cs typeface="Times New Roman" panose="02020603050405020304" pitchFamily="18" charset="0"/>
            </a:endParaRPr>
          </a:p>
          <a:p>
            <a:r>
              <a:rPr lang="nb-NO" sz="1800" dirty="0"/>
              <a:t>Innen skolestart i august, vil dere finne ny forskrift på lovdata.no</a:t>
            </a:r>
          </a:p>
          <a:p>
            <a:endParaRPr lang="nb-NO" dirty="0"/>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28.01.2026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9</a:t>
            </a:fld>
            <a:endParaRPr lang="nb-NO"/>
          </a:p>
        </p:txBody>
      </p:sp>
    </p:spTree>
    <p:extLst>
      <p:ext uri="{BB962C8B-B14F-4D97-AF65-F5344CB8AC3E}">
        <p14:creationId xmlns:p14="http://schemas.microsoft.com/office/powerpoint/2010/main" val="567651119"/>
      </p:ext>
    </p:extLst>
  </p:cSld>
  <p:clrMapOvr>
    <a:masterClrMapping/>
  </p:clrMapOvr>
</p:sld>
</file>

<file path=ppt/theme/theme1.xml><?xml version="1.0" encoding="utf-8"?>
<a:theme xmlns:a="http://schemas.openxmlformats.org/drawingml/2006/main" name="Oslo_2019_enkel_gul">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_2019-enkel_gul.pptx" id="{994869EE-91C0-4305-B0B8-F88398A1571B}" vid="{90F1424E-9A91-442D-99CE-ACE18C5EBCA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6EEF08-54C6-490B-9F3D-BE9C5E817BD6}">
  <we:reference id="22ff87a5-132f-4d52-9e97-94d888e4dd91" version="3.6.0.0" store="EXCatalog" storeType="EXCatalog"/>
  <we:alternateReferences>
    <we:reference id="WA104380050" version="3.6.0.0" store="nb-NO"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B9A7C0352CB1F4E87656CD8A01743FB" ma:contentTypeVersion="6" ma:contentTypeDescription="Opprett et nytt dokument." ma:contentTypeScope="" ma:versionID="6a8aae8ef4320666a5575cf2df11e36a">
  <xsd:schema xmlns:xsd="http://www.w3.org/2001/XMLSchema" xmlns:xs="http://www.w3.org/2001/XMLSchema" xmlns:p="http://schemas.microsoft.com/office/2006/metadata/properties" xmlns:ns2="5fde7281-3b22-4fa0-bb12-a2e4e7cceae5" xmlns:ns3="29b1a3b4-9249-42ce-8a5e-ba2b4508f1a7" targetNamespace="http://schemas.microsoft.com/office/2006/metadata/properties" ma:root="true" ma:fieldsID="aa031696295105755b40585280c95cec" ns2:_="" ns3:_="">
    <xsd:import namespace="5fde7281-3b22-4fa0-bb12-a2e4e7cceae5"/>
    <xsd:import namespace="29b1a3b4-9249-42ce-8a5e-ba2b4508f1a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de7281-3b22-4fa0-bb12-a2e4e7cceae5"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b1a3b4-9249-42ce-8a5e-ba2b4508f1a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5fde7281-3b22-4fa0-bb12-a2e4e7cceae5">
      <UserInfo>
        <DisplayName>Erik Pope</DisplayName>
        <AccountId>74</AccountId>
        <AccountType/>
      </UserInfo>
      <UserInfo>
        <DisplayName>Pål Einar Røch Johansen</DisplayName>
        <AccountId>27</AccountId>
        <AccountType/>
      </UserInfo>
      <UserInfo>
        <DisplayName>Irene Memia Mejri</DisplayName>
        <AccountId>136</AccountId>
        <AccountType/>
      </UserInfo>
    </SharedWithUsers>
  </documentManagement>
</p:properties>
</file>

<file path=customXml/itemProps1.xml><?xml version="1.0" encoding="utf-8"?>
<ds:datastoreItem xmlns:ds="http://schemas.openxmlformats.org/officeDocument/2006/customXml" ds:itemID="{B5563DA5-85CC-43BC-8C95-E7D79F281158}">
  <ds:schemaRefs>
    <ds:schemaRef ds:uri="29b1a3b4-9249-42ce-8a5e-ba2b4508f1a7"/>
    <ds:schemaRef ds:uri="5fde7281-3b22-4fa0-bb12-a2e4e7ccea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359C8D-7C6A-4841-BFEC-73F080C16CD1}">
  <ds:schemaRefs>
    <ds:schemaRef ds:uri="http://schemas.microsoft.com/sharepoint/v3/contenttype/forms"/>
  </ds:schemaRefs>
</ds:datastoreItem>
</file>

<file path=customXml/itemProps3.xml><?xml version="1.0" encoding="utf-8"?>
<ds:datastoreItem xmlns:ds="http://schemas.openxmlformats.org/officeDocument/2006/customXml" ds:itemID="{0BAD2F08-8498-42B0-89C5-C77D2CBA04E9}">
  <ds:schemaRefs>
    <ds:schemaRef ds:uri="http://purl.org/dc/dcmitype/"/>
    <ds:schemaRef ds:uri="http://www.w3.org/XML/1998/namespace"/>
    <ds:schemaRef ds:uri="29b1a3b4-9249-42ce-8a5e-ba2b4508f1a7"/>
    <ds:schemaRef ds:uri="http://purl.org/dc/terms/"/>
    <ds:schemaRef ds:uri="http://schemas.microsoft.com/office/2006/documentManagement/types"/>
    <ds:schemaRef ds:uri="http://schemas.microsoft.com/office/2006/metadata/properties"/>
    <ds:schemaRef ds:uri="http://purl.org/dc/elements/1.1/"/>
    <ds:schemaRef ds:uri="5fde7281-3b22-4fa0-bb12-a2e4e7cceae5"/>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a5a66368-d49e-4bf5-af9a-6ccbf48e6655}" enabled="0" method="" siteId="{a5a66368-d49e-4bf5-af9a-6ccbf48e6655}" removed="1"/>
</clbl:labelList>
</file>

<file path=docProps/app.xml><?xml version="1.0" encoding="utf-8"?>
<Properties xmlns="http://schemas.openxmlformats.org/officeDocument/2006/extended-properties" xmlns:vt="http://schemas.openxmlformats.org/officeDocument/2006/docPropsVTypes">
  <Template>705DB1C</Template>
  <TotalTime>59</TotalTime>
  <Words>951</Words>
  <Application>Microsoft Office PowerPoint</Application>
  <PresentationFormat>Widescreen</PresentationFormat>
  <Paragraphs>97</Paragraphs>
  <Slides>14</Slides>
  <Notes>3</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14</vt:i4>
      </vt:variant>
    </vt:vector>
  </HeadingPairs>
  <TitlesOfParts>
    <vt:vector size="19" baseType="lpstr">
      <vt:lpstr>Arial</vt:lpstr>
      <vt:lpstr>Wingdings</vt:lpstr>
      <vt:lpstr>Oslo Sans Office</vt:lpstr>
      <vt:lpstr>Oslo Sans</vt:lpstr>
      <vt:lpstr>Oslo_2019_enkel_gul</vt:lpstr>
      <vt:lpstr>Høring av forskrift om rabattordning i stedet for gratis skoleskyss eller full skyssgodtgjørelse</vt:lpstr>
      <vt:lpstr>Forskrifter og høring</vt:lpstr>
      <vt:lpstr>Forskrifter</vt:lpstr>
      <vt:lpstr>Lokaldemokratiet i Oslo</vt:lpstr>
      <vt:lpstr>Hvem vedtar forskrifter</vt:lpstr>
      <vt:lpstr>Organisering av høringen - skoler</vt:lpstr>
      <vt:lpstr>Organisering av høringen - skoler</vt:lpstr>
      <vt:lpstr>Tips om å skrive høringsuttalelse</vt:lpstr>
      <vt:lpstr>Hva skjer med høringsuttalelsene?</vt:lpstr>
      <vt:lpstr>Informasjon om forskriften om rabattordning i stedet for gratis skoleskyss eller full skyssgodtgjørelse</vt:lpstr>
      <vt:lpstr>Rabattordning som alternativ til gratis skyss eller full skyssgodtgjørelse i videregående skoler</vt:lpstr>
      <vt:lpstr>Rabattordning som alternativ til gratis skyss eller full skyssgodtgjørelse i videregående skoler</vt:lpstr>
      <vt:lpstr>Rabattordning som alternativ til gratis skyss eller full skyssgodtgjørelse i videregående skoler</vt:lpstr>
      <vt:lpstr>Rabattordning som alternativ til gratis skyss eller full skyssgodtgjørelse i videregående skoler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Høring av forskrifter til ny opplæringslov</dc:title>
  <dc:creator>Erik Pope</dc:creator>
  <cp:lastModifiedBy>Erik Pope</cp:lastModifiedBy>
  <cp:revision>3</cp:revision>
  <cp:lastPrinted>2019-03-22T09:42:42Z</cp:lastPrinted>
  <dcterms:created xsi:type="dcterms:W3CDTF">2024-01-16T13:53:58Z</dcterms:created>
  <dcterms:modified xsi:type="dcterms:W3CDTF">2026-01-28T11:28:55Z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0x0101002B9A7C0352CB1F4E87656CD8A01743FB</vt:lpwstr>
  </property>
</Properties>
</file>