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9AD46D" w14:textId="3999F89E" w:rsidR="00056389" w:rsidRPr="006B76E9" w:rsidRDefault="00CF2DE6" w:rsidP="00EC2363">
      <w:pPr>
        <w:pStyle w:val="Overskrift1"/>
        <w:spacing w:after="0"/>
        <w:rPr>
          <w:rFonts w:ascii="Oslo Sans Office" w:hAnsi="Oslo Sans Office"/>
          <w:szCs w:val="32"/>
        </w:rPr>
      </w:pPr>
      <w:r w:rsidRPr="006B76E9">
        <w:rPr>
          <w:rFonts w:ascii="Oslo Sans Office" w:hAnsi="Oslo Sans Office"/>
          <w:szCs w:val="32"/>
        </w:rPr>
        <w:t>Oppsummering av innspill til fo</w:t>
      </w:r>
      <w:r w:rsidR="006B76E9" w:rsidRPr="006B76E9">
        <w:rPr>
          <w:rFonts w:ascii="Oslo Sans Office" w:hAnsi="Oslo Sans Office"/>
          <w:szCs w:val="32"/>
        </w:rPr>
        <w:t>r</w:t>
      </w:r>
      <w:r w:rsidRPr="006B76E9">
        <w:rPr>
          <w:rFonts w:ascii="Oslo Sans Office" w:hAnsi="Oslo Sans Office"/>
          <w:szCs w:val="32"/>
        </w:rPr>
        <w:t>prosjekt Sars</w:t>
      </w:r>
      <w:r w:rsidR="006B76E9" w:rsidRPr="006B76E9">
        <w:rPr>
          <w:rFonts w:ascii="Oslo Sans Office" w:hAnsi="Oslo Sans Office"/>
          <w:szCs w:val="32"/>
        </w:rPr>
        <w:t>’</w:t>
      </w:r>
      <w:r w:rsidRPr="006B76E9">
        <w:rPr>
          <w:rFonts w:ascii="Oslo Sans Office" w:hAnsi="Oslo Sans Office"/>
          <w:szCs w:val="32"/>
        </w:rPr>
        <w:t xml:space="preserve"> gate</w:t>
      </w:r>
    </w:p>
    <w:p w14:paraId="7B046903" w14:textId="0CD441FA" w:rsidR="009A26C3" w:rsidRPr="00CF2DE6" w:rsidRDefault="00056389" w:rsidP="00EC2363">
      <w:pPr>
        <w:spacing w:after="0"/>
        <w:rPr>
          <w:rFonts w:ascii="Oslo Sans Office" w:hAnsi="Oslo Sans Office"/>
        </w:rPr>
      </w:pPr>
      <w:r w:rsidRPr="00CF2DE6">
        <w:rPr>
          <w:rFonts w:ascii="Oslo Sans Office" w:hAnsi="Oslo Sans Office"/>
        </w:rPr>
        <w:t>O</w:t>
      </w:r>
      <w:r w:rsidR="0002442B" w:rsidRPr="00CF2DE6">
        <w:rPr>
          <w:rFonts w:ascii="Oslo Sans Office" w:hAnsi="Oslo Sans Office"/>
        </w:rPr>
        <w:t xml:space="preserve">pplegget for medvirkning har bestått av følgende aktiviteter: </w:t>
      </w:r>
    </w:p>
    <w:p w14:paraId="327A5FF8" w14:textId="16AC459E" w:rsidR="0002442B" w:rsidRPr="00CF2DE6" w:rsidRDefault="0002442B"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Oppdatering av prosjektets nettside med nytt innhold og nytt navn for å lette mulighetene for å finne prosjektet når det søkes i prosjekter som Bymiljøetaten har. </w:t>
      </w:r>
    </w:p>
    <w:p w14:paraId="7AF78676" w14:textId="38DE74B3" w:rsidR="009E6C92" w:rsidRPr="00CF2DE6" w:rsidRDefault="009E6C92"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Det ble sendt ut direkte henvendelse til funksjonshemmedes organisasjoner, </w:t>
      </w:r>
      <w:r w:rsidR="002D620C" w:rsidRPr="00CF2DE6">
        <w:rPr>
          <w:rFonts w:ascii="Oslo Sans Office" w:hAnsi="Oslo Sans Office"/>
        </w:rPr>
        <w:t>B</w:t>
      </w:r>
      <w:r w:rsidR="0062584B" w:rsidRPr="00CF2DE6">
        <w:rPr>
          <w:rFonts w:ascii="Oslo Sans Office" w:hAnsi="Oslo Sans Office"/>
        </w:rPr>
        <w:t xml:space="preserve">rann- og redningsetaten, </w:t>
      </w:r>
      <w:r w:rsidR="002D620C" w:rsidRPr="00CF2DE6">
        <w:rPr>
          <w:rFonts w:ascii="Oslo Sans Office" w:hAnsi="Oslo Sans Office"/>
        </w:rPr>
        <w:t>P</w:t>
      </w:r>
      <w:r w:rsidR="0062584B" w:rsidRPr="00CF2DE6">
        <w:rPr>
          <w:rFonts w:ascii="Oslo Sans Office" w:hAnsi="Oslo Sans Office"/>
        </w:rPr>
        <w:t xml:space="preserve">olitiet, skolene i nærområdet (Lakkegata barneskole, </w:t>
      </w:r>
      <w:proofErr w:type="spellStart"/>
      <w:r w:rsidR="0062584B" w:rsidRPr="00CF2DE6">
        <w:rPr>
          <w:rFonts w:ascii="Oslo Sans Office" w:hAnsi="Oslo Sans Office"/>
        </w:rPr>
        <w:t>Vahl</w:t>
      </w:r>
      <w:proofErr w:type="spellEnd"/>
      <w:r w:rsidR="0062584B" w:rsidRPr="00CF2DE6">
        <w:rPr>
          <w:rFonts w:ascii="Oslo Sans Office" w:hAnsi="Oslo Sans Office"/>
        </w:rPr>
        <w:t xml:space="preserve"> barneskole, Sofienberg ungdomsskole og Hersleb videregående skole), </w:t>
      </w:r>
      <w:r w:rsidR="00393A4A" w:rsidRPr="00CF2DE6">
        <w:rPr>
          <w:rFonts w:ascii="Oslo Sans Office" w:hAnsi="Oslo Sans Office"/>
        </w:rPr>
        <w:t>U</w:t>
      </w:r>
      <w:r w:rsidR="001E1292" w:rsidRPr="00CF2DE6">
        <w:rPr>
          <w:rFonts w:ascii="Oslo Sans Office" w:hAnsi="Oslo Sans Office"/>
        </w:rPr>
        <w:t>niversitet i Oslo (som leier ut til Botanisk hage)</w:t>
      </w:r>
      <w:r w:rsidR="0062584B" w:rsidRPr="00CF2DE6">
        <w:rPr>
          <w:rFonts w:ascii="Oslo Sans Office" w:hAnsi="Oslo Sans Office"/>
        </w:rPr>
        <w:t xml:space="preserve">, </w:t>
      </w:r>
      <w:r w:rsidR="00573EA2" w:rsidRPr="00CF2DE6">
        <w:rPr>
          <w:rFonts w:ascii="Oslo Sans Office" w:hAnsi="Oslo Sans Office"/>
        </w:rPr>
        <w:t>S</w:t>
      </w:r>
      <w:r w:rsidRPr="00CF2DE6">
        <w:rPr>
          <w:rFonts w:ascii="Oslo Sans Office" w:hAnsi="Oslo Sans Office"/>
        </w:rPr>
        <w:t>yklistfor</w:t>
      </w:r>
      <w:r w:rsidR="004406F5" w:rsidRPr="00CF2DE6">
        <w:rPr>
          <w:rFonts w:ascii="Oslo Sans Office" w:hAnsi="Oslo Sans Office"/>
        </w:rPr>
        <w:t>eningen</w:t>
      </w:r>
      <w:r w:rsidRPr="00CF2DE6">
        <w:rPr>
          <w:rFonts w:ascii="Oslo Sans Office" w:hAnsi="Oslo Sans Office"/>
        </w:rPr>
        <w:t xml:space="preserve"> og idrettslag i nærområdet via </w:t>
      </w:r>
      <w:r w:rsidR="000A1DDA" w:rsidRPr="00CF2DE6">
        <w:rPr>
          <w:rFonts w:ascii="Oslo Sans Office" w:hAnsi="Oslo Sans Office"/>
        </w:rPr>
        <w:t>epost</w:t>
      </w:r>
      <w:r w:rsidRPr="00CF2DE6">
        <w:rPr>
          <w:rFonts w:ascii="Oslo Sans Office" w:hAnsi="Oslo Sans Office"/>
        </w:rPr>
        <w:t xml:space="preserve">. </w:t>
      </w:r>
      <w:r w:rsidR="004A2E7B" w:rsidRPr="00CF2DE6">
        <w:rPr>
          <w:rFonts w:ascii="Oslo Sans Office" w:hAnsi="Oslo Sans Office"/>
        </w:rPr>
        <w:t>Eposten</w:t>
      </w:r>
      <w:r w:rsidRPr="00CF2DE6">
        <w:rPr>
          <w:rFonts w:ascii="Oslo Sans Office" w:hAnsi="Oslo Sans Office"/>
        </w:rPr>
        <w:t xml:space="preserve"> inneholdt et informasjonsskriv om prosjektet og kontaktinformasjon</w:t>
      </w:r>
      <w:r w:rsidR="003A66C7" w:rsidRPr="00CF2DE6">
        <w:rPr>
          <w:rFonts w:ascii="Oslo Sans Office" w:hAnsi="Oslo Sans Office"/>
        </w:rPr>
        <w:t xml:space="preserve"> til ansvarlig for medvirkning i Norconsult</w:t>
      </w:r>
      <w:r w:rsidRPr="00CF2DE6">
        <w:rPr>
          <w:rFonts w:ascii="Oslo Sans Office" w:hAnsi="Oslo Sans Office"/>
        </w:rPr>
        <w:t xml:space="preserve">. </w:t>
      </w:r>
      <w:r w:rsidR="0062584B" w:rsidRPr="00CF2DE6">
        <w:rPr>
          <w:rFonts w:ascii="Oslo Sans Office" w:hAnsi="Oslo Sans Office"/>
        </w:rPr>
        <w:t xml:space="preserve">Det ble i tillegg rettet en direkte henvendelse til skolene med spørsmål om innspill digitalt eller i et eget møte. </w:t>
      </w:r>
    </w:p>
    <w:p w14:paraId="4B72A762" w14:textId="57C0990C" w:rsidR="0062584B" w:rsidRPr="00CF2DE6" w:rsidRDefault="0062584B"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Det ble sendt ut informasjons</w:t>
      </w:r>
      <w:r w:rsidR="00D656A7" w:rsidRPr="00CF2DE6">
        <w:rPr>
          <w:rFonts w:ascii="Oslo Sans Office" w:hAnsi="Oslo Sans Office"/>
        </w:rPr>
        <w:t>epost</w:t>
      </w:r>
      <w:r w:rsidRPr="00CF2DE6">
        <w:rPr>
          <w:rFonts w:ascii="Oslo Sans Office" w:hAnsi="Oslo Sans Office"/>
        </w:rPr>
        <w:t xml:space="preserve"> med invitasjon til innspill til alle borettslagene langs </w:t>
      </w:r>
      <w:r w:rsidR="00A43A03" w:rsidRPr="00CF2DE6">
        <w:rPr>
          <w:rFonts w:ascii="Oslo Sans Office" w:hAnsi="Oslo Sans Office"/>
        </w:rPr>
        <w:t>Sars’</w:t>
      </w:r>
      <w:r w:rsidRPr="00CF2DE6">
        <w:rPr>
          <w:rFonts w:ascii="Oslo Sans Office" w:hAnsi="Oslo Sans Office"/>
        </w:rPr>
        <w:t xml:space="preserve"> gate. Alle borettslagene ble purret etter 10 dager</w:t>
      </w:r>
      <w:r w:rsidR="00371D91" w:rsidRPr="00CF2DE6">
        <w:rPr>
          <w:rFonts w:ascii="Oslo Sans Office" w:hAnsi="Oslo Sans Office"/>
        </w:rPr>
        <w:t xml:space="preserve"> om de ikke hadde gitt tilbakemelding på henvendelsen</w:t>
      </w:r>
      <w:r w:rsidRPr="00CF2DE6">
        <w:rPr>
          <w:rFonts w:ascii="Oslo Sans Office" w:hAnsi="Oslo Sans Office"/>
        </w:rPr>
        <w:t xml:space="preserve">. </w:t>
      </w:r>
    </w:p>
    <w:p w14:paraId="402F93DF" w14:textId="423A5C08" w:rsidR="005C2844" w:rsidRPr="00CF2DE6" w:rsidRDefault="0062584B"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Det ble sendt ut </w:t>
      </w:r>
      <w:r w:rsidR="005C2844" w:rsidRPr="00CF2DE6">
        <w:rPr>
          <w:rFonts w:ascii="Oslo Sans Office" w:hAnsi="Oslo Sans Office"/>
        </w:rPr>
        <w:t xml:space="preserve">varsel til beboerne i området via Oslo kommunes varslingstjeneste. Varsel ble sendt ut til 223 adresser, som omfatter 4050 epost-adresser. Det kom 42 henvendelser som et resultat av varselet. </w:t>
      </w:r>
      <w:r w:rsidR="00A45475" w:rsidRPr="00CF2DE6">
        <w:rPr>
          <w:rFonts w:ascii="Oslo Sans Office" w:hAnsi="Oslo Sans Office"/>
        </w:rPr>
        <w:t>De som avga uttalelse og var villige til å bidra med informasjon og synspunkter ble invitert til å møtes med prosjektet</w:t>
      </w:r>
      <w:r w:rsidR="00D6168B" w:rsidRPr="00CF2DE6">
        <w:rPr>
          <w:rFonts w:ascii="Oslo Sans Office" w:hAnsi="Oslo Sans Office"/>
        </w:rPr>
        <w:t xml:space="preserve"> </w:t>
      </w:r>
      <w:r w:rsidR="0085102A" w:rsidRPr="00CF2DE6">
        <w:rPr>
          <w:rFonts w:ascii="Oslo Sans Office" w:hAnsi="Oslo Sans Office"/>
        </w:rPr>
        <w:t>15. mai</w:t>
      </w:r>
      <w:r w:rsidR="00505339" w:rsidRPr="00CF2DE6">
        <w:rPr>
          <w:rFonts w:ascii="Oslo Sans Office" w:hAnsi="Oslo Sans Office"/>
        </w:rPr>
        <w:t xml:space="preserve"> 2024.</w:t>
      </w:r>
      <w:r w:rsidR="00A45475" w:rsidRPr="00CF2DE6">
        <w:rPr>
          <w:rFonts w:ascii="Oslo Sans Office" w:hAnsi="Oslo Sans Office"/>
        </w:rPr>
        <w:t xml:space="preserve"> </w:t>
      </w:r>
    </w:p>
    <w:p w14:paraId="4495EFBE" w14:textId="5D5F1B3D" w:rsidR="00A45475" w:rsidRPr="00CF2DE6" w:rsidRDefault="00A45475"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Det </w:t>
      </w:r>
      <w:r w:rsidR="00BA4AAE" w:rsidRPr="00CF2DE6">
        <w:rPr>
          <w:rFonts w:ascii="Oslo Sans Office" w:hAnsi="Oslo Sans Office"/>
        </w:rPr>
        <w:t xml:space="preserve">var allerede igangsatt </w:t>
      </w:r>
      <w:r w:rsidRPr="00CF2DE6">
        <w:rPr>
          <w:rFonts w:ascii="Oslo Sans Office" w:hAnsi="Oslo Sans Office"/>
        </w:rPr>
        <w:t xml:space="preserve">et hjertesone-prosjekt i tilknytning til Lakkegata skole. Det ble derfor ikke igangsatt en egen prosess mot skolen. Det ble gjennomført møte med prosjektgruppa for prosjektet i Bymiljøetaten, og deltagelse på befaring med elever og ansatte ved skolen. </w:t>
      </w:r>
    </w:p>
    <w:p w14:paraId="77AD8310" w14:textId="0D96A32D" w:rsidR="00E95C7A" w:rsidRPr="00CF2DE6" w:rsidRDefault="00E95C7A"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23. mai 2024 ble det arrangert et møte med elevrådet på Sofienberg ungdomsskole som ligger i Trondheimsveien. Til stede var 10 elever fra 8.-10. klasse, rådgiver og assisterende rektor. </w:t>
      </w:r>
    </w:p>
    <w:p w14:paraId="46467FAA" w14:textId="55A79568" w:rsidR="002B496D" w:rsidRPr="00CF2DE6" w:rsidRDefault="002B496D"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Det ble gjennomført et digitalt møte med </w:t>
      </w:r>
      <w:r w:rsidR="00482278" w:rsidRPr="00CF2DE6">
        <w:rPr>
          <w:rFonts w:ascii="Oslo Sans Office" w:hAnsi="Oslo Sans Office"/>
        </w:rPr>
        <w:t>B</w:t>
      </w:r>
      <w:r w:rsidRPr="00CF2DE6">
        <w:rPr>
          <w:rFonts w:ascii="Oslo Sans Office" w:hAnsi="Oslo Sans Office"/>
        </w:rPr>
        <w:t xml:space="preserve">rann- og redningsetaten med informasjon om prosjektet og dialog rundt etatens behov knyttet til </w:t>
      </w:r>
      <w:r w:rsidR="00A43A03" w:rsidRPr="00CF2DE6">
        <w:rPr>
          <w:rFonts w:ascii="Oslo Sans Office" w:hAnsi="Oslo Sans Office"/>
        </w:rPr>
        <w:t>Sars’</w:t>
      </w:r>
      <w:r w:rsidRPr="00CF2DE6">
        <w:rPr>
          <w:rFonts w:ascii="Oslo Sans Office" w:hAnsi="Oslo Sans Office"/>
        </w:rPr>
        <w:t xml:space="preserve"> gate (referat fra møtet i vedlegg 2). </w:t>
      </w:r>
    </w:p>
    <w:p w14:paraId="0CF12D37" w14:textId="31162427" w:rsidR="006662A0" w:rsidRPr="00CF2DE6" w:rsidRDefault="006662A0" w:rsidP="00EC2363">
      <w:pPr>
        <w:pStyle w:val="Listeavsnitt"/>
        <w:numPr>
          <w:ilvl w:val="0"/>
          <w:numId w:val="2"/>
        </w:numPr>
        <w:tabs>
          <w:tab w:val="left" w:pos="426"/>
        </w:tabs>
        <w:spacing w:after="0"/>
        <w:ind w:left="425" w:hanging="425"/>
        <w:contextualSpacing w:val="0"/>
        <w:rPr>
          <w:rFonts w:ascii="Oslo Sans Office" w:hAnsi="Oslo Sans Office"/>
        </w:rPr>
      </w:pPr>
      <w:r w:rsidRPr="00CF2DE6">
        <w:rPr>
          <w:rFonts w:ascii="Oslo Sans Office" w:hAnsi="Oslo Sans Office"/>
        </w:rPr>
        <w:t xml:space="preserve">Det ble gjennomført </w:t>
      </w:r>
      <w:r w:rsidR="00162767" w:rsidRPr="00CF2DE6">
        <w:rPr>
          <w:rFonts w:ascii="Oslo Sans Office" w:hAnsi="Oslo Sans Office"/>
        </w:rPr>
        <w:t>to</w:t>
      </w:r>
      <w:r w:rsidRPr="00CF2DE6">
        <w:rPr>
          <w:rFonts w:ascii="Oslo Sans Office" w:hAnsi="Oslo Sans Office"/>
        </w:rPr>
        <w:t xml:space="preserve"> befaringer med beboere i området, en på dagtid og en på ettermiddagen onsdag 15.</w:t>
      </w:r>
      <w:r w:rsidR="00162767" w:rsidRPr="00CF2DE6">
        <w:rPr>
          <w:rFonts w:ascii="Oslo Sans Office" w:hAnsi="Oslo Sans Office"/>
        </w:rPr>
        <w:t xml:space="preserve"> </w:t>
      </w:r>
      <w:r w:rsidRPr="00CF2DE6">
        <w:rPr>
          <w:rFonts w:ascii="Oslo Sans Office" w:hAnsi="Oslo Sans Office"/>
        </w:rPr>
        <w:t>mai</w:t>
      </w:r>
      <w:r w:rsidR="00162767" w:rsidRPr="00CF2DE6">
        <w:rPr>
          <w:rFonts w:ascii="Oslo Sans Office" w:hAnsi="Oslo Sans Office"/>
        </w:rPr>
        <w:t xml:space="preserve"> 2024.</w:t>
      </w:r>
    </w:p>
    <w:p w14:paraId="4DC2F033" w14:textId="6401BF2E" w:rsidR="006662A0" w:rsidRPr="00CF2DE6" w:rsidRDefault="006662A0" w:rsidP="00631F23">
      <w:pPr>
        <w:pStyle w:val="Listeavsnitt"/>
        <w:numPr>
          <w:ilvl w:val="0"/>
          <w:numId w:val="2"/>
        </w:numPr>
        <w:tabs>
          <w:tab w:val="left" w:pos="426"/>
        </w:tabs>
        <w:spacing w:after="120"/>
        <w:ind w:left="425" w:hanging="425"/>
        <w:contextualSpacing w:val="0"/>
        <w:rPr>
          <w:rFonts w:ascii="Oslo Sans Office" w:hAnsi="Oslo Sans Office"/>
        </w:rPr>
      </w:pPr>
      <w:r w:rsidRPr="00CF2DE6">
        <w:rPr>
          <w:rFonts w:ascii="Oslo Sans Office" w:hAnsi="Oslo Sans Office"/>
        </w:rPr>
        <w:t xml:space="preserve">Det ble gjennomført møte med Universitetet i Oslo om behov og ønsker knyttet til Botanisk hage og Naturhistorisk museum. </w:t>
      </w:r>
    </w:p>
    <w:p w14:paraId="733D8C73" w14:textId="073FF769" w:rsidR="009A26C3" w:rsidRPr="00CF2DE6" w:rsidRDefault="003021FA" w:rsidP="00EC2363">
      <w:pPr>
        <w:spacing w:after="0"/>
        <w:rPr>
          <w:rFonts w:ascii="Oslo Sans Office" w:hAnsi="Oslo Sans Office"/>
          <w:color w:val="FF0000"/>
        </w:rPr>
      </w:pPr>
      <w:r w:rsidRPr="00CF2DE6">
        <w:rPr>
          <w:rFonts w:ascii="Oslo Sans Office" w:hAnsi="Oslo Sans Office"/>
        </w:rPr>
        <w:t xml:space="preserve">Nedenfor er innspill som er kommet på </w:t>
      </w:r>
      <w:r w:rsidR="006969DB" w:rsidRPr="00CF2DE6">
        <w:rPr>
          <w:rFonts w:ascii="Oslo Sans Office" w:hAnsi="Oslo Sans Office"/>
        </w:rPr>
        <w:t>epost</w:t>
      </w:r>
      <w:r w:rsidRPr="00CF2DE6">
        <w:rPr>
          <w:rFonts w:ascii="Oslo Sans Office" w:hAnsi="Oslo Sans Office"/>
        </w:rPr>
        <w:t xml:space="preserve"> fra enkeltpersoner og organisasjoner oppsummert. </w:t>
      </w:r>
      <w:r w:rsidR="00662522" w:rsidRPr="00CF2DE6">
        <w:rPr>
          <w:rFonts w:ascii="Oslo Sans Office" w:hAnsi="Oslo Sans Office"/>
          <w:color w:val="FF0000"/>
        </w:rPr>
        <w:t xml:space="preserve">Alle innspill er vurdert og kommentert av prosjektet etter hvert tema. </w:t>
      </w:r>
    </w:p>
    <w:p w14:paraId="74C216F7" w14:textId="54F7F62B" w:rsidR="004D7412" w:rsidRPr="00CF2DE6" w:rsidRDefault="004D7412" w:rsidP="00EC2363">
      <w:pPr>
        <w:spacing w:after="0"/>
        <w:rPr>
          <w:rFonts w:ascii="Oslo Sans Office" w:hAnsi="Oslo Sans Office"/>
        </w:rPr>
      </w:pPr>
      <w:r w:rsidRPr="00CF2DE6">
        <w:rPr>
          <w:rFonts w:ascii="Oslo Sans Office" w:hAnsi="Oslo Sans Office"/>
        </w:rPr>
        <w:br w:type="page"/>
      </w:r>
    </w:p>
    <w:p w14:paraId="1B6A94EE" w14:textId="6B93CE2B" w:rsidR="00CD17F1" w:rsidRPr="00CF2DE6" w:rsidRDefault="00CD17F1" w:rsidP="00EC2363">
      <w:pPr>
        <w:pStyle w:val="Overskrift1"/>
        <w:spacing w:after="0"/>
        <w:rPr>
          <w:rFonts w:ascii="Oslo Sans Office" w:hAnsi="Oslo Sans Office"/>
        </w:rPr>
      </w:pPr>
      <w:bookmarkStart w:id="0" w:name="_Toc165481782"/>
      <w:r w:rsidRPr="00CF2DE6">
        <w:rPr>
          <w:rFonts w:ascii="Oslo Sans Office" w:hAnsi="Oslo Sans Office"/>
        </w:rPr>
        <w:lastRenderedPageBreak/>
        <w:t xml:space="preserve">2. </w:t>
      </w:r>
      <w:r w:rsidR="00A66C77" w:rsidRPr="00CF2DE6">
        <w:rPr>
          <w:rFonts w:ascii="Oslo Sans Office" w:hAnsi="Oslo Sans Office"/>
        </w:rPr>
        <w:tab/>
      </w:r>
      <w:bookmarkEnd w:id="0"/>
      <w:r w:rsidR="00611428" w:rsidRPr="00CF2DE6">
        <w:rPr>
          <w:rFonts w:ascii="Oslo Sans Office" w:hAnsi="Oslo Sans Office"/>
        </w:rPr>
        <w:t>Temaer og innspill fra medvirkningen</w:t>
      </w:r>
    </w:p>
    <w:p w14:paraId="7FBF3122" w14:textId="446E375B" w:rsidR="00611428" w:rsidRPr="00CF2DE6" w:rsidRDefault="004D7412" w:rsidP="00631F23">
      <w:pPr>
        <w:spacing w:after="120"/>
        <w:rPr>
          <w:rFonts w:ascii="Oslo Sans Office" w:hAnsi="Oslo Sans Office"/>
        </w:rPr>
      </w:pPr>
      <w:r w:rsidRPr="00CF2DE6">
        <w:rPr>
          <w:rFonts w:ascii="Oslo Sans Office" w:hAnsi="Oslo Sans Office"/>
        </w:rPr>
        <w:t>Nedenfor er innspillene som er kommet gjennom skriftlige tilbakemeldinger, møter og befaringer med beboere gjengitt tematisk:</w:t>
      </w:r>
    </w:p>
    <w:p w14:paraId="213F24FA" w14:textId="46979EDE" w:rsidR="00611428" w:rsidRPr="00CF2DE6" w:rsidRDefault="00611428" w:rsidP="00631F23">
      <w:pPr>
        <w:pStyle w:val="Overskrift2"/>
        <w:spacing w:before="120" w:after="0"/>
        <w:rPr>
          <w:rFonts w:ascii="Oslo Sans Office" w:hAnsi="Oslo Sans Office"/>
        </w:rPr>
      </w:pPr>
      <w:r w:rsidRPr="00CF2DE6">
        <w:rPr>
          <w:rFonts w:ascii="Oslo Sans Office" w:hAnsi="Oslo Sans Office"/>
        </w:rPr>
        <w:t>Trafikksikkerhet</w:t>
      </w:r>
    </w:p>
    <w:p w14:paraId="132AB3E5" w14:textId="590BD5B5" w:rsidR="00611428" w:rsidRPr="001D1086" w:rsidRDefault="00263119" w:rsidP="00CA4451">
      <w:pPr>
        <w:spacing w:after="120"/>
        <w:ind w:left="360"/>
        <w:rPr>
          <w:rFonts w:ascii="Oslo Sans Office" w:hAnsi="Oslo Sans Office"/>
        </w:rPr>
      </w:pPr>
      <w:r w:rsidRPr="001D1086">
        <w:rPr>
          <w:rFonts w:ascii="Oslo Sans Office" w:hAnsi="Oslo Sans Office"/>
        </w:rPr>
        <w:t xml:space="preserve">Noen av de som har gitt innspill er fornøyde med hvordan </w:t>
      </w:r>
      <w:r w:rsidR="00A43A03" w:rsidRPr="001D1086">
        <w:rPr>
          <w:rFonts w:ascii="Oslo Sans Office" w:hAnsi="Oslo Sans Office"/>
        </w:rPr>
        <w:t>gata</w:t>
      </w:r>
      <w:r w:rsidRPr="001D1086">
        <w:rPr>
          <w:rFonts w:ascii="Oslo Sans Office" w:hAnsi="Oslo Sans Office"/>
        </w:rPr>
        <w:t xml:space="preserve"> fungerer i dag. Bredden på gata gir tilstrekkelig plass til både gående, sykler og biler.</w:t>
      </w:r>
    </w:p>
    <w:p w14:paraId="69CCA169" w14:textId="78D11327" w:rsidR="00876813" w:rsidRPr="00C00636" w:rsidRDefault="00B64C71" w:rsidP="00C00636">
      <w:pPr>
        <w:pStyle w:val="Listeavsnitt"/>
        <w:numPr>
          <w:ilvl w:val="0"/>
          <w:numId w:val="17"/>
        </w:numPr>
        <w:spacing w:after="0"/>
        <w:rPr>
          <w:rFonts w:ascii="Oslo Sans Office" w:hAnsi="Oslo Sans Office"/>
        </w:rPr>
      </w:pPr>
      <w:r w:rsidRPr="00C00636">
        <w:rPr>
          <w:rFonts w:ascii="Oslo Sans Office" w:hAnsi="Oslo Sans Office"/>
        </w:rPr>
        <w:t xml:space="preserve">Ok å gå over veien. Vi tenker ikke over noe spesielt når vi går over. Gata oppleves som farlig fordi biler kjører fra parkeringsplasser. </w:t>
      </w:r>
      <w:r w:rsidR="00876813" w:rsidRPr="00C00636">
        <w:rPr>
          <w:rFonts w:ascii="Oslo Sans Office" w:hAnsi="Oslo Sans Office"/>
        </w:rPr>
        <w:t xml:space="preserve">Gata er mørk om kvelden. Det er behov for gatebelysning i nedre del av </w:t>
      </w:r>
      <w:r w:rsidR="00A43A03" w:rsidRPr="00C00636">
        <w:rPr>
          <w:rFonts w:ascii="Oslo Sans Office" w:hAnsi="Oslo Sans Office"/>
        </w:rPr>
        <w:t>Sars’</w:t>
      </w:r>
      <w:r w:rsidR="00876813" w:rsidRPr="00C00636">
        <w:rPr>
          <w:rFonts w:ascii="Oslo Sans Office" w:hAnsi="Oslo Sans Office"/>
        </w:rPr>
        <w:t xml:space="preserve"> gate, der er det ganske mørkt i dag. </w:t>
      </w:r>
    </w:p>
    <w:p w14:paraId="62A05CE4" w14:textId="7032D970" w:rsidR="002E096D" w:rsidRPr="00C00636" w:rsidRDefault="00B64C71" w:rsidP="00C00636">
      <w:pPr>
        <w:pStyle w:val="Listeavsnitt"/>
        <w:numPr>
          <w:ilvl w:val="0"/>
          <w:numId w:val="17"/>
        </w:numPr>
        <w:spacing w:after="0"/>
        <w:rPr>
          <w:rFonts w:ascii="Oslo Sans Office" w:hAnsi="Oslo Sans Office"/>
        </w:rPr>
      </w:pPr>
      <w:r w:rsidRPr="00C00636">
        <w:rPr>
          <w:rFonts w:ascii="Oslo Sans Office" w:hAnsi="Oslo Sans Office"/>
        </w:rPr>
        <w:t xml:space="preserve">Flere overganger for gående så det blir enklere for folk å komme seg til botanisk hage. </w:t>
      </w:r>
    </w:p>
    <w:p w14:paraId="09E9BDA1" w14:textId="77777777" w:rsidR="005B500E" w:rsidRPr="00C00636" w:rsidRDefault="005B500E" w:rsidP="00C00636">
      <w:pPr>
        <w:pStyle w:val="Listeavsnitt"/>
        <w:numPr>
          <w:ilvl w:val="0"/>
          <w:numId w:val="17"/>
        </w:numPr>
        <w:spacing w:after="0"/>
        <w:rPr>
          <w:rFonts w:ascii="Oslo Sans Office" w:hAnsi="Oslo Sans Office"/>
        </w:rPr>
      </w:pPr>
      <w:r w:rsidRPr="00C00636">
        <w:rPr>
          <w:rFonts w:ascii="Oslo Sans Office" w:hAnsi="Oslo Sans Office"/>
        </w:rPr>
        <w:t xml:space="preserve">Det er mange </w:t>
      </w:r>
      <w:proofErr w:type="gramStart"/>
      <w:r w:rsidRPr="00C00636">
        <w:rPr>
          <w:rFonts w:ascii="Oslo Sans Office" w:hAnsi="Oslo Sans Office"/>
        </w:rPr>
        <w:t>potensielt</w:t>
      </w:r>
      <w:proofErr w:type="gramEnd"/>
      <w:r w:rsidRPr="00C00636">
        <w:rPr>
          <w:rFonts w:ascii="Oslo Sans Office" w:hAnsi="Oslo Sans Office"/>
        </w:rPr>
        <w:t xml:space="preserve"> farlige situasjoner rundt krysset Siebkes gate og Sars' gate hvor gående som velger å krysse veien møter trafikk i relativt høy fart på vei nedover, eller i akselererende fart oppover. Det er behov for en fotgjengerovergang. </w:t>
      </w:r>
    </w:p>
    <w:p w14:paraId="671C7A57" w14:textId="775E7938" w:rsidR="005B500E" w:rsidRPr="00C00636" w:rsidRDefault="005B500E" w:rsidP="00C00636">
      <w:pPr>
        <w:pStyle w:val="Listeavsnitt"/>
        <w:numPr>
          <w:ilvl w:val="0"/>
          <w:numId w:val="17"/>
        </w:numPr>
        <w:spacing w:after="0"/>
        <w:rPr>
          <w:rFonts w:ascii="Oslo Sans Office" w:hAnsi="Oslo Sans Office"/>
        </w:rPr>
      </w:pPr>
      <w:r w:rsidRPr="00C00636">
        <w:rPr>
          <w:rFonts w:ascii="Oslo Sans Office" w:hAnsi="Oslo Sans Office"/>
        </w:rPr>
        <w:t>Den ubegrensede bruken av el-sparkesykler i stor hastighet mellom fotgjengerne. Det er null kjennskap til at de skal holde gangfart mellom fotgjengere eller at fotgjengere har prioritet.</w:t>
      </w:r>
    </w:p>
    <w:p w14:paraId="4A8E45EE" w14:textId="645B19EC" w:rsidR="005B500E" w:rsidRPr="00C00636" w:rsidRDefault="005B500E" w:rsidP="00C00636">
      <w:pPr>
        <w:pStyle w:val="Listeavsnitt"/>
        <w:numPr>
          <w:ilvl w:val="0"/>
          <w:numId w:val="17"/>
        </w:numPr>
        <w:spacing w:after="0"/>
        <w:rPr>
          <w:rFonts w:ascii="Oslo Sans Office" w:hAnsi="Oslo Sans Office"/>
        </w:rPr>
      </w:pPr>
      <w:r w:rsidRPr="00C00636">
        <w:rPr>
          <w:rFonts w:ascii="Oslo Sans Office" w:hAnsi="Oslo Sans Office"/>
        </w:rPr>
        <w:t>Kommentar til fremtidig løsning: Gående vil gå i det uklare sykkelfeltet og el</w:t>
      </w:r>
      <w:r w:rsidR="00737DE4" w:rsidRPr="00C00636">
        <w:rPr>
          <w:rFonts w:ascii="Oslo Sans Office" w:hAnsi="Oslo Sans Office"/>
        </w:rPr>
        <w:t>-</w:t>
      </w:r>
      <w:r w:rsidRPr="00C00636">
        <w:rPr>
          <w:rFonts w:ascii="Oslo Sans Office" w:hAnsi="Oslo Sans Office"/>
        </w:rPr>
        <w:t xml:space="preserve">sparkesykler vil kjøre </w:t>
      </w:r>
      <w:proofErr w:type="spellStart"/>
      <w:r w:rsidRPr="00C00636">
        <w:rPr>
          <w:rFonts w:ascii="Oslo Sans Office" w:hAnsi="Oslo Sans Office"/>
        </w:rPr>
        <w:t>slalom</w:t>
      </w:r>
      <w:proofErr w:type="spellEnd"/>
      <w:r w:rsidRPr="00C00636">
        <w:rPr>
          <w:rFonts w:ascii="Oslo Sans Office" w:hAnsi="Oslo Sans Office"/>
        </w:rPr>
        <w:t xml:space="preserve"> i hele områder for syklister og gående. Resultater er at det vil bli enda farligere for gående i dette området.</w:t>
      </w:r>
    </w:p>
    <w:p w14:paraId="4F1D8BA2" w14:textId="4115AB6E" w:rsidR="005B500E" w:rsidRPr="00C00636" w:rsidRDefault="00B64C71" w:rsidP="00C00636">
      <w:pPr>
        <w:pStyle w:val="Listeavsnitt"/>
        <w:numPr>
          <w:ilvl w:val="0"/>
          <w:numId w:val="17"/>
        </w:numPr>
        <w:spacing w:after="0"/>
        <w:rPr>
          <w:rFonts w:ascii="Oslo Sans Office" w:hAnsi="Oslo Sans Office"/>
        </w:rPr>
      </w:pPr>
      <w:r w:rsidRPr="00C00636">
        <w:rPr>
          <w:rFonts w:ascii="Oslo Sans Office" w:hAnsi="Oslo Sans Office"/>
        </w:rPr>
        <w:t>Skolen</w:t>
      </w:r>
      <w:r w:rsidR="005B500E" w:rsidRPr="00C00636">
        <w:rPr>
          <w:rFonts w:ascii="Oslo Sans Office" w:hAnsi="Oslo Sans Office"/>
        </w:rPr>
        <w:t xml:space="preserve"> opplever at en god del barn, ungdom og voksne som løper over veien ved Slurpen. </w:t>
      </w:r>
      <w:r w:rsidR="00876813" w:rsidRPr="00C00636">
        <w:rPr>
          <w:rFonts w:ascii="Oslo Sans Office" w:hAnsi="Oslo Sans Office"/>
        </w:rPr>
        <w:t>Bilene gjør også at det ikke oppleves så trygt.</w:t>
      </w:r>
    </w:p>
    <w:p w14:paraId="3B82AD54" w14:textId="38B1EE11" w:rsidR="005B500E" w:rsidRPr="00C00636" w:rsidRDefault="005B500E" w:rsidP="00C00636">
      <w:pPr>
        <w:pStyle w:val="Listeavsnitt"/>
        <w:numPr>
          <w:ilvl w:val="0"/>
          <w:numId w:val="17"/>
        </w:numPr>
        <w:spacing w:after="0"/>
        <w:rPr>
          <w:rFonts w:ascii="Oslo Sans Office" w:hAnsi="Oslo Sans Office"/>
        </w:rPr>
      </w:pPr>
      <w:r w:rsidRPr="00C00636">
        <w:rPr>
          <w:rFonts w:ascii="Oslo Sans Office" w:hAnsi="Oslo Sans Office"/>
        </w:rPr>
        <w:t xml:space="preserve">Etter </w:t>
      </w:r>
      <w:r w:rsidR="00A43A03" w:rsidRPr="00C00636">
        <w:rPr>
          <w:rFonts w:ascii="Oslo Sans Office" w:hAnsi="Oslo Sans Office"/>
        </w:rPr>
        <w:t>Sars’</w:t>
      </w:r>
      <w:r w:rsidRPr="00C00636">
        <w:rPr>
          <w:rFonts w:ascii="Oslo Sans Office" w:hAnsi="Oslo Sans Office"/>
        </w:rPr>
        <w:t xml:space="preserve"> </w:t>
      </w:r>
      <w:r w:rsidR="00737DE4" w:rsidRPr="00C00636">
        <w:rPr>
          <w:rFonts w:ascii="Oslo Sans Office" w:hAnsi="Oslo Sans Office"/>
        </w:rPr>
        <w:t>gate</w:t>
      </w:r>
      <w:r w:rsidRPr="00C00636">
        <w:rPr>
          <w:rFonts w:ascii="Oslo Sans Office" w:hAnsi="Oslo Sans Office"/>
        </w:rPr>
        <w:t xml:space="preserve"> </w:t>
      </w:r>
      <w:proofErr w:type="spellStart"/>
      <w:r w:rsidRPr="00C00636">
        <w:rPr>
          <w:rFonts w:ascii="Oslo Sans Office" w:hAnsi="Oslo Sans Office"/>
        </w:rPr>
        <w:t>holdplass</w:t>
      </w:r>
      <w:proofErr w:type="spellEnd"/>
      <w:r w:rsidRPr="00C00636">
        <w:rPr>
          <w:rFonts w:ascii="Oslo Sans Office" w:hAnsi="Oslo Sans Office"/>
        </w:rPr>
        <w:t xml:space="preserve"> så skal man skifte fil opp mot Carl Berner. Der er det observert mange nesten ulykker pga. dårlig oppmerking/skilting. </w:t>
      </w:r>
    </w:p>
    <w:p w14:paraId="1F404370" w14:textId="56AB6019" w:rsidR="005B500E" w:rsidRPr="00C00636" w:rsidRDefault="005B500E" w:rsidP="00C00636">
      <w:pPr>
        <w:pStyle w:val="Listeavsnitt"/>
        <w:numPr>
          <w:ilvl w:val="0"/>
          <w:numId w:val="17"/>
        </w:numPr>
        <w:spacing w:after="0"/>
        <w:rPr>
          <w:rFonts w:ascii="Oslo Sans Office" w:hAnsi="Oslo Sans Office"/>
        </w:rPr>
      </w:pPr>
      <w:r w:rsidRPr="00C00636">
        <w:rPr>
          <w:rFonts w:ascii="Oslo Sans Office" w:hAnsi="Oslo Sans Office"/>
        </w:rPr>
        <w:t xml:space="preserve">Krysset </w:t>
      </w:r>
      <w:r w:rsidR="00A43A03" w:rsidRPr="00C00636">
        <w:rPr>
          <w:rFonts w:ascii="Oslo Sans Office" w:hAnsi="Oslo Sans Office"/>
        </w:rPr>
        <w:t>Sars’</w:t>
      </w:r>
      <w:r w:rsidRPr="00C00636">
        <w:rPr>
          <w:rFonts w:ascii="Oslo Sans Office" w:hAnsi="Oslo Sans Office"/>
        </w:rPr>
        <w:t xml:space="preserve"> g</w:t>
      </w:r>
      <w:r w:rsidR="00737DE4" w:rsidRPr="00C00636">
        <w:rPr>
          <w:rFonts w:ascii="Oslo Sans Office" w:hAnsi="Oslo Sans Office"/>
        </w:rPr>
        <w:t>ate</w:t>
      </w:r>
      <w:r w:rsidRPr="00C00636">
        <w:rPr>
          <w:rFonts w:ascii="Oslo Sans Office" w:hAnsi="Oslo Sans Office"/>
        </w:rPr>
        <w:t xml:space="preserve">/Solhauggata er farlig. Her er det fotgjengeroverganger hvor fotgjengerne som venter i </w:t>
      </w:r>
      <w:r w:rsidR="00A43A03" w:rsidRPr="00C00636">
        <w:rPr>
          <w:rFonts w:ascii="Oslo Sans Office" w:hAnsi="Oslo Sans Office"/>
        </w:rPr>
        <w:t>Sars’</w:t>
      </w:r>
      <w:r w:rsidRPr="00C00636">
        <w:rPr>
          <w:rFonts w:ascii="Oslo Sans Office" w:hAnsi="Oslo Sans Office"/>
        </w:rPr>
        <w:t xml:space="preserve"> gt. er skjult av vegetasjon og kjøretøyene har høy fart (særlig bussene, etter at de har stampet seg gjennom Carl Berner-krysset og sjåførene må trå på gassen for å holde rutetidene). Her er det også mange (både privatbiler, kommunens </w:t>
      </w:r>
      <w:proofErr w:type="spellStart"/>
      <w:r w:rsidRPr="00C00636">
        <w:rPr>
          <w:rFonts w:ascii="Oslo Sans Office" w:hAnsi="Oslo Sans Office"/>
        </w:rPr>
        <w:t>renovasjonsarbeidere</w:t>
      </w:r>
      <w:proofErr w:type="spellEnd"/>
      <w:r w:rsidRPr="00C00636">
        <w:rPr>
          <w:rFonts w:ascii="Oslo Sans Office" w:hAnsi="Oslo Sans Office"/>
        </w:rPr>
        <w:t xml:space="preserve"> og div. store og små yrkesbiler) som kjører mot kjøreretninga.</w:t>
      </w:r>
    </w:p>
    <w:p w14:paraId="35A0566C" w14:textId="33731064" w:rsidR="002747F2" w:rsidRPr="00C00636" w:rsidRDefault="005B500E" w:rsidP="00C00636">
      <w:pPr>
        <w:pStyle w:val="Listeavsnitt"/>
        <w:numPr>
          <w:ilvl w:val="0"/>
          <w:numId w:val="17"/>
        </w:numPr>
        <w:spacing w:after="120"/>
        <w:rPr>
          <w:rFonts w:ascii="Oslo Sans Office" w:hAnsi="Oslo Sans Office"/>
        </w:rPr>
      </w:pPr>
      <w:r w:rsidRPr="00C00636">
        <w:rPr>
          <w:rFonts w:ascii="Oslo Sans Office" w:hAnsi="Oslo Sans Office"/>
        </w:rPr>
        <w:t>Ønske om mer effektive tiltak for å hindre at det kjøres fort, 30-sone eller en sjikane</w:t>
      </w:r>
      <w:r w:rsidR="00876813" w:rsidRPr="00C00636">
        <w:rPr>
          <w:rFonts w:ascii="Oslo Sans Office" w:hAnsi="Oslo Sans Office"/>
        </w:rPr>
        <w:t xml:space="preserve"> bør vurderes</w:t>
      </w:r>
      <w:r w:rsidRPr="00C00636">
        <w:rPr>
          <w:rFonts w:ascii="Oslo Sans Office" w:hAnsi="Oslo Sans Office"/>
        </w:rPr>
        <w:t>.</w:t>
      </w:r>
    </w:p>
    <w:p w14:paraId="48CEA0AA" w14:textId="4D9DEC86" w:rsidR="004D7412" w:rsidRPr="00CF2DE6" w:rsidRDefault="004D7412" w:rsidP="00343FC8">
      <w:pPr>
        <w:pStyle w:val="Overskrift3"/>
        <w:spacing w:before="120" w:after="0"/>
      </w:pPr>
      <w:r w:rsidRPr="00CF2DE6">
        <w:t>Kommentar</w:t>
      </w:r>
      <w:r w:rsidR="00720567" w:rsidRPr="00CF2DE6">
        <w:t xml:space="preserve"> til innspill</w:t>
      </w:r>
      <w:r w:rsidRPr="00CF2DE6">
        <w:t xml:space="preserve"> og vurderinger</w:t>
      </w:r>
    </w:p>
    <w:p w14:paraId="69899E20" w14:textId="2471F119" w:rsidR="007942FC" w:rsidRPr="00CF2DE6" w:rsidRDefault="00F90079" w:rsidP="00EC2363">
      <w:pPr>
        <w:spacing w:after="0"/>
        <w:rPr>
          <w:rFonts w:ascii="Oslo Sans Office" w:hAnsi="Oslo Sans Office"/>
          <w:color w:val="FF0000"/>
        </w:rPr>
      </w:pPr>
      <w:r>
        <w:rPr>
          <w:rFonts w:ascii="Oslo Sans Office" w:hAnsi="Oslo Sans Office"/>
          <w:color w:val="FF0000"/>
        </w:rPr>
        <w:t>Til tross for forholdsvis lav sykkeltrafikk i Sars’ gate i dag</w:t>
      </w:r>
      <w:r w:rsidR="001C76F6">
        <w:rPr>
          <w:rFonts w:ascii="Oslo Sans Office" w:hAnsi="Oslo Sans Office"/>
          <w:color w:val="FF0000"/>
        </w:rPr>
        <w:t>, skjer det jevn</w:t>
      </w:r>
      <w:r w:rsidR="00546BEF">
        <w:rPr>
          <w:rFonts w:ascii="Oslo Sans Office" w:hAnsi="Oslo Sans Office"/>
          <w:color w:val="FF0000"/>
        </w:rPr>
        <w:t xml:space="preserve">lig ulykker der sykkel er involvert. </w:t>
      </w:r>
      <w:r w:rsidR="003E71D2">
        <w:rPr>
          <w:rFonts w:ascii="Oslo Sans Office" w:hAnsi="Oslo Sans Office"/>
          <w:color w:val="FF0000"/>
        </w:rPr>
        <w:t>Et viktig m</w:t>
      </w:r>
      <w:r w:rsidR="00317473" w:rsidRPr="00CF2DE6">
        <w:rPr>
          <w:rFonts w:ascii="Oslo Sans Office" w:hAnsi="Oslo Sans Office"/>
          <w:color w:val="FF0000"/>
        </w:rPr>
        <w:t>ål med prosjektet er å gjøre det tryggere og mer attraktivt for både gående og syklende. Ved å gi syklende og sparkesykler gode arealer med brede sykkelfelt vil</w:t>
      </w:r>
      <w:r w:rsidR="00A264CC" w:rsidRPr="00CF2DE6">
        <w:rPr>
          <w:rFonts w:ascii="Oslo Sans Office" w:hAnsi="Oslo Sans Office"/>
          <w:color w:val="FF0000"/>
        </w:rPr>
        <w:t xml:space="preserve"> færre</w:t>
      </w:r>
      <w:r w:rsidR="00317473" w:rsidRPr="00CF2DE6">
        <w:rPr>
          <w:rFonts w:ascii="Oslo Sans Office" w:hAnsi="Oslo Sans Office"/>
          <w:color w:val="FF0000"/>
        </w:rPr>
        <w:t xml:space="preserve"> sykl</w:t>
      </w:r>
      <w:r w:rsidR="00A264CC" w:rsidRPr="00CF2DE6">
        <w:rPr>
          <w:rFonts w:ascii="Oslo Sans Office" w:hAnsi="Oslo Sans Office"/>
          <w:color w:val="FF0000"/>
        </w:rPr>
        <w:t>e</w:t>
      </w:r>
      <w:r w:rsidR="00317473" w:rsidRPr="00CF2DE6">
        <w:rPr>
          <w:rFonts w:ascii="Oslo Sans Office" w:hAnsi="Oslo Sans Office"/>
          <w:color w:val="FF0000"/>
        </w:rPr>
        <w:t xml:space="preserve"> på fortau.</w:t>
      </w:r>
      <w:r w:rsidR="008277A8">
        <w:rPr>
          <w:rFonts w:ascii="Oslo Sans Office" w:hAnsi="Oslo Sans Office"/>
          <w:color w:val="FF0000"/>
        </w:rPr>
        <w:t xml:space="preserve"> </w:t>
      </w:r>
      <w:r w:rsidR="007942FC" w:rsidRPr="00CF2DE6">
        <w:rPr>
          <w:rFonts w:ascii="Oslo Sans Office" w:hAnsi="Oslo Sans Office"/>
          <w:color w:val="FF0000"/>
        </w:rPr>
        <w:t xml:space="preserve">Sars’ gate vil få </w:t>
      </w:r>
      <w:r w:rsidR="00320174">
        <w:rPr>
          <w:rFonts w:ascii="Oslo Sans Office" w:hAnsi="Oslo Sans Office"/>
          <w:color w:val="FF0000"/>
        </w:rPr>
        <w:t xml:space="preserve">smalere </w:t>
      </w:r>
      <w:r w:rsidR="007942FC" w:rsidRPr="00CF2DE6">
        <w:rPr>
          <w:rFonts w:ascii="Oslo Sans Office" w:hAnsi="Oslo Sans Office"/>
          <w:color w:val="FF0000"/>
        </w:rPr>
        <w:t>kjørefelt</w:t>
      </w:r>
      <w:r w:rsidR="00D46EE9" w:rsidRPr="00CF2DE6">
        <w:rPr>
          <w:rFonts w:ascii="Oslo Sans Office" w:hAnsi="Oslo Sans Office"/>
          <w:color w:val="FF0000"/>
        </w:rPr>
        <w:t xml:space="preserve"> </w:t>
      </w:r>
      <w:r w:rsidR="00320174">
        <w:rPr>
          <w:rFonts w:ascii="Oslo Sans Office" w:hAnsi="Oslo Sans Office"/>
          <w:color w:val="FF0000"/>
        </w:rPr>
        <w:t xml:space="preserve">enn i dag </w:t>
      </w:r>
      <w:r w:rsidR="00D46EE9" w:rsidRPr="00CF2DE6">
        <w:rPr>
          <w:rFonts w:ascii="Oslo Sans Office" w:hAnsi="Oslo Sans Office"/>
          <w:color w:val="FF0000"/>
        </w:rPr>
        <w:t>og ny oppmerking</w:t>
      </w:r>
      <w:r w:rsidR="00317473" w:rsidRPr="00CF2DE6">
        <w:rPr>
          <w:rFonts w:ascii="Oslo Sans Office" w:hAnsi="Oslo Sans Office"/>
          <w:color w:val="FF0000"/>
        </w:rPr>
        <w:t xml:space="preserve"> som bedrer forståelsen av hvor du skal kjøre</w:t>
      </w:r>
      <w:r w:rsidR="001531B2">
        <w:rPr>
          <w:rFonts w:ascii="Oslo Sans Office" w:hAnsi="Oslo Sans Office"/>
          <w:color w:val="FF0000"/>
        </w:rPr>
        <w:t xml:space="preserve">. De som reiser med </w:t>
      </w:r>
      <w:r w:rsidR="00973FBF">
        <w:rPr>
          <w:rFonts w:ascii="Oslo Sans Office" w:hAnsi="Oslo Sans Office"/>
          <w:color w:val="FF0000"/>
        </w:rPr>
        <w:t>buss for eget areal for av- og påstigning</w:t>
      </w:r>
      <w:r w:rsidR="00317473" w:rsidRPr="00CF2DE6">
        <w:rPr>
          <w:rFonts w:ascii="Oslo Sans Office" w:hAnsi="Oslo Sans Office"/>
          <w:color w:val="FF0000"/>
        </w:rPr>
        <w:t>. F</w:t>
      </w:r>
      <w:r w:rsidR="004F36B8" w:rsidRPr="00CF2DE6">
        <w:rPr>
          <w:rFonts w:ascii="Oslo Sans Office" w:hAnsi="Oslo Sans Office"/>
          <w:color w:val="FF0000"/>
        </w:rPr>
        <w:t xml:space="preserve">ærre parkeringsplasser </w:t>
      </w:r>
      <w:r w:rsidR="00A264CC" w:rsidRPr="00CF2DE6">
        <w:rPr>
          <w:rFonts w:ascii="Oslo Sans Office" w:hAnsi="Oslo Sans Office"/>
          <w:color w:val="FF0000"/>
        </w:rPr>
        <w:t xml:space="preserve">vil </w:t>
      </w:r>
      <w:r w:rsidR="007B19EF">
        <w:rPr>
          <w:rFonts w:ascii="Oslo Sans Office" w:hAnsi="Oslo Sans Office"/>
          <w:color w:val="FF0000"/>
        </w:rPr>
        <w:t xml:space="preserve">bidra til et åpnere gaterom og et mer oversiktlig trafikkbilde. Et </w:t>
      </w:r>
      <w:r w:rsidR="00A81E2F" w:rsidRPr="00CF2DE6">
        <w:rPr>
          <w:rFonts w:ascii="Oslo Sans Office" w:hAnsi="Oslo Sans Office"/>
          <w:color w:val="FF0000"/>
        </w:rPr>
        <w:t xml:space="preserve">nytt </w:t>
      </w:r>
      <w:r w:rsidR="009C2A9D" w:rsidRPr="00CF2DE6">
        <w:rPr>
          <w:rFonts w:ascii="Oslo Sans Office" w:hAnsi="Oslo Sans Office"/>
          <w:color w:val="FF0000"/>
        </w:rPr>
        <w:t>gangfelt</w:t>
      </w:r>
      <w:r w:rsidR="00A81E2F" w:rsidRPr="00CF2DE6">
        <w:rPr>
          <w:rFonts w:ascii="Oslo Sans Office" w:hAnsi="Oslo Sans Office"/>
          <w:color w:val="FF0000"/>
        </w:rPr>
        <w:t xml:space="preserve"> i nærheten av skateparken </w:t>
      </w:r>
      <w:r w:rsidR="007B19EF">
        <w:rPr>
          <w:rFonts w:ascii="Oslo Sans Office" w:hAnsi="Oslo Sans Office"/>
          <w:color w:val="FF0000"/>
        </w:rPr>
        <w:t xml:space="preserve">gjør det </w:t>
      </w:r>
      <w:r w:rsidR="00C761F0">
        <w:rPr>
          <w:rFonts w:ascii="Oslo Sans Office" w:hAnsi="Oslo Sans Office"/>
          <w:color w:val="FF0000"/>
        </w:rPr>
        <w:t xml:space="preserve">lettere å krysse </w:t>
      </w:r>
      <w:r w:rsidR="00A81E2F" w:rsidRPr="00CF2DE6">
        <w:rPr>
          <w:rFonts w:ascii="Oslo Sans Office" w:hAnsi="Oslo Sans Office"/>
          <w:color w:val="FF0000"/>
        </w:rPr>
        <w:t>Sars’ gate</w:t>
      </w:r>
      <w:r w:rsidR="0094474D" w:rsidRPr="00CF2DE6">
        <w:rPr>
          <w:rFonts w:ascii="Oslo Sans Office" w:hAnsi="Oslo Sans Office"/>
          <w:color w:val="FF0000"/>
        </w:rPr>
        <w:t xml:space="preserve"> </w:t>
      </w:r>
      <w:r w:rsidR="00C761F0">
        <w:rPr>
          <w:rFonts w:ascii="Oslo Sans Office" w:hAnsi="Oslo Sans Office"/>
          <w:color w:val="FF0000"/>
        </w:rPr>
        <w:t>i</w:t>
      </w:r>
      <w:r w:rsidR="0094474D" w:rsidRPr="00CF2DE6">
        <w:rPr>
          <w:rFonts w:ascii="Oslo Sans Office" w:hAnsi="Oslo Sans Office"/>
          <w:color w:val="FF0000"/>
        </w:rPr>
        <w:t xml:space="preserve"> sør. </w:t>
      </w:r>
    </w:p>
    <w:p w14:paraId="5CB47FBB" w14:textId="6BEF4830" w:rsidR="008E04B9" w:rsidRPr="00CF2DE6" w:rsidRDefault="00025ABA" w:rsidP="00EC2363">
      <w:pPr>
        <w:spacing w:after="0"/>
        <w:rPr>
          <w:rFonts w:ascii="Oslo Sans Office" w:hAnsi="Oslo Sans Office"/>
          <w:color w:val="FF0000"/>
        </w:rPr>
      </w:pPr>
      <w:r w:rsidRPr="00CF2DE6">
        <w:rPr>
          <w:rFonts w:ascii="Oslo Sans Office" w:hAnsi="Oslo Sans Office"/>
          <w:color w:val="FF0000"/>
        </w:rPr>
        <w:t xml:space="preserve">Gangfeltet i Solhauggata flyttes til sør for krysset, dette vil bedre sikten </w:t>
      </w:r>
      <w:r w:rsidR="00A41ABC">
        <w:rPr>
          <w:rFonts w:ascii="Oslo Sans Office" w:hAnsi="Oslo Sans Office"/>
          <w:color w:val="FF0000"/>
        </w:rPr>
        <w:t>i krysset</w:t>
      </w:r>
      <w:r w:rsidRPr="00CF2DE6">
        <w:rPr>
          <w:rFonts w:ascii="Oslo Sans Office" w:hAnsi="Oslo Sans Office"/>
          <w:color w:val="FF0000"/>
        </w:rPr>
        <w:t>.</w:t>
      </w:r>
      <w:r w:rsidR="00B5305B" w:rsidRPr="00CF2DE6">
        <w:rPr>
          <w:rFonts w:ascii="Oslo Sans Office" w:hAnsi="Oslo Sans Office"/>
          <w:color w:val="FF0000"/>
        </w:rPr>
        <w:t xml:space="preserve"> </w:t>
      </w:r>
      <w:r w:rsidR="00A41ABC">
        <w:rPr>
          <w:rFonts w:ascii="Oslo Sans Office" w:hAnsi="Oslo Sans Office"/>
          <w:color w:val="FF0000"/>
        </w:rPr>
        <w:t xml:space="preserve">Alle </w:t>
      </w:r>
      <w:r w:rsidR="00B65C19">
        <w:rPr>
          <w:rFonts w:ascii="Oslo Sans Office" w:hAnsi="Oslo Sans Office"/>
          <w:color w:val="FF0000"/>
        </w:rPr>
        <w:t>gangkryssinger strammes inn så det blir kortere å krysse</w:t>
      </w:r>
      <w:r w:rsidR="00A81E2F" w:rsidRPr="00CF2DE6">
        <w:rPr>
          <w:rFonts w:ascii="Oslo Sans Office" w:hAnsi="Oslo Sans Office"/>
          <w:color w:val="FF0000"/>
        </w:rPr>
        <w:t xml:space="preserve">. </w:t>
      </w:r>
    </w:p>
    <w:p w14:paraId="420FE53C" w14:textId="16172F19" w:rsidR="007942FC" w:rsidRPr="00CF2DE6" w:rsidRDefault="007942FC" w:rsidP="00EC2363">
      <w:pPr>
        <w:spacing w:after="0"/>
        <w:rPr>
          <w:rFonts w:ascii="Oslo Sans Office" w:hAnsi="Oslo Sans Office"/>
          <w:color w:val="FF0000"/>
        </w:rPr>
      </w:pPr>
    </w:p>
    <w:p w14:paraId="72923669" w14:textId="20EEBE0E" w:rsidR="00256D38" w:rsidRPr="00CF2DE6" w:rsidRDefault="00256D38" w:rsidP="00EC2363">
      <w:pPr>
        <w:pStyle w:val="Overskrift2"/>
        <w:spacing w:after="0"/>
        <w:rPr>
          <w:rFonts w:ascii="Oslo Sans Office" w:hAnsi="Oslo Sans Office"/>
        </w:rPr>
      </w:pPr>
      <w:r w:rsidRPr="00CF2DE6">
        <w:rPr>
          <w:rFonts w:ascii="Oslo Sans Office" w:hAnsi="Oslo Sans Office"/>
        </w:rPr>
        <w:lastRenderedPageBreak/>
        <w:t>Trafikk</w:t>
      </w:r>
    </w:p>
    <w:p w14:paraId="774726CE" w14:textId="6CAD9CE6" w:rsidR="00F41C8C" w:rsidRPr="004400BA" w:rsidRDefault="00F41C8C" w:rsidP="004400BA">
      <w:pPr>
        <w:pStyle w:val="Listeavsnitt"/>
        <w:numPr>
          <w:ilvl w:val="0"/>
          <w:numId w:val="18"/>
        </w:numPr>
        <w:spacing w:after="0"/>
        <w:rPr>
          <w:rFonts w:ascii="Oslo Sans Office" w:hAnsi="Oslo Sans Office"/>
        </w:rPr>
      </w:pPr>
      <w:r w:rsidRPr="004400BA">
        <w:rPr>
          <w:rFonts w:ascii="Oslo Sans Office" w:hAnsi="Oslo Sans Office"/>
        </w:rPr>
        <w:t xml:space="preserve">Opplevelse av at det er mye råkjøring mellom krysset </w:t>
      </w:r>
      <w:r w:rsidR="00A43A03" w:rsidRPr="004400BA">
        <w:rPr>
          <w:rFonts w:ascii="Oslo Sans Office" w:hAnsi="Oslo Sans Office"/>
        </w:rPr>
        <w:t>Sars’</w:t>
      </w:r>
      <w:r w:rsidRPr="004400BA">
        <w:rPr>
          <w:rFonts w:ascii="Oslo Sans Office" w:hAnsi="Oslo Sans Office"/>
        </w:rPr>
        <w:t xml:space="preserve"> gate</w:t>
      </w:r>
      <w:r w:rsidR="006976DC" w:rsidRPr="004400BA">
        <w:rPr>
          <w:rFonts w:ascii="Oslo Sans Office" w:hAnsi="Oslo Sans Office"/>
        </w:rPr>
        <w:t xml:space="preserve"> </w:t>
      </w:r>
      <w:r w:rsidRPr="004400BA">
        <w:rPr>
          <w:rFonts w:ascii="Oslo Sans Office" w:hAnsi="Oslo Sans Office"/>
        </w:rPr>
        <w:t>/</w:t>
      </w:r>
      <w:r w:rsidR="006976DC" w:rsidRPr="004400BA">
        <w:rPr>
          <w:rFonts w:ascii="Oslo Sans Office" w:hAnsi="Oslo Sans Office"/>
        </w:rPr>
        <w:t xml:space="preserve"> </w:t>
      </w:r>
      <w:r w:rsidRPr="004400BA">
        <w:rPr>
          <w:rFonts w:ascii="Oslo Sans Office" w:hAnsi="Oslo Sans Office"/>
        </w:rPr>
        <w:t xml:space="preserve">Helgesens gate og opp til Finnmarksgata, til tross for at </w:t>
      </w:r>
      <w:r w:rsidR="00A43A03" w:rsidRPr="004400BA">
        <w:rPr>
          <w:rFonts w:ascii="Oslo Sans Office" w:hAnsi="Oslo Sans Office"/>
        </w:rPr>
        <w:t>Sars’</w:t>
      </w:r>
      <w:r w:rsidRPr="004400BA">
        <w:rPr>
          <w:rFonts w:ascii="Oslo Sans Office" w:hAnsi="Oslo Sans Office"/>
        </w:rPr>
        <w:t xml:space="preserve"> gate har fått to fartsdumper på strekningen. Det er mye råning i Sars' gate, særlig på kveld/natt. På nattestid er farten på de som ruser av sted langt over tillatt fartsgrense. Det virker i hovedsak som voldsom akselerasjon når de forskjellige lyskryssene blir grønne - som betyr lovlig fart, men veldig høy støy for de som bor i Gråbeinkvartalet. Beboerne opplever å bli vekket av akselererende biler. Har forståelse for om det ikke går an å gjøre noe med det gjennom tilrettelegging. </w:t>
      </w:r>
    </w:p>
    <w:p w14:paraId="7FA89967" w14:textId="6B513E03" w:rsidR="00F41C8C" w:rsidRPr="004400BA" w:rsidRDefault="00F41C8C" w:rsidP="004400BA">
      <w:pPr>
        <w:pStyle w:val="Listeavsnitt"/>
        <w:numPr>
          <w:ilvl w:val="0"/>
          <w:numId w:val="18"/>
        </w:numPr>
        <w:spacing w:after="0"/>
        <w:rPr>
          <w:rFonts w:ascii="Oslo Sans Office" w:hAnsi="Oslo Sans Office"/>
        </w:rPr>
      </w:pPr>
      <w:r w:rsidRPr="004400BA">
        <w:rPr>
          <w:rFonts w:ascii="Oslo Sans Office" w:hAnsi="Oslo Sans Office"/>
        </w:rPr>
        <w:t xml:space="preserve">Det minnes om at </w:t>
      </w:r>
      <w:r w:rsidR="00A43A03" w:rsidRPr="004400BA">
        <w:rPr>
          <w:rFonts w:ascii="Oslo Sans Office" w:hAnsi="Oslo Sans Office"/>
        </w:rPr>
        <w:t>Sars’</w:t>
      </w:r>
      <w:r w:rsidR="006976DC" w:rsidRPr="004400BA">
        <w:rPr>
          <w:rFonts w:ascii="Oslo Sans Office" w:hAnsi="Oslo Sans Office"/>
        </w:rPr>
        <w:t xml:space="preserve"> </w:t>
      </w:r>
      <w:r w:rsidRPr="004400BA">
        <w:rPr>
          <w:rFonts w:ascii="Oslo Sans Office" w:hAnsi="Oslo Sans Office"/>
        </w:rPr>
        <w:t>gate er eneste bilvei for de som bor i Monrads</w:t>
      </w:r>
      <w:r w:rsidR="006976DC" w:rsidRPr="004400BA">
        <w:rPr>
          <w:rFonts w:ascii="Oslo Sans Office" w:hAnsi="Oslo Sans Office"/>
        </w:rPr>
        <w:t xml:space="preserve"> </w:t>
      </w:r>
      <w:r w:rsidRPr="004400BA">
        <w:rPr>
          <w:rFonts w:ascii="Oslo Sans Office" w:hAnsi="Oslo Sans Office"/>
        </w:rPr>
        <w:t>gate i og med at det ikke er lov å kjøre Sofienberggata for å komme til Finnmarksgata.</w:t>
      </w:r>
    </w:p>
    <w:p w14:paraId="02120C44" w14:textId="77777777" w:rsidR="00F41C8C" w:rsidRPr="004400BA" w:rsidRDefault="00F41C8C" w:rsidP="004400BA">
      <w:pPr>
        <w:pStyle w:val="Listeavsnitt"/>
        <w:numPr>
          <w:ilvl w:val="0"/>
          <w:numId w:val="18"/>
        </w:numPr>
        <w:spacing w:after="0"/>
        <w:rPr>
          <w:rFonts w:ascii="Oslo Sans Office" w:hAnsi="Oslo Sans Office"/>
        </w:rPr>
      </w:pPr>
      <w:r w:rsidRPr="004400BA">
        <w:rPr>
          <w:rFonts w:ascii="Oslo Sans Office" w:hAnsi="Oslo Sans Office"/>
        </w:rPr>
        <w:t>Buss- og taxifeltet der Vahls gate svinger inn på Jens Bjelkes gate er farlig. Mange privatbiler får ikke med seg skiltingen og havner i feil felt. De skjønner ikke trafikklyset for bussene, og kjører ofte når de ikke har lov. Har holdt på å bli krasjet inn i flere ganger, og sett det samme utallige ganger når jeg går forbi.</w:t>
      </w:r>
    </w:p>
    <w:p w14:paraId="3A2D2118" w14:textId="6E50DB73" w:rsidR="00D55F93" w:rsidRPr="004400BA" w:rsidRDefault="005B0046" w:rsidP="007028BD">
      <w:pPr>
        <w:pStyle w:val="Listeavsnitt"/>
        <w:numPr>
          <w:ilvl w:val="0"/>
          <w:numId w:val="18"/>
        </w:numPr>
        <w:spacing w:after="120"/>
        <w:rPr>
          <w:rFonts w:ascii="Oslo Sans Office" w:hAnsi="Oslo Sans Office"/>
        </w:rPr>
      </w:pPr>
      <w:r w:rsidRPr="004400BA">
        <w:rPr>
          <w:rFonts w:ascii="Oslo Sans Office" w:hAnsi="Oslo Sans Office"/>
        </w:rPr>
        <w:t xml:space="preserve">Det er altfor høy fart i gata. Det bør skiltes om til 30-sone og utformet som i Strømsveien på Vålerenga, hvor gata smalnes inn til ett kjørefelt flere steder, slik at trafikken tvinges til å redusere hastigheten. </w:t>
      </w:r>
      <w:r w:rsidR="00256D38" w:rsidRPr="004400BA">
        <w:rPr>
          <w:rFonts w:ascii="Oslo Sans Office" w:hAnsi="Oslo Sans Office"/>
        </w:rPr>
        <w:t>Biltrafikken i gata bør reduseres for å gi bedre bomiljø.</w:t>
      </w:r>
      <w:r w:rsidR="00D55F93" w:rsidRPr="004400BA">
        <w:rPr>
          <w:rFonts w:ascii="Oslo Sans Office" w:hAnsi="Oslo Sans Office"/>
        </w:rPr>
        <w:t xml:space="preserve"> Biltrafikken bør ideelt sett fjernes helt fra gata. </w:t>
      </w:r>
    </w:p>
    <w:p w14:paraId="7EFB9291" w14:textId="77777777" w:rsidR="0094474D" w:rsidRPr="00CF2DE6" w:rsidRDefault="0094474D" w:rsidP="00343FC8">
      <w:pPr>
        <w:pStyle w:val="Overskrift3"/>
        <w:spacing w:after="0"/>
      </w:pPr>
      <w:r w:rsidRPr="00CF2DE6">
        <w:t>Kommentar til innspill og vurderinger</w:t>
      </w:r>
    </w:p>
    <w:p w14:paraId="00992285" w14:textId="4E97A74E" w:rsidR="008A4485" w:rsidRPr="00CF2DE6" w:rsidRDefault="00FD4F1B" w:rsidP="00EC2363">
      <w:pPr>
        <w:spacing w:after="0"/>
        <w:rPr>
          <w:rFonts w:ascii="Oslo Sans Office" w:hAnsi="Oslo Sans Office"/>
          <w:color w:val="FF0000"/>
        </w:rPr>
      </w:pPr>
      <w:r>
        <w:rPr>
          <w:rFonts w:ascii="Oslo Sans Office" w:hAnsi="Oslo Sans Office"/>
          <w:color w:val="FF0000"/>
        </w:rPr>
        <w:t xml:space="preserve">Kjørebanen i </w:t>
      </w:r>
      <w:r w:rsidR="00352E6F" w:rsidRPr="00CF2DE6">
        <w:rPr>
          <w:rFonts w:ascii="Oslo Sans Office" w:hAnsi="Oslo Sans Office"/>
          <w:color w:val="FF0000"/>
        </w:rPr>
        <w:t>Sars’ gate</w:t>
      </w:r>
      <w:r>
        <w:rPr>
          <w:rFonts w:ascii="Oslo Sans Office" w:hAnsi="Oslo Sans Office"/>
          <w:color w:val="FF0000"/>
        </w:rPr>
        <w:t xml:space="preserve"> blir smalere</w:t>
      </w:r>
      <w:r w:rsidR="00DF088A">
        <w:rPr>
          <w:rFonts w:ascii="Oslo Sans Office" w:hAnsi="Oslo Sans Office"/>
          <w:color w:val="FF0000"/>
        </w:rPr>
        <w:t xml:space="preserve"> enn i dag</w:t>
      </w:r>
      <w:r w:rsidR="004131E5">
        <w:rPr>
          <w:rFonts w:ascii="Oslo Sans Office" w:hAnsi="Oslo Sans Office"/>
          <w:color w:val="FF0000"/>
        </w:rPr>
        <w:t xml:space="preserve">, </w:t>
      </w:r>
      <w:r w:rsidR="00DF088A">
        <w:rPr>
          <w:rFonts w:ascii="Oslo Sans Office" w:hAnsi="Oslo Sans Office"/>
          <w:color w:val="FF0000"/>
        </w:rPr>
        <w:t xml:space="preserve">men fortsatt i tråd med kravene i gatenormalen. </w:t>
      </w:r>
      <w:r w:rsidR="001D0323">
        <w:rPr>
          <w:rFonts w:ascii="Oslo Sans Office" w:hAnsi="Oslo Sans Office"/>
          <w:color w:val="FF0000"/>
        </w:rPr>
        <w:t>K</w:t>
      </w:r>
      <w:r w:rsidR="004131E5">
        <w:rPr>
          <w:rFonts w:ascii="Oslo Sans Office" w:hAnsi="Oslo Sans Office"/>
          <w:color w:val="FF0000"/>
        </w:rPr>
        <w:t xml:space="preserve">ollektivfeltet </w:t>
      </w:r>
      <w:r w:rsidR="001D0323">
        <w:rPr>
          <w:rFonts w:ascii="Oslo Sans Office" w:hAnsi="Oslo Sans Office"/>
          <w:color w:val="FF0000"/>
        </w:rPr>
        <w:t xml:space="preserve">nordover vil </w:t>
      </w:r>
      <w:r w:rsidR="004131E5">
        <w:rPr>
          <w:rFonts w:ascii="Oslo Sans Office" w:hAnsi="Oslo Sans Office"/>
          <w:color w:val="FF0000"/>
        </w:rPr>
        <w:t>starte</w:t>
      </w:r>
      <w:r w:rsidR="001D0323">
        <w:rPr>
          <w:rFonts w:ascii="Oslo Sans Office" w:hAnsi="Oslo Sans Office"/>
          <w:color w:val="FF0000"/>
        </w:rPr>
        <w:t xml:space="preserve"> lenger nord i dag. Sammen med </w:t>
      </w:r>
      <w:r w:rsidR="00EC6DB9">
        <w:rPr>
          <w:rFonts w:ascii="Oslo Sans Office" w:hAnsi="Oslo Sans Office"/>
          <w:color w:val="FF0000"/>
        </w:rPr>
        <w:t>nye k</w:t>
      </w:r>
      <w:r w:rsidR="00CD673A">
        <w:rPr>
          <w:rFonts w:ascii="Oslo Sans Office" w:hAnsi="Oslo Sans Office"/>
          <w:color w:val="FF0000"/>
        </w:rPr>
        <w:t>antstein</w:t>
      </w:r>
      <w:r w:rsidR="00EC6DB9">
        <w:rPr>
          <w:rFonts w:ascii="Oslo Sans Office" w:hAnsi="Oslo Sans Office"/>
          <w:color w:val="FF0000"/>
        </w:rPr>
        <w:t>slinjer</w:t>
      </w:r>
      <w:r w:rsidR="00F660CC">
        <w:rPr>
          <w:rFonts w:ascii="Oslo Sans Office" w:hAnsi="Oslo Sans Office"/>
          <w:color w:val="FF0000"/>
        </w:rPr>
        <w:t>, rabatter og trær vil kryssoppst</w:t>
      </w:r>
      <w:r w:rsidR="00885313">
        <w:rPr>
          <w:rFonts w:ascii="Oslo Sans Office" w:hAnsi="Oslo Sans Office"/>
          <w:color w:val="FF0000"/>
        </w:rPr>
        <w:t xml:space="preserve">ramminger, </w:t>
      </w:r>
      <w:r w:rsidR="00352E6F" w:rsidRPr="00CF2DE6">
        <w:rPr>
          <w:rFonts w:ascii="Oslo Sans Office" w:hAnsi="Oslo Sans Office"/>
          <w:color w:val="FF0000"/>
        </w:rPr>
        <w:t>opphøyd</w:t>
      </w:r>
      <w:r w:rsidR="00885313">
        <w:rPr>
          <w:rFonts w:ascii="Oslo Sans Office" w:hAnsi="Oslo Sans Office"/>
          <w:color w:val="FF0000"/>
        </w:rPr>
        <w:t>e</w:t>
      </w:r>
      <w:r w:rsidR="00352E6F" w:rsidRPr="00CF2DE6">
        <w:rPr>
          <w:rFonts w:ascii="Oslo Sans Office" w:hAnsi="Oslo Sans Office"/>
          <w:color w:val="FF0000"/>
        </w:rPr>
        <w:t xml:space="preserve"> gangfelt og</w:t>
      </w:r>
      <w:r w:rsidR="00885313">
        <w:rPr>
          <w:rFonts w:ascii="Oslo Sans Office" w:hAnsi="Oslo Sans Office"/>
          <w:color w:val="FF0000"/>
        </w:rPr>
        <w:t xml:space="preserve"> </w:t>
      </w:r>
      <w:r w:rsidR="00352E6F" w:rsidRPr="00CF2DE6">
        <w:rPr>
          <w:rFonts w:ascii="Oslo Sans Office" w:hAnsi="Oslo Sans Office"/>
          <w:color w:val="FF0000"/>
        </w:rPr>
        <w:t>kryss</w:t>
      </w:r>
      <w:r w:rsidR="00885313">
        <w:rPr>
          <w:rFonts w:ascii="Oslo Sans Office" w:hAnsi="Oslo Sans Office"/>
          <w:color w:val="FF0000"/>
        </w:rPr>
        <w:t xml:space="preserve"> innebære lavere hastighet</w:t>
      </w:r>
      <w:r w:rsidR="00A74199">
        <w:rPr>
          <w:rFonts w:ascii="Oslo Sans Office" w:hAnsi="Oslo Sans Office"/>
          <w:color w:val="FF0000"/>
        </w:rPr>
        <w:t>, men like god avvikling</w:t>
      </w:r>
      <w:r w:rsidR="00C01309">
        <w:rPr>
          <w:rFonts w:ascii="Oslo Sans Office" w:hAnsi="Oslo Sans Office"/>
          <w:color w:val="FF0000"/>
        </w:rPr>
        <w:t xml:space="preserve"> som</w:t>
      </w:r>
      <w:r w:rsidR="00885313">
        <w:rPr>
          <w:rFonts w:ascii="Oslo Sans Office" w:hAnsi="Oslo Sans Office"/>
          <w:color w:val="FF0000"/>
        </w:rPr>
        <w:t xml:space="preserve"> i dag.</w:t>
      </w:r>
      <w:r w:rsidR="00352E6F" w:rsidRPr="00CF2DE6">
        <w:rPr>
          <w:rFonts w:ascii="Oslo Sans Office" w:hAnsi="Oslo Sans Office"/>
          <w:color w:val="FF0000"/>
        </w:rPr>
        <w:t xml:space="preserve"> </w:t>
      </w:r>
      <w:r w:rsidR="00CC3970">
        <w:rPr>
          <w:rFonts w:ascii="Oslo Sans Office" w:hAnsi="Oslo Sans Office"/>
          <w:color w:val="FF0000"/>
        </w:rPr>
        <w:t>F</w:t>
      </w:r>
      <w:r w:rsidR="003404C4" w:rsidRPr="00CF2DE6">
        <w:rPr>
          <w:rFonts w:ascii="Oslo Sans Office" w:hAnsi="Oslo Sans Office"/>
          <w:color w:val="FF0000"/>
        </w:rPr>
        <w:t>artsgrens</w:t>
      </w:r>
      <w:r w:rsidR="00CC3970">
        <w:rPr>
          <w:rFonts w:ascii="Oslo Sans Office" w:hAnsi="Oslo Sans Office"/>
          <w:color w:val="FF0000"/>
        </w:rPr>
        <w:t>a</w:t>
      </w:r>
      <w:r w:rsidR="004D59ED" w:rsidRPr="00CF2DE6">
        <w:rPr>
          <w:rFonts w:ascii="Oslo Sans Office" w:hAnsi="Oslo Sans Office"/>
          <w:color w:val="FF0000"/>
        </w:rPr>
        <w:t xml:space="preserve"> opprettholdes til 40</w:t>
      </w:r>
      <w:r w:rsidR="004653B8">
        <w:rPr>
          <w:rFonts w:ascii="Oslo Sans Office" w:hAnsi="Oslo Sans Office"/>
          <w:color w:val="FF0000"/>
        </w:rPr>
        <w:t xml:space="preserve"> k</w:t>
      </w:r>
      <w:r w:rsidR="004D59ED" w:rsidRPr="00CF2DE6">
        <w:rPr>
          <w:rFonts w:ascii="Oslo Sans Office" w:hAnsi="Oslo Sans Office"/>
          <w:color w:val="FF0000"/>
        </w:rPr>
        <w:t xml:space="preserve">m/t </w:t>
      </w:r>
      <w:r w:rsidR="00C01309">
        <w:rPr>
          <w:rFonts w:ascii="Oslo Sans Office" w:hAnsi="Oslo Sans Office"/>
          <w:color w:val="FF0000"/>
        </w:rPr>
        <w:t>og hovedtrekkene i kjøremønsteret bl</w:t>
      </w:r>
      <w:r w:rsidR="00784AE2">
        <w:rPr>
          <w:rFonts w:ascii="Oslo Sans Office" w:hAnsi="Oslo Sans Office"/>
          <w:color w:val="FF0000"/>
        </w:rPr>
        <w:t>i</w:t>
      </w:r>
      <w:r w:rsidR="00C01309">
        <w:rPr>
          <w:rFonts w:ascii="Oslo Sans Office" w:hAnsi="Oslo Sans Office"/>
          <w:color w:val="FF0000"/>
        </w:rPr>
        <w:t xml:space="preserve">r som </w:t>
      </w:r>
      <w:r w:rsidR="00784AE2">
        <w:rPr>
          <w:rFonts w:ascii="Oslo Sans Office" w:hAnsi="Oslo Sans Office"/>
          <w:color w:val="FF0000"/>
        </w:rPr>
        <w:t>i dag.</w:t>
      </w:r>
    </w:p>
    <w:p w14:paraId="7AEC57D0" w14:textId="28F64B6F" w:rsidR="004D59ED" w:rsidRPr="00CF2DE6" w:rsidRDefault="004D59ED" w:rsidP="003C4892">
      <w:pPr>
        <w:spacing w:after="240"/>
        <w:rPr>
          <w:rFonts w:ascii="Oslo Sans Office" w:hAnsi="Oslo Sans Office"/>
          <w:color w:val="FF0000"/>
        </w:rPr>
      </w:pPr>
      <w:r w:rsidRPr="00CF2DE6">
        <w:rPr>
          <w:rFonts w:ascii="Oslo Sans Office" w:hAnsi="Oslo Sans Office"/>
          <w:color w:val="FF0000"/>
        </w:rPr>
        <w:t xml:space="preserve">Biltrafikken er redusert fra 2011 til nå, </w:t>
      </w:r>
      <w:r w:rsidR="00C77C1C">
        <w:rPr>
          <w:rFonts w:ascii="Oslo Sans Office" w:hAnsi="Oslo Sans Office"/>
          <w:color w:val="FF0000"/>
        </w:rPr>
        <w:t xml:space="preserve">mest </w:t>
      </w:r>
      <w:r w:rsidR="004653B8">
        <w:rPr>
          <w:rFonts w:ascii="Oslo Sans Office" w:hAnsi="Oslo Sans Office"/>
          <w:color w:val="FF0000"/>
        </w:rPr>
        <w:t>på grunn av trafikkbegrensinger i sentrum</w:t>
      </w:r>
      <w:r w:rsidRPr="00CF2DE6">
        <w:rPr>
          <w:rFonts w:ascii="Oslo Sans Office" w:hAnsi="Oslo Sans Office"/>
          <w:color w:val="FF0000"/>
        </w:rPr>
        <w:t xml:space="preserve">. I Sars’ gate vil en </w:t>
      </w:r>
      <w:r w:rsidR="00875037">
        <w:rPr>
          <w:rFonts w:ascii="Oslo Sans Office" w:hAnsi="Oslo Sans Office"/>
          <w:color w:val="FF0000"/>
        </w:rPr>
        <w:t xml:space="preserve">god </w:t>
      </w:r>
      <w:r w:rsidRPr="00CF2DE6">
        <w:rPr>
          <w:rFonts w:ascii="Oslo Sans Office" w:hAnsi="Oslo Sans Office"/>
          <w:color w:val="FF0000"/>
        </w:rPr>
        <w:t xml:space="preserve">del parkering måtte fjernes </w:t>
      </w:r>
      <w:r w:rsidR="00704CBF" w:rsidRPr="00CF2DE6">
        <w:rPr>
          <w:rFonts w:ascii="Oslo Sans Office" w:hAnsi="Oslo Sans Office"/>
          <w:color w:val="FF0000"/>
        </w:rPr>
        <w:t xml:space="preserve">for å få nok </w:t>
      </w:r>
      <w:r w:rsidRPr="00CF2DE6">
        <w:rPr>
          <w:rFonts w:ascii="Oslo Sans Office" w:hAnsi="Oslo Sans Office"/>
          <w:color w:val="FF0000"/>
        </w:rPr>
        <w:t xml:space="preserve">arealer for </w:t>
      </w:r>
      <w:r w:rsidR="00875037">
        <w:rPr>
          <w:rFonts w:ascii="Oslo Sans Office" w:hAnsi="Oslo Sans Office"/>
          <w:color w:val="FF0000"/>
        </w:rPr>
        <w:t xml:space="preserve">sykkelfelt og </w:t>
      </w:r>
      <w:r w:rsidRPr="00CF2DE6">
        <w:rPr>
          <w:rFonts w:ascii="Oslo Sans Office" w:hAnsi="Oslo Sans Office"/>
          <w:color w:val="FF0000"/>
        </w:rPr>
        <w:t xml:space="preserve">overvannstiltak for å unngå flomsituasjoner på </w:t>
      </w:r>
      <w:r w:rsidR="00704CBF" w:rsidRPr="00CF2DE6">
        <w:rPr>
          <w:rFonts w:ascii="Oslo Sans Office" w:hAnsi="Oslo Sans Office"/>
          <w:color w:val="FF0000"/>
        </w:rPr>
        <w:t>Grønland</w:t>
      </w:r>
      <w:r w:rsidRPr="00CF2DE6">
        <w:rPr>
          <w:rFonts w:ascii="Oslo Sans Office" w:hAnsi="Oslo Sans Office"/>
          <w:color w:val="FF0000"/>
        </w:rPr>
        <w:t>.</w:t>
      </w:r>
    </w:p>
    <w:p w14:paraId="6F1A014B" w14:textId="77777777" w:rsidR="003C4892" w:rsidRDefault="003C4892">
      <w:pPr>
        <w:rPr>
          <w:rFonts w:ascii="Oslo Sans Office" w:eastAsiaTheme="majorEastAsia" w:hAnsi="Oslo Sans Office" w:cs="Calibri"/>
          <w:b/>
          <w:bCs/>
          <w:color w:val="000000"/>
          <w:kern w:val="2"/>
          <w:sz w:val="24"/>
          <w:szCs w:val="24"/>
          <w14:ligatures w14:val="standardContextual"/>
        </w:rPr>
      </w:pPr>
      <w:r>
        <w:rPr>
          <w:rFonts w:ascii="Oslo Sans Office" w:hAnsi="Oslo Sans Office"/>
        </w:rPr>
        <w:br w:type="page"/>
      </w:r>
    </w:p>
    <w:p w14:paraId="53A40BFC" w14:textId="4B3298BA" w:rsidR="00F6742F" w:rsidRPr="00CF2DE6" w:rsidRDefault="00F6742F" w:rsidP="00CB6DFD">
      <w:pPr>
        <w:pStyle w:val="Overskrift2"/>
        <w:spacing w:before="240" w:after="0"/>
        <w:rPr>
          <w:rFonts w:ascii="Oslo Sans Office" w:hAnsi="Oslo Sans Office"/>
        </w:rPr>
      </w:pPr>
      <w:r w:rsidRPr="00CF2DE6">
        <w:rPr>
          <w:rFonts w:ascii="Oslo Sans Office" w:hAnsi="Oslo Sans Office"/>
        </w:rPr>
        <w:lastRenderedPageBreak/>
        <w:t xml:space="preserve">Utforming av </w:t>
      </w:r>
      <w:r w:rsidR="00A43A03" w:rsidRPr="00CF2DE6">
        <w:rPr>
          <w:rFonts w:ascii="Oslo Sans Office" w:hAnsi="Oslo Sans Office"/>
        </w:rPr>
        <w:t>gata</w:t>
      </w:r>
    </w:p>
    <w:p w14:paraId="181936D7" w14:textId="77777777" w:rsidR="00F6742F" w:rsidRPr="00CB6DFD" w:rsidRDefault="00F6742F" w:rsidP="00CB6DFD">
      <w:pPr>
        <w:pStyle w:val="Listeavsnitt"/>
        <w:numPr>
          <w:ilvl w:val="0"/>
          <w:numId w:val="19"/>
        </w:numPr>
        <w:spacing w:after="0"/>
        <w:rPr>
          <w:rFonts w:ascii="Oslo Sans Office" w:hAnsi="Oslo Sans Office"/>
        </w:rPr>
      </w:pPr>
      <w:r w:rsidRPr="00CB6DFD">
        <w:rPr>
          <w:rFonts w:ascii="Oslo Sans Office" w:hAnsi="Oslo Sans Office"/>
        </w:rPr>
        <w:t>Lag nytt fortau der trærne står med sykkelfelt på utsiden og ny beplantning/busker mellom sykkelfelt og kjørebanen.</w:t>
      </w:r>
    </w:p>
    <w:p w14:paraId="2FDBE953" w14:textId="0C078021" w:rsidR="006C68C0" w:rsidRPr="00CB6DFD" w:rsidRDefault="00650A3D" w:rsidP="00CB6DFD">
      <w:pPr>
        <w:pStyle w:val="Listeavsnitt"/>
        <w:numPr>
          <w:ilvl w:val="0"/>
          <w:numId w:val="19"/>
        </w:numPr>
        <w:spacing w:after="0"/>
        <w:rPr>
          <w:rFonts w:ascii="Oslo Sans Office" w:hAnsi="Oslo Sans Office"/>
        </w:rPr>
      </w:pPr>
      <w:r w:rsidRPr="00CB6DFD">
        <w:rPr>
          <w:rFonts w:ascii="Oslo Sans Office" w:hAnsi="Oslo Sans Office"/>
        </w:rPr>
        <w:t xml:space="preserve">Forslag om at </w:t>
      </w:r>
      <w:r w:rsidR="00A43A03" w:rsidRPr="00CB6DFD">
        <w:rPr>
          <w:rFonts w:ascii="Oslo Sans Office" w:hAnsi="Oslo Sans Office"/>
        </w:rPr>
        <w:t>Sars’</w:t>
      </w:r>
      <w:r w:rsidR="006C68C0" w:rsidRPr="00CB6DFD">
        <w:rPr>
          <w:rFonts w:ascii="Oslo Sans Office" w:hAnsi="Oslo Sans Office"/>
        </w:rPr>
        <w:t xml:space="preserve"> gate bør opparbeides som Thorvald Meyers gate med oppgradering av fortau, overflater m.m. Det vil gi en kvalitetsheving og kanskje også føre til at det blir etablert restauranter og kaféer. Lekeområdet ved Lakkegata skole og Lakkegata fra skolen og ned til Gråbein bør også oppgraderes. </w:t>
      </w:r>
    </w:p>
    <w:p w14:paraId="4A8ADCF2" w14:textId="77777777" w:rsidR="001F739C" w:rsidRPr="00CB6DFD" w:rsidRDefault="001F739C" w:rsidP="00CB6DFD">
      <w:pPr>
        <w:pStyle w:val="Listeavsnitt"/>
        <w:numPr>
          <w:ilvl w:val="0"/>
          <w:numId w:val="19"/>
        </w:numPr>
        <w:spacing w:after="0"/>
        <w:rPr>
          <w:rFonts w:ascii="Oslo Sans Office" w:hAnsi="Oslo Sans Office"/>
        </w:rPr>
      </w:pPr>
      <w:r w:rsidRPr="00CB6DFD">
        <w:rPr>
          <w:rFonts w:ascii="Oslo Sans Office" w:hAnsi="Oslo Sans Office"/>
        </w:rPr>
        <w:t>Det ville vært flott med noen benker eller lignende i gata, for å gjøre området utenfor Botanisk hage enda hyggeligere.</w:t>
      </w:r>
    </w:p>
    <w:p w14:paraId="25BBF546" w14:textId="77777777" w:rsidR="005B0046" w:rsidRPr="00CB6DFD" w:rsidRDefault="005B0046" w:rsidP="00CB6DFD">
      <w:pPr>
        <w:pStyle w:val="Listeavsnitt"/>
        <w:numPr>
          <w:ilvl w:val="0"/>
          <w:numId w:val="19"/>
        </w:numPr>
        <w:spacing w:after="0"/>
        <w:rPr>
          <w:rFonts w:ascii="Oslo Sans Office" w:hAnsi="Oslo Sans Office"/>
          <w:szCs w:val="22"/>
        </w:rPr>
      </w:pPr>
      <w:r w:rsidRPr="00CB6DFD">
        <w:rPr>
          <w:rFonts w:ascii="Oslo Sans Office" w:hAnsi="Oslo Sans Office"/>
        </w:rPr>
        <w:t>Stiller spørsmål til enda flere og opphøyde kanter mellom gater og fortau.</w:t>
      </w:r>
    </w:p>
    <w:p w14:paraId="33BC594F" w14:textId="77777777" w:rsidR="004D59ED" w:rsidRPr="00CF2DE6" w:rsidRDefault="004D59ED" w:rsidP="003C4892">
      <w:pPr>
        <w:pStyle w:val="Overskrift3"/>
        <w:spacing w:before="120" w:after="0"/>
      </w:pPr>
      <w:r w:rsidRPr="00CF2DE6">
        <w:t>Kommentar til innspill og vurderinger</w:t>
      </w:r>
    </w:p>
    <w:p w14:paraId="7788A310" w14:textId="20D4D1B9" w:rsidR="00FF51F5" w:rsidRPr="00CF2DE6" w:rsidRDefault="000E4FA7" w:rsidP="00EC2363">
      <w:pPr>
        <w:spacing w:after="0"/>
        <w:rPr>
          <w:rFonts w:ascii="Oslo Sans Office" w:hAnsi="Oslo Sans Office"/>
          <w:color w:val="FF0000"/>
        </w:rPr>
      </w:pPr>
      <w:r>
        <w:rPr>
          <w:rFonts w:ascii="Oslo Sans Office" w:hAnsi="Oslo Sans Office"/>
          <w:color w:val="FF0000"/>
        </w:rPr>
        <w:t xml:space="preserve">Det blir fortsatt brede fortau </w:t>
      </w:r>
      <w:r w:rsidR="00AA1BD1">
        <w:rPr>
          <w:rFonts w:ascii="Oslo Sans Office" w:hAnsi="Oslo Sans Office"/>
          <w:color w:val="FF0000"/>
        </w:rPr>
        <w:t xml:space="preserve">på begge sider av </w:t>
      </w:r>
      <w:r>
        <w:rPr>
          <w:rFonts w:ascii="Oslo Sans Office" w:hAnsi="Oslo Sans Office"/>
          <w:color w:val="FF0000"/>
        </w:rPr>
        <w:t>Sars’ gate</w:t>
      </w:r>
      <w:r w:rsidR="00AA1BD1">
        <w:rPr>
          <w:rFonts w:ascii="Oslo Sans Office" w:hAnsi="Oslo Sans Office"/>
          <w:color w:val="FF0000"/>
        </w:rPr>
        <w:t>. Det vestlige forta</w:t>
      </w:r>
      <w:r w:rsidR="004E090C">
        <w:rPr>
          <w:rFonts w:ascii="Oslo Sans Office" w:hAnsi="Oslo Sans Office"/>
          <w:color w:val="FF0000"/>
        </w:rPr>
        <w:t>u</w:t>
      </w:r>
      <w:r w:rsidR="00AA1BD1">
        <w:rPr>
          <w:rFonts w:ascii="Oslo Sans Office" w:hAnsi="Oslo Sans Office"/>
          <w:color w:val="FF0000"/>
        </w:rPr>
        <w:t xml:space="preserve">et vil </w:t>
      </w:r>
      <w:r w:rsidR="004E090C">
        <w:rPr>
          <w:rFonts w:ascii="Oslo Sans Office" w:hAnsi="Oslo Sans Office"/>
          <w:color w:val="FF0000"/>
        </w:rPr>
        <w:t>være atski</w:t>
      </w:r>
      <w:r w:rsidR="00A23766">
        <w:rPr>
          <w:rFonts w:ascii="Oslo Sans Office" w:hAnsi="Oslo Sans Office"/>
          <w:color w:val="FF0000"/>
        </w:rPr>
        <w:t>l</w:t>
      </w:r>
      <w:r w:rsidR="004E090C">
        <w:rPr>
          <w:rFonts w:ascii="Oslo Sans Office" w:hAnsi="Oslo Sans Office"/>
          <w:color w:val="FF0000"/>
        </w:rPr>
        <w:t>t fra sykkelfelte</w:t>
      </w:r>
      <w:r w:rsidR="00A23766">
        <w:rPr>
          <w:rFonts w:ascii="Oslo Sans Office" w:hAnsi="Oslo Sans Office"/>
          <w:color w:val="FF0000"/>
        </w:rPr>
        <w:t>t</w:t>
      </w:r>
      <w:r w:rsidR="004E090C">
        <w:rPr>
          <w:rFonts w:ascii="Oslo Sans Office" w:hAnsi="Oslo Sans Office"/>
          <w:color w:val="FF0000"/>
        </w:rPr>
        <w:t xml:space="preserve"> med </w:t>
      </w:r>
      <w:r w:rsidR="00AA1BD1">
        <w:rPr>
          <w:rFonts w:ascii="Oslo Sans Office" w:hAnsi="Oslo Sans Office"/>
          <w:color w:val="FF0000"/>
        </w:rPr>
        <w:t xml:space="preserve">trerekke </w:t>
      </w:r>
      <w:r w:rsidR="00A23766">
        <w:rPr>
          <w:rFonts w:ascii="Oslo Sans Office" w:hAnsi="Oslo Sans Office"/>
          <w:color w:val="FF0000"/>
        </w:rPr>
        <w:t xml:space="preserve">langs mesteparten av strekningen. </w:t>
      </w:r>
      <w:r w:rsidR="00CD36D3" w:rsidRPr="00CF2DE6">
        <w:rPr>
          <w:rFonts w:ascii="Oslo Sans Office" w:hAnsi="Oslo Sans Office"/>
          <w:color w:val="FF0000"/>
        </w:rPr>
        <w:t xml:space="preserve">På østsiden av </w:t>
      </w:r>
      <w:r w:rsidR="00A43A03" w:rsidRPr="00CF2DE6">
        <w:rPr>
          <w:rFonts w:ascii="Oslo Sans Office" w:hAnsi="Oslo Sans Office"/>
          <w:color w:val="FF0000"/>
        </w:rPr>
        <w:t>gata</w:t>
      </w:r>
      <w:r w:rsidR="00CD36D3" w:rsidRPr="00CF2DE6">
        <w:rPr>
          <w:rFonts w:ascii="Oslo Sans Office" w:hAnsi="Oslo Sans Office"/>
          <w:color w:val="FF0000"/>
        </w:rPr>
        <w:t xml:space="preserve"> vil</w:t>
      </w:r>
      <w:r w:rsidR="00FA0E6F" w:rsidRPr="00CF2DE6">
        <w:rPr>
          <w:rFonts w:ascii="Oslo Sans Office" w:hAnsi="Oslo Sans Office"/>
          <w:color w:val="FF0000"/>
        </w:rPr>
        <w:t xml:space="preserve"> sykkel</w:t>
      </w:r>
      <w:r w:rsidR="00622E5C" w:rsidRPr="00CF2DE6">
        <w:rPr>
          <w:rFonts w:ascii="Oslo Sans Office" w:hAnsi="Oslo Sans Office"/>
          <w:color w:val="FF0000"/>
        </w:rPr>
        <w:t>anlegget</w:t>
      </w:r>
      <w:r w:rsidR="00FA0E6F" w:rsidRPr="00CF2DE6">
        <w:rPr>
          <w:rFonts w:ascii="Oslo Sans Office" w:hAnsi="Oslo Sans Office"/>
          <w:color w:val="FF0000"/>
        </w:rPr>
        <w:t xml:space="preserve"> </w:t>
      </w:r>
      <w:r w:rsidR="004810EF">
        <w:rPr>
          <w:rFonts w:ascii="Oslo Sans Office" w:hAnsi="Oslo Sans Office"/>
          <w:color w:val="FF0000"/>
        </w:rPr>
        <w:t xml:space="preserve">bli liggende </w:t>
      </w:r>
      <w:r w:rsidR="00CD36D3" w:rsidRPr="00CF2DE6">
        <w:rPr>
          <w:rFonts w:ascii="Oslo Sans Office" w:hAnsi="Oslo Sans Office"/>
          <w:color w:val="FF0000"/>
        </w:rPr>
        <w:t>langs fortauet</w:t>
      </w:r>
      <w:r w:rsidR="00622E5C" w:rsidRPr="00CF2DE6">
        <w:rPr>
          <w:rFonts w:ascii="Oslo Sans Office" w:hAnsi="Oslo Sans Office"/>
          <w:color w:val="FF0000"/>
        </w:rPr>
        <w:t>. N</w:t>
      </w:r>
      <w:r w:rsidR="00CD36D3" w:rsidRPr="00CF2DE6">
        <w:rPr>
          <w:rFonts w:ascii="Oslo Sans Office" w:hAnsi="Oslo Sans Office"/>
          <w:color w:val="FF0000"/>
        </w:rPr>
        <w:t xml:space="preserve">y rabatt </w:t>
      </w:r>
      <w:r w:rsidR="00622E5C" w:rsidRPr="00CF2DE6">
        <w:rPr>
          <w:rFonts w:ascii="Oslo Sans Office" w:hAnsi="Oslo Sans Office"/>
          <w:color w:val="FF0000"/>
        </w:rPr>
        <w:t>for</w:t>
      </w:r>
      <w:r w:rsidR="00CD36D3" w:rsidRPr="00CF2DE6">
        <w:rPr>
          <w:rFonts w:ascii="Oslo Sans Office" w:hAnsi="Oslo Sans Office"/>
          <w:color w:val="FF0000"/>
        </w:rPr>
        <w:t xml:space="preserve"> overvannshåndtering</w:t>
      </w:r>
      <w:r w:rsidR="00622E5C" w:rsidRPr="00CF2DE6">
        <w:rPr>
          <w:rFonts w:ascii="Oslo Sans Office" w:hAnsi="Oslo Sans Office"/>
          <w:color w:val="FF0000"/>
        </w:rPr>
        <w:t>/</w:t>
      </w:r>
      <w:r w:rsidR="00CD36D3" w:rsidRPr="00CF2DE6">
        <w:rPr>
          <w:rFonts w:ascii="Oslo Sans Office" w:hAnsi="Oslo Sans Office"/>
          <w:color w:val="FF0000"/>
        </w:rPr>
        <w:t xml:space="preserve">regnbed </w:t>
      </w:r>
      <w:r w:rsidR="00622E5C" w:rsidRPr="00CF2DE6">
        <w:rPr>
          <w:rFonts w:ascii="Oslo Sans Office" w:hAnsi="Oslo Sans Office"/>
          <w:color w:val="FF0000"/>
        </w:rPr>
        <w:t>vil</w:t>
      </w:r>
      <w:r w:rsidR="00CD36D3" w:rsidRPr="00CF2DE6">
        <w:rPr>
          <w:rFonts w:ascii="Oslo Sans Office" w:hAnsi="Oslo Sans Office"/>
          <w:color w:val="FF0000"/>
        </w:rPr>
        <w:t xml:space="preserve"> skille </w:t>
      </w:r>
      <w:r w:rsidR="00C34C7D">
        <w:rPr>
          <w:rFonts w:ascii="Oslo Sans Office" w:hAnsi="Oslo Sans Office"/>
          <w:color w:val="FF0000"/>
        </w:rPr>
        <w:t xml:space="preserve">myke trafikanter </w:t>
      </w:r>
      <w:r w:rsidR="00CD36D3" w:rsidRPr="00CF2DE6">
        <w:rPr>
          <w:rFonts w:ascii="Oslo Sans Office" w:hAnsi="Oslo Sans Office"/>
          <w:color w:val="FF0000"/>
        </w:rPr>
        <w:t xml:space="preserve">fra </w:t>
      </w:r>
      <w:r w:rsidR="00B513C0">
        <w:rPr>
          <w:rFonts w:ascii="Oslo Sans Office" w:hAnsi="Oslo Sans Office"/>
          <w:color w:val="FF0000"/>
        </w:rPr>
        <w:t>biltrafikken</w:t>
      </w:r>
      <w:r w:rsidR="00CD36D3" w:rsidRPr="00CF2DE6">
        <w:rPr>
          <w:rFonts w:ascii="Oslo Sans Office" w:hAnsi="Oslo Sans Office"/>
          <w:color w:val="FF0000"/>
        </w:rPr>
        <w:t xml:space="preserve">. </w:t>
      </w:r>
      <w:r w:rsidR="00B513C0">
        <w:rPr>
          <w:rFonts w:ascii="Oslo Sans Office" w:hAnsi="Oslo Sans Office"/>
          <w:color w:val="FF0000"/>
        </w:rPr>
        <w:t>Ved i</w:t>
      </w:r>
      <w:r w:rsidR="00FF51F5" w:rsidRPr="00CF2DE6">
        <w:rPr>
          <w:rFonts w:ascii="Oslo Sans Office" w:hAnsi="Oslo Sans Office"/>
          <w:color w:val="FF0000"/>
        </w:rPr>
        <w:t>nngang</w:t>
      </w:r>
      <w:r w:rsidR="00B513C0">
        <w:rPr>
          <w:rFonts w:ascii="Oslo Sans Office" w:hAnsi="Oslo Sans Office"/>
          <w:color w:val="FF0000"/>
        </w:rPr>
        <w:t>en</w:t>
      </w:r>
      <w:r w:rsidR="006F699A">
        <w:rPr>
          <w:rFonts w:ascii="Oslo Sans Office" w:hAnsi="Oslo Sans Office"/>
          <w:color w:val="FF0000"/>
        </w:rPr>
        <w:t xml:space="preserve"> til </w:t>
      </w:r>
      <w:r w:rsidR="00FF51F5" w:rsidRPr="00CF2DE6">
        <w:rPr>
          <w:rFonts w:ascii="Oslo Sans Office" w:hAnsi="Oslo Sans Office"/>
          <w:color w:val="FF0000"/>
        </w:rPr>
        <w:t xml:space="preserve">Botanisk hage </w:t>
      </w:r>
      <w:r w:rsidR="006F699A">
        <w:rPr>
          <w:rFonts w:ascii="Oslo Sans Office" w:hAnsi="Oslo Sans Office"/>
          <w:color w:val="FF0000"/>
        </w:rPr>
        <w:t>blir det hyggelig</w:t>
      </w:r>
      <w:r w:rsidR="009C19C9">
        <w:rPr>
          <w:rFonts w:ascii="Oslo Sans Office" w:hAnsi="Oslo Sans Office"/>
          <w:color w:val="FF0000"/>
        </w:rPr>
        <w:t xml:space="preserve"> med bredt fortau, benker og </w:t>
      </w:r>
      <w:r w:rsidR="00B91A1D" w:rsidRPr="00CF2DE6">
        <w:rPr>
          <w:rFonts w:ascii="Oslo Sans Office" w:hAnsi="Oslo Sans Office"/>
          <w:color w:val="FF0000"/>
        </w:rPr>
        <w:t xml:space="preserve">sykkelparkering. </w:t>
      </w:r>
    </w:p>
    <w:p w14:paraId="5F55112F" w14:textId="33EFBFBC" w:rsidR="00611428" w:rsidRPr="00CF2DE6" w:rsidRDefault="00611428" w:rsidP="00575401">
      <w:pPr>
        <w:pStyle w:val="Overskrift2"/>
        <w:spacing w:before="240" w:after="0"/>
        <w:rPr>
          <w:rFonts w:ascii="Oslo Sans Office" w:hAnsi="Oslo Sans Office"/>
        </w:rPr>
      </w:pPr>
      <w:r w:rsidRPr="00CF2DE6">
        <w:rPr>
          <w:rFonts w:ascii="Oslo Sans Office" w:hAnsi="Oslo Sans Office"/>
        </w:rPr>
        <w:t>Kryss</w:t>
      </w:r>
    </w:p>
    <w:p w14:paraId="2FF87FC7" w14:textId="2FE343AC" w:rsidR="0006356C" w:rsidRPr="00CF2DE6" w:rsidRDefault="00263119" w:rsidP="00EC2363">
      <w:pPr>
        <w:spacing w:after="0"/>
        <w:rPr>
          <w:rFonts w:ascii="Oslo Sans Office" w:hAnsi="Oslo Sans Office"/>
        </w:rPr>
      </w:pPr>
      <w:r w:rsidRPr="00CF2DE6">
        <w:rPr>
          <w:rFonts w:ascii="Oslo Sans Office" w:hAnsi="Oslo Sans Office"/>
        </w:rPr>
        <w:t xml:space="preserve">Lag en rundkjøring i krysset </w:t>
      </w:r>
      <w:r w:rsidR="00A43A03" w:rsidRPr="00CF2DE6">
        <w:rPr>
          <w:rFonts w:ascii="Oslo Sans Office" w:hAnsi="Oslo Sans Office"/>
        </w:rPr>
        <w:t>Sars’</w:t>
      </w:r>
      <w:r w:rsidRPr="00CF2DE6">
        <w:rPr>
          <w:rFonts w:ascii="Oslo Sans Office" w:hAnsi="Oslo Sans Office"/>
        </w:rPr>
        <w:t xml:space="preserve"> gate</w:t>
      </w:r>
      <w:r w:rsidR="002905E3">
        <w:rPr>
          <w:rFonts w:ascii="Oslo Sans Office" w:hAnsi="Oslo Sans Office"/>
        </w:rPr>
        <w:t xml:space="preserve"> X </w:t>
      </w:r>
      <w:r w:rsidRPr="00CF2DE6">
        <w:rPr>
          <w:rFonts w:ascii="Oslo Sans Office" w:hAnsi="Oslo Sans Office"/>
        </w:rPr>
        <w:t>Jens Bjelkes gate</w:t>
      </w:r>
      <w:r w:rsidR="0006356C" w:rsidRPr="00CF2DE6">
        <w:rPr>
          <w:rFonts w:ascii="Oslo Sans Office" w:hAnsi="Oslo Sans Office"/>
        </w:rPr>
        <w:t>. Venstresving ut av Sieb</w:t>
      </w:r>
      <w:r w:rsidR="0084047D" w:rsidRPr="00CF2DE6">
        <w:rPr>
          <w:rFonts w:ascii="Oslo Sans Office" w:hAnsi="Oslo Sans Office"/>
        </w:rPr>
        <w:t>k</w:t>
      </w:r>
      <w:r w:rsidR="0006356C" w:rsidRPr="00CF2DE6">
        <w:rPr>
          <w:rFonts w:ascii="Oslo Sans Office" w:hAnsi="Oslo Sans Office"/>
        </w:rPr>
        <w:t>es</w:t>
      </w:r>
      <w:r w:rsidR="0084047D" w:rsidRPr="00CF2DE6">
        <w:rPr>
          <w:rFonts w:ascii="Oslo Sans Office" w:hAnsi="Oslo Sans Office"/>
        </w:rPr>
        <w:t xml:space="preserve"> </w:t>
      </w:r>
      <w:r w:rsidR="0006356C" w:rsidRPr="00CF2DE6">
        <w:rPr>
          <w:rFonts w:ascii="Oslo Sans Office" w:hAnsi="Oslo Sans Office"/>
        </w:rPr>
        <w:t xml:space="preserve">gate er utfordrende på grunn av parkerte biler. Overgangen til </w:t>
      </w:r>
      <w:r w:rsidR="00575401">
        <w:rPr>
          <w:rFonts w:ascii="Oslo Sans Office" w:hAnsi="Oslo Sans Office"/>
        </w:rPr>
        <w:t>to</w:t>
      </w:r>
      <w:r w:rsidR="0006356C" w:rsidRPr="00CF2DE6">
        <w:rPr>
          <w:rFonts w:ascii="Oslo Sans Office" w:hAnsi="Oslo Sans Office"/>
        </w:rPr>
        <w:t xml:space="preserve"> felt mot syd inn i Jens Bjelkes gate gjør at mange plasserer seg feil. </w:t>
      </w:r>
    </w:p>
    <w:p w14:paraId="480F18C1" w14:textId="77777777" w:rsidR="00B91A1D" w:rsidRPr="00CF2DE6" w:rsidRDefault="00B91A1D" w:rsidP="003E4ED2">
      <w:pPr>
        <w:pStyle w:val="Overskrift3"/>
        <w:spacing w:before="120" w:after="0"/>
      </w:pPr>
      <w:r w:rsidRPr="00CF2DE6">
        <w:t>Kommentar til innspill og vurderinger</w:t>
      </w:r>
    </w:p>
    <w:p w14:paraId="555CF512" w14:textId="2EBF1D62" w:rsidR="00611428" w:rsidRPr="00CF2DE6" w:rsidRDefault="00DF7F17" w:rsidP="00EC2363">
      <w:pPr>
        <w:spacing w:after="0"/>
        <w:rPr>
          <w:rFonts w:ascii="Oslo Sans Office" w:hAnsi="Oslo Sans Office"/>
          <w:color w:val="FF0000"/>
        </w:rPr>
      </w:pPr>
      <w:r>
        <w:rPr>
          <w:rFonts w:ascii="Oslo Sans Office" w:hAnsi="Oslo Sans Office"/>
          <w:color w:val="FF0000"/>
        </w:rPr>
        <w:t>Med signalregulering ligger det godt til rette for å prioritere framkommelighet for busstrafikken</w:t>
      </w:r>
      <w:r w:rsidR="00537EDB">
        <w:rPr>
          <w:rFonts w:ascii="Oslo Sans Office" w:hAnsi="Oslo Sans Office"/>
          <w:color w:val="FF0000"/>
        </w:rPr>
        <w:t xml:space="preserve"> og trygg kryssing for gående og syklende. </w:t>
      </w:r>
      <w:r w:rsidR="00954DFF" w:rsidRPr="00CF2DE6">
        <w:rPr>
          <w:rFonts w:ascii="Oslo Sans Office" w:hAnsi="Oslo Sans Office"/>
          <w:color w:val="FF0000"/>
        </w:rPr>
        <w:t xml:space="preserve">Rundkjøring er ikke aktuelt i </w:t>
      </w:r>
      <w:r w:rsidR="00622E5C" w:rsidRPr="00CF2DE6">
        <w:rPr>
          <w:rFonts w:ascii="Oslo Sans Office" w:hAnsi="Oslo Sans Office"/>
          <w:color w:val="FF0000"/>
        </w:rPr>
        <w:t>kryssene</w:t>
      </w:r>
      <w:r w:rsidR="006D0A1D">
        <w:rPr>
          <w:rFonts w:ascii="Oslo Sans Office" w:hAnsi="Oslo Sans Office"/>
          <w:color w:val="FF0000"/>
        </w:rPr>
        <w:t xml:space="preserve"> da det ikke er hensiktsmessig med det trafikkbildet som er i Sars’ gate. Det er heller ikke plass</w:t>
      </w:r>
      <w:r w:rsidR="00D16FAB">
        <w:rPr>
          <w:rFonts w:ascii="Oslo Sans Office" w:hAnsi="Oslo Sans Office"/>
          <w:color w:val="FF0000"/>
        </w:rPr>
        <w:t xml:space="preserve">. </w:t>
      </w:r>
      <w:r w:rsidR="0041751F" w:rsidRPr="00CF2DE6">
        <w:rPr>
          <w:rFonts w:ascii="Oslo Sans Office" w:hAnsi="Oslo Sans Office"/>
          <w:color w:val="FF0000"/>
        </w:rPr>
        <w:t xml:space="preserve">Det vil ikke lenger være to felt </w:t>
      </w:r>
      <w:r w:rsidR="00027E7F" w:rsidRPr="00CF2DE6">
        <w:rPr>
          <w:rFonts w:ascii="Oslo Sans Office" w:hAnsi="Oslo Sans Office"/>
          <w:color w:val="FF0000"/>
        </w:rPr>
        <w:t xml:space="preserve">syd inn mot krysset med Jens Bjelkes gate, så det vil bli enklere å forstå </w:t>
      </w:r>
      <w:r w:rsidR="00AE353F" w:rsidRPr="00CF2DE6">
        <w:rPr>
          <w:rFonts w:ascii="Oslo Sans Office" w:hAnsi="Oslo Sans Office"/>
          <w:color w:val="FF0000"/>
        </w:rPr>
        <w:t>situasjonen som</w:t>
      </w:r>
      <w:r w:rsidR="00027E7F" w:rsidRPr="00CF2DE6">
        <w:rPr>
          <w:rFonts w:ascii="Oslo Sans Office" w:hAnsi="Oslo Sans Office"/>
          <w:color w:val="FF0000"/>
        </w:rPr>
        <w:t xml:space="preserve"> kjørende. </w:t>
      </w:r>
    </w:p>
    <w:p w14:paraId="005DF655" w14:textId="153F568B" w:rsidR="00611428" w:rsidRPr="00CF2DE6" w:rsidRDefault="00611428" w:rsidP="00575401">
      <w:pPr>
        <w:pStyle w:val="Overskrift2"/>
        <w:spacing w:before="240" w:after="0"/>
        <w:rPr>
          <w:rFonts w:ascii="Oslo Sans Office" w:hAnsi="Oslo Sans Office"/>
        </w:rPr>
      </w:pPr>
      <w:r w:rsidRPr="00CF2DE6">
        <w:rPr>
          <w:rFonts w:ascii="Oslo Sans Office" w:hAnsi="Oslo Sans Office"/>
        </w:rPr>
        <w:t>Gående</w:t>
      </w:r>
    </w:p>
    <w:p w14:paraId="69C801E3" w14:textId="77777777" w:rsidR="002450BC" w:rsidRPr="00E574C4" w:rsidRDefault="002450BC" w:rsidP="00E574C4">
      <w:pPr>
        <w:pStyle w:val="Listeavsnitt"/>
        <w:numPr>
          <w:ilvl w:val="0"/>
          <w:numId w:val="20"/>
        </w:numPr>
        <w:spacing w:after="0"/>
        <w:rPr>
          <w:rFonts w:ascii="Oslo Sans Office" w:hAnsi="Oslo Sans Office"/>
        </w:rPr>
      </w:pPr>
      <w:r w:rsidRPr="00E574C4">
        <w:rPr>
          <w:rFonts w:ascii="Oslo Sans Office" w:hAnsi="Oslo Sans Office"/>
        </w:rPr>
        <w:t xml:space="preserve">Lag fysiske sperrer og ikke bare små visuelle indikatorer som skiller mellom gående og el-sparkesykler. Å bare ha forskjellig farge på asfalt holder ikke. Gjør en tredeling av trafikken slik som i Danmark. </w:t>
      </w:r>
    </w:p>
    <w:p w14:paraId="1C52E518" w14:textId="10366BA6" w:rsidR="008B611E" w:rsidRPr="00E574C4" w:rsidRDefault="008B611E" w:rsidP="00E574C4">
      <w:pPr>
        <w:pStyle w:val="Listeavsnitt"/>
        <w:numPr>
          <w:ilvl w:val="0"/>
          <w:numId w:val="20"/>
        </w:numPr>
        <w:spacing w:after="0"/>
        <w:rPr>
          <w:rFonts w:ascii="Oslo Sans Office" w:hAnsi="Oslo Sans Office"/>
        </w:rPr>
      </w:pPr>
      <w:r w:rsidRPr="00E574C4">
        <w:rPr>
          <w:rFonts w:ascii="Oslo Sans Office" w:hAnsi="Oslo Sans Office"/>
        </w:rPr>
        <w:t>Det bør etableres et fotgjengerfelt fra Slurpensområde mot botanisk hage.</w:t>
      </w:r>
      <w:r w:rsidR="00650A3D" w:rsidRPr="00E574C4">
        <w:rPr>
          <w:rFonts w:ascii="Oslo Sans Office" w:hAnsi="Oslo Sans Office"/>
        </w:rPr>
        <w:t xml:space="preserve"> Fortauet er svært smalt på øvre del av Botanisk hage.</w:t>
      </w:r>
    </w:p>
    <w:p w14:paraId="4FFF0087" w14:textId="77777777" w:rsidR="00510B7B" w:rsidRPr="00E574C4" w:rsidRDefault="00510B7B" w:rsidP="00E574C4">
      <w:pPr>
        <w:pStyle w:val="Listeavsnitt"/>
        <w:numPr>
          <w:ilvl w:val="0"/>
          <w:numId w:val="20"/>
        </w:numPr>
        <w:spacing w:after="0"/>
        <w:rPr>
          <w:rFonts w:ascii="Oslo Sans Office" w:hAnsi="Oslo Sans Office"/>
        </w:rPr>
      </w:pPr>
      <w:r w:rsidRPr="00E574C4">
        <w:rPr>
          <w:rFonts w:ascii="Oslo Sans Office" w:hAnsi="Oslo Sans Office"/>
        </w:rPr>
        <w:t>De brede gangveiene kan optimaliseres til å inkludere flerbruksveier for både kjøretøy og syklister, samt for å forbedre tilgjengeligheten og sikkerheten i gata.</w:t>
      </w:r>
    </w:p>
    <w:p w14:paraId="7D789518" w14:textId="3493218F" w:rsidR="00AF6DAC" w:rsidRPr="00E574C4" w:rsidRDefault="0026326F" w:rsidP="00E574C4">
      <w:pPr>
        <w:pStyle w:val="Listeavsnitt"/>
        <w:numPr>
          <w:ilvl w:val="0"/>
          <w:numId w:val="20"/>
        </w:numPr>
        <w:spacing w:after="0"/>
        <w:rPr>
          <w:rFonts w:ascii="Oslo Sans Office" w:hAnsi="Oslo Sans Office"/>
        </w:rPr>
      </w:pPr>
      <w:r w:rsidRPr="00E574C4">
        <w:rPr>
          <w:rFonts w:ascii="Oslo Sans Office" w:hAnsi="Oslo Sans Office"/>
        </w:rPr>
        <w:t>Det må tas hensyn til gående ved å fysisk skille gang og sykkel i større grad enn et felt med rød asfalt ved siden av gangveien. Tenk heller på transportsykkelen som en bil.</w:t>
      </w:r>
      <w:r w:rsidR="00D60DE1" w:rsidRPr="00E574C4">
        <w:rPr>
          <w:rFonts w:ascii="Oslo Sans Office" w:hAnsi="Oslo Sans Office"/>
        </w:rPr>
        <w:t xml:space="preserve"> Om sykkelen får mer plass er det viktig at det ikke går på bekostning av de som går.</w:t>
      </w:r>
    </w:p>
    <w:p w14:paraId="6FDD8E78" w14:textId="77777777" w:rsidR="00027E7F" w:rsidRPr="00CF2DE6" w:rsidRDefault="00027E7F" w:rsidP="003E4ED2">
      <w:pPr>
        <w:pStyle w:val="Overskrift3"/>
        <w:spacing w:before="120" w:after="0"/>
      </w:pPr>
      <w:r w:rsidRPr="00CF2DE6">
        <w:t>Kommentar til innspill og vurderinger</w:t>
      </w:r>
    </w:p>
    <w:p w14:paraId="0E4634BE" w14:textId="0763F9B4" w:rsidR="00611428" w:rsidRPr="00CF2DE6" w:rsidRDefault="00D96605" w:rsidP="00EC2363">
      <w:pPr>
        <w:spacing w:after="0"/>
        <w:rPr>
          <w:rFonts w:ascii="Oslo Sans Office" w:hAnsi="Oslo Sans Office"/>
          <w:color w:val="FF0000"/>
        </w:rPr>
      </w:pPr>
      <w:r>
        <w:rPr>
          <w:rFonts w:ascii="Oslo Sans Office" w:hAnsi="Oslo Sans Office"/>
          <w:color w:val="FF0000"/>
        </w:rPr>
        <w:t>Brede fortau</w:t>
      </w:r>
      <w:r w:rsidR="006136DD">
        <w:rPr>
          <w:rFonts w:ascii="Oslo Sans Office" w:hAnsi="Oslo Sans Office"/>
          <w:color w:val="FF0000"/>
        </w:rPr>
        <w:t xml:space="preserve">, </w:t>
      </w:r>
      <w:r w:rsidR="00C81ED3">
        <w:rPr>
          <w:rFonts w:ascii="Oslo Sans Office" w:hAnsi="Oslo Sans Office"/>
          <w:color w:val="FF0000"/>
        </w:rPr>
        <w:t xml:space="preserve">god belysning, </w:t>
      </w:r>
      <w:r w:rsidR="006136DD">
        <w:rPr>
          <w:rFonts w:ascii="Oslo Sans Office" w:hAnsi="Oslo Sans Office"/>
          <w:color w:val="FF0000"/>
        </w:rPr>
        <w:t xml:space="preserve">oversiktlige </w:t>
      </w:r>
      <w:r w:rsidR="00C81ED3">
        <w:rPr>
          <w:rFonts w:ascii="Oslo Sans Office" w:hAnsi="Oslo Sans Office"/>
          <w:color w:val="FF0000"/>
        </w:rPr>
        <w:t>kryss og</w:t>
      </w:r>
      <w:r w:rsidR="006136DD">
        <w:rPr>
          <w:rFonts w:ascii="Oslo Sans Office" w:hAnsi="Oslo Sans Office"/>
          <w:color w:val="FF0000"/>
        </w:rPr>
        <w:t xml:space="preserve"> samt lav hastighet </w:t>
      </w:r>
      <w:r w:rsidR="00C81ED3">
        <w:rPr>
          <w:rFonts w:ascii="Oslo Sans Office" w:hAnsi="Oslo Sans Office"/>
          <w:color w:val="FF0000"/>
        </w:rPr>
        <w:t xml:space="preserve">skal </w:t>
      </w:r>
      <w:r w:rsidR="00F829AB">
        <w:rPr>
          <w:rFonts w:ascii="Oslo Sans Office" w:hAnsi="Oslo Sans Office"/>
          <w:color w:val="FF0000"/>
        </w:rPr>
        <w:t>sikre</w:t>
      </w:r>
      <w:r w:rsidR="00C81ED3">
        <w:rPr>
          <w:rFonts w:ascii="Oslo Sans Office" w:hAnsi="Oslo Sans Office"/>
          <w:color w:val="FF0000"/>
        </w:rPr>
        <w:t xml:space="preserve"> gående et </w:t>
      </w:r>
      <w:r w:rsidR="00F829AB">
        <w:rPr>
          <w:rFonts w:ascii="Oslo Sans Office" w:hAnsi="Oslo Sans Office"/>
          <w:color w:val="FF0000"/>
        </w:rPr>
        <w:t xml:space="preserve">godt tilbud. Med sykkelfelt på eget areal og </w:t>
      </w:r>
      <w:r w:rsidR="00697688">
        <w:rPr>
          <w:rFonts w:ascii="Oslo Sans Office" w:hAnsi="Oslo Sans Office"/>
          <w:color w:val="FF0000"/>
        </w:rPr>
        <w:t xml:space="preserve">på </w:t>
      </w:r>
      <w:r w:rsidR="00F829AB">
        <w:rPr>
          <w:rFonts w:ascii="Oslo Sans Office" w:hAnsi="Oslo Sans Office"/>
          <w:color w:val="FF0000"/>
        </w:rPr>
        <w:t>eget nivå</w:t>
      </w:r>
      <w:r w:rsidR="00697688">
        <w:rPr>
          <w:rFonts w:ascii="Oslo Sans Office" w:hAnsi="Oslo Sans Office"/>
          <w:color w:val="FF0000"/>
        </w:rPr>
        <w:t>, vil de</w:t>
      </w:r>
      <w:r w:rsidR="00A11C0B">
        <w:rPr>
          <w:rFonts w:ascii="Oslo Sans Office" w:hAnsi="Oslo Sans Office"/>
          <w:color w:val="FF0000"/>
        </w:rPr>
        <w:t xml:space="preserve"> gående ha fortauene for seg selv og</w:t>
      </w:r>
      <w:r w:rsidR="00697688">
        <w:rPr>
          <w:rFonts w:ascii="Oslo Sans Office" w:hAnsi="Oslo Sans Office"/>
          <w:color w:val="FF0000"/>
        </w:rPr>
        <w:t xml:space="preserve"> ikke lenger være konflikt </w:t>
      </w:r>
      <w:r w:rsidR="00B021AC">
        <w:rPr>
          <w:rFonts w:ascii="Oslo Sans Office" w:hAnsi="Oslo Sans Office"/>
          <w:color w:val="FF0000"/>
        </w:rPr>
        <w:t>med</w:t>
      </w:r>
      <w:r w:rsidR="00697688">
        <w:rPr>
          <w:rFonts w:ascii="Oslo Sans Office" w:hAnsi="Oslo Sans Office"/>
          <w:color w:val="FF0000"/>
        </w:rPr>
        <w:t xml:space="preserve"> syklende</w:t>
      </w:r>
      <w:r w:rsidR="004B2DD6" w:rsidRPr="00CF2DE6">
        <w:rPr>
          <w:rFonts w:ascii="Oslo Sans Office" w:hAnsi="Oslo Sans Office"/>
          <w:color w:val="FF0000"/>
        </w:rPr>
        <w:t xml:space="preserve">. </w:t>
      </w:r>
      <w:r w:rsidR="00B021AC">
        <w:rPr>
          <w:rFonts w:ascii="Oslo Sans Office" w:hAnsi="Oslo Sans Office"/>
          <w:color w:val="FF0000"/>
        </w:rPr>
        <w:t xml:space="preserve">Med </w:t>
      </w:r>
      <w:r w:rsidR="00AD667F" w:rsidRPr="00CF2DE6">
        <w:rPr>
          <w:rFonts w:ascii="Oslo Sans Office" w:hAnsi="Oslo Sans Office"/>
          <w:color w:val="FF0000"/>
        </w:rPr>
        <w:t>å etablere et nytt</w:t>
      </w:r>
      <w:r w:rsidR="00FE07EE" w:rsidRPr="00CF2DE6">
        <w:rPr>
          <w:rFonts w:ascii="Oslo Sans Office" w:hAnsi="Oslo Sans Office"/>
          <w:color w:val="FF0000"/>
        </w:rPr>
        <w:t xml:space="preserve"> opphøyd</w:t>
      </w:r>
      <w:r w:rsidR="00AD667F" w:rsidRPr="00CF2DE6">
        <w:rPr>
          <w:rFonts w:ascii="Oslo Sans Office" w:hAnsi="Oslo Sans Office"/>
          <w:color w:val="FF0000"/>
        </w:rPr>
        <w:t xml:space="preserve"> gangfelt ved skateparken/</w:t>
      </w:r>
      <w:r w:rsidR="00FE07EE" w:rsidRPr="00CF2DE6">
        <w:rPr>
          <w:rFonts w:ascii="Oslo Sans Office" w:hAnsi="Oslo Sans Office"/>
          <w:color w:val="FF0000"/>
        </w:rPr>
        <w:t>S</w:t>
      </w:r>
      <w:r w:rsidR="00AD667F" w:rsidRPr="00CF2DE6">
        <w:rPr>
          <w:rFonts w:ascii="Oslo Sans Office" w:hAnsi="Oslo Sans Office"/>
          <w:color w:val="FF0000"/>
        </w:rPr>
        <w:t>lurpen</w:t>
      </w:r>
      <w:r w:rsidR="00B021AC">
        <w:rPr>
          <w:rFonts w:ascii="Oslo Sans Office" w:hAnsi="Oslo Sans Office"/>
          <w:color w:val="FF0000"/>
        </w:rPr>
        <w:t xml:space="preserve"> vil det bli lavere hastighet også nederst i Sars’ gate og en ny trygg kr</w:t>
      </w:r>
      <w:r w:rsidR="00743F3E">
        <w:rPr>
          <w:rFonts w:ascii="Oslo Sans Office" w:hAnsi="Oslo Sans Office"/>
          <w:color w:val="FF0000"/>
        </w:rPr>
        <w:t>y</w:t>
      </w:r>
      <w:r w:rsidR="00B021AC">
        <w:rPr>
          <w:rFonts w:ascii="Oslo Sans Office" w:hAnsi="Oslo Sans Office"/>
          <w:color w:val="FF0000"/>
        </w:rPr>
        <w:t>ssingsmulighet f</w:t>
      </w:r>
      <w:r w:rsidR="00743F3E">
        <w:rPr>
          <w:rFonts w:ascii="Oslo Sans Office" w:hAnsi="Oslo Sans Office"/>
          <w:color w:val="FF0000"/>
        </w:rPr>
        <w:t>or gående.</w:t>
      </w:r>
    </w:p>
    <w:p w14:paraId="69A7411C" w14:textId="31D2C0E6" w:rsidR="00611428" w:rsidRPr="00CF2DE6" w:rsidRDefault="00611428" w:rsidP="00E574C4">
      <w:pPr>
        <w:pStyle w:val="Overskrift2"/>
        <w:spacing w:before="240" w:after="0"/>
        <w:rPr>
          <w:rFonts w:ascii="Oslo Sans Office" w:hAnsi="Oslo Sans Office"/>
        </w:rPr>
      </w:pPr>
      <w:r w:rsidRPr="00CF2DE6">
        <w:rPr>
          <w:rFonts w:ascii="Oslo Sans Office" w:hAnsi="Oslo Sans Office"/>
        </w:rPr>
        <w:lastRenderedPageBreak/>
        <w:t>Syklende</w:t>
      </w:r>
    </w:p>
    <w:p w14:paraId="6F009C88" w14:textId="3D19B3C6" w:rsidR="00AA7489" w:rsidRPr="00E50DFC" w:rsidRDefault="00AA7489" w:rsidP="00E50DFC">
      <w:pPr>
        <w:pStyle w:val="Listeavsnitt"/>
        <w:numPr>
          <w:ilvl w:val="0"/>
          <w:numId w:val="21"/>
        </w:numPr>
        <w:spacing w:after="0"/>
        <w:rPr>
          <w:rFonts w:ascii="Oslo Sans Office" w:hAnsi="Oslo Sans Office"/>
        </w:rPr>
      </w:pPr>
      <w:r w:rsidRPr="00E50DFC">
        <w:rPr>
          <w:rFonts w:ascii="Oslo Sans Office" w:hAnsi="Oslo Sans Office"/>
        </w:rPr>
        <w:t xml:space="preserve">Det er forståelig at det ønske om bedring av sykkelveien, </w:t>
      </w:r>
      <w:r w:rsidR="00A43A03" w:rsidRPr="00E50DFC">
        <w:rPr>
          <w:rFonts w:ascii="Oslo Sans Office" w:hAnsi="Oslo Sans Office"/>
        </w:rPr>
        <w:t>Sars’</w:t>
      </w:r>
      <w:r w:rsidRPr="00E50DFC">
        <w:rPr>
          <w:rFonts w:ascii="Oslo Sans Office" w:hAnsi="Oslo Sans Office"/>
        </w:rPr>
        <w:t xml:space="preserve"> gate er svære bred, og har mer enn normalt brede gangveier på begge sider. En tilbakemelding fra en syklist er at det veldig ofte oppstår farlige situasjoner i forbindelse med parkerte biler som enten åpner dørene, eller kjører ut av parkeringsplassen uten å se seg for. Ønsker en trygg sykkelvei, og at gateparkering fjernes. </w:t>
      </w:r>
    </w:p>
    <w:p w14:paraId="05821195" w14:textId="46DAA851" w:rsidR="00AA7489" w:rsidRPr="00E50DFC" w:rsidRDefault="00AA7489" w:rsidP="00E50DFC">
      <w:pPr>
        <w:pStyle w:val="Listeavsnitt"/>
        <w:numPr>
          <w:ilvl w:val="0"/>
          <w:numId w:val="21"/>
        </w:numPr>
        <w:spacing w:after="0"/>
        <w:rPr>
          <w:rFonts w:ascii="Oslo Sans Office" w:hAnsi="Oslo Sans Office"/>
        </w:rPr>
      </w:pPr>
      <w:r w:rsidRPr="00E50DFC">
        <w:rPr>
          <w:rFonts w:ascii="Oslo Sans Office" w:hAnsi="Oslo Sans Office"/>
        </w:rPr>
        <w:t xml:space="preserve">En påstår at det nesten aldri er syklister å se i </w:t>
      </w:r>
      <w:r w:rsidR="00A43A03" w:rsidRPr="00E50DFC">
        <w:rPr>
          <w:rFonts w:ascii="Oslo Sans Office" w:hAnsi="Oslo Sans Office"/>
        </w:rPr>
        <w:t>Sars’</w:t>
      </w:r>
      <w:r w:rsidRPr="00E50DFC">
        <w:rPr>
          <w:rFonts w:ascii="Oslo Sans Office" w:hAnsi="Oslo Sans Office"/>
        </w:rPr>
        <w:t xml:space="preserve"> gate. </w:t>
      </w:r>
    </w:p>
    <w:p w14:paraId="75775949" w14:textId="4E127625" w:rsidR="00611428" w:rsidRPr="00E50DFC" w:rsidRDefault="00D419AE" w:rsidP="00E50DFC">
      <w:pPr>
        <w:pStyle w:val="Listeavsnitt"/>
        <w:numPr>
          <w:ilvl w:val="0"/>
          <w:numId w:val="21"/>
        </w:numPr>
        <w:spacing w:after="0"/>
        <w:rPr>
          <w:rFonts w:ascii="Oslo Sans Office" w:hAnsi="Oslo Sans Office"/>
        </w:rPr>
      </w:pPr>
      <w:r w:rsidRPr="00E50DFC">
        <w:rPr>
          <w:rFonts w:ascii="Oslo Sans Office" w:hAnsi="Oslo Sans Office"/>
        </w:rPr>
        <w:t xml:space="preserve">Parkeringen bør beholdes og sykkelvei bør etableres der fortauet er i dag. På fortauet er det nok plass til en sykkelvei med fortau, og det burde ikke skapes flere problemer for folk å parkere. </w:t>
      </w:r>
    </w:p>
    <w:p w14:paraId="3E1B6502" w14:textId="1A211ABB" w:rsidR="00611428" w:rsidRPr="00E50DFC" w:rsidRDefault="00D55F93" w:rsidP="00E50DFC">
      <w:pPr>
        <w:pStyle w:val="Listeavsnitt"/>
        <w:numPr>
          <w:ilvl w:val="0"/>
          <w:numId w:val="21"/>
        </w:numPr>
        <w:spacing w:after="0"/>
        <w:rPr>
          <w:rFonts w:ascii="Oslo Sans Office" w:hAnsi="Oslo Sans Office"/>
        </w:rPr>
      </w:pPr>
      <w:r w:rsidRPr="00E50DFC">
        <w:rPr>
          <w:rFonts w:ascii="Oslo Sans Office" w:hAnsi="Oslo Sans Office"/>
        </w:rPr>
        <w:t>Forslag om opphevet sykkelfelt og planter og trær mellom veien og fortauet, og helst så god avstand som mulig mellom bil og menneske.</w:t>
      </w:r>
    </w:p>
    <w:p w14:paraId="0FAE2356" w14:textId="77777777" w:rsidR="00AF0E25" w:rsidRPr="00E50DFC" w:rsidRDefault="00AF0E25" w:rsidP="00E50DFC">
      <w:pPr>
        <w:pStyle w:val="Listeavsnitt"/>
        <w:numPr>
          <w:ilvl w:val="0"/>
          <w:numId w:val="21"/>
        </w:numPr>
        <w:spacing w:after="0"/>
        <w:rPr>
          <w:rFonts w:ascii="Oslo Sans Office" w:hAnsi="Oslo Sans Office"/>
        </w:rPr>
      </w:pPr>
      <w:r w:rsidRPr="00E50DFC">
        <w:rPr>
          <w:rFonts w:ascii="Oslo Sans Office" w:hAnsi="Oslo Sans Office"/>
        </w:rPr>
        <w:t>Sykkelvei i Trondheimsveien hadde vært fantastisk! Langs Trondheimsveien er det flere skoler og masse fot- og sykkeltrafikk, både voksne og barn. Å minimere biltrafikk og legge til rette for syklister i Trondheimsveien, spesielt for skolebarn, hadde økt både trivsel og trygghet</w:t>
      </w:r>
    </w:p>
    <w:p w14:paraId="1AB69748" w14:textId="77777777" w:rsidR="00B02333" w:rsidRPr="00E50DFC" w:rsidRDefault="00B02333" w:rsidP="00E50DFC">
      <w:pPr>
        <w:pStyle w:val="Listeavsnitt"/>
        <w:numPr>
          <w:ilvl w:val="0"/>
          <w:numId w:val="21"/>
        </w:numPr>
        <w:spacing w:after="0"/>
        <w:rPr>
          <w:rFonts w:ascii="Oslo Sans Office" w:hAnsi="Oslo Sans Office"/>
        </w:rPr>
      </w:pPr>
      <w:r w:rsidRPr="00E50DFC">
        <w:rPr>
          <w:rFonts w:ascii="Oslo Sans Office" w:hAnsi="Oslo Sans Office"/>
        </w:rPr>
        <w:t xml:space="preserve">Det er behov for venstresving for syklister inn i Jens Bjelkes gate. </w:t>
      </w:r>
    </w:p>
    <w:p w14:paraId="4F4599AF" w14:textId="77777777" w:rsidR="00ED0492" w:rsidRPr="00CF2DE6" w:rsidRDefault="00ED0492" w:rsidP="003E4ED2">
      <w:pPr>
        <w:pStyle w:val="Overskrift3"/>
        <w:spacing w:before="120" w:after="0"/>
      </w:pPr>
      <w:r w:rsidRPr="00CF2DE6">
        <w:t>Kommentar til innspill og vurderinger</w:t>
      </w:r>
    </w:p>
    <w:p w14:paraId="78989CFB" w14:textId="54B72F45" w:rsidR="004B2DD6" w:rsidRPr="00CF2DE6" w:rsidRDefault="004B2DD6" w:rsidP="00EC2363">
      <w:pPr>
        <w:spacing w:after="0"/>
        <w:rPr>
          <w:rFonts w:ascii="Oslo Sans Office" w:hAnsi="Oslo Sans Office"/>
          <w:color w:val="FF0000"/>
        </w:rPr>
      </w:pPr>
      <w:r w:rsidRPr="00CF2DE6">
        <w:rPr>
          <w:rFonts w:ascii="Oslo Sans Office" w:hAnsi="Oslo Sans Office"/>
          <w:color w:val="FF0000"/>
        </w:rPr>
        <w:t xml:space="preserve">Når sykkelanlegget står </w:t>
      </w:r>
      <w:r w:rsidR="00713A4C" w:rsidRPr="00CF2DE6">
        <w:rPr>
          <w:rFonts w:ascii="Oslo Sans Office" w:hAnsi="Oslo Sans Office"/>
          <w:color w:val="FF0000"/>
        </w:rPr>
        <w:t>ferdig,</w:t>
      </w:r>
      <w:r w:rsidRPr="00CF2DE6">
        <w:rPr>
          <w:rFonts w:ascii="Oslo Sans Office" w:hAnsi="Oslo Sans Office"/>
          <w:color w:val="FF0000"/>
        </w:rPr>
        <w:t xml:space="preserve"> har Sars’ gate potensiale for å </w:t>
      </w:r>
      <w:r w:rsidR="00713A4C" w:rsidRPr="00CF2DE6">
        <w:rPr>
          <w:rFonts w:ascii="Oslo Sans Office" w:hAnsi="Oslo Sans Office"/>
          <w:color w:val="FF0000"/>
        </w:rPr>
        <w:t>få økt antall syklister.</w:t>
      </w:r>
      <w:r w:rsidRPr="00CF2DE6">
        <w:rPr>
          <w:rFonts w:ascii="Oslo Sans Office" w:hAnsi="Oslo Sans Office"/>
          <w:color w:val="FF0000"/>
        </w:rPr>
        <w:t xml:space="preserve"> </w:t>
      </w:r>
      <w:r w:rsidR="00A43A03" w:rsidRPr="00CF2DE6">
        <w:rPr>
          <w:rFonts w:ascii="Oslo Sans Office" w:hAnsi="Oslo Sans Office"/>
          <w:color w:val="FF0000"/>
        </w:rPr>
        <w:t>Gata</w:t>
      </w:r>
      <w:r w:rsidRPr="00CF2DE6">
        <w:rPr>
          <w:rFonts w:ascii="Oslo Sans Office" w:hAnsi="Oslo Sans Office"/>
          <w:color w:val="FF0000"/>
        </w:rPr>
        <w:t xml:space="preserve"> vil være godt egnet for de som ønsker å sykle mellom Carl Berner og Grønland.</w:t>
      </w:r>
    </w:p>
    <w:p w14:paraId="619B8500" w14:textId="62B8310D" w:rsidR="00AA7489" w:rsidRPr="00CF2DE6" w:rsidRDefault="00ED0492" w:rsidP="00EC2363">
      <w:pPr>
        <w:spacing w:after="0"/>
        <w:rPr>
          <w:rFonts w:ascii="Oslo Sans Office" w:hAnsi="Oslo Sans Office"/>
          <w:color w:val="FF0000"/>
        </w:rPr>
      </w:pPr>
      <w:r w:rsidRPr="00CF2DE6">
        <w:rPr>
          <w:rFonts w:ascii="Oslo Sans Office" w:hAnsi="Oslo Sans Office"/>
          <w:color w:val="FF0000"/>
        </w:rPr>
        <w:t xml:space="preserve">Det etableres </w:t>
      </w:r>
      <w:r w:rsidR="00743F3E">
        <w:rPr>
          <w:rFonts w:ascii="Oslo Sans Office" w:hAnsi="Oslo Sans Office"/>
          <w:color w:val="FF0000"/>
        </w:rPr>
        <w:t xml:space="preserve">trygge og godt lesbare </w:t>
      </w:r>
      <w:r w:rsidR="00713A4C" w:rsidRPr="00CF2DE6">
        <w:rPr>
          <w:rFonts w:ascii="Oslo Sans Office" w:hAnsi="Oslo Sans Office"/>
          <w:color w:val="FF0000"/>
        </w:rPr>
        <w:t>sykkel</w:t>
      </w:r>
      <w:r w:rsidR="00743F3E">
        <w:rPr>
          <w:rFonts w:ascii="Oslo Sans Office" w:hAnsi="Oslo Sans Office"/>
          <w:color w:val="FF0000"/>
        </w:rPr>
        <w:t xml:space="preserve">løsninger i de store </w:t>
      </w:r>
      <w:r w:rsidR="00713A4C" w:rsidRPr="00CF2DE6">
        <w:rPr>
          <w:rFonts w:ascii="Oslo Sans Office" w:hAnsi="Oslo Sans Office"/>
          <w:color w:val="FF0000"/>
        </w:rPr>
        <w:t xml:space="preserve">krysset, </w:t>
      </w:r>
      <w:r w:rsidR="009E0BD7">
        <w:rPr>
          <w:rFonts w:ascii="Oslo Sans Office" w:hAnsi="Oslo Sans Office"/>
          <w:color w:val="FF0000"/>
        </w:rPr>
        <w:t>som ivaretar alle svingebevegelser for sykkeltrafikk i alle retninger</w:t>
      </w:r>
      <w:r w:rsidR="00BF6DF7" w:rsidRPr="00CF2DE6">
        <w:rPr>
          <w:rFonts w:ascii="Oslo Sans Office" w:hAnsi="Oslo Sans Office"/>
          <w:color w:val="FF0000"/>
        </w:rPr>
        <w:t xml:space="preserve">. </w:t>
      </w:r>
      <w:r w:rsidR="004B2DD6" w:rsidRPr="00CF2DE6">
        <w:rPr>
          <w:rFonts w:ascii="Oslo Sans Office" w:hAnsi="Oslo Sans Office"/>
          <w:color w:val="FF0000"/>
        </w:rPr>
        <w:t>D</w:t>
      </w:r>
      <w:r w:rsidR="009E0BD7">
        <w:rPr>
          <w:rFonts w:ascii="Oslo Sans Office" w:hAnsi="Oslo Sans Office"/>
          <w:color w:val="FF0000"/>
        </w:rPr>
        <w:t xml:space="preserve">et blir lagt til rette for toveis sykkeltrafikk i Jens Bjelkes gate </w:t>
      </w:r>
      <w:r w:rsidR="00CD42E4">
        <w:rPr>
          <w:rFonts w:ascii="Oslo Sans Office" w:hAnsi="Oslo Sans Office"/>
          <w:color w:val="FF0000"/>
        </w:rPr>
        <w:t>mellom Lakkegata og Vahls gate, som i dag er env</w:t>
      </w:r>
      <w:r w:rsidR="008973CA">
        <w:rPr>
          <w:rFonts w:ascii="Oslo Sans Office" w:hAnsi="Oslo Sans Office"/>
          <w:color w:val="FF0000"/>
        </w:rPr>
        <w:t>e</w:t>
      </w:r>
      <w:r w:rsidR="00CD42E4">
        <w:rPr>
          <w:rFonts w:ascii="Oslo Sans Office" w:hAnsi="Oslo Sans Office"/>
          <w:color w:val="FF0000"/>
        </w:rPr>
        <w:t xml:space="preserve">isregulert. For biltrafikk blir </w:t>
      </w:r>
      <w:r w:rsidR="008973CA">
        <w:rPr>
          <w:rFonts w:ascii="Oslo Sans Office" w:hAnsi="Oslo Sans Office"/>
          <w:color w:val="FF0000"/>
        </w:rPr>
        <w:t>det ingen endring her</w:t>
      </w:r>
      <w:r w:rsidR="004B2DD6" w:rsidRPr="00CF2DE6">
        <w:rPr>
          <w:rFonts w:ascii="Oslo Sans Office" w:hAnsi="Oslo Sans Office"/>
          <w:color w:val="FF0000"/>
        </w:rPr>
        <w:t>.</w:t>
      </w:r>
    </w:p>
    <w:p w14:paraId="38DA7BC8" w14:textId="31055A2D" w:rsidR="00611428" w:rsidRPr="00CF2DE6" w:rsidRDefault="00611428" w:rsidP="00336401">
      <w:pPr>
        <w:pStyle w:val="Overskrift2"/>
        <w:spacing w:before="240" w:after="0"/>
        <w:rPr>
          <w:rFonts w:ascii="Oslo Sans Office" w:hAnsi="Oslo Sans Office"/>
        </w:rPr>
      </w:pPr>
      <w:r w:rsidRPr="00CF2DE6">
        <w:rPr>
          <w:rFonts w:ascii="Oslo Sans Office" w:hAnsi="Oslo Sans Office"/>
        </w:rPr>
        <w:t>Kollektivtrafikken</w:t>
      </w:r>
    </w:p>
    <w:p w14:paraId="7F45B90C" w14:textId="134BD266" w:rsidR="00650A3D" w:rsidRPr="00CF2DE6" w:rsidRDefault="00C60715" w:rsidP="00723E48">
      <w:pPr>
        <w:pStyle w:val="Listeavsnitt"/>
        <w:numPr>
          <w:ilvl w:val="0"/>
          <w:numId w:val="22"/>
        </w:numPr>
        <w:spacing w:after="0"/>
        <w:rPr>
          <w:rFonts w:ascii="Oslo Sans Office" w:hAnsi="Oslo Sans Office"/>
        </w:rPr>
      </w:pPr>
      <w:r w:rsidRPr="00CF2DE6">
        <w:rPr>
          <w:rFonts w:ascii="Oslo Sans Office" w:hAnsi="Oslo Sans Office"/>
        </w:rPr>
        <w:t xml:space="preserve">Det er allerede en bussholdeplass i </w:t>
      </w:r>
      <w:r w:rsidR="00A43A03" w:rsidRPr="00CF2DE6">
        <w:rPr>
          <w:rFonts w:ascii="Oslo Sans Office" w:hAnsi="Oslo Sans Office"/>
        </w:rPr>
        <w:t>Sars’</w:t>
      </w:r>
      <w:r w:rsidRPr="00CF2DE6">
        <w:rPr>
          <w:rFonts w:ascii="Oslo Sans Office" w:hAnsi="Oslo Sans Office"/>
        </w:rPr>
        <w:t xml:space="preserve"> Gate som er tilstrekkelig og som dekker nødvendige målpunkt</w:t>
      </w:r>
      <w:r w:rsidR="00650A3D" w:rsidRPr="00CF2DE6">
        <w:rPr>
          <w:rFonts w:ascii="Oslo Sans Office" w:hAnsi="Oslo Sans Office"/>
        </w:rPr>
        <w:t>er</w:t>
      </w:r>
      <w:r w:rsidRPr="00CF2DE6">
        <w:rPr>
          <w:rFonts w:ascii="Oslo Sans Office" w:hAnsi="Oslo Sans Office"/>
        </w:rPr>
        <w:t>.</w:t>
      </w:r>
      <w:r w:rsidR="00AF0E25" w:rsidRPr="00CF2DE6">
        <w:rPr>
          <w:rFonts w:ascii="Oslo Sans Office" w:hAnsi="Oslo Sans Office"/>
        </w:rPr>
        <w:t xml:space="preserve"> </w:t>
      </w:r>
      <w:bookmarkStart w:id="1" w:name="_Toc165481789"/>
      <w:r w:rsidR="00AF0E25" w:rsidRPr="00CF2DE6">
        <w:rPr>
          <w:rFonts w:ascii="Oslo Sans Office" w:hAnsi="Oslo Sans Office"/>
        </w:rPr>
        <w:t xml:space="preserve">Ønske om at kollektivholdeplassene beholdes der de er i dag. </w:t>
      </w:r>
    </w:p>
    <w:p w14:paraId="1A976D6E" w14:textId="6DB259A2" w:rsidR="00AF0E25" w:rsidRPr="00CF2DE6" w:rsidRDefault="003311AC" w:rsidP="00723E48">
      <w:pPr>
        <w:pStyle w:val="Listeavsnitt"/>
        <w:numPr>
          <w:ilvl w:val="0"/>
          <w:numId w:val="22"/>
        </w:numPr>
        <w:spacing w:after="0"/>
        <w:rPr>
          <w:rFonts w:ascii="Oslo Sans Office" w:hAnsi="Oslo Sans Office"/>
        </w:rPr>
      </w:pPr>
      <w:r w:rsidRPr="00CF2DE6">
        <w:rPr>
          <w:rFonts w:ascii="Oslo Sans Office" w:hAnsi="Oslo Sans Office"/>
        </w:rPr>
        <w:t xml:space="preserve">Det er langt til bussholdeplasser i begge retninger fra holdeplassene i </w:t>
      </w:r>
      <w:r w:rsidR="00A43A03" w:rsidRPr="00CF2DE6">
        <w:rPr>
          <w:rFonts w:ascii="Oslo Sans Office" w:hAnsi="Oslo Sans Office"/>
        </w:rPr>
        <w:t>Sars’</w:t>
      </w:r>
      <w:r w:rsidRPr="00CF2DE6">
        <w:rPr>
          <w:rFonts w:ascii="Oslo Sans Office" w:hAnsi="Oslo Sans Office"/>
        </w:rPr>
        <w:t xml:space="preserve"> gate. </w:t>
      </w:r>
    </w:p>
    <w:bookmarkEnd w:id="1"/>
    <w:p w14:paraId="53CE6EFA" w14:textId="77777777" w:rsidR="005727D9" w:rsidRPr="00CF2DE6" w:rsidRDefault="005727D9" w:rsidP="00723E48">
      <w:pPr>
        <w:pStyle w:val="Listeavsnitt"/>
        <w:numPr>
          <w:ilvl w:val="0"/>
          <w:numId w:val="22"/>
        </w:numPr>
        <w:spacing w:after="0"/>
        <w:rPr>
          <w:rFonts w:ascii="Oslo Sans Office" w:hAnsi="Oslo Sans Office"/>
        </w:rPr>
      </w:pPr>
      <w:r w:rsidRPr="00CF2DE6">
        <w:rPr>
          <w:rFonts w:ascii="Oslo Sans Office" w:hAnsi="Oslo Sans Office"/>
        </w:rPr>
        <w:t xml:space="preserve">Ønsker oss oppgradering av busstopp med sanntidsinformasjon. Ønske om busstopp nederst i gata, i tillegg til det som er der i dag. Ønsker ikke å måtte se etter syklister når man går av bussen. </w:t>
      </w:r>
    </w:p>
    <w:p w14:paraId="1203C59C" w14:textId="5A8932E5" w:rsidR="004D7412" w:rsidRPr="00CF2DE6" w:rsidRDefault="004D7412" w:rsidP="00336401">
      <w:pPr>
        <w:pStyle w:val="Overskrift3"/>
        <w:spacing w:before="120" w:after="0"/>
      </w:pPr>
      <w:r w:rsidRPr="00CF2DE6">
        <w:t>Kommentarer</w:t>
      </w:r>
      <w:r w:rsidR="004B2DD6" w:rsidRPr="00CF2DE6">
        <w:t xml:space="preserve"> til innspill</w:t>
      </w:r>
      <w:r w:rsidRPr="00CF2DE6">
        <w:t xml:space="preserve"> og vurderinger</w:t>
      </w:r>
    </w:p>
    <w:p w14:paraId="6E347E74" w14:textId="7D22E1E4" w:rsidR="00611428" w:rsidRPr="00CF2DE6" w:rsidRDefault="003149C0" w:rsidP="00EC2363">
      <w:pPr>
        <w:spacing w:after="0"/>
        <w:rPr>
          <w:rFonts w:ascii="Oslo Sans Office" w:hAnsi="Oslo Sans Office"/>
          <w:color w:val="FF0000"/>
        </w:rPr>
      </w:pPr>
      <w:r w:rsidRPr="00CF2DE6">
        <w:rPr>
          <w:rFonts w:ascii="Oslo Sans Office" w:hAnsi="Oslo Sans Office"/>
          <w:color w:val="FF0000"/>
        </w:rPr>
        <w:t>Ho</w:t>
      </w:r>
      <w:r w:rsidR="00BF6DF7" w:rsidRPr="00CF2DE6">
        <w:rPr>
          <w:rFonts w:ascii="Oslo Sans Office" w:hAnsi="Oslo Sans Office"/>
          <w:color w:val="FF0000"/>
        </w:rPr>
        <w:t>l</w:t>
      </w:r>
      <w:r w:rsidRPr="00CF2DE6">
        <w:rPr>
          <w:rFonts w:ascii="Oslo Sans Office" w:hAnsi="Oslo Sans Office"/>
          <w:color w:val="FF0000"/>
        </w:rPr>
        <w:t xml:space="preserve">deplassen blir liggende der den er i dag. </w:t>
      </w:r>
      <w:r w:rsidR="006D4A18">
        <w:rPr>
          <w:rFonts w:ascii="Oslo Sans Office" w:hAnsi="Oslo Sans Office"/>
          <w:color w:val="FF0000"/>
        </w:rPr>
        <w:t>I</w:t>
      </w:r>
      <w:r w:rsidR="004B2DD6" w:rsidRPr="00CF2DE6">
        <w:rPr>
          <w:rFonts w:ascii="Oslo Sans Office" w:hAnsi="Oslo Sans Office"/>
          <w:color w:val="FF0000"/>
        </w:rPr>
        <w:t xml:space="preserve">nnspill </w:t>
      </w:r>
      <w:r w:rsidR="006D4A18">
        <w:rPr>
          <w:rFonts w:ascii="Oslo Sans Office" w:hAnsi="Oslo Sans Office"/>
          <w:color w:val="FF0000"/>
        </w:rPr>
        <w:t>med</w:t>
      </w:r>
      <w:r w:rsidR="004B2DD6" w:rsidRPr="00CF2DE6">
        <w:rPr>
          <w:rFonts w:ascii="Oslo Sans Office" w:hAnsi="Oslo Sans Office"/>
          <w:color w:val="FF0000"/>
        </w:rPr>
        <w:t xml:space="preserve"> ønske om flere holdeplasser i Sars’ gate</w:t>
      </w:r>
      <w:r w:rsidR="006D4A18">
        <w:rPr>
          <w:rFonts w:ascii="Oslo Sans Office" w:hAnsi="Oslo Sans Office"/>
          <w:color w:val="FF0000"/>
        </w:rPr>
        <w:t xml:space="preserve"> er </w:t>
      </w:r>
      <w:r w:rsidR="004B2DD6" w:rsidRPr="00CF2DE6">
        <w:rPr>
          <w:rFonts w:ascii="Oslo Sans Office" w:hAnsi="Oslo Sans Office"/>
          <w:color w:val="FF0000"/>
        </w:rPr>
        <w:t>videreformidle</w:t>
      </w:r>
      <w:r w:rsidR="006D4A18">
        <w:rPr>
          <w:rFonts w:ascii="Oslo Sans Office" w:hAnsi="Oslo Sans Office"/>
          <w:color w:val="FF0000"/>
        </w:rPr>
        <w:t>t</w:t>
      </w:r>
      <w:r w:rsidR="004B2DD6" w:rsidRPr="00CF2DE6">
        <w:rPr>
          <w:rFonts w:ascii="Oslo Sans Office" w:hAnsi="Oslo Sans Office"/>
          <w:color w:val="FF0000"/>
        </w:rPr>
        <w:t xml:space="preserve"> Ruter</w:t>
      </w:r>
      <w:r w:rsidRPr="00CF2DE6">
        <w:rPr>
          <w:rFonts w:ascii="Oslo Sans Office" w:hAnsi="Oslo Sans Office"/>
          <w:color w:val="FF0000"/>
        </w:rPr>
        <w:t xml:space="preserve"> som har ansvaret for planlegging av </w:t>
      </w:r>
      <w:proofErr w:type="spellStart"/>
      <w:r w:rsidRPr="00CF2DE6">
        <w:rPr>
          <w:rFonts w:ascii="Oslo Sans Office" w:hAnsi="Oslo Sans Office"/>
          <w:color w:val="FF0000"/>
        </w:rPr>
        <w:t>holdeplasstruktur</w:t>
      </w:r>
      <w:proofErr w:type="spellEnd"/>
      <w:r w:rsidRPr="00CF2DE6">
        <w:rPr>
          <w:rFonts w:ascii="Oslo Sans Office" w:hAnsi="Oslo Sans Office"/>
          <w:color w:val="FF0000"/>
        </w:rPr>
        <w:t>.</w:t>
      </w:r>
    </w:p>
    <w:p w14:paraId="422BC6DF" w14:textId="041C9B29" w:rsidR="00611428" w:rsidRPr="00CF2DE6" w:rsidRDefault="00611428" w:rsidP="00723E48">
      <w:pPr>
        <w:pStyle w:val="Overskrift2"/>
        <w:spacing w:before="240" w:after="0"/>
        <w:rPr>
          <w:rFonts w:ascii="Oslo Sans Office" w:hAnsi="Oslo Sans Office"/>
        </w:rPr>
      </w:pPr>
      <w:r w:rsidRPr="00CF2DE6">
        <w:rPr>
          <w:rFonts w:ascii="Oslo Sans Office" w:hAnsi="Oslo Sans Office"/>
        </w:rPr>
        <w:t>Varelevering</w:t>
      </w:r>
    </w:p>
    <w:p w14:paraId="7232BD87" w14:textId="0D00FE94" w:rsidR="00611428" w:rsidRPr="00CF2DE6" w:rsidRDefault="004D7412" w:rsidP="00EC2363">
      <w:pPr>
        <w:spacing w:after="0"/>
        <w:rPr>
          <w:rFonts w:ascii="Oslo Sans Office" w:hAnsi="Oslo Sans Office"/>
        </w:rPr>
      </w:pPr>
      <w:r w:rsidRPr="00CF2DE6">
        <w:rPr>
          <w:rFonts w:ascii="Oslo Sans Office" w:hAnsi="Oslo Sans Office"/>
        </w:rPr>
        <w:t xml:space="preserve">Det kom ingen innspill eller forslag om varelevering. </w:t>
      </w:r>
    </w:p>
    <w:p w14:paraId="3D243F73" w14:textId="6905CE19" w:rsidR="00611428" w:rsidRPr="00CF2DE6" w:rsidRDefault="00611428" w:rsidP="00723E48">
      <w:pPr>
        <w:pStyle w:val="Overskrift2"/>
        <w:spacing w:before="240" w:after="0"/>
        <w:rPr>
          <w:rFonts w:ascii="Oslo Sans Office" w:hAnsi="Oslo Sans Office"/>
        </w:rPr>
      </w:pPr>
      <w:r w:rsidRPr="00CF2DE6">
        <w:rPr>
          <w:rFonts w:ascii="Oslo Sans Office" w:hAnsi="Oslo Sans Office"/>
        </w:rPr>
        <w:t>Parkering</w:t>
      </w:r>
    </w:p>
    <w:p w14:paraId="774DADFD" w14:textId="4517BEE5" w:rsidR="00650A3D" w:rsidRPr="00CF2DE6" w:rsidRDefault="00650A3D" w:rsidP="00EC2363">
      <w:pPr>
        <w:spacing w:after="0"/>
        <w:rPr>
          <w:rFonts w:ascii="Oslo Sans Office" w:hAnsi="Oslo Sans Office"/>
        </w:rPr>
      </w:pPr>
      <w:r w:rsidRPr="00CF2DE6">
        <w:rPr>
          <w:rFonts w:ascii="Oslo Sans Office" w:hAnsi="Oslo Sans Office"/>
        </w:rPr>
        <w:t xml:space="preserve">Det kom svært mange innspill angående parkering – de aller fleste med anmodning om ikke å fjerne parkeringsplasser fordi det allerede er vanskelig å parkere i området. </w:t>
      </w:r>
      <w:r w:rsidR="00263119" w:rsidRPr="00CF2DE6">
        <w:rPr>
          <w:rFonts w:ascii="Oslo Sans Office" w:hAnsi="Oslo Sans Office"/>
        </w:rPr>
        <w:t xml:space="preserve">Mange innspill dreier seg om behovet for parkering. Mange som har gitt innspill er bekymret for at det skal bli færre parkeringsplasser i området. </w:t>
      </w:r>
      <w:r w:rsidRPr="00CF2DE6">
        <w:rPr>
          <w:rFonts w:ascii="Oslo Sans Office" w:hAnsi="Oslo Sans Office"/>
        </w:rPr>
        <w:t>Spørsmål om hvor mange parkeringsplasser som kommer til å forsvinne?</w:t>
      </w:r>
    </w:p>
    <w:p w14:paraId="58A5774F" w14:textId="2F6B6A40" w:rsidR="00611428" w:rsidRPr="00CF2DE6" w:rsidRDefault="00263119" w:rsidP="00B76C2B">
      <w:pPr>
        <w:pStyle w:val="Listeavsnitt"/>
        <w:numPr>
          <w:ilvl w:val="0"/>
          <w:numId w:val="23"/>
        </w:numPr>
        <w:spacing w:after="0"/>
        <w:rPr>
          <w:rFonts w:ascii="Oslo Sans Office" w:hAnsi="Oslo Sans Office"/>
        </w:rPr>
      </w:pPr>
      <w:r w:rsidRPr="00CF2DE6">
        <w:rPr>
          <w:rFonts w:ascii="Oslo Sans Office" w:hAnsi="Oslo Sans Office"/>
        </w:rPr>
        <w:lastRenderedPageBreak/>
        <w:t xml:space="preserve">Det påpekes at de eldre borettslagene langs </w:t>
      </w:r>
      <w:r w:rsidR="00A43A03" w:rsidRPr="00CF2DE6">
        <w:rPr>
          <w:rFonts w:ascii="Oslo Sans Office" w:hAnsi="Oslo Sans Office"/>
        </w:rPr>
        <w:t>Sars’</w:t>
      </w:r>
      <w:r w:rsidRPr="00CF2DE6">
        <w:rPr>
          <w:rFonts w:ascii="Oslo Sans Office" w:hAnsi="Oslo Sans Office"/>
        </w:rPr>
        <w:t xml:space="preserve"> gate ikke har tilrettelagt parkering i kjellere eller på annen måte. Det skaper en ekstra utfordring for beboerne. De som betaler for </w:t>
      </w:r>
      <w:proofErr w:type="gramStart"/>
      <w:r w:rsidRPr="00CF2DE6">
        <w:rPr>
          <w:rFonts w:ascii="Oslo Sans Office" w:hAnsi="Oslo Sans Office"/>
        </w:rPr>
        <w:t>beboerparkering</w:t>
      </w:r>
      <w:proofErr w:type="gramEnd"/>
      <w:r w:rsidRPr="00CF2DE6">
        <w:rPr>
          <w:rFonts w:ascii="Oslo Sans Office" w:hAnsi="Oslo Sans Office"/>
        </w:rPr>
        <w:t xml:space="preserve"> har problemer med å finne parkeringsplass i dag. Fjerning av parkeringsplasser vil gjøre situasjonen enda vanskeligere. Det argumenteres for at parkering er et viktigere behov en vegetasjon i gata.</w:t>
      </w:r>
    </w:p>
    <w:p w14:paraId="2A99EC50" w14:textId="0830F70A" w:rsidR="00611428" w:rsidRPr="00CF2DE6" w:rsidRDefault="00A43A03" w:rsidP="00B76C2B">
      <w:pPr>
        <w:pStyle w:val="Listeavsnitt"/>
        <w:numPr>
          <w:ilvl w:val="0"/>
          <w:numId w:val="23"/>
        </w:numPr>
        <w:spacing w:after="0"/>
        <w:rPr>
          <w:rFonts w:ascii="Oslo Sans Office" w:hAnsi="Oslo Sans Office"/>
        </w:rPr>
      </w:pPr>
      <w:r w:rsidRPr="00CF2DE6">
        <w:rPr>
          <w:rFonts w:ascii="Oslo Sans Office" w:hAnsi="Oslo Sans Office"/>
        </w:rPr>
        <w:t>Sars’</w:t>
      </w:r>
      <w:r w:rsidR="00263119" w:rsidRPr="00CF2DE6">
        <w:rPr>
          <w:rFonts w:ascii="Oslo Sans Office" w:hAnsi="Oslo Sans Office"/>
        </w:rPr>
        <w:t xml:space="preserve"> gate blir brukt som parkering for de som ønsker å besøke Botanisk hage, i tillegg til beboerne i området. I tillegg blir </w:t>
      </w:r>
      <w:r w:rsidRPr="00CF2DE6">
        <w:rPr>
          <w:rFonts w:ascii="Oslo Sans Office" w:hAnsi="Oslo Sans Office"/>
        </w:rPr>
        <w:t>Sars’</w:t>
      </w:r>
      <w:r w:rsidR="00263119" w:rsidRPr="00CF2DE6">
        <w:rPr>
          <w:rFonts w:ascii="Oslo Sans Office" w:hAnsi="Oslo Sans Office"/>
        </w:rPr>
        <w:t xml:space="preserve"> gate brukt for foreldre som må hente bringe barn til Lakkegata skole med bil. Skolen bekrefter at de fleste elevene som leveres med bil går inn gjennom porten fra </w:t>
      </w:r>
      <w:r w:rsidRPr="00CF2DE6">
        <w:rPr>
          <w:rFonts w:ascii="Oslo Sans Office" w:hAnsi="Oslo Sans Office"/>
        </w:rPr>
        <w:t>Sars’</w:t>
      </w:r>
      <w:r w:rsidR="00263119" w:rsidRPr="00CF2DE6">
        <w:rPr>
          <w:rFonts w:ascii="Oslo Sans Office" w:hAnsi="Oslo Sans Office"/>
        </w:rPr>
        <w:t xml:space="preserve"> gate. Parkeringen i </w:t>
      </w:r>
      <w:r w:rsidRPr="00CF2DE6">
        <w:rPr>
          <w:rFonts w:ascii="Oslo Sans Office" w:hAnsi="Oslo Sans Office"/>
        </w:rPr>
        <w:t>Sars’</w:t>
      </w:r>
      <w:r w:rsidR="00263119" w:rsidRPr="00CF2DE6">
        <w:rPr>
          <w:rFonts w:ascii="Oslo Sans Office" w:hAnsi="Oslo Sans Office"/>
        </w:rPr>
        <w:t xml:space="preserve"> gate blir også benyttet av ansatte som må bruke bil til jobb på både </w:t>
      </w:r>
      <w:proofErr w:type="spellStart"/>
      <w:r w:rsidR="00263119" w:rsidRPr="00CF2DE6">
        <w:rPr>
          <w:rFonts w:ascii="Oslo Sans Office" w:hAnsi="Oslo Sans Office"/>
        </w:rPr>
        <w:t>Vahl</w:t>
      </w:r>
      <w:proofErr w:type="spellEnd"/>
      <w:r w:rsidR="00263119" w:rsidRPr="00CF2DE6">
        <w:rPr>
          <w:rFonts w:ascii="Oslo Sans Office" w:hAnsi="Oslo Sans Office"/>
        </w:rPr>
        <w:t xml:space="preserve"> skole og Lakkegata skole.</w:t>
      </w:r>
    </w:p>
    <w:p w14:paraId="0F7576B8" w14:textId="66BB4F4F" w:rsidR="008B611E" w:rsidRPr="00CF2DE6" w:rsidRDefault="008B611E" w:rsidP="00B76C2B">
      <w:pPr>
        <w:pStyle w:val="Listeavsnitt"/>
        <w:numPr>
          <w:ilvl w:val="0"/>
          <w:numId w:val="23"/>
        </w:numPr>
        <w:spacing w:after="0"/>
        <w:rPr>
          <w:rFonts w:ascii="Oslo Sans Office" w:hAnsi="Oslo Sans Office"/>
        </w:rPr>
      </w:pPr>
      <w:r w:rsidRPr="00CF2DE6">
        <w:rPr>
          <w:rFonts w:ascii="Oslo Sans Office" w:hAnsi="Oslo Sans Office"/>
        </w:rPr>
        <w:t xml:space="preserve">Dersom beboerparkeringen i </w:t>
      </w:r>
      <w:r w:rsidR="00A43A03" w:rsidRPr="00CF2DE6">
        <w:rPr>
          <w:rFonts w:ascii="Oslo Sans Office" w:hAnsi="Oslo Sans Office"/>
        </w:rPr>
        <w:t>Sars’</w:t>
      </w:r>
      <w:r w:rsidRPr="00CF2DE6">
        <w:rPr>
          <w:rFonts w:ascii="Oslo Sans Office" w:hAnsi="Oslo Sans Office"/>
        </w:rPr>
        <w:t xml:space="preserve"> gate fjernes foreslås det å etablere en parkering til el-biler andre side av botanisk hage i Monrads gate. </w:t>
      </w:r>
      <w:r w:rsidR="00891191" w:rsidRPr="00CF2DE6">
        <w:rPr>
          <w:rFonts w:ascii="Oslo Sans Office" w:hAnsi="Oslo Sans Office"/>
        </w:rPr>
        <w:t xml:space="preserve">Mye parkering fra det </w:t>
      </w:r>
      <w:r w:rsidR="00572F4C" w:rsidRPr="00CF2DE6">
        <w:rPr>
          <w:rFonts w:ascii="Oslo Sans Office" w:hAnsi="Oslo Sans Office"/>
        </w:rPr>
        <w:t>marokkanske</w:t>
      </w:r>
      <w:r w:rsidR="00891191" w:rsidRPr="00CF2DE6">
        <w:rPr>
          <w:rFonts w:ascii="Oslo Sans Office" w:hAnsi="Oslo Sans Office"/>
        </w:rPr>
        <w:t xml:space="preserve"> senteret i området når det er arrangementer. </w:t>
      </w:r>
    </w:p>
    <w:p w14:paraId="78F5F99A" w14:textId="72FFB30E" w:rsidR="008B611E" w:rsidRPr="00CF2DE6" w:rsidRDefault="007301CF" w:rsidP="00B76C2B">
      <w:pPr>
        <w:pStyle w:val="Listeavsnitt"/>
        <w:numPr>
          <w:ilvl w:val="0"/>
          <w:numId w:val="23"/>
        </w:numPr>
        <w:spacing w:after="0"/>
        <w:rPr>
          <w:rFonts w:ascii="Oslo Sans Office" w:hAnsi="Oslo Sans Office"/>
        </w:rPr>
      </w:pPr>
      <w:r w:rsidRPr="00CF2DE6">
        <w:rPr>
          <w:rFonts w:ascii="Oslo Sans Office" w:hAnsi="Oslo Sans Office"/>
        </w:rPr>
        <w:t xml:space="preserve">Selv om forbedringene hva gjelder ladestasjoner, kollektivtilbud og sykkelfelt er positive for folk som sykler/spaserer gjennom </w:t>
      </w:r>
      <w:r w:rsidR="00A43A03" w:rsidRPr="00CF2DE6">
        <w:rPr>
          <w:rFonts w:ascii="Oslo Sans Office" w:hAnsi="Oslo Sans Office"/>
        </w:rPr>
        <w:t>gata</w:t>
      </w:r>
      <w:r w:rsidRPr="00CF2DE6">
        <w:rPr>
          <w:rFonts w:ascii="Oslo Sans Office" w:hAnsi="Oslo Sans Office"/>
        </w:rPr>
        <w:t xml:space="preserve"> daglig, går det på bekostning av de som allerede bor i området. Det oppfordres til å bevare et større antall av parkerings</w:t>
      </w:r>
      <w:r w:rsidR="00A4259B">
        <w:rPr>
          <w:rFonts w:ascii="Oslo Sans Office" w:hAnsi="Oslo Sans Office"/>
        </w:rPr>
        <w:t>-</w:t>
      </w:r>
      <w:r w:rsidRPr="00CF2DE6">
        <w:rPr>
          <w:rFonts w:ascii="Oslo Sans Office" w:hAnsi="Oslo Sans Office"/>
        </w:rPr>
        <w:t>plassene, enn det som ligger i planene per dags dato.</w:t>
      </w:r>
    </w:p>
    <w:p w14:paraId="0552179A" w14:textId="609E388D" w:rsidR="005B500E" w:rsidRPr="00CF2DE6" w:rsidRDefault="00314825" w:rsidP="00B76C2B">
      <w:pPr>
        <w:pStyle w:val="Listeavsnitt"/>
        <w:numPr>
          <w:ilvl w:val="0"/>
          <w:numId w:val="23"/>
        </w:numPr>
        <w:spacing w:after="0"/>
        <w:rPr>
          <w:rFonts w:ascii="Oslo Sans Office" w:hAnsi="Oslo Sans Office"/>
        </w:rPr>
      </w:pPr>
      <w:r w:rsidRPr="00CF2DE6">
        <w:rPr>
          <w:rFonts w:ascii="Oslo Sans Office" w:hAnsi="Oslo Sans Office"/>
        </w:rPr>
        <w:t>Med tanke på den økende populariteten til elbiler kan det bli behov for flere lade</w:t>
      </w:r>
      <w:r w:rsidR="008A41C2">
        <w:rPr>
          <w:rFonts w:ascii="Oslo Sans Office" w:hAnsi="Oslo Sans Office"/>
        </w:rPr>
        <w:t>-</w:t>
      </w:r>
      <w:r w:rsidRPr="00CF2DE6">
        <w:rPr>
          <w:rFonts w:ascii="Oslo Sans Office" w:hAnsi="Oslo Sans Office"/>
        </w:rPr>
        <w:t>plasser i fremtiden.</w:t>
      </w:r>
      <w:r w:rsidR="005B500E" w:rsidRPr="00CF2DE6">
        <w:rPr>
          <w:rFonts w:ascii="Oslo Sans Office" w:hAnsi="Oslo Sans Office"/>
        </w:rPr>
        <w:t xml:space="preserve"> Det er viktig pga. parkeringssituasjonen i området at det ikke fjernes så mange plasser det ser ut som er planlagt.</w:t>
      </w:r>
    </w:p>
    <w:p w14:paraId="57C3BDFF" w14:textId="765511CF"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Håper dere lar det være noen igjen noen parkeringsplasser til når man får besøk av familie, når man trenger bil til flytting (</w:t>
      </w:r>
      <w:r w:rsidR="008A41C2">
        <w:rPr>
          <w:rFonts w:ascii="Oslo Sans Office" w:hAnsi="Oslo Sans Office"/>
        </w:rPr>
        <w:t>A</w:t>
      </w:r>
      <w:r w:rsidRPr="00CF2DE6">
        <w:rPr>
          <w:rFonts w:ascii="Oslo Sans Office" w:hAnsi="Oslo Sans Office"/>
        </w:rPr>
        <w:t xml:space="preserve">nker studentbolig osv. er der). </w:t>
      </w:r>
    </w:p>
    <w:p w14:paraId="0B5CD68D"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Det er krise at det forsvinner enda flere parkeringsplasser.</w:t>
      </w:r>
    </w:p>
    <w:p w14:paraId="039F9CD1"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Vi som bor i område og er avhengig av bil på jobb vil må begynne å vurdere om det er mulig å bo i Oslo hvis flere parkeringsplasser må "ofres" for å få en grønnere profil.</w:t>
      </w:r>
    </w:p>
    <w:p w14:paraId="171BB9A9" w14:textId="4E0943AD"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Jeg ser det som særdeles lite hensiktsmessig å fjerne alle parkeringsplassene i dette området da det allerede er trangt om plassen og dette er en av gatene i hele området der det er mest tilgjengelige plasser.</w:t>
      </w:r>
      <w:r w:rsidR="00650A3D" w:rsidRPr="00CF2DE6">
        <w:rPr>
          <w:rFonts w:ascii="Oslo Sans Office" w:hAnsi="Oslo Sans Office"/>
        </w:rPr>
        <w:t xml:space="preserve"> </w:t>
      </w:r>
      <w:r w:rsidRPr="00CF2DE6">
        <w:rPr>
          <w:rFonts w:ascii="Oslo Sans Office" w:hAnsi="Oslo Sans Office"/>
        </w:rPr>
        <w:t>Dette innspillet kommer på vegne av mange naboer vi har kontakt med som alle allerede er bekymret da det også skal gjøres endringer i parkeringstilbudet på forsiden av Gråbeinkvartalet i Lakkegata.</w:t>
      </w:r>
    </w:p>
    <w:p w14:paraId="1DAE3C79" w14:textId="16F09799" w:rsidR="00AA7489" w:rsidRPr="00CF2DE6" w:rsidRDefault="00650A3D" w:rsidP="00B76C2B">
      <w:pPr>
        <w:pStyle w:val="Listeavsnitt"/>
        <w:numPr>
          <w:ilvl w:val="0"/>
          <w:numId w:val="23"/>
        </w:numPr>
        <w:spacing w:after="0"/>
        <w:rPr>
          <w:rFonts w:ascii="Oslo Sans Office" w:hAnsi="Oslo Sans Office"/>
        </w:rPr>
      </w:pPr>
      <w:r w:rsidRPr="00CF2DE6">
        <w:rPr>
          <w:rFonts w:ascii="Oslo Sans Office" w:hAnsi="Oslo Sans Office"/>
        </w:rPr>
        <w:t>N</w:t>
      </w:r>
      <w:r w:rsidR="00AA7489" w:rsidRPr="00CF2DE6">
        <w:rPr>
          <w:rFonts w:ascii="Oslo Sans Office" w:hAnsi="Oslo Sans Office"/>
        </w:rPr>
        <w:t xml:space="preserve">å som alle parkeringsplassene i </w:t>
      </w:r>
      <w:r w:rsidRPr="00CF2DE6">
        <w:rPr>
          <w:rFonts w:ascii="Oslo Sans Office" w:hAnsi="Oslo Sans Office"/>
        </w:rPr>
        <w:t>H</w:t>
      </w:r>
      <w:r w:rsidR="00AA7489" w:rsidRPr="00CF2DE6">
        <w:rPr>
          <w:rFonts w:ascii="Oslo Sans Office" w:hAnsi="Oslo Sans Office"/>
        </w:rPr>
        <w:t>elgesens</w:t>
      </w:r>
      <w:r w:rsidR="00ED4025" w:rsidRPr="00CF2DE6">
        <w:rPr>
          <w:rFonts w:ascii="Oslo Sans Office" w:hAnsi="Oslo Sans Office"/>
        </w:rPr>
        <w:t xml:space="preserve"> </w:t>
      </w:r>
      <w:r w:rsidR="00AA7489" w:rsidRPr="00CF2DE6">
        <w:rPr>
          <w:rFonts w:ascii="Oslo Sans Office" w:hAnsi="Oslo Sans Office"/>
        </w:rPr>
        <w:t xml:space="preserve">gate </w:t>
      </w:r>
      <w:r w:rsidRPr="00CF2DE6">
        <w:rPr>
          <w:rFonts w:ascii="Oslo Sans Office" w:hAnsi="Oslo Sans Office"/>
        </w:rPr>
        <w:t xml:space="preserve">fjernes, </w:t>
      </w:r>
      <w:r w:rsidR="00AA7489" w:rsidRPr="00CF2DE6">
        <w:rPr>
          <w:rFonts w:ascii="Oslo Sans Office" w:hAnsi="Oslo Sans Office"/>
        </w:rPr>
        <w:t xml:space="preserve">og det samme skjer i </w:t>
      </w:r>
      <w:r w:rsidR="00A43A03" w:rsidRPr="00CF2DE6">
        <w:rPr>
          <w:rFonts w:ascii="Oslo Sans Office" w:hAnsi="Oslo Sans Office"/>
        </w:rPr>
        <w:t>Sars’</w:t>
      </w:r>
      <w:r w:rsidR="00AA7489" w:rsidRPr="00CF2DE6">
        <w:rPr>
          <w:rFonts w:ascii="Oslo Sans Office" w:hAnsi="Oslo Sans Office"/>
        </w:rPr>
        <w:t xml:space="preserve"> gate</w:t>
      </w:r>
      <w:r w:rsidRPr="00CF2DE6">
        <w:rPr>
          <w:rFonts w:ascii="Oslo Sans Office" w:hAnsi="Oslo Sans Office"/>
        </w:rPr>
        <w:t>,</w:t>
      </w:r>
      <w:r w:rsidR="00AA7489" w:rsidRPr="00CF2DE6">
        <w:rPr>
          <w:rFonts w:ascii="Oslo Sans Office" w:hAnsi="Oslo Sans Office"/>
        </w:rPr>
        <w:t xml:space="preserve"> kan vi ikke bli boende her. Vi er dessverre totalt avhengig av bil for at vår hverdag skal gå opp.</w:t>
      </w:r>
    </w:p>
    <w:p w14:paraId="4052AAA6" w14:textId="263A9276"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 xml:space="preserve">Det viktigste for meg er at det fortsatt blir noen vanlige parkeringsplasser igjen da </w:t>
      </w:r>
      <w:r w:rsidR="00A43A03" w:rsidRPr="00CF2DE6">
        <w:rPr>
          <w:rFonts w:ascii="Oslo Sans Office" w:hAnsi="Oslo Sans Office"/>
        </w:rPr>
        <w:t>Sars’</w:t>
      </w:r>
      <w:r w:rsidRPr="00CF2DE6">
        <w:rPr>
          <w:rFonts w:ascii="Oslo Sans Office" w:hAnsi="Oslo Sans Office"/>
        </w:rPr>
        <w:t xml:space="preserve"> gate har veldig mange parkeringsplasser. Hvis dette endrer seg, vil det bli mye vanskeligere å få parkert i nærheten i fremtiden.</w:t>
      </w:r>
    </w:p>
    <w:p w14:paraId="3E698117"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Det vil tydeligvis medføre tap av et stort antall parkeringsplasser noe som gjør det enda vanskeligere å finne parkeringsplass i dette området.</w:t>
      </w:r>
    </w:p>
    <w:p w14:paraId="708A2093"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Ønsker at dere tenker på at ha nok med beboerparkeringsplasser i gata for vanlige biler for oss som bor her, slik at det ikke bare blir sykkelbaner og elbilplasser.</w:t>
      </w:r>
    </w:p>
    <w:p w14:paraId="7E10A3B4"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Å fjerne parkering for å få til noen ekstra grønne flekker, gjør at folk som er avhengig av bil blir irriterte eller oppgitt. Det er grunner for å bli boende for flere.</w:t>
      </w:r>
    </w:p>
    <w:p w14:paraId="49FFF234"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Mener det må være plass for parkering for beboere/besøkende i alle fall på den ene siden av gata. Ikke alle har helse til å benytte sykkel.</w:t>
      </w:r>
    </w:p>
    <w:p w14:paraId="7AFB98D7"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lastRenderedPageBreak/>
        <w:t xml:space="preserve">For mange år tilbake ble parkeringsplasser rundt botanisk hage fjernet, nå vil dere fjerne resten av parkeringsplassene. Det er behov for ladestasjoner siden nesten alle har el-biler nå. </w:t>
      </w:r>
    </w:p>
    <w:p w14:paraId="21237C26"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Det er ikke bare syklister og fotgjengere som bor her, fleste av beboere her har biler, og trenger man å parkere dem et sted</w:t>
      </w:r>
    </w:p>
    <w:p w14:paraId="695E8403"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Er bekymret hva gjelder de allerede begrensede parkeringsmulighetene i området.</w:t>
      </w:r>
    </w:p>
    <w:p w14:paraId="69FB487F" w14:textId="77777777"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Det er viktig for parkeringssituasjonen i området at det ikke fjernes så mange plasser det ser ut som er planlagt.</w:t>
      </w:r>
    </w:p>
    <w:p w14:paraId="68190F12" w14:textId="27E93878" w:rsidR="00AA7489" w:rsidRPr="00CF2DE6" w:rsidRDefault="00AA7489" w:rsidP="00B76C2B">
      <w:pPr>
        <w:pStyle w:val="Listeavsnitt"/>
        <w:numPr>
          <w:ilvl w:val="0"/>
          <w:numId w:val="23"/>
        </w:numPr>
        <w:spacing w:after="0"/>
        <w:rPr>
          <w:rFonts w:ascii="Oslo Sans Office" w:hAnsi="Oslo Sans Office"/>
        </w:rPr>
      </w:pPr>
      <w:r w:rsidRPr="00CF2DE6">
        <w:rPr>
          <w:rFonts w:ascii="Oslo Sans Office" w:hAnsi="Oslo Sans Office"/>
        </w:rPr>
        <w:t xml:space="preserve">Følgende begrunnelser er gitt for å beholde parkeringsplasser i </w:t>
      </w:r>
      <w:r w:rsidR="00A43A03" w:rsidRPr="00CF2DE6">
        <w:rPr>
          <w:rFonts w:ascii="Oslo Sans Office" w:hAnsi="Oslo Sans Office"/>
        </w:rPr>
        <w:t>Sars’</w:t>
      </w:r>
      <w:r w:rsidRPr="00CF2DE6">
        <w:rPr>
          <w:rFonts w:ascii="Oslo Sans Office" w:hAnsi="Oslo Sans Office"/>
        </w:rPr>
        <w:t xml:space="preserve"> gate: </w:t>
      </w:r>
    </w:p>
    <w:p w14:paraId="246404B3" w14:textId="77777777" w:rsidR="00AA7489" w:rsidRPr="00CF2DE6" w:rsidRDefault="00AA7489" w:rsidP="000C4F95">
      <w:pPr>
        <w:pStyle w:val="Listeavsnitt"/>
        <w:numPr>
          <w:ilvl w:val="0"/>
          <w:numId w:val="25"/>
        </w:numPr>
        <w:spacing w:after="0"/>
        <w:contextualSpacing w:val="0"/>
        <w:rPr>
          <w:rFonts w:ascii="Oslo Sans Office" w:hAnsi="Oslo Sans Office"/>
        </w:rPr>
      </w:pPr>
      <w:r w:rsidRPr="00CF2DE6">
        <w:rPr>
          <w:rFonts w:ascii="Oslo Sans Office" w:hAnsi="Oslo Sans Office"/>
        </w:rPr>
        <w:t>Er allerede vanskelig å parkere i området pga. trikken i Trondheimsveien</w:t>
      </w:r>
    </w:p>
    <w:p w14:paraId="2C1514BB" w14:textId="77777777" w:rsidR="00AA7489" w:rsidRPr="00CF2DE6" w:rsidRDefault="00AA7489" w:rsidP="000C4F95">
      <w:pPr>
        <w:pStyle w:val="Listeavsnitt"/>
        <w:numPr>
          <w:ilvl w:val="0"/>
          <w:numId w:val="25"/>
        </w:numPr>
        <w:spacing w:after="0"/>
        <w:contextualSpacing w:val="0"/>
        <w:rPr>
          <w:rFonts w:ascii="Oslo Sans Office" w:hAnsi="Oslo Sans Office"/>
        </w:rPr>
      </w:pPr>
      <w:r w:rsidRPr="00CF2DE6">
        <w:rPr>
          <w:rFonts w:ascii="Oslo Sans Office" w:hAnsi="Oslo Sans Office"/>
        </w:rPr>
        <w:t>Etter fjerning av plasser langs Jens Bjelkes gate er det nå blitt kritisk få plasser igjen, det er ikke uvanlig å måtte kjøre rundt omkring i område opp til 20 minutter for å finne en plass. Ser at bilister står og venter på gatehjørner i håp om at det skal bli en ledig plass, ikke veldig miljøvennlig dette.</w:t>
      </w:r>
    </w:p>
    <w:p w14:paraId="3FC90B45" w14:textId="26F48C05" w:rsidR="00AA7489" w:rsidRPr="00CF2DE6" w:rsidRDefault="00AA7489" w:rsidP="000C4F95">
      <w:pPr>
        <w:pStyle w:val="Listeavsnitt"/>
        <w:numPr>
          <w:ilvl w:val="0"/>
          <w:numId w:val="25"/>
        </w:numPr>
        <w:spacing w:after="0"/>
        <w:contextualSpacing w:val="0"/>
        <w:rPr>
          <w:rFonts w:ascii="Oslo Sans Office" w:hAnsi="Oslo Sans Office"/>
        </w:rPr>
      </w:pPr>
      <w:r w:rsidRPr="00CF2DE6">
        <w:rPr>
          <w:rFonts w:ascii="Oslo Sans Office" w:hAnsi="Oslo Sans Office"/>
        </w:rPr>
        <w:t>Har fått mange avslag fra bedrifter (som elektrikere, rørleggere og flyttefolk) som beklager og erkjenner at de ikke kan påta seg småjobber grunnet at de ikke kan parkere!!!</w:t>
      </w:r>
    </w:p>
    <w:p w14:paraId="1EC23EE5" w14:textId="77777777" w:rsidR="00AA7489" w:rsidRPr="00CF2DE6" w:rsidRDefault="00AA7489" w:rsidP="000C4F95">
      <w:pPr>
        <w:pStyle w:val="Listeavsnitt"/>
        <w:numPr>
          <w:ilvl w:val="0"/>
          <w:numId w:val="25"/>
        </w:numPr>
        <w:spacing w:after="0"/>
        <w:contextualSpacing w:val="0"/>
        <w:rPr>
          <w:rFonts w:ascii="Oslo Sans Office" w:hAnsi="Oslo Sans Office"/>
        </w:rPr>
      </w:pPr>
      <w:r w:rsidRPr="00CF2DE6">
        <w:rPr>
          <w:rFonts w:ascii="Oslo Sans Office" w:hAnsi="Oslo Sans Office"/>
        </w:rPr>
        <w:t>Fjerning av disse parkeringsplassene vil negativt påvirke både mitt og mange andres liv.</w:t>
      </w:r>
    </w:p>
    <w:p w14:paraId="1D36F433" w14:textId="77777777" w:rsidR="005A79B1" w:rsidRPr="00CF2DE6" w:rsidRDefault="005A79B1" w:rsidP="00DA08A2">
      <w:pPr>
        <w:pStyle w:val="Overskrift3"/>
        <w:spacing w:after="0"/>
      </w:pPr>
      <w:r w:rsidRPr="00CF2DE6">
        <w:t>Kommentarer til innspill og vurderinger</w:t>
      </w:r>
    </w:p>
    <w:p w14:paraId="1C472CF9" w14:textId="5F45F1C9" w:rsidR="007301CF" w:rsidRPr="00CF2DE6" w:rsidRDefault="008E0528" w:rsidP="00EC2363">
      <w:pPr>
        <w:spacing w:after="0"/>
        <w:rPr>
          <w:rFonts w:ascii="Oslo Sans Office" w:hAnsi="Oslo Sans Office"/>
          <w:color w:val="FF0000"/>
        </w:rPr>
      </w:pPr>
      <w:r w:rsidRPr="1754E07D">
        <w:rPr>
          <w:rFonts w:ascii="Oslo Sans Office" w:hAnsi="Oslo Sans Office"/>
          <w:color w:val="FF0000"/>
        </w:rPr>
        <w:t xml:space="preserve">Fjerning av parkering </w:t>
      </w:r>
      <w:r w:rsidR="00975164" w:rsidRPr="1754E07D">
        <w:rPr>
          <w:rFonts w:ascii="Oslo Sans Office" w:hAnsi="Oslo Sans Office"/>
          <w:color w:val="FF0000"/>
        </w:rPr>
        <w:t xml:space="preserve">i </w:t>
      </w:r>
      <w:r w:rsidRPr="1754E07D">
        <w:rPr>
          <w:rFonts w:ascii="Oslo Sans Office" w:hAnsi="Oslo Sans Office"/>
          <w:color w:val="FF0000"/>
        </w:rPr>
        <w:t>Sars’ gate</w:t>
      </w:r>
      <w:r w:rsidR="27A6024C" w:rsidRPr="1754E07D">
        <w:rPr>
          <w:rFonts w:ascii="Oslo Sans Office" w:hAnsi="Oslo Sans Office"/>
          <w:color w:val="FF0000"/>
        </w:rPr>
        <w:t>-</w:t>
      </w:r>
      <w:r w:rsidRPr="1754E07D">
        <w:rPr>
          <w:rFonts w:ascii="Oslo Sans Office" w:hAnsi="Oslo Sans Office"/>
          <w:color w:val="FF0000"/>
        </w:rPr>
        <w:t xml:space="preserve">prosjektet </w:t>
      </w:r>
      <w:r w:rsidR="00975164" w:rsidRPr="1754E07D">
        <w:rPr>
          <w:rFonts w:ascii="Oslo Sans Office" w:hAnsi="Oslo Sans Office"/>
          <w:color w:val="FF0000"/>
        </w:rPr>
        <w:t xml:space="preserve">er </w:t>
      </w:r>
      <w:r w:rsidRPr="1754E07D">
        <w:rPr>
          <w:rFonts w:ascii="Oslo Sans Office" w:hAnsi="Oslo Sans Office"/>
          <w:color w:val="FF0000"/>
        </w:rPr>
        <w:t>e</w:t>
      </w:r>
      <w:r w:rsidR="005A79B1" w:rsidRPr="1754E07D">
        <w:rPr>
          <w:rFonts w:ascii="Oslo Sans Office" w:hAnsi="Oslo Sans Office"/>
          <w:color w:val="FF0000"/>
        </w:rPr>
        <w:t xml:space="preserve">n konsekvens av behov for </w:t>
      </w:r>
      <w:r w:rsidRPr="1754E07D">
        <w:rPr>
          <w:rFonts w:ascii="Oslo Sans Office" w:hAnsi="Oslo Sans Office"/>
          <w:color w:val="FF0000"/>
        </w:rPr>
        <w:t xml:space="preserve">arealer til </w:t>
      </w:r>
      <w:r w:rsidR="005A79B1" w:rsidRPr="1754E07D">
        <w:rPr>
          <w:rFonts w:ascii="Oslo Sans Office" w:hAnsi="Oslo Sans Office"/>
          <w:color w:val="FF0000"/>
        </w:rPr>
        <w:t>syk</w:t>
      </w:r>
      <w:r w:rsidRPr="1754E07D">
        <w:rPr>
          <w:rFonts w:ascii="Oslo Sans Office" w:hAnsi="Oslo Sans Office"/>
          <w:color w:val="FF0000"/>
        </w:rPr>
        <w:t xml:space="preserve">lende </w:t>
      </w:r>
      <w:r w:rsidR="005A79B1" w:rsidRPr="1754E07D">
        <w:rPr>
          <w:rFonts w:ascii="Oslo Sans Office" w:hAnsi="Oslo Sans Office"/>
          <w:color w:val="FF0000"/>
        </w:rPr>
        <w:t>og</w:t>
      </w:r>
      <w:r w:rsidRPr="1754E07D">
        <w:rPr>
          <w:rFonts w:ascii="Oslo Sans Office" w:hAnsi="Oslo Sans Office"/>
          <w:color w:val="FF0000"/>
        </w:rPr>
        <w:t xml:space="preserve"> nok</w:t>
      </w:r>
      <w:r w:rsidR="005A79B1" w:rsidRPr="1754E07D">
        <w:rPr>
          <w:rFonts w:ascii="Oslo Sans Office" w:hAnsi="Oslo Sans Office"/>
          <w:color w:val="FF0000"/>
        </w:rPr>
        <w:t xml:space="preserve"> </w:t>
      </w:r>
      <w:r w:rsidR="0020487F" w:rsidRPr="1754E07D">
        <w:rPr>
          <w:rFonts w:ascii="Oslo Sans Office" w:hAnsi="Oslo Sans Office"/>
          <w:color w:val="FF0000"/>
        </w:rPr>
        <w:t xml:space="preserve">arealer til å håndtere </w:t>
      </w:r>
      <w:r w:rsidR="009F0D97" w:rsidRPr="1754E07D">
        <w:rPr>
          <w:rFonts w:ascii="Oslo Sans Office" w:hAnsi="Oslo Sans Office"/>
          <w:color w:val="FF0000"/>
        </w:rPr>
        <w:t xml:space="preserve">overvann ved </w:t>
      </w:r>
      <w:r w:rsidR="0020487F" w:rsidRPr="1754E07D">
        <w:rPr>
          <w:rFonts w:ascii="Oslo Sans Office" w:hAnsi="Oslo Sans Office"/>
          <w:color w:val="FF0000"/>
        </w:rPr>
        <w:t>st</w:t>
      </w:r>
      <w:r w:rsidR="009F0D97" w:rsidRPr="1754E07D">
        <w:rPr>
          <w:rFonts w:ascii="Oslo Sans Office" w:hAnsi="Oslo Sans Office"/>
          <w:color w:val="FF0000"/>
        </w:rPr>
        <w:t>or</w:t>
      </w:r>
      <w:r w:rsidR="0020487F" w:rsidRPr="1754E07D">
        <w:rPr>
          <w:rFonts w:ascii="Oslo Sans Office" w:hAnsi="Oslo Sans Office"/>
          <w:color w:val="FF0000"/>
        </w:rPr>
        <w:t>e reg</w:t>
      </w:r>
      <w:r w:rsidR="00975164" w:rsidRPr="1754E07D">
        <w:rPr>
          <w:rFonts w:ascii="Oslo Sans Office" w:hAnsi="Oslo Sans Office"/>
          <w:color w:val="FF0000"/>
        </w:rPr>
        <w:t>n</w:t>
      </w:r>
      <w:r w:rsidR="009F0D97" w:rsidRPr="1754E07D">
        <w:rPr>
          <w:rFonts w:ascii="Oslo Sans Office" w:hAnsi="Oslo Sans Office"/>
          <w:color w:val="FF0000"/>
        </w:rPr>
        <w:t>skyll</w:t>
      </w:r>
      <w:r w:rsidRPr="1754E07D">
        <w:rPr>
          <w:rFonts w:ascii="Oslo Sans Office" w:hAnsi="Oslo Sans Office"/>
          <w:color w:val="FF0000"/>
        </w:rPr>
        <w:t>. G</w:t>
      </w:r>
      <w:r w:rsidR="0020487F" w:rsidRPr="1754E07D">
        <w:rPr>
          <w:rFonts w:ascii="Oslo Sans Office" w:hAnsi="Oslo Sans Office"/>
          <w:color w:val="FF0000"/>
        </w:rPr>
        <w:t xml:space="preserve">jenstående areal til parkering blir </w:t>
      </w:r>
      <w:r w:rsidR="00BB12BF" w:rsidRPr="1754E07D">
        <w:rPr>
          <w:rFonts w:ascii="Oslo Sans Office" w:hAnsi="Oslo Sans Office"/>
          <w:color w:val="FF0000"/>
        </w:rPr>
        <w:t xml:space="preserve">en god del </w:t>
      </w:r>
      <w:r w:rsidR="0020487F" w:rsidRPr="1754E07D">
        <w:rPr>
          <w:rFonts w:ascii="Oslo Sans Office" w:hAnsi="Oslo Sans Office"/>
          <w:color w:val="FF0000"/>
        </w:rPr>
        <w:t>mindre enn i dag</w:t>
      </w:r>
      <w:r w:rsidRPr="1754E07D">
        <w:rPr>
          <w:rFonts w:ascii="Oslo Sans Office" w:hAnsi="Oslo Sans Office"/>
          <w:color w:val="FF0000"/>
        </w:rPr>
        <w:t>ens løsning</w:t>
      </w:r>
      <w:r w:rsidR="0020487F" w:rsidRPr="1754E07D">
        <w:rPr>
          <w:rFonts w:ascii="Oslo Sans Office" w:hAnsi="Oslo Sans Office"/>
          <w:color w:val="FF0000"/>
        </w:rPr>
        <w:t xml:space="preserve">. </w:t>
      </w:r>
      <w:r w:rsidR="00B01FB8" w:rsidRPr="1754E07D">
        <w:rPr>
          <w:rFonts w:ascii="Oslo Sans Office" w:hAnsi="Oslo Sans Office"/>
          <w:color w:val="FF0000"/>
        </w:rPr>
        <w:t>Det er lagt vekt på å opprettholde flest mulig p-plasser</w:t>
      </w:r>
      <w:r w:rsidR="0020487F" w:rsidRPr="1754E07D">
        <w:rPr>
          <w:rFonts w:ascii="Oslo Sans Office" w:hAnsi="Oslo Sans Office"/>
          <w:color w:val="FF0000"/>
        </w:rPr>
        <w:t>, men likevel oppnå kravene for overvannshåndtering.</w:t>
      </w:r>
      <w:r w:rsidR="00B01FB8" w:rsidRPr="1754E07D">
        <w:rPr>
          <w:rFonts w:ascii="Oslo Sans Office" w:hAnsi="Oslo Sans Office"/>
          <w:color w:val="FF0000"/>
        </w:rPr>
        <w:t xml:space="preserve"> Resultatet er at</w:t>
      </w:r>
      <w:r w:rsidR="00E42068" w:rsidRPr="1754E07D">
        <w:rPr>
          <w:rFonts w:ascii="Oslo Sans Office" w:hAnsi="Oslo Sans Office"/>
          <w:color w:val="FF0000"/>
        </w:rPr>
        <w:t xml:space="preserve"> 90 av dagens 139</w:t>
      </w:r>
      <w:r w:rsidR="00B01FB8" w:rsidRPr="1754E07D">
        <w:rPr>
          <w:rFonts w:ascii="Oslo Sans Office" w:hAnsi="Oslo Sans Office"/>
          <w:color w:val="FF0000"/>
        </w:rPr>
        <w:t xml:space="preserve"> </w:t>
      </w:r>
      <w:r w:rsidR="00E42068" w:rsidRPr="1754E07D">
        <w:rPr>
          <w:rFonts w:ascii="Oslo Sans Office" w:hAnsi="Oslo Sans Office"/>
          <w:color w:val="FF0000"/>
        </w:rPr>
        <w:t xml:space="preserve">parkeringsplasser </w:t>
      </w:r>
      <w:r w:rsidR="00002F97" w:rsidRPr="1754E07D">
        <w:rPr>
          <w:rFonts w:ascii="Oslo Sans Office" w:hAnsi="Oslo Sans Office"/>
          <w:color w:val="FF0000"/>
        </w:rPr>
        <w:t>forsvinner (65%).</w:t>
      </w:r>
      <w:r w:rsidR="00326240" w:rsidRPr="1754E07D">
        <w:rPr>
          <w:rFonts w:ascii="Oslo Sans Office" w:hAnsi="Oslo Sans Office"/>
          <w:color w:val="FF0000"/>
        </w:rPr>
        <w:t xml:space="preserve"> </w:t>
      </w:r>
    </w:p>
    <w:p w14:paraId="23EB2D2C" w14:textId="2D04D240" w:rsidR="00326240" w:rsidRPr="00CF2DE6" w:rsidRDefault="00326240" w:rsidP="00EC2363">
      <w:pPr>
        <w:spacing w:after="0"/>
        <w:rPr>
          <w:rFonts w:ascii="Oslo Sans Office" w:hAnsi="Oslo Sans Office"/>
          <w:color w:val="FF0000"/>
        </w:rPr>
      </w:pPr>
      <w:r w:rsidRPr="00CF2DE6">
        <w:rPr>
          <w:rFonts w:ascii="Oslo Sans Office" w:hAnsi="Oslo Sans Office"/>
          <w:color w:val="FF0000"/>
        </w:rPr>
        <w:t xml:space="preserve">Når det blir færre </w:t>
      </w:r>
      <w:r w:rsidR="004B4056" w:rsidRPr="00CF2DE6">
        <w:rPr>
          <w:rFonts w:ascii="Oslo Sans Office" w:hAnsi="Oslo Sans Office"/>
          <w:color w:val="FF0000"/>
        </w:rPr>
        <w:t>p-</w:t>
      </w:r>
      <w:r w:rsidRPr="00CF2DE6">
        <w:rPr>
          <w:rFonts w:ascii="Oslo Sans Office" w:hAnsi="Oslo Sans Office"/>
          <w:color w:val="FF0000"/>
        </w:rPr>
        <w:t xml:space="preserve">plasser er det viktig at de benyttes av beboere og de som har </w:t>
      </w:r>
      <w:proofErr w:type="spellStart"/>
      <w:r w:rsidRPr="00CF2DE6">
        <w:rPr>
          <w:rFonts w:ascii="Oslo Sans Office" w:hAnsi="Oslo Sans Office"/>
          <w:color w:val="FF0000"/>
        </w:rPr>
        <w:t>målpunkt</w:t>
      </w:r>
      <w:proofErr w:type="spellEnd"/>
      <w:r w:rsidRPr="00CF2DE6">
        <w:rPr>
          <w:rFonts w:ascii="Oslo Sans Office" w:hAnsi="Oslo Sans Office"/>
          <w:color w:val="FF0000"/>
        </w:rPr>
        <w:t xml:space="preserve"> i Sars’ gate</w:t>
      </w:r>
      <w:r w:rsidR="00C772B9">
        <w:rPr>
          <w:rFonts w:ascii="Oslo Sans Office" w:hAnsi="Oslo Sans Office"/>
          <w:color w:val="FF0000"/>
        </w:rPr>
        <w:t>.</w:t>
      </w:r>
      <w:r w:rsidRPr="00CF2DE6">
        <w:rPr>
          <w:rFonts w:ascii="Oslo Sans Office" w:hAnsi="Oslo Sans Office"/>
          <w:color w:val="FF0000"/>
        </w:rPr>
        <w:t xml:space="preserve"> </w:t>
      </w:r>
      <w:r w:rsidR="00C772B9">
        <w:rPr>
          <w:rFonts w:ascii="Oslo Sans Office" w:hAnsi="Oslo Sans Office"/>
          <w:color w:val="FF0000"/>
        </w:rPr>
        <w:t>D</w:t>
      </w:r>
      <w:r w:rsidRPr="00CF2DE6">
        <w:rPr>
          <w:rFonts w:ascii="Oslo Sans Office" w:hAnsi="Oslo Sans Office"/>
          <w:color w:val="FF0000"/>
        </w:rPr>
        <w:t xml:space="preserve">et vil derfor </w:t>
      </w:r>
      <w:r w:rsidR="00720461" w:rsidRPr="00CF2DE6">
        <w:rPr>
          <w:rFonts w:ascii="Oslo Sans Office" w:hAnsi="Oslo Sans Office"/>
          <w:color w:val="FF0000"/>
        </w:rPr>
        <w:t xml:space="preserve">arbeides videre med en hensiktsmessig </w:t>
      </w:r>
      <w:r w:rsidR="00DC547E">
        <w:rPr>
          <w:rFonts w:ascii="Oslo Sans Office" w:hAnsi="Oslo Sans Office"/>
          <w:color w:val="FF0000"/>
        </w:rPr>
        <w:t xml:space="preserve">fordeling mellom </w:t>
      </w:r>
      <w:r w:rsidR="00720461" w:rsidRPr="00CF2DE6">
        <w:rPr>
          <w:rFonts w:ascii="Oslo Sans Office" w:hAnsi="Oslo Sans Office"/>
          <w:color w:val="FF0000"/>
        </w:rPr>
        <w:t>HC</w:t>
      </w:r>
      <w:r w:rsidR="00DC547E">
        <w:rPr>
          <w:rFonts w:ascii="Oslo Sans Office" w:hAnsi="Oslo Sans Office"/>
          <w:color w:val="FF0000"/>
        </w:rPr>
        <w:t>-</w:t>
      </w:r>
      <w:r w:rsidR="00720461" w:rsidRPr="00CF2DE6">
        <w:rPr>
          <w:rFonts w:ascii="Oslo Sans Office" w:hAnsi="Oslo Sans Office"/>
          <w:color w:val="FF0000"/>
        </w:rPr>
        <w:t>plasser,</w:t>
      </w:r>
      <w:r w:rsidR="00DC547E">
        <w:rPr>
          <w:rFonts w:ascii="Oslo Sans Office" w:hAnsi="Oslo Sans Office"/>
          <w:color w:val="FF0000"/>
        </w:rPr>
        <w:t xml:space="preserve"> </w:t>
      </w:r>
      <w:r w:rsidR="00720461" w:rsidRPr="00CF2DE6">
        <w:rPr>
          <w:rFonts w:ascii="Oslo Sans Office" w:hAnsi="Oslo Sans Office"/>
          <w:color w:val="FF0000"/>
        </w:rPr>
        <w:t>beboerplasser</w:t>
      </w:r>
      <w:r w:rsidR="00DC547E">
        <w:rPr>
          <w:rFonts w:ascii="Oslo Sans Office" w:hAnsi="Oslo Sans Office"/>
          <w:color w:val="FF0000"/>
        </w:rPr>
        <w:t xml:space="preserve">, </w:t>
      </w:r>
      <w:r w:rsidR="00720461" w:rsidRPr="00CF2DE6">
        <w:rPr>
          <w:rFonts w:ascii="Oslo Sans Office" w:hAnsi="Oslo Sans Office"/>
          <w:color w:val="FF0000"/>
        </w:rPr>
        <w:t>plasser for delebil</w:t>
      </w:r>
      <w:r w:rsidR="008E0528" w:rsidRPr="00CF2DE6">
        <w:rPr>
          <w:rFonts w:ascii="Oslo Sans Office" w:hAnsi="Oslo Sans Office"/>
          <w:color w:val="FF0000"/>
        </w:rPr>
        <w:t xml:space="preserve"> og </w:t>
      </w:r>
      <w:r w:rsidR="00DC547E">
        <w:rPr>
          <w:rFonts w:ascii="Oslo Sans Office" w:hAnsi="Oslo Sans Office"/>
          <w:color w:val="FF0000"/>
        </w:rPr>
        <w:t>f</w:t>
      </w:r>
      <w:r w:rsidR="008E0528" w:rsidRPr="00CF2DE6">
        <w:rPr>
          <w:rFonts w:ascii="Oslo Sans Office" w:hAnsi="Oslo Sans Office"/>
          <w:color w:val="FF0000"/>
        </w:rPr>
        <w:t xml:space="preserve">or varelevering. </w:t>
      </w:r>
    </w:p>
    <w:p w14:paraId="4AEA724A" w14:textId="523B2E4F" w:rsidR="00611428" w:rsidRPr="00CF2DE6" w:rsidRDefault="00611428" w:rsidP="00DA08A2">
      <w:pPr>
        <w:pStyle w:val="Overskrift2"/>
        <w:spacing w:before="240" w:after="0"/>
        <w:rPr>
          <w:rFonts w:ascii="Oslo Sans Office" w:hAnsi="Oslo Sans Office"/>
        </w:rPr>
      </w:pPr>
      <w:r w:rsidRPr="00CF2DE6">
        <w:rPr>
          <w:rFonts w:ascii="Oslo Sans Office" w:hAnsi="Oslo Sans Office"/>
        </w:rPr>
        <w:t>Medvirkning</w:t>
      </w:r>
    </w:p>
    <w:p w14:paraId="329EE983" w14:textId="310A5FF2" w:rsidR="00611428" w:rsidRPr="00CF2DE6" w:rsidRDefault="004D7412" w:rsidP="00EC2363">
      <w:pPr>
        <w:spacing w:after="0"/>
        <w:rPr>
          <w:rFonts w:ascii="Oslo Sans Office" w:hAnsi="Oslo Sans Office"/>
        </w:rPr>
      </w:pPr>
      <w:r w:rsidRPr="00CF2DE6">
        <w:rPr>
          <w:rFonts w:ascii="Oslo Sans Office" w:hAnsi="Oslo Sans Office"/>
        </w:rPr>
        <w:t>Det kom noen forespørsler og tilbud om befaring i området. Innspill og problemstillinger som ble formidlet er innarbeidet i dette notatet.</w:t>
      </w:r>
    </w:p>
    <w:p w14:paraId="30E482E6" w14:textId="5BE97AD3" w:rsidR="00611428" w:rsidRPr="00CF2DE6" w:rsidRDefault="00611428" w:rsidP="00DA08A2">
      <w:pPr>
        <w:pStyle w:val="Overskrift2"/>
        <w:spacing w:before="240" w:after="0"/>
        <w:rPr>
          <w:rFonts w:ascii="Oslo Sans Office" w:hAnsi="Oslo Sans Office"/>
        </w:rPr>
      </w:pPr>
      <w:r w:rsidRPr="00CF2DE6">
        <w:rPr>
          <w:rFonts w:ascii="Oslo Sans Office" w:hAnsi="Oslo Sans Office"/>
        </w:rPr>
        <w:t>Skolene</w:t>
      </w:r>
    </w:p>
    <w:p w14:paraId="2A798A48" w14:textId="539DA16E" w:rsidR="008B611E" w:rsidRPr="00CF2DE6" w:rsidRDefault="00A43A03" w:rsidP="00EC2363">
      <w:pPr>
        <w:spacing w:after="0"/>
        <w:rPr>
          <w:rFonts w:ascii="Oslo Sans Office" w:hAnsi="Oslo Sans Office"/>
        </w:rPr>
      </w:pPr>
      <w:r w:rsidRPr="00CF2DE6">
        <w:rPr>
          <w:rFonts w:ascii="Oslo Sans Office" w:hAnsi="Oslo Sans Office"/>
        </w:rPr>
        <w:t>Sars’</w:t>
      </w:r>
      <w:r w:rsidR="008B611E" w:rsidRPr="00CF2DE6">
        <w:rPr>
          <w:rFonts w:ascii="Oslo Sans Office" w:hAnsi="Oslo Sans Office"/>
        </w:rPr>
        <w:t xml:space="preserve"> gate er skolevei så fartsgrensen bør være lik som i Trondheimsveien med 30 km/t rundt Lakkegata skole.</w:t>
      </w:r>
    </w:p>
    <w:p w14:paraId="5399323A" w14:textId="01B02BE0" w:rsidR="004D7412" w:rsidRPr="00CF2DE6" w:rsidRDefault="004D7412" w:rsidP="00DA08A2">
      <w:pPr>
        <w:pStyle w:val="Overskrift3"/>
        <w:spacing w:after="0"/>
      </w:pPr>
      <w:r w:rsidRPr="00CF2DE6">
        <w:t xml:space="preserve">Kommentarer </w:t>
      </w:r>
      <w:r w:rsidR="0055464B" w:rsidRPr="00CF2DE6">
        <w:t xml:space="preserve">til innspill </w:t>
      </w:r>
      <w:r w:rsidRPr="00CF2DE6">
        <w:t>og vurderinger</w:t>
      </w:r>
    </w:p>
    <w:p w14:paraId="22C7DD77" w14:textId="6D2D6556" w:rsidR="00611428" w:rsidRPr="00CF2DE6" w:rsidRDefault="00A87128" w:rsidP="00EC2363">
      <w:pPr>
        <w:spacing w:after="0"/>
        <w:rPr>
          <w:rFonts w:ascii="Oslo Sans Office" w:hAnsi="Oslo Sans Office"/>
          <w:color w:val="FF0000"/>
        </w:rPr>
      </w:pPr>
      <w:r w:rsidRPr="00CF2DE6">
        <w:rPr>
          <w:rFonts w:ascii="Oslo Sans Office" w:hAnsi="Oslo Sans Office"/>
          <w:color w:val="FF0000"/>
        </w:rPr>
        <w:t>Prosjektet opprettholder standard hastighet i Sars’ gate på 40</w:t>
      </w:r>
      <w:r w:rsidR="00D11BE5">
        <w:rPr>
          <w:rFonts w:ascii="Oslo Sans Office" w:hAnsi="Oslo Sans Office"/>
          <w:color w:val="FF0000"/>
        </w:rPr>
        <w:t xml:space="preserve"> </w:t>
      </w:r>
      <w:r w:rsidRPr="00CF2DE6">
        <w:rPr>
          <w:rFonts w:ascii="Oslo Sans Office" w:hAnsi="Oslo Sans Office"/>
          <w:color w:val="FF0000"/>
        </w:rPr>
        <w:t xml:space="preserve">km/t. Dette fordi </w:t>
      </w:r>
      <w:r w:rsidR="00A43A03" w:rsidRPr="00CF2DE6">
        <w:rPr>
          <w:rFonts w:ascii="Oslo Sans Office" w:hAnsi="Oslo Sans Office"/>
          <w:color w:val="FF0000"/>
        </w:rPr>
        <w:t>gata</w:t>
      </w:r>
      <w:r w:rsidRPr="00CF2DE6">
        <w:rPr>
          <w:rFonts w:ascii="Oslo Sans Office" w:hAnsi="Oslo Sans Office"/>
          <w:color w:val="FF0000"/>
        </w:rPr>
        <w:t xml:space="preserve"> er en viktig buss</w:t>
      </w:r>
      <w:r w:rsidR="00732083">
        <w:rPr>
          <w:rFonts w:ascii="Oslo Sans Office" w:hAnsi="Oslo Sans Office"/>
          <w:color w:val="FF0000"/>
        </w:rPr>
        <w:t>-</w:t>
      </w:r>
      <w:r w:rsidRPr="00CF2DE6">
        <w:rPr>
          <w:rFonts w:ascii="Oslo Sans Office" w:hAnsi="Oslo Sans Office"/>
          <w:color w:val="FF0000"/>
        </w:rPr>
        <w:t xml:space="preserve"> og </w:t>
      </w:r>
      <w:proofErr w:type="spellStart"/>
      <w:r w:rsidRPr="00CF2DE6">
        <w:rPr>
          <w:rFonts w:ascii="Oslo Sans Office" w:hAnsi="Oslo Sans Office"/>
          <w:color w:val="FF0000"/>
        </w:rPr>
        <w:t>utrykningstras</w:t>
      </w:r>
      <w:r w:rsidR="00732083">
        <w:rPr>
          <w:rFonts w:ascii="Oslo Sans Office" w:hAnsi="Oslo Sans Office"/>
          <w:color w:val="FF0000"/>
        </w:rPr>
        <w:t>è</w:t>
      </w:r>
      <w:proofErr w:type="spellEnd"/>
      <w:r w:rsidRPr="00CF2DE6">
        <w:rPr>
          <w:rFonts w:ascii="Oslo Sans Office" w:hAnsi="Oslo Sans Office"/>
          <w:color w:val="FF0000"/>
        </w:rPr>
        <w:t xml:space="preserve">. Med egne arealer for syklende og sparkesykler, god bredde på fortau, opphøyde gangfelt og en innsnevring av </w:t>
      </w:r>
      <w:r w:rsidR="00A43A03" w:rsidRPr="00CF2DE6">
        <w:rPr>
          <w:rFonts w:ascii="Oslo Sans Office" w:hAnsi="Oslo Sans Office"/>
          <w:color w:val="FF0000"/>
        </w:rPr>
        <w:t>gata</w:t>
      </w:r>
      <w:r w:rsidRPr="00CF2DE6">
        <w:rPr>
          <w:rFonts w:ascii="Oslo Sans Office" w:hAnsi="Oslo Sans Office"/>
          <w:color w:val="FF0000"/>
        </w:rPr>
        <w:t xml:space="preserve"> antar vi at hastighetsnivået i Sars’ gate holder seg innenfor kravet. </w:t>
      </w:r>
    </w:p>
    <w:p w14:paraId="413F337D" w14:textId="75875FE3" w:rsidR="00611428" w:rsidRPr="00CF2DE6" w:rsidRDefault="00611428" w:rsidP="00DA08A2">
      <w:pPr>
        <w:pStyle w:val="Overskrift2"/>
        <w:spacing w:before="240" w:after="0"/>
        <w:rPr>
          <w:rFonts w:ascii="Oslo Sans Office" w:hAnsi="Oslo Sans Office"/>
        </w:rPr>
      </w:pPr>
      <w:r w:rsidRPr="00CF2DE6">
        <w:rPr>
          <w:rFonts w:ascii="Oslo Sans Office" w:hAnsi="Oslo Sans Office"/>
        </w:rPr>
        <w:t>Overvann</w:t>
      </w:r>
    </w:p>
    <w:p w14:paraId="0FC3B6EC" w14:textId="253E46AE" w:rsidR="00611428" w:rsidRPr="00CF2DE6" w:rsidRDefault="00657046" w:rsidP="00EC2363">
      <w:pPr>
        <w:spacing w:after="0"/>
        <w:rPr>
          <w:rFonts w:ascii="Oslo Sans Office" w:hAnsi="Oslo Sans Office"/>
        </w:rPr>
      </w:pPr>
      <w:r w:rsidRPr="00CF2DE6">
        <w:rPr>
          <w:rFonts w:ascii="Oslo Sans Office" w:hAnsi="Oslo Sans Office"/>
        </w:rPr>
        <w:t>Lakkegata mot skolen er glemt og med mye overvann. Krysset Sieb</w:t>
      </w:r>
      <w:r w:rsidR="009C3CAC" w:rsidRPr="00CF2DE6">
        <w:rPr>
          <w:rFonts w:ascii="Oslo Sans Office" w:hAnsi="Oslo Sans Office"/>
        </w:rPr>
        <w:t>k</w:t>
      </w:r>
      <w:r w:rsidRPr="00CF2DE6">
        <w:rPr>
          <w:rFonts w:ascii="Oslo Sans Office" w:hAnsi="Oslo Sans Office"/>
        </w:rPr>
        <w:t>es</w:t>
      </w:r>
      <w:r w:rsidR="009C3CAC" w:rsidRPr="00CF2DE6">
        <w:rPr>
          <w:rFonts w:ascii="Oslo Sans Office" w:hAnsi="Oslo Sans Office"/>
        </w:rPr>
        <w:t xml:space="preserve"> </w:t>
      </w:r>
      <w:r w:rsidRPr="00CF2DE6">
        <w:rPr>
          <w:rFonts w:ascii="Oslo Sans Office" w:hAnsi="Oslo Sans Office"/>
        </w:rPr>
        <w:t>gate</w:t>
      </w:r>
      <w:r w:rsidR="009C3CAC" w:rsidRPr="00CF2DE6">
        <w:rPr>
          <w:rFonts w:ascii="Oslo Sans Office" w:hAnsi="Oslo Sans Office"/>
        </w:rPr>
        <w:t xml:space="preserve"> </w:t>
      </w:r>
      <w:r w:rsidRPr="00CF2DE6">
        <w:rPr>
          <w:rFonts w:ascii="Oslo Sans Office" w:hAnsi="Oslo Sans Office"/>
        </w:rPr>
        <w:t>/</w:t>
      </w:r>
      <w:r w:rsidR="009C3CAC" w:rsidRPr="00CF2DE6">
        <w:rPr>
          <w:rFonts w:ascii="Oslo Sans Office" w:hAnsi="Oslo Sans Office"/>
        </w:rPr>
        <w:t xml:space="preserve"> </w:t>
      </w:r>
      <w:r w:rsidRPr="00CF2DE6">
        <w:rPr>
          <w:rFonts w:ascii="Oslo Sans Office" w:hAnsi="Oslo Sans Office"/>
        </w:rPr>
        <w:t xml:space="preserve">Lakkegata har mye overvann. Vannet kommer ovenfra skolen. Berører ikke </w:t>
      </w:r>
      <w:r w:rsidR="00A43A03" w:rsidRPr="00CF2DE6">
        <w:rPr>
          <w:rFonts w:ascii="Oslo Sans Office" w:hAnsi="Oslo Sans Office"/>
        </w:rPr>
        <w:t>Sars’</w:t>
      </w:r>
      <w:r w:rsidRPr="00CF2DE6">
        <w:rPr>
          <w:rFonts w:ascii="Oslo Sans Office" w:hAnsi="Oslo Sans Office"/>
        </w:rPr>
        <w:t xml:space="preserve"> gate direkte. </w:t>
      </w:r>
    </w:p>
    <w:p w14:paraId="3728B463" w14:textId="5E8FF455" w:rsidR="004D7412" w:rsidRPr="00CF2DE6" w:rsidRDefault="004D7412" w:rsidP="00DA08A2">
      <w:pPr>
        <w:pStyle w:val="Overskrift3"/>
        <w:spacing w:after="0"/>
      </w:pPr>
      <w:r w:rsidRPr="00CF2DE6">
        <w:lastRenderedPageBreak/>
        <w:t xml:space="preserve">Kommentarer </w:t>
      </w:r>
      <w:r w:rsidR="0055464B" w:rsidRPr="00CF2DE6">
        <w:t xml:space="preserve">til innspill </w:t>
      </w:r>
      <w:r w:rsidRPr="00CF2DE6">
        <w:t>og vurderinger</w:t>
      </w:r>
    </w:p>
    <w:p w14:paraId="47694D28" w14:textId="4D987834" w:rsidR="00611428" w:rsidRPr="00CF2DE6" w:rsidRDefault="00A87128" w:rsidP="00EC2363">
      <w:pPr>
        <w:spacing w:after="0"/>
        <w:rPr>
          <w:rFonts w:ascii="Oslo Sans Office" w:hAnsi="Oslo Sans Office"/>
          <w:color w:val="FF0000"/>
        </w:rPr>
      </w:pPr>
      <w:r w:rsidRPr="00CF2DE6">
        <w:rPr>
          <w:rFonts w:ascii="Oslo Sans Office" w:hAnsi="Oslo Sans Office"/>
          <w:color w:val="FF0000"/>
        </w:rPr>
        <w:t xml:space="preserve">Prosjektet </w:t>
      </w:r>
      <w:r w:rsidR="00D238B8" w:rsidRPr="00CF2DE6">
        <w:rPr>
          <w:rFonts w:ascii="Oslo Sans Office" w:hAnsi="Oslo Sans Office"/>
          <w:color w:val="FF0000"/>
        </w:rPr>
        <w:t xml:space="preserve">ansvar er å håndtere vann som havner i Sars’ gate eller vann som </w:t>
      </w:r>
      <w:proofErr w:type="gramStart"/>
      <w:r w:rsidR="00D238B8" w:rsidRPr="00CF2DE6">
        <w:rPr>
          <w:rFonts w:ascii="Oslo Sans Office" w:hAnsi="Oslo Sans Office"/>
          <w:color w:val="FF0000"/>
        </w:rPr>
        <w:t>potensielt</w:t>
      </w:r>
      <w:proofErr w:type="gramEnd"/>
      <w:r w:rsidR="00D238B8" w:rsidRPr="00CF2DE6">
        <w:rPr>
          <w:rFonts w:ascii="Oslo Sans Office" w:hAnsi="Oslo Sans Office"/>
          <w:color w:val="FF0000"/>
        </w:rPr>
        <w:t xml:space="preserve"> kan havne andre steder fra Sars’ gate. En bedring av forhold for overvann i Lakkegata</w:t>
      </w:r>
      <w:r w:rsidR="0055464B" w:rsidRPr="00CF2DE6">
        <w:rPr>
          <w:rFonts w:ascii="Oslo Sans Office" w:hAnsi="Oslo Sans Office"/>
          <w:color w:val="FF0000"/>
        </w:rPr>
        <w:t xml:space="preserve">/Siebkes gate må tas i andre prosjekter. </w:t>
      </w:r>
    </w:p>
    <w:p w14:paraId="01F3FF62" w14:textId="656CA02A" w:rsidR="00611428" w:rsidRPr="00CF2DE6" w:rsidRDefault="00611428" w:rsidP="00DA08A2">
      <w:pPr>
        <w:pStyle w:val="Overskrift2"/>
        <w:spacing w:before="240" w:after="0"/>
        <w:rPr>
          <w:rFonts w:ascii="Oslo Sans Office" w:hAnsi="Oslo Sans Office"/>
        </w:rPr>
      </w:pPr>
      <w:r w:rsidRPr="00CF2DE6">
        <w:rPr>
          <w:rFonts w:ascii="Oslo Sans Office" w:hAnsi="Oslo Sans Office"/>
        </w:rPr>
        <w:t>Vegetasjon</w:t>
      </w:r>
    </w:p>
    <w:p w14:paraId="4E0039D6" w14:textId="2A403DA0" w:rsidR="00263119" w:rsidRPr="00CF2DE6" w:rsidRDefault="00263119" w:rsidP="00EC2363">
      <w:pPr>
        <w:spacing w:after="0"/>
        <w:rPr>
          <w:rFonts w:ascii="Oslo Sans Office" w:hAnsi="Oslo Sans Office"/>
        </w:rPr>
      </w:pPr>
      <w:r w:rsidRPr="00CF2DE6">
        <w:rPr>
          <w:rFonts w:ascii="Oslo Sans Office" w:hAnsi="Oslo Sans Office"/>
        </w:rPr>
        <w:t xml:space="preserve">Det argumenteres for at parkering er et viktigere behov en vegetasjon i gata. Fjern trærne nederst i </w:t>
      </w:r>
      <w:r w:rsidR="00A43A03" w:rsidRPr="00CF2DE6">
        <w:rPr>
          <w:rFonts w:ascii="Oslo Sans Office" w:hAnsi="Oslo Sans Office"/>
        </w:rPr>
        <w:t>Sars’</w:t>
      </w:r>
      <w:r w:rsidRPr="00CF2DE6">
        <w:rPr>
          <w:rFonts w:ascii="Oslo Sans Office" w:hAnsi="Oslo Sans Office"/>
        </w:rPr>
        <w:t xml:space="preserve"> gate som henger delvis over fortauet/kjørefeltet på bygningssiden. I dårlig vær og mye vind så svaier de så mye at de snart knekker og faller over kjørebanen eller mot bygningsmassen. </w:t>
      </w:r>
    </w:p>
    <w:p w14:paraId="16E9E8C1" w14:textId="095AD88E" w:rsidR="00D419AE" w:rsidRPr="00CF2DE6" w:rsidRDefault="00D419AE" w:rsidP="00EC2363">
      <w:pPr>
        <w:spacing w:after="0"/>
        <w:rPr>
          <w:rFonts w:ascii="Oslo Sans Office" w:hAnsi="Oslo Sans Office"/>
        </w:rPr>
      </w:pPr>
      <w:r w:rsidRPr="00CF2DE6">
        <w:rPr>
          <w:rFonts w:ascii="Oslo Sans Office" w:hAnsi="Oslo Sans Office"/>
        </w:rPr>
        <w:t xml:space="preserve">Mer grøntareal i </w:t>
      </w:r>
      <w:r w:rsidR="00A43A03" w:rsidRPr="00CF2DE6">
        <w:rPr>
          <w:rFonts w:ascii="Oslo Sans Office" w:hAnsi="Oslo Sans Office"/>
        </w:rPr>
        <w:t>Sars’</w:t>
      </w:r>
      <w:r w:rsidRPr="00CF2DE6">
        <w:rPr>
          <w:rFonts w:ascii="Oslo Sans Office" w:hAnsi="Oslo Sans Office"/>
        </w:rPr>
        <w:t xml:space="preserve"> gate er upassende fordi det er det grønneste området i sentrum.</w:t>
      </w:r>
    </w:p>
    <w:p w14:paraId="6F4F408E" w14:textId="14B6F001" w:rsidR="00D419AE" w:rsidRPr="00CF2DE6" w:rsidRDefault="00D419AE" w:rsidP="00EC2363">
      <w:pPr>
        <w:spacing w:after="0"/>
        <w:rPr>
          <w:rFonts w:ascii="Oslo Sans Office" w:hAnsi="Oslo Sans Office"/>
        </w:rPr>
      </w:pPr>
      <w:r w:rsidRPr="00CF2DE6">
        <w:rPr>
          <w:rFonts w:ascii="Oslo Sans Office" w:hAnsi="Oslo Sans Office"/>
        </w:rPr>
        <w:t xml:space="preserve">Sykkelfelt og bilparkering har plass i </w:t>
      </w:r>
      <w:r w:rsidR="00A43A03" w:rsidRPr="00CF2DE6">
        <w:rPr>
          <w:rFonts w:ascii="Oslo Sans Office" w:hAnsi="Oslo Sans Office"/>
        </w:rPr>
        <w:t>Sars’</w:t>
      </w:r>
      <w:r w:rsidRPr="00CF2DE6">
        <w:rPr>
          <w:rFonts w:ascii="Oslo Sans Office" w:hAnsi="Oslo Sans Office"/>
        </w:rPr>
        <w:t xml:space="preserve"> gate. Grønne flekker tar kun opp plass i en slik allé, noe som fjerner enten sykkelfelt eller bilparkering.</w:t>
      </w:r>
    </w:p>
    <w:p w14:paraId="5233079C" w14:textId="49C620BE" w:rsidR="001F739C" w:rsidRPr="00CF2DE6" w:rsidRDefault="001F739C" w:rsidP="00EC2363">
      <w:pPr>
        <w:spacing w:after="0"/>
        <w:rPr>
          <w:rFonts w:ascii="Oslo Sans Office" w:hAnsi="Oslo Sans Office"/>
        </w:rPr>
      </w:pPr>
      <w:r w:rsidRPr="00CF2DE6">
        <w:rPr>
          <w:rFonts w:ascii="Oslo Sans Office" w:hAnsi="Oslo Sans Office"/>
        </w:rPr>
        <w:t xml:space="preserve">En beboer har undersøkt mulighetene for at det kan anlegges blomstereng i de gjengrodde områdene mellom </w:t>
      </w:r>
      <w:r w:rsidR="00A43A03" w:rsidRPr="00CF2DE6">
        <w:rPr>
          <w:rFonts w:ascii="Oslo Sans Office" w:hAnsi="Oslo Sans Office"/>
        </w:rPr>
        <w:t>Sars’</w:t>
      </w:r>
      <w:r w:rsidRPr="00CF2DE6">
        <w:rPr>
          <w:rFonts w:ascii="Oslo Sans Office" w:hAnsi="Oslo Sans Office"/>
        </w:rPr>
        <w:t xml:space="preserve"> gate 26-blokka og selve </w:t>
      </w:r>
      <w:r w:rsidR="00A43A03" w:rsidRPr="00CF2DE6">
        <w:rPr>
          <w:rFonts w:ascii="Oslo Sans Office" w:hAnsi="Oslo Sans Office"/>
        </w:rPr>
        <w:t>Sars’</w:t>
      </w:r>
      <w:r w:rsidRPr="00CF2DE6">
        <w:rPr>
          <w:rFonts w:ascii="Oslo Sans Office" w:hAnsi="Oslo Sans Office"/>
        </w:rPr>
        <w:t xml:space="preserve"> gate. De grønne områdene som nå er dekket av ugress bør gjøres om til blomstereng. </w:t>
      </w:r>
    </w:p>
    <w:p w14:paraId="296FFE0C" w14:textId="77777777" w:rsidR="005B0046" w:rsidRPr="00CF2DE6" w:rsidRDefault="005B0046" w:rsidP="00EC2363">
      <w:pPr>
        <w:spacing w:after="0"/>
        <w:rPr>
          <w:rFonts w:ascii="Oslo Sans Office" w:hAnsi="Oslo Sans Office"/>
        </w:rPr>
      </w:pPr>
      <w:r w:rsidRPr="00CF2DE6">
        <w:rPr>
          <w:rFonts w:ascii="Oslo Sans Office" w:hAnsi="Oslo Sans Office"/>
        </w:rPr>
        <w:t>Skiltene i hele gata er montert inne i vegetasjonen på innsiden av en rekke parkerte biler. Ofte er skiltene helt dekket av greiner/blader. Gjelder begge kjøreretninger.</w:t>
      </w:r>
    </w:p>
    <w:p w14:paraId="25D129BE" w14:textId="303DBAEC" w:rsidR="00C768EF" w:rsidRPr="00CF2DE6" w:rsidRDefault="00C768EF" w:rsidP="00EC2363">
      <w:pPr>
        <w:spacing w:after="0"/>
        <w:rPr>
          <w:rFonts w:ascii="Oslo Sans Office" w:hAnsi="Oslo Sans Office"/>
        </w:rPr>
      </w:pPr>
      <w:r w:rsidRPr="00CF2DE6">
        <w:rPr>
          <w:rFonts w:ascii="Oslo Sans Office" w:hAnsi="Oslo Sans Office"/>
        </w:rPr>
        <w:t xml:space="preserve">Ønske om å ta vare på trærne langs </w:t>
      </w:r>
      <w:r w:rsidR="00A43A03" w:rsidRPr="00CF2DE6">
        <w:rPr>
          <w:rFonts w:ascii="Oslo Sans Office" w:hAnsi="Oslo Sans Office"/>
        </w:rPr>
        <w:t>Sars’</w:t>
      </w:r>
      <w:r w:rsidRPr="00CF2DE6">
        <w:rPr>
          <w:rFonts w:ascii="Oslo Sans Office" w:hAnsi="Oslo Sans Office"/>
        </w:rPr>
        <w:t xml:space="preserve"> så langt det lar seg gjøre, blant annet kirsebærtrærne på venstre side fra Esso og opp til Finnmarksgata. </w:t>
      </w:r>
    </w:p>
    <w:p w14:paraId="3AD1107B" w14:textId="77777777" w:rsidR="005727D9" w:rsidRPr="00CF2DE6" w:rsidRDefault="005727D9" w:rsidP="00EC2363">
      <w:pPr>
        <w:spacing w:after="0"/>
        <w:rPr>
          <w:rFonts w:ascii="Oslo Sans Office" w:hAnsi="Oslo Sans Office"/>
        </w:rPr>
      </w:pPr>
      <w:r w:rsidRPr="00CF2DE6">
        <w:rPr>
          <w:rFonts w:ascii="Oslo Sans Office" w:hAnsi="Oslo Sans Office"/>
        </w:rPr>
        <w:t>Ikke så farlig med mere grønt. Benker og trær kan man ta en del av veien til eller parkeringsplasser. Passer inn med botanisk hage. Fint for de på Lakkegata skole å kunne bruke det. Blomster utenfor botanisk hage («kjenne på at det er en hage innenfor portene»).</w:t>
      </w:r>
    </w:p>
    <w:p w14:paraId="24916492" w14:textId="77777777" w:rsidR="0055464B" w:rsidRPr="00CF2DE6" w:rsidRDefault="0055464B" w:rsidP="00732083">
      <w:pPr>
        <w:pStyle w:val="Overskrift3"/>
        <w:spacing w:after="0"/>
      </w:pPr>
      <w:r w:rsidRPr="00CF2DE6">
        <w:t>Kommentarer til innspill og vurderinger</w:t>
      </w:r>
    </w:p>
    <w:p w14:paraId="024D83D0" w14:textId="3D58E253" w:rsidR="00611428" w:rsidRPr="00CF2DE6" w:rsidRDefault="00407572" w:rsidP="00EC2363">
      <w:pPr>
        <w:spacing w:after="0"/>
        <w:rPr>
          <w:rFonts w:ascii="Oslo Sans Office" w:hAnsi="Oslo Sans Office"/>
          <w:color w:val="FF0000"/>
        </w:rPr>
      </w:pPr>
      <w:r>
        <w:rPr>
          <w:rFonts w:ascii="Oslo Sans Office" w:hAnsi="Oslo Sans Office"/>
          <w:color w:val="FF0000"/>
        </w:rPr>
        <w:t xml:space="preserve">Det skal legges stor vekt på å </w:t>
      </w:r>
      <w:r w:rsidR="00244B14" w:rsidRPr="00CF2DE6">
        <w:rPr>
          <w:rFonts w:ascii="Oslo Sans Office" w:hAnsi="Oslo Sans Office"/>
          <w:color w:val="FF0000"/>
        </w:rPr>
        <w:t>bevar</w:t>
      </w:r>
      <w:r>
        <w:rPr>
          <w:rFonts w:ascii="Oslo Sans Office" w:hAnsi="Oslo Sans Office"/>
          <w:color w:val="FF0000"/>
        </w:rPr>
        <w:t>e og styrke vekstforholdene for eksiterende t</w:t>
      </w:r>
      <w:r w:rsidR="000C3734">
        <w:rPr>
          <w:rFonts w:ascii="Oslo Sans Office" w:hAnsi="Oslo Sans Office"/>
          <w:color w:val="FF0000"/>
        </w:rPr>
        <w:t>r</w:t>
      </w:r>
      <w:r>
        <w:rPr>
          <w:rFonts w:ascii="Oslo Sans Office" w:hAnsi="Oslo Sans Office"/>
          <w:color w:val="FF0000"/>
        </w:rPr>
        <w:t>ær</w:t>
      </w:r>
      <w:r w:rsidR="000C3734">
        <w:rPr>
          <w:rFonts w:ascii="Oslo Sans Office" w:hAnsi="Oslo Sans Office"/>
          <w:color w:val="FF0000"/>
        </w:rPr>
        <w:t xml:space="preserve">. Langs vestre fortau er det i tillegg </w:t>
      </w:r>
      <w:r w:rsidR="00A82BA1">
        <w:rPr>
          <w:rFonts w:ascii="Oslo Sans Office" w:hAnsi="Oslo Sans Office"/>
          <w:color w:val="FF0000"/>
        </w:rPr>
        <w:t xml:space="preserve">til </w:t>
      </w:r>
      <w:r w:rsidR="00244B14" w:rsidRPr="00CF2DE6">
        <w:rPr>
          <w:rFonts w:ascii="Oslo Sans Office" w:hAnsi="Oslo Sans Office"/>
          <w:color w:val="FF0000"/>
        </w:rPr>
        <w:t>trerekk</w:t>
      </w:r>
      <w:r w:rsidR="000E6E2B">
        <w:rPr>
          <w:rFonts w:ascii="Oslo Sans Office" w:hAnsi="Oslo Sans Office"/>
          <w:color w:val="FF0000"/>
        </w:rPr>
        <w:t>a</w:t>
      </w:r>
      <w:r w:rsidR="00244B14" w:rsidRPr="00CF2DE6">
        <w:rPr>
          <w:rFonts w:ascii="Oslo Sans Office" w:hAnsi="Oslo Sans Office"/>
          <w:color w:val="FF0000"/>
        </w:rPr>
        <w:t xml:space="preserve"> </w:t>
      </w:r>
      <w:r w:rsidR="00A82BA1">
        <w:rPr>
          <w:rFonts w:ascii="Oslo Sans Office" w:hAnsi="Oslo Sans Office"/>
          <w:color w:val="FF0000"/>
        </w:rPr>
        <w:t xml:space="preserve">langs fortauet viktig å ta hensyn til trær på naboeiendommer som står tett på. </w:t>
      </w:r>
      <w:r w:rsidR="00F153B5">
        <w:rPr>
          <w:rFonts w:ascii="Oslo Sans Office" w:hAnsi="Oslo Sans Office"/>
          <w:color w:val="FF0000"/>
        </w:rPr>
        <w:t xml:space="preserve">I øst er det trærne i Botanisk hage som </w:t>
      </w:r>
      <w:r w:rsidR="001D0DFA">
        <w:rPr>
          <w:rFonts w:ascii="Oslo Sans Office" w:hAnsi="Oslo Sans Office"/>
          <w:color w:val="FF0000"/>
        </w:rPr>
        <w:t xml:space="preserve">gjør at Sars’ gate framstår som frodig og grønn. </w:t>
      </w:r>
      <w:r w:rsidR="00A777A0">
        <w:rPr>
          <w:rFonts w:ascii="Oslo Sans Office" w:hAnsi="Oslo Sans Office"/>
          <w:color w:val="FF0000"/>
        </w:rPr>
        <w:t xml:space="preserve">Det vil bli plantet flere trær i Jens Bjelkes gate. I Jens Bjelkes gate </w:t>
      </w:r>
      <w:r w:rsidR="0031685F">
        <w:rPr>
          <w:rFonts w:ascii="Oslo Sans Office" w:hAnsi="Oslo Sans Office"/>
          <w:color w:val="FF0000"/>
        </w:rPr>
        <w:t xml:space="preserve">må </w:t>
      </w:r>
      <w:r w:rsidR="00A777A0">
        <w:rPr>
          <w:rFonts w:ascii="Oslo Sans Office" w:hAnsi="Oslo Sans Office"/>
          <w:color w:val="FF0000"/>
        </w:rPr>
        <w:t>dagens trær flytte</w:t>
      </w:r>
      <w:r w:rsidR="0031685F">
        <w:rPr>
          <w:rFonts w:ascii="Oslo Sans Office" w:hAnsi="Oslo Sans Office"/>
          <w:color w:val="FF0000"/>
        </w:rPr>
        <w:t>s pga. gravearbeidene</w:t>
      </w:r>
      <w:r w:rsidR="00E53005">
        <w:rPr>
          <w:rFonts w:ascii="Oslo Sans Office" w:hAnsi="Oslo Sans Office"/>
          <w:color w:val="FF0000"/>
        </w:rPr>
        <w:t xml:space="preserve">, enten internt i prosjektet eller til andre </w:t>
      </w:r>
      <w:r w:rsidR="0031685F">
        <w:rPr>
          <w:rFonts w:ascii="Oslo Sans Office" w:hAnsi="Oslo Sans Office"/>
          <w:color w:val="FF0000"/>
        </w:rPr>
        <w:t>steder i byen</w:t>
      </w:r>
      <w:r w:rsidR="00E53005">
        <w:rPr>
          <w:rFonts w:ascii="Oslo Sans Office" w:hAnsi="Oslo Sans Office"/>
          <w:color w:val="FF0000"/>
        </w:rPr>
        <w:t>. Det blir plantet nye trær som erstatning for de som fjernes.</w:t>
      </w:r>
      <w:r w:rsidR="00E52904">
        <w:rPr>
          <w:rFonts w:ascii="Oslo Sans Office" w:hAnsi="Oslo Sans Office"/>
          <w:color w:val="FF0000"/>
        </w:rPr>
        <w:t xml:space="preserve"> For å håndtere regn</w:t>
      </w:r>
      <w:r w:rsidR="000E6D49">
        <w:rPr>
          <w:rFonts w:ascii="Oslo Sans Office" w:hAnsi="Oslo Sans Office"/>
          <w:color w:val="FF0000"/>
        </w:rPr>
        <w:t>vann</w:t>
      </w:r>
      <w:r w:rsidR="00E52904">
        <w:rPr>
          <w:rFonts w:ascii="Oslo Sans Office" w:hAnsi="Oslo Sans Office"/>
          <w:color w:val="FF0000"/>
        </w:rPr>
        <w:t xml:space="preserve"> og forebygge oversvømmelser </w:t>
      </w:r>
      <w:r w:rsidR="000E6D49">
        <w:rPr>
          <w:rFonts w:ascii="Oslo Sans Office" w:hAnsi="Oslo Sans Office"/>
          <w:color w:val="FF0000"/>
        </w:rPr>
        <w:t xml:space="preserve">blir det anlagt beplantede regnbed med stor kapasitet for å </w:t>
      </w:r>
      <w:proofErr w:type="spellStart"/>
      <w:r w:rsidR="00C77671">
        <w:rPr>
          <w:rFonts w:ascii="Oslo Sans Office" w:hAnsi="Oslo Sans Office"/>
          <w:color w:val="FF0000"/>
        </w:rPr>
        <w:t>fordrøye</w:t>
      </w:r>
      <w:proofErr w:type="spellEnd"/>
      <w:r w:rsidR="00C77671">
        <w:rPr>
          <w:rFonts w:ascii="Oslo Sans Office" w:hAnsi="Oslo Sans Office"/>
          <w:color w:val="FF0000"/>
        </w:rPr>
        <w:t xml:space="preserve"> og infiltrere</w:t>
      </w:r>
      <w:r w:rsidR="00487CA0">
        <w:rPr>
          <w:rFonts w:ascii="Oslo Sans Office" w:hAnsi="Oslo Sans Office"/>
          <w:color w:val="FF0000"/>
        </w:rPr>
        <w:t xml:space="preserve"> vann for det går i ledningsnettet.</w:t>
      </w:r>
    </w:p>
    <w:p w14:paraId="3FFC2E37" w14:textId="0B4BF4F4" w:rsidR="00611428" w:rsidRPr="00CF2DE6" w:rsidRDefault="00611428" w:rsidP="00732083">
      <w:pPr>
        <w:pStyle w:val="Overskrift2"/>
        <w:spacing w:before="240" w:after="0"/>
        <w:rPr>
          <w:rFonts w:ascii="Oslo Sans Office" w:hAnsi="Oslo Sans Office"/>
        </w:rPr>
      </w:pPr>
      <w:r w:rsidRPr="00CF2DE6">
        <w:rPr>
          <w:rFonts w:ascii="Oslo Sans Office" w:hAnsi="Oslo Sans Office"/>
        </w:rPr>
        <w:t>Botanisk hage og Naturhistorisk museum</w:t>
      </w:r>
    </w:p>
    <w:p w14:paraId="34685107" w14:textId="1A4348F4" w:rsidR="001B3084" w:rsidRPr="00CF2DE6" w:rsidRDefault="001F739C" w:rsidP="00EC2363">
      <w:pPr>
        <w:spacing w:after="0"/>
        <w:rPr>
          <w:rFonts w:ascii="Oslo Sans Office" w:hAnsi="Oslo Sans Office"/>
        </w:rPr>
      </w:pPr>
      <w:r w:rsidRPr="00CF2DE6">
        <w:rPr>
          <w:rFonts w:ascii="Oslo Sans Office" w:hAnsi="Oslo Sans Office"/>
        </w:rPr>
        <w:t xml:space="preserve">Forslag om å åpne for inngang til botanisk hage på hjørnet mellom Jens Bjelkes </w:t>
      </w:r>
      <w:r w:rsidR="004A4A5F" w:rsidRPr="00CF2DE6">
        <w:rPr>
          <w:rFonts w:ascii="Oslo Sans Office" w:hAnsi="Oslo Sans Office"/>
        </w:rPr>
        <w:t>g</w:t>
      </w:r>
      <w:r w:rsidRPr="00CF2DE6">
        <w:rPr>
          <w:rFonts w:ascii="Oslo Sans Office" w:hAnsi="Oslo Sans Office"/>
        </w:rPr>
        <w:t xml:space="preserve">ate og </w:t>
      </w:r>
      <w:r w:rsidR="00A43A03" w:rsidRPr="00CF2DE6">
        <w:rPr>
          <w:rFonts w:ascii="Oslo Sans Office" w:hAnsi="Oslo Sans Office"/>
        </w:rPr>
        <w:t>Sars’</w:t>
      </w:r>
      <w:r w:rsidRPr="00CF2DE6">
        <w:rPr>
          <w:rFonts w:ascii="Oslo Sans Office" w:hAnsi="Oslo Sans Office"/>
        </w:rPr>
        <w:t xml:space="preserve"> </w:t>
      </w:r>
      <w:r w:rsidR="004A4A5F" w:rsidRPr="00CF2DE6">
        <w:rPr>
          <w:rFonts w:ascii="Oslo Sans Office" w:hAnsi="Oslo Sans Office"/>
        </w:rPr>
        <w:t>g</w:t>
      </w:r>
      <w:r w:rsidRPr="00CF2DE6">
        <w:rPr>
          <w:rFonts w:ascii="Oslo Sans Office" w:hAnsi="Oslo Sans Office"/>
        </w:rPr>
        <w:t xml:space="preserve">ate. </w:t>
      </w:r>
      <w:r w:rsidR="001B3084" w:rsidRPr="00CF2DE6">
        <w:rPr>
          <w:rFonts w:ascii="Oslo Sans Office" w:hAnsi="Oslo Sans Office"/>
        </w:rPr>
        <w:t>Liker forslaget med å gjøre botanisk hage sin inngang mer tilgjengelig og synlig. Det er en gjemt perle.</w:t>
      </w:r>
      <w:r w:rsidR="00891191" w:rsidRPr="00CF2DE6">
        <w:rPr>
          <w:rFonts w:ascii="Oslo Sans Office" w:hAnsi="Oslo Sans Office"/>
        </w:rPr>
        <w:t xml:space="preserve"> </w:t>
      </w:r>
    </w:p>
    <w:p w14:paraId="427FD9B6" w14:textId="77777777" w:rsidR="00891191" w:rsidRPr="00CF2DE6" w:rsidRDefault="00891191" w:rsidP="00EC2363">
      <w:pPr>
        <w:spacing w:after="0"/>
        <w:rPr>
          <w:rFonts w:ascii="Oslo Sans Office" w:hAnsi="Oslo Sans Office"/>
        </w:rPr>
      </w:pPr>
      <w:r w:rsidRPr="00CF2DE6">
        <w:rPr>
          <w:rFonts w:ascii="Oslo Sans Office" w:hAnsi="Oslo Sans Office"/>
        </w:rPr>
        <w:t xml:space="preserve">Inngangen til Botanisk hage bør bli tydeligere. Det bør vurderes om det kan etableres en bussholdeplass nærmere inngangen. Det bør telles i gangfeltet ved Botanisk hage. </w:t>
      </w:r>
    </w:p>
    <w:p w14:paraId="37D1C7D4" w14:textId="77777777" w:rsidR="00F47918" w:rsidRPr="00CF2DE6" w:rsidRDefault="00F47918" w:rsidP="00EC2363">
      <w:pPr>
        <w:spacing w:after="0"/>
        <w:rPr>
          <w:rFonts w:ascii="Oslo Sans Office" w:hAnsi="Oslo Sans Office"/>
        </w:rPr>
      </w:pPr>
      <w:r w:rsidRPr="00CF2DE6">
        <w:rPr>
          <w:rFonts w:ascii="Oslo Sans Office" w:hAnsi="Oslo Sans Office"/>
        </w:rPr>
        <w:t xml:space="preserve">Burde være flere sitteplasser ned mot Botanisk hage, langs fortauet. Fargerike skilter på inngangen til botanisk hage. Gangfelt direkte inn til botanisk hage. Mørkt og skummelt særlig utenfor Botanisk hage. </w:t>
      </w:r>
    </w:p>
    <w:p w14:paraId="1CD49F12" w14:textId="77777777" w:rsidR="00661B7B" w:rsidRPr="00CF2DE6" w:rsidRDefault="00661B7B" w:rsidP="00A80FDD">
      <w:pPr>
        <w:pStyle w:val="Overskrift3"/>
        <w:spacing w:after="0"/>
      </w:pPr>
      <w:r w:rsidRPr="00CF2DE6">
        <w:t>Kommentarer til innspill og vurderinger</w:t>
      </w:r>
    </w:p>
    <w:p w14:paraId="3C661F8F" w14:textId="68B14C86" w:rsidR="00454E1C" w:rsidRPr="00CF2DE6" w:rsidRDefault="008B7CC2" w:rsidP="00EC2363">
      <w:pPr>
        <w:spacing w:after="0"/>
        <w:rPr>
          <w:rFonts w:ascii="Oslo Sans Office" w:hAnsi="Oslo Sans Office"/>
          <w:color w:val="FF0000"/>
        </w:rPr>
      </w:pPr>
      <w:r w:rsidRPr="00CF2DE6">
        <w:rPr>
          <w:rFonts w:ascii="Oslo Sans Office" w:hAnsi="Oslo Sans Office"/>
          <w:color w:val="FF0000"/>
        </w:rPr>
        <w:t xml:space="preserve">Prosjektet ser på å etablere sittemulighet og sykkelparkering i nærheten av inngangen til </w:t>
      </w:r>
      <w:r w:rsidR="001F5198" w:rsidRPr="00CF2DE6">
        <w:rPr>
          <w:rFonts w:ascii="Oslo Sans Office" w:hAnsi="Oslo Sans Office"/>
          <w:color w:val="FF0000"/>
        </w:rPr>
        <w:t>Botanisk</w:t>
      </w:r>
      <w:r w:rsidRPr="00CF2DE6">
        <w:rPr>
          <w:rFonts w:ascii="Oslo Sans Office" w:hAnsi="Oslo Sans Office"/>
          <w:color w:val="FF0000"/>
        </w:rPr>
        <w:t xml:space="preserve"> hage</w:t>
      </w:r>
      <w:r w:rsidR="003D4963">
        <w:rPr>
          <w:rFonts w:ascii="Oslo Sans Office" w:hAnsi="Oslo Sans Office"/>
          <w:color w:val="FF0000"/>
        </w:rPr>
        <w:t>.</w:t>
      </w:r>
      <w:r w:rsidRPr="00CF2DE6">
        <w:rPr>
          <w:rFonts w:ascii="Oslo Sans Office" w:hAnsi="Oslo Sans Office"/>
          <w:color w:val="FF0000"/>
        </w:rPr>
        <w:t xml:space="preserve"> </w:t>
      </w:r>
      <w:r w:rsidR="003D4963">
        <w:rPr>
          <w:rFonts w:ascii="Oslo Sans Office" w:hAnsi="Oslo Sans Office"/>
          <w:color w:val="FF0000"/>
        </w:rPr>
        <w:t>P</w:t>
      </w:r>
      <w:r w:rsidRPr="00CF2DE6">
        <w:rPr>
          <w:rFonts w:ascii="Oslo Sans Office" w:hAnsi="Oslo Sans Office"/>
          <w:color w:val="FF0000"/>
        </w:rPr>
        <w:t xml:space="preserve">orten og stolpene er gamle og har </w:t>
      </w:r>
      <w:r w:rsidR="001F5198" w:rsidRPr="00CF2DE6">
        <w:rPr>
          <w:rFonts w:ascii="Oslo Sans Office" w:hAnsi="Oslo Sans Office"/>
          <w:color w:val="FF0000"/>
        </w:rPr>
        <w:t>vernehensyn</w:t>
      </w:r>
      <w:r w:rsidRPr="00CF2DE6">
        <w:rPr>
          <w:rFonts w:ascii="Oslo Sans Office" w:hAnsi="Oslo Sans Office"/>
          <w:color w:val="FF0000"/>
        </w:rPr>
        <w:t xml:space="preserve"> og kan ikke endres. </w:t>
      </w:r>
      <w:r w:rsidR="003D4963">
        <w:rPr>
          <w:rFonts w:ascii="Oslo Sans Office" w:hAnsi="Oslo Sans Office"/>
          <w:color w:val="FF0000"/>
        </w:rPr>
        <w:t xml:space="preserve">Ved </w:t>
      </w:r>
      <w:r w:rsidR="003B5DD0">
        <w:rPr>
          <w:rFonts w:ascii="Oslo Sans Office" w:hAnsi="Oslo Sans Office"/>
          <w:color w:val="FF0000"/>
        </w:rPr>
        <w:t xml:space="preserve">porten </w:t>
      </w:r>
      <w:r w:rsidR="003B5DD0">
        <w:rPr>
          <w:rFonts w:ascii="Oslo Sans Office" w:hAnsi="Oslo Sans Office"/>
          <w:color w:val="FF0000"/>
        </w:rPr>
        <w:lastRenderedPageBreak/>
        <w:t xml:space="preserve">blir det bredt fortau, </w:t>
      </w:r>
      <w:r w:rsidRPr="00CF2DE6">
        <w:rPr>
          <w:rFonts w:ascii="Oslo Sans Office" w:hAnsi="Oslo Sans Office"/>
          <w:color w:val="FF0000"/>
        </w:rPr>
        <w:t>nytt dekke</w:t>
      </w:r>
      <w:r w:rsidR="003B5DD0">
        <w:rPr>
          <w:rFonts w:ascii="Oslo Sans Office" w:hAnsi="Oslo Sans Office"/>
          <w:color w:val="FF0000"/>
        </w:rPr>
        <w:t xml:space="preserve"> og bedre tilrettelagt kryssing av Sars’ gate</w:t>
      </w:r>
      <w:r w:rsidR="00BF0FB3">
        <w:rPr>
          <w:rFonts w:ascii="Oslo Sans Office" w:hAnsi="Oslo Sans Office"/>
          <w:color w:val="FF0000"/>
        </w:rPr>
        <w:t>. Det vil bli satt opp benker og sykkelstativ.</w:t>
      </w:r>
      <w:r w:rsidR="00454E1C" w:rsidRPr="00CF2DE6">
        <w:rPr>
          <w:rFonts w:ascii="Oslo Sans Office" w:hAnsi="Oslo Sans Office"/>
          <w:color w:val="FF0000"/>
        </w:rPr>
        <w:t xml:space="preserve"> </w:t>
      </w:r>
    </w:p>
    <w:p w14:paraId="17902DF9" w14:textId="38CBA1D1" w:rsidR="00611428" w:rsidRPr="00CF2DE6" w:rsidRDefault="00611428" w:rsidP="00A80FDD">
      <w:pPr>
        <w:pStyle w:val="Overskrift2"/>
        <w:spacing w:before="240" w:after="0"/>
        <w:rPr>
          <w:rFonts w:ascii="Oslo Sans Office" w:hAnsi="Oslo Sans Office"/>
        </w:rPr>
      </w:pPr>
      <w:r w:rsidRPr="00CF2DE6">
        <w:rPr>
          <w:rFonts w:ascii="Oslo Sans Office" w:hAnsi="Oslo Sans Office"/>
        </w:rPr>
        <w:t>Regulering</w:t>
      </w:r>
    </w:p>
    <w:p w14:paraId="1414475D" w14:textId="5F3D962A" w:rsidR="00611428" w:rsidRPr="00CF2DE6" w:rsidRDefault="004D7412" w:rsidP="00EC2363">
      <w:pPr>
        <w:spacing w:after="0"/>
        <w:rPr>
          <w:rFonts w:ascii="Oslo Sans Office" w:hAnsi="Oslo Sans Office"/>
        </w:rPr>
      </w:pPr>
      <w:r w:rsidRPr="00CF2DE6">
        <w:rPr>
          <w:rFonts w:ascii="Oslo Sans Office" w:hAnsi="Oslo Sans Office"/>
        </w:rPr>
        <w:t xml:space="preserve">Det kom ingen innspill eller kommentarer om regulering i medvirkningsprosessen. </w:t>
      </w:r>
    </w:p>
    <w:p w14:paraId="1D6F5076" w14:textId="39526174" w:rsidR="00611428" w:rsidRPr="00CF2DE6" w:rsidRDefault="00611428" w:rsidP="00A80FDD">
      <w:pPr>
        <w:pStyle w:val="Overskrift2"/>
        <w:spacing w:before="240" w:after="0"/>
        <w:rPr>
          <w:rFonts w:ascii="Oslo Sans Office" w:hAnsi="Oslo Sans Office"/>
        </w:rPr>
      </w:pPr>
      <w:r w:rsidRPr="00CF2DE6">
        <w:rPr>
          <w:rFonts w:ascii="Oslo Sans Office" w:hAnsi="Oslo Sans Office"/>
        </w:rPr>
        <w:t>Handikap-parkering</w:t>
      </w:r>
    </w:p>
    <w:p w14:paraId="55ACAD5D" w14:textId="5EC59EEF" w:rsidR="00C60715" w:rsidRPr="00CF2DE6" w:rsidRDefault="00C60715" w:rsidP="00EC2363">
      <w:pPr>
        <w:spacing w:after="0"/>
        <w:rPr>
          <w:rFonts w:ascii="Oslo Sans Office" w:hAnsi="Oslo Sans Office"/>
        </w:rPr>
      </w:pPr>
      <w:r w:rsidRPr="00CF2DE6">
        <w:rPr>
          <w:rFonts w:ascii="Oslo Sans Office" w:hAnsi="Oslo Sans Office"/>
        </w:rPr>
        <w:t xml:space="preserve">Det er ikke behov for flere HC- parkeringer i den sørlige delen av </w:t>
      </w:r>
      <w:r w:rsidR="00A43A03" w:rsidRPr="00CF2DE6">
        <w:rPr>
          <w:rFonts w:ascii="Oslo Sans Office" w:hAnsi="Oslo Sans Office"/>
        </w:rPr>
        <w:t>Sars’</w:t>
      </w:r>
      <w:r w:rsidRPr="00CF2DE6">
        <w:rPr>
          <w:rFonts w:ascii="Oslo Sans Office" w:hAnsi="Oslo Sans Office"/>
        </w:rPr>
        <w:t xml:space="preserve"> </w:t>
      </w:r>
      <w:r w:rsidR="001F5198" w:rsidRPr="00CF2DE6">
        <w:rPr>
          <w:rFonts w:ascii="Oslo Sans Office" w:hAnsi="Oslo Sans Office"/>
        </w:rPr>
        <w:t>g</w:t>
      </w:r>
      <w:r w:rsidRPr="00CF2DE6">
        <w:rPr>
          <w:rFonts w:ascii="Oslo Sans Office" w:hAnsi="Oslo Sans Office"/>
        </w:rPr>
        <w:t xml:space="preserve">ate, da de eksisterende i Lakkegata og Siebkes gate sjelden brukes. </w:t>
      </w:r>
    </w:p>
    <w:p w14:paraId="1770123C" w14:textId="77777777" w:rsidR="005D2D9E" w:rsidRPr="00CF2DE6" w:rsidRDefault="005D2D9E" w:rsidP="00A80FDD">
      <w:pPr>
        <w:pStyle w:val="Overskrift3"/>
        <w:spacing w:after="0"/>
      </w:pPr>
      <w:r w:rsidRPr="00CF2DE6">
        <w:t>Kommentarer til innspill og vurderinger</w:t>
      </w:r>
    </w:p>
    <w:p w14:paraId="22217F0B" w14:textId="6A97BA1A" w:rsidR="00611428" w:rsidRPr="00CF2DE6" w:rsidRDefault="005D2D9E" w:rsidP="00EC2363">
      <w:pPr>
        <w:spacing w:after="0"/>
        <w:rPr>
          <w:rFonts w:ascii="Oslo Sans Office" w:hAnsi="Oslo Sans Office"/>
        </w:rPr>
      </w:pPr>
      <w:r w:rsidRPr="00CF2DE6">
        <w:rPr>
          <w:rFonts w:ascii="Oslo Sans Office" w:hAnsi="Oslo Sans Office"/>
          <w:color w:val="FF0000"/>
        </w:rPr>
        <w:t>Antall HC</w:t>
      </w:r>
      <w:r w:rsidR="009C3170">
        <w:rPr>
          <w:rFonts w:ascii="Oslo Sans Office" w:hAnsi="Oslo Sans Office"/>
          <w:color w:val="FF0000"/>
        </w:rPr>
        <w:t>-</w:t>
      </w:r>
      <w:r w:rsidRPr="00CF2DE6">
        <w:rPr>
          <w:rFonts w:ascii="Oslo Sans Office" w:hAnsi="Oslo Sans Office"/>
          <w:color w:val="FF0000"/>
        </w:rPr>
        <w:t xml:space="preserve">plasser opprettholdes som i dag eller flyttes til sidegatene. </w:t>
      </w:r>
    </w:p>
    <w:p w14:paraId="590B1A95" w14:textId="5BBE0C39" w:rsidR="00611428" w:rsidRPr="00CF2DE6" w:rsidRDefault="00611428" w:rsidP="00A80FDD">
      <w:pPr>
        <w:pStyle w:val="Overskrift2"/>
        <w:spacing w:before="240" w:after="0"/>
        <w:rPr>
          <w:rFonts w:ascii="Oslo Sans Office" w:hAnsi="Oslo Sans Office"/>
        </w:rPr>
      </w:pPr>
      <w:r w:rsidRPr="00CF2DE6">
        <w:rPr>
          <w:rFonts w:ascii="Oslo Sans Office" w:hAnsi="Oslo Sans Office"/>
        </w:rPr>
        <w:t>Universell utforming</w:t>
      </w:r>
    </w:p>
    <w:p w14:paraId="3AFBA836" w14:textId="458A062E" w:rsidR="00650A3D" w:rsidRPr="00CF2DE6" w:rsidRDefault="00650A3D" w:rsidP="00EC2363">
      <w:pPr>
        <w:spacing w:after="0"/>
        <w:rPr>
          <w:rFonts w:ascii="Oslo Sans Office" w:hAnsi="Oslo Sans Office"/>
        </w:rPr>
      </w:pPr>
      <w:r w:rsidRPr="00CF2DE6">
        <w:rPr>
          <w:rFonts w:ascii="Oslo Sans Office" w:hAnsi="Oslo Sans Office"/>
        </w:rPr>
        <w:t xml:space="preserve">Det er ikke kommet noen innspill om universell utforming. </w:t>
      </w:r>
    </w:p>
    <w:p w14:paraId="11D2D8DE" w14:textId="3531C775" w:rsidR="00611428" w:rsidRPr="00CF2DE6" w:rsidRDefault="00611428" w:rsidP="00A80FDD">
      <w:pPr>
        <w:pStyle w:val="Overskrift2"/>
        <w:spacing w:before="240" w:after="0"/>
        <w:rPr>
          <w:rFonts w:ascii="Oslo Sans Office" w:hAnsi="Oslo Sans Office"/>
        </w:rPr>
      </w:pPr>
      <w:r w:rsidRPr="00CF2DE6">
        <w:rPr>
          <w:rFonts w:ascii="Oslo Sans Office" w:hAnsi="Oslo Sans Office"/>
        </w:rPr>
        <w:t>Støy og rystelser</w:t>
      </w:r>
    </w:p>
    <w:p w14:paraId="7ACA95FF" w14:textId="65DC830D" w:rsidR="001F739C" w:rsidRPr="00A80FDD" w:rsidRDefault="001F739C" w:rsidP="00A80FDD">
      <w:pPr>
        <w:pStyle w:val="Listeavsnitt"/>
        <w:numPr>
          <w:ilvl w:val="0"/>
          <w:numId w:val="26"/>
        </w:numPr>
        <w:spacing w:after="0"/>
        <w:rPr>
          <w:rFonts w:ascii="Oslo Sans Office" w:hAnsi="Oslo Sans Office"/>
        </w:rPr>
      </w:pPr>
      <w:r w:rsidRPr="00A80FDD">
        <w:rPr>
          <w:rFonts w:ascii="Oslo Sans Office" w:hAnsi="Oslo Sans Office"/>
        </w:rPr>
        <w:t xml:space="preserve">Det er ønske om å få asfaltert alt i et stykke i Jens Bjelkes gate for å hindre vibrasjoner når tyngre biler og busser kjører i </w:t>
      </w:r>
      <w:r w:rsidR="00A43A03" w:rsidRPr="00A80FDD">
        <w:rPr>
          <w:rFonts w:ascii="Oslo Sans Office" w:hAnsi="Oslo Sans Office"/>
        </w:rPr>
        <w:t>gata</w:t>
      </w:r>
      <w:r w:rsidRPr="00A80FDD">
        <w:rPr>
          <w:rFonts w:ascii="Oslo Sans Office" w:hAnsi="Oslo Sans Office"/>
        </w:rPr>
        <w:t xml:space="preserve">. I tillegg burde fartsgrensen reduseres for å redusere rystelser. </w:t>
      </w:r>
    </w:p>
    <w:p w14:paraId="0A83193C" w14:textId="77777777" w:rsidR="001F739C" w:rsidRPr="00A80FDD" w:rsidRDefault="001F739C" w:rsidP="00A80FDD">
      <w:pPr>
        <w:pStyle w:val="Listeavsnitt"/>
        <w:numPr>
          <w:ilvl w:val="0"/>
          <w:numId w:val="26"/>
        </w:numPr>
        <w:spacing w:after="0"/>
        <w:rPr>
          <w:rFonts w:ascii="Oslo Sans Office" w:hAnsi="Oslo Sans Office"/>
        </w:rPr>
      </w:pPr>
      <w:r w:rsidRPr="00A80FDD">
        <w:rPr>
          <w:rFonts w:ascii="Oslo Sans Office" w:hAnsi="Oslo Sans Office"/>
        </w:rPr>
        <w:t>Det er mye råkjøring opp og med den lange strekningen på natten. Kanskje en fartsdump eller to kunne hjulpet på nattesøvnen.</w:t>
      </w:r>
    </w:p>
    <w:p w14:paraId="3FFFF170" w14:textId="77777777" w:rsidR="00C60715" w:rsidRPr="00A80FDD" w:rsidRDefault="00C60715" w:rsidP="00A80FDD">
      <w:pPr>
        <w:pStyle w:val="Listeavsnitt"/>
        <w:numPr>
          <w:ilvl w:val="0"/>
          <w:numId w:val="26"/>
        </w:numPr>
        <w:spacing w:after="0"/>
        <w:rPr>
          <w:rFonts w:ascii="Oslo Sans Office" w:hAnsi="Oslo Sans Office"/>
        </w:rPr>
      </w:pPr>
      <w:r w:rsidRPr="00A80FDD">
        <w:rPr>
          <w:rFonts w:ascii="Oslo Sans Office" w:hAnsi="Oslo Sans Office"/>
        </w:rPr>
        <w:t xml:space="preserve">Annonseringene fra bussene om holdeplasser er veldig høye. Støy fra bussene bør reduseres ved at holdeplassene ikke annonserer over høyttaleranlegget. </w:t>
      </w:r>
    </w:p>
    <w:p w14:paraId="5CD8367A" w14:textId="77777777" w:rsidR="00C60715" w:rsidRPr="00A80FDD" w:rsidRDefault="00C60715" w:rsidP="00A80FDD">
      <w:pPr>
        <w:pStyle w:val="Listeavsnitt"/>
        <w:numPr>
          <w:ilvl w:val="0"/>
          <w:numId w:val="26"/>
        </w:numPr>
        <w:spacing w:after="0"/>
        <w:rPr>
          <w:rFonts w:ascii="Oslo Sans Office" w:hAnsi="Oslo Sans Office"/>
        </w:rPr>
      </w:pPr>
      <w:r w:rsidRPr="00A80FDD">
        <w:rPr>
          <w:rFonts w:ascii="Oslo Sans Office" w:hAnsi="Oslo Sans Office"/>
        </w:rPr>
        <w:t xml:space="preserve">Det bør innføres forbud mot biler/motorsykkel som lager høy lyd. </w:t>
      </w:r>
    </w:p>
    <w:p w14:paraId="25E24774" w14:textId="77777777" w:rsidR="005D2D9E" w:rsidRPr="00CF2DE6" w:rsidRDefault="005D2D9E" w:rsidP="00D352CF">
      <w:pPr>
        <w:pStyle w:val="Overskrift3"/>
        <w:spacing w:after="0"/>
      </w:pPr>
      <w:r w:rsidRPr="00CF2DE6">
        <w:t>Kommentarer til innspill og vurderinger</w:t>
      </w:r>
    </w:p>
    <w:p w14:paraId="74DC03E8" w14:textId="1148414F" w:rsidR="005D2D9E" w:rsidRPr="00CF2DE6" w:rsidRDefault="005D2D9E" w:rsidP="00EC2363">
      <w:pPr>
        <w:spacing w:after="0"/>
        <w:rPr>
          <w:rFonts w:ascii="Oslo Sans Office" w:hAnsi="Oslo Sans Office"/>
          <w:color w:val="FF0000"/>
        </w:rPr>
      </w:pPr>
      <w:r w:rsidRPr="00CF2DE6">
        <w:rPr>
          <w:rFonts w:ascii="Oslo Sans Office" w:hAnsi="Oslo Sans Office"/>
          <w:color w:val="FF0000"/>
        </w:rPr>
        <w:t xml:space="preserve">Grunnforholdene i Sars’ gate er dokumentert med undersøkelser og skal følges tett opp i byggetid for å dempe ulemper til bebyggelse og hindre skade. </w:t>
      </w:r>
      <w:r w:rsidR="000D52A4" w:rsidRPr="00CF2DE6">
        <w:rPr>
          <w:rFonts w:ascii="Oslo Sans Office" w:hAnsi="Oslo Sans Office"/>
          <w:color w:val="FF0000"/>
        </w:rPr>
        <w:t>Rystelser og støy skal kontrolleres under byggetiden.</w:t>
      </w:r>
    </w:p>
    <w:p w14:paraId="1C8179D8" w14:textId="2AF3FFD1" w:rsidR="00611428" w:rsidRPr="00CF2DE6" w:rsidRDefault="00AC4B49" w:rsidP="00EC2363">
      <w:pPr>
        <w:spacing w:after="0"/>
        <w:rPr>
          <w:rFonts w:ascii="Oslo Sans Office" w:hAnsi="Oslo Sans Office"/>
        </w:rPr>
      </w:pPr>
      <w:r w:rsidRPr="00CF2DE6">
        <w:rPr>
          <w:rFonts w:ascii="Oslo Sans Office" w:hAnsi="Oslo Sans Office"/>
          <w:color w:val="FF0000"/>
        </w:rPr>
        <w:t xml:space="preserve">Støy i form av kjørende kan bli bedre da </w:t>
      </w:r>
      <w:r w:rsidR="00A43A03" w:rsidRPr="00CF2DE6">
        <w:rPr>
          <w:rFonts w:ascii="Oslo Sans Office" w:hAnsi="Oslo Sans Office"/>
          <w:color w:val="FF0000"/>
        </w:rPr>
        <w:t>gata</w:t>
      </w:r>
      <w:r w:rsidRPr="00CF2DE6">
        <w:rPr>
          <w:rFonts w:ascii="Oslo Sans Office" w:hAnsi="Oslo Sans Office"/>
          <w:color w:val="FF0000"/>
        </w:rPr>
        <w:t xml:space="preserve"> strammes inn og ikke innbyr til </w:t>
      </w:r>
      <w:r w:rsidR="000D52A4" w:rsidRPr="00CF2DE6">
        <w:rPr>
          <w:rFonts w:ascii="Oslo Sans Office" w:hAnsi="Oslo Sans Office"/>
          <w:color w:val="FF0000"/>
        </w:rPr>
        <w:t xml:space="preserve">høy hastighet. </w:t>
      </w:r>
    </w:p>
    <w:p w14:paraId="3F591B98" w14:textId="4244A3D7" w:rsidR="00ED4EB1" w:rsidRPr="00CF2DE6" w:rsidRDefault="00ED4EB1" w:rsidP="00EC2363">
      <w:pPr>
        <w:pStyle w:val="Overskrift2"/>
        <w:spacing w:after="0"/>
        <w:rPr>
          <w:rFonts w:ascii="Oslo Sans Office" w:hAnsi="Oslo Sans Office"/>
        </w:rPr>
      </w:pPr>
      <w:r w:rsidRPr="00CF2DE6">
        <w:rPr>
          <w:rFonts w:ascii="Oslo Sans Office" w:hAnsi="Oslo Sans Office"/>
        </w:rPr>
        <w:t>Bomiljø</w:t>
      </w:r>
    </w:p>
    <w:p w14:paraId="3218C31D" w14:textId="37B26A28" w:rsidR="00ED4EB1" w:rsidRPr="00A80FDD" w:rsidRDefault="00ED4EB1" w:rsidP="00A80FDD">
      <w:pPr>
        <w:pStyle w:val="Listeavsnitt"/>
        <w:numPr>
          <w:ilvl w:val="0"/>
          <w:numId w:val="27"/>
        </w:numPr>
        <w:spacing w:after="0"/>
        <w:rPr>
          <w:rFonts w:ascii="Oslo Sans Office" w:hAnsi="Oslo Sans Office"/>
        </w:rPr>
      </w:pPr>
      <w:r w:rsidRPr="00A80FDD">
        <w:rPr>
          <w:rFonts w:ascii="Oslo Sans Office" w:hAnsi="Oslo Sans Office"/>
        </w:rPr>
        <w:t xml:space="preserve">Bensinstasjonen mellom </w:t>
      </w:r>
      <w:r w:rsidR="00A43A03" w:rsidRPr="00A80FDD">
        <w:rPr>
          <w:rFonts w:ascii="Oslo Sans Office" w:hAnsi="Oslo Sans Office"/>
        </w:rPr>
        <w:t>Sars’</w:t>
      </w:r>
      <w:r w:rsidRPr="00A80FDD">
        <w:rPr>
          <w:rFonts w:ascii="Oslo Sans Office" w:hAnsi="Oslo Sans Office"/>
        </w:rPr>
        <w:t xml:space="preserve"> gate og Trondheimsveien bør fjernes eller eksproprieres. Bensinstasjonstomta har et stort potensial som et ledd i områdeutviklinga, bare man er villig til å tenke grundig nok.</w:t>
      </w:r>
    </w:p>
    <w:p w14:paraId="0654BE1A" w14:textId="5D6D6F31" w:rsidR="006C68C0" w:rsidRPr="00A80FDD" w:rsidRDefault="006C68C0" w:rsidP="00A80FDD">
      <w:pPr>
        <w:pStyle w:val="Listeavsnitt"/>
        <w:numPr>
          <w:ilvl w:val="0"/>
          <w:numId w:val="27"/>
        </w:numPr>
        <w:spacing w:after="0"/>
        <w:rPr>
          <w:rFonts w:ascii="Oslo Sans Office" w:hAnsi="Oslo Sans Office"/>
          <w:i/>
          <w:iCs/>
          <w:lang w:val="en-US"/>
        </w:rPr>
      </w:pPr>
      <w:proofErr w:type="spellStart"/>
      <w:r w:rsidRPr="00A80FDD">
        <w:rPr>
          <w:rFonts w:ascii="Oslo Sans Office" w:hAnsi="Oslo Sans Office"/>
          <w:lang w:val="en-US"/>
        </w:rPr>
        <w:t>Innspill</w:t>
      </w:r>
      <w:proofErr w:type="spellEnd"/>
      <w:r w:rsidRPr="00A80FDD">
        <w:rPr>
          <w:rFonts w:ascii="Oslo Sans Office" w:hAnsi="Oslo Sans Office"/>
          <w:lang w:val="en-US"/>
        </w:rPr>
        <w:t xml:space="preserve"> </w:t>
      </w:r>
      <w:r w:rsidR="00650A3D" w:rsidRPr="00A80FDD">
        <w:rPr>
          <w:rFonts w:ascii="Oslo Sans Office" w:hAnsi="Oslo Sans Office"/>
          <w:lang w:val="en-US"/>
        </w:rPr>
        <w:t xml:space="preserve">om </w:t>
      </w:r>
      <w:proofErr w:type="spellStart"/>
      <w:r w:rsidR="00650A3D" w:rsidRPr="00A80FDD">
        <w:rPr>
          <w:rFonts w:ascii="Oslo Sans Office" w:hAnsi="Oslo Sans Office"/>
          <w:lang w:val="en-US"/>
        </w:rPr>
        <w:t>bomiljøet</w:t>
      </w:r>
      <w:proofErr w:type="spellEnd"/>
      <w:r w:rsidRPr="00A80FDD">
        <w:rPr>
          <w:rFonts w:ascii="Oslo Sans Office" w:hAnsi="Oslo Sans Office"/>
          <w:lang w:val="en-US"/>
        </w:rPr>
        <w:t xml:space="preserve">: </w:t>
      </w:r>
      <w:r w:rsidRPr="00A80FDD">
        <w:rPr>
          <w:rFonts w:ascii="Oslo Sans Office" w:hAnsi="Oslo Sans Office"/>
          <w:i/>
          <w:iCs/>
          <w:lang w:val="en-US"/>
        </w:rPr>
        <w:t xml:space="preserve">But on the other hand, this road does not have anything to offer from a social point of view, no shops, no restaurants etc. Bearing this in mind, it may be appropriate to at least evaluate if completing a requalification of </w:t>
      </w:r>
      <w:proofErr w:type="spellStart"/>
      <w:r w:rsidRPr="00A80FDD">
        <w:rPr>
          <w:rFonts w:ascii="Oslo Sans Office" w:hAnsi="Oslo Sans Office"/>
          <w:i/>
          <w:iCs/>
          <w:lang w:val="en-US"/>
        </w:rPr>
        <w:t>Trondheimsveien</w:t>
      </w:r>
      <w:proofErr w:type="spellEnd"/>
      <w:r w:rsidRPr="00A80FDD">
        <w:rPr>
          <w:rFonts w:ascii="Oslo Sans Office" w:hAnsi="Oslo Sans Office"/>
          <w:i/>
          <w:iCs/>
          <w:lang w:val="en-US"/>
        </w:rPr>
        <w:t xml:space="preserve">, from </w:t>
      </w:r>
      <w:proofErr w:type="spellStart"/>
      <w:r w:rsidRPr="00A80FDD">
        <w:rPr>
          <w:rFonts w:ascii="Oslo Sans Office" w:hAnsi="Oslo Sans Office"/>
          <w:i/>
          <w:iCs/>
          <w:lang w:val="en-US"/>
        </w:rPr>
        <w:t>Schous</w:t>
      </w:r>
      <w:proofErr w:type="spellEnd"/>
      <w:r w:rsidRPr="00A80FDD">
        <w:rPr>
          <w:rFonts w:ascii="Oslo Sans Office" w:hAnsi="Oslo Sans Office"/>
          <w:i/>
          <w:iCs/>
          <w:lang w:val="en-US"/>
        </w:rPr>
        <w:t xml:space="preserve"> </w:t>
      </w:r>
      <w:proofErr w:type="spellStart"/>
      <w:r w:rsidRPr="00A80FDD">
        <w:rPr>
          <w:rFonts w:ascii="Oslo Sans Office" w:hAnsi="Oslo Sans Office"/>
          <w:i/>
          <w:iCs/>
          <w:lang w:val="en-US"/>
        </w:rPr>
        <w:t>plass</w:t>
      </w:r>
      <w:proofErr w:type="spellEnd"/>
      <w:r w:rsidRPr="00A80FDD">
        <w:rPr>
          <w:rFonts w:ascii="Oslo Sans Office" w:hAnsi="Oslo Sans Office"/>
          <w:i/>
          <w:iCs/>
          <w:lang w:val="en-US"/>
        </w:rPr>
        <w:t xml:space="preserve"> up to Blytts gate/</w:t>
      </w:r>
      <w:proofErr w:type="spellStart"/>
      <w:r w:rsidRPr="00A80FDD">
        <w:rPr>
          <w:rFonts w:ascii="Oslo Sans Office" w:hAnsi="Oslo Sans Office"/>
          <w:i/>
          <w:iCs/>
          <w:lang w:val="en-US"/>
        </w:rPr>
        <w:t>Lakkegata</w:t>
      </w:r>
      <w:proofErr w:type="spellEnd"/>
      <w:r w:rsidRPr="00A80FDD">
        <w:rPr>
          <w:rFonts w:ascii="Oslo Sans Office" w:hAnsi="Oslo Sans Office"/>
          <w:i/>
          <w:iCs/>
          <w:lang w:val="en-US"/>
        </w:rPr>
        <w:t xml:space="preserve"> </w:t>
      </w:r>
      <w:proofErr w:type="spellStart"/>
      <w:r w:rsidRPr="00A80FDD">
        <w:rPr>
          <w:rFonts w:ascii="Oslo Sans Office" w:hAnsi="Oslo Sans Office"/>
          <w:i/>
          <w:iCs/>
          <w:lang w:val="en-US"/>
        </w:rPr>
        <w:t>skole</w:t>
      </w:r>
      <w:proofErr w:type="spellEnd"/>
      <w:r w:rsidRPr="00A80FDD">
        <w:rPr>
          <w:rFonts w:ascii="Oslo Sans Office" w:hAnsi="Oslo Sans Office"/>
          <w:i/>
          <w:iCs/>
          <w:lang w:val="en-US"/>
        </w:rPr>
        <w:t xml:space="preserve"> it is something that can give a better result.</w:t>
      </w:r>
    </w:p>
    <w:p w14:paraId="57E4E5BB" w14:textId="77777777" w:rsidR="000D52A4" w:rsidRPr="00CF2DE6" w:rsidRDefault="000D52A4" w:rsidP="00D352CF">
      <w:pPr>
        <w:pStyle w:val="Overskrift3"/>
        <w:spacing w:after="0"/>
      </w:pPr>
      <w:r w:rsidRPr="00CF2DE6">
        <w:t>Kommentarer til innspill og vurderinger</w:t>
      </w:r>
    </w:p>
    <w:p w14:paraId="15BC7184" w14:textId="21B3DD53" w:rsidR="00AF6DAC" w:rsidRPr="00CF2DE6" w:rsidRDefault="005E6A28" w:rsidP="00EC2363">
      <w:pPr>
        <w:spacing w:after="0"/>
        <w:rPr>
          <w:rFonts w:ascii="Oslo Sans Office" w:hAnsi="Oslo Sans Office"/>
          <w:color w:val="FF0000"/>
        </w:rPr>
      </w:pPr>
      <w:r w:rsidRPr="00CF2DE6">
        <w:rPr>
          <w:rFonts w:ascii="Oslo Sans Office" w:hAnsi="Oslo Sans Office"/>
          <w:color w:val="FF0000"/>
        </w:rPr>
        <w:t xml:space="preserve">Dette er utenfor prosjektets mandat, men </w:t>
      </w:r>
      <w:r w:rsidR="00A43A03" w:rsidRPr="00CF2DE6">
        <w:rPr>
          <w:rFonts w:ascii="Oslo Sans Office" w:hAnsi="Oslo Sans Office"/>
          <w:color w:val="FF0000"/>
        </w:rPr>
        <w:t>gata</w:t>
      </w:r>
      <w:r w:rsidRPr="00CF2DE6">
        <w:rPr>
          <w:rFonts w:ascii="Oslo Sans Office" w:hAnsi="Oslo Sans Office"/>
          <w:color w:val="FF0000"/>
        </w:rPr>
        <w:t xml:space="preserve"> kan bli mer attraktiv å etablere </w:t>
      </w:r>
      <w:r w:rsidR="004B30FC" w:rsidRPr="00CF2DE6">
        <w:rPr>
          <w:rFonts w:ascii="Oslo Sans Office" w:hAnsi="Oslo Sans Office"/>
          <w:color w:val="FF0000"/>
        </w:rPr>
        <w:t xml:space="preserve">publikumsrettet virksomhet mot når den er ferdig bygget. </w:t>
      </w:r>
    </w:p>
    <w:p w14:paraId="493162C0" w14:textId="343078AB" w:rsidR="00AF6DAC" w:rsidRPr="00CF2DE6" w:rsidRDefault="00AF6DAC" w:rsidP="00D352CF">
      <w:pPr>
        <w:pStyle w:val="Overskrift2"/>
        <w:spacing w:before="240" w:after="0"/>
        <w:rPr>
          <w:rFonts w:ascii="Oslo Sans Office" w:hAnsi="Oslo Sans Office"/>
        </w:rPr>
      </w:pPr>
      <w:r w:rsidRPr="00CF2DE6">
        <w:rPr>
          <w:rFonts w:ascii="Oslo Sans Office" w:hAnsi="Oslo Sans Office"/>
        </w:rPr>
        <w:lastRenderedPageBreak/>
        <w:t>Grunnforhold</w:t>
      </w:r>
    </w:p>
    <w:p w14:paraId="56E9057D" w14:textId="43B73E93" w:rsidR="00AF6DAC" w:rsidRPr="00CF2DE6" w:rsidRDefault="00AF6DAC" w:rsidP="00EC2363">
      <w:pPr>
        <w:spacing w:after="0"/>
        <w:rPr>
          <w:rFonts w:ascii="Oslo Sans Office" w:hAnsi="Oslo Sans Office"/>
        </w:rPr>
      </w:pPr>
      <w:r w:rsidRPr="00CF2DE6">
        <w:rPr>
          <w:rFonts w:ascii="Oslo Sans Office" w:hAnsi="Oslo Sans Office"/>
        </w:rPr>
        <w:t xml:space="preserve">Professorløkka (boligbebyggelsen på østsiden av </w:t>
      </w:r>
      <w:r w:rsidR="00A43A03" w:rsidRPr="00CF2DE6">
        <w:rPr>
          <w:rFonts w:ascii="Oslo Sans Office" w:hAnsi="Oslo Sans Office"/>
        </w:rPr>
        <w:t>Sars’</w:t>
      </w:r>
      <w:r w:rsidRPr="00CF2DE6">
        <w:rPr>
          <w:rFonts w:ascii="Oslo Sans Office" w:hAnsi="Oslo Sans Office"/>
        </w:rPr>
        <w:t xml:space="preserve"> gate) har hatt setningsskader. Det er også store setningsskader i indre gård i </w:t>
      </w:r>
      <w:proofErr w:type="spellStart"/>
      <w:r w:rsidRPr="00CF2DE6">
        <w:rPr>
          <w:rFonts w:ascii="Oslo Sans Office" w:hAnsi="Oslo Sans Office"/>
        </w:rPr>
        <w:t>Tøyenhus</w:t>
      </w:r>
      <w:proofErr w:type="spellEnd"/>
      <w:r w:rsidRPr="00CF2DE6">
        <w:rPr>
          <w:rFonts w:ascii="Oslo Sans Office" w:hAnsi="Oslo Sans Office"/>
        </w:rPr>
        <w:t xml:space="preserve"> borettslag. </w:t>
      </w:r>
    </w:p>
    <w:p w14:paraId="3CE41F85" w14:textId="77777777" w:rsidR="004B30FC" w:rsidRPr="00CF2DE6" w:rsidRDefault="004B30FC" w:rsidP="00D352CF">
      <w:pPr>
        <w:pStyle w:val="Overskrift3"/>
        <w:spacing w:after="0"/>
      </w:pPr>
      <w:r w:rsidRPr="00CF2DE6">
        <w:t>Kommentarer til innspill og vurderinger</w:t>
      </w:r>
    </w:p>
    <w:p w14:paraId="23893546" w14:textId="3860ECD3" w:rsidR="003A5155" w:rsidRPr="00CF2DE6" w:rsidRDefault="004B30FC" w:rsidP="00EC2363">
      <w:pPr>
        <w:spacing w:after="0"/>
        <w:rPr>
          <w:rFonts w:ascii="Oslo Sans Office" w:hAnsi="Oslo Sans Office"/>
          <w:color w:val="FF0000"/>
        </w:rPr>
      </w:pPr>
      <w:r w:rsidRPr="00CF2DE6">
        <w:rPr>
          <w:rFonts w:ascii="Oslo Sans Office" w:hAnsi="Oslo Sans Office"/>
          <w:color w:val="FF0000"/>
        </w:rPr>
        <w:t xml:space="preserve">Det er utført grunnundersøkelser og det brukes mye ressurser på å kontrollere og vurdere tiltak for å hindre </w:t>
      </w:r>
      <w:r w:rsidR="00BB4F81" w:rsidRPr="00CF2DE6">
        <w:rPr>
          <w:rFonts w:ascii="Oslo Sans Office" w:hAnsi="Oslo Sans Office"/>
          <w:color w:val="FF0000"/>
        </w:rPr>
        <w:t>naturskader som setninger. Dette skal følges tett opp i byggefasen</w:t>
      </w:r>
      <w:r w:rsidR="00E51DEC" w:rsidRPr="00CF2DE6">
        <w:rPr>
          <w:rFonts w:ascii="Oslo Sans Office" w:hAnsi="Oslo Sans Office"/>
          <w:color w:val="FF0000"/>
        </w:rPr>
        <w:t xml:space="preserve">. </w:t>
      </w:r>
    </w:p>
    <w:p w14:paraId="572B0FBF" w14:textId="5347A9AA" w:rsidR="00263119" w:rsidRPr="00CF2DE6" w:rsidRDefault="00263119" w:rsidP="00D352CF">
      <w:pPr>
        <w:pStyle w:val="Overskrift2"/>
        <w:spacing w:before="240" w:after="0"/>
        <w:rPr>
          <w:rFonts w:ascii="Oslo Sans Office" w:hAnsi="Oslo Sans Office"/>
        </w:rPr>
      </w:pPr>
      <w:r w:rsidRPr="00CF2DE6">
        <w:rPr>
          <w:rFonts w:ascii="Oslo Sans Office" w:hAnsi="Oslo Sans Office"/>
        </w:rPr>
        <w:t>Andre problemstillinger</w:t>
      </w:r>
    </w:p>
    <w:p w14:paraId="568DA7B9" w14:textId="53165FEF" w:rsidR="00263119" w:rsidRPr="006E3ACF" w:rsidRDefault="00263119" w:rsidP="006E3ACF">
      <w:pPr>
        <w:pStyle w:val="Listeavsnitt"/>
        <w:numPr>
          <w:ilvl w:val="0"/>
          <w:numId w:val="28"/>
        </w:numPr>
        <w:spacing w:after="0"/>
        <w:rPr>
          <w:rFonts w:ascii="Oslo Sans Office" w:hAnsi="Oslo Sans Office"/>
        </w:rPr>
      </w:pPr>
      <w:r w:rsidRPr="006E3ACF">
        <w:rPr>
          <w:rFonts w:ascii="Oslo Sans Office" w:hAnsi="Oslo Sans Office"/>
        </w:rPr>
        <w:t xml:space="preserve">En person kritiserer bruken av bilder på nettsiden og mener de ikke viser de positive kvalitetene i området. Det vises til Lakkegata skate- og nærmiljøpark og at det kan fremstå som at </w:t>
      </w:r>
      <w:r w:rsidR="00A43A03" w:rsidRPr="006E3ACF">
        <w:rPr>
          <w:rFonts w:ascii="Oslo Sans Office" w:hAnsi="Oslo Sans Office"/>
        </w:rPr>
        <w:t>gata</w:t>
      </w:r>
      <w:r w:rsidRPr="006E3ACF">
        <w:rPr>
          <w:rFonts w:ascii="Oslo Sans Office" w:hAnsi="Oslo Sans Office"/>
        </w:rPr>
        <w:t xml:space="preserve"> fremstilles som dårligere enn den er. </w:t>
      </w:r>
    </w:p>
    <w:p w14:paraId="7B5C8692" w14:textId="77777777" w:rsidR="008B611E" w:rsidRPr="006E3ACF" w:rsidRDefault="008B611E" w:rsidP="006E3ACF">
      <w:pPr>
        <w:pStyle w:val="Listeavsnitt"/>
        <w:numPr>
          <w:ilvl w:val="0"/>
          <w:numId w:val="28"/>
        </w:numPr>
        <w:spacing w:after="0"/>
        <w:rPr>
          <w:rFonts w:ascii="Oslo Sans Office" w:hAnsi="Oslo Sans Office"/>
        </w:rPr>
      </w:pPr>
      <w:r w:rsidRPr="006E3ACF">
        <w:rPr>
          <w:rFonts w:ascii="Oslo Sans Office" w:hAnsi="Oslo Sans Office"/>
        </w:rPr>
        <w:t xml:space="preserve">Eldre blir glemt i planleggingen, det planlegges kun for unge, friske mennesker. </w:t>
      </w:r>
    </w:p>
    <w:p w14:paraId="2A033B6C" w14:textId="77777777" w:rsidR="00B02333" w:rsidRPr="006E3ACF" w:rsidRDefault="00B02333" w:rsidP="006E3ACF">
      <w:pPr>
        <w:pStyle w:val="Listeavsnitt"/>
        <w:numPr>
          <w:ilvl w:val="0"/>
          <w:numId w:val="28"/>
        </w:numPr>
        <w:spacing w:after="0"/>
        <w:rPr>
          <w:rFonts w:ascii="Oslo Sans Office" w:hAnsi="Oslo Sans Office"/>
        </w:rPr>
      </w:pPr>
      <w:r w:rsidRPr="006E3ACF">
        <w:rPr>
          <w:rFonts w:ascii="Oslo Sans Office" w:hAnsi="Oslo Sans Office"/>
        </w:rPr>
        <w:t xml:space="preserve">En uttalelse gjelder problemer med å skaffe håndverkere. De sier nei til oppdrag fordi det er så vanskelig å parkere i området. Vedkommende ønsker et svar på dette. </w:t>
      </w:r>
    </w:p>
    <w:p w14:paraId="388B5B71" w14:textId="77777777" w:rsidR="00B02333" w:rsidRPr="006E3ACF" w:rsidRDefault="00B02333" w:rsidP="006E3ACF">
      <w:pPr>
        <w:pStyle w:val="Listeavsnitt"/>
        <w:numPr>
          <w:ilvl w:val="0"/>
          <w:numId w:val="28"/>
        </w:numPr>
        <w:spacing w:after="0"/>
        <w:rPr>
          <w:rFonts w:ascii="Oslo Sans Office" w:hAnsi="Oslo Sans Office"/>
        </w:rPr>
      </w:pPr>
      <w:r w:rsidRPr="006E3ACF">
        <w:rPr>
          <w:rFonts w:ascii="Oslo Sans Office" w:hAnsi="Oslo Sans Office"/>
        </w:rPr>
        <w:t xml:space="preserve">Det er kommet noen positive tilbakemeldinger på varselet med støtte til prosjektet. Det er ønske om et solid løft for turgåere og syklister. En er «Svært positivt innstilt til oppgradering av gata, spesielt mht. tryggheten for syklister i en såpass viktig og naturlig ferdselsåre fra området rundt Carl Berner og ned mot Grønland». </w:t>
      </w:r>
    </w:p>
    <w:p w14:paraId="5C332520" w14:textId="77777777" w:rsidR="00E51DEC" w:rsidRPr="00CF2DE6" w:rsidRDefault="00E51DEC" w:rsidP="006E3ACF">
      <w:pPr>
        <w:pStyle w:val="Overskrift3"/>
        <w:spacing w:after="0"/>
      </w:pPr>
      <w:r w:rsidRPr="00CF2DE6">
        <w:t>Kommentarer til innspill og vurderinger</w:t>
      </w:r>
    </w:p>
    <w:p w14:paraId="16FAF6E4" w14:textId="2643C686" w:rsidR="00611428" w:rsidRPr="00CF2DE6" w:rsidRDefault="00706A3F" w:rsidP="00EC2363">
      <w:pPr>
        <w:spacing w:after="0"/>
        <w:rPr>
          <w:rFonts w:ascii="Oslo Sans Office" w:hAnsi="Oslo Sans Office"/>
        </w:rPr>
      </w:pPr>
      <w:r w:rsidRPr="00CF2DE6">
        <w:rPr>
          <w:rFonts w:ascii="Oslo Sans Office" w:hAnsi="Oslo Sans Office"/>
          <w:color w:val="FF0000"/>
        </w:rPr>
        <w:t xml:space="preserve">Området har mange </w:t>
      </w:r>
      <w:r w:rsidR="00AF7801" w:rsidRPr="00CF2DE6">
        <w:rPr>
          <w:rFonts w:ascii="Oslo Sans Office" w:hAnsi="Oslo Sans Office"/>
          <w:color w:val="FF0000"/>
        </w:rPr>
        <w:t>positive</w:t>
      </w:r>
      <w:r w:rsidRPr="00CF2DE6">
        <w:rPr>
          <w:rFonts w:ascii="Oslo Sans Office" w:hAnsi="Oslo Sans Office"/>
          <w:color w:val="FF0000"/>
        </w:rPr>
        <w:t xml:space="preserve"> </w:t>
      </w:r>
      <w:r w:rsidR="00AF7801" w:rsidRPr="00CF2DE6">
        <w:rPr>
          <w:rFonts w:ascii="Oslo Sans Office" w:hAnsi="Oslo Sans Office"/>
          <w:color w:val="FF0000"/>
        </w:rPr>
        <w:t>kvaliteter</w:t>
      </w:r>
      <w:r w:rsidRPr="00CF2DE6">
        <w:rPr>
          <w:rFonts w:ascii="Oslo Sans Office" w:hAnsi="Oslo Sans Office"/>
          <w:color w:val="FF0000"/>
        </w:rPr>
        <w:t xml:space="preserve"> og prosjektet i Sars’ gate skal bygge opp om disse og bidra positivt. </w:t>
      </w:r>
    </w:p>
    <w:p w14:paraId="1CBAE89F" w14:textId="77777777" w:rsidR="00B83C8F" w:rsidRPr="00CF2DE6" w:rsidRDefault="00B83C8F" w:rsidP="00EC2363">
      <w:pPr>
        <w:spacing w:after="0"/>
        <w:rPr>
          <w:rFonts w:ascii="Oslo Sans Office" w:eastAsiaTheme="majorEastAsia" w:hAnsi="Oslo Sans Office" w:cs="Calibri"/>
          <w:b/>
          <w:sz w:val="32"/>
          <w:szCs w:val="48"/>
        </w:rPr>
      </w:pPr>
      <w:r w:rsidRPr="00CF2DE6">
        <w:rPr>
          <w:rFonts w:ascii="Oslo Sans Office" w:hAnsi="Oslo Sans Office"/>
        </w:rPr>
        <w:br w:type="page"/>
      </w:r>
    </w:p>
    <w:p w14:paraId="44421238" w14:textId="35EE9445" w:rsidR="009A26C3" w:rsidRPr="00CF2DE6" w:rsidRDefault="009E6C92" w:rsidP="00EC2363">
      <w:pPr>
        <w:pStyle w:val="Overskrift1"/>
        <w:spacing w:after="0"/>
        <w:rPr>
          <w:rFonts w:ascii="Oslo Sans Office" w:hAnsi="Oslo Sans Office"/>
        </w:rPr>
      </w:pPr>
      <w:r w:rsidRPr="00CF2DE6">
        <w:rPr>
          <w:rFonts w:ascii="Oslo Sans Office" w:hAnsi="Oslo Sans Office"/>
        </w:rPr>
        <w:lastRenderedPageBreak/>
        <w:t>Vedlegg 1 – Informasjonsskriv til organisasjoner og borettslag</w:t>
      </w:r>
    </w:p>
    <w:tbl>
      <w:tblPr>
        <w:tblStyle w:val="Norconsultplain"/>
        <w:tblW w:w="0" w:type="auto"/>
        <w:tblLayout w:type="fixed"/>
        <w:tblCellMar>
          <w:top w:w="28" w:type="dxa"/>
          <w:left w:w="0" w:type="dxa"/>
          <w:bottom w:w="0" w:type="dxa"/>
          <w:right w:w="0" w:type="dxa"/>
        </w:tblCellMar>
        <w:tblLook w:val="04A0" w:firstRow="1" w:lastRow="0" w:firstColumn="1" w:lastColumn="0" w:noHBand="0" w:noVBand="1"/>
      </w:tblPr>
      <w:tblGrid>
        <w:gridCol w:w="851"/>
        <w:gridCol w:w="8219"/>
      </w:tblGrid>
      <w:tr w:rsidR="007B7109" w:rsidRPr="00CF2DE6" w14:paraId="5BCF4B14" w14:textId="77777777">
        <w:tc>
          <w:tcPr>
            <w:tcW w:w="851" w:type="dxa"/>
          </w:tcPr>
          <w:p w14:paraId="4130F3DA" w14:textId="77777777" w:rsidR="007B7109" w:rsidRPr="00CF2DE6" w:rsidRDefault="007B7109" w:rsidP="00EC2363">
            <w:pPr>
              <w:rPr>
                <w:rFonts w:ascii="Oslo Sans Office" w:hAnsi="Oslo Sans Office"/>
                <w:b/>
                <w:sz w:val="16"/>
                <w:szCs w:val="16"/>
              </w:rPr>
            </w:pPr>
            <w:r w:rsidRPr="00CF2DE6">
              <w:rPr>
                <w:rFonts w:ascii="Oslo Sans Office" w:hAnsi="Oslo Sans Office"/>
                <w:b/>
                <w:sz w:val="16"/>
                <w:szCs w:val="16"/>
              </w:rPr>
              <w:t>Til:</w:t>
            </w:r>
          </w:p>
        </w:tc>
        <w:tc>
          <w:tcPr>
            <w:tcW w:w="8219" w:type="dxa"/>
          </w:tcPr>
          <w:sdt>
            <w:sdtPr>
              <w:rPr>
                <w:rFonts w:ascii="Oslo Sans Office" w:hAnsi="Oslo Sans Office"/>
                <w:szCs w:val="18"/>
              </w:rPr>
              <w:alias w:val="propTo"/>
              <w:tag w:val="propTo"/>
              <w:id w:val="-748425481"/>
              <w:placeholder>
                <w:docPart w:val="5AC11DA2BFDC43AD8DB60779D4A44A8D"/>
              </w:placeholder>
            </w:sdtPr>
            <w:sdtContent>
              <w:p w14:paraId="0E07C9A4" w14:textId="6424E45A" w:rsidR="007B7109" w:rsidRPr="00CF2DE6" w:rsidRDefault="00F53CB7" w:rsidP="00EC2363">
                <w:pPr>
                  <w:rPr>
                    <w:rFonts w:ascii="Oslo Sans Office" w:hAnsi="Oslo Sans Office"/>
                  </w:rPr>
                </w:pPr>
                <w:r w:rsidRPr="00CF2DE6">
                  <w:rPr>
                    <w:rFonts w:ascii="Oslo Sans Office" w:hAnsi="Oslo Sans Office"/>
                  </w:rPr>
                  <w:t>Prosjektleder Lars Olav Farstad</w:t>
                </w:r>
              </w:p>
            </w:sdtContent>
          </w:sdt>
        </w:tc>
      </w:tr>
      <w:tr w:rsidR="007B7109" w:rsidRPr="00CF2DE6" w14:paraId="414E953D" w14:textId="77777777">
        <w:tc>
          <w:tcPr>
            <w:tcW w:w="851" w:type="dxa"/>
          </w:tcPr>
          <w:p w14:paraId="3A802871" w14:textId="77777777" w:rsidR="007B7109" w:rsidRPr="00CF2DE6" w:rsidRDefault="007B7109" w:rsidP="00EC2363">
            <w:pPr>
              <w:rPr>
                <w:rFonts w:ascii="Oslo Sans Office" w:hAnsi="Oslo Sans Office"/>
                <w:b/>
                <w:sz w:val="16"/>
                <w:szCs w:val="16"/>
              </w:rPr>
            </w:pPr>
            <w:r w:rsidRPr="00CF2DE6">
              <w:rPr>
                <w:rFonts w:ascii="Oslo Sans Office" w:hAnsi="Oslo Sans Office"/>
                <w:b/>
                <w:sz w:val="16"/>
                <w:szCs w:val="16"/>
              </w:rPr>
              <w:t>Fra:</w:t>
            </w:r>
          </w:p>
        </w:tc>
        <w:tc>
          <w:tcPr>
            <w:tcW w:w="8219" w:type="dxa"/>
          </w:tcPr>
          <w:p w14:paraId="619C3949" w14:textId="77777777" w:rsidR="007B7109" w:rsidRPr="00CF2DE6" w:rsidRDefault="007B7109" w:rsidP="00EC2363">
            <w:pPr>
              <w:rPr>
                <w:rFonts w:ascii="Oslo Sans Office" w:hAnsi="Oslo Sans Office"/>
              </w:rPr>
            </w:pPr>
            <w:r w:rsidRPr="00CF2DE6">
              <w:rPr>
                <w:rFonts w:ascii="Oslo Sans Office" w:hAnsi="Oslo Sans Office"/>
              </w:rPr>
              <w:t>Norconsult v/ Gunnar Ridderström og Synne Dækko Næss</w:t>
            </w:r>
          </w:p>
        </w:tc>
      </w:tr>
      <w:tr w:rsidR="007B7109" w:rsidRPr="00CF2DE6" w14:paraId="7C1513AD" w14:textId="77777777">
        <w:tc>
          <w:tcPr>
            <w:tcW w:w="851" w:type="dxa"/>
          </w:tcPr>
          <w:p w14:paraId="7EC01854" w14:textId="77777777" w:rsidR="007B7109" w:rsidRPr="00CF2DE6" w:rsidRDefault="007B7109" w:rsidP="00EC2363">
            <w:pPr>
              <w:rPr>
                <w:rFonts w:ascii="Oslo Sans Office" w:hAnsi="Oslo Sans Office"/>
                <w:b/>
                <w:sz w:val="16"/>
                <w:szCs w:val="16"/>
              </w:rPr>
            </w:pPr>
            <w:r w:rsidRPr="00CF2DE6">
              <w:rPr>
                <w:rFonts w:ascii="Oslo Sans Office" w:hAnsi="Oslo Sans Office"/>
                <w:b/>
                <w:sz w:val="16"/>
                <w:szCs w:val="16"/>
              </w:rPr>
              <w:t>Dato</w:t>
            </w:r>
          </w:p>
        </w:tc>
        <w:tc>
          <w:tcPr>
            <w:tcW w:w="8219" w:type="dxa"/>
          </w:tcPr>
          <w:p w14:paraId="2A72402F" w14:textId="59C0ED66" w:rsidR="007B7109" w:rsidRPr="00CF2DE6" w:rsidRDefault="00000000" w:rsidP="00EC2363">
            <w:pPr>
              <w:rPr>
                <w:rFonts w:ascii="Oslo Sans Office" w:hAnsi="Oslo Sans Office"/>
              </w:rPr>
            </w:pPr>
            <w:sdt>
              <w:sdtPr>
                <w:rPr>
                  <w:rFonts w:ascii="Oslo Sans Office" w:hAnsi="Oslo Sans Office"/>
                  <w:szCs w:val="18"/>
                </w:rPr>
                <w:alias w:val="LastVersionDate"/>
                <w:tag w:val="LastVersionDate"/>
                <w:id w:val="-198630158"/>
                <w:placeholder>
                  <w:docPart w:val="08DC85748CEF4A39A3E12ECC6E2C555E"/>
                </w:placeholder>
                <w:date w:fullDate="2024-09-17T00:00:00Z">
                  <w:dateFormat w:val="yyyy-MM-dd"/>
                  <w:lid w:val="nb-NO"/>
                  <w:storeMappedDataAs w:val="dateTime"/>
                  <w:calendar w:val="gregorian"/>
                </w:date>
              </w:sdtPr>
              <w:sdtContent>
                <w:r w:rsidR="00F53CB7" w:rsidRPr="00CF2DE6">
                  <w:rPr>
                    <w:rFonts w:ascii="Oslo Sans Office" w:hAnsi="Oslo Sans Office"/>
                    <w:szCs w:val="18"/>
                  </w:rPr>
                  <w:t>2024-09-17</w:t>
                </w:r>
              </w:sdtContent>
            </w:sdt>
          </w:p>
        </w:tc>
      </w:tr>
    </w:tbl>
    <w:p w14:paraId="4FA0D46D" w14:textId="1097C736" w:rsidR="007B7109" w:rsidRPr="00CF2DE6" w:rsidRDefault="007B7109" w:rsidP="00EC2363">
      <w:pPr>
        <w:pStyle w:val="Tittel"/>
        <w:tabs>
          <w:tab w:val="left" w:pos="284"/>
        </w:tabs>
        <w:spacing w:after="0"/>
        <w:ind w:left="284" w:hanging="284"/>
        <w:rPr>
          <w:rFonts w:ascii="Oslo Sans Office" w:hAnsi="Oslo Sans Office"/>
          <w:lang w:val="nn-NO"/>
        </w:rPr>
      </w:pPr>
      <w:r w:rsidRPr="00CF2DE6">
        <w:rPr>
          <w:rFonts w:ascii="Oslo Sans Office" w:hAnsi="Oslo Sans Office"/>
          <w:noProof/>
        </w:rPr>
        <w:drawing>
          <wp:inline distT="0" distB="0" distL="0" distR="0" wp14:anchorId="072BE3A0" wp14:editId="4BEB588D">
            <wp:extent cx="128016" cy="67056"/>
            <wp:effectExtent l="0" t="7620" r="0" b="0"/>
            <wp:docPr id="1778959851" name="Picture 1778959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2" cstate="print">
                      <a:extLst>
                        <a:ext uri="{28A0092B-C50C-407E-A947-70E740481C1C}">
                          <a14:useLocalDpi xmlns:a14="http://schemas.microsoft.com/office/drawing/2010/main" val="0"/>
                        </a:ext>
                      </a:extLst>
                    </a:blip>
                    <a:stretch>
                      <a:fillRect/>
                    </a:stretch>
                  </pic:blipFill>
                  <pic:spPr>
                    <a:xfrm rot="16200000">
                      <a:off x="0" y="0"/>
                      <a:ext cx="128016" cy="67056"/>
                    </a:xfrm>
                    <a:prstGeom prst="rect">
                      <a:avLst/>
                    </a:prstGeom>
                  </pic:spPr>
                </pic:pic>
              </a:graphicData>
            </a:graphic>
          </wp:inline>
        </w:drawing>
      </w:r>
      <w:r w:rsidRPr="00CF2DE6">
        <w:rPr>
          <w:rFonts w:ascii="Oslo Sans Office" w:hAnsi="Oslo Sans Office"/>
          <w:lang w:val="nn-NO"/>
        </w:rPr>
        <w:tab/>
      </w:r>
      <w:sdt>
        <w:sdtPr>
          <w:rPr>
            <w:rFonts w:ascii="Oslo Sans Office" w:hAnsi="Oslo Sans Office"/>
          </w:rPr>
          <w:alias w:val="propTitle"/>
          <w:tag w:val="propTitle"/>
          <w:id w:val="-1327439313"/>
          <w:placeholder>
            <w:docPart w:val="B8CFD05774464452ADBB5B42C1A4A679"/>
          </w:placeholder>
        </w:sdtPr>
        <w:sdtContent>
          <w:r w:rsidR="00F53CB7" w:rsidRPr="00CF2DE6">
            <w:rPr>
              <w:rFonts w:ascii="Oslo Sans Office" w:hAnsi="Oslo Sans Office"/>
              <w:lang w:val="nn-NO"/>
            </w:rPr>
            <w:t xml:space="preserve">Oppsummering av </w:t>
          </w:r>
          <w:proofErr w:type="spellStart"/>
          <w:r w:rsidR="00F53CB7" w:rsidRPr="00CF2DE6">
            <w:rPr>
              <w:rFonts w:ascii="Oslo Sans Office" w:hAnsi="Oslo Sans Office"/>
              <w:lang w:val="nn-NO"/>
            </w:rPr>
            <w:t>in</w:t>
          </w:r>
          <w:r w:rsidR="00630A83" w:rsidRPr="00CF2DE6">
            <w:rPr>
              <w:rFonts w:ascii="Oslo Sans Office" w:hAnsi="Oslo Sans Office"/>
              <w:lang w:val="nn-NO"/>
            </w:rPr>
            <w:t>n</w:t>
          </w:r>
          <w:r w:rsidR="00F53CB7" w:rsidRPr="00CF2DE6">
            <w:rPr>
              <w:rFonts w:ascii="Oslo Sans Office" w:hAnsi="Oslo Sans Office"/>
              <w:lang w:val="nn-NO"/>
            </w:rPr>
            <w:t>spill</w:t>
          </w:r>
          <w:proofErr w:type="spellEnd"/>
          <w:r w:rsidR="00F53CB7" w:rsidRPr="00CF2DE6">
            <w:rPr>
              <w:rFonts w:ascii="Oslo Sans Office" w:hAnsi="Oslo Sans Office"/>
              <w:lang w:val="nn-NO"/>
            </w:rPr>
            <w:t xml:space="preserve"> til forprosjekt </w:t>
          </w:r>
          <w:r w:rsidR="00A43A03" w:rsidRPr="00CF2DE6">
            <w:rPr>
              <w:rFonts w:ascii="Oslo Sans Office" w:hAnsi="Oslo Sans Office"/>
              <w:lang w:val="nn-NO"/>
            </w:rPr>
            <w:t>Sars’</w:t>
          </w:r>
          <w:r w:rsidR="00F53CB7" w:rsidRPr="00CF2DE6">
            <w:rPr>
              <w:rFonts w:ascii="Oslo Sans Office" w:hAnsi="Oslo Sans Office"/>
              <w:lang w:val="nn-NO"/>
            </w:rPr>
            <w:t xml:space="preserve"> gate</w:t>
          </w:r>
        </w:sdtContent>
      </w:sdt>
    </w:p>
    <w:p w14:paraId="2A6003C3" w14:textId="77777777" w:rsidR="00DF0A83" w:rsidRDefault="007B7109" w:rsidP="00DF0A83">
      <w:pPr>
        <w:pStyle w:val="Default"/>
        <w:spacing w:after="120"/>
        <w:rPr>
          <w:rFonts w:cs="Arial"/>
          <w:sz w:val="20"/>
          <w:szCs w:val="20"/>
        </w:rPr>
      </w:pPr>
      <w:r w:rsidRPr="00CF2DE6">
        <w:rPr>
          <w:rFonts w:cs="Arial"/>
          <w:sz w:val="20"/>
          <w:szCs w:val="20"/>
        </w:rPr>
        <w:t xml:space="preserve">Bymiljøetaten har igangsatt et forprosjekt for å komme frem til den fremtidige utformingen av </w:t>
      </w:r>
      <w:r w:rsidR="00A43A03" w:rsidRPr="00CF2DE6">
        <w:rPr>
          <w:rFonts w:cs="Arial"/>
          <w:sz w:val="20"/>
          <w:szCs w:val="20"/>
        </w:rPr>
        <w:t>Sars’</w:t>
      </w:r>
      <w:r w:rsidRPr="00CF2DE6">
        <w:rPr>
          <w:rFonts w:cs="Arial"/>
          <w:sz w:val="20"/>
          <w:szCs w:val="20"/>
        </w:rPr>
        <w:t xml:space="preserve"> gate. Prosjektet omfatter kryssene Sars’ gate </w:t>
      </w:r>
      <w:r w:rsidR="008A7233" w:rsidRPr="00CF2DE6">
        <w:rPr>
          <w:rFonts w:cs="Arial"/>
          <w:sz w:val="20"/>
          <w:szCs w:val="20"/>
        </w:rPr>
        <w:t xml:space="preserve">X </w:t>
      </w:r>
      <w:r w:rsidRPr="00CF2DE6">
        <w:rPr>
          <w:rFonts w:cs="Arial"/>
          <w:sz w:val="20"/>
          <w:szCs w:val="20"/>
        </w:rPr>
        <w:t>Ring 2</w:t>
      </w:r>
      <w:r w:rsidR="00630A83" w:rsidRPr="00CF2DE6">
        <w:rPr>
          <w:rFonts w:cs="Arial"/>
          <w:sz w:val="20"/>
          <w:szCs w:val="20"/>
        </w:rPr>
        <w:t xml:space="preserve"> </w:t>
      </w:r>
      <w:r w:rsidRPr="00CF2DE6">
        <w:rPr>
          <w:rFonts w:cs="Arial"/>
          <w:sz w:val="20"/>
          <w:szCs w:val="20"/>
        </w:rPr>
        <w:t xml:space="preserve">/ Finnmarkgata i nord og </w:t>
      </w:r>
      <w:r w:rsidR="008A7233" w:rsidRPr="00CF2DE6">
        <w:rPr>
          <w:rFonts w:cs="Arial"/>
          <w:sz w:val="20"/>
          <w:szCs w:val="20"/>
        </w:rPr>
        <w:t xml:space="preserve">kryssområdet </w:t>
      </w:r>
      <w:r w:rsidRPr="00CF2DE6">
        <w:rPr>
          <w:rFonts w:cs="Arial"/>
          <w:sz w:val="20"/>
          <w:szCs w:val="20"/>
        </w:rPr>
        <w:t xml:space="preserve">Sars’ gate </w:t>
      </w:r>
      <w:r w:rsidR="008A7233" w:rsidRPr="00CF2DE6">
        <w:rPr>
          <w:rFonts w:cs="Arial"/>
          <w:sz w:val="20"/>
          <w:szCs w:val="20"/>
        </w:rPr>
        <w:t>X</w:t>
      </w:r>
      <w:r w:rsidRPr="00CF2DE6">
        <w:rPr>
          <w:rFonts w:cs="Arial"/>
          <w:sz w:val="20"/>
          <w:szCs w:val="20"/>
        </w:rPr>
        <w:t xml:space="preserve"> Jens Bjelkes gate </w:t>
      </w:r>
      <w:r w:rsidR="008A7233" w:rsidRPr="00CF2DE6">
        <w:rPr>
          <w:rFonts w:cs="Arial"/>
          <w:sz w:val="20"/>
          <w:szCs w:val="20"/>
        </w:rPr>
        <w:t>X</w:t>
      </w:r>
      <w:r w:rsidRPr="00CF2DE6">
        <w:rPr>
          <w:rFonts w:cs="Arial"/>
          <w:sz w:val="20"/>
          <w:szCs w:val="20"/>
        </w:rPr>
        <w:t xml:space="preserve"> Vahls gate i sør (se kart på neste side).</w:t>
      </w:r>
    </w:p>
    <w:p w14:paraId="680227BF" w14:textId="7F20DA34" w:rsidR="007B7109" w:rsidRPr="00CF2DE6" w:rsidRDefault="007B7109" w:rsidP="00DF0A83">
      <w:pPr>
        <w:pStyle w:val="Default"/>
        <w:spacing w:after="120"/>
        <w:rPr>
          <w:rFonts w:cs="Arial"/>
          <w:sz w:val="20"/>
          <w:szCs w:val="20"/>
        </w:rPr>
      </w:pPr>
      <w:r w:rsidRPr="00CF2DE6">
        <w:rPr>
          <w:rFonts w:cs="Arial"/>
          <w:sz w:val="20"/>
          <w:szCs w:val="20"/>
        </w:rPr>
        <w:t xml:space="preserve"> Bymiljøetaten skal vurdere, beskrive og utforme løsninger for alle trafikantgrupper, med særlig vekt på trafikksikkerhet for gående og syklende. Fremtidig utforming skal gi god sikkerhet for trafikanter langs Sars’ gate, god fremkommelighet og attraktivitet for gående og syklende langs strekningen, og god fremkommelighet for kollektivtrafikken</w:t>
      </w:r>
    </w:p>
    <w:p w14:paraId="0817CF1E" w14:textId="011A411B" w:rsidR="00DF0A83" w:rsidRPr="00CF2DE6" w:rsidRDefault="007B7109" w:rsidP="00DF0A83">
      <w:pPr>
        <w:pStyle w:val="Default"/>
        <w:spacing w:after="120"/>
        <w:rPr>
          <w:rFonts w:cs="Arial"/>
          <w:sz w:val="20"/>
          <w:szCs w:val="20"/>
        </w:rPr>
      </w:pPr>
      <w:r w:rsidRPr="00CF2DE6">
        <w:rPr>
          <w:rFonts w:cs="Arial"/>
          <w:sz w:val="20"/>
          <w:szCs w:val="20"/>
        </w:rPr>
        <w:t>I dag er Sars’ gate en viktig forbindelse for buss og bil. På grunn av</w:t>
      </w:r>
      <w:r w:rsidRPr="00CF2DE6">
        <w:rPr>
          <w:rFonts w:eastAsiaTheme="minorEastAsia" w:cstheme="minorBidi"/>
          <w:color w:val="000000" w:themeColor="text1"/>
          <w:sz w:val="20"/>
          <w:szCs w:val="20"/>
        </w:rPr>
        <w:t xml:space="preserve"> manglende tilrettelegging for sykkel er Sars’ gate i dag ikke en attraktiv trasé for syklister. Gata har potensiale til å bli en viktig</w:t>
      </w:r>
      <w:r w:rsidRPr="00CF2DE6">
        <w:rPr>
          <w:rFonts w:cs="Arial"/>
          <w:sz w:val="20"/>
          <w:szCs w:val="20"/>
        </w:rPr>
        <w:t xml:space="preserve"> og populær sykkeltrasé mellom Carl Berners plass og Grønland/Tøyen.</w:t>
      </w:r>
    </w:p>
    <w:p w14:paraId="7D3018DD" w14:textId="77777777" w:rsidR="007B7109" w:rsidRPr="00CF2DE6" w:rsidRDefault="007B7109" w:rsidP="004B3847">
      <w:pPr>
        <w:pStyle w:val="Default"/>
        <w:spacing w:after="120"/>
        <w:rPr>
          <w:rFonts w:cs="Arial"/>
          <w:sz w:val="20"/>
          <w:szCs w:val="20"/>
        </w:rPr>
      </w:pPr>
      <w:r w:rsidRPr="00CF2DE6">
        <w:rPr>
          <w:rFonts w:cs="Arial"/>
          <w:sz w:val="20"/>
          <w:szCs w:val="20"/>
        </w:rPr>
        <w:t xml:space="preserve">Sars’ gates rolle i veinettet og kjøremønsteret skal i utgangspunktet opprettholdes som i dag. Samtidig skal løsningene bygge opp rundt målet om trafikkreduksjon i Oslo kommune. Trafikkmengden i Sars’ gate er 5000 biler (begge retninger til sammen) i sør og 6000 biler i nord i februar 2024. 15% av trafikken er tunge kjøretøy, men 70% av disse er busser. Sars’ gate inngår i byens hovedveinett og er utrykningstrasé. </w:t>
      </w:r>
    </w:p>
    <w:p w14:paraId="3936DD28" w14:textId="77777777" w:rsidR="007B7109" w:rsidRPr="00CF2DE6" w:rsidRDefault="007B7109" w:rsidP="004B3847">
      <w:pPr>
        <w:pStyle w:val="Default"/>
        <w:spacing w:after="120"/>
        <w:rPr>
          <w:rFonts w:cs="Arial"/>
          <w:sz w:val="20"/>
          <w:szCs w:val="20"/>
        </w:rPr>
      </w:pPr>
      <w:r w:rsidRPr="00CF2DE6">
        <w:rPr>
          <w:rFonts w:cs="Arial"/>
          <w:sz w:val="20"/>
          <w:szCs w:val="20"/>
        </w:rPr>
        <w:t xml:space="preserve">Den siste tiårsperioden er det registrert 16 ulykker i Sars’ gate. Myke trafikanter har vært involvert i åtte av ulykkene: en fotgjengerulykke, fem sykkelulykker og to ulykker med mindre elektriske kjøretøy. Det skal legges stor vekt på trafikksikkerhet i planleggingen av sykkelanlegg i Sars’ gate. </w:t>
      </w:r>
    </w:p>
    <w:p w14:paraId="08CF1F93" w14:textId="77777777" w:rsidR="007B7109" w:rsidRPr="00CF2DE6" w:rsidRDefault="007B7109" w:rsidP="00EC2363">
      <w:pPr>
        <w:pStyle w:val="Default"/>
        <w:rPr>
          <w:rFonts w:cs="Arial"/>
          <w:b/>
          <w:bCs/>
          <w:sz w:val="20"/>
          <w:szCs w:val="20"/>
        </w:rPr>
      </w:pPr>
      <w:r w:rsidRPr="00CF2DE6">
        <w:rPr>
          <w:rFonts w:cs="Arial"/>
          <w:b/>
          <w:bCs/>
          <w:sz w:val="20"/>
          <w:szCs w:val="20"/>
        </w:rPr>
        <w:t>Mål for ny utforming av Sars’ gate</w:t>
      </w:r>
    </w:p>
    <w:p w14:paraId="0CFB0E4A" w14:textId="77777777" w:rsidR="007B7109" w:rsidRPr="00CF2DE6" w:rsidRDefault="007B7109" w:rsidP="00EC2363">
      <w:pPr>
        <w:pStyle w:val="Default"/>
        <w:rPr>
          <w:rFonts w:cs="Arial"/>
          <w:sz w:val="20"/>
          <w:szCs w:val="20"/>
        </w:rPr>
      </w:pPr>
      <w:r w:rsidRPr="00CF2DE6">
        <w:rPr>
          <w:rFonts w:cs="Arial"/>
          <w:sz w:val="20"/>
          <w:szCs w:val="20"/>
        </w:rPr>
        <w:t xml:space="preserve">Sars’ gate og Jens Bjelkes gate skal tilby sammenhengende, trygg og sikker fremkommelighet for fotgjengere, syklister og kollektivreisende, samtidig som gatas grønne profil styrkes. </w:t>
      </w:r>
    </w:p>
    <w:p w14:paraId="165FF617" w14:textId="77777777" w:rsidR="007B7109" w:rsidRPr="00CF2DE6" w:rsidRDefault="007B7109" w:rsidP="00EC7910">
      <w:pPr>
        <w:pStyle w:val="Default"/>
        <w:spacing w:after="120"/>
        <w:rPr>
          <w:rFonts w:cs="Arial"/>
          <w:sz w:val="20"/>
          <w:szCs w:val="20"/>
        </w:rPr>
      </w:pPr>
      <w:r w:rsidRPr="00CF2DE6">
        <w:rPr>
          <w:rFonts w:cs="Arial"/>
          <w:sz w:val="20"/>
          <w:szCs w:val="20"/>
        </w:rPr>
        <w:t xml:space="preserve">Oslo kommune har som mål å redusere biltrafikken med en tredel innen 2025, til fordel for prioritering av gange, sykkel og kollektivtransport. Bymiljøetaten skal tilrettelegge Oslo som gang- og sykkelby, med mål om at 25 % av alle reiser skal skje på sykkel i 2025. Begge målene er forankret i Klima- og energistrategi for Oslo som ble vedtatt i 2016. </w:t>
      </w:r>
    </w:p>
    <w:p w14:paraId="7A709596" w14:textId="77777777" w:rsidR="007B7109" w:rsidRPr="00CF2DE6" w:rsidRDefault="007B7109" w:rsidP="00EC7910">
      <w:pPr>
        <w:spacing w:after="120" w:line="240" w:lineRule="auto"/>
        <w:rPr>
          <w:rFonts w:ascii="Oslo Sans Office" w:hAnsi="Oslo Sans Office" w:cs="Arial"/>
        </w:rPr>
      </w:pPr>
      <w:r w:rsidRPr="00CF2DE6">
        <w:rPr>
          <w:rFonts w:ascii="Oslo Sans Office" w:hAnsi="Oslo Sans Office" w:cs="Arial"/>
        </w:rPr>
        <w:t>Forprosjektet skal vise hvordan det kan tilrettelegges for opphøyde sykkelfelt i Sars’ gate og vise løsning for toveis sykkeltrafikk i Jens Bjelkes gate. Løsningene skal sikre trygge, lettleste og godt framkommelige kryssløsninger. God fremkommelighet for kollektivreisende skal oppnås gjennom løsninger som gir forutsigbar trafikkavvikling gjennom prosjektområdet, og med en høystandard holdeplass lokalisert samme sted som i dag.</w:t>
      </w:r>
    </w:p>
    <w:p w14:paraId="4C279566" w14:textId="77777777" w:rsidR="007B7109" w:rsidRPr="00CF2DE6" w:rsidRDefault="007B7109" w:rsidP="00EC7910">
      <w:pPr>
        <w:pStyle w:val="Default"/>
        <w:spacing w:after="120"/>
        <w:rPr>
          <w:rFonts w:cs="Arial"/>
          <w:sz w:val="20"/>
          <w:szCs w:val="20"/>
        </w:rPr>
      </w:pPr>
      <w:r w:rsidRPr="00CF2DE6">
        <w:rPr>
          <w:rFonts w:cs="Arial"/>
          <w:sz w:val="20"/>
          <w:szCs w:val="20"/>
        </w:rPr>
        <w:t>Alle kommunale prosjekter skal bidra til klimatilpasning, blant annet gjennom å styrke de blågrønne strukturene i det offentlige rom og håndtere overvann lok</w:t>
      </w:r>
      <w:r w:rsidRPr="00CF2DE6">
        <w:rPr>
          <w:rFonts w:cstheme="minorHAnsi"/>
          <w:sz w:val="20"/>
          <w:szCs w:val="20"/>
        </w:rPr>
        <w:t xml:space="preserve">alt. </w:t>
      </w:r>
      <w:r w:rsidRPr="00CF2DE6">
        <w:rPr>
          <w:rStyle w:val="cf01"/>
          <w:rFonts w:ascii="Oslo Sans Office" w:hAnsi="Oslo Sans Office" w:cstheme="minorHAnsi"/>
          <w:sz w:val="20"/>
          <w:szCs w:val="20"/>
        </w:rPr>
        <w:t>Forprosjektet skal vektlegge gode overvannsløsninger som kan håndtere store mengder vann</w:t>
      </w:r>
      <w:r w:rsidRPr="00CF2DE6">
        <w:rPr>
          <w:rFonts w:cstheme="minorHAnsi"/>
          <w:sz w:val="20"/>
          <w:szCs w:val="20"/>
        </w:rPr>
        <w:t>. Løs</w:t>
      </w:r>
      <w:r w:rsidRPr="00CF2DE6">
        <w:rPr>
          <w:rFonts w:cs="Arial"/>
          <w:sz w:val="20"/>
          <w:szCs w:val="20"/>
        </w:rPr>
        <w:t>ningene for overvann skal reduserer risiko foroversvømmelse i Sars’ gate og tilgrensende områder, der overvannet samtidig er en ressurs for vegetasjonen. Det skal legges vekt på løsninger som opprettholder og forbedrer vekstforholdene for eksisterende trær.</w:t>
      </w:r>
    </w:p>
    <w:p w14:paraId="259B5847" w14:textId="77777777" w:rsidR="007B7109" w:rsidRPr="00CF2DE6" w:rsidRDefault="007B7109" w:rsidP="00EC7910">
      <w:pPr>
        <w:pStyle w:val="Default"/>
        <w:spacing w:after="120"/>
        <w:rPr>
          <w:rFonts w:cs="Arial"/>
          <w:sz w:val="20"/>
          <w:szCs w:val="20"/>
        </w:rPr>
      </w:pPr>
      <w:r w:rsidRPr="00CF2DE6">
        <w:rPr>
          <w:rFonts w:cs="Arial"/>
          <w:sz w:val="20"/>
          <w:szCs w:val="20"/>
        </w:rPr>
        <w:lastRenderedPageBreak/>
        <w:t>Forprosjektet skal vise hvordan Sars’ gate kan bli et attraktivt sted å gå og oppholde seg, både for lokalmiljøet og for den som har Sars’ gate som del av sin tur/reise. Beliggenheten langs Botanisk hage og tett på Tøyenparken og Sofienbergparken gjør at Sars’ gate har potensiale for turgåing for en større del av byens befolkning.</w:t>
      </w:r>
    </w:p>
    <w:p w14:paraId="539656B0" w14:textId="77777777" w:rsidR="007B7109" w:rsidRPr="00CF2DE6" w:rsidRDefault="007B7109" w:rsidP="00EC2363">
      <w:pPr>
        <w:pStyle w:val="Default"/>
        <w:tabs>
          <w:tab w:val="left" w:pos="2445"/>
        </w:tabs>
        <w:rPr>
          <w:rFonts w:cs="Arial"/>
          <w:sz w:val="20"/>
          <w:szCs w:val="20"/>
        </w:rPr>
      </w:pPr>
      <w:r w:rsidRPr="00CF2DE6">
        <w:rPr>
          <w:rFonts w:cs="Arial"/>
          <w:sz w:val="20"/>
          <w:szCs w:val="20"/>
        </w:rPr>
        <w:t xml:space="preserve">Det er Bymiljøetaten som er ansvarlig for prosjektet. Norconsult er rådgivere og gjennomfører det konkrete planarbeidet. </w:t>
      </w:r>
    </w:p>
    <w:p w14:paraId="3197A6B3" w14:textId="77777777" w:rsidR="00DC67E9" w:rsidRDefault="007B7109" w:rsidP="00EC2363">
      <w:pPr>
        <w:pStyle w:val="Default"/>
        <w:rPr>
          <w:rFonts w:cs="Arial"/>
          <w:sz w:val="20"/>
          <w:szCs w:val="20"/>
        </w:rPr>
      </w:pPr>
      <w:r w:rsidRPr="00CF2DE6">
        <w:rPr>
          <w:rFonts w:cs="Arial"/>
          <w:sz w:val="20"/>
          <w:szCs w:val="20"/>
        </w:rPr>
        <w:t>Kontaktpersoner for medvirkningen er</w:t>
      </w:r>
      <w:r w:rsidR="00DC67E9">
        <w:rPr>
          <w:rFonts w:cs="Arial"/>
          <w:sz w:val="20"/>
          <w:szCs w:val="20"/>
        </w:rPr>
        <w:t>:</w:t>
      </w:r>
    </w:p>
    <w:p w14:paraId="49886EEF" w14:textId="3937ED4E" w:rsidR="007B7109" w:rsidRPr="00CF2DE6" w:rsidRDefault="007B7109" w:rsidP="00DC67E9">
      <w:pPr>
        <w:pStyle w:val="Default"/>
        <w:numPr>
          <w:ilvl w:val="0"/>
          <w:numId w:val="29"/>
        </w:numPr>
        <w:rPr>
          <w:rFonts w:cs="Arial"/>
          <w:sz w:val="20"/>
          <w:szCs w:val="20"/>
        </w:rPr>
      </w:pPr>
      <w:r w:rsidRPr="00CF2DE6">
        <w:rPr>
          <w:rFonts w:cs="Arial"/>
          <w:sz w:val="20"/>
          <w:szCs w:val="20"/>
        </w:rPr>
        <w:t xml:space="preserve">Gunnar Ridderström, e-post </w:t>
      </w:r>
      <w:hyperlink r:id="rId13">
        <w:r w:rsidRPr="00CF2DE6">
          <w:rPr>
            <w:rStyle w:val="Hyperkobling"/>
            <w:rFonts w:cs="Arial"/>
            <w:sz w:val="20"/>
            <w:szCs w:val="20"/>
          </w:rPr>
          <w:t>gunnar.ridderstrom@norconsult.com</w:t>
        </w:r>
      </w:hyperlink>
      <w:r w:rsidRPr="00CF2DE6">
        <w:rPr>
          <w:rFonts w:cs="Arial"/>
          <w:sz w:val="20"/>
          <w:szCs w:val="20"/>
        </w:rPr>
        <w:t xml:space="preserve">, mobil 906 306 42 og Synne Dækko Næss, </w:t>
      </w:r>
      <w:hyperlink r:id="rId14" w:history="1">
        <w:r w:rsidRPr="00CF2DE6">
          <w:rPr>
            <w:rStyle w:val="Hyperkobling"/>
            <w:rFonts w:cs="Arial"/>
            <w:sz w:val="20"/>
            <w:szCs w:val="20"/>
          </w:rPr>
          <w:t>synne.daekko.naess@norconsult.com</w:t>
        </w:r>
      </w:hyperlink>
      <w:r w:rsidRPr="00CF2DE6">
        <w:rPr>
          <w:rFonts w:cs="Arial"/>
          <w:sz w:val="20"/>
          <w:szCs w:val="20"/>
        </w:rPr>
        <w:t xml:space="preserve">. </w:t>
      </w:r>
    </w:p>
    <w:p w14:paraId="1214AE3A" w14:textId="15D8F8BC" w:rsidR="007B7109" w:rsidRPr="00CF2DE6" w:rsidRDefault="007B7109" w:rsidP="00DC67E9">
      <w:pPr>
        <w:pStyle w:val="Default"/>
        <w:numPr>
          <w:ilvl w:val="0"/>
          <w:numId w:val="29"/>
        </w:numPr>
        <w:rPr>
          <w:rFonts w:cs="Arial"/>
          <w:sz w:val="20"/>
          <w:szCs w:val="20"/>
        </w:rPr>
      </w:pPr>
      <w:r w:rsidRPr="00CF2DE6">
        <w:rPr>
          <w:rFonts w:cs="Arial"/>
          <w:sz w:val="20"/>
          <w:szCs w:val="20"/>
        </w:rPr>
        <w:t>Prosjektleder i Bymiljøetaten er Lars Olav Farstad, e-post:</w:t>
      </w:r>
      <w:r w:rsidR="00DC67E9">
        <w:rPr>
          <w:rFonts w:cs="Arial"/>
          <w:sz w:val="20"/>
          <w:szCs w:val="20"/>
        </w:rPr>
        <w:t xml:space="preserve"> </w:t>
      </w:r>
      <w:hyperlink r:id="rId15" w:history="1">
        <w:r w:rsidRPr="00CF2DE6">
          <w:rPr>
            <w:rStyle w:val="Hyperkobling"/>
            <w:rFonts w:cstheme="minorHAnsi"/>
            <w:sz w:val="20"/>
            <w:szCs w:val="20"/>
          </w:rPr>
          <w:t>postmottak@bym.oslo.kommune.no</w:t>
        </w:r>
      </w:hyperlink>
      <w:r w:rsidRPr="00CF2DE6">
        <w:rPr>
          <w:rFonts w:cs="Arial"/>
          <w:sz w:val="20"/>
          <w:szCs w:val="20"/>
        </w:rPr>
        <w:t xml:space="preserve">. </w:t>
      </w:r>
    </w:p>
    <w:p w14:paraId="3E6CB406" w14:textId="63C98ADC" w:rsidR="007B7109" w:rsidRPr="00CF2DE6" w:rsidRDefault="00383355" w:rsidP="00EC2363">
      <w:pPr>
        <w:spacing w:after="0" w:line="240" w:lineRule="auto"/>
        <w:rPr>
          <w:rFonts w:ascii="Oslo Sans Office" w:hAnsi="Oslo Sans Office"/>
        </w:rPr>
      </w:pPr>
      <w:r>
        <w:rPr>
          <w:rFonts w:ascii="Oslo Sans Office" w:hAnsi="Oslo Sans Office"/>
          <w:noProof/>
        </w:rPr>
        <w:drawing>
          <wp:inline distT="0" distB="0" distL="0" distR="0" wp14:anchorId="3DD8AF0B" wp14:editId="60BD1E20">
            <wp:extent cx="5249545" cy="6427905"/>
            <wp:effectExtent l="0" t="0" r="8255" b="0"/>
            <wp:docPr id="1726261545" name="Bil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253436" cy="6432669"/>
                    </a:xfrm>
                    <a:prstGeom prst="rect">
                      <a:avLst/>
                    </a:prstGeom>
                    <a:noFill/>
                  </pic:spPr>
                </pic:pic>
              </a:graphicData>
            </a:graphic>
          </wp:inline>
        </w:drawing>
      </w:r>
    </w:p>
    <w:p w14:paraId="71A45916" w14:textId="29F252E0" w:rsidR="009E6C92" w:rsidRPr="00CF2DE6" w:rsidRDefault="007B7109" w:rsidP="00EC2363">
      <w:pPr>
        <w:spacing w:after="0" w:line="240" w:lineRule="auto"/>
        <w:rPr>
          <w:rFonts w:ascii="Oslo Sans Office" w:hAnsi="Oslo Sans Office"/>
          <w:i/>
          <w:iCs/>
        </w:rPr>
      </w:pPr>
      <w:r w:rsidRPr="00CF2DE6">
        <w:rPr>
          <w:rFonts w:ascii="Oslo Sans Office" w:hAnsi="Oslo Sans Office"/>
          <w:i/>
          <w:iCs/>
        </w:rPr>
        <w:t xml:space="preserve">Avgrensning av planområdet. </w:t>
      </w:r>
    </w:p>
    <w:p w14:paraId="3DDB98E7" w14:textId="1D4939B0" w:rsidR="00B9079D" w:rsidRPr="00CF2DE6" w:rsidRDefault="002B496D" w:rsidP="00EC2363">
      <w:pPr>
        <w:pStyle w:val="Overskrift1"/>
        <w:spacing w:after="0"/>
        <w:rPr>
          <w:rFonts w:ascii="Oslo Sans Office" w:hAnsi="Oslo Sans Office"/>
        </w:rPr>
      </w:pPr>
      <w:r w:rsidRPr="00CF2DE6">
        <w:rPr>
          <w:rFonts w:ascii="Oslo Sans Office" w:hAnsi="Oslo Sans Office"/>
        </w:rPr>
        <w:lastRenderedPageBreak/>
        <w:t>Vedlegg 2 – Referat fra møte med brann- og redningsetaten</w:t>
      </w:r>
    </w:p>
    <w:tbl>
      <w:tblPr>
        <w:tblStyle w:val="Norconsultplain"/>
        <w:tblW w:w="0" w:type="auto"/>
        <w:tblLayout w:type="fixed"/>
        <w:tblCellMar>
          <w:top w:w="28" w:type="dxa"/>
          <w:left w:w="0" w:type="dxa"/>
          <w:bottom w:w="0" w:type="dxa"/>
          <w:right w:w="0" w:type="dxa"/>
        </w:tblCellMar>
        <w:tblLook w:val="04A0" w:firstRow="1" w:lastRow="0" w:firstColumn="1" w:lastColumn="0" w:noHBand="0" w:noVBand="1"/>
      </w:tblPr>
      <w:tblGrid>
        <w:gridCol w:w="851"/>
        <w:gridCol w:w="8219"/>
      </w:tblGrid>
      <w:tr w:rsidR="008C0C50" w:rsidRPr="00CF2DE6" w14:paraId="1E9BE7FB" w14:textId="77777777">
        <w:tc>
          <w:tcPr>
            <w:tcW w:w="851" w:type="dxa"/>
          </w:tcPr>
          <w:p w14:paraId="2BE7E42D" w14:textId="77777777" w:rsidR="008C0C50" w:rsidRPr="00CF2DE6" w:rsidRDefault="008C0C50" w:rsidP="00EC2363">
            <w:pPr>
              <w:rPr>
                <w:rFonts w:ascii="Oslo Sans Office" w:hAnsi="Oslo Sans Office"/>
                <w:b/>
                <w:sz w:val="16"/>
                <w:szCs w:val="16"/>
              </w:rPr>
            </w:pPr>
            <w:r w:rsidRPr="00CF2DE6">
              <w:rPr>
                <w:rFonts w:ascii="Oslo Sans Office" w:hAnsi="Oslo Sans Office"/>
                <w:b/>
                <w:sz w:val="16"/>
                <w:szCs w:val="16"/>
              </w:rPr>
              <w:t>Til:</w:t>
            </w:r>
          </w:p>
        </w:tc>
        <w:tc>
          <w:tcPr>
            <w:tcW w:w="8219" w:type="dxa"/>
          </w:tcPr>
          <w:sdt>
            <w:sdtPr>
              <w:rPr>
                <w:rFonts w:ascii="Oslo Sans Office" w:hAnsi="Oslo Sans Office"/>
                <w:szCs w:val="18"/>
              </w:rPr>
              <w:alias w:val="propTo"/>
              <w:tag w:val="propTo"/>
              <w:id w:val="-1052003124"/>
              <w:placeholder>
                <w:docPart w:val="F76D5511DA034B48B0EF4969CE66D4B2"/>
              </w:placeholder>
            </w:sdtPr>
            <w:sdtContent>
              <w:p w14:paraId="7A295482" w14:textId="50109CEF" w:rsidR="008C0C50" w:rsidRPr="00CF2DE6" w:rsidRDefault="00F53CB7" w:rsidP="00EC2363">
                <w:pPr>
                  <w:rPr>
                    <w:rFonts w:ascii="Oslo Sans Office" w:hAnsi="Oslo Sans Office"/>
                    <w:szCs w:val="18"/>
                  </w:rPr>
                </w:pPr>
                <w:r w:rsidRPr="00CF2DE6">
                  <w:rPr>
                    <w:rFonts w:ascii="Oslo Sans Office" w:hAnsi="Oslo Sans Office"/>
                    <w:szCs w:val="18"/>
                  </w:rPr>
                  <w:t>Prosjektleder Lars Olav Farstad</w:t>
                </w:r>
              </w:p>
            </w:sdtContent>
          </w:sdt>
        </w:tc>
      </w:tr>
      <w:tr w:rsidR="008C0C50" w:rsidRPr="00CF2DE6" w14:paraId="52AFED10" w14:textId="77777777">
        <w:tc>
          <w:tcPr>
            <w:tcW w:w="851" w:type="dxa"/>
          </w:tcPr>
          <w:p w14:paraId="5E1F3943" w14:textId="77777777" w:rsidR="008C0C50" w:rsidRPr="00CF2DE6" w:rsidRDefault="008C0C50" w:rsidP="00EC2363">
            <w:pPr>
              <w:rPr>
                <w:rFonts w:ascii="Oslo Sans Office" w:hAnsi="Oslo Sans Office"/>
                <w:b/>
                <w:sz w:val="16"/>
                <w:szCs w:val="16"/>
              </w:rPr>
            </w:pPr>
            <w:r w:rsidRPr="00CF2DE6">
              <w:rPr>
                <w:rFonts w:ascii="Oslo Sans Office" w:hAnsi="Oslo Sans Office"/>
                <w:b/>
                <w:sz w:val="16"/>
                <w:szCs w:val="16"/>
              </w:rPr>
              <w:t>Fra:</w:t>
            </w:r>
          </w:p>
        </w:tc>
        <w:tc>
          <w:tcPr>
            <w:tcW w:w="8219" w:type="dxa"/>
          </w:tcPr>
          <w:sdt>
            <w:sdtPr>
              <w:rPr>
                <w:rFonts w:ascii="Oslo Sans Office" w:hAnsi="Oslo Sans Office"/>
                <w:szCs w:val="18"/>
              </w:rPr>
              <w:alias w:val="usrAuthor"/>
              <w:tag w:val="usrAuthor"/>
              <w:id w:val="1292091004"/>
              <w:placeholder>
                <w:docPart w:val="2864F2A7CBAC4A1B8AE6165A7FFA1BAE"/>
              </w:placeholder>
            </w:sdtPr>
            <w:sdtContent>
              <w:p w14:paraId="6EE49834" w14:textId="3B79F015" w:rsidR="008C0C50" w:rsidRPr="00CF2DE6" w:rsidRDefault="00F53CB7" w:rsidP="00EC2363">
                <w:pPr>
                  <w:rPr>
                    <w:rFonts w:ascii="Oslo Sans Office" w:hAnsi="Oslo Sans Office"/>
                    <w:szCs w:val="18"/>
                  </w:rPr>
                </w:pPr>
                <w:r w:rsidRPr="00CF2DE6">
                  <w:rPr>
                    <w:rFonts w:ascii="Oslo Sans Office" w:hAnsi="Oslo Sans Office"/>
                    <w:szCs w:val="18"/>
                  </w:rPr>
                  <w:t>Gunnar Ridderström</w:t>
                </w:r>
              </w:p>
            </w:sdtContent>
          </w:sdt>
        </w:tc>
      </w:tr>
      <w:tr w:rsidR="008C0C50" w:rsidRPr="00CF2DE6" w14:paraId="47725959" w14:textId="77777777">
        <w:tc>
          <w:tcPr>
            <w:tcW w:w="851" w:type="dxa"/>
          </w:tcPr>
          <w:p w14:paraId="4226677D" w14:textId="77777777" w:rsidR="008C0C50" w:rsidRPr="00CF2DE6" w:rsidRDefault="008C0C50" w:rsidP="00EC2363">
            <w:pPr>
              <w:rPr>
                <w:rFonts w:ascii="Oslo Sans Office" w:hAnsi="Oslo Sans Office"/>
                <w:b/>
                <w:sz w:val="16"/>
                <w:szCs w:val="16"/>
              </w:rPr>
            </w:pPr>
            <w:r w:rsidRPr="00CF2DE6">
              <w:rPr>
                <w:rFonts w:ascii="Oslo Sans Office" w:hAnsi="Oslo Sans Office"/>
                <w:b/>
                <w:sz w:val="16"/>
                <w:szCs w:val="16"/>
              </w:rPr>
              <w:t>Dato</w:t>
            </w:r>
          </w:p>
        </w:tc>
        <w:tc>
          <w:tcPr>
            <w:tcW w:w="8219" w:type="dxa"/>
          </w:tcPr>
          <w:p w14:paraId="565CF6BB" w14:textId="185424AA" w:rsidR="008C0C50" w:rsidRPr="00CF2DE6" w:rsidRDefault="00000000" w:rsidP="00EC2363">
            <w:pPr>
              <w:rPr>
                <w:rFonts w:ascii="Oslo Sans Office" w:hAnsi="Oslo Sans Office"/>
                <w:szCs w:val="18"/>
              </w:rPr>
            </w:pPr>
            <w:sdt>
              <w:sdtPr>
                <w:rPr>
                  <w:rFonts w:ascii="Oslo Sans Office" w:hAnsi="Oslo Sans Office"/>
                  <w:szCs w:val="18"/>
                </w:rPr>
                <w:alias w:val="LastVersionDate"/>
                <w:tag w:val="LastVersionDate"/>
                <w:id w:val="31385365"/>
                <w:placeholder>
                  <w:docPart w:val="7D358EBA82204ECAB7E7F0D9C7F0F246"/>
                </w:placeholder>
                <w:date w:fullDate="2024-09-17T00:00:00Z">
                  <w:dateFormat w:val="yyyy-MM-dd"/>
                  <w:lid w:val="nb-NO"/>
                  <w:storeMappedDataAs w:val="dateTime"/>
                  <w:calendar w:val="gregorian"/>
                </w:date>
              </w:sdtPr>
              <w:sdtContent>
                <w:r w:rsidR="00F53CB7" w:rsidRPr="00CF2DE6">
                  <w:rPr>
                    <w:rFonts w:ascii="Oslo Sans Office" w:hAnsi="Oslo Sans Office"/>
                    <w:szCs w:val="18"/>
                  </w:rPr>
                  <w:t>2024-09-17</w:t>
                </w:r>
              </w:sdtContent>
            </w:sdt>
          </w:p>
        </w:tc>
      </w:tr>
    </w:tbl>
    <w:p w14:paraId="08DA7703" w14:textId="4D050B37" w:rsidR="008C0C50" w:rsidRPr="00CF2DE6" w:rsidRDefault="008C0C50" w:rsidP="00EC2363">
      <w:pPr>
        <w:pStyle w:val="Tittel"/>
        <w:tabs>
          <w:tab w:val="left" w:pos="284"/>
        </w:tabs>
        <w:spacing w:after="0"/>
        <w:ind w:left="284" w:hanging="284"/>
        <w:rPr>
          <w:rFonts w:ascii="Oslo Sans Office" w:hAnsi="Oslo Sans Office"/>
        </w:rPr>
      </w:pPr>
      <w:r w:rsidRPr="00CF2DE6">
        <w:rPr>
          <w:rFonts w:ascii="Oslo Sans Office" w:hAnsi="Oslo Sans Office"/>
          <w:noProof/>
        </w:rPr>
        <w:drawing>
          <wp:inline distT="0" distB="0" distL="0" distR="0" wp14:anchorId="7AF8B7E0" wp14:editId="59D1425A">
            <wp:extent cx="128016" cy="67056"/>
            <wp:effectExtent l="0" t="7620" r="0" b="0"/>
            <wp:docPr id="1138054859" name="Picture 1138054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l.png"/>
                    <pic:cNvPicPr/>
                  </pic:nvPicPr>
                  <pic:blipFill>
                    <a:blip r:embed="rId12" cstate="print">
                      <a:extLst>
                        <a:ext uri="{28A0092B-C50C-407E-A947-70E740481C1C}">
                          <a14:useLocalDpi xmlns:a14="http://schemas.microsoft.com/office/drawing/2010/main" val="0"/>
                        </a:ext>
                      </a:extLst>
                    </a:blip>
                    <a:stretch>
                      <a:fillRect/>
                    </a:stretch>
                  </pic:blipFill>
                  <pic:spPr>
                    <a:xfrm rot="16200000">
                      <a:off x="0" y="0"/>
                      <a:ext cx="128016" cy="67056"/>
                    </a:xfrm>
                    <a:prstGeom prst="rect">
                      <a:avLst/>
                    </a:prstGeom>
                  </pic:spPr>
                </pic:pic>
              </a:graphicData>
            </a:graphic>
          </wp:inline>
        </w:drawing>
      </w:r>
      <w:r w:rsidRPr="00CF2DE6">
        <w:rPr>
          <w:rFonts w:ascii="Oslo Sans Office" w:hAnsi="Oslo Sans Office"/>
        </w:rPr>
        <w:tab/>
      </w:r>
      <w:sdt>
        <w:sdtPr>
          <w:rPr>
            <w:rFonts w:ascii="Oslo Sans Office" w:hAnsi="Oslo Sans Office"/>
          </w:rPr>
          <w:alias w:val="propTitle"/>
          <w:tag w:val="propTitle"/>
          <w:id w:val="1780217801"/>
          <w:placeholder>
            <w:docPart w:val="F1FA6829645740AC88E59780E7840128"/>
          </w:placeholder>
        </w:sdtPr>
        <w:sdtContent>
          <w:r w:rsidR="00F53CB7" w:rsidRPr="00CF2DE6">
            <w:rPr>
              <w:rFonts w:ascii="Oslo Sans Office" w:hAnsi="Oslo Sans Office"/>
            </w:rPr>
            <w:t xml:space="preserve">Oppsummering av innspill til forprosjekt </w:t>
          </w:r>
          <w:r w:rsidR="00A43A03" w:rsidRPr="00CF2DE6">
            <w:rPr>
              <w:rFonts w:ascii="Oslo Sans Office" w:hAnsi="Oslo Sans Office"/>
            </w:rPr>
            <w:t>Sars’</w:t>
          </w:r>
          <w:r w:rsidR="00F53CB7" w:rsidRPr="00CF2DE6">
            <w:rPr>
              <w:rFonts w:ascii="Oslo Sans Office" w:hAnsi="Oslo Sans Office"/>
            </w:rPr>
            <w:t xml:space="preserve"> gate</w:t>
          </w:r>
        </w:sdtContent>
      </w:sdt>
    </w:p>
    <w:p w14:paraId="40147319" w14:textId="77777777" w:rsidR="008C0C50" w:rsidRPr="00CF2DE6" w:rsidRDefault="008C0C50" w:rsidP="00EC2363">
      <w:pPr>
        <w:spacing w:after="0" w:line="240" w:lineRule="auto"/>
        <w:rPr>
          <w:rFonts w:ascii="Oslo Sans Office" w:hAnsi="Oslo Sans Office"/>
        </w:rPr>
      </w:pPr>
      <w:r w:rsidRPr="00CF2DE6">
        <w:rPr>
          <w:rFonts w:ascii="Oslo Sans Office" w:hAnsi="Oslo Sans Office"/>
        </w:rPr>
        <w:t>Tirsdag 30. april 2024</w:t>
      </w:r>
    </w:p>
    <w:p w14:paraId="1E68FF24" w14:textId="50A76079" w:rsidR="008C0C50" w:rsidRPr="00CF2DE6" w:rsidRDefault="008C0C50" w:rsidP="00AD34A6">
      <w:pPr>
        <w:spacing w:after="120" w:line="240" w:lineRule="auto"/>
        <w:rPr>
          <w:rFonts w:ascii="Oslo Sans Office" w:hAnsi="Oslo Sans Office"/>
        </w:rPr>
      </w:pPr>
      <w:r w:rsidRPr="00CF2DE6">
        <w:rPr>
          <w:rFonts w:ascii="Oslo Sans Office" w:hAnsi="Oslo Sans Office"/>
        </w:rPr>
        <w:t>Deltagere: Tom Løvskogen (OBR), Olav Farstad (BYM), Heidi Anne Høyen (Norconsult) og Gunnar Ridderström (Norconsult, ref.)</w:t>
      </w:r>
    </w:p>
    <w:p w14:paraId="3D10BAF4" w14:textId="0DEDAE07" w:rsidR="008C0C50" w:rsidRPr="00CF2DE6" w:rsidRDefault="008C0C50" w:rsidP="00EC2363">
      <w:pPr>
        <w:pStyle w:val="Listeavsnitt"/>
        <w:numPr>
          <w:ilvl w:val="0"/>
          <w:numId w:val="3"/>
        </w:numPr>
        <w:spacing w:after="0" w:line="240" w:lineRule="auto"/>
        <w:ind w:left="425" w:hanging="425"/>
        <w:contextualSpacing w:val="0"/>
        <w:rPr>
          <w:rFonts w:ascii="Oslo Sans Office" w:hAnsi="Oslo Sans Office"/>
        </w:rPr>
      </w:pPr>
      <w:r w:rsidRPr="00CF2DE6">
        <w:rPr>
          <w:rFonts w:ascii="Oslo Sans Office" w:hAnsi="Oslo Sans Office"/>
          <w:b/>
          <w:bCs/>
        </w:rPr>
        <w:t>Om forprosjektet</w:t>
      </w:r>
      <w:r w:rsidRPr="00CF2DE6">
        <w:rPr>
          <w:rFonts w:ascii="Oslo Sans Office" w:hAnsi="Oslo Sans Office"/>
        </w:rPr>
        <w:t xml:space="preserve">: Signalanlegg og kjøremønster beholdes som i dag, men mye parkering fjernes. Det etableres grøntarealer for å bremse flomvann. Det er ønske om å få gaterommet til å virke smalere enn i dag slik at farten dempes. Dersom det står to busser på </w:t>
      </w:r>
      <w:proofErr w:type="gramStart"/>
      <w:r w:rsidRPr="00CF2DE6">
        <w:rPr>
          <w:rFonts w:ascii="Oslo Sans Office" w:hAnsi="Oslo Sans Office"/>
        </w:rPr>
        <w:t>holdeplassene</w:t>
      </w:r>
      <w:proofErr w:type="gramEnd"/>
      <w:r w:rsidRPr="00CF2DE6">
        <w:rPr>
          <w:rFonts w:ascii="Oslo Sans Office" w:hAnsi="Oslo Sans Office"/>
        </w:rPr>
        <w:t xml:space="preserve"> er det ikke plass til å passere med en utrykningsbil. Det er ikke aktuelt med tiltak i perioden oppgraderingen av tuneller under regjeringskvartalet pågår. Kryssene strammes opp og dimensjoneres for buss og stigebil. Krysset med Finnmarkgata strammes opp og høyresvingeslusa er foreslått fjernet. </w:t>
      </w:r>
    </w:p>
    <w:p w14:paraId="45E1094B" w14:textId="679D7EF0" w:rsidR="008C0C50" w:rsidRPr="00CF2DE6" w:rsidRDefault="008C0C50" w:rsidP="00EC2363">
      <w:pPr>
        <w:pStyle w:val="Listeavsnitt"/>
        <w:numPr>
          <w:ilvl w:val="0"/>
          <w:numId w:val="3"/>
        </w:numPr>
        <w:spacing w:after="0" w:line="240" w:lineRule="auto"/>
        <w:ind w:left="425" w:hanging="425"/>
        <w:contextualSpacing w:val="0"/>
        <w:rPr>
          <w:rFonts w:ascii="Oslo Sans Office" w:hAnsi="Oslo Sans Office"/>
        </w:rPr>
      </w:pPr>
      <w:r w:rsidRPr="00CF2DE6">
        <w:rPr>
          <w:rFonts w:ascii="Oslo Sans Office" w:hAnsi="Oslo Sans Office"/>
        </w:rPr>
        <w:t xml:space="preserve">Det er ikke så store fremkommelighetsproblemer for redning i </w:t>
      </w:r>
      <w:r w:rsidR="00A43A03" w:rsidRPr="00CF2DE6">
        <w:rPr>
          <w:rFonts w:ascii="Oslo Sans Office" w:hAnsi="Oslo Sans Office"/>
        </w:rPr>
        <w:t>Sars’</w:t>
      </w:r>
      <w:r w:rsidRPr="00CF2DE6">
        <w:rPr>
          <w:rFonts w:ascii="Oslo Sans Office" w:hAnsi="Oslo Sans Office"/>
        </w:rPr>
        <w:t xml:space="preserve"> gate i dag. </w:t>
      </w:r>
      <w:r w:rsidR="00A43A03" w:rsidRPr="00CF2DE6">
        <w:rPr>
          <w:rFonts w:ascii="Oslo Sans Office" w:hAnsi="Oslo Sans Office"/>
        </w:rPr>
        <w:t>Sars’</w:t>
      </w:r>
      <w:r w:rsidRPr="00CF2DE6">
        <w:rPr>
          <w:rFonts w:ascii="Oslo Sans Office" w:hAnsi="Oslo Sans Office"/>
        </w:rPr>
        <w:t xml:space="preserve"> gate er en sekundær utrykningstrasé. Med ny brannstasjon på Langbryggen er </w:t>
      </w:r>
      <w:r w:rsidR="00A43A03" w:rsidRPr="00CF2DE6">
        <w:rPr>
          <w:rFonts w:ascii="Oslo Sans Office" w:hAnsi="Oslo Sans Office"/>
        </w:rPr>
        <w:t>Sars’</w:t>
      </w:r>
      <w:r w:rsidRPr="00CF2DE6">
        <w:rPr>
          <w:rFonts w:ascii="Oslo Sans Office" w:hAnsi="Oslo Sans Office"/>
        </w:rPr>
        <w:t xml:space="preserve"> gate naturlig trasé for utrykning nordover. Etaten har fått alternative traséer under utbyggingen av tunnelen under regjeringskvartalet. </w:t>
      </w:r>
      <w:r w:rsidR="00A43A03" w:rsidRPr="00CF2DE6">
        <w:rPr>
          <w:rFonts w:ascii="Oslo Sans Office" w:hAnsi="Oslo Sans Office"/>
        </w:rPr>
        <w:t>Sars’</w:t>
      </w:r>
      <w:r w:rsidRPr="00CF2DE6">
        <w:rPr>
          <w:rFonts w:ascii="Oslo Sans Office" w:hAnsi="Oslo Sans Office"/>
        </w:rPr>
        <w:t xml:space="preserve"> gate får ikke endret betydning under oppgraderingen. </w:t>
      </w:r>
    </w:p>
    <w:p w14:paraId="652E563D" w14:textId="62A51DDA" w:rsidR="008C0C50" w:rsidRPr="00CF2DE6" w:rsidRDefault="008C0C50" w:rsidP="00EC2363">
      <w:pPr>
        <w:pStyle w:val="Listeavsnitt"/>
        <w:numPr>
          <w:ilvl w:val="0"/>
          <w:numId w:val="3"/>
        </w:numPr>
        <w:spacing w:after="0" w:line="240" w:lineRule="auto"/>
        <w:ind w:left="425" w:hanging="425"/>
        <w:contextualSpacing w:val="0"/>
        <w:rPr>
          <w:rFonts w:ascii="Oslo Sans Office" w:hAnsi="Oslo Sans Office"/>
        </w:rPr>
      </w:pPr>
      <w:proofErr w:type="spellStart"/>
      <w:r w:rsidRPr="00CF2DE6">
        <w:rPr>
          <w:rFonts w:ascii="Oslo Sans Office" w:hAnsi="Oslo Sans Office"/>
        </w:rPr>
        <w:t>Redningsmessig</w:t>
      </w:r>
      <w:proofErr w:type="spellEnd"/>
      <w:r w:rsidRPr="00CF2DE6">
        <w:rPr>
          <w:rFonts w:ascii="Oslo Sans Office" w:hAnsi="Oslo Sans Office"/>
        </w:rPr>
        <w:t xml:space="preserve"> er det stigebil som er rednings- og slukkeressurs. Bebyggelsen langs </w:t>
      </w:r>
      <w:r w:rsidR="00A43A03" w:rsidRPr="00CF2DE6">
        <w:rPr>
          <w:rFonts w:ascii="Oslo Sans Office" w:hAnsi="Oslo Sans Office"/>
        </w:rPr>
        <w:t>Sars’</w:t>
      </w:r>
      <w:r w:rsidRPr="00CF2DE6">
        <w:rPr>
          <w:rFonts w:ascii="Oslo Sans Office" w:hAnsi="Oslo Sans Office"/>
        </w:rPr>
        <w:t xml:space="preserve"> gate nås med stigebil. Bygningene er fra 1930-tallet med tretak og etasjeskiller i treverk. Med fjerning av parkerte biler blir det lettere for brannvesenet å komme inn til fasaden. Det er ønske om å stå minst 3 meter fra fasaden. Med 14.5 meters avstand når stigen fortsatt 23 meter opp. </w:t>
      </w:r>
    </w:p>
    <w:p w14:paraId="3DAF53C0" w14:textId="2B9BF72D" w:rsidR="008C0C50" w:rsidRPr="00CF2DE6" w:rsidRDefault="008C0C50" w:rsidP="00EC2363">
      <w:pPr>
        <w:pStyle w:val="Listeavsnitt"/>
        <w:numPr>
          <w:ilvl w:val="0"/>
          <w:numId w:val="3"/>
        </w:numPr>
        <w:spacing w:after="0" w:line="240" w:lineRule="auto"/>
        <w:ind w:left="425" w:hanging="425"/>
        <w:contextualSpacing w:val="0"/>
        <w:rPr>
          <w:rFonts w:ascii="Oslo Sans Office" w:hAnsi="Oslo Sans Office"/>
        </w:rPr>
      </w:pPr>
      <w:r w:rsidRPr="00CF2DE6">
        <w:rPr>
          <w:rFonts w:ascii="Oslo Sans Office" w:hAnsi="Oslo Sans Office"/>
        </w:rPr>
        <w:t>OBR ønsker ikke opphøyde gangfelt. Det er en underforstått avtale med BYM om at det ikke skal etableres flere fartsdumper i utrykningstras</w:t>
      </w:r>
      <w:r w:rsidR="0085434B" w:rsidRPr="00CF2DE6">
        <w:rPr>
          <w:rFonts w:ascii="Oslo Sans Office" w:hAnsi="Oslo Sans Office"/>
        </w:rPr>
        <w:t>e</w:t>
      </w:r>
      <w:r w:rsidRPr="00CF2DE6">
        <w:rPr>
          <w:rFonts w:ascii="Oslo Sans Office" w:hAnsi="Oslo Sans Office"/>
        </w:rPr>
        <w:t>ene. Det er ønske om å unngå fartsdumper. Bilene ødelegges av fartsdumpene. OBR synes innsnevringer er bra.</w:t>
      </w:r>
    </w:p>
    <w:p w14:paraId="0A2CD4AE" w14:textId="0177ED22" w:rsidR="008C0C50" w:rsidRPr="00CF2DE6" w:rsidRDefault="008C0C50" w:rsidP="00EC2363">
      <w:pPr>
        <w:pStyle w:val="Listeavsnitt"/>
        <w:numPr>
          <w:ilvl w:val="0"/>
          <w:numId w:val="3"/>
        </w:numPr>
        <w:spacing w:after="0" w:line="240" w:lineRule="auto"/>
        <w:ind w:left="425" w:hanging="425"/>
        <w:contextualSpacing w:val="0"/>
        <w:rPr>
          <w:rFonts w:ascii="Oslo Sans Office" w:hAnsi="Oslo Sans Office"/>
        </w:rPr>
      </w:pPr>
      <w:r w:rsidRPr="00CF2DE6">
        <w:rPr>
          <w:rFonts w:ascii="Oslo Sans Office" w:hAnsi="Oslo Sans Office"/>
        </w:rPr>
        <w:t>I byggefasen blir et store tiltak for overvann. I tillegg har vann- og avløpsetaten et anlegg som trenger oppgradering. Det er kvikkleire i området, og det er derfor usikkert om gata må stenges i perioder. Det må lages en plan for gjennomføring hvor det brukes kompetanse på brann og redning, og at det holdes tett kontakt med brann- og rednings</w:t>
      </w:r>
      <w:r w:rsidR="00FF3A69">
        <w:rPr>
          <w:rFonts w:ascii="Oslo Sans Office" w:hAnsi="Oslo Sans Office"/>
        </w:rPr>
        <w:t>-</w:t>
      </w:r>
      <w:r w:rsidRPr="00CF2DE6">
        <w:rPr>
          <w:rFonts w:ascii="Oslo Sans Office" w:hAnsi="Oslo Sans Office"/>
        </w:rPr>
        <w:t xml:space="preserve">etaten. Det må sikres tilgang for brann og redning i anleggsfasen. Entreprenøren har ansvar for å ivareta sikkerheten i anleggsfasen. </w:t>
      </w:r>
    </w:p>
    <w:p w14:paraId="74E7C836" w14:textId="77777777" w:rsidR="008C0C50" w:rsidRPr="00CF2DE6" w:rsidRDefault="008C0C50" w:rsidP="00EC2363">
      <w:pPr>
        <w:spacing w:after="0"/>
        <w:rPr>
          <w:rFonts w:ascii="Oslo Sans Office" w:hAnsi="Oslo Sans Office"/>
        </w:rPr>
      </w:pPr>
    </w:p>
    <w:p w14:paraId="2C85B5E7" w14:textId="77777777" w:rsidR="00A00A33" w:rsidRPr="00CF2DE6" w:rsidRDefault="00A00A33" w:rsidP="00EC2363">
      <w:pPr>
        <w:spacing w:after="0"/>
        <w:rPr>
          <w:rFonts w:ascii="Oslo Sans Office" w:hAnsi="Oslo Sans Office"/>
        </w:rPr>
      </w:pPr>
    </w:p>
    <w:p w14:paraId="729DB8B3" w14:textId="27C3A516" w:rsidR="006662A0" w:rsidRPr="00CF2DE6" w:rsidRDefault="006662A0" w:rsidP="00EC2363">
      <w:pPr>
        <w:spacing w:after="0"/>
        <w:rPr>
          <w:rFonts w:ascii="Oslo Sans Office" w:hAnsi="Oslo Sans Office"/>
        </w:rPr>
      </w:pPr>
      <w:r w:rsidRPr="00CF2DE6">
        <w:rPr>
          <w:rFonts w:ascii="Oslo Sans Office" w:hAnsi="Oslo Sans Office"/>
        </w:rPr>
        <w:br w:type="page"/>
      </w:r>
    </w:p>
    <w:p w14:paraId="17A112CA" w14:textId="7101AA3F" w:rsidR="006662A0" w:rsidRPr="00CF2DE6" w:rsidRDefault="006662A0" w:rsidP="00EC2363">
      <w:pPr>
        <w:pStyle w:val="Tittel"/>
        <w:tabs>
          <w:tab w:val="left" w:pos="1701"/>
        </w:tabs>
        <w:spacing w:after="0"/>
        <w:ind w:left="1701" w:hanging="1701"/>
        <w:rPr>
          <w:rFonts w:ascii="Oslo Sans Office" w:hAnsi="Oslo Sans Office"/>
          <w:lang w:val="nn-NO"/>
        </w:rPr>
      </w:pPr>
      <w:r w:rsidRPr="00CF2DE6">
        <w:rPr>
          <w:rFonts w:ascii="Oslo Sans Office" w:hAnsi="Oslo Sans Office"/>
          <w:lang w:val="nn-NO"/>
        </w:rPr>
        <w:lastRenderedPageBreak/>
        <w:t xml:space="preserve">Vedlegg 3 – Referat </w:t>
      </w:r>
      <w:proofErr w:type="spellStart"/>
      <w:r w:rsidRPr="00CF2DE6">
        <w:rPr>
          <w:rFonts w:ascii="Oslo Sans Office" w:hAnsi="Oslo Sans Office"/>
          <w:lang w:val="nn-NO"/>
        </w:rPr>
        <w:t>fra</w:t>
      </w:r>
      <w:proofErr w:type="spellEnd"/>
      <w:r w:rsidRPr="00CF2DE6">
        <w:rPr>
          <w:rFonts w:ascii="Oslo Sans Office" w:hAnsi="Oslo Sans Office"/>
          <w:lang w:val="nn-NO"/>
        </w:rPr>
        <w:t xml:space="preserve"> møte med Universitetet i Oslo om Botanisk hage og Naturhistorisk museum</w:t>
      </w:r>
    </w:p>
    <w:p w14:paraId="63B6CBD8" w14:textId="77777777" w:rsidR="006B1E28" w:rsidRPr="00CF2DE6" w:rsidRDefault="006B1E28" w:rsidP="00EC2363">
      <w:pPr>
        <w:spacing w:after="0" w:line="240" w:lineRule="auto"/>
        <w:rPr>
          <w:rFonts w:ascii="Oslo Sans Office" w:hAnsi="Oslo Sans Office"/>
          <w:b/>
          <w:bCs/>
          <w:lang w:val="nn-NO"/>
        </w:rPr>
      </w:pPr>
      <w:r w:rsidRPr="00CF2DE6">
        <w:rPr>
          <w:rFonts w:ascii="Oslo Sans Office" w:hAnsi="Oslo Sans Office"/>
          <w:b/>
          <w:bCs/>
          <w:lang w:val="nn-NO"/>
        </w:rPr>
        <w:t>Møte med Universitetet i Oslo om Botanisk hage/Naturhistorisk museum</w:t>
      </w:r>
    </w:p>
    <w:p w14:paraId="76B70BFC" w14:textId="77777777" w:rsidR="006B1E28" w:rsidRPr="00CF2DE6" w:rsidRDefault="006B1E28" w:rsidP="00EC2363">
      <w:pPr>
        <w:spacing w:after="0" w:line="240" w:lineRule="auto"/>
        <w:rPr>
          <w:rFonts w:ascii="Oslo Sans Office" w:hAnsi="Oslo Sans Office"/>
          <w:lang w:val="nn-NO"/>
        </w:rPr>
      </w:pPr>
      <w:proofErr w:type="spellStart"/>
      <w:r w:rsidRPr="00CF2DE6">
        <w:rPr>
          <w:rFonts w:ascii="Oslo Sans Office" w:hAnsi="Oslo Sans Office"/>
          <w:lang w:val="nn-NO"/>
        </w:rPr>
        <w:t>Mandag</w:t>
      </w:r>
      <w:proofErr w:type="spellEnd"/>
      <w:r w:rsidRPr="00CF2DE6">
        <w:rPr>
          <w:rFonts w:ascii="Oslo Sans Office" w:hAnsi="Oslo Sans Office"/>
          <w:lang w:val="nn-NO"/>
        </w:rPr>
        <w:t xml:space="preserve"> 10. juni 2024</w:t>
      </w:r>
    </w:p>
    <w:p w14:paraId="6753BFAD" w14:textId="5D7272BB" w:rsidR="006B1E28" w:rsidRPr="00CF2DE6" w:rsidRDefault="006B1E28" w:rsidP="00EC2363">
      <w:pPr>
        <w:spacing w:after="0" w:line="240" w:lineRule="auto"/>
        <w:rPr>
          <w:rFonts w:ascii="Oslo Sans Office" w:hAnsi="Oslo Sans Office"/>
          <w:lang w:val="nn-NO"/>
        </w:rPr>
      </w:pPr>
      <w:r w:rsidRPr="00CF2DE6">
        <w:rPr>
          <w:rFonts w:ascii="Oslo Sans Office" w:hAnsi="Oslo Sans Office"/>
          <w:lang w:val="nn-NO"/>
        </w:rPr>
        <w:t xml:space="preserve">Til stede: Stig A Kristiansen (UiO, </w:t>
      </w:r>
      <w:proofErr w:type="spellStart"/>
      <w:r w:rsidRPr="00CF2DE6">
        <w:rPr>
          <w:rFonts w:ascii="Oslo Sans Office" w:hAnsi="Oslo Sans Office"/>
          <w:lang w:val="nn-NO"/>
        </w:rPr>
        <w:t>seniorrådgiver</w:t>
      </w:r>
      <w:proofErr w:type="spellEnd"/>
      <w:r w:rsidRPr="00CF2DE6">
        <w:rPr>
          <w:rFonts w:ascii="Oslo Sans Office" w:hAnsi="Oslo Sans Office"/>
          <w:lang w:val="nn-NO"/>
        </w:rPr>
        <w:t xml:space="preserve"> ansvar Naturhistorisk museum), Liv Guro </w:t>
      </w:r>
      <w:proofErr w:type="spellStart"/>
      <w:r w:rsidRPr="00CF2DE6">
        <w:rPr>
          <w:rFonts w:ascii="Oslo Sans Office" w:hAnsi="Oslo Sans Office"/>
          <w:lang w:val="nn-NO"/>
        </w:rPr>
        <w:t>Kvernstuen</w:t>
      </w:r>
      <w:proofErr w:type="spellEnd"/>
      <w:r w:rsidRPr="00CF2DE6">
        <w:rPr>
          <w:rFonts w:ascii="Oslo Sans Office" w:hAnsi="Oslo Sans Office"/>
          <w:lang w:val="nn-NO"/>
        </w:rPr>
        <w:t xml:space="preserve"> (UiO, </w:t>
      </w:r>
      <w:proofErr w:type="spellStart"/>
      <w:r w:rsidRPr="00CF2DE6">
        <w:rPr>
          <w:rFonts w:ascii="Oslo Sans Office" w:hAnsi="Oslo Sans Office"/>
          <w:lang w:val="nn-NO"/>
        </w:rPr>
        <w:t>eiendomskoordinator</w:t>
      </w:r>
      <w:proofErr w:type="spellEnd"/>
      <w:r w:rsidRPr="00CF2DE6">
        <w:rPr>
          <w:rFonts w:ascii="Oslo Sans Office" w:hAnsi="Oslo Sans Office"/>
          <w:lang w:val="nn-NO"/>
        </w:rPr>
        <w:t xml:space="preserve"> Naturhistorisk museum), </w:t>
      </w:r>
      <w:proofErr w:type="spellStart"/>
      <w:r w:rsidRPr="00CF2DE6">
        <w:rPr>
          <w:rFonts w:ascii="Oslo Sans Office" w:hAnsi="Oslo Sans Office"/>
          <w:lang w:val="nn-NO"/>
        </w:rPr>
        <w:t>Tarja</w:t>
      </w:r>
      <w:proofErr w:type="spellEnd"/>
      <w:r w:rsidRPr="00CF2DE6">
        <w:rPr>
          <w:rFonts w:ascii="Oslo Sans Office" w:hAnsi="Oslo Sans Office"/>
          <w:lang w:val="nn-NO"/>
        </w:rPr>
        <w:t xml:space="preserve"> </w:t>
      </w:r>
      <w:proofErr w:type="spellStart"/>
      <w:r w:rsidRPr="00CF2DE6">
        <w:rPr>
          <w:rFonts w:ascii="Oslo Sans Office" w:hAnsi="Oslo Sans Office"/>
          <w:lang w:val="nn-NO"/>
        </w:rPr>
        <w:t>Marketta</w:t>
      </w:r>
      <w:proofErr w:type="spellEnd"/>
      <w:r w:rsidRPr="00CF2DE6">
        <w:rPr>
          <w:rFonts w:ascii="Oslo Sans Office" w:hAnsi="Oslo Sans Office"/>
          <w:lang w:val="nn-NO"/>
        </w:rPr>
        <w:t xml:space="preserve"> </w:t>
      </w:r>
      <w:proofErr w:type="spellStart"/>
      <w:r w:rsidRPr="00CF2DE6">
        <w:rPr>
          <w:rFonts w:ascii="Oslo Sans Office" w:hAnsi="Oslo Sans Office"/>
          <w:lang w:val="nn-NO"/>
        </w:rPr>
        <w:t>Koskinen</w:t>
      </w:r>
      <w:proofErr w:type="spellEnd"/>
      <w:r w:rsidRPr="00CF2DE6">
        <w:rPr>
          <w:rFonts w:ascii="Oslo Sans Office" w:hAnsi="Oslo Sans Office"/>
          <w:lang w:val="nn-NO"/>
        </w:rPr>
        <w:t xml:space="preserve"> (UiO, seksjonssjef </w:t>
      </w:r>
      <w:proofErr w:type="spellStart"/>
      <w:r w:rsidRPr="00CF2DE6">
        <w:rPr>
          <w:rFonts w:ascii="Oslo Sans Office" w:hAnsi="Oslo Sans Office"/>
          <w:lang w:val="nn-NO"/>
        </w:rPr>
        <w:t>tidligfase</w:t>
      </w:r>
      <w:proofErr w:type="spellEnd"/>
      <w:r w:rsidRPr="00CF2DE6">
        <w:rPr>
          <w:rFonts w:ascii="Oslo Sans Office" w:hAnsi="Oslo Sans Office"/>
          <w:lang w:val="nn-NO"/>
        </w:rPr>
        <w:t xml:space="preserve">), Oddmund </w:t>
      </w:r>
      <w:proofErr w:type="spellStart"/>
      <w:r w:rsidRPr="00CF2DE6">
        <w:rPr>
          <w:rFonts w:ascii="Oslo Sans Office" w:hAnsi="Oslo Sans Office"/>
          <w:lang w:val="nn-NO"/>
        </w:rPr>
        <w:t>Fostad</w:t>
      </w:r>
      <w:proofErr w:type="spellEnd"/>
      <w:r w:rsidRPr="00CF2DE6">
        <w:rPr>
          <w:rFonts w:ascii="Oslo Sans Office" w:hAnsi="Oslo Sans Office"/>
          <w:lang w:val="nn-NO"/>
        </w:rPr>
        <w:t xml:space="preserve">  (UiO, </w:t>
      </w:r>
      <w:proofErr w:type="spellStart"/>
      <w:r w:rsidR="00FF23D5" w:rsidRPr="00CF2DE6">
        <w:rPr>
          <w:rFonts w:ascii="Oslo Sans Office" w:hAnsi="Oslo Sans Office"/>
          <w:lang w:val="nn-NO"/>
        </w:rPr>
        <w:t>f</w:t>
      </w:r>
      <w:r w:rsidRPr="00CF2DE6">
        <w:rPr>
          <w:rFonts w:ascii="Oslo Sans Office" w:hAnsi="Oslo Sans Office"/>
          <w:lang w:val="nn-NO"/>
        </w:rPr>
        <w:t>agansvarlig</w:t>
      </w:r>
      <w:proofErr w:type="spellEnd"/>
      <w:r w:rsidRPr="00CF2DE6">
        <w:rPr>
          <w:rFonts w:ascii="Oslo Sans Office" w:hAnsi="Oslo Sans Office"/>
          <w:lang w:val="nn-NO"/>
        </w:rPr>
        <w:t xml:space="preserve"> Botanisk hage), Lars Olav Farstad (</w:t>
      </w:r>
      <w:proofErr w:type="spellStart"/>
      <w:r w:rsidRPr="00CF2DE6">
        <w:rPr>
          <w:rFonts w:ascii="Oslo Sans Office" w:hAnsi="Oslo Sans Office"/>
          <w:lang w:val="nn-NO"/>
        </w:rPr>
        <w:t>prosjektleder</w:t>
      </w:r>
      <w:proofErr w:type="spellEnd"/>
      <w:r w:rsidRPr="00CF2DE6">
        <w:rPr>
          <w:rFonts w:ascii="Oslo Sans Office" w:hAnsi="Oslo Sans Office"/>
          <w:lang w:val="nn-NO"/>
        </w:rPr>
        <w:t xml:space="preserve"> BYM), Heidi Anne Høyen (</w:t>
      </w:r>
      <w:r w:rsidR="00A64C78" w:rsidRPr="00CF2DE6">
        <w:rPr>
          <w:rFonts w:ascii="Oslo Sans Office" w:hAnsi="Oslo Sans Office"/>
          <w:lang w:val="nn-NO"/>
        </w:rPr>
        <w:t>oppdragsleder Norconsult</w:t>
      </w:r>
      <w:r w:rsidRPr="00CF2DE6">
        <w:rPr>
          <w:rFonts w:ascii="Oslo Sans Office" w:hAnsi="Oslo Sans Office"/>
          <w:lang w:val="nn-NO"/>
        </w:rPr>
        <w:t xml:space="preserve">), Gunnar Ridderström (Norconsult, referent). </w:t>
      </w:r>
    </w:p>
    <w:p w14:paraId="12ED36E1" w14:textId="77777777" w:rsidR="006B1E28" w:rsidRPr="00CF2DE6" w:rsidRDefault="006B1E28" w:rsidP="00EC2363">
      <w:pPr>
        <w:spacing w:after="0" w:line="240" w:lineRule="auto"/>
        <w:rPr>
          <w:rFonts w:ascii="Oslo Sans Office" w:hAnsi="Oslo Sans Office"/>
          <w:lang w:val="nn-NO"/>
        </w:rPr>
      </w:pPr>
    </w:p>
    <w:p w14:paraId="315EFFD9" w14:textId="4D73D5FE"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lang w:val="nn-NO"/>
        </w:rPr>
        <w:t xml:space="preserve">Lars Olav Farstad orientert om prosjektet. Prosjektet </w:t>
      </w:r>
      <w:proofErr w:type="spellStart"/>
      <w:r w:rsidRPr="00CF2DE6">
        <w:rPr>
          <w:rFonts w:ascii="Oslo Sans Office" w:hAnsi="Oslo Sans Office"/>
          <w:lang w:val="nn-NO"/>
        </w:rPr>
        <w:t>omfatter</w:t>
      </w:r>
      <w:proofErr w:type="spellEnd"/>
      <w:r w:rsidRPr="00CF2DE6">
        <w:rPr>
          <w:rFonts w:ascii="Oslo Sans Office" w:hAnsi="Oslo Sans Office"/>
          <w:lang w:val="nn-NO"/>
        </w:rPr>
        <w:t xml:space="preserve"> hele </w:t>
      </w:r>
      <w:r w:rsidR="00A43A03" w:rsidRPr="00CF2DE6">
        <w:rPr>
          <w:rFonts w:ascii="Oslo Sans Office" w:hAnsi="Oslo Sans Office"/>
          <w:lang w:val="nn-NO"/>
        </w:rPr>
        <w:t>Sars’</w:t>
      </w:r>
      <w:r w:rsidRPr="00CF2DE6">
        <w:rPr>
          <w:rFonts w:ascii="Oslo Sans Office" w:hAnsi="Oslo Sans Office"/>
          <w:lang w:val="nn-NO"/>
        </w:rPr>
        <w:t xml:space="preserve"> gate og krysset i nord med Finnmarksgata og krysset med Jens Bjelkes gate og krysset Jens Bjelkes gate/Vahls gate som funksjonelt </w:t>
      </w:r>
      <w:proofErr w:type="spellStart"/>
      <w:r w:rsidRPr="00CF2DE6">
        <w:rPr>
          <w:rFonts w:ascii="Oslo Sans Office" w:hAnsi="Oslo Sans Office"/>
          <w:lang w:val="nn-NO"/>
        </w:rPr>
        <w:t>henger</w:t>
      </w:r>
      <w:proofErr w:type="spellEnd"/>
      <w:r w:rsidRPr="00CF2DE6">
        <w:rPr>
          <w:rFonts w:ascii="Oslo Sans Office" w:hAnsi="Oslo Sans Office"/>
          <w:lang w:val="nn-NO"/>
        </w:rPr>
        <w:t xml:space="preserve"> </w:t>
      </w:r>
      <w:proofErr w:type="spellStart"/>
      <w:r w:rsidRPr="00CF2DE6">
        <w:rPr>
          <w:rFonts w:ascii="Oslo Sans Office" w:hAnsi="Oslo Sans Office"/>
          <w:lang w:val="nn-NO"/>
        </w:rPr>
        <w:t>sammen</w:t>
      </w:r>
      <w:proofErr w:type="spellEnd"/>
      <w:r w:rsidRPr="00CF2DE6">
        <w:rPr>
          <w:rFonts w:ascii="Oslo Sans Office" w:hAnsi="Oslo Sans Office"/>
          <w:lang w:val="nn-NO"/>
        </w:rPr>
        <w:t xml:space="preserve"> med krysset </w:t>
      </w:r>
      <w:r w:rsidR="00A43A03" w:rsidRPr="00CF2DE6">
        <w:rPr>
          <w:rFonts w:ascii="Oslo Sans Office" w:hAnsi="Oslo Sans Office"/>
          <w:lang w:val="nn-NO"/>
        </w:rPr>
        <w:t>Sars’</w:t>
      </w:r>
      <w:r w:rsidRPr="00CF2DE6">
        <w:rPr>
          <w:rFonts w:ascii="Oslo Sans Office" w:hAnsi="Oslo Sans Office"/>
          <w:lang w:val="nn-NO"/>
        </w:rPr>
        <w:t xml:space="preserve"> gate/Jens Bjelkes gate. </w:t>
      </w:r>
      <w:r w:rsidRPr="00CF2DE6">
        <w:rPr>
          <w:rFonts w:ascii="Oslo Sans Office" w:hAnsi="Oslo Sans Office"/>
        </w:rPr>
        <w:t xml:space="preserve">Det skal planlegges separate sykkelanlegg på hver side av </w:t>
      </w:r>
      <w:r w:rsidR="00A43A03" w:rsidRPr="00CF2DE6">
        <w:rPr>
          <w:rFonts w:ascii="Oslo Sans Office" w:hAnsi="Oslo Sans Office"/>
        </w:rPr>
        <w:t>Sars’</w:t>
      </w:r>
      <w:r w:rsidRPr="00CF2DE6">
        <w:rPr>
          <w:rFonts w:ascii="Oslo Sans Office" w:hAnsi="Oslo Sans Office"/>
        </w:rPr>
        <w:t xml:space="preserve"> gate. Forebygging av overvann og flom er viktig i prosjektet. Det skal samarbeides med </w:t>
      </w:r>
      <w:r w:rsidR="000E75A0" w:rsidRPr="00CF2DE6">
        <w:rPr>
          <w:rFonts w:ascii="Oslo Sans Office" w:hAnsi="Oslo Sans Office"/>
        </w:rPr>
        <w:t>V</w:t>
      </w:r>
      <w:r w:rsidRPr="00CF2DE6">
        <w:rPr>
          <w:rFonts w:ascii="Oslo Sans Office" w:hAnsi="Oslo Sans Office"/>
        </w:rPr>
        <w:t xml:space="preserve">ann- og avløpsetaten om håndtering av overvann. Vann- og avløpsetaten vil oppgradere infrastrukturen i bakken i samordning med oppgradering av gata. Det har vært gjort en reasfaltering i forbindelse med stengingen av Ring 1. Bygging blir tidligst etter at Ring 1 er åpnet, tidligst 2027. </w:t>
      </w:r>
    </w:p>
    <w:p w14:paraId="248A04D2" w14:textId="319F7E43"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Behov tilknyttet Botanisk hage/Naturhistorisk museum: </w:t>
      </w:r>
      <w:proofErr w:type="spellStart"/>
      <w:r w:rsidRPr="00CF2DE6">
        <w:rPr>
          <w:rFonts w:ascii="Oslo Sans Office" w:hAnsi="Oslo Sans Office"/>
        </w:rPr>
        <w:t>Hovedinnkjøringen</w:t>
      </w:r>
      <w:proofErr w:type="spellEnd"/>
      <w:r w:rsidRPr="00CF2DE6">
        <w:rPr>
          <w:rFonts w:ascii="Oslo Sans Office" w:hAnsi="Oslo Sans Office"/>
        </w:rPr>
        <w:t xml:space="preserve"> er i </w:t>
      </w:r>
      <w:r w:rsidR="00A43A03" w:rsidRPr="00CF2DE6">
        <w:rPr>
          <w:rFonts w:ascii="Oslo Sans Office" w:hAnsi="Oslo Sans Office"/>
        </w:rPr>
        <w:t>Sars’</w:t>
      </w:r>
      <w:r w:rsidRPr="00CF2DE6">
        <w:rPr>
          <w:rFonts w:ascii="Oslo Sans Office" w:hAnsi="Oslo Sans Office"/>
        </w:rPr>
        <w:t xml:space="preserve"> gate 1/Monrads gate. UiO har ikke midler til å etablere en ny adkomst pr i dag. Må ha en skikkelig adkomst fra </w:t>
      </w:r>
      <w:r w:rsidR="00A43A03" w:rsidRPr="00CF2DE6">
        <w:rPr>
          <w:rFonts w:ascii="Oslo Sans Office" w:hAnsi="Oslo Sans Office"/>
        </w:rPr>
        <w:t>Sars’</w:t>
      </w:r>
      <w:r w:rsidRPr="00CF2DE6">
        <w:rPr>
          <w:rFonts w:ascii="Oslo Sans Office" w:hAnsi="Oslo Sans Office"/>
        </w:rPr>
        <w:t xml:space="preserve"> gate. All transport (varer, avfall, utrykning, brannvesen m.m. som går på bil) går via </w:t>
      </w:r>
      <w:r w:rsidR="00A43A03" w:rsidRPr="00CF2DE6">
        <w:rPr>
          <w:rFonts w:ascii="Oslo Sans Office" w:hAnsi="Oslo Sans Office"/>
        </w:rPr>
        <w:t>Sars’</w:t>
      </w:r>
      <w:r w:rsidRPr="00CF2DE6">
        <w:rPr>
          <w:rFonts w:ascii="Oslo Sans Office" w:hAnsi="Oslo Sans Office"/>
        </w:rPr>
        <w:t xml:space="preserve"> gate 1. Har sammenheng med driftsområdet som er lokalisert nord på tomta. Det er også inngang for gående. Alle andre porter er reservert gående. Det foreligger ikke tall for antall leveringer pr dag, men det er daglig trafikk i form av levering og henting. Det er variasjon over året. Det er planlagt å innsnevre kjørebanen, det må gjøres slik at alle svingebevegelser ivaretas. Det er en utfordring for større kjøretøyer i dag. Det er også utfordringer for store kjøretøy innenfor porten. </w:t>
      </w:r>
    </w:p>
    <w:p w14:paraId="5DE7AFB9" w14:textId="6CF877EF"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 Ønsker en innkjøring fra nord fra Sofienberggata for å kunne avgrense driftsområdet og publikumsområdet. Det har vært søkt om en tilkomst fra Sofienberggata som er godkjent, men som er gått ut for flere år siden. Materialet ligger hos PBE. Det vil fortsatt være utfordringer knyttet til betjening av midtområdet med varer og for funksjonshemmede. Ved etablering av innkjøring fra Sofienberggata vil </w:t>
      </w:r>
      <w:r w:rsidR="00A43A03" w:rsidRPr="00CF2DE6">
        <w:rPr>
          <w:rFonts w:ascii="Oslo Sans Office" w:hAnsi="Oslo Sans Office"/>
        </w:rPr>
        <w:t>Sars’</w:t>
      </w:r>
      <w:r w:rsidRPr="00CF2DE6">
        <w:rPr>
          <w:rFonts w:ascii="Oslo Sans Office" w:hAnsi="Oslo Sans Office"/>
        </w:rPr>
        <w:t xml:space="preserve"> gate fortsatt være viktig for transporten til/fra Botanisk hage. Ny adkomst bør være på plass fra Sofienberggata når </w:t>
      </w:r>
      <w:r w:rsidR="00A43A03" w:rsidRPr="00CF2DE6">
        <w:rPr>
          <w:rFonts w:ascii="Oslo Sans Office" w:hAnsi="Oslo Sans Office"/>
        </w:rPr>
        <w:t>Sars’</w:t>
      </w:r>
      <w:r w:rsidRPr="00CF2DE6">
        <w:rPr>
          <w:rFonts w:ascii="Oslo Sans Office" w:hAnsi="Oslo Sans Office"/>
        </w:rPr>
        <w:t xml:space="preserve"> gate skal bygges ut. Det kan vurderes som et avbøtende tiltak i byggefasen. Plassering og utforming må gjøre i dialog med UiO. Plassering bør antagelig justeres ift. tidligere søknad. </w:t>
      </w:r>
    </w:p>
    <w:p w14:paraId="1C4D3855" w14:textId="38CD97DE"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Det er ikke lov å sykle i hagen. Det er derfor behov for sykkelparkering utenfor alle publikums</w:t>
      </w:r>
      <w:r w:rsidR="00D276EF" w:rsidRPr="00CF2DE6">
        <w:rPr>
          <w:rFonts w:ascii="Oslo Sans Office" w:hAnsi="Oslo Sans Office"/>
        </w:rPr>
        <w:t>-</w:t>
      </w:r>
      <w:r w:rsidRPr="00CF2DE6">
        <w:rPr>
          <w:rFonts w:ascii="Oslo Sans Office" w:hAnsi="Oslo Sans Office"/>
        </w:rPr>
        <w:t xml:space="preserve">adkomstene til </w:t>
      </w:r>
      <w:r w:rsidR="00D276EF" w:rsidRPr="00CF2DE6">
        <w:rPr>
          <w:rFonts w:ascii="Oslo Sans Office" w:hAnsi="Oslo Sans Office"/>
        </w:rPr>
        <w:t>B</w:t>
      </w:r>
      <w:r w:rsidRPr="00CF2DE6">
        <w:rPr>
          <w:rFonts w:ascii="Oslo Sans Office" w:hAnsi="Oslo Sans Office"/>
        </w:rPr>
        <w:t xml:space="preserve">otanisk hage. </w:t>
      </w:r>
    </w:p>
    <w:p w14:paraId="5976CC79" w14:textId="5B3B849C"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Det er to handikapplasser – en fra Monrads</w:t>
      </w:r>
      <w:r w:rsidR="00D276EF" w:rsidRPr="00CF2DE6">
        <w:rPr>
          <w:rFonts w:ascii="Oslo Sans Office" w:hAnsi="Oslo Sans Office"/>
        </w:rPr>
        <w:t xml:space="preserve"> </w:t>
      </w:r>
      <w:r w:rsidRPr="00CF2DE6">
        <w:rPr>
          <w:rFonts w:ascii="Oslo Sans Office" w:hAnsi="Oslo Sans Office"/>
        </w:rPr>
        <w:t xml:space="preserve">gate og en med innkjøring fra </w:t>
      </w:r>
      <w:r w:rsidR="00A43A03" w:rsidRPr="00CF2DE6">
        <w:rPr>
          <w:rFonts w:ascii="Oslo Sans Office" w:hAnsi="Oslo Sans Office"/>
        </w:rPr>
        <w:t>Sars’</w:t>
      </w:r>
      <w:r w:rsidRPr="00CF2DE6">
        <w:rPr>
          <w:rFonts w:ascii="Oslo Sans Office" w:hAnsi="Oslo Sans Office"/>
        </w:rPr>
        <w:t xml:space="preserve"> gate. Ansatte parkerer på eget areal i Monrads</w:t>
      </w:r>
      <w:r w:rsidR="00D276EF" w:rsidRPr="00CF2DE6">
        <w:rPr>
          <w:rFonts w:ascii="Oslo Sans Office" w:hAnsi="Oslo Sans Office"/>
        </w:rPr>
        <w:t xml:space="preserve"> </w:t>
      </w:r>
      <w:r w:rsidRPr="00CF2DE6">
        <w:rPr>
          <w:rFonts w:ascii="Oslo Sans Office" w:hAnsi="Oslo Sans Office"/>
        </w:rPr>
        <w:t xml:space="preserve">gate. </w:t>
      </w:r>
    </w:p>
    <w:p w14:paraId="3D8F359E" w14:textId="070C2E84"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Overvann fra Botanisk hage. Det ligger en sidegren av Tøyenbekken i </w:t>
      </w:r>
      <w:r w:rsidR="00B64AA2">
        <w:rPr>
          <w:rFonts w:ascii="Oslo Sans Office" w:hAnsi="Oslo Sans Office"/>
        </w:rPr>
        <w:t>B</w:t>
      </w:r>
      <w:r w:rsidRPr="00CF2DE6">
        <w:rPr>
          <w:rFonts w:ascii="Oslo Sans Office" w:hAnsi="Oslo Sans Office"/>
        </w:rPr>
        <w:t xml:space="preserve">otanisk hage. Det er gjort tiltak for at det ikke går vann fra denne til offentlig avløp. Det gjøres tiltak for </w:t>
      </w:r>
      <w:proofErr w:type="spellStart"/>
      <w:r w:rsidRPr="00CF2DE6">
        <w:rPr>
          <w:rFonts w:ascii="Oslo Sans Office" w:hAnsi="Oslo Sans Office"/>
        </w:rPr>
        <w:t>fordrøyning</w:t>
      </w:r>
      <w:proofErr w:type="spellEnd"/>
      <w:r w:rsidRPr="00CF2DE6">
        <w:rPr>
          <w:rFonts w:ascii="Oslo Sans Office" w:hAnsi="Oslo Sans Office"/>
        </w:rPr>
        <w:t xml:space="preserve"> av overvann. Det er egne folk som driver med overvann i Botanisk hage. De var ikke med i møtet. Målet i forprosjektet for </w:t>
      </w:r>
      <w:r w:rsidR="00A43A03" w:rsidRPr="00CF2DE6">
        <w:rPr>
          <w:rFonts w:ascii="Oslo Sans Office" w:hAnsi="Oslo Sans Office"/>
        </w:rPr>
        <w:t>Sars’</w:t>
      </w:r>
      <w:r w:rsidRPr="00CF2DE6">
        <w:rPr>
          <w:rFonts w:ascii="Oslo Sans Office" w:hAnsi="Oslo Sans Office"/>
        </w:rPr>
        <w:t xml:space="preserve"> gate er å få overvannet til Akerselva før det går i Tøyenbekken. Det kartlegges et relativt stort område utenfor planområdet ift. overvann. Norconsult følger opp problemstillingen. </w:t>
      </w:r>
    </w:p>
    <w:p w14:paraId="3A08CB4F" w14:textId="1ECC1388"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lastRenderedPageBreak/>
        <w:t>830 000 besøkende til Botanisk hage pr år (?). De to portene</w:t>
      </w:r>
      <w:r w:rsidR="00ED287C" w:rsidRPr="00CF2DE6">
        <w:rPr>
          <w:rFonts w:ascii="Oslo Sans Office" w:hAnsi="Oslo Sans Office"/>
        </w:rPr>
        <w:t xml:space="preserve"> </w:t>
      </w:r>
      <w:r w:rsidRPr="00CF2DE6">
        <w:rPr>
          <w:rFonts w:ascii="Oslo Sans Office" w:hAnsi="Oslo Sans Office"/>
        </w:rPr>
        <w:t xml:space="preserve">i </w:t>
      </w:r>
      <w:r w:rsidR="00A43A03" w:rsidRPr="00CF2DE6">
        <w:rPr>
          <w:rFonts w:ascii="Oslo Sans Office" w:hAnsi="Oslo Sans Office"/>
        </w:rPr>
        <w:t>Sars’</w:t>
      </w:r>
      <w:r w:rsidRPr="00CF2DE6">
        <w:rPr>
          <w:rFonts w:ascii="Oslo Sans Office" w:hAnsi="Oslo Sans Office"/>
        </w:rPr>
        <w:t xml:space="preserve"> gate og Monrads</w:t>
      </w:r>
      <w:r w:rsidR="00ED287C" w:rsidRPr="00CF2DE6">
        <w:rPr>
          <w:rFonts w:ascii="Oslo Sans Office" w:hAnsi="Oslo Sans Office"/>
        </w:rPr>
        <w:t xml:space="preserve"> </w:t>
      </w:r>
      <w:r w:rsidRPr="00CF2DE6">
        <w:rPr>
          <w:rFonts w:ascii="Oslo Sans Office" w:hAnsi="Oslo Sans Office"/>
        </w:rPr>
        <w:t xml:space="preserve">gate er «den grønne aksen». Hovedinngangen er den nordre fra Monradsgate. Porten i </w:t>
      </w:r>
      <w:r w:rsidR="00A43A03" w:rsidRPr="00CF2DE6">
        <w:rPr>
          <w:rFonts w:ascii="Oslo Sans Office" w:hAnsi="Oslo Sans Office"/>
        </w:rPr>
        <w:t>Sars’</w:t>
      </w:r>
      <w:r w:rsidRPr="00CF2DE6">
        <w:rPr>
          <w:rFonts w:ascii="Oslo Sans Office" w:hAnsi="Oslo Sans Office"/>
        </w:rPr>
        <w:t xml:space="preserve"> gate er nr. 2. </w:t>
      </w:r>
    </w:p>
    <w:p w14:paraId="7E6C7887" w14:textId="09D5CC0E"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Portnerboligene i Blytts gate eies av UiO. Er det planer om bruk av arealene øst for portnerboligene. Det var den gamle innkjøringen til Botanisk hage. Portnerboligene ser i dag ikke ut som de hører til Naturhistorisk museum. Ønske fra UiO å plante en dobbel trerekke på arealene. Det bør forsterkes at det har vært hovedadkomsten til Botanisk hage. Portnerboligene er fredet. Arealet øst for portner</w:t>
      </w:r>
      <w:r w:rsidR="00ED287C" w:rsidRPr="00CF2DE6">
        <w:rPr>
          <w:rFonts w:ascii="Oslo Sans Office" w:hAnsi="Oslo Sans Office"/>
        </w:rPr>
        <w:t>-</w:t>
      </w:r>
      <w:r w:rsidRPr="00CF2DE6">
        <w:rPr>
          <w:rFonts w:ascii="Oslo Sans Office" w:hAnsi="Oslo Sans Office"/>
        </w:rPr>
        <w:t xml:space="preserve">boligene er ikke fredet. </w:t>
      </w:r>
    </w:p>
    <w:p w14:paraId="2258C34A" w14:textId="65CF6C90"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Det er antagelig ikke noen utfordring med gravearbeider ift. trærne i parken, men dette må følges opp. Det er kvikkleire i </w:t>
      </w:r>
      <w:r w:rsidR="00A43A03" w:rsidRPr="00CF2DE6">
        <w:rPr>
          <w:rFonts w:ascii="Oslo Sans Office" w:hAnsi="Oslo Sans Office"/>
        </w:rPr>
        <w:t>Sars’</w:t>
      </w:r>
      <w:r w:rsidRPr="00CF2DE6">
        <w:rPr>
          <w:rFonts w:ascii="Oslo Sans Office" w:hAnsi="Oslo Sans Office"/>
        </w:rPr>
        <w:t xml:space="preserve"> gate, så det kan bli aktuelt å </w:t>
      </w:r>
      <w:proofErr w:type="spellStart"/>
      <w:r w:rsidRPr="00CF2DE6">
        <w:rPr>
          <w:rFonts w:ascii="Oslo Sans Office" w:hAnsi="Oslo Sans Office"/>
        </w:rPr>
        <w:t>spunte</w:t>
      </w:r>
      <w:proofErr w:type="spellEnd"/>
      <w:r w:rsidRPr="00CF2DE6">
        <w:rPr>
          <w:rFonts w:ascii="Oslo Sans Office" w:hAnsi="Oslo Sans Office"/>
        </w:rPr>
        <w:t xml:space="preserve"> langs grøftene. Det er ikke gjort vurderinger rundt anleggsgjennomføring enda. Det er dokumentert kvikkleire ved Blytts gate. Det foreligger en egen veileder for arbeider ved og nør trær. </w:t>
      </w:r>
    </w:p>
    <w:p w14:paraId="4248A541" w14:textId="77777777"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Det må sikres kontinuerlig drift av Botanisk hage og museene gjennom hele anleggsperioden. </w:t>
      </w:r>
    </w:p>
    <w:p w14:paraId="77F8915E" w14:textId="77777777"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lang w:val="nn-NO"/>
        </w:rPr>
        <w:t xml:space="preserve">Spørsmål m.m. </w:t>
      </w:r>
      <w:proofErr w:type="spellStart"/>
      <w:r w:rsidRPr="00CF2DE6">
        <w:rPr>
          <w:rFonts w:ascii="Oslo Sans Office" w:hAnsi="Oslo Sans Office"/>
          <w:lang w:val="nn-NO"/>
        </w:rPr>
        <w:t>formidles</w:t>
      </w:r>
      <w:proofErr w:type="spellEnd"/>
      <w:r w:rsidRPr="00CF2DE6">
        <w:rPr>
          <w:rFonts w:ascii="Oslo Sans Office" w:hAnsi="Oslo Sans Office"/>
          <w:lang w:val="nn-NO"/>
        </w:rPr>
        <w:t xml:space="preserve"> via Stig A. Kristiansen. </w:t>
      </w:r>
      <w:r w:rsidRPr="00CF2DE6">
        <w:rPr>
          <w:rFonts w:ascii="Oslo Sans Office" w:hAnsi="Oslo Sans Office"/>
        </w:rPr>
        <w:t xml:space="preserve">Han formidler videre. </w:t>
      </w:r>
    </w:p>
    <w:p w14:paraId="15EDAC6D" w14:textId="77777777" w:rsidR="006B1E28" w:rsidRPr="00CF2DE6" w:rsidRDefault="006B1E28" w:rsidP="00EC2363">
      <w:pPr>
        <w:pStyle w:val="Listeavsnitt"/>
        <w:numPr>
          <w:ilvl w:val="0"/>
          <w:numId w:val="8"/>
        </w:numPr>
        <w:tabs>
          <w:tab w:val="left" w:pos="426"/>
        </w:tabs>
        <w:spacing w:after="0" w:line="240" w:lineRule="auto"/>
        <w:ind w:left="425" w:hanging="425"/>
        <w:contextualSpacing w:val="0"/>
        <w:rPr>
          <w:rFonts w:ascii="Oslo Sans Office" w:hAnsi="Oslo Sans Office"/>
        </w:rPr>
      </w:pPr>
      <w:r w:rsidRPr="00CF2DE6">
        <w:rPr>
          <w:rFonts w:ascii="Oslo Sans Office" w:hAnsi="Oslo Sans Office"/>
        </w:rPr>
        <w:t xml:space="preserve">Prosjektet skal i kontakt med PBE for å avklare om det blir krav om å regulere før byggefasen. </w:t>
      </w:r>
    </w:p>
    <w:p w14:paraId="781E5EDA" w14:textId="77777777" w:rsidR="00D54853" w:rsidRPr="00CF2DE6" w:rsidRDefault="00D54853" w:rsidP="00EC2363">
      <w:pPr>
        <w:spacing w:after="0"/>
        <w:rPr>
          <w:rFonts w:ascii="Oslo Sans Office" w:hAnsi="Oslo Sans Office"/>
        </w:rPr>
      </w:pPr>
    </w:p>
    <w:p w14:paraId="5C714AC4" w14:textId="77777777" w:rsidR="00B54BCA" w:rsidRPr="00CF2DE6" w:rsidRDefault="00B54BCA" w:rsidP="00EC2363">
      <w:pPr>
        <w:spacing w:after="0"/>
        <w:rPr>
          <w:rFonts w:ascii="Oslo Sans Office" w:hAnsi="Oslo Sans Office"/>
        </w:rPr>
      </w:pPr>
    </w:p>
    <w:p w14:paraId="2ED76AFE" w14:textId="77777777" w:rsidR="00B54BCA" w:rsidRPr="00CF2DE6" w:rsidRDefault="00B54BCA" w:rsidP="00EC2363">
      <w:pPr>
        <w:spacing w:after="0"/>
        <w:rPr>
          <w:rFonts w:ascii="Oslo Sans Office" w:hAnsi="Oslo Sans Office"/>
        </w:rPr>
      </w:pPr>
    </w:p>
    <w:p w14:paraId="6968E1CE" w14:textId="77777777" w:rsidR="006B1E28" w:rsidRPr="00CF2DE6" w:rsidRDefault="006B1E28" w:rsidP="00EC2363">
      <w:pPr>
        <w:spacing w:after="0"/>
        <w:rPr>
          <w:rFonts w:ascii="Oslo Sans Office" w:hAnsi="Oslo Sans Office"/>
        </w:rPr>
      </w:pPr>
    </w:p>
    <w:p w14:paraId="0B7D151B" w14:textId="77777777" w:rsidR="006B1E28" w:rsidRPr="00CF2DE6" w:rsidRDefault="006B1E28" w:rsidP="00EC2363">
      <w:pPr>
        <w:spacing w:after="0"/>
        <w:rPr>
          <w:rFonts w:ascii="Oslo Sans Office" w:hAnsi="Oslo Sans Office"/>
        </w:rPr>
      </w:pPr>
    </w:p>
    <w:p w14:paraId="4AFC95F3" w14:textId="77777777" w:rsidR="006B1E28" w:rsidRPr="00CF2DE6" w:rsidRDefault="006B1E28" w:rsidP="00EC2363">
      <w:pPr>
        <w:spacing w:after="0"/>
        <w:rPr>
          <w:rFonts w:ascii="Oslo Sans Office" w:hAnsi="Oslo Sans Office"/>
        </w:rPr>
      </w:pPr>
    </w:p>
    <w:p w14:paraId="0D890947" w14:textId="77777777" w:rsidR="0092140F" w:rsidRPr="00CF2DE6" w:rsidRDefault="0092140F" w:rsidP="00EC2363">
      <w:pPr>
        <w:spacing w:after="0"/>
        <w:rPr>
          <w:rFonts w:ascii="Oslo Sans Office" w:hAnsi="Oslo Sans Office"/>
        </w:rPr>
      </w:pPr>
    </w:p>
    <w:p w14:paraId="1D80C849" w14:textId="77777777" w:rsidR="006B1E28" w:rsidRPr="00CF2DE6" w:rsidRDefault="006B1E28" w:rsidP="00EC2363">
      <w:pPr>
        <w:spacing w:after="0"/>
        <w:rPr>
          <w:rFonts w:ascii="Oslo Sans Office" w:hAnsi="Oslo Sans Office"/>
        </w:rPr>
      </w:pPr>
    </w:p>
    <w:p w14:paraId="6A8C89A2" w14:textId="77777777" w:rsidR="006B1E28" w:rsidRPr="00CF2DE6" w:rsidRDefault="006B1E28" w:rsidP="00EC2363">
      <w:pPr>
        <w:spacing w:after="0"/>
        <w:rPr>
          <w:rFonts w:ascii="Oslo Sans Office" w:hAnsi="Oslo Sans Office"/>
        </w:rPr>
      </w:pPr>
    </w:p>
    <w:p w14:paraId="202D4BEF" w14:textId="77777777" w:rsidR="006B1E28" w:rsidRPr="00CF2DE6" w:rsidRDefault="006B1E28" w:rsidP="00EC2363">
      <w:pPr>
        <w:spacing w:after="0"/>
        <w:rPr>
          <w:rFonts w:ascii="Oslo Sans Office" w:hAnsi="Oslo Sans Office"/>
        </w:rPr>
      </w:pPr>
    </w:p>
    <w:p w14:paraId="2C9FF1B6" w14:textId="77777777" w:rsidR="006B1E28" w:rsidRPr="00CF2DE6" w:rsidRDefault="006B1E28" w:rsidP="00EC2363">
      <w:pPr>
        <w:spacing w:after="0"/>
        <w:rPr>
          <w:rFonts w:ascii="Oslo Sans Office" w:hAnsi="Oslo Sans Office"/>
        </w:rPr>
      </w:pPr>
    </w:p>
    <w:p w14:paraId="5679375F" w14:textId="77777777" w:rsidR="006B1E28" w:rsidRPr="00CF2DE6" w:rsidRDefault="006B1E28" w:rsidP="00EC2363">
      <w:pPr>
        <w:spacing w:after="0"/>
        <w:rPr>
          <w:rFonts w:ascii="Oslo Sans Office" w:hAnsi="Oslo Sans Office"/>
        </w:rPr>
      </w:pPr>
    </w:p>
    <w:p w14:paraId="0E57A381" w14:textId="77777777" w:rsidR="006B1E28" w:rsidRPr="00CF2DE6" w:rsidRDefault="006B1E28" w:rsidP="00EC2363">
      <w:pPr>
        <w:spacing w:after="0"/>
        <w:rPr>
          <w:rFonts w:ascii="Oslo Sans Office" w:hAnsi="Oslo Sans Office"/>
        </w:rPr>
      </w:pPr>
    </w:p>
    <w:p w14:paraId="71B071B5" w14:textId="77777777" w:rsidR="00B54BCA" w:rsidRPr="00CF2DE6" w:rsidRDefault="00B54BCA" w:rsidP="00EC2363">
      <w:pPr>
        <w:spacing w:after="0"/>
        <w:rPr>
          <w:rFonts w:ascii="Oslo Sans Office" w:hAnsi="Oslo Sans Office"/>
        </w:rPr>
      </w:pPr>
    </w:p>
    <w:p w14:paraId="3FB57E7F" w14:textId="77777777" w:rsidR="00B54BCA" w:rsidRPr="00CF2DE6" w:rsidRDefault="00B54BCA" w:rsidP="00EC2363">
      <w:pPr>
        <w:spacing w:after="0"/>
        <w:rPr>
          <w:rFonts w:ascii="Oslo Sans Office" w:hAnsi="Oslo Sans Office"/>
        </w:rPr>
      </w:pPr>
    </w:p>
    <w:p w14:paraId="4029DA04" w14:textId="34179075" w:rsidR="00131134" w:rsidRPr="00CF2DE6" w:rsidRDefault="00131134" w:rsidP="00EC2363">
      <w:pPr>
        <w:spacing w:after="0"/>
        <w:rPr>
          <w:rFonts w:ascii="Oslo Sans Office" w:hAnsi="Oslo Sans Office"/>
        </w:rPr>
      </w:pPr>
    </w:p>
    <w:tbl>
      <w:tblPr>
        <w:tblStyle w:val="VersionGrey"/>
        <w:tblW w:w="9734" w:type="dxa"/>
        <w:tblLayout w:type="fixed"/>
        <w:tblLook w:val="04C0" w:firstRow="0" w:lastRow="1" w:firstColumn="1" w:lastColumn="0" w:noHBand="0" w:noVBand="1"/>
        <w:tblCaption w:val="NorconsultVersionTable"/>
        <w:tblDescription w:val="[{&quot;Versjon&quot;:&quot;A01&quot;,&quot;Dato&quot;:&quot;2024-06-11T08:49:03.5929489+02:00&quot;,&quot;Beskrivelse&quot;:&quot;Oppdatert etter befaring med beboere og møte med UiO&quot;,&quot;Utarbeidet&quot;:&quot;Gunnar Ridderström&quot;,&quot;Fagkontrollert&quot;:&quot;Heidi Anne Høyen&quot;,&quot;Godkjent&quot;:&quot;Heidi Anne Høyen&quot;},{&quot;Versjon&quot;:&quot;A02&quot;,&quot;Dato&quot;:&quot;2024-06-27T13:18:53.3224232+02:00&quot;,&quot;Beskrivelse&quot;:&quot;Kvalitetssikring av språk og innhold&quot;,&quot;Utarbeidet&quot;:&quot;Gunnar Ridderström &quot;,&quot;Fagkontrollert&quot;:&quot;Synne Dækko Næss&quot;,&quot;Godkjent&quot;:&quot;Synne Dækko Næss&quot;},{&quot;Versjon&quot;:&quot;B03&quot;,&quot;Dato&quot;:&quot;2024-07-01T08:25:41.2382847+02:00&quot;,&quot;Beskrivelse&quot;:&quot;For kommentar&quot;,&quot;Utarbeidet&quot;:&quot;Gunnar Ridderström &quot;,&quot;Fagkontrollert&quot;:&quot;Synne Dækko Næss&quot;,&quot;Godkjent&quot;:&quot;Heidi Anne Høyen&quot;},{&quot;Versjon&quot;:&quot;B04&quot;,&quot;Dato&quot;:&quot;2024-09-17T15:04:36&quot;,&quot;Beskrivelse&quot;:&quot;Omstrukturert notatet og forslag til svar&quot;,&quot;Utarbeidet&quot;:&quot;Gunnar Ridderström&quot;,&quot;Fagkontrollert&quot;:&quot;Heidi Anne Høyen&quot;,&quot;Godkjent&quot;:&quot;Heidi Anne Høyen&quot;}]"/>
      </w:tblPr>
      <w:tblGrid>
        <w:gridCol w:w="907"/>
        <w:gridCol w:w="1134"/>
        <w:gridCol w:w="3742"/>
        <w:gridCol w:w="1317"/>
        <w:gridCol w:w="1317"/>
        <w:gridCol w:w="1317"/>
      </w:tblGrid>
      <w:tr w:rsidR="00FF3A69" w:rsidRPr="00CF2DE6" w14:paraId="0EF8BBEE" w14:textId="77777777" w:rsidTr="00F54772">
        <w:trPr>
          <w:cantSplit/>
        </w:trPr>
        <w:tc>
          <w:tcPr>
            <w:tcW w:w="907" w:type="dxa"/>
          </w:tcPr>
          <w:p w14:paraId="10F60FDB" w14:textId="63B1F8DB" w:rsidR="00FF3A69" w:rsidRDefault="000D026B" w:rsidP="00EC2363">
            <w:pPr>
              <w:keepNext/>
              <w:spacing w:after="0"/>
              <w:ind w:left="15"/>
              <w:rPr>
                <w:rFonts w:ascii="Oslo Sans Office" w:hAnsi="Oslo Sans Office"/>
                <w:sz w:val="16"/>
                <w:szCs w:val="16"/>
              </w:rPr>
            </w:pPr>
            <w:r>
              <w:rPr>
                <w:rFonts w:ascii="Oslo Sans Office" w:hAnsi="Oslo Sans Office"/>
                <w:sz w:val="16"/>
                <w:szCs w:val="16"/>
              </w:rPr>
              <w:t>C01</w:t>
            </w:r>
          </w:p>
          <w:p w14:paraId="7FD54D2A" w14:textId="77777777" w:rsidR="00FF3A69" w:rsidRPr="00CF2DE6" w:rsidRDefault="00FF3A69" w:rsidP="00EC2363">
            <w:pPr>
              <w:keepNext/>
              <w:spacing w:after="0"/>
              <w:ind w:left="15"/>
              <w:rPr>
                <w:rFonts w:ascii="Oslo Sans Office" w:hAnsi="Oslo Sans Office"/>
                <w:sz w:val="16"/>
                <w:szCs w:val="16"/>
              </w:rPr>
            </w:pPr>
          </w:p>
        </w:tc>
        <w:tc>
          <w:tcPr>
            <w:tcW w:w="1134" w:type="dxa"/>
          </w:tcPr>
          <w:p w14:paraId="34FE394C" w14:textId="1FB76603" w:rsidR="00FF3A69" w:rsidRPr="00CF2DE6" w:rsidRDefault="000D026B" w:rsidP="00EC2363">
            <w:pPr>
              <w:keepNext/>
              <w:spacing w:after="0"/>
              <w:rPr>
                <w:rFonts w:ascii="Oslo Sans Office" w:hAnsi="Oslo Sans Office"/>
                <w:sz w:val="16"/>
                <w:szCs w:val="16"/>
              </w:rPr>
            </w:pPr>
            <w:r>
              <w:rPr>
                <w:rFonts w:ascii="Oslo Sans Office" w:hAnsi="Oslo Sans Office"/>
                <w:sz w:val="16"/>
                <w:szCs w:val="16"/>
              </w:rPr>
              <w:t>2025</w:t>
            </w:r>
            <w:r w:rsidR="002E6F0D">
              <w:rPr>
                <w:rFonts w:ascii="Oslo Sans Office" w:hAnsi="Oslo Sans Office"/>
                <w:sz w:val="16"/>
                <w:szCs w:val="16"/>
              </w:rPr>
              <w:t>.</w:t>
            </w:r>
            <w:r>
              <w:rPr>
                <w:rFonts w:ascii="Oslo Sans Office" w:hAnsi="Oslo Sans Office"/>
                <w:sz w:val="16"/>
                <w:szCs w:val="16"/>
              </w:rPr>
              <w:t>05-16</w:t>
            </w:r>
          </w:p>
        </w:tc>
        <w:tc>
          <w:tcPr>
            <w:tcW w:w="3742" w:type="dxa"/>
          </w:tcPr>
          <w:p w14:paraId="17E8E7F6" w14:textId="141090F9" w:rsidR="00FF3A69" w:rsidRPr="00CF2DE6" w:rsidRDefault="000D026B" w:rsidP="00EC2363">
            <w:pPr>
              <w:keepNext/>
              <w:spacing w:after="0"/>
              <w:rPr>
                <w:rFonts w:ascii="Oslo Sans Office" w:hAnsi="Oslo Sans Office"/>
                <w:sz w:val="16"/>
                <w:szCs w:val="16"/>
              </w:rPr>
            </w:pPr>
            <w:r>
              <w:rPr>
                <w:rFonts w:ascii="Oslo Sans Office" w:hAnsi="Oslo Sans Office"/>
                <w:sz w:val="16"/>
                <w:szCs w:val="16"/>
              </w:rPr>
              <w:t>Gjennomgått og suppler</w:t>
            </w:r>
            <w:r w:rsidR="001D43F6">
              <w:rPr>
                <w:rFonts w:ascii="Oslo Sans Office" w:hAnsi="Oslo Sans Office"/>
                <w:sz w:val="16"/>
                <w:szCs w:val="16"/>
              </w:rPr>
              <w:t>t forslag til svar</w:t>
            </w:r>
          </w:p>
        </w:tc>
        <w:tc>
          <w:tcPr>
            <w:tcW w:w="1317" w:type="dxa"/>
          </w:tcPr>
          <w:p w14:paraId="5D17898E" w14:textId="5F6A5C21" w:rsidR="00FF3A69" w:rsidRPr="00CF2DE6" w:rsidRDefault="001D43F6" w:rsidP="00EC2363">
            <w:pPr>
              <w:keepNext/>
              <w:spacing w:after="0"/>
              <w:rPr>
                <w:rFonts w:ascii="Oslo Sans Office" w:hAnsi="Oslo Sans Office"/>
                <w:sz w:val="16"/>
                <w:szCs w:val="16"/>
              </w:rPr>
            </w:pPr>
            <w:r>
              <w:rPr>
                <w:rFonts w:ascii="Oslo Sans Office" w:hAnsi="Oslo Sans Office"/>
                <w:sz w:val="16"/>
                <w:szCs w:val="16"/>
              </w:rPr>
              <w:t>Lars Olav Farstad</w:t>
            </w:r>
            <w:r w:rsidR="00B1032F">
              <w:rPr>
                <w:rFonts w:ascii="Oslo Sans Office" w:hAnsi="Oslo Sans Office"/>
                <w:sz w:val="16"/>
                <w:szCs w:val="16"/>
              </w:rPr>
              <w:t xml:space="preserve"> BYM</w:t>
            </w:r>
          </w:p>
        </w:tc>
        <w:tc>
          <w:tcPr>
            <w:tcW w:w="1317" w:type="dxa"/>
          </w:tcPr>
          <w:p w14:paraId="6B04E779" w14:textId="67D9D25F" w:rsidR="00FF3A69" w:rsidRPr="00CF2DE6" w:rsidRDefault="001D43F6" w:rsidP="00EC2363">
            <w:pPr>
              <w:keepNext/>
              <w:spacing w:after="0"/>
              <w:rPr>
                <w:rFonts w:ascii="Oslo Sans Office" w:hAnsi="Oslo Sans Office"/>
                <w:sz w:val="16"/>
                <w:szCs w:val="16"/>
              </w:rPr>
            </w:pPr>
            <w:r w:rsidRPr="001D43F6">
              <w:rPr>
                <w:rFonts w:ascii="Oslo Sans Office" w:hAnsi="Oslo Sans Office"/>
                <w:sz w:val="16"/>
                <w:szCs w:val="16"/>
                <w:highlight w:val="yellow"/>
              </w:rPr>
              <w:t>Marie Berge</w:t>
            </w:r>
            <w:r w:rsidR="00B1032F">
              <w:rPr>
                <w:rFonts w:ascii="Oslo Sans Office" w:hAnsi="Oslo Sans Office"/>
                <w:sz w:val="16"/>
                <w:szCs w:val="16"/>
              </w:rPr>
              <w:t xml:space="preserve"> BYM</w:t>
            </w:r>
          </w:p>
        </w:tc>
        <w:tc>
          <w:tcPr>
            <w:tcW w:w="1317" w:type="dxa"/>
          </w:tcPr>
          <w:p w14:paraId="3630F376" w14:textId="675D8DCD" w:rsidR="00FF3A69" w:rsidRPr="00CF2DE6" w:rsidRDefault="001D43F6" w:rsidP="00EC2363">
            <w:pPr>
              <w:keepNext/>
              <w:spacing w:after="0"/>
              <w:rPr>
                <w:rFonts w:ascii="Oslo Sans Office" w:hAnsi="Oslo Sans Office"/>
                <w:sz w:val="16"/>
                <w:szCs w:val="16"/>
              </w:rPr>
            </w:pPr>
            <w:r>
              <w:rPr>
                <w:rFonts w:ascii="Oslo Sans Office" w:hAnsi="Oslo Sans Office"/>
                <w:sz w:val="16"/>
                <w:szCs w:val="16"/>
              </w:rPr>
              <w:t>Lars Olav Farstad</w:t>
            </w:r>
            <w:r w:rsidR="00B1032F">
              <w:rPr>
                <w:rFonts w:ascii="Oslo Sans Office" w:hAnsi="Oslo Sans Office"/>
                <w:sz w:val="16"/>
                <w:szCs w:val="16"/>
              </w:rPr>
              <w:t xml:space="preserve"> BYM</w:t>
            </w:r>
          </w:p>
        </w:tc>
      </w:tr>
      <w:tr w:rsidR="00F53CB7" w:rsidRPr="00CF2DE6" w14:paraId="59B06137" w14:textId="77777777" w:rsidTr="00F54772">
        <w:trPr>
          <w:cantSplit/>
        </w:trPr>
        <w:tc>
          <w:tcPr>
            <w:tcW w:w="907" w:type="dxa"/>
          </w:tcPr>
          <w:p w14:paraId="1CEE5C78" w14:textId="5E8E6574" w:rsidR="00F53CB7" w:rsidRPr="00CF2DE6" w:rsidRDefault="00F53CB7" w:rsidP="00EC2363">
            <w:pPr>
              <w:keepNext/>
              <w:spacing w:after="0"/>
              <w:ind w:left="15"/>
              <w:rPr>
                <w:rFonts w:ascii="Oslo Sans Office" w:hAnsi="Oslo Sans Office"/>
                <w:sz w:val="16"/>
                <w:szCs w:val="16"/>
              </w:rPr>
            </w:pPr>
            <w:r w:rsidRPr="00CF2DE6">
              <w:rPr>
                <w:rFonts w:ascii="Oslo Sans Office" w:hAnsi="Oslo Sans Office"/>
                <w:sz w:val="16"/>
                <w:szCs w:val="16"/>
              </w:rPr>
              <w:t>B04</w:t>
            </w:r>
          </w:p>
        </w:tc>
        <w:tc>
          <w:tcPr>
            <w:tcW w:w="1134" w:type="dxa"/>
          </w:tcPr>
          <w:p w14:paraId="7F5E1B97" w14:textId="17D6F141"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2024-09-17</w:t>
            </w:r>
          </w:p>
        </w:tc>
        <w:tc>
          <w:tcPr>
            <w:tcW w:w="3742" w:type="dxa"/>
          </w:tcPr>
          <w:p w14:paraId="5855724E" w14:textId="2BF2037C"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Omstrukturert notatet og forslag til svar</w:t>
            </w:r>
          </w:p>
        </w:tc>
        <w:tc>
          <w:tcPr>
            <w:tcW w:w="1317" w:type="dxa"/>
          </w:tcPr>
          <w:p w14:paraId="610EFD51" w14:textId="7E7C80B6"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Gunnar Ridderström</w:t>
            </w:r>
          </w:p>
        </w:tc>
        <w:tc>
          <w:tcPr>
            <w:tcW w:w="1317" w:type="dxa"/>
          </w:tcPr>
          <w:p w14:paraId="1718E43F" w14:textId="0962D010"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Heidi Anne Høyen</w:t>
            </w:r>
          </w:p>
        </w:tc>
        <w:tc>
          <w:tcPr>
            <w:tcW w:w="1317" w:type="dxa"/>
          </w:tcPr>
          <w:p w14:paraId="30F8F3DE" w14:textId="2ED4B8BA"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Heidi Anne Høyen</w:t>
            </w:r>
          </w:p>
        </w:tc>
      </w:tr>
      <w:tr w:rsidR="00F53CB7" w:rsidRPr="00CF2DE6" w14:paraId="54667646" w14:textId="77777777" w:rsidTr="00F54772">
        <w:trPr>
          <w:cantSplit/>
        </w:trPr>
        <w:tc>
          <w:tcPr>
            <w:tcW w:w="907" w:type="dxa"/>
          </w:tcPr>
          <w:p w14:paraId="3AE9A8E2" w14:textId="79D42BD3" w:rsidR="00F53CB7" w:rsidRPr="00CF2DE6" w:rsidRDefault="00F53CB7" w:rsidP="00EC2363">
            <w:pPr>
              <w:keepNext/>
              <w:spacing w:after="0"/>
              <w:ind w:left="15"/>
              <w:rPr>
                <w:rFonts w:ascii="Oslo Sans Office" w:hAnsi="Oslo Sans Office"/>
                <w:sz w:val="16"/>
                <w:szCs w:val="16"/>
              </w:rPr>
            </w:pPr>
            <w:r w:rsidRPr="00CF2DE6">
              <w:rPr>
                <w:rFonts w:ascii="Oslo Sans Office" w:hAnsi="Oslo Sans Office"/>
                <w:sz w:val="16"/>
                <w:szCs w:val="16"/>
              </w:rPr>
              <w:t>B03</w:t>
            </w:r>
          </w:p>
        </w:tc>
        <w:tc>
          <w:tcPr>
            <w:tcW w:w="1134" w:type="dxa"/>
          </w:tcPr>
          <w:p w14:paraId="3100ACD6" w14:textId="5BA23A08"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2024-07-01</w:t>
            </w:r>
          </w:p>
        </w:tc>
        <w:tc>
          <w:tcPr>
            <w:tcW w:w="3742" w:type="dxa"/>
          </w:tcPr>
          <w:p w14:paraId="01F35334" w14:textId="799932D3"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For kommentar</w:t>
            </w:r>
          </w:p>
        </w:tc>
        <w:tc>
          <w:tcPr>
            <w:tcW w:w="1317" w:type="dxa"/>
          </w:tcPr>
          <w:p w14:paraId="6ECBB3FA" w14:textId="053FB467"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 xml:space="preserve">Gunnar Ridderström </w:t>
            </w:r>
          </w:p>
        </w:tc>
        <w:tc>
          <w:tcPr>
            <w:tcW w:w="1317" w:type="dxa"/>
          </w:tcPr>
          <w:p w14:paraId="17C45F9B" w14:textId="77F88EAF"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Synne Dækko Næss</w:t>
            </w:r>
          </w:p>
        </w:tc>
        <w:tc>
          <w:tcPr>
            <w:tcW w:w="1317" w:type="dxa"/>
          </w:tcPr>
          <w:p w14:paraId="6394895C" w14:textId="1586C36B"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Heidi Anne Høyen</w:t>
            </w:r>
          </w:p>
        </w:tc>
      </w:tr>
      <w:tr w:rsidR="00F53CB7" w:rsidRPr="00CF2DE6" w14:paraId="1441D31A" w14:textId="77777777" w:rsidTr="00F54772">
        <w:trPr>
          <w:cantSplit/>
        </w:trPr>
        <w:tc>
          <w:tcPr>
            <w:tcW w:w="907" w:type="dxa"/>
          </w:tcPr>
          <w:p w14:paraId="2B471912" w14:textId="3C4C59D9" w:rsidR="00F53CB7" w:rsidRPr="00CF2DE6" w:rsidRDefault="00F53CB7" w:rsidP="00EC2363">
            <w:pPr>
              <w:keepNext/>
              <w:spacing w:after="0"/>
              <w:ind w:left="15"/>
              <w:rPr>
                <w:rFonts w:ascii="Oslo Sans Office" w:hAnsi="Oslo Sans Office"/>
                <w:sz w:val="16"/>
                <w:szCs w:val="16"/>
              </w:rPr>
            </w:pPr>
            <w:r w:rsidRPr="00CF2DE6">
              <w:rPr>
                <w:rFonts w:ascii="Oslo Sans Office" w:hAnsi="Oslo Sans Office"/>
                <w:sz w:val="16"/>
                <w:szCs w:val="16"/>
              </w:rPr>
              <w:t>A02</w:t>
            </w:r>
          </w:p>
        </w:tc>
        <w:tc>
          <w:tcPr>
            <w:tcW w:w="1134" w:type="dxa"/>
          </w:tcPr>
          <w:p w14:paraId="619981E8" w14:textId="581FA5A9"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2024-06-27</w:t>
            </w:r>
          </w:p>
        </w:tc>
        <w:tc>
          <w:tcPr>
            <w:tcW w:w="3742" w:type="dxa"/>
          </w:tcPr>
          <w:p w14:paraId="59198E3A" w14:textId="51231757"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Kvalitetssikring av språk og innhold</w:t>
            </w:r>
          </w:p>
        </w:tc>
        <w:tc>
          <w:tcPr>
            <w:tcW w:w="1317" w:type="dxa"/>
          </w:tcPr>
          <w:p w14:paraId="447224F5" w14:textId="4A43415E"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 xml:space="preserve">Gunnar Ridderström </w:t>
            </w:r>
          </w:p>
        </w:tc>
        <w:tc>
          <w:tcPr>
            <w:tcW w:w="1317" w:type="dxa"/>
          </w:tcPr>
          <w:p w14:paraId="6A009555" w14:textId="112F880C"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Synne Dækko Næss</w:t>
            </w:r>
          </w:p>
        </w:tc>
        <w:tc>
          <w:tcPr>
            <w:tcW w:w="1317" w:type="dxa"/>
          </w:tcPr>
          <w:p w14:paraId="336DBEEA" w14:textId="6782E01E"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Synne Dækko Næss</w:t>
            </w:r>
          </w:p>
        </w:tc>
      </w:tr>
      <w:tr w:rsidR="00F53CB7" w:rsidRPr="00CF2DE6" w14:paraId="1D21C429" w14:textId="77777777" w:rsidTr="00F54772">
        <w:trPr>
          <w:cantSplit/>
        </w:trPr>
        <w:tc>
          <w:tcPr>
            <w:tcW w:w="907" w:type="dxa"/>
          </w:tcPr>
          <w:p w14:paraId="48DDFFC5" w14:textId="336F2D44" w:rsidR="00F53CB7" w:rsidRPr="00CF2DE6" w:rsidRDefault="00F53CB7" w:rsidP="00EC2363">
            <w:pPr>
              <w:keepNext/>
              <w:spacing w:after="0"/>
              <w:ind w:left="15"/>
              <w:rPr>
                <w:rFonts w:ascii="Oslo Sans Office" w:hAnsi="Oslo Sans Office"/>
                <w:sz w:val="16"/>
                <w:szCs w:val="16"/>
              </w:rPr>
            </w:pPr>
            <w:r w:rsidRPr="00CF2DE6">
              <w:rPr>
                <w:rFonts w:ascii="Oslo Sans Office" w:hAnsi="Oslo Sans Office"/>
                <w:sz w:val="16"/>
                <w:szCs w:val="16"/>
              </w:rPr>
              <w:t>A01</w:t>
            </w:r>
          </w:p>
        </w:tc>
        <w:tc>
          <w:tcPr>
            <w:tcW w:w="1134" w:type="dxa"/>
          </w:tcPr>
          <w:p w14:paraId="07A9F273" w14:textId="4B285169"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2024-06-11</w:t>
            </w:r>
          </w:p>
        </w:tc>
        <w:tc>
          <w:tcPr>
            <w:tcW w:w="3742" w:type="dxa"/>
          </w:tcPr>
          <w:p w14:paraId="1DC6DD00" w14:textId="64C7FC76"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Oppdatert etter befaring med beboere og møte med UiO</w:t>
            </w:r>
          </w:p>
        </w:tc>
        <w:tc>
          <w:tcPr>
            <w:tcW w:w="1317" w:type="dxa"/>
          </w:tcPr>
          <w:p w14:paraId="71191DD1" w14:textId="672D3A78"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Gunnar Ridderström</w:t>
            </w:r>
          </w:p>
        </w:tc>
        <w:tc>
          <w:tcPr>
            <w:tcW w:w="1317" w:type="dxa"/>
          </w:tcPr>
          <w:p w14:paraId="6B99CC71" w14:textId="4D28F43F"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Heidi Anne Høyen</w:t>
            </w:r>
          </w:p>
        </w:tc>
        <w:tc>
          <w:tcPr>
            <w:tcW w:w="1317" w:type="dxa"/>
          </w:tcPr>
          <w:p w14:paraId="0644EC16" w14:textId="372EE8E2" w:rsidR="00F53CB7" w:rsidRPr="00CF2DE6" w:rsidRDefault="00F53CB7" w:rsidP="00EC2363">
            <w:pPr>
              <w:keepNext/>
              <w:spacing w:after="0"/>
              <w:rPr>
                <w:rFonts w:ascii="Oslo Sans Office" w:hAnsi="Oslo Sans Office"/>
                <w:sz w:val="16"/>
                <w:szCs w:val="16"/>
              </w:rPr>
            </w:pPr>
            <w:r w:rsidRPr="00CF2DE6">
              <w:rPr>
                <w:rFonts w:ascii="Oslo Sans Office" w:hAnsi="Oslo Sans Office"/>
                <w:sz w:val="16"/>
                <w:szCs w:val="16"/>
              </w:rPr>
              <w:t>Heidi Anne Høyen</w:t>
            </w:r>
          </w:p>
        </w:tc>
      </w:tr>
      <w:tr w:rsidR="0020759F" w:rsidRPr="00CF2DE6" w14:paraId="3C31033D" w14:textId="77777777" w:rsidTr="00F54772">
        <w:trPr>
          <w:cnfStyle w:val="010000000000" w:firstRow="0" w:lastRow="1" w:firstColumn="0" w:lastColumn="0" w:oddVBand="0" w:evenVBand="0" w:oddHBand="0" w:evenHBand="0" w:firstRowFirstColumn="0" w:firstRowLastColumn="0" w:lastRowFirstColumn="0" w:lastRowLastColumn="0"/>
          <w:cantSplit/>
        </w:trPr>
        <w:tc>
          <w:tcPr>
            <w:tcW w:w="907" w:type="dxa"/>
            <w:hideMark/>
          </w:tcPr>
          <w:p w14:paraId="209D9902" w14:textId="77777777" w:rsidR="00DD62BF" w:rsidRPr="00CF2DE6" w:rsidRDefault="00DD62BF" w:rsidP="00EC2363">
            <w:pPr>
              <w:keepNext/>
              <w:spacing w:after="0"/>
              <w:ind w:left="15"/>
              <w:rPr>
                <w:rFonts w:ascii="Oslo Sans Office" w:hAnsi="Oslo Sans Office"/>
                <w:sz w:val="16"/>
                <w:szCs w:val="16"/>
              </w:rPr>
            </w:pPr>
            <w:r w:rsidRPr="00CF2DE6">
              <w:rPr>
                <w:rFonts w:ascii="Oslo Sans Office" w:hAnsi="Oslo Sans Office"/>
                <w:sz w:val="16"/>
                <w:szCs w:val="16"/>
              </w:rPr>
              <w:t>Versjon</w:t>
            </w:r>
          </w:p>
        </w:tc>
        <w:tc>
          <w:tcPr>
            <w:tcW w:w="1134" w:type="dxa"/>
            <w:hideMark/>
          </w:tcPr>
          <w:p w14:paraId="59039520" w14:textId="77777777" w:rsidR="00DD62BF" w:rsidRPr="00CF2DE6" w:rsidRDefault="00DD62BF" w:rsidP="00EC2363">
            <w:pPr>
              <w:keepNext/>
              <w:spacing w:after="0"/>
              <w:rPr>
                <w:rFonts w:ascii="Oslo Sans Office" w:hAnsi="Oslo Sans Office"/>
                <w:sz w:val="16"/>
                <w:szCs w:val="16"/>
              </w:rPr>
            </w:pPr>
            <w:r w:rsidRPr="00CF2DE6">
              <w:rPr>
                <w:rFonts w:ascii="Oslo Sans Office" w:hAnsi="Oslo Sans Office"/>
                <w:sz w:val="16"/>
                <w:szCs w:val="16"/>
              </w:rPr>
              <w:t>Dato</w:t>
            </w:r>
          </w:p>
        </w:tc>
        <w:tc>
          <w:tcPr>
            <w:tcW w:w="3742" w:type="dxa"/>
            <w:hideMark/>
          </w:tcPr>
          <w:p w14:paraId="797CDDB0" w14:textId="77777777" w:rsidR="00DD62BF" w:rsidRPr="00CF2DE6" w:rsidRDefault="00DD62BF" w:rsidP="00EC2363">
            <w:pPr>
              <w:keepNext/>
              <w:spacing w:after="0"/>
              <w:rPr>
                <w:rFonts w:ascii="Oslo Sans Office" w:hAnsi="Oslo Sans Office"/>
                <w:sz w:val="16"/>
                <w:szCs w:val="16"/>
              </w:rPr>
            </w:pPr>
            <w:r w:rsidRPr="00CF2DE6">
              <w:rPr>
                <w:rFonts w:ascii="Oslo Sans Office" w:hAnsi="Oslo Sans Office"/>
                <w:sz w:val="16"/>
                <w:szCs w:val="16"/>
              </w:rPr>
              <w:t>Beskrivelse</w:t>
            </w:r>
          </w:p>
        </w:tc>
        <w:tc>
          <w:tcPr>
            <w:tcW w:w="1317" w:type="dxa"/>
            <w:hideMark/>
          </w:tcPr>
          <w:p w14:paraId="4651ACD0" w14:textId="77777777" w:rsidR="00DD62BF" w:rsidRPr="00CF2DE6" w:rsidRDefault="00DD62BF" w:rsidP="00EC2363">
            <w:pPr>
              <w:keepNext/>
              <w:spacing w:after="0"/>
              <w:rPr>
                <w:rFonts w:ascii="Oslo Sans Office" w:hAnsi="Oslo Sans Office"/>
                <w:sz w:val="16"/>
                <w:szCs w:val="16"/>
              </w:rPr>
            </w:pPr>
            <w:r w:rsidRPr="00CF2DE6">
              <w:rPr>
                <w:rFonts w:ascii="Oslo Sans Office" w:hAnsi="Oslo Sans Office"/>
                <w:sz w:val="16"/>
                <w:szCs w:val="16"/>
              </w:rPr>
              <w:t>Utarbeidet</w:t>
            </w:r>
          </w:p>
        </w:tc>
        <w:tc>
          <w:tcPr>
            <w:tcW w:w="1317" w:type="dxa"/>
            <w:hideMark/>
          </w:tcPr>
          <w:p w14:paraId="465F756A" w14:textId="629CA81F" w:rsidR="00DD62BF" w:rsidRPr="00CF2DE6" w:rsidRDefault="00DD62BF" w:rsidP="00EC2363">
            <w:pPr>
              <w:keepNext/>
              <w:spacing w:after="0"/>
              <w:rPr>
                <w:rFonts w:ascii="Oslo Sans Office" w:hAnsi="Oslo Sans Office"/>
                <w:sz w:val="16"/>
                <w:szCs w:val="16"/>
              </w:rPr>
            </w:pPr>
            <w:r w:rsidRPr="00CF2DE6">
              <w:rPr>
                <w:rFonts w:ascii="Oslo Sans Office" w:hAnsi="Oslo Sans Office"/>
                <w:sz w:val="16"/>
                <w:szCs w:val="16"/>
              </w:rPr>
              <w:t>Fagkontroll</w:t>
            </w:r>
          </w:p>
        </w:tc>
        <w:tc>
          <w:tcPr>
            <w:tcW w:w="1317" w:type="dxa"/>
            <w:hideMark/>
          </w:tcPr>
          <w:p w14:paraId="572832C8" w14:textId="77777777" w:rsidR="00DD62BF" w:rsidRPr="00CF2DE6" w:rsidRDefault="00DD62BF" w:rsidP="00EC2363">
            <w:pPr>
              <w:keepNext/>
              <w:spacing w:after="0"/>
              <w:rPr>
                <w:rFonts w:ascii="Oslo Sans Office" w:hAnsi="Oslo Sans Office"/>
                <w:sz w:val="16"/>
                <w:szCs w:val="16"/>
              </w:rPr>
            </w:pPr>
            <w:r w:rsidRPr="00CF2DE6">
              <w:rPr>
                <w:rFonts w:ascii="Oslo Sans Office" w:hAnsi="Oslo Sans Office"/>
                <w:sz w:val="16"/>
                <w:szCs w:val="16"/>
              </w:rPr>
              <w:t>Godkjent</w:t>
            </w:r>
          </w:p>
        </w:tc>
      </w:tr>
    </w:tbl>
    <w:p w14:paraId="3F561A2B" w14:textId="77777777" w:rsidR="0020759F" w:rsidRPr="00CF2DE6" w:rsidRDefault="0020759F" w:rsidP="00EC2363">
      <w:pPr>
        <w:keepLines/>
        <w:spacing w:after="0"/>
        <w:rPr>
          <w:rFonts w:ascii="Oslo Sans Office" w:hAnsi="Oslo Sans Office"/>
          <w:sz w:val="16"/>
          <w:szCs w:val="16"/>
        </w:rPr>
      </w:pPr>
      <w:r w:rsidRPr="00CF2DE6">
        <w:rPr>
          <w:rFonts w:ascii="Oslo Sans Office" w:hAnsi="Oslo Sans Office"/>
          <w:sz w:val="16"/>
          <w:szCs w:val="16"/>
        </w:rPr>
        <w:br/>
      </w:r>
      <w:r w:rsidRPr="002C194E">
        <w:rPr>
          <w:rFonts w:ascii="Oslo Sans Office" w:hAnsi="Oslo Sans Office"/>
          <w:sz w:val="16"/>
          <w:szCs w:val="16"/>
          <w:highlight w:val="yellow"/>
        </w:rPr>
        <w:t>Dette dokumentet er utarbeidet av Norconsult som del av det oppdraget som dokumentet omhandler. Opphavsretten tilhører Norconsult. Dokumentet må bare benyttes til det formål som oppdragsavtalen beskriver, og må ikke kopieres eller gjøres tilgjengelig på annen måte eller i større utstrekning enn formålet tilsier.</w:t>
      </w:r>
    </w:p>
    <w:sectPr w:rsidR="0020759F" w:rsidRPr="00CF2DE6" w:rsidSect="00371007">
      <w:footerReference w:type="default" r:id="rId17"/>
      <w:footerReference w:type="first" r:id="rId18"/>
      <w:pgSz w:w="11906" w:h="16838" w:code="9"/>
      <w:pgMar w:top="1417" w:right="1417" w:bottom="1417" w:left="1417" w:header="964" w:footer="96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4E2501F" w14:textId="77777777" w:rsidR="00476DA5" w:rsidRDefault="00476DA5" w:rsidP="004755BC">
      <w:pPr>
        <w:spacing w:after="0" w:line="240" w:lineRule="auto"/>
      </w:pPr>
      <w:r>
        <w:separator/>
      </w:r>
    </w:p>
  </w:endnote>
  <w:endnote w:type="continuationSeparator" w:id="0">
    <w:p w14:paraId="52C79879" w14:textId="77777777" w:rsidR="00476DA5" w:rsidRDefault="00476DA5" w:rsidP="004755BC">
      <w:pPr>
        <w:spacing w:after="0" w:line="240" w:lineRule="auto"/>
      </w:pPr>
      <w:r>
        <w:continuationSeparator/>
      </w:r>
    </w:p>
  </w:endnote>
  <w:endnote w:type="continuationNotice" w:id="1">
    <w:p w14:paraId="501B909A" w14:textId="77777777" w:rsidR="00476DA5" w:rsidRDefault="00476D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Oslo Sans Office">
    <w:altName w:val="Calibri"/>
    <w:panose1 w:val="02000000000000000000"/>
    <w:charset w:val="00"/>
    <w:family w:val="auto"/>
    <w:pitch w:val="variable"/>
    <w:sig w:usb0="00000007" w:usb1="00000001"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2ADABD" w14:textId="5FF73775" w:rsidR="0083024A" w:rsidRDefault="0083024A" w:rsidP="0083024A">
    <w:pPr>
      <w:pStyle w:val="Bunntekst"/>
      <w:tabs>
        <w:tab w:val="clear" w:pos="4536"/>
        <w:tab w:val="clear" w:pos="9072"/>
      </w:tabs>
      <w:ind w:left="-23"/>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B6398" w14:textId="3DAB015C" w:rsidR="00300D8C" w:rsidRPr="00300D8C" w:rsidRDefault="00300D8C" w:rsidP="00207408">
    <w:pPr>
      <w:spacing w:after="0" w:line="240" w:lineRule="auto"/>
      <w:ind w:left="-23"/>
      <w:jc w:val="right"/>
      <w:rPr>
        <w:rFonts w:eastAsia="Calibri"/>
        <w:sz w:val="16"/>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42FD6D" w14:textId="77777777" w:rsidR="00476DA5" w:rsidRDefault="00476DA5" w:rsidP="004755BC">
      <w:pPr>
        <w:spacing w:after="0" w:line="240" w:lineRule="auto"/>
      </w:pPr>
      <w:r>
        <w:separator/>
      </w:r>
    </w:p>
  </w:footnote>
  <w:footnote w:type="continuationSeparator" w:id="0">
    <w:p w14:paraId="2D1CCB86" w14:textId="77777777" w:rsidR="00476DA5" w:rsidRDefault="00476DA5" w:rsidP="004755BC">
      <w:pPr>
        <w:spacing w:after="0" w:line="240" w:lineRule="auto"/>
      </w:pPr>
      <w:r>
        <w:continuationSeparator/>
      </w:r>
    </w:p>
  </w:footnote>
  <w:footnote w:type="continuationNotice" w:id="1">
    <w:p w14:paraId="78D7BC29" w14:textId="77777777" w:rsidR="00476DA5" w:rsidRDefault="00476DA5">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076749"/>
    <w:multiLevelType w:val="hybridMultilevel"/>
    <w:tmpl w:val="622EEAE0"/>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 w15:restartNumberingAfterBreak="0">
    <w:nsid w:val="06D12F65"/>
    <w:multiLevelType w:val="hybridMultilevel"/>
    <w:tmpl w:val="ED2A2ACC"/>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2" w15:restartNumberingAfterBreak="0">
    <w:nsid w:val="0A4C3E34"/>
    <w:multiLevelType w:val="hybridMultilevel"/>
    <w:tmpl w:val="496C3F30"/>
    <w:lvl w:ilvl="0" w:tplc="04140015">
      <w:start w:val="1"/>
      <w:numFmt w:val="upperLetter"/>
      <w:lvlText w:val="%1."/>
      <w:lvlJc w:val="left"/>
      <w:pPr>
        <w:ind w:left="1074" w:hanging="360"/>
      </w:pPr>
    </w:lvl>
    <w:lvl w:ilvl="1" w:tplc="04140019" w:tentative="1">
      <w:start w:val="1"/>
      <w:numFmt w:val="lowerLetter"/>
      <w:lvlText w:val="%2."/>
      <w:lvlJc w:val="left"/>
      <w:pPr>
        <w:ind w:left="1794" w:hanging="360"/>
      </w:pPr>
    </w:lvl>
    <w:lvl w:ilvl="2" w:tplc="0414001B" w:tentative="1">
      <w:start w:val="1"/>
      <w:numFmt w:val="lowerRoman"/>
      <w:lvlText w:val="%3."/>
      <w:lvlJc w:val="right"/>
      <w:pPr>
        <w:ind w:left="2514" w:hanging="180"/>
      </w:pPr>
    </w:lvl>
    <w:lvl w:ilvl="3" w:tplc="0414000F" w:tentative="1">
      <w:start w:val="1"/>
      <w:numFmt w:val="decimal"/>
      <w:lvlText w:val="%4."/>
      <w:lvlJc w:val="left"/>
      <w:pPr>
        <w:ind w:left="3234" w:hanging="360"/>
      </w:pPr>
    </w:lvl>
    <w:lvl w:ilvl="4" w:tplc="04140019" w:tentative="1">
      <w:start w:val="1"/>
      <w:numFmt w:val="lowerLetter"/>
      <w:lvlText w:val="%5."/>
      <w:lvlJc w:val="left"/>
      <w:pPr>
        <w:ind w:left="3954" w:hanging="360"/>
      </w:pPr>
    </w:lvl>
    <w:lvl w:ilvl="5" w:tplc="0414001B" w:tentative="1">
      <w:start w:val="1"/>
      <w:numFmt w:val="lowerRoman"/>
      <w:lvlText w:val="%6."/>
      <w:lvlJc w:val="right"/>
      <w:pPr>
        <w:ind w:left="4674" w:hanging="180"/>
      </w:pPr>
    </w:lvl>
    <w:lvl w:ilvl="6" w:tplc="0414000F" w:tentative="1">
      <w:start w:val="1"/>
      <w:numFmt w:val="decimal"/>
      <w:lvlText w:val="%7."/>
      <w:lvlJc w:val="left"/>
      <w:pPr>
        <w:ind w:left="5394" w:hanging="360"/>
      </w:pPr>
    </w:lvl>
    <w:lvl w:ilvl="7" w:tplc="04140019" w:tentative="1">
      <w:start w:val="1"/>
      <w:numFmt w:val="lowerLetter"/>
      <w:lvlText w:val="%8."/>
      <w:lvlJc w:val="left"/>
      <w:pPr>
        <w:ind w:left="6114" w:hanging="360"/>
      </w:pPr>
    </w:lvl>
    <w:lvl w:ilvl="8" w:tplc="0414001B" w:tentative="1">
      <w:start w:val="1"/>
      <w:numFmt w:val="lowerRoman"/>
      <w:lvlText w:val="%9."/>
      <w:lvlJc w:val="right"/>
      <w:pPr>
        <w:ind w:left="6834" w:hanging="180"/>
      </w:pPr>
    </w:lvl>
  </w:abstractNum>
  <w:abstractNum w:abstractNumId="3" w15:restartNumberingAfterBreak="0">
    <w:nsid w:val="0AEE0CFA"/>
    <w:multiLevelType w:val="hybridMultilevel"/>
    <w:tmpl w:val="15BC52F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 w15:restartNumberingAfterBreak="0">
    <w:nsid w:val="129C2940"/>
    <w:multiLevelType w:val="hybridMultilevel"/>
    <w:tmpl w:val="652EEEE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 w15:restartNumberingAfterBreak="0">
    <w:nsid w:val="16D236C2"/>
    <w:multiLevelType w:val="hybridMultilevel"/>
    <w:tmpl w:val="CAE65D52"/>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6" w15:restartNumberingAfterBreak="0">
    <w:nsid w:val="18C57F89"/>
    <w:multiLevelType w:val="hybridMultilevel"/>
    <w:tmpl w:val="FE025E52"/>
    <w:lvl w:ilvl="0" w:tplc="04140015">
      <w:start w:val="1"/>
      <w:numFmt w:val="upperLetter"/>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7" w15:restartNumberingAfterBreak="0">
    <w:nsid w:val="18D970F4"/>
    <w:multiLevelType w:val="hybridMultilevel"/>
    <w:tmpl w:val="039614BC"/>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8" w15:restartNumberingAfterBreak="0">
    <w:nsid w:val="1A846C97"/>
    <w:multiLevelType w:val="hybridMultilevel"/>
    <w:tmpl w:val="6814519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 w15:restartNumberingAfterBreak="0">
    <w:nsid w:val="1C007045"/>
    <w:multiLevelType w:val="hybridMultilevel"/>
    <w:tmpl w:val="A6DA8AB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 w15:restartNumberingAfterBreak="0">
    <w:nsid w:val="1E1A78EF"/>
    <w:multiLevelType w:val="hybridMultilevel"/>
    <w:tmpl w:val="6C42B83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 w15:restartNumberingAfterBreak="0">
    <w:nsid w:val="209D56DB"/>
    <w:multiLevelType w:val="hybridMultilevel"/>
    <w:tmpl w:val="A48AE85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 w15:restartNumberingAfterBreak="0">
    <w:nsid w:val="270F1BDC"/>
    <w:multiLevelType w:val="multilevel"/>
    <w:tmpl w:val="0414001D"/>
    <w:styleLink w:val="ListBullets"/>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28382B87"/>
    <w:multiLevelType w:val="hybridMultilevel"/>
    <w:tmpl w:val="A2564308"/>
    <w:lvl w:ilvl="0" w:tplc="0414000F">
      <w:start w:val="7"/>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4" w15:restartNumberingAfterBreak="0">
    <w:nsid w:val="2ACC1D5E"/>
    <w:multiLevelType w:val="hybridMultilevel"/>
    <w:tmpl w:val="C1380AC4"/>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5" w15:restartNumberingAfterBreak="0">
    <w:nsid w:val="308E7A3E"/>
    <w:multiLevelType w:val="hybridMultilevel"/>
    <w:tmpl w:val="D9C2696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6" w15:restartNumberingAfterBreak="0">
    <w:nsid w:val="3DED7529"/>
    <w:multiLevelType w:val="hybridMultilevel"/>
    <w:tmpl w:val="CB4A711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7" w15:restartNumberingAfterBreak="0">
    <w:nsid w:val="49050338"/>
    <w:multiLevelType w:val="hybridMultilevel"/>
    <w:tmpl w:val="2EDC2BA6"/>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8" w15:restartNumberingAfterBreak="0">
    <w:nsid w:val="54CA172C"/>
    <w:multiLevelType w:val="hybridMultilevel"/>
    <w:tmpl w:val="70562A50"/>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9" w15:restartNumberingAfterBreak="0">
    <w:nsid w:val="5AD206BE"/>
    <w:multiLevelType w:val="hybridMultilevel"/>
    <w:tmpl w:val="760AE12A"/>
    <w:lvl w:ilvl="0" w:tplc="04140017">
      <w:start w:val="1"/>
      <w:numFmt w:val="lowerLetter"/>
      <w:lvlText w:val="%1)"/>
      <w:lvlJc w:val="left"/>
      <w:pPr>
        <w:ind w:left="1074" w:hanging="360"/>
      </w:pPr>
      <w:rPr>
        <w:rFonts w:hint="default"/>
      </w:rPr>
    </w:lvl>
    <w:lvl w:ilvl="1" w:tplc="FFFFFFFF" w:tentative="1">
      <w:start w:val="1"/>
      <w:numFmt w:val="lowerLetter"/>
      <w:lvlText w:val="%2."/>
      <w:lvlJc w:val="left"/>
      <w:pPr>
        <w:ind w:left="1794" w:hanging="360"/>
      </w:pPr>
    </w:lvl>
    <w:lvl w:ilvl="2" w:tplc="FFFFFFFF" w:tentative="1">
      <w:start w:val="1"/>
      <w:numFmt w:val="lowerRoman"/>
      <w:lvlText w:val="%3."/>
      <w:lvlJc w:val="right"/>
      <w:pPr>
        <w:ind w:left="2514" w:hanging="180"/>
      </w:pPr>
    </w:lvl>
    <w:lvl w:ilvl="3" w:tplc="FFFFFFFF" w:tentative="1">
      <w:start w:val="1"/>
      <w:numFmt w:val="decimal"/>
      <w:lvlText w:val="%4."/>
      <w:lvlJc w:val="left"/>
      <w:pPr>
        <w:ind w:left="3234" w:hanging="360"/>
      </w:pPr>
    </w:lvl>
    <w:lvl w:ilvl="4" w:tplc="FFFFFFFF" w:tentative="1">
      <w:start w:val="1"/>
      <w:numFmt w:val="lowerLetter"/>
      <w:lvlText w:val="%5."/>
      <w:lvlJc w:val="left"/>
      <w:pPr>
        <w:ind w:left="3954" w:hanging="360"/>
      </w:pPr>
    </w:lvl>
    <w:lvl w:ilvl="5" w:tplc="FFFFFFFF" w:tentative="1">
      <w:start w:val="1"/>
      <w:numFmt w:val="lowerRoman"/>
      <w:lvlText w:val="%6."/>
      <w:lvlJc w:val="right"/>
      <w:pPr>
        <w:ind w:left="4674" w:hanging="180"/>
      </w:pPr>
    </w:lvl>
    <w:lvl w:ilvl="6" w:tplc="FFFFFFFF" w:tentative="1">
      <w:start w:val="1"/>
      <w:numFmt w:val="decimal"/>
      <w:lvlText w:val="%7."/>
      <w:lvlJc w:val="left"/>
      <w:pPr>
        <w:ind w:left="5394" w:hanging="360"/>
      </w:pPr>
    </w:lvl>
    <w:lvl w:ilvl="7" w:tplc="FFFFFFFF" w:tentative="1">
      <w:start w:val="1"/>
      <w:numFmt w:val="lowerLetter"/>
      <w:lvlText w:val="%8."/>
      <w:lvlJc w:val="left"/>
      <w:pPr>
        <w:ind w:left="6114" w:hanging="360"/>
      </w:pPr>
    </w:lvl>
    <w:lvl w:ilvl="8" w:tplc="FFFFFFFF" w:tentative="1">
      <w:start w:val="1"/>
      <w:numFmt w:val="lowerRoman"/>
      <w:lvlText w:val="%9."/>
      <w:lvlJc w:val="right"/>
      <w:pPr>
        <w:ind w:left="6834" w:hanging="180"/>
      </w:pPr>
    </w:lvl>
  </w:abstractNum>
  <w:abstractNum w:abstractNumId="20" w15:restartNumberingAfterBreak="0">
    <w:nsid w:val="5D7226BC"/>
    <w:multiLevelType w:val="hybridMultilevel"/>
    <w:tmpl w:val="4BF4437E"/>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21" w15:restartNumberingAfterBreak="0">
    <w:nsid w:val="634222B6"/>
    <w:multiLevelType w:val="hybridMultilevel"/>
    <w:tmpl w:val="BCA6A53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2" w15:restartNumberingAfterBreak="0">
    <w:nsid w:val="68060A4D"/>
    <w:multiLevelType w:val="hybridMultilevel"/>
    <w:tmpl w:val="A73C4B8A"/>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23" w15:restartNumberingAfterBreak="0">
    <w:nsid w:val="70FD6607"/>
    <w:multiLevelType w:val="hybridMultilevel"/>
    <w:tmpl w:val="38BCDCCE"/>
    <w:lvl w:ilvl="0" w:tplc="04140001">
      <w:start w:val="1"/>
      <w:numFmt w:val="bullet"/>
      <w:lvlText w:val=""/>
      <w:lvlJc w:val="left"/>
      <w:pPr>
        <w:ind w:left="1074" w:hanging="360"/>
      </w:pPr>
      <w:rPr>
        <w:rFonts w:ascii="Symbol" w:hAnsi="Symbol" w:hint="default"/>
      </w:rPr>
    </w:lvl>
    <w:lvl w:ilvl="1" w:tplc="FFFFFFFF" w:tentative="1">
      <w:start w:val="1"/>
      <w:numFmt w:val="lowerLetter"/>
      <w:lvlText w:val="%2."/>
      <w:lvlJc w:val="left"/>
      <w:pPr>
        <w:ind w:left="1794" w:hanging="360"/>
      </w:pPr>
    </w:lvl>
    <w:lvl w:ilvl="2" w:tplc="FFFFFFFF" w:tentative="1">
      <w:start w:val="1"/>
      <w:numFmt w:val="lowerRoman"/>
      <w:lvlText w:val="%3."/>
      <w:lvlJc w:val="right"/>
      <w:pPr>
        <w:ind w:left="2514" w:hanging="180"/>
      </w:pPr>
    </w:lvl>
    <w:lvl w:ilvl="3" w:tplc="FFFFFFFF" w:tentative="1">
      <w:start w:val="1"/>
      <w:numFmt w:val="decimal"/>
      <w:lvlText w:val="%4."/>
      <w:lvlJc w:val="left"/>
      <w:pPr>
        <w:ind w:left="3234" w:hanging="360"/>
      </w:pPr>
    </w:lvl>
    <w:lvl w:ilvl="4" w:tplc="FFFFFFFF" w:tentative="1">
      <w:start w:val="1"/>
      <w:numFmt w:val="lowerLetter"/>
      <w:lvlText w:val="%5."/>
      <w:lvlJc w:val="left"/>
      <w:pPr>
        <w:ind w:left="3954" w:hanging="360"/>
      </w:pPr>
    </w:lvl>
    <w:lvl w:ilvl="5" w:tplc="FFFFFFFF" w:tentative="1">
      <w:start w:val="1"/>
      <w:numFmt w:val="lowerRoman"/>
      <w:lvlText w:val="%6."/>
      <w:lvlJc w:val="right"/>
      <w:pPr>
        <w:ind w:left="4674" w:hanging="180"/>
      </w:pPr>
    </w:lvl>
    <w:lvl w:ilvl="6" w:tplc="FFFFFFFF" w:tentative="1">
      <w:start w:val="1"/>
      <w:numFmt w:val="decimal"/>
      <w:lvlText w:val="%7."/>
      <w:lvlJc w:val="left"/>
      <w:pPr>
        <w:ind w:left="5394" w:hanging="360"/>
      </w:pPr>
    </w:lvl>
    <w:lvl w:ilvl="7" w:tplc="FFFFFFFF" w:tentative="1">
      <w:start w:val="1"/>
      <w:numFmt w:val="lowerLetter"/>
      <w:lvlText w:val="%8."/>
      <w:lvlJc w:val="left"/>
      <w:pPr>
        <w:ind w:left="6114" w:hanging="360"/>
      </w:pPr>
    </w:lvl>
    <w:lvl w:ilvl="8" w:tplc="FFFFFFFF" w:tentative="1">
      <w:start w:val="1"/>
      <w:numFmt w:val="lowerRoman"/>
      <w:lvlText w:val="%9."/>
      <w:lvlJc w:val="right"/>
      <w:pPr>
        <w:ind w:left="6834" w:hanging="180"/>
      </w:pPr>
    </w:lvl>
  </w:abstractNum>
  <w:abstractNum w:abstractNumId="24" w15:restartNumberingAfterBreak="0">
    <w:nsid w:val="74151EE1"/>
    <w:multiLevelType w:val="hybridMultilevel"/>
    <w:tmpl w:val="ADBC8A70"/>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25" w15:restartNumberingAfterBreak="0">
    <w:nsid w:val="752016E0"/>
    <w:multiLevelType w:val="hybridMultilevel"/>
    <w:tmpl w:val="905448A2"/>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6" w15:restartNumberingAfterBreak="0">
    <w:nsid w:val="75C85453"/>
    <w:multiLevelType w:val="hybridMultilevel"/>
    <w:tmpl w:val="56E4C7CC"/>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7" w15:restartNumberingAfterBreak="0">
    <w:nsid w:val="774D16A3"/>
    <w:multiLevelType w:val="hybridMultilevel"/>
    <w:tmpl w:val="ECF03CD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8" w15:restartNumberingAfterBreak="0">
    <w:nsid w:val="778A43E2"/>
    <w:multiLevelType w:val="hybridMultilevel"/>
    <w:tmpl w:val="E758B77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num w:numId="1" w16cid:durableId="1728600237">
    <w:abstractNumId w:val="12"/>
  </w:num>
  <w:num w:numId="2" w16cid:durableId="1369835559">
    <w:abstractNumId w:val="24"/>
  </w:num>
  <w:num w:numId="3" w16cid:durableId="1383168616">
    <w:abstractNumId w:val="14"/>
  </w:num>
  <w:num w:numId="4" w16cid:durableId="1678774079">
    <w:abstractNumId w:val="1"/>
  </w:num>
  <w:num w:numId="5" w16cid:durableId="2008512125">
    <w:abstractNumId w:val="20"/>
  </w:num>
  <w:num w:numId="6" w16cid:durableId="91053712">
    <w:abstractNumId w:val="5"/>
  </w:num>
  <w:num w:numId="7" w16cid:durableId="1853521241">
    <w:abstractNumId w:val="6"/>
  </w:num>
  <w:num w:numId="8" w16cid:durableId="184025484">
    <w:abstractNumId w:val="7"/>
  </w:num>
  <w:num w:numId="9" w16cid:durableId="971207532">
    <w:abstractNumId w:val="13"/>
  </w:num>
  <w:num w:numId="10" w16cid:durableId="1741364708">
    <w:abstractNumId w:val="22"/>
  </w:num>
  <w:num w:numId="11" w16cid:durableId="178550067">
    <w:abstractNumId w:val="25"/>
  </w:num>
  <w:num w:numId="12" w16cid:durableId="7953192">
    <w:abstractNumId w:val="17"/>
  </w:num>
  <w:num w:numId="13" w16cid:durableId="1235163075">
    <w:abstractNumId w:val="18"/>
  </w:num>
  <w:num w:numId="14" w16cid:durableId="927886640">
    <w:abstractNumId w:val="2"/>
  </w:num>
  <w:num w:numId="15" w16cid:durableId="1514606615">
    <w:abstractNumId w:val="0"/>
  </w:num>
  <w:num w:numId="16" w16cid:durableId="1625430433">
    <w:abstractNumId w:val="26"/>
  </w:num>
  <w:num w:numId="17" w16cid:durableId="638346615">
    <w:abstractNumId w:val="21"/>
  </w:num>
  <w:num w:numId="18" w16cid:durableId="1674718127">
    <w:abstractNumId w:val="10"/>
  </w:num>
  <w:num w:numId="19" w16cid:durableId="574704268">
    <w:abstractNumId w:val="4"/>
  </w:num>
  <w:num w:numId="20" w16cid:durableId="791635224">
    <w:abstractNumId w:val="9"/>
  </w:num>
  <w:num w:numId="21" w16cid:durableId="1363626869">
    <w:abstractNumId w:val="8"/>
  </w:num>
  <w:num w:numId="22" w16cid:durableId="29034764">
    <w:abstractNumId w:val="15"/>
  </w:num>
  <w:num w:numId="23" w16cid:durableId="2026708552">
    <w:abstractNumId w:val="28"/>
  </w:num>
  <w:num w:numId="24" w16cid:durableId="1933974853">
    <w:abstractNumId w:val="23"/>
  </w:num>
  <w:num w:numId="25" w16cid:durableId="1762336857">
    <w:abstractNumId w:val="19"/>
  </w:num>
  <w:num w:numId="26" w16cid:durableId="457727924">
    <w:abstractNumId w:val="16"/>
  </w:num>
  <w:num w:numId="27" w16cid:durableId="1038817168">
    <w:abstractNumId w:val="11"/>
  </w:num>
  <w:num w:numId="28" w16cid:durableId="1087069753">
    <w:abstractNumId w:val="3"/>
  </w:num>
  <w:num w:numId="29" w16cid:durableId="1323771705">
    <w:abstractNumId w:val="27"/>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82D1F"/>
    <w:rsid w:val="000003B7"/>
    <w:rsid w:val="00002CCE"/>
    <w:rsid w:val="00002F97"/>
    <w:rsid w:val="000033FC"/>
    <w:rsid w:val="00005F9C"/>
    <w:rsid w:val="0000643A"/>
    <w:rsid w:val="000071EE"/>
    <w:rsid w:val="0002359B"/>
    <w:rsid w:val="0002442B"/>
    <w:rsid w:val="00024E90"/>
    <w:rsid w:val="00025921"/>
    <w:rsid w:val="00025ABA"/>
    <w:rsid w:val="0002610D"/>
    <w:rsid w:val="00027E7F"/>
    <w:rsid w:val="00033C56"/>
    <w:rsid w:val="00041BB0"/>
    <w:rsid w:val="00044B5D"/>
    <w:rsid w:val="00044EE9"/>
    <w:rsid w:val="00045D38"/>
    <w:rsid w:val="000466EC"/>
    <w:rsid w:val="00050B3C"/>
    <w:rsid w:val="00052F99"/>
    <w:rsid w:val="00055A29"/>
    <w:rsid w:val="00056389"/>
    <w:rsid w:val="0006232E"/>
    <w:rsid w:val="000628E0"/>
    <w:rsid w:val="0006356C"/>
    <w:rsid w:val="0006434F"/>
    <w:rsid w:val="00064BD2"/>
    <w:rsid w:val="00064DC0"/>
    <w:rsid w:val="00066A7B"/>
    <w:rsid w:val="0007090D"/>
    <w:rsid w:val="000775E0"/>
    <w:rsid w:val="0008226A"/>
    <w:rsid w:val="000858A5"/>
    <w:rsid w:val="00090E77"/>
    <w:rsid w:val="0009427B"/>
    <w:rsid w:val="000A1DDA"/>
    <w:rsid w:val="000A68BF"/>
    <w:rsid w:val="000B54DA"/>
    <w:rsid w:val="000B79D3"/>
    <w:rsid w:val="000C1EBA"/>
    <w:rsid w:val="000C3734"/>
    <w:rsid w:val="000C4F95"/>
    <w:rsid w:val="000C7656"/>
    <w:rsid w:val="000D026B"/>
    <w:rsid w:val="000D0866"/>
    <w:rsid w:val="000D0E91"/>
    <w:rsid w:val="000D52A4"/>
    <w:rsid w:val="000E4F2A"/>
    <w:rsid w:val="000E4FA7"/>
    <w:rsid w:val="000E6D49"/>
    <w:rsid w:val="000E6E2B"/>
    <w:rsid w:val="000E75A0"/>
    <w:rsid w:val="000E7BFE"/>
    <w:rsid w:val="000F293A"/>
    <w:rsid w:val="000F75FF"/>
    <w:rsid w:val="00100A0A"/>
    <w:rsid w:val="00103EA6"/>
    <w:rsid w:val="0010405A"/>
    <w:rsid w:val="0010550B"/>
    <w:rsid w:val="00114688"/>
    <w:rsid w:val="0011469F"/>
    <w:rsid w:val="001160E0"/>
    <w:rsid w:val="00125848"/>
    <w:rsid w:val="00131134"/>
    <w:rsid w:val="001328B5"/>
    <w:rsid w:val="0013338C"/>
    <w:rsid w:val="00140C89"/>
    <w:rsid w:val="0014136C"/>
    <w:rsid w:val="00144C83"/>
    <w:rsid w:val="0014507A"/>
    <w:rsid w:val="001531B2"/>
    <w:rsid w:val="0015442D"/>
    <w:rsid w:val="00162767"/>
    <w:rsid w:val="001668BE"/>
    <w:rsid w:val="00171A64"/>
    <w:rsid w:val="00173C0A"/>
    <w:rsid w:val="001743D7"/>
    <w:rsid w:val="0017601C"/>
    <w:rsid w:val="001807C0"/>
    <w:rsid w:val="001928D7"/>
    <w:rsid w:val="001941A7"/>
    <w:rsid w:val="00195EBD"/>
    <w:rsid w:val="001B3084"/>
    <w:rsid w:val="001B42C4"/>
    <w:rsid w:val="001B57F1"/>
    <w:rsid w:val="001B6F5F"/>
    <w:rsid w:val="001C5E29"/>
    <w:rsid w:val="001C76F6"/>
    <w:rsid w:val="001D0323"/>
    <w:rsid w:val="001D0DFA"/>
    <w:rsid w:val="001D1086"/>
    <w:rsid w:val="001D43F6"/>
    <w:rsid w:val="001E1292"/>
    <w:rsid w:val="001E4F98"/>
    <w:rsid w:val="001F5198"/>
    <w:rsid w:val="001F5AA6"/>
    <w:rsid w:val="001F739C"/>
    <w:rsid w:val="001F789D"/>
    <w:rsid w:val="00203D47"/>
    <w:rsid w:val="0020487F"/>
    <w:rsid w:val="00204C87"/>
    <w:rsid w:val="0020669E"/>
    <w:rsid w:val="00207408"/>
    <w:rsid w:val="0020759F"/>
    <w:rsid w:val="0020774C"/>
    <w:rsid w:val="002104F2"/>
    <w:rsid w:val="002229E5"/>
    <w:rsid w:val="002249F1"/>
    <w:rsid w:val="00230508"/>
    <w:rsid w:val="00231CE2"/>
    <w:rsid w:val="00244B14"/>
    <w:rsid w:val="002450BC"/>
    <w:rsid w:val="0024733A"/>
    <w:rsid w:val="00252C6D"/>
    <w:rsid w:val="00256D38"/>
    <w:rsid w:val="00263119"/>
    <w:rsid w:val="0026326F"/>
    <w:rsid w:val="00265342"/>
    <w:rsid w:val="002747F2"/>
    <w:rsid w:val="00276D44"/>
    <w:rsid w:val="002905E3"/>
    <w:rsid w:val="00291060"/>
    <w:rsid w:val="00295F7C"/>
    <w:rsid w:val="002A3167"/>
    <w:rsid w:val="002B0D12"/>
    <w:rsid w:val="002B286F"/>
    <w:rsid w:val="002B2C5B"/>
    <w:rsid w:val="002B496D"/>
    <w:rsid w:val="002B4F79"/>
    <w:rsid w:val="002C194E"/>
    <w:rsid w:val="002C6413"/>
    <w:rsid w:val="002C74CA"/>
    <w:rsid w:val="002D620C"/>
    <w:rsid w:val="002D6796"/>
    <w:rsid w:val="002E096D"/>
    <w:rsid w:val="002E33C1"/>
    <w:rsid w:val="002E6F0D"/>
    <w:rsid w:val="002F60DA"/>
    <w:rsid w:val="00300358"/>
    <w:rsid w:val="0030085F"/>
    <w:rsid w:val="00300D8C"/>
    <w:rsid w:val="003021FA"/>
    <w:rsid w:val="003025EE"/>
    <w:rsid w:val="00314825"/>
    <w:rsid w:val="003149C0"/>
    <w:rsid w:val="0031685F"/>
    <w:rsid w:val="00317473"/>
    <w:rsid w:val="00320174"/>
    <w:rsid w:val="0032512A"/>
    <w:rsid w:val="00326240"/>
    <w:rsid w:val="00330987"/>
    <w:rsid w:val="003311AC"/>
    <w:rsid w:val="003323C7"/>
    <w:rsid w:val="00336401"/>
    <w:rsid w:val="00337571"/>
    <w:rsid w:val="003404C4"/>
    <w:rsid w:val="00341B3F"/>
    <w:rsid w:val="00342348"/>
    <w:rsid w:val="00343FC8"/>
    <w:rsid w:val="00351E04"/>
    <w:rsid w:val="00352E6F"/>
    <w:rsid w:val="003541CE"/>
    <w:rsid w:val="00360BEA"/>
    <w:rsid w:val="00362BF5"/>
    <w:rsid w:val="00371007"/>
    <w:rsid w:val="00371D91"/>
    <w:rsid w:val="00372E0E"/>
    <w:rsid w:val="00373792"/>
    <w:rsid w:val="00376B71"/>
    <w:rsid w:val="00383355"/>
    <w:rsid w:val="00386093"/>
    <w:rsid w:val="0038636F"/>
    <w:rsid w:val="0039112E"/>
    <w:rsid w:val="00393035"/>
    <w:rsid w:val="00393A4A"/>
    <w:rsid w:val="003A0705"/>
    <w:rsid w:val="003A133E"/>
    <w:rsid w:val="003A5155"/>
    <w:rsid w:val="003A66C7"/>
    <w:rsid w:val="003A7E39"/>
    <w:rsid w:val="003B401C"/>
    <w:rsid w:val="003B5DD0"/>
    <w:rsid w:val="003C4892"/>
    <w:rsid w:val="003D046A"/>
    <w:rsid w:val="003D2EEF"/>
    <w:rsid w:val="003D4963"/>
    <w:rsid w:val="003E0403"/>
    <w:rsid w:val="003E1816"/>
    <w:rsid w:val="003E2FCC"/>
    <w:rsid w:val="003E345E"/>
    <w:rsid w:val="003E4ED2"/>
    <w:rsid w:val="003E71D2"/>
    <w:rsid w:val="00404093"/>
    <w:rsid w:val="00407572"/>
    <w:rsid w:val="00410479"/>
    <w:rsid w:val="004109AB"/>
    <w:rsid w:val="004131E5"/>
    <w:rsid w:val="0041751F"/>
    <w:rsid w:val="00423070"/>
    <w:rsid w:val="004315DB"/>
    <w:rsid w:val="004316C2"/>
    <w:rsid w:val="004349D5"/>
    <w:rsid w:val="004400BA"/>
    <w:rsid w:val="00440381"/>
    <w:rsid w:val="004406F5"/>
    <w:rsid w:val="00447F6C"/>
    <w:rsid w:val="00452E0F"/>
    <w:rsid w:val="00454E1C"/>
    <w:rsid w:val="00463AB1"/>
    <w:rsid w:val="004653B8"/>
    <w:rsid w:val="00470CE1"/>
    <w:rsid w:val="00474082"/>
    <w:rsid w:val="004755BC"/>
    <w:rsid w:val="00476DA5"/>
    <w:rsid w:val="00480EDF"/>
    <w:rsid w:val="004810EF"/>
    <w:rsid w:val="00482278"/>
    <w:rsid w:val="00487200"/>
    <w:rsid w:val="00487CA0"/>
    <w:rsid w:val="00492E84"/>
    <w:rsid w:val="004931BA"/>
    <w:rsid w:val="00493AAA"/>
    <w:rsid w:val="004A2E7B"/>
    <w:rsid w:val="004A4A5F"/>
    <w:rsid w:val="004B2326"/>
    <w:rsid w:val="004B2DD6"/>
    <w:rsid w:val="004B30FC"/>
    <w:rsid w:val="004B3847"/>
    <w:rsid w:val="004B4056"/>
    <w:rsid w:val="004B5E8A"/>
    <w:rsid w:val="004B7A2A"/>
    <w:rsid w:val="004C64E2"/>
    <w:rsid w:val="004C7130"/>
    <w:rsid w:val="004D59ED"/>
    <w:rsid w:val="004D7412"/>
    <w:rsid w:val="004E090C"/>
    <w:rsid w:val="004E6848"/>
    <w:rsid w:val="004F36B8"/>
    <w:rsid w:val="00505339"/>
    <w:rsid w:val="0050594D"/>
    <w:rsid w:val="00510B7B"/>
    <w:rsid w:val="005117CA"/>
    <w:rsid w:val="00516167"/>
    <w:rsid w:val="00520459"/>
    <w:rsid w:val="00522601"/>
    <w:rsid w:val="005240C6"/>
    <w:rsid w:val="00537EDB"/>
    <w:rsid w:val="00540424"/>
    <w:rsid w:val="00546BEF"/>
    <w:rsid w:val="0055464B"/>
    <w:rsid w:val="00557A09"/>
    <w:rsid w:val="0056291B"/>
    <w:rsid w:val="005642EB"/>
    <w:rsid w:val="005679A7"/>
    <w:rsid w:val="0057238F"/>
    <w:rsid w:val="005727D9"/>
    <w:rsid w:val="00572F4C"/>
    <w:rsid w:val="00573EA2"/>
    <w:rsid w:val="00575401"/>
    <w:rsid w:val="0058537A"/>
    <w:rsid w:val="00591F6A"/>
    <w:rsid w:val="005922B0"/>
    <w:rsid w:val="005942B2"/>
    <w:rsid w:val="005A08B8"/>
    <w:rsid w:val="005A1EE8"/>
    <w:rsid w:val="005A2063"/>
    <w:rsid w:val="005A5B34"/>
    <w:rsid w:val="005A6988"/>
    <w:rsid w:val="005A79B1"/>
    <w:rsid w:val="005A7A7A"/>
    <w:rsid w:val="005B0046"/>
    <w:rsid w:val="005B0175"/>
    <w:rsid w:val="005B3893"/>
    <w:rsid w:val="005B500E"/>
    <w:rsid w:val="005B5D9C"/>
    <w:rsid w:val="005C2844"/>
    <w:rsid w:val="005C4A54"/>
    <w:rsid w:val="005C70DA"/>
    <w:rsid w:val="005C7BA1"/>
    <w:rsid w:val="005D2256"/>
    <w:rsid w:val="005D2D9E"/>
    <w:rsid w:val="005D47D9"/>
    <w:rsid w:val="005E49F1"/>
    <w:rsid w:val="005E6A28"/>
    <w:rsid w:val="005F02DE"/>
    <w:rsid w:val="005F3300"/>
    <w:rsid w:val="005F66D5"/>
    <w:rsid w:val="00602C59"/>
    <w:rsid w:val="0060561C"/>
    <w:rsid w:val="00605813"/>
    <w:rsid w:val="0060677B"/>
    <w:rsid w:val="00610D11"/>
    <w:rsid w:val="00611428"/>
    <w:rsid w:val="00612806"/>
    <w:rsid w:val="006136DD"/>
    <w:rsid w:val="00614A24"/>
    <w:rsid w:val="00622E5C"/>
    <w:rsid w:val="006238C0"/>
    <w:rsid w:val="0062584B"/>
    <w:rsid w:val="00625B39"/>
    <w:rsid w:val="006279CE"/>
    <w:rsid w:val="006305E1"/>
    <w:rsid w:val="00630A83"/>
    <w:rsid w:val="00631F23"/>
    <w:rsid w:val="0064331A"/>
    <w:rsid w:val="00647190"/>
    <w:rsid w:val="00650A3D"/>
    <w:rsid w:val="00657046"/>
    <w:rsid w:val="00661036"/>
    <w:rsid w:val="00661B7B"/>
    <w:rsid w:val="00662522"/>
    <w:rsid w:val="00664CDC"/>
    <w:rsid w:val="006662A0"/>
    <w:rsid w:val="00666F5B"/>
    <w:rsid w:val="006670DC"/>
    <w:rsid w:val="00690F4E"/>
    <w:rsid w:val="006924F9"/>
    <w:rsid w:val="00692C11"/>
    <w:rsid w:val="006969DB"/>
    <w:rsid w:val="00697688"/>
    <w:rsid w:val="006976DC"/>
    <w:rsid w:val="006A2AB6"/>
    <w:rsid w:val="006B1E28"/>
    <w:rsid w:val="006B21B9"/>
    <w:rsid w:val="006B66EB"/>
    <w:rsid w:val="006B76E9"/>
    <w:rsid w:val="006C3DB6"/>
    <w:rsid w:val="006C68C0"/>
    <w:rsid w:val="006C71A2"/>
    <w:rsid w:val="006D0A1D"/>
    <w:rsid w:val="006D4A18"/>
    <w:rsid w:val="006D4D96"/>
    <w:rsid w:val="006D5681"/>
    <w:rsid w:val="006D7033"/>
    <w:rsid w:val="006E0C91"/>
    <w:rsid w:val="006E328C"/>
    <w:rsid w:val="006E3ACF"/>
    <w:rsid w:val="006F2202"/>
    <w:rsid w:val="006F30F5"/>
    <w:rsid w:val="006F3A48"/>
    <w:rsid w:val="006F699A"/>
    <w:rsid w:val="006F6DEF"/>
    <w:rsid w:val="007028BD"/>
    <w:rsid w:val="00704CBF"/>
    <w:rsid w:val="007066E4"/>
    <w:rsid w:val="00706A3F"/>
    <w:rsid w:val="00713A4C"/>
    <w:rsid w:val="00714586"/>
    <w:rsid w:val="00720461"/>
    <w:rsid w:val="00720567"/>
    <w:rsid w:val="00723E48"/>
    <w:rsid w:val="00724D75"/>
    <w:rsid w:val="00726358"/>
    <w:rsid w:val="00727097"/>
    <w:rsid w:val="007301CF"/>
    <w:rsid w:val="00730764"/>
    <w:rsid w:val="00732083"/>
    <w:rsid w:val="0073340D"/>
    <w:rsid w:val="007340C7"/>
    <w:rsid w:val="00735285"/>
    <w:rsid w:val="0073656A"/>
    <w:rsid w:val="0073697F"/>
    <w:rsid w:val="00737DE4"/>
    <w:rsid w:val="00743080"/>
    <w:rsid w:val="00743F3E"/>
    <w:rsid w:val="0075373E"/>
    <w:rsid w:val="00761FE6"/>
    <w:rsid w:val="007625FC"/>
    <w:rsid w:val="00762AAA"/>
    <w:rsid w:val="00766000"/>
    <w:rsid w:val="0076627D"/>
    <w:rsid w:val="00770939"/>
    <w:rsid w:val="00770EC0"/>
    <w:rsid w:val="00780043"/>
    <w:rsid w:val="00784775"/>
    <w:rsid w:val="00784AE2"/>
    <w:rsid w:val="0079004C"/>
    <w:rsid w:val="00793DEF"/>
    <w:rsid w:val="007942FC"/>
    <w:rsid w:val="00795047"/>
    <w:rsid w:val="00797AFA"/>
    <w:rsid w:val="007A1152"/>
    <w:rsid w:val="007A4E25"/>
    <w:rsid w:val="007B19EF"/>
    <w:rsid w:val="007B3F6A"/>
    <w:rsid w:val="007B7109"/>
    <w:rsid w:val="007C24D2"/>
    <w:rsid w:val="007C6D15"/>
    <w:rsid w:val="007D4339"/>
    <w:rsid w:val="007D570E"/>
    <w:rsid w:val="007D7221"/>
    <w:rsid w:val="007D7C5E"/>
    <w:rsid w:val="007E24EB"/>
    <w:rsid w:val="007E3BCB"/>
    <w:rsid w:val="007E3DC1"/>
    <w:rsid w:val="007E3FA2"/>
    <w:rsid w:val="007F2D87"/>
    <w:rsid w:val="007F3C64"/>
    <w:rsid w:val="007F65E4"/>
    <w:rsid w:val="007F6EF6"/>
    <w:rsid w:val="0080310E"/>
    <w:rsid w:val="008046C5"/>
    <w:rsid w:val="008062CA"/>
    <w:rsid w:val="00814200"/>
    <w:rsid w:val="008277A8"/>
    <w:rsid w:val="0083024A"/>
    <w:rsid w:val="008333C8"/>
    <w:rsid w:val="0084042E"/>
    <w:rsid w:val="0084047D"/>
    <w:rsid w:val="00845C0C"/>
    <w:rsid w:val="00846C3E"/>
    <w:rsid w:val="00850E4F"/>
    <w:rsid w:val="0085102A"/>
    <w:rsid w:val="0085434B"/>
    <w:rsid w:val="00855241"/>
    <w:rsid w:val="008705AB"/>
    <w:rsid w:val="00875037"/>
    <w:rsid w:val="00876813"/>
    <w:rsid w:val="0088345B"/>
    <w:rsid w:val="00885313"/>
    <w:rsid w:val="00891191"/>
    <w:rsid w:val="00891716"/>
    <w:rsid w:val="00893379"/>
    <w:rsid w:val="00893C4D"/>
    <w:rsid w:val="008973CA"/>
    <w:rsid w:val="00897A27"/>
    <w:rsid w:val="008A41C2"/>
    <w:rsid w:val="008A4485"/>
    <w:rsid w:val="008A70F0"/>
    <w:rsid w:val="008A7233"/>
    <w:rsid w:val="008B11F4"/>
    <w:rsid w:val="008B2F40"/>
    <w:rsid w:val="008B611E"/>
    <w:rsid w:val="008B7CC2"/>
    <w:rsid w:val="008C0C50"/>
    <w:rsid w:val="008C7FD2"/>
    <w:rsid w:val="008E04B9"/>
    <w:rsid w:val="008E0528"/>
    <w:rsid w:val="008E4C48"/>
    <w:rsid w:val="008E5D19"/>
    <w:rsid w:val="008F194F"/>
    <w:rsid w:val="008F2F32"/>
    <w:rsid w:val="008F3784"/>
    <w:rsid w:val="008F7A84"/>
    <w:rsid w:val="00916214"/>
    <w:rsid w:val="0092140F"/>
    <w:rsid w:val="009232D8"/>
    <w:rsid w:val="00923A17"/>
    <w:rsid w:val="009249D4"/>
    <w:rsid w:val="00924F52"/>
    <w:rsid w:val="00934C2E"/>
    <w:rsid w:val="009368D9"/>
    <w:rsid w:val="009442FF"/>
    <w:rsid w:val="0094474D"/>
    <w:rsid w:val="00946910"/>
    <w:rsid w:val="00952177"/>
    <w:rsid w:val="00954DFF"/>
    <w:rsid w:val="00956E23"/>
    <w:rsid w:val="00973FBF"/>
    <w:rsid w:val="009741E5"/>
    <w:rsid w:val="009748E0"/>
    <w:rsid w:val="00975164"/>
    <w:rsid w:val="009807A2"/>
    <w:rsid w:val="00982D1F"/>
    <w:rsid w:val="00990A42"/>
    <w:rsid w:val="00995C21"/>
    <w:rsid w:val="00996731"/>
    <w:rsid w:val="009A26C3"/>
    <w:rsid w:val="009A3199"/>
    <w:rsid w:val="009A5309"/>
    <w:rsid w:val="009B0139"/>
    <w:rsid w:val="009B0D8B"/>
    <w:rsid w:val="009B4883"/>
    <w:rsid w:val="009B571A"/>
    <w:rsid w:val="009C19C9"/>
    <w:rsid w:val="009C1FC2"/>
    <w:rsid w:val="009C2A9D"/>
    <w:rsid w:val="009C3170"/>
    <w:rsid w:val="009C3CAC"/>
    <w:rsid w:val="009D2176"/>
    <w:rsid w:val="009D37DE"/>
    <w:rsid w:val="009E0BD7"/>
    <w:rsid w:val="009E2331"/>
    <w:rsid w:val="009E4D91"/>
    <w:rsid w:val="009E6C92"/>
    <w:rsid w:val="009F094F"/>
    <w:rsid w:val="009F0D97"/>
    <w:rsid w:val="009F6B95"/>
    <w:rsid w:val="00A00A33"/>
    <w:rsid w:val="00A07879"/>
    <w:rsid w:val="00A11C0B"/>
    <w:rsid w:val="00A23766"/>
    <w:rsid w:val="00A264CC"/>
    <w:rsid w:val="00A278C3"/>
    <w:rsid w:val="00A3155E"/>
    <w:rsid w:val="00A3417B"/>
    <w:rsid w:val="00A40C0C"/>
    <w:rsid w:val="00A41ABC"/>
    <w:rsid w:val="00A4259B"/>
    <w:rsid w:val="00A43A03"/>
    <w:rsid w:val="00A45475"/>
    <w:rsid w:val="00A478AC"/>
    <w:rsid w:val="00A53080"/>
    <w:rsid w:val="00A6002C"/>
    <w:rsid w:val="00A6176B"/>
    <w:rsid w:val="00A642B4"/>
    <w:rsid w:val="00A64C78"/>
    <w:rsid w:val="00A66C77"/>
    <w:rsid w:val="00A70805"/>
    <w:rsid w:val="00A74199"/>
    <w:rsid w:val="00A777A0"/>
    <w:rsid w:val="00A80515"/>
    <w:rsid w:val="00A80FDD"/>
    <w:rsid w:val="00A81E2F"/>
    <w:rsid w:val="00A82BA1"/>
    <w:rsid w:val="00A87128"/>
    <w:rsid w:val="00A910A0"/>
    <w:rsid w:val="00A930C4"/>
    <w:rsid w:val="00A96312"/>
    <w:rsid w:val="00A96699"/>
    <w:rsid w:val="00A96CF1"/>
    <w:rsid w:val="00A97AC0"/>
    <w:rsid w:val="00AA1BD1"/>
    <w:rsid w:val="00AA4514"/>
    <w:rsid w:val="00AA5A70"/>
    <w:rsid w:val="00AA7489"/>
    <w:rsid w:val="00AB54CE"/>
    <w:rsid w:val="00AB6DF4"/>
    <w:rsid w:val="00AC31FA"/>
    <w:rsid w:val="00AC4B49"/>
    <w:rsid w:val="00AD218C"/>
    <w:rsid w:val="00AD34A6"/>
    <w:rsid w:val="00AD667F"/>
    <w:rsid w:val="00AD7914"/>
    <w:rsid w:val="00AE353F"/>
    <w:rsid w:val="00AE3D38"/>
    <w:rsid w:val="00AE4B7C"/>
    <w:rsid w:val="00AF0E25"/>
    <w:rsid w:val="00AF4009"/>
    <w:rsid w:val="00AF484B"/>
    <w:rsid w:val="00AF4D89"/>
    <w:rsid w:val="00AF6DAC"/>
    <w:rsid w:val="00AF7801"/>
    <w:rsid w:val="00B00DC9"/>
    <w:rsid w:val="00B01FB8"/>
    <w:rsid w:val="00B021AC"/>
    <w:rsid w:val="00B02333"/>
    <w:rsid w:val="00B02FA5"/>
    <w:rsid w:val="00B1032F"/>
    <w:rsid w:val="00B11B61"/>
    <w:rsid w:val="00B21AD2"/>
    <w:rsid w:val="00B23E47"/>
    <w:rsid w:val="00B25CEB"/>
    <w:rsid w:val="00B278A1"/>
    <w:rsid w:val="00B35F2C"/>
    <w:rsid w:val="00B42F62"/>
    <w:rsid w:val="00B433C8"/>
    <w:rsid w:val="00B45B41"/>
    <w:rsid w:val="00B513C0"/>
    <w:rsid w:val="00B5305B"/>
    <w:rsid w:val="00B54BCA"/>
    <w:rsid w:val="00B64AA2"/>
    <w:rsid w:val="00B64C71"/>
    <w:rsid w:val="00B65C19"/>
    <w:rsid w:val="00B74938"/>
    <w:rsid w:val="00B76C2B"/>
    <w:rsid w:val="00B83C8F"/>
    <w:rsid w:val="00B9079D"/>
    <w:rsid w:val="00B91A1D"/>
    <w:rsid w:val="00B95487"/>
    <w:rsid w:val="00BA169C"/>
    <w:rsid w:val="00BA4AAE"/>
    <w:rsid w:val="00BA6AAE"/>
    <w:rsid w:val="00BB07FA"/>
    <w:rsid w:val="00BB0C04"/>
    <w:rsid w:val="00BB0D71"/>
    <w:rsid w:val="00BB12BF"/>
    <w:rsid w:val="00BB4F81"/>
    <w:rsid w:val="00BB5CB1"/>
    <w:rsid w:val="00BC0A4F"/>
    <w:rsid w:val="00BC1218"/>
    <w:rsid w:val="00BC2EFF"/>
    <w:rsid w:val="00BC58F1"/>
    <w:rsid w:val="00BC659B"/>
    <w:rsid w:val="00BD0E27"/>
    <w:rsid w:val="00BE22BB"/>
    <w:rsid w:val="00BE2F4F"/>
    <w:rsid w:val="00BE6D10"/>
    <w:rsid w:val="00BF0FB3"/>
    <w:rsid w:val="00BF11A1"/>
    <w:rsid w:val="00BF623D"/>
    <w:rsid w:val="00BF6DF7"/>
    <w:rsid w:val="00BF7399"/>
    <w:rsid w:val="00C00636"/>
    <w:rsid w:val="00C01309"/>
    <w:rsid w:val="00C04892"/>
    <w:rsid w:val="00C0784A"/>
    <w:rsid w:val="00C17760"/>
    <w:rsid w:val="00C2188E"/>
    <w:rsid w:val="00C226CC"/>
    <w:rsid w:val="00C23AA7"/>
    <w:rsid w:val="00C33F78"/>
    <w:rsid w:val="00C34C7D"/>
    <w:rsid w:val="00C37656"/>
    <w:rsid w:val="00C41C37"/>
    <w:rsid w:val="00C463D2"/>
    <w:rsid w:val="00C51417"/>
    <w:rsid w:val="00C52793"/>
    <w:rsid w:val="00C5568E"/>
    <w:rsid w:val="00C60715"/>
    <w:rsid w:val="00C626ED"/>
    <w:rsid w:val="00C761F0"/>
    <w:rsid w:val="00C768EF"/>
    <w:rsid w:val="00C772B9"/>
    <w:rsid w:val="00C77671"/>
    <w:rsid w:val="00C77C1C"/>
    <w:rsid w:val="00C81ED3"/>
    <w:rsid w:val="00C902A4"/>
    <w:rsid w:val="00C90CF3"/>
    <w:rsid w:val="00C9152B"/>
    <w:rsid w:val="00C92C37"/>
    <w:rsid w:val="00C92F47"/>
    <w:rsid w:val="00C97663"/>
    <w:rsid w:val="00CA34D5"/>
    <w:rsid w:val="00CA4451"/>
    <w:rsid w:val="00CA7222"/>
    <w:rsid w:val="00CA78BB"/>
    <w:rsid w:val="00CB6DFD"/>
    <w:rsid w:val="00CB7EA1"/>
    <w:rsid w:val="00CC0190"/>
    <w:rsid w:val="00CC250C"/>
    <w:rsid w:val="00CC3970"/>
    <w:rsid w:val="00CD1122"/>
    <w:rsid w:val="00CD17F1"/>
    <w:rsid w:val="00CD36D3"/>
    <w:rsid w:val="00CD42E4"/>
    <w:rsid w:val="00CD673A"/>
    <w:rsid w:val="00CE0D8F"/>
    <w:rsid w:val="00CE238D"/>
    <w:rsid w:val="00CE64FD"/>
    <w:rsid w:val="00CF2503"/>
    <w:rsid w:val="00CF256F"/>
    <w:rsid w:val="00CF2DE6"/>
    <w:rsid w:val="00D01E47"/>
    <w:rsid w:val="00D068B8"/>
    <w:rsid w:val="00D11825"/>
    <w:rsid w:val="00D11BE5"/>
    <w:rsid w:val="00D1552F"/>
    <w:rsid w:val="00D15F03"/>
    <w:rsid w:val="00D16FAB"/>
    <w:rsid w:val="00D23297"/>
    <w:rsid w:val="00D238B8"/>
    <w:rsid w:val="00D24E95"/>
    <w:rsid w:val="00D2680B"/>
    <w:rsid w:val="00D276EF"/>
    <w:rsid w:val="00D34923"/>
    <w:rsid w:val="00D352CF"/>
    <w:rsid w:val="00D40E83"/>
    <w:rsid w:val="00D414E2"/>
    <w:rsid w:val="00D419AE"/>
    <w:rsid w:val="00D431F3"/>
    <w:rsid w:val="00D45640"/>
    <w:rsid w:val="00D46EE9"/>
    <w:rsid w:val="00D50599"/>
    <w:rsid w:val="00D526CC"/>
    <w:rsid w:val="00D54853"/>
    <w:rsid w:val="00D55F93"/>
    <w:rsid w:val="00D564F9"/>
    <w:rsid w:val="00D60DE1"/>
    <w:rsid w:val="00D6168B"/>
    <w:rsid w:val="00D656A7"/>
    <w:rsid w:val="00D65921"/>
    <w:rsid w:val="00D71849"/>
    <w:rsid w:val="00D72D0A"/>
    <w:rsid w:val="00D72D46"/>
    <w:rsid w:val="00D777AD"/>
    <w:rsid w:val="00D90C9C"/>
    <w:rsid w:val="00D91477"/>
    <w:rsid w:val="00D924F0"/>
    <w:rsid w:val="00D96605"/>
    <w:rsid w:val="00DA08A2"/>
    <w:rsid w:val="00DA3E14"/>
    <w:rsid w:val="00DA54F1"/>
    <w:rsid w:val="00DA6AA7"/>
    <w:rsid w:val="00DA74E7"/>
    <w:rsid w:val="00DB0BF1"/>
    <w:rsid w:val="00DB0E59"/>
    <w:rsid w:val="00DB2A72"/>
    <w:rsid w:val="00DB6566"/>
    <w:rsid w:val="00DB7E72"/>
    <w:rsid w:val="00DC189C"/>
    <w:rsid w:val="00DC547E"/>
    <w:rsid w:val="00DC67E9"/>
    <w:rsid w:val="00DD058B"/>
    <w:rsid w:val="00DD2ACA"/>
    <w:rsid w:val="00DD2D30"/>
    <w:rsid w:val="00DD4814"/>
    <w:rsid w:val="00DD56F6"/>
    <w:rsid w:val="00DD62BF"/>
    <w:rsid w:val="00DE5BA3"/>
    <w:rsid w:val="00DE6558"/>
    <w:rsid w:val="00DF088A"/>
    <w:rsid w:val="00DF0A83"/>
    <w:rsid w:val="00DF0F89"/>
    <w:rsid w:val="00DF4FA8"/>
    <w:rsid w:val="00DF7F17"/>
    <w:rsid w:val="00E047AA"/>
    <w:rsid w:val="00E05EDB"/>
    <w:rsid w:val="00E202ED"/>
    <w:rsid w:val="00E248B8"/>
    <w:rsid w:val="00E31A97"/>
    <w:rsid w:val="00E42068"/>
    <w:rsid w:val="00E4730F"/>
    <w:rsid w:val="00E50DFC"/>
    <w:rsid w:val="00E51DEC"/>
    <w:rsid w:val="00E52904"/>
    <w:rsid w:val="00E53005"/>
    <w:rsid w:val="00E53B2D"/>
    <w:rsid w:val="00E574C4"/>
    <w:rsid w:val="00E62772"/>
    <w:rsid w:val="00E7154B"/>
    <w:rsid w:val="00E815E1"/>
    <w:rsid w:val="00E853EE"/>
    <w:rsid w:val="00E86501"/>
    <w:rsid w:val="00E93ADC"/>
    <w:rsid w:val="00E9555B"/>
    <w:rsid w:val="00E95C7A"/>
    <w:rsid w:val="00EA6D4A"/>
    <w:rsid w:val="00EB2BCB"/>
    <w:rsid w:val="00EC2363"/>
    <w:rsid w:val="00EC6DB9"/>
    <w:rsid w:val="00EC7910"/>
    <w:rsid w:val="00EC7DA6"/>
    <w:rsid w:val="00ED0492"/>
    <w:rsid w:val="00ED072B"/>
    <w:rsid w:val="00ED287C"/>
    <w:rsid w:val="00ED4025"/>
    <w:rsid w:val="00ED4CAE"/>
    <w:rsid w:val="00ED4EB1"/>
    <w:rsid w:val="00EE0489"/>
    <w:rsid w:val="00EE50CA"/>
    <w:rsid w:val="00EF7308"/>
    <w:rsid w:val="00F0346C"/>
    <w:rsid w:val="00F051A5"/>
    <w:rsid w:val="00F14916"/>
    <w:rsid w:val="00F14E32"/>
    <w:rsid w:val="00F153B5"/>
    <w:rsid w:val="00F215DB"/>
    <w:rsid w:val="00F31171"/>
    <w:rsid w:val="00F4185D"/>
    <w:rsid w:val="00F41C8C"/>
    <w:rsid w:val="00F47918"/>
    <w:rsid w:val="00F5104A"/>
    <w:rsid w:val="00F52CA2"/>
    <w:rsid w:val="00F53CB7"/>
    <w:rsid w:val="00F54772"/>
    <w:rsid w:val="00F62B98"/>
    <w:rsid w:val="00F633C8"/>
    <w:rsid w:val="00F660CC"/>
    <w:rsid w:val="00F66886"/>
    <w:rsid w:val="00F6742F"/>
    <w:rsid w:val="00F77D2C"/>
    <w:rsid w:val="00F829AB"/>
    <w:rsid w:val="00F844C5"/>
    <w:rsid w:val="00F90079"/>
    <w:rsid w:val="00F92767"/>
    <w:rsid w:val="00F933A0"/>
    <w:rsid w:val="00FA0E6F"/>
    <w:rsid w:val="00FB0378"/>
    <w:rsid w:val="00FB69C0"/>
    <w:rsid w:val="00FC26E1"/>
    <w:rsid w:val="00FD4F1B"/>
    <w:rsid w:val="00FD5F95"/>
    <w:rsid w:val="00FE07EE"/>
    <w:rsid w:val="00FE787A"/>
    <w:rsid w:val="00FF2139"/>
    <w:rsid w:val="00FF23D5"/>
    <w:rsid w:val="00FF3A69"/>
    <w:rsid w:val="00FF3C26"/>
    <w:rsid w:val="00FF3C9F"/>
    <w:rsid w:val="00FF48C7"/>
    <w:rsid w:val="00FF51F5"/>
    <w:rsid w:val="00FF6A5E"/>
    <w:rsid w:val="00FF6F43"/>
    <w:rsid w:val="1754E07D"/>
    <w:rsid w:val="27A6024C"/>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17499F7"/>
  <w15:docId w15:val="{21928CF2-7F43-4769-8B67-A2946198D6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nb-N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iPriority="8" w:unhideWhenUsed="1"/>
    <w:lsdException w:name="footer" w:semiHidden="1" w:uiPriority="8"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iPriority="5"/>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01E47"/>
    <w:rPr>
      <w:rFonts w:ascii="Arial" w:eastAsia="Arial" w:hAnsi="Arial" w:cs="Times New Roman"/>
    </w:rPr>
  </w:style>
  <w:style w:type="paragraph" w:styleId="Overskrift1">
    <w:name w:val="heading 1"/>
    <w:basedOn w:val="Normal"/>
    <w:next w:val="Normal"/>
    <w:link w:val="Overskrift1Tegn"/>
    <w:uiPriority w:val="1"/>
    <w:qFormat/>
    <w:rsid w:val="00114688"/>
    <w:pPr>
      <w:keepNext/>
      <w:keepLines/>
      <w:spacing w:before="600" w:after="120"/>
      <w:ind w:left="851" w:hanging="851"/>
      <w:outlineLvl w:val="0"/>
    </w:pPr>
    <w:rPr>
      <w:rFonts w:ascii="Calibri" w:eastAsiaTheme="majorEastAsia" w:hAnsi="Calibri" w:cs="Calibri"/>
      <w:b/>
      <w:sz w:val="32"/>
      <w:szCs w:val="48"/>
    </w:rPr>
  </w:style>
  <w:style w:type="paragraph" w:styleId="Overskrift2">
    <w:name w:val="heading 2"/>
    <w:basedOn w:val="Normal"/>
    <w:next w:val="Normal"/>
    <w:link w:val="Overskrift2Tegn"/>
    <w:uiPriority w:val="1"/>
    <w:unhideWhenUsed/>
    <w:qFormat/>
    <w:rsid w:val="00611428"/>
    <w:pPr>
      <w:keepNext/>
      <w:keepLines/>
      <w:spacing w:before="360" w:after="120" w:line="240" w:lineRule="auto"/>
      <w:ind w:left="851" w:hanging="851"/>
      <w:outlineLvl w:val="1"/>
    </w:pPr>
    <w:rPr>
      <w:rFonts w:ascii="Calibri" w:eastAsiaTheme="majorEastAsia" w:hAnsi="Calibri" w:cs="Calibri"/>
      <w:b/>
      <w:bCs/>
      <w:color w:val="000000"/>
      <w:kern w:val="2"/>
      <w:sz w:val="24"/>
      <w:szCs w:val="24"/>
      <w14:ligatures w14:val="standardContextual"/>
    </w:rPr>
  </w:style>
  <w:style w:type="paragraph" w:styleId="Overskrift3">
    <w:name w:val="heading 3"/>
    <w:basedOn w:val="Normal"/>
    <w:next w:val="Normal"/>
    <w:link w:val="Overskrift3Tegn"/>
    <w:uiPriority w:val="1"/>
    <w:unhideWhenUsed/>
    <w:qFormat/>
    <w:rsid w:val="009A26C3"/>
    <w:pPr>
      <w:keepNext/>
      <w:keepLines/>
      <w:spacing w:before="240" w:after="120" w:line="240" w:lineRule="auto"/>
      <w:outlineLvl w:val="2"/>
    </w:pPr>
    <w:rPr>
      <w:rFonts w:asciiTheme="majorHAnsi" w:eastAsiaTheme="majorEastAsia" w:hAnsiTheme="majorHAnsi" w:cstheme="majorBidi"/>
      <w:sz w:val="22"/>
      <w:szCs w:val="22"/>
      <w:u w:val="single"/>
    </w:rPr>
  </w:style>
  <w:style w:type="paragraph" w:styleId="Overskrift4">
    <w:name w:val="heading 4"/>
    <w:basedOn w:val="Normal"/>
    <w:next w:val="Normal"/>
    <w:link w:val="Overskrift4Tegn"/>
    <w:uiPriority w:val="1"/>
    <w:unhideWhenUsed/>
    <w:qFormat/>
    <w:rsid w:val="009A26C3"/>
    <w:pPr>
      <w:keepNext/>
      <w:keepLines/>
      <w:spacing w:before="240" w:after="120"/>
      <w:outlineLvl w:val="3"/>
    </w:pPr>
    <w:rPr>
      <w:rFonts w:asciiTheme="majorHAnsi" w:eastAsiaTheme="majorEastAsia" w:hAnsiTheme="majorHAnsi" w:cstheme="majorBidi"/>
      <w:i/>
      <w:iCs/>
      <w:sz w:val="22"/>
    </w:rPr>
  </w:style>
  <w:style w:type="paragraph" w:styleId="Overskrift5">
    <w:name w:val="heading 5"/>
    <w:basedOn w:val="Normal"/>
    <w:next w:val="Normal"/>
    <w:link w:val="Overskrift5Tegn"/>
    <w:uiPriority w:val="9"/>
    <w:semiHidden/>
    <w:qFormat/>
    <w:rsid w:val="00D01E47"/>
    <w:pPr>
      <w:keepNext/>
      <w:keepLines/>
      <w:spacing w:before="40" w:after="0"/>
      <w:outlineLvl w:val="4"/>
    </w:pPr>
    <w:rPr>
      <w:rFonts w:asciiTheme="majorHAnsi" w:eastAsiaTheme="majorEastAsia" w:hAnsiTheme="majorHAnsi" w:cstheme="majorBidi"/>
      <w:color w:val="44474A" w:themeColor="accent1" w:themeShade="BF"/>
    </w:rPr>
  </w:style>
  <w:style w:type="paragraph" w:styleId="Overskrift6">
    <w:name w:val="heading 6"/>
    <w:basedOn w:val="Normal"/>
    <w:next w:val="Normal"/>
    <w:link w:val="Overskrift6Tegn"/>
    <w:uiPriority w:val="9"/>
    <w:semiHidden/>
    <w:qFormat/>
    <w:rsid w:val="00D01E47"/>
    <w:pPr>
      <w:keepNext/>
      <w:keepLines/>
      <w:spacing w:before="40" w:after="0"/>
      <w:outlineLvl w:val="5"/>
    </w:pPr>
    <w:rPr>
      <w:rFonts w:asciiTheme="majorHAnsi" w:eastAsiaTheme="majorEastAsia" w:hAnsiTheme="majorHAnsi" w:cstheme="majorBidi"/>
      <w:color w:val="2D2F31" w:themeColor="accent1" w:themeShade="7F"/>
    </w:rPr>
  </w:style>
  <w:style w:type="paragraph" w:styleId="Overskrift7">
    <w:name w:val="heading 7"/>
    <w:basedOn w:val="Normal"/>
    <w:next w:val="Normal"/>
    <w:link w:val="Overskrift7Tegn"/>
    <w:uiPriority w:val="9"/>
    <w:semiHidden/>
    <w:qFormat/>
    <w:rsid w:val="00D01E47"/>
    <w:pPr>
      <w:keepNext/>
      <w:keepLines/>
      <w:spacing w:before="40" w:after="0"/>
      <w:outlineLvl w:val="6"/>
    </w:pPr>
    <w:rPr>
      <w:rFonts w:asciiTheme="majorHAnsi" w:eastAsiaTheme="majorEastAsia" w:hAnsiTheme="majorHAnsi" w:cstheme="majorBidi"/>
      <w:i/>
      <w:iCs/>
      <w:color w:val="2D2F31" w:themeColor="accent1" w:themeShade="7F"/>
    </w:rPr>
  </w:style>
  <w:style w:type="paragraph" w:styleId="Overskrift8">
    <w:name w:val="heading 8"/>
    <w:basedOn w:val="Normal"/>
    <w:next w:val="Normal"/>
    <w:link w:val="Overskrift8Tegn"/>
    <w:uiPriority w:val="9"/>
    <w:semiHidden/>
    <w:qFormat/>
    <w:rsid w:val="00D01E47"/>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Overskrift9">
    <w:name w:val="heading 9"/>
    <w:basedOn w:val="Normal"/>
    <w:next w:val="Normal"/>
    <w:link w:val="Overskrift9Tegn"/>
    <w:uiPriority w:val="9"/>
    <w:semiHidden/>
    <w:qFormat/>
    <w:rsid w:val="00D01E47"/>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1"/>
    <w:rsid w:val="00114688"/>
    <w:rPr>
      <w:rFonts w:ascii="Calibri" w:eastAsiaTheme="majorEastAsia" w:hAnsi="Calibri" w:cs="Calibri"/>
      <w:b/>
      <w:sz w:val="32"/>
      <w:szCs w:val="48"/>
    </w:rPr>
  </w:style>
  <w:style w:type="character" w:customStyle="1" w:styleId="Overskrift2Tegn">
    <w:name w:val="Overskrift 2 Tegn"/>
    <w:basedOn w:val="Standardskriftforavsnitt"/>
    <w:link w:val="Overskrift2"/>
    <w:uiPriority w:val="1"/>
    <w:rsid w:val="00611428"/>
    <w:rPr>
      <w:rFonts w:ascii="Calibri" w:eastAsiaTheme="majorEastAsia" w:hAnsi="Calibri" w:cs="Calibri"/>
      <w:b/>
      <w:bCs/>
      <w:color w:val="000000"/>
      <w:kern w:val="2"/>
      <w:sz w:val="24"/>
      <w:szCs w:val="24"/>
      <w14:ligatures w14:val="standardContextual"/>
    </w:rPr>
  </w:style>
  <w:style w:type="character" w:customStyle="1" w:styleId="Overskrift3Tegn">
    <w:name w:val="Overskrift 3 Tegn"/>
    <w:basedOn w:val="Standardskriftforavsnitt"/>
    <w:link w:val="Overskrift3"/>
    <w:uiPriority w:val="1"/>
    <w:rsid w:val="009A26C3"/>
    <w:rPr>
      <w:rFonts w:asciiTheme="majorHAnsi" w:eastAsiaTheme="majorEastAsia" w:hAnsiTheme="majorHAnsi" w:cstheme="majorBidi"/>
      <w:sz w:val="22"/>
      <w:szCs w:val="22"/>
      <w:u w:val="single"/>
    </w:rPr>
  </w:style>
  <w:style w:type="character" w:customStyle="1" w:styleId="Overskrift4Tegn">
    <w:name w:val="Overskrift 4 Tegn"/>
    <w:basedOn w:val="Standardskriftforavsnitt"/>
    <w:link w:val="Overskrift4"/>
    <w:uiPriority w:val="1"/>
    <w:rsid w:val="009A26C3"/>
    <w:rPr>
      <w:rFonts w:asciiTheme="majorHAnsi" w:eastAsiaTheme="majorEastAsia" w:hAnsiTheme="majorHAnsi" w:cstheme="majorBidi"/>
      <w:i/>
      <w:iCs/>
      <w:sz w:val="22"/>
    </w:rPr>
  </w:style>
  <w:style w:type="numbering" w:customStyle="1" w:styleId="ListBullets">
    <w:name w:val="ListBullets"/>
    <w:uiPriority w:val="99"/>
    <w:rsid w:val="005C7BA1"/>
    <w:pPr>
      <w:numPr>
        <w:numId w:val="1"/>
      </w:numPr>
    </w:pPr>
  </w:style>
  <w:style w:type="paragraph" w:styleId="Tittel">
    <w:name w:val="Title"/>
    <w:basedOn w:val="Normal"/>
    <w:next w:val="Normal"/>
    <w:link w:val="TittelTegn"/>
    <w:rsid w:val="00D01E47"/>
    <w:pPr>
      <w:keepNext/>
      <w:keepLines/>
      <w:spacing w:before="480" w:after="480"/>
    </w:pPr>
    <w:rPr>
      <w:rFonts w:cstheme="minorHAnsi"/>
      <w:b/>
      <w:sz w:val="28"/>
      <w:szCs w:val="36"/>
    </w:rPr>
  </w:style>
  <w:style w:type="character" w:customStyle="1" w:styleId="TittelTegn">
    <w:name w:val="Tittel Tegn"/>
    <w:basedOn w:val="Standardskriftforavsnitt"/>
    <w:link w:val="Tittel"/>
    <w:rsid w:val="00D01E47"/>
    <w:rPr>
      <w:rFonts w:ascii="Arial" w:eastAsia="Arial" w:hAnsi="Arial" w:cstheme="minorHAnsi"/>
      <w:b/>
      <w:sz w:val="28"/>
      <w:szCs w:val="36"/>
    </w:rPr>
  </w:style>
  <w:style w:type="character" w:styleId="Fulgthyperkobling">
    <w:name w:val="FollowedHyperlink"/>
    <w:basedOn w:val="Standardskriftforavsnitt"/>
    <w:uiPriority w:val="99"/>
    <w:semiHidden/>
    <w:unhideWhenUsed/>
    <w:rsid w:val="003E0403"/>
    <w:rPr>
      <w:color w:val="DC1254" w:themeColor="followedHyperlink"/>
      <w:u w:val="single"/>
    </w:rPr>
  </w:style>
  <w:style w:type="paragraph" w:styleId="INNH1">
    <w:name w:val="toc 1"/>
    <w:basedOn w:val="Normal"/>
    <w:next w:val="Normal"/>
    <w:autoRedefine/>
    <w:uiPriority w:val="39"/>
    <w:semiHidden/>
    <w:rsid w:val="00CE238D"/>
    <w:pPr>
      <w:tabs>
        <w:tab w:val="left" w:pos="1843"/>
        <w:tab w:val="right" w:pos="8505"/>
      </w:tabs>
      <w:spacing w:before="240" w:after="120"/>
      <w:ind w:left="1843" w:right="1701" w:hanging="425"/>
    </w:pPr>
    <w:rPr>
      <w:b/>
      <w:noProof/>
    </w:rPr>
  </w:style>
  <w:style w:type="paragraph" w:styleId="INNH2">
    <w:name w:val="toc 2"/>
    <w:basedOn w:val="Normal"/>
    <w:next w:val="Normal"/>
    <w:autoRedefine/>
    <w:uiPriority w:val="39"/>
    <w:semiHidden/>
    <w:rsid w:val="00CE238D"/>
    <w:pPr>
      <w:tabs>
        <w:tab w:val="left" w:pos="2410"/>
        <w:tab w:val="right" w:pos="8505"/>
      </w:tabs>
      <w:spacing w:after="100"/>
      <w:ind w:left="2410" w:right="1701" w:hanging="567"/>
    </w:pPr>
    <w:rPr>
      <w:noProof/>
    </w:rPr>
  </w:style>
  <w:style w:type="paragraph" w:styleId="INNH3">
    <w:name w:val="toc 3"/>
    <w:basedOn w:val="Normal"/>
    <w:next w:val="Normal"/>
    <w:autoRedefine/>
    <w:uiPriority w:val="39"/>
    <w:semiHidden/>
    <w:rsid w:val="00CE238D"/>
    <w:pPr>
      <w:tabs>
        <w:tab w:val="left" w:pos="3402"/>
        <w:tab w:val="right" w:pos="8505"/>
      </w:tabs>
      <w:spacing w:after="100"/>
      <w:ind w:left="2977" w:right="1701" w:hanging="567"/>
    </w:pPr>
    <w:rPr>
      <w:noProof/>
    </w:rPr>
  </w:style>
  <w:style w:type="paragraph" w:styleId="Listeavsnitt">
    <w:name w:val="List Paragraph"/>
    <w:basedOn w:val="Normal"/>
    <w:uiPriority w:val="34"/>
    <w:qFormat/>
    <w:rsid w:val="007A1152"/>
    <w:pPr>
      <w:ind w:left="709"/>
      <w:contextualSpacing/>
    </w:pPr>
  </w:style>
  <w:style w:type="character" w:styleId="Hyperkobling">
    <w:name w:val="Hyperlink"/>
    <w:basedOn w:val="Standardskriftforavsnitt"/>
    <w:uiPriority w:val="99"/>
    <w:rsid w:val="006E0C91"/>
    <w:rPr>
      <w:color w:val="00ABBD" w:themeColor="hyperlink"/>
      <w:u w:val="single"/>
    </w:rPr>
  </w:style>
  <w:style w:type="paragraph" w:styleId="Overskriftforinnholdsfortegnelse">
    <w:name w:val="TOC Heading"/>
    <w:basedOn w:val="Tittel"/>
    <w:next w:val="Normal"/>
    <w:uiPriority w:val="39"/>
    <w:semiHidden/>
    <w:qFormat/>
    <w:rsid w:val="00850E4F"/>
  </w:style>
  <w:style w:type="table" w:styleId="Tabellrutenett">
    <w:name w:val="Table Grid"/>
    <w:basedOn w:val="Vanligtabell"/>
    <w:uiPriority w:val="39"/>
    <w:rsid w:val="00850E4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unntekst">
    <w:name w:val="footer"/>
    <w:basedOn w:val="Normal"/>
    <w:link w:val="BunntekstTegn"/>
    <w:uiPriority w:val="8"/>
    <w:unhideWhenUsed/>
    <w:rsid w:val="00B11B61"/>
    <w:pPr>
      <w:tabs>
        <w:tab w:val="center" w:pos="4536"/>
        <w:tab w:val="right" w:pos="9072"/>
      </w:tabs>
      <w:spacing w:after="0"/>
    </w:pPr>
    <w:rPr>
      <w:noProof/>
      <w:sz w:val="16"/>
    </w:rPr>
  </w:style>
  <w:style w:type="character" w:customStyle="1" w:styleId="BunntekstTegn">
    <w:name w:val="Bunntekst Tegn"/>
    <w:basedOn w:val="Standardskriftforavsnitt"/>
    <w:link w:val="Bunntekst"/>
    <w:uiPriority w:val="8"/>
    <w:rsid w:val="00B11B61"/>
    <w:rPr>
      <w:rFonts w:ascii="Arial" w:eastAsia="Arial" w:hAnsi="Arial" w:cs="Times New Roman"/>
      <w:noProof/>
      <w:sz w:val="16"/>
    </w:rPr>
  </w:style>
  <w:style w:type="table" w:customStyle="1" w:styleId="Norconsultplain">
    <w:name w:val="Norconsult plain"/>
    <w:basedOn w:val="Vanligtabell"/>
    <w:uiPriority w:val="99"/>
    <w:rsid w:val="00276D44"/>
    <w:pPr>
      <w:spacing w:after="0"/>
    </w:pPr>
    <w:rPr>
      <w:sz w:val="18"/>
    </w:rPr>
    <w:tblPr>
      <w:tblCellMar>
        <w:top w:w="57" w:type="dxa"/>
        <w:left w:w="57" w:type="dxa"/>
        <w:bottom w:w="57" w:type="dxa"/>
        <w:right w:w="57" w:type="dxa"/>
      </w:tblCellMar>
    </w:tblPr>
  </w:style>
  <w:style w:type="paragraph" w:customStyle="1" w:styleId="Filename">
    <w:name w:val="Filename"/>
    <w:basedOn w:val="Bunntekst"/>
    <w:uiPriority w:val="12"/>
    <w:unhideWhenUsed/>
    <w:rsid w:val="006238C0"/>
    <w:rPr>
      <w:sz w:val="12"/>
    </w:rPr>
  </w:style>
  <w:style w:type="character" w:styleId="Plassholdertekst">
    <w:name w:val="Placeholder Text"/>
    <w:basedOn w:val="Standardskriftforavsnitt"/>
    <w:uiPriority w:val="99"/>
    <w:semiHidden/>
    <w:rsid w:val="00D72D0A"/>
    <w:rPr>
      <w:color w:val="808080"/>
    </w:rPr>
  </w:style>
  <w:style w:type="paragraph" w:styleId="Bobletekst">
    <w:name w:val="Balloon Text"/>
    <w:basedOn w:val="Normal"/>
    <w:link w:val="BobletekstTegn"/>
    <w:uiPriority w:val="99"/>
    <w:semiHidden/>
    <w:unhideWhenUsed/>
    <w:rsid w:val="007B3F6A"/>
    <w:pPr>
      <w:spacing w:after="0" w:line="240" w:lineRule="auto"/>
    </w:pPr>
    <w:rPr>
      <w:rFonts w:ascii="Segoe UI" w:hAnsi="Segoe UI" w:cs="Segoe UI"/>
      <w:sz w:val="18"/>
      <w:szCs w:val="18"/>
    </w:rPr>
  </w:style>
  <w:style w:type="character" w:customStyle="1" w:styleId="BobletekstTegn">
    <w:name w:val="Bobletekst Tegn"/>
    <w:basedOn w:val="Standardskriftforavsnitt"/>
    <w:link w:val="Bobletekst"/>
    <w:uiPriority w:val="99"/>
    <w:semiHidden/>
    <w:rsid w:val="007B3F6A"/>
    <w:rPr>
      <w:rFonts w:ascii="Segoe UI" w:hAnsi="Segoe UI" w:cs="Segoe UI"/>
      <w:sz w:val="18"/>
      <w:szCs w:val="18"/>
    </w:rPr>
  </w:style>
  <w:style w:type="paragraph" w:customStyle="1" w:styleId="TitleHeader">
    <w:name w:val="TitleHeader"/>
    <w:basedOn w:val="Normal"/>
    <w:next w:val="Normal"/>
    <w:semiHidden/>
    <w:rsid w:val="00BE2F4F"/>
    <w:pPr>
      <w:spacing w:after="360"/>
      <w:jc w:val="right"/>
    </w:pPr>
    <w:rPr>
      <w:b/>
      <w:color w:val="5B6064" w:themeColor="accent1"/>
      <w:sz w:val="28"/>
    </w:rPr>
  </w:style>
  <w:style w:type="paragraph" w:styleId="Ingenmellomrom">
    <w:name w:val="No Spacing"/>
    <w:link w:val="IngenmellomromTegn"/>
    <w:uiPriority w:val="1"/>
    <w:rsid w:val="00996731"/>
    <w:pPr>
      <w:spacing w:after="0" w:line="240" w:lineRule="auto"/>
    </w:pPr>
    <w:rPr>
      <w:rFonts w:eastAsiaTheme="minorEastAsia"/>
      <w:sz w:val="22"/>
      <w:szCs w:val="22"/>
      <w:lang w:val="en-US"/>
    </w:rPr>
  </w:style>
  <w:style w:type="character" w:customStyle="1" w:styleId="IngenmellomromTegn">
    <w:name w:val="Ingen mellomrom Tegn"/>
    <w:basedOn w:val="Standardskriftforavsnitt"/>
    <w:link w:val="Ingenmellomrom"/>
    <w:uiPriority w:val="1"/>
    <w:rsid w:val="00996731"/>
    <w:rPr>
      <w:rFonts w:eastAsiaTheme="minorEastAsia"/>
      <w:sz w:val="22"/>
      <w:szCs w:val="22"/>
      <w:lang w:val="en-US"/>
    </w:rPr>
  </w:style>
  <w:style w:type="paragraph" w:customStyle="1" w:styleId="Disclaimer">
    <w:name w:val="Disclaimer"/>
    <w:basedOn w:val="Normal"/>
    <w:next w:val="Normal"/>
    <w:uiPriority w:val="9"/>
    <w:rsid w:val="006C3DB6"/>
    <w:pPr>
      <w:spacing w:before="160"/>
    </w:pPr>
    <w:rPr>
      <w:sz w:val="16"/>
      <w:szCs w:val="16"/>
    </w:rPr>
  </w:style>
  <w:style w:type="paragraph" w:styleId="Bildetekst">
    <w:name w:val="caption"/>
    <w:basedOn w:val="Normal"/>
    <w:next w:val="Normal"/>
    <w:uiPriority w:val="35"/>
    <w:semiHidden/>
    <w:rsid w:val="00050B3C"/>
    <w:pPr>
      <w:spacing w:after="200" w:line="240" w:lineRule="auto"/>
    </w:pPr>
    <w:rPr>
      <w:i/>
      <w:iCs/>
      <w:color w:val="5B6064" w:themeColor="text2"/>
      <w:sz w:val="18"/>
      <w:szCs w:val="18"/>
    </w:rPr>
  </w:style>
  <w:style w:type="table" w:customStyle="1" w:styleId="VersionGrey">
    <w:name w:val="Version Grey"/>
    <w:basedOn w:val="Vanligtabell"/>
    <w:uiPriority w:val="99"/>
    <w:rsid w:val="0015442D"/>
    <w:pPr>
      <w:spacing w:before="40" w:after="40" w:line="240" w:lineRule="auto"/>
    </w:pPr>
    <w:rPr>
      <w:rFonts w:ascii="Arial" w:hAnsi="Arial"/>
      <w:sz w:val="18"/>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Pr>
    <w:tcPr>
      <w:shd w:val="clear" w:color="auto" w:fill="FFFFFF" w:themeFill="background1"/>
    </w:tcPr>
    <w:tblStylePr w:type="firstRow">
      <w:rPr>
        <w:rFonts w:asciiTheme="majorHAnsi" w:hAnsiTheme="majorHAnsi"/>
      </w:rPr>
      <w:tblPr/>
      <w:tcPr>
        <w:shd w:val="clear" w:color="auto" w:fill="F2F2F2" w:themeFill="background1" w:themeFillShade="F2"/>
      </w:tcPr>
    </w:tblStylePr>
    <w:tblStylePr w:type="lastRow">
      <w:rPr>
        <w:b/>
        <w:color w:val="FFFFFF" w:themeColor="background1"/>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5B6064" w:themeFill="text2"/>
      </w:tcPr>
    </w:tblStylePr>
  </w:style>
  <w:style w:type="table" w:customStyle="1" w:styleId="NorconsultGrey">
    <w:name w:val="Norconsult Grey"/>
    <w:basedOn w:val="Vanligtabell"/>
    <w:uiPriority w:val="99"/>
    <w:rsid w:val="00855241"/>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Pr>
    <w:tcPr>
      <w:shd w:val="clear" w:color="auto" w:fill="FFFFFF" w:themeFill="background1"/>
    </w:tcPr>
    <w:tblStylePr w:type="firstRow">
      <w:rPr>
        <w:rFonts w:ascii="Arial" w:hAnsi="Arial"/>
        <w:b/>
        <w:color w:val="FFFFFF" w:themeColor="background1"/>
        <w:sz w:val="18"/>
      </w:rPr>
      <w:tblPr/>
      <w:tcPr>
        <w:tcBorders>
          <w:top w:val="single" w:sz="4" w:space="0" w:color="5B6064" w:themeColor="accent1"/>
          <w:left w:val="single" w:sz="4" w:space="0" w:color="5B6064" w:themeColor="accent1"/>
          <w:bottom w:val="single" w:sz="4" w:space="0" w:color="5B6064" w:themeColor="accent1"/>
          <w:right w:val="single" w:sz="4" w:space="0" w:color="5B6064" w:themeColor="accent1"/>
          <w:insideH w:val="single" w:sz="4" w:space="0" w:color="5B6064" w:themeColor="accent1"/>
          <w:insideV w:val="single" w:sz="4" w:space="0" w:color="FFFFFF" w:themeColor="background1"/>
          <w:tl2br w:val="nil"/>
          <w:tr2bl w:val="nil"/>
        </w:tcBorders>
        <w:shd w:val="clear" w:color="auto" w:fill="5B6064" w:themeFill="accent1"/>
      </w:tcPr>
    </w:tblStylePr>
  </w:style>
  <w:style w:type="table" w:customStyle="1" w:styleId="NorconsultBlue">
    <w:name w:val="Norconsult Blue"/>
    <w:basedOn w:val="Vanligtabell"/>
    <w:uiPriority w:val="99"/>
    <w:rsid w:val="00614A24"/>
    <w:pPr>
      <w:spacing w:after="0"/>
    </w:pPr>
    <w:rPr>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Pr>
    <w:tcPr>
      <w:shd w:val="clear" w:color="auto" w:fill="FFFFFF" w:themeFill="background1"/>
    </w:tcPr>
    <w:tblStylePr w:type="firstRow">
      <w:rPr>
        <w:rFonts w:ascii="Arial" w:hAnsi="Arial"/>
        <w:b/>
        <w:color w:val="FFFFFF" w:themeColor="background1"/>
        <w:sz w:val="18"/>
      </w:rPr>
      <w:tblPr/>
      <w:tcPr>
        <w:tcBorders>
          <w:top w:val="single" w:sz="4" w:space="0" w:color="00ABBD" w:themeColor="accent2"/>
          <w:left w:val="single" w:sz="4" w:space="0" w:color="00ABBD" w:themeColor="accent2"/>
          <w:bottom w:val="single" w:sz="4" w:space="0" w:color="00ABBD" w:themeColor="accent2"/>
          <w:right w:val="single" w:sz="4" w:space="0" w:color="00ABBD" w:themeColor="accent2"/>
          <w:insideH w:val="single" w:sz="4" w:space="0" w:color="FFFFFF" w:themeColor="background1"/>
          <w:insideV w:val="single" w:sz="4" w:space="0" w:color="FFFFFF" w:themeColor="background1"/>
          <w:tl2br w:val="nil"/>
          <w:tr2bl w:val="nil"/>
        </w:tcBorders>
        <w:shd w:val="clear" w:color="auto" w:fill="00ABBD" w:themeFill="accent2"/>
      </w:tcPr>
    </w:tblStylePr>
  </w:style>
  <w:style w:type="paragraph" w:styleId="Topptekst">
    <w:name w:val="header"/>
    <w:basedOn w:val="Normal"/>
    <w:link w:val="TopptekstTegn"/>
    <w:uiPriority w:val="8"/>
    <w:unhideWhenUsed/>
    <w:rsid w:val="00300D8C"/>
    <w:pPr>
      <w:tabs>
        <w:tab w:val="center" w:pos="4536"/>
        <w:tab w:val="right" w:pos="9072"/>
      </w:tabs>
      <w:spacing w:after="0"/>
    </w:pPr>
    <w:rPr>
      <w:noProof/>
      <w:sz w:val="16"/>
    </w:rPr>
  </w:style>
  <w:style w:type="character" w:customStyle="1" w:styleId="TopptekstTegn">
    <w:name w:val="Topptekst Tegn"/>
    <w:basedOn w:val="Standardskriftforavsnitt"/>
    <w:link w:val="Topptekst"/>
    <w:uiPriority w:val="8"/>
    <w:rsid w:val="00300D8C"/>
    <w:rPr>
      <w:rFonts w:ascii="Arial" w:eastAsia="Arial" w:hAnsi="Arial" w:cs="Times New Roman"/>
      <w:noProof/>
      <w:sz w:val="16"/>
    </w:rPr>
  </w:style>
  <w:style w:type="paragraph" w:customStyle="1" w:styleId="Vedlegg">
    <w:name w:val="Vedlegg"/>
    <w:basedOn w:val="Normal"/>
    <w:uiPriority w:val="5"/>
    <w:rsid w:val="0002359B"/>
    <w:pPr>
      <w:tabs>
        <w:tab w:val="left" w:pos="1134"/>
      </w:tabs>
      <w:spacing w:before="360" w:after="0"/>
      <w:ind w:left="1134" w:hanging="1134"/>
    </w:pPr>
  </w:style>
  <w:style w:type="character" w:customStyle="1" w:styleId="Overskrift5Tegn">
    <w:name w:val="Overskrift 5 Tegn"/>
    <w:basedOn w:val="Standardskriftforavsnitt"/>
    <w:link w:val="Overskrift5"/>
    <w:uiPriority w:val="9"/>
    <w:semiHidden/>
    <w:rsid w:val="00D01E47"/>
    <w:rPr>
      <w:rFonts w:asciiTheme="majorHAnsi" w:eastAsiaTheme="majorEastAsia" w:hAnsiTheme="majorHAnsi" w:cstheme="majorBidi"/>
      <w:color w:val="44474A" w:themeColor="accent1" w:themeShade="BF"/>
    </w:rPr>
  </w:style>
  <w:style w:type="character" w:customStyle="1" w:styleId="Overskrift6Tegn">
    <w:name w:val="Overskrift 6 Tegn"/>
    <w:basedOn w:val="Standardskriftforavsnitt"/>
    <w:link w:val="Overskrift6"/>
    <w:uiPriority w:val="9"/>
    <w:semiHidden/>
    <w:rsid w:val="00D01E47"/>
    <w:rPr>
      <w:rFonts w:asciiTheme="majorHAnsi" w:eastAsiaTheme="majorEastAsia" w:hAnsiTheme="majorHAnsi" w:cstheme="majorBidi"/>
      <w:color w:val="2D2F31" w:themeColor="accent1" w:themeShade="7F"/>
    </w:rPr>
  </w:style>
  <w:style w:type="character" w:customStyle="1" w:styleId="Overskrift7Tegn">
    <w:name w:val="Overskrift 7 Tegn"/>
    <w:basedOn w:val="Standardskriftforavsnitt"/>
    <w:link w:val="Overskrift7"/>
    <w:uiPriority w:val="9"/>
    <w:semiHidden/>
    <w:rsid w:val="00D01E47"/>
    <w:rPr>
      <w:rFonts w:asciiTheme="majorHAnsi" w:eastAsiaTheme="majorEastAsia" w:hAnsiTheme="majorHAnsi" w:cstheme="majorBidi"/>
      <w:i/>
      <w:iCs/>
      <w:color w:val="2D2F31" w:themeColor="accent1" w:themeShade="7F"/>
    </w:rPr>
  </w:style>
  <w:style w:type="character" w:customStyle="1" w:styleId="Overskrift8Tegn">
    <w:name w:val="Overskrift 8 Tegn"/>
    <w:basedOn w:val="Standardskriftforavsnitt"/>
    <w:link w:val="Overskrift8"/>
    <w:uiPriority w:val="9"/>
    <w:semiHidden/>
    <w:rsid w:val="00D01E47"/>
    <w:rPr>
      <w:rFonts w:asciiTheme="majorHAnsi" w:eastAsiaTheme="majorEastAsia" w:hAnsiTheme="majorHAnsi" w:cstheme="majorBidi"/>
      <w:color w:val="272727" w:themeColor="text1" w:themeTint="D8"/>
      <w:sz w:val="21"/>
      <w:szCs w:val="21"/>
    </w:rPr>
  </w:style>
  <w:style w:type="character" w:customStyle="1" w:styleId="Overskrift9Tegn">
    <w:name w:val="Overskrift 9 Tegn"/>
    <w:basedOn w:val="Standardskriftforavsnitt"/>
    <w:link w:val="Overskrift9"/>
    <w:uiPriority w:val="9"/>
    <w:semiHidden/>
    <w:rsid w:val="00D01E47"/>
    <w:rPr>
      <w:rFonts w:asciiTheme="majorHAnsi" w:eastAsiaTheme="majorEastAsia" w:hAnsiTheme="majorHAnsi" w:cstheme="majorBidi"/>
      <w:i/>
      <w:iCs/>
      <w:color w:val="272727" w:themeColor="text1" w:themeTint="D8"/>
      <w:sz w:val="21"/>
      <w:szCs w:val="21"/>
    </w:rPr>
  </w:style>
  <w:style w:type="table" w:customStyle="1" w:styleId="NorconsultGreen">
    <w:name w:val="Norconsult Green"/>
    <w:basedOn w:val="Vanligtabell"/>
    <w:uiPriority w:val="99"/>
    <w:rsid w:val="00614A24"/>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Pr>
    <w:tcPr>
      <w:shd w:val="clear" w:color="auto" w:fill="auto"/>
    </w:tcPr>
    <w:tblStylePr w:type="firstRow">
      <w:rPr>
        <w:rFonts w:asciiTheme="minorHAnsi" w:hAnsiTheme="minorHAnsi"/>
        <w:b/>
        <w:color w:val="auto"/>
        <w:sz w:val="18"/>
      </w:rPr>
      <w:tblPr/>
      <w:tcPr>
        <w:tcBorders>
          <w:top w:val="single" w:sz="4" w:space="0" w:color="B5D334" w:themeColor="accent3"/>
          <w:left w:val="single" w:sz="4" w:space="0" w:color="B5D334" w:themeColor="accent3"/>
          <w:bottom w:val="single" w:sz="4" w:space="0" w:color="B5D334" w:themeColor="accent3"/>
          <w:right w:val="single" w:sz="4" w:space="0" w:color="B5D334" w:themeColor="accent3"/>
          <w:insideH w:val="single" w:sz="4" w:space="0" w:color="FFFFFF" w:themeColor="background1"/>
          <w:insideV w:val="single" w:sz="4" w:space="0" w:color="FFFFFF" w:themeColor="background1"/>
        </w:tcBorders>
        <w:shd w:val="clear" w:color="auto" w:fill="B5D334" w:themeFill="accent3"/>
      </w:tcPr>
    </w:tblStylePr>
  </w:style>
  <w:style w:type="table" w:customStyle="1" w:styleId="Norconsultwithborders">
    <w:name w:val="Norconsult with borders"/>
    <w:basedOn w:val="Vanligtabell"/>
    <w:uiPriority w:val="99"/>
    <w:rsid w:val="00B278A1"/>
    <w:pPr>
      <w:spacing w:after="0" w:line="240" w:lineRule="auto"/>
    </w:pPr>
    <w:tblPr>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CellMar>
        <w:top w:w="28" w:type="dxa"/>
        <w:left w:w="57" w:type="dxa"/>
        <w:bottom w:w="28" w:type="dxa"/>
        <w:right w:w="57" w:type="dxa"/>
      </w:tblCellMar>
    </w:tblPr>
  </w:style>
  <w:style w:type="paragraph" w:customStyle="1" w:styleId="MQStandard">
    <w:name w:val="MQ_Standard"/>
    <w:rsid w:val="00CD17F1"/>
    <w:pPr>
      <w:spacing w:after="120" w:line="288" w:lineRule="auto"/>
      <w:ind w:left="708"/>
    </w:pPr>
    <w:rPr>
      <w:rFonts w:ascii="Calibri" w:eastAsiaTheme="minorEastAsia" w:hAnsi="Calibri" w:cs="Calibri"/>
      <w:color w:val="000000"/>
      <w:kern w:val="2"/>
      <w:sz w:val="22"/>
      <w:szCs w:val="24"/>
      <w:lang w:val="en-US"/>
      <w14:ligatures w14:val="standardContextual"/>
    </w:rPr>
  </w:style>
  <w:style w:type="paragraph" w:customStyle="1" w:styleId="MQHeader1">
    <w:name w:val="MQ_Header1"/>
    <w:basedOn w:val="Overskrift1"/>
    <w:qFormat/>
    <w:rsid w:val="00CD17F1"/>
    <w:pPr>
      <w:spacing w:before="240" w:line="240" w:lineRule="auto"/>
    </w:pPr>
    <w:rPr>
      <w:rFonts w:ascii="Cambria" w:hAnsi="Cambria" w:cs="Cambria"/>
      <w:bCs/>
      <w:color w:val="000000"/>
      <w:kern w:val="2"/>
      <w:sz w:val="36"/>
      <w:szCs w:val="28"/>
      <w:lang w:val="en-US"/>
      <w14:ligatures w14:val="standardContextual"/>
    </w:rPr>
  </w:style>
  <w:style w:type="paragraph" w:customStyle="1" w:styleId="MQHeader2">
    <w:name w:val="MQ_Header2"/>
    <w:basedOn w:val="Overskrift2"/>
    <w:qFormat/>
    <w:rsid w:val="00CD17F1"/>
    <w:pPr>
      <w:spacing w:after="60"/>
    </w:pPr>
    <w:rPr>
      <w:rFonts w:ascii="Cambria" w:hAnsi="Cambria" w:cs="Cambria"/>
      <w:bCs w:val="0"/>
      <w:i/>
      <w:sz w:val="28"/>
      <w:szCs w:val="26"/>
      <w:lang w:val="en-US"/>
    </w:rPr>
  </w:style>
  <w:style w:type="paragraph" w:customStyle="1" w:styleId="MQNumber">
    <w:name w:val="MQ_Number"/>
    <w:qFormat/>
    <w:rsid w:val="00CD17F1"/>
    <w:pPr>
      <w:spacing w:before="240" w:after="120" w:line="240" w:lineRule="auto"/>
      <w:ind w:left="708"/>
    </w:pPr>
    <w:rPr>
      <w:rFonts w:ascii="Cambria" w:eastAsiaTheme="minorEastAsia" w:hAnsi="Cambria" w:cs="Cambria"/>
      <w:color w:val="8DB3E2"/>
      <w:kern w:val="2"/>
      <w:sz w:val="28"/>
      <w:szCs w:val="24"/>
      <w:lang w:val="en-US"/>
      <w14:ligatures w14:val="standardContextual"/>
    </w:rPr>
  </w:style>
  <w:style w:type="paragraph" w:customStyle="1" w:styleId="Default">
    <w:name w:val="Default"/>
    <w:rsid w:val="001807C0"/>
    <w:pPr>
      <w:autoSpaceDE w:val="0"/>
      <w:autoSpaceDN w:val="0"/>
      <w:adjustRightInd w:val="0"/>
      <w:spacing w:after="0" w:line="240" w:lineRule="auto"/>
    </w:pPr>
    <w:rPr>
      <w:rFonts w:ascii="Oslo Sans Office" w:hAnsi="Oslo Sans Office" w:cs="Oslo Sans Office"/>
      <w:color w:val="000000"/>
      <w:sz w:val="24"/>
      <w:szCs w:val="24"/>
    </w:rPr>
  </w:style>
  <w:style w:type="character" w:customStyle="1" w:styleId="cf01">
    <w:name w:val="cf01"/>
    <w:basedOn w:val="Standardskriftforavsnitt"/>
    <w:rsid w:val="001807C0"/>
    <w:rPr>
      <w:rFonts w:ascii="Segoe UI" w:hAnsi="Segoe UI" w:cs="Segoe UI" w:hint="default"/>
      <w:sz w:val="18"/>
      <w:szCs w:val="18"/>
    </w:rPr>
  </w:style>
  <w:style w:type="character" w:styleId="Ulstomtale">
    <w:name w:val="Unresolved Mention"/>
    <w:basedOn w:val="Standardskriftforavsnitt"/>
    <w:uiPriority w:val="99"/>
    <w:semiHidden/>
    <w:unhideWhenUsed/>
    <w:rsid w:val="00372E0E"/>
    <w:rPr>
      <w:color w:val="605E5C"/>
      <w:shd w:val="clear" w:color="auto" w:fill="E1DFDD"/>
    </w:rPr>
  </w:style>
  <w:style w:type="paragraph" w:customStyle="1" w:styleId="paragraph">
    <w:name w:val="paragraph"/>
    <w:basedOn w:val="Normal"/>
    <w:rsid w:val="00A910A0"/>
    <w:pPr>
      <w:spacing w:before="100" w:beforeAutospacing="1" w:after="100" w:afterAutospacing="1" w:line="240" w:lineRule="auto"/>
    </w:pPr>
    <w:rPr>
      <w:rFonts w:ascii="Times New Roman" w:eastAsia="Times New Roman" w:hAnsi="Times New Roman"/>
      <w:sz w:val="24"/>
      <w:szCs w:val="24"/>
      <w:lang w:eastAsia="nb-NO"/>
    </w:rPr>
  </w:style>
  <w:style w:type="character" w:customStyle="1" w:styleId="normaltextrun">
    <w:name w:val="normaltextrun"/>
    <w:basedOn w:val="Standardskriftforavsnitt"/>
    <w:rsid w:val="00A910A0"/>
  </w:style>
  <w:style w:type="character" w:customStyle="1" w:styleId="eop">
    <w:name w:val="eop"/>
    <w:basedOn w:val="Standardskriftforavsnitt"/>
    <w:rsid w:val="00A910A0"/>
  </w:style>
  <w:style w:type="character" w:customStyle="1" w:styleId="s2">
    <w:name w:val="s2"/>
    <w:basedOn w:val="Standardskriftforavsnitt"/>
    <w:rsid w:val="00661036"/>
  </w:style>
  <w:style w:type="paragraph" w:styleId="Revisjon">
    <w:name w:val="Revision"/>
    <w:hidden/>
    <w:uiPriority w:val="99"/>
    <w:semiHidden/>
    <w:rsid w:val="008F3784"/>
    <w:pPr>
      <w:spacing w:after="0" w:line="240" w:lineRule="auto"/>
    </w:pPr>
    <w:rPr>
      <w:rFonts w:ascii="Arial" w:eastAsia="Arial" w:hAnsi="Arial" w:cs="Times New Roman"/>
    </w:rPr>
  </w:style>
  <w:style w:type="character" w:styleId="Merknadsreferanse">
    <w:name w:val="annotation reference"/>
    <w:basedOn w:val="Standardskriftforavsnitt"/>
    <w:uiPriority w:val="99"/>
    <w:semiHidden/>
    <w:unhideWhenUsed/>
    <w:rsid w:val="008F3784"/>
    <w:rPr>
      <w:sz w:val="16"/>
      <w:szCs w:val="16"/>
    </w:rPr>
  </w:style>
  <w:style w:type="paragraph" w:styleId="Merknadstekst">
    <w:name w:val="annotation text"/>
    <w:basedOn w:val="Normal"/>
    <w:link w:val="MerknadstekstTegn"/>
    <w:uiPriority w:val="99"/>
    <w:unhideWhenUsed/>
    <w:rsid w:val="008F3784"/>
    <w:pPr>
      <w:spacing w:line="240" w:lineRule="auto"/>
    </w:pPr>
  </w:style>
  <w:style w:type="character" w:customStyle="1" w:styleId="MerknadstekstTegn">
    <w:name w:val="Merknadstekst Tegn"/>
    <w:basedOn w:val="Standardskriftforavsnitt"/>
    <w:link w:val="Merknadstekst"/>
    <w:uiPriority w:val="99"/>
    <w:rsid w:val="008F3784"/>
    <w:rPr>
      <w:rFonts w:ascii="Arial" w:eastAsia="Arial" w:hAnsi="Arial" w:cs="Times New Roman"/>
    </w:rPr>
  </w:style>
  <w:style w:type="paragraph" w:styleId="Kommentaremne">
    <w:name w:val="annotation subject"/>
    <w:basedOn w:val="Merknadstekst"/>
    <w:next w:val="Merknadstekst"/>
    <w:link w:val="KommentaremneTegn"/>
    <w:uiPriority w:val="99"/>
    <w:semiHidden/>
    <w:unhideWhenUsed/>
    <w:rsid w:val="008F3784"/>
    <w:rPr>
      <w:b/>
      <w:bCs/>
    </w:rPr>
  </w:style>
  <w:style w:type="character" w:customStyle="1" w:styleId="KommentaremneTegn">
    <w:name w:val="Kommentaremne Tegn"/>
    <w:basedOn w:val="MerknadstekstTegn"/>
    <w:link w:val="Kommentaremne"/>
    <w:uiPriority w:val="99"/>
    <w:semiHidden/>
    <w:rsid w:val="008F3784"/>
    <w:rPr>
      <w:rFonts w:ascii="Arial" w:eastAsia="Arial" w:hAnsi="Arial" w:cs="Times New Roman"/>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0468783">
      <w:bodyDiv w:val="1"/>
      <w:marLeft w:val="0"/>
      <w:marRight w:val="0"/>
      <w:marTop w:val="0"/>
      <w:marBottom w:val="0"/>
      <w:divBdr>
        <w:top w:val="none" w:sz="0" w:space="0" w:color="auto"/>
        <w:left w:val="none" w:sz="0" w:space="0" w:color="auto"/>
        <w:bottom w:val="none" w:sz="0" w:space="0" w:color="auto"/>
        <w:right w:val="none" w:sz="0" w:space="0" w:color="auto"/>
      </w:divBdr>
    </w:div>
    <w:div w:id="122620587">
      <w:bodyDiv w:val="1"/>
      <w:marLeft w:val="0"/>
      <w:marRight w:val="0"/>
      <w:marTop w:val="0"/>
      <w:marBottom w:val="0"/>
      <w:divBdr>
        <w:top w:val="none" w:sz="0" w:space="0" w:color="auto"/>
        <w:left w:val="none" w:sz="0" w:space="0" w:color="auto"/>
        <w:bottom w:val="none" w:sz="0" w:space="0" w:color="auto"/>
        <w:right w:val="none" w:sz="0" w:space="0" w:color="auto"/>
      </w:divBdr>
    </w:div>
    <w:div w:id="292562688">
      <w:bodyDiv w:val="1"/>
      <w:marLeft w:val="0"/>
      <w:marRight w:val="0"/>
      <w:marTop w:val="0"/>
      <w:marBottom w:val="0"/>
      <w:divBdr>
        <w:top w:val="none" w:sz="0" w:space="0" w:color="auto"/>
        <w:left w:val="none" w:sz="0" w:space="0" w:color="auto"/>
        <w:bottom w:val="none" w:sz="0" w:space="0" w:color="auto"/>
        <w:right w:val="none" w:sz="0" w:space="0" w:color="auto"/>
      </w:divBdr>
    </w:div>
    <w:div w:id="460155894">
      <w:bodyDiv w:val="1"/>
      <w:marLeft w:val="0"/>
      <w:marRight w:val="0"/>
      <w:marTop w:val="0"/>
      <w:marBottom w:val="0"/>
      <w:divBdr>
        <w:top w:val="none" w:sz="0" w:space="0" w:color="auto"/>
        <w:left w:val="none" w:sz="0" w:space="0" w:color="auto"/>
        <w:bottom w:val="none" w:sz="0" w:space="0" w:color="auto"/>
        <w:right w:val="none" w:sz="0" w:space="0" w:color="auto"/>
      </w:divBdr>
    </w:div>
    <w:div w:id="489518307">
      <w:bodyDiv w:val="1"/>
      <w:marLeft w:val="0"/>
      <w:marRight w:val="0"/>
      <w:marTop w:val="0"/>
      <w:marBottom w:val="0"/>
      <w:divBdr>
        <w:top w:val="none" w:sz="0" w:space="0" w:color="auto"/>
        <w:left w:val="none" w:sz="0" w:space="0" w:color="auto"/>
        <w:bottom w:val="none" w:sz="0" w:space="0" w:color="auto"/>
        <w:right w:val="none" w:sz="0" w:space="0" w:color="auto"/>
      </w:divBdr>
    </w:div>
    <w:div w:id="679698376">
      <w:bodyDiv w:val="1"/>
      <w:marLeft w:val="0"/>
      <w:marRight w:val="0"/>
      <w:marTop w:val="0"/>
      <w:marBottom w:val="0"/>
      <w:divBdr>
        <w:top w:val="none" w:sz="0" w:space="0" w:color="auto"/>
        <w:left w:val="none" w:sz="0" w:space="0" w:color="auto"/>
        <w:bottom w:val="none" w:sz="0" w:space="0" w:color="auto"/>
        <w:right w:val="none" w:sz="0" w:space="0" w:color="auto"/>
      </w:divBdr>
    </w:div>
    <w:div w:id="695153667">
      <w:bodyDiv w:val="1"/>
      <w:marLeft w:val="0"/>
      <w:marRight w:val="0"/>
      <w:marTop w:val="0"/>
      <w:marBottom w:val="0"/>
      <w:divBdr>
        <w:top w:val="none" w:sz="0" w:space="0" w:color="auto"/>
        <w:left w:val="none" w:sz="0" w:space="0" w:color="auto"/>
        <w:bottom w:val="none" w:sz="0" w:space="0" w:color="auto"/>
        <w:right w:val="none" w:sz="0" w:space="0" w:color="auto"/>
      </w:divBdr>
    </w:div>
    <w:div w:id="1422019843">
      <w:bodyDiv w:val="1"/>
      <w:marLeft w:val="0"/>
      <w:marRight w:val="0"/>
      <w:marTop w:val="0"/>
      <w:marBottom w:val="0"/>
      <w:divBdr>
        <w:top w:val="none" w:sz="0" w:space="0" w:color="auto"/>
        <w:left w:val="none" w:sz="0" w:space="0" w:color="auto"/>
        <w:bottom w:val="none" w:sz="0" w:space="0" w:color="auto"/>
        <w:right w:val="none" w:sz="0" w:space="0" w:color="auto"/>
      </w:divBdr>
    </w:div>
    <w:div w:id="1532500674">
      <w:bodyDiv w:val="1"/>
      <w:marLeft w:val="0"/>
      <w:marRight w:val="0"/>
      <w:marTop w:val="0"/>
      <w:marBottom w:val="0"/>
      <w:divBdr>
        <w:top w:val="none" w:sz="0" w:space="0" w:color="auto"/>
        <w:left w:val="none" w:sz="0" w:space="0" w:color="auto"/>
        <w:bottom w:val="none" w:sz="0" w:space="0" w:color="auto"/>
        <w:right w:val="none" w:sz="0" w:space="0" w:color="auto"/>
      </w:divBdr>
    </w:div>
    <w:div w:id="1759251751">
      <w:bodyDiv w:val="1"/>
      <w:marLeft w:val="0"/>
      <w:marRight w:val="0"/>
      <w:marTop w:val="0"/>
      <w:marBottom w:val="0"/>
      <w:divBdr>
        <w:top w:val="none" w:sz="0" w:space="0" w:color="auto"/>
        <w:left w:val="none" w:sz="0" w:space="0" w:color="auto"/>
        <w:bottom w:val="none" w:sz="0" w:space="0" w:color="auto"/>
        <w:right w:val="none" w:sz="0" w:space="0" w:color="auto"/>
      </w:divBdr>
    </w:div>
    <w:div w:id="1835758369">
      <w:bodyDiv w:val="1"/>
      <w:marLeft w:val="0"/>
      <w:marRight w:val="0"/>
      <w:marTop w:val="0"/>
      <w:marBottom w:val="0"/>
      <w:divBdr>
        <w:top w:val="none" w:sz="0" w:space="0" w:color="auto"/>
        <w:left w:val="none" w:sz="0" w:space="0" w:color="auto"/>
        <w:bottom w:val="none" w:sz="0" w:space="0" w:color="auto"/>
        <w:right w:val="none" w:sz="0" w:space="0" w:color="auto"/>
      </w:divBdr>
    </w:div>
    <w:div w:id="20032689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gunnar.ridderstrom@norconsult.com" TargetMode="Externa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mailto:postmottak@bym.oslo.kommune.no"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synne.daekko.naess@norconsult.com"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Norconsult\Office\Templates\Norconsult\1%20Norwegian%20(Bokmaal)\Notat%20Ekstern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AC11DA2BFDC43AD8DB60779D4A44A8D"/>
        <w:category>
          <w:name w:val="Generelt"/>
          <w:gallery w:val="placeholder"/>
        </w:category>
        <w:types>
          <w:type w:val="bbPlcHdr"/>
        </w:types>
        <w:behaviors>
          <w:behavior w:val="content"/>
        </w:behaviors>
        <w:guid w:val="{EB654B71-C17C-49FE-A551-B9608E8230FF}"/>
      </w:docPartPr>
      <w:docPartBody>
        <w:p w:rsidR="00DA43D4" w:rsidRDefault="00DA43D4"/>
      </w:docPartBody>
    </w:docPart>
    <w:docPart>
      <w:docPartPr>
        <w:name w:val="08DC85748CEF4A39A3E12ECC6E2C555E"/>
        <w:category>
          <w:name w:val="Generelt"/>
          <w:gallery w:val="placeholder"/>
        </w:category>
        <w:types>
          <w:type w:val="bbPlcHdr"/>
        </w:types>
        <w:behaviors>
          <w:behavior w:val="content"/>
        </w:behaviors>
        <w:guid w:val="{1C2604FE-308C-43DD-97A4-9DD003245844}"/>
      </w:docPartPr>
      <w:docPartBody>
        <w:p w:rsidR="00DA43D4" w:rsidRDefault="00DA43D4"/>
      </w:docPartBody>
    </w:docPart>
    <w:docPart>
      <w:docPartPr>
        <w:name w:val="B8CFD05774464452ADBB5B42C1A4A679"/>
        <w:category>
          <w:name w:val="Generelt"/>
          <w:gallery w:val="placeholder"/>
        </w:category>
        <w:types>
          <w:type w:val="bbPlcHdr"/>
        </w:types>
        <w:behaviors>
          <w:behavior w:val="content"/>
        </w:behaviors>
        <w:guid w:val="{7619F459-FC06-44B9-ADF4-10E21C61F22F}"/>
      </w:docPartPr>
      <w:docPartBody>
        <w:p w:rsidR="00DA43D4" w:rsidRDefault="00DA43D4"/>
      </w:docPartBody>
    </w:docPart>
    <w:docPart>
      <w:docPartPr>
        <w:name w:val="F76D5511DA034B48B0EF4969CE66D4B2"/>
        <w:category>
          <w:name w:val="Generelt"/>
          <w:gallery w:val="placeholder"/>
        </w:category>
        <w:types>
          <w:type w:val="bbPlcHdr"/>
        </w:types>
        <w:behaviors>
          <w:behavior w:val="content"/>
        </w:behaviors>
        <w:guid w:val="{DA3F1FD4-0ED1-414F-9680-E9194F76E18B}"/>
      </w:docPartPr>
      <w:docPartBody>
        <w:p w:rsidR="00DA43D4" w:rsidRDefault="00DA43D4"/>
      </w:docPartBody>
    </w:docPart>
    <w:docPart>
      <w:docPartPr>
        <w:name w:val="2864F2A7CBAC4A1B8AE6165A7FFA1BAE"/>
        <w:category>
          <w:name w:val="Generelt"/>
          <w:gallery w:val="placeholder"/>
        </w:category>
        <w:types>
          <w:type w:val="bbPlcHdr"/>
        </w:types>
        <w:behaviors>
          <w:behavior w:val="content"/>
        </w:behaviors>
        <w:guid w:val="{4B78B477-12ED-4623-BE08-CA640D341DD4}"/>
      </w:docPartPr>
      <w:docPartBody>
        <w:p w:rsidR="00DA43D4" w:rsidRDefault="00DA43D4"/>
      </w:docPartBody>
    </w:docPart>
    <w:docPart>
      <w:docPartPr>
        <w:name w:val="7D358EBA82204ECAB7E7F0D9C7F0F246"/>
        <w:category>
          <w:name w:val="Generelt"/>
          <w:gallery w:val="placeholder"/>
        </w:category>
        <w:types>
          <w:type w:val="bbPlcHdr"/>
        </w:types>
        <w:behaviors>
          <w:behavior w:val="content"/>
        </w:behaviors>
        <w:guid w:val="{BC7EC651-CCBA-4BDB-ABBF-CFC1FDF998BB}"/>
      </w:docPartPr>
      <w:docPartBody>
        <w:p w:rsidR="00DA43D4" w:rsidRDefault="00DA43D4"/>
      </w:docPartBody>
    </w:docPart>
    <w:docPart>
      <w:docPartPr>
        <w:name w:val="F1FA6829645740AC88E59780E7840128"/>
        <w:category>
          <w:name w:val="Generelt"/>
          <w:gallery w:val="placeholder"/>
        </w:category>
        <w:types>
          <w:type w:val="bbPlcHdr"/>
        </w:types>
        <w:behaviors>
          <w:behavior w:val="content"/>
        </w:behaviors>
        <w:guid w:val="{E6FE69B6-A27C-42A8-888F-7F622E547CD1}"/>
      </w:docPartPr>
      <w:docPartBody>
        <w:p w:rsidR="00DA43D4" w:rsidRDefault="00DA43D4"/>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Oslo Sans Office">
    <w:altName w:val="Calibri"/>
    <w:panose1 w:val="02000000000000000000"/>
    <w:charset w:val="00"/>
    <w:family w:val="auto"/>
    <w:pitch w:val="variable"/>
    <w:sig w:usb0="00000007" w:usb1="00000001" w:usb2="00000000" w:usb3="00000000" w:csb0="0000009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7809"/>
    <w:rsid w:val="0009337E"/>
    <w:rsid w:val="000C6059"/>
    <w:rsid w:val="000E4867"/>
    <w:rsid w:val="001430BF"/>
    <w:rsid w:val="001928D7"/>
    <w:rsid w:val="00193E4C"/>
    <w:rsid w:val="001A44D8"/>
    <w:rsid w:val="001B42C4"/>
    <w:rsid w:val="002249F1"/>
    <w:rsid w:val="00237583"/>
    <w:rsid w:val="0032512A"/>
    <w:rsid w:val="00366B39"/>
    <w:rsid w:val="00393035"/>
    <w:rsid w:val="00451C22"/>
    <w:rsid w:val="00471897"/>
    <w:rsid w:val="004F324D"/>
    <w:rsid w:val="00530208"/>
    <w:rsid w:val="00531790"/>
    <w:rsid w:val="0054271F"/>
    <w:rsid w:val="005B6FF0"/>
    <w:rsid w:val="00606086"/>
    <w:rsid w:val="006646A2"/>
    <w:rsid w:val="006773A2"/>
    <w:rsid w:val="006917AC"/>
    <w:rsid w:val="007C58A3"/>
    <w:rsid w:val="007D7809"/>
    <w:rsid w:val="007F6EF6"/>
    <w:rsid w:val="00923A17"/>
    <w:rsid w:val="00924F52"/>
    <w:rsid w:val="009E503A"/>
    <w:rsid w:val="00A252AB"/>
    <w:rsid w:val="00A6002C"/>
    <w:rsid w:val="00AA4514"/>
    <w:rsid w:val="00BC49E0"/>
    <w:rsid w:val="00BC577D"/>
    <w:rsid w:val="00CB64BC"/>
    <w:rsid w:val="00CF03E9"/>
    <w:rsid w:val="00DA43D4"/>
    <w:rsid w:val="00DC011E"/>
    <w:rsid w:val="00DE33C1"/>
    <w:rsid w:val="00E13E65"/>
    <w:rsid w:val="00E202ED"/>
    <w:rsid w:val="00E80A8C"/>
    <w:rsid w:val="00EE50CA"/>
    <w:rsid w:val="00F0346C"/>
    <w:rsid w:val="00F13AE8"/>
    <w:rsid w:val="00FE7ED9"/>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decimalSymbol w:val=","/>
  <w:listSeparator w:val=";"/>
  <w14:docId w14:val="5387F970"/>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nb-NO" w:eastAsia="nb-NO"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Norconsult">
      <a:dk1>
        <a:sysClr val="windowText" lastClr="000000"/>
      </a:dk1>
      <a:lt1>
        <a:sysClr val="window" lastClr="FFFFFF"/>
      </a:lt1>
      <a:dk2>
        <a:srgbClr val="5B6064"/>
      </a:dk2>
      <a:lt2>
        <a:srgbClr val="E7E6E6"/>
      </a:lt2>
      <a:accent1>
        <a:srgbClr val="5B6064"/>
      </a:accent1>
      <a:accent2>
        <a:srgbClr val="00ABBD"/>
      </a:accent2>
      <a:accent3>
        <a:srgbClr val="B5D334"/>
      </a:accent3>
      <a:accent4>
        <a:srgbClr val="E3D418"/>
      </a:accent4>
      <a:accent5>
        <a:srgbClr val="2C5379"/>
      </a:accent5>
      <a:accent6>
        <a:srgbClr val="5E2580"/>
      </a:accent6>
      <a:hlink>
        <a:srgbClr val="00ABBD"/>
      </a:hlink>
      <a:folHlink>
        <a:srgbClr val="DC1254"/>
      </a:folHlink>
    </a:clrScheme>
    <a:fontScheme name="Norconsul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c528fd71-ad7b-48f8-811b-c0b5643803ab" ContentTypeId="0x010100B30FFA9654885747A9398EC00E401CCB" PreviousValue="false" LastSyncTimeStamp="2021-02-17T01:59:31.347Z"/>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OK_Felles_Arkivverdig xmlns="7ed84371-acf6-4102-828c-2caf905b4736" xsi:nil="true"/>
  </documentManagement>
</p:properties>
</file>

<file path=customXml/item4.xml><?xml version="1.0" encoding="utf-8"?>
<ct:contentTypeSchema xmlns:ct="http://schemas.microsoft.com/office/2006/metadata/contentType" xmlns:ma="http://schemas.microsoft.com/office/2006/metadata/properties/metaAttributes" ct:_="" ma:_="" ma:contentTypeName="Oslo brev" ma:contentTypeID="0x010100B30FFA9654885747A9398EC00E401CCB0029983D84E82E7B42B82F6474E7E6FD0F" ma:contentTypeVersion="18" ma:contentTypeDescription="" ma:contentTypeScope="" ma:versionID="4563a011ada8f9f6928c90e00abbda6a">
  <xsd:schema xmlns:xsd="http://www.w3.org/2001/XMLSchema" xmlns:xs="http://www.w3.org/2001/XMLSchema" xmlns:p="http://schemas.microsoft.com/office/2006/metadata/properties" xmlns:ns2="7ed84371-acf6-4102-828c-2caf905b4736" targetNamespace="http://schemas.microsoft.com/office/2006/metadata/properties" ma:root="true" ma:fieldsID="a4c71bd69be5242dca0af10a17dcbbf6" ns2:_="">
    <xsd:import namespace="7ed84371-acf6-4102-828c-2caf905b4736"/>
    <xsd:element name="properties">
      <xsd:complexType>
        <xsd:sequence>
          <xsd:element name="documentManagement">
            <xsd:complexType>
              <xsd:all>
                <xsd:element ref="ns2:OK_Felles_Arkivverdi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d84371-acf6-4102-828c-2caf905b4736" elementFormDefault="qualified">
    <xsd:import namespace="http://schemas.microsoft.com/office/2006/documentManagement/types"/>
    <xsd:import namespace="http://schemas.microsoft.com/office/infopath/2007/PartnerControls"/>
    <xsd:element name="OK_Felles_Arkivverdig" ma:index="8" nillable="true" ma:displayName="Arkivverdig" ma:description="Skal dokumentet bli arkivert i virksomhetens arkivssytem?" ma:format="Dropdown" ma:internalName="OK_Felles_Arkivverdig" ma:readOnly="false">
      <xsd:simpleType>
        <xsd:restriction base="dms:Choice">
          <xsd:enumeration value="Ja"/>
          <xsd:enumeration value="Nei"/>
          <xsd:enumeration value="Arkiver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A266D1-C1EB-4925-84F2-1ECF6E125942}">
  <ds:schemaRefs>
    <ds:schemaRef ds:uri="Microsoft.SharePoint.Taxonomy.ContentTypeSync"/>
  </ds:schemaRefs>
</ds:datastoreItem>
</file>

<file path=customXml/itemProps2.xml><?xml version="1.0" encoding="utf-8"?>
<ds:datastoreItem xmlns:ds="http://schemas.openxmlformats.org/officeDocument/2006/customXml" ds:itemID="{22BC0510-7379-476D-BECB-B4B16B62B019}">
  <ds:schemaRefs>
    <ds:schemaRef ds:uri="http://schemas.openxmlformats.org/officeDocument/2006/bibliography"/>
  </ds:schemaRefs>
</ds:datastoreItem>
</file>

<file path=customXml/itemProps3.xml><?xml version="1.0" encoding="utf-8"?>
<ds:datastoreItem xmlns:ds="http://schemas.openxmlformats.org/officeDocument/2006/customXml" ds:itemID="{4C8C9B03-7FCB-435A-BF02-D728C864406E}">
  <ds:schemaRefs>
    <ds:schemaRef ds:uri="http://schemas.microsoft.com/office/2006/metadata/properties"/>
    <ds:schemaRef ds:uri="http://schemas.microsoft.com/office/infopath/2007/PartnerControls"/>
    <ds:schemaRef ds:uri="7ed84371-acf6-4102-828c-2caf905b4736"/>
  </ds:schemaRefs>
</ds:datastoreItem>
</file>

<file path=customXml/itemProps4.xml><?xml version="1.0" encoding="utf-8"?>
<ds:datastoreItem xmlns:ds="http://schemas.openxmlformats.org/officeDocument/2006/customXml" ds:itemID="{A5D7B0E9-BC7B-4DCC-A063-0CF799982C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ed84371-acf6-4102-828c-2caf905b47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1947260-A03B-4685-A1ED-3AEEB2E1C0AB}">
  <ds:schemaRefs>
    <ds:schemaRef ds:uri="http://schemas.microsoft.com/sharepoint/v3/contenttype/forms"/>
  </ds:schemaRefs>
</ds:datastoreItem>
</file>

<file path=docMetadata/LabelInfo.xml><?xml version="1.0" encoding="utf-8"?>
<clbl:labelList xmlns:clbl="http://schemas.microsoft.com/office/2020/mipLabelMetadata">
  <clbl:label id="{ce25ca93-004f-44f4-a6b5-eb22b45815aa}" enabled="0" method="" siteId="{ce25ca93-004f-44f4-a6b5-eb22b45815aa}" removed="1"/>
</clbl:labelList>
</file>

<file path=docProps/app.xml><?xml version="1.0" encoding="utf-8"?>
<Properties xmlns="http://schemas.openxmlformats.org/officeDocument/2006/extended-properties" xmlns:vt="http://schemas.openxmlformats.org/officeDocument/2006/docPropsVTypes">
  <Template>Notat Eksternt.dotx</Template>
  <TotalTime>0</TotalTime>
  <Pages>15</Pages>
  <Words>6135</Words>
  <Characters>32517</Characters>
  <Application>Microsoft Office Word</Application>
  <DocSecurity>0</DocSecurity>
  <Lines>270</Lines>
  <Paragraphs>77</Paragraphs>
  <ScaleCrop>false</ScaleCrop>
  <Company/>
  <LinksUpToDate>false</LinksUpToDate>
  <CharactersWithSpaces>38575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Gunnar Ridderström</dc:creator>
  <cp:keywords/>
  <cp:lastModifiedBy>Lars Olav Farstad</cp:lastModifiedBy>
  <cp:revision>312</cp:revision>
  <cp:lastPrinted>2024-09-17T13:32:00Z</cp:lastPrinted>
  <dcterms:created xsi:type="dcterms:W3CDTF">2024-06-27T20:18:00Z</dcterms:created>
  <dcterms:modified xsi:type="dcterms:W3CDTF">2025-05-22T10:23:00Z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0x010100B30FFA9654885747A9398EC00E401CCB0029983D84E82E7B42B82F6474E7E6FD0F</vt:lpwstr>
  </property>
  <property fmtid="{D5CDD505-2E9C-101B-9397-08002B2CF9AE}" pid="3" name="NorconsultDoc">
    <vt:bool>false</vt:bool>
  </property>
  <property fmtid="{D5CDD505-2E9C-101B-9397-08002B2CF9AE}" pid="4" name="usrLocation">
    <vt:lpwstr> </vt:lpwstr>
  </property>
  <property fmtid="{D5CDD505-2E9C-101B-9397-08002B2CF9AE}" pid="5" name="usrEmail">
    <vt:lpwstr/>
  </property>
  <property fmtid="{D5CDD505-2E9C-101B-9397-08002B2CF9AE}" pid="6" name="usrAuthor">
    <vt:lpwstr>Gunnar Ridderström</vt:lpwstr>
  </property>
  <property fmtid="{D5CDD505-2E9C-101B-9397-08002B2CF9AE}" pid="7" name="DocVersion">
    <vt:lpwstr>B04</vt:lpwstr>
  </property>
  <property fmtid="{D5CDD505-2E9C-101B-9397-08002B2CF9AE}" pid="8" name="LastVersionDate">
    <vt:lpwstr>2024-09-17</vt:lpwstr>
  </property>
  <property fmtid="{D5CDD505-2E9C-101B-9397-08002B2CF9AE}" pid="9" name="propAssignment no.">
    <vt:lpwstr>52400167</vt:lpwstr>
  </property>
  <property fmtid="{D5CDD505-2E9C-101B-9397-08002B2CF9AE}" pid="10" name="propDocument no.">
    <vt:lpwstr>TFAG-02</vt:lpwstr>
  </property>
  <property fmtid="{D5CDD505-2E9C-101B-9397-08002B2CF9AE}" pid="11" name="propClient">
    <vt:lpwstr>Bymiljøetaten, Oslo kommune</vt:lpwstr>
  </property>
  <property fmtid="{D5CDD505-2E9C-101B-9397-08002B2CF9AE}" pid="12" name="propTo">
    <vt:lpwstr>Prosjektleder Lars Olav Farstad</vt:lpwstr>
  </property>
  <property fmtid="{D5CDD505-2E9C-101B-9397-08002B2CF9AE}" pid="13" name="propTitle">
    <vt:lpwstr>Oppsummering av innspill til forprosjekt Sars gate</vt:lpwstr>
  </property>
  <property fmtid="{D5CDD505-2E9C-101B-9397-08002B2CF9AE}" pid="14" name="prefix">
    <vt:lpwstr>not</vt:lpwstr>
  </property>
  <property fmtid="{D5CDD505-2E9C-101B-9397-08002B2CF9AE}" pid="15" name="nocos_Company">
    <vt:lpwstr/>
  </property>
  <property fmtid="{D5CDD505-2E9C-101B-9397-08002B2CF9AE}" pid="16" name="nocos_Country">
    <vt:lpwstr/>
  </property>
  <property fmtid="{D5CDD505-2E9C-101B-9397-08002B2CF9AE}" pid="17" name="MediaServiceImageTags">
    <vt:lpwstr/>
  </property>
  <property fmtid="{D5CDD505-2E9C-101B-9397-08002B2CF9AE}" pid="18" name="nocos_Country2e046c78d7b14a9987252de9d9e5a08e">
    <vt:lpwstr/>
  </property>
  <property fmtid="{D5CDD505-2E9C-101B-9397-08002B2CF9AE}" pid="19" name="g43693e65fee4fe6852021dad4189cbb">
    <vt:lpwstr/>
  </property>
  <property fmtid="{D5CDD505-2E9C-101B-9397-08002B2CF9AE}" pid="20" name="nocos_MeetingType">
    <vt:lpwstr/>
  </property>
  <property fmtid="{D5CDD505-2E9C-101B-9397-08002B2CF9AE}" pid="21" name="nocos_NorconsultLocation">
    <vt:lpwstr/>
  </property>
  <property fmtid="{D5CDD505-2E9C-101B-9397-08002B2CF9AE}" pid="22" name="lcf76f155ced4ddcb4097134ff3c332f">
    <vt:lpwstr/>
  </property>
  <property fmtid="{D5CDD505-2E9C-101B-9397-08002B2CF9AE}" pid="23" name="MSIP_Label_d0484126-3486-41a9-802e-7f1e2277276c_Enabled">
    <vt:lpwstr>true</vt:lpwstr>
  </property>
  <property fmtid="{D5CDD505-2E9C-101B-9397-08002B2CF9AE}" pid="24" name="MSIP_Label_d0484126-3486-41a9-802e-7f1e2277276c_SetDate">
    <vt:lpwstr>2024-09-12T20:34:22Z</vt:lpwstr>
  </property>
  <property fmtid="{D5CDD505-2E9C-101B-9397-08002B2CF9AE}" pid="25" name="MSIP_Label_d0484126-3486-41a9-802e-7f1e2277276c_Method">
    <vt:lpwstr>Standard</vt:lpwstr>
  </property>
  <property fmtid="{D5CDD505-2E9C-101B-9397-08002B2CF9AE}" pid="26" name="MSIP_Label_d0484126-3486-41a9-802e-7f1e2277276c_Name">
    <vt:lpwstr>d0484126-3486-41a9-802e-7f1e2277276c</vt:lpwstr>
  </property>
  <property fmtid="{D5CDD505-2E9C-101B-9397-08002B2CF9AE}" pid="27" name="MSIP_Label_d0484126-3486-41a9-802e-7f1e2277276c_SiteId">
    <vt:lpwstr>eec01f8e-737f-43e3-9ed5-f8a59913bd82</vt:lpwstr>
  </property>
  <property fmtid="{D5CDD505-2E9C-101B-9397-08002B2CF9AE}" pid="28" name="MSIP_Label_d0484126-3486-41a9-802e-7f1e2277276c_ActionId">
    <vt:lpwstr>1d538f95-5e44-4ca4-bc4d-3598385e068b</vt:lpwstr>
  </property>
  <property fmtid="{D5CDD505-2E9C-101B-9397-08002B2CF9AE}" pid="29" name="MSIP_Label_d0484126-3486-41a9-802e-7f1e2277276c_ContentBits">
    <vt:lpwstr>0</vt:lpwstr>
  </property>
  <property fmtid="{D5CDD505-2E9C-101B-9397-08002B2CF9AE}" pid="30" name="nocos_disciplineTerms">
    <vt:lpwstr/>
  </property>
  <property fmtid="{D5CDD505-2E9C-101B-9397-08002B2CF9AE}" pid="31" name="TaxCatchAll">
    <vt:lpwstr/>
  </property>
</Properties>
</file>