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charts/chart46.xml" ContentType="application/vnd.openxmlformats-officedocument.drawingml.chart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notesSlides/notesSlide27.xml" ContentType="application/vnd.openxmlformats-officedocument.presentationml.notesSlide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slideLayouts/slideLayout60.xml" ContentType="application/vnd.openxmlformats-officedocument.presentationml.slideLayout+xml"/>
  <Override PartName="/ppt/tags/tag85.xml" ContentType="application/vnd.openxmlformats-officedocument.presentationml.tags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notesSlides/notesSlide41.xml" ContentType="application/vnd.openxmlformats-officedocument.presentationml.notesSlide+xml"/>
  <Override PartName="/ppt/tags/tag52.xml" ContentType="application/vnd.openxmlformats-officedocument.presentationml.tags+xml"/>
  <Override PartName="/ppt/notesSlides/notesSlide30.xml" ContentType="application/vnd.openxmlformats-officedocument.presentationml.notesSlide+xml"/>
  <Override PartName="/ppt/tags/tag109.xml" ContentType="application/vnd.openxmlformats-officedocument.presentationml.tags+xml"/>
  <Override PartName="/ppt/tags/tag41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charts/chart29.xml" ContentType="application/vnd.openxmlformats-officedocument.drawingml.chart+xml"/>
  <Override PartName="/ppt/tags/tag112.xml" ContentType="application/vnd.openxmlformats-officedocument.presentationml.tag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charts/chart18.xml" ContentType="application/vnd.openxmlformats-officedocument.drawingml.chart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68.xml" ContentType="application/vnd.openxmlformats-officedocument.presentationml.tags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32.xml" ContentType="application/vnd.openxmlformats-officedocument.drawingml.chart+xml"/>
  <Override PartName="/ppt/notesSlides/notesSlide35.xml" ContentType="application/vnd.openxmlformats-officedocument.presentationml.notesSlide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tags/tag93.xml" ContentType="application/vnd.openxmlformats-officedocument.presentationml.tags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charts/chart10.xml" ContentType="application/vnd.openxmlformats-officedocument.drawingml.chart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charts/chart48.xml" ContentType="application/vnd.openxmlformats-officedocument.drawingml.char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ags/tag98.xml" ContentType="application/vnd.openxmlformats-officedocument.presentationml.tags+xml"/>
  <Override PartName="/ppt/notesSlides/notesSlide29.xml" ContentType="application/vnd.openxmlformats-officedocument.presentationml.notesSlide+xml"/>
  <Override PartName="/ppt/charts/chart37.xml" ContentType="application/vnd.openxmlformats-officedocument.drawingml.chart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slideLayouts/slideLayout51.xml" ContentType="application/vnd.openxmlformats-officedocument.presentationml.slideLayout+xml"/>
  <Override PartName="/ppt/tags/tag76.xml" ContentType="application/vnd.openxmlformats-officedocument.presentationml.tags+xml"/>
  <Override PartName="/ppt/charts/chart15.xml" ContentType="application/vnd.openxmlformats-officedocument.drawingml.chart+xml"/>
  <Override PartName="/ppt/notesSlides/notesSlide43.xml" ContentType="application/vnd.openxmlformats-officedocument.presentationml.notesSlide+xml"/>
  <Override PartName="/ppt/charts/chart51.xml" ContentType="application/vnd.openxmlformats-officedocument.drawingml.chart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slideLayouts/slideLayout40.xml" ContentType="application/vnd.openxmlformats-officedocument.presentationml.slideLayout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32.xml" ContentType="application/vnd.openxmlformats-officedocument.presentationml.notesSlide+xml"/>
  <Override PartName="/ppt/charts/chart40.xml" ContentType="application/vnd.openxmlformats-officedocument.drawingml.chart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tags/tag59.xml" ContentType="application/vnd.openxmlformats-officedocument.presentationml.tags+xml"/>
  <Override PartName="/ppt/charts/chart34.xml" ContentType="application/vnd.openxmlformats-officedocument.drawingml.chart+xml"/>
  <Override PartName="/ppt/notesSlides/notesSlide37.xml" ContentType="application/vnd.openxmlformats-officedocument.presentationml.notesSlide+xml"/>
  <Override PartName="/ppt/charts/chart45.xml" ContentType="application/vnd.openxmlformats-officedocument.drawingml.char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notesSlides/notesSlide15.xml" ContentType="application/vnd.openxmlformats-officedocument.presentationml.notesSlide+xml"/>
  <Override PartName="/ppt/tags/tag95.xml" ContentType="application/vnd.openxmlformats-officedocument.presentationml.tags+xml"/>
  <Override PartName="/ppt/charts/chart23.xml" ContentType="application/vnd.openxmlformats-officedocument.drawingml.chart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notesSlides/notesSlide33.xml" ContentType="application/vnd.openxmlformats-officedocument.presentationml.notesSlide+xml"/>
  <Override PartName="/ppt/charts/chart41.xml" ContentType="application/vnd.openxmlformats-officedocument.drawingml.chart+xml"/>
  <Override PartName="/ppt/notesSlides/notesSlide51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tags/tag91.xml" ContentType="application/vnd.openxmlformats-officedocument.presentationml.tags+xml"/>
  <Override PartName="/ppt/notesSlides/notesSlide40.xml" ContentType="application/vnd.openxmlformats-officedocument.presentationml.notesSlide+xml"/>
  <Override PartName="/ppt/tags/tag119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ppt/tags/tag115.xml" ContentType="application/vnd.openxmlformats-officedocument.presentationml.tag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89.xml" ContentType="application/vnd.openxmlformats-officedocument.presentationml.tags+xml"/>
  <Override PartName="/ppt/charts/chart28.xml" ContentType="application/vnd.openxmlformats-officedocument.drawingml.chart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tags/tag78.xml" ContentType="application/vnd.openxmlformats-officedocument.presentationml.tags+xml"/>
  <Override PartName="/ppt/charts/chart17.xml" ContentType="application/vnd.openxmlformats-officedocument.drawingml.chart+xml"/>
  <Override PartName="/ppt/tags/tag100.xml" ContentType="application/vnd.openxmlformats-officedocument.presentationml.tags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charts/chart36.xml" ContentType="application/vnd.openxmlformats-officedocument.drawingml.chart+xml"/>
  <Override PartName="/ppt/notesSlides/notesSlide39.xml" ContentType="application/vnd.openxmlformats-officedocument.presentationml.notesSlide+xml"/>
  <Override PartName="/ppt/charts/chart4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notesSlides/notesSlide17.xml" ContentType="application/vnd.openxmlformats-officedocument.presentationml.notesSlide+xml"/>
  <Override PartName="/ppt/tags/tag97.xml" ContentType="application/vnd.openxmlformats-officedocument.presentationml.tags+xml"/>
  <Override PartName="/ppt/charts/chart25.xml" ContentType="application/vnd.openxmlformats-officedocument.drawingml.chart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charts/chart14.xml" ContentType="application/vnd.openxmlformats-officedocument.drawingml.chart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slideLayouts/slideLayout50.xml" ContentType="application/vnd.openxmlformats-officedocument.presentationml.slideLayout+xml"/>
  <Override PartName="/ppt/tags/tag64.xml" ContentType="application/vnd.openxmlformats-officedocument.presentationml.tags+xml"/>
  <Override PartName="/ppt/notesSlides/notesSlide42.xml" ContentType="application/vnd.openxmlformats-officedocument.presentationml.notesSlide+xml"/>
  <Override PartName="/ppt/charts/chart50.xml" ContentType="application/vnd.openxmlformats-officedocument.drawingml.chart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charts/chart4.xml" ContentType="application/vnd.openxmlformats-officedocument.drawingml.chart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tags/tag102.xml" ContentType="application/vnd.openxmlformats-officedocument.presentationml.tags+xml"/>
  <Override PartName="/ppt/notesSlides/notesSlide47.xml" ContentType="application/vnd.openxmlformats-officedocument.presentationml.notesSlide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notesSlides/notesSlide36.xml" ContentType="application/vnd.openxmlformats-officedocument.presentationml.notesSlide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notesSlides/notesSlide50.xml" ContentType="application/vnd.openxmlformats-officedocument.presentationml.notesSlide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charts/chart4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charts/chart27.xml" ContentType="application/vnd.openxmlformats-officedocument.drawingml.chart+xml"/>
  <Override PartName="/ppt/tags/tag110.xml" ContentType="application/vnd.openxmlformats-officedocument.presentationml.tags+xml"/>
  <Override PartName="/ppt/charts/chart38.xml" ContentType="application/vnd.openxmlformats-officedocument.drawingml.chart+xml"/>
  <Override PartName="/ppt/tags/tag121.xml" ContentType="application/vnd.openxmlformats-officedocument.presentationml.tags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tags/tag77.xml" ContentType="application/vnd.openxmlformats-officedocument.presentationml.tags+xml"/>
  <Default Extension="jpeg" ContentType="image/jpeg"/>
  <Override PartName="/ppt/tags/tag88.xml" ContentType="application/vnd.openxmlformats-officedocument.presentationml.tags+xml"/>
  <Override PartName="/ppt/charts/chart16.xml" ContentType="application/vnd.openxmlformats-officedocument.drawingml.chart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66.xml" ContentType="application/vnd.openxmlformats-officedocument.presentationml.tags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652" r:id="rId3"/>
  </p:sldMasterIdLst>
  <p:notesMasterIdLst>
    <p:notesMasterId r:id="rId55"/>
  </p:notesMasterIdLst>
  <p:handoutMasterIdLst>
    <p:handoutMasterId r:id="rId56"/>
  </p:handoutMasterIdLst>
  <p:sldIdLst>
    <p:sldId id="256" r:id="rId4"/>
    <p:sldId id="334" r:id="rId5"/>
    <p:sldId id="409" r:id="rId6"/>
    <p:sldId id="357" r:id="rId7"/>
    <p:sldId id="410" r:id="rId8"/>
    <p:sldId id="35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370" r:id="rId17"/>
    <p:sldId id="372" r:id="rId18"/>
    <p:sldId id="413" r:id="rId19"/>
    <p:sldId id="414" r:id="rId20"/>
    <p:sldId id="373" r:id="rId21"/>
    <p:sldId id="374" r:id="rId22"/>
    <p:sldId id="415" r:id="rId23"/>
    <p:sldId id="375" r:id="rId24"/>
    <p:sldId id="376" r:id="rId25"/>
    <p:sldId id="378" r:id="rId26"/>
    <p:sldId id="379" r:id="rId27"/>
    <p:sldId id="380" r:id="rId28"/>
    <p:sldId id="381" r:id="rId29"/>
    <p:sldId id="382" r:id="rId30"/>
    <p:sldId id="384" r:id="rId31"/>
    <p:sldId id="383" r:id="rId32"/>
    <p:sldId id="385" r:id="rId33"/>
    <p:sldId id="386" r:id="rId34"/>
    <p:sldId id="387" r:id="rId35"/>
    <p:sldId id="388" r:id="rId36"/>
    <p:sldId id="389" r:id="rId37"/>
    <p:sldId id="401" r:id="rId38"/>
    <p:sldId id="391" r:id="rId39"/>
    <p:sldId id="392" r:id="rId40"/>
    <p:sldId id="396" r:id="rId41"/>
    <p:sldId id="394" r:id="rId42"/>
    <p:sldId id="397" r:id="rId43"/>
    <p:sldId id="418" r:id="rId44"/>
    <p:sldId id="419" r:id="rId45"/>
    <p:sldId id="398" r:id="rId46"/>
    <p:sldId id="399" r:id="rId47"/>
    <p:sldId id="354" r:id="rId48"/>
    <p:sldId id="402" r:id="rId49"/>
    <p:sldId id="403" r:id="rId50"/>
    <p:sldId id="411" r:id="rId51"/>
    <p:sldId id="405" r:id="rId52"/>
    <p:sldId id="407" r:id="rId53"/>
    <p:sldId id="408" r:id="rId54"/>
  </p:sldIdLst>
  <p:sldSz cx="9144000" cy="6858000" type="screen4x3"/>
  <p:notesSz cx="6946900" cy="10007600"/>
  <p:custDataLst>
    <p:tags r:id="rId5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8000"/>
    <a:srgbClr val="FF5050"/>
    <a:srgbClr val="969696"/>
    <a:srgbClr val="CC0000"/>
    <a:srgbClr val="FF9933"/>
    <a:srgbClr val="BCDF7D"/>
    <a:srgbClr val="419EBF"/>
    <a:srgbClr val="3184A9"/>
    <a:srgbClr val="23565D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stil 1 - aks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stil 1 - aks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Lys stil 3 - aks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emastil 1 - aks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iddels stil 2 - aks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3" autoAdjust="0"/>
    <p:restoredTop sz="99831" autoAdjust="0"/>
  </p:normalViewPr>
  <p:slideViewPr>
    <p:cSldViewPr>
      <p:cViewPr varScale="1">
        <p:scale>
          <a:sx n="114" d="100"/>
          <a:sy n="114" d="100"/>
        </p:scale>
        <p:origin x="-1272" y="-90"/>
      </p:cViewPr>
      <p:guideLst>
        <p:guide orient="horz" pos="2432"/>
        <p:guide pos="3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3</c:v>
                </c:pt>
                <c:pt idx="1">
                  <c:v>7</c:v>
                </c:pt>
                <c:pt idx="2">
                  <c:v>6</c:v>
                </c:pt>
                <c:pt idx="3">
                  <c:v>13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8</c:v>
                </c:pt>
                <c:pt idx="1">
                  <c:v>9</c:v>
                </c:pt>
                <c:pt idx="2">
                  <c:v>7</c:v>
                </c:pt>
                <c:pt idx="3">
                  <c:v>15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17</c:v>
                </c:pt>
                <c:pt idx="1">
                  <c:v>19</c:v>
                </c:pt>
                <c:pt idx="2">
                  <c:v>22</c:v>
                </c:pt>
                <c:pt idx="3">
                  <c:v>23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73</c:v>
                </c:pt>
                <c:pt idx="1">
                  <c:v>65</c:v>
                </c:pt>
                <c:pt idx="2">
                  <c:v>64</c:v>
                </c:pt>
                <c:pt idx="3">
                  <c:v>49</c:v>
                </c:pt>
              </c:numCache>
            </c:numRef>
          </c:val>
        </c:ser>
        <c:dLbls>
          <c:showVal val="1"/>
        </c:dLbls>
        <c:gapWidth val="75"/>
        <c:overlap val="100"/>
        <c:axId val="104252160"/>
        <c:axId val="104253696"/>
      </c:barChart>
      <c:catAx>
        <c:axId val="10425216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4253696"/>
        <c:crossesAt val="0"/>
        <c:lblAlgn val="ctr"/>
        <c:lblOffset val="100"/>
        <c:tickMarkSkip val="1"/>
      </c:catAx>
      <c:valAx>
        <c:axId val="10425369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425216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542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55</c:v>
                </c:pt>
                <c:pt idx="1">
                  <c:v>82</c:v>
                </c:pt>
                <c:pt idx="2">
                  <c:v>60</c:v>
                </c:pt>
                <c:pt idx="3">
                  <c:v>38</c:v>
                </c:pt>
                <c:pt idx="4">
                  <c:v>13</c:v>
                </c:pt>
                <c:pt idx="5">
                  <c:v>19</c:v>
                </c:pt>
                <c:pt idx="6">
                  <c:v>16</c:v>
                </c:pt>
                <c:pt idx="7">
                  <c:v>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45</c:v>
                </c:pt>
                <c:pt idx="1">
                  <c:v>18</c:v>
                </c:pt>
                <c:pt idx="2">
                  <c:v>40</c:v>
                </c:pt>
                <c:pt idx="3">
                  <c:v>62</c:v>
                </c:pt>
                <c:pt idx="4">
                  <c:v>87</c:v>
                </c:pt>
                <c:pt idx="5">
                  <c:v>81</c:v>
                </c:pt>
                <c:pt idx="6">
                  <c:v>84</c:v>
                </c:pt>
                <c:pt idx="7">
                  <c:v>94</c:v>
                </c:pt>
              </c:numCache>
            </c:numRef>
          </c:val>
        </c:ser>
        <c:dLbls>
          <c:showVal val="1"/>
        </c:dLbls>
        <c:gapWidth val="75"/>
        <c:overlap val="100"/>
        <c:axId val="108123648"/>
        <c:axId val="108125184"/>
      </c:barChart>
      <c:catAx>
        <c:axId val="10812364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8125184"/>
        <c:crossesAt val="0"/>
        <c:lblAlgn val="ctr"/>
        <c:lblOffset val="100"/>
        <c:tickMarkSkip val="1"/>
      </c:catAx>
      <c:valAx>
        <c:axId val="10812518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812364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10</c:v>
                </c:pt>
                <c:pt idx="4">
                  <c:v>4</c:v>
                </c:pt>
                <c:pt idx="5">
                  <c:v>7</c:v>
                </c:pt>
                <c:pt idx="6">
                  <c:v>35</c:v>
                </c:pt>
                <c:pt idx="7">
                  <c:v>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97</c:v>
                </c:pt>
                <c:pt idx="1">
                  <c:v>95</c:v>
                </c:pt>
                <c:pt idx="2">
                  <c:v>95</c:v>
                </c:pt>
                <c:pt idx="3">
                  <c:v>90</c:v>
                </c:pt>
                <c:pt idx="4">
                  <c:v>96</c:v>
                </c:pt>
                <c:pt idx="5">
                  <c:v>93</c:v>
                </c:pt>
                <c:pt idx="6">
                  <c:v>65</c:v>
                </c:pt>
                <c:pt idx="7">
                  <c:v>94</c:v>
                </c:pt>
              </c:numCache>
            </c:numRef>
          </c:val>
        </c:ser>
        <c:dLbls>
          <c:showVal val="1"/>
        </c:dLbls>
        <c:gapWidth val="75"/>
        <c:overlap val="100"/>
        <c:axId val="108488192"/>
        <c:axId val="108489728"/>
      </c:barChart>
      <c:catAx>
        <c:axId val="10848819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8489728"/>
        <c:crossesAt val="0"/>
        <c:lblAlgn val="ctr"/>
        <c:lblOffset val="100"/>
        <c:tickMarkSkip val="1"/>
      </c:catAx>
      <c:valAx>
        <c:axId val="10848972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848819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9</c:v>
                </c:pt>
                <c:pt idx="1">
                  <c:v>6</c:v>
                </c:pt>
                <c:pt idx="2">
                  <c:v>9</c:v>
                </c:pt>
                <c:pt idx="3">
                  <c:v>19</c:v>
                </c:pt>
                <c:pt idx="4">
                  <c:v>12</c:v>
                </c:pt>
                <c:pt idx="5">
                  <c:v>0</c:v>
                </c:pt>
                <c:pt idx="6">
                  <c:v>8</c:v>
                </c:pt>
                <c:pt idx="7">
                  <c:v>25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11</c:v>
                </c:pt>
                <c:pt idx="1">
                  <c:v>11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6</c:v>
                </c:pt>
                <c:pt idx="6">
                  <c:v>21</c:v>
                </c:pt>
                <c:pt idx="7">
                  <c:v>35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31</c:v>
                </c:pt>
                <c:pt idx="1">
                  <c:v>17</c:v>
                </c:pt>
                <c:pt idx="2">
                  <c:v>21</c:v>
                </c:pt>
                <c:pt idx="3">
                  <c:v>30</c:v>
                </c:pt>
                <c:pt idx="4">
                  <c:v>21</c:v>
                </c:pt>
                <c:pt idx="5">
                  <c:v>20</c:v>
                </c:pt>
                <c:pt idx="6">
                  <c:v>27</c:v>
                </c:pt>
                <c:pt idx="7">
                  <c:v>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49</c:v>
                </c:pt>
                <c:pt idx="1">
                  <c:v>66</c:v>
                </c:pt>
                <c:pt idx="2">
                  <c:v>57</c:v>
                </c:pt>
                <c:pt idx="3">
                  <c:v>35</c:v>
                </c:pt>
                <c:pt idx="4">
                  <c:v>47</c:v>
                </c:pt>
                <c:pt idx="5">
                  <c:v>74</c:v>
                </c:pt>
                <c:pt idx="6">
                  <c:v>44</c:v>
                </c:pt>
                <c:pt idx="7">
                  <c:v>32</c:v>
                </c:pt>
              </c:numCache>
            </c:numRef>
          </c:val>
        </c:ser>
        <c:dLbls>
          <c:showVal val="1"/>
        </c:dLbls>
        <c:gapWidth val="75"/>
        <c:overlap val="100"/>
        <c:axId val="109015808"/>
        <c:axId val="109017344"/>
      </c:barChart>
      <c:catAx>
        <c:axId val="10901580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9017344"/>
        <c:crossesAt val="0"/>
        <c:lblAlgn val="ctr"/>
        <c:lblOffset val="100"/>
        <c:tickMarkSkip val="1"/>
      </c:catAx>
      <c:valAx>
        <c:axId val="10901734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901580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44</c:v>
                </c:pt>
                <c:pt idx="1">
                  <c:v>25</c:v>
                </c:pt>
                <c:pt idx="2">
                  <c:v>32</c:v>
                </c:pt>
                <c:pt idx="3">
                  <c:v>6</c:v>
                </c:pt>
                <c:pt idx="4">
                  <c:v>13</c:v>
                </c:pt>
                <c:pt idx="5">
                  <c:v>11</c:v>
                </c:pt>
                <c:pt idx="6">
                  <c:v>40</c:v>
                </c:pt>
                <c:pt idx="7">
                  <c:v>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17</c:v>
                </c:pt>
                <c:pt idx="1">
                  <c:v>17</c:v>
                </c:pt>
                <c:pt idx="2">
                  <c:v>26</c:v>
                </c:pt>
                <c:pt idx="3">
                  <c:v>4</c:v>
                </c:pt>
                <c:pt idx="4">
                  <c:v>0</c:v>
                </c:pt>
                <c:pt idx="5">
                  <c:v>4</c:v>
                </c:pt>
                <c:pt idx="6">
                  <c:v>16</c:v>
                </c:pt>
                <c:pt idx="7">
                  <c:v>44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0</c:v>
                </c:pt>
                <c:pt idx="1">
                  <c:v>4</c:v>
                </c:pt>
                <c:pt idx="2">
                  <c:v>5</c:v>
                </c:pt>
                <c:pt idx="3">
                  <c:v>12</c:v>
                </c:pt>
                <c:pt idx="4">
                  <c:v>43</c:v>
                </c:pt>
                <c:pt idx="5">
                  <c:v>48</c:v>
                </c:pt>
                <c:pt idx="6">
                  <c:v>22</c:v>
                </c:pt>
                <c:pt idx="7">
                  <c:v>10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39</c:v>
                </c:pt>
                <c:pt idx="1">
                  <c:v>54</c:v>
                </c:pt>
                <c:pt idx="2">
                  <c:v>37</c:v>
                </c:pt>
                <c:pt idx="3">
                  <c:v>78</c:v>
                </c:pt>
                <c:pt idx="4">
                  <c:v>44</c:v>
                </c:pt>
                <c:pt idx="5">
                  <c:v>37</c:v>
                </c:pt>
                <c:pt idx="6">
                  <c:v>22</c:v>
                </c:pt>
                <c:pt idx="7">
                  <c:v>40</c:v>
                </c:pt>
              </c:numCache>
            </c:numRef>
          </c:val>
        </c:ser>
        <c:dLbls>
          <c:showVal val="1"/>
        </c:dLbls>
        <c:gapWidth val="75"/>
        <c:overlap val="100"/>
        <c:axId val="109284736"/>
        <c:axId val="109298816"/>
      </c:barChart>
      <c:catAx>
        <c:axId val="10928473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9298816"/>
        <c:crossesAt val="0"/>
        <c:lblAlgn val="ctr"/>
        <c:lblOffset val="100"/>
        <c:tickMarkSkip val="1"/>
      </c:catAx>
      <c:valAx>
        <c:axId val="10929881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928473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12</c:v>
                </c:pt>
                <c:pt idx="1">
                  <c:v>9</c:v>
                </c:pt>
                <c:pt idx="2">
                  <c:v>10</c:v>
                </c:pt>
                <c:pt idx="3">
                  <c:v>22</c:v>
                </c:pt>
                <c:pt idx="4">
                  <c:v>23</c:v>
                </c:pt>
                <c:pt idx="5">
                  <c:v>10</c:v>
                </c:pt>
                <c:pt idx="6">
                  <c:v>6</c:v>
                </c:pt>
                <c:pt idx="7">
                  <c:v>10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17</c:v>
                </c:pt>
                <c:pt idx="1">
                  <c:v>8</c:v>
                </c:pt>
                <c:pt idx="2">
                  <c:v>19</c:v>
                </c:pt>
                <c:pt idx="3">
                  <c:v>24</c:v>
                </c:pt>
                <c:pt idx="4">
                  <c:v>35</c:v>
                </c:pt>
                <c:pt idx="5">
                  <c:v>31</c:v>
                </c:pt>
                <c:pt idx="6">
                  <c:v>35</c:v>
                </c:pt>
                <c:pt idx="7">
                  <c:v>29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36</c:v>
                </c:pt>
                <c:pt idx="1">
                  <c:v>27</c:v>
                </c:pt>
                <c:pt idx="2">
                  <c:v>33</c:v>
                </c:pt>
                <c:pt idx="3">
                  <c:v>34</c:v>
                </c:pt>
                <c:pt idx="4">
                  <c:v>22</c:v>
                </c:pt>
                <c:pt idx="5">
                  <c:v>31</c:v>
                </c:pt>
                <c:pt idx="6">
                  <c:v>30</c:v>
                </c:pt>
                <c:pt idx="7">
                  <c:v>38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34</c:v>
                </c:pt>
                <c:pt idx="1">
                  <c:v>57</c:v>
                </c:pt>
                <c:pt idx="2">
                  <c:v>38</c:v>
                </c:pt>
                <c:pt idx="3">
                  <c:v>19</c:v>
                </c:pt>
                <c:pt idx="4">
                  <c:v>20</c:v>
                </c:pt>
                <c:pt idx="5">
                  <c:v>29</c:v>
                </c:pt>
                <c:pt idx="6">
                  <c:v>29</c:v>
                </c:pt>
                <c:pt idx="7">
                  <c:v>23</c:v>
                </c:pt>
              </c:numCache>
            </c:numRef>
          </c:val>
        </c:ser>
        <c:dLbls>
          <c:showVal val="1"/>
        </c:dLbls>
        <c:gapWidth val="75"/>
        <c:overlap val="100"/>
        <c:axId val="109652224"/>
        <c:axId val="109666304"/>
      </c:barChart>
      <c:catAx>
        <c:axId val="10965222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9666304"/>
        <c:crossesAt val="0"/>
        <c:lblAlgn val="ctr"/>
        <c:lblOffset val="100"/>
        <c:tickMarkSkip val="1"/>
      </c:catAx>
      <c:valAx>
        <c:axId val="10966630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965222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12</c:v>
                </c:pt>
                <c:pt idx="1">
                  <c:v>17</c:v>
                </c:pt>
                <c:pt idx="2">
                  <c:v>18</c:v>
                </c:pt>
                <c:pt idx="3">
                  <c:v>15</c:v>
                </c:pt>
                <c:pt idx="4">
                  <c:v>18</c:v>
                </c:pt>
                <c:pt idx="5">
                  <c:v>24</c:v>
                </c:pt>
                <c:pt idx="6">
                  <c:v>23</c:v>
                </c:pt>
                <c:pt idx="7">
                  <c:v>24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32</c:v>
                </c:pt>
                <c:pt idx="1">
                  <c:v>23</c:v>
                </c:pt>
                <c:pt idx="2">
                  <c:v>25</c:v>
                </c:pt>
                <c:pt idx="3">
                  <c:v>25</c:v>
                </c:pt>
                <c:pt idx="4">
                  <c:v>35</c:v>
                </c:pt>
                <c:pt idx="5">
                  <c:v>30</c:v>
                </c:pt>
                <c:pt idx="6">
                  <c:v>30</c:v>
                </c:pt>
                <c:pt idx="7">
                  <c:v>37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32</c:v>
                </c:pt>
                <c:pt idx="1">
                  <c:v>34</c:v>
                </c:pt>
                <c:pt idx="2">
                  <c:v>37</c:v>
                </c:pt>
                <c:pt idx="3">
                  <c:v>36</c:v>
                </c:pt>
                <c:pt idx="4">
                  <c:v>31</c:v>
                </c:pt>
                <c:pt idx="5">
                  <c:v>31</c:v>
                </c:pt>
                <c:pt idx="6">
                  <c:v>35</c:v>
                </c:pt>
                <c:pt idx="7">
                  <c:v>28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24</c:v>
                </c:pt>
                <c:pt idx="1">
                  <c:v>26</c:v>
                </c:pt>
                <c:pt idx="2">
                  <c:v>20</c:v>
                </c:pt>
                <c:pt idx="3">
                  <c:v>24</c:v>
                </c:pt>
                <c:pt idx="4">
                  <c:v>17</c:v>
                </c:pt>
                <c:pt idx="5">
                  <c:v>15</c:v>
                </c:pt>
                <c:pt idx="6">
                  <c:v>13</c:v>
                </c:pt>
                <c:pt idx="7">
                  <c:v>11</c:v>
                </c:pt>
              </c:numCache>
            </c:numRef>
          </c:val>
        </c:ser>
        <c:dLbls>
          <c:showVal val="1"/>
        </c:dLbls>
        <c:gapWidth val="75"/>
        <c:overlap val="100"/>
        <c:axId val="110146688"/>
        <c:axId val="110148224"/>
      </c:barChart>
      <c:catAx>
        <c:axId val="11014668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0148224"/>
        <c:crossesAt val="0"/>
        <c:lblAlgn val="ctr"/>
        <c:lblOffset val="100"/>
        <c:tickMarkSkip val="1"/>
      </c:catAx>
      <c:valAx>
        <c:axId val="11014822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014668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42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58</c:v>
                </c:pt>
              </c:numCache>
            </c:numRef>
          </c:val>
        </c:ser>
        <c:dLbls>
          <c:showVal val="1"/>
        </c:dLbls>
        <c:gapWidth val="75"/>
        <c:overlap val="100"/>
        <c:axId val="110512000"/>
        <c:axId val="110513536"/>
      </c:barChart>
      <c:catAx>
        <c:axId val="110512000"/>
        <c:scaling>
          <c:orientation val="maxMin"/>
        </c:scaling>
        <c:axPos val="l"/>
        <c:numFmt formatCode="General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0513536"/>
        <c:crossesAt val="0"/>
        <c:lblAlgn val="ctr"/>
        <c:lblOffset val="100"/>
        <c:tickMarkSkip val="1"/>
      </c:catAx>
      <c:valAx>
        <c:axId val="11051353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051200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0</c:v>
                </c:pt>
                <c:pt idx="1">
                  <c:v>7</c:v>
                </c:pt>
                <c:pt idx="2">
                  <c:v>33</c:v>
                </c:pt>
                <c:pt idx="3">
                  <c:v>24</c:v>
                </c:pt>
                <c:pt idx="4">
                  <c:v>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7</c:v>
                </c:pt>
                <c:pt idx="1">
                  <c:v>16</c:v>
                </c:pt>
                <c:pt idx="2">
                  <c:v>16</c:v>
                </c:pt>
                <c:pt idx="3">
                  <c:v>23</c:v>
                </c:pt>
                <c:pt idx="4">
                  <c:v>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23</c:v>
                </c:pt>
                <c:pt idx="1">
                  <c:v>33</c:v>
                </c:pt>
                <c:pt idx="2">
                  <c:v>24</c:v>
                </c:pt>
                <c:pt idx="3">
                  <c:v>24</c:v>
                </c:pt>
                <c:pt idx="4">
                  <c:v>16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71</c:v>
                </c:pt>
                <c:pt idx="1">
                  <c:v>43</c:v>
                </c:pt>
                <c:pt idx="2">
                  <c:v>27</c:v>
                </c:pt>
                <c:pt idx="3">
                  <c:v>29</c:v>
                </c:pt>
                <c:pt idx="4">
                  <c:v>71</c:v>
                </c:pt>
              </c:numCache>
            </c:numRef>
          </c:val>
        </c:ser>
        <c:dLbls>
          <c:showVal val="1"/>
        </c:dLbls>
        <c:gapWidth val="75"/>
        <c:overlap val="100"/>
        <c:axId val="135619328"/>
        <c:axId val="135622016"/>
      </c:barChart>
      <c:catAx>
        <c:axId val="13561932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5622016"/>
        <c:crossesAt val="0"/>
        <c:lblAlgn val="ctr"/>
        <c:lblOffset val="100"/>
        <c:tickMarkSkip val="1"/>
      </c:catAx>
      <c:valAx>
        <c:axId val="13562201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561932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13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42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43</c:v>
                </c:pt>
              </c:numCache>
            </c:numRef>
          </c:val>
        </c:ser>
        <c:dLbls>
          <c:showVal val="1"/>
        </c:dLbls>
        <c:gapWidth val="75"/>
        <c:overlap val="100"/>
        <c:axId val="137181056"/>
        <c:axId val="137182592"/>
      </c:barChart>
      <c:catAx>
        <c:axId val="13718105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7182592"/>
        <c:crossesAt val="0"/>
        <c:lblAlgn val="ctr"/>
        <c:lblOffset val="100"/>
        <c:tickMarkSkip val="1"/>
      </c:catAx>
      <c:valAx>
        <c:axId val="13718259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718105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6</c:v>
                </c:pt>
                <c:pt idx="1">
                  <c:v>35</c:v>
                </c:pt>
                <c:pt idx="2">
                  <c:v>23</c:v>
                </c:pt>
                <c:pt idx="3">
                  <c:v>34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8</c:v>
                </c:pt>
                <c:pt idx="1">
                  <c:v>21</c:v>
                </c:pt>
                <c:pt idx="2">
                  <c:v>27</c:v>
                </c:pt>
                <c:pt idx="3">
                  <c:v>26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25</c:v>
                </c:pt>
                <c:pt idx="1">
                  <c:v>23</c:v>
                </c:pt>
                <c:pt idx="2">
                  <c:v>31</c:v>
                </c:pt>
                <c:pt idx="3">
                  <c:v>25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61</c:v>
                </c:pt>
                <c:pt idx="1">
                  <c:v>21</c:v>
                </c:pt>
                <c:pt idx="2">
                  <c:v>20</c:v>
                </c:pt>
                <c:pt idx="3">
                  <c:v>16</c:v>
                </c:pt>
              </c:numCache>
            </c:numRef>
          </c:val>
        </c:ser>
        <c:dLbls>
          <c:showVal val="1"/>
        </c:dLbls>
        <c:gapWidth val="75"/>
        <c:overlap val="100"/>
        <c:axId val="137450624"/>
        <c:axId val="137452160"/>
      </c:barChart>
      <c:catAx>
        <c:axId val="13745062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7452160"/>
        <c:crossesAt val="0"/>
        <c:lblAlgn val="ctr"/>
        <c:lblOffset val="100"/>
        <c:tickMarkSkip val="1"/>
      </c:catAx>
      <c:valAx>
        <c:axId val="13745216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745062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2</c:v>
                </c:pt>
                <c:pt idx="1">
                  <c:v>8</c:v>
                </c:pt>
                <c:pt idx="2">
                  <c:v>6</c:v>
                </c:pt>
                <c:pt idx="3">
                  <c:v>4</c:v>
                </c:pt>
                <c:pt idx="4">
                  <c:v>8</c:v>
                </c:pt>
                <c:pt idx="5">
                  <c:v>9</c:v>
                </c:pt>
                <c:pt idx="6">
                  <c:v>4</c:v>
                </c:pt>
                <c:pt idx="7">
                  <c:v>20</c:v>
                </c:pt>
                <c:pt idx="8">
                  <c:v>44</c:v>
                </c:pt>
                <c:pt idx="9">
                  <c:v>5</c:v>
                </c:pt>
                <c:pt idx="10">
                  <c:v>10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8</c:v>
                </c:pt>
                <c:pt idx="1">
                  <c:v>6</c:v>
                </c:pt>
                <c:pt idx="2">
                  <c:v>14</c:v>
                </c:pt>
                <c:pt idx="3">
                  <c:v>7</c:v>
                </c:pt>
                <c:pt idx="4">
                  <c:v>12</c:v>
                </c:pt>
                <c:pt idx="5">
                  <c:v>26</c:v>
                </c:pt>
                <c:pt idx="6">
                  <c:v>7</c:v>
                </c:pt>
                <c:pt idx="7">
                  <c:v>23</c:v>
                </c:pt>
                <c:pt idx="8">
                  <c:v>29</c:v>
                </c:pt>
                <c:pt idx="9">
                  <c:v>15</c:v>
                </c:pt>
                <c:pt idx="10">
                  <c:v>22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11"/>
                <c:pt idx="0">
                  <c:v>25</c:v>
                </c:pt>
                <c:pt idx="1">
                  <c:v>25</c:v>
                </c:pt>
                <c:pt idx="2">
                  <c:v>30</c:v>
                </c:pt>
                <c:pt idx="3">
                  <c:v>15</c:v>
                </c:pt>
                <c:pt idx="4">
                  <c:v>26</c:v>
                </c:pt>
                <c:pt idx="5">
                  <c:v>27</c:v>
                </c:pt>
                <c:pt idx="6">
                  <c:v>24</c:v>
                </c:pt>
                <c:pt idx="7">
                  <c:v>25</c:v>
                </c:pt>
                <c:pt idx="8">
                  <c:v>16</c:v>
                </c:pt>
                <c:pt idx="9">
                  <c:v>28</c:v>
                </c:pt>
                <c:pt idx="10">
                  <c:v>34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Sheet1!$B$5:$L$5</c:f>
              <c:numCache>
                <c:formatCode>0</c:formatCode>
                <c:ptCount val="11"/>
                <c:pt idx="0">
                  <c:v>65</c:v>
                </c:pt>
                <c:pt idx="1">
                  <c:v>61</c:v>
                </c:pt>
                <c:pt idx="2">
                  <c:v>50</c:v>
                </c:pt>
                <c:pt idx="3">
                  <c:v>75</c:v>
                </c:pt>
                <c:pt idx="4">
                  <c:v>54</c:v>
                </c:pt>
                <c:pt idx="5">
                  <c:v>38</c:v>
                </c:pt>
                <c:pt idx="6">
                  <c:v>64</c:v>
                </c:pt>
                <c:pt idx="7">
                  <c:v>32</c:v>
                </c:pt>
                <c:pt idx="8">
                  <c:v>12</c:v>
                </c:pt>
                <c:pt idx="9">
                  <c:v>52</c:v>
                </c:pt>
                <c:pt idx="10">
                  <c:v>34</c:v>
                </c:pt>
              </c:numCache>
            </c:numRef>
          </c:val>
        </c:ser>
        <c:dLbls>
          <c:showVal val="1"/>
        </c:dLbls>
        <c:gapWidth val="75"/>
        <c:overlap val="100"/>
        <c:axId val="104586624"/>
        <c:axId val="104608896"/>
      </c:barChart>
      <c:catAx>
        <c:axId val="10458662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4608896"/>
        <c:crossesAt val="0"/>
        <c:lblAlgn val="ctr"/>
        <c:lblOffset val="100"/>
        <c:tickMarkSkip val="1"/>
      </c:catAx>
      <c:valAx>
        <c:axId val="10460889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458662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2</c:v>
                </c:pt>
                <c:pt idx="1">
                  <c:v>14</c:v>
                </c:pt>
                <c:pt idx="2">
                  <c:v>27</c:v>
                </c:pt>
                <c:pt idx="3">
                  <c:v>39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5</c:v>
                </c:pt>
                <c:pt idx="1">
                  <c:v>12</c:v>
                </c:pt>
                <c:pt idx="2">
                  <c:v>27</c:v>
                </c:pt>
                <c:pt idx="3">
                  <c:v>25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14</c:v>
                </c:pt>
                <c:pt idx="1">
                  <c:v>27</c:v>
                </c:pt>
                <c:pt idx="2">
                  <c:v>21</c:v>
                </c:pt>
                <c:pt idx="3">
                  <c:v>18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79</c:v>
                </c:pt>
                <c:pt idx="1">
                  <c:v>47</c:v>
                </c:pt>
                <c:pt idx="2">
                  <c:v>26</c:v>
                </c:pt>
                <c:pt idx="3">
                  <c:v>18</c:v>
                </c:pt>
              </c:numCache>
            </c:numRef>
          </c:val>
        </c:ser>
        <c:dLbls>
          <c:showVal val="1"/>
        </c:dLbls>
        <c:gapWidth val="75"/>
        <c:overlap val="100"/>
        <c:axId val="137723264"/>
        <c:axId val="137737344"/>
      </c:barChart>
      <c:catAx>
        <c:axId val="13772326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7737344"/>
        <c:crossesAt val="0"/>
        <c:lblAlgn val="ctr"/>
        <c:lblOffset val="100"/>
        <c:tickMarkSkip val="1"/>
      </c:catAx>
      <c:valAx>
        <c:axId val="13773734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772326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18</c:v>
                </c:pt>
                <c:pt idx="1">
                  <c:v>25</c:v>
                </c:pt>
                <c:pt idx="2">
                  <c:v>14</c:v>
                </c:pt>
                <c:pt idx="3">
                  <c:v>30</c:v>
                </c:pt>
                <c:pt idx="4">
                  <c:v>54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34</c:v>
                </c:pt>
                <c:pt idx="1">
                  <c:v>37</c:v>
                </c:pt>
                <c:pt idx="2">
                  <c:v>26</c:v>
                </c:pt>
                <c:pt idx="3">
                  <c:v>28</c:v>
                </c:pt>
                <c:pt idx="4">
                  <c:v>23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32</c:v>
                </c:pt>
                <c:pt idx="1">
                  <c:v>25</c:v>
                </c:pt>
                <c:pt idx="2">
                  <c:v>41</c:v>
                </c:pt>
                <c:pt idx="3">
                  <c:v>26</c:v>
                </c:pt>
                <c:pt idx="4">
                  <c:v>16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16</c:v>
                </c:pt>
                <c:pt idx="1">
                  <c:v>13</c:v>
                </c:pt>
                <c:pt idx="2">
                  <c:v>19</c:v>
                </c:pt>
                <c:pt idx="3">
                  <c:v>16</c:v>
                </c:pt>
                <c:pt idx="4">
                  <c:v>7</c:v>
                </c:pt>
              </c:numCache>
            </c:numRef>
          </c:val>
        </c:ser>
        <c:dLbls>
          <c:showVal val="1"/>
        </c:dLbls>
        <c:gapWidth val="75"/>
        <c:overlap val="100"/>
        <c:axId val="137964160"/>
        <c:axId val="137982336"/>
      </c:barChart>
      <c:catAx>
        <c:axId val="13796416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7982336"/>
        <c:crossesAt val="0"/>
        <c:lblAlgn val="ctr"/>
        <c:lblOffset val="100"/>
        <c:tickMarkSkip val="1"/>
      </c:catAx>
      <c:valAx>
        <c:axId val="13798233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796416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10</c:v>
                </c:pt>
                <c:pt idx="1">
                  <c:v>14</c:v>
                </c:pt>
                <c:pt idx="2">
                  <c:v>14</c:v>
                </c:pt>
                <c:pt idx="3">
                  <c:v>20</c:v>
                </c:pt>
                <c:pt idx="4">
                  <c:v>39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17</c:v>
                </c:pt>
                <c:pt idx="1">
                  <c:v>20</c:v>
                </c:pt>
                <c:pt idx="2">
                  <c:v>23</c:v>
                </c:pt>
                <c:pt idx="3">
                  <c:v>21</c:v>
                </c:pt>
                <c:pt idx="4">
                  <c:v>20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27</c:v>
                </c:pt>
                <c:pt idx="1">
                  <c:v>28</c:v>
                </c:pt>
                <c:pt idx="2">
                  <c:v>33</c:v>
                </c:pt>
                <c:pt idx="3">
                  <c:v>33</c:v>
                </c:pt>
                <c:pt idx="4">
                  <c:v>20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46</c:v>
                </c:pt>
                <c:pt idx="1">
                  <c:v>38</c:v>
                </c:pt>
                <c:pt idx="2">
                  <c:v>30</c:v>
                </c:pt>
                <c:pt idx="3">
                  <c:v>27</c:v>
                </c:pt>
                <c:pt idx="4">
                  <c:v>22</c:v>
                </c:pt>
              </c:numCache>
            </c:numRef>
          </c:val>
        </c:ser>
        <c:dLbls>
          <c:showVal val="1"/>
        </c:dLbls>
        <c:gapWidth val="75"/>
        <c:overlap val="100"/>
        <c:axId val="138269824"/>
        <c:axId val="138271360"/>
      </c:barChart>
      <c:catAx>
        <c:axId val="13826982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8271360"/>
        <c:crossesAt val="0"/>
        <c:lblAlgn val="ctr"/>
        <c:lblOffset val="100"/>
        <c:tickMarkSkip val="1"/>
      </c:catAx>
      <c:valAx>
        <c:axId val="13827136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826982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Lite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>
                  <c:v>10</c:v>
                </c:pt>
                <c:pt idx="1">
                  <c:v>37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>
                  <c:v>21</c:v>
                </c:pt>
                <c:pt idx="1">
                  <c:v>25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Sheet1!$B$4:$C$4</c:f>
              <c:numCache>
                <c:formatCode>0</c:formatCode>
                <c:ptCount val="2"/>
                <c:pt idx="0">
                  <c:v>24</c:v>
                </c:pt>
                <c:pt idx="1">
                  <c:v>20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Mye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Sheet1!$B$5:$C$5</c:f>
              <c:numCache>
                <c:formatCode>0</c:formatCode>
                <c:ptCount val="2"/>
                <c:pt idx="0">
                  <c:v>45</c:v>
                </c:pt>
                <c:pt idx="1">
                  <c:v>18</c:v>
                </c:pt>
              </c:numCache>
            </c:numRef>
          </c:val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gapWidth val="75"/>
        <c:overlap val="100"/>
        <c:axId val="138536064"/>
        <c:axId val="138537600"/>
      </c:barChart>
      <c:catAx>
        <c:axId val="13853606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8537600"/>
        <c:crossesAt val="0"/>
        <c:lblAlgn val="ctr"/>
        <c:lblOffset val="100"/>
        <c:tickMarkSkip val="1"/>
      </c:catAx>
      <c:valAx>
        <c:axId val="13853760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8536064"/>
        <c:crosses val="autoZero"/>
        <c:crossBetween val="between"/>
        <c:majorUnit val="50"/>
        <c:minorUnit val="50"/>
      </c:valAx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Daglig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Noen ganger i uken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6</c:v>
                </c:pt>
                <c:pt idx="1">
                  <c:v>23</c:v>
                </c:pt>
                <c:pt idx="2">
                  <c:v>9</c:v>
                </c:pt>
                <c:pt idx="3">
                  <c:v>9</c:v>
                </c:pt>
                <c:pt idx="4">
                  <c:v>28</c:v>
                </c:pt>
                <c:pt idx="5">
                  <c:v>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Noen ganger i måneden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8</c:v>
                </c:pt>
                <c:pt idx="1">
                  <c:v>34</c:v>
                </c:pt>
                <c:pt idx="2">
                  <c:v>28</c:v>
                </c:pt>
                <c:pt idx="3">
                  <c:v>10</c:v>
                </c:pt>
                <c:pt idx="4">
                  <c:v>15</c:v>
                </c:pt>
                <c:pt idx="5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Noen ganger i året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19</c:v>
                </c:pt>
                <c:pt idx="1">
                  <c:v>17</c:v>
                </c:pt>
                <c:pt idx="2">
                  <c:v>32</c:v>
                </c:pt>
                <c:pt idx="3">
                  <c:v>12</c:v>
                </c:pt>
                <c:pt idx="4">
                  <c:v>7</c:v>
                </c:pt>
                <c:pt idx="5">
                  <c:v>29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Sjeldnere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Sheet1!$B$6:$G$6</c:f>
              <c:numCache>
                <c:formatCode>0</c:formatCode>
                <c:ptCount val="6"/>
                <c:pt idx="0">
                  <c:v>15</c:v>
                </c:pt>
                <c:pt idx="1">
                  <c:v>8</c:v>
                </c:pt>
                <c:pt idx="2">
                  <c:v>18</c:v>
                </c:pt>
                <c:pt idx="3">
                  <c:v>17</c:v>
                </c:pt>
                <c:pt idx="4">
                  <c:v>14</c:v>
                </c:pt>
                <c:pt idx="5">
                  <c:v>31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Aldri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Sheet1!$B$7:$G$7</c:f>
              <c:numCache>
                <c:formatCode>0</c:formatCode>
                <c:ptCount val="6"/>
                <c:pt idx="0">
                  <c:v>50</c:v>
                </c:pt>
                <c:pt idx="1">
                  <c:v>7</c:v>
                </c:pt>
                <c:pt idx="2">
                  <c:v>11</c:v>
                </c:pt>
                <c:pt idx="3">
                  <c:v>51</c:v>
                </c:pt>
                <c:pt idx="4">
                  <c:v>33</c:v>
                </c:pt>
                <c:pt idx="5">
                  <c:v>30</c:v>
                </c:pt>
              </c:numCache>
            </c:numRef>
          </c:val>
        </c:ser>
        <c:dLbls>
          <c:showVal val="1"/>
        </c:dLbls>
        <c:gapWidth val="75"/>
        <c:overlap val="100"/>
        <c:axId val="138816128"/>
        <c:axId val="138838400"/>
      </c:barChart>
      <c:catAx>
        <c:axId val="13881612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8838400"/>
        <c:crossesAt val="0"/>
        <c:lblAlgn val="ctr"/>
        <c:lblOffset val="100"/>
        <c:tickMarkSkip val="1"/>
      </c:catAx>
      <c:valAx>
        <c:axId val="13883840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881612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88691710582099426"/>
          <c:h val="9.9736959163200467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11</c:v>
                </c:pt>
                <c:pt idx="1">
                  <c:v>8</c:v>
                </c:pt>
                <c:pt idx="2">
                  <c:v>18</c:v>
                </c:pt>
                <c:pt idx="3">
                  <c:v>17</c:v>
                </c:pt>
                <c:pt idx="4">
                  <c:v>13</c:v>
                </c:pt>
                <c:pt idx="5">
                  <c:v>34</c:v>
                </c:pt>
                <c:pt idx="6">
                  <c:v>28</c:v>
                </c:pt>
                <c:pt idx="7">
                  <c:v>18</c:v>
                </c:pt>
                <c:pt idx="8">
                  <c:v>18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23</c:v>
                </c:pt>
                <c:pt idx="1">
                  <c:v>23</c:v>
                </c:pt>
                <c:pt idx="2">
                  <c:v>33</c:v>
                </c:pt>
                <c:pt idx="3">
                  <c:v>31</c:v>
                </c:pt>
                <c:pt idx="4">
                  <c:v>29</c:v>
                </c:pt>
                <c:pt idx="5">
                  <c:v>29</c:v>
                </c:pt>
                <c:pt idx="6">
                  <c:v>28</c:v>
                </c:pt>
                <c:pt idx="7">
                  <c:v>29</c:v>
                </c:pt>
                <c:pt idx="8">
                  <c:v>25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Sheet1!$B$4:$J$4</c:f>
              <c:numCache>
                <c:formatCode>0</c:formatCode>
                <c:ptCount val="9"/>
                <c:pt idx="0">
                  <c:v>37</c:v>
                </c:pt>
                <c:pt idx="1">
                  <c:v>38</c:v>
                </c:pt>
                <c:pt idx="2">
                  <c:v>29</c:v>
                </c:pt>
                <c:pt idx="3">
                  <c:v>26</c:v>
                </c:pt>
                <c:pt idx="4">
                  <c:v>33</c:v>
                </c:pt>
                <c:pt idx="5">
                  <c:v>23</c:v>
                </c:pt>
                <c:pt idx="6">
                  <c:v>29</c:v>
                </c:pt>
                <c:pt idx="7">
                  <c:v>30</c:v>
                </c:pt>
                <c:pt idx="8">
                  <c:v>25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28</c:v>
                </c:pt>
                <c:pt idx="1">
                  <c:v>30</c:v>
                </c:pt>
                <c:pt idx="2">
                  <c:v>20</c:v>
                </c:pt>
                <c:pt idx="3">
                  <c:v>26</c:v>
                </c:pt>
                <c:pt idx="4">
                  <c:v>26</c:v>
                </c:pt>
                <c:pt idx="5">
                  <c:v>13</c:v>
                </c:pt>
                <c:pt idx="6">
                  <c:v>14</c:v>
                </c:pt>
                <c:pt idx="7">
                  <c:v>23</c:v>
                </c:pt>
                <c:pt idx="8">
                  <c:v>31</c:v>
                </c:pt>
              </c:numCache>
            </c:numRef>
          </c:val>
        </c:ser>
        <c:dLbls>
          <c:showVal val="1"/>
        </c:dLbls>
        <c:gapWidth val="75"/>
        <c:overlap val="100"/>
        <c:axId val="139146752"/>
        <c:axId val="139148288"/>
      </c:barChart>
      <c:catAx>
        <c:axId val="13914675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9148288"/>
        <c:crossesAt val="0"/>
        <c:lblAlgn val="ctr"/>
        <c:lblOffset val="100"/>
        <c:tickMarkSkip val="1"/>
      </c:catAx>
      <c:valAx>
        <c:axId val="13914828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914675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24</c:v>
                </c:pt>
                <c:pt idx="1">
                  <c:v>24</c:v>
                </c:pt>
                <c:pt idx="2">
                  <c:v>19</c:v>
                </c:pt>
                <c:pt idx="3">
                  <c:v>28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20</c:v>
                </c:pt>
                <c:pt idx="1">
                  <c:v>23</c:v>
                </c:pt>
                <c:pt idx="2">
                  <c:v>27</c:v>
                </c:pt>
                <c:pt idx="3">
                  <c:v>31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29</c:v>
                </c:pt>
                <c:pt idx="1">
                  <c:v>33</c:v>
                </c:pt>
                <c:pt idx="2">
                  <c:v>37</c:v>
                </c:pt>
                <c:pt idx="3">
                  <c:v>27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27</c:v>
                </c:pt>
                <c:pt idx="1">
                  <c:v>20</c:v>
                </c:pt>
                <c:pt idx="2">
                  <c:v>17</c:v>
                </c:pt>
                <c:pt idx="3">
                  <c:v>14</c:v>
                </c:pt>
              </c:numCache>
            </c:numRef>
          </c:val>
        </c:ser>
        <c:dLbls>
          <c:showVal val="1"/>
        </c:dLbls>
        <c:gapWidth val="75"/>
        <c:overlap val="100"/>
        <c:axId val="141633408"/>
        <c:axId val="143692160"/>
      </c:barChart>
      <c:catAx>
        <c:axId val="14163340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3692160"/>
        <c:crossesAt val="0"/>
        <c:lblAlgn val="ctr"/>
        <c:lblOffset val="100"/>
        <c:tickMarkSkip val="1"/>
      </c:catAx>
      <c:valAx>
        <c:axId val="14369216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163340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31</c:v>
                </c:pt>
                <c:pt idx="1">
                  <c:v>31</c:v>
                </c:pt>
                <c:pt idx="2">
                  <c:v>22</c:v>
                </c:pt>
                <c:pt idx="3">
                  <c:v>31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21</c:v>
                </c:pt>
                <c:pt idx="1">
                  <c:v>22</c:v>
                </c:pt>
                <c:pt idx="2">
                  <c:v>26</c:v>
                </c:pt>
                <c:pt idx="3">
                  <c:v>26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22</c:v>
                </c:pt>
                <c:pt idx="1">
                  <c:v>27</c:v>
                </c:pt>
                <c:pt idx="2">
                  <c:v>30</c:v>
                </c:pt>
                <c:pt idx="3">
                  <c:v>22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26</c:v>
                </c:pt>
                <c:pt idx="1">
                  <c:v>21</c:v>
                </c:pt>
                <c:pt idx="2">
                  <c:v>22</c:v>
                </c:pt>
                <c:pt idx="3">
                  <c:v>21</c:v>
                </c:pt>
              </c:numCache>
            </c:numRef>
          </c:val>
        </c:ser>
        <c:dLbls>
          <c:showVal val="1"/>
        </c:dLbls>
        <c:gapWidth val="75"/>
        <c:overlap val="100"/>
        <c:axId val="142806400"/>
        <c:axId val="143635584"/>
      </c:barChart>
      <c:catAx>
        <c:axId val="14280640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3635584"/>
        <c:crossesAt val="0"/>
        <c:lblAlgn val="ctr"/>
        <c:lblOffset val="100"/>
        <c:tickMarkSkip val="1"/>
      </c:catAx>
      <c:valAx>
        <c:axId val="14363558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280640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20</c:v>
                </c:pt>
                <c:pt idx="1">
                  <c:v>33</c:v>
                </c:pt>
                <c:pt idx="2">
                  <c:v>19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27</c:v>
                </c:pt>
                <c:pt idx="1">
                  <c:v>29</c:v>
                </c:pt>
                <c:pt idx="2">
                  <c:v>24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29</c:v>
                </c:pt>
                <c:pt idx="1">
                  <c:v>22</c:v>
                </c:pt>
                <c:pt idx="2">
                  <c:v>33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23</c:v>
                </c:pt>
                <c:pt idx="1">
                  <c:v>16</c:v>
                </c:pt>
                <c:pt idx="2">
                  <c:v>24</c:v>
                </c:pt>
              </c:numCache>
            </c:numRef>
          </c:val>
        </c:ser>
        <c:dLbls>
          <c:showVal val="1"/>
        </c:dLbls>
        <c:gapWidth val="75"/>
        <c:overlap val="100"/>
        <c:axId val="132688128"/>
        <c:axId val="132849664"/>
      </c:barChart>
      <c:catAx>
        <c:axId val="13268812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2849664"/>
        <c:crossesAt val="0"/>
        <c:lblAlgn val="ctr"/>
        <c:lblOffset val="100"/>
        <c:tickMarkSkip val="1"/>
      </c:catAx>
      <c:valAx>
        <c:axId val="13284966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268812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17</c:v>
                </c:pt>
                <c:pt idx="1">
                  <c:v>35</c:v>
                </c:pt>
                <c:pt idx="2">
                  <c:v>34</c:v>
                </c:pt>
                <c:pt idx="3">
                  <c:v>35</c:v>
                </c:pt>
                <c:pt idx="4">
                  <c:v>19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24</c:v>
                </c:pt>
                <c:pt idx="1">
                  <c:v>25</c:v>
                </c:pt>
                <c:pt idx="2">
                  <c:v>26</c:v>
                </c:pt>
                <c:pt idx="3">
                  <c:v>25</c:v>
                </c:pt>
                <c:pt idx="4">
                  <c:v>25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28</c:v>
                </c:pt>
                <c:pt idx="1">
                  <c:v>21</c:v>
                </c:pt>
                <c:pt idx="2">
                  <c:v>21</c:v>
                </c:pt>
                <c:pt idx="3">
                  <c:v>21</c:v>
                </c:pt>
                <c:pt idx="4">
                  <c:v>29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31</c:v>
                </c:pt>
                <c:pt idx="1">
                  <c:v>19</c:v>
                </c:pt>
                <c:pt idx="2">
                  <c:v>19</c:v>
                </c:pt>
                <c:pt idx="3">
                  <c:v>18</c:v>
                </c:pt>
                <c:pt idx="4">
                  <c:v>27</c:v>
                </c:pt>
              </c:numCache>
            </c:numRef>
          </c:val>
        </c:ser>
        <c:dLbls>
          <c:showVal val="1"/>
        </c:dLbls>
        <c:gapWidth val="75"/>
        <c:overlap val="100"/>
        <c:axId val="145338368"/>
        <c:axId val="145340672"/>
      </c:barChart>
      <c:catAx>
        <c:axId val="14533836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5340672"/>
        <c:crossesAt val="0"/>
        <c:lblAlgn val="ctr"/>
        <c:lblOffset val="100"/>
        <c:tickMarkSkip val="1"/>
      </c:catAx>
      <c:valAx>
        <c:axId val="14534067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533836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16</c:v>
                </c:pt>
                <c:pt idx="1">
                  <c:v>7</c:v>
                </c:pt>
                <c:pt idx="2">
                  <c:v>27</c:v>
                </c:pt>
                <c:pt idx="3">
                  <c:v>14</c:v>
                </c:pt>
                <c:pt idx="4">
                  <c:v>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17</c:v>
                </c:pt>
                <c:pt idx="1">
                  <c:v>18</c:v>
                </c:pt>
                <c:pt idx="2">
                  <c:v>22</c:v>
                </c:pt>
                <c:pt idx="3">
                  <c:v>17</c:v>
                </c:pt>
                <c:pt idx="4">
                  <c:v>12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21</c:v>
                </c:pt>
                <c:pt idx="1">
                  <c:v>27</c:v>
                </c:pt>
                <c:pt idx="2">
                  <c:v>24</c:v>
                </c:pt>
                <c:pt idx="3">
                  <c:v>21</c:v>
                </c:pt>
                <c:pt idx="4">
                  <c:v>20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46</c:v>
                </c:pt>
                <c:pt idx="1">
                  <c:v>48</c:v>
                </c:pt>
                <c:pt idx="2">
                  <c:v>27</c:v>
                </c:pt>
                <c:pt idx="3">
                  <c:v>48</c:v>
                </c:pt>
                <c:pt idx="4">
                  <c:v>60</c:v>
                </c:pt>
              </c:numCache>
            </c:numRef>
          </c:val>
        </c:ser>
        <c:dLbls>
          <c:showVal val="1"/>
        </c:dLbls>
        <c:gapWidth val="75"/>
        <c:overlap val="100"/>
        <c:axId val="103917056"/>
        <c:axId val="103918592"/>
      </c:barChart>
      <c:catAx>
        <c:axId val="10391705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3918592"/>
        <c:crossesAt val="0"/>
        <c:lblAlgn val="ctr"/>
        <c:lblOffset val="100"/>
        <c:tickMarkSkip val="1"/>
      </c:catAx>
      <c:valAx>
        <c:axId val="10391859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391705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30</c:v>
                </c:pt>
                <c:pt idx="1">
                  <c:v>26</c:v>
                </c:pt>
                <c:pt idx="2">
                  <c:v>17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29</c:v>
                </c:pt>
                <c:pt idx="1">
                  <c:v>34</c:v>
                </c:pt>
                <c:pt idx="2">
                  <c:v>31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21</c:v>
                </c:pt>
                <c:pt idx="1">
                  <c:v>22</c:v>
                </c:pt>
                <c:pt idx="2">
                  <c:v>24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20</c:v>
                </c:pt>
                <c:pt idx="1">
                  <c:v>18</c:v>
                </c:pt>
                <c:pt idx="2">
                  <c:v>28</c:v>
                </c:pt>
              </c:numCache>
            </c:numRef>
          </c:val>
        </c:ser>
        <c:dLbls>
          <c:showVal val="1"/>
        </c:dLbls>
        <c:gapWidth val="75"/>
        <c:overlap val="100"/>
        <c:axId val="147299328"/>
        <c:axId val="147998976"/>
      </c:barChart>
      <c:catAx>
        <c:axId val="14729932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7998976"/>
        <c:crossesAt val="0"/>
        <c:lblAlgn val="ctr"/>
        <c:lblOffset val="100"/>
        <c:tickMarkSkip val="1"/>
      </c:catAx>
      <c:valAx>
        <c:axId val="14799897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729932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11</c:v>
                </c:pt>
                <c:pt idx="1">
                  <c:v>13</c:v>
                </c:pt>
                <c:pt idx="2">
                  <c:v>10</c:v>
                </c:pt>
                <c:pt idx="3">
                  <c:v>13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18</c:v>
                </c:pt>
                <c:pt idx="1">
                  <c:v>19</c:v>
                </c:pt>
                <c:pt idx="2">
                  <c:v>17</c:v>
                </c:pt>
                <c:pt idx="3">
                  <c:v>15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33</c:v>
                </c:pt>
                <c:pt idx="1">
                  <c:v>22</c:v>
                </c:pt>
                <c:pt idx="2">
                  <c:v>27</c:v>
                </c:pt>
                <c:pt idx="3">
                  <c:v>26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38</c:v>
                </c:pt>
                <c:pt idx="1">
                  <c:v>46</c:v>
                </c:pt>
                <c:pt idx="2">
                  <c:v>46</c:v>
                </c:pt>
                <c:pt idx="3">
                  <c:v>46</c:v>
                </c:pt>
              </c:numCache>
            </c:numRef>
          </c:val>
        </c:ser>
        <c:dLbls>
          <c:showVal val="1"/>
        </c:dLbls>
        <c:gapWidth val="75"/>
        <c:overlap val="100"/>
        <c:axId val="77758464"/>
        <c:axId val="77760000"/>
      </c:barChart>
      <c:catAx>
        <c:axId val="7775846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7760000"/>
        <c:crossesAt val="0"/>
        <c:lblAlgn val="ctr"/>
        <c:lblOffset val="100"/>
        <c:tickMarkSkip val="1"/>
      </c:catAx>
      <c:valAx>
        <c:axId val="7776000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775846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Daglig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31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Noen ganger i uken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16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Noen ganger i måneden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28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Sjeldnere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22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Aldri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Sheet1!$B$6:$B$6</c:f>
              <c:numCache>
                <c:formatCode>0</c:formatCode>
                <c:ptCount val="1"/>
                <c:pt idx="0">
                  <c:v>3</c:v>
                </c:pt>
              </c:numCache>
            </c:numRef>
          </c:val>
        </c:ser>
        <c:dLbls>
          <c:showVal val="1"/>
        </c:dLbls>
        <c:gapWidth val="75"/>
        <c:overlap val="100"/>
        <c:axId val="85188608"/>
        <c:axId val="85190144"/>
      </c:barChart>
      <c:catAx>
        <c:axId val="8518860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85190144"/>
        <c:crossesAt val="0"/>
        <c:lblAlgn val="ctr"/>
        <c:lblOffset val="100"/>
        <c:tickMarkSkip val="1"/>
      </c:catAx>
      <c:valAx>
        <c:axId val="8519014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8518860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88691710582099392"/>
          <c:h val="9.9736959163200536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52070978224641762"/>
          <c:y val="0.15026108210199085"/>
          <c:w val="0.39451394289523645"/>
          <c:h val="0.7835127115505675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Sheet1!$A$4:$A$13</c:f>
              <c:strCache>
                <c:ptCount val="10"/>
                <c:pt idx="0">
                  <c:v>Hyppigere avganger i rushtiden</c:v>
                </c:pt>
                <c:pt idx="1">
                  <c:v>Hyppigere avganger utenom rushtiden</c:v>
                </c:pt>
                <c:pt idx="2">
                  <c:v>Endret rutenett</c:v>
                </c:pt>
                <c:pt idx="3">
                  <c:v>Bedre punktlighet</c:v>
                </c:pt>
                <c:pt idx="4">
                  <c:v>Lavere priser</c:v>
                </c:pt>
                <c:pt idx="5">
                  <c:v>Bedre komfort</c:v>
                </c:pt>
                <c:pt idx="6">
                  <c:v>Bedre service fra de ansatte</c:v>
                </c:pt>
                <c:pt idx="7">
                  <c:v>Bedre informasjon om tilbudet</c:v>
                </c:pt>
                <c:pt idx="8">
                  <c:v>Tilgjengelighet for funksjonshemmede og barnevogner</c:v>
                </c:pt>
                <c:pt idx="9">
                  <c:v>Jeg kommer ikke til å bruke det kollektive transporttilbudet mer uansett</c:v>
                </c:pt>
              </c:strCache>
            </c:strRef>
          </c:cat>
          <c:val>
            <c:numRef>
              <c:f>Sheet1!$B$4:$B$13</c:f>
              <c:numCache>
                <c:formatCode>0</c:formatCode>
                <c:ptCount val="10"/>
                <c:pt idx="0">
                  <c:v>13</c:v>
                </c:pt>
                <c:pt idx="1">
                  <c:v>13</c:v>
                </c:pt>
                <c:pt idx="2">
                  <c:v>7</c:v>
                </c:pt>
                <c:pt idx="3">
                  <c:v>10</c:v>
                </c:pt>
                <c:pt idx="4">
                  <c:v>33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17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Sheet1!$A$4:$A$13</c:f>
              <c:strCache>
                <c:ptCount val="10"/>
                <c:pt idx="0">
                  <c:v>Hyppigere avganger i rushtiden</c:v>
                </c:pt>
                <c:pt idx="1">
                  <c:v>Hyppigere avganger utenom rushtiden</c:v>
                </c:pt>
                <c:pt idx="2">
                  <c:v>Endret rutenett</c:v>
                </c:pt>
                <c:pt idx="3">
                  <c:v>Bedre punktlighet</c:v>
                </c:pt>
                <c:pt idx="4">
                  <c:v>Lavere priser</c:v>
                </c:pt>
                <c:pt idx="5">
                  <c:v>Bedre komfort</c:v>
                </c:pt>
                <c:pt idx="6">
                  <c:v>Bedre service fra de ansatte</c:v>
                </c:pt>
                <c:pt idx="7">
                  <c:v>Bedre informasjon om tilbudet</c:v>
                </c:pt>
                <c:pt idx="8">
                  <c:v>Tilgjengelighet for funksjonshemmede og barnevogner</c:v>
                </c:pt>
                <c:pt idx="9">
                  <c:v>Jeg kommer ikke til å bruke det kollektive transporttilbudet mer uansett</c:v>
                </c:pt>
              </c:strCache>
            </c:strRef>
          </c:cat>
          <c:val>
            <c:numRef>
              <c:f>Sheet1!$C$4:$C$13</c:f>
              <c:numCache>
                <c:formatCode>0</c:formatCode>
                <c:ptCount val="10"/>
                <c:pt idx="0">
                  <c:v>14</c:v>
                </c:pt>
                <c:pt idx="1">
                  <c:v>15</c:v>
                </c:pt>
                <c:pt idx="2">
                  <c:v>9</c:v>
                </c:pt>
                <c:pt idx="3">
                  <c:v>11</c:v>
                </c:pt>
                <c:pt idx="4">
                  <c:v>27</c:v>
                </c:pt>
                <c:pt idx="5">
                  <c:v>2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19</c:v>
                </c:pt>
              </c:numCache>
            </c:numRef>
          </c:val>
        </c:ser>
        <c:gapWidth val="20"/>
        <c:axId val="85382272"/>
        <c:axId val="85383808"/>
      </c:barChart>
      <c:catAx>
        <c:axId val="85382272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85383808"/>
        <c:crosses val="autoZero"/>
        <c:auto val="1"/>
        <c:lblAlgn val="ctr"/>
        <c:lblOffset val="100"/>
        <c:tickLblSkip val="1"/>
        <c:tickMarkSkip val="1"/>
      </c:catAx>
      <c:valAx>
        <c:axId val="85383808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85382272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15</c:v>
                </c:pt>
                <c:pt idx="1">
                  <c:v>15</c:v>
                </c:pt>
                <c:pt idx="2">
                  <c:v>18</c:v>
                </c:pt>
                <c:pt idx="3">
                  <c:v>14</c:v>
                </c:pt>
                <c:pt idx="4">
                  <c:v>16</c:v>
                </c:pt>
                <c:pt idx="5">
                  <c:v>17</c:v>
                </c:pt>
                <c:pt idx="6">
                  <c:v>14</c:v>
                </c:pt>
                <c:pt idx="7">
                  <c:v>10</c:v>
                </c:pt>
                <c:pt idx="8">
                  <c:v>17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24</c:v>
                </c:pt>
                <c:pt idx="1">
                  <c:v>25</c:v>
                </c:pt>
                <c:pt idx="2">
                  <c:v>27</c:v>
                </c:pt>
                <c:pt idx="3">
                  <c:v>21</c:v>
                </c:pt>
                <c:pt idx="4">
                  <c:v>31</c:v>
                </c:pt>
                <c:pt idx="5">
                  <c:v>21</c:v>
                </c:pt>
                <c:pt idx="6">
                  <c:v>21</c:v>
                </c:pt>
                <c:pt idx="7">
                  <c:v>19</c:v>
                </c:pt>
                <c:pt idx="8">
                  <c:v>16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Sheet1!$B$4:$J$4</c:f>
              <c:numCache>
                <c:formatCode>0</c:formatCode>
                <c:ptCount val="9"/>
                <c:pt idx="0">
                  <c:v>35</c:v>
                </c:pt>
                <c:pt idx="1">
                  <c:v>33</c:v>
                </c:pt>
                <c:pt idx="2">
                  <c:v>29</c:v>
                </c:pt>
                <c:pt idx="3">
                  <c:v>34</c:v>
                </c:pt>
                <c:pt idx="4">
                  <c:v>28</c:v>
                </c:pt>
                <c:pt idx="5">
                  <c:v>35</c:v>
                </c:pt>
                <c:pt idx="6">
                  <c:v>36</c:v>
                </c:pt>
                <c:pt idx="7">
                  <c:v>32</c:v>
                </c:pt>
                <c:pt idx="8">
                  <c:v>35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26</c:v>
                </c:pt>
                <c:pt idx="1">
                  <c:v>27</c:v>
                </c:pt>
                <c:pt idx="2">
                  <c:v>25</c:v>
                </c:pt>
                <c:pt idx="3">
                  <c:v>30</c:v>
                </c:pt>
                <c:pt idx="4">
                  <c:v>26</c:v>
                </c:pt>
                <c:pt idx="5">
                  <c:v>28</c:v>
                </c:pt>
                <c:pt idx="6">
                  <c:v>30</c:v>
                </c:pt>
                <c:pt idx="7">
                  <c:v>38</c:v>
                </c:pt>
                <c:pt idx="8">
                  <c:v>32</c:v>
                </c:pt>
              </c:numCache>
            </c:numRef>
          </c:val>
        </c:ser>
        <c:dLbls>
          <c:showVal val="1"/>
        </c:dLbls>
        <c:gapWidth val="75"/>
        <c:overlap val="100"/>
        <c:axId val="85445632"/>
        <c:axId val="86643456"/>
      </c:barChart>
      <c:catAx>
        <c:axId val="8544563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86643456"/>
        <c:crossesAt val="0"/>
        <c:lblAlgn val="ctr"/>
        <c:lblOffset val="100"/>
        <c:tickMarkSkip val="1"/>
      </c:catAx>
      <c:valAx>
        <c:axId val="8664345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8544563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 </c:v>
                </c:pt>
                <c:pt idx="1">
                  <c:v>Informasjon om aktivitetstilbudene </c:v>
                </c:pt>
                <c:pt idx="2">
                  <c:v>Avstand til aktivitetstilbudene </c:v>
                </c:pt>
                <c:pt idx="3">
                  <c:v>Transportmuligheter til aktivitetstilbudene </c:v>
                </c:pt>
                <c:pt idx="4">
                  <c:v>Steder der eldre kan møtes </c:v>
                </c:pt>
                <c:pt idx="5">
                  <c:v>Steder der eldre og yngre kan møtes 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8</c:v>
                </c:pt>
                <c:pt idx="1">
                  <c:v>14</c:v>
                </c:pt>
                <c:pt idx="2">
                  <c:v>7</c:v>
                </c:pt>
                <c:pt idx="3">
                  <c:v>7</c:v>
                </c:pt>
                <c:pt idx="4">
                  <c:v>12</c:v>
                </c:pt>
                <c:pt idx="5">
                  <c:v>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 </c:v>
                </c:pt>
                <c:pt idx="1">
                  <c:v>Informasjon om aktivitetstilbudene </c:v>
                </c:pt>
                <c:pt idx="2">
                  <c:v>Avstand til aktivitetstilbudene </c:v>
                </c:pt>
                <c:pt idx="3">
                  <c:v>Transportmuligheter til aktivitetstilbudene </c:v>
                </c:pt>
                <c:pt idx="4">
                  <c:v>Steder der eldre kan møtes </c:v>
                </c:pt>
                <c:pt idx="5">
                  <c:v>Steder der eldre og yngre kan møtes 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92</c:v>
                </c:pt>
                <c:pt idx="1">
                  <c:v>86</c:v>
                </c:pt>
                <c:pt idx="2">
                  <c:v>93</c:v>
                </c:pt>
                <c:pt idx="3">
                  <c:v>93</c:v>
                </c:pt>
                <c:pt idx="4">
                  <c:v>88</c:v>
                </c:pt>
                <c:pt idx="5">
                  <c:v>93</c:v>
                </c:pt>
              </c:numCache>
            </c:numRef>
          </c:val>
        </c:ser>
        <c:dLbls>
          <c:showVal val="1"/>
        </c:dLbls>
        <c:gapWidth val="75"/>
        <c:overlap val="100"/>
        <c:axId val="158850432"/>
        <c:axId val="159693440"/>
      </c:barChart>
      <c:catAx>
        <c:axId val="15885043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9693440"/>
        <c:crossesAt val="0"/>
        <c:lblAlgn val="ctr"/>
        <c:lblOffset val="100"/>
        <c:tickMarkSkip val="1"/>
      </c:catAx>
      <c:valAx>
        <c:axId val="15969344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885043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 </c:v>
                </c:pt>
                <c:pt idx="1">
                  <c:v>Eldres mulighet til å påvirke tjenestetilbudet </c:v>
                </c:pt>
                <c:pt idx="2">
                  <c:v>Tilrettelegging av offentlige transportmidler for Eldre (T-bane, buss, og lignende) </c:v>
                </c:pt>
                <c:pt idx="3">
                  <c:v>Eldres trygghet hjemme (i forhold til om uvedkommende kan komme inn osv.) </c:v>
                </c:pt>
                <c:pt idx="4">
                  <c:v>Eldres trygghet for å få den hjelp de trenger i hjemmet </c:v>
                </c:pt>
                <c:pt idx="5">
                  <c:v>Eldres trygghet for å få den boligtype de har behov for 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5</c:v>
                </c:pt>
                <c:pt idx="1">
                  <c:v>4</c:v>
                </c:pt>
                <c:pt idx="2">
                  <c:v>13</c:v>
                </c:pt>
                <c:pt idx="3">
                  <c:v>7</c:v>
                </c:pt>
                <c:pt idx="4">
                  <c:v>5</c:v>
                </c:pt>
                <c:pt idx="5">
                  <c:v>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 </c:v>
                </c:pt>
                <c:pt idx="1">
                  <c:v>Eldres mulighet til å påvirke tjenestetilbudet </c:v>
                </c:pt>
                <c:pt idx="2">
                  <c:v>Tilrettelegging av offentlige transportmidler for Eldre (T-bane, buss, og lignende) </c:v>
                </c:pt>
                <c:pt idx="3">
                  <c:v>Eldres trygghet hjemme (i forhold til om uvedkommende kan komme inn osv.) </c:v>
                </c:pt>
                <c:pt idx="4">
                  <c:v>Eldres trygghet for å få den hjelp de trenger i hjemmet </c:v>
                </c:pt>
                <c:pt idx="5">
                  <c:v>Eldres trygghet for å få den boligtype de har behov for 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95</c:v>
                </c:pt>
                <c:pt idx="1">
                  <c:v>96</c:v>
                </c:pt>
                <c:pt idx="2">
                  <c:v>87</c:v>
                </c:pt>
                <c:pt idx="3">
                  <c:v>93</c:v>
                </c:pt>
                <c:pt idx="4">
                  <c:v>95</c:v>
                </c:pt>
                <c:pt idx="5">
                  <c:v>94</c:v>
                </c:pt>
              </c:numCache>
            </c:numRef>
          </c:val>
        </c:ser>
        <c:dLbls>
          <c:showVal val="1"/>
        </c:dLbls>
        <c:gapWidth val="75"/>
        <c:overlap val="100"/>
        <c:axId val="147443712"/>
        <c:axId val="152755200"/>
      </c:barChart>
      <c:catAx>
        <c:axId val="14744371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2755200"/>
        <c:crossesAt val="0"/>
        <c:lblAlgn val="ctr"/>
        <c:lblOffset val="100"/>
        <c:tickMarkSkip val="1"/>
      </c:catAx>
      <c:valAx>
        <c:axId val="15275520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744371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9</c:v>
                </c:pt>
                <c:pt idx="1">
                  <c:v>4</c:v>
                </c:pt>
                <c:pt idx="2">
                  <c:v>11</c:v>
                </c:pt>
                <c:pt idx="3">
                  <c:v>9</c:v>
                </c:pt>
                <c:pt idx="4">
                  <c:v>0</c:v>
                </c:pt>
                <c:pt idx="5">
                  <c:v>10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6</c:v>
                </c:pt>
                <c:pt idx="1">
                  <c:v>23</c:v>
                </c:pt>
                <c:pt idx="2">
                  <c:v>17</c:v>
                </c:pt>
                <c:pt idx="3">
                  <c:v>14</c:v>
                </c:pt>
                <c:pt idx="4">
                  <c:v>25</c:v>
                </c:pt>
                <c:pt idx="5">
                  <c:v>12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18</c:v>
                </c:pt>
                <c:pt idx="1">
                  <c:v>39</c:v>
                </c:pt>
                <c:pt idx="2">
                  <c:v>31</c:v>
                </c:pt>
                <c:pt idx="3">
                  <c:v>29</c:v>
                </c:pt>
                <c:pt idx="4">
                  <c:v>24</c:v>
                </c:pt>
                <c:pt idx="5">
                  <c:v>20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68</c:v>
                </c:pt>
                <c:pt idx="1">
                  <c:v>34</c:v>
                </c:pt>
                <c:pt idx="2">
                  <c:v>41</c:v>
                </c:pt>
                <c:pt idx="3">
                  <c:v>49</c:v>
                </c:pt>
                <c:pt idx="4">
                  <c:v>51</c:v>
                </c:pt>
                <c:pt idx="5">
                  <c:v>58</c:v>
                </c:pt>
              </c:numCache>
            </c:numRef>
          </c:val>
        </c:ser>
        <c:dLbls>
          <c:showVal val="1"/>
        </c:dLbls>
        <c:gapWidth val="75"/>
        <c:overlap val="100"/>
        <c:axId val="161309824"/>
        <c:axId val="161311360"/>
      </c:barChart>
      <c:catAx>
        <c:axId val="16130982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1311360"/>
        <c:crossesAt val="0"/>
        <c:lblAlgn val="ctr"/>
        <c:lblOffset val="100"/>
        <c:tickMarkSkip val="1"/>
      </c:catAx>
      <c:valAx>
        <c:axId val="16131136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130982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14</c:v>
                </c:pt>
                <c:pt idx="1">
                  <c:v>10</c:v>
                </c:pt>
                <c:pt idx="2">
                  <c:v>9</c:v>
                </c:pt>
                <c:pt idx="3">
                  <c:v>10</c:v>
                </c:pt>
                <c:pt idx="4">
                  <c:v>20</c:v>
                </c:pt>
                <c:pt idx="5">
                  <c:v>26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15</c:v>
                </c:pt>
                <c:pt idx="1">
                  <c:v>19</c:v>
                </c:pt>
                <c:pt idx="2">
                  <c:v>21</c:v>
                </c:pt>
                <c:pt idx="3">
                  <c:v>17</c:v>
                </c:pt>
                <c:pt idx="4">
                  <c:v>15</c:v>
                </c:pt>
                <c:pt idx="5">
                  <c:v>27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20</c:v>
                </c:pt>
                <c:pt idx="1">
                  <c:v>28</c:v>
                </c:pt>
                <c:pt idx="2">
                  <c:v>31</c:v>
                </c:pt>
                <c:pt idx="3">
                  <c:v>32</c:v>
                </c:pt>
                <c:pt idx="4">
                  <c:v>19</c:v>
                </c:pt>
                <c:pt idx="5">
                  <c:v>26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50</c:v>
                </c:pt>
                <c:pt idx="1">
                  <c:v>42</c:v>
                </c:pt>
                <c:pt idx="2">
                  <c:v>39</c:v>
                </c:pt>
                <c:pt idx="3">
                  <c:v>40</c:v>
                </c:pt>
                <c:pt idx="4">
                  <c:v>45</c:v>
                </c:pt>
                <c:pt idx="5">
                  <c:v>20</c:v>
                </c:pt>
              </c:numCache>
            </c:numRef>
          </c:val>
        </c:ser>
        <c:dLbls>
          <c:showVal val="1"/>
        </c:dLbls>
        <c:gapWidth val="75"/>
        <c:overlap val="100"/>
        <c:axId val="162130944"/>
        <c:axId val="143545088"/>
      </c:barChart>
      <c:catAx>
        <c:axId val="16213094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3545088"/>
        <c:crossesAt val="0"/>
        <c:lblAlgn val="ctr"/>
        <c:lblOffset val="100"/>
        <c:tickMarkSkip val="1"/>
      </c:catAx>
      <c:valAx>
        <c:axId val="14354508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213094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22</c:v>
                </c:pt>
                <c:pt idx="1">
                  <c:v>28</c:v>
                </c:pt>
                <c:pt idx="2">
                  <c:v>18</c:v>
                </c:pt>
                <c:pt idx="3">
                  <c:v>26</c:v>
                </c:pt>
                <c:pt idx="4">
                  <c:v>27</c:v>
                </c:pt>
                <c:pt idx="5">
                  <c:v>39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29</c:v>
                </c:pt>
                <c:pt idx="1">
                  <c:v>25</c:v>
                </c:pt>
                <c:pt idx="2">
                  <c:v>30</c:v>
                </c:pt>
                <c:pt idx="3">
                  <c:v>27</c:v>
                </c:pt>
                <c:pt idx="4">
                  <c:v>21</c:v>
                </c:pt>
                <c:pt idx="5">
                  <c:v>27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32</c:v>
                </c:pt>
                <c:pt idx="1">
                  <c:v>35</c:v>
                </c:pt>
                <c:pt idx="2">
                  <c:v>29</c:v>
                </c:pt>
                <c:pt idx="3">
                  <c:v>27</c:v>
                </c:pt>
                <c:pt idx="4">
                  <c:v>27</c:v>
                </c:pt>
                <c:pt idx="5">
                  <c:v>21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17</c:v>
                </c:pt>
                <c:pt idx="1">
                  <c:v>12</c:v>
                </c:pt>
                <c:pt idx="2">
                  <c:v>23</c:v>
                </c:pt>
                <c:pt idx="3">
                  <c:v>21</c:v>
                </c:pt>
                <c:pt idx="4">
                  <c:v>25</c:v>
                </c:pt>
                <c:pt idx="5">
                  <c:v>13</c:v>
                </c:pt>
              </c:numCache>
            </c:numRef>
          </c:val>
        </c:ser>
        <c:dLbls>
          <c:showVal val="1"/>
        </c:dLbls>
        <c:gapWidth val="75"/>
        <c:overlap val="100"/>
        <c:axId val="164362112"/>
        <c:axId val="164363648"/>
      </c:barChart>
      <c:catAx>
        <c:axId val="16436211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4363648"/>
        <c:crossesAt val="0"/>
        <c:lblAlgn val="ctr"/>
        <c:lblOffset val="100"/>
        <c:tickMarkSkip val="1"/>
      </c:catAx>
      <c:valAx>
        <c:axId val="16436364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436211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7</c:v>
                </c:pt>
                <c:pt idx="1">
                  <c:v>4</c:v>
                </c:pt>
                <c:pt idx="2">
                  <c:v>14</c:v>
                </c:pt>
                <c:pt idx="3">
                  <c:v>23</c:v>
                </c:pt>
                <c:pt idx="4">
                  <c:v>11</c:v>
                </c:pt>
                <c:pt idx="5">
                  <c:v>24</c:v>
                </c:pt>
                <c:pt idx="6">
                  <c:v>20</c:v>
                </c:pt>
                <c:pt idx="7">
                  <c:v>13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14</c:v>
                </c:pt>
                <c:pt idx="1">
                  <c:v>8</c:v>
                </c:pt>
                <c:pt idx="2">
                  <c:v>26</c:v>
                </c:pt>
                <c:pt idx="3">
                  <c:v>31</c:v>
                </c:pt>
                <c:pt idx="4">
                  <c:v>21</c:v>
                </c:pt>
                <c:pt idx="5">
                  <c:v>22</c:v>
                </c:pt>
                <c:pt idx="6">
                  <c:v>25</c:v>
                </c:pt>
                <c:pt idx="7">
                  <c:v>25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28</c:v>
                </c:pt>
                <c:pt idx="1">
                  <c:v>20</c:v>
                </c:pt>
                <c:pt idx="2">
                  <c:v>28</c:v>
                </c:pt>
                <c:pt idx="3">
                  <c:v>24</c:v>
                </c:pt>
                <c:pt idx="4">
                  <c:v>35</c:v>
                </c:pt>
                <c:pt idx="5">
                  <c:v>29</c:v>
                </c:pt>
                <c:pt idx="6">
                  <c:v>32</c:v>
                </c:pt>
                <c:pt idx="7">
                  <c:v>34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51</c:v>
                </c:pt>
                <c:pt idx="1">
                  <c:v>68</c:v>
                </c:pt>
                <c:pt idx="2">
                  <c:v>32</c:v>
                </c:pt>
                <c:pt idx="3">
                  <c:v>22</c:v>
                </c:pt>
                <c:pt idx="4">
                  <c:v>33</c:v>
                </c:pt>
                <c:pt idx="5">
                  <c:v>25</c:v>
                </c:pt>
                <c:pt idx="6">
                  <c:v>23</c:v>
                </c:pt>
                <c:pt idx="7">
                  <c:v>28</c:v>
                </c:pt>
              </c:numCache>
            </c:numRef>
          </c:val>
        </c:ser>
        <c:dLbls>
          <c:showVal val="1"/>
        </c:dLbls>
        <c:gapWidth val="75"/>
        <c:overlap val="100"/>
        <c:axId val="105399040"/>
        <c:axId val="105400576"/>
      </c:barChart>
      <c:catAx>
        <c:axId val="10539904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5400576"/>
        <c:crossesAt val="0"/>
        <c:lblAlgn val="ctr"/>
        <c:lblOffset val="100"/>
        <c:tickMarkSkip val="1"/>
      </c:catAx>
      <c:valAx>
        <c:axId val="10540057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539904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22</c:v>
                </c:pt>
                <c:pt idx="1">
                  <c:v>43</c:v>
                </c:pt>
                <c:pt idx="2">
                  <c:v>27</c:v>
                </c:pt>
                <c:pt idx="3">
                  <c:v>22</c:v>
                </c:pt>
                <c:pt idx="4">
                  <c:v>35</c:v>
                </c:pt>
                <c:pt idx="5">
                  <c:v>45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32</c:v>
                </c:pt>
                <c:pt idx="1">
                  <c:v>36</c:v>
                </c:pt>
                <c:pt idx="2">
                  <c:v>32</c:v>
                </c:pt>
                <c:pt idx="3">
                  <c:v>32</c:v>
                </c:pt>
                <c:pt idx="4">
                  <c:v>35</c:v>
                </c:pt>
                <c:pt idx="5">
                  <c:v>34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27</c:v>
                </c:pt>
                <c:pt idx="1">
                  <c:v>12</c:v>
                </c:pt>
                <c:pt idx="2">
                  <c:v>20</c:v>
                </c:pt>
                <c:pt idx="3">
                  <c:v>26</c:v>
                </c:pt>
                <c:pt idx="4">
                  <c:v>15</c:v>
                </c:pt>
                <c:pt idx="5">
                  <c:v>12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19</c:v>
                </c:pt>
                <c:pt idx="1">
                  <c:v>9</c:v>
                </c:pt>
                <c:pt idx="2">
                  <c:v>21</c:v>
                </c:pt>
                <c:pt idx="3">
                  <c:v>21</c:v>
                </c:pt>
                <c:pt idx="4">
                  <c:v>16</c:v>
                </c:pt>
                <c:pt idx="5">
                  <c:v>9</c:v>
                </c:pt>
              </c:numCache>
            </c:numRef>
          </c:val>
        </c:ser>
        <c:dLbls>
          <c:showVal val="1"/>
        </c:dLbls>
        <c:gapWidth val="75"/>
        <c:overlap val="100"/>
        <c:axId val="164676352"/>
        <c:axId val="164677888"/>
      </c:barChart>
      <c:catAx>
        <c:axId val="16467635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4677888"/>
        <c:crossesAt val="0"/>
        <c:lblAlgn val="ctr"/>
        <c:lblOffset val="100"/>
        <c:tickMarkSkip val="1"/>
      </c:catAx>
      <c:valAx>
        <c:axId val="16467788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467635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43</c:v>
                </c:pt>
                <c:pt idx="1">
                  <c:v>45</c:v>
                </c:pt>
                <c:pt idx="2">
                  <c:v>42</c:v>
                </c:pt>
                <c:pt idx="3">
                  <c:v>46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29</c:v>
                </c:pt>
                <c:pt idx="1">
                  <c:v>30</c:v>
                </c:pt>
                <c:pt idx="2">
                  <c:v>26</c:v>
                </c:pt>
                <c:pt idx="3">
                  <c:v>24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19</c:v>
                </c:pt>
                <c:pt idx="1">
                  <c:v>16</c:v>
                </c:pt>
                <c:pt idx="2">
                  <c:v>18</c:v>
                </c:pt>
                <c:pt idx="3">
                  <c:v>16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9</c:v>
                </c:pt>
                <c:pt idx="1">
                  <c:v>9</c:v>
                </c:pt>
                <c:pt idx="2">
                  <c:v>14</c:v>
                </c:pt>
                <c:pt idx="3">
                  <c:v>14</c:v>
                </c:pt>
              </c:numCache>
            </c:numRef>
          </c:val>
        </c:ser>
        <c:dLbls>
          <c:showVal val="1"/>
        </c:dLbls>
        <c:gapWidth val="75"/>
        <c:overlap val="100"/>
        <c:axId val="165027840"/>
        <c:axId val="165029376"/>
      </c:barChart>
      <c:catAx>
        <c:axId val="16502784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5029376"/>
        <c:crossesAt val="0"/>
        <c:lblAlgn val="ctr"/>
        <c:lblOffset val="100"/>
        <c:tickMarkSkip val="1"/>
      </c:catAx>
      <c:valAx>
        <c:axId val="16502937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502784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Avgitt stemme ved kommunevalget i 2007</c:v>
                </c:pt>
                <c:pt idx="1">
                  <c:v>Avgitt stemme ved bydelsvalg i 2007</c:v>
                </c:pt>
                <c:pt idx="2">
                  <c:v>Vært medlem av politisk parti</c:v>
                </c:pt>
                <c:pt idx="3">
                  <c:v>Skrevet under på opprop/innbyggerinitiativ i bydelen</c:v>
                </c:pt>
                <c:pt idx="4">
                  <c:v>Skrevet under på opprop/innbyggerinitiativ til bystyret</c:v>
                </c:pt>
                <c:pt idx="5">
                  <c:v>Skrevet i avisene om en politisk sak</c:v>
                </c:pt>
                <c:pt idx="6">
                  <c:v>Stilt spørsmål i bydelsutvalgenes åpne halvtime</c:v>
                </c:pt>
                <c:pt idx="7">
                  <c:v>Henvendt deg til et bystyremedlem/byrådsmedlem om en (politisk) sak</c:v>
                </c:pt>
                <c:pt idx="8">
                  <c:v>Henvendt deg til et medlem av bydelsutvalget om en (politisk) sak</c:v>
                </c:pt>
                <c:pt idx="9">
                  <c:v>Henvendt deg til administrasjonen i bydelen</c:v>
                </c:pt>
                <c:pt idx="10">
                  <c:v>Henvendt deg til eldrerådet i bydelen</c:v>
                </c:pt>
                <c:pt idx="11">
                  <c:v>Henvendt deg til rådet for funksjonshemmede i bydelen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62</c:v>
                </c:pt>
                <c:pt idx="1">
                  <c:v>44</c:v>
                </c:pt>
                <c:pt idx="2">
                  <c:v>4</c:v>
                </c:pt>
                <c:pt idx="3">
                  <c:v>11</c:v>
                </c:pt>
                <c:pt idx="4">
                  <c:v>4</c:v>
                </c:pt>
                <c:pt idx="5">
                  <c:v>4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7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Avgitt stemme ved kommunevalget i 2007</c:v>
                </c:pt>
                <c:pt idx="1">
                  <c:v>Avgitt stemme ved bydelsvalg i 2007</c:v>
                </c:pt>
                <c:pt idx="2">
                  <c:v>Vært medlem av politisk parti</c:v>
                </c:pt>
                <c:pt idx="3">
                  <c:v>Skrevet under på opprop/innbyggerinitiativ i bydelen</c:v>
                </c:pt>
                <c:pt idx="4">
                  <c:v>Skrevet under på opprop/innbyggerinitiativ til bystyret</c:v>
                </c:pt>
                <c:pt idx="5">
                  <c:v>Skrevet i avisene om en politisk sak</c:v>
                </c:pt>
                <c:pt idx="6">
                  <c:v>Stilt spørsmål i bydelsutvalgenes åpne halvtime</c:v>
                </c:pt>
                <c:pt idx="7">
                  <c:v>Henvendt deg til et bystyremedlem/byrådsmedlem om en (politisk) sak</c:v>
                </c:pt>
                <c:pt idx="8">
                  <c:v>Henvendt deg til et medlem av bydelsutvalget om en (politisk) sak</c:v>
                </c:pt>
                <c:pt idx="9">
                  <c:v>Henvendt deg til administrasjonen i bydelen</c:v>
                </c:pt>
                <c:pt idx="10">
                  <c:v>Henvendt deg til eldrerådet i bydelen</c:v>
                </c:pt>
                <c:pt idx="11">
                  <c:v>Henvendt deg til rådet for funksjonshemmede i bydelen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38</c:v>
                </c:pt>
                <c:pt idx="1">
                  <c:v>56</c:v>
                </c:pt>
                <c:pt idx="2">
                  <c:v>96</c:v>
                </c:pt>
                <c:pt idx="3">
                  <c:v>89</c:v>
                </c:pt>
                <c:pt idx="4">
                  <c:v>96</c:v>
                </c:pt>
                <c:pt idx="5">
                  <c:v>96</c:v>
                </c:pt>
                <c:pt idx="6">
                  <c:v>98</c:v>
                </c:pt>
                <c:pt idx="7">
                  <c:v>98</c:v>
                </c:pt>
                <c:pt idx="8">
                  <c:v>98</c:v>
                </c:pt>
                <c:pt idx="9">
                  <c:v>93</c:v>
                </c:pt>
                <c:pt idx="10">
                  <c:v>99</c:v>
                </c:pt>
                <c:pt idx="11">
                  <c:v>99</c:v>
                </c:pt>
              </c:numCache>
            </c:numRef>
          </c:val>
        </c:ser>
        <c:dLbls>
          <c:showVal val="1"/>
        </c:dLbls>
        <c:gapWidth val="75"/>
        <c:overlap val="100"/>
        <c:axId val="165249024"/>
        <c:axId val="165250560"/>
      </c:barChart>
      <c:catAx>
        <c:axId val="16524902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5250560"/>
        <c:crossesAt val="0"/>
        <c:lblAlgn val="ctr"/>
        <c:lblOffset val="100"/>
        <c:tickMarkSkip val="1"/>
      </c:catAx>
      <c:valAx>
        <c:axId val="16525056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524902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545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13</c:v>
                </c:pt>
                <c:pt idx="1">
                  <c:v>23</c:v>
                </c:pt>
                <c:pt idx="2">
                  <c:v>30</c:v>
                </c:pt>
                <c:pt idx="3">
                  <c:v>47</c:v>
                </c:pt>
                <c:pt idx="4">
                  <c:v>10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elete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14</c:v>
                </c:pt>
                <c:pt idx="1">
                  <c:v>13</c:v>
                </c:pt>
                <c:pt idx="2">
                  <c:v>32</c:v>
                </c:pt>
                <c:pt idx="3">
                  <c:v>34</c:v>
                </c:pt>
                <c:pt idx="4">
                  <c:v>6</c:v>
                </c:pt>
              </c:numCache>
            </c:numRef>
          </c:val>
        </c:ser>
        <c:gapWidth val="20"/>
        <c:axId val="165669120"/>
        <c:axId val="165703680"/>
      </c:barChart>
      <c:catAx>
        <c:axId val="165669120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65703680"/>
        <c:crosses val="autoZero"/>
        <c:auto val="1"/>
        <c:lblAlgn val="ctr"/>
        <c:lblOffset val="100"/>
        <c:tickLblSkip val="1"/>
        <c:tickMarkSkip val="1"/>
      </c:catAx>
      <c:valAx>
        <c:axId val="165703680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65669120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578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12</c:v>
                </c:pt>
                <c:pt idx="1">
                  <c:v>41</c:v>
                </c:pt>
                <c:pt idx="2">
                  <c:v>10</c:v>
                </c:pt>
                <c:pt idx="3">
                  <c:v>40</c:v>
                </c:pt>
                <c:pt idx="4">
                  <c:v>9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6</c:v>
                </c:pt>
                <c:pt idx="1">
                  <c:v>6</c:v>
                </c:pt>
                <c:pt idx="2">
                  <c:v>13</c:v>
                </c:pt>
                <c:pt idx="3">
                  <c:v>67</c:v>
                </c:pt>
                <c:pt idx="4">
                  <c:v>5</c:v>
                </c:pt>
              </c:numCache>
            </c:numRef>
          </c:val>
        </c:ser>
        <c:gapWidth val="20"/>
        <c:axId val="165739136"/>
        <c:axId val="165806464"/>
      </c:barChart>
      <c:catAx>
        <c:axId val="165739136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65806464"/>
        <c:crosses val="autoZero"/>
        <c:auto val="1"/>
        <c:lblAlgn val="ctr"/>
        <c:lblOffset val="100"/>
        <c:tickLblSkip val="1"/>
        <c:tickMarkSkip val="1"/>
      </c:catAx>
      <c:valAx>
        <c:axId val="165806464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65739136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578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16</c:v>
                </c:pt>
                <c:pt idx="1">
                  <c:v>58</c:v>
                </c:pt>
                <c:pt idx="2">
                  <c:v>34</c:v>
                </c:pt>
                <c:pt idx="3">
                  <c:v>23</c:v>
                </c:pt>
                <c:pt idx="4">
                  <c:v>6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23</c:v>
                </c:pt>
                <c:pt idx="1">
                  <c:v>52</c:v>
                </c:pt>
                <c:pt idx="2">
                  <c:v>9</c:v>
                </c:pt>
                <c:pt idx="3">
                  <c:v>15</c:v>
                </c:pt>
                <c:pt idx="4">
                  <c:v>3</c:v>
                </c:pt>
              </c:numCache>
            </c:numRef>
          </c:val>
        </c:ser>
        <c:gapWidth val="20"/>
        <c:axId val="158847744"/>
        <c:axId val="160422144"/>
      </c:barChart>
      <c:catAx>
        <c:axId val="158847744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60422144"/>
        <c:crosses val="autoZero"/>
        <c:auto val="1"/>
        <c:lblAlgn val="ctr"/>
        <c:lblOffset val="100"/>
        <c:tickLblSkip val="1"/>
        <c:tickMarkSkip val="1"/>
      </c:catAx>
      <c:valAx>
        <c:axId val="160422144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58847744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18</c:v>
                </c:pt>
                <c:pt idx="1">
                  <c:v>0</c:v>
                </c:pt>
                <c:pt idx="2">
                  <c:v>0</c:v>
                </c:pt>
                <c:pt idx="3">
                  <c:v>51</c:v>
                </c:pt>
                <c:pt idx="4">
                  <c:v>30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Width val="20"/>
        <c:axId val="171899136"/>
        <c:axId val="172305408"/>
      </c:barChart>
      <c:catAx>
        <c:axId val="171899136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72305408"/>
        <c:crosses val="autoZero"/>
        <c:auto val="1"/>
        <c:lblAlgn val="ctr"/>
        <c:lblOffset val="100"/>
        <c:tickLblSkip val="1"/>
        <c:tickMarkSkip val="1"/>
      </c:catAx>
      <c:valAx>
        <c:axId val="172305408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71899136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48</c:v>
                </c:pt>
                <c:pt idx="1">
                  <c:v>25</c:v>
                </c:pt>
                <c:pt idx="2">
                  <c:v>26</c:v>
                </c:pt>
                <c:pt idx="3">
                  <c:v>26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Width val="20"/>
        <c:axId val="172866560"/>
        <c:axId val="173008768"/>
      </c:barChart>
      <c:catAx>
        <c:axId val="172866560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73008768"/>
        <c:crosses val="autoZero"/>
        <c:auto val="1"/>
        <c:lblAlgn val="ctr"/>
        <c:lblOffset val="100"/>
        <c:tickLblSkip val="1"/>
        <c:tickMarkSkip val="1"/>
      </c:catAx>
      <c:valAx>
        <c:axId val="173008768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72866560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21</c:v>
                </c:pt>
                <c:pt idx="1">
                  <c:v>23</c:v>
                </c:pt>
                <c:pt idx="2">
                  <c:v>31</c:v>
                </c:pt>
                <c:pt idx="3">
                  <c:v>36</c:v>
                </c:pt>
                <c:pt idx="4">
                  <c:v>31</c:v>
                </c:pt>
                <c:pt idx="5">
                  <c:v>34</c:v>
                </c:pt>
                <c:pt idx="6">
                  <c:v>38</c:v>
                </c:pt>
                <c:pt idx="7">
                  <c:v>38</c:v>
                </c:pt>
                <c:pt idx="8">
                  <c:v>44</c:v>
                </c:pt>
                <c:pt idx="9">
                  <c:v>45</c:v>
                </c:pt>
                <c:pt idx="10">
                  <c:v>46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23</c:v>
                </c:pt>
                <c:pt idx="1">
                  <c:v>19</c:v>
                </c:pt>
                <c:pt idx="2">
                  <c:v>25</c:v>
                </c:pt>
                <c:pt idx="3">
                  <c:v>22</c:v>
                </c:pt>
                <c:pt idx="4">
                  <c:v>25</c:v>
                </c:pt>
                <c:pt idx="5">
                  <c:v>34</c:v>
                </c:pt>
                <c:pt idx="6">
                  <c:v>28</c:v>
                </c:pt>
                <c:pt idx="7">
                  <c:v>29</c:v>
                </c:pt>
                <c:pt idx="8">
                  <c:v>28</c:v>
                </c:pt>
                <c:pt idx="9">
                  <c:v>27</c:v>
                </c:pt>
                <c:pt idx="10">
                  <c:v>25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25</c:v>
                </c:pt>
                <c:pt idx="1">
                  <c:v>27</c:v>
                </c:pt>
                <c:pt idx="2">
                  <c:v>29</c:v>
                </c:pt>
                <c:pt idx="3">
                  <c:v>29</c:v>
                </c:pt>
                <c:pt idx="4">
                  <c:v>26</c:v>
                </c:pt>
                <c:pt idx="5">
                  <c:v>21</c:v>
                </c:pt>
                <c:pt idx="6">
                  <c:v>22</c:v>
                </c:pt>
                <c:pt idx="7">
                  <c:v>20</c:v>
                </c:pt>
                <c:pt idx="8">
                  <c:v>16</c:v>
                </c:pt>
                <c:pt idx="9">
                  <c:v>17</c:v>
                </c:pt>
                <c:pt idx="10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Sheet1!$B$5:$L$5</c:f>
              <c:numCache>
                <c:formatCode>General</c:formatCode>
                <c:ptCount val="11"/>
                <c:pt idx="0">
                  <c:v>31</c:v>
                </c:pt>
                <c:pt idx="1">
                  <c:v>30</c:v>
                </c:pt>
                <c:pt idx="2">
                  <c:v>15</c:v>
                </c:pt>
                <c:pt idx="3">
                  <c:v>13</c:v>
                </c:pt>
                <c:pt idx="4">
                  <c:v>17</c:v>
                </c:pt>
                <c:pt idx="5">
                  <c:v>11</c:v>
                </c:pt>
                <c:pt idx="6">
                  <c:v>12</c:v>
                </c:pt>
                <c:pt idx="7">
                  <c:v>14</c:v>
                </c:pt>
                <c:pt idx="8">
                  <c:v>12</c:v>
                </c:pt>
                <c:pt idx="9">
                  <c:v>12</c:v>
                </c:pt>
                <c:pt idx="10">
                  <c:v>10</c:v>
                </c:pt>
              </c:numCache>
            </c:numRef>
          </c:val>
        </c:ser>
        <c:dLbls>
          <c:showVal val="1"/>
        </c:dLbls>
        <c:gapWidth val="75"/>
        <c:overlap val="100"/>
        <c:axId val="61809408"/>
        <c:axId val="61810944"/>
      </c:barChart>
      <c:catAx>
        <c:axId val="6180940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61810944"/>
        <c:crossesAt val="0"/>
        <c:lblAlgn val="ctr"/>
        <c:lblOffset val="100"/>
        <c:tickMarkSkip val="1"/>
      </c:catAx>
      <c:valAx>
        <c:axId val="6181094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6180940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22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Maksimalt 4 alternativer</c:v>
                </c:pt>
              </c:strCache>
            </c:strRef>
          </c:tx>
          <c:dLbls>
            <c:showVal val="1"/>
          </c:dLbls>
          <c:cat>
            <c:strRef>
              <c:f>Sheet1!$A$4:$A$20</c:f>
              <c:strCache>
                <c:ptCount val="17"/>
                <c:pt idx="0">
                  <c:v>På Oslo kommunes Internettportal www.oslo.kommune.no</c:v>
                </c:pt>
                <c:pt idx="1">
                  <c:v>Via sosiale medier (Facebook, Twitter, blogger o.l.)</c:v>
                </c:pt>
                <c:pt idx="2">
                  <c:v>I egen bydel (opplysningstjeneste, servicetorg, sentralbord)</c:v>
                </c:pt>
                <c:pt idx="3">
                  <c:v>Kommunens hovednummer 02 180</c:v>
                </c:pt>
                <c:pt idx="4">
                  <c:v>Andre telefonnummer i Oslo kommune (kundesenter, grønt nummer)</c:v>
                </c:pt>
                <c:pt idx="5">
                  <c:v>Informasjonssenteret i Rådhuset</c:v>
                </c:pt>
                <c:pt idx="6">
                  <c:v>På kommunale tjenestesteder (sykehjem, skole, barnehage, bibliotek, fritidsklubb, osv)</c:v>
                </c:pt>
                <c:pt idx="7">
                  <c:v>På leskur ved trikke- og bussholdeplasser i Oslo</c:v>
                </c:pt>
                <c:pt idx="8">
                  <c:v>Spør venner, familie, ansatte jeg kjenner i kommunen</c:v>
                </c:pt>
                <c:pt idx="9">
                  <c:v>Riksdekkende aviser (Aftenposten, Dagsavisen, VG, Dagbladet) (papir- eller nettversjon)</c:v>
                </c:pt>
                <c:pt idx="10">
                  <c:v>Lokale bydelsaviser (papir- eller nettversjon)</c:v>
                </c:pt>
                <c:pt idx="11">
                  <c:v>Andre aviser og nettsteder</c:v>
                </c:pt>
                <c:pt idx="12">
                  <c:v>TV (NRK1 og 2, Østlandssendingen, TV2)</c:v>
                </c:pt>
                <c:pt idx="13">
                  <c:v>Tekst TV</c:v>
                </c:pt>
                <c:pt idx="14">
                  <c:v>Radio (P1/P2/P3/Østlandssendingen/nærradio)</c:v>
                </c:pt>
                <c:pt idx="15">
                  <c:v>Andre TV og radiokanaler</c:v>
                </c:pt>
                <c:pt idx="16">
                  <c:v>Annet</c:v>
                </c:pt>
              </c:strCache>
            </c:strRef>
          </c:cat>
          <c:val>
            <c:numRef>
              <c:f>Sheet1!$B$4:$B$20</c:f>
              <c:numCache>
                <c:formatCode>0</c:formatCode>
                <c:ptCount val="17"/>
                <c:pt idx="0">
                  <c:v>45</c:v>
                </c:pt>
                <c:pt idx="1">
                  <c:v>8</c:v>
                </c:pt>
                <c:pt idx="2">
                  <c:v>19</c:v>
                </c:pt>
                <c:pt idx="3">
                  <c:v>9</c:v>
                </c:pt>
                <c:pt idx="4">
                  <c:v>5</c:v>
                </c:pt>
                <c:pt idx="5">
                  <c:v>1</c:v>
                </c:pt>
                <c:pt idx="6">
                  <c:v>13</c:v>
                </c:pt>
                <c:pt idx="7">
                  <c:v>6</c:v>
                </c:pt>
                <c:pt idx="8">
                  <c:v>19</c:v>
                </c:pt>
                <c:pt idx="9">
                  <c:v>36</c:v>
                </c:pt>
                <c:pt idx="10">
                  <c:v>49</c:v>
                </c:pt>
                <c:pt idx="11">
                  <c:v>11</c:v>
                </c:pt>
                <c:pt idx="12">
                  <c:v>37</c:v>
                </c:pt>
                <c:pt idx="13">
                  <c:v>11</c:v>
                </c:pt>
                <c:pt idx="14">
                  <c:v>17</c:v>
                </c:pt>
                <c:pt idx="15">
                  <c:v>9</c:v>
                </c:pt>
                <c:pt idx="16">
                  <c:v>11</c:v>
                </c:pt>
              </c:numCache>
            </c:numRef>
          </c:val>
        </c:ser>
        <c:gapWidth val="20"/>
        <c:axId val="62215680"/>
        <c:axId val="62217216"/>
      </c:barChart>
      <c:catAx>
        <c:axId val="62215680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62217216"/>
        <c:crosses val="autoZero"/>
        <c:auto val="1"/>
        <c:lblAlgn val="ctr"/>
        <c:lblOffset val="100"/>
        <c:tickLblSkip val="1"/>
        <c:tickMarkSkip val="1"/>
      </c:catAx>
      <c:valAx>
        <c:axId val="62217216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62215680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8</c:v>
                </c:pt>
                <c:pt idx="1">
                  <c:v>14</c:v>
                </c:pt>
                <c:pt idx="2">
                  <c:v>20</c:v>
                </c:pt>
                <c:pt idx="3">
                  <c:v>27</c:v>
                </c:pt>
                <c:pt idx="4">
                  <c:v>18</c:v>
                </c:pt>
                <c:pt idx="5">
                  <c:v>17</c:v>
                </c:pt>
                <c:pt idx="6">
                  <c:v>21</c:v>
                </c:pt>
                <c:pt idx="7">
                  <c:v>14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10</c:v>
                </c:pt>
                <c:pt idx="1">
                  <c:v>14</c:v>
                </c:pt>
                <c:pt idx="2">
                  <c:v>18</c:v>
                </c:pt>
                <c:pt idx="3">
                  <c:v>26</c:v>
                </c:pt>
                <c:pt idx="4">
                  <c:v>16</c:v>
                </c:pt>
                <c:pt idx="5">
                  <c:v>19</c:v>
                </c:pt>
                <c:pt idx="6">
                  <c:v>21</c:v>
                </c:pt>
                <c:pt idx="7">
                  <c:v>18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24</c:v>
                </c:pt>
                <c:pt idx="1">
                  <c:v>23</c:v>
                </c:pt>
                <c:pt idx="2">
                  <c:v>30</c:v>
                </c:pt>
                <c:pt idx="3">
                  <c:v>25</c:v>
                </c:pt>
                <c:pt idx="4">
                  <c:v>25</c:v>
                </c:pt>
                <c:pt idx="5">
                  <c:v>21</c:v>
                </c:pt>
                <c:pt idx="6">
                  <c:v>30</c:v>
                </c:pt>
                <c:pt idx="7">
                  <c:v>23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57</c:v>
                </c:pt>
                <c:pt idx="1">
                  <c:v>49</c:v>
                </c:pt>
                <c:pt idx="2">
                  <c:v>32</c:v>
                </c:pt>
                <c:pt idx="3">
                  <c:v>21</c:v>
                </c:pt>
                <c:pt idx="4">
                  <c:v>42</c:v>
                </c:pt>
                <c:pt idx="5">
                  <c:v>43</c:v>
                </c:pt>
                <c:pt idx="6">
                  <c:v>28</c:v>
                </c:pt>
                <c:pt idx="7">
                  <c:v>45</c:v>
                </c:pt>
              </c:numCache>
            </c:numRef>
          </c:val>
        </c:ser>
        <c:dLbls>
          <c:showVal val="1"/>
        </c:dLbls>
        <c:gapWidth val="75"/>
        <c:overlap val="100"/>
        <c:axId val="105688064"/>
        <c:axId val="105775872"/>
      </c:barChart>
      <c:catAx>
        <c:axId val="10568806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5775872"/>
        <c:crossesAt val="0"/>
        <c:lblAlgn val="ctr"/>
        <c:lblOffset val="100"/>
        <c:tickMarkSkip val="1"/>
      </c:catAx>
      <c:valAx>
        <c:axId val="10577587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568806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1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23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46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23</c:v>
                </c:pt>
              </c:numCache>
            </c:numRef>
          </c:val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gapWidth val="75"/>
        <c:overlap val="100"/>
        <c:axId val="62313984"/>
        <c:axId val="62315520"/>
      </c:barChart>
      <c:catAx>
        <c:axId val="6231398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62315520"/>
        <c:crossesAt val="0"/>
        <c:lblAlgn val="ctr"/>
        <c:lblOffset val="100"/>
        <c:tickMarkSkip val="1"/>
      </c:catAx>
      <c:valAx>
        <c:axId val="6231552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62313984"/>
        <c:crosses val="autoZero"/>
        <c:crossBetween val="between"/>
        <c:majorUnit val="50"/>
        <c:minorUnit val="50"/>
      </c:valAx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45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Maksimalt 4 alternativer</c:v>
                </c:pt>
              </c:strCache>
            </c:strRef>
          </c:tx>
          <c:dLbls>
            <c:showVal val="1"/>
          </c:dLbls>
          <c:cat>
            <c:strRef>
              <c:f>Sheet1!$A$4:$A$14</c:f>
              <c:strCache>
                <c:ptCount val="11"/>
                <c:pt idx="0">
                  <c:v>I riksdekkende aviser (Aftenposten, Dagsavisen, VG, Dagbladet)</c:v>
                </c:pt>
                <c:pt idx="1">
                  <c:v>I lokale bydelsaviser</c:v>
                </c:pt>
                <c:pt idx="2">
                  <c:v>I egne trykksaker</c:v>
                </c:pt>
                <c:pt idx="3">
                  <c:v>Radio, TV</c:v>
                </c:pt>
                <c:pt idx="4">
                  <c:v>På telefon</c:v>
                </c:pt>
                <c:pt idx="5">
                  <c:v>Via SMS</c:v>
                </c:pt>
                <c:pt idx="6">
                  <c:v>På kommunale tjenestesteder (sykehjem, skole, barnehage, bibliotek, fritidsklubb, osv)</c:v>
                </c:pt>
                <c:pt idx="7">
                  <c:v>I byens ute- og innearealer (f eks parker, Marka, Kino, på trikk, buss og bane)</c:v>
                </c:pt>
                <c:pt idx="8">
                  <c:v>I tilknytning til utstillinger, større prosjekter og arrangementer.</c:v>
                </c:pt>
                <c:pt idx="9">
                  <c:v>På informasjonsmøter</c:v>
                </c:pt>
                <c:pt idx="10">
                  <c:v>I brev og e-spost</c:v>
                </c:pt>
              </c:strCache>
            </c:strRef>
          </c:cat>
          <c:val>
            <c:numRef>
              <c:f>Sheet1!$B$4:$B$14</c:f>
              <c:numCache>
                <c:formatCode>0</c:formatCode>
                <c:ptCount val="11"/>
                <c:pt idx="0">
                  <c:v>41</c:v>
                </c:pt>
                <c:pt idx="1">
                  <c:v>41</c:v>
                </c:pt>
                <c:pt idx="2">
                  <c:v>25</c:v>
                </c:pt>
                <c:pt idx="3">
                  <c:v>32</c:v>
                </c:pt>
                <c:pt idx="4">
                  <c:v>1</c:v>
                </c:pt>
                <c:pt idx="5">
                  <c:v>5</c:v>
                </c:pt>
                <c:pt idx="6">
                  <c:v>13</c:v>
                </c:pt>
                <c:pt idx="7">
                  <c:v>8</c:v>
                </c:pt>
                <c:pt idx="8">
                  <c:v>3</c:v>
                </c:pt>
                <c:pt idx="9">
                  <c:v>2</c:v>
                </c:pt>
                <c:pt idx="10">
                  <c:v>29</c:v>
                </c:pt>
              </c:numCache>
            </c:numRef>
          </c:val>
        </c:ser>
        <c:gapWidth val="20"/>
        <c:axId val="103157760"/>
        <c:axId val="103159296"/>
      </c:barChart>
      <c:catAx>
        <c:axId val="103157760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03159296"/>
        <c:crosses val="autoZero"/>
        <c:auto val="1"/>
        <c:lblAlgn val="ctr"/>
        <c:lblOffset val="100"/>
        <c:tickLblSkip val="1"/>
        <c:tickMarkSkip val="1"/>
      </c:catAx>
      <c:valAx>
        <c:axId val="103159296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03157760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12</c:v>
                </c:pt>
                <c:pt idx="1">
                  <c:v>9</c:v>
                </c:pt>
                <c:pt idx="2">
                  <c:v>31</c:v>
                </c:pt>
                <c:pt idx="3">
                  <c:v>10</c:v>
                </c:pt>
                <c:pt idx="4">
                  <c:v>19</c:v>
                </c:pt>
                <c:pt idx="5">
                  <c:v>11</c:v>
                </c:pt>
                <c:pt idx="6">
                  <c:v>26</c:v>
                </c:pt>
                <c:pt idx="7">
                  <c:v>30</c:v>
                </c:pt>
                <c:pt idx="8">
                  <c:v>23</c:v>
                </c:pt>
                <c:pt idx="9">
                  <c:v>15</c:v>
                </c:pt>
                <c:pt idx="10">
                  <c:v>37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15</c:v>
                </c:pt>
                <c:pt idx="1">
                  <c:v>18</c:v>
                </c:pt>
                <c:pt idx="2">
                  <c:v>31</c:v>
                </c:pt>
                <c:pt idx="3">
                  <c:v>15</c:v>
                </c:pt>
                <c:pt idx="4">
                  <c:v>21</c:v>
                </c:pt>
                <c:pt idx="5">
                  <c:v>17</c:v>
                </c:pt>
                <c:pt idx="6">
                  <c:v>27</c:v>
                </c:pt>
                <c:pt idx="7">
                  <c:v>28</c:v>
                </c:pt>
                <c:pt idx="8">
                  <c:v>26</c:v>
                </c:pt>
                <c:pt idx="9">
                  <c:v>20</c:v>
                </c:pt>
                <c:pt idx="10">
                  <c:v>32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11"/>
                <c:pt idx="0">
                  <c:v>26</c:v>
                </c:pt>
                <c:pt idx="1">
                  <c:v>30</c:v>
                </c:pt>
                <c:pt idx="2">
                  <c:v>20</c:v>
                </c:pt>
                <c:pt idx="3">
                  <c:v>28</c:v>
                </c:pt>
                <c:pt idx="4">
                  <c:v>26</c:v>
                </c:pt>
                <c:pt idx="5">
                  <c:v>25</c:v>
                </c:pt>
                <c:pt idx="6">
                  <c:v>22</c:v>
                </c:pt>
                <c:pt idx="7">
                  <c:v>23</c:v>
                </c:pt>
                <c:pt idx="8">
                  <c:v>27</c:v>
                </c:pt>
                <c:pt idx="9">
                  <c:v>27</c:v>
                </c:pt>
                <c:pt idx="10">
                  <c:v>12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Sheet1!$B$5:$L$5</c:f>
              <c:numCache>
                <c:formatCode>0</c:formatCode>
                <c:ptCount val="11"/>
                <c:pt idx="0">
                  <c:v>47</c:v>
                </c:pt>
                <c:pt idx="1">
                  <c:v>43</c:v>
                </c:pt>
                <c:pt idx="2">
                  <c:v>19</c:v>
                </c:pt>
                <c:pt idx="3">
                  <c:v>47</c:v>
                </c:pt>
                <c:pt idx="4">
                  <c:v>33</c:v>
                </c:pt>
                <c:pt idx="5">
                  <c:v>48</c:v>
                </c:pt>
                <c:pt idx="6">
                  <c:v>25</c:v>
                </c:pt>
                <c:pt idx="7">
                  <c:v>19</c:v>
                </c:pt>
                <c:pt idx="8">
                  <c:v>23</c:v>
                </c:pt>
                <c:pt idx="9">
                  <c:v>38</c:v>
                </c:pt>
                <c:pt idx="10">
                  <c:v>19</c:v>
                </c:pt>
              </c:numCache>
            </c:numRef>
          </c:val>
        </c:ser>
        <c:dLbls>
          <c:showVal val="1"/>
        </c:dLbls>
        <c:gapWidth val="75"/>
        <c:overlap val="100"/>
        <c:axId val="106231680"/>
        <c:axId val="106233216"/>
      </c:barChart>
      <c:catAx>
        <c:axId val="10623168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233216"/>
        <c:crossesAt val="0"/>
        <c:lblAlgn val="ctr"/>
        <c:lblOffset val="100"/>
        <c:tickMarkSkip val="1"/>
      </c:catAx>
      <c:valAx>
        <c:axId val="10623321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23168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19</c:v>
                </c:pt>
                <c:pt idx="1">
                  <c:v>5</c:v>
                </c:pt>
                <c:pt idx="2">
                  <c:v>4</c:v>
                </c:pt>
                <c:pt idx="3">
                  <c:v>2</c:v>
                </c:pt>
                <c:pt idx="4">
                  <c:v>30</c:v>
                </c:pt>
                <c:pt idx="5">
                  <c:v>21</c:v>
                </c:pt>
                <c:pt idx="6">
                  <c:v>3</c:v>
                </c:pt>
                <c:pt idx="7">
                  <c:v>20</c:v>
                </c:pt>
                <c:pt idx="8">
                  <c:v>6</c:v>
                </c:pt>
                <c:pt idx="9">
                  <c:v>14</c:v>
                </c:pt>
                <c:pt idx="10">
                  <c:v>5</c:v>
                </c:pt>
                <c:pt idx="11">
                  <c:v>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81</c:v>
                </c:pt>
                <c:pt idx="1">
                  <c:v>95</c:v>
                </c:pt>
                <c:pt idx="2">
                  <c:v>96</c:v>
                </c:pt>
                <c:pt idx="3">
                  <c:v>98</c:v>
                </c:pt>
                <c:pt idx="4">
                  <c:v>70</c:v>
                </c:pt>
                <c:pt idx="5">
                  <c:v>79</c:v>
                </c:pt>
                <c:pt idx="6">
                  <c:v>97</c:v>
                </c:pt>
                <c:pt idx="7">
                  <c:v>80</c:v>
                </c:pt>
                <c:pt idx="8">
                  <c:v>94</c:v>
                </c:pt>
                <c:pt idx="9">
                  <c:v>86</c:v>
                </c:pt>
                <c:pt idx="10">
                  <c:v>95</c:v>
                </c:pt>
                <c:pt idx="11">
                  <c:v>93</c:v>
                </c:pt>
              </c:numCache>
            </c:numRef>
          </c:val>
        </c:ser>
        <c:dLbls>
          <c:showVal val="1"/>
        </c:dLbls>
        <c:gapWidth val="75"/>
        <c:overlap val="100"/>
        <c:axId val="106694144"/>
        <c:axId val="106695680"/>
      </c:barChart>
      <c:catAx>
        <c:axId val="10669414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695680"/>
        <c:crossesAt val="0"/>
        <c:lblAlgn val="ctr"/>
        <c:lblOffset val="100"/>
        <c:tickMarkSkip val="1"/>
      </c:catAx>
      <c:valAx>
        <c:axId val="10669568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69414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4</c:v>
                </c:pt>
                <c:pt idx="1">
                  <c:v>9</c:v>
                </c:pt>
                <c:pt idx="2">
                  <c:v>0</c:v>
                </c:pt>
                <c:pt idx="3">
                  <c:v>0</c:v>
                </c:pt>
                <c:pt idx="4">
                  <c:v>11</c:v>
                </c:pt>
                <c:pt idx="5">
                  <c:v>14</c:v>
                </c:pt>
                <c:pt idx="6">
                  <c:v>10</c:v>
                </c:pt>
                <c:pt idx="7">
                  <c:v>4</c:v>
                </c:pt>
                <c:pt idx="8">
                  <c:v>0</c:v>
                </c:pt>
                <c:pt idx="9">
                  <c:v>10</c:v>
                </c:pt>
                <c:pt idx="10">
                  <c:v>11</c:v>
                </c:pt>
                <c:pt idx="11">
                  <c:v>21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14</c:v>
                </c:pt>
                <c:pt idx="1">
                  <c:v>5</c:v>
                </c:pt>
                <c:pt idx="2">
                  <c:v>19</c:v>
                </c:pt>
                <c:pt idx="3">
                  <c:v>12</c:v>
                </c:pt>
                <c:pt idx="4">
                  <c:v>13</c:v>
                </c:pt>
                <c:pt idx="5">
                  <c:v>10</c:v>
                </c:pt>
                <c:pt idx="6">
                  <c:v>10</c:v>
                </c:pt>
                <c:pt idx="7">
                  <c:v>12</c:v>
                </c:pt>
                <c:pt idx="8">
                  <c:v>0</c:v>
                </c:pt>
                <c:pt idx="9">
                  <c:v>9</c:v>
                </c:pt>
                <c:pt idx="10">
                  <c:v>5</c:v>
                </c:pt>
                <c:pt idx="11">
                  <c:v>20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Sheet1!$B$4:$M$4</c:f>
              <c:numCache>
                <c:formatCode>0</c:formatCode>
                <c:ptCount val="12"/>
                <c:pt idx="0">
                  <c:v>23</c:v>
                </c:pt>
                <c:pt idx="1">
                  <c:v>24</c:v>
                </c:pt>
                <c:pt idx="2">
                  <c:v>36</c:v>
                </c:pt>
                <c:pt idx="3">
                  <c:v>65</c:v>
                </c:pt>
                <c:pt idx="4">
                  <c:v>21</c:v>
                </c:pt>
                <c:pt idx="5">
                  <c:v>24</c:v>
                </c:pt>
                <c:pt idx="6">
                  <c:v>10</c:v>
                </c:pt>
                <c:pt idx="7">
                  <c:v>19</c:v>
                </c:pt>
                <c:pt idx="8">
                  <c:v>8</c:v>
                </c:pt>
                <c:pt idx="9">
                  <c:v>24</c:v>
                </c:pt>
                <c:pt idx="10">
                  <c:v>17</c:v>
                </c:pt>
                <c:pt idx="11">
                  <c:v>18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Sheet1!$B$5:$M$5</c:f>
              <c:numCache>
                <c:formatCode>0</c:formatCode>
                <c:ptCount val="12"/>
                <c:pt idx="0">
                  <c:v>60</c:v>
                </c:pt>
                <c:pt idx="1">
                  <c:v>61</c:v>
                </c:pt>
                <c:pt idx="2">
                  <c:v>45</c:v>
                </c:pt>
                <c:pt idx="3">
                  <c:v>22</c:v>
                </c:pt>
                <c:pt idx="4">
                  <c:v>54</c:v>
                </c:pt>
                <c:pt idx="5">
                  <c:v>51</c:v>
                </c:pt>
                <c:pt idx="6">
                  <c:v>70</c:v>
                </c:pt>
                <c:pt idx="7">
                  <c:v>64</c:v>
                </c:pt>
                <c:pt idx="8">
                  <c:v>92</c:v>
                </c:pt>
                <c:pt idx="9">
                  <c:v>58</c:v>
                </c:pt>
                <c:pt idx="10">
                  <c:v>66</c:v>
                </c:pt>
                <c:pt idx="11">
                  <c:v>41</c:v>
                </c:pt>
              </c:numCache>
            </c:numRef>
          </c:val>
        </c:ser>
        <c:dLbls>
          <c:showVal val="1"/>
        </c:dLbls>
        <c:gapWidth val="75"/>
        <c:overlap val="100"/>
        <c:axId val="106663296"/>
        <c:axId val="106681472"/>
      </c:barChart>
      <c:catAx>
        <c:axId val="10666329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681472"/>
        <c:crossesAt val="0"/>
        <c:lblAlgn val="ctr"/>
        <c:lblOffset val="100"/>
        <c:tickMarkSkip val="1"/>
      </c:catAx>
      <c:valAx>
        <c:axId val="10668147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66329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6</c:v>
                </c:pt>
                <c:pt idx="1">
                  <c:v>4</c:v>
                </c:pt>
                <c:pt idx="2">
                  <c:v>18</c:v>
                </c:pt>
                <c:pt idx="3">
                  <c:v>20</c:v>
                </c:pt>
                <c:pt idx="4">
                  <c:v>4</c:v>
                </c:pt>
                <c:pt idx="5">
                  <c:v>7</c:v>
                </c:pt>
                <c:pt idx="6">
                  <c:v>11</c:v>
                </c:pt>
                <c:pt idx="7">
                  <c:v>5</c:v>
                </c:pt>
                <c:pt idx="8">
                  <c:v>12</c:v>
                </c:pt>
                <c:pt idx="9">
                  <c:v>15</c:v>
                </c:pt>
                <c:pt idx="10">
                  <c:v>12</c:v>
                </c:pt>
                <c:pt idx="11">
                  <c:v>19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17</c:v>
                </c:pt>
                <c:pt idx="1">
                  <c:v>25</c:v>
                </c:pt>
                <c:pt idx="2">
                  <c:v>30</c:v>
                </c:pt>
                <c:pt idx="3">
                  <c:v>27</c:v>
                </c:pt>
                <c:pt idx="4">
                  <c:v>21</c:v>
                </c:pt>
                <c:pt idx="5">
                  <c:v>22</c:v>
                </c:pt>
                <c:pt idx="6">
                  <c:v>26</c:v>
                </c:pt>
                <c:pt idx="7">
                  <c:v>20</c:v>
                </c:pt>
                <c:pt idx="8">
                  <c:v>30</c:v>
                </c:pt>
                <c:pt idx="9">
                  <c:v>23</c:v>
                </c:pt>
                <c:pt idx="10">
                  <c:v>27</c:v>
                </c:pt>
                <c:pt idx="11">
                  <c:v>29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Sheet1!$B$4:$M$4</c:f>
              <c:numCache>
                <c:formatCode>0</c:formatCode>
                <c:ptCount val="12"/>
                <c:pt idx="0">
                  <c:v>42</c:v>
                </c:pt>
                <c:pt idx="1">
                  <c:v>42</c:v>
                </c:pt>
                <c:pt idx="2">
                  <c:v>31</c:v>
                </c:pt>
                <c:pt idx="3">
                  <c:v>33</c:v>
                </c:pt>
                <c:pt idx="4">
                  <c:v>35</c:v>
                </c:pt>
                <c:pt idx="5">
                  <c:v>36</c:v>
                </c:pt>
                <c:pt idx="6">
                  <c:v>33</c:v>
                </c:pt>
                <c:pt idx="7">
                  <c:v>32</c:v>
                </c:pt>
                <c:pt idx="8">
                  <c:v>35</c:v>
                </c:pt>
                <c:pt idx="9">
                  <c:v>26</c:v>
                </c:pt>
                <c:pt idx="10">
                  <c:v>30</c:v>
                </c:pt>
                <c:pt idx="11">
                  <c:v>30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Sheet1!$B$5:$M$5</c:f>
              <c:numCache>
                <c:formatCode>0</c:formatCode>
                <c:ptCount val="12"/>
                <c:pt idx="0">
                  <c:v>36</c:v>
                </c:pt>
                <c:pt idx="1">
                  <c:v>29</c:v>
                </c:pt>
                <c:pt idx="2">
                  <c:v>21</c:v>
                </c:pt>
                <c:pt idx="3">
                  <c:v>21</c:v>
                </c:pt>
                <c:pt idx="4">
                  <c:v>41</c:v>
                </c:pt>
                <c:pt idx="5">
                  <c:v>36</c:v>
                </c:pt>
                <c:pt idx="6">
                  <c:v>29</c:v>
                </c:pt>
                <c:pt idx="7">
                  <c:v>43</c:v>
                </c:pt>
                <c:pt idx="8">
                  <c:v>23</c:v>
                </c:pt>
                <c:pt idx="9">
                  <c:v>36</c:v>
                </c:pt>
                <c:pt idx="10">
                  <c:v>31</c:v>
                </c:pt>
                <c:pt idx="11">
                  <c:v>22</c:v>
                </c:pt>
              </c:numCache>
            </c:numRef>
          </c:val>
        </c:ser>
        <c:dLbls>
          <c:showVal val="1"/>
        </c:dLbls>
        <c:gapWidth val="75"/>
        <c:overlap val="100"/>
        <c:axId val="107673088"/>
        <c:axId val="107674624"/>
      </c:barChart>
      <c:catAx>
        <c:axId val="10767308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7674624"/>
        <c:crossesAt val="0"/>
        <c:lblAlgn val="ctr"/>
        <c:lblOffset val="100"/>
        <c:tickMarkSkip val="1"/>
      </c:catAx>
      <c:valAx>
        <c:axId val="10767462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767308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114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7538"/>
            <a:ext cx="301148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9507538"/>
            <a:ext cx="301148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EC0A6A-0D5D-4460-B8E1-D859C9A13E3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3825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1550" y="750888"/>
            <a:ext cx="5003800" cy="3752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6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754563"/>
            <a:ext cx="5559425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06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595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06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3825" y="950595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DE1EFF-7702-46C6-898C-A5BC1C0C95E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380288" y="6308725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800" b="0" i="0" dirty="0" err="1">
                <a:solidFill>
                  <a:schemeClr val="bg1"/>
                </a:solidFill>
              </a:rPr>
              <a:t>Sector</a:t>
            </a:r>
            <a:r>
              <a:rPr lang="nb-NO" sz="1800" b="0" i="0" dirty="0">
                <a:solidFill>
                  <a:schemeClr val="bg1"/>
                </a:solidFill>
              </a:rPr>
              <a:t> </a:t>
            </a:r>
            <a:r>
              <a:rPr lang="nb-NO" sz="1800" b="0" i="0" dirty="0" err="1">
                <a:solidFill>
                  <a:schemeClr val="bg1"/>
                </a:solidFill>
              </a:rPr>
              <a:t>Name</a:t>
            </a:r>
            <a:endParaRPr lang="en-US" sz="1800" b="0" i="0" dirty="0">
              <a:solidFill>
                <a:schemeClr val="bg1"/>
              </a:solidFill>
            </a:endParaRPr>
          </a:p>
        </p:txBody>
      </p:sp>
      <p:pic>
        <p:nvPicPr>
          <p:cNvPr id="5" name="Picture 5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65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14313" y="1643063"/>
            <a:ext cx="8715375" cy="43799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643438" y="1643063"/>
            <a:ext cx="4286250" cy="43576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6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214313" y="1643063"/>
            <a:ext cx="4286250" cy="43799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643438" y="1500188"/>
            <a:ext cx="4071937" cy="46434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8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28625" y="1500188"/>
            <a:ext cx="4071938" cy="46434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6838" y="1428750"/>
            <a:ext cx="8904287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9092" y="1628775"/>
            <a:ext cx="8853543" cy="439261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16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286375" y="928688"/>
            <a:ext cx="3643313" cy="50720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334000" y="914400"/>
            <a:ext cx="1703388" cy="5106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189788" y="914400"/>
            <a:ext cx="1703387" cy="5106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14313" y="1428750"/>
            <a:ext cx="4286250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6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406525"/>
            <a:ext cx="4286250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28625" y="2143125"/>
            <a:ext cx="4071938" cy="4000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2132013"/>
            <a:ext cx="4071937" cy="4000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dirty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ags" Target="../tags/tag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ags" Target="../tags/tag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tags" Target="../tags/tag4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tags" Target="../tags/tag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6423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1030" name="Picture 11" descr="TNS Gallup CMYK TM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3988" r:id="rId3"/>
    <p:sldLayoutId id="2147484013" r:id="rId4"/>
    <p:sldLayoutId id="2147484014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FF008C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6423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2054" name="Picture 4" descr="TNS Gallup CMYK TM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5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5494" name="Text Box 6"/>
          <p:cNvSpPr txBox="1">
            <a:spLocks noChangeArrowheads="1"/>
          </p:cNvSpPr>
          <p:nvPr/>
        </p:nvSpPr>
        <p:spPr bwMode="auto">
          <a:xfrm>
            <a:off x="7261225" y="6513513"/>
            <a:ext cx="1774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0" i="0" dirty="0">
                <a:solidFill>
                  <a:srgbClr val="969696"/>
                </a:solidFill>
              </a:rPr>
              <a:t>TNS Gallup © 2006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3995" r:id="rId3"/>
    <p:sldLayoutId id="2147484030" r:id="rId4"/>
    <p:sldLayoutId id="2147484031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32" r:id="rId12"/>
    <p:sldLayoutId id="2147484033" r:id="rId13"/>
    <p:sldLayoutId id="2147484034" r:id="rId14"/>
    <p:sldLayoutId id="2147484035" r:id="rId15"/>
    <p:sldLayoutId id="2147484036" r:id="rId16"/>
    <p:sldLayoutId id="2147484037" r:id="rId17"/>
    <p:sldLayoutId id="2147484038" r:id="rId18"/>
    <p:sldLayoutId id="2147484039" r:id="rId19"/>
    <p:sldLayoutId id="2147484040" r:id="rId20"/>
    <p:sldLayoutId id="2147484041" r:id="rId21"/>
    <p:sldLayoutId id="2147484042" r:id="rId22"/>
    <p:sldLayoutId id="2147484043" r:id="rId23"/>
    <p:sldLayoutId id="2147484044" r:id="rId2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FF008C"/>
        </a:buClr>
        <a:buSzPct val="8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0" y="914400"/>
            <a:ext cx="3559175" cy="51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3078" name="Picture 4" descr="TNS Gallup CMYK TM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0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02" r:id="rId3"/>
    <p:sldLayoutId id="2147484003" r:id="rId4"/>
    <p:sldLayoutId id="2147484047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48" r:id="rId13"/>
    <p:sldLayoutId id="2147484049" r:id="rId14"/>
    <p:sldLayoutId id="2147484050" r:id="rId15"/>
    <p:sldLayoutId id="2147484051" r:id="rId16"/>
    <p:sldLayoutId id="2147484052" r:id="rId17"/>
    <p:sldLayoutId id="2147484053" r:id="rId18"/>
    <p:sldLayoutId id="2147484054" r:id="rId19"/>
    <p:sldLayoutId id="2147484055" r:id="rId20"/>
    <p:sldLayoutId id="2147484056" r:id="rId21"/>
    <p:sldLayoutId id="2147484057" r:id="rId22"/>
    <p:sldLayoutId id="2147484058" r:id="rId23"/>
    <p:sldLayoutId id="2147484059" r:id="rId24"/>
    <p:sldLayoutId id="2147484060" r:id="rId2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FF008C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7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5.png"/><Relationship Id="rId5" Type="http://schemas.openxmlformats.org/officeDocument/2006/relationships/tags" Target="../tags/tag77.xml"/><Relationship Id="rId10" Type="http://schemas.openxmlformats.org/officeDocument/2006/relationships/image" Target="../media/image4.png"/><Relationship Id="rId4" Type="http://schemas.openxmlformats.org/officeDocument/2006/relationships/tags" Target="../tags/tag76.xm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Relationship Id="rId4" Type="http://schemas.openxmlformats.org/officeDocument/2006/relationships/chart" Target="../charts/char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Relationship Id="rId4" Type="http://schemas.openxmlformats.org/officeDocument/2006/relationships/chart" Target="../charts/char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Relationship Id="rId4" Type="http://schemas.openxmlformats.org/officeDocument/2006/relationships/chart" Target="../charts/char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Relationship Id="rId4" Type="http://schemas.openxmlformats.org/officeDocument/2006/relationships/chart" Target="../charts/char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Relationship Id="rId4" Type="http://schemas.openxmlformats.org/officeDocument/2006/relationships/chart" Target="../charts/char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Relationship Id="rId4" Type="http://schemas.openxmlformats.org/officeDocument/2006/relationships/chart" Target="../charts/char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Relationship Id="rId4" Type="http://schemas.openxmlformats.org/officeDocument/2006/relationships/chart" Target="../charts/char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Relationship Id="rId4" Type="http://schemas.openxmlformats.org/officeDocument/2006/relationships/chart" Target="../charts/char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Relationship Id="rId4" Type="http://schemas.openxmlformats.org/officeDocument/2006/relationships/chart" Target="../charts/char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Relationship Id="rId4" Type="http://schemas.openxmlformats.org/officeDocument/2006/relationships/chart" Target="../charts/char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Relationship Id="rId4" Type="http://schemas.openxmlformats.org/officeDocument/2006/relationships/chart" Target="../charts/char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Relationship Id="rId4" Type="http://schemas.openxmlformats.org/officeDocument/2006/relationships/chart" Target="../charts/char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Relationship Id="rId4" Type="http://schemas.openxmlformats.org/officeDocument/2006/relationships/chart" Target="../charts/char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Relationship Id="rId4" Type="http://schemas.openxmlformats.org/officeDocument/2006/relationships/chart" Target="../charts/chart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Relationship Id="rId4" Type="http://schemas.openxmlformats.org/officeDocument/2006/relationships/chart" Target="../charts/chart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Relationship Id="rId4" Type="http://schemas.openxmlformats.org/officeDocument/2006/relationships/chart" Target="../charts/chart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Relationship Id="rId4" Type="http://schemas.openxmlformats.org/officeDocument/2006/relationships/chart" Target="../charts/char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Relationship Id="rId4" Type="http://schemas.openxmlformats.org/officeDocument/2006/relationships/chart" Target="../charts/chart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Relationship Id="rId4" Type="http://schemas.openxmlformats.org/officeDocument/2006/relationships/chart" Target="../charts/char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Relationship Id="rId4" Type="http://schemas.openxmlformats.org/officeDocument/2006/relationships/chart" Target="../charts/chart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Relationship Id="rId4" Type="http://schemas.openxmlformats.org/officeDocument/2006/relationships/chart" Target="../charts/chart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Relationship Id="rId4" Type="http://schemas.openxmlformats.org/officeDocument/2006/relationships/chart" Target="../charts/chart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Relationship Id="rId4" Type="http://schemas.openxmlformats.org/officeDocument/2006/relationships/chart" Target="../charts/chart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Relationship Id="rId4" Type="http://schemas.openxmlformats.org/officeDocument/2006/relationships/chart" Target="../charts/chart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Relationship Id="rId4" Type="http://schemas.openxmlformats.org/officeDocument/2006/relationships/chart" Target="../charts/chart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4" Type="http://schemas.openxmlformats.org/officeDocument/2006/relationships/chart" Target="../charts/char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1.xml"/><Relationship Id="rId4" Type="http://schemas.openxmlformats.org/officeDocument/2006/relationships/chart" Target="../charts/chart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The long walk - Marius B. Eide 2009 (tilgjengelig på stock.xchng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5316"/>
            <a:ext cx="9144000" cy="6847367"/>
          </a:xfrm>
          <a:prstGeom prst="rect">
            <a:avLst/>
          </a:prstGeom>
        </p:spPr>
      </p:pic>
      <p:pic>
        <p:nvPicPr>
          <p:cNvPr id="55299" name="Picture 8" descr="roz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3988" y="3810000"/>
            <a:ext cx="8834437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93688" y="5483225"/>
            <a:ext cx="84867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55301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5486400"/>
            <a:ext cx="8629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mtClean="0">
                <a:solidFill>
                  <a:srgbClr val="FFFFFF"/>
                </a:solidFill>
                <a:latin typeface="Times New Roman" pitchFamily="18" charset="0"/>
              </a:rPr>
              <a:t>Oslo kommune – Utviklings – og kompetanseetaten		prosjektnummer 106533	/2010		</a:t>
            </a:r>
            <a:endParaRPr lang="nb-NO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302" name="TekstSylinder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4175" y="3975100"/>
            <a:ext cx="838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3200" smtClean="0">
                <a:solidFill>
                  <a:srgbClr val="FFFFFF"/>
                </a:solidFill>
                <a:latin typeface="Times New Roman" pitchFamily="18" charset="0"/>
              </a:rPr>
              <a:t>Oslo kommunes publikumsundersøkelse 2010</a:t>
            </a:r>
          </a:p>
          <a:p>
            <a:endParaRPr lang="nb-NO" sz="32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303" name="TekstSylinder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4557713"/>
            <a:ext cx="8191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800" smtClean="0">
                <a:solidFill>
                  <a:srgbClr val="FFFFFF"/>
                </a:solidFill>
              </a:rPr>
              <a:t>Grafikkrapport</a:t>
            </a:r>
          </a:p>
          <a:p>
            <a:r>
              <a:rPr lang="nb-NO" sz="1800" smtClean="0">
                <a:solidFill>
                  <a:srgbClr val="FFFFFF"/>
                </a:solidFill>
              </a:rPr>
              <a:t>Stovner</a:t>
            </a:r>
          </a:p>
          <a:p>
            <a:endParaRPr lang="nb-NO" sz="1800" smtClean="0">
              <a:solidFill>
                <a:srgbClr val="FFFFFF"/>
              </a:solidFill>
            </a:endParaRPr>
          </a:p>
          <a:p>
            <a:endParaRPr lang="nb-NO" sz="1800" dirty="0">
              <a:solidFill>
                <a:srgbClr val="FFFFFF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6000750"/>
            <a:ext cx="9144000" cy="857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999999">
                  <a:alpha val="20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pic>
        <p:nvPicPr>
          <p:cNvPr id="55305" name="Picture 20" descr="TNS-Gallup-transparen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8" y="6072188"/>
            <a:ext cx="12239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6" name="AutoShape 2"/>
          <p:cNvSpPr>
            <a:spLocks noChangeAspect="1" noChangeArrowheads="1"/>
          </p:cNvSpPr>
          <p:nvPr/>
        </p:nvSpPr>
        <p:spPr bwMode="auto">
          <a:xfrm>
            <a:off x="0" y="-15875"/>
            <a:ext cx="9144000" cy="656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Barnehage, skole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10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0548" y="1797983"/>
          <a:ext cx="2079844" cy="39352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3282"/>
                <a:gridCol w="693281"/>
                <a:gridCol w="693281"/>
              </a:tblGrid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38029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76232" y="1794490"/>
          <a:ext cx="648073" cy="39352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Barnehage, skole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11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- har ikke brukt siste 12 måneder: Hvor fornøyd/misfornøyd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29640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6020548" y="1772811"/>
          <a:ext cx="1935829" cy="39604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5277"/>
                <a:gridCol w="645276"/>
                <a:gridCol w="645276"/>
              </a:tblGrid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l 12"/>
          <p:cNvGraphicFramePr>
            <a:graphicFrameLocks noGrp="1"/>
          </p:cNvGraphicFramePr>
          <p:nvPr/>
        </p:nvGraphicFramePr>
        <p:xfrm>
          <a:off x="252468" y="1760934"/>
          <a:ext cx="648073" cy="39604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12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7" y="1781292"/>
          <a:ext cx="1999447" cy="39519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483"/>
                <a:gridCol w="666482"/>
                <a:gridCol w="666482"/>
              </a:tblGrid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163196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41925" y="1782690"/>
          <a:ext cx="648073" cy="39519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13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6" y="1772818"/>
          <a:ext cx="1999447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483"/>
                <a:gridCol w="666482"/>
                <a:gridCol w="666482"/>
              </a:tblGrid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124744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76232" y="1769323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14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1"/>
          <a:ext cx="2088234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15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67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16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1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17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67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Andre 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18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186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158236"/>
          <a:ext cx="1944216" cy="4814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1"/>
                <a:gridCol w="648072"/>
              </a:tblGrid>
              <a:tr h="48141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64832"/>
          <a:ext cx="480053" cy="4763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7635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312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Andre 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19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60849"/>
          <a:ext cx="1944219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3"/>
                <a:gridCol w="648073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mtClean="0"/>
              <a:t>Målgruppe: befolkning 15 år +</a:t>
            </a:r>
          </a:p>
          <a:p>
            <a:r>
              <a:rPr lang="nb-NO" smtClean="0"/>
              <a:t>Bydel: Stovner</a:t>
            </a:r>
          </a:p>
          <a:p>
            <a:r>
              <a:rPr lang="nb-NO" smtClean="0"/>
              <a:t>Metode: postalt spørreskjema med mulighet for å svare elektronisk</a:t>
            </a:r>
          </a:p>
          <a:p>
            <a:r>
              <a:rPr lang="nb-NO" smtClean="0"/>
              <a:t>Utvalg: personer med folkeregistrert adresse i Stovner</a:t>
            </a:r>
          </a:p>
          <a:p>
            <a:r>
              <a:rPr lang="nb-NO" smtClean="0"/>
              <a:t>Feltperiode: 4. oktober – 11. november 2010.</a:t>
            </a:r>
          </a:p>
          <a:p>
            <a:r>
              <a:rPr lang="nb-NO" smtClean="0"/>
              <a:t>Totalt antall svar i denne rapporten: 430</a:t>
            </a:r>
          </a:p>
          <a:p>
            <a:r>
              <a:rPr lang="nb-NO" smtClean="0"/>
              <a:t>Responsrate: 28%</a:t>
            </a:r>
            <a:endParaRPr lang="nl-NL" dirty="0" smtClean="0">
              <a:solidFill>
                <a:schemeClr val="tx2"/>
              </a:solidFill>
            </a:endParaRPr>
          </a:p>
        </p:txBody>
      </p:sp>
      <p:sp>
        <p:nvSpPr>
          <p:cNvPr id="56324" name="Plassholder for bunn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</a:t>
            </a:r>
            <a:endParaRPr lang="en-US" dirty="0" smtClean="0"/>
          </a:p>
        </p:txBody>
      </p:sp>
      <p:sp>
        <p:nvSpPr>
          <p:cNvPr id="6" name="Rektangel 5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Fakta om undersøkelsen</a:t>
            </a:r>
            <a:endParaRPr lang="nb-NO" sz="2000" dirty="0" smtClean="0"/>
          </a:p>
        </p:txBody>
      </p:sp>
      <p:sp>
        <p:nvSpPr>
          <p:cNvPr id="7" name="Rektangel 6"/>
          <p:cNvSpPr/>
          <p:nvPr/>
        </p:nvSpPr>
        <p:spPr>
          <a:xfrm>
            <a:off x="251520" y="5759678"/>
            <a:ext cx="60486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050" b="0" i="0" smtClean="0">
                <a:solidFill>
                  <a:schemeClr val="tx1"/>
                </a:solidFill>
              </a:rPr>
              <a:t>Bilde på forsiden: ”The long walk” av Marius B. Eide (2009) hentet fra stock.xchng.</a:t>
            </a:r>
            <a:endParaRPr lang="nb-NO" sz="1050" b="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Andre 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- har ikke brukt siste 12 måneder: Hvor fornøyd/misfornøyd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164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90345"/>
          <a:ext cx="1944216" cy="6624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21295"/>
          <a:ext cx="480053" cy="6526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Trygghet og kriminalitet - i Oslo sentrum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21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Trygghet og kriminalitet -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22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5285"/>
          <a:ext cx="2088234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Miljø – i Oslo sentrum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23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60849"/>
          <a:ext cx="2016225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298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Miljø –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24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60849"/>
          <a:ext cx="1944216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Graffiti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25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Synes du det er mye eller lite tagging i...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59632" y="1772816"/>
          <a:ext cx="4680519" cy="2583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14751"/>
          <a:ext cx="1944216" cy="20223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268760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09630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”Mye”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32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17010"/>
          <a:ext cx="480053" cy="20209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338420"/>
          <a:ext cx="1296143" cy="3380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3805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Brukshyppighet og deltakelse i aktiviteter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26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ofte....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32855"/>
          <a:ext cx="2016225" cy="31243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”Ukentlig”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46268"/>
          <a:ext cx="480053" cy="30781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332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334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338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329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333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332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Tilrettelagte uteområder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27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 parkene og uteområdene som det er mest naturlig for deg å bruke?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2"/>
          <a:ext cx="2016225" cy="33472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Vedlikeholdet av veier - Hovedveier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28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5" y="2045285"/>
          <a:ext cx="2016228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Vedlikeholdet av veier - Veiene i boligstrøket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29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971600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156176" y="2060848"/>
          <a:ext cx="2088231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7"/>
                <a:gridCol w="696077"/>
                <a:gridCol w="696077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156176" y="1340768"/>
          <a:ext cx="2088231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7"/>
                <a:gridCol w="696077"/>
                <a:gridCol w="696077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333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314</a:t>
                      </a:r>
                      <a:endParaRPr lang="nb-NO" sz="10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langs hovedvei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30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5" y="2175849"/>
          <a:ext cx="2016228" cy="31253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340768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87138"/>
          <a:ext cx="480053" cy="30791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i boligstrøket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31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26623"/>
          <a:ext cx="2016225" cy="33465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40042"/>
          <a:ext cx="480053" cy="32971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313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i sentrum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32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175849"/>
          <a:ext cx="2016225" cy="31253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340768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87138"/>
          <a:ext cx="480053" cy="30791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Trafikksikkerheten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33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Det kollektive transporttilbudet i Oslo (trikk, buss og bane)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34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ofte bruker du kollektive transportmidler innenfor Oslo?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164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988840"/>
          <a:ext cx="1944216" cy="5207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47217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”Ukentlig”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47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02253"/>
          <a:ext cx="480053" cy="5130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340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4" name="Tabell 13"/>
          <p:cNvGraphicFramePr>
            <a:graphicFrameLocks noGrp="1"/>
          </p:cNvGraphicFramePr>
          <p:nvPr/>
        </p:nvGraphicFramePr>
        <p:xfrm>
          <a:off x="1475656" y="803751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n=999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Det kollektive transporttilbudet i Oslo (trikk, buss og bane)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35</a:t>
            </a:r>
            <a:endParaRPr lang="en-US" smtClean="0"/>
          </a:p>
        </p:txBody>
      </p:sp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683568" y="1412776"/>
          <a:ext cx="734481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36669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Hva er det viktigste som skal til for at du skal bruke det kollektive transporttilbudet mer i det daglige?</a:t>
            </a:r>
            <a:endParaRPr lang="nb-NO" sz="1200" i="0" dirty="0" smtClean="0"/>
          </a:p>
        </p:txBody>
      </p:sp>
      <p:graphicFrame>
        <p:nvGraphicFramePr>
          <p:cNvPr id="14" name="Tabell 13"/>
          <p:cNvGraphicFramePr>
            <a:graphicFrameLocks noGrp="1"/>
          </p:cNvGraphicFramePr>
          <p:nvPr/>
        </p:nvGraphicFramePr>
        <p:xfrm>
          <a:off x="1475656" y="803751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n=999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ell 14"/>
          <p:cNvGraphicFramePr>
            <a:graphicFrameLocks noGrp="1"/>
          </p:cNvGraphicFramePr>
          <p:nvPr/>
        </p:nvGraphicFramePr>
        <p:xfrm>
          <a:off x="476972" y="3420025"/>
          <a:ext cx="480053" cy="5130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286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ell 15"/>
          <p:cNvGraphicFramePr>
            <a:graphicFrameLocks noGrp="1"/>
          </p:cNvGraphicFramePr>
          <p:nvPr/>
        </p:nvGraphicFramePr>
        <p:xfrm>
          <a:off x="107504" y="2996952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Barns oppvekstmiljø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36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25972"/>
          <a:ext cx="2016225" cy="33472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65304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37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1881960"/>
          <a:ext cx="2016226" cy="38512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5"/>
                <a:gridCol w="672075"/>
              </a:tblGrid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196752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23"/>
          <a:ext cx="480053" cy="38108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38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81960"/>
          <a:ext cx="2016224" cy="38512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4"/>
                <a:gridCol w="672074"/>
              </a:tblGrid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196752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23"/>
          <a:ext cx="480053" cy="38108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39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8422"/>
          <a:ext cx="2160240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0080"/>
                <a:gridCol w="720080"/>
                <a:gridCol w="720080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6" y="1340768"/>
          <a:ext cx="2160243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0081"/>
                <a:gridCol w="720081"/>
                <a:gridCol w="720081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AV OSLO SOM BY Å BO I. Hvor fornøyd/misfornøyd er du når det gjelder...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8478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1" y="1124744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6012159" y="1772816"/>
          <a:ext cx="2016224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4"/>
                <a:gridCol w="672074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l 12"/>
          <p:cNvGraphicFramePr>
            <a:graphicFrameLocks noGrp="1"/>
          </p:cNvGraphicFramePr>
          <p:nvPr/>
        </p:nvGraphicFramePr>
        <p:xfrm>
          <a:off x="264350" y="1767920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40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8422"/>
          <a:ext cx="2088234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41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5" y="2048422"/>
          <a:ext cx="1944222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4"/>
                <a:gridCol w="648074"/>
                <a:gridCol w="648074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42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8422"/>
          <a:ext cx="1944216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Demokrati og muligheten for å påvirke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43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 synes du at.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Demokrati og muligheten for å påvirke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44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du i løpet av de siste tre årene deltatt i noen av disse aktivitetene?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81960"/>
          <a:ext cx="1944216" cy="3851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1"/>
                <a:gridCol w="648072"/>
              </a:tblGrid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691680" y="6093296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</a:t>
                      </a:r>
                    </a:p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n=349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45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Et bystyremedlem/byrådsmedlem om en (politisk) sak?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3797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n=7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55823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5823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Et medlem av bydelsutvalget om en (politisk) sak?</a:t>
            </a:r>
            <a:endParaRPr lang="nb-NO" sz="1200" i="0" dirty="0" smtClean="0"/>
          </a:p>
        </p:txBody>
      </p:sp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5796136" y="5517232"/>
          <a:ext cx="1296143" cy="3797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n=7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46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 Administrasjonen i bydelen?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n=24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55823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5823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Henvendt deg til eldrerådet i bydelen?</a:t>
            </a:r>
            <a:endParaRPr lang="nb-NO" sz="1200" i="0" dirty="0" smtClean="0"/>
          </a:p>
        </p:txBody>
      </p:sp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5796136" y="5517232"/>
          <a:ext cx="1296143" cy="3797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n=4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47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Henvendt deg til rådet for funksjonshemmede i bydelen?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3797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n=3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Påvirkningsmuligheter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48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788241"/>
            <a:ext cx="829468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 tror du at du kan påvirke kommunale beslutninger gjennom å bruke de ulike aktivitetene nevnt nedenfor?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06664"/>
          <a:ext cx="2232248" cy="38884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4084"/>
                <a:gridCol w="744082"/>
                <a:gridCol w="744082"/>
              </a:tblGrid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75078"/>
          <a:ext cx="2232249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4083"/>
                <a:gridCol w="744083"/>
                <a:gridCol w="744083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19"/>
          <a:ext cx="480053" cy="381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51520" y="1268760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Innhenting av informasjon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49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582720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Hvor henter du vanligvis informasjon om Oslo kommune? (maks fire alternativer)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6660232" y="4581128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n=349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DIN VURDERING AV OMRÅDET DER DU BOR. I hvilken grad...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60" y="1772816"/>
          <a:ext cx="1944216" cy="34563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24744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51520" y="1772816"/>
          <a:ext cx="648072" cy="34563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</a:tblGrid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Tilfredshet med informasjon fra Oslo kommune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50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nb-NO" sz="1200" i="0" smtClean="0"/>
              <a:t>Alt i alt, hvor fornøyd eller misfornøyd er du med informasjonen fra Oslo kommune?	</a:t>
            </a:r>
            <a:endParaRPr lang="nb-NO" sz="1200" i="0" dirty="0" smtClean="0"/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59632" y="1772816"/>
          <a:ext cx="4680519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272269"/>
          <a:ext cx="1944216" cy="10111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268760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09630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32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274528"/>
          <a:ext cx="480053" cy="10104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338420"/>
          <a:ext cx="1296143" cy="3380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3805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51520" y="1268760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Foretrukne informasjonskanaler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51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582720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Hvordan mener du Oslo kommune best kan informere? (maks fire alternativer)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6660232" y="4581128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n=349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6</a:t>
            </a:r>
            <a:endParaRPr lang="en-US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AV BYDELEN. Hvor fornøyd/misfornøyd er du når det gjelder...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25971"/>
          <a:ext cx="2016225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7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OMRÅDET DER DU BOR. Hvor fornøyd/misfornøyd er du når det gjelder...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0755" y="1993736"/>
          <a:ext cx="1945620" cy="3419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540"/>
                <a:gridCol w="648540"/>
                <a:gridCol w="648540"/>
              </a:tblGrid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88114" y="1988840"/>
          <a:ext cx="648072" cy="3419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</a:tblGrid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Dekning/ omfang av tjenester i bydelen i forhold til behovet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8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fornøyd/misfornøyd er du når det gjelder dekning/ omfang av...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60" y="1781205"/>
          <a:ext cx="201622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4"/>
                <a:gridCol w="672074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111530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323527" y="1772816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Barnehage og skole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9</a:t>
            </a:r>
            <a:endParaRPr lang="en-US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556792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8" y="1856805"/>
          <a:ext cx="1999445" cy="3923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483"/>
                <a:gridCol w="666481"/>
                <a:gridCol w="666481"/>
              </a:tblGrid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83538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Stovner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67093" y="1849814"/>
          <a:ext cx="648073" cy="3923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TERPRISEVERSION" val="4.2.2.31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vlak"/>
  <p:tag name="CHAPTERVLAK" val="roz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onderstrepin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PresentatieTite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gendaOpmaak"/>
  <p:tag name="AGENDAOPMAAK" val="VoorbladTite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gendaOpmaak"/>
  <p:tag name="AGENDAOPMAAK" val="VoorbladOnderTite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heme/theme1.xml><?xml version="1.0" encoding="utf-8"?>
<a:theme xmlns:a="http://schemas.openxmlformats.org/drawingml/2006/main" name="Mal 1Standard TNS Gallup pp">
  <a:themeElements>
    <a:clrScheme name="Mal 1Standard TNS Gallup p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E6E6E"/>
      </a:accent1>
      <a:accent2>
        <a:srgbClr val="FF008C"/>
      </a:accent2>
      <a:accent3>
        <a:srgbClr val="FFFFFF"/>
      </a:accent3>
      <a:accent4>
        <a:srgbClr val="000000"/>
      </a:accent4>
      <a:accent5>
        <a:srgbClr val="BABABA"/>
      </a:accent5>
      <a:accent6>
        <a:srgbClr val="E7007E"/>
      </a:accent6>
      <a:hlink>
        <a:srgbClr val="000000"/>
      </a:hlink>
      <a:folHlink>
        <a:srgbClr val="FF3300"/>
      </a:folHlink>
    </a:clrScheme>
    <a:fontScheme name="Mal 1Standard TNS Gallup 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l 1Standard TNS Gallup 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NS pink - Start">
  <a:themeElements>
    <a:clrScheme name="TNS pink - St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E6E6E"/>
      </a:accent1>
      <a:accent2>
        <a:srgbClr val="FF008C"/>
      </a:accent2>
      <a:accent3>
        <a:srgbClr val="FFFFFF"/>
      </a:accent3>
      <a:accent4>
        <a:srgbClr val="000000"/>
      </a:accent4>
      <a:accent5>
        <a:srgbClr val="BABABA"/>
      </a:accent5>
      <a:accent6>
        <a:srgbClr val="E7007E"/>
      </a:accent6>
      <a:hlink>
        <a:srgbClr val="000000"/>
      </a:hlink>
      <a:folHlink>
        <a:srgbClr val="FF3300"/>
      </a:folHlink>
    </a:clrScheme>
    <a:fontScheme name="TNS pink - Sta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NS pink - St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al 1Standard TNS Gallup pp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_Mal 1Standard TNS Gallup 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l 1Standard TNS Gallup 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\\Filserver\maler\Maler og Logoer\Standardmaler\Mal 1Standard TNS Gallup pp.pot</Template>
  <TotalTime>11573</TotalTime>
  <Words>2992</Words>
  <Application>Microsoft Office PowerPoint</Application>
  <PresentationFormat>Skjermfremvisning (4:3)</PresentationFormat>
  <Paragraphs>1642</Paragraphs>
  <Slides>51</Slides>
  <Notes>51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51</vt:i4>
      </vt:variant>
    </vt:vector>
  </HeadingPairs>
  <TitlesOfParts>
    <vt:vector size="54" baseType="lpstr">
      <vt:lpstr>Mal 1Standard TNS Gallup pp</vt:lpstr>
      <vt:lpstr>TNS pink - Start</vt:lpstr>
      <vt:lpstr>1_Mal 1Standard TNS Gallup pp</vt:lpstr>
      <vt:lpstr>Lysbilde 1</vt:lpstr>
      <vt:lpstr>Fakta om undersøkelsen</vt:lpstr>
      <vt:lpstr>Oslo, bydelen og lokalområdet</vt:lpstr>
      <vt:lpstr>Oslo, bydelen og lokalområdet</vt:lpstr>
      <vt:lpstr>Oslo, bydelen og lokalområdet</vt:lpstr>
      <vt:lpstr>Oslo, bydelen og lokalområdet</vt:lpstr>
      <vt:lpstr>Oslo, bydelen og lokalområdet</vt:lpstr>
      <vt:lpstr>Dekning/ omfang av tjenester i bydelen i forhold til behovet</vt:lpstr>
      <vt:lpstr>Barnehage og skole</vt:lpstr>
      <vt:lpstr>Brukervurderinger -  Barnehage, skole</vt:lpstr>
      <vt:lpstr>Omdømmevurderinger -  Barnehage, skole</vt:lpstr>
      <vt:lpstr>Helse- og sosialtjenester</vt:lpstr>
      <vt:lpstr>Helse- og sosialtjenester</vt:lpstr>
      <vt:lpstr>Brukervurderinger -  Helse- og sosialtjenester</vt:lpstr>
      <vt:lpstr>Brukervurderinger -  Helse- og sosialtjenester</vt:lpstr>
      <vt:lpstr>Omdømmevurderinger -  Helse- og sosialtjenester</vt:lpstr>
      <vt:lpstr>Omdømmevurderinger -  Helse- og sosialtjenester</vt:lpstr>
      <vt:lpstr>Andre tjenester</vt:lpstr>
      <vt:lpstr>Brukervurderinger -  Andre tjenester</vt:lpstr>
      <vt:lpstr>Omdømmevurderinger -  Andre tjenester</vt:lpstr>
      <vt:lpstr>Trygghet og kriminalitet - i Oslo sentrum</vt:lpstr>
      <vt:lpstr>Trygghet og kriminalitet - der du bor</vt:lpstr>
      <vt:lpstr>Miljø – i Oslo sentrum</vt:lpstr>
      <vt:lpstr>Miljø – der du bor</vt:lpstr>
      <vt:lpstr>Graffiti</vt:lpstr>
      <vt:lpstr>Brukshyppighet og deltakelse i aktiviteter</vt:lpstr>
      <vt:lpstr>Tilrettelagte uteområder</vt:lpstr>
      <vt:lpstr>Vedlikeholdet av veier - Hovedveier</vt:lpstr>
      <vt:lpstr>Vedlikeholdet av veier - Veiene i boligstrøket der du bor</vt:lpstr>
      <vt:lpstr>Fortau, gang- og sykkelveier – langs hovedvei</vt:lpstr>
      <vt:lpstr>Fortau, gang- og sykkelveier – i boligstrøket der du bor</vt:lpstr>
      <vt:lpstr>Fortau, gang- og sykkelveier – i sentrum</vt:lpstr>
      <vt:lpstr>Trafikksikkerheten</vt:lpstr>
      <vt:lpstr>Det kollektive transporttilbudet i Oslo (trikk, buss og bane)</vt:lpstr>
      <vt:lpstr>Det kollektive transporttilbudet i Oslo (trikk, buss og bane)</vt:lpstr>
      <vt:lpstr>Barns oppvekstmiljø</vt:lpstr>
      <vt:lpstr>De eldres levekår</vt:lpstr>
      <vt:lpstr>De eldres levekår</vt:lpstr>
      <vt:lpstr>Brukervurderinger -  De eldres levekår</vt:lpstr>
      <vt:lpstr>Brukervurderinger -  De eldres levekår</vt:lpstr>
      <vt:lpstr>Omdømmevurderinger -  De eldres levekår</vt:lpstr>
      <vt:lpstr>Omdømmevurderinger -  De eldres levekår</vt:lpstr>
      <vt:lpstr>Demokrati og muligheten for å påvirke</vt:lpstr>
      <vt:lpstr>Demokrati og muligheten for å påvirke</vt:lpstr>
      <vt:lpstr>Hvordan har du henvendt deg til...</vt:lpstr>
      <vt:lpstr>Hvordan har du henvendt deg til...</vt:lpstr>
      <vt:lpstr>Hvordan har du henvendt deg til...</vt:lpstr>
      <vt:lpstr>Påvirkningsmuligheter</vt:lpstr>
      <vt:lpstr>Innhenting av informasjon</vt:lpstr>
      <vt:lpstr>Tilfredshet med informasjon fra Oslo kommune</vt:lpstr>
      <vt:lpstr>Foretrukne informasjonskanaler</vt:lpstr>
    </vt:vector>
  </TitlesOfParts>
  <Company>TNS Gallup Norway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KTI - NextGenTel</dc:title>
  <dc:creator>Erlende</dc:creator>
  <cp:lastModifiedBy>Administrator</cp:lastModifiedBy>
  <cp:revision>780</cp:revision>
  <dcterms:created xsi:type="dcterms:W3CDTF">2005-04-18T10:08:26Z</dcterms:created>
  <dcterms:modified xsi:type="dcterms:W3CDTF">2011-01-13T16:22:08Z</dcterms:modified>
</cp:coreProperties>
</file>