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charts/chart46.xml" ContentType="application/vnd.openxmlformats-officedocument.drawingml.chart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slideLayouts/slideLayout60.xml" ContentType="application/vnd.openxmlformats-officedocument.presentationml.slideLayout+xml"/>
  <Override PartName="/ppt/tags/tag85.xml" ContentType="application/vnd.openxmlformats-officedocument.presentationml.tags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41.xml" ContentType="application/vnd.openxmlformats-officedocument.presentationml.notesSlide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109.xml" ContentType="application/vnd.openxmlformats-officedocument.presentationml.tags+xml"/>
  <Override PartName="/ppt/tags/tag41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charts/chart29.xml" ContentType="application/vnd.openxmlformats-officedocument.drawingml.chart+xml"/>
  <Override PartName="/ppt/tags/tag112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charts/chart18.xml" ContentType="application/vnd.openxmlformats-officedocument.drawingml.chart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notesSlides/notesSlide35.xml" ContentType="application/vnd.openxmlformats-officedocument.presentationml.notesSlide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tags/tag93.xml" ContentType="application/vnd.openxmlformats-officedocument.presentationml.tags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charts/chart10.xml" ContentType="application/vnd.openxmlformats-officedocument.drawingml.chart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charts/chart48.xml" ContentType="application/vnd.openxmlformats-officedocument.drawingml.char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37.xml" ContentType="application/vnd.openxmlformats-officedocument.drawingml.chart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slideLayouts/slideLayout51.xml" ContentType="application/vnd.openxmlformats-officedocument.presentationml.slideLayout+xml"/>
  <Override PartName="/ppt/tags/tag76.xml" ContentType="application/vnd.openxmlformats-officedocument.presentationml.tags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charts/chart51.xml" ContentType="application/vnd.openxmlformats-officedocument.drawingml.chart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charts/chart40.xml" ContentType="application/vnd.openxmlformats-officedocument.drawingml.chart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tags/tag59.xml" ContentType="application/vnd.openxmlformats-officedocument.presentationml.tags+xml"/>
  <Override PartName="/ppt/charts/chart34.xml" ContentType="application/vnd.openxmlformats-officedocument.drawingml.chart+xml"/>
  <Override PartName="/ppt/notesSlides/notesSlide37.xml" ContentType="application/vnd.openxmlformats-officedocument.presentationml.notesSlide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notesSlides/notesSlide33.xml" ContentType="application/vnd.openxmlformats-officedocument.presentationml.notesSlide+xml"/>
  <Override PartName="/ppt/charts/chart41.xml" ContentType="application/vnd.openxmlformats-officedocument.drawingml.chart+xml"/>
  <Override PartName="/ppt/notesSlides/notesSlide5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tags/tag91.xml" ContentType="application/vnd.openxmlformats-officedocument.presentationml.tags+xml"/>
  <Override PartName="/ppt/notesSlides/notesSlide40.xml" ContentType="application/vnd.openxmlformats-officedocument.presentationml.notesSlide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charts/chart28.xml" ContentType="application/vnd.openxmlformats-officedocument.drawingml.chart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charts/chart17.xml" ContentType="application/vnd.openxmlformats-officedocument.drawingml.chart+xml"/>
  <Override PartName="/ppt/tags/tag100.xml" ContentType="application/vnd.openxmlformats-officedocument.presentationml.tags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36.xml" ContentType="application/vnd.openxmlformats-officedocument.drawingml.chart+xml"/>
  <Override PartName="/ppt/notesSlides/notesSlide39.xml" ContentType="application/vnd.openxmlformats-officedocument.presentationml.notesSlide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97.xml" ContentType="application/vnd.openxmlformats-officedocument.presentationml.tags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charts/chart14.xml" ContentType="application/vnd.openxmlformats-officedocument.drawingml.chart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slideLayouts/slideLayout50.xml" ContentType="application/vnd.openxmlformats-officedocument.presentationml.slideLayout+xml"/>
  <Override PartName="/ppt/tags/tag64.xml" ContentType="application/vnd.openxmlformats-officedocument.presentationml.tags+xml"/>
  <Override PartName="/ppt/notesSlides/notesSlide42.xml" ContentType="application/vnd.openxmlformats-officedocument.presentationml.notesSlide+xml"/>
  <Override PartName="/ppt/charts/chart50.xml" ContentType="application/vnd.openxmlformats-officedocument.drawingml.chart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tags/tag102.xml" ContentType="application/vnd.openxmlformats-officedocument.presentationml.tags+xml"/>
  <Override PartName="/ppt/notesSlides/notesSlide47.xml" ContentType="application/vnd.openxmlformats-officedocument.presentationml.notesSlide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notesSlides/notesSlide50.xml" ContentType="application/vnd.openxmlformats-officedocument.presentationml.notes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charts/chart27.xml" ContentType="application/vnd.openxmlformats-officedocument.drawingml.chart+xml"/>
  <Override PartName="/ppt/tags/tag110.xml" ContentType="application/vnd.openxmlformats-officedocument.presentationml.tags+xml"/>
  <Override PartName="/ppt/charts/chart38.xml" ContentType="application/vnd.openxmlformats-officedocument.drawingml.chart+xml"/>
  <Override PartName="/ppt/tags/tag121.xml" ContentType="application/vnd.openxmlformats-officedocument.presentationml.tags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77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charts/chart16.xml" ContentType="application/vnd.openxmlformats-officedocument.drawingml.char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66.xml" ContentType="application/vnd.openxmlformats-officedocument.presentationml.tags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2" r:id="rId3"/>
  </p:sldMasterIdLst>
  <p:notesMasterIdLst>
    <p:notesMasterId r:id="rId55"/>
  </p:notesMasterIdLst>
  <p:handoutMasterIdLst>
    <p:handoutMasterId r:id="rId56"/>
  </p:handoutMasterIdLst>
  <p:sldIdLst>
    <p:sldId id="256" r:id="rId4"/>
    <p:sldId id="334" r:id="rId5"/>
    <p:sldId id="409" r:id="rId6"/>
    <p:sldId id="357" r:id="rId7"/>
    <p:sldId id="410" r:id="rId8"/>
    <p:sldId id="35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370" r:id="rId17"/>
    <p:sldId id="372" r:id="rId18"/>
    <p:sldId id="413" r:id="rId19"/>
    <p:sldId id="414" r:id="rId20"/>
    <p:sldId id="373" r:id="rId21"/>
    <p:sldId id="374" r:id="rId22"/>
    <p:sldId id="415" r:id="rId23"/>
    <p:sldId id="375" r:id="rId24"/>
    <p:sldId id="376" r:id="rId25"/>
    <p:sldId id="378" r:id="rId26"/>
    <p:sldId id="379" r:id="rId27"/>
    <p:sldId id="380" r:id="rId28"/>
    <p:sldId id="381" r:id="rId29"/>
    <p:sldId id="382" r:id="rId30"/>
    <p:sldId id="384" r:id="rId31"/>
    <p:sldId id="383" r:id="rId32"/>
    <p:sldId id="385" r:id="rId33"/>
    <p:sldId id="386" r:id="rId34"/>
    <p:sldId id="387" r:id="rId35"/>
    <p:sldId id="388" r:id="rId36"/>
    <p:sldId id="389" r:id="rId37"/>
    <p:sldId id="401" r:id="rId38"/>
    <p:sldId id="391" r:id="rId39"/>
    <p:sldId id="392" r:id="rId40"/>
    <p:sldId id="396" r:id="rId41"/>
    <p:sldId id="394" r:id="rId42"/>
    <p:sldId id="397" r:id="rId43"/>
    <p:sldId id="418" r:id="rId44"/>
    <p:sldId id="419" r:id="rId45"/>
    <p:sldId id="398" r:id="rId46"/>
    <p:sldId id="399" r:id="rId47"/>
    <p:sldId id="354" r:id="rId48"/>
    <p:sldId id="402" r:id="rId49"/>
    <p:sldId id="403" r:id="rId50"/>
    <p:sldId id="411" r:id="rId51"/>
    <p:sldId id="405" r:id="rId52"/>
    <p:sldId id="407" r:id="rId53"/>
    <p:sldId id="408" r:id="rId54"/>
  </p:sldIdLst>
  <p:sldSz cx="9144000" cy="6858000" type="screen4x3"/>
  <p:notesSz cx="6946900" cy="10007600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FF5050"/>
    <a:srgbClr val="969696"/>
    <a:srgbClr val="CC0000"/>
    <a:srgbClr val="FF9933"/>
    <a:srgbClr val="BCDF7D"/>
    <a:srgbClr val="419EBF"/>
    <a:srgbClr val="3184A9"/>
    <a:srgbClr val="23565D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stil 1 - aks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stil 1 - aks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Lys stil 3 - aks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emastil 1 - aks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3" autoAdjust="0"/>
    <p:restoredTop sz="99831" autoAdjust="0"/>
  </p:normalViewPr>
  <p:slideViewPr>
    <p:cSldViewPr>
      <p:cViewPr varScale="1">
        <p:scale>
          <a:sx n="114" d="100"/>
          <a:sy n="114" d="100"/>
        </p:scale>
        <p:origin x="-1272" y="-90"/>
      </p:cViewPr>
      <p:guideLst>
        <p:guide orient="horz" pos="2432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3</c:v>
                </c:pt>
                <c:pt idx="1">
                  <c:v>9</c:v>
                </c:pt>
                <c:pt idx="2">
                  <c:v>4</c:v>
                </c:pt>
                <c:pt idx="3">
                  <c:v>14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5</c:v>
                </c:pt>
                <c:pt idx="1">
                  <c:v>13</c:v>
                </c:pt>
                <c:pt idx="2">
                  <c:v>6</c:v>
                </c:pt>
                <c:pt idx="3">
                  <c:v>16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13</c:v>
                </c:pt>
                <c:pt idx="1">
                  <c:v>19</c:v>
                </c:pt>
                <c:pt idx="2">
                  <c:v>20</c:v>
                </c:pt>
                <c:pt idx="3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79</c:v>
                </c:pt>
                <c:pt idx="1">
                  <c:v>59</c:v>
                </c:pt>
                <c:pt idx="2">
                  <c:v>70</c:v>
                </c:pt>
                <c:pt idx="3">
                  <c:v>49</c:v>
                </c:pt>
              </c:numCache>
            </c:numRef>
          </c:val>
        </c:ser>
        <c:dLbls>
          <c:showVal val="1"/>
        </c:dLbls>
        <c:gapWidth val="75"/>
        <c:overlap val="100"/>
        <c:axId val="84975616"/>
        <c:axId val="84977152"/>
      </c:barChart>
      <c:catAx>
        <c:axId val="849756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4977152"/>
        <c:crossesAt val="0"/>
        <c:lblAlgn val="ctr"/>
        <c:lblOffset val="100"/>
        <c:tickMarkSkip val="1"/>
      </c:catAx>
      <c:valAx>
        <c:axId val="849771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49756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5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41</c:v>
                </c:pt>
                <c:pt idx="1">
                  <c:v>70</c:v>
                </c:pt>
                <c:pt idx="2">
                  <c:v>46</c:v>
                </c:pt>
                <c:pt idx="3">
                  <c:v>40</c:v>
                </c:pt>
                <c:pt idx="4">
                  <c:v>7</c:v>
                </c:pt>
                <c:pt idx="5">
                  <c:v>12</c:v>
                </c:pt>
                <c:pt idx="6">
                  <c:v>5</c:v>
                </c:pt>
                <c:pt idx="7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59</c:v>
                </c:pt>
                <c:pt idx="1">
                  <c:v>30</c:v>
                </c:pt>
                <c:pt idx="2">
                  <c:v>54</c:v>
                </c:pt>
                <c:pt idx="3">
                  <c:v>60</c:v>
                </c:pt>
                <c:pt idx="4">
                  <c:v>93</c:v>
                </c:pt>
                <c:pt idx="5">
                  <c:v>88</c:v>
                </c:pt>
                <c:pt idx="6">
                  <c:v>95</c:v>
                </c:pt>
                <c:pt idx="7">
                  <c:v>98</c:v>
                </c:pt>
              </c:numCache>
            </c:numRef>
          </c:val>
        </c:ser>
        <c:dLbls>
          <c:showVal val="1"/>
        </c:dLbls>
        <c:gapWidth val="75"/>
        <c:overlap val="100"/>
        <c:axId val="117130368"/>
        <c:axId val="117131904"/>
      </c:barChart>
      <c:catAx>
        <c:axId val="11713036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7131904"/>
        <c:crossesAt val="0"/>
        <c:lblAlgn val="ctr"/>
        <c:lblOffset val="100"/>
        <c:tickMarkSkip val="1"/>
      </c:catAx>
      <c:valAx>
        <c:axId val="11713190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713036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23</c:v>
                </c:pt>
                <c:pt idx="7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99</c:v>
                </c:pt>
                <c:pt idx="1">
                  <c:v>99</c:v>
                </c:pt>
                <c:pt idx="2">
                  <c:v>99</c:v>
                </c:pt>
                <c:pt idx="3">
                  <c:v>98</c:v>
                </c:pt>
                <c:pt idx="4">
                  <c:v>99</c:v>
                </c:pt>
                <c:pt idx="5">
                  <c:v>97</c:v>
                </c:pt>
                <c:pt idx="6">
                  <c:v>77</c:v>
                </c:pt>
                <c:pt idx="7">
                  <c:v>96</c:v>
                </c:pt>
              </c:numCache>
            </c:numRef>
          </c:val>
        </c:ser>
        <c:dLbls>
          <c:showVal val="1"/>
        </c:dLbls>
        <c:gapWidth val="75"/>
        <c:overlap val="100"/>
        <c:axId val="117927936"/>
        <c:axId val="117929472"/>
      </c:barChart>
      <c:catAx>
        <c:axId val="11792793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7929472"/>
        <c:crossesAt val="0"/>
        <c:lblAlgn val="ctr"/>
        <c:lblOffset val="100"/>
        <c:tickMarkSkip val="1"/>
      </c:catAx>
      <c:valAx>
        <c:axId val="11792947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792793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9</c:v>
                </c:pt>
                <c:pt idx="1">
                  <c:v>8</c:v>
                </c:pt>
                <c:pt idx="2">
                  <c:v>9</c:v>
                </c:pt>
                <c:pt idx="3">
                  <c:v>14</c:v>
                </c:pt>
                <c:pt idx="4">
                  <c:v>24</c:v>
                </c:pt>
                <c:pt idx="5">
                  <c:v>3</c:v>
                </c:pt>
                <c:pt idx="6">
                  <c:v>7</c:v>
                </c:pt>
                <c:pt idx="7">
                  <c:v>18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16</c:v>
                </c:pt>
                <c:pt idx="1">
                  <c:v>8</c:v>
                </c:pt>
                <c:pt idx="2">
                  <c:v>11</c:v>
                </c:pt>
                <c:pt idx="3">
                  <c:v>15</c:v>
                </c:pt>
                <c:pt idx="4">
                  <c:v>15</c:v>
                </c:pt>
                <c:pt idx="5">
                  <c:v>8</c:v>
                </c:pt>
                <c:pt idx="6">
                  <c:v>17</c:v>
                </c:pt>
                <c:pt idx="7">
                  <c:v>10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26</c:v>
                </c:pt>
                <c:pt idx="1">
                  <c:v>22</c:v>
                </c:pt>
                <c:pt idx="2">
                  <c:v>26</c:v>
                </c:pt>
                <c:pt idx="3">
                  <c:v>30</c:v>
                </c:pt>
                <c:pt idx="4">
                  <c:v>26</c:v>
                </c:pt>
                <c:pt idx="5">
                  <c:v>22</c:v>
                </c:pt>
                <c:pt idx="6">
                  <c:v>41</c:v>
                </c:pt>
                <c:pt idx="7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50</c:v>
                </c:pt>
                <c:pt idx="1">
                  <c:v>62</c:v>
                </c:pt>
                <c:pt idx="2">
                  <c:v>54</c:v>
                </c:pt>
                <c:pt idx="3">
                  <c:v>41</c:v>
                </c:pt>
                <c:pt idx="4">
                  <c:v>36</c:v>
                </c:pt>
                <c:pt idx="5">
                  <c:v>66</c:v>
                </c:pt>
                <c:pt idx="6">
                  <c:v>35</c:v>
                </c:pt>
                <c:pt idx="7">
                  <c:v>47</c:v>
                </c:pt>
              </c:numCache>
            </c:numRef>
          </c:val>
        </c:ser>
        <c:dLbls>
          <c:showVal val="1"/>
        </c:dLbls>
        <c:gapWidth val="75"/>
        <c:overlap val="100"/>
        <c:axId val="118679040"/>
        <c:axId val="118680576"/>
      </c:barChart>
      <c:catAx>
        <c:axId val="1186790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8680576"/>
        <c:crossesAt val="0"/>
        <c:lblAlgn val="ctr"/>
        <c:lblOffset val="100"/>
        <c:tickMarkSkip val="1"/>
      </c:catAx>
      <c:valAx>
        <c:axId val="11868057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86790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27</c:v>
                </c:pt>
                <c:pt idx="5">
                  <c:v>7</c:v>
                </c:pt>
                <c:pt idx="6">
                  <c:v>41</c:v>
                </c:pt>
                <c:pt idx="7">
                  <c:v>39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29</c:v>
                </c:pt>
                <c:pt idx="1">
                  <c:v>21</c:v>
                </c:pt>
                <c:pt idx="2">
                  <c:v>0</c:v>
                </c:pt>
                <c:pt idx="3">
                  <c:v>0</c:v>
                </c:pt>
                <c:pt idx="4">
                  <c:v>10</c:v>
                </c:pt>
                <c:pt idx="5">
                  <c:v>19</c:v>
                </c:pt>
                <c:pt idx="6">
                  <c:v>18</c:v>
                </c:pt>
                <c:pt idx="7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41</c:v>
                </c:pt>
                <c:pt idx="1">
                  <c:v>0</c:v>
                </c:pt>
                <c:pt idx="2">
                  <c:v>38</c:v>
                </c:pt>
                <c:pt idx="3">
                  <c:v>33</c:v>
                </c:pt>
                <c:pt idx="4">
                  <c:v>11</c:v>
                </c:pt>
                <c:pt idx="5">
                  <c:v>18</c:v>
                </c:pt>
                <c:pt idx="6">
                  <c:v>12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30</c:v>
                </c:pt>
                <c:pt idx="1">
                  <c:v>79</c:v>
                </c:pt>
                <c:pt idx="2">
                  <c:v>62</c:v>
                </c:pt>
                <c:pt idx="3">
                  <c:v>67</c:v>
                </c:pt>
                <c:pt idx="4">
                  <c:v>52</c:v>
                </c:pt>
                <c:pt idx="5">
                  <c:v>57</c:v>
                </c:pt>
                <c:pt idx="6">
                  <c:v>28</c:v>
                </c:pt>
                <c:pt idx="7">
                  <c:v>42</c:v>
                </c:pt>
              </c:numCache>
            </c:numRef>
          </c:val>
        </c:ser>
        <c:dLbls>
          <c:showVal val="1"/>
        </c:dLbls>
        <c:gapWidth val="75"/>
        <c:overlap val="100"/>
        <c:axId val="119696000"/>
        <c:axId val="119701888"/>
      </c:barChart>
      <c:catAx>
        <c:axId val="11969600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9701888"/>
        <c:crossesAt val="0"/>
        <c:lblAlgn val="ctr"/>
        <c:lblOffset val="100"/>
        <c:tickMarkSkip val="1"/>
      </c:catAx>
      <c:valAx>
        <c:axId val="11970188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969600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17</c:v>
                </c:pt>
                <c:pt idx="4">
                  <c:v>16</c:v>
                </c:pt>
                <c:pt idx="5">
                  <c:v>13</c:v>
                </c:pt>
                <c:pt idx="6">
                  <c:v>17</c:v>
                </c:pt>
                <c:pt idx="7">
                  <c:v>18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15</c:v>
                </c:pt>
                <c:pt idx="1">
                  <c:v>16</c:v>
                </c:pt>
                <c:pt idx="2">
                  <c:v>19</c:v>
                </c:pt>
                <c:pt idx="3">
                  <c:v>21</c:v>
                </c:pt>
                <c:pt idx="4">
                  <c:v>27</c:v>
                </c:pt>
                <c:pt idx="5">
                  <c:v>17</c:v>
                </c:pt>
                <c:pt idx="6">
                  <c:v>28</c:v>
                </c:pt>
                <c:pt idx="7">
                  <c:v>26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31</c:v>
                </c:pt>
                <c:pt idx="1">
                  <c:v>26</c:v>
                </c:pt>
                <c:pt idx="2">
                  <c:v>22</c:v>
                </c:pt>
                <c:pt idx="3">
                  <c:v>28</c:v>
                </c:pt>
                <c:pt idx="4">
                  <c:v>32</c:v>
                </c:pt>
                <c:pt idx="5">
                  <c:v>33</c:v>
                </c:pt>
                <c:pt idx="6">
                  <c:v>32</c:v>
                </c:pt>
                <c:pt idx="7">
                  <c:v>32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39</c:v>
                </c:pt>
                <c:pt idx="1">
                  <c:v>45</c:v>
                </c:pt>
                <c:pt idx="2">
                  <c:v>44</c:v>
                </c:pt>
                <c:pt idx="3">
                  <c:v>33</c:v>
                </c:pt>
                <c:pt idx="4">
                  <c:v>25</c:v>
                </c:pt>
                <c:pt idx="5">
                  <c:v>37</c:v>
                </c:pt>
                <c:pt idx="6">
                  <c:v>23</c:v>
                </c:pt>
                <c:pt idx="7">
                  <c:v>23</c:v>
                </c:pt>
              </c:numCache>
            </c:numRef>
          </c:val>
        </c:ser>
        <c:dLbls>
          <c:showVal val="1"/>
        </c:dLbls>
        <c:gapWidth val="75"/>
        <c:overlap val="100"/>
        <c:axId val="116018176"/>
        <c:axId val="117150848"/>
      </c:barChart>
      <c:catAx>
        <c:axId val="11601817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7150848"/>
        <c:crossesAt val="0"/>
        <c:lblAlgn val="ctr"/>
        <c:lblOffset val="100"/>
        <c:tickMarkSkip val="1"/>
      </c:catAx>
      <c:valAx>
        <c:axId val="11715084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601817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24</c:v>
                </c:pt>
                <c:pt idx="1">
                  <c:v>20</c:v>
                </c:pt>
                <c:pt idx="2">
                  <c:v>21</c:v>
                </c:pt>
                <c:pt idx="3">
                  <c:v>20</c:v>
                </c:pt>
                <c:pt idx="4">
                  <c:v>25</c:v>
                </c:pt>
                <c:pt idx="5">
                  <c:v>26</c:v>
                </c:pt>
                <c:pt idx="6">
                  <c:v>42</c:v>
                </c:pt>
                <c:pt idx="7">
                  <c:v>35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27</c:v>
                </c:pt>
                <c:pt idx="1">
                  <c:v>27</c:v>
                </c:pt>
                <c:pt idx="2">
                  <c:v>26</c:v>
                </c:pt>
                <c:pt idx="3">
                  <c:v>23</c:v>
                </c:pt>
                <c:pt idx="4">
                  <c:v>22</c:v>
                </c:pt>
                <c:pt idx="5">
                  <c:v>19</c:v>
                </c:pt>
                <c:pt idx="6">
                  <c:v>23</c:v>
                </c:pt>
                <c:pt idx="7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28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33</c:v>
                </c:pt>
                <c:pt idx="5">
                  <c:v>30</c:v>
                </c:pt>
                <c:pt idx="6">
                  <c:v>22</c:v>
                </c:pt>
                <c:pt idx="7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20</c:v>
                </c:pt>
                <c:pt idx="1">
                  <c:v>28</c:v>
                </c:pt>
                <c:pt idx="2">
                  <c:v>27</c:v>
                </c:pt>
                <c:pt idx="3">
                  <c:v>31</c:v>
                </c:pt>
                <c:pt idx="4">
                  <c:v>20</c:v>
                </c:pt>
                <c:pt idx="5">
                  <c:v>24</c:v>
                </c:pt>
                <c:pt idx="6">
                  <c:v>12</c:v>
                </c:pt>
                <c:pt idx="7">
                  <c:v>19</c:v>
                </c:pt>
              </c:numCache>
            </c:numRef>
          </c:val>
        </c:ser>
        <c:dLbls>
          <c:showVal val="1"/>
        </c:dLbls>
        <c:gapWidth val="75"/>
        <c:overlap val="100"/>
        <c:axId val="117691904"/>
        <c:axId val="117892224"/>
      </c:barChart>
      <c:catAx>
        <c:axId val="11769190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7892224"/>
        <c:crossesAt val="0"/>
        <c:lblAlgn val="ctr"/>
        <c:lblOffset val="100"/>
        <c:tickMarkSkip val="1"/>
      </c:catAx>
      <c:valAx>
        <c:axId val="11789222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769190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35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65</c:v>
                </c:pt>
              </c:numCache>
            </c:numRef>
          </c:val>
        </c:ser>
        <c:dLbls>
          <c:showVal val="1"/>
        </c:dLbls>
        <c:gapWidth val="75"/>
        <c:overlap val="100"/>
        <c:axId val="120450432"/>
        <c:axId val="120525952"/>
      </c:barChart>
      <c:catAx>
        <c:axId val="120450432"/>
        <c:scaling>
          <c:orientation val="maxMin"/>
        </c:scaling>
        <c:axPos val="l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0525952"/>
        <c:crossesAt val="0"/>
        <c:lblAlgn val="ctr"/>
        <c:lblOffset val="100"/>
        <c:tickMarkSkip val="1"/>
      </c:catAx>
      <c:valAx>
        <c:axId val="1205259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045043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</c:v>
                </c:pt>
                <c:pt idx="1">
                  <c:v>11</c:v>
                </c:pt>
                <c:pt idx="2">
                  <c:v>44</c:v>
                </c:pt>
                <c:pt idx="3">
                  <c:v>38</c:v>
                </c:pt>
                <c:pt idx="4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7</c:v>
                </c:pt>
                <c:pt idx="1">
                  <c:v>16</c:v>
                </c:pt>
                <c:pt idx="2">
                  <c:v>18</c:v>
                </c:pt>
                <c:pt idx="3">
                  <c:v>22</c:v>
                </c:pt>
                <c:pt idx="4">
                  <c:v>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14</c:v>
                </c:pt>
                <c:pt idx="1">
                  <c:v>29</c:v>
                </c:pt>
                <c:pt idx="2">
                  <c:v>16</c:v>
                </c:pt>
                <c:pt idx="3">
                  <c:v>18</c:v>
                </c:pt>
                <c:pt idx="4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79</c:v>
                </c:pt>
                <c:pt idx="1">
                  <c:v>44</c:v>
                </c:pt>
                <c:pt idx="2">
                  <c:v>22</c:v>
                </c:pt>
                <c:pt idx="3">
                  <c:v>22</c:v>
                </c:pt>
                <c:pt idx="4">
                  <c:v>66</c:v>
                </c:pt>
              </c:numCache>
            </c:numRef>
          </c:val>
        </c:ser>
        <c:dLbls>
          <c:showVal val="1"/>
        </c:dLbls>
        <c:gapWidth val="75"/>
        <c:overlap val="100"/>
        <c:axId val="117344896"/>
        <c:axId val="117363072"/>
      </c:barChart>
      <c:catAx>
        <c:axId val="11734489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7363072"/>
        <c:crossesAt val="0"/>
        <c:lblAlgn val="ctr"/>
        <c:lblOffset val="100"/>
        <c:tickMarkSkip val="1"/>
      </c:catAx>
      <c:valAx>
        <c:axId val="11736307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734489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50</c:v>
                </c:pt>
              </c:numCache>
            </c:numRef>
          </c:val>
        </c:ser>
        <c:dLbls>
          <c:showVal val="1"/>
        </c:dLbls>
        <c:gapWidth val="75"/>
        <c:overlap val="100"/>
        <c:axId val="121245696"/>
        <c:axId val="121247232"/>
      </c:barChart>
      <c:catAx>
        <c:axId val="12124569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1247232"/>
        <c:crossesAt val="0"/>
        <c:lblAlgn val="ctr"/>
        <c:lblOffset val="100"/>
        <c:tickMarkSkip val="1"/>
      </c:catAx>
      <c:valAx>
        <c:axId val="12124723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124569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3</c:v>
                </c:pt>
                <c:pt idx="1">
                  <c:v>30</c:v>
                </c:pt>
                <c:pt idx="2">
                  <c:v>25</c:v>
                </c:pt>
                <c:pt idx="3">
                  <c:v>40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7</c:v>
                </c:pt>
                <c:pt idx="1">
                  <c:v>24</c:v>
                </c:pt>
                <c:pt idx="2">
                  <c:v>29</c:v>
                </c:pt>
                <c:pt idx="3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16</c:v>
                </c:pt>
                <c:pt idx="1">
                  <c:v>22</c:v>
                </c:pt>
                <c:pt idx="2">
                  <c:v>26</c:v>
                </c:pt>
                <c:pt idx="3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75</c:v>
                </c:pt>
                <c:pt idx="1">
                  <c:v>25</c:v>
                </c:pt>
                <c:pt idx="2">
                  <c:v>20</c:v>
                </c:pt>
                <c:pt idx="3">
                  <c:v>18</c:v>
                </c:pt>
              </c:numCache>
            </c:numRef>
          </c:val>
        </c:ser>
        <c:dLbls>
          <c:showVal val="1"/>
        </c:dLbls>
        <c:gapWidth val="75"/>
        <c:overlap val="100"/>
        <c:axId val="121588736"/>
        <c:axId val="121606912"/>
      </c:barChart>
      <c:catAx>
        <c:axId val="12158873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1606912"/>
        <c:crossesAt val="0"/>
        <c:lblAlgn val="ctr"/>
        <c:lblOffset val="100"/>
        <c:tickMarkSkip val="1"/>
      </c:catAx>
      <c:valAx>
        <c:axId val="12160691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158873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2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  <c:pt idx="5">
                  <c:v>11</c:v>
                </c:pt>
                <c:pt idx="6">
                  <c:v>2</c:v>
                </c:pt>
                <c:pt idx="7">
                  <c:v>22</c:v>
                </c:pt>
                <c:pt idx="8">
                  <c:v>53</c:v>
                </c:pt>
                <c:pt idx="9">
                  <c:v>4</c:v>
                </c:pt>
                <c:pt idx="10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6</c:v>
                </c:pt>
                <c:pt idx="1">
                  <c:v>7</c:v>
                </c:pt>
                <c:pt idx="2">
                  <c:v>12</c:v>
                </c:pt>
                <c:pt idx="3">
                  <c:v>7</c:v>
                </c:pt>
                <c:pt idx="4">
                  <c:v>10</c:v>
                </c:pt>
                <c:pt idx="5">
                  <c:v>19</c:v>
                </c:pt>
                <c:pt idx="6">
                  <c:v>6</c:v>
                </c:pt>
                <c:pt idx="7">
                  <c:v>26</c:v>
                </c:pt>
                <c:pt idx="8">
                  <c:v>26</c:v>
                </c:pt>
                <c:pt idx="9">
                  <c:v>5</c:v>
                </c:pt>
                <c:pt idx="10">
                  <c:v>15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19</c:v>
                </c:pt>
                <c:pt idx="1">
                  <c:v>17</c:v>
                </c:pt>
                <c:pt idx="2">
                  <c:v>28</c:v>
                </c:pt>
                <c:pt idx="3">
                  <c:v>16</c:v>
                </c:pt>
                <c:pt idx="4">
                  <c:v>26</c:v>
                </c:pt>
                <c:pt idx="5">
                  <c:v>32</c:v>
                </c:pt>
                <c:pt idx="6">
                  <c:v>20</c:v>
                </c:pt>
                <c:pt idx="7">
                  <c:v>32</c:v>
                </c:pt>
                <c:pt idx="8">
                  <c:v>14</c:v>
                </c:pt>
                <c:pt idx="9">
                  <c:v>22</c:v>
                </c:pt>
                <c:pt idx="10">
                  <c:v>42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73</c:v>
                </c:pt>
                <c:pt idx="1">
                  <c:v>70</c:v>
                </c:pt>
                <c:pt idx="2">
                  <c:v>57</c:v>
                </c:pt>
                <c:pt idx="3">
                  <c:v>75</c:v>
                </c:pt>
                <c:pt idx="4">
                  <c:v>60</c:v>
                </c:pt>
                <c:pt idx="5">
                  <c:v>38</c:v>
                </c:pt>
                <c:pt idx="6">
                  <c:v>73</c:v>
                </c:pt>
                <c:pt idx="7">
                  <c:v>21</c:v>
                </c:pt>
                <c:pt idx="8">
                  <c:v>7</c:v>
                </c:pt>
                <c:pt idx="9">
                  <c:v>69</c:v>
                </c:pt>
                <c:pt idx="10">
                  <c:v>37</c:v>
                </c:pt>
              </c:numCache>
            </c:numRef>
          </c:val>
        </c:ser>
        <c:dLbls>
          <c:showVal val="1"/>
        </c:dLbls>
        <c:gapWidth val="75"/>
        <c:overlap val="100"/>
        <c:axId val="103066240"/>
        <c:axId val="103076224"/>
      </c:barChart>
      <c:catAx>
        <c:axId val="1030662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3076224"/>
        <c:crossesAt val="0"/>
        <c:lblAlgn val="ctr"/>
        <c:lblOffset val="100"/>
        <c:tickMarkSkip val="1"/>
      </c:catAx>
      <c:valAx>
        <c:axId val="10307622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30662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</c:v>
                </c:pt>
                <c:pt idx="1">
                  <c:v>23</c:v>
                </c:pt>
                <c:pt idx="2">
                  <c:v>36</c:v>
                </c:pt>
                <c:pt idx="3">
                  <c:v>47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5</c:v>
                </c:pt>
                <c:pt idx="1">
                  <c:v>17</c:v>
                </c:pt>
                <c:pt idx="2">
                  <c:v>28</c:v>
                </c:pt>
                <c:pt idx="3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10</c:v>
                </c:pt>
                <c:pt idx="1">
                  <c:v>21</c:v>
                </c:pt>
                <c:pt idx="2">
                  <c:v>20</c:v>
                </c:pt>
                <c:pt idx="3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83</c:v>
                </c:pt>
                <c:pt idx="1">
                  <c:v>39</c:v>
                </c:pt>
                <c:pt idx="2">
                  <c:v>16</c:v>
                </c:pt>
                <c:pt idx="3">
                  <c:v>13</c:v>
                </c:pt>
              </c:numCache>
            </c:numRef>
          </c:val>
        </c:ser>
        <c:dLbls>
          <c:showVal val="1"/>
        </c:dLbls>
        <c:gapWidth val="75"/>
        <c:overlap val="100"/>
        <c:axId val="121903360"/>
        <c:axId val="121913344"/>
      </c:barChart>
      <c:catAx>
        <c:axId val="12190336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1913344"/>
        <c:crossesAt val="0"/>
        <c:lblAlgn val="ctr"/>
        <c:lblOffset val="100"/>
        <c:tickMarkSkip val="1"/>
      </c:catAx>
      <c:valAx>
        <c:axId val="1219133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190336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27</c:v>
                </c:pt>
                <c:pt idx="1">
                  <c:v>28</c:v>
                </c:pt>
                <c:pt idx="2">
                  <c:v>16</c:v>
                </c:pt>
                <c:pt idx="3">
                  <c:v>32</c:v>
                </c:pt>
                <c:pt idx="4">
                  <c:v>51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24</c:v>
                </c:pt>
                <c:pt idx="1">
                  <c:v>31</c:v>
                </c:pt>
                <c:pt idx="2">
                  <c:v>22</c:v>
                </c:pt>
                <c:pt idx="3">
                  <c:v>26</c:v>
                </c:pt>
                <c:pt idx="4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35</c:v>
                </c:pt>
                <c:pt idx="1">
                  <c:v>29</c:v>
                </c:pt>
                <c:pt idx="2">
                  <c:v>35</c:v>
                </c:pt>
                <c:pt idx="3">
                  <c:v>26</c:v>
                </c:pt>
                <c:pt idx="4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14</c:v>
                </c:pt>
                <c:pt idx="1">
                  <c:v>12</c:v>
                </c:pt>
                <c:pt idx="2">
                  <c:v>27</c:v>
                </c:pt>
                <c:pt idx="3">
                  <c:v>15</c:v>
                </c:pt>
                <c:pt idx="4">
                  <c:v>12</c:v>
                </c:pt>
              </c:numCache>
            </c:numRef>
          </c:val>
        </c:ser>
        <c:dLbls>
          <c:showVal val="1"/>
        </c:dLbls>
        <c:gapWidth val="75"/>
        <c:overlap val="100"/>
        <c:axId val="121883648"/>
        <c:axId val="122356480"/>
      </c:barChart>
      <c:catAx>
        <c:axId val="12188364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2356480"/>
        <c:crossesAt val="0"/>
        <c:lblAlgn val="ctr"/>
        <c:lblOffset val="100"/>
        <c:tickMarkSkip val="1"/>
      </c:catAx>
      <c:valAx>
        <c:axId val="12235648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188364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21</c:v>
                </c:pt>
                <c:pt idx="1">
                  <c:v>29</c:v>
                </c:pt>
                <c:pt idx="2">
                  <c:v>16</c:v>
                </c:pt>
                <c:pt idx="3">
                  <c:v>27</c:v>
                </c:pt>
                <c:pt idx="4">
                  <c:v>50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22</c:v>
                </c:pt>
                <c:pt idx="1">
                  <c:v>20</c:v>
                </c:pt>
                <c:pt idx="2">
                  <c:v>17</c:v>
                </c:pt>
                <c:pt idx="3">
                  <c:v>22</c:v>
                </c:pt>
                <c:pt idx="4">
                  <c:v>17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33</c:v>
                </c:pt>
                <c:pt idx="1">
                  <c:v>25</c:v>
                </c:pt>
                <c:pt idx="2">
                  <c:v>30</c:v>
                </c:pt>
                <c:pt idx="3">
                  <c:v>28</c:v>
                </c:pt>
                <c:pt idx="4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24</c:v>
                </c:pt>
                <c:pt idx="1">
                  <c:v>27</c:v>
                </c:pt>
                <c:pt idx="2">
                  <c:v>37</c:v>
                </c:pt>
                <c:pt idx="3">
                  <c:v>23</c:v>
                </c:pt>
                <c:pt idx="4">
                  <c:v>16</c:v>
                </c:pt>
              </c:numCache>
            </c:numRef>
          </c:val>
        </c:ser>
        <c:dLbls>
          <c:showVal val="1"/>
        </c:dLbls>
        <c:gapWidth val="75"/>
        <c:overlap val="100"/>
        <c:axId val="122488704"/>
        <c:axId val="122490240"/>
      </c:barChart>
      <c:catAx>
        <c:axId val="12248870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2490240"/>
        <c:crossesAt val="0"/>
        <c:lblAlgn val="ctr"/>
        <c:lblOffset val="100"/>
        <c:tickMarkSkip val="1"/>
      </c:catAx>
      <c:valAx>
        <c:axId val="12249024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248870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Lite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13</c:v>
                </c:pt>
                <c:pt idx="1">
                  <c:v>25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25</c:v>
                </c:pt>
                <c:pt idx="1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Sheet1!$B$4:$C$4</c:f>
              <c:numCache>
                <c:formatCode>0</c:formatCode>
                <c:ptCount val="2"/>
                <c:pt idx="0">
                  <c:v>28</c:v>
                </c:pt>
                <c:pt idx="1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Mye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Sheet1!$B$5:$C$5</c:f>
              <c:numCache>
                <c:formatCode>0</c:formatCode>
                <c:ptCount val="2"/>
                <c:pt idx="0">
                  <c:v>33</c:v>
                </c:pt>
                <c:pt idx="1">
                  <c:v>33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25296640"/>
        <c:axId val="125298176"/>
      </c:barChart>
      <c:catAx>
        <c:axId val="1252966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5298176"/>
        <c:crossesAt val="0"/>
        <c:lblAlgn val="ctr"/>
        <c:lblOffset val="100"/>
        <c:tickMarkSkip val="1"/>
      </c:catAx>
      <c:valAx>
        <c:axId val="12529817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5296640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17</c:v>
                </c:pt>
                <c:pt idx="1">
                  <c:v>7</c:v>
                </c:pt>
                <c:pt idx="2">
                  <c:v>1</c:v>
                </c:pt>
                <c:pt idx="3">
                  <c:v>1</c:v>
                </c:pt>
                <c:pt idx="4">
                  <c:v>7</c:v>
                </c:pt>
                <c:pt idx="5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17</c:v>
                </c:pt>
                <c:pt idx="1">
                  <c:v>34</c:v>
                </c:pt>
                <c:pt idx="2">
                  <c:v>14</c:v>
                </c:pt>
                <c:pt idx="3">
                  <c:v>4</c:v>
                </c:pt>
                <c:pt idx="4">
                  <c:v>35</c:v>
                </c:pt>
                <c:pt idx="5">
                  <c:v>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13</c:v>
                </c:pt>
                <c:pt idx="1">
                  <c:v>34</c:v>
                </c:pt>
                <c:pt idx="2">
                  <c:v>41</c:v>
                </c:pt>
                <c:pt idx="3">
                  <c:v>7</c:v>
                </c:pt>
                <c:pt idx="4">
                  <c:v>11</c:v>
                </c:pt>
                <c:pt idx="5">
                  <c:v>30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Noen ganger i året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16</c:v>
                </c:pt>
                <c:pt idx="1">
                  <c:v>16</c:v>
                </c:pt>
                <c:pt idx="2">
                  <c:v>32</c:v>
                </c:pt>
                <c:pt idx="3">
                  <c:v>10</c:v>
                </c:pt>
                <c:pt idx="4">
                  <c:v>7</c:v>
                </c:pt>
                <c:pt idx="5">
                  <c:v>28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Sheet1!$B$6:$G$6</c:f>
              <c:numCache>
                <c:formatCode>0</c:formatCode>
                <c:ptCount val="6"/>
                <c:pt idx="0">
                  <c:v>10</c:v>
                </c:pt>
                <c:pt idx="1">
                  <c:v>6</c:v>
                </c:pt>
                <c:pt idx="2">
                  <c:v>8</c:v>
                </c:pt>
                <c:pt idx="3">
                  <c:v>23</c:v>
                </c:pt>
                <c:pt idx="4">
                  <c:v>11</c:v>
                </c:pt>
                <c:pt idx="5">
                  <c:v>17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Sheet1!$B$7:$G$7</c:f>
              <c:numCache>
                <c:formatCode>0</c:formatCode>
                <c:ptCount val="6"/>
                <c:pt idx="0">
                  <c:v>27</c:v>
                </c:pt>
                <c:pt idx="1">
                  <c:v>4</c:v>
                </c:pt>
                <c:pt idx="2">
                  <c:v>4</c:v>
                </c:pt>
                <c:pt idx="3">
                  <c:v>54</c:v>
                </c:pt>
                <c:pt idx="4">
                  <c:v>29</c:v>
                </c:pt>
                <c:pt idx="5">
                  <c:v>16</c:v>
                </c:pt>
              </c:numCache>
            </c:numRef>
          </c:val>
        </c:ser>
        <c:dLbls>
          <c:showVal val="1"/>
        </c:dLbls>
        <c:gapWidth val="75"/>
        <c:overlap val="100"/>
        <c:axId val="124614144"/>
        <c:axId val="124615680"/>
      </c:barChart>
      <c:catAx>
        <c:axId val="12461414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4615680"/>
        <c:crossesAt val="0"/>
        <c:lblAlgn val="ctr"/>
        <c:lblOffset val="100"/>
        <c:tickMarkSkip val="1"/>
      </c:catAx>
      <c:valAx>
        <c:axId val="12461568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461414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414"/>
          <c:h val="9.9736959163200495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6</c:v>
                </c:pt>
                <c:pt idx="1">
                  <c:v>15</c:v>
                </c:pt>
                <c:pt idx="2">
                  <c:v>14</c:v>
                </c:pt>
                <c:pt idx="3">
                  <c:v>20</c:v>
                </c:pt>
                <c:pt idx="4">
                  <c:v>12</c:v>
                </c:pt>
                <c:pt idx="5">
                  <c:v>26</c:v>
                </c:pt>
                <c:pt idx="6">
                  <c:v>23</c:v>
                </c:pt>
                <c:pt idx="7">
                  <c:v>20</c:v>
                </c:pt>
                <c:pt idx="8">
                  <c:v>22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13</c:v>
                </c:pt>
                <c:pt idx="1">
                  <c:v>16</c:v>
                </c:pt>
                <c:pt idx="2">
                  <c:v>23</c:v>
                </c:pt>
                <c:pt idx="3">
                  <c:v>26</c:v>
                </c:pt>
                <c:pt idx="4">
                  <c:v>21</c:v>
                </c:pt>
                <c:pt idx="5">
                  <c:v>27</c:v>
                </c:pt>
                <c:pt idx="6">
                  <c:v>32</c:v>
                </c:pt>
                <c:pt idx="7">
                  <c:v>22</c:v>
                </c:pt>
                <c:pt idx="8">
                  <c:v>23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33</c:v>
                </c:pt>
                <c:pt idx="1">
                  <c:v>35</c:v>
                </c:pt>
                <c:pt idx="2">
                  <c:v>36</c:v>
                </c:pt>
                <c:pt idx="3">
                  <c:v>29</c:v>
                </c:pt>
                <c:pt idx="4">
                  <c:v>31</c:v>
                </c:pt>
                <c:pt idx="5">
                  <c:v>23</c:v>
                </c:pt>
                <c:pt idx="6">
                  <c:v>22</c:v>
                </c:pt>
                <c:pt idx="7">
                  <c:v>28</c:v>
                </c:pt>
                <c:pt idx="8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47</c:v>
                </c:pt>
                <c:pt idx="1">
                  <c:v>33</c:v>
                </c:pt>
                <c:pt idx="2">
                  <c:v>28</c:v>
                </c:pt>
                <c:pt idx="3">
                  <c:v>26</c:v>
                </c:pt>
                <c:pt idx="4">
                  <c:v>36</c:v>
                </c:pt>
                <c:pt idx="5">
                  <c:v>23</c:v>
                </c:pt>
                <c:pt idx="6">
                  <c:v>23</c:v>
                </c:pt>
                <c:pt idx="7">
                  <c:v>29</c:v>
                </c:pt>
                <c:pt idx="8">
                  <c:v>25</c:v>
                </c:pt>
              </c:numCache>
            </c:numRef>
          </c:val>
        </c:ser>
        <c:dLbls>
          <c:showVal val="1"/>
        </c:dLbls>
        <c:gapWidth val="75"/>
        <c:overlap val="100"/>
        <c:axId val="132891008"/>
        <c:axId val="132892544"/>
      </c:barChart>
      <c:catAx>
        <c:axId val="1328910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2892544"/>
        <c:crossesAt val="0"/>
        <c:lblAlgn val="ctr"/>
        <c:lblOffset val="100"/>
        <c:tickMarkSkip val="1"/>
      </c:catAx>
      <c:valAx>
        <c:axId val="1328925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28910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21</c:v>
                </c:pt>
                <c:pt idx="1">
                  <c:v>21</c:v>
                </c:pt>
                <c:pt idx="2">
                  <c:v>21</c:v>
                </c:pt>
                <c:pt idx="3">
                  <c:v>27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21</c:v>
                </c:pt>
                <c:pt idx="1">
                  <c:v>22</c:v>
                </c:pt>
                <c:pt idx="2">
                  <c:v>26</c:v>
                </c:pt>
                <c:pt idx="3">
                  <c:v>32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33</c:v>
                </c:pt>
                <c:pt idx="1">
                  <c:v>33</c:v>
                </c:pt>
                <c:pt idx="2">
                  <c:v>34</c:v>
                </c:pt>
                <c:pt idx="3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25</c:v>
                </c:pt>
                <c:pt idx="1">
                  <c:v>24</c:v>
                </c:pt>
                <c:pt idx="2">
                  <c:v>18</c:v>
                </c:pt>
                <c:pt idx="3">
                  <c:v>13</c:v>
                </c:pt>
              </c:numCache>
            </c:numRef>
          </c:val>
        </c:ser>
        <c:dLbls>
          <c:showVal val="1"/>
        </c:dLbls>
        <c:gapWidth val="75"/>
        <c:overlap val="100"/>
        <c:axId val="133775360"/>
        <c:axId val="133776896"/>
      </c:barChart>
      <c:catAx>
        <c:axId val="13377536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3776896"/>
        <c:crossesAt val="0"/>
        <c:lblAlgn val="ctr"/>
        <c:lblOffset val="100"/>
        <c:tickMarkSkip val="1"/>
      </c:catAx>
      <c:valAx>
        <c:axId val="1337768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377536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31</c:v>
                </c:pt>
                <c:pt idx="1">
                  <c:v>30</c:v>
                </c:pt>
                <c:pt idx="2">
                  <c:v>26</c:v>
                </c:pt>
                <c:pt idx="3">
                  <c:v>33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24</c:v>
                </c:pt>
                <c:pt idx="1">
                  <c:v>25</c:v>
                </c:pt>
                <c:pt idx="2">
                  <c:v>29</c:v>
                </c:pt>
                <c:pt idx="3">
                  <c:v>27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19</c:v>
                </c:pt>
                <c:pt idx="3">
                  <c:v>16</c:v>
                </c:pt>
              </c:numCache>
            </c:numRef>
          </c:val>
        </c:ser>
        <c:dLbls>
          <c:showVal val="1"/>
        </c:dLbls>
        <c:gapWidth val="75"/>
        <c:overlap val="100"/>
        <c:axId val="136722688"/>
        <c:axId val="136736768"/>
      </c:barChart>
      <c:catAx>
        <c:axId val="13672268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6736768"/>
        <c:crossesAt val="0"/>
        <c:lblAlgn val="ctr"/>
        <c:lblOffset val="100"/>
        <c:tickMarkSkip val="1"/>
      </c:catAx>
      <c:valAx>
        <c:axId val="13673676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672268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38</c:v>
                </c:pt>
                <c:pt idx="1">
                  <c:v>40</c:v>
                </c:pt>
                <c:pt idx="2">
                  <c:v>13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24</c:v>
                </c:pt>
                <c:pt idx="1">
                  <c:v>26</c:v>
                </c:pt>
                <c:pt idx="2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22</c:v>
                </c:pt>
                <c:pt idx="1">
                  <c:v>22</c:v>
                </c:pt>
                <c:pt idx="2">
                  <c:v>32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16</c:v>
                </c:pt>
                <c:pt idx="1">
                  <c:v>12</c:v>
                </c:pt>
                <c:pt idx="2">
                  <c:v>36</c:v>
                </c:pt>
              </c:numCache>
            </c:numRef>
          </c:val>
        </c:ser>
        <c:dLbls>
          <c:showVal val="1"/>
        </c:dLbls>
        <c:gapWidth val="75"/>
        <c:overlap val="100"/>
        <c:axId val="136848512"/>
        <c:axId val="136850048"/>
      </c:barChart>
      <c:catAx>
        <c:axId val="1368485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6850048"/>
        <c:crossesAt val="0"/>
        <c:lblAlgn val="ctr"/>
        <c:lblOffset val="100"/>
        <c:tickMarkSkip val="1"/>
      </c:catAx>
      <c:valAx>
        <c:axId val="13685004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684851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34</c:v>
                </c:pt>
                <c:pt idx="1">
                  <c:v>40</c:v>
                </c:pt>
                <c:pt idx="2">
                  <c:v>40</c:v>
                </c:pt>
                <c:pt idx="3">
                  <c:v>28</c:v>
                </c:pt>
                <c:pt idx="4">
                  <c:v>10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22</c:v>
                </c:pt>
                <c:pt idx="1">
                  <c:v>27</c:v>
                </c:pt>
                <c:pt idx="2">
                  <c:v>26</c:v>
                </c:pt>
                <c:pt idx="3">
                  <c:v>28</c:v>
                </c:pt>
                <c:pt idx="4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24</c:v>
                </c:pt>
                <c:pt idx="1">
                  <c:v>20</c:v>
                </c:pt>
                <c:pt idx="2">
                  <c:v>21</c:v>
                </c:pt>
                <c:pt idx="3">
                  <c:v>27</c:v>
                </c:pt>
                <c:pt idx="4">
                  <c:v>32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21</c:v>
                </c:pt>
                <c:pt idx="1">
                  <c:v>13</c:v>
                </c:pt>
                <c:pt idx="2">
                  <c:v>12</c:v>
                </c:pt>
                <c:pt idx="3">
                  <c:v>17</c:v>
                </c:pt>
                <c:pt idx="4">
                  <c:v>37</c:v>
                </c:pt>
              </c:numCache>
            </c:numRef>
          </c:val>
        </c:ser>
        <c:dLbls>
          <c:showVal val="1"/>
        </c:dLbls>
        <c:gapWidth val="75"/>
        <c:overlap val="100"/>
        <c:axId val="144257408"/>
        <c:axId val="144258944"/>
      </c:barChart>
      <c:catAx>
        <c:axId val="1442574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258944"/>
        <c:crossesAt val="0"/>
        <c:lblAlgn val="ctr"/>
        <c:lblOffset val="100"/>
        <c:tickMarkSkip val="1"/>
      </c:catAx>
      <c:valAx>
        <c:axId val="1442589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2574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13</c:v>
                </c:pt>
                <c:pt idx="1">
                  <c:v>10</c:v>
                </c:pt>
                <c:pt idx="2">
                  <c:v>11</c:v>
                </c:pt>
                <c:pt idx="3">
                  <c:v>23</c:v>
                </c:pt>
                <c:pt idx="4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16</c:v>
                </c:pt>
                <c:pt idx="1">
                  <c:v>18</c:v>
                </c:pt>
                <c:pt idx="2">
                  <c:v>14</c:v>
                </c:pt>
                <c:pt idx="3">
                  <c:v>18</c:v>
                </c:pt>
                <c:pt idx="4">
                  <c:v>12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23</c:v>
                </c:pt>
                <c:pt idx="1">
                  <c:v>29</c:v>
                </c:pt>
                <c:pt idx="2">
                  <c:v>23</c:v>
                </c:pt>
                <c:pt idx="3">
                  <c:v>22</c:v>
                </c:pt>
                <c:pt idx="4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48</c:v>
                </c:pt>
                <c:pt idx="1">
                  <c:v>43</c:v>
                </c:pt>
                <c:pt idx="2">
                  <c:v>52</c:v>
                </c:pt>
                <c:pt idx="3">
                  <c:v>37</c:v>
                </c:pt>
                <c:pt idx="4">
                  <c:v>58</c:v>
                </c:pt>
              </c:numCache>
            </c:numRef>
          </c:val>
        </c:ser>
        <c:dLbls>
          <c:showVal val="1"/>
        </c:dLbls>
        <c:gapWidth val="75"/>
        <c:overlap val="100"/>
        <c:axId val="105513728"/>
        <c:axId val="105515264"/>
      </c:barChart>
      <c:catAx>
        <c:axId val="1055137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515264"/>
        <c:crossesAt val="0"/>
        <c:lblAlgn val="ctr"/>
        <c:lblOffset val="100"/>
        <c:tickMarkSkip val="1"/>
      </c:catAx>
      <c:valAx>
        <c:axId val="10551526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5137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25</c:v>
                </c:pt>
                <c:pt idx="1">
                  <c:v>23</c:v>
                </c:pt>
                <c:pt idx="2">
                  <c:v>13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28</c:v>
                </c:pt>
                <c:pt idx="1">
                  <c:v>27</c:v>
                </c:pt>
                <c:pt idx="2">
                  <c:v>19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25</c:v>
                </c:pt>
                <c:pt idx="1">
                  <c:v>28</c:v>
                </c:pt>
                <c:pt idx="2">
                  <c:v>32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22</c:v>
                </c:pt>
                <c:pt idx="1">
                  <c:v>22</c:v>
                </c:pt>
                <c:pt idx="2">
                  <c:v>36</c:v>
                </c:pt>
              </c:numCache>
            </c:numRef>
          </c:val>
        </c:ser>
        <c:dLbls>
          <c:showVal val="1"/>
        </c:dLbls>
        <c:gapWidth val="75"/>
        <c:overlap val="100"/>
        <c:axId val="144185600"/>
        <c:axId val="144228352"/>
      </c:barChart>
      <c:catAx>
        <c:axId val="14418560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228352"/>
        <c:crossesAt val="0"/>
        <c:lblAlgn val="ctr"/>
        <c:lblOffset val="100"/>
        <c:tickMarkSkip val="1"/>
      </c:catAx>
      <c:valAx>
        <c:axId val="1442283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18560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13</c:v>
                </c:pt>
                <c:pt idx="1">
                  <c:v>29</c:v>
                </c:pt>
                <c:pt idx="2">
                  <c:v>15</c:v>
                </c:pt>
                <c:pt idx="3">
                  <c:v>17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28</c:v>
                </c:pt>
                <c:pt idx="1">
                  <c:v>24</c:v>
                </c:pt>
                <c:pt idx="2">
                  <c:v>23</c:v>
                </c:pt>
                <c:pt idx="3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29</c:v>
                </c:pt>
                <c:pt idx="1">
                  <c:v>22</c:v>
                </c:pt>
                <c:pt idx="2">
                  <c:v>28</c:v>
                </c:pt>
                <c:pt idx="3">
                  <c:v>28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30</c:v>
                </c:pt>
                <c:pt idx="1">
                  <c:v>26</c:v>
                </c:pt>
                <c:pt idx="2">
                  <c:v>34</c:v>
                </c:pt>
                <c:pt idx="3">
                  <c:v>31</c:v>
                </c:pt>
              </c:numCache>
            </c:numRef>
          </c:val>
        </c:ser>
        <c:dLbls>
          <c:showVal val="1"/>
        </c:dLbls>
        <c:gapWidth val="75"/>
        <c:overlap val="100"/>
        <c:axId val="144815232"/>
        <c:axId val="144816768"/>
      </c:barChart>
      <c:catAx>
        <c:axId val="1448152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816768"/>
        <c:crossesAt val="0"/>
        <c:lblAlgn val="ctr"/>
        <c:lblOffset val="100"/>
        <c:tickMarkSkip val="1"/>
      </c:catAx>
      <c:valAx>
        <c:axId val="14481676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81523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43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Sheet1!$B$6:$B$6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</c:ser>
        <c:dLbls>
          <c:showVal val="1"/>
        </c:dLbls>
        <c:gapWidth val="75"/>
        <c:overlap val="100"/>
        <c:axId val="145138816"/>
        <c:axId val="145140352"/>
      </c:barChart>
      <c:catAx>
        <c:axId val="1451388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140352"/>
        <c:crossesAt val="0"/>
        <c:lblAlgn val="ctr"/>
        <c:lblOffset val="100"/>
        <c:tickMarkSkip val="1"/>
      </c:catAx>
      <c:valAx>
        <c:axId val="1451403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1388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37"/>
          <c:h val="9.9736959163200564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52070978224641762"/>
          <c:y val="0.15026108210199093"/>
          <c:w val="0.3945139428952365"/>
          <c:h val="0.783512711550567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Sheet1!$B$4:$B$13</c:f>
              <c:numCache>
                <c:formatCode>0</c:formatCode>
                <c:ptCount val="10"/>
                <c:pt idx="0">
                  <c:v>14</c:v>
                </c:pt>
                <c:pt idx="1">
                  <c:v>13</c:v>
                </c:pt>
                <c:pt idx="2">
                  <c:v>6</c:v>
                </c:pt>
                <c:pt idx="3">
                  <c:v>5</c:v>
                </c:pt>
                <c:pt idx="4">
                  <c:v>44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13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Sheet1!$C$4:$C$13</c:f>
              <c:numCache>
                <c:formatCode>0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6</c:v>
                </c:pt>
                <c:pt idx="3">
                  <c:v>7</c:v>
                </c:pt>
                <c:pt idx="4">
                  <c:v>45</c:v>
                </c:pt>
                <c:pt idx="5">
                  <c:v>3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16</c:v>
                </c:pt>
              </c:numCache>
            </c:numRef>
          </c:val>
        </c:ser>
        <c:gapWidth val="20"/>
        <c:axId val="145385344"/>
        <c:axId val="145386880"/>
      </c:barChart>
      <c:catAx>
        <c:axId val="145385344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145386880"/>
        <c:crosses val="autoZero"/>
        <c:auto val="1"/>
        <c:lblAlgn val="ctr"/>
        <c:lblOffset val="100"/>
        <c:tickLblSkip val="1"/>
        <c:tickMarkSkip val="1"/>
      </c:catAx>
      <c:valAx>
        <c:axId val="145386880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45385344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19</c:v>
                </c:pt>
                <c:pt idx="1">
                  <c:v>15</c:v>
                </c:pt>
                <c:pt idx="2">
                  <c:v>12</c:v>
                </c:pt>
                <c:pt idx="3">
                  <c:v>14</c:v>
                </c:pt>
                <c:pt idx="4">
                  <c:v>18</c:v>
                </c:pt>
                <c:pt idx="5">
                  <c:v>11</c:v>
                </c:pt>
                <c:pt idx="6">
                  <c:v>10</c:v>
                </c:pt>
                <c:pt idx="7">
                  <c:v>18</c:v>
                </c:pt>
                <c:pt idx="8">
                  <c:v>26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23</c:v>
                </c:pt>
                <c:pt idx="1">
                  <c:v>25</c:v>
                </c:pt>
                <c:pt idx="2">
                  <c:v>24</c:v>
                </c:pt>
                <c:pt idx="3">
                  <c:v>19</c:v>
                </c:pt>
                <c:pt idx="4">
                  <c:v>27</c:v>
                </c:pt>
                <c:pt idx="5">
                  <c:v>22</c:v>
                </c:pt>
                <c:pt idx="6">
                  <c:v>19</c:v>
                </c:pt>
                <c:pt idx="7">
                  <c:v>25</c:v>
                </c:pt>
                <c:pt idx="8">
                  <c:v>29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33</c:v>
                </c:pt>
                <c:pt idx="1">
                  <c:v>32</c:v>
                </c:pt>
                <c:pt idx="2">
                  <c:v>33</c:v>
                </c:pt>
                <c:pt idx="3">
                  <c:v>32</c:v>
                </c:pt>
                <c:pt idx="4">
                  <c:v>28</c:v>
                </c:pt>
                <c:pt idx="5">
                  <c:v>30</c:v>
                </c:pt>
                <c:pt idx="6">
                  <c:v>30</c:v>
                </c:pt>
                <c:pt idx="7">
                  <c:v>25</c:v>
                </c:pt>
                <c:pt idx="8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25</c:v>
                </c:pt>
                <c:pt idx="1">
                  <c:v>28</c:v>
                </c:pt>
                <c:pt idx="2">
                  <c:v>31</c:v>
                </c:pt>
                <c:pt idx="3">
                  <c:v>35</c:v>
                </c:pt>
                <c:pt idx="4">
                  <c:v>27</c:v>
                </c:pt>
                <c:pt idx="5">
                  <c:v>37</c:v>
                </c:pt>
                <c:pt idx="6">
                  <c:v>41</c:v>
                </c:pt>
                <c:pt idx="7">
                  <c:v>32</c:v>
                </c:pt>
                <c:pt idx="8">
                  <c:v>22</c:v>
                </c:pt>
              </c:numCache>
            </c:numRef>
          </c:val>
        </c:ser>
        <c:dLbls>
          <c:showVal val="1"/>
        </c:dLbls>
        <c:gapWidth val="75"/>
        <c:overlap val="100"/>
        <c:axId val="145568128"/>
        <c:axId val="145569664"/>
      </c:barChart>
      <c:catAx>
        <c:axId val="1455681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569664"/>
        <c:crossesAt val="0"/>
        <c:lblAlgn val="ctr"/>
        <c:lblOffset val="100"/>
        <c:tickMarkSkip val="1"/>
      </c:catAx>
      <c:valAx>
        <c:axId val="14556966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5681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</c:v>
                </c:pt>
                <c:pt idx="1">
                  <c:v>7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98</c:v>
                </c:pt>
                <c:pt idx="1">
                  <c:v>93</c:v>
                </c:pt>
                <c:pt idx="2">
                  <c:v>96</c:v>
                </c:pt>
                <c:pt idx="3">
                  <c:v>97</c:v>
                </c:pt>
                <c:pt idx="4">
                  <c:v>97</c:v>
                </c:pt>
                <c:pt idx="5">
                  <c:v>95</c:v>
                </c:pt>
              </c:numCache>
            </c:numRef>
          </c:val>
        </c:ser>
        <c:dLbls>
          <c:showVal val="1"/>
        </c:dLbls>
        <c:gapWidth val="75"/>
        <c:overlap val="100"/>
        <c:axId val="145965824"/>
        <c:axId val="145967360"/>
      </c:barChart>
      <c:catAx>
        <c:axId val="1459658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967360"/>
        <c:crossesAt val="0"/>
        <c:lblAlgn val="ctr"/>
        <c:lblOffset val="100"/>
        <c:tickMarkSkip val="1"/>
      </c:catAx>
      <c:valAx>
        <c:axId val="1459673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9658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98</c:v>
                </c:pt>
                <c:pt idx="1">
                  <c:v>98</c:v>
                </c:pt>
                <c:pt idx="2">
                  <c:v>95</c:v>
                </c:pt>
                <c:pt idx="3">
                  <c:v>97</c:v>
                </c:pt>
                <c:pt idx="4">
                  <c:v>97</c:v>
                </c:pt>
                <c:pt idx="5">
                  <c:v>98</c:v>
                </c:pt>
              </c:numCache>
            </c:numRef>
          </c:val>
        </c:ser>
        <c:dLbls>
          <c:showVal val="1"/>
        </c:dLbls>
        <c:gapWidth val="75"/>
        <c:overlap val="100"/>
        <c:axId val="119026816"/>
        <c:axId val="119028352"/>
      </c:barChart>
      <c:catAx>
        <c:axId val="1190268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9028352"/>
        <c:crossesAt val="0"/>
        <c:lblAlgn val="ctr"/>
        <c:lblOffset val="100"/>
        <c:tickMarkSkip val="1"/>
      </c:catAx>
      <c:valAx>
        <c:axId val="1190283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90268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9</c:v>
                </c:pt>
                <c:pt idx="1">
                  <c:v>10</c:v>
                </c:pt>
                <c:pt idx="2">
                  <c:v>12</c:v>
                </c:pt>
                <c:pt idx="3">
                  <c:v>6</c:v>
                </c:pt>
                <c:pt idx="4">
                  <c:v>15</c:v>
                </c:pt>
                <c:pt idx="5">
                  <c:v>29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8</c:v>
                </c:pt>
                <c:pt idx="1">
                  <c:v>11</c:v>
                </c:pt>
                <c:pt idx="2">
                  <c:v>31</c:v>
                </c:pt>
                <c:pt idx="3">
                  <c:v>21</c:v>
                </c:pt>
                <c:pt idx="4">
                  <c:v>7</c:v>
                </c:pt>
                <c:pt idx="5">
                  <c:v>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29</c:v>
                </c:pt>
                <c:pt idx="1">
                  <c:v>26</c:v>
                </c:pt>
                <c:pt idx="2">
                  <c:v>45</c:v>
                </c:pt>
                <c:pt idx="3">
                  <c:v>25</c:v>
                </c:pt>
                <c:pt idx="4">
                  <c:v>13</c:v>
                </c:pt>
                <c:pt idx="5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54</c:v>
                </c:pt>
                <c:pt idx="1">
                  <c:v>54</c:v>
                </c:pt>
                <c:pt idx="2">
                  <c:v>12</c:v>
                </c:pt>
                <c:pt idx="3">
                  <c:v>47</c:v>
                </c:pt>
                <c:pt idx="4">
                  <c:v>64</c:v>
                </c:pt>
                <c:pt idx="5">
                  <c:v>37</c:v>
                </c:pt>
              </c:numCache>
            </c:numRef>
          </c:val>
        </c:ser>
        <c:dLbls>
          <c:showVal val="1"/>
        </c:dLbls>
        <c:gapWidth val="75"/>
        <c:overlap val="100"/>
        <c:axId val="146894848"/>
        <c:axId val="146896384"/>
      </c:barChart>
      <c:catAx>
        <c:axId val="14689484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6896384"/>
        <c:crossesAt val="0"/>
        <c:lblAlgn val="ctr"/>
        <c:lblOffset val="100"/>
        <c:tickMarkSkip val="1"/>
      </c:catAx>
      <c:valAx>
        <c:axId val="1468963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689484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0</c:v>
                </c:pt>
                <c:pt idx="1">
                  <c:v>49</c:v>
                </c:pt>
                <c:pt idx="2">
                  <c:v>11</c:v>
                </c:pt>
                <c:pt idx="3">
                  <c:v>11</c:v>
                </c:pt>
                <c:pt idx="4">
                  <c:v>13</c:v>
                </c:pt>
                <c:pt idx="5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0</c:v>
                </c:pt>
                <c:pt idx="1">
                  <c:v>18</c:v>
                </c:pt>
                <c:pt idx="2">
                  <c:v>14</c:v>
                </c:pt>
                <c:pt idx="3">
                  <c:v>7</c:v>
                </c:pt>
                <c:pt idx="4">
                  <c:v>7</c:v>
                </c:pt>
                <c:pt idx="5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12</c:v>
                </c:pt>
                <c:pt idx="1">
                  <c:v>0</c:v>
                </c:pt>
                <c:pt idx="2">
                  <c:v>19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88</c:v>
                </c:pt>
                <c:pt idx="1">
                  <c:v>32</c:v>
                </c:pt>
                <c:pt idx="2">
                  <c:v>56</c:v>
                </c:pt>
                <c:pt idx="3">
                  <c:v>57</c:v>
                </c:pt>
                <c:pt idx="4">
                  <c:v>54</c:v>
                </c:pt>
                <c:pt idx="5">
                  <c:v>45</c:v>
                </c:pt>
              </c:numCache>
            </c:numRef>
          </c:val>
        </c:ser>
        <c:dLbls>
          <c:showVal val="1"/>
        </c:dLbls>
        <c:gapWidth val="75"/>
        <c:overlap val="100"/>
        <c:axId val="147188352"/>
        <c:axId val="147210624"/>
      </c:barChart>
      <c:catAx>
        <c:axId val="14718835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7210624"/>
        <c:crossesAt val="0"/>
        <c:lblAlgn val="ctr"/>
        <c:lblOffset val="100"/>
        <c:tickMarkSkip val="1"/>
      </c:catAx>
      <c:valAx>
        <c:axId val="14721062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718835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18</c:v>
                </c:pt>
                <c:pt idx="1">
                  <c:v>30</c:v>
                </c:pt>
                <c:pt idx="2">
                  <c:v>13</c:v>
                </c:pt>
                <c:pt idx="3">
                  <c:v>17</c:v>
                </c:pt>
                <c:pt idx="4">
                  <c:v>20</c:v>
                </c:pt>
                <c:pt idx="5">
                  <c:v>40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29</c:v>
                </c:pt>
                <c:pt idx="1">
                  <c:v>29</c:v>
                </c:pt>
                <c:pt idx="2">
                  <c:v>27</c:v>
                </c:pt>
                <c:pt idx="3">
                  <c:v>29</c:v>
                </c:pt>
                <c:pt idx="4">
                  <c:v>24</c:v>
                </c:pt>
                <c:pt idx="5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37</c:v>
                </c:pt>
                <c:pt idx="1">
                  <c:v>24</c:v>
                </c:pt>
                <c:pt idx="2">
                  <c:v>35</c:v>
                </c:pt>
                <c:pt idx="3">
                  <c:v>34</c:v>
                </c:pt>
                <c:pt idx="4">
                  <c:v>36</c:v>
                </c:pt>
                <c:pt idx="5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17</c:v>
                </c:pt>
                <c:pt idx="1">
                  <c:v>17</c:v>
                </c:pt>
                <c:pt idx="2">
                  <c:v>25</c:v>
                </c:pt>
                <c:pt idx="3">
                  <c:v>21</c:v>
                </c:pt>
                <c:pt idx="4">
                  <c:v>21</c:v>
                </c:pt>
                <c:pt idx="5">
                  <c:v>17</c:v>
                </c:pt>
              </c:numCache>
            </c:numRef>
          </c:val>
        </c:ser>
        <c:dLbls>
          <c:showVal val="1"/>
        </c:dLbls>
        <c:gapWidth val="75"/>
        <c:overlap val="100"/>
        <c:axId val="144668160"/>
        <c:axId val="144669696"/>
      </c:barChart>
      <c:catAx>
        <c:axId val="14466816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669696"/>
        <c:crossesAt val="0"/>
        <c:lblAlgn val="ctr"/>
        <c:lblOffset val="100"/>
        <c:tickMarkSkip val="1"/>
      </c:catAx>
      <c:valAx>
        <c:axId val="1446696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66816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4</c:v>
                </c:pt>
                <c:pt idx="1">
                  <c:v>11</c:v>
                </c:pt>
                <c:pt idx="2">
                  <c:v>8</c:v>
                </c:pt>
                <c:pt idx="3">
                  <c:v>10</c:v>
                </c:pt>
                <c:pt idx="4">
                  <c:v>11</c:v>
                </c:pt>
                <c:pt idx="5">
                  <c:v>33</c:v>
                </c:pt>
                <c:pt idx="6">
                  <c:v>27</c:v>
                </c:pt>
                <c:pt idx="7">
                  <c:v>10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8</c:v>
                </c:pt>
                <c:pt idx="1">
                  <c:v>19</c:v>
                </c:pt>
                <c:pt idx="2">
                  <c:v>19</c:v>
                </c:pt>
                <c:pt idx="3">
                  <c:v>20</c:v>
                </c:pt>
                <c:pt idx="4">
                  <c:v>20</c:v>
                </c:pt>
                <c:pt idx="5">
                  <c:v>24</c:v>
                </c:pt>
                <c:pt idx="6">
                  <c:v>26</c:v>
                </c:pt>
                <c:pt idx="7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29</c:v>
                </c:pt>
                <c:pt idx="1">
                  <c:v>31</c:v>
                </c:pt>
                <c:pt idx="2">
                  <c:v>32</c:v>
                </c:pt>
                <c:pt idx="3">
                  <c:v>29</c:v>
                </c:pt>
                <c:pt idx="4">
                  <c:v>34</c:v>
                </c:pt>
                <c:pt idx="5">
                  <c:v>20</c:v>
                </c:pt>
                <c:pt idx="6">
                  <c:v>24</c:v>
                </c:pt>
                <c:pt idx="7">
                  <c:v>40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59</c:v>
                </c:pt>
                <c:pt idx="1">
                  <c:v>38</c:v>
                </c:pt>
                <c:pt idx="2">
                  <c:v>41</c:v>
                </c:pt>
                <c:pt idx="3">
                  <c:v>41</c:v>
                </c:pt>
                <c:pt idx="4">
                  <c:v>34</c:v>
                </c:pt>
                <c:pt idx="5">
                  <c:v>23</c:v>
                </c:pt>
                <c:pt idx="6">
                  <c:v>23</c:v>
                </c:pt>
                <c:pt idx="7">
                  <c:v>28</c:v>
                </c:pt>
              </c:numCache>
            </c:numRef>
          </c:val>
        </c:ser>
        <c:dLbls>
          <c:showVal val="1"/>
        </c:dLbls>
        <c:gapWidth val="75"/>
        <c:overlap val="100"/>
        <c:axId val="105799040"/>
        <c:axId val="105809024"/>
      </c:barChart>
      <c:catAx>
        <c:axId val="1057990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809024"/>
        <c:crossesAt val="0"/>
        <c:lblAlgn val="ctr"/>
        <c:lblOffset val="100"/>
        <c:tickMarkSkip val="1"/>
      </c:catAx>
      <c:valAx>
        <c:axId val="10580902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7990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29</c:v>
                </c:pt>
                <c:pt idx="1">
                  <c:v>35</c:v>
                </c:pt>
                <c:pt idx="2">
                  <c:v>25</c:v>
                </c:pt>
                <c:pt idx="3">
                  <c:v>30</c:v>
                </c:pt>
                <c:pt idx="4">
                  <c:v>38</c:v>
                </c:pt>
                <c:pt idx="5">
                  <c:v>43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27</c:v>
                </c:pt>
                <c:pt idx="1">
                  <c:v>34</c:v>
                </c:pt>
                <c:pt idx="2">
                  <c:v>29</c:v>
                </c:pt>
                <c:pt idx="3">
                  <c:v>26</c:v>
                </c:pt>
                <c:pt idx="4">
                  <c:v>32</c:v>
                </c:pt>
                <c:pt idx="5">
                  <c:v>34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24</c:v>
                </c:pt>
                <c:pt idx="1">
                  <c:v>19</c:v>
                </c:pt>
                <c:pt idx="2">
                  <c:v>21</c:v>
                </c:pt>
                <c:pt idx="3">
                  <c:v>22</c:v>
                </c:pt>
                <c:pt idx="4">
                  <c:v>16</c:v>
                </c:pt>
                <c:pt idx="5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19</c:v>
                </c:pt>
                <c:pt idx="1">
                  <c:v>12</c:v>
                </c:pt>
                <c:pt idx="2">
                  <c:v>24</c:v>
                </c:pt>
                <c:pt idx="3">
                  <c:v>21</c:v>
                </c:pt>
                <c:pt idx="4">
                  <c:v>13</c:v>
                </c:pt>
                <c:pt idx="5">
                  <c:v>9</c:v>
                </c:pt>
              </c:numCache>
            </c:numRef>
          </c:val>
        </c:ser>
        <c:dLbls>
          <c:showVal val="1"/>
        </c:dLbls>
        <c:gapWidth val="75"/>
        <c:overlap val="100"/>
        <c:axId val="147931520"/>
        <c:axId val="147933056"/>
      </c:barChart>
      <c:catAx>
        <c:axId val="1479315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7933056"/>
        <c:crossesAt val="0"/>
        <c:lblAlgn val="ctr"/>
        <c:lblOffset val="100"/>
        <c:tickMarkSkip val="1"/>
      </c:catAx>
      <c:valAx>
        <c:axId val="1479330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793152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51</c:v>
                </c:pt>
                <c:pt idx="1">
                  <c:v>53</c:v>
                </c:pt>
                <c:pt idx="2">
                  <c:v>41</c:v>
                </c:pt>
                <c:pt idx="3">
                  <c:v>54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25</c:v>
                </c:pt>
                <c:pt idx="1">
                  <c:v>29</c:v>
                </c:pt>
                <c:pt idx="2">
                  <c:v>29</c:v>
                </c:pt>
                <c:pt idx="3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16</c:v>
                </c:pt>
                <c:pt idx="1">
                  <c:v>13</c:v>
                </c:pt>
                <c:pt idx="2">
                  <c:v>20</c:v>
                </c:pt>
                <c:pt idx="3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8</c:v>
                </c:pt>
                <c:pt idx="1">
                  <c:v>5</c:v>
                </c:pt>
                <c:pt idx="2">
                  <c:v>10</c:v>
                </c:pt>
                <c:pt idx="3">
                  <c:v>7</c:v>
                </c:pt>
              </c:numCache>
            </c:numRef>
          </c:val>
        </c:ser>
        <c:dLbls>
          <c:showVal val="1"/>
        </c:dLbls>
        <c:gapWidth val="75"/>
        <c:overlap val="100"/>
        <c:axId val="109015808"/>
        <c:axId val="109017344"/>
      </c:barChart>
      <c:catAx>
        <c:axId val="1090158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017344"/>
        <c:crossesAt val="0"/>
        <c:lblAlgn val="ctr"/>
        <c:lblOffset val="100"/>
        <c:tickMarkSkip val="1"/>
      </c:catAx>
      <c:valAx>
        <c:axId val="1090173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0158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68</c:v>
                </c:pt>
                <c:pt idx="1">
                  <c:v>38</c:v>
                </c:pt>
                <c:pt idx="2">
                  <c:v>9</c:v>
                </c:pt>
                <c:pt idx="3">
                  <c:v>17</c:v>
                </c:pt>
                <c:pt idx="4">
                  <c:v>5</c:v>
                </c:pt>
                <c:pt idx="5">
                  <c:v>5</c:v>
                </c:pt>
                <c:pt idx="6">
                  <c:v>1</c:v>
                </c:pt>
                <c:pt idx="7">
                  <c:v>3</c:v>
                </c:pt>
                <c:pt idx="8">
                  <c:v>4</c:v>
                </c:pt>
                <c:pt idx="9">
                  <c:v>6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32</c:v>
                </c:pt>
                <c:pt idx="1">
                  <c:v>62</c:v>
                </c:pt>
                <c:pt idx="2">
                  <c:v>91</c:v>
                </c:pt>
                <c:pt idx="3">
                  <c:v>83</c:v>
                </c:pt>
                <c:pt idx="4">
                  <c:v>95</c:v>
                </c:pt>
                <c:pt idx="5">
                  <c:v>95</c:v>
                </c:pt>
                <c:pt idx="6">
                  <c:v>99</c:v>
                </c:pt>
                <c:pt idx="7">
                  <c:v>97</c:v>
                </c:pt>
                <c:pt idx="8">
                  <c:v>96</c:v>
                </c:pt>
                <c:pt idx="9">
                  <c:v>94</c:v>
                </c:pt>
                <c:pt idx="10">
                  <c:v>100</c:v>
                </c:pt>
                <c:pt idx="11">
                  <c:v>99</c:v>
                </c:pt>
              </c:numCache>
            </c:numRef>
          </c:val>
        </c:ser>
        <c:dLbls>
          <c:showVal val="1"/>
        </c:dLbls>
        <c:gapWidth val="75"/>
        <c:overlap val="100"/>
        <c:axId val="109171840"/>
        <c:axId val="109173376"/>
      </c:barChart>
      <c:catAx>
        <c:axId val="1091718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173376"/>
        <c:crossesAt val="0"/>
        <c:lblAlgn val="ctr"/>
        <c:lblOffset val="100"/>
        <c:tickMarkSkip val="1"/>
      </c:catAx>
      <c:valAx>
        <c:axId val="10917337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1718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7</c:v>
                </c:pt>
                <c:pt idx="1">
                  <c:v>40</c:v>
                </c:pt>
                <c:pt idx="2">
                  <c:v>47</c:v>
                </c:pt>
                <c:pt idx="3">
                  <c:v>40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9</c:v>
                </c:pt>
                <c:pt idx="1">
                  <c:v>15</c:v>
                </c:pt>
                <c:pt idx="2">
                  <c:v>31</c:v>
                </c:pt>
                <c:pt idx="3">
                  <c:v>29</c:v>
                </c:pt>
                <c:pt idx="4">
                  <c:v>10</c:v>
                </c:pt>
              </c:numCache>
            </c:numRef>
          </c:val>
        </c:ser>
        <c:gapWidth val="20"/>
        <c:axId val="109857024"/>
        <c:axId val="109867008"/>
      </c:barChart>
      <c:catAx>
        <c:axId val="109857024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9867008"/>
        <c:crosses val="autoZero"/>
        <c:auto val="1"/>
        <c:lblAlgn val="ctr"/>
        <c:lblOffset val="100"/>
        <c:tickLblSkip val="1"/>
        <c:tickMarkSkip val="1"/>
      </c:catAx>
      <c:valAx>
        <c:axId val="109867008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9857024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89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13</c:v>
                </c:pt>
                <c:pt idx="1">
                  <c:v>15</c:v>
                </c:pt>
                <c:pt idx="2">
                  <c:v>22</c:v>
                </c:pt>
                <c:pt idx="3">
                  <c:v>62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16</c:v>
                </c:pt>
                <c:pt idx="1">
                  <c:v>6</c:v>
                </c:pt>
                <c:pt idx="2">
                  <c:v>23</c:v>
                </c:pt>
                <c:pt idx="3">
                  <c:v>40</c:v>
                </c:pt>
                <c:pt idx="4">
                  <c:v>0</c:v>
                </c:pt>
              </c:numCache>
            </c:numRef>
          </c:val>
        </c:ser>
        <c:gapWidth val="20"/>
        <c:axId val="109779200"/>
        <c:axId val="109789184"/>
      </c:barChart>
      <c:catAx>
        <c:axId val="109779200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9789184"/>
        <c:crosses val="autoZero"/>
        <c:auto val="1"/>
        <c:lblAlgn val="ctr"/>
        <c:lblOffset val="100"/>
        <c:tickLblSkip val="1"/>
        <c:tickMarkSkip val="1"/>
      </c:catAx>
      <c:valAx>
        <c:axId val="109789184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9779200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89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10</c:v>
                </c:pt>
                <c:pt idx="1">
                  <c:v>44</c:v>
                </c:pt>
                <c:pt idx="2">
                  <c:v>38</c:v>
                </c:pt>
                <c:pt idx="3">
                  <c:v>16</c:v>
                </c:pt>
                <c:pt idx="4">
                  <c:v>9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8</c:v>
                </c:pt>
                <c:pt idx="1">
                  <c:v>39</c:v>
                </c:pt>
                <c:pt idx="2">
                  <c:v>32</c:v>
                </c:pt>
                <c:pt idx="3">
                  <c:v>28</c:v>
                </c:pt>
                <c:pt idx="4">
                  <c:v>7</c:v>
                </c:pt>
              </c:numCache>
            </c:numRef>
          </c:val>
        </c:ser>
        <c:gapWidth val="20"/>
        <c:axId val="110113152"/>
        <c:axId val="110114688"/>
      </c:barChart>
      <c:catAx>
        <c:axId val="110113152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0114688"/>
        <c:crosses val="autoZero"/>
        <c:auto val="1"/>
        <c:lblAlgn val="ctr"/>
        <c:lblOffset val="100"/>
        <c:tickLblSkip val="1"/>
        <c:tickMarkSkip val="1"/>
      </c:catAx>
      <c:valAx>
        <c:axId val="110114688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0113152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11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49</c:v>
                </c:pt>
                <c:pt idx="1">
                  <c:v>0</c:v>
                </c:pt>
                <c:pt idx="2">
                  <c:v>0</c:v>
                </c:pt>
                <c:pt idx="3">
                  <c:v>51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10383488"/>
        <c:axId val="110385024"/>
      </c:barChart>
      <c:catAx>
        <c:axId val="110383488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0385024"/>
        <c:crosses val="autoZero"/>
        <c:auto val="1"/>
        <c:lblAlgn val="ctr"/>
        <c:lblOffset val="100"/>
        <c:tickLblSkip val="1"/>
        <c:tickMarkSkip val="1"/>
      </c:catAx>
      <c:valAx>
        <c:axId val="110385024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0383488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11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17</c:v>
                </c:pt>
                <c:pt idx="1">
                  <c:v>0</c:v>
                </c:pt>
                <c:pt idx="2">
                  <c:v>17</c:v>
                </c:pt>
                <c:pt idx="3">
                  <c:v>18</c:v>
                </c:pt>
                <c:pt idx="4">
                  <c:v>16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10447616"/>
        <c:axId val="110461696"/>
      </c:barChart>
      <c:catAx>
        <c:axId val="110447616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0461696"/>
        <c:crosses val="autoZero"/>
        <c:auto val="1"/>
        <c:lblAlgn val="ctr"/>
        <c:lblOffset val="100"/>
        <c:tickLblSkip val="1"/>
        <c:tickMarkSkip val="1"/>
      </c:catAx>
      <c:valAx>
        <c:axId val="110461696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0447616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19</c:v>
                </c:pt>
                <c:pt idx="1">
                  <c:v>20</c:v>
                </c:pt>
                <c:pt idx="2">
                  <c:v>28</c:v>
                </c:pt>
                <c:pt idx="3">
                  <c:v>30</c:v>
                </c:pt>
                <c:pt idx="4">
                  <c:v>31</c:v>
                </c:pt>
                <c:pt idx="5">
                  <c:v>35</c:v>
                </c:pt>
                <c:pt idx="6">
                  <c:v>33</c:v>
                </c:pt>
                <c:pt idx="7">
                  <c:v>34</c:v>
                </c:pt>
                <c:pt idx="8">
                  <c:v>48</c:v>
                </c:pt>
                <c:pt idx="9">
                  <c:v>53</c:v>
                </c:pt>
                <c:pt idx="10">
                  <c:v>49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21</c:v>
                </c:pt>
                <c:pt idx="1">
                  <c:v>19</c:v>
                </c:pt>
                <c:pt idx="2">
                  <c:v>27</c:v>
                </c:pt>
                <c:pt idx="3">
                  <c:v>28</c:v>
                </c:pt>
                <c:pt idx="4">
                  <c:v>32</c:v>
                </c:pt>
                <c:pt idx="5">
                  <c:v>29</c:v>
                </c:pt>
                <c:pt idx="6">
                  <c:v>29</c:v>
                </c:pt>
                <c:pt idx="7">
                  <c:v>27</c:v>
                </c:pt>
                <c:pt idx="8">
                  <c:v>30</c:v>
                </c:pt>
                <c:pt idx="9">
                  <c:v>30</c:v>
                </c:pt>
                <c:pt idx="10">
                  <c:v>32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28</c:v>
                </c:pt>
                <c:pt idx="1">
                  <c:v>31</c:v>
                </c:pt>
                <c:pt idx="2">
                  <c:v>29</c:v>
                </c:pt>
                <c:pt idx="3">
                  <c:v>28</c:v>
                </c:pt>
                <c:pt idx="4">
                  <c:v>23</c:v>
                </c:pt>
                <c:pt idx="5">
                  <c:v>25</c:v>
                </c:pt>
                <c:pt idx="6">
                  <c:v>25</c:v>
                </c:pt>
                <c:pt idx="7">
                  <c:v>26</c:v>
                </c:pt>
                <c:pt idx="8">
                  <c:v>15</c:v>
                </c:pt>
                <c:pt idx="9">
                  <c:v>10</c:v>
                </c:pt>
                <c:pt idx="10">
                  <c:v>13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32</c:v>
                </c:pt>
                <c:pt idx="1">
                  <c:v>30</c:v>
                </c:pt>
                <c:pt idx="2">
                  <c:v>16</c:v>
                </c:pt>
                <c:pt idx="3">
                  <c:v>13</c:v>
                </c:pt>
                <c:pt idx="4">
                  <c:v>14</c:v>
                </c:pt>
                <c:pt idx="5">
                  <c:v>11</c:v>
                </c:pt>
                <c:pt idx="6">
                  <c:v>14</c:v>
                </c:pt>
                <c:pt idx="7">
                  <c:v>14</c:v>
                </c:pt>
                <c:pt idx="8">
                  <c:v>6</c:v>
                </c:pt>
                <c:pt idx="9">
                  <c:v>7</c:v>
                </c:pt>
                <c:pt idx="10">
                  <c:v>6</c:v>
                </c:pt>
              </c:numCache>
            </c:numRef>
          </c:val>
        </c:ser>
        <c:dLbls>
          <c:showVal val="1"/>
        </c:dLbls>
        <c:gapWidth val="75"/>
        <c:overlap val="100"/>
        <c:axId val="90450560"/>
        <c:axId val="90460544"/>
      </c:barChart>
      <c:catAx>
        <c:axId val="9045056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0460544"/>
        <c:crossesAt val="0"/>
        <c:lblAlgn val="ctr"/>
        <c:lblOffset val="100"/>
        <c:tickMarkSkip val="1"/>
      </c:catAx>
      <c:valAx>
        <c:axId val="904605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045056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33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Sheet1!$A$4:$A$20</c:f>
              <c:strCache>
                <c:ptCount val="17"/>
                <c:pt idx="0">
                  <c:v>På Oslo kommunes Internettportal www.oslo.kommune.no</c:v>
                </c:pt>
                <c:pt idx="1">
                  <c:v>Via sosiale medier (Facebook, Twitter, blogger o.l.)</c:v>
                </c:pt>
                <c:pt idx="2">
                  <c:v>I egen bydel (opplysningstjeneste, servicetorg, sentralbord)</c:v>
                </c:pt>
                <c:pt idx="3">
                  <c:v>Kommunens hovednummer 02 180</c:v>
                </c:pt>
                <c:pt idx="4">
                  <c:v>Andre telefonnummer i Oslo kommune (kundesenter, grønt nummer)</c:v>
                </c:pt>
                <c:pt idx="5">
                  <c:v>Informasjonssenteret i Rådhuset</c:v>
                </c:pt>
                <c:pt idx="6">
                  <c:v>På kommunale tjenestesteder (sykehjem, skole, barnehage, bibliotek, fritidsklubb, osv)</c:v>
                </c:pt>
                <c:pt idx="7">
                  <c:v>På leskur ved trikke- og bussholdeplasser i Oslo</c:v>
                </c:pt>
                <c:pt idx="8">
                  <c:v>Spør venner, familie, ansatte jeg kjenner i kommunen</c:v>
                </c:pt>
                <c:pt idx="9">
                  <c:v>Riksdekkende aviser (Aftenposten, Dagsavisen, VG, Dagbladet) (papir- eller nettversjon)</c:v>
                </c:pt>
                <c:pt idx="10">
                  <c:v>Lokale bydelsaviser (papir- eller nettversjon)</c:v>
                </c:pt>
                <c:pt idx="11">
                  <c:v>Andre aviser og nettsteder</c:v>
                </c:pt>
                <c:pt idx="12">
                  <c:v>TV (NRK1 og 2, Østlandssendingen, TV2)</c:v>
                </c:pt>
                <c:pt idx="13">
                  <c:v>Tekst TV</c:v>
                </c:pt>
                <c:pt idx="14">
                  <c:v>Radio (P1/P2/P3/Østlandssendingen/nærradio)</c:v>
                </c:pt>
                <c:pt idx="15">
                  <c:v>Andre TV og radiokanaler</c:v>
                </c:pt>
                <c:pt idx="16">
                  <c:v>Annet</c:v>
                </c:pt>
              </c:strCache>
            </c:strRef>
          </c:cat>
          <c:val>
            <c:numRef>
              <c:f>Sheet1!$B$4:$B$20</c:f>
              <c:numCache>
                <c:formatCode>0</c:formatCode>
                <c:ptCount val="17"/>
                <c:pt idx="0">
                  <c:v>60</c:v>
                </c:pt>
                <c:pt idx="1">
                  <c:v>8</c:v>
                </c:pt>
                <c:pt idx="2">
                  <c:v>9</c:v>
                </c:pt>
                <c:pt idx="3">
                  <c:v>6</c:v>
                </c:pt>
                <c:pt idx="4">
                  <c:v>4</c:v>
                </c:pt>
                <c:pt idx="5">
                  <c:v>1</c:v>
                </c:pt>
                <c:pt idx="6">
                  <c:v>12</c:v>
                </c:pt>
                <c:pt idx="7">
                  <c:v>20</c:v>
                </c:pt>
                <c:pt idx="8">
                  <c:v>16</c:v>
                </c:pt>
                <c:pt idx="9">
                  <c:v>43</c:v>
                </c:pt>
                <c:pt idx="10">
                  <c:v>46</c:v>
                </c:pt>
                <c:pt idx="11">
                  <c:v>11</c:v>
                </c:pt>
                <c:pt idx="12">
                  <c:v>38</c:v>
                </c:pt>
                <c:pt idx="13">
                  <c:v>5</c:v>
                </c:pt>
                <c:pt idx="14">
                  <c:v>15</c:v>
                </c:pt>
                <c:pt idx="15">
                  <c:v>5</c:v>
                </c:pt>
                <c:pt idx="16">
                  <c:v>6</c:v>
                </c:pt>
              </c:numCache>
            </c:numRef>
          </c:val>
        </c:ser>
        <c:gapWidth val="20"/>
        <c:axId val="110618112"/>
        <c:axId val="110619648"/>
      </c:barChart>
      <c:catAx>
        <c:axId val="110618112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0619648"/>
        <c:crosses val="autoZero"/>
        <c:auto val="1"/>
        <c:lblAlgn val="ctr"/>
        <c:lblOffset val="100"/>
        <c:tickLblSkip val="1"/>
        <c:tickMarkSkip val="1"/>
      </c:catAx>
      <c:valAx>
        <c:axId val="110619648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0618112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5</c:v>
                </c:pt>
                <c:pt idx="1">
                  <c:v>25</c:v>
                </c:pt>
                <c:pt idx="2">
                  <c:v>27</c:v>
                </c:pt>
                <c:pt idx="3">
                  <c:v>8</c:v>
                </c:pt>
                <c:pt idx="4">
                  <c:v>15</c:v>
                </c:pt>
                <c:pt idx="5">
                  <c:v>51</c:v>
                </c:pt>
                <c:pt idx="6">
                  <c:v>43</c:v>
                </c:pt>
                <c:pt idx="7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9</c:v>
                </c:pt>
                <c:pt idx="1">
                  <c:v>22</c:v>
                </c:pt>
                <c:pt idx="2">
                  <c:v>25</c:v>
                </c:pt>
                <c:pt idx="3">
                  <c:v>19</c:v>
                </c:pt>
                <c:pt idx="4">
                  <c:v>11</c:v>
                </c:pt>
                <c:pt idx="5">
                  <c:v>21</c:v>
                </c:pt>
                <c:pt idx="6">
                  <c:v>22</c:v>
                </c:pt>
                <c:pt idx="7">
                  <c:v>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23</c:v>
                </c:pt>
                <c:pt idx="4">
                  <c:v>22</c:v>
                </c:pt>
                <c:pt idx="5">
                  <c:v>12</c:v>
                </c:pt>
                <c:pt idx="6">
                  <c:v>16</c:v>
                </c:pt>
                <c:pt idx="7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61</c:v>
                </c:pt>
                <c:pt idx="1">
                  <c:v>28</c:v>
                </c:pt>
                <c:pt idx="2">
                  <c:v>23</c:v>
                </c:pt>
                <c:pt idx="3">
                  <c:v>50</c:v>
                </c:pt>
                <c:pt idx="4">
                  <c:v>51</c:v>
                </c:pt>
                <c:pt idx="5">
                  <c:v>15</c:v>
                </c:pt>
                <c:pt idx="6">
                  <c:v>19</c:v>
                </c:pt>
                <c:pt idx="7">
                  <c:v>67</c:v>
                </c:pt>
              </c:numCache>
            </c:numRef>
          </c:val>
        </c:ser>
        <c:dLbls>
          <c:showVal val="1"/>
        </c:dLbls>
        <c:gapWidth val="75"/>
        <c:overlap val="100"/>
        <c:axId val="106100992"/>
        <c:axId val="106184704"/>
      </c:barChart>
      <c:catAx>
        <c:axId val="1061009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184704"/>
        <c:crossesAt val="0"/>
        <c:lblAlgn val="ctr"/>
        <c:lblOffset val="100"/>
        <c:tickMarkSkip val="1"/>
      </c:catAx>
      <c:valAx>
        <c:axId val="10618470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1009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1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27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43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21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10920832"/>
        <c:axId val="110922368"/>
      </c:barChart>
      <c:catAx>
        <c:axId val="1109208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0922368"/>
        <c:crossesAt val="0"/>
        <c:lblAlgn val="ctr"/>
        <c:lblOffset val="100"/>
        <c:tickMarkSkip val="1"/>
      </c:catAx>
      <c:valAx>
        <c:axId val="11092236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0920832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Sheet1!$A$4:$A$14</c:f>
              <c:strCache>
                <c:ptCount val="11"/>
                <c:pt idx="0">
                  <c:v>I riksdekkende aviser (Aftenposten, Dagsavisen, VG, Dagbladet)</c:v>
                </c:pt>
                <c:pt idx="1">
                  <c:v>I lokale bydelsaviser</c:v>
                </c:pt>
                <c:pt idx="2">
                  <c:v>I egne trykksaker</c:v>
                </c:pt>
                <c:pt idx="3">
                  <c:v>Radio, TV</c:v>
                </c:pt>
                <c:pt idx="4">
                  <c:v>På telefon</c:v>
                </c:pt>
                <c:pt idx="5">
                  <c:v>Via SMS</c:v>
                </c:pt>
                <c:pt idx="6">
                  <c:v>På kommunale tjenestesteder (sykehjem, skole, barnehage, bibliotek, fritidsklubb, osv)</c:v>
                </c:pt>
                <c:pt idx="7">
                  <c:v>I byens ute- og innearealer (f eks parker, Marka, Kino, på trikk, buss og bane)</c:v>
                </c:pt>
                <c:pt idx="8">
                  <c:v>I tilknytning til utstillinger, større prosjekter og arrangementer.</c:v>
                </c:pt>
                <c:pt idx="9">
                  <c:v>På informasjonsmøter</c:v>
                </c:pt>
                <c:pt idx="10">
                  <c:v>I brev og e-spost</c:v>
                </c:pt>
              </c:strCache>
            </c:strRef>
          </c:cat>
          <c:val>
            <c:numRef>
              <c:f>Sheet1!$B$4:$B$14</c:f>
              <c:numCache>
                <c:formatCode>0</c:formatCode>
                <c:ptCount val="11"/>
                <c:pt idx="0">
                  <c:v>32</c:v>
                </c:pt>
                <c:pt idx="1">
                  <c:v>35</c:v>
                </c:pt>
                <c:pt idx="2">
                  <c:v>27</c:v>
                </c:pt>
                <c:pt idx="3">
                  <c:v>22</c:v>
                </c:pt>
                <c:pt idx="4">
                  <c:v>0</c:v>
                </c:pt>
                <c:pt idx="5">
                  <c:v>8</c:v>
                </c:pt>
                <c:pt idx="6">
                  <c:v>12</c:v>
                </c:pt>
                <c:pt idx="7">
                  <c:v>20</c:v>
                </c:pt>
                <c:pt idx="8">
                  <c:v>3</c:v>
                </c:pt>
                <c:pt idx="9">
                  <c:v>2</c:v>
                </c:pt>
                <c:pt idx="10">
                  <c:v>35</c:v>
                </c:pt>
              </c:numCache>
            </c:numRef>
          </c:val>
        </c:ser>
        <c:gapWidth val="20"/>
        <c:axId val="110951808"/>
        <c:axId val="110040192"/>
      </c:barChart>
      <c:catAx>
        <c:axId val="110951808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0040192"/>
        <c:crosses val="autoZero"/>
        <c:auto val="1"/>
        <c:lblAlgn val="ctr"/>
        <c:lblOffset val="100"/>
        <c:tickLblSkip val="1"/>
        <c:tickMarkSkip val="1"/>
      </c:catAx>
      <c:valAx>
        <c:axId val="110040192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0951808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11</c:v>
                </c:pt>
                <c:pt idx="1">
                  <c:v>14</c:v>
                </c:pt>
                <c:pt idx="2">
                  <c:v>39</c:v>
                </c:pt>
                <c:pt idx="3">
                  <c:v>11</c:v>
                </c:pt>
                <c:pt idx="4">
                  <c:v>25</c:v>
                </c:pt>
                <c:pt idx="5">
                  <c:v>15</c:v>
                </c:pt>
                <c:pt idx="6">
                  <c:v>34</c:v>
                </c:pt>
                <c:pt idx="7">
                  <c:v>40</c:v>
                </c:pt>
                <c:pt idx="8">
                  <c:v>25</c:v>
                </c:pt>
                <c:pt idx="9">
                  <c:v>20</c:v>
                </c:pt>
                <c:pt idx="10">
                  <c:v>54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14</c:v>
                </c:pt>
                <c:pt idx="1">
                  <c:v>22</c:v>
                </c:pt>
                <c:pt idx="2">
                  <c:v>24</c:v>
                </c:pt>
                <c:pt idx="3">
                  <c:v>20</c:v>
                </c:pt>
                <c:pt idx="4">
                  <c:v>26</c:v>
                </c:pt>
                <c:pt idx="5">
                  <c:v>19</c:v>
                </c:pt>
                <c:pt idx="6">
                  <c:v>22</c:v>
                </c:pt>
                <c:pt idx="7">
                  <c:v>17</c:v>
                </c:pt>
                <c:pt idx="8">
                  <c:v>25</c:v>
                </c:pt>
                <c:pt idx="9">
                  <c:v>23</c:v>
                </c:pt>
                <c:pt idx="10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30</c:v>
                </c:pt>
                <c:pt idx="1">
                  <c:v>30</c:v>
                </c:pt>
                <c:pt idx="2">
                  <c:v>18</c:v>
                </c:pt>
                <c:pt idx="3">
                  <c:v>28</c:v>
                </c:pt>
                <c:pt idx="4">
                  <c:v>21</c:v>
                </c:pt>
                <c:pt idx="5">
                  <c:v>25</c:v>
                </c:pt>
                <c:pt idx="6">
                  <c:v>21</c:v>
                </c:pt>
                <c:pt idx="7">
                  <c:v>19</c:v>
                </c:pt>
                <c:pt idx="8">
                  <c:v>24</c:v>
                </c:pt>
                <c:pt idx="9">
                  <c:v>17</c:v>
                </c:pt>
                <c:pt idx="10">
                  <c:v>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46</c:v>
                </c:pt>
                <c:pt idx="1">
                  <c:v>33</c:v>
                </c:pt>
                <c:pt idx="2">
                  <c:v>19</c:v>
                </c:pt>
                <c:pt idx="3">
                  <c:v>41</c:v>
                </c:pt>
                <c:pt idx="4">
                  <c:v>27</c:v>
                </c:pt>
                <c:pt idx="5">
                  <c:v>41</c:v>
                </c:pt>
                <c:pt idx="6">
                  <c:v>23</c:v>
                </c:pt>
                <c:pt idx="7">
                  <c:v>24</c:v>
                </c:pt>
                <c:pt idx="8">
                  <c:v>26</c:v>
                </c:pt>
                <c:pt idx="9">
                  <c:v>40</c:v>
                </c:pt>
                <c:pt idx="10">
                  <c:v>16</c:v>
                </c:pt>
              </c:numCache>
            </c:numRef>
          </c:val>
        </c:ser>
        <c:dLbls>
          <c:showVal val="1"/>
        </c:dLbls>
        <c:gapWidth val="75"/>
        <c:overlap val="100"/>
        <c:axId val="106673280"/>
        <c:axId val="106674816"/>
      </c:barChart>
      <c:catAx>
        <c:axId val="10667328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674816"/>
        <c:crossesAt val="0"/>
        <c:lblAlgn val="ctr"/>
        <c:lblOffset val="100"/>
        <c:tickMarkSkip val="1"/>
      </c:catAx>
      <c:valAx>
        <c:axId val="1066748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67328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12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  <c:pt idx="4">
                  <c:v>9</c:v>
                </c:pt>
                <c:pt idx="5">
                  <c:v>6</c:v>
                </c:pt>
                <c:pt idx="6">
                  <c:v>2</c:v>
                </c:pt>
                <c:pt idx="7">
                  <c:v>6</c:v>
                </c:pt>
                <c:pt idx="8">
                  <c:v>1</c:v>
                </c:pt>
                <c:pt idx="9">
                  <c:v>6</c:v>
                </c:pt>
                <c:pt idx="10">
                  <c:v>2</c:v>
                </c:pt>
                <c:pt idx="11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88</c:v>
                </c:pt>
                <c:pt idx="1">
                  <c:v>95</c:v>
                </c:pt>
                <c:pt idx="2">
                  <c:v>98</c:v>
                </c:pt>
                <c:pt idx="3">
                  <c:v>99</c:v>
                </c:pt>
                <c:pt idx="4">
                  <c:v>91</c:v>
                </c:pt>
                <c:pt idx="5">
                  <c:v>94</c:v>
                </c:pt>
                <c:pt idx="6">
                  <c:v>98</c:v>
                </c:pt>
                <c:pt idx="7">
                  <c:v>94</c:v>
                </c:pt>
                <c:pt idx="8">
                  <c:v>99</c:v>
                </c:pt>
                <c:pt idx="9">
                  <c:v>94</c:v>
                </c:pt>
                <c:pt idx="10">
                  <c:v>98</c:v>
                </c:pt>
                <c:pt idx="11">
                  <c:v>97</c:v>
                </c:pt>
              </c:numCache>
            </c:numRef>
          </c:val>
        </c:ser>
        <c:dLbls>
          <c:showVal val="1"/>
        </c:dLbls>
        <c:gapWidth val="75"/>
        <c:overlap val="100"/>
        <c:axId val="107062016"/>
        <c:axId val="107063552"/>
      </c:barChart>
      <c:catAx>
        <c:axId val="1070620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063552"/>
        <c:crossesAt val="0"/>
        <c:lblAlgn val="ctr"/>
        <c:lblOffset val="100"/>
        <c:tickMarkSkip val="1"/>
      </c:catAx>
      <c:valAx>
        <c:axId val="1070635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0620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8</c:v>
                </c:pt>
                <c:pt idx="1">
                  <c:v>5</c:v>
                </c:pt>
                <c:pt idx="2">
                  <c:v>0</c:v>
                </c:pt>
                <c:pt idx="3">
                  <c:v>12</c:v>
                </c:pt>
                <c:pt idx="4">
                  <c:v>4</c:v>
                </c:pt>
                <c:pt idx="5">
                  <c:v>10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25</c:v>
                </c:pt>
                <c:pt idx="10">
                  <c:v>11</c:v>
                </c:pt>
                <c:pt idx="11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13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  <c:pt idx="4">
                  <c:v>14</c:v>
                </c:pt>
                <c:pt idx="5">
                  <c:v>9</c:v>
                </c:pt>
                <c:pt idx="6">
                  <c:v>0</c:v>
                </c:pt>
                <c:pt idx="7">
                  <c:v>6</c:v>
                </c:pt>
                <c:pt idx="8">
                  <c:v>37</c:v>
                </c:pt>
                <c:pt idx="9">
                  <c:v>14</c:v>
                </c:pt>
                <c:pt idx="10">
                  <c:v>26</c:v>
                </c:pt>
                <c:pt idx="11">
                  <c:v>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20</c:v>
                </c:pt>
                <c:pt idx="1">
                  <c:v>8</c:v>
                </c:pt>
                <c:pt idx="2">
                  <c:v>20</c:v>
                </c:pt>
                <c:pt idx="3">
                  <c:v>0</c:v>
                </c:pt>
                <c:pt idx="4">
                  <c:v>25</c:v>
                </c:pt>
                <c:pt idx="5">
                  <c:v>52</c:v>
                </c:pt>
                <c:pt idx="6">
                  <c:v>0</c:v>
                </c:pt>
                <c:pt idx="7">
                  <c:v>27</c:v>
                </c:pt>
                <c:pt idx="8">
                  <c:v>0</c:v>
                </c:pt>
                <c:pt idx="9">
                  <c:v>30</c:v>
                </c:pt>
                <c:pt idx="10">
                  <c:v>17</c:v>
                </c:pt>
                <c:pt idx="11">
                  <c:v>38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59</c:v>
                </c:pt>
                <c:pt idx="1">
                  <c:v>77</c:v>
                </c:pt>
                <c:pt idx="2">
                  <c:v>80</c:v>
                </c:pt>
                <c:pt idx="3">
                  <c:v>88</c:v>
                </c:pt>
                <c:pt idx="4">
                  <c:v>57</c:v>
                </c:pt>
                <c:pt idx="5">
                  <c:v>29</c:v>
                </c:pt>
                <c:pt idx="6">
                  <c:v>100</c:v>
                </c:pt>
                <c:pt idx="7">
                  <c:v>66</c:v>
                </c:pt>
                <c:pt idx="8">
                  <c:v>63</c:v>
                </c:pt>
                <c:pt idx="9">
                  <c:v>32</c:v>
                </c:pt>
                <c:pt idx="10">
                  <c:v>46</c:v>
                </c:pt>
                <c:pt idx="11">
                  <c:v>62</c:v>
                </c:pt>
              </c:numCache>
            </c:numRef>
          </c:val>
        </c:ser>
        <c:dLbls>
          <c:showVal val="1"/>
        </c:dLbls>
        <c:gapWidth val="75"/>
        <c:overlap val="100"/>
        <c:axId val="115586560"/>
        <c:axId val="115588096"/>
      </c:barChart>
      <c:catAx>
        <c:axId val="11558656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5588096"/>
        <c:crossesAt val="0"/>
        <c:lblAlgn val="ctr"/>
        <c:lblOffset val="100"/>
        <c:tickMarkSkip val="1"/>
      </c:catAx>
      <c:valAx>
        <c:axId val="1155880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558656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10</c:v>
                </c:pt>
                <c:pt idx="1">
                  <c:v>14</c:v>
                </c:pt>
                <c:pt idx="2">
                  <c:v>16</c:v>
                </c:pt>
                <c:pt idx="3">
                  <c:v>18</c:v>
                </c:pt>
                <c:pt idx="4">
                  <c:v>10</c:v>
                </c:pt>
                <c:pt idx="5">
                  <c:v>13</c:v>
                </c:pt>
                <c:pt idx="6">
                  <c:v>19</c:v>
                </c:pt>
                <c:pt idx="7">
                  <c:v>10</c:v>
                </c:pt>
                <c:pt idx="8">
                  <c:v>16</c:v>
                </c:pt>
                <c:pt idx="9">
                  <c:v>7</c:v>
                </c:pt>
                <c:pt idx="10">
                  <c:v>17</c:v>
                </c:pt>
                <c:pt idx="11">
                  <c:v>28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22</c:v>
                </c:pt>
                <c:pt idx="1">
                  <c:v>22</c:v>
                </c:pt>
                <c:pt idx="2">
                  <c:v>33</c:v>
                </c:pt>
                <c:pt idx="3">
                  <c:v>33</c:v>
                </c:pt>
                <c:pt idx="4">
                  <c:v>26</c:v>
                </c:pt>
                <c:pt idx="5">
                  <c:v>31</c:v>
                </c:pt>
                <c:pt idx="6">
                  <c:v>26</c:v>
                </c:pt>
                <c:pt idx="7">
                  <c:v>16</c:v>
                </c:pt>
                <c:pt idx="8">
                  <c:v>22</c:v>
                </c:pt>
                <c:pt idx="9">
                  <c:v>37</c:v>
                </c:pt>
                <c:pt idx="10">
                  <c:v>18</c:v>
                </c:pt>
                <c:pt idx="11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35</c:v>
                </c:pt>
                <c:pt idx="1">
                  <c:v>31</c:v>
                </c:pt>
                <c:pt idx="2">
                  <c:v>33</c:v>
                </c:pt>
                <c:pt idx="3">
                  <c:v>27</c:v>
                </c:pt>
                <c:pt idx="4">
                  <c:v>32</c:v>
                </c:pt>
                <c:pt idx="5">
                  <c:v>34</c:v>
                </c:pt>
                <c:pt idx="6">
                  <c:v>27</c:v>
                </c:pt>
                <c:pt idx="7">
                  <c:v>31</c:v>
                </c:pt>
                <c:pt idx="8">
                  <c:v>35</c:v>
                </c:pt>
                <c:pt idx="9">
                  <c:v>32</c:v>
                </c:pt>
                <c:pt idx="10">
                  <c:v>31</c:v>
                </c:pt>
                <c:pt idx="11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33</c:v>
                </c:pt>
                <c:pt idx="1">
                  <c:v>33</c:v>
                </c:pt>
                <c:pt idx="2">
                  <c:v>19</c:v>
                </c:pt>
                <c:pt idx="3">
                  <c:v>22</c:v>
                </c:pt>
                <c:pt idx="4">
                  <c:v>32</c:v>
                </c:pt>
                <c:pt idx="5">
                  <c:v>22</c:v>
                </c:pt>
                <c:pt idx="6">
                  <c:v>27</c:v>
                </c:pt>
                <c:pt idx="7">
                  <c:v>44</c:v>
                </c:pt>
                <c:pt idx="8">
                  <c:v>27</c:v>
                </c:pt>
                <c:pt idx="9">
                  <c:v>24</c:v>
                </c:pt>
                <c:pt idx="10">
                  <c:v>34</c:v>
                </c:pt>
                <c:pt idx="11">
                  <c:v>23</c:v>
                </c:pt>
              </c:numCache>
            </c:numRef>
          </c:val>
        </c:ser>
        <c:dLbls>
          <c:showVal val="1"/>
        </c:dLbls>
        <c:gapWidth val="75"/>
        <c:overlap val="100"/>
        <c:axId val="116486912"/>
        <c:axId val="116488448"/>
      </c:barChart>
      <c:catAx>
        <c:axId val="1164869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6488448"/>
        <c:crossesAt val="0"/>
        <c:lblAlgn val="ctr"/>
        <c:lblOffset val="100"/>
        <c:tickMarkSkip val="1"/>
      </c:catAx>
      <c:valAx>
        <c:axId val="11648844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648691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114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7538"/>
            <a:ext cx="30114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9507538"/>
            <a:ext cx="30114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EC0A6A-0D5D-4460-B8E1-D859C9A13E3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3825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1550" y="750888"/>
            <a:ext cx="5003800" cy="375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754563"/>
            <a:ext cx="5559425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06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3825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DE1EFF-7702-46C6-898C-A5BC1C0C95E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380288" y="6308725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800" b="0" i="0" dirty="0" err="1">
                <a:solidFill>
                  <a:schemeClr val="bg1"/>
                </a:solidFill>
              </a:rPr>
              <a:t>Sector</a:t>
            </a:r>
            <a:r>
              <a:rPr lang="nb-NO" sz="1800" b="0" i="0" dirty="0">
                <a:solidFill>
                  <a:schemeClr val="bg1"/>
                </a:solidFill>
              </a:rPr>
              <a:t> </a:t>
            </a:r>
            <a:r>
              <a:rPr lang="nb-NO" sz="1800" b="0" i="0" dirty="0" err="1">
                <a:solidFill>
                  <a:schemeClr val="bg1"/>
                </a:solidFill>
              </a:rPr>
              <a:t>Name</a:t>
            </a:r>
            <a:endParaRPr lang="en-US" sz="1800" b="0" i="0" dirty="0">
              <a:solidFill>
                <a:schemeClr val="bg1"/>
              </a:solidFill>
            </a:endParaRPr>
          </a:p>
        </p:txBody>
      </p:sp>
      <p:pic>
        <p:nvPicPr>
          <p:cNvPr id="5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65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643063"/>
            <a:ext cx="8715375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643063"/>
            <a:ext cx="4286250" cy="43576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214313" y="1643063"/>
            <a:ext cx="4286250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500188"/>
            <a:ext cx="4071937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28625" y="1500188"/>
            <a:ext cx="4071938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6838" y="1428750"/>
            <a:ext cx="8904287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9092" y="1628775"/>
            <a:ext cx="8853543" cy="439261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16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286375" y="928688"/>
            <a:ext cx="3643313" cy="50720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34000" y="914400"/>
            <a:ext cx="1703388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89788" y="914400"/>
            <a:ext cx="1703387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428750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406525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28625" y="2143125"/>
            <a:ext cx="4071938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2132013"/>
            <a:ext cx="4071937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ags" Target="../tags/tag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tags" Target="../tags/tag4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ags" Target="../tags/tag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1030" name="Picture 11" descr="TNS Gallup CMYK TM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3988" r:id="rId3"/>
    <p:sldLayoutId id="2147484013" r:id="rId4"/>
    <p:sldLayoutId id="2147484014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2054" name="Picture 4" descr="TNS Gallup CMYK TM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7261225" y="6513513"/>
            <a:ext cx="177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0" i="0" dirty="0">
                <a:solidFill>
                  <a:srgbClr val="969696"/>
                </a:solidFill>
              </a:rPr>
              <a:t>TNS Gallup © 2006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3995" r:id="rId3"/>
    <p:sldLayoutId id="2147484030" r:id="rId4"/>
    <p:sldLayoutId id="2147484031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  <p:sldLayoutId id="2147484038" r:id="rId18"/>
    <p:sldLayoutId id="2147484039" r:id="rId19"/>
    <p:sldLayoutId id="2147484040" r:id="rId20"/>
    <p:sldLayoutId id="2147484041" r:id="rId21"/>
    <p:sldLayoutId id="2147484042" r:id="rId22"/>
    <p:sldLayoutId id="2147484043" r:id="rId23"/>
    <p:sldLayoutId id="2147484044" r:id="rId2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0" y="914400"/>
            <a:ext cx="3559175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3078" name="Picture 4" descr="TNS Gallup CMYK TM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0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02" r:id="rId3"/>
    <p:sldLayoutId id="2147484003" r:id="rId4"/>
    <p:sldLayoutId id="2147484047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  <p:sldLayoutId id="2147484054" r:id="rId19"/>
    <p:sldLayoutId id="2147484055" r:id="rId20"/>
    <p:sldLayoutId id="2147484056" r:id="rId21"/>
    <p:sldLayoutId id="2147484057" r:id="rId22"/>
    <p:sldLayoutId id="2147484058" r:id="rId23"/>
    <p:sldLayoutId id="2147484059" r:id="rId24"/>
    <p:sldLayoutId id="2147484060" r:id="rId2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FF008C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5.png"/><Relationship Id="rId5" Type="http://schemas.openxmlformats.org/officeDocument/2006/relationships/tags" Target="../tags/tag77.xml"/><Relationship Id="rId10" Type="http://schemas.openxmlformats.org/officeDocument/2006/relationships/image" Target="../media/image4.png"/><Relationship Id="rId4" Type="http://schemas.openxmlformats.org/officeDocument/2006/relationships/tags" Target="../tags/tag76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Relationship Id="rId4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4" Type="http://schemas.openxmlformats.org/officeDocument/2006/relationships/chart" Target="../charts/char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4" Type="http://schemas.openxmlformats.org/officeDocument/2006/relationships/chart" Target="../charts/char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Relationship Id="rId4" Type="http://schemas.openxmlformats.org/officeDocument/2006/relationships/chart" Target="../charts/char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4" Type="http://schemas.openxmlformats.org/officeDocument/2006/relationships/chart" Target="../charts/char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Relationship Id="rId4" Type="http://schemas.openxmlformats.org/officeDocument/2006/relationships/chart" Target="../charts/char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Relationship Id="rId4" Type="http://schemas.openxmlformats.org/officeDocument/2006/relationships/chart" Target="../charts/char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Relationship Id="rId4" Type="http://schemas.openxmlformats.org/officeDocument/2006/relationships/chart" Target="../charts/char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Relationship Id="rId4" Type="http://schemas.openxmlformats.org/officeDocument/2006/relationships/chart" Target="../charts/char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Relationship Id="rId4" Type="http://schemas.openxmlformats.org/officeDocument/2006/relationships/chart" Target="../charts/char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4" Type="http://schemas.openxmlformats.org/officeDocument/2006/relationships/chart" Target="../charts/char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Relationship Id="rId4" Type="http://schemas.openxmlformats.org/officeDocument/2006/relationships/chart" Target="../charts/char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Relationship Id="rId4" Type="http://schemas.openxmlformats.org/officeDocument/2006/relationships/chart" Target="../charts/char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Relationship Id="rId4" Type="http://schemas.openxmlformats.org/officeDocument/2006/relationships/chart" Target="../charts/char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4" Type="http://schemas.openxmlformats.org/officeDocument/2006/relationships/chart" Target="../charts/chart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Relationship Id="rId4" Type="http://schemas.openxmlformats.org/officeDocument/2006/relationships/chart" Target="../charts/char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Relationship Id="rId4" Type="http://schemas.openxmlformats.org/officeDocument/2006/relationships/chart" Target="../charts/char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Relationship Id="rId4" Type="http://schemas.openxmlformats.org/officeDocument/2006/relationships/chart" Target="../charts/chart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4" Type="http://schemas.openxmlformats.org/officeDocument/2006/relationships/chart" Target="../charts/chart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4" Type="http://schemas.openxmlformats.org/officeDocument/2006/relationships/chart" Target="../charts/char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The long walk - Marius B. Eide 2009 (tilgjengelig på stock.xchng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316"/>
            <a:ext cx="9144000" cy="6847367"/>
          </a:xfrm>
          <a:prstGeom prst="rect">
            <a:avLst/>
          </a:prstGeom>
        </p:spPr>
      </p:pic>
      <p:pic>
        <p:nvPicPr>
          <p:cNvPr id="55299" name="Picture 8" descr="roz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3988" y="3810000"/>
            <a:ext cx="8834437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93688" y="5483225"/>
            <a:ext cx="8486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55301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5486400"/>
            <a:ext cx="8629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mtClean="0">
                <a:solidFill>
                  <a:srgbClr val="FFFFFF"/>
                </a:solidFill>
                <a:latin typeface="Times New Roman" pitchFamily="18" charset="0"/>
              </a:rPr>
              <a:t>Oslo kommune – Utviklings – og kompetanseetaten		prosjektnummer 106533	/2010		</a:t>
            </a:r>
            <a:endParaRPr lang="nb-NO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2" name="TekstSylinder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4175" y="397510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200" smtClean="0">
                <a:solidFill>
                  <a:srgbClr val="FFFFFF"/>
                </a:solidFill>
                <a:latin typeface="Times New Roman" pitchFamily="18" charset="0"/>
              </a:rPr>
              <a:t>Oslo kommunes publikumsundersøkelse 2010</a:t>
            </a:r>
          </a:p>
          <a:p>
            <a:endParaRPr lang="nb-NO" sz="32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3" name="TekstSylinder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4557713"/>
            <a:ext cx="8191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800" smtClean="0">
                <a:solidFill>
                  <a:srgbClr val="FFFFFF"/>
                </a:solidFill>
              </a:rPr>
              <a:t>Grafikkrapport</a:t>
            </a:r>
          </a:p>
          <a:p>
            <a:r>
              <a:rPr lang="nb-NO" sz="1800" smtClean="0">
                <a:solidFill>
                  <a:srgbClr val="FFFFFF"/>
                </a:solidFill>
              </a:rPr>
              <a:t>Grünerløkka</a:t>
            </a:r>
          </a:p>
          <a:p>
            <a:endParaRPr lang="nb-NO" sz="1800" smtClean="0">
              <a:solidFill>
                <a:srgbClr val="FFFFFF"/>
              </a:solidFill>
            </a:endParaRPr>
          </a:p>
          <a:p>
            <a:endParaRPr lang="nb-NO" sz="1800" dirty="0">
              <a:solidFill>
                <a:srgbClr val="FFFFFF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000750"/>
            <a:ext cx="9144000" cy="857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999999">
                  <a:alpha val="2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pic>
        <p:nvPicPr>
          <p:cNvPr id="55305" name="Picture 20" descr="TNS-Gallup-transparen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8" y="6072188"/>
            <a:ext cx="12239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AutoShape 2"/>
          <p:cNvSpPr>
            <a:spLocks noChangeAspect="1" noChangeArrowheads="1"/>
          </p:cNvSpPr>
          <p:nvPr/>
        </p:nvSpPr>
        <p:spPr bwMode="auto">
          <a:xfrm>
            <a:off x="0" y="-15875"/>
            <a:ext cx="9144000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0548" y="1797983"/>
          <a:ext cx="2079844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3282"/>
                <a:gridCol w="693281"/>
                <a:gridCol w="693281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38029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94490"/>
          <a:ext cx="648073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29640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20548" y="1772811"/>
          <a:ext cx="1935829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5277"/>
                <a:gridCol w="645276"/>
                <a:gridCol w="645276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52468" y="1760934"/>
          <a:ext cx="648073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7" y="1781292"/>
          <a:ext cx="1999447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63196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41925" y="1782690"/>
          <a:ext cx="648073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6" y="1772818"/>
          <a:ext cx="1999447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69323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2088234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86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158236"/>
          <a:ext cx="1944216" cy="4814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48141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64832"/>
          <a:ext cx="480053" cy="4763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7635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546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1944219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3"/>
                <a:gridCol w="648073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Målgruppe: befolkning 15 år +</a:t>
            </a:r>
          </a:p>
          <a:p>
            <a:r>
              <a:rPr lang="nb-NO" smtClean="0"/>
              <a:t>Bydel: Grünerløkka</a:t>
            </a:r>
          </a:p>
          <a:p>
            <a:r>
              <a:rPr lang="nb-NO" smtClean="0"/>
              <a:t>Metode: postalt spørreskjema med mulighet for å svare elektronisk</a:t>
            </a:r>
          </a:p>
          <a:p>
            <a:r>
              <a:rPr lang="nb-NO" smtClean="0"/>
              <a:t>Utvalg: personer med folkeregistrert adresse i Grünerløkka</a:t>
            </a:r>
          </a:p>
          <a:p>
            <a:r>
              <a:rPr lang="nb-NO" smtClean="0"/>
              <a:t>Feltperiode: 4. oktober – 11. november 2010.</a:t>
            </a:r>
          </a:p>
          <a:p>
            <a:r>
              <a:rPr lang="nb-NO" smtClean="0"/>
              <a:t>Totalt antall svar i denne rapporten: 551</a:t>
            </a:r>
          </a:p>
          <a:p>
            <a:r>
              <a:rPr lang="nb-NO" smtClean="0"/>
              <a:t>Responsrate: 32%</a:t>
            </a:r>
            <a:endParaRPr lang="nl-NL" dirty="0" smtClean="0">
              <a:solidFill>
                <a:schemeClr val="tx2"/>
              </a:solidFill>
            </a:endParaRPr>
          </a:p>
        </p:txBody>
      </p:sp>
      <p:sp>
        <p:nvSpPr>
          <p:cNvPr id="56324" name="Plassholder for bunn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</a:t>
            </a:r>
            <a:endParaRPr lang="en-US" dirty="0" smtClean="0"/>
          </a:p>
        </p:txBody>
      </p:sp>
      <p:sp>
        <p:nvSpPr>
          <p:cNvPr id="6" name="Rektangel 5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Fakta om undersøkelsen</a:t>
            </a:r>
            <a:endParaRPr lang="nb-NO" sz="2000" dirty="0" smtClean="0"/>
          </a:p>
        </p:txBody>
      </p:sp>
      <p:sp>
        <p:nvSpPr>
          <p:cNvPr id="7" name="Rektangel 6"/>
          <p:cNvSpPr/>
          <p:nvPr/>
        </p:nvSpPr>
        <p:spPr>
          <a:xfrm>
            <a:off x="251520" y="5759678"/>
            <a:ext cx="60486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50" b="0" i="0" smtClean="0">
                <a:solidFill>
                  <a:schemeClr val="tx1"/>
                </a:solidFill>
              </a:rPr>
              <a:t>Bilde på forsiden: ”The long walk” av Marius B. Eide (2009) hentet fra stock.xchng.</a:t>
            </a:r>
            <a:endParaRPr lang="nb-NO" sz="1050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90345"/>
          <a:ext cx="1944216" cy="6624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21295"/>
          <a:ext cx="480053" cy="652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88234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2016225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548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60849"/>
          <a:ext cx="1944216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Graffiti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Synes du det er mye eller lite tagging i...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58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14751"/>
          <a:ext cx="1944216" cy="20223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”Mye”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17010"/>
          <a:ext cx="480053" cy="20209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Brukshyppighet og deltakelse i aktiviteter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ofte....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32855"/>
          <a:ext cx="2016225" cy="31243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6268"/>
          <a:ext cx="480053" cy="30781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576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568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574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566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565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569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Tilrettelagte uteområder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 parkene og uteområdene som det er mest naturlig for deg å bruke?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Hovedveier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5285"/>
          <a:ext cx="2016228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Veiene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971600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156176" y="2060848"/>
          <a:ext cx="2088231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156176" y="1340768"/>
          <a:ext cx="2088231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569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552</a:t>
                      </a:r>
                      <a:endParaRPr lang="nb-NO" sz="10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langs hovedvei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175849"/>
          <a:ext cx="2016228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6623"/>
          <a:ext cx="2016225" cy="33465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0042"/>
          <a:ext cx="480053" cy="32971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555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175849"/>
          <a:ext cx="2016225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Trafikksikkerheten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 bruker du kollektive transportmidler innenfor Oslo?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988840"/>
          <a:ext cx="1944216" cy="5207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47217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47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02253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578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35</a:t>
            </a:r>
          </a:p>
        </p:txBody>
      </p:sp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83568" y="1412776"/>
          <a:ext cx="734481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36669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Hva er det viktigste som skal til for at du skal bruke det kollektive transporttilbudet mer i det daglige?</a:t>
            </a:r>
            <a:endParaRPr lang="nb-NO" sz="1200" i="0" dirty="0" smtClean="0"/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ell 14"/>
          <p:cNvGraphicFramePr>
            <a:graphicFrameLocks noGrp="1"/>
          </p:cNvGraphicFramePr>
          <p:nvPr/>
        </p:nvGraphicFramePr>
        <p:xfrm>
          <a:off x="476972" y="3420025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513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ell 15"/>
          <p:cNvGraphicFramePr>
            <a:graphicFrameLocks noGrp="1"/>
          </p:cNvGraphicFramePr>
          <p:nvPr/>
        </p:nvGraphicFramePr>
        <p:xfrm>
          <a:off x="107504" y="2996952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Barns oppvekstmiljø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65304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1881960"/>
          <a:ext cx="2016226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5"/>
                <a:gridCol w="672075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96752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2016224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96752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2160240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0"/>
                <a:gridCol w="720080"/>
                <a:gridCol w="720080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6" y="1340768"/>
          <a:ext cx="2160243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1"/>
                <a:gridCol w="720081"/>
                <a:gridCol w="720081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OSLO SOM BY Å BO I. Hvor fornøyd/misfornøyd er du når det gjelder...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8478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1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12159" y="1772816"/>
          <a:ext cx="2016224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64350" y="1767920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8422"/>
          <a:ext cx="2088234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8422"/>
          <a:ext cx="1944222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4"/>
                <a:gridCol w="648074"/>
                <a:gridCol w="648074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1944216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synes du at.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du i løpet av de siste tre årene deltatt i noen av disse aktivitetene?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1944216" cy="3851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691680" y="6093296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</a:t>
                      </a:r>
                    </a:p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n=590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bystyremedlem/byrådsmedlem om en (politisk) sak?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n=16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medlem av bydelsutvalget om en (politisk) sak?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n=22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 Administrasjonen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n=37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eldrerådet i bydelen?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n=2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rådet for funksjonshemmede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n=6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Påvirkningsmuligheter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788241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tror du at du kan påvirke kommunale beslutninger gjennom å bruke de ulike aktivitetene nevnt nedenfor?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06664"/>
          <a:ext cx="2232248" cy="38884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4"/>
                <a:gridCol w="744082"/>
                <a:gridCol w="744082"/>
              </a:tblGrid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75078"/>
          <a:ext cx="2232249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3"/>
                <a:gridCol w="744083"/>
                <a:gridCol w="744083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19"/>
          <a:ext cx="480053" cy="381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450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Innhenting av informasjon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 henter du vanligvis informasjon om Oslo kommune?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n=590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DIN VURDERING AV OMRÅDET DER DU BOR. I hvilken grad...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72816"/>
          <a:ext cx="1944216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24744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51520" y="1772816"/>
          <a:ext cx="648072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Tilfredshet med informasjon fra Oslo kommune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b-NO" sz="1200" i="0" smtClean="0"/>
              <a:t>Alt i alt, hvor fornøyd eller misfornøyd er du med informasjonen fra Oslo kommune?	</a:t>
            </a:r>
            <a:endParaRPr lang="nb-NO" sz="1200" i="0" dirty="0" smtClean="0"/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272269"/>
          <a:ext cx="1944216" cy="1011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274528"/>
          <a:ext cx="480053" cy="10104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Foretrukne informasjonskanaler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Hvordan mener du Oslo kommune best kan informere?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n=590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BYDELEN. Hvor fornøyd/misfornøyd er du når det gjelder...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1"/>
          <a:ext cx="2016225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OMRÅDET DER DU BOR. Hvor fornøyd/misfornøyd er du når det gjelder...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0755" y="1993736"/>
          <a:ext cx="1945620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540"/>
                <a:gridCol w="648540"/>
                <a:gridCol w="648540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88114" y="1988840"/>
          <a:ext cx="648072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Dekning/ omfang av tjenester i bydelen i forhold til behovet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fornøyd/misfornøyd er du når det gjelder dekning/ omfang av...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81205"/>
          <a:ext cx="201622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11530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323527" y="1772816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Barnehage og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556792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8" y="1856805"/>
          <a:ext cx="1999445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1"/>
                <a:gridCol w="666481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8353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Grünerløkka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67093" y="1849814"/>
          <a:ext cx="648073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TERPRISEVERSION" val="4.2.2.31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vlak"/>
  <p:tag name="CHAPTERVLAK" val="roz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onderstrepin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PresentatieTite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Tite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OnderTite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heme/theme1.xml><?xml version="1.0" encoding="utf-8"?>
<a:theme xmlns:a="http://schemas.openxmlformats.org/drawingml/2006/main" name="Mal 1Standard TNS Gallup pp">
  <a:themeElements>
    <a:clrScheme name="Mal 1Standard TNS Gallup 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NS pink - Start">
  <a:themeElements>
    <a:clrScheme name="TNS pink - 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TNS pink - St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NS pink - 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l 1Standard TNS Gallup pp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_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\\Filserver\maler\Maler og Logoer\Standardmaler\Mal 1Standard TNS Gallup pp.pot</Template>
  <TotalTime>11573</TotalTime>
  <Words>2992</Words>
  <Application>Microsoft Office PowerPoint</Application>
  <PresentationFormat>Skjermfremvisning (4:3)</PresentationFormat>
  <Paragraphs>1642</Paragraphs>
  <Slides>51</Slides>
  <Notes>51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51</vt:i4>
      </vt:variant>
    </vt:vector>
  </HeadingPairs>
  <TitlesOfParts>
    <vt:vector size="54" baseType="lpstr">
      <vt:lpstr>Mal 1Standard TNS Gallup pp</vt:lpstr>
      <vt:lpstr>TNS pink - Start</vt:lpstr>
      <vt:lpstr>1_Mal 1Standard TNS Gallup pp</vt:lpstr>
      <vt:lpstr>Lysbilde 1</vt:lpstr>
      <vt:lpstr>Fakta om undersøkelsen</vt:lpstr>
      <vt:lpstr>Oslo, bydelen og lokalområdet</vt:lpstr>
      <vt:lpstr>Oslo, bydelen og lokalområdet</vt:lpstr>
      <vt:lpstr>Oslo, bydelen og lokalområdet</vt:lpstr>
      <vt:lpstr>Oslo, bydelen og lokalområdet</vt:lpstr>
      <vt:lpstr>Oslo, bydelen og lokalområdet</vt:lpstr>
      <vt:lpstr>Dekning/ omfang av tjenester i bydelen i forhold til behovet</vt:lpstr>
      <vt:lpstr>Barnehage og skole</vt:lpstr>
      <vt:lpstr>Brukervurderinger -  Barnehage, skole</vt:lpstr>
      <vt:lpstr>Omdømmevurderinger -  Barnehage, skole</vt:lpstr>
      <vt:lpstr>Helse- og sosialtjenester</vt:lpstr>
      <vt:lpstr>Helse- og sosialtjenester</vt:lpstr>
      <vt:lpstr>Brukervurderinger -  Helse- og sosialtjenester</vt:lpstr>
      <vt:lpstr>Brukervurderinger -  Helse- og sosialtjenester</vt:lpstr>
      <vt:lpstr>Omdømmevurderinger -  Helse- og sosialtjenester</vt:lpstr>
      <vt:lpstr>Omdømmevurderinger -  Helse- og sosialtjenester</vt:lpstr>
      <vt:lpstr>Andre tjenester</vt:lpstr>
      <vt:lpstr>Brukervurderinger -  Andre tjenester</vt:lpstr>
      <vt:lpstr>Omdømmevurderinger -  Andre tjenester</vt:lpstr>
      <vt:lpstr>Trygghet og kriminalitet - i Oslo sentrum</vt:lpstr>
      <vt:lpstr>Trygghet og kriminalitet - der du bor</vt:lpstr>
      <vt:lpstr>Miljø – i Oslo sentrum</vt:lpstr>
      <vt:lpstr>Miljø – der du bor</vt:lpstr>
      <vt:lpstr>Graffiti</vt:lpstr>
      <vt:lpstr>Brukshyppighet og deltakelse i aktiviteter</vt:lpstr>
      <vt:lpstr>Tilrettelagte uteområder</vt:lpstr>
      <vt:lpstr>Vedlikeholdet av veier - Hovedveier</vt:lpstr>
      <vt:lpstr>Vedlikeholdet av veier - Veiene i boligstrøket der du bor</vt:lpstr>
      <vt:lpstr>Fortau, gang- og sykkelveier – langs hovedvei</vt:lpstr>
      <vt:lpstr>Fortau, gang- og sykkelveier – i boligstrøket der du bor</vt:lpstr>
      <vt:lpstr>Fortau, gang- og sykkelveier – i sentrum</vt:lpstr>
      <vt:lpstr>Trafikksikkerheten</vt:lpstr>
      <vt:lpstr>Det kollektive transporttilbudet i Oslo (trikk, buss og bane)</vt:lpstr>
      <vt:lpstr>Det kollektive transporttilbudet i Oslo (trikk, buss og bane)</vt:lpstr>
      <vt:lpstr>Barns oppvekstmiljø</vt:lpstr>
      <vt:lpstr>De eldres levekår</vt:lpstr>
      <vt:lpstr>De eldres levekår</vt:lpstr>
      <vt:lpstr>Brukervurderinger -  De eldres levekår</vt:lpstr>
      <vt:lpstr>Brukervurderinger -  De eldres levekår</vt:lpstr>
      <vt:lpstr>Omdømmevurderinger -  De eldres levekår</vt:lpstr>
      <vt:lpstr>Omdømmevurderinger -  De eldres levekår</vt:lpstr>
      <vt:lpstr>Demokrati og muligheten for å påvirke</vt:lpstr>
      <vt:lpstr>Demokrati og muligheten for å påvirke</vt:lpstr>
      <vt:lpstr>Hvordan har du henvendt deg til...</vt:lpstr>
      <vt:lpstr>Hvordan har du henvendt deg til...</vt:lpstr>
      <vt:lpstr>Hvordan har du henvendt deg til...</vt:lpstr>
      <vt:lpstr>Påvirkningsmuligheter</vt:lpstr>
      <vt:lpstr>Innhenting av informasjon</vt:lpstr>
      <vt:lpstr>Tilfredshet med informasjon fra Oslo kommune</vt:lpstr>
      <vt:lpstr>Foretrukne informasjonskanaler</vt:lpstr>
    </vt:vector>
  </TitlesOfParts>
  <Company>TNS Gallup Norway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KTI - NextGenTel</dc:title>
  <dc:creator>Erlende</dc:creator>
  <cp:lastModifiedBy>Administrator</cp:lastModifiedBy>
  <cp:revision>781</cp:revision>
  <dcterms:created xsi:type="dcterms:W3CDTF">2005-04-18T10:08:26Z</dcterms:created>
  <dcterms:modified xsi:type="dcterms:W3CDTF">2011-02-07T10:36:36Z</dcterms:modified>
</cp:coreProperties>
</file>