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47.xml" ContentType="application/vnd.openxmlformats-officedocument.presentationml.slide+xml"/>
  <Override PartName="/ppt/tags/tag8.xml" ContentType="application/vnd.openxmlformats-officedocument.presentationml.tags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tags/tag104.xml" ContentType="application/vnd.openxmlformats-officedocument.presentationml.tags+xml"/>
  <Override PartName="/ppt/slides/slide36.xml" ContentType="application/vnd.openxmlformats-officedocument.presentationml.slide+xml"/>
  <Override PartName="/ppt/slideLayouts/slideLayout46.xml" ContentType="application/vnd.openxmlformats-officedocument.presentationml.slideLayout+xml"/>
  <Override PartName="/ppt/notesSlides/notesSlide38.xml" ContentType="application/vnd.openxmlformats-officedocument.presentationml.notesSlide+xml"/>
  <Override PartName="/ppt/charts/chart46.xml" ContentType="application/vnd.openxmlformats-officedocument.drawingml.chart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tags/tag49.xml" ContentType="application/vnd.openxmlformats-officedocument.presentationml.tags+xml"/>
  <Override PartName="/ppt/tags/tag96.xml" ContentType="application/vnd.openxmlformats-officedocument.presentationml.tags+xml"/>
  <Override PartName="/ppt/notesSlides/notesSlide27.xml" ContentType="application/vnd.openxmlformats-officedocument.presentationml.notesSlide+xml"/>
  <Override PartName="/ppt/charts/chart35.xml" ContentType="application/vnd.openxmlformats-officedocument.drawingml.chart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ags/tag38.xml" ContentType="application/vnd.openxmlformats-officedocument.presentationml.tags+xml"/>
  <Override PartName="/ppt/slideLayouts/slideLayout60.xml" ContentType="application/vnd.openxmlformats-officedocument.presentationml.slideLayout+xml"/>
  <Override PartName="/ppt/tags/tag85.xml" ContentType="application/vnd.openxmlformats-officedocument.presentationml.tags+xml"/>
  <Override PartName="/ppt/charts/chart13.xml" ContentType="application/vnd.openxmlformats-officedocument.drawingml.chart+xml"/>
  <Override PartName="/ppt/notesSlides/notesSlide16.xml" ContentType="application/vnd.openxmlformats-officedocument.presentationml.notesSlide+xml"/>
  <Override PartName="/ppt/charts/chart24.xml" ContentType="application/vnd.openxmlformats-officedocument.drawingml.chart+xml"/>
  <Override PartName="/ppt/tableStyles.xml" ContentType="application/vnd.openxmlformats-officedocument.presentationml.tableStyles+xml"/>
  <Override PartName="/ppt/tags/tag16.xml" ContentType="application/vnd.openxmlformats-officedocument.presentationml.tags+xml"/>
  <Override PartName="/ppt/tags/tag27.xml" ContentType="application/vnd.openxmlformats-officedocument.presentationml.tags+xml"/>
  <Override PartName="/ppt/tags/tag63.xml" ContentType="application/vnd.openxmlformats-officedocument.presentationml.tags+xml"/>
  <Override PartName="/ppt/tags/tag74.xml" ContentType="application/vnd.openxmlformats-officedocument.presentationml.tags+xml"/>
  <Override PartName="/ppt/notesSlides/notesSlide41.xml" ContentType="application/vnd.openxmlformats-officedocument.presentationml.notesSlide+xml"/>
  <Override PartName="/ppt/tags/tag52.xml" ContentType="application/vnd.openxmlformats-officedocument.presentationml.tags+xml"/>
  <Override PartName="/ppt/notesSlides/notesSlide30.xml" ContentType="application/vnd.openxmlformats-officedocument.presentationml.notesSlide+xml"/>
  <Override PartName="/ppt/tags/tag109.xml" ContentType="application/vnd.openxmlformats-officedocument.presentationml.tags+xml"/>
  <Override PartName="/ppt/tags/tag41.xml" ContentType="application/vnd.openxmlformats-officedocument.presentationml.tags+xml"/>
  <Default Extension="xlsx" ContentType="application/vnd.openxmlformats-officedocument.spreadsheetml.sheet"/>
  <Override PartName="/ppt/charts/chart3.xml" ContentType="application/vnd.openxmlformats-officedocument.drawingml.chart+xml"/>
  <Override PartName="/ppt/notesSlides/notesSlide7.xml" ContentType="application/vnd.openxmlformats-officedocument.presentationml.notesSlide+xml"/>
  <Override PartName="/ppt/tags/tag30.xml" ContentType="application/vnd.openxmlformats-officedocument.presentationml.tag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charts/chart29.xml" ContentType="application/vnd.openxmlformats-officedocument.drawingml.chart+xml"/>
  <Override PartName="/ppt/tags/tag112.xml" ContentType="application/vnd.openxmlformats-officedocument.presentationml.tags+xml"/>
  <Override PartName="/ppt/tags/tag5.xml" ContentType="application/vnd.openxmlformats-officedocument.presentationml.tag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ags/tag79.xml" ContentType="application/vnd.openxmlformats-officedocument.presentationml.tags+xml"/>
  <Override PartName="/ppt/charts/chart18.xml" ContentType="application/vnd.openxmlformats-officedocument.drawingml.chart+xml"/>
  <Override PartName="/ppt/tags/tag101.xml" ContentType="application/vnd.openxmlformats-officedocument.presentationml.tags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ags/tag68.xml" ContentType="application/vnd.openxmlformats-officedocument.presentationml.tags+xml"/>
  <Override PartName="/ppt/notesSlides/notesSlide46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Layouts/slideLayout32.xml" ContentType="application/vnd.openxmlformats-officedocument.presentationml.slideLayout+xml"/>
  <Override PartName="/ppt/tags/tag57.xml" ContentType="application/vnd.openxmlformats-officedocument.presentationml.tags+xml"/>
  <Override PartName="/ppt/notesSlides/notesSlide24.xml" ContentType="application/vnd.openxmlformats-officedocument.presentationml.notesSlide+xml"/>
  <Override PartName="/ppt/charts/chart32.xml" ContentType="application/vnd.openxmlformats-officedocument.drawingml.chart+xml"/>
  <Override PartName="/ppt/notesSlides/notesSlide35.xml" ContentType="application/vnd.openxmlformats-officedocument.presentationml.notesSlide+xml"/>
  <Override PartName="/ppt/charts/chart43.xml" ContentType="application/vnd.openxmlformats-officedocument.drawingml.char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tags/tag35.xml" ContentType="application/vnd.openxmlformats-officedocument.presentationml.tags+xml"/>
  <Override PartName="/ppt/tags/tag46.xml" ContentType="application/vnd.openxmlformats-officedocument.presentationml.tags+xml"/>
  <Override PartName="/ppt/tags/tag82.xml" ContentType="application/vnd.openxmlformats-officedocument.presentationml.tags+xml"/>
  <Override PartName="/ppt/charts/chart8.xml" ContentType="application/vnd.openxmlformats-officedocument.drawingml.chart+xml"/>
  <Override PartName="/ppt/notesSlides/notesSlide13.xml" ContentType="application/vnd.openxmlformats-officedocument.presentationml.notesSlide+xml"/>
  <Override PartName="/ppt/tags/tag93.xml" ContentType="application/vnd.openxmlformats-officedocument.presentationml.tags+xml"/>
  <Override PartName="/ppt/charts/chart21.xml" ContentType="application/vnd.openxmlformats-officedocument.drawingml.chart+xml"/>
  <Override PartName="/ppt/slideLayouts/slideLayout10.xml" ContentType="application/vnd.openxmlformats-officedocument.presentationml.slideLayout+xml"/>
  <Override PartName="/ppt/tags/tag24.xml" ContentType="application/vnd.openxmlformats-officedocument.presentationml.tags+xml"/>
  <Override PartName="/ppt/tags/tag71.xml" ContentType="application/vnd.openxmlformats-officedocument.presentationml.tags+xml"/>
  <Override PartName="/ppt/charts/chart10.xml" ContentType="application/vnd.openxmlformats-officedocument.drawingml.chart+xml"/>
  <Override PartName="/ppt/tags/tag13.xml" ContentType="application/vnd.openxmlformats-officedocument.presentationml.tags+xml"/>
  <Override PartName="/ppt/tags/tag60.xml" ContentType="application/vnd.openxmlformats-officedocument.presentationml.tags+xml"/>
  <Override PartName="/ppt/tags/tag117.xml" ContentType="application/vnd.openxmlformats-officedocument.presentationml.tags+xml"/>
  <Override PartName="/ppt/slides/slide49.xml" ContentType="application/vnd.openxmlformats-officedocument.presentationml.slide+xml"/>
  <Override PartName="/ppt/slideLayouts/slideLayout59.xml" ContentType="application/vnd.openxmlformats-officedocument.presentationml.slideLayout+xml"/>
  <Override PartName="/ppt/notesSlides/notesSlide4.xml" ContentType="application/vnd.openxmlformats-officedocument.presentationml.notesSlide+xml"/>
  <Override PartName="/ppt/tags/tag106.xml" ContentType="application/vnd.openxmlformats-officedocument.presentationml.tags+xml"/>
  <Override PartName="/ppt/slides/slide38.xml" ContentType="application/vnd.openxmlformats-officedocument.presentationml.slide+xml"/>
  <Override PartName="/ppt/slideLayouts/slideLayout48.xml" ContentType="application/vnd.openxmlformats-officedocument.presentationml.slideLayout+xml"/>
  <Override PartName="/ppt/charts/chart48.xml" ContentType="application/vnd.openxmlformats-officedocument.drawingml.chart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tags/tag98.xml" ContentType="application/vnd.openxmlformats-officedocument.presentationml.tags+xml"/>
  <Override PartName="/ppt/notesSlides/notesSlide29.xml" ContentType="application/vnd.openxmlformats-officedocument.presentationml.notesSlide+xml"/>
  <Override PartName="/ppt/charts/chart37.xml" ContentType="application/vnd.openxmlformats-officedocument.drawingml.chart+xml"/>
  <Override PartName="/ppt/tags/tag120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ags/tag2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ags/tag87.xml" ContentType="application/vnd.openxmlformats-officedocument.presentationml.tags+xml"/>
  <Override PartName="/ppt/notesSlides/notesSlide18.xml" ContentType="application/vnd.openxmlformats-officedocument.presentationml.notesSlide+xml"/>
  <Override PartName="/ppt/charts/chart26.xml" ContentType="application/vnd.openxmlformats-officedocument.drawingml.chart+xml"/>
  <Override PartName="/ppt/slides/slide41.xml" ContentType="application/vnd.openxmlformats-officedocument.presentationml.slide+xml"/>
  <Override PartName="/ppt/tags/tag29.xml" ContentType="application/vnd.openxmlformats-officedocument.presentationml.tags+xml"/>
  <Override PartName="/ppt/slideLayouts/slideLayout51.xml" ContentType="application/vnd.openxmlformats-officedocument.presentationml.slideLayout+xml"/>
  <Override PartName="/ppt/tags/tag76.xml" ContentType="application/vnd.openxmlformats-officedocument.presentationml.tags+xml"/>
  <Override PartName="/ppt/charts/chart15.xml" ContentType="application/vnd.openxmlformats-officedocument.drawingml.chart+xml"/>
  <Override PartName="/ppt/notesSlides/notesSlide43.xml" ContentType="application/vnd.openxmlformats-officedocument.presentationml.notesSlide+xml"/>
  <Override PartName="/ppt/charts/chart51.xml" ContentType="application/vnd.openxmlformats-officedocument.drawingml.chart+xml"/>
  <Override PartName="/ppt/slides/slide30.xml" ContentType="application/vnd.openxmlformats-officedocument.presentationml.slide+xml"/>
  <Override PartName="/ppt/tags/tag18.xml" ContentType="application/vnd.openxmlformats-officedocument.presentationml.tags+xml"/>
  <Override PartName="/ppt/slideLayouts/slideLayout40.xml" ContentType="application/vnd.openxmlformats-officedocument.presentationml.slideLayout+xml"/>
  <Override PartName="/ppt/tags/tag54.xml" ContentType="application/vnd.openxmlformats-officedocument.presentationml.tags+xml"/>
  <Override PartName="/ppt/tags/tag65.xml" ContentType="application/vnd.openxmlformats-officedocument.presentationml.tags+xml"/>
  <Override PartName="/ppt/notesSlides/notesSlide32.xml" ContentType="application/vnd.openxmlformats-officedocument.presentationml.notesSlide+xml"/>
  <Override PartName="/ppt/charts/chart40.xml" ContentType="application/vnd.openxmlformats-officedocument.drawingml.chart+xml"/>
  <Override PartName="/ppt/tags/tag43.xml" ContentType="application/vnd.openxmlformats-officedocument.presentationml.tags+xml"/>
  <Override PartName="/ppt/notesSlides/notesSlide9.xml" ContentType="application/vnd.openxmlformats-officedocument.presentationml.notesSlide+xml"/>
  <Override PartName="/ppt/tags/tag90.xml" ContentType="application/vnd.openxmlformats-officedocument.presentationml.tags+xml"/>
  <Override PartName="/ppt/notesSlides/notesSlide21.xml" ContentType="application/vnd.openxmlformats-officedocument.presentationml.notesSlide+xml"/>
  <Override PartName="/ppt/tags/tag32.xml" ContentType="application/vnd.openxmlformats-officedocument.presentationml.tags+xml"/>
  <Override PartName="/ppt/charts/chart5.xml" ContentType="application/vnd.openxmlformats-officedocument.drawingml.chart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tags/tag114.xml" ContentType="application/vnd.openxmlformats-officedocument.presentationml.tags+xml"/>
  <Override PartName="/ppt/slideMasters/slideMaster2.xml" ContentType="application/vnd.openxmlformats-officedocument.presentationml.slideMaster+xml"/>
  <Override PartName="/ppt/tags/tag7.xml" ContentType="application/vnd.openxmlformats-officedocument.presentationml.tags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103.xml" ContentType="application/vnd.openxmlformats-officedocument.presentationml.tags+xml"/>
  <Override PartName="/ppt/slides/slide46.xml" ContentType="application/vnd.openxmlformats-officedocument.presentationml.slide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notesSlides/notesSlide48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Layouts/slideLayout34.xml" ContentType="application/vnd.openxmlformats-officedocument.presentationml.slideLayout+xml"/>
  <Override PartName="/ppt/tags/tag59.xml" ContentType="application/vnd.openxmlformats-officedocument.presentationml.tags+xml"/>
  <Override PartName="/ppt/charts/chart34.xml" ContentType="application/vnd.openxmlformats-officedocument.drawingml.chart+xml"/>
  <Override PartName="/ppt/notesSlides/notesSlide37.xml" ContentType="application/vnd.openxmlformats-officedocument.presentationml.notesSlide+xml"/>
  <Override PartName="/ppt/charts/chart45.xml" ContentType="application/vnd.openxmlformats-officedocument.drawingml.chart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tags/tag37.xml" ContentType="application/vnd.openxmlformats-officedocument.presentationml.tags+xml"/>
  <Override PartName="/ppt/tags/tag48.xml" ContentType="application/vnd.openxmlformats-officedocument.presentationml.tags+xml"/>
  <Override PartName="/ppt/tags/tag84.xml" ContentType="application/vnd.openxmlformats-officedocument.presentationml.tags+xml"/>
  <Override PartName="/ppt/notesSlides/notesSlide15.xml" ContentType="application/vnd.openxmlformats-officedocument.presentationml.notesSlide+xml"/>
  <Override PartName="/ppt/tags/tag95.xml" ContentType="application/vnd.openxmlformats-officedocument.presentationml.tags+xml"/>
  <Override PartName="/ppt/charts/chart23.xml" ContentType="application/vnd.openxmlformats-officedocument.drawingml.chart+xml"/>
  <Override PartName="/ppt/notesSlides/notesSlide26.xml" ContentType="application/vnd.openxmlformats-officedocument.presentationml.notes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tags/tag26.xml" ContentType="application/vnd.openxmlformats-officedocument.presentationml.tags+xml"/>
  <Override PartName="/ppt/tags/tag55.xml" ContentType="application/vnd.openxmlformats-officedocument.presentationml.tags+xml"/>
  <Override PartName="/ppt/tags/tag73.xml" ContentType="application/vnd.openxmlformats-officedocument.presentationml.tags+xml"/>
  <Override PartName="/ppt/charts/chart12.xml" ContentType="application/vnd.openxmlformats-officedocument.drawingml.chart+xml"/>
  <Override PartName="/ppt/notesSlides/notesSlide22.xml" ContentType="application/vnd.openxmlformats-officedocument.presentationml.notesSlide+xml"/>
  <Override PartName="/ppt/charts/chart30.xml" ContentType="application/vnd.openxmlformats-officedocument.drawingml.chart+xml"/>
  <Override PartName="/ppt/notesSlides/notesSlide33.xml" ContentType="application/vnd.openxmlformats-officedocument.presentationml.notesSlide+xml"/>
  <Override PartName="/ppt/charts/chart41.xml" ContentType="application/vnd.openxmlformats-officedocument.drawingml.chart+xml"/>
  <Override PartName="/ppt/notesSlides/notesSlide51.xml" ContentType="application/vnd.openxmlformats-officedocument.presentationml.notesSlide+xml"/>
  <Override PartName="/ppt/tags/tag15.xml" ContentType="application/vnd.openxmlformats-officedocument.presentationml.tags+xml"/>
  <Override PartName="/ppt/tags/tag33.xml" ContentType="application/vnd.openxmlformats-officedocument.presentationml.tags+xml"/>
  <Override PartName="/ppt/tags/tag44.xml" ContentType="application/vnd.openxmlformats-officedocument.presentationml.tags+xml"/>
  <Override PartName="/ppt/tags/tag62.xml" ContentType="application/vnd.openxmlformats-officedocument.presentationml.tags+xml"/>
  <Override PartName="/ppt/tags/tag80.xml" ContentType="application/vnd.openxmlformats-officedocument.presentationml.tags+xml"/>
  <Override PartName="/ppt/charts/chart6.xml" ContentType="application/vnd.openxmlformats-officedocument.drawingml.chart+xml"/>
  <Override PartName="/ppt/notesSlides/notesSlide11.xml" ContentType="application/vnd.openxmlformats-officedocument.presentationml.notesSlide+xml"/>
  <Override PartName="/ppt/tags/tag91.xml" ContentType="application/vnd.openxmlformats-officedocument.presentationml.tags+xml"/>
  <Override PartName="/ppt/notesSlides/notesSlide40.xml" ContentType="application/vnd.openxmlformats-officedocument.presentationml.notesSlide+xml"/>
  <Override PartName="/ppt/tags/tag119.xml" ContentType="application/vnd.openxmlformats-officedocument.presentationml.tags+xml"/>
  <Override PartName="/ppt/tags/tag22.xml" ContentType="application/vnd.openxmlformats-officedocument.presentationml.tags+xml"/>
  <Override PartName="/ppt/tags/tag40.xml" ContentType="application/vnd.openxmlformats-officedocument.presentationml.tags+xml"/>
  <Override PartName="/ppt/tags/tag51.xml" ContentType="application/vnd.openxmlformats-officedocument.presentationml.tags+xml"/>
  <Override PartName="/ppt/notesSlides/notesSlide6.xml" ContentType="application/vnd.openxmlformats-officedocument.presentationml.notesSlide+xml"/>
  <Override PartName="/ppt/tags/tag108.xml" ContentType="application/vnd.openxmlformats-officedocument.presentationml.tags+xml"/>
  <Override PartName="/ppt/slides/slide8.xml" ContentType="application/vnd.openxmlformats-officedocument.presentationml.slide+xml"/>
  <Override PartName="/ppt/tags/tag11.xml" ContentType="application/vnd.openxmlformats-officedocument.presentationml.tags+xml"/>
  <Override PartName="/ppt/charts/chart2.xml" ContentType="application/vnd.openxmlformats-officedocument.drawingml.chart+xml"/>
  <Override PartName="/ppt/tags/tag115.xml" ContentType="application/vnd.openxmlformats-officedocument.presentationml.tags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charts/chart39.xml" ContentType="application/vnd.openxmlformats-officedocument.drawingml.char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ags/tag89.xml" ContentType="application/vnd.openxmlformats-officedocument.presentationml.tags+xml"/>
  <Override PartName="/ppt/charts/chart28.xml" ContentType="application/vnd.openxmlformats-officedocument.drawingml.chart+xml"/>
  <Override PartName="/ppt/tags/tag111.xml" ContentType="application/vnd.openxmlformats-officedocument.presentationml.tags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tags/tag78.xml" ContentType="application/vnd.openxmlformats-officedocument.presentationml.tags+xml"/>
  <Override PartName="/ppt/charts/chart17.xml" ContentType="application/vnd.openxmlformats-officedocument.drawingml.chart+xml"/>
  <Override PartName="/ppt/tags/tag100.xml" ContentType="application/vnd.openxmlformats-officedocument.presentationml.tags+xml"/>
  <Override PartName="/ppt/notesSlides/notesSlide45.xml" ContentType="application/vnd.openxmlformats-officedocument.presentationml.notesSlide+xml"/>
  <Override PartName="/ppt/slides/slide32.xml" ContentType="application/vnd.openxmlformats-officedocument.presentationml.slide+xml"/>
  <Override PartName="/ppt/slideLayouts/slideLayout42.xml" ContentType="application/vnd.openxmlformats-officedocument.presentationml.slideLayout+xml"/>
  <Override PartName="/ppt/tags/tag56.xml" ContentType="application/vnd.openxmlformats-officedocument.presentationml.tags+xml"/>
  <Override PartName="/ppt/tags/tag67.xml" ContentType="application/vnd.openxmlformats-officedocument.presentationml.tags+xml"/>
  <Override PartName="/ppt/notesSlides/notesSlide34.xml" ContentType="application/vnd.openxmlformats-officedocument.presentationml.notesSlide+xml"/>
  <Override PartName="/ppt/charts/chart42.xml" ContentType="application/vnd.openxmlformats-officedocument.drawingml.char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ags/tag45.xml" ContentType="application/vnd.openxmlformats-officedocument.presentationml.tags+xml"/>
  <Override PartName="/ppt/tags/tag92.xml" ContentType="application/vnd.openxmlformats-officedocument.presentationml.tags+xml"/>
  <Override PartName="/ppt/notesSlides/notesSlide23.xml" ContentType="application/vnd.openxmlformats-officedocument.presentationml.notesSlide+xml"/>
  <Override PartName="/ppt/charts/chart31.xml" ContentType="application/vnd.openxmlformats-officedocument.drawingml.chart+xml"/>
  <Override PartName="/ppt/tags/tag34.xml" ContentType="application/vnd.openxmlformats-officedocument.presentationml.tags+xml"/>
  <Override PartName="/ppt/tags/tag81.xml" ContentType="application/vnd.openxmlformats-officedocument.presentationml.tags+xml"/>
  <Override PartName="/ppt/charts/chart7.xml" ContentType="application/vnd.openxmlformats-officedocument.drawingml.chart+xml"/>
  <Override PartName="/ppt/notesSlides/notesSlide12.xml" ContentType="application/vnd.openxmlformats-officedocument.presentationml.notesSlide+xml"/>
  <Override PartName="/ppt/charts/chart20.xml" ContentType="application/vnd.openxmlformats-officedocument.drawingml.chart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tags/tag70.xml" ContentType="application/vnd.openxmlformats-officedocument.presentationml.tags+xml"/>
  <Override PartName="/ppt/tags/tag116.xml" ContentType="application/vnd.openxmlformats-officedocument.presentationml.tags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ags/tag9.xml" ContentType="application/vnd.openxmlformats-officedocument.presentationml.tags+xml"/>
  <Override PartName="/ppt/tags/tag105.xml" ContentType="application/vnd.openxmlformats-officedocument.presentationml.tags+xml"/>
  <Override PartName="/ppt/slides/slide48.xml" ContentType="application/vnd.openxmlformats-officedocument.presentationml.slide+xml"/>
  <Override PartName="/ppt/slideLayouts/slideLayout58.xml" ContentType="application/vnd.openxmlformats-officedocument.presentationml.slideLayout+xml"/>
  <Override PartName="/ppt/notesSlides/notesSlide3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charts/chart36.xml" ContentType="application/vnd.openxmlformats-officedocument.drawingml.chart+xml"/>
  <Override PartName="/ppt/notesSlides/notesSlide39.xml" ContentType="application/vnd.openxmlformats-officedocument.presentationml.notesSlide+xml"/>
  <Override PartName="/ppt/charts/chart47.xml" ContentType="application/vnd.openxmlformats-officedocument.drawingml.char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tags/tag39.xml" ContentType="application/vnd.openxmlformats-officedocument.presentationml.tags+xml"/>
  <Override PartName="/ppt/tags/tag86.xml" ContentType="application/vnd.openxmlformats-officedocument.presentationml.tags+xml"/>
  <Override PartName="/ppt/notesSlides/notesSlide17.xml" ContentType="application/vnd.openxmlformats-officedocument.presentationml.notesSlide+xml"/>
  <Override PartName="/ppt/tags/tag97.xml" ContentType="application/vnd.openxmlformats-officedocument.presentationml.tags+xml"/>
  <Override PartName="/ppt/charts/chart25.xml" ContentType="application/vnd.openxmlformats-officedocument.drawingml.chart+xml"/>
  <Override PartName="/ppt/notesSlides/notesSlide28.xml" ContentType="application/vnd.openxmlformats-officedocument.presentationml.notesSlide+xml"/>
  <Override PartName="/ppt/slides/slide51.xml" ContentType="application/vnd.openxmlformats-officedocument.presentationml.slide+xml"/>
  <Override PartName="/ppt/tags/tag1.xml" ContentType="application/vnd.openxmlformats-officedocument.presentationml.tags+xml"/>
  <Override PartName="/ppt/slideLayouts/slideLayout14.xml" ContentType="application/vnd.openxmlformats-officedocument.presentationml.slideLayout+xml"/>
  <Override PartName="/ppt/tags/tag28.xml" ContentType="application/vnd.openxmlformats-officedocument.presentationml.tags+xml"/>
  <Override PartName="/ppt/tags/tag75.xml" ContentType="application/vnd.openxmlformats-officedocument.presentationml.tags+xml"/>
  <Override PartName="/ppt/charts/chart14.xml" ContentType="application/vnd.openxmlformats-officedocument.drawingml.chart+xml"/>
  <Override PartName="/ppt/slides/slide40.xml" ContentType="application/vnd.openxmlformats-officedocument.presentationml.slide+xml"/>
  <Override PartName="/ppt/tags/tag17.xml" ContentType="application/vnd.openxmlformats-officedocument.presentationml.tags+xml"/>
  <Override PartName="/ppt/slideLayouts/slideLayout50.xml" ContentType="application/vnd.openxmlformats-officedocument.presentationml.slideLayout+xml"/>
  <Override PartName="/ppt/tags/tag64.xml" ContentType="application/vnd.openxmlformats-officedocument.presentationml.tags+xml"/>
  <Override PartName="/ppt/notesSlides/notesSlide42.xml" ContentType="application/vnd.openxmlformats-officedocument.presentationml.notesSlide+xml"/>
  <Override PartName="/ppt/charts/chart50.xml" ContentType="application/vnd.openxmlformats-officedocument.drawingml.chart+xml"/>
  <Override PartName="/ppt/tags/tag53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tags/tag31.xml" ContentType="application/vnd.openxmlformats-officedocument.presentationml.tags+xml"/>
  <Override PartName="/ppt/tags/tag42.xml" ContentType="application/vnd.openxmlformats-officedocument.presentationml.tags+xml"/>
  <Override PartName="/ppt/charts/chart4.xml" ContentType="application/vnd.openxmlformats-officedocument.drawingml.chart+xml"/>
  <Override PartName="/ppt/handoutMasters/handoutMaster1.xml" ContentType="application/vnd.openxmlformats-officedocument.presentationml.handoutMaster+xml"/>
  <Override PartName="/ppt/tags/tag20.xml" ContentType="application/vnd.openxmlformats-officedocument.presentationml.tag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slideLayouts/slideLayout19.xml" ContentType="application/vnd.openxmlformats-officedocument.presentationml.slideLayout+xml"/>
  <Override PartName="/ppt/tags/tag113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5.xml" ContentType="application/vnd.openxmlformats-officedocument.presentationml.slide+xml"/>
  <Override PartName="/ppt/slideLayouts/slideLayout55.xml" ContentType="application/vnd.openxmlformats-officedocument.presentationml.slideLayout+xml"/>
  <Override PartName="/ppt/theme/theme3.xml" ContentType="application/vnd.openxmlformats-officedocument.theme+xml"/>
  <Override PartName="/ppt/charts/chart19.xml" ContentType="application/vnd.openxmlformats-officedocument.drawingml.chart+xml"/>
  <Override PartName="/ppt/tags/tag102.xml" ContentType="application/vnd.openxmlformats-officedocument.presentationml.tags+xml"/>
  <Override PartName="/ppt/notesSlides/notesSlide47.xml" ContentType="application/vnd.openxmlformats-officedocument.presentationml.notesSlide+xml"/>
  <Override PartName="/ppt/slides/slide34.xml" ContentType="application/vnd.openxmlformats-officedocument.presentationml.slide+xml"/>
  <Override PartName="/ppt/slideLayouts/slideLayout44.xml" ContentType="application/vnd.openxmlformats-officedocument.presentationml.slideLayout+xml"/>
  <Override PartName="/ppt/tags/tag58.xml" ContentType="application/vnd.openxmlformats-officedocument.presentationml.tags+xml"/>
  <Override PartName="/ppt/tags/tag69.xml" ContentType="application/vnd.openxmlformats-officedocument.presentationml.tags+xml"/>
  <Override PartName="/ppt/notesSlides/notesSlide36.xml" ContentType="application/vnd.openxmlformats-officedocument.presentationml.notesSlide+xml"/>
  <Override PartName="/ppt/charts/chart44.xml" ContentType="application/vnd.openxmlformats-officedocument.drawingml.chart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47.xml" ContentType="application/vnd.openxmlformats-officedocument.presentationml.tags+xml"/>
  <Override PartName="/ppt/tags/tag94.xml" ContentType="application/vnd.openxmlformats-officedocument.presentationml.tags+xml"/>
  <Override PartName="/ppt/notesSlides/notesSlide25.xml" ContentType="application/vnd.openxmlformats-officedocument.presentationml.notesSlide+xml"/>
  <Override PartName="/ppt/charts/chart33.xml" ContentType="application/vnd.openxmlformats-officedocument.drawingml.char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tags/tag36.xml" ContentType="application/vnd.openxmlformats-officedocument.presentationml.tags+xml"/>
  <Override PartName="/ppt/tags/tag83.xml" ContentType="application/vnd.openxmlformats-officedocument.presentationml.tags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notesSlides/notesSlide14.xml" ContentType="application/vnd.openxmlformats-officedocument.presentationml.notesSlide+xml"/>
  <Override PartName="/ppt/charts/chart22.xml" ContentType="application/vnd.openxmlformats-officedocument.drawingml.chart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tags/tag61.xml" ContentType="application/vnd.openxmlformats-officedocument.presentationml.tags+xml"/>
  <Override PartName="/ppt/tags/tag72.xml" ContentType="application/vnd.openxmlformats-officedocument.presentationml.tags+xml"/>
  <Override PartName="/ppt/tags/tag118.xml" ContentType="application/vnd.openxmlformats-officedocument.presentationml.tags+xml"/>
  <Override PartName="/ppt/notesSlides/notesSlide50.xml" ContentType="application/vnd.openxmlformats-officedocument.presentationml.notesSlide+xml"/>
  <Override PartName="/ppt/tags/tag50.xml" ContentType="application/vnd.openxmlformats-officedocument.presentationml.tags+xml"/>
  <Override PartName="/ppt/tags/tag107.xml" ContentType="application/vnd.openxmlformats-officedocument.presentationml.tags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charts/chart49.xml" ContentType="application/vnd.openxmlformats-officedocument.drawingml.char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notesSlides/notesSlide19.xml" ContentType="application/vnd.openxmlformats-officedocument.presentationml.notesSlide+xml"/>
  <Override PartName="/ppt/tags/tag99.xml" ContentType="application/vnd.openxmlformats-officedocument.presentationml.tags+xml"/>
  <Override PartName="/ppt/charts/chart27.xml" ContentType="application/vnd.openxmlformats-officedocument.drawingml.chart+xml"/>
  <Override PartName="/ppt/tags/tag110.xml" ContentType="application/vnd.openxmlformats-officedocument.presentationml.tags+xml"/>
  <Override PartName="/ppt/charts/chart38.xml" ContentType="application/vnd.openxmlformats-officedocument.drawingml.chart+xml"/>
  <Override PartName="/ppt/tags/tag121.xml" ContentType="application/vnd.openxmlformats-officedocument.presentationml.tags+xml"/>
  <Override PartName="/ppt/tags/tag3.xml" ContentType="application/vnd.openxmlformats-officedocument.presentationml.tags+xml"/>
  <Override PartName="/ppt/slideLayouts/slideLayout16.xml" ContentType="application/vnd.openxmlformats-officedocument.presentationml.slideLayout+xml"/>
  <Override PartName="/ppt/tags/tag77.xml" ContentType="application/vnd.openxmlformats-officedocument.presentationml.tags+xml"/>
  <Default Extension="jpeg" ContentType="image/jpeg"/>
  <Override PartName="/ppt/tags/tag88.xml" ContentType="application/vnd.openxmlformats-officedocument.presentationml.tags+xml"/>
  <Override PartName="/ppt/charts/chart16.xml" ContentType="application/vnd.openxmlformats-officedocument.drawingml.chart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tags/tag19.xml" ContentType="application/vnd.openxmlformats-officedocument.presentationml.tags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ags/tag66.xml" ContentType="application/vnd.openxmlformats-officedocument.presentationml.tags+xml"/>
  <Override PartName="/ppt/notesSlides/notesSlide44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50" r:id="rId2"/>
    <p:sldMasterId id="2147483652" r:id="rId3"/>
  </p:sldMasterIdLst>
  <p:notesMasterIdLst>
    <p:notesMasterId r:id="rId55"/>
  </p:notesMasterIdLst>
  <p:handoutMasterIdLst>
    <p:handoutMasterId r:id="rId56"/>
  </p:handoutMasterIdLst>
  <p:sldIdLst>
    <p:sldId id="256" r:id="rId4"/>
    <p:sldId id="334" r:id="rId5"/>
    <p:sldId id="409" r:id="rId6"/>
    <p:sldId id="357" r:id="rId7"/>
    <p:sldId id="410" r:id="rId8"/>
    <p:sldId id="359" r:id="rId9"/>
    <p:sldId id="420" r:id="rId10"/>
    <p:sldId id="421" r:id="rId11"/>
    <p:sldId id="422" r:id="rId12"/>
    <p:sldId id="423" r:id="rId13"/>
    <p:sldId id="424" r:id="rId14"/>
    <p:sldId id="425" r:id="rId15"/>
    <p:sldId id="426" r:id="rId16"/>
    <p:sldId id="370" r:id="rId17"/>
    <p:sldId id="372" r:id="rId18"/>
    <p:sldId id="413" r:id="rId19"/>
    <p:sldId id="414" r:id="rId20"/>
    <p:sldId id="373" r:id="rId21"/>
    <p:sldId id="374" r:id="rId22"/>
    <p:sldId id="415" r:id="rId23"/>
    <p:sldId id="375" r:id="rId24"/>
    <p:sldId id="376" r:id="rId25"/>
    <p:sldId id="378" r:id="rId26"/>
    <p:sldId id="379" r:id="rId27"/>
    <p:sldId id="380" r:id="rId28"/>
    <p:sldId id="381" r:id="rId29"/>
    <p:sldId id="382" r:id="rId30"/>
    <p:sldId id="384" r:id="rId31"/>
    <p:sldId id="383" r:id="rId32"/>
    <p:sldId id="385" r:id="rId33"/>
    <p:sldId id="386" r:id="rId34"/>
    <p:sldId id="387" r:id="rId35"/>
    <p:sldId id="388" r:id="rId36"/>
    <p:sldId id="389" r:id="rId37"/>
    <p:sldId id="401" r:id="rId38"/>
    <p:sldId id="391" r:id="rId39"/>
    <p:sldId id="392" r:id="rId40"/>
    <p:sldId id="396" r:id="rId41"/>
    <p:sldId id="394" r:id="rId42"/>
    <p:sldId id="397" r:id="rId43"/>
    <p:sldId id="418" r:id="rId44"/>
    <p:sldId id="419" r:id="rId45"/>
    <p:sldId id="398" r:id="rId46"/>
    <p:sldId id="399" r:id="rId47"/>
    <p:sldId id="354" r:id="rId48"/>
    <p:sldId id="402" r:id="rId49"/>
    <p:sldId id="403" r:id="rId50"/>
    <p:sldId id="411" r:id="rId51"/>
    <p:sldId id="405" r:id="rId52"/>
    <p:sldId id="407" r:id="rId53"/>
    <p:sldId id="408" r:id="rId54"/>
  </p:sldIdLst>
  <p:sldSz cx="9144000" cy="6858000" type="screen4x3"/>
  <p:notesSz cx="6946900" cy="10007600"/>
  <p:custDataLst>
    <p:tags r:id="rId57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400" b="1" i="1" kern="1200">
        <a:solidFill>
          <a:srgbClr val="FF008C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400" b="1" i="1" kern="1200">
        <a:solidFill>
          <a:srgbClr val="FF008C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400" b="1" i="1" kern="1200">
        <a:solidFill>
          <a:srgbClr val="FF008C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400" b="1" i="1" kern="1200">
        <a:solidFill>
          <a:srgbClr val="FF008C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400" b="1" i="1" kern="1200">
        <a:solidFill>
          <a:srgbClr val="FF008C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400" b="1" i="1" kern="1200">
        <a:solidFill>
          <a:srgbClr val="FF008C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400" b="1" i="1" kern="1200">
        <a:solidFill>
          <a:srgbClr val="FF008C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400" b="1" i="1" kern="1200">
        <a:solidFill>
          <a:srgbClr val="FF008C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400" b="1" i="1" kern="1200">
        <a:solidFill>
          <a:srgbClr val="FF008C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008000"/>
    <a:srgbClr val="FF5050"/>
    <a:srgbClr val="969696"/>
    <a:srgbClr val="CC0000"/>
    <a:srgbClr val="FF9933"/>
    <a:srgbClr val="BCDF7D"/>
    <a:srgbClr val="419EBF"/>
    <a:srgbClr val="3184A9"/>
    <a:srgbClr val="23565D"/>
  </p:clrMru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emastil 1 - aks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emastil 1 - aks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E8B1032C-EA38-4F05-BA0D-38AFFFC7BED3}" styleName="Lys stil 3 - aks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5758FB7-9AC5-4552-8A53-C91805E547FA}" styleName="Temastil 1 - aks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93296810-A885-4BE3-A3E7-6D5BEEA58F35}" styleName="Middels stil 2 - aks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Middels stil 2 - aks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ddels stil 2 - aks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iddels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633" autoAdjust="0"/>
    <p:restoredTop sz="99831" autoAdjust="0"/>
  </p:normalViewPr>
  <p:slideViewPr>
    <p:cSldViewPr>
      <p:cViewPr varScale="1">
        <p:scale>
          <a:sx n="114" d="100"/>
          <a:sy n="114" d="100"/>
        </p:scale>
        <p:origin x="-1272" y="-90"/>
      </p:cViewPr>
      <p:guideLst>
        <p:guide orient="horz" pos="2432"/>
        <p:guide pos="331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523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tags" Target="tags/tag1.xml"/><Relationship Id="rId61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7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0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1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2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3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4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5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6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7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8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9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.xlsx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0.xlsx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1.xlsx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2.xlsx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3.xlsx"/></Relationships>
</file>

<file path=ppt/charts/_rels/chart3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4.xlsx"/></Relationships>
</file>

<file path=ppt/charts/_rels/chart3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5.xlsx"/></Relationships>
</file>

<file path=ppt/charts/_rels/chart3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6.xlsx"/></Relationships>
</file>

<file path=ppt/charts/_rels/chart3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7.xlsx"/></Relationships>
</file>

<file path=ppt/charts/_rels/chart3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8.xlsx"/></Relationships>
</file>

<file path=ppt/charts/_rels/chart3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9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.xlsx"/></Relationships>
</file>

<file path=ppt/charts/_rels/chart4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0.xlsx"/></Relationships>
</file>

<file path=ppt/charts/_rels/chart4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1.xlsx"/></Relationships>
</file>

<file path=ppt/charts/_rels/chart4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2.xlsx"/></Relationships>
</file>

<file path=ppt/charts/_rels/chart4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3.xlsx"/></Relationships>
</file>

<file path=ppt/charts/_rels/chart4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4.xlsx"/></Relationships>
</file>

<file path=ppt/charts/_rels/chart4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5.xlsx"/></Relationships>
</file>

<file path=ppt/charts/_rels/chart4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6.xlsx"/></Relationships>
</file>

<file path=ppt/charts/_rels/chart4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7.xlsx"/></Relationships>
</file>

<file path=ppt/charts/_rels/chart4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8.xlsx"/></Relationships>
</file>

<file path=ppt/charts/_rels/chart4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9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5.xlsx"/></Relationships>
</file>

<file path=ppt/charts/_rels/chart5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50.xlsx"/></Relationships>
</file>

<file path=ppt/charts/_rels/chart5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51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I liten grad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Trives du i Oslo?</c:v>
                </c:pt>
                <c:pt idx="1">
                  <c:v>Føler du deg knyttet til Oslo?</c:v>
                </c:pt>
                <c:pt idx="2">
                  <c:v>Trives du i området der du bor?</c:v>
                </c:pt>
                <c:pt idx="3">
                  <c:v>Føler du deg knyttet til området der du bor?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1</c:v>
                </c:pt>
                <c:pt idx="1">
                  <c:v>5</c:v>
                </c:pt>
                <c:pt idx="2">
                  <c:v>5</c:v>
                </c:pt>
                <c:pt idx="3">
                  <c:v>14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Trives du i Oslo?</c:v>
                </c:pt>
                <c:pt idx="1">
                  <c:v>Føler du deg knyttet til Oslo?</c:v>
                </c:pt>
                <c:pt idx="2">
                  <c:v>Trives du i området der du bor?</c:v>
                </c:pt>
                <c:pt idx="3">
                  <c:v>Føler du deg knyttet til området der du bor?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4</c:v>
                </c:pt>
                <c:pt idx="1">
                  <c:v>11</c:v>
                </c:pt>
                <c:pt idx="2">
                  <c:v>6</c:v>
                </c:pt>
                <c:pt idx="3">
                  <c:v>17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Trives du i Oslo?</c:v>
                </c:pt>
                <c:pt idx="1">
                  <c:v>Føler du deg knyttet til Oslo?</c:v>
                </c:pt>
                <c:pt idx="2">
                  <c:v>Trives du i området der du bor?</c:v>
                </c:pt>
                <c:pt idx="3">
                  <c:v>Føler du deg knyttet til området der du bor?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16</c:v>
                </c:pt>
                <c:pt idx="1">
                  <c:v>21</c:v>
                </c:pt>
                <c:pt idx="2">
                  <c:v>21</c:v>
                </c:pt>
                <c:pt idx="3">
                  <c:v>22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I stor grad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Trives du i Oslo?</c:v>
                </c:pt>
                <c:pt idx="1">
                  <c:v>Føler du deg knyttet til Oslo?</c:v>
                </c:pt>
                <c:pt idx="2">
                  <c:v>Trives du i området der du bor?</c:v>
                </c:pt>
                <c:pt idx="3">
                  <c:v>Føler du deg knyttet til området der du bor?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79</c:v>
                </c:pt>
                <c:pt idx="1">
                  <c:v>63</c:v>
                </c:pt>
                <c:pt idx="2">
                  <c:v>68</c:v>
                </c:pt>
                <c:pt idx="3">
                  <c:v>47</c:v>
                </c:pt>
              </c:numCache>
            </c:numRef>
          </c:val>
        </c:ser>
        <c:dLbls>
          <c:showVal val="1"/>
        </c:dLbls>
        <c:gapWidth val="75"/>
        <c:overlap val="100"/>
        <c:axId val="85031936"/>
        <c:axId val="85041920"/>
      </c:barChart>
      <c:catAx>
        <c:axId val="8503193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85041920"/>
        <c:crossesAt val="0"/>
        <c:lblAlgn val="ctr"/>
        <c:lblOffset val="100"/>
        <c:tickMarkSkip val="1"/>
      </c:catAx>
      <c:valAx>
        <c:axId val="8504192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8503193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5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36</c:v>
                </c:pt>
                <c:pt idx="1">
                  <c:v>74</c:v>
                </c:pt>
                <c:pt idx="2">
                  <c:v>49</c:v>
                </c:pt>
                <c:pt idx="3">
                  <c:v>45</c:v>
                </c:pt>
                <c:pt idx="4">
                  <c:v>10</c:v>
                </c:pt>
                <c:pt idx="5">
                  <c:v>19</c:v>
                </c:pt>
                <c:pt idx="6">
                  <c:v>7</c:v>
                </c:pt>
                <c:pt idx="7">
                  <c:v>3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64</c:v>
                </c:pt>
                <c:pt idx="1">
                  <c:v>26</c:v>
                </c:pt>
                <c:pt idx="2">
                  <c:v>51</c:v>
                </c:pt>
                <c:pt idx="3">
                  <c:v>55</c:v>
                </c:pt>
                <c:pt idx="4">
                  <c:v>90</c:v>
                </c:pt>
                <c:pt idx="5">
                  <c:v>81</c:v>
                </c:pt>
                <c:pt idx="6">
                  <c:v>93</c:v>
                </c:pt>
                <c:pt idx="7">
                  <c:v>97</c:v>
                </c:pt>
              </c:numCache>
            </c:numRef>
          </c:val>
        </c:ser>
        <c:dLbls>
          <c:showVal val="1"/>
        </c:dLbls>
        <c:gapWidth val="75"/>
        <c:overlap val="100"/>
        <c:axId val="108935424"/>
        <c:axId val="108941312"/>
      </c:barChart>
      <c:catAx>
        <c:axId val="10893542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8941312"/>
        <c:crossesAt val="0"/>
        <c:lblAlgn val="ctr"/>
        <c:lblOffset val="100"/>
        <c:tickMarkSkip val="1"/>
      </c:catAx>
      <c:valAx>
        <c:axId val="10894131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893542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2</c:v>
                </c:pt>
                <c:pt idx="1">
                  <c:v>3</c:v>
                </c:pt>
                <c:pt idx="2">
                  <c:v>3</c:v>
                </c:pt>
                <c:pt idx="3">
                  <c:v>2</c:v>
                </c:pt>
                <c:pt idx="4">
                  <c:v>3</c:v>
                </c:pt>
                <c:pt idx="5">
                  <c:v>4</c:v>
                </c:pt>
                <c:pt idx="6">
                  <c:v>32</c:v>
                </c:pt>
                <c:pt idx="7">
                  <c:v>6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98</c:v>
                </c:pt>
                <c:pt idx="1">
                  <c:v>97</c:v>
                </c:pt>
                <c:pt idx="2">
                  <c:v>97</c:v>
                </c:pt>
                <c:pt idx="3">
                  <c:v>98</c:v>
                </c:pt>
                <c:pt idx="4">
                  <c:v>97</c:v>
                </c:pt>
                <c:pt idx="5">
                  <c:v>96</c:v>
                </c:pt>
                <c:pt idx="6">
                  <c:v>68</c:v>
                </c:pt>
                <c:pt idx="7">
                  <c:v>94</c:v>
                </c:pt>
              </c:numCache>
            </c:numRef>
          </c:val>
        </c:ser>
        <c:dLbls>
          <c:showVal val="1"/>
        </c:dLbls>
        <c:gapWidth val="75"/>
        <c:overlap val="100"/>
        <c:axId val="109271680"/>
        <c:axId val="109285760"/>
      </c:barChart>
      <c:catAx>
        <c:axId val="10927168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9285760"/>
        <c:crossesAt val="0"/>
        <c:lblAlgn val="ctr"/>
        <c:lblOffset val="100"/>
        <c:tickMarkSkip val="1"/>
      </c:catAx>
      <c:valAx>
        <c:axId val="10928576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927168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10</c:v>
                </c:pt>
                <c:pt idx="1">
                  <c:v>8</c:v>
                </c:pt>
                <c:pt idx="2">
                  <c:v>11</c:v>
                </c:pt>
                <c:pt idx="3">
                  <c:v>16</c:v>
                </c:pt>
                <c:pt idx="4">
                  <c:v>26</c:v>
                </c:pt>
                <c:pt idx="5">
                  <c:v>5</c:v>
                </c:pt>
                <c:pt idx="6">
                  <c:v>13</c:v>
                </c:pt>
                <c:pt idx="7">
                  <c:v>42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20</c:v>
                </c:pt>
                <c:pt idx="1">
                  <c:v>11</c:v>
                </c:pt>
                <c:pt idx="2">
                  <c:v>16</c:v>
                </c:pt>
                <c:pt idx="3">
                  <c:v>15</c:v>
                </c:pt>
                <c:pt idx="4">
                  <c:v>23</c:v>
                </c:pt>
                <c:pt idx="5">
                  <c:v>13</c:v>
                </c:pt>
                <c:pt idx="6">
                  <c:v>22</c:v>
                </c:pt>
                <c:pt idx="7">
                  <c:v>17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Sheet1!$B$4:$I$4</c:f>
              <c:numCache>
                <c:formatCode>0</c:formatCode>
                <c:ptCount val="8"/>
                <c:pt idx="0">
                  <c:v>27</c:v>
                </c:pt>
                <c:pt idx="1">
                  <c:v>23</c:v>
                </c:pt>
                <c:pt idx="2">
                  <c:v>25</c:v>
                </c:pt>
                <c:pt idx="3">
                  <c:v>21</c:v>
                </c:pt>
                <c:pt idx="4">
                  <c:v>16</c:v>
                </c:pt>
                <c:pt idx="5">
                  <c:v>23</c:v>
                </c:pt>
                <c:pt idx="6">
                  <c:v>24</c:v>
                </c:pt>
                <c:pt idx="7">
                  <c:v>34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Sheet1!$B$5:$I$5</c:f>
              <c:numCache>
                <c:formatCode>0</c:formatCode>
                <c:ptCount val="8"/>
                <c:pt idx="0">
                  <c:v>43</c:v>
                </c:pt>
                <c:pt idx="1">
                  <c:v>58</c:v>
                </c:pt>
                <c:pt idx="2">
                  <c:v>48</c:v>
                </c:pt>
                <c:pt idx="3">
                  <c:v>48</c:v>
                </c:pt>
                <c:pt idx="4">
                  <c:v>35</c:v>
                </c:pt>
                <c:pt idx="5">
                  <c:v>60</c:v>
                </c:pt>
                <c:pt idx="6">
                  <c:v>41</c:v>
                </c:pt>
                <c:pt idx="7">
                  <c:v>8</c:v>
                </c:pt>
              </c:numCache>
            </c:numRef>
          </c:val>
        </c:ser>
        <c:dLbls>
          <c:showVal val="1"/>
        </c:dLbls>
        <c:gapWidth val="75"/>
        <c:overlap val="100"/>
        <c:axId val="109655552"/>
        <c:axId val="109657088"/>
      </c:barChart>
      <c:catAx>
        <c:axId val="10965555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9657088"/>
        <c:crossesAt val="0"/>
        <c:lblAlgn val="ctr"/>
        <c:lblOffset val="100"/>
        <c:tickMarkSkip val="1"/>
      </c:catAx>
      <c:valAx>
        <c:axId val="10965708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965555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50</c:v>
                </c:pt>
                <c:pt idx="1">
                  <c:v>18</c:v>
                </c:pt>
                <c:pt idx="2">
                  <c:v>26</c:v>
                </c:pt>
                <c:pt idx="3">
                  <c:v>37</c:v>
                </c:pt>
                <c:pt idx="4">
                  <c:v>28</c:v>
                </c:pt>
                <c:pt idx="5">
                  <c:v>13</c:v>
                </c:pt>
                <c:pt idx="6">
                  <c:v>45</c:v>
                </c:pt>
                <c:pt idx="7">
                  <c:v>42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12</c:v>
                </c:pt>
                <c:pt idx="1">
                  <c:v>15</c:v>
                </c:pt>
                <c:pt idx="2">
                  <c:v>23</c:v>
                </c:pt>
                <c:pt idx="3">
                  <c:v>12</c:v>
                </c:pt>
                <c:pt idx="4">
                  <c:v>15</c:v>
                </c:pt>
                <c:pt idx="5">
                  <c:v>26</c:v>
                </c:pt>
                <c:pt idx="6">
                  <c:v>21</c:v>
                </c:pt>
                <c:pt idx="7">
                  <c:v>27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Sheet1!$B$4:$I$4</c:f>
              <c:numCache>
                <c:formatCode>0</c:formatCode>
                <c:ptCount val="8"/>
                <c:pt idx="0">
                  <c:v>12</c:v>
                </c:pt>
                <c:pt idx="1">
                  <c:v>41</c:v>
                </c:pt>
                <c:pt idx="2">
                  <c:v>21</c:v>
                </c:pt>
                <c:pt idx="3">
                  <c:v>0</c:v>
                </c:pt>
                <c:pt idx="4">
                  <c:v>38</c:v>
                </c:pt>
                <c:pt idx="5">
                  <c:v>12</c:v>
                </c:pt>
                <c:pt idx="6">
                  <c:v>16</c:v>
                </c:pt>
                <c:pt idx="7">
                  <c:v>9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Sheet1!$B$5:$I$5</c:f>
              <c:numCache>
                <c:formatCode>0</c:formatCode>
                <c:ptCount val="8"/>
                <c:pt idx="0">
                  <c:v>25</c:v>
                </c:pt>
                <c:pt idx="1">
                  <c:v>26</c:v>
                </c:pt>
                <c:pt idx="2">
                  <c:v>30</c:v>
                </c:pt>
                <c:pt idx="3">
                  <c:v>52</c:v>
                </c:pt>
                <c:pt idx="4">
                  <c:v>19</c:v>
                </c:pt>
                <c:pt idx="5">
                  <c:v>49</c:v>
                </c:pt>
                <c:pt idx="6">
                  <c:v>19</c:v>
                </c:pt>
                <c:pt idx="7">
                  <c:v>22</c:v>
                </c:pt>
              </c:numCache>
            </c:numRef>
          </c:val>
        </c:ser>
        <c:dLbls>
          <c:showVal val="1"/>
        </c:dLbls>
        <c:gapWidth val="75"/>
        <c:overlap val="100"/>
        <c:axId val="108152320"/>
        <c:axId val="108153856"/>
      </c:barChart>
      <c:catAx>
        <c:axId val="10815232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8153856"/>
        <c:crossesAt val="0"/>
        <c:lblAlgn val="ctr"/>
        <c:lblOffset val="100"/>
        <c:tickMarkSkip val="1"/>
      </c:catAx>
      <c:valAx>
        <c:axId val="10815385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815232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7</c:v>
                </c:pt>
                <c:pt idx="1">
                  <c:v>8</c:v>
                </c:pt>
                <c:pt idx="2">
                  <c:v>15</c:v>
                </c:pt>
                <c:pt idx="3">
                  <c:v>14</c:v>
                </c:pt>
                <c:pt idx="4">
                  <c:v>14</c:v>
                </c:pt>
                <c:pt idx="5">
                  <c:v>0</c:v>
                </c:pt>
                <c:pt idx="6">
                  <c:v>2</c:v>
                </c:pt>
                <c:pt idx="7">
                  <c:v>17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22</c:v>
                </c:pt>
                <c:pt idx="1">
                  <c:v>14</c:v>
                </c:pt>
                <c:pt idx="2">
                  <c:v>18</c:v>
                </c:pt>
                <c:pt idx="3">
                  <c:v>29</c:v>
                </c:pt>
                <c:pt idx="4">
                  <c:v>21</c:v>
                </c:pt>
                <c:pt idx="5">
                  <c:v>19</c:v>
                </c:pt>
                <c:pt idx="6">
                  <c:v>27</c:v>
                </c:pt>
                <c:pt idx="7">
                  <c:v>31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Sheet1!$B$4:$I$4</c:f>
              <c:numCache>
                <c:formatCode>0</c:formatCode>
                <c:ptCount val="8"/>
                <c:pt idx="0">
                  <c:v>42</c:v>
                </c:pt>
                <c:pt idx="1">
                  <c:v>34</c:v>
                </c:pt>
                <c:pt idx="2">
                  <c:v>30</c:v>
                </c:pt>
                <c:pt idx="3">
                  <c:v>28</c:v>
                </c:pt>
                <c:pt idx="4">
                  <c:v>42</c:v>
                </c:pt>
                <c:pt idx="5">
                  <c:v>48</c:v>
                </c:pt>
                <c:pt idx="6">
                  <c:v>47</c:v>
                </c:pt>
                <c:pt idx="7">
                  <c:v>37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Sheet1!$B$5:$I$5</c:f>
              <c:numCache>
                <c:formatCode>0</c:formatCode>
                <c:ptCount val="8"/>
                <c:pt idx="0">
                  <c:v>28</c:v>
                </c:pt>
                <c:pt idx="1">
                  <c:v>44</c:v>
                </c:pt>
                <c:pt idx="2">
                  <c:v>37</c:v>
                </c:pt>
                <c:pt idx="3">
                  <c:v>28</c:v>
                </c:pt>
                <c:pt idx="4">
                  <c:v>23</c:v>
                </c:pt>
                <c:pt idx="5">
                  <c:v>33</c:v>
                </c:pt>
                <c:pt idx="6">
                  <c:v>24</c:v>
                </c:pt>
                <c:pt idx="7">
                  <c:v>15</c:v>
                </c:pt>
              </c:numCache>
            </c:numRef>
          </c:val>
        </c:ser>
        <c:dLbls>
          <c:showVal val="1"/>
        </c:dLbls>
        <c:gapWidth val="75"/>
        <c:overlap val="100"/>
        <c:axId val="110299392"/>
        <c:axId val="110317568"/>
      </c:barChart>
      <c:catAx>
        <c:axId val="11029939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0317568"/>
        <c:crossesAt val="0"/>
        <c:lblAlgn val="ctr"/>
        <c:lblOffset val="100"/>
        <c:tickMarkSkip val="1"/>
      </c:catAx>
      <c:valAx>
        <c:axId val="11031756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029939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20</c:v>
                </c:pt>
                <c:pt idx="1">
                  <c:v>21</c:v>
                </c:pt>
                <c:pt idx="2">
                  <c:v>22</c:v>
                </c:pt>
                <c:pt idx="3">
                  <c:v>14</c:v>
                </c:pt>
                <c:pt idx="4">
                  <c:v>17</c:v>
                </c:pt>
                <c:pt idx="5">
                  <c:v>18</c:v>
                </c:pt>
                <c:pt idx="6">
                  <c:v>35</c:v>
                </c:pt>
                <c:pt idx="7">
                  <c:v>21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30</c:v>
                </c:pt>
                <c:pt idx="1">
                  <c:v>38</c:v>
                </c:pt>
                <c:pt idx="2">
                  <c:v>41</c:v>
                </c:pt>
                <c:pt idx="3">
                  <c:v>34</c:v>
                </c:pt>
                <c:pt idx="4">
                  <c:v>46</c:v>
                </c:pt>
                <c:pt idx="5">
                  <c:v>46</c:v>
                </c:pt>
                <c:pt idx="6">
                  <c:v>32</c:v>
                </c:pt>
                <c:pt idx="7">
                  <c:v>31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Sheet1!$B$4:$I$4</c:f>
              <c:numCache>
                <c:formatCode>0</c:formatCode>
                <c:ptCount val="8"/>
                <c:pt idx="0">
                  <c:v>31</c:v>
                </c:pt>
                <c:pt idx="1">
                  <c:v>22</c:v>
                </c:pt>
                <c:pt idx="2">
                  <c:v>17</c:v>
                </c:pt>
                <c:pt idx="3">
                  <c:v>25</c:v>
                </c:pt>
                <c:pt idx="4">
                  <c:v>24</c:v>
                </c:pt>
                <c:pt idx="5">
                  <c:v>28</c:v>
                </c:pt>
                <c:pt idx="6">
                  <c:v>20</c:v>
                </c:pt>
                <c:pt idx="7">
                  <c:v>28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Sheet1!$B$5:$I$5</c:f>
              <c:numCache>
                <c:formatCode>0</c:formatCode>
                <c:ptCount val="8"/>
                <c:pt idx="0">
                  <c:v>18</c:v>
                </c:pt>
                <c:pt idx="1">
                  <c:v>19</c:v>
                </c:pt>
                <c:pt idx="2">
                  <c:v>19</c:v>
                </c:pt>
                <c:pt idx="3">
                  <c:v>27</c:v>
                </c:pt>
                <c:pt idx="4">
                  <c:v>13</c:v>
                </c:pt>
                <c:pt idx="5">
                  <c:v>7</c:v>
                </c:pt>
                <c:pt idx="6">
                  <c:v>13</c:v>
                </c:pt>
                <c:pt idx="7">
                  <c:v>20</c:v>
                </c:pt>
              </c:numCache>
            </c:numRef>
          </c:val>
        </c:ser>
        <c:dLbls>
          <c:showVal val="1"/>
        </c:dLbls>
        <c:gapWidth val="75"/>
        <c:overlap val="100"/>
        <c:axId val="114994560"/>
        <c:axId val="115008640"/>
      </c:barChart>
      <c:catAx>
        <c:axId val="11499456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5008640"/>
        <c:crossesAt val="0"/>
        <c:lblAlgn val="ctr"/>
        <c:lblOffset val="100"/>
        <c:tickMarkSkip val="1"/>
      </c:catAx>
      <c:valAx>
        <c:axId val="11500864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499456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</c:f>
              <c:strCache>
                <c:ptCount val="1"/>
                <c:pt idx="0">
                  <c:v>Biblioteket/bokbussen</c:v>
                </c:pt>
              </c:strCache>
            </c:strRef>
          </c:cat>
          <c:val>
            <c:numRef>
              <c:f>Sheet1!$B$2</c:f>
              <c:numCache>
                <c:formatCode>0</c:formatCode>
                <c:ptCount val="1"/>
                <c:pt idx="0">
                  <c:v>36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</c:f>
              <c:strCache>
                <c:ptCount val="1"/>
                <c:pt idx="0">
                  <c:v>Biblioteket/bokbussen</c:v>
                </c:pt>
              </c:strCache>
            </c:strRef>
          </c:cat>
          <c:val>
            <c:numRef>
              <c:f>Sheet1!$B$3</c:f>
              <c:numCache>
                <c:formatCode>0</c:formatCode>
                <c:ptCount val="1"/>
                <c:pt idx="0">
                  <c:v>64</c:v>
                </c:pt>
              </c:numCache>
            </c:numRef>
          </c:val>
        </c:ser>
        <c:dLbls>
          <c:showVal val="1"/>
        </c:dLbls>
        <c:gapWidth val="75"/>
        <c:overlap val="100"/>
        <c:axId val="115355648"/>
        <c:axId val="115357184"/>
      </c:barChart>
      <c:catAx>
        <c:axId val="115355648"/>
        <c:scaling>
          <c:orientation val="maxMin"/>
        </c:scaling>
        <c:axPos val="l"/>
        <c:numFmt formatCode="General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5357184"/>
        <c:crossesAt val="0"/>
        <c:lblAlgn val="ctr"/>
        <c:lblOffset val="100"/>
        <c:tickMarkSkip val="1"/>
      </c:catAx>
      <c:valAx>
        <c:axId val="11535718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535564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Sheet1!$B$1:$F$1</c:f>
              <c:strCache>
                <c:ptCount val="5"/>
                <c:pt idx="0">
                  <c:v>Biblioteket/bokbussen</c:v>
                </c:pt>
                <c:pt idx="1">
                  <c:v>Renovasjon/ avfallshåndtering generelt </c:v>
                </c:pt>
                <c:pt idx="2">
                  <c:v>Kildesorteringen av matavfall og plastemballasje </c:v>
                </c:pt>
                <c:pt idx="3">
                  <c:v>Innsamling av farlig avfall og kasserte små elektriske og elektroniske apparater </c:v>
                </c:pt>
                <c:pt idx="4">
                  <c:v>Drikkevannkvalitet </c:v>
                </c:pt>
              </c:strCache>
            </c:strRef>
          </c:cat>
          <c:val>
            <c:numRef>
              <c:f>Sheet1!$B$2:$F$2</c:f>
              <c:numCache>
                <c:formatCode>0</c:formatCode>
                <c:ptCount val="5"/>
                <c:pt idx="0">
                  <c:v>3</c:v>
                </c:pt>
                <c:pt idx="1">
                  <c:v>11</c:v>
                </c:pt>
                <c:pt idx="2">
                  <c:v>54</c:v>
                </c:pt>
                <c:pt idx="3">
                  <c:v>42</c:v>
                </c:pt>
                <c:pt idx="4">
                  <c:v>5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Sheet1!$B$1:$F$1</c:f>
              <c:strCache>
                <c:ptCount val="5"/>
                <c:pt idx="0">
                  <c:v>Biblioteket/bokbussen</c:v>
                </c:pt>
                <c:pt idx="1">
                  <c:v>Renovasjon/ avfallshåndtering generelt </c:v>
                </c:pt>
                <c:pt idx="2">
                  <c:v>Kildesorteringen av matavfall og plastemballasje </c:v>
                </c:pt>
                <c:pt idx="3">
                  <c:v>Innsamling av farlig avfall og kasserte små elektriske og elektroniske apparater </c:v>
                </c:pt>
                <c:pt idx="4">
                  <c:v>Drikkevannkvalitet </c:v>
                </c:pt>
              </c:strCache>
            </c:strRef>
          </c:cat>
          <c:val>
            <c:numRef>
              <c:f>Sheet1!$B$3:$F$3</c:f>
              <c:numCache>
                <c:formatCode>0</c:formatCode>
                <c:ptCount val="5"/>
                <c:pt idx="0">
                  <c:v>5</c:v>
                </c:pt>
                <c:pt idx="1">
                  <c:v>17</c:v>
                </c:pt>
                <c:pt idx="2">
                  <c:v>13</c:v>
                </c:pt>
                <c:pt idx="3">
                  <c:v>19</c:v>
                </c:pt>
                <c:pt idx="4">
                  <c:v>10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Sheet1!$B$1:$F$1</c:f>
              <c:strCache>
                <c:ptCount val="5"/>
                <c:pt idx="0">
                  <c:v>Biblioteket/bokbussen</c:v>
                </c:pt>
                <c:pt idx="1">
                  <c:v>Renovasjon/ avfallshåndtering generelt </c:v>
                </c:pt>
                <c:pt idx="2">
                  <c:v>Kildesorteringen av matavfall og plastemballasje </c:v>
                </c:pt>
                <c:pt idx="3">
                  <c:v>Innsamling av farlig avfall og kasserte små elektriske og elektroniske apparater </c:v>
                </c:pt>
                <c:pt idx="4">
                  <c:v>Drikkevannkvalitet </c:v>
                </c:pt>
              </c:strCache>
            </c:strRef>
          </c:cat>
          <c:val>
            <c:numRef>
              <c:f>Sheet1!$B$4:$F$4</c:f>
              <c:numCache>
                <c:formatCode>0</c:formatCode>
                <c:ptCount val="5"/>
                <c:pt idx="0">
                  <c:v>23</c:v>
                </c:pt>
                <c:pt idx="1">
                  <c:v>32</c:v>
                </c:pt>
                <c:pt idx="2">
                  <c:v>15</c:v>
                </c:pt>
                <c:pt idx="3">
                  <c:v>17</c:v>
                </c:pt>
                <c:pt idx="4">
                  <c:v>19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Sheet1!$B$1:$F$1</c:f>
              <c:strCache>
                <c:ptCount val="5"/>
                <c:pt idx="0">
                  <c:v>Biblioteket/bokbussen</c:v>
                </c:pt>
                <c:pt idx="1">
                  <c:v>Renovasjon/ avfallshåndtering generelt </c:v>
                </c:pt>
                <c:pt idx="2">
                  <c:v>Kildesorteringen av matavfall og plastemballasje </c:v>
                </c:pt>
                <c:pt idx="3">
                  <c:v>Innsamling av farlig avfall og kasserte små elektriske og elektroniske apparater </c:v>
                </c:pt>
                <c:pt idx="4">
                  <c:v>Drikkevannkvalitet </c:v>
                </c:pt>
              </c:strCache>
            </c:strRef>
          </c:cat>
          <c:val>
            <c:numRef>
              <c:f>Sheet1!$B$5:$F$5</c:f>
              <c:numCache>
                <c:formatCode>0</c:formatCode>
                <c:ptCount val="5"/>
                <c:pt idx="0">
                  <c:v>69</c:v>
                </c:pt>
                <c:pt idx="1">
                  <c:v>40</c:v>
                </c:pt>
                <c:pt idx="2">
                  <c:v>18</c:v>
                </c:pt>
                <c:pt idx="3">
                  <c:v>22</c:v>
                </c:pt>
                <c:pt idx="4">
                  <c:v>66</c:v>
                </c:pt>
              </c:numCache>
            </c:numRef>
          </c:val>
        </c:ser>
        <c:dLbls>
          <c:showVal val="1"/>
        </c:dLbls>
        <c:gapWidth val="75"/>
        <c:overlap val="100"/>
        <c:axId val="116364032"/>
        <c:axId val="116365568"/>
      </c:barChart>
      <c:catAx>
        <c:axId val="11636403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6365568"/>
        <c:crossesAt val="0"/>
        <c:lblAlgn val="ctr"/>
        <c:lblOffset val="100"/>
        <c:tickMarkSkip val="1"/>
      </c:catAx>
      <c:valAx>
        <c:axId val="11636556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636403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Sheet1!$B$1:$B$1</c:f>
              <c:strCache>
                <c:ptCount val="1"/>
                <c:pt idx="0">
                  <c:v>Biblioteket/bokbussen</c:v>
                </c:pt>
              </c:strCache>
            </c:strRef>
          </c:cat>
          <c:val>
            <c:numRef>
              <c:f>Sheet1!$B$2:$B$2</c:f>
              <c:numCache>
                <c:formatCode>0</c:formatCode>
                <c:ptCount val="1"/>
                <c:pt idx="0">
                  <c:v>7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Sheet1!$B$1:$B$1</c:f>
              <c:strCache>
                <c:ptCount val="1"/>
                <c:pt idx="0">
                  <c:v>Biblioteket/bokbussen</c:v>
                </c:pt>
              </c:strCache>
            </c:strRef>
          </c:cat>
          <c:val>
            <c:numRef>
              <c:f>Sheet1!$B$3:$B$3</c:f>
              <c:numCache>
                <c:formatCode>0</c:formatCode>
                <c:ptCount val="1"/>
                <c:pt idx="0">
                  <c:v>14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Sheet1!$B$1:$B$1</c:f>
              <c:strCache>
                <c:ptCount val="1"/>
                <c:pt idx="0">
                  <c:v>Biblioteket/bokbussen</c:v>
                </c:pt>
              </c:strCache>
            </c:strRef>
          </c:cat>
          <c:val>
            <c:numRef>
              <c:f>Sheet1!$B$4:$B$4</c:f>
              <c:numCache>
                <c:formatCode>0</c:formatCode>
                <c:ptCount val="1"/>
                <c:pt idx="0">
                  <c:v>29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Sheet1!$B$1:$B$1</c:f>
              <c:strCache>
                <c:ptCount val="1"/>
                <c:pt idx="0">
                  <c:v>Biblioteket/bokbussen</c:v>
                </c:pt>
              </c:strCache>
            </c:strRef>
          </c:cat>
          <c:val>
            <c:numRef>
              <c:f>Sheet1!$B$5:$B$5</c:f>
              <c:numCache>
                <c:formatCode>0</c:formatCode>
                <c:ptCount val="1"/>
                <c:pt idx="0">
                  <c:v>50</c:v>
                </c:pt>
              </c:numCache>
            </c:numRef>
          </c:val>
        </c:ser>
        <c:dLbls>
          <c:showVal val="1"/>
        </c:dLbls>
        <c:gapWidth val="75"/>
        <c:overlap val="100"/>
        <c:axId val="116579712"/>
        <c:axId val="116610176"/>
      </c:barChart>
      <c:catAx>
        <c:axId val="11657971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6610176"/>
        <c:crossesAt val="0"/>
        <c:lblAlgn val="ctr"/>
        <c:lblOffset val="100"/>
        <c:tickMarkSkip val="1"/>
      </c:catAx>
      <c:valAx>
        <c:axId val="11661017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657971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3</c:v>
                </c:pt>
                <c:pt idx="1">
                  <c:v>26</c:v>
                </c:pt>
                <c:pt idx="2">
                  <c:v>24</c:v>
                </c:pt>
                <c:pt idx="3">
                  <c:v>34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6</c:v>
                </c:pt>
                <c:pt idx="1">
                  <c:v>24</c:v>
                </c:pt>
                <c:pt idx="2">
                  <c:v>25</c:v>
                </c:pt>
                <c:pt idx="3">
                  <c:v>29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16</c:v>
                </c:pt>
                <c:pt idx="1">
                  <c:v>25</c:v>
                </c:pt>
                <c:pt idx="2">
                  <c:v>29</c:v>
                </c:pt>
                <c:pt idx="3">
                  <c:v>23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75</c:v>
                </c:pt>
                <c:pt idx="1">
                  <c:v>25</c:v>
                </c:pt>
                <c:pt idx="2">
                  <c:v>22</c:v>
                </c:pt>
                <c:pt idx="3">
                  <c:v>13</c:v>
                </c:pt>
              </c:numCache>
            </c:numRef>
          </c:val>
        </c:ser>
        <c:dLbls>
          <c:showVal val="1"/>
        </c:dLbls>
        <c:gapWidth val="75"/>
        <c:overlap val="100"/>
        <c:axId val="118537600"/>
        <c:axId val="118547584"/>
      </c:barChart>
      <c:catAx>
        <c:axId val="11853760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8547584"/>
        <c:crossesAt val="0"/>
        <c:lblAlgn val="ctr"/>
        <c:lblOffset val="100"/>
        <c:tickMarkSkip val="1"/>
      </c:catAx>
      <c:valAx>
        <c:axId val="11854758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853760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Sheet1!$B$1:$L$1</c:f>
              <c:strCache>
                <c:ptCount val="11"/>
                <c:pt idx="0">
                  <c:v>Å leve/bo i Oslo</c:v>
                </c:pt>
                <c:pt idx="1">
                  <c:v>Mulighetene for arbeid eller nytt arbeid</c:v>
                </c:pt>
                <c:pt idx="2">
                  <c:v>Tilrettelegging for folkeliv og aktivitet i sentrum</c:v>
                </c:pt>
                <c:pt idx="3">
                  <c:v>Natur og friluftsområder</c:v>
                </c:pt>
                <c:pt idx="4">
                  <c:v>Parker og uteområder</c:v>
                </c:pt>
                <c:pt idx="5">
                  <c:v>Badevannskvalitet i fjord og vann</c:v>
                </c:pt>
                <c:pt idx="6">
                  <c:v>Utdanningstilbudet totalt sett</c:v>
                </c:pt>
                <c:pt idx="7">
                  <c:v>Framkommelighet på hovedveier</c:v>
                </c:pt>
                <c:pt idx="8">
                  <c:v>Parkeringstilbudet</c:v>
                </c:pt>
                <c:pt idx="9">
                  <c:v>Kulturtilbudet</c:v>
                </c:pt>
                <c:pt idx="10">
                  <c:v>Det offentlige tjenestetilbudet totalt sett</c:v>
                </c:pt>
              </c:strCache>
            </c:strRef>
          </c:cat>
          <c:val>
            <c:numRef>
              <c:f>Sheet1!$B$2:$L$2</c:f>
              <c:numCache>
                <c:formatCode>0</c:formatCode>
                <c:ptCount val="11"/>
                <c:pt idx="0">
                  <c:v>1</c:v>
                </c:pt>
                <c:pt idx="1">
                  <c:v>4</c:v>
                </c:pt>
                <c:pt idx="2">
                  <c:v>5</c:v>
                </c:pt>
                <c:pt idx="3">
                  <c:v>2</c:v>
                </c:pt>
                <c:pt idx="4">
                  <c:v>5</c:v>
                </c:pt>
                <c:pt idx="5">
                  <c:v>13</c:v>
                </c:pt>
                <c:pt idx="6">
                  <c:v>3</c:v>
                </c:pt>
                <c:pt idx="7">
                  <c:v>24</c:v>
                </c:pt>
                <c:pt idx="8">
                  <c:v>47</c:v>
                </c:pt>
                <c:pt idx="9">
                  <c:v>3</c:v>
                </c:pt>
                <c:pt idx="10">
                  <c:v>6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Sheet1!$B$1:$L$1</c:f>
              <c:strCache>
                <c:ptCount val="11"/>
                <c:pt idx="0">
                  <c:v>Å leve/bo i Oslo</c:v>
                </c:pt>
                <c:pt idx="1">
                  <c:v>Mulighetene for arbeid eller nytt arbeid</c:v>
                </c:pt>
                <c:pt idx="2">
                  <c:v>Tilrettelegging for folkeliv og aktivitet i sentrum</c:v>
                </c:pt>
                <c:pt idx="3">
                  <c:v>Natur og friluftsområder</c:v>
                </c:pt>
                <c:pt idx="4">
                  <c:v>Parker og uteområder</c:v>
                </c:pt>
                <c:pt idx="5">
                  <c:v>Badevannskvalitet i fjord og vann</c:v>
                </c:pt>
                <c:pt idx="6">
                  <c:v>Utdanningstilbudet totalt sett</c:v>
                </c:pt>
                <c:pt idx="7">
                  <c:v>Framkommelighet på hovedveier</c:v>
                </c:pt>
                <c:pt idx="8">
                  <c:v>Parkeringstilbudet</c:v>
                </c:pt>
                <c:pt idx="9">
                  <c:v>Kulturtilbudet</c:v>
                </c:pt>
                <c:pt idx="10">
                  <c:v>Det offentlige tjenestetilbudet totalt sett</c:v>
                </c:pt>
              </c:strCache>
            </c:strRef>
          </c:cat>
          <c:val>
            <c:numRef>
              <c:f>Sheet1!$B$3:$L$3</c:f>
              <c:numCache>
                <c:formatCode>0</c:formatCode>
                <c:ptCount val="11"/>
                <c:pt idx="0">
                  <c:v>5</c:v>
                </c:pt>
                <c:pt idx="1">
                  <c:v>7</c:v>
                </c:pt>
                <c:pt idx="2">
                  <c:v>13</c:v>
                </c:pt>
                <c:pt idx="3">
                  <c:v>8</c:v>
                </c:pt>
                <c:pt idx="4">
                  <c:v>11</c:v>
                </c:pt>
                <c:pt idx="5">
                  <c:v>22</c:v>
                </c:pt>
                <c:pt idx="6">
                  <c:v>7</c:v>
                </c:pt>
                <c:pt idx="7">
                  <c:v>29</c:v>
                </c:pt>
                <c:pt idx="8">
                  <c:v>29</c:v>
                </c:pt>
                <c:pt idx="9">
                  <c:v>9</c:v>
                </c:pt>
                <c:pt idx="10">
                  <c:v>17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Sheet1!$B$1:$L$1</c:f>
              <c:strCache>
                <c:ptCount val="11"/>
                <c:pt idx="0">
                  <c:v>Å leve/bo i Oslo</c:v>
                </c:pt>
                <c:pt idx="1">
                  <c:v>Mulighetene for arbeid eller nytt arbeid</c:v>
                </c:pt>
                <c:pt idx="2">
                  <c:v>Tilrettelegging for folkeliv og aktivitet i sentrum</c:v>
                </c:pt>
                <c:pt idx="3">
                  <c:v>Natur og friluftsområder</c:v>
                </c:pt>
                <c:pt idx="4">
                  <c:v>Parker og uteområder</c:v>
                </c:pt>
                <c:pt idx="5">
                  <c:v>Badevannskvalitet i fjord og vann</c:v>
                </c:pt>
                <c:pt idx="6">
                  <c:v>Utdanningstilbudet totalt sett</c:v>
                </c:pt>
                <c:pt idx="7">
                  <c:v>Framkommelighet på hovedveier</c:v>
                </c:pt>
                <c:pt idx="8">
                  <c:v>Parkeringstilbudet</c:v>
                </c:pt>
                <c:pt idx="9">
                  <c:v>Kulturtilbudet</c:v>
                </c:pt>
                <c:pt idx="10">
                  <c:v>Det offentlige tjenestetilbudet totalt sett</c:v>
                </c:pt>
              </c:strCache>
            </c:strRef>
          </c:cat>
          <c:val>
            <c:numRef>
              <c:f>Sheet1!$B$4:$L$4</c:f>
              <c:numCache>
                <c:formatCode>0</c:formatCode>
                <c:ptCount val="11"/>
                <c:pt idx="0">
                  <c:v>23</c:v>
                </c:pt>
                <c:pt idx="1">
                  <c:v>18</c:v>
                </c:pt>
                <c:pt idx="2">
                  <c:v>33</c:v>
                </c:pt>
                <c:pt idx="3">
                  <c:v>15</c:v>
                </c:pt>
                <c:pt idx="4">
                  <c:v>23</c:v>
                </c:pt>
                <c:pt idx="5">
                  <c:v>27</c:v>
                </c:pt>
                <c:pt idx="6">
                  <c:v>19</c:v>
                </c:pt>
                <c:pt idx="7">
                  <c:v>30</c:v>
                </c:pt>
                <c:pt idx="8">
                  <c:v>15</c:v>
                </c:pt>
                <c:pt idx="9">
                  <c:v>22</c:v>
                </c:pt>
                <c:pt idx="10">
                  <c:v>43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Sheet1!$B$1:$L$1</c:f>
              <c:strCache>
                <c:ptCount val="11"/>
                <c:pt idx="0">
                  <c:v>Å leve/bo i Oslo</c:v>
                </c:pt>
                <c:pt idx="1">
                  <c:v>Mulighetene for arbeid eller nytt arbeid</c:v>
                </c:pt>
                <c:pt idx="2">
                  <c:v>Tilrettelegging for folkeliv og aktivitet i sentrum</c:v>
                </c:pt>
                <c:pt idx="3">
                  <c:v>Natur og friluftsområder</c:v>
                </c:pt>
                <c:pt idx="4">
                  <c:v>Parker og uteområder</c:v>
                </c:pt>
                <c:pt idx="5">
                  <c:v>Badevannskvalitet i fjord og vann</c:v>
                </c:pt>
                <c:pt idx="6">
                  <c:v>Utdanningstilbudet totalt sett</c:v>
                </c:pt>
                <c:pt idx="7">
                  <c:v>Framkommelighet på hovedveier</c:v>
                </c:pt>
                <c:pt idx="8">
                  <c:v>Parkeringstilbudet</c:v>
                </c:pt>
                <c:pt idx="9">
                  <c:v>Kulturtilbudet</c:v>
                </c:pt>
                <c:pt idx="10">
                  <c:v>Det offentlige tjenestetilbudet totalt sett</c:v>
                </c:pt>
              </c:strCache>
            </c:strRef>
          </c:cat>
          <c:val>
            <c:numRef>
              <c:f>Sheet1!$B$5:$L$5</c:f>
              <c:numCache>
                <c:formatCode>0</c:formatCode>
                <c:ptCount val="11"/>
                <c:pt idx="0">
                  <c:v>71</c:v>
                </c:pt>
                <c:pt idx="1">
                  <c:v>71</c:v>
                </c:pt>
                <c:pt idx="2">
                  <c:v>49</c:v>
                </c:pt>
                <c:pt idx="3">
                  <c:v>75</c:v>
                </c:pt>
                <c:pt idx="4">
                  <c:v>61</c:v>
                </c:pt>
                <c:pt idx="5">
                  <c:v>38</c:v>
                </c:pt>
                <c:pt idx="6">
                  <c:v>71</c:v>
                </c:pt>
                <c:pt idx="7">
                  <c:v>17</c:v>
                </c:pt>
                <c:pt idx="8">
                  <c:v>8</c:v>
                </c:pt>
                <c:pt idx="9">
                  <c:v>66</c:v>
                </c:pt>
                <c:pt idx="10">
                  <c:v>33</c:v>
                </c:pt>
              </c:numCache>
            </c:numRef>
          </c:val>
        </c:ser>
        <c:dLbls>
          <c:showVal val="1"/>
        </c:dLbls>
        <c:gapWidth val="75"/>
        <c:overlap val="100"/>
        <c:axId val="103004032"/>
        <c:axId val="103005568"/>
      </c:barChart>
      <c:catAx>
        <c:axId val="10300403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3005568"/>
        <c:crossesAt val="0"/>
        <c:lblAlgn val="ctr"/>
        <c:lblOffset val="100"/>
        <c:tickMarkSkip val="1"/>
      </c:catAx>
      <c:valAx>
        <c:axId val="10300556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300403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2</c:v>
                </c:pt>
                <c:pt idx="1">
                  <c:v>18</c:v>
                </c:pt>
                <c:pt idx="2">
                  <c:v>30</c:v>
                </c:pt>
                <c:pt idx="3">
                  <c:v>43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5</c:v>
                </c:pt>
                <c:pt idx="1">
                  <c:v>15</c:v>
                </c:pt>
                <c:pt idx="2">
                  <c:v>26</c:v>
                </c:pt>
                <c:pt idx="3">
                  <c:v>25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10</c:v>
                </c:pt>
                <c:pt idx="1">
                  <c:v>25</c:v>
                </c:pt>
                <c:pt idx="2">
                  <c:v>25</c:v>
                </c:pt>
                <c:pt idx="3">
                  <c:v>18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83</c:v>
                </c:pt>
                <c:pt idx="1">
                  <c:v>42</c:v>
                </c:pt>
                <c:pt idx="2">
                  <c:v>19</c:v>
                </c:pt>
                <c:pt idx="3">
                  <c:v>14</c:v>
                </c:pt>
              </c:numCache>
            </c:numRef>
          </c:val>
        </c:ser>
        <c:dLbls>
          <c:showVal val="1"/>
        </c:dLbls>
        <c:gapWidth val="75"/>
        <c:overlap val="100"/>
        <c:axId val="118757632"/>
        <c:axId val="118771712"/>
      </c:barChart>
      <c:catAx>
        <c:axId val="11875763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8771712"/>
        <c:crossesAt val="0"/>
        <c:lblAlgn val="ctr"/>
        <c:lblOffset val="100"/>
        <c:tickMarkSkip val="1"/>
      </c:catAx>
      <c:valAx>
        <c:axId val="11877171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875763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Sheet1!$B$2:$F$2</c:f>
              <c:numCache>
                <c:formatCode>0</c:formatCode>
                <c:ptCount val="5"/>
                <c:pt idx="0">
                  <c:v>26</c:v>
                </c:pt>
                <c:pt idx="1">
                  <c:v>26</c:v>
                </c:pt>
                <c:pt idx="2">
                  <c:v>15</c:v>
                </c:pt>
                <c:pt idx="3">
                  <c:v>31</c:v>
                </c:pt>
                <c:pt idx="4">
                  <c:v>48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Sheet1!$B$3:$F$3</c:f>
              <c:numCache>
                <c:formatCode>0</c:formatCode>
                <c:ptCount val="5"/>
                <c:pt idx="0">
                  <c:v>29</c:v>
                </c:pt>
                <c:pt idx="1">
                  <c:v>33</c:v>
                </c:pt>
                <c:pt idx="2">
                  <c:v>25</c:v>
                </c:pt>
                <c:pt idx="3">
                  <c:v>28</c:v>
                </c:pt>
                <c:pt idx="4">
                  <c:v>22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Sheet1!$B$4:$F$4</c:f>
              <c:numCache>
                <c:formatCode>0</c:formatCode>
                <c:ptCount val="5"/>
                <c:pt idx="0">
                  <c:v>31</c:v>
                </c:pt>
                <c:pt idx="1">
                  <c:v>28</c:v>
                </c:pt>
                <c:pt idx="2">
                  <c:v>38</c:v>
                </c:pt>
                <c:pt idx="3">
                  <c:v>27</c:v>
                </c:pt>
                <c:pt idx="4">
                  <c:v>16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Sheet1!$B$5:$F$5</c:f>
              <c:numCache>
                <c:formatCode>0</c:formatCode>
                <c:ptCount val="5"/>
                <c:pt idx="0">
                  <c:v>14</c:v>
                </c:pt>
                <c:pt idx="1">
                  <c:v>13</c:v>
                </c:pt>
                <c:pt idx="2">
                  <c:v>23</c:v>
                </c:pt>
                <c:pt idx="3">
                  <c:v>14</c:v>
                </c:pt>
                <c:pt idx="4">
                  <c:v>14</c:v>
                </c:pt>
              </c:numCache>
            </c:numRef>
          </c:val>
        </c:ser>
        <c:dLbls>
          <c:showVal val="1"/>
        </c:dLbls>
        <c:gapWidth val="75"/>
        <c:overlap val="100"/>
        <c:axId val="118994048"/>
        <c:axId val="118995584"/>
      </c:barChart>
      <c:catAx>
        <c:axId val="11899404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8995584"/>
        <c:crossesAt val="0"/>
        <c:lblAlgn val="ctr"/>
        <c:lblOffset val="100"/>
        <c:tickMarkSkip val="1"/>
      </c:catAx>
      <c:valAx>
        <c:axId val="11899558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899404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Sheet1!$B$2:$F$2</c:f>
              <c:numCache>
                <c:formatCode>0</c:formatCode>
                <c:ptCount val="5"/>
                <c:pt idx="0">
                  <c:v>20</c:v>
                </c:pt>
                <c:pt idx="1">
                  <c:v>22</c:v>
                </c:pt>
                <c:pt idx="2">
                  <c:v>14</c:v>
                </c:pt>
                <c:pt idx="3">
                  <c:v>21</c:v>
                </c:pt>
                <c:pt idx="4">
                  <c:v>43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Sheet1!$B$3:$F$3</c:f>
              <c:numCache>
                <c:formatCode>0</c:formatCode>
                <c:ptCount val="5"/>
                <c:pt idx="0">
                  <c:v>21</c:v>
                </c:pt>
                <c:pt idx="1">
                  <c:v>19</c:v>
                </c:pt>
                <c:pt idx="2">
                  <c:v>22</c:v>
                </c:pt>
                <c:pt idx="3">
                  <c:v>22</c:v>
                </c:pt>
                <c:pt idx="4">
                  <c:v>21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Sheet1!$B$4:$F$4</c:f>
              <c:numCache>
                <c:formatCode>0</c:formatCode>
                <c:ptCount val="5"/>
                <c:pt idx="0">
                  <c:v>32</c:v>
                </c:pt>
                <c:pt idx="1">
                  <c:v>27</c:v>
                </c:pt>
                <c:pt idx="2">
                  <c:v>28</c:v>
                </c:pt>
                <c:pt idx="3">
                  <c:v>29</c:v>
                </c:pt>
                <c:pt idx="4">
                  <c:v>16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Sheet1!$B$5:$F$5</c:f>
              <c:numCache>
                <c:formatCode>0</c:formatCode>
                <c:ptCount val="5"/>
                <c:pt idx="0">
                  <c:v>27</c:v>
                </c:pt>
                <c:pt idx="1">
                  <c:v>32</c:v>
                </c:pt>
                <c:pt idx="2">
                  <c:v>36</c:v>
                </c:pt>
                <c:pt idx="3">
                  <c:v>28</c:v>
                </c:pt>
                <c:pt idx="4">
                  <c:v>20</c:v>
                </c:pt>
              </c:numCache>
            </c:numRef>
          </c:val>
        </c:ser>
        <c:dLbls>
          <c:showVal val="1"/>
        </c:dLbls>
        <c:gapWidth val="75"/>
        <c:overlap val="100"/>
        <c:axId val="118394880"/>
        <c:axId val="118396416"/>
      </c:barChart>
      <c:catAx>
        <c:axId val="11839488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8396416"/>
        <c:crossesAt val="0"/>
        <c:lblAlgn val="ctr"/>
        <c:lblOffset val="100"/>
        <c:tickMarkSkip val="1"/>
      </c:catAx>
      <c:valAx>
        <c:axId val="11839641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839488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Lite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Sheet1!$B$1:$C$1</c:f>
              <c:strCache>
                <c:ptCount val="2"/>
                <c:pt idx="0">
                  <c:v>Oslo sentrum</c:v>
                </c:pt>
                <c:pt idx="1">
                  <c:v>Området der du bor</c:v>
                </c:pt>
              </c:strCache>
            </c:strRef>
          </c:cat>
          <c:val>
            <c:numRef>
              <c:f>Sheet1!$B$2:$C$2</c:f>
              <c:numCache>
                <c:formatCode>0</c:formatCode>
                <c:ptCount val="2"/>
                <c:pt idx="0">
                  <c:v>17</c:v>
                </c:pt>
                <c:pt idx="1">
                  <c:v>31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Sheet1!$B$1:$C$1</c:f>
              <c:strCache>
                <c:ptCount val="2"/>
                <c:pt idx="0">
                  <c:v>Oslo sentrum</c:v>
                </c:pt>
                <c:pt idx="1">
                  <c:v>Området der du bor</c:v>
                </c:pt>
              </c:strCache>
            </c:strRef>
          </c:cat>
          <c:val>
            <c:numRef>
              <c:f>Sheet1!$B$3:$C$3</c:f>
              <c:numCache>
                <c:formatCode>0</c:formatCode>
                <c:ptCount val="2"/>
                <c:pt idx="0">
                  <c:v>23</c:v>
                </c:pt>
                <c:pt idx="1">
                  <c:v>24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Sheet1!$B$1:$C$1</c:f>
              <c:strCache>
                <c:ptCount val="2"/>
                <c:pt idx="0">
                  <c:v>Oslo sentrum</c:v>
                </c:pt>
                <c:pt idx="1">
                  <c:v>Området der du bor</c:v>
                </c:pt>
              </c:strCache>
            </c:strRef>
          </c:cat>
          <c:val>
            <c:numRef>
              <c:f>Sheet1!$B$4:$C$4</c:f>
              <c:numCache>
                <c:formatCode>0</c:formatCode>
                <c:ptCount val="2"/>
                <c:pt idx="0">
                  <c:v>26</c:v>
                </c:pt>
                <c:pt idx="1">
                  <c:v>20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Mye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Sheet1!$B$1:$C$1</c:f>
              <c:strCache>
                <c:ptCount val="2"/>
                <c:pt idx="0">
                  <c:v>Oslo sentrum</c:v>
                </c:pt>
                <c:pt idx="1">
                  <c:v>Området der du bor</c:v>
                </c:pt>
              </c:strCache>
            </c:strRef>
          </c:cat>
          <c:val>
            <c:numRef>
              <c:f>Sheet1!$B$5:$C$5</c:f>
              <c:numCache>
                <c:formatCode>0</c:formatCode>
                <c:ptCount val="2"/>
                <c:pt idx="0">
                  <c:v>35</c:v>
                </c:pt>
                <c:pt idx="1">
                  <c:v>25</c:v>
                </c:pt>
              </c:numCache>
            </c:numRef>
          </c:val>
        </c:ser>
        <c:ser>
          <c:idx val="4"/>
          <c:order val="4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cat>
            <c:strRef>
              <c:f>Sheet1!$B$1:$C$1</c:f>
              <c:strCache>
                <c:ptCount val="2"/>
                <c:pt idx="0">
                  <c:v>Oslo sentrum</c:v>
                </c:pt>
                <c:pt idx="1">
                  <c:v>Området der du bor</c:v>
                </c:pt>
              </c:strCache>
            </c:str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</c:ser>
        <c:dLbls>
          <c:showVal val="1"/>
        </c:dLbls>
        <c:gapWidth val="75"/>
        <c:overlap val="100"/>
        <c:axId val="119590912"/>
        <c:axId val="119592448"/>
      </c:barChart>
      <c:catAx>
        <c:axId val="11959091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9592448"/>
        <c:crossesAt val="0"/>
        <c:lblAlgn val="ctr"/>
        <c:lblOffset val="100"/>
        <c:tickMarkSkip val="1"/>
      </c:catAx>
      <c:valAx>
        <c:axId val="11959244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9590912"/>
        <c:crosses val="autoZero"/>
        <c:crossBetween val="between"/>
        <c:majorUnit val="50"/>
        <c:minorUnit val="50"/>
      </c:valAx>
    </c:plotArea>
    <c:legend>
      <c:legendPos val="b"/>
      <c:legendEntry>
        <c:idx val="4"/>
        <c:delete val="1"/>
      </c:legendEntry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Daglig</c:v>
                </c:pt>
              </c:strCache>
            </c:strRef>
          </c:tx>
          <c:spPr>
            <a:solidFill>
              <a:schemeClr val="accent2">
                <a:lumMod val="50000"/>
              </a:schemeClr>
            </a:solidFill>
          </c:spPr>
          <c:cat>
            <c:strRef>
              <c:f>Sheet1!$B$1:$G$1</c:f>
              <c:strCache>
                <c:ptCount val="6"/>
                <c:pt idx="0">
                  <c:v>Bruker du sykkel som fremkomstmiddel i Oslo</c:v>
                </c:pt>
                <c:pt idx="1">
                  <c:v>Bruker du natur og friluftsområder i bydelen</c:v>
                </c:pt>
                <c:pt idx="2">
                  <c:v>Bruker du natur og friluftsområder i Oslo utenfor egen bydel (fjorden, marka osv.)</c:v>
                </c:pt>
                <c:pt idx="3">
                  <c:v>Deltar du i frivillig organisasjonsvirksomhet</c:v>
                </c:pt>
                <c:pt idx="4">
                  <c:v>Driver du med idrett</c:v>
                </c:pt>
                <c:pt idx="5">
                  <c:v>Bruker du kulturtilbudet i bydelen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15</c:v>
                </c:pt>
                <c:pt idx="1">
                  <c:v>9</c:v>
                </c:pt>
                <c:pt idx="2">
                  <c:v>1</c:v>
                </c:pt>
                <c:pt idx="3">
                  <c:v>1</c:v>
                </c:pt>
                <c:pt idx="4">
                  <c:v>5</c:v>
                </c:pt>
                <c:pt idx="5">
                  <c:v>1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Noen ganger i uken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cat>
            <c:strRef>
              <c:f>Sheet1!$B$1:$G$1</c:f>
              <c:strCache>
                <c:ptCount val="6"/>
                <c:pt idx="0">
                  <c:v>Bruker du sykkel som fremkomstmiddel i Oslo</c:v>
                </c:pt>
                <c:pt idx="1">
                  <c:v>Bruker du natur og friluftsområder i bydelen</c:v>
                </c:pt>
                <c:pt idx="2">
                  <c:v>Bruker du natur og friluftsområder i Oslo utenfor egen bydel (fjorden, marka osv.)</c:v>
                </c:pt>
                <c:pt idx="3">
                  <c:v>Deltar du i frivillig organisasjonsvirksomhet</c:v>
                </c:pt>
                <c:pt idx="4">
                  <c:v>Driver du med idrett</c:v>
                </c:pt>
                <c:pt idx="5">
                  <c:v>Bruker du kulturtilbudet i bydelen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14</c:v>
                </c:pt>
                <c:pt idx="1">
                  <c:v>27</c:v>
                </c:pt>
                <c:pt idx="2">
                  <c:v>15</c:v>
                </c:pt>
                <c:pt idx="3">
                  <c:v>6</c:v>
                </c:pt>
                <c:pt idx="4">
                  <c:v>30</c:v>
                </c:pt>
                <c:pt idx="5">
                  <c:v>5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Noen ganger i måneden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cat>
            <c:strRef>
              <c:f>Sheet1!$B$1:$G$1</c:f>
              <c:strCache>
                <c:ptCount val="6"/>
                <c:pt idx="0">
                  <c:v>Bruker du sykkel som fremkomstmiddel i Oslo</c:v>
                </c:pt>
                <c:pt idx="1">
                  <c:v>Bruker du natur og friluftsområder i bydelen</c:v>
                </c:pt>
                <c:pt idx="2">
                  <c:v>Bruker du natur og friluftsområder i Oslo utenfor egen bydel (fjorden, marka osv.)</c:v>
                </c:pt>
                <c:pt idx="3">
                  <c:v>Deltar du i frivillig organisasjonsvirksomhet</c:v>
                </c:pt>
                <c:pt idx="4">
                  <c:v>Driver du med idrett</c:v>
                </c:pt>
                <c:pt idx="5">
                  <c:v>Bruker du kulturtilbudet i bydelen</c:v>
                </c:pt>
              </c:strCache>
            </c:strRef>
          </c:cat>
          <c:val>
            <c:numRef>
              <c:f>Sheet1!$B$4:$G$4</c:f>
              <c:numCache>
                <c:formatCode>0</c:formatCode>
                <c:ptCount val="6"/>
                <c:pt idx="0">
                  <c:v>13</c:v>
                </c:pt>
                <c:pt idx="1">
                  <c:v>38</c:v>
                </c:pt>
                <c:pt idx="2">
                  <c:v>41</c:v>
                </c:pt>
                <c:pt idx="3">
                  <c:v>8</c:v>
                </c:pt>
                <c:pt idx="4">
                  <c:v>15</c:v>
                </c:pt>
                <c:pt idx="5">
                  <c:v>20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Noen ganger i året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</c:spPr>
          <c:cat>
            <c:strRef>
              <c:f>Sheet1!$B$1:$G$1</c:f>
              <c:strCache>
                <c:ptCount val="6"/>
                <c:pt idx="0">
                  <c:v>Bruker du sykkel som fremkomstmiddel i Oslo</c:v>
                </c:pt>
                <c:pt idx="1">
                  <c:v>Bruker du natur og friluftsområder i bydelen</c:v>
                </c:pt>
                <c:pt idx="2">
                  <c:v>Bruker du natur og friluftsområder i Oslo utenfor egen bydel (fjorden, marka osv.)</c:v>
                </c:pt>
                <c:pt idx="3">
                  <c:v>Deltar du i frivillig organisasjonsvirksomhet</c:v>
                </c:pt>
                <c:pt idx="4">
                  <c:v>Driver du med idrett</c:v>
                </c:pt>
                <c:pt idx="5">
                  <c:v>Bruker du kulturtilbudet i bydelen</c:v>
                </c:pt>
              </c:strCache>
            </c:strRef>
          </c:cat>
          <c:val>
            <c:numRef>
              <c:f>Sheet1!$B$5:$G$5</c:f>
              <c:numCache>
                <c:formatCode>0</c:formatCode>
                <c:ptCount val="6"/>
                <c:pt idx="0">
                  <c:v>16</c:v>
                </c:pt>
                <c:pt idx="1">
                  <c:v>17</c:v>
                </c:pt>
                <c:pt idx="2">
                  <c:v>29</c:v>
                </c:pt>
                <c:pt idx="3">
                  <c:v>12</c:v>
                </c:pt>
                <c:pt idx="4">
                  <c:v>6</c:v>
                </c:pt>
                <c:pt idx="5">
                  <c:v>34</c:v>
                </c:pt>
              </c:numCache>
            </c:numRef>
          </c:val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Sjeldnere</c:v>
                </c:pt>
              </c:strCache>
            </c:strRef>
          </c:tx>
          <c:spPr>
            <a:solidFill>
              <a:schemeClr val="accent2">
                <a:lumMod val="20000"/>
                <a:lumOff val="80000"/>
              </a:schemeClr>
            </a:solidFill>
          </c:spPr>
          <c:cat>
            <c:strRef>
              <c:f>Sheet1!$B$1:$G$1</c:f>
              <c:strCache>
                <c:ptCount val="6"/>
                <c:pt idx="0">
                  <c:v>Bruker du sykkel som fremkomstmiddel i Oslo</c:v>
                </c:pt>
                <c:pt idx="1">
                  <c:v>Bruker du natur og friluftsområder i bydelen</c:v>
                </c:pt>
                <c:pt idx="2">
                  <c:v>Bruker du natur og friluftsområder i Oslo utenfor egen bydel (fjorden, marka osv.)</c:v>
                </c:pt>
                <c:pt idx="3">
                  <c:v>Deltar du i frivillig organisasjonsvirksomhet</c:v>
                </c:pt>
                <c:pt idx="4">
                  <c:v>Driver du med idrett</c:v>
                </c:pt>
                <c:pt idx="5">
                  <c:v>Bruker du kulturtilbudet i bydelen</c:v>
                </c:pt>
              </c:strCache>
            </c:strRef>
          </c:cat>
          <c:val>
            <c:numRef>
              <c:f>Sheet1!$B$6:$G$6</c:f>
              <c:numCache>
                <c:formatCode>0</c:formatCode>
                <c:ptCount val="6"/>
                <c:pt idx="0">
                  <c:v>11</c:v>
                </c:pt>
                <c:pt idx="1">
                  <c:v>5</c:v>
                </c:pt>
                <c:pt idx="2">
                  <c:v>9</c:v>
                </c:pt>
                <c:pt idx="3">
                  <c:v>19</c:v>
                </c:pt>
                <c:pt idx="4">
                  <c:v>13</c:v>
                </c:pt>
                <c:pt idx="5">
                  <c:v>21</c:v>
                </c:pt>
              </c:numCache>
            </c:numRef>
          </c:val>
        </c:ser>
        <c:ser>
          <c:idx val="5"/>
          <c:order val="5"/>
          <c:tx>
            <c:strRef>
              <c:f>Sheet1!$A$7</c:f>
              <c:strCache>
                <c:ptCount val="1"/>
                <c:pt idx="0">
                  <c:v>Aldri</c:v>
                </c:pt>
              </c:strCache>
            </c:strRef>
          </c:tx>
          <c:spPr>
            <a:solidFill>
              <a:schemeClr val="accent5"/>
            </a:solidFill>
          </c:spPr>
          <c:cat>
            <c:strRef>
              <c:f>Sheet1!$B$1:$G$1</c:f>
              <c:strCache>
                <c:ptCount val="6"/>
                <c:pt idx="0">
                  <c:v>Bruker du sykkel som fremkomstmiddel i Oslo</c:v>
                </c:pt>
                <c:pt idx="1">
                  <c:v>Bruker du natur og friluftsområder i bydelen</c:v>
                </c:pt>
                <c:pt idx="2">
                  <c:v>Bruker du natur og friluftsområder i Oslo utenfor egen bydel (fjorden, marka osv.)</c:v>
                </c:pt>
                <c:pt idx="3">
                  <c:v>Deltar du i frivillig organisasjonsvirksomhet</c:v>
                </c:pt>
                <c:pt idx="4">
                  <c:v>Driver du med idrett</c:v>
                </c:pt>
                <c:pt idx="5">
                  <c:v>Bruker du kulturtilbudet i bydelen</c:v>
                </c:pt>
              </c:strCache>
            </c:strRef>
          </c:cat>
          <c:val>
            <c:numRef>
              <c:f>Sheet1!$B$7:$G$7</c:f>
              <c:numCache>
                <c:formatCode>0</c:formatCode>
                <c:ptCount val="6"/>
                <c:pt idx="0">
                  <c:v>31</c:v>
                </c:pt>
                <c:pt idx="1">
                  <c:v>3</c:v>
                </c:pt>
                <c:pt idx="2">
                  <c:v>4</c:v>
                </c:pt>
                <c:pt idx="3">
                  <c:v>54</c:v>
                </c:pt>
                <c:pt idx="4">
                  <c:v>31</c:v>
                </c:pt>
                <c:pt idx="5">
                  <c:v>19</c:v>
                </c:pt>
              </c:numCache>
            </c:numRef>
          </c:val>
        </c:ser>
        <c:dLbls>
          <c:showVal val="1"/>
        </c:dLbls>
        <c:gapWidth val="75"/>
        <c:overlap val="100"/>
        <c:axId val="120161792"/>
        <c:axId val="120163328"/>
      </c:barChart>
      <c:catAx>
        <c:axId val="12016179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0163328"/>
        <c:crossesAt val="0"/>
        <c:lblAlgn val="ctr"/>
        <c:lblOffset val="100"/>
        <c:tickMarkSkip val="1"/>
      </c:catAx>
      <c:valAx>
        <c:axId val="12016332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016179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88691710582099414"/>
          <c:h val="9.9736959163200495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Sheet1!$B$1:$J$1</c:f>
              <c:strCache>
                <c:ptCount val="9"/>
                <c:pt idx="0">
                  <c:v>Parker og uteområder helhetlig sett</c:v>
                </c:pt>
                <c:pt idx="1">
                  <c:v>Vedlikehold på sommertid</c:v>
                </c:pt>
                <c:pt idx="2">
                  <c:v>Vedlikehold på vintertid</c:v>
                </c:pt>
                <c:pt idx="3">
                  <c:v>Belysning</c:v>
                </c:pt>
                <c:pt idx="4">
                  <c:v>Beplantning</c:v>
                </c:pt>
                <c:pt idx="5">
                  <c:v>Fontener og kunst</c:v>
                </c:pt>
                <c:pt idx="6">
                  <c:v>Antall benker/steder å sitte</c:v>
                </c:pt>
                <c:pt idx="7">
                  <c:v>Lekeapparater/tilrettelegging for barn</c:v>
                </c:pt>
                <c:pt idx="8">
                  <c:v>Mulighetene for å spille ballspill osv.</c:v>
                </c:pt>
              </c:strCache>
            </c:strRef>
          </c:cat>
          <c:val>
            <c:numRef>
              <c:f>Sheet1!$B$2:$J$2</c:f>
              <c:numCache>
                <c:formatCode>0</c:formatCode>
                <c:ptCount val="9"/>
                <c:pt idx="0">
                  <c:v>7</c:v>
                </c:pt>
                <c:pt idx="1">
                  <c:v>12</c:v>
                </c:pt>
                <c:pt idx="2">
                  <c:v>17</c:v>
                </c:pt>
                <c:pt idx="3">
                  <c:v>21</c:v>
                </c:pt>
                <c:pt idx="4">
                  <c:v>10</c:v>
                </c:pt>
                <c:pt idx="5">
                  <c:v>22</c:v>
                </c:pt>
                <c:pt idx="6">
                  <c:v>22</c:v>
                </c:pt>
                <c:pt idx="7">
                  <c:v>16</c:v>
                </c:pt>
                <c:pt idx="8">
                  <c:v>20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Sheet1!$B$1:$J$1</c:f>
              <c:strCache>
                <c:ptCount val="9"/>
                <c:pt idx="0">
                  <c:v>Parker og uteområder helhetlig sett</c:v>
                </c:pt>
                <c:pt idx="1">
                  <c:v>Vedlikehold på sommertid</c:v>
                </c:pt>
                <c:pt idx="2">
                  <c:v>Vedlikehold på vintertid</c:v>
                </c:pt>
                <c:pt idx="3">
                  <c:v>Belysning</c:v>
                </c:pt>
                <c:pt idx="4">
                  <c:v>Beplantning</c:v>
                </c:pt>
                <c:pt idx="5">
                  <c:v>Fontener og kunst</c:v>
                </c:pt>
                <c:pt idx="6">
                  <c:v>Antall benker/steder å sitte</c:v>
                </c:pt>
                <c:pt idx="7">
                  <c:v>Lekeapparater/tilrettelegging for barn</c:v>
                </c:pt>
                <c:pt idx="8">
                  <c:v>Mulighetene for å spille ballspill osv.</c:v>
                </c:pt>
              </c:strCache>
            </c:strRef>
          </c:cat>
          <c:val>
            <c:numRef>
              <c:f>Sheet1!$B$3:$J$3</c:f>
              <c:numCache>
                <c:formatCode>0</c:formatCode>
                <c:ptCount val="9"/>
                <c:pt idx="0">
                  <c:v>13</c:v>
                </c:pt>
                <c:pt idx="1">
                  <c:v>16</c:v>
                </c:pt>
                <c:pt idx="2">
                  <c:v>24</c:v>
                </c:pt>
                <c:pt idx="3">
                  <c:v>24</c:v>
                </c:pt>
                <c:pt idx="4">
                  <c:v>20</c:v>
                </c:pt>
                <c:pt idx="5">
                  <c:v>28</c:v>
                </c:pt>
                <c:pt idx="6">
                  <c:v>29</c:v>
                </c:pt>
                <c:pt idx="7">
                  <c:v>21</c:v>
                </c:pt>
                <c:pt idx="8">
                  <c:v>25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Sheet1!$B$1:$J$1</c:f>
              <c:strCache>
                <c:ptCount val="9"/>
                <c:pt idx="0">
                  <c:v>Parker og uteområder helhetlig sett</c:v>
                </c:pt>
                <c:pt idx="1">
                  <c:v>Vedlikehold på sommertid</c:v>
                </c:pt>
                <c:pt idx="2">
                  <c:v>Vedlikehold på vintertid</c:v>
                </c:pt>
                <c:pt idx="3">
                  <c:v>Belysning</c:v>
                </c:pt>
                <c:pt idx="4">
                  <c:v>Beplantning</c:v>
                </c:pt>
                <c:pt idx="5">
                  <c:v>Fontener og kunst</c:v>
                </c:pt>
                <c:pt idx="6">
                  <c:v>Antall benker/steder å sitte</c:v>
                </c:pt>
                <c:pt idx="7">
                  <c:v>Lekeapparater/tilrettelegging for barn</c:v>
                </c:pt>
                <c:pt idx="8">
                  <c:v>Mulighetene for å spille ballspill osv.</c:v>
                </c:pt>
              </c:strCache>
            </c:strRef>
          </c:cat>
          <c:val>
            <c:numRef>
              <c:f>Sheet1!$B$4:$J$4</c:f>
              <c:numCache>
                <c:formatCode>0</c:formatCode>
                <c:ptCount val="9"/>
                <c:pt idx="0">
                  <c:v>33</c:v>
                </c:pt>
                <c:pt idx="1">
                  <c:v>32</c:v>
                </c:pt>
                <c:pt idx="2">
                  <c:v>31</c:v>
                </c:pt>
                <c:pt idx="3">
                  <c:v>29</c:v>
                </c:pt>
                <c:pt idx="4">
                  <c:v>32</c:v>
                </c:pt>
                <c:pt idx="5">
                  <c:v>26</c:v>
                </c:pt>
                <c:pt idx="6">
                  <c:v>26</c:v>
                </c:pt>
                <c:pt idx="7">
                  <c:v>31</c:v>
                </c:pt>
                <c:pt idx="8">
                  <c:v>22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Sheet1!$B$1:$J$1</c:f>
              <c:strCache>
                <c:ptCount val="9"/>
                <c:pt idx="0">
                  <c:v>Parker og uteområder helhetlig sett</c:v>
                </c:pt>
                <c:pt idx="1">
                  <c:v>Vedlikehold på sommertid</c:v>
                </c:pt>
                <c:pt idx="2">
                  <c:v>Vedlikehold på vintertid</c:v>
                </c:pt>
                <c:pt idx="3">
                  <c:v>Belysning</c:v>
                </c:pt>
                <c:pt idx="4">
                  <c:v>Beplantning</c:v>
                </c:pt>
                <c:pt idx="5">
                  <c:v>Fontener og kunst</c:v>
                </c:pt>
                <c:pt idx="6">
                  <c:v>Antall benker/steder å sitte</c:v>
                </c:pt>
                <c:pt idx="7">
                  <c:v>Lekeapparater/tilrettelegging for barn</c:v>
                </c:pt>
                <c:pt idx="8">
                  <c:v>Mulighetene for å spille ballspill osv.</c:v>
                </c:pt>
              </c:strCache>
            </c:strRef>
          </c:cat>
          <c:val>
            <c:numRef>
              <c:f>Sheet1!$B$5:$J$5</c:f>
              <c:numCache>
                <c:formatCode>0</c:formatCode>
                <c:ptCount val="9"/>
                <c:pt idx="0">
                  <c:v>46</c:v>
                </c:pt>
                <c:pt idx="1">
                  <c:v>40</c:v>
                </c:pt>
                <c:pt idx="2">
                  <c:v>28</c:v>
                </c:pt>
                <c:pt idx="3">
                  <c:v>26</c:v>
                </c:pt>
                <c:pt idx="4">
                  <c:v>39</c:v>
                </c:pt>
                <c:pt idx="5">
                  <c:v>23</c:v>
                </c:pt>
                <c:pt idx="6">
                  <c:v>23</c:v>
                </c:pt>
                <c:pt idx="7">
                  <c:v>31</c:v>
                </c:pt>
                <c:pt idx="8">
                  <c:v>32</c:v>
                </c:pt>
              </c:numCache>
            </c:numRef>
          </c:val>
        </c:ser>
        <c:dLbls>
          <c:showVal val="1"/>
        </c:dLbls>
        <c:gapWidth val="75"/>
        <c:overlap val="100"/>
        <c:axId val="120578432"/>
        <c:axId val="120579968"/>
      </c:barChart>
      <c:catAx>
        <c:axId val="12057843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0579968"/>
        <c:crossesAt val="0"/>
        <c:lblAlgn val="ctr"/>
        <c:lblOffset val="100"/>
        <c:tickMarkSkip val="1"/>
      </c:catAx>
      <c:valAx>
        <c:axId val="12057996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057843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26</c:v>
                </c:pt>
                <c:pt idx="1">
                  <c:v>26</c:v>
                </c:pt>
                <c:pt idx="2">
                  <c:v>25</c:v>
                </c:pt>
                <c:pt idx="3">
                  <c:v>31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19</c:v>
                </c:pt>
                <c:pt idx="1">
                  <c:v>22</c:v>
                </c:pt>
                <c:pt idx="2">
                  <c:v>29</c:v>
                </c:pt>
                <c:pt idx="3">
                  <c:v>27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29</c:v>
                </c:pt>
                <c:pt idx="1">
                  <c:v>32</c:v>
                </c:pt>
                <c:pt idx="2">
                  <c:v>29</c:v>
                </c:pt>
                <c:pt idx="3">
                  <c:v>26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26</c:v>
                </c:pt>
                <c:pt idx="1">
                  <c:v>20</c:v>
                </c:pt>
                <c:pt idx="2">
                  <c:v>17</c:v>
                </c:pt>
                <c:pt idx="3">
                  <c:v>15</c:v>
                </c:pt>
              </c:numCache>
            </c:numRef>
          </c:val>
        </c:ser>
        <c:dLbls>
          <c:showVal val="1"/>
        </c:dLbls>
        <c:gapWidth val="75"/>
        <c:overlap val="100"/>
        <c:axId val="122243328"/>
        <c:axId val="122429824"/>
      </c:barChart>
      <c:catAx>
        <c:axId val="12224332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2429824"/>
        <c:crossesAt val="0"/>
        <c:lblAlgn val="ctr"/>
        <c:lblOffset val="100"/>
        <c:tickMarkSkip val="1"/>
      </c:catAx>
      <c:valAx>
        <c:axId val="12242982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224332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36</c:v>
                </c:pt>
                <c:pt idx="1">
                  <c:v>33</c:v>
                </c:pt>
                <c:pt idx="2">
                  <c:v>28</c:v>
                </c:pt>
                <c:pt idx="3">
                  <c:v>33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22</c:v>
                </c:pt>
                <c:pt idx="1">
                  <c:v>24</c:v>
                </c:pt>
                <c:pt idx="2">
                  <c:v>25</c:v>
                </c:pt>
                <c:pt idx="3">
                  <c:v>22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21</c:v>
                </c:pt>
                <c:pt idx="1">
                  <c:v>23</c:v>
                </c:pt>
                <c:pt idx="2">
                  <c:v>29</c:v>
                </c:pt>
                <c:pt idx="3">
                  <c:v>27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21</c:v>
                </c:pt>
                <c:pt idx="1">
                  <c:v>21</c:v>
                </c:pt>
                <c:pt idx="2">
                  <c:v>19</c:v>
                </c:pt>
                <c:pt idx="3">
                  <c:v>18</c:v>
                </c:pt>
              </c:numCache>
            </c:numRef>
          </c:val>
        </c:ser>
        <c:dLbls>
          <c:showVal val="1"/>
        </c:dLbls>
        <c:gapWidth val="75"/>
        <c:overlap val="100"/>
        <c:axId val="122747520"/>
        <c:axId val="122835328"/>
      </c:barChart>
      <c:catAx>
        <c:axId val="12274752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2835328"/>
        <c:crossesAt val="0"/>
        <c:lblAlgn val="ctr"/>
        <c:lblOffset val="100"/>
        <c:tickMarkSkip val="1"/>
      </c:catAx>
      <c:valAx>
        <c:axId val="12283532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274752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Sheet1!$B$1:$D$1</c:f>
              <c:strCache>
                <c:ptCount val="3"/>
                <c:pt idx="0">
                  <c:v>Tilrettelegging for fotgjengere og syklister</c:v>
                </c:pt>
                <c:pt idx="1">
                  <c:v>Snørydding og strøing av gang- og sykkelveier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Sheet1!$B$2:$D$2</c:f>
              <c:numCache>
                <c:formatCode>0</c:formatCode>
                <c:ptCount val="3"/>
                <c:pt idx="0">
                  <c:v>36</c:v>
                </c:pt>
                <c:pt idx="1">
                  <c:v>41</c:v>
                </c:pt>
                <c:pt idx="2">
                  <c:v>13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Sheet1!$B$1:$D$1</c:f>
              <c:strCache>
                <c:ptCount val="3"/>
                <c:pt idx="0">
                  <c:v>Tilrettelegging for fotgjengere og syklister</c:v>
                </c:pt>
                <c:pt idx="1">
                  <c:v>Snørydding og strøing av gang- og sykkelveier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Sheet1!$B$3:$D$3</c:f>
              <c:numCache>
                <c:formatCode>0</c:formatCode>
                <c:ptCount val="3"/>
                <c:pt idx="0">
                  <c:v>27</c:v>
                </c:pt>
                <c:pt idx="1">
                  <c:v>30</c:v>
                </c:pt>
                <c:pt idx="2">
                  <c:v>23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Sheet1!$B$1:$D$1</c:f>
              <c:strCache>
                <c:ptCount val="3"/>
                <c:pt idx="0">
                  <c:v>Tilrettelegging for fotgjengere og syklister</c:v>
                </c:pt>
                <c:pt idx="1">
                  <c:v>Snørydding og strøing av gang- og sykkelveier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Sheet1!$B$4:$D$4</c:f>
              <c:numCache>
                <c:formatCode>0</c:formatCode>
                <c:ptCount val="3"/>
                <c:pt idx="0">
                  <c:v>22</c:v>
                </c:pt>
                <c:pt idx="1">
                  <c:v>17</c:v>
                </c:pt>
                <c:pt idx="2">
                  <c:v>31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Sheet1!$B$1:$D$1</c:f>
              <c:strCache>
                <c:ptCount val="3"/>
                <c:pt idx="0">
                  <c:v>Tilrettelegging for fotgjengere og syklister</c:v>
                </c:pt>
                <c:pt idx="1">
                  <c:v>Snørydding og strøing av gang- og sykkelveier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Sheet1!$B$5:$D$5</c:f>
              <c:numCache>
                <c:formatCode>0</c:formatCode>
                <c:ptCount val="3"/>
                <c:pt idx="0">
                  <c:v>15</c:v>
                </c:pt>
                <c:pt idx="1">
                  <c:v>12</c:v>
                </c:pt>
                <c:pt idx="2">
                  <c:v>32</c:v>
                </c:pt>
              </c:numCache>
            </c:numRef>
          </c:val>
        </c:ser>
        <c:dLbls>
          <c:showVal val="1"/>
        </c:dLbls>
        <c:gapWidth val="75"/>
        <c:overlap val="100"/>
        <c:axId val="124747776"/>
        <c:axId val="124749312"/>
      </c:barChart>
      <c:catAx>
        <c:axId val="12474777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4749312"/>
        <c:crossesAt val="0"/>
        <c:lblAlgn val="ctr"/>
        <c:lblOffset val="100"/>
        <c:tickMarkSkip val="1"/>
      </c:catAx>
      <c:valAx>
        <c:axId val="12474931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474777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Sheet1!$B$1:$F$1</c:f>
              <c:strCache>
                <c:ptCount val="5"/>
                <c:pt idx="0">
                  <c:v>Tilrettelegging for fotgjengere og syklister</c:v>
                </c:pt>
                <c:pt idx="1">
                  <c:v>Snørydding og strøing av fortau</c:v>
                </c:pt>
                <c:pt idx="2">
                  <c:v>Snørydding og strøing av gang- og sykkelveier</c:v>
                </c:pt>
                <c:pt idx="3">
                  <c:v>Snørydding og strøing av gangveier gjennom parker og friområder</c:v>
                </c:pt>
                <c:pt idx="4">
                  <c:v>Tilrettelegging av holdeplasser for kollektivtrafikken</c:v>
                </c:pt>
              </c:strCache>
            </c:strRef>
          </c:cat>
          <c:val>
            <c:numRef>
              <c:f>Sheet1!$B$2:$F$2</c:f>
              <c:numCache>
                <c:formatCode>0</c:formatCode>
                <c:ptCount val="5"/>
                <c:pt idx="0">
                  <c:v>32</c:v>
                </c:pt>
                <c:pt idx="1">
                  <c:v>38</c:v>
                </c:pt>
                <c:pt idx="2">
                  <c:v>39</c:v>
                </c:pt>
                <c:pt idx="3">
                  <c:v>33</c:v>
                </c:pt>
                <c:pt idx="4">
                  <c:v>12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Sheet1!$B$1:$F$1</c:f>
              <c:strCache>
                <c:ptCount val="5"/>
                <c:pt idx="0">
                  <c:v>Tilrettelegging for fotgjengere og syklister</c:v>
                </c:pt>
                <c:pt idx="1">
                  <c:v>Snørydding og strøing av fortau</c:v>
                </c:pt>
                <c:pt idx="2">
                  <c:v>Snørydding og strøing av gang- og sykkelveier</c:v>
                </c:pt>
                <c:pt idx="3">
                  <c:v>Snørydding og strøing av gangveier gjennom parker og friområder</c:v>
                </c:pt>
                <c:pt idx="4">
                  <c:v>Tilrettelegging av holdeplasser for kollektivtrafikken</c:v>
                </c:pt>
              </c:strCache>
            </c:strRef>
          </c:cat>
          <c:val>
            <c:numRef>
              <c:f>Sheet1!$B$3:$F$3</c:f>
              <c:numCache>
                <c:formatCode>0</c:formatCode>
                <c:ptCount val="5"/>
                <c:pt idx="0">
                  <c:v>25</c:v>
                </c:pt>
                <c:pt idx="1">
                  <c:v>26</c:v>
                </c:pt>
                <c:pt idx="2">
                  <c:v>27</c:v>
                </c:pt>
                <c:pt idx="3">
                  <c:v>28</c:v>
                </c:pt>
                <c:pt idx="4">
                  <c:v>22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Sheet1!$B$1:$F$1</c:f>
              <c:strCache>
                <c:ptCount val="5"/>
                <c:pt idx="0">
                  <c:v>Tilrettelegging for fotgjengere og syklister</c:v>
                </c:pt>
                <c:pt idx="1">
                  <c:v>Snørydding og strøing av fortau</c:v>
                </c:pt>
                <c:pt idx="2">
                  <c:v>Snørydding og strøing av gang- og sykkelveier</c:v>
                </c:pt>
                <c:pt idx="3">
                  <c:v>Snørydding og strøing av gangveier gjennom parker og friområder</c:v>
                </c:pt>
                <c:pt idx="4">
                  <c:v>Tilrettelegging av holdeplasser for kollektivtrafikken</c:v>
                </c:pt>
              </c:strCache>
            </c:strRef>
          </c:cat>
          <c:val>
            <c:numRef>
              <c:f>Sheet1!$B$4:$F$4</c:f>
              <c:numCache>
                <c:formatCode>0</c:formatCode>
                <c:ptCount val="5"/>
                <c:pt idx="0">
                  <c:v>24</c:v>
                </c:pt>
                <c:pt idx="1">
                  <c:v>19</c:v>
                </c:pt>
                <c:pt idx="2">
                  <c:v>21</c:v>
                </c:pt>
                <c:pt idx="3">
                  <c:v>24</c:v>
                </c:pt>
                <c:pt idx="4">
                  <c:v>31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Sheet1!$B$1:$F$1</c:f>
              <c:strCache>
                <c:ptCount val="5"/>
                <c:pt idx="0">
                  <c:v>Tilrettelegging for fotgjengere og syklister</c:v>
                </c:pt>
                <c:pt idx="1">
                  <c:v>Snørydding og strøing av fortau</c:v>
                </c:pt>
                <c:pt idx="2">
                  <c:v>Snørydding og strøing av gang- og sykkelveier</c:v>
                </c:pt>
                <c:pt idx="3">
                  <c:v>Snørydding og strøing av gangveier gjennom parker og friområder</c:v>
                </c:pt>
                <c:pt idx="4">
                  <c:v>Tilrettelegging av holdeplasser for kollektivtrafikken</c:v>
                </c:pt>
              </c:strCache>
            </c:strRef>
          </c:cat>
          <c:val>
            <c:numRef>
              <c:f>Sheet1!$B$5:$F$5</c:f>
              <c:numCache>
                <c:formatCode>0</c:formatCode>
                <c:ptCount val="5"/>
                <c:pt idx="0">
                  <c:v>19</c:v>
                </c:pt>
                <c:pt idx="1">
                  <c:v>17</c:v>
                </c:pt>
                <c:pt idx="2">
                  <c:v>14</c:v>
                </c:pt>
                <c:pt idx="3">
                  <c:v>15</c:v>
                </c:pt>
                <c:pt idx="4">
                  <c:v>34</c:v>
                </c:pt>
              </c:numCache>
            </c:numRef>
          </c:val>
        </c:ser>
        <c:dLbls>
          <c:showVal val="1"/>
        </c:dLbls>
        <c:gapWidth val="75"/>
        <c:overlap val="100"/>
        <c:axId val="125276928"/>
        <c:axId val="125278464"/>
      </c:barChart>
      <c:catAx>
        <c:axId val="12527692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5278464"/>
        <c:crossesAt val="0"/>
        <c:lblAlgn val="ctr"/>
        <c:lblOffset val="100"/>
        <c:tickMarkSkip val="1"/>
      </c:catAx>
      <c:valAx>
        <c:axId val="12527846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527692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I liten grad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Sheet1!$B$1:$F$1</c:f>
              <c:strCache>
                <c:ptCount val="5"/>
                <c:pt idx="0">
                  <c:v>Er du stolt av området der du bor?</c:v>
                </c:pt>
                <c:pt idx="1">
                  <c:v>Er det pent i området der du bor?</c:v>
                </c:pt>
                <c:pt idx="2">
                  <c:v>Finnes det utendørs møteplasser som er fristende å bruke i området der du bor?</c:v>
                </c:pt>
                <c:pt idx="3">
                  <c:v>Er du en del av et godt nabofelleskap?</c:v>
                </c:pt>
                <c:pt idx="4">
                  <c:v>Opplever du å bli møtt med respekt av naboene i området der du bor?</c:v>
                </c:pt>
              </c:strCache>
            </c:strRef>
          </c:cat>
          <c:val>
            <c:numRef>
              <c:f>Sheet1!$B$2:$F$2</c:f>
              <c:numCache>
                <c:formatCode>0</c:formatCode>
                <c:ptCount val="5"/>
                <c:pt idx="0">
                  <c:v>13</c:v>
                </c:pt>
                <c:pt idx="1">
                  <c:v>13</c:v>
                </c:pt>
                <c:pt idx="2">
                  <c:v>15</c:v>
                </c:pt>
                <c:pt idx="3">
                  <c:v>22</c:v>
                </c:pt>
                <c:pt idx="4">
                  <c:v>8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Sheet1!$B$1:$F$1</c:f>
              <c:strCache>
                <c:ptCount val="5"/>
                <c:pt idx="0">
                  <c:v>Er du stolt av området der du bor?</c:v>
                </c:pt>
                <c:pt idx="1">
                  <c:v>Er det pent i området der du bor?</c:v>
                </c:pt>
                <c:pt idx="2">
                  <c:v>Finnes det utendørs møteplasser som er fristende å bruke i området der du bor?</c:v>
                </c:pt>
                <c:pt idx="3">
                  <c:v>Er du en del av et godt nabofelleskap?</c:v>
                </c:pt>
                <c:pt idx="4">
                  <c:v>Opplever du å bli møtt med respekt av naboene i området der du bor?</c:v>
                </c:pt>
              </c:strCache>
            </c:strRef>
          </c:cat>
          <c:val>
            <c:numRef>
              <c:f>Sheet1!$B$3:$F$3</c:f>
              <c:numCache>
                <c:formatCode>0</c:formatCode>
                <c:ptCount val="5"/>
                <c:pt idx="0">
                  <c:v>18</c:v>
                </c:pt>
                <c:pt idx="1">
                  <c:v>19</c:v>
                </c:pt>
                <c:pt idx="2">
                  <c:v>12</c:v>
                </c:pt>
                <c:pt idx="3">
                  <c:v>18</c:v>
                </c:pt>
                <c:pt idx="4">
                  <c:v>11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Sheet1!$B$1:$F$1</c:f>
              <c:strCache>
                <c:ptCount val="5"/>
                <c:pt idx="0">
                  <c:v>Er du stolt av området der du bor?</c:v>
                </c:pt>
                <c:pt idx="1">
                  <c:v>Er det pent i området der du bor?</c:v>
                </c:pt>
                <c:pt idx="2">
                  <c:v>Finnes det utendørs møteplasser som er fristende å bruke i området der du bor?</c:v>
                </c:pt>
                <c:pt idx="3">
                  <c:v>Er du en del av et godt nabofelleskap?</c:v>
                </c:pt>
                <c:pt idx="4">
                  <c:v>Opplever du å bli møtt med respekt av naboene i området der du bor?</c:v>
                </c:pt>
              </c:strCache>
            </c:strRef>
          </c:cat>
          <c:val>
            <c:numRef>
              <c:f>Sheet1!$B$4:$F$4</c:f>
              <c:numCache>
                <c:formatCode>0</c:formatCode>
                <c:ptCount val="5"/>
                <c:pt idx="0">
                  <c:v>21</c:v>
                </c:pt>
                <c:pt idx="1">
                  <c:v>27</c:v>
                </c:pt>
                <c:pt idx="2">
                  <c:v>25</c:v>
                </c:pt>
                <c:pt idx="3">
                  <c:v>25</c:v>
                </c:pt>
                <c:pt idx="4">
                  <c:v>24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I stor grad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Sheet1!$B$1:$F$1</c:f>
              <c:strCache>
                <c:ptCount val="5"/>
                <c:pt idx="0">
                  <c:v>Er du stolt av området der du bor?</c:v>
                </c:pt>
                <c:pt idx="1">
                  <c:v>Er det pent i området der du bor?</c:v>
                </c:pt>
                <c:pt idx="2">
                  <c:v>Finnes det utendørs møteplasser som er fristende å bruke i området der du bor?</c:v>
                </c:pt>
                <c:pt idx="3">
                  <c:v>Er du en del av et godt nabofelleskap?</c:v>
                </c:pt>
                <c:pt idx="4">
                  <c:v>Opplever du å bli møtt med respekt av naboene i området der du bor?</c:v>
                </c:pt>
              </c:strCache>
            </c:strRef>
          </c:cat>
          <c:val>
            <c:numRef>
              <c:f>Sheet1!$B$5:$F$5</c:f>
              <c:numCache>
                <c:formatCode>0</c:formatCode>
                <c:ptCount val="5"/>
                <c:pt idx="0">
                  <c:v>48</c:v>
                </c:pt>
                <c:pt idx="1">
                  <c:v>42</c:v>
                </c:pt>
                <c:pt idx="2">
                  <c:v>47</c:v>
                </c:pt>
                <c:pt idx="3">
                  <c:v>35</c:v>
                </c:pt>
                <c:pt idx="4">
                  <c:v>57</c:v>
                </c:pt>
              </c:numCache>
            </c:numRef>
          </c:val>
        </c:ser>
        <c:dLbls>
          <c:showVal val="1"/>
        </c:dLbls>
        <c:gapWidth val="75"/>
        <c:overlap val="100"/>
        <c:axId val="105377792"/>
        <c:axId val="105379328"/>
      </c:barChart>
      <c:catAx>
        <c:axId val="10537779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5379328"/>
        <c:crossesAt val="0"/>
        <c:lblAlgn val="ctr"/>
        <c:lblOffset val="100"/>
        <c:tickMarkSkip val="1"/>
      </c:catAx>
      <c:valAx>
        <c:axId val="10537932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537779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Sheet1!$B$1:$D$1</c:f>
              <c:strCache>
                <c:ptCount val="3"/>
                <c:pt idx="0">
                  <c:v>Snørydding og strøing av fortau</c:v>
                </c:pt>
                <c:pt idx="1">
                  <c:v>Snørydding og strøing av gangveier gjennom parker og friområder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Sheet1!$B$2:$D$2</c:f>
              <c:numCache>
                <c:formatCode>0</c:formatCode>
                <c:ptCount val="3"/>
                <c:pt idx="0">
                  <c:v>25</c:v>
                </c:pt>
                <c:pt idx="1">
                  <c:v>23</c:v>
                </c:pt>
                <c:pt idx="2">
                  <c:v>12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Sheet1!$B$1:$D$1</c:f>
              <c:strCache>
                <c:ptCount val="3"/>
                <c:pt idx="0">
                  <c:v>Snørydding og strøing av fortau</c:v>
                </c:pt>
                <c:pt idx="1">
                  <c:v>Snørydding og strøing av gangveier gjennom parker og friområder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Sheet1!$B$3:$D$3</c:f>
              <c:numCache>
                <c:formatCode>0</c:formatCode>
                <c:ptCount val="3"/>
                <c:pt idx="0">
                  <c:v>25</c:v>
                </c:pt>
                <c:pt idx="1">
                  <c:v>25</c:v>
                </c:pt>
                <c:pt idx="2">
                  <c:v>21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Sheet1!$B$1:$D$1</c:f>
              <c:strCache>
                <c:ptCount val="3"/>
                <c:pt idx="0">
                  <c:v>Snørydding og strøing av fortau</c:v>
                </c:pt>
                <c:pt idx="1">
                  <c:v>Snørydding og strøing av gangveier gjennom parker og friområder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Sheet1!$B$4:$D$4</c:f>
              <c:numCache>
                <c:formatCode>0</c:formatCode>
                <c:ptCount val="3"/>
                <c:pt idx="0">
                  <c:v>29</c:v>
                </c:pt>
                <c:pt idx="1">
                  <c:v>33</c:v>
                </c:pt>
                <c:pt idx="2">
                  <c:v>34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Sheet1!$B$1:$D$1</c:f>
              <c:strCache>
                <c:ptCount val="3"/>
                <c:pt idx="0">
                  <c:v>Snørydding og strøing av fortau</c:v>
                </c:pt>
                <c:pt idx="1">
                  <c:v>Snørydding og strøing av gangveier gjennom parker og friområder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Sheet1!$B$5:$D$5</c:f>
              <c:numCache>
                <c:formatCode>0</c:formatCode>
                <c:ptCount val="3"/>
                <c:pt idx="0">
                  <c:v>20</c:v>
                </c:pt>
                <c:pt idx="1">
                  <c:v>19</c:v>
                </c:pt>
                <c:pt idx="2">
                  <c:v>33</c:v>
                </c:pt>
              </c:numCache>
            </c:numRef>
          </c:val>
        </c:ser>
        <c:dLbls>
          <c:showVal val="1"/>
        </c:dLbls>
        <c:gapWidth val="75"/>
        <c:overlap val="100"/>
        <c:axId val="125686144"/>
        <c:axId val="125687680"/>
      </c:barChart>
      <c:catAx>
        <c:axId val="12568614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5687680"/>
        <c:crossesAt val="0"/>
        <c:lblAlgn val="ctr"/>
        <c:lblOffset val="100"/>
        <c:tickMarkSkip val="1"/>
      </c:catAx>
      <c:valAx>
        <c:axId val="12568768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568614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Trafikksikkerheten generelt i området der du bor</c:v>
                </c:pt>
                <c:pt idx="1">
                  <c:v>Muligheten for trafikksikker lek i området der du bor</c:v>
                </c:pt>
                <c:pt idx="2">
                  <c:v>Hastigheten på veiene i området der du bor</c:v>
                </c:pt>
                <c:pt idx="3">
                  <c:v>Fortau, fartsdempere og lignende tiltak i området der du bor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15</c:v>
                </c:pt>
                <c:pt idx="1">
                  <c:v>23</c:v>
                </c:pt>
                <c:pt idx="2">
                  <c:v>15</c:v>
                </c:pt>
                <c:pt idx="3">
                  <c:v>17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Trafikksikkerheten generelt i området der du bor</c:v>
                </c:pt>
                <c:pt idx="1">
                  <c:v>Muligheten for trafikksikker lek i området der du bor</c:v>
                </c:pt>
                <c:pt idx="2">
                  <c:v>Hastigheten på veiene i området der du bor</c:v>
                </c:pt>
                <c:pt idx="3">
                  <c:v>Fortau, fartsdempere og lignende tiltak i området der du bor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25</c:v>
                </c:pt>
                <c:pt idx="1">
                  <c:v>21</c:v>
                </c:pt>
                <c:pt idx="2">
                  <c:v>24</c:v>
                </c:pt>
                <c:pt idx="3">
                  <c:v>21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Trafikksikkerheten generelt i området der du bor</c:v>
                </c:pt>
                <c:pt idx="1">
                  <c:v>Muligheten for trafikksikker lek i området der du bor</c:v>
                </c:pt>
                <c:pt idx="2">
                  <c:v>Hastigheten på veiene i området der du bor</c:v>
                </c:pt>
                <c:pt idx="3">
                  <c:v>Fortau, fartsdempere og lignende tiltak i området der du bor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33</c:v>
                </c:pt>
                <c:pt idx="1">
                  <c:v>27</c:v>
                </c:pt>
                <c:pt idx="2">
                  <c:v>30</c:v>
                </c:pt>
                <c:pt idx="3">
                  <c:v>33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Trafikksikkerheten generelt i området der du bor</c:v>
                </c:pt>
                <c:pt idx="1">
                  <c:v>Muligheten for trafikksikker lek i området der du bor</c:v>
                </c:pt>
                <c:pt idx="2">
                  <c:v>Hastigheten på veiene i området der du bor</c:v>
                </c:pt>
                <c:pt idx="3">
                  <c:v>Fortau, fartsdempere og lignende tiltak i området der du bor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27</c:v>
                </c:pt>
                <c:pt idx="1">
                  <c:v>29</c:v>
                </c:pt>
                <c:pt idx="2">
                  <c:v>31</c:v>
                </c:pt>
                <c:pt idx="3">
                  <c:v>29</c:v>
                </c:pt>
              </c:numCache>
            </c:numRef>
          </c:val>
        </c:ser>
        <c:dLbls>
          <c:showVal val="1"/>
        </c:dLbls>
        <c:gapWidth val="75"/>
        <c:overlap val="100"/>
        <c:axId val="124474880"/>
        <c:axId val="124608512"/>
      </c:barChart>
      <c:catAx>
        <c:axId val="12447488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4608512"/>
        <c:crossesAt val="0"/>
        <c:lblAlgn val="ctr"/>
        <c:lblOffset val="100"/>
        <c:tickMarkSkip val="1"/>
      </c:catAx>
      <c:valAx>
        <c:axId val="12460851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447488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Daglig</c:v>
                </c:pt>
              </c:strCache>
            </c:strRef>
          </c:tx>
          <c:spPr>
            <a:solidFill>
              <a:schemeClr val="accent2">
                <a:lumMod val="50000"/>
              </a:schemeClr>
            </a:solidFill>
          </c:spPr>
          <c:cat>
            <c:strRef>
              <c:f>Sheet1!$B$1:$B$1</c:f>
              <c:strCache>
                <c:ptCount val="1"/>
                <c:pt idx="0">
                  <c:v>Hvor ofte bruker du kollektive transportmidler innenfor Oslo?</c:v>
                </c:pt>
              </c:strCache>
            </c:strRef>
          </c:cat>
          <c:val>
            <c:numRef>
              <c:f>Sheet1!$B$2:$B$2</c:f>
              <c:numCache>
                <c:formatCode>0</c:formatCode>
                <c:ptCount val="1"/>
                <c:pt idx="0">
                  <c:v>47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Noen ganger i uken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cat>
            <c:strRef>
              <c:f>Sheet1!$B$1:$B$1</c:f>
              <c:strCache>
                <c:ptCount val="1"/>
                <c:pt idx="0">
                  <c:v>Hvor ofte bruker du kollektive transportmidler innenfor Oslo?</c:v>
                </c:pt>
              </c:strCache>
            </c:strRef>
          </c:cat>
          <c:val>
            <c:numRef>
              <c:f>Sheet1!$B$3:$B$3</c:f>
              <c:numCache>
                <c:formatCode>0</c:formatCode>
                <c:ptCount val="1"/>
                <c:pt idx="0">
                  <c:v>25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Noen ganger i måneden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cat>
            <c:strRef>
              <c:f>Sheet1!$B$1:$B$1</c:f>
              <c:strCache>
                <c:ptCount val="1"/>
                <c:pt idx="0">
                  <c:v>Hvor ofte bruker du kollektive transportmidler innenfor Oslo?</c:v>
                </c:pt>
              </c:strCache>
            </c:strRef>
          </c:cat>
          <c:val>
            <c:numRef>
              <c:f>Sheet1!$B$4:$B$4</c:f>
              <c:numCache>
                <c:formatCode>0</c:formatCode>
                <c:ptCount val="1"/>
                <c:pt idx="0">
                  <c:v>19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Sjeldnere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</c:spPr>
          <c:cat>
            <c:strRef>
              <c:f>Sheet1!$B$1:$B$1</c:f>
              <c:strCache>
                <c:ptCount val="1"/>
                <c:pt idx="0">
                  <c:v>Hvor ofte bruker du kollektive transportmidler innenfor Oslo?</c:v>
                </c:pt>
              </c:strCache>
            </c:strRef>
          </c:cat>
          <c:val>
            <c:numRef>
              <c:f>Sheet1!$B$5:$B$5</c:f>
              <c:numCache>
                <c:formatCode>0</c:formatCode>
                <c:ptCount val="1"/>
                <c:pt idx="0">
                  <c:v>7</c:v>
                </c:pt>
              </c:numCache>
            </c:numRef>
          </c:val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Aldri</c:v>
                </c:pt>
              </c:strCache>
            </c:strRef>
          </c:tx>
          <c:spPr>
            <a:solidFill>
              <a:schemeClr val="accent5"/>
            </a:solidFill>
          </c:spPr>
          <c:cat>
            <c:strRef>
              <c:f>Sheet1!$B$1:$B$1</c:f>
              <c:strCache>
                <c:ptCount val="1"/>
                <c:pt idx="0">
                  <c:v>Hvor ofte bruker du kollektive transportmidler innenfor Oslo?</c:v>
                </c:pt>
              </c:strCache>
            </c:strRef>
          </c:cat>
          <c:val>
            <c:numRef>
              <c:f>Sheet1!$B$6:$B$6</c:f>
              <c:numCache>
                <c:formatCode>0</c:formatCode>
                <c:ptCount val="1"/>
                <c:pt idx="0">
                  <c:v>1</c:v>
                </c:pt>
              </c:numCache>
            </c:numRef>
          </c:val>
        </c:ser>
        <c:dLbls>
          <c:showVal val="1"/>
        </c:dLbls>
        <c:gapWidth val="75"/>
        <c:overlap val="100"/>
        <c:axId val="126220928"/>
        <c:axId val="126239104"/>
      </c:barChart>
      <c:catAx>
        <c:axId val="12622092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6239104"/>
        <c:crossesAt val="0"/>
        <c:lblAlgn val="ctr"/>
        <c:lblOffset val="100"/>
        <c:tickMarkSkip val="1"/>
      </c:catAx>
      <c:valAx>
        <c:axId val="12623910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622092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8869171058209937"/>
          <c:h val="9.9736959163200564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0"/>
  <c:chart>
    <c:autoTitleDeleted val="1"/>
    <c:plotArea>
      <c:layout>
        <c:manualLayout>
          <c:layoutTarget val="inner"/>
          <c:xMode val="edge"/>
          <c:yMode val="edge"/>
          <c:x val="0.52070978224641762"/>
          <c:y val="0.15026108210199093"/>
          <c:w val="0.3945139428952365"/>
          <c:h val="0.78351271155056756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2010</c:v>
                </c:pt>
              </c:strCache>
            </c:strRef>
          </c:tx>
          <c:dLbls>
            <c:showVal val="1"/>
          </c:dLbls>
          <c:cat>
            <c:strRef>
              <c:f>Sheet1!$A$4:$A$13</c:f>
              <c:strCache>
                <c:ptCount val="10"/>
                <c:pt idx="0">
                  <c:v>Hyppigere avganger i rushtiden</c:v>
                </c:pt>
                <c:pt idx="1">
                  <c:v>Hyppigere avganger utenom rushtiden</c:v>
                </c:pt>
                <c:pt idx="2">
                  <c:v>Endret rutenett</c:v>
                </c:pt>
                <c:pt idx="3">
                  <c:v>Bedre punktlighet</c:v>
                </c:pt>
                <c:pt idx="4">
                  <c:v>Lavere priser</c:v>
                </c:pt>
                <c:pt idx="5">
                  <c:v>Bedre komfort</c:v>
                </c:pt>
                <c:pt idx="6">
                  <c:v>Bedre service fra de ansatte</c:v>
                </c:pt>
                <c:pt idx="7">
                  <c:v>Bedre informasjon om tilbudet</c:v>
                </c:pt>
                <c:pt idx="8">
                  <c:v>Tilgjengelighet for funksjonshemmede og barnevogner</c:v>
                </c:pt>
                <c:pt idx="9">
                  <c:v>Jeg kommer ikke til å bruke det kollektive transporttilbudet mer uansett</c:v>
                </c:pt>
              </c:strCache>
            </c:strRef>
          </c:cat>
          <c:val>
            <c:numRef>
              <c:f>Sheet1!$B$4:$B$13</c:f>
              <c:numCache>
                <c:formatCode>0</c:formatCode>
                <c:ptCount val="10"/>
                <c:pt idx="0">
                  <c:v>12</c:v>
                </c:pt>
                <c:pt idx="1">
                  <c:v>12</c:v>
                </c:pt>
                <c:pt idx="2">
                  <c:v>4</c:v>
                </c:pt>
                <c:pt idx="3">
                  <c:v>6</c:v>
                </c:pt>
                <c:pt idx="4">
                  <c:v>39</c:v>
                </c:pt>
                <c:pt idx="5">
                  <c:v>3</c:v>
                </c:pt>
                <c:pt idx="6">
                  <c:v>1</c:v>
                </c:pt>
                <c:pt idx="7">
                  <c:v>1</c:v>
                </c:pt>
                <c:pt idx="8">
                  <c:v>2</c:v>
                </c:pt>
                <c:pt idx="9">
                  <c:v>20</c:v>
                </c:pt>
              </c:numCache>
            </c:numRef>
          </c:val>
        </c:ser>
        <c:ser>
          <c:idx val="0"/>
          <c:order val="1"/>
          <c:tx>
            <c:strRef>
              <c:f>Sheet1!$C$3</c:f>
              <c:strCache>
                <c:ptCount val="1"/>
                <c:pt idx="0">
                  <c:v>2007</c:v>
                </c:pt>
              </c:strCache>
            </c:strRef>
          </c:tx>
          <c:dLbls>
            <c:showVal val="1"/>
          </c:dLbls>
          <c:cat>
            <c:strRef>
              <c:f>Sheet1!$A$4:$A$13</c:f>
              <c:strCache>
                <c:ptCount val="10"/>
                <c:pt idx="0">
                  <c:v>Hyppigere avganger i rushtiden</c:v>
                </c:pt>
                <c:pt idx="1">
                  <c:v>Hyppigere avganger utenom rushtiden</c:v>
                </c:pt>
                <c:pt idx="2">
                  <c:v>Endret rutenett</c:v>
                </c:pt>
                <c:pt idx="3">
                  <c:v>Bedre punktlighet</c:v>
                </c:pt>
                <c:pt idx="4">
                  <c:v>Lavere priser</c:v>
                </c:pt>
                <c:pt idx="5">
                  <c:v>Bedre komfort</c:v>
                </c:pt>
                <c:pt idx="6">
                  <c:v>Bedre service fra de ansatte</c:v>
                </c:pt>
                <c:pt idx="7">
                  <c:v>Bedre informasjon om tilbudet</c:v>
                </c:pt>
                <c:pt idx="8">
                  <c:v>Tilgjengelighet for funksjonshemmede og barnevogner</c:v>
                </c:pt>
                <c:pt idx="9">
                  <c:v>Jeg kommer ikke til å bruke det kollektive transporttilbudet mer uansett</c:v>
                </c:pt>
              </c:strCache>
            </c:strRef>
          </c:cat>
          <c:val>
            <c:numRef>
              <c:f>Sheet1!$C$4:$C$13</c:f>
              <c:numCache>
                <c:formatCode>0</c:formatCode>
                <c:ptCount val="10"/>
                <c:pt idx="0">
                  <c:v>9</c:v>
                </c:pt>
                <c:pt idx="1">
                  <c:v>9</c:v>
                </c:pt>
                <c:pt idx="2">
                  <c:v>6</c:v>
                </c:pt>
                <c:pt idx="3">
                  <c:v>6</c:v>
                </c:pt>
                <c:pt idx="4">
                  <c:v>54</c:v>
                </c:pt>
                <c:pt idx="5">
                  <c:v>1</c:v>
                </c:pt>
                <c:pt idx="6">
                  <c:v>0</c:v>
                </c:pt>
                <c:pt idx="7">
                  <c:v>1</c:v>
                </c:pt>
                <c:pt idx="8">
                  <c:v>2</c:v>
                </c:pt>
                <c:pt idx="9">
                  <c:v>11</c:v>
                </c:pt>
              </c:numCache>
            </c:numRef>
          </c:val>
        </c:ser>
        <c:gapWidth val="20"/>
        <c:axId val="126415616"/>
        <c:axId val="126417152"/>
      </c:barChart>
      <c:catAx>
        <c:axId val="126415616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 sz="1000"/>
            </a:pPr>
            <a:endParaRPr lang="nb-NO"/>
          </a:p>
        </c:txPr>
        <c:crossAx val="126417152"/>
        <c:crosses val="autoZero"/>
        <c:auto val="1"/>
        <c:lblAlgn val="ctr"/>
        <c:lblOffset val="100"/>
        <c:tickLblSkip val="1"/>
        <c:tickMarkSkip val="1"/>
      </c:catAx>
      <c:valAx>
        <c:axId val="126417152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26415616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legend>
      <c:legendPos val="r"/>
      <c:overlay val="1"/>
    </c:legend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Sheet1!$B$1:$J$1</c:f>
              <c:strCache>
                <c:ptCount val="9"/>
                <c:pt idx="0">
                  <c:v>Fritidstilbudet for barn totalt sett</c:v>
                </c:pt>
                <c:pt idx="1">
                  <c:v>Utvalget av lag og foreninger for barn</c:v>
                </c:pt>
                <c:pt idx="2">
                  <c:v>Kulturtilbudet for barn totalt sett</c:v>
                </c:pt>
                <c:pt idx="3">
                  <c:v>Mulighetene for organiserte fritidsaktiviteter for barn</c:v>
                </c:pt>
                <c:pt idx="4">
                  <c:v>Mulighetene for uorganiserte fritidsaktiviteter for barn</c:v>
                </c:pt>
                <c:pt idx="5">
                  <c:v>Det sosiale miljøet blant barna</c:v>
                </c:pt>
                <c:pt idx="6">
                  <c:v>Tilgang på parker/friområder for barn</c:v>
                </c:pt>
                <c:pt idx="7">
                  <c:v>Tilgang på naturlige friområder for barn</c:v>
                </c:pt>
                <c:pt idx="8">
                  <c:v>Trygghet for barn når det gjelder å ferdes ute</c:v>
                </c:pt>
              </c:strCache>
            </c:strRef>
          </c:cat>
          <c:val>
            <c:numRef>
              <c:f>Sheet1!$B$2:$J$2</c:f>
              <c:numCache>
                <c:formatCode>0</c:formatCode>
                <c:ptCount val="9"/>
                <c:pt idx="0">
                  <c:v>15</c:v>
                </c:pt>
                <c:pt idx="1">
                  <c:v>13</c:v>
                </c:pt>
                <c:pt idx="2">
                  <c:v>18</c:v>
                </c:pt>
                <c:pt idx="3">
                  <c:v>13</c:v>
                </c:pt>
                <c:pt idx="4">
                  <c:v>19</c:v>
                </c:pt>
                <c:pt idx="5">
                  <c:v>13</c:v>
                </c:pt>
                <c:pt idx="6">
                  <c:v>9</c:v>
                </c:pt>
                <c:pt idx="7">
                  <c:v>16</c:v>
                </c:pt>
                <c:pt idx="8">
                  <c:v>26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Sheet1!$B$1:$J$1</c:f>
              <c:strCache>
                <c:ptCount val="9"/>
                <c:pt idx="0">
                  <c:v>Fritidstilbudet for barn totalt sett</c:v>
                </c:pt>
                <c:pt idx="1">
                  <c:v>Utvalget av lag og foreninger for barn</c:v>
                </c:pt>
                <c:pt idx="2">
                  <c:v>Kulturtilbudet for barn totalt sett</c:v>
                </c:pt>
                <c:pt idx="3">
                  <c:v>Mulighetene for organiserte fritidsaktiviteter for barn</c:v>
                </c:pt>
                <c:pt idx="4">
                  <c:v>Mulighetene for uorganiserte fritidsaktiviteter for barn</c:v>
                </c:pt>
                <c:pt idx="5">
                  <c:v>Det sosiale miljøet blant barna</c:v>
                </c:pt>
                <c:pt idx="6">
                  <c:v>Tilgang på parker/friområder for barn</c:v>
                </c:pt>
                <c:pt idx="7">
                  <c:v>Tilgang på naturlige friområder for barn</c:v>
                </c:pt>
                <c:pt idx="8">
                  <c:v>Trygghet for barn når det gjelder å ferdes ute</c:v>
                </c:pt>
              </c:strCache>
            </c:strRef>
          </c:cat>
          <c:val>
            <c:numRef>
              <c:f>Sheet1!$B$3:$J$3</c:f>
              <c:numCache>
                <c:formatCode>0</c:formatCode>
                <c:ptCount val="9"/>
                <c:pt idx="0">
                  <c:v>27</c:v>
                </c:pt>
                <c:pt idx="1">
                  <c:v>20</c:v>
                </c:pt>
                <c:pt idx="2">
                  <c:v>22</c:v>
                </c:pt>
                <c:pt idx="3">
                  <c:v>17</c:v>
                </c:pt>
                <c:pt idx="4">
                  <c:v>21</c:v>
                </c:pt>
                <c:pt idx="5">
                  <c:v>22</c:v>
                </c:pt>
                <c:pt idx="6">
                  <c:v>17</c:v>
                </c:pt>
                <c:pt idx="7">
                  <c:v>25</c:v>
                </c:pt>
                <c:pt idx="8">
                  <c:v>31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Sheet1!$B$1:$J$1</c:f>
              <c:strCache>
                <c:ptCount val="9"/>
                <c:pt idx="0">
                  <c:v>Fritidstilbudet for barn totalt sett</c:v>
                </c:pt>
                <c:pt idx="1">
                  <c:v>Utvalget av lag og foreninger for barn</c:v>
                </c:pt>
                <c:pt idx="2">
                  <c:v>Kulturtilbudet for barn totalt sett</c:v>
                </c:pt>
                <c:pt idx="3">
                  <c:v>Mulighetene for organiserte fritidsaktiviteter for barn</c:v>
                </c:pt>
                <c:pt idx="4">
                  <c:v>Mulighetene for uorganiserte fritidsaktiviteter for barn</c:v>
                </c:pt>
                <c:pt idx="5">
                  <c:v>Det sosiale miljøet blant barna</c:v>
                </c:pt>
                <c:pt idx="6">
                  <c:v>Tilgang på parker/friområder for barn</c:v>
                </c:pt>
                <c:pt idx="7">
                  <c:v>Tilgang på naturlige friområder for barn</c:v>
                </c:pt>
                <c:pt idx="8">
                  <c:v>Trygghet for barn når det gjelder å ferdes ute</c:v>
                </c:pt>
              </c:strCache>
            </c:strRef>
          </c:cat>
          <c:val>
            <c:numRef>
              <c:f>Sheet1!$B$4:$J$4</c:f>
              <c:numCache>
                <c:formatCode>0</c:formatCode>
                <c:ptCount val="9"/>
                <c:pt idx="0">
                  <c:v>33</c:v>
                </c:pt>
                <c:pt idx="1">
                  <c:v>34</c:v>
                </c:pt>
                <c:pt idx="2">
                  <c:v>35</c:v>
                </c:pt>
                <c:pt idx="3">
                  <c:v>37</c:v>
                </c:pt>
                <c:pt idx="4">
                  <c:v>36</c:v>
                </c:pt>
                <c:pt idx="5">
                  <c:v>37</c:v>
                </c:pt>
                <c:pt idx="6">
                  <c:v>31</c:v>
                </c:pt>
                <c:pt idx="7">
                  <c:v>29</c:v>
                </c:pt>
                <c:pt idx="8">
                  <c:v>22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Sheet1!$B$1:$J$1</c:f>
              <c:strCache>
                <c:ptCount val="9"/>
                <c:pt idx="0">
                  <c:v>Fritidstilbudet for barn totalt sett</c:v>
                </c:pt>
                <c:pt idx="1">
                  <c:v>Utvalget av lag og foreninger for barn</c:v>
                </c:pt>
                <c:pt idx="2">
                  <c:v>Kulturtilbudet for barn totalt sett</c:v>
                </c:pt>
                <c:pt idx="3">
                  <c:v>Mulighetene for organiserte fritidsaktiviteter for barn</c:v>
                </c:pt>
                <c:pt idx="4">
                  <c:v>Mulighetene for uorganiserte fritidsaktiviteter for barn</c:v>
                </c:pt>
                <c:pt idx="5">
                  <c:v>Det sosiale miljøet blant barna</c:v>
                </c:pt>
                <c:pt idx="6">
                  <c:v>Tilgang på parker/friområder for barn</c:v>
                </c:pt>
                <c:pt idx="7">
                  <c:v>Tilgang på naturlige friområder for barn</c:v>
                </c:pt>
                <c:pt idx="8">
                  <c:v>Trygghet for barn når det gjelder å ferdes ute</c:v>
                </c:pt>
              </c:strCache>
            </c:strRef>
          </c:cat>
          <c:val>
            <c:numRef>
              <c:f>Sheet1!$B$5:$J$5</c:f>
              <c:numCache>
                <c:formatCode>0</c:formatCode>
                <c:ptCount val="9"/>
                <c:pt idx="0">
                  <c:v>25</c:v>
                </c:pt>
                <c:pt idx="1">
                  <c:v>33</c:v>
                </c:pt>
                <c:pt idx="2">
                  <c:v>25</c:v>
                </c:pt>
                <c:pt idx="3">
                  <c:v>33</c:v>
                </c:pt>
                <c:pt idx="4">
                  <c:v>24</c:v>
                </c:pt>
                <c:pt idx="5">
                  <c:v>28</c:v>
                </c:pt>
                <c:pt idx="6">
                  <c:v>43</c:v>
                </c:pt>
                <c:pt idx="7">
                  <c:v>30</c:v>
                </c:pt>
                <c:pt idx="8">
                  <c:v>21</c:v>
                </c:pt>
              </c:numCache>
            </c:numRef>
          </c:val>
        </c:ser>
        <c:dLbls>
          <c:showVal val="1"/>
        </c:dLbls>
        <c:gapWidth val="75"/>
        <c:overlap val="100"/>
        <c:axId val="126919040"/>
        <c:axId val="126920576"/>
      </c:barChart>
      <c:catAx>
        <c:axId val="12691904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6920576"/>
        <c:crossesAt val="0"/>
        <c:lblAlgn val="ctr"/>
        <c:lblOffset val="100"/>
        <c:tickMarkSkip val="1"/>
      </c:catAx>
      <c:valAx>
        <c:axId val="12692057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691904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 </c:v>
                </c:pt>
                <c:pt idx="1">
                  <c:v>Informasjon om aktivitetstilbudene </c:v>
                </c:pt>
                <c:pt idx="2">
                  <c:v>Avstand til aktivitetstilbudene </c:v>
                </c:pt>
                <c:pt idx="3">
                  <c:v>Transportmuligheter til aktivitetstilbudene </c:v>
                </c:pt>
                <c:pt idx="4">
                  <c:v>Steder der eldre kan møtes </c:v>
                </c:pt>
                <c:pt idx="5">
                  <c:v>Steder der eldre og yngre kan møtes 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2</c:v>
                </c:pt>
                <c:pt idx="1">
                  <c:v>6</c:v>
                </c:pt>
                <c:pt idx="2">
                  <c:v>3</c:v>
                </c:pt>
                <c:pt idx="3">
                  <c:v>2</c:v>
                </c:pt>
                <c:pt idx="4">
                  <c:v>3</c:v>
                </c:pt>
                <c:pt idx="5">
                  <c:v>3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 </c:v>
                </c:pt>
                <c:pt idx="1">
                  <c:v>Informasjon om aktivitetstilbudene </c:v>
                </c:pt>
                <c:pt idx="2">
                  <c:v>Avstand til aktivitetstilbudene </c:v>
                </c:pt>
                <c:pt idx="3">
                  <c:v>Transportmuligheter til aktivitetstilbudene </c:v>
                </c:pt>
                <c:pt idx="4">
                  <c:v>Steder der eldre kan møtes </c:v>
                </c:pt>
                <c:pt idx="5">
                  <c:v>Steder der eldre og yngre kan møtes 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98</c:v>
                </c:pt>
                <c:pt idx="1">
                  <c:v>94</c:v>
                </c:pt>
                <c:pt idx="2">
                  <c:v>97</c:v>
                </c:pt>
                <c:pt idx="3">
                  <c:v>98</c:v>
                </c:pt>
                <c:pt idx="4">
                  <c:v>97</c:v>
                </c:pt>
                <c:pt idx="5">
                  <c:v>97</c:v>
                </c:pt>
              </c:numCache>
            </c:numRef>
          </c:val>
        </c:ser>
        <c:dLbls>
          <c:showVal val="1"/>
        </c:dLbls>
        <c:gapWidth val="75"/>
        <c:overlap val="100"/>
        <c:axId val="124768640"/>
        <c:axId val="124969728"/>
      </c:barChart>
      <c:catAx>
        <c:axId val="12476864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4969728"/>
        <c:crossesAt val="0"/>
        <c:lblAlgn val="ctr"/>
        <c:lblOffset val="100"/>
        <c:tickMarkSkip val="1"/>
      </c:catAx>
      <c:valAx>
        <c:axId val="12496972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476864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 </c:v>
                </c:pt>
                <c:pt idx="1">
                  <c:v>Eldres mulighet til å påvirke tjenestetilbudet </c:v>
                </c:pt>
                <c:pt idx="2">
                  <c:v>Tilrettelegging av offentlige transportmidler for Eldre (T-bane, buss, og lignende) </c:v>
                </c:pt>
                <c:pt idx="3">
                  <c:v>Eldres trygghet hjemme (i forhold til om uvedkommende kan komme inn osv.) </c:v>
                </c:pt>
                <c:pt idx="4">
                  <c:v>Eldres trygghet for å få den hjelp de trenger i hjemmet </c:v>
                </c:pt>
                <c:pt idx="5">
                  <c:v>Eldres trygghet for å få den boligtype de har behov for 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2</c:v>
                </c:pt>
                <c:pt idx="1">
                  <c:v>2</c:v>
                </c:pt>
                <c:pt idx="2">
                  <c:v>7</c:v>
                </c:pt>
                <c:pt idx="3">
                  <c:v>3</c:v>
                </c:pt>
                <c:pt idx="4">
                  <c:v>3</c:v>
                </c:pt>
                <c:pt idx="5">
                  <c:v>1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 </c:v>
                </c:pt>
                <c:pt idx="1">
                  <c:v>Eldres mulighet til å påvirke tjenestetilbudet </c:v>
                </c:pt>
                <c:pt idx="2">
                  <c:v>Tilrettelegging av offentlige transportmidler for Eldre (T-bane, buss, og lignende) </c:v>
                </c:pt>
                <c:pt idx="3">
                  <c:v>Eldres trygghet hjemme (i forhold til om uvedkommende kan komme inn osv.) </c:v>
                </c:pt>
                <c:pt idx="4">
                  <c:v>Eldres trygghet for å få den hjelp de trenger i hjemmet </c:v>
                </c:pt>
                <c:pt idx="5">
                  <c:v>Eldres trygghet for å få den boligtype de har behov for 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98</c:v>
                </c:pt>
                <c:pt idx="1">
                  <c:v>98</c:v>
                </c:pt>
                <c:pt idx="2">
                  <c:v>93</c:v>
                </c:pt>
                <c:pt idx="3">
                  <c:v>97</c:v>
                </c:pt>
                <c:pt idx="4">
                  <c:v>97</c:v>
                </c:pt>
                <c:pt idx="5">
                  <c:v>99</c:v>
                </c:pt>
              </c:numCache>
            </c:numRef>
          </c:val>
        </c:ser>
        <c:dLbls>
          <c:showVal val="1"/>
        </c:dLbls>
        <c:gapWidth val="75"/>
        <c:overlap val="100"/>
        <c:axId val="126628992"/>
        <c:axId val="126630912"/>
      </c:barChart>
      <c:catAx>
        <c:axId val="12662899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6630912"/>
        <c:crossesAt val="0"/>
        <c:lblAlgn val="ctr"/>
        <c:lblOffset val="100"/>
        <c:tickMarkSkip val="1"/>
      </c:catAx>
      <c:valAx>
        <c:axId val="12663091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662899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39</c:v>
                </c:pt>
                <c:pt idx="1">
                  <c:v>17</c:v>
                </c:pt>
                <c:pt idx="2">
                  <c:v>26</c:v>
                </c:pt>
                <c:pt idx="3">
                  <c:v>41</c:v>
                </c:pt>
                <c:pt idx="4">
                  <c:v>7</c:v>
                </c:pt>
                <c:pt idx="5">
                  <c:v>12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19</c:v>
                </c:pt>
                <c:pt idx="1">
                  <c:v>23</c:v>
                </c:pt>
                <c:pt idx="2">
                  <c:v>7</c:v>
                </c:pt>
                <c:pt idx="3">
                  <c:v>14</c:v>
                </c:pt>
                <c:pt idx="4">
                  <c:v>24</c:v>
                </c:pt>
                <c:pt idx="5">
                  <c:v>6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Sheet1!$B$4:$G$4</c:f>
              <c:numCache>
                <c:formatCode>0</c:formatCode>
                <c:ptCount val="6"/>
                <c:pt idx="0">
                  <c:v>0</c:v>
                </c:pt>
                <c:pt idx="1">
                  <c:v>21</c:v>
                </c:pt>
                <c:pt idx="2">
                  <c:v>50</c:v>
                </c:pt>
                <c:pt idx="3">
                  <c:v>15</c:v>
                </c:pt>
                <c:pt idx="4">
                  <c:v>22</c:v>
                </c:pt>
                <c:pt idx="5">
                  <c:v>44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Sheet1!$B$5:$G$5</c:f>
              <c:numCache>
                <c:formatCode>0</c:formatCode>
                <c:ptCount val="6"/>
                <c:pt idx="0">
                  <c:v>43</c:v>
                </c:pt>
                <c:pt idx="1">
                  <c:v>40</c:v>
                </c:pt>
                <c:pt idx="2">
                  <c:v>17</c:v>
                </c:pt>
                <c:pt idx="3">
                  <c:v>30</c:v>
                </c:pt>
                <c:pt idx="4">
                  <c:v>47</c:v>
                </c:pt>
                <c:pt idx="5">
                  <c:v>39</c:v>
                </c:pt>
              </c:numCache>
            </c:numRef>
          </c:val>
        </c:ser>
        <c:dLbls>
          <c:showVal val="1"/>
        </c:dLbls>
        <c:gapWidth val="75"/>
        <c:overlap val="100"/>
        <c:axId val="128197760"/>
        <c:axId val="128199296"/>
      </c:barChart>
      <c:catAx>
        <c:axId val="12819776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8199296"/>
        <c:crossesAt val="0"/>
        <c:lblAlgn val="ctr"/>
        <c:lblOffset val="100"/>
        <c:tickMarkSkip val="1"/>
      </c:catAx>
      <c:valAx>
        <c:axId val="12819929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819776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24</c:v>
                </c:pt>
                <c:pt idx="1">
                  <c:v>56</c:v>
                </c:pt>
                <c:pt idx="2">
                  <c:v>26</c:v>
                </c:pt>
                <c:pt idx="3">
                  <c:v>8</c:v>
                </c:pt>
                <c:pt idx="4">
                  <c:v>47</c:v>
                </c:pt>
                <c:pt idx="5">
                  <c:v>71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13</c:v>
                </c:pt>
                <c:pt idx="1">
                  <c:v>13</c:v>
                </c:pt>
                <c:pt idx="2">
                  <c:v>10</c:v>
                </c:pt>
                <c:pt idx="3">
                  <c:v>29</c:v>
                </c:pt>
                <c:pt idx="4">
                  <c:v>0</c:v>
                </c:pt>
                <c:pt idx="5">
                  <c:v>13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Sheet1!$B$4:$G$4</c:f>
              <c:numCache>
                <c:formatCode>0</c:formatCode>
                <c:ptCount val="6"/>
                <c:pt idx="0">
                  <c:v>25</c:v>
                </c:pt>
                <c:pt idx="1">
                  <c:v>0</c:v>
                </c:pt>
                <c:pt idx="2">
                  <c:v>33</c:v>
                </c:pt>
                <c:pt idx="3">
                  <c:v>40</c:v>
                </c:pt>
                <c:pt idx="4">
                  <c:v>30</c:v>
                </c:pt>
                <c:pt idx="5">
                  <c:v>0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Sheet1!$B$5:$G$5</c:f>
              <c:numCache>
                <c:formatCode>0</c:formatCode>
                <c:ptCount val="6"/>
                <c:pt idx="0">
                  <c:v>37</c:v>
                </c:pt>
                <c:pt idx="1">
                  <c:v>30</c:v>
                </c:pt>
                <c:pt idx="2">
                  <c:v>31</c:v>
                </c:pt>
                <c:pt idx="3">
                  <c:v>23</c:v>
                </c:pt>
                <c:pt idx="4">
                  <c:v>24</c:v>
                </c:pt>
                <c:pt idx="5">
                  <c:v>15</c:v>
                </c:pt>
              </c:numCache>
            </c:numRef>
          </c:val>
        </c:ser>
        <c:dLbls>
          <c:showVal val="1"/>
        </c:dLbls>
        <c:gapWidth val="75"/>
        <c:overlap val="100"/>
        <c:axId val="129285120"/>
        <c:axId val="129299200"/>
      </c:barChart>
      <c:catAx>
        <c:axId val="12928512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9299200"/>
        <c:crossesAt val="0"/>
        <c:lblAlgn val="ctr"/>
        <c:lblOffset val="100"/>
        <c:tickMarkSkip val="1"/>
      </c:catAx>
      <c:valAx>
        <c:axId val="12929920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928512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19</c:v>
                </c:pt>
                <c:pt idx="1">
                  <c:v>32</c:v>
                </c:pt>
                <c:pt idx="2">
                  <c:v>28</c:v>
                </c:pt>
                <c:pt idx="3">
                  <c:v>24</c:v>
                </c:pt>
                <c:pt idx="4">
                  <c:v>24</c:v>
                </c:pt>
                <c:pt idx="5">
                  <c:v>46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32</c:v>
                </c:pt>
                <c:pt idx="1">
                  <c:v>30</c:v>
                </c:pt>
                <c:pt idx="2">
                  <c:v>24</c:v>
                </c:pt>
                <c:pt idx="3">
                  <c:v>18</c:v>
                </c:pt>
                <c:pt idx="4">
                  <c:v>24</c:v>
                </c:pt>
                <c:pt idx="5">
                  <c:v>28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Sheet1!$B$4:$G$4</c:f>
              <c:numCache>
                <c:formatCode>0</c:formatCode>
                <c:ptCount val="6"/>
                <c:pt idx="0">
                  <c:v>31</c:v>
                </c:pt>
                <c:pt idx="1">
                  <c:v>23</c:v>
                </c:pt>
                <c:pt idx="2">
                  <c:v>31</c:v>
                </c:pt>
                <c:pt idx="3">
                  <c:v>27</c:v>
                </c:pt>
                <c:pt idx="4">
                  <c:v>28</c:v>
                </c:pt>
                <c:pt idx="5">
                  <c:v>14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Sheet1!$B$5:$G$5</c:f>
              <c:numCache>
                <c:formatCode>0</c:formatCode>
                <c:ptCount val="6"/>
                <c:pt idx="0">
                  <c:v>18</c:v>
                </c:pt>
                <c:pt idx="1">
                  <c:v>15</c:v>
                </c:pt>
                <c:pt idx="2">
                  <c:v>17</c:v>
                </c:pt>
                <c:pt idx="3">
                  <c:v>31</c:v>
                </c:pt>
                <c:pt idx="4">
                  <c:v>24</c:v>
                </c:pt>
                <c:pt idx="5">
                  <c:v>11</c:v>
                </c:pt>
              </c:numCache>
            </c:numRef>
          </c:val>
        </c:ser>
        <c:dLbls>
          <c:showVal val="1"/>
        </c:dLbls>
        <c:gapWidth val="75"/>
        <c:overlap val="100"/>
        <c:axId val="126243200"/>
        <c:axId val="90557440"/>
      </c:barChart>
      <c:catAx>
        <c:axId val="12624320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90557440"/>
        <c:crossesAt val="0"/>
        <c:lblAlgn val="ctr"/>
        <c:lblOffset val="100"/>
        <c:tickMarkSkip val="1"/>
      </c:catAx>
      <c:valAx>
        <c:axId val="9055744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624320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Å leve/bo i bydelen der du bor</c:v>
                </c:pt>
                <c:pt idx="1">
                  <c:v>Tilgang til natur- og friluftsområder i bydelen</c:v>
                </c:pt>
                <c:pt idx="2">
                  <c:v>Fritidstilbudet totalt sett i bydelen</c:v>
                </c:pt>
                <c:pt idx="3">
                  <c:v>Kulturtilbudet totalt sett i bydelen</c:v>
                </c:pt>
                <c:pt idx="4">
                  <c:v>Helsetilbudet totalt sett i bydelen</c:v>
                </c:pt>
                <c:pt idx="5">
                  <c:v>Det å bli gammel i bydelen</c:v>
                </c:pt>
                <c:pt idx="6">
                  <c:v>Eldreomsorgstilbudet totalt sett i bydelen</c:v>
                </c:pt>
                <c:pt idx="7">
                  <c:v>Det offentlige tjenestetilbudet totalt sett i bydelen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4</c:v>
                </c:pt>
                <c:pt idx="1">
                  <c:v>11</c:v>
                </c:pt>
                <c:pt idx="2">
                  <c:v>13</c:v>
                </c:pt>
                <c:pt idx="3">
                  <c:v>17</c:v>
                </c:pt>
                <c:pt idx="4">
                  <c:v>14</c:v>
                </c:pt>
                <c:pt idx="5">
                  <c:v>36</c:v>
                </c:pt>
                <c:pt idx="6">
                  <c:v>32</c:v>
                </c:pt>
                <c:pt idx="7">
                  <c:v>14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Sheet1!$B$1:$I$1</c:f>
              <c:strCache>
                <c:ptCount val="8"/>
                <c:pt idx="0">
                  <c:v>Å leve/bo i bydelen der du bor</c:v>
                </c:pt>
                <c:pt idx="1">
                  <c:v>Tilgang til natur- og friluftsområder i bydelen</c:v>
                </c:pt>
                <c:pt idx="2">
                  <c:v>Fritidstilbudet totalt sett i bydelen</c:v>
                </c:pt>
                <c:pt idx="3">
                  <c:v>Kulturtilbudet totalt sett i bydelen</c:v>
                </c:pt>
                <c:pt idx="4">
                  <c:v>Helsetilbudet totalt sett i bydelen</c:v>
                </c:pt>
                <c:pt idx="5">
                  <c:v>Det å bli gammel i bydelen</c:v>
                </c:pt>
                <c:pt idx="6">
                  <c:v>Eldreomsorgstilbudet totalt sett i bydelen</c:v>
                </c:pt>
                <c:pt idx="7">
                  <c:v>Det offentlige tjenestetilbudet totalt sett i bydelen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8</c:v>
                </c:pt>
                <c:pt idx="1">
                  <c:v>18</c:v>
                </c:pt>
                <c:pt idx="2">
                  <c:v>31</c:v>
                </c:pt>
                <c:pt idx="3">
                  <c:v>31</c:v>
                </c:pt>
                <c:pt idx="4">
                  <c:v>23</c:v>
                </c:pt>
                <c:pt idx="5">
                  <c:v>23</c:v>
                </c:pt>
                <c:pt idx="6">
                  <c:v>30</c:v>
                </c:pt>
                <c:pt idx="7">
                  <c:v>29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Sheet1!$B$1:$I$1</c:f>
              <c:strCache>
                <c:ptCount val="8"/>
                <c:pt idx="0">
                  <c:v>Å leve/bo i bydelen der du bor</c:v>
                </c:pt>
                <c:pt idx="1">
                  <c:v>Tilgang til natur- og friluftsområder i bydelen</c:v>
                </c:pt>
                <c:pt idx="2">
                  <c:v>Fritidstilbudet totalt sett i bydelen</c:v>
                </c:pt>
                <c:pt idx="3">
                  <c:v>Kulturtilbudet totalt sett i bydelen</c:v>
                </c:pt>
                <c:pt idx="4">
                  <c:v>Helsetilbudet totalt sett i bydelen</c:v>
                </c:pt>
                <c:pt idx="5">
                  <c:v>Det å bli gammel i bydelen</c:v>
                </c:pt>
                <c:pt idx="6">
                  <c:v>Eldreomsorgstilbudet totalt sett i bydelen</c:v>
                </c:pt>
                <c:pt idx="7">
                  <c:v>Det offentlige tjenestetilbudet totalt sett i bydelen</c:v>
                </c:pt>
              </c:strCache>
            </c:strRef>
          </c:cat>
          <c:val>
            <c:numRef>
              <c:f>Sheet1!$B$4:$I$4</c:f>
              <c:numCache>
                <c:formatCode>0</c:formatCode>
                <c:ptCount val="8"/>
                <c:pt idx="0">
                  <c:v>27</c:v>
                </c:pt>
                <c:pt idx="1">
                  <c:v>32</c:v>
                </c:pt>
                <c:pt idx="2">
                  <c:v>31</c:v>
                </c:pt>
                <c:pt idx="3">
                  <c:v>30</c:v>
                </c:pt>
                <c:pt idx="4">
                  <c:v>38</c:v>
                </c:pt>
                <c:pt idx="5">
                  <c:v>17</c:v>
                </c:pt>
                <c:pt idx="6">
                  <c:v>22</c:v>
                </c:pt>
                <c:pt idx="7">
                  <c:v>35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Å leve/bo i bydelen der du bor</c:v>
                </c:pt>
                <c:pt idx="1">
                  <c:v>Tilgang til natur- og friluftsområder i bydelen</c:v>
                </c:pt>
                <c:pt idx="2">
                  <c:v>Fritidstilbudet totalt sett i bydelen</c:v>
                </c:pt>
                <c:pt idx="3">
                  <c:v>Kulturtilbudet totalt sett i bydelen</c:v>
                </c:pt>
                <c:pt idx="4">
                  <c:v>Helsetilbudet totalt sett i bydelen</c:v>
                </c:pt>
                <c:pt idx="5">
                  <c:v>Det å bli gammel i bydelen</c:v>
                </c:pt>
                <c:pt idx="6">
                  <c:v>Eldreomsorgstilbudet totalt sett i bydelen</c:v>
                </c:pt>
                <c:pt idx="7">
                  <c:v>Det offentlige tjenestetilbudet totalt sett i bydelen</c:v>
                </c:pt>
              </c:strCache>
            </c:strRef>
          </c:cat>
          <c:val>
            <c:numRef>
              <c:f>Sheet1!$B$5:$I$5</c:f>
              <c:numCache>
                <c:formatCode>0</c:formatCode>
                <c:ptCount val="8"/>
                <c:pt idx="0">
                  <c:v>60</c:v>
                </c:pt>
                <c:pt idx="1">
                  <c:v>38</c:v>
                </c:pt>
                <c:pt idx="2">
                  <c:v>24</c:v>
                </c:pt>
                <c:pt idx="3">
                  <c:v>22</c:v>
                </c:pt>
                <c:pt idx="4">
                  <c:v>24</c:v>
                </c:pt>
                <c:pt idx="5">
                  <c:v>24</c:v>
                </c:pt>
                <c:pt idx="6">
                  <c:v>16</c:v>
                </c:pt>
                <c:pt idx="7">
                  <c:v>23</c:v>
                </c:pt>
              </c:numCache>
            </c:numRef>
          </c:val>
        </c:ser>
        <c:dLbls>
          <c:showVal val="1"/>
        </c:dLbls>
        <c:gapWidth val="75"/>
        <c:overlap val="100"/>
        <c:axId val="105798272"/>
        <c:axId val="105812352"/>
      </c:barChart>
      <c:catAx>
        <c:axId val="10579827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5812352"/>
        <c:crossesAt val="0"/>
        <c:lblAlgn val="ctr"/>
        <c:lblOffset val="100"/>
        <c:tickMarkSkip val="1"/>
      </c:catAx>
      <c:valAx>
        <c:axId val="10581235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579827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32</c:v>
                </c:pt>
                <c:pt idx="1">
                  <c:v>48</c:v>
                </c:pt>
                <c:pt idx="2">
                  <c:v>28</c:v>
                </c:pt>
                <c:pt idx="3">
                  <c:v>31</c:v>
                </c:pt>
                <c:pt idx="4">
                  <c:v>47</c:v>
                </c:pt>
                <c:pt idx="5">
                  <c:v>54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26</c:v>
                </c:pt>
                <c:pt idx="1">
                  <c:v>26</c:v>
                </c:pt>
                <c:pt idx="2">
                  <c:v>27</c:v>
                </c:pt>
                <c:pt idx="3">
                  <c:v>25</c:v>
                </c:pt>
                <c:pt idx="4">
                  <c:v>23</c:v>
                </c:pt>
                <c:pt idx="5">
                  <c:v>23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Sheet1!$B$4:$G$4</c:f>
              <c:numCache>
                <c:formatCode>0</c:formatCode>
                <c:ptCount val="6"/>
                <c:pt idx="0">
                  <c:v>20</c:v>
                </c:pt>
                <c:pt idx="1">
                  <c:v>14</c:v>
                </c:pt>
                <c:pt idx="2">
                  <c:v>21</c:v>
                </c:pt>
                <c:pt idx="3">
                  <c:v>23</c:v>
                </c:pt>
                <c:pt idx="4">
                  <c:v>21</c:v>
                </c:pt>
                <c:pt idx="5">
                  <c:v>15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Sheet1!$B$5:$G$5</c:f>
              <c:numCache>
                <c:formatCode>0</c:formatCode>
                <c:ptCount val="6"/>
                <c:pt idx="0">
                  <c:v>21</c:v>
                </c:pt>
                <c:pt idx="1">
                  <c:v>11</c:v>
                </c:pt>
                <c:pt idx="2">
                  <c:v>24</c:v>
                </c:pt>
                <c:pt idx="3">
                  <c:v>20</c:v>
                </c:pt>
                <c:pt idx="4">
                  <c:v>9</c:v>
                </c:pt>
                <c:pt idx="5">
                  <c:v>7</c:v>
                </c:pt>
              </c:numCache>
            </c:numRef>
          </c:val>
        </c:ser>
        <c:dLbls>
          <c:showVal val="1"/>
        </c:dLbls>
        <c:gapWidth val="75"/>
        <c:overlap val="100"/>
        <c:axId val="130325504"/>
        <c:axId val="130339584"/>
      </c:barChart>
      <c:catAx>
        <c:axId val="13032550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0339584"/>
        <c:crossesAt val="0"/>
        <c:lblAlgn val="ctr"/>
        <c:lblOffset val="100"/>
        <c:tickMarkSkip val="1"/>
      </c:catAx>
      <c:valAx>
        <c:axId val="13033958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032550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I liten grad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Det blir lagt til rette for at du kan påvirke avgjørelser som blir tatt i din bydel </c:v>
                </c:pt>
                <c:pt idx="1">
                  <c:v>Det blir lagt til rette for at du kan være med og påvirke innholdet/utformingen av de kommunale tilbudene du benytter </c:v>
                </c:pt>
                <c:pt idx="2">
                  <c:v>Bydelen er mottakelig for befolkningens synspunkter på saker av lokal betydning </c:v>
                </c:pt>
                <c:pt idx="3">
                  <c:v>Bydelen legger aktivt til rette for at befolkningen skal kunne fremme sine synspunkter på saker av lokal betydning 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58</c:v>
                </c:pt>
                <c:pt idx="1">
                  <c:v>61</c:v>
                </c:pt>
                <c:pt idx="2">
                  <c:v>46</c:v>
                </c:pt>
                <c:pt idx="3">
                  <c:v>55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Det blir lagt til rette for at du kan påvirke avgjørelser som blir tatt i din bydel </c:v>
                </c:pt>
                <c:pt idx="1">
                  <c:v>Det blir lagt til rette for at du kan være med og påvirke innholdet/utformingen av de kommunale tilbudene du benytter </c:v>
                </c:pt>
                <c:pt idx="2">
                  <c:v>Bydelen er mottakelig for befolkningens synspunkter på saker av lokal betydning </c:v>
                </c:pt>
                <c:pt idx="3">
                  <c:v>Bydelen legger aktivt til rette for at befolkningen skal kunne fremme sine synspunkter på saker av lokal betydning 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22</c:v>
                </c:pt>
                <c:pt idx="1">
                  <c:v>21</c:v>
                </c:pt>
                <c:pt idx="2">
                  <c:v>26</c:v>
                </c:pt>
                <c:pt idx="3">
                  <c:v>22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Det blir lagt til rette for at du kan påvirke avgjørelser som blir tatt i din bydel </c:v>
                </c:pt>
                <c:pt idx="1">
                  <c:v>Det blir lagt til rette for at du kan være med og påvirke innholdet/utformingen av de kommunale tilbudene du benytter </c:v>
                </c:pt>
                <c:pt idx="2">
                  <c:v>Bydelen er mottakelig for befolkningens synspunkter på saker av lokal betydning </c:v>
                </c:pt>
                <c:pt idx="3">
                  <c:v>Bydelen legger aktivt til rette for at befolkningen skal kunne fremme sine synspunkter på saker av lokal betydning 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15</c:v>
                </c:pt>
                <c:pt idx="1">
                  <c:v>13</c:v>
                </c:pt>
                <c:pt idx="2">
                  <c:v>18</c:v>
                </c:pt>
                <c:pt idx="3">
                  <c:v>15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I stor grad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Det blir lagt til rette for at du kan påvirke avgjørelser som blir tatt i din bydel </c:v>
                </c:pt>
                <c:pt idx="1">
                  <c:v>Det blir lagt til rette for at du kan være med og påvirke innholdet/utformingen av de kommunale tilbudene du benytter </c:v>
                </c:pt>
                <c:pt idx="2">
                  <c:v>Bydelen er mottakelig for befolkningens synspunkter på saker av lokal betydning </c:v>
                </c:pt>
                <c:pt idx="3">
                  <c:v>Bydelen legger aktivt til rette for at befolkningen skal kunne fremme sine synspunkter på saker av lokal betydning 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5</c:v>
                </c:pt>
                <c:pt idx="1">
                  <c:v>5</c:v>
                </c:pt>
                <c:pt idx="2">
                  <c:v>9</c:v>
                </c:pt>
                <c:pt idx="3">
                  <c:v>9</c:v>
                </c:pt>
              </c:numCache>
            </c:numRef>
          </c:val>
        </c:ser>
        <c:dLbls>
          <c:showVal val="1"/>
        </c:dLbls>
        <c:gapWidth val="75"/>
        <c:overlap val="100"/>
        <c:axId val="100452992"/>
        <c:axId val="100532608"/>
      </c:barChart>
      <c:catAx>
        <c:axId val="10045299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0532608"/>
        <c:crossesAt val="0"/>
        <c:lblAlgn val="ctr"/>
        <c:lblOffset val="100"/>
        <c:tickMarkSkip val="1"/>
      </c:catAx>
      <c:valAx>
        <c:axId val="10053260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045299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Sheet1!$B$1:$M$1</c:f>
              <c:strCache>
                <c:ptCount val="12"/>
                <c:pt idx="0">
                  <c:v>Avgitt stemme ved kommunevalget i 2007</c:v>
                </c:pt>
                <c:pt idx="1">
                  <c:v>Avgitt stemme ved bydelsvalg i 2007</c:v>
                </c:pt>
                <c:pt idx="2">
                  <c:v>Vært medlem av politisk parti</c:v>
                </c:pt>
                <c:pt idx="3">
                  <c:v>Skrevet under på opprop/innbyggerinitiativ i bydelen</c:v>
                </c:pt>
                <c:pt idx="4">
                  <c:v>Skrevet under på opprop/innbyggerinitiativ til bystyret</c:v>
                </c:pt>
                <c:pt idx="5">
                  <c:v>Skrevet i avisene om en politisk sak</c:v>
                </c:pt>
                <c:pt idx="6">
                  <c:v>Stilt spørsmål i bydelsutvalgenes åpne halvtime</c:v>
                </c:pt>
                <c:pt idx="7">
                  <c:v>Henvendt deg til et bystyremedlem/byrådsmedlem om en (politisk) sak</c:v>
                </c:pt>
                <c:pt idx="8">
                  <c:v>Henvendt deg til et medlem av bydelsutvalget om en (politisk) sak</c:v>
                </c:pt>
                <c:pt idx="9">
                  <c:v>Henvendt deg til administrasjonen i bydelen</c:v>
                </c:pt>
                <c:pt idx="10">
                  <c:v>Henvendt deg til eldrerådet i bydelen</c:v>
                </c:pt>
                <c:pt idx="11">
                  <c:v>Henvendt deg til rådet for funksjonshemmede i bydelen</c:v>
                </c:pt>
              </c:strCache>
            </c:strRef>
          </c:cat>
          <c:val>
            <c:numRef>
              <c:f>Sheet1!$B$2:$M$2</c:f>
              <c:numCache>
                <c:formatCode>0</c:formatCode>
                <c:ptCount val="12"/>
                <c:pt idx="0">
                  <c:v>66</c:v>
                </c:pt>
                <c:pt idx="1">
                  <c:v>39</c:v>
                </c:pt>
                <c:pt idx="2">
                  <c:v>6</c:v>
                </c:pt>
                <c:pt idx="3">
                  <c:v>14</c:v>
                </c:pt>
                <c:pt idx="4">
                  <c:v>7</c:v>
                </c:pt>
                <c:pt idx="5">
                  <c:v>3</c:v>
                </c:pt>
                <c:pt idx="6">
                  <c:v>1</c:v>
                </c:pt>
                <c:pt idx="7">
                  <c:v>3</c:v>
                </c:pt>
                <c:pt idx="8">
                  <c:v>2</c:v>
                </c:pt>
                <c:pt idx="9">
                  <c:v>7</c:v>
                </c:pt>
                <c:pt idx="10">
                  <c:v>1</c:v>
                </c:pt>
                <c:pt idx="11">
                  <c:v>1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Sheet1!$B$1:$M$1</c:f>
              <c:strCache>
                <c:ptCount val="12"/>
                <c:pt idx="0">
                  <c:v>Avgitt stemme ved kommunevalget i 2007</c:v>
                </c:pt>
                <c:pt idx="1">
                  <c:v>Avgitt stemme ved bydelsvalg i 2007</c:v>
                </c:pt>
                <c:pt idx="2">
                  <c:v>Vært medlem av politisk parti</c:v>
                </c:pt>
                <c:pt idx="3">
                  <c:v>Skrevet under på opprop/innbyggerinitiativ i bydelen</c:v>
                </c:pt>
                <c:pt idx="4">
                  <c:v>Skrevet under på opprop/innbyggerinitiativ til bystyret</c:v>
                </c:pt>
                <c:pt idx="5">
                  <c:v>Skrevet i avisene om en politisk sak</c:v>
                </c:pt>
                <c:pt idx="6">
                  <c:v>Stilt spørsmål i bydelsutvalgenes åpne halvtime</c:v>
                </c:pt>
                <c:pt idx="7">
                  <c:v>Henvendt deg til et bystyremedlem/byrådsmedlem om en (politisk) sak</c:v>
                </c:pt>
                <c:pt idx="8">
                  <c:v>Henvendt deg til et medlem av bydelsutvalget om en (politisk) sak</c:v>
                </c:pt>
                <c:pt idx="9">
                  <c:v>Henvendt deg til administrasjonen i bydelen</c:v>
                </c:pt>
                <c:pt idx="10">
                  <c:v>Henvendt deg til eldrerådet i bydelen</c:v>
                </c:pt>
                <c:pt idx="11">
                  <c:v>Henvendt deg til rådet for funksjonshemmede i bydelen</c:v>
                </c:pt>
              </c:strCache>
            </c:strRef>
          </c:cat>
          <c:val>
            <c:numRef>
              <c:f>Sheet1!$B$3:$M$3</c:f>
              <c:numCache>
                <c:formatCode>0</c:formatCode>
                <c:ptCount val="12"/>
                <c:pt idx="0">
                  <c:v>34</c:v>
                </c:pt>
                <c:pt idx="1">
                  <c:v>61</c:v>
                </c:pt>
                <c:pt idx="2">
                  <c:v>94</c:v>
                </c:pt>
                <c:pt idx="3">
                  <c:v>86</c:v>
                </c:pt>
                <c:pt idx="4">
                  <c:v>93</c:v>
                </c:pt>
                <c:pt idx="5">
                  <c:v>97</c:v>
                </c:pt>
                <c:pt idx="6">
                  <c:v>99</c:v>
                </c:pt>
                <c:pt idx="7">
                  <c:v>97</c:v>
                </c:pt>
                <c:pt idx="8">
                  <c:v>98</c:v>
                </c:pt>
                <c:pt idx="9">
                  <c:v>93</c:v>
                </c:pt>
                <c:pt idx="10">
                  <c:v>99</c:v>
                </c:pt>
                <c:pt idx="11">
                  <c:v>99</c:v>
                </c:pt>
              </c:numCache>
            </c:numRef>
          </c:val>
        </c:ser>
        <c:dLbls>
          <c:showVal val="1"/>
        </c:dLbls>
        <c:gapWidth val="75"/>
        <c:overlap val="100"/>
        <c:axId val="100793344"/>
        <c:axId val="100799232"/>
      </c:barChart>
      <c:catAx>
        <c:axId val="10079334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0799232"/>
        <c:crossesAt val="0"/>
        <c:lblAlgn val="ctr"/>
        <c:lblOffset val="100"/>
        <c:tickMarkSkip val="1"/>
      </c:catAx>
      <c:valAx>
        <c:axId val="10079923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079334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556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2010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Sheet1!$B$4:$B$8</c:f>
              <c:numCache>
                <c:formatCode>0</c:formatCode>
                <c:ptCount val="5"/>
                <c:pt idx="0">
                  <c:v>22</c:v>
                </c:pt>
                <c:pt idx="1">
                  <c:v>17</c:v>
                </c:pt>
                <c:pt idx="2">
                  <c:v>30</c:v>
                </c:pt>
                <c:pt idx="3">
                  <c:v>22</c:v>
                </c:pt>
                <c:pt idx="4">
                  <c:v>10</c:v>
                </c:pt>
              </c:numCache>
            </c:numRef>
          </c:val>
        </c:ser>
        <c:ser>
          <c:idx val="0"/>
          <c:order val="1"/>
          <c:tx>
            <c:strRef>
              <c:f>Sheet1!$C$3</c:f>
              <c:strCache>
                <c:ptCount val="1"/>
                <c:pt idx="0">
                  <c:v>2007</c:v>
                </c:pt>
              </c:strCache>
            </c:strRef>
          </c:tx>
          <c:dLbls>
            <c:dLbl>
              <c:idx val="0"/>
              <c:layout/>
              <c:showVal val="1"/>
            </c:dLbl>
            <c:dLbl>
              <c:idx val="1"/>
              <c:layout/>
              <c:showVal val="1"/>
            </c:dLbl>
            <c:dLbl>
              <c:idx val="2"/>
              <c:layout/>
              <c:showVal val="1"/>
            </c:dLbl>
            <c:dLbl>
              <c:idx val="3"/>
              <c:layout/>
              <c:showVal val="1"/>
            </c:dLbl>
            <c:dLbl>
              <c:idx val="4"/>
              <c:layout/>
              <c:showVal val="1"/>
            </c:dLbl>
            <c:delete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Sheet1!$C$4:$C$8</c:f>
              <c:numCache>
                <c:formatCode>0</c:formatCode>
                <c:ptCount val="5"/>
                <c:pt idx="0">
                  <c:v>5</c:v>
                </c:pt>
                <c:pt idx="1">
                  <c:v>12</c:v>
                </c:pt>
                <c:pt idx="2">
                  <c:v>17</c:v>
                </c:pt>
                <c:pt idx="3">
                  <c:v>58</c:v>
                </c:pt>
                <c:pt idx="4">
                  <c:v>4</c:v>
                </c:pt>
              </c:numCache>
            </c:numRef>
          </c:val>
        </c:ser>
        <c:gapWidth val="20"/>
        <c:axId val="110245760"/>
        <c:axId val="110247296"/>
      </c:barChart>
      <c:catAx>
        <c:axId val="110245760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10247296"/>
        <c:crosses val="autoZero"/>
        <c:auto val="1"/>
        <c:lblAlgn val="ctr"/>
        <c:lblOffset val="100"/>
        <c:tickLblSkip val="1"/>
        <c:tickMarkSkip val="1"/>
      </c:catAx>
      <c:valAx>
        <c:axId val="110247296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10245760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legend>
      <c:legendPos val="r"/>
      <c:layout/>
    </c:legend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589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2010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Sheet1!$B$4:$B$8</c:f>
              <c:numCache>
                <c:formatCode>0</c:formatCode>
                <c:ptCount val="5"/>
                <c:pt idx="0">
                  <c:v>0</c:v>
                </c:pt>
                <c:pt idx="1">
                  <c:v>8</c:v>
                </c:pt>
                <c:pt idx="2">
                  <c:v>33</c:v>
                </c:pt>
                <c:pt idx="3">
                  <c:v>50</c:v>
                </c:pt>
                <c:pt idx="4">
                  <c:v>7</c:v>
                </c:pt>
              </c:numCache>
            </c:numRef>
          </c:val>
        </c:ser>
        <c:ser>
          <c:idx val="0"/>
          <c:order val="1"/>
          <c:tx>
            <c:strRef>
              <c:f>Sheet1!$C$3</c:f>
              <c:strCache>
                <c:ptCount val="1"/>
                <c:pt idx="0">
                  <c:v>2007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Sheet1!$C$4:$C$8</c:f>
              <c:numCache>
                <c:formatCode>0</c:formatCode>
                <c:ptCount val="5"/>
                <c:pt idx="0">
                  <c:v>7</c:v>
                </c:pt>
                <c:pt idx="1">
                  <c:v>5</c:v>
                </c:pt>
                <c:pt idx="2">
                  <c:v>34</c:v>
                </c:pt>
                <c:pt idx="3">
                  <c:v>62</c:v>
                </c:pt>
                <c:pt idx="4">
                  <c:v>0</c:v>
                </c:pt>
              </c:numCache>
            </c:numRef>
          </c:val>
        </c:ser>
        <c:gapWidth val="20"/>
        <c:axId val="107586304"/>
        <c:axId val="107587840"/>
      </c:barChart>
      <c:catAx>
        <c:axId val="107586304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07587840"/>
        <c:crosses val="autoZero"/>
        <c:auto val="1"/>
        <c:lblAlgn val="ctr"/>
        <c:lblOffset val="100"/>
        <c:tickLblSkip val="1"/>
        <c:tickMarkSkip val="1"/>
      </c:catAx>
      <c:valAx>
        <c:axId val="107587840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07586304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legend>
      <c:legendPos val="r"/>
      <c:layout/>
    </c:legend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589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2010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Sheet1!$B$4:$B$8</c:f>
              <c:numCache>
                <c:formatCode>0</c:formatCode>
                <c:ptCount val="5"/>
                <c:pt idx="0">
                  <c:v>22</c:v>
                </c:pt>
                <c:pt idx="1">
                  <c:v>54</c:v>
                </c:pt>
                <c:pt idx="2">
                  <c:v>39</c:v>
                </c:pt>
                <c:pt idx="3">
                  <c:v>9</c:v>
                </c:pt>
                <c:pt idx="4">
                  <c:v>4</c:v>
                </c:pt>
              </c:numCache>
            </c:numRef>
          </c:val>
        </c:ser>
        <c:ser>
          <c:idx val="0"/>
          <c:order val="1"/>
          <c:tx>
            <c:strRef>
              <c:f>Sheet1!$C$3</c:f>
              <c:strCache>
                <c:ptCount val="1"/>
                <c:pt idx="0">
                  <c:v>2007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Sheet1!$C$4:$C$8</c:f>
              <c:numCache>
                <c:formatCode>0</c:formatCode>
                <c:ptCount val="5"/>
                <c:pt idx="0">
                  <c:v>17</c:v>
                </c:pt>
                <c:pt idx="1">
                  <c:v>50</c:v>
                </c:pt>
                <c:pt idx="2">
                  <c:v>19</c:v>
                </c:pt>
                <c:pt idx="3">
                  <c:v>31</c:v>
                </c:pt>
                <c:pt idx="4">
                  <c:v>6</c:v>
                </c:pt>
              </c:numCache>
            </c:numRef>
          </c:val>
        </c:ser>
        <c:gapWidth val="20"/>
        <c:axId val="121277824"/>
        <c:axId val="100373632"/>
      </c:barChart>
      <c:catAx>
        <c:axId val="121277824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00373632"/>
        <c:crosses val="autoZero"/>
        <c:auto val="1"/>
        <c:lblAlgn val="ctr"/>
        <c:lblOffset val="100"/>
        <c:tickLblSkip val="1"/>
        <c:tickMarkSkip val="1"/>
      </c:catAx>
      <c:valAx>
        <c:axId val="100373632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21277824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legend>
      <c:legendPos val="r"/>
      <c:layout/>
    </c:legend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611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2010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Sheet1!$B$4:$B$8</c:f>
              <c:numCache>
                <c:formatCode>0</c:formatCode>
                <c:ptCount val="5"/>
                <c:pt idx="0">
                  <c:v>17</c:v>
                </c:pt>
                <c:pt idx="1">
                  <c:v>0</c:v>
                </c:pt>
                <c:pt idx="2">
                  <c:v>22</c:v>
                </c:pt>
                <c:pt idx="3">
                  <c:v>22</c:v>
                </c:pt>
                <c:pt idx="4">
                  <c:v>17</c:v>
                </c:pt>
              </c:numCache>
            </c:numRef>
          </c:val>
        </c:ser>
        <c:ser>
          <c:idx val="0"/>
          <c:order val="1"/>
          <c:tx>
            <c:strRef>
              <c:f>Sheet1!$C$3</c:f>
              <c:strCache>
                <c:ptCount val="1"/>
                <c:pt idx="0">
                  <c:v>2007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Sheet1!$C$4:$C$8</c:f>
              <c:numCache>
                <c:formatCode>0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gapWidth val="20"/>
        <c:axId val="100395648"/>
        <c:axId val="121688448"/>
      </c:barChart>
      <c:catAx>
        <c:axId val="100395648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21688448"/>
        <c:crosses val="autoZero"/>
        <c:auto val="1"/>
        <c:lblAlgn val="ctr"/>
        <c:lblOffset val="100"/>
        <c:tickLblSkip val="1"/>
        <c:tickMarkSkip val="1"/>
      </c:catAx>
      <c:valAx>
        <c:axId val="121688448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00395648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legend>
      <c:legendPos val="r"/>
      <c:layout/>
      <c:overlay val="1"/>
    </c:legend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4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611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2010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Sheet1!$B$4:$B$8</c:f>
              <c:numCache>
                <c:formatCode>0</c:formatCode>
                <c:ptCount val="5"/>
                <c:pt idx="0">
                  <c:v>33</c:v>
                </c:pt>
                <c:pt idx="1">
                  <c:v>63</c:v>
                </c:pt>
                <c:pt idx="2">
                  <c:v>33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ser>
          <c:idx val="0"/>
          <c:order val="1"/>
          <c:tx>
            <c:strRef>
              <c:f>Sheet1!$C$3</c:f>
              <c:strCache>
                <c:ptCount val="1"/>
                <c:pt idx="0">
                  <c:v>2007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Sheet1!$C$4:$C$8</c:f>
              <c:numCache>
                <c:formatCode>0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gapWidth val="20"/>
        <c:axId val="121946496"/>
        <c:axId val="121948032"/>
      </c:barChart>
      <c:catAx>
        <c:axId val="121946496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21948032"/>
        <c:crosses val="autoZero"/>
        <c:auto val="1"/>
        <c:lblAlgn val="ctr"/>
        <c:lblOffset val="100"/>
        <c:tickLblSkip val="1"/>
        <c:tickMarkSkip val="1"/>
      </c:catAx>
      <c:valAx>
        <c:axId val="121948032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21946496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legend>
      <c:legendPos val="r"/>
      <c:layout/>
      <c:overlay val="1"/>
    </c:legend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4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I liten grad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Sheet1!$B$1:$L$1</c:f>
              <c:strCache>
                <c:ptCount val="11"/>
                <c:pt idx="0">
                  <c:v>Avgi stemme ved kommunevalg</c:v>
                </c:pt>
                <c:pt idx="1">
                  <c:v>Være medlem av politisk parti</c:v>
                </c:pt>
                <c:pt idx="2">
                  <c:v>Skrive under på opprop/innbyggerinitiativ i bydelen</c:v>
                </c:pt>
                <c:pt idx="3">
                  <c:v>Skrive under på opprop/innbyggerinitiativ til bystyret</c:v>
                </c:pt>
                <c:pt idx="4">
                  <c:v>Skrive i avisene om en politisk sak</c:v>
                </c:pt>
                <c:pt idx="5">
                  <c:v>Stille spørsmål i bydelsutvalgenes åpne halvtime</c:v>
                </c:pt>
                <c:pt idx="6">
                  <c:v>Henvende deg til et bystyremedlem/byrådsmedlem om en (politisk) sak</c:v>
                </c:pt>
                <c:pt idx="7">
                  <c:v>Henvende deg til et medlem av bydelsutvalget om en (politisk) sak</c:v>
                </c:pt>
                <c:pt idx="8">
                  <c:v>Henvende deg til administrasjonen i bydelen</c:v>
                </c:pt>
                <c:pt idx="9">
                  <c:v>Henvende deg til eldrerådet i bydelen</c:v>
                </c:pt>
                <c:pt idx="10">
                  <c:v>Henvende deg til rådet for funksjonshemmede i bydelen</c:v>
                </c:pt>
              </c:strCache>
            </c:strRef>
          </c:cat>
          <c:val>
            <c:numRef>
              <c:f>Sheet1!$B$2:$L$2</c:f>
              <c:numCache>
                <c:formatCode>0</c:formatCode>
                <c:ptCount val="11"/>
                <c:pt idx="0">
                  <c:v>18</c:v>
                </c:pt>
                <c:pt idx="1">
                  <c:v>17</c:v>
                </c:pt>
                <c:pt idx="2">
                  <c:v>26</c:v>
                </c:pt>
                <c:pt idx="3">
                  <c:v>28</c:v>
                </c:pt>
                <c:pt idx="4">
                  <c:v>32</c:v>
                </c:pt>
                <c:pt idx="5">
                  <c:v>33</c:v>
                </c:pt>
                <c:pt idx="6">
                  <c:v>33</c:v>
                </c:pt>
                <c:pt idx="7">
                  <c:v>33</c:v>
                </c:pt>
                <c:pt idx="8">
                  <c:v>49</c:v>
                </c:pt>
                <c:pt idx="9">
                  <c:v>56</c:v>
                </c:pt>
                <c:pt idx="10">
                  <c:v>51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Sheet1!$B$1:$L$1</c:f>
              <c:strCache>
                <c:ptCount val="11"/>
                <c:pt idx="0">
                  <c:v>Avgi stemme ved kommunevalg</c:v>
                </c:pt>
                <c:pt idx="1">
                  <c:v>Være medlem av politisk parti</c:v>
                </c:pt>
                <c:pt idx="2">
                  <c:v>Skrive under på opprop/innbyggerinitiativ i bydelen</c:v>
                </c:pt>
                <c:pt idx="3">
                  <c:v>Skrive under på opprop/innbyggerinitiativ til bystyret</c:v>
                </c:pt>
                <c:pt idx="4">
                  <c:v>Skrive i avisene om en politisk sak</c:v>
                </c:pt>
                <c:pt idx="5">
                  <c:v>Stille spørsmål i bydelsutvalgenes åpne halvtime</c:v>
                </c:pt>
                <c:pt idx="6">
                  <c:v>Henvende deg til et bystyremedlem/byrådsmedlem om en (politisk) sak</c:v>
                </c:pt>
                <c:pt idx="7">
                  <c:v>Henvende deg til et medlem av bydelsutvalget om en (politisk) sak</c:v>
                </c:pt>
                <c:pt idx="8">
                  <c:v>Henvende deg til administrasjonen i bydelen</c:v>
                </c:pt>
                <c:pt idx="9">
                  <c:v>Henvende deg til eldrerådet i bydelen</c:v>
                </c:pt>
                <c:pt idx="10">
                  <c:v>Henvende deg til rådet for funksjonshemmede i bydelen</c:v>
                </c:pt>
              </c:strCache>
            </c:strRef>
          </c:cat>
          <c:val>
            <c:numRef>
              <c:f>Sheet1!$B$3:$L$3</c:f>
              <c:numCache>
                <c:formatCode>General</c:formatCode>
                <c:ptCount val="11"/>
                <c:pt idx="0">
                  <c:v>22</c:v>
                </c:pt>
                <c:pt idx="1">
                  <c:v>19</c:v>
                </c:pt>
                <c:pt idx="2">
                  <c:v>31</c:v>
                </c:pt>
                <c:pt idx="3">
                  <c:v>29</c:v>
                </c:pt>
                <c:pt idx="4">
                  <c:v>27</c:v>
                </c:pt>
                <c:pt idx="5">
                  <c:v>27</c:v>
                </c:pt>
                <c:pt idx="6">
                  <c:v>27</c:v>
                </c:pt>
                <c:pt idx="7">
                  <c:v>29</c:v>
                </c:pt>
                <c:pt idx="8">
                  <c:v>33</c:v>
                </c:pt>
                <c:pt idx="9">
                  <c:v>26</c:v>
                </c:pt>
                <c:pt idx="10">
                  <c:v>28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Sheet1!$B$1:$L$1</c:f>
              <c:strCache>
                <c:ptCount val="11"/>
                <c:pt idx="0">
                  <c:v>Avgi stemme ved kommunevalg</c:v>
                </c:pt>
                <c:pt idx="1">
                  <c:v>Være medlem av politisk parti</c:v>
                </c:pt>
                <c:pt idx="2">
                  <c:v>Skrive under på opprop/innbyggerinitiativ i bydelen</c:v>
                </c:pt>
                <c:pt idx="3">
                  <c:v>Skrive under på opprop/innbyggerinitiativ til bystyret</c:v>
                </c:pt>
                <c:pt idx="4">
                  <c:v>Skrive i avisene om en politisk sak</c:v>
                </c:pt>
                <c:pt idx="5">
                  <c:v>Stille spørsmål i bydelsutvalgenes åpne halvtime</c:v>
                </c:pt>
                <c:pt idx="6">
                  <c:v>Henvende deg til et bystyremedlem/byrådsmedlem om en (politisk) sak</c:v>
                </c:pt>
                <c:pt idx="7">
                  <c:v>Henvende deg til et medlem av bydelsutvalget om en (politisk) sak</c:v>
                </c:pt>
                <c:pt idx="8">
                  <c:v>Henvende deg til administrasjonen i bydelen</c:v>
                </c:pt>
                <c:pt idx="9">
                  <c:v>Henvende deg til eldrerådet i bydelen</c:v>
                </c:pt>
                <c:pt idx="10">
                  <c:v>Henvende deg til rådet for funksjonshemmede i bydelen</c:v>
                </c:pt>
              </c:strCache>
            </c:strRef>
          </c:cat>
          <c:val>
            <c:numRef>
              <c:f>Sheet1!$B$4:$L$4</c:f>
              <c:numCache>
                <c:formatCode>General</c:formatCode>
                <c:ptCount val="11"/>
                <c:pt idx="0">
                  <c:v>29</c:v>
                </c:pt>
                <c:pt idx="1">
                  <c:v>33</c:v>
                </c:pt>
                <c:pt idx="2">
                  <c:v>30</c:v>
                </c:pt>
                <c:pt idx="3">
                  <c:v>30</c:v>
                </c:pt>
                <c:pt idx="4">
                  <c:v>25</c:v>
                </c:pt>
                <c:pt idx="5">
                  <c:v>28</c:v>
                </c:pt>
                <c:pt idx="6">
                  <c:v>26</c:v>
                </c:pt>
                <c:pt idx="7">
                  <c:v>26</c:v>
                </c:pt>
                <c:pt idx="8">
                  <c:v>11</c:v>
                </c:pt>
                <c:pt idx="9">
                  <c:v>11</c:v>
                </c:pt>
                <c:pt idx="10">
                  <c:v>15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I stor grad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Sheet1!$B$1:$L$1</c:f>
              <c:strCache>
                <c:ptCount val="11"/>
                <c:pt idx="0">
                  <c:v>Avgi stemme ved kommunevalg</c:v>
                </c:pt>
                <c:pt idx="1">
                  <c:v>Være medlem av politisk parti</c:v>
                </c:pt>
                <c:pt idx="2">
                  <c:v>Skrive under på opprop/innbyggerinitiativ i bydelen</c:v>
                </c:pt>
                <c:pt idx="3">
                  <c:v>Skrive under på opprop/innbyggerinitiativ til bystyret</c:v>
                </c:pt>
                <c:pt idx="4">
                  <c:v>Skrive i avisene om en politisk sak</c:v>
                </c:pt>
                <c:pt idx="5">
                  <c:v>Stille spørsmål i bydelsutvalgenes åpne halvtime</c:v>
                </c:pt>
                <c:pt idx="6">
                  <c:v>Henvende deg til et bystyremedlem/byrådsmedlem om en (politisk) sak</c:v>
                </c:pt>
                <c:pt idx="7">
                  <c:v>Henvende deg til et medlem av bydelsutvalget om en (politisk) sak</c:v>
                </c:pt>
                <c:pt idx="8">
                  <c:v>Henvende deg til administrasjonen i bydelen</c:v>
                </c:pt>
                <c:pt idx="9">
                  <c:v>Henvende deg til eldrerådet i bydelen</c:v>
                </c:pt>
                <c:pt idx="10">
                  <c:v>Henvende deg til rådet for funksjonshemmede i bydelen</c:v>
                </c:pt>
              </c:strCache>
            </c:strRef>
          </c:cat>
          <c:val>
            <c:numRef>
              <c:f>Sheet1!$B$5:$L$5</c:f>
              <c:numCache>
                <c:formatCode>General</c:formatCode>
                <c:ptCount val="11"/>
                <c:pt idx="0">
                  <c:v>31</c:v>
                </c:pt>
                <c:pt idx="1">
                  <c:v>31</c:v>
                </c:pt>
                <c:pt idx="2">
                  <c:v>14</c:v>
                </c:pt>
                <c:pt idx="3">
                  <c:v>13</c:v>
                </c:pt>
                <c:pt idx="4">
                  <c:v>16</c:v>
                </c:pt>
                <c:pt idx="5">
                  <c:v>12</c:v>
                </c:pt>
                <c:pt idx="6">
                  <c:v>13</c:v>
                </c:pt>
                <c:pt idx="7">
                  <c:v>12</c:v>
                </c:pt>
                <c:pt idx="8">
                  <c:v>6</c:v>
                </c:pt>
                <c:pt idx="9">
                  <c:v>7</c:v>
                </c:pt>
                <c:pt idx="10">
                  <c:v>6</c:v>
                </c:pt>
              </c:numCache>
            </c:numRef>
          </c:val>
        </c:ser>
        <c:dLbls>
          <c:showVal val="1"/>
        </c:dLbls>
        <c:gapWidth val="75"/>
        <c:overlap val="100"/>
        <c:axId val="115855360"/>
        <c:axId val="116802304"/>
      </c:barChart>
      <c:catAx>
        <c:axId val="11585536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6802304"/>
        <c:crossesAt val="0"/>
        <c:lblAlgn val="ctr"/>
        <c:lblOffset val="100"/>
        <c:tickMarkSkip val="1"/>
      </c:catAx>
      <c:valAx>
        <c:axId val="11680230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585536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4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633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Maksimalt 4 alternativer</c:v>
                </c:pt>
              </c:strCache>
            </c:strRef>
          </c:tx>
          <c:dLbls>
            <c:showVal val="1"/>
          </c:dLbls>
          <c:cat>
            <c:strRef>
              <c:f>Sheet1!$A$4:$A$20</c:f>
              <c:strCache>
                <c:ptCount val="17"/>
                <c:pt idx="0">
                  <c:v>På Oslo kommunes Internettportal www.oslo.kommune.no</c:v>
                </c:pt>
                <c:pt idx="1">
                  <c:v>Via sosiale medier (Facebook, Twitter, blogger o.l.)</c:v>
                </c:pt>
                <c:pt idx="2">
                  <c:v>I egen bydel (opplysningstjeneste, servicetorg, sentralbord)</c:v>
                </c:pt>
                <c:pt idx="3">
                  <c:v>Kommunens hovednummer 02 180</c:v>
                </c:pt>
                <c:pt idx="4">
                  <c:v>Andre telefonnummer i Oslo kommune (kundesenter, grønt nummer)</c:v>
                </c:pt>
                <c:pt idx="5">
                  <c:v>Informasjonssenteret i Rådhuset</c:v>
                </c:pt>
                <c:pt idx="6">
                  <c:v>På kommunale tjenestesteder (sykehjem, skole, barnehage, bibliotek, fritidsklubb, osv)</c:v>
                </c:pt>
                <c:pt idx="7">
                  <c:v>På leskur ved trikke- og bussholdeplasser i Oslo</c:v>
                </c:pt>
                <c:pt idx="8">
                  <c:v>Spør venner, familie, ansatte jeg kjenner i kommunen</c:v>
                </c:pt>
                <c:pt idx="9">
                  <c:v>Riksdekkende aviser (Aftenposten, Dagsavisen, VG, Dagbladet) (papir- eller nettversjon)</c:v>
                </c:pt>
                <c:pt idx="10">
                  <c:v>Lokale bydelsaviser (papir- eller nettversjon)</c:v>
                </c:pt>
                <c:pt idx="11">
                  <c:v>Andre aviser og nettsteder</c:v>
                </c:pt>
                <c:pt idx="12">
                  <c:v>TV (NRK1 og 2, Østlandssendingen, TV2)</c:v>
                </c:pt>
                <c:pt idx="13">
                  <c:v>Tekst TV</c:v>
                </c:pt>
                <c:pt idx="14">
                  <c:v>Radio (P1/P2/P3/Østlandssendingen/nærradio)</c:v>
                </c:pt>
                <c:pt idx="15">
                  <c:v>Andre TV og radiokanaler</c:v>
                </c:pt>
                <c:pt idx="16">
                  <c:v>Annet</c:v>
                </c:pt>
              </c:strCache>
            </c:strRef>
          </c:cat>
          <c:val>
            <c:numRef>
              <c:f>Sheet1!$B$4:$B$20</c:f>
              <c:numCache>
                <c:formatCode>0</c:formatCode>
                <c:ptCount val="17"/>
                <c:pt idx="0">
                  <c:v>56</c:v>
                </c:pt>
                <c:pt idx="1">
                  <c:v>10</c:v>
                </c:pt>
                <c:pt idx="2">
                  <c:v>9</c:v>
                </c:pt>
                <c:pt idx="3">
                  <c:v>9</c:v>
                </c:pt>
                <c:pt idx="4">
                  <c:v>4</c:v>
                </c:pt>
                <c:pt idx="5">
                  <c:v>1</c:v>
                </c:pt>
                <c:pt idx="6">
                  <c:v>12</c:v>
                </c:pt>
                <c:pt idx="7">
                  <c:v>20</c:v>
                </c:pt>
                <c:pt idx="8">
                  <c:v>18</c:v>
                </c:pt>
                <c:pt idx="9">
                  <c:v>42</c:v>
                </c:pt>
                <c:pt idx="10">
                  <c:v>45</c:v>
                </c:pt>
                <c:pt idx="11">
                  <c:v>10</c:v>
                </c:pt>
                <c:pt idx="12">
                  <c:v>36</c:v>
                </c:pt>
                <c:pt idx="13">
                  <c:v>5</c:v>
                </c:pt>
                <c:pt idx="14">
                  <c:v>17</c:v>
                </c:pt>
                <c:pt idx="15">
                  <c:v>5</c:v>
                </c:pt>
                <c:pt idx="16">
                  <c:v>8</c:v>
                </c:pt>
              </c:numCache>
            </c:numRef>
          </c:val>
        </c:ser>
        <c:gapWidth val="20"/>
        <c:axId val="122233984"/>
        <c:axId val="122235520"/>
      </c:barChart>
      <c:catAx>
        <c:axId val="122233984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22235520"/>
        <c:crosses val="autoZero"/>
        <c:auto val="1"/>
        <c:lblAlgn val="ctr"/>
        <c:lblOffset val="100"/>
        <c:tickLblSkip val="1"/>
        <c:tickMarkSkip val="1"/>
      </c:catAx>
      <c:valAx>
        <c:axId val="122235520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22233984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Å leve/bo i området der du bor</c:v>
                </c:pt>
                <c:pt idx="1">
                  <c:v>Oppvekstmiljøet for barn der du bor</c:v>
                </c:pt>
                <c:pt idx="2">
                  <c:v>Oppvekstmiljøet for ungdom der du bor</c:v>
                </c:pt>
                <c:pt idx="3">
                  <c:v>Steder å møtes i området der du bor</c:v>
                </c:pt>
                <c:pt idx="4">
                  <c:v>Returpunkter for gjenvinningsavfall (glass, metallemballasje, papir mv.) der du bor</c:v>
                </c:pt>
                <c:pt idx="5">
                  <c:v>Parkeringstilbudet der du bor</c:v>
                </c:pt>
                <c:pt idx="6">
                  <c:v>Sykkelveinettet mellom der du bor og andre deler av byen</c:v>
                </c:pt>
                <c:pt idx="7">
                  <c:v>Det kollektive transporttilbudet mellom der du bor og andre områder av byen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6</c:v>
                </c:pt>
                <c:pt idx="1">
                  <c:v>21</c:v>
                </c:pt>
                <c:pt idx="2">
                  <c:v>25</c:v>
                </c:pt>
                <c:pt idx="3">
                  <c:v>11</c:v>
                </c:pt>
                <c:pt idx="4">
                  <c:v>19</c:v>
                </c:pt>
                <c:pt idx="5">
                  <c:v>38</c:v>
                </c:pt>
                <c:pt idx="6">
                  <c:v>40</c:v>
                </c:pt>
                <c:pt idx="7">
                  <c:v>3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Sheet1!$B$1:$I$1</c:f>
              <c:strCache>
                <c:ptCount val="8"/>
                <c:pt idx="0">
                  <c:v>Å leve/bo i området der du bor</c:v>
                </c:pt>
                <c:pt idx="1">
                  <c:v>Oppvekstmiljøet for barn der du bor</c:v>
                </c:pt>
                <c:pt idx="2">
                  <c:v>Oppvekstmiljøet for ungdom der du bor</c:v>
                </c:pt>
                <c:pt idx="3">
                  <c:v>Steder å møtes i området der du bor</c:v>
                </c:pt>
                <c:pt idx="4">
                  <c:v>Returpunkter for gjenvinningsavfall (glass, metallemballasje, papir mv.) der du bor</c:v>
                </c:pt>
                <c:pt idx="5">
                  <c:v>Parkeringstilbudet der du bor</c:v>
                </c:pt>
                <c:pt idx="6">
                  <c:v>Sykkelveinettet mellom der du bor og andre deler av byen</c:v>
                </c:pt>
                <c:pt idx="7">
                  <c:v>Det kollektive transporttilbudet mellom der du bor og andre områder av byen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8</c:v>
                </c:pt>
                <c:pt idx="1">
                  <c:v>20</c:v>
                </c:pt>
                <c:pt idx="2">
                  <c:v>26</c:v>
                </c:pt>
                <c:pt idx="3">
                  <c:v>22</c:v>
                </c:pt>
                <c:pt idx="4">
                  <c:v>15</c:v>
                </c:pt>
                <c:pt idx="5">
                  <c:v>22</c:v>
                </c:pt>
                <c:pt idx="6">
                  <c:v>20</c:v>
                </c:pt>
                <c:pt idx="7">
                  <c:v>8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Sheet1!$B$1:$I$1</c:f>
              <c:strCache>
                <c:ptCount val="8"/>
                <c:pt idx="0">
                  <c:v>Å leve/bo i området der du bor</c:v>
                </c:pt>
                <c:pt idx="1">
                  <c:v>Oppvekstmiljøet for barn der du bor</c:v>
                </c:pt>
                <c:pt idx="2">
                  <c:v>Oppvekstmiljøet for ungdom der du bor</c:v>
                </c:pt>
                <c:pt idx="3">
                  <c:v>Steder å møtes i området der du bor</c:v>
                </c:pt>
                <c:pt idx="4">
                  <c:v>Returpunkter for gjenvinningsavfall (glass, metallemballasje, papir mv.) der du bor</c:v>
                </c:pt>
                <c:pt idx="5">
                  <c:v>Parkeringstilbudet der du bor</c:v>
                </c:pt>
                <c:pt idx="6">
                  <c:v>Sykkelveinettet mellom der du bor og andre deler av byen</c:v>
                </c:pt>
                <c:pt idx="7">
                  <c:v>Det kollektive transporttilbudet mellom der du bor og andre områder av byen</c:v>
                </c:pt>
              </c:strCache>
            </c:strRef>
          </c:cat>
          <c:val>
            <c:numRef>
              <c:f>Sheet1!$B$4:$I$4</c:f>
              <c:numCache>
                <c:formatCode>0</c:formatCode>
                <c:ptCount val="8"/>
                <c:pt idx="0">
                  <c:v>26</c:v>
                </c:pt>
                <c:pt idx="1">
                  <c:v>25</c:v>
                </c:pt>
                <c:pt idx="2">
                  <c:v>21</c:v>
                </c:pt>
                <c:pt idx="3">
                  <c:v>35</c:v>
                </c:pt>
                <c:pt idx="4">
                  <c:v>24</c:v>
                </c:pt>
                <c:pt idx="5">
                  <c:v>20</c:v>
                </c:pt>
                <c:pt idx="6">
                  <c:v>22</c:v>
                </c:pt>
                <c:pt idx="7">
                  <c:v>19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Å leve/bo i området der du bor</c:v>
                </c:pt>
                <c:pt idx="1">
                  <c:v>Oppvekstmiljøet for barn der du bor</c:v>
                </c:pt>
                <c:pt idx="2">
                  <c:v>Oppvekstmiljøet for ungdom der du bor</c:v>
                </c:pt>
                <c:pt idx="3">
                  <c:v>Steder å møtes i området der du bor</c:v>
                </c:pt>
                <c:pt idx="4">
                  <c:v>Returpunkter for gjenvinningsavfall (glass, metallemballasje, papir mv.) der du bor</c:v>
                </c:pt>
                <c:pt idx="5">
                  <c:v>Parkeringstilbudet der du bor</c:v>
                </c:pt>
                <c:pt idx="6">
                  <c:v>Sykkelveinettet mellom der du bor og andre deler av byen</c:v>
                </c:pt>
                <c:pt idx="7">
                  <c:v>Det kollektive transporttilbudet mellom der du bor og andre områder av byen</c:v>
                </c:pt>
              </c:strCache>
            </c:strRef>
          </c:cat>
          <c:val>
            <c:numRef>
              <c:f>Sheet1!$B$5:$I$5</c:f>
              <c:numCache>
                <c:formatCode>0</c:formatCode>
                <c:ptCount val="8"/>
                <c:pt idx="0">
                  <c:v>60</c:v>
                </c:pt>
                <c:pt idx="1">
                  <c:v>34</c:v>
                </c:pt>
                <c:pt idx="2">
                  <c:v>27</c:v>
                </c:pt>
                <c:pt idx="3">
                  <c:v>31</c:v>
                </c:pt>
                <c:pt idx="4">
                  <c:v>42</c:v>
                </c:pt>
                <c:pt idx="5">
                  <c:v>20</c:v>
                </c:pt>
                <c:pt idx="6">
                  <c:v>18</c:v>
                </c:pt>
                <c:pt idx="7">
                  <c:v>70</c:v>
                </c:pt>
              </c:numCache>
            </c:numRef>
          </c:val>
        </c:ser>
        <c:dLbls>
          <c:showVal val="1"/>
        </c:dLbls>
        <c:gapWidth val="75"/>
        <c:overlap val="100"/>
        <c:axId val="106108416"/>
        <c:axId val="106109952"/>
      </c:barChart>
      <c:catAx>
        <c:axId val="10610841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6109952"/>
        <c:crossesAt val="0"/>
        <c:lblAlgn val="ctr"/>
        <c:lblOffset val="100"/>
        <c:tickMarkSkip val="1"/>
      </c:catAx>
      <c:valAx>
        <c:axId val="10610995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610841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1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5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Sheet1!$B$1:$B$1</c:f>
              <c:strCache>
                <c:ptCount val="1"/>
                <c:pt idx="0">
                  <c:v>Alt i alt, hvor fornøyd eller misfornøyd er du med informasjonen fra Oslo kommune?</c:v>
                </c:pt>
              </c:strCache>
            </c:strRef>
          </c:cat>
          <c:val>
            <c:numRef>
              <c:f>Sheet1!$B$2:$B$2</c:f>
              <c:numCache>
                <c:formatCode>0</c:formatCode>
                <c:ptCount val="1"/>
                <c:pt idx="0">
                  <c:v>8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Sheet1!$B$1:$B$1</c:f>
              <c:strCache>
                <c:ptCount val="1"/>
                <c:pt idx="0">
                  <c:v>Alt i alt, hvor fornøyd eller misfornøyd er du med informasjonen fra Oslo kommune?</c:v>
                </c:pt>
              </c:strCache>
            </c:strRef>
          </c:cat>
          <c:val>
            <c:numRef>
              <c:f>Sheet1!$B$3:$B$3</c:f>
              <c:numCache>
                <c:formatCode>0</c:formatCode>
                <c:ptCount val="1"/>
                <c:pt idx="0">
                  <c:v>23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Sheet1!$B$1:$B$1</c:f>
              <c:strCache>
                <c:ptCount val="1"/>
                <c:pt idx="0">
                  <c:v>Alt i alt, hvor fornøyd eller misfornøyd er du med informasjonen fra Oslo kommune?</c:v>
                </c:pt>
              </c:strCache>
            </c:strRef>
          </c:cat>
          <c:val>
            <c:numRef>
              <c:f>Sheet1!$B$4:$B$4</c:f>
              <c:numCache>
                <c:formatCode>0</c:formatCode>
                <c:ptCount val="1"/>
                <c:pt idx="0">
                  <c:v>48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Sheet1!$B$1:$B$1</c:f>
              <c:strCache>
                <c:ptCount val="1"/>
                <c:pt idx="0">
                  <c:v>Alt i alt, hvor fornøyd eller misfornøyd er du med informasjonen fra Oslo kommune?</c:v>
                </c:pt>
              </c:strCache>
            </c:strRef>
          </c:cat>
          <c:val>
            <c:numRef>
              <c:f>Sheet1!$B$5:$B$5</c:f>
              <c:numCache>
                <c:formatCode>0</c:formatCode>
                <c:ptCount val="1"/>
                <c:pt idx="0">
                  <c:v>22</c:v>
                </c:pt>
              </c:numCache>
            </c:numRef>
          </c:val>
        </c:ser>
        <c:ser>
          <c:idx val="4"/>
          <c:order val="4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cat>
            <c:strRef>
              <c:f>Sheet1!$B$1:$B$1</c:f>
              <c:strCache>
                <c:ptCount val="1"/>
                <c:pt idx="0">
                  <c:v>Alt i alt, hvor fornøyd eller misfornøyd er du med informasjonen fra Oslo kommune?</c:v>
                </c:pt>
              </c:strCache>
            </c:str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</c:ser>
        <c:dLbls>
          <c:showVal val="1"/>
        </c:dLbls>
        <c:gapWidth val="75"/>
        <c:overlap val="100"/>
        <c:axId val="122564608"/>
        <c:axId val="122566144"/>
      </c:barChart>
      <c:catAx>
        <c:axId val="12256460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2566144"/>
        <c:crossesAt val="0"/>
        <c:lblAlgn val="ctr"/>
        <c:lblOffset val="100"/>
        <c:tickMarkSkip val="1"/>
      </c:catAx>
      <c:valAx>
        <c:axId val="12256614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2564608"/>
        <c:crosses val="autoZero"/>
        <c:crossBetween val="between"/>
        <c:majorUnit val="50"/>
        <c:minorUnit val="50"/>
      </c:valAx>
    </c:plotArea>
    <c:legend>
      <c:legendPos val="b"/>
      <c:legendEntry>
        <c:idx val="4"/>
        <c:delete val="1"/>
      </c:legendEntry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5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656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Maksimalt 4 alternativer</c:v>
                </c:pt>
              </c:strCache>
            </c:strRef>
          </c:tx>
          <c:dLbls>
            <c:showVal val="1"/>
          </c:dLbls>
          <c:cat>
            <c:strRef>
              <c:f>Sheet1!$A$4:$A$14</c:f>
              <c:strCache>
                <c:ptCount val="11"/>
                <c:pt idx="0">
                  <c:v>I riksdekkende aviser (Aftenposten, Dagsavisen, VG, Dagbladet)</c:v>
                </c:pt>
                <c:pt idx="1">
                  <c:v>I lokale bydelsaviser</c:v>
                </c:pt>
                <c:pt idx="2">
                  <c:v>I egne trykksaker</c:v>
                </c:pt>
                <c:pt idx="3">
                  <c:v>Radio, TV</c:v>
                </c:pt>
                <c:pt idx="4">
                  <c:v>På telefon</c:v>
                </c:pt>
                <c:pt idx="5">
                  <c:v>Via SMS</c:v>
                </c:pt>
                <c:pt idx="6">
                  <c:v>På kommunale tjenestesteder (sykehjem, skole, barnehage, bibliotek, fritidsklubb, osv)</c:v>
                </c:pt>
                <c:pt idx="7">
                  <c:v>I byens ute- og innearealer (f eks parker, Marka, Kino, på trikk, buss og bane)</c:v>
                </c:pt>
                <c:pt idx="8">
                  <c:v>I tilknytning til utstillinger, større prosjekter og arrangementer.</c:v>
                </c:pt>
                <c:pt idx="9">
                  <c:v>På informasjonsmøter</c:v>
                </c:pt>
                <c:pt idx="10">
                  <c:v>I brev og e-spost</c:v>
                </c:pt>
              </c:strCache>
            </c:strRef>
          </c:cat>
          <c:val>
            <c:numRef>
              <c:f>Sheet1!$B$4:$B$14</c:f>
              <c:numCache>
                <c:formatCode>0</c:formatCode>
                <c:ptCount val="11"/>
                <c:pt idx="0">
                  <c:v>31</c:v>
                </c:pt>
                <c:pt idx="1">
                  <c:v>33</c:v>
                </c:pt>
                <c:pt idx="2">
                  <c:v>27</c:v>
                </c:pt>
                <c:pt idx="3">
                  <c:v>23</c:v>
                </c:pt>
                <c:pt idx="4">
                  <c:v>1</c:v>
                </c:pt>
                <c:pt idx="5">
                  <c:v>10</c:v>
                </c:pt>
                <c:pt idx="6">
                  <c:v>11</c:v>
                </c:pt>
                <c:pt idx="7">
                  <c:v>25</c:v>
                </c:pt>
                <c:pt idx="8">
                  <c:v>3</c:v>
                </c:pt>
                <c:pt idx="9">
                  <c:v>3</c:v>
                </c:pt>
                <c:pt idx="10">
                  <c:v>33</c:v>
                </c:pt>
              </c:numCache>
            </c:numRef>
          </c:val>
        </c:ser>
        <c:gapWidth val="20"/>
        <c:axId val="122886400"/>
        <c:axId val="122892288"/>
      </c:barChart>
      <c:catAx>
        <c:axId val="122886400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22892288"/>
        <c:crosses val="autoZero"/>
        <c:auto val="1"/>
        <c:lblAlgn val="ctr"/>
        <c:lblOffset val="100"/>
        <c:tickLblSkip val="1"/>
        <c:tickMarkSkip val="1"/>
      </c:catAx>
      <c:valAx>
        <c:axId val="122892288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22886400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Sheet1!$B$1:$L$1</c:f>
              <c:strCache>
                <c:ptCount val="11"/>
                <c:pt idx="0">
                  <c:v>Barnehager </c:v>
                </c:pt>
                <c:pt idx="1">
                  <c:v>Aktivitetsskolen (tidligere skolefritidsordningen) </c:v>
                </c:pt>
                <c:pt idx="2">
                  <c:v>Fritidsklubber </c:v>
                </c:pt>
                <c:pt idx="3">
                  <c:v>Lege (allmennlegetjeneste) </c:v>
                </c:pt>
                <c:pt idx="4">
                  <c:v>Den offentlige tannhelsetjenesten </c:v>
                </c:pt>
                <c:pt idx="5">
                  <c:v>Helsestasjon </c:v>
                </c:pt>
                <c:pt idx="6">
                  <c:v>Sykehjemsplasser </c:v>
                </c:pt>
                <c:pt idx="7">
                  <c:v>Tilrettelagte boliger for eldre og funksjonshemmede </c:v>
                </c:pt>
                <c:pt idx="8">
                  <c:v>Hjemmehjelp/-sykepleie </c:v>
                </c:pt>
                <c:pt idx="9">
                  <c:v>Eldre- /seniorsenter </c:v>
                </c:pt>
                <c:pt idx="10">
                  <c:v>Tjenester til personer med psykiske lidelser </c:v>
                </c:pt>
              </c:strCache>
            </c:strRef>
          </c:cat>
          <c:val>
            <c:numRef>
              <c:f>Sheet1!$B$2:$L$2</c:f>
              <c:numCache>
                <c:formatCode>0</c:formatCode>
                <c:ptCount val="11"/>
                <c:pt idx="0">
                  <c:v>7</c:v>
                </c:pt>
                <c:pt idx="1">
                  <c:v>9</c:v>
                </c:pt>
                <c:pt idx="2">
                  <c:v>39</c:v>
                </c:pt>
                <c:pt idx="3">
                  <c:v>16</c:v>
                </c:pt>
                <c:pt idx="4">
                  <c:v>19</c:v>
                </c:pt>
                <c:pt idx="5">
                  <c:v>12</c:v>
                </c:pt>
                <c:pt idx="6">
                  <c:v>40</c:v>
                </c:pt>
                <c:pt idx="7">
                  <c:v>49</c:v>
                </c:pt>
                <c:pt idx="8">
                  <c:v>30</c:v>
                </c:pt>
                <c:pt idx="9">
                  <c:v>26</c:v>
                </c:pt>
                <c:pt idx="10">
                  <c:v>49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Sheet1!$B$1:$L$1</c:f>
              <c:strCache>
                <c:ptCount val="11"/>
                <c:pt idx="0">
                  <c:v>Barnehager </c:v>
                </c:pt>
                <c:pt idx="1">
                  <c:v>Aktivitetsskolen (tidligere skolefritidsordningen) </c:v>
                </c:pt>
                <c:pt idx="2">
                  <c:v>Fritidsklubber </c:v>
                </c:pt>
                <c:pt idx="3">
                  <c:v>Lege (allmennlegetjeneste) </c:v>
                </c:pt>
                <c:pt idx="4">
                  <c:v>Den offentlige tannhelsetjenesten </c:v>
                </c:pt>
                <c:pt idx="5">
                  <c:v>Helsestasjon </c:v>
                </c:pt>
                <c:pt idx="6">
                  <c:v>Sykehjemsplasser </c:v>
                </c:pt>
                <c:pt idx="7">
                  <c:v>Tilrettelagte boliger for eldre og funksjonshemmede </c:v>
                </c:pt>
                <c:pt idx="8">
                  <c:v>Hjemmehjelp/-sykepleie </c:v>
                </c:pt>
                <c:pt idx="9">
                  <c:v>Eldre- /seniorsenter </c:v>
                </c:pt>
                <c:pt idx="10">
                  <c:v>Tjenester til personer med psykiske lidelser </c:v>
                </c:pt>
              </c:strCache>
            </c:strRef>
          </c:cat>
          <c:val>
            <c:numRef>
              <c:f>Sheet1!$B$3:$L$3</c:f>
              <c:numCache>
                <c:formatCode>0</c:formatCode>
                <c:ptCount val="11"/>
                <c:pt idx="0">
                  <c:v>12</c:v>
                </c:pt>
                <c:pt idx="1">
                  <c:v>12</c:v>
                </c:pt>
                <c:pt idx="2">
                  <c:v>22</c:v>
                </c:pt>
                <c:pt idx="3">
                  <c:v>18</c:v>
                </c:pt>
                <c:pt idx="4">
                  <c:v>20</c:v>
                </c:pt>
                <c:pt idx="5">
                  <c:v>19</c:v>
                </c:pt>
                <c:pt idx="6">
                  <c:v>27</c:v>
                </c:pt>
                <c:pt idx="7">
                  <c:v>22</c:v>
                </c:pt>
                <c:pt idx="8">
                  <c:v>32</c:v>
                </c:pt>
                <c:pt idx="9">
                  <c:v>30</c:v>
                </c:pt>
                <c:pt idx="10">
                  <c:v>17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Sheet1!$B$1:$L$1</c:f>
              <c:strCache>
                <c:ptCount val="11"/>
                <c:pt idx="0">
                  <c:v>Barnehager </c:v>
                </c:pt>
                <c:pt idx="1">
                  <c:v>Aktivitetsskolen (tidligere skolefritidsordningen) </c:v>
                </c:pt>
                <c:pt idx="2">
                  <c:v>Fritidsklubber </c:v>
                </c:pt>
                <c:pt idx="3">
                  <c:v>Lege (allmennlegetjeneste) </c:v>
                </c:pt>
                <c:pt idx="4">
                  <c:v>Den offentlige tannhelsetjenesten </c:v>
                </c:pt>
                <c:pt idx="5">
                  <c:v>Helsestasjon </c:v>
                </c:pt>
                <c:pt idx="6">
                  <c:v>Sykehjemsplasser </c:v>
                </c:pt>
                <c:pt idx="7">
                  <c:v>Tilrettelagte boliger for eldre og funksjonshemmede </c:v>
                </c:pt>
                <c:pt idx="8">
                  <c:v>Hjemmehjelp/-sykepleie </c:v>
                </c:pt>
                <c:pt idx="9">
                  <c:v>Eldre- /seniorsenter </c:v>
                </c:pt>
                <c:pt idx="10">
                  <c:v>Tjenester til personer med psykiske lidelser </c:v>
                </c:pt>
              </c:strCache>
            </c:strRef>
          </c:cat>
          <c:val>
            <c:numRef>
              <c:f>Sheet1!$B$4:$L$4</c:f>
              <c:numCache>
                <c:formatCode>0</c:formatCode>
                <c:ptCount val="11"/>
                <c:pt idx="0">
                  <c:v>25</c:v>
                </c:pt>
                <c:pt idx="1">
                  <c:v>27</c:v>
                </c:pt>
                <c:pt idx="2">
                  <c:v>20</c:v>
                </c:pt>
                <c:pt idx="3">
                  <c:v>29</c:v>
                </c:pt>
                <c:pt idx="4">
                  <c:v>27</c:v>
                </c:pt>
                <c:pt idx="5">
                  <c:v>30</c:v>
                </c:pt>
                <c:pt idx="6">
                  <c:v>19</c:v>
                </c:pt>
                <c:pt idx="7">
                  <c:v>18</c:v>
                </c:pt>
                <c:pt idx="8">
                  <c:v>17</c:v>
                </c:pt>
                <c:pt idx="9">
                  <c:v>21</c:v>
                </c:pt>
                <c:pt idx="10">
                  <c:v>19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Sheet1!$B$1:$L$1</c:f>
              <c:strCache>
                <c:ptCount val="11"/>
                <c:pt idx="0">
                  <c:v>Barnehager </c:v>
                </c:pt>
                <c:pt idx="1">
                  <c:v>Aktivitetsskolen (tidligere skolefritidsordningen) </c:v>
                </c:pt>
                <c:pt idx="2">
                  <c:v>Fritidsklubber </c:v>
                </c:pt>
                <c:pt idx="3">
                  <c:v>Lege (allmennlegetjeneste) </c:v>
                </c:pt>
                <c:pt idx="4">
                  <c:v>Den offentlige tannhelsetjenesten </c:v>
                </c:pt>
                <c:pt idx="5">
                  <c:v>Helsestasjon </c:v>
                </c:pt>
                <c:pt idx="6">
                  <c:v>Sykehjemsplasser </c:v>
                </c:pt>
                <c:pt idx="7">
                  <c:v>Tilrettelagte boliger for eldre og funksjonshemmede </c:v>
                </c:pt>
                <c:pt idx="8">
                  <c:v>Hjemmehjelp/-sykepleie </c:v>
                </c:pt>
                <c:pt idx="9">
                  <c:v>Eldre- /seniorsenter </c:v>
                </c:pt>
                <c:pt idx="10">
                  <c:v>Tjenester til personer med psykiske lidelser </c:v>
                </c:pt>
              </c:strCache>
            </c:strRef>
          </c:cat>
          <c:val>
            <c:numRef>
              <c:f>Sheet1!$B$5:$L$5</c:f>
              <c:numCache>
                <c:formatCode>0</c:formatCode>
                <c:ptCount val="11"/>
                <c:pt idx="0">
                  <c:v>57</c:v>
                </c:pt>
                <c:pt idx="1">
                  <c:v>52</c:v>
                </c:pt>
                <c:pt idx="2">
                  <c:v>19</c:v>
                </c:pt>
                <c:pt idx="3">
                  <c:v>37</c:v>
                </c:pt>
                <c:pt idx="4">
                  <c:v>34</c:v>
                </c:pt>
                <c:pt idx="5">
                  <c:v>38</c:v>
                </c:pt>
                <c:pt idx="6">
                  <c:v>14</c:v>
                </c:pt>
                <c:pt idx="7">
                  <c:v>11</c:v>
                </c:pt>
                <c:pt idx="8">
                  <c:v>21</c:v>
                </c:pt>
                <c:pt idx="9">
                  <c:v>22</c:v>
                </c:pt>
                <c:pt idx="10">
                  <c:v>15</c:v>
                </c:pt>
              </c:numCache>
            </c:numRef>
          </c:val>
        </c:ser>
        <c:dLbls>
          <c:showVal val="1"/>
        </c:dLbls>
        <c:gapWidth val="75"/>
        <c:overlap val="100"/>
        <c:axId val="105030016"/>
        <c:axId val="105031552"/>
      </c:barChart>
      <c:catAx>
        <c:axId val="10503001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5031552"/>
        <c:crossesAt val="0"/>
        <c:lblAlgn val="ctr"/>
        <c:lblOffset val="100"/>
        <c:tickMarkSkip val="1"/>
      </c:catAx>
      <c:valAx>
        <c:axId val="10503155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503001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Sheet1!$B$2:$M$2</c:f>
              <c:numCache>
                <c:formatCode>0</c:formatCode>
                <c:ptCount val="12"/>
                <c:pt idx="0">
                  <c:v>15</c:v>
                </c:pt>
                <c:pt idx="1">
                  <c:v>5</c:v>
                </c:pt>
                <c:pt idx="2">
                  <c:v>4</c:v>
                </c:pt>
                <c:pt idx="3">
                  <c:v>1</c:v>
                </c:pt>
                <c:pt idx="4">
                  <c:v>12</c:v>
                </c:pt>
                <c:pt idx="5">
                  <c:v>7</c:v>
                </c:pt>
                <c:pt idx="6">
                  <c:v>2</c:v>
                </c:pt>
                <c:pt idx="7">
                  <c:v>6</c:v>
                </c:pt>
                <c:pt idx="8">
                  <c:v>3</c:v>
                </c:pt>
                <c:pt idx="9">
                  <c:v>8</c:v>
                </c:pt>
                <c:pt idx="10">
                  <c:v>2</c:v>
                </c:pt>
                <c:pt idx="11">
                  <c:v>3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Sheet1!$B$3:$M$3</c:f>
              <c:numCache>
                <c:formatCode>0</c:formatCode>
                <c:ptCount val="12"/>
                <c:pt idx="0">
                  <c:v>85</c:v>
                </c:pt>
                <c:pt idx="1">
                  <c:v>95</c:v>
                </c:pt>
                <c:pt idx="2">
                  <c:v>96</c:v>
                </c:pt>
                <c:pt idx="3">
                  <c:v>99</c:v>
                </c:pt>
                <c:pt idx="4">
                  <c:v>88</c:v>
                </c:pt>
                <c:pt idx="5">
                  <c:v>93</c:v>
                </c:pt>
                <c:pt idx="6">
                  <c:v>98</c:v>
                </c:pt>
                <c:pt idx="7">
                  <c:v>94</c:v>
                </c:pt>
                <c:pt idx="8">
                  <c:v>97</c:v>
                </c:pt>
                <c:pt idx="9">
                  <c:v>92</c:v>
                </c:pt>
                <c:pt idx="10">
                  <c:v>98</c:v>
                </c:pt>
                <c:pt idx="11">
                  <c:v>97</c:v>
                </c:pt>
              </c:numCache>
            </c:numRef>
          </c:val>
        </c:ser>
        <c:dLbls>
          <c:showVal val="1"/>
        </c:dLbls>
        <c:gapWidth val="75"/>
        <c:overlap val="100"/>
        <c:axId val="107032576"/>
        <c:axId val="107034112"/>
      </c:barChart>
      <c:catAx>
        <c:axId val="10703257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7034112"/>
        <c:crossesAt val="0"/>
        <c:lblAlgn val="ctr"/>
        <c:lblOffset val="100"/>
        <c:tickMarkSkip val="1"/>
      </c:catAx>
      <c:valAx>
        <c:axId val="10703411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703257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Sheet1!$B$2:$M$2</c:f>
              <c:numCache>
                <c:formatCode>0</c:formatCode>
                <c:ptCount val="12"/>
                <c:pt idx="0">
                  <c:v>5</c:v>
                </c:pt>
                <c:pt idx="1">
                  <c:v>8</c:v>
                </c:pt>
                <c:pt idx="2">
                  <c:v>5</c:v>
                </c:pt>
                <c:pt idx="3">
                  <c:v>0</c:v>
                </c:pt>
                <c:pt idx="4">
                  <c:v>8</c:v>
                </c:pt>
                <c:pt idx="5">
                  <c:v>2</c:v>
                </c:pt>
                <c:pt idx="6">
                  <c:v>0</c:v>
                </c:pt>
                <c:pt idx="7">
                  <c:v>3</c:v>
                </c:pt>
                <c:pt idx="8">
                  <c:v>0</c:v>
                </c:pt>
                <c:pt idx="9">
                  <c:v>6</c:v>
                </c:pt>
                <c:pt idx="10">
                  <c:v>0</c:v>
                </c:pt>
                <c:pt idx="11">
                  <c:v>6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Sheet1!$B$3:$M$3</c:f>
              <c:numCache>
                <c:formatCode>0</c:formatCode>
                <c:ptCount val="12"/>
                <c:pt idx="0">
                  <c:v>6</c:v>
                </c:pt>
                <c:pt idx="1">
                  <c:v>8</c:v>
                </c:pt>
                <c:pt idx="2">
                  <c:v>11</c:v>
                </c:pt>
                <c:pt idx="3">
                  <c:v>12</c:v>
                </c:pt>
                <c:pt idx="4">
                  <c:v>12</c:v>
                </c:pt>
                <c:pt idx="5">
                  <c:v>23</c:v>
                </c:pt>
                <c:pt idx="6">
                  <c:v>23</c:v>
                </c:pt>
                <c:pt idx="7">
                  <c:v>13</c:v>
                </c:pt>
                <c:pt idx="8">
                  <c:v>21</c:v>
                </c:pt>
                <c:pt idx="9">
                  <c:v>20</c:v>
                </c:pt>
                <c:pt idx="10">
                  <c:v>0</c:v>
                </c:pt>
                <c:pt idx="11">
                  <c:v>19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Sheet1!$B$4:$M$4</c:f>
              <c:numCache>
                <c:formatCode>0</c:formatCode>
                <c:ptCount val="12"/>
                <c:pt idx="0">
                  <c:v>20</c:v>
                </c:pt>
                <c:pt idx="1">
                  <c:v>28</c:v>
                </c:pt>
                <c:pt idx="2">
                  <c:v>15</c:v>
                </c:pt>
                <c:pt idx="3">
                  <c:v>39</c:v>
                </c:pt>
                <c:pt idx="4">
                  <c:v>24</c:v>
                </c:pt>
                <c:pt idx="5">
                  <c:v>17</c:v>
                </c:pt>
                <c:pt idx="6">
                  <c:v>24</c:v>
                </c:pt>
                <c:pt idx="7">
                  <c:v>35</c:v>
                </c:pt>
                <c:pt idx="8">
                  <c:v>22</c:v>
                </c:pt>
                <c:pt idx="9">
                  <c:v>31</c:v>
                </c:pt>
                <c:pt idx="10">
                  <c:v>31</c:v>
                </c:pt>
                <c:pt idx="11">
                  <c:v>19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Sheet1!$B$5:$M$5</c:f>
              <c:numCache>
                <c:formatCode>0</c:formatCode>
                <c:ptCount val="12"/>
                <c:pt idx="0">
                  <c:v>68</c:v>
                </c:pt>
                <c:pt idx="1">
                  <c:v>56</c:v>
                </c:pt>
                <c:pt idx="2">
                  <c:v>69</c:v>
                </c:pt>
                <c:pt idx="3">
                  <c:v>48</c:v>
                </c:pt>
                <c:pt idx="4">
                  <c:v>56</c:v>
                </c:pt>
                <c:pt idx="5">
                  <c:v>57</c:v>
                </c:pt>
                <c:pt idx="6">
                  <c:v>54</c:v>
                </c:pt>
                <c:pt idx="7">
                  <c:v>49</c:v>
                </c:pt>
                <c:pt idx="8">
                  <c:v>57</c:v>
                </c:pt>
                <c:pt idx="9">
                  <c:v>43</c:v>
                </c:pt>
                <c:pt idx="10">
                  <c:v>69</c:v>
                </c:pt>
                <c:pt idx="11">
                  <c:v>56</c:v>
                </c:pt>
              </c:numCache>
            </c:numRef>
          </c:val>
        </c:ser>
        <c:dLbls>
          <c:showVal val="1"/>
        </c:dLbls>
        <c:gapWidth val="75"/>
        <c:overlap val="100"/>
        <c:axId val="107762432"/>
        <c:axId val="107763968"/>
      </c:barChart>
      <c:catAx>
        <c:axId val="10776243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7763968"/>
        <c:crossesAt val="0"/>
        <c:lblAlgn val="ctr"/>
        <c:lblOffset val="100"/>
        <c:tickMarkSkip val="1"/>
      </c:catAx>
      <c:valAx>
        <c:axId val="10776396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776243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Sheet1!$B$2:$M$2</c:f>
              <c:numCache>
                <c:formatCode>0</c:formatCode>
                <c:ptCount val="12"/>
                <c:pt idx="0">
                  <c:v>8</c:v>
                </c:pt>
                <c:pt idx="1">
                  <c:v>10</c:v>
                </c:pt>
                <c:pt idx="2">
                  <c:v>16</c:v>
                </c:pt>
                <c:pt idx="3">
                  <c:v>12</c:v>
                </c:pt>
                <c:pt idx="4">
                  <c:v>11</c:v>
                </c:pt>
                <c:pt idx="5">
                  <c:v>17</c:v>
                </c:pt>
                <c:pt idx="6">
                  <c:v>29</c:v>
                </c:pt>
                <c:pt idx="7">
                  <c:v>11</c:v>
                </c:pt>
                <c:pt idx="8">
                  <c:v>21</c:v>
                </c:pt>
                <c:pt idx="9">
                  <c:v>7</c:v>
                </c:pt>
                <c:pt idx="10">
                  <c:v>21</c:v>
                </c:pt>
                <c:pt idx="11">
                  <c:v>27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Sheet1!$B$3:$M$3</c:f>
              <c:numCache>
                <c:formatCode>0</c:formatCode>
                <c:ptCount val="12"/>
                <c:pt idx="0">
                  <c:v>15</c:v>
                </c:pt>
                <c:pt idx="1">
                  <c:v>19</c:v>
                </c:pt>
                <c:pt idx="2">
                  <c:v>19</c:v>
                </c:pt>
                <c:pt idx="3">
                  <c:v>25</c:v>
                </c:pt>
                <c:pt idx="4">
                  <c:v>29</c:v>
                </c:pt>
                <c:pt idx="5">
                  <c:v>33</c:v>
                </c:pt>
                <c:pt idx="6">
                  <c:v>29</c:v>
                </c:pt>
                <c:pt idx="7">
                  <c:v>31</c:v>
                </c:pt>
                <c:pt idx="8">
                  <c:v>23</c:v>
                </c:pt>
                <c:pt idx="9">
                  <c:v>17</c:v>
                </c:pt>
                <c:pt idx="10">
                  <c:v>15</c:v>
                </c:pt>
                <c:pt idx="11">
                  <c:v>17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Sheet1!$B$4:$M$4</c:f>
              <c:numCache>
                <c:formatCode>0</c:formatCode>
                <c:ptCount val="12"/>
                <c:pt idx="0">
                  <c:v>39</c:v>
                </c:pt>
                <c:pt idx="1">
                  <c:v>37</c:v>
                </c:pt>
                <c:pt idx="2">
                  <c:v>37</c:v>
                </c:pt>
                <c:pt idx="3">
                  <c:v>40</c:v>
                </c:pt>
                <c:pt idx="4">
                  <c:v>33</c:v>
                </c:pt>
                <c:pt idx="5">
                  <c:v>28</c:v>
                </c:pt>
                <c:pt idx="6">
                  <c:v>21</c:v>
                </c:pt>
                <c:pt idx="7">
                  <c:v>25</c:v>
                </c:pt>
                <c:pt idx="8">
                  <c:v>24</c:v>
                </c:pt>
                <c:pt idx="9">
                  <c:v>46</c:v>
                </c:pt>
                <c:pt idx="10">
                  <c:v>39</c:v>
                </c:pt>
                <c:pt idx="11">
                  <c:v>26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Sheet1!$B$5:$M$5</c:f>
              <c:numCache>
                <c:formatCode>0</c:formatCode>
                <c:ptCount val="12"/>
                <c:pt idx="0">
                  <c:v>38</c:v>
                </c:pt>
                <c:pt idx="1">
                  <c:v>34</c:v>
                </c:pt>
                <c:pt idx="2">
                  <c:v>28</c:v>
                </c:pt>
                <c:pt idx="3">
                  <c:v>22</c:v>
                </c:pt>
                <c:pt idx="4">
                  <c:v>27</c:v>
                </c:pt>
                <c:pt idx="5">
                  <c:v>23</c:v>
                </c:pt>
                <c:pt idx="6">
                  <c:v>22</c:v>
                </c:pt>
                <c:pt idx="7">
                  <c:v>33</c:v>
                </c:pt>
                <c:pt idx="8">
                  <c:v>31</c:v>
                </c:pt>
                <c:pt idx="9">
                  <c:v>29</c:v>
                </c:pt>
                <c:pt idx="10">
                  <c:v>25</c:v>
                </c:pt>
                <c:pt idx="11">
                  <c:v>29</c:v>
                </c:pt>
              </c:numCache>
            </c:numRef>
          </c:val>
        </c:ser>
        <c:dLbls>
          <c:showVal val="1"/>
        </c:dLbls>
        <c:gapWidth val="75"/>
        <c:overlap val="100"/>
        <c:axId val="106605184"/>
        <c:axId val="106619264"/>
      </c:barChart>
      <c:catAx>
        <c:axId val="10660518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6619264"/>
        <c:crossesAt val="0"/>
        <c:lblAlgn val="ctr"/>
        <c:lblOffset val="100"/>
        <c:tickMarkSkip val="1"/>
      </c:catAx>
      <c:valAx>
        <c:axId val="10661926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660518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1488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t" anchorCtr="0" compatLnSpc="1">
            <a:prstTxWarp prst="textNoShape">
              <a:avLst/>
            </a:prstTxWarp>
          </a:bodyPr>
          <a:lstStyle>
            <a:lvl1pPr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355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35413" y="0"/>
            <a:ext cx="3011487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t" anchorCtr="0" compatLnSpc="1">
            <a:prstTxWarp prst="textNoShape">
              <a:avLst/>
            </a:prstTxWarp>
          </a:bodyPr>
          <a:lstStyle>
            <a:lvl1pPr algn="r"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355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507538"/>
            <a:ext cx="3011488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b" anchorCtr="0" compatLnSpc="1">
            <a:prstTxWarp prst="textNoShape">
              <a:avLst/>
            </a:prstTxWarp>
          </a:bodyPr>
          <a:lstStyle>
            <a:lvl1pPr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355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35413" y="9507538"/>
            <a:ext cx="3011487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b" anchorCtr="0" compatLnSpc="1">
            <a:prstTxWarp prst="textNoShape">
              <a:avLst/>
            </a:prstTxWarp>
          </a:bodyPr>
          <a:lstStyle>
            <a:lvl1pPr algn="r"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B4EC0A6A-0D5D-4460-B8E1-D859C9A13E30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2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1488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t" anchorCtr="0" compatLnSpc="1">
            <a:prstTxWarp prst="textNoShape">
              <a:avLst/>
            </a:prstTxWarp>
          </a:bodyPr>
          <a:lstStyle>
            <a:lvl1pPr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062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33825" y="0"/>
            <a:ext cx="3011488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t" anchorCtr="0" compatLnSpc="1">
            <a:prstTxWarp prst="textNoShape">
              <a:avLst/>
            </a:prstTxWarp>
          </a:bodyPr>
          <a:lstStyle>
            <a:lvl1pPr algn="r"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78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71550" y="750888"/>
            <a:ext cx="5003800" cy="37528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62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93738" y="4754563"/>
            <a:ext cx="5559425" cy="450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noProof="0" smtClean="0"/>
              <a:t>Klikk for å redigere tekststiler i malen</a:t>
            </a:r>
          </a:p>
          <a:p>
            <a:pPr lvl="1"/>
            <a:r>
              <a:rPr lang="nb-NO" noProof="0" smtClean="0"/>
              <a:t>Andre nivå</a:t>
            </a:r>
          </a:p>
          <a:p>
            <a:pPr lvl="2"/>
            <a:r>
              <a:rPr lang="nb-NO" noProof="0" smtClean="0"/>
              <a:t>Tredje nivå</a:t>
            </a:r>
          </a:p>
          <a:p>
            <a:pPr lvl="3"/>
            <a:r>
              <a:rPr lang="nb-NO" noProof="0" smtClean="0"/>
              <a:t>Fjerde nivå</a:t>
            </a:r>
          </a:p>
          <a:p>
            <a:pPr lvl="4"/>
            <a:r>
              <a:rPr lang="nb-NO" noProof="0" smtClean="0"/>
              <a:t>Femte nivå</a:t>
            </a:r>
          </a:p>
        </p:txBody>
      </p:sp>
      <p:sp>
        <p:nvSpPr>
          <p:cNvPr id="6062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505950"/>
            <a:ext cx="3011488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b" anchorCtr="0" compatLnSpc="1">
            <a:prstTxWarp prst="textNoShape">
              <a:avLst/>
            </a:prstTxWarp>
          </a:bodyPr>
          <a:lstStyle>
            <a:lvl1pPr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062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33825" y="9505950"/>
            <a:ext cx="3011488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b" anchorCtr="0" compatLnSpc="1">
            <a:prstTxWarp prst="textNoShape">
              <a:avLst/>
            </a:prstTxWarp>
          </a:bodyPr>
          <a:lstStyle>
            <a:lvl1pPr algn="r"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84DE1EFF-7702-46C6-898C-A5BC1C0C95E4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3.xml"/><Relationship Id="rId1" Type="http://schemas.openxmlformats.org/officeDocument/2006/relationships/tags" Target="../tags/tag1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5.xml"/><Relationship Id="rId1" Type="http://schemas.openxmlformats.org/officeDocument/2006/relationships/tags" Target="../tags/tag1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7.xml"/><Relationship Id="rId1" Type="http://schemas.openxmlformats.org/officeDocument/2006/relationships/tags" Target="../tags/tag16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9.xml"/><Relationship Id="rId1" Type="http://schemas.openxmlformats.org/officeDocument/2006/relationships/tags" Target="../tags/tag18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1.xml"/><Relationship Id="rId1" Type="http://schemas.openxmlformats.org/officeDocument/2006/relationships/tags" Target="../tags/tag20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3.xml"/><Relationship Id="rId1" Type="http://schemas.openxmlformats.org/officeDocument/2006/relationships/tags" Target="../tags/tag2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5.xml"/><Relationship Id="rId1" Type="http://schemas.openxmlformats.org/officeDocument/2006/relationships/tags" Target="../tags/tag24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7.xml"/><Relationship Id="rId1" Type="http://schemas.openxmlformats.org/officeDocument/2006/relationships/tags" Target="../tags/tag26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9.xml"/><Relationship Id="rId1" Type="http://schemas.openxmlformats.org/officeDocument/2006/relationships/tags" Target="../tags/tag28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1.xml"/><Relationship Id="rId1" Type="http://schemas.openxmlformats.org/officeDocument/2006/relationships/tags" Target="../tags/tag30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3.xml"/><Relationship Id="rId1" Type="http://schemas.openxmlformats.org/officeDocument/2006/relationships/tags" Target="../tags/tag3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5.xml"/><Relationship Id="rId1" Type="http://schemas.openxmlformats.org/officeDocument/2006/relationships/tags" Target="../tags/tag34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7.xml"/><Relationship Id="rId1" Type="http://schemas.openxmlformats.org/officeDocument/2006/relationships/tags" Target="../tags/tag36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9.xml"/><Relationship Id="rId1" Type="http://schemas.openxmlformats.org/officeDocument/2006/relationships/tags" Target="../tags/tag38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41.xml"/><Relationship Id="rId1" Type="http://schemas.openxmlformats.org/officeDocument/2006/relationships/tags" Target="../tags/tag40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4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.xml"/><Relationship Id="rId1" Type="http://schemas.openxmlformats.org/officeDocument/2006/relationships/tags" Target="../tags/tag5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46.xml"/><Relationship Id="rId1" Type="http://schemas.openxmlformats.org/officeDocument/2006/relationships/tags" Target="../tags/tag4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48.xml"/><Relationship Id="rId1" Type="http://schemas.openxmlformats.org/officeDocument/2006/relationships/tags" Target="../tags/tag47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0.xml"/><Relationship Id="rId1" Type="http://schemas.openxmlformats.org/officeDocument/2006/relationships/tags" Target="../tags/tag49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8.xml"/><Relationship Id="rId1" Type="http://schemas.openxmlformats.org/officeDocument/2006/relationships/tags" Target="../tags/tag7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2.xml"/><Relationship Id="rId1" Type="http://schemas.openxmlformats.org/officeDocument/2006/relationships/tags" Target="../tags/tag51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4.xml"/><Relationship Id="rId1" Type="http://schemas.openxmlformats.org/officeDocument/2006/relationships/tags" Target="../tags/tag53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6.xml"/><Relationship Id="rId1" Type="http://schemas.openxmlformats.org/officeDocument/2006/relationships/tags" Target="../tags/tag55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8.xml"/><Relationship Id="rId1" Type="http://schemas.openxmlformats.org/officeDocument/2006/relationships/tags" Target="../tags/tag57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60.xml"/><Relationship Id="rId1" Type="http://schemas.openxmlformats.org/officeDocument/2006/relationships/tags" Target="../tags/tag59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62.xml"/><Relationship Id="rId1" Type="http://schemas.openxmlformats.org/officeDocument/2006/relationships/tags" Target="../tags/tag61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64.xml"/><Relationship Id="rId1" Type="http://schemas.openxmlformats.org/officeDocument/2006/relationships/tags" Target="../tags/tag63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66.xml"/><Relationship Id="rId1" Type="http://schemas.openxmlformats.org/officeDocument/2006/relationships/tags" Target="../tags/tag65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68.xml"/><Relationship Id="rId1" Type="http://schemas.openxmlformats.org/officeDocument/2006/relationships/tags" Target="../tags/tag67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70.xml"/><Relationship Id="rId1" Type="http://schemas.openxmlformats.org/officeDocument/2006/relationships/tags" Target="../tags/tag69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72.xml"/><Relationship Id="rId1" Type="http://schemas.openxmlformats.org/officeDocument/2006/relationships/tags" Target="../tags/tag7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bg>
      <p:bgPr>
        <a:solidFill>
          <a:srgbClr val="FF00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TNS-Gallup-transpare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5888" y="6164263"/>
            <a:ext cx="1150937" cy="61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0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323850" y="1897063"/>
            <a:ext cx="8135938" cy="576262"/>
          </a:xfrm>
        </p:spPr>
        <p:txBody>
          <a:bodyPr anchor="ctr"/>
          <a:lstStyle>
            <a:lvl1pPr marL="0" indent="0">
              <a:lnSpc>
                <a:spcPct val="100000"/>
              </a:lnSpc>
              <a:buFont typeface="Wingdings" pitchFamily="48" charset="2"/>
              <a:buNone/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Title Slide – subtitle Arial 32pt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23850" y="1268413"/>
            <a:ext cx="8134350" cy="577850"/>
          </a:xfr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Division Name: Title Slide – title Arial 32pt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732588" y="260350"/>
            <a:ext cx="2160587" cy="5761038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250825" y="260350"/>
            <a:ext cx="6329363" cy="5761038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bg>
      <p:bgPr>
        <a:solidFill>
          <a:srgbClr val="FF00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7380288" y="6308725"/>
            <a:ext cx="1517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nb-NO" sz="1800" b="0" i="0" dirty="0" err="1">
                <a:solidFill>
                  <a:schemeClr val="bg1"/>
                </a:solidFill>
              </a:rPr>
              <a:t>Sector</a:t>
            </a:r>
            <a:r>
              <a:rPr lang="nb-NO" sz="1800" b="0" i="0" dirty="0">
                <a:solidFill>
                  <a:schemeClr val="bg1"/>
                </a:solidFill>
              </a:rPr>
              <a:t> </a:t>
            </a:r>
            <a:r>
              <a:rPr lang="nb-NO" sz="1800" b="0" i="0" dirty="0" err="1">
                <a:solidFill>
                  <a:schemeClr val="bg1"/>
                </a:solidFill>
              </a:rPr>
              <a:t>Name</a:t>
            </a:r>
            <a:endParaRPr lang="en-US" sz="1800" b="0" i="0" dirty="0">
              <a:solidFill>
                <a:schemeClr val="bg1"/>
              </a:solidFill>
            </a:endParaRPr>
          </a:p>
        </p:txBody>
      </p:sp>
      <p:pic>
        <p:nvPicPr>
          <p:cNvPr id="5" name="Picture 5" descr="TNS-Gallup-transpare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5888" y="6164263"/>
            <a:ext cx="1150937" cy="61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6514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323850" y="1897063"/>
            <a:ext cx="8135938" cy="576262"/>
          </a:xfrm>
        </p:spPr>
        <p:txBody>
          <a:bodyPr anchor="ctr"/>
          <a:lstStyle>
            <a:lvl1pPr marL="0" indent="0">
              <a:lnSpc>
                <a:spcPct val="100000"/>
              </a:lnSpc>
              <a:buFont typeface="Wingdings" pitchFamily="48" charset="2"/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Title Slide – subtitle Arial 32pt</a:t>
            </a:r>
          </a:p>
        </p:txBody>
      </p:sp>
      <p:sp>
        <p:nvSpPr>
          <p:cNvPr id="57651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23850" y="1268413"/>
            <a:ext cx="8134350" cy="577850"/>
          </a:xfr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Division Name: Title Slide – title Arial 32pt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214313" y="1643063"/>
            <a:ext cx="8715375" cy="4379912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643438" y="1643063"/>
            <a:ext cx="4286250" cy="4357687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6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214313" y="1643063"/>
            <a:ext cx="4286250" cy="4379912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250825" y="1628775"/>
            <a:ext cx="4244975" cy="4392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28775"/>
            <a:ext cx="4244975" cy="4392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643438" y="1500188"/>
            <a:ext cx="4071937" cy="4643437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8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28625" y="1500188"/>
            <a:ext cx="4071938" cy="4643437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96838" y="1428750"/>
            <a:ext cx="8904287" cy="4643438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129092" y="1628775"/>
            <a:ext cx="8853543" cy="4392613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>
              <a:spcAft>
                <a:spcPts val="600"/>
              </a:spcAft>
              <a:defRPr/>
            </a:lvl3pPr>
            <a:lvl4pPr>
              <a:spcAft>
                <a:spcPts val="600"/>
              </a:spcAft>
              <a:defRPr/>
            </a:lvl4pPr>
            <a:lvl5pPr>
              <a:spcAft>
                <a:spcPts val="600"/>
              </a:spcAft>
              <a:defRPr/>
            </a:lvl5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b-NO" noProof="0" smtClean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732588" y="260350"/>
            <a:ext cx="2160587" cy="5761038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250825" y="260350"/>
            <a:ext cx="6329363" cy="5761038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bg>
      <p:bgPr>
        <a:solidFill>
          <a:srgbClr val="FF00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TNS-Gallup-transpare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5888" y="6164263"/>
            <a:ext cx="1150937" cy="61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1634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323850" y="1897063"/>
            <a:ext cx="8135938" cy="576262"/>
          </a:xfrm>
        </p:spPr>
        <p:txBody>
          <a:bodyPr anchor="ctr"/>
          <a:lstStyle>
            <a:lvl1pPr marL="0" indent="0">
              <a:lnSpc>
                <a:spcPct val="100000"/>
              </a:lnSpc>
              <a:buFont typeface="Wingdings" pitchFamily="48" charset="2"/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Title Slide – subtitle Arial 32pt</a:t>
            </a:r>
          </a:p>
        </p:txBody>
      </p:sp>
      <p:sp>
        <p:nvSpPr>
          <p:cNvPr id="58163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23850" y="1268413"/>
            <a:ext cx="8134350" cy="577850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Division Name: Title Slide – title Arial 32pt</a:t>
            </a: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5286375" y="928688"/>
            <a:ext cx="3643313" cy="5072062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5334000" y="914400"/>
            <a:ext cx="1703388" cy="51069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7189788" y="914400"/>
            <a:ext cx="1703387" cy="51069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214313" y="1428750"/>
            <a:ext cx="4286250" cy="4643438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6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406525"/>
            <a:ext cx="4286250" cy="4643438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250825" y="1628775"/>
            <a:ext cx="4244975" cy="4392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28775"/>
            <a:ext cx="4244975" cy="4392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b-NO" noProof="0" smtClean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732588" y="260350"/>
            <a:ext cx="2160587" cy="5761038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250825" y="260350"/>
            <a:ext cx="6329363" cy="5761038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28625" y="2143125"/>
            <a:ext cx="4071938" cy="40005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8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2132013"/>
            <a:ext cx="4071937" cy="40005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9" name="Rectangle 12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b-NO" noProof="0" dirty="0" smtClean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tags" Target="../tags/tag9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image" Target="../media/image1.png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tags" Target="../tags/tag1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18" Type="http://schemas.openxmlformats.org/officeDocument/2006/relationships/slideLayout" Target="../slideLayouts/slideLayout53.xml"/><Relationship Id="rId26" Type="http://schemas.openxmlformats.org/officeDocument/2006/relationships/theme" Target="../theme/theme3.xml"/><Relationship Id="rId3" Type="http://schemas.openxmlformats.org/officeDocument/2006/relationships/slideLayout" Target="../slideLayouts/slideLayout38.xml"/><Relationship Id="rId21" Type="http://schemas.openxmlformats.org/officeDocument/2006/relationships/slideLayout" Target="../slideLayouts/slideLayout56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17" Type="http://schemas.openxmlformats.org/officeDocument/2006/relationships/slideLayout" Target="../slideLayouts/slideLayout52.xml"/><Relationship Id="rId25" Type="http://schemas.openxmlformats.org/officeDocument/2006/relationships/slideLayout" Target="../slideLayouts/slideLayout60.xml"/><Relationship Id="rId2" Type="http://schemas.openxmlformats.org/officeDocument/2006/relationships/slideLayout" Target="../slideLayouts/slideLayout37.xml"/><Relationship Id="rId16" Type="http://schemas.openxmlformats.org/officeDocument/2006/relationships/slideLayout" Target="../slideLayouts/slideLayout51.xml"/><Relationship Id="rId20" Type="http://schemas.openxmlformats.org/officeDocument/2006/relationships/slideLayout" Target="../slideLayouts/slideLayout55.xml"/><Relationship Id="rId29" Type="http://schemas.openxmlformats.org/officeDocument/2006/relationships/image" Target="../media/image1.png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24" Type="http://schemas.openxmlformats.org/officeDocument/2006/relationships/slideLayout" Target="../slideLayouts/slideLayout59.xml"/><Relationship Id="rId5" Type="http://schemas.openxmlformats.org/officeDocument/2006/relationships/slideLayout" Target="../slideLayouts/slideLayout40.xml"/><Relationship Id="rId15" Type="http://schemas.openxmlformats.org/officeDocument/2006/relationships/slideLayout" Target="../slideLayouts/slideLayout50.xml"/><Relationship Id="rId23" Type="http://schemas.openxmlformats.org/officeDocument/2006/relationships/slideLayout" Target="../slideLayouts/slideLayout58.xml"/><Relationship Id="rId28" Type="http://schemas.openxmlformats.org/officeDocument/2006/relationships/tags" Target="../tags/tag43.xml"/><Relationship Id="rId10" Type="http://schemas.openxmlformats.org/officeDocument/2006/relationships/slideLayout" Target="../slideLayouts/slideLayout45.xml"/><Relationship Id="rId19" Type="http://schemas.openxmlformats.org/officeDocument/2006/relationships/slideLayout" Target="../slideLayouts/slideLayout54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slideLayout" Target="../slideLayouts/slideLayout49.xml"/><Relationship Id="rId22" Type="http://schemas.openxmlformats.org/officeDocument/2006/relationships/slideLayout" Target="../slideLayouts/slideLayout57.xml"/><Relationship Id="rId27" Type="http://schemas.openxmlformats.org/officeDocument/2006/relationships/tags" Target="../tags/tag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0" y="0"/>
            <a:ext cx="9144000" cy="571500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7" name="Rectangle 3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0" y="6143625"/>
            <a:ext cx="9144000" cy="7143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0825" y="1628775"/>
            <a:ext cx="8642350" cy="439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General slide – master body text Arial 18pt</a:t>
            </a:r>
          </a:p>
          <a:p>
            <a:pPr lvl="1"/>
            <a:r>
              <a:rPr lang="en-US" smtClean="0"/>
              <a:t>Second level 16pt</a:t>
            </a:r>
          </a:p>
          <a:p>
            <a:pPr lvl="2"/>
            <a:r>
              <a:rPr lang="en-US" smtClean="0"/>
              <a:t>Third level 14pt</a:t>
            </a:r>
          </a:p>
          <a:p>
            <a:pPr lvl="3"/>
            <a:r>
              <a:rPr lang="en-US" smtClean="0"/>
              <a:t>Fourth level 14pt</a:t>
            </a:r>
          </a:p>
          <a:p>
            <a:pPr lvl="4"/>
            <a:r>
              <a:rPr lang="en-US" smtClean="0"/>
              <a:t>Fifth level 14pt</a:t>
            </a:r>
          </a:p>
        </p:txBody>
      </p:sp>
      <p:sp>
        <p:nvSpPr>
          <p:cNvPr id="1029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50825" y="260350"/>
            <a:ext cx="86423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General Slide – subheading Arial 28pt</a:t>
            </a:r>
          </a:p>
        </p:txBody>
      </p:sp>
      <p:pic>
        <p:nvPicPr>
          <p:cNvPr id="1030" name="Picture 11" descr="TNS Gallup CMYK TM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5888" y="6165850"/>
            <a:ext cx="1143000" cy="61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597650"/>
            <a:ext cx="2895600" cy="12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800" b="0" i="0">
                <a:solidFill>
                  <a:srgbClr val="969696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11" r:id="rId1"/>
    <p:sldLayoutId id="2147484012" r:id="rId2"/>
    <p:sldLayoutId id="2147483988" r:id="rId3"/>
    <p:sldLayoutId id="2147484013" r:id="rId4"/>
    <p:sldLayoutId id="2147484014" r:id="rId5"/>
    <p:sldLayoutId id="2147483989" r:id="rId6"/>
    <p:sldLayoutId id="2147483990" r:id="rId7"/>
    <p:sldLayoutId id="2147483991" r:id="rId8"/>
    <p:sldLayoutId id="2147483992" r:id="rId9"/>
    <p:sldLayoutId id="2147483993" r:id="rId10"/>
    <p:sldLayoutId id="2147483994" r:id="rId11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9pPr>
    </p:titleStyle>
    <p:bodyStyle>
      <a:lvl1pPr marL="342900" indent="-3429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FF008C"/>
        </a:buClr>
        <a:buSzPct val="80000"/>
        <a:buFont typeface="Wingdings" pitchFamily="2" charset="2"/>
        <a:buChar char="n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5pPr>
      <a:lvl6pPr marL="25146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6pPr>
      <a:lvl7pPr marL="29718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7pPr>
      <a:lvl8pPr marL="34290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8pPr>
      <a:lvl9pPr marL="38862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0" y="0"/>
            <a:ext cx="9144000" cy="571500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8" name="Rectangle 3"/>
          <p:cNvSpPr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0" y="6143625"/>
            <a:ext cx="9144000" cy="7143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205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0825" y="1628775"/>
            <a:ext cx="8642350" cy="439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General slide – master body text Arial 18pt</a:t>
            </a:r>
          </a:p>
          <a:p>
            <a:pPr lvl="1"/>
            <a:r>
              <a:rPr lang="en-US" smtClean="0"/>
              <a:t>Second level 16pt</a:t>
            </a:r>
          </a:p>
          <a:p>
            <a:pPr lvl="2"/>
            <a:r>
              <a:rPr lang="en-US" smtClean="0"/>
              <a:t>Third level 14pt</a:t>
            </a:r>
          </a:p>
          <a:p>
            <a:pPr lvl="3"/>
            <a:r>
              <a:rPr lang="en-US" smtClean="0"/>
              <a:t>Fourth level 14pt</a:t>
            </a:r>
          </a:p>
          <a:p>
            <a:pPr lvl="4"/>
            <a:r>
              <a:rPr lang="en-US" smtClean="0"/>
              <a:t>Fifth level 14pt</a:t>
            </a:r>
          </a:p>
        </p:txBody>
      </p:sp>
      <p:sp>
        <p:nvSpPr>
          <p:cNvPr id="205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50825" y="260350"/>
            <a:ext cx="86423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General Slide – subheading Arial 28pt</a:t>
            </a:r>
          </a:p>
        </p:txBody>
      </p:sp>
      <p:pic>
        <p:nvPicPr>
          <p:cNvPr id="2054" name="Picture 4" descr="TNS Gallup CMYK TM"/>
          <p:cNvPicPr>
            <a:picLocks noChangeAspect="1" noChangeArrowheads="1"/>
          </p:cNvPicPr>
          <p:nvPr/>
        </p:nvPicPr>
        <p:blipFill>
          <a:blip r:embed="rId2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5888" y="6165850"/>
            <a:ext cx="1143000" cy="61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54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597650"/>
            <a:ext cx="2895600" cy="12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800" b="0" i="0">
                <a:solidFill>
                  <a:srgbClr val="969696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75494" name="Text Box 6"/>
          <p:cNvSpPr txBox="1">
            <a:spLocks noChangeArrowheads="1"/>
          </p:cNvSpPr>
          <p:nvPr/>
        </p:nvSpPr>
        <p:spPr bwMode="auto">
          <a:xfrm>
            <a:off x="7261225" y="6513513"/>
            <a:ext cx="17748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en-US" sz="1000" b="0" i="0" dirty="0">
                <a:solidFill>
                  <a:srgbClr val="969696"/>
                </a:solidFill>
              </a:rPr>
              <a:t>TNS Gallup © 2006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8" r:id="rId1"/>
    <p:sldLayoutId id="2147484029" r:id="rId2"/>
    <p:sldLayoutId id="2147483995" r:id="rId3"/>
    <p:sldLayoutId id="2147484030" r:id="rId4"/>
    <p:sldLayoutId id="2147484031" r:id="rId5"/>
    <p:sldLayoutId id="2147483996" r:id="rId6"/>
    <p:sldLayoutId id="2147483997" r:id="rId7"/>
    <p:sldLayoutId id="2147483998" r:id="rId8"/>
    <p:sldLayoutId id="2147483999" r:id="rId9"/>
    <p:sldLayoutId id="2147484000" r:id="rId10"/>
    <p:sldLayoutId id="2147484001" r:id="rId11"/>
    <p:sldLayoutId id="2147484032" r:id="rId12"/>
    <p:sldLayoutId id="2147484033" r:id="rId13"/>
    <p:sldLayoutId id="2147484034" r:id="rId14"/>
    <p:sldLayoutId id="2147484035" r:id="rId15"/>
    <p:sldLayoutId id="2147484036" r:id="rId16"/>
    <p:sldLayoutId id="2147484037" r:id="rId17"/>
    <p:sldLayoutId id="2147484038" r:id="rId18"/>
    <p:sldLayoutId id="2147484039" r:id="rId19"/>
    <p:sldLayoutId id="2147484040" r:id="rId20"/>
    <p:sldLayoutId id="2147484041" r:id="rId21"/>
    <p:sldLayoutId id="2147484042" r:id="rId22"/>
    <p:sldLayoutId id="2147484043" r:id="rId23"/>
    <p:sldLayoutId id="2147484044" r:id="rId24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9pPr>
    </p:titleStyle>
    <p:bodyStyle>
      <a:lvl1pPr marL="342900" indent="-3429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FF008C"/>
        </a:buClr>
        <a:buSzPct val="80000"/>
        <a:buFont typeface="Wingdings" pitchFamily="2" charset="2"/>
        <a:buChar char="n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5pPr>
      <a:lvl6pPr marL="25146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6pPr>
      <a:lvl7pPr marL="29718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7pPr>
      <a:lvl8pPr marL="34290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8pPr>
      <a:lvl9pPr marL="38862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0" y="0"/>
            <a:ext cx="9144000" cy="571500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8" name="Rectangle 3"/>
          <p:cNvSpPr>
            <a:spLocks noChangeArrowheads="1"/>
          </p:cNvSpPr>
          <p:nvPr>
            <p:custDataLst>
              <p:tags r:id="rId28"/>
            </p:custDataLst>
          </p:nvPr>
        </p:nvSpPr>
        <p:spPr bwMode="auto">
          <a:xfrm>
            <a:off x="0" y="6143625"/>
            <a:ext cx="9144000" cy="7143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307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0" y="914400"/>
            <a:ext cx="3559175" cy="510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General slide – master body text Arial 18pt</a:t>
            </a:r>
          </a:p>
          <a:p>
            <a:pPr lvl="1"/>
            <a:r>
              <a:rPr lang="en-US" smtClean="0"/>
              <a:t>Second level 16pt</a:t>
            </a:r>
          </a:p>
          <a:p>
            <a:pPr lvl="2"/>
            <a:r>
              <a:rPr lang="en-US" smtClean="0"/>
              <a:t>Third level 14pt</a:t>
            </a:r>
          </a:p>
          <a:p>
            <a:pPr lvl="3"/>
            <a:r>
              <a:rPr lang="en-US" smtClean="0"/>
              <a:t>Fourth level 14pt</a:t>
            </a:r>
          </a:p>
          <a:p>
            <a:pPr lvl="4"/>
            <a:r>
              <a:rPr lang="en-US" smtClean="0"/>
              <a:t>Fifth level 14pt</a:t>
            </a:r>
          </a:p>
        </p:txBody>
      </p:sp>
      <p:sp>
        <p:nvSpPr>
          <p:cNvPr id="307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50825" y="260350"/>
            <a:ext cx="86423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General Slide – subheading Arial 28pt</a:t>
            </a:r>
          </a:p>
        </p:txBody>
      </p:sp>
      <p:pic>
        <p:nvPicPr>
          <p:cNvPr id="3078" name="Picture 4" descr="TNS Gallup CMYK TM"/>
          <p:cNvPicPr>
            <a:picLocks noChangeAspect="1" noChangeArrowheads="1"/>
          </p:cNvPicPr>
          <p:nvPr/>
        </p:nvPicPr>
        <p:blipFill>
          <a:blip r:embed="rId2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5888" y="6165850"/>
            <a:ext cx="1143000" cy="61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061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597650"/>
            <a:ext cx="2895600" cy="12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800" b="0" i="0">
                <a:solidFill>
                  <a:srgbClr val="969696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5" r:id="rId1"/>
    <p:sldLayoutId id="2147484046" r:id="rId2"/>
    <p:sldLayoutId id="2147484002" r:id="rId3"/>
    <p:sldLayoutId id="2147484003" r:id="rId4"/>
    <p:sldLayoutId id="2147484047" r:id="rId5"/>
    <p:sldLayoutId id="2147484004" r:id="rId6"/>
    <p:sldLayoutId id="2147484005" r:id="rId7"/>
    <p:sldLayoutId id="2147484006" r:id="rId8"/>
    <p:sldLayoutId id="2147484007" r:id="rId9"/>
    <p:sldLayoutId id="2147484008" r:id="rId10"/>
    <p:sldLayoutId id="2147484009" r:id="rId11"/>
    <p:sldLayoutId id="2147484010" r:id="rId12"/>
    <p:sldLayoutId id="2147484048" r:id="rId13"/>
    <p:sldLayoutId id="2147484049" r:id="rId14"/>
    <p:sldLayoutId id="2147484050" r:id="rId15"/>
    <p:sldLayoutId id="2147484051" r:id="rId16"/>
    <p:sldLayoutId id="2147484052" r:id="rId17"/>
    <p:sldLayoutId id="2147484053" r:id="rId18"/>
    <p:sldLayoutId id="2147484054" r:id="rId19"/>
    <p:sldLayoutId id="2147484055" r:id="rId20"/>
    <p:sldLayoutId id="2147484056" r:id="rId21"/>
    <p:sldLayoutId id="2147484057" r:id="rId22"/>
    <p:sldLayoutId id="2147484058" r:id="rId23"/>
    <p:sldLayoutId id="2147484059" r:id="rId24"/>
    <p:sldLayoutId id="2147484060" r:id="rId25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9pPr>
    </p:titleStyle>
    <p:bodyStyle>
      <a:lvl1pPr marL="342900" indent="-342900" algn="l" rtl="0" eaLnBrk="0" fontAlgn="base" hangingPunct="0">
        <a:lnSpc>
          <a:spcPts val="1700"/>
        </a:lnSpc>
        <a:spcBef>
          <a:spcPct val="0"/>
        </a:spcBef>
        <a:spcAft>
          <a:spcPct val="20000"/>
        </a:spcAft>
        <a:buClr>
          <a:srgbClr val="FF008C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2" charset="2"/>
        <a:buChar char="n"/>
        <a:defRPr sz="12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2" charset="2"/>
        <a:buChar char="n"/>
        <a:defRPr sz="12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2" charset="2"/>
        <a:buChar char="n"/>
        <a:defRPr sz="12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2" charset="2"/>
        <a:buChar char="n"/>
        <a:defRPr sz="1200">
          <a:solidFill>
            <a:schemeClr val="tx1"/>
          </a:solidFill>
          <a:latin typeface="+mn-lt"/>
        </a:defRPr>
      </a:lvl5pPr>
      <a:lvl6pPr marL="2514600" indent="-228600" algn="l" rtl="0" fontAlgn="base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48" charset="2"/>
        <a:buChar char="n"/>
        <a:defRPr sz="1200">
          <a:solidFill>
            <a:schemeClr val="tx1"/>
          </a:solidFill>
          <a:latin typeface="+mn-lt"/>
        </a:defRPr>
      </a:lvl6pPr>
      <a:lvl7pPr marL="2971800" indent="-228600" algn="l" rtl="0" fontAlgn="base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48" charset="2"/>
        <a:buChar char="n"/>
        <a:defRPr sz="1200">
          <a:solidFill>
            <a:schemeClr val="tx1"/>
          </a:solidFill>
          <a:latin typeface="+mn-lt"/>
        </a:defRPr>
      </a:lvl7pPr>
      <a:lvl8pPr marL="3429000" indent="-228600" algn="l" rtl="0" fontAlgn="base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48" charset="2"/>
        <a:buChar char="n"/>
        <a:defRPr sz="1200">
          <a:solidFill>
            <a:schemeClr val="tx1"/>
          </a:solidFill>
          <a:latin typeface="+mn-lt"/>
        </a:defRPr>
      </a:lvl8pPr>
      <a:lvl9pPr marL="3886200" indent="-228600" algn="l" rtl="0" fontAlgn="base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48" charset="2"/>
        <a:buChar char="n"/>
        <a:defRPr sz="1200">
          <a:solidFill>
            <a:schemeClr val="tx1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3" Type="http://schemas.openxmlformats.org/officeDocument/2006/relationships/tags" Target="../tags/tag75.xml"/><Relationship Id="rId7" Type="http://schemas.openxmlformats.org/officeDocument/2006/relationships/slideLayout" Target="../slideLayouts/slideLayout1.xml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6" Type="http://schemas.openxmlformats.org/officeDocument/2006/relationships/tags" Target="../tags/tag78.xml"/><Relationship Id="rId11" Type="http://schemas.openxmlformats.org/officeDocument/2006/relationships/image" Target="../media/image5.png"/><Relationship Id="rId5" Type="http://schemas.openxmlformats.org/officeDocument/2006/relationships/tags" Target="../tags/tag77.xml"/><Relationship Id="rId10" Type="http://schemas.openxmlformats.org/officeDocument/2006/relationships/image" Target="../media/image4.png"/><Relationship Id="rId4" Type="http://schemas.openxmlformats.org/officeDocument/2006/relationships/tags" Target="../tags/tag76.xml"/><Relationship Id="rId9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6.xml"/><Relationship Id="rId4" Type="http://schemas.openxmlformats.org/officeDocument/2006/relationships/chart" Target="../charts/char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7.xml"/><Relationship Id="rId4" Type="http://schemas.openxmlformats.org/officeDocument/2006/relationships/chart" Target="../charts/char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8.xml"/><Relationship Id="rId4" Type="http://schemas.openxmlformats.org/officeDocument/2006/relationships/chart" Target="../charts/char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9.xml"/><Relationship Id="rId4" Type="http://schemas.openxmlformats.org/officeDocument/2006/relationships/chart" Target="../charts/char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0.xml"/><Relationship Id="rId4" Type="http://schemas.openxmlformats.org/officeDocument/2006/relationships/chart" Target="../charts/char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1.xml"/><Relationship Id="rId4" Type="http://schemas.openxmlformats.org/officeDocument/2006/relationships/chart" Target="../charts/char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2.xml"/><Relationship Id="rId4" Type="http://schemas.openxmlformats.org/officeDocument/2006/relationships/chart" Target="../charts/char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3.xml"/><Relationship Id="rId4" Type="http://schemas.openxmlformats.org/officeDocument/2006/relationships/chart" Target="../charts/chart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4.xml"/><Relationship Id="rId4" Type="http://schemas.openxmlformats.org/officeDocument/2006/relationships/chart" Target="../charts/chart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5.xml"/><Relationship Id="rId4" Type="http://schemas.openxmlformats.org/officeDocument/2006/relationships/chart" Target="../charts/char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6.xml"/><Relationship Id="rId4" Type="http://schemas.openxmlformats.org/officeDocument/2006/relationships/chart" Target="../charts/chart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7.xml"/><Relationship Id="rId4" Type="http://schemas.openxmlformats.org/officeDocument/2006/relationships/chart" Target="../charts/chart1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8.xml"/><Relationship Id="rId4" Type="http://schemas.openxmlformats.org/officeDocument/2006/relationships/chart" Target="../charts/chart2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9.xml"/><Relationship Id="rId4" Type="http://schemas.openxmlformats.org/officeDocument/2006/relationships/chart" Target="../charts/chart2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0.xml"/><Relationship Id="rId4" Type="http://schemas.openxmlformats.org/officeDocument/2006/relationships/chart" Target="../charts/chart2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1.xml"/><Relationship Id="rId4" Type="http://schemas.openxmlformats.org/officeDocument/2006/relationships/chart" Target="../charts/chart2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2.xml"/><Relationship Id="rId4" Type="http://schemas.openxmlformats.org/officeDocument/2006/relationships/chart" Target="../charts/chart2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3.xml"/><Relationship Id="rId4" Type="http://schemas.openxmlformats.org/officeDocument/2006/relationships/chart" Target="../charts/chart2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4.xml"/><Relationship Id="rId4" Type="http://schemas.openxmlformats.org/officeDocument/2006/relationships/chart" Target="../charts/chart2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5.xml"/><Relationship Id="rId4" Type="http://schemas.openxmlformats.org/officeDocument/2006/relationships/chart" Target="../charts/chart2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9.xml"/><Relationship Id="rId4" Type="http://schemas.openxmlformats.org/officeDocument/2006/relationships/chart" Target="../charts/char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6.xml"/><Relationship Id="rId4" Type="http://schemas.openxmlformats.org/officeDocument/2006/relationships/chart" Target="../charts/chart2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7.xml"/><Relationship Id="rId4" Type="http://schemas.openxmlformats.org/officeDocument/2006/relationships/chart" Target="../charts/chart2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8.xml"/><Relationship Id="rId4" Type="http://schemas.openxmlformats.org/officeDocument/2006/relationships/chart" Target="../charts/chart3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9.xml"/><Relationship Id="rId4" Type="http://schemas.openxmlformats.org/officeDocument/2006/relationships/chart" Target="../charts/chart3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0.xml"/><Relationship Id="rId4" Type="http://schemas.openxmlformats.org/officeDocument/2006/relationships/chart" Target="../charts/chart3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3.xm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1.xml"/><Relationship Id="rId4" Type="http://schemas.openxmlformats.org/officeDocument/2006/relationships/chart" Target="../charts/chart3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2.xml"/><Relationship Id="rId4" Type="http://schemas.openxmlformats.org/officeDocument/2006/relationships/chart" Target="../charts/chart3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3.xml"/><Relationship Id="rId4" Type="http://schemas.openxmlformats.org/officeDocument/2006/relationships/chart" Target="../charts/chart3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4.xml"/><Relationship Id="rId4" Type="http://schemas.openxmlformats.org/officeDocument/2006/relationships/chart" Target="../charts/chart3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0.xml"/><Relationship Id="rId4" Type="http://schemas.openxmlformats.org/officeDocument/2006/relationships/chart" Target="../charts/char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5.xml"/><Relationship Id="rId4" Type="http://schemas.openxmlformats.org/officeDocument/2006/relationships/chart" Target="../charts/chart3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6.xml"/><Relationship Id="rId4" Type="http://schemas.openxmlformats.org/officeDocument/2006/relationships/chart" Target="../charts/chart3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7.xml"/><Relationship Id="rId4" Type="http://schemas.openxmlformats.org/officeDocument/2006/relationships/chart" Target="../charts/chart4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8.xml"/><Relationship Id="rId4" Type="http://schemas.openxmlformats.org/officeDocument/2006/relationships/chart" Target="../charts/chart4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9.xml"/><Relationship Id="rId4" Type="http://schemas.openxmlformats.org/officeDocument/2006/relationships/chart" Target="../charts/chart4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3.xm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5.xml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7.xml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0.xml"/><Relationship Id="rId4" Type="http://schemas.openxmlformats.org/officeDocument/2006/relationships/chart" Target="../charts/chart48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9.xml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1.xml"/><Relationship Id="rId4" Type="http://schemas.openxmlformats.org/officeDocument/2006/relationships/chart" Target="../charts/chart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1.xml"/><Relationship Id="rId4" Type="http://schemas.openxmlformats.org/officeDocument/2006/relationships/chart" Target="../charts/chart50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1.xml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2.xml"/><Relationship Id="rId4" Type="http://schemas.openxmlformats.org/officeDocument/2006/relationships/chart" Target="../charts/char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3.xml"/><Relationship Id="rId4" Type="http://schemas.openxmlformats.org/officeDocument/2006/relationships/chart" Target="../charts/char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4.xml"/><Relationship Id="rId4" Type="http://schemas.openxmlformats.org/officeDocument/2006/relationships/chart" Target="../charts/char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5.xml"/><Relationship Id="rId4" Type="http://schemas.openxmlformats.org/officeDocument/2006/relationships/chart" Target="../charts/char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rgbClr val="8488C4">
                <a:alpha val="0"/>
              </a:srgbClr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e 11" descr="The long walk - Marius B. Eide 2009 (tilgjengelig på stock.xchng)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0" y="5316"/>
            <a:ext cx="9144000" cy="6847367"/>
          </a:xfrm>
          <a:prstGeom prst="rect">
            <a:avLst/>
          </a:prstGeom>
        </p:spPr>
      </p:pic>
      <p:pic>
        <p:nvPicPr>
          <p:cNvPr id="55299" name="Picture 8" descr="roze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53988" y="3810000"/>
            <a:ext cx="8834437" cy="2033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300" name="Line 4"/>
          <p:cNvSpPr>
            <a:spLocks noChangeShapeType="1"/>
          </p:cNvSpPr>
          <p:nvPr>
            <p:custDataLst>
              <p:tags r:id="rId2"/>
            </p:custDataLst>
          </p:nvPr>
        </p:nvSpPr>
        <p:spPr bwMode="auto">
          <a:xfrm>
            <a:off x="293688" y="5483225"/>
            <a:ext cx="8486775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nb-NO"/>
          </a:p>
        </p:txBody>
      </p:sp>
      <p:sp>
        <p:nvSpPr>
          <p:cNvPr id="55301" name="Text Box 10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28600" y="5486400"/>
            <a:ext cx="86296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b-NO" smtClean="0">
                <a:solidFill>
                  <a:srgbClr val="FFFFFF"/>
                </a:solidFill>
                <a:latin typeface="Times New Roman" pitchFamily="18" charset="0"/>
              </a:rPr>
              <a:t>Oslo kommune – Utviklings – og kompetanseetaten		prosjektnummer 106533	/2010		</a:t>
            </a:r>
            <a:endParaRPr lang="nb-NO" dirty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55302" name="TekstSylinder 6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84175" y="3975100"/>
            <a:ext cx="83820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b-NO" sz="3200" smtClean="0">
                <a:solidFill>
                  <a:srgbClr val="FFFFFF"/>
                </a:solidFill>
                <a:latin typeface="Times New Roman" pitchFamily="18" charset="0"/>
              </a:rPr>
              <a:t>Oslo kommunes publikumsundersøkelse 2010</a:t>
            </a:r>
          </a:p>
          <a:p>
            <a:endParaRPr lang="nb-NO" sz="3200" dirty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55303" name="TekstSylinder 7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81000" y="4557713"/>
            <a:ext cx="81915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b-NO" sz="1800" smtClean="0">
                <a:solidFill>
                  <a:srgbClr val="FFFFFF"/>
                </a:solidFill>
              </a:rPr>
              <a:t>Grafikkrapport</a:t>
            </a:r>
          </a:p>
          <a:p>
            <a:r>
              <a:rPr lang="nb-NO" sz="1800" smtClean="0">
                <a:solidFill>
                  <a:srgbClr val="FFFFFF"/>
                </a:solidFill>
              </a:rPr>
              <a:t>Gamle Oslo</a:t>
            </a:r>
          </a:p>
          <a:p>
            <a:endParaRPr lang="nb-NO" sz="1800" smtClean="0">
              <a:solidFill>
                <a:srgbClr val="FFFFFF"/>
              </a:solidFill>
            </a:endParaRPr>
          </a:p>
          <a:p>
            <a:endParaRPr lang="nb-NO" sz="1800" dirty="0">
              <a:solidFill>
                <a:srgbClr val="FFFFFF"/>
              </a:solidFill>
            </a:endParaRPr>
          </a:p>
        </p:txBody>
      </p:sp>
      <p:sp>
        <p:nvSpPr>
          <p:cNvPr id="10" name="Rectangle 3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0" y="6000750"/>
            <a:ext cx="9144000" cy="857250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75000"/>
                </a:schemeClr>
              </a:gs>
              <a:gs pos="100000">
                <a:srgbClr val="999999">
                  <a:alpha val="20000"/>
                </a:srgbClr>
              </a:gs>
            </a:gsLst>
            <a:lin ang="54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pic>
        <p:nvPicPr>
          <p:cNvPr id="55305" name="Picture 20" descr="TNS-Gallup-transparent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1438" y="6072188"/>
            <a:ext cx="1223962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306" name="AutoShape 2"/>
          <p:cNvSpPr>
            <a:spLocks noChangeAspect="1" noChangeArrowheads="1"/>
          </p:cNvSpPr>
          <p:nvPr/>
        </p:nvSpPr>
        <p:spPr bwMode="auto">
          <a:xfrm>
            <a:off x="0" y="-15875"/>
            <a:ext cx="9144000" cy="656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b-NO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Brukervurderinger -  Barnehage, skole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10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”Ja” - har brukt siste 12 måneder: Hvor fornøyd/misfornøyd er du med...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20548" y="1797983"/>
          <a:ext cx="2079844" cy="393526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3282"/>
                <a:gridCol w="693281"/>
                <a:gridCol w="693281"/>
              </a:tblGrid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138029"/>
          <a:ext cx="2088234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Gamle Oslo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276232" y="1794490"/>
          <a:ext cx="648073" cy="393526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Omdømmevurderinger -  Barnehage, skole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11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”Nei” - har ikke brukt siste 12 måneder: Hvor fornøyd/misfornøyd er du med...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129640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Gamle Oslo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6020548" y="1772811"/>
          <a:ext cx="1935829" cy="396044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5277"/>
                <a:gridCol w="645276"/>
                <a:gridCol w="645276"/>
              </a:tblGrid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3" name="Tabell 12"/>
          <p:cNvGraphicFramePr>
            <a:graphicFrameLocks noGrp="1"/>
          </p:cNvGraphicFramePr>
          <p:nvPr/>
        </p:nvGraphicFramePr>
        <p:xfrm>
          <a:off x="252468" y="1760934"/>
          <a:ext cx="648073" cy="396044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Helse- og sosialtjenester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12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brukt siste 12 måneder  (Bruksdefinisjon: dersom du eller noen i nær familie har brukt tjenesten) –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28937" y="1781292"/>
          <a:ext cx="1999447" cy="395196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66483"/>
                <a:gridCol w="666482"/>
                <a:gridCol w="666482"/>
              </a:tblGrid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163196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Gamle Oslo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241925" y="1782690"/>
          <a:ext cx="648073" cy="395196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Helse- og sosialtjenester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13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brukt siste 12 måneder  (Bruksdefinisjon: dersom du eller noen i nær familie har brukt tjenesten) –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28936" y="1772818"/>
          <a:ext cx="1999447" cy="3960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66483"/>
                <a:gridCol w="666482"/>
                <a:gridCol w="666482"/>
              </a:tblGrid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8" y="1124744"/>
          <a:ext cx="2016225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Gamle Oslo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276232" y="1769323"/>
          <a:ext cx="648073" cy="3960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Brukervurderinger -  Helse- og sosialtjenester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14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”Ja” - har brukt siste 12 måneder: Hvor fornøyd/misfornøyd er du med...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25971"/>
          <a:ext cx="2088234" cy="33472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88234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8"/>
          <a:ext cx="480053" cy="32978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Gamle Oslo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Brukervurderinger -  Helse- og sosialtjenester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15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”Ja” - har brukt siste 12 måneder: Hvor fornøyd/misfornøyd er du med...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25967"/>
          <a:ext cx="1944216" cy="33472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9"/>
          <a:ext cx="480053" cy="329780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Gamle Oslo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Omdømmevurderinger -  Helse- og sosialtjenester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16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”Nei” – har ikke brukt siste 12 måneder: Hvor fornøyd/misfornøyd er du med...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25971"/>
          <a:ext cx="1944216" cy="33472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8"/>
          <a:ext cx="480053" cy="32978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Gamle Oslo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Omdømmevurderinger -  Helse- og sosialtjenester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17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”Nei” – har ikke brukt siste 12 måneder: Hvor fornøyd/misfornøyd er du med...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25967"/>
          <a:ext cx="1944216" cy="33472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9"/>
          <a:ext cx="480053" cy="329780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Gamle Oslo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Andre 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18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brukt siste 12 måneder  (Bruksdefinisjon: dersom du eller noen i nær familie har brukt tjenesten) 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1863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158236"/>
          <a:ext cx="1944216" cy="4814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  <a:gridCol w="648071"/>
                <a:gridCol w="648072"/>
              </a:tblGrid>
              <a:tr h="48141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196752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164832"/>
          <a:ext cx="480053" cy="47635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47635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492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Gamle Oslo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Brukervurderinger -  Andre 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19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”Ja” - har brukt siste 12 måneder: Hvor fornøyd/misfornøyd er du med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60849"/>
          <a:ext cx="1944219" cy="331237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  <a:gridCol w="648073"/>
                <a:gridCol w="648073"/>
              </a:tblGrid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72135"/>
          <a:ext cx="480053" cy="326345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Gamle Oslo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mtClean="0"/>
              <a:t>Målgruppe: befolkning 15 år +</a:t>
            </a:r>
          </a:p>
          <a:p>
            <a:r>
              <a:rPr lang="nb-NO" smtClean="0"/>
              <a:t>Bydel: Gamle Oslo</a:t>
            </a:r>
          </a:p>
          <a:p>
            <a:r>
              <a:rPr lang="nb-NO" smtClean="0"/>
              <a:t>Metode: postalt spørreskjema med mulighet for å svare elektronisk</a:t>
            </a:r>
          </a:p>
          <a:p>
            <a:r>
              <a:rPr lang="nb-NO" smtClean="0"/>
              <a:t>Utvalg: personer med folkeregistrert adresse i Gamle Oslo</a:t>
            </a:r>
          </a:p>
          <a:p>
            <a:r>
              <a:rPr lang="nb-NO" smtClean="0"/>
              <a:t>Feltperiode: 4. oktober – 11. november 2010.</a:t>
            </a:r>
          </a:p>
          <a:p>
            <a:r>
              <a:rPr lang="nb-NO" smtClean="0"/>
              <a:t>Totalt antall svar i denne rapporten: 570</a:t>
            </a:r>
          </a:p>
          <a:p>
            <a:r>
              <a:rPr lang="nb-NO" smtClean="0"/>
              <a:t>Responsrate: 32%</a:t>
            </a:r>
            <a:endParaRPr lang="nl-NL" dirty="0" smtClean="0">
              <a:solidFill>
                <a:schemeClr val="tx2"/>
              </a:solidFill>
            </a:endParaRPr>
          </a:p>
        </p:txBody>
      </p:sp>
      <p:sp>
        <p:nvSpPr>
          <p:cNvPr id="56324" name="Plassholder for bunntekst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2</a:t>
            </a:r>
            <a:endParaRPr lang="en-US" dirty="0" smtClean="0"/>
          </a:p>
        </p:txBody>
      </p:sp>
      <p:sp>
        <p:nvSpPr>
          <p:cNvPr id="6" name="Rektangel 5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Gamle Oslo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sp>
        <p:nvSpPr>
          <p:cNvPr id="8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Fakta om undersøkelsen</a:t>
            </a:r>
            <a:endParaRPr lang="nb-NO" sz="2000" dirty="0" smtClean="0"/>
          </a:p>
        </p:txBody>
      </p:sp>
      <p:sp>
        <p:nvSpPr>
          <p:cNvPr id="7" name="Rektangel 6"/>
          <p:cNvSpPr/>
          <p:nvPr/>
        </p:nvSpPr>
        <p:spPr>
          <a:xfrm>
            <a:off x="251520" y="5759678"/>
            <a:ext cx="604867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1050" b="0" i="0" smtClean="0">
                <a:solidFill>
                  <a:schemeClr val="tx1"/>
                </a:solidFill>
              </a:rPr>
              <a:t>Bilde på forsiden: ”The long walk” av Marius B. Eide (2009) hentet fra stock.xchng.</a:t>
            </a:r>
            <a:endParaRPr lang="nb-NO" sz="1050" b="0" i="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Omdømmevurderinger -  Andre 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20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”Nei” - har ikke brukt siste 12 måneder: Hvor fornøyd/misfornøyd er du med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16477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90345"/>
          <a:ext cx="1944216" cy="66247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121295"/>
          <a:ext cx="480053" cy="65269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Gamle Oslo </a:t>
            </a:r>
          </a:p>
          <a:p>
            <a:pPr algn="r"/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Trygghet og kriminalitet - i Oslo sentrum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21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45285"/>
          <a:ext cx="2016225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Gamle Oslo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Trygghet og kriminalitet - der du bor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22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45285"/>
          <a:ext cx="2088234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88234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Gamle Oslo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Miljø – i Oslo sentrum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23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60849"/>
          <a:ext cx="2016225" cy="331237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72135"/>
          <a:ext cx="480053" cy="326345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504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Gamle Oslo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Miljø – der du bor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24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60849"/>
          <a:ext cx="1944216" cy="331237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72135"/>
          <a:ext cx="480053" cy="326345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Gamle Oslo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Graffiti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25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Synes du det er mye eller lite tagging i...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259632" y="1772816"/>
          <a:ext cx="4680519" cy="25838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14751"/>
          <a:ext cx="1944216" cy="20223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101115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1115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268760"/>
          <a:ext cx="1944216" cy="6705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209630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”Mye”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032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17010"/>
          <a:ext cx="480053" cy="20209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101045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1045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338420"/>
          <a:ext cx="1296143" cy="33805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38058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Gamle Oslo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Brukshyppighet og deltakelse i aktiviteter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26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ofte....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32855"/>
          <a:ext cx="2016225" cy="312433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”Ukentlig”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46268"/>
          <a:ext cx="480053" cy="307818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523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519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523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516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519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523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Gamle Oslo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Tilrettelagte uteområder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27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 parkene og uteområdene som det er mest naturlig for deg å bruke?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25972"/>
          <a:ext cx="2016225" cy="334724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9"/>
          <a:ext cx="480053" cy="32978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Gamle Oslo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Vedlikeholdet av veier - Hovedveier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28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5" y="2045285"/>
          <a:ext cx="2016228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Gamle Oslo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Vedlikeholdet av veier - Veiene i boligstrøket der du bor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29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45285"/>
          <a:ext cx="2016225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Gamle Oslo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Oslo, bydelen og lokalområdet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I hvilken grad.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971600" y="1700808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156176" y="2060848"/>
          <a:ext cx="2088231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7"/>
                <a:gridCol w="696077"/>
                <a:gridCol w="696077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156176" y="1340768"/>
          <a:ext cx="2088231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7"/>
                <a:gridCol w="696077"/>
                <a:gridCol w="696077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n-NO" sz="1200" b="0" baseline="0" smtClean="0">
                          <a:solidFill>
                            <a:schemeClr val="tx1"/>
                          </a:solidFill>
                        </a:rPr>
                        <a:t>Andel ”I stor grad”(5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515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495</a:t>
                      </a:r>
                      <a:endParaRPr lang="nb-NO" sz="1000" b="0" i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Gamle Oslo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Fortau, gang- og sykkelveier – langs hovedvei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30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5" y="2175849"/>
          <a:ext cx="2016228" cy="312535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104178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4178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4178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8" y="1340768"/>
          <a:ext cx="2016225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187138"/>
          <a:ext cx="480053" cy="30791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102639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2639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2639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Gamle Oslo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Fortau, gang- og sykkelveier – i boligstrøket der du bor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31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26623"/>
          <a:ext cx="2016225" cy="334659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66931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931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931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931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931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40042"/>
          <a:ext cx="480053" cy="329716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5943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504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943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943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943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943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Gamle Oslo </a:t>
            </a:r>
          </a:p>
          <a:p>
            <a:pPr algn="r"/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Fortau, gang- og sykkelveier – i sentrum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32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175849"/>
          <a:ext cx="2016225" cy="312535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104178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4178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4178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8" y="1340768"/>
          <a:ext cx="2016225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187138"/>
          <a:ext cx="480053" cy="30791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102639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2639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2639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Gamle Oslo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Trafikksikkerheten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33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45285"/>
          <a:ext cx="2016225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Gamle Oslo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Det kollektive transporttilbudet i Oslo (trikk, buss og bane)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34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ofte bruker du kollektive transportmidler innenfor Oslo?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16477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1988840"/>
          <a:ext cx="1944216" cy="520723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196752"/>
          <a:ext cx="1944216" cy="6705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247217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”Ukentlig”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847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02253"/>
          <a:ext cx="480053" cy="51303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521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Gamle Oslo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4" name="Tabell 13"/>
          <p:cNvGraphicFramePr>
            <a:graphicFrameLocks noGrp="1"/>
          </p:cNvGraphicFramePr>
          <p:nvPr/>
        </p:nvGraphicFramePr>
        <p:xfrm>
          <a:off x="1475656" y="8037512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n=999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Det kollektive transporttilbudet i Oslo (trikk, buss og bane)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35</a:t>
            </a:r>
          </a:p>
        </p:txBody>
      </p:sp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Gamle Oslo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Object 6"/>
          <p:cNvGraphicFramePr>
            <a:graphicFrameLocks noChangeAspect="1"/>
          </p:cNvGraphicFramePr>
          <p:nvPr/>
        </p:nvGraphicFramePr>
        <p:xfrm>
          <a:off x="683568" y="1412776"/>
          <a:ext cx="7344816" cy="432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366696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Hva er det viktigste som skal til for at du skal bruke det kollektive transporttilbudet mer i det daglige?</a:t>
            </a:r>
            <a:endParaRPr lang="nb-NO" sz="1200" i="0" dirty="0" smtClean="0"/>
          </a:p>
        </p:txBody>
      </p:sp>
      <p:graphicFrame>
        <p:nvGraphicFramePr>
          <p:cNvPr id="14" name="Tabell 13"/>
          <p:cNvGraphicFramePr>
            <a:graphicFrameLocks noGrp="1"/>
          </p:cNvGraphicFramePr>
          <p:nvPr/>
        </p:nvGraphicFramePr>
        <p:xfrm>
          <a:off x="1475656" y="8037512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n=999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5" name="Tabell 14"/>
          <p:cNvGraphicFramePr>
            <a:graphicFrameLocks noGrp="1"/>
          </p:cNvGraphicFramePr>
          <p:nvPr/>
        </p:nvGraphicFramePr>
        <p:xfrm>
          <a:off x="476972" y="3420025"/>
          <a:ext cx="480053" cy="51303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452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6" name="Tabell 15"/>
          <p:cNvGraphicFramePr>
            <a:graphicFrameLocks noGrp="1"/>
          </p:cNvGraphicFramePr>
          <p:nvPr/>
        </p:nvGraphicFramePr>
        <p:xfrm>
          <a:off x="107504" y="2996952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Barns oppvekstmiljø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36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25972"/>
          <a:ext cx="2016225" cy="334724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9"/>
          <a:ext cx="480053" cy="32978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65304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Gamle Oslo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 eldres levekår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37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brukt siste 12 måneder  (Bruksdefinisjon: dersom du eller noen i nær familie har brukt tjenesten) –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1881960"/>
          <a:ext cx="2016226" cy="385129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5"/>
                <a:gridCol w="672075"/>
              </a:tblGrid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196752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1922423"/>
          <a:ext cx="480053" cy="381083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Gamle Oslo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 eldres levekår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38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brukt siste 12 måneder  (Bruksdefinisjon: dersom du eller noen i nær familie har brukt tjenesten) –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1881960"/>
          <a:ext cx="2016224" cy="385129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4"/>
                <a:gridCol w="672074"/>
              </a:tblGrid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8" y="1196752"/>
          <a:ext cx="2016225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1922423"/>
          <a:ext cx="480053" cy="381083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Gamle Oslo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Brukervurderinger -  De eldres levekår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39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”Ja” - har brukt siste 12 måneder: Hvor fornøyd/misfornøyd er du med...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48422"/>
          <a:ext cx="2160240" cy="33059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20080"/>
                <a:gridCol w="720080"/>
                <a:gridCol w="720080"/>
              </a:tblGrid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6" y="1340768"/>
          <a:ext cx="2160243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20081"/>
                <a:gridCol w="720081"/>
                <a:gridCol w="720081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9715"/>
          <a:ext cx="480053" cy="32571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Gamle Oslo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Oslo, bydelen og lokalområdet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NÆRMERE VURDERING AV OSLO SOM BY Å BO I. Hvor fornøyd/misfornøyd er du når det gjelder...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8478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61" y="1124744"/>
          <a:ext cx="2016225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Gamle Oslo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6012159" y="1772816"/>
          <a:ext cx="2016224" cy="3960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4"/>
                <a:gridCol w="672074"/>
              </a:tblGrid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3" name="Tabell 12"/>
          <p:cNvGraphicFramePr>
            <a:graphicFrameLocks noGrp="1"/>
          </p:cNvGraphicFramePr>
          <p:nvPr/>
        </p:nvGraphicFramePr>
        <p:xfrm>
          <a:off x="264350" y="1767920"/>
          <a:ext cx="648073" cy="3960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Brukervurderinger -  De eldres levekår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40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”Ja” - har brukt siste 12 måneder: Hvor fornøyd/misfornøyd er du med...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48422"/>
          <a:ext cx="2088234" cy="33059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88234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9715"/>
          <a:ext cx="480053" cy="32571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Gamle Oslo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Omdømmevurderinger -  De eldres levekår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41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”Nei” – har ikke brukt siste 12 måneder: Hvor fornøyd/misfornøyd er du med...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5" y="2048422"/>
          <a:ext cx="1944222" cy="33059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4"/>
                <a:gridCol w="648074"/>
                <a:gridCol w="648074"/>
              </a:tblGrid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9715"/>
          <a:ext cx="480053" cy="32571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Gamle Oslo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Omdømmevurderinger -  De eldres levekår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42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”Nei” – har ikke brukt siste 12 måneder: Hvor fornøyd/misfornøyd er du med...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48422"/>
          <a:ext cx="1944216" cy="33059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9715"/>
          <a:ext cx="480053" cy="32571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Gamle Oslo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Demokrati og muligheten for å påvirke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43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I hvilken grad synes du at.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45285"/>
          <a:ext cx="2016225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n-NO" sz="1200" b="0" baseline="0" smtClean="0">
                          <a:solidFill>
                            <a:schemeClr val="tx1"/>
                          </a:solidFill>
                        </a:rPr>
                        <a:t>Andel ”I stor grad”(5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Gamle Oslo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Demokrati og muligheten for å påvirke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44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du i løpet av de siste tre årene deltatt i noen av disse aktivitetene?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1881960"/>
          <a:ext cx="1944216" cy="385129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  <a:gridCol w="648071"/>
                <a:gridCol w="648072"/>
              </a:tblGrid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78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196752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1691680" y="6093296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</a:t>
                      </a:r>
                    </a:p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n=534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Gamle Oslo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6"/>
          <p:cNvGraphicFramePr>
            <a:graphicFrameLocks noChangeAspect="1"/>
          </p:cNvGraphicFramePr>
          <p:nvPr/>
        </p:nvGraphicFramePr>
        <p:xfrm>
          <a:off x="237752" y="1531640"/>
          <a:ext cx="4046216" cy="3769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Hvordan har du henvendt deg til...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45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4046216" cy="46166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Et bystyremedlem/byrådsmedlem om en (politisk) sak?</a:t>
            </a:r>
            <a:endParaRPr lang="nb-NO" sz="1200" i="0" dirty="0" smtClean="0"/>
          </a:p>
        </p:txBody>
      </p:sp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1475656" y="5517232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n=17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Rektangel 13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Gamle Oslo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6"/>
          <p:cNvGraphicFramePr>
            <a:graphicFrameLocks noChangeAspect="1"/>
          </p:cNvGraphicFramePr>
          <p:nvPr/>
        </p:nvGraphicFramePr>
        <p:xfrm>
          <a:off x="4558232" y="1531640"/>
          <a:ext cx="4046216" cy="3769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4558232" y="908720"/>
            <a:ext cx="4046216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Et medlem av bydelsutvalget om en (politisk) sak?</a:t>
            </a:r>
            <a:endParaRPr lang="nb-NO" sz="1200" i="0" dirty="0" smtClean="0"/>
          </a:p>
        </p:txBody>
      </p:sp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5796136" y="5517232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n=11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6"/>
          <p:cNvGraphicFramePr>
            <a:graphicFrameLocks noChangeAspect="1"/>
          </p:cNvGraphicFramePr>
          <p:nvPr/>
        </p:nvGraphicFramePr>
        <p:xfrm>
          <a:off x="237752" y="1531640"/>
          <a:ext cx="4046216" cy="3769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Hvordan har du henvendt deg til...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46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4046216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 Administrasjonen i bydelen?</a:t>
            </a:r>
            <a:endParaRPr lang="nb-NO" sz="1200" i="0" dirty="0" smtClean="0"/>
          </a:p>
        </p:txBody>
      </p:sp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1475656" y="5517232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n=35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Rektangel 13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Gamle Oslo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6"/>
          <p:cNvGraphicFramePr>
            <a:graphicFrameLocks noChangeAspect="1"/>
          </p:cNvGraphicFramePr>
          <p:nvPr/>
        </p:nvGraphicFramePr>
        <p:xfrm>
          <a:off x="4558232" y="1531640"/>
          <a:ext cx="4046216" cy="3769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4558232" y="908720"/>
            <a:ext cx="4046216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Henvendt deg til eldrerådet i bydelen?</a:t>
            </a:r>
            <a:endParaRPr lang="nb-NO" sz="1200" i="0" dirty="0" smtClean="0"/>
          </a:p>
        </p:txBody>
      </p:sp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5796136" y="5517232"/>
          <a:ext cx="1296143" cy="37978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n=5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6"/>
          <p:cNvGraphicFramePr>
            <a:graphicFrameLocks noChangeAspect="1"/>
          </p:cNvGraphicFramePr>
          <p:nvPr/>
        </p:nvGraphicFramePr>
        <p:xfrm>
          <a:off x="237752" y="1531640"/>
          <a:ext cx="4046216" cy="3769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Hvordan har du henvendt deg til...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47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4046216" cy="46166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Henvendt deg til rådet for funksjonshemmede i bydelen?</a:t>
            </a:r>
            <a:endParaRPr lang="nb-NO" sz="1200" i="0" dirty="0" smtClean="0"/>
          </a:p>
        </p:txBody>
      </p:sp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1475656" y="5517232"/>
          <a:ext cx="1296143" cy="37978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n=3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Rektangel 13"/>
          <p:cNvSpPr/>
          <p:nvPr/>
        </p:nvSpPr>
        <p:spPr>
          <a:xfrm>
            <a:off x="5580112" y="6174731"/>
            <a:ext cx="34198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Gamle Oslo </a:t>
            </a:r>
          </a:p>
          <a:p>
            <a:pPr algn="r"/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Påvirkningsmuligheter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48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788241"/>
            <a:ext cx="8294688" cy="46166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I hvilken grad tror du at du kan påvirke kommunale beslutninger gjennom å bruke de ulike aktivitetene nevnt nedenfor?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1806664"/>
          <a:ext cx="2232248" cy="388843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44084"/>
                <a:gridCol w="744082"/>
                <a:gridCol w="744082"/>
              </a:tblGrid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60" y="1175078"/>
          <a:ext cx="2232249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44083"/>
                <a:gridCol w="744083"/>
                <a:gridCol w="744083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n-NO" sz="1200" b="0" baseline="0" smtClean="0">
                          <a:solidFill>
                            <a:schemeClr val="tx1"/>
                          </a:solidFill>
                        </a:rPr>
                        <a:t>Andel ”I stor grad”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1922419"/>
          <a:ext cx="480053" cy="38108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401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338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Gamle Oslo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6"/>
          <p:cNvGraphicFramePr>
            <a:graphicFrameLocks noChangeAspect="1"/>
          </p:cNvGraphicFramePr>
          <p:nvPr/>
        </p:nvGraphicFramePr>
        <p:xfrm>
          <a:off x="251520" y="1268760"/>
          <a:ext cx="8352928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Innhenting av informasjon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49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582720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Hvor henter du vanligvis informasjon om Oslo kommune? (maks fire alternativer)</a:t>
            </a:r>
            <a:endParaRPr lang="nb-NO" sz="1200" i="0" dirty="0" smtClean="0"/>
          </a:p>
        </p:txBody>
      </p:sp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6660232" y="4581128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n=534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Rektangel 13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Gamle Oslo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Oslo, bydelen og lokalområdet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5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DIN VURDERING AV OMRÅDET DER DU BOR. I hvilken grad...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60" y="1772816"/>
          <a:ext cx="1944216" cy="345638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60" y="1124744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n-NO" sz="1200" b="0" baseline="0" smtClean="0">
                          <a:solidFill>
                            <a:schemeClr val="tx1"/>
                          </a:solidFill>
                        </a:rPr>
                        <a:t>Andel ”I stor grad”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Gamle Oslo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251520" y="1772816"/>
          <a:ext cx="648072" cy="345638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</a:tblGrid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Tilfredshet med informasjon fra Oslo kommune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50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nb-NO" sz="1200" i="0" smtClean="0"/>
              <a:t>Alt i alt, hvor fornøyd eller misfornøyd er du med informasjonen fra Oslo kommune?	</a:t>
            </a:r>
            <a:endParaRPr lang="nb-NO" sz="1200" i="0" dirty="0" smtClean="0"/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259632" y="1772816"/>
          <a:ext cx="4680519" cy="2016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272269"/>
          <a:ext cx="1944216" cy="101115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101115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268760"/>
          <a:ext cx="1944216" cy="6705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209630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032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274528"/>
          <a:ext cx="480053" cy="101045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101045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338420"/>
          <a:ext cx="1296143" cy="33805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38058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Gamle Oslo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6"/>
          <p:cNvGraphicFramePr>
            <a:graphicFrameLocks noChangeAspect="1"/>
          </p:cNvGraphicFramePr>
          <p:nvPr/>
        </p:nvGraphicFramePr>
        <p:xfrm>
          <a:off x="251520" y="1268760"/>
          <a:ext cx="8352928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Foretrukne informasjonskanaler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51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582720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Hvordan mener du Oslo kommune best kan informere? (maks fire alternativer)</a:t>
            </a:r>
            <a:endParaRPr lang="nb-NO" sz="1200" i="0" dirty="0" smtClean="0"/>
          </a:p>
        </p:txBody>
      </p:sp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6660232" y="4581128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n=534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Rektangel 13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Gamle Oslo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Oslo, bydelen og lokalområdet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6</a:t>
            </a:r>
            <a:endParaRPr lang="en-US" dirty="0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NÆRMERE VURDERING AV BYDELEN. Hvor fornøyd/misfornøyd er du når det gjelder...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700808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25971"/>
          <a:ext cx="2016225" cy="33472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8"/>
          <a:ext cx="480053" cy="32978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Gamle Oslo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Oslo, bydelen og lokalområdet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7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NÆRMERE VURDERING OMRÅDET DER DU BOR. Hvor fornøyd/misfornøyd er du når det gjelder...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700808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0755" y="1993736"/>
          <a:ext cx="1945620" cy="341925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540"/>
                <a:gridCol w="648540"/>
                <a:gridCol w="648540"/>
              </a:tblGrid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Gamle Oslo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288114" y="1988840"/>
          <a:ext cx="648072" cy="341925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</a:tblGrid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Dekning/ omfang av tjenester i bydelen i forhold til behovet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8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fornøyd/misfornøyd er du når det gjelder dekning/ omfang av...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60" y="1781205"/>
          <a:ext cx="2016223" cy="3960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4"/>
                <a:gridCol w="672074"/>
              </a:tblGrid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111530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Gamle Oslo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323527" y="1772816"/>
          <a:ext cx="648073" cy="3960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Barnehage og skole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9</a:t>
            </a:r>
            <a:endParaRPr lang="en-US" dirty="0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brukt siste 12 måneder  (Bruksdefinisjon: dersom du eller noen i nær familie har brukt tjenesten)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556792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28938" y="1856805"/>
          <a:ext cx="1999445" cy="392329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66483"/>
                <a:gridCol w="666481"/>
                <a:gridCol w="666481"/>
              </a:tblGrid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60" y="1183538"/>
          <a:ext cx="2016225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Gamle Oslo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267093" y="1849814"/>
          <a:ext cx="648073" cy="392329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TERPRISEVERSION" val="4.2.2.312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haptervlak"/>
  <p:tag name="CHAPTERVLAK" val="roz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onderstreping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hapterPresentatieTitel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AgendaOpmaak"/>
  <p:tag name="AGENDAOPMAAK" val="VoorbladTitel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AgendaOpmaak"/>
  <p:tag name="AGENDAOPMAAK" val="VoorbladOnderTitel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heme/theme1.xml><?xml version="1.0" encoding="utf-8"?>
<a:theme xmlns:a="http://schemas.openxmlformats.org/drawingml/2006/main" name="Mal 1Standard TNS Gallup pp">
  <a:themeElements>
    <a:clrScheme name="Mal 1Standard TNS Gallup p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6E6E6E"/>
      </a:accent1>
      <a:accent2>
        <a:srgbClr val="FF008C"/>
      </a:accent2>
      <a:accent3>
        <a:srgbClr val="FFFFFF"/>
      </a:accent3>
      <a:accent4>
        <a:srgbClr val="000000"/>
      </a:accent4>
      <a:accent5>
        <a:srgbClr val="BABABA"/>
      </a:accent5>
      <a:accent6>
        <a:srgbClr val="E7007E"/>
      </a:accent6>
      <a:hlink>
        <a:srgbClr val="000000"/>
      </a:hlink>
      <a:folHlink>
        <a:srgbClr val="FF3300"/>
      </a:folHlink>
    </a:clrScheme>
    <a:fontScheme name="Mal 1Standard TNS Gallup p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1" u="none" strike="noStrike" cap="none" normalizeH="0" baseline="0" smtClean="0">
            <a:ln>
              <a:noFill/>
            </a:ln>
            <a:solidFill>
              <a:srgbClr val="FF008C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1" u="none" strike="noStrike" cap="none" normalizeH="0" baseline="0" smtClean="0">
            <a:ln>
              <a:noFill/>
            </a:ln>
            <a:solidFill>
              <a:srgbClr val="FF008C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Mal 1Standard TNS Gallup p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6E6E6E"/>
        </a:accent1>
        <a:accent2>
          <a:srgbClr val="FF008C"/>
        </a:accent2>
        <a:accent3>
          <a:srgbClr val="FFFFFF"/>
        </a:accent3>
        <a:accent4>
          <a:srgbClr val="000000"/>
        </a:accent4>
        <a:accent5>
          <a:srgbClr val="BABABA"/>
        </a:accent5>
        <a:accent6>
          <a:srgbClr val="E7007E"/>
        </a:accent6>
        <a:hlink>
          <a:srgbClr val="000000"/>
        </a:hlink>
        <a:folHlink>
          <a:srgbClr val="FF33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NS pink - Start">
  <a:themeElements>
    <a:clrScheme name="TNS pink - Star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6E6E6E"/>
      </a:accent1>
      <a:accent2>
        <a:srgbClr val="FF008C"/>
      </a:accent2>
      <a:accent3>
        <a:srgbClr val="FFFFFF"/>
      </a:accent3>
      <a:accent4>
        <a:srgbClr val="000000"/>
      </a:accent4>
      <a:accent5>
        <a:srgbClr val="BABABA"/>
      </a:accent5>
      <a:accent6>
        <a:srgbClr val="E7007E"/>
      </a:accent6>
      <a:hlink>
        <a:srgbClr val="000000"/>
      </a:hlink>
      <a:folHlink>
        <a:srgbClr val="FF3300"/>
      </a:folHlink>
    </a:clrScheme>
    <a:fontScheme name="TNS pink - Star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1" u="none" strike="noStrike" cap="none" normalizeH="0" baseline="0" smtClean="0">
            <a:ln>
              <a:noFill/>
            </a:ln>
            <a:solidFill>
              <a:srgbClr val="FF008C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1" u="none" strike="noStrike" cap="none" normalizeH="0" baseline="0" smtClean="0">
            <a:ln>
              <a:noFill/>
            </a:ln>
            <a:solidFill>
              <a:srgbClr val="FF008C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TNS pink - Star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6E6E6E"/>
        </a:accent1>
        <a:accent2>
          <a:srgbClr val="FF008C"/>
        </a:accent2>
        <a:accent3>
          <a:srgbClr val="FFFFFF"/>
        </a:accent3>
        <a:accent4>
          <a:srgbClr val="000000"/>
        </a:accent4>
        <a:accent5>
          <a:srgbClr val="BABABA"/>
        </a:accent5>
        <a:accent6>
          <a:srgbClr val="E7007E"/>
        </a:accent6>
        <a:hlink>
          <a:srgbClr val="000000"/>
        </a:hlink>
        <a:folHlink>
          <a:srgbClr val="FF33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Mal 1Standard TNS Gallup pp">
  <a:themeElements>
    <a:clrScheme name="Aspek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1_Mal 1Standard TNS Gallup p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1" u="none" strike="noStrike" cap="none" normalizeH="0" baseline="0" smtClean="0">
            <a:ln>
              <a:noFill/>
            </a:ln>
            <a:solidFill>
              <a:srgbClr val="FF008C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1" u="none" strike="noStrike" cap="none" normalizeH="0" baseline="0" smtClean="0">
            <a:ln>
              <a:noFill/>
            </a:ln>
            <a:solidFill>
              <a:srgbClr val="FF008C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Mal 1Standard TNS Gallup p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6E6E6E"/>
        </a:accent1>
        <a:accent2>
          <a:srgbClr val="FF008C"/>
        </a:accent2>
        <a:accent3>
          <a:srgbClr val="FFFFFF"/>
        </a:accent3>
        <a:accent4>
          <a:srgbClr val="000000"/>
        </a:accent4>
        <a:accent5>
          <a:srgbClr val="BABABA"/>
        </a:accent5>
        <a:accent6>
          <a:srgbClr val="E7007E"/>
        </a:accent6>
        <a:hlink>
          <a:srgbClr val="000000"/>
        </a:hlink>
        <a:folHlink>
          <a:srgbClr val="FF33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\\Filserver\maler\Maler og Logoer\Standardmaler\Mal 1Standard TNS Gallup pp.pot</Template>
  <TotalTime>11573</TotalTime>
  <Words>3045</Words>
  <Application>Microsoft Office PowerPoint</Application>
  <PresentationFormat>Skjermfremvisning (4:3)</PresentationFormat>
  <Paragraphs>1642</Paragraphs>
  <Slides>51</Slides>
  <Notes>51</Notes>
  <HiddenSlides>0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Lysbildetitler</vt:lpstr>
      </vt:variant>
      <vt:variant>
        <vt:i4>51</vt:i4>
      </vt:variant>
    </vt:vector>
  </HeadingPairs>
  <TitlesOfParts>
    <vt:vector size="54" baseType="lpstr">
      <vt:lpstr>Mal 1Standard TNS Gallup pp</vt:lpstr>
      <vt:lpstr>TNS pink - Start</vt:lpstr>
      <vt:lpstr>1_Mal 1Standard TNS Gallup pp</vt:lpstr>
      <vt:lpstr>Lysbilde 1</vt:lpstr>
      <vt:lpstr>Fakta om undersøkelsen</vt:lpstr>
      <vt:lpstr>Oslo, bydelen og lokalområdet</vt:lpstr>
      <vt:lpstr>Oslo, bydelen og lokalområdet</vt:lpstr>
      <vt:lpstr>Oslo, bydelen og lokalområdet</vt:lpstr>
      <vt:lpstr>Oslo, bydelen og lokalområdet</vt:lpstr>
      <vt:lpstr>Oslo, bydelen og lokalområdet</vt:lpstr>
      <vt:lpstr>Dekning/ omfang av tjenester i bydelen i forhold til behovet</vt:lpstr>
      <vt:lpstr>Barnehage og skole</vt:lpstr>
      <vt:lpstr>Brukervurderinger -  Barnehage, skole</vt:lpstr>
      <vt:lpstr>Omdømmevurderinger -  Barnehage, skole</vt:lpstr>
      <vt:lpstr>Helse- og sosialtjenester</vt:lpstr>
      <vt:lpstr>Helse- og sosialtjenester</vt:lpstr>
      <vt:lpstr>Brukervurderinger -  Helse- og sosialtjenester</vt:lpstr>
      <vt:lpstr>Brukervurderinger -  Helse- og sosialtjenester</vt:lpstr>
      <vt:lpstr>Omdømmevurderinger -  Helse- og sosialtjenester</vt:lpstr>
      <vt:lpstr>Omdømmevurderinger -  Helse- og sosialtjenester</vt:lpstr>
      <vt:lpstr>Andre tjenester</vt:lpstr>
      <vt:lpstr>Brukervurderinger -  Andre tjenester</vt:lpstr>
      <vt:lpstr>Omdømmevurderinger -  Andre tjenester</vt:lpstr>
      <vt:lpstr>Trygghet og kriminalitet - i Oslo sentrum</vt:lpstr>
      <vt:lpstr>Trygghet og kriminalitet - der du bor</vt:lpstr>
      <vt:lpstr>Miljø – i Oslo sentrum</vt:lpstr>
      <vt:lpstr>Miljø – der du bor</vt:lpstr>
      <vt:lpstr>Graffiti</vt:lpstr>
      <vt:lpstr>Brukshyppighet og deltakelse i aktiviteter</vt:lpstr>
      <vt:lpstr>Tilrettelagte uteområder</vt:lpstr>
      <vt:lpstr>Vedlikeholdet av veier - Hovedveier</vt:lpstr>
      <vt:lpstr>Vedlikeholdet av veier - Veiene i boligstrøket der du bor</vt:lpstr>
      <vt:lpstr>Fortau, gang- og sykkelveier – langs hovedvei</vt:lpstr>
      <vt:lpstr>Fortau, gang- og sykkelveier – i boligstrøket der du bor</vt:lpstr>
      <vt:lpstr>Fortau, gang- og sykkelveier – i sentrum</vt:lpstr>
      <vt:lpstr>Trafikksikkerheten</vt:lpstr>
      <vt:lpstr>Det kollektive transporttilbudet i Oslo (trikk, buss og bane)</vt:lpstr>
      <vt:lpstr>Det kollektive transporttilbudet i Oslo (trikk, buss og bane)</vt:lpstr>
      <vt:lpstr>Barns oppvekstmiljø</vt:lpstr>
      <vt:lpstr>De eldres levekår</vt:lpstr>
      <vt:lpstr>De eldres levekår</vt:lpstr>
      <vt:lpstr>Brukervurderinger -  De eldres levekår</vt:lpstr>
      <vt:lpstr>Brukervurderinger -  De eldres levekår</vt:lpstr>
      <vt:lpstr>Omdømmevurderinger -  De eldres levekår</vt:lpstr>
      <vt:lpstr>Omdømmevurderinger -  De eldres levekår</vt:lpstr>
      <vt:lpstr>Demokrati og muligheten for å påvirke</vt:lpstr>
      <vt:lpstr>Demokrati og muligheten for å påvirke</vt:lpstr>
      <vt:lpstr>Hvordan har du henvendt deg til...</vt:lpstr>
      <vt:lpstr>Hvordan har du henvendt deg til...</vt:lpstr>
      <vt:lpstr>Hvordan har du henvendt deg til...</vt:lpstr>
      <vt:lpstr>Påvirkningsmuligheter</vt:lpstr>
      <vt:lpstr>Innhenting av informasjon</vt:lpstr>
      <vt:lpstr>Tilfredshet med informasjon fra Oslo kommune</vt:lpstr>
      <vt:lpstr>Foretrukne informasjonskanaler</vt:lpstr>
    </vt:vector>
  </TitlesOfParts>
  <Company>TNS Gallup Norway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KTI - NextGenTel</dc:title>
  <dc:creator>Erlende</dc:creator>
  <cp:lastModifiedBy>Administrator</cp:lastModifiedBy>
  <cp:revision>781</cp:revision>
  <dcterms:created xsi:type="dcterms:W3CDTF">2005-04-18T10:08:26Z</dcterms:created>
  <dcterms:modified xsi:type="dcterms:W3CDTF">2011-02-07T10:35:46Z</dcterms:modified>
</cp:coreProperties>
</file>