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slideLayouts/slideLayout60.xml" ContentType="application/vnd.openxmlformats-officedocument.presentationml.slideLayout+xml"/>
  <Override PartName="/ppt/tags/tag85.xml" ContentType="application/vnd.openxmlformats-officedocument.presentationml.tags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09.xml" ContentType="application/vnd.openxmlformats-officedocument.presentationml.tags+xml"/>
  <Override PartName="/ppt/tags/tag41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charts/chart29.xml" ContentType="application/vnd.openxmlformats-officedocument.drawingml.chart+xml"/>
  <Override PartName="/ppt/tags/tag112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charts/chart18.xml" ContentType="application/vnd.openxmlformats-officedocument.drawingml.char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charts/chart10.xml" ContentType="application/vnd.openxmlformats-officedocument.drawingml.char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48.xml" ContentType="application/vnd.openxmlformats-officedocument.drawingml.char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76.xml" ContentType="application/vnd.openxmlformats-officedocument.presentationml.tags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51.xml" ContentType="application/vnd.openxmlformats-officedocument.drawingml.chart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charts/chart34.xml" ContentType="application/vnd.openxmlformats-officedocument.drawingml.chart+xml"/>
  <Override PartName="/ppt/notesSlides/notesSlide37.xml" ContentType="application/vnd.openxmlformats-officedocument.presentationml.notesSlide+xml"/>
  <Override PartName="/ppt/charts/chart45.xml" ContentType="application/vnd.openxmlformats-officedocument.drawingml.char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95.xml" ContentType="application/vnd.openxmlformats-officedocument.presentationml.tags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notesSlides/notesSlide5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tags/tag119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charts/chart28.xml" ContentType="application/vnd.openxmlformats-officedocument.drawingml.chart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charts/chart17.xml" ContentType="application/vnd.openxmlformats-officedocument.drawingml.char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36.xml" ContentType="application/vnd.openxmlformats-officedocument.drawingml.chart+xml"/>
  <Override PartName="/ppt/notesSlides/notesSlide39.xml" ContentType="application/vnd.openxmlformats-officedocument.presentationml.notesSlide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97.xml" ContentType="application/vnd.openxmlformats-officedocument.presentationml.tags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50.xml" ContentType="application/vnd.openxmlformats-officedocument.drawingml.char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charts/chart27.xml" ContentType="application/vnd.openxmlformats-officedocument.drawingml.chart+xml"/>
  <Override PartName="/ppt/tags/tag110.xml" ContentType="application/vnd.openxmlformats-officedocument.presentationml.tags+xml"/>
  <Override PartName="/ppt/charts/chart38.xml" ContentType="application/vnd.openxmlformats-officedocument.drawingml.chart+xml"/>
  <Override PartName="/ppt/tags/tag121.xml" ContentType="application/vnd.openxmlformats-officedocument.presentationml.tags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charts/chart16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55"/>
  </p:notesMasterIdLst>
  <p:handoutMasterIdLst>
    <p:handoutMasterId r:id="rId56"/>
  </p:handoutMasterIdLst>
  <p:sldIdLst>
    <p:sldId id="256" r:id="rId4"/>
    <p:sldId id="334" r:id="rId5"/>
    <p:sldId id="409" r:id="rId6"/>
    <p:sldId id="357" r:id="rId7"/>
    <p:sldId id="410" r:id="rId8"/>
    <p:sldId id="35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370" r:id="rId17"/>
    <p:sldId id="372" r:id="rId18"/>
    <p:sldId id="413" r:id="rId19"/>
    <p:sldId id="414" r:id="rId20"/>
    <p:sldId id="373" r:id="rId21"/>
    <p:sldId id="374" r:id="rId22"/>
    <p:sldId id="415" r:id="rId23"/>
    <p:sldId id="375" r:id="rId24"/>
    <p:sldId id="376" r:id="rId25"/>
    <p:sldId id="378" r:id="rId26"/>
    <p:sldId id="379" r:id="rId27"/>
    <p:sldId id="380" r:id="rId28"/>
    <p:sldId id="381" r:id="rId29"/>
    <p:sldId id="382" r:id="rId30"/>
    <p:sldId id="384" r:id="rId31"/>
    <p:sldId id="383" r:id="rId32"/>
    <p:sldId id="385" r:id="rId33"/>
    <p:sldId id="386" r:id="rId34"/>
    <p:sldId id="387" r:id="rId35"/>
    <p:sldId id="388" r:id="rId36"/>
    <p:sldId id="389" r:id="rId37"/>
    <p:sldId id="401" r:id="rId38"/>
    <p:sldId id="391" r:id="rId39"/>
    <p:sldId id="392" r:id="rId40"/>
    <p:sldId id="396" r:id="rId41"/>
    <p:sldId id="394" r:id="rId42"/>
    <p:sldId id="397" r:id="rId43"/>
    <p:sldId id="418" r:id="rId44"/>
    <p:sldId id="419" r:id="rId45"/>
    <p:sldId id="398" r:id="rId46"/>
    <p:sldId id="399" r:id="rId47"/>
    <p:sldId id="354" r:id="rId48"/>
    <p:sldId id="402" r:id="rId49"/>
    <p:sldId id="403" r:id="rId50"/>
    <p:sldId id="411" r:id="rId51"/>
    <p:sldId id="405" r:id="rId52"/>
    <p:sldId id="407" r:id="rId53"/>
    <p:sldId id="408" r:id="rId54"/>
  </p:sldIdLst>
  <p:sldSz cx="9144000" cy="6858000" type="screen4x3"/>
  <p:notesSz cx="6946900" cy="10007600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i="1" kern="1200">
        <a:solidFill>
          <a:srgbClr val="FF008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rgbClr val="FF008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FF5050"/>
    <a:srgbClr val="969696"/>
    <a:srgbClr val="CC0000"/>
    <a:srgbClr val="FF9933"/>
    <a:srgbClr val="BCDF7D"/>
    <a:srgbClr val="419EBF"/>
    <a:srgbClr val="3184A9"/>
    <a:srgbClr val="23565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Lys stil 3 - aks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3" autoAdjust="0"/>
    <p:restoredTop sz="99831" autoAdjust="0"/>
  </p:normalViewPr>
  <p:slideViewPr>
    <p:cSldViewPr>
      <p:cViewPr varScale="1">
        <p:scale>
          <a:sx n="114" d="100"/>
          <a:sy n="114" d="100"/>
        </p:scale>
        <p:origin x="-1272" y="-90"/>
      </p:cViewPr>
      <p:guideLst>
        <p:guide orient="horz" pos="2432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5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regnear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9</c:v>
                </c:pt>
                <c:pt idx="3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Trives du i Oslo?</c:v>
                </c:pt>
                <c:pt idx="1">
                  <c:v>Føler du deg knyttet til Oslo?</c:v>
                </c:pt>
                <c:pt idx="2">
                  <c:v>Trives du i området der du bor?</c:v>
                </c:pt>
                <c:pt idx="3">
                  <c:v>Føler du deg knyttet til området der du bor?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84</c:v>
                </c:pt>
                <c:pt idx="1">
                  <c:v>71</c:v>
                </c:pt>
                <c:pt idx="2">
                  <c:v>88</c:v>
                </c:pt>
                <c:pt idx="3">
                  <c:v>71</c:v>
                </c:pt>
              </c:numCache>
            </c:numRef>
          </c:val>
        </c:ser>
        <c:dLbls>
          <c:showVal val="1"/>
        </c:dLbls>
        <c:gapWidth val="75"/>
        <c:overlap val="100"/>
        <c:axId val="103383808"/>
        <c:axId val="103385344"/>
      </c:barChart>
      <c:catAx>
        <c:axId val="1033838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385344"/>
        <c:crossesAt val="0"/>
        <c:lblAlgn val="ctr"/>
        <c:lblOffset val="100"/>
        <c:tickMarkSkip val="1"/>
      </c:catAx>
      <c:valAx>
        <c:axId val="10338534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3838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5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56</c:v>
                </c:pt>
                <c:pt idx="1">
                  <c:v>79</c:v>
                </c:pt>
                <c:pt idx="2">
                  <c:v>61</c:v>
                </c:pt>
                <c:pt idx="3">
                  <c:v>41</c:v>
                </c:pt>
                <c:pt idx="4">
                  <c:v>8</c:v>
                </c:pt>
                <c:pt idx="5">
                  <c:v>19</c:v>
                </c:pt>
                <c:pt idx="6">
                  <c:v>14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44</c:v>
                </c:pt>
                <c:pt idx="1">
                  <c:v>21</c:v>
                </c:pt>
                <c:pt idx="2">
                  <c:v>39</c:v>
                </c:pt>
                <c:pt idx="3">
                  <c:v>59</c:v>
                </c:pt>
                <c:pt idx="4">
                  <c:v>92</c:v>
                </c:pt>
                <c:pt idx="5">
                  <c:v>81</c:v>
                </c:pt>
                <c:pt idx="6">
                  <c:v>86</c:v>
                </c:pt>
                <c:pt idx="7">
                  <c:v>94</c:v>
                </c:pt>
              </c:numCache>
            </c:numRef>
          </c:val>
        </c:ser>
        <c:dLbls>
          <c:showVal val="1"/>
        </c:dLbls>
        <c:gapWidth val="75"/>
        <c:overlap val="100"/>
        <c:axId val="108659840"/>
        <c:axId val="108661376"/>
      </c:barChart>
      <c:catAx>
        <c:axId val="1086598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661376"/>
        <c:crossesAt val="0"/>
        <c:lblAlgn val="ctr"/>
        <c:lblOffset val="100"/>
        <c:tickMarkSkip val="1"/>
      </c:catAx>
      <c:valAx>
        <c:axId val="1086613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86598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3</c:v>
                </c:pt>
                <c:pt idx="1">
                  <c:v>8</c:v>
                </c:pt>
                <c:pt idx="2">
                  <c:v>6</c:v>
                </c:pt>
                <c:pt idx="3">
                  <c:v>12</c:v>
                </c:pt>
                <c:pt idx="4">
                  <c:v>3</c:v>
                </c:pt>
                <c:pt idx="5">
                  <c:v>6</c:v>
                </c:pt>
                <c:pt idx="6">
                  <c:v>29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97</c:v>
                </c:pt>
                <c:pt idx="1">
                  <c:v>92</c:v>
                </c:pt>
                <c:pt idx="2">
                  <c:v>94</c:v>
                </c:pt>
                <c:pt idx="3">
                  <c:v>88</c:v>
                </c:pt>
                <c:pt idx="4">
                  <c:v>97</c:v>
                </c:pt>
                <c:pt idx="5">
                  <c:v>94</c:v>
                </c:pt>
                <c:pt idx="6">
                  <c:v>71</c:v>
                </c:pt>
                <c:pt idx="7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06247680"/>
        <c:axId val="106249216"/>
      </c:barChart>
      <c:catAx>
        <c:axId val="1062476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249216"/>
        <c:crossesAt val="0"/>
        <c:lblAlgn val="ctr"/>
        <c:lblOffset val="100"/>
        <c:tickMarkSkip val="1"/>
      </c:catAx>
      <c:valAx>
        <c:axId val="1062492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2476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12</c:v>
                </c:pt>
                <c:pt idx="4">
                  <c:v>10</c:v>
                </c:pt>
                <c:pt idx="5">
                  <c:v>2</c:v>
                </c:pt>
                <c:pt idx="6">
                  <c:v>5</c:v>
                </c:pt>
                <c:pt idx="7">
                  <c:v>20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15</c:v>
                </c:pt>
                <c:pt idx="4">
                  <c:v>0</c:v>
                </c:pt>
                <c:pt idx="5">
                  <c:v>3</c:v>
                </c:pt>
                <c:pt idx="6">
                  <c:v>11</c:v>
                </c:pt>
                <c:pt idx="7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21</c:v>
                </c:pt>
                <c:pt idx="1">
                  <c:v>12</c:v>
                </c:pt>
                <c:pt idx="2">
                  <c:v>19</c:v>
                </c:pt>
                <c:pt idx="3">
                  <c:v>30</c:v>
                </c:pt>
                <c:pt idx="4">
                  <c:v>20</c:v>
                </c:pt>
                <c:pt idx="5">
                  <c:v>24</c:v>
                </c:pt>
                <c:pt idx="6">
                  <c:v>35</c:v>
                </c:pt>
                <c:pt idx="7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66</c:v>
                </c:pt>
                <c:pt idx="1">
                  <c:v>76</c:v>
                </c:pt>
                <c:pt idx="2">
                  <c:v>66</c:v>
                </c:pt>
                <c:pt idx="3">
                  <c:v>43</c:v>
                </c:pt>
                <c:pt idx="4">
                  <c:v>70</c:v>
                </c:pt>
                <c:pt idx="5">
                  <c:v>71</c:v>
                </c:pt>
                <c:pt idx="6">
                  <c:v>48</c:v>
                </c:pt>
                <c:pt idx="7">
                  <c:v>44</c:v>
                </c:pt>
              </c:numCache>
            </c:numRef>
          </c:val>
        </c:ser>
        <c:dLbls>
          <c:showVal val="1"/>
        </c:dLbls>
        <c:gapWidth val="75"/>
        <c:overlap val="100"/>
        <c:axId val="109467904"/>
        <c:axId val="109473792"/>
      </c:barChart>
      <c:catAx>
        <c:axId val="1094679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473792"/>
        <c:crossesAt val="0"/>
        <c:lblAlgn val="ctr"/>
        <c:lblOffset val="100"/>
        <c:tickMarkSkip val="1"/>
      </c:catAx>
      <c:valAx>
        <c:axId val="1094737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94679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29</c:v>
                </c:pt>
                <c:pt idx="1">
                  <c:v>27</c:v>
                </c:pt>
                <c:pt idx="2">
                  <c:v>22</c:v>
                </c:pt>
                <c:pt idx="3">
                  <c:v>2</c:v>
                </c:pt>
                <c:pt idx="4">
                  <c:v>33</c:v>
                </c:pt>
                <c:pt idx="5">
                  <c:v>9</c:v>
                </c:pt>
                <c:pt idx="6">
                  <c:v>29</c:v>
                </c:pt>
                <c:pt idx="7">
                  <c:v>28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23</c:v>
                </c:pt>
                <c:pt idx="3">
                  <c:v>4</c:v>
                </c:pt>
                <c:pt idx="4">
                  <c:v>26</c:v>
                </c:pt>
                <c:pt idx="5">
                  <c:v>11</c:v>
                </c:pt>
                <c:pt idx="6">
                  <c:v>19</c:v>
                </c:pt>
                <c:pt idx="7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34</c:v>
                </c:pt>
                <c:pt idx="1">
                  <c:v>24</c:v>
                </c:pt>
                <c:pt idx="2">
                  <c:v>13</c:v>
                </c:pt>
                <c:pt idx="3">
                  <c:v>9</c:v>
                </c:pt>
                <c:pt idx="4">
                  <c:v>10</c:v>
                </c:pt>
                <c:pt idx="5">
                  <c:v>33</c:v>
                </c:pt>
                <c:pt idx="6">
                  <c:v>18</c:v>
                </c:pt>
                <c:pt idx="7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36</c:v>
                </c:pt>
                <c:pt idx="1">
                  <c:v>39</c:v>
                </c:pt>
                <c:pt idx="2">
                  <c:v>41</c:v>
                </c:pt>
                <c:pt idx="3">
                  <c:v>85</c:v>
                </c:pt>
                <c:pt idx="4">
                  <c:v>31</c:v>
                </c:pt>
                <c:pt idx="5">
                  <c:v>47</c:v>
                </c:pt>
                <c:pt idx="6">
                  <c:v>33</c:v>
                </c:pt>
                <c:pt idx="7">
                  <c:v>41</c:v>
                </c:pt>
              </c:numCache>
            </c:numRef>
          </c:val>
        </c:ser>
        <c:dLbls>
          <c:showVal val="1"/>
        </c:dLbls>
        <c:gapWidth val="75"/>
        <c:overlap val="100"/>
        <c:axId val="114023040"/>
        <c:axId val="114106752"/>
      </c:barChart>
      <c:catAx>
        <c:axId val="1140230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106752"/>
        <c:crossesAt val="0"/>
        <c:lblAlgn val="ctr"/>
        <c:lblOffset val="100"/>
        <c:tickMarkSkip val="1"/>
      </c:catAx>
      <c:valAx>
        <c:axId val="1141067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0230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8</c:v>
                </c:pt>
                <c:pt idx="1">
                  <c:v>10</c:v>
                </c:pt>
                <c:pt idx="2">
                  <c:v>17</c:v>
                </c:pt>
                <c:pt idx="3">
                  <c:v>12</c:v>
                </c:pt>
                <c:pt idx="4">
                  <c:v>11</c:v>
                </c:pt>
                <c:pt idx="5">
                  <c:v>0</c:v>
                </c:pt>
                <c:pt idx="6">
                  <c:v>5</c:v>
                </c:pt>
                <c:pt idx="7">
                  <c:v>14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17</c:v>
                </c:pt>
                <c:pt idx="1">
                  <c:v>19</c:v>
                </c:pt>
                <c:pt idx="2">
                  <c:v>11</c:v>
                </c:pt>
                <c:pt idx="3">
                  <c:v>22</c:v>
                </c:pt>
                <c:pt idx="4">
                  <c:v>24</c:v>
                </c:pt>
                <c:pt idx="5">
                  <c:v>19</c:v>
                </c:pt>
                <c:pt idx="6">
                  <c:v>20</c:v>
                </c:pt>
                <c:pt idx="7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34</c:v>
                </c:pt>
                <c:pt idx="1">
                  <c:v>21</c:v>
                </c:pt>
                <c:pt idx="2">
                  <c:v>25</c:v>
                </c:pt>
                <c:pt idx="3">
                  <c:v>36</c:v>
                </c:pt>
                <c:pt idx="4">
                  <c:v>40</c:v>
                </c:pt>
                <c:pt idx="5">
                  <c:v>32</c:v>
                </c:pt>
                <c:pt idx="6">
                  <c:v>37</c:v>
                </c:pt>
                <c:pt idx="7">
                  <c:v>42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Allmennlegen (primærlege/legesenter)</c:v>
                </c:pt>
                <c:pt idx="1">
                  <c:v>Din fastlege</c:v>
                </c:pt>
                <c:pt idx="2">
                  <c:v>Fastlegeordningen</c:v>
                </c:pt>
                <c:pt idx="3">
                  <c:v>Legevakten</c:v>
                </c:pt>
                <c:pt idx="4">
                  <c:v>Oslo kommunale tannlegevakt.</c:v>
                </c:pt>
                <c:pt idx="5">
                  <c:v>Helsestasjon for barn</c:v>
                </c:pt>
                <c:pt idx="6">
                  <c:v>Skolehelsetjenesten</c:v>
                </c:pt>
                <c:pt idx="7">
                  <c:v>Sykehjemmet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41</c:v>
                </c:pt>
                <c:pt idx="1">
                  <c:v>49</c:v>
                </c:pt>
                <c:pt idx="2">
                  <c:v>47</c:v>
                </c:pt>
                <c:pt idx="3">
                  <c:v>30</c:v>
                </c:pt>
                <c:pt idx="4">
                  <c:v>25</c:v>
                </c:pt>
                <c:pt idx="5">
                  <c:v>49</c:v>
                </c:pt>
                <c:pt idx="6">
                  <c:v>38</c:v>
                </c:pt>
                <c:pt idx="7">
                  <c:v>18</c:v>
                </c:pt>
              </c:numCache>
            </c:numRef>
          </c:val>
        </c:ser>
        <c:dLbls>
          <c:showVal val="1"/>
        </c:dLbls>
        <c:gapWidth val="75"/>
        <c:overlap val="100"/>
        <c:axId val="107464192"/>
        <c:axId val="107465728"/>
      </c:barChart>
      <c:catAx>
        <c:axId val="1074641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465728"/>
        <c:crossesAt val="0"/>
        <c:lblAlgn val="ctr"/>
        <c:lblOffset val="100"/>
        <c:tickMarkSkip val="1"/>
      </c:catAx>
      <c:valAx>
        <c:axId val="1074657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4641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15</c:v>
                </c:pt>
                <c:pt idx="1">
                  <c:v>21</c:v>
                </c:pt>
                <c:pt idx="2">
                  <c:v>14</c:v>
                </c:pt>
                <c:pt idx="3">
                  <c:v>9</c:v>
                </c:pt>
                <c:pt idx="4">
                  <c:v>25</c:v>
                </c:pt>
                <c:pt idx="5">
                  <c:v>7</c:v>
                </c:pt>
                <c:pt idx="6">
                  <c:v>23</c:v>
                </c:pt>
                <c:pt idx="7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28</c:v>
                </c:pt>
                <c:pt idx="1">
                  <c:v>23</c:v>
                </c:pt>
                <c:pt idx="2">
                  <c:v>27</c:v>
                </c:pt>
                <c:pt idx="3">
                  <c:v>8</c:v>
                </c:pt>
                <c:pt idx="4">
                  <c:v>31</c:v>
                </c:pt>
                <c:pt idx="5">
                  <c:v>30</c:v>
                </c:pt>
                <c:pt idx="6">
                  <c:v>27</c:v>
                </c:pt>
                <c:pt idx="7">
                  <c:v>38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37</c:v>
                </c:pt>
                <c:pt idx="1">
                  <c:v>43</c:v>
                </c:pt>
                <c:pt idx="2">
                  <c:v>48</c:v>
                </c:pt>
                <c:pt idx="3">
                  <c:v>33</c:v>
                </c:pt>
                <c:pt idx="4">
                  <c:v>26</c:v>
                </c:pt>
                <c:pt idx="5">
                  <c:v>39</c:v>
                </c:pt>
                <c:pt idx="6">
                  <c:v>26</c:v>
                </c:pt>
                <c:pt idx="7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Aldershjemmet</c:v>
                </c:pt>
                <c:pt idx="1">
                  <c:v>Hjemmehjelpen</c:v>
                </c:pt>
                <c:pt idx="2">
                  <c:v>Hjemmesykepleien</c:v>
                </c:pt>
                <c:pt idx="3">
                  <c:v>Eldre- /seniorsenteret</c:v>
                </c:pt>
                <c:pt idx="4">
                  <c:v>Barnevernstjenesten</c:v>
                </c:pt>
                <c:pt idx="5">
                  <c:v>PP-tjenesten (pedagogisk-psykologisk tjeneste)</c:v>
                </c:pt>
                <c:pt idx="6">
                  <c:v>NAV (sosialkontoret)</c:v>
                </c:pt>
                <c:pt idx="7">
                  <c:v>Boligkontoret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20</c:v>
                </c:pt>
                <c:pt idx="1">
                  <c:v>12</c:v>
                </c:pt>
                <c:pt idx="2">
                  <c:v>11</c:v>
                </c:pt>
                <c:pt idx="3">
                  <c:v>50</c:v>
                </c:pt>
                <c:pt idx="4">
                  <c:v>18</c:v>
                </c:pt>
                <c:pt idx="5">
                  <c:v>24</c:v>
                </c:pt>
                <c:pt idx="6">
                  <c:v>25</c:v>
                </c:pt>
                <c:pt idx="7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14893184"/>
        <c:axId val="114894720"/>
      </c:barChart>
      <c:catAx>
        <c:axId val="11489318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894720"/>
        <c:crossesAt val="0"/>
        <c:lblAlgn val="ctr"/>
        <c:lblOffset val="100"/>
        <c:tickMarkSkip val="1"/>
      </c:catAx>
      <c:valAx>
        <c:axId val="1148947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489318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66</c:v>
                </c:pt>
              </c:numCache>
            </c:numRef>
          </c:val>
        </c:ser>
        <c:dLbls>
          <c:showVal val="1"/>
        </c:dLbls>
        <c:gapWidth val="75"/>
        <c:overlap val="100"/>
        <c:axId val="115180288"/>
        <c:axId val="115181824"/>
      </c:barChart>
      <c:catAx>
        <c:axId val="115180288"/>
        <c:scaling>
          <c:orientation val="maxMin"/>
        </c:scaling>
        <c:axPos val="l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181824"/>
        <c:crossesAt val="0"/>
        <c:lblAlgn val="ctr"/>
        <c:lblOffset val="100"/>
        <c:tickMarkSkip val="1"/>
      </c:catAx>
      <c:valAx>
        <c:axId val="1151818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51802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</c:v>
                </c:pt>
                <c:pt idx="1">
                  <c:v>4</c:v>
                </c:pt>
                <c:pt idx="2">
                  <c:v>40</c:v>
                </c:pt>
                <c:pt idx="3">
                  <c:v>35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4</c:v>
                </c:pt>
                <c:pt idx="1">
                  <c:v>15</c:v>
                </c:pt>
                <c:pt idx="2">
                  <c:v>21</c:v>
                </c:pt>
                <c:pt idx="3">
                  <c:v>23</c:v>
                </c:pt>
                <c:pt idx="4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12</c:v>
                </c:pt>
                <c:pt idx="1">
                  <c:v>24</c:v>
                </c:pt>
                <c:pt idx="2">
                  <c:v>18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Biblioteket/bokbussen</c:v>
                </c:pt>
                <c:pt idx="1">
                  <c:v>Renovasjon/ avfallshåndtering generelt </c:v>
                </c:pt>
                <c:pt idx="2">
                  <c:v>Kildesorteringen av matavfall og plastemballasje </c:v>
                </c:pt>
                <c:pt idx="3">
                  <c:v>Innsamling av farlig avfall og kasserte små elektriske og elektroniske apparater </c:v>
                </c:pt>
                <c:pt idx="4">
                  <c:v>Drikkevannkvalitet 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83</c:v>
                </c:pt>
                <c:pt idx="1">
                  <c:v>57</c:v>
                </c:pt>
                <c:pt idx="2">
                  <c:v>21</c:v>
                </c:pt>
                <c:pt idx="3">
                  <c:v>23</c:v>
                </c:pt>
                <c:pt idx="4">
                  <c:v>79</c:v>
                </c:pt>
              </c:numCache>
            </c:numRef>
          </c:val>
        </c:ser>
        <c:dLbls>
          <c:showVal val="1"/>
        </c:dLbls>
        <c:gapWidth val="75"/>
        <c:overlap val="100"/>
        <c:axId val="120239616"/>
        <c:axId val="120241152"/>
      </c:barChart>
      <c:catAx>
        <c:axId val="1202396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241152"/>
        <c:crossesAt val="0"/>
        <c:lblAlgn val="ctr"/>
        <c:lblOffset val="100"/>
        <c:tickMarkSkip val="1"/>
      </c:catAx>
      <c:valAx>
        <c:axId val="1202411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2396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Biblioteket/bokbussen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57</c:v>
                </c:pt>
              </c:numCache>
            </c:numRef>
          </c:val>
        </c:ser>
        <c:dLbls>
          <c:showVal val="1"/>
        </c:dLbls>
        <c:gapWidth val="75"/>
        <c:overlap val="100"/>
        <c:axId val="120643968"/>
        <c:axId val="120645504"/>
      </c:barChart>
      <c:catAx>
        <c:axId val="12064396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645504"/>
        <c:crossesAt val="0"/>
        <c:lblAlgn val="ctr"/>
        <c:lblOffset val="100"/>
        <c:tickMarkSkip val="1"/>
      </c:catAx>
      <c:valAx>
        <c:axId val="1206455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64396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</c:v>
                </c:pt>
                <c:pt idx="1">
                  <c:v>31</c:v>
                </c:pt>
                <c:pt idx="2">
                  <c:v>20</c:v>
                </c:pt>
                <c:pt idx="3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5</c:v>
                </c:pt>
                <c:pt idx="1">
                  <c:v>22</c:v>
                </c:pt>
                <c:pt idx="2">
                  <c:v>28</c:v>
                </c:pt>
                <c:pt idx="3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22</c:v>
                </c:pt>
                <c:pt idx="1">
                  <c:v>22</c:v>
                </c:pt>
                <c:pt idx="2">
                  <c:v>28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70</c:v>
                </c:pt>
                <c:pt idx="1">
                  <c:v>25</c:v>
                </c:pt>
                <c:pt idx="2">
                  <c:v>23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overlap val="100"/>
        <c:axId val="120871936"/>
        <c:axId val="120886016"/>
      </c:barChart>
      <c:catAx>
        <c:axId val="12087193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886016"/>
        <c:crossesAt val="0"/>
        <c:lblAlgn val="ctr"/>
        <c:lblOffset val="100"/>
        <c:tickMarkSkip val="1"/>
      </c:catAx>
      <c:valAx>
        <c:axId val="1208860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087193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2</c:v>
                </c:pt>
                <c:pt idx="7">
                  <c:v>25</c:v>
                </c:pt>
                <c:pt idx="8">
                  <c:v>42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12</c:v>
                </c:pt>
                <c:pt idx="3">
                  <c:v>5</c:v>
                </c:pt>
                <c:pt idx="4">
                  <c:v>11</c:v>
                </c:pt>
                <c:pt idx="5">
                  <c:v>17</c:v>
                </c:pt>
                <c:pt idx="6">
                  <c:v>5</c:v>
                </c:pt>
                <c:pt idx="7">
                  <c:v>29</c:v>
                </c:pt>
                <c:pt idx="8">
                  <c:v>30</c:v>
                </c:pt>
                <c:pt idx="9">
                  <c:v>8</c:v>
                </c:pt>
                <c:pt idx="10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19</c:v>
                </c:pt>
                <c:pt idx="1">
                  <c:v>18</c:v>
                </c:pt>
                <c:pt idx="2">
                  <c:v>31</c:v>
                </c:pt>
                <c:pt idx="3">
                  <c:v>12</c:v>
                </c:pt>
                <c:pt idx="4">
                  <c:v>26</c:v>
                </c:pt>
                <c:pt idx="5">
                  <c:v>37</c:v>
                </c:pt>
                <c:pt idx="6">
                  <c:v>18</c:v>
                </c:pt>
                <c:pt idx="7">
                  <c:v>27</c:v>
                </c:pt>
                <c:pt idx="8">
                  <c:v>19</c:v>
                </c:pt>
                <c:pt idx="9">
                  <c:v>25</c:v>
                </c:pt>
                <c:pt idx="10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Å leve/bo i Oslo</c:v>
                </c:pt>
                <c:pt idx="1">
                  <c:v>Mulighetene for arbeid eller nytt arbeid</c:v>
                </c:pt>
                <c:pt idx="2">
                  <c:v>Tilrettelegging for folkeliv og aktivitet i sentrum</c:v>
                </c:pt>
                <c:pt idx="3">
                  <c:v>Natur og friluftsområder</c:v>
                </c:pt>
                <c:pt idx="4">
                  <c:v>Parker og uteområder</c:v>
                </c:pt>
                <c:pt idx="5">
                  <c:v>Badevannskvalitet i fjord og vann</c:v>
                </c:pt>
                <c:pt idx="6">
                  <c:v>Utdanningstilbudet totalt sett</c:v>
                </c:pt>
                <c:pt idx="7">
                  <c:v>Framkommelighet på hovedveier</c:v>
                </c:pt>
                <c:pt idx="8">
                  <c:v>Parkeringstilbudet</c:v>
                </c:pt>
                <c:pt idx="9">
                  <c:v>Kulturtilbudet</c:v>
                </c:pt>
                <c:pt idx="10">
                  <c:v>Det offentlige tjenestetilbudet totalt sett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76</c:v>
                </c:pt>
                <c:pt idx="1">
                  <c:v>73</c:v>
                </c:pt>
                <c:pt idx="2">
                  <c:v>54</c:v>
                </c:pt>
                <c:pt idx="3">
                  <c:v>81</c:v>
                </c:pt>
                <c:pt idx="4">
                  <c:v>61</c:v>
                </c:pt>
                <c:pt idx="5">
                  <c:v>39</c:v>
                </c:pt>
                <c:pt idx="6">
                  <c:v>76</c:v>
                </c:pt>
                <c:pt idx="7">
                  <c:v>19</c:v>
                </c:pt>
                <c:pt idx="8">
                  <c:v>9</c:v>
                </c:pt>
                <c:pt idx="9">
                  <c:v>64</c:v>
                </c:pt>
                <c:pt idx="10">
                  <c:v>35</c:v>
                </c:pt>
              </c:numCache>
            </c:numRef>
          </c:val>
        </c:ser>
        <c:dLbls>
          <c:showVal val="1"/>
        </c:dLbls>
        <c:gapWidth val="75"/>
        <c:overlap val="100"/>
        <c:axId val="103067008"/>
        <c:axId val="103081088"/>
      </c:barChart>
      <c:catAx>
        <c:axId val="1030670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081088"/>
        <c:crossesAt val="0"/>
        <c:lblAlgn val="ctr"/>
        <c:lblOffset val="100"/>
        <c:tickMarkSkip val="1"/>
      </c:catAx>
      <c:valAx>
        <c:axId val="1030810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30670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</c:v>
                </c:pt>
                <c:pt idx="1">
                  <c:v>4</c:v>
                </c:pt>
                <c:pt idx="2">
                  <c:v>29</c:v>
                </c:pt>
                <c:pt idx="3">
                  <c:v>36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</c:v>
                </c:pt>
                <c:pt idx="1">
                  <c:v>7</c:v>
                </c:pt>
                <c:pt idx="2">
                  <c:v>26</c:v>
                </c:pt>
                <c:pt idx="3">
                  <c:v>23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5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Trygghet når det gjelder å ferdes ute på dagtid</c:v>
                </c:pt>
                <c:pt idx="1">
                  <c:v>Trygghet når det gjelder å ferdes ute på kveldstid</c:v>
                </c:pt>
                <c:pt idx="2">
                  <c:v>Politiets innsats/tilstedeværelse på dagtid</c:v>
                </c:pt>
                <c:pt idx="3">
                  <c:v>Politiets innsats/tilstedeværelse på kveldstid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93</c:v>
                </c:pt>
                <c:pt idx="1">
                  <c:v>70</c:v>
                </c:pt>
                <c:pt idx="2">
                  <c:v>25</c:v>
                </c:pt>
                <c:pt idx="3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121116544"/>
        <c:axId val="121118080"/>
      </c:barChart>
      <c:catAx>
        <c:axId val="12111654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118080"/>
        <c:crossesAt val="0"/>
        <c:lblAlgn val="ctr"/>
        <c:lblOffset val="100"/>
        <c:tickMarkSkip val="1"/>
      </c:catAx>
      <c:valAx>
        <c:axId val="1211180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11654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17</c:v>
                </c:pt>
                <c:pt idx="1">
                  <c:v>18</c:v>
                </c:pt>
                <c:pt idx="2">
                  <c:v>11</c:v>
                </c:pt>
                <c:pt idx="3">
                  <c:v>29</c:v>
                </c:pt>
                <c:pt idx="4">
                  <c:v>57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26</c:v>
                </c:pt>
                <c:pt idx="1">
                  <c:v>31</c:v>
                </c:pt>
                <c:pt idx="2">
                  <c:v>28</c:v>
                </c:pt>
                <c:pt idx="3">
                  <c:v>33</c:v>
                </c:pt>
                <c:pt idx="4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36</c:v>
                </c:pt>
                <c:pt idx="1">
                  <c:v>32</c:v>
                </c:pt>
                <c:pt idx="2">
                  <c:v>37</c:v>
                </c:pt>
                <c:pt idx="3">
                  <c:v>26</c:v>
                </c:pt>
                <c:pt idx="4">
                  <c:v>11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21</c:v>
                </c:pt>
                <c:pt idx="1">
                  <c:v>19</c:v>
                </c:pt>
                <c:pt idx="2">
                  <c:v>24</c:v>
                </c:pt>
                <c:pt idx="3">
                  <c:v>13</c:v>
                </c:pt>
                <c:pt idx="4">
                  <c:v>8</c:v>
                </c:pt>
              </c:numCache>
            </c:numRef>
          </c:val>
        </c:ser>
        <c:dLbls>
          <c:showVal val="1"/>
        </c:dLbls>
        <c:gapWidth val="75"/>
        <c:overlap val="100"/>
        <c:axId val="121529088"/>
        <c:axId val="121530624"/>
      </c:barChart>
      <c:catAx>
        <c:axId val="1215290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530624"/>
        <c:crossesAt val="0"/>
        <c:lblAlgn val="ctr"/>
        <c:lblOffset val="100"/>
        <c:tickMarkSkip val="1"/>
      </c:catAx>
      <c:valAx>
        <c:axId val="1215306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52908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</c:v>
                </c:pt>
                <c:pt idx="1">
                  <c:v>8</c:v>
                </c:pt>
                <c:pt idx="2">
                  <c:v>6</c:v>
                </c:pt>
                <c:pt idx="3">
                  <c:v>10</c:v>
                </c:pt>
                <c:pt idx="4">
                  <c:v>39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6</c:v>
                </c:pt>
                <c:pt idx="1">
                  <c:v>8</c:v>
                </c:pt>
                <c:pt idx="2">
                  <c:v>14</c:v>
                </c:pt>
                <c:pt idx="3">
                  <c:v>15</c:v>
                </c:pt>
                <c:pt idx="4">
                  <c:v>19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30</c:v>
                </c:pt>
                <c:pt idx="3">
                  <c:v>30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Luftkvaliteten (inklusive støv)</c:v>
                </c:pt>
                <c:pt idx="1">
                  <c:v>Støyforholdene (fra trafikk og næringsvirksomhet)</c:v>
                </c:pt>
                <c:pt idx="2">
                  <c:v>Utseendet på byrommene, som f.eks. plasser og parker</c:v>
                </c:pt>
                <c:pt idx="3">
                  <c:v>Ryddighet og renhold av byrommene, som f.eks. plasser og parker</c:v>
                </c:pt>
                <c:pt idx="4">
                  <c:v>At det er tagging og graffiti…….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71</c:v>
                </c:pt>
                <c:pt idx="1">
                  <c:v>61</c:v>
                </c:pt>
                <c:pt idx="2">
                  <c:v>50</c:v>
                </c:pt>
                <c:pt idx="3">
                  <c:v>45</c:v>
                </c:pt>
                <c:pt idx="4">
                  <c:v>24</c:v>
                </c:pt>
              </c:numCache>
            </c:numRef>
          </c:val>
        </c:ser>
        <c:dLbls>
          <c:showVal val="1"/>
        </c:dLbls>
        <c:gapWidth val="75"/>
        <c:overlap val="100"/>
        <c:axId val="121920896"/>
        <c:axId val="121959552"/>
      </c:barChart>
      <c:catAx>
        <c:axId val="12192089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959552"/>
        <c:crossesAt val="0"/>
        <c:lblAlgn val="ctr"/>
        <c:lblOffset val="100"/>
        <c:tickMarkSkip val="1"/>
      </c:catAx>
      <c:valAx>
        <c:axId val="1219595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192089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Lite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7</c:v>
                </c:pt>
                <c:pt idx="1">
                  <c:v>50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19</c:v>
                </c:pt>
                <c:pt idx="1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27</c:v>
                </c:pt>
                <c:pt idx="1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Mye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47</c:v>
                </c:pt>
                <c:pt idx="1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Oslo sentrum</c:v>
                </c:pt>
                <c:pt idx="1">
                  <c:v>Området der du bor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22175488"/>
        <c:axId val="122177024"/>
      </c:barChart>
      <c:catAx>
        <c:axId val="12217548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177024"/>
        <c:crossesAt val="0"/>
        <c:lblAlgn val="ctr"/>
        <c:lblOffset val="100"/>
        <c:tickMarkSkip val="1"/>
      </c:catAx>
      <c:valAx>
        <c:axId val="12217702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175488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</c:v>
                </c:pt>
                <c:pt idx="1">
                  <c:v>25</c:v>
                </c:pt>
                <c:pt idx="2">
                  <c:v>8</c:v>
                </c:pt>
                <c:pt idx="3">
                  <c:v>7</c:v>
                </c:pt>
                <c:pt idx="4">
                  <c:v>31</c:v>
                </c:pt>
                <c:pt idx="5">
                  <c:v>2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12</c:v>
                </c:pt>
                <c:pt idx="1">
                  <c:v>43</c:v>
                </c:pt>
                <c:pt idx="2">
                  <c:v>41</c:v>
                </c:pt>
                <c:pt idx="3">
                  <c:v>8</c:v>
                </c:pt>
                <c:pt idx="4">
                  <c:v>17</c:v>
                </c:pt>
                <c:pt idx="5">
                  <c:v>12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Noen ganger i året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22</c:v>
                </c:pt>
                <c:pt idx="1">
                  <c:v>19</c:v>
                </c:pt>
                <c:pt idx="2">
                  <c:v>35</c:v>
                </c:pt>
                <c:pt idx="3">
                  <c:v>14</c:v>
                </c:pt>
                <c:pt idx="4">
                  <c:v>6</c:v>
                </c:pt>
                <c:pt idx="5">
                  <c:v>35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14</c:v>
                </c:pt>
                <c:pt idx="1">
                  <c:v>4</c:v>
                </c:pt>
                <c:pt idx="2">
                  <c:v>10</c:v>
                </c:pt>
                <c:pt idx="3">
                  <c:v>21</c:v>
                </c:pt>
                <c:pt idx="4">
                  <c:v>11</c:v>
                </c:pt>
                <c:pt idx="5">
                  <c:v>30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Sheet1!$B$1:$G$1</c:f>
              <c:strCache>
                <c:ptCount val="6"/>
                <c:pt idx="0">
                  <c:v>Bruker du sykkel som fremkomstmiddel i Oslo</c:v>
                </c:pt>
                <c:pt idx="1">
                  <c:v>Bruker du natur og friluftsområder i bydelen</c:v>
                </c:pt>
                <c:pt idx="2">
                  <c:v>Bruker du natur og friluftsområder i Oslo utenfor egen bydel (fjorden, marka osv.)</c:v>
                </c:pt>
                <c:pt idx="3">
                  <c:v>Deltar du i frivillig organisasjonsvirksomhet</c:v>
                </c:pt>
                <c:pt idx="4">
                  <c:v>Driver du med idrett</c:v>
                </c:pt>
                <c:pt idx="5">
                  <c:v>Bruker du kulturtilbudet i bydelen</c:v>
                </c:pt>
              </c:strCache>
            </c:strRef>
          </c:cat>
          <c:val>
            <c:numRef>
              <c:f>Sheet1!$B$7:$G$7</c:f>
              <c:numCache>
                <c:formatCode>0</c:formatCode>
                <c:ptCount val="6"/>
                <c:pt idx="0">
                  <c:v>38</c:v>
                </c:pt>
                <c:pt idx="1">
                  <c:v>3</c:v>
                </c:pt>
                <c:pt idx="2">
                  <c:v>3</c:v>
                </c:pt>
                <c:pt idx="3">
                  <c:v>49</c:v>
                </c:pt>
                <c:pt idx="4">
                  <c:v>30</c:v>
                </c:pt>
                <c:pt idx="5">
                  <c:v>21</c:v>
                </c:pt>
              </c:numCache>
            </c:numRef>
          </c:val>
        </c:ser>
        <c:dLbls>
          <c:showVal val="1"/>
        </c:dLbls>
        <c:gapWidth val="75"/>
        <c:overlap val="100"/>
        <c:axId val="122598912"/>
        <c:axId val="122600448"/>
      </c:barChart>
      <c:catAx>
        <c:axId val="12259891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600448"/>
        <c:crossesAt val="0"/>
        <c:lblAlgn val="ctr"/>
        <c:lblOffset val="100"/>
        <c:tickMarkSkip val="1"/>
      </c:catAx>
      <c:valAx>
        <c:axId val="12260044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59891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414"/>
          <c:h val="9.9736959163200495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4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6</c:v>
                </c:pt>
                <c:pt idx="5">
                  <c:v>19</c:v>
                </c:pt>
                <c:pt idx="6">
                  <c:v>19</c:v>
                </c:pt>
                <c:pt idx="7">
                  <c:v>12</c:v>
                </c:pt>
                <c:pt idx="8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10</c:v>
                </c:pt>
                <c:pt idx="1">
                  <c:v>14</c:v>
                </c:pt>
                <c:pt idx="2">
                  <c:v>21</c:v>
                </c:pt>
                <c:pt idx="3">
                  <c:v>26</c:v>
                </c:pt>
                <c:pt idx="4">
                  <c:v>18</c:v>
                </c:pt>
                <c:pt idx="5">
                  <c:v>24</c:v>
                </c:pt>
                <c:pt idx="6">
                  <c:v>29</c:v>
                </c:pt>
                <c:pt idx="7">
                  <c:v>27</c:v>
                </c:pt>
                <c:pt idx="8">
                  <c:v>17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32</c:v>
                </c:pt>
                <c:pt idx="1">
                  <c:v>37</c:v>
                </c:pt>
                <c:pt idx="2">
                  <c:v>39</c:v>
                </c:pt>
                <c:pt idx="3">
                  <c:v>36</c:v>
                </c:pt>
                <c:pt idx="4">
                  <c:v>40</c:v>
                </c:pt>
                <c:pt idx="5">
                  <c:v>29</c:v>
                </c:pt>
                <c:pt idx="6">
                  <c:v>31</c:v>
                </c:pt>
                <c:pt idx="7">
                  <c:v>32</c:v>
                </c:pt>
                <c:pt idx="8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Parker og uteområder helhetlig sett</c:v>
                </c:pt>
                <c:pt idx="1">
                  <c:v>Vedlikehold på sommertid</c:v>
                </c:pt>
                <c:pt idx="2">
                  <c:v>Vedlikehold på vintertid</c:v>
                </c:pt>
                <c:pt idx="3">
                  <c:v>Belysning</c:v>
                </c:pt>
                <c:pt idx="4">
                  <c:v>Beplantning</c:v>
                </c:pt>
                <c:pt idx="5">
                  <c:v>Fontener og kunst</c:v>
                </c:pt>
                <c:pt idx="6">
                  <c:v>Antall benker/steder å sitte</c:v>
                </c:pt>
                <c:pt idx="7">
                  <c:v>Lekeapparater/tilrettelegging for barn</c:v>
                </c:pt>
                <c:pt idx="8">
                  <c:v>Mulighetene for å spille ballspill osv.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54</c:v>
                </c:pt>
                <c:pt idx="1">
                  <c:v>43</c:v>
                </c:pt>
                <c:pt idx="2">
                  <c:v>32</c:v>
                </c:pt>
                <c:pt idx="3">
                  <c:v>28</c:v>
                </c:pt>
                <c:pt idx="4">
                  <c:v>35</c:v>
                </c:pt>
                <c:pt idx="5">
                  <c:v>28</c:v>
                </c:pt>
                <c:pt idx="6">
                  <c:v>21</c:v>
                </c:pt>
                <c:pt idx="7">
                  <c:v>28</c:v>
                </c:pt>
                <c:pt idx="8">
                  <c:v>43</c:v>
                </c:pt>
              </c:numCache>
            </c:numRef>
          </c:val>
        </c:ser>
        <c:dLbls>
          <c:showVal val="1"/>
        </c:dLbls>
        <c:gapWidth val="75"/>
        <c:overlap val="100"/>
        <c:axId val="122847616"/>
        <c:axId val="122849152"/>
      </c:barChart>
      <c:catAx>
        <c:axId val="1228476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849152"/>
        <c:crossesAt val="0"/>
        <c:lblAlgn val="ctr"/>
        <c:lblOffset val="100"/>
        <c:tickMarkSkip val="1"/>
      </c:catAx>
      <c:valAx>
        <c:axId val="1228491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28476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18</c:v>
                </c:pt>
                <c:pt idx="3">
                  <c:v>31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16</c:v>
                </c:pt>
                <c:pt idx="1">
                  <c:v>24</c:v>
                </c:pt>
                <c:pt idx="2">
                  <c:v>22</c:v>
                </c:pt>
                <c:pt idx="3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35</c:v>
                </c:pt>
                <c:pt idx="3">
                  <c:v>28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25</c:v>
                </c:pt>
                <c:pt idx="1">
                  <c:v>24</c:v>
                </c:pt>
                <c:pt idx="2">
                  <c:v>24</c:v>
                </c:pt>
                <c:pt idx="3">
                  <c:v>16</c:v>
                </c:pt>
              </c:numCache>
            </c:numRef>
          </c:val>
        </c:ser>
        <c:dLbls>
          <c:showVal val="1"/>
        </c:dLbls>
        <c:gapWidth val="75"/>
        <c:overlap val="100"/>
        <c:axId val="123219328"/>
        <c:axId val="123237504"/>
      </c:barChart>
      <c:catAx>
        <c:axId val="1232193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3237504"/>
        <c:crossesAt val="0"/>
        <c:lblAlgn val="ctr"/>
        <c:lblOffset val="100"/>
        <c:tickMarkSkip val="1"/>
      </c:catAx>
      <c:valAx>
        <c:axId val="123237504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32193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37</c:v>
                </c:pt>
                <c:pt idx="1">
                  <c:v>30</c:v>
                </c:pt>
                <c:pt idx="2">
                  <c:v>19</c:v>
                </c:pt>
                <c:pt idx="3">
                  <c:v>37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18</c:v>
                </c:pt>
                <c:pt idx="1">
                  <c:v>23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28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Snørydding</c:v>
                </c:pt>
                <c:pt idx="1">
                  <c:v>Strøing</c:v>
                </c:pt>
                <c:pt idx="2">
                  <c:v>Renhold</c:v>
                </c:pt>
                <c:pt idx="3">
                  <c:v>Standard på veidekke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27</c:v>
                </c:pt>
                <c:pt idx="3">
                  <c:v>17</c:v>
                </c:pt>
              </c:numCache>
            </c:numRef>
          </c:val>
        </c:ser>
        <c:dLbls>
          <c:showVal val="1"/>
        </c:dLbls>
        <c:gapWidth val="75"/>
        <c:overlap val="100"/>
        <c:axId val="123480320"/>
        <c:axId val="123514880"/>
      </c:barChart>
      <c:catAx>
        <c:axId val="1234803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3514880"/>
        <c:crossesAt val="0"/>
        <c:lblAlgn val="ctr"/>
        <c:lblOffset val="100"/>
        <c:tickMarkSkip val="1"/>
      </c:catAx>
      <c:valAx>
        <c:axId val="1235148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34803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28</c:v>
                </c:pt>
                <c:pt idx="1">
                  <c:v>36</c:v>
                </c:pt>
                <c:pt idx="2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30</c:v>
                </c:pt>
                <c:pt idx="1">
                  <c:v>31</c:v>
                </c:pt>
                <c:pt idx="2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26</c:v>
                </c:pt>
                <c:pt idx="1">
                  <c:v>20</c:v>
                </c:pt>
                <c:pt idx="2">
                  <c:v>31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Tilrettelegging for fotgjengere og syklister</c:v>
                </c:pt>
                <c:pt idx="1">
                  <c:v>Snørydding og strøing av gang- og sykkelveier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17</c:v>
                </c:pt>
                <c:pt idx="1">
                  <c:v>12</c:v>
                </c:pt>
                <c:pt idx="2">
                  <c:v>32</c:v>
                </c:pt>
              </c:numCache>
            </c:numRef>
          </c:val>
        </c:ser>
        <c:dLbls>
          <c:showVal val="1"/>
        </c:dLbls>
        <c:gapWidth val="75"/>
        <c:overlap val="100"/>
        <c:axId val="123924480"/>
        <c:axId val="123926016"/>
      </c:barChart>
      <c:catAx>
        <c:axId val="1239244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3926016"/>
        <c:crossesAt val="0"/>
        <c:lblAlgn val="ctr"/>
        <c:lblOffset val="100"/>
        <c:tickMarkSkip val="1"/>
      </c:catAx>
      <c:valAx>
        <c:axId val="1239260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39244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28</c:v>
                </c:pt>
                <c:pt idx="1">
                  <c:v>36</c:v>
                </c:pt>
                <c:pt idx="2">
                  <c:v>38</c:v>
                </c:pt>
                <c:pt idx="3">
                  <c:v>29</c:v>
                </c:pt>
                <c:pt idx="4">
                  <c:v>15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26</c:v>
                </c:pt>
                <c:pt idx="1">
                  <c:v>26</c:v>
                </c:pt>
                <c:pt idx="2">
                  <c:v>30</c:v>
                </c:pt>
                <c:pt idx="3">
                  <c:v>31</c:v>
                </c:pt>
                <c:pt idx="4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26</c:v>
                </c:pt>
                <c:pt idx="1">
                  <c:v>23</c:v>
                </c:pt>
                <c:pt idx="2">
                  <c:v>20</c:v>
                </c:pt>
                <c:pt idx="3">
                  <c:v>24</c:v>
                </c:pt>
                <c:pt idx="4">
                  <c:v>30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Tilrettelegging for fotgjengere og syklister</c:v>
                </c:pt>
                <c:pt idx="1">
                  <c:v>Snørydding og strøing av fortau</c:v>
                </c:pt>
                <c:pt idx="2">
                  <c:v>Snørydding og strøing av gang- og sykkelveier</c:v>
                </c:pt>
                <c:pt idx="3">
                  <c:v>Snørydding og strøing av gangveier gjennom parker og friområder</c:v>
                </c:pt>
                <c:pt idx="4">
                  <c:v>Tilrettelegging av holdeplasser for kollektivtrafikken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20</c:v>
                </c:pt>
                <c:pt idx="1">
                  <c:v>15</c:v>
                </c:pt>
                <c:pt idx="2">
                  <c:v>12</c:v>
                </c:pt>
                <c:pt idx="3">
                  <c:v>15</c:v>
                </c:pt>
                <c:pt idx="4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124338560"/>
        <c:axId val="124340096"/>
      </c:barChart>
      <c:catAx>
        <c:axId val="12433856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340096"/>
        <c:crossesAt val="0"/>
        <c:lblAlgn val="ctr"/>
        <c:lblOffset val="100"/>
        <c:tickMarkSkip val="1"/>
      </c:catAx>
      <c:valAx>
        <c:axId val="1243400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33856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14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8</c:v>
                </c:pt>
                <c:pt idx="1">
                  <c:v>5</c:v>
                </c:pt>
                <c:pt idx="2">
                  <c:v>15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23</c:v>
                </c:pt>
                <c:pt idx="3">
                  <c:v>25</c:v>
                </c:pt>
                <c:pt idx="4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Sheet1!$B$1:$F$1</c:f>
              <c:strCache>
                <c:ptCount val="5"/>
                <c:pt idx="0">
                  <c:v>Er du stolt av området der du bor?</c:v>
                </c:pt>
                <c:pt idx="1">
                  <c:v>Er det pent i området der du bor?</c:v>
                </c:pt>
                <c:pt idx="2">
                  <c:v>Finnes det utendørs møteplasser som er fristende å bruke i området der du bor?</c:v>
                </c:pt>
                <c:pt idx="3">
                  <c:v>Er du en del av et godt nabofelleskap?</c:v>
                </c:pt>
                <c:pt idx="4">
                  <c:v>Opplever du å bli møtt med respekt av naboene i området der du bor?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73</c:v>
                </c:pt>
                <c:pt idx="1">
                  <c:v>81</c:v>
                </c:pt>
                <c:pt idx="2">
                  <c:v>48</c:v>
                </c:pt>
                <c:pt idx="3">
                  <c:v>53</c:v>
                </c:pt>
                <c:pt idx="4">
                  <c:v>72</c:v>
                </c:pt>
              </c:numCache>
            </c:numRef>
          </c:val>
        </c:ser>
        <c:dLbls>
          <c:showVal val="1"/>
        </c:dLbls>
        <c:gapWidth val="75"/>
        <c:overlap val="100"/>
        <c:axId val="104318464"/>
        <c:axId val="104320000"/>
      </c:barChart>
      <c:catAx>
        <c:axId val="1043184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320000"/>
        <c:crossesAt val="0"/>
        <c:lblAlgn val="ctr"/>
        <c:lblOffset val="100"/>
        <c:tickMarkSkip val="1"/>
      </c:catAx>
      <c:valAx>
        <c:axId val="1043200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43184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28</c:v>
                </c:pt>
                <c:pt idx="1">
                  <c:v>21</c:v>
                </c:pt>
                <c:pt idx="2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28</c:v>
                </c:pt>
                <c:pt idx="1">
                  <c:v>30</c:v>
                </c:pt>
                <c:pt idx="2">
                  <c:v>24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25</c:v>
                </c:pt>
                <c:pt idx="1">
                  <c:v>32</c:v>
                </c:pt>
                <c:pt idx="2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Sheet1!$B$1:$D$1</c:f>
              <c:strCache>
                <c:ptCount val="3"/>
                <c:pt idx="0">
                  <c:v>Snørydding og strøing av fortau</c:v>
                </c:pt>
                <c:pt idx="1">
                  <c:v>Snørydding og strøing av gangveier gjennom parker og friområder</c:v>
                </c:pt>
                <c:pt idx="2">
                  <c:v>Tilrettelegging av holdeplasser for kollektivtrafikken</c:v>
                </c:pt>
              </c:strCache>
            </c:strRef>
          </c:cat>
          <c:val>
            <c:numRef>
              <c:f>Sheet1!$B$5:$D$5</c:f>
              <c:numCache>
                <c:formatCode>0</c:formatCode>
                <c:ptCount val="3"/>
                <c:pt idx="0">
                  <c:v>19</c:v>
                </c:pt>
                <c:pt idx="1">
                  <c:v>17</c:v>
                </c:pt>
                <c:pt idx="2">
                  <c:v>31</c:v>
                </c:pt>
              </c:numCache>
            </c:numRef>
          </c:val>
        </c:ser>
        <c:dLbls>
          <c:showVal val="1"/>
        </c:dLbls>
        <c:gapWidth val="75"/>
        <c:overlap val="100"/>
        <c:axId val="124791808"/>
        <c:axId val="124814080"/>
      </c:barChart>
      <c:catAx>
        <c:axId val="12479180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814080"/>
        <c:crossesAt val="0"/>
        <c:lblAlgn val="ctr"/>
        <c:lblOffset val="100"/>
        <c:tickMarkSkip val="1"/>
      </c:catAx>
      <c:valAx>
        <c:axId val="12481408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479180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16</c:v>
                </c:pt>
                <c:pt idx="3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22</c:v>
                </c:pt>
                <c:pt idx="1">
                  <c:v>21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33</c:v>
                </c:pt>
                <c:pt idx="1">
                  <c:v>28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Trafikksikkerheten generelt i området der du bor</c:v>
                </c:pt>
                <c:pt idx="1">
                  <c:v>Muligheten for trafikksikker lek i området der du bor</c:v>
                </c:pt>
                <c:pt idx="2">
                  <c:v>Hastigheten på veiene i området der du bor</c:v>
                </c:pt>
                <c:pt idx="3">
                  <c:v>Fortau, fartsdempere og lignende tiltak i området der du bor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32</c:v>
                </c:pt>
                <c:pt idx="1">
                  <c:v>30</c:v>
                </c:pt>
                <c:pt idx="2">
                  <c:v>34</c:v>
                </c:pt>
                <c:pt idx="3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25066240"/>
        <c:axId val="125092608"/>
      </c:barChart>
      <c:catAx>
        <c:axId val="1250662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092608"/>
        <c:crossesAt val="0"/>
        <c:lblAlgn val="ctr"/>
        <c:lblOffset val="100"/>
        <c:tickMarkSkip val="1"/>
      </c:catAx>
      <c:valAx>
        <c:axId val="12509260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0662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Daglig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32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Noen ganger i uken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Noen ganger i måneden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Sjeldnere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Aldri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Sheet1!$B$1:$B$1</c:f>
              <c:strCache>
                <c:ptCount val="1"/>
                <c:pt idx="0">
                  <c:v>Hvor ofte bruker du kollektive transportmidler innenfor Oslo?</c:v>
                </c:pt>
              </c:strCache>
            </c:strRef>
          </c:cat>
          <c:val>
            <c:numRef>
              <c:f>Sheet1!$B$6:$B$6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25098624"/>
        <c:axId val="125096320"/>
      </c:barChart>
      <c:catAx>
        <c:axId val="1250986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096320"/>
        <c:crossesAt val="0"/>
        <c:lblAlgn val="ctr"/>
        <c:lblOffset val="100"/>
        <c:tickMarkSkip val="1"/>
      </c:catAx>
      <c:valAx>
        <c:axId val="12509632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0986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8869171058209937"/>
          <c:h val="9.9736959163200564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52070978224641762"/>
          <c:y val="0.15026108210199093"/>
          <c:w val="0.3945139428952365"/>
          <c:h val="0.783512711550567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Sheet1!$B$4:$B$13</c:f>
              <c:numCache>
                <c:formatCode>0</c:formatCode>
                <c:ptCount val="10"/>
                <c:pt idx="0">
                  <c:v>18</c:v>
                </c:pt>
                <c:pt idx="1">
                  <c:v>11</c:v>
                </c:pt>
                <c:pt idx="2">
                  <c:v>6</c:v>
                </c:pt>
                <c:pt idx="3">
                  <c:v>8</c:v>
                </c:pt>
                <c:pt idx="4">
                  <c:v>27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24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Sheet1!$A$4:$A$13</c:f>
              <c:strCache>
                <c:ptCount val="10"/>
                <c:pt idx="0">
                  <c:v>Hyppigere avganger i rushtiden</c:v>
                </c:pt>
                <c:pt idx="1">
                  <c:v>Hyppigere avganger utenom rushtiden</c:v>
                </c:pt>
                <c:pt idx="2">
                  <c:v>Endret rutenett</c:v>
                </c:pt>
                <c:pt idx="3">
                  <c:v>Bedre punktlighet</c:v>
                </c:pt>
                <c:pt idx="4">
                  <c:v>Lavere priser</c:v>
                </c:pt>
                <c:pt idx="5">
                  <c:v>Bedre komfort</c:v>
                </c:pt>
                <c:pt idx="6">
                  <c:v>Bedre service fra de ansatte</c:v>
                </c:pt>
                <c:pt idx="7">
                  <c:v>Bedre informasjon om tilbudet</c:v>
                </c:pt>
                <c:pt idx="8">
                  <c:v>Tilgjengelighet for funksjonshemmede og barnevogner</c:v>
                </c:pt>
                <c:pt idx="9">
                  <c:v>Jeg kommer ikke til å bruke det kollektive transporttilbudet mer uansett</c:v>
                </c:pt>
              </c:strCache>
            </c:strRef>
          </c:cat>
          <c:val>
            <c:numRef>
              <c:f>Sheet1!$C$4:$C$13</c:f>
              <c:numCache>
                <c:formatCode>0</c:formatCode>
                <c:ptCount val="10"/>
                <c:pt idx="0">
                  <c:v>10</c:v>
                </c:pt>
                <c:pt idx="1">
                  <c:v>14</c:v>
                </c:pt>
                <c:pt idx="2">
                  <c:v>9</c:v>
                </c:pt>
                <c:pt idx="3">
                  <c:v>9</c:v>
                </c:pt>
                <c:pt idx="4">
                  <c:v>30</c:v>
                </c:pt>
                <c:pt idx="5">
                  <c:v>4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19</c:v>
                </c:pt>
              </c:numCache>
            </c:numRef>
          </c:val>
        </c:ser>
        <c:gapWidth val="20"/>
        <c:axId val="125730176"/>
        <c:axId val="125731968"/>
      </c:barChart>
      <c:catAx>
        <c:axId val="12573017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/>
            </a:pPr>
            <a:endParaRPr lang="nb-NO"/>
          </a:p>
        </c:txPr>
        <c:crossAx val="125731968"/>
        <c:crosses val="autoZero"/>
        <c:auto val="1"/>
        <c:lblAlgn val="ctr"/>
        <c:lblOffset val="100"/>
        <c:tickLblSkip val="1"/>
        <c:tickMarkSkip val="1"/>
      </c:catAx>
      <c:valAx>
        <c:axId val="12573196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573017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0">
                  <c:v>7</c:v>
                </c:pt>
                <c:pt idx="1">
                  <c:v>4</c:v>
                </c:pt>
                <c:pt idx="2">
                  <c:v>8</c:v>
                </c:pt>
                <c:pt idx="3">
                  <c:v>3</c:v>
                </c:pt>
                <c:pt idx="4">
                  <c:v>10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0">
                  <c:v>20</c:v>
                </c:pt>
                <c:pt idx="1">
                  <c:v>16</c:v>
                </c:pt>
                <c:pt idx="2">
                  <c:v>25</c:v>
                </c:pt>
                <c:pt idx="3">
                  <c:v>16</c:v>
                </c:pt>
                <c:pt idx="4">
                  <c:v>24</c:v>
                </c:pt>
                <c:pt idx="5">
                  <c:v>12</c:v>
                </c:pt>
                <c:pt idx="6">
                  <c:v>15</c:v>
                </c:pt>
                <c:pt idx="7">
                  <c:v>14</c:v>
                </c:pt>
                <c:pt idx="8">
                  <c:v>16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>
                  <c:v>35</c:v>
                </c:pt>
                <c:pt idx="1">
                  <c:v>32</c:v>
                </c:pt>
                <c:pt idx="2">
                  <c:v>38</c:v>
                </c:pt>
                <c:pt idx="3">
                  <c:v>31</c:v>
                </c:pt>
                <c:pt idx="4">
                  <c:v>32</c:v>
                </c:pt>
                <c:pt idx="5">
                  <c:v>36</c:v>
                </c:pt>
                <c:pt idx="6">
                  <c:v>33</c:v>
                </c:pt>
                <c:pt idx="7">
                  <c:v>28</c:v>
                </c:pt>
                <c:pt idx="8">
                  <c:v>40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Sheet1!$B$1:$J$1</c:f>
              <c:strCache>
                <c:ptCount val="9"/>
                <c:pt idx="0">
                  <c:v>Fritidstilbudet for barn totalt sett</c:v>
                </c:pt>
                <c:pt idx="1">
                  <c:v>Utvalget av lag og foreninger for barn</c:v>
                </c:pt>
                <c:pt idx="2">
                  <c:v>Kulturtilbudet for barn totalt sett</c:v>
                </c:pt>
                <c:pt idx="3">
                  <c:v>Mulighetene for organiserte fritidsaktiviteter for barn</c:v>
                </c:pt>
                <c:pt idx="4">
                  <c:v>Mulighetene for uorganiserte fritidsaktiviteter for barn</c:v>
                </c:pt>
                <c:pt idx="5">
                  <c:v>Det sosiale miljøet blant barna</c:v>
                </c:pt>
                <c:pt idx="6">
                  <c:v>Tilgang på parker/friområder for barn</c:v>
                </c:pt>
                <c:pt idx="7">
                  <c:v>Tilgang på naturlige friområder for barn</c:v>
                </c:pt>
                <c:pt idx="8">
                  <c:v>Trygghet for barn når det gjelder å ferdes ute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38</c:v>
                </c:pt>
                <c:pt idx="1">
                  <c:v>48</c:v>
                </c:pt>
                <c:pt idx="2">
                  <c:v>29</c:v>
                </c:pt>
                <c:pt idx="3">
                  <c:v>50</c:v>
                </c:pt>
                <c:pt idx="4">
                  <c:v>34</c:v>
                </c:pt>
                <c:pt idx="5">
                  <c:v>48</c:v>
                </c:pt>
                <c:pt idx="6">
                  <c:v>45</c:v>
                </c:pt>
                <c:pt idx="7">
                  <c:v>51</c:v>
                </c:pt>
                <c:pt idx="8">
                  <c:v>33</c:v>
                </c:pt>
              </c:numCache>
            </c:numRef>
          </c:val>
        </c:ser>
        <c:dLbls>
          <c:showVal val="1"/>
        </c:dLbls>
        <c:gapWidth val="75"/>
        <c:overlap val="100"/>
        <c:axId val="125998592"/>
        <c:axId val="126000128"/>
      </c:barChart>
      <c:catAx>
        <c:axId val="1259985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000128"/>
        <c:crossesAt val="0"/>
        <c:lblAlgn val="ctr"/>
        <c:lblOffset val="100"/>
        <c:tickMarkSkip val="1"/>
      </c:catAx>
      <c:valAx>
        <c:axId val="1260001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9985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8</c:v>
                </c:pt>
                <c:pt idx="1">
                  <c:v>14</c:v>
                </c:pt>
                <c:pt idx="2">
                  <c:v>7</c:v>
                </c:pt>
                <c:pt idx="3">
                  <c:v>5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 </c:v>
                </c:pt>
                <c:pt idx="1">
                  <c:v>Informasjon om aktivitetstilbudene </c:v>
                </c:pt>
                <c:pt idx="2">
                  <c:v>Avstand til aktivitetstilbudene </c:v>
                </c:pt>
                <c:pt idx="3">
                  <c:v>Transportmuligheter til aktivitetstilbudene </c:v>
                </c:pt>
                <c:pt idx="4">
                  <c:v>Steder der eldre kan møtes </c:v>
                </c:pt>
                <c:pt idx="5">
                  <c:v>Steder der eldre og yngre kan møtes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92</c:v>
                </c:pt>
                <c:pt idx="1">
                  <c:v>86</c:v>
                </c:pt>
                <c:pt idx="2">
                  <c:v>93</c:v>
                </c:pt>
                <c:pt idx="3">
                  <c:v>95</c:v>
                </c:pt>
                <c:pt idx="4">
                  <c:v>90</c:v>
                </c:pt>
                <c:pt idx="5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126534016"/>
        <c:axId val="126535552"/>
      </c:barChart>
      <c:catAx>
        <c:axId val="1265340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535552"/>
        <c:crossesAt val="0"/>
        <c:lblAlgn val="ctr"/>
        <c:lblOffset val="100"/>
        <c:tickMarkSkip val="1"/>
      </c:catAx>
      <c:valAx>
        <c:axId val="1265355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5340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4</c:v>
                </c:pt>
                <c:pt idx="1">
                  <c:v>2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 </c:v>
                </c:pt>
                <c:pt idx="1">
                  <c:v>Eldres mulighet til å påvirke tjenestetilbudet </c:v>
                </c:pt>
                <c:pt idx="2">
                  <c:v>Tilrettelegging av offentlige transportmidler for Eldre (T-bane, buss, og lignende) </c:v>
                </c:pt>
                <c:pt idx="3">
                  <c:v>Eldres trygghet hjemme (i forhold til om uvedkommende kan komme inn osv.) </c:v>
                </c:pt>
                <c:pt idx="4">
                  <c:v>Eldres trygghet for å få den hjelp de trenger i hjemmet </c:v>
                </c:pt>
                <c:pt idx="5">
                  <c:v>Eldres trygghet for å få den boligtype de har behov for 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96</c:v>
                </c:pt>
                <c:pt idx="1">
                  <c:v>98</c:v>
                </c:pt>
                <c:pt idx="2">
                  <c:v>94</c:v>
                </c:pt>
                <c:pt idx="3">
                  <c:v>95</c:v>
                </c:pt>
                <c:pt idx="4">
                  <c:v>94</c:v>
                </c:pt>
                <c:pt idx="5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26957440"/>
        <c:axId val="126958976"/>
      </c:barChart>
      <c:catAx>
        <c:axId val="12695744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958976"/>
        <c:crossesAt val="0"/>
        <c:lblAlgn val="ctr"/>
        <c:lblOffset val="100"/>
        <c:tickMarkSkip val="1"/>
      </c:catAx>
      <c:valAx>
        <c:axId val="1269589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695744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6</c:v>
                </c:pt>
                <c:pt idx="1">
                  <c:v>10</c:v>
                </c:pt>
                <c:pt idx="2">
                  <c:v>3</c:v>
                </c:pt>
                <c:pt idx="3">
                  <c:v>20</c:v>
                </c:pt>
                <c:pt idx="4">
                  <c:v>2</c:v>
                </c:pt>
                <c:pt idx="5">
                  <c:v>15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28</c:v>
                </c:pt>
                <c:pt idx="1">
                  <c:v>29</c:v>
                </c:pt>
                <c:pt idx="2">
                  <c:v>21</c:v>
                </c:pt>
                <c:pt idx="3">
                  <c:v>16</c:v>
                </c:pt>
                <c:pt idx="4">
                  <c:v>21</c:v>
                </c:pt>
                <c:pt idx="5">
                  <c:v>46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63</c:v>
                </c:pt>
                <c:pt idx="1">
                  <c:v>59</c:v>
                </c:pt>
                <c:pt idx="2">
                  <c:v>73</c:v>
                </c:pt>
                <c:pt idx="3">
                  <c:v>53</c:v>
                </c:pt>
                <c:pt idx="4">
                  <c:v>76</c:v>
                </c:pt>
                <c:pt idx="5">
                  <c:v>40</c:v>
                </c:pt>
              </c:numCache>
            </c:numRef>
          </c:val>
        </c:ser>
        <c:dLbls>
          <c:showVal val="1"/>
        </c:dLbls>
        <c:gapWidth val="75"/>
        <c:overlap val="100"/>
        <c:axId val="127288064"/>
        <c:axId val="127289600"/>
      </c:barChart>
      <c:catAx>
        <c:axId val="12728806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7289600"/>
        <c:crossesAt val="0"/>
        <c:lblAlgn val="ctr"/>
        <c:lblOffset val="100"/>
        <c:tickMarkSkip val="1"/>
      </c:catAx>
      <c:valAx>
        <c:axId val="12728960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728806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9</c:v>
                </c:pt>
                <c:pt idx="1">
                  <c:v>55</c:v>
                </c:pt>
                <c:pt idx="2">
                  <c:v>21</c:v>
                </c:pt>
                <c:pt idx="3">
                  <c:v>12</c:v>
                </c:pt>
                <c:pt idx="4">
                  <c:v>30</c:v>
                </c:pt>
                <c:pt idx="5">
                  <c:v>60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25</c:v>
                </c:pt>
                <c:pt idx="1">
                  <c:v>15</c:v>
                </c:pt>
                <c:pt idx="2">
                  <c:v>27</c:v>
                </c:pt>
                <c:pt idx="3">
                  <c:v>52</c:v>
                </c:pt>
                <c:pt idx="4">
                  <c:v>28</c:v>
                </c:pt>
                <c:pt idx="5">
                  <c:v>14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66</c:v>
                </c:pt>
                <c:pt idx="1">
                  <c:v>30</c:v>
                </c:pt>
                <c:pt idx="2">
                  <c:v>44</c:v>
                </c:pt>
                <c:pt idx="3">
                  <c:v>27</c:v>
                </c:pt>
                <c:pt idx="4">
                  <c:v>31</c:v>
                </c:pt>
                <c:pt idx="5">
                  <c:v>26</c:v>
                </c:pt>
              </c:numCache>
            </c:numRef>
          </c:val>
        </c:ser>
        <c:dLbls>
          <c:showVal val="1"/>
        </c:dLbls>
        <c:gapWidth val="75"/>
        <c:overlap val="100"/>
        <c:axId val="127622528"/>
        <c:axId val="127648896"/>
      </c:barChart>
      <c:catAx>
        <c:axId val="127622528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7648896"/>
        <c:crossesAt val="0"/>
        <c:lblAlgn val="ctr"/>
        <c:lblOffset val="100"/>
        <c:tickMarkSkip val="1"/>
      </c:catAx>
      <c:valAx>
        <c:axId val="12764889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7622528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12</c:v>
                </c:pt>
                <c:pt idx="3">
                  <c:v>17</c:v>
                </c:pt>
                <c:pt idx="4">
                  <c:v>12</c:v>
                </c:pt>
                <c:pt idx="5">
                  <c:v>33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26</c:v>
                </c:pt>
                <c:pt idx="1">
                  <c:v>28</c:v>
                </c:pt>
                <c:pt idx="2">
                  <c:v>24</c:v>
                </c:pt>
                <c:pt idx="3">
                  <c:v>27</c:v>
                </c:pt>
                <c:pt idx="4">
                  <c:v>26</c:v>
                </c:pt>
                <c:pt idx="5">
                  <c:v>30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39</c:v>
                </c:pt>
                <c:pt idx="1">
                  <c:v>33</c:v>
                </c:pt>
                <c:pt idx="2">
                  <c:v>36</c:v>
                </c:pt>
                <c:pt idx="3">
                  <c:v>28</c:v>
                </c:pt>
                <c:pt idx="4">
                  <c:v>37</c:v>
                </c:pt>
                <c:pt idx="5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Aktivitetstilbudet til eldre helhetlig sett</c:v>
                </c:pt>
                <c:pt idx="1">
                  <c:v>Informasjon om aktivitetstilbudene</c:v>
                </c:pt>
                <c:pt idx="2">
                  <c:v>Avstand til aktivitetstilbudene</c:v>
                </c:pt>
                <c:pt idx="3">
                  <c:v>Transportmuligheter til aktivitetstilbudene</c:v>
                </c:pt>
                <c:pt idx="4">
                  <c:v>Steder der eldre kan møtes</c:v>
                </c:pt>
                <c:pt idx="5">
                  <c:v>Steder der eldre og yngre kan møtes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26</c:v>
                </c:pt>
                <c:pt idx="1">
                  <c:v>23</c:v>
                </c:pt>
                <c:pt idx="2">
                  <c:v>27</c:v>
                </c:pt>
                <c:pt idx="3">
                  <c:v>28</c:v>
                </c:pt>
                <c:pt idx="4">
                  <c:v>26</c:v>
                </c:pt>
                <c:pt idx="5">
                  <c:v>13</c:v>
                </c:pt>
              </c:numCache>
            </c:numRef>
          </c:val>
        </c:ser>
        <c:dLbls>
          <c:showVal val="1"/>
        </c:dLbls>
        <c:gapWidth val="75"/>
        <c:overlap val="100"/>
        <c:axId val="128002304"/>
        <c:axId val="128024576"/>
      </c:barChart>
      <c:catAx>
        <c:axId val="12800230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8024576"/>
        <c:crossesAt val="0"/>
        <c:lblAlgn val="ctr"/>
        <c:lblOffset val="100"/>
        <c:tickMarkSkip val="1"/>
      </c:catAx>
      <c:valAx>
        <c:axId val="12802457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800230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2</c:v>
                </c:pt>
                <c:pt idx="1">
                  <c:v>2</c:v>
                </c:pt>
                <c:pt idx="2">
                  <c:v>6</c:v>
                </c:pt>
                <c:pt idx="3">
                  <c:v>10</c:v>
                </c:pt>
                <c:pt idx="4">
                  <c:v>8</c:v>
                </c:pt>
                <c:pt idx="5">
                  <c:v>15</c:v>
                </c:pt>
                <c:pt idx="6">
                  <c:v>18</c:v>
                </c:pt>
                <c:pt idx="7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4</c:v>
                </c:pt>
                <c:pt idx="1">
                  <c:v>4</c:v>
                </c:pt>
                <c:pt idx="2">
                  <c:v>17</c:v>
                </c:pt>
                <c:pt idx="3">
                  <c:v>31</c:v>
                </c:pt>
                <c:pt idx="4">
                  <c:v>17</c:v>
                </c:pt>
                <c:pt idx="5">
                  <c:v>18</c:v>
                </c:pt>
                <c:pt idx="6">
                  <c:v>20</c:v>
                </c:pt>
                <c:pt idx="7">
                  <c:v>18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14</c:v>
                </c:pt>
                <c:pt idx="1">
                  <c:v>16</c:v>
                </c:pt>
                <c:pt idx="2">
                  <c:v>29</c:v>
                </c:pt>
                <c:pt idx="3">
                  <c:v>32</c:v>
                </c:pt>
                <c:pt idx="4">
                  <c:v>36</c:v>
                </c:pt>
                <c:pt idx="5">
                  <c:v>30</c:v>
                </c:pt>
                <c:pt idx="6">
                  <c:v>37</c:v>
                </c:pt>
                <c:pt idx="7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bydelen der du bor</c:v>
                </c:pt>
                <c:pt idx="1">
                  <c:v>Tilgang til natur- og friluftsområder i bydelen</c:v>
                </c:pt>
                <c:pt idx="2">
                  <c:v>Fritidstilbudet totalt sett i bydelen</c:v>
                </c:pt>
                <c:pt idx="3">
                  <c:v>Kulturtilbudet totalt sett i bydelen</c:v>
                </c:pt>
                <c:pt idx="4">
                  <c:v>Helsetilbudet totalt sett i bydelen</c:v>
                </c:pt>
                <c:pt idx="5">
                  <c:v>Det å bli gammel i bydelen</c:v>
                </c:pt>
                <c:pt idx="6">
                  <c:v>Eldreomsorgstilbudet totalt sett i bydelen</c:v>
                </c:pt>
                <c:pt idx="7">
                  <c:v>Det offentlige tjenestetilbudet totalt sett i bydelen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80</c:v>
                </c:pt>
                <c:pt idx="1">
                  <c:v>78</c:v>
                </c:pt>
                <c:pt idx="2">
                  <c:v>48</c:v>
                </c:pt>
                <c:pt idx="3">
                  <c:v>27</c:v>
                </c:pt>
                <c:pt idx="4">
                  <c:v>39</c:v>
                </c:pt>
                <c:pt idx="5">
                  <c:v>37</c:v>
                </c:pt>
                <c:pt idx="6">
                  <c:v>25</c:v>
                </c:pt>
                <c:pt idx="7">
                  <c:v>30</c:v>
                </c:pt>
              </c:numCache>
            </c:numRef>
          </c:val>
        </c:ser>
        <c:dLbls>
          <c:showVal val="1"/>
        </c:dLbls>
        <c:gapWidth val="75"/>
        <c:overlap val="100"/>
        <c:axId val="85302272"/>
        <c:axId val="85312256"/>
      </c:barChart>
      <c:catAx>
        <c:axId val="8530227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312256"/>
        <c:crossesAt val="0"/>
        <c:lblAlgn val="ctr"/>
        <c:lblOffset val="100"/>
        <c:tickMarkSkip val="1"/>
      </c:catAx>
      <c:valAx>
        <c:axId val="853122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530227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22</c:v>
                </c:pt>
                <c:pt idx="1">
                  <c:v>40</c:v>
                </c:pt>
                <c:pt idx="2">
                  <c:v>28</c:v>
                </c:pt>
                <c:pt idx="3">
                  <c:v>15</c:v>
                </c:pt>
                <c:pt idx="4">
                  <c:v>34</c:v>
                </c:pt>
                <c:pt idx="5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27</c:v>
                </c:pt>
                <c:pt idx="1">
                  <c:v>31</c:v>
                </c:pt>
                <c:pt idx="2">
                  <c:v>22</c:v>
                </c:pt>
                <c:pt idx="3">
                  <c:v>32</c:v>
                </c:pt>
                <c:pt idx="4">
                  <c:v>27</c:v>
                </c:pt>
                <c:pt idx="5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23</c:v>
                </c:pt>
                <c:pt idx="1">
                  <c:v>21</c:v>
                </c:pt>
                <c:pt idx="2">
                  <c:v>31</c:v>
                </c:pt>
                <c:pt idx="3">
                  <c:v>29</c:v>
                </c:pt>
                <c:pt idx="4">
                  <c:v>25</c:v>
                </c:pt>
                <c:pt idx="5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Sheet1!$B$1:$G$1</c:f>
              <c:strCache>
                <c:ptCount val="6"/>
                <c:pt idx="0">
                  <c:v>TT-tjenesten for eldre og funksjonshemmede</c:v>
                </c:pt>
                <c:pt idx="1">
                  <c:v>Eldres mulighet til å påvirke tjenestetilbudet</c:v>
                </c:pt>
                <c:pt idx="2">
                  <c:v>Tilrettelegging av offentlige transportmidler for eldre (T-bane, buss, og lignende)</c:v>
                </c:pt>
                <c:pt idx="3">
                  <c:v>Eldres trygghet hjemme (i forhold til om uvedkommende kan komme inn osv.)</c:v>
                </c:pt>
                <c:pt idx="4">
                  <c:v>Eldres trygghet for å få den hjelp de trenger i hjemmet</c:v>
                </c:pt>
                <c:pt idx="5">
                  <c:v>Eldres trygghet for å få den boligtype de har behov for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28</c:v>
                </c:pt>
                <c:pt idx="1">
                  <c:v>8</c:v>
                </c:pt>
                <c:pt idx="2">
                  <c:v>18</c:v>
                </c:pt>
                <c:pt idx="3">
                  <c:v>23</c:v>
                </c:pt>
                <c:pt idx="4">
                  <c:v>15</c:v>
                </c:pt>
                <c:pt idx="5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25368192"/>
        <c:axId val="125369728"/>
      </c:barChart>
      <c:catAx>
        <c:axId val="125368192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369728"/>
        <c:crossesAt val="0"/>
        <c:lblAlgn val="ctr"/>
        <c:lblOffset val="100"/>
        <c:tickMarkSkip val="1"/>
      </c:catAx>
      <c:valAx>
        <c:axId val="12536972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25368192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44</c:v>
                </c:pt>
                <c:pt idx="1">
                  <c:v>48</c:v>
                </c:pt>
                <c:pt idx="2">
                  <c:v>38</c:v>
                </c:pt>
                <c:pt idx="3">
                  <c:v>46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30</c:v>
                </c:pt>
                <c:pt idx="1">
                  <c:v>31</c:v>
                </c:pt>
                <c:pt idx="2">
                  <c:v>30</c:v>
                </c:pt>
                <c:pt idx="3">
                  <c:v>27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Sheet1!$B$1:$E$1</c:f>
              <c:strCache>
                <c:ptCount val="4"/>
                <c:pt idx="0">
                  <c:v>Det blir lagt til rette for at du kan påvirke avgjørelser som blir tatt i din bydel </c:v>
                </c:pt>
                <c:pt idx="1">
                  <c:v>Det blir lagt til rette for at du kan være med og påvirke innholdet/utformingen av de kommunale tilbudene du benytter </c:v>
                </c:pt>
                <c:pt idx="2">
                  <c:v>Bydelen er mottakelig for befolkningens synspunkter på saker av lokal betydning </c:v>
                </c:pt>
                <c:pt idx="3">
                  <c:v>Bydelen legger aktivt til rette for at befolkningen skal kunne fremme sine synspunkter på saker av lokal betydning 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6</c:v>
                </c:pt>
                <c:pt idx="1">
                  <c:v>5</c:v>
                </c:pt>
                <c:pt idx="2">
                  <c:v>10</c:v>
                </c:pt>
                <c:pt idx="3">
                  <c:v>9</c:v>
                </c:pt>
              </c:numCache>
            </c:numRef>
          </c:val>
        </c:ser>
        <c:dLbls>
          <c:showVal val="1"/>
        </c:dLbls>
        <c:gapWidth val="75"/>
        <c:overlap val="100"/>
        <c:axId val="100618624"/>
        <c:axId val="100620160"/>
      </c:barChart>
      <c:catAx>
        <c:axId val="100618624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620160"/>
        <c:crossesAt val="0"/>
        <c:lblAlgn val="ctr"/>
        <c:lblOffset val="100"/>
        <c:tickMarkSkip val="1"/>
      </c:catAx>
      <c:valAx>
        <c:axId val="100620160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0618624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75</c:v>
                </c:pt>
                <c:pt idx="1">
                  <c:v>43</c:v>
                </c:pt>
                <c:pt idx="2">
                  <c:v>9</c:v>
                </c:pt>
                <c:pt idx="3">
                  <c:v>16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9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Avgitt stemme ved kommunevalget i 2007</c:v>
                </c:pt>
                <c:pt idx="1">
                  <c:v>Avgitt stemme ved bydelsvalg i 2007</c:v>
                </c:pt>
                <c:pt idx="2">
                  <c:v>Vært medlem av politisk parti</c:v>
                </c:pt>
                <c:pt idx="3">
                  <c:v>Skrevet under på opprop/innbyggerinitiativ i bydelen</c:v>
                </c:pt>
                <c:pt idx="4">
                  <c:v>Skrevet under på opprop/innbyggerinitiativ til bystyret</c:v>
                </c:pt>
                <c:pt idx="5">
                  <c:v>Skrevet i avisene om en politisk sak</c:v>
                </c:pt>
                <c:pt idx="6">
                  <c:v>Stilt spørsmål i bydelsutvalgenes åpne halvtime</c:v>
                </c:pt>
                <c:pt idx="7">
                  <c:v>Henvendt deg til et bystyremedlem/byrådsmedlem om en (politisk) sak</c:v>
                </c:pt>
                <c:pt idx="8">
                  <c:v>Henvendt deg til et medlem av bydelsutvalget om en (politisk) sak</c:v>
                </c:pt>
                <c:pt idx="9">
                  <c:v>Henvendt deg til administrasjonen i bydelen</c:v>
                </c:pt>
                <c:pt idx="10">
                  <c:v>Henvendt deg til eldrerådet i bydelen</c:v>
                </c:pt>
                <c:pt idx="11">
                  <c:v>Henvendt deg til rådet for funksjonshemmede i bydelen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25</c:v>
                </c:pt>
                <c:pt idx="1">
                  <c:v>57</c:v>
                </c:pt>
                <c:pt idx="2">
                  <c:v>91</c:v>
                </c:pt>
                <c:pt idx="3">
                  <c:v>84</c:v>
                </c:pt>
                <c:pt idx="4">
                  <c:v>95</c:v>
                </c:pt>
                <c:pt idx="5">
                  <c:v>97</c:v>
                </c:pt>
                <c:pt idx="6">
                  <c:v>97</c:v>
                </c:pt>
                <c:pt idx="7">
                  <c:v>97</c:v>
                </c:pt>
                <c:pt idx="8">
                  <c:v>97</c:v>
                </c:pt>
                <c:pt idx="9">
                  <c:v>91</c:v>
                </c:pt>
                <c:pt idx="10">
                  <c:v>99</c:v>
                </c:pt>
                <c:pt idx="11">
                  <c:v>99</c:v>
                </c:pt>
              </c:numCache>
            </c:numRef>
          </c:val>
        </c:ser>
        <c:dLbls>
          <c:showVal val="1"/>
        </c:dLbls>
        <c:gapWidth val="75"/>
        <c:overlap val="100"/>
        <c:axId val="9822976"/>
        <c:axId val="9824512"/>
      </c:barChart>
      <c:catAx>
        <c:axId val="98229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824512"/>
        <c:crossesAt val="0"/>
        <c:lblAlgn val="ctr"/>
        <c:lblOffset val="100"/>
        <c:tickMarkSkip val="1"/>
      </c:catAx>
      <c:valAx>
        <c:axId val="98245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98229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51</c:v>
                </c:pt>
                <c:pt idx="3">
                  <c:v>27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26</c:v>
                </c:pt>
                <c:pt idx="1">
                  <c:v>33</c:v>
                </c:pt>
                <c:pt idx="2">
                  <c:v>32</c:v>
                </c:pt>
                <c:pt idx="3">
                  <c:v>23</c:v>
                </c:pt>
                <c:pt idx="4">
                  <c:v>4</c:v>
                </c:pt>
              </c:numCache>
            </c:numRef>
          </c:val>
        </c:ser>
        <c:gapWidth val="20"/>
        <c:axId val="101334016"/>
        <c:axId val="101348096"/>
      </c:barChart>
      <c:catAx>
        <c:axId val="10133401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1348096"/>
        <c:crosses val="autoZero"/>
        <c:auto val="1"/>
        <c:lblAlgn val="ctr"/>
        <c:lblOffset val="100"/>
        <c:tickLblSkip val="1"/>
        <c:tickMarkSkip val="1"/>
      </c:catAx>
      <c:valAx>
        <c:axId val="10134809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133401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17</c:v>
                </c:pt>
                <c:pt idx="1">
                  <c:v>24</c:v>
                </c:pt>
                <c:pt idx="2">
                  <c:v>33</c:v>
                </c:pt>
                <c:pt idx="3">
                  <c:v>42</c:v>
                </c:pt>
                <c:pt idx="4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24</c:v>
                </c:pt>
                <c:pt idx="1">
                  <c:v>38</c:v>
                </c:pt>
                <c:pt idx="2">
                  <c:v>21</c:v>
                </c:pt>
                <c:pt idx="3">
                  <c:v>33</c:v>
                </c:pt>
                <c:pt idx="4">
                  <c:v>0</c:v>
                </c:pt>
              </c:numCache>
            </c:numRef>
          </c:val>
        </c:ser>
        <c:gapWidth val="20"/>
        <c:axId val="105741312"/>
        <c:axId val="105755392"/>
      </c:barChart>
      <c:catAx>
        <c:axId val="10574131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5755392"/>
        <c:crosses val="autoZero"/>
        <c:auto val="1"/>
        <c:lblAlgn val="ctr"/>
        <c:lblOffset val="100"/>
        <c:tickLblSkip val="1"/>
        <c:tickMarkSkip val="1"/>
      </c:catAx>
      <c:valAx>
        <c:axId val="10575539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0574131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589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26</c:v>
                </c:pt>
                <c:pt idx="1">
                  <c:v>55</c:v>
                </c:pt>
                <c:pt idx="2">
                  <c:v>32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18</c:v>
                </c:pt>
                <c:pt idx="1">
                  <c:v>62</c:v>
                </c:pt>
                <c:pt idx="2">
                  <c:v>20</c:v>
                </c:pt>
                <c:pt idx="3">
                  <c:v>17</c:v>
                </c:pt>
                <c:pt idx="4">
                  <c:v>1</c:v>
                </c:pt>
              </c:numCache>
            </c:numRef>
          </c:val>
        </c:ser>
        <c:gapWidth val="20"/>
        <c:axId val="115500160"/>
        <c:axId val="115501696"/>
      </c:barChart>
      <c:catAx>
        <c:axId val="11550016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5501696"/>
        <c:crosses val="autoZero"/>
        <c:auto val="1"/>
        <c:lblAlgn val="ctr"/>
        <c:lblOffset val="100"/>
        <c:tickLblSkip val="1"/>
        <c:tickMarkSkip val="1"/>
      </c:catAx>
      <c:valAx>
        <c:axId val="115501696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550016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32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19112832"/>
        <c:axId val="119114368"/>
      </c:barChart>
      <c:catAx>
        <c:axId val="119112832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114368"/>
        <c:crosses val="autoZero"/>
        <c:auto val="1"/>
        <c:lblAlgn val="ctr"/>
        <c:lblOffset val="100"/>
        <c:tickLblSkip val="1"/>
        <c:tickMarkSkip val="1"/>
      </c:catAx>
      <c:valAx>
        <c:axId val="119114368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112832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11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Sheet1!$B$4:$B$8</c:f>
              <c:numCache>
                <c:formatCode>0</c:formatCode>
                <c:ptCount val="5"/>
                <c:pt idx="0">
                  <c:v>33</c:v>
                </c:pt>
                <c:pt idx="1">
                  <c:v>65</c:v>
                </c:pt>
                <c:pt idx="2">
                  <c:v>0</c:v>
                </c:pt>
                <c:pt idx="3">
                  <c:v>35</c:v>
                </c:pt>
                <c:pt idx="4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Sheet1!$C$3</c:f>
              <c:strCache>
                <c:ptCount val="1"/>
                <c:pt idx="0">
                  <c:v>2007</c:v>
                </c:pt>
              </c:strCache>
            </c:strRef>
          </c:tx>
          <c:dLbls>
            <c:showVal val="1"/>
          </c:dLbls>
          <c:cat>
            <c:strRef>
              <c:f>Sheet1!$A$4:$A$8</c:f>
              <c:strCache>
                <c:ptCount val="5"/>
                <c:pt idx="0">
                  <c:v>Per brev</c:v>
                </c:pt>
                <c:pt idx="1">
                  <c:v>Per telefon</c:v>
                </c:pt>
                <c:pt idx="2">
                  <c:v>Per e-post</c:v>
                </c:pt>
                <c:pt idx="3">
                  <c:v>Annet</c:v>
                </c:pt>
                <c:pt idx="4">
                  <c:v>Ikke aktuell </c:v>
                </c:pt>
              </c:strCache>
            </c:strRef>
          </c:cat>
          <c:val>
            <c:numRef>
              <c:f>Sheet1!$C$4:$C$8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gapWidth val="20"/>
        <c:axId val="119516160"/>
        <c:axId val="119526144"/>
      </c:barChart>
      <c:catAx>
        <c:axId val="119516160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526144"/>
        <c:crosses val="autoZero"/>
        <c:auto val="1"/>
        <c:lblAlgn val="ctr"/>
        <c:lblOffset val="100"/>
        <c:tickLblSkip val="1"/>
        <c:tickMarkSkip val="1"/>
      </c:catAx>
      <c:valAx>
        <c:axId val="119526144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516160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legend>
      <c:legendPos val="r"/>
      <c:layout/>
      <c:overlay val="1"/>
    </c:legend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I liten grad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18</c:v>
                </c:pt>
                <c:pt idx="1">
                  <c:v>18</c:v>
                </c:pt>
                <c:pt idx="2">
                  <c:v>25</c:v>
                </c:pt>
                <c:pt idx="3">
                  <c:v>30</c:v>
                </c:pt>
                <c:pt idx="4">
                  <c:v>28</c:v>
                </c:pt>
                <c:pt idx="5">
                  <c:v>34</c:v>
                </c:pt>
                <c:pt idx="6">
                  <c:v>33</c:v>
                </c:pt>
                <c:pt idx="7">
                  <c:v>34</c:v>
                </c:pt>
                <c:pt idx="8">
                  <c:v>46</c:v>
                </c:pt>
                <c:pt idx="9">
                  <c:v>49</c:v>
                </c:pt>
                <c:pt idx="10">
                  <c:v>50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24</c:v>
                </c:pt>
                <c:pt idx="1">
                  <c:v>20</c:v>
                </c:pt>
                <c:pt idx="2">
                  <c:v>30</c:v>
                </c:pt>
                <c:pt idx="3">
                  <c:v>29</c:v>
                </c:pt>
                <c:pt idx="4">
                  <c:v>29</c:v>
                </c:pt>
                <c:pt idx="5">
                  <c:v>28</c:v>
                </c:pt>
                <c:pt idx="6">
                  <c:v>25</c:v>
                </c:pt>
                <c:pt idx="7">
                  <c:v>26</c:v>
                </c:pt>
                <c:pt idx="8">
                  <c:v>29</c:v>
                </c:pt>
                <c:pt idx="9">
                  <c:v>27</c:v>
                </c:pt>
                <c:pt idx="10">
                  <c:v>25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Sheet1!$B$4:$L$4</c:f>
              <c:numCache>
                <c:formatCode>General</c:formatCode>
                <c:ptCount val="11"/>
                <c:pt idx="0">
                  <c:v>25</c:v>
                </c:pt>
                <c:pt idx="1">
                  <c:v>30</c:v>
                </c:pt>
                <c:pt idx="2">
                  <c:v>27</c:v>
                </c:pt>
                <c:pt idx="3">
                  <c:v>24</c:v>
                </c:pt>
                <c:pt idx="4">
                  <c:v>29</c:v>
                </c:pt>
                <c:pt idx="5">
                  <c:v>22</c:v>
                </c:pt>
                <c:pt idx="6">
                  <c:v>27</c:v>
                </c:pt>
                <c:pt idx="7">
                  <c:v>23</c:v>
                </c:pt>
                <c:pt idx="8">
                  <c:v>14</c:v>
                </c:pt>
                <c:pt idx="9">
                  <c:v>15</c:v>
                </c:pt>
                <c:pt idx="10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 stor grad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Avgi stemme ved kommunevalg</c:v>
                </c:pt>
                <c:pt idx="1">
                  <c:v>Være medlem av politisk parti</c:v>
                </c:pt>
                <c:pt idx="2">
                  <c:v>Skrive under på opprop/innbyggerinitiativ i bydelen</c:v>
                </c:pt>
                <c:pt idx="3">
                  <c:v>Skrive under på opprop/innbyggerinitiativ til bystyret</c:v>
                </c:pt>
                <c:pt idx="4">
                  <c:v>Skrive i avisene om en politisk sak</c:v>
                </c:pt>
                <c:pt idx="5">
                  <c:v>Stille spørsmål i bydelsutvalgenes åpne halvtime</c:v>
                </c:pt>
                <c:pt idx="6">
                  <c:v>Henvende deg til et bystyremedlem/byrådsmedlem om en (politisk) sak</c:v>
                </c:pt>
                <c:pt idx="7">
                  <c:v>Henvende deg til et medlem av bydelsutvalget om en (politisk) sak</c:v>
                </c:pt>
                <c:pt idx="8">
                  <c:v>Henvende deg til administrasjonen i bydelen</c:v>
                </c:pt>
                <c:pt idx="9">
                  <c:v>Henvende deg til eldrerådet i bydelen</c:v>
                </c:pt>
                <c:pt idx="10">
                  <c:v>Henvende deg til rådet for funksjonshemmede i bydelen</c:v>
                </c:pt>
              </c:strCache>
            </c:strRef>
          </c:cat>
          <c:val>
            <c:numRef>
              <c:f>Sheet1!$B$5:$L$5</c:f>
              <c:numCache>
                <c:formatCode>General</c:formatCode>
                <c:ptCount val="11"/>
                <c:pt idx="0">
                  <c:v>33</c:v>
                </c:pt>
                <c:pt idx="1">
                  <c:v>32</c:v>
                </c:pt>
                <c:pt idx="2">
                  <c:v>18</c:v>
                </c:pt>
                <c:pt idx="3">
                  <c:v>17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11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</c:ser>
        <c:dLbls>
          <c:showVal val="1"/>
        </c:dLbls>
        <c:gapWidth val="75"/>
        <c:overlap val="100"/>
        <c:axId val="117670656"/>
        <c:axId val="117672192"/>
      </c:barChart>
      <c:catAx>
        <c:axId val="11767065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672192"/>
        <c:crossesAt val="0"/>
        <c:lblAlgn val="ctr"/>
        <c:lblOffset val="100"/>
        <c:tickMarkSkip val="1"/>
      </c:catAx>
      <c:valAx>
        <c:axId val="11767219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767065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33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Sheet1!$A$4:$A$20</c:f>
              <c:strCache>
                <c:ptCount val="17"/>
                <c:pt idx="0">
                  <c:v>På Oslo kommunes Internettportal www.oslo.kommune.no</c:v>
                </c:pt>
                <c:pt idx="1">
                  <c:v>Via sosiale medier (Facebook, Twitter, blogger o.l.)</c:v>
                </c:pt>
                <c:pt idx="2">
                  <c:v>I egen bydel (opplysningstjeneste, servicetorg, sentralbord)</c:v>
                </c:pt>
                <c:pt idx="3">
                  <c:v>Kommunens hovednummer 02 180</c:v>
                </c:pt>
                <c:pt idx="4">
                  <c:v>Andre telefonnummer i Oslo kommune (kundesenter, grønt nummer)</c:v>
                </c:pt>
                <c:pt idx="5">
                  <c:v>Informasjonssenteret i Rådhuset</c:v>
                </c:pt>
                <c:pt idx="6">
                  <c:v>På kommunale tjenestesteder (sykehjem, skole, barnehage, bibliotek, fritidsklubb, osv)</c:v>
                </c:pt>
                <c:pt idx="7">
                  <c:v>På leskur ved trikke- og bussholdeplasser i Oslo</c:v>
                </c:pt>
                <c:pt idx="8">
                  <c:v>Spør venner, familie, ansatte jeg kjenner i kommunen</c:v>
                </c:pt>
                <c:pt idx="9">
                  <c:v>Riksdekkende aviser (Aftenposten, Dagsavisen, VG, Dagbladet) (papir- eller nettversjon)</c:v>
                </c:pt>
                <c:pt idx="10">
                  <c:v>Lokale bydelsaviser (papir- eller nettversjon)</c:v>
                </c:pt>
                <c:pt idx="11">
                  <c:v>Andre aviser og nettsteder</c:v>
                </c:pt>
                <c:pt idx="12">
                  <c:v>TV (NRK1 og 2, Østlandssendingen, TV2)</c:v>
                </c:pt>
                <c:pt idx="13">
                  <c:v>Tekst TV</c:v>
                </c:pt>
                <c:pt idx="14">
                  <c:v>Radio (P1/P2/P3/Østlandssendingen/nærradio)</c:v>
                </c:pt>
                <c:pt idx="15">
                  <c:v>Andre TV og radiokanaler</c:v>
                </c:pt>
                <c:pt idx="16">
                  <c:v>Annet</c:v>
                </c:pt>
              </c:strCache>
            </c:strRef>
          </c:cat>
          <c:val>
            <c:numRef>
              <c:f>Sheet1!$B$4:$B$20</c:f>
              <c:numCache>
                <c:formatCode>0</c:formatCode>
                <c:ptCount val="17"/>
                <c:pt idx="0">
                  <c:v>52</c:v>
                </c:pt>
                <c:pt idx="1">
                  <c:v>8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0</c:v>
                </c:pt>
                <c:pt idx="6">
                  <c:v>16</c:v>
                </c:pt>
                <c:pt idx="7">
                  <c:v>12</c:v>
                </c:pt>
                <c:pt idx="8">
                  <c:v>17</c:v>
                </c:pt>
                <c:pt idx="9">
                  <c:v>50</c:v>
                </c:pt>
                <c:pt idx="10">
                  <c:v>53</c:v>
                </c:pt>
                <c:pt idx="11">
                  <c:v>6</c:v>
                </c:pt>
                <c:pt idx="12">
                  <c:v>39</c:v>
                </c:pt>
                <c:pt idx="13">
                  <c:v>5</c:v>
                </c:pt>
                <c:pt idx="14">
                  <c:v>22</c:v>
                </c:pt>
                <c:pt idx="15">
                  <c:v>6</c:v>
                </c:pt>
                <c:pt idx="16">
                  <c:v>8</c:v>
                </c:pt>
              </c:numCache>
            </c:numRef>
          </c:val>
        </c:ser>
        <c:gapWidth val="20"/>
        <c:axId val="119620736"/>
        <c:axId val="119622272"/>
      </c:barChart>
      <c:catAx>
        <c:axId val="11962073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622272"/>
        <c:crosses val="autoZero"/>
        <c:auto val="1"/>
        <c:lblAlgn val="ctr"/>
        <c:lblOffset val="100"/>
        <c:tickLblSkip val="1"/>
        <c:tickMarkSkip val="1"/>
      </c:catAx>
      <c:valAx>
        <c:axId val="119622272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1962073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10</c:v>
                </c:pt>
                <c:pt idx="4">
                  <c:v>11</c:v>
                </c:pt>
                <c:pt idx="5">
                  <c:v>16</c:v>
                </c:pt>
                <c:pt idx="6">
                  <c:v>31</c:v>
                </c:pt>
                <c:pt idx="7">
                  <c:v>10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Sheet1!$B$3:$I$3</c:f>
              <c:numCache>
                <c:formatCode>0</c:formatCode>
                <c:ptCount val="8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22</c:v>
                </c:pt>
                <c:pt idx="4">
                  <c:v>17</c:v>
                </c:pt>
                <c:pt idx="5">
                  <c:v>15</c:v>
                </c:pt>
                <c:pt idx="6">
                  <c:v>28</c:v>
                </c:pt>
                <c:pt idx="7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Sheet1!$B$4:$I$4</c:f>
              <c:numCache>
                <c:formatCode>0</c:formatCode>
                <c:ptCount val="8"/>
                <c:pt idx="0">
                  <c:v>12</c:v>
                </c:pt>
                <c:pt idx="1">
                  <c:v>13</c:v>
                </c:pt>
                <c:pt idx="2">
                  <c:v>22</c:v>
                </c:pt>
                <c:pt idx="3">
                  <c:v>35</c:v>
                </c:pt>
                <c:pt idx="4">
                  <c:v>23</c:v>
                </c:pt>
                <c:pt idx="5">
                  <c:v>25</c:v>
                </c:pt>
                <c:pt idx="6">
                  <c:v>23</c:v>
                </c:pt>
                <c:pt idx="7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Sheet1!$B$1:$I$1</c:f>
              <c:strCache>
                <c:ptCount val="8"/>
                <c:pt idx="0">
                  <c:v>Å leve/bo i området der du bor</c:v>
                </c:pt>
                <c:pt idx="1">
                  <c:v>Oppvekstmiljøet for barn der du bor</c:v>
                </c:pt>
                <c:pt idx="2">
                  <c:v>Oppvekstmiljøet for ungdom der du bor</c:v>
                </c:pt>
                <c:pt idx="3">
                  <c:v>Steder å møtes i området der du bor</c:v>
                </c:pt>
                <c:pt idx="4">
                  <c:v>Returpunkter for gjenvinningsavfall (glass, metallemballasje, papir mv.) der du bor</c:v>
                </c:pt>
                <c:pt idx="5">
                  <c:v>Parkeringstilbudet der du bor</c:v>
                </c:pt>
                <c:pt idx="6">
                  <c:v>Sykkelveinettet mellom der du bor og andre deler av byen</c:v>
                </c:pt>
                <c:pt idx="7">
                  <c:v>Det kollektive transporttilbudet mellom der du bor og andre områder av byen</c:v>
                </c:pt>
              </c:strCache>
            </c:strRef>
          </c:cat>
          <c:val>
            <c:numRef>
              <c:f>Sheet1!$B$5:$I$5</c:f>
              <c:numCache>
                <c:formatCode>0</c:formatCode>
                <c:ptCount val="8"/>
                <c:pt idx="0">
                  <c:v>84</c:v>
                </c:pt>
                <c:pt idx="1">
                  <c:v>82</c:v>
                </c:pt>
                <c:pt idx="2">
                  <c:v>65</c:v>
                </c:pt>
                <c:pt idx="3">
                  <c:v>34</c:v>
                </c:pt>
                <c:pt idx="4">
                  <c:v>49</c:v>
                </c:pt>
                <c:pt idx="5">
                  <c:v>45</c:v>
                </c:pt>
                <c:pt idx="6">
                  <c:v>18</c:v>
                </c:pt>
                <c:pt idx="7">
                  <c:v>54</c:v>
                </c:pt>
              </c:numCache>
            </c:numRef>
          </c:val>
        </c:ser>
        <c:dLbls>
          <c:showVal val="1"/>
        </c:dLbls>
        <c:gapWidth val="75"/>
        <c:overlap val="100"/>
        <c:axId val="106497920"/>
        <c:axId val="106499456"/>
      </c:barChart>
      <c:catAx>
        <c:axId val="1064979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499456"/>
        <c:crossesAt val="0"/>
        <c:lblAlgn val="ctr"/>
        <c:lblOffset val="100"/>
        <c:tickMarkSkip val="1"/>
      </c:catAx>
      <c:valAx>
        <c:axId val="1064994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4979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1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Sheet1!$B$3:$B$3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Sheet1!$B$4:$B$4</c:f>
              <c:numCache>
                <c:formatCode>0</c:formatCode>
                <c:ptCount val="1"/>
                <c:pt idx="0">
                  <c:v>51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Sheet1!$B$5:$B$5</c:f>
              <c:numCache>
                <c:formatCode>0</c:formatCode>
                <c:ptCount val="1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Alt i alt, hvor fornøyd eller misfornøyd er du med informasjonen fra Oslo kommune?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75"/>
        <c:overlap val="100"/>
        <c:axId val="119796480"/>
        <c:axId val="119798016"/>
      </c:barChart>
      <c:catAx>
        <c:axId val="1197964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798016"/>
        <c:crossesAt val="0"/>
        <c:lblAlgn val="ctr"/>
        <c:lblOffset val="100"/>
        <c:tickMarkSkip val="1"/>
      </c:catAx>
      <c:valAx>
        <c:axId val="11979801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19796480"/>
        <c:crosses val="autoZero"/>
        <c:crossBetween val="between"/>
        <c:majorUnit val="50"/>
        <c:minorUnit val="50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style val="10"/>
  <c:chart>
    <c:autoTitleDeleted val="1"/>
    <c:plotArea>
      <c:layout>
        <c:manualLayout>
          <c:layoutTarget val="inner"/>
          <c:xMode val="edge"/>
          <c:yMode val="edge"/>
          <c:x val="0.32036613272311232"/>
          <c:y val="6.4516129032258132E-2"/>
          <c:w val="0.65903890160183065"/>
          <c:h val="0.91577060931900656"/>
        </c:manualLayout>
      </c:layout>
      <c:barChart>
        <c:barDir val="bar"/>
        <c:grouping val="clustered"/>
        <c:ser>
          <c:idx val="1"/>
          <c:order val="0"/>
          <c:tx>
            <c:strRef>
              <c:f>Sheet1!$B$3</c:f>
              <c:strCache>
                <c:ptCount val="1"/>
                <c:pt idx="0">
                  <c:v>Maksimalt 4 alternativer</c:v>
                </c:pt>
              </c:strCache>
            </c:strRef>
          </c:tx>
          <c:dLbls>
            <c:showVal val="1"/>
          </c:dLbls>
          <c:cat>
            <c:strRef>
              <c:f>Sheet1!$A$4:$A$14</c:f>
              <c:strCache>
                <c:ptCount val="11"/>
                <c:pt idx="0">
                  <c:v>I riksdekkende aviser (Aftenposten, Dagsavisen, VG, Dagbladet)</c:v>
                </c:pt>
                <c:pt idx="1">
                  <c:v>I lokale bydelsaviser</c:v>
                </c:pt>
                <c:pt idx="2">
                  <c:v>I egne trykksaker</c:v>
                </c:pt>
                <c:pt idx="3">
                  <c:v>Radio, TV</c:v>
                </c:pt>
                <c:pt idx="4">
                  <c:v>På telefon</c:v>
                </c:pt>
                <c:pt idx="5">
                  <c:v>Via SMS</c:v>
                </c:pt>
                <c:pt idx="6">
                  <c:v>På kommunale tjenestesteder (sykehjem, skole, barnehage, bibliotek, fritidsklubb, osv)</c:v>
                </c:pt>
                <c:pt idx="7">
                  <c:v>I byens ute- og innearealer (f eks parker, Marka, Kino, på trikk, buss og bane)</c:v>
                </c:pt>
                <c:pt idx="8">
                  <c:v>I tilknytning til utstillinger, større prosjekter og arrangementer.</c:v>
                </c:pt>
                <c:pt idx="9">
                  <c:v>På informasjonsmøter</c:v>
                </c:pt>
                <c:pt idx="10">
                  <c:v>I brev og e-spost</c:v>
                </c:pt>
              </c:strCache>
            </c:strRef>
          </c:cat>
          <c:val>
            <c:numRef>
              <c:f>Sheet1!$B$4:$B$14</c:f>
              <c:numCache>
                <c:formatCode>0</c:formatCode>
                <c:ptCount val="11"/>
                <c:pt idx="0">
                  <c:v>42</c:v>
                </c:pt>
                <c:pt idx="1">
                  <c:v>43</c:v>
                </c:pt>
                <c:pt idx="2">
                  <c:v>29</c:v>
                </c:pt>
                <c:pt idx="3">
                  <c:v>28</c:v>
                </c:pt>
                <c:pt idx="4">
                  <c:v>0</c:v>
                </c:pt>
                <c:pt idx="5">
                  <c:v>7</c:v>
                </c:pt>
                <c:pt idx="6">
                  <c:v>12</c:v>
                </c:pt>
                <c:pt idx="7">
                  <c:v>13</c:v>
                </c:pt>
                <c:pt idx="8">
                  <c:v>1</c:v>
                </c:pt>
                <c:pt idx="9">
                  <c:v>4</c:v>
                </c:pt>
                <c:pt idx="10">
                  <c:v>31</c:v>
                </c:pt>
              </c:numCache>
            </c:numRef>
          </c:val>
        </c:ser>
        <c:gapWidth val="20"/>
        <c:axId val="120052736"/>
        <c:axId val="120062720"/>
      </c:barChart>
      <c:catAx>
        <c:axId val="120052736"/>
        <c:scaling>
          <c:orientation val="maxMin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0062720"/>
        <c:crosses val="autoZero"/>
        <c:auto val="1"/>
        <c:lblAlgn val="ctr"/>
        <c:lblOffset val="100"/>
        <c:tickLblSkip val="1"/>
        <c:tickMarkSkip val="1"/>
      </c:catAx>
      <c:valAx>
        <c:axId val="120062720"/>
        <c:scaling>
          <c:orientation val="minMax"/>
          <c:max val="100"/>
          <c:min val="0"/>
        </c:scaling>
        <c:axPos val="t"/>
        <c:numFmt formatCode="General\%" sourceLinked="0"/>
        <c:tickLblPos val="nextTo"/>
        <c:txPr>
          <a:bodyPr rot="0" vert="horz"/>
          <a:lstStyle/>
          <a:p>
            <a:pPr>
              <a:defRPr/>
            </a:pPr>
            <a:endParaRPr lang="nb-NO"/>
          </a:p>
        </c:txPr>
        <c:crossAx val="120052736"/>
        <c:crosses val="autoZero"/>
        <c:crossBetween val="between"/>
        <c:majorUnit val="50"/>
        <c:minorUnit val="1"/>
      </c:valAx>
      <c:spPr>
        <a:noFill/>
        <a:ln w="25383">
          <a:noFill/>
        </a:ln>
      </c:spPr>
    </c:plotArea>
    <c:plotVisOnly val="1"/>
    <c:dispBlanksAs val="gap"/>
  </c:chart>
  <c:txPr>
    <a:bodyPr/>
    <a:lstStyle/>
    <a:p>
      <a:pPr>
        <a:defRPr sz="1100"/>
      </a:pPr>
      <a:endParaRPr lang="nb-NO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Sheet1!$B$2:$L$2</c:f>
              <c:numCache>
                <c:formatCode>0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31</c:v>
                </c:pt>
                <c:pt idx="3">
                  <c:v>5</c:v>
                </c:pt>
                <c:pt idx="4">
                  <c:v>12</c:v>
                </c:pt>
                <c:pt idx="5">
                  <c:v>6</c:v>
                </c:pt>
                <c:pt idx="6">
                  <c:v>30</c:v>
                </c:pt>
                <c:pt idx="7">
                  <c:v>32</c:v>
                </c:pt>
                <c:pt idx="8">
                  <c:v>20</c:v>
                </c:pt>
                <c:pt idx="9">
                  <c:v>12</c:v>
                </c:pt>
                <c:pt idx="10">
                  <c:v>43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Sheet1!$B$3:$L$3</c:f>
              <c:numCache>
                <c:formatCode>0</c:formatCode>
                <c:ptCount val="11"/>
                <c:pt idx="0">
                  <c:v>14</c:v>
                </c:pt>
                <c:pt idx="1">
                  <c:v>16</c:v>
                </c:pt>
                <c:pt idx="2">
                  <c:v>29</c:v>
                </c:pt>
                <c:pt idx="3">
                  <c:v>13</c:v>
                </c:pt>
                <c:pt idx="4">
                  <c:v>26</c:v>
                </c:pt>
                <c:pt idx="5">
                  <c:v>21</c:v>
                </c:pt>
                <c:pt idx="6">
                  <c:v>28</c:v>
                </c:pt>
                <c:pt idx="7">
                  <c:v>26</c:v>
                </c:pt>
                <c:pt idx="8">
                  <c:v>29</c:v>
                </c:pt>
                <c:pt idx="9">
                  <c:v>16</c:v>
                </c:pt>
                <c:pt idx="10">
                  <c:v>26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Sheet1!$B$4:$L$4</c:f>
              <c:numCache>
                <c:formatCode>0</c:formatCode>
                <c:ptCount val="11"/>
                <c:pt idx="0">
                  <c:v>26</c:v>
                </c:pt>
                <c:pt idx="1">
                  <c:v>30</c:v>
                </c:pt>
                <c:pt idx="2">
                  <c:v>25</c:v>
                </c:pt>
                <c:pt idx="3">
                  <c:v>28</c:v>
                </c:pt>
                <c:pt idx="4">
                  <c:v>26</c:v>
                </c:pt>
                <c:pt idx="5">
                  <c:v>27</c:v>
                </c:pt>
                <c:pt idx="6">
                  <c:v>26</c:v>
                </c:pt>
                <c:pt idx="7">
                  <c:v>25</c:v>
                </c:pt>
                <c:pt idx="8">
                  <c:v>27</c:v>
                </c:pt>
                <c:pt idx="9">
                  <c:v>23</c:v>
                </c:pt>
                <c:pt idx="10">
                  <c:v>18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Sheet1!$B$1:$L$1</c:f>
              <c:strCache>
                <c:ptCount val="11"/>
                <c:pt idx="0">
                  <c:v>Barnehager </c:v>
                </c:pt>
                <c:pt idx="1">
                  <c:v>Aktivitetsskolen (tidligere skolefritidsordningen) </c:v>
                </c:pt>
                <c:pt idx="2">
                  <c:v>Fritidsklubber </c:v>
                </c:pt>
                <c:pt idx="3">
                  <c:v>Lege (allmennlegetjeneste) </c:v>
                </c:pt>
                <c:pt idx="4">
                  <c:v>Den offentlige tannhelsetjenesten </c:v>
                </c:pt>
                <c:pt idx="5">
                  <c:v>Helsestasjon </c:v>
                </c:pt>
                <c:pt idx="6">
                  <c:v>Sykehjemsplasser </c:v>
                </c:pt>
                <c:pt idx="7">
                  <c:v>Tilrettelagte boliger for eldre og funksjonshemmede </c:v>
                </c:pt>
                <c:pt idx="8">
                  <c:v>Hjemmehjelp/-sykepleie </c:v>
                </c:pt>
                <c:pt idx="9">
                  <c:v>Eldre- /seniorsenter </c:v>
                </c:pt>
                <c:pt idx="10">
                  <c:v>Tjenester til personer med psykiske lidelser </c:v>
                </c:pt>
              </c:strCache>
            </c:strRef>
          </c:cat>
          <c:val>
            <c:numRef>
              <c:f>Sheet1!$B$5:$L$5</c:f>
              <c:numCache>
                <c:formatCode>0</c:formatCode>
                <c:ptCount val="11"/>
                <c:pt idx="0">
                  <c:v>57</c:v>
                </c:pt>
                <c:pt idx="1">
                  <c:v>48</c:v>
                </c:pt>
                <c:pt idx="2">
                  <c:v>15</c:v>
                </c:pt>
                <c:pt idx="3">
                  <c:v>54</c:v>
                </c:pt>
                <c:pt idx="4">
                  <c:v>37</c:v>
                </c:pt>
                <c:pt idx="5">
                  <c:v>47</c:v>
                </c:pt>
                <c:pt idx="6">
                  <c:v>16</c:v>
                </c:pt>
                <c:pt idx="7">
                  <c:v>18</c:v>
                </c:pt>
                <c:pt idx="8">
                  <c:v>24</c:v>
                </c:pt>
                <c:pt idx="9">
                  <c:v>49</c:v>
                </c:pt>
                <c:pt idx="10">
                  <c:v>12</c:v>
                </c:pt>
              </c:numCache>
            </c:numRef>
          </c:val>
        </c:ser>
        <c:dLbls>
          <c:showVal val="1"/>
        </c:dLbls>
        <c:gapWidth val="75"/>
        <c:overlap val="100"/>
        <c:axId val="106959616"/>
        <c:axId val="106961152"/>
      </c:barChart>
      <c:catAx>
        <c:axId val="10695961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961152"/>
        <c:crossesAt val="0"/>
        <c:lblAlgn val="ctr"/>
        <c:lblOffset val="100"/>
        <c:tickMarkSkip val="1"/>
      </c:catAx>
      <c:valAx>
        <c:axId val="10696115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695961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13</c:v>
                </c:pt>
                <c:pt idx="1">
                  <c:v>8</c:v>
                </c:pt>
                <c:pt idx="2">
                  <c:v>1</c:v>
                </c:pt>
                <c:pt idx="3">
                  <c:v>2</c:v>
                </c:pt>
                <c:pt idx="4">
                  <c:v>21</c:v>
                </c:pt>
                <c:pt idx="5">
                  <c:v>16</c:v>
                </c:pt>
                <c:pt idx="6">
                  <c:v>2</c:v>
                </c:pt>
                <c:pt idx="7">
                  <c:v>12</c:v>
                </c:pt>
                <c:pt idx="8">
                  <c:v>4</c:v>
                </c:pt>
                <c:pt idx="9">
                  <c:v>13</c:v>
                </c:pt>
                <c:pt idx="10">
                  <c:v>2</c:v>
                </c:pt>
                <c:pt idx="11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87</c:v>
                </c:pt>
                <c:pt idx="1">
                  <c:v>92</c:v>
                </c:pt>
                <c:pt idx="2">
                  <c:v>99</c:v>
                </c:pt>
                <c:pt idx="3">
                  <c:v>98</c:v>
                </c:pt>
                <c:pt idx="4">
                  <c:v>79</c:v>
                </c:pt>
                <c:pt idx="5">
                  <c:v>84</c:v>
                </c:pt>
                <c:pt idx="6">
                  <c:v>98</c:v>
                </c:pt>
                <c:pt idx="7">
                  <c:v>88</c:v>
                </c:pt>
                <c:pt idx="8">
                  <c:v>96</c:v>
                </c:pt>
                <c:pt idx="9">
                  <c:v>87</c:v>
                </c:pt>
                <c:pt idx="10">
                  <c:v>98</c:v>
                </c:pt>
                <c:pt idx="11">
                  <c:v>97</c:v>
                </c:pt>
              </c:numCache>
            </c:numRef>
          </c:val>
        </c:ser>
        <c:dLbls>
          <c:showVal val="1"/>
        </c:dLbls>
        <c:gapWidth val="75"/>
        <c:overlap val="100"/>
        <c:axId val="105890176"/>
        <c:axId val="105891712"/>
      </c:barChart>
      <c:catAx>
        <c:axId val="105890176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891712"/>
        <c:crossesAt val="0"/>
        <c:lblAlgn val="ctr"/>
        <c:lblOffset val="100"/>
        <c:tickMarkSkip val="1"/>
      </c:catAx>
      <c:valAx>
        <c:axId val="105891712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5890176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11</c:v>
                </c:pt>
                <c:pt idx="9">
                  <c:v>15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5</c:v>
                </c:pt>
                <c:pt idx="1">
                  <c:v>4</c:v>
                </c:pt>
                <c:pt idx="2">
                  <c:v>0</c:v>
                </c:pt>
                <c:pt idx="3">
                  <c:v>16</c:v>
                </c:pt>
                <c:pt idx="4">
                  <c:v>4</c:v>
                </c:pt>
                <c:pt idx="5">
                  <c:v>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23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12</c:v>
                </c:pt>
                <c:pt idx="1">
                  <c:v>16</c:v>
                </c:pt>
                <c:pt idx="2">
                  <c:v>28</c:v>
                </c:pt>
                <c:pt idx="3">
                  <c:v>22</c:v>
                </c:pt>
                <c:pt idx="4">
                  <c:v>27</c:v>
                </c:pt>
                <c:pt idx="5">
                  <c:v>28</c:v>
                </c:pt>
                <c:pt idx="6">
                  <c:v>0</c:v>
                </c:pt>
                <c:pt idx="7">
                  <c:v>23</c:v>
                </c:pt>
                <c:pt idx="8">
                  <c:v>29</c:v>
                </c:pt>
                <c:pt idx="9">
                  <c:v>25</c:v>
                </c:pt>
                <c:pt idx="10">
                  <c:v>0</c:v>
                </c:pt>
                <c:pt idx="11">
                  <c:v>57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83</c:v>
                </c:pt>
                <c:pt idx="1">
                  <c:v>81</c:v>
                </c:pt>
                <c:pt idx="2">
                  <c:v>72</c:v>
                </c:pt>
                <c:pt idx="3">
                  <c:v>63</c:v>
                </c:pt>
                <c:pt idx="4">
                  <c:v>65</c:v>
                </c:pt>
                <c:pt idx="5">
                  <c:v>56</c:v>
                </c:pt>
                <c:pt idx="6">
                  <c:v>100</c:v>
                </c:pt>
                <c:pt idx="7">
                  <c:v>77</c:v>
                </c:pt>
                <c:pt idx="8">
                  <c:v>60</c:v>
                </c:pt>
                <c:pt idx="9">
                  <c:v>38</c:v>
                </c:pt>
                <c:pt idx="10">
                  <c:v>100</c:v>
                </c:pt>
                <c:pt idx="11">
                  <c:v>43</c:v>
                </c:pt>
              </c:numCache>
            </c:numRef>
          </c:val>
        </c:ser>
        <c:dLbls>
          <c:showVal val="1"/>
        </c:dLbls>
        <c:gapWidth val="75"/>
        <c:overlap val="100"/>
        <c:axId val="107806080"/>
        <c:axId val="107893888"/>
      </c:barChart>
      <c:catAx>
        <c:axId val="10780608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893888"/>
        <c:crossesAt val="0"/>
        <c:lblAlgn val="ctr"/>
        <c:lblOffset val="100"/>
        <c:tickMarkSkip val="1"/>
      </c:catAx>
      <c:valAx>
        <c:axId val="107893888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10780608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style val="12"/>
  <c:chart>
    <c:plotArea>
      <c:layout/>
      <c:barChart>
        <c:barDir val="bar"/>
        <c:grouping val="stacked"/>
        <c:ser>
          <c:idx val="2"/>
          <c:order val="0"/>
          <c:tx>
            <c:strRef>
              <c:f>Sheet1!$A$2</c:f>
              <c:strCache>
                <c:ptCount val="1"/>
                <c:pt idx="0">
                  <c:v>Misfornøyd (1 + 2)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12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5</c:v>
                </c:pt>
                <c:pt idx="8">
                  <c:v>9</c:v>
                </c:pt>
                <c:pt idx="9">
                  <c:v>5</c:v>
                </c:pt>
                <c:pt idx="10">
                  <c:v>6</c:v>
                </c:pt>
                <c:pt idx="11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Sheet1!$B$3:$M$3</c:f>
              <c:numCache>
                <c:formatCode>0</c:formatCode>
                <c:ptCount val="12"/>
                <c:pt idx="0">
                  <c:v>16</c:v>
                </c:pt>
                <c:pt idx="1">
                  <c:v>10</c:v>
                </c:pt>
                <c:pt idx="2">
                  <c:v>27</c:v>
                </c:pt>
                <c:pt idx="3">
                  <c:v>17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7</c:v>
                </c:pt>
                <c:pt idx="8">
                  <c:v>17</c:v>
                </c:pt>
                <c:pt idx="9">
                  <c:v>17</c:v>
                </c:pt>
                <c:pt idx="10">
                  <c:v>21</c:v>
                </c:pt>
                <c:pt idx="11">
                  <c:v>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0">
                  <c:v>34</c:v>
                </c:pt>
                <c:pt idx="1">
                  <c:v>42</c:v>
                </c:pt>
                <c:pt idx="2">
                  <c:v>44</c:v>
                </c:pt>
                <c:pt idx="3">
                  <c:v>45</c:v>
                </c:pt>
                <c:pt idx="4">
                  <c:v>30</c:v>
                </c:pt>
                <c:pt idx="5">
                  <c:v>29</c:v>
                </c:pt>
                <c:pt idx="6">
                  <c:v>37</c:v>
                </c:pt>
                <c:pt idx="7">
                  <c:v>45</c:v>
                </c:pt>
                <c:pt idx="8">
                  <c:v>41</c:v>
                </c:pt>
                <c:pt idx="9">
                  <c:v>39</c:v>
                </c:pt>
                <c:pt idx="10">
                  <c:v>35</c:v>
                </c:pt>
                <c:pt idx="11">
                  <c:v>41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Fornøyd (5 + 6)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Sheet1!$B$1:$M$1</c:f>
              <c:strCache>
                <c:ptCount val="12"/>
                <c:pt idx="0">
                  <c:v>Barnehagen, kommunal</c:v>
                </c:pt>
                <c:pt idx="1">
                  <c:v>Barnehagen, privat</c:v>
                </c:pt>
                <c:pt idx="2">
                  <c:v>Barneparken</c:v>
                </c:pt>
                <c:pt idx="3">
                  <c:v>Familiebarnehagen</c:v>
                </c:pt>
                <c:pt idx="4">
                  <c:v>Grunnskolens barnetrinn (1-7), offentlig</c:v>
                </c:pt>
                <c:pt idx="5">
                  <c:v>Grunnskolens ungdomstrinn (8-10), offentlig</c:v>
                </c:pt>
                <c:pt idx="6">
                  <c:v>Grunnskolen (1-10), privat</c:v>
                </c:pt>
                <c:pt idx="7">
                  <c:v>Videregående skole, offentlig</c:v>
                </c:pt>
                <c:pt idx="8">
                  <c:v>Videregående skole, privat</c:v>
                </c:pt>
                <c:pt idx="9">
                  <c:v>Aktivitetsskolen (skolefritidsordningen)</c:v>
                </c:pt>
                <c:pt idx="10">
                  <c:v>Musikkskolen</c:v>
                </c:pt>
                <c:pt idx="11">
                  <c:v>Fritids-/ungdomsklubben</c:v>
                </c:pt>
              </c:strCache>
            </c:strRef>
          </c:cat>
          <c:val>
            <c:numRef>
              <c:f>Sheet1!$B$5:$M$5</c:f>
              <c:numCache>
                <c:formatCode>0</c:formatCode>
                <c:ptCount val="12"/>
                <c:pt idx="0">
                  <c:v>45</c:v>
                </c:pt>
                <c:pt idx="1">
                  <c:v>43</c:v>
                </c:pt>
                <c:pt idx="2">
                  <c:v>22</c:v>
                </c:pt>
                <c:pt idx="3">
                  <c:v>27</c:v>
                </c:pt>
                <c:pt idx="4">
                  <c:v>54</c:v>
                </c:pt>
                <c:pt idx="5">
                  <c:v>55</c:v>
                </c:pt>
                <c:pt idx="6">
                  <c:v>45</c:v>
                </c:pt>
                <c:pt idx="7">
                  <c:v>43</c:v>
                </c:pt>
                <c:pt idx="8">
                  <c:v>32</c:v>
                </c:pt>
                <c:pt idx="9">
                  <c:v>39</c:v>
                </c:pt>
                <c:pt idx="10">
                  <c:v>38</c:v>
                </c:pt>
                <c:pt idx="11">
                  <c:v>22</c:v>
                </c:pt>
              </c:numCache>
            </c:numRef>
          </c:val>
        </c:ser>
        <c:dLbls>
          <c:showVal val="1"/>
        </c:dLbls>
        <c:gapWidth val="75"/>
        <c:overlap val="100"/>
        <c:axId val="86136320"/>
        <c:axId val="86137856"/>
      </c:barChart>
      <c:catAx>
        <c:axId val="86136320"/>
        <c:scaling>
          <c:orientation val="maxMin"/>
        </c:scaling>
        <c:axPos val="l"/>
        <c:numFmt formatCode="0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6137856"/>
        <c:crossesAt val="0"/>
        <c:lblAlgn val="ctr"/>
        <c:lblOffset val="100"/>
        <c:tickMarkSkip val="1"/>
      </c:catAx>
      <c:valAx>
        <c:axId val="86137856"/>
        <c:scaling>
          <c:orientation val="minMax"/>
          <c:max val="100"/>
          <c:min val="0"/>
        </c:scaling>
        <c:axPos val="t"/>
        <c:majorGridlines/>
        <c:numFmt formatCode="General\%" sourceLinked="0"/>
        <c:majorTickMark val="in"/>
        <c:tickLblPos val="low"/>
        <c:txPr>
          <a:bodyPr rot="0" vert="horz"/>
          <a:lstStyle/>
          <a:p>
            <a:pPr>
              <a:defRPr/>
            </a:pPr>
            <a:endParaRPr lang="nb-NO"/>
          </a:p>
        </c:txPr>
        <c:crossAx val="86136320"/>
        <c:crosses val="autoZero"/>
        <c:crossBetween val="between"/>
        <c:majorUnit val="50"/>
        <c:minorUnit val="50"/>
      </c:valAx>
    </c:plotArea>
    <c:legend>
      <c:legendPos val="b"/>
      <c:layout>
        <c:manualLayout>
          <c:xMode val="edge"/>
          <c:yMode val="edge"/>
          <c:x val="0"/>
          <c:y val="0.89070422155510065"/>
          <c:w val="0.96328623305648464"/>
          <c:h val="8.7186194785013202E-2"/>
        </c:manualLayout>
      </c:layout>
    </c:legend>
    <c:plotVisOnly val="1"/>
    <c:dispBlanksAs val="gap"/>
  </c:chart>
  <c:txPr>
    <a:bodyPr/>
    <a:lstStyle/>
    <a:p>
      <a:pPr>
        <a:defRPr sz="1000"/>
      </a:pPr>
      <a:endParaRPr lang="nb-NO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14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30114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9507538"/>
            <a:ext cx="30114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EC0A6A-0D5D-4460-B8E1-D859C9A13E3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754563"/>
            <a:ext cx="555942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06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06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9505950"/>
            <a:ext cx="30114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51" tIns="46625" rIns="93251" bIns="4662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DE1EFF-7702-46C6-898C-A5BC1C0C95E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80288" y="6308725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800" b="0" i="0" dirty="0" err="1">
                <a:solidFill>
                  <a:schemeClr val="bg1"/>
                </a:solidFill>
              </a:rPr>
              <a:t>Sector</a:t>
            </a:r>
            <a:r>
              <a:rPr lang="nb-NO" sz="1800" b="0" i="0" dirty="0">
                <a:solidFill>
                  <a:schemeClr val="bg1"/>
                </a:solidFill>
              </a:rPr>
              <a:t> </a:t>
            </a:r>
            <a:r>
              <a:rPr lang="nb-NO" sz="1800" b="0" i="0" dirty="0" err="1">
                <a:solidFill>
                  <a:schemeClr val="bg1"/>
                </a:solidFill>
              </a:rPr>
              <a:t>Name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pic>
        <p:nvPicPr>
          <p:cNvPr id="5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65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643063"/>
            <a:ext cx="8715375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643063"/>
            <a:ext cx="4286250" cy="43576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14313" y="1643063"/>
            <a:ext cx="4286250" cy="43799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643438" y="1500188"/>
            <a:ext cx="4071937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28625" y="1500188"/>
            <a:ext cx="4071938" cy="46434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6838" y="1428750"/>
            <a:ext cx="8904287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092" y="1628775"/>
            <a:ext cx="8853543" cy="439261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FF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NS-Gallup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6164263"/>
            <a:ext cx="1150937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16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897063"/>
            <a:ext cx="8135938" cy="576262"/>
          </a:xfrm>
        </p:spPr>
        <p:txBody>
          <a:bodyPr anchor="ctr"/>
          <a:lstStyle>
            <a:lvl1pPr marL="0" indent="0">
              <a:lnSpc>
                <a:spcPct val="100000"/>
              </a:lnSpc>
              <a:buFont typeface="Wingdings" pitchFamily="4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 Slide – subtitle Arial 32pt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3850" y="1268413"/>
            <a:ext cx="8134350" cy="5778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Division Name: Title Slide – title Arial 32pt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286375" y="928688"/>
            <a:ext cx="3643313" cy="50720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0" y="914400"/>
            <a:ext cx="1703388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89788" y="914400"/>
            <a:ext cx="1703387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14313" y="1428750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6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406525"/>
            <a:ext cx="4286250" cy="4643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57610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57610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28625" y="2143125"/>
            <a:ext cx="4071938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2132013"/>
            <a:ext cx="4071937" cy="40005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4613" y="1500188"/>
            <a:ext cx="4425950" cy="4587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3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643438" y="1571625"/>
            <a:ext cx="4275137" cy="45069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251549" cy="457789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ags" Target="../tags/tag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1030" name="Picture 11" descr="TNS Gallup CMYK TM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3988" r:id="rId3"/>
    <p:sldLayoutId id="2147484013" r:id="rId4"/>
    <p:sldLayoutId id="2147484014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2054" name="Picture 4" descr="TNS Gallup CMYK TM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7261225" y="6513513"/>
            <a:ext cx="1774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0" i="0" dirty="0">
                <a:solidFill>
                  <a:srgbClr val="969696"/>
                </a:solidFill>
              </a:rPr>
              <a:t>TNS Gallup © 2006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3995" r:id="rId3"/>
    <p:sldLayoutId id="2147484030" r:id="rId4"/>
    <p:sldLayoutId id="2147484031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FF008C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000"/>
        </a:lnSpc>
        <a:spcBef>
          <a:spcPct val="0"/>
        </a:spcBef>
        <a:spcAft>
          <a:spcPct val="100000"/>
        </a:spcAft>
        <a:buClr>
          <a:srgbClr val="6E6E6E"/>
        </a:buClr>
        <a:buSzPct val="80000"/>
        <a:buFont typeface="Wingdings" pitchFamily="48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0" y="0"/>
            <a:ext cx="9144000" cy="5715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8" name="Rectangl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0" y="6143625"/>
            <a:ext cx="9144000" cy="7143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0" y="914400"/>
            <a:ext cx="3559175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master body text Arial 18pt</a:t>
            </a:r>
          </a:p>
          <a:p>
            <a:pPr lvl="1"/>
            <a:r>
              <a:rPr lang="en-US" smtClean="0"/>
              <a:t>Second level 16pt</a:t>
            </a:r>
          </a:p>
          <a:p>
            <a:pPr lvl="2"/>
            <a:r>
              <a:rPr lang="en-US" smtClean="0"/>
              <a:t>Third level 14pt</a:t>
            </a:r>
          </a:p>
          <a:p>
            <a:pPr lvl="3"/>
            <a:r>
              <a:rPr lang="en-US" smtClean="0"/>
              <a:t>Fourth level 14pt</a:t>
            </a:r>
          </a:p>
          <a:p>
            <a:pPr lvl="4"/>
            <a:r>
              <a:rPr lang="en-US" smtClean="0"/>
              <a:t>Fifth level 14pt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General Slide – subheading Arial 28pt</a:t>
            </a:r>
          </a:p>
        </p:txBody>
      </p:sp>
      <p:pic>
        <p:nvPicPr>
          <p:cNvPr id="3078" name="Picture 4" descr="TNS Gallup CMYK TM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8" y="6165850"/>
            <a:ext cx="1143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7650"/>
            <a:ext cx="2895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0" i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02" r:id="rId3"/>
    <p:sldLayoutId id="2147484003" r:id="rId4"/>
    <p:sldLayoutId id="2147484047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FF008C"/>
        </a:buClr>
        <a:buSzPct val="8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700"/>
        </a:lnSpc>
        <a:spcBef>
          <a:spcPct val="0"/>
        </a:spcBef>
        <a:spcAft>
          <a:spcPct val="20000"/>
        </a:spcAft>
        <a:buClr>
          <a:srgbClr val="6E6E6E"/>
        </a:buClr>
        <a:buSzPct val="80000"/>
        <a:buFont typeface="Wingdings" pitchFamily="48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5.png"/><Relationship Id="rId5" Type="http://schemas.openxmlformats.org/officeDocument/2006/relationships/tags" Target="../tags/tag77.xml"/><Relationship Id="rId10" Type="http://schemas.openxmlformats.org/officeDocument/2006/relationships/image" Target="../media/image4.png"/><Relationship Id="rId4" Type="http://schemas.openxmlformats.org/officeDocument/2006/relationships/tags" Target="../tags/tag76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Relationship Id="rId4" Type="http://schemas.openxmlformats.org/officeDocument/2006/relationships/chart" Target="../charts/char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Relationship Id="rId4" Type="http://schemas.openxmlformats.org/officeDocument/2006/relationships/chart" Target="../charts/char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4" Type="http://schemas.openxmlformats.org/officeDocument/2006/relationships/chart" Target="../charts/char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chart" Target="../charts/char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chart" Target="../charts/chart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Relationship Id="rId4" Type="http://schemas.openxmlformats.org/officeDocument/2006/relationships/chart" Target="../charts/char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Relationship Id="rId4" Type="http://schemas.openxmlformats.org/officeDocument/2006/relationships/chart" Target="../charts/chart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Relationship Id="rId4" Type="http://schemas.openxmlformats.org/officeDocument/2006/relationships/chart" Target="../charts/char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Relationship Id="rId4" Type="http://schemas.openxmlformats.org/officeDocument/2006/relationships/chart" Target="../charts/char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Relationship Id="rId4" Type="http://schemas.openxmlformats.org/officeDocument/2006/relationships/chart" Target="../charts/char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8488C4">
                <a:alpha val="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he long walk - Marius B. Eide 2009 (tilgjengelig på stock.xchng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316"/>
            <a:ext cx="9144000" cy="6847367"/>
          </a:xfrm>
          <a:prstGeom prst="rect">
            <a:avLst/>
          </a:prstGeom>
        </p:spPr>
      </p:pic>
      <p:pic>
        <p:nvPicPr>
          <p:cNvPr id="55299" name="Picture 8" descr="roz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3810000"/>
            <a:ext cx="8834437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93688" y="5483225"/>
            <a:ext cx="84867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55301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5486400"/>
            <a:ext cx="862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mtClean="0">
                <a:solidFill>
                  <a:srgbClr val="FFFFFF"/>
                </a:solidFill>
                <a:latin typeface="Times New Roman" pitchFamily="18" charset="0"/>
              </a:rPr>
              <a:t>Oslo kommune – Utviklings – og kompetanseetaten		prosjektnummer 106533	/2010		</a:t>
            </a:r>
            <a:endParaRPr lang="nb-NO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2" name="TekstSylinder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175" y="39751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200" smtClean="0">
                <a:solidFill>
                  <a:srgbClr val="FFFFFF"/>
                </a:solidFill>
                <a:latin typeface="Times New Roman" pitchFamily="18" charset="0"/>
              </a:rPr>
              <a:t>Oslo kommunes publikumsundersøkelse 2010</a:t>
            </a:r>
          </a:p>
          <a:p>
            <a:endParaRPr lang="nb-NO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5303" name="TekstSylinder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4557713"/>
            <a:ext cx="819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 smtClean="0">
                <a:solidFill>
                  <a:srgbClr val="FFFFFF"/>
                </a:solidFill>
              </a:rPr>
              <a:t>Grafikkrapport</a:t>
            </a:r>
          </a:p>
          <a:p>
            <a:r>
              <a:rPr lang="nb-NO" sz="1800" smtClean="0">
                <a:solidFill>
                  <a:srgbClr val="FFFFFF"/>
                </a:solidFill>
              </a:rPr>
              <a:t>Nordstrand</a:t>
            </a:r>
          </a:p>
          <a:p>
            <a:endParaRPr lang="nb-NO" sz="1800" smtClean="0">
              <a:solidFill>
                <a:srgbClr val="FFFFFF"/>
              </a:solidFill>
            </a:endParaRPr>
          </a:p>
          <a:p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6000750"/>
            <a:ext cx="9144000" cy="857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rgbClr val="999999">
                  <a:alpha val="2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nb-NO" dirty="0"/>
          </a:p>
        </p:txBody>
      </p:sp>
      <p:pic>
        <p:nvPicPr>
          <p:cNvPr id="55305" name="Picture 20" descr="TNS-Gallup-transparen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8" y="6072188"/>
            <a:ext cx="12239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/>
          <p:cNvSpPr>
            <a:spLocks noChangeAspect="1" noChangeArrowheads="1"/>
          </p:cNvSpPr>
          <p:nvPr/>
        </p:nvSpPr>
        <p:spPr bwMode="auto">
          <a:xfrm>
            <a:off x="0" y="-15875"/>
            <a:ext cx="91440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0548" y="1797983"/>
          <a:ext cx="2079844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3282"/>
                <a:gridCol w="693281"/>
                <a:gridCol w="693281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38029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94490"/>
          <a:ext cx="648073" cy="39352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9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Barnehage,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29640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20548" y="1772811"/>
          <a:ext cx="1935829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5277"/>
                <a:gridCol w="645276"/>
                <a:gridCol w="645276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52468" y="1760934"/>
          <a:ext cx="648073" cy="39604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7" y="1781292"/>
          <a:ext cx="1999447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63196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41925" y="1782690"/>
          <a:ext cx="648073" cy="39519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6" y="1772818"/>
          <a:ext cx="1999447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2"/>
                <a:gridCol w="666482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76232" y="1769323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2088234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1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Helse- og sosialtjenester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67"/>
          <a:ext cx="1944216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86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158236"/>
          <a:ext cx="1944216" cy="4814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48141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64832"/>
          <a:ext cx="480053" cy="4763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7635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1944219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3"/>
                <a:gridCol w="648073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Målgruppe: befolkning 15 år +</a:t>
            </a:r>
          </a:p>
          <a:p>
            <a:r>
              <a:rPr lang="nb-NO" smtClean="0"/>
              <a:t>Bydel: Nordstrand</a:t>
            </a:r>
          </a:p>
          <a:p>
            <a:r>
              <a:rPr lang="nb-NO" smtClean="0"/>
              <a:t>Metode: postalt spørreskjema med mulighet for å svare elektronisk</a:t>
            </a:r>
          </a:p>
          <a:p>
            <a:r>
              <a:rPr lang="nb-NO" smtClean="0"/>
              <a:t>Utvalg: personer med folkeregistrert adresse i Nordstrand</a:t>
            </a:r>
          </a:p>
          <a:p>
            <a:r>
              <a:rPr lang="nb-NO" smtClean="0"/>
              <a:t>Feltperiode: 4. oktober – 11. november 2010.</a:t>
            </a:r>
          </a:p>
          <a:p>
            <a:r>
              <a:rPr lang="nb-NO" smtClean="0"/>
              <a:t>Totalt antall svar i denne rapporten: 427</a:t>
            </a:r>
          </a:p>
          <a:p>
            <a:r>
              <a:rPr lang="nb-NO" smtClean="0"/>
              <a:t>Responsrate: 36%</a:t>
            </a:r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56324" name="Plassholder for bunn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</a:t>
            </a:r>
            <a:endParaRPr lang="en-US" dirty="0" smtClean="0"/>
          </a:p>
        </p:txBody>
      </p:sp>
      <p:sp>
        <p:nvSpPr>
          <p:cNvPr id="6" name="Rektangel 5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Fakta om undersøkelsen</a:t>
            </a:r>
            <a:endParaRPr lang="nb-NO" sz="20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251520" y="5759678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b="0" i="0" smtClean="0">
                <a:solidFill>
                  <a:schemeClr val="tx1"/>
                </a:solidFill>
              </a:rPr>
              <a:t>Bilde på forsiden: ”The long walk” av Marius B. Eide (2009) hentet fra stock.xchng.</a:t>
            </a:r>
            <a:endParaRPr lang="nb-NO" sz="105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Andre tjenester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- har ikke brukt siste 12 måneder: Hvor fornøyd/misfornøyd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90345"/>
          <a:ext cx="1944216" cy="662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21295"/>
          <a:ext cx="480053" cy="652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83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Trygghet og kriminalitet -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88234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i Oslo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60849"/>
          <a:ext cx="2016225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Miljø –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60849"/>
          <a:ext cx="1944216" cy="3312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7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72135"/>
          <a:ext cx="480053" cy="3263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6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Graffiti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Synes du det er mye eller lite tagging i...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5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14751"/>
          <a:ext cx="1944216" cy="20223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”Mye”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17010"/>
          <a:ext cx="480053" cy="2020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Brukshyppighet og deltakelse i aktiviteter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ofte....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32855"/>
          <a:ext cx="2016225" cy="3124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6268"/>
          <a:ext cx="480053" cy="3078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535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529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538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Tilrettelagte uteområder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 parkene og uteområdene som det er mest naturlig for deg å bruke?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Hovedveier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5285"/>
          <a:ext cx="2016228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Vedlikeholdet av veier - Veiene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29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71600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156176" y="2060848"/>
          <a:ext cx="2088231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156176" y="1340768"/>
          <a:ext cx="2088231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7"/>
                <a:gridCol w="696077"/>
                <a:gridCol w="696077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536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523</a:t>
                      </a:r>
                      <a:endParaRPr lang="nb-NO" sz="10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langs hovedvei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175849"/>
          <a:ext cx="2016228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boligstrøket der du bor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6623"/>
          <a:ext cx="2016225" cy="3346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31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40042"/>
          <a:ext cx="480053" cy="3297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507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43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Fortau, gang- og sykkelveier – i sentrum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175849"/>
          <a:ext cx="2016225" cy="31253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78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34076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187138"/>
          <a:ext cx="480053" cy="30791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39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Trafikksikkerheten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ofte bruker du kollektive transportmidler innenfor Oslo?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164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988840"/>
          <a:ext cx="1944216" cy="520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2072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47217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”Ukentlig”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47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02253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543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Det kollektive transporttilbudet i Oslo (trikk, buss og bane)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35</a:t>
            </a:r>
          </a:p>
        </p:txBody>
      </p:sp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683568" y="1412776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36669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Hva er det viktigste som skal til for at du skal bruke det kollektive transporttilbudet mer i det daglige?</a:t>
            </a:r>
            <a:endParaRPr lang="nb-NO" sz="1200" i="0" dirty="0" smtClean="0"/>
          </a:p>
        </p:txBody>
      </p:sp>
      <p:graphicFrame>
        <p:nvGraphicFramePr>
          <p:cNvPr id="14" name="Tabell 13"/>
          <p:cNvGraphicFramePr>
            <a:graphicFrameLocks noGrp="1"/>
          </p:cNvGraphicFramePr>
          <p:nvPr/>
        </p:nvGraphicFramePr>
        <p:xfrm>
          <a:off x="1475656" y="803751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n=999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476972" y="3420025"/>
          <a:ext cx="480053" cy="513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13031">
                <a:tc>
                  <a:txBody>
                    <a:bodyPr/>
                    <a:lstStyle/>
                    <a:p>
                      <a:pPr algn="r"/>
                      <a:r>
                        <a:rPr lang="nb-NO" sz="1000" b="0" i="0" smtClean="0">
                          <a:solidFill>
                            <a:schemeClr val="tx1"/>
                          </a:solidFill>
                        </a:rPr>
                        <a:t>450</a:t>
                      </a:r>
                      <a:endParaRPr lang="nb-NO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 15"/>
          <p:cNvGraphicFramePr>
            <a:graphicFrameLocks noGrp="1"/>
          </p:cNvGraphicFramePr>
          <p:nvPr/>
        </p:nvGraphicFramePr>
        <p:xfrm>
          <a:off x="107504" y="2996952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Barns oppvekstmiljø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 eller misfornøyd er du med...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2"/>
          <a:ext cx="2016225" cy="33472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91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9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42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65304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1881960"/>
          <a:ext cx="2016226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5"/>
                <a:gridCol w="672075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96752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 –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2016224" cy="385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18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8" y="1196752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23"/>
          <a:ext cx="480053" cy="3810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5139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39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2160240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/>
                <a:gridCol w="720080"/>
                <a:gridCol w="720080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6" y="1340768"/>
          <a:ext cx="2160243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1"/>
                <a:gridCol w="720081"/>
                <a:gridCol w="720081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OSLO SOM BY Å BO I. Hvor fornøyd/misfornøyd er du når det gjelder...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8478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1" y="1124744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6012159" y="1772816"/>
          <a:ext cx="2016224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264350" y="1767920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Brukervurderinger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”Ja” - har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48422"/>
          <a:ext cx="2088234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88234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6078"/>
                <a:gridCol w="696078"/>
                <a:gridCol w="696078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5" y="2048422"/>
          <a:ext cx="1944222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4"/>
                <a:gridCol w="648074"/>
                <a:gridCol w="648074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Omdømmevurderinger -  De eldres levekår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Dersom ”Nei” – har ikke brukt siste 12 måneder: Hvor fornøyd/misfornøyd er du med...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8422"/>
          <a:ext cx="1944216" cy="3305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99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9715"/>
          <a:ext cx="480053" cy="3257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852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43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synes du at. . 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637220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045285"/>
          <a:ext cx="2016225" cy="3327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1983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56573"/>
          <a:ext cx="480053" cy="3278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695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Demokrati og muligheten for å påvirke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44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du i løpet av de siste tre årene deltatt i noen av disse aktivitetene?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81960"/>
          <a:ext cx="1944216" cy="3851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  <a:gridCol w="648071"/>
                <a:gridCol w="648072"/>
              </a:tblGrid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196752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691680" y="6093296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</a:t>
                      </a:r>
                    </a:p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n=552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bystyremedlem/byrådsmedlem om en (politisk) sak?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Et medlem av bydelsutvalget om en (politisk) sak?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n=17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46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 Administrasjonen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n=47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5823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58232" y="908720"/>
            <a:ext cx="4046216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eldrerådet i bydelen?</a:t>
            </a:r>
            <a:endParaRPr lang="nb-NO" sz="1200" i="0" dirty="0" smtClean="0"/>
          </a:p>
        </p:txBody>
      </p:sp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579613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n=8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37752" y="1531640"/>
          <a:ext cx="4046216" cy="376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Hvordan har du henvendt deg til...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404621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Henvendt deg til rådet for funksjonshemmede i bydelen?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1475656" y="5517232"/>
          <a:ext cx="1296143" cy="379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n=3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</a:p>
          <a:p>
            <a:pPr algn="r"/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Påvirkningsmuligheter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788241"/>
            <a:ext cx="82946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I hvilken grad tror du at du kan påvirke kommunale beslutninger gjennom å bruke de ulike aktivitetene nevnt nedenfor?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1806664"/>
          <a:ext cx="2232248" cy="3888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4"/>
                <a:gridCol w="744082"/>
                <a:gridCol w="744082"/>
              </a:tblGrid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494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75078"/>
          <a:ext cx="2232249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4083"/>
                <a:gridCol w="744083"/>
                <a:gridCol w="744083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1922419"/>
          <a:ext cx="480053" cy="381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466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367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Innhenting av informasjon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49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 henter du vanligvis informasjon om Oslo kommune?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n=552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DIN VURDERING AV OMRÅDET DER DU BOR. I hvilken grad...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72816"/>
          <a:ext cx="1944216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24744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n-NO" sz="1200" b="0" baseline="0" smtClean="0">
                          <a:solidFill>
                            <a:schemeClr val="tx1"/>
                          </a:solidFill>
                        </a:rPr>
                        <a:t>Andel ”I stor grad”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51520" y="1772816"/>
          <a:ext cx="648072" cy="34563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Tilfredshet med informasjon fra Oslo kommune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50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z="1200" i="0" smtClean="0"/>
              <a:t>Alt i alt, hvor fornøyd eller misfornøyd er du med informasjonen fra Oslo kommune?	</a:t>
            </a:r>
            <a:endParaRPr lang="nb-NO" sz="1200" i="0" dirty="0" smtClean="0"/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59632" y="1772816"/>
          <a:ext cx="4680519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9" y="2272269"/>
          <a:ext cx="1944216" cy="10111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1011158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268760"/>
          <a:ext cx="1944216" cy="67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209630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32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274528"/>
          <a:ext cx="480053" cy="10104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101045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338420"/>
          <a:ext cx="1296143" cy="338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38058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251520" y="1268760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Foretrukne informasjonskanaler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51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582720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200" i="0" smtClean="0"/>
              <a:t>Hvordan mener du Oslo kommune best kan informere? (maks fire alternativer)</a:t>
            </a:r>
            <a:endParaRPr lang="nb-NO" sz="1200" i="0" dirty="0" smtClean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6660232" y="4581128"/>
          <a:ext cx="129614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379787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svar: n=552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Rektangel 13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6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AV BYDELEN. Hvor fornøyd/misfornøyd er du når det gjelder... (1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58" y="2025971"/>
          <a:ext cx="2016225" cy="33472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406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340768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l 17"/>
          <p:cNvGraphicFramePr>
            <a:graphicFrameLocks noGrp="1"/>
          </p:cNvGraphicFramePr>
          <p:nvPr/>
        </p:nvGraphicFramePr>
        <p:xfrm>
          <a:off x="467544" y="2037258"/>
          <a:ext cx="480053" cy="3297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0053"/>
              </a:tblGrid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461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22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Oslo, bydelen og lokalområdet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7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NÆRMERE VURDERING OMRÅDET DER DU BOR. Hvor fornøyd/misfornøyd er du når det gjelder... (2 av 2)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700808"/>
          <a:ext cx="5040559" cy="415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0755" y="1993736"/>
          <a:ext cx="1945620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540"/>
                <a:gridCol w="648540"/>
                <a:gridCol w="648540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9" y="1340768"/>
          <a:ext cx="1944216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  <a:gridCol w="648072"/>
                <a:gridCol w="648072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 ”(5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410427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88114" y="1988840"/>
          <a:ext cx="648072" cy="3419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/>
              </a:tblGrid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514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459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407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Dekning/ omfang av tjenester i bydelen i forhold til behovet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8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Hvor fornøyd/misfornøyd er du når det gjelder dekning/ omfang av...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493204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12160" y="1781205"/>
          <a:ext cx="201622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4"/>
                <a:gridCol w="672074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57" y="1111530"/>
          <a:ext cx="2016228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6"/>
                <a:gridCol w="672076"/>
                <a:gridCol w="672076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”Fornøyd” (5 + 6)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323527" y="1772816"/>
          <a:ext cx="648073" cy="396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449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tel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642350" cy="504825"/>
          </a:xfrm>
        </p:spPr>
        <p:txBody>
          <a:bodyPr/>
          <a:lstStyle/>
          <a:p>
            <a:r>
              <a:rPr lang="nb-NO" sz="2000" smtClean="0"/>
              <a:t>Barnehage og skole</a:t>
            </a:r>
            <a:endParaRPr lang="nb-NO" sz="2000" dirty="0" smtClean="0"/>
          </a:p>
        </p:txBody>
      </p:sp>
      <p:sp>
        <p:nvSpPr>
          <p:cNvPr id="57348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9</a:t>
            </a:r>
            <a:endParaRPr lang="en-US" dirty="0" smtClean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752" y="908720"/>
            <a:ext cx="8294688" cy="276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nb-NO" sz="1200" i="0" smtClean="0">
                <a:solidFill>
                  <a:schemeClr val="tx1"/>
                </a:solidFill>
              </a:rPr>
              <a:t>Har brukt siste 12 måneder  (Bruksdefinisjon: dersom du eller noen i nær familie har brukt tjenesten)</a:t>
            </a:r>
            <a:endParaRPr lang="nb-NO" sz="120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macro?name=Zoom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899592" y="1556792"/>
          <a:ext cx="5040559" cy="46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ell 9"/>
          <p:cNvGraphicFramePr>
            <a:graphicFrameLocks noGrp="1"/>
          </p:cNvGraphicFramePr>
          <p:nvPr/>
        </p:nvGraphicFramePr>
        <p:xfrm>
          <a:off x="6028938" y="1856805"/>
          <a:ext cx="1999445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6483"/>
                <a:gridCol w="666481"/>
                <a:gridCol w="666481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l 8"/>
          <p:cNvGraphicFramePr>
            <a:graphicFrameLocks noGrp="1"/>
          </p:cNvGraphicFramePr>
          <p:nvPr/>
        </p:nvGraphicFramePr>
        <p:xfrm>
          <a:off x="6012160" y="1183538"/>
          <a:ext cx="2016225" cy="7332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5"/>
                <a:gridCol w="672075"/>
                <a:gridCol w="672075"/>
              </a:tblGrid>
              <a:tr h="337054">
                <a:tc gridSpan="3">
                  <a:txBody>
                    <a:bodyPr/>
                    <a:lstStyle/>
                    <a:p>
                      <a:pPr algn="ctr"/>
                      <a:r>
                        <a:rPr lang="nb-NO" sz="1200" b="0" baseline="0" smtClean="0">
                          <a:solidFill>
                            <a:schemeClr val="tx1"/>
                          </a:solidFill>
                        </a:rPr>
                        <a:t>Andel ”Ja”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96"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Bydel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Oslo</a:t>
                      </a:r>
                    </a:p>
                    <a:p>
                      <a:pPr algn="ctr"/>
                      <a:r>
                        <a:rPr lang="nb-NO" sz="10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35497" y="1266411"/>
          <a:ext cx="1296143" cy="5435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3"/>
              </a:tblGrid>
              <a:tr h="543549">
                <a:tc>
                  <a:txBody>
                    <a:bodyPr/>
                    <a:lstStyle/>
                    <a:p>
                      <a:pPr algn="ctr"/>
                      <a:r>
                        <a:rPr lang="nb-NO" sz="1200" b="0" smtClean="0">
                          <a:solidFill>
                            <a:schemeClr val="tx1"/>
                          </a:solidFill>
                        </a:rPr>
                        <a:t>Antall svar</a:t>
                      </a:r>
                      <a:endParaRPr lang="nb-NO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ktangel 11"/>
          <p:cNvSpPr/>
          <p:nvPr/>
        </p:nvSpPr>
        <p:spPr>
          <a:xfrm>
            <a:off x="5580112" y="6174731"/>
            <a:ext cx="3419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b-NO" b="0" i="0" smtClean="0">
                <a:solidFill>
                  <a:schemeClr val="tx1"/>
                </a:solidFill>
              </a:rPr>
              <a:t>Nordstrand </a:t>
            </a:r>
            <a:endParaRPr lang="nb-NO" b="0" i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" name="Tabell 10"/>
          <p:cNvGraphicFramePr>
            <a:graphicFrameLocks noGrp="1"/>
          </p:cNvGraphicFramePr>
          <p:nvPr/>
        </p:nvGraphicFramePr>
        <p:xfrm>
          <a:off x="267093" y="1849814"/>
          <a:ext cx="648073" cy="39232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3"/>
              </a:tblGrid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496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493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488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492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489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487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41">
                <a:tc>
                  <a:txBody>
                    <a:bodyPr/>
                    <a:lstStyle/>
                    <a:p>
                      <a:pPr algn="r"/>
                      <a:r>
                        <a:rPr lang="nb-NO" sz="1000" b="0" smtClean="0">
                          <a:solidFill>
                            <a:schemeClr val="tx1"/>
                          </a:solidFill>
                        </a:rPr>
                        <a:t>485</a:t>
                      </a:r>
                      <a:endParaRPr lang="nb-NO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TERPRISEVERSION" val="4.2.2.3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vlak"/>
  <p:tag name="CHAPTERVLAK" val="roz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onderstrepi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hapterPresentatieTite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Tite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AgendaOpmaak"/>
  <p:tag name="AGENDAOPMAAK" val="VoorbladOnderTite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" val="CLM2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" val="True"/>
  <p:tag name="XAS" val="False"/>
  <p:tag name="YAS" val="False"/>
</p:tagLst>
</file>

<file path=ppt/theme/theme1.xml><?xml version="1.0" encoding="utf-8"?>
<a:theme xmlns:a="http://schemas.openxmlformats.org/drawingml/2006/main" name="Mal 1Standard TNS Gallup pp">
  <a:themeElements>
    <a:clrScheme name="Mal 1Standard TNS Gallup 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NS pink - Start">
  <a:themeElements>
    <a:clrScheme name="TNS pink - St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E6E6E"/>
      </a:accent1>
      <a:accent2>
        <a:srgbClr val="FF008C"/>
      </a:accent2>
      <a:accent3>
        <a:srgbClr val="FFFFFF"/>
      </a:accent3>
      <a:accent4>
        <a:srgbClr val="000000"/>
      </a:accent4>
      <a:accent5>
        <a:srgbClr val="BABABA"/>
      </a:accent5>
      <a:accent6>
        <a:srgbClr val="E7007E"/>
      </a:accent6>
      <a:hlink>
        <a:srgbClr val="000000"/>
      </a:hlink>
      <a:folHlink>
        <a:srgbClr val="FF3300"/>
      </a:folHlink>
    </a:clrScheme>
    <a:fontScheme name="TNS pink - Sta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NS pink - St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l 1Standard TNS Gallup pp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_Mal 1Standard TNS Gallup 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1" u="none" strike="noStrike" cap="none" normalizeH="0" baseline="0" smtClean="0">
            <a:ln>
              <a:noFill/>
            </a:ln>
            <a:solidFill>
              <a:srgbClr val="FF008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l 1Standard TNS Gallup 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E6E6E"/>
        </a:accent1>
        <a:accent2>
          <a:srgbClr val="FF008C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E7007E"/>
        </a:accent6>
        <a:hlink>
          <a:srgbClr val="0000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\\Filserver\maler\Maler og Logoer\Standardmaler\Mal 1Standard TNS Gallup pp.pot</Template>
  <TotalTime>11573</TotalTime>
  <Words>2992</Words>
  <Application>Microsoft Office PowerPoint</Application>
  <PresentationFormat>Skjermfremvisning (4:3)</PresentationFormat>
  <Paragraphs>1642</Paragraphs>
  <Slides>51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51</vt:i4>
      </vt:variant>
    </vt:vector>
  </HeadingPairs>
  <TitlesOfParts>
    <vt:vector size="54" baseType="lpstr">
      <vt:lpstr>Mal 1Standard TNS Gallup pp</vt:lpstr>
      <vt:lpstr>TNS pink - Start</vt:lpstr>
      <vt:lpstr>1_Mal 1Standard TNS Gallup pp</vt:lpstr>
      <vt:lpstr>Lysbilde 1</vt:lpstr>
      <vt:lpstr>Fakta om undersøkelsen</vt:lpstr>
      <vt:lpstr>Oslo, bydelen og lokalområdet</vt:lpstr>
      <vt:lpstr>Oslo, bydelen og lokalområdet</vt:lpstr>
      <vt:lpstr>Oslo, bydelen og lokalområdet</vt:lpstr>
      <vt:lpstr>Oslo, bydelen og lokalområdet</vt:lpstr>
      <vt:lpstr>Oslo, bydelen og lokalområdet</vt:lpstr>
      <vt:lpstr>Dekning/ omfang av tjenester i bydelen i forhold til behovet</vt:lpstr>
      <vt:lpstr>Barnehage og skole</vt:lpstr>
      <vt:lpstr>Brukervurderinger -  Barnehage, skole</vt:lpstr>
      <vt:lpstr>Omdømmevurderinger -  Barnehage, skole</vt:lpstr>
      <vt:lpstr>Helse- og sosialtjenester</vt:lpstr>
      <vt:lpstr>Helse- og sosialtjenester</vt:lpstr>
      <vt:lpstr>Brukervurderinger -  Helse- og sosialtjenester</vt:lpstr>
      <vt:lpstr>Brukervurderinger -  Helse- og sosialtjenester</vt:lpstr>
      <vt:lpstr>Omdømmevurderinger -  Helse- og sosialtjenester</vt:lpstr>
      <vt:lpstr>Omdømmevurderinger -  Helse- og sosialtjenester</vt:lpstr>
      <vt:lpstr>Andre tjenester</vt:lpstr>
      <vt:lpstr>Brukervurderinger -  Andre tjenester</vt:lpstr>
      <vt:lpstr>Omdømmevurderinger -  Andre tjenester</vt:lpstr>
      <vt:lpstr>Trygghet og kriminalitet - i Oslo sentrum</vt:lpstr>
      <vt:lpstr>Trygghet og kriminalitet - der du bor</vt:lpstr>
      <vt:lpstr>Miljø – i Oslo sentrum</vt:lpstr>
      <vt:lpstr>Miljø – der du bor</vt:lpstr>
      <vt:lpstr>Graffiti</vt:lpstr>
      <vt:lpstr>Brukshyppighet og deltakelse i aktiviteter</vt:lpstr>
      <vt:lpstr>Tilrettelagte uteområder</vt:lpstr>
      <vt:lpstr>Vedlikeholdet av veier - Hovedveier</vt:lpstr>
      <vt:lpstr>Vedlikeholdet av veier - Veiene i boligstrøket der du bor</vt:lpstr>
      <vt:lpstr>Fortau, gang- og sykkelveier – langs hovedvei</vt:lpstr>
      <vt:lpstr>Fortau, gang- og sykkelveier – i boligstrøket der du bor</vt:lpstr>
      <vt:lpstr>Fortau, gang- og sykkelveier – i sentrum</vt:lpstr>
      <vt:lpstr>Trafikksikkerheten</vt:lpstr>
      <vt:lpstr>Det kollektive transporttilbudet i Oslo (trikk, buss og bane)</vt:lpstr>
      <vt:lpstr>Det kollektive transporttilbudet i Oslo (trikk, buss og bane)</vt:lpstr>
      <vt:lpstr>Barns oppvekstmiljø</vt:lpstr>
      <vt:lpstr>De eldres levekår</vt:lpstr>
      <vt:lpstr>De eldres levekår</vt:lpstr>
      <vt:lpstr>Brukervurderinger -  De eldres levekår</vt:lpstr>
      <vt:lpstr>Brukervurderinger -  De eldres levekår</vt:lpstr>
      <vt:lpstr>Omdømmevurderinger -  De eldres levekår</vt:lpstr>
      <vt:lpstr>Omdømmevurderinger -  De eldres levekår</vt:lpstr>
      <vt:lpstr>Demokrati og muligheten for å påvirke</vt:lpstr>
      <vt:lpstr>Demokrati og muligheten for å påvirke</vt:lpstr>
      <vt:lpstr>Hvordan har du henvendt deg til...</vt:lpstr>
      <vt:lpstr>Hvordan har du henvendt deg til...</vt:lpstr>
      <vt:lpstr>Hvordan har du henvendt deg til...</vt:lpstr>
      <vt:lpstr>Påvirkningsmuligheter</vt:lpstr>
      <vt:lpstr>Innhenting av informasjon</vt:lpstr>
      <vt:lpstr>Tilfredshet med informasjon fra Oslo kommune</vt:lpstr>
      <vt:lpstr>Foretrukne informasjonskanaler</vt:lpstr>
    </vt:vector>
  </TitlesOfParts>
  <Company>TNS Gallup Norway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KTI - NextGenTel</dc:title>
  <dc:creator>Erlende</dc:creator>
  <cp:lastModifiedBy>Administrator</cp:lastModifiedBy>
  <cp:revision>781</cp:revision>
  <dcterms:created xsi:type="dcterms:W3CDTF">2005-04-18T10:08:26Z</dcterms:created>
  <dcterms:modified xsi:type="dcterms:W3CDTF">2011-02-07T10:37:24Z</dcterms:modified>
</cp:coreProperties>
</file>