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140.xml" ContentType="application/vnd.openxmlformats-officedocument.presentationml.tags+xml"/>
  <Override PartName="/ppt/charts/chart68.xml" ContentType="application/vnd.openxmlformats-officedocument.drawingml.char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notesSlides/notesSlide63.xml" ContentType="application/vnd.openxmlformats-officedocument.presentationml.notesSlide+xml"/>
  <Override PartName="/ppt/charts/chart71.xml" ContentType="application/vnd.openxmlformats-officedocument.drawingml.chart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notesSlides/notesSlide41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notesSlides/notesSlide79.xml" ContentType="application/vnd.openxmlformats-officedocument.presentationml.notesSlid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notesSlides/notesSlide57.xml" ContentType="application/vnd.openxmlformats-officedocument.presentationml.notesSlide+xml"/>
  <Override PartName="/ppt/charts/chart65.xml" ContentType="application/vnd.openxmlformats-officedocument.drawingml.chart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60.xml" ContentType="application/vnd.openxmlformats-officedocument.presentationml.notesSlide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charts/chart59.xml" ContentType="application/vnd.openxmlformats-officedocument.drawingml.chart+xml"/>
  <Override PartName="/ppt/tags/tag142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notesSlides/notesSlide65.xml" ContentType="application/vnd.openxmlformats-officedocument.presentationml.notesSlide+xml"/>
  <Override PartName="/ppt/charts/chart73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notesSlides/notesSlide54.xml" ContentType="application/vnd.openxmlformats-officedocument.presentationml.notesSlide+xml"/>
  <Override PartName="/ppt/charts/chart62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147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charts/chart78.xml" ContentType="application/vnd.openxmlformats-officedocument.drawingml.char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notesSlides/notesSlide59.xml" ContentType="application/vnd.openxmlformats-officedocument.presentationml.notesSlide+xml"/>
  <Override PartName="/ppt/charts/chart67.xml" ContentType="application/vnd.openxmlformats-officedocument.drawingml.chart+xml"/>
  <Override PartName="/ppt/tags/tag150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charts/chart70.xml" ContentType="application/vnd.openxmlformats-officedocument.drawingml.chart+xml"/>
  <Override PartName="/ppt/notesSlides/notesSlide73.xml" ContentType="application/vnd.openxmlformats-officedocument.presentationml.notes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charts/chart2.xml" ContentType="application/vnd.openxmlformats-officedocument.drawingml.chart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tags/tag122.xml" ContentType="application/vnd.openxmlformats-officedocument.presentationml.tags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notesSlides/notesSlide67.xml" ContentType="application/vnd.openxmlformats-officedocument.presentationml.notesSlide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charts/chart53.xml" ContentType="application/vnd.openxmlformats-officedocument.drawingml.chart+xml"/>
  <Override PartName="/ppt/notesSlides/notesSlide56.xml" ContentType="application/vnd.openxmlformats-officedocument.presentationml.notesSlide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70.xml" ContentType="application/vnd.openxmlformats-officedocument.presentationml.notesSlide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charts/chart72.xml" ContentType="application/vnd.openxmlformats-officedocument.drawingml.chart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notesSlides/notesSlide53.xml" ContentType="application/vnd.openxmlformats-officedocument.presentationml.notesSlide+xml"/>
  <Override PartName="/ppt/charts/chart61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notesSlides/notesSlide69.xml" ContentType="application/vnd.openxmlformats-officedocument.presentationml.notesSlide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charts/chart55.xml" ContentType="application/vnd.openxmlformats-officedocument.drawingml.chart+xml"/>
  <Override PartName="/ppt/notesSlides/notesSlide58.xml" ContentType="application/vnd.openxmlformats-officedocument.presentationml.notesSlide+xml"/>
  <Override PartName="/ppt/charts/chart66.xml" ContentType="application/vnd.openxmlformats-officedocument.drawingml.char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notesSlides/notesSlide72.xml" ContentType="application/vnd.openxmlformats-officedocument.presentationml.notesSlide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6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129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notesSlides/notesSlide66.xml" ContentType="application/vnd.openxmlformats-officedocument.presentationml.notesSlide+xml"/>
  <Override PartName="/ppt/charts/chart74.xml" ContentType="application/vnd.openxmlformats-officedocument.drawingml.chart+xml"/>
  <Override PartName="/ppt/notesSlides/notesSlide77.xml" ContentType="application/vnd.openxmlformats-officedocument.presentationml.notes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notesSlides/notesSlide55.xml" ContentType="application/vnd.openxmlformats-officedocument.presentationml.notesSlide+xml"/>
  <Override PartName="/ppt/charts/chart63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  <Override PartName="/ppt/charts/chart52.xml" ContentType="application/vnd.openxmlformats-officedocument.drawingml.chart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80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charts/chart79.xml" ContentType="application/vnd.openxmlformats-officedocument.drawingml.char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charts/chart57.xml" ContentType="application/vnd.openxmlformats-officedocument.drawingml.chart+xml"/>
  <Override PartName="/ppt/slides/slide36.xml" ContentType="application/vnd.openxmlformats-officedocument.presentationml.slide+xml"/>
  <Override PartName="/ppt/notesSlides/notesSlide49.xml" ContentType="application/vnd.openxmlformats-officedocument.presentationml.notesSlide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charts/chart13.xml" ContentType="application/vnd.openxmlformats-officedocument.drawingml.chart+xml"/>
  <Override PartName="/ppt/charts/chart60.xml" ContentType="application/vnd.openxmlformats-officedocument.drawingml.chart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45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23.xml" ContentType="application/vnd.openxmlformats-officedocument.presentationml.tags+xml"/>
  <Override PartName="/ppt/notesSlides/notesSlide68.xml" ContentType="application/vnd.openxmlformats-officedocument.presentationml.notesSlide+xml"/>
  <Override PartName="/ppt/charts/chart76.xml" ContentType="application/vnd.openxmlformats-officedocument.drawingml.chart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charts/chart8.xml" ContentType="application/vnd.openxmlformats-officedocument.drawingml.chart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84"/>
  </p:notesMasterIdLst>
  <p:handoutMasterIdLst>
    <p:handoutMasterId r:id="rId85"/>
  </p:handoutMasterIdLst>
  <p:sldIdLst>
    <p:sldId id="256" r:id="rId4"/>
    <p:sldId id="334" r:id="rId5"/>
    <p:sldId id="409" r:id="rId6"/>
    <p:sldId id="428" r:id="rId7"/>
    <p:sldId id="429" r:id="rId8"/>
    <p:sldId id="431" r:id="rId9"/>
    <p:sldId id="410" r:id="rId10"/>
    <p:sldId id="432" r:id="rId11"/>
    <p:sldId id="359" r:id="rId12"/>
    <p:sldId id="433" r:id="rId13"/>
    <p:sldId id="434" r:id="rId14"/>
    <p:sldId id="420" r:id="rId15"/>
    <p:sldId id="435" r:id="rId16"/>
    <p:sldId id="436" r:id="rId17"/>
    <p:sldId id="421" r:id="rId18"/>
    <p:sldId id="437" r:id="rId19"/>
    <p:sldId id="438" r:id="rId20"/>
    <p:sldId id="422" r:id="rId21"/>
    <p:sldId id="423" r:id="rId22"/>
    <p:sldId id="424" r:id="rId23"/>
    <p:sldId id="460" r:id="rId24"/>
    <p:sldId id="425" r:id="rId25"/>
    <p:sldId id="426" r:id="rId26"/>
    <p:sldId id="370" r:id="rId27"/>
    <p:sldId id="372" r:id="rId28"/>
    <p:sldId id="440" r:id="rId29"/>
    <p:sldId id="413" r:id="rId30"/>
    <p:sldId id="414" r:id="rId31"/>
    <p:sldId id="459" r:id="rId32"/>
    <p:sldId id="373" r:id="rId33"/>
    <p:sldId id="374" r:id="rId34"/>
    <p:sldId id="415" r:id="rId35"/>
    <p:sldId id="441" r:id="rId36"/>
    <p:sldId id="442" r:id="rId37"/>
    <p:sldId id="375" r:id="rId38"/>
    <p:sldId id="376" r:id="rId39"/>
    <p:sldId id="443" r:id="rId40"/>
    <p:sldId id="378" r:id="rId41"/>
    <p:sldId id="379" r:id="rId42"/>
    <p:sldId id="444" r:id="rId43"/>
    <p:sldId id="445" r:id="rId44"/>
    <p:sldId id="446" r:id="rId45"/>
    <p:sldId id="382" r:id="rId46"/>
    <p:sldId id="447" r:id="rId47"/>
    <p:sldId id="384" r:id="rId48"/>
    <p:sldId id="383" r:id="rId49"/>
    <p:sldId id="385" r:id="rId50"/>
    <p:sldId id="386" r:id="rId51"/>
    <p:sldId id="387" r:id="rId52"/>
    <p:sldId id="448" r:id="rId53"/>
    <p:sldId id="388" r:id="rId54"/>
    <p:sldId id="449" r:id="rId55"/>
    <p:sldId id="389" r:id="rId56"/>
    <p:sldId id="450" r:id="rId57"/>
    <p:sldId id="401" r:id="rId58"/>
    <p:sldId id="451" r:id="rId59"/>
    <p:sldId id="381" r:id="rId60"/>
    <p:sldId id="452" r:id="rId61"/>
    <p:sldId id="453" r:id="rId62"/>
    <p:sldId id="391" r:id="rId63"/>
    <p:sldId id="455" r:id="rId64"/>
    <p:sldId id="454" r:id="rId65"/>
    <p:sldId id="456" r:id="rId66"/>
    <p:sldId id="392" r:id="rId67"/>
    <p:sldId id="396" r:id="rId68"/>
    <p:sldId id="394" r:id="rId69"/>
    <p:sldId id="397" r:id="rId70"/>
    <p:sldId id="457" r:id="rId71"/>
    <p:sldId id="418" r:id="rId72"/>
    <p:sldId id="419" r:id="rId73"/>
    <p:sldId id="398" r:id="rId74"/>
    <p:sldId id="399" r:id="rId75"/>
    <p:sldId id="458" r:id="rId76"/>
    <p:sldId id="354" r:id="rId77"/>
    <p:sldId id="402" r:id="rId78"/>
    <p:sldId id="403" r:id="rId79"/>
    <p:sldId id="411" r:id="rId80"/>
    <p:sldId id="405" r:id="rId81"/>
    <p:sldId id="407" r:id="rId82"/>
    <p:sldId id="408" r:id="rId83"/>
  </p:sldIdLst>
  <p:sldSz cx="9144000" cy="6858000" type="screen4x3"/>
  <p:notesSz cx="6946900" cy="10007600"/>
  <p:custDataLst>
    <p:tags r:id="rId8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65D"/>
    <a:srgbClr val="419EBF"/>
    <a:srgbClr val="FF9900"/>
    <a:srgbClr val="008000"/>
    <a:srgbClr val="FF5050"/>
    <a:srgbClr val="969696"/>
    <a:srgbClr val="CC0000"/>
    <a:srgbClr val="FF9933"/>
    <a:srgbClr val="BCDF7D"/>
    <a:srgbClr val="3184A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3" autoAdjust="0"/>
    <p:restoredTop sz="99831" autoAdjust="0"/>
  </p:normalViewPr>
  <p:slideViewPr>
    <p:cSldViewPr>
      <p:cViewPr varScale="1">
        <p:scale>
          <a:sx n="130" d="100"/>
          <a:sy n="130" d="100"/>
        </p:scale>
        <p:origin x="-1446" y="-84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ableStyles" Target="tableStyle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0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</c:v>
                </c:pt>
                <c:pt idx="1">
                  <c:v>9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14</c:v>
                </c:pt>
                <c:pt idx="1">
                  <c:v>18</c:v>
                </c:pt>
                <c:pt idx="2">
                  <c:v>14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80</c:v>
                </c:pt>
                <c:pt idx="1">
                  <c:v>66</c:v>
                </c:pt>
                <c:pt idx="2">
                  <c:v>79</c:v>
                </c:pt>
                <c:pt idx="3">
                  <c:v>58</c:v>
                </c:pt>
              </c:numCache>
            </c:numRef>
          </c:val>
        </c:ser>
        <c:dLbls>
          <c:showVal val="1"/>
        </c:dLbls>
        <c:gapWidth val="75"/>
        <c:overlap val="100"/>
        <c:axId val="212504960"/>
        <c:axId val="212506496"/>
      </c:barChart>
      <c:catAx>
        <c:axId val="2125049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2506496"/>
        <c:crossesAt val="0"/>
        <c:lblAlgn val="ctr"/>
        <c:lblOffset val="100"/>
        <c:tickMarkSkip val="1"/>
      </c:catAx>
      <c:valAx>
        <c:axId val="2125064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25049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642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</c:v>
                </c:pt>
                <c:pt idx="1">
                  <c:v>10</c:v>
                </c:pt>
                <c:pt idx="2">
                  <c:v>13</c:v>
                </c:pt>
                <c:pt idx="3">
                  <c:v>13</c:v>
                </c:pt>
                <c:pt idx="4">
                  <c:v>12</c:v>
                </c:pt>
                <c:pt idx="5">
                  <c:v>27</c:v>
                </c:pt>
                <c:pt idx="6">
                  <c:v>31</c:v>
                </c:pt>
                <c:pt idx="7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7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  <c:pt idx="4">
                  <c:v>14</c:v>
                </c:pt>
                <c:pt idx="5">
                  <c:v>18</c:v>
                </c:pt>
                <c:pt idx="6">
                  <c:v>22</c:v>
                </c:pt>
                <c:pt idx="7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19</c:v>
                </c:pt>
                <c:pt idx="1">
                  <c:v>22</c:v>
                </c:pt>
                <c:pt idx="2">
                  <c:v>26</c:v>
                </c:pt>
                <c:pt idx="3">
                  <c:v>29</c:v>
                </c:pt>
                <c:pt idx="4">
                  <c:v>23</c:v>
                </c:pt>
                <c:pt idx="5">
                  <c:v>20</c:v>
                </c:pt>
                <c:pt idx="6">
                  <c:v>23</c:v>
                </c:pt>
                <c:pt idx="7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71</c:v>
                </c:pt>
                <c:pt idx="1">
                  <c:v>55</c:v>
                </c:pt>
                <c:pt idx="2">
                  <c:v>43</c:v>
                </c:pt>
                <c:pt idx="3">
                  <c:v>37</c:v>
                </c:pt>
                <c:pt idx="4">
                  <c:v>51</c:v>
                </c:pt>
                <c:pt idx="5">
                  <c:v>35</c:v>
                </c:pt>
                <c:pt idx="6">
                  <c:v>24</c:v>
                </c:pt>
                <c:pt idx="7">
                  <c:v>62</c:v>
                </c:pt>
              </c:numCache>
            </c:numRef>
          </c:val>
        </c:ser>
        <c:dLbls>
          <c:showVal val="1"/>
        </c:dLbls>
        <c:gapWidth val="75"/>
        <c:overlap val="100"/>
        <c:axId val="221619712"/>
        <c:axId val="221621248"/>
      </c:barChart>
      <c:catAx>
        <c:axId val="2216197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1621248"/>
        <c:crossesAt val="0"/>
        <c:lblAlgn val="ctr"/>
        <c:lblOffset val="100"/>
        <c:tickMarkSkip val="1"/>
      </c:catAx>
      <c:valAx>
        <c:axId val="2216212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16197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Sheet1!$B$12:$P$12</c:f>
              <c:strCache>
                <c:ptCount val="15"/>
                <c:pt idx="0">
                  <c:v>Nordre Aker (n=616)</c:v>
                </c:pt>
                <c:pt idx="1">
                  <c:v>Vestre Aker (n=461)</c:v>
                </c:pt>
                <c:pt idx="2">
                  <c:v>Nordstrand (n=399)</c:v>
                </c:pt>
                <c:pt idx="3">
                  <c:v>Ullern (n=389)</c:v>
                </c:pt>
                <c:pt idx="4">
                  <c:v>Frogner (n=550)</c:v>
                </c:pt>
                <c:pt idx="5">
                  <c:v>Østensjø (n=435)</c:v>
                </c:pt>
                <c:pt idx="6">
                  <c:v>St.Hanshaugen (n=348)</c:v>
                </c:pt>
                <c:pt idx="7">
                  <c:v>Sagene (n=362)</c:v>
                </c:pt>
                <c:pt idx="8">
                  <c:v>Grorud (n=409)</c:v>
                </c:pt>
                <c:pt idx="9">
                  <c:v>Grünerløkka (n=514)</c:v>
                </c:pt>
                <c:pt idx="10">
                  <c:v>Bjerke (n=310)</c:v>
                </c:pt>
                <c:pt idx="11">
                  <c:v>Alna (n=563)</c:v>
                </c:pt>
                <c:pt idx="12">
                  <c:v>Gamle Oslo (n=537)</c:v>
                </c:pt>
                <c:pt idx="13">
                  <c:v>Stovner (n=401)</c:v>
                </c:pt>
                <c:pt idx="14">
                  <c:v>Søndre Nordstrand (n=429)</c:v>
                </c:pt>
              </c:strCache>
            </c:strRef>
          </c:cat>
          <c:val>
            <c:numRef>
              <c:f>Sheet1!$B$13:$P$13</c:f>
              <c:numCache>
                <c:formatCode>0</c:formatCode>
                <c:ptCount val="15"/>
                <c:pt idx="0">
                  <c:v>85.759469999999993</c:v>
                </c:pt>
                <c:pt idx="1">
                  <c:v>85.715230000000005</c:v>
                </c:pt>
                <c:pt idx="2">
                  <c:v>83.655609999999982</c:v>
                </c:pt>
                <c:pt idx="3">
                  <c:v>83.159660000000002</c:v>
                </c:pt>
                <c:pt idx="4">
                  <c:v>80.163179999999983</c:v>
                </c:pt>
                <c:pt idx="5">
                  <c:v>78.260750000000002</c:v>
                </c:pt>
                <c:pt idx="6">
                  <c:v>72.606639999999999</c:v>
                </c:pt>
                <c:pt idx="7">
                  <c:v>65.473950000000002</c:v>
                </c:pt>
                <c:pt idx="8">
                  <c:v>63.39443</c:v>
                </c:pt>
                <c:pt idx="9">
                  <c:v>61.002660000000006</c:v>
                </c:pt>
                <c:pt idx="10">
                  <c:v>60.228770000000118</c:v>
                </c:pt>
                <c:pt idx="11">
                  <c:v>60.008720000000011</c:v>
                </c:pt>
                <c:pt idx="12">
                  <c:v>59.659620000000004</c:v>
                </c:pt>
                <c:pt idx="13">
                  <c:v>57.056710000000002</c:v>
                </c:pt>
                <c:pt idx="14">
                  <c:v>55.038390000000071</c:v>
                </c:pt>
              </c:numCache>
            </c:numRef>
          </c:val>
        </c:ser>
        <c:ser>
          <c:idx val="0"/>
          <c:order val="1"/>
          <c:tx>
            <c:strRef>
              <c:f>Sheet1!$A$14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2"/>
            </a:solidFill>
          </c:spPr>
          <c:dLbls>
            <c:showVal val="1"/>
          </c:dLbls>
          <c:cat>
            <c:strRef>
              <c:f>Sheet1!$B$12:$P$12</c:f>
              <c:strCache>
                <c:ptCount val="15"/>
                <c:pt idx="0">
                  <c:v>Nordre Aker (n=616)</c:v>
                </c:pt>
                <c:pt idx="1">
                  <c:v>Vestre Aker (n=461)</c:v>
                </c:pt>
                <c:pt idx="2">
                  <c:v>Nordstrand (n=399)</c:v>
                </c:pt>
                <c:pt idx="3">
                  <c:v>Ullern (n=389)</c:v>
                </c:pt>
                <c:pt idx="4">
                  <c:v>Frogner (n=550)</c:v>
                </c:pt>
                <c:pt idx="5">
                  <c:v>Østensjø (n=435)</c:v>
                </c:pt>
                <c:pt idx="6">
                  <c:v>St.Hanshaugen (n=348)</c:v>
                </c:pt>
                <c:pt idx="7">
                  <c:v>Sagene (n=362)</c:v>
                </c:pt>
                <c:pt idx="8">
                  <c:v>Grorud (n=409)</c:v>
                </c:pt>
                <c:pt idx="9">
                  <c:v>Grünerløkka (n=514)</c:v>
                </c:pt>
                <c:pt idx="10">
                  <c:v>Bjerke (n=310)</c:v>
                </c:pt>
                <c:pt idx="11">
                  <c:v>Alna (n=563)</c:v>
                </c:pt>
                <c:pt idx="12">
                  <c:v>Gamle Oslo (n=537)</c:v>
                </c:pt>
                <c:pt idx="13">
                  <c:v>Stovner (n=401)</c:v>
                </c:pt>
                <c:pt idx="14">
                  <c:v>Søndre Nordstrand (n=429)</c:v>
                </c:pt>
              </c:strCache>
            </c:strRef>
          </c:cat>
          <c:val>
            <c:numRef>
              <c:f>Sheet1!$B$14:$P$14</c:f>
              <c:numCache>
                <c:formatCode>0</c:formatCode>
                <c:ptCount val="15"/>
                <c:pt idx="0">
                  <c:v>84.477000000000004</c:v>
                </c:pt>
                <c:pt idx="1">
                  <c:v>83.079309999999978</c:v>
                </c:pt>
                <c:pt idx="2">
                  <c:v>79.514520000000175</c:v>
                </c:pt>
                <c:pt idx="3">
                  <c:v>80.493809999999996</c:v>
                </c:pt>
                <c:pt idx="4">
                  <c:v>77.528909999999982</c:v>
                </c:pt>
                <c:pt idx="5">
                  <c:v>77.966970000000003</c:v>
                </c:pt>
                <c:pt idx="6">
                  <c:v>74.951070000000001</c:v>
                </c:pt>
                <c:pt idx="7">
                  <c:v>65.033069999999995</c:v>
                </c:pt>
                <c:pt idx="8">
                  <c:v>62.869900000000001</c:v>
                </c:pt>
                <c:pt idx="9">
                  <c:v>61.721140000000013</c:v>
                </c:pt>
                <c:pt idx="10">
                  <c:v>60.090740000000011</c:v>
                </c:pt>
                <c:pt idx="11">
                  <c:v>57.891920000000006</c:v>
                </c:pt>
                <c:pt idx="12">
                  <c:v>62.678150000000088</c:v>
                </c:pt>
                <c:pt idx="13">
                  <c:v>58.016860000000001</c:v>
                </c:pt>
                <c:pt idx="14">
                  <c:v>57.107600000000005</c:v>
                </c:pt>
              </c:numCache>
            </c:numRef>
          </c:val>
        </c:ser>
        <c:gapWidth val="75"/>
        <c:axId val="222036352"/>
        <c:axId val="222037888"/>
      </c:barChart>
      <c:catAx>
        <c:axId val="2220363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2037888"/>
        <c:crossesAt val="0"/>
        <c:lblAlgn val="ctr"/>
        <c:lblOffset val="100"/>
        <c:tickMarkSkip val="1"/>
      </c:catAx>
      <c:valAx>
        <c:axId val="2220378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2036352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Sheet1!$B$12:$P$12</c:f>
              <c:strCache>
                <c:ptCount val="15"/>
                <c:pt idx="0">
                  <c:v>Nordre Aker (n=570)</c:v>
                </c:pt>
                <c:pt idx="1">
                  <c:v>Nordstrand (n=376)</c:v>
                </c:pt>
                <c:pt idx="2">
                  <c:v>Vestre Aker (n=423)</c:v>
                </c:pt>
                <c:pt idx="3">
                  <c:v>Østensjø (n=382)</c:v>
                </c:pt>
                <c:pt idx="4">
                  <c:v>Ullern (n=333)</c:v>
                </c:pt>
                <c:pt idx="5">
                  <c:v>Grorud (n=369)</c:v>
                </c:pt>
                <c:pt idx="6">
                  <c:v>Stovner (n=354)</c:v>
                </c:pt>
                <c:pt idx="7">
                  <c:v>Alna (n=507)</c:v>
                </c:pt>
                <c:pt idx="8">
                  <c:v>Bjerke (n=271)</c:v>
                </c:pt>
                <c:pt idx="9">
                  <c:v>Søndre Nordstrand (n=383)</c:v>
                </c:pt>
                <c:pt idx="10">
                  <c:v>Frogner (n=431)</c:v>
                </c:pt>
                <c:pt idx="11">
                  <c:v>Gamle Oslo (n=437)</c:v>
                </c:pt>
                <c:pt idx="12">
                  <c:v>St.Hanshaugen (n=278)</c:v>
                </c:pt>
                <c:pt idx="13">
                  <c:v>Grünerløkka (n=435)</c:v>
                </c:pt>
                <c:pt idx="14">
                  <c:v>Sagene (n=275)</c:v>
                </c:pt>
              </c:strCache>
            </c:strRef>
          </c:cat>
          <c:val>
            <c:numRef>
              <c:f>Sheet1!$B$13:$P$13</c:f>
              <c:numCache>
                <c:formatCode>0</c:formatCode>
                <c:ptCount val="15"/>
                <c:pt idx="0">
                  <c:v>83.669210000000007</c:v>
                </c:pt>
                <c:pt idx="1">
                  <c:v>81.676179999999988</c:v>
                </c:pt>
                <c:pt idx="2">
                  <c:v>80.658319999999989</c:v>
                </c:pt>
                <c:pt idx="3">
                  <c:v>76.858249999999998</c:v>
                </c:pt>
                <c:pt idx="4">
                  <c:v>72.55829</c:v>
                </c:pt>
                <c:pt idx="5">
                  <c:v>50.222390000000118</c:v>
                </c:pt>
                <c:pt idx="6">
                  <c:v>49.383289999999995</c:v>
                </c:pt>
                <c:pt idx="7">
                  <c:v>49.347200000000001</c:v>
                </c:pt>
                <c:pt idx="8">
                  <c:v>48.754150000000003</c:v>
                </c:pt>
                <c:pt idx="9">
                  <c:v>45.617699999999999</c:v>
                </c:pt>
                <c:pt idx="10">
                  <c:v>39.850489999999994</c:v>
                </c:pt>
                <c:pt idx="11">
                  <c:v>34.355659999999993</c:v>
                </c:pt>
                <c:pt idx="12">
                  <c:v>28.130179999999999</c:v>
                </c:pt>
                <c:pt idx="13">
                  <c:v>27.76146</c:v>
                </c:pt>
                <c:pt idx="14">
                  <c:v>27.643350000000005</c:v>
                </c:pt>
              </c:numCache>
            </c:numRef>
          </c:val>
        </c:ser>
        <c:ser>
          <c:idx val="0"/>
          <c:order val="1"/>
          <c:tx>
            <c:strRef>
              <c:f>Sheet1!$A$14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2"/>
            </a:solidFill>
          </c:spPr>
          <c:dLbls>
            <c:showVal val="1"/>
          </c:dLbls>
          <c:cat>
            <c:strRef>
              <c:f>Sheet1!$B$12:$P$12</c:f>
              <c:strCache>
                <c:ptCount val="15"/>
                <c:pt idx="0">
                  <c:v>Nordre Aker (n=570)</c:v>
                </c:pt>
                <c:pt idx="1">
                  <c:v>Nordstrand (n=376)</c:v>
                </c:pt>
                <c:pt idx="2">
                  <c:v>Vestre Aker (n=423)</c:v>
                </c:pt>
                <c:pt idx="3">
                  <c:v>Østensjø (n=382)</c:v>
                </c:pt>
                <c:pt idx="4">
                  <c:v>Ullern (n=333)</c:v>
                </c:pt>
                <c:pt idx="5">
                  <c:v>Grorud (n=369)</c:v>
                </c:pt>
                <c:pt idx="6">
                  <c:v>Stovner (n=354)</c:v>
                </c:pt>
                <c:pt idx="7">
                  <c:v>Alna (n=507)</c:v>
                </c:pt>
                <c:pt idx="8">
                  <c:v>Bjerke (n=271)</c:v>
                </c:pt>
                <c:pt idx="9">
                  <c:v>Søndre Nordstrand (n=383)</c:v>
                </c:pt>
                <c:pt idx="10">
                  <c:v>Frogner (n=431)</c:v>
                </c:pt>
                <c:pt idx="11">
                  <c:v>Gamle Oslo (n=437)</c:v>
                </c:pt>
                <c:pt idx="12">
                  <c:v>St.Hanshaugen (n=278)</c:v>
                </c:pt>
                <c:pt idx="13">
                  <c:v>Grünerløkka (n=435)</c:v>
                </c:pt>
                <c:pt idx="14">
                  <c:v>Sagene (n=275)</c:v>
                </c:pt>
              </c:strCache>
            </c:strRef>
          </c:cat>
          <c:val>
            <c:numRef>
              <c:f>Sheet1!$B$14:$P$14</c:f>
              <c:numCache>
                <c:formatCode>0</c:formatCode>
                <c:ptCount val="15"/>
                <c:pt idx="0">
                  <c:v>78.347660000000175</c:v>
                </c:pt>
                <c:pt idx="1">
                  <c:v>75.137209999999996</c:v>
                </c:pt>
                <c:pt idx="2">
                  <c:v>78.226659999999995</c:v>
                </c:pt>
                <c:pt idx="3">
                  <c:v>74.208469999999991</c:v>
                </c:pt>
                <c:pt idx="4">
                  <c:v>72.179649999999981</c:v>
                </c:pt>
                <c:pt idx="5">
                  <c:v>51.524830000000001</c:v>
                </c:pt>
                <c:pt idx="6">
                  <c:v>53.720520000000072</c:v>
                </c:pt>
                <c:pt idx="7">
                  <c:v>49.515080000000005</c:v>
                </c:pt>
                <c:pt idx="8">
                  <c:v>51.898270000000011</c:v>
                </c:pt>
                <c:pt idx="9">
                  <c:v>52.236880000000006</c:v>
                </c:pt>
                <c:pt idx="10">
                  <c:v>31.70467</c:v>
                </c:pt>
                <c:pt idx="11">
                  <c:v>32.191750000000013</c:v>
                </c:pt>
                <c:pt idx="12">
                  <c:v>24.062669999999951</c:v>
                </c:pt>
                <c:pt idx="13">
                  <c:v>20.355049999999959</c:v>
                </c:pt>
                <c:pt idx="14">
                  <c:v>20.124490000000005</c:v>
                </c:pt>
              </c:numCache>
            </c:numRef>
          </c:val>
        </c:ser>
        <c:gapWidth val="75"/>
        <c:axId val="222280704"/>
        <c:axId val="222282496"/>
      </c:barChart>
      <c:catAx>
        <c:axId val="2222807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2282496"/>
        <c:crossesAt val="0"/>
        <c:lblAlgn val="ctr"/>
        <c:lblOffset val="100"/>
        <c:tickMarkSkip val="1"/>
      </c:catAx>
      <c:valAx>
        <c:axId val="2222824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2280704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27</c:v>
                </c:pt>
                <c:pt idx="3">
                  <c:v>7</c:v>
                </c:pt>
                <c:pt idx="4">
                  <c:v>15</c:v>
                </c:pt>
                <c:pt idx="5">
                  <c:v>9</c:v>
                </c:pt>
                <c:pt idx="6">
                  <c:v>29</c:v>
                </c:pt>
                <c:pt idx="7">
                  <c:v>32</c:v>
                </c:pt>
                <c:pt idx="8">
                  <c:v>21</c:v>
                </c:pt>
                <c:pt idx="9">
                  <c:v>13</c:v>
                </c:pt>
                <c:pt idx="10">
                  <c:v>37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12</c:v>
                </c:pt>
                <c:pt idx="1">
                  <c:v>15</c:v>
                </c:pt>
                <c:pt idx="2">
                  <c:v>26</c:v>
                </c:pt>
                <c:pt idx="3">
                  <c:v>13</c:v>
                </c:pt>
                <c:pt idx="4">
                  <c:v>18</c:v>
                </c:pt>
                <c:pt idx="5">
                  <c:v>16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18</c:v>
                </c:pt>
                <c:pt idx="10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27</c:v>
                </c:pt>
                <c:pt idx="1">
                  <c:v>29</c:v>
                </c:pt>
                <c:pt idx="2">
                  <c:v>24</c:v>
                </c:pt>
                <c:pt idx="3">
                  <c:v>28</c:v>
                </c:pt>
                <c:pt idx="4">
                  <c:v>27</c:v>
                </c:pt>
                <c:pt idx="5">
                  <c:v>28</c:v>
                </c:pt>
                <c:pt idx="6">
                  <c:v>26</c:v>
                </c:pt>
                <c:pt idx="7">
                  <c:v>23</c:v>
                </c:pt>
                <c:pt idx="8">
                  <c:v>26</c:v>
                </c:pt>
                <c:pt idx="9">
                  <c:v>25</c:v>
                </c:pt>
                <c:pt idx="10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54</c:v>
                </c:pt>
                <c:pt idx="1">
                  <c:v>50</c:v>
                </c:pt>
                <c:pt idx="2">
                  <c:v>23</c:v>
                </c:pt>
                <c:pt idx="3">
                  <c:v>52</c:v>
                </c:pt>
                <c:pt idx="4">
                  <c:v>39</c:v>
                </c:pt>
                <c:pt idx="5">
                  <c:v>47</c:v>
                </c:pt>
                <c:pt idx="6">
                  <c:v>19</c:v>
                </c:pt>
                <c:pt idx="7">
                  <c:v>20</c:v>
                </c:pt>
                <c:pt idx="8">
                  <c:v>27</c:v>
                </c:pt>
                <c:pt idx="9">
                  <c:v>44</c:v>
                </c:pt>
                <c:pt idx="10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222691328"/>
        <c:axId val="222692864"/>
      </c:barChart>
      <c:catAx>
        <c:axId val="2226913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2692864"/>
        <c:crossesAt val="0"/>
        <c:lblAlgn val="ctr"/>
        <c:lblOffset val="100"/>
        <c:tickMarkSkip val="1"/>
      </c:catAx>
      <c:valAx>
        <c:axId val="2226928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26913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Sheet1!$B$11:$P$11</c:f>
              <c:strCache>
                <c:ptCount val="15"/>
                <c:pt idx="0">
                  <c:v>Alna (n=331)</c:v>
                </c:pt>
                <c:pt idx="1">
                  <c:v>Søndre Nordstrand (n=263)</c:v>
                </c:pt>
                <c:pt idx="2">
                  <c:v>Ullern (n=193)</c:v>
                </c:pt>
                <c:pt idx="3">
                  <c:v>Grorud (n=245)</c:v>
                </c:pt>
                <c:pt idx="4">
                  <c:v>Gamle Oslo (n=240)</c:v>
                </c:pt>
                <c:pt idx="5">
                  <c:v>Nordstrand (n=222)</c:v>
                </c:pt>
                <c:pt idx="6">
                  <c:v>Nordre Aker (n=345)</c:v>
                </c:pt>
                <c:pt idx="7">
                  <c:v>Vestre Aker (n=261)</c:v>
                </c:pt>
                <c:pt idx="8">
                  <c:v>Østensjø (n=231)</c:v>
                </c:pt>
                <c:pt idx="9">
                  <c:v>Sagene (n=134)</c:v>
                </c:pt>
                <c:pt idx="10">
                  <c:v>Stovner (n=242)</c:v>
                </c:pt>
                <c:pt idx="11">
                  <c:v>Grünerløkka (n=203)</c:v>
                </c:pt>
                <c:pt idx="12">
                  <c:v>Bjerke (n=174)</c:v>
                </c:pt>
                <c:pt idx="13">
                  <c:v>Frogner (n=191)</c:v>
                </c:pt>
                <c:pt idx="14">
                  <c:v>St.Hanshaugen (n=107)</c:v>
                </c:pt>
              </c:strCache>
            </c:strRef>
          </c:cat>
          <c:val>
            <c:numRef>
              <c:f>Sheet1!$B$12:$P$12</c:f>
              <c:numCache>
                <c:formatCode>0</c:formatCode>
                <c:ptCount val="15"/>
                <c:pt idx="0">
                  <c:v>66.443700000000007</c:v>
                </c:pt>
                <c:pt idx="1">
                  <c:v>65.905900000000003</c:v>
                </c:pt>
                <c:pt idx="2">
                  <c:v>62.37003</c:v>
                </c:pt>
                <c:pt idx="3">
                  <c:v>61.786620000000006</c:v>
                </c:pt>
                <c:pt idx="4">
                  <c:v>56.956510000000002</c:v>
                </c:pt>
                <c:pt idx="5">
                  <c:v>56.598310000000119</c:v>
                </c:pt>
                <c:pt idx="6">
                  <c:v>56.184280000000001</c:v>
                </c:pt>
                <c:pt idx="7">
                  <c:v>55.850429999999996</c:v>
                </c:pt>
                <c:pt idx="8">
                  <c:v>53.119580000000006</c:v>
                </c:pt>
                <c:pt idx="9">
                  <c:v>48.273960000000002</c:v>
                </c:pt>
                <c:pt idx="10">
                  <c:v>47.131720000000001</c:v>
                </c:pt>
                <c:pt idx="11">
                  <c:v>45.672200000000011</c:v>
                </c:pt>
                <c:pt idx="12">
                  <c:v>43.135360000000013</c:v>
                </c:pt>
                <c:pt idx="13">
                  <c:v>35.785440000000001</c:v>
                </c:pt>
                <c:pt idx="14">
                  <c:v>28.323550000000001</c:v>
                </c:pt>
              </c:numCache>
            </c:numRef>
          </c:val>
        </c:ser>
        <c:ser>
          <c:idx val="0"/>
          <c:order val="1"/>
          <c:tx>
            <c:strRef>
              <c:f>Sheet1!$A$13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2"/>
            </a:solidFill>
          </c:spPr>
          <c:dLbls>
            <c:showVal val="1"/>
          </c:dLbls>
          <c:cat>
            <c:strRef>
              <c:f>Sheet1!$B$11:$P$11</c:f>
              <c:strCache>
                <c:ptCount val="15"/>
                <c:pt idx="0">
                  <c:v>Alna (n=331)</c:v>
                </c:pt>
                <c:pt idx="1">
                  <c:v>Søndre Nordstrand (n=263)</c:v>
                </c:pt>
                <c:pt idx="2">
                  <c:v>Ullern (n=193)</c:v>
                </c:pt>
                <c:pt idx="3">
                  <c:v>Grorud (n=245)</c:v>
                </c:pt>
                <c:pt idx="4">
                  <c:v>Gamle Oslo (n=240)</c:v>
                </c:pt>
                <c:pt idx="5">
                  <c:v>Nordstrand (n=222)</c:v>
                </c:pt>
                <c:pt idx="6">
                  <c:v>Nordre Aker (n=345)</c:v>
                </c:pt>
                <c:pt idx="7">
                  <c:v>Vestre Aker (n=261)</c:v>
                </c:pt>
                <c:pt idx="8">
                  <c:v>Østensjø (n=231)</c:v>
                </c:pt>
                <c:pt idx="9">
                  <c:v>Sagene (n=134)</c:v>
                </c:pt>
                <c:pt idx="10">
                  <c:v>Stovner (n=242)</c:v>
                </c:pt>
                <c:pt idx="11">
                  <c:v>Grünerløkka (n=203)</c:v>
                </c:pt>
                <c:pt idx="12">
                  <c:v>Bjerke (n=174)</c:v>
                </c:pt>
                <c:pt idx="13">
                  <c:v>Frogner (n=191)</c:v>
                </c:pt>
                <c:pt idx="14">
                  <c:v>St.Hanshaugen (n=107)</c:v>
                </c:pt>
              </c:strCache>
            </c:strRef>
          </c:cat>
          <c:val>
            <c:numRef>
              <c:f>Sheet1!$B$13:$P$13</c:f>
              <c:numCache>
                <c:formatCode>0</c:formatCode>
                <c:ptCount val="15"/>
                <c:pt idx="0">
                  <c:v>55.49868</c:v>
                </c:pt>
                <c:pt idx="1">
                  <c:v>49.313249999999996</c:v>
                </c:pt>
                <c:pt idx="2">
                  <c:v>21.886519999999951</c:v>
                </c:pt>
                <c:pt idx="3">
                  <c:v>41.22766</c:v>
                </c:pt>
                <c:pt idx="4">
                  <c:v>31.114770000000036</c:v>
                </c:pt>
                <c:pt idx="5">
                  <c:v>23.296130000000002</c:v>
                </c:pt>
                <c:pt idx="6">
                  <c:v>28.173539999999964</c:v>
                </c:pt>
                <c:pt idx="7">
                  <c:v>27.714269999999999</c:v>
                </c:pt>
                <c:pt idx="8">
                  <c:v>32.611400000000003</c:v>
                </c:pt>
                <c:pt idx="9">
                  <c:v>23.564820000000001</c:v>
                </c:pt>
                <c:pt idx="10">
                  <c:v>33.65014</c:v>
                </c:pt>
                <c:pt idx="11">
                  <c:v>24.279890000000005</c:v>
                </c:pt>
                <c:pt idx="12">
                  <c:v>36.076390000000011</c:v>
                </c:pt>
                <c:pt idx="13">
                  <c:v>12.27463</c:v>
                </c:pt>
                <c:pt idx="14">
                  <c:v>14.929550000000004</c:v>
                </c:pt>
              </c:numCache>
            </c:numRef>
          </c:val>
        </c:ser>
        <c:gapWidth val="75"/>
        <c:axId val="209844864"/>
        <c:axId val="221531136"/>
      </c:barChart>
      <c:catAx>
        <c:axId val="2098448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1531136"/>
        <c:crossesAt val="0"/>
        <c:lblAlgn val="ctr"/>
        <c:lblOffset val="100"/>
        <c:tickMarkSkip val="1"/>
      </c:catAx>
      <c:valAx>
        <c:axId val="2215311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09844864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Sheet1!$A$26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Sheet1!$B$25:$P$25</c:f>
              <c:strCache>
                <c:ptCount val="15"/>
                <c:pt idx="0">
                  <c:v>Østensjø (n=191)</c:v>
                </c:pt>
                <c:pt idx="1">
                  <c:v>Vestre Aker (n=204)</c:v>
                </c:pt>
                <c:pt idx="2">
                  <c:v>Nordre Aker (n=235)</c:v>
                </c:pt>
                <c:pt idx="3">
                  <c:v>Nordstrand (n=197)</c:v>
                </c:pt>
                <c:pt idx="4">
                  <c:v>Frogner (n=182)</c:v>
                </c:pt>
                <c:pt idx="5">
                  <c:v>St.Hanshaugen (n=70)</c:v>
                </c:pt>
                <c:pt idx="6">
                  <c:v>Alna (n=244)</c:v>
                </c:pt>
                <c:pt idx="7">
                  <c:v>Ullern (n=156)</c:v>
                </c:pt>
                <c:pt idx="8">
                  <c:v>Bjerke (n=119)</c:v>
                </c:pt>
                <c:pt idx="9">
                  <c:v>Grorud (n=188)</c:v>
                </c:pt>
                <c:pt idx="10">
                  <c:v>Grünerløkka (n=112)</c:v>
                </c:pt>
                <c:pt idx="11">
                  <c:v>Stovner (n=215)</c:v>
                </c:pt>
                <c:pt idx="12">
                  <c:v>Sagene (n=65)</c:v>
                </c:pt>
                <c:pt idx="13">
                  <c:v>Gamle Oslo (n=104)</c:v>
                </c:pt>
                <c:pt idx="14">
                  <c:v>Søndre Nordstrand (n=150)</c:v>
                </c:pt>
              </c:strCache>
            </c:strRef>
          </c:cat>
          <c:val>
            <c:numRef>
              <c:f>Sheet1!$B$26:$P$26</c:f>
              <c:numCache>
                <c:formatCode>0</c:formatCode>
                <c:ptCount val="15"/>
                <c:pt idx="0">
                  <c:v>53.113200000000006</c:v>
                </c:pt>
                <c:pt idx="1">
                  <c:v>52.203370000000071</c:v>
                </c:pt>
                <c:pt idx="2">
                  <c:v>51.887839999999997</c:v>
                </c:pt>
                <c:pt idx="3">
                  <c:v>48.951579999999993</c:v>
                </c:pt>
                <c:pt idx="4">
                  <c:v>48.052970000000002</c:v>
                </c:pt>
                <c:pt idx="5">
                  <c:v>45.870930000000001</c:v>
                </c:pt>
                <c:pt idx="6">
                  <c:v>45.054989999999997</c:v>
                </c:pt>
                <c:pt idx="7">
                  <c:v>44.304389999999998</c:v>
                </c:pt>
                <c:pt idx="8">
                  <c:v>43.486789999999999</c:v>
                </c:pt>
                <c:pt idx="9">
                  <c:v>42.651710000000001</c:v>
                </c:pt>
                <c:pt idx="10">
                  <c:v>39.907980000000002</c:v>
                </c:pt>
                <c:pt idx="11">
                  <c:v>37.572810000000011</c:v>
                </c:pt>
                <c:pt idx="12">
                  <c:v>36.375660000000003</c:v>
                </c:pt>
                <c:pt idx="13">
                  <c:v>22.36713</c:v>
                </c:pt>
                <c:pt idx="14">
                  <c:v>21.982509999999916</c:v>
                </c:pt>
              </c:numCache>
            </c:numRef>
          </c:val>
        </c:ser>
        <c:ser>
          <c:idx val="0"/>
          <c:order val="1"/>
          <c:tx>
            <c:strRef>
              <c:f>Sheet1!$A$27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2"/>
            </a:solidFill>
          </c:spPr>
          <c:dLbls>
            <c:showVal val="1"/>
          </c:dLbls>
          <c:cat>
            <c:strRef>
              <c:f>Sheet1!$B$25:$P$25</c:f>
              <c:strCache>
                <c:ptCount val="15"/>
                <c:pt idx="0">
                  <c:v>Østensjø (n=191)</c:v>
                </c:pt>
                <c:pt idx="1">
                  <c:v>Vestre Aker (n=204)</c:v>
                </c:pt>
                <c:pt idx="2">
                  <c:v>Nordre Aker (n=235)</c:v>
                </c:pt>
                <c:pt idx="3">
                  <c:v>Nordstrand (n=197)</c:v>
                </c:pt>
                <c:pt idx="4">
                  <c:v>Frogner (n=182)</c:v>
                </c:pt>
                <c:pt idx="5">
                  <c:v>St.Hanshaugen (n=70)</c:v>
                </c:pt>
                <c:pt idx="6">
                  <c:v>Alna (n=244)</c:v>
                </c:pt>
                <c:pt idx="7">
                  <c:v>Ullern (n=156)</c:v>
                </c:pt>
                <c:pt idx="8">
                  <c:v>Bjerke (n=119)</c:v>
                </c:pt>
                <c:pt idx="9">
                  <c:v>Grorud (n=188)</c:v>
                </c:pt>
                <c:pt idx="10">
                  <c:v>Grünerløkka (n=112)</c:v>
                </c:pt>
                <c:pt idx="11">
                  <c:v>Stovner (n=215)</c:v>
                </c:pt>
                <c:pt idx="12">
                  <c:v>Sagene (n=65)</c:v>
                </c:pt>
                <c:pt idx="13">
                  <c:v>Gamle Oslo (n=104)</c:v>
                </c:pt>
                <c:pt idx="14">
                  <c:v>Søndre Nordstrand (n=150)</c:v>
                </c:pt>
              </c:strCache>
            </c:strRef>
          </c:cat>
          <c:val>
            <c:numRef>
              <c:f>Sheet1!$B$27:$P$27</c:f>
              <c:numCache>
                <c:formatCode>0</c:formatCode>
                <c:ptCount val="15"/>
                <c:pt idx="0">
                  <c:v>41.156320000000001</c:v>
                </c:pt>
                <c:pt idx="1">
                  <c:v>40.994540000000001</c:v>
                </c:pt>
                <c:pt idx="2">
                  <c:v>49.502300000000012</c:v>
                </c:pt>
                <c:pt idx="3">
                  <c:v>30.045029999999951</c:v>
                </c:pt>
                <c:pt idx="4">
                  <c:v>37.052680000000002</c:v>
                </c:pt>
                <c:pt idx="5">
                  <c:v>25.697009999999999</c:v>
                </c:pt>
                <c:pt idx="6">
                  <c:v>38.307969999999997</c:v>
                </c:pt>
                <c:pt idx="7">
                  <c:v>37.903040000000004</c:v>
                </c:pt>
                <c:pt idx="8">
                  <c:v>38.955240000000003</c:v>
                </c:pt>
                <c:pt idx="9">
                  <c:v>42.439900000000002</c:v>
                </c:pt>
                <c:pt idx="10">
                  <c:v>30.141470000000005</c:v>
                </c:pt>
                <c:pt idx="11">
                  <c:v>40.752920000000003</c:v>
                </c:pt>
                <c:pt idx="12">
                  <c:v>39.024510000000063</c:v>
                </c:pt>
                <c:pt idx="13">
                  <c:v>28.673629999999989</c:v>
                </c:pt>
                <c:pt idx="14">
                  <c:v>27.270150000000001</c:v>
                </c:pt>
              </c:numCache>
            </c:numRef>
          </c:val>
        </c:ser>
        <c:gapWidth val="75"/>
        <c:axId val="221797376"/>
        <c:axId val="221836416"/>
      </c:barChart>
      <c:catAx>
        <c:axId val="2217973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1836416"/>
        <c:crossesAt val="0"/>
        <c:lblAlgn val="ctr"/>
        <c:lblOffset val="100"/>
        <c:tickMarkSkip val="1"/>
      </c:catAx>
      <c:valAx>
        <c:axId val="2218364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1797376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13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17</c:v>
                </c:pt>
                <c:pt idx="5">
                  <c:v>12</c:v>
                </c:pt>
                <c:pt idx="6">
                  <c:v>2</c:v>
                </c:pt>
                <c:pt idx="7">
                  <c:v>12</c:v>
                </c:pt>
                <c:pt idx="8">
                  <c:v>3</c:v>
                </c:pt>
                <c:pt idx="9">
                  <c:v>10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87</c:v>
                </c:pt>
                <c:pt idx="1">
                  <c:v>93</c:v>
                </c:pt>
                <c:pt idx="2">
                  <c:v>98</c:v>
                </c:pt>
                <c:pt idx="3">
                  <c:v>98</c:v>
                </c:pt>
                <c:pt idx="4">
                  <c:v>83</c:v>
                </c:pt>
                <c:pt idx="5">
                  <c:v>88</c:v>
                </c:pt>
                <c:pt idx="6">
                  <c:v>98</c:v>
                </c:pt>
                <c:pt idx="7">
                  <c:v>88</c:v>
                </c:pt>
                <c:pt idx="8">
                  <c:v>97</c:v>
                </c:pt>
                <c:pt idx="9">
                  <c:v>90</c:v>
                </c:pt>
                <c:pt idx="10">
                  <c:v>97</c:v>
                </c:pt>
                <c:pt idx="11">
                  <c:v>95</c:v>
                </c:pt>
              </c:numCache>
            </c:numRef>
          </c:val>
        </c:ser>
        <c:dLbls>
          <c:showVal val="1"/>
        </c:dLbls>
        <c:gapWidth val="75"/>
        <c:overlap val="100"/>
        <c:axId val="223433856"/>
        <c:axId val="223435392"/>
      </c:barChart>
      <c:catAx>
        <c:axId val="2234338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3435392"/>
        <c:crossesAt val="0"/>
        <c:lblAlgn val="ctr"/>
        <c:lblOffset val="100"/>
        <c:tickMarkSkip val="1"/>
      </c:catAx>
      <c:valAx>
        <c:axId val="2234353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34338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11</c:v>
                </c:pt>
                <c:pt idx="10">
                  <c:v>6</c:v>
                </c:pt>
                <c:pt idx="11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9</c:v>
                </c:pt>
                <c:pt idx="1">
                  <c:v>4</c:v>
                </c:pt>
                <c:pt idx="2">
                  <c:v>9</c:v>
                </c:pt>
                <c:pt idx="3">
                  <c:v>12</c:v>
                </c:pt>
                <c:pt idx="4">
                  <c:v>8</c:v>
                </c:pt>
                <c:pt idx="5">
                  <c:v>10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12</c:v>
                </c:pt>
                <c:pt idx="10">
                  <c:v>6</c:v>
                </c:pt>
                <c:pt idx="11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21</c:v>
                </c:pt>
                <c:pt idx="1">
                  <c:v>19</c:v>
                </c:pt>
                <c:pt idx="2">
                  <c:v>26</c:v>
                </c:pt>
                <c:pt idx="3">
                  <c:v>23</c:v>
                </c:pt>
                <c:pt idx="4">
                  <c:v>24</c:v>
                </c:pt>
                <c:pt idx="5">
                  <c:v>27</c:v>
                </c:pt>
                <c:pt idx="6">
                  <c:v>16</c:v>
                </c:pt>
                <c:pt idx="7">
                  <c:v>23</c:v>
                </c:pt>
                <c:pt idx="8">
                  <c:v>17</c:v>
                </c:pt>
                <c:pt idx="9">
                  <c:v>26</c:v>
                </c:pt>
                <c:pt idx="10">
                  <c:v>22</c:v>
                </c:pt>
                <c:pt idx="11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65</c:v>
                </c:pt>
                <c:pt idx="1">
                  <c:v>75</c:v>
                </c:pt>
                <c:pt idx="2">
                  <c:v>59</c:v>
                </c:pt>
                <c:pt idx="3">
                  <c:v>61</c:v>
                </c:pt>
                <c:pt idx="4">
                  <c:v>63</c:v>
                </c:pt>
                <c:pt idx="5">
                  <c:v>57</c:v>
                </c:pt>
                <c:pt idx="6">
                  <c:v>73</c:v>
                </c:pt>
                <c:pt idx="7">
                  <c:v>66</c:v>
                </c:pt>
                <c:pt idx="8">
                  <c:v>72</c:v>
                </c:pt>
                <c:pt idx="9">
                  <c:v>51</c:v>
                </c:pt>
                <c:pt idx="10">
                  <c:v>66</c:v>
                </c:pt>
                <c:pt idx="11">
                  <c:v>55</c:v>
                </c:pt>
              </c:numCache>
            </c:numRef>
          </c:val>
        </c:ser>
        <c:dLbls>
          <c:showVal val="1"/>
        </c:dLbls>
        <c:gapWidth val="75"/>
        <c:overlap val="100"/>
        <c:axId val="223177344"/>
        <c:axId val="223183232"/>
      </c:barChart>
      <c:catAx>
        <c:axId val="2231773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3183232"/>
        <c:crossesAt val="0"/>
        <c:lblAlgn val="ctr"/>
        <c:lblOffset val="100"/>
        <c:tickMarkSkip val="1"/>
      </c:catAx>
      <c:valAx>
        <c:axId val="2231832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31773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12</c:v>
                </c:pt>
                <c:pt idx="3">
                  <c:v>11</c:v>
                </c:pt>
                <c:pt idx="4">
                  <c:v>7</c:v>
                </c:pt>
                <c:pt idx="5">
                  <c:v>10</c:v>
                </c:pt>
                <c:pt idx="6">
                  <c:v>11</c:v>
                </c:pt>
                <c:pt idx="7">
                  <c:v>8</c:v>
                </c:pt>
                <c:pt idx="8">
                  <c:v>13</c:v>
                </c:pt>
                <c:pt idx="9">
                  <c:v>8</c:v>
                </c:pt>
                <c:pt idx="10">
                  <c:v>13</c:v>
                </c:pt>
                <c:pt idx="11">
                  <c:v>21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15</c:v>
                </c:pt>
                <c:pt idx="1">
                  <c:v>16</c:v>
                </c:pt>
                <c:pt idx="2">
                  <c:v>23</c:v>
                </c:pt>
                <c:pt idx="3">
                  <c:v>24</c:v>
                </c:pt>
                <c:pt idx="4">
                  <c:v>14</c:v>
                </c:pt>
                <c:pt idx="5">
                  <c:v>19</c:v>
                </c:pt>
                <c:pt idx="6">
                  <c:v>18</c:v>
                </c:pt>
                <c:pt idx="7">
                  <c:v>18</c:v>
                </c:pt>
                <c:pt idx="8">
                  <c:v>17</c:v>
                </c:pt>
                <c:pt idx="9">
                  <c:v>21</c:v>
                </c:pt>
                <c:pt idx="10">
                  <c:v>19</c:v>
                </c:pt>
                <c:pt idx="11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36</c:v>
                </c:pt>
                <c:pt idx="1">
                  <c:v>36</c:v>
                </c:pt>
                <c:pt idx="2">
                  <c:v>35</c:v>
                </c:pt>
                <c:pt idx="3">
                  <c:v>36</c:v>
                </c:pt>
                <c:pt idx="4">
                  <c:v>34</c:v>
                </c:pt>
                <c:pt idx="5">
                  <c:v>33</c:v>
                </c:pt>
                <c:pt idx="6">
                  <c:v>31</c:v>
                </c:pt>
                <c:pt idx="7">
                  <c:v>32</c:v>
                </c:pt>
                <c:pt idx="8">
                  <c:v>30</c:v>
                </c:pt>
                <c:pt idx="9">
                  <c:v>34</c:v>
                </c:pt>
                <c:pt idx="10">
                  <c:v>32</c:v>
                </c:pt>
                <c:pt idx="11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42</c:v>
                </c:pt>
                <c:pt idx="1">
                  <c:v>42</c:v>
                </c:pt>
                <c:pt idx="2">
                  <c:v>30</c:v>
                </c:pt>
                <c:pt idx="3">
                  <c:v>28</c:v>
                </c:pt>
                <c:pt idx="4">
                  <c:v>45</c:v>
                </c:pt>
                <c:pt idx="5">
                  <c:v>39</c:v>
                </c:pt>
                <c:pt idx="6">
                  <c:v>40</c:v>
                </c:pt>
                <c:pt idx="7">
                  <c:v>42</c:v>
                </c:pt>
                <c:pt idx="8">
                  <c:v>41</c:v>
                </c:pt>
                <c:pt idx="9">
                  <c:v>38</c:v>
                </c:pt>
                <c:pt idx="10">
                  <c:v>36</c:v>
                </c:pt>
                <c:pt idx="11">
                  <c:v>26</c:v>
                </c:pt>
              </c:numCache>
            </c:numRef>
          </c:val>
        </c:ser>
        <c:dLbls>
          <c:showVal val="1"/>
        </c:dLbls>
        <c:gapWidth val="75"/>
        <c:overlap val="100"/>
        <c:axId val="224672384"/>
        <c:axId val="224690560"/>
      </c:barChart>
      <c:catAx>
        <c:axId val="2246723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4690560"/>
        <c:crossesAt val="0"/>
        <c:lblAlgn val="ctr"/>
        <c:lblOffset val="100"/>
        <c:tickMarkSkip val="1"/>
      </c:catAx>
      <c:valAx>
        <c:axId val="2246905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46723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Sheet1!$B$7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Sheet1!$A$8:$A$19</c:f>
              <c:strCache>
                <c:ptCount val="12"/>
                <c:pt idx="0">
                  <c:v>Barnehagen, privat</c:v>
                </c:pt>
                <c:pt idx="1">
                  <c:v>Familiebarnehagen</c:v>
                </c:pt>
                <c:pt idx="2">
                  <c:v>Grunnskolen (1-10), privat</c:v>
                </c:pt>
                <c:pt idx="3">
                  <c:v>Videregående skole, privat</c:v>
                </c:pt>
                <c:pt idx="4">
                  <c:v>Musikkskolen</c:v>
                </c:pt>
                <c:pt idx="5">
                  <c:v>Barneparken</c:v>
                </c:pt>
                <c:pt idx="6">
                  <c:v>Fritids/ungdomsklubben</c:v>
                </c:pt>
                <c:pt idx="7">
                  <c:v>Videregående skole, offentlig</c:v>
                </c:pt>
                <c:pt idx="8">
                  <c:v>Barnehagen, kommunal</c:v>
                </c:pt>
                <c:pt idx="9">
                  <c:v>Grunnskolens ungdomstrinn (8-10), offentlig</c:v>
                </c:pt>
                <c:pt idx="10">
                  <c:v>Grunnskolens barnetrinn (1-7), offentlig</c:v>
                </c:pt>
                <c:pt idx="11">
                  <c:v>Aktivitetsskolen (skolefritidsordningen)</c:v>
                </c:pt>
              </c:strCache>
            </c:strRef>
          </c:cat>
          <c:val>
            <c:numRef>
              <c:f>Sheet1!$B$8:$B$19</c:f>
              <c:numCache>
                <c:formatCode>0</c:formatCode>
                <c:ptCount val="12"/>
                <c:pt idx="0">
                  <c:v>32.914960000000001</c:v>
                </c:pt>
                <c:pt idx="1">
                  <c:v>32.712570000000035</c:v>
                </c:pt>
                <c:pt idx="2">
                  <c:v>32.476990000000001</c:v>
                </c:pt>
                <c:pt idx="3">
                  <c:v>30.997210000000003</c:v>
                </c:pt>
                <c:pt idx="4">
                  <c:v>30.043949999999974</c:v>
                </c:pt>
                <c:pt idx="5">
                  <c:v>29.474750000000004</c:v>
                </c:pt>
                <c:pt idx="6">
                  <c:v>28.603289999999987</c:v>
                </c:pt>
                <c:pt idx="7">
                  <c:v>23.512869999999999</c:v>
                </c:pt>
                <c:pt idx="8">
                  <c:v>22.703070000000004</c:v>
                </c:pt>
                <c:pt idx="9">
                  <c:v>17.885170000000002</c:v>
                </c:pt>
                <c:pt idx="10">
                  <c:v>17.672729999999977</c:v>
                </c:pt>
                <c:pt idx="11">
                  <c:v>13.013210000000001</c:v>
                </c:pt>
              </c:numCache>
            </c:numRef>
          </c:val>
        </c:ser>
        <c:ser>
          <c:idx val="0"/>
          <c:order val="1"/>
          <c:tx>
            <c:strRef>
              <c:f>Sheet1!$C$7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Sheet1!$A$8:$A$19</c:f>
              <c:strCache>
                <c:ptCount val="12"/>
                <c:pt idx="0">
                  <c:v>Barnehagen, privat</c:v>
                </c:pt>
                <c:pt idx="1">
                  <c:v>Familiebarnehagen</c:v>
                </c:pt>
                <c:pt idx="2">
                  <c:v>Grunnskolen (1-10), privat</c:v>
                </c:pt>
                <c:pt idx="3">
                  <c:v>Videregående skole, privat</c:v>
                </c:pt>
                <c:pt idx="4">
                  <c:v>Musikkskolen</c:v>
                </c:pt>
                <c:pt idx="5">
                  <c:v>Barneparken</c:v>
                </c:pt>
                <c:pt idx="6">
                  <c:v>Fritids/ungdomsklubben</c:v>
                </c:pt>
                <c:pt idx="7">
                  <c:v>Videregående skole, offentlig</c:v>
                </c:pt>
                <c:pt idx="8">
                  <c:v>Barnehagen, kommunal</c:v>
                </c:pt>
                <c:pt idx="9">
                  <c:v>Grunnskolens ungdomstrinn (8-10), offentlig</c:v>
                </c:pt>
                <c:pt idx="10">
                  <c:v>Grunnskolens barnetrinn (1-7), offentlig</c:v>
                </c:pt>
                <c:pt idx="11">
                  <c:v>Aktivitetsskolen (skolefritidsordningen)</c:v>
                </c:pt>
              </c:strCache>
            </c:strRef>
          </c:cat>
          <c:val>
            <c:numRef>
              <c:f>Sheet1!$C$8:$C$19</c:f>
              <c:numCache>
                <c:formatCode>0</c:formatCode>
                <c:ptCount val="12"/>
                <c:pt idx="0">
                  <c:v>48.337029999999999</c:v>
                </c:pt>
                <c:pt idx="1">
                  <c:v>24.085569999999976</c:v>
                </c:pt>
                <c:pt idx="2">
                  <c:v>37.018300000000011</c:v>
                </c:pt>
                <c:pt idx="3">
                  <c:v>36.283790000000003</c:v>
                </c:pt>
                <c:pt idx="4">
                  <c:v>33.956110000000002</c:v>
                </c:pt>
                <c:pt idx="5">
                  <c:v>30.863570000000003</c:v>
                </c:pt>
                <c:pt idx="6">
                  <c:v>15.510150000000003</c:v>
                </c:pt>
                <c:pt idx="7">
                  <c:v>20.755940000000002</c:v>
                </c:pt>
                <c:pt idx="8">
                  <c:v>33.899450000000002</c:v>
                </c:pt>
                <c:pt idx="9">
                  <c:v>12.99872</c:v>
                </c:pt>
                <c:pt idx="10">
                  <c:v>19.504529999999974</c:v>
                </c:pt>
                <c:pt idx="11">
                  <c:v>15.547470000000001</c:v>
                </c:pt>
              </c:numCache>
            </c:numRef>
          </c:val>
        </c:ser>
        <c:dLbls>
          <c:showVal val="1"/>
        </c:dLbls>
        <c:gapWidth val="75"/>
        <c:axId val="223994624"/>
        <c:axId val="223996160"/>
      </c:barChart>
      <c:catAx>
        <c:axId val="2239946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3996160"/>
        <c:crossesAt val="0"/>
        <c:lblAlgn val="ctr"/>
        <c:lblOffset val="100"/>
        <c:tickMarkSkip val="1"/>
      </c:catAx>
      <c:valAx>
        <c:axId val="223996160"/>
        <c:scaling>
          <c:orientation val="minMax"/>
          <c:max val="50"/>
          <c:min val="-5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3994624"/>
        <c:crosses val="autoZero"/>
        <c:crossBetween val="between"/>
        <c:majorUnit val="50"/>
        <c:minorUnit val="50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Sheet1!$B$1:$Q$1</c:f>
              <c:strCache>
                <c:ptCount val="15"/>
                <c:pt idx="0">
                  <c:v>Vestre Aker (n=478)</c:v>
                </c:pt>
                <c:pt idx="1">
                  <c:v>Nordre Aker (n=637)</c:v>
                </c:pt>
                <c:pt idx="2">
                  <c:v>Frogner (n=571)</c:v>
                </c:pt>
                <c:pt idx="3">
                  <c:v>Ullern (n=403)</c:v>
                </c:pt>
                <c:pt idx="4">
                  <c:v>Nordstrand (n=417)</c:v>
                </c:pt>
                <c:pt idx="5">
                  <c:v>Østensjø (n=450)</c:v>
                </c:pt>
                <c:pt idx="6">
                  <c:v>St.Hanshaugen (n=364)</c:v>
                </c:pt>
                <c:pt idx="7">
                  <c:v>Sagene (n=377)</c:v>
                </c:pt>
                <c:pt idx="8">
                  <c:v>Grorud (n=420)</c:v>
                </c:pt>
                <c:pt idx="9">
                  <c:v>Grünerløkka (n=537)</c:v>
                </c:pt>
                <c:pt idx="10">
                  <c:v>Bjerke (n=317)</c:v>
                </c:pt>
                <c:pt idx="11">
                  <c:v>Alna (n=591)</c:v>
                </c:pt>
                <c:pt idx="12">
                  <c:v>Gamle Oslo (n=554)</c:v>
                </c:pt>
                <c:pt idx="13">
                  <c:v>Søndre Nordstrand (n=443)</c:v>
                </c:pt>
                <c:pt idx="14">
                  <c:v>Stovner (n=419)</c:v>
                </c:pt>
              </c:strCache>
            </c:strRef>
          </c:cat>
          <c:val>
            <c:numRef>
              <c:f>Sheet1!$B$2:$Q$2</c:f>
              <c:numCache>
                <c:formatCode>0</c:formatCode>
                <c:ptCount val="16"/>
                <c:pt idx="0">
                  <c:v>91.543450000000007</c:v>
                </c:pt>
                <c:pt idx="1">
                  <c:v>91.173819999999978</c:v>
                </c:pt>
                <c:pt idx="2">
                  <c:v>90.308589999999981</c:v>
                </c:pt>
                <c:pt idx="3">
                  <c:v>88.359690000000001</c:v>
                </c:pt>
                <c:pt idx="4">
                  <c:v>88.314769999999996</c:v>
                </c:pt>
                <c:pt idx="5">
                  <c:v>85.453040000000001</c:v>
                </c:pt>
                <c:pt idx="6">
                  <c:v>82.076979999999978</c:v>
                </c:pt>
                <c:pt idx="7">
                  <c:v>77.703419999999994</c:v>
                </c:pt>
                <c:pt idx="8">
                  <c:v>72.825039999999959</c:v>
                </c:pt>
                <c:pt idx="9">
                  <c:v>69.696190000000001</c:v>
                </c:pt>
                <c:pt idx="10">
                  <c:v>69.310329999999993</c:v>
                </c:pt>
                <c:pt idx="11">
                  <c:v>68.348749999999981</c:v>
                </c:pt>
                <c:pt idx="12">
                  <c:v>67.525849999999949</c:v>
                </c:pt>
                <c:pt idx="13">
                  <c:v>65.740979999999993</c:v>
                </c:pt>
                <c:pt idx="14">
                  <c:v>64.338709999999978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2"/>
            </a:solidFill>
          </c:spPr>
          <c:dLbls>
            <c:showVal val="1"/>
          </c:dLbls>
          <c:cat>
            <c:strRef>
              <c:f>Sheet1!$B$1:$Q$1</c:f>
              <c:strCache>
                <c:ptCount val="15"/>
                <c:pt idx="0">
                  <c:v>Vestre Aker (n=478)</c:v>
                </c:pt>
                <c:pt idx="1">
                  <c:v>Nordre Aker (n=637)</c:v>
                </c:pt>
                <c:pt idx="2">
                  <c:v>Frogner (n=571)</c:v>
                </c:pt>
                <c:pt idx="3">
                  <c:v>Ullern (n=403)</c:v>
                </c:pt>
                <c:pt idx="4">
                  <c:v>Nordstrand (n=417)</c:v>
                </c:pt>
                <c:pt idx="5">
                  <c:v>Østensjø (n=450)</c:v>
                </c:pt>
                <c:pt idx="6">
                  <c:v>St.Hanshaugen (n=364)</c:v>
                </c:pt>
                <c:pt idx="7">
                  <c:v>Sagene (n=377)</c:v>
                </c:pt>
                <c:pt idx="8">
                  <c:v>Grorud (n=420)</c:v>
                </c:pt>
                <c:pt idx="9">
                  <c:v>Grünerløkka (n=537)</c:v>
                </c:pt>
                <c:pt idx="10">
                  <c:v>Bjerke (n=317)</c:v>
                </c:pt>
                <c:pt idx="11">
                  <c:v>Alna (n=591)</c:v>
                </c:pt>
                <c:pt idx="12">
                  <c:v>Gamle Oslo (n=554)</c:v>
                </c:pt>
                <c:pt idx="13">
                  <c:v>Søndre Nordstrand (n=443)</c:v>
                </c:pt>
                <c:pt idx="14">
                  <c:v>Stovner (n=419)</c:v>
                </c:pt>
              </c:strCache>
            </c:strRef>
          </c:cat>
          <c:val>
            <c:numRef>
              <c:f>Sheet1!$B$3:$Q$3</c:f>
              <c:numCache>
                <c:formatCode>0</c:formatCode>
                <c:ptCount val="16"/>
                <c:pt idx="0">
                  <c:v>86.116190000000003</c:v>
                </c:pt>
                <c:pt idx="1">
                  <c:v>90.098849999999999</c:v>
                </c:pt>
                <c:pt idx="2">
                  <c:v>84.620039999999989</c:v>
                </c:pt>
                <c:pt idx="3">
                  <c:v>87.207340000000002</c:v>
                </c:pt>
                <c:pt idx="4">
                  <c:v>88.043750000000003</c:v>
                </c:pt>
                <c:pt idx="5">
                  <c:v>85.283550000000005</c:v>
                </c:pt>
                <c:pt idx="6">
                  <c:v>82.891639999999995</c:v>
                </c:pt>
                <c:pt idx="7">
                  <c:v>75.2714</c:v>
                </c:pt>
                <c:pt idx="8">
                  <c:v>73.040779999999998</c:v>
                </c:pt>
                <c:pt idx="9">
                  <c:v>72.40907</c:v>
                </c:pt>
                <c:pt idx="10">
                  <c:v>69.61139</c:v>
                </c:pt>
                <c:pt idx="11">
                  <c:v>68.47256999999999</c:v>
                </c:pt>
                <c:pt idx="12">
                  <c:v>70.801969999999997</c:v>
                </c:pt>
                <c:pt idx="13">
                  <c:v>68.330280000000002</c:v>
                </c:pt>
                <c:pt idx="14">
                  <c:v>69.763890000000004</c:v>
                </c:pt>
              </c:numCache>
            </c:numRef>
          </c:val>
        </c:ser>
        <c:gapWidth val="75"/>
        <c:axId val="212165376"/>
        <c:axId val="212166912"/>
      </c:barChart>
      <c:catAx>
        <c:axId val="212165376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2166912"/>
        <c:crossesAt val="0"/>
        <c:lblAlgn val="ctr"/>
        <c:lblOffset val="100"/>
        <c:tickMarkSkip val="1"/>
      </c:catAx>
      <c:valAx>
        <c:axId val="2121669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2165376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46</c:v>
                </c:pt>
                <c:pt idx="1">
                  <c:v>76</c:v>
                </c:pt>
                <c:pt idx="2">
                  <c:v>54</c:v>
                </c:pt>
                <c:pt idx="3">
                  <c:v>37</c:v>
                </c:pt>
                <c:pt idx="4">
                  <c:v>9</c:v>
                </c:pt>
                <c:pt idx="5">
                  <c:v>17</c:v>
                </c:pt>
                <c:pt idx="6">
                  <c:v>10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54</c:v>
                </c:pt>
                <c:pt idx="1">
                  <c:v>24</c:v>
                </c:pt>
                <c:pt idx="2">
                  <c:v>46</c:v>
                </c:pt>
                <c:pt idx="3">
                  <c:v>63</c:v>
                </c:pt>
                <c:pt idx="4">
                  <c:v>91</c:v>
                </c:pt>
                <c:pt idx="5">
                  <c:v>83</c:v>
                </c:pt>
                <c:pt idx="6">
                  <c:v>90</c:v>
                </c:pt>
                <c:pt idx="7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225338880"/>
        <c:axId val="225340416"/>
      </c:barChart>
      <c:catAx>
        <c:axId val="2253388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5340416"/>
        <c:crossesAt val="0"/>
        <c:lblAlgn val="ctr"/>
        <c:lblOffset val="100"/>
        <c:tickMarkSkip val="1"/>
      </c:catAx>
      <c:valAx>
        <c:axId val="2253404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53388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2</c:v>
                </c:pt>
                <c:pt idx="5">
                  <c:v>5</c:v>
                </c:pt>
                <c:pt idx="6">
                  <c:v>27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98</c:v>
                </c:pt>
                <c:pt idx="1">
                  <c:v>96</c:v>
                </c:pt>
                <c:pt idx="2">
                  <c:v>96</c:v>
                </c:pt>
                <c:pt idx="3">
                  <c:v>94</c:v>
                </c:pt>
                <c:pt idx="4">
                  <c:v>98</c:v>
                </c:pt>
                <c:pt idx="5">
                  <c:v>95</c:v>
                </c:pt>
                <c:pt idx="6">
                  <c:v>73</c:v>
                </c:pt>
                <c:pt idx="7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234608896"/>
        <c:axId val="234741760"/>
      </c:barChart>
      <c:catAx>
        <c:axId val="2346088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34741760"/>
        <c:crossesAt val="0"/>
        <c:lblAlgn val="ctr"/>
        <c:lblOffset val="100"/>
        <c:tickMarkSkip val="1"/>
      </c:catAx>
      <c:valAx>
        <c:axId val="2347417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346088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15</c:v>
                </c:pt>
                <c:pt idx="4">
                  <c:v>16</c:v>
                </c:pt>
                <c:pt idx="5">
                  <c:v>5</c:v>
                </c:pt>
                <c:pt idx="6">
                  <c:v>7</c:v>
                </c:pt>
                <c:pt idx="7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11</c:v>
                </c:pt>
                <c:pt idx="1">
                  <c:v>8</c:v>
                </c:pt>
                <c:pt idx="2">
                  <c:v>10</c:v>
                </c:pt>
                <c:pt idx="3">
                  <c:v>15</c:v>
                </c:pt>
                <c:pt idx="4">
                  <c:v>11</c:v>
                </c:pt>
                <c:pt idx="5">
                  <c:v>8</c:v>
                </c:pt>
                <c:pt idx="6">
                  <c:v>12</c:v>
                </c:pt>
                <c:pt idx="7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26</c:v>
                </c:pt>
                <c:pt idx="1">
                  <c:v>20</c:v>
                </c:pt>
                <c:pt idx="2">
                  <c:v>23</c:v>
                </c:pt>
                <c:pt idx="3">
                  <c:v>26</c:v>
                </c:pt>
                <c:pt idx="4">
                  <c:v>23</c:v>
                </c:pt>
                <c:pt idx="5">
                  <c:v>23</c:v>
                </c:pt>
                <c:pt idx="6">
                  <c:v>32</c:v>
                </c:pt>
                <c:pt idx="7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56</c:v>
                </c:pt>
                <c:pt idx="1">
                  <c:v>67</c:v>
                </c:pt>
                <c:pt idx="2">
                  <c:v>59</c:v>
                </c:pt>
                <c:pt idx="3">
                  <c:v>44</c:v>
                </c:pt>
                <c:pt idx="4">
                  <c:v>51</c:v>
                </c:pt>
                <c:pt idx="5">
                  <c:v>65</c:v>
                </c:pt>
                <c:pt idx="6">
                  <c:v>49</c:v>
                </c:pt>
                <c:pt idx="7">
                  <c:v>40</c:v>
                </c:pt>
              </c:numCache>
            </c:numRef>
          </c:val>
        </c:ser>
        <c:dLbls>
          <c:showVal val="1"/>
        </c:dLbls>
        <c:gapWidth val="75"/>
        <c:overlap val="100"/>
        <c:axId val="240937984"/>
        <c:axId val="240952064"/>
      </c:barChart>
      <c:catAx>
        <c:axId val="2409379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0952064"/>
        <c:crossesAt val="0"/>
        <c:lblAlgn val="ctr"/>
        <c:lblOffset val="100"/>
        <c:tickMarkSkip val="1"/>
      </c:catAx>
      <c:valAx>
        <c:axId val="2409520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09379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24</c:v>
                </c:pt>
                <c:pt idx="1">
                  <c:v>23</c:v>
                </c:pt>
                <c:pt idx="2">
                  <c:v>18</c:v>
                </c:pt>
                <c:pt idx="3">
                  <c:v>4</c:v>
                </c:pt>
                <c:pt idx="4">
                  <c:v>22</c:v>
                </c:pt>
                <c:pt idx="5">
                  <c:v>19</c:v>
                </c:pt>
                <c:pt idx="6">
                  <c:v>35</c:v>
                </c:pt>
                <c:pt idx="7">
                  <c:v>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7</c:v>
                </c:pt>
                <c:pt idx="4">
                  <c:v>19</c:v>
                </c:pt>
                <c:pt idx="5">
                  <c:v>15</c:v>
                </c:pt>
                <c:pt idx="6">
                  <c:v>17</c:v>
                </c:pt>
                <c:pt idx="7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27</c:v>
                </c:pt>
                <c:pt idx="1">
                  <c:v>22</c:v>
                </c:pt>
                <c:pt idx="2">
                  <c:v>20</c:v>
                </c:pt>
                <c:pt idx="3">
                  <c:v>16</c:v>
                </c:pt>
                <c:pt idx="4">
                  <c:v>22</c:v>
                </c:pt>
                <c:pt idx="5">
                  <c:v>23</c:v>
                </c:pt>
                <c:pt idx="6">
                  <c:v>20</c:v>
                </c:pt>
                <c:pt idx="7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37</c:v>
                </c:pt>
                <c:pt idx="1">
                  <c:v>39</c:v>
                </c:pt>
                <c:pt idx="2">
                  <c:v>42</c:v>
                </c:pt>
                <c:pt idx="3">
                  <c:v>73</c:v>
                </c:pt>
                <c:pt idx="4">
                  <c:v>37</c:v>
                </c:pt>
                <c:pt idx="5">
                  <c:v>43</c:v>
                </c:pt>
                <c:pt idx="6">
                  <c:v>27</c:v>
                </c:pt>
                <c:pt idx="7">
                  <c:v>38</c:v>
                </c:pt>
              </c:numCache>
            </c:numRef>
          </c:val>
        </c:ser>
        <c:dLbls>
          <c:showVal val="1"/>
        </c:dLbls>
        <c:gapWidth val="75"/>
        <c:overlap val="100"/>
        <c:axId val="241260032"/>
        <c:axId val="241261568"/>
      </c:barChart>
      <c:catAx>
        <c:axId val="2412600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1261568"/>
        <c:crossesAt val="0"/>
        <c:lblAlgn val="ctr"/>
        <c:lblOffset val="100"/>
        <c:tickMarkSkip val="1"/>
      </c:catAx>
      <c:valAx>
        <c:axId val="2412615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12600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Sheet1!$B$12:$P$12</c:f>
              <c:strCache>
                <c:ptCount val="15"/>
                <c:pt idx="0">
                  <c:v>Sagene (n=60)</c:v>
                </c:pt>
                <c:pt idx="1">
                  <c:v>Stovner (n=57)</c:v>
                </c:pt>
                <c:pt idx="2">
                  <c:v>Nordre Aker (n=111)</c:v>
                </c:pt>
                <c:pt idx="3">
                  <c:v>Alna (n=87)</c:v>
                </c:pt>
                <c:pt idx="4">
                  <c:v>Nordstrand (n=62)</c:v>
                </c:pt>
                <c:pt idx="5">
                  <c:v>Frogner (n=53)</c:v>
                </c:pt>
                <c:pt idx="6">
                  <c:v>Vestre Aker (n=46)</c:v>
                </c:pt>
                <c:pt idx="7">
                  <c:v>Grünerløkka (n=60)</c:v>
                </c:pt>
                <c:pt idx="8">
                  <c:v>Søndre Nordstrand (n=74)</c:v>
                </c:pt>
                <c:pt idx="9">
                  <c:v>Ullern (n=52)</c:v>
                </c:pt>
                <c:pt idx="10">
                  <c:v>Grorud (n=55)</c:v>
                </c:pt>
                <c:pt idx="11">
                  <c:v>Gamle Oslo (n=94)</c:v>
                </c:pt>
                <c:pt idx="12">
                  <c:v>St.Hanshaugen (n=47)</c:v>
                </c:pt>
                <c:pt idx="13">
                  <c:v>Bjerke (n=49)</c:v>
                </c:pt>
                <c:pt idx="14">
                  <c:v>Østensjø (n=62)</c:v>
                </c:pt>
              </c:strCache>
            </c:strRef>
          </c:cat>
          <c:val>
            <c:numRef>
              <c:f>Sheet1!$B$13:$P$13</c:f>
              <c:numCache>
                <c:formatCode>0</c:formatCode>
                <c:ptCount val="15"/>
                <c:pt idx="0">
                  <c:v>76.711039999999997</c:v>
                </c:pt>
                <c:pt idx="1">
                  <c:v>74.335269999999994</c:v>
                </c:pt>
                <c:pt idx="2">
                  <c:v>71.637469999999993</c:v>
                </c:pt>
                <c:pt idx="3">
                  <c:v>71.359739999999988</c:v>
                </c:pt>
                <c:pt idx="4">
                  <c:v>70.784670000000006</c:v>
                </c:pt>
                <c:pt idx="5">
                  <c:v>70.639739999999989</c:v>
                </c:pt>
                <c:pt idx="6">
                  <c:v>68.972629999999995</c:v>
                </c:pt>
                <c:pt idx="7">
                  <c:v>66.287080000000003</c:v>
                </c:pt>
                <c:pt idx="8">
                  <c:v>63.435870000000001</c:v>
                </c:pt>
                <c:pt idx="9">
                  <c:v>63.165210000000066</c:v>
                </c:pt>
                <c:pt idx="10">
                  <c:v>60.647220000000004</c:v>
                </c:pt>
                <c:pt idx="11">
                  <c:v>59.590300000000013</c:v>
                </c:pt>
                <c:pt idx="12">
                  <c:v>57.587989999999998</c:v>
                </c:pt>
                <c:pt idx="13">
                  <c:v>51.67642</c:v>
                </c:pt>
                <c:pt idx="14">
                  <c:v>41.827080000000002</c:v>
                </c:pt>
              </c:numCache>
            </c:numRef>
          </c:val>
        </c:ser>
        <c:ser>
          <c:idx val="0"/>
          <c:order val="1"/>
          <c:tx>
            <c:strRef>
              <c:f>Sheet1!$A$14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2"/>
            </a:solidFill>
          </c:spPr>
          <c:dLbls>
            <c:showVal val="1"/>
          </c:dLbls>
          <c:cat>
            <c:strRef>
              <c:f>Sheet1!$B$12:$P$12</c:f>
              <c:strCache>
                <c:ptCount val="15"/>
                <c:pt idx="0">
                  <c:v>Sagene (n=60)</c:v>
                </c:pt>
                <c:pt idx="1">
                  <c:v>Stovner (n=57)</c:v>
                </c:pt>
                <c:pt idx="2">
                  <c:v>Nordre Aker (n=111)</c:v>
                </c:pt>
                <c:pt idx="3">
                  <c:v>Alna (n=87)</c:v>
                </c:pt>
                <c:pt idx="4">
                  <c:v>Nordstrand (n=62)</c:v>
                </c:pt>
                <c:pt idx="5">
                  <c:v>Frogner (n=53)</c:v>
                </c:pt>
                <c:pt idx="6">
                  <c:v>Vestre Aker (n=46)</c:v>
                </c:pt>
                <c:pt idx="7">
                  <c:v>Grünerløkka (n=60)</c:v>
                </c:pt>
                <c:pt idx="8">
                  <c:v>Søndre Nordstrand (n=74)</c:v>
                </c:pt>
                <c:pt idx="9">
                  <c:v>Ullern (n=52)</c:v>
                </c:pt>
                <c:pt idx="10">
                  <c:v>Grorud (n=55)</c:v>
                </c:pt>
                <c:pt idx="11">
                  <c:v>Gamle Oslo (n=94)</c:v>
                </c:pt>
                <c:pt idx="12">
                  <c:v>St.Hanshaugen (n=47)</c:v>
                </c:pt>
                <c:pt idx="13">
                  <c:v>Bjerke (n=49)</c:v>
                </c:pt>
                <c:pt idx="14">
                  <c:v>Østensjø (n=62)</c:v>
                </c:pt>
              </c:strCache>
            </c:strRef>
          </c:cat>
          <c:val>
            <c:numRef>
              <c:f>Sheet1!$B$14:$P$14</c:f>
              <c:numCache>
                <c:formatCode>0</c:formatCode>
                <c:ptCount val="15"/>
                <c:pt idx="0">
                  <c:v>60.774500000000003</c:v>
                </c:pt>
                <c:pt idx="1">
                  <c:v>53.108650000000011</c:v>
                </c:pt>
                <c:pt idx="2">
                  <c:v>51.708100000000066</c:v>
                </c:pt>
                <c:pt idx="3">
                  <c:v>63.220590000000065</c:v>
                </c:pt>
                <c:pt idx="4">
                  <c:v>63.607880000000002</c:v>
                </c:pt>
                <c:pt idx="5">
                  <c:v>56.61647</c:v>
                </c:pt>
                <c:pt idx="6">
                  <c:v>48.781060000000004</c:v>
                </c:pt>
                <c:pt idx="7">
                  <c:v>39.884289999999943</c:v>
                </c:pt>
                <c:pt idx="8">
                  <c:v>41.755230000000012</c:v>
                </c:pt>
                <c:pt idx="9">
                  <c:v>52.682900000000011</c:v>
                </c:pt>
                <c:pt idx="10">
                  <c:v>46.129330000000074</c:v>
                </c:pt>
                <c:pt idx="11">
                  <c:v>55.049530000000011</c:v>
                </c:pt>
                <c:pt idx="12">
                  <c:v>56.856120000000004</c:v>
                </c:pt>
                <c:pt idx="13">
                  <c:v>54.477080000000001</c:v>
                </c:pt>
                <c:pt idx="14">
                  <c:v>44.731560000000002</c:v>
                </c:pt>
              </c:numCache>
            </c:numRef>
          </c:val>
        </c:ser>
        <c:gapWidth val="75"/>
        <c:axId val="240666496"/>
        <c:axId val="240668032"/>
      </c:barChart>
      <c:catAx>
        <c:axId val="2406664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0668032"/>
        <c:crossesAt val="0"/>
        <c:lblAlgn val="ctr"/>
        <c:lblOffset val="100"/>
        <c:tickMarkSkip val="1"/>
      </c:catAx>
      <c:valAx>
        <c:axId val="2406680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0666496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7</c:v>
                </c:pt>
                <c:pt idx="1">
                  <c:v>10</c:v>
                </c:pt>
                <c:pt idx="2">
                  <c:v>10</c:v>
                </c:pt>
                <c:pt idx="3">
                  <c:v>16</c:v>
                </c:pt>
                <c:pt idx="4">
                  <c:v>17</c:v>
                </c:pt>
                <c:pt idx="5">
                  <c:v>5</c:v>
                </c:pt>
                <c:pt idx="6">
                  <c:v>11</c:v>
                </c:pt>
                <c:pt idx="7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16</c:v>
                </c:pt>
                <c:pt idx="1">
                  <c:v>11</c:v>
                </c:pt>
                <c:pt idx="2">
                  <c:v>15</c:v>
                </c:pt>
                <c:pt idx="3">
                  <c:v>21</c:v>
                </c:pt>
                <c:pt idx="4">
                  <c:v>21</c:v>
                </c:pt>
                <c:pt idx="5">
                  <c:v>16</c:v>
                </c:pt>
                <c:pt idx="6">
                  <c:v>23</c:v>
                </c:pt>
                <c:pt idx="7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34</c:v>
                </c:pt>
                <c:pt idx="1">
                  <c:v>24</c:v>
                </c:pt>
                <c:pt idx="2">
                  <c:v>27</c:v>
                </c:pt>
                <c:pt idx="3">
                  <c:v>31</c:v>
                </c:pt>
                <c:pt idx="4">
                  <c:v>36</c:v>
                </c:pt>
                <c:pt idx="5">
                  <c:v>34</c:v>
                </c:pt>
                <c:pt idx="6">
                  <c:v>35</c:v>
                </c:pt>
                <c:pt idx="7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42</c:v>
                </c:pt>
                <c:pt idx="1">
                  <c:v>55</c:v>
                </c:pt>
                <c:pt idx="2">
                  <c:v>48</c:v>
                </c:pt>
                <c:pt idx="3">
                  <c:v>32</c:v>
                </c:pt>
                <c:pt idx="4">
                  <c:v>27</c:v>
                </c:pt>
                <c:pt idx="5">
                  <c:v>45</c:v>
                </c:pt>
                <c:pt idx="6">
                  <c:v>31</c:v>
                </c:pt>
                <c:pt idx="7">
                  <c:v>24</c:v>
                </c:pt>
              </c:numCache>
            </c:numRef>
          </c:val>
        </c:ser>
        <c:dLbls>
          <c:showVal val="1"/>
        </c:dLbls>
        <c:gapWidth val="75"/>
        <c:overlap val="100"/>
        <c:axId val="241778048"/>
        <c:axId val="241788032"/>
      </c:barChart>
      <c:catAx>
        <c:axId val="2417780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1788032"/>
        <c:crossesAt val="0"/>
        <c:lblAlgn val="ctr"/>
        <c:lblOffset val="100"/>
        <c:tickMarkSkip val="1"/>
      </c:catAx>
      <c:valAx>
        <c:axId val="2417880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17780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17</c:v>
                </c:pt>
                <c:pt idx="1">
                  <c:v>18</c:v>
                </c:pt>
                <c:pt idx="2">
                  <c:v>16</c:v>
                </c:pt>
                <c:pt idx="3">
                  <c:v>12</c:v>
                </c:pt>
                <c:pt idx="4">
                  <c:v>21</c:v>
                </c:pt>
                <c:pt idx="5">
                  <c:v>16</c:v>
                </c:pt>
                <c:pt idx="6">
                  <c:v>34</c:v>
                </c:pt>
                <c:pt idx="7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27</c:v>
                </c:pt>
                <c:pt idx="1">
                  <c:v>26</c:v>
                </c:pt>
                <c:pt idx="2">
                  <c:v>25</c:v>
                </c:pt>
                <c:pt idx="3">
                  <c:v>20</c:v>
                </c:pt>
                <c:pt idx="4">
                  <c:v>29</c:v>
                </c:pt>
                <c:pt idx="5">
                  <c:v>26</c:v>
                </c:pt>
                <c:pt idx="6">
                  <c:v>25</c:v>
                </c:pt>
                <c:pt idx="7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32</c:v>
                </c:pt>
                <c:pt idx="1">
                  <c:v>30</c:v>
                </c:pt>
                <c:pt idx="2">
                  <c:v>33</c:v>
                </c:pt>
                <c:pt idx="3">
                  <c:v>29</c:v>
                </c:pt>
                <c:pt idx="4">
                  <c:v>28</c:v>
                </c:pt>
                <c:pt idx="5">
                  <c:v>31</c:v>
                </c:pt>
                <c:pt idx="6">
                  <c:v>23</c:v>
                </c:pt>
                <c:pt idx="7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24</c:v>
                </c:pt>
                <c:pt idx="1">
                  <c:v>26</c:v>
                </c:pt>
                <c:pt idx="2">
                  <c:v>26</c:v>
                </c:pt>
                <c:pt idx="3">
                  <c:v>39</c:v>
                </c:pt>
                <c:pt idx="4">
                  <c:v>22</c:v>
                </c:pt>
                <c:pt idx="5">
                  <c:v>27</c:v>
                </c:pt>
                <c:pt idx="6">
                  <c:v>19</c:v>
                </c:pt>
                <c:pt idx="7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242231552"/>
        <c:axId val="242249728"/>
      </c:barChart>
      <c:catAx>
        <c:axId val="2422315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2249728"/>
        <c:crossesAt val="0"/>
        <c:lblAlgn val="ctr"/>
        <c:lblOffset val="100"/>
        <c:tickMarkSkip val="1"/>
      </c:catAx>
      <c:valAx>
        <c:axId val="2422497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22315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Sheet1!$B$28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Sheet1!$A$29:$A$44</c:f>
              <c:strCache>
                <c:ptCount val="16"/>
                <c:pt idx="0">
                  <c:v>Eldre/seniorsenteret</c:v>
                </c:pt>
                <c:pt idx="1">
                  <c:v>Oslo kommunale tannlegevakt.</c:v>
                </c:pt>
                <c:pt idx="2">
                  <c:v>Helsestasjon for barn</c:v>
                </c:pt>
                <c:pt idx="3">
                  <c:v>Skolehelsetjenesten</c:v>
                </c:pt>
                <c:pt idx="4">
                  <c:v>Boligkontoret</c:v>
                </c:pt>
                <c:pt idx="5">
                  <c:v>Hjemmesykepleien</c:v>
                </c:pt>
                <c:pt idx="6">
                  <c:v>PPtjenesten (pedagogiskpsykologisk tjeneste)</c:v>
                </c:pt>
                <c:pt idx="7">
                  <c:v>Sykehjemmet</c:v>
                </c:pt>
                <c:pt idx="8">
                  <c:v>Barnevernstjenesten</c:v>
                </c:pt>
                <c:pt idx="9">
                  <c:v>Allmennlegen (primærlege/legesenter)</c:v>
                </c:pt>
                <c:pt idx="10">
                  <c:v>Hjemmehjelpen</c:v>
                </c:pt>
                <c:pt idx="11">
                  <c:v>Aldershjemmet</c:v>
                </c:pt>
                <c:pt idx="12">
                  <c:v>Legevakten</c:v>
                </c:pt>
                <c:pt idx="13">
                  <c:v>Din fastlege</c:v>
                </c:pt>
                <c:pt idx="14">
                  <c:v>Fastlegeordningen</c:v>
                </c:pt>
                <c:pt idx="15">
                  <c:v>NAV (sosialkontoret)</c:v>
                </c:pt>
              </c:strCache>
            </c:strRef>
          </c:cat>
          <c:val>
            <c:numRef>
              <c:f>Sheet1!$B$29:$B$44</c:f>
              <c:numCache>
                <c:formatCode>0</c:formatCode>
                <c:ptCount val="16"/>
                <c:pt idx="0">
                  <c:v>34.936610000000002</c:v>
                </c:pt>
                <c:pt idx="1">
                  <c:v>23.931520000000003</c:v>
                </c:pt>
                <c:pt idx="2">
                  <c:v>20.276639999999976</c:v>
                </c:pt>
                <c:pt idx="3">
                  <c:v>18.032899999999987</c:v>
                </c:pt>
                <c:pt idx="4">
                  <c:v>17.145799999999973</c:v>
                </c:pt>
                <c:pt idx="5">
                  <c:v>16.497149999999973</c:v>
                </c:pt>
                <c:pt idx="6">
                  <c:v>15.436700000000002</c:v>
                </c:pt>
                <c:pt idx="7">
                  <c:v>15.229179999999996</c:v>
                </c:pt>
                <c:pt idx="8">
                  <c:v>14.327550000000002</c:v>
                </c:pt>
                <c:pt idx="9">
                  <c:v>14.284069999999998</c:v>
                </c:pt>
                <c:pt idx="10">
                  <c:v>13.309720000000002</c:v>
                </c:pt>
                <c:pt idx="11">
                  <c:v>13.043420000000001</c:v>
                </c:pt>
                <c:pt idx="12">
                  <c:v>12.552410000000011</c:v>
                </c:pt>
                <c:pt idx="13">
                  <c:v>11.486490000000014</c:v>
                </c:pt>
                <c:pt idx="14">
                  <c:v>11.4023</c:v>
                </c:pt>
                <c:pt idx="15">
                  <c:v>8.7304100000000009</c:v>
                </c:pt>
              </c:numCache>
            </c:numRef>
          </c:val>
        </c:ser>
        <c:ser>
          <c:idx val="0"/>
          <c:order val="1"/>
          <c:tx>
            <c:strRef>
              <c:f>Sheet1!$C$28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6E6E6E"/>
            </a:solidFill>
          </c:spPr>
          <c:cat>
            <c:strRef>
              <c:f>Sheet1!$A$29:$A$44</c:f>
              <c:strCache>
                <c:ptCount val="16"/>
                <c:pt idx="0">
                  <c:v>Eldre/seniorsenteret</c:v>
                </c:pt>
                <c:pt idx="1">
                  <c:v>Oslo kommunale tannlegevakt.</c:v>
                </c:pt>
                <c:pt idx="2">
                  <c:v>Helsestasjon for barn</c:v>
                </c:pt>
                <c:pt idx="3">
                  <c:v>Skolehelsetjenesten</c:v>
                </c:pt>
                <c:pt idx="4">
                  <c:v>Boligkontoret</c:v>
                </c:pt>
                <c:pt idx="5">
                  <c:v>Hjemmesykepleien</c:v>
                </c:pt>
                <c:pt idx="6">
                  <c:v>PPtjenesten (pedagogiskpsykologisk tjeneste)</c:v>
                </c:pt>
                <c:pt idx="7">
                  <c:v>Sykehjemmet</c:v>
                </c:pt>
                <c:pt idx="8">
                  <c:v>Barnevernstjenesten</c:v>
                </c:pt>
                <c:pt idx="9">
                  <c:v>Allmennlegen (primærlege/legesenter)</c:v>
                </c:pt>
                <c:pt idx="10">
                  <c:v>Hjemmehjelpen</c:v>
                </c:pt>
                <c:pt idx="11">
                  <c:v>Aldershjemmet</c:v>
                </c:pt>
                <c:pt idx="12">
                  <c:v>Legevakten</c:v>
                </c:pt>
                <c:pt idx="13">
                  <c:v>Din fastlege</c:v>
                </c:pt>
                <c:pt idx="14">
                  <c:v>Fastlegeordningen</c:v>
                </c:pt>
                <c:pt idx="15">
                  <c:v>NAV (sosialkontoret)</c:v>
                </c:pt>
              </c:strCache>
            </c:strRef>
          </c:cat>
          <c:val>
            <c:numRef>
              <c:f>Sheet1!$C$29:$C$44</c:f>
              <c:numCache>
                <c:formatCode>0</c:formatCode>
                <c:ptCount val="16"/>
                <c:pt idx="0">
                  <c:v>33.149820000000005</c:v>
                </c:pt>
                <c:pt idx="1">
                  <c:v>19.826590000000003</c:v>
                </c:pt>
                <c:pt idx="2">
                  <c:v>19.294270000000004</c:v>
                </c:pt>
                <c:pt idx="5">
                  <c:v>15.907620000000001</c:v>
                </c:pt>
                <c:pt idx="6">
                  <c:v>17.804580000000005</c:v>
                </c:pt>
                <c:pt idx="7">
                  <c:v>19.943360000000002</c:v>
                </c:pt>
                <c:pt idx="8">
                  <c:v>18.476580000000002</c:v>
                </c:pt>
                <c:pt idx="9">
                  <c:v>12.991770000000001</c:v>
                </c:pt>
                <c:pt idx="10">
                  <c:v>16.838709999999978</c:v>
                </c:pt>
                <c:pt idx="11">
                  <c:v>14.717750000000001</c:v>
                </c:pt>
                <c:pt idx="12">
                  <c:v>7.5870500000000005</c:v>
                </c:pt>
                <c:pt idx="14">
                  <c:v>10.404850000000001</c:v>
                </c:pt>
                <c:pt idx="15">
                  <c:v>10.162380000000002</c:v>
                </c:pt>
              </c:numCache>
            </c:numRef>
          </c:val>
        </c:ser>
        <c:dLbls>
          <c:showVal val="1"/>
        </c:dLbls>
        <c:gapWidth val="75"/>
        <c:axId val="241617152"/>
        <c:axId val="241623040"/>
      </c:barChart>
      <c:catAx>
        <c:axId val="2416171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1623040"/>
        <c:crossesAt val="0"/>
        <c:lblAlgn val="ctr"/>
        <c:lblOffset val="100"/>
        <c:tickMarkSkip val="1"/>
      </c:catAx>
      <c:valAx>
        <c:axId val="241623040"/>
        <c:scaling>
          <c:orientation val="minMax"/>
          <c:max val="50"/>
          <c:min val="-5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1617152"/>
        <c:crosses val="autoZero"/>
        <c:crossBetween val="between"/>
        <c:majorUnit val="50"/>
        <c:minorUnit val="50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67</c:v>
                </c:pt>
              </c:numCache>
            </c:numRef>
          </c:val>
        </c:ser>
        <c:dLbls>
          <c:showVal val="1"/>
        </c:dLbls>
        <c:gapWidth val="75"/>
        <c:overlap val="100"/>
        <c:axId val="243140096"/>
        <c:axId val="243141632"/>
      </c:barChart>
      <c:catAx>
        <c:axId val="243140096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3141632"/>
        <c:crossesAt val="0"/>
        <c:lblAlgn val="ctr"/>
        <c:lblOffset val="100"/>
        <c:tickMarkSkip val="1"/>
      </c:catAx>
      <c:valAx>
        <c:axId val="2431416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31400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</c:v>
                </c:pt>
                <c:pt idx="1">
                  <c:v>7</c:v>
                </c:pt>
                <c:pt idx="2">
                  <c:v>35</c:v>
                </c:pt>
                <c:pt idx="3">
                  <c:v>31</c:v>
                </c:pt>
                <c:pt idx="4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5</c:v>
                </c:pt>
                <c:pt idx="1">
                  <c:v>13</c:v>
                </c:pt>
                <c:pt idx="2">
                  <c:v>16</c:v>
                </c:pt>
                <c:pt idx="3">
                  <c:v>21</c:v>
                </c:pt>
                <c:pt idx="4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17</c:v>
                </c:pt>
                <c:pt idx="1">
                  <c:v>28</c:v>
                </c:pt>
                <c:pt idx="2">
                  <c:v>20</c:v>
                </c:pt>
                <c:pt idx="3">
                  <c:v>20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77</c:v>
                </c:pt>
                <c:pt idx="1">
                  <c:v>52</c:v>
                </c:pt>
                <c:pt idx="2">
                  <c:v>29</c:v>
                </c:pt>
                <c:pt idx="3">
                  <c:v>28</c:v>
                </c:pt>
                <c:pt idx="4">
                  <c:v>71</c:v>
                </c:pt>
              </c:numCache>
            </c:numRef>
          </c:val>
        </c:ser>
        <c:dLbls>
          <c:showVal val="1"/>
        </c:dLbls>
        <c:gapWidth val="75"/>
        <c:overlap val="100"/>
        <c:axId val="243351936"/>
        <c:axId val="243353472"/>
      </c:barChart>
      <c:catAx>
        <c:axId val="2433519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3353472"/>
        <c:crossesAt val="0"/>
        <c:lblAlgn val="ctr"/>
        <c:lblOffset val="100"/>
        <c:tickMarkSkip val="1"/>
      </c:catAx>
      <c:valAx>
        <c:axId val="2433534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33519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Sheet1!$B$10:$P$10</c:f>
              <c:strCache>
                <c:ptCount val="15"/>
                <c:pt idx="0">
                  <c:v>Nordre Aker (n=634)</c:v>
                </c:pt>
                <c:pt idx="1">
                  <c:v>Nordstrand (n=412)</c:v>
                </c:pt>
                <c:pt idx="2">
                  <c:v>Vestre Aker (n=468)</c:v>
                </c:pt>
                <c:pt idx="3">
                  <c:v>Østensjø (n=443)</c:v>
                </c:pt>
                <c:pt idx="4">
                  <c:v>Frogner (n=564)</c:v>
                </c:pt>
                <c:pt idx="5">
                  <c:v>Ullern (n=393)</c:v>
                </c:pt>
                <c:pt idx="6">
                  <c:v>Grorud (n=413)</c:v>
                </c:pt>
                <c:pt idx="7">
                  <c:v>Alna (n=587)</c:v>
                </c:pt>
                <c:pt idx="8">
                  <c:v>Bjerke (n=316)</c:v>
                </c:pt>
                <c:pt idx="9">
                  <c:v>Sagene (n=376)</c:v>
                </c:pt>
                <c:pt idx="10">
                  <c:v>Stovner (n=412)</c:v>
                </c:pt>
                <c:pt idx="11">
                  <c:v>Grünerløkka (n=532)</c:v>
                </c:pt>
                <c:pt idx="12">
                  <c:v>St.Hanshaugen (n=361)</c:v>
                </c:pt>
                <c:pt idx="13">
                  <c:v>Søndre Nordstrand (n=432)</c:v>
                </c:pt>
                <c:pt idx="14">
                  <c:v>Gamle Oslo (n=539)</c:v>
                </c:pt>
              </c:strCache>
            </c:strRef>
          </c:cat>
          <c:val>
            <c:numRef>
              <c:f>Sheet1!$B$11:$P$11</c:f>
              <c:numCache>
                <c:formatCode>0</c:formatCode>
                <c:ptCount val="15"/>
                <c:pt idx="0">
                  <c:v>70.967439999999996</c:v>
                </c:pt>
                <c:pt idx="1">
                  <c:v>70.601469999999992</c:v>
                </c:pt>
                <c:pt idx="2">
                  <c:v>70.295860000000005</c:v>
                </c:pt>
                <c:pt idx="3">
                  <c:v>69.62260999999998</c:v>
                </c:pt>
                <c:pt idx="4">
                  <c:v>65.660160000000005</c:v>
                </c:pt>
                <c:pt idx="5">
                  <c:v>62.375880000000002</c:v>
                </c:pt>
                <c:pt idx="6">
                  <c:v>55.696440000000003</c:v>
                </c:pt>
                <c:pt idx="7">
                  <c:v>53.399260000000005</c:v>
                </c:pt>
                <c:pt idx="8">
                  <c:v>51.010980000000004</c:v>
                </c:pt>
                <c:pt idx="9">
                  <c:v>49.592730000000117</c:v>
                </c:pt>
                <c:pt idx="10">
                  <c:v>48.7502</c:v>
                </c:pt>
                <c:pt idx="11">
                  <c:v>48.62688</c:v>
                </c:pt>
                <c:pt idx="12">
                  <c:v>48.146060000000006</c:v>
                </c:pt>
                <c:pt idx="13">
                  <c:v>47.777550000000012</c:v>
                </c:pt>
                <c:pt idx="14">
                  <c:v>46.807469999999995</c:v>
                </c:pt>
              </c:numCache>
            </c:numRef>
          </c:val>
        </c:ser>
        <c:ser>
          <c:idx val="0"/>
          <c:order val="1"/>
          <c:tx>
            <c:strRef>
              <c:f>Sheet1!$A$12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2"/>
            </a:solidFill>
          </c:spPr>
          <c:dLbls>
            <c:showVal val="1"/>
          </c:dLbls>
          <c:cat>
            <c:strRef>
              <c:f>Sheet1!$B$10:$P$10</c:f>
              <c:strCache>
                <c:ptCount val="15"/>
                <c:pt idx="0">
                  <c:v>Nordre Aker (n=634)</c:v>
                </c:pt>
                <c:pt idx="1">
                  <c:v>Nordstrand (n=412)</c:v>
                </c:pt>
                <c:pt idx="2">
                  <c:v>Vestre Aker (n=468)</c:v>
                </c:pt>
                <c:pt idx="3">
                  <c:v>Østensjø (n=443)</c:v>
                </c:pt>
                <c:pt idx="4">
                  <c:v>Frogner (n=564)</c:v>
                </c:pt>
                <c:pt idx="5">
                  <c:v>Ullern (n=393)</c:v>
                </c:pt>
                <c:pt idx="6">
                  <c:v>Grorud (n=413)</c:v>
                </c:pt>
                <c:pt idx="7">
                  <c:v>Alna (n=587)</c:v>
                </c:pt>
                <c:pt idx="8">
                  <c:v>Bjerke (n=316)</c:v>
                </c:pt>
                <c:pt idx="9">
                  <c:v>Sagene (n=376)</c:v>
                </c:pt>
                <c:pt idx="10">
                  <c:v>Stovner (n=412)</c:v>
                </c:pt>
                <c:pt idx="11">
                  <c:v>Grünerløkka (n=532)</c:v>
                </c:pt>
                <c:pt idx="12">
                  <c:v>St.Hanshaugen (n=361)</c:v>
                </c:pt>
                <c:pt idx="13">
                  <c:v>Søndre Nordstrand (n=432)</c:v>
                </c:pt>
                <c:pt idx="14">
                  <c:v>Gamle Oslo (n=539)</c:v>
                </c:pt>
              </c:strCache>
            </c:strRef>
          </c:cat>
          <c:val>
            <c:numRef>
              <c:f>Sheet1!$B$12:$P$12</c:f>
              <c:numCache>
                <c:formatCode>0</c:formatCode>
                <c:ptCount val="15"/>
                <c:pt idx="0">
                  <c:v>67.673839999999814</c:v>
                </c:pt>
                <c:pt idx="1">
                  <c:v>67.662089999999978</c:v>
                </c:pt>
                <c:pt idx="2">
                  <c:v>67.856459999999998</c:v>
                </c:pt>
                <c:pt idx="3">
                  <c:v>63.463000000000001</c:v>
                </c:pt>
                <c:pt idx="4">
                  <c:v>59.371929999999999</c:v>
                </c:pt>
                <c:pt idx="5">
                  <c:v>62.887849999999915</c:v>
                </c:pt>
                <c:pt idx="6">
                  <c:v>53.808800000000005</c:v>
                </c:pt>
                <c:pt idx="7">
                  <c:v>52.093650000000011</c:v>
                </c:pt>
                <c:pt idx="8">
                  <c:v>52.991130000000013</c:v>
                </c:pt>
                <c:pt idx="9">
                  <c:v>49.31221</c:v>
                </c:pt>
                <c:pt idx="10">
                  <c:v>54.554049999999997</c:v>
                </c:pt>
                <c:pt idx="11">
                  <c:v>43.422160000000012</c:v>
                </c:pt>
                <c:pt idx="12">
                  <c:v>50.933910000000012</c:v>
                </c:pt>
                <c:pt idx="13">
                  <c:v>49.86206</c:v>
                </c:pt>
                <c:pt idx="14">
                  <c:v>45.159200000000006</c:v>
                </c:pt>
              </c:numCache>
            </c:numRef>
          </c:val>
        </c:ser>
        <c:gapWidth val="75"/>
        <c:axId val="169094528"/>
        <c:axId val="169096320"/>
      </c:barChart>
      <c:catAx>
        <c:axId val="1690945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9096320"/>
        <c:crossesAt val="0"/>
        <c:lblAlgn val="ctr"/>
        <c:lblOffset val="100"/>
        <c:tickMarkSkip val="1"/>
      </c:catAx>
      <c:valAx>
        <c:axId val="1690963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9094528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53</c:v>
                </c:pt>
              </c:numCache>
            </c:numRef>
          </c:val>
        </c:ser>
        <c:dLbls>
          <c:showVal val="1"/>
        </c:dLbls>
        <c:gapWidth val="75"/>
        <c:overlap val="100"/>
        <c:axId val="243653632"/>
        <c:axId val="243680000"/>
      </c:barChart>
      <c:catAx>
        <c:axId val="2436536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3680000"/>
        <c:crossesAt val="0"/>
        <c:lblAlgn val="ctr"/>
        <c:lblOffset val="100"/>
        <c:tickMarkSkip val="1"/>
      </c:catAx>
      <c:valAx>
        <c:axId val="2436800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36536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Sheet1!$B$11:$P$11</c:f>
              <c:strCache>
                <c:ptCount val="15"/>
                <c:pt idx="0">
                  <c:v>Bjerke (n=260)</c:v>
                </c:pt>
                <c:pt idx="1">
                  <c:v>Alna (n=473)</c:v>
                </c:pt>
                <c:pt idx="2">
                  <c:v>Ullern (n=323)</c:v>
                </c:pt>
                <c:pt idx="3">
                  <c:v>Østensjø (n=321)</c:v>
                </c:pt>
                <c:pt idx="4">
                  <c:v>Grorud (n=310)</c:v>
                </c:pt>
                <c:pt idx="5">
                  <c:v>Nordre Aker (n=466)</c:v>
                </c:pt>
                <c:pt idx="6">
                  <c:v>St.Hanshaugen (n=288)</c:v>
                </c:pt>
                <c:pt idx="7">
                  <c:v>Sagene (n=312)</c:v>
                </c:pt>
                <c:pt idx="8">
                  <c:v>Vestre Aker (n=336)</c:v>
                </c:pt>
                <c:pt idx="9">
                  <c:v>Frogner (n=422)</c:v>
                </c:pt>
                <c:pt idx="10">
                  <c:v>Stovner (n=312)</c:v>
                </c:pt>
                <c:pt idx="11">
                  <c:v>Søndre Nordstrand (n=331)</c:v>
                </c:pt>
                <c:pt idx="12">
                  <c:v>Grünerløkka (n=440)</c:v>
                </c:pt>
                <c:pt idx="13">
                  <c:v>Nordstrand (n=280)</c:v>
                </c:pt>
                <c:pt idx="14">
                  <c:v>Gamle Oslo (n=428)</c:v>
                </c:pt>
              </c:strCache>
            </c:strRef>
          </c:cat>
          <c:val>
            <c:numRef>
              <c:f>Sheet1!$B$12:$P$12</c:f>
              <c:numCache>
                <c:formatCode>0</c:formatCode>
                <c:ptCount val="15"/>
                <c:pt idx="0">
                  <c:v>49.638950000000065</c:v>
                </c:pt>
                <c:pt idx="1">
                  <c:v>39.07199</c:v>
                </c:pt>
                <c:pt idx="2">
                  <c:v>36.630100000000013</c:v>
                </c:pt>
                <c:pt idx="3">
                  <c:v>33.387249999999995</c:v>
                </c:pt>
                <c:pt idx="4">
                  <c:v>31.690470000000001</c:v>
                </c:pt>
                <c:pt idx="5">
                  <c:v>30.34028</c:v>
                </c:pt>
                <c:pt idx="6">
                  <c:v>29.327970000000036</c:v>
                </c:pt>
                <c:pt idx="7">
                  <c:v>29.076729999999966</c:v>
                </c:pt>
                <c:pt idx="8">
                  <c:v>27.408009999999965</c:v>
                </c:pt>
                <c:pt idx="9">
                  <c:v>27.276979999999988</c:v>
                </c:pt>
                <c:pt idx="10">
                  <c:v>26.973329999999965</c:v>
                </c:pt>
                <c:pt idx="11">
                  <c:v>24.03866</c:v>
                </c:pt>
                <c:pt idx="12">
                  <c:v>21.685580000000002</c:v>
                </c:pt>
                <c:pt idx="13">
                  <c:v>20.814840000000036</c:v>
                </c:pt>
                <c:pt idx="14">
                  <c:v>17.547219999999989</c:v>
                </c:pt>
              </c:numCache>
            </c:numRef>
          </c:val>
        </c:ser>
        <c:gapWidth val="75"/>
        <c:axId val="243832704"/>
        <c:axId val="243834240"/>
      </c:barChart>
      <c:catAx>
        <c:axId val="2438327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3834240"/>
        <c:crossesAt val="0"/>
        <c:lblAlgn val="ctr"/>
        <c:lblOffset val="100"/>
        <c:tickMarkSkip val="1"/>
      </c:catAx>
      <c:valAx>
        <c:axId val="2438342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3832704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Sheet1!$B$14:$P$14</c:f>
              <c:strCache>
                <c:ptCount val="15"/>
                <c:pt idx="0">
                  <c:v>Søndre Nordstrand (n=416)</c:v>
                </c:pt>
                <c:pt idx="1">
                  <c:v>Østensjø (n=426)</c:v>
                </c:pt>
                <c:pt idx="2">
                  <c:v>Nordstrand (n=398)</c:v>
                </c:pt>
                <c:pt idx="3">
                  <c:v>Grorud (n=394)</c:v>
                </c:pt>
                <c:pt idx="4">
                  <c:v>Alna (n=543)</c:v>
                </c:pt>
                <c:pt idx="5">
                  <c:v>Bjerke (n=295)</c:v>
                </c:pt>
                <c:pt idx="6">
                  <c:v>Nordre Aker (n=610)</c:v>
                </c:pt>
                <c:pt idx="7">
                  <c:v>Stovner (n=383)</c:v>
                </c:pt>
                <c:pt idx="8">
                  <c:v>Sagene (n=363)</c:v>
                </c:pt>
                <c:pt idx="9">
                  <c:v>Gamle Oslo (n=516)</c:v>
                </c:pt>
                <c:pt idx="10">
                  <c:v>Grünerløkka (n=506)</c:v>
                </c:pt>
                <c:pt idx="11">
                  <c:v>Vestre Aker (n=454)</c:v>
                </c:pt>
                <c:pt idx="12">
                  <c:v>Ullern (n=383)</c:v>
                </c:pt>
                <c:pt idx="13">
                  <c:v>Frogner (n=534)</c:v>
                </c:pt>
                <c:pt idx="14">
                  <c:v>St.Hanshaugen (n=343)</c:v>
                </c:pt>
              </c:strCache>
            </c:strRef>
          </c:cat>
          <c:val>
            <c:numRef>
              <c:f>Sheet1!$B$15:$P$15</c:f>
              <c:numCache>
                <c:formatCode>0</c:formatCode>
                <c:ptCount val="15"/>
                <c:pt idx="0">
                  <c:v>79.909800000000004</c:v>
                </c:pt>
                <c:pt idx="1">
                  <c:v>78.631869999999992</c:v>
                </c:pt>
                <c:pt idx="2">
                  <c:v>78.500559999999993</c:v>
                </c:pt>
                <c:pt idx="3">
                  <c:v>78.353809999999982</c:v>
                </c:pt>
                <c:pt idx="4">
                  <c:v>75.696809999999999</c:v>
                </c:pt>
                <c:pt idx="5">
                  <c:v>74.07423</c:v>
                </c:pt>
                <c:pt idx="6">
                  <c:v>73.889520000000005</c:v>
                </c:pt>
                <c:pt idx="7">
                  <c:v>71.492090000000005</c:v>
                </c:pt>
                <c:pt idx="8">
                  <c:v>67.8035</c:v>
                </c:pt>
                <c:pt idx="9">
                  <c:v>66.457359999999994</c:v>
                </c:pt>
                <c:pt idx="10">
                  <c:v>65.665149999999983</c:v>
                </c:pt>
                <c:pt idx="11">
                  <c:v>64.884910000000005</c:v>
                </c:pt>
                <c:pt idx="12">
                  <c:v>64.766250000000113</c:v>
                </c:pt>
                <c:pt idx="13">
                  <c:v>64.166769999999985</c:v>
                </c:pt>
                <c:pt idx="14">
                  <c:v>61.313189999999999</c:v>
                </c:pt>
              </c:numCache>
            </c:numRef>
          </c:val>
        </c:ser>
        <c:ser>
          <c:idx val="0"/>
          <c:order val="1"/>
          <c:tx>
            <c:strRef>
              <c:f>Sheet1!$A$16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Sheet1!$B$14:$P$14</c:f>
              <c:strCache>
                <c:ptCount val="15"/>
                <c:pt idx="0">
                  <c:v>Søndre Nordstrand (n=416)</c:v>
                </c:pt>
                <c:pt idx="1">
                  <c:v>Østensjø (n=426)</c:v>
                </c:pt>
                <c:pt idx="2">
                  <c:v>Nordstrand (n=398)</c:v>
                </c:pt>
                <c:pt idx="3">
                  <c:v>Grorud (n=394)</c:v>
                </c:pt>
                <c:pt idx="4">
                  <c:v>Alna (n=543)</c:v>
                </c:pt>
                <c:pt idx="5">
                  <c:v>Bjerke (n=295)</c:v>
                </c:pt>
                <c:pt idx="6">
                  <c:v>Nordre Aker (n=610)</c:v>
                </c:pt>
                <c:pt idx="7">
                  <c:v>Stovner (n=383)</c:v>
                </c:pt>
                <c:pt idx="8">
                  <c:v>Sagene (n=363)</c:v>
                </c:pt>
                <c:pt idx="9">
                  <c:v>Gamle Oslo (n=516)</c:v>
                </c:pt>
                <c:pt idx="10">
                  <c:v>Grünerløkka (n=506)</c:v>
                </c:pt>
                <c:pt idx="11">
                  <c:v>Vestre Aker (n=454)</c:v>
                </c:pt>
                <c:pt idx="12">
                  <c:v>Ullern (n=383)</c:v>
                </c:pt>
                <c:pt idx="13">
                  <c:v>Frogner (n=534)</c:v>
                </c:pt>
                <c:pt idx="14">
                  <c:v>St.Hanshaugen (n=343)</c:v>
                </c:pt>
              </c:strCache>
            </c:strRef>
          </c:cat>
          <c:val>
            <c:numRef>
              <c:f>Sheet1!$B$16:$P$16</c:f>
              <c:numCache>
                <c:formatCode>0</c:formatCode>
                <c:ptCount val="15"/>
                <c:pt idx="0">
                  <c:v>66.946170000000023</c:v>
                </c:pt>
                <c:pt idx="1">
                  <c:v>60.176590000000012</c:v>
                </c:pt>
                <c:pt idx="2">
                  <c:v>62.969590000000011</c:v>
                </c:pt>
                <c:pt idx="3">
                  <c:v>56.806220000000003</c:v>
                </c:pt>
                <c:pt idx="4">
                  <c:v>54.677230000000002</c:v>
                </c:pt>
                <c:pt idx="5">
                  <c:v>45.61974</c:v>
                </c:pt>
                <c:pt idx="6">
                  <c:v>47.98265</c:v>
                </c:pt>
                <c:pt idx="7">
                  <c:v>52.162810000000057</c:v>
                </c:pt>
                <c:pt idx="8">
                  <c:v>43.103650000000002</c:v>
                </c:pt>
                <c:pt idx="9">
                  <c:v>40.137510000000013</c:v>
                </c:pt>
                <c:pt idx="10">
                  <c:v>44.540520000000001</c:v>
                </c:pt>
                <c:pt idx="11">
                  <c:v>45.531140000000001</c:v>
                </c:pt>
                <c:pt idx="12">
                  <c:v>43.794090000000011</c:v>
                </c:pt>
                <c:pt idx="13">
                  <c:v>42.567689999999999</c:v>
                </c:pt>
                <c:pt idx="14">
                  <c:v>47.040120000000002</c:v>
                </c:pt>
              </c:numCache>
            </c:numRef>
          </c:val>
        </c:ser>
        <c:gapWidth val="75"/>
        <c:axId val="221119232"/>
        <c:axId val="221120768"/>
      </c:barChart>
      <c:catAx>
        <c:axId val="2211192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1120768"/>
        <c:crossesAt val="0"/>
        <c:lblAlgn val="ctr"/>
        <c:lblOffset val="100"/>
        <c:tickMarkSkip val="1"/>
      </c:catAx>
      <c:valAx>
        <c:axId val="2211207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1119232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</c:v>
                </c:pt>
                <c:pt idx="1">
                  <c:v>27</c:v>
                </c:pt>
                <c:pt idx="2">
                  <c:v>23</c:v>
                </c:pt>
                <c:pt idx="3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</c:v>
                </c:pt>
                <c:pt idx="1">
                  <c:v>23</c:v>
                </c:pt>
                <c:pt idx="2">
                  <c:v>26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19</c:v>
                </c:pt>
                <c:pt idx="1">
                  <c:v>25</c:v>
                </c:pt>
                <c:pt idx="2">
                  <c:v>29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71</c:v>
                </c:pt>
                <c:pt idx="1">
                  <c:v>24</c:v>
                </c:pt>
                <c:pt idx="2">
                  <c:v>23</c:v>
                </c:pt>
                <c:pt idx="3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244197632"/>
        <c:axId val="244211712"/>
      </c:barChart>
      <c:catAx>
        <c:axId val="2441976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4211712"/>
        <c:crossesAt val="0"/>
        <c:lblAlgn val="ctr"/>
        <c:lblOffset val="100"/>
        <c:tickMarkSkip val="1"/>
      </c:catAx>
      <c:valAx>
        <c:axId val="2442117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41976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31</c:v>
                </c:pt>
                <c:pt idx="3">
                  <c:v>38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</c:v>
                </c:pt>
                <c:pt idx="1">
                  <c:v>11</c:v>
                </c:pt>
                <c:pt idx="2">
                  <c:v>24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9</c:v>
                </c:pt>
                <c:pt idx="1">
                  <c:v>22</c:v>
                </c:pt>
                <c:pt idx="2">
                  <c:v>22</c:v>
                </c:pt>
                <c:pt idx="3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87</c:v>
                </c:pt>
                <c:pt idx="1">
                  <c:v>57</c:v>
                </c:pt>
                <c:pt idx="2">
                  <c:v>23</c:v>
                </c:pt>
                <c:pt idx="3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244462720"/>
        <c:axId val="244464256"/>
      </c:barChart>
      <c:catAx>
        <c:axId val="2444627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4464256"/>
        <c:crossesAt val="0"/>
        <c:lblAlgn val="ctr"/>
        <c:lblOffset val="100"/>
        <c:tickMarkSkip val="1"/>
      </c:catAx>
      <c:valAx>
        <c:axId val="2444642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44627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Sheet1!$B$13:$P$13</c:f>
              <c:strCache>
                <c:ptCount val="15"/>
                <c:pt idx="0">
                  <c:v>Nordre Aker (n=614)</c:v>
                </c:pt>
                <c:pt idx="1">
                  <c:v>Nordstrand (n=397)</c:v>
                </c:pt>
                <c:pt idx="2">
                  <c:v>Vestre Aker (n=459)</c:v>
                </c:pt>
                <c:pt idx="3">
                  <c:v>Ullern (n=389)</c:v>
                </c:pt>
                <c:pt idx="4">
                  <c:v>Frogner (n=545)</c:v>
                </c:pt>
                <c:pt idx="5">
                  <c:v>Østensjø (n=424)</c:v>
                </c:pt>
                <c:pt idx="6">
                  <c:v>Grorud (n=391)</c:v>
                </c:pt>
                <c:pt idx="7">
                  <c:v>Bjerke (n=300)</c:v>
                </c:pt>
                <c:pt idx="8">
                  <c:v>Alna (n=553)</c:v>
                </c:pt>
                <c:pt idx="9">
                  <c:v>St.Hanshaugen (n=348)</c:v>
                </c:pt>
                <c:pt idx="10">
                  <c:v>Søndre Nordstrand (n=426)</c:v>
                </c:pt>
                <c:pt idx="11">
                  <c:v>Stovner (n=386)</c:v>
                </c:pt>
                <c:pt idx="12">
                  <c:v>Sagene (n=370)</c:v>
                </c:pt>
                <c:pt idx="13">
                  <c:v>Gamle Oslo (n=529)</c:v>
                </c:pt>
                <c:pt idx="14">
                  <c:v>Grünerløkka (n=514)</c:v>
                </c:pt>
              </c:strCache>
            </c:strRef>
          </c:cat>
          <c:val>
            <c:numRef>
              <c:f>Sheet1!$B$14:$P$14</c:f>
              <c:numCache>
                <c:formatCode>0</c:formatCode>
                <c:ptCount val="15"/>
                <c:pt idx="0">
                  <c:v>72.962509999999995</c:v>
                </c:pt>
                <c:pt idx="1">
                  <c:v>69.853639999999999</c:v>
                </c:pt>
                <c:pt idx="2">
                  <c:v>67.645910000000001</c:v>
                </c:pt>
                <c:pt idx="3">
                  <c:v>66.576469999999986</c:v>
                </c:pt>
                <c:pt idx="4">
                  <c:v>64.649019999999993</c:v>
                </c:pt>
                <c:pt idx="5">
                  <c:v>61.6584</c:v>
                </c:pt>
                <c:pt idx="6">
                  <c:v>58.466230000000003</c:v>
                </c:pt>
                <c:pt idx="7">
                  <c:v>58.367570000000001</c:v>
                </c:pt>
                <c:pt idx="8">
                  <c:v>52.027090000000001</c:v>
                </c:pt>
                <c:pt idx="9">
                  <c:v>51.352110000000003</c:v>
                </c:pt>
                <c:pt idx="10">
                  <c:v>49.238730000000075</c:v>
                </c:pt>
                <c:pt idx="11">
                  <c:v>47.400350000000003</c:v>
                </c:pt>
                <c:pt idx="12">
                  <c:v>46.19068</c:v>
                </c:pt>
                <c:pt idx="13">
                  <c:v>41.648760000000003</c:v>
                </c:pt>
                <c:pt idx="14">
                  <c:v>39.370040000000003</c:v>
                </c:pt>
              </c:numCache>
            </c:numRef>
          </c:val>
        </c:ser>
        <c:ser>
          <c:idx val="0"/>
          <c:order val="1"/>
          <c:tx>
            <c:strRef>
              <c:f>Sheet1!$A$15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Sheet1!$B$13:$P$13</c:f>
              <c:strCache>
                <c:ptCount val="15"/>
                <c:pt idx="0">
                  <c:v>Nordre Aker (n=614)</c:v>
                </c:pt>
                <c:pt idx="1">
                  <c:v>Nordstrand (n=397)</c:v>
                </c:pt>
                <c:pt idx="2">
                  <c:v>Vestre Aker (n=459)</c:v>
                </c:pt>
                <c:pt idx="3">
                  <c:v>Ullern (n=389)</c:v>
                </c:pt>
                <c:pt idx="4">
                  <c:v>Frogner (n=545)</c:v>
                </c:pt>
                <c:pt idx="5">
                  <c:v>Østensjø (n=424)</c:v>
                </c:pt>
                <c:pt idx="6">
                  <c:v>Grorud (n=391)</c:v>
                </c:pt>
                <c:pt idx="7">
                  <c:v>Bjerke (n=300)</c:v>
                </c:pt>
                <c:pt idx="8">
                  <c:v>Alna (n=553)</c:v>
                </c:pt>
                <c:pt idx="9">
                  <c:v>St.Hanshaugen (n=348)</c:v>
                </c:pt>
                <c:pt idx="10">
                  <c:v>Søndre Nordstrand (n=426)</c:v>
                </c:pt>
                <c:pt idx="11">
                  <c:v>Stovner (n=386)</c:v>
                </c:pt>
                <c:pt idx="12">
                  <c:v>Sagene (n=370)</c:v>
                </c:pt>
                <c:pt idx="13">
                  <c:v>Gamle Oslo (n=529)</c:v>
                </c:pt>
                <c:pt idx="14">
                  <c:v>Grünerløkka (n=514)</c:v>
                </c:pt>
              </c:strCache>
            </c:strRef>
          </c:cat>
          <c:val>
            <c:numRef>
              <c:f>Sheet1!$B$15:$P$15</c:f>
              <c:numCache>
                <c:formatCode>0</c:formatCode>
                <c:ptCount val="15"/>
                <c:pt idx="0">
                  <c:v>71.027889999999999</c:v>
                </c:pt>
                <c:pt idx="1">
                  <c:v>67.250220000000027</c:v>
                </c:pt>
                <c:pt idx="2">
                  <c:v>64.72963</c:v>
                </c:pt>
                <c:pt idx="3">
                  <c:v>66.90643</c:v>
                </c:pt>
                <c:pt idx="4">
                  <c:v>60.547580000000004</c:v>
                </c:pt>
                <c:pt idx="5">
                  <c:v>59.454249999999995</c:v>
                </c:pt>
                <c:pt idx="6">
                  <c:v>51.995560000000012</c:v>
                </c:pt>
                <c:pt idx="7">
                  <c:v>53.127210000000012</c:v>
                </c:pt>
                <c:pt idx="8">
                  <c:v>46.771660000000004</c:v>
                </c:pt>
                <c:pt idx="9">
                  <c:v>51.835510000000056</c:v>
                </c:pt>
                <c:pt idx="10">
                  <c:v>46.565490000000011</c:v>
                </c:pt>
                <c:pt idx="11">
                  <c:v>46.164730000000013</c:v>
                </c:pt>
                <c:pt idx="12">
                  <c:v>46.039070000000002</c:v>
                </c:pt>
                <c:pt idx="13">
                  <c:v>38.272680000000001</c:v>
                </c:pt>
                <c:pt idx="14">
                  <c:v>34.590650000000011</c:v>
                </c:pt>
              </c:numCache>
            </c:numRef>
          </c:val>
        </c:ser>
        <c:gapWidth val="75"/>
        <c:axId val="244144000"/>
        <c:axId val="244145536"/>
      </c:barChart>
      <c:catAx>
        <c:axId val="2441440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4145536"/>
        <c:crossesAt val="0"/>
        <c:lblAlgn val="ctr"/>
        <c:lblOffset val="100"/>
        <c:tickMarkSkip val="1"/>
      </c:catAx>
      <c:valAx>
        <c:axId val="2441455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4144000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13</c:v>
                </c:pt>
                <c:pt idx="3">
                  <c:v>28</c:v>
                </c:pt>
                <c:pt idx="4">
                  <c:v>52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28</c:v>
                </c:pt>
                <c:pt idx="1">
                  <c:v>31</c:v>
                </c:pt>
                <c:pt idx="2">
                  <c:v>24</c:v>
                </c:pt>
                <c:pt idx="3">
                  <c:v>29</c:v>
                </c:pt>
                <c:pt idx="4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33</c:v>
                </c:pt>
                <c:pt idx="1">
                  <c:v>31</c:v>
                </c:pt>
                <c:pt idx="2">
                  <c:v>36</c:v>
                </c:pt>
                <c:pt idx="3">
                  <c:v>27</c:v>
                </c:pt>
                <c:pt idx="4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19</c:v>
                </c:pt>
                <c:pt idx="1">
                  <c:v>16</c:v>
                </c:pt>
                <c:pt idx="2">
                  <c:v>26</c:v>
                </c:pt>
                <c:pt idx="3">
                  <c:v>17</c:v>
                </c:pt>
                <c:pt idx="4">
                  <c:v>9</c:v>
                </c:pt>
              </c:numCache>
            </c:numRef>
          </c:val>
        </c:ser>
        <c:dLbls>
          <c:showVal val="1"/>
        </c:dLbls>
        <c:gapWidth val="75"/>
        <c:overlap val="100"/>
        <c:axId val="244755456"/>
        <c:axId val="244765440"/>
      </c:barChart>
      <c:catAx>
        <c:axId val="2447554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4765440"/>
        <c:crossesAt val="0"/>
        <c:lblAlgn val="ctr"/>
        <c:lblOffset val="100"/>
        <c:tickMarkSkip val="1"/>
      </c:catAx>
      <c:valAx>
        <c:axId val="2447654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47554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10</c:v>
                </c:pt>
                <c:pt idx="3">
                  <c:v>15</c:v>
                </c:pt>
                <c:pt idx="4">
                  <c:v>38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17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27</c:v>
                </c:pt>
                <c:pt idx="1">
                  <c:v>25</c:v>
                </c:pt>
                <c:pt idx="2">
                  <c:v>29</c:v>
                </c:pt>
                <c:pt idx="3">
                  <c:v>29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48</c:v>
                </c:pt>
                <c:pt idx="1">
                  <c:v>45</c:v>
                </c:pt>
                <c:pt idx="2">
                  <c:v>44</c:v>
                </c:pt>
                <c:pt idx="3">
                  <c:v>37</c:v>
                </c:pt>
                <c:pt idx="4">
                  <c:v>23</c:v>
                </c:pt>
              </c:numCache>
            </c:numRef>
          </c:val>
        </c:ser>
        <c:dLbls>
          <c:showVal val="1"/>
        </c:dLbls>
        <c:gapWidth val="75"/>
        <c:overlap val="100"/>
        <c:axId val="245204864"/>
        <c:axId val="245206400"/>
      </c:barChart>
      <c:catAx>
        <c:axId val="2452048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5206400"/>
        <c:crossesAt val="0"/>
        <c:lblAlgn val="ctr"/>
        <c:lblOffset val="100"/>
        <c:tickMarkSkip val="1"/>
      </c:catAx>
      <c:valAx>
        <c:axId val="2452064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52048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Sheet1!$B$10:$P$10</c:f>
              <c:strCache>
                <c:ptCount val="15"/>
                <c:pt idx="0">
                  <c:v>Vestre Aker (n=480)</c:v>
                </c:pt>
                <c:pt idx="1">
                  <c:v>Nordstrand (n=403)</c:v>
                </c:pt>
                <c:pt idx="2">
                  <c:v>Nordre Aker (n=633)</c:v>
                </c:pt>
                <c:pt idx="3">
                  <c:v>Søndre Nordstrand (n=436)</c:v>
                </c:pt>
                <c:pt idx="4">
                  <c:v>Østensjø (n=433)</c:v>
                </c:pt>
                <c:pt idx="5">
                  <c:v>Ullern (n=391)</c:v>
                </c:pt>
                <c:pt idx="6">
                  <c:v>Grorud (n=403)</c:v>
                </c:pt>
                <c:pt idx="7">
                  <c:v>Alna (n=568)</c:v>
                </c:pt>
                <c:pt idx="8">
                  <c:v>Stovner (n=411)</c:v>
                </c:pt>
                <c:pt idx="9">
                  <c:v>Bjerke (n=305)</c:v>
                </c:pt>
                <c:pt idx="10">
                  <c:v>Frogner (n=563)</c:v>
                </c:pt>
                <c:pt idx="11">
                  <c:v>St.Hanshaugen (n=363)</c:v>
                </c:pt>
                <c:pt idx="12">
                  <c:v>Sagene (n=371)</c:v>
                </c:pt>
                <c:pt idx="13">
                  <c:v>Gamle Oslo (n=550)</c:v>
                </c:pt>
                <c:pt idx="14">
                  <c:v>Grünerløkka (n=522)</c:v>
                </c:pt>
              </c:strCache>
            </c:strRef>
          </c:cat>
          <c:val>
            <c:numRef>
              <c:f>Sheet1!$B$11:$P$11</c:f>
              <c:numCache>
                <c:formatCode>0</c:formatCode>
                <c:ptCount val="15"/>
                <c:pt idx="0">
                  <c:v>72.772729999999981</c:v>
                </c:pt>
                <c:pt idx="1">
                  <c:v>70.740100000000027</c:v>
                </c:pt>
                <c:pt idx="2">
                  <c:v>67.42398</c:v>
                </c:pt>
                <c:pt idx="3">
                  <c:v>59.234810000000003</c:v>
                </c:pt>
                <c:pt idx="4">
                  <c:v>57.107340000000001</c:v>
                </c:pt>
                <c:pt idx="5">
                  <c:v>55.814349999999997</c:v>
                </c:pt>
                <c:pt idx="6">
                  <c:v>54.888370000000002</c:v>
                </c:pt>
                <c:pt idx="7">
                  <c:v>51.287760000000006</c:v>
                </c:pt>
                <c:pt idx="8">
                  <c:v>45.736030000000056</c:v>
                </c:pt>
                <c:pt idx="9">
                  <c:v>40.080800000000004</c:v>
                </c:pt>
                <c:pt idx="10">
                  <c:v>39.372889999999998</c:v>
                </c:pt>
                <c:pt idx="11">
                  <c:v>31.889789999999966</c:v>
                </c:pt>
                <c:pt idx="12">
                  <c:v>28.6401</c:v>
                </c:pt>
                <c:pt idx="13">
                  <c:v>27.42783</c:v>
                </c:pt>
                <c:pt idx="14">
                  <c:v>23.678629999999963</c:v>
                </c:pt>
              </c:numCache>
            </c:numRef>
          </c:val>
        </c:ser>
        <c:gapWidth val="75"/>
        <c:axId val="245453568"/>
        <c:axId val="245455104"/>
      </c:barChart>
      <c:catAx>
        <c:axId val="2454535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5455104"/>
        <c:crossesAt val="0"/>
        <c:lblAlgn val="ctr"/>
        <c:lblOffset val="100"/>
        <c:tickMarkSkip val="1"/>
      </c:catAx>
      <c:valAx>
        <c:axId val="2454551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5453568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10</c:v>
                </c:pt>
                <c:pt idx="1">
                  <c:v>41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20</c:v>
                </c:pt>
                <c:pt idx="1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28</c:v>
                </c:pt>
                <c:pt idx="1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42</c:v>
                </c:pt>
                <c:pt idx="1">
                  <c:v>16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245652480"/>
        <c:axId val="245662464"/>
      </c:barChart>
      <c:catAx>
        <c:axId val="2456524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5662464"/>
        <c:crossesAt val="0"/>
        <c:lblAlgn val="ctr"/>
        <c:lblOffset val="100"/>
        <c:tickMarkSkip val="1"/>
      </c:catAx>
      <c:valAx>
        <c:axId val="2456624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5652480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2</c:v>
                </c:pt>
                <c:pt idx="7">
                  <c:v>21</c:v>
                </c:pt>
                <c:pt idx="8">
                  <c:v>44</c:v>
                </c:pt>
                <c:pt idx="9">
                  <c:v>3</c:v>
                </c:pt>
                <c:pt idx="1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11</c:v>
                </c:pt>
                <c:pt idx="3">
                  <c:v>5</c:v>
                </c:pt>
                <c:pt idx="4">
                  <c:v>9</c:v>
                </c:pt>
                <c:pt idx="5">
                  <c:v>18</c:v>
                </c:pt>
                <c:pt idx="6">
                  <c:v>5</c:v>
                </c:pt>
                <c:pt idx="7">
                  <c:v>25</c:v>
                </c:pt>
                <c:pt idx="8">
                  <c:v>29</c:v>
                </c:pt>
                <c:pt idx="9">
                  <c:v>8</c:v>
                </c:pt>
                <c:pt idx="10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19</c:v>
                </c:pt>
                <c:pt idx="1">
                  <c:v>18</c:v>
                </c:pt>
                <c:pt idx="2">
                  <c:v>29</c:v>
                </c:pt>
                <c:pt idx="3">
                  <c:v>13</c:v>
                </c:pt>
                <c:pt idx="4">
                  <c:v>24</c:v>
                </c:pt>
                <c:pt idx="5">
                  <c:v>32</c:v>
                </c:pt>
                <c:pt idx="6">
                  <c:v>19</c:v>
                </c:pt>
                <c:pt idx="7">
                  <c:v>29</c:v>
                </c:pt>
                <c:pt idx="8">
                  <c:v>17</c:v>
                </c:pt>
                <c:pt idx="9">
                  <c:v>23</c:v>
                </c:pt>
                <c:pt idx="10">
                  <c:v>40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74</c:v>
                </c:pt>
                <c:pt idx="1">
                  <c:v>71</c:v>
                </c:pt>
                <c:pt idx="2">
                  <c:v>56</c:v>
                </c:pt>
                <c:pt idx="3">
                  <c:v>80</c:v>
                </c:pt>
                <c:pt idx="4">
                  <c:v>63</c:v>
                </c:pt>
                <c:pt idx="5">
                  <c:v>42</c:v>
                </c:pt>
                <c:pt idx="6">
                  <c:v>74</c:v>
                </c:pt>
                <c:pt idx="7">
                  <c:v>25</c:v>
                </c:pt>
                <c:pt idx="8">
                  <c:v>10</c:v>
                </c:pt>
                <c:pt idx="9">
                  <c:v>66</c:v>
                </c:pt>
                <c:pt idx="10">
                  <c:v>38</c:v>
                </c:pt>
              </c:numCache>
            </c:numRef>
          </c:val>
        </c:ser>
        <c:dLbls>
          <c:showVal val="1"/>
        </c:dLbls>
        <c:gapWidth val="75"/>
        <c:overlap val="100"/>
        <c:axId val="169473152"/>
        <c:axId val="169474688"/>
      </c:barChart>
      <c:catAx>
        <c:axId val="1694731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9474688"/>
        <c:crossesAt val="0"/>
        <c:lblAlgn val="ctr"/>
        <c:lblOffset val="100"/>
        <c:tickMarkSkip val="1"/>
      </c:catAx>
      <c:valAx>
        <c:axId val="1694746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94731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Sheet1!$B$11:$P$11</c:f>
              <c:strCache>
                <c:ptCount val="15"/>
                <c:pt idx="0">
                  <c:v>Grünerløkka (n=514)</c:v>
                </c:pt>
                <c:pt idx="1">
                  <c:v>Gamle Oslo (n=538)</c:v>
                </c:pt>
                <c:pt idx="2">
                  <c:v>Grorud (n=393)</c:v>
                </c:pt>
                <c:pt idx="3">
                  <c:v>St.Hanshaugen (n=351)</c:v>
                </c:pt>
                <c:pt idx="4">
                  <c:v>Stovner (n=395)</c:v>
                </c:pt>
                <c:pt idx="5">
                  <c:v>Alna (n=551)</c:v>
                </c:pt>
                <c:pt idx="6">
                  <c:v>Bjerke (n=302)</c:v>
                </c:pt>
                <c:pt idx="7">
                  <c:v>Sagene (n=360)</c:v>
                </c:pt>
                <c:pt idx="8">
                  <c:v>Østensjø (n=421)</c:v>
                </c:pt>
                <c:pt idx="9">
                  <c:v>Søndre Nordstrand (n=405)</c:v>
                </c:pt>
                <c:pt idx="10">
                  <c:v>Frogner (n=556)</c:v>
                </c:pt>
                <c:pt idx="11">
                  <c:v>Nordstrand (n=402)</c:v>
                </c:pt>
                <c:pt idx="12">
                  <c:v>Ullern (n=386)</c:v>
                </c:pt>
                <c:pt idx="13">
                  <c:v>Nordre Aker (n=620)</c:v>
                </c:pt>
                <c:pt idx="14">
                  <c:v>Vestre Aker (n=469)</c:v>
                </c:pt>
              </c:strCache>
            </c:strRef>
          </c:cat>
          <c:val>
            <c:numRef>
              <c:f>Sheet1!$B$12:$P$12</c:f>
              <c:numCache>
                <c:formatCode>0</c:formatCode>
                <c:ptCount val="15"/>
                <c:pt idx="0">
                  <c:v>32.632740000000013</c:v>
                </c:pt>
                <c:pt idx="1">
                  <c:v>24.941389999999966</c:v>
                </c:pt>
                <c:pt idx="2">
                  <c:v>22.98980999999997</c:v>
                </c:pt>
                <c:pt idx="3">
                  <c:v>19.935339999999968</c:v>
                </c:pt>
                <c:pt idx="4">
                  <c:v>18.466839999999969</c:v>
                </c:pt>
                <c:pt idx="5">
                  <c:v>17.685339999999968</c:v>
                </c:pt>
                <c:pt idx="6">
                  <c:v>16.95245999999997</c:v>
                </c:pt>
                <c:pt idx="7">
                  <c:v>16.19004</c:v>
                </c:pt>
                <c:pt idx="8">
                  <c:v>13.92404</c:v>
                </c:pt>
                <c:pt idx="9">
                  <c:v>12.93342</c:v>
                </c:pt>
                <c:pt idx="10">
                  <c:v>12.010340000000001</c:v>
                </c:pt>
                <c:pt idx="11">
                  <c:v>9.8405460000000122</c:v>
                </c:pt>
                <c:pt idx="12">
                  <c:v>6.9069180000000001</c:v>
                </c:pt>
                <c:pt idx="13">
                  <c:v>6.3463839999999996</c:v>
                </c:pt>
                <c:pt idx="14">
                  <c:v>5.8893079999999998</c:v>
                </c:pt>
              </c:numCache>
            </c:numRef>
          </c:val>
        </c:ser>
        <c:gapWidth val="75"/>
        <c:axId val="245803648"/>
        <c:axId val="245821824"/>
      </c:barChart>
      <c:catAx>
        <c:axId val="2458036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5821824"/>
        <c:crossesAt val="0"/>
        <c:lblAlgn val="ctr"/>
        <c:lblOffset val="100"/>
        <c:tickMarkSkip val="1"/>
      </c:catAx>
      <c:valAx>
        <c:axId val="2458218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5803648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5</c:v>
                </c:pt>
                <c:pt idx="1">
                  <c:v>8</c:v>
                </c:pt>
                <c:pt idx="2">
                  <c:v>12</c:v>
                </c:pt>
                <c:pt idx="3">
                  <c:v>15</c:v>
                </c:pt>
                <c:pt idx="4">
                  <c:v>8</c:v>
                </c:pt>
                <c:pt idx="5">
                  <c:v>20</c:v>
                </c:pt>
                <c:pt idx="6">
                  <c:v>21</c:v>
                </c:pt>
                <c:pt idx="7">
                  <c:v>15</c:v>
                </c:pt>
                <c:pt idx="8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12</c:v>
                </c:pt>
                <c:pt idx="1">
                  <c:v>16</c:v>
                </c:pt>
                <c:pt idx="2">
                  <c:v>22</c:v>
                </c:pt>
                <c:pt idx="3">
                  <c:v>24</c:v>
                </c:pt>
                <c:pt idx="4">
                  <c:v>19</c:v>
                </c:pt>
                <c:pt idx="5">
                  <c:v>23</c:v>
                </c:pt>
                <c:pt idx="6">
                  <c:v>26</c:v>
                </c:pt>
                <c:pt idx="7">
                  <c:v>23</c:v>
                </c:pt>
                <c:pt idx="8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33</c:v>
                </c:pt>
                <c:pt idx="1">
                  <c:v>34</c:v>
                </c:pt>
                <c:pt idx="2">
                  <c:v>34</c:v>
                </c:pt>
                <c:pt idx="3">
                  <c:v>33</c:v>
                </c:pt>
                <c:pt idx="4">
                  <c:v>34</c:v>
                </c:pt>
                <c:pt idx="5">
                  <c:v>27</c:v>
                </c:pt>
                <c:pt idx="6">
                  <c:v>29</c:v>
                </c:pt>
                <c:pt idx="7">
                  <c:v>31</c:v>
                </c:pt>
                <c:pt idx="8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50</c:v>
                </c:pt>
                <c:pt idx="1">
                  <c:v>42</c:v>
                </c:pt>
                <c:pt idx="2">
                  <c:v>32</c:v>
                </c:pt>
                <c:pt idx="3">
                  <c:v>28</c:v>
                </c:pt>
                <c:pt idx="4">
                  <c:v>39</c:v>
                </c:pt>
                <c:pt idx="5">
                  <c:v>29</c:v>
                </c:pt>
                <c:pt idx="6">
                  <c:v>24</c:v>
                </c:pt>
                <c:pt idx="7">
                  <c:v>31</c:v>
                </c:pt>
                <c:pt idx="8">
                  <c:v>35</c:v>
                </c:pt>
              </c:numCache>
            </c:numRef>
          </c:val>
        </c:ser>
        <c:dLbls>
          <c:showVal val="1"/>
        </c:dLbls>
        <c:gapWidth val="75"/>
        <c:overlap val="100"/>
        <c:axId val="244892032"/>
        <c:axId val="244893568"/>
      </c:barChart>
      <c:catAx>
        <c:axId val="2448920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4893568"/>
        <c:crossesAt val="0"/>
        <c:lblAlgn val="ctr"/>
        <c:lblOffset val="100"/>
        <c:tickMarkSkip val="1"/>
      </c:catAx>
      <c:valAx>
        <c:axId val="2448935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48920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Sheet1!$A$7</c:f>
              <c:strCache>
                <c:ptCount val="1"/>
                <c:pt idx="0">
                  <c:v>Beplantning</c:v>
                </c:pt>
              </c:strCache>
            </c:strRef>
          </c:tx>
          <c:spPr>
            <a:solidFill>
              <a:srgbClr val="23565D"/>
            </a:solidFill>
          </c:spPr>
          <c:dLbls>
            <c:showVal val="1"/>
          </c:dLbls>
          <c:cat>
            <c:strRef>
              <c:f>Sheet1!$B$6:$P$6</c:f>
              <c:strCache>
                <c:ptCount val="15"/>
                <c:pt idx="0">
                  <c:v>Frogner</c:v>
                </c:pt>
                <c:pt idx="1">
                  <c:v>Ullern</c:v>
                </c:pt>
                <c:pt idx="2">
                  <c:v>Vestre Aker</c:v>
                </c:pt>
                <c:pt idx="3">
                  <c:v>St.Hanshaugen</c:v>
                </c:pt>
                <c:pt idx="4">
                  <c:v>Gamle Oslo</c:v>
                </c:pt>
                <c:pt idx="5">
                  <c:v>Nordre Aker</c:v>
                </c:pt>
                <c:pt idx="6">
                  <c:v>Sagene</c:v>
                </c:pt>
                <c:pt idx="7">
                  <c:v>Østensjø</c:v>
                </c:pt>
                <c:pt idx="8">
                  <c:v>Alna</c:v>
                </c:pt>
                <c:pt idx="9">
                  <c:v>Grünerløkka</c:v>
                </c:pt>
                <c:pt idx="10">
                  <c:v>Nordstrand</c:v>
                </c:pt>
                <c:pt idx="11">
                  <c:v>Grorud</c:v>
                </c:pt>
                <c:pt idx="12">
                  <c:v>Bjerke</c:v>
                </c:pt>
                <c:pt idx="13">
                  <c:v>Søndre Nordstrand</c:v>
                </c:pt>
                <c:pt idx="14">
                  <c:v>Stovner</c:v>
                </c:pt>
              </c:strCache>
            </c:strRef>
          </c:cat>
          <c:val>
            <c:numRef>
              <c:f>Sheet1!$B$7:$P$7</c:f>
              <c:numCache>
                <c:formatCode>0</c:formatCode>
                <c:ptCount val="15"/>
                <c:pt idx="0">
                  <c:v>55.446120000000001</c:v>
                </c:pt>
                <c:pt idx="1">
                  <c:v>49.492550000000058</c:v>
                </c:pt>
                <c:pt idx="2">
                  <c:v>45.916170000000001</c:v>
                </c:pt>
                <c:pt idx="3">
                  <c:v>44.49971000000005</c:v>
                </c:pt>
                <c:pt idx="4">
                  <c:v>38.779530000000058</c:v>
                </c:pt>
                <c:pt idx="5">
                  <c:v>38.767620000000001</c:v>
                </c:pt>
                <c:pt idx="6">
                  <c:v>37.527740000000001</c:v>
                </c:pt>
                <c:pt idx="7">
                  <c:v>36.801779999999994</c:v>
                </c:pt>
                <c:pt idx="8">
                  <c:v>36.335210000000011</c:v>
                </c:pt>
                <c:pt idx="9">
                  <c:v>36.244879999999995</c:v>
                </c:pt>
                <c:pt idx="10">
                  <c:v>35.002880000000005</c:v>
                </c:pt>
                <c:pt idx="11">
                  <c:v>33.662180000000056</c:v>
                </c:pt>
                <c:pt idx="12">
                  <c:v>31.765579999999968</c:v>
                </c:pt>
                <c:pt idx="13">
                  <c:v>27.526850000000024</c:v>
                </c:pt>
                <c:pt idx="14">
                  <c:v>25.677379999999999</c:v>
                </c:pt>
              </c:numCache>
            </c:numRef>
          </c:val>
        </c:ser>
        <c:ser>
          <c:idx val="0"/>
          <c:order val="1"/>
          <c:tx>
            <c:strRef>
              <c:f>Sheet1!$A$8</c:f>
              <c:strCache>
                <c:ptCount val="1"/>
                <c:pt idx="0">
                  <c:v>Fontener og kunst</c:v>
                </c:pt>
              </c:strCache>
            </c:strRef>
          </c:tx>
          <c:spPr>
            <a:solidFill>
              <a:srgbClr val="419EBF"/>
            </a:solidFill>
          </c:spPr>
          <c:dLbls>
            <c:showVal val="1"/>
          </c:dLbls>
          <c:cat>
            <c:strRef>
              <c:f>Sheet1!$B$6:$P$6</c:f>
              <c:strCache>
                <c:ptCount val="15"/>
                <c:pt idx="0">
                  <c:v>Frogner</c:v>
                </c:pt>
                <c:pt idx="1">
                  <c:v>Ullern</c:v>
                </c:pt>
                <c:pt idx="2">
                  <c:v>Vestre Aker</c:v>
                </c:pt>
                <c:pt idx="3">
                  <c:v>St.Hanshaugen</c:v>
                </c:pt>
                <c:pt idx="4">
                  <c:v>Gamle Oslo</c:v>
                </c:pt>
                <c:pt idx="5">
                  <c:v>Nordre Aker</c:v>
                </c:pt>
                <c:pt idx="6">
                  <c:v>Sagene</c:v>
                </c:pt>
                <c:pt idx="7">
                  <c:v>Østensjø</c:v>
                </c:pt>
                <c:pt idx="8">
                  <c:v>Alna</c:v>
                </c:pt>
                <c:pt idx="9">
                  <c:v>Grünerløkka</c:v>
                </c:pt>
                <c:pt idx="10">
                  <c:v>Nordstrand</c:v>
                </c:pt>
                <c:pt idx="11">
                  <c:v>Grorud</c:v>
                </c:pt>
                <c:pt idx="12">
                  <c:v>Bjerke</c:v>
                </c:pt>
                <c:pt idx="13">
                  <c:v>Søndre Nordstrand</c:v>
                </c:pt>
                <c:pt idx="14">
                  <c:v>Stovner</c:v>
                </c:pt>
              </c:strCache>
            </c:strRef>
          </c:cat>
          <c:val>
            <c:numRef>
              <c:f>Sheet1!$B$8:$P$8</c:f>
              <c:numCache>
                <c:formatCode>0</c:formatCode>
                <c:ptCount val="15"/>
                <c:pt idx="0">
                  <c:v>52.70196</c:v>
                </c:pt>
                <c:pt idx="1">
                  <c:v>43.478840000000005</c:v>
                </c:pt>
                <c:pt idx="2">
                  <c:v>44.819559999999996</c:v>
                </c:pt>
                <c:pt idx="3">
                  <c:v>33.482970000000002</c:v>
                </c:pt>
                <c:pt idx="4">
                  <c:v>23.410639999999969</c:v>
                </c:pt>
                <c:pt idx="5">
                  <c:v>29.23576999999997</c:v>
                </c:pt>
                <c:pt idx="6">
                  <c:v>25.01153</c:v>
                </c:pt>
                <c:pt idx="7">
                  <c:v>19.170780000000001</c:v>
                </c:pt>
                <c:pt idx="8">
                  <c:v>24.654720000000001</c:v>
                </c:pt>
                <c:pt idx="9">
                  <c:v>23.305639999999961</c:v>
                </c:pt>
                <c:pt idx="10">
                  <c:v>27.718520000000002</c:v>
                </c:pt>
                <c:pt idx="11">
                  <c:v>23.943930000000002</c:v>
                </c:pt>
                <c:pt idx="12">
                  <c:v>19.54468</c:v>
                </c:pt>
                <c:pt idx="13">
                  <c:v>16.08098</c:v>
                </c:pt>
                <c:pt idx="14">
                  <c:v>13.33061</c:v>
                </c:pt>
              </c:numCache>
            </c:numRef>
          </c:val>
        </c:ser>
        <c:gapWidth val="75"/>
        <c:axId val="245932416"/>
        <c:axId val="245933952"/>
      </c:barChart>
      <c:catAx>
        <c:axId val="2459324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5933952"/>
        <c:crossesAt val="0"/>
        <c:lblAlgn val="ctr"/>
        <c:lblOffset val="100"/>
        <c:tickMarkSkip val="1"/>
      </c:catAx>
      <c:valAx>
        <c:axId val="2459339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5932416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21</c:v>
                </c:pt>
                <c:pt idx="1">
                  <c:v>20</c:v>
                </c:pt>
                <c:pt idx="2">
                  <c:v>19</c:v>
                </c:pt>
                <c:pt idx="3">
                  <c:v>30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20</c:v>
                </c:pt>
                <c:pt idx="1">
                  <c:v>23</c:v>
                </c:pt>
                <c:pt idx="2">
                  <c:v>26</c:v>
                </c:pt>
                <c:pt idx="3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33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29</c:v>
                </c:pt>
                <c:pt idx="1">
                  <c:v>25</c:v>
                </c:pt>
                <c:pt idx="2">
                  <c:v>23</c:v>
                </c:pt>
                <c:pt idx="3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246384128"/>
        <c:axId val="246385664"/>
      </c:barChart>
      <c:catAx>
        <c:axId val="2463841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6385664"/>
        <c:crossesAt val="0"/>
        <c:lblAlgn val="ctr"/>
        <c:lblOffset val="100"/>
        <c:tickMarkSkip val="1"/>
      </c:catAx>
      <c:valAx>
        <c:axId val="2463856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63841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31</c:v>
                </c:pt>
                <c:pt idx="1">
                  <c:v>28</c:v>
                </c:pt>
                <c:pt idx="2">
                  <c:v>21</c:v>
                </c:pt>
                <c:pt idx="3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21</c:v>
                </c:pt>
                <c:pt idx="1">
                  <c:v>24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24</c:v>
                </c:pt>
                <c:pt idx="1">
                  <c:v>25</c:v>
                </c:pt>
                <c:pt idx="2">
                  <c:v>29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25</c:v>
                </c:pt>
                <c:pt idx="1">
                  <c:v>23</c:v>
                </c:pt>
                <c:pt idx="2">
                  <c:v>25</c:v>
                </c:pt>
                <c:pt idx="3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246514432"/>
        <c:axId val="246515968"/>
      </c:barChart>
      <c:catAx>
        <c:axId val="2465144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6515968"/>
        <c:crossesAt val="0"/>
        <c:lblAlgn val="ctr"/>
        <c:lblOffset val="100"/>
        <c:tickMarkSkip val="1"/>
      </c:catAx>
      <c:valAx>
        <c:axId val="2465159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65144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29</c:v>
                </c:pt>
                <c:pt idx="1">
                  <c:v>34</c:v>
                </c:pt>
                <c:pt idx="2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26</c:v>
                </c:pt>
                <c:pt idx="1">
                  <c:v>28</c:v>
                </c:pt>
                <c:pt idx="2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20</c:v>
                </c:pt>
                <c:pt idx="1">
                  <c:v>14</c:v>
                </c:pt>
                <c:pt idx="2">
                  <c:v>32</c:v>
                </c:pt>
              </c:numCache>
            </c:numRef>
          </c:val>
        </c:ser>
        <c:dLbls>
          <c:showVal val="1"/>
        </c:dLbls>
        <c:gapWidth val="75"/>
        <c:overlap val="100"/>
        <c:axId val="247016832"/>
        <c:axId val="247026816"/>
      </c:barChart>
      <c:catAx>
        <c:axId val="2470168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7026816"/>
        <c:crossesAt val="0"/>
        <c:lblAlgn val="ctr"/>
        <c:lblOffset val="100"/>
        <c:tickMarkSkip val="1"/>
      </c:catAx>
      <c:valAx>
        <c:axId val="2470268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70168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26</c:v>
                </c:pt>
                <c:pt idx="1">
                  <c:v>34</c:v>
                </c:pt>
                <c:pt idx="2">
                  <c:v>35</c:v>
                </c:pt>
                <c:pt idx="3">
                  <c:v>28</c:v>
                </c:pt>
                <c:pt idx="4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24</c:v>
                </c:pt>
                <c:pt idx="1">
                  <c:v>26</c:v>
                </c:pt>
                <c:pt idx="2">
                  <c:v>26</c:v>
                </c:pt>
                <c:pt idx="3">
                  <c:v>27</c:v>
                </c:pt>
                <c:pt idx="4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25</c:v>
                </c:pt>
                <c:pt idx="1">
                  <c:v>22</c:v>
                </c:pt>
                <c:pt idx="2">
                  <c:v>23</c:v>
                </c:pt>
                <c:pt idx="3">
                  <c:v>27</c:v>
                </c:pt>
                <c:pt idx="4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25</c:v>
                </c:pt>
                <c:pt idx="1">
                  <c:v>18</c:v>
                </c:pt>
                <c:pt idx="2">
                  <c:v>17</c:v>
                </c:pt>
                <c:pt idx="3">
                  <c:v>18</c:v>
                </c:pt>
                <c:pt idx="4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247322880"/>
        <c:axId val="247336960"/>
      </c:barChart>
      <c:catAx>
        <c:axId val="2473228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7336960"/>
        <c:crossesAt val="0"/>
        <c:lblAlgn val="ctr"/>
        <c:lblOffset val="100"/>
        <c:tickMarkSkip val="1"/>
      </c:catAx>
      <c:valAx>
        <c:axId val="2473369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73228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26</c:v>
                </c:pt>
                <c:pt idx="1">
                  <c:v>22</c:v>
                </c:pt>
                <c:pt idx="2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26</c:v>
                </c:pt>
                <c:pt idx="1">
                  <c:v>27</c:v>
                </c:pt>
                <c:pt idx="2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27</c:v>
                </c:pt>
                <c:pt idx="1">
                  <c:v>30</c:v>
                </c:pt>
                <c:pt idx="2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21</c:v>
                </c:pt>
                <c:pt idx="1">
                  <c:v>20</c:v>
                </c:pt>
                <c:pt idx="2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247653504"/>
        <c:axId val="247655040"/>
      </c:barChart>
      <c:catAx>
        <c:axId val="2476535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7655040"/>
        <c:crossesAt val="0"/>
        <c:lblAlgn val="ctr"/>
        <c:lblOffset val="100"/>
        <c:tickMarkSkip val="1"/>
      </c:catAx>
      <c:valAx>
        <c:axId val="2476550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76535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Sheet1!$B$13:$P$13</c:f>
              <c:strCache>
                <c:ptCount val="15"/>
                <c:pt idx="0">
                  <c:v>Grorud (n=404)</c:v>
                </c:pt>
                <c:pt idx="1">
                  <c:v>Alna (n=557)</c:v>
                </c:pt>
                <c:pt idx="2">
                  <c:v>Stovner (n=389)</c:v>
                </c:pt>
                <c:pt idx="3">
                  <c:v>Søndre Nordstrand (n=411)</c:v>
                </c:pt>
                <c:pt idx="4">
                  <c:v>Østensjø (n=424)</c:v>
                </c:pt>
                <c:pt idx="5">
                  <c:v>Bjerke (n=305)</c:v>
                </c:pt>
                <c:pt idx="6">
                  <c:v>Ullern (n=387)</c:v>
                </c:pt>
                <c:pt idx="7">
                  <c:v>Nordre Aker (n=617)</c:v>
                </c:pt>
                <c:pt idx="8">
                  <c:v>Frogner (n=555)</c:v>
                </c:pt>
                <c:pt idx="9">
                  <c:v>St.Hanshaugen (n=351)</c:v>
                </c:pt>
                <c:pt idx="10">
                  <c:v>Grünerløkka (n=517)</c:v>
                </c:pt>
                <c:pt idx="11">
                  <c:v>Nordstrand (n=388)</c:v>
                </c:pt>
                <c:pt idx="12">
                  <c:v>Gamle Oslo (n=539)</c:v>
                </c:pt>
                <c:pt idx="13">
                  <c:v>Sagene (n=366)</c:v>
                </c:pt>
                <c:pt idx="14">
                  <c:v>Vestre Aker (n=466)</c:v>
                </c:pt>
              </c:strCache>
            </c:strRef>
          </c:cat>
          <c:val>
            <c:numRef>
              <c:f>Sheet1!$B$14:$P$14</c:f>
              <c:numCache>
                <c:formatCode>0</c:formatCode>
                <c:ptCount val="15"/>
                <c:pt idx="0">
                  <c:v>40.522210000000058</c:v>
                </c:pt>
                <c:pt idx="1">
                  <c:v>36.752800000000001</c:v>
                </c:pt>
                <c:pt idx="2">
                  <c:v>30.6937</c:v>
                </c:pt>
                <c:pt idx="3">
                  <c:v>30.3535</c:v>
                </c:pt>
                <c:pt idx="4">
                  <c:v>29.534569999999999</c:v>
                </c:pt>
                <c:pt idx="5">
                  <c:v>28.590610000000002</c:v>
                </c:pt>
                <c:pt idx="6">
                  <c:v>26.53644999999997</c:v>
                </c:pt>
                <c:pt idx="7">
                  <c:v>23.674040000000005</c:v>
                </c:pt>
                <c:pt idx="8">
                  <c:v>22.17624</c:v>
                </c:pt>
                <c:pt idx="9">
                  <c:v>20.807739999999971</c:v>
                </c:pt>
                <c:pt idx="10">
                  <c:v>20.625170000000001</c:v>
                </c:pt>
                <c:pt idx="11">
                  <c:v>19.873750000000001</c:v>
                </c:pt>
                <c:pt idx="12">
                  <c:v>19.440479999999969</c:v>
                </c:pt>
                <c:pt idx="13">
                  <c:v>19.163889999999999</c:v>
                </c:pt>
                <c:pt idx="14">
                  <c:v>18.44710999999997</c:v>
                </c:pt>
              </c:numCache>
            </c:numRef>
          </c:val>
        </c:ser>
        <c:ser>
          <c:idx val="0"/>
          <c:order val="1"/>
          <c:tx>
            <c:strRef>
              <c:f>Sheet1!$A$15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Sheet1!$B$13:$P$13</c:f>
              <c:strCache>
                <c:ptCount val="15"/>
                <c:pt idx="0">
                  <c:v>Grorud (n=404)</c:v>
                </c:pt>
                <c:pt idx="1">
                  <c:v>Alna (n=557)</c:v>
                </c:pt>
                <c:pt idx="2">
                  <c:v>Stovner (n=389)</c:v>
                </c:pt>
                <c:pt idx="3">
                  <c:v>Søndre Nordstrand (n=411)</c:v>
                </c:pt>
                <c:pt idx="4">
                  <c:v>Østensjø (n=424)</c:v>
                </c:pt>
                <c:pt idx="5">
                  <c:v>Bjerke (n=305)</c:v>
                </c:pt>
                <c:pt idx="6">
                  <c:v>Ullern (n=387)</c:v>
                </c:pt>
                <c:pt idx="7">
                  <c:v>Nordre Aker (n=617)</c:v>
                </c:pt>
                <c:pt idx="8">
                  <c:v>Frogner (n=555)</c:v>
                </c:pt>
                <c:pt idx="9">
                  <c:v>St.Hanshaugen (n=351)</c:v>
                </c:pt>
                <c:pt idx="10">
                  <c:v>Grünerløkka (n=517)</c:v>
                </c:pt>
                <c:pt idx="11">
                  <c:v>Nordstrand (n=388)</c:v>
                </c:pt>
                <c:pt idx="12">
                  <c:v>Gamle Oslo (n=539)</c:v>
                </c:pt>
                <c:pt idx="13">
                  <c:v>Sagene (n=366)</c:v>
                </c:pt>
                <c:pt idx="14">
                  <c:v>Vestre Aker (n=466)</c:v>
                </c:pt>
              </c:strCache>
            </c:strRef>
          </c:cat>
          <c:val>
            <c:numRef>
              <c:f>Sheet1!$B$15:$P$15</c:f>
              <c:numCache>
                <c:formatCode>0</c:formatCode>
                <c:ptCount val="15"/>
                <c:pt idx="0">
                  <c:v>41.09899000000005</c:v>
                </c:pt>
                <c:pt idx="1">
                  <c:v>39.96649</c:v>
                </c:pt>
                <c:pt idx="2">
                  <c:v>31.190989999999999</c:v>
                </c:pt>
                <c:pt idx="3">
                  <c:v>32.934740000000005</c:v>
                </c:pt>
                <c:pt idx="4">
                  <c:v>27.697340000000001</c:v>
                </c:pt>
                <c:pt idx="5">
                  <c:v>26.629970000000025</c:v>
                </c:pt>
                <c:pt idx="6">
                  <c:v>30.18591</c:v>
                </c:pt>
                <c:pt idx="7">
                  <c:v>23.874320000000001</c:v>
                </c:pt>
                <c:pt idx="8">
                  <c:v>15.51276</c:v>
                </c:pt>
                <c:pt idx="9">
                  <c:v>20.28060999999995</c:v>
                </c:pt>
                <c:pt idx="10">
                  <c:v>17.72394999999997</c:v>
                </c:pt>
                <c:pt idx="11">
                  <c:v>19.845639999999957</c:v>
                </c:pt>
                <c:pt idx="12">
                  <c:v>21.589110000000002</c:v>
                </c:pt>
                <c:pt idx="13">
                  <c:v>16.620930000000001</c:v>
                </c:pt>
                <c:pt idx="14">
                  <c:v>22.295329999999968</c:v>
                </c:pt>
              </c:numCache>
            </c:numRef>
          </c:val>
        </c:ser>
        <c:gapWidth val="75"/>
        <c:axId val="246749824"/>
        <c:axId val="246772096"/>
      </c:barChart>
      <c:catAx>
        <c:axId val="2467498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6772096"/>
        <c:crossesAt val="0"/>
        <c:lblAlgn val="ctr"/>
        <c:lblOffset val="100"/>
        <c:tickMarkSkip val="1"/>
      </c:catAx>
      <c:valAx>
        <c:axId val="2467720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6749824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12</c:v>
                </c:pt>
                <c:pt idx="1">
                  <c:v>21</c:v>
                </c:pt>
                <c:pt idx="2">
                  <c:v>14</c:v>
                </c:pt>
                <c:pt idx="3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21</c:v>
                </c:pt>
                <c:pt idx="1">
                  <c:v>19</c:v>
                </c:pt>
                <c:pt idx="2">
                  <c:v>18</c:v>
                </c:pt>
                <c:pt idx="3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32</c:v>
                </c:pt>
                <c:pt idx="1">
                  <c:v>25</c:v>
                </c:pt>
                <c:pt idx="2">
                  <c:v>29</c:v>
                </c:pt>
                <c:pt idx="3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34</c:v>
                </c:pt>
                <c:pt idx="1">
                  <c:v>35</c:v>
                </c:pt>
                <c:pt idx="2">
                  <c:v>39</c:v>
                </c:pt>
                <c:pt idx="3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246807168"/>
        <c:axId val="248000896"/>
      </c:barChart>
      <c:catAx>
        <c:axId val="2468071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8000896"/>
        <c:crossesAt val="0"/>
        <c:lblAlgn val="ctr"/>
        <c:lblOffset val="100"/>
        <c:tickMarkSkip val="1"/>
      </c:catAx>
      <c:valAx>
        <c:axId val="248000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68071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9</c:v>
                </c:pt>
                <c:pt idx="1">
                  <c:v>5</c:v>
                </c:pt>
                <c:pt idx="2">
                  <c:v>15</c:v>
                </c:pt>
                <c:pt idx="3">
                  <c:v>15</c:v>
                </c:pt>
                <c:pt idx="4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14</c:v>
                </c:pt>
                <c:pt idx="1">
                  <c:v>11</c:v>
                </c:pt>
                <c:pt idx="2">
                  <c:v>15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21</c:v>
                </c:pt>
                <c:pt idx="1">
                  <c:v>23</c:v>
                </c:pt>
                <c:pt idx="2">
                  <c:v>22</c:v>
                </c:pt>
                <c:pt idx="3">
                  <c:v>23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56</c:v>
                </c:pt>
                <c:pt idx="1">
                  <c:v>61</c:v>
                </c:pt>
                <c:pt idx="2">
                  <c:v>48</c:v>
                </c:pt>
                <c:pt idx="3">
                  <c:v>46</c:v>
                </c:pt>
                <c:pt idx="4">
                  <c:v>66</c:v>
                </c:pt>
              </c:numCache>
            </c:numRef>
          </c:val>
        </c:ser>
        <c:dLbls>
          <c:showVal val="1"/>
        </c:dLbls>
        <c:gapWidth val="75"/>
        <c:overlap val="100"/>
        <c:axId val="169860096"/>
        <c:axId val="218387200"/>
      </c:barChart>
      <c:catAx>
        <c:axId val="1698600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8387200"/>
        <c:crossesAt val="0"/>
        <c:lblAlgn val="ctr"/>
        <c:lblOffset val="100"/>
        <c:tickMarkSkip val="1"/>
      </c:catAx>
      <c:valAx>
        <c:axId val="2183872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98600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Sheet1!$B$10:$P$10</c:f>
              <c:strCache>
                <c:ptCount val="15"/>
                <c:pt idx="0">
                  <c:v>Alna (n=535)</c:v>
                </c:pt>
                <c:pt idx="1">
                  <c:v>Søndre Nordstrand (n=410)</c:v>
                </c:pt>
                <c:pt idx="2">
                  <c:v>Grorud (n=381)</c:v>
                </c:pt>
                <c:pt idx="3">
                  <c:v>Stovner (n=379)</c:v>
                </c:pt>
                <c:pt idx="4">
                  <c:v>Østensjø (n=394)</c:v>
                </c:pt>
                <c:pt idx="5">
                  <c:v>Nordre Aker (n=578)</c:v>
                </c:pt>
                <c:pt idx="6">
                  <c:v>Ullern (n=356)</c:v>
                </c:pt>
                <c:pt idx="7">
                  <c:v>Vestre Aker (n=424)</c:v>
                </c:pt>
                <c:pt idx="8">
                  <c:v>Bjerke (n=287)</c:v>
                </c:pt>
                <c:pt idx="9">
                  <c:v>Nordstrand (n=356)</c:v>
                </c:pt>
                <c:pt idx="10">
                  <c:v>Gamle Oslo (n=475)</c:v>
                </c:pt>
                <c:pt idx="11">
                  <c:v>Grünerløkka (n=458)</c:v>
                </c:pt>
                <c:pt idx="12">
                  <c:v>St.Hanshaugen (n=289)</c:v>
                </c:pt>
                <c:pt idx="13">
                  <c:v>Sagene (n=312)</c:v>
                </c:pt>
                <c:pt idx="14">
                  <c:v>Frogner (n=450)</c:v>
                </c:pt>
              </c:strCache>
            </c:strRef>
          </c:cat>
          <c:val>
            <c:numRef>
              <c:f>Sheet1!$B$11:$P$11</c:f>
              <c:numCache>
                <c:formatCode>0</c:formatCode>
                <c:ptCount val="15"/>
                <c:pt idx="0">
                  <c:v>51.313330000000001</c:v>
                </c:pt>
                <c:pt idx="1">
                  <c:v>48.199070000000013</c:v>
                </c:pt>
                <c:pt idx="2">
                  <c:v>47.107330000000012</c:v>
                </c:pt>
                <c:pt idx="3">
                  <c:v>45.975070000000002</c:v>
                </c:pt>
                <c:pt idx="4">
                  <c:v>43.514310000000002</c:v>
                </c:pt>
                <c:pt idx="5">
                  <c:v>40.996690000000001</c:v>
                </c:pt>
                <c:pt idx="6">
                  <c:v>36.789710000000049</c:v>
                </c:pt>
                <c:pt idx="7">
                  <c:v>35.808210000000003</c:v>
                </c:pt>
                <c:pt idx="8">
                  <c:v>31.790719999999961</c:v>
                </c:pt>
                <c:pt idx="9">
                  <c:v>30.397250000000025</c:v>
                </c:pt>
                <c:pt idx="10">
                  <c:v>29.008209999999966</c:v>
                </c:pt>
                <c:pt idx="11">
                  <c:v>25.504840000000005</c:v>
                </c:pt>
                <c:pt idx="12">
                  <c:v>24.021799999999971</c:v>
                </c:pt>
                <c:pt idx="13">
                  <c:v>22.957190000000001</c:v>
                </c:pt>
                <c:pt idx="14">
                  <c:v>19.86262999999995</c:v>
                </c:pt>
              </c:numCache>
            </c:numRef>
          </c:val>
        </c:ser>
        <c:ser>
          <c:idx val="0"/>
          <c:order val="1"/>
          <c:tx>
            <c:strRef>
              <c:f>Sheet1!$A$12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Sheet1!$B$10:$P$10</c:f>
              <c:strCache>
                <c:ptCount val="15"/>
                <c:pt idx="0">
                  <c:v>Alna (n=535)</c:v>
                </c:pt>
                <c:pt idx="1">
                  <c:v>Søndre Nordstrand (n=410)</c:v>
                </c:pt>
                <c:pt idx="2">
                  <c:v>Grorud (n=381)</c:v>
                </c:pt>
                <c:pt idx="3">
                  <c:v>Stovner (n=379)</c:v>
                </c:pt>
                <c:pt idx="4">
                  <c:v>Østensjø (n=394)</c:v>
                </c:pt>
                <c:pt idx="5">
                  <c:v>Nordre Aker (n=578)</c:v>
                </c:pt>
                <c:pt idx="6">
                  <c:v>Ullern (n=356)</c:v>
                </c:pt>
                <c:pt idx="7">
                  <c:v>Vestre Aker (n=424)</c:v>
                </c:pt>
                <c:pt idx="8">
                  <c:v>Bjerke (n=287)</c:v>
                </c:pt>
                <c:pt idx="9">
                  <c:v>Nordstrand (n=356)</c:v>
                </c:pt>
                <c:pt idx="10">
                  <c:v>Gamle Oslo (n=475)</c:v>
                </c:pt>
                <c:pt idx="11">
                  <c:v>Grünerløkka (n=458)</c:v>
                </c:pt>
                <c:pt idx="12">
                  <c:v>St.Hanshaugen (n=289)</c:v>
                </c:pt>
                <c:pt idx="13">
                  <c:v>Sagene (n=312)</c:v>
                </c:pt>
                <c:pt idx="14">
                  <c:v>Frogner (n=450)</c:v>
                </c:pt>
              </c:strCache>
            </c:strRef>
          </c:cat>
          <c:val>
            <c:numRef>
              <c:f>Sheet1!$B$12:$P$12</c:f>
              <c:numCache>
                <c:formatCode>0</c:formatCode>
                <c:ptCount val="15"/>
                <c:pt idx="0">
                  <c:v>51.695080000000011</c:v>
                </c:pt>
                <c:pt idx="1">
                  <c:v>49.940849999999998</c:v>
                </c:pt>
                <c:pt idx="2">
                  <c:v>52.451079999999997</c:v>
                </c:pt>
                <c:pt idx="3">
                  <c:v>46.857889999999934</c:v>
                </c:pt>
                <c:pt idx="4">
                  <c:v>43.657389999999999</c:v>
                </c:pt>
                <c:pt idx="5">
                  <c:v>41.165210000000059</c:v>
                </c:pt>
                <c:pt idx="6">
                  <c:v>45.68741</c:v>
                </c:pt>
                <c:pt idx="7">
                  <c:v>42.976530000000011</c:v>
                </c:pt>
                <c:pt idx="8">
                  <c:v>33.330449999999999</c:v>
                </c:pt>
                <c:pt idx="9">
                  <c:v>38.29430000000005</c:v>
                </c:pt>
                <c:pt idx="10">
                  <c:v>25.46078999999995</c:v>
                </c:pt>
                <c:pt idx="11">
                  <c:v>22.958970000000001</c:v>
                </c:pt>
                <c:pt idx="12">
                  <c:v>21.72936</c:v>
                </c:pt>
                <c:pt idx="13">
                  <c:v>23.973239999999969</c:v>
                </c:pt>
                <c:pt idx="14">
                  <c:v>18.86337</c:v>
                </c:pt>
              </c:numCache>
            </c:numRef>
          </c:val>
        </c:ser>
        <c:gapWidth val="75"/>
        <c:axId val="248377344"/>
        <c:axId val="248378880"/>
      </c:barChart>
      <c:catAx>
        <c:axId val="2483773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8378880"/>
        <c:crossesAt val="0"/>
        <c:lblAlgn val="ctr"/>
        <c:lblOffset val="100"/>
        <c:tickMarkSkip val="1"/>
      </c:catAx>
      <c:valAx>
        <c:axId val="2483788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8377344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gapWidth val="75"/>
        <c:overlap val="100"/>
        <c:axId val="248514048"/>
        <c:axId val="248515584"/>
      </c:barChart>
      <c:catAx>
        <c:axId val="2485140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8515584"/>
        <c:crossesAt val="0"/>
        <c:lblAlgn val="ctr"/>
        <c:lblOffset val="100"/>
        <c:tickMarkSkip val="1"/>
      </c:catAx>
      <c:valAx>
        <c:axId val="248515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85140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17"/>
          <c:h val="9.9736959163200925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Sheet1!$B$14:$P$14</c:f>
              <c:strCache>
                <c:ptCount val="15"/>
                <c:pt idx="0">
                  <c:v>Gamle Oslo (n=556)</c:v>
                </c:pt>
                <c:pt idx="1">
                  <c:v>Sagene (n=382)</c:v>
                </c:pt>
                <c:pt idx="2">
                  <c:v>Grünerløkka (n=539)</c:v>
                </c:pt>
                <c:pt idx="3">
                  <c:v>Frogner (n=582)</c:v>
                </c:pt>
                <c:pt idx="4">
                  <c:v>Søndre Nordstrand (n=445)</c:v>
                </c:pt>
                <c:pt idx="5">
                  <c:v>Bjerke (n=319)</c:v>
                </c:pt>
                <c:pt idx="6">
                  <c:v>St.Hanshaugen (n=356)</c:v>
                </c:pt>
                <c:pt idx="7">
                  <c:v>Alna (n=581)</c:v>
                </c:pt>
                <c:pt idx="8">
                  <c:v>Nordre Aker (n=634)</c:v>
                </c:pt>
                <c:pt idx="9">
                  <c:v>Vestre Aker (n=481)</c:v>
                </c:pt>
                <c:pt idx="10">
                  <c:v>Grorud (n=417)</c:v>
                </c:pt>
                <c:pt idx="11">
                  <c:v>Ullern (n=405)</c:v>
                </c:pt>
                <c:pt idx="12">
                  <c:v>Nordstrand (n=419)</c:v>
                </c:pt>
                <c:pt idx="13">
                  <c:v>Østensjø (n=451)</c:v>
                </c:pt>
                <c:pt idx="14">
                  <c:v>Stovner (n=418)</c:v>
                </c:pt>
              </c:strCache>
            </c:strRef>
          </c:cat>
          <c:val>
            <c:numRef>
              <c:f>Sheet1!$B$15:$P$15</c:f>
              <c:numCache>
                <c:formatCode>0</c:formatCode>
                <c:ptCount val="15"/>
                <c:pt idx="0">
                  <c:v>72.234380000000002</c:v>
                </c:pt>
                <c:pt idx="1">
                  <c:v>71.6725899999999</c:v>
                </c:pt>
                <c:pt idx="2">
                  <c:v>67.983149999999995</c:v>
                </c:pt>
                <c:pt idx="3">
                  <c:v>67.237280000000027</c:v>
                </c:pt>
                <c:pt idx="4">
                  <c:v>64.761560000000117</c:v>
                </c:pt>
                <c:pt idx="5">
                  <c:v>63.331759999999996</c:v>
                </c:pt>
                <c:pt idx="6">
                  <c:v>63.025600000000011</c:v>
                </c:pt>
                <c:pt idx="7">
                  <c:v>57.961829999999999</c:v>
                </c:pt>
                <c:pt idx="8">
                  <c:v>56.896150000000013</c:v>
                </c:pt>
                <c:pt idx="9">
                  <c:v>54.736020000000011</c:v>
                </c:pt>
                <c:pt idx="10">
                  <c:v>54.381209999999996</c:v>
                </c:pt>
                <c:pt idx="11">
                  <c:v>53.271720000000002</c:v>
                </c:pt>
                <c:pt idx="12">
                  <c:v>52.868130000000058</c:v>
                </c:pt>
                <c:pt idx="13">
                  <c:v>52.361439999999995</c:v>
                </c:pt>
                <c:pt idx="14">
                  <c:v>46.23848000000001</c:v>
                </c:pt>
              </c:numCache>
            </c:numRef>
          </c:val>
        </c:ser>
        <c:ser>
          <c:idx val="0"/>
          <c:order val="1"/>
          <c:tx>
            <c:strRef>
              <c:f>Sheet1!$A$16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Sheet1!$B$14:$P$14</c:f>
              <c:strCache>
                <c:ptCount val="15"/>
                <c:pt idx="0">
                  <c:v>Gamle Oslo (n=556)</c:v>
                </c:pt>
                <c:pt idx="1">
                  <c:v>Sagene (n=382)</c:v>
                </c:pt>
                <c:pt idx="2">
                  <c:v>Grünerløkka (n=539)</c:v>
                </c:pt>
                <c:pt idx="3">
                  <c:v>Frogner (n=582)</c:v>
                </c:pt>
                <c:pt idx="4">
                  <c:v>Søndre Nordstrand (n=445)</c:v>
                </c:pt>
                <c:pt idx="5">
                  <c:v>Bjerke (n=319)</c:v>
                </c:pt>
                <c:pt idx="6">
                  <c:v>St.Hanshaugen (n=356)</c:v>
                </c:pt>
                <c:pt idx="7">
                  <c:v>Alna (n=581)</c:v>
                </c:pt>
                <c:pt idx="8">
                  <c:v>Nordre Aker (n=634)</c:v>
                </c:pt>
                <c:pt idx="9">
                  <c:v>Vestre Aker (n=481)</c:v>
                </c:pt>
                <c:pt idx="10">
                  <c:v>Grorud (n=417)</c:v>
                </c:pt>
                <c:pt idx="11">
                  <c:v>Ullern (n=405)</c:v>
                </c:pt>
                <c:pt idx="12">
                  <c:v>Nordstrand (n=419)</c:v>
                </c:pt>
                <c:pt idx="13">
                  <c:v>Østensjø (n=451)</c:v>
                </c:pt>
                <c:pt idx="14">
                  <c:v>Stovner (n=418)</c:v>
                </c:pt>
              </c:strCache>
            </c:strRef>
          </c:cat>
          <c:val>
            <c:numRef>
              <c:f>Sheet1!$B$16:$P$16</c:f>
              <c:numCache>
                <c:formatCode>0</c:formatCode>
                <c:ptCount val="15"/>
                <c:pt idx="0">
                  <c:v>72.549020000000027</c:v>
                </c:pt>
                <c:pt idx="1">
                  <c:v>68.371810000000011</c:v>
                </c:pt>
                <c:pt idx="2">
                  <c:v>68.923000000000002</c:v>
                </c:pt>
                <c:pt idx="3">
                  <c:v>60.452970000000001</c:v>
                </c:pt>
                <c:pt idx="4">
                  <c:v>60.874589999999998</c:v>
                </c:pt>
                <c:pt idx="5">
                  <c:v>54.958510000000011</c:v>
                </c:pt>
                <c:pt idx="6">
                  <c:v>62.610900000000001</c:v>
                </c:pt>
                <c:pt idx="7">
                  <c:v>55.184210000000007</c:v>
                </c:pt>
                <c:pt idx="8">
                  <c:v>54.904589999999999</c:v>
                </c:pt>
                <c:pt idx="9">
                  <c:v>52.716810000000002</c:v>
                </c:pt>
                <c:pt idx="10">
                  <c:v>52.53916000000001</c:v>
                </c:pt>
                <c:pt idx="11">
                  <c:v>50.962830000000011</c:v>
                </c:pt>
                <c:pt idx="12">
                  <c:v>51.635710000000067</c:v>
                </c:pt>
                <c:pt idx="13">
                  <c:v>51.185460000000006</c:v>
                </c:pt>
                <c:pt idx="14">
                  <c:v>43.932730000000056</c:v>
                </c:pt>
              </c:numCache>
            </c:numRef>
          </c:val>
        </c:ser>
        <c:gapWidth val="75"/>
        <c:axId val="248740096"/>
        <c:axId val="248754176"/>
      </c:barChart>
      <c:catAx>
        <c:axId val="2487400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8754176"/>
        <c:crossesAt val="0"/>
        <c:lblAlgn val="ctr"/>
        <c:lblOffset val="100"/>
        <c:tickMarkSkip val="1"/>
      </c:catAx>
      <c:valAx>
        <c:axId val="2487541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8740096"/>
        <c:crosses val="autoZero"/>
        <c:crossBetween val="between"/>
        <c:majorUnit val="50"/>
        <c:minorUnit val="50"/>
      </c:valAx>
    </c:plotArea>
    <c:legend>
      <c:legendPos val="r"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177"/>
          <c:w val="0.39451394289523717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13</c:v>
                </c:pt>
                <c:pt idx="1">
                  <c:v>13</c:v>
                </c:pt>
                <c:pt idx="2">
                  <c:v>6</c:v>
                </c:pt>
                <c:pt idx="3">
                  <c:v>7</c:v>
                </c:pt>
                <c:pt idx="4">
                  <c:v>34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19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11</c:v>
                </c:pt>
                <c:pt idx="1">
                  <c:v>13</c:v>
                </c:pt>
                <c:pt idx="2">
                  <c:v>8</c:v>
                </c:pt>
                <c:pt idx="3">
                  <c:v>9</c:v>
                </c:pt>
                <c:pt idx="4">
                  <c:v>37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16</c:v>
                </c:pt>
              </c:numCache>
            </c:numRef>
          </c:val>
        </c:ser>
        <c:gapWidth val="20"/>
        <c:axId val="248485376"/>
        <c:axId val="248486912"/>
      </c:barChart>
      <c:catAx>
        <c:axId val="24848537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248486912"/>
        <c:crosses val="autoZero"/>
        <c:auto val="1"/>
        <c:lblAlgn val="ctr"/>
        <c:lblOffset val="100"/>
        <c:tickLblSkip val="1"/>
        <c:tickMarkSkip val="1"/>
      </c:catAx>
      <c:valAx>
        <c:axId val="24848691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4848537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Sheet1!$A$29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Sheet1!$B$28:$P$28</c:f>
              <c:strCache>
                <c:ptCount val="15"/>
                <c:pt idx="0">
                  <c:v>Grünerløkka (n=478)</c:v>
                </c:pt>
                <c:pt idx="1">
                  <c:v>Frogner (n=503)</c:v>
                </c:pt>
                <c:pt idx="2">
                  <c:v>St.Hanshaugen (n=317)</c:v>
                </c:pt>
                <c:pt idx="3">
                  <c:v>Sagene (n=341)</c:v>
                </c:pt>
                <c:pt idx="4">
                  <c:v>Gamle Oslo (n=481)</c:v>
                </c:pt>
                <c:pt idx="5">
                  <c:v>Bjerke (n=283)</c:v>
                </c:pt>
                <c:pt idx="6">
                  <c:v>Nordre Aker (n=549)</c:v>
                </c:pt>
                <c:pt idx="7">
                  <c:v>Ullern (n=357)</c:v>
                </c:pt>
                <c:pt idx="8">
                  <c:v>Stovner (n=359)</c:v>
                </c:pt>
                <c:pt idx="9">
                  <c:v>Grorud (n=359)</c:v>
                </c:pt>
                <c:pt idx="10">
                  <c:v>Alna (n=499)</c:v>
                </c:pt>
                <c:pt idx="11">
                  <c:v>Nordstrand (n=346)</c:v>
                </c:pt>
                <c:pt idx="12">
                  <c:v>Østensjø (n=375)</c:v>
                </c:pt>
                <c:pt idx="13">
                  <c:v>Vestre Aker (n=420)</c:v>
                </c:pt>
                <c:pt idx="14">
                  <c:v>Søndre Nordstrand (n=378)</c:v>
                </c:pt>
              </c:strCache>
            </c:strRef>
          </c:cat>
          <c:val>
            <c:numRef>
              <c:f>Sheet1!$B$29:$P$29</c:f>
              <c:numCache>
                <c:formatCode>0</c:formatCode>
                <c:ptCount val="15"/>
                <c:pt idx="0">
                  <c:v>44.03322</c:v>
                </c:pt>
                <c:pt idx="1">
                  <c:v>40.869450000000001</c:v>
                </c:pt>
                <c:pt idx="2">
                  <c:v>40.508230000000012</c:v>
                </c:pt>
                <c:pt idx="3">
                  <c:v>39.416669999999996</c:v>
                </c:pt>
                <c:pt idx="4">
                  <c:v>38.932670000000002</c:v>
                </c:pt>
                <c:pt idx="5">
                  <c:v>35.293640000000003</c:v>
                </c:pt>
                <c:pt idx="6">
                  <c:v>34.681960000000004</c:v>
                </c:pt>
                <c:pt idx="7">
                  <c:v>33.332410000000003</c:v>
                </c:pt>
                <c:pt idx="8">
                  <c:v>32.59863000000005</c:v>
                </c:pt>
                <c:pt idx="9">
                  <c:v>32.500240000000005</c:v>
                </c:pt>
                <c:pt idx="10">
                  <c:v>27.73076</c:v>
                </c:pt>
                <c:pt idx="11">
                  <c:v>27.442059999999969</c:v>
                </c:pt>
                <c:pt idx="12">
                  <c:v>27.405860000000001</c:v>
                </c:pt>
                <c:pt idx="13">
                  <c:v>24.843610000000002</c:v>
                </c:pt>
                <c:pt idx="14">
                  <c:v>20.655980000000024</c:v>
                </c:pt>
              </c:numCache>
            </c:numRef>
          </c:val>
        </c:ser>
        <c:ser>
          <c:idx val="0"/>
          <c:order val="1"/>
          <c:tx>
            <c:strRef>
              <c:f>Sheet1!$A$30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Sheet1!$B$28:$P$28</c:f>
              <c:strCache>
                <c:ptCount val="15"/>
                <c:pt idx="0">
                  <c:v>Grünerløkka (n=478)</c:v>
                </c:pt>
                <c:pt idx="1">
                  <c:v>Frogner (n=503)</c:v>
                </c:pt>
                <c:pt idx="2">
                  <c:v>St.Hanshaugen (n=317)</c:v>
                </c:pt>
                <c:pt idx="3">
                  <c:v>Sagene (n=341)</c:v>
                </c:pt>
                <c:pt idx="4">
                  <c:v>Gamle Oslo (n=481)</c:v>
                </c:pt>
                <c:pt idx="5">
                  <c:v>Bjerke (n=283)</c:v>
                </c:pt>
                <c:pt idx="6">
                  <c:v>Nordre Aker (n=549)</c:v>
                </c:pt>
                <c:pt idx="7">
                  <c:v>Ullern (n=357)</c:v>
                </c:pt>
                <c:pt idx="8">
                  <c:v>Stovner (n=359)</c:v>
                </c:pt>
                <c:pt idx="9">
                  <c:v>Grorud (n=359)</c:v>
                </c:pt>
                <c:pt idx="10">
                  <c:v>Alna (n=499)</c:v>
                </c:pt>
                <c:pt idx="11">
                  <c:v>Nordstrand (n=346)</c:v>
                </c:pt>
                <c:pt idx="12">
                  <c:v>Østensjø (n=375)</c:v>
                </c:pt>
                <c:pt idx="13">
                  <c:v>Vestre Aker (n=420)</c:v>
                </c:pt>
                <c:pt idx="14">
                  <c:v>Søndre Nordstrand (n=378)</c:v>
                </c:pt>
              </c:strCache>
            </c:strRef>
          </c:cat>
          <c:val>
            <c:numRef>
              <c:f>Sheet1!$B$30:$P$30</c:f>
              <c:numCache>
                <c:formatCode>0</c:formatCode>
                <c:ptCount val="15"/>
                <c:pt idx="0">
                  <c:v>44.701180000000001</c:v>
                </c:pt>
                <c:pt idx="1">
                  <c:v>41.259840000000004</c:v>
                </c:pt>
                <c:pt idx="2">
                  <c:v>48.289490000000001</c:v>
                </c:pt>
                <c:pt idx="3">
                  <c:v>46.443089999999998</c:v>
                </c:pt>
                <c:pt idx="4">
                  <c:v>54.224970000000013</c:v>
                </c:pt>
                <c:pt idx="5">
                  <c:v>36.339960000000005</c:v>
                </c:pt>
                <c:pt idx="6">
                  <c:v>37.10575000000005</c:v>
                </c:pt>
                <c:pt idx="7">
                  <c:v>33.705650000000013</c:v>
                </c:pt>
                <c:pt idx="8">
                  <c:v>27.0063</c:v>
                </c:pt>
                <c:pt idx="9">
                  <c:v>30.306329999999974</c:v>
                </c:pt>
                <c:pt idx="10">
                  <c:v>34.577180000000006</c:v>
                </c:pt>
                <c:pt idx="11">
                  <c:v>29.981119999999969</c:v>
                </c:pt>
                <c:pt idx="12">
                  <c:v>31.37829</c:v>
                </c:pt>
                <c:pt idx="13">
                  <c:v>26.423299999999969</c:v>
                </c:pt>
                <c:pt idx="14">
                  <c:v>31.677849999999999</c:v>
                </c:pt>
              </c:numCache>
            </c:numRef>
          </c:val>
        </c:ser>
        <c:gapWidth val="75"/>
        <c:axId val="248968320"/>
        <c:axId val="248969856"/>
      </c:barChart>
      <c:catAx>
        <c:axId val="2489683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8969856"/>
        <c:crossesAt val="0"/>
        <c:lblAlgn val="ctr"/>
        <c:lblOffset val="100"/>
        <c:tickMarkSkip val="1"/>
      </c:catAx>
      <c:valAx>
        <c:axId val="2489698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8968320"/>
        <c:crosses val="autoZero"/>
        <c:crossBetween val="between"/>
        <c:majorUnit val="50"/>
        <c:minorUnit val="50"/>
      </c:valAx>
    </c:plotArea>
    <c:legend>
      <c:legendPos val="r"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9</c:v>
                </c:pt>
                <c:pt idx="1">
                  <c:v>11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13</c:v>
                </c:pt>
                <c:pt idx="1">
                  <c:v>31</c:v>
                </c:pt>
                <c:pt idx="2">
                  <c:v>16</c:v>
                </c:pt>
                <c:pt idx="3">
                  <c:v>6</c:v>
                </c:pt>
                <c:pt idx="4">
                  <c:v>32</c:v>
                </c:pt>
                <c:pt idx="5">
                  <c:v>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13</c:v>
                </c:pt>
                <c:pt idx="1">
                  <c:v>33</c:v>
                </c:pt>
                <c:pt idx="2">
                  <c:v>37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18</c:v>
                </c:pt>
                <c:pt idx="1">
                  <c:v>16</c:v>
                </c:pt>
                <c:pt idx="2">
                  <c:v>30</c:v>
                </c:pt>
                <c:pt idx="3">
                  <c:v>12</c:v>
                </c:pt>
                <c:pt idx="4">
                  <c:v>6</c:v>
                </c:pt>
                <c:pt idx="5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11</c:v>
                </c:pt>
                <c:pt idx="1">
                  <c:v>6</c:v>
                </c:pt>
                <c:pt idx="2">
                  <c:v>10</c:v>
                </c:pt>
                <c:pt idx="3">
                  <c:v>20</c:v>
                </c:pt>
                <c:pt idx="4">
                  <c:v>12</c:v>
                </c:pt>
                <c:pt idx="5">
                  <c:v>26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36</c:v>
                </c:pt>
                <c:pt idx="1">
                  <c:v>3</c:v>
                </c:pt>
                <c:pt idx="2">
                  <c:v>5</c:v>
                </c:pt>
                <c:pt idx="3">
                  <c:v>50</c:v>
                </c:pt>
                <c:pt idx="4">
                  <c:v>30</c:v>
                </c:pt>
                <c:pt idx="5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157913472"/>
        <c:axId val="157915008"/>
      </c:barChart>
      <c:catAx>
        <c:axId val="1579134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7915008"/>
        <c:crossesAt val="0"/>
        <c:lblAlgn val="ctr"/>
        <c:lblOffset val="100"/>
        <c:tickMarkSkip val="1"/>
      </c:catAx>
      <c:valAx>
        <c:axId val="1579150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79134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215"/>
          <c:h val="9.9736959163200856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Sheet1!$B$10:$P$10</c:f>
              <c:strCache>
                <c:ptCount val="15"/>
                <c:pt idx="0">
                  <c:v>Sagene (n=381)</c:v>
                </c:pt>
                <c:pt idx="1">
                  <c:v>Grünerløkka (n=537)</c:v>
                </c:pt>
                <c:pt idx="2">
                  <c:v>Nordre Aker (n=636)</c:v>
                </c:pt>
                <c:pt idx="3">
                  <c:v>Gamle Oslo (n=559)</c:v>
                </c:pt>
                <c:pt idx="4">
                  <c:v>St.Hanshaugen (n=363)</c:v>
                </c:pt>
                <c:pt idx="5">
                  <c:v>Frogner (n=582)</c:v>
                </c:pt>
                <c:pt idx="6">
                  <c:v>Vestre Aker (n=486)</c:v>
                </c:pt>
                <c:pt idx="7">
                  <c:v>Ullern (n=405)</c:v>
                </c:pt>
                <c:pt idx="8">
                  <c:v>Bjerke (n=316)</c:v>
                </c:pt>
                <c:pt idx="9">
                  <c:v>Østensjø (n=443)</c:v>
                </c:pt>
                <c:pt idx="10">
                  <c:v>Nordstrand (n=412)</c:v>
                </c:pt>
                <c:pt idx="11">
                  <c:v>Søndre Nordstrand (n=441)</c:v>
                </c:pt>
                <c:pt idx="12">
                  <c:v>Alna (n=594)</c:v>
                </c:pt>
                <c:pt idx="13">
                  <c:v>Grorud (n=420)</c:v>
                </c:pt>
                <c:pt idx="14">
                  <c:v>Stovner (n=411)</c:v>
                </c:pt>
              </c:strCache>
            </c:strRef>
          </c:cat>
          <c:val>
            <c:numRef>
              <c:f>Sheet1!$B$11:$P$11</c:f>
              <c:numCache>
                <c:formatCode>0</c:formatCode>
                <c:ptCount val="15"/>
                <c:pt idx="0">
                  <c:v>38.056160000000006</c:v>
                </c:pt>
                <c:pt idx="1">
                  <c:v>34.006610000000002</c:v>
                </c:pt>
                <c:pt idx="2">
                  <c:v>31.574529999999989</c:v>
                </c:pt>
                <c:pt idx="3">
                  <c:v>28.986529999999952</c:v>
                </c:pt>
                <c:pt idx="4">
                  <c:v>27.55048</c:v>
                </c:pt>
                <c:pt idx="5">
                  <c:v>27.39443</c:v>
                </c:pt>
                <c:pt idx="6">
                  <c:v>21.388399999999972</c:v>
                </c:pt>
                <c:pt idx="7">
                  <c:v>19.40907</c:v>
                </c:pt>
                <c:pt idx="8">
                  <c:v>17.368449999999957</c:v>
                </c:pt>
                <c:pt idx="9">
                  <c:v>15.700379999999999</c:v>
                </c:pt>
                <c:pt idx="10">
                  <c:v>13.16783</c:v>
                </c:pt>
                <c:pt idx="11">
                  <c:v>12.955080000000018</c:v>
                </c:pt>
                <c:pt idx="12">
                  <c:v>11.544230000000001</c:v>
                </c:pt>
                <c:pt idx="13">
                  <c:v>11.09737</c:v>
                </c:pt>
                <c:pt idx="14">
                  <c:v>7.4049230000000001</c:v>
                </c:pt>
              </c:numCache>
            </c:numRef>
          </c:val>
        </c:ser>
        <c:ser>
          <c:idx val="0"/>
          <c:order val="1"/>
          <c:tx>
            <c:strRef>
              <c:f>Sheet1!$A$12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Sheet1!$B$10:$P$10</c:f>
              <c:strCache>
                <c:ptCount val="15"/>
                <c:pt idx="0">
                  <c:v>Sagene (n=381)</c:v>
                </c:pt>
                <c:pt idx="1">
                  <c:v>Grünerløkka (n=537)</c:v>
                </c:pt>
                <c:pt idx="2">
                  <c:v>Nordre Aker (n=636)</c:v>
                </c:pt>
                <c:pt idx="3">
                  <c:v>Gamle Oslo (n=559)</c:v>
                </c:pt>
                <c:pt idx="4">
                  <c:v>St.Hanshaugen (n=363)</c:v>
                </c:pt>
                <c:pt idx="5">
                  <c:v>Frogner (n=582)</c:v>
                </c:pt>
                <c:pt idx="6">
                  <c:v>Vestre Aker (n=486)</c:v>
                </c:pt>
                <c:pt idx="7">
                  <c:v>Ullern (n=405)</c:v>
                </c:pt>
                <c:pt idx="8">
                  <c:v>Bjerke (n=316)</c:v>
                </c:pt>
                <c:pt idx="9">
                  <c:v>Østensjø (n=443)</c:v>
                </c:pt>
                <c:pt idx="10">
                  <c:v>Nordstrand (n=412)</c:v>
                </c:pt>
                <c:pt idx="11">
                  <c:v>Søndre Nordstrand (n=441)</c:v>
                </c:pt>
                <c:pt idx="12">
                  <c:v>Alna (n=594)</c:v>
                </c:pt>
                <c:pt idx="13">
                  <c:v>Grorud (n=420)</c:v>
                </c:pt>
                <c:pt idx="14">
                  <c:v>Stovner (n=411)</c:v>
                </c:pt>
              </c:strCache>
            </c:strRef>
          </c:cat>
          <c:val>
            <c:numRef>
              <c:f>Sheet1!$B$12:$P$12</c:f>
              <c:numCache>
                <c:formatCode>0</c:formatCode>
                <c:ptCount val="15"/>
                <c:pt idx="0">
                  <c:v>37.41872</c:v>
                </c:pt>
                <c:pt idx="1">
                  <c:v>32.069140000000012</c:v>
                </c:pt>
                <c:pt idx="2">
                  <c:v>35.856469999999995</c:v>
                </c:pt>
                <c:pt idx="3">
                  <c:v>24.526579999999989</c:v>
                </c:pt>
                <c:pt idx="4">
                  <c:v>33.760250000000013</c:v>
                </c:pt>
                <c:pt idx="5">
                  <c:v>31.637519999999999</c:v>
                </c:pt>
                <c:pt idx="6">
                  <c:v>20.14301</c:v>
                </c:pt>
                <c:pt idx="7">
                  <c:v>26.533460000000005</c:v>
                </c:pt>
                <c:pt idx="8">
                  <c:v>18.659520000000001</c:v>
                </c:pt>
                <c:pt idx="9">
                  <c:v>12.530200000000001</c:v>
                </c:pt>
                <c:pt idx="10">
                  <c:v>14.952160000000006</c:v>
                </c:pt>
                <c:pt idx="11">
                  <c:v>10.498050000000001</c:v>
                </c:pt>
                <c:pt idx="12">
                  <c:v>10.819460000000012</c:v>
                </c:pt>
                <c:pt idx="13">
                  <c:v>7.466939</c:v>
                </c:pt>
                <c:pt idx="14">
                  <c:v>11.307460000000004</c:v>
                </c:pt>
              </c:numCache>
            </c:numRef>
          </c:val>
        </c:ser>
        <c:gapWidth val="75"/>
        <c:axId val="249049856"/>
        <c:axId val="249051392"/>
      </c:barChart>
      <c:catAx>
        <c:axId val="2490498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9051392"/>
        <c:crossesAt val="0"/>
        <c:lblAlgn val="ctr"/>
        <c:lblOffset val="100"/>
        <c:tickMarkSkip val="1"/>
      </c:catAx>
      <c:valAx>
        <c:axId val="2490513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9049856"/>
        <c:crosses val="autoZero"/>
        <c:crossBetween val="between"/>
        <c:majorUnit val="50"/>
        <c:minorUnit val="50"/>
      </c:valAx>
    </c:plotArea>
    <c:legend>
      <c:legendPos val="r"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Sheet1!$B$11:$P$11</c:f>
              <c:strCache>
                <c:ptCount val="15"/>
                <c:pt idx="0">
                  <c:v>Nordre Aker (n=637)</c:v>
                </c:pt>
                <c:pt idx="1">
                  <c:v>Vestre Aker (n=480)</c:v>
                </c:pt>
                <c:pt idx="2">
                  <c:v>Frogner (n=568)</c:v>
                </c:pt>
                <c:pt idx="3">
                  <c:v>Sagene (n=378)</c:v>
                </c:pt>
                <c:pt idx="4">
                  <c:v>St.Hanshaugen (n=362)</c:v>
                </c:pt>
                <c:pt idx="5">
                  <c:v>Ullern (n=403)</c:v>
                </c:pt>
                <c:pt idx="6">
                  <c:v>Østensjø (n=442)</c:v>
                </c:pt>
                <c:pt idx="7">
                  <c:v>Grünerløkka (n=529)</c:v>
                </c:pt>
                <c:pt idx="8">
                  <c:v>Søndre Nordstrand (n=441)</c:v>
                </c:pt>
                <c:pt idx="9">
                  <c:v>Gamle Oslo (n=554)</c:v>
                </c:pt>
                <c:pt idx="10">
                  <c:v>Bjerke (n=313)</c:v>
                </c:pt>
                <c:pt idx="11">
                  <c:v>Grorud (n=407)</c:v>
                </c:pt>
                <c:pt idx="12">
                  <c:v>Alna (n=585)</c:v>
                </c:pt>
                <c:pt idx="13">
                  <c:v>Stovner (n=410)</c:v>
                </c:pt>
                <c:pt idx="14">
                  <c:v>Nordstrand (n=407)</c:v>
                </c:pt>
              </c:strCache>
            </c:strRef>
          </c:cat>
          <c:val>
            <c:numRef>
              <c:f>Sheet1!$B$12:$P$12</c:f>
              <c:numCache>
                <c:formatCode>0</c:formatCode>
                <c:ptCount val="15"/>
                <c:pt idx="0">
                  <c:v>56.097230000000003</c:v>
                </c:pt>
                <c:pt idx="1">
                  <c:v>55.538030000000013</c:v>
                </c:pt>
                <c:pt idx="2">
                  <c:v>47.325350000000043</c:v>
                </c:pt>
                <c:pt idx="3">
                  <c:v>45.366410000000002</c:v>
                </c:pt>
                <c:pt idx="4">
                  <c:v>44.104469999999999</c:v>
                </c:pt>
                <c:pt idx="5">
                  <c:v>43.793330000000068</c:v>
                </c:pt>
                <c:pt idx="6">
                  <c:v>42.929380000000002</c:v>
                </c:pt>
                <c:pt idx="7">
                  <c:v>41.130650000000003</c:v>
                </c:pt>
                <c:pt idx="8">
                  <c:v>37.372820000000004</c:v>
                </c:pt>
                <c:pt idx="9">
                  <c:v>36.671250000000001</c:v>
                </c:pt>
                <c:pt idx="10">
                  <c:v>36.071300000000001</c:v>
                </c:pt>
                <c:pt idx="11">
                  <c:v>34.946010000000001</c:v>
                </c:pt>
                <c:pt idx="12">
                  <c:v>33.648830000000011</c:v>
                </c:pt>
                <c:pt idx="13">
                  <c:v>33.353239999999992</c:v>
                </c:pt>
                <c:pt idx="14">
                  <c:v>31.142890000000001</c:v>
                </c:pt>
              </c:numCache>
            </c:numRef>
          </c:val>
        </c:ser>
        <c:ser>
          <c:idx val="0"/>
          <c:order val="1"/>
          <c:tx>
            <c:strRef>
              <c:f>Sheet1!$A$13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Sheet1!$B$11:$P$11</c:f>
              <c:strCache>
                <c:ptCount val="15"/>
                <c:pt idx="0">
                  <c:v>Nordre Aker (n=637)</c:v>
                </c:pt>
                <c:pt idx="1">
                  <c:v>Vestre Aker (n=480)</c:v>
                </c:pt>
                <c:pt idx="2">
                  <c:v>Frogner (n=568)</c:v>
                </c:pt>
                <c:pt idx="3">
                  <c:v>Sagene (n=378)</c:v>
                </c:pt>
                <c:pt idx="4">
                  <c:v>St.Hanshaugen (n=362)</c:v>
                </c:pt>
                <c:pt idx="5">
                  <c:v>Ullern (n=403)</c:v>
                </c:pt>
                <c:pt idx="6">
                  <c:v>Østensjø (n=442)</c:v>
                </c:pt>
                <c:pt idx="7">
                  <c:v>Grünerløkka (n=529)</c:v>
                </c:pt>
                <c:pt idx="8">
                  <c:v>Søndre Nordstrand (n=441)</c:v>
                </c:pt>
                <c:pt idx="9">
                  <c:v>Gamle Oslo (n=554)</c:v>
                </c:pt>
                <c:pt idx="10">
                  <c:v>Bjerke (n=313)</c:v>
                </c:pt>
                <c:pt idx="11">
                  <c:v>Grorud (n=407)</c:v>
                </c:pt>
                <c:pt idx="12">
                  <c:v>Alna (n=585)</c:v>
                </c:pt>
                <c:pt idx="13">
                  <c:v>Stovner (n=410)</c:v>
                </c:pt>
                <c:pt idx="14">
                  <c:v>Nordstrand (n=407)</c:v>
                </c:pt>
              </c:strCache>
            </c:strRef>
          </c:cat>
          <c:val>
            <c:numRef>
              <c:f>Sheet1!$B$13:$P$13</c:f>
              <c:numCache>
                <c:formatCode>0</c:formatCode>
                <c:ptCount val="15"/>
                <c:pt idx="0">
                  <c:v>52.527070000000002</c:v>
                </c:pt>
                <c:pt idx="1">
                  <c:v>56.222590000000061</c:v>
                </c:pt>
                <c:pt idx="2">
                  <c:v>43.978530000000013</c:v>
                </c:pt>
                <c:pt idx="3">
                  <c:v>44.467760000000006</c:v>
                </c:pt>
                <c:pt idx="4">
                  <c:v>42.433510000000012</c:v>
                </c:pt>
                <c:pt idx="5">
                  <c:v>46.307580000000002</c:v>
                </c:pt>
                <c:pt idx="6">
                  <c:v>45.458889999999997</c:v>
                </c:pt>
                <c:pt idx="7">
                  <c:v>39.272090000000013</c:v>
                </c:pt>
                <c:pt idx="8">
                  <c:v>33.780110000000043</c:v>
                </c:pt>
                <c:pt idx="9">
                  <c:v>31.008939999999978</c:v>
                </c:pt>
                <c:pt idx="10">
                  <c:v>34.982230000000001</c:v>
                </c:pt>
                <c:pt idx="11">
                  <c:v>40.248180000000012</c:v>
                </c:pt>
                <c:pt idx="12">
                  <c:v>34.386689999999994</c:v>
                </c:pt>
                <c:pt idx="13">
                  <c:v>31.69502</c:v>
                </c:pt>
                <c:pt idx="14">
                  <c:v>36.879679999999993</c:v>
                </c:pt>
              </c:numCache>
            </c:numRef>
          </c:val>
        </c:ser>
        <c:gapWidth val="75"/>
        <c:axId val="158248320"/>
        <c:axId val="158262400"/>
      </c:barChart>
      <c:catAx>
        <c:axId val="1582483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262400"/>
        <c:crossesAt val="0"/>
        <c:lblAlgn val="ctr"/>
        <c:lblOffset val="100"/>
        <c:tickMarkSkip val="1"/>
      </c:catAx>
      <c:valAx>
        <c:axId val="1582624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248320"/>
        <c:crosses val="autoZero"/>
        <c:crossBetween val="between"/>
        <c:majorUnit val="50"/>
        <c:minorUnit val="50"/>
      </c:valAx>
    </c:plotArea>
    <c:legend>
      <c:legendPos val="r"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10</c:v>
                </c:pt>
                <c:pt idx="1">
                  <c:v>7</c:v>
                </c:pt>
                <c:pt idx="2">
                  <c:v>11</c:v>
                </c:pt>
                <c:pt idx="3">
                  <c:v>8</c:v>
                </c:pt>
                <c:pt idx="4">
                  <c:v>12</c:v>
                </c:pt>
                <c:pt idx="5">
                  <c:v>9</c:v>
                </c:pt>
                <c:pt idx="6">
                  <c:v>8</c:v>
                </c:pt>
                <c:pt idx="7">
                  <c:v>9</c:v>
                </c:pt>
                <c:pt idx="8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20</c:v>
                </c:pt>
                <c:pt idx="1">
                  <c:v>18</c:v>
                </c:pt>
                <c:pt idx="2">
                  <c:v>23</c:v>
                </c:pt>
                <c:pt idx="3">
                  <c:v>15</c:v>
                </c:pt>
                <c:pt idx="4">
                  <c:v>22</c:v>
                </c:pt>
                <c:pt idx="5">
                  <c:v>17</c:v>
                </c:pt>
                <c:pt idx="6">
                  <c:v>16</c:v>
                </c:pt>
                <c:pt idx="7">
                  <c:v>15</c:v>
                </c:pt>
                <c:pt idx="8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35</c:v>
                </c:pt>
                <c:pt idx="1">
                  <c:v>34</c:v>
                </c:pt>
                <c:pt idx="2">
                  <c:v>35</c:v>
                </c:pt>
                <c:pt idx="3">
                  <c:v>33</c:v>
                </c:pt>
                <c:pt idx="4">
                  <c:v>32</c:v>
                </c:pt>
                <c:pt idx="5">
                  <c:v>34</c:v>
                </c:pt>
                <c:pt idx="6">
                  <c:v>31</c:v>
                </c:pt>
                <c:pt idx="7">
                  <c:v>26</c:v>
                </c:pt>
                <c:pt idx="8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35</c:v>
                </c:pt>
                <c:pt idx="1">
                  <c:v>41</c:v>
                </c:pt>
                <c:pt idx="2">
                  <c:v>31</c:v>
                </c:pt>
                <c:pt idx="3">
                  <c:v>44</c:v>
                </c:pt>
                <c:pt idx="4">
                  <c:v>33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58384896"/>
        <c:axId val="158386432"/>
      </c:barChart>
      <c:catAx>
        <c:axId val="1583848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386432"/>
        <c:crossesAt val="0"/>
        <c:lblAlgn val="ctr"/>
        <c:lblOffset val="100"/>
        <c:tickMarkSkip val="1"/>
      </c:catAx>
      <c:valAx>
        <c:axId val="1583864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3848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Sheet1!$B$12:$P$12</c:f>
              <c:strCache>
                <c:ptCount val="15"/>
                <c:pt idx="0">
                  <c:v>Østensjø (n=319)</c:v>
                </c:pt>
                <c:pt idx="1">
                  <c:v>Nordre Aker (n=472)</c:v>
                </c:pt>
                <c:pt idx="2">
                  <c:v>Grorud (n=298)</c:v>
                </c:pt>
                <c:pt idx="3">
                  <c:v>Vestre Aker (n=347)</c:v>
                </c:pt>
                <c:pt idx="4">
                  <c:v>Alna (n=416)</c:v>
                </c:pt>
                <c:pt idx="5">
                  <c:v>Bjerke (n=218)</c:v>
                </c:pt>
                <c:pt idx="6">
                  <c:v>Nordstrand (n=298)</c:v>
                </c:pt>
                <c:pt idx="7">
                  <c:v>Søndre Nordstrand (n=329)</c:v>
                </c:pt>
                <c:pt idx="8">
                  <c:v>Frogner (n=299)</c:v>
                </c:pt>
                <c:pt idx="9">
                  <c:v>Ullern (n=263)</c:v>
                </c:pt>
                <c:pt idx="10">
                  <c:v>Sagene (n=205)</c:v>
                </c:pt>
                <c:pt idx="11">
                  <c:v>Stovner (n=306)</c:v>
                </c:pt>
                <c:pt idx="12">
                  <c:v>St.Hanshaugen (n=186)</c:v>
                </c:pt>
                <c:pt idx="13">
                  <c:v>Grünerløkka (n=299)</c:v>
                </c:pt>
                <c:pt idx="14">
                  <c:v>Gamle Oslo (n=319)</c:v>
                </c:pt>
              </c:strCache>
            </c:strRef>
          </c:cat>
          <c:val>
            <c:numRef>
              <c:f>Sheet1!$B$13:$P$13</c:f>
              <c:numCache>
                <c:formatCode>0</c:formatCode>
                <c:ptCount val="15"/>
                <c:pt idx="0">
                  <c:v>68.232060000000004</c:v>
                </c:pt>
                <c:pt idx="1">
                  <c:v>63.487560000000002</c:v>
                </c:pt>
                <c:pt idx="2">
                  <c:v>62.418660000000003</c:v>
                </c:pt>
                <c:pt idx="3">
                  <c:v>61.882570000000001</c:v>
                </c:pt>
                <c:pt idx="4">
                  <c:v>57.758620000000001</c:v>
                </c:pt>
                <c:pt idx="5">
                  <c:v>52.951839999999997</c:v>
                </c:pt>
                <c:pt idx="6">
                  <c:v>50.558840000000004</c:v>
                </c:pt>
                <c:pt idx="7">
                  <c:v>47.198890000000013</c:v>
                </c:pt>
                <c:pt idx="8">
                  <c:v>44.982060000000004</c:v>
                </c:pt>
                <c:pt idx="9">
                  <c:v>41.759930000000011</c:v>
                </c:pt>
                <c:pt idx="10">
                  <c:v>40.443360000000006</c:v>
                </c:pt>
                <c:pt idx="11">
                  <c:v>38.074820000000003</c:v>
                </c:pt>
                <c:pt idx="12">
                  <c:v>37.491010000000003</c:v>
                </c:pt>
                <c:pt idx="13">
                  <c:v>31.865219999999972</c:v>
                </c:pt>
                <c:pt idx="14">
                  <c:v>30.15272999999997</c:v>
                </c:pt>
              </c:numCache>
            </c:numRef>
          </c:val>
        </c:ser>
        <c:ser>
          <c:idx val="0"/>
          <c:order val="1"/>
          <c:tx>
            <c:strRef>
              <c:f>Sheet1!$A$14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Sheet1!$B$12:$P$12</c:f>
              <c:strCache>
                <c:ptCount val="15"/>
                <c:pt idx="0">
                  <c:v>Østensjø (n=319)</c:v>
                </c:pt>
                <c:pt idx="1">
                  <c:v>Nordre Aker (n=472)</c:v>
                </c:pt>
                <c:pt idx="2">
                  <c:v>Grorud (n=298)</c:v>
                </c:pt>
                <c:pt idx="3">
                  <c:v>Vestre Aker (n=347)</c:v>
                </c:pt>
                <c:pt idx="4">
                  <c:v>Alna (n=416)</c:v>
                </c:pt>
                <c:pt idx="5">
                  <c:v>Bjerke (n=218)</c:v>
                </c:pt>
                <c:pt idx="6">
                  <c:v>Nordstrand (n=298)</c:v>
                </c:pt>
                <c:pt idx="7">
                  <c:v>Søndre Nordstrand (n=329)</c:v>
                </c:pt>
                <c:pt idx="8">
                  <c:v>Frogner (n=299)</c:v>
                </c:pt>
                <c:pt idx="9">
                  <c:v>Ullern (n=263)</c:v>
                </c:pt>
                <c:pt idx="10">
                  <c:v>Sagene (n=205)</c:v>
                </c:pt>
                <c:pt idx="11">
                  <c:v>Stovner (n=306)</c:v>
                </c:pt>
                <c:pt idx="12">
                  <c:v>St.Hanshaugen (n=186)</c:v>
                </c:pt>
                <c:pt idx="13">
                  <c:v>Grünerløkka (n=299)</c:v>
                </c:pt>
                <c:pt idx="14">
                  <c:v>Gamle Oslo (n=319)</c:v>
                </c:pt>
              </c:strCache>
            </c:strRef>
          </c:cat>
          <c:val>
            <c:numRef>
              <c:f>Sheet1!$B$14:$P$14</c:f>
              <c:numCache>
                <c:formatCode>0</c:formatCode>
                <c:ptCount val="15"/>
                <c:pt idx="0">
                  <c:v>68.762090000000001</c:v>
                </c:pt>
                <c:pt idx="1">
                  <c:v>71.051509999999993</c:v>
                </c:pt>
                <c:pt idx="2">
                  <c:v>61.074180000000005</c:v>
                </c:pt>
                <c:pt idx="3">
                  <c:v>71.206540000000004</c:v>
                </c:pt>
                <c:pt idx="4">
                  <c:v>60.347929999999998</c:v>
                </c:pt>
                <c:pt idx="5">
                  <c:v>51.382580000000004</c:v>
                </c:pt>
                <c:pt idx="6">
                  <c:v>55.254840000000002</c:v>
                </c:pt>
                <c:pt idx="7">
                  <c:v>56.424220000000005</c:v>
                </c:pt>
                <c:pt idx="8">
                  <c:v>39.68282</c:v>
                </c:pt>
                <c:pt idx="9">
                  <c:v>48.997130000000013</c:v>
                </c:pt>
                <c:pt idx="10">
                  <c:v>29.866579999999974</c:v>
                </c:pt>
                <c:pt idx="11">
                  <c:v>50.029430000000012</c:v>
                </c:pt>
                <c:pt idx="12">
                  <c:v>25.56146</c:v>
                </c:pt>
                <c:pt idx="13">
                  <c:v>25.006270000000001</c:v>
                </c:pt>
                <c:pt idx="14">
                  <c:v>26.751930000000005</c:v>
                </c:pt>
              </c:numCache>
            </c:numRef>
          </c:val>
        </c:ser>
        <c:gapWidth val="75"/>
        <c:axId val="158959488"/>
        <c:axId val="158961024"/>
      </c:barChart>
      <c:catAx>
        <c:axId val="1589594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961024"/>
        <c:crossesAt val="0"/>
        <c:lblAlgn val="ctr"/>
        <c:lblOffset val="100"/>
        <c:tickMarkSkip val="1"/>
      </c:catAx>
      <c:valAx>
        <c:axId val="1589610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959488"/>
        <c:crosses val="autoZero"/>
        <c:crossBetween val="between"/>
        <c:majorUnit val="50"/>
        <c:minorUnit val="50"/>
      </c:valAx>
    </c:plotArea>
    <c:legend>
      <c:legendPos val="r"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Sheet1!$B$13:$P$13</c:f>
              <c:strCache>
                <c:ptCount val="15"/>
                <c:pt idx="0">
                  <c:v>Nordstrand (n=413)</c:v>
                </c:pt>
                <c:pt idx="1">
                  <c:v>Nordre Aker (n=628)</c:v>
                </c:pt>
                <c:pt idx="2">
                  <c:v>Vestre Aker (n=474)</c:v>
                </c:pt>
                <c:pt idx="3">
                  <c:v>Frogner (n=574)</c:v>
                </c:pt>
                <c:pt idx="4">
                  <c:v>Ullern (n=401)</c:v>
                </c:pt>
                <c:pt idx="5">
                  <c:v>Østensjø (n=438)</c:v>
                </c:pt>
                <c:pt idx="6">
                  <c:v>St.Hanshaugen (n=356)</c:v>
                </c:pt>
                <c:pt idx="7">
                  <c:v>Alna (n=582)</c:v>
                </c:pt>
                <c:pt idx="8">
                  <c:v>Grorud (n=414)</c:v>
                </c:pt>
                <c:pt idx="9">
                  <c:v>Søndre Nordstrand (n=437)</c:v>
                </c:pt>
                <c:pt idx="10">
                  <c:v>Stovner (n=408)</c:v>
                </c:pt>
                <c:pt idx="11">
                  <c:v>Bjerke (n=311)</c:v>
                </c:pt>
                <c:pt idx="12">
                  <c:v>Grünerløkka (n=535)</c:v>
                </c:pt>
                <c:pt idx="13">
                  <c:v>Gamle Oslo (n=547)</c:v>
                </c:pt>
                <c:pt idx="14">
                  <c:v>Sagene (n=369)</c:v>
                </c:pt>
              </c:strCache>
            </c:strRef>
          </c:cat>
          <c:val>
            <c:numRef>
              <c:f>Sheet1!$B$14:$P$14</c:f>
              <c:numCache>
                <c:formatCode>0</c:formatCode>
                <c:ptCount val="15"/>
                <c:pt idx="0">
                  <c:v>81.273589999999999</c:v>
                </c:pt>
                <c:pt idx="1">
                  <c:v>79.052799999999948</c:v>
                </c:pt>
                <c:pt idx="2">
                  <c:v>78.099500000000006</c:v>
                </c:pt>
                <c:pt idx="3">
                  <c:v>76.575749999999843</c:v>
                </c:pt>
                <c:pt idx="4">
                  <c:v>75.592169999999996</c:v>
                </c:pt>
                <c:pt idx="5">
                  <c:v>71.277339999999981</c:v>
                </c:pt>
                <c:pt idx="6">
                  <c:v>59.297050000000013</c:v>
                </c:pt>
                <c:pt idx="7">
                  <c:v>58.324750000000002</c:v>
                </c:pt>
                <c:pt idx="8">
                  <c:v>53.950179999999996</c:v>
                </c:pt>
                <c:pt idx="9">
                  <c:v>47.904579999999996</c:v>
                </c:pt>
                <c:pt idx="10">
                  <c:v>47.800899999999999</c:v>
                </c:pt>
                <c:pt idx="11">
                  <c:v>43.697690000000001</c:v>
                </c:pt>
                <c:pt idx="12">
                  <c:v>42.710330000000013</c:v>
                </c:pt>
                <c:pt idx="13">
                  <c:v>41.711960000000005</c:v>
                </c:pt>
                <c:pt idx="14">
                  <c:v>40.865200000000002</c:v>
                </c:pt>
              </c:numCache>
            </c:numRef>
          </c:val>
        </c:ser>
        <c:ser>
          <c:idx val="0"/>
          <c:order val="1"/>
          <c:tx>
            <c:strRef>
              <c:f>Sheet1!$A$15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2"/>
            </a:solidFill>
          </c:spPr>
          <c:dLbls>
            <c:showVal val="1"/>
          </c:dLbls>
          <c:cat>
            <c:strRef>
              <c:f>Sheet1!$B$13:$P$13</c:f>
              <c:strCache>
                <c:ptCount val="15"/>
                <c:pt idx="0">
                  <c:v>Nordstrand (n=413)</c:v>
                </c:pt>
                <c:pt idx="1">
                  <c:v>Nordre Aker (n=628)</c:v>
                </c:pt>
                <c:pt idx="2">
                  <c:v>Vestre Aker (n=474)</c:v>
                </c:pt>
                <c:pt idx="3">
                  <c:v>Frogner (n=574)</c:v>
                </c:pt>
                <c:pt idx="4">
                  <c:v>Ullern (n=401)</c:v>
                </c:pt>
                <c:pt idx="5">
                  <c:v>Østensjø (n=438)</c:v>
                </c:pt>
                <c:pt idx="6">
                  <c:v>St.Hanshaugen (n=356)</c:v>
                </c:pt>
                <c:pt idx="7">
                  <c:v>Alna (n=582)</c:v>
                </c:pt>
                <c:pt idx="8">
                  <c:v>Grorud (n=414)</c:v>
                </c:pt>
                <c:pt idx="9">
                  <c:v>Søndre Nordstrand (n=437)</c:v>
                </c:pt>
                <c:pt idx="10">
                  <c:v>Stovner (n=408)</c:v>
                </c:pt>
                <c:pt idx="11">
                  <c:v>Bjerke (n=311)</c:v>
                </c:pt>
                <c:pt idx="12">
                  <c:v>Grünerløkka (n=535)</c:v>
                </c:pt>
                <c:pt idx="13">
                  <c:v>Gamle Oslo (n=547)</c:v>
                </c:pt>
                <c:pt idx="14">
                  <c:v>Sagene (n=369)</c:v>
                </c:pt>
              </c:strCache>
            </c:strRef>
          </c:cat>
          <c:val>
            <c:numRef>
              <c:f>Sheet1!$B$15:$P$15</c:f>
              <c:numCache>
                <c:formatCode>0</c:formatCode>
                <c:ptCount val="15"/>
                <c:pt idx="0">
                  <c:v>79.481359999999995</c:v>
                </c:pt>
                <c:pt idx="1">
                  <c:v>77.930400000000006</c:v>
                </c:pt>
                <c:pt idx="2">
                  <c:v>80.204670000000007</c:v>
                </c:pt>
                <c:pt idx="3">
                  <c:v>71.614009999999993</c:v>
                </c:pt>
                <c:pt idx="4">
                  <c:v>73.922820000000002</c:v>
                </c:pt>
                <c:pt idx="5">
                  <c:v>68.32056</c:v>
                </c:pt>
                <c:pt idx="6">
                  <c:v>60.499860000000005</c:v>
                </c:pt>
                <c:pt idx="7">
                  <c:v>53.759460000000004</c:v>
                </c:pt>
                <c:pt idx="8">
                  <c:v>54.01614</c:v>
                </c:pt>
                <c:pt idx="9">
                  <c:v>49.525860000000002</c:v>
                </c:pt>
                <c:pt idx="10">
                  <c:v>50.600590000000011</c:v>
                </c:pt>
                <c:pt idx="11">
                  <c:v>52.505250000000011</c:v>
                </c:pt>
                <c:pt idx="12">
                  <c:v>36.06231000000011</c:v>
                </c:pt>
                <c:pt idx="13">
                  <c:v>40.402050000000003</c:v>
                </c:pt>
                <c:pt idx="14">
                  <c:v>46.796190000000109</c:v>
                </c:pt>
              </c:numCache>
            </c:numRef>
          </c:val>
        </c:ser>
        <c:gapWidth val="75"/>
        <c:axId val="220523520"/>
        <c:axId val="220525312"/>
      </c:barChart>
      <c:catAx>
        <c:axId val="2205235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0525312"/>
        <c:crossesAt val="0"/>
        <c:lblAlgn val="ctr"/>
        <c:lblOffset val="100"/>
        <c:tickMarkSkip val="1"/>
      </c:catAx>
      <c:valAx>
        <c:axId val="2205253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0523520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Sheet1!$B$13:$P$13</c:f>
              <c:strCache>
                <c:ptCount val="15"/>
                <c:pt idx="0">
                  <c:v>Vestre Aker (n=292)</c:v>
                </c:pt>
                <c:pt idx="1">
                  <c:v>Ullern (n=221)</c:v>
                </c:pt>
                <c:pt idx="2">
                  <c:v>Nordre Aker (n=381)</c:v>
                </c:pt>
                <c:pt idx="3">
                  <c:v>Nordstrand (n=252)</c:v>
                </c:pt>
                <c:pt idx="4">
                  <c:v>Østensjø (n=253)</c:v>
                </c:pt>
                <c:pt idx="5">
                  <c:v>Bjerke (n=167)</c:v>
                </c:pt>
                <c:pt idx="6">
                  <c:v>Frogner (n=192)</c:v>
                </c:pt>
                <c:pt idx="7">
                  <c:v>Grorud (n=247)</c:v>
                </c:pt>
                <c:pt idx="8">
                  <c:v>Alna (n=316)</c:v>
                </c:pt>
                <c:pt idx="9">
                  <c:v>Søndre Nordstrand (n=273)</c:v>
                </c:pt>
                <c:pt idx="10">
                  <c:v>Sagene (n=114)</c:v>
                </c:pt>
                <c:pt idx="11">
                  <c:v>Grünerløkka (n=203)</c:v>
                </c:pt>
                <c:pt idx="12">
                  <c:v>Gamle Oslo (n=198)</c:v>
                </c:pt>
                <c:pt idx="13">
                  <c:v>Stovner (n=259)</c:v>
                </c:pt>
                <c:pt idx="14">
                  <c:v>St.Hanshaugen (n=95)</c:v>
                </c:pt>
              </c:strCache>
            </c:strRef>
          </c:cat>
          <c:val>
            <c:numRef>
              <c:f>Sheet1!$B$14:$P$14</c:f>
              <c:numCache>
                <c:formatCode>0</c:formatCode>
                <c:ptCount val="15"/>
                <c:pt idx="0">
                  <c:v>61.589489999999998</c:v>
                </c:pt>
                <c:pt idx="1">
                  <c:v>51.775140000000043</c:v>
                </c:pt>
                <c:pt idx="2">
                  <c:v>51.319420000000001</c:v>
                </c:pt>
                <c:pt idx="3">
                  <c:v>50.175500000000042</c:v>
                </c:pt>
                <c:pt idx="4">
                  <c:v>48.110980000000005</c:v>
                </c:pt>
                <c:pt idx="5">
                  <c:v>41.989229999999999</c:v>
                </c:pt>
                <c:pt idx="6">
                  <c:v>41.165500000000044</c:v>
                </c:pt>
                <c:pt idx="7">
                  <c:v>40.746460000000006</c:v>
                </c:pt>
                <c:pt idx="8">
                  <c:v>39.575960000000002</c:v>
                </c:pt>
                <c:pt idx="9">
                  <c:v>36.919740000000004</c:v>
                </c:pt>
                <c:pt idx="10">
                  <c:v>36.726460000000003</c:v>
                </c:pt>
                <c:pt idx="11">
                  <c:v>34.769320000000043</c:v>
                </c:pt>
                <c:pt idx="12">
                  <c:v>33.46058</c:v>
                </c:pt>
                <c:pt idx="13">
                  <c:v>30.2196</c:v>
                </c:pt>
                <c:pt idx="14">
                  <c:v>28.446809999999989</c:v>
                </c:pt>
              </c:numCache>
            </c:numRef>
          </c:val>
        </c:ser>
        <c:ser>
          <c:idx val="0"/>
          <c:order val="1"/>
          <c:tx>
            <c:strRef>
              <c:f>Sheet1!$A$15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Sheet1!$B$13:$P$13</c:f>
              <c:strCache>
                <c:ptCount val="15"/>
                <c:pt idx="0">
                  <c:v>Vestre Aker (n=292)</c:v>
                </c:pt>
                <c:pt idx="1">
                  <c:v>Ullern (n=221)</c:v>
                </c:pt>
                <c:pt idx="2">
                  <c:v>Nordre Aker (n=381)</c:v>
                </c:pt>
                <c:pt idx="3">
                  <c:v>Nordstrand (n=252)</c:v>
                </c:pt>
                <c:pt idx="4">
                  <c:v>Østensjø (n=253)</c:v>
                </c:pt>
                <c:pt idx="5">
                  <c:v>Bjerke (n=167)</c:v>
                </c:pt>
                <c:pt idx="6">
                  <c:v>Frogner (n=192)</c:v>
                </c:pt>
                <c:pt idx="7">
                  <c:v>Grorud (n=247)</c:v>
                </c:pt>
                <c:pt idx="8">
                  <c:v>Alna (n=316)</c:v>
                </c:pt>
                <c:pt idx="9">
                  <c:v>Søndre Nordstrand (n=273)</c:v>
                </c:pt>
                <c:pt idx="10">
                  <c:v>Sagene (n=114)</c:v>
                </c:pt>
                <c:pt idx="11">
                  <c:v>Grünerløkka (n=203)</c:v>
                </c:pt>
                <c:pt idx="12">
                  <c:v>Gamle Oslo (n=198)</c:v>
                </c:pt>
                <c:pt idx="13">
                  <c:v>Stovner (n=259)</c:v>
                </c:pt>
                <c:pt idx="14">
                  <c:v>St.Hanshaugen (n=95)</c:v>
                </c:pt>
              </c:strCache>
            </c:strRef>
          </c:cat>
          <c:val>
            <c:numRef>
              <c:f>Sheet1!$B$15:$P$15</c:f>
              <c:numCache>
                <c:formatCode>0</c:formatCode>
                <c:ptCount val="15"/>
                <c:pt idx="0">
                  <c:v>58.847649999999994</c:v>
                </c:pt>
                <c:pt idx="1">
                  <c:v>43.771110000000043</c:v>
                </c:pt>
                <c:pt idx="2">
                  <c:v>52.452330000000003</c:v>
                </c:pt>
                <c:pt idx="3">
                  <c:v>42.071060000000003</c:v>
                </c:pt>
                <c:pt idx="4">
                  <c:v>45.992840000000001</c:v>
                </c:pt>
                <c:pt idx="5">
                  <c:v>30.575719999999972</c:v>
                </c:pt>
                <c:pt idx="6">
                  <c:v>28.44585</c:v>
                </c:pt>
                <c:pt idx="7">
                  <c:v>43.921320000000001</c:v>
                </c:pt>
                <c:pt idx="8">
                  <c:v>39.50076</c:v>
                </c:pt>
                <c:pt idx="9">
                  <c:v>40.221160000000012</c:v>
                </c:pt>
                <c:pt idx="10">
                  <c:v>28.657920000000022</c:v>
                </c:pt>
                <c:pt idx="11">
                  <c:v>23.434809999999999</c:v>
                </c:pt>
                <c:pt idx="12">
                  <c:v>27.672270000000001</c:v>
                </c:pt>
                <c:pt idx="13">
                  <c:v>36.002960000000002</c:v>
                </c:pt>
                <c:pt idx="14">
                  <c:v>24.02659999999997</c:v>
                </c:pt>
              </c:numCache>
            </c:numRef>
          </c:val>
        </c:ser>
        <c:gapWidth val="75"/>
        <c:axId val="158528256"/>
        <c:axId val="158529792"/>
      </c:barChart>
      <c:catAx>
        <c:axId val="1585282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529792"/>
        <c:crossesAt val="0"/>
        <c:lblAlgn val="ctr"/>
        <c:lblOffset val="100"/>
        <c:tickMarkSkip val="1"/>
      </c:catAx>
      <c:valAx>
        <c:axId val="1585297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528256"/>
        <c:crosses val="autoZero"/>
        <c:crossBetween val="between"/>
        <c:majorUnit val="50"/>
        <c:minorUnit val="50"/>
      </c:valAx>
    </c:plotArea>
    <c:legend>
      <c:legendPos val="r"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Sheet1!$B$12:$P$13</c:f>
              <c:strCache>
                <c:ptCount val="15"/>
                <c:pt idx="0">
                  <c:v>Vestre Aker (n=282)</c:v>
                </c:pt>
                <c:pt idx="1">
                  <c:v>Nordre Aker (n=361)</c:v>
                </c:pt>
                <c:pt idx="2">
                  <c:v>Nordstrand (n=250)</c:v>
                </c:pt>
                <c:pt idx="3">
                  <c:v>Østensjø (n=258)</c:v>
                </c:pt>
                <c:pt idx="4">
                  <c:v>Ullern (n=208)</c:v>
                </c:pt>
                <c:pt idx="5">
                  <c:v>Grorud (n=243)</c:v>
                </c:pt>
                <c:pt idx="6">
                  <c:v>Alna (n=312)</c:v>
                </c:pt>
                <c:pt idx="7">
                  <c:v>Frogner (n=177)</c:v>
                </c:pt>
                <c:pt idx="8">
                  <c:v>Bjerke (n=163)</c:v>
                </c:pt>
                <c:pt idx="9">
                  <c:v>Gamle Oslo (n=189)</c:v>
                </c:pt>
                <c:pt idx="10">
                  <c:v>Søndre Nordstrand (n=266)</c:v>
                </c:pt>
                <c:pt idx="11">
                  <c:v>Sagene (n=112)</c:v>
                </c:pt>
                <c:pt idx="12">
                  <c:v>St.Hanshaugen (n=86)</c:v>
                </c:pt>
                <c:pt idx="13">
                  <c:v>Grünerløkka (n=182)</c:v>
                </c:pt>
                <c:pt idx="14">
                  <c:v>Stovner (n=258)</c:v>
                </c:pt>
              </c:strCache>
            </c:strRef>
          </c:cat>
          <c:val>
            <c:numRef>
              <c:f>Sheet1!$B$14:$P$14</c:f>
              <c:numCache>
                <c:formatCode>0</c:formatCode>
                <c:ptCount val="15"/>
                <c:pt idx="0">
                  <c:v>58.485610000000001</c:v>
                </c:pt>
                <c:pt idx="1">
                  <c:v>52.740960000000001</c:v>
                </c:pt>
                <c:pt idx="2">
                  <c:v>47.810740000000003</c:v>
                </c:pt>
                <c:pt idx="3">
                  <c:v>47.402640000000005</c:v>
                </c:pt>
                <c:pt idx="4">
                  <c:v>46.991730000000011</c:v>
                </c:pt>
                <c:pt idx="5">
                  <c:v>41.699630000000013</c:v>
                </c:pt>
                <c:pt idx="6">
                  <c:v>38.454349999999998</c:v>
                </c:pt>
                <c:pt idx="7">
                  <c:v>38.127090000000003</c:v>
                </c:pt>
                <c:pt idx="8">
                  <c:v>38.023500000000013</c:v>
                </c:pt>
                <c:pt idx="9">
                  <c:v>32.794260000000001</c:v>
                </c:pt>
                <c:pt idx="10">
                  <c:v>29.66507</c:v>
                </c:pt>
                <c:pt idx="11">
                  <c:v>29.161239999999989</c:v>
                </c:pt>
                <c:pt idx="12">
                  <c:v>28.374690000000001</c:v>
                </c:pt>
                <c:pt idx="13">
                  <c:v>28.282050000000002</c:v>
                </c:pt>
                <c:pt idx="14">
                  <c:v>27.10266</c:v>
                </c:pt>
              </c:numCache>
            </c:numRef>
          </c:val>
        </c:ser>
        <c:ser>
          <c:idx val="0"/>
          <c:order val="1"/>
          <c:tx>
            <c:strRef>
              <c:f>Sheet1!$A$15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Sheet1!$B$12:$P$13</c:f>
              <c:strCache>
                <c:ptCount val="15"/>
                <c:pt idx="0">
                  <c:v>Vestre Aker (n=282)</c:v>
                </c:pt>
                <c:pt idx="1">
                  <c:v>Nordre Aker (n=361)</c:v>
                </c:pt>
                <c:pt idx="2">
                  <c:v>Nordstrand (n=250)</c:v>
                </c:pt>
                <c:pt idx="3">
                  <c:v>Østensjø (n=258)</c:v>
                </c:pt>
                <c:pt idx="4">
                  <c:v>Ullern (n=208)</c:v>
                </c:pt>
                <c:pt idx="5">
                  <c:v>Grorud (n=243)</c:v>
                </c:pt>
                <c:pt idx="6">
                  <c:v>Alna (n=312)</c:v>
                </c:pt>
                <c:pt idx="7">
                  <c:v>Frogner (n=177)</c:v>
                </c:pt>
                <c:pt idx="8">
                  <c:v>Bjerke (n=163)</c:v>
                </c:pt>
                <c:pt idx="9">
                  <c:v>Gamle Oslo (n=189)</c:v>
                </c:pt>
                <c:pt idx="10">
                  <c:v>Søndre Nordstrand (n=266)</c:v>
                </c:pt>
                <c:pt idx="11">
                  <c:v>Sagene (n=112)</c:v>
                </c:pt>
                <c:pt idx="12">
                  <c:v>St.Hanshaugen (n=86)</c:v>
                </c:pt>
                <c:pt idx="13">
                  <c:v>Grünerløkka (n=182)</c:v>
                </c:pt>
                <c:pt idx="14">
                  <c:v>Stovner (n=258)</c:v>
                </c:pt>
              </c:strCache>
            </c:strRef>
          </c:cat>
          <c:val>
            <c:numRef>
              <c:f>Sheet1!$B$15:$P$15</c:f>
              <c:numCache>
                <c:formatCode>0</c:formatCode>
                <c:ptCount val="15"/>
                <c:pt idx="0">
                  <c:v>57.278840000000002</c:v>
                </c:pt>
                <c:pt idx="1">
                  <c:v>48.743230000000011</c:v>
                </c:pt>
                <c:pt idx="2">
                  <c:v>44.041269999999997</c:v>
                </c:pt>
                <c:pt idx="3">
                  <c:v>44.621200000000002</c:v>
                </c:pt>
                <c:pt idx="4">
                  <c:v>43.818710000000003</c:v>
                </c:pt>
                <c:pt idx="5">
                  <c:v>39.355350000000001</c:v>
                </c:pt>
                <c:pt idx="6">
                  <c:v>35.62513000000007</c:v>
                </c:pt>
                <c:pt idx="7">
                  <c:v>23.466669999999972</c:v>
                </c:pt>
                <c:pt idx="8">
                  <c:v>29.497170000000001</c:v>
                </c:pt>
                <c:pt idx="9">
                  <c:v>26.447939999999978</c:v>
                </c:pt>
                <c:pt idx="10">
                  <c:v>35.624940000000002</c:v>
                </c:pt>
                <c:pt idx="11">
                  <c:v>21.694230000000001</c:v>
                </c:pt>
                <c:pt idx="12">
                  <c:v>20.818840000000005</c:v>
                </c:pt>
                <c:pt idx="13">
                  <c:v>21.341819999999988</c:v>
                </c:pt>
                <c:pt idx="14">
                  <c:v>34.039360000000002</c:v>
                </c:pt>
              </c:numCache>
            </c:numRef>
          </c:val>
        </c:ser>
        <c:gapWidth val="75"/>
        <c:axId val="159255936"/>
        <c:axId val="159270016"/>
      </c:barChart>
      <c:catAx>
        <c:axId val="1592559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9270016"/>
        <c:crossesAt val="0"/>
        <c:lblAlgn val="ctr"/>
        <c:lblOffset val="100"/>
        <c:tickMarkSkip val="1"/>
      </c:catAx>
      <c:valAx>
        <c:axId val="1592700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9255936"/>
        <c:crosses val="autoZero"/>
        <c:crossBetween val="between"/>
        <c:majorUnit val="50"/>
        <c:minorUnit val="50"/>
      </c:valAx>
    </c:plotArea>
    <c:legend>
      <c:legendPos val="r"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95</c:v>
                </c:pt>
                <c:pt idx="1">
                  <c:v>90</c:v>
                </c:pt>
                <c:pt idx="2">
                  <c:v>95</c:v>
                </c:pt>
                <c:pt idx="3">
                  <c:v>95</c:v>
                </c:pt>
                <c:pt idx="4">
                  <c:v>93</c:v>
                </c:pt>
                <c:pt idx="5">
                  <c:v>95</c:v>
                </c:pt>
              </c:numCache>
            </c:numRef>
          </c:val>
        </c:ser>
        <c:dLbls>
          <c:showVal val="1"/>
        </c:dLbls>
        <c:gapWidth val="75"/>
        <c:overlap val="100"/>
        <c:axId val="159299456"/>
        <c:axId val="159300992"/>
      </c:barChart>
      <c:catAx>
        <c:axId val="1592994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9300992"/>
        <c:crossesAt val="0"/>
        <c:lblAlgn val="ctr"/>
        <c:lblOffset val="100"/>
        <c:tickMarkSkip val="1"/>
      </c:catAx>
      <c:valAx>
        <c:axId val="1593009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92994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96</c:v>
                </c:pt>
                <c:pt idx="1">
                  <c:v>98</c:v>
                </c:pt>
                <c:pt idx="2">
                  <c:v>93</c:v>
                </c:pt>
                <c:pt idx="3">
                  <c:v>95</c:v>
                </c:pt>
                <c:pt idx="4">
                  <c:v>95</c:v>
                </c:pt>
                <c:pt idx="5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59783168"/>
        <c:axId val="159789056"/>
      </c:barChart>
      <c:catAx>
        <c:axId val="1597831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9789056"/>
        <c:crossesAt val="0"/>
        <c:lblAlgn val="ctr"/>
        <c:lblOffset val="100"/>
        <c:tickMarkSkip val="1"/>
      </c:catAx>
      <c:valAx>
        <c:axId val="1597890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97831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7</c:v>
                </c:pt>
                <c:pt idx="1">
                  <c:v>5</c:v>
                </c:pt>
                <c:pt idx="2">
                  <c:v>6</c:v>
                </c:pt>
                <c:pt idx="3">
                  <c:v>11</c:v>
                </c:pt>
                <c:pt idx="4">
                  <c:v>4</c:v>
                </c:pt>
                <c:pt idx="5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8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25</c:v>
                </c:pt>
                <c:pt idx="1">
                  <c:v>29</c:v>
                </c:pt>
                <c:pt idx="2">
                  <c:v>29</c:v>
                </c:pt>
                <c:pt idx="3">
                  <c:v>22</c:v>
                </c:pt>
                <c:pt idx="4">
                  <c:v>24</c:v>
                </c:pt>
                <c:pt idx="5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60</c:v>
                </c:pt>
                <c:pt idx="1">
                  <c:v>53</c:v>
                </c:pt>
                <c:pt idx="2">
                  <c:v>52</c:v>
                </c:pt>
                <c:pt idx="3">
                  <c:v>54</c:v>
                </c:pt>
                <c:pt idx="4">
                  <c:v>63</c:v>
                </c:pt>
                <c:pt idx="5">
                  <c:v>46</c:v>
                </c:pt>
              </c:numCache>
            </c:numRef>
          </c:val>
        </c:ser>
        <c:dLbls>
          <c:showVal val="1"/>
        </c:dLbls>
        <c:gapWidth val="75"/>
        <c:overlap val="100"/>
        <c:axId val="160105600"/>
        <c:axId val="160107136"/>
      </c:barChart>
      <c:catAx>
        <c:axId val="1601056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0107136"/>
        <c:crossesAt val="0"/>
        <c:lblAlgn val="ctr"/>
        <c:lblOffset val="100"/>
        <c:tickMarkSkip val="1"/>
      </c:catAx>
      <c:valAx>
        <c:axId val="1601071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01056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14</c:v>
                </c:pt>
                <c:pt idx="1">
                  <c:v>37</c:v>
                </c:pt>
                <c:pt idx="2">
                  <c:v>15</c:v>
                </c:pt>
                <c:pt idx="3">
                  <c:v>13</c:v>
                </c:pt>
                <c:pt idx="4">
                  <c:v>26</c:v>
                </c:pt>
                <c:pt idx="5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12</c:v>
                </c:pt>
                <c:pt idx="1">
                  <c:v>11</c:v>
                </c:pt>
                <c:pt idx="2">
                  <c:v>16</c:v>
                </c:pt>
                <c:pt idx="3">
                  <c:v>11</c:v>
                </c:pt>
                <c:pt idx="4">
                  <c:v>9</c:v>
                </c:pt>
                <c:pt idx="5">
                  <c:v>13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23</c:v>
                </c:pt>
                <c:pt idx="1">
                  <c:v>20</c:v>
                </c:pt>
                <c:pt idx="2">
                  <c:v>29</c:v>
                </c:pt>
                <c:pt idx="3">
                  <c:v>29</c:v>
                </c:pt>
                <c:pt idx="4">
                  <c:v>26</c:v>
                </c:pt>
                <c:pt idx="5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50</c:v>
                </c:pt>
                <c:pt idx="1">
                  <c:v>32</c:v>
                </c:pt>
                <c:pt idx="2">
                  <c:v>41</c:v>
                </c:pt>
                <c:pt idx="3">
                  <c:v>47</c:v>
                </c:pt>
                <c:pt idx="4">
                  <c:v>39</c:v>
                </c:pt>
                <c:pt idx="5">
                  <c:v>29</c:v>
                </c:pt>
              </c:numCache>
            </c:numRef>
          </c:val>
        </c:ser>
        <c:dLbls>
          <c:showVal val="1"/>
        </c:dLbls>
        <c:gapWidth val="75"/>
        <c:overlap val="100"/>
        <c:axId val="160411648"/>
        <c:axId val="160413184"/>
      </c:barChart>
      <c:catAx>
        <c:axId val="1604116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0413184"/>
        <c:crossesAt val="0"/>
        <c:lblAlgn val="ctr"/>
        <c:lblOffset val="100"/>
        <c:tickMarkSkip val="1"/>
      </c:catAx>
      <c:valAx>
        <c:axId val="1604131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04116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Sheet1!$B$20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Sheet1!$A$21:$A$32</c:f>
              <c:strCache>
                <c:ptCount val="12"/>
                <c:pt idx="0">
                  <c:v>Aktivitetstilbudet til eldre helhetlig sett</c:v>
                </c:pt>
                <c:pt idx="1">
                  <c:v>Steder der eldre kan møtes</c:v>
                </c:pt>
                <c:pt idx="2">
                  <c:v>Steder der eldre og yngre kan møtes</c:v>
                </c:pt>
                <c:pt idx="3">
                  <c:v>Informasjon om aktivitetstilbudene</c:v>
                </c:pt>
                <c:pt idx="4">
                  <c:v>TTtjenesten for eldre og funksjonshemmede</c:v>
                </c:pt>
                <c:pt idx="5">
                  <c:v>Transportmuligheter til aktivitetstilbudene</c:v>
                </c:pt>
                <c:pt idx="6">
                  <c:v>Avstand til aktivitetstilbudene</c:v>
                </c:pt>
                <c:pt idx="7">
                  <c:v>Eldres trygghet hjemme (i forhold til om uvedkommende kan komme inn osv.)</c:v>
                </c:pt>
                <c:pt idx="8">
                  <c:v>Eldres trygghet for å få den hjelp de trenger i hjemmet</c:v>
                </c:pt>
                <c:pt idx="9">
                  <c:v>Eldres mulighet til å påvirke tjenestetilbudet</c:v>
                </c:pt>
                <c:pt idx="10">
                  <c:v>Eldres trygghet for å få den boligtype de har behov for</c:v>
                </c:pt>
                <c:pt idx="11">
                  <c:v>Tilrettelegging av offentlige transportmidler for eldre (Tbane, buss, og lignende)</c:v>
                </c:pt>
              </c:strCache>
            </c:strRef>
          </c:cat>
          <c:val>
            <c:numRef>
              <c:f>Sheet1!$B$21:$B$32</c:f>
              <c:numCache>
                <c:formatCode>0</c:formatCode>
                <c:ptCount val="12"/>
                <c:pt idx="0">
                  <c:v>37.478710000000021</c:v>
                </c:pt>
                <c:pt idx="1">
                  <c:v>36.130270000000003</c:v>
                </c:pt>
                <c:pt idx="2">
                  <c:v>33.198760000000028</c:v>
                </c:pt>
                <c:pt idx="3">
                  <c:v>31.708170000000003</c:v>
                </c:pt>
                <c:pt idx="4">
                  <c:v>28.455239999999982</c:v>
                </c:pt>
                <c:pt idx="5">
                  <c:v>27.494400000000002</c:v>
                </c:pt>
                <c:pt idx="6">
                  <c:v>26.17756000000001</c:v>
                </c:pt>
                <c:pt idx="7">
                  <c:v>24.741980000000005</c:v>
                </c:pt>
                <c:pt idx="8">
                  <c:v>23.541519999999981</c:v>
                </c:pt>
                <c:pt idx="9">
                  <c:v>21.329509999999988</c:v>
                </c:pt>
                <c:pt idx="10">
                  <c:v>19.229139999999983</c:v>
                </c:pt>
                <c:pt idx="11">
                  <c:v>18.824740000000002</c:v>
                </c:pt>
              </c:numCache>
            </c:numRef>
          </c:val>
        </c:ser>
        <c:ser>
          <c:idx val="0"/>
          <c:order val="1"/>
          <c:tx>
            <c:strRef>
              <c:f>Sheet1!$C$20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6E6E6E"/>
            </a:solidFill>
          </c:spPr>
          <c:cat>
            <c:strRef>
              <c:f>Sheet1!$A$21:$A$32</c:f>
              <c:strCache>
                <c:ptCount val="12"/>
                <c:pt idx="0">
                  <c:v>Aktivitetstilbudet til eldre helhetlig sett</c:v>
                </c:pt>
                <c:pt idx="1">
                  <c:v>Steder der eldre kan møtes</c:v>
                </c:pt>
                <c:pt idx="2">
                  <c:v>Steder der eldre og yngre kan møtes</c:v>
                </c:pt>
                <c:pt idx="3">
                  <c:v>Informasjon om aktivitetstilbudene</c:v>
                </c:pt>
                <c:pt idx="4">
                  <c:v>TTtjenesten for eldre og funksjonshemmede</c:v>
                </c:pt>
                <c:pt idx="5">
                  <c:v>Transportmuligheter til aktivitetstilbudene</c:v>
                </c:pt>
                <c:pt idx="6">
                  <c:v>Avstand til aktivitetstilbudene</c:v>
                </c:pt>
                <c:pt idx="7">
                  <c:v>Eldres trygghet hjemme (i forhold til om uvedkommende kan komme inn osv.)</c:v>
                </c:pt>
                <c:pt idx="8">
                  <c:v>Eldres trygghet for å få den hjelp de trenger i hjemmet</c:v>
                </c:pt>
                <c:pt idx="9">
                  <c:v>Eldres mulighet til å påvirke tjenestetilbudet</c:v>
                </c:pt>
                <c:pt idx="10">
                  <c:v>Eldres trygghet for å få den boligtype de har behov for</c:v>
                </c:pt>
                <c:pt idx="11">
                  <c:v>Tilrettelegging av offentlige transportmidler for eldre (Tbane, buss, og lignende)</c:v>
                </c:pt>
              </c:strCache>
            </c:strRef>
          </c:cat>
          <c:val>
            <c:numRef>
              <c:f>Sheet1!$C$21:$C$32</c:f>
              <c:numCache>
                <c:formatCode>0</c:formatCode>
                <c:ptCount val="12"/>
                <c:pt idx="0">
                  <c:v>23.230610000000002</c:v>
                </c:pt>
                <c:pt idx="1">
                  <c:v>20.687730000000002</c:v>
                </c:pt>
                <c:pt idx="2">
                  <c:v>19.213839999999987</c:v>
                </c:pt>
                <c:pt idx="3">
                  <c:v>20.67090000000001</c:v>
                </c:pt>
                <c:pt idx="4">
                  <c:v>21.362179999999984</c:v>
                </c:pt>
                <c:pt idx="5">
                  <c:v>18.013000000000005</c:v>
                </c:pt>
                <c:pt idx="6">
                  <c:v>13.394980000000004</c:v>
                </c:pt>
                <c:pt idx="7">
                  <c:v>14.476220000000001</c:v>
                </c:pt>
                <c:pt idx="8">
                  <c:v>9.3022400000000047</c:v>
                </c:pt>
                <c:pt idx="9">
                  <c:v>12.060519000000006</c:v>
                </c:pt>
                <c:pt idx="10">
                  <c:v>13.112762000000002</c:v>
                </c:pt>
                <c:pt idx="11">
                  <c:v>14.519280000000002</c:v>
                </c:pt>
              </c:numCache>
            </c:numRef>
          </c:val>
        </c:ser>
        <c:dLbls>
          <c:showVal val="1"/>
        </c:dLbls>
        <c:gapWidth val="75"/>
        <c:axId val="159715328"/>
        <c:axId val="159716864"/>
      </c:barChart>
      <c:catAx>
        <c:axId val="1597153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9716864"/>
        <c:crossesAt val="0"/>
        <c:lblAlgn val="ctr"/>
        <c:lblOffset val="100"/>
        <c:tickMarkSkip val="1"/>
      </c:catAx>
      <c:valAx>
        <c:axId val="159716864"/>
        <c:scaling>
          <c:orientation val="minMax"/>
          <c:max val="50"/>
          <c:min val="-5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9715328"/>
        <c:crosses val="autoZero"/>
        <c:crossBetween val="between"/>
        <c:majorUnit val="50"/>
        <c:minorUnit val="50"/>
      </c:valAx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16</c:v>
                </c:pt>
                <c:pt idx="1">
                  <c:v>23</c:v>
                </c:pt>
                <c:pt idx="2">
                  <c:v>15</c:v>
                </c:pt>
                <c:pt idx="3">
                  <c:v>18</c:v>
                </c:pt>
                <c:pt idx="4">
                  <c:v>16</c:v>
                </c:pt>
                <c:pt idx="5">
                  <c:v>38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23</c:v>
                </c:pt>
                <c:pt idx="3">
                  <c:v>24</c:v>
                </c:pt>
                <c:pt idx="4">
                  <c:v>24</c:v>
                </c:pt>
                <c:pt idx="5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36</c:v>
                </c:pt>
                <c:pt idx="1">
                  <c:v>31</c:v>
                </c:pt>
                <c:pt idx="2">
                  <c:v>36</c:v>
                </c:pt>
                <c:pt idx="3">
                  <c:v>31</c:v>
                </c:pt>
                <c:pt idx="4">
                  <c:v>34</c:v>
                </c:pt>
                <c:pt idx="5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22</c:v>
                </c:pt>
                <c:pt idx="1">
                  <c:v>21</c:v>
                </c:pt>
                <c:pt idx="2">
                  <c:v>26</c:v>
                </c:pt>
                <c:pt idx="3">
                  <c:v>27</c:v>
                </c:pt>
                <c:pt idx="4">
                  <c:v>27</c:v>
                </c:pt>
                <c:pt idx="5">
                  <c:v>13</c:v>
                </c:pt>
              </c:numCache>
            </c:numRef>
          </c:val>
        </c:ser>
        <c:dLbls>
          <c:showVal val="1"/>
        </c:dLbls>
        <c:gapWidth val="75"/>
        <c:overlap val="100"/>
        <c:axId val="160794112"/>
        <c:axId val="160795648"/>
      </c:barChart>
      <c:catAx>
        <c:axId val="1607941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0795648"/>
        <c:crossesAt val="0"/>
        <c:lblAlgn val="ctr"/>
        <c:lblOffset val="100"/>
        <c:tickMarkSkip val="1"/>
      </c:catAx>
      <c:valAx>
        <c:axId val="1607956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07941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24</c:v>
                </c:pt>
                <c:pt idx="1">
                  <c:v>43</c:v>
                </c:pt>
                <c:pt idx="2">
                  <c:v>26</c:v>
                </c:pt>
                <c:pt idx="3">
                  <c:v>24</c:v>
                </c:pt>
                <c:pt idx="4">
                  <c:v>35</c:v>
                </c:pt>
                <c:pt idx="5">
                  <c:v>44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27</c:v>
                </c:pt>
                <c:pt idx="1">
                  <c:v>29</c:v>
                </c:pt>
                <c:pt idx="2">
                  <c:v>24</c:v>
                </c:pt>
                <c:pt idx="3">
                  <c:v>26</c:v>
                </c:pt>
                <c:pt idx="4">
                  <c:v>28</c:v>
                </c:pt>
                <c:pt idx="5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27</c:v>
                </c:pt>
                <c:pt idx="1">
                  <c:v>18</c:v>
                </c:pt>
                <c:pt idx="2">
                  <c:v>28</c:v>
                </c:pt>
                <c:pt idx="3">
                  <c:v>28</c:v>
                </c:pt>
                <c:pt idx="4">
                  <c:v>22</c:v>
                </c:pt>
                <c:pt idx="5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22</c:v>
                </c:pt>
                <c:pt idx="1">
                  <c:v>11</c:v>
                </c:pt>
                <c:pt idx="2">
                  <c:v>22</c:v>
                </c:pt>
                <c:pt idx="3">
                  <c:v>22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</c:ser>
        <c:dLbls>
          <c:showVal val="1"/>
        </c:dLbls>
        <c:gapWidth val="75"/>
        <c:overlap val="100"/>
        <c:axId val="161177984"/>
        <c:axId val="161179520"/>
      </c:barChart>
      <c:catAx>
        <c:axId val="1611779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1179520"/>
        <c:crossesAt val="0"/>
        <c:lblAlgn val="ctr"/>
        <c:lblOffset val="100"/>
        <c:tickMarkSkip val="1"/>
      </c:catAx>
      <c:valAx>
        <c:axId val="1611795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11779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48</c:v>
                </c:pt>
                <c:pt idx="1">
                  <c:v>51</c:v>
                </c:pt>
                <c:pt idx="2">
                  <c:v>40</c:v>
                </c:pt>
                <c:pt idx="3">
                  <c:v>47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25</c:v>
                </c:pt>
                <c:pt idx="1">
                  <c:v>28</c:v>
                </c:pt>
                <c:pt idx="2">
                  <c:v>28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22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</c:v>
                </c:pt>
                <c:pt idx="1">
                  <c:v>6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</c:ser>
        <c:dLbls>
          <c:showVal val="1"/>
        </c:dLbls>
        <c:gapWidth val="75"/>
        <c:overlap val="100"/>
        <c:axId val="162335744"/>
        <c:axId val="162341632"/>
      </c:barChart>
      <c:catAx>
        <c:axId val="1623357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341632"/>
        <c:crossesAt val="0"/>
        <c:lblAlgn val="ctr"/>
        <c:lblOffset val="100"/>
        <c:tickMarkSkip val="1"/>
      </c:catAx>
      <c:valAx>
        <c:axId val="1623416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3357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8</c:v>
                </c:pt>
                <c:pt idx="5">
                  <c:v>20</c:v>
                </c:pt>
                <c:pt idx="6">
                  <c:v>19</c:v>
                </c:pt>
                <c:pt idx="7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7</c:v>
                </c:pt>
                <c:pt idx="1">
                  <c:v>8</c:v>
                </c:pt>
                <c:pt idx="2">
                  <c:v>18</c:v>
                </c:pt>
                <c:pt idx="3">
                  <c:v>25</c:v>
                </c:pt>
                <c:pt idx="4">
                  <c:v>17</c:v>
                </c:pt>
                <c:pt idx="5">
                  <c:v>20</c:v>
                </c:pt>
                <c:pt idx="6">
                  <c:v>23</c:v>
                </c:pt>
                <c:pt idx="7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21</c:v>
                </c:pt>
                <c:pt idx="1">
                  <c:v>18</c:v>
                </c:pt>
                <c:pt idx="2">
                  <c:v>30</c:v>
                </c:pt>
                <c:pt idx="3">
                  <c:v>31</c:v>
                </c:pt>
                <c:pt idx="4">
                  <c:v>35</c:v>
                </c:pt>
                <c:pt idx="5">
                  <c:v>27</c:v>
                </c:pt>
                <c:pt idx="6">
                  <c:v>30</c:v>
                </c:pt>
                <c:pt idx="7">
                  <c:v>37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70</c:v>
                </c:pt>
                <c:pt idx="1">
                  <c:v>70</c:v>
                </c:pt>
                <c:pt idx="2">
                  <c:v>43</c:v>
                </c:pt>
                <c:pt idx="3">
                  <c:v>28</c:v>
                </c:pt>
                <c:pt idx="4">
                  <c:v>40</c:v>
                </c:pt>
                <c:pt idx="5">
                  <c:v>32</c:v>
                </c:pt>
                <c:pt idx="6">
                  <c:v>27</c:v>
                </c:pt>
                <c:pt idx="7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220554752"/>
        <c:axId val="220556288"/>
      </c:barChart>
      <c:catAx>
        <c:axId val="2205547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0556288"/>
        <c:crossesAt val="0"/>
        <c:lblAlgn val="ctr"/>
        <c:lblOffset val="100"/>
        <c:tickMarkSkip val="1"/>
      </c:catAx>
      <c:valAx>
        <c:axId val="2205562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05547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69</c:v>
                </c:pt>
                <c:pt idx="1">
                  <c:v>43</c:v>
                </c:pt>
                <c:pt idx="2">
                  <c:v>8</c:v>
                </c:pt>
                <c:pt idx="3">
                  <c:v>13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7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31</c:v>
                </c:pt>
                <c:pt idx="1">
                  <c:v>57</c:v>
                </c:pt>
                <c:pt idx="2">
                  <c:v>92</c:v>
                </c:pt>
                <c:pt idx="3">
                  <c:v>87</c:v>
                </c:pt>
                <c:pt idx="4">
                  <c:v>95</c:v>
                </c:pt>
                <c:pt idx="5">
                  <c:v>96</c:v>
                </c:pt>
                <c:pt idx="6">
                  <c:v>98</c:v>
                </c:pt>
                <c:pt idx="7">
                  <c:v>97</c:v>
                </c:pt>
                <c:pt idx="8">
                  <c:v>97</c:v>
                </c:pt>
                <c:pt idx="9">
                  <c:v>93</c:v>
                </c:pt>
                <c:pt idx="10">
                  <c:v>99</c:v>
                </c:pt>
                <c:pt idx="11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62606080"/>
        <c:axId val="162616064"/>
      </c:barChart>
      <c:catAx>
        <c:axId val="1626060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616064"/>
        <c:crossesAt val="0"/>
        <c:lblAlgn val="ctr"/>
        <c:lblOffset val="100"/>
        <c:tickMarkSkip val="1"/>
      </c:catAx>
      <c:valAx>
        <c:axId val="1626160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6060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Sheet1!$B$14:$P$14</c:f>
              <c:strCache>
                <c:ptCount val="15"/>
                <c:pt idx="0">
                  <c:v>Vestre Aker (n=497)</c:v>
                </c:pt>
                <c:pt idx="1">
                  <c:v>Nordstrand (n=427)</c:v>
                </c:pt>
                <c:pt idx="2">
                  <c:v>Ullern (n=416)</c:v>
                </c:pt>
                <c:pt idx="3">
                  <c:v>Østensjø (n=459)</c:v>
                </c:pt>
                <c:pt idx="4">
                  <c:v>Nordre Aker (n=650)</c:v>
                </c:pt>
                <c:pt idx="5">
                  <c:v>Sagene (n=388)</c:v>
                </c:pt>
                <c:pt idx="6">
                  <c:v>Bjerke (n=325)</c:v>
                </c:pt>
                <c:pt idx="7">
                  <c:v>Frogner (n=597)</c:v>
                </c:pt>
                <c:pt idx="8">
                  <c:v>Grünerløkka (n=551)</c:v>
                </c:pt>
                <c:pt idx="9">
                  <c:v>Grorud (n=430)</c:v>
                </c:pt>
                <c:pt idx="10">
                  <c:v>Gamle Oslo (n=570)</c:v>
                </c:pt>
                <c:pt idx="11">
                  <c:v>Alna (n=605)</c:v>
                </c:pt>
                <c:pt idx="12">
                  <c:v>St.Hanshaugen (n=375)</c:v>
                </c:pt>
                <c:pt idx="13">
                  <c:v>Søndre Nordstrand (n=458)</c:v>
                </c:pt>
                <c:pt idx="14">
                  <c:v>Stovner (n=430)</c:v>
                </c:pt>
              </c:strCache>
            </c:strRef>
          </c:cat>
          <c:val>
            <c:numRef>
              <c:f>Sheet1!$B$15:$P$15</c:f>
              <c:numCache>
                <c:formatCode>0</c:formatCode>
                <c:ptCount val="15"/>
                <c:pt idx="0">
                  <c:v>76.850339999999989</c:v>
                </c:pt>
                <c:pt idx="1">
                  <c:v>74.510059999999996</c:v>
                </c:pt>
                <c:pt idx="2">
                  <c:v>73.986440000000002</c:v>
                </c:pt>
                <c:pt idx="3">
                  <c:v>72.658199999999979</c:v>
                </c:pt>
                <c:pt idx="4">
                  <c:v>71.585629999999995</c:v>
                </c:pt>
                <c:pt idx="5">
                  <c:v>68.584990000000005</c:v>
                </c:pt>
                <c:pt idx="6">
                  <c:v>68.403319999999994</c:v>
                </c:pt>
                <c:pt idx="7">
                  <c:v>68.249690000000101</c:v>
                </c:pt>
                <c:pt idx="8">
                  <c:v>68.159869999999998</c:v>
                </c:pt>
                <c:pt idx="9">
                  <c:v>66.64188</c:v>
                </c:pt>
                <c:pt idx="10">
                  <c:v>66.020650000000003</c:v>
                </c:pt>
                <c:pt idx="11">
                  <c:v>64.478489999999979</c:v>
                </c:pt>
                <c:pt idx="12">
                  <c:v>62.849249999999998</c:v>
                </c:pt>
                <c:pt idx="13">
                  <c:v>62.417209999999997</c:v>
                </c:pt>
                <c:pt idx="14">
                  <c:v>61.76559000000006</c:v>
                </c:pt>
              </c:numCache>
            </c:numRef>
          </c:val>
        </c:ser>
        <c:ser>
          <c:idx val="0"/>
          <c:order val="1"/>
          <c:tx>
            <c:strRef>
              <c:f>Sheet1!$A$16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Sheet1!$B$14:$P$14</c:f>
              <c:strCache>
                <c:ptCount val="15"/>
                <c:pt idx="0">
                  <c:v>Vestre Aker (n=497)</c:v>
                </c:pt>
                <c:pt idx="1">
                  <c:v>Nordstrand (n=427)</c:v>
                </c:pt>
                <c:pt idx="2">
                  <c:v>Ullern (n=416)</c:v>
                </c:pt>
                <c:pt idx="3">
                  <c:v>Østensjø (n=459)</c:v>
                </c:pt>
                <c:pt idx="4">
                  <c:v>Nordre Aker (n=650)</c:v>
                </c:pt>
                <c:pt idx="5">
                  <c:v>Sagene (n=388)</c:v>
                </c:pt>
                <c:pt idx="6">
                  <c:v>Bjerke (n=325)</c:v>
                </c:pt>
                <c:pt idx="7">
                  <c:v>Frogner (n=597)</c:v>
                </c:pt>
                <c:pt idx="8">
                  <c:v>Grünerløkka (n=551)</c:v>
                </c:pt>
                <c:pt idx="9">
                  <c:v>Grorud (n=430)</c:v>
                </c:pt>
                <c:pt idx="10">
                  <c:v>Gamle Oslo (n=570)</c:v>
                </c:pt>
                <c:pt idx="11">
                  <c:v>Alna (n=605)</c:v>
                </c:pt>
                <c:pt idx="12">
                  <c:v>St.Hanshaugen (n=375)</c:v>
                </c:pt>
                <c:pt idx="13">
                  <c:v>Søndre Nordstrand (n=458)</c:v>
                </c:pt>
                <c:pt idx="14">
                  <c:v>Stovner (n=430)</c:v>
                </c:pt>
              </c:strCache>
            </c:strRef>
          </c:cat>
          <c:val>
            <c:numRef>
              <c:f>Sheet1!$B$16:$P$16</c:f>
              <c:numCache>
                <c:formatCode>0</c:formatCode>
                <c:ptCount val="15"/>
                <c:pt idx="0">
                  <c:v>82.782739999999919</c:v>
                </c:pt>
                <c:pt idx="1">
                  <c:v>78.847210000000118</c:v>
                </c:pt>
                <c:pt idx="2">
                  <c:v>82.242019999999997</c:v>
                </c:pt>
                <c:pt idx="3">
                  <c:v>80.446170000000023</c:v>
                </c:pt>
                <c:pt idx="4">
                  <c:v>79.841270000000023</c:v>
                </c:pt>
                <c:pt idx="5">
                  <c:v>80.026989999999998</c:v>
                </c:pt>
                <c:pt idx="6">
                  <c:v>78.484270000000024</c:v>
                </c:pt>
                <c:pt idx="7">
                  <c:v>79.832819999999998</c:v>
                </c:pt>
                <c:pt idx="8">
                  <c:v>76.379229999999993</c:v>
                </c:pt>
                <c:pt idx="9">
                  <c:v>75.364360000000005</c:v>
                </c:pt>
                <c:pt idx="10">
                  <c:v>77.609409999999983</c:v>
                </c:pt>
                <c:pt idx="11">
                  <c:v>74.285219999999995</c:v>
                </c:pt>
                <c:pt idx="12">
                  <c:v>78.773349999999979</c:v>
                </c:pt>
                <c:pt idx="13">
                  <c:v>70.576030000000003</c:v>
                </c:pt>
                <c:pt idx="14">
                  <c:v>75.102209999999999</c:v>
                </c:pt>
              </c:numCache>
            </c:numRef>
          </c:val>
        </c:ser>
        <c:gapWidth val="75"/>
        <c:axId val="162998912"/>
        <c:axId val="163008896"/>
      </c:barChart>
      <c:catAx>
        <c:axId val="1629989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3008896"/>
        <c:crossesAt val="0"/>
        <c:lblAlgn val="ctr"/>
        <c:lblOffset val="100"/>
        <c:tickMarkSkip val="1"/>
      </c:catAx>
      <c:valAx>
        <c:axId val="163008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998912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7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13</c:v>
                </c:pt>
                <c:pt idx="1">
                  <c:v>26</c:v>
                </c:pt>
                <c:pt idx="2">
                  <c:v>42</c:v>
                </c:pt>
                <c:pt idx="3">
                  <c:v>33</c:v>
                </c:pt>
                <c:pt idx="4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 formatCode="0">
                  <c:v>13</c:v>
                </c:pt>
                <c:pt idx="1">
                  <c:v>19</c:v>
                </c:pt>
                <c:pt idx="2">
                  <c:v>23</c:v>
                </c:pt>
                <c:pt idx="3">
                  <c:v>40</c:v>
                </c:pt>
                <c:pt idx="4">
                  <c:v>4</c:v>
                </c:pt>
              </c:numCache>
            </c:numRef>
          </c:val>
        </c:ser>
        <c:gapWidth val="20"/>
        <c:axId val="163042432"/>
        <c:axId val="163043968"/>
      </c:barChart>
      <c:catAx>
        <c:axId val="16304243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3043968"/>
        <c:crosses val="autoZero"/>
        <c:auto val="1"/>
        <c:lblAlgn val="ctr"/>
        <c:lblOffset val="100"/>
        <c:tickLblSkip val="1"/>
        <c:tickMarkSkip val="1"/>
      </c:catAx>
      <c:valAx>
        <c:axId val="16304396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304243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733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12</c:v>
                </c:pt>
                <c:pt idx="1">
                  <c:v>23</c:v>
                </c:pt>
                <c:pt idx="2">
                  <c:v>31</c:v>
                </c:pt>
                <c:pt idx="3">
                  <c:v>43</c:v>
                </c:pt>
                <c:pt idx="4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 formatCode="0">
                  <c:v>13</c:v>
                </c:pt>
                <c:pt idx="1">
                  <c:v>19</c:v>
                </c:pt>
                <c:pt idx="2">
                  <c:v>20</c:v>
                </c:pt>
                <c:pt idx="3">
                  <c:v>45</c:v>
                </c:pt>
                <c:pt idx="4">
                  <c:v>5</c:v>
                </c:pt>
              </c:numCache>
            </c:numRef>
          </c:val>
        </c:ser>
        <c:gapWidth val="20"/>
        <c:axId val="163271808"/>
        <c:axId val="163273344"/>
      </c:barChart>
      <c:catAx>
        <c:axId val="16327180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3273344"/>
        <c:crosses val="autoZero"/>
        <c:auto val="1"/>
        <c:lblAlgn val="ctr"/>
        <c:lblOffset val="100"/>
        <c:tickLblSkip val="1"/>
        <c:tickMarkSkip val="1"/>
      </c:catAx>
      <c:valAx>
        <c:axId val="16327334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327180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733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17</c:v>
                </c:pt>
                <c:pt idx="1">
                  <c:v>49</c:v>
                </c:pt>
                <c:pt idx="2">
                  <c:v>34</c:v>
                </c:pt>
                <c:pt idx="3">
                  <c:v>18</c:v>
                </c:pt>
                <c:pt idx="4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 formatCode="0">
                  <c:v>18</c:v>
                </c:pt>
                <c:pt idx="1">
                  <c:v>54</c:v>
                </c:pt>
                <c:pt idx="2">
                  <c:v>23</c:v>
                </c:pt>
                <c:pt idx="3">
                  <c:v>17</c:v>
                </c:pt>
                <c:pt idx="4">
                  <c:v>4</c:v>
                </c:pt>
              </c:numCache>
            </c:numRef>
          </c:val>
        </c:ser>
        <c:gapWidth val="20"/>
        <c:axId val="163336192"/>
        <c:axId val="163337728"/>
      </c:barChart>
      <c:catAx>
        <c:axId val="16333619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3337728"/>
        <c:crosses val="autoZero"/>
        <c:auto val="1"/>
        <c:lblAlgn val="ctr"/>
        <c:lblOffset val="100"/>
        <c:tickLblSkip val="1"/>
        <c:tickMarkSkip val="1"/>
      </c:catAx>
      <c:valAx>
        <c:axId val="16333772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333619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17</c:v>
                </c:pt>
                <c:pt idx="1">
                  <c:v>24</c:v>
                </c:pt>
                <c:pt idx="2">
                  <c:v>14</c:v>
                </c:pt>
                <c:pt idx="3">
                  <c:v>34</c:v>
                </c:pt>
                <c:pt idx="4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 formatCode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63544448"/>
        <c:axId val="163574912"/>
      </c:barChart>
      <c:catAx>
        <c:axId val="16354444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3574912"/>
        <c:crosses val="autoZero"/>
        <c:auto val="1"/>
        <c:lblAlgn val="ctr"/>
        <c:lblOffset val="100"/>
        <c:tickLblSkip val="1"/>
        <c:tickMarkSkip val="1"/>
      </c:catAx>
      <c:valAx>
        <c:axId val="16357491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354444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14</c:v>
                </c:pt>
                <c:pt idx="1">
                  <c:v>42</c:v>
                </c:pt>
                <c:pt idx="2">
                  <c:v>15</c:v>
                </c:pt>
                <c:pt idx="3">
                  <c:v>30</c:v>
                </c:pt>
                <c:pt idx="4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 formatCode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63620352"/>
        <c:axId val="163621888"/>
      </c:barChart>
      <c:catAx>
        <c:axId val="16362035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3621888"/>
        <c:crosses val="autoZero"/>
        <c:auto val="1"/>
        <c:lblAlgn val="ctr"/>
        <c:lblOffset val="100"/>
        <c:tickLblSkip val="1"/>
        <c:tickMarkSkip val="1"/>
      </c:catAx>
      <c:valAx>
        <c:axId val="16362188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362035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18</c:v>
                </c:pt>
                <c:pt idx="1">
                  <c:v>19</c:v>
                </c:pt>
                <c:pt idx="2">
                  <c:v>26</c:v>
                </c:pt>
                <c:pt idx="3">
                  <c:v>30</c:v>
                </c:pt>
                <c:pt idx="4">
                  <c:v>30</c:v>
                </c:pt>
                <c:pt idx="5">
                  <c:v>31</c:v>
                </c:pt>
                <c:pt idx="6">
                  <c:v>31</c:v>
                </c:pt>
                <c:pt idx="7">
                  <c:v>32</c:v>
                </c:pt>
                <c:pt idx="8">
                  <c:v>44</c:v>
                </c:pt>
                <c:pt idx="9">
                  <c:v>45</c:v>
                </c:pt>
                <c:pt idx="10">
                  <c:v>44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20</c:v>
                </c:pt>
                <c:pt idx="1">
                  <c:v>19</c:v>
                </c:pt>
                <c:pt idx="2">
                  <c:v>29</c:v>
                </c:pt>
                <c:pt idx="3">
                  <c:v>30</c:v>
                </c:pt>
                <c:pt idx="4">
                  <c:v>28</c:v>
                </c:pt>
                <c:pt idx="5">
                  <c:v>29</c:v>
                </c:pt>
                <c:pt idx="6">
                  <c:v>28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28</c:v>
                </c:pt>
                <c:pt idx="1">
                  <c:v>30</c:v>
                </c:pt>
                <c:pt idx="2">
                  <c:v>28</c:v>
                </c:pt>
                <c:pt idx="3">
                  <c:v>27</c:v>
                </c:pt>
                <c:pt idx="4">
                  <c:v>26</c:v>
                </c:pt>
                <c:pt idx="5">
                  <c:v>25</c:v>
                </c:pt>
                <c:pt idx="6">
                  <c:v>27</c:v>
                </c:pt>
                <c:pt idx="7">
                  <c:v>26</c:v>
                </c:pt>
                <c:pt idx="8">
                  <c:v>18</c:v>
                </c:pt>
                <c:pt idx="9">
                  <c:v>17</c:v>
                </c:pt>
                <c:pt idx="10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34</c:v>
                </c:pt>
                <c:pt idx="1">
                  <c:v>31</c:v>
                </c:pt>
                <c:pt idx="2">
                  <c:v>16</c:v>
                </c:pt>
                <c:pt idx="3">
                  <c:v>14</c:v>
                </c:pt>
                <c:pt idx="4">
                  <c:v>16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</c:ser>
        <c:dLbls>
          <c:showVal val="1"/>
        </c:dLbls>
        <c:gapWidth val="75"/>
        <c:overlap val="100"/>
        <c:axId val="206578048"/>
        <c:axId val="206579584"/>
      </c:barChart>
      <c:catAx>
        <c:axId val="2065780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06579584"/>
        <c:crossesAt val="0"/>
        <c:lblAlgn val="ctr"/>
        <c:lblOffset val="100"/>
        <c:tickMarkSkip val="1"/>
      </c:catAx>
      <c:valAx>
        <c:axId val="206579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065780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7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Lokale bydelsaviser (papir- eller nettversjon)</c:v>
                </c:pt>
                <c:pt idx="2">
                  <c:v>Riksdekkende aviser (Aftenposten, Dagsavisen, VG, Dagbladet) (papir- eller nettversjon)</c:v>
                </c:pt>
                <c:pt idx="3">
                  <c:v>TV (NRK1 og 2, Østlandssendingen, TV2)</c:v>
                </c:pt>
                <c:pt idx="4">
                  <c:v>Radio (P1/P2/P3/Østlandssendingen/nærradio)</c:v>
                </c:pt>
                <c:pt idx="5">
                  <c:v>Spør venner, familie, ansatte jeg kjenner i kommunen</c:v>
                </c:pt>
                <c:pt idx="6">
                  <c:v>På leskur ved trikke- og bussholdeplasser i Oslo</c:v>
                </c:pt>
                <c:pt idx="7">
                  <c:v>På kommunale tjenestesteder (sykehjem, skole, barnehage, bibliotek, fritidsklubb, osv)</c:v>
                </c:pt>
                <c:pt idx="8">
                  <c:v>I egen bydel (opplysningstjeneste, servicetorg, sentralbord)</c:v>
                </c:pt>
                <c:pt idx="9">
                  <c:v>Andre aviser og nettsteder</c:v>
                </c:pt>
                <c:pt idx="10">
                  <c:v>Via sosiale medier (Facebook, Twitter, blogger o.l.)</c:v>
                </c:pt>
                <c:pt idx="11">
                  <c:v>Kommunens hovednummer 02 180</c:v>
                </c:pt>
                <c:pt idx="12">
                  <c:v>Annet</c:v>
                </c:pt>
                <c:pt idx="13">
                  <c:v>Tekst TV</c:v>
                </c:pt>
                <c:pt idx="14">
                  <c:v>Andre TV og radiokanaler</c:v>
                </c:pt>
                <c:pt idx="15">
                  <c:v>Andre telefonnummer i Oslo kommune (kundesenter, grønt nummer)</c:v>
                </c:pt>
                <c:pt idx="16">
                  <c:v>Informasjonssenteret i Rådhuset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52</c:v>
                </c:pt>
                <c:pt idx="1">
                  <c:v>49</c:v>
                </c:pt>
                <c:pt idx="2">
                  <c:v>45</c:v>
                </c:pt>
                <c:pt idx="3">
                  <c:v>39</c:v>
                </c:pt>
                <c:pt idx="4">
                  <c:v>19</c:v>
                </c:pt>
                <c:pt idx="5">
                  <c:v>17</c:v>
                </c:pt>
                <c:pt idx="6">
                  <c:v>14</c:v>
                </c:pt>
                <c:pt idx="7">
                  <c:v>13</c:v>
                </c:pt>
                <c:pt idx="8">
                  <c:v>11</c:v>
                </c:pt>
                <c:pt idx="9">
                  <c:v>10</c:v>
                </c:pt>
                <c:pt idx="1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  <c:pt idx="15">
                  <c:v>4</c:v>
                </c:pt>
                <c:pt idx="16">
                  <c:v>1</c:v>
                </c:pt>
              </c:numCache>
            </c:numRef>
          </c:val>
        </c:ser>
        <c:gapWidth val="20"/>
        <c:axId val="206886400"/>
        <c:axId val="206887936"/>
      </c:barChart>
      <c:catAx>
        <c:axId val="20688640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06887936"/>
        <c:crosses val="autoZero"/>
        <c:auto val="1"/>
        <c:lblAlgn val="ctr"/>
        <c:lblOffset val="100"/>
        <c:tickLblSkip val="1"/>
        <c:tickMarkSkip val="1"/>
      </c:catAx>
      <c:valAx>
        <c:axId val="20688793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0688640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26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249377920"/>
        <c:axId val="249379456"/>
      </c:barChart>
      <c:catAx>
        <c:axId val="2493779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9379456"/>
        <c:crossesAt val="0"/>
        <c:lblAlgn val="ctr"/>
        <c:lblOffset val="100"/>
        <c:tickMarkSkip val="1"/>
      </c:catAx>
      <c:valAx>
        <c:axId val="2493794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49377920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Sheet1!$A$35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Sheet1!$B$34:$P$34</c:f>
              <c:strCache>
                <c:ptCount val="15"/>
                <c:pt idx="0">
                  <c:v>Østensjø (n=443)</c:v>
                </c:pt>
                <c:pt idx="1">
                  <c:v>Nordre Aker (n=634)</c:v>
                </c:pt>
                <c:pt idx="2">
                  <c:v>Vestre Aker (n=469)</c:v>
                </c:pt>
                <c:pt idx="3">
                  <c:v>Grorud (n=411)</c:v>
                </c:pt>
                <c:pt idx="4">
                  <c:v>Nordstrand (n=405)</c:v>
                </c:pt>
                <c:pt idx="5">
                  <c:v>Søndre Nordstrand (n=428)</c:v>
                </c:pt>
                <c:pt idx="6">
                  <c:v>Alna (n=571)</c:v>
                </c:pt>
                <c:pt idx="7">
                  <c:v>Bjerke (n=306)</c:v>
                </c:pt>
                <c:pt idx="8">
                  <c:v>Ullern (n=393)</c:v>
                </c:pt>
                <c:pt idx="9">
                  <c:v>Frogner (n=558)</c:v>
                </c:pt>
                <c:pt idx="10">
                  <c:v>Stovner (n=402)</c:v>
                </c:pt>
                <c:pt idx="11">
                  <c:v>Sagene (n=366)</c:v>
                </c:pt>
                <c:pt idx="12">
                  <c:v>St.Hanshaugen (n=349)</c:v>
                </c:pt>
                <c:pt idx="13">
                  <c:v>Gamle Oslo (n=537)</c:v>
                </c:pt>
                <c:pt idx="14">
                  <c:v>Grünerløkka (n=516)</c:v>
                </c:pt>
              </c:strCache>
            </c:strRef>
          </c:cat>
          <c:val>
            <c:numRef>
              <c:f>Sheet1!$B$35:$P$35</c:f>
              <c:numCache>
                <c:formatCode>0</c:formatCode>
                <c:ptCount val="15"/>
                <c:pt idx="0">
                  <c:v>91.539029999999997</c:v>
                </c:pt>
                <c:pt idx="1">
                  <c:v>90.564300000000003</c:v>
                </c:pt>
                <c:pt idx="2">
                  <c:v>89.264690000000158</c:v>
                </c:pt>
                <c:pt idx="3">
                  <c:v>85.070189999999982</c:v>
                </c:pt>
                <c:pt idx="4">
                  <c:v>77.65146</c:v>
                </c:pt>
                <c:pt idx="5">
                  <c:v>75.109250000000003</c:v>
                </c:pt>
                <c:pt idx="6">
                  <c:v>72.648949999999999</c:v>
                </c:pt>
                <c:pt idx="7">
                  <c:v>72.193529999999996</c:v>
                </c:pt>
                <c:pt idx="8">
                  <c:v>70.597679999999997</c:v>
                </c:pt>
                <c:pt idx="9">
                  <c:v>69.997590000000187</c:v>
                </c:pt>
                <c:pt idx="10">
                  <c:v>68.238720000000001</c:v>
                </c:pt>
                <c:pt idx="11">
                  <c:v>56.208650000000013</c:v>
                </c:pt>
                <c:pt idx="12">
                  <c:v>52.560230000000011</c:v>
                </c:pt>
                <c:pt idx="13">
                  <c:v>38.499000000000002</c:v>
                </c:pt>
                <c:pt idx="14">
                  <c:v>38.448010000000011</c:v>
                </c:pt>
              </c:numCache>
            </c:numRef>
          </c:val>
        </c:ser>
        <c:ser>
          <c:idx val="0"/>
          <c:order val="1"/>
          <c:tx>
            <c:strRef>
              <c:f>Sheet1!$A$36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2"/>
            </a:solidFill>
          </c:spPr>
          <c:dLbls>
            <c:showVal val="1"/>
          </c:dLbls>
          <c:cat>
            <c:strRef>
              <c:f>Sheet1!$B$34:$P$34</c:f>
              <c:strCache>
                <c:ptCount val="15"/>
                <c:pt idx="0">
                  <c:v>Østensjø (n=443)</c:v>
                </c:pt>
                <c:pt idx="1">
                  <c:v>Nordre Aker (n=634)</c:v>
                </c:pt>
                <c:pt idx="2">
                  <c:v>Vestre Aker (n=469)</c:v>
                </c:pt>
                <c:pt idx="3">
                  <c:v>Grorud (n=411)</c:v>
                </c:pt>
                <c:pt idx="4">
                  <c:v>Nordstrand (n=405)</c:v>
                </c:pt>
                <c:pt idx="5">
                  <c:v>Søndre Nordstrand (n=428)</c:v>
                </c:pt>
                <c:pt idx="6">
                  <c:v>Alna (n=571)</c:v>
                </c:pt>
                <c:pt idx="7">
                  <c:v>Bjerke (n=306)</c:v>
                </c:pt>
                <c:pt idx="8">
                  <c:v>Ullern (n=393)</c:v>
                </c:pt>
                <c:pt idx="9">
                  <c:v>Frogner (n=558)</c:v>
                </c:pt>
                <c:pt idx="10">
                  <c:v>Stovner (n=402)</c:v>
                </c:pt>
                <c:pt idx="11">
                  <c:v>Sagene (n=366)</c:v>
                </c:pt>
                <c:pt idx="12">
                  <c:v>St.Hanshaugen (n=349)</c:v>
                </c:pt>
                <c:pt idx="13">
                  <c:v>Gamle Oslo (n=537)</c:v>
                </c:pt>
                <c:pt idx="14">
                  <c:v>Grünerløkka (n=516)</c:v>
                </c:pt>
              </c:strCache>
            </c:strRef>
          </c:cat>
          <c:val>
            <c:numRef>
              <c:f>Sheet1!$B$36:$P$36</c:f>
              <c:numCache>
                <c:formatCode>0</c:formatCode>
                <c:ptCount val="15"/>
                <c:pt idx="0">
                  <c:v>88.255549999999999</c:v>
                </c:pt>
                <c:pt idx="1">
                  <c:v>88.715440000000001</c:v>
                </c:pt>
                <c:pt idx="2">
                  <c:v>88.479659999999996</c:v>
                </c:pt>
                <c:pt idx="3">
                  <c:v>86.561160000000157</c:v>
                </c:pt>
                <c:pt idx="4">
                  <c:v>72.795779999999979</c:v>
                </c:pt>
                <c:pt idx="5">
                  <c:v>75.398120000000006</c:v>
                </c:pt>
                <c:pt idx="6">
                  <c:v>76.368889999999979</c:v>
                </c:pt>
                <c:pt idx="7">
                  <c:v>73.123049999999978</c:v>
                </c:pt>
                <c:pt idx="8">
                  <c:v>61.668940000000013</c:v>
                </c:pt>
                <c:pt idx="9">
                  <c:v>56.04589</c:v>
                </c:pt>
                <c:pt idx="10">
                  <c:v>72.171589999999981</c:v>
                </c:pt>
                <c:pt idx="11">
                  <c:v>48.269710000000096</c:v>
                </c:pt>
                <c:pt idx="12">
                  <c:v>43.972160000000002</c:v>
                </c:pt>
                <c:pt idx="13">
                  <c:v>31.370550000000001</c:v>
                </c:pt>
                <c:pt idx="14">
                  <c:v>36.24738</c:v>
                </c:pt>
              </c:numCache>
            </c:numRef>
          </c:val>
        </c:ser>
        <c:gapWidth val="75"/>
        <c:axId val="169008512"/>
        <c:axId val="220939392"/>
      </c:barChart>
      <c:catAx>
        <c:axId val="1690085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0939392"/>
        <c:crossesAt val="0"/>
        <c:lblAlgn val="ctr"/>
        <c:lblOffset val="100"/>
        <c:tickMarkSkip val="1"/>
      </c:catAx>
      <c:valAx>
        <c:axId val="2209393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9008512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8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lokale bydelsaviser</c:v>
                </c:pt>
                <c:pt idx="1">
                  <c:v>I riksdekkende aviser (Aftenposten, Dagsavisen, VG, Dagbladet)</c:v>
                </c:pt>
                <c:pt idx="2">
                  <c:v>I brev og e-spost</c:v>
                </c:pt>
                <c:pt idx="3">
                  <c:v>I egne trykksaker</c:v>
                </c:pt>
                <c:pt idx="4">
                  <c:v>Radio, TV</c:v>
                </c:pt>
                <c:pt idx="5">
                  <c:v>I byens ute- og innearealer (f eks parker, Marka, Kino, på trikk, buss og bane)</c:v>
                </c:pt>
                <c:pt idx="6">
                  <c:v>På kommunale tjenestesteder (sykehjem, skole, barnehage, bibliotek, fritidsklubb, osv)</c:v>
                </c:pt>
                <c:pt idx="7">
                  <c:v>Via SMS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På telefon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39</c:v>
                </c:pt>
                <c:pt idx="1">
                  <c:v>36</c:v>
                </c:pt>
                <c:pt idx="2">
                  <c:v>32</c:v>
                </c:pt>
                <c:pt idx="3">
                  <c:v>28</c:v>
                </c:pt>
                <c:pt idx="4">
                  <c:v>26</c:v>
                </c:pt>
                <c:pt idx="5">
                  <c:v>16</c:v>
                </c:pt>
                <c:pt idx="6">
                  <c:v>12</c:v>
                </c:pt>
                <c:pt idx="7">
                  <c:v>8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gapWidth val="20"/>
        <c:axId val="249552256"/>
        <c:axId val="249578624"/>
      </c:barChart>
      <c:catAx>
        <c:axId val="24955225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49578624"/>
        <c:crosses val="autoZero"/>
        <c:auto val="1"/>
        <c:lblAlgn val="ctr"/>
        <c:lblOffset val="100"/>
        <c:tickLblSkip val="1"/>
        <c:tickMarkSkip val="1"/>
      </c:catAx>
      <c:valAx>
        <c:axId val="24957862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24955225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autoTitleDeleted val="1"/>
    <c:plotArea>
      <c:layout/>
      <c:barChart>
        <c:barDir val="bar"/>
        <c:grouping val="clustered"/>
        <c:ser>
          <c:idx val="2"/>
          <c:order val="0"/>
          <c:tx>
            <c:strRef>
              <c:f>Sheet1!$A$16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Sheet1!$B$15:$P$15</c:f>
              <c:strCache>
                <c:ptCount val="15"/>
                <c:pt idx="0">
                  <c:v>Vestre Aker (n=407)</c:v>
                </c:pt>
                <c:pt idx="1">
                  <c:v>Nordre Aker (n=547)</c:v>
                </c:pt>
                <c:pt idx="2">
                  <c:v>Østensjø (n=367)</c:v>
                </c:pt>
                <c:pt idx="3">
                  <c:v>Frogner (n=500)</c:v>
                </c:pt>
                <c:pt idx="4">
                  <c:v>Nordstrand (n=354)</c:v>
                </c:pt>
                <c:pt idx="5">
                  <c:v>Grorud (n=345)</c:v>
                </c:pt>
                <c:pt idx="6">
                  <c:v>Ullern (n=328)</c:v>
                </c:pt>
                <c:pt idx="7">
                  <c:v>Bjerke (n=260)</c:v>
                </c:pt>
                <c:pt idx="8">
                  <c:v>Grünerløkka (n=443)</c:v>
                </c:pt>
                <c:pt idx="9">
                  <c:v>Alna (n=477)</c:v>
                </c:pt>
                <c:pt idx="10">
                  <c:v>Sagene (n=306)</c:v>
                </c:pt>
                <c:pt idx="11">
                  <c:v>St.Hanshaugen (n=289)</c:v>
                </c:pt>
                <c:pt idx="12">
                  <c:v>Stovner (n=357)</c:v>
                </c:pt>
                <c:pt idx="13">
                  <c:v>Søndre Nordstrand (n=380)</c:v>
                </c:pt>
                <c:pt idx="14">
                  <c:v>Gamle Oslo (n=426)</c:v>
                </c:pt>
              </c:strCache>
            </c:strRef>
          </c:cat>
          <c:val>
            <c:numRef>
              <c:f>Sheet1!$B$16:$P$16</c:f>
              <c:numCache>
                <c:formatCode>0</c:formatCode>
                <c:ptCount val="15"/>
                <c:pt idx="0">
                  <c:v>57.480029999999999</c:v>
                </c:pt>
                <c:pt idx="1">
                  <c:v>55.832070000000002</c:v>
                </c:pt>
                <c:pt idx="2">
                  <c:v>54.892760000000003</c:v>
                </c:pt>
                <c:pt idx="3">
                  <c:v>50.862580000000001</c:v>
                </c:pt>
                <c:pt idx="4">
                  <c:v>47.526030000000013</c:v>
                </c:pt>
                <c:pt idx="5">
                  <c:v>45.335190000000011</c:v>
                </c:pt>
                <c:pt idx="6">
                  <c:v>44.081620000000001</c:v>
                </c:pt>
                <c:pt idx="7">
                  <c:v>41.133700000000012</c:v>
                </c:pt>
                <c:pt idx="8">
                  <c:v>40.542610000000003</c:v>
                </c:pt>
                <c:pt idx="9">
                  <c:v>40.143280000000004</c:v>
                </c:pt>
                <c:pt idx="10">
                  <c:v>38.551429999999996</c:v>
                </c:pt>
                <c:pt idx="11">
                  <c:v>35.030900000000003</c:v>
                </c:pt>
                <c:pt idx="12">
                  <c:v>32.137680000000003</c:v>
                </c:pt>
                <c:pt idx="13">
                  <c:v>28.400319999999951</c:v>
                </c:pt>
                <c:pt idx="14">
                  <c:v>23.860509999999959</c:v>
                </c:pt>
              </c:numCache>
            </c:numRef>
          </c:val>
        </c:ser>
        <c:ser>
          <c:idx val="0"/>
          <c:order val="1"/>
          <c:tx>
            <c:strRef>
              <c:f>Sheet1!$A$17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2"/>
            </a:solidFill>
          </c:spPr>
          <c:dLbls>
            <c:showVal val="1"/>
          </c:dLbls>
          <c:cat>
            <c:strRef>
              <c:f>Sheet1!$B$15:$P$15</c:f>
              <c:strCache>
                <c:ptCount val="15"/>
                <c:pt idx="0">
                  <c:v>Vestre Aker (n=407)</c:v>
                </c:pt>
                <c:pt idx="1">
                  <c:v>Nordre Aker (n=547)</c:v>
                </c:pt>
                <c:pt idx="2">
                  <c:v>Østensjø (n=367)</c:v>
                </c:pt>
                <c:pt idx="3">
                  <c:v>Frogner (n=500)</c:v>
                </c:pt>
                <c:pt idx="4">
                  <c:v>Nordstrand (n=354)</c:v>
                </c:pt>
                <c:pt idx="5">
                  <c:v>Grorud (n=345)</c:v>
                </c:pt>
                <c:pt idx="6">
                  <c:v>Ullern (n=328)</c:v>
                </c:pt>
                <c:pt idx="7">
                  <c:v>Bjerke (n=260)</c:v>
                </c:pt>
                <c:pt idx="8">
                  <c:v>Grünerløkka (n=443)</c:v>
                </c:pt>
                <c:pt idx="9">
                  <c:v>Alna (n=477)</c:v>
                </c:pt>
                <c:pt idx="10">
                  <c:v>Sagene (n=306)</c:v>
                </c:pt>
                <c:pt idx="11">
                  <c:v>St.Hanshaugen (n=289)</c:v>
                </c:pt>
                <c:pt idx="12">
                  <c:v>Stovner (n=357)</c:v>
                </c:pt>
                <c:pt idx="13">
                  <c:v>Søndre Nordstrand (n=380)</c:v>
                </c:pt>
                <c:pt idx="14">
                  <c:v>Gamle Oslo (n=426)</c:v>
                </c:pt>
              </c:strCache>
            </c:strRef>
          </c:cat>
          <c:val>
            <c:numRef>
              <c:f>Sheet1!$B$17:$P$17</c:f>
              <c:numCache>
                <c:formatCode>0</c:formatCode>
                <c:ptCount val="15"/>
                <c:pt idx="0">
                  <c:v>44.98836</c:v>
                </c:pt>
                <c:pt idx="1">
                  <c:v>46.134790000000002</c:v>
                </c:pt>
                <c:pt idx="2">
                  <c:v>44.269890000000011</c:v>
                </c:pt>
                <c:pt idx="3">
                  <c:v>39.342210000000001</c:v>
                </c:pt>
                <c:pt idx="4">
                  <c:v>38.38823</c:v>
                </c:pt>
                <c:pt idx="5">
                  <c:v>41.890800000000006</c:v>
                </c:pt>
                <c:pt idx="6">
                  <c:v>37.626450000000013</c:v>
                </c:pt>
                <c:pt idx="7">
                  <c:v>32.100910000000013</c:v>
                </c:pt>
                <c:pt idx="8">
                  <c:v>31.193010000000001</c:v>
                </c:pt>
                <c:pt idx="9">
                  <c:v>30.792499999999947</c:v>
                </c:pt>
                <c:pt idx="10">
                  <c:v>27.632809999999999</c:v>
                </c:pt>
                <c:pt idx="11">
                  <c:v>29.5702</c:v>
                </c:pt>
                <c:pt idx="12">
                  <c:v>30.298100000000002</c:v>
                </c:pt>
                <c:pt idx="13">
                  <c:v>33.524970000000003</c:v>
                </c:pt>
                <c:pt idx="14">
                  <c:v>19.863790000000002</c:v>
                </c:pt>
              </c:numCache>
            </c:numRef>
          </c:val>
        </c:ser>
        <c:gapWidth val="75"/>
        <c:axId val="221229440"/>
        <c:axId val="221230976"/>
      </c:barChart>
      <c:catAx>
        <c:axId val="2212294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1230976"/>
        <c:crossesAt val="0"/>
        <c:lblAlgn val="ctr"/>
        <c:lblOffset val="100"/>
        <c:tickMarkSkip val="1"/>
      </c:catAx>
      <c:valAx>
        <c:axId val="2212309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21229440"/>
        <c:crosses val="autoZero"/>
        <c:crossBetween val="between"/>
        <c:majorUnit val="50"/>
        <c:minorUnit val="50"/>
      </c:valAx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50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Relationship Id="rId4" Type="http://schemas.openxmlformats.org/officeDocument/2006/relationships/chart" Target="../charts/chart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Relationship Id="rId4" Type="http://schemas.openxmlformats.org/officeDocument/2006/relationships/chart" Target="../charts/char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Relationship Id="rId4" Type="http://schemas.openxmlformats.org/officeDocument/2006/relationships/chart" Target="../charts/char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Relationship Id="rId4" Type="http://schemas.openxmlformats.org/officeDocument/2006/relationships/chart" Target="../charts/char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Relationship Id="rId4" Type="http://schemas.openxmlformats.org/officeDocument/2006/relationships/chart" Target="../charts/chart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Relationship Id="rId4" Type="http://schemas.openxmlformats.org/officeDocument/2006/relationships/chart" Target="../charts/chart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Relationship Id="rId4" Type="http://schemas.openxmlformats.org/officeDocument/2006/relationships/chart" Target="../charts/chart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Relationship Id="rId4" Type="http://schemas.openxmlformats.org/officeDocument/2006/relationships/chart" Target="../charts/chart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4" Type="http://schemas.openxmlformats.org/officeDocument/2006/relationships/chart" Target="../charts/chart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Relationship Id="rId4" Type="http://schemas.openxmlformats.org/officeDocument/2006/relationships/chart" Target="../charts/chart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4" Type="http://schemas.openxmlformats.org/officeDocument/2006/relationships/chart" Target="../charts/chart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Relationship Id="rId4" Type="http://schemas.openxmlformats.org/officeDocument/2006/relationships/chart" Target="../charts/chart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4" Type="http://schemas.openxmlformats.org/officeDocument/2006/relationships/chart" Target="../charts/char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Relationship Id="rId4" Type="http://schemas.openxmlformats.org/officeDocument/2006/relationships/chart" Target="../charts/chart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Relationship Id="rId4" Type="http://schemas.openxmlformats.org/officeDocument/2006/relationships/chart" Target="../charts/chart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Relationship Id="rId4" Type="http://schemas.openxmlformats.org/officeDocument/2006/relationships/chart" Target="../charts/chart6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Relationship Id="rId4" Type="http://schemas.openxmlformats.org/officeDocument/2006/relationships/chart" Target="../charts/chart6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Relationship Id="rId4" Type="http://schemas.openxmlformats.org/officeDocument/2006/relationships/chart" Target="../charts/chart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Relationship Id="rId4" Type="http://schemas.openxmlformats.org/officeDocument/2006/relationships/chart" Target="../charts/chart6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Relationship Id="rId4" Type="http://schemas.openxmlformats.org/officeDocument/2006/relationships/chart" Target="../charts/chart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Relationship Id="rId4" Type="http://schemas.openxmlformats.org/officeDocument/2006/relationships/chart" Target="../charts/chart6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Relationship Id="rId4" Type="http://schemas.openxmlformats.org/officeDocument/2006/relationships/chart" Target="../charts/chart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Relationship Id="rId4" Type="http://schemas.openxmlformats.org/officeDocument/2006/relationships/chart" Target="../charts/char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Relationship Id="rId4" Type="http://schemas.openxmlformats.org/officeDocument/2006/relationships/chart" Target="../charts/chart6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Relationship Id="rId4" Type="http://schemas.openxmlformats.org/officeDocument/2006/relationships/chart" Target="../charts/chart6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Relationship Id="rId4" Type="http://schemas.openxmlformats.org/officeDocument/2006/relationships/chart" Target="../charts/chart7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Relationship Id="rId4" Type="http://schemas.openxmlformats.org/officeDocument/2006/relationships/chart" Target="../charts/chart7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Relationship Id="rId4" Type="http://schemas.openxmlformats.org/officeDocument/2006/relationships/chart" Target="../charts/chart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Relationship Id="rId4" Type="http://schemas.openxmlformats.org/officeDocument/2006/relationships/chart" Target="../charts/char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dirty="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dirty="0" smtClean="0">
                <a:solidFill>
                  <a:srgbClr val="FFFFFF"/>
                </a:solidFill>
              </a:rPr>
              <a:t>TOTAL</a:t>
            </a:r>
          </a:p>
          <a:p>
            <a:endParaRPr lang="nb-NO" sz="1800" dirty="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Oslo, bydelen og lokalområdet – tilgang på natur- og friluftsområder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fornøyd/misfornøyd er du når det gjelder tilgang på natur- og friluftsområder i bydelen?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Oslo, bydelen og lokalområdet – fritidstilbudet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fornøyd/misfornøyd er du når det gjelder fritidstilbudet totalt sett i bydelen?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7" y="2081516"/>
          <a:ext cx="1296144" cy="32917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411463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 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6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6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6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6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6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6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6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dirty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Oslo, bydelen og lokalområdet – å leve/ bo i nærområdet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fornøyd/misfornøyd er du når det gjelder å leve/ bo i området der du bor?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Oslo, bydelen og lokalområdet – å leve/ bo i nærområdet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fornøyd/misfornøyd er du når det gjelder oppvekstmiljøet for barn der du bor?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Dekning/ omfang av tjenester i bydelen i forhold til behovet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fornøyd/misfornøyd er du når det gjelder dekning/ omfang av...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882477"/>
          <a:ext cx="1296144" cy="38507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</a:tblGrid>
              <a:tr h="350071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7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7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7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7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7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7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7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7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7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7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1153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Dekning/ omfang - barnehager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dirty="0" smtClean="0">
                <a:solidFill>
                  <a:schemeClr val="tx1"/>
                </a:solidFill>
              </a:rPr>
              <a:t>Hvor fornøyd/misfornøyd er du når det gjelder dekning/ omfang av barnehager?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Dekning/ omfang – </a:t>
            </a:r>
            <a:r>
              <a:rPr lang="nb-NO" sz="2000" dirty="0" err="1" smtClean="0"/>
              <a:t>eldre-</a:t>
            </a:r>
            <a:r>
              <a:rPr lang="nb-NO" sz="2000" dirty="0" smtClean="0"/>
              <a:t>/ seniorsenter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dirty="0" smtClean="0">
                <a:solidFill>
                  <a:schemeClr val="tx1"/>
                </a:solidFill>
              </a:rPr>
              <a:t>Hvor fornøyd/misfornøyd er du når det gjelder dekning/ omfang av </a:t>
            </a:r>
            <a:r>
              <a:rPr lang="nb-NO" sz="1200" i="0" dirty="0" err="1" smtClean="0">
                <a:solidFill>
                  <a:schemeClr val="tx1"/>
                </a:solidFill>
              </a:rPr>
              <a:t>eldre-</a:t>
            </a:r>
            <a:r>
              <a:rPr lang="nb-NO" sz="1200" i="0" dirty="0" smtClean="0">
                <a:solidFill>
                  <a:schemeClr val="tx1"/>
                </a:solidFill>
              </a:rPr>
              <a:t> /seniorsenter?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916831"/>
          <a:ext cx="1296144" cy="3863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</a:tblGrid>
              <a:tr h="321939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24627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70858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dirty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0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938302"/>
          <a:ext cx="648073" cy="38669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224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4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4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4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4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4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4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4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4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4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4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47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6257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844823"/>
          <a:ext cx="1296144" cy="38884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</a:tblGrid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916830"/>
          <a:ext cx="648073" cy="38129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17744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805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44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432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4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4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4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4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4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4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4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4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4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44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Målgruppe: befolkning 15 år +</a:t>
            </a:r>
          </a:p>
          <a:p>
            <a:r>
              <a:rPr lang="nb-NO" dirty="0" smtClean="0"/>
              <a:t>Metode: postalt spørreskjema med mulighet for å svare elektronisk</a:t>
            </a:r>
          </a:p>
          <a:p>
            <a:r>
              <a:rPr lang="nb-NO" dirty="0" smtClean="0"/>
              <a:t>Utvalg: personer med folkeregistrert adresse i Oslo</a:t>
            </a:r>
          </a:p>
          <a:p>
            <a:r>
              <a:rPr lang="nb-NO" dirty="0" smtClean="0"/>
              <a:t>Feltperiode: 4. oktober – 11. november 2010.</a:t>
            </a:r>
          </a:p>
          <a:p>
            <a:r>
              <a:rPr lang="nb-NO" dirty="0" smtClean="0"/>
              <a:t>Totalt antall svar i denne rapporten: 7178</a:t>
            </a:r>
          </a:p>
          <a:p>
            <a:r>
              <a:rPr lang="nb-NO" dirty="0" smtClean="0"/>
              <a:t>Responsrate: 33%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Omdømmevurderinger -  Barnehage, skole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844819"/>
          <a:ext cx="1296144" cy="38884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</a:tblGrid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err="1" smtClean="0"/>
              <a:t>Omdømmegap</a:t>
            </a:r>
            <a:r>
              <a:rPr lang="nb-NO" sz="2000" dirty="0" smtClean="0"/>
              <a:t> -  Barnehage, skole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Differanse mellom omdømmevurderinger og brukervurderinger  målt ved andelen fornøyd (5+6) (brukervurdering minus omdømmevurdering)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296144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63196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72818"/>
          <a:ext cx="129614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29614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Brukervurderinger -  Helse- og sosialtjenester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29614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Brukervurderinger -  Helse- og sosialtjenester – Helsestasjon for barn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dirty="0" smtClean="0">
                <a:solidFill>
                  <a:schemeClr val="tx1"/>
                </a:solidFill>
              </a:rPr>
              <a:t>Hvor fornøyd/misfornøyd er du med... helsestasjon for barn?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err="1" smtClean="0"/>
              <a:t>Omdømmegap</a:t>
            </a:r>
            <a:r>
              <a:rPr lang="nb-NO" sz="2000" dirty="0" smtClean="0"/>
              <a:t> -  Helse- og sosialtjenester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Differanse mellom omdømmevurderinger og brukervurderinger  målt ved andelen fornøyd (5+6) (brukervurdering minus omdømmevurdering)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Oslo, bydelen og lokalområdet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I hvilken grad. . .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1998222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074"/>
                <a:gridCol w="666074"/>
                <a:gridCol w="666074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56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dirty="0" err="1" smtClean="0">
                          <a:solidFill>
                            <a:schemeClr val="tx1"/>
                          </a:solidFill>
                        </a:rPr>
                        <a:t>Andel</a:t>
                      </a:r>
                      <a:r>
                        <a:rPr lang="nn-NO" sz="1200" b="0" baseline="0" dirty="0" smtClean="0">
                          <a:solidFill>
                            <a:schemeClr val="tx1"/>
                          </a:solidFill>
                        </a:rPr>
                        <a:t>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 2004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6900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6685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6572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296144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996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Andre tjenester - Kildesorteringen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dirty="0" smtClean="0">
                <a:solidFill>
                  <a:schemeClr val="tx1"/>
                </a:solidFill>
              </a:rPr>
              <a:t>Hvor fornøyd/misfornøyd er du med kildesorteringen av matavfall og plastemballasje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Andre tjenester - Drikkevannkvalitet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dirty="0" smtClean="0">
                <a:solidFill>
                  <a:schemeClr val="tx1"/>
                </a:solidFill>
              </a:rPr>
              <a:t>Hvor fornøyd/misfornøyd er du med... Drikkevannkvalitet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50776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58841"/>
          <a:ext cx="129614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5432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0129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23983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129614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Trygghet – i nærområdet på kvelden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dirty="0" smtClean="0">
                <a:solidFill>
                  <a:schemeClr val="tx1"/>
                </a:solidFill>
              </a:rPr>
              <a:t>Hvor fornøyd/misfornøyd er du når det gjelder ... Trygghet når det gjelder å ferdes ut om kvelden (i nærområdet - 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296144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6497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6419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296144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Oslo, bydelen og lokalområdet – trivsel i nærområdet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I hvilken grad trives du i området der du bor? (etter bydel – rangert etter andel ”I stor grad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Miljø – luftkvaliteten i nærmiljøet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dirty="0" smtClean="0">
                <a:solidFill>
                  <a:schemeClr val="tx1"/>
                </a:solidFill>
              </a:rPr>
              <a:t>Hvor fornøyd/misfornøyd er du med luftkvaliteten (der du bor - 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Tagging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Synes du det er mye eller lite tagging i...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32855"/>
          <a:ext cx="1944216" cy="1800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900101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10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Tagging – der du bor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Synes du det er mye eller lite tagging i der du bor (etter bydel – rangert etter andel ”Mye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Tilrettelagte </a:t>
            </a:r>
            <a:r>
              <a:rPr lang="nb-NO" sz="2000" dirty="0" err="1" smtClean="0"/>
              <a:t>uteområder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 eller misfornøyd er du med parkene og </a:t>
            </a:r>
            <a:r>
              <a:rPr lang="nb-NO" sz="1200" i="0" dirty="0" err="1" smtClean="0">
                <a:solidFill>
                  <a:schemeClr val="tx1"/>
                </a:solidFill>
              </a:rPr>
              <a:t>uteområdene</a:t>
            </a:r>
            <a:r>
              <a:rPr lang="nb-NO" sz="1200" i="0" dirty="0" smtClean="0">
                <a:solidFill>
                  <a:schemeClr val="tx1"/>
                </a:solidFill>
              </a:rPr>
              <a:t> som det er mest naturlig for deg å bruke?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1296144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Tilrettelagte </a:t>
            </a:r>
            <a:r>
              <a:rPr lang="nb-NO" sz="2000" dirty="0" err="1" smtClean="0"/>
              <a:t>uteområder</a:t>
            </a:r>
            <a:r>
              <a:rPr lang="nb-NO" sz="2000" dirty="0" smtClean="0"/>
              <a:t> – beplantning + fontener og kunst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 eller misfornøyd er du med de parkene og </a:t>
            </a:r>
            <a:r>
              <a:rPr lang="nb-NO" sz="1200" i="0" dirty="0" err="1" smtClean="0">
                <a:solidFill>
                  <a:schemeClr val="tx1"/>
                </a:solidFill>
              </a:rPr>
              <a:t>uteområdene</a:t>
            </a:r>
            <a:r>
              <a:rPr lang="nb-NO" sz="1200" i="0" dirty="0" smtClean="0">
                <a:solidFill>
                  <a:schemeClr val="tx1"/>
                </a:solidFill>
              </a:rPr>
              <a:t> som det er mest naturlig for deg å bruke? – beplantning + fontener og kunst (etter bydel – rangert etter andel ”Fornøyd (5+6)” med beplantning)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Vedlikeholdet av veier - Hovedveier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 eller misfornøyd er du med. . .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129614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Vedlikeholdet av veier - Veiene i boligstrøket der du bor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129614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Fortau, gang- og sykkelveier – langs hovedvei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75849"/>
          <a:ext cx="1296144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6623"/>
          <a:ext cx="1296144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6696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Fortau, gang- og sykkelveier – i sentrum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75849"/>
          <a:ext cx="1296144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Oslo, bydelen og lokalområdet – tilknytting til nærområdet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I hvilken grad føler du deg knyttet til området der du bor? (etter bydel – rangert etter andel ”I stor grad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Fortau, gang- og sykkelveier - Tilrettelegging for fotgjengere og syklister langs lokalveier</a:t>
            </a:r>
            <a:br>
              <a:rPr lang="nb-NO" sz="2000" dirty="0" smtClean="0"/>
            </a:b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dirty="0" smtClean="0">
                <a:solidFill>
                  <a:schemeClr val="tx1"/>
                </a:solidFill>
              </a:rPr>
              <a:t>I boligstrøket der du bor...  Hvor fornøyd/misfornøyd er du når det gjelder tilrettelegging for fotgjengere og syklister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Trafikksikkerheten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 eller misfornøyd er du med. . .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129614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Trafikksikkerheten</a:t>
            </a:r>
            <a:br>
              <a:rPr lang="nb-NO" sz="2000" dirty="0" smtClean="0"/>
            </a:b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 eller misfornøyd er du med muligheten for trafikksikker lek i området der du bor?</a:t>
            </a:r>
          </a:p>
          <a:p>
            <a:r>
              <a:rPr lang="nb-NO" sz="1200" i="0" dirty="0" smtClean="0">
                <a:solidFill>
                  <a:schemeClr val="tx1"/>
                </a:solidFill>
              </a:rPr>
              <a:t>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Det kollektive transporttilbudet i Oslo (trikk, buss og bane)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ofte bruker du kollektive transportmidler innenfor Oslo?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dirty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 2004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6997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Det kollektive transporttilbudet i Oslo (trikk, buss og bane)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ofte bruker du kollektive transportmidler innenfor Oslo? (etter bydel – rangert etter andel ”Ukentlig”)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dirty="0" smtClean="0">
                <a:solidFill>
                  <a:schemeClr val="tx1"/>
                </a:solidFill>
              </a:rPr>
              <a:t>TOTAL 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dirty="0" smtClean="0"/>
              <a:t>Hva er det viktigste som skal til for at du skal bruke det kollektive transporttilbudet mer i det daglige?</a:t>
            </a: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6067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Det kollektive transporttilbudet i Oslo (trikk, buss og bane)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Hva er det viktigste som skal til for at du skal bruke det kollektive transporttilbudet mer i det daglige? – ”Lavere priser” (etter bydel)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Brukshyppighet og deltakelse i aktiviteter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ofte....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1296144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6990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6925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6938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6904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6928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6964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Brukshyppighet og deltakelse i aktiviteter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ofte bruker du sykkel som framkomstmiddel i Oslo? (andel ”ukentlig”- etter bydel)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Brukshyppighet og deltakelse i aktiviteter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ofte bruker natur- og friluftsområder i bydelen? (andel ”ukentlig”- etter bydel)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dirty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 2004</a:t>
                      </a: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844822"/>
          <a:ext cx="194421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2"/>
                <a:gridCol w="64807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73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Barns oppvekstmiljø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 eller misfornøyd er du med...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1296144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Barns oppvekstmiljø – naturlige friområder</a:t>
            </a:r>
            <a:br>
              <a:rPr lang="nb-NO" sz="2000" dirty="0" smtClean="0"/>
            </a:b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 eller misfornøyd er du med tilgang på naturlige friområder for barn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Barns oppvekstmiljø - organiserte fritidsaktiviteter for barn </a:t>
            </a:r>
            <a:br>
              <a:rPr lang="nb-NO" sz="2000" dirty="0" smtClean="0"/>
            </a:b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 eller misfornøyd er du med </a:t>
            </a:r>
            <a:r>
              <a:rPr lang="nb-NO" sz="1200" i="0" dirty="0" smtClean="0"/>
              <a:t>organiserte fritidsaktiviteter for barn</a:t>
            </a:r>
            <a:r>
              <a:rPr lang="nb-NO" sz="1200" i="0" dirty="0" smtClean="0">
                <a:solidFill>
                  <a:schemeClr val="tx1"/>
                </a:solidFill>
              </a:rPr>
              <a:t> (etter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Barns oppvekstmiljø - utvalget av lag og foreninger for barn </a:t>
            </a:r>
            <a:br>
              <a:rPr lang="nb-NO" sz="2000" dirty="0" smtClean="0"/>
            </a:b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Hvor fornøyd eller misfornøyd er du med </a:t>
            </a:r>
            <a:r>
              <a:rPr lang="nb-NO" sz="1200" i="0" dirty="0" smtClean="0"/>
              <a:t>utvalget av lag og foreninger for barn (</a:t>
            </a:r>
            <a:r>
              <a:rPr lang="nb-NO" sz="1200" i="0" dirty="0" smtClean="0">
                <a:solidFill>
                  <a:schemeClr val="tx1"/>
                </a:solidFill>
              </a:rPr>
              <a:t>etter bydel – rangert etter andel ”Fornøyd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29614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29614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29614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29614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err="1" smtClean="0"/>
              <a:t>Omdømmegap</a:t>
            </a:r>
            <a:r>
              <a:rPr lang="nb-NO" sz="2000" dirty="0" smtClean="0"/>
              <a:t> -  de eldres levevilkår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Differanse mellom omdømmevurderinger og brukervurderinger  målt ved andelen fornøyd (5+6) (brukervurdering minus omdømmevurdering)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29614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916832"/>
          <a:ext cx="1296144" cy="33123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662473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29614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129614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Demokrati og muligheten for å påvirke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Har du i løpet av de siste tre årene deltatt i noen av disse aktivitetene?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n=7178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Demokrati og muligheten for å påvirke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dirty="0" smtClean="0">
                <a:solidFill>
                  <a:schemeClr val="tx1"/>
                </a:solidFill>
              </a:rPr>
              <a:t>Har du i løpet av de siste tre årene deltatt i noen av disse aktivitetene? – Avgitt stemme ved kommunevalget 2007 </a:t>
            </a:r>
            <a:r>
              <a:rPr lang="nb-NO" sz="1200" i="0" dirty="0" smtClean="0"/>
              <a:t>(</a:t>
            </a:r>
            <a:r>
              <a:rPr lang="nb-NO" sz="1200" i="0" dirty="0" smtClean="0">
                <a:solidFill>
                  <a:schemeClr val="tx1"/>
                </a:solidFill>
              </a:rPr>
              <a:t>etter bydel – rangert etter deltakelse)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Hvordan har du henvendt deg til...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n=200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n=190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n=510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2339752" y="4869160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 smtClean="0">
                          <a:solidFill>
                            <a:schemeClr val="tx1"/>
                          </a:solidFill>
                        </a:rPr>
                        <a:t>Antall svar: n=52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1296144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5559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4720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84784"/>
          <a:ext cx="1296143" cy="325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25176"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dirty="0" smtClean="0"/>
              <a:t>Hvor henter du vanligvis informasjon om Oslo kommune? (maks fire alternativer)</a:t>
            </a:r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 smtClean="0">
                          <a:solidFill>
                            <a:schemeClr val="tx1"/>
                          </a:solidFill>
                        </a:rPr>
                        <a:t>Antall svar: n=7178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dirty="0" smtClean="0"/>
              <a:t>Alt i alt, hvor fornøyd eller misfornøyd er du med informasjonen fra Oslo kommune?	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dirty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 2004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dirty="0" smtClean="0"/>
              <a:t>Oslo, bydelen og lokalområdet – pent i nærområdet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I hvilken grad er det pent i området der du bor? (etter bydel – rangert etter andel ”I stor grad (5+6)”)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dirty="0" smtClean="0"/>
              <a:t>Hvordan mener du Oslo kommune best kan informere? (maks to alternativer)</a:t>
            </a:r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n=7178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dirty="0" smtClean="0">
                <a:solidFill>
                  <a:schemeClr val="tx1"/>
                </a:solidFill>
              </a:rPr>
              <a:t>TOTAL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dirty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9121"/>
          <a:ext cx="1296144" cy="3274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</a:tblGrid>
              <a:tr h="409262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26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26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26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26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26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26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26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4896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TOTAL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14642</TotalTime>
  <Words>3555</Words>
  <Application>Microsoft Office PowerPoint</Application>
  <PresentationFormat>Skjermfremvisning (4:3)</PresentationFormat>
  <Paragraphs>1330</Paragraphs>
  <Slides>80</Slides>
  <Notes>80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80</vt:i4>
      </vt:variant>
    </vt:vector>
  </HeadingPairs>
  <TitlesOfParts>
    <vt:vector size="83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 – trivsel i nærområdet</vt:lpstr>
      <vt:lpstr>Oslo, bydelen og lokalområdet – tilknytting til nærområdet</vt:lpstr>
      <vt:lpstr>Oslo, bydelen og lokalområdet</vt:lpstr>
      <vt:lpstr>Oslo, bydelen og lokalområdet</vt:lpstr>
      <vt:lpstr>Oslo, bydelen og lokalområdet – pent i nærområdet</vt:lpstr>
      <vt:lpstr>Oslo, bydelen og lokalområdet</vt:lpstr>
      <vt:lpstr>Oslo, bydelen og lokalområdet – tilgang på natur- og friluftsområder</vt:lpstr>
      <vt:lpstr>Oslo, bydelen og lokalområdet – fritidstilbudet</vt:lpstr>
      <vt:lpstr>Oslo, bydelen og lokalområdet</vt:lpstr>
      <vt:lpstr>Oslo, bydelen og lokalområdet – å leve/ bo i nærområdet</vt:lpstr>
      <vt:lpstr>Oslo, bydelen og lokalområdet – å leve/ bo i nærområdet</vt:lpstr>
      <vt:lpstr>Dekning/ omfang av tjenester i bydelen i forhold til behovet</vt:lpstr>
      <vt:lpstr>Dekning/ omfang - barnehager</vt:lpstr>
      <vt:lpstr>Dekning/ omfang – eldre-/ seniorsenter</vt:lpstr>
      <vt:lpstr>Barnehage og skole</vt:lpstr>
      <vt:lpstr>Brukervurderinger -  Barnehage, skole</vt:lpstr>
      <vt:lpstr>Omdømmevurderinger -  Barnehage, skole</vt:lpstr>
      <vt:lpstr>Omdømmegap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Brukervurderinger -  Helse- og sosialtjenester – Helsestasjon for barn</vt:lpstr>
      <vt:lpstr>Omdømmevurderinger -  Helse- og sosialtjenester</vt:lpstr>
      <vt:lpstr>Omdømmevurderinger -  Helse- og sosialtjenester</vt:lpstr>
      <vt:lpstr>Omdømmegap -  Helse- og sosialtjenester</vt:lpstr>
      <vt:lpstr>Andre tjenester</vt:lpstr>
      <vt:lpstr>Brukervurderinger -  Andre tjenester</vt:lpstr>
      <vt:lpstr>Omdømmevurderinger -  Andre tjenester</vt:lpstr>
      <vt:lpstr>Andre tjenester - Kildesorteringen</vt:lpstr>
      <vt:lpstr>Andre tjenester - Drikkevannkvalitet</vt:lpstr>
      <vt:lpstr>Trygghet og kriminalitet - i Oslo sentrum</vt:lpstr>
      <vt:lpstr>Trygghet og kriminalitet - der du bor</vt:lpstr>
      <vt:lpstr>Trygghet – i nærområdet på kvelden</vt:lpstr>
      <vt:lpstr>Miljø – i Oslo sentrum</vt:lpstr>
      <vt:lpstr>Miljø – der du bor</vt:lpstr>
      <vt:lpstr>Miljø – luftkvaliteten i nærmiljøet</vt:lpstr>
      <vt:lpstr>Tagging</vt:lpstr>
      <vt:lpstr>Tagging – der du bor</vt:lpstr>
      <vt:lpstr>Tilrettelagte uteområder</vt:lpstr>
      <vt:lpstr>Tilrettelagte uteområder – beplantning + fontener og kunst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Fortau, gang- og sykkelveier - Tilrettelegging for fotgjengere og syklister langs lokalveier </vt:lpstr>
      <vt:lpstr>Trafikksikkerheten</vt:lpstr>
      <vt:lpstr>Trafikksikkerheten </vt:lpstr>
      <vt:lpstr>Det kollektive transporttilbudet i Oslo (trikk, buss og bane)</vt:lpstr>
      <vt:lpstr>Det kollektive transporttilbudet i Oslo (trikk, buss og bane)</vt:lpstr>
      <vt:lpstr>Det kollektive transporttilbudet i Oslo (trikk, buss og bane)</vt:lpstr>
      <vt:lpstr>Det kollektive transporttilbudet i Oslo (trikk, buss og bane)</vt:lpstr>
      <vt:lpstr>Brukshyppighet og deltakelse i aktiviteter</vt:lpstr>
      <vt:lpstr>Brukshyppighet og deltakelse i aktiviteter</vt:lpstr>
      <vt:lpstr>Brukshyppighet og deltakelse i aktiviteter</vt:lpstr>
      <vt:lpstr>Barns oppvekstmiljø</vt:lpstr>
      <vt:lpstr>Barns oppvekstmiljø – naturlige friområder </vt:lpstr>
      <vt:lpstr>Barns oppvekstmiljø - organiserte fritidsaktiviteter for barn  </vt:lpstr>
      <vt:lpstr>Barns oppvekstmiljø - utvalget av lag og foreninger for barn  </vt:lpstr>
      <vt:lpstr>De eldres levekår</vt:lpstr>
      <vt:lpstr>De eldres levekår</vt:lpstr>
      <vt:lpstr>Brukervurderinger -  De eldres levekår</vt:lpstr>
      <vt:lpstr>Brukervurderinger -  De eldres levekår</vt:lpstr>
      <vt:lpstr>Omdømmegap -  de eldres levevilkår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thomas.karterud</cp:lastModifiedBy>
  <cp:revision>938</cp:revision>
  <dcterms:created xsi:type="dcterms:W3CDTF">2005-04-18T10:08:26Z</dcterms:created>
  <dcterms:modified xsi:type="dcterms:W3CDTF">2011-02-07T11:30:45Z</dcterms:modified>
</cp:coreProperties>
</file>