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0" r:id="rId21"/>
    <p:sldId id="396" r:id="rId22"/>
    <p:sldId id="398" r:id="rId23"/>
    <p:sldId id="394" r:id="rId24"/>
    <p:sldId id="400" r:id="rId25"/>
    <p:sldId id="421" r:id="rId26"/>
    <p:sldId id="402" r:id="rId27"/>
    <p:sldId id="404" r:id="rId28"/>
    <p:sldId id="422"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476" autoAdjust="0"/>
  </p:normalViewPr>
  <p:slideViewPr>
    <p:cSldViewPr snapToGrid="0" showGuides="1">
      <p:cViewPr varScale="1">
        <p:scale>
          <a:sx n="90" d="100"/>
          <a:sy n="90" d="100"/>
        </p:scale>
        <p:origin x="90" y="654"/>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(n=599)</c:v>
                </c:pt>
                <c:pt idx="1">
                  <c:v>Trives du i området der du bor? (n=583)</c:v>
                </c:pt>
                <c:pt idx="2">
                  <c:v>Er det pent i området der du bor? (n=601)</c:v>
                </c:pt>
                <c:pt idx="3">
                  <c:v>Finnes det utendørs møteplasser som er fristende å bruke i området der du bor? (n=596)</c:v>
                </c:pt>
                <c:pt idx="4">
                  <c:v>Er du en del av et godt nabofelleskap? (n=584)</c:v>
                </c:pt>
              </c:strCache>
            </c:strRef>
          </c:cat>
          <c:val>
            <c:numRef>
              <c:f>Sheet1!$D$2:$D$6</c:f>
              <c:numCache>
                <c:formatCode>0</c:formatCode>
                <c:ptCount val="5"/>
                <c:pt idx="0">
                  <c:v>1</c:v>
                </c:pt>
                <c:pt idx="1">
                  <c:v>1</c:v>
                </c:pt>
                <c:pt idx="2">
                  <c:v>3</c:v>
                </c:pt>
                <c:pt idx="3">
                  <c:v>5</c:v>
                </c:pt>
                <c:pt idx="4">
                  <c:v>19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(n=599)</c:v>
                </c:pt>
                <c:pt idx="1">
                  <c:v>Trives du i området der du bor? (n=583)</c:v>
                </c:pt>
                <c:pt idx="2">
                  <c:v>Er det pent i området der du bor? (n=601)</c:v>
                </c:pt>
                <c:pt idx="3">
                  <c:v>Finnes det utendørs møteplasser som er fristende å bruke i området der du bor? (n=596)</c:v>
                </c:pt>
                <c:pt idx="4">
                  <c:v>Er du en del av et godt nabofelleskap? (n=584)</c:v>
                </c:pt>
              </c:strCache>
            </c:strRef>
          </c:cat>
          <c:val>
            <c:numRef>
              <c:f>Sheet1!$C$2:$C$6</c:f>
              <c:numCache>
                <c:formatCode>0</c:formatCode>
                <c:ptCount val="5"/>
                <c:pt idx="0">
                  <c:v>13</c:v>
                </c:pt>
                <c:pt idx="1">
                  <c:v>11</c:v>
                </c:pt>
                <c:pt idx="2">
                  <c:v>32</c:v>
                </c:pt>
                <c:pt idx="3">
                  <c:v>24</c:v>
                </c:pt>
                <c:pt idx="4">
                  <c:v>45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(n=599)</c:v>
                </c:pt>
                <c:pt idx="1">
                  <c:v>Trives du i området der du bor? (n=583)</c:v>
                </c:pt>
                <c:pt idx="2">
                  <c:v>Er det pent i området der du bor? (n=601)</c:v>
                </c:pt>
                <c:pt idx="3">
                  <c:v>Finnes det utendørs møteplasser som er fristende å bruke i området der du bor? (n=596)</c:v>
                </c:pt>
                <c:pt idx="4">
                  <c:v>Er du en del av et godt nabofelleskap? (n=584)</c:v>
                </c:pt>
              </c:strCache>
            </c:strRef>
          </c:cat>
          <c:val>
            <c:numRef>
              <c:f>Sheet1!$B$2:$B$6</c:f>
              <c:numCache>
                <c:formatCode>0</c:formatCode>
                <c:ptCount val="5"/>
                <c:pt idx="0">
                  <c:v>86</c:v>
                </c:pt>
                <c:pt idx="1">
                  <c:v>88</c:v>
                </c:pt>
                <c:pt idx="2">
                  <c:v>65</c:v>
                </c:pt>
                <c:pt idx="3">
                  <c:v>71</c:v>
                </c:pt>
                <c:pt idx="4">
                  <c:v>36</c:v>
                </c:pt>
              </c:numCache>
            </c:numRef>
          </c:val>
        </c:ser>
        <c:dLbls>
          <c:showLegendKey val="0"/>
          <c:showVal val="0"/>
          <c:showCatName val="0"/>
          <c:showSerName val="0"/>
          <c:showPercent val="0"/>
          <c:showBubbleSize val="0"/>
        </c:dLbls>
        <c:gapWidth val="50"/>
        <c:overlap val="100"/>
        <c:axId val="480272272"/>
        <c:axId val="48027697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(n=599)</c:v>
                      </c:pt>
                      <c:pt idx="1">
                        <c:v>Trives du i området der du bor? (n=583)</c:v>
                      </c:pt>
                      <c:pt idx="2">
                        <c:v>Er det pent i området der du bor? (n=601)</c:v>
                      </c:pt>
                      <c:pt idx="3">
                        <c:v>Finnes det utendørs møteplasser som er fristende å bruke i området der du bor? (n=596)</c:v>
                      </c:pt>
                      <c:pt idx="4">
                        <c:v>Er du en del av et godt nabofelleskap? (n=584)</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4802722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0276976"/>
        <c:crosses val="autoZero"/>
        <c:auto val="0"/>
        <c:lblAlgn val="ctr"/>
        <c:lblOffset val="100"/>
        <c:noMultiLvlLbl val="0"/>
      </c:catAx>
      <c:valAx>
        <c:axId val="48027697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027227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65</c:v>
                </c:pt>
                <c:pt idx="1">
                  <c:v>51</c:v>
                </c:pt>
                <c:pt idx="2">
                  <c:v>69</c:v>
                </c:pt>
                <c:pt idx="3">
                  <c:v>50</c:v>
                </c:pt>
                <c:pt idx="4">
                  <c:v>41</c:v>
                </c:pt>
                <c:pt idx="5">
                  <c:v>39</c:v>
                </c:pt>
                <c:pt idx="6">
                  <c:v>58</c:v>
                </c:pt>
                <c:pt idx="7">
                  <c:v>100</c:v>
                </c:pt>
                <c:pt idx="8">
                  <c:v>25</c:v>
                </c:pt>
                <c:pt idx="9">
                  <c:v>50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490449920"/>
        <c:axId val="490450312"/>
      </c:barChart>
      <c:catAx>
        <c:axId val="490449920"/>
        <c:scaling>
          <c:orientation val="maxMin"/>
        </c:scaling>
        <c:delete val="1"/>
        <c:axPos val="l"/>
        <c:numFmt formatCode="General" sourceLinked="1"/>
        <c:majorTickMark val="out"/>
        <c:minorTickMark val="none"/>
        <c:tickLblPos val="nextTo"/>
        <c:crossAx val="490450312"/>
        <c:crosses val="autoZero"/>
        <c:auto val="0"/>
        <c:lblAlgn val="ctr"/>
        <c:lblOffset val="100"/>
        <c:noMultiLvlLbl val="0"/>
      </c:catAx>
      <c:valAx>
        <c:axId val="490450312"/>
        <c:scaling>
          <c:orientation val="minMax"/>
          <c:max val="1"/>
          <c:min val="0"/>
        </c:scaling>
        <c:delete val="1"/>
        <c:axPos val="t"/>
        <c:numFmt formatCode="0%" sourceLinked="1"/>
        <c:majorTickMark val="out"/>
        <c:minorTickMark val="none"/>
        <c:tickLblPos val="high"/>
        <c:crossAx val="4904499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(n=64)</c:v>
                </c:pt>
                <c:pt idx="1">
                  <c:v>Legevakten (n=140)</c:v>
                </c:pt>
                <c:pt idx="2">
                  <c:v>Helsestasjonstjenesten (n=79)</c:v>
                </c:pt>
                <c:pt idx="3">
                  <c:v>Skolehelsetjenesten (n=58)</c:v>
                </c:pt>
                <c:pt idx="4">
                  <c:v>Sykehjem / botilbud for eldre (n=86)</c:v>
                </c:pt>
                <c:pt idx="5">
                  <c:v>Hjemmetjenesten (n=56)</c:v>
                </c:pt>
                <c:pt idx="6">
                  <c:v>Eldre- /seniorsenteret (n=61)</c:v>
                </c:pt>
                <c:pt idx="7">
                  <c:v>Barnevernstjenesten (n=51)</c:v>
                </c:pt>
                <c:pt idx="8">
                  <c:v>NAV-kontoret (n=69)</c:v>
                </c:pt>
                <c:pt idx="9">
                  <c:v>Aktivitetstilbudet til eldre (n=51)</c:v>
                </c:pt>
              </c:strCache>
            </c:strRef>
          </c:cat>
          <c:val>
            <c:numRef>
              <c:f>Sheet1!$D$2:$D$11</c:f>
              <c:numCache>
                <c:formatCode>0</c:formatCode>
                <c:ptCount val="10"/>
                <c:pt idx="0">
                  <c:v>11</c:v>
                </c:pt>
                <c:pt idx="1">
                  <c:v>10</c:v>
                </c:pt>
                <c:pt idx="2">
                  <c:v>3</c:v>
                </c:pt>
                <c:pt idx="3">
                  <c:v>9</c:v>
                </c:pt>
                <c:pt idx="4">
                  <c:v>18</c:v>
                </c:pt>
                <c:pt idx="5">
                  <c:v>21</c:v>
                </c:pt>
                <c:pt idx="6">
                  <c:v>17</c:v>
                </c:pt>
                <c:pt idx="7">
                  <c:v>13</c:v>
                </c:pt>
                <c:pt idx="8">
                  <c:v>25</c:v>
                </c:pt>
                <c:pt idx="9">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(n=64)</c:v>
                </c:pt>
                <c:pt idx="1">
                  <c:v>Legevakten (n=140)</c:v>
                </c:pt>
                <c:pt idx="2">
                  <c:v>Helsestasjonstjenesten (n=79)</c:v>
                </c:pt>
                <c:pt idx="3">
                  <c:v>Skolehelsetjenesten (n=58)</c:v>
                </c:pt>
                <c:pt idx="4">
                  <c:v>Sykehjem / botilbud for eldre (n=86)</c:v>
                </c:pt>
                <c:pt idx="5">
                  <c:v>Hjemmetjenesten (n=56)</c:v>
                </c:pt>
                <c:pt idx="6">
                  <c:v>Eldre- /seniorsenteret (n=61)</c:v>
                </c:pt>
                <c:pt idx="7">
                  <c:v>Barnevernstjenesten (n=51)</c:v>
                </c:pt>
                <c:pt idx="8">
                  <c:v>NAV-kontoret (n=69)</c:v>
                </c:pt>
                <c:pt idx="9">
                  <c:v>Aktivitetstilbudet til eldre (n=51)</c:v>
                </c:pt>
              </c:strCache>
            </c:strRef>
          </c:cat>
          <c:val>
            <c:numRef>
              <c:f>Sheet1!$C$2:$C$11</c:f>
              <c:numCache>
                <c:formatCode>0</c:formatCode>
                <c:ptCount val="10"/>
                <c:pt idx="0">
                  <c:v>37</c:v>
                </c:pt>
                <c:pt idx="1">
                  <c:v>56</c:v>
                </c:pt>
                <c:pt idx="2">
                  <c:v>46</c:v>
                </c:pt>
                <c:pt idx="3">
                  <c:v>52</c:v>
                </c:pt>
                <c:pt idx="4">
                  <c:v>61</c:v>
                </c:pt>
                <c:pt idx="5">
                  <c:v>56</c:v>
                </c:pt>
                <c:pt idx="6">
                  <c:v>49</c:v>
                </c:pt>
                <c:pt idx="7">
                  <c:v>57</c:v>
                </c:pt>
                <c:pt idx="8">
                  <c:v>54</c:v>
                </c:pt>
                <c:pt idx="9">
                  <c:v>62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(n=64)</c:v>
                </c:pt>
                <c:pt idx="1">
                  <c:v>Legevakten (n=140)</c:v>
                </c:pt>
                <c:pt idx="2">
                  <c:v>Helsestasjonstjenesten (n=79)</c:v>
                </c:pt>
                <c:pt idx="3">
                  <c:v>Skolehelsetjenesten (n=58)</c:v>
                </c:pt>
                <c:pt idx="4">
                  <c:v>Sykehjem / botilbud for eldre (n=86)</c:v>
                </c:pt>
                <c:pt idx="5">
                  <c:v>Hjemmetjenesten (n=56)</c:v>
                </c:pt>
                <c:pt idx="6">
                  <c:v>Eldre- /seniorsenteret (n=61)</c:v>
                </c:pt>
                <c:pt idx="7">
                  <c:v>Barnevernstjenesten (n=51)</c:v>
                </c:pt>
                <c:pt idx="8">
                  <c:v>NAV-kontoret (n=69)</c:v>
                </c:pt>
                <c:pt idx="9">
                  <c:v>Aktivitetstilbudet til eldre (n=51)</c:v>
                </c:pt>
              </c:strCache>
            </c:strRef>
          </c:cat>
          <c:val>
            <c:numRef>
              <c:f>Sheet1!$B$2:$B$11</c:f>
              <c:numCache>
                <c:formatCode>0</c:formatCode>
                <c:ptCount val="10"/>
                <c:pt idx="0">
                  <c:v>52</c:v>
                </c:pt>
                <c:pt idx="1">
                  <c:v>34</c:v>
                </c:pt>
                <c:pt idx="2">
                  <c:v>51</c:v>
                </c:pt>
                <c:pt idx="3">
                  <c:v>40</c:v>
                </c:pt>
                <c:pt idx="4">
                  <c:v>21</c:v>
                </c:pt>
                <c:pt idx="5">
                  <c:v>24</c:v>
                </c:pt>
                <c:pt idx="6">
                  <c:v>34</c:v>
                </c:pt>
                <c:pt idx="7">
                  <c:v>29</c:v>
                </c:pt>
                <c:pt idx="8">
                  <c:v>21</c:v>
                </c:pt>
                <c:pt idx="9">
                  <c:v>20</c:v>
                </c:pt>
              </c:numCache>
            </c:numRef>
          </c:val>
        </c:ser>
        <c:dLbls>
          <c:showLegendKey val="0"/>
          <c:showVal val="0"/>
          <c:showCatName val="0"/>
          <c:showSerName val="0"/>
          <c:showPercent val="0"/>
          <c:showBubbleSize val="0"/>
        </c:dLbls>
        <c:gapWidth val="50"/>
        <c:overlap val="100"/>
        <c:axId val="490451096"/>
        <c:axId val="4904514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(n=64)</c:v>
                      </c:pt>
                      <c:pt idx="1">
                        <c:v>Legevakten (n=140)</c:v>
                      </c:pt>
                      <c:pt idx="2">
                        <c:v>Helsestasjonstjenesten (n=79)</c:v>
                      </c:pt>
                      <c:pt idx="3">
                        <c:v>Skolehelsetjenesten (n=58)</c:v>
                      </c:pt>
                      <c:pt idx="4">
                        <c:v>Sykehjem / botilbud for eldre (n=86)</c:v>
                      </c:pt>
                      <c:pt idx="5">
                        <c:v>Hjemmetjenesten (n=56)</c:v>
                      </c:pt>
                      <c:pt idx="6">
                        <c:v>Eldre- /seniorsenteret (n=61)</c:v>
                      </c:pt>
                      <c:pt idx="7">
                        <c:v>Barnevernstjenesten (n=51)</c:v>
                      </c:pt>
                      <c:pt idx="8">
                        <c:v>NAV-kontoret (n=69)</c:v>
                      </c:pt>
                      <c:pt idx="9">
                        <c:v>Aktivitetstilbudet til eldre (n=51)</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4904510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451488"/>
        <c:crosses val="autoZero"/>
        <c:auto val="0"/>
        <c:lblAlgn val="ctr"/>
        <c:lblOffset val="100"/>
        <c:noMultiLvlLbl val="0"/>
      </c:catAx>
      <c:valAx>
        <c:axId val="4904514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04510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52</c:v>
                </c:pt>
                <c:pt idx="1">
                  <c:v>34</c:v>
                </c:pt>
                <c:pt idx="2">
                  <c:v>51</c:v>
                </c:pt>
                <c:pt idx="3">
                  <c:v>40</c:v>
                </c:pt>
                <c:pt idx="4">
                  <c:v>21</c:v>
                </c:pt>
                <c:pt idx="5">
                  <c:v>24</c:v>
                </c:pt>
                <c:pt idx="6">
                  <c:v>34</c:v>
                </c:pt>
                <c:pt idx="7">
                  <c:v>29</c:v>
                </c:pt>
                <c:pt idx="8">
                  <c:v>21</c:v>
                </c:pt>
                <c:pt idx="9">
                  <c:v>20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490452272"/>
        <c:axId val="490452664"/>
      </c:barChart>
      <c:catAx>
        <c:axId val="490452272"/>
        <c:scaling>
          <c:orientation val="maxMin"/>
        </c:scaling>
        <c:delete val="1"/>
        <c:axPos val="l"/>
        <c:numFmt formatCode="General" sourceLinked="1"/>
        <c:majorTickMark val="out"/>
        <c:minorTickMark val="none"/>
        <c:tickLblPos val="nextTo"/>
        <c:crossAx val="490452664"/>
        <c:crosses val="autoZero"/>
        <c:auto val="0"/>
        <c:lblAlgn val="ctr"/>
        <c:lblOffset val="100"/>
        <c:noMultiLvlLbl val="0"/>
      </c:catAx>
      <c:valAx>
        <c:axId val="490452664"/>
        <c:scaling>
          <c:orientation val="minMax"/>
          <c:max val="1"/>
          <c:min val="0"/>
        </c:scaling>
        <c:delete val="1"/>
        <c:axPos val="t"/>
        <c:numFmt formatCode="0%" sourceLinked="1"/>
        <c:majorTickMark val="out"/>
        <c:minorTickMark val="none"/>
        <c:tickLblPos val="high"/>
        <c:crossAx val="49045227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(n=606)</c:v>
                </c:pt>
                <c:pt idx="1">
                  <c:v>kveldstid i Oslo sentrum  (n=591)</c:v>
                </c:pt>
                <c:pt idx="2">
                  <c:v>dagtid der du bor (n=606)</c:v>
                </c:pt>
                <c:pt idx="3">
                  <c:v>kveldstid der du bor (n=602)</c:v>
                </c:pt>
              </c:strCache>
            </c:strRef>
          </c:cat>
          <c:val>
            <c:numRef>
              <c:f>Sheet1!$D$2:$D$5</c:f>
              <c:numCache>
                <c:formatCode>0</c:formatCode>
                <c:ptCount val="4"/>
                <c:pt idx="0">
                  <c:v>1</c:v>
                </c:pt>
                <c:pt idx="1">
                  <c:v>9</c:v>
                </c:pt>
                <c:pt idx="2">
                  <c:v>1</c:v>
                </c:pt>
                <c:pt idx="3">
                  <c:v>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(n=606)</c:v>
                </c:pt>
                <c:pt idx="1">
                  <c:v>kveldstid i Oslo sentrum  (n=591)</c:v>
                </c:pt>
                <c:pt idx="2">
                  <c:v>dagtid der du bor (n=606)</c:v>
                </c:pt>
                <c:pt idx="3">
                  <c:v>kveldstid der du bor (n=602)</c:v>
                </c:pt>
              </c:strCache>
            </c:strRef>
          </c:cat>
          <c:val>
            <c:numRef>
              <c:f>Sheet1!$C$2:$C$5</c:f>
              <c:numCache>
                <c:formatCode>0</c:formatCode>
                <c:ptCount val="4"/>
                <c:pt idx="0">
                  <c:v>10</c:v>
                </c:pt>
                <c:pt idx="1">
                  <c:v>43</c:v>
                </c:pt>
                <c:pt idx="2">
                  <c:v>6</c:v>
                </c:pt>
                <c:pt idx="3">
                  <c:v>24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(n=606)</c:v>
                </c:pt>
                <c:pt idx="1">
                  <c:v>kveldstid i Oslo sentrum  (n=591)</c:v>
                </c:pt>
                <c:pt idx="2">
                  <c:v>dagtid der du bor (n=606)</c:v>
                </c:pt>
                <c:pt idx="3">
                  <c:v>kveldstid der du bor (n=602)</c:v>
                </c:pt>
              </c:strCache>
            </c:strRef>
          </c:cat>
          <c:val>
            <c:numRef>
              <c:f>Sheet1!$B$2:$B$5</c:f>
              <c:numCache>
                <c:formatCode>0</c:formatCode>
                <c:ptCount val="4"/>
                <c:pt idx="0">
                  <c:v>88</c:v>
                </c:pt>
                <c:pt idx="1">
                  <c:v>48</c:v>
                </c:pt>
                <c:pt idx="2">
                  <c:v>93</c:v>
                </c:pt>
                <c:pt idx="3">
                  <c:v>71</c:v>
                </c:pt>
              </c:numCache>
            </c:numRef>
          </c:val>
        </c:ser>
        <c:dLbls>
          <c:showLegendKey val="0"/>
          <c:showVal val="0"/>
          <c:showCatName val="0"/>
          <c:showSerName val="0"/>
          <c:showPercent val="0"/>
          <c:showBubbleSize val="0"/>
        </c:dLbls>
        <c:gapWidth val="50"/>
        <c:overlap val="100"/>
        <c:axId val="490453448"/>
        <c:axId val="49045384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(n=606)</c:v>
                      </c:pt>
                      <c:pt idx="1">
                        <c:v>kveldstid i Oslo sentrum  (n=591)</c:v>
                      </c:pt>
                      <c:pt idx="2">
                        <c:v>dagtid der du bor (n=606)</c:v>
                      </c:pt>
                      <c:pt idx="3">
                        <c:v>kveldstid der du bor (n=602)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904534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453840"/>
        <c:crosses val="autoZero"/>
        <c:auto val="0"/>
        <c:lblAlgn val="ctr"/>
        <c:lblOffset val="100"/>
        <c:noMultiLvlLbl val="0"/>
      </c:catAx>
      <c:valAx>
        <c:axId val="49045384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045344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88</c:v>
                </c:pt>
                <c:pt idx="1">
                  <c:v>48</c:v>
                </c:pt>
                <c:pt idx="2">
                  <c:v>93</c:v>
                </c:pt>
                <c:pt idx="3">
                  <c:v>71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490454624"/>
        <c:axId val="490455016"/>
      </c:barChart>
      <c:catAx>
        <c:axId val="490454624"/>
        <c:scaling>
          <c:orientation val="maxMin"/>
        </c:scaling>
        <c:delete val="1"/>
        <c:axPos val="l"/>
        <c:numFmt formatCode="General" sourceLinked="1"/>
        <c:majorTickMark val="out"/>
        <c:minorTickMark val="none"/>
        <c:tickLblPos val="nextTo"/>
        <c:crossAx val="490455016"/>
        <c:crosses val="autoZero"/>
        <c:auto val="0"/>
        <c:lblAlgn val="ctr"/>
        <c:lblOffset val="100"/>
        <c:noMultiLvlLbl val="0"/>
      </c:catAx>
      <c:valAx>
        <c:axId val="490455016"/>
        <c:scaling>
          <c:orientation val="minMax"/>
          <c:max val="1"/>
          <c:min val="0"/>
        </c:scaling>
        <c:delete val="1"/>
        <c:axPos val="t"/>
        <c:numFmt formatCode="0%" sourceLinked="1"/>
        <c:majorTickMark val="out"/>
        <c:minorTickMark val="none"/>
        <c:tickLblPos val="high"/>
        <c:crossAx val="49045462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(n=11)</c:v>
                </c:pt>
                <c:pt idx="1">
                  <c:v>Alder (n=14)</c:v>
                </c:pt>
                <c:pt idx="2">
                  <c:v>Funksjonsevne (n=8)</c:v>
                </c:pt>
                <c:pt idx="3">
                  <c:v>Seksuell orientering (n=3)</c:v>
                </c:pt>
                <c:pt idx="4">
                  <c:v>Hudfarge (n=6)</c:v>
                </c:pt>
                <c:pt idx="5">
                  <c:v>Språk (n=8)</c:v>
                </c:pt>
                <c:pt idx="6">
                  <c:v>Religion/livssyn (n=2)</c:v>
                </c:pt>
                <c:pt idx="7">
                  <c:v>Annet, noter: (n=9)</c:v>
                </c:pt>
                <c:pt idx="8">
                  <c:v>Nei (n=551)</c:v>
                </c:pt>
              </c:strCache>
            </c:strRef>
          </c:cat>
          <c:val>
            <c:numRef>
              <c:f>Sheet1!$B$2:$B$10</c:f>
              <c:numCache>
                <c:formatCode>0</c:formatCode>
                <c:ptCount val="9"/>
                <c:pt idx="0">
                  <c:v>2</c:v>
                </c:pt>
                <c:pt idx="1">
                  <c:v>2</c:v>
                </c:pt>
                <c:pt idx="2">
                  <c:v>1</c:v>
                </c:pt>
                <c:pt idx="3">
                  <c:v>0</c:v>
                </c:pt>
                <c:pt idx="4">
                  <c:v>1</c:v>
                </c:pt>
                <c:pt idx="5">
                  <c:v>1</c:v>
                </c:pt>
                <c:pt idx="6">
                  <c:v>0</c:v>
                </c:pt>
                <c:pt idx="7">
                  <c:v>2</c:v>
                </c:pt>
                <c:pt idx="8">
                  <c:v>94</c:v>
                </c:pt>
              </c:numCache>
            </c:numRef>
          </c:val>
        </c:ser>
        <c:dLbls>
          <c:showLegendKey val="0"/>
          <c:showVal val="0"/>
          <c:showCatName val="0"/>
          <c:showSerName val="0"/>
          <c:showPercent val="0"/>
          <c:showBubbleSize val="0"/>
        </c:dLbls>
        <c:gapWidth val="50"/>
        <c:axId val="490161392"/>
        <c:axId val="490161784"/>
      </c:barChart>
      <c:catAx>
        <c:axId val="4901613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161784"/>
        <c:crosses val="autoZero"/>
        <c:auto val="0"/>
        <c:lblAlgn val="ctr"/>
        <c:lblOffset val="100"/>
        <c:tickLblSkip val="1"/>
        <c:noMultiLvlLbl val="0"/>
      </c:catAx>
      <c:valAx>
        <c:axId val="490161784"/>
        <c:scaling>
          <c:orientation val="minMax"/>
          <c:max val="100"/>
          <c:min val="0"/>
        </c:scaling>
        <c:delete val="1"/>
        <c:axPos val="t"/>
        <c:numFmt formatCode="0" sourceLinked="1"/>
        <c:majorTickMark val="out"/>
        <c:minorTickMark val="none"/>
        <c:tickLblPos val="nextTo"/>
        <c:crossAx val="49016139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(n=33)</c:v>
                </c:pt>
                <c:pt idx="1">
                  <c:v>Alder (n=9)</c:v>
                </c:pt>
                <c:pt idx="2">
                  <c:v>Funksjonsevne (n=2)</c:v>
                </c:pt>
                <c:pt idx="3">
                  <c:v>Seksuell orientering (n=9)</c:v>
                </c:pt>
                <c:pt idx="4">
                  <c:v>Hudfarge (n=6)</c:v>
                </c:pt>
                <c:pt idx="5">
                  <c:v>Språk (n=10)</c:v>
                </c:pt>
                <c:pt idx="6">
                  <c:v>Religion/livssyn (n=4)</c:v>
                </c:pt>
                <c:pt idx="7">
                  <c:v>Annet, noter: (n=6)</c:v>
                </c:pt>
                <c:pt idx="8">
                  <c:v>Nei (n=540)</c:v>
                </c:pt>
              </c:strCache>
            </c:strRef>
          </c:cat>
          <c:val>
            <c:numRef>
              <c:f>Sheet1!$B$2:$B$10</c:f>
              <c:numCache>
                <c:formatCode>0</c:formatCode>
                <c:ptCount val="9"/>
                <c:pt idx="0">
                  <c:v>5</c:v>
                </c:pt>
                <c:pt idx="1">
                  <c:v>1</c:v>
                </c:pt>
                <c:pt idx="2">
                  <c:v>0</c:v>
                </c:pt>
                <c:pt idx="3">
                  <c:v>1</c:v>
                </c:pt>
                <c:pt idx="4">
                  <c:v>1</c:v>
                </c:pt>
                <c:pt idx="5">
                  <c:v>2</c:v>
                </c:pt>
                <c:pt idx="6">
                  <c:v>1</c:v>
                </c:pt>
                <c:pt idx="7">
                  <c:v>1</c:v>
                </c:pt>
                <c:pt idx="8">
                  <c:v>89</c:v>
                </c:pt>
              </c:numCache>
            </c:numRef>
          </c:val>
        </c:ser>
        <c:dLbls>
          <c:showLegendKey val="0"/>
          <c:showVal val="0"/>
          <c:showCatName val="0"/>
          <c:showSerName val="0"/>
          <c:showPercent val="0"/>
          <c:showBubbleSize val="0"/>
        </c:dLbls>
        <c:gapWidth val="50"/>
        <c:axId val="490162568"/>
        <c:axId val="490162960"/>
      </c:barChart>
      <c:catAx>
        <c:axId val="4901625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162960"/>
        <c:crosses val="autoZero"/>
        <c:auto val="0"/>
        <c:lblAlgn val="ctr"/>
        <c:lblOffset val="100"/>
        <c:tickLblSkip val="1"/>
        <c:noMultiLvlLbl val="0"/>
      </c:catAx>
      <c:valAx>
        <c:axId val="490162960"/>
        <c:scaling>
          <c:orientation val="minMax"/>
          <c:max val="100"/>
          <c:min val="0"/>
        </c:scaling>
        <c:delete val="1"/>
        <c:axPos val="t"/>
        <c:numFmt formatCode="0" sourceLinked="1"/>
        <c:majorTickMark val="out"/>
        <c:minorTickMark val="none"/>
        <c:tickLblPos val="nextTo"/>
        <c:crossAx val="490162568"/>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(n=597)</c:v>
                </c:pt>
                <c:pt idx="1">
                  <c:v>Støyforholdene i Oslo sentrum (n=590)</c:v>
                </c:pt>
                <c:pt idx="2">
                  <c:v>Renhold av fortau, plasser og parkområder i Oslo sentrum (n=599)</c:v>
                </c:pt>
                <c:pt idx="3">
                  <c:v>Mengden av biltrafikk i Oslo sentrum (n=584)</c:v>
                </c:pt>
              </c:strCache>
            </c:strRef>
          </c:cat>
          <c:val>
            <c:numRef>
              <c:f>Sheet1!$D$2:$D$5</c:f>
              <c:numCache>
                <c:formatCode>0</c:formatCode>
                <c:ptCount val="4"/>
                <c:pt idx="0">
                  <c:v>15</c:v>
                </c:pt>
                <c:pt idx="1">
                  <c:v>14</c:v>
                </c:pt>
                <c:pt idx="2">
                  <c:v>25</c:v>
                </c:pt>
                <c:pt idx="3">
                  <c:v>20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(n=597)</c:v>
                </c:pt>
                <c:pt idx="1">
                  <c:v>Støyforholdene i Oslo sentrum (n=590)</c:v>
                </c:pt>
                <c:pt idx="2">
                  <c:v>Renhold av fortau, plasser og parkområder i Oslo sentrum (n=599)</c:v>
                </c:pt>
                <c:pt idx="3">
                  <c:v>Mengden av biltrafikk i Oslo sentrum (n=584)</c:v>
                </c:pt>
              </c:strCache>
            </c:strRef>
          </c:cat>
          <c:val>
            <c:numRef>
              <c:f>Sheet1!$C$2:$C$5</c:f>
              <c:numCache>
                <c:formatCode>0</c:formatCode>
                <c:ptCount val="4"/>
                <c:pt idx="0">
                  <c:v>62</c:v>
                </c:pt>
                <c:pt idx="1">
                  <c:v>63</c:v>
                </c:pt>
                <c:pt idx="2">
                  <c:v>53</c:v>
                </c:pt>
                <c:pt idx="3">
                  <c:v>57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(n=597)</c:v>
                </c:pt>
                <c:pt idx="1">
                  <c:v>Støyforholdene i Oslo sentrum (n=590)</c:v>
                </c:pt>
                <c:pt idx="2">
                  <c:v>Renhold av fortau, plasser og parkområder i Oslo sentrum (n=599)</c:v>
                </c:pt>
                <c:pt idx="3">
                  <c:v>Mengden av biltrafikk i Oslo sentrum (n=584)</c:v>
                </c:pt>
              </c:strCache>
            </c:strRef>
          </c:cat>
          <c:val>
            <c:numRef>
              <c:f>Sheet1!$B$2:$B$5</c:f>
              <c:numCache>
                <c:formatCode>0</c:formatCode>
                <c:ptCount val="4"/>
                <c:pt idx="0">
                  <c:v>23</c:v>
                </c:pt>
                <c:pt idx="1">
                  <c:v>22</c:v>
                </c:pt>
                <c:pt idx="2">
                  <c:v>22</c:v>
                </c:pt>
                <c:pt idx="3">
                  <c:v>23</c:v>
                </c:pt>
              </c:numCache>
            </c:numRef>
          </c:val>
        </c:ser>
        <c:dLbls>
          <c:showLegendKey val="0"/>
          <c:showVal val="0"/>
          <c:showCatName val="0"/>
          <c:showSerName val="0"/>
          <c:showPercent val="0"/>
          <c:showBubbleSize val="0"/>
        </c:dLbls>
        <c:gapWidth val="50"/>
        <c:overlap val="100"/>
        <c:axId val="490164920"/>
        <c:axId val="4901653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(n=597)</c:v>
                      </c:pt>
                      <c:pt idx="1">
                        <c:v>Støyforholdene i Oslo sentrum (n=590)</c:v>
                      </c:pt>
                      <c:pt idx="2">
                        <c:v>Renhold av fortau, plasser og parkområder i Oslo sentrum (n=599)</c:v>
                      </c:pt>
                      <c:pt idx="3">
                        <c:v>Mengden av biltrafikk i Oslo sentrum (n=584)</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901649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165312"/>
        <c:crosses val="autoZero"/>
        <c:auto val="0"/>
        <c:lblAlgn val="ctr"/>
        <c:lblOffset val="100"/>
        <c:noMultiLvlLbl val="0"/>
      </c:catAx>
      <c:valAx>
        <c:axId val="4901653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016492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23</c:v>
                </c:pt>
                <c:pt idx="1">
                  <c:v>22</c:v>
                </c:pt>
                <c:pt idx="2">
                  <c:v>22</c:v>
                </c:pt>
                <c:pt idx="3">
                  <c:v>23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490166096"/>
        <c:axId val="490166488"/>
      </c:barChart>
      <c:catAx>
        <c:axId val="490166096"/>
        <c:scaling>
          <c:orientation val="maxMin"/>
        </c:scaling>
        <c:delete val="1"/>
        <c:axPos val="l"/>
        <c:numFmt formatCode="General" sourceLinked="1"/>
        <c:majorTickMark val="out"/>
        <c:minorTickMark val="none"/>
        <c:tickLblPos val="nextTo"/>
        <c:crossAx val="490166488"/>
        <c:crosses val="autoZero"/>
        <c:auto val="0"/>
        <c:lblAlgn val="ctr"/>
        <c:lblOffset val="100"/>
        <c:noMultiLvlLbl val="0"/>
      </c:catAx>
      <c:valAx>
        <c:axId val="490166488"/>
        <c:scaling>
          <c:orientation val="minMax"/>
          <c:max val="1"/>
          <c:min val="0"/>
        </c:scaling>
        <c:delete val="1"/>
        <c:axPos val="t"/>
        <c:numFmt formatCode="0%" sourceLinked="1"/>
        <c:majorTickMark val="out"/>
        <c:minorTickMark val="none"/>
        <c:tickLblPos val="high"/>
        <c:crossAx val="4901660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(n=592)</c:v>
                </c:pt>
                <c:pt idx="1">
                  <c:v>Støyforholdene der du bor (n=602)</c:v>
                </c:pt>
                <c:pt idx="2">
                  <c:v>Renhold av fortau, plasser og parkområder der du bor (n=604)</c:v>
                </c:pt>
                <c:pt idx="3">
                  <c:v>Mengden av biltrafikk der du bor (n=599)</c:v>
                </c:pt>
                <c:pt idx="4">
                  <c:v>Tilrettelegging for kildesortering der du bor (n=591)</c:v>
                </c:pt>
                <c:pt idx="5">
                  <c:v>Tømming av papiravfallet ditt der du bor (n=596)</c:v>
                </c:pt>
                <c:pt idx="6">
                  <c:v>Tømming av rest-, plast- og matavfallet ditt, der du bor (n=597)</c:v>
                </c:pt>
              </c:strCache>
            </c:strRef>
          </c:cat>
          <c:val>
            <c:numRef>
              <c:f>Sheet1!$D$2:$D$8</c:f>
              <c:numCache>
                <c:formatCode>0</c:formatCode>
                <c:ptCount val="7"/>
                <c:pt idx="0">
                  <c:v>12</c:v>
                </c:pt>
                <c:pt idx="1">
                  <c:v>11</c:v>
                </c:pt>
                <c:pt idx="2">
                  <c:v>25</c:v>
                </c:pt>
                <c:pt idx="3">
                  <c:v>16</c:v>
                </c:pt>
                <c:pt idx="4">
                  <c:v>10</c:v>
                </c:pt>
                <c:pt idx="5">
                  <c:v>8</c:v>
                </c:pt>
                <c:pt idx="6">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(n=592)</c:v>
                </c:pt>
                <c:pt idx="1">
                  <c:v>Støyforholdene der du bor (n=602)</c:v>
                </c:pt>
                <c:pt idx="2">
                  <c:v>Renhold av fortau, plasser og parkområder der du bor (n=604)</c:v>
                </c:pt>
                <c:pt idx="3">
                  <c:v>Mengden av biltrafikk der du bor (n=599)</c:v>
                </c:pt>
                <c:pt idx="4">
                  <c:v>Tilrettelegging for kildesortering der du bor (n=591)</c:v>
                </c:pt>
                <c:pt idx="5">
                  <c:v>Tømming av papiravfallet ditt der du bor (n=596)</c:v>
                </c:pt>
                <c:pt idx="6">
                  <c:v>Tømming av rest-, plast- og matavfallet ditt, der du bor (n=597)</c:v>
                </c:pt>
              </c:strCache>
            </c:strRef>
          </c:cat>
          <c:val>
            <c:numRef>
              <c:f>Sheet1!$C$2:$C$8</c:f>
              <c:numCache>
                <c:formatCode>0</c:formatCode>
                <c:ptCount val="7"/>
                <c:pt idx="0">
                  <c:v>53</c:v>
                </c:pt>
                <c:pt idx="1">
                  <c:v>45</c:v>
                </c:pt>
                <c:pt idx="2">
                  <c:v>46</c:v>
                </c:pt>
                <c:pt idx="3">
                  <c:v>53</c:v>
                </c:pt>
                <c:pt idx="4">
                  <c:v>33</c:v>
                </c:pt>
                <c:pt idx="5">
                  <c:v>31</c:v>
                </c:pt>
                <c:pt idx="6">
                  <c:v>30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(n=592)</c:v>
                </c:pt>
                <c:pt idx="1">
                  <c:v>Støyforholdene der du bor (n=602)</c:v>
                </c:pt>
                <c:pt idx="2">
                  <c:v>Renhold av fortau, plasser og parkområder der du bor (n=604)</c:v>
                </c:pt>
                <c:pt idx="3">
                  <c:v>Mengden av biltrafikk der du bor (n=599)</c:v>
                </c:pt>
                <c:pt idx="4">
                  <c:v>Tilrettelegging for kildesortering der du bor (n=591)</c:v>
                </c:pt>
                <c:pt idx="5">
                  <c:v>Tømming av papiravfallet ditt der du bor (n=596)</c:v>
                </c:pt>
                <c:pt idx="6">
                  <c:v>Tømming av rest-, plast- og matavfallet ditt, der du bor (n=597)</c:v>
                </c:pt>
              </c:strCache>
            </c:strRef>
          </c:cat>
          <c:val>
            <c:numRef>
              <c:f>Sheet1!$B$2:$B$8</c:f>
              <c:numCache>
                <c:formatCode>0</c:formatCode>
                <c:ptCount val="7"/>
                <c:pt idx="0">
                  <c:v>35</c:v>
                </c:pt>
                <c:pt idx="1">
                  <c:v>44</c:v>
                </c:pt>
                <c:pt idx="2">
                  <c:v>29</c:v>
                </c:pt>
                <c:pt idx="3">
                  <c:v>31</c:v>
                </c:pt>
                <c:pt idx="4">
                  <c:v>58</c:v>
                </c:pt>
                <c:pt idx="5">
                  <c:v>61</c:v>
                </c:pt>
                <c:pt idx="6">
                  <c:v>63</c:v>
                </c:pt>
              </c:numCache>
            </c:numRef>
          </c:val>
        </c:ser>
        <c:dLbls>
          <c:showLegendKey val="0"/>
          <c:showVal val="0"/>
          <c:showCatName val="0"/>
          <c:showSerName val="0"/>
          <c:showPercent val="0"/>
          <c:showBubbleSize val="0"/>
        </c:dLbls>
        <c:gapWidth val="50"/>
        <c:overlap val="100"/>
        <c:axId val="491918000"/>
        <c:axId val="49191839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(n=592)</c:v>
                      </c:pt>
                      <c:pt idx="1">
                        <c:v>Støyforholdene der du bor (n=602)</c:v>
                      </c:pt>
                      <c:pt idx="2">
                        <c:v>Renhold av fortau, plasser og parkområder der du bor (n=604)</c:v>
                      </c:pt>
                      <c:pt idx="3">
                        <c:v>Mengden av biltrafikk der du bor (n=599)</c:v>
                      </c:pt>
                      <c:pt idx="4">
                        <c:v>Tilrettelegging for kildesortering der du bor (n=591)</c:v>
                      </c:pt>
                      <c:pt idx="5">
                        <c:v>Tømming av papiravfallet ditt der du bor (n=596)</c:v>
                      </c:pt>
                      <c:pt idx="6">
                        <c:v>Tømming av rest-, plast- og matavfallet ditt, der du bor (n=597)</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49191800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1918392"/>
        <c:crosses val="autoZero"/>
        <c:auto val="0"/>
        <c:lblAlgn val="ctr"/>
        <c:lblOffset val="100"/>
        <c:noMultiLvlLbl val="0"/>
      </c:catAx>
      <c:valAx>
        <c:axId val="4919183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191800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86</c:v>
                </c:pt>
                <c:pt idx="1">
                  <c:v>88</c:v>
                </c:pt>
                <c:pt idx="2">
                  <c:v>65</c:v>
                </c:pt>
                <c:pt idx="3">
                  <c:v>71</c:v>
                </c:pt>
                <c:pt idx="4">
                  <c:v>36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480278152"/>
        <c:axId val="480273448"/>
      </c:barChart>
      <c:catAx>
        <c:axId val="480278152"/>
        <c:scaling>
          <c:orientation val="maxMin"/>
        </c:scaling>
        <c:delete val="1"/>
        <c:axPos val="l"/>
        <c:numFmt formatCode="General" sourceLinked="1"/>
        <c:majorTickMark val="out"/>
        <c:minorTickMark val="none"/>
        <c:tickLblPos val="nextTo"/>
        <c:crossAx val="480273448"/>
        <c:crosses val="autoZero"/>
        <c:auto val="0"/>
        <c:lblAlgn val="ctr"/>
        <c:lblOffset val="100"/>
        <c:noMultiLvlLbl val="0"/>
      </c:catAx>
      <c:valAx>
        <c:axId val="480273448"/>
        <c:scaling>
          <c:orientation val="minMax"/>
          <c:max val="1"/>
          <c:min val="0"/>
        </c:scaling>
        <c:delete val="1"/>
        <c:axPos val="t"/>
        <c:numFmt formatCode="0%" sourceLinked="1"/>
        <c:majorTickMark val="out"/>
        <c:minorTickMark val="none"/>
        <c:tickLblPos val="high"/>
        <c:crossAx val="4802781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35</c:v>
                </c:pt>
                <c:pt idx="1">
                  <c:v>44</c:v>
                </c:pt>
                <c:pt idx="2">
                  <c:v>29</c:v>
                </c:pt>
                <c:pt idx="3">
                  <c:v>31</c:v>
                </c:pt>
                <c:pt idx="4">
                  <c:v>58</c:v>
                </c:pt>
                <c:pt idx="5">
                  <c:v>61</c:v>
                </c:pt>
                <c:pt idx="6">
                  <c:v>63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491919176"/>
        <c:axId val="491919568"/>
      </c:barChart>
      <c:catAx>
        <c:axId val="491919176"/>
        <c:scaling>
          <c:orientation val="maxMin"/>
        </c:scaling>
        <c:delete val="1"/>
        <c:axPos val="l"/>
        <c:numFmt formatCode="General" sourceLinked="1"/>
        <c:majorTickMark val="out"/>
        <c:minorTickMark val="none"/>
        <c:tickLblPos val="nextTo"/>
        <c:crossAx val="491919568"/>
        <c:crosses val="autoZero"/>
        <c:auto val="0"/>
        <c:lblAlgn val="ctr"/>
        <c:lblOffset val="100"/>
        <c:noMultiLvlLbl val="0"/>
      </c:catAx>
      <c:valAx>
        <c:axId val="491919568"/>
        <c:scaling>
          <c:orientation val="minMax"/>
          <c:max val="1"/>
          <c:min val="0"/>
        </c:scaling>
        <c:delete val="1"/>
        <c:axPos val="t"/>
        <c:numFmt formatCode="0%" sourceLinked="1"/>
        <c:majorTickMark val="out"/>
        <c:minorTickMark val="none"/>
        <c:tickLblPos val="high"/>
        <c:crossAx val="49191917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(n=147)</c:v>
                </c:pt>
                <c:pt idx="1">
                  <c:v>Nei (n=407)</c:v>
                </c:pt>
                <c:pt idx="2">
                  <c:v>Vet ikke/usikker (n=51)</c:v>
                </c:pt>
              </c:strCache>
            </c:strRef>
          </c:cat>
          <c:val>
            <c:numRef>
              <c:f>Sheet1!$B$2:$B$4</c:f>
              <c:numCache>
                <c:formatCode>0</c:formatCode>
                <c:ptCount val="3"/>
                <c:pt idx="0">
                  <c:v>24</c:v>
                </c:pt>
                <c:pt idx="1">
                  <c:v>67</c:v>
                </c:pt>
                <c:pt idx="2">
                  <c:v>8</c:v>
                </c:pt>
              </c:numCache>
            </c:numRef>
          </c:val>
        </c:ser>
        <c:dLbls>
          <c:showLegendKey val="0"/>
          <c:showVal val="0"/>
          <c:showCatName val="0"/>
          <c:showSerName val="0"/>
          <c:showPercent val="0"/>
          <c:showBubbleSize val="0"/>
        </c:dLbls>
        <c:gapWidth val="50"/>
        <c:axId val="490163744"/>
        <c:axId val="490164136"/>
      </c:barChart>
      <c:catAx>
        <c:axId val="4901637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164136"/>
        <c:crosses val="autoZero"/>
        <c:auto val="0"/>
        <c:lblAlgn val="ctr"/>
        <c:lblOffset val="100"/>
        <c:tickLblSkip val="1"/>
        <c:noMultiLvlLbl val="0"/>
      </c:catAx>
      <c:valAx>
        <c:axId val="490164136"/>
        <c:scaling>
          <c:orientation val="minMax"/>
          <c:max val="100"/>
          <c:min val="0"/>
        </c:scaling>
        <c:delete val="1"/>
        <c:axPos val="t"/>
        <c:numFmt formatCode="0" sourceLinked="1"/>
        <c:majorTickMark val="out"/>
        <c:minorTickMark val="none"/>
        <c:tickLblPos val="nextTo"/>
        <c:crossAx val="490163744"/>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(n=563)</c:v>
                </c:pt>
                <c:pt idx="1">
                  <c:v>synes du Oslo fortjener å bli tildelt prisen Europas miljøhovedstad? (n=437)</c:v>
                </c:pt>
              </c:strCache>
            </c:strRef>
          </c:cat>
          <c:val>
            <c:numRef>
              <c:f>Sheet1!$D$2:$D$3</c:f>
              <c:numCache>
                <c:formatCode>0</c:formatCode>
                <c:ptCount val="2"/>
                <c:pt idx="0">
                  <c:v>34</c:v>
                </c:pt>
                <c:pt idx="1">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(n=563)</c:v>
                </c:pt>
                <c:pt idx="1">
                  <c:v>synes du Oslo fortjener å bli tildelt prisen Europas miljøhovedstad? (n=437)</c:v>
                </c:pt>
              </c:strCache>
            </c:strRef>
          </c:cat>
          <c:val>
            <c:numRef>
              <c:f>Sheet1!$C$2:$C$3</c:f>
              <c:numCache>
                <c:formatCode>0</c:formatCode>
                <c:ptCount val="2"/>
                <c:pt idx="0">
                  <c:v>36</c:v>
                </c:pt>
                <c:pt idx="1">
                  <c:v>56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(n=563)</c:v>
                </c:pt>
                <c:pt idx="1">
                  <c:v>synes du Oslo fortjener å bli tildelt prisen Europas miljøhovedstad? (n=437)</c:v>
                </c:pt>
              </c:strCache>
            </c:strRef>
          </c:cat>
          <c:val>
            <c:numRef>
              <c:f>Sheet1!$B$2:$B$3</c:f>
              <c:numCache>
                <c:formatCode>0</c:formatCode>
                <c:ptCount val="2"/>
                <c:pt idx="0">
                  <c:v>30</c:v>
                </c:pt>
                <c:pt idx="1">
                  <c:v>27</c:v>
                </c:pt>
              </c:numCache>
            </c:numRef>
          </c:val>
        </c:ser>
        <c:dLbls>
          <c:showLegendKey val="0"/>
          <c:showVal val="0"/>
          <c:showCatName val="0"/>
          <c:showSerName val="0"/>
          <c:showPercent val="0"/>
          <c:showBubbleSize val="0"/>
        </c:dLbls>
        <c:gapWidth val="50"/>
        <c:overlap val="100"/>
        <c:axId val="491920352"/>
        <c:axId val="49192074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(n=563)</c:v>
                      </c:pt>
                      <c:pt idx="1">
                        <c:v>synes du Oslo fortjener å bli tildelt prisen Europas miljøhovedstad? (n=437)</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4919203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1920744"/>
        <c:crosses val="autoZero"/>
        <c:auto val="0"/>
        <c:lblAlgn val="ctr"/>
        <c:lblOffset val="100"/>
        <c:noMultiLvlLbl val="0"/>
      </c:catAx>
      <c:valAx>
        <c:axId val="49192074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19203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30</c:v>
                </c:pt>
                <c:pt idx="1">
                  <c:v>27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491921528"/>
        <c:axId val="491921920"/>
      </c:barChart>
      <c:catAx>
        <c:axId val="491921528"/>
        <c:scaling>
          <c:orientation val="maxMin"/>
        </c:scaling>
        <c:delete val="1"/>
        <c:axPos val="l"/>
        <c:numFmt formatCode="General" sourceLinked="1"/>
        <c:majorTickMark val="out"/>
        <c:minorTickMark val="none"/>
        <c:tickLblPos val="nextTo"/>
        <c:crossAx val="491921920"/>
        <c:crosses val="autoZero"/>
        <c:auto val="0"/>
        <c:lblAlgn val="ctr"/>
        <c:lblOffset val="100"/>
        <c:noMultiLvlLbl val="0"/>
      </c:catAx>
      <c:valAx>
        <c:axId val="491921920"/>
        <c:scaling>
          <c:orientation val="minMax"/>
          <c:max val="1"/>
          <c:min val="0"/>
        </c:scaling>
        <c:delete val="1"/>
        <c:axPos val="t"/>
        <c:numFmt formatCode="0%" sourceLinked="1"/>
        <c:majorTickMark val="out"/>
        <c:minorTickMark val="none"/>
        <c:tickLblPos val="high"/>
        <c:crossAx val="49192152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ofte...</a:t>
            </a:r>
          </a:p>
        </c:rich>
      </c:tx>
      <c:layout/>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(n=606)</c:v>
                </c:pt>
                <c:pt idx="1">
                  <c:v>Bruker du parker/friområder i området der du bor (inkl. fjorden, marka, osv.) (n=600)</c:v>
                </c:pt>
                <c:pt idx="2">
                  <c:v>Bruker du parker/friområder i Oslo utenfor egen bydel (inkl. fjorden, marka, osv.) (n=601)</c:v>
                </c:pt>
                <c:pt idx="3">
                  <c:v>Deltar du i frivillig organisasjonsvirksomhet (n=607)</c:v>
                </c:pt>
                <c:pt idx="4">
                  <c:v>Driver du med idrett (n=609)</c:v>
                </c:pt>
              </c:strCache>
            </c:strRef>
          </c:cat>
          <c:val>
            <c:numRef>
              <c:f>Sheet1!$G$2:$G$6</c:f>
              <c:numCache>
                <c:formatCode>0</c:formatCode>
                <c:ptCount val="5"/>
                <c:pt idx="0">
                  <c:v>11</c:v>
                </c:pt>
                <c:pt idx="1">
                  <c:v>11</c:v>
                </c:pt>
                <c:pt idx="2">
                  <c:v>3</c:v>
                </c:pt>
                <c:pt idx="3">
                  <c:v>1</c:v>
                </c:pt>
                <c:pt idx="4">
                  <c:v>8</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(n=606)</c:v>
                </c:pt>
                <c:pt idx="1">
                  <c:v>Bruker du parker/friområder i området der du bor (inkl. fjorden, marka, osv.) (n=600)</c:v>
                </c:pt>
                <c:pt idx="2">
                  <c:v>Bruker du parker/friområder i Oslo utenfor egen bydel (inkl. fjorden, marka, osv.) (n=601)</c:v>
                </c:pt>
                <c:pt idx="3">
                  <c:v>Deltar du i frivillig organisasjonsvirksomhet (n=607)</c:v>
                </c:pt>
                <c:pt idx="4">
                  <c:v>Driver du med idrett (n=609)</c:v>
                </c:pt>
              </c:strCache>
            </c:strRef>
          </c:cat>
          <c:val>
            <c:numRef>
              <c:f>Sheet1!$F$2:$F$6</c:f>
              <c:numCache>
                <c:formatCode>0</c:formatCode>
                <c:ptCount val="5"/>
                <c:pt idx="0">
                  <c:v>25</c:v>
                </c:pt>
                <c:pt idx="1">
                  <c:v>38</c:v>
                </c:pt>
                <c:pt idx="2">
                  <c:v>22</c:v>
                </c:pt>
                <c:pt idx="3">
                  <c:v>7</c:v>
                </c:pt>
                <c:pt idx="4">
                  <c:v>33</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(n=606)</c:v>
                </c:pt>
                <c:pt idx="1">
                  <c:v>Bruker du parker/friområder i området der du bor (inkl. fjorden, marka, osv.) (n=600)</c:v>
                </c:pt>
                <c:pt idx="2">
                  <c:v>Bruker du parker/friområder i Oslo utenfor egen bydel (inkl. fjorden, marka, osv.) (n=601)</c:v>
                </c:pt>
                <c:pt idx="3">
                  <c:v>Deltar du i frivillig organisasjonsvirksomhet (n=607)</c:v>
                </c:pt>
                <c:pt idx="4">
                  <c:v>Driver du med idrett (n=609)</c:v>
                </c:pt>
              </c:strCache>
            </c:strRef>
          </c:cat>
          <c:val>
            <c:numRef>
              <c:f>Sheet1!$E$2:$E$6</c:f>
              <c:numCache>
                <c:formatCode>0</c:formatCode>
                <c:ptCount val="5"/>
                <c:pt idx="0">
                  <c:v>14</c:v>
                </c:pt>
                <c:pt idx="1">
                  <c:v>34</c:v>
                </c:pt>
                <c:pt idx="2">
                  <c:v>41</c:v>
                </c:pt>
                <c:pt idx="3">
                  <c:v>8</c:v>
                </c:pt>
                <c:pt idx="4">
                  <c:v>16</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(n=606)</c:v>
                </c:pt>
                <c:pt idx="1">
                  <c:v>Bruker du parker/friområder i området der du bor (inkl. fjorden, marka, osv.) (n=600)</c:v>
                </c:pt>
                <c:pt idx="2">
                  <c:v>Bruker du parker/friområder i Oslo utenfor egen bydel (inkl. fjorden, marka, osv.) (n=601)</c:v>
                </c:pt>
                <c:pt idx="3">
                  <c:v>Deltar du i frivillig organisasjonsvirksomhet (n=607)</c:v>
                </c:pt>
                <c:pt idx="4">
                  <c:v>Driver du med idrett (n=609)</c:v>
                </c:pt>
              </c:strCache>
            </c:strRef>
          </c:cat>
          <c:val>
            <c:numRef>
              <c:f>Sheet1!$D$2:$D$6</c:f>
              <c:numCache>
                <c:formatCode>0</c:formatCode>
                <c:ptCount val="5"/>
                <c:pt idx="0">
                  <c:v>15</c:v>
                </c:pt>
                <c:pt idx="1">
                  <c:v>12</c:v>
                </c:pt>
                <c:pt idx="2">
                  <c:v>24</c:v>
                </c:pt>
                <c:pt idx="3">
                  <c:v>11</c:v>
                </c:pt>
                <c:pt idx="4">
                  <c:v>5</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(n=606)</c:v>
                </c:pt>
                <c:pt idx="1">
                  <c:v>Bruker du parker/friområder i området der du bor (inkl. fjorden, marka, osv.) (n=600)</c:v>
                </c:pt>
                <c:pt idx="2">
                  <c:v>Bruker du parker/friområder i Oslo utenfor egen bydel (inkl. fjorden, marka, osv.) (n=601)</c:v>
                </c:pt>
                <c:pt idx="3">
                  <c:v>Deltar du i frivillig organisasjonsvirksomhet (n=607)</c:v>
                </c:pt>
                <c:pt idx="4">
                  <c:v>Driver du med idrett (n=609)</c:v>
                </c:pt>
              </c:strCache>
            </c:strRef>
          </c:cat>
          <c:val>
            <c:numRef>
              <c:f>Sheet1!$C$2:$C$6</c:f>
              <c:numCache>
                <c:formatCode>0</c:formatCode>
                <c:ptCount val="5"/>
                <c:pt idx="0">
                  <c:v>9</c:v>
                </c:pt>
                <c:pt idx="1">
                  <c:v>2</c:v>
                </c:pt>
                <c:pt idx="2">
                  <c:v>6</c:v>
                </c:pt>
                <c:pt idx="3">
                  <c:v>18</c:v>
                </c:pt>
                <c:pt idx="4">
                  <c:v>11</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(n=606)</c:v>
                </c:pt>
                <c:pt idx="1">
                  <c:v>Bruker du parker/friområder i området der du bor (inkl. fjorden, marka, osv.) (n=600)</c:v>
                </c:pt>
                <c:pt idx="2">
                  <c:v>Bruker du parker/friområder i Oslo utenfor egen bydel (inkl. fjorden, marka, osv.) (n=601)</c:v>
                </c:pt>
                <c:pt idx="3">
                  <c:v>Deltar du i frivillig organisasjonsvirksomhet (n=607)</c:v>
                </c:pt>
                <c:pt idx="4">
                  <c:v>Driver du med idrett (n=609)</c:v>
                </c:pt>
              </c:strCache>
            </c:strRef>
          </c:cat>
          <c:val>
            <c:numRef>
              <c:f>Sheet1!$B$2:$B$6</c:f>
              <c:numCache>
                <c:formatCode>0</c:formatCode>
                <c:ptCount val="5"/>
                <c:pt idx="0">
                  <c:v>26</c:v>
                </c:pt>
                <c:pt idx="1">
                  <c:v>3</c:v>
                </c:pt>
                <c:pt idx="2">
                  <c:v>3</c:v>
                </c:pt>
                <c:pt idx="3">
                  <c:v>54</c:v>
                </c:pt>
                <c:pt idx="4">
                  <c:v>28</c:v>
                </c:pt>
              </c:numCache>
            </c:numRef>
          </c:val>
        </c:ser>
        <c:dLbls>
          <c:showLegendKey val="0"/>
          <c:showVal val="0"/>
          <c:showCatName val="0"/>
          <c:showSerName val="0"/>
          <c:showPercent val="0"/>
          <c:showBubbleSize val="0"/>
        </c:dLbls>
        <c:gapWidth val="50"/>
        <c:overlap val="100"/>
        <c:axId val="491922704"/>
        <c:axId val="491923096"/>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(n=606)</c:v>
                      </c:pt>
                      <c:pt idx="1">
                        <c:v>Bruker du parker/friområder i området der du bor (inkl. fjorden, marka, osv.) (n=600)</c:v>
                      </c:pt>
                      <c:pt idx="2">
                        <c:v>Bruker du parker/friområder i Oslo utenfor egen bydel (inkl. fjorden, marka, osv.) (n=601)</c:v>
                      </c:pt>
                      <c:pt idx="3">
                        <c:v>Deltar du i frivillig organisasjonsvirksomhet (n=607)</c:v>
                      </c:pt>
                      <c:pt idx="4">
                        <c:v>Driver du med idrett (n=609)</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4919227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1923096"/>
        <c:crosses val="autoZero"/>
        <c:auto val="0"/>
        <c:lblAlgn val="ctr"/>
        <c:lblOffset val="100"/>
        <c:noMultiLvlLbl val="0"/>
      </c:catAx>
      <c:valAx>
        <c:axId val="49192309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1922704"/>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36</c:v>
                </c:pt>
                <c:pt idx="1">
                  <c:v>48</c:v>
                </c:pt>
                <c:pt idx="2">
                  <c:v>25</c:v>
                </c:pt>
                <c:pt idx="3">
                  <c:v>9</c:v>
                </c:pt>
                <c:pt idx="4">
                  <c:v>40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491923880"/>
        <c:axId val="491924272"/>
      </c:barChart>
      <c:catAx>
        <c:axId val="491923880"/>
        <c:scaling>
          <c:orientation val="maxMin"/>
        </c:scaling>
        <c:delete val="1"/>
        <c:axPos val="l"/>
        <c:numFmt formatCode="General" sourceLinked="1"/>
        <c:majorTickMark val="out"/>
        <c:minorTickMark val="none"/>
        <c:tickLblPos val="nextTo"/>
        <c:crossAx val="491924272"/>
        <c:crosses val="autoZero"/>
        <c:auto val="0"/>
        <c:lblAlgn val="ctr"/>
        <c:lblOffset val="100"/>
        <c:noMultiLvlLbl val="0"/>
      </c:catAx>
      <c:valAx>
        <c:axId val="491924272"/>
        <c:scaling>
          <c:orientation val="minMax"/>
          <c:max val="1"/>
          <c:min val="0"/>
        </c:scaling>
        <c:delete val="1"/>
        <c:axPos val="t"/>
        <c:numFmt formatCode="0%" sourceLinked="1"/>
        <c:majorTickMark val="out"/>
        <c:minorTickMark val="none"/>
        <c:tickLblPos val="high"/>
        <c:crossAx val="4919238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(n=579)</c:v>
                </c:pt>
                <c:pt idx="1">
                  <c:v>Grusing og salting av veier (n=575)</c:v>
                </c:pt>
                <c:pt idx="2">
                  <c:v>Renhold	av veier (n=582)</c:v>
                </c:pt>
                <c:pt idx="3">
                  <c:v>Standard på veidekket (n=505)</c:v>
                </c:pt>
                <c:pt idx="4">
                  <c:v>Tilrettelegging for syklister (n=540)</c:v>
                </c:pt>
                <c:pt idx="5">
                  <c:v>Tilrettelegging for fotgjengere (n=605)</c:v>
                </c:pt>
                <c:pt idx="6">
                  <c:v>Snørydding, grusing og salting av gang- og sykkelveier (n=550)</c:v>
                </c:pt>
              </c:strCache>
            </c:strRef>
          </c:cat>
          <c:val>
            <c:numRef>
              <c:f>Sheet1!$D$2:$D$8</c:f>
              <c:numCache>
                <c:formatCode>0</c:formatCode>
                <c:ptCount val="7"/>
                <c:pt idx="0">
                  <c:v>36</c:v>
                </c:pt>
                <c:pt idx="1">
                  <c:v>30</c:v>
                </c:pt>
                <c:pt idx="2">
                  <c:v>28</c:v>
                </c:pt>
                <c:pt idx="3">
                  <c:v>32</c:v>
                </c:pt>
                <c:pt idx="4">
                  <c:v>23</c:v>
                </c:pt>
                <c:pt idx="5">
                  <c:v>13</c:v>
                </c:pt>
                <c:pt idx="6">
                  <c:v>44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(n=579)</c:v>
                </c:pt>
                <c:pt idx="1">
                  <c:v>Grusing og salting av veier (n=575)</c:v>
                </c:pt>
                <c:pt idx="2">
                  <c:v>Renhold	av veier (n=582)</c:v>
                </c:pt>
                <c:pt idx="3">
                  <c:v>Standard på veidekket (n=505)</c:v>
                </c:pt>
                <c:pt idx="4">
                  <c:v>Tilrettelegging for syklister (n=540)</c:v>
                </c:pt>
                <c:pt idx="5">
                  <c:v>Tilrettelegging for fotgjengere (n=605)</c:v>
                </c:pt>
                <c:pt idx="6">
                  <c:v>Snørydding, grusing og salting av gang- og sykkelveier (n=550)</c:v>
                </c:pt>
              </c:strCache>
            </c:strRef>
          </c:cat>
          <c:val>
            <c:numRef>
              <c:f>Sheet1!$C$2:$C$8</c:f>
              <c:numCache>
                <c:formatCode>0</c:formatCode>
                <c:ptCount val="7"/>
                <c:pt idx="0">
                  <c:v>44</c:v>
                </c:pt>
                <c:pt idx="1">
                  <c:v>52</c:v>
                </c:pt>
                <c:pt idx="2">
                  <c:v>54</c:v>
                </c:pt>
                <c:pt idx="3">
                  <c:v>55</c:v>
                </c:pt>
                <c:pt idx="4">
                  <c:v>56</c:v>
                </c:pt>
                <c:pt idx="5">
                  <c:v>47</c:v>
                </c:pt>
                <c:pt idx="6">
                  <c:v>44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(n=579)</c:v>
                </c:pt>
                <c:pt idx="1">
                  <c:v>Grusing og salting av veier (n=575)</c:v>
                </c:pt>
                <c:pt idx="2">
                  <c:v>Renhold	av veier (n=582)</c:v>
                </c:pt>
                <c:pt idx="3">
                  <c:v>Standard på veidekket (n=505)</c:v>
                </c:pt>
                <c:pt idx="4">
                  <c:v>Tilrettelegging for syklister (n=540)</c:v>
                </c:pt>
                <c:pt idx="5">
                  <c:v>Tilrettelegging for fotgjengere (n=605)</c:v>
                </c:pt>
                <c:pt idx="6">
                  <c:v>Snørydding, grusing og salting av gang- og sykkelveier (n=550)</c:v>
                </c:pt>
              </c:strCache>
            </c:strRef>
          </c:cat>
          <c:val>
            <c:numRef>
              <c:f>Sheet1!$B$2:$B$8</c:f>
              <c:numCache>
                <c:formatCode>0</c:formatCode>
                <c:ptCount val="7"/>
                <c:pt idx="0">
                  <c:v>20</c:v>
                </c:pt>
                <c:pt idx="1">
                  <c:v>18</c:v>
                </c:pt>
                <c:pt idx="2">
                  <c:v>19</c:v>
                </c:pt>
                <c:pt idx="3">
                  <c:v>13</c:v>
                </c:pt>
                <c:pt idx="4">
                  <c:v>20</c:v>
                </c:pt>
                <c:pt idx="5">
                  <c:v>40</c:v>
                </c:pt>
                <c:pt idx="6">
                  <c:v>11</c:v>
                </c:pt>
              </c:numCache>
            </c:numRef>
          </c:val>
        </c:ser>
        <c:dLbls>
          <c:showLegendKey val="0"/>
          <c:showVal val="0"/>
          <c:showCatName val="0"/>
          <c:showSerName val="0"/>
          <c:showPercent val="0"/>
          <c:showBubbleSize val="0"/>
        </c:dLbls>
        <c:gapWidth val="50"/>
        <c:overlap val="100"/>
        <c:axId val="490266200"/>
        <c:axId val="49026659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(n=579)</c:v>
                      </c:pt>
                      <c:pt idx="1">
                        <c:v>Grusing og salting av veier (n=575)</c:v>
                      </c:pt>
                      <c:pt idx="2">
                        <c:v>Renhold	av veier (n=582)</c:v>
                      </c:pt>
                      <c:pt idx="3">
                        <c:v>Standard på veidekket (n=505)</c:v>
                      </c:pt>
                      <c:pt idx="4">
                        <c:v>Tilrettelegging for syklister (n=540)</c:v>
                      </c:pt>
                      <c:pt idx="5">
                        <c:v>Tilrettelegging for fotgjengere (n=605)</c:v>
                      </c:pt>
                      <c:pt idx="6">
                        <c:v>Snørydding, grusing og salting av gang- og sykkelveier (n=550)</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49026620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266592"/>
        <c:crosses val="autoZero"/>
        <c:auto val="0"/>
        <c:lblAlgn val="ctr"/>
        <c:lblOffset val="100"/>
        <c:noMultiLvlLbl val="0"/>
      </c:catAx>
      <c:valAx>
        <c:axId val="4902665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026620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20</c:v>
                </c:pt>
                <c:pt idx="1">
                  <c:v>18</c:v>
                </c:pt>
                <c:pt idx="2">
                  <c:v>19</c:v>
                </c:pt>
                <c:pt idx="3">
                  <c:v>13</c:v>
                </c:pt>
                <c:pt idx="4">
                  <c:v>20</c:v>
                </c:pt>
                <c:pt idx="5">
                  <c:v>40</c:v>
                </c:pt>
                <c:pt idx="6">
                  <c:v>11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490267376"/>
        <c:axId val="490267768"/>
      </c:barChart>
      <c:catAx>
        <c:axId val="490267376"/>
        <c:scaling>
          <c:orientation val="maxMin"/>
        </c:scaling>
        <c:delete val="1"/>
        <c:axPos val="l"/>
        <c:numFmt formatCode="General" sourceLinked="1"/>
        <c:majorTickMark val="out"/>
        <c:minorTickMark val="none"/>
        <c:tickLblPos val="nextTo"/>
        <c:crossAx val="490267768"/>
        <c:crosses val="autoZero"/>
        <c:auto val="0"/>
        <c:lblAlgn val="ctr"/>
        <c:lblOffset val="100"/>
        <c:noMultiLvlLbl val="0"/>
      </c:catAx>
      <c:valAx>
        <c:axId val="490267768"/>
        <c:scaling>
          <c:orientation val="minMax"/>
          <c:max val="1"/>
          <c:min val="0"/>
        </c:scaling>
        <c:delete val="1"/>
        <c:axPos val="t"/>
        <c:numFmt formatCode="0%" sourceLinked="1"/>
        <c:majorTickMark val="out"/>
        <c:minorTickMark val="none"/>
        <c:tickLblPos val="high"/>
        <c:crossAx val="49026737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(n=596)</c:v>
                </c:pt>
                <c:pt idx="1">
                  <c:v>Muligheten for trafikksikker lek i området der du bor  (n=505)</c:v>
                </c:pt>
                <c:pt idx="2">
                  <c:v>Hastigheten på veiene i området der du bor  (n=583)</c:v>
                </c:pt>
                <c:pt idx="3">
                  <c:v>Fortau, fartsdempere og lignende tiltak i området der du bor  (n=559)</c:v>
                </c:pt>
              </c:strCache>
            </c:strRef>
          </c:cat>
          <c:val>
            <c:numRef>
              <c:f>Sheet1!$D$2:$D$5</c:f>
              <c:numCache>
                <c:formatCode>0</c:formatCode>
                <c:ptCount val="4"/>
                <c:pt idx="0">
                  <c:v>7</c:v>
                </c:pt>
                <c:pt idx="1">
                  <c:v>21</c:v>
                </c:pt>
                <c:pt idx="2">
                  <c:v>10</c:v>
                </c:pt>
                <c:pt idx="3">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(n=596)</c:v>
                </c:pt>
                <c:pt idx="1">
                  <c:v>Muligheten for trafikksikker lek i området der du bor  (n=505)</c:v>
                </c:pt>
                <c:pt idx="2">
                  <c:v>Hastigheten på veiene i området der du bor  (n=583)</c:v>
                </c:pt>
                <c:pt idx="3">
                  <c:v>Fortau, fartsdempere og lignende tiltak i området der du bor  (n=559)</c:v>
                </c:pt>
              </c:strCache>
            </c:strRef>
          </c:cat>
          <c:val>
            <c:numRef>
              <c:f>Sheet1!$C$2:$C$5</c:f>
              <c:numCache>
                <c:formatCode>0</c:formatCode>
                <c:ptCount val="4"/>
                <c:pt idx="0">
                  <c:v>47</c:v>
                </c:pt>
                <c:pt idx="1">
                  <c:v>48</c:v>
                </c:pt>
                <c:pt idx="2">
                  <c:v>48</c:v>
                </c:pt>
                <c:pt idx="3">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(n=596)</c:v>
                </c:pt>
                <c:pt idx="1">
                  <c:v>Muligheten for trafikksikker lek i området der du bor  (n=505)</c:v>
                </c:pt>
                <c:pt idx="2">
                  <c:v>Hastigheten på veiene i området der du bor  (n=583)</c:v>
                </c:pt>
                <c:pt idx="3">
                  <c:v>Fortau, fartsdempere og lignende tiltak i området der du bor  (n=559)</c:v>
                </c:pt>
              </c:strCache>
            </c:strRef>
          </c:cat>
          <c:val>
            <c:numRef>
              <c:f>Sheet1!$B$2:$B$5</c:f>
              <c:numCache>
                <c:formatCode>0</c:formatCode>
                <c:ptCount val="4"/>
                <c:pt idx="0">
                  <c:v>46</c:v>
                </c:pt>
                <c:pt idx="1">
                  <c:v>31</c:v>
                </c:pt>
                <c:pt idx="2">
                  <c:v>43</c:v>
                </c:pt>
                <c:pt idx="3">
                  <c:v>41</c:v>
                </c:pt>
              </c:numCache>
            </c:numRef>
          </c:val>
        </c:ser>
        <c:dLbls>
          <c:showLegendKey val="0"/>
          <c:showVal val="0"/>
          <c:showCatName val="0"/>
          <c:showSerName val="0"/>
          <c:showPercent val="0"/>
          <c:showBubbleSize val="0"/>
        </c:dLbls>
        <c:gapWidth val="50"/>
        <c:overlap val="100"/>
        <c:axId val="490268552"/>
        <c:axId val="49026894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(n=596)</c:v>
                      </c:pt>
                      <c:pt idx="1">
                        <c:v>Muligheten for trafikksikker lek i området der du bor  (n=505)</c:v>
                      </c:pt>
                      <c:pt idx="2">
                        <c:v>Hastigheten på veiene i området der du bor  (n=583)</c:v>
                      </c:pt>
                      <c:pt idx="3">
                        <c:v>Fortau, fartsdempere og lignende tiltak i området der du bor  (n=559)</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902685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268944"/>
        <c:crosses val="autoZero"/>
        <c:auto val="0"/>
        <c:lblAlgn val="ctr"/>
        <c:lblOffset val="100"/>
        <c:noMultiLvlLbl val="0"/>
      </c:catAx>
      <c:valAx>
        <c:axId val="49026894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02685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46</c:v>
                </c:pt>
                <c:pt idx="1">
                  <c:v>31</c:v>
                </c:pt>
                <c:pt idx="2">
                  <c:v>43</c:v>
                </c:pt>
                <c:pt idx="3">
                  <c:v>41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490269728"/>
        <c:axId val="490270120"/>
      </c:barChart>
      <c:catAx>
        <c:axId val="490269728"/>
        <c:scaling>
          <c:orientation val="maxMin"/>
        </c:scaling>
        <c:delete val="1"/>
        <c:axPos val="l"/>
        <c:numFmt formatCode="General" sourceLinked="1"/>
        <c:majorTickMark val="out"/>
        <c:minorTickMark val="none"/>
        <c:tickLblPos val="nextTo"/>
        <c:crossAx val="490270120"/>
        <c:crosses val="autoZero"/>
        <c:auto val="0"/>
        <c:lblAlgn val="ctr"/>
        <c:lblOffset val="100"/>
        <c:noMultiLvlLbl val="0"/>
      </c:catAx>
      <c:valAx>
        <c:axId val="490270120"/>
        <c:scaling>
          <c:orientation val="minMax"/>
          <c:max val="1"/>
          <c:min val="0"/>
        </c:scaling>
        <c:delete val="1"/>
        <c:axPos val="t"/>
        <c:numFmt formatCode="0%" sourceLinked="1"/>
        <c:majorTickMark val="out"/>
        <c:minorTickMark val="none"/>
        <c:tickLblPos val="high"/>
        <c:crossAx val="49026972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(n=600)</c:v>
                </c:pt>
                <c:pt idx="1">
                  <c:v>Parkeringstilbudet der du bor (n=513)</c:v>
                </c:pt>
                <c:pt idx="2">
                  <c:v>Mulighetene for å sykle der du bor (n=573)</c:v>
                </c:pt>
                <c:pt idx="3">
                  <c:v>Det kollektive transporttilbudet der du bor (n=601)</c:v>
                </c:pt>
              </c:strCache>
            </c:strRef>
          </c:cat>
          <c:val>
            <c:numRef>
              <c:f>Sheet1!$D$2:$D$5</c:f>
              <c:numCache>
                <c:formatCode>0</c:formatCode>
                <c:ptCount val="4"/>
                <c:pt idx="0">
                  <c:v>7</c:v>
                </c:pt>
                <c:pt idx="1">
                  <c:v>43</c:v>
                </c:pt>
                <c:pt idx="2">
                  <c:v>7</c:v>
                </c:pt>
                <c:pt idx="3">
                  <c:v>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(n=600)</c:v>
                </c:pt>
                <c:pt idx="1">
                  <c:v>Parkeringstilbudet der du bor (n=513)</c:v>
                </c:pt>
                <c:pt idx="2">
                  <c:v>Mulighetene for å sykle der du bor (n=573)</c:v>
                </c:pt>
                <c:pt idx="3">
                  <c:v>Det kollektive transporttilbudet der du bor (n=601)</c:v>
                </c:pt>
              </c:strCache>
            </c:strRef>
          </c:cat>
          <c:val>
            <c:numRef>
              <c:f>Sheet1!$C$2:$C$5</c:f>
              <c:numCache>
                <c:formatCode>0</c:formatCode>
                <c:ptCount val="4"/>
                <c:pt idx="0">
                  <c:v>43</c:v>
                </c:pt>
                <c:pt idx="1">
                  <c:v>35</c:v>
                </c:pt>
                <c:pt idx="2">
                  <c:v>39</c:v>
                </c:pt>
                <c:pt idx="3">
                  <c:v>20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(n=600)</c:v>
                </c:pt>
                <c:pt idx="1">
                  <c:v>Parkeringstilbudet der du bor (n=513)</c:v>
                </c:pt>
                <c:pt idx="2">
                  <c:v>Mulighetene for å sykle der du bor (n=573)</c:v>
                </c:pt>
                <c:pt idx="3">
                  <c:v>Det kollektive transporttilbudet der du bor (n=601)</c:v>
                </c:pt>
              </c:strCache>
            </c:strRef>
          </c:cat>
          <c:val>
            <c:numRef>
              <c:f>Sheet1!$B$2:$B$5</c:f>
              <c:numCache>
                <c:formatCode>0</c:formatCode>
                <c:ptCount val="4"/>
                <c:pt idx="0">
                  <c:v>50</c:v>
                </c:pt>
                <c:pt idx="1">
                  <c:v>22</c:v>
                </c:pt>
                <c:pt idx="2">
                  <c:v>54</c:v>
                </c:pt>
                <c:pt idx="3">
                  <c:v>76</c:v>
                </c:pt>
              </c:numCache>
            </c:numRef>
          </c:val>
        </c:ser>
        <c:dLbls>
          <c:showLegendKey val="0"/>
          <c:showVal val="0"/>
          <c:showCatName val="0"/>
          <c:showSerName val="0"/>
          <c:showPercent val="0"/>
          <c:showBubbleSize val="0"/>
        </c:dLbls>
        <c:gapWidth val="50"/>
        <c:overlap val="100"/>
        <c:axId val="487059144"/>
        <c:axId val="4870587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(n=600)</c:v>
                      </c:pt>
                      <c:pt idx="1">
                        <c:v>Parkeringstilbudet der du bor (n=513)</c:v>
                      </c:pt>
                      <c:pt idx="2">
                        <c:v>Mulighetene for å sykle der du bor (n=573)</c:v>
                      </c:pt>
                      <c:pt idx="3">
                        <c:v>Det kollektive transporttilbudet der du bor (n=601)</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870591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7058752"/>
        <c:crosses val="autoZero"/>
        <c:auto val="0"/>
        <c:lblAlgn val="ctr"/>
        <c:lblOffset val="100"/>
        <c:noMultiLvlLbl val="0"/>
      </c:catAx>
      <c:valAx>
        <c:axId val="4870587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70591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(n=189)</c:v>
                </c:pt>
                <c:pt idx="1">
                  <c:v>Tilgang på parker/friområder for barn der du bor (n=475)</c:v>
                </c:pt>
                <c:pt idx="2">
                  <c:v>Trygghet for barn når det gjelder å ferdes ute der du bor (n=422)</c:v>
                </c:pt>
                <c:pt idx="3">
                  <c:v>Oppvekstmiljøet for barn der du bor (n=365)</c:v>
                </c:pt>
                <c:pt idx="4">
                  <c:v>Oppvekstmiljøet for ungdom der du bor (n=328)</c:v>
                </c:pt>
                <c:pt idx="5">
                  <c:v>Barnehagedekningen der du bor (n=156)</c:v>
                </c:pt>
              </c:strCache>
            </c:strRef>
          </c:cat>
          <c:val>
            <c:numRef>
              <c:f>Sheet1!$D$2:$D$7</c:f>
              <c:numCache>
                <c:formatCode>0</c:formatCode>
                <c:ptCount val="6"/>
                <c:pt idx="0">
                  <c:v>19</c:v>
                </c:pt>
                <c:pt idx="1">
                  <c:v>5</c:v>
                </c:pt>
                <c:pt idx="2">
                  <c:v>13</c:v>
                </c:pt>
                <c:pt idx="3">
                  <c:v>10</c:v>
                </c:pt>
                <c:pt idx="4">
                  <c:v>8</c:v>
                </c:pt>
                <c:pt idx="5">
                  <c:v>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(n=189)</c:v>
                </c:pt>
                <c:pt idx="1">
                  <c:v>Tilgang på parker/friområder for barn der du bor (n=475)</c:v>
                </c:pt>
                <c:pt idx="2">
                  <c:v>Trygghet for barn når det gjelder å ferdes ute der du bor (n=422)</c:v>
                </c:pt>
                <c:pt idx="3">
                  <c:v>Oppvekstmiljøet for barn der du bor (n=365)</c:v>
                </c:pt>
                <c:pt idx="4">
                  <c:v>Oppvekstmiljøet for ungdom der du bor (n=328)</c:v>
                </c:pt>
                <c:pt idx="5">
                  <c:v>Barnehagedekningen der du bor (n=156)</c:v>
                </c:pt>
              </c:strCache>
            </c:strRef>
          </c:cat>
          <c:val>
            <c:numRef>
              <c:f>Sheet1!$C$2:$C$7</c:f>
              <c:numCache>
                <c:formatCode>0</c:formatCode>
                <c:ptCount val="6"/>
                <c:pt idx="0">
                  <c:v>52</c:v>
                </c:pt>
                <c:pt idx="1">
                  <c:v>38</c:v>
                </c:pt>
                <c:pt idx="2">
                  <c:v>56</c:v>
                </c:pt>
                <c:pt idx="3">
                  <c:v>50</c:v>
                </c:pt>
                <c:pt idx="4">
                  <c:v>52</c:v>
                </c:pt>
                <c:pt idx="5">
                  <c:v>45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(n=189)</c:v>
                </c:pt>
                <c:pt idx="1">
                  <c:v>Tilgang på parker/friområder for barn der du bor (n=475)</c:v>
                </c:pt>
                <c:pt idx="2">
                  <c:v>Trygghet for barn når det gjelder å ferdes ute der du bor (n=422)</c:v>
                </c:pt>
                <c:pt idx="3">
                  <c:v>Oppvekstmiljøet for barn der du bor (n=365)</c:v>
                </c:pt>
                <c:pt idx="4">
                  <c:v>Oppvekstmiljøet for ungdom der du bor (n=328)</c:v>
                </c:pt>
                <c:pt idx="5">
                  <c:v>Barnehagedekningen der du bor (n=156)</c:v>
                </c:pt>
              </c:strCache>
            </c:strRef>
          </c:cat>
          <c:val>
            <c:numRef>
              <c:f>Sheet1!$B$2:$B$7</c:f>
              <c:numCache>
                <c:formatCode>0</c:formatCode>
                <c:ptCount val="6"/>
                <c:pt idx="0">
                  <c:v>29</c:v>
                </c:pt>
                <c:pt idx="1">
                  <c:v>58</c:v>
                </c:pt>
                <c:pt idx="2">
                  <c:v>31</c:v>
                </c:pt>
                <c:pt idx="3">
                  <c:v>41</c:v>
                </c:pt>
                <c:pt idx="4">
                  <c:v>40</c:v>
                </c:pt>
                <c:pt idx="5">
                  <c:v>46</c:v>
                </c:pt>
              </c:numCache>
            </c:numRef>
          </c:val>
        </c:ser>
        <c:dLbls>
          <c:showLegendKey val="0"/>
          <c:showVal val="0"/>
          <c:showCatName val="0"/>
          <c:showSerName val="0"/>
          <c:showPercent val="0"/>
          <c:showBubbleSize val="0"/>
        </c:dLbls>
        <c:gapWidth val="50"/>
        <c:overlap val="100"/>
        <c:axId val="490168448"/>
        <c:axId val="49016805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(n=189)</c:v>
                      </c:pt>
                      <c:pt idx="1">
                        <c:v>Tilgang på parker/friområder for barn der du bor (n=475)</c:v>
                      </c:pt>
                      <c:pt idx="2">
                        <c:v>Trygghet for barn når det gjelder å ferdes ute der du bor (n=422)</c:v>
                      </c:pt>
                      <c:pt idx="3">
                        <c:v>Oppvekstmiljøet for barn der du bor (n=365)</c:v>
                      </c:pt>
                      <c:pt idx="4">
                        <c:v>Oppvekstmiljøet for ungdom der du bor (n=328)</c:v>
                      </c:pt>
                      <c:pt idx="5">
                        <c:v>Barnehagedekningen der du bor (n=156)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4901684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168056"/>
        <c:crosses val="autoZero"/>
        <c:auto val="0"/>
        <c:lblAlgn val="ctr"/>
        <c:lblOffset val="100"/>
        <c:noMultiLvlLbl val="0"/>
      </c:catAx>
      <c:valAx>
        <c:axId val="4901680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016844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29</c:v>
                </c:pt>
                <c:pt idx="1">
                  <c:v>58</c:v>
                </c:pt>
                <c:pt idx="2">
                  <c:v>31</c:v>
                </c:pt>
                <c:pt idx="3">
                  <c:v>41</c:v>
                </c:pt>
                <c:pt idx="4">
                  <c:v>40</c:v>
                </c:pt>
                <c:pt idx="5">
                  <c:v>46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490166880"/>
        <c:axId val="490167272"/>
      </c:barChart>
      <c:catAx>
        <c:axId val="490166880"/>
        <c:scaling>
          <c:orientation val="maxMin"/>
        </c:scaling>
        <c:delete val="1"/>
        <c:axPos val="l"/>
        <c:numFmt formatCode="General" sourceLinked="1"/>
        <c:majorTickMark val="out"/>
        <c:minorTickMark val="none"/>
        <c:tickLblPos val="nextTo"/>
        <c:crossAx val="490167272"/>
        <c:crosses val="autoZero"/>
        <c:auto val="0"/>
        <c:lblAlgn val="ctr"/>
        <c:lblOffset val="100"/>
        <c:noMultiLvlLbl val="0"/>
      </c:catAx>
      <c:valAx>
        <c:axId val="490167272"/>
        <c:scaling>
          <c:orientation val="minMax"/>
          <c:max val="1"/>
          <c:min val="0"/>
        </c:scaling>
        <c:delete val="1"/>
        <c:axPos val="t"/>
        <c:numFmt formatCode="0%" sourceLinked="1"/>
        <c:majorTickMark val="out"/>
        <c:minorTickMark val="none"/>
        <c:tickLblPos val="high"/>
        <c:crossAx val="4901668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(n=252)</c:v>
                </c:pt>
                <c:pt idx="1">
                  <c:v>Det lokale kulturtilbudet der du bor (n=375)</c:v>
                </c:pt>
                <c:pt idx="2">
                  <c:v>Tilgang til bibliotek der du bor (n=458)</c:v>
                </c:pt>
                <c:pt idx="3">
                  <c:v>Kvalitet på bibliotekstjenesten (n=347)</c:v>
                </c:pt>
              </c:strCache>
            </c:strRef>
          </c:cat>
          <c:val>
            <c:numRef>
              <c:f>Sheet1!$D$2:$D$5</c:f>
              <c:numCache>
                <c:formatCode>0</c:formatCode>
                <c:ptCount val="4"/>
                <c:pt idx="0">
                  <c:v>7</c:v>
                </c:pt>
                <c:pt idx="1">
                  <c:v>11</c:v>
                </c:pt>
                <c:pt idx="2">
                  <c:v>8</c:v>
                </c:pt>
                <c:pt idx="3">
                  <c:v>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(n=252)</c:v>
                </c:pt>
                <c:pt idx="1">
                  <c:v>Det lokale kulturtilbudet der du bor (n=375)</c:v>
                </c:pt>
                <c:pt idx="2">
                  <c:v>Tilgang til bibliotek der du bor (n=458)</c:v>
                </c:pt>
                <c:pt idx="3">
                  <c:v>Kvalitet på bibliotekstjenesten (n=347)</c:v>
                </c:pt>
              </c:strCache>
            </c:strRef>
          </c:cat>
          <c:val>
            <c:numRef>
              <c:f>Sheet1!$C$2:$C$5</c:f>
              <c:numCache>
                <c:formatCode>0</c:formatCode>
                <c:ptCount val="4"/>
                <c:pt idx="0">
                  <c:v>41</c:v>
                </c:pt>
                <c:pt idx="1">
                  <c:v>47</c:v>
                </c:pt>
                <c:pt idx="2">
                  <c:v>30</c:v>
                </c:pt>
                <c:pt idx="3">
                  <c:v>27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(n=252)</c:v>
                </c:pt>
                <c:pt idx="1">
                  <c:v>Det lokale kulturtilbudet der du bor (n=375)</c:v>
                </c:pt>
                <c:pt idx="2">
                  <c:v>Tilgang til bibliotek der du bor (n=458)</c:v>
                </c:pt>
                <c:pt idx="3">
                  <c:v>Kvalitet på bibliotekstjenesten (n=347)</c:v>
                </c:pt>
              </c:strCache>
            </c:strRef>
          </c:cat>
          <c:val>
            <c:numRef>
              <c:f>Sheet1!$B$2:$B$5</c:f>
              <c:numCache>
                <c:formatCode>0</c:formatCode>
                <c:ptCount val="4"/>
                <c:pt idx="0">
                  <c:v>53</c:v>
                </c:pt>
                <c:pt idx="1">
                  <c:v>42</c:v>
                </c:pt>
                <c:pt idx="2">
                  <c:v>62</c:v>
                </c:pt>
                <c:pt idx="3">
                  <c:v>69</c:v>
                </c:pt>
              </c:numCache>
            </c:numRef>
          </c:val>
        </c:ser>
        <c:dLbls>
          <c:showLegendKey val="0"/>
          <c:showVal val="0"/>
          <c:showCatName val="0"/>
          <c:showSerName val="0"/>
          <c:showPercent val="0"/>
          <c:showBubbleSize val="0"/>
        </c:dLbls>
        <c:gapWidth val="50"/>
        <c:overlap val="100"/>
        <c:axId val="492795648"/>
        <c:axId val="49279604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(n=252)</c:v>
                      </c:pt>
                      <c:pt idx="1">
                        <c:v>Det lokale kulturtilbudet der du bor (n=375)</c:v>
                      </c:pt>
                      <c:pt idx="2">
                        <c:v>Tilgang til bibliotek der du bor (n=458)</c:v>
                      </c:pt>
                      <c:pt idx="3">
                        <c:v>Kvalitet på bibliotekstjenesten (n=347)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927956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2796040"/>
        <c:crosses val="autoZero"/>
        <c:auto val="0"/>
        <c:lblAlgn val="ctr"/>
        <c:lblOffset val="100"/>
        <c:noMultiLvlLbl val="0"/>
      </c:catAx>
      <c:valAx>
        <c:axId val="49279604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279564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53</c:v>
                </c:pt>
                <c:pt idx="1">
                  <c:v>42</c:v>
                </c:pt>
                <c:pt idx="2">
                  <c:v>62</c:v>
                </c:pt>
                <c:pt idx="3">
                  <c:v>69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492797216"/>
        <c:axId val="492796824"/>
      </c:barChart>
      <c:catAx>
        <c:axId val="492797216"/>
        <c:scaling>
          <c:orientation val="maxMin"/>
        </c:scaling>
        <c:delete val="1"/>
        <c:axPos val="l"/>
        <c:numFmt formatCode="General" sourceLinked="1"/>
        <c:majorTickMark val="out"/>
        <c:minorTickMark val="none"/>
        <c:tickLblPos val="nextTo"/>
        <c:crossAx val="492796824"/>
        <c:crosses val="autoZero"/>
        <c:auto val="0"/>
        <c:lblAlgn val="ctr"/>
        <c:lblOffset val="100"/>
        <c:noMultiLvlLbl val="0"/>
      </c:catAx>
      <c:valAx>
        <c:axId val="492796824"/>
        <c:scaling>
          <c:orientation val="minMax"/>
          <c:max val="1"/>
          <c:min val="0"/>
        </c:scaling>
        <c:delete val="1"/>
        <c:axPos val="t"/>
        <c:numFmt formatCode="0%" sourceLinked="1"/>
        <c:majorTickMark val="out"/>
        <c:minorTickMark val="none"/>
        <c:tickLblPos val="high"/>
        <c:crossAx val="49279721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(n=466)</c:v>
                </c:pt>
                <c:pt idx="1">
                  <c:v>Informasjon fra Oslo kommune er tydelig og lett å forstå (n=530)</c:v>
                </c:pt>
                <c:pt idx="2">
                  <c:v>Det er enkelt å få tak i informasjonen jeg trenger (n=501)</c:v>
                </c:pt>
                <c:pt idx="3">
                  <c:v>Oslo kommune har gode digitale tjenester (n=404)</c:v>
                </c:pt>
                <c:pt idx="4">
                  <c:v>Det er enkelt å komme i kontakt med Oslo kommune (n=334)</c:v>
                </c:pt>
                <c:pt idx="5">
                  <c:v>Oslo kommunes digitale tjenester er enkle å bruke (n=356)</c:v>
                </c:pt>
              </c:strCache>
            </c:strRef>
          </c:cat>
          <c:val>
            <c:numRef>
              <c:f>Sheet1!$D$2:$D$7</c:f>
              <c:numCache>
                <c:formatCode>0</c:formatCode>
                <c:ptCount val="6"/>
                <c:pt idx="0">
                  <c:v>48</c:v>
                </c:pt>
                <c:pt idx="1">
                  <c:v>18</c:v>
                </c:pt>
                <c:pt idx="2">
                  <c:v>16</c:v>
                </c:pt>
                <c:pt idx="3">
                  <c:v>15</c:v>
                </c:pt>
                <c:pt idx="4">
                  <c:v>22</c:v>
                </c:pt>
                <c:pt idx="5">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(n=466)</c:v>
                </c:pt>
                <c:pt idx="1">
                  <c:v>Informasjon fra Oslo kommune er tydelig og lett å forstå (n=530)</c:v>
                </c:pt>
                <c:pt idx="2">
                  <c:v>Det er enkelt å få tak i informasjonen jeg trenger (n=501)</c:v>
                </c:pt>
                <c:pt idx="3">
                  <c:v>Oslo kommune har gode digitale tjenester (n=404)</c:v>
                </c:pt>
                <c:pt idx="4">
                  <c:v>Det er enkelt å komme i kontakt med Oslo kommune (n=334)</c:v>
                </c:pt>
                <c:pt idx="5">
                  <c:v>Oslo kommunes digitale tjenester er enkle å bruke (n=356)</c:v>
                </c:pt>
              </c:strCache>
            </c:strRef>
          </c:cat>
          <c:val>
            <c:numRef>
              <c:f>Sheet1!$C$2:$C$7</c:f>
              <c:numCache>
                <c:formatCode>0</c:formatCode>
                <c:ptCount val="6"/>
                <c:pt idx="0">
                  <c:v>43</c:v>
                </c:pt>
                <c:pt idx="1">
                  <c:v>53</c:v>
                </c:pt>
                <c:pt idx="2">
                  <c:v>57</c:v>
                </c:pt>
                <c:pt idx="3">
                  <c:v>57</c:v>
                </c:pt>
                <c:pt idx="4">
                  <c:v>51</c:v>
                </c:pt>
                <c:pt idx="5">
                  <c:v>56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(n=466)</c:v>
                </c:pt>
                <c:pt idx="1">
                  <c:v>Informasjon fra Oslo kommune er tydelig og lett å forstå (n=530)</c:v>
                </c:pt>
                <c:pt idx="2">
                  <c:v>Det er enkelt å få tak i informasjonen jeg trenger (n=501)</c:v>
                </c:pt>
                <c:pt idx="3">
                  <c:v>Oslo kommune har gode digitale tjenester (n=404)</c:v>
                </c:pt>
                <c:pt idx="4">
                  <c:v>Det er enkelt å komme i kontakt med Oslo kommune (n=334)</c:v>
                </c:pt>
                <c:pt idx="5">
                  <c:v>Oslo kommunes digitale tjenester er enkle å bruke (n=356)</c:v>
                </c:pt>
              </c:strCache>
            </c:strRef>
          </c:cat>
          <c:val>
            <c:numRef>
              <c:f>Sheet1!$B$2:$B$7</c:f>
              <c:numCache>
                <c:formatCode>0</c:formatCode>
                <c:ptCount val="6"/>
                <c:pt idx="0">
                  <c:v>9</c:v>
                </c:pt>
                <c:pt idx="1">
                  <c:v>29</c:v>
                </c:pt>
                <c:pt idx="2">
                  <c:v>28</c:v>
                </c:pt>
                <c:pt idx="3">
                  <c:v>29</c:v>
                </c:pt>
                <c:pt idx="4">
                  <c:v>26</c:v>
                </c:pt>
                <c:pt idx="5">
                  <c:v>30</c:v>
                </c:pt>
              </c:numCache>
            </c:numRef>
          </c:val>
        </c:ser>
        <c:dLbls>
          <c:showLegendKey val="0"/>
          <c:showVal val="0"/>
          <c:showCatName val="0"/>
          <c:showSerName val="0"/>
          <c:showPercent val="0"/>
          <c:showBubbleSize val="0"/>
        </c:dLbls>
        <c:gapWidth val="50"/>
        <c:overlap val="100"/>
        <c:axId val="492798000"/>
        <c:axId val="49279643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(n=466)</c:v>
                      </c:pt>
                      <c:pt idx="1">
                        <c:v>Informasjon fra Oslo kommune er tydelig og lett å forstå (n=530)</c:v>
                      </c:pt>
                      <c:pt idx="2">
                        <c:v>Det er enkelt å få tak i informasjonen jeg trenger (n=501)</c:v>
                      </c:pt>
                      <c:pt idx="3">
                        <c:v>Oslo kommune har gode digitale tjenester (n=404)</c:v>
                      </c:pt>
                      <c:pt idx="4">
                        <c:v>Det er enkelt å komme i kontakt med Oslo kommune (n=334)</c:v>
                      </c:pt>
                      <c:pt idx="5">
                        <c:v>Oslo kommunes digitale tjenester er enkle å bruke (n=356)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49279800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2796432"/>
        <c:crosses val="autoZero"/>
        <c:auto val="0"/>
        <c:lblAlgn val="ctr"/>
        <c:lblOffset val="100"/>
        <c:noMultiLvlLbl val="0"/>
      </c:catAx>
      <c:valAx>
        <c:axId val="49279643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279800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9</c:v>
                </c:pt>
                <c:pt idx="1">
                  <c:v>29</c:v>
                </c:pt>
                <c:pt idx="2">
                  <c:v>28</c:v>
                </c:pt>
                <c:pt idx="3">
                  <c:v>29</c:v>
                </c:pt>
                <c:pt idx="4">
                  <c:v>26</c:v>
                </c:pt>
                <c:pt idx="5">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492801528"/>
        <c:axId val="492801920"/>
      </c:barChart>
      <c:catAx>
        <c:axId val="492801528"/>
        <c:scaling>
          <c:orientation val="maxMin"/>
        </c:scaling>
        <c:delete val="1"/>
        <c:axPos val="l"/>
        <c:numFmt formatCode="General" sourceLinked="1"/>
        <c:majorTickMark val="out"/>
        <c:minorTickMark val="none"/>
        <c:tickLblPos val="nextTo"/>
        <c:crossAx val="492801920"/>
        <c:crosses val="autoZero"/>
        <c:auto val="0"/>
        <c:lblAlgn val="ctr"/>
        <c:lblOffset val="100"/>
        <c:noMultiLvlLbl val="0"/>
      </c:catAx>
      <c:valAx>
        <c:axId val="492801920"/>
        <c:scaling>
          <c:orientation val="minMax"/>
          <c:max val="1"/>
          <c:min val="0"/>
        </c:scaling>
        <c:delete val="1"/>
        <c:axPos val="t"/>
        <c:numFmt formatCode="0%" sourceLinked="1"/>
        <c:majorTickMark val="out"/>
        <c:minorTickMark val="none"/>
        <c:tickLblPos val="high"/>
        <c:crossAx val="49280152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50</c:v>
                </c:pt>
                <c:pt idx="1">
                  <c:v>22</c:v>
                </c:pt>
                <c:pt idx="2">
                  <c:v>54</c:v>
                </c:pt>
                <c:pt idx="3">
                  <c:v>76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487057968"/>
        <c:axId val="487057576"/>
      </c:barChart>
      <c:catAx>
        <c:axId val="487057968"/>
        <c:scaling>
          <c:orientation val="maxMin"/>
        </c:scaling>
        <c:delete val="1"/>
        <c:axPos val="l"/>
        <c:numFmt formatCode="General" sourceLinked="1"/>
        <c:majorTickMark val="out"/>
        <c:minorTickMark val="none"/>
        <c:tickLblPos val="nextTo"/>
        <c:crossAx val="487057576"/>
        <c:crosses val="autoZero"/>
        <c:auto val="0"/>
        <c:lblAlgn val="ctr"/>
        <c:lblOffset val="100"/>
        <c:noMultiLvlLbl val="0"/>
      </c:catAx>
      <c:valAx>
        <c:axId val="487057576"/>
        <c:scaling>
          <c:orientation val="minMax"/>
          <c:max val="1"/>
          <c:min val="0"/>
        </c:scaling>
        <c:delete val="1"/>
        <c:axPos val="t"/>
        <c:numFmt formatCode="0%" sourceLinked="1"/>
        <c:majorTickMark val="out"/>
        <c:minorTickMark val="none"/>
        <c:tickLblPos val="high"/>
        <c:crossAx val="4870579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(n=71)</c:v>
                </c:pt>
                <c:pt idx="1">
                  <c:v>Grunnskolens barnetrinn (1-7) (n=47)</c:v>
                </c:pt>
                <c:pt idx="2">
                  <c:v>Grunnskolens ungdomstrinn (8-10) (n=23)</c:v>
                </c:pt>
                <c:pt idx="3">
                  <c:v>Videregående skole (n=27)</c:v>
                </c:pt>
                <c:pt idx="4">
                  <c:v>Aktivitetsskolen (skolefritidsordningen) (n=34)</c:v>
                </c:pt>
                <c:pt idx="5">
                  <c:v>Kulturskolen (n=18)</c:v>
                </c:pt>
              </c:strCache>
            </c:strRef>
          </c:cat>
          <c:val>
            <c:numRef>
              <c:f>Sheet1!$D$2:$D$7</c:f>
              <c:numCache>
                <c:formatCode>0</c:formatCode>
                <c:ptCount val="6"/>
                <c:pt idx="0">
                  <c:v>3</c:v>
                </c:pt>
                <c:pt idx="1">
                  <c:v>0</c:v>
                </c:pt>
                <c:pt idx="2">
                  <c:v>0</c:v>
                </c:pt>
                <c:pt idx="3">
                  <c:v>7</c:v>
                </c:pt>
                <c:pt idx="4">
                  <c:v>15</c:v>
                </c:pt>
                <c:pt idx="5">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(n=71)</c:v>
                </c:pt>
                <c:pt idx="1">
                  <c:v>Grunnskolens barnetrinn (1-7) (n=47)</c:v>
                </c:pt>
                <c:pt idx="2">
                  <c:v>Grunnskolens ungdomstrinn (8-10) (n=23)</c:v>
                </c:pt>
                <c:pt idx="3">
                  <c:v>Videregående skole (n=27)</c:v>
                </c:pt>
                <c:pt idx="4">
                  <c:v>Aktivitetsskolen (skolefritidsordningen) (n=34)</c:v>
                </c:pt>
                <c:pt idx="5">
                  <c:v>Kulturskolen (n=18)</c:v>
                </c:pt>
              </c:strCache>
            </c:strRef>
          </c:cat>
          <c:val>
            <c:numRef>
              <c:f>Sheet1!$C$2:$C$7</c:f>
              <c:numCache>
                <c:formatCode>0</c:formatCode>
                <c:ptCount val="6"/>
                <c:pt idx="0">
                  <c:v>29</c:v>
                </c:pt>
                <c:pt idx="1">
                  <c:v>28</c:v>
                </c:pt>
                <c:pt idx="2">
                  <c:v>39</c:v>
                </c:pt>
                <c:pt idx="3">
                  <c:v>31</c:v>
                </c:pt>
                <c:pt idx="4">
                  <c:v>19</c:v>
                </c:pt>
                <c:pt idx="5">
                  <c:v>44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(n=71)</c:v>
                </c:pt>
                <c:pt idx="1">
                  <c:v>Grunnskolens barnetrinn (1-7) (n=47)</c:v>
                </c:pt>
                <c:pt idx="2">
                  <c:v>Grunnskolens ungdomstrinn (8-10) (n=23)</c:v>
                </c:pt>
                <c:pt idx="3">
                  <c:v>Videregående skole (n=27)</c:v>
                </c:pt>
                <c:pt idx="4">
                  <c:v>Aktivitetsskolen (skolefritidsordningen) (n=34)</c:v>
                </c:pt>
                <c:pt idx="5">
                  <c:v>Kulturskolen (n=18)</c:v>
                </c:pt>
              </c:strCache>
            </c:strRef>
          </c:cat>
          <c:val>
            <c:numRef>
              <c:f>Sheet1!$B$2:$B$7</c:f>
              <c:numCache>
                <c:formatCode>0</c:formatCode>
                <c:ptCount val="6"/>
                <c:pt idx="0">
                  <c:v>68</c:v>
                </c:pt>
                <c:pt idx="1">
                  <c:v>72</c:v>
                </c:pt>
                <c:pt idx="2">
                  <c:v>61</c:v>
                </c:pt>
                <c:pt idx="3">
                  <c:v>62</c:v>
                </c:pt>
                <c:pt idx="4">
                  <c:v>66</c:v>
                </c:pt>
                <c:pt idx="5">
                  <c:v>56</c:v>
                </c:pt>
              </c:numCache>
            </c:numRef>
          </c:val>
        </c:ser>
        <c:dLbls>
          <c:showLegendKey val="0"/>
          <c:showVal val="0"/>
          <c:showCatName val="0"/>
          <c:showSerName val="0"/>
          <c:showPercent val="0"/>
          <c:showBubbleSize val="0"/>
        </c:dLbls>
        <c:gapWidth val="50"/>
        <c:overlap val="100"/>
        <c:axId val="487056792"/>
        <c:axId val="4870564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(n=71)</c:v>
                      </c:pt>
                      <c:pt idx="1">
                        <c:v>Grunnskolens barnetrinn (1-7) (n=47)</c:v>
                      </c:pt>
                      <c:pt idx="2">
                        <c:v>Grunnskolens ungdomstrinn (8-10) (n=23)</c:v>
                      </c:pt>
                      <c:pt idx="3">
                        <c:v>Videregående skole (n=27)</c:v>
                      </c:pt>
                      <c:pt idx="4">
                        <c:v>Aktivitetsskolen (skolefritidsordningen) (n=34)</c:v>
                      </c:pt>
                      <c:pt idx="5">
                        <c:v>Kulturskolen (n=18)</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4870567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7056400"/>
        <c:crosses val="autoZero"/>
        <c:auto val="0"/>
        <c:lblAlgn val="ctr"/>
        <c:lblOffset val="100"/>
        <c:noMultiLvlLbl val="0"/>
      </c:catAx>
      <c:valAx>
        <c:axId val="4870564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70567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68</c:v>
                </c:pt>
                <c:pt idx="1">
                  <c:v>72</c:v>
                </c:pt>
                <c:pt idx="2">
                  <c:v>61</c:v>
                </c:pt>
                <c:pt idx="3">
                  <c:v>62</c:v>
                </c:pt>
                <c:pt idx="4">
                  <c:v>66</c:v>
                </c:pt>
                <c:pt idx="5">
                  <c:v>56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477221000"/>
        <c:axId val="477220216"/>
      </c:barChart>
      <c:catAx>
        <c:axId val="477221000"/>
        <c:scaling>
          <c:orientation val="maxMin"/>
        </c:scaling>
        <c:delete val="1"/>
        <c:axPos val="l"/>
        <c:numFmt formatCode="General" sourceLinked="1"/>
        <c:majorTickMark val="out"/>
        <c:minorTickMark val="none"/>
        <c:tickLblPos val="nextTo"/>
        <c:crossAx val="477220216"/>
        <c:crosses val="autoZero"/>
        <c:auto val="0"/>
        <c:lblAlgn val="ctr"/>
        <c:lblOffset val="100"/>
        <c:noMultiLvlLbl val="0"/>
      </c:catAx>
      <c:valAx>
        <c:axId val="477220216"/>
        <c:scaling>
          <c:orientation val="minMax"/>
          <c:max val="1"/>
          <c:min val="0"/>
        </c:scaling>
        <c:delete val="1"/>
        <c:axPos val="t"/>
        <c:numFmt formatCode="0%" sourceLinked="1"/>
        <c:majorTickMark val="out"/>
        <c:minorTickMark val="none"/>
        <c:tickLblPos val="high"/>
        <c:crossAx val="4772210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(n=99)</c:v>
                </c:pt>
                <c:pt idx="1">
                  <c:v>Grunnskolens barnetrinn (1-7) (n=94)</c:v>
                </c:pt>
                <c:pt idx="2">
                  <c:v>Grunnskolens ungdomstrinn (8-10) (n=88)</c:v>
                </c:pt>
                <c:pt idx="3">
                  <c:v>Videregående skole (n=92)</c:v>
                </c:pt>
                <c:pt idx="4">
                  <c:v>Aktivitetsskolen (skolefritidsordningen) (n=72)</c:v>
                </c:pt>
                <c:pt idx="5">
                  <c:v>Kulturskolen (n=51)</c:v>
                </c:pt>
              </c:strCache>
            </c:strRef>
          </c:cat>
          <c:val>
            <c:numRef>
              <c:f>Sheet1!$D$2:$D$7</c:f>
              <c:numCache>
                <c:formatCode>0</c:formatCode>
                <c:ptCount val="6"/>
                <c:pt idx="0">
                  <c:v>3</c:v>
                </c:pt>
                <c:pt idx="1">
                  <c:v>3</c:v>
                </c:pt>
                <c:pt idx="2">
                  <c:v>2</c:v>
                </c:pt>
                <c:pt idx="3">
                  <c:v>7</c:v>
                </c:pt>
                <c:pt idx="4">
                  <c:v>1</c:v>
                </c:pt>
                <c:pt idx="5">
                  <c:v>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(n=99)</c:v>
                </c:pt>
                <c:pt idx="1">
                  <c:v>Grunnskolens barnetrinn (1-7) (n=94)</c:v>
                </c:pt>
                <c:pt idx="2">
                  <c:v>Grunnskolens ungdomstrinn (8-10) (n=88)</c:v>
                </c:pt>
                <c:pt idx="3">
                  <c:v>Videregående skole (n=92)</c:v>
                </c:pt>
                <c:pt idx="4">
                  <c:v>Aktivitetsskolen (skolefritidsordningen) (n=72)</c:v>
                </c:pt>
                <c:pt idx="5">
                  <c:v>Kulturskolen (n=51)</c:v>
                </c:pt>
              </c:strCache>
            </c:strRef>
          </c:cat>
          <c:val>
            <c:numRef>
              <c:f>Sheet1!$C$2:$C$7</c:f>
              <c:numCache>
                <c:formatCode>0</c:formatCode>
                <c:ptCount val="6"/>
                <c:pt idx="0">
                  <c:v>48</c:v>
                </c:pt>
                <c:pt idx="1">
                  <c:v>46</c:v>
                </c:pt>
                <c:pt idx="2">
                  <c:v>53</c:v>
                </c:pt>
                <c:pt idx="3">
                  <c:v>39</c:v>
                </c:pt>
                <c:pt idx="4">
                  <c:v>51</c:v>
                </c:pt>
                <c:pt idx="5">
                  <c:v>51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(n=99)</c:v>
                </c:pt>
                <c:pt idx="1">
                  <c:v>Grunnskolens barnetrinn (1-7) (n=94)</c:v>
                </c:pt>
                <c:pt idx="2">
                  <c:v>Grunnskolens ungdomstrinn (8-10) (n=88)</c:v>
                </c:pt>
                <c:pt idx="3">
                  <c:v>Videregående skole (n=92)</c:v>
                </c:pt>
                <c:pt idx="4">
                  <c:v>Aktivitetsskolen (skolefritidsordningen) (n=72)</c:v>
                </c:pt>
                <c:pt idx="5">
                  <c:v>Kulturskolen (n=51)</c:v>
                </c:pt>
              </c:strCache>
            </c:strRef>
          </c:cat>
          <c:val>
            <c:numRef>
              <c:f>Sheet1!$B$2:$B$7</c:f>
              <c:numCache>
                <c:formatCode>0</c:formatCode>
                <c:ptCount val="6"/>
                <c:pt idx="0">
                  <c:v>49</c:v>
                </c:pt>
                <c:pt idx="1">
                  <c:v>52</c:v>
                </c:pt>
                <c:pt idx="2">
                  <c:v>45</c:v>
                </c:pt>
                <c:pt idx="3">
                  <c:v>53</c:v>
                </c:pt>
                <c:pt idx="4">
                  <c:v>48</c:v>
                </c:pt>
                <c:pt idx="5">
                  <c:v>41</c:v>
                </c:pt>
              </c:numCache>
            </c:numRef>
          </c:val>
        </c:ser>
        <c:dLbls>
          <c:showLegendKey val="0"/>
          <c:showVal val="0"/>
          <c:showCatName val="0"/>
          <c:showSerName val="0"/>
          <c:showPercent val="0"/>
          <c:showBubbleSize val="0"/>
        </c:dLbls>
        <c:gapWidth val="50"/>
        <c:overlap val="100"/>
        <c:axId val="106334936"/>
        <c:axId val="3869512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(n=99)</c:v>
                      </c:pt>
                      <c:pt idx="1">
                        <c:v>Grunnskolens barnetrinn (1-7) (n=94)</c:v>
                      </c:pt>
                      <c:pt idx="2">
                        <c:v>Grunnskolens ungdomstrinn (8-10) (n=88)</c:v>
                      </c:pt>
                      <c:pt idx="3">
                        <c:v>Videregående skole (n=92)</c:v>
                      </c:pt>
                      <c:pt idx="4">
                        <c:v>Aktivitetsskolen (skolefritidsordningen) (n=72)</c:v>
                      </c:pt>
                      <c:pt idx="5">
                        <c:v>Kulturskolen (n=51)</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1063349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86951288"/>
        <c:crosses val="autoZero"/>
        <c:auto val="0"/>
        <c:lblAlgn val="ctr"/>
        <c:lblOffset val="100"/>
        <c:noMultiLvlLbl val="0"/>
      </c:catAx>
      <c:valAx>
        <c:axId val="3869512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1063349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 Hanshaugen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49</c:v>
                </c:pt>
                <c:pt idx="1">
                  <c:v>52</c:v>
                </c:pt>
                <c:pt idx="2">
                  <c:v>45</c:v>
                </c:pt>
                <c:pt idx="3">
                  <c:v>53</c:v>
                </c:pt>
                <c:pt idx="4">
                  <c:v>48</c:v>
                </c:pt>
                <c:pt idx="5">
                  <c:v>41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490447568"/>
        <c:axId val="490447960"/>
      </c:barChart>
      <c:catAx>
        <c:axId val="490447568"/>
        <c:scaling>
          <c:orientation val="maxMin"/>
        </c:scaling>
        <c:delete val="1"/>
        <c:axPos val="l"/>
        <c:numFmt formatCode="General" sourceLinked="1"/>
        <c:majorTickMark val="out"/>
        <c:minorTickMark val="none"/>
        <c:tickLblPos val="nextTo"/>
        <c:crossAx val="490447960"/>
        <c:crosses val="autoZero"/>
        <c:auto val="0"/>
        <c:lblAlgn val="ctr"/>
        <c:lblOffset val="100"/>
        <c:noMultiLvlLbl val="0"/>
      </c:catAx>
      <c:valAx>
        <c:axId val="490447960"/>
        <c:scaling>
          <c:orientation val="minMax"/>
          <c:max val="1"/>
          <c:min val="0"/>
        </c:scaling>
        <c:delete val="1"/>
        <c:axPos val="t"/>
        <c:numFmt formatCode="0%" sourceLinked="1"/>
        <c:majorTickMark val="out"/>
        <c:minorTickMark val="none"/>
        <c:tickLblPos val="high"/>
        <c:crossAx val="4904475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(n=391)</c:v>
                </c:pt>
                <c:pt idx="1">
                  <c:v>Legevakten (n=203)</c:v>
                </c:pt>
                <c:pt idx="2">
                  <c:v>Helsestasjonstjenesten (n=102)</c:v>
                </c:pt>
                <c:pt idx="3">
                  <c:v>Skolehelsetjenesten (n=30)</c:v>
                </c:pt>
                <c:pt idx="4">
                  <c:v>Sykehjem / botilbud for eldre (n=18)</c:v>
                </c:pt>
                <c:pt idx="5">
                  <c:v>Hjemmetjenesten (n=21)</c:v>
                </c:pt>
                <c:pt idx="6">
                  <c:v>Eldre- /seniorsenteret (n=7)</c:v>
                </c:pt>
                <c:pt idx="7">
                  <c:v>Barnevernstjenesten (n=2)</c:v>
                </c:pt>
                <c:pt idx="8">
                  <c:v>NAV-kontoret (n=87)</c:v>
                </c:pt>
                <c:pt idx="9">
                  <c:v>Aktivitetstilbudet til eldre (n=12)</c:v>
                </c:pt>
              </c:strCache>
            </c:strRef>
          </c:cat>
          <c:val>
            <c:numRef>
              <c:f>Sheet1!$D$2:$D$11</c:f>
              <c:numCache>
                <c:formatCode>0</c:formatCode>
                <c:ptCount val="10"/>
                <c:pt idx="0">
                  <c:v>4</c:v>
                </c:pt>
                <c:pt idx="1">
                  <c:v>9</c:v>
                </c:pt>
                <c:pt idx="2">
                  <c:v>2</c:v>
                </c:pt>
                <c:pt idx="3">
                  <c:v>7</c:v>
                </c:pt>
                <c:pt idx="4">
                  <c:v>20</c:v>
                </c:pt>
                <c:pt idx="5">
                  <c:v>18</c:v>
                </c:pt>
                <c:pt idx="6">
                  <c:v>20</c:v>
                </c:pt>
                <c:pt idx="7">
                  <c:v>0</c:v>
                </c:pt>
                <c:pt idx="8">
                  <c:v>31</c:v>
                </c:pt>
                <c:pt idx="9">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(n=391)</c:v>
                </c:pt>
                <c:pt idx="1">
                  <c:v>Legevakten (n=203)</c:v>
                </c:pt>
                <c:pt idx="2">
                  <c:v>Helsestasjonstjenesten (n=102)</c:v>
                </c:pt>
                <c:pt idx="3">
                  <c:v>Skolehelsetjenesten (n=30)</c:v>
                </c:pt>
                <c:pt idx="4">
                  <c:v>Sykehjem / botilbud for eldre (n=18)</c:v>
                </c:pt>
                <c:pt idx="5">
                  <c:v>Hjemmetjenesten (n=21)</c:v>
                </c:pt>
                <c:pt idx="6">
                  <c:v>Eldre- /seniorsenteret (n=7)</c:v>
                </c:pt>
                <c:pt idx="7">
                  <c:v>Barnevernstjenesten (n=2)</c:v>
                </c:pt>
                <c:pt idx="8">
                  <c:v>NAV-kontoret (n=87)</c:v>
                </c:pt>
                <c:pt idx="9">
                  <c:v>Aktivitetstilbudet til eldre (n=12)</c:v>
                </c:pt>
              </c:strCache>
            </c:strRef>
          </c:cat>
          <c:val>
            <c:numRef>
              <c:f>Sheet1!$C$2:$C$11</c:f>
              <c:numCache>
                <c:formatCode>0</c:formatCode>
                <c:ptCount val="10"/>
                <c:pt idx="0">
                  <c:v>31</c:v>
                </c:pt>
                <c:pt idx="1">
                  <c:v>40</c:v>
                </c:pt>
                <c:pt idx="2">
                  <c:v>29</c:v>
                </c:pt>
                <c:pt idx="3">
                  <c:v>42</c:v>
                </c:pt>
                <c:pt idx="4">
                  <c:v>39</c:v>
                </c:pt>
                <c:pt idx="5">
                  <c:v>43</c:v>
                </c:pt>
                <c:pt idx="6">
                  <c:v>22</c:v>
                </c:pt>
                <c:pt idx="7">
                  <c:v>0</c:v>
                </c:pt>
                <c:pt idx="8">
                  <c:v>44</c:v>
                </c:pt>
                <c:pt idx="9">
                  <c:v>33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(n=391)</c:v>
                </c:pt>
                <c:pt idx="1">
                  <c:v>Legevakten (n=203)</c:v>
                </c:pt>
                <c:pt idx="2">
                  <c:v>Helsestasjonstjenesten (n=102)</c:v>
                </c:pt>
                <c:pt idx="3">
                  <c:v>Skolehelsetjenesten (n=30)</c:v>
                </c:pt>
                <c:pt idx="4">
                  <c:v>Sykehjem / botilbud for eldre (n=18)</c:v>
                </c:pt>
                <c:pt idx="5">
                  <c:v>Hjemmetjenesten (n=21)</c:v>
                </c:pt>
                <c:pt idx="6">
                  <c:v>Eldre- /seniorsenteret (n=7)</c:v>
                </c:pt>
                <c:pt idx="7">
                  <c:v>Barnevernstjenesten (n=2)</c:v>
                </c:pt>
                <c:pt idx="8">
                  <c:v>NAV-kontoret (n=87)</c:v>
                </c:pt>
                <c:pt idx="9">
                  <c:v>Aktivitetstilbudet til eldre (n=12)</c:v>
                </c:pt>
              </c:strCache>
            </c:strRef>
          </c:cat>
          <c:val>
            <c:numRef>
              <c:f>Sheet1!$B$2:$B$11</c:f>
              <c:numCache>
                <c:formatCode>0</c:formatCode>
                <c:ptCount val="10"/>
                <c:pt idx="0">
                  <c:v>65</c:v>
                </c:pt>
                <c:pt idx="1">
                  <c:v>51</c:v>
                </c:pt>
                <c:pt idx="2">
                  <c:v>69</c:v>
                </c:pt>
                <c:pt idx="3">
                  <c:v>50</c:v>
                </c:pt>
                <c:pt idx="4">
                  <c:v>41</c:v>
                </c:pt>
                <c:pt idx="5">
                  <c:v>39</c:v>
                </c:pt>
                <c:pt idx="6">
                  <c:v>58</c:v>
                </c:pt>
                <c:pt idx="7">
                  <c:v>100</c:v>
                </c:pt>
                <c:pt idx="8">
                  <c:v>25</c:v>
                </c:pt>
                <c:pt idx="9">
                  <c:v>50</c:v>
                </c:pt>
              </c:numCache>
            </c:numRef>
          </c:val>
        </c:ser>
        <c:dLbls>
          <c:showLegendKey val="0"/>
          <c:showVal val="0"/>
          <c:showCatName val="0"/>
          <c:showSerName val="0"/>
          <c:showPercent val="0"/>
          <c:showBubbleSize val="0"/>
        </c:dLbls>
        <c:gapWidth val="50"/>
        <c:overlap val="100"/>
        <c:axId val="490448352"/>
        <c:axId val="4904491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(n=391)</c:v>
                      </c:pt>
                      <c:pt idx="1">
                        <c:v>Legevakten (n=203)</c:v>
                      </c:pt>
                      <c:pt idx="2">
                        <c:v>Helsestasjonstjenesten (n=102)</c:v>
                      </c:pt>
                      <c:pt idx="3">
                        <c:v>Skolehelsetjenesten (n=30)</c:v>
                      </c:pt>
                      <c:pt idx="4">
                        <c:v>Sykehjem / botilbud for eldre (n=18)</c:v>
                      </c:pt>
                      <c:pt idx="5">
                        <c:v>Hjemmetjenesten (n=21)</c:v>
                      </c:pt>
                      <c:pt idx="6">
                        <c:v>Eldre- /seniorsenteret (n=7)</c:v>
                      </c:pt>
                      <c:pt idx="7">
                        <c:v>Barnevernstjenesten (n=2)</c:v>
                      </c:pt>
                      <c:pt idx="8">
                        <c:v>NAV-kontoret (n=87)</c:v>
                      </c:pt>
                      <c:pt idx="9">
                        <c:v>Aktivitetstilbudet til eldre (n=12)</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4904483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0449136"/>
        <c:crosses val="autoZero"/>
        <c:auto val="0"/>
        <c:lblAlgn val="ctr"/>
        <c:lblOffset val="100"/>
        <c:noMultiLvlLbl val="0"/>
      </c:catAx>
      <c:valAx>
        <c:axId val="4904491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04483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06/09/2018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06/09/2018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err="1"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St.Hanshaugen</a:t>
            </a: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 </a:t>
            </a: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41130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7F4D7CE-48DE-427A-8D9D-015434EF4EF3}"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3949654626"/>
              </p:ext>
            </p:extLst>
          </p:nvPr>
        </p:nvGraphicFramePr>
        <p:xfrm>
          <a:off x="609599" y="1600200"/>
          <a:ext cx="892232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712774276"/>
              </p:ext>
            </p:extLst>
          </p:nvPr>
        </p:nvGraphicFramePr>
        <p:xfrm>
          <a:off x="8728364" y="1600200"/>
          <a:ext cx="285403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5FAD897-0E9F-4FF9-BCD1-6EAD5C652F40}"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3037349681"/>
              </p:ext>
            </p:extLst>
          </p:nvPr>
        </p:nvGraphicFramePr>
        <p:xfrm>
          <a:off x="609599" y="1600200"/>
          <a:ext cx="895927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88644323"/>
              </p:ext>
            </p:extLst>
          </p:nvPr>
        </p:nvGraphicFramePr>
        <p:xfrm>
          <a:off x="8709890" y="1600200"/>
          <a:ext cx="287250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BC5F880-B2CE-4772-8780-C1605A976194}"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883309822"/>
              </p:ext>
            </p:extLst>
          </p:nvPr>
        </p:nvGraphicFramePr>
        <p:xfrm>
          <a:off x="609599" y="1600200"/>
          <a:ext cx="901469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404651886"/>
              </p:ext>
            </p:extLst>
          </p:nvPr>
        </p:nvGraphicFramePr>
        <p:xfrm>
          <a:off x="8728364" y="1600200"/>
          <a:ext cx="285403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264010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FF7FDDD-C78F-4D94-A5ED-C026CDD037EF}"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1308029642"/>
              </p:ext>
            </p:extLst>
          </p:nvPr>
        </p:nvGraphicFramePr>
        <p:xfrm>
          <a:off x="609599" y="1600200"/>
          <a:ext cx="887614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299808855"/>
              </p:ext>
            </p:extLst>
          </p:nvPr>
        </p:nvGraphicFramePr>
        <p:xfrm>
          <a:off x="8691418" y="1600200"/>
          <a:ext cx="289098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7727661-FD4E-449A-B0EA-776BB4A8B1DF}"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748229554"/>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796480635"/>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187303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610904B-8EF8-4435-BD18-FEA2A84B3A52}"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4007946893"/>
              </p:ext>
            </p:extLst>
          </p:nvPr>
        </p:nvGraphicFramePr>
        <p:xfrm>
          <a:off x="609600" y="1600200"/>
          <a:ext cx="895003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609013086"/>
              </p:ext>
            </p:extLst>
          </p:nvPr>
        </p:nvGraphicFramePr>
        <p:xfrm>
          <a:off x="8691418" y="1600200"/>
          <a:ext cx="289098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4892B7D-5DFD-49ED-B8B3-DF2C95D7D450}"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1572509198"/>
              </p:ext>
            </p:extLst>
          </p:nvPr>
        </p:nvGraphicFramePr>
        <p:xfrm>
          <a:off x="609599" y="1600200"/>
          <a:ext cx="896850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32996389"/>
              </p:ext>
            </p:extLst>
          </p:nvPr>
        </p:nvGraphicFramePr>
        <p:xfrm>
          <a:off x="8746836" y="1600200"/>
          <a:ext cx="283556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9ECFC845-23C0-4A1C-BA2E-2746E05A6532}"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558754397"/>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421095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ACF7CAA-38D3-4AC5-90A1-A74205CAB236}"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3964252224"/>
              </p:ext>
            </p:extLst>
          </p:nvPr>
        </p:nvGraphicFramePr>
        <p:xfrm>
          <a:off x="609600" y="1600200"/>
          <a:ext cx="903316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549775943"/>
              </p:ext>
            </p:extLst>
          </p:nvPr>
        </p:nvGraphicFramePr>
        <p:xfrm>
          <a:off x="8719126" y="1600200"/>
          <a:ext cx="286327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131965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3579311-CBAA-4A1C-916F-86F41D75E5BE}"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2402693632"/>
              </p:ext>
            </p:extLst>
          </p:nvPr>
        </p:nvGraphicFramePr>
        <p:xfrm>
          <a:off x="609600" y="1600200"/>
          <a:ext cx="904686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507339516"/>
              </p:ext>
            </p:extLst>
          </p:nvPr>
        </p:nvGraphicFramePr>
        <p:xfrm>
          <a:off x="8792308" y="1600200"/>
          <a:ext cx="279009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A2A44AE-A870-4C07-A610-16A795AFC393}" type="slidenum">
              <a:rPr lang="en-GB" smtClean="0"/>
              <a:t>23</a:t>
            </a:fld>
            <a:endParaRPr lang="en-US" smtId="4294967295"/>
          </a:p>
        </p:txBody>
      </p:sp>
      <p:graphicFrame>
        <p:nvGraphicFramePr>
          <p:cNvPr id="6" name="ChartObject"/>
          <p:cNvGraphicFramePr/>
          <p:nvPr>
            <p:extLst>
              <p:ext uri="{D42A27DB-BD31-4B8C-83A1-F6EECF244321}">
                <p14:modId xmlns:p14="http://schemas.microsoft.com/office/powerpoint/2010/main" val="1202062423"/>
              </p:ext>
            </p:extLst>
          </p:nvPr>
        </p:nvGraphicFramePr>
        <p:xfrm>
          <a:off x="609599" y="1600200"/>
          <a:ext cx="906087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46614496"/>
              </p:ext>
            </p:extLst>
          </p:nvPr>
        </p:nvGraphicFramePr>
        <p:xfrm>
          <a:off x="8719126" y="1600200"/>
          <a:ext cx="286327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379306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CEAB6F7-32F2-4A7D-AE98-25D140644514}"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4013859926"/>
              </p:ext>
            </p:extLst>
          </p:nvPr>
        </p:nvGraphicFramePr>
        <p:xfrm>
          <a:off x="609599" y="1600200"/>
          <a:ext cx="901469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08316787"/>
              </p:ext>
            </p:extLst>
          </p:nvPr>
        </p:nvGraphicFramePr>
        <p:xfrm>
          <a:off x="8728364" y="1600200"/>
          <a:ext cx="285403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p>
        </p:txBody>
      </p:sp>
    </p:spTree>
    <p:extLst>
      <p:ext uri="{BB962C8B-B14F-4D97-AF65-F5344CB8AC3E}">
        <p14:creationId xmlns:p14="http://schemas.microsoft.com/office/powerpoint/2010/main" val="172025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DD54DBE-A3CD-4635-9D3C-3C443D9A5B6E}"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2586345266"/>
              </p:ext>
            </p:extLst>
          </p:nvPr>
        </p:nvGraphicFramePr>
        <p:xfrm>
          <a:off x="609599" y="1600200"/>
          <a:ext cx="902392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725911691"/>
              </p:ext>
            </p:extLst>
          </p:nvPr>
        </p:nvGraphicFramePr>
        <p:xfrm>
          <a:off x="8719126" y="1600200"/>
          <a:ext cx="286327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421958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6BDDE7E-734B-4558-BDE1-421403E4B713}"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2826948748"/>
              </p:ext>
            </p:extLst>
          </p:nvPr>
        </p:nvGraphicFramePr>
        <p:xfrm>
          <a:off x="609599" y="1600200"/>
          <a:ext cx="91070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947021239"/>
              </p:ext>
            </p:extLst>
          </p:nvPr>
        </p:nvGraphicFramePr>
        <p:xfrm>
          <a:off x="8691418" y="1600200"/>
          <a:ext cx="289098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146227197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213272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2C74D1E-77FC-4B9B-8695-BF977CEC6A9A}"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3061816871"/>
              </p:ext>
            </p:extLst>
          </p:nvPr>
        </p:nvGraphicFramePr>
        <p:xfrm>
          <a:off x="609599" y="1600200"/>
          <a:ext cx="897774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224224414"/>
              </p:ext>
            </p:extLst>
          </p:nvPr>
        </p:nvGraphicFramePr>
        <p:xfrm>
          <a:off x="8709890" y="1600200"/>
          <a:ext cx="287250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730 </a:t>
            </a:r>
            <a:r>
              <a:rPr lang="nb-NO" sz="1200" dirty="0" smtId="4294967295"/>
              <a:t>svar fra bydel </a:t>
            </a:r>
            <a:r>
              <a:rPr lang="nb-NO" sz="1200" dirty="0" err="1" smtClean="0" smtId="4294967295"/>
              <a:t>St.Hanshaugen</a:t>
            </a:r>
            <a:r>
              <a:rPr lang="nb-NO" sz="1200" dirty="0" smtClean="0" smtId="4294967295"/>
              <a:t> (610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14061422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100091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699D1C2-E0A0-4F1D-8575-6BF42B08AE6C}"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1569019919"/>
              </p:ext>
            </p:extLst>
          </p:nvPr>
        </p:nvGraphicFramePr>
        <p:xfrm>
          <a:off x="609599" y="1600200"/>
          <a:ext cx="880570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2628605238"/>
              </p:ext>
            </p:extLst>
          </p:nvPr>
        </p:nvGraphicFramePr>
        <p:xfrm>
          <a:off x="8617526" y="1600200"/>
          <a:ext cx="296487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92C328E-1BF4-48F6-BE6E-8C2B6D2D79F1}"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3749464596"/>
              </p:ext>
            </p:extLst>
          </p:nvPr>
        </p:nvGraphicFramePr>
        <p:xfrm>
          <a:off x="609600" y="1600200"/>
          <a:ext cx="888609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462299844"/>
              </p:ext>
            </p:extLst>
          </p:nvPr>
        </p:nvGraphicFramePr>
        <p:xfrm>
          <a:off x="8721968" y="1600200"/>
          <a:ext cx="286043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263940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3688739-6741-48C3-94A0-5065493945A0}"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3154592522"/>
              </p:ext>
            </p:extLst>
          </p:nvPr>
        </p:nvGraphicFramePr>
        <p:xfrm>
          <a:off x="609599" y="1600200"/>
          <a:ext cx="881149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914977648"/>
              </p:ext>
            </p:extLst>
          </p:nvPr>
        </p:nvGraphicFramePr>
        <p:xfrm>
          <a:off x="8711920" y="1600200"/>
          <a:ext cx="287047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docProps/app.xml><?xml version="1.0" encoding="utf-8"?>
<Properties xmlns="http://schemas.openxmlformats.org/officeDocument/2006/extended-properties" xmlns:vt="http://schemas.openxmlformats.org/officeDocument/2006/docPropsVTypes">
  <Template/>
  <TotalTime>94</TotalTime>
  <Words>1121</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7</cp:revision>
  <cp:lastPrinted>2017-03-24T13:40:26Z</cp:lastPrinted>
  <dcterms:created xsi:type="dcterms:W3CDTF">2017-08-30T11:56:19Z</dcterms:created>
  <dcterms:modified xsi:type="dcterms:W3CDTF">2018-09-06T10:46:05Z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