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0" r:id="rId21"/>
    <p:sldId id="396" r:id="rId22"/>
    <p:sldId id="398" r:id="rId23"/>
    <p:sldId id="394" r:id="rId24"/>
    <p:sldId id="400" r:id="rId25"/>
    <p:sldId id="421"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476" autoAdjust="0"/>
  </p:normalViewPr>
  <p:slideViewPr>
    <p:cSldViewPr snapToGrid="0" showGuides="1">
      <p:cViewPr varScale="1">
        <p:scale>
          <a:sx n="97" d="100"/>
          <a:sy n="97" d="100"/>
        </p:scale>
        <p:origin x="114" y="840"/>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I </a:t>
            </a:r>
            <a:r>
              <a:rPr lang="nb-NO" dirty="0"/>
              <a:t>hvilken grad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(n=387)</c:v>
                </c:pt>
                <c:pt idx="1">
                  <c:v>Trives du i området der du bor? (n=380)</c:v>
                </c:pt>
                <c:pt idx="2">
                  <c:v>Er det pent i området der du bor? (n=382)</c:v>
                </c:pt>
                <c:pt idx="3">
                  <c:v>Finnes det utendørs møteplasser som er fristende å bruke i området der du bor? (n=376)</c:v>
                </c:pt>
                <c:pt idx="4">
                  <c:v>Er du en del av et godt nabofelleskap? (n=377)</c:v>
                </c:pt>
              </c:strCache>
            </c:strRef>
          </c:cat>
          <c:val>
            <c:numRef>
              <c:f>Sheet1!$D$2:$D$6</c:f>
              <c:numCache>
                <c:formatCode>0</c:formatCode>
                <c:ptCount val="5"/>
                <c:pt idx="0">
                  <c:v>3</c:v>
                </c:pt>
                <c:pt idx="1">
                  <c:v>3</c:v>
                </c:pt>
                <c:pt idx="2">
                  <c:v>5</c:v>
                </c:pt>
                <c:pt idx="3">
                  <c:v>16</c:v>
                </c:pt>
                <c:pt idx="4">
                  <c:v>14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(n=387)</c:v>
                </c:pt>
                <c:pt idx="1">
                  <c:v>Trives du i området der du bor? (n=380)</c:v>
                </c:pt>
                <c:pt idx="2">
                  <c:v>Er det pent i området der du bor? (n=382)</c:v>
                </c:pt>
                <c:pt idx="3">
                  <c:v>Finnes det utendørs møteplasser som er fristende å bruke i området der du bor? (n=376)</c:v>
                </c:pt>
                <c:pt idx="4">
                  <c:v>Er du en del av et godt nabofelleskap? (n=377)</c:v>
                </c:pt>
              </c:strCache>
            </c:strRef>
          </c:cat>
          <c:val>
            <c:numRef>
              <c:f>Sheet1!$C$2:$C$6</c:f>
              <c:numCache>
                <c:formatCode>0</c:formatCode>
                <c:ptCount val="5"/>
                <c:pt idx="0">
                  <c:v>18</c:v>
                </c:pt>
                <c:pt idx="1">
                  <c:v>27</c:v>
                </c:pt>
                <c:pt idx="2">
                  <c:v>38</c:v>
                </c:pt>
                <c:pt idx="3">
                  <c:v>38</c:v>
                </c:pt>
                <c:pt idx="4">
                  <c:v>45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(n=387)</c:v>
                </c:pt>
                <c:pt idx="1">
                  <c:v>Trives du i området der du bor? (n=380)</c:v>
                </c:pt>
                <c:pt idx="2">
                  <c:v>Er det pent i området der du bor? (n=382)</c:v>
                </c:pt>
                <c:pt idx="3">
                  <c:v>Finnes det utendørs møteplasser som er fristende å bruke i området der du bor? (n=376)</c:v>
                </c:pt>
                <c:pt idx="4">
                  <c:v>Er du en del av et godt nabofelleskap? (n=377)</c:v>
                </c:pt>
              </c:strCache>
            </c:strRef>
          </c:cat>
          <c:val>
            <c:numRef>
              <c:f>Sheet1!$B$2:$B$6</c:f>
              <c:numCache>
                <c:formatCode>0</c:formatCode>
                <c:ptCount val="5"/>
                <c:pt idx="0">
                  <c:v>79</c:v>
                </c:pt>
                <c:pt idx="1">
                  <c:v>70</c:v>
                </c:pt>
                <c:pt idx="2">
                  <c:v>57</c:v>
                </c:pt>
                <c:pt idx="3">
                  <c:v>46</c:v>
                </c:pt>
                <c:pt idx="4">
                  <c:v>41</c:v>
                </c:pt>
              </c:numCache>
            </c:numRef>
          </c:val>
        </c:ser>
        <c:dLbls>
          <c:showLegendKey val="0"/>
          <c:showVal val="0"/>
          <c:showCatName val="0"/>
          <c:showSerName val="0"/>
          <c:showPercent val="0"/>
          <c:showBubbleSize val="0"/>
        </c:dLbls>
        <c:gapWidth val="50"/>
        <c:overlap val="100"/>
        <c:axId val="568879544"/>
        <c:axId val="5688799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(n=387)</c:v>
                      </c:pt>
                      <c:pt idx="1">
                        <c:v>Trives du i området der du bor? (n=380)</c:v>
                      </c:pt>
                      <c:pt idx="2">
                        <c:v>Er det pent i området der du bor? (n=382)</c:v>
                      </c:pt>
                      <c:pt idx="3">
                        <c:v>Finnes det utendørs møteplasser som er fristende å bruke i området der du bor? (n=376)</c:v>
                      </c:pt>
                      <c:pt idx="4">
                        <c:v>Er du en del av et godt nabofelleskap? (n=377)</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688795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79936"/>
        <c:crosses val="autoZero"/>
        <c:auto val="0"/>
        <c:lblAlgn val="ctr"/>
        <c:lblOffset val="100"/>
        <c:noMultiLvlLbl val="0"/>
      </c:catAx>
      <c:valAx>
        <c:axId val="5688799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88795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79</c:v>
                </c:pt>
                <c:pt idx="1">
                  <c:v>70</c:v>
                </c:pt>
                <c:pt idx="2">
                  <c:v>57</c:v>
                </c:pt>
                <c:pt idx="3">
                  <c:v>46</c:v>
                </c:pt>
                <c:pt idx="4">
                  <c:v>41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568880720"/>
        <c:axId val="568881112"/>
      </c:barChart>
      <c:catAx>
        <c:axId val="568880720"/>
        <c:scaling>
          <c:orientation val="maxMin"/>
        </c:scaling>
        <c:delete val="1"/>
        <c:axPos val="l"/>
        <c:numFmt formatCode="General" sourceLinked="1"/>
        <c:majorTickMark val="out"/>
        <c:minorTickMark val="none"/>
        <c:tickLblPos val="nextTo"/>
        <c:crossAx val="568881112"/>
        <c:crosses val="autoZero"/>
        <c:auto val="0"/>
        <c:lblAlgn val="ctr"/>
        <c:lblOffset val="100"/>
        <c:noMultiLvlLbl val="0"/>
      </c:catAx>
      <c:valAx>
        <c:axId val="568881112"/>
        <c:scaling>
          <c:orientation val="minMax"/>
          <c:max val="1"/>
          <c:min val="0"/>
        </c:scaling>
        <c:delete val="1"/>
        <c:axPos val="t"/>
        <c:numFmt formatCode="0%" sourceLinked="1"/>
        <c:majorTickMark val="out"/>
        <c:minorTickMark val="none"/>
        <c:tickLblPos val="high"/>
        <c:crossAx val="5688807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Hvor </a:t>
            </a:r>
            <a:r>
              <a:rPr lang="nb-NO" dirty="0"/>
              <a:t>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(n=389)</c:v>
                </c:pt>
                <c:pt idx="1">
                  <c:v>Parkeringstilbudet der du bor (n=372)</c:v>
                </c:pt>
                <c:pt idx="2">
                  <c:v>Mulighetene for å sykle der du bor (n=380)</c:v>
                </c:pt>
                <c:pt idx="3">
                  <c:v>Det kollektive transporttilbudet der du bor (n=386)</c:v>
                </c:pt>
              </c:strCache>
            </c:strRef>
          </c:cat>
          <c:val>
            <c:numRef>
              <c:f>Sheet1!$D$2:$D$5</c:f>
              <c:numCache>
                <c:formatCode>0</c:formatCode>
                <c:ptCount val="4"/>
                <c:pt idx="0">
                  <c:v>1</c:v>
                </c:pt>
                <c:pt idx="1">
                  <c:v>11</c:v>
                </c:pt>
                <c:pt idx="2">
                  <c:v>4</c:v>
                </c:pt>
                <c:pt idx="3">
                  <c:v>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(n=389)</c:v>
                </c:pt>
                <c:pt idx="1">
                  <c:v>Parkeringstilbudet der du bor (n=372)</c:v>
                </c:pt>
                <c:pt idx="2">
                  <c:v>Mulighetene for å sykle der du bor (n=380)</c:v>
                </c:pt>
                <c:pt idx="3">
                  <c:v>Det kollektive transporttilbudet der du bor (n=386)</c:v>
                </c:pt>
              </c:strCache>
            </c:strRef>
          </c:cat>
          <c:val>
            <c:numRef>
              <c:f>Sheet1!$C$2:$C$5</c:f>
              <c:numCache>
                <c:formatCode>0</c:formatCode>
                <c:ptCount val="4"/>
                <c:pt idx="0">
                  <c:v>9</c:v>
                </c:pt>
                <c:pt idx="1">
                  <c:v>33</c:v>
                </c:pt>
                <c:pt idx="2">
                  <c:v>24</c:v>
                </c:pt>
                <c:pt idx="3">
                  <c:v>22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(n=389)</c:v>
                </c:pt>
                <c:pt idx="1">
                  <c:v>Parkeringstilbudet der du bor (n=372)</c:v>
                </c:pt>
                <c:pt idx="2">
                  <c:v>Mulighetene for å sykle der du bor (n=380)</c:v>
                </c:pt>
                <c:pt idx="3">
                  <c:v>Det kollektive transporttilbudet der du bor (n=386)</c:v>
                </c:pt>
              </c:strCache>
            </c:strRef>
          </c:cat>
          <c:val>
            <c:numRef>
              <c:f>Sheet1!$B$2:$B$5</c:f>
              <c:numCache>
                <c:formatCode>0</c:formatCode>
                <c:ptCount val="4"/>
                <c:pt idx="0">
                  <c:v>91</c:v>
                </c:pt>
                <c:pt idx="1">
                  <c:v>56</c:v>
                </c:pt>
                <c:pt idx="2">
                  <c:v>71</c:v>
                </c:pt>
                <c:pt idx="3">
                  <c:v>74</c:v>
                </c:pt>
              </c:numCache>
            </c:numRef>
          </c:val>
        </c:ser>
        <c:dLbls>
          <c:showLegendKey val="0"/>
          <c:showVal val="0"/>
          <c:showCatName val="0"/>
          <c:showSerName val="0"/>
          <c:showPercent val="0"/>
          <c:showBubbleSize val="0"/>
        </c:dLbls>
        <c:gapWidth val="50"/>
        <c:overlap val="100"/>
        <c:axId val="568881896"/>
        <c:axId val="56888228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(n=389)</c:v>
                      </c:pt>
                      <c:pt idx="1">
                        <c:v>Parkeringstilbudet der du bor (n=372)</c:v>
                      </c:pt>
                      <c:pt idx="2">
                        <c:v>Mulighetene for å sykle der du bor (n=380)</c:v>
                      </c:pt>
                      <c:pt idx="3">
                        <c:v>Det kollektive transporttilbudet der du bor (n=386)</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688818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82288"/>
        <c:crosses val="autoZero"/>
        <c:auto val="0"/>
        <c:lblAlgn val="ctr"/>
        <c:lblOffset val="100"/>
        <c:noMultiLvlLbl val="0"/>
      </c:catAx>
      <c:valAx>
        <c:axId val="56888228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888189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91</c:v>
                </c:pt>
                <c:pt idx="1">
                  <c:v>56</c:v>
                </c:pt>
                <c:pt idx="2">
                  <c:v>71</c:v>
                </c:pt>
                <c:pt idx="3">
                  <c:v>74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568883072"/>
        <c:axId val="568883464"/>
      </c:barChart>
      <c:catAx>
        <c:axId val="568883072"/>
        <c:scaling>
          <c:orientation val="maxMin"/>
        </c:scaling>
        <c:delete val="1"/>
        <c:axPos val="l"/>
        <c:numFmt formatCode="General" sourceLinked="1"/>
        <c:majorTickMark val="out"/>
        <c:minorTickMark val="none"/>
        <c:tickLblPos val="nextTo"/>
        <c:crossAx val="568883464"/>
        <c:crosses val="autoZero"/>
        <c:auto val="0"/>
        <c:lblAlgn val="ctr"/>
        <c:lblOffset val="100"/>
        <c:noMultiLvlLbl val="0"/>
      </c:catAx>
      <c:valAx>
        <c:axId val="568883464"/>
        <c:scaling>
          <c:orientation val="minMax"/>
          <c:max val="1"/>
          <c:min val="0"/>
        </c:scaling>
        <c:delete val="1"/>
        <c:axPos val="t"/>
        <c:numFmt formatCode="0%" sourceLinked="1"/>
        <c:majorTickMark val="out"/>
        <c:minorTickMark val="none"/>
        <c:tickLblPos val="high"/>
        <c:crossAx val="56888307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Basert </a:t>
            </a:r>
            <a:r>
              <a:rPr lang="nb-NO" dirty="0"/>
              <a:t>på dine erfaringer, hvordan vurderer du :</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(n=66)</c:v>
                </c:pt>
                <c:pt idx="1">
                  <c:v>Grunnskolens barnetrinn (1-7) (n=75)</c:v>
                </c:pt>
                <c:pt idx="2">
                  <c:v>Grunnskolens ungdomstrinn (8-10) (n=42)</c:v>
                </c:pt>
                <c:pt idx="3">
                  <c:v>Videregående skole (n=44)</c:v>
                </c:pt>
                <c:pt idx="4">
                  <c:v>Aktivitetsskolen (skolefritidsordningen) (n=37)</c:v>
                </c:pt>
                <c:pt idx="5">
                  <c:v>Kulturskolen (n=11)</c:v>
                </c:pt>
              </c:strCache>
            </c:strRef>
          </c:cat>
          <c:val>
            <c:numRef>
              <c:f>Sheet1!$D$2:$D$7</c:f>
              <c:numCache>
                <c:formatCode>0</c:formatCode>
                <c:ptCount val="6"/>
                <c:pt idx="0">
                  <c:v>7</c:v>
                </c:pt>
                <c:pt idx="1">
                  <c:v>5</c:v>
                </c:pt>
                <c:pt idx="2">
                  <c:v>10</c:v>
                </c:pt>
                <c:pt idx="3">
                  <c:v>5</c:v>
                </c:pt>
                <c:pt idx="4">
                  <c:v>6</c:v>
                </c:pt>
                <c:pt idx="5">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(n=66)</c:v>
                </c:pt>
                <c:pt idx="1">
                  <c:v>Grunnskolens barnetrinn (1-7) (n=75)</c:v>
                </c:pt>
                <c:pt idx="2">
                  <c:v>Grunnskolens ungdomstrinn (8-10) (n=42)</c:v>
                </c:pt>
                <c:pt idx="3">
                  <c:v>Videregående skole (n=44)</c:v>
                </c:pt>
                <c:pt idx="4">
                  <c:v>Aktivitetsskolen (skolefritidsordningen) (n=37)</c:v>
                </c:pt>
                <c:pt idx="5">
                  <c:v>Kulturskolen (n=11)</c:v>
                </c:pt>
              </c:strCache>
            </c:strRef>
          </c:cat>
          <c:val>
            <c:numRef>
              <c:f>Sheet1!$C$2:$C$7</c:f>
              <c:numCache>
                <c:formatCode>0</c:formatCode>
                <c:ptCount val="6"/>
                <c:pt idx="0">
                  <c:v>36</c:v>
                </c:pt>
                <c:pt idx="1">
                  <c:v>41</c:v>
                </c:pt>
                <c:pt idx="2">
                  <c:v>38</c:v>
                </c:pt>
                <c:pt idx="3">
                  <c:v>39</c:v>
                </c:pt>
                <c:pt idx="4">
                  <c:v>42</c:v>
                </c:pt>
                <c:pt idx="5">
                  <c:v>45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(n=66)</c:v>
                </c:pt>
                <c:pt idx="1">
                  <c:v>Grunnskolens barnetrinn (1-7) (n=75)</c:v>
                </c:pt>
                <c:pt idx="2">
                  <c:v>Grunnskolens ungdomstrinn (8-10) (n=42)</c:v>
                </c:pt>
                <c:pt idx="3">
                  <c:v>Videregående skole (n=44)</c:v>
                </c:pt>
                <c:pt idx="4">
                  <c:v>Aktivitetsskolen (skolefritidsordningen) (n=37)</c:v>
                </c:pt>
                <c:pt idx="5">
                  <c:v>Kulturskolen (n=11)</c:v>
                </c:pt>
              </c:strCache>
            </c:strRef>
          </c:cat>
          <c:val>
            <c:numRef>
              <c:f>Sheet1!$B$2:$B$7</c:f>
              <c:numCache>
                <c:formatCode>0</c:formatCode>
                <c:ptCount val="6"/>
                <c:pt idx="0">
                  <c:v>57</c:v>
                </c:pt>
                <c:pt idx="1">
                  <c:v>53</c:v>
                </c:pt>
                <c:pt idx="2">
                  <c:v>52</c:v>
                </c:pt>
                <c:pt idx="3">
                  <c:v>56</c:v>
                </c:pt>
                <c:pt idx="4">
                  <c:v>51</c:v>
                </c:pt>
                <c:pt idx="5">
                  <c:v>49</c:v>
                </c:pt>
              </c:numCache>
            </c:numRef>
          </c:val>
        </c:ser>
        <c:dLbls>
          <c:showLegendKey val="0"/>
          <c:showVal val="0"/>
          <c:showCatName val="0"/>
          <c:showSerName val="0"/>
          <c:showPercent val="0"/>
          <c:showBubbleSize val="0"/>
        </c:dLbls>
        <c:gapWidth val="50"/>
        <c:overlap val="100"/>
        <c:axId val="568884248"/>
        <c:axId val="56888464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(n=66)</c:v>
                      </c:pt>
                      <c:pt idx="1">
                        <c:v>Grunnskolens barnetrinn (1-7) (n=75)</c:v>
                      </c:pt>
                      <c:pt idx="2">
                        <c:v>Grunnskolens ungdomstrinn (8-10) (n=42)</c:v>
                      </c:pt>
                      <c:pt idx="3">
                        <c:v>Videregående skole (n=44)</c:v>
                      </c:pt>
                      <c:pt idx="4">
                        <c:v>Aktivitetsskolen (skolefritidsordningen) (n=37)</c:v>
                      </c:pt>
                      <c:pt idx="5">
                        <c:v>Kulturskolen (n=11)</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6888424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84640"/>
        <c:crosses val="autoZero"/>
        <c:auto val="0"/>
        <c:lblAlgn val="ctr"/>
        <c:lblOffset val="100"/>
        <c:noMultiLvlLbl val="0"/>
      </c:catAx>
      <c:valAx>
        <c:axId val="56888464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888424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57</c:v>
                </c:pt>
                <c:pt idx="1">
                  <c:v>53</c:v>
                </c:pt>
                <c:pt idx="2">
                  <c:v>52</c:v>
                </c:pt>
                <c:pt idx="3">
                  <c:v>56</c:v>
                </c:pt>
                <c:pt idx="4">
                  <c:v>51</c:v>
                </c:pt>
                <c:pt idx="5">
                  <c:v>49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568885424"/>
        <c:axId val="568885816"/>
      </c:barChart>
      <c:catAx>
        <c:axId val="568885424"/>
        <c:scaling>
          <c:orientation val="maxMin"/>
        </c:scaling>
        <c:delete val="1"/>
        <c:axPos val="l"/>
        <c:numFmt formatCode="General" sourceLinked="1"/>
        <c:majorTickMark val="out"/>
        <c:minorTickMark val="none"/>
        <c:tickLblPos val="nextTo"/>
        <c:crossAx val="568885816"/>
        <c:crosses val="autoZero"/>
        <c:auto val="0"/>
        <c:lblAlgn val="ctr"/>
        <c:lblOffset val="100"/>
        <c:noMultiLvlLbl val="0"/>
      </c:catAx>
      <c:valAx>
        <c:axId val="568885816"/>
        <c:scaling>
          <c:orientation val="minMax"/>
          <c:max val="1"/>
          <c:min val="0"/>
        </c:scaling>
        <c:delete val="1"/>
        <c:axPos val="t"/>
        <c:numFmt formatCode="0%" sourceLinked="1"/>
        <c:majorTickMark val="out"/>
        <c:minorTickMark val="none"/>
        <c:tickLblPos val="high"/>
        <c:crossAx val="56888542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Basert </a:t>
            </a:r>
            <a:r>
              <a:rPr lang="nb-NO" dirty="0"/>
              <a:t>på ditt inntrykk av tjenesten,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(n=114)</c:v>
                </c:pt>
                <c:pt idx="1">
                  <c:v>Grunnskolens barnetrinn (1-7) (n=104)</c:v>
                </c:pt>
                <c:pt idx="2">
                  <c:v>Grunnskolens ungdomstrinn (8-10) (n=110)</c:v>
                </c:pt>
                <c:pt idx="3">
                  <c:v>Videregående skole (n=78)</c:v>
                </c:pt>
                <c:pt idx="4">
                  <c:v>Aktivitetsskolen (skolefritidsordningen) (n=102)</c:v>
                </c:pt>
                <c:pt idx="5">
                  <c:v>Kulturskolen (n=48)</c:v>
                </c:pt>
              </c:strCache>
            </c:strRef>
          </c:cat>
          <c:val>
            <c:numRef>
              <c:f>Sheet1!$D$2:$D$7</c:f>
              <c:numCache>
                <c:formatCode>0</c:formatCode>
                <c:ptCount val="6"/>
                <c:pt idx="0">
                  <c:v>3</c:v>
                </c:pt>
                <c:pt idx="1">
                  <c:v>6</c:v>
                </c:pt>
                <c:pt idx="2">
                  <c:v>13</c:v>
                </c:pt>
                <c:pt idx="3">
                  <c:v>12</c:v>
                </c:pt>
                <c:pt idx="4">
                  <c:v>7</c:v>
                </c:pt>
                <c:pt idx="5">
                  <c:v>14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(n=114)</c:v>
                </c:pt>
                <c:pt idx="1">
                  <c:v>Grunnskolens barnetrinn (1-7) (n=104)</c:v>
                </c:pt>
                <c:pt idx="2">
                  <c:v>Grunnskolens ungdomstrinn (8-10) (n=110)</c:v>
                </c:pt>
                <c:pt idx="3">
                  <c:v>Videregående skole (n=78)</c:v>
                </c:pt>
                <c:pt idx="4">
                  <c:v>Aktivitetsskolen (skolefritidsordningen) (n=102)</c:v>
                </c:pt>
                <c:pt idx="5">
                  <c:v>Kulturskolen (n=48)</c:v>
                </c:pt>
              </c:strCache>
            </c:strRef>
          </c:cat>
          <c:val>
            <c:numRef>
              <c:f>Sheet1!$C$2:$C$7</c:f>
              <c:numCache>
                <c:formatCode>0</c:formatCode>
                <c:ptCount val="6"/>
                <c:pt idx="0">
                  <c:v>40</c:v>
                </c:pt>
                <c:pt idx="1">
                  <c:v>47</c:v>
                </c:pt>
                <c:pt idx="2">
                  <c:v>51</c:v>
                </c:pt>
                <c:pt idx="3">
                  <c:v>59</c:v>
                </c:pt>
                <c:pt idx="4">
                  <c:v>50</c:v>
                </c:pt>
                <c:pt idx="5">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(n=114)</c:v>
                </c:pt>
                <c:pt idx="1">
                  <c:v>Grunnskolens barnetrinn (1-7) (n=104)</c:v>
                </c:pt>
                <c:pt idx="2">
                  <c:v>Grunnskolens ungdomstrinn (8-10) (n=110)</c:v>
                </c:pt>
                <c:pt idx="3">
                  <c:v>Videregående skole (n=78)</c:v>
                </c:pt>
                <c:pt idx="4">
                  <c:v>Aktivitetsskolen (skolefritidsordningen) (n=102)</c:v>
                </c:pt>
                <c:pt idx="5">
                  <c:v>Kulturskolen (n=48)</c:v>
                </c:pt>
              </c:strCache>
            </c:strRef>
          </c:cat>
          <c:val>
            <c:numRef>
              <c:f>Sheet1!$B$2:$B$7</c:f>
              <c:numCache>
                <c:formatCode>0</c:formatCode>
                <c:ptCount val="6"/>
                <c:pt idx="0">
                  <c:v>58</c:v>
                </c:pt>
                <c:pt idx="1">
                  <c:v>47</c:v>
                </c:pt>
                <c:pt idx="2">
                  <c:v>36</c:v>
                </c:pt>
                <c:pt idx="3">
                  <c:v>30</c:v>
                </c:pt>
                <c:pt idx="4">
                  <c:v>43</c:v>
                </c:pt>
                <c:pt idx="5">
                  <c:v>34</c:v>
                </c:pt>
              </c:numCache>
            </c:numRef>
          </c:val>
        </c:ser>
        <c:dLbls>
          <c:showLegendKey val="0"/>
          <c:showVal val="0"/>
          <c:showCatName val="0"/>
          <c:showSerName val="0"/>
          <c:showPercent val="0"/>
          <c:showBubbleSize val="0"/>
        </c:dLbls>
        <c:gapWidth val="50"/>
        <c:overlap val="100"/>
        <c:axId val="568886208"/>
        <c:axId val="56888699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(n=114)</c:v>
                      </c:pt>
                      <c:pt idx="1">
                        <c:v>Grunnskolens barnetrinn (1-7) (n=104)</c:v>
                      </c:pt>
                      <c:pt idx="2">
                        <c:v>Grunnskolens ungdomstrinn (8-10) (n=110)</c:v>
                      </c:pt>
                      <c:pt idx="3">
                        <c:v>Videregående skole (n=78)</c:v>
                      </c:pt>
                      <c:pt idx="4">
                        <c:v>Aktivitetsskolen (skolefritidsordningen) (n=102)</c:v>
                      </c:pt>
                      <c:pt idx="5">
                        <c:v>Kulturskolen (n=48)</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688862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86992"/>
        <c:crosses val="autoZero"/>
        <c:auto val="0"/>
        <c:lblAlgn val="ctr"/>
        <c:lblOffset val="100"/>
        <c:noMultiLvlLbl val="0"/>
      </c:catAx>
      <c:valAx>
        <c:axId val="56888699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888620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58</c:v>
                </c:pt>
                <c:pt idx="1">
                  <c:v>47</c:v>
                </c:pt>
                <c:pt idx="2">
                  <c:v>36</c:v>
                </c:pt>
                <c:pt idx="3">
                  <c:v>30</c:v>
                </c:pt>
                <c:pt idx="4">
                  <c:v>43</c:v>
                </c:pt>
                <c:pt idx="5">
                  <c:v>34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568887776"/>
        <c:axId val="568888168"/>
      </c:barChart>
      <c:catAx>
        <c:axId val="568887776"/>
        <c:scaling>
          <c:orientation val="maxMin"/>
        </c:scaling>
        <c:delete val="1"/>
        <c:axPos val="l"/>
        <c:numFmt formatCode="General" sourceLinked="1"/>
        <c:majorTickMark val="out"/>
        <c:minorTickMark val="none"/>
        <c:tickLblPos val="nextTo"/>
        <c:crossAx val="568888168"/>
        <c:crosses val="autoZero"/>
        <c:auto val="0"/>
        <c:lblAlgn val="ctr"/>
        <c:lblOffset val="100"/>
        <c:noMultiLvlLbl val="0"/>
      </c:catAx>
      <c:valAx>
        <c:axId val="568888168"/>
        <c:scaling>
          <c:orientation val="minMax"/>
          <c:max val="1"/>
          <c:min val="0"/>
        </c:scaling>
        <c:delete val="1"/>
        <c:axPos val="t"/>
        <c:numFmt formatCode="0%" sourceLinked="1"/>
        <c:majorTickMark val="out"/>
        <c:minorTickMark val="none"/>
        <c:tickLblPos val="high"/>
        <c:crossAx val="56888777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Basert </a:t>
            </a:r>
            <a:r>
              <a:rPr lang="nb-NO" dirty="0"/>
              <a:t>på dine erfaringer,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(n=260)</c:v>
                </c:pt>
                <c:pt idx="1">
                  <c:v>Legevakten (n=140)</c:v>
                </c:pt>
                <c:pt idx="2">
                  <c:v>Helsestasjonstjenesten (n=60)</c:v>
                </c:pt>
                <c:pt idx="3">
                  <c:v>Skolehelsetjenesten (n=41)</c:v>
                </c:pt>
                <c:pt idx="4">
                  <c:v>Sykehjem / botilbud for eldre (n=19)</c:v>
                </c:pt>
                <c:pt idx="5">
                  <c:v>Hjemmetjenesten (n=18)</c:v>
                </c:pt>
                <c:pt idx="6">
                  <c:v>Eldre- /seniorsenteret (n=11)</c:v>
                </c:pt>
                <c:pt idx="7">
                  <c:v>Barnevernstjenesten (n=12)</c:v>
                </c:pt>
                <c:pt idx="8">
                  <c:v>NAV-kontoret (n=70)</c:v>
                </c:pt>
                <c:pt idx="9">
                  <c:v>Aktivitetstilbudet til eldre (n=12)</c:v>
                </c:pt>
              </c:strCache>
            </c:strRef>
          </c:cat>
          <c:val>
            <c:numRef>
              <c:f>Sheet1!$D$2:$D$11</c:f>
              <c:numCache>
                <c:formatCode>0</c:formatCode>
                <c:ptCount val="10"/>
                <c:pt idx="0">
                  <c:v>4</c:v>
                </c:pt>
                <c:pt idx="1">
                  <c:v>14</c:v>
                </c:pt>
                <c:pt idx="2">
                  <c:v>5</c:v>
                </c:pt>
                <c:pt idx="3">
                  <c:v>5</c:v>
                </c:pt>
                <c:pt idx="4">
                  <c:v>19</c:v>
                </c:pt>
                <c:pt idx="5">
                  <c:v>23</c:v>
                </c:pt>
                <c:pt idx="6">
                  <c:v>18</c:v>
                </c:pt>
                <c:pt idx="7">
                  <c:v>35</c:v>
                </c:pt>
                <c:pt idx="8">
                  <c:v>23</c:v>
                </c:pt>
                <c:pt idx="9">
                  <c:v>34</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(n=260)</c:v>
                </c:pt>
                <c:pt idx="1">
                  <c:v>Legevakten (n=140)</c:v>
                </c:pt>
                <c:pt idx="2">
                  <c:v>Helsestasjonstjenesten (n=60)</c:v>
                </c:pt>
                <c:pt idx="3">
                  <c:v>Skolehelsetjenesten (n=41)</c:v>
                </c:pt>
                <c:pt idx="4">
                  <c:v>Sykehjem / botilbud for eldre (n=19)</c:v>
                </c:pt>
                <c:pt idx="5">
                  <c:v>Hjemmetjenesten (n=18)</c:v>
                </c:pt>
                <c:pt idx="6">
                  <c:v>Eldre- /seniorsenteret (n=11)</c:v>
                </c:pt>
                <c:pt idx="7">
                  <c:v>Barnevernstjenesten (n=12)</c:v>
                </c:pt>
                <c:pt idx="8">
                  <c:v>NAV-kontoret (n=70)</c:v>
                </c:pt>
                <c:pt idx="9">
                  <c:v>Aktivitetstilbudet til eldre (n=12)</c:v>
                </c:pt>
              </c:strCache>
            </c:strRef>
          </c:cat>
          <c:val>
            <c:numRef>
              <c:f>Sheet1!$C$2:$C$11</c:f>
              <c:numCache>
                <c:formatCode>0</c:formatCode>
                <c:ptCount val="10"/>
                <c:pt idx="0">
                  <c:v>28</c:v>
                </c:pt>
                <c:pt idx="1">
                  <c:v>40</c:v>
                </c:pt>
                <c:pt idx="2">
                  <c:v>30</c:v>
                </c:pt>
                <c:pt idx="3">
                  <c:v>31</c:v>
                </c:pt>
                <c:pt idx="4">
                  <c:v>44</c:v>
                </c:pt>
                <c:pt idx="5">
                  <c:v>43</c:v>
                </c:pt>
                <c:pt idx="6">
                  <c:v>46</c:v>
                </c:pt>
                <c:pt idx="7">
                  <c:v>29</c:v>
                </c:pt>
                <c:pt idx="8">
                  <c:v>44</c:v>
                </c:pt>
                <c:pt idx="9">
                  <c:v>41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(n=260)</c:v>
                </c:pt>
                <c:pt idx="1">
                  <c:v>Legevakten (n=140)</c:v>
                </c:pt>
                <c:pt idx="2">
                  <c:v>Helsestasjonstjenesten (n=60)</c:v>
                </c:pt>
                <c:pt idx="3">
                  <c:v>Skolehelsetjenesten (n=41)</c:v>
                </c:pt>
                <c:pt idx="4">
                  <c:v>Sykehjem / botilbud for eldre (n=19)</c:v>
                </c:pt>
                <c:pt idx="5">
                  <c:v>Hjemmetjenesten (n=18)</c:v>
                </c:pt>
                <c:pt idx="6">
                  <c:v>Eldre- /seniorsenteret (n=11)</c:v>
                </c:pt>
                <c:pt idx="7">
                  <c:v>Barnevernstjenesten (n=12)</c:v>
                </c:pt>
                <c:pt idx="8">
                  <c:v>NAV-kontoret (n=70)</c:v>
                </c:pt>
                <c:pt idx="9">
                  <c:v>Aktivitetstilbudet til eldre (n=12)</c:v>
                </c:pt>
              </c:strCache>
            </c:strRef>
          </c:cat>
          <c:val>
            <c:numRef>
              <c:f>Sheet1!$B$2:$B$11</c:f>
              <c:numCache>
                <c:formatCode>0</c:formatCode>
                <c:ptCount val="10"/>
                <c:pt idx="0">
                  <c:v>68</c:v>
                </c:pt>
                <c:pt idx="1">
                  <c:v>46</c:v>
                </c:pt>
                <c:pt idx="2">
                  <c:v>66</c:v>
                </c:pt>
                <c:pt idx="3">
                  <c:v>65</c:v>
                </c:pt>
                <c:pt idx="4">
                  <c:v>37</c:v>
                </c:pt>
                <c:pt idx="5">
                  <c:v>34</c:v>
                </c:pt>
                <c:pt idx="6">
                  <c:v>37</c:v>
                </c:pt>
                <c:pt idx="7">
                  <c:v>36</c:v>
                </c:pt>
                <c:pt idx="8">
                  <c:v>34</c:v>
                </c:pt>
                <c:pt idx="9">
                  <c:v>25</c:v>
                </c:pt>
              </c:numCache>
            </c:numRef>
          </c:val>
        </c:ser>
        <c:dLbls>
          <c:showLegendKey val="0"/>
          <c:showVal val="0"/>
          <c:showCatName val="0"/>
          <c:showSerName val="0"/>
          <c:showPercent val="0"/>
          <c:showBubbleSize val="0"/>
        </c:dLbls>
        <c:gapWidth val="50"/>
        <c:overlap val="100"/>
        <c:axId val="568888952"/>
        <c:axId val="56888934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(n=260)</c:v>
                      </c:pt>
                      <c:pt idx="1">
                        <c:v>Legevakten (n=140)</c:v>
                      </c:pt>
                      <c:pt idx="2">
                        <c:v>Helsestasjonstjenesten (n=60)</c:v>
                      </c:pt>
                      <c:pt idx="3">
                        <c:v>Skolehelsetjenesten (n=41)</c:v>
                      </c:pt>
                      <c:pt idx="4">
                        <c:v>Sykehjem / botilbud for eldre (n=19)</c:v>
                      </c:pt>
                      <c:pt idx="5">
                        <c:v>Hjemmetjenesten (n=18)</c:v>
                      </c:pt>
                      <c:pt idx="6">
                        <c:v>Eldre- /seniorsenteret (n=11)</c:v>
                      </c:pt>
                      <c:pt idx="7">
                        <c:v>Barnevernstjenesten (n=12)</c:v>
                      </c:pt>
                      <c:pt idx="8">
                        <c:v>NAV-kontoret (n=70)</c:v>
                      </c:pt>
                      <c:pt idx="9">
                        <c:v>Aktivitetstilbudet til eldre (n=12)</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688889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89344"/>
        <c:crosses val="autoZero"/>
        <c:auto val="0"/>
        <c:lblAlgn val="ctr"/>
        <c:lblOffset val="100"/>
        <c:noMultiLvlLbl val="0"/>
      </c:catAx>
      <c:valAx>
        <c:axId val="56888934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88889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68</c:v>
                </c:pt>
                <c:pt idx="1">
                  <c:v>46</c:v>
                </c:pt>
                <c:pt idx="2">
                  <c:v>66</c:v>
                </c:pt>
                <c:pt idx="3">
                  <c:v>65</c:v>
                </c:pt>
                <c:pt idx="4">
                  <c:v>37</c:v>
                </c:pt>
                <c:pt idx="5">
                  <c:v>34</c:v>
                </c:pt>
                <c:pt idx="6">
                  <c:v>37</c:v>
                </c:pt>
                <c:pt idx="7">
                  <c:v>36</c:v>
                </c:pt>
                <c:pt idx="8">
                  <c:v>34</c:v>
                </c:pt>
                <c:pt idx="9">
                  <c:v>25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568890128"/>
        <c:axId val="568890520"/>
      </c:barChart>
      <c:catAx>
        <c:axId val="568890128"/>
        <c:scaling>
          <c:orientation val="maxMin"/>
        </c:scaling>
        <c:delete val="1"/>
        <c:axPos val="l"/>
        <c:numFmt formatCode="General" sourceLinked="1"/>
        <c:majorTickMark val="out"/>
        <c:minorTickMark val="none"/>
        <c:tickLblPos val="nextTo"/>
        <c:crossAx val="568890520"/>
        <c:crosses val="autoZero"/>
        <c:auto val="0"/>
        <c:lblAlgn val="ctr"/>
        <c:lblOffset val="100"/>
        <c:noMultiLvlLbl val="0"/>
      </c:catAx>
      <c:valAx>
        <c:axId val="568890520"/>
        <c:scaling>
          <c:orientation val="minMax"/>
          <c:max val="1"/>
          <c:min val="0"/>
        </c:scaling>
        <c:delete val="1"/>
        <c:axPos val="t"/>
        <c:numFmt formatCode="0%" sourceLinked="1"/>
        <c:majorTickMark val="out"/>
        <c:minorTickMark val="none"/>
        <c:tickLblPos val="high"/>
        <c:crossAx val="56889012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Basert </a:t>
            </a:r>
            <a:r>
              <a:rPr lang="nb-NO" dirty="0"/>
              <a:t>på ditt inntrykk, hvordan vurderer du:</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(n=39)</c:v>
                </c:pt>
                <c:pt idx="1">
                  <c:v>Legevakten (n=99)</c:v>
                </c:pt>
                <c:pt idx="2">
                  <c:v>Helsestasjonstjenesten (n=77)</c:v>
                </c:pt>
                <c:pt idx="3">
                  <c:v>Skolehelsetjenesten (n=68)</c:v>
                </c:pt>
                <c:pt idx="4">
                  <c:v>Sykehjem / botilbud for eldre (n=96)</c:v>
                </c:pt>
                <c:pt idx="5">
                  <c:v>Hjemmetjenesten (n=72)</c:v>
                </c:pt>
                <c:pt idx="6">
                  <c:v>Eldre- /seniorsenteret (n=70)</c:v>
                </c:pt>
                <c:pt idx="7">
                  <c:v>Barnevernstjenesten (n=54)</c:v>
                </c:pt>
                <c:pt idx="8">
                  <c:v>NAV-kontoret (n=54)</c:v>
                </c:pt>
                <c:pt idx="9">
                  <c:v>Aktivitetstilbudet til eldre (n=61)</c:v>
                </c:pt>
              </c:strCache>
            </c:strRef>
          </c:cat>
          <c:val>
            <c:numRef>
              <c:f>Sheet1!$D$2:$D$11</c:f>
              <c:numCache>
                <c:formatCode>0</c:formatCode>
                <c:ptCount val="10"/>
                <c:pt idx="0">
                  <c:v>9</c:v>
                </c:pt>
                <c:pt idx="1">
                  <c:v>7</c:v>
                </c:pt>
                <c:pt idx="2">
                  <c:v>6</c:v>
                </c:pt>
                <c:pt idx="3">
                  <c:v>8</c:v>
                </c:pt>
                <c:pt idx="4">
                  <c:v>11</c:v>
                </c:pt>
                <c:pt idx="5">
                  <c:v>10</c:v>
                </c:pt>
                <c:pt idx="6">
                  <c:v>7</c:v>
                </c:pt>
                <c:pt idx="7">
                  <c:v>10</c:v>
                </c:pt>
                <c:pt idx="8">
                  <c:v>16</c:v>
                </c:pt>
                <c:pt idx="9">
                  <c:v>11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(n=39)</c:v>
                </c:pt>
                <c:pt idx="1">
                  <c:v>Legevakten (n=99)</c:v>
                </c:pt>
                <c:pt idx="2">
                  <c:v>Helsestasjonstjenesten (n=77)</c:v>
                </c:pt>
                <c:pt idx="3">
                  <c:v>Skolehelsetjenesten (n=68)</c:v>
                </c:pt>
                <c:pt idx="4">
                  <c:v>Sykehjem / botilbud for eldre (n=96)</c:v>
                </c:pt>
                <c:pt idx="5">
                  <c:v>Hjemmetjenesten (n=72)</c:v>
                </c:pt>
                <c:pt idx="6">
                  <c:v>Eldre- /seniorsenteret (n=70)</c:v>
                </c:pt>
                <c:pt idx="7">
                  <c:v>Barnevernstjenesten (n=54)</c:v>
                </c:pt>
                <c:pt idx="8">
                  <c:v>NAV-kontoret (n=54)</c:v>
                </c:pt>
                <c:pt idx="9">
                  <c:v>Aktivitetstilbudet til eldre (n=61)</c:v>
                </c:pt>
              </c:strCache>
            </c:strRef>
          </c:cat>
          <c:val>
            <c:numRef>
              <c:f>Sheet1!$C$2:$C$11</c:f>
              <c:numCache>
                <c:formatCode>0</c:formatCode>
                <c:ptCount val="10"/>
                <c:pt idx="0">
                  <c:v>31</c:v>
                </c:pt>
                <c:pt idx="1">
                  <c:v>58</c:v>
                </c:pt>
                <c:pt idx="2">
                  <c:v>50</c:v>
                </c:pt>
                <c:pt idx="3">
                  <c:v>57</c:v>
                </c:pt>
                <c:pt idx="4">
                  <c:v>58</c:v>
                </c:pt>
                <c:pt idx="5">
                  <c:v>58</c:v>
                </c:pt>
                <c:pt idx="6">
                  <c:v>45</c:v>
                </c:pt>
                <c:pt idx="7">
                  <c:v>57</c:v>
                </c:pt>
                <c:pt idx="8">
                  <c:v>58</c:v>
                </c:pt>
                <c:pt idx="9">
                  <c:v>57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(n=39)</c:v>
                </c:pt>
                <c:pt idx="1">
                  <c:v>Legevakten (n=99)</c:v>
                </c:pt>
                <c:pt idx="2">
                  <c:v>Helsestasjonstjenesten (n=77)</c:v>
                </c:pt>
                <c:pt idx="3">
                  <c:v>Skolehelsetjenesten (n=68)</c:v>
                </c:pt>
                <c:pt idx="4">
                  <c:v>Sykehjem / botilbud for eldre (n=96)</c:v>
                </c:pt>
                <c:pt idx="5">
                  <c:v>Hjemmetjenesten (n=72)</c:v>
                </c:pt>
                <c:pt idx="6">
                  <c:v>Eldre- /seniorsenteret (n=70)</c:v>
                </c:pt>
                <c:pt idx="7">
                  <c:v>Barnevernstjenesten (n=54)</c:v>
                </c:pt>
                <c:pt idx="8">
                  <c:v>NAV-kontoret (n=54)</c:v>
                </c:pt>
                <c:pt idx="9">
                  <c:v>Aktivitetstilbudet til eldre (n=61)</c:v>
                </c:pt>
              </c:strCache>
            </c:strRef>
          </c:cat>
          <c:val>
            <c:numRef>
              <c:f>Sheet1!$B$2:$B$11</c:f>
              <c:numCache>
                <c:formatCode>0</c:formatCode>
                <c:ptCount val="10"/>
                <c:pt idx="0">
                  <c:v>60</c:v>
                </c:pt>
                <c:pt idx="1">
                  <c:v>36</c:v>
                </c:pt>
                <c:pt idx="2">
                  <c:v>44</c:v>
                </c:pt>
                <c:pt idx="3">
                  <c:v>35</c:v>
                </c:pt>
                <c:pt idx="4">
                  <c:v>31</c:v>
                </c:pt>
                <c:pt idx="5">
                  <c:v>32</c:v>
                </c:pt>
                <c:pt idx="6">
                  <c:v>48</c:v>
                </c:pt>
                <c:pt idx="7">
                  <c:v>33</c:v>
                </c:pt>
                <c:pt idx="8">
                  <c:v>26</c:v>
                </c:pt>
                <c:pt idx="9">
                  <c:v>32</c:v>
                </c:pt>
              </c:numCache>
            </c:numRef>
          </c:val>
        </c:ser>
        <c:dLbls>
          <c:showLegendKey val="0"/>
          <c:showVal val="0"/>
          <c:showCatName val="0"/>
          <c:showSerName val="0"/>
          <c:showPercent val="0"/>
          <c:showBubbleSize val="0"/>
        </c:dLbls>
        <c:gapWidth val="50"/>
        <c:overlap val="100"/>
        <c:axId val="568891304"/>
        <c:axId val="56889169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(n=39)</c:v>
                      </c:pt>
                      <c:pt idx="1">
                        <c:v>Legevakten (n=99)</c:v>
                      </c:pt>
                      <c:pt idx="2">
                        <c:v>Helsestasjonstjenesten (n=77)</c:v>
                      </c:pt>
                      <c:pt idx="3">
                        <c:v>Skolehelsetjenesten (n=68)</c:v>
                      </c:pt>
                      <c:pt idx="4">
                        <c:v>Sykehjem / botilbud for eldre (n=96)</c:v>
                      </c:pt>
                      <c:pt idx="5">
                        <c:v>Hjemmetjenesten (n=72)</c:v>
                      </c:pt>
                      <c:pt idx="6">
                        <c:v>Eldre- /seniorsenteret (n=70)</c:v>
                      </c:pt>
                      <c:pt idx="7">
                        <c:v>Barnevernstjenesten (n=54)</c:v>
                      </c:pt>
                      <c:pt idx="8">
                        <c:v>NAV-kontoret (n=54)</c:v>
                      </c:pt>
                      <c:pt idx="9">
                        <c:v>Aktivitetstilbudet til eldre (n=61)</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5688913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91696"/>
        <c:crosses val="autoZero"/>
        <c:auto val="0"/>
        <c:lblAlgn val="ctr"/>
        <c:lblOffset val="100"/>
        <c:noMultiLvlLbl val="0"/>
      </c:catAx>
      <c:valAx>
        <c:axId val="56889169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889130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60</c:v>
                </c:pt>
                <c:pt idx="1">
                  <c:v>36</c:v>
                </c:pt>
                <c:pt idx="2">
                  <c:v>44</c:v>
                </c:pt>
                <c:pt idx="3">
                  <c:v>35</c:v>
                </c:pt>
                <c:pt idx="4">
                  <c:v>31</c:v>
                </c:pt>
                <c:pt idx="5">
                  <c:v>32</c:v>
                </c:pt>
                <c:pt idx="6">
                  <c:v>48</c:v>
                </c:pt>
                <c:pt idx="7">
                  <c:v>33</c:v>
                </c:pt>
                <c:pt idx="8">
                  <c:v>26</c:v>
                </c:pt>
                <c:pt idx="9">
                  <c:v>32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568892480"/>
        <c:axId val="568892872"/>
      </c:barChart>
      <c:catAx>
        <c:axId val="568892480"/>
        <c:scaling>
          <c:orientation val="maxMin"/>
        </c:scaling>
        <c:delete val="1"/>
        <c:axPos val="l"/>
        <c:numFmt formatCode="General" sourceLinked="1"/>
        <c:majorTickMark val="out"/>
        <c:minorTickMark val="none"/>
        <c:tickLblPos val="nextTo"/>
        <c:crossAx val="568892872"/>
        <c:crosses val="autoZero"/>
        <c:auto val="0"/>
        <c:lblAlgn val="ctr"/>
        <c:lblOffset val="100"/>
        <c:noMultiLvlLbl val="0"/>
      </c:catAx>
      <c:valAx>
        <c:axId val="568892872"/>
        <c:scaling>
          <c:orientation val="minMax"/>
          <c:max val="1"/>
          <c:min val="0"/>
        </c:scaling>
        <c:delete val="1"/>
        <c:axPos val="t"/>
        <c:numFmt formatCode="0%" sourceLinked="1"/>
        <c:majorTickMark val="out"/>
        <c:minorTickMark val="none"/>
        <c:tickLblPos val="high"/>
        <c:crossAx val="56889248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(n=385)</c:v>
                </c:pt>
                <c:pt idx="1">
                  <c:v>kveldstid i Oslo sentrum  (n=374)</c:v>
                </c:pt>
                <c:pt idx="2">
                  <c:v>dagtid der du bor (n=390)</c:v>
                </c:pt>
                <c:pt idx="3">
                  <c:v>kveldstid der du bor (n=387)</c:v>
                </c:pt>
              </c:strCache>
            </c:strRef>
          </c:cat>
          <c:val>
            <c:numRef>
              <c:f>Sheet1!$D$2:$D$5</c:f>
              <c:numCache>
                <c:formatCode>0</c:formatCode>
                <c:ptCount val="4"/>
                <c:pt idx="0">
                  <c:v>4</c:v>
                </c:pt>
                <c:pt idx="1">
                  <c:v>16</c:v>
                </c:pt>
                <c:pt idx="2">
                  <c:v>2</c:v>
                </c:pt>
                <c:pt idx="3">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(n=385)</c:v>
                </c:pt>
                <c:pt idx="1">
                  <c:v>kveldstid i Oslo sentrum  (n=374)</c:v>
                </c:pt>
                <c:pt idx="2">
                  <c:v>dagtid der du bor (n=390)</c:v>
                </c:pt>
                <c:pt idx="3">
                  <c:v>kveldstid der du bor (n=387)</c:v>
                </c:pt>
              </c:strCache>
            </c:strRef>
          </c:cat>
          <c:val>
            <c:numRef>
              <c:f>Sheet1!$C$2:$C$5</c:f>
              <c:numCache>
                <c:formatCode>0</c:formatCode>
                <c:ptCount val="4"/>
                <c:pt idx="0">
                  <c:v>20</c:v>
                </c:pt>
                <c:pt idx="1">
                  <c:v>51</c:v>
                </c:pt>
                <c:pt idx="2">
                  <c:v>11</c:v>
                </c:pt>
                <c:pt idx="3">
                  <c:v>31</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(n=385)</c:v>
                </c:pt>
                <c:pt idx="1">
                  <c:v>kveldstid i Oslo sentrum  (n=374)</c:v>
                </c:pt>
                <c:pt idx="2">
                  <c:v>dagtid der du bor (n=390)</c:v>
                </c:pt>
                <c:pt idx="3">
                  <c:v>kveldstid der du bor (n=387)</c:v>
                </c:pt>
              </c:strCache>
            </c:strRef>
          </c:cat>
          <c:val>
            <c:numRef>
              <c:f>Sheet1!$B$2:$B$5</c:f>
              <c:numCache>
                <c:formatCode>0</c:formatCode>
                <c:ptCount val="4"/>
                <c:pt idx="0">
                  <c:v>76</c:v>
                </c:pt>
                <c:pt idx="1">
                  <c:v>33</c:v>
                </c:pt>
                <c:pt idx="2">
                  <c:v>87</c:v>
                </c:pt>
                <c:pt idx="3">
                  <c:v>57</c:v>
                </c:pt>
              </c:numCache>
            </c:numRef>
          </c:val>
        </c:ser>
        <c:dLbls>
          <c:showLegendKey val="0"/>
          <c:showVal val="0"/>
          <c:showCatName val="0"/>
          <c:showSerName val="0"/>
          <c:showPercent val="0"/>
          <c:showBubbleSize val="0"/>
        </c:dLbls>
        <c:gapWidth val="50"/>
        <c:overlap val="100"/>
        <c:axId val="568893656"/>
        <c:axId val="56889404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dagtid i Oslo sentrum  (n=385)</c:v>
                      </c:pt>
                      <c:pt idx="1">
                        <c:v>kveldstid i Oslo sentrum  (n=374)</c:v>
                      </c:pt>
                      <c:pt idx="2">
                        <c:v>dagtid der du bor (n=390)</c:v>
                      </c:pt>
                      <c:pt idx="3">
                        <c:v>kveldstid der du bor (n=387)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6889365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94048"/>
        <c:crosses val="autoZero"/>
        <c:auto val="0"/>
        <c:lblAlgn val="ctr"/>
        <c:lblOffset val="100"/>
        <c:noMultiLvlLbl val="0"/>
      </c:catAx>
      <c:valAx>
        <c:axId val="56889404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889365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76</c:v>
                </c:pt>
                <c:pt idx="1">
                  <c:v>33</c:v>
                </c:pt>
                <c:pt idx="2">
                  <c:v>87</c:v>
                </c:pt>
                <c:pt idx="3">
                  <c:v>57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568894832"/>
        <c:axId val="568895224"/>
      </c:barChart>
      <c:catAx>
        <c:axId val="568894832"/>
        <c:scaling>
          <c:orientation val="maxMin"/>
        </c:scaling>
        <c:delete val="1"/>
        <c:axPos val="l"/>
        <c:numFmt formatCode="General" sourceLinked="1"/>
        <c:majorTickMark val="out"/>
        <c:minorTickMark val="none"/>
        <c:tickLblPos val="nextTo"/>
        <c:crossAx val="568895224"/>
        <c:crosses val="autoZero"/>
        <c:auto val="0"/>
        <c:lblAlgn val="ctr"/>
        <c:lblOffset val="100"/>
        <c:noMultiLvlLbl val="0"/>
      </c:catAx>
      <c:valAx>
        <c:axId val="568895224"/>
        <c:scaling>
          <c:orientation val="minMax"/>
          <c:max val="1"/>
          <c:min val="0"/>
        </c:scaling>
        <c:delete val="1"/>
        <c:axPos val="t"/>
        <c:numFmt formatCode="0%" sourceLinked="1"/>
        <c:majorTickMark val="out"/>
        <c:minorTickMark val="none"/>
        <c:tickLblPos val="high"/>
        <c:crossAx val="56889483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Har </a:t>
            </a:r>
            <a:r>
              <a:rPr lang="nb-NO" dirty="0"/>
              <a:t>du i løpet av de siste 12 månedene opplevd å bli dårlig behandlet i møte med en kommunal tjeneste,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(n=6)</c:v>
                </c:pt>
                <c:pt idx="1">
                  <c:v>Alder (n=5)</c:v>
                </c:pt>
                <c:pt idx="2">
                  <c:v>Funksjonsevne (n=5)</c:v>
                </c:pt>
                <c:pt idx="3">
                  <c:v>Seksuell orientering (n=2)</c:v>
                </c:pt>
                <c:pt idx="4">
                  <c:v>Hudfarge (n=8)</c:v>
                </c:pt>
                <c:pt idx="5">
                  <c:v>Språk (n=5)</c:v>
                </c:pt>
                <c:pt idx="6">
                  <c:v>Religion/livssyn (n=5)</c:v>
                </c:pt>
                <c:pt idx="7">
                  <c:v>Annet, noter: (n=13)</c:v>
                </c:pt>
                <c:pt idx="8">
                  <c:v>Nei (n=349)</c:v>
                </c:pt>
              </c:strCache>
            </c:strRef>
          </c:cat>
          <c:val>
            <c:numRef>
              <c:f>Sheet1!$B$2:$B$10</c:f>
              <c:numCache>
                <c:formatCode>0</c:formatCode>
                <c:ptCount val="9"/>
                <c:pt idx="0">
                  <c:v>2</c:v>
                </c:pt>
                <c:pt idx="1">
                  <c:v>1</c:v>
                </c:pt>
                <c:pt idx="2">
                  <c:v>1</c:v>
                </c:pt>
                <c:pt idx="3">
                  <c:v>1</c:v>
                </c:pt>
                <c:pt idx="4">
                  <c:v>2</c:v>
                </c:pt>
                <c:pt idx="5">
                  <c:v>1</c:v>
                </c:pt>
                <c:pt idx="6">
                  <c:v>1</c:v>
                </c:pt>
                <c:pt idx="7">
                  <c:v>3</c:v>
                </c:pt>
                <c:pt idx="8">
                  <c:v>92</c:v>
                </c:pt>
              </c:numCache>
            </c:numRef>
          </c:val>
        </c:ser>
        <c:dLbls>
          <c:showLegendKey val="0"/>
          <c:showVal val="0"/>
          <c:showCatName val="0"/>
          <c:showSerName val="0"/>
          <c:showPercent val="0"/>
          <c:showBubbleSize val="0"/>
        </c:dLbls>
        <c:gapWidth val="50"/>
        <c:axId val="568896008"/>
        <c:axId val="568896400"/>
      </c:barChart>
      <c:catAx>
        <c:axId val="56889600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96400"/>
        <c:crosses val="autoZero"/>
        <c:auto val="0"/>
        <c:lblAlgn val="ctr"/>
        <c:lblOffset val="100"/>
        <c:tickLblSkip val="1"/>
        <c:noMultiLvlLbl val="0"/>
      </c:catAx>
      <c:valAx>
        <c:axId val="568896400"/>
        <c:scaling>
          <c:orientation val="minMax"/>
          <c:max val="100"/>
          <c:min val="0"/>
        </c:scaling>
        <c:delete val="1"/>
        <c:axPos val="t"/>
        <c:numFmt formatCode="0" sourceLinked="1"/>
        <c:majorTickMark val="out"/>
        <c:minorTickMark val="none"/>
        <c:tickLblPos val="nextTo"/>
        <c:crossAx val="568896008"/>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Har </a:t>
            </a:r>
            <a:r>
              <a:rPr lang="nb-NO" dirty="0"/>
              <a:t>du i løpet av de siste 12 månedene opplevd å bli dårlig behandlet i møte med andre innbyggere, på grunn av:</a:t>
            </a:r>
          </a:p>
        </c:rich>
      </c:tx>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(n=12)</c:v>
                </c:pt>
                <c:pt idx="1">
                  <c:v>Alder (n=8)</c:v>
                </c:pt>
                <c:pt idx="2">
                  <c:v>Funksjonsevne (n=8)</c:v>
                </c:pt>
                <c:pt idx="3">
                  <c:v>Seksuell orientering (n=6)</c:v>
                </c:pt>
                <c:pt idx="4">
                  <c:v>Hudfarge (n=18)</c:v>
                </c:pt>
                <c:pt idx="5">
                  <c:v>Språk (n=14)</c:v>
                </c:pt>
                <c:pt idx="6">
                  <c:v>Religion/livssyn (n=14)</c:v>
                </c:pt>
                <c:pt idx="7">
                  <c:v>Annet, noter: (n=14)</c:v>
                </c:pt>
                <c:pt idx="8">
                  <c:v>Nei (n=332)</c:v>
                </c:pt>
              </c:strCache>
            </c:strRef>
          </c:cat>
          <c:val>
            <c:numRef>
              <c:f>Sheet1!$B$2:$B$10</c:f>
              <c:numCache>
                <c:formatCode>0</c:formatCode>
                <c:ptCount val="9"/>
                <c:pt idx="0">
                  <c:v>3</c:v>
                </c:pt>
                <c:pt idx="1">
                  <c:v>2</c:v>
                </c:pt>
                <c:pt idx="2">
                  <c:v>2</c:v>
                </c:pt>
                <c:pt idx="3">
                  <c:v>2</c:v>
                </c:pt>
                <c:pt idx="4">
                  <c:v>5</c:v>
                </c:pt>
                <c:pt idx="5">
                  <c:v>4</c:v>
                </c:pt>
                <c:pt idx="6">
                  <c:v>4</c:v>
                </c:pt>
                <c:pt idx="7">
                  <c:v>4</c:v>
                </c:pt>
                <c:pt idx="8">
                  <c:v>85</c:v>
                </c:pt>
              </c:numCache>
            </c:numRef>
          </c:val>
        </c:ser>
        <c:dLbls>
          <c:showLegendKey val="0"/>
          <c:showVal val="0"/>
          <c:showCatName val="0"/>
          <c:showSerName val="0"/>
          <c:showPercent val="0"/>
          <c:showBubbleSize val="0"/>
        </c:dLbls>
        <c:gapWidth val="50"/>
        <c:axId val="568897184"/>
        <c:axId val="568897576"/>
      </c:barChart>
      <c:catAx>
        <c:axId val="56889718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97576"/>
        <c:crosses val="autoZero"/>
        <c:auto val="0"/>
        <c:lblAlgn val="ctr"/>
        <c:lblOffset val="100"/>
        <c:tickLblSkip val="1"/>
        <c:noMultiLvlLbl val="0"/>
      </c:catAx>
      <c:valAx>
        <c:axId val="568897576"/>
        <c:scaling>
          <c:orientation val="minMax"/>
          <c:max val="100"/>
          <c:min val="0"/>
        </c:scaling>
        <c:delete val="1"/>
        <c:axPos val="t"/>
        <c:numFmt formatCode="0" sourceLinked="1"/>
        <c:majorTickMark val="out"/>
        <c:minorTickMark val="none"/>
        <c:tickLblPos val="nextTo"/>
        <c:crossAx val="568897184"/>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dirty="0" smtClean="0"/>
              <a:t>Hvor </a:t>
            </a:r>
            <a:r>
              <a:rPr lang="nb-NO" dirty="0"/>
              <a:t>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(n=358)</c:v>
                </c:pt>
                <c:pt idx="1">
                  <c:v>Støyforholdene i Oslo sentrum (n=346)</c:v>
                </c:pt>
                <c:pt idx="2">
                  <c:v>Renhold av fortau, plasser og parkområder i Oslo sentrum (n=351)</c:v>
                </c:pt>
                <c:pt idx="3">
                  <c:v>Mengden av biltrafikk i Oslo sentrum (n=347)</c:v>
                </c:pt>
              </c:strCache>
            </c:strRef>
          </c:cat>
          <c:val>
            <c:numRef>
              <c:f>Sheet1!$D$2:$D$5</c:f>
              <c:numCache>
                <c:formatCode>0</c:formatCode>
                <c:ptCount val="4"/>
                <c:pt idx="0">
                  <c:v>10</c:v>
                </c:pt>
                <c:pt idx="1">
                  <c:v>12</c:v>
                </c:pt>
                <c:pt idx="2">
                  <c:v>21</c:v>
                </c:pt>
                <c:pt idx="3">
                  <c:v>18</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(n=358)</c:v>
                </c:pt>
                <c:pt idx="1">
                  <c:v>Støyforholdene i Oslo sentrum (n=346)</c:v>
                </c:pt>
                <c:pt idx="2">
                  <c:v>Renhold av fortau, plasser og parkområder i Oslo sentrum (n=351)</c:v>
                </c:pt>
                <c:pt idx="3">
                  <c:v>Mengden av biltrafikk i Oslo sentrum (n=347)</c:v>
                </c:pt>
              </c:strCache>
            </c:strRef>
          </c:cat>
          <c:val>
            <c:numRef>
              <c:f>Sheet1!$C$2:$C$5</c:f>
              <c:numCache>
                <c:formatCode>0</c:formatCode>
                <c:ptCount val="4"/>
                <c:pt idx="0">
                  <c:v>54</c:v>
                </c:pt>
                <c:pt idx="1">
                  <c:v>61</c:v>
                </c:pt>
                <c:pt idx="2">
                  <c:v>53</c:v>
                </c:pt>
                <c:pt idx="3">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(n=358)</c:v>
                </c:pt>
                <c:pt idx="1">
                  <c:v>Støyforholdene i Oslo sentrum (n=346)</c:v>
                </c:pt>
                <c:pt idx="2">
                  <c:v>Renhold av fortau, plasser og parkområder i Oslo sentrum (n=351)</c:v>
                </c:pt>
                <c:pt idx="3">
                  <c:v>Mengden av biltrafikk i Oslo sentrum (n=347)</c:v>
                </c:pt>
              </c:strCache>
            </c:strRef>
          </c:cat>
          <c:val>
            <c:numRef>
              <c:f>Sheet1!$B$2:$B$5</c:f>
              <c:numCache>
                <c:formatCode>0</c:formatCode>
                <c:ptCount val="4"/>
                <c:pt idx="0">
                  <c:v>36</c:v>
                </c:pt>
                <c:pt idx="1">
                  <c:v>28</c:v>
                </c:pt>
                <c:pt idx="2">
                  <c:v>27</c:v>
                </c:pt>
                <c:pt idx="3">
                  <c:v>30</c:v>
                </c:pt>
              </c:numCache>
            </c:numRef>
          </c:val>
        </c:ser>
        <c:dLbls>
          <c:showLegendKey val="0"/>
          <c:showVal val="0"/>
          <c:showCatName val="0"/>
          <c:showSerName val="0"/>
          <c:showPercent val="0"/>
          <c:showBubbleSize val="0"/>
        </c:dLbls>
        <c:gapWidth val="50"/>
        <c:overlap val="100"/>
        <c:axId val="568899536"/>
        <c:axId val="56889992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(n=358)</c:v>
                      </c:pt>
                      <c:pt idx="1">
                        <c:v>Støyforholdene i Oslo sentrum (n=346)</c:v>
                      </c:pt>
                      <c:pt idx="2">
                        <c:v>Renhold av fortau, plasser og parkområder i Oslo sentrum (n=351)</c:v>
                      </c:pt>
                      <c:pt idx="3">
                        <c:v>Mengden av biltrafikk i Oslo sentrum (n=347)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688995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99928"/>
        <c:crosses val="autoZero"/>
        <c:auto val="0"/>
        <c:lblAlgn val="ctr"/>
        <c:lblOffset val="100"/>
        <c:noMultiLvlLbl val="0"/>
      </c:catAx>
      <c:valAx>
        <c:axId val="56889992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688995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36</c:v>
                </c:pt>
                <c:pt idx="1">
                  <c:v>28</c:v>
                </c:pt>
                <c:pt idx="2">
                  <c:v>27</c:v>
                </c:pt>
                <c:pt idx="3">
                  <c:v>30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568900712"/>
        <c:axId val="568901104"/>
      </c:barChart>
      <c:catAx>
        <c:axId val="568900712"/>
        <c:scaling>
          <c:orientation val="maxMin"/>
        </c:scaling>
        <c:delete val="1"/>
        <c:axPos val="l"/>
        <c:numFmt formatCode="General" sourceLinked="1"/>
        <c:majorTickMark val="out"/>
        <c:minorTickMark val="none"/>
        <c:tickLblPos val="nextTo"/>
        <c:crossAx val="568901104"/>
        <c:crosses val="autoZero"/>
        <c:auto val="0"/>
        <c:lblAlgn val="ctr"/>
        <c:lblOffset val="100"/>
        <c:noMultiLvlLbl val="0"/>
      </c:catAx>
      <c:valAx>
        <c:axId val="568901104"/>
        <c:scaling>
          <c:orientation val="minMax"/>
          <c:max val="1"/>
          <c:min val="0"/>
        </c:scaling>
        <c:delete val="1"/>
        <c:axPos val="t"/>
        <c:numFmt formatCode="0%" sourceLinked="1"/>
        <c:majorTickMark val="out"/>
        <c:minorTickMark val="none"/>
        <c:tickLblPos val="high"/>
        <c:crossAx val="56890071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(n=385)</c:v>
                </c:pt>
                <c:pt idx="1">
                  <c:v>Støyforholdene der du bor (n=384)</c:v>
                </c:pt>
                <c:pt idx="2">
                  <c:v>Renhold av fortau, plasser og parkområder der du bor (n=386)</c:v>
                </c:pt>
                <c:pt idx="3">
                  <c:v>Mengden av biltrafikk der du bor (n=389)</c:v>
                </c:pt>
                <c:pt idx="4">
                  <c:v>Tilrettelegging for kildesortering der du bor (n=390)</c:v>
                </c:pt>
                <c:pt idx="5">
                  <c:v>Tømming av papiravfallet ditt der du bor (n=387)</c:v>
                </c:pt>
                <c:pt idx="6">
                  <c:v>Tømming av rest-, plast- og matavfallet ditt, der du bor (n=386)</c:v>
                </c:pt>
              </c:strCache>
            </c:strRef>
          </c:cat>
          <c:val>
            <c:numRef>
              <c:f>Sheet1!$D$2:$D$8</c:f>
              <c:numCache>
                <c:formatCode>0</c:formatCode>
                <c:ptCount val="7"/>
                <c:pt idx="0">
                  <c:v>5</c:v>
                </c:pt>
                <c:pt idx="1">
                  <c:v>7</c:v>
                </c:pt>
                <c:pt idx="2">
                  <c:v>18</c:v>
                </c:pt>
                <c:pt idx="3">
                  <c:v>13</c:v>
                </c:pt>
                <c:pt idx="4">
                  <c:v>6</c:v>
                </c:pt>
                <c:pt idx="5">
                  <c:v>9</c:v>
                </c:pt>
                <c:pt idx="6">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(n=385)</c:v>
                </c:pt>
                <c:pt idx="1">
                  <c:v>Støyforholdene der du bor (n=384)</c:v>
                </c:pt>
                <c:pt idx="2">
                  <c:v>Renhold av fortau, plasser og parkområder der du bor (n=386)</c:v>
                </c:pt>
                <c:pt idx="3">
                  <c:v>Mengden av biltrafikk der du bor (n=389)</c:v>
                </c:pt>
                <c:pt idx="4">
                  <c:v>Tilrettelegging for kildesortering der du bor (n=390)</c:v>
                </c:pt>
                <c:pt idx="5">
                  <c:v>Tømming av papiravfallet ditt der du bor (n=387)</c:v>
                </c:pt>
                <c:pt idx="6">
                  <c:v>Tømming av rest-, plast- og matavfallet ditt, der du bor (n=386)</c:v>
                </c:pt>
              </c:strCache>
            </c:strRef>
          </c:cat>
          <c:val>
            <c:numRef>
              <c:f>Sheet1!$C$2:$C$8</c:f>
              <c:numCache>
                <c:formatCode>0</c:formatCode>
                <c:ptCount val="7"/>
                <c:pt idx="0">
                  <c:v>28</c:v>
                </c:pt>
                <c:pt idx="1">
                  <c:v>27</c:v>
                </c:pt>
                <c:pt idx="2">
                  <c:v>45</c:v>
                </c:pt>
                <c:pt idx="3">
                  <c:v>42</c:v>
                </c:pt>
                <c:pt idx="4">
                  <c:v>23</c:v>
                </c:pt>
                <c:pt idx="5">
                  <c:v>24</c:v>
                </c:pt>
                <c:pt idx="6">
                  <c:v>22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(n=385)</c:v>
                </c:pt>
                <c:pt idx="1">
                  <c:v>Støyforholdene der du bor (n=384)</c:v>
                </c:pt>
                <c:pt idx="2">
                  <c:v>Renhold av fortau, plasser og parkområder der du bor (n=386)</c:v>
                </c:pt>
                <c:pt idx="3">
                  <c:v>Mengden av biltrafikk der du bor (n=389)</c:v>
                </c:pt>
                <c:pt idx="4">
                  <c:v>Tilrettelegging for kildesortering der du bor (n=390)</c:v>
                </c:pt>
                <c:pt idx="5">
                  <c:v>Tømming av papiravfallet ditt der du bor (n=387)</c:v>
                </c:pt>
                <c:pt idx="6">
                  <c:v>Tømming av rest-, plast- og matavfallet ditt, der du bor (n=386)</c:v>
                </c:pt>
              </c:strCache>
            </c:strRef>
          </c:cat>
          <c:val>
            <c:numRef>
              <c:f>Sheet1!$B$2:$B$8</c:f>
              <c:numCache>
                <c:formatCode>0</c:formatCode>
                <c:ptCount val="7"/>
                <c:pt idx="0">
                  <c:v>67</c:v>
                </c:pt>
                <c:pt idx="1">
                  <c:v>66</c:v>
                </c:pt>
                <c:pt idx="2">
                  <c:v>37</c:v>
                </c:pt>
                <c:pt idx="3">
                  <c:v>46</c:v>
                </c:pt>
                <c:pt idx="4">
                  <c:v>70</c:v>
                </c:pt>
                <c:pt idx="5">
                  <c:v>67</c:v>
                </c:pt>
                <c:pt idx="6">
                  <c:v>72</c:v>
                </c:pt>
              </c:numCache>
            </c:numRef>
          </c:val>
        </c:ser>
        <c:dLbls>
          <c:showLegendKey val="0"/>
          <c:showVal val="0"/>
          <c:showCatName val="0"/>
          <c:showSerName val="0"/>
          <c:showPercent val="0"/>
          <c:showBubbleSize val="0"/>
        </c:dLbls>
        <c:gapWidth val="50"/>
        <c:overlap val="100"/>
        <c:axId val="570942264"/>
        <c:axId val="57094265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(n=385)</c:v>
                      </c:pt>
                      <c:pt idx="1">
                        <c:v>Støyforholdene der du bor (n=384)</c:v>
                      </c:pt>
                      <c:pt idx="2">
                        <c:v>Renhold av fortau, plasser og parkområder der du bor (n=386)</c:v>
                      </c:pt>
                      <c:pt idx="3">
                        <c:v>Mengden av biltrafikk der du bor (n=389)</c:v>
                      </c:pt>
                      <c:pt idx="4">
                        <c:v>Tilrettelegging for kildesortering der du bor (n=390)</c:v>
                      </c:pt>
                      <c:pt idx="5">
                        <c:v>Tømming av papiravfallet ditt der du bor (n=387)</c:v>
                      </c:pt>
                      <c:pt idx="6">
                        <c:v>Tømming av rest-, plast- og matavfallet ditt, der du bor (n=386)</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7094226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0942656"/>
        <c:crosses val="autoZero"/>
        <c:auto val="0"/>
        <c:lblAlgn val="ctr"/>
        <c:lblOffset val="100"/>
        <c:noMultiLvlLbl val="0"/>
      </c:catAx>
      <c:valAx>
        <c:axId val="57094265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094226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67</c:v>
                </c:pt>
                <c:pt idx="1">
                  <c:v>66</c:v>
                </c:pt>
                <c:pt idx="2">
                  <c:v>37</c:v>
                </c:pt>
                <c:pt idx="3">
                  <c:v>46</c:v>
                </c:pt>
                <c:pt idx="4">
                  <c:v>70</c:v>
                </c:pt>
                <c:pt idx="5">
                  <c:v>67</c:v>
                </c:pt>
                <c:pt idx="6">
                  <c:v>72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570943440"/>
        <c:axId val="570943832"/>
      </c:barChart>
      <c:catAx>
        <c:axId val="570943440"/>
        <c:scaling>
          <c:orientation val="maxMin"/>
        </c:scaling>
        <c:delete val="1"/>
        <c:axPos val="l"/>
        <c:numFmt formatCode="General" sourceLinked="1"/>
        <c:majorTickMark val="out"/>
        <c:minorTickMark val="none"/>
        <c:tickLblPos val="nextTo"/>
        <c:crossAx val="570943832"/>
        <c:crosses val="autoZero"/>
        <c:auto val="0"/>
        <c:lblAlgn val="ctr"/>
        <c:lblOffset val="100"/>
        <c:noMultiLvlLbl val="0"/>
      </c:catAx>
      <c:valAx>
        <c:axId val="570943832"/>
        <c:scaling>
          <c:orientation val="minMax"/>
          <c:max val="1"/>
          <c:min val="0"/>
        </c:scaling>
        <c:delete val="1"/>
        <c:axPos val="t"/>
        <c:numFmt formatCode="0%" sourceLinked="1"/>
        <c:majorTickMark val="out"/>
        <c:minorTickMark val="none"/>
        <c:tickLblPos val="high"/>
        <c:crossAx val="57094344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Title</a:t>
            </a:r>
          </a:p>
        </c:rich>
      </c:tx>
      <c:layout/>
      <c:overlay val="0"/>
    </c:title>
    <c:autoTitleDeleted val="0"/>
    <c:plotArea>
      <c:layout>
        <c:manualLayout>
          <c:layoutTarget val="inner"/>
          <c:xMode val="edge"/>
          <c:yMode val="edge"/>
          <c:x val="0.40906941761996729"/>
          <c:y val="0.17584898506682445"/>
          <c:w val="0.59093058238003271"/>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Sheet1!$A$2:$A$4</c:f>
              <c:strCache>
                <c:ptCount val="3"/>
                <c:pt idx="0">
                  <c:v>Ja (n=112)</c:v>
                </c:pt>
                <c:pt idx="1">
                  <c:v>Nei (n=232)</c:v>
                </c:pt>
                <c:pt idx="2">
                  <c:v>Vet ikke/usikker (n=46)</c:v>
                </c:pt>
              </c:strCache>
            </c:strRef>
          </c:cat>
          <c:val>
            <c:numRef>
              <c:f>Sheet1!$B$2:$B$4</c:f>
              <c:numCache>
                <c:formatCode>0</c:formatCode>
                <c:ptCount val="3"/>
                <c:pt idx="0">
                  <c:v>29</c:v>
                </c:pt>
                <c:pt idx="1">
                  <c:v>59</c:v>
                </c:pt>
                <c:pt idx="2">
                  <c:v>12</c:v>
                </c:pt>
              </c:numCache>
            </c:numRef>
          </c:val>
        </c:ser>
        <c:dLbls>
          <c:showLegendKey val="0"/>
          <c:showVal val="0"/>
          <c:showCatName val="0"/>
          <c:showSerName val="0"/>
          <c:showPercent val="0"/>
          <c:showBubbleSize val="0"/>
        </c:dLbls>
        <c:gapWidth val="50"/>
        <c:axId val="568897968"/>
        <c:axId val="568898752"/>
      </c:barChart>
      <c:catAx>
        <c:axId val="5688979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68898752"/>
        <c:crosses val="autoZero"/>
        <c:auto val="0"/>
        <c:lblAlgn val="ctr"/>
        <c:lblOffset val="100"/>
        <c:tickLblSkip val="1"/>
        <c:noMultiLvlLbl val="0"/>
      </c:catAx>
      <c:valAx>
        <c:axId val="568898752"/>
        <c:scaling>
          <c:orientation val="minMax"/>
          <c:max val="100"/>
          <c:min val="0"/>
        </c:scaling>
        <c:delete val="1"/>
        <c:axPos val="t"/>
        <c:numFmt formatCode="0" sourceLinked="1"/>
        <c:majorTickMark val="out"/>
        <c:minorTickMark val="none"/>
        <c:tickLblPos val="nextTo"/>
        <c:crossAx val="568897968"/>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(n=362)</c:v>
                </c:pt>
                <c:pt idx="1">
                  <c:v>synes du Oslo fortjener å bli tildelt prisen Europas miljøhovedstad? (n=299)</c:v>
                </c:pt>
              </c:strCache>
            </c:strRef>
          </c:cat>
          <c:val>
            <c:numRef>
              <c:f>Sheet1!$D$2:$D$3</c:f>
              <c:numCache>
                <c:formatCode>0</c:formatCode>
                <c:ptCount val="2"/>
                <c:pt idx="0">
                  <c:v>34</c:v>
                </c:pt>
                <c:pt idx="1">
                  <c:v>19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(n=362)</c:v>
                </c:pt>
                <c:pt idx="1">
                  <c:v>synes du Oslo fortjener å bli tildelt prisen Europas miljøhovedstad? (n=299)</c:v>
                </c:pt>
              </c:strCache>
            </c:strRef>
          </c:cat>
          <c:val>
            <c:numRef>
              <c:f>Sheet1!$C$2:$C$3</c:f>
              <c:numCache>
                <c:formatCode>0</c:formatCode>
                <c:ptCount val="2"/>
                <c:pt idx="0">
                  <c:v>38</c:v>
                </c:pt>
                <c:pt idx="1">
                  <c:v>48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(n=362)</c:v>
                </c:pt>
                <c:pt idx="1">
                  <c:v>synes du Oslo fortjener å bli tildelt prisen Europas miljøhovedstad? (n=299)</c:v>
                </c:pt>
              </c:strCache>
            </c:strRef>
          </c:cat>
          <c:val>
            <c:numRef>
              <c:f>Sheet1!$B$2:$B$3</c:f>
              <c:numCache>
                <c:formatCode>0</c:formatCode>
                <c:ptCount val="2"/>
                <c:pt idx="0">
                  <c:v>28</c:v>
                </c:pt>
                <c:pt idx="1">
                  <c:v>33</c:v>
                </c:pt>
              </c:numCache>
            </c:numRef>
          </c:val>
        </c:ser>
        <c:dLbls>
          <c:showLegendKey val="0"/>
          <c:showVal val="0"/>
          <c:showCatName val="0"/>
          <c:showSerName val="0"/>
          <c:showPercent val="0"/>
          <c:showBubbleSize val="0"/>
        </c:dLbls>
        <c:gapWidth val="50"/>
        <c:overlap val="100"/>
        <c:axId val="570944616"/>
        <c:axId val="5709450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(n=362)</c:v>
                      </c:pt>
                      <c:pt idx="1">
                        <c:v>synes du Oslo fortjener å bli tildelt prisen Europas miljøhovedstad? (n=299)</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5709446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0945008"/>
        <c:crosses val="autoZero"/>
        <c:auto val="0"/>
        <c:lblAlgn val="ctr"/>
        <c:lblOffset val="100"/>
        <c:noMultiLvlLbl val="0"/>
      </c:catAx>
      <c:valAx>
        <c:axId val="5709450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09446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28</c:v>
                </c:pt>
                <c:pt idx="1">
                  <c:v>33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570945792"/>
        <c:axId val="570946184"/>
      </c:barChart>
      <c:catAx>
        <c:axId val="570945792"/>
        <c:scaling>
          <c:orientation val="maxMin"/>
        </c:scaling>
        <c:delete val="1"/>
        <c:axPos val="l"/>
        <c:numFmt formatCode="General" sourceLinked="1"/>
        <c:majorTickMark val="out"/>
        <c:minorTickMark val="none"/>
        <c:tickLblPos val="nextTo"/>
        <c:crossAx val="570946184"/>
        <c:crosses val="autoZero"/>
        <c:auto val="0"/>
        <c:lblAlgn val="ctr"/>
        <c:lblOffset val="100"/>
        <c:noMultiLvlLbl val="0"/>
      </c:catAx>
      <c:valAx>
        <c:axId val="570946184"/>
        <c:scaling>
          <c:orientation val="minMax"/>
          <c:max val="1"/>
          <c:min val="0"/>
        </c:scaling>
        <c:delete val="1"/>
        <c:axPos val="t"/>
        <c:numFmt formatCode="0%" sourceLinked="1"/>
        <c:majorTickMark val="out"/>
        <c:minorTickMark val="none"/>
        <c:tickLblPos val="high"/>
        <c:crossAx val="5709457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(n=392)</c:v>
                </c:pt>
                <c:pt idx="1">
                  <c:v>Bruker du parker/friområder i området der du bor (inkl. fjorden, marka, osv.) (n=389)</c:v>
                </c:pt>
                <c:pt idx="2">
                  <c:v>Bruker du parker/friområder i Oslo utenfor egen bydel (inkl. fjorden, marka, osv.) (n=391)</c:v>
                </c:pt>
                <c:pt idx="3">
                  <c:v>Deltar du i frivillig organisasjonsvirksomhet (n=389)</c:v>
                </c:pt>
                <c:pt idx="4">
                  <c:v>Driver du med idrett (n=391)</c:v>
                </c:pt>
              </c:strCache>
            </c:strRef>
          </c:cat>
          <c:val>
            <c:numRef>
              <c:f>Sheet1!$G$2:$G$6</c:f>
              <c:numCache>
                <c:formatCode>0</c:formatCode>
                <c:ptCount val="5"/>
                <c:pt idx="0">
                  <c:v>3</c:v>
                </c:pt>
                <c:pt idx="1">
                  <c:v>11</c:v>
                </c:pt>
                <c:pt idx="2">
                  <c:v>1</c:v>
                </c:pt>
                <c:pt idx="3">
                  <c:v>2</c:v>
                </c:pt>
                <c:pt idx="4">
                  <c:v>6</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(n=392)</c:v>
                </c:pt>
                <c:pt idx="1">
                  <c:v>Bruker du parker/friområder i området der du bor (inkl. fjorden, marka, osv.) (n=389)</c:v>
                </c:pt>
                <c:pt idx="2">
                  <c:v>Bruker du parker/friområder i Oslo utenfor egen bydel (inkl. fjorden, marka, osv.) (n=391)</c:v>
                </c:pt>
                <c:pt idx="3">
                  <c:v>Deltar du i frivillig organisasjonsvirksomhet (n=389)</c:v>
                </c:pt>
                <c:pt idx="4">
                  <c:v>Driver du med idrett (n=391)</c:v>
                </c:pt>
              </c:strCache>
            </c:strRef>
          </c:cat>
          <c:val>
            <c:numRef>
              <c:f>Sheet1!$F$2:$F$6</c:f>
              <c:numCache>
                <c:formatCode>0</c:formatCode>
                <c:ptCount val="5"/>
                <c:pt idx="0">
                  <c:v>12</c:v>
                </c:pt>
                <c:pt idx="1">
                  <c:v>32</c:v>
                </c:pt>
                <c:pt idx="2">
                  <c:v>12</c:v>
                </c:pt>
                <c:pt idx="3">
                  <c:v>8</c:v>
                </c:pt>
                <c:pt idx="4">
                  <c:v>28</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(n=392)</c:v>
                </c:pt>
                <c:pt idx="1">
                  <c:v>Bruker du parker/friområder i området der du bor (inkl. fjorden, marka, osv.) (n=389)</c:v>
                </c:pt>
                <c:pt idx="2">
                  <c:v>Bruker du parker/friområder i Oslo utenfor egen bydel (inkl. fjorden, marka, osv.) (n=391)</c:v>
                </c:pt>
                <c:pt idx="3">
                  <c:v>Deltar du i frivillig organisasjonsvirksomhet (n=389)</c:v>
                </c:pt>
                <c:pt idx="4">
                  <c:v>Driver du med idrett (n=391)</c:v>
                </c:pt>
              </c:strCache>
            </c:strRef>
          </c:cat>
          <c:val>
            <c:numRef>
              <c:f>Sheet1!$E$2:$E$6</c:f>
              <c:numCache>
                <c:formatCode>0</c:formatCode>
                <c:ptCount val="5"/>
                <c:pt idx="0">
                  <c:v>9</c:v>
                </c:pt>
                <c:pt idx="1">
                  <c:v>33</c:v>
                </c:pt>
                <c:pt idx="2">
                  <c:v>31</c:v>
                </c:pt>
                <c:pt idx="3">
                  <c:v>10</c:v>
                </c:pt>
                <c:pt idx="4">
                  <c:v>12</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(n=392)</c:v>
                </c:pt>
                <c:pt idx="1">
                  <c:v>Bruker du parker/friområder i området der du bor (inkl. fjorden, marka, osv.) (n=389)</c:v>
                </c:pt>
                <c:pt idx="2">
                  <c:v>Bruker du parker/friområder i Oslo utenfor egen bydel (inkl. fjorden, marka, osv.) (n=391)</c:v>
                </c:pt>
                <c:pt idx="3">
                  <c:v>Deltar du i frivillig organisasjonsvirksomhet (n=389)</c:v>
                </c:pt>
                <c:pt idx="4">
                  <c:v>Driver du med idrett (n=391)</c:v>
                </c:pt>
              </c:strCache>
            </c:strRef>
          </c:cat>
          <c:val>
            <c:numRef>
              <c:f>Sheet1!$D$2:$D$6</c:f>
              <c:numCache>
                <c:formatCode>0</c:formatCode>
                <c:ptCount val="5"/>
                <c:pt idx="0">
                  <c:v>20</c:v>
                </c:pt>
                <c:pt idx="1">
                  <c:v>16</c:v>
                </c:pt>
                <c:pt idx="2">
                  <c:v>37</c:v>
                </c:pt>
                <c:pt idx="3">
                  <c:v>12</c:v>
                </c:pt>
                <c:pt idx="4">
                  <c:v>8</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(n=392)</c:v>
                </c:pt>
                <c:pt idx="1">
                  <c:v>Bruker du parker/friområder i området der du bor (inkl. fjorden, marka, osv.) (n=389)</c:v>
                </c:pt>
                <c:pt idx="2">
                  <c:v>Bruker du parker/friområder i Oslo utenfor egen bydel (inkl. fjorden, marka, osv.) (n=391)</c:v>
                </c:pt>
                <c:pt idx="3">
                  <c:v>Deltar du i frivillig organisasjonsvirksomhet (n=389)</c:v>
                </c:pt>
                <c:pt idx="4">
                  <c:v>Driver du med idrett (n=391)</c:v>
                </c:pt>
              </c:strCache>
            </c:strRef>
          </c:cat>
          <c:val>
            <c:numRef>
              <c:f>Sheet1!$C$2:$C$6</c:f>
              <c:numCache>
                <c:formatCode>0</c:formatCode>
                <c:ptCount val="5"/>
                <c:pt idx="0">
                  <c:v>13</c:v>
                </c:pt>
                <c:pt idx="1">
                  <c:v>5</c:v>
                </c:pt>
                <c:pt idx="2">
                  <c:v>11</c:v>
                </c:pt>
                <c:pt idx="3">
                  <c:v>20</c:v>
                </c:pt>
                <c:pt idx="4">
                  <c:v>11</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(n=392)</c:v>
                </c:pt>
                <c:pt idx="1">
                  <c:v>Bruker du parker/friområder i området der du bor (inkl. fjorden, marka, osv.) (n=389)</c:v>
                </c:pt>
                <c:pt idx="2">
                  <c:v>Bruker du parker/friområder i Oslo utenfor egen bydel (inkl. fjorden, marka, osv.) (n=391)</c:v>
                </c:pt>
                <c:pt idx="3">
                  <c:v>Deltar du i frivillig organisasjonsvirksomhet (n=389)</c:v>
                </c:pt>
                <c:pt idx="4">
                  <c:v>Driver du med idrett (n=391)</c:v>
                </c:pt>
              </c:strCache>
            </c:strRef>
          </c:cat>
          <c:val>
            <c:numRef>
              <c:f>Sheet1!$B$2:$B$6</c:f>
              <c:numCache>
                <c:formatCode>0</c:formatCode>
                <c:ptCount val="5"/>
                <c:pt idx="0">
                  <c:v>42</c:v>
                </c:pt>
                <c:pt idx="1">
                  <c:v>3</c:v>
                </c:pt>
                <c:pt idx="2">
                  <c:v>7</c:v>
                </c:pt>
                <c:pt idx="3">
                  <c:v>48</c:v>
                </c:pt>
                <c:pt idx="4">
                  <c:v>36</c:v>
                </c:pt>
              </c:numCache>
            </c:numRef>
          </c:val>
        </c:ser>
        <c:dLbls>
          <c:showLegendKey val="0"/>
          <c:showVal val="0"/>
          <c:showCatName val="0"/>
          <c:showSerName val="0"/>
          <c:showPercent val="0"/>
          <c:showBubbleSize val="0"/>
        </c:dLbls>
        <c:gapWidth val="50"/>
        <c:overlap val="100"/>
        <c:axId val="570946968"/>
        <c:axId val="570947360"/>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(n=392)</c:v>
                      </c:pt>
                      <c:pt idx="1">
                        <c:v>Bruker du parker/friområder i området der du bor (inkl. fjorden, marka, osv.) (n=389)</c:v>
                      </c:pt>
                      <c:pt idx="2">
                        <c:v>Bruker du parker/friområder i Oslo utenfor egen bydel (inkl. fjorden, marka, osv.) (n=391)</c:v>
                      </c:pt>
                      <c:pt idx="3">
                        <c:v>Deltar du i frivillig organisasjonsvirksomhet (n=389)</c:v>
                      </c:pt>
                      <c:pt idx="4">
                        <c:v>Driver du med idrett (n=391)</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5709469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0947360"/>
        <c:crosses val="autoZero"/>
        <c:auto val="0"/>
        <c:lblAlgn val="ctr"/>
        <c:lblOffset val="100"/>
        <c:noMultiLvlLbl val="0"/>
      </c:catAx>
      <c:valAx>
        <c:axId val="57094736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0946968"/>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15</c:v>
                </c:pt>
                <c:pt idx="1">
                  <c:v>43</c:v>
                </c:pt>
                <c:pt idx="2">
                  <c:v>13</c:v>
                </c:pt>
                <c:pt idx="3">
                  <c:v>10</c:v>
                </c:pt>
                <c:pt idx="4">
                  <c:v>34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570948144"/>
        <c:axId val="570948536"/>
      </c:barChart>
      <c:catAx>
        <c:axId val="570948144"/>
        <c:scaling>
          <c:orientation val="maxMin"/>
        </c:scaling>
        <c:delete val="1"/>
        <c:axPos val="l"/>
        <c:numFmt formatCode="General" sourceLinked="1"/>
        <c:majorTickMark val="out"/>
        <c:minorTickMark val="none"/>
        <c:tickLblPos val="nextTo"/>
        <c:crossAx val="570948536"/>
        <c:crosses val="autoZero"/>
        <c:auto val="0"/>
        <c:lblAlgn val="ctr"/>
        <c:lblOffset val="100"/>
        <c:noMultiLvlLbl val="0"/>
      </c:catAx>
      <c:valAx>
        <c:axId val="570948536"/>
        <c:scaling>
          <c:orientation val="minMax"/>
          <c:max val="1"/>
          <c:min val="0"/>
        </c:scaling>
        <c:delete val="1"/>
        <c:axPos val="t"/>
        <c:numFmt formatCode="0%" sourceLinked="1"/>
        <c:majorTickMark val="out"/>
        <c:minorTickMark val="none"/>
        <c:tickLblPos val="high"/>
        <c:crossAx val="57094814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(n=385)</c:v>
                </c:pt>
                <c:pt idx="1">
                  <c:v>Grusing og salting av veier (n=383)</c:v>
                </c:pt>
                <c:pt idx="2">
                  <c:v>Renhold	av veier (n=374)</c:v>
                </c:pt>
                <c:pt idx="3">
                  <c:v>Standard på veidekket (n=360)</c:v>
                </c:pt>
                <c:pt idx="4">
                  <c:v>Tilrettelegging for syklister (n=332)</c:v>
                </c:pt>
                <c:pt idx="5">
                  <c:v>Tilrettelegging for fotgjengere (n=384)</c:v>
                </c:pt>
                <c:pt idx="6">
                  <c:v>Snørydding, grusing og salting av gang- og sykkelveier (n=346)</c:v>
                </c:pt>
              </c:strCache>
            </c:strRef>
          </c:cat>
          <c:val>
            <c:numRef>
              <c:f>Sheet1!$D$2:$D$8</c:f>
              <c:numCache>
                <c:formatCode>0</c:formatCode>
                <c:ptCount val="7"/>
                <c:pt idx="0">
                  <c:v>40</c:v>
                </c:pt>
                <c:pt idx="1">
                  <c:v>26</c:v>
                </c:pt>
                <c:pt idx="2">
                  <c:v>26</c:v>
                </c:pt>
                <c:pt idx="3">
                  <c:v>49</c:v>
                </c:pt>
                <c:pt idx="4">
                  <c:v>20</c:v>
                </c:pt>
                <c:pt idx="5">
                  <c:v>14</c:v>
                </c:pt>
                <c:pt idx="6">
                  <c:v>33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(n=385)</c:v>
                </c:pt>
                <c:pt idx="1">
                  <c:v>Grusing og salting av veier (n=383)</c:v>
                </c:pt>
                <c:pt idx="2">
                  <c:v>Renhold	av veier (n=374)</c:v>
                </c:pt>
                <c:pt idx="3">
                  <c:v>Standard på veidekket (n=360)</c:v>
                </c:pt>
                <c:pt idx="4">
                  <c:v>Tilrettelegging for syklister (n=332)</c:v>
                </c:pt>
                <c:pt idx="5">
                  <c:v>Tilrettelegging for fotgjengere (n=384)</c:v>
                </c:pt>
                <c:pt idx="6">
                  <c:v>Snørydding, grusing og salting av gang- og sykkelveier (n=346)</c:v>
                </c:pt>
              </c:strCache>
            </c:strRef>
          </c:cat>
          <c:val>
            <c:numRef>
              <c:f>Sheet1!$C$2:$C$8</c:f>
              <c:numCache>
                <c:formatCode>0</c:formatCode>
                <c:ptCount val="7"/>
                <c:pt idx="0">
                  <c:v>40</c:v>
                </c:pt>
                <c:pt idx="1">
                  <c:v>51</c:v>
                </c:pt>
                <c:pt idx="2">
                  <c:v>53</c:v>
                </c:pt>
                <c:pt idx="3">
                  <c:v>41</c:v>
                </c:pt>
                <c:pt idx="4">
                  <c:v>50</c:v>
                </c:pt>
                <c:pt idx="5">
                  <c:v>53</c:v>
                </c:pt>
                <c:pt idx="6">
                  <c:v>45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(n=385)</c:v>
                </c:pt>
                <c:pt idx="1">
                  <c:v>Grusing og salting av veier (n=383)</c:v>
                </c:pt>
                <c:pt idx="2">
                  <c:v>Renhold	av veier (n=374)</c:v>
                </c:pt>
                <c:pt idx="3">
                  <c:v>Standard på veidekket (n=360)</c:v>
                </c:pt>
                <c:pt idx="4">
                  <c:v>Tilrettelegging for syklister (n=332)</c:v>
                </c:pt>
                <c:pt idx="5">
                  <c:v>Tilrettelegging for fotgjengere (n=384)</c:v>
                </c:pt>
                <c:pt idx="6">
                  <c:v>Snørydding, grusing og salting av gang- og sykkelveier (n=346)</c:v>
                </c:pt>
              </c:strCache>
            </c:strRef>
          </c:cat>
          <c:val>
            <c:numRef>
              <c:f>Sheet1!$B$2:$B$8</c:f>
              <c:numCache>
                <c:formatCode>0</c:formatCode>
                <c:ptCount val="7"/>
                <c:pt idx="0">
                  <c:v>20</c:v>
                </c:pt>
                <c:pt idx="1">
                  <c:v>23</c:v>
                </c:pt>
                <c:pt idx="2">
                  <c:v>21</c:v>
                </c:pt>
                <c:pt idx="3">
                  <c:v>10</c:v>
                </c:pt>
                <c:pt idx="4">
                  <c:v>30</c:v>
                </c:pt>
                <c:pt idx="5">
                  <c:v>33</c:v>
                </c:pt>
                <c:pt idx="6">
                  <c:v>22</c:v>
                </c:pt>
              </c:numCache>
            </c:numRef>
          </c:val>
        </c:ser>
        <c:dLbls>
          <c:showLegendKey val="0"/>
          <c:showVal val="0"/>
          <c:showCatName val="0"/>
          <c:showSerName val="0"/>
          <c:showPercent val="0"/>
          <c:showBubbleSize val="0"/>
        </c:dLbls>
        <c:gapWidth val="50"/>
        <c:overlap val="100"/>
        <c:axId val="570948928"/>
        <c:axId val="57094971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(n=385)</c:v>
                      </c:pt>
                      <c:pt idx="1">
                        <c:v>Grusing og salting av veier (n=383)</c:v>
                      </c:pt>
                      <c:pt idx="2">
                        <c:v>Renhold	av veier (n=374)</c:v>
                      </c:pt>
                      <c:pt idx="3">
                        <c:v>Standard på veidekket (n=360)</c:v>
                      </c:pt>
                      <c:pt idx="4">
                        <c:v>Tilrettelegging for syklister (n=332)</c:v>
                      </c:pt>
                      <c:pt idx="5">
                        <c:v>Tilrettelegging for fotgjengere (n=384)</c:v>
                      </c:pt>
                      <c:pt idx="6">
                        <c:v>Snørydding, grusing og salting av gang- og sykkelveier (n=346)</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5709489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0949712"/>
        <c:crosses val="autoZero"/>
        <c:auto val="0"/>
        <c:lblAlgn val="ctr"/>
        <c:lblOffset val="100"/>
        <c:noMultiLvlLbl val="0"/>
      </c:catAx>
      <c:valAx>
        <c:axId val="5709497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094892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20</c:v>
                </c:pt>
                <c:pt idx="1">
                  <c:v>23</c:v>
                </c:pt>
                <c:pt idx="2">
                  <c:v>21</c:v>
                </c:pt>
                <c:pt idx="3">
                  <c:v>10</c:v>
                </c:pt>
                <c:pt idx="4">
                  <c:v>30</c:v>
                </c:pt>
                <c:pt idx="5">
                  <c:v>33</c:v>
                </c:pt>
                <c:pt idx="6">
                  <c:v>22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570950496"/>
        <c:axId val="570950888"/>
      </c:barChart>
      <c:catAx>
        <c:axId val="570950496"/>
        <c:scaling>
          <c:orientation val="maxMin"/>
        </c:scaling>
        <c:delete val="1"/>
        <c:axPos val="l"/>
        <c:numFmt formatCode="General" sourceLinked="1"/>
        <c:majorTickMark val="out"/>
        <c:minorTickMark val="none"/>
        <c:tickLblPos val="nextTo"/>
        <c:crossAx val="570950888"/>
        <c:crosses val="autoZero"/>
        <c:auto val="0"/>
        <c:lblAlgn val="ctr"/>
        <c:lblOffset val="100"/>
        <c:noMultiLvlLbl val="0"/>
      </c:catAx>
      <c:valAx>
        <c:axId val="570950888"/>
        <c:scaling>
          <c:orientation val="minMax"/>
          <c:max val="1"/>
          <c:min val="0"/>
        </c:scaling>
        <c:delete val="1"/>
        <c:axPos val="t"/>
        <c:numFmt formatCode="0%" sourceLinked="1"/>
        <c:majorTickMark val="out"/>
        <c:minorTickMark val="none"/>
        <c:tickLblPos val="high"/>
        <c:crossAx val="5709504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(n=379)</c:v>
                </c:pt>
                <c:pt idx="1">
                  <c:v>Muligheten for trafikksikker lek i området der du bor  (n=352)</c:v>
                </c:pt>
                <c:pt idx="2">
                  <c:v>Hastigheten på veiene i området der du bor  (n=377)</c:v>
                </c:pt>
                <c:pt idx="3">
                  <c:v>Fortau, fartsdempere og lignende tiltak i området der du bor  (n=371)</c:v>
                </c:pt>
              </c:strCache>
            </c:strRef>
          </c:cat>
          <c:val>
            <c:numRef>
              <c:f>Sheet1!$D$2:$D$5</c:f>
              <c:numCache>
                <c:formatCode>0</c:formatCode>
                <c:ptCount val="4"/>
                <c:pt idx="0">
                  <c:v>11</c:v>
                </c:pt>
                <c:pt idx="1">
                  <c:v>9</c:v>
                </c:pt>
                <c:pt idx="2">
                  <c:v>9</c:v>
                </c:pt>
                <c:pt idx="3">
                  <c:v>13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(n=379)</c:v>
                </c:pt>
                <c:pt idx="1">
                  <c:v>Muligheten for trafikksikker lek i området der du bor  (n=352)</c:v>
                </c:pt>
                <c:pt idx="2">
                  <c:v>Hastigheten på veiene i området der du bor  (n=377)</c:v>
                </c:pt>
                <c:pt idx="3">
                  <c:v>Fortau, fartsdempere og lignende tiltak i området der du bor  (n=371)</c:v>
                </c:pt>
              </c:strCache>
            </c:strRef>
          </c:cat>
          <c:val>
            <c:numRef>
              <c:f>Sheet1!$C$2:$C$5</c:f>
              <c:numCache>
                <c:formatCode>0</c:formatCode>
                <c:ptCount val="4"/>
                <c:pt idx="0">
                  <c:v>44</c:v>
                </c:pt>
                <c:pt idx="1">
                  <c:v>40</c:v>
                </c:pt>
                <c:pt idx="2">
                  <c:v>39</c:v>
                </c:pt>
                <c:pt idx="3">
                  <c:v>39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(n=379)</c:v>
                </c:pt>
                <c:pt idx="1">
                  <c:v>Muligheten for trafikksikker lek i området der du bor  (n=352)</c:v>
                </c:pt>
                <c:pt idx="2">
                  <c:v>Hastigheten på veiene i området der du bor  (n=377)</c:v>
                </c:pt>
                <c:pt idx="3">
                  <c:v>Fortau, fartsdempere og lignende tiltak i området der du bor  (n=371)</c:v>
                </c:pt>
              </c:strCache>
            </c:strRef>
          </c:cat>
          <c:val>
            <c:numRef>
              <c:f>Sheet1!$B$2:$B$5</c:f>
              <c:numCache>
                <c:formatCode>0</c:formatCode>
                <c:ptCount val="4"/>
                <c:pt idx="0">
                  <c:v>45</c:v>
                </c:pt>
                <c:pt idx="1">
                  <c:v>51</c:v>
                </c:pt>
                <c:pt idx="2">
                  <c:v>52</c:v>
                </c:pt>
                <c:pt idx="3">
                  <c:v>48</c:v>
                </c:pt>
              </c:numCache>
            </c:numRef>
          </c:val>
        </c:ser>
        <c:dLbls>
          <c:showLegendKey val="0"/>
          <c:showVal val="0"/>
          <c:showCatName val="0"/>
          <c:showSerName val="0"/>
          <c:showPercent val="0"/>
          <c:showBubbleSize val="0"/>
        </c:dLbls>
        <c:gapWidth val="50"/>
        <c:overlap val="100"/>
        <c:axId val="570951672"/>
        <c:axId val="57095206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(n=379)</c:v>
                      </c:pt>
                      <c:pt idx="1">
                        <c:v>Muligheten for trafikksikker lek i området der du bor  (n=352)</c:v>
                      </c:pt>
                      <c:pt idx="2">
                        <c:v>Hastigheten på veiene i området der du bor  (n=377)</c:v>
                      </c:pt>
                      <c:pt idx="3">
                        <c:v>Fortau, fartsdempere og lignende tiltak i området der du bor  (n=371)</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7095167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0952064"/>
        <c:crosses val="autoZero"/>
        <c:auto val="0"/>
        <c:lblAlgn val="ctr"/>
        <c:lblOffset val="100"/>
        <c:noMultiLvlLbl val="0"/>
      </c:catAx>
      <c:valAx>
        <c:axId val="57095206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095167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45</c:v>
                </c:pt>
                <c:pt idx="1">
                  <c:v>51</c:v>
                </c:pt>
                <c:pt idx="2">
                  <c:v>52</c:v>
                </c:pt>
                <c:pt idx="3">
                  <c:v>48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570952848"/>
        <c:axId val="570953240"/>
      </c:barChart>
      <c:catAx>
        <c:axId val="570952848"/>
        <c:scaling>
          <c:orientation val="maxMin"/>
        </c:scaling>
        <c:delete val="1"/>
        <c:axPos val="l"/>
        <c:numFmt formatCode="General" sourceLinked="1"/>
        <c:majorTickMark val="out"/>
        <c:minorTickMark val="none"/>
        <c:tickLblPos val="nextTo"/>
        <c:crossAx val="570953240"/>
        <c:crosses val="autoZero"/>
        <c:auto val="0"/>
        <c:lblAlgn val="ctr"/>
        <c:lblOffset val="100"/>
        <c:noMultiLvlLbl val="0"/>
      </c:catAx>
      <c:valAx>
        <c:axId val="570953240"/>
        <c:scaling>
          <c:orientation val="minMax"/>
          <c:max val="1"/>
          <c:min val="0"/>
        </c:scaling>
        <c:delete val="1"/>
        <c:axPos val="t"/>
        <c:numFmt formatCode="0%" sourceLinked="1"/>
        <c:majorTickMark val="out"/>
        <c:minorTickMark val="none"/>
        <c:tickLblPos val="high"/>
        <c:crossAx val="57095284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(n=256)</c:v>
                </c:pt>
                <c:pt idx="1">
                  <c:v>Tilgang på parker/friområder for barn der du bor (n=335)</c:v>
                </c:pt>
                <c:pt idx="2">
                  <c:v>Trygghet for barn når det gjelder å ferdes ute der du bor (n=334)</c:v>
                </c:pt>
                <c:pt idx="3">
                  <c:v>Oppvekstmiljøet for barn der du bor (n=304)</c:v>
                </c:pt>
                <c:pt idx="4">
                  <c:v>Oppvekstmiljøet for ungdom der du bor (n=286)</c:v>
                </c:pt>
                <c:pt idx="5">
                  <c:v>Barnehagedekningen der du bor (n=181)</c:v>
                </c:pt>
              </c:strCache>
            </c:strRef>
          </c:cat>
          <c:val>
            <c:numRef>
              <c:f>Sheet1!$D$2:$D$7</c:f>
              <c:numCache>
                <c:formatCode>0</c:formatCode>
                <c:ptCount val="6"/>
                <c:pt idx="0">
                  <c:v>6</c:v>
                </c:pt>
                <c:pt idx="1">
                  <c:v>3</c:v>
                </c:pt>
                <c:pt idx="2">
                  <c:v>8</c:v>
                </c:pt>
                <c:pt idx="3">
                  <c:v>12</c:v>
                </c:pt>
                <c:pt idx="4">
                  <c:v>22</c:v>
                </c:pt>
                <c:pt idx="5">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(n=256)</c:v>
                </c:pt>
                <c:pt idx="1">
                  <c:v>Tilgang på parker/friområder for barn der du bor (n=335)</c:v>
                </c:pt>
                <c:pt idx="2">
                  <c:v>Trygghet for barn når det gjelder å ferdes ute der du bor (n=334)</c:v>
                </c:pt>
                <c:pt idx="3">
                  <c:v>Oppvekstmiljøet for barn der du bor (n=304)</c:v>
                </c:pt>
                <c:pt idx="4">
                  <c:v>Oppvekstmiljøet for ungdom der du bor (n=286)</c:v>
                </c:pt>
                <c:pt idx="5">
                  <c:v>Barnehagedekningen der du bor (n=181)</c:v>
                </c:pt>
              </c:strCache>
            </c:strRef>
          </c:cat>
          <c:val>
            <c:numRef>
              <c:f>Sheet1!$C$2:$C$7</c:f>
              <c:numCache>
                <c:formatCode>0</c:formatCode>
                <c:ptCount val="6"/>
                <c:pt idx="0">
                  <c:v>40</c:v>
                </c:pt>
                <c:pt idx="1">
                  <c:v>31</c:v>
                </c:pt>
                <c:pt idx="2">
                  <c:v>43</c:v>
                </c:pt>
                <c:pt idx="3">
                  <c:v>43</c:v>
                </c:pt>
                <c:pt idx="4">
                  <c:v>47</c:v>
                </c:pt>
                <c:pt idx="5">
                  <c:v>39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(n=256)</c:v>
                </c:pt>
                <c:pt idx="1">
                  <c:v>Tilgang på parker/friområder for barn der du bor (n=335)</c:v>
                </c:pt>
                <c:pt idx="2">
                  <c:v>Trygghet for barn når det gjelder å ferdes ute der du bor (n=334)</c:v>
                </c:pt>
                <c:pt idx="3">
                  <c:v>Oppvekstmiljøet for barn der du bor (n=304)</c:v>
                </c:pt>
                <c:pt idx="4">
                  <c:v>Oppvekstmiljøet for ungdom der du bor (n=286)</c:v>
                </c:pt>
                <c:pt idx="5">
                  <c:v>Barnehagedekningen der du bor (n=181)</c:v>
                </c:pt>
              </c:strCache>
            </c:strRef>
          </c:cat>
          <c:val>
            <c:numRef>
              <c:f>Sheet1!$B$2:$B$7</c:f>
              <c:numCache>
                <c:formatCode>0</c:formatCode>
                <c:ptCount val="6"/>
                <c:pt idx="0">
                  <c:v>55</c:v>
                </c:pt>
                <c:pt idx="1">
                  <c:v>66</c:v>
                </c:pt>
                <c:pt idx="2">
                  <c:v>49</c:v>
                </c:pt>
                <c:pt idx="3">
                  <c:v>46</c:v>
                </c:pt>
                <c:pt idx="4">
                  <c:v>31</c:v>
                </c:pt>
                <c:pt idx="5">
                  <c:v>56</c:v>
                </c:pt>
              </c:numCache>
            </c:numRef>
          </c:val>
        </c:ser>
        <c:dLbls>
          <c:showLegendKey val="0"/>
          <c:showVal val="0"/>
          <c:showCatName val="0"/>
          <c:showSerName val="0"/>
          <c:showPercent val="0"/>
          <c:showBubbleSize val="0"/>
        </c:dLbls>
        <c:gapWidth val="50"/>
        <c:overlap val="100"/>
        <c:axId val="570954024"/>
        <c:axId val="57095441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(n=256)</c:v>
                      </c:pt>
                      <c:pt idx="1">
                        <c:v>Tilgang på parker/friområder for barn der du bor (n=335)</c:v>
                      </c:pt>
                      <c:pt idx="2">
                        <c:v>Trygghet for barn når det gjelder å ferdes ute der du bor (n=334)</c:v>
                      </c:pt>
                      <c:pt idx="3">
                        <c:v>Oppvekstmiljøet for barn der du bor (n=304)</c:v>
                      </c:pt>
                      <c:pt idx="4">
                        <c:v>Oppvekstmiljøet for ungdom der du bor (n=286)</c:v>
                      </c:pt>
                      <c:pt idx="5">
                        <c:v>Barnehagedekningen der du bor (n=181)</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7095402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0954416"/>
        <c:crosses val="autoZero"/>
        <c:auto val="0"/>
        <c:lblAlgn val="ctr"/>
        <c:lblOffset val="100"/>
        <c:noMultiLvlLbl val="0"/>
      </c:catAx>
      <c:valAx>
        <c:axId val="57095441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095402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55</c:v>
                </c:pt>
                <c:pt idx="1">
                  <c:v>66</c:v>
                </c:pt>
                <c:pt idx="2">
                  <c:v>49</c:v>
                </c:pt>
                <c:pt idx="3">
                  <c:v>46</c:v>
                </c:pt>
                <c:pt idx="4">
                  <c:v>31</c:v>
                </c:pt>
                <c:pt idx="5">
                  <c:v>56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570955200"/>
        <c:axId val="570955592"/>
      </c:barChart>
      <c:catAx>
        <c:axId val="570955200"/>
        <c:scaling>
          <c:orientation val="maxMin"/>
        </c:scaling>
        <c:delete val="1"/>
        <c:axPos val="l"/>
        <c:numFmt formatCode="General" sourceLinked="1"/>
        <c:majorTickMark val="out"/>
        <c:minorTickMark val="none"/>
        <c:tickLblPos val="nextTo"/>
        <c:crossAx val="570955592"/>
        <c:crosses val="autoZero"/>
        <c:auto val="0"/>
        <c:lblAlgn val="ctr"/>
        <c:lblOffset val="100"/>
        <c:noMultiLvlLbl val="0"/>
      </c:catAx>
      <c:valAx>
        <c:axId val="570955592"/>
        <c:scaling>
          <c:orientation val="minMax"/>
          <c:max val="1"/>
          <c:min val="0"/>
        </c:scaling>
        <c:delete val="1"/>
        <c:axPos val="t"/>
        <c:numFmt formatCode="0%" sourceLinked="1"/>
        <c:majorTickMark val="out"/>
        <c:minorTickMark val="none"/>
        <c:tickLblPos val="high"/>
        <c:crossAx val="5709552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(n=227)</c:v>
                </c:pt>
                <c:pt idx="1">
                  <c:v>Det lokale kulturtilbudet der du bor (n=258)</c:v>
                </c:pt>
                <c:pt idx="2">
                  <c:v>Tilgang til bibliotek der du bor (n=347)</c:v>
                </c:pt>
                <c:pt idx="3">
                  <c:v>Kvalitet på bibliotekstjenesten (n=257)</c:v>
                </c:pt>
              </c:strCache>
            </c:strRef>
          </c:cat>
          <c:val>
            <c:numRef>
              <c:f>Sheet1!$D$2:$D$5</c:f>
              <c:numCache>
                <c:formatCode>0</c:formatCode>
                <c:ptCount val="4"/>
                <c:pt idx="0">
                  <c:v>8</c:v>
                </c:pt>
                <c:pt idx="1">
                  <c:v>16</c:v>
                </c:pt>
                <c:pt idx="2">
                  <c:v>8</c:v>
                </c:pt>
                <c:pt idx="3">
                  <c:v>7</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(n=227)</c:v>
                </c:pt>
                <c:pt idx="1">
                  <c:v>Det lokale kulturtilbudet der du bor (n=258)</c:v>
                </c:pt>
                <c:pt idx="2">
                  <c:v>Tilgang til bibliotek der du bor (n=347)</c:v>
                </c:pt>
                <c:pt idx="3">
                  <c:v>Kvalitet på bibliotekstjenesten (n=257)</c:v>
                </c:pt>
              </c:strCache>
            </c:strRef>
          </c:cat>
          <c:val>
            <c:numRef>
              <c:f>Sheet1!$C$2:$C$5</c:f>
              <c:numCache>
                <c:formatCode>0</c:formatCode>
                <c:ptCount val="4"/>
                <c:pt idx="0">
                  <c:v>46</c:v>
                </c:pt>
                <c:pt idx="1">
                  <c:v>62</c:v>
                </c:pt>
                <c:pt idx="2">
                  <c:v>33</c:v>
                </c:pt>
                <c:pt idx="3">
                  <c:v>38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(n=227)</c:v>
                </c:pt>
                <c:pt idx="1">
                  <c:v>Det lokale kulturtilbudet der du bor (n=258)</c:v>
                </c:pt>
                <c:pt idx="2">
                  <c:v>Tilgang til bibliotek der du bor (n=347)</c:v>
                </c:pt>
                <c:pt idx="3">
                  <c:v>Kvalitet på bibliotekstjenesten (n=257)</c:v>
                </c:pt>
              </c:strCache>
            </c:strRef>
          </c:cat>
          <c:val>
            <c:numRef>
              <c:f>Sheet1!$B$2:$B$5</c:f>
              <c:numCache>
                <c:formatCode>0</c:formatCode>
                <c:ptCount val="4"/>
                <c:pt idx="0">
                  <c:v>46</c:v>
                </c:pt>
                <c:pt idx="1">
                  <c:v>21</c:v>
                </c:pt>
                <c:pt idx="2">
                  <c:v>59</c:v>
                </c:pt>
                <c:pt idx="3">
                  <c:v>56</c:v>
                </c:pt>
              </c:numCache>
            </c:numRef>
          </c:val>
        </c:ser>
        <c:dLbls>
          <c:showLegendKey val="0"/>
          <c:showVal val="0"/>
          <c:showCatName val="0"/>
          <c:showSerName val="0"/>
          <c:showPercent val="0"/>
          <c:showBubbleSize val="0"/>
        </c:dLbls>
        <c:gapWidth val="50"/>
        <c:overlap val="100"/>
        <c:axId val="570956376"/>
        <c:axId val="5709567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(n=227)</c:v>
                      </c:pt>
                      <c:pt idx="1">
                        <c:v>Det lokale kulturtilbudet der du bor (n=258)</c:v>
                      </c:pt>
                      <c:pt idx="2">
                        <c:v>Tilgang til bibliotek der du bor (n=347)</c:v>
                      </c:pt>
                      <c:pt idx="3">
                        <c:v>Kvalitet på bibliotekstjenesten (n=257)</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5709563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0956768"/>
        <c:crosses val="autoZero"/>
        <c:auto val="0"/>
        <c:lblAlgn val="ctr"/>
        <c:lblOffset val="100"/>
        <c:noMultiLvlLbl val="0"/>
      </c:catAx>
      <c:valAx>
        <c:axId val="5709567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095637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46</c:v>
                </c:pt>
                <c:pt idx="1">
                  <c:v>21</c:v>
                </c:pt>
                <c:pt idx="2">
                  <c:v>59</c:v>
                </c:pt>
                <c:pt idx="3">
                  <c:v>56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570957552"/>
        <c:axId val="570957944"/>
      </c:barChart>
      <c:catAx>
        <c:axId val="570957552"/>
        <c:scaling>
          <c:orientation val="maxMin"/>
        </c:scaling>
        <c:delete val="1"/>
        <c:axPos val="l"/>
        <c:numFmt formatCode="General" sourceLinked="1"/>
        <c:majorTickMark val="out"/>
        <c:minorTickMark val="none"/>
        <c:tickLblPos val="nextTo"/>
        <c:crossAx val="570957944"/>
        <c:crosses val="autoZero"/>
        <c:auto val="0"/>
        <c:lblAlgn val="ctr"/>
        <c:lblOffset val="100"/>
        <c:noMultiLvlLbl val="0"/>
      </c:catAx>
      <c:valAx>
        <c:axId val="570957944"/>
        <c:scaling>
          <c:orientation val="minMax"/>
          <c:max val="1"/>
          <c:min val="0"/>
        </c:scaling>
        <c:delete val="1"/>
        <c:axPos val="t"/>
        <c:numFmt formatCode="0%" sourceLinked="1"/>
        <c:majorTickMark val="out"/>
        <c:minorTickMark val="none"/>
        <c:tickLblPos val="high"/>
        <c:crossAx val="57095755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(n=313)</c:v>
                </c:pt>
                <c:pt idx="1">
                  <c:v>Informasjon fra Oslo kommune er tydelig og lett å forstå (n=332)</c:v>
                </c:pt>
                <c:pt idx="2">
                  <c:v>Det er enkelt å få tak i informasjonen jeg trenger (n=334)</c:v>
                </c:pt>
                <c:pt idx="3">
                  <c:v>Oslo kommune har gode digitale tjenester (n=278)</c:v>
                </c:pt>
                <c:pt idx="4">
                  <c:v>Det er enkelt å komme i kontakt med Oslo kommune (n=253)</c:v>
                </c:pt>
                <c:pt idx="5">
                  <c:v>Oslo kommunes digitale tjenester er enkle å bruke (n=259)</c:v>
                </c:pt>
              </c:strCache>
            </c:strRef>
          </c:cat>
          <c:val>
            <c:numRef>
              <c:f>Sheet1!$D$2:$D$7</c:f>
              <c:numCache>
                <c:formatCode>0</c:formatCode>
                <c:ptCount val="6"/>
                <c:pt idx="0">
                  <c:v>47</c:v>
                </c:pt>
                <c:pt idx="1">
                  <c:v>21</c:v>
                </c:pt>
                <c:pt idx="2">
                  <c:v>19</c:v>
                </c:pt>
                <c:pt idx="3">
                  <c:v>12</c:v>
                </c:pt>
                <c:pt idx="4">
                  <c:v>22</c:v>
                </c:pt>
                <c:pt idx="5">
                  <c:v>15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(n=313)</c:v>
                </c:pt>
                <c:pt idx="1">
                  <c:v>Informasjon fra Oslo kommune er tydelig og lett å forstå (n=332)</c:v>
                </c:pt>
                <c:pt idx="2">
                  <c:v>Det er enkelt å få tak i informasjonen jeg trenger (n=334)</c:v>
                </c:pt>
                <c:pt idx="3">
                  <c:v>Oslo kommune har gode digitale tjenester (n=278)</c:v>
                </c:pt>
                <c:pt idx="4">
                  <c:v>Det er enkelt å komme i kontakt med Oslo kommune (n=253)</c:v>
                </c:pt>
                <c:pt idx="5">
                  <c:v>Oslo kommunes digitale tjenester er enkle å bruke (n=259)</c:v>
                </c:pt>
              </c:strCache>
            </c:strRef>
          </c:cat>
          <c:val>
            <c:numRef>
              <c:f>Sheet1!$C$2:$C$7</c:f>
              <c:numCache>
                <c:formatCode>0</c:formatCode>
                <c:ptCount val="6"/>
                <c:pt idx="0">
                  <c:v>42</c:v>
                </c:pt>
                <c:pt idx="1">
                  <c:v>51</c:v>
                </c:pt>
                <c:pt idx="2">
                  <c:v>53</c:v>
                </c:pt>
                <c:pt idx="3">
                  <c:v>57</c:v>
                </c:pt>
                <c:pt idx="4">
                  <c:v>51</c:v>
                </c:pt>
                <c:pt idx="5">
                  <c:v>53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(n=313)</c:v>
                </c:pt>
                <c:pt idx="1">
                  <c:v>Informasjon fra Oslo kommune er tydelig og lett å forstå (n=332)</c:v>
                </c:pt>
                <c:pt idx="2">
                  <c:v>Det er enkelt å få tak i informasjonen jeg trenger (n=334)</c:v>
                </c:pt>
                <c:pt idx="3">
                  <c:v>Oslo kommune har gode digitale tjenester (n=278)</c:v>
                </c:pt>
                <c:pt idx="4">
                  <c:v>Det er enkelt å komme i kontakt med Oslo kommune (n=253)</c:v>
                </c:pt>
                <c:pt idx="5">
                  <c:v>Oslo kommunes digitale tjenester er enkle å bruke (n=259)</c:v>
                </c:pt>
              </c:strCache>
            </c:strRef>
          </c:cat>
          <c:val>
            <c:numRef>
              <c:f>Sheet1!$B$2:$B$7</c:f>
              <c:numCache>
                <c:formatCode>0</c:formatCode>
                <c:ptCount val="6"/>
                <c:pt idx="0">
                  <c:v>11</c:v>
                </c:pt>
                <c:pt idx="1">
                  <c:v>28</c:v>
                </c:pt>
                <c:pt idx="2">
                  <c:v>27</c:v>
                </c:pt>
                <c:pt idx="3">
                  <c:v>31</c:v>
                </c:pt>
                <c:pt idx="4">
                  <c:v>27</c:v>
                </c:pt>
                <c:pt idx="5">
                  <c:v>31</c:v>
                </c:pt>
              </c:numCache>
            </c:numRef>
          </c:val>
        </c:ser>
        <c:dLbls>
          <c:showLegendKey val="0"/>
          <c:showVal val="0"/>
          <c:showCatName val="0"/>
          <c:showSerName val="0"/>
          <c:showPercent val="0"/>
          <c:showBubbleSize val="0"/>
        </c:dLbls>
        <c:gapWidth val="50"/>
        <c:overlap val="100"/>
        <c:axId val="570958728"/>
        <c:axId val="57095912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(n=313)</c:v>
                      </c:pt>
                      <c:pt idx="1">
                        <c:v>Informasjon fra Oslo kommune er tydelig og lett å forstå (n=332)</c:v>
                      </c:pt>
                      <c:pt idx="2">
                        <c:v>Det er enkelt å få tak i informasjonen jeg trenger (n=334)</c:v>
                      </c:pt>
                      <c:pt idx="3">
                        <c:v>Oslo kommune har gode digitale tjenester (n=278)</c:v>
                      </c:pt>
                      <c:pt idx="4">
                        <c:v>Det er enkelt å komme i kontakt med Oslo kommune (n=253)</c:v>
                      </c:pt>
                      <c:pt idx="5">
                        <c:v>Oslo kommunes digitale tjenester er enkle å bruke (n=259)</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57095872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570959120"/>
        <c:crosses val="autoZero"/>
        <c:auto val="0"/>
        <c:lblAlgn val="ctr"/>
        <c:lblOffset val="100"/>
        <c:noMultiLvlLbl val="0"/>
      </c:catAx>
      <c:valAx>
        <c:axId val="57095912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57095872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29363803681193801"/>
          <c:y val="0.12847011785116227"/>
          <c:w val="0.44627582907799285"/>
          <c:h val="0.72398625441701592"/>
        </c:manualLayout>
      </c:layout>
      <c:barChart>
        <c:barDir val="bar"/>
        <c:grouping val="percentStacked"/>
        <c:varyColors val="0"/>
        <c:ser>
          <c:idx val="0"/>
          <c:order val="0"/>
          <c:tx>
            <c:strRef>
              <c:f>Sheet1!$C$1</c:f>
              <c:strCache>
                <c:ptCount val="1"/>
                <c:pt idx="0">
                  <c:v>Grorud</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11</c:v>
                </c:pt>
                <c:pt idx="1">
                  <c:v>28</c:v>
                </c:pt>
                <c:pt idx="2">
                  <c:v>27</c:v>
                </c:pt>
                <c:pt idx="3">
                  <c:v>31</c:v>
                </c:pt>
                <c:pt idx="4">
                  <c:v>27</c:v>
                </c:pt>
                <c:pt idx="5">
                  <c:v>31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570959904"/>
        <c:axId val="570960296"/>
      </c:barChart>
      <c:catAx>
        <c:axId val="570959904"/>
        <c:scaling>
          <c:orientation val="maxMin"/>
        </c:scaling>
        <c:delete val="1"/>
        <c:axPos val="l"/>
        <c:numFmt formatCode="General" sourceLinked="1"/>
        <c:majorTickMark val="out"/>
        <c:minorTickMark val="none"/>
        <c:tickLblPos val="nextTo"/>
        <c:crossAx val="570960296"/>
        <c:crosses val="autoZero"/>
        <c:auto val="0"/>
        <c:lblAlgn val="ctr"/>
        <c:lblOffset val="100"/>
        <c:noMultiLvlLbl val="0"/>
      </c:catAx>
      <c:valAx>
        <c:axId val="570960296"/>
        <c:scaling>
          <c:orientation val="minMax"/>
          <c:max val="1"/>
          <c:min val="0"/>
        </c:scaling>
        <c:delete val="1"/>
        <c:axPos val="t"/>
        <c:numFmt formatCode="0%" sourceLinked="1"/>
        <c:majorTickMark val="out"/>
        <c:minorTickMark val="none"/>
        <c:tickLblPos val="high"/>
        <c:crossAx val="57095990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27/08/2018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27/08/2018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Grorud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477546393"/>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17650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114596476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587 </a:t>
            </a:r>
            <a:r>
              <a:rPr lang="nb-NO" sz="1200" dirty="0" smtId="4294967295"/>
              <a:t>svar fra bydel </a:t>
            </a:r>
            <a:r>
              <a:rPr lang="nb-NO" sz="1200" dirty="0" smtClean="0" smtId="4294967295"/>
              <a:t>Grorud (396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16653206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1368681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64893F3-DDC9-4509-B933-0B6FA6157CE9}"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2746324920"/>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1105732103"/>
              </p:ext>
            </p:extLst>
          </p:nvPr>
        </p:nvGraphicFramePr>
        <p:xfrm>
          <a:off x="8701872" y="1600200"/>
          <a:ext cx="288052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2DAF6F8-CA0F-4505-A462-5F7E43672BBF}"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3781996121"/>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11943352"/>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18170415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82B897E-3043-4BD1-85D1-32BFF6EF5B83}"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1871474241"/>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22979673"/>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375BE63-091D-4D1C-BA73-A480741E96F9}"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1656386700"/>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437104029"/>
              </p:ext>
            </p:extLst>
          </p:nvPr>
        </p:nvGraphicFramePr>
        <p:xfrm>
          <a:off x="8760542" y="1600200"/>
          <a:ext cx="2821858"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146BD82-1BCB-4D22-87A0-5F634F753C0A}"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4046083038"/>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827310114"/>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69C803D-FCF9-47A1-A6CE-343533B82236}"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2874941898"/>
              </p:ext>
            </p:extLst>
          </p:nvPr>
        </p:nvGraphicFramePr>
        <p:xfrm>
          <a:off x="609599" y="1600200"/>
          <a:ext cx="927181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007123803"/>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29014261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85F5EEF6-BCA7-4E70-ADFA-1167AB347D14}"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1044903508"/>
              </p:ext>
            </p:extLst>
          </p:nvPr>
        </p:nvGraphicFramePr>
        <p:xfrm>
          <a:off x="609599" y="1600200"/>
          <a:ext cx="9242323"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76751354"/>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FA7D7AB5-7DD3-4344-ABC8-DB44B74B32B7}"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4216321388"/>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847767365"/>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22376698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EFD1860-E9F2-4B54-B8E3-CC686D395333}"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1277809535"/>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844373016"/>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5D7A561-1D33-492C-AD11-BFDC86AED181}"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3270322756"/>
              </p:ext>
            </p:extLst>
          </p:nvPr>
        </p:nvGraphicFramePr>
        <p:xfrm>
          <a:off x="609600" y="1600200"/>
          <a:ext cx="921282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633083614"/>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FD794FA3-6785-4AE2-BEFA-E26E7B645D46}"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3659728554"/>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9CF8BFC-F4C3-4870-9879-343F2F679CBD}"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2159215129"/>
              </p:ext>
            </p:extLst>
          </p:nvPr>
        </p:nvGraphicFramePr>
        <p:xfrm>
          <a:off x="609599" y="1600200"/>
          <a:ext cx="919316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195051412"/>
              </p:ext>
            </p:extLst>
          </p:nvPr>
        </p:nvGraphicFramePr>
        <p:xfrm>
          <a:off x="8691716" y="1600200"/>
          <a:ext cx="289068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2672787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BCF3200-CBC0-4463-BF7F-463E4284F001}"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1806839145"/>
              </p:ext>
            </p:extLst>
          </p:nvPr>
        </p:nvGraphicFramePr>
        <p:xfrm>
          <a:off x="609600" y="1600200"/>
          <a:ext cx="922265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777725721"/>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3270770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57CF3B6-B14E-4C53-BDAC-CC3315A8B392}"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1843324084"/>
              </p:ext>
            </p:extLst>
          </p:nvPr>
        </p:nvGraphicFramePr>
        <p:xfrm>
          <a:off x="609599" y="1600200"/>
          <a:ext cx="925215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850922332"/>
              </p:ext>
            </p:extLst>
          </p:nvPr>
        </p:nvGraphicFramePr>
        <p:xfrm>
          <a:off x="8721212" y="1600200"/>
          <a:ext cx="2861187"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E4DB1732-E11C-4B4A-88BC-E2D4EEC8994E}"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202331390"/>
              </p:ext>
            </p:extLst>
          </p:nvPr>
        </p:nvGraphicFramePr>
        <p:xfrm>
          <a:off x="609600" y="1600200"/>
          <a:ext cx="920299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279773487"/>
              </p:ext>
            </p:extLst>
          </p:nvPr>
        </p:nvGraphicFramePr>
        <p:xfrm>
          <a:off x="8701548" y="1600200"/>
          <a:ext cx="288085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endParaRPr lang="nb-NO" dirty="0"/>
          </a:p>
        </p:txBody>
      </p:sp>
    </p:spTree>
    <p:extLst>
      <p:ext uri="{BB962C8B-B14F-4D97-AF65-F5344CB8AC3E}">
        <p14:creationId xmlns:p14="http://schemas.microsoft.com/office/powerpoint/2010/main" val="1907279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60D6B7C3-FB7A-4A5B-8D35-2E820ECF7C70}"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1151151698"/>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118583246"/>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156812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BDFBBB0-248D-4CF5-A8C4-CE71E026A917}"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4092282068"/>
              </p:ext>
            </p:extLst>
          </p:nvPr>
        </p:nvGraphicFramePr>
        <p:xfrm>
          <a:off x="609600" y="1600200"/>
          <a:ext cx="923249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4138583205"/>
              </p:ext>
            </p:extLst>
          </p:nvPr>
        </p:nvGraphicFramePr>
        <p:xfrm>
          <a:off x="8731044" y="1600200"/>
          <a:ext cx="28513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2292707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D35DBFBD-D99B-4DC3-ADB3-BC1538C5996C}"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1388774859"/>
              </p:ext>
            </p:extLst>
          </p:nvPr>
        </p:nvGraphicFramePr>
        <p:xfrm>
          <a:off x="609599" y="1600200"/>
          <a:ext cx="926198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694207716"/>
              </p:ext>
            </p:extLst>
          </p:nvPr>
        </p:nvGraphicFramePr>
        <p:xfrm>
          <a:off x="8711380" y="1600200"/>
          <a:ext cx="287101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3.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docProps/app.xml><?xml version="1.0" encoding="utf-8"?>
<Properties xmlns="http://schemas.openxmlformats.org/officeDocument/2006/extended-properties" xmlns:vt="http://schemas.openxmlformats.org/officeDocument/2006/docPropsVTypes">
  <Template/>
  <TotalTime>21</TotalTime>
  <Words>1122</Words>
  <Application>Microsoft Office PowerPoint</Application>
  <PresentationFormat>Widescreen</PresentationFormat>
  <Paragraphs>164</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7</cp:revision>
  <cp:lastPrinted>2017-03-24T13:40:26Z</cp:lastPrinted>
  <dcterms:created xsi:type="dcterms:W3CDTF">2017-08-30T11:56:19Z</dcterms:created>
  <dcterms:modified xsi:type="dcterms:W3CDTF">2018-08-27T15:25:09Z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