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7" r:id="rId7"/>
    <p:sldId id="415" r:id="rId8"/>
    <p:sldId id="414" r:id="rId9"/>
    <p:sldId id="416"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794500" cy="9906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7000"/>
    <a:srgbClr val="E6304B"/>
    <a:srgbClr val="E7E7E7"/>
    <a:srgbClr val="C0C0C0"/>
    <a:srgbClr val="989898"/>
    <a:srgbClr val="000000"/>
    <a:srgbClr val="717171"/>
    <a:srgbClr val="C8D405"/>
    <a:srgbClr val="00AEC3"/>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97" d="100"/>
          <a:sy n="97" d="100"/>
        </p:scale>
        <p:origin x="114" y="888"/>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I </a:t>
            </a:r>
            <a:r>
              <a:rPr lang="nb-NO" dirty="0"/>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(n=509)</c:v>
                </c:pt>
                <c:pt idx="1">
                  <c:v>Trives du i området der du bor? (n=502)</c:v>
                </c:pt>
                <c:pt idx="2">
                  <c:v>Er det pent i området der du bor? (n=500)</c:v>
                </c:pt>
                <c:pt idx="3">
                  <c:v>Finnes det utendørs møteplasser som er fristende å bruke i området der du bor? (n=495)</c:v>
                </c:pt>
                <c:pt idx="4">
                  <c:v>Er du en del av et godt nabofelleskap? (n=498)</c:v>
                </c:pt>
              </c:strCache>
            </c:strRef>
          </c:cat>
          <c:val>
            <c:numRef>
              <c:f>Sheet1!$D$2:$D$6</c:f>
              <c:numCache>
                <c:formatCode>0</c:formatCode>
                <c:ptCount val="5"/>
                <c:pt idx="0">
                  <c:v>2</c:v>
                </c:pt>
                <c:pt idx="1">
                  <c:v>6</c:v>
                </c:pt>
                <c:pt idx="2">
                  <c:v>7</c:v>
                </c:pt>
                <c:pt idx="3">
                  <c:v>25</c:v>
                </c:pt>
                <c:pt idx="4">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(n=509)</c:v>
                </c:pt>
                <c:pt idx="1">
                  <c:v>Trives du i området der du bor? (n=502)</c:v>
                </c:pt>
                <c:pt idx="2">
                  <c:v>Er det pent i området der du bor? (n=500)</c:v>
                </c:pt>
                <c:pt idx="3">
                  <c:v>Finnes det utendørs møteplasser som er fristende å bruke i området der du bor? (n=495)</c:v>
                </c:pt>
                <c:pt idx="4">
                  <c:v>Er du en del av et godt nabofelleskap? (n=498)</c:v>
                </c:pt>
              </c:strCache>
            </c:strRef>
          </c:cat>
          <c:val>
            <c:numRef>
              <c:f>Sheet1!$C$2:$C$6</c:f>
              <c:numCache>
                <c:formatCode>0</c:formatCode>
                <c:ptCount val="5"/>
                <c:pt idx="0">
                  <c:v>17</c:v>
                </c:pt>
                <c:pt idx="1">
                  <c:v>26</c:v>
                </c:pt>
                <c:pt idx="2">
                  <c:v>37</c:v>
                </c:pt>
                <c:pt idx="3">
                  <c:v>41</c:v>
                </c:pt>
                <c:pt idx="4">
                  <c:v>39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(n=509)</c:v>
                </c:pt>
                <c:pt idx="1">
                  <c:v>Trives du i området der du bor? (n=502)</c:v>
                </c:pt>
                <c:pt idx="2">
                  <c:v>Er det pent i området der du bor? (n=500)</c:v>
                </c:pt>
                <c:pt idx="3">
                  <c:v>Finnes det utendørs møteplasser som er fristende å bruke i området der du bor? (n=495)</c:v>
                </c:pt>
                <c:pt idx="4">
                  <c:v>Er du en del av et godt nabofelleskap? (n=498)</c:v>
                </c:pt>
              </c:strCache>
            </c:strRef>
          </c:cat>
          <c:val>
            <c:numRef>
              <c:f>Sheet1!$B$2:$B$6</c:f>
              <c:numCache>
                <c:formatCode>0</c:formatCode>
                <c:ptCount val="5"/>
                <c:pt idx="0">
                  <c:v>81</c:v>
                </c:pt>
                <c:pt idx="1">
                  <c:v>67</c:v>
                </c:pt>
                <c:pt idx="2">
                  <c:v>55</c:v>
                </c:pt>
                <c:pt idx="3">
                  <c:v>34</c:v>
                </c:pt>
                <c:pt idx="4">
                  <c:v>49</c:v>
                </c:pt>
              </c:numCache>
            </c:numRef>
          </c:val>
        </c:ser>
        <c:dLbls>
          <c:showLegendKey val="0"/>
          <c:showVal val="0"/>
          <c:showCatName val="0"/>
          <c:showSerName val="0"/>
          <c:showPercent val="0"/>
          <c:showBubbleSize val="0"/>
        </c:dLbls>
        <c:gapWidth val="50"/>
        <c:overlap val="100"/>
        <c:axId val="363106344"/>
        <c:axId val="3631067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(n=509)</c:v>
                      </c:pt>
                      <c:pt idx="1">
                        <c:v>Trives du i området der du bor? (n=502)</c:v>
                      </c:pt>
                      <c:pt idx="2">
                        <c:v>Er det pent i området der du bor? (n=500)</c:v>
                      </c:pt>
                      <c:pt idx="3">
                        <c:v>Finnes det utendørs møteplasser som er fristende å bruke i området der du bor? (n=495)</c:v>
                      </c:pt>
                      <c:pt idx="4">
                        <c:v>Er du en del av et godt nabofelleskap? (n=498)</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3631063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3106736"/>
        <c:crosses val="autoZero"/>
        <c:auto val="0"/>
        <c:lblAlgn val="ctr"/>
        <c:lblOffset val="100"/>
        <c:noMultiLvlLbl val="0"/>
      </c:catAx>
      <c:valAx>
        <c:axId val="3631067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31063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66</c:v>
                </c:pt>
                <c:pt idx="1">
                  <c:v>56</c:v>
                </c:pt>
                <c:pt idx="2">
                  <c:v>68</c:v>
                </c:pt>
                <c:pt idx="3">
                  <c:v>48</c:v>
                </c:pt>
                <c:pt idx="4">
                  <c:v>35</c:v>
                </c:pt>
                <c:pt idx="5">
                  <c:v>47</c:v>
                </c:pt>
                <c:pt idx="6">
                  <c:v>46</c:v>
                </c:pt>
                <c:pt idx="7">
                  <c:v>42</c:v>
                </c:pt>
                <c:pt idx="8">
                  <c:v>24</c:v>
                </c:pt>
                <c:pt idx="9">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365899864"/>
        <c:axId val="365900256"/>
      </c:barChart>
      <c:catAx>
        <c:axId val="365899864"/>
        <c:scaling>
          <c:orientation val="maxMin"/>
        </c:scaling>
        <c:delete val="1"/>
        <c:axPos val="l"/>
        <c:numFmt formatCode="General" sourceLinked="1"/>
        <c:majorTickMark val="out"/>
        <c:minorTickMark val="none"/>
        <c:tickLblPos val="nextTo"/>
        <c:crossAx val="365900256"/>
        <c:crosses val="autoZero"/>
        <c:auto val="0"/>
        <c:lblAlgn val="ctr"/>
        <c:lblOffset val="100"/>
        <c:noMultiLvlLbl val="0"/>
      </c:catAx>
      <c:valAx>
        <c:axId val="365900256"/>
        <c:scaling>
          <c:orientation val="minMax"/>
          <c:max val="1"/>
          <c:min val="0"/>
        </c:scaling>
        <c:delete val="1"/>
        <c:axPos val="t"/>
        <c:numFmt formatCode="0%" sourceLinked="1"/>
        <c:majorTickMark val="out"/>
        <c:minorTickMark val="none"/>
        <c:tickLblPos val="high"/>
        <c:crossAx val="365899864"/>
        <c:crosses val="autoZero"/>
        <c:crossBetween val="between"/>
        <c:majorUnit val="0.25"/>
      </c:valAx>
    </c:plotArea>
    <c:legend>
      <c:legendPos val="t"/>
      <c:layout>
        <c:manualLayout>
          <c:xMode val="edge"/>
          <c:yMode val="edge"/>
          <c:x val="9.9457193148383555E-2"/>
          <c:y val="7.2956849183256692E-2"/>
          <c:w val="0.82325167841179203"/>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(n=58)</c:v>
                </c:pt>
                <c:pt idx="1">
                  <c:v>Legevakten (n=163)</c:v>
                </c:pt>
                <c:pt idx="2">
                  <c:v>Helsestasjonstjenesten (n=125)</c:v>
                </c:pt>
                <c:pt idx="3">
                  <c:v>Skolehelsetjenesten (n=114)</c:v>
                </c:pt>
                <c:pt idx="4">
                  <c:v>Sykehjem / botilbud for eldre (n=111)</c:v>
                </c:pt>
                <c:pt idx="5">
                  <c:v>Hjemmetjenesten (n=101)</c:v>
                </c:pt>
                <c:pt idx="6">
                  <c:v>Eldre- /seniorsenteret (n=97)</c:v>
                </c:pt>
                <c:pt idx="7">
                  <c:v>Barnevernstjenesten (n=84)</c:v>
                </c:pt>
                <c:pt idx="8">
                  <c:v>NAV-kontoret (n=91)</c:v>
                </c:pt>
                <c:pt idx="9">
                  <c:v>Aktivitetstilbudet til eldre (n=87)</c:v>
                </c:pt>
              </c:strCache>
            </c:strRef>
          </c:cat>
          <c:val>
            <c:numRef>
              <c:f>Sheet1!$D$2:$D$11</c:f>
              <c:numCache>
                <c:formatCode>0</c:formatCode>
                <c:ptCount val="10"/>
                <c:pt idx="0">
                  <c:v>2</c:v>
                </c:pt>
                <c:pt idx="1">
                  <c:v>11</c:v>
                </c:pt>
                <c:pt idx="2">
                  <c:v>4</c:v>
                </c:pt>
                <c:pt idx="3">
                  <c:v>18</c:v>
                </c:pt>
                <c:pt idx="4">
                  <c:v>17</c:v>
                </c:pt>
                <c:pt idx="5">
                  <c:v>17</c:v>
                </c:pt>
                <c:pt idx="6">
                  <c:v>15</c:v>
                </c:pt>
                <c:pt idx="7">
                  <c:v>30</c:v>
                </c:pt>
                <c:pt idx="8">
                  <c:v>25</c:v>
                </c:pt>
                <c:pt idx="9">
                  <c:v>21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(n=58)</c:v>
                </c:pt>
                <c:pt idx="1">
                  <c:v>Legevakten (n=163)</c:v>
                </c:pt>
                <c:pt idx="2">
                  <c:v>Helsestasjonstjenesten (n=125)</c:v>
                </c:pt>
                <c:pt idx="3">
                  <c:v>Skolehelsetjenesten (n=114)</c:v>
                </c:pt>
                <c:pt idx="4">
                  <c:v>Sykehjem / botilbud for eldre (n=111)</c:v>
                </c:pt>
                <c:pt idx="5">
                  <c:v>Hjemmetjenesten (n=101)</c:v>
                </c:pt>
                <c:pt idx="6">
                  <c:v>Eldre- /seniorsenteret (n=97)</c:v>
                </c:pt>
                <c:pt idx="7">
                  <c:v>Barnevernstjenesten (n=84)</c:v>
                </c:pt>
                <c:pt idx="8">
                  <c:v>NAV-kontoret (n=91)</c:v>
                </c:pt>
                <c:pt idx="9">
                  <c:v>Aktivitetstilbudet til eldre (n=87)</c:v>
                </c:pt>
              </c:strCache>
            </c:strRef>
          </c:cat>
          <c:val>
            <c:numRef>
              <c:f>Sheet1!$C$2:$C$11</c:f>
              <c:numCache>
                <c:formatCode>0</c:formatCode>
                <c:ptCount val="10"/>
                <c:pt idx="0">
                  <c:v>35</c:v>
                </c:pt>
                <c:pt idx="1">
                  <c:v>51</c:v>
                </c:pt>
                <c:pt idx="2">
                  <c:v>52</c:v>
                </c:pt>
                <c:pt idx="3">
                  <c:v>51</c:v>
                </c:pt>
                <c:pt idx="4">
                  <c:v>56</c:v>
                </c:pt>
                <c:pt idx="5">
                  <c:v>56</c:v>
                </c:pt>
                <c:pt idx="6">
                  <c:v>53</c:v>
                </c:pt>
                <c:pt idx="7">
                  <c:v>43</c:v>
                </c:pt>
                <c:pt idx="8">
                  <c:v>52</c:v>
                </c:pt>
                <c:pt idx="9">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(n=58)</c:v>
                </c:pt>
                <c:pt idx="1">
                  <c:v>Legevakten (n=163)</c:v>
                </c:pt>
                <c:pt idx="2">
                  <c:v>Helsestasjonstjenesten (n=125)</c:v>
                </c:pt>
                <c:pt idx="3">
                  <c:v>Skolehelsetjenesten (n=114)</c:v>
                </c:pt>
                <c:pt idx="4">
                  <c:v>Sykehjem / botilbud for eldre (n=111)</c:v>
                </c:pt>
                <c:pt idx="5">
                  <c:v>Hjemmetjenesten (n=101)</c:v>
                </c:pt>
                <c:pt idx="6">
                  <c:v>Eldre- /seniorsenteret (n=97)</c:v>
                </c:pt>
                <c:pt idx="7">
                  <c:v>Barnevernstjenesten (n=84)</c:v>
                </c:pt>
                <c:pt idx="8">
                  <c:v>NAV-kontoret (n=91)</c:v>
                </c:pt>
                <c:pt idx="9">
                  <c:v>Aktivitetstilbudet til eldre (n=87)</c:v>
                </c:pt>
              </c:strCache>
            </c:strRef>
          </c:cat>
          <c:val>
            <c:numRef>
              <c:f>Sheet1!$B$2:$B$11</c:f>
              <c:numCache>
                <c:formatCode>0</c:formatCode>
                <c:ptCount val="10"/>
                <c:pt idx="0">
                  <c:v>63</c:v>
                </c:pt>
                <c:pt idx="1">
                  <c:v>38</c:v>
                </c:pt>
                <c:pt idx="2">
                  <c:v>44</c:v>
                </c:pt>
                <c:pt idx="3">
                  <c:v>30</c:v>
                </c:pt>
                <c:pt idx="4">
                  <c:v>26</c:v>
                </c:pt>
                <c:pt idx="5">
                  <c:v>27</c:v>
                </c:pt>
                <c:pt idx="6">
                  <c:v>32</c:v>
                </c:pt>
                <c:pt idx="7">
                  <c:v>27</c:v>
                </c:pt>
                <c:pt idx="8">
                  <c:v>24</c:v>
                </c:pt>
                <c:pt idx="9">
                  <c:v>27</c:v>
                </c:pt>
              </c:numCache>
            </c:numRef>
          </c:val>
        </c:ser>
        <c:dLbls>
          <c:showLegendKey val="0"/>
          <c:showVal val="0"/>
          <c:showCatName val="0"/>
          <c:showSerName val="0"/>
          <c:showPercent val="0"/>
          <c:showBubbleSize val="0"/>
        </c:dLbls>
        <c:gapWidth val="50"/>
        <c:overlap val="100"/>
        <c:axId val="365901040"/>
        <c:axId val="36590143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(n=58)</c:v>
                      </c:pt>
                      <c:pt idx="1">
                        <c:v>Legevakten (n=163)</c:v>
                      </c:pt>
                      <c:pt idx="2">
                        <c:v>Helsestasjonstjenesten (n=125)</c:v>
                      </c:pt>
                      <c:pt idx="3">
                        <c:v>Skolehelsetjenesten (n=114)</c:v>
                      </c:pt>
                      <c:pt idx="4">
                        <c:v>Sykehjem / botilbud for eldre (n=111)</c:v>
                      </c:pt>
                      <c:pt idx="5">
                        <c:v>Hjemmetjenesten (n=101)</c:v>
                      </c:pt>
                      <c:pt idx="6">
                        <c:v>Eldre- /seniorsenteret (n=97)</c:v>
                      </c:pt>
                      <c:pt idx="7">
                        <c:v>Barnevernstjenesten (n=84)</c:v>
                      </c:pt>
                      <c:pt idx="8">
                        <c:v>NAV-kontoret (n=91)</c:v>
                      </c:pt>
                      <c:pt idx="9">
                        <c:v>Aktivitetstilbudet til eldre (n=87)</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3659010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5901432"/>
        <c:crosses val="autoZero"/>
        <c:auto val="0"/>
        <c:lblAlgn val="ctr"/>
        <c:lblOffset val="100"/>
        <c:noMultiLvlLbl val="0"/>
      </c:catAx>
      <c:valAx>
        <c:axId val="36590143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590104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63</c:v>
                </c:pt>
                <c:pt idx="1">
                  <c:v>38</c:v>
                </c:pt>
                <c:pt idx="2">
                  <c:v>44</c:v>
                </c:pt>
                <c:pt idx="3">
                  <c:v>30</c:v>
                </c:pt>
                <c:pt idx="4">
                  <c:v>26</c:v>
                </c:pt>
                <c:pt idx="5">
                  <c:v>27</c:v>
                </c:pt>
                <c:pt idx="6">
                  <c:v>32</c:v>
                </c:pt>
                <c:pt idx="7">
                  <c:v>27</c:v>
                </c:pt>
                <c:pt idx="8">
                  <c:v>24</c:v>
                </c:pt>
                <c:pt idx="9">
                  <c:v>27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366415984"/>
        <c:axId val="367648536"/>
      </c:barChart>
      <c:catAx>
        <c:axId val="366415984"/>
        <c:scaling>
          <c:orientation val="maxMin"/>
        </c:scaling>
        <c:delete val="1"/>
        <c:axPos val="l"/>
        <c:numFmt formatCode="General" sourceLinked="1"/>
        <c:majorTickMark val="out"/>
        <c:minorTickMark val="none"/>
        <c:tickLblPos val="nextTo"/>
        <c:crossAx val="367648536"/>
        <c:crosses val="autoZero"/>
        <c:auto val="0"/>
        <c:lblAlgn val="ctr"/>
        <c:lblOffset val="100"/>
        <c:noMultiLvlLbl val="0"/>
      </c:catAx>
      <c:valAx>
        <c:axId val="367648536"/>
        <c:scaling>
          <c:orientation val="minMax"/>
          <c:max val="1"/>
          <c:min val="0"/>
        </c:scaling>
        <c:delete val="1"/>
        <c:axPos val="t"/>
        <c:numFmt formatCode="0%" sourceLinked="1"/>
        <c:majorTickMark val="out"/>
        <c:minorTickMark val="none"/>
        <c:tickLblPos val="high"/>
        <c:crossAx val="366415984"/>
        <c:crosses val="autoZero"/>
        <c:crossBetween val="between"/>
        <c:majorUnit val="0.25"/>
      </c:valAx>
    </c:plotArea>
    <c:legend>
      <c:legendPos val="t"/>
      <c:layout>
        <c:manualLayout>
          <c:xMode val="edge"/>
          <c:yMode val="edge"/>
          <c:x val="9.9457193148383555E-2"/>
          <c:y val="7.2956849183256692E-2"/>
          <c:w val="0.848078410875858"/>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(n=515)</c:v>
                </c:pt>
                <c:pt idx="1">
                  <c:v>kveldstid i Oslo sentrum  (n=488)</c:v>
                </c:pt>
                <c:pt idx="2">
                  <c:v>dagtid der du bor (n=519)</c:v>
                </c:pt>
                <c:pt idx="3">
                  <c:v>kveldstid der du bor (n=513)</c:v>
                </c:pt>
              </c:strCache>
            </c:strRef>
          </c:cat>
          <c:val>
            <c:numRef>
              <c:f>Sheet1!$D$2:$D$5</c:f>
              <c:numCache>
                <c:formatCode>0</c:formatCode>
                <c:ptCount val="4"/>
                <c:pt idx="0">
                  <c:v>2</c:v>
                </c:pt>
                <c:pt idx="1">
                  <c:v>15</c:v>
                </c:pt>
                <c:pt idx="2">
                  <c:v>2</c:v>
                </c:pt>
                <c:pt idx="3">
                  <c:v>13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(n=515)</c:v>
                </c:pt>
                <c:pt idx="1">
                  <c:v>kveldstid i Oslo sentrum  (n=488)</c:v>
                </c:pt>
                <c:pt idx="2">
                  <c:v>dagtid der du bor (n=519)</c:v>
                </c:pt>
                <c:pt idx="3">
                  <c:v>kveldstid der du bor (n=513)</c:v>
                </c:pt>
              </c:strCache>
            </c:strRef>
          </c:cat>
          <c:val>
            <c:numRef>
              <c:f>Sheet1!$C$2:$C$5</c:f>
              <c:numCache>
                <c:formatCode>0</c:formatCode>
                <c:ptCount val="4"/>
                <c:pt idx="0">
                  <c:v>22</c:v>
                </c:pt>
                <c:pt idx="1">
                  <c:v>49</c:v>
                </c:pt>
                <c:pt idx="2">
                  <c:v>14</c:v>
                </c:pt>
                <c:pt idx="3">
                  <c:v>35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(n=515)</c:v>
                </c:pt>
                <c:pt idx="1">
                  <c:v>kveldstid i Oslo sentrum  (n=488)</c:v>
                </c:pt>
                <c:pt idx="2">
                  <c:v>dagtid der du bor (n=519)</c:v>
                </c:pt>
                <c:pt idx="3">
                  <c:v>kveldstid der du bor (n=513)</c:v>
                </c:pt>
              </c:strCache>
            </c:strRef>
          </c:cat>
          <c:val>
            <c:numRef>
              <c:f>Sheet1!$B$2:$B$5</c:f>
              <c:numCache>
                <c:formatCode>0</c:formatCode>
                <c:ptCount val="4"/>
                <c:pt idx="0">
                  <c:v>76</c:v>
                </c:pt>
                <c:pt idx="1">
                  <c:v>36</c:v>
                </c:pt>
                <c:pt idx="2">
                  <c:v>84</c:v>
                </c:pt>
                <c:pt idx="3">
                  <c:v>52</c:v>
                </c:pt>
              </c:numCache>
            </c:numRef>
          </c:val>
        </c:ser>
        <c:dLbls>
          <c:showLegendKey val="0"/>
          <c:showVal val="0"/>
          <c:showCatName val="0"/>
          <c:showSerName val="0"/>
          <c:showPercent val="0"/>
          <c:showBubbleSize val="0"/>
        </c:dLbls>
        <c:gapWidth val="50"/>
        <c:overlap val="100"/>
        <c:axId val="367649320"/>
        <c:axId val="3676497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(n=515)</c:v>
                      </c:pt>
                      <c:pt idx="1">
                        <c:v>kveldstid i Oslo sentrum  (n=488)</c:v>
                      </c:pt>
                      <c:pt idx="2">
                        <c:v>dagtid der du bor (n=519)</c:v>
                      </c:pt>
                      <c:pt idx="3">
                        <c:v>kveldstid der du bor (n=513)</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3676493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7649712"/>
        <c:crosses val="autoZero"/>
        <c:auto val="0"/>
        <c:lblAlgn val="ctr"/>
        <c:lblOffset val="100"/>
        <c:noMultiLvlLbl val="0"/>
      </c:catAx>
      <c:valAx>
        <c:axId val="3676497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76493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76</c:v>
                </c:pt>
                <c:pt idx="1">
                  <c:v>36</c:v>
                </c:pt>
                <c:pt idx="2">
                  <c:v>84</c:v>
                </c:pt>
                <c:pt idx="3">
                  <c:v>52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367650496"/>
        <c:axId val="367650888"/>
      </c:barChart>
      <c:catAx>
        <c:axId val="367650496"/>
        <c:scaling>
          <c:orientation val="maxMin"/>
        </c:scaling>
        <c:delete val="1"/>
        <c:axPos val="l"/>
        <c:numFmt formatCode="General" sourceLinked="1"/>
        <c:majorTickMark val="out"/>
        <c:minorTickMark val="none"/>
        <c:tickLblPos val="nextTo"/>
        <c:crossAx val="367650888"/>
        <c:crosses val="autoZero"/>
        <c:auto val="0"/>
        <c:lblAlgn val="ctr"/>
        <c:lblOffset val="100"/>
        <c:noMultiLvlLbl val="0"/>
      </c:catAx>
      <c:valAx>
        <c:axId val="367650888"/>
        <c:scaling>
          <c:orientation val="minMax"/>
          <c:max val="1"/>
          <c:min val="0"/>
        </c:scaling>
        <c:delete val="1"/>
        <c:axPos val="t"/>
        <c:numFmt formatCode="0%" sourceLinked="1"/>
        <c:majorTickMark val="out"/>
        <c:minorTickMark val="none"/>
        <c:tickLblPos val="high"/>
        <c:crossAx val="367650496"/>
        <c:crosses val="autoZero"/>
        <c:crossBetween val="between"/>
        <c:majorUnit val="0.25"/>
      </c:valAx>
    </c:plotArea>
    <c:legend>
      <c:legendPos val="t"/>
      <c:layout>
        <c:manualLayout>
          <c:xMode val="edge"/>
          <c:yMode val="edge"/>
          <c:x val="9.9457193148383555E-2"/>
          <c:y val="7.2956849183256692E-2"/>
          <c:w val="0.8317336109583392"/>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(n=10)</c:v>
                </c:pt>
                <c:pt idx="1">
                  <c:v>Alder (n=9)</c:v>
                </c:pt>
                <c:pt idx="2">
                  <c:v>Funksjonsevne (n=8)</c:v>
                </c:pt>
                <c:pt idx="3">
                  <c:v>Seksuell orientering (n=4)</c:v>
                </c:pt>
                <c:pt idx="4">
                  <c:v>Hudfarge (n=15)</c:v>
                </c:pt>
                <c:pt idx="5">
                  <c:v>Språk (n=10)</c:v>
                </c:pt>
                <c:pt idx="6">
                  <c:v>Religion/livssyn (n=11)</c:v>
                </c:pt>
                <c:pt idx="7">
                  <c:v>Annet, noter: (n=12)</c:v>
                </c:pt>
                <c:pt idx="8">
                  <c:v>Nei (n=460)</c:v>
                </c:pt>
              </c:strCache>
            </c:strRef>
          </c:cat>
          <c:val>
            <c:numRef>
              <c:f>Sheet1!$B$2:$B$10</c:f>
              <c:numCache>
                <c:formatCode>0</c:formatCode>
                <c:ptCount val="9"/>
                <c:pt idx="0">
                  <c:v>2</c:v>
                </c:pt>
                <c:pt idx="1">
                  <c:v>2</c:v>
                </c:pt>
                <c:pt idx="2">
                  <c:v>2</c:v>
                </c:pt>
                <c:pt idx="3">
                  <c:v>1</c:v>
                </c:pt>
                <c:pt idx="4">
                  <c:v>3</c:v>
                </c:pt>
                <c:pt idx="5">
                  <c:v>2</c:v>
                </c:pt>
                <c:pt idx="6">
                  <c:v>2</c:v>
                </c:pt>
                <c:pt idx="7">
                  <c:v>2</c:v>
                </c:pt>
                <c:pt idx="8">
                  <c:v>92</c:v>
                </c:pt>
              </c:numCache>
            </c:numRef>
          </c:val>
        </c:ser>
        <c:dLbls>
          <c:showLegendKey val="0"/>
          <c:showVal val="0"/>
          <c:showCatName val="0"/>
          <c:showSerName val="0"/>
          <c:showPercent val="0"/>
          <c:showBubbleSize val="0"/>
        </c:dLbls>
        <c:gapWidth val="50"/>
        <c:axId val="367651672"/>
        <c:axId val="367652064"/>
      </c:barChart>
      <c:catAx>
        <c:axId val="3676516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7652064"/>
        <c:crosses val="autoZero"/>
        <c:auto val="0"/>
        <c:lblAlgn val="ctr"/>
        <c:lblOffset val="100"/>
        <c:tickLblSkip val="1"/>
        <c:noMultiLvlLbl val="0"/>
      </c:catAx>
      <c:valAx>
        <c:axId val="367652064"/>
        <c:scaling>
          <c:orientation val="minMax"/>
          <c:max val="100"/>
          <c:min val="0"/>
        </c:scaling>
        <c:delete val="1"/>
        <c:axPos val="t"/>
        <c:numFmt formatCode="0" sourceLinked="1"/>
        <c:majorTickMark val="out"/>
        <c:minorTickMark val="none"/>
        <c:tickLblPos val="nextTo"/>
        <c:crossAx val="36765167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(n=14)</c:v>
                </c:pt>
                <c:pt idx="1">
                  <c:v>Alder (n=9)</c:v>
                </c:pt>
                <c:pt idx="2">
                  <c:v>Funksjonsevne (n=6)</c:v>
                </c:pt>
                <c:pt idx="3">
                  <c:v>Seksuell orientering (n=7)</c:v>
                </c:pt>
                <c:pt idx="4">
                  <c:v>Hudfarge (n=31)</c:v>
                </c:pt>
                <c:pt idx="5">
                  <c:v>Språk (n=11)</c:v>
                </c:pt>
                <c:pt idx="6">
                  <c:v>Religion/livssyn (n=32)</c:v>
                </c:pt>
                <c:pt idx="7">
                  <c:v>Annet, noter: (n=11)</c:v>
                </c:pt>
                <c:pt idx="8">
                  <c:v>Nei (n=451)</c:v>
                </c:pt>
              </c:strCache>
            </c:strRef>
          </c:cat>
          <c:val>
            <c:numRef>
              <c:f>Sheet1!$B$2:$B$10</c:f>
              <c:numCache>
                <c:formatCode>0</c:formatCode>
                <c:ptCount val="9"/>
                <c:pt idx="0">
                  <c:v>3</c:v>
                </c:pt>
                <c:pt idx="1">
                  <c:v>2</c:v>
                </c:pt>
                <c:pt idx="2">
                  <c:v>1</c:v>
                </c:pt>
                <c:pt idx="3">
                  <c:v>1</c:v>
                </c:pt>
                <c:pt idx="4">
                  <c:v>6</c:v>
                </c:pt>
                <c:pt idx="5">
                  <c:v>2</c:v>
                </c:pt>
                <c:pt idx="6">
                  <c:v>6</c:v>
                </c:pt>
                <c:pt idx="7">
                  <c:v>2</c:v>
                </c:pt>
                <c:pt idx="8">
                  <c:v>86</c:v>
                </c:pt>
              </c:numCache>
            </c:numRef>
          </c:val>
        </c:ser>
        <c:dLbls>
          <c:showLegendKey val="0"/>
          <c:showVal val="0"/>
          <c:showCatName val="0"/>
          <c:showSerName val="0"/>
          <c:showPercent val="0"/>
          <c:showBubbleSize val="0"/>
        </c:dLbls>
        <c:gapWidth val="50"/>
        <c:axId val="482802536"/>
        <c:axId val="482802928"/>
      </c:barChart>
      <c:catAx>
        <c:axId val="4828025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2802928"/>
        <c:crosses val="autoZero"/>
        <c:auto val="0"/>
        <c:lblAlgn val="ctr"/>
        <c:lblOffset val="100"/>
        <c:tickLblSkip val="1"/>
        <c:noMultiLvlLbl val="0"/>
      </c:catAx>
      <c:valAx>
        <c:axId val="482802928"/>
        <c:scaling>
          <c:orientation val="minMax"/>
          <c:max val="100"/>
          <c:min val="0"/>
        </c:scaling>
        <c:delete val="1"/>
        <c:axPos val="t"/>
        <c:numFmt formatCode="0" sourceLinked="1"/>
        <c:majorTickMark val="out"/>
        <c:minorTickMark val="none"/>
        <c:tickLblPos val="nextTo"/>
        <c:crossAx val="48280253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(n=481)</c:v>
                </c:pt>
                <c:pt idx="1">
                  <c:v>Støyforholdene i Oslo sentrum (n=472)</c:v>
                </c:pt>
                <c:pt idx="2">
                  <c:v>Renhold av fortau, plasser og parkområder i Oslo sentrum (n=484)</c:v>
                </c:pt>
                <c:pt idx="3">
                  <c:v>Mengden av biltrafikk i Oslo sentrum (n=482)</c:v>
                </c:pt>
              </c:strCache>
            </c:strRef>
          </c:cat>
          <c:val>
            <c:numRef>
              <c:f>Sheet1!$D$2:$D$5</c:f>
              <c:numCache>
                <c:formatCode>0</c:formatCode>
                <c:ptCount val="4"/>
                <c:pt idx="0">
                  <c:v>9</c:v>
                </c:pt>
                <c:pt idx="1">
                  <c:v>11</c:v>
                </c:pt>
                <c:pt idx="2">
                  <c:v>20</c:v>
                </c:pt>
                <c:pt idx="3">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(n=481)</c:v>
                </c:pt>
                <c:pt idx="1">
                  <c:v>Støyforholdene i Oslo sentrum (n=472)</c:v>
                </c:pt>
                <c:pt idx="2">
                  <c:v>Renhold av fortau, plasser og parkområder i Oslo sentrum (n=484)</c:v>
                </c:pt>
                <c:pt idx="3">
                  <c:v>Mengden av biltrafikk i Oslo sentrum (n=482)</c:v>
                </c:pt>
              </c:strCache>
            </c:strRef>
          </c:cat>
          <c:val>
            <c:numRef>
              <c:f>Sheet1!$C$2:$C$5</c:f>
              <c:numCache>
                <c:formatCode>0</c:formatCode>
                <c:ptCount val="4"/>
                <c:pt idx="0">
                  <c:v>51</c:v>
                </c:pt>
                <c:pt idx="1">
                  <c:v>59</c:v>
                </c:pt>
                <c:pt idx="2">
                  <c:v>54</c:v>
                </c:pt>
                <c:pt idx="3">
                  <c:v>55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(n=481)</c:v>
                </c:pt>
                <c:pt idx="1">
                  <c:v>Støyforholdene i Oslo sentrum (n=472)</c:v>
                </c:pt>
                <c:pt idx="2">
                  <c:v>Renhold av fortau, plasser og parkområder i Oslo sentrum (n=484)</c:v>
                </c:pt>
                <c:pt idx="3">
                  <c:v>Mengden av biltrafikk i Oslo sentrum (n=482)</c:v>
                </c:pt>
              </c:strCache>
            </c:strRef>
          </c:cat>
          <c:val>
            <c:numRef>
              <c:f>Sheet1!$B$2:$B$5</c:f>
              <c:numCache>
                <c:formatCode>0</c:formatCode>
                <c:ptCount val="4"/>
                <c:pt idx="0">
                  <c:v>39</c:v>
                </c:pt>
                <c:pt idx="1">
                  <c:v>29</c:v>
                </c:pt>
                <c:pt idx="2">
                  <c:v>26</c:v>
                </c:pt>
                <c:pt idx="3">
                  <c:v>30</c:v>
                </c:pt>
              </c:numCache>
            </c:numRef>
          </c:val>
        </c:ser>
        <c:dLbls>
          <c:showLegendKey val="0"/>
          <c:showVal val="0"/>
          <c:showCatName val="0"/>
          <c:showSerName val="0"/>
          <c:showPercent val="0"/>
          <c:showBubbleSize val="0"/>
        </c:dLbls>
        <c:gapWidth val="50"/>
        <c:overlap val="100"/>
        <c:axId val="482803712"/>
        <c:axId val="4828041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(n=481)</c:v>
                      </c:pt>
                      <c:pt idx="1">
                        <c:v>Støyforholdene i Oslo sentrum (n=472)</c:v>
                      </c:pt>
                      <c:pt idx="2">
                        <c:v>Renhold av fortau, plasser og parkområder i Oslo sentrum (n=484)</c:v>
                      </c:pt>
                      <c:pt idx="3">
                        <c:v>Mengden av biltrafikk i Oslo sentrum (n=482)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828037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2804104"/>
        <c:crosses val="autoZero"/>
        <c:auto val="0"/>
        <c:lblAlgn val="ctr"/>
        <c:lblOffset val="100"/>
        <c:noMultiLvlLbl val="0"/>
      </c:catAx>
      <c:valAx>
        <c:axId val="4828041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280371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39</c:v>
                </c:pt>
                <c:pt idx="1">
                  <c:v>29</c:v>
                </c:pt>
                <c:pt idx="2">
                  <c:v>26</c:v>
                </c:pt>
                <c:pt idx="3">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482804888"/>
        <c:axId val="482805280"/>
      </c:barChart>
      <c:catAx>
        <c:axId val="482804888"/>
        <c:scaling>
          <c:orientation val="maxMin"/>
        </c:scaling>
        <c:delete val="1"/>
        <c:axPos val="l"/>
        <c:numFmt formatCode="General" sourceLinked="1"/>
        <c:majorTickMark val="out"/>
        <c:minorTickMark val="none"/>
        <c:tickLblPos val="nextTo"/>
        <c:crossAx val="482805280"/>
        <c:crosses val="autoZero"/>
        <c:auto val="0"/>
        <c:lblAlgn val="ctr"/>
        <c:lblOffset val="100"/>
        <c:noMultiLvlLbl val="0"/>
      </c:catAx>
      <c:valAx>
        <c:axId val="482805280"/>
        <c:scaling>
          <c:orientation val="minMax"/>
          <c:max val="1"/>
          <c:min val="0"/>
        </c:scaling>
        <c:delete val="1"/>
        <c:axPos val="t"/>
        <c:numFmt formatCode="0%" sourceLinked="1"/>
        <c:majorTickMark val="out"/>
        <c:minorTickMark val="none"/>
        <c:tickLblPos val="high"/>
        <c:crossAx val="482804888"/>
        <c:crosses val="autoZero"/>
        <c:crossBetween val="between"/>
        <c:majorUnit val="0.25"/>
      </c:valAx>
    </c:plotArea>
    <c:legend>
      <c:legendPos val="t"/>
      <c:layout>
        <c:manualLayout>
          <c:xMode val="edge"/>
          <c:yMode val="edge"/>
          <c:x val="9.9457193148383555E-2"/>
          <c:y val="7.2956849183256692E-2"/>
          <c:w val="0.83095142879678308"/>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(n=505)</c:v>
                </c:pt>
                <c:pt idx="1">
                  <c:v>Støyforholdene der du bor (n=517)</c:v>
                </c:pt>
                <c:pt idx="2">
                  <c:v>Renhold av fortau, plasser og parkområder der du bor (n=511)</c:v>
                </c:pt>
                <c:pt idx="3">
                  <c:v>Mengden av biltrafikk der du bor (n=514)</c:v>
                </c:pt>
                <c:pt idx="4">
                  <c:v>Tilrettelegging for kildesortering der du bor (n=505)</c:v>
                </c:pt>
                <c:pt idx="5">
                  <c:v>Tømming av papiravfallet ditt der du bor (n=516)</c:v>
                </c:pt>
                <c:pt idx="6">
                  <c:v>Tømming av rest-, plast- og matavfallet ditt, der du bor (n=511)</c:v>
                </c:pt>
              </c:strCache>
            </c:strRef>
          </c:cat>
          <c:val>
            <c:numRef>
              <c:f>Sheet1!$D$2:$D$8</c:f>
              <c:numCache>
                <c:formatCode>0</c:formatCode>
                <c:ptCount val="7"/>
                <c:pt idx="0">
                  <c:v>3</c:v>
                </c:pt>
                <c:pt idx="1">
                  <c:v>6</c:v>
                </c:pt>
                <c:pt idx="2">
                  <c:v>24</c:v>
                </c:pt>
                <c:pt idx="3">
                  <c:v>6</c:v>
                </c:pt>
                <c:pt idx="4">
                  <c:v>5</c:v>
                </c:pt>
                <c:pt idx="5">
                  <c:v>13</c:v>
                </c:pt>
                <c:pt idx="6">
                  <c:v>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(n=505)</c:v>
                </c:pt>
                <c:pt idx="1">
                  <c:v>Støyforholdene der du bor (n=517)</c:v>
                </c:pt>
                <c:pt idx="2">
                  <c:v>Renhold av fortau, plasser og parkområder der du bor (n=511)</c:v>
                </c:pt>
                <c:pt idx="3">
                  <c:v>Mengden av biltrafikk der du bor (n=514)</c:v>
                </c:pt>
                <c:pt idx="4">
                  <c:v>Tilrettelegging for kildesortering der du bor (n=505)</c:v>
                </c:pt>
                <c:pt idx="5">
                  <c:v>Tømming av papiravfallet ditt der du bor (n=516)</c:v>
                </c:pt>
                <c:pt idx="6">
                  <c:v>Tømming av rest-, plast- og matavfallet ditt, der du bor (n=511)</c:v>
                </c:pt>
              </c:strCache>
            </c:strRef>
          </c:cat>
          <c:val>
            <c:numRef>
              <c:f>Sheet1!$C$2:$C$8</c:f>
              <c:numCache>
                <c:formatCode>0</c:formatCode>
                <c:ptCount val="7"/>
                <c:pt idx="0">
                  <c:v>22</c:v>
                </c:pt>
                <c:pt idx="1">
                  <c:v>25</c:v>
                </c:pt>
                <c:pt idx="2">
                  <c:v>48</c:v>
                </c:pt>
                <c:pt idx="3">
                  <c:v>43</c:v>
                </c:pt>
                <c:pt idx="4">
                  <c:v>28</c:v>
                </c:pt>
                <c:pt idx="5">
                  <c:v>32</c:v>
                </c:pt>
                <c:pt idx="6">
                  <c:v>29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(n=505)</c:v>
                </c:pt>
                <c:pt idx="1">
                  <c:v>Støyforholdene der du bor (n=517)</c:v>
                </c:pt>
                <c:pt idx="2">
                  <c:v>Renhold av fortau, plasser og parkområder der du bor (n=511)</c:v>
                </c:pt>
                <c:pt idx="3">
                  <c:v>Mengden av biltrafikk der du bor (n=514)</c:v>
                </c:pt>
                <c:pt idx="4">
                  <c:v>Tilrettelegging for kildesortering der du bor (n=505)</c:v>
                </c:pt>
                <c:pt idx="5">
                  <c:v>Tømming av papiravfallet ditt der du bor (n=516)</c:v>
                </c:pt>
                <c:pt idx="6">
                  <c:v>Tømming av rest-, plast- og matavfallet ditt, der du bor (n=511)</c:v>
                </c:pt>
              </c:strCache>
            </c:strRef>
          </c:cat>
          <c:val>
            <c:numRef>
              <c:f>Sheet1!$B$2:$B$8</c:f>
              <c:numCache>
                <c:formatCode>0</c:formatCode>
                <c:ptCount val="7"/>
                <c:pt idx="0">
                  <c:v>76</c:v>
                </c:pt>
                <c:pt idx="1">
                  <c:v>69</c:v>
                </c:pt>
                <c:pt idx="2">
                  <c:v>28</c:v>
                </c:pt>
                <c:pt idx="3">
                  <c:v>51</c:v>
                </c:pt>
                <c:pt idx="4">
                  <c:v>67</c:v>
                </c:pt>
                <c:pt idx="5">
                  <c:v>55</c:v>
                </c:pt>
                <c:pt idx="6">
                  <c:v>63</c:v>
                </c:pt>
              </c:numCache>
            </c:numRef>
          </c:val>
        </c:ser>
        <c:dLbls>
          <c:showLegendKey val="0"/>
          <c:showVal val="0"/>
          <c:showCatName val="0"/>
          <c:showSerName val="0"/>
          <c:showPercent val="0"/>
          <c:showBubbleSize val="0"/>
        </c:dLbls>
        <c:gapWidth val="50"/>
        <c:overlap val="100"/>
        <c:axId val="483222760"/>
        <c:axId val="4832231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(n=505)</c:v>
                      </c:pt>
                      <c:pt idx="1">
                        <c:v>Støyforholdene der du bor (n=517)</c:v>
                      </c:pt>
                      <c:pt idx="2">
                        <c:v>Renhold av fortau, plasser og parkområder der du bor (n=511)</c:v>
                      </c:pt>
                      <c:pt idx="3">
                        <c:v>Mengden av biltrafikk der du bor (n=514)</c:v>
                      </c:pt>
                      <c:pt idx="4">
                        <c:v>Tilrettelegging for kildesortering der du bor (n=505)</c:v>
                      </c:pt>
                      <c:pt idx="5">
                        <c:v>Tømming av papiravfallet ditt der du bor (n=516)</c:v>
                      </c:pt>
                      <c:pt idx="6">
                        <c:v>Tømming av rest-, plast- og matavfallet ditt, der du bor (n=511)</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48322276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3223152"/>
        <c:crosses val="autoZero"/>
        <c:auto val="0"/>
        <c:lblAlgn val="ctr"/>
        <c:lblOffset val="100"/>
        <c:noMultiLvlLbl val="0"/>
      </c:catAx>
      <c:valAx>
        <c:axId val="4832231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322276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81</c:v>
                </c:pt>
                <c:pt idx="1">
                  <c:v>67</c:v>
                </c:pt>
                <c:pt idx="2">
                  <c:v>55</c:v>
                </c:pt>
                <c:pt idx="3">
                  <c:v>34</c:v>
                </c:pt>
                <c:pt idx="4">
                  <c:v>49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363107520"/>
        <c:axId val="363107912"/>
      </c:barChart>
      <c:catAx>
        <c:axId val="363107520"/>
        <c:scaling>
          <c:orientation val="maxMin"/>
        </c:scaling>
        <c:delete val="1"/>
        <c:axPos val="l"/>
        <c:numFmt formatCode="General" sourceLinked="1"/>
        <c:majorTickMark val="out"/>
        <c:minorTickMark val="none"/>
        <c:tickLblPos val="nextTo"/>
        <c:crossAx val="363107912"/>
        <c:crosses val="autoZero"/>
        <c:auto val="0"/>
        <c:lblAlgn val="ctr"/>
        <c:lblOffset val="100"/>
        <c:noMultiLvlLbl val="0"/>
      </c:catAx>
      <c:valAx>
        <c:axId val="363107912"/>
        <c:scaling>
          <c:orientation val="minMax"/>
          <c:max val="1"/>
          <c:min val="0"/>
        </c:scaling>
        <c:delete val="1"/>
        <c:axPos val="t"/>
        <c:numFmt formatCode="0%" sourceLinked="1"/>
        <c:majorTickMark val="out"/>
        <c:minorTickMark val="none"/>
        <c:tickLblPos val="high"/>
        <c:crossAx val="363107520"/>
        <c:crosses val="autoZero"/>
        <c:crossBetween val="between"/>
        <c:majorUnit val="0.25"/>
      </c:valAx>
    </c:plotArea>
    <c:legend>
      <c:legendPos val="t"/>
      <c:layout>
        <c:manualLayout>
          <c:xMode val="edge"/>
          <c:yMode val="edge"/>
          <c:x val="9.9457193148383555E-2"/>
          <c:y val="7.2956849183256692E-2"/>
          <c:w val="0.80428969766505409"/>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76</c:v>
                </c:pt>
                <c:pt idx="1">
                  <c:v>69</c:v>
                </c:pt>
                <c:pt idx="2">
                  <c:v>28</c:v>
                </c:pt>
                <c:pt idx="3">
                  <c:v>51</c:v>
                </c:pt>
                <c:pt idx="4">
                  <c:v>67</c:v>
                </c:pt>
                <c:pt idx="5">
                  <c:v>55</c:v>
                </c:pt>
                <c:pt idx="6">
                  <c:v>63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483223936"/>
        <c:axId val="483224328"/>
      </c:barChart>
      <c:catAx>
        <c:axId val="483223936"/>
        <c:scaling>
          <c:orientation val="maxMin"/>
        </c:scaling>
        <c:delete val="1"/>
        <c:axPos val="l"/>
        <c:numFmt formatCode="General" sourceLinked="1"/>
        <c:majorTickMark val="out"/>
        <c:minorTickMark val="none"/>
        <c:tickLblPos val="nextTo"/>
        <c:crossAx val="483224328"/>
        <c:crosses val="autoZero"/>
        <c:auto val="0"/>
        <c:lblAlgn val="ctr"/>
        <c:lblOffset val="100"/>
        <c:noMultiLvlLbl val="0"/>
      </c:catAx>
      <c:valAx>
        <c:axId val="483224328"/>
        <c:scaling>
          <c:orientation val="minMax"/>
          <c:max val="1"/>
          <c:min val="0"/>
        </c:scaling>
        <c:delete val="1"/>
        <c:axPos val="t"/>
        <c:numFmt formatCode="0%" sourceLinked="1"/>
        <c:majorTickMark val="out"/>
        <c:minorTickMark val="none"/>
        <c:tickLblPos val="high"/>
        <c:crossAx val="483223936"/>
        <c:crosses val="autoZero"/>
        <c:crossBetween val="between"/>
        <c:majorUnit val="0.25"/>
      </c:valAx>
    </c:plotArea>
    <c:legend>
      <c:legendPos val="t"/>
      <c:layout>
        <c:manualLayout>
          <c:xMode val="edge"/>
          <c:yMode val="edge"/>
          <c:x val="9.9457193148383555E-2"/>
          <c:y val="7.2956849183256692E-2"/>
          <c:w val="0.84413170031729512"/>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Title</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 (n=130)</c:v>
                </c:pt>
                <c:pt idx="1">
                  <c:v>Nei (n=312)</c:v>
                </c:pt>
                <c:pt idx="2">
                  <c:v>Vet ikke/usikker (n=77)</c:v>
                </c:pt>
              </c:strCache>
            </c:strRef>
          </c:cat>
          <c:val>
            <c:numRef>
              <c:f>Sheet1!$B$2:$B$4</c:f>
              <c:numCache>
                <c:formatCode>0</c:formatCode>
                <c:ptCount val="3"/>
                <c:pt idx="0">
                  <c:v>25</c:v>
                </c:pt>
                <c:pt idx="1">
                  <c:v>60</c:v>
                </c:pt>
                <c:pt idx="2">
                  <c:v>15</c:v>
                </c:pt>
              </c:numCache>
            </c:numRef>
          </c:val>
        </c:ser>
        <c:dLbls>
          <c:showLegendKey val="0"/>
          <c:showVal val="0"/>
          <c:showCatName val="0"/>
          <c:showSerName val="0"/>
          <c:showPercent val="0"/>
          <c:showBubbleSize val="0"/>
        </c:dLbls>
        <c:gapWidth val="50"/>
        <c:axId val="483225504"/>
        <c:axId val="483225896"/>
      </c:barChart>
      <c:catAx>
        <c:axId val="4832255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3225896"/>
        <c:crosses val="autoZero"/>
        <c:auto val="0"/>
        <c:lblAlgn val="ctr"/>
        <c:lblOffset val="100"/>
        <c:tickLblSkip val="1"/>
        <c:noMultiLvlLbl val="0"/>
      </c:catAx>
      <c:valAx>
        <c:axId val="483225896"/>
        <c:scaling>
          <c:orientation val="minMax"/>
          <c:max val="100"/>
          <c:min val="0"/>
        </c:scaling>
        <c:delete val="1"/>
        <c:axPos val="t"/>
        <c:numFmt formatCode="0" sourceLinked="1"/>
        <c:majorTickMark val="out"/>
        <c:minorTickMark val="none"/>
        <c:tickLblPos val="nextTo"/>
        <c:crossAx val="48322550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(n=467)</c:v>
                </c:pt>
                <c:pt idx="1">
                  <c:v>synes du Oslo fortjener å bli tildelt prisen Europas miljøhovedstad? (n=413)</c:v>
                </c:pt>
              </c:strCache>
            </c:strRef>
          </c:cat>
          <c:val>
            <c:numRef>
              <c:f>Sheet1!$D$2:$D$3</c:f>
              <c:numCache>
                <c:formatCode>0</c:formatCode>
                <c:ptCount val="2"/>
                <c:pt idx="0">
                  <c:v>32</c:v>
                </c:pt>
                <c:pt idx="1">
                  <c:v>21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(n=467)</c:v>
                </c:pt>
                <c:pt idx="1">
                  <c:v>synes du Oslo fortjener å bli tildelt prisen Europas miljøhovedstad? (n=413)</c:v>
                </c:pt>
              </c:strCache>
            </c:strRef>
          </c:cat>
          <c:val>
            <c:numRef>
              <c:f>Sheet1!$C$2:$C$3</c:f>
              <c:numCache>
                <c:formatCode>0</c:formatCode>
                <c:ptCount val="2"/>
                <c:pt idx="0">
                  <c:v>34</c:v>
                </c:pt>
                <c:pt idx="1">
                  <c:v>44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(n=467)</c:v>
                </c:pt>
                <c:pt idx="1">
                  <c:v>synes du Oslo fortjener å bli tildelt prisen Europas miljøhovedstad? (n=413)</c:v>
                </c:pt>
              </c:strCache>
            </c:strRef>
          </c:cat>
          <c:val>
            <c:numRef>
              <c:f>Sheet1!$B$2:$B$3</c:f>
              <c:numCache>
                <c:formatCode>0</c:formatCode>
                <c:ptCount val="2"/>
                <c:pt idx="0">
                  <c:v>34</c:v>
                </c:pt>
                <c:pt idx="1">
                  <c:v>36</c:v>
                </c:pt>
              </c:numCache>
            </c:numRef>
          </c:val>
        </c:ser>
        <c:dLbls>
          <c:showLegendKey val="0"/>
          <c:showVal val="0"/>
          <c:showCatName val="0"/>
          <c:showSerName val="0"/>
          <c:showPercent val="0"/>
          <c:showBubbleSize val="0"/>
        </c:dLbls>
        <c:gapWidth val="50"/>
        <c:overlap val="100"/>
        <c:axId val="484016448"/>
        <c:axId val="48401684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(n=467)</c:v>
                      </c:pt>
                      <c:pt idx="1">
                        <c:v>synes du Oslo fortjener å bli tildelt prisen Europas miljøhovedstad? (n=413)</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4840164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4016840"/>
        <c:crosses val="autoZero"/>
        <c:auto val="0"/>
        <c:lblAlgn val="ctr"/>
        <c:lblOffset val="100"/>
        <c:noMultiLvlLbl val="0"/>
      </c:catAx>
      <c:valAx>
        <c:axId val="48401684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401644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34</c:v>
                </c:pt>
                <c:pt idx="1">
                  <c:v>36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484017624"/>
        <c:axId val="484018016"/>
      </c:barChart>
      <c:catAx>
        <c:axId val="484017624"/>
        <c:scaling>
          <c:orientation val="maxMin"/>
        </c:scaling>
        <c:delete val="1"/>
        <c:axPos val="l"/>
        <c:numFmt formatCode="General" sourceLinked="1"/>
        <c:majorTickMark val="out"/>
        <c:minorTickMark val="none"/>
        <c:tickLblPos val="nextTo"/>
        <c:crossAx val="484018016"/>
        <c:crosses val="autoZero"/>
        <c:auto val="0"/>
        <c:lblAlgn val="ctr"/>
        <c:lblOffset val="100"/>
        <c:noMultiLvlLbl val="0"/>
      </c:catAx>
      <c:valAx>
        <c:axId val="484018016"/>
        <c:scaling>
          <c:orientation val="minMax"/>
          <c:max val="1"/>
          <c:min val="0"/>
        </c:scaling>
        <c:delete val="1"/>
        <c:axPos val="t"/>
        <c:numFmt formatCode="0%" sourceLinked="1"/>
        <c:majorTickMark val="out"/>
        <c:minorTickMark val="none"/>
        <c:tickLblPos val="high"/>
        <c:crossAx val="484017624"/>
        <c:crosses val="autoZero"/>
        <c:crossBetween val="between"/>
        <c:majorUnit val="0.25"/>
      </c:valAx>
    </c:plotArea>
    <c:legend>
      <c:legendPos val="t"/>
      <c:layout>
        <c:manualLayout>
          <c:xMode val="edge"/>
          <c:yMode val="edge"/>
          <c:x val="9.9457193148383555E-2"/>
          <c:y val="7.2956849183256692E-2"/>
          <c:w val="0.82325167841179203"/>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(n=519)</c:v>
                </c:pt>
                <c:pt idx="1">
                  <c:v>Bruker du parker/friområder i området der du bor (inkl. fjorden, marka, osv.) (n=508)</c:v>
                </c:pt>
                <c:pt idx="2">
                  <c:v>Bruker du parker/friområder i Oslo utenfor egen bydel (inkl. fjorden, marka, osv.) (n=516)</c:v>
                </c:pt>
                <c:pt idx="3">
                  <c:v>Deltar du i frivillig organisasjonsvirksomhet (n=518)</c:v>
                </c:pt>
                <c:pt idx="4">
                  <c:v>Driver du med idrett (n=519)</c:v>
                </c:pt>
              </c:strCache>
            </c:strRef>
          </c:cat>
          <c:val>
            <c:numRef>
              <c:f>Sheet1!$G$2:$G$6</c:f>
              <c:numCache>
                <c:formatCode>0</c:formatCode>
                <c:ptCount val="5"/>
                <c:pt idx="0">
                  <c:v>4</c:v>
                </c:pt>
                <c:pt idx="1">
                  <c:v>11</c:v>
                </c:pt>
                <c:pt idx="2">
                  <c:v>2</c:v>
                </c:pt>
                <c:pt idx="3">
                  <c:v>4</c:v>
                </c:pt>
                <c:pt idx="4">
                  <c:v>6</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(n=519)</c:v>
                </c:pt>
                <c:pt idx="1">
                  <c:v>Bruker du parker/friområder i området der du bor (inkl. fjorden, marka, osv.) (n=508)</c:v>
                </c:pt>
                <c:pt idx="2">
                  <c:v>Bruker du parker/friområder i Oslo utenfor egen bydel (inkl. fjorden, marka, osv.) (n=516)</c:v>
                </c:pt>
                <c:pt idx="3">
                  <c:v>Deltar du i frivillig organisasjonsvirksomhet (n=518)</c:v>
                </c:pt>
                <c:pt idx="4">
                  <c:v>Driver du med idrett (n=519)</c:v>
                </c:pt>
              </c:strCache>
            </c:strRef>
          </c:cat>
          <c:val>
            <c:numRef>
              <c:f>Sheet1!$F$2:$F$6</c:f>
              <c:numCache>
                <c:formatCode>0</c:formatCode>
                <c:ptCount val="5"/>
                <c:pt idx="0">
                  <c:v>9</c:v>
                </c:pt>
                <c:pt idx="1">
                  <c:v>31</c:v>
                </c:pt>
                <c:pt idx="2">
                  <c:v>10</c:v>
                </c:pt>
                <c:pt idx="3">
                  <c:v>8</c:v>
                </c:pt>
                <c:pt idx="4">
                  <c:v>25</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(n=519)</c:v>
                </c:pt>
                <c:pt idx="1">
                  <c:v>Bruker du parker/friområder i området der du bor (inkl. fjorden, marka, osv.) (n=508)</c:v>
                </c:pt>
                <c:pt idx="2">
                  <c:v>Bruker du parker/friområder i Oslo utenfor egen bydel (inkl. fjorden, marka, osv.) (n=516)</c:v>
                </c:pt>
                <c:pt idx="3">
                  <c:v>Deltar du i frivillig organisasjonsvirksomhet (n=518)</c:v>
                </c:pt>
                <c:pt idx="4">
                  <c:v>Driver du med idrett (n=519)</c:v>
                </c:pt>
              </c:strCache>
            </c:strRef>
          </c:cat>
          <c:val>
            <c:numRef>
              <c:f>Sheet1!$E$2:$E$6</c:f>
              <c:numCache>
                <c:formatCode>0</c:formatCode>
                <c:ptCount val="5"/>
                <c:pt idx="0">
                  <c:v>12</c:v>
                </c:pt>
                <c:pt idx="1">
                  <c:v>29</c:v>
                </c:pt>
                <c:pt idx="2">
                  <c:v>34</c:v>
                </c:pt>
                <c:pt idx="3">
                  <c:v>8</c:v>
                </c:pt>
                <c:pt idx="4">
                  <c:v>15</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(n=519)</c:v>
                </c:pt>
                <c:pt idx="1">
                  <c:v>Bruker du parker/friområder i området der du bor (inkl. fjorden, marka, osv.) (n=508)</c:v>
                </c:pt>
                <c:pt idx="2">
                  <c:v>Bruker du parker/friområder i Oslo utenfor egen bydel (inkl. fjorden, marka, osv.) (n=516)</c:v>
                </c:pt>
                <c:pt idx="3">
                  <c:v>Deltar du i frivillig organisasjonsvirksomhet (n=518)</c:v>
                </c:pt>
                <c:pt idx="4">
                  <c:v>Driver du med idrett (n=519)</c:v>
                </c:pt>
              </c:strCache>
            </c:strRef>
          </c:cat>
          <c:val>
            <c:numRef>
              <c:f>Sheet1!$D$2:$D$6</c:f>
              <c:numCache>
                <c:formatCode>0</c:formatCode>
                <c:ptCount val="5"/>
                <c:pt idx="0">
                  <c:v>18</c:v>
                </c:pt>
                <c:pt idx="1">
                  <c:v>18</c:v>
                </c:pt>
                <c:pt idx="2">
                  <c:v>35</c:v>
                </c:pt>
                <c:pt idx="3">
                  <c:v>14</c:v>
                </c:pt>
                <c:pt idx="4">
                  <c:v>8</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(n=519)</c:v>
                </c:pt>
                <c:pt idx="1">
                  <c:v>Bruker du parker/friområder i området der du bor (inkl. fjorden, marka, osv.) (n=508)</c:v>
                </c:pt>
                <c:pt idx="2">
                  <c:v>Bruker du parker/friområder i Oslo utenfor egen bydel (inkl. fjorden, marka, osv.) (n=516)</c:v>
                </c:pt>
                <c:pt idx="3">
                  <c:v>Deltar du i frivillig organisasjonsvirksomhet (n=518)</c:v>
                </c:pt>
                <c:pt idx="4">
                  <c:v>Driver du med idrett (n=519)</c:v>
                </c:pt>
              </c:strCache>
            </c:strRef>
          </c:cat>
          <c:val>
            <c:numRef>
              <c:f>Sheet1!$C$2:$C$6</c:f>
              <c:numCache>
                <c:formatCode>0</c:formatCode>
                <c:ptCount val="5"/>
                <c:pt idx="0">
                  <c:v>14</c:v>
                </c:pt>
                <c:pt idx="1">
                  <c:v>6</c:v>
                </c:pt>
                <c:pt idx="2">
                  <c:v>15</c:v>
                </c:pt>
                <c:pt idx="3">
                  <c:v>22</c:v>
                </c:pt>
                <c:pt idx="4">
                  <c:v>14</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(n=519)</c:v>
                </c:pt>
                <c:pt idx="1">
                  <c:v>Bruker du parker/friområder i området der du bor (inkl. fjorden, marka, osv.) (n=508)</c:v>
                </c:pt>
                <c:pt idx="2">
                  <c:v>Bruker du parker/friområder i Oslo utenfor egen bydel (inkl. fjorden, marka, osv.) (n=516)</c:v>
                </c:pt>
                <c:pt idx="3">
                  <c:v>Deltar du i frivillig organisasjonsvirksomhet (n=518)</c:v>
                </c:pt>
                <c:pt idx="4">
                  <c:v>Driver du med idrett (n=519)</c:v>
                </c:pt>
              </c:strCache>
            </c:strRef>
          </c:cat>
          <c:val>
            <c:numRef>
              <c:f>Sheet1!$B$2:$B$6</c:f>
              <c:numCache>
                <c:formatCode>0</c:formatCode>
                <c:ptCount val="5"/>
                <c:pt idx="0">
                  <c:v>43</c:v>
                </c:pt>
                <c:pt idx="1">
                  <c:v>6</c:v>
                </c:pt>
                <c:pt idx="2">
                  <c:v>4</c:v>
                </c:pt>
                <c:pt idx="3">
                  <c:v>44</c:v>
                </c:pt>
                <c:pt idx="4">
                  <c:v>32</c:v>
                </c:pt>
              </c:numCache>
            </c:numRef>
          </c:val>
        </c:ser>
        <c:dLbls>
          <c:showLegendKey val="0"/>
          <c:showVal val="0"/>
          <c:showCatName val="0"/>
          <c:showSerName val="0"/>
          <c:showPercent val="0"/>
          <c:showBubbleSize val="0"/>
        </c:dLbls>
        <c:gapWidth val="50"/>
        <c:overlap val="100"/>
        <c:axId val="484018800"/>
        <c:axId val="484019192"/>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(n=519)</c:v>
                      </c:pt>
                      <c:pt idx="1">
                        <c:v>Bruker du parker/friområder i området der du bor (inkl. fjorden, marka, osv.) (n=508)</c:v>
                      </c:pt>
                      <c:pt idx="2">
                        <c:v>Bruker du parker/friområder i Oslo utenfor egen bydel (inkl. fjorden, marka, osv.) (n=516)</c:v>
                      </c:pt>
                      <c:pt idx="3">
                        <c:v>Deltar du i frivillig organisasjonsvirksomhet (n=518)</c:v>
                      </c:pt>
                      <c:pt idx="4">
                        <c:v>Driver du med idrett (n=519)</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4840188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4019192"/>
        <c:crosses val="autoZero"/>
        <c:auto val="0"/>
        <c:lblAlgn val="ctr"/>
        <c:lblOffset val="100"/>
        <c:noMultiLvlLbl val="0"/>
      </c:catAx>
      <c:valAx>
        <c:axId val="4840191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4018800"/>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13</c:v>
                </c:pt>
                <c:pt idx="1">
                  <c:v>42</c:v>
                </c:pt>
                <c:pt idx="2">
                  <c:v>12</c:v>
                </c:pt>
                <c:pt idx="3">
                  <c:v>11</c:v>
                </c:pt>
                <c:pt idx="4">
                  <c:v>31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484527352"/>
        <c:axId val="484527744"/>
      </c:barChart>
      <c:catAx>
        <c:axId val="484527352"/>
        <c:scaling>
          <c:orientation val="maxMin"/>
        </c:scaling>
        <c:delete val="1"/>
        <c:axPos val="l"/>
        <c:numFmt formatCode="General" sourceLinked="1"/>
        <c:majorTickMark val="out"/>
        <c:minorTickMark val="none"/>
        <c:tickLblPos val="nextTo"/>
        <c:crossAx val="484527744"/>
        <c:crosses val="autoZero"/>
        <c:auto val="0"/>
        <c:lblAlgn val="ctr"/>
        <c:lblOffset val="100"/>
        <c:noMultiLvlLbl val="0"/>
      </c:catAx>
      <c:valAx>
        <c:axId val="484527744"/>
        <c:scaling>
          <c:orientation val="minMax"/>
          <c:max val="1"/>
          <c:min val="0"/>
        </c:scaling>
        <c:delete val="1"/>
        <c:axPos val="t"/>
        <c:numFmt formatCode="0%" sourceLinked="1"/>
        <c:majorTickMark val="out"/>
        <c:minorTickMark val="none"/>
        <c:tickLblPos val="high"/>
        <c:crossAx val="484527352"/>
        <c:crosses val="autoZero"/>
        <c:crossBetween val="between"/>
        <c:majorUnit val="0.25"/>
      </c:valAx>
    </c:plotArea>
    <c:legend>
      <c:legendPos val="t"/>
      <c:layout>
        <c:manualLayout>
          <c:xMode val="edge"/>
          <c:yMode val="edge"/>
          <c:x val="9.9457193148383555E-2"/>
          <c:y val="7.2956849183256692E-2"/>
          <c:w val="0.84456646853083728"/>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(n=515)</c:v>
                </c:pt>
                <c:pt idx="1">
                  <c:v>Grusing og salting av veier (n=513)</c:v>
                </c:pt>
                <c:pt idx="2">
                  <c:v>Renhold	av veier (n=508)</c:v>
                </c:pt>
                <c:pt idx="3">
                  <c:v>Standard på veidekket (n=498)</c:v>
                </c:pt>
                <c:pt idx="4">
                  <c:v>Tilrettelegging for syklister (n=449)</c:v>
                </c:pt>
                <c:pt idx="5">
                  <c:v>Tilrettelegging for fotgjengere (n=508)</c:v>
                </c:pt>
                <c:pt idx="6">
                  <c:v>Snørydding, grusing og salting av gang- og sykkelveier (n=477)</c:v>
                </c:pt>
              </c:strCache>
            </c:strRef>
          </c:cat>
          <c:val>
            <c:numRef>
              <c:f>Sheet1!$D$2:$D$8</c:f>
              <c:numCache>
                <c:formatCode>0</c:formatCode>
                <c:ptCount val="7"/>
                <c:pt idx="0">
                  <c:v>33</c:v>
                </c:pt>
                <c:pt idx="1">
                  <c:v>27</c:v>
                </c:pt>
                <c:pt idx="2">
                  <c:v>26</c:v>
                </c:pt>
                <c:pt idx="3">
                  <c:v>41</c:v>
                </c:pt>
                <c:pt idx="4">
                  <c:v>16</c:v>
                </c:pt>
                <c:pt idx="5">
                  <c:v>15</c:v>
                </c:pt>
                <c:pt idx="6">
                  <c:v>36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(n=515)</c:v>
                </c:pt>
                <c:pt idx="1">
                  <c:v>Grusing og salting av veier (n=513)</c:v>
                </c:pt>
                <c:pt idx="2">
                  <c:v>Renhold	av veier (n=508)</c:v>
                </c:pt>
                <c:pt idx="3">
                  <c:v>Standard på veidekket (n=498)</c:v>
                </c:pt>
                <c:pt idx="4">
                  <c:v>Tilrettelegging for syklister (n=449)</c:v>
                </c:pt>
                <c:pt idx="5">
                  <c:v>Tilrettelegging for fotgjengere (n=508)</c:v>
                </c:pt>
                <c:pt idx="6">
                  <c:v>Snørydding, grusing og salting av gang- og sykkelveier (n=477)</c:v>
                </c:pt>
              </c:strCache>
            </c:strRef>
          </c:cat>
          <c:val>
            <c:numRef>
              <c:f>Sheet1!$C$2:$C$8</c:f>
              <c:numCache>
                <c:formatCode>0</c:formatCode>
                <c:ptCount val="7"/>
                <c:pt idx="0">
                  <c:v>46</c:v>
                </c:pt>
                <c:pt idx="1">
                  <c:v>52</c:v>
                </c:pt>
                <c:pt idx="2">
                  <c:v>52</c:v>
                </c:pt>
                <c:pt idx="3">
                  <c:v>47</c:v>
                </c:pt>
                <c:pt idx="4">
                  <c:v>56</c:v>
                </c:pt>
                <c:pt idx="5">
                  <c:v>52</c:v>
                </c:pt>
                <c:pt idx="6">
                  <c:v>47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(n=515)</c:v>
                </c:pt>
                <c:pt idx="1">
                  <c:v>Grusing og salting av veier (n=513)</c:v>
                </c:pt>
                <c:pt idx="2">
                  <c:v>Renhold	av veier (n=508)</c:v>
                </c:pt>
                <c:pt idx="3">
                  <c:v>Standard på veidekket (n=498)</c:v>
                </c:pt>
                <c:pt idx="4">
                  <c:v>Tilrettelegging for syklister (n=449)</c:v>
                </c:pt>
                <c:pt idx="5">
                  <c:v>Tilrettelegging for fotgjengere (n=508)</c:v>
                </c:pt>
                <c:pt idx="6">
                  <c:v>Snørydding, grusing og salting av gang- og sykkelveier (n=477)</c:v>
                </c:pt>
              </c:strCache>
            </c:strRef>
          </c:cat>
          <c:val>
            <c:numRef>
              <c:f>Sheet1!$B$2:$B$8</c:f>
              <c:numCache>
                <c:formatCode>0</c:formatCode>
                <c:ptCount val="7"/>
                <c:pt idx="0">
                  <c:v>21</c:v>
                </c:pt>
                <c:pt idx="1">
                  <c:v>21</c:v>
                </c:pt>
                <c:pt idx="2">
                  <c:v>22</c:v>
                </c:pt>
                <c:pt idx="3">
                  <c:v>12</c:v>
                </c:pt>
                <c:pt idx="4">
                  <c:v>28</c:v>
                </c:pt>
                <c:pt idx="5">
                  <c:v>33</c:v>
                </c:pt>
                <c:pt idx="6">
                  <c:v>17</c:v>
                </c:pt>
              </c:numCache>
            </c:numRef>
          </c:val>
        </c:ser>
        <c:dLbls>
          <c:showLegendKey val="0"/>
          <c:showVal val="0"/>
          <c:showCatName val="0"/>
          <c:showSerName val="0"/>
          <c:showPercent val="0"/>
          <c:showBubbleSize val="0"/>
        </c:dLbls>
        <c:gapWidth val="50"/>
        <c:overlap val="100"/>
        <c:axId val="484528136"/>
        <c:axId val="48452892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(n=515)</c:v>
                      </c:pt>
                      <c:pt idx="1">
                        <c:v>Grusing og salting av veier (n=513)</c:v>
                      </c:pt>
                      <c:pt idx="2">
                        <c:v>Renhold	av veier (n=508)</c:v>
                      </c:pt>
                      <c:pt idx="3">
                        <c:v>Standard på veidekket (n=498)</c:v>
                      </c:pt>
                      <c:pt idx="4">
                        <c:v>Tilrettelegging for syklister (n=449)</c:v>
                      </c:pt>
                      <c:pt idx="5">
                        <c:v>Tilrettelegging for fotgjengere (n=508)</c:v>
                      </c:pt>
                      <c:pt idx="6">
                        <c:v>Snørydding, grusing og salting av gang- og sykkelveier (n=477)</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4845281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4528920"/>
        <c:crosses val="autoZero"/>
        <c:auto val="0"/>
        <c:lblAlgn val="ctr"/>
        <c:lblOffset val="100"/>
        <c:noMultiLvlLbl val="0"/>
      </c:catAx>
      <c:valAx>
        <c:axId val="48452892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45281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21</c:v>
                </c:pt>
                <c:pt idx="1">
                  <c:v>21</c:v>
                </c:pt>
                <c:pt idx="2">
                  <c:v>22</c:v>
                </c:pt>
                <c:pt idx="3">
                  <c:v>12</c:v>
                </c:pt>
                <c:pt idx="4">
                  <c:v>28</c:v>
                </c:pt>
                <c:pt idx="5">
                  <c:v>33</c:v>
                </c:pt>
                <c:pt idx="6">
                  <c:v>17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484529704"/>
        <c:axId val="484530096"/>
      </c:barChart>
      <c:catAx>
        <c:axId val="484529704"/>
        <c:scaling>
          <c:orientation val="maxMin"/>
        </c:scaling>
        <c:delete val="1"/>
        <c:axPos val="l"/>
        <c:numFmt formatCode="General" sourceLinked="1"/>
        <c:majorTickMark val="out"/>
        <c:minorTickMark val="none"/>
        <c:tickLblPos val="nextTo"/>
        <c:crossAx val="484530096"/>
        <c:crosses val="autoZero"/>
        <c:auto val="0"/>
        <c:lblAlgn val="ctr"/>
        <c:lblOffset val="100"/>
        <c:noMultiLvlLbl val="0"/>
      </c:catAx>
      <c:valAx>
        <c:axId val="484530096"/>
        <c:scaling>
          <c:orientation val="minMax"/>
          <c:max val="1"/>
          <c:min val="0"/>
        </c:scaling>
        <c:delete val="1"/>
        <c:axPos val="t"/>
        <c:numFmt formatCode="0%" sourceLinked="1"/>
        <c:majorTickMark val="out"/>
        <c:minorTickMark val="none"/>
        <c:tickLblPos val="high"/>
        <c:crossAx val="484529704"/>
        <c:crosses val="autoZero"/>
        <c:crossBetween val="between"/>
        <c:majorUnit val="0.25"/>
      </c:valAx>
    </c:plotArea>
    <c:legend>
      <c:legendPos val="t"/>
      <c:layout>
        <c:manualLayout>
          <c:xMode val="edge"/>
          <c:yMode val="edge"/>
          <c:x val="9.9457193148383555E-2"/>
          <c:y val="7.2956849183256692E-2"/>
          <c:w val="0.84100654728264879"/>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(n=504)</c:v>
                </c:pt>
                <c:pt idx="1">
                  <c:v>Muligheten for trafikksikker lek i området der du bor  (n=492)</c:v>
                </c:pt>
                <c:pt idx="2">
                  <c:v>Hastigheten på veiene i området der du bor  (n=504)</c:v>
                </c:pt>
                <c:pt idx="3">
                  <c:v>Fortau, fartsdempere og lignende tiltak i området der du bor  (n=502)</c:v>
                </c:pt>
              </c:strCache>
            </c:strRef>
          </c:cat>
          <c:val>
            <c:numRef>
              <c:f>Sheet1!$D$2:$D$5</c:f>
              <c:numCache>
                <c:formatCode>0</c:formatCode>
                <c:ptCount val="4"/>
                <c:pt idx="0">
                  <c:v>11</c:v>
                </c:pt>
                <c:pt idx="1">
                  <c:v>8</c:v>
                </c:pt>
                <c:pt idx="2">
                  <c:v>7</c:v>
                </c:pt>
                <c:pt idx="3">
                  <c:v>13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(n=504)</c:v>
                </c:pt>
                <c:pt idx="1">
                  <c:v>Muligheten for trafikksikker lek i området der du bor  (n=492)</c:v>
                </c:pt>
                <c:pt idx="2">
                  <c:v>Hastigheten på veiene i området der du bor  (n=504)</c:v>
                </c:pt>
                <c:pt idx="3">
                  <c:v>Fortau, fartsdempere og lignende tiltak i området der du bor  (n=502)</c:v>
                </c:pt>
              </c:strCache>
            </c:strRef>
          </c:cat>
          <c:val>
            <c:numRef>
              <c:f>Sheet1!$C$2:$C$5</c:f>
              <c:numCache>
                <c:formatCode>0</c:formatCode>
                <c:ptCount val="4"/>
                <c:pt idx="0">
                  <c:v>44</c:v>
                </c:pt>
                <c:pt idx="1">
                  <c:v>30</c:v>
                </c:pt>
                <c:pt idx="2">
                  <c:v>34</c:v>
                </c:pt>
                <c:pt idx="3">
                  <c:v>37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(n=504)</c:v>
                </c:pt>
                <c:pt idx="1">
                  <c:v>Muligheten for trafikksikker lek i området der du bor  (n=492)</c:v>
                </c:pt>
                <c:pt idx="2">
                  <c:v>Hastigheten på veiene i området der du bor  (n=504)</c:v>
                </c:pt>
                <c:pt idx="3">
                  <c:v>Fortau, fartsdempere og lignende tiltak i området der du bor  (n=502)</c:v>
                </c:pt>
              </c:strCache>
            </c:strRef>
          </c:cat>
          <c:val>
            <c:numRef>
              <c:f>Sheet1!$B$2:$B$5</c:f>
              <c:numCache>
                <c:formatCode>0</c:formatCode>
                <c:ptCount val="4"/>
                <c:pt idx="0">
                  <c:v>45</c:v>
                </c:pt>
                <c:pt idx="1">
                  <c:v>62</c:v>
                </c:pt>
                <c:pt idx="2">
                  <c:v>59</c:v>
                </c:pt>
                <c:pt idx="3">
                  <c:v>50</c:v>
                </c:pt>
              </c:numCache>
            </c:numRef>
          </c:val>
        </c:ser>
        <c:dLbls>
          <c:showLegendKey val="0"/>
          <c:showVal val="0"/>
          <c:showCatName val="0"/>
          <c:showSerName val="0"/>
          <c:showPercent val="0"/>
          <c:showBubbleSize val="0"/>
        </c:dLbls>
        <c:gapWidth val="50"/>
        <c:overlap val="100"/>
        <c:axId val="482844560"/>
        <c:axId val="4828449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(n=504)</c:v>
                      </c:pt>
                      <c:pt idx="1">
                        <c:v>Muligheten for trafikksikker lek i området der du bor  (n=492)</c:v>
                      </c:pt>
                      <c:pt idx="2">
                        <c:v>Hastigheten på veiene i området der du bor  (n=504)</c:v>
                      </c:pt>
                      <c:pt idx="3">
                        <c:v>Fortau, fartsdempere og lignende tiltak i området der du bor  (n=502)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8284456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2844952"/>
        <c:crosses val="autoZero"/>
        <c:auto val="0"/>
        <c:lblAlgn val="ctr"/>
        <c:lblOffset val="100"/>
        <c:noMultiLvlLbl val="0"/>
      </c:catAx>
      <c:valAx>
        <c:axId val="4828449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284456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45</c:v>
                </c:pt>
                <c:pt idx="1">
                  <c:v>62</c:v>
                </c:pt>
                <c:pt idx="2">
                  <c:v>59</c:v>
                </c:pt>
                <c:pt idx="3">
                  <c:v>50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482845736"/>
        <c:axId val="482846128"/>
      </c:barChart>
      <c:catAx>
        <c:axId val="482845736"/>
        <c:scaling>
          <c:orientation val="maxMin"/>
        </c:scaling>
        <c:delete val="1"/>
        <c:axPos val="l"/>
        <c:numFmt formatCode="General" sourceLinked="1"/>
        <c:majorTickMark val="out"/>
        <c:minorTickMark val="none"/>
        <c:tickLblPos val="nextTo"/>
        <c:crossAx val="482846128"/>
        <c:crosses val="autoZero"/>
        <c:auto val="0"/>
        <c:lblAlgn val="ctr"/>
        <c:lblOffset val="100"/>
        <c:noMultiLvlLbl val="0"/>
      </c:catAx>
      <c:valAx>
        <c:axId val="482846128"/>
        <c:scaling>
          <c:orientation val="minMax"/>
          <c:max val="1"/>
          <c:min val="0"/>
        </c:scaling>
        <c:delete val="1"/>
        <c:axPos val="t"/>
        <c:numFmt formatCode="0%" sourceLinked="1"/>
        <c:majorTickMark val="out"/>
        <c:minorTickMark val="none"/>
        <c:tickLblPos val="high"/>
        <c:crossAx val="482845736"/>
        <c:crosses val="autoZero"/>
        <c:crossBetween val="between"/>
        <c:majorUnit val="0.25"/>
      </c:valAx>
    </c:plotArea>
    <c:legend>
      <c:legendPos val="t"/>
      <c:layout>
        <c:manualLayout>
          <c:xMode val="edge"/>
          <c:yMode val="edge"/>
          <c:x val="9.9457193148383555E-2"/>
          <c:y val="7.2956849183256692E-2"/>
          <c:w val="0.85479710523593166"/>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(n=516)</c:v>
                </c:pt>
                <c:pt idx="1">
                  <c:v>Parkeringstilbudet der du bor (n=503)</c:v>
                </c:pt>
                <c:pt idx="2">
                  <c:v>Mulighetene for å sykle der du bor (n=506)</c:v>
                </c:pt>
                <c:pt idx="3">
                  <c:v>Det kollektive transporttilbudet der du bor (n=510)</c:v>
                </c:pt>
              </c:strCache>
            </c:strRef>
          </c:cat>
          <c:val>
            <c:numRef>
              <c:f>Sheet1!$D$2:$D$5</c:f>
              <c:numCache>
                <c:formatCode>0</c:formatCode>
                <c:ptCount val="4"/>
                <c:pt idx="0">
                  <c:v>2</c:v>
                </c:pt>
                <c:pt idx="1">
                  <c:v>12</c:v>
                </c:pt>
                <c:pt idx="2">
                  <c:v>6</c:v>
                </c:pt>
                <c:pt idx="3">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(n=516)</c:v>
                </c:pt>
                <c:pt idx="1">
                  <c:v>Parkeringstilbudet der du bor (n=503)</c:v>
                </c:pt>
                <c:pt idx="2">
                  <c:v>Mulighetene for å sykle der du bor (n=506)</c:v>
                </c:pt>
                <c:pt idx="3">
                  <c:v>Det kollektive transporttilbudet der du bor (n=510)</c:v>
                </c:pt>
              </c:strCache>
            </c:strRef>
          </c:cat>
          <c:val>
            <c:numRef>
              <c:f>Sheet1!$C$2:$C$5</c:f>
              <c:numCache>
                <c:formatCode>0</c:formatCode>
                <c:ptCount val="4"/>
                <c:pt idx="0">
                  <c:v>13</c:v>
                </c:pt>
                <c:pt idx="1">
                  <c:v>34</c:v>
                </c:pt>
                <c:pt idx="2">
                  <c:v>24</c:v>
                </c:pt>
                <c:pt idx="3">
                  <c:v>31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(n=516)</c:v>
                </c:pt>
                <c:pt idx="1">
                  <c:v>Parkeringstilbudet der du bor (n=503)</c:v>
                </c:pt>
                <c:pt idx="2">
                  <c:v>Mulighetene for å sykle der du bor (n=506)</c:v>
                </c:pt>
                <c:pt idx="3">
                  <c:v>Det kollektive transporttilbudet der du bor (n=510)</c:v>
                </c:pt>
              </c:strCache>
            </c:strRef>
          </c:cat>
          <c:val>
            <c:numRef>
              <c:f>Sheet1!$B$2:$B$5</c:f>
              <c:numCache>
                <c:formatCode>0</c:formatCode>
                <c:ptCount val="4"/>
                <c:pt idx="0">
                  <c:v>85</c:v>
                </c:pt>
                <c:pt idx="1">
                  <c:v>55</c:v>
                </c:pt>
                <c:pt idx="2">
                  <c:v>70</c:v>
                </c:pt>
                <c:pt idx="3">
                  <c:v>58</c:v>
                </c:pt>
              </c:numCache>
            </c:numRef>
          </c:val>
        </c:ser>
        <c:dLbls>
          <c:showLegendKey val="0"/>
          <c:showVal val="0"/>
          <c:showCatName val="0"/>
          <c:showSerName val="0"/>
          <c:showPercent val="0"/>
          <c:showBubbleSize val="0"/>
        </c:dLbls>
        <c:gapWidth val="50"/>
        <c:overlap val="100"/>
        <c:axId val="363108304"/>
        <c:axId val="3663856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(n=516)</c:v>
                      </c:pt>
                      <c:pt idx="1">
                        <c:v>Parkeringstilbudet der du bor (n=503)</c:v>
                      </c:pt>
                      <c:pt idx="2">
                        <c:v>Mulighetene for å sykle der du bor (n=506)</c:v>
                      </c:pt>
                      <c:pt idx="3">
                        <c:v>Det kollektive transporttilbudet der du bor (n=510)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3631083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6385616"/>
        <c:crosses val="autoZero"/>
        <c:auto val="0"/>
        <c:lblAlgn val="ctr"/>
        <c:lblOffset val="100"/>
        <c:noMultiLvlLbl val="0"/>
      </c:catAx>
      <c:valAx>
        <c:axId val="3663856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31083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(n=386)</c:v>
                </c:pt>
                <c:pt idx="1">
                  <c:v>Tilgang på parker/friområder for barn der du bor (n=473)</c:v>
                </c:pt>
                <c:pt idx="2">
                  <c:v>Trygghet for barn når det gjelder å ferdes ute der du bor (n=474)</c:v>
                </c:pt>
                <c:pt idx="3">
                  <c:v>Oppvekstmiljøet for barn der du bor (n=460)</c:v>
                </c:pt>
                <c:pt idx="4">
                  <c:v>Oppvekstmiljøet for ungdom der du bor (n=434)</c:v>
                </c:pt>
                <c:pt idx="5">
                  <c:v>Barnehagedekningen der du bor (n=297)</c:v>
                </c:pt>
              </c:strCache>
            </c:strRef>
          </c:cat>
          <c:val>
            <c:numRef>
              <c:f>Sheet1!$D$2:$D$7</c:f>
              <c:numCache>
                <c:formatCode>0</c:formatCode>
                <c:ptCount val="6"/>
                <c:pt idx="0">
                  <c:v>12</c:v>
                </c:pt>
                <c:pt idx="1">
                  <c:v>8</c:v>
                </c:pt>
                <c:pt idx="2">
                  <c:v>9</c:v>
                </c:pt>
                <c:pt idx="3">
                  <c:v>13</c:v>
                </c:pt>
                <c:pt idx="4">
                  <c:v>29</c:v>
                </c:pt>
                <c:pt idx="5">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(n=386)</c:v>
                </c:pt>
                <c:pt idx="1">
                  <c:v>Tilgang på parker/friområder for barn der du bor (n=473)</c:v>
                </c:pt>
                <c:pt idx="2">
                  <c:v>Trygghet for barn når det gjelder å ferdes ute der du bor (n=474)</c:v>
                </c:pt>
                <c:pt idx="3">
                  <c:v>Oppvekstmiljøet for barn der du bor (n=460)</c:v>
                </c:pt>
                <c:pt idx="4">
                  <c:v>Oppvekstmiljøet for ungdom der du bor (n=434)</c:v>
                </c:pt>
                <c:pt idx="5">
                  <c:v>Barnehagedekningen der du bor (n=297)</c:v>
                </c:pt>
              </c:strCache>
            </c:strRef>
          </c:cat>
          <c:val>
            <c:numRef>
              <c:f>Sheet1!$C$2:$C$7</c:f>
              <c:numCache>
                <c:formatCode>0</c:formatCode>
                <c:ptCount val="6"/>
                <c:pt idx="0">
                  <c:v>43</c:v>
                </c:pt>
                <c:pt idx="1">
                  <c:v>34</c:v>
                </c:pt>
                <c:pt idx="2">
                  <c:v>40</c:v>
                </c:pt>
                <c:pt idx="3">
                  <c:v>42</c:v>
                </c:pt>
                <c:pt idx="4">
                  <c:v>46</c:v>
                </c:pt>
                <c:pt idx="5">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(n=386)</c:v>
                </c:pt>
                <c:pt idx="1">
                  <c:v>Tilgang på parker/friområder for barn der du bor (n=473)</c:v>
                </c:pt>
                <c:pt idx="2">
                  <c:v>Trygghet for barn når det gjelder å ferdes ute der du bor (n=474)</c:v>
                </c:pt>
                <c:pt idx="3">
                  <c:v>Oppvekstmiljøet for barn der du bor (n=460)</c:v>
                </c:pt>
                <c:pt idx="4">
                  <c:v>Oppvekstmiljøet for ungdom der du bor (n=434)</c:v>
                </c:pt>
                <c:pt idx="5">
                  <c:v>Barnehagedekningen der du bor (n=297)</c:v>
                </c:pt>
              </c:strCache>
            </c:strRef>
          </c:cat>
          <c:val>
            <c:numRef>
              <c:f>Sheet1!$B$2:$B$7</c:f>
              <c:numCache>
                <c:formatCode>0</c:formatCode>
                <c:ptCount val="6"/>
                <c:pt idx="0">
                  <c:v>44</c:v>
                </c:pt>
                <c:pt idx="1">
                  <c:v>58</c:v>
                </c:pt>
                <c:pt idx="2">
                  <c:v>51</c:v>
                </c:pt>
                <c:pt idx="3">
                  <c:v>45</c:v>
                </c:pt>
                <c:pt idx="4">
                  <c:v>25</c:v>
                </c:pt>
                <c:pt idx="5">
                  <c:v>57</c:v>
                </c:pt>
              </c:numCache>
            </c:numRef>
          </c:val>
        </c:ser>
        <c:dLbls>
          <c:showLegendKey val="0"/>
          <c:showVal val="0"/>
          <c:showCatName val="0"/>
          <c:showSerName val="0"/>
          <c:showPercent val="0"/>
          <c:showBubbleSize val="0"/>
        </c:dLbls>
        <c:gapWidth val="50"/>
        <c:overlap val="100"/>
        <c:axId val="482846912"/>
        <c:axId val="4828473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(n=386)</c:v>
                      </c:pt>
                      <c:pt idx="1">
                        <c:v>Tilgang på parker/friområder for barn der du bor (n=473)</c:v>
                      </c:pt>
                      <c:pt idx="2">
                        <c:v>Trygghet for barn når det gjelder å ferdes ute der du bor (n=474)</c:v>
                      </c:pt>
                      <c:pt idx="3">
                        <c:v>Oppvekstmiljøet for barn der du bor (n=460)</c:v>
                      </c:pt>
                      <c:pt idx="4">
                        <c:v>Oppvekstmiljøet for ungdom der du bor (n=434)</c:v>
                      </c:pt>
                      <c:pt idx="5">
                        <c:v>Barnehagedekningen der du bor (n=297)</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4828469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2847304"/>
        <c:crosses val="autoZero"/>
        <c:auto val="0"/>
        <c:lblAlgn val="ctr"/>
        <c:lblOffset val="100"/>
        <c:noMultiLvlLbl val="0"/>
      </c:catAx>
      <c:valAx>
        <c:axId val="4828473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284691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44</c:v>
                </c:pt>
                <c:pt idx="1">
                  <c:v>58</c:v>
                </c:pt>
                <c:pt idx="2">
                  <c:v>51</c:v>
                </c:pt>
                <c:pt idx="3">
                  <c:v>45</c:v>
                </c:pt>
                <c:pt idx="4">
                  <c:v>25</c:v>
                </c:pt>
                <c:pt idx="5">
                  <c:v>57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482848088"/>
        <c:axId val="485568648"/>
      </c:barChart>
      <c:catAx>
        <c:axId val="482848088"/>
        <c:scaling>
          <c:orientation val="maxMin"/>
        </c:scaling>
        <c:delete val="1"/>
        <c:axPos val="l"/>
        <c:numFmt formatCode="General" sourceLinked="1"/>
        <c:majorTickMark val="out"/>
        <c:minorTickMark val="none"/>
        <c:tickLblPos val="nextTo"/>
        <c:crossAx val="485568648"/>
        <c:crosses val="autoZero"/>
        <c:auto val="0"/>
        <c:lblAlgn val="ctr"/>
        <c:lblOffset val="100"/>
        <c:noMultiLvlLbl val="0"/>
      </c:catAx>
      <c:valAx>
        <c:axId val="485568648"/>
        <c:scaling>
          <c:orientation val="minMax"/>
          <c:max val="1"/>
          <c:min val="0"/>
        </c:scaling>
        <c:delete val="1"/>
        <c:axPos val="t"/>
        <c:numFmt formatCode="0%" sourceLinked="1"/>
        <c:majorTickMark val="out"/>
        <c:minorTickMark val="none"/>
        <c:tickLblPos val="high"/>
        <c:crossAx val="482848088"/>
        <c:crosses val="autoZero"/>
        <c:crossBetween val="between"/>
        <c:majorUnit val="0.25"/>
      </c:valAx>
    </c:plotArea>
    <c:legend>
      <c:legendPos val="t"/>
      <c:layout>
        <c:manualLayout>
          <c:xMode val="edge"/>
          <c:yMode val="edge"/>
          <c:x val="9.9457193148383555E-2"/>
          <c:y val="7.2956849183256692E-2"/>
          <c:w val="0.8494276770721475"/>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(n=359)</c:v>
                </c:pt>
                <c:pt idx="1">
                  <c:v>Det lokale kulturtilbudet der du bor (n=388)</c:v>
                </c:pt>
                <c:pt idx="2">
                  <c:v>Tilgang til bibliotek der du bor (n=466)</c:v>
                </c:pt>
                <c:pt idx="3">
                  <c:v>Kvalitet på bibliotekstjenesten (n=350)</c:v>
                </c:pt>
              </c:strCache>
            </c:strRef>
          </c:cat>
          <c:val>
            <c:numRef>
              <c:f>Sheet1!$D$2:$D$5</c:f>
              <c:numCache>
                <c:formatCode>0</c:formatCode>
                <c:ptCount val="4"/>
                <c:pt idx="0">
                  <c:v>13</c:v>
                </c:pt>
                <c:pt idx="1">
                  <c:v>30</c:v>
                </c:pt>
                <c:pt idx="2">
                  <c:v>19</c:v>
                </c:pt>
                <c:pt idx="3">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(n=359)</c:v>
                </c:pt>
                <c:pt idx="1">
                  <c:v>Det lokale kulturtilbudet der du bor (n=388)</c:v>
                </c:pt>
                <c:pt idx="2">
                  <c:v>Tilgang til bibliotek der du bor (n=466)</c:v>
                </c:pt>
                <c:pt idx="3">
                  <c:v>Kvalitet på bibliotekstjenesten (n=350)</c:v>
                </c:pt>
              </c:strCache>
            </c:strRef>
          </c:cat>
          <c:val>
            <c:numRef>
              <c:f>Sheet1!$C$2:$C$5</c:f>
              <c:numCache>
                <c:formatCode>0</c:formatCode>
                <c:ptCount val="4"/>
                <c:pt idx="0">
                  <c:v>51</c:v>
                </c:pt>
                <c:pt idx="1">
                  <c:v>53</c:v>
                </c:pt>
                <c:pt idx="2">
                  <c:v>31</c:v>
                </c:pt>
                <c:pt idx="3">
                  <c:v>29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(n=359)</c:v>
                </c:pt>
                <c:pt idx="1">
                  <c:v>Det lokale kulturtilbudet der du bor (n=388)</c:v>
                </c:pt>
                <c:pt idx="2">
                  <c:v>Tilgang til bibliotek der du bor (n=466)</c:v>
                </c:pt>
                <c:pt idx="3">
                  <c:v>Kvalitet på bibliotekstjenesten (n=350)</c:v>
                </c:pt>
              </c:strCache>
            </c:strRef>
          </c:cat>
          <c:val>
            <c:numRef>
              <c:f>Sheet1!$B$2:$B$5</c:f>
              <c:numCache>
                <c:formatCode>0</c:formatCode>
                <c:ptCount val="4"/>
                <c:pt idx="0">
                  <c:v>37</c:v>
                </c:pt>
                <c:pt idx="1">
                  <c:v>17</c:v>
                </c:pt>
                <c:pt idx="2">
                  <c:v>50</c:v>
                </c:pt>
                <c:pt idx="3">
                  <c:v>60</c:v>
                </c:pt>
              </c:numCache>
            </c:numRef>
          </c:val>
        </c:ser>
        <c:dLbls>
          <c:showLegendKey val="0"/>
          <c:showVal val="0"/>
          <c:showCatName val="0"/>
          <c:showSerName val="0"/>
          <c:showPercent val="0"/>
          <c:showBubbleSize val="0"/>
        </c:dLbls>
        <c:gapWidth val="50"/>
        <c:overlap val="100"/>
        <c:axId val="485569432"/>
        <c:axId val="48556982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(n=359)</c:v>
                      </c:pt>
                      <c:pt idx="1">
                        <c:v>Det lokale kulturtilbudet der du bor (n=388)</c:v>
                      </c:pt>
                      <c:pt idx="2">
                        <c:v>Tilgang til bibliotek der du bor (n=466)</c:v>
                      </c:pt>
                      <c:pt idx="3">
                        <c:v>Kvalitet på bibliotekstjenesten (n=350)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855694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5569824"/>
        <c:crosses val="autoZero"/>
        <c:auto val="0"/>
        <c:lblAlgn val="ctr"/>
        <c:lblOffset val="100"/>
        <c:noMultiLvlLbl val="0"/>
      </c:catAx>
      <c:valAx>
        <c:axId val="48556982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556943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37</c:v>
                </c:pt>
                <c:pt idx="1">
                  <c:v>17</c:v>
                </c:pt>
                <c:pt idx="2">
                  <c:v>50</c:v>
                </c:pt>
                <c:pt idx="3">
                  <c:v>60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485570608"/>
        <c:axId val="485571000"/>
      </c:barChart>
      <c:catAx>
        <c:axId val="485570608"/>
        <c:scaling>
          <c:orientation val="maxMin"/>
        </c:scaling>
        <c:delete val="1"/>
        <c:axPos val="l"/>
        <c:numFmt formatCode="General" sourceLinked="1"/>
        <c:majorTickMark val="out"/>
        <c:minorTickMark val="none"/>
        <c:tickLblPos val="nextTo"/>
        <c:crossAx val="485571000"/>
        <c:crosses val="autoZero"/>
        <c:auto val="0"/>
        <c:lblAlgn val="ctr"/>
        <c:lblOffset val="100"/>
        <c:noMultiLvlLbl val="0"/>
      </c:catAx>
      <c:valAx>
        <c:axId val="485571000"/>
        <c:scaling>
          <c:orientation val="minMax"/>
          <c:max val="1"/>
          <c:min val="0"/>
        </c:scaling>
        <c:delete val="1"/>
        <c:axPos val="t"/>
        <c:numFmt formatCode="0%" sourceLinked="1"/>
        <c:majorTickMark val="out"/>
        <c:minorTickMark val="none"/>
        <c:tickLblPos val="high"/>
        <c:crossAx val="485570608"/>
        <c:crosses val="autoZero"/>
        <c:crossBetween val="between"/>
        <c:majorUnit val="0.25"/>
      </c:valAx>
    </c:plotArea>
    <c:legend>
      <c:legendPos val="t"/>
      <c:layout>
        <c:manualLayout>
          <c:xMode val="edge"/>
          <c:yMode val="edge"/>
          <c:x val="9.9457193148383555E-2"/>
          <c:y val="7.2956849183256692E-2"/>
          <c:w val="0.84413170031729512"/>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(n=423)</c:v>
                </c:pt>
                <c:pt idx="1">
                  <c:v>Informasjon fra Oslo kommune er tydelig og lett å forstå (n=452)</c:v>
                </c:pt>
                <c:pt idx="2">
                  <c:v>Det er enkelt å få tak i informasjonen jeg trenger (n=444)</c:v>
                </c:pt>
                <c:pt idx="3">
                  <c:v>Oslo kommune har gode digitale tjenester (n=384)</c:v>
                </c:pt>
                <c:pt idx="4">
                  <c:v>Det er enkelt å komme i kontakt med Oslo kommune (n=360)</c:v>
                </c:pt>
                <c:pt idx="5">
                  <c:v>Oslo kommunes digitale tjenester er enkle å bruke (n=357)</c:v>
                </c:pt>
              </c:strCache>
            </c:strRef>
          </c:cat>
          <c:val>
            <c:numRef>
              <c:f>Sheet1!$D$2:$D$7</c:f>
              <c:numCache>
                <c:formatCode>0</c:formatCode>
                <c:ptCount val="6"/>
                <c:pt idx="0">
                  <c:v>46</c:v>
                </c:pt>
                <c:pt idx="1">
                  <c:v>18</c:v>
                </c:pt>
                <c:pt idx="2">
                  <c:v>19</c:v>
                </c:pt>
                <c:pt idx="3">
                  <c:v>15</c:v>
                </c:pt>
                <c:pt idx="4">
                  <c:v>21</c:v>
                </c:pt>
                <c:pt idx="5">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(n=423)</c:v>
                </c:pt>
                <c:pt idx="1">
                  <c:v>Informasjon fra Oslo kommune er tydelig og lett å forstå (n=452)</c:v>
                </c:pt>
                <c:pt idx="2">
                  <c:v>Det er enkelt å få tak i informasjonen jeg trenger (n=444)</c:v>
                </c:pt>
                <c:pt idx="3">
                  <c:v>Oslo kommune har gode digitale tjenester (n=384)</c:v>
                </c:pt>
                <c:pt idx="4">
                  <c:v>Det er enkelt å komme i kontakt med Oslo kommune (n=360)</c:v>
                </c:pt>
                <c:pt idx="5">
                  <c:v>Oslo kommunes digitale tjenester er enkle å bruke (n=357)</c:v>
                </c:pt>
              </c:strCache>
            </c:strRef>
          </c:cat>
          <c:val>
            <c:numRef>
              <c:f>Sheet1!$C$2:$C$7</c:f>
              <c:numCache>
                <c:formatCode>0</c:formatCode>
                <c:ptCount val="6"/>
                <c:pt idx="0">
                  <c:v>44</c:v>
                </c:pt>
                <c:pt idx="1">
                  <c:v>53</c:v>
                </c:pt>
                <c:pt idx="2">
                  <c:v>53</c:v>
                </c:pt>
                <c:pt idx="3">
                  <c:v>54</c:v>
                </c:pt>
                <c:pt idx="4">
                  <c:v>52</c:v>
                </c:pt>
                <c:pt idx="5">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(n=423)</c:v>
                </c:pt>
                <c:pt idx="1">
                  <c:v>Informasjon fra Oslo kommune er tydelig og lett å forstå (n=452)</c:v>
                </c:pt>
                <c:pt idx="2">
                  <c:v>Det er enkelt å få tak i informasjonen jeg trenger (n=444)</c:v>
                </c:pt>
                <c:pt idx="3">
                  <c:v>Oslo kommune har gode digitale tjenester (n=384)</c:v>
                </c:pt>
                <c:pt idx="4">
                  <c:v>Det er enkelt å komme i kontakt med Oslo kommune (n=360)</c:v>
                </c:pt>
                <c:pt idx="5">
                  <c:v>Oslo kommunes digitale tjenester er enkle å bruke (n=357)</c:v>
                </c:pt>
              </c:strCache>
            </c:strRef>
          </c:cat>
          <c:val>
            <c:numRef>
              <c:f>Sheet1!$B$2:$B$7</c:f>
              <c:numCache>
                <c:formatCode>0</c:formatCode>
                <c:ptCount val="6"/>
                <c:pt idx="0">
                  <c:v>10</c:v>
                </c:pt>
                <c:pt idx="1">
                  <c:v>30</c:v>
                </c:pt>
                <c:pt idx="2">
                  <c:v>28</c:v>
                </c:pt>
                <c:pt idx="3">
                  <c:v>32</c:v>
                </c:pt>
                <c:pt idx="4">
                  <c:v>27</c:v>
                </c:pt>
                <c:pt idx="5">
                  <c:v>29</c:v>
                </c:pt>
              </c:numCache>
            </c:numRef>
          </c:val>
        </c:ser>
        <c:dLbls>
          <c:showLegendKey val="0"/>
          <c:showVal val="0"/>
          <c:showCatName val="0"/>
          <c:showSerName val="0"/>
          <c:showPercent val="0"/>
          <c:showBubbleSize val="0"/>
        </c:dLbls>
        <c:gapWidth val="50"/>
        <c:overlap val="100"/>
        <c:axId val="485571392"/>
        <c:axId val="4855721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(n=423)</c:v>
                      </c:pt>
                      <c:pt idx="1">
                        <c:v>Informasjon fra Oslo kommune er tydelig og lett å forstå (n=452)</c:v>
                      </c:pt>
                      <c:pt idx="2">
                        <c:v>Det er enkelt å få tak i informasjonen jeg trenger (n=444)</c:v>
                      </c:pt>
                      <c:pt idx="3">
                        <c:v>Oslo kommune har gode digitale tjenester (n=384)</c:v>
                      </c:pt>
                      <c:pt idx="4">
                        <c:v>Det er enkelt å komme i kontakt med Oslo kommune (n=360)</c:v>
                      </c:pt>
                      <c:pt idx="5">
                        <c:v>Oslo kommunes digitale tjenester er enkle å bruke (n=357)</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4855713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5572176"/>
        <c:crosses val="autoZero"/>
        <c:auto val="0"/>
        <c:lblAlgn val="ctr"/>
        <c:lblOffset val="100"/>
        <c:noMultiLvlLbl val="0"/>
      </c:catAx>
      <c:valAx>
        <c:axId val="4855721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55713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10</c:v>
                </c:pt>
                <c:pt idx="1">
                  <c:v>30</c:v>
                </c:pt>
                <c:pt idx="2">
                  <c:v>28</c:v>
                </c:pt>
                <c:pt idx="3">
                  <c:v>32</c:v>
                </c:pt>
                <c:pt idx="4">
                  <c:v>27</c:v>
                </c:pt>
                <c:pt idx="5">
                  <c:v>29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485573352"/>
        <c:axId val="485573744"/>
      </c:barChart>
      <c:catAx>
        <c:axId val="485573352"/>
        <c:scaling>
          <c:orientation val="maxMin"/>
        </c:scaling>
        <c:delete val="1"/>
        <c:axPos val="l"/>
        <c:numFmt formatCode="General" sourceLinked="1"/>
        <c:majorTickMark val="out"/>
        <c:minorTickMark val="none"/>
        <c:tickLblPos val="nextTo"/>
        <c:crossAx val="485573744"/>
        <c:crosses val="autoZero"/>
        <c:auto val="0"/>
        <c:lblAlgn val="ctr"/>
        <c:lblOffset val="100"/>
        <c:noMultiLvlLbl val="0"/>
      </c:catAx>
      <c:valAx>
        <c:axId val="485573744"/>
        <c:scaling>
          <c:orientation val="minMax"/>
          <c:max val="1"/>
          <c:min val="0"/>
        </c:scaling>
        <c:delete val="1"/>
        <c:axPos val="t"/>
        <c:numFmt formatCode="0%" sourceLinked="1"/>
        <c:majorTickMark val="out"/>
        <c:minorTickMark val="none"/>
        <c:tickLblPos val="high"/>
        <c:crossAx val="485573352"/>
        <c:crosses val="autoZero"/>
        <c:crossBetween val="between"/>
        <c:majorUnit val="0.25"/>
      </c:valAx>
    </c:plotArea>
    <c:legend>
      <c:legendPos val="t"/>
      <c:layout>
        <c:manualLayout>
          <c:xMode val="edge"/>
          <c:yMode val="edge"/>
          <c:x val="9.9457193148383555E-2"/>
          <c:y val="7.2956849183256692E-2"/>
          <c:w val="0.8524569421440875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85</c:v>
                </c:pt>
                <c:pt idx="1">
                  <c:v>55</c:v>
                </c:pt>
                <c:pt idx="2">
                  <c:v>70</c:v>
                </c:pt>
                <c:pt idx="3">
                  <c:v>58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366386400"/>
        <c:axId val="366386792"/>
      </c:barChart>
      <c:catAx>
        <c:axId val="366386400"/>
        <c:scaling>
          <c:orientation val="maxMin"/>
        </c:scaling>
        <c:delete val="1"/>
        <c:axPos val="l"/>
        <c:numFmt formatCode="General" sourceLinked="1"/>
        <c:majorTickMark val="out"/>
        <c:minorTickMark val="none"/>
        <c:tickLblPos val="nextTo"/>
        <c:crossAx val="366386792"/>
        <c:crosses val="autoZero"/>
        <c:auto val="0"/>
        <c:lblAlgn val="ctr"/>
        <c:lblOffset val="100"/>
        <c:noMultiLvlLbl val="0"/>
      </c:catAx>
      <c:valAx>
        <c:axId val="366386792"/>
        <c:scaling>
          <c:orientation val="minMax"/>
          <c:max val="1"/>
          <c:min val="0"/>
        </c:scaling>
        <c:delete val="1"/>
        <c:axPos val="t"/>
        <c:numFmt formatCode="0%" sourceLinked="1"/>
        <c:majorTickMark val="out"/>
        <c:minorTickMark val="none"/>
        <c:tickLblPos val="high"/>
        <c:crossAx val="366386400"/>
        <c:crosses val="autoZero"/>
        <c:crossBetween val="between"/>
        <c:majorUnit val="0.25"/>
      </c:valAx>
    </c:plotArea>
    <c:legend>
      <c:legendPos val="t"/>
      <c:layout>
        <c:manualLayout>
          <c:xMode val="edge"/>
          <c:yMode val="edge"/>
          <c:x val="9.9457193148383555E-2"/>
          <c:y val="7.2956849183256692E-2"/>
          <c:w val="0.83656783006493463"/>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(n=102)</c:v>
                </c:pt>
                <c:pt idx="1">
                  <c:v>Grunnskolens barnetrinn (1-7) (n=110)</c:v>
                </c:pt>
                <c:pt idx="2">
                  <c:v>Grunnskolens ungdomstrinn (8-10) (n=71)</c:v>
                </c:pt>
                <c:pt idx="3">
                  <c:v>Videregående skole (n=99)</c:v>
                </c:pt>
                <c:pt idx="4">
                  <c:v>Aktivitetsskolen (skolefritidsordningen) (n=63)</c:v>
                </c:pt>
                <c:pt idx="5">
                  <c:v>Kulturskolen (n=20)</c:v>
                </c:pt>
              </c:strCache>
            </c:strRef>
          </c:cat>
          <c:val>
            <c:numRef>
              <c:f>Sheet1!$D$2:$D$7</c:f>
              <c:numCache>
                <c:formatCode>0</c:formatCode>
                <c:ptCount val="6"/>
                <c:pt idx="0">
                  <c:v>5</c:v>
                </c:pt>
                <c:pt idx="1">
                  <c:v>4</c:v>
                </c:pt>
                <c:pt idx="2">
                  <c:v>8</c:v>
                </c:pt>
                <c:pt idx="3">
                  <c:v>8</c:v>
                </c:pt>
                <c:pt idx="4">
                  <c:v>11</c:v>
                </c:pt>
                <c:pt idx="5">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(n=102)</c:v>
                </c:pt>
                <c:pt idx="1">
                  <c:v>Grunnskolens barnetrinn (1-7) (n=110)</c:v>
                </c:pt>
                <c:pt idx="2">
                  <c:v>Grunnskolens ungdomstrinn (8-10) (n=71)</c:v>
                </c:pt>
                <c:pt idx="3">
                  <c:v>Videregående skole (n=99)</c:v>
                </c:pt>
                <c:pt idx="4">
                  <c:v>Aktivitetsskolen (skolefritidsordningen) (n=63)</c:v>
                </c:pt>
                <c:pt idx="5">
                  <c:v>Kulturskolen (n=20)</c:v>
                </c:pt>
              </c:strCache>
            </c:strRef>
          </c:cat>
          <c:val>
            <c:numRef>
              <c:f>Sheet1!$C$2:$C$7</c:f>
              <c:numCache>
                <c:formatCode>0</c:formatCode>
                <c:ptCount val="6"/>
                <c:pt idx="0">
                  <c:v>30</c:v>
                </c:pt>
                <c:pt idx="1">
                  <c:v>38</c:v>
                </c:pt>
                <c:pt idx="2">
                  <c:v>40</c:v>
                </c:pt>
                <c:pt idx="3">
                  <c:v>37</c:v>
                </c:pt>
                <c:pt idx="4">
                  <c:v>47</c:v>
                </c:pt>
                <c:pt idx="5">
                  <c:v>17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(n=102)</c:v>
                </c:pt>
                <c:pt idx="1">
                  <c:v>Grunnskolens barnetrinn (1-7) (n=110)</c:v>
                </c:pt>
                <c:pt idx="2">
                  <c:v>Grunnskolens ungdomstrinn (8-10) (n=71)</c:v>
                </c:pt>
                <c:pt idx="3">
                  <c:v>Videregående skole (n=99)</c:v>
                </c:pt>
                <c:pt idx="4">
                  <c:v>Aktivitetsskolen (skolefritidsordningen) (n=63)</c:v>
                </c:pt>
                <c:pt idx="5">
                  <c:v>Kulturskolen (n=20)</c:v>
                </c:pt>
              </c:strCache>
            </c:strRef>
          </c:cat>
          <c:val>
            <c:numRef>
              <c:f>Sheet1!$B$2:$B$7</c:f>
              <c:numCache>
                <c:formatCode>0</c:formatCode>
                <c:ptCount val="6"/>
                <c:pt idx="0">
                  <c:v>65</c:v>
                </c:pt>
                <c:pt idx="1">
                  <c:v>58</c:v>
                </c:pt>
                <c:pt idx="2">
                  <c:v>51</c:v>
                </c:pt>
                <c:pt idx="3">
                  <c:v>54</c:v>
                </c:pt>
                <c:pt idx="4">
                  <c:v>42</c:v>
                </c:pt>
                <c:pt idx="5">
                  <c:v>69</c:v>
                </c:pt>
              </c:numCache>
            </c:numRef>
          </c:val>
        </c:ser>
        <c:dLbls>
          <c:showLegendKey val="0"/>
          <c:showVal val="0"/>
          <c:showCatName val="0"/>
          <c:showSerName val="0"/>
          <c:showPercent val="0"/>
          <c:showBubbleSize val="0"/>
        </c:dLbls>
        <c:gapWidth val="50"/>
        <c:overlap val="100"/>
        <c:axId val="366387576"/>
        <c:axId val="3663879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(n=102)</c:v>
                      </c:pt>
                      <c:pt idx="1">
                        <c:v>Grunnskolens barnetrinn (1-7) (n=110)</c:v>
                      </c:pt>
                      <c:pt idx="2">
                        <c:v>Grunnskolens ungdomstrinn (8-10) (n=71)</c:v>
                      </c:pt>
                      <c:pt idx="3">
                        <c:v>Videregående skole (n=99)</c:v>
                      </c:pt>
                      <c:pt idx="4">
                        <c:v>Aktivitetsskolen (skolefritidsordningen) (n=63)</c:v>
                      </c:pt>
                      <c:pt idx="5">
                        <c:v>Kulturskolen (n=20)</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3663875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6387968"/>
        <c:crosses val="autoZero"/>
        <c:auto val="0"/>
        <c:lblAlgn val="ctr"/>
        <c:lblOffset val="100"/>
        <c:noMultiLvlLbl val="0"/>
      </c:catAx>
      <c:valAx>
        <c:axId val="3663879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63875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65</c:v>
                </c:pt>
                <c:pt idx="1">
                  <c:v>58</c:v>
                </c:pt>
                <c:pt idx="2">
                  <c:v>51</c:v>
                </c:pt>
                <c:pt idx="3">
                  <c:v>54</c:v>
                </c:pt>
                <c:pt idx="4">
                  <c:v>42</c:v>
                </c:pt>
                <c:pt idx="5">
                  <c:v>69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366388752"/>
        <c:axId val="366389144"/>
      </c:barChart>
      <c:catAx>
        <c:axId val="366388752"/>
        <c:scaling>
          <c:orientation val="maxMin"/>
        </c:scaling>
        <c:delete val="1"/>
        <c:axPos val="l"/>
        <c:numFmt formatCode="General" sourceLinked="1"/>
        <c:majorTickMark val="out"/>
        <c:minorTickMark val="none"/>
        <c:tickLblPos val="nextTo"/>
        <c:crossAx val="366389144"/>
        <c:crosses val="autoZero"/>
        <c:auto val="0"/>
        <c:lblAlgn val="ctr"/>
        <c:lblOffset val="100"/>
        <c:noMultiLvlLbl val="0"/>
      </c:catAx>
      <c:valAx>
        <c:axId val="366389144"/>
        <c:scaling>
          <c:orientation val="minMax"/>
          <c:max val="1"/>
          <c:min val="0"/>
        </c:scaling>
        <c:delete val="1"/>
        <c:axPos val="t"/>
        <c:numFmt formatCode="0%" sourceLinked="1"/>
        <c:majorTickMark val="out"/>
        <c:minorTickMark val="none"/>
        <c:tickLblPos val="high"/>
        <c:crossAx val="366388752"/>
        <c:crosses val="autoZero"/>
        <c:crossBetween val="between"/>
        <c:majorUnit val="0.25"/>
      </c:valAx>
    </c:plotArea>
    <c:legend>
      <c:legendPos val="t"/>
      <c:layout>
        <c:manualLayout>
          <c:xMode val="edge"/>
          <c:yMode val="edge"/>
          <c:x val="9.9457193148383555E-2"/>
          <c:y val="7.2956849183256692E-2"/>
          <c:w val="0.80489070594393586"/>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(n=178)</c:v>
                </c:pt>
                <c:pt idx="1">
                  <c:v>Grunnskolens barnetrinn (1-7) (n=175)</c:v>
                </c:pt>
                <c:pt idx="2">
                  <c:v>Grunnskolens ungdomstrinn (8-10) (n=179)</c:v>
                </c:pt>
                <c:pt idx="3">
                  <c:v>Videregående skole (n=134)</c:v>
                </c:pt>
                <c:pt idx="4">
                  <c:v>Aktivitetsskolen (skolefritidsordningen) (n=149)</c:v>
                </c:pt>
                <c:pt idx="5">
                  <c:v>Kulturskolen (n=101)</c:v>
                </c:pt>
              </c:strCache>
            </c:strRef>
          </c:cat>
          <c:val>
            <c:numRef>
              <c:f>Sheet1!$D$2:$D$7</c:f>
              <c:numCache>
                <c:formatCode>0</c:formatCode>
                <c:ptCount val="6"/>
                <c:pt idx="0">
                  <c:v>6</c:v>
                </c:pt>
                <c:pt idx="1">
                  <c:v>10</c:v>
                </c:pt>
                <c:pt idx="2">
                  <c:v>16</c:v>
                </c:pt>
                <c:pt idx="3">
                  <c:v>19</c:v>
                </c:pt>
                <c:pt idx="4">
                  <c:v>12</c:v>
                </c:pt>
                <c:pt idx="5">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(n=178)</c:v>
                </c:pt>
                <c:pt idx="1">
                  <c:v>Grunnskolens barnetrinn (1-7) (n=175)</c:v>
                </c:pt>
                <c:pt idx="2">
                  <c:v>Grunnskolens ungdomstrinn (8-10) (n=179)</c:v>
                </c:pt>
                <c:pt idx="3">
                  <c:v>Videregående skole (n=134)</c:v>
                </c:pt>
                <c:pt idx="4">
                  <c:v>Aktivitetsskolen (skolefritidsordningen) (n=149)</c:v>
                </c:pt>
                <c:pt idx="5">
                  <c:v>Kulturskolen (n=101)</c:v>
                </c:pt>
              </c:strCache>
            </c:strRef>
          </c:cat>
          <c:val>
            <c:numRef>
              <c:f>Sheet1!$C$2:$C$7</c:f>
              <c:numCache>
                <c:formatCode>0</c:formatCode>
                <c:ptCount val="6"/>
                <c:pt idx="0">
                  <c:v>32</c:v>
                </c:pt>
                <c:pt idx="1">
                  <c:v>41</c:v>
                </c:pt>
                <c:pt idx="2">
                  <c:v>50</c:v>
                </c:pt>
                <c:pt idx="3">
                  <c:v>56</c:v>
                </c:pt>
                <c:pt idx="4">
                  <c:v>45</c:v>
                </c:pt>
                <c:pt idx="5">
                  <c:v>50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(n=178)</c:v>
                </c:pt>
                <c:pt idx="1">
                  <c:v>Grunnskolens barnetrinn (1-7) (n=175)</c:v>
                </c:pt>
                <c:pt idx="2">
                  <c:v>Grunnskolens ungdomstrinn (8-10) (n=179)</c:v>
                </c:pt>
                <c:pt idx="3">
                  <c:v>Videregående skole (n=134)</c:v>
                </c:pt>
                <c:pt idx="4">
                  <c:v>Aktivitetsskolen (skolefritidsordningen) (n=149)</c:v>
                </c:pt>
                <c:pt idx="5">
                  <c:v>Kulturskolen (n=101)</c:v>
                </c:pt>
              </c:strCache>
            </c:strRef>
          </c:cat>
          <c:val>
            <c:numRef>
              <c:f>Sheet1!$B$2:$B$7</c:f>
              <c:numCache>
                <c:formatCode>0</c:formatCode>
                <c:ptCount val="6"/>
                <c:pt idx="0">
                  <c:v>62</c:v>
                </c:pt>
                <c:pt idx="1">
                  <c:v>49</c:v>
                </c:pt>
                <c:pt idx="2">
                  <c:v>34</c:v>
                </c:pt>
                <c:pt idx="3">
                  <c:v>24</c:v>
                </c:pt>
                <c:pt idx="4">
                  <c:v>43</c:v>
                </c:pt>
                <c:pt idx="5">
                  <c:v>31</c:v>
                </c:pt>
              </c:numCache>
            </c:numRef>
          </c:val>
        </c:ser>
        <c:dLbls>
          <c:showLegendKey val="0"/>
          <c:showVal val="0"/>
          <c:showCatName val="0"/>
          <c:showSerName val="0"/>
          <c:showPercent val="0"/>
          <c:showBubbleSize val="0"/>
        </c:dLbls>
        <c:gapWidth val="50"/>
        <c:overlap val="100"/>
        <c:axId val="366417552"/>
        <c:axId val="3664179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(n=178)</c:v>
                      </c:pt>
                      <c:pt idx="1">
                        <c:v>Grunnskolens barnetrinn (1-7) (n=175)</c:v>
                      </c:pt>
                      <c:pt idx="2">
                        <c:v>Grunnskolens ungdomstrinn (8-10) (n=179)</c:v>
                      </c:pt>
                      <c:pt idx="3">
                        <c:v>Videregående skole (n=134)</c:v>
                      </c:pt>
                      <c:pt idx="4">
                        <c:v>Aktivitetsskolen (skolefritidsordningen) (n=149)</c:v>
                      </c:pt>
                      <c:pt idx="5">
                        <c:v>Kulturskolen (n=101)</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3664175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6417944"/>
        <c:crosses val="autoZero"/>
        <c:auto val="0"/>
        <c:lblAlgn val="ctr"/>
        <c:lblOffset val="100"/>
        <c:noMultiLvlLbl val="0"/>
      </c:catAx>
      <c:valAx>
        <c:axId val="3664179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64175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Søndre Nordstrand</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62</c:v>
                </c:pt>
                <c:pt idx="1">
                  <c:v>49</c:v>
                </c:pt>
                <c:pt idx="2">
                  <c:v>34</c:v>
                </c:pt>
                <c:pt idx="3">
                  <c:v>24</c:v>
                </c:pt>
                <c:pt idx="4">
                  <c:v>43</c:v>
                </c:pt>
                <c:pt idx="5">
                  <c:v>31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366418728"/>
        <c:axId val="366419120"/>
      </c:barChart>
      <c:catAx>
        <c:axId val="366418728"/>
        <c:scaling>
          <c:orientation val="maxMin"/>
        </c:scaling>
        <c:delete val="1"/>
        <c:axPos val="l"/>
        <c:numFmt formatCode="General" sourceLinked="1"/>
        <c:majorTickMark val="out"/>
        <c:minorTickMark val="none"/>
        <c:tickLblPos val="nextTo"/>
        <c:crossAx val="366419120"/>
        <c:crosses val="autoZero"/>
        <c:auto val="0"/>
        <c:lblAlgn val="ctr"/>
        <c:lblOffset val="100"/>
        <c:noMultiLvlLbl val="0"/>
      </c:catAx>
      <c:valAx>
        <c:axId val="366419120"/>
        <c:scaling>
          <c:orientation val="minMax"/>
          <c:max val="1"/>
          <c:min val="0"/>
        </c:scaling>
        <c:delete val="1"/>
        <c:axPos val="t"/>
        <c:numFmt formatCode="0%" sourceLinked="1"/>
        <c:majorTickMark val="out"/>
        <c:minorTickMark val="none"/>
        <c:tickLblPos val="high"/>
        <c:crossAx val="366418728"/>
        <c:crosses val="autoZero"/>
        <c:crossBetween val="between"/>
        <c:majorUnit val="0.25"/>
      </c:valAx>
    </c:plotArea>
    <c:legend>
      <c:legendPos val="t"/>
      <c:layout>
        <c:manualLayout>
          <c:xMode val="edge"/>
          <c:yMode val="edge"/>
          <c:x val="9.9457193148383555E-2"/>
          <c:y val="7.2956849183256692E-2"/>
          <c:w val="0.82731009442988712"/>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(n=370)</c:v>
                </c:pt>
                <c:pt idx="1">
                  <c:v>Legevakten (n=183)</c:v>
                </c:pt>
                <c:pt idx="2">
                  <c:v>Helsestasjonstjenesten (n=84)</c:v>
                </c:pt>
                <c:pt idx="3">
                  <c:v>Skolehelsetjenesten (n=60)</c:v>
                </c:pt>
                <c:pt idx="4">
                  <c:v>Sykehjem / botilbud for eldre (n=19)</c:v>
                </c:pt>
                <c:pt idx="5">
                  <c:v>Hjemmetjenesten (n=20)</c:v>
                </c:pt>
                <c:pt idx="6">
                  <c:v>Eldre- /seniorsenteret (n=12)</c:v>
                </c:pt>
                <c:pt idx="7">
                  <c:v>Barnevernstjenesten (n=12)</c:v>
                </c:pt>
                <c:pt idx="8">
                  <c:v>NAV-kontoret (n=113)</c:v>
                </c:pt>
                <c:pt idx="9">
                  <c:v>Aktivitetstilbudet til eldre (n=9)</c:v>
                </c:pt>
              </c:strCache>
            </c:strRef>
          </c:cat>
          <c:val>
            <c:numRef>
              <c:f>Sheet1!$D$2:$D$11</c:f>
              <c:numCache>
                <c:formatCode>0</c:formatCode>
                <c:ptCount val="10"/>
                <c:pt idx="0">
                  <c:v>5</c:v>
                </c:pt>
                <c:pt idx="1">
                  <c:v>11</c:v>
                </c:pt>
                <c:pt idx="2">
                  <c:v>6</c:v>
                </c:pt>
                <c:pt idx="3">
                  <c:v>10</c:v>
                </c:pt>
                <c:pt idx="4">
                  <c:v>31</c:v>
                </c:pt>
                <c:pt idx="5">
                  <c:v>28</c:v>
                </c:pt>
                <c:pt idx="6">
                  <c:v>37</c:v>
                </c:pt>
                <c:pt idx="7">
                  <c:v>16</c:v>
                </c:pt>
                <c:pt idx="8">
                  <c:v>24</c:v>
                </c:pt>
                <c:pt idx="9">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(n=370)</c:v>
                </c:pt>
                <c:pt idx="1">
                  <c:v>Legevakten (n=183)</c:v>
                </c:pt>
                <c:pt idx="2">
                  <c:v>Helsestasjonstjenesten (n=84)</c:v>
                </c:pt>
                <c:pt idx="3">
                  <c:v>Skolehelsetjenesten (n=60)</c:v>
                </c:pt>
                <c:pt idx="4">
                  <c:v>Sykehjem / botilbud for eldre (n=19)</c:v>
                </c:pt>
                <c:pt idx="5">
                  <c:v>Hjemmetjenesten (n=20)</c:v>
                </c:pt>
                <c:pt idx="6">
                  <c:v>Eldre- /seniorsenteret (n=12)</c:v>
                </c:pt>
                <c:pt idx="7">
                  <c:v>Barnevernstjenesten (n=12)</c:v>
                </c:pt>
                <c:pt idx="8">
                  <c:v>NAV-kontoret (n=113)</c:v>
                </c:pt>
                <c:pt idx="9">
                  <c:v>Aktivitetstilbudet til eldre (n=9)</c:v>
                </c:pt>
              </c:strCache>
            </c:strRef>
          </c:cat>
          <c:val>
            <c:numRef>
              <c:f>Sheet1!$C$2:$C$11</c:f>
              <c:numCache>
                <c:formatCode>0</c:formatCode>
                <c:ptCount val="10"/>
                <c:pt idx="0">
                  <c:v>29</c:v>
                </c:pt>
                <c:pt idx="1">
                  <c:v>33</c:v>
                </c:pt>
                <c:pt idx="2">
                  <c:v>26</c:v>
                </c:pt>
                <c:pt idx="3">
                  <c:v>42</c:v>
                </c:pt>
                <c:pt idx="4">
                  <c:v>33</c:v>
                </c:pt>
                <c:pt idx="5">
                  <c:v>25</c:v>
                </c:pt>
                <c:pt idx="6">
                  <c:v>17</c:v>
                </c:pt>
                <c:pt idx="7">
                  <c:v>42</c:v>
                </c:pt>
                <c:pt idx="8">
                  <c:v>52</c:v>
                </c:pt>
                <c:pt idx="9">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(n=370)</c:v>
                </c:pt>
                <c:pt idx="1">
                  <c:v>Legevakten (n=183)</c:v>
                </c:pt>
                <c:pt idx="2">
                  <c:v>Helsestasjonstjenesten (n=84)</c:v>
                </c:pt>
                <c:pt idx="3">
                  <c:v>Skolehelsetjenesten (n=60)</c:v>
                </c:pt>
                <c:pt idx="4">
                  <c:v>Sykehjem / botilbud for eldre (n=19)</c:v>
                </c:pt>
                <c:pt idx="5">
                  <c:v>Hjemmetjenesten (n=20)</c:v>
                </c:pt>
                <c:pt idx="6">
                  <c:v>Eldre- /seniorsenteret (n=12)</c:v>
                </c:pt>
                <c:pt idx="7">
                  <c:v>Barnevernstjenesten (n=12)</c:v>
                </c:pt>
                <c:pt idx="8">
                  <c:v>NAV-kontoret (n=113)</c:v>
                </c:pt>
                <c:pt idx="9">
                  <c:v>Aktivitetstilbudet til eldre (n=9)</c:v>
                </c:pt>
              </c:strCache>
            </c:strRef>
          </c:cat>
          <c:val>
            <c:numRef>
              <c:f>Sheet1!$B$2:$B$11</c:f>
              <c:numCache>
                <c:formatCode>0</c:formatCode>
                <c:ptCount val="10"/>
                <c:pt idx="0">
                  <c:v>66</c:v>
                </c:pt>
                <c:pt idx="1">
                  <c:v>56</c:v>
                </c:pt>
                <c:pt idx="2">
                  <c:v>68</c:v>
                </c:pt>
                <c:pt idx="3">
                  <c:v>48</c:v>
                </c:pt>
                <c:pt idx="4">
                  <c:v>35</c:v>
                </c:pt>
                <c:pt idx="5">
                  <c:v>47</c:v>
                </c:pt>
                <c:pt idx="6">
                  <c:v>46</c:v>
                </c:pt>
                <c:pt idx="7">
                  <c:v>42</c:v>
                </c:pt>
                <c:pt idx="8">
                  <c:v>24</c:v>
                </c:pt>
                <c:pt idx="9">
                  <c:v>37</c:v>
                </c:pt>
              </c:numCache>
            </c:numRef>
          </c:val>
        </c:ser>
        <c:dLbls>
          <c:showLegendKey val="0"/>
          <c:showVal val="0"/>
          <c:showCatName val="0"/>
          <c:showSerName val="0"/>
          <c:showPercent val="0"/>
          <c:showBubbleSize val="0"/>
        </c:dLbls>
        <c:gapWidth val="50"/>
        <c:overlap val="100"/>
        <c:axId val="365898688"/>
        <c:axId val="36589908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(n=370)</c:v>
                      </c:pt>
                      <c:pt idx="1">
                        <c:v>Legevakten (n=183)</c:v>
                      </c:pt>
                      <c:pt idx="2">
                        <c:v>Helsestasjonstjenesten (n=84)</c:v>
                      </c:pt>
                      <c:pt idx="3">
                        <c:v>Skolehelsetjenesten (n=60)</c:v>
                      </c:pt>
                      <c:pt idx="4">
                        <c:v>Sykehjem / botilbud for eldre (n=19)</c:v>
                      </c:pt>
                      <c:pt idx="5">
                        <c:v>Hjemmetjenesten (n=20)</c:v>
                      </c:pt>
                      <c:pt idx="6">
                        <c:v>Eldre- /seniorsenteret (n=12)</c:v>
                      </c:pt>
                      <c:pt idx="7">
                        <c:v>Barnevernstjenesten (n=12)</c:v>
                      </c:pt>
                      <c:pt idx="8">
                        <c:v>NAV-kontoret (n=113)</c:v>
                      </c:pt>
                      <c:pt idx="9">
                        <c:v>Aktivitetstilbudet til eldre (n=9)</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3658986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5899080"/>
        <c:crosses val="autoZero"/>
        <c:auto val="0"/>
        <c:lblAlgn val="ctr"/>
        <c:lblOffset val="100"/>
        <c:noMultiLvlLbl val="0"/>
      </c:catAx>
      <c:valAx>
        <c:axId val="3658990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589868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7020"/>
          </a:xfrm>
          <a:prstGeom prst="rect">
            <a:avLst/>
          </a:prstGeom>
        </p:spPr>
        <p:txBody>
          <a:bodyPr vert="horz" lIns="91193" tIns="45597" rIns="91193" bIns="45597" rtlCol="0"/>
          <a:lstStyle>
            <a:lvl1pPr algn="l">
              <a:defRPr sz="1200"/>
            </a:lvl1pPr>
          </a:lstStyle>
          <a:p>
            <a:endParaRPr lang="en-GB"/>
          </a:p>
        </p:txBody>
      </p:sp>
      <p:sp>
        <p:nvSpPr>
          <p:cNvPr id="3" name="Date Placeholder 2"/>
          <p:cNvSpPr>
            <a:spLocks noGrp="1"/>
          </p:cNvSpPr>
          <p:nvPr>
            <p:ph type="dt" sz="quarter" idx="1"/>
          </p:nvPr>
        </p:nvSpPr>
        <p:spPr>
          <a:xfrm>
            <a:off x="3848645" y="1"/>
            <a:ext cx="2944283" cy="497020"/>
          </a:xfrm>
          <a:prstGeom prst="rect">
            <a:avLst/>
          </a:prstGeom>
        </p:spPr>
        <p:txBody>
          <a:bodyPr vert="horz" lIns="91193" tIns="45597" rIns="91193" bIns="45597"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1" y="9408982"/>
            <a:ext cx="2944283" cy="497019"/>
          </a:xfrm>
          <a:prstGeom prst="rect">
            <a:avLst/>
          </a:prstGeom>
        </p:spPr>
        <p:txBody>
          <a:bodyPr vert="horz" lIns="91193" tIns="45597" rIns="91193" bIns="45597"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2"/>
            <a:ext cx="2944283" cy="497019"/>
          </a:xfrm>
          <a:prstGeom prst="rect">
            <a:avLst/>
          </a:prstGeom>
        </p:spPr>
        <p:txBody>
          <a:bodyPr vert="horz" lIns="91193" tIns="45597" rIns="91193" bIns="45597"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7020"/>
          </a:xfrm>
          <a:prstGeom prst="rect">
            <a:avLst/>
          </a:prstGeom>
        </p:spPr>
        <p:txBody>
          <a:bodyPr vert="horz" lIns="91193" tIns="45597" rIns="91193" bIns="45597" rtlCol="0"/>
          <a:lstStyle>
            <a:lvl1pPr algn="l">
              <a:defRPr sz="1200"/>
            </a:lvl1pPr>
          </a:lstStyle>
          <a:p>
            <a:endParaRPr lang="en-GB"/>
          </a:p>
        </p:txBody>
      </p:sp>
      <p:sp>
        <p:nvSpPr>
          <p:cNvPr id="3" name="Date Placeholder 2"/>
          <p:cNvSpPr>
            <a:spLocks noGrp="1"/>
          </p:cNvSpPr>
          <p:nvPr>
            <p:ph type="dt" idx="1"/>
          </p:nvPr>
        </p:nvSpPr>
        <p:spPr>
          <a:xfrm>
            <a:off x="3848645" y="1"/>
            <a:ext cx="2944283" cy="497020"/>
          </a:xfrm>
          <a:prstGeom prst="rect">
            <a:avLst/>
          </a:prstGeom>
        </p:spPr>
        <p:txBody>
          <a:bodyPr vert="horz" lIns="91193" tIns="45597" rIns="91193" bIns="45597"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sp>
      <p:sp>
        <p:nvSpPr>
          <p:cNvPr id="5" name="Notes Placeholder 4"/>
          <p:cNvSpPr>
            <a:spLocks noGrp="1"/>
          </p:cNvSpPr>
          <p:nvPr>
            <p:ph type="body" sz="quarter" idx="3"/>
          </p:nvPr>
        </p:nvSpPr>
        <p:spPr>
          <a:xfrm>
            <a:off x="679450" y="4767263"/>
            <a:ext cx="5435600" cy="3900487"/>
          </a:xfrm>
          <a:prstGeom prst="rect">
            <a:avLst/>
          </a:prstGeom>
        </p:spPr>
        <p:txBody>
          <a:bodyPr vert="horz" lIns="91193" tIns="45597" rIns="91193" bIns="455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08982"/>
            <a:ext cx="2944283" cy="497019"/>
          </a:xfrm>
          <a:prstGeom prst="rect">
            <a:avLst/>
          </a:prstGeom>
        </p:spPr>
        <p:txBody>
          <a:bodyPr vert="horz" lIns="91193" tIns="45597" rIns="91193" bIns="45597"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2"/>
            <a:ext cx="2944283" cy="497019"/>
          </a:xfrm>
          <a:prstGeom prst="rect">
            <a:avLst/>
          </a:prstGeom>
        </p:spPr>
        <p:txBody>
          <a:bodyPr vert="horz" lIns="91193" tIns="45597" rIns="91193" bIns="45597"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Søndre-Nordstrand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57082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A7F9DBC-FC35-4911-B8D3-5CE1BE2C53BE}"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2801515416"/>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8015815"/>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2948C32-89C4-4A82-BEAC-1612E64B10A4}"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3653547123"/>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32032213"/>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4E6BAAA-CF58-4BE2-8D3D-645D3B6BECAA}"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3487944972"/>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195236717"/>
              </p:ext>
            </p:extLst>
          </p:nvPr>
        </p:nvGraphicFramePr>
        <p:xfrm>
          <a:off x="8681884" y="1600200"/>
          <a:ext cx="290051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i hvilken grad man har blitt behandlet dårlig </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12243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981482E-13DE-4A54-9D93-88436531A5F9}"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456871583"/>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875512393"/>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788D03D-AAC3-430A-AAAC-0C13BD999256}"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423686314"/>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123600061"/>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Miljøspørsmål og kjennskap til Oslo som Europas miljøhovedstad</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372375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4463BA9-D333-45BB-97BD-CFA602BFFBE7}"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1929589918"/>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276957820"/>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3AEEA28-552D-4658-9324-896EA31203F1}"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4052640579"/>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307887018"/>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7159C371-0E38-4C71-9ED4-D2BB1F19692D}"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6633753"/>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250896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591F635-ECB6-475D-A5DE-C2588ADCC9E2}"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2912889589"/>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39081188"/>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14726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B13D852-861E-4AD7-ABC6-75243D2938B4}"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2543070490"/>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99364054"/>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80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12FAF94-732D-404E-80EC-8E549D79FAD4}"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2257354026"/>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69585409"/>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01BCB78-40C1-4148-B332-82714CAE8743}"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4062070368"/>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994628283"/>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Barn- og unges oppvekstmiljø</a:t>
            </a:r>
            <a:endParaRPr lang="nb-NO" dirty="0"/>
          </a:p>
        </p:txBody>
      </p:sp>
      <p:sp>
        <p:nvSpPr>
          <p:cNvPr id="3" name="Text Placeholder 2"/>
          <p:cNvSpPr>
            <a:spLocks noGrp="1"/>
          </p:cNvSpPr>
          <p:nvPr>
            <p:ph type="body" sz="quarter" idx="16"/>
          </p:nvPr>
        </p:nvSpPr>
        <p:spPr/>
        <p:txBody>
          <a:bodyPr/>
          <a:lstStyle/>
          <a:p>
            <a:r>
              <a:rPr lang="nb-NO" dirty="0" smtClean="0"/>
              <a:t>8</a:t>
            </a:r>
            <a:endParaRPr lang="nb-NO" dirty="0"/>
          </a:p>
        </p:txBody>
      </p:sp>
    </p:spTree>
    <p:extLst>
      <p:ext uri="{BB962C8B-B14F-4D97-AF65-F5344CB8AC3E}">
        <p14:creationId xmlns:p14="http://schemas.microsoft.com/office/powerpoint/2010/main" val="310135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44F9C57-FA6F-4732-8300-8361737756A5}"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581114509"/>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719171664"/>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81490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8CA75B1-9C85-4402-913F-ECCAF48F81FC}"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442393646"/>
              </p:ext>
            </p:extLst>
          </p:nvPr>
        </p:nvGraphicFramePr>
        <p:xfrm>
          <a:off x="609599" y="1600200"/>
          <a:ext cx="919316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641758739"/>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5577441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385967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D673BD6-695A-43C3-AA3B-F362904BA1DA}"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1461385386"/>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45436013"/>
              </p:ext>
            </p:extLst>
          </p:nvPr>
        </p:nvGraphicFramePr>
        <p:xfrm>
          <a:off x="8681884" y="1600200"/>
          <a:ext cx="290051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618 svar fra bydel Søndre Nordstrand (</a:t>
            </a:r>
            <a:r>
              <a:rPr lang="nb-NO" sz="1200" dirty="0" smtClean="0" smtId="4294967295"/>
              <a:t>527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1890024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155222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C6FCB0B-D2F3-4BDF-BC48-DA7707F924FD}"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2078067056"/>
              </p:ext>
            </p:extLst>
          </p:nvPr>
        </p:nvGraphicFramePr>
        <p:xfrm>
          <a:off x="609599" y="1600200"/>
          <a:ext cx="919316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586164268"/>
              </p:ext>
            </p:extLst>
          </p:nvPr>
        </p:nvGraphicFramePr>
        <p:xfrm>
          <a:off x="8681776" y="1600200"/>
          <a:ext cx="290062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83A5DC4-F836-4843-9CAB-50BFB82A8B52}"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1389235869"/>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019004833"/>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 (brukere og ikke-brukere)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295775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2EDF3C1-F073-485C-8A34-C404C80C06A2}"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4231907288"/>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98796538"/>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93883-9DEF-4394-A746-8B0504B231C0}">
  <ds:schemaRefs>
    <ds:schemaRef ds:uri="http://purl.org/dc/dcmitype/"/>
    <ds:schemaRef ds:uri="0b437f98-23ae-4433-b13b-76c2068079ae"/>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TotalTime>
  <Words>1125</Words>
  <Application>Microsoft Office PowerPoint</Application>
  <PresentationFormat>Widescreen</PresentationFormat>
  <Paragraphs>164</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16</cp:revision>
  <cp:lastPrinted>2018-08-27T13:31:58Z</cp:lastPrinted>
  <dcterms:created xsi:type="dcterms:W3CDTF">2017-08-30T11:56:19Z</dcterms:created>
  <dcterms:modified xsi:type="dcterms:W3CDTF">2018-08-27T15:35:54Z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