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xlsx" ContentType="application/vnd.openxmlformats-officedocument.spreadsheetml.sheet"/>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tags/tag1.xml" ContentType="application/vnd.openxmlformats-officedocument.presentationml.tag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tags/tag2.xml" ContentType="application/vnd.openxmlformats-officedocument.presentationml.tags+xml"/>
  <Override PartName="/ppt/tags/tag3.xml" ContentType="application/vnd.openxmlformats-officedocument.presentationml.tags+xml"/>
  <Override PartName="/ppt/tags/tag4.xml" ContentType="application/vnd.openxmlformats-officedocument.presentationml.tags+xml"/>
  <Override PartName="/ppt/tags/tag5.xml" ContentType="application/vnd.openxmlformats-officedocument.presentationml.tags+xml"/>
  <Override PartName="/ppt/tags/tag6.xml" ContentType="application/vnd.openxmlformats-officedocument.presentationml.tags+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ppt/tags/tag7.xml" ContentType="application/vnd.openxmlformats-officedocument.presentationml.tags+xml"/>
  <Override PartName="/ppt/theme/theme3.xml" ContentType="application/vnd.openxmlformats-officedocument.theme+xml"/>
  <Override PartName="/ppt/theme/theme4.xml" ContentType="application/vnd.openxmlformats-officedocument.theme+xml"/>
  <Override PartName="/ppt/charts/chart1.xml" ContentType="application/vnd.openxmlformats-officedocument.drawingml.chart+xml"/>
  <Override PartName="/ppt/theme/themeOverride1.xml" ContentType="application/vnd.openxmlformats-officedocument.themeOverride+xml"/>
  <Override PartName="/ppt/charts/chart2.xml" ContentType="application/vnd.openxmlformats-officedocument.drawingml.chart+xml"/>
  <Override PartName="/ppt/theme/themeOverride2.xml" ContentType="application/vnd.openxmlformats-officedocument.themeOverride+xml"/>
  <Override PartName="/ppt/charts/chart3.xml" ContentType="application/vnd.openxmlformats-officedocument.drawingml.chart+xml"/>
  <Override PartName="/ppt/theme/themeOverride3.xml" ContentType="application/vnd.openxmlformats-officedocument.themeOverride+xml"/>
  <Override PartName="/ppt/charts/chart4.xml" ContentType="application/vnd.openxmlformats-officedocument.drawingml.chart+xml"/>
  <Override PartName="/ppt/theme/themeOverride4.xml" ContentType="application/vnd.openxmlformats-officedocument.themeOverride+xml"/>
  <Override PartName="/ppt/charts/chart5.xml" ContentType="application/vnd.openxmlformats-officedocument.drawingml.chart+xml"/>
  <Override PartName="/ppt/theme/themeOverride5.xml" ContentType="application/vnd.openxmlformats-officedocument.themeOverride+xml"/>
  <Override PartName="/ppt/charts/chart6.xml" ContentType="application/vnd.openxmlformats-officedocument.drawingml.chart+xml"/>
  <Override PartName="/ppt/theme/themeOverride6.xml" ContentType="application/vnd.openxmlformats-officedocument.themeOverride+xml"/>
  <Override PartName="/ppt/charts/chart7.xml" ContentType="application/vnd.openxmlformats-officedocument.drawingml.chart+xml"/>
  <Override PartName="/ppt/theme/themeOverride7.xml" ContentType="application/vnd.openxmlformats-officedocument.themeOverride+xml"/>
  <Override PartName="/ppt/charts/chart8.xml" ContentType="application/vnd.openxmlformats-officedocument.drawingml.chart+xml"/>
  <Override PartName="/ppt/theme/themeOverride8.xml" ContentType="application/vnd.openxmlformats-officedocument.themeOverride+xml"/>
  <Override PartName="/ppt/charts/chart9.xml" ContentType="application/vnd.openxmlformats-officedocument.drawingml.chart+xml"/>
  <Override PartName="/ppt/theme/themeOverride9.xml" ContentType="application/vnd.openxmlformats-officedocument.themeOverride+xml"/>
  <Override PartName="/ppt/charts/chart10.xml" ContentType="application/vnd.openxmlformats-officedocument.drawingml.chart+xml"/>
  <Override PartName="/ppt/theme/themeOverride10.xml" ContentType="application/vnd.openxmlformats-officedocument.themeOverride+xml"/>
  <Override PartName="/ppt/charts/chart11.xml" ContentType="application/vnd.openxmlformats-officedocument.drawingml.chart+xml"/>
  <Override PartName="/ppt/theme/themeOverride11.xml" ContentType="application/vnd.openxmlformats-officedocument.themeOverride+xml"/>
  <Override PartName="/ppt/charts/chart12.xml" ContentType="application/vnd.openxmlformats-officedocument.drawingml.chart+xml"/>
  <Override PartName="/ppt/theme/themeOverride12.xml" ContentType="application/vnd.openxmlformats-officedocument.themeOverride+xml"/>
  <Override PartName="/ppt/charts/chart13.xml" ContentType="application/vnd.openxmlformats-officedocument.drawingml.chart+xml"/>
  <Override PartName="/ppt/theme/themeOverride13.xml" ContentType="application/vnd.openxmlformats-officedocument.themeOverride+xml"/>
  <Override PartName="/ppt/charts/chart14.xml" ContentType="application/vnd.openxmlformats-officedocument.drawingml.chart+xml"/>
  <Override PartName="/ppt/theme/themeOverride14.xml" ContentType="application/vnd.openxmlformats-officedocument.themeOverride+xml"/>
  <Override PartName="/ppt/charts/chart15.xml" ContentType="application/vnd.openxmlformats-officedocument.drawingml.chart+xml"/>
  <Override PartName="/ppt/theme/themeOverride15.xml" ContentType="application/vnd.openxmlformats-officedocument.themeOverride+xml"/>
  <Override PartName="/ppt/charts/chart16.xml" ContentType="application/vnd.openxmlformats-officedocument.drawingml.chart+xml"/>
  <Override PartName="/ppt/theme/themeOverride16.xml" ContentType="application/vnd.openxmlformats-officedocument.themeOverride+xml"/>
  <Override PartName="/ppt/charts/chart17.xml" ContentType="application/vnd.openxmlformats-officedocument.drawingml.chart+xml"/>
  <Override PartName="/ppt/theme/themeOverride17.xml" ContentType="application/vnd.openxmlformats-officedocument.themeOverride+xml"/>
  <Override PartName="/ppt/charts/chart18.xml" ContentType="application/vnd.openxmlformats-officedocument.drawingml.chart+xml"/>
  <Override PartName="/ppt/theme/themeOverride18.xml" ContentType="application/vnd.openxmlformats-officedocument.themeOverride+xml"/>
  <Override PartName="/ppt/charts/chart19.xml" ContentType="application/vnd.openxmlformats-officedocument.drawingml.chart+xml"/>
  <Override PartName="/ppt/theme/themeOverride19.xml" ContentType="application/vnd.openxmlformats-officedocument.themeOverride+xml"/>
  <Override PartName="/ppt/charts/chart20.xml" ContentType="application/vnd.openxmlformats-officedocument.drawingml.chart+xml"/>
  <Override PartName="/ppt/theme/themeOverride20.xml" ContentType="application/vnd.openxmlformats-officedocument.themeOverride+xml"/>
  <Override PartName="/ppt/charts/chart21.xml" ContentType="application/vnd.openxmlformats-officedocument.drawingml.chart+xml"/>
  <Override PartName="/ppt/theme/themeOverride21.xml" ContentType="application/vnd.openxmlformats-officedocument.themeOverride+xml"/>
  <Override PartName="/ppt/charts/chart22.xml" ContentType="application/vnd.openxmlformats-officedocument.drawingml.chart+xml"/>
  <Override PartName="/ppt/theme/themeOverride22.xml" ContentType="application/vnd.openxmlformats-officedocument.themeOverride+xml"/>
  <Override PartName="/ppt/charts/chart23.xml" ContentType="application/vnd.openxmlformats-officedocument.drawingml.chart+xml"/>
  <Override PartName="/ppt/theme/themeOverride23.xml" ContentType="application/vnd.openxmlformats-officedocument.themeOverride+xml"/>
  <Override PartName="/ppt/charts/chart24.xml" ContentType="application/vnd.openxmlformats-officedocument.drawingml.chart+xml"/>
  <Override PartName="/ppt/theme/themeOverride24.xml" ContentType="application/vnd.openxmlformats-officedocument.themeOverride+xml"/>
  <Override PartName="/ppt/charts/chart25.xml" ContentType="application/vnd.openxmlformats-officedocument.drawingml.chart+xml"/>
  <Override PartName="/ppt/theme/themeOverride25.xml" ContentType="application/vnd.openxmlformats-officedocument.themeOverride+xml"/>
  <Override PartName="/ppt/charts/chart26.xml" ContentType="application/vnd.openxmlformats-officedocument.drawingml.chart+xml"/>
  <Override PartName="/ppt/theme/themeOverride26.xml" ContentType="application/vnd.openxmlformats-officedocument.themeOverride+xml"/>
  <Override PartName="/ppt/charts/chart27.xml" ContentType="application/vnd.openxmlformats-officedocument.drawingml.chart+xml"/>
  <Override PartName="/ppt/theme/themeOverride27.xml" ContentType="application/vnd.openxmlformats-officedocument.themeOverride+xml"/>
  <Override PartName="/ppt/charts/chart28.xml" ContentType="application/vnd.openxmlformats-officedocument.drawingml.chart+xml"/>
  <Override PartName="/ppt/theme/themeOverride28.xml" ContentType="application/vnd.openxmlformats-officedocument.themeOverride+xml"/>
  <Override PartName="/ppt/charts/chart29.xml" ContentType="application/vnd.openxmlformats-officedocument.drawingml.chart+xml"/>
  <Override PartName="/ppt/theme/themeOverride29.xml" ContentType="application/vnd.openxmlformats-officedocument.themeOverride+xml"/>
  <Override PartName="/ppt/charts/chart30.xml" ContentType="application/vnd.openxmlformats-officedocument.drawingml.chart+xml"/>
  <Override PartName="/ppt/theme/themeOverride30.xml" ContentType="application/vnd.openxmlformats-officedocument.themeOverride+xml"/>
  <Override PartName="/ppt/charts/chart31.xml" ContentType="application/vnd.openxmlformats-officedocument.drawingml.chart+xml"/>
  <Override PartName="/ppt/theme/themeOverride31.xml" ContentType="application/vnd.openxmlformats-officedocument.themeOverride+xml"/>
  <Override PartName="/ppt/charts/chart32.xml" ContentType="application/vnd.openxmlformats-officedocument.drawingml.chart+xml"/>
  <Override PartName="/ppt/theme/themeOverride32.xml" ContentType="application/vnd.openxmlformats-officedocument.themeOverride+xml"/>
  <Override PartName="/ppt/charts/chart33.xml" ContentType="application/vnd.openxmlformats-officedocument.drawingml.chart+xml"/>
  <Override PartName="/ppt/theme/themeOverride33.xml" ContentType="application/vnd.openxmlformats-officedocument.themeOverride+xml"/>
  <Override PartName="/ppt/charts/chart34.xml" ContentType="application/vnd.openxmlformats-officedocument.drawingml.chart+xml"/>
  <Override PartName="/ppt/theme/themeOverride34.xml" ContentType="application/vnd.openxmlformats-officedocument.themeOverride+xml"/>
  <Override PartName="/ppt/charts/chart35.xml" ContentType="application/vnd.openxmlformats-officedocument.drawingml.chart+xml"/>
  <Override PartName="/ppt/theme/themeOverride35.xml" ContentType="application/vnd.openxmlformats-officedocument.themeOverrid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4"/>
    <p:sldMasterId id="2147483729" r:id="rId5"/>
  </p:sldMasterIdLst>
  <p:notesMasterIdLst>
    <p:notesMasterId r:id="rId37"/>
  </p:notesMasterIdLst>
  <p:handoutMasterIdLst>
    <p:handoutMasterId r:id="rId38"/>
  </p:handoutMasterIdLst>
  <p:sldIdLst>
    <p:sldId id="413" r:id="rId6"/>
    <p:sldId id="414" r:id="rId7"/>
    <p:sldId id="415" r:id="rId8"/>
    <p:sldId id="416" r:id="rId9"/>
    <p:sldId id="417" r:id="rId10"/>
    <p:sldId id="378" r:id="rId11"/>
    <p:sldId id="380" r:id="rId12"/>
    <p:sldId id="418" r:id="rId13"/>
    <p:sldId id="382" r:id="rId14"/>
    <p:sldId id="384" r:id="rId15"/>
    <p:sldId id="386" r:id="rId16"/>
    <p:sldId id="388" r:id="rId17"/>
    <p:sldId id="419" r:id="rId18"/>
    <p:sldId id="390" r:id="rId19"/>
    <p:sldId id="392" r:id="rId20"/>
    <p:sldId id="420" r:id="rId21"/>
    <p:sldId id="396" r:id="rId22"/>
    <p:sldId id="398" r:id="rId23"/>
    <p:sldId id="394" r:id="rId24"/>
    <p:sldId id="400" r:id="rId25"/>
    <p:sldId id="421" r:id="rId26"/>
    <p:sldId id="402" r:id="rId27"/>
    <p:sldId id="422" r:id="rId28"/>
    <p:sldId id="404" r:id="rId29"/>
    <p:sldId id="406" r:id="rId30"/>
    <p:sldId id="423" r:id="rId31"/>
    <p:sldId id="408" r:id="rId32"/>
    <p:sldId id="424" r:id="rId33"/>
    <p:sldId id="410" r:id="rId34"/>
    <p:sldId id="425" r:id="rId35"/>
    <p:sldId id="412" r:id="rId36"/>
  </p:sldIdLst>
  <p:sldSz cx="12192000" cy="6858000"/>
  <p:notesSz cx="6805613" cy="9939338"/>
  <p:custDataLst>
    <p:tags r:id="rId39"/>
  </p:custData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1076" userDrawn="1">
          <p15:clr>
            <a:srgbClr val="A4A3A4"/>
          </p15:clr>
        </p15:guide>
        <p15:guide id="2" orient="horz" pos="4152">
          <p15:clr>
            <a:srgbClr val="A4A3A4"/>
          </p15:clr>
        </p15:guide>
        <p15:guide id="6" orient="horz" pos="3598">
          <p15:clr>
            <a:srgbClr val="A4A3A4"/>
          </p15:clr>
        </p15:guide>
        <p15:guide id="7" orient="horz" pos="4020" userDrawn="1">
          <p15:clr>
            <a:srgbClr val="A4A3A4"/>
          </p15:clr>
        </p15:guide>
        <p15:guide id="8" pos="7446" userDrawn="1">
          <p15:clr>
            <a:srgbClr val="A4A3A4"/>
          </p15:clr>
        </p15:guide>
        <p15:guide id="9" pos="3840" userDrawn="1">
          <p15:clr>
            <a:srgbClr val="A4A3A4"/>
          </p15:clr>
        </p15:guide>
        <p15:guide id="10" pos="228" userDrawn="1">
          <p15:clr>
            <a:srgbClr val="A4A3A4"/>
          </p15:clr>
        </p15:guide>
        <p15:guide id="11" pos="3898" userDrawn="1">
          <p15:clr>
            <a:srgbClr val="A4A3A4"/>
          </p15:clr>
        </p15:guide>
        <p15:guide id="12" pos="3780" userDrawn="1">
          <p15:clr>
            <a:srgbClr val="A4A3A4"/>
          </p15:clr>
        </p15:guide>
      </p15:sldGuideLst>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E6304B"/>
    <a:srgbClr val="E7E7E7"/>
    <a:srgbClr val="C0C0C0"/>
    <a:srgbClr val="989898"/>
    <a:srgbClr val="000000"/>
    <a:srgbClr val="717171"/>
    <a:srgbClr val="C8D405"/>
    <a:srgbClr val="00AEC3"/>
    <a:srgbClr val="987000"/>
    <a:srgbClr val="D7B446"/>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0843" autoAdjust="0"/>
    <p:restoredTop sz="94476" autoAdjust="0"/>
  </p:normalViewPr>
  <p:slideViewPr>
    <p:cSldViewPr snapToGrid="0" showGuides="1">
      <p:cViewPr varScale="1">
        <p:scale>
          <a:sx n="88" d="100"/>
          <a:sy n="88" d="100"/>
        </p:scale>
        <p:origin x="684" y="1044"/>
      </p:cViewPr>
      <p:guideLst>
        <p:guide orient="horz" pos="1076"/>
        <p:guide orient="horz" pos="4152"/>
        <p:guide orient="horz" pos="3598"/>
        <p:guide orient="horz" pos="4020"/>
        <p:guide pos="7446"/>
        <p:guide pos="3840"/>
        <p:guide pos="228"/>
        <p:guide pos="3898"/>
        <p:guide pos="3780"/>
      </p:guideLst>
    </p:cSldViewPr>
  </p:slideViewPr>
  <p:notesTextViewPr>
    <p:cViewPr>
      <p:scale>
        <a:sx n="100" d="100"/>
        <a:sy n="100" d="100"/>
      </p:scale>
      <p:origin x="0" y="0"/>
    </p:cViewPr>
  </p:notesTextViewPr>
  <p:sorterViewPr>
    <p:cViewPr varScale="1">
      <p:scale>
        <a:sx n="1" d="1"/>
        <a:sy n="1" d="1"/>
      </p:scale>
      <p:origin x="0" y="0"/>
    </p:cViewPr>
  </p:sorterViewPr>
  <p:notesViewPr>
    <p:cSldViewPr snapToGrid="0" showGuides="1">
      <p:cViewPr varScale="1">
        <p:scale>
          <a:sx n="95" d="100"/>
          <a:sy n="95" d="100"/>
        </p:scale>
        <p:origin x="2340" y="96"/>
      </p:cViewPr>
      <p:guideLst/>
    </p:cSldViewPr>
  </p:notes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3.xml"/><Relationship Id="rId13" Type="http://schemas.openxmlformats.org/officeDocument/2006/relationships/slide" Target="slides/slide8.xml"/><Relationship Id="rId18" Type="http://schemas.openxmlformats.org/officeDocument/2006/relationships/slide" Target="slides/slide13.xml"/><Relationship Id="rId26" Type="http://schemas.openxmlformats.org/officeDocument/2006/relationships/slide" Target="slides/slide21.xml"/><Relationship Id="rId39" Type="http://schemas.openxmlformats.org/officeDocument/2006/relationships/tags" Target="tags/tag1.xml"/><Relationship Id="rId3" Type="http://schemas.openxmlformats.org/officeDocument/2006/relationships/customXml" Target="../customXml/item3.xml"/><Relationship Id="rId21" Type="http://schemas.openxmlformats.org/officeDocument/2006/relationships/slide" Target="slides/slide16.xml"/><Relationship Id="rId34" Type="http://schemas.openxmlformats.org/officeDocument/2006/relationships/slide" Target="slides/slide29.xml"/><Relationship Id="rId42" Type="http://schemas.openxmlformats.org/officeDocument/2006/relationships/theme" Target="theme/theme1.xml"/><Relationship Id="rId7" Type="http://schemas.openxmlformats.org/officeDocument/2006/relationships/slide" Target="slides/slide2.xml"/><Relationship Id="rId12" Type="http://schemas.openxmlformats.org/officeDocument/2006/relationships/slide" Target="slides/slide7.xml"/><Relationship Id="rId17" Type="http://schemas.openxmlformats.org/officeDocument/2006/relationships/slide" Target="slides/slide12.xml"/><Relationship Id="rId25" Type="http://schemas.openxmlformats.org/officeDocument/2006/relationships/slide" Target="slides/slide20.xml"/><Relationship Id="rId33" Type="http://schemas.openxmlformats.org/officeDocument/2006/relationships/slide" Target="slides/slide28.xml"/><Relationship Id="rId38" Type="http://schemas.openxmlformats.org/officeDocument/2006/relationships/handoutMaster" Target="handoutMasters/handoutMaster1.xml"/><Relationship Id="rId2" Type="http://schemas.openxmlformats.org/officeDocument/2006/relationships/customXml" Target="../customXml/item2.xml"/><Relationship Id="rId16" Type="http://schemas.openxmlformats.org/officeDocument/2006/relationships/slide" Target="slides/slide11.xml"/><Relationship Id="rId20" Type="http://schemas.openxmlformats.org/officeDocument/2006/relationships/slide" Target="slides/slide15.xml"/><Relationship Id="rId29" Type="http://schemas.openxmlformats.org/officeDocument/2006/relationships/slide" Target="slides/slide24.xml"/><Relationship Id="rId41"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1.xml"/><Relationship Id="rId11" Type="http://schemas.openxmlformats.org/officeDocument/2006/relationships/slide" Target="slides/slide6.xml"/><Relationship Id="rId24" Type="http://schemas.openxmlformats.org/officeDocument/2006/relationships/slide" Target="slides/slide19.xml"/><Relationship Id="rId32" Type="http://schemas.openxmlformats.org/officeDocument/2006/relationships/slide" Target="slides/slide27.xml"/><Relationship Id="rId37" Type="http://schemas.openxmlformats.org/officeDocument/2006/relationships/notesMaster" Target="notesMasters/notesMaster1.xml"/><Relationship Id="rId40" Type="http://schemas.openxmlformats.org/officeDocument/2006/relationships/presProps" Target="presProps.xml"/><Relationship Id="rId5" Type="http://schemas.openxmlformats.org/officeDocument/2006/relationships/slideMaster" Target="slideMasters/slideMaster2.xml"/><Relationship Id="rId15" Type="http://schemas.openxmlformats.org/officeDocument/2006/relationships/slide" Target="slides/slide10.xml"/><Relationship Id="rId23" Type="http://schemas.openxmlformats.org/officeDocument/2006/relationships/slide" Target="slides/slide18.xml"/><Relationship Id="rId28" Type="http://schemas.openxmlformats.org/officeDocument/2006/relationships/slide" Target="slides/slide23.xml"/><Relationship Id="rId36" Type="http://schemas.openxmlformats.org/officeDocument/2006/relationships/slide" Target="slides/slide31.xml"/><Relationship Id="rId10" Type="http://schemas.openxmlformats.org/officeDocument/2006/relationships/slide" Target="slides/slide5.xml"/><Relationship Id="rId19" Type="http://schemas.openxmlformats.org/officeDocument/2006/relationships/slide" Target="slides/slide14.xml"/><Relationship Id="rId31" Type="http://schemas.openxmlformats.org/officeDocument/2006/relationships/slide" Target="slides/slide26.xml"/><Relationship Id="rId4" Type="http://schemas.openxmlformats.org/officeDocument/2006/relationships/slideMaster" Target="slideMasters/slideMaster1.xml"/><Relationship Id="rId9" Type="http://schemas.openxmlformats.org/officeDocument/2006/relationships/slide" Target="slides/slide4.xml"/><Relationship Id="rId14" Type="http://schemas.openxmlformats.org/officeDocument/2006/relationships/slide" Target="slides/slide9.xml"/><Relationship Id="rId22" Type="http://schemas.openxmlformats.org/officeDocument/2006/relationships/slide" Target="slides/slide17.xml"/><Relationship Id="rId27" Type="http://schemas.openxmlformats.org/officeDocument/2006/relationships/slide" Target="slides/slide22.xml"/><Relationship Id="rId30" Type="http://schemas.openxmlformats.org/officeDocument/2006/relationships/slide" Target="slides/slide25.xml"/><Relationship Id="rId35" Type="http://schemas.openxmlformats.org/officeDocument/2006/relationships/slide" Target="slides/slide30.xml"/><Relationship Id="rId43" Type="http://schemas.openxmlformats.org/officeDocument/2006/relationships/tableStyles" Target="tableStyles.xml"/></Relationships>
</file>

<file path=ppt/charts/_rels/chart1.xml.rels><?xml version="1.0" encoding="UTF-8" standalone="yes"?>
<Relationships xmlns="http://schemas.openxmlformats.org/package/2006/relationships"><Relationship Id="rId2" Type="http://schemas.openxmlformats.org/officeDocument/2006/relationships/package" Target="../embeddings/Microsoft_Excel_Worksheet1.xlsx"/><Relationship Id="rId1" Type="http://schemas.openxmlformats.org/officeDocument/2006/relationships/themeOverride" Target="../theme/themeOverride1.xml"/></Relationships>
</file>

<file path=ppt/charts/_rels/chart2.xml.rels><?xml version="1.0" encoding="UTF-8" standalone="yes"?>
<Relationships xmlns="http://schemas.openxmlformats.org/package/2006/relationships"><Relationship Id="rId2" Type="http://schemas.openxmlformats.org/officeDocument/2006/relationships/package" Target="../embeddings/Microsoft_Excel_Worksheet2.xlsx"/><Relationship Id="rId1" Type="http://schemas.openxmlformats.org/officeDocument/2006/relationships/themeOverride" Target="../theme/themeOverride2.xml"/></Relationships>
</file>

<file path=ppt/charts/_rels/chart3.xml.rels><?xml version="1.0" encoding="UTF-8" standalone="yes"?>
<Relationships xmlns="http://schemas.openxmlformats.org/package/2006/relationships"><Relationship Id="rId2" Type="http://schemas.openxmlformats.org/officeDocument/2006/relationships/package" Target="../embeddings/Microsoft_Excel_Worksheet3.xlsx"/><Relationship Id="rId1" Type="http://schemas.openxmlformats.org/officeDocument/2006/relationships/themeOverride" Target="../theme/themeOverride3.xml"/></Relationships>
</file>

<file path=ppt/charts/_rels/chart4.xml.rels><?xml version="1.0" encoding="UTF-8" standalone="yes"?>
<Relationships xmlns="http://schemas.openxmlformats.org/package/2006/relationships"><Relationship Id="rId2" Type="http://schemas.openxmlformats.org/officeDocument/2006/relationships/package" Target="../embeddings/Microsoft_Excel_Worksheet4.xlsx"/><Relationship Id="rId1" Type="http://schemas.openxmlformats.org/officeDocument/2006/relationships/themeOverride" Target="../theme/themeOverride4.xml"/></Relationships>
</file>

<file path=ppt/charts/_rels/chart5.xml.rels><?xml version="1.0" encoding="UTF-8" standalone="yes"?>
<Relationships xmlns="http://schemas.openxmlformats.org/package/2006/relationships"><Relationship Id="rId2" Type="http://schemas.openxmlformats.org/officeDocument/2006/relationships/package" Target="../embeddings/Microsoft_Excel_Worksheet5.xlsx"/><Relationship Id="rId1" Type="http://schemas.openxmlformats.org/officeDocument/2006/relationships/themeOverride" Target="../theme/themeOverride5.xml"/></Relationships>
</file>

<file path=ppt/charts/_rels/chart6.xml.rels><?xml version="1.0" encoding="UTF-8" standalone="yes"?>
<Relationships xmlns="http://schemas.openxmlformats.org/package/2006/relationships"><Relationship Id="rId2" Type="http://schemas.openxmlformats.org/officeDocument/2006/relationships/package" Target="../embeddings/Microsoft_Excel_Worksheet6.xlsx"/><Relationship Id="rId1" Type="http://schemas.openxmlformats.org/officeDocument/2006/relationships/themeOverride" Target="../theme/themeOverride6.xml"/></Relationships>
</file>

<file path=ppt/charts/_rels/chart7.xml.rels><?xml version="1.0" encoding="UTF-8" standalone="yes"?>
<Relationships xmlns="http://schemas.openxmlformats.org/package/2006/relationships"><Relationship Id="rId2" Type="http://schemas.openxmlformats.org/officeDocument/2006/relationships/package" Target="../embeddings/Microsoft_Excel_Worksheet7.xlsx"/><Relationship Id="rId1" Type="http://schemas.openxmlformats.org/officeDocument/2006/relationships/themeOverride" Target="../theme/themeOverride7.xml"/></Relationships>
</file>

<file path=ppt/charts/_rels/chart8.xml.rels><?xml version="1.0" encoding="UTF-8" standalone="yes"?>
<Relationships xmlns="http://schemas.openxmlformats.org/package/2006/relationships"><Relationship Id="rId2" Type="http://schemas.openxmlformats.org/officeDocument/2006/relationships/package" Target="../embeddings/Microsoft_Excel_Worksheet8.xlsx"/><Relationship Id="rId1" Type="http://schemas.openxmlformats.org/officeDocument/2006/relationships/themeOverride" Target="../theme/themeOverride8.xml"/></Relationships>
</file>

<file path=ppt/charts/_rels/chart9.xml.rels><?xml version="1.0" encoding="UTF-8" standalone="yes"?>
<Relationships xmlns="http://schemas.openxmlformats.org/package/2006/relationships"><Relationship Id="rId2" Type="http://schemas.openxmlformats.org/officeDocument/2006/relationships/package" Target="../embeddings/Microsoft_Excel_Worksheet9.xlsx"/><Relationship Id="rId1" Type="http://schemas.openxmlformats.org/officeDocument/2006/relationships/themeOverride" Target="../theme/themeOverride9.xml"/></Relationships>
</file>

<file path=ppt/charts/_rels/chart10.xml.rels><?xml version="1.0" encoding="UTF-8" standalone="yes"?>
<Relationships xmlns="http://schemas.openxmlformats.org/package/2006/relationships"><Relationship Id="rId2" Type="http://schemas.openxmlformats.org/officeDocument/2006/relationships/package" Target="../embeddings/Microsoft_Excel_Worksheet10.xlsx"/><Relationship Id="rId1" Type="http://schemas.openxmlformats.org/officeDocument/2006/relationships/themeOverride" Target="../theme/themeOverride10.xml"/></Relationships>
</file>

<file path=ppt/charts/_rels/chart11.xml.rels><?xml version="1.0" encoding="UTF-8" standalone="yes"?>
<Relationships xmlns="http://schemas.openxmlformats.org/package/2006/relationships"><Relationship Id="rId2" Type="http://schemas.openxmlformats.org/officeDocument/2006/relationships/package" Target="../embeddings/Microsoft_Excel_Worksheet11.xlsx"/><Relationship Id="rId1" Type="http://schemas.openxmlformats.org/officeDocument/2006/relationships/themeOverride" Target="../theme/themeOverride11.xml"/></Relationships>
</file>

<file path=ppt/charts/_rels/chart12.xml.rels><?xml version="1.0" encoding="UTF-8" standalone="yes"?>
<Relationships xmlns="http://schemas.openxmlformats.org/package/2006/relationships"><Relationship Id="rId2" Type="http://schemas.openxmlformats.org/officeDocument/2006/relationships/package" Target="../embeddings/Microsoft_Excel_Worksheet12.xlsx"/><Relationship Id="rId1" Type="http://schemas.openxmlformats.org/officeDocument/2006/relationships/themeOverride" Target="../theme/themeOverride12.xml"/></Relationships>
</file>

<file path=ppt/charts/_rels/chart13.xml.rels><?xml version="1.0" encoding="UTF-8" standalone="yes"?>
<Relationships xmlns="http://schemas.openxmlformats.org/package/2006/relationships"><Relationship Id="rId2" Type="http://schemas.openxmlformats.org/officeDocument/2006/relationships/package" Target="../embeddings/Microsoft_Excel_Worksheet13.xlsx"/><Relationship Id="rId1" Type="http://schemas.openxmlformats.org/officeDocument/2006/relationships/themeOverride" Target="../theme/themeOverride13.xml"/></Relationships>
</file>

<file path=ppt/charts/_rels/chart14.xml.rels><?xml version="1.0" encoding="UTF-8" standalone="yes"?>
<Relationships xmlns="http://schemas.openxmlformats.org/package/2006/relationships"><Relationship Id="rId2" Type="http://schemas.openxmlformats.org/officeDocument/2006/relationships/package" Target="../embeddings/Microsoft_Excel_Worksheet14.xlsx"/><Relationship Id="rId1" Type="http://schemas.openxmlformats.org/officeDocument/2006/relationships/themeOverride" Target="../theme/themeOverride14.xml"/></Relationships>
</file>

<file path=ppt/charts/_rels/chart15.xml.rels><?xml version="1.0" encoding="UTF-8" standalone="yes"?>
<Relationships xmlns="http://schemas.openxmlformats.org/package/2006/relationships"><Relationship Id="rId2" Type="http://schemas.openxmlformats.org/officeDocument/2006/relationships/package" Target="../embeddings/Microsoft_Excel_Worksheet15.xlsx"/><Relationship Id="rId1" Type="http://schemas.openxmlformats.org/officeDocument/2006/relationships/themeOverride" Target="../theme/themeOverride15.xml"/></Relationships>
</file>

<file path=ppt/charts/_rels/chart16.xml.rels><?xml version="1.0" encoding="UTF-8" standalone="yes"?>
<Relationships xmlns="http://schemas.openxmlformats.org/package/2006/relationships"><Relationship Id="rId2" Type="http://schemas.openxmlformats.org/officeDocument/2006/relationships/package" Target="../embeddings/Microsoft_Excel_Worksheet16.xlsx"/><Relationship Id="rId1" Type="http://schemas.openxmlformats.org/officeDocument/2006/relationships/themeOverride" Target="../theme/themeOverride16.xml"/></Relationships>
</file>

<file path=ppt/charts/_rels/chart17.xml.rels><?xml version="1.0" encoding="UTF-8" standalone="yes"?>
<Relationships xmlns="http://schemas.openxmlformats.org/package/2006/relationships"><Relationship Id="rId2" Type="http://schemas.openxmlformats.org/officeDocument/2006/relationships/package" Target="../embeddings/Microsoft_Excel_Worksheet17.xlsx"/><Relationship Id="rId1" Type="http://schemas.openxmlformats.org/officeDocument/2006/relationships/themeOverride" Target="../theme/themeOverride17.xml"/></Relationships>
</file>

<file path=ppt/charts/_rels/chart18.xml.rels><?xml version="1.0" encoding="UTF-8" standalone="yes"?>
<Relationships xmlns="http://schemas.openxmlformats.org/package/2006/relationships"><Relationship Id="rId2" Type="http://schemas.openxmlformats.org/officeDocument/2006/relationships/package" Target="../embeddings/Microsoft_Excel_Worksheet18.xlsx"/><Relationship Id="rId1" Type="http://schemas.openxmlformats.org/officeDocument/2006/relationships/themeOverride" Target="../theme/themeOverride18.xml"/></Relationships>
</file>

<file path=ppt/charts/_rels/chart19.xml.rels><?xml version="1.0" encoding="UTF-8" standalone="yes"?>
<Relationships xmlns="http://schemas.openxmlformats.org/package/2006/relationships"><Relationship Id="rId2" Type="http://schemas.openxmlformats.org/officeDocument/2006/relationships/package" Target="../embeddings/Microsoft_Excel_Worksheet19.xlsx"/><Relationship Id="rId1" Type="http://schemas.openxmlformats.org/officeDocument/2006/relationships/themeOverride" Target="../theme/themeOverride19.xml"/></Relationships>
</file>

<file path=ppt/charts/_rels/chart20.xml.rels><?xml version="1.0" encoding="UTF-8" standalone="yes"?>
<Relationships xmlns="http://schemas.openxmlformats.org/package/2006/relationships"><Relationship Id="rId2" Type="http://schemas.openxmlformats.org/officeDocument/2006/relationships/package" Target="../embeddings/Microsoft_Excel_Worksheet20.xlsx"/><Relationship Id="rId1" Type="http://schemas.openxmlformats.org/officeDocument/2006/relationships/themeOverride" Target="../theme/themeOverride20.xml"/></Relationships>
</file>

<file path=ppt/charts/_rels/chart21.xml.rels><?xml version="1.0" encoding="UTF-8" standalone="yes"?>
<Relationships xmlns="http://schemas.openxmlformats.org/package/2006/relationships"><Relationship Id="rId2" Type="http://schemas.openxmlformats.org/officeDocument/2006/relationships/package" Target="../embeddings/Microsoft_Excel_Worksheet21.xlsx"/><Relationship Id="rId1" Type="http://schemas.openxmlformats.org/officeDocument/2006/relationships/themeOverride" Target="../theme/themeOverride21.xml"/></Relationships>
</file>

<file path=ppt/charts/_rels/chart22.xml.rels><?xml version="1.0" encoding="UTF-8" standalone="yes"?>
<Relationships xmlns="http://schemas.openxmlformats.org/package/2006/relationships"><Relationship Id="rId2" Type="http://schemas.openxmlformats.org/officeDocument/2006/relationships/package" Target="../embeddings/Microsoft_Excel_Worksheet22.xlsx"/><Relationship Id="rId1" Type="http://schemas.openxmlformats.org/officeDocument/2006/relationships/themeOverride" Target="../theme/themeOverride22.xml"/></Relationships>
</file>

<file path=ppt/charts/_rels/chart23.xml.rels><?xml version="1.0" encoding="UTF-8" standalone="yes"?>
<Relationships xmlns="http://schemas.openxmlformats.org/package/2006/relationships"><Relationship Id="rId2" Type="http://schemas.openxmlformats.org/officeDocument/2006/relationships/package" Target="../embeddings/Microsoft_Excel_Worksheet23.xlsx"/><Relationship Id="rId1" Type="http://schemas.openxmlformats.org/officeDocument/2006/relationships/themeOverride" Target="../theme/themeOverride23.xml"/></Relationships>
</file>

<file path=ppt/charts/_rels/chart24.xml.rels><?xml version="1.0" encoding="UTF-8" standalone="yes"?>
<Relationships xmlns="http://schemas.openxmlformats.org/package/2006/relationships"><Relationship Id="rId2" Type="http://schemas.openxmlformats.org/officeDocument/2006/relationships/package" Target="../embeddings/Microsoft_Excel_Worksheet24.xlsx"/><Relationship Id="rId1" Type="http://schemas.openxmlformats.org/officeDocument/2006/relationships/themeOverride" Target="../theme/themeOverride24.xml"/></Relationships>
</file>

<file path=ppt/charts/_rels/chart25.xml.rels><?xml version="1.0" encoding="UTF-8" standalone="yes"?>
<Relationships xmlns="http://schemas.openxmlformats.org/package/2006/relationships"><Relationship Id="rId2" Type="http://schemas.openxmlformats.org/officeDocument/2006/relationships/package" Target="../embeddings/Microsoft_Excel_Worksheet25.xlsx"/><Relationship Id="rId1" Type="http://schemas.openxmlformats.org/officeDocument/2006/relationships/themeOverride" Target="../theme/themeOverride25.xml"/></Relationships>
</file>

<file path=ppt/charts/_rels/chart26.xml.rels><?xml version="1.0" encoding="UTF-8" standalone="yes"?>
<Relationships xmlns="http://schemas.openxmlformats.org/package/2006/relationships"><Relationship Id="rId2" Type="http://schemas.openxmlformats.org/officeDocument/2006/relationships/package" Target="../embeddings/Microsoft_Excel_Worksheet26.xlsx"/><Relationship Id="rId1" Type="http://schemas.openxmlformats.org/officeDocument/2006/relationships/themeOverride" Target="../theme/themeOverride26.xml"/></Relationships>
</file>

<file path=ppt/charts/_rels/chart27.xml.rels><?xml version="1.0" encoding="UTF-8" standalone="yes"?>
<Relationships xmlns="http://schemas.openxmlformats.org/package/2006/relationships"><Relationship Id="rId2" Type="http://schemas.openxmlformats.org/officeDocument/2006/relationships/package" Target="../embeddings/Microsoft_Excel_Worksheet27.xlsx"/><Relationship Id="rId1" Type="http://schemas.openxmlformats.org/officeDocument/2006/relationships/themeOverride" Target="../theme/themeOverride27.xml"/></Relationships>
</file>

<file path=ppt/charts/_rels/chart28.xml.rels><?xml version="1.0" encoding="UTF-8" standalone="yes"?>
<Relationships xmlns="http://schemas.openxmlformats.org/package/2006/relationships"><Relationship Id="rId2" Type="http://schemas.openxmlformats.org/officeDocument/2006/relationships/package" Target="../embeddings/Microsoft_Excel_Worksheet28.xlsx"/><Relationship Id="rId1" Type="http://schemas.openxmlformats.org/officeDocument/2006/relationships/themeOverride" Target="../theme/themeOverride28.xml"/></Relationships>
</file>

<file path=ppt/charts/_rels/chart29.xml.rels><?xml version="1.0" encoding="UTF-8" standalone="yes"?>
<Relationships xmlns="http://schemas.openxmlformats.org/package/2006/relationships"><Relationship Id="rId2" Type="http://schemas.openxmlformats.org/officeDocument/2006/relationships/package" Target="../embeddings/Microsoft_Excel_Worksheet29.xlsx"/><Relationship Id="rId1" Type="http://schemas.openxmlformats.org/officeDocument/2006/relationships/themeOverride" Target="../theme/themeOverride29.xml"/></Relationships>
</file>

<file path=ppt/charts/_rels/chart30.xml.rels><?xml version="1.0" encoding="UTF-8" standalone="yes"?>
<Relationships xmlns="http://schemas.openxmlformats.org/package/2006/relationships"><Relationship Id="rId2" Type="http://schemas.openxmlformats.org/officeDocument/2006/relationships/package" Target="../embeddings/Microsoft_Excel_Worksheet30.xlsx"/><Relationship Id="rId1" Type="http://schemas.openxmlformats.org/officeDocument/2006/relationships/themeOverride" Target="../theme/themeOverride30.xml"/></Relationships>
</file>

<file path=ppt/charts/_rels/chart31.xml.rels><?xml version="1.0" encoding="UTF-8" standalone="yes"?>
<Relationships xmlns="http://schemas.openxmlformats.org/package/2006/relationships"><Relationship Id="rId2" Type="http://schemas.openxmlformats.org/officeDocument/2006/relationships/package" Target="../embeddings/Microsoft_Excel_Worksheet31.xlsx"/><Relationship Id="rId1" Type="http://schemas.openxmlformats.org/officeDocument/2006/relationships/themeOverride" Target="../theme/themeOverride31.xml"/></Relationships>
</file>

<file path=ppt/charts/_rels/chart32.xml.rels><?xml version="1.0" encoding="UTF-8" standalone="yes"?>
<Relationships xmlns="http://schemas.openxmlformats.org/package/2006/relationships"><Relationship Id="rId2" Type="http://schemas.openxmlformats.org/officeDocument/2006/relationships/package" Target="../embeddings/Microsoft_Excel_Worksheet32.xlsx"/><Relationship Id="rId1" Type="http://schemas.openxmlformats.org/officeDocument/2006/relationships/themeOverride" Target="../theme/themeOverride32.xml"/></Relationships>
</file>

<file path=ppt/charts/_rels/chart33.xml.rels><?xml version="1.0" encoding="UTF-8" standalone="yes"?>
<Relationships xmlns="http://schemas.openxmlformats.org/package/2006/relationships"><Relationship Id="rId2" Type="http://schemas.openxmlformats.org/officeDocument/2006/relationships/package" Target="../embeddings/Microsoft_Excel_Worksheet33.xlsx"/><Relationship Id="rId1" Type="http://schemas.openxmlformats.org/officeDocument/2006/relationships/themeOverride" Target="../theme/themeOverride33.xml"/></Relationships>
</file>

<file path=ppt/charts/_rels/chart34.xml.rels><?xml version="1.0" encoding="UTF-8" standalone="yes"?>
<Relationships xmlns="http://schemas.openxmlformats.org/package/2006/relationships"><Relationship Id="rId2" Type="http://schemas.openxmlformats.org/officeDocument/2006/relationships/package" Target="../embeddings/Microsoft_Excel_Worksheet34.xlsx"/><Relationship Id="rId1" Type="http://schemas.openxmlformats.org/officeDocument/2006/relationships/themeOverride" Target="../theme/themeOverride34.xml"/></Relationships>
</file>

<file path=ppt/charts/_rels/chart35.xml.rels><?xml version="1.0" encoding="UTF-8" standalone="yes"?>
<Relationships xmlns="http://schemas.openxmlformats.org/package/2006/relationships"><Relationship Id="rId2" Type="http://schemas.openxmlformats.org/officeDocument/2006/relationships/package" Target="../embeddings/Microsoft_Excel_Worksheet35.xlsx"/><Relationship Id="rId1" Type="http://schemas.openxmlformats.org/officeDocument/2006/relationships/themeOverride" Target="../theme/themeOverride35.xml"/></Relationships>
</file>

<file path=ppt/charts/chart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smtClean="0"/>
              <a:t>I </a:t>
            </a:r>
            <a:r>
              <a:rPr lang="nb-NO"/>
              <a:t>hvilken grad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(n=671)</c:v>
                </c:pt>
                <c:pt idx="1">
                  <c:v>Trives du i området der du bor? (n=656)</c:v>
                </c:pt>
                <c:pt idx="2">
                  <c:v>Er det pent i området der du bor? (n=667)</c:v>
                </c:pt>
                <c:pt idx="3">
                  <c:v>Finnes det utendørs møteplasser som er fristende å bruke i området der du bor? (n=667)</c:v>
                </c:pt>
                <c:pt idx="4">
                  <c:v>Er du en del av et godt nabofelleskap? (n=652)</c:v>
                </c:pt>
              </c:strCache>
            </c:strRef>
          </c:cat>
          <c:val>
            <c:numRef>
              <c:f>Sheet1!$D$2:$D$6</c:f>
              <c:numCache>
                <c:formatCode>0</c:formatCode>
                <c:ptCount val="5"/>
                <c:pt idx="0">
                  <c:v>2</c:v>
                </c:pt>
                <c:pt idx="1">
                  <c:v>1</c:v>
                </c:pt>
                <c:pt idx="2">
                  <c:v>2</c:v>
                </c:pt>
                <c:pt idx="3">
                  <c:v>5</c:v>
                </c:pt>
                <c:pt idx="4">
                  <c:v>15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(n=671)</c:v>
                </c:pt>
                <c:pt idx="1">
                  <c:v>Trives du i området der du bor? (n=656)</c:v>
                </c:pt>
                <c:pt idx="2">
                  <c:v>Er det pent i området der du bor? (n=667)</c:v>
                </c:pt>
                <c:pt idx="3">
                  <c:v>Finnes det utendørs møteplasser som er fristende å bruke i området der du bor? (n=667)</c:v>
                </c:pt>
                <c:pt idx="4">
                  <c:v>Er du en del av et godt nabofelleskap? (n=652)</c:v>
                </c:pt>
              </c:strCache>
            </c:strRef>
          </c:cat>
          <c:val>
            <c:numRef>
              <c:f>Sheet1!$C$2:$C$6</c:f>
              <c:numCache>
                <c:formatCode>0</c:formatCode>
                <c:ptCount val="5"/>
                <c:pt idx="0">
                  <c:v>16</c:v>
                </c:pt>
                <c:pt idx="1">
                  <c:v>13</c:v>
                </c:pt>
                <c:pt idx="2">
                  <c:v>35</c:v>
                </c:pt>
                <c:pt idx="3">
                  <c:v>30</c:v>
                </c:pt>
                <c:pt idx="4">
                  <c:v>49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(n=671)</c:v>
                </c:pt>
                <c:pt idx="1">
                  <c:v>Trives du i området der du bor? (n=656)</c:v>
                </c:pt>
                <c:pt idx="2">
                  <c:v>Er det pent i området der du bor? (n=667)</c:v>
                </c:pt>
                <c:pt idx="3">
                  <c:v>Finnes det utendørs møteplasser som er fristende å bruke i området der du bor? (n=667)</c:v>
                </c:pt>
                <c:pt idx="4">
                  <c:v>Er du en del av et godt nabofelleskap? (n=652)</c:v>
                </c:pt>
              </c:strCache>
            </c:strRef>
          </c:cat>
          <c:val>
            <c:numRef>
              <c:f>Sheet1!$B$2:$B$6</c:f>
              <c:numCache>
                <c:formatCode>0</c:formatCode>
                <c:ptCount val="5"/>
                <c:pt idx="0">
                  <c:v>83</c:v>
                </c:pt>
                <c:pt idx="1">
                  <c:v>85</c:v>
                </c:pt>
                <c:pt idx="2">
                  <c:v>63</c:v>
                </c:pt>
                <c:pt idx="3">
                  <c:v>65</c:v>
                </c:pt>
                <c:pt idx="4">
                  <c:v>36</c:v>
                </c:pt>
              </c:numCache>
            </c:numRef>
          </c:val>
        </c:ser>
        <c:dLbls>
          <c:showLegendKey val="0"/>
          <c:showVal val="0"/>
          <c:showCatName val="0"/>
          <c:showSerName val="0"/>
          <c:showPercent val="0"/>
          <c:showBubbleSize val="0"/>
        </c:dLbls>
        <c:gapWidth val="50"/>
        <c:overlap val="100"/>
        <c:axId val="362586032"/>
        <c:axId val="36258642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Trives du i Oslo? (n=671)</c:v>
                      </c:pt>
                      <c:pt idx="1">
                        <c:v>Trives du i området der du bor? (n=656)</c:v>
                      </c:pt>
                      <c:pt idx="2">
                        <c:v>Er det pent i området der du bor? (n=667)</c:v>
                      </c:pt>
                      <c:pt idx="3">
                        <c:v>Finnes det utendørs møteplasser som er fristende å bruke i området der du bor? (n=667)</c:v>
                      </c:pt>
                      <c:pt idx="4">
                        <c:v>Er du en del av et godt nabofelleskap? (n=652)</c:v>
                      </c:pt>
                    </c:strCache>
                  </c:strRef>
                </c:cat>
                <c:val>
                  <c:numRef>
                    <c:extLst>
                      <c:ext uri="{02D57815-91ED-43cb-92C2-25804820EDAC}">
                        <c15:formulaRef>
                          <c15:sqref>Sheet1!$E$2:$E$6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36258603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2586424"/>
        <c:crosses val="autoZero"/>
        <c:auto val="0"/>
        <c:lblAlgn val="ctr"/>
        <c:lblOffset val="100"/>
        <c:noMultiLvlLbl val="0"/>
      </c:catAx>
      <c:valAx>
        <c:axId val="36258642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258603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Sheet1!$C$2:$C$6</c:f>
              <c:numCache>
                <c:formatCode>0</c:formatCode>
                <c:ptCount val="5"/>
                <c:pt idx="0">
                  <c:v>83</c:v>
                </c:pt>
                <c:pt idx="1">
                  <c:v>85</c:v>
                </c:pt>
                <c:pt idx="2">
                  <c:v>63</c:v>
                </c:pt>
                <c:pt idx="3">
                  <c:v>65</c:v>
                </c:pt>
                <c:pt idx="4">
                  <c:v>36</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Trives du i Oslo? (n=7848)</c:v>
                </c:pt>
                <c:pt idx="1">
                  <c:v>Trives du i området der du bor? (n=7618)</c:v>
                </c:pt>
                <c:pt idx="2">
                  <c:v>Er det pent i området der du bor? (n=6143)</c:v>
                </c:pt>
                <c:pt idx="3">
                  <c:v>Finnes det utendørs møteplasser som er fristende å bruke i området der du bor? (n=5103)</c:v>
                </c:pt>
                <c:pt idx="4">
                  <c:v>Er du en del av et godt nabofelleskap? (n=4183)</c:v>
                </c:pt>
              </c:strCache>
            </c:strRef>
          </c:cat>
          <c:val>
            <c:numRef>
              <c:f>Sheet1!$B$2:$B$6</c:f>
              <c:numCache>
                <c:formatCode>0</c:formatCode>
                <c:ptCount val="5"/>
                <c:pt idx="0">
                  <c:v>82</c:v>
                </c:pt>
                <c:pt idx="1">
                  <c:v>81</c:v>
                </c:pt>
                <c:pt idx="2">
                  <c:v>64</c:v>
                </c:pt>
                <c:pt idx="3">
                  <c:v>54</c:v>
                </c:pt>
                <c:pt idx="4">
                  <c:v>44</c:v>
                </c:pt>
              </c:numCache>
            </c:numRef>
          </c:val>
        </c:ser>
        <c:dLbls>
          <c:showLegendKey val="0"/>
          <c:showVal val="0"/>
          <c:showCatName val="0"/>
          <c:showSerName val="0"/>
          <c:showPercent val="0"/>
          <c:showBubbleSize val="0"/>
        </c:dLbls>
        <c:gapWidth val="50"/>
        <c:overlap val="100"/>
        <c:axId val="365809608"/>
        <c:axId val="365810000"/>
      </c:barChart>
      <c:catAx>
        <c:axId val="365809608"/>
        <c:scaling>
          <c:orientation val="maxMin"/>
        </c:scaling>
        <c:delete val="1"/>
        <c:axPos val="l"/>
        <c:numFmt formatCode="General" sourceLinked="1"/>
        <c:majorTickMark val="out"/>
        <c:minorTickMark val="none"/>
        <c:tickLblPos val="nextTo"/>
        <c:crossAx val="365810000"/>
        <c:crosses val="autoZero"/>
        <c:auto val="0"/>
        <c:lblAlgn val="ctr"/>
        <c:lblOffset val="100"/>
        <c:noMultiLvlLbl val="0"/>
      </c:catAx>
      <c:valAx>
        <c:axId val="365810000"/>
        <c:scaling>
          <c:orientation val="minMax"/>
          <c:max val="1"/>
          <c:min val="0"/>
        </c:scaling>
        <c:delete val="1"/>
        <c:axPos val="t"/>
        <c:numFmt formatCode="0%" sourceLinked="1"/>
        <c:majorTickMark val="out"/>
        <c:minorTickMark val="none"/>
        <c:tickLblPos val="high"/>
        <c:crossAx val="36580960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(n=671)</c:v>
                </c:pt>
                <c:pt idx="1">
                  <c:v>Parkeringstilbudet der du bor (n=597)</c:v>
                </c:pt>
                <c:pt idx="2">
                  <c:v>Mulighetene for å sykle der du bor (n=647)</c:v>
                </c:pt>
                <c:pt idx="3">
                  <c:v>Det kollektive transporttilbudet der du bor (n=673)</c:v>
                </c:pt>
              </c:strCache>
            </c:strRef>
          </c:cat>
          <c:val>
            <c:numRef>
              <c:f>Sheet1!$D$2:$D$5</c:f>
              <c:numCache>
                <c:formatCode>0</c:formatCode>
                <c:ptCount val="4"/>
                <c:pt idx="0">
                  <c:v>2</c:v>
                </c:pt>
                <c:pt idx="1">
                  <c:v>34</c:v>
                </c:pt>
                <c:pt idx="2">
                  <c:v>6</c:v>
                </c:pt>
                <c:pt idx="3">
                  <c:v>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(n=671)</c:v>
                </c:pt>
                <c:pt idx="1">
                  <c:v>Parkeringstilbudet der du bor (n=597)</c:v>
                </c:pt>
                <c:pt idx="2">
                  <c:v>Mulighetene for å sykle der du bor (n=647)</c:v>
                </c:pt>
                <c:pt idx="3">
                  <c:v>Det kollektive transporttilbudet der du bor (n=673)</c:v>
                </c:pt>
              </c:strCache>
            </c:strRef>
          </c:cat>
          <c:val>
            <c:numRef>
              <c:f>Sheet1!$C$2:$C$5</c:f>
              <c:numCache>
                <c:formatCode>0</c:formatCode>
                <c:ptCount val="4"/>
                <c:pt idx="0">
                  <c:v>32</c:v>
                </c:pt>
                <c:pt idx="1">
                  <c:v>45</c:v>
                </c:pt>
                <c:pt idx="2">
                  <c:v>45</c:v>
                </c:pt>
                <c:pt idx="3">
                  <c:v>17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(n=671)</c:v>
                </c:pt>
                <c:pt idx="1">
                  <c:v>Parkeringstilbudet der du bor (n=597)</c:v>
                </c:pt>
                <c:pt idx="2">
                  <c:v>Mulighetene for å sykle der du bor (n=647)</c:v>
                </c:pt>
                <c:pt idx="3">
                  <c:v>Det kollektive transporttilbudet der du bor (n=673)</c:v>
                </c:pt>
              </c:strCache>
            </c:strRef>
          </c:cat>
          <c:val>
            <c:numRef>
              <c:f>Sheet1!$B$2:$B$5</c:f>
              <c:numCache>
                <c:formatCode>0</c:formatCode>
                <c:ptCount val="4"/>
                <c:pt idx="0">
                  <c:v>66</c:v>
                </c:pt>
                <c:pt idx="1">
                  <c:v>20</c:v>
                </c:pt>
                <c:pt idx="2">
                  <c:v>49</c:v>
                </c:pt>
                <c:pt idx="3">
                  <c:v>81</c:v>
                </c:pt>
              </c:numCache>
            </c:numRef>
          </c:val>
        </c:ser>
        <c:dLbls>
          <c:showLegendKey val="0"/>
          <c:showVal val="0"/>
          <c:showCatName val="0"/>
          <c:showSerName val="0"/>
          <c:showPercent val="0"/>
          <c:showBubbleSize val="0"/>
        </c:dLbls>
        <c:gapWidth val="50"/>
        <c:overlap val="100"/>
        <c:axId val="365810784"/>
        <c:axId val="36581117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Tilgang til natur- og friluftsområder der du bor (n=671)</c:v>
                      </c:pt>
                      <c:pt idx="1">
                        <c:v>Parkeringstilbudet der du bor (n=597)</c:v>
                      </c:pt>
                      <c:pt idx="2">
                        <c:v>Mulighetene for å sykle der du bor (n=647)</c:v>
                      </c:pt>
                      <c:pt idx="3">
                        <c:v>Det kollektive transporttilbudet der du bor (n=673)</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36581078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5811176"/>
        <c:crosses val="autoZero"/>
        <c:auto val="0"/>
        <c:lblAlgn val="ctr"/>
        <c:lblOffset val="100"/>
        <c:noMultiLvlLbl val="0"/>
      </c:catAx>
      <c:valAx>
        <c:axId val="36581117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581078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Sheet1!$C$2:$C$5</c:f>
              <c:numCache>
                <c:formatCode>0</c:formatCode>
                <c:ptCount val="4"/>
                <c:pt idx="0">
                  <c:v>66</c:v>
                </c:pt>
                <c:pt idx="1">
                  <c:v>20</c:v>
                </c:pt>
                <c:pt idx="2">
                  <c:v>49</c:v>
                </c:pt>
                <c:pt idx="3">
                  <c:v>81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Tilgang til natur- og friluftsområder der du bor (n=7061)</c:v>
                </c:pt>
                <c:pt idx="1">
                  <c:v>Parkeringstilbudet der du bor (n=3655)</c:v>
                </c:pt>
                <c:pt idx="2">
                  <c:v>Mulighetene for å sykle der du bor (n=5998)</c:v>
                </c:pt>
                <c:pt idx="3">
                  <c:v>Det kollektive transporttilbudet der du bor (n=7124)</c:v>
                </c:pt>
              </c:strCache>
            </c:strRef>
          </c:cat>
          <c:val>
            <c:numRef>
              <c:f>Sheet1!$B$2:$B$5</c:f>
              <c:numCache>
                <c:formatCode>0</c:formatCode>
                <c:ptCount val="4"/>
                <c:pt idx="0">
                  <c:v>73</c:v>
                </c:pt>
                <c:pt idx="1">
                  <c:v>41</c:v>
                </c:pt>
                <c:pt idx="2">
                  <c:v>64</c:v>
                </c:pt>
                <c:pt idx="3">
                  <c:v>74</c:v>
                </c:pt>
              </c:numCache>
            </c:numRef>
          </c:val>
        </c:ser>
        <c:dLbls>
          <c:showLegendKey val="0"/>
          <c:showVal val="0"/>
          <c:showCatName val="0"/>
          <c:showSerName val="0"/>
          <c:showPercent val="0"/>
          <c:showBubbleSize val="0"/>
        </c:dLbls>
        <c:gapWidth val="50"/>
        <c:overlap val="100"/>
        <c:axId val="365811960"/>
        <c:axId val="365812352"/>
      </c:barChart>
      <c:catAx>
        <c:axId val="365811960"/>
        <c:scaling>
          <c:orientation val="maxMin"/>
        </c:scaling>
        <c:delete val="1"/>
        <c:axPos val="l"/>
        <c:numFmt formatCode="General" sourceLinked="1"/>
        <c:majorTickMark val="out"/>
        <c:minorTickMark val="none"/>
        <c:tickLblPos val="nextTo"/>
        <c:crossAx val="365812352"/>
        <c:crosses val="autoZero"/>
        <c:auto val="0"/>
        <c:lblAlgn val="ctr"/>
        <c:lblOffset val="100"/>
        <c:noMultiLvlLbl val="0"/>
      </c:catAx>
      <c:valAx>
        <c:axId val="365812352"/>
        <c:scaling>
          <c:orientation val="minMax"/>
          <c:max val="1"/>
          <c:min val="0"/>
        </c:scaling>
        <c:delete val="1"/>
        <c:axPos val="t"/>
        <c:numFmt formatCode="0%" sourceLinked="1"/>
        <c:majorTickMark val="out"/>
        <c:minorTickMark val="none"/>
        <c:tickLblPos val="high"/>
        <c:crossAx val="36581196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 :</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(n=93)</c:v>
                </c:pt>
                <c:pt idx="1">
                  <c:v>Grunnskolens barnetrinn (1-7) (n=50)</c:v>
                </c:pt>
                <c:pt idx="2">
                  <c:v>Grunnskolens ungdomstrinn (8-10) (n=24)</c:v>
                </c:pt>
                <c:pt idx="3">
                  <c:v>Videregående skole (n=33)</c:v>
                </c:pt>
                <c:pt idx="4">
                  <c:v>Aktivitetsskolen (skolefritidsordningen) (n=36)</c:v>
                </c:pt>
                <c:pt idx="5">
                  <c:v>Kulturskolen (n=16)</c:v>
                </c:pt>
              </c:strCache>
            </c:strRef>
          </c:cat>
          <c:val>
            <c:numRef>
              <c:f>Sheet1!$D$2:$D$7</c:f>
              <c:numCache>
                <c:formatCode>0</c:formatCode>
                <c:ptCount val="6"/>
                <c:pt idx="0">
                  <c:v>3</c:v>
                </c:pt>
                <c:pt idx="1">
                  <c:v>2</c:v>
                </c:pt>
                <c:pt idx="2">
                  <c:v>5</c:v>
                </c:pt>
                <c:pt idx="3">
                  <c:v>0</c:v>
                </c:pt>
                <c:pt idx="4">
                  <c:v>13</c:v>
                </c:pt>
                <c:pt idx="5">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(n=93)</c:v>
                </c:pt>
                <c:pt idx="1">
                  <c:v>Grunnskolens barnetrinn (1-7) (n=50)</c:v>
                </c:pt>
                <c:pt idx="2">
                  <c:v>Grunnskolens ungdomstrinn (8-10) (n=24)</c:v>
                </c:pt>
                <c:pt idx="3">
                  <c:v>Videregående skole (n=33)</c:v>
                </c:pt>
                <c:pt idx="4">
                  <c:v>Aktivitetsskolen (skolefritidsordningen) (n=36)</c:v>
                </c:pt>
                <c:pt idx="5">
                  <c:v>Kulturskolen (n=16)</c:v>
                </c:pt>
              </c:strCache>
            </c:strRef>
          </c:cat>
          <c:val>
            <c:numRef>
              <c:f>Sheet1!$C$2:$C$7</c:f>
              <c:numCache>
                <c:formatCode>0</c:formatCode>
                <c:ptCount val="6"/>
                <c:pt idx="0">
                  <c:v>31</c:v>
                </c:pt>
                <c:pt idx="1">
                  <c:v>28</c:v>
                </c:pt>
                <c:pt idx="2">
                  <c:v>34</c:v>
                </c:pt>
                <c:pt idx="3">
                  <c:v>28</c:v>
                </c:pt>
                <c:pt idx="4">
                  <c:v>41</c:v>
                </c:pt>
                <c:pt idx="5">
                  <c:v>33</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(n=93)</c:v>
                </c:pt>
                <c:pt idx="1">
                  <c:v>Grunnskolens barnetrinn (1-7) (n=50)</c:v>
                </c:pt>
                <c:pt idx="2">
                  <c:v>Grunnskolens ungdomstrinn (8-10) (n=24)</c:v>
                </c:pt>
                <c:pt idx="3">
                  <c:v>Videregående skole (n=33)</c:v>
                </c:pt>
                <c:pt idx="4">
                  <c:v>Aktivitetsskolen (skolefritidsordningen) (n=36)</c:v>
                </c:pt>
                <c:pt idx="5">
                  <c:v>Kulturskolen (n=16)</c:v>
                </c:pt>
              </c:strCache>
            </c:strRef>
          </c:cat>
          <c:val>
            <c:numRef>
              <c:f>Sheet1!$B$2:$B$7</c:f>
              <c:numCache>
                <c:formatCode>0</c:formatCode>
                <c:ptCount val="6"/>
                <c:pt idx="0">
                  <c:v>66</c:v>
                </c:pt>
                <c:pt idx="1">
                  <c:v>70</c:v>
                </c:pt>
                <c:pt idx="2">
                  <c:v>61</c:v>
                </c:pt>
                <c:pt idx="3">
                  <c:v>72</c:v>
                </c:pt>
                <c:pt idx="4">
                  <c:v>46</c:v>
                </c:pt>
                <c:pt idx="5">
                  <c:v>67</c:v>
                </c:pt>
              </c:numCache>
            </c:numRef>
          </c:val>
        </c:ser>
        <c:dLbls>
          <c:showLegendKey val="0"/>
          <c:showVal val="0"/>
          <c:showCatName val="0"/>
          <c:showSerName val="0"/>
          <c:showPercent val="0"/>
          <c:showBubbleSize val="0"/>
        </c:dLbls>
        <c:gapWidth val="50"/>
        <c:overlap val="100"/>
        <c:axId val="367210688"/>
        <c:axId val="36721108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 (n=93)</c:v>
                      </c:pt>
                      <c:pt idx="1">
                        <c:v>Grunnskolens barnetrinn (1-7) (n=50)</c:v>
                      </c:pt>
                      <c:pt idx="2">
                        <c:v>Grunnskolens ungdomstrinn (8-10) (n=24)</c:v>
                      </c:pt>
                      <c:pt idx="3">
                        <c:v>Videregående skole (n=33)</c:v>
                      </c:pt>
                      <c:pt idx="4">
                        <c:v>Aktivitetsskolen (skolefritidsordningen) (n=36)</c:v>
                      </c:pt>
                      <c:pt idx="5">
                        <c:v>Kulturskolen (n=16)</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3672106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7211080"/>
        <c:crosses val="autoZero"/>
        <c:auto val="0"/>
        <c:lblAlgn val="ctr"/>
        <c:lblOffset val="100"/>
        <c:noMultiLvlLbl val="0"/>
      </c:catAx>
      <c:valAx>
        <c:axId val="36721108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721068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Sheet1!$C$2:$C$7</c:f>
              <c:numCache>
                <c:formatCode>0</c:formatCode>
                <c:ptCount val="6"/>
                <c:pt idx="0">
                  <c:v>66</c:v>
                </c:pt>
                <c:pt idx="1">
                  <c:v>70</c:v>
                </c:pt>
                <c:pt idx="2">
                  <c:v>61</c:v>
                </c:pt>
                <c:pt idx="3">
                  <c:v>72</c:v>
                </c:pt>
                <c:pt idx="4">
                  <c:v>46</c:v>
                </c:pt>
                <c:pt idx="5">
                  <c:v>67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 (n=1142)</c:v>
                </c:pt>
                <c:pt idx="1">
                  <c:v>Grunnskolens barnetrinn (1-7) (n=1019)</c:v>
                </c:pt>
                <c:pt idx="2">
                  <c:v>Grunnskolens ungdomstrinn (8-10) (n=432)</c:v>
                </c:pt>
                <c:pt idx="3">
                  <c:v>Videregående skole (n=645)</c:v>
                </c:pt>
                <c:pt idx="4">
                  <c:v>Aktivitetsskolen (skolefritidsordningen) (n=507)</c:v>
                </c:pt>
                <c:pt idx="5">
                  <c:v>Kulturskolen (n=172)</c:v>
                </c:pt>
              </c:strCache>
            </c:strRef>
          </c:cat>
          <c:val>
            <c:numRef>
              <c:f>Sheet1!$B$2:$B$7</c:f>
              <c:numCache>
                <c:formatCode>0</c:formatCode>
                <c:ptCount val="6"/>
                <c:pt idx="0">
                  <c:v>69</c:v>
                </c:pt>
                <c:pt idx="1">
                  <c:v>67</c:v>
                </c:pt>
                <c:pt idx="2">
                  <c:v>55</c:v>
                </c:pt>
                <c:pt idx="3">
                  <c:v>65</c:v>
                </c:pt>
                <c:pt idx="4">
                  <c:v>58</c:v>
                </c:pt>
                <c:pt idx="5">
                  <c:v>67</c:v>
                </c:pt>
              </c:numCache>
            </c:numRef>
          </c:val>
        </c:ser>
        <c:dLbls>
          <c:showLegendKey val="0"/>
          <c:showVal val="0"/>
          <c:showCatName val="0"/>
          <c:showSerName val="0"/>
          <c:showPercent val="0"/>
          <c:showBubbleSize val="0"/>
        </c:dLbls>
        <c:gapWidth val="50"/>
        <c:overlap val="100"/>
        <c:axId val="367211864"/>
        <c:axId val="367212256"/>
      </c:barChart>
      <c:catAx>
        <c:axId val="367211864"/>
        <c:scaling>
          <c:orientation val="maxMin"/>
        </c:scaling>
        <c:delete val="1"/>
        <c:axPos val="l"/>
        <c:numFmt formatCode="General" sourceLinked="1"/>
        <c:majorTickMark val="out"/>
        <c:minorTickMark val="none"/>
        <c:tickLblPos val="nextTo"/>
        <c:crossAx val="367212256"/>
        <c:crosses val="autoZero"/>
        <c:auto val="0"/>
        <c:lblAlgn val="ctr"/>
        <c:lblOffset val="100"/>
        <c:noMultiLvlLbl val="0"/>
      </c:catAx>
      <c:valAx>
        <c:axId val="367212256"/>
        <c:scaling>
          <c:orientation val="minMax"/>
          <c:max val="1"/>
          <c:min val="0"/>
        </c:scaling>
        <c:delete val="1"/>
        <c:axPos val="t"/>
        <c:numFmt formatCode="0%" sourceLinked="1"/>
        <c:majorTickMark val="out"/>
        <c:minorTickMark val="none"/>
        <c:tickLblPos val="high"/>
        <c:crossAx val="36721186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av tjenesten, hvordan vurderer du:</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(n=146)</c:v>
                </c:pt>
                <c:pt idx="1">
                  <c:v>Grunnskolens barnetrinn (1-7) (n=128)</c:v>
                </c:pt>
                <c:pt idx="2">
                  <c:v>Grunnskolens ungdomstrinn (8-10) (n=122)</c:v>
                </c:pt>
                <c:pt idx="3">
                  <c:v>Videregående skole (n=120)</c:v>
                </c:pt>
                <c:pt idx="4">
                  <c:v>Aktivitetsskolen (skolefritidsordningen) (n=85)</c:v>
                </c:pt>
                <c:pt idx="5">
                  <c:v>Kulturskolen (n=73)</c:v>
                </c:pt>
              </c:strCache>
            </c:strRef>
          </c:cat>
          <c:val>
            <c:numRef>
              <c:f>Sheet1!$D$2:$D$7</c:f>
              <c:numCache>
                <c:formatCode>0</c:formatCode>
                <c:ptCount val="6"/>
                <c:pt idx="0">
                  <c:v>1</c:v>
                </c:pt>
                <c:pt idx="1">
                  <c:v>2</c:v>
                </c:pt>
                <c:pt idx="2">
                  <c:v>4</c:v>
                </c:pt>
                <c:pt idx="3">
                  <c:v>4</c:v>
                </c:pt>
                <c:pt idx="4">
                  <c:v>4</c:v>
                </c:pt>
                <c:pt idx="5">
                  <c:v>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(n=146)</c:v>
                </c:pt>
                <c:pt idx="1">
                  <c:v>Grunnskolens barnetrinn (1-7) (n=128)</c:v>
                </c:pt>
                <c:pt idx="2">
                  <c:v>Grunnskolens ungdomstrinn (8-10) (n=122)</c:v>
                </c:pt>
                <c:pt idx="3">
                  <c:v>Videregående skole (n=120)</c:v>
                </c:pt>
                <c:pt idx="4">
                  <c:v>Aktivitetsskolen (skolefritidsordningen) (n=85)</c:v>
                </c:pt>
                <c:pt idx="5">
                  <c:v>Kulturskolen (n=73)</c:v>
                </c:pt>
              </c:strCache>
            </c:strRef>
          </c:cat>
          <c:val>
            <c:numRef>
              <c:f>Sheet1!$C$2:$C$7</c:f>
              <c:numCache>
                <c:formatCode>0</c:formatCode>
                <c:ptCount val="6"/>
                <c:pt idx="0">
                  <c:v>46</c:v>
                </c:pt>
                <c:pt idx="1">
                  <c:v>54</c:v>
                </c:pt>
                <c:pt idx="2">
                  <c:v>56</c:v>
                </c:pt>
                <c:pt idx="3">
                  <c:v>49</c:v>
                </c:pt>
                <c:pt idx="4">
                  <c:v>65</c:v>
                </c:pt>
                <c:pt idx="5">
                  <c:v>70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(n=146)</c:v>
                </c:pt>
                <c:pt idx="1">
                  <c:v>Grunnskolens barnetrinn (1-7) (n=128)</c:v>
                </c:pt>
                <c:pt idx="2">
                  <c:v>Grunnskolens ungdomstrinn (8-10) (n=122)</c:v>
                </c:pt>
                <c:pt idx="3">
                  <c:v>Videregående skole (n=120)</c:v>
                </c:pt>
                <c:pt idx="4">
                  <c:v>Aktivitetsskolen (skolefritidsordningen) (n=85)</c:v>
                </c:pt>
                <c:pt idx="5">
                  <c:v>Kulturskolen (n=73)</c:v>
                </c:pt>
              </c:strCache>
            </c:strRef>
          </c:cat>
          <c:val>
            <c:numRef>
              <c:f>Sheet1!$B$2:$B$7</c:f>
              <c:numCache>
                <c:formatCode>0</c:formatCode>
                <c:ptCount val="6"/>
                <c:pt idx="0">
                  <c:v>53</c:v>
                </c:pt>
                <c:pt idx="1">
                  <c:v>44</c:v>
                </c:pt>
                <c:pt idx="2">
                  <c:v>40</c:v>
                </c:pt>
                <c:pt idx="3">
                  <c:v>47</c:v>
                </c:pt>
                <c:pt idx="4">
                  <c:v>31</c:v>
                </c:pt>
                <c:pt idx="5">
                  <c:v>27</c:v>
                </c:pt>
              </c:numCache>
            </c:numRef>
          </c:val>
        </c:ser>
        <c:dLbls>
          <c:showLegendKey val="0"/>
          <c:showVal val="0"/>
          <c:showCatName val="0"/>
          <c:showSerName val="0"/>
          <c:showPercent val="0"/>
          <c:showBubbleSize val="0"/>
        </c:dLbls>
        <c:gapWidth val="50"/>
        <c:overlap val="100"/>
        <c:axId val="367213040"/>
        <c:axId val="367213432"/>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Barnehagetilbudet (n=146)</c:v>
                      </c:pt>
                      <c:pt idx="1">
                        <c:v>Grunnskolens barnetrinn (1-7) (n=128)</c:v>
                      </c:pt>
                      <c:pt idx="2">
                        <c:v>Grunnskolens ungdomstrinn (8-10) (n=122)</c:v>
                      </c:pt>
                      <c:pt idx="3">
                        <c:v>Videregående skole (n=120)</c:v>
                      </c:pt>
                      <c:pt idx="4">
                        <c:v>Aktivitetsskolen (skolefritidsordningen) (n=85)</c:v>
                      </c:pt>
                      <c:pt idx="5">
                        <c:v>Kulturskolen (n=73)</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367213040"/>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7213432"/>
        <c:crosses val="autoZero"/>
        <c:auto val="0"/>
        <c:lblAlgn val="ctr"/>
        <c:lblOffset val="100"/>
        <c:noMultiLvlLbl val="0"/>
      </c:catAx>
      <c:valAx>
        <c:axId val="36721343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7213040"/>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Sheet1!$C$2:$C$7</c:f>
              <c:numCache>
                <c:formatCode>0</c:formatCode>
                <c:ptCount val="6"/>
                <c:pt idx="0">
                  <c:v>53</c:v>
                </c:pt>
                <c:pt idx="1">
                  <c:v>44</c:v>
                </c:pt>
                <c:pt idx="2">
                  <c:v>40</c:v>
                </c:pt>
                <c:pt idx="3">
                  <c:v>47</c:v>
                </c:pt>
                <c:pt idx="4">
                  <c:v>31</c:v>
                </c:pt>
                <c:pt idx="5">
                  <c:v>27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Barnehagetilbudet (n=1489)</c:v>
                </c:pt>
                <c:pt idx="1">
                  <c:v>Grunnskolens barnetrinn (1-7) (n=1326)</c:v>
                </c:pt>
                <c:pt idx="2">
                  <c:v>Grunnskolens ungdomstrinn (8-10) (n=1093)</c:v>
                </c:pt>
                <c:pt idx="3">
                  <c:v>Videregående skole (n=917)</c:v>
                </c:pt>
                <c:pt idx="4">
                  <c:v>Aktivitetsskolen (skolefritidsordningen) (n=953)</c:v>
                </c:pt>
                <c:pt idx="5">
                  <c:v>Kulturskolen (n=435)</c:v>
                </c:pt>
              </c:strCache>
            </c:strRef>
          </c:cat>
          <c:val>
            <c:numRef>
              <c:f>Sheet1!$B$2:$B$7</c:f>
              <c:numCache>
                <c:formatCode>0</c:formatCode>
                <c:ptCount val="6"/>
                <c:pt idx="0">
                  <c:v>56</c:v>
                </c:pt>
                <c:pt idx="1">
                  <c:v>54</c:v>
                </c:pt>
                <c:pt idx="2">
                  <c:v>44</c:v>
                </c:pt>
                <c:pt idx="3">
                  <c:v>44</c:v>
                </c:pt>
                <c:pt idx="4">
                  <c:v>44</c:v>
                </c:pt>
                <c:pt idx="5">
                  <c:v>33</c:v>
                </c:pt>
              </c:numCache>
            </c:numRef>
          </c:val>
        </c:ser>
        <c:dLbls>
          <c:showLegendKey val="0"/>
          <c:showVal val="0"/>
          <c:showCatName val="0"/>
          <c:showSerName val="0"/>
          <c:showPercent val="0"/>
          <c:showBubbleSize val="0"/>
        </c:dLbls>
        <c:gapWidth val="50"/>
        <c:overlap val="100"/>
        <c:axId val="367214216"/>
        <c:axId val="367327400"/>
      </c:barChart>
      <c:catAx>
        <c:axId val="367214216"/>
        <c:scaling>
          <c:orientation val="maxMin"/>
        </c:scaling>
        <c:delete val="1"/>
        <c:axPos val="l"/>
        <c:numFmt formatCode="General" sourceLinked="1"/>
        <c:majorTickMark val="out"/>
        <c:minorTickMark val="none"/>
        <c:tickLblPos val="nextTo"/>
        <c:crossAx val="367327400"/>
        <c:crosses val="autoZero"/>
        <c:auto val="0"/>
        <c:lblAlgn val="ctr"/>
        <c:lblOffset val="100"/>
        <c:noMultiLvlLbl val="0"/>
      </c:catAx>
      <c:valAx>
        <c:axId val="367327400"/>
        <c:scaling>
          <c:orientation val="minMax"/>
          <c:max val="1"/>
          <c:min val="0"/>
        </c:scaling>
        <c:delete val="1"/>
        <c:axPos val="t"/>
        <c:numFmt formatCode="0%" sourceLinked="1"/>
        <c:majorTickMark val="out"/>
        <c:minorTickMark val="none"/>
        <c:tickLblPos val="high"/>
        <c:crossAx val="36721421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dine erfaringer, hvordan vurderer du:</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(n=459)</c:v>
                </c:pt>
                <c:pt idx="1">
                  <c:v>Legevakten (n=220)</c:v>
                </c:pt>
                <c:pt idx="2">
                  <c:v>Helsestasjonstjenesten (n=133)</c:v>
                </c:pt>
                <c:pt idx="3">
                  <c:v>Skolehelsetjenesten (n=26)</c:v>
                </c:pt>
                <c:pt idx="4">
                  <c:v>Sykehjem / botilbud for eldre (n=6)</c:v>
                </c:pt>
                <c:pt idx="5">
                  <c:v>Hjemmetjenesten (n=16)</c:v>
                </c:pt>
                <c:pt idx="6">
                  <c:v>Eldre- /seniorsenteret (n=6)</c:v>
                </c:pt>
                <c:pt idx="7">
                  <c:v>Barnevernstjenesten (n=10)</c:v>
                </c:pt>
                <c:pt idx="8">
                  <c:v>NAV-kontoret (n=123)</c:v>
                </c:pt>
                <c:pt idx="9">
                  <c:v>Aktivitetstilbudet til eldre (n=7)</c:v>
                </c:pt>
              </c:strCache>
            </c:strRef>
          </c:cat>
          <c:val>
            <c:numRef>
              <c:f>Sheet1!$D$2:$D$11</c:f>
              <c:numCache>
                <c:formatCode>0</c:formatCode>
                <c:ptCount val="10"/>
                <c:pt idx="0">
                  <c:v>8</c:v>
                </c:pt>
                <c:pt idx="1">
                  <c:v>9</c:v>
                </c:pt>
                <c:pt idx="2">
                  <c:v>2</c:v>
                </c:pt>
                <c:pt idx="3">
                  <c:v>0</c:v>
                </c:pt>
                <c:pt idx="4">
                  <c:v>18</c:v>
                </c:pt>
                <c:pt idx="5">
                  <c:v>31</c:v>
                </c:pt>
                <c:pt idx="6">
                  <c:v>0</c:v>
                </c:pt>
                <c:pt idx="7">
                  <c:v>38</c:v>
                </c:pt>
                <c:pt idx="8">
                  <c:v>18</c:v>
                </c:pt>
                <c:pt idx="9">
                  <c:v>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(n=459)</c:v>
                </c:pt>
                <c:pt idx="1">
                  <c:v>Legevakten (n=220)</c:v>
                </c:pt>
                <c:pt idx="2">
                  <c:v>Helsestasjonstjenesten (n=133)</c:v>
                </c:pt>
                <c:pt idx="3">
                  <c:v>Skolehelsetjenesten (n=26)</c:v>
                </c:pt>
                <c:pt idx="4">
                  <c:v>Sykehjem / botilbud for eldre (n=6)</c:v>
                </c:pt>
                <c:pt idx="5">
                  <c:v>Hjemmetjenesten (n=16)</c:v>
                </c:pt>
                <c:pt idx="6">
                  <c:v>Eldre- /seniorsenteret (n=6)</c:v>
                </c:pt>
                <c:pt idx="7">
                  <c:v>Barnevernstjenesten (n=10)</c:v>
                </c:pt>
                <c:pt idx="8">
                  <c:v>NAV-kontoret (n=123)</c:v>
                </c:pt>
                <c:pt idx="9">
                  <c:v>Aktivitetstilbudet til eldre (n=7)</c:v>
                </c:pt>
              </c:strCache>
            </c:strRef>
          </c:cat>
          <c:val>
            <c:numRef>
              <c:f>Sheet1!$C$2:$C$11</c:f>
              <c:numCache>
                <c:formatCode>0</c:formatCode>
                <c:ptCount val="10"/>
                <c:pt idx="0">
                  <c:v>33</c:v>
                </c:pt>
                <c:pt idx="1">
                  <c:v>40</c:v>
                </c:pt>
                <c:pt idx="2">
                  <c:v>21</c:v>
                </c:pt>
                <c:pt idx="3">
                  <c:v>37</c:v>
                </c:pt>
                <c:pt idx="4">
                  <c:v>48</c:v>
                </c:pt>
                <c:pt idx="5">
                  <c:v>34</c:v>
                </c:pt>
                <c:pt idx="6">
                  <c:v>31</c:v>
                </c:pt>
                <c:pt idx="7">
                  <c:v>11</c:v>
                </c:pt>
                <c:pt idx="8">
                  <c:v>42</c:v>
                </c:pt>
                <c:pt idx="9">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(n=459)</c:v>
                </c:pt>
                <c:pt idx="1">
                  <c:v>Legevakten (n=220)</c:v>
                </c:pt>
                <c:pt idx="2">
                  <c:v>Helsestasjonstjenesten (n=133)</c:v>
                </c:pt>
                <c:pt idx="3">
                  <c:v>Skolehelsetjenesten (n=26)</c:v>
                </c:pt>
                <c:pt idx="4">
                  <c:v>Sykehjem / botilbud for eldre (n=6)</c:v>
                </c:pt>
                <c:pt idx="5">
                  <c:v>Hjemmetjenesten (n=16)</c:v>
                </c:pt>
                <c:pt idx="6">
                  <c:v>Eldre- /seniorsenteret (n=6)</c:v>
                </c:pt>
                <c:pt idx="7">
                  <c:v>Barnevernstjenesten (n=10)</c:v>
                </c:pt>
                <c:pt idx="8">
                  <c:v>NAV-kontoret (n=123)</c:v>
                </c:pt>
                <c:pt idx="9">
                  <c:v>Aktivitetstilbudet til eldre (n=7)</c:v>
                </c:pt>
              </c:strCache>
            </c:strRef>
          </c:cat>
          <c:val>
            <c:numRef>
              <c:f>Sheet1!$B$2:$B$11</c:f>
              <c:numCache>
                <c:formatCode>0</c:formatCode>
                <c:ptCount val="10"/>
                <c:pt idx="0">
                  <c:v>59</c:v>
                </c:pt>
                <c:pt idx="1">
                  <c:v>51</c:v>
                </c:pt>
                <c:pt idx="2">
                  <c:v>77</c:v>
                </c:pt>
                <c:pt idx="3">
                  <c:v>63</c:v>
                </c:pt>
                <c:pt idx="4">
                  <c:v>34</c:v>
                </c:pt>
                <c:pt idx="5">
                  <c:v>35</c:v>
                </c:pt>
                <c:pt idx="6">
                  <c:v>69</c:v>
                </c:pt>
                <c:pt idx="7">
                  <c:v>52</c:v>
                </c:pt>
                <c:pt idx="8">
                  <c:v>41</c:v>
                </c:pt>
                <c:pt idx="9">
                  <c:v>48</c:v>
                </c:pt>
              </c:numCache>
            </c:numRef>
          </c:val>
        </c:ser>
        <c:dLbls>
          <c:showLegendKey val="0"/>
          <c:showVal val="0"/>
          <c:showCatName val="0"/>
          <c:showSerName val="0"/>
          <c:showPercent val="0"/>
          <c:showBubbleSize val="0"/>
        </c:dLbls>
        <c:gapWidth val="50"/>
        <c:overlap val="100"/>
        <c:axId val="367327792"/>
        <c:axId val="36732857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(n=459)</c:v>
                      </c:pt>
                      <c:pt idx="1">
                        <c:v>Legevakten (n=220)</c:v>
                      </c:pt>
                      <c:pt idx="2">
                        <c:v>Helsestasjonstjenesten (n=133)</c:v>
                      </c:pt>
                      <c:pt idx="3">
                        <c:v>Skolehelsetjenesten (n=26)</c:v>
                      </c:pt>
                      <c:pt idx="4">
                        <c:v>Sykehjem / botilbud for eldre (n=6)</c:v>
                      </c:pt>
                      <c:pt idx="5">
                        <c:v>Hjemmetjenesten (n=16)</c:v>
                      </c:pt>
                      <c:pt idx="6">
                        <c:v>Eldre- /seniorsenteret (n=6)</c:v>
                      </c:pt>
                      <c:pt idx="7">
                        <c:v>Barnevernstjenesten (n=10)</c:v>
                      </c:pt>
                      <c:pt idx="8">
                        <c:v>NAV-kontoret (n=123)</c:v>
                      </c:pt>
                      <c:pt idx="9">
                        <c:v>Aktivitetstilbudet til eldre (n=7)</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36732779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7328576"/>
        <c:crosses val="autoZero"/>
        <c:auto val="0"/>
        <c:lblAlgn val="ctr"/>
        <c:lblOffset val="100"/>
        <c:noMultiLvlLbl val="0"/>
      </c:catAx>
      <c:valAx>
        <c:axId val="36732857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732779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Sheet1!$C$2:$C$11</c:f>
              <c:numCache>
                <c:formatCode>0</c:formatCode>
                <c:ptCount val="10"/>
                <c:pt idx="0">
                  <c:v>59</c:v>
                </c:pt>
                <c:pt idx="1">
                  <c:v>51</c:v>
                </c:pt>
                <c:pt idx="2">
                  <c:v>77</c:v>
                </c:pt>
                <c:pt idx="3">
                  <c:v>63</c:v>
                </c:pt>
                <c:pt idx="4">
                  <c:v>34</c:v>
                </c:pt>
                <c:pt idx="5">
                  <c:v>35</c:v>
                </c:pt>
                <c:pt idx="6">
                  <c:v>69</c:v>
                </c:pt>
                <c:pt idx="7">
                  <c:v>52</c:v>
                </c:pt>
                <c:pt idx="8">
                  <c:v>41</c:v>
                </c:pt>
                <c:pt idx="9">
                  <c:v>48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(n=4494)</c:v>
                </c:pt>
                <c:pt idx="1">
                  <c:v>Legevakten (n=1728)</c:v>
                </c:pt>
                <c:pt idx="2">
                  <c:v>Helsestasjonstjenesten (n=1148)</c:v>
                </c:pt>
                <c:pt idx="3">
                  <c:v>Skolehelsetjenesten (n=502)</c:v>
                </c:pt>
                <c:pt idx="4">
                  <c:v>Sykehjem / botilbud for eldre (n=98)</c:v>
                </c:pt>
                <c:pt idx="5">
                  <c:v>Hjemmetjenesten (n=132)</c:v>
                </c:pt>
                <c:pt idx="6">
                  <c:v>Eldre- /seniorsenteret (n=168)</c:v>
                </c:pt>
                <c:pt idx="7">
                  <c:v>Barnevernstjenesten (n=68)</c:v>
                </c:pt>
                <c:pt idx="8">
                  <c:v>NAV-kontoret (n=538)</c:v>
                </c:pt>
                <c:pt idx="9">
                  <c:v>Aktivitetstilbudet til eldre (n=108)</c:v>
                </c:pt>
              </c:strCache>
            </c:strRef>
          </c:cat>
          <c:val>
            <c:numRef>
              <c:f>Sheet1!$B$2:$B$11</c:f>
              <c:numCache>
                <c:formatCode>0</c:formatCode>
                <c:ptCount val="10"/>
                <c:pt idx="0">
                  <c:v>66</c:v>
                </c:pt>
                <c:pt idx="1">
                  <c:v>51</c:v>
                </c:pt>
                <c:pt idx="2">
                  <c:v>70</c:v>
                </c:pt>
                <c:pt idx="3">
                  <c:v>56</c:v>
                </c:pt>
                <c:pt idx="4">
                  <c:v>28</c:v>
                </c:pt>
                <c:pt idx="5">
                  <c:v>33</c:v>
                </c:pt>
                <c:pt idx="6">
                  <c:v>60</c:v>
                </c:pt>
                <c:pt idx="7">
                  <c:v>40</c:v>
                </c:pt>
                <c:pt idx="8">
                  <c:v>33</c:v>
                </c:pt>
                <c:pt idx="9">
                  <c:v>49</c:v>
                </c:pt>
              </c:numCache>
            </c:numRef>
          </c:val>
        </c:ser>
        <c:dLbls>
          <c:showLegendKey val="0"/>
          <c:showVal val="0"/>
          <c:showCatName val="0"/>
          <c:showSerName val="0"/>
          <c:showPercent val="0"/>
          <c:showBubbleSize val="0"/>
        </c:dLbls>
        <c:gapWidth val="50"/>
        <c:overlap val="100"/>
        <c:axId val="367329360"/>
        <c:axId val="367329752"/>
      </c:barChart>
      <c:catAx>
        <c:axId val="367329360"/>
        <c:scaling>
          <c:orientation val="maxMin"/>
        </c:scaling>
        <c:delete val="1"/>
        <c:axPos val="l"/>
        <c:numFmt formatCode="General" sourceLinked="1"/>
        <c:majorTickMark val="out"/>
        <c:minorTickMark val="none"/>
        <c:tickLblPos val="nextTo"/>
        <c:crossAx val="367329752"/>
        <c:crosses val="autoZero"/>
        <c:auto val="0"/>
        <c:lblAlgn val="ctr"/>
        <c:lblOffset val="100"/>
        <c:noMultiLvlLbl val="0"/>
      </c:catAx>
      <c:valAx>
        <c:axId val="367329752"/>
        <c:scaling>
          <c:orientation val="minMax"/>
          <c:max val="1"/>
          <c:min val="0"/>
        </c:scaling>
        <c:delete val="1"/>
        <c:axPos val="t"/>
        <c:numFmt formatCode="0%" sourceLinked="1"/>
        <c:majorTickMark val="out"/>
        <c:minorTickMark val="none"/>
        <c:tickLblPos val="high"/>
        <c:crossAx val="36732936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Basert på ditt inntrykk, hvordan vurderer du:</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(n=60)</c:v>
                </c:pt>
                <c:pt idx="1">
                  <c:v>Legevakten (n=193)</c:v>
                </c:pt>
                <c:pt idx="2">
                  <c:v>Helsestasjonstjenesten (n=96)</c:v>
                </c:pt>
                <c:pt idx="3">
                  <c:v>Skolehelsetjenesten (n=78)</c:v>
                </c:pt>
                <c:pt idx="4">
                  <c:v>Sykehjem / botilbud for eldre (n=105)</c:v>
                </c:pt>
                <c:pt idx="5">
                  <c:v>Hjemmetjenesten (n=79)</c:v>
                </c:pt>
                <c:pt idx="6">
                  <c:v>Eldre- /seniorsenteret (n=81)</c:v>
                </c:pt>
                <c:pt idx="7">
                  <c:v>Barnevernstjenesten (n=78)</c:v>
                </c:pt>
                <c:pt idx="8">
                  <c:v>NAV-kontoret (n=78)</c:v>
                </c:pt>
                <c:pt idx="9">
                  <c:v>Aktivitetstilbudet til eldre (n=66)</c:v>
                </c:pt>
              </c:strCache>
            </c:strRef>
          </c:cat>
          <c:val>
            <c:numRef>
              <c:f>Sheet1!$D$2:$D$11</c:f>
              <c:numCache>
                <c:formatCode>0</c:formatCode>
                <c:ptCount val="10"/>
                <c:pt idx="0">
                  <c:v>7</c:v>
                </c:pt>
                <c:pt idx="1">
                  <c:v>7</c:v>
                </c:pt>
                <c:pt idx="2">
                  <c:v>3</c:v>
                </c:pt>
                <c:pt idx="3">
                  <c:v>10</c:v>
                </c:pt>
                <c:pt idx="4">
                  <c:v>14</c:v>
                </c:pt>
                <c:pt idx="5">
                  <c:v>14</c:v>
                </c:pt>
                <c:pt idx="6">
                  <c:v>15</c:v>
                </c:pt>
                <c:pt idx="7">
                  <c:v>9</c:v>
                </c:pt>
                <c:pt idx="8">
                  <c:v>13</c:v>
                </c:pt>
                <c:pt idx="9">
                  <c:v>20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(n=60)</c:v>
                </c:pt>
                <c:pt idx="1">
                  <c:v>Legevakten (n=193)</c:v>
                </c:pt>
                <c:pt idx="2">
                  <c:v>Helsestasjonstjenesten (n=96)</c:v>
                </c:pt>
                <c:pt idx="3">
                  <c:v>Skolehelsetjenesten (n=78)</c:v>
                </c:pt>
                <c:pt idx="4">
                  <c:v>Sykehjem / botilbud for eldre (n=105)</c:v>
                </c:pt>
                <c:pt idx="5">
                  <c:v>Hjemmetjenesten (n=79)</c:v>
                </c:pt>
                <c:pt idx="6">
                  <c:v>Eldre- /seniorsenteret (n=81)</c:v>
                </c:pt>
                <c:pt idx="7">
                  <c:v>Barnevernstjenesten (n=78)</c:v>
                </c:pt>
                <c:pt idx="8">
                  <c:v>NAV-kontoret (n=78)</c:v>
                </c:pt>
                <c:pt idx="9">
                  <c:v>Aktivitetstilbudet til eldre (n=66)</c:v>
                </c:pt>
              </c:strCache>
            </c:strRef>
          </c:cat>
          <c:val>
            <c:numRef>
              <c:f>Sheet1!$C$2:$C$11</c:f>
              <c:numCache>
                <c:formatCode>0</c:formatCode>
                <c:ptCount val="10"/>
                <c:pt idx="0">
                  <c:v>53</c:v>
                </c:pt>
                <c:pt idx="1">
                  <c:v>55</c:v>
                </c:pt>
                <c:pt idx="2">
                  <c:v>49</c:v>
                </c:pt>
                <c:pt idx="3">
                  <c:v>66</c:v>
                </c:pt>
                <c:pt idx="4">
                  <c:v>65</c:v>
                </c:pt>
                <c:pt idx="5">
                  <c:v>68</c:v>
                </c:pt>
                <c:pt idx="6">
                  <c:v>56</c:v>
                </c:pt>
                <c:pt idx="7">
                  <c:v>64</c:v>
                </c:pt>
                <c:pt idx="8">
                  <c:v>60</c:v>
                </c:pt>
                <c:pt idx="9">
                  <c:v>60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(n=60)</c:v>
                </c:pt>
                <c:pt idx="1">
                  <c:v>Legevakten (n=193)</c:v>
                </c:pt>
                <c:pt idx="2">
                  <c:v>Helsestasjonstjenesten (n=96)</c:v>
                </c:pt>
                <c:pt idx="3">
                  <c:v>Skolehelsetjenesten (n=78)</c:v>
                </c:pt>
                <c:pt idx="4">
                  <c:v>Sykehjem / botilbud for eldre (n=105)</c:v>
                </c:pt>
                <c:pt idx="5">
                  <c:v>Hjemmetjenesten (n=79)</c:v>
                </c:pt>
                <c:pt idx="6">
                  <c:v>Eldre- /seniorsenteret (n=81)</c:v>
                </c:pt>
                <c:pt idx="7">
                  <c:v>Barnevernstjenesten (n=78)</c:v>
                </c:pt>
                <c:pt idx="8">
                  <c:v>NAV-kontoret (n=78)</c:v>
                </c:pt>
                <c:pt idx="9">
                  <c:v>Aktivitetstilbudet til eldre (n=66)</c:v>
                </c:pt>
              </c:strCache>
            </c:strRef>
          </c:cat>
          <c:val>
            <c:numRef>
              <c:f>Sheet1!$B$2:$B$11</c:f>
              <c:numCache>
                <c:formatCode>0</c:formatCode>
                <c:ptCount val="10"/>
                <c:pt idx="0">
                  <c:v>40</c:v>
                </c:pt>
                <c:pt idx="1">
                  <c:v>37</c:v>
                </c:pt>
                <c:pt idx="2">
                  <c:v>48</c:v>
                </c:pt>
                <c:pt idx="3">
                  <c:v>24</c:v>
                </c:pt>
                <c:pt idx="4">
                  <c:v>22</c:v>
                </c:pt>
                <c:pt idx="5">
                  <c:v>18</c:v>
                </c:pt>
                <c:pt idx="6">
                  <c:v>29</c:v>
                </c:pt>
                <c:pt idx="7">
                  <c:v>26</c:v>
                </c:pt>
                <c:pt idx="8">
                  <c:v>27</c:v>
                </c:pt>
                <c:pt idx="9">
                  <c:v>20</c:v>
                </c:pt>
              </c:numCache>
            </c:numRef>
          </c:val>
        </c:ser>
        <c:dLbls>
          <c:showLegendKey val="0"/>
          <c:showVal val="0"/>
          <c:showCatName val="0"/>
          <c:showSerName val="0"/>
          <c:showPercent val="0"/>
          <c:showBubbleSize val="0"/>
        </c:dLbls>
        <c:gapWidth val="50"/>
        <c:overlap val="100"/>
        <c:axId val="367330536"/>
        <c:axId val="36733092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Sheet1!$A$2:$A$11</c15:sqref>
                        </c15:formulaRef>
                      </c:ext>
                    </c:extLst>
                    <c:strCache>
                      <c:ptCount val="10"/>
                      <c:pt idx="0">
                        <c:v>Din fastlege (n=60)</c:v>
                      </c:pt>
                      <c:pt idx="1">
                        <c:v>Legevakten (n=193)</c:v>
                      </c:pt>
                      <c:pt idx="2">
                        <c:v>Helsestasjonstjenesten (n=96)</c:v>
                      </c:pt>
                      <c:pt idx="3">
                        <c:v>Skolehelsetjenesten (n=78)</c:v>
                      </c:pt>
                      <c:pt idx="4">
                        <c:v>Sykehjem / botilbud for eldre (n=105)</c:v>
                      </c:pt>
                      <c:pt idx="5">
                        <c:v>Hjemmetjenesten (n=79)</c:v>
                      </c:pt>
                      <c:pt idx="6">
                        <c:v>Eldre- /seniorsenteret (n=81)</c:v>
                      </c:pt>
                      <c:pt idx="7">
                        <c:v>Barnevernstjenesten (n=78)</c:v>
                      </c:pt>
                      <c:pt idx="8">
                        <c:v>NAV-kontoret (n=78)</c:v>
                      </c:pt>
                      <c:pt idx="9">
                        <c:v>Aktivitetstilbudet til eldre (n=66)</c:v>
                      </c:pt>
                    </c:strCache>
                  </c:strRef>
                </c:cat>
                <c:val>
                  <c:numRef>
                    <c:extLst>
                      <c:ext uri="{02D57815-91ED-43cb-92C2-25804820EDAC}">
                        <c15:formulaRef>
                          <c15:sqref>Sheet1!$E$2:$E$11</c15:sqref>
                        </c15:formulaRef>
                      </c:ext>
                    </c:extLst>
                    <c:numCache>
                      <c:formatCode>0</c:formatCode>
                      <c:ptCount val="10"/>
                      <c:pt idx="0">
                        <c:v>100</c:v>
                      </c:pt>
                      <c:pt idx="1">
                        <c:v>100</c:v>
                      </c:pt>
                      <c:pt idx="2">
                        <c:v>100</c:v>
                      </c:pt>
                      <c:pt idx="3">
                        <c:v>100</c:v>
                      </c:pt>
                      <c:pt idx="4">
                        <c:v>100</c:v>
                      </c:pt>
                      <c:pt idx="5">
                        <c:v>100</c:v>
                      </c:pt>
                      <c:pt idx="6">
                        <c:v>100</c:v>
                      </c:pt>
                      <c:pt idx="7">
                        <c:v>100</c:v>
                      </c:pt>
                      <c:pt idx="8">
                        <c:v>100</c:v>
                      </c:pt>
                      <c:pt idx="9">
                        <c:v>100</c:v>
                      </c:pt>
                    </c:numCache>
                  </c:numRef>
                </c:val>
              </c15:ser>
            </c15:filteredBarSeries>
          </c:ext>
        </c:extLst>
      </c:barChart>
      <c:catAx>
        <c:axId val="3673305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7330928"/>
        <c:crosses val="autoZero"/>
        <c:auto val="0"/>
        <c:lblAlgn val="ctr"/>
        <c:lblOffset val="100"/>
        <c:noMultiLvlLbl val="0"/>
      </c:catAx>
      <c:valAx>
        <c:axId val="36733092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73305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Sheet1!$C$2:$C$11</c:f>
              <c:numCache>
                <c:formatCode>0</c:formatCode>
                <c:ptCount val="10"/>
                <c:pt idx="0">
                  <c:v>40</c:v>
                </c:pt>
                <c:pt idx="1">
                  <c:v>37</c:v>
                </c:pt>
                <c:pt idx="2">
                  <c:v>48</c:v>
                </c:pt>
                <c:pt idx="3">
                  <c:v>24</c:v>
                </c:pt>
                <c:pt idx="4">
                  <c:v>22</c:v>
                </c:pt>
                <c:pt idx="5">
                  <c:v>18</c:v>
                </c:pt>
                <c:pt idx="6">
                  <c:v>29</c:v>
                </c:pt>
                <c:pt idx="7">
                  <c:v>26</c:v>
                </c:pt>
                <c:pt idx="8">
                  <c:v>27</c:v>
                </c:pt>
                <c:pt idx="9">
                  <c:v>20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Sheet1!$A$2:$A$11</c:f>
              <c:strCache>
                <c:ptCount val="10"/>
                <c:pt idx="0">
                  <c:v>Din fastlege (n=446)</c:v>
                </c:pt>
                <c:pt idx="1">
                  <c:v>Legevakten (n=1016)</c:v>
                </c:pt>
                <c:pt idx="2">
                  <c:v>Helsestasjonstjenesten (n=830)</c:v>
                </c:pt>
                <c:pt idx="3">
                  <c:v>Skolehelsetjenesten (n=502)</c:v>
                </c:pt>
                <c:pt idx="4">
                  <c:v>Sykehjem / botilbud for eldre (n=389)</c:v>
                </c:pt>
                <c:pt idx="5">
                  <c:v>Hjemmetjenesten (n=325)</c:v>
                </c:pt>
                <c:pt idx="6">
                  <c:v>Eldre- /seniorsenteret (n=470)</c:v>
                </c:pt>
                <c:pt idx="7">
                  <c:v>Barnevernstjenesten (n=348)</c:v>
                </c:pt>
                <c:pt idx="8">
                  <c:v>NAV-kontoret (n=322)</c:v>
                </c:pt>
                <c:pt idx="9">
                  <c:v>Aktivitetstilbudet til eldre (n=363)</c:v>
                </c:pt>
              </c:strCache>
            </c:strRef>
          </c:cat>
          <c:val>
            <c:numRef>
              <c:f>Sheet1!$B$2:$B$11</c:f>
              <c:numCache>
                <c:formatCode>0</c:formatCode>
                <c:ptCount val="10"/>
                <c:pt idx="0">
                  <c:v>50</c:v>
                </c:pt>
                <c:pt idx="1">
                  <c:v>37</c:v>
                </c:pt>
                <c:pt idx="2">
                  <c:v>45</c:v>
                </c:pt>
                <c:pt idx="3">
                  <c:v>34</c:v>
                </c:pt>
                <c:pt idx="4">
                  <c:v>21</c:v>
                </c:pt>
                <c:pt idx="5">
                  <c:v>22</c:v>
                </c:pt>
                <c:pt idx="6">
                  <c:v>33</c:v>
                </c:pt>
                <c:pt idx="7">
                  <c:v>27</c:v>
                </c:pt>
                <c:pt idx="8">
                  <c:v>22</c:v>
                </c:pt>
                <c:pt idx="9">
                  <c:v>27</c:v>
                </c:pt>
              </c:numCache>
            </c:numRef>
          </c:val>
        </c:ser>
        <c:dLbls>
          <c:showLegendKey val="0"/>
          <c:showVal val="0"/>
          <c:showCatName val="0"/>
          <c:showSerName val="0"/>
          <c:showPercent val="0"/>
          <c:showBubbleSize val="0"/>
        </c:dLbls>
        <c:gapWidth val="50"/>
        <c:overlap val="100"/>
        <c:axId val="367118800"/>
        <c:axId val="367119192"/>
      </c:barChart>
      <c:catAx>
        <c:axId val="367118800"/>
        <c:scaling>
          <c:orientation val="maxMin"/>
        </c:scaling>
        <c:delete val="1"/>
        <c:axPos val="l"/>
        <c:numFmt formatCode="General" sourceLinked="1"/>
        <c:majorTickMark val="out"/>
        <c:minorTickMark val="none"/>
        <c:tickLblPos val="nextTo"/>
        <c:crossAx val="367119192"/>
        <c:crosses val="autoZero"/>
        <c:auto val="0"/>
        <c:lblAlgn val="ctr"/>
        <c:lblOffset val="100"/>
        <c:noMultiLvlLbl val="0"/>
      </c:catAx>
      <c:valAx>
        <c:axId val="367119192"/>
        <c:scaling>
          <c:orientation val="minMax"/>
          <c:max val="1"/>
          <c:min val="0"/>
        </c:scaling>
        <c:delete val="1"/>
        <c:axPos val="t"/>
        <c:numFmt formatCode="0%" sourceLinked="1"/>
        <c:majorTickMark val="out"/>
        <c:minorTickMark val="none"/>
        <c:tickLblPos val="high"/>
        <c:crossAx val="36711880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 trygghet når det gjelder å ferdes ute på...</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0"/>
          <c:order val="0"/>
          <c:tx>
            <c:strRef>
              <c:f>Sheet1!#REF!</c:f>
              <c:strCache>
                <c:ptCount val="1"/>
                <c:pt idx="0">
                  <c:v>#REF!</c:v>
                </c:pt>
              </c:strCache>
            </c:strRef>
          </c:tx>
          <c:invertIfNegative val="0"/>
          <c:cat>
            <c:strRef>
              <c:f>Sheet1!$A$2:$A$5</c:f>
              <c:strCache>
                <c:ptCount val="4"/>
                <c:pt idx="0">
                  <c:v>dagtid i Oslo sentrum  (n=674)</c:v>
                </c:pt>
                <c:pt idx="1">
                  <c:v>kveldstid i Oslo sentrum  (n=663)</c:v>
                </c:pt>
                <c:pt idx="2">
                  <c:v>dagtid der du bor (n=674)</c:v>
                </c:pt>
                <c:pt idx="3">
                  <c:v>kveldstid der du bor (n=669)</c:v>
                </c:pt>
              </c:strCache>
            </c:strRef>
          </c:cat>
          <c:val>
            <c:numRef>
              <c:f>Sheet1!#REF!</c:f>
              <c:numCache>
                <c:formatCode>General</c:formatCode>
                <c:ptCount val="1"/>
                <c:pt idx="0">
                  <c:v>1</c:v>
                </c:pt>
              </c:numCache>
            </c:numRef>
          </c:val>
        </c:ser>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(n=674)</c:v>
                </c:pt>
                <c:pt idx="1">
                  <c:v>kveldstid i Oslo sentrum  (n=663)</c:v>
                </c:pt>
                <c:pt idx="2">
                  <c:v>dagtid der du bor (n=674)</c:v>
                </c:pt>
                <c:pt idx="3">
                  <c:v>kveldstid der du bor (n=669)</c:v>
                </c:pt>
              </c:strCache>
            </c:strRef>
          </c:cat>
          <c:val>
            <c:numRef>
              <c:f>Sheet1!$D$2:$D$5</c:f>
              <c:numCache>
                <c:formatCode>0</c:formatCode>
                <c:ptCount val="4"/>
                <c:pt idx="0">
                  <c:v>1</c:v>
                </c:pt>
                <c:pt idx="1">
                  <c:v>12</c:v>
                </c:pt>
                <c:pt idx="2">
                  <c:v>0</c:v>
                </c:pt>
                <c:pt idx="3">
                  <c:v>3</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(n=674)</c:v>
                </c:pt>
                <c:pt idx="1">
                  <c:v>kveldstid i Oslo sentrum  (n=663)</c:v>
                </c:pt>
                <c:pt idx="2">
                  <c:v>dagtid der du bor (n=674)</c:v>
                </c:pt>
                <c:pt idx="3">
                  <c:v>kveldstid der du bor (n=669)</c:v>
                </c:pt>
              </c:strCache>
            </c:strRef>
          </c:cat>
          <c:val>
            <c:numRef>
              <c:f>Sheet1!$C$2:$C$5</c:f>
              <c:numCache>
                <c:formatCode>0</c:formatCode>
                <c:ptCount val="4"/>
                <c:pt idx="0">
                  <c:v>14</c:v>
                </c:pt>
                <c:pt idx="1">
                  <c:v>49</c:v>
                </c:pt>
                <c:pt idx="2">
                  <c:v>6</c:v>
                </c:pt>
                <c:pt idx="3">
                  <c:v>30</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(n=674)</c:v>
                </c:pt>
                <c:pt idx="1">
                  <c:v>kveldstid i Oslo sentrum  (n=663)</c:v>
                </c:pt>
                <c:pt idx="2">
                  <c:v>dagtid der du bor (n=674)</c:v>
                </c:pt>
                <c:pt idx="3">
                  <c:v>kveldstid der du bor (n=669)</c:v>
                </c:pt>
              </c:strCache>
            </c:strRef>
          </c:cat>
          <c:val>
            <c:numRef>
              <c:f>Sheet1!$B$2:$B$5</c:f>
              <c:numCache>
                <c:formatCode>0</c:formatCode>
                <c:ptCount val="4"/>
                <c:pt idx="0">
                  <c:v>85</c:v>
                </c:pt>
                <c:pt idx="1">
                  <c:v>39</c:v>
                </c:pt>
                <c:pt idx="2">
                  <c:v>94</c:v>
                </c:pt>
                <c:pt idx="3">
                  <c:v>68</c:v>
                </c:pt>
              </c:numCache>
            </c:numRef>
          </c:val>
        </c:ser>
        <c:dLbls>
          <c:showLegendKey val="0"/>
          <c:showVal val="0"/>
          <c:showCatName val="0"/>
          <c:showSerName val="0"/>
          <c:showPercent val="0"/>
          <c:showBubbleSize val="0"/>
        </c:dLbls>
        <c:gapWidth val="50"/>
        <c:overlap val="100"/>
        <c:axId val="360794136"/>
        <c:axId val="363302912"/>
      </c:barChart>
      <c:catAx>
        <c:axId val="36079413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3302912"/>
        <c:crosses val="autoZero"/>
        <c:auto val="0"/>
        <c:lblAlgn val="ctr"/>
        <c:lblOffset val="100"/>
        <c:noMultiLvlLbl val="0"/>
      </c:catAx>
      <c:valAx>
        <c:axId val="363302912"/>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079413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Sheet1!$C$2:$C$5</c:f>
              <c:numCache>
                <c:formatCode>0</c:formatCode>
                <c:ptCount val="4"/>
                <c:pt idx="0">
                  <c:v>85</c:v>
                </c:pt>
                <c:pt idx="1">
                  <c:v>39</c:v>
                </c:pt>
                <c:pt idx="2">
                  <c:v>94</c:v>
                </c:pt>
                <c:pt idx="3">
                  <c:v>68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dagtid i Oslo sentrum  (n=7844)</c:v>
                </c:pt>
                <c:pt idx="1">
                  <c:v>kveldstid i Oslo sentrum  (n=3628)</c:v>
                </c:pt>
                <c:pt idx="2">
                  <c:v>dagtid der du bor (n=8989)</c:v>
                </c:pt>
                <c:pt idx="3">
                  <c:v>kveldstid der du bor (n=6833)</c:v>
                </c:pt>
              </c:strCache>
            </c:strRef>
          </c:cat>
          <c:val>
            <c:numRef>
              <c:f>Sheet1!$B$2:$B$5</c:f>
              <c:numCache>
                <c:formatCode>0</c:formatCode>
                <c:ptCount val="4"/>
                <c:pt idx="0">
                  <c:v>81</c:v>
                </c:pt>
                <c:pt idx="1">
                  <c:v>38</c:v>
                </c:pt>
                <c:pt idx="2">
                  <c:v>92</c:v>
                </c:pt>
                <c:pt idx="3">
                  <c:v>71</c:v>
                </c:pt>
              </c:numCache>
            </c:numRef>
          </c:val>
        </c:ser>
        <c:dLbls>
          <c:showLegendKey val="0"/>
          <c:showVal val="0"/>
          <c:showCatName val="0"/>
          <c:showSerName val="0"/>
          <c:showPercent val="0"/>
          <c:showBubbleSize val="0"/>
        </c:dLbls>
        <c:gapWidth val="50"/>
        <c:overlap val="100"/>
        <c:axId val="363303696"/>
        <c:axId val="363304088"/>
      </c:barChart>
      <c:catAx>
        <c:axId val="363303696"/>
        <c:scaling>
          <c:orientation val="maxMin"/>
        </c:scaling>
        <c:delete val="1"/>
        <c:axPos val="l"/>
        <c:numFmt formatCode="General" sourceLinked="1"/>
        <c:majorTickMark val="out"/>
        <c:minorTickMark val="none"/>
        <c:tickLblPos val="nextTo"/>
        <c:crossAx val="363304088"/>
        <c:crosses val="autoZero"/>
        <c:auto val="0"/>
        <c:lblAlgn val="ctr"/>
        <c:lblOffset val="100"/>
        <c:noMultiLvlLbl val="0"/>
      </c:catAx>
      <c:valAx>
        <c:axId val="363304088"/>
        <c:scaling>
          <c:orientation val="minMax"/>
          <c:max val="1"/>
          <c:min val="0"/>
        </c:scaling>
        <c:delete val="1"/>
        <c:axPos val="t"/>
        <c:numFmt formatCode="0%" sourceLinked="1"/>
        <c:majorTickMark val="out"/>
        <c:minorTickMark val="none"/>
        <c:tickLblPos val="high"/>
        <c:crossAx val="363303696"/>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en kommunal tjeneste, på grunn av:</a:t>
            </a:r>
          </a:p>
        </c:rich>
      </c:tx>
      <c:overlay val="0"/>
    </c:title>
    <c:autoTitleDeleted val="0"/>
    <c:plotArea>
      <c:layout>
        <c:manualLayout>
          <c:layoutTarget val="inner"/>
          <c:xMode val="edge"/>
          <c:yMode val="edge"/>
          <c:x val="0.3466398009211113"/>
          <c:y val="0.17584898506682445"/>
          <c:w val="0.67808887980983512"/>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(n=9)</c:v>
                </c:pt>
                <c:pt idx="1">
                  <c:v>Alder (n=8)</c:v>
                </c:pt>
                <c:pt idx="2">
                  <c:v>Funksjonsevne (n=13)</c:v>
                </c:pt>
                <c:pt idx="3">
                  <c:v>Seksuell orientering (n=7)</c:v>
                </c:pt>
                <c:pt idx="4">
                  <c:v>Hudfarge (n=11)</c:v>
                </c:pt>
                <c:pt idx="5">
                  <c:v>Språk (n=5)</c:v>
                </c:pt>
                <c:pt idx="6">
                  <c:v>Religion/livssyn (n=7)</c:v>
                </c:pt>
                <c:pt idx="7">
                  <c:v>Annet, noter: (n=14)</c:v>
                </c:pt>
                <c:pt idx="8">
                  <c:v>Nei (n=634)</c:v>
                </c:pt>
              </c:strCache>
            </c:strRef>
          </c:cat>
          <c:val>
            <c:numRef>
              <c:f>Sheet1!$B$2:$B$10</c:f>
              <c:numCache>
                <c:formatCode>0</c:formatCode>
                <c:ptCount val="9"/>
                <c:pt idx="0">
                  <c:v>1</c:v>
                </c:pt>
                <c:pt idx="1">
                  <c:v>1</c:v>
                </c:pt>
                <c:pt idx="2">
                  <c:v>2</c:v>
                </c:pt>
                <c:pt idx="3">
                  <c:v>1</c:v>
                </c:pt>
                <c:pt idx="4">
                  <c:v>2</c:v>
                </c:pt>
                <c:pt idx="5">
                  <c:v>1</c:v>
                </c:pt>
                <c:pt idx="6">
                  <c:v>1</c:v>
                </c:pt>
                <c:pt idx="7">
                  <c:v>2</c:v>
                </c:pt>
                <c:pt idx="8">
                  <c:v>95</c:v>
                </c:pt>
              </c:numCache>
            </c:numRef>
          </c:val>
        </c:ser>
        <c:dLbls>
          <c:showLegendKey val="0"/>
          <c:showVal val="0"/>
          <c:showCatName val="0"/>
          <c:showSerName val="0"/>
          <c:showPercent val="0"/>
          <c:showBubbleSize val="0"/>
        </c:dLbls>
        <c:gapWidth val="50"/>
        <c:axId val="367121152"/>
        <c:axId val="367121544"/>
      </c:barChart>
      <c:catAx>
        <c:axId val="3671211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7121544"/>
        <c:crosses val="autoZero"/>
        <c:auto val="0"/>
        <c:lblAlgn val="ctr"/>
        <c:lblOffset val="100"/>
        <c:tickLblSkip val="1"/>
        <c:noMultiLvlLbl val="0"/>
      </c:catAx>
      <c:valAx>
        <c:axId val="367121544"/>
        <c:scaling>
          <c:orientation val="minMax"/>
          <c:max val="100"/>
          <c:min val="0"/>
        </c:scaling>
        <c:delete val="1"/>
        <c:axPos val="t"/>
        <c:numFmt formatCode="0" sourceLinked="1"/>
        <c:majorTickMark val="out"/>
        <c:minorTickMark val="none"/>
        <c:tickLblPos val="nextTo"/>
        <c:crossAx val="36712115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Har du i løpet av de siste 12 månedene opplevd å bli dårlig behandlet i møte med andre innbyggere, på grunn av:</a:t>
            </a:r>
          </a:p>
        </c:rich>
      </c:tx>
      <c:overlay val="0"/>
    </c:title>
    <c:autoTitleDeleted val="0"/>
    <c:plotArea>
      <c:layout>
        <c:manualLayout>
          <c:layoutTarget val="inner"/>
          <c:xMode val="edge"/>
          <c:yMode val="edge"/>
          <c:x val="0.3466398009211113"/>
          <c:y val="0.17584898506682445"/>
          <c:w val="0.67808887980983512"/>
          <c:h val="0.80194645868735559"/>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Sheet1!$A$2:$A$10</c:f>
              <c:strCache>
                <c:ptCount val="9"/>
                <c:pt idx="0">
                  <c:v>Kjønn (n=32)</c:v>
                </c:pt>
                <c:pt idx="1">
                  <c:v>Alder (n=14)</c:v>
                </c:pt>
                <c:pt idx="2">
                  <c:v>Funksjonsevne (n=4)</c:v>
                </c:pt>
                <c:pt idx="3">
                  <c:v>Seksuell orientering (n=12)</c:v>
                </c:pt>
                <c:pt idx="4">
                  <c:v>Hudfarge (n=18)</c:v>
                </c:pt>
                <c:pt idx="5">
                  <c:v>Språk (n=10)</c:v>
                </c:pt>
                <c:pt idx="6">
                  <c:v>Religion/livssyn (n=8)</c:v>
                </c:pt>
                <c:pt idx="7">
                  <c:v>Annet, noter: (n=9)</c:v>
                </c:pt>
                <c:pt idx="8">
                  <c:v>Nei (n=610)</c:v>
                </c:pt>
              </c:strCache>
            </c:strRef>
          </c:cat>
          <c:val>
            <c:numRef>
              <c:f>Sheet1!$B$2:$B$10</c:f>
              <c:numCache>
                <c:formatCode>0</c:formatCode>
                <c:ptCount val="9"/>
                <c:pt idx="0">
                  <c:v>5</c:v>
                </c:pt>
                <c:pt idx="1">
                  <c:v>2</c:v>
                </c:pt>
                <c:pt idx="2">
                  <c:v>1</c:v>
                </c:pt>
                <c:pt idx="3">
                  <c:v>2</c:v>
                </c:pt>
                <c:pt idx="4">
                  <c:v>3</c:v>
                </c:pt>
                <c:pt idx="5">
                  <c:v>2</c:v>
                </c:pt>
                <c:pt idx="6">
                  <c:v>1</c:v>
                </c:pt>
                <c:pt idx="7">
                  <c:v>1</c:v>
                </c:pt>
                <c:pt idx="8">
                  <c:v>90</c:v>
                </c:pt>
              </c:numCache>
            </c:numRef>
          </c:val>
        </c:ser>
        <c:dLbls>
          <c:showLegendKey val="0"/>
          <c:showVal val="0"/>
          <c:showCatName val="0"/>
          <c:showSerName val="0"/>
          <c:showPercent val="0"/>
          <c:showBubbleSize val="0"/>
        </c:dLbls>
        <c:gapWidth val="50"/>
        <c:axId val="487506376"/>
        <c:axId val="487506768"/>
      </c:barChart>
      <c:catAx>
        <c:axId val="4875063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7506768"/>
        <c:crosses val="autoZero"/>
        <c:auto val="0"/>
        <c:lblAlgn val="ctr"/>
        <c:lblOffset val="100"/>
        <c:tickLblSkip val="1"/>
        <c:noMultiLvlLbl val="0"/>
      </c:catAx>
      <c:valAx>
        <c:axId val="487506768"/>
        <c:scaling>
          <c:orientation val="minMax"/>
          <c:max val="100"/>
          <c:min val="0"/>
        </c:scaling>
        <c:delete val="1"/>
        <c:axPos val="t"/>
        <c:numFmt formatCode="0" sourceLinked="1"/>
        <c:majorTickMark val="out"/>
        <c:minorTickMark val="none"/>
        <c:tickLblPos val="nextTo"/>
        <c:crossAx val="487506376"/>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1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(n=651)</c:v>
                </c:pt>
                <c:pt idx="1">
                  <c:v>Støyforholdene i Oslo sentrum (n=636)</c:v>
                </c:pt>
                <c:pt idx="2">
                  <c:v>Renhold av fortau, plasser og parkområder i Oslo sentrum (n=655)</c:v>
                </c:pt>
                <c:pt idx="3">
                  <c:v>Mengden av biltrafikk i Oslo sentrum (n=646)</c:v>
                </c:pt>
              </c:strCache>
            </c:strRef>
          </c:cat>
          <c:val>
            <c:numRef>
              <c:f>Sheet1!$D$2:$D$5</c:f>
              <c:numCache>
                <c:formatCode>0</c:formatCode>
                <c:ptCount val="4"/>
                <c:pt idx="0">
                  <c:v>17</c:v>
                </c:pt>
                <c:pt idx="1">
                  <c:v>15</c:v>
                </c:pt>
                <c:pt idx="2">
                  <c:v>22</c:v>
                </c:pt>
                <c:pt idx="3">
                  <c:v>26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(n=651)</c:v>
                </c:pt>
                <c:pt idx="1">
                  <c:v>Støyforholdene i Oslo sentrum (n=636)</c:v>
                </c:pt>
                <c:pt idx="2">
                  <c:v>Renhold av fortau, plasser og parkområder i Oslo sentrum (n=655)</c:v>
                </c:pt>
                <c:pt idx="3">
                  <c:v>Mengden av biltrafikk i Oslo sentrum (n=646)</c:v>
                </c:pt>
              </c:strCache>
            </c:strRef>
          </c:cat>
          <c:val>
            <c:numRef>
              <c:f>Sheet1!$C$2:$C$5</c:f>
              <c:numCache>
                <c:formatCode>0</c:formatCode>
                <c:ptCount val="4"/>
                <c:pt idx="0">
                  <c:v>59</c:v>
                </c:pt>
                <c:pt idx="1">
                  <c:v>64</c:v>
                </c:pt>
                <c:pt idx="2">
                  <c:v>59</c:v>
                </c:pt>
                <c:pt idx="3">
                  <c:v>52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(n=651)</c:v>
                </c:pt>
                <c:pt idx="1">
                  <c:v>Støyforholdene i Oslo sentrum (n=636)</c:v>
                </c:pt>
                <c:pt idx="2">
                  <c:v>Renhold av fortau, plasser og parkområder i Oslo sentrum (n=655)</c:v>
                </c:pt>
                <c:pt idx="3">
                  <c:v>Mengden av biltrafikk i Oslo sentrum (n=646)</c:v>
                </c:pt>
              </c:strCache>
            </c:strRef>
          </c:cat>
          <c:val>
            <c:numRef>
              <c:f>Sheet1!$B$2:$B$5</c:f>
              <c:numCache>
                <c:formatCode>0</c:formatCode>
                <c:ptCount val="4"/>
                <c:pt idx="0">
                  <c:v>24</c:v>
                </c:pt>
                <c:pt idx="1">
                  <c:v>21</c:v>
                </c:pt>
                <c:pt idx="2">
                  <c:v>19</c:v>
                </c:pt>
                <c:pt idx="3">
                  <c:v>22</c:v>
                </c:pt>
              </c:numCache>
            </c:numRef>
          </c:val>
        </c:ser>
        <c:dLbls>
          <c:showLegendKey val="0"/>
          <c:showVal val="0"/>
          <c:showCatName val="0"/>
          <c:showSerName val="0"/>
          <c:showPercent val="0"/>
          <c:showBubbleSize val="0"/>
        </c:dLbls>
        <c:gapWidth val="50"/>
        <c:overlap val="100"/>
        <c:axId val="487507552"/>
        <c:axId val="48750794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Luftkvaliteten i Oslo sentrum (n=651)</c:v>
                      </c:pt>
                      <c:pt idx="1">
                        <c:v>Støyforholdene i Oslo sentrum (n=636)</c:v>
                      </c:pt>
                      <c:pt idx="2">
                        <c:v>Renhold av fortau, plasser og parkområder i Oslo sentrum (n=655)</c:v>
                      </c:pt>
                      <c:pt idx="3">
                        <c:v>Mengden av biltrafikk i Oslo sentrum (n=646)</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8750755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7507944"/>
        <c:crosses val="autoZero"/>
        <c:auto val="0"/>
        <c:lblAlgn val="ctr"/>
        <c:lblOffset val="100"/>
        <c:noMultiLvlLbl val="0"/>
      </c:catAx>
      <c:valAx>
        <c:axId val="48750794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7507552"/>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Sheet1!$C$2:$C$5</c:f>
              <c:numCache>
                <c:formatCode>0</c:formatCode>
                <c:ptCount val="4"/>
                <c:pt idx="0">
                  <c:v>24</c:v>
                </c:pt>
                <c:pt idx="1">
                  <c:v>21</c:v>
                </c:pt>
                <c:pt idx="2">
                  <c:v>19</c:v>
                </c:pt>
                <c:pt idx="3">
                  <c:v>22</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Sheet1!$A$2:$A$5</c:f>
              <c:strCache>
                <c:ptCount val="4"/>
                <c:pt idx="0">
                  <c:v>Luftkvaliteten i Oslo sentrum (n=2940)</c:v>
                </c:pt>
                <c:pt idx="1">
                  <c:v>Støyforholdene i Oslo sentrum (n=2439)</c:v>
                </c:pt>
                <c:pt idx="2">
                  <c:v>Renhold av fortau, plasser og parkområder i Oslo sentrum (n=2036)</c:v>
                </c:pt>
                <c:pt idx="3">
                  <c:v>Mengden av biltrafikk i Oslo sentrum (n=2591)</c:v>
                </c:pt>
              </c:strCache>
            </c:strRef>
          </c:cat>
          <c:val>
            <c:numRef>
              <c:f>Sheet1!$B$2:$B$5</c:f>
              <c:numCache>
                <c:formatCode>0</c:formatCode>
                <c:ptCount val="4"/>
                <c:pt idx="0">
                  <c:v>32</c:v>
                </c:pt>
                <c:pt idx="1">
                  <c:v>27</c:v>
                </c:pt>
                <c:pt idx="2">
                  <c:v>22</c:v>
                </c:pt>
                <c:pt idx="3">
                  <c:v>28</c:v>
                </c:pt>
              </c:numCache>
            </c:numRef>
          </c:val>
        </c:ser>
        <c:dLbls>
          <c:showLegendKey val="0"/>
          <c:showVal val="0"/>
          <c:showCatName val="0"/>
          <c:showSerName val="0"/>
          <c:showPercent val="0"/>
          <c:showBubbleSize val="0"/>
        </c:dLbls>
        <c:gapWidth val="50"/>
        <c:overlap val="100"/>
        <c:axId val="487508728"/>
        <c:axId val="487509120"/>
      </c:barChart>
      <c:catAx>
        <c:axId val="487508728"/>
        <c:scaling>
          <c:orientation val="maxMin"/>
        </c:scaling>
        <c:delete val="1"/>
        <c:axPos val="l"/>
        <c:numFmt formatCode="General" sourceLinked="1"/>
        <c:majorTickMark val="out"/>
        <c:minorTickMark val="none"/>
        <c:tickLblPos val="nextTo"/>
        <c:crossAx val="487509120"/>
        <c:crosses val="autoZero"/>
        <c:auto val="0"/>
        <c:lblAlgn val="ctr"/>
        <c:lblOffset val="100"/>
        <c:noMultiLvlLbl val="0"/>
      </c:catAx>
      <c:valAx>
        <c:axId val="487509120"/>
        <c:scaling>
          <c:orientation val="minMax"/>
          <c:max val="1"/>
          <c:min val="0"/>
        </c:scaling>
        <c:delete val="1"/>
        <c:axPos val="t"/>
        <c:numFmt formatCode="0%" sourceLinked="1"/>
        <c:majorTickMark val="out"/>
        <c:minorTickMark val="none"/>
        <c:tickLblPos val="high"/>
        <c:crossAx val="48750872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1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(n=651)</c:v>
                </c:pt>
                <c:pt idx="1">
                  <c:v>Støyforholdene der du bor (n=663)</c:v>
                </c:pt>
                <c:pt idx="2">
                  <c:v>Renhold av fortau, plasser og parkområder der du bor (n=671)</c:v>
                </c:pt>
                <c:pt idx="3">
                  <c:v>Mengden av biltrafikk der du bor (n=663)</c:v>
                </c:pt>
                <c:pt idx="4">
                  <c:v>Tilrettelegging for kildesortering der du bor (n=663)</c:v>
                </c:pt>
                <c:pt idx="5">
                  <c:v>Tømming av papiravfallet ditt der du bor (n=669)</c:v>
                </c:pt>
                <c:pt idx="6">
                  <c:v>Tømming av rest-, plast- og matavfallet ditt, der du bor (n=668)</c:v>
                </c:pt>
              </c:strCache>
            </c:strRef>
          </c:cat>
          <c:val>
            <c:numRef>
              <c:f>Sheet1!$D$2:$D$8</c:f>
              <c:numCache>
                <c:formatCode>0</c:formatCode>
                <c:ptCount val="7"/>
                <c:pt idx="0">
                  <c:v>11</c:v>
                </c:pt>
                <c:pt idx="1">
                  <c:v>9</c:v>
                </c:pt>
                <c:pt idx="2">
                  <c:v>22</c:v>
                </c:pt>
                <c:pt idx="3">
                  <c:v>18</c:v>
                </c:pt>
                <c:pt idx="4">
                  <c:v>9</c:v>
                </c:pt>
                <c:pt idx="5">
                  <c:v>13</c:v>
                </c:pt>
                <c:pt idx="6">
                  <c:v>10</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(n=651)</c:v>
                </c:pt>
                <c:pt idx="1">
                  <c:v>Støyforholdene der du bor (n=663)</c:v>
                </c:pt>
                <c:pt idx="2">
                  <c:v>Renhold av fortau, plasser og parkområder der du bor (n=671)</c:v>
                </c:pt>
                <c:pt idx="3">
                  <c:v>Mengden av biltrafikk der du bor (n=663)</c:v>
                </c:pt>
                <c:pt idx="4">
                  <c:v>Tilrettelegging for kildesortering der du bor (n=663)</c:v>
                </c:pt>
                <c:pt idx="5">
                  <c:v>Tømming av papiravfallet ditt der du bor (n=669)</c:v>
                </c:pt>
                <c:pt idx="6">
                  <c:v>Tømming av rest-, plast- og matavfallet ditt, der du bor (n=668)</c:v>
                </c:pt>
              </c:strCache>
            </c:strRef>
          </c:cat>
          <c:val>
            <c:numRef>
              <c:f>Sheet1!$C$2:$C$8</c:f>
              <c:numCache>
                <c:formatCode>0</c:formatCode>
                <c:ptCount val="7"/>
                <c:pt idx="0">
                  <c:v>52</c:v>
                </c:pt>
                <c:pt idx="1">
                  <c:v>47</c:v>
                </c:pt>
                <c:pt idx="2">
                  <c:v>53</c:v>
                </c:pt>
                <c:pt idx="3">
                  <c:v>55</c:v>
                </c:pt>
                <c:pt idx="4">
                  <c:v>30</c:v>
                </c:pt>
                <c:pt idx="5">
                  <c:v>31</c:v>
                </c:pt>
                <c:pt idx="6">
                  <c:v>32</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(n=651)</c:v>
                </c:pt>
                <c:pt idx="1">
                  <c:v>Støyforholdene der du bor (n=663)</c:v>
                </c:pt>
                <c:pt idx="2">
                  <c:v>Renhold av fortau, plasser og parkområder der du bor (n=671)</c:v>
                </c:pt>
                <c:pt idx="3">
                  <c:v>Mengden av biltrafikk der du bor (n=663)</c:v>
                </c:pt>
                <c:pt idx="4">
                  <c:v>Tilrettelegging for kildesortering der du bor (n=663)</c:v>
                </c:pt>
                <c:pt idx="5">
                  <c:v>Tømming av papiravfallet ditt der du bor (n=669)</c:v>
                </c:pt>
                <c:pt idx="6">
                  <c:v>Tømming av rest-, plast- og matavfallet ditt, der du bor (n=668)</c:v>
                </c:pt>
              </c:strCache>
            </c:strRef>
          </c:cat>
          <c:val>
            <c:numRef>
              <c:f>Sheet1!$B$2:$B$8</c:f>
              <c:numCache>
                <c:formatCode>0</c:formatCode>
                <c:ptCount val="7"/>
                <c:pt idx="0">
                  <c:v>38</c:v>
                </c:pt>
                <c:pt idx="1">
                  <c:v>45</c:v>
                </c:pt>
                <c:pt idx="2">
                  <c:v>25</c:v>
                </c:pt>
                <c:pt idx="3">
                  <c:v>26</c:v>
                </c:pt>
                <c:pt idx="4">
                  <c:v>60</c:v>
                </c:pt>
                <c:pt idx="5">
                  <c:v>56</c:v>
                </c:pt>
                <c:pt idx="6">
                  <c:v>58</c:v>
                </c:pt>
              </c:numCache>
            </c:numRef>
          </c:val>
        </c:ser>
        <c:dLbls>
          <c:showLegendKey val="0"/>
          <c:showVal val="0"/>
          <c:showCatName val="0"/>
          <c:showSerName val="0"/>
          <c:showPercent val="0"/>
          <c:showBubbleSize val="0"/>
        </c:dLbls>
        <c:gapWidth val="50"/>
        <c:overlap val="100"/>
        <c:axId val="487509904"/>
        <c:axId val="3674465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Luftkvaliteten der du bor (n=651)</c:v>
                      </c:pt>
                      <c:pt idx="1">
                        <c:v>Støyforholdene der du bor (n=663)</c:v>
                      </c:pt>
                      <c:pt idx="2">
                        <c:v>Renhold av fortau, plasser og parkområder der du bor (n=671)</c:v>
                      </c:pt>
                      <c:pt idx="3">
                        <c:v>Mengden av biltrafikk der du bor (n=663)</c:v>
                      </c:pt>
                      <c:pt idx="4">
                        <c:v>Tilrettelegging for kildesortering der du bor (n=663)</c:v>
                      </c:pt>
                      <c:pt idx="5">
                        <c:v>Tømming av papiravfallet ditt der du bor (n=669)</c:v>
                      </c:pt>
                      <c:pt idx="6">
                        <c:v>Tømming av rest-, plast- og matavfallet ditt, der du bor (n=668)</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48750990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7446568"/>
        <c:crosses val="autoZero"/>
        <c:auto val="0"/>
        <c:lblAlgn val="ctr"/>
        <c:lblOffset val="100"/>
        <c:noMultiLvlLbl val="0"/>
      </c:catAx>
      <c:valAx>
        <c:axId val="3674465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750990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Sheet1!$C$2:$C$8</c:f>
              <c:numCache>
                <c:formatCode>0</c:formatCode>
                <c:ptCount val="7"/>
                <c:pt idx="0">
                  <c:v>38</c:v>
                </c:pt>
                <c:pt idx="1">
                  <c:v>45</c:v>
                </c:pt>
                <c:pt idx="2">
                  <c:v>25</c:v>
                </c:pt>
                <c:pt idx="3">
                  <c:v>26</c:v>
                </c:pt>
                <c:pt idx="4">
                  <c:v>60</c:v>
                </c:pt>
                <c:pt idx="5">
                  <c:v>56</c:v>
                </c:pt>
                <c:pt idx="6">
                  <c:v>58</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Luftkvaliteten der du bor (n=5263)</c:v>
                </c:pt>
                <c:pt idx="1">
                  <c:v>Støyforholdene der du bor (n=5422)</c:v>
                </c:pt>
                <c:pt idx="2">
                  <c:v>Renhold av fortau, plasser og parkområder der du bor (n=2879)</c:v>
                </c:pt>
                <c:pt idx="3">
                  <c:v>Mengden av biltrafikk der du bor (n=3741)</c:v>
                </c:pt>
                <c:pt idx="4">
                  <c:v>Tilrettelegging for kildesortering der du bor (n=6171)</c:v>
                </c:pt>
                <c:pt idx="5">
                  <c:v>Tømming av papiravfallet ditt der du bor (n=5529)</c:v>
                </c:pt>
                <c:pt idx="6">
                  <c:v>Tømming av rest-, plast- og matavfallet ditt, der du bor (n=6139)</c:v>
                </c:pt>
              </c:strCache>
            </c:strRef>
          </c:cat>
          <c:val>
            <c:numRef>
              <c:f>Sheet1!$B$2:$B$8</c:f>
              <c:numCache>
                <c:formatCode>0</c:formatCode>
                <c:ptCount val="7"/>
                <c:pt idx="0">
                  <c:v>56</c:v>
                </c:pt>
                <c:pt idx="1">
                  <c:v>56</c:v>
                </c:pt>
                <c:pt idx="2">
                  <c:v>30</c:v>
                </c:pt>
                <c:pt idx="3">
                  <c:v>39</c:v>
                </c:pt>
                <c:pt idx="4">
                  <c:v>64</c:v>
                </c:pt>
                <c:pt idx="5">
                  <c:v>57</c:v>
                </c:pt>
                <c:pt idx="6">
                  <c:v>64</c:v>
                </c:pt>
              </c:numCache>
            </c:numRef>
          </c:val>
        </c:ser>
        <c:dLbls>
          <c:showLegendKey val="0"/>
          <c:showVal val="0"/>
          <c:showCatName val="0"/>
          <c:showSerName val="0"/>
          <c:showPercent val="0"/>
          <c:showBubbleSize val="0"/>
        </c:dLbls>
        <c:gapWidth val="50"/>
        <c:overlap val="100"/>
        <c:axId val="367447352"/>
        <c:axId val="367447744"/>
      </c:barChart>
      <c:catAx>
        <c:axId val="367447352"/>
        <c:scaling>
          <c:orientation val="maxMin"/>
        </c:scaling>
        <c:delete val="1"/>
        <c:axPos val="l"/>
        <c:numFmt formatCode="General" sourceLinked="1"/>
        <c:majorTickMark val="out"/>
        <c:minorTickMark val="none"/>
        <c:tickLblPos val="nextTo"/>
        <c:crossAx val="367447744"/>
        <c:crosses val="autoZero"/>
        <c:auto val="0"/>
        <c:lblAlgn val="ctr"/>
        <c:lblOffset val="100"/>
        <c:noMultiLvlLbl val="0"/>
      </c:catAx>
      <c:valAx>
        <c:axId val="367447744"/>
        <c:scaling>
          <c:orientation val="minMax"/>
          <c:max val="1"/>
          <c:min val="0"/>
        </c:scaling>
        <c:delete val="1"/>
        <c:axPos val="t"/>
        <c:numFmt formatCode="0%" sourceLinked="1"/>
        <c:majorTickMark val="out"/>
        <c:minorTickMark val="none"/>
        <c:tickLblPos val="high"/>
        <c:crossAx val="3674473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autoTitleDeleted val="1"/>
    <c:plotArea>
      <c:layout>
        <c:manualLayout>
          <c:layoutTarget val="inner"/>
          <c:xMode val="edge"/>
          <c:yMode val="edge"/>
          <c:x val="0.20944703766283315"/>
          <c:y val="0.11972834063216325"/>
          <c:w val="0.66429362838611217"/>
          <c:h val="0.85806709155230076"/>
        </c:manualLayout>
      </c:layout>
      <c:barChart>
        <c:barDir val="bar"/>
        <c:grouping val="clustered"/>
        <c:varyColors val="0"/>
        <c:ser>
          <c:idx val="0"/>
          <c:order val="0"/>
          <c:tx>
            <c:strRef>
              <c:f>Sheet1!$B$1</c:f>
              <c:strCache>
                <c:ptCount val="1"/>
                <c:pt idx="0">
                  <c:v>Total</c:v>
                </c:pt>
              </c:strCache>
            </c:strRef>
          </c:tx>
          <c:spPr>
            <a:solidFill>
              <a:srgbClr val="00B050"/>
            </a:solidFill>
          </c:spPr>
          <c:invertIfNegative val="0"/>
          <c:dPt>
            <c:idx val="16"/>
            <c:invertIfNegative val="0"/>
            <c:bubble3D val="0"/>
            <c:spPr>
              <a:solidFill>
                <a:srgbClr val="C0C0C0"/>
              </a:solidFill>
            </c:spPr>
          </c:dPt>
          <c:dLbls>
            <c:dLbl>
              <c:idx val="15"/>
              <c:delete val="1"/>
              <c:extLst>
                <c:ext xmlns:c15="http://schemas.microsoft.com/office/drawing/2012/chart" uri="{CE6537A1-D6FC-4f65-9D91-7224C49458BB}"/>
              </c:extLst>
            </c:dLbl>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Sheet1!$A$2:$A$4</c:f>
              <c:strCache>
                <c:ptCount val="3"/>
                <c:pt idx="0">
                  <c:v>Ja (n=163)</c:v>
                </c:pt>
                <c:pt idx="1">
                  <c:v>Nei (n=456)</c:v>
                </c:pt>
                <c:pt idx="2">
                  <c:v>Vet ikke/usikker (n=56)</c:v>
                </c:pt>
              </c:strCache>
            </c:strRef>
          </c:cat>
          <c:val>
            <c:numRef>
              <c:f>Sheet1!$B$2:$B$4</c:f>
              <c:numCache>
                <c:formatCode>0</c:formatCode>
                <c:ptCount val="3"/>
                <c:pt idx="0">
                  <c:v>24</c:v>
                </c:pt>
                <c:pt idx="1">
                  <c:v>68</c:v>
                </c:pt>
                <c:pt idx="2">
                  <c:v>8</c:v>
                </c:pt>
              </c:numCache>
            </c:numRef>
          </c:val>
        </c:ser>
        <c:dLbls>
          <c:showLegendKey val="0"/>
          <c:showVal val="0"/>
          <c:showCatName val="0"/>
          <c:showSerName val="0"/>
          <c:showPercent val="0"/>
          <c:showBubbleSize val="0"/>
        </c:dLbls>
        <c:gapWidth val="50"/>
        <c:axId val="365210112"/>
        <c:axId val="365210504"/>
      </c:barChart>
      <c:catAx>
        <c:axId val="365210112"/>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5210504"/>
        <c:crosses val="autoZero"/>
        <c:auto val="0"/>
        <c:lblAlgn val="ctr"/>
        <c:lblOffset val="100"/>
        <c:tickLblSkip val="1"/>
        <c:noMultiLvlLbl val="0"/>
      </c:catAx>
      <c:valAx>
        <c:axId val="365210504"/>
        <c:scaling>
          <c:orientation val="minMax"/>
          <c:max val="100"/>
          <c:min val="0"/>
        </c:scaling>
        <c:delete val="1"/>
        <c:axPos val="t"/>
        <c:numFmt formatCode="0" sourceLinked="1"/>
        <c:majorTickMark val="out"/>
        <c:minorTickMark val="none"/>
        <c:tickLblPos val="nextTo"/>
        <c:crossAx val="365210112"/>
        <c:crosses val="autoZero"/>
        <c:crossBetween val="between"/>
      </c:valAx>
    </c:plotArea>
    <c:plotVisOnly val="1"/>
    <c:dispBlanksAs val="zero"/>
    <c:showDLblsOverMax val="1"/>
  </c:chart>
  <c:txPr>
    <a:bodyPr/>
    <a:lstStyle/>
    <a:p>
      <a:pPr>
        <a:defRPr sz="1800" smtId="4294967295"/>
      </a:pPr>
      <a:endParaRPr lang="nb-NO"/>
    </a:p>
  </c:txPr>
  <c:externalData r:id="rId2">
    <c:autoUpdate val="0"/>
  </c:externalData>
</c:chartSpace>
</file>

<file path=ppt/charts/chart2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I hvilken grad</a:t>
            </a:r>
          </a:p>
        </c:rich>
      </c:tx>
      <c:layout/>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(n=634)</c:v>
                </c:pt>
                <c:pt idx="1">
                  <c:v>synes du Oslo fortjener å bli tildelt prisen Europas miljøhovedstad? (n=518)</c:v>
                </c:pt>
              </c:strCache>
            </c:strRef>
          </c:cat>
          <c:val>
            <c:numRef>
              <c:f>Sheet1!$D$2:$D$3</c:f>
              <c:numCache>
                <c:formatCode>0</c:formatCode>
                <c:ptCount val="2"/>
                <c:pt idx="0">
                  <c:v>35</c:v>
                </c:pt>
                <c:pt idx="1">
                  <c:v>19</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(n=634)</c:v>
                </c:pt>
                <c:pt idx="1">
                  <c:v>synes du Oslo fortjener å bli tildelt prisen Europas miljøhovedstad? (n=518)</c:v>
                </c:pt>
              </c:strCache>
            </c:strRef>
          </c:cat>
          <c:val>
            <c:numRef>
              <c:f>Sheet1!$C$2:$C$3</c:f>
              <c:numCache>
                <c:formatCode>0</c:formatCode>
                <c:ptCount val="2"/>
                <c:pt idx="0">
                  <c:v>38</c:v>
                </c:pt>
                <c:pt idx="1">
                  <c:v>57</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(n=634)</c:v>
                </c:pt>
                <c:pt idx="1">
                  <c:v>synes du Oslo fortjener å bli tildelt prisen Europas miljøhovedstad? (n=518)</c:v>
                </c:pt>
              </c:strCache>
            </c:strRef>
          </c:cat>
          <c:val>
            <c:numRef>
              <c:f>Sheet1!$B$2:$B$3</c:f>
              <c:numCache>
                <c:formatCode>0</c:formatCode>
                <c:ptCount val="2"/>
                <c:pt idx="0">
                  <c:v>27</c:v>
                </c:pt>
                <c:pt idx="1">
                  <c:v>24</c:v>
                </c:pt>
              </c:numCache>
            </c:numRef>
          </c:val>
        </c:ser>
        <c:dLbls>
          <c:showLegendKey val="0"/>
          <c:showVal val="0"/>
          <c:showCatName val="0"/>
          <c:showSerName val="0"/>
          <c:showPercent val="0"/>
          <c:showBubbleSize val="0"/>
        </c:dLbls>
        <c:gapWidth val="50"/>
        <c:overlap val="100"/>
        <c:axId val="365211288"/>
        <c:axId val="365211680"/>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Sheet1!$A$2:$A$3</c15:sqref>
                        </c15:formulaRef>
                      </c:ext>
                    </c:extLst>
                    <c:strCache>
                      <c:ptCount val="2"/>
                      <c:pt idx="0">
                        <c:v>blir du inspirert til økt miljøinnsats av at Oslo får internasjonal oppmerksomhet som miljøby? (n=634)</c:v>
                      </c:pt>
                      <c:pt idx="1">
                        <c:v>synes du Oslo fortjener å bli tildelt prisen Europas miljøhovedstad? (n=518)</c:v>
                      </c:pt>
                    </c:strCache>
                  </c:strRef>
                </c:cat>
                <c:val>
                  <c:numRef>
                    <c:extLst>
                      <c:ext uri="{02D57815-91ED-43cb-92C2-25804820EDAC}">
                        <c15:formulaRef>
                          <c15:sqref>Sheet1!$E$2:$E$3</c15:sqref>
                        </c15:formulaRef>
                      </c:ext>
                    </c:extLst>
                    <c:numCache>
                      <c:formatCode>0</c:formatCode>
                      <c:ptCount val="2"/>
                      <c:pt idx="0">
                        <c:v>100</c:v>
                      </c:pt>
                      <c:pt idx="1">
                        <c:v>100</c:v>
                      </c:pt>
                    </c:numCache>
                  </c:numRef>
                </c:val>
              </c15:ser>
            </c15:filteredBarSeries>
          </c:ext>
        </c:extLst>
      </c:barChart>
      <c:catAx>
        <c:axId val="3652112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365211680"/>
        <c:crosses val="autoZero"/>
        <c:auto val="0"/>
        <c:lblAlgn val="ctr"/>
        <c:lblOffset val="100"/>
        <c:noMultiLvlLbl val="0"/>
      </c:catAx>
      <c:valAx>
        <c:axId val="36521168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521128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layout/>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layout/>
                <c15:showLeaderLines val="0"/>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Sheet1!$C$2:$C$3</c:f>
              <c:numCache>
                <c:formatCode>0</c:formatCode>
                <c:ptCount val="2"/>
                <c:pt idx="0">
                  <c:v>27</c:v>
                </c:pt>
                <c:pt idx="1">
                  <c:v>24</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layout/>
                <c15:showLeaderLines val="1"/>
              </c:ext>
            </c:extLst>
          </c:dLbls>
          <c:cat>
            <c:strRef>
              <c:f>Sheet1!$A$2:$A$3</c:f>
              <c:strCache>
                <c:ptCount val="2"/>
                <c:pt idx="0">
                  <c:v>blir du inspirert til økt miljøinnsats av at Oslo får internasjonal oppmerksomhet som miljøby? (n=2589)</c:v>
                </c:pt>
                <c:pt idx="1">
                  <c:v>synes du Oslo fortjener å bli tildelt prisen Europas miljøhovedstad? (n=1983)</c:v>
                </c:pt>
              </c:strCache>
            </c:strRef>
          </c:cat>
          <c:val>
            <c:numRef>
              <c:f>Sheet1!$B$2:$B$3</c:f>
              <c:numCache>
                <c:formatCode>0</c:formatCode>
                <c:ptCount val="2"/>
                <c:pt idx="0">
                  <c:v>28</c:v>
                </c:pt>
                <c:pt idx="1">
                  <c:v>27</c:v>
                </c:pt>
              </c:numCache>
            </c:numRef>
          </c:val>
        </c:ser>
        <c:dLbls>
          <c:showLegendKey val="0"/>
          <c:showVal val="0"/>
          <c:showCatName val="0"/>
          <c:showSerName val="0"/>
          <c:showPercent val="0"/>
          <c:showBubbleSize val="0"/>
        </c:dLbls>
        <c:gapWidth val="50"/>
        <c:overlap val="100"/>
        <c:axId val="487492712"/>
        <c:axId val="487493104"/>
      </c:barChart>
      <c:catAx>
        <c:axId val="487492712"/>
        <c:scaling>
          <c:orientation val="maxMin"/>
        </c:scaling>
        <c:delete val="1"/>
        <c:axPos val="l"/>
        <c:numFmt formatCode="General" sourceLinked="1"/>
        <c:majorTickMark val="out"/>
        <c:minorTickMark val="none"/>
        <c:tickLblPos val="nextTo"/>
        <c:crossAx val="487493104"/>
        <c:crosses val="autoZero"/>
        <c:auto val="0"/>
        <c:lblAlgn val="ctr"/>
        <c:lblOffset val="100"/>
        <c:noMultiLvlLbl val="0"/>
      </c:catAx>
      <c:valAx>
        <c:axId val="487493104"/>
        <c:scaling>
          <c:orientation val="minMax"/>
          <c:max val="1"/>
          <c:min val="0"/>
        </c:scaling>
        <c:delete val="1"/>
        <c:axPos val="t"/>
        <c:numFmt formatCode="0%" sourceLinked="1"/>
        <c:majorTickMark val="out"/>
        <c:minorTickMark val="none"/>
        <c:tickLblPos val="high"/>
        <c:crossAx val="48749271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ofte...</a:t>
            </a:r>
          </a:p>
        </c:rich>
      </c:tx>
      <c:overlay val="1"/>
    </c:title>
    <c:autoTitleDeleted val="0"/>
    <c:plotArea>
      <c:layout>
        <c:manualLayout>
          <c:layoutTarget val="inner"/>
          <c:xMode val="edge"/>
          <c:yMode val="edge"/>
          <c:x val="0.39401768609875837"/>
          <c:y val="9.5405110470412599E-2"/>
          <c:w val="0.5315529722633463"/>
          <c:h val="0.71335426294912263"/>
        </c:manualLayout>
      </c:layout>
      <c:barChart>
        <c:barDir val="bar"/>
        <c:grouping val="percentStacked"/>
        <c:varyColors val="0"/>
        <c:ser>
          <c:idx val="1"/>
          <c:order val="1"/>
          <c:tx>
            <c:strRef>
              <c:f>Sheet1!$G$1</c:f>
              <c:strCache>
                <c:ptCount val="1"/>
                <c:pt idx="0">
                  <c:v>Daglig</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(n=676)</c:v>
                </c:pt>
                <c:pt idx="1">
                  <c:v>Bruker du parker/friområder i området der du bor (inkl. fjorden, marka, osv.) (n=669)</c:v>
                </c:pt>
                <c:pt idx="2">
                  <c:v>Bruker du parker/friområder i Oslo utenfor egen bydel (inkl. fjorden, marka, osv.) (n=674)</c:v>
                </c:pt>
                <c:pt idx="3">
                  <c:v>Deltar du i frivillig organisasjonsvirksomhet (n=673)</c:v>
                </c:pt>
                <c:pt idx="4">
                  <c:v>Driver du med idrett (n=672)</c:v>
                </c:pt>
              </c:strCache>
            </c:strRef>
          </c:cat>
          <c:val>
            <c:numRef>
              <c:f>Sheet1!$G$2:$G$6</c:f>
              <c:numCache>
                <c:formatCode>0</c:formatCode>
                <c:ptCount val="5"/>
                <c:pt idx="0">
                  <c:v>13</c:v>
                </c:pt>
                <c:pt idx="1">
                  <c:v>12</c:v>
                </c:pt>
                <c:pt idx="2">
                  <c:v>3</c:v>
                </c:pt>
                <c:pt idx="3">
                  <c:v>2</c:v>
                </c:pt>
                <c:pt idx="4">
                  <c:v>7</c:v>
                </c:pt>
              </c:numCache>
            </c:numRef>
          </c:val>
        </c:ser>
        <c:ser>
          <c:idx val="2"/>
          <c:order val="2"/>
          <c:tx>
            <c:strRef>
              <c:f>Sheet1!$F$1</c:f>
              <c:strCache>
                <c:ptCount val="1"/>
                <c:pt idx="0">
                  <c:v>Noen ganger i uken</c:v>
                </c:pt>
              </c:strCache>
            </c:strRef>
          </c:tx>
          <c:spPr>
            <a:solidFill>
              <a:srgbClr val="FFFF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(n=676)</c:v>
                </c:pt>
                <c:pt idx="1">
                  <c:v>Bruker du parker/friområder i området der du bor (inkl. fjorden, marka, osv.) (n=669)</c:v>
                </c:pt>
                <c:pt idx="2">
                  <c:v>Bruker du parker/friområder i Oslo utenfor egen bydel (inkl. fjorden, marka, osv.) (n=674)</c:v>
                </c:pt>
                <c:pt idx="3">
                  <c:v>Deltar du i frivillig organisasjonsvirksomhet (n=673)</c:v>
                </c:pt>
                <c:pt idx="4">
                  <c:v>Driver du med idrett (n=672)</c:v>
                </c:pt>
              </c:strCache>
            </c:strRef>
          </c:cat>
          <c:val>
            <c:numRef>
              <c:f>Sheet1!$F$2:$F$6</c:f>
              <c:numCache>
                <c:formatCode>0</c:formatCode>
                <c:ptCount val="5"/>
                <c:pt idx="0">
                  <c:v>21</c:v>
                </c:pt>
                <c:pt idx="1">
                  <c:v>37</c:v>
                </c:pt>
                <c:pt idx="2">
                  <c:v>19</c:v>
                </c:pt>
                <c:pt idx="3">
                  <c:v>3</c:v>
                </c:pt>
                <c:pt idx="4">
                  <c:v>31</c:v>
                </c:pt>
              </c:numCache>
            </c:numRef>
          </c:val>
        </c:ser>
        <c:ser>
          <c:idx val="3"/>
          <c:order val="3"/>
          <c:tx>
            <c:strRef>
              <c:f>Sheet1!$E$1</c:f>
              <c:strCache>
                <c:ptCount val="1"/>
                <c:pt idx="0">
                  <c:v>Noen ganger i måneden</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(n=676)</c:v>
                </c:pt>
                <c:pt idx="1">
                  <c:v>Bruker du parker/friområder i området der du bor (inkl. fjorden, marka, osv.) (n=669)</c:v>
                </c:pt>
                <c:pt idx="2">
                  <c:v>Bruker du parker/friområder i Oslo utenfor egen bydel (inkl. fjorden, marka, osv.) (n=674)</c:v>
                </c:pt>
                <c:pt idx="3">
                  <c:v>Deltar du i frivillig organisasjonsvirksomhet (n=673)</c:v>
                </c:pt>
                <c:pt idx="4">
                  <c:v>Driver du med idrett (n=672)</c:v>
                </c:pt>
              </c:strCache>
            </c:strRef>
          </c:cat>
          <c:val>
            <c:numRef>
              <c:f>Sheet1!$E$2:$E$6</c:f>
              <c:numCache>
                <c:formatCode>0</c:formatCode>
                <c:ptCount val="5"/>
                <c:pt idx="0">
                  <c:v>14</c:v>
                </c:pt>
                <c:pt idx="1">
                  <c:v>33</c:v>
                </c:pt>
                <c:pt idx="2">
                  <c:v>43</c:v>
                </c:pt>
                <c:pt idx="3">
                  <c:v>9</c:v>
                </c:pt>
                <c:pt idx="4">
                  <c:v>15</c:v>
                </c:pt>
              </c:numCache>
            </c:numRef>
          </c:val>
        </c:ser>
        <c:ser>
          <c:idx val="4"/>
          <c:order val="4"/>
          <c:tx>
            <c:strRef>
              <c:f>Sheet1!$D$1</c:f>
              <c:strCache>
                <c:ptCount val="1"/>
                <c:pt idx="0">
                  <c:v>Noen ganger i året</c:v>
                </c:pt>
              </c:strCache>
            </c:strRef>
          </c:tx>
          <c:spPr>
            <a:solidFill>
              <a:srgbClr val="EF5205"/>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(n=676)</c:v>
                </c:pt>
                <c:pt idx="1">
                  <c:v>Bruker du parker/friområder i området der du bor (inkl. fjorden, marka, osv.) (n=669)</c:v>
                </c:pt>
                <c:pt idx="2">
                  <c:v>Bruker du parker/friområder i Oslo utenfor egen bydel (inkl. fjorden, marka, osv.) (n=674)</c:v>
                </c:pt>
                <c:pt idx="3">
                  <c:v>Deltar du i frivillig organisasjonsvirksomhet (n=673)</c:v>
                </c:pt>
                <c:pt idx="4">
                  <c:v>Driver du med idrett (n=672)</c:v>
                </c:pt>
              </c:strCache>
            </c:strRef>
          </c:cat>
          <c:val>
            <c:numRef>
              <c:f>Sheet1!$D$2:$D$6</c:f>
              <c:numCache>
                <c:formatCode>0</c:formatCode>
                <c:ptCount val="5"/>
                <c:pt idx="0">
                  <c:v>19</c:v>
                </c:pt>
                <c:pt idx="1">
                  <c:v>14</c:v>
                </c:pt>
                <c:pt idx="2">
                  <c:v>26</c:v>
                </c:pt>
                <c:pt idx="3">
                  <c:v>10</c:v>
                </c:pt>
                <c:pt idx="4">
                  <c:v>8</c:v>
                </c:pt>
              </c:numCache>
            </c:numRef>
          </c:val>
        </c:ser>
        <c:ser>
          <c:idx val="5"/>
          <c:order val="5"/>
          <c:tx>
            <c:strRef>
              <c:f>Sheet1!$C$1</c:f>
              <c:strCache>
                <c:ptCount val="1"/>
                <c:pt idx="0">
                  <c:v>Sjeldnere</c:v>
                </c:pt>
              </c:strCache>
            </c:strRef>
          </c:tx>
          <c:spPr>
            <a:solidFill>
              <a:srgbClr val="E5007E"/>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(n=676)</c:v>
                </c:pt>
                <c:pt idx="1">
                  <c:v>Bruker du parker/friområder i området der du bor (inkl. fjorden, marka, osv.) (n=669)</c:v>
                </c:pt>
                <c:pt idx="2">
                  <c:v>Bruker du parker/friområder i Oslo utenfor egen bydel (inkl. fjorden, marka, osv.) (n=674)</c:v>
                </c:pt>
                <c:pt idx="3">
                  <c:v>Deltar du i frivillig organisasjonsvirksomhet (n=673)</c:v>
                </c:pt>
                <c:pt idx="4">
                  <c:v>Driver du med idrett (n=672)</c:v>
                </c:pt>
              </c:strCache>
            </c:strRef>
          </c:cat>
          <c:val>
            <c:numRef>
              <c:f>Sheet1!$C$2:$C$6</c:f>
              <c:numCache>
                <c:formatCode>0</c:formatCode>
                <c:ptCount val="5"/>
                <c:pt idx="0">
                  <c:v>9</c:v>
                </c:pt>
                <c:pt idx="1">
                  <c:v>2</c:v>
                </c:pt>
                <c:pt idx="2">
                  <c:v>7</c:v>
                </c:pt>
                <c:pt idx="3">
                  <c:v>22</c:v>
                </c:pt>
                <c:pt idx="4">
                  <c:v>11</c:v>
                </c:pt>
              </c:numCache>
            </c:numRef>
          </c:val>
        </c:ser>
        <c:ser>
          <c:idx val="6"/>
          <c:order val="6"/>
          <c:tx>
            <c:strRef>
              <c:f>Sheet1!$B$1</c:f>
              <c:strCache>
                <c:ptCount val="1"/>
                <c:pt idx="0">
                  <c:v>Aldri</c:v>
                </c:pt>
              </c:strCache>
            </c:strRef>
          </c:tx>
          <c:spPr>
            <a:solidFill>
              <a:srgbClr val="FF0000"/>
            </a:solidFill>
          </c:spPr>
          <c:invertIfNegative val="0"/>
          <c:dLbls>
            <c:spPr>
              <a:noFill/>
              <a:ln>
                <a:noFill/>
              </a:ln>
              <a:effectLst/>
            </c:spPr>
            <c:txPr>
              <a:bodyPr wrap="square" lIns="38100" tIns="19050" rIns="38100" bIns="19050" anchor="ctr">
                <a:spAutoFit/>
              </a:bodyPr>
              <a:lstStyle/>
              <a:p>
                <a:pPr>
                  <a:defRPr sz="1400" baseline="0">
                    <a:solidFill>
                      <a:schemeClr val="bg1"/>
                    </a:solidFill>
                  </a:defRPr>
                </a:pPr>
                <a:endParaRPr lang="nb-NO"/>
              </a:p>
            </c:txPr>
            <c:dLblPos val="ctr"/>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(n=676)</c:v>
                </c:pt>
                <c:pt idx="1">
                  <c:v>Bruker du parker/friområder i området der du bor (inkl. fjorden, marka, osv.) (n=669)</c:v>
                </c:pt>
                <c:pt idx="2">
                  <c:v>Bruker du parker/friområder i Oslo utenfor egen bydel (inkl. fjorden, marka, osv.) (n=674)</c:v>
                </c:pt>
                <c:pt idx="3">
                  <c:v>Deltar du i frivillig organisasjonsvirksomhet (n=673)</c:v>
                </c:pt>
                <c:pt idx="4">
                  <c:v>Driver du med idrett (n=672)</c:v>
                </c:pt>
              </c:strCache>
            </c:strRef>
          </c:cat>
          <c:val>
            <c:numRef>
              <c:f>Sheet1!$B$2:$B$6</c:f>
              <c:numCache>
                <c:formatCode>0</c:formatCode>
                <c:ptCount val="5"/>
                <c:pt idx="0">
                  <c:v>23</c:v>
                </c:pt>
                <c:pt idx="1">
                  <c:v>2</c:v>
                </c:pt>
                <c:pt idx="2">
                  <c:v>2</c:v>
                </c:pt>
                <c:pt idx="3">
                  <c:v>54</c:v>
                </c:pt>
                <c:pt idx="4">
                  <c:v>30</c:v>
                </c:pt>
              </c:numCache>
            </c:numRef>
          </c:val>
        </c:ser>
        <c:dLbls>
          <c:showLegendKey val="0"/>
          <c:showVal val="0"/>
          <c:showCatName val="0"/>
          <c:showSerName val="0"/>
          <c:showPercent val="0"/>
          <c:showBubbleSize val="0"/>
        </c:dLbls>
        <c:gapWidth val="50"/>
        <c:overlap val="100"/>
        <c:axId val="487493888"/>
        <c:axId val="487494280"/>
        <c:extLst>
          <c:ext xmlns:c15="http://schemas.microsoft.com/office/drawing/2012/chart" uri="{02D57815-91ED-43cb-92C2-25804820EDAC}">
            <c15:filteredBarSeries>
              <c15:ser>
                <c:idx val="0"/>
                <c:order val="0"/>
                <c:tx>
                  <c:strRef>
                    <c:extLst>
                      <c:ext uri="{02D57815-91ED-43cb-92C2-25804820EDAC}">
                        <c15:formulaRef>
                          <c15:sqref>Sheet1!$H$1</c15:sqref>
                        </c15:formulaRef>
                      </c:ext>
                    </c:extLst>
                    <c:strCache>
                      <c:ptCount val="1"/>
                      <c:pt idx="0">
                        <c:v>Daglig/ Noen ganger i uken/ Noen ganger i måneden/ Noen ganger i året/ Sjeldnere/ Aldri</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Sheet1!$A$2:$A$6</c15:sqref>
                        </c15:formulaRef>
                      </c:ext>
                    </c:extLst>
                    <c:strCache>
                      <c:ptCount val="5"/>
                      <c:pt idx="0">
                        <c:v>Bruker du sykkel som fremkomstmiddel i Oslo (n=676)</c:v>
                      </c:pt>
                      <c:pt idx="1">
                        <c:v>Bruker du parker/friområder i området der du bor (inkl. fjorden, marka, osv.) (n=669)</c:v>
                      </c:pt>
                      <c:pt idx="2">
                        <c:v>Bruker du parker/friområder i Oslo utenfor egen bydel (inkl. fjorden, marka, osv.) (n=674)</c:v>
                      </c:pt>
                      <c:pt idx="3">
                        <c:v>Deltar du i frivillig organisasjonsvirksomhet (n=673)</c:v>
                      </c:pt>
                      <c:pt idx="4">
                        <c:v>Driver du med idrett (n=672)</c:v>
                      </c:pt>
                    </c:strCache>
                  </c:strRef>
                </c:cat>
                <c:val>
                  <c:numRef>
                    <c:extLst>
                      <c:ext uri="{02D57815-91ED-43cb-92C2-25804820EDAC}">
                        <c15:formulaRef>
                          <c15:sqref>Sheet1!$H$2:$H$6</c15:sqref>
                        </c15:formulaRef>
                      </c:ext>
                    </c:extLst>
                    <c:numCache>
                      <c:formatCode>0</c:formatCode>
                      <c:ptCount val="5"/>
                      <c:pt idx="0">
                        <c:v>100</c:v>
                      </c:pt>
                      <c:pt idx="1">
                        <c:v>100</c:v>
                      </c:pt>
                      <c:pt idx="2">
                        <c:v>100</c:v>
                      </c:pt>
                      <c:pt idx="3">
                        <c:v>100</c:v>
                      </c:pt>
                      <c:pt idx="4">
                        <c:v>100</c:v>
                      </c:pt>
                    </c:numCache>
                  </c:numRef>
                </c:val>
              </c15:ser>
            </c15:filteredBarSeries>
          </c:ext>
        </c:extLst>
      </c:barChart>
      <c:catAx>
        <c:axId val="48749388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7494280"/>
        <c:crosses val="autoZero"/>
        <c:auto val="0"/>
        <c:lblAlgn val="ctr"/>
        <c:lblOffset val="100"/>
        <c:noMultiLvlLbl val="0"/>
      </c:catAx>
      <c:valAx>
        <c:axId val="487494280"/>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7493888"/>
        <c:crosses val="autoZero"/>
        <c:crossBetween val="between"/>
        <c:majorUnit val="0.25"/>
      </c:valAx>
      <c:spPr>
        <a:ln>
          <a:noFill/>
        </a:ln>
      </c:spPr>
    </c:plotArea>
    <c:legend>
      <c:legendPos val="b"/>
      <c:layout>
        <c:manualLayout>
          <c:xMode val="edge"/>
          <c:yMode val="edge"/>
          <c:x val="0.20981016689457721"/>
          <c:y val="0.89259655900854684"/>
          <c:w val="0.73165845914360916"/>
          <c:h val="0.10740344099145308"/>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Sheet1!$C$2:$C$6</c:f>
              <c:numCache>
                <c:formatCode>0</c:formatCode>
                <c:ptCount val="5"/>
                <c:pt idx="0">
                  <c:v>34</c:v>
                </c:pt>
                <c:pt idx="1">
                  <c:v>49</c:v>
                </c:pt>
                <c:pt idx="2">
                  <c:v>22</c:v>
                </c:pt>
                <c:pt idx="3">
                  <c:v>5</c:v>
                </c:pt>
                <c:pt idx="4">
                  <c:v>37</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Sheet1!$A$2:$A$6</c:f>
              <c:strCache>
                <c:ptCount val="5"/>
                <c:pt idx="0">
                  <c:v>Bruker du sykkel som fremkomstmiddel i Oslo (n=2360)</c:v>
                </c:pt>
                <c:pt idx="1">
                  <c:v>Bruker du parker/friområder i området der du bor (inkl. fjorden, marka, osv.) (n=4476)</c:v>
                </c:pt>
                <c:pt idx="2">
                  <c:v>Bruker du parker/friområder i Oslo utenfor egen bydel (inkl. fjorden, marka, osv.) (n=1824)</c:v>
                </c:pt>
                <c:pt idx="3">
                  <c:v>Deltar du i frivillig organisasjonsvirksomhet (n=844)</c:v>
                </c:pt>
                <c:pt idx="4">
                  <c:v>Driver du med idrett (n=3783)</c:v>
                </c:pt>
              </c:strCache>
            </c:strRef>
          </c:cat>
          <c:val>
            <c:numRef>
              <c:f>Sheet1!$B$2:$B$6</c:f>
              <c:numCache>
                <c:formatCode>0</c:formatCode>
                <c:ptCount val="5"/>
                <c:pt idx="0">
                  <c:v>24</c:v>
                </c:pt>
                <c:pt idx="1">
                  <c:v>46</c:v>
                </c:pt>
                <c:pt idx="2">
                  <c:v>19</c:v>
                </c:pt>
                <c:pt idx="3">
                  <c:v>9</c:v>
                </c:pt>
                <c:pt idx="4">
                  <c:v>39</c:v>
                </c:pt>
              </c:numCache>
            </c:numRef>
          </c:val>
        </c:ser>
        <c:dLbls>
          <c:showLegendKey val="0"/>
          <c:showVal val="0"/>
          <c:showCatName val="0"/>
          <c:showSerName val="0"/>
          <c:showPercent val="0"/>
          <c:showBubbleSize val="0"/>
        </c:dLbls>
        <c:gapWidth val="50"/>
        <c:overlap val="100"/>
        <c:axId val="487495064"/>
        <c:axId val="487495456"/>
      </c:barChart>
      <c:catAx>
        <c:axId val="487495064"/>
        <c:scaling>
          <c:orientation val="maxMin"/>
        </c:scaling>
        <c:delete val="1"/>
        <c:axPos val="l"/>
        <c:numFmt formatCode="General" sourceLinked="1"/>
        <c:majorTickMark val="out"/>
        <c:minorTickMark val="none"/>
        <c:tickLblPos val="nextTo"/>
        <c:crossAx val="487495456"/>
        <c:crosses val="autoZero"/>
        <c:auto val="0"/>
        <c:lblAlgn val="ctr"/>
        <c:lblOffset val="100"/>
        <c:noMultiLvlLbl val="0"/>
      </c:catAx>
      <c:valAx>
        <c:axId val="487495456"/>
        <c:scaling>
          <c:orientation val="minMax"/>
          <c:max val="1"/>
          <c:min val="0"/>
        </c:scaling>
        <c:delete val="1"/>
        <c:axPos val="t"/>
        <c:numFmt formatCode="0%" sourceLinked="1"/>
        <c:majorTickMark val="out"/>
        <c:minorTickMark val="none"/>
        <c:tickLblPos val="high"/>
        <c:crossAx val="487495064"/>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6.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(n=667)</c:v>
                </c:pt>
                <c:pt idx="1">
                  <c:v>Grusing og salting av veier (n=650)</c:v>
                </c:pt>
                <c:pt idx="2">
                  <c:v>Renhold	av veier (n=642)</c:v>
                </c:pt>
                <c:pt idx="3">
                  <c:v>Standard på veidekket (n=593)</c:v>
                </c:pt>
                <c:pt idx="4">
                  <c:v>Tilrettelegging for syklister (n=606)</c:v>
                </c:pt>
                <c:pt idx="5">
                  <c:v>Tilrettelegging for fotgjengere (n=667)</c:v>
                </c:pt>
                <c:pt idx="6">
                  <c:v>Snørydding, grusing og salting av gang- og sykkelveier (n=620)</c:v>
                </c:pt>
              </c:strCache>
            </c:strRef>
          </c:cat>
          <c:val>
            <c:numRef>
              <c:f>Sheet1!$D$2:$D$8</c:f>
              <c:numCache>
                <c:formatCode>0</c:formatCode>
                <c:ptCount val="7"/>
                <c:pt idx="0">
                  <c:v>33</c:v>
                </c:pt>
                <c:pt idx="1">
                  <c:v>25</c:v>
                </c:pt>
                <c:pt idx="2">
                  <c:v>24</c:v>
                </c:pt>
                <c:pt idx="3">
                  <c:v>36</c:v>
                </c:pt>
                <c:pt idx="4">
                  <c:v>21</c:v>
                </c:pt>
                <c:pt idx="5">
                  <c:v>12</c:v>
                </c:pt>
                <c:pt idx="6">
                  <c:v>41</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(n=667)</c:v>
                </c:pt>
                <c:pt idx="1">
                  <c:v>Grusing og salting av veier (n=650)</c:v>
                </c:pt>
                <c:pt idx="2">
                  <c:v>Renhold	av veier (n=642)</c:v>
                </c:pt>
                <c:pt idx="3">
                  <c:v>Standard på veidekket (n=593)</c:v>
                </c:pt>
                <c:pt idx="4">
                  <c:v>Tilrettelegging for syklister (n=606)</c:v>
                </c:pt>
                <c:pt idx="5">
                  <c:v>Tilrettelegging for fotgjengere (n=667)</c:v>
                </c:pt>
                <c:pt idx="6">
                  <c:v>Snørydding, grusing og salting av gang- og sykkelveier (n=620)</c:v>
                </c:pt>
              </c:strCache>
            </c:strRef>
          </c:cat>
          <c:val>
            <c:numRef>
              <c:f>Sheet1!$C$2:$C$8</c:f>
              <c:numCache>
                <c:formatCode>0</c:formatCode>
                <c:ptCount val="7"/>
                <c:pt idx="0">
                  <c:v>49</c:v>
                </c:pt>
                <c:pt idx="1">
                  <c:v>58</c:v>
                </c:pt>
                <c:pt idx="2">
                  <c:v>60</c:v>
                </c:pt>
                <c:pt idx="3">
                  <c:v>52</c:v>
                </c:pt>
                <c:pt idx="4">
                  <c:v>57</c:v>
                </c:pt>
                <c:pt idx="5">
                  <c:v>53</c:v>
                </c:pt>
                <c:pt idx="6">
                  <c:v>48</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(n=667)</c:v>
                </c:pt>
                <c:pt idx="1">
                  <c:v>Grusing og salting av veier (n=650)</c:v>
                </c:pt>
                <c:pt idx="2">
                  <c:v>Renhold	av veier (n=642)</c:v>
                </c:pt>
                <c:pt idx="3">
                  <c:v>Standard på veidekket (n=593)</c:v>
                </c:pt>
                <c:pt idx="4">
                  <c:v>Tilrettelegging for syklister (n=606)</c:v>
                </c:pt>
                <c:pt idx="5">
                  <c:v>Tilrettelegging for fotgjengere (n=667)</c:v>
                </c:pt>
                <c:pt idx="6">
                  <c:v>Snørydding, grusing og salting av gang- og sykkelveier (n=620)</c:v>
                </c:pt>
              </c:strCache>
            </c:strRef>
          </c:cat>
          <c:val>
            <c:numRef>
              <c:f>Sheet1!$B$2:$B$8</c:f>
              <c:numCache>
                <c:formatCode>0</c:formatCode>
                <c:ptCount val="7"/>
                <c:pt idx="0">
                  <c:v>18</c:v>
                </c:pt>
                <c:pt idx="1">
                  <c:v>17</c:v>
                </c:pt>
                <c:pt idx="2">
                  <c:v>16</c:v>
                </c:pt>
                <c:pt idx="3">
                  <c:v>12</c:v>
                </c:pt>
                <c:pt idx="4">
                  <c:v>22</c:v>
                </c:pt>
                <c:pt idx="5">
                  <c:v>36</c:v>
                </c:pt>
                <c:pt idx="6">
                  <c:v>11</c:v>
                </c:pt>
              </c:numCache>
            </c:numRef>
          </c:val>
        </c:ser>
        <c:dLbls>
          <c:showLegendKey val="0"/>
          <c:showVal val="0"/>
          <c:showCatName val="0"/>
          <c:showSerName val="0"/>
          <c:showPercent val="0"/>
          <c:showBubbleSize val="0"/>
        </c:dLbls>
        <c:gapWidth val="50"/>
        <c:overlap val="100"/>
        <c:axId val="488350944"/>
        <c:axId val="488351336"/>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Sheet1!$A$2:$A$8</c15:sqref>
                        </c15:formulaRef>
                      </c:ext>
                    </c:extLst>
                    <c:strCache>
                      <c:ptCount val="7"/>
                      <c:pt idx="0">
                        <c:v>Snørydding av veier (n=667)</c:v>
                      </c:pt>
                      <c:pt idx="1">
                        <c:v>Grusing og salting av veier (n=650)</c:v>
                      </c:pt>
                      <c:pt idx="2">
                        <c:v>Renhold	av veier (n=642)</c:v>
                      </c:pt>
                      <c:pt idx="3">
                        <c:v>Standard på veidekket (n=593)</c:v>
                      </c:pt>
                      <c:pt idx="4">
                        <c:v>Tilrettelegging for syklister (n=606)</c:v>
                      </c:pt>
                      <c:pt idx="5">
                        <c:v>Tilrettelegging for fotgjengere (n=667)</c:v>
                      </c:pt>
                      <c:pt idx="6">
                        <c:v>Snørydding, grusing og salting av gang- og sykkelveier (n=620)</c:v>
                      </c:pt>
                    </c:strCache>
                  </c:strRef>
                </c:cat>
                <c:val>
                  <c:numRef>
                    <c:extLst>
                      <c:ext uri="{02D57815-91ED-43cb-92C2-25804820EDAC}">
                        <c15:formulaRef>
                          <c15:sqref>Sheet1!$E$2:$E$8</c15:sqref>
                        </c15:formulaRef>
                      </c:ext>
                    </c:extLst>
                    <c:numCache>
                      <c:formatCode>0</c:formatCode>
                      <c:ptCount val="7"/>
                      <c:pt idx="0">
                        <c:v>100</c:v>
                      </c:pt>
                      <c:pt idx="1">
                        <c:v>100</c:v>
                      </c:pt>
                      <c:pt idx="2">
                        <c:v>100</c:v>
                      </c:pt>
                      <c:pt idx="3">
                        <c:v>100</c:v>
                      </c:pt>
                      <c:pt idx="4">
                        <c:v>100</c:v>
                      </c:pt>
                      <c:pt idx="5">
                        <c:v>100</c:v>
                      </c:pt>
                      <c:pt idx="6">
                        <c:v>100</c:v>
                      </c:pt>
                    </c:numCache>
                  </c:numRef>
                </c:val>
              </c15:ser>
            </c15:filteredBarSeries>
          </c:ext>
        </c:extLst>
      </c:barChart>
      <c:catAx>
        <c:axId val="488350944"/>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8351336"/>
        <c:crosses val="autoZero"/>
        <c:auto val="0"/>
        <c:lblAlgn val="ctr"/>
        <c:lblOffset val="100"/>
        <c:noMultiLvlLbl val="0"/>
      </c:catAx>
      <c:valAx>
        <c:axId val="488351336"/>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8350944"/>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7.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Sheet1!$C$2:$C$8</c:f>
              <c:numCache>
                <c:formatCode>0</c:formatCode>
                <c:ptCount val="7"/>
                <c:pt idx="0">
                  <c:v>18</c:v>
                </c:pt>
                <c:pt idx="1">
                  <c:v>17</c:v>
                </c:pt>
                <c:pt idx="2">
                  <c:v>16</c:v>
                </c:pt>
                <c:pt idx="3">
                  <c:v>12</c:v>
                </c:pt>
                <c:pt idx="4">
                  <c:v>22</c:v>
                </c:pt>
                <c:pt idx="5">
                  <c:v>36</c:v>
                </c:pt>
                <c:pt idx="6">
                  <c:v>11</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Sheet1!$A$2:$A$8</c:f>
              <c:strCache>
                <c:ptCount val="7"/>
                <c:pt idx="0">
                  <c:v>Snørydding av veier (n=1759)</c:v>
                </c:pt>
                <c:pt idx="1">
                  <c:v>Grusing og salting av veier (n=1899)</c:v>
                </c:pt>
                <c:pt idx="2">
                  <c:v>Renhold	av veier (n=1662)</c:v>
                </c:pt>
                <c:pt idx="3">
                  <c:v>Standard på veidekket (n=996)</c:v>
                </c:pt>
                <c:pt idx="4">
                  <c:v>Tilrettelegging for syklister (n=2226)</c:v>
                </c:pt>
                <c:pt idx="5">
                  <c:v>Tilrettelegging for fotgjengere (n=3328)</c:v>
                </c:pt>
                <c:pt idx="6">
                  <c:v>Snørydding, grusing og salting av gang- og sykkelveier (n=1376)</c:v>
                </c:pt>
              </c:strCache>
            </c:strRef>
          </c:cat>
          <c:val>
            <c:numRef>
              <c:f>Sheet1!$B$2:$B$8</c:f>
              <c:numCache>
                <c:formatCode>0</c:formatCode>
                <c:ptCount val="7"/>
                <c:pt idx="0">
                  <c:v>18</c:v>
                </c:pt>
                <c:pt idx="1">
                  <c:v>20</c:v>
                </c:pt>
                <c:pt idx="2">
                  <c:v>18</c:v>
                </c:pt>
                <c:pt idx="3">
                  <c:v>11</c:v>
                </c:pt>
                <c:pt idx="4">
                  <c:v>26</c:v>
                </c:pt>
                <c:pt idx="5">
                  <c:v>35</c:v>
                </c:pt>
                <c:pt idx="6">
                  <c:v>15</c:v>
                </c:pt>
              </c:numCache>
            </c:numRef>
          </c:val>
        </c:ser>
        <c:dLbls>
          <c:showLegendKey val="0"/>
          <c:showVal val="0"/>
          <c:showCatName val="0"/>
          <c:showSerName val="0"/>
          <c:showPercent val="0"/>
          <c:showBubbleSize val="0"/>
        </c:dLbls>
        <c:gapWidth val="50"/>
        <c:overlap val="100"/>
        <c:axId val="488352120"/>
        <c:axId val="488352512"/>
      </c:barChart>
      <c:catAx>
        <c:axId val="488352120"/>
        <c:scaling>
          <c:orientation val="maxMin"/>
        </c:scaling>
        <c:delete val="1"/>
        <c:axPos val="l"/>
        <c:numFmt formatCode="General" sourceLinked="1"/>
        <c:majorTickMark val="out"/>
        <c:minorTickMark val="none"/>
        <c:tickLblPos val="nextTo"/>
        <c:crossAx val="488352512"/>
        <c:crosses val="autoZero"/>
        <c:auto val="0"/>
        <c:lblAlgn val="ctr"/>
        <c:lblOffset val="100"/>
        <c:noMultiLvlLbl val="0"/>
      </c:catAx>
      <c:valAx>
        <c:axId val="488352512"/>
        <c:scaling>
          <c:orientation val="minMax"/>
          <c:max val="1"/>
          <c:min val="0"/>
        </c:scaling>
        <c:delete val="1"/>
        <c:axPos val="t"/>
        <c:numFmt formatCode="0%" sourceLinked="1"/>
        <c:majorTickMark val="out"/>
        <c:minorTickMark val="none"/>
        <c:tickLblPos val="high"/>
        <c:crossAx val="488352120"/>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8.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(n=667)</c:v>
                </c:pt>
                <c:pt idx="1">
                  <c:v>Muligheten for trafikksikker lek i området der du bor  (n=574)</c:v>
                </c:pt>
                <c:pt idx="2">
                  <c:v>Hastigheten på veiene i området der du bor  (n=657)</c:v>
                </c:pt>
                <c:pt idx="3">
                  <c:v>Fortau, fartsdempere og lignende tiltak i området der du bor  (n=640)</c:v>
                </c:pt>
              </c:strCache>
            </c:strRef>
          </c:cat>
          <c:val>
            <c:numRef>
              <c:f>Sheet1!$D$2:$D$5</c:f>
              <c:numCache>
                <c:formatCode>0</c:formatCode>
                <c:ptCount val="4"/>
                <c:pt idx="0">
                  <c:v>7</c:v>
                </c:pt>
                <c:pt idx="1">
                  <c:v>16</c:v>
                </c:pt>
                <c:pt idx="2">
                  <c:v>11</c:v>
                </c:pt>
                <c:pt idx="3">
                  <c:v>12</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(n=667)</c:v>
                </c:pt>
                <c:pt idx="1">
                  <c:v>Muligheten for trafikksikker lek i området der du bor  (n=574)</c:v>
                </c:pt>
                <c:pt idx="2">
                  <c:v>Hastigheten på veiene i området der du bor  (n=657)</c:v>
                </c:pt>
                <c:pt idx="3">
                  <c:v>Fortau, fartsdempere og lignende tiltak i området der du bor  (n=640)</c:v>
                </c:pt>
              </c:strCache>
            </c:strRef>
          </c:cat>
          <c:val>
            <c:numRef>
              <c:f>Sheet1!$C$2:$C$5</c:f>
              <c:numCache>
                <c:formatCode>0</c:formatCode>
                <c:ptCount val="4"/>
                <c:pt idx="0">
                  <c:v>53</c:v>
                </c:pt>
                <c:pt idx="1">
                  <c:v>49</c:v>
                </c:pt>
                <c:pt idx="2">
                  <c:v>47</c:v>
                </c:pt>
                <c:pt idx="3">
                  <c:v>46</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(n=667)</c:v>
                </c:pt>
                <c:pt idx="1">
                  <c:v>Muligheten for trafikksikker lek i området der du bor  (n=574)</c:v>
                </c:pt>
                <c:pt idx="2">
                  <c:v>Hastigheten på veiene i området der du bor  (n=657)</c:v>
                </c:pt>
                <c:pt idx="3">
                  <c:v>Fortau, fartsdempere og lignende tiltak i området der du bor  (n=640)</c:v>
                </c:pt>
              </c:strCache>
            </c:strRef>
          </c:cat>
          <c:val>
            <c:numRef>
              <c:f>Sheet1!$B$2:$B$5</c:f>
              <c:numCache>
                <c:formatCode>0</c:formatCode>
                <c:ptCount val="4"/>
                <c:pt idx="0">
                  <c:v>40</c:v>
                </c:pt>
                <c:pt idx="1">
                  <c:v>36</c:v>
                </c:pt>
                <c:pt idx="2">
                  <c:v>42</c:v>
                </c:pt>
                <c:pt idx="3">
                  <c:v>43</c:v>
                </c:pt>
              </c:numCache>
            </c:numRef>
          </c:val>
        </c:ser>
        <c:dLbls>
          <c:showLegendKey val="0"/>
          <c:showVal val="0"/>
          <c:showCatName val="0"/>
          <c:showSerName val="0"/>
          <c:showPercent val="0"/>
          <c:showBubbleSize val="0"/>
        </c:dLbls>
        <c:gapWidth val="50"/>
        <c:overlap val="100"/>
        <c:axId val="488353296"/>
        <c:axId val="48835368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Trafikksikkerheten generelt i området der du bor  (n=667)</c:v>
                      </c:pt>
                      <c:pt idx="1">
                        <c:v>Muligheten for trafikksikker lek i området der du bor  (n=574)</c:v>
                      </c:pt>
                      <c:pt idx="2">
                        <c:v>Hastigheten på veiene i området der du bor  (n=657)</c:v>
                      </c:pt>
                      <c:pt idx="3">
                        <c:v>Fortau, fartsdempere og lignende tiltak i området der du bor  (n=640)</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48835329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8353688"/>
        <c:crosses val="autoZero"/>
        <c:auto val="0"/>
        <c:lblAlgn val="ctr"/>
        <c:lblOffset val="100"/>
        <c:noMultiLvlLbl val="0"/>
      </c:catAx>
      <c:valAx>
        <c:axId val="48835368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835329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29.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Sheet1!$C$2:$C$5</c:f>
              <c:numCache>
                <c:formatCode>0</c:formatCode>
                <c:ptCount val="4"/>
                <c:pt idx="0">
                  <c:v>40</c:v>
                </c:pt>
                <c:pt idx="1">
                  <c:v>36</c:v>
                </c:pt>
                <c:pt idx="2">
                  <c:v>42</c:v>
                </c:pt>
                <c:pt idx="3">
                  <c:v>43</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Trafikksikkerheten generelt i området der du bor  (n=4120)</c:v>
                </c:pt>
                <c:pt idx="1">
                  <c:v>Muligheten for trafikksikker lek i området der du bor  (n=3709)</c:v>
                </c:pt>
                <c:pt idx="2">
                  <c:v>Hastigheten på veiene i området der du bor  (n=4585)</c:v>
                </c:pt>
                <c:pt idx="3">
                  <c:v>Fortau, fartsdempere og lignende tiltak i området der du bor  (n=4039)</c:v>
                </c:pt>
              </c:strCache>
            </c:strRef>
          </c:cat>
          <c:val>
            <c:numRef>
              <c:f>Sheet1!$B$2:$B$5</c:f>
              <c:numCache>
                <c:formatCode>0</c:formatCode>
                <c:ptCount val="4"/>
                <c:pt idx="0">
                  <c:v>43</c:v>
                </c:pt>
                <c:pt idx="1">
                  <c:v>43</c:v>
                </c:pt>
                <c:pt idx="2">
                  <c:v>48</c:v>
                </c:pt>
                <c:pt idx="3">
                  <c:v>43</c:v>
                </c:pt>
              </c:numCache>
            </c:numRef>
          </c:val>
        </c:ser>
        <c:dLbls>
          <c:showLegendKey val="0"/>
          <c:showVal val="0"/>
          <c:showCatName val="0"/>
          <c:showSerName val="0"/>
          <c:showPercent val="0"/>
          <c:showBubbleSize val="0"/>
        </c:dLbls>
        <c:gapWidth val="50"/>
        <c:overlap val="100"/>
        <c:axId val="488354472"/>
        <c:axId val="488812832"/>
      </c:barChart>
      <c:catAx>
        <c:axId val="488354472"/>
        <c:scaling>
          <c:orientation val="maxMin"/>
        </c:scaling>
        <c:delete val="1"/>
        <c:axPos val="l"/>
        <c:numFmt formatCode="General" sourceLinked="1"/>
        <c:majorTickMark val="out"/>
        <c:minorTickMark val="none"/>
        <c:tickLblPos val="nextTo"/>
        <c:crossAx val="488812832"/>
        <c:crosses val="autoZero"/>
        <c:auto val="0"/>
        <c:lblAlgn val="ctr"/>
        <c:lblOffset val="100"/>
        <c:noMultiLvlLbl val="0"/>
      </c:catAx>
      <c:valAx>
        <c:axId val="488812832"/>
        <c:scaling>
          <c:orientation val="minMax"/>
          <c:max val="1"/>
          <c:min val="0"/>
        </c:scaling>
        <c:delete val="1"/>
        <c:axPos val="t"/>
        <c:numFmt formatCode="0%" sourceLinked="1"/>
        <c:majorTickMark val="out"/>
        <c:minorTickMark val="none"/>
        <c:tickLblPos val="high"/>
        <c:crossAx val="48835447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0.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315529722633463"/>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(n=237)</c:v>
                </c:pt>
                <c:pt idx="1">
                  <c:v>Tilgang på parker/friområder for barn der du bor (n=556)</c:v>
                </c:pt>
                <c:pt idx="2">
                  <c:v>Trygghet for barn når det gjelder å ferdes ute der du bor (n=502)</c:v>
                </c:pt>
                <c:pt idx="3">
                  <c:v>Oppvekstmiljøet for barn der du bor (n=419)</c:v>
                </c:pt>
                <c:pt idx="4">
                  <c:v>Oppvekstmiljøet for ungdom der du bor (n=351)</c:v>
                </c:pt>
                <c:pt idx="5">
                  <c:v>Barnehagedekningen der du bor (n=228)</c:v>
                </c:pt>
              </c:strCache>
            </c:strRef>
          </c:cat>
          <c:val>
            <c:numRef>
              <c:f>Sheet1!$D$2:$D$7</c:f>
              <c:numCache>
                <c:formatCode>0</c:formatCode>
                <c:ptCount val="6"/>
                <c:pt idx="0">
                  <c:v>7</c:v>
                </c:pt>
                <c:pt idx="1">
                  <c:v>1</c:v>
                </c:pt>
                <c:pt idx="2">
                  <c:v>9</c:v>
                </c:pt>
                <c:pt idx="3">
                  <c:v>6</c:v>
                </c:pt>
                <c:pt idx="4">
                  <c:v>8</c:v>
                </c:pt>
                <c:pt idx="5">
                  <c:v>5</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(n=237)</c:v>
                </c:pt>
                <c:pt idx="1">
                  <c:v>Tilgang på parker/friområder for barn der du bor (n=556)</c:v>
                </c:pt>
                <c:pt idx="2">
                  <c:v>Trygghet for barn når det gjelder å ferdes ute der du bor (n=502)</c:v>
                </c:pt>
                <c:pt idx="3">
                  <c:v>Oppvekstmiljøet for barn der du bor (n=419)</c:v>
                </c:pt>
                <c:pt idx="4">
                  <c:v>Oppvekstmiljøet for ungdom der du bor (n=351)</c:v>
                </c:pt>
                <c:pt idx="5">
                  <c:v>Barnehagedekningen der du bor (n=228)</c:v>
                </c:pt>
              </c:strCache>
            </c:strRef>
          </c:cat>
          <c:val>
            <c:numRef>
              <c:f>Sheet1!$C$2:$C$7</c:f>
              <c:numCache>
                <c:formatCode>0</c:formatCode>
                <c:ptCount val="6"/>
                <c:pt idx="0">
                  <c:v>45</c:v>
                </c:pt>
                <c:pt idx="1">
                  <c:v>31</c:v>
                </c:pt>
                <c:pt idx="2">
                  <c:v>55</c:v>
                </c:pt>
                <c:pt idx="3">
                  <c:v>54</c:v>
                </c:pt>
                <c:pt idx="4">
                  <c:v>56</c:v>
                </c:pt>
                <c:pt idx="5">
                  <c:v>35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(n=237)</c:v>
                </c:pt>
                <c:pt idx="1">
                  <c:v>Tilgang på parker/friområder for barn der du bor (n=556)</c:v>
                </c:pt>
                <c:pt idx="2">
                  <c:v>Trygghet for barn når det gjelder å ferdes ute der du bor (n=502)</c:v>
                </c:pt>
                <c:pt idx="3">
                  <c:v>Oppvekstmiljøet for barn der du bor (n=419)</c:v>
                </c:pt>
                <c:pt idx="4">
                  <c:v>Oppvekstmiljøet for ungdom der du bor (n=351)</c:v>
                </c:pt>
                <c:pt idx="5">
                  <c:v>Barnehagedekningen der du bor (n=228)</c:v>
                </c:pt>
              </c:strCache>
            </c:strRef>
          </c:cat>
          <c:val>
            <c:numRef>
              <c:f>Sheet1!$B$2:$B$7</c:f>
              <c:numCache>
                <c:formatCode>0</c:formatCode>
                <c:ptCount val="6"/>
                <c:pt idx="0">
                  <c:v>48</c:v>
                </c:pt>
                <c:pt idx="1">
                  <c:v>68</c:v>
                </c:pt>
                <c:pt idx="2">
                  <c:v>37</c:v>
                </c:pt>
                <c:pt idx="3">
                  <c:v>40</c:v>
                </c:pt>
                <c:pt idx="4">
                  <c:v>36</c:v>
                </c:pt>
                <c:pt idx="5">
                  <c:v>60</c:v>
                </c:pt>
              </c:numCache>
            </c:numRef>
          </c:val>
        </c:ser>
        <c:dLbls>
          <c:showLegendKey val="0"/>
          <c:showVal val="0"/>
          <c:showCatName val="0"/>
          <c:showSerName val="0"/>
          <c:showPercent val="0"/>
          <c:showBubbleSize val="0"/>
        </c:dLbls>
        <c:gapWidth val="50"/>
        <c:overlap val="100"/>
        <c:axId val="488813616"/>
        <c:axId val="48881400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Mulighetene for organiserte fritidsaktiviteter for barn der du bor (n=237)</c:v>
                      </c:pt>
                      <c:pt idx="1">
                        <c:v>Tilgang på parker/friområder for barn der du bor (n=556)</c:v>
                      </c:pt>
                      <c:pt idx="2">
                        <c:v>Trygghet for barn når det gjelder å ferdes ute der du bor (n=502)</c:v>
                      </c:pt>
                      <c:pt idx="3">
                        <c:v>Oppvekstmiljøet for barn der du bor (n=419)</c:v>
                      </c:pt>
                      <c:pt idx="4">
                        <c:v>Oppvekstmiljøet for ungdom der du bor (n=351)</c:v>
                      </c:pt>
                      <c:pt idx="5">
                        <c:v>Barnehagedekningen der du bor (n=228)</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48881361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8814008"/>
        <c:crosses val="autoZero"/>
        <c:auto val="0"/>
        <c:lblAlgn val="ctr"/>
        <c:lblOffset val="100"/>
        <c:noMultiLvlLbl val="0"/>
      </c:catAx>
      <c:valAx>
        <c:axId val="48881400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881361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1.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Sheet1!$C$2:$C$7</c:f>
              <c:numCache>
                <c:formatCode>0</c:formatCode>
                <c:ptCount val="6"/>
                <c:pt idx="0">
                  <c:v>48</c:v>
                </c:pt>
                <c:pt idx="1">
                  <c:v>68</c:v>
                </c:pt>
                <c:pt idx="2">
                  <c:v>37</c:v>
                </c:pt>
                <c:pt idx="3">
                  <c:v>40</c:v>
                </c:pt>
                <c:pt idx="4">
                  <c:v>36</c:v>
                </c:pt>
                <c:pt idx="5">
                  <c:v>60</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Mulighetene for organiserte fritidsaktiviteter for barn der du bor (n=3134)</c:v>
                </c:pt>
                <c:pt idx="1">
                  <c:v>Tilgang på parker/friområder for barn der du bor (n=5312)</c:v>
                </c:pt>
                <c:pt idx="2">
                  <c:v>Trygghet for barn når det gjelder å ferdes ute der du bor (n=3725)</c:v>
                </c:pt>
                <c:pt idx="3">
                  <c:v>Oppvekstmiljøet for barn der du bor (n=4149)</c:v>
                </c:pt>
                <c:pt idx="4">
                  <c:v>Oppvekstmiljøet for ungdom der du bor (n=3023)</c:v>
                </c:pt>
                <c:pt idx="5">
                  <c:v>Barnehagedekningen der du bor (n=2484)</c:v>
                </c:pt>
              </c:strCache>
            </c:strRef>
          </c:cat>
          <c:val>
            <c:numRef>
              <c:f>Sheet1!$B$2:$B$7</c:f>
              <c:numCache>
                <c:formatCode>0</c:formatCode>
                <c:ptCount val="6"/>
                <c:pt idx="0">
                  <c:v>58</c:v>
                </c:pt>
                <c:pt idx="1">
                  <c:v>64</c:v>
                </c:pt>
                <c:pt idx="2">
                  <c:v>46</c:v>
                </c:pt>
                <c:pt idx="3">
                  <c:v>56</c:v>
                </c:pt>
                <c:pt idx="4">
                  <c:v>45</c:v>
                </c:pt>
                <c:pt idx="5">
                  <c:v>58</c:v>
                </c:pt>
              </c:numCache>
            </c:numRef>
          </c:val>
        </c:ser>
        <c:dLbls>
          <c:showLegendKey val="0"/>
          <c:showVal val="0"/>
          <c:showCatName val="0"/>
          <c:showSerName val="0"/>
          <c:showPercent val="0"/>
          <c:showBubbleSize val="0"/>
        </c:dLbls>
        <c:gapWidth val="50"/>
        <c:overlap val="100"/>
        <c:axId val="488814792"/>
        <c:axId val="488815184"/>
      </c:barChart>
      <c:catAx>
        <c:axId val="488814792"/>
        <c:scaling>
          <c:orientation val="maxMin"/>
        </c:scaling>
        <c:delete val="1"/>
        <c:axPos val="l"/>
        <c:numFmt formatCode="General" sourceLinked="1"/>
        <c:majorTickMark val="out"/>
        <c:minorTickMark val="none"/>
        <c:tickLblPos val="nextTo"/>
        <c:crossAx val="488815184"/>
        <c:crosses val="autoZero"/>
        <c:auto val="0"/>
        <c:lblAlgn val="ctr"/>
        <c:lblOffset val="100"/>
        <c:noMultiLvlLbl val="0"/>
      </c:catAx>
      <c:valAx>
        <c:axId val="488815184"/>
        <c:scaling>
          <c:orientation val="minMax"/>
          <c:max val="1"/>
          <c:min val="0"/>
        </c:scaling>
        <c:delete val="1"/>
        <c:axPos val="t"/>
        <c:numFmt formatCode="0%" sourceLinked="1"/>
        <c:majorTickMark val="out"/>
        <c:minorTickMark val="none"/>
        <c:tickLblPos val="high"/>
        <c:crossAx val="48881479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2.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fornøyd/misfornøyd er du med:</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(n=310)</c:v>
                </c:pt>
                <c:pt idx="1">
                  <c:v>Det lokale kulturtilbudet der du bor (n=450)</c:v>
                </c:pt>
                <c:pt idx="2">
                  <c:v>Tilgang til bibliotek der du bor (n=538)</c:v>
                </c:pt>
                <c:pt idx="3">
                  <c:v>Kvalitet på bibliotekstjenesten (n=359)</c:v>
                </c:pt>
              </c:strCache>
            </c:strRef>
          </c:cat>
          <c:val>
            <c:numRef>
              <c:f>Sheet1!$D$2:$D$5</c:f>
              <c:numCache>
                <c:formatCode>0</c:formatCode>
                <c:ptCount val="4"/>
                <c:pt idx="0">
                  <c:v>3</c:v>
                </c:pt>
                <c:pt idx="1">
                  <c:v>6</c:v>
                </c:pt>
                <c:pt idx="2">
                  <c:v>8</c:v>
                </c:pt>
                <c:pt idx="3">
                  <c:v>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(n=310)</c:v>
                </c:pt>
                <c:pt idx="1">
                  <c:v>Det lokale kulturtilbudet der du bor (n=450)</c:v>
                </c:pt>
                <c:pt idx="2">
                  <c:v>Tilgang til bibliotek der du bor (n=538)</c:v>
                </c:pt>
                <c:pt idx="3">
                  <c:v>Kvalitet på bibliotekstjenesten (n=359)</c:v>
                </c:pt>
              </c:strCache>
            </c:strRef>
          </c:cat>
          <c:val>
            <c:numRef>
              <c:f>Sheet1!$C$2:$C$5</c:f>
              <c:numCache>
                <c:formatCode>0</c:formatCode>
                <c:ptCount val="4"/>
                <c:pt idx="0">
                  <c:v>40</c:v>
                </c:pt>
                <c:pt idx="1">
                  <c:v>51</c:v>
                </c:pt>
                <c:pt idx="2">
                  <c:v>33</c:v>
                </c:pt>
                <c:pt idx="3">
                  <c:v>29</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(n=310)</c:v>
                </c:pt>
                <c:pt idx="1">
                  <c:v>Det lokale kulturtilbudet der du bor (n=450)</c:v>
                </c:pt>
                <c:pt idx="2">
                  <c:v>Tilgang til bibliotek der du bor (n=538)</c:v>
                </c:pt>
                <c:pt idx="3">
                  <c:v>Kvalitet på bibliotekstjenesten (n=359)</c:v>
                </c:pt>
              </c:strCache>
            </c:strRef>
          </c:cat>
          <c:val>
            <c:numRef>
              <c:f>Sheet1!$B$2:$B$5</c:f>
              <c:numCache>
                <c:formatCode>0</c:formatCode>
                <c:ptCount val="4"/>
                <c:pt idx="0">
                  <c:v>57</c:v>
                </c:pt>
                <c:pt idx="1">
                  <c:v>44</c:v>
                </c:pt>
                <c:pt idx="2">
                  <c:v>58</c:v>
                </c:pt>
                <c:pt idx="3">
                  <c:v>65</c:v>
                </c:pt>
              </c:numCache>
            </c:numRef>
          </c:val>
        </c:ser>
        <c:dLbls>
          <c:showLegendKey val="0"/>
          <c:showVal val="0"/>
          <c:showCatName val="0"/>
          <c:showSerName val="0"/>
          <c:showPercent val="0"/>
          <c:showBubbleSize val="0"/>
        </c:dLbls>
        <c:gapWidth val="50"/>
        <c:overlap val="100"/>
        <c:axId val="367120368"/>
        <c:axId val="488902624"/>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Sheet1!$A$2:$A$5</c15:sqref>
                        </c15:formulaRef>
                      </c:ext>
                    </c:extLst>
                    <c:strCache>
                      <c:ptCount val="4"/>
                      <c:pt idx="0">
                        <c:v>Kultur- og fritidstilbudet for barn i byen totalt sett (n=310)</c:v>
                      </c:pt>
                      <c:pt idx="1">
                        <c:v>Det lokale kulturtilbudet der du bor (n=450)</c:v>
                      </c:pt>
                      <c:pt idx="2">
                        <c:v>Tilgang til bibliotek der du bor (n=538)</c:v>
                      </c:pt>
                      <c:pt idx="3">
                        <c:v>Kvalitet på bibliotekstjenesten (n=359)</c:v>
                      </c:pt>
                    </c:strCache>
                  </c:strRef>
                </c:cat>
                <c:val>
                  <c:numRef>
                    <c:extLst>
                      <c:ext uri="{02D57815-91ED-43cb-92C2-25804820EDAC}">
                        <c15:formulaRef>
                          <c15:sqref>Sheet1!$E$2:$E$5</c15:sqref>
                        </c15:formulaRef>
                      </c:ext>
                    </c:extLst>
                    <c:numCache>
                      <c:formatCode>0</c:formatCode>
                      <c:ptCount val="4"/>
                      <c:pt idx="0">
                        <c:v>100</c:v>
                      </c:pt>
                      <c:pt idx="1">
                        <c:v>100</c:v>
                      </c:pt>
                      <c:pt idx="2">
                        <c:v>100</c:v>
                      </c:pt>
                      <c:pt idx="3">
                        <c:v>100</c:v>
                      </c:pt>
                    </c:numCache>
                  </c:numRef>
                </c:val>
              </c15:ser>
            </c15:filteredBarSeries>
          </c:ext>
        </c:extLst>
      </c:barChart>
      <c:catAx>
        <c:axId val="367120368"/>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8902624"/>
        <c:crosses val="autoZero"/>
        <c:auto val="0"/>
        <c:lblAlgn val="ctr"/>
        <c:lblOffset val="100"/>
        <c:noMultiLvlLbl val="0"/>
      </c:catAx>
      <c:valAx>
        <c:axId val="488902624"/>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367120368"/>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3.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Sheet1!$C$2:$C$5</c:f>
              <c:numCache>
                <c:formatCode>0</c:formatCode>
                <c:ptCount val="4"/>
                <c:pt idx="0">
                  <c:v>57</c:v>
                </c:pt>
                <c:pt idx="1">
                  <c:v>44</c:v>
                </c:pt>
                <c:pt idx="2">
                  <c:v>58</c:v>
                </c:pt>
                <c:pt idx="3">
                  <c:v>65</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Sheet1!$A$2:$A$5</c:f>
              <c:strCache>
                <c:ptCount val="4"/>
                <c:pt idx="0">
                  <c:v>Kultur- og fritidstilbudet for barn i byen totalt sett (n=2686)</c:v>
                </c:pt>
                <c:pt idx="1">
                  <c:v>Det lokale kulturtilbudet der du bor (n=2136)</c:v>
                </c:pt>
                <c:pt idx="2">
                  <c:v>Tilgang til bibliotek der du bor (n=4511)</c:v>
                </c:pt>
                <c:pt idx="3">
                  <c:v>Kvalitet på bibliotekstjenesten (n=4001)</c:v>
                </c:pt>
              </c:strCache>
            </c:strRef>
          </c:cat>
          <c:val>
            <c:numRef>
              <c:f>Sheet1!$B$2:$B$5</c:f>
              <c:numCache>
                <c:formatCode>0</c:formatCode>
                <c:ptCount val="4"/>
                <c:pt idx="0">
                  <c:v>49</c:v>
                </c:pt>
                <c:pt idx="1">
                  <c:v>32</c:v>
                </c:pt>
                <c:pt idx="2">
                  <c:v>56</c:v>
                </c:pt>
                <c:pt idx="3">
                  <c:v>68</c:v>
                </c:pt>
              </c:numCache>
            </c:numRef>
          </c:val>
        </c:ser>
        <c:dLbls>
          <c:showLegendKey val="0"/>
          <c:showVal val="0"/>
          <c:showCatName val="0"/>
          <c:showSerName val="0"/>
          <c:showPercent val="0"/>
          <c:showBubbleSize val="0"/>
        </c:dLbls>
        <c:gapWidth val="50"/>
        <c:overlap val="100"/>
        <c:axId val="488903408"/>
        <c:axId val="488903800"/>
      </c:barChart>
      <c:catAx>
        <c:axId val="488903408"/>
        <c:scaling>
          <c:orientation val="maxMin"/>
        </c:scaling>
        <c:delete val="1"/>
        <c:axPos val="l"/>
        <c:numFmt formatCode="General" sourceLinked="1"/>
        <c:majorTickMark val="out"/>
        <c:minorTickMark val="none"/>
        <c:tickLblPos val="nextTo"/>
        <c:crossAx val="488903800"/>
        <c:crosses val="autoZero"/>
        <c:auto val="0"/>
        <c:lblAlgn val="ctr"/>
        <c:lblOffset val="100"/>
        <c:noMultiLvlLbl val="0"/>
      </c:catAx>
      <c:valAx>
        <c:axId val="488903800"/>
        <c:scaling>
          <c:orientation val="minMax"/>
          <c:max val="1"/>
          <c:min val="0"/>
        </c:scaling>
        <c:delete val="1"/>
        <c:axPos val="t"/>
        <c:numFmt formatCode="0%" sourceLinked="1"/>
        <c:majorTickMark val="out"/>
        <c:minorTickMark val="none"/>
        <c:tickLblPos val="high"/>
        <c:crossAx val="488903408"/>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4.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400" baseline="0">
                <a:solidFill>
                  <a:srgbClr val="000000"/>
                </a:solidFill>
              </a:defRPr>
            </a:pPr>
            <a:r>
              <a:rPr lang="nb-NO"/>
              <a:t>Hvor enig eller uenig er du i følgende påstander?</a:t>
            </a:r>
          </a:p>
        </c:rich>
      </c:tx>
      <c:overlay val="1"/>
    </c:title>
    <c:autoTitleDeleted val="0"/>
    <c:plotArea>
      <c:layout>
        <c:manualLayout>
          <c:layoutTarget val="inner"/>
          <c:xMode val="edge"/>
          <c:yMode val="edge"/>
          <c:x val="0.38978253602733615"/>
          <c:y val="0.14591369836651338"/>
          <c:w val="0.54925642549398301"/>
          <c:h val="0.71335426294912263"/>
        </c:manualLayout>
      </c:layout>
      <c:barChart>
        <c:barDir val="bar"/>
        <c:grouping val="percentStacked"/>
        <c:varyColors val="0"/>
        <c:ser>
          <c:idx val="1"/>
          <c:order val="1"/>
          <c:tx>
            <c:strRef>
              <c:f>Sheet1!$D$1</c:f>
              <c:strCache>
                <c:ptCount val="1"/>
                <c:pt idx="0">
                  <c:v>1+2</c:v>
                </c:pt>
              </c:strCache>
            </c:strRef>
          </c:tx>
          <c:spPr>
            <a:solidFill>
              <a:schemeClr val="accent1"/>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(n=532)</c:v>
                </c:pt>
                <c:pt idx="1">
                  <c:v>Informasjon fra Oslo kommune er tydelig og lett å forstå (n=589)</c:v>
                </c:pt>
                <c:pt idx="2">
                  <c:v>Det er enkelt å få tak i informasjonen jeg trenger (n=564)</c:v>
                </c:pt>
                <c:pt idx="3">
                  <c:v>Oslo kommune har gode digitale tjenester (n=451)</c:v>
                </c:pt>
                <c:pt idx="4">
                  <c:v>Det er enkelt å komme i kontakt med Oslo kommune (n=360)</c:v>
                </c:pt>
                <c:pt idx="5">
                  <c:v>Oslo kommunes digitale tjenester er enkle å bruke (n=388)</c:v>
                </c:pt>
              </c:strCache>
            </c:strRef>
          </c:cat>
          <c:val>
            <c:numRef>
              <c:f>Sheet1!$D$2:$D$7</c:f>
              <c:numCache>
                <c:formatCode>0</c:formatCode>
                <c:ptCount val="6"/>
                <c:pt idx="0">
                  <c:v>44</c:v>
                </c:pt>
                <c:pt idx="1">
                  <c:v>16</c:v>
                </c:pt>
                <c:pt idx="2">
                  <c:v>18</c:v>
                </c:pt>
                <c:pt idx="3">
                  <c:v>16</c:v>
                </c:pt>
                <c:pt idx="4">
                  <c:v>21</c:v>
                </c:pt>
                <c:pt idx="5">
                  <c:v>16</c:v>
                </c:pt>
              </c:numCache>
            </c:numRef>
          </c:val>
        </c:ser>
        <c:ser>
          <c:idx val="2"/>
          <c:order val="2"/>
          <c:tx>
            <c:strRef>
              <c:f>Sheet1!$C$1</c:f>
              <c:strCache>
                <c:ptCount val="1"/>
                <c:pt idx="0">
                  <c:v>3+4</c:v>
                </c:pt>
              </c:strCache>
            </c:strRef>
          </c:tx>
          <c:spPr>
            <a:solidFill>
              <a:srgbClr val="FFC000"/>
            </a:solidFill>
          </c:spPr>
          <c:invertIfNegative val="0"/>
          <c:dLbls>
            <c:spPr>
              <a:noFill/>
              <a:ln>
                <a:noFill/>
              </a:ln>
              <a:effectLst/>
            </c:spPr>
            <c:txPr>
              <a:bodyPr/>
              <a:lstStyle/>
              <a:p>
                <a:pPr>
                  <a:defRPr sz="1400" baseline="0" smtId="4294967295">
                    <a:solidFill>
                      <a:srgbClr val="000000"/>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(n=532)</c:v>
                </c:pt>
                <c:pt idx="1">
                  <c:v>Informasjon fra Oslo kommune er tydelig og lett å forstå (n=589)</c:v>
                </c:pt>
                <c:pt idx="2">
                  <c:v>Det er enkelt å få tak i informasjonen jeg trenger (n=564)</c:v>
                </c:pt>
                <c:pt idx="3">
                  <c:v>Oslo kommune har gode digitale tjenester (n=451)</c:v>
                </c:pt>
                <c:pt idx="4">
                  <c:v>Det er enkelt å komme i kontakt med Oslo kommune (n=360)</c:v>
                </c:pt>
                <c:pt idx="5">
                  <c:v>Oslo kommunes digitale tjenester er enkle å bruke (n=388)</c:v>
                </c:pt>
              </c:strCache>
            </c:strRef>
          </c:cat>
          <c:val>
            <c:numRef>
              <c:f>Sheet1!$C$2:$C$7</c:f>
              <c:numCache>
                <c:formatCode>0</c:formatCode>
                <c:ptCount val="6"/>
                <c:pt idx="0">
                  <c:v>46</c:v>
                </c:pt>
                <c:pt idx="1">
                  <c:v>58</c:v>
                </c:pt>
                <c:pt idx="2">
                  <c:v>55</c:v>
                </c:pt>
                <c:pt idx="3">
                  <c:v>57</c:v>
                </c:pt>
                <c:pt idx="4">
                  <c:v>54</c:v>
                </c:pt>
                <c:pt idx="5">
                  <c:v>55</c:v>
                </c:pt>
              </c:numCache>
            </c:numRef>
          </c:val>
        </c:ser>
        <c:ser>
          <c:idx val="3"/>
          <c:order val="3"/>
          <c:tx>
            <c:strRef>
              <c:f>Sheet1!$B$1</c:f>
              <c:strCache>
                <c:ptCount val="1"/>
                <c:pt idx="0">
                  <c:v>5+6</c:v>
                </c:pt>
              </c:strCache>
            </c:strRef>
          </c:tx>
          <c:spPr>
            <a:solidFill>
              <a:srgbClr val="00B050"/>
            </a:solidFill>
          </c:spPr>
          <c:invertIfNegative val="0"/>
          <c:dLbls>
            <c:spPr>
              <a:noFill/>
              <a:ln>
                <a:noFill/>
              </a:ln>
              <a:effectLst/>
            </c:spPr>
            <c:txPr>
              <a:bodyPr/>
              <a:lstStyle/>
              <a:p>
                <a:pPr>
                  <a:defRPr sz="1400" baseline="0" smtId="4294967295">
                    <a:solidFill>
                      <a:schemeClr val="bg1"/>
                    </a:solidFill>
                  </a:defRPr>
                </a:pPr>
                <a:endParaRPr lang="nb-NO"/>
              </a:p>
            </c:txPr>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(n=532)</c:v>
                </c:pt>
                <c:pt idx="1">
                  <c:v>Informasjon fra Oslo kommune er tydelig og lett å forstå (n=589)</c:v>
                </c:pt>
                <c:pt idx="2">
                  <c:v>Det er enkelt å få tak i informasjonen jeg trenger (n=564)</c:v>
                </c:pt>
                <c:pt idx="3">
                  <c:v>Oslo kommune har gode digitale tjenester (n=451)</c:v>
                </c:pt>
                <c:pt idx="4">
                  <c:v>Det er enkelt å komme i kontakt med Oslo kommune (n=360)</c:v>
                </c:pt>
                <c:pt idx="5">
                  <c:v>Oslo kommunes digitale tjenester er enkle å bruke (n=388)</c:v>
                </c:pt>
              </c:strCache>
            </c:strRef>
          </c:cat>
          <c:val>
            <c:numRef>
              <c:f>Sheet1!$B$2:$B$7</c:f>
              <c:numCache>
                <c:formatCode>0</c:formatCode>
                <c:ptCount val="6"/>
                <c:pt idx="0">
                  <c:v>10</c:v>
                </c:pt>
                <c:pt idx="1">
                  <c:v>27</c:v>
                </c:pt>
                <c:pt idx="2">
                  <c:v>28</c:v>
                </c:pt>
                <c:pt idx="3">
                  <c:v>26</c:v>
                </c:pt>
                <c:pt idx="4">
                  <c:v>24</c:v>
                </c:pt>
                <c:pt idx="5">
                  <c:v>29</c:v>
                </c:pt>
              </c:numCache>
            </c:numRef>
          </c:val>
        </c:ser>
        <c:dLbls>
          <c:showLegendKey val="0"/>
          <c:showVal val="0"/>
          <c:showCatName val="0"/>
          <c:showSerName val="0"/>
          <c:showPercent val="0"/>
          <c:showBubbleSize val="0"/>
        </c:dLbls>
        <c:gapWidth val="50"/>
        <c:overlap val="100"/>
        <c:axId val="488904976"/>
        <c:axId val="488905368"/>
        <c:extLst>
          <c:ext xmlns:c15="http://schemas.microsoft.com/office/drawing/2012/chart" uri="{02D57815-91ED-43cb-92C2-25804820EDAC}">
            <c15:filteredBarSeries>
              <c15:ser>
                <c:idx val="0"/>
                <c:order val="0"/>
                <c:tx>
                  <c:strRef>
                    <c:extLst>
                      <c:ext uri="{02D57815-91ED-43cb-92C2-25804820EDAC}">
                        <c15:formulaRef>
                          <c15:sqref>Sheet1!$E$1</c15:sqref>
                        </c15:formulaRef>
                      </c:ext>
                    </c:extLst>
                    <c:strCache>
                      <c:ptCount val="1"/>
                      <c:pt idx="0">
                        <c:v>Fjernes</c:v>
                      </c:pt>
                    </c:strCache>
                  </c:strRef>
                </c:tx>
                <c:invertIfNegative val="0"/>
                <c:dLbls>
                  <c:spPr>
                    <a:noFill/>
                    <a:ln>
                      <a:noFill/>
                    </a:ln>
                    <a:effectLst/>
                  </c:spPr>
                  <c:txPr>
                    <a:bodyPr/>
                    <a:lstStyle/>
                    <a:p>
                      <a:pPr>
                        <a:defRPr sz="1600" smtId="4294967295"/>
                      </a:pPr>
                      <a:endParaRPr lang="nb-NO"/>
                    </a:p>
                  </c:txPr>
                  <c:showLegendKey val="0"/>
                  <c:showVal val="1"/>
                  <c:showCatName val="0"/>
                  <c:showSerName val="0"/>
                  <c:showPercent val="0"/>
                  <c:showBubbleSize val="0"/>
                  <c:showLeaderLines val="0"/>
                  <c:extLst>
                    <c:ext uri="{CE6537A1-D6FC-4f65-9D91-7224C49458BB}">
                      <c15:showLeaderLines val="0"/>
                    </c:ext>
                  </c:extLst>
                </c:dLbls>
                <c:cat>
                  <c:strRef>
                    <c:extLst>
                      <c:ext uri="{02D57815-91ED-43cb-92C2-25804820EDAC}">
                        <c15:formulaRef>
                          <c15:sqref>Sheet1!$A$2:$A$7</c15:sqref>
                        </c15:formulaRef>
                      </c:ext>
                    </c:extLst>
                    <c:strCache>
                      <c:ptCount val="6"/>
                      <c:pt idx="0">
                        <c:v>Jeg kan påvirke avgjørelser som blir tatt i Oslo kommune (n=532)</c:v>
                      </c:pt>
                      <c:pt idx="1">
                        <c:v>Informasjon fra Oslo kommune er tydelig og lett å forstå (n=589)</c:v>
                      </c:pt>
                      <c:pt idx="2">
                        <c:v>Det er enkelt å få tak i informasjonen jeg trenger (n=564)</c:v>
                      </c:pt>
                      <c:pt idx="3">
                        <c:v>Oslo kommune har gode digitale tjenester (n=451)</c:v>
                      </c:pt>
                      <c:pt idx="4">
                        <c:v>Det er enkelt å komme i kontakt med Oslo kommune (n=360)</c:v>
                      </c:pt>
                      <c:pt idx="5">
                        <c:v>Oslo kommunes digitale tjenester er enkle å bruke (n=388)</c:v>
                      </c:pt>
                    </c:strCache>
                  </c:strRef>
                </c:cat>
                <c:val>
                  <c:numRef>
                    <c:extLst>
                      <c:ext uri="{02D57815-91ED-43cb-92C2-25804820EDAC}">
                        <c15:formulaRef>
                          <c15:sqref>Sheet1!$E$2:$E$7</c15:sqref>
                        </c15:formulaRef>
                      </c:ext>
                    </c:extLst>
                    <c:numCache>
                      <c:formatCode>0</c:formatCode>
                      <c:ptCount val="6"/>
                      <c:pt idx="0">
                        <c:v>100</c:v>
                      </c:pt>
                      <c:pt idx="1">
                        <c:v>100</c:v>
                      </c:pt>
                      <c:pt idx="2">
                        <c:v>100</c:v>
                      </c:pt>
                      <c:pt idx="3">
                        <c:v>100</c:v>
                      </c:pt>
                      <c:pt idx="4">
                        <c:v>100</c:v>
                      </c:pt>
                      <c:pt idx="5">
                        <c:v>100</c:v>
                      </c:pt>
                    </c:numCache>
                  </c:numRef>
                </c:val>
              </c15:ser>
            </c15:filteredBarSeries>
          </c:ext>
        </c:extLst>
      </c:barChart>
      <c:catAx>
        <c:axId val="488904976"/>
        <c:scaling>
          <c:orientation val="maxMin"/>
        </c:scaling>
        <c:delete val="0"/>
        <c:axPos val="l"/>
        <c:numFmt formatCode="General" sourceLinked="1"/>
        <c:majorTickMark val="out"/>
        <c:minorTickMark val="none"/>
        <c:tickLblPos val="nextTo"/>
        <c:spPr>
          <a:ln>
            <a:noFill/>
          </a:ln>
        </c:spPr>
        <c:txPr>
          <a:bodyPr/>
          <a:lstStyle/>
          <a:p>
            <a:pPr>
              <a:defRPr sz="1400" baseline="0" smtId="4294967295">
                <a:solidFill>
                  <a:srgbClr val="000000"/>
                </a:solidFill>
              </a:defRPr>
            </a:pPr>
            <a:endParaRPr lang="nb-NO"/>
          </a:p>
        </c:txPr>
        <c:crossAx val="488905368"/>
        <c:crosses val="autoZero"/>
        <c:auto val="0"/>
        <c:lblAlgn val="ctr"/>
        <c:lblOffset val="100"/>
        <c:noMultiLvlLbl val="0"/>
      </c:catAx>
      <c:valAx>
        <c:axId val="488905368"/>
        <c:scaling>
          <c:orientation val="minMax"/>
          <c:max val="1"/>
          <c:min val="0"/>
        </c:scaling>
        <c:delete val="0"/>
        <c:axPos val="t"/>
        <c:numFmt formatCode="0%" sourceLinked="1"/>
        <c:majorTickMark val="out"/>
        <c:minorTickMark val="none"/>
        <c:tickLblPos val="high"/>
        <c:spPr>
          <a:ln>
            <a:noFill/>
          </a:ln>
        </c:spPr>
        <c:txPr>
          <a:bodyPr/>
          <a:lstStyle/>
          <a:p>
            <a:pPr>
              <a:defRPr sz="1400" baseline="0" smtId="4294967295">
                <a:solidFill>
                  <a:srgbClr val="000000"/>
                </a:solidFill>
              </a:defRPr>
            </a:pPr>
            <a:endParaRPr lang="nb-NO"/>
          </a:p>
        </c:txPr>
        <c:crossAx val="488904976"/>
        <c:crosses val="autoZero"/>
        <c:crossBetween val="between"/>
        <c:majorUnit val="0.25"/>
      </c:valAx>
      <c:spPr>
        <a:ln>
          <a:noFill/>
        </a:ln>
      </c:spPr>
    </c:plotArea>
    <c:legend>
      <c:legendPos val="b"/>
      <c:layout>
        <c:manualLayout>
          <c:xMode val="edge"/>
          <c:yMode val="edge"/>
          <c:x val="0.47097550142000122"/>
          <c:y val="0.94591117956554216"/>
          <c:w val="0.34485141704266031"/>
          <c:h val="5.4088820434457813E-2"/>
        </c:manualLayout>
      </c:layout>
      <c:overlay val="0"/>
      <c:txPr>
        <a:bodyPr/>
        <a:lstStyle/>
        <a:p>
          <a:pPr>
            <a:defRPr sz="1400" baseline="0" smtId="4294967295">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charts/chart35.xml><?xml version="1.0" encoding="utf-8"?>
<c:chartSpace xmlns:c="http://schemas.openxmlformats.org/drawingml/2006/chart" xmlns:a="http://schemas.openxmlformats.org/drawingml/2006/main" xmlns:r="http://schemas.openxmlformats.org/officeDocument/2006/relationships">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lrMapOvr bg1="lt1" tx1="dk1" bg2="lt2" tx2="dk2" accent1="accent1" accent2="accent2" accent3="accent3" accent4="accent4" accent5="accent5" accent6="accent6" hlink="hlink" folHlink="folHlink"/>
  <c:chart>
    <c:title>
      <c:tx>
        <c:rich>
          <a:bodyPr/>
          <a:lstStyle/>
          <a:p>
            <a:pPr>
              <a:defRPr sz="1200" baseline="0">
                <a:solidFill>
                  <a:srgbClr val="000000"/>
                </a:solidFill>
              </a:defRPr>
            </a:pPr>
            <a:r>
              <a:rPr lang="nb-NO"/>
              <a:t>2018</a:t>
            </a:r>
          </a:p>
        </c:rich>
      </c:tx>
      <c:overlay val="1"/>
    </c:title>
    <c:autoTitleDeleted val="0"/>
    <c:plotArea>
      <c:layout>
        <c:manualLayout>
          <c:layoutTarget val="inner"/>
          <c:xMode val="edge"/>
          <c:yMode val="edge"/>
          <c:x val="0.32438778305303878"/>
          <c:y val="0.10602185656400639"/>
          <c:w val="0.41552609541182373"/>
          <c:h val="0.78571897295669457"/>
        </c:manualLayout>
      </c:layout>
      <c:barChart>
        <c:barDir val="bar"/>
        <c:grouping val="percentStacked"/>
        <c:varyColors val="0"/>
        <c:ser>
          <c:idx val="0"/>
          <c:order val="0"/>
          <c:tx>
            <c:strRef>
              <c:f>Sheet1!$C$1</c:f>
              <c:strCache>
                <c:ptCount val="1"/>
                <c:pt idx="0">
                  <c:v>Sagene</c:v>
                </c:pt>
              </c:strCache>
            </c:strRef>
          </c:tx>
          <c:spPr>
            <a:solidFill>
              <a:srgbClr val="FFFFFF"/>
            </a:solidFill>
          </c:spPr>
          <c:invertIfNegative val="0"/>
          <c:dLbls>
            <c:spPr>
              <a:noFill/>
              <a:ln>
                <a:noFill/>
              </a:ln>
              <a:effectLst/>
            </c:spPr>
            <c:txPr>
              <a:bodyPr/>
              <a:lstStyle/>
              <a:p>
                <a:pPr>
                  <a:defRPr sz="1400" baseline="0" smtId="4294967295">
                    <a:solidFill>
                      <a:srgbClr val="000000"/>
                    </a:solidFill>
                  </a:defRPr>
                </a:pPr>
                <a:endParaRPr lang="nb-NO"/>
              </a:p>
            </c:txPr>
            <c:dLblPos val="inBase"/>
            <c:showLegendKey val="0"/>
            <c:showVal val="1"/>
            <c:showCatName val="0"/>
            <c:showSerName val="0"/>
            <c:showPercent val="0"/>
            <c:showBubbleSize val="0"/>
            <c:showLeaderLines val="0"/>
            <c:extLst>
              <c:ext xmlns:c15="http://schemas.microsoft.com/office/drawing/2012/chart" uri="{CE6537A1-D6FC-4f65-9D91-7224C49458BB}">
                <c15:showLeaderLines val="0"/>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Sheet1!$C$2:$C$7</c:f>
              <c:numCache>
                <c:formatCode>0</c:formatCode>
                <c:ptCount val="6"/>
                <c:pt idx="0">
                  <c:v>10</c:v>
                </c:pt>
                <c:pt idx="1">
                  <c:v>27</c:v>
                </c:pt>
                <c:pt idx="2">
                  <c:v>28</c:v>
                </c:pt>
                <c:pt idx="3">
                  <c:v>26</c:v>
                </c:pt>
                <c:pt idx="4">
                  <c:v>24</c:v>
                </c:pt>
                <c:pt idx="5">
                  <c:v>29</c:v>
                </c:pt>
              </c:numCache>
            </c:numRef>
          </c:val>
        </c:ser>
        <c:ser>
          <c:idx val="1"/>
          <c:order val="1"/>
          <c:tx>
            <c:strRef>
              <c:f>Sheet1!$B$1</c:f>
              <c:strCache>
                <c:ptCount val="1"/>
                <c:pt idx="0">
                  <c:v>Total</c:v>
                </c:pt>
              </c:strCache>
            </c:strRef>
          </c:tx>
          <c:spPr>
            <a:solidFill>
              <a:srgbClr val="FFFFFF"/>
            </a:solidFill>
          </c:spPr>
          <c:invertIfNegative val="0"/>
          <c:dLbls>
            <c:spPr>
              <a:noFill/>
              <a:ln>
                <a:noFill/>
              </a:ln>
              <a:effectLst/>
            </c:spPr>
            <c:txPr>
              <a:bodyPr wrap="square" lIns="38100" tIns="19050" rIns="38100" bIns="19050" anchor="ctr">
                <a:spAutoFit/>
              </a:bodyPr>
              <a:lstStyle/>
              <a:p>
                <a:pPr>
                  <a:defRPr sz="1400" baseline="0">
                    <a:solidFill>
                      <a:srgbClr val="000000"/>
                    </a:solidFill>
                  </a:defRPr>
                </a:pPr>
                <a:endParaRPr lang="nb-NO"/>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ext>
            </c:extLst>
          </c:dLbls>
          <c:cat>
            <c:strRef>
              <c:f>Sheet1!$A$2:$A$7</c:f>
              <c:strCache>
                <c:ptCount val="6"/>
                <c:pt idx="0">
                  <c:v>Jeg kan påvirke avgjørelser som blir tatt i Oslo kommune (n=742)</c:v>
                </c:pt>
                <c:pt idx="1">
                  <c:v>Informasjon fra Oslo kommune er tydelig og lett å forstå (n=2326)</c:v>
                </c:pt>
                <c:pt idx="2">
                  <c:v>Det er enkelt å få tak i informasjonen jeg trenger (n=2203)</c:v>
                </c:pt>
                <c:pt idx="3">
                  <c:v>Oslo kommune har gode digitale tjenester (n=2040)</c:v>
                </c:pt>
                <c:pt idx="4">
                  <c:v>Det er enkelt å komme i kontakt med Oslo kommune (n=1514)</c:v>
                </c:pt>
                <c:pt idx="5">
                  <c:v>Oslo kommunes digitale tjenester er enkle å bruke (n=1848)</c:v>
                </c:pt>
              </c:strCache>
            </c:strRef>
          </c:cat>
          <c:val>
            <c:numRef>
              <c:f>Sheet1!$B$2:$B$7</c:f>
              <c:numCache>
                <c:formatCode>0</c:formatCode>
                <c:ptCount val="6"/>
                <c:pt idx="0">
                  <c:v>9</c:v>
                </c:pt>
                <c:pt idx="1">
                  <c:v>27</c:v>
                </c:pt>
                <c:pt idx="2">
                  <c:v>27</c:v>
                </c:pt>
                <c:pt idx="3">
                  <c:v>29</c:v>
                </c:pt>
                <c:pt idx="4">
                  <c:v>25</c:v>
                </c:pt>
                <c:pt idx="5">
                  <c:v>29</c:v>
                </c:pt>
              </c:numCache>
            </c:numRef>
          </c:val>
        </c:ser>
        <c:dLbls>
          <c:showLegendKey val="0"/>
          <c:showVal val="0"/>
          <c:showCatName val="0"/>
          <c:showSerName val="0"/>
          <c:showPercent val="0"/>
          <c:showBubbleSize val="0"/>
        </c:dLbls>
        <c:gapWidth val="50"/>
        <c:overlap val="100"/>
        <c:axId val="488906152"/>
        <c:axId val="488906544"/>
      </c:barChart>
      <c:catAx>
        <c:axId val="488906152"/>
        <c:scaling>
          <c:orientation val="maxMin"/>
        </c:scaling>
        <c:delete val="1"/>
        <c:axPos val="l"/>
        <c:numFmt formatCode="General" sourceLinked="1"/>
        <c:majorTickMark val="out"/>
        <c:minorTickMark val="none"/>
        <c:tickLblPos val="nextTo"/>
        <c:crossAx val="488906544"/>
        <c:crosses val="autoZero"/>
        <c:auto val="0"/>
        <c:lblAlgn val="ctr"/>
        <c:lblOffset val="100"/>
        <c:noMultiLvlLbl val="0"/>
      </c:catAx>
      <c:valAx>
        <c:axId val="488906544"/>
        <c:scaling>
          <c:orientation val="minMax"/>
          <c:max val="1"/>
          <c:min val="0"/>
        </c:scaling>
        <c:delete val="1"/>
        <c:axPos val="t"/>
        <c:numFmt formatCode="0%" sourceLinked="1"/>
        <c:majorTickMark val="out"/>
        <c:minorTickMark val="none"/>
        <c:tickLblPos val="high"/>
        <c:crossAx val="488906152"/>
        <c:crosses val="autoZero"/>
        <c:crossBetween val="between"/>
        <c:majorUnit val="0.25"/>
      </c:valAx>
    </c:plotArea>
    <c:legend>
      <c:legendPos val="t"/>
      <c:layout>
        <c:manualLayout>
          <c:xMode val="edge"/>
          <c:yMode val="edge"/>
          <c:x val="9.9457193148383555E-2"/>
          <c:y val="7.2956849183256692E-2"/>
          <c:w val="0.7167223387053181"/>
          <c:h val="7.2701212979425597E-2"/>
        </c:manualLayout>
      </c:layout>
      <c:overlay val="0"/>
      <c:txPr>
        <a:bodyPr/>
        <a:lstStyle/>
        <a:p>
          <a:pPr>
            <a:defRPr sz="1400" baseline="0">
              <a:solidFill>
                <a:srgbClr val="000000"/>
              </a:solidFill>
            </a:defRPr>
          </a:pPr>
          <a:endParaRPr lang="nb-NO"/>
        </a:p>
      </c:txPr>
    </c:legend>
    <c:plotVisOnly val="1"/>
    <c:dispBlanksAs val="zero"/>
    <c:showDLblsOverMax val="1"/>
  </c:chart>
  <c:txPr>
    <a:bodyPr/>
    <a:lstStyle/>
    <a:p>
      <a:pPr>
        <a:defRPr sz="1800" smtId="4294967295"/>
      </a:pPr>
      <a:endParaRPr lang="nb-NO"/>
    </a:p>
  </c:txPr>
  <c:externalData r:id="rId2">
    <c:autoUpdate val="0"/>
  </c:externalData>
</c:chartSpace>
</file>

<file path=ppt/handoutMasters/_rels/handoutMaster1.xml.rels><?xml version="1.0" encoding="UTF-8" standalone="yes"?>
<Relationships xmlns="http://schemas.openxmlformats.org/package/2006/relationships"><Relationship Id="rId1" Type="http://schemas.openxmlformats.org/officeDocument/2006/relationships/theme" Target="../theme/theme4.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sz="quarter" idx="1"/>
          </p:nvPr>
        </p:nvSpPr>
        <p:spPr>
          <a:xfrm>
            <a:off x="3854939" y="0"/>
            <a:ext cx="2949099" cy="498693"/>
          </a:xfrm>
          <a:prstGeom prst="rect">
            <a:avLst/>
          </a:prstGeom>
        </p:spPr>
        <p:txBody>
          <a:bodyPr vert="horz" lIns="91440" tIns="45720" rIns="91440" bIns="45720" rtlCol="0"/>
          <a:lstStyle>
            <a:lvl1pPr algn="r">
              <a:defRPr sz="1200"/>
            </a:lvl1pPr>
          </a:lstStyle>
          <a:p>
            <a:fld id="{42691DDE-BA6A-4F57-909C-98F49C72955F}" type="datetimeFigureOut">
              <a:rPr lang="en-GB" smtClean="0"/>
              <a:t>06/09/2018</a:t>
            </a:fld>
            <a:endParaRPr lang="en-GB"/>
          </a:p>
        </p:txBody>
      </p:sp>
      <p:sp>
        <p:nvSpPr>
          <p:cNvPr id="4" name="Footer Placeholder 3"/>
          <p:cNvSpPr>
            <a:spLocks noGrp="1"/>
          </p:cNvSpPr>
          <p:nvPr>
            <p:ph type="ftr" sz="quarter" idx="2"/>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5" name="Slide Number Placeholder 4"/>
          <p:cNvSpPr>
            <a:spLocks noGrp="1"/>
          </p:cNvSpPr>
          <p:nvPr>
            <p:ph type="sldNum" sz="quarter" idx="3"/>
          </p:nvPr>
        </p:nvSpPr>
        <p:spPr>
          <a:xfrm>
            <a:off x="3854939" y="9440647"/>
            <a:ext cx="2949099" cy="498692"/>
          </a:xfrm>
          <a:prstGeom prst="rect">
            <a:avLst/>
          </a:prstGeom>
        </p:spPr>
        <p:txBody>
          <a:bodyPr vert="horz" lIns="91440" tIns="45720" rIns="91440" bIns="45720" rtlCol="0" anchor="b"/>
          <a:lstStyle>
            <a:lvl1pPr algn="r">
              <a:defRPr sz="1200"/>
            </a:lvl1pPr>
          </a:lstStyle>
          <a:p>
            <a:fld id="{3DC50D33-42BE-4A7B-9A0E-84D31BC6EF4B}" type="slidenum">
              <a:rPr lang="en-GB" smtClean="0"/>
              <a:t>‹#›</a:t>
            </a:fld>
            <a:endParaRPr lang="en-GB"/>
          </a:p>
        </p:txBody>
      </p:sp>
    </p:spTree>
    <p:extLst>
      <p:ext uri="{BB962C8B-B14F-4D97-AF65-F5344CB8AC3E}">
        <p14:creationId xmlns:p14="http://schemas.microsoft.com/office/powerpoint/2010/main" val="2734553537"/>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3.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49099" cy="498693"/>
          </a:xfrm>
          <a:prstGeom prst="rect">
            <a:avLst/>
          </a:prstGeom>
        </p:spPr>
        <p:txBody>
          <a:bodyPr vert="horz" lIns="91440" tIns="45720" rIns="91440" bIns="45720" rtlCol="0"/>
          <a:lstStyle>
            <a:lvl1pPr algn="l">
              <a:defRPr sz="1200"/>
            </a:lvl1pPr>
          </a:lstStyle>
          <a:p>
            <a:endParaRPr lang="en-GB"/>
          </a:p>
        </p:txBody>
      </p:sp>
      <p:sp>
        <p:nvSpPr>
          <p:cNvPr id="3" name="Date Placeholder 2"/>
          <p:cNvSpPr>
            <a:spLocks noGrp="1"/>
          </p:cNvSpPr>
          <p:nvPr>
            <p:ph type="dt" idx="1"/>
          </p:nvPr>
        </p:nvSpPr>
        <p:spPr>
          <a:xfrm>
            <a:off x="3854939" y="0"/>
            <a:ext cx="2949099" cy="498693"/>
          </a:xfrm>
          <a:prstGeom prst="rect">
            <a:avLst/>
          </a:prstGeom>
        </p:spPr>
        <p:txBody>
          <a:bodyPr vert="horz" lIns="91440" tIns="45720" rIns="91440" bIns="45720" rtlCol="0"/>
          <a:lstStyle>
            <a:lvl1pPr algn="r">
              <a:defRPr sz="1200"/>
            </a:lvl1pPr>
          </a:lstStyle>
          <a:p>
            <a:fld id="{CBAAC5B1-F58D-4268-BB75-9856A9D794A6}" type="datetimeFigureOut">
              <a:rPr lang="en-GB" smtClean="0"/>
              <a:t>06/09/2018</a:t>
            </a:fld>
            <a:endParaRPr lang="en-GB"/>
          </a:p>
        </p:txBody>
      </p:sp>
      <p:sp>
        <p:nvSpPr>
          <p:cNvPr id="4" name="Slide Image Placeholder 3"/>
          <p:cNvSpPr>
            <a:spLocks noGrp="1" noRot="1" noChangeAspect="1"/>
          </p:cNvSpPr>
          <p:nvPr>
            <p:ph type="sldImg" idx="2"/>
          </p:nvPr>
        </p:nvSpPr>
        <p:spPr>
          <a:xfrm>
            <a:off x="422275" y="1243013"/>
            <a:ext cx="5961063" cy="3354387"/>
          </a:xfrm>
          <a:prstGeom prst="rect">
            <a:avLst/>
          </a:prstGeom>
          <a:noFill/>
          <a:ln w="12700">
            <a:solidFill>
              <a:prstClr val="black"/>
            </a:solidFill>
          </a:ln>
        </p:spPr>
      </p:sp>
      <p:sp>
        <p:nvSpPr>
          <p:cNvPr id="5" name="Notes Placeholder 4"/>
          <p:cNvSpPr>
            <a:spLocks noGrp="1"/>
          </p:cNvSpPr>
          <p:nvPr>
            <p:ph type="body" sz="quarter" idx="3"/>
          </p:nvPr>
        </p:nvSpPr>
        <p:spPr>
          <a:xfrm>
            <a:off x="680562" y="4783307"/>
            <a:ext cx="5444490" cy="3913614"/>
          </a:xfrm>
          <a:prstGeom prst="rect">
            <a:avLst/>
          </a:prstGeom>
        </p:spPr>
        <p:txBody>
          <a:bodyPr vert="horz" lIns="91440" tIns="45720" rIns="91440" bIns="45720" rtlCol="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6" name="Footer Placeholder 5"/>
          <p:cNvSpPr>
            <a:spLocks noGrp="1"/>
          </p:cNvSpPr>
          <p:nvPr>
            <p:ph type="ftr" sz="quarter" idx="4"/>
          </p:nvPr>
        </p:nvSpPr>
        <p:spPr>
          <a:xfrm>
            <a:off x="0" y="9440647"/>
            <a:ext cx="2949099" cy="498692"/>
          </a:xfrm>
          <a:prstGeom prst="rect">
            <a:avLst/>
          </a:prstGeom>
        </p:spPr>
        <p:txBody>
          <a:bodyPr vert="horz" lIns="91440" tIns="45720" rIns="91440" bIns="45720" rtlCol="0" anchor="b"/>
          <a:lstStyle>
            <a:lvl1pPr algn="l">
              <a:defRPr sz="1200"/>
            </a:lvl1pPr>
          </a:lstStyle>
          <a:p>
            <a:endParaRPr lang="en-GB"/>
          </a:p>
        </p:txBody>
      </p:sp>
      <p:sp>
        <p:nvSpPr>
          <p:cNvPr id="7" name="Slide Number Placeholder 6"/>
          <p:cNvSpPr>
            <a:spLocks noGrp="1"/>
          </p:cNvSpPr>
          <p:nvPr>
            <p:ph type="sldNum" sz="quarter" idx="5"/>
          </p:nvPr>
        </p:nvSpPr>
        <p:spPr>
          <a:xfrm>
            <a:off x="3854939" y="9440647"/>
            <a:ext cx="2949099" cy="498692"/>
          </a:xfrm>
          <a:prstGeom prst="rect">
            <a:avLst/>
          </a:prstGeom>
        </p:spPr>
        <p:txBody>
          <a:bodyPr vert="horz" lIns="91440" tIns="45720" rIns="91440" bIns="45720" rtlCol="0" anchor="b"/>
          <a:lstStyle>
            <a:lvl1pPr algn="r">
              <a:defRPr sz="1200"/>
            </a:lvl1pPr>
          </a:lstStyle>
          <a:p>
            <a:fld id="{65900C33-90AE-4963-9AD8-3B07939F57E9}" type="slidenum">
              <a:rPr lang="en-GB" smtClean="0"/>
              <a:t>‹#›</a:t>
            </a:fld>
            <a:endParaRPr lang="en-GB"/>
          </a:p>
        </p:txBody>
      </p:sp>
    </p:spTree>
    <p:extLst>
      <p:ext uri="{BB962C8B-B14F-4D97-AF65-F5344CB8AC3E}">
        <p14:creationId xmlns:p14="http://schemas.microsoft.com/office/powerpoint/2010/main" val="1609606024"/>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3.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slideMaster" Target="../slideMasters/slideMaster1.xml"/><Relationship Id="rId1" Type="http://schemas.openxmlformats.org/officeDocument/2006/relationships/tags" Target="../tags/tag4.xml"/></Relationships>
</file>

<file path=ppt/slideLayouts/_rels/slideLayout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5.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slideMaster" Target="../slideMasters/slideMaster1.xml"/><Relationship Id="rId1" Type="http://schemas.openxmlformats.org/officeDocument/2006/relationships/tags" Target="../tags/tag6.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preserve="1" userDrawn="1">
  <p:cSld name="Title slide 1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3672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72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89" b="19465"/>
          <a:stretch>
            <a:fillRect/>
          </a:stretch>
        </p:blipFill>
        <p:spPr>
          <a:xfrm>
            <a:off x="367200" y="552450"/>
            <a:ext cx="2567641" cy="302420"/>
          </a:xfrm>
          <a:prstGeom prst="rect">
            <a:avLst/>
          </a:prstGeom>
        </p:spPr>
      </p:pic>
    </p:spTree>
    <p:extLst>
      <p:ext uri="{BB962C8B-B14F-4D97-AF65-F5344CB8AC3E}">
        <p14:creationId xmlns:p14="http://schemas.microsoft.com/office/powerpoint/2010/main" val="84850088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preserve="1" userDrawn="1">
  <p:cSld name="Title slide 2 (white)">
    <p:bg>
      <p:bgPr>
        <a:solidFill>
          <a:schemeClr val="bg1"/>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tx1"/>
                </a:solidFill>
              </a:defRPr>
            </a:lvl1pPr>
          </a:lstStyle>
          <a:p>
            <a:r>
              <a:rPr lang="en-US" smtClean="0"/>
              <a:t>Click icon to add picture</a:t>
            </a:r>
            <a:endParaRPr lang="en-GB"/>
          </a:p>
        </p:txBody>
      </p:sp>
      <p:sp>
        <p:nvSpPr>
          <p:cNvPr id="2"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14223971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preserve="1" userDrawn="1">
  <p:cSld name="Title slide 3 (white)">
    <p:bg>
      <p:bgPr>
        <a:solidFill>
          <a:schemeClr val="bg1"/>
        </a:solidFill>
        <a:effectLst/>
      </p:bgPr>
    </p:bg>
    <p:spTree>
      <p:nvGrpSpPr>
        <p:cNvPr id="1" name=""/>
        <p:cNvGrpSpPr/>
        <p:nvPr/>
      </p:nvGrpSpPr>
      <p:grpSpPr>
        <a:xfrm>
          <a:off x="0" y="0"/>
          <a:ext cx="0" cy="0"/>
          <a:chOff x="0" y="0"/>
          <a:chExt cx="0" cy="0"/>
        </a:xfrm>
      </p:grpSpPr>
      <p:sp>
        <p:nvSpPr>
          <p:cNvPr id="2"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tx1"/>
                </a:solidFill>
              </a:defRPr>
            </a:lvl1pPr>
          </a:lstStyle>
          <a:p>
            <a:r>
              <a:rPr lang="en-GB" smtClean="0"/>
              <a:t>Click to edit master title style</a:t>
            </a:r>
            <a:endParaRPr lang="en-GB"/>
          </a:p>
        </p:txBody>
      </p:sp>
      <p:sp>
        <p:nvSpPr>
          <p:cNvPr id="3"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8" name="Picture 7"/>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3"/>
          <a:stretch>
            <a:fillRect/>
          </a:stretch>
        </p:blipFill>
        <p:spPr>
          <a:xfrm>
            <a:off x="367200" y="552450"/>
            <a:ext cx="2567641" cy="302419"/>
          </a:xfrm>
          <a:prstGeom prst="rect">
            <a:avLst/>
          </a:prstGeom>
        </p:spPr>
      </p:pic>
    </p:spTree>
    <p:extLst>
      <p:ext uri="{BB962C8B-B14F-4D97-AF65-F5344CB8AC3E}">
        <p14:creationId xmlns:p14="http://schemas.microsoft.com/office/powerpoint/2010/main" val="4059614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preserve="1" userDrawn="1">
  <p:cSld name="Title slide 1 (black)">
    <p:bg>
      <p:bgPr>
        <a:solidFill>
          <a:srgbClr val="000000"/>
        </a:solidFill>
        <a:effectLst/>
      </p:bgPr>
    </p:bg>
    <p:spTree>
      <p:nvGrpSpPr>
        <p:cNvPr id="1" name=""/>
        <p:cNvGrpSpPr/>
        <p:nvPr/>
      </p:nvGrpSpPr>
      <p:grpSpPr>
        <a:xfrm>
          <a:off x="0" y="0"/>
          <a:ext cx="0" cy="0"/>
          <a:chOff x="0" y="0"/>
          <a:chExt cx="0" cy="0"/>
        </a:xfrm>
      </p:grpSpPr>
      <p:sp>
        <p:nvSpPr>
          <p:cNvPr id="7" name="Title 1"/>
          <p:cNvSpPr>
            <a:spLocks noGrp="1"/>
          </p:cNvSpPr>
          <p:nvPr>
            <p:ph type="ctrTitle" hasCustomPrompt="1"/>
          </p:nvPr>
        </p:nvSpPr>
        <p:spPr>
          <a:xfrm>
            <a:off x="367200" y="1138238"/>
            <a:ext cx="4666800" cy="17892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8" name="Subtitle 2"/>
          <p:cNvSpPr>
            <a:spLocks noGrp="1"/>
          </p:cNvSpPr>
          <p:nvPr>
            <p:ph type="subTitle" idx="1" hasCustomPrompt="1"/>
          </p:nvPr>
        </p:nvSpPr>
        <p:spPr>
          <a:xfrm>
            <a:off x="367200" y="3147038"/>
            <a:ext cx="4666800" cy="1882800"/>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946"/>
          <a:stretch>
            <a:fillRect/>
          </a:stretch>
        </p:blipFill>
        <p:spPr bwMode="invGray">
          <a:xfrm>
            <a:off x="367200" y="552450"/>
            <a:ext cx="2567641" cy="300038"/>
          </a:xfrm>
          <a:prstGeom prst="rect">
            <a:avLst/>
          </a:prstGeom>
        </p:spPr>
      </p:pic>
    </p:spTree>
    <p:extLst>
      <p:ext uri="{BB962C8B-B14F-4D97-AF65-F5344CB8AC3E}">
        <p14:creationId xmlns:p14="http://schemas.microsoft.com/office/powerpoint/2010/main" val="41485694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preserve="1" userDrawn="1">
  <p:cSld name="Title slide 2 (black)">
    <p:bg>
      <p:bgPr>
        <a:solidFill>
          <a:srgbClr val="000000"/>
        </a:solidFill>
        <a:effectLst/>
      </p:bgPr>
    </p:bg>
    <p:spTree>
      <p:nvGrpSpPr>
        <p:cNvPr id="1" name=""/>
        <p:cNvGrpSpPr/>
        <p:nvPr/>
      </p:nvGrpSpPr>
      <p:grpSpPr>
        <a:xfrm>
          <a:off x="0" y="0"/>
          <a:ext cx="0" cy="0"/>
          <a:chOff x="0" y="0"/>
          <a:chExt cx="0" cy="0"/>
        </a:xfrm>
      </p:grpSpPr>
      <p:sp>
        <p:nvSpPr>
          <p:cNvPr id="32" name="Picture Placeholder 31"/>
          <p:cNvSpPr>
            <a:spLocks noGrp="1"/>
          </p:cNvSpPr>
          <p:nvPr>
            <p:ph type="pic" sz="quarter" idx="13"/>
          </p:nvPr>
        </p:nvSpPr>
        <p:spPr>
          <a:xfrm>
            <a:off x="-6650" y="857"/>
            <a:ext cx="12200176" cy="6857143"/>
          </a:xfrm>
          <a:prstGeom prst="rect">
            <a:avLst/>
          </a:prstGeom>
        </p:spPr>
        <p:txBody>
          <a:bodyPr anchor="ctr"/>
          <a:lstStyle>
            <a:lvl1pPr algn="ctr">
              <a:defRPr>
                <a:solidFill>
                  <a:schemeClr val="bg1"/>
                </a:solidFill>
              </a:defRPr>
            </a:lvl1pPr>
          </a:lstStyle>
          <a:p>
            <a:r>
              <a:rPr lang="en-US" smtClean="0"/>
              <a:t>Click icon to add picture</a:t>
            </a:r>
            <a:endParaRPr lang="en-GB"/>
          </a:p>
        </p:txBody>
      </p:sp>
      <p:sp>
        <p:nvSpPr>
          <p:cNvPr id="8" name="Title 1"/>
          <p:cNvSpPr>
            <a:spLocks noGrp="1"/>
          </p:cNvSpPr>
          <p:nvPr>
            <p:ph type="ctrTitle" hasCustomPrompt="1"/>
          </p:nvPr>
        </p:nvSpPr>
        <p:spPr>
          <a:xfrm>
            <a:off x="360000" y="3846097"/>
            <a:ext cx="11466875" cy="1143000"/>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360000" y="4989097"/>
            <a:ext cx="11466875" cy="1125748"/>
          </a:xfrm>
          <a:prstGeom prst="rect">
            <a:avLst/>
          </a:prstGeom>
        </p:spPr>
        <p:txBody>
          <a:bodyPr anchor="t">
            <a:noAutofit/>
          </a:bodyPr>
          <a:lstStyle>
            <a:lvl1pPr marL="0" indent="0" algn="l">
              <a:spcBef>
                <a:spcPts val="200"/>
              </a:spcBef>
              <a:buNone/>
              <a:defRPr sz="220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314099320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preserve="1" userDrawn="1">
  <p:cSld name="Title slide 3 (black)">
    <p:bg>
      <p:bgPr>
        <a:solidFill>
          <a:srgbClr val="000000"/>
        </a:solidFill>
        <a:effectLst/>
      </p:bgPr>
    </p:bg>
    <p:spTree>
      <p:nvGrpSpPr>
        <p:cNvPr id="1" name=""/>
        <p:cNvGrpSpPr/>
        <p:nvPr/>
      </p:nvGrpSpPr>
      <p:grpSpPr>
        <a:xfrm>
          <a:off x="0" y="0"/>
          <a:ext cx="0" cy="0"/>
          <a:chOff x="0" y="0"/>
          <a:chExt cx="0" cy="0"/>
        </a:xfrm>
      </p:grpSpPr>
      <p:pic>
        <p:nvPicPr>
          <p:cNvPr id="6" name="Picture 5"/>
          <p:cNvPicPr>
            <a:picLocks noChangeAspect="1"/>
          </p:cNvPicPr>
          <p:nvPr userDrawn="1">
            <p:custDataLst>
              <p:tags r:id="rId1"/>
            </p:custDataLst>
          </p:nvPr>
        </p:nvPicPr>
        <p:blipFill>
          <a:blip r:embed="rId3">
            <a:extLst>
              <a:ext uri="{28A0092B-C50C-407E-A947-70E740481C1C}">
                <a14:useLocalDpi xmlns:a14="http://schemas.microsoft.com/office/drawing/2010/main" val="0"/>
              </a:ext>
            </a:extLst>
          </a:blip>
          <a:srcRect t="19290" b="19464"/>
          <a:stretch>
            <a:fillRect/>
          </a:stretch>
        </p:blipFill>
        <p:spPr bwMode="invGray">
          <a:xfrm>
            <a:off x="367200" y="552449"/>
            <a:ext cx="2567641" cy="302419"/>
          </a:xfrm>
          <a:prstGeom prst="rect">
            <a:avLst/>
          </a:prstGeom>
        </p:spPr>
      </p:pic>
      <p:sp>
        <p:nvSpPr>
          <p:cNvPr id="5" name="Title 1"/>
          <p:cNvSpPr>
            <a:spLocks noGrp="1"/>
          </p:cNvSpPr>
          <p:nvPr>
            <p:ph type="ctrTitle" hasCustomPrompt="1"/>
          </p:nvPr>
        </p:nvSpPr>
        <p:spPr>
          <a:xfrm>
            <a:off x="7162800" y="1138238"/>
            <a:ext cx="4665663" cy="1787237"/>
          </a:xfrm>
          <a:prstGeom prst="rect">
            <a:avLst/>
          </a:prstGeom>
        </p:spPr>
        <p:txBody>
          <a:bodyPr anchor="b">
            <a:noAutofit/>
          </a:bodyPr>
          <a:lstStyle>
            <a:lvl1pPr algn="l">
              <a:defRPr sz="2400" b="1">
                <a:solidFill>
                  <a:schemeClr val="bg1"/>
                </a:solidFill>
              </a:defRPr>
            </a:lvl1pPr>
          </a:lstStyle>
          <a:p>
            <a:r>
              <a:rPr lang="en-GB" smtClean="0"/>
              <a:t>Click to edit master title style</a:t>
            </a:r>
            <a:endParaRPr lang="en-GB"/>
          </a:p>
        </p:txBody>
      </p:sp>
      <p:sp>
        <p:nvSpPr>
          <p:cNvPr id="9" name="Subtitle 2"/>
          <p:cNvSpPr>
            <a:spLocks noGrp="1"/>
          </p:cNvSpPr>
          <p:nvPr>
            <p:ph type="subTitle" idx="1" hasCustomPrompt="1"/>
          </p:nvPr>
        </p:nvSpPr>
        <p:spPr>
          <a:xfrm>
            <a:off x="7162800" y="3146902"/>
            <a:ext cx="4665663" cy="1882298"/>
          </a:xfrm>
          <a:prstGeom prst="rect">
            <a:avLst/>
          </a:prstGeom>
        </p:spPr>
        <p:txBody>
          <a:bodyPr anchor="t">
            <a:noAutofit/>
          </a:bodyPr>
          <a:lstStyle>
            <a:lvl1pPr marL="0" indent="0" algn="l">
              <a:spcBef>
                <a:spcPts val="600"/>
              </a:spcBef>
              <a:buNone/>
              <a:defRPr sz="2200" b="0">
                <a:solidFill>
                  <a:schemeClr val="bg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GB" smtClean="0"/>
              <a:t>Click to edit master subtitle style</a:t>
            </a:r>
            <a:endParaRPr lang="en-GB"/>
          </a:p>
        </p:txBody>
      </p:sp>
    </p:spTree>
    <p:extLst>
      <p:ext uri="{BB962C8B-B14F-4D97-AF65-F5344CB8AC3E}">
        <p14:creationId xmlns:p14="http://schemas.microsoft.com/office/powerpoint/2010/main" val="2085141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preserve="1" userDrawn="1">
  <p:cSld name="Section header (white)">
    <p:bg>
      <p:bgPr>
        <a:solidFill>
          <a:schemeClr val="bg1"/>
        </a:solidFill>
        <a:effectLst/>
      </p:bgPr>
    </p:bg>
    <p:spTree>
      <p:nvGrpSpPr>
        <p:cNvPr id="1" name=""/>
        <p:cNvGrpSpPr/>
        <p:nvPr/>
      </p:nvGrpSpPr>
      <p:grpSpPr>
        <a:xfrm>
          <a:off x="0" y="0"/>
          <a:ext cx="0" cy="0"/>
          <a:chOff x="0" y="0"/>
          <a:chExt cx="0" cy="0"/>
        </a:xfrm>
      </p:grpSpPr>
      <p:sp>
        <p:nvSpPr>
          <p:cNvPr id="3" name="Text Placeholder 2"/>
          <p:cNvSpPr>
            <a:spLocks noGrp="1"/>
          </p:cNvSpPr>
          <p:nvPr>
            <p:ph type="body" sz="quarter" idx="15" hasCustomPrompt="1"/>
          </p:nvPr>
        </p:nvSpPr>
        <p:spPr>
          <a:xfrm>
            <a:off x="360362" y="2984855"/>
            <a:ext cx="11466511" cy="1585557"/>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GB" smtClean="0"/>
              <a:t>Click to edit master text styles</a:t>
            </a:r>
          </a:p>
          <a:p>
            <a:pPr lvl="1"/>
            <a:r>
              <a:rPr lang="en-GB" smtClean="0"/>
              <a:t>Second level</a:t>
            </a:r>
          </a:p>
        </p:txBody>
      </p:sp>
      <p:sp>
        <p:nvSpPr>
          <p:cNvPr id="5" name="Text Placeholder 2"/>
          <p:cNvSpPr>
            <a:spLocks noGrp="1"/>
          </p:cNvSpPr>
          <p:nvPr>
            <p:ph type="body" sz="quarter" idx="16" hasCustomPrompt="1"/>
          </p:nvPr>
        </p:nvSpPr>
        <p:spPr>
          <a:xfrm>
            <a:off x="359999" y="2564672"/>
            <a:ext cx="976676" cy="411163"/>
          </a:xfrm>
          <a:prstGeom prst="rect">
            <a:avLst/>
          </a:prstGeom>
        </p:spPr>
        <p:txBody>
          <a:bodyPr anchor="t"/>
          <a:lstStyle>
            <a:lvl1pPr algn="l">
              <a:spcBef>
                <a:spcPts val="200"/>
              </a:spcBef>
              <a:defRPr sz="2400" b="1">
                <a:solidFill>
                  <a:schemeClr val="tx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4019250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preserve="1" userDrawn="1">
  <p:cSld name="Section header (black)">
    <p:bg>
      <p:bgPr>
        <a:solidFill>
          <a:srgbClr val="000000"/>
        </a:solidFill>
        <a:effectLst/>
      </p:bgPr>
    </p:bg>
    <p:spTree>
      <p:nvGrpSpPr>
        <p:cNvPr id="1" name=""/>
        <p:cNvGrpSpPr/>
        <p:nvPr/>
      </p:nvGrpSpPr>
      <p:grpSpPr>
        <a:xfrm>
          <a:off x="0" y="0"/>
          <a:ext cx="0" cy="0"/>
          <a:chOff x="0" y="0"/>
          <a:chExt cx="0" cy="0"/>
        </a:xfrm>
      </p:grpSpPr>
      <p:sp>
        <p:nvSpPr>
          <p:cNvPr id="5" name="Text Placeholder 2"/>
          <p:cNvSpPr>
            <a:spLocks noGrp="1"/>
          </p:cNvSpPr>
          <p:nvPr>
            <p:ph type="body" sz="quarter" idx="15" hasCustomPrompt="1"/>
          </p:nvPr>
        </p:nvSpPr>
        <p:spPr>
          <a:xfrm>
            <a:off x="359998" y="2984855"/>
            <a:ext cx="11468465" cy="1585557"/>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bg1"/>
                </a:solidFill>
              </a:defRPr>
            </a:lvl2pPr>
          </a:lstStyle>
          <a:p>
            <a:pPr lvl="0"/>
            <a:r>
              <a:rPr lang="en-GB" smtClean="0"/>
              <a:t>Click to edit master text styles</a:t>
            </a:r>
          </a:p>
          <a:p>
            <a:pPr lvl="1"/>
            <a:r>
              <a:rPr lang="en-GB" smtClean="0"/>
              <a:t>Second level</a:t>
            </a:r>
          </a:p>
        </p:txBody>
      </p:sp>
      <p:sp>
        <p:nvSpPr>
          <p:cNvPr id="7" name="Text Placeholder 2"/>
          <p:cNvSpPr>
            <a:spLocks noGrp="1"/>
          </p:cNvSpPr>
          <p:nvPr>
            <p:ph type="body" sz="quarter" idx="16" hasCustomPrompt="1"/>
          </p:nvPr>
        </p:nvSpPr>
        <p:spPr>
          <a:xfrm>
            <a:off x="360363" y="2564672"/>
            <a:ext cx="976312" cy="411163"/>
          </a:xfrm>
          <a:prstGeom prst="rect">
            <a:avLst/>
          </a:prstGeom>
        </p:spPr>
        <p:txBody>
          <a:bodyPr anchor="t"/>
          <a:lstStyle>
            <a:lvl1pPr algn="l">
              <a:spcBef>
                <a:spcPts val="200"/>
              </a:spcBef>
              <a:defRPr sz="2400" b="1">
                <a:solidFill>
                  <a:schemeClr val="bg1"/>
                </a:solidFill>
              </a:defRPr>
            </a:lvl1pPr>
            <a:lvl2pPr marL="0" indent="0" algn="l">
              <a:spcBef>
                <a:spcPts val="200"/>
              </a:spcBef>
              <a:buNone/>
              <a:defRPr sz="2200" b="0">
                <a:solidFill>
                  <a:schemeClr val="tx1"/>
                </a:solidFill>
              </a:defRPr>
            </a:lvl2pPr>
          </a:lstStyle>
          <a:p>
            <a:pPr lvl="0"/>
            <a:r>
              <a:rPr lang="en-US" smtClean="0"/>
              <a:t>No.</a:t>
            </a:r>
          </a:p>
        </p:txBody>
      </p:sp>
    </p:spTree>
    <p:extLst>
      <p:ext uri="{BB962C8B-B14F-4D97-AF65-F5344CB8AC3E}">
        <p14:creationId xmlns:p14="http://schemas.microsoft.com/office/powerpoint/2010/main" val="23249340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preserve="1" userDrawn="1">
  <p:cSld name="Title and 1 x content">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8"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3602026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userDrawn="1">
  <p:cSld name="Title and 2 x content">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2251252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userDrawn="1">
  <p:cSld name="Title and 3 x content">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0" name="Content Placeholder 2"/>
          <p:cNvSpPr>
            <a:spLocks noGrp="1"/>
          </p:cNvSpPr>
          <p:nvPr>
            <p:ph idx="14"/>
          </p:nvPr>
        </p:nvSpPr>
        <p:spPr>
          <a:xfrm>
            <a:off x="4251326"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297238091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userDrawn="1">
  <p:cSld name="Title and 4 x content">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0" name="Text Placeholder 2"/>
          <p:cNvSpPr>
            <a:spLocks noGrp="1"/>
          </p:cNvSpPr>
          <p:nvPr>
            <p:ph type="body" sz="quarter" idx="18"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79802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userDrawn="1">
  <p:cSld name="Title only -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7" name="Text Placeholder 2"/>
          <p:cNvSpPr>
            <a:spLocks noGrp="1"/>
          </p:cNvSpPr>
          <p:nvPr>
            <p:ph type="body" sz="quarter" idx="17" hasCustomPrompt="1"/>
          </p:nvPr>
        </p:nvSpPr>
        <p:spPr>
          <a:xfrm>
            <a:off x="357188" y="909635"/>
            <a:ext cx="11477331" cy="396875"/>
          </a:xfrm>
        </p:spPr>
        <p:txBody>
          <a:bodyPr/>
          <a:lstStyle>
            <a:lvl1pPr>
              <a:defRPr sz="2200"/>
            </a:lvl1pPr>
          </a:lstStyle>
          <a:p>
            <a:pPr lvl="0"/>
            <a:r>
              <a:rPr lang="en-GB" smtClean="0"/>
              <a:t>Click to edit master text styles</a:t>
            </a:r>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170820137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userDrawn="1">
  <p:cSld name="Footer only">
    <p:spTree>
      <p:nvGrpSpPr>
        <p:cNvPr id="1" name=""/>
        <p:cNvGrpSpPr/>
        <p:nvPr/>
      </p:nvGrpSpPr>
      <p:grpSpPr>
        <a:xfrm>
          <a:off x="0" y="0"/>
          <a:ext cx="0" cy="0"/>
          <a:chOff x="0" y="0"/>
          <a:chExt cx="0" cy="0"/>
        </a:xfrm>
      </p:grpSpPr>
      <p:sp>
        <p:nvSpPr>
          <p:cNvPr id="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6386297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15.xml><?xml version="1.0" encoding="utf-8"?>
<p:sldLayout xmlns:a="http://schemas.openxmlformats.org/drawingml/2006/main" xmlns:r="http://schemas.openxmlformats.org/officeDocument/2006/relationships" xmlns:p="http://schemas.openxmlformats.org/presentationml/2006/main" type="blank" preserve="1">
  <p:cSld name="ppLayoutBlank">
    <p:spTree>
      <p:nvGrpSpPr>
        <p:cNvPr id="1" name=""/>
        <p:cNvGrpSpPr/>
        <p:nvPr/>
      </p:nvGrpSpPr>
      <p:grpSpPr>
        <a:xfrm>
          <a:off x="0" y="0"/>
          <a:ext cx="0" cy="0"/>
          <a:chOff x="0" y="0"/>
          <a:chExt cx="0" cy="0"/>
        </a:xfrm>
      </p:grpSpPr>
      <p:sp>
        <p:nvSpPr>
          <p:cNvPr id="2" name="Slide Number Placeholder 1"/>
          <p:cNvSpPr>
            <a:spLocks noGrp="1"/>
          </p:cNvSpPr>
          <p:nvPr>
            <p:ph type="sldNum" sz="quarter"/>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6.xml><?xml version="1.0" encoding="utf-8"?>
<p:sldLayout xmlns:a="http://schemas.openxmlformats.org/drawingml/2006/main" xmlns:r="http://schemas.openxmlformats.org/officeDocument/2006/relationships" xmlns:p="http://schemas.openxmlformats.org/presentationml/2006/main" type="twoObj" preserve="1">
  <p:cSld name="ppLayoutTwoObjects">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sz="half" idx="1"/>
          </p:nvPr>
        </p:nvSpPr>
        <p:spPr>
          <a:xfrm>
            <a:off x="609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Content Placeholder 3"/>
          <p:cNvSpPr>
            <a:spLocks noGrp="1"/>
          </p:cNvSpPr>
          <p:nvPr>
            <p:ph sz="half" idx="2"/>
          </p:nvPr>
        </p:nvSpPr>
        <p:spPr>
          <a:xfrm>
            <a:off x="6197600" y="1600200"/>
            <a:ext cx="5384800" cy="4525963"/>
          </a:xfrm>
        </p:spPr>
        <p:txBody>
          <a:bodyPr/>
          <a:lstStyle>
            <a:lvl1pPr>
              <a:defRPr sz="2800" smtId="4294967295"/>
            </a:lvl1pPr>
            <a:lvl2pPr>
              <a:defRPr sz="2400" smtId="4294967295"/>
            </a:lvl2pPr>
            <a:lvl3pPr>
              <a:defRPr sz="2000" smtId="4294967295"/>
            </a:lvl3pPr>
            <a:lvl4pPr>
              <a:defRPr sz="1800" smtId="4294967295"/>
            </a:lvl4pPr>
            <a:lvl5pPr>
              <a:defRPr sz="1800" smtId="4294967295"/>
            </a:lvl5pPr>
            <a:lvl6pPr>
              <a:defRPr sz="1800" smtId="4294967295"/>
            </a:lvl6pPr>
            <a:lvl7pPr>
              <a:defRPr sz="1800" smtId="4294967295"/>
            </a:lvl7pPr>
            <a:lvl8pPr>
              <a:defRPr sz="1800" smtId="4294967295"/>
            </a:lvl8pPr>
            <a:lvl9pPr>
              <a:defRPr sz="1800" smtId="4294967295"/>
            </a:lvl9p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5" name="Slide Number Placeholder 4"/>
          <p:cNvSpPr>
            <a:spLocks noGrp="1"/>
          </p:cNvSpPr>
          <p:nvPr>
            <p:ph type="sldNum" sz="quarter" idx="3"/>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7.xml><?xml version="1.0" encoding="utf-8"?>
<p:sldLayout xmlns:a="http://schemas.openxmlformats.org/drawingml/2006/main" xmlns:r="http://schemas.openxmlformats.org/officeDocument/2006/relationships" xmlns:p="http://schemas.openxmlformats.org/presentationml/2006/main" type="obj" preserve="1">
  <p:cSld name="ppLayoutChar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smtId="4294967295"/>
          </a:p>
        </p:txBody>
      </p:sp>
      <p:sp>
        <p:nvSpPr>
          <p:cNvPr id="3" name="Content Placeholder 2"/>
          <p:cNvSpPr>
            <a:spLocks noGrp="1"/>
          </p:cNvSpPr>
          <p:nvPr>
            <p:ph idx="1"/>
          </p:nvPr>
        </p:nvSpPr>
        <p:spPr/>
        <p:txBody>
          <a:bodyPr/>
          <a:lstStyle/>
          <a:p>
            <a:r>
              <a:rPr lang="en-US" smtClean="0" smtId="4294967295"/>
              <a:t>Click to edit Master text styles</a:t>
            </a:r>
          </a:p>
          <a:p>
            <a:pPr lvl="1"/>
            <a:r>
              <a:rPr lang="en-US" smtClean="0" smtId="4294967295"/>
              <a:t>Second level</a:t>
            </a:r>
          </a:p>
          <a:p>
            <a:pPr lvl="2"/>
            <a:r>
              <a:rPr lang="en-US" smtClean="0" smtId="4294967295"/>
              <a:t>Third level</a:t>
            </a:r>
          </a:p>
          <a:p>
            <a:pPr lvl="3"/>
            <a:r>
              <a:rPr lang="en-US" smtClean="0" smtId="4294967295"/>
              <a:t>Fourth level</a:t>
            </a:r>
          </a:p>
          <a:p>
            <a:pPr lvl="4"/>
            <a:r>
              <a:rPr lang="en-US" smtClean="0" smtId="4294967295"/>
              <a:t>Fifth level</a:t>
            </a:r>
            <a:endParaRPr lang="en-US" smtId="4294967295"/>
          </a:p>
        </p:txBody>
      </p:sp>
      <p:sp>
        <p:nvSpPr>
          <p:cNvPr id="4" name="Slide Number Placeholder 3"/>
          <p:cNvSpPr>
            <a:spLocks noGrp="1"/>
          </p:cNvSpPr>
          <p:nvPr>
            <p:ph type="sldNum" sz="quarter" idx="2"/>
          </p:nvPr>
        </p:nvSpPr>
        <p:spPr/>
        <p:txBody>
          <a:bodyPr/>
          <a:lstStyle/>
          <a:p>
            <a:fld id="{93AE1883-0942-4AA3-9DB2-9C7C3A0314B1}" type="slidenum">
              <a:rPr lang="en-GB" smtClean="0"/>
              <a:t>‹#›</a:t>
            </a:fld>
            <a:endParaRPr lang="en-US" smtId="4294967295"/>
          </a:p>
        </p:txBody>
      </p:sp>
    </p:spTree>
  </p:cSld>
  <p:clrMapOvr>
    <a:masterClrMapping/>
  </p:clrMapOvr>
  <p:transition/>
</p:sldLayout>
</file>

<file path=ppt/slideLayouts/slideLayout18.xml><?xml version="1.0" encoding="utf-8"?>
<p:sldLayout xmlns:a="http://schemas.openxmlformats.org/drawingml/2006/main" xmlns:r="http://schemas.openxmlformats.org/officeDocument/2006/relationships" xmlns:p="http://schemas.openxmlformats.org/presentationml/2006/main" preserve="1" userDrawn="1">
  <p:cSld name="Title and 1 x content - no sub heading">
    <p:spTree>
      <p:nvGrpSpPr>
        <p:cNvPr id="1" name=""/>
        <p:cNvGrpSpPr/>
        <p:nvPr/>
      </p:nvGrpSpPr>
      <p:grpSpPr>
        <a:xfrm>
          <a:off x="0" y="0"/>
          <a:ext cx="0" cy="0"/>
          <a:chOff x="0" y="0"/>
          <a:chExt cx="0" cy="0"/>
        </a:xfrm>
      </p:grpSpPr>
      <p:sp>
        <p:nvSpPr>
          <p:cNvPr id="7" name="Content Placeholder 2"/>
          <p:cNvSpPr>
            <a:spLocks noGrp="1"/>
          </p:cNvSpPr>
          <p:nvPr>
            <p:ph idx="1" hasCustomPrompt="1"/>
          </p:nvPr>
        </p:nvSpPr>
        <p:spPr>
          <a:xfrm>
            <a:off x="359999" y="1708150"/>
            <a:ext cx="11466873" cy="4018118"/>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5"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35801162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reserve="1" userDrawn="1">
  <p:cSld name="Title and 2 x content - no sub heading">
    <p:spTree>
      <p:nvGrpSpPr>
        <p:cNvPr id="1" name=""/>
        <p:cNvGrpSpPr/>
        <p:nvPr/>
      </p:nvGrpSpPr>
      <p:grpSpPr>
        <a:xfrm>
          <a:off x="0" y="0"/>
          <a:ext cx="0" cy="0"/>
          <a:chOff x="0" y="0"/>
          <a:chExt cx="0" cy="0"/>
        </a:xfrm>
      </p:grpSpPr>
      <p:sp>
        <p:nvSpPr>
          <p:cNvPr id="8" name="Content Placeholder 2"/>
          <p:cNvSpPr>
            <a:spLocks noGrp="1"/>
          </p:cNvSpPr>
          <p:nvPr>
            <p:ph idx="1" hasCustomPrompt="1"/>
          </p:nvPr>
        </p:nvSpPr>
        <p:spPr>
          <a:xfrm>
            <a:off x="360000"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35"/>
          <p:cNvSpPr>
            <a:spLocks noGrp="1"/>
          </p:cNvSpPr>
          <p:nvPr>
            <p:ph sz="quarter" idx="14" hasCustomPrompt="1"/>
          </p:nvPr>
        </p:nvSpPr>
        <p:spPr>
          <a:xfrm>
            <a:off x="6191574" y="1708150"/>
            <a:ext cx="5626800" cy="4003200"/>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6"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12"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9277878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0.xml><?xml version="1.0" encoding="utf-8"?>
<p:sldLayout xmlns:a="http://schemas.openxmlformats.org/drawingml/2006/main" xmlns:r="http://schemas.openxmlformats.org/officeDocument/2006/relationships" xmlns:p="http://schemas.openxmlformats.org/presentationml/2006/main" preserve="1" userDrawn="1">
  <p:cSld name="Title and 3 x content - no sub heading">
    <p:spTree>
      <p:nvGrpSpPr>
        <p:cNvPr id="1" name=""/>
        <p:cNvGrpSpPr/>
        <p:nvPr/>
      </p:nvGrpSpPr>
      <p:grpSpPr>
        <a:xfrm>
          <a:off x="0" y="0"/>
          <a:ext cx="0" cy="0"/>
          <a:chOff x="0" y="0"/>
          <a:chExt cx="0" cy="0"/>
        </a:xfrm>
      </p:grpSpPr>
      <p:sp>
        <p:nvSpPr>
          <p:cNvPr id="9" name="Content Placeholder 2"/>
          <p:cNvSpPr>
            <a:spLocks noGrp="1"/>
          </p:cNvSpPr>
          <p:nvPr>
            <p:ph idx="1"/>
          </p:nvPr>
        </p:nvSpPr>
        <p:spPr>
          <a:xfrm>
            <a:off x="359998"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0" name="Content Placeholder 2"/>
          <p:cNvSpPr>
            <a:spLocks noGrp="1"/>
          </p:cNvSpPr>
          <p:nvPr>
            <p:ph idx="14"/>
          </p:nvPr>
        </p:nvSpPr>
        <p:spPr>
          <a:xfrm>
            <a:off x="4251325"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5"/>
          </p:nvPr>
        </p:nvSpPr>
        <p:spPr>
          <a:xfrm>
            <a:off x="8142653" y="1708150"/>
            <a:ext cx="36792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8"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19"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51746931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1.xml><?xml version="1.0" encoding="utf-8"?>
<p:sldLayout xmlns:a="http://schemas.openxmlformats.org/drawingml/2006/main" xmlns:r="http://schemas.openxmlformats.org/officeDocument/2006/relationships" xmlns:p="http://schemas.openxmlformats.org/presentationml/2006/main" preserve="1" userDrawn="1">
  <p:cSld name="Title and 4 x content - no sub heading">
    <p:spTree>
      <p:nvGrpSpPr>
        <p:cNvPr id="1" name=""/>
        <p:cNvGrpSpPr/>
        <p:nvPr/>
      </p:nvGrpSpPr>
      <p:grpSpPr>
        <a:xfrm>
          <a:off x="0" y="0"/>
          <a:ext cx="0" cy="0"/>
          <a:chOff x="0" y="0"/>
          <a:chExt cx="0" cy="0"/>
        </a:xfrm>
      </p:grpSpPr>
      <p:sp>
        <p:nvSpPr>
          <p:cNvPr id="10" name="Content Placeholder 2"/>
          <p:cNvSpPr>
            <a:spLocks noGrp="1"/>
          </p:cNvSpPr>
          <p:nvPr>
            <p:ph idx="1" hasCustomPrompt="1"/>
          </p:nvPr>
        </p:nvSpPr>
        <p:spPr>
          <a:xfrm>
            <a:off x="359998"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1" name="Content Placeholder 2"/>
          <p:cNvSpPr>
            <a:spLocks noGrp="1"/>
          </p:cNvSpPr>
          <p:nvPr>
            <p:ph idx="14" hasCustomPrompt="1"/>
          </p:nvPr>
        </p:nvSpPr>
        <p:spPr>
          <a:xfrm>
            <a:off x="3275192"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3" name="Content Placeholder 2"/>
          <p:cNvSpPr>
            <a:spLocks noGrp="1"/>
          </p:cNvSpPr>
          <p:nvPr>
            <p:ph idx="15" hasCustomPrompt="1"/>
          </p:nvPr>
        </p:nvSpPr>
        <p:spPr>
          <a:xfrm>
            <a:off x="6190386"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8" name="Content Placeholder 2"/>
          <p:cNvSpPr>
            <a:spLocks noGrp="1"/>
          </p:cNvSpPr>
          <p:nvPr>
            <p:ph idx="16" hasCustomPrompt="1"/>
          </p:nvPr>
        </p:nvSpPr>
        <p:spPr>
          <a:xfrm>
            <a:off x="9105580" y="1708150"/>
            <a:ext cx="2714400" cy="4003675"/>
          </a:xfrm>
        </p:spPr>
        <p:txBody>
          <a:bodyPr>
            <a:noAutofit/>
          </a:bodyPr>
          <a:lstStyle>
            <a:lvl1pPr>
              <a:defRPr sz="1600" b="0">
                <a:solidFill>
                  <a:schemeClr val="tx1"/>
                </a:solidFill>
              </a:defRPr>
            </a:lvl1pPr>
            <a:lvl2pPr>
              <a:spcBef>
                <a:spcPts val="600"/>
              </a:spcBef>
              <a:defRPr sz="1600">
                <a:solidFill>
                  <a:schemeClr val="tx1"/>
                </a:solidFill>
              </a:defRPr>
            </a:lvl2pPr>
            <a:lvl3pPr>
              <a:spcBef>
                <a:spcPts val="600"/>
              </a:spcBef>
              <a:defRPr sz="1600">
                <a:solidFill>
                  <a:schemeClr val="tx1"/>
                </a:solidFill>
              </a:defRPr>
            </a:lvl3pPr>
            <a:lvl4pPr>
              <a:spcBef>
                <a:spcPts val="600"/>
              </a:spcBef>
              <a:defRPr sz="1600">
                <a:solidFill>
                  <a:schemeClr val="tx1"/>
                </a:solidFill>
              </a:defRPr>
            </a:lvl4pPr>
            <a:lvl5pPr>
              <a:spcBef>
                <a:spcPts val="600"/>
              </a:spcBef>
              <a:defRPr sz="1600">
                <a:solidFill>
                  <a:schemeClr val="tx1"/>
                </a:solidFill>
              </a:defRPr>
            </a:lvl5p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19"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21" name="Text Placeholder 17"/>
          <p:cNvSpPr>
            <a:spLocks noGrp="1"/>
          </p:cNvSpPr>
          <p:nvPr>
            <p:ph type="body" sz="quarter" idx="19"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
        <p:nvSpPr>
          <p:cNvPr id="22"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Tree>
    <p:extLst>
      <p:ext uri="{BB962C8B-B14F-4D97-AF65-F5344CB8AC3E}">
        <p14:creationId xmlns:p14="http://schemas.microsoft.com/office/powerpoint/2010/main" val="320819956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Layouts/slideLayout22.xml><?xml version="1.0" encoding="utf-8"?>
<p:sldLayout xmlns:a="http://schemas.openxmlformats.org/drawingml/2006/main" xmlns:r="http://schemas.openxmlformats.org/officeDocument/2006/relationships" xmlns:p="http://schemas.openxmlformats.org/presentationml/2006/main" preserve="1" userDrawn="1">
  <p:cSld name="Title only - no sub heading">
    <p:spTree>
      <p:nvGrpSpPr>
        <p:cNvPr id="1" name=""/>
        <p:cNvGrpSpPr/>
        <p:nvPr/>
      </p:nvGrpSpPr>
      <p:grpSpPr>
        <a:xfrm>
          <a:off x="0" y="0"/>
          <a:ext cx="0" cy="0"/>
          <a:chOff x="0" y="0"/>
          <a:chExt cx="0" cy="0"/>
        </a:xfrm>
      </p:grpSpPr>
      <p:sp>
        <p:nvSpPr>
          <p:cNvPr id="6" name="Title Placeholder 1"/>
          <p:cNvSpPr>
            <a:spLocks noGrp="1"/>
          </p:cNvSpPr>
          <p:nvPr>
            <p:ph type="title" hasCustomPrompt="1"/>
          </p:nvPr>
        </p:nvSpPr>
        <p:spPr>
          <a:xfrm>
            <a:off x="359999" y="430717"/>
            <a:ext cx="11466875" cy="404119"/>
          </a:xfrm>
          <a:prstGeom prst="rect">
            <a:avLst/>
          </a:prstGeom>
        </p:spPr>
        <p:txBody>
          <a:bodyPr vert="horz" lIns="0" tIns="0" rIns="0" bIns="0" rtlCol="0" anchor="t">
            <a:noAutofit/>
          </a:bodyPr>
          <a:lstStyle>
            <a:lvl1pPr>
              <a:defRPr/>
            </a:lvl1pPr>
          </a:lstStyle>
          <a:p>
            <a:r>
              <a:rPr lang="en-GB" smtClean="0"/>
              <a:t>Click to edit master title style</a:t>
            </a:r>
            <a:endParaRPr lang="en-GB"/>
          </a:p>
        </p:txBody>
      </p:sp>
      <p:sp>
        <p:nvSpPr>
          <p:cNvPr id="11"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sp>
        <p:nvSpPr>
          <p:cNvPr id="9" name="Text Placeholder 17"/>
          <p:cNvSpPr>
            <a:spLocks noGrp="1"/>
          </p:cNvSpPr>
          <p:nvPr>
            <p:ph type="body" sz="quarter" idx="18" hasCustomPrompt="1"/>
          </p:nvPr>
        </p:nvSpPr>
        <p:spPr>
          <a:xfrm>
            <a:off x="6096000" y="6393509"/>
            <a:ext cx="4670778" cy="197792"/>
          </a:xfrm>
        </p:spPr>
        <p:txBody>
          <a:bodyPr anchor="ctr">
            <a:noAutofit/>
          </a:bodyPr>
          <a:lstStyle>
            <a:lvl1pPr>
              <a:spcBef>
                <a:spcPts val="600"/>
              </a:spcBef>
              <a:defRPr sz="800">
                <a:solidFill>
                  <a:schemeClr val="tx1"/>
                </a:solidFill>
              </a:defRPr>
            </a:lvl1pPr>
          </a:lstStyle>
          <a:p>
            <a:pPr lvl="0"/>
            <a:r>
              <a:rPr lang="en-US" smtClean="0"/>
              <a:t>Click to add footer text</a:t>
            </a:r>
          </a:p>
        </p:txBody>
      </p:sp>
    </p:spTree>
    <p:extLst>
      <p:ext uri="{BB962C8B-B14F-4D97-AF65-F5344CB8AC3E}">
        <p14:creationId xmlns:p14="http://schemas.microsoft.com/office/powerpoint/2010/main" val="2334709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1.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tags" Target="../tags/tag2.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_rels/slideMaster2.xml.rels><?xml version="1.0" encoding="UTF-8" standalone="yes"?>
<Relationships xmlns="http://schemas.openxmlformats.org/package/2006/relationships"><Relationship Id="rId8" Type="http://schemas.openxmlformats.org/officeDocument/2006/relationships/image" Target="../media/image1.png"/><Relationship Id="rId3" Type="http://schemas.openxmlformats.org/officeDocument/2006/relationships/slideLayout" Target="../slideLayouts/slideLayout20.xml"/><Relationship Id="rId7" Type="http://schemas.openxmlformats.org/officeDocument/2006/relationships/tags" Target="../tags/tag7.xml"/><Relationship Id="rId2" Type="http://schemas.openxmlformats.org/officeDocument/2006/relationships/slideLayout" Target="../slideLayouts/slideLayout19.xml"/><Relationship Id="rId1" Type="http://schemas.openxmlformats.org/officeDocument/2006/relationships/slideLayout" Target="../slideLayouts/slideLayout18.xml"/><Relationship Id="rId6" Type="http://schemas.openxmlformats.org/officeDocument/2006/relationships/theme" Target="../theme/theme2.xml"/><Relationship Id="rId5" Type="http://schemas.openxmlformats.org/officeDocument/2006/relationships/slideLayout" Target="../slideLayouts/slideLayout22.xml"/><Relationship Id="rId4" Type="http://schemas.openxmlformats.org/officeDocument/2006/relationships/slideLayout" Target="../slideLayouts/slideLayout2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2" name="Picture 31"/>
          <p:cNvPicPr>
            <a:picLocks noChangeAspect="1"/>
          </p:cNvPicPr>
          <p:nvPr userDrawn="1">
            <p:custDataLst>
              <p:tags r:id="rId19"/>
            </p:custDataLst>
          </p:nvPr>
        </p:nvPicPr>
        <p:blipFill>
          <a:blip r:embed="rId20">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US"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grpSp>
        <p:nvGrpSpPr>
          <p:cNvPr id="2" name="Group 1"/>
          <p:cNvGrpSpPr/>
          <p:nvPr userDrawn="1"/>
        </p:nvGrpSpPr>
        <p:grpSpPr>
          <a:xfrm>
            <a:off x="-1143000" y="-600255"/>
            <a:ext cx="13680281" cy="6720255"/>
            <a:chOff x="-1143000" y="-600255"/>
            <a:chExt cx="13680281" cy="6720255"/>
          </a:xfrm>
        </p:grpSpPr>
        <p:cxnSp>
          <p:nvCxnSpPr>
            <p:cNvPr id="14" name="Straight Connector 13"/>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3" name="Straight Connector 22"/>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27" name="Straight Connector 26"/>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51" name="TextBox 5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54" name="TextBox 53"/>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58" name="TextBox 57"/>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60" name="TextBox 59"/>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15.93cm</a:t>
              </a:r>
            </a:p>
          </p:txBody>
        </p:sp>
        <p:sp>
          <p:nvSpPr>
            <p:cNvPr id="72" name="TextBox 71"/>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5" name="Straight Connector 4"/>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85" name="TextBox 84"/>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86" name="TextBox 85"/>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88" name="TextBox 87"/>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89" name="TextBox 88"/>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98" name="Straight Connector 97"/>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99" name="TextBox 98"/>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01" name="TextBox 100"/>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4" name="Straight Connector 10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5" name="Straight Connector 10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6" name="TextBox 10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07" name="Straight Connector 10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08" name="Straight Connector 10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9" name="TextBox 10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10" name="TextBox 10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3680662798"/>
      </p:ext>
    </p:extLst>
  </p:cSld>
  <p:clrMap bg1="lt1" tx1="dk1" bg2="lt2" tx2="dk2" accent1="accent1" accent2="accent2" accent3="accent3" accent4="accent4" accent5="accent5" accent6="accent6" hlink="hlink" folHlink="folHlink"/>
  <p:sldLayoutIdLst>
    <p:sldLayoutId id="2147483683" r:id="rId1"/>
    <p:sldLayoutId id="2147483727" r:id="rId2"/>
    <p:sldLayoutId id="2147483738" r:id="rId3"/>
    <p:sldLayoutId id="2147483649" r:id="rId4"/>
    <p:sldLayoutId id="2147483728" r:id="rId5"/>
    <p:sldLayoutId id="2147483739" r:id="rId6"/>
    <p:sldLayoutId id="2147483697" r:id="rId7"/>
    <p:sldLayoutId id="2147483696" r:id="rId8"/>
    <p:sldLayoutId id="2147483668" r:id="rId9"/>
    <p:sldLayoutId id="2147483659" r:id="rId10"/>
    <p:sldLayoutId id="2147483721" r:id="rId11"/>
    <p:sldLayoutId id="2147483722" r:id="rId12"/>
    <p:sldLayoutId id="2147483726" r:id="rId13"/>
    <p:sldLayoutId id="2147483725" r:id="rId14"/>
    <p:sldLayoutId id="2147483740" r:id="rId15"/>
    <p:sldLayoutId id="2147483741" r:id="rId16"/>
    <p:sldLayoutId id="2147483742" r:id="rId17"/>
  </p:sldLayoutIdLst>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2" orient="horz" pos="2160" userDrawn="1">
          <p15:clr>
            <a:srgbClr val="F26B43"/>
          </p15:clr>
        </p15:guide>
        <p15:guide id="14" pos="7451" userDrawn="1">
          <p15:clr>
            <a:srgbClr val="F26B43"/>
          </p15:clr>
        </p15:guide>
        <p15:guide id="28" orient="horz" pos="1076" userDrawn="1">
          <p15:clr>
            <a:srgbClr val="F26B43"/>
          </p15:clr>
        </p15:guide>
        <p15:guide id="29" orient="horz" pos="270" userDrawn="1">
          <p15:clr>
            <a:srgbClr val="F26B43"/>
          </p15:clr>
        </p15:guide>
        <p15:guide id="33" orient="horz" pos="3600" userDrawn="1">
          <p15:clr>
            <a:srgbClr val="F26B43"/>
          </p15:clr>
        </p15:guide>
        <p15:guide id="35" pos="228" userDrawn="1">
          <p15:clr>
            <a:srgbClr val="F26B43"/>
          </p15:clr>
        </p15:guide>
        <p15:guide id="36" pos="3840" userDrawn="1">
          <p15:clr>
            <a:srgbClr val="F26B43"/>
          </p15:clr>
        </p15:guide>
        <p15:guide id="37" pos="3782" userDrawn="1">
          <p15:clr>
            <a:srgbClr val="F26B43"/>
          </p15:clr>
        </p15:guide>
        <p15:guide id="38" pos="3900" userDrawn="1">
          <p15:clr>
            <a:srgbClr val="F26B43"/>
          </p15:clr>
        </p15:guide>
      </p15:sldGuideLst>
    </p:ext>
  </p:extLst>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33" name="Picture 32"/>
          <p:cNvPicPr>
            <a:picLocks noChangeAspect="1"/>
          </p:cNvPicPr>
          <p:nvPr userDrawn="1">
            <p:custDataLst>
              <p:tags r:id="rId7"/>
            </p:custDataLst>
          </p:nvPr>
        </p:nvPicPr>
        <p:blipFill>
          <a:blip r:embed="rId8">
            <a:extLst>
              <a:ext uri="{28A0092B-C50C-407E-A947-70E740481C1C}">
                <a14:useLocalDpi xmlns:a14="http://schemas.microsoft.com/office/drawing/2010/main" val="0"/>
              </a:ext>
            </a:extLst>
          </a:blip>
          <a:srcRect t="19289" b="19465"/>
          <a:stretch>
            <a:fillRect/>
          </a:stretch>
        </p:blipFill>
        <p:spPr>
          <a:xfrm>
            <a:off x="359999" y="6400145"/>
            <a:ext cx="1571625" cy="185109"/>
          </a:xfrm>
          <a:prstGeom prst="rect">
            <a:avLst/>
          </a:prstGeom>
        </p:spPr>
      </p:pic>
      <p:sp>
        <p:nvSpPr>
          <p:cNvPr id="91" name="Title Placeholder 1"/>
          <p:cNvSpPr>
            <a:spLocks noGrp="1"/>
          </p:cNvSpPr>
          <p:nvPr>
            <p:ph type="title"/>
          </p:nvPr>
        </p:nvSpPr>
        <p:spPr>
          <a:xfrm>
            <a:off x="359999" y="430718"/>
            <a:ext cx="11466875" cy="704346"/>
          </a:xfrm>
          <a:prstGeom prst="rect">
            <a:avLst/>
          </a:prstGeom>
        </p:spPr>
        <p:txBody>
          <a:bodyPr vert="horz" lIns="0" tIns="0" rIns="0" bIns="0" rtlCol="0" anchor="t">
            <a:noAutofit/>
          </a:bodyPr>
          <a:lstStyle/>
          <a:p>
            <a:r>
              <a:rPr lang="en-GB" smtClean="0"/>
              <a:t>Click to edit master title style</a:t>
            </a:r>
            <a:endParaRPr lang="en-GB"/>
          </a:p>
        </p:txBody>
      </p:sp>
      <p:sp>
        <p:nvSpPr>
          <p:cNvPr id="92" name="Text Placeholder 2"/>
          <p:cNvSpPr>
            <a:spLocks noGrp="1"/>
          </p:cNvSpPr>
          <p:nvPr>
            <p:ph type="body" idx="1"/>
          </p:nvPr>
        </p:nvSpPr>
        <p:spPr>
          <a:xfrm>
            <a:off x="359999" y="1708150"/>
            <a:ext cx="11466875" cy="4003675"/>
          </a:xfrm>
          <a:prstGeom prst="rect">
            <a:avLst/>
          </a:prstGeom>
        </p:spPr>
        <p:txBody>
          <a:bodyPr vert="horz" lIns="0" tIns="0" rIns="0" bIns="0" rtlCol="0">
            <a:noAutofit/>
          </a:bodyPr>
          <a:lstStyle/>
          <a:p>
            <a:pPr lvl="0"/>
            <a:r>
              <a:rPr lang="en-GB" smtClean="0"/>
              <a:t>Click to edit master text styles</a:t>
            </a:r>
          </a:p>
          <a:p>
            <a:pPr lvl="1"/>
            <a:r>
              <a:rPr lang="en-GB" smtClean="0"/>
              <a:t>Second level</a:t>
            </a:r>
          </a:p>
          <a:p>
            <a:pPr lvl="2"/>
            <a:r>
              <a:rPr lang="en-GB" smtClean="0"/>
              <a:t>Third level</a:t>
            </a:r>
          </a:p>
          <a:p>
            <a:pPr lvl="3"/>
            <a:r>
              <a:rPr lang="en-GB" smtClean="0"/>
              <a:t>Fourth level</a:t>
            </a:r>
          </a:p>
          <a:p>
            <a:pPr lvl="4"/>
            <a:r>
              <a:rPr lang="en-GB" smtClean="0"/>
              <a:t>Fifth level</a:t>
            </a:r>
            <a:endParaRPr lang="en-GB"/>
          </a:p>
        </p:txBody>
      </p:sp>
      <p:sp>
        <p:nvSpPr>
          <p:cNvPr id="93" name="Slide Number Placeholder 5"/>
          <p:cNvSpPr>
            <a:spLocks noGrp="1"/>
          </p:cNvSpPr>
          <p:nvPr>
            <p:ph type="sldNum" sz="quarter" idx="4"/>
          </p:nvPr>
        </p:nvSpPr>
        <p:spPr>
          <a:xfrm>
            <a:off x="10856913" y="6394275"/>
            <a:ext cx="969962" cy="196850"/>
          </a:xfrm>
          <a:prstGeom prst="rect">
            <a:avLst/>
          </a:prstGeom>
        </p:spPr>
        <p:txBody>
          <a:bodyPr vert="horz" lIns="0" tIns="0" rIns="0" bIns="0" rtlCol="0" anchor="ctr"/>
          <a:lstStyle>
            <a:lvl1pPr algn="r">
              <a:defRPr sz="1000">
                <a:solidFill>
                  <a:schemeClr val="tx1"/>
                </a:solidFill>
              </a:defRPr>
            </a:lvl1pPr>
          </a:lstStyle>
          <a:p>
            <a:fld id="{4034BEE3-566C-4068-A777-C3A4762E861B}" type="slidenum">
              <a:rPr lang="en-GB" smtClean="0"/>
              <a:t>‹#›</a:t>
            </a:fld>
            <a:endParaRPr lang="en-GB"/>
          </a:p>
        </p:txBody>
      </p:sp>
      <p:cxnSp>
        <p:nvCxnSpPr>
          <p:cNvPr id="94" name="Straight Connector 93"/>
          <p:cNvCxnSpPr/>
          <p:nvPr/>
        </p:nvCxnSpPr>
        <p:spPr>
          <a:xfrm>
            <a:off x="0" y="6124991"/>
            <a:ext cx="12193200" cy="0"/>
          </a:xfrm>
          <a:prstGeom prst="line">
            <a:avLst/>
          </a:prstGeom>
          <a:ln w="190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0" name="Straight Connector 89"/>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grpSp>
        <p:nvGrpSpPr>
          <p:cNvPr id="95" name="Group 94"/>
          <p:cNvGrpSpPr/>
          <p:nvPr userDrawn="1"/>
        </p:nvGrpSpPr>
        <p:grpSpPr>
          <a:xfrm>
            <a:off x="-1143000" y="-600255"/>
            <a:ext cx="13680281" cy="6720255"/>
            <a:chOff x="-1143000" y="-600255"/>
            <a:chExt cx="13680281" cy="6720255"/>
          </a:xfrm>
        </p:grpSpPr>
        <p:cxnSp>
          <p:nvCxnSpPr>
            <p:cNvPr id="97" name="Straight Connector 96"/>
            <p:cNvCxnSpPr/>
            <p:nvPr userDrawn="1"/>
          </p:nvCxnSpPr>
          <p:spPr>
            <a:xfrm>
              <a:off x="-256200" y="1710267"/>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8" name="Straight Connector 97"/>
            <p:cNvCxnSpPr/>
            <p:nvPr userDrawn="1"/>
          </p:nvCxnSpPr>
          <p:spPr>
            <a:xfrm>
              <a:off x="-256200" y="612000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99" name="Straight Connector 98"/>
            <p:cNvCxnSpPr/>
            <p:nvPr userDrawn="1"/>
          </p:nvCxnSpPr>
          <p:spPr>
            <a:xfrm>
              <a:off x="-256200" y="342635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cxnSp>
          <p:nvCxnSpPr>
            <p:cNvPr id="100" name="Straight Connector 99"/>
            <p:cNvCxnSpPr/>
            <p:nvPr userDrawn="1"/>
          </p:nvCxnSpPr>
          <p:spPr>
            <a:xfrm>
              <a:off x="-256200" y="5714470"/>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01" name="TextBox 100"/>
            <p:cNvSpPr txBox="1"/>
            <p:nvPr userDrawn="1"/>
          </p:nvSpPr>
          <p:spPr>
            <a:xfrm>
              <a:off x="-747711" y="1646156"/>
              <a:ext cx="438671" cy="123111"/>
            </a:xfrm>
            <a:prstGeom prst="rect">
              <a:avLst/>
            </a:prstGeom>
            <a:noFill/>
          </p:spPr>
          <p:txBody>
            <a:bodyPr wrap="square" lIns="0" tIns="0" rIns="0" bIns="0" rtlCol="0">
              <a:spAutoFit/>
            </a:bodyPr>
            <a:lstStyle/>
            <a:p>
              <a:pPr algn="r"/>
              <a:r>
                <a:rPr lang="en-GB" sz="800" smtClean="0">
                  <a:solidFill>
                    <a:schemeClr val="tx1"/>
                  </a:solidFill>
                </a:rPr>
                <a:t>4.78cm</a:t>
              </a:r>
            </a:p>
          </p:txBody>
        </p:sp>
        <p:sp>
          <p:nvSpPr>
            <p:cNvPr id="102" name="TextBox 101"/>
            <p:cNvSpPr txBox="1"/>
            <p:nvPr userDrawn="1"/>
          </p:nvSpPr>
          <p:spPr>
            <a:xfrm>
              <a:off x="-747711" y="3357884"/>
              <a:ext cx="438671" cy="123111"/>
            </a:xfrm>
            <a:prstGeom prst="rect">
              <a:avLst/>
            </a:prstGeom>
            <a:noFill/>
          </p:spPr>
          <p:txBody>
            <a:bodyPr wrap="square" lIns="0" tIns="0" rIns="0" bIns="0" rtlCol="0">
              <a:spAutoFit/>
            </a:bodyPr>
            <a:lstStyle/>
            <a:p>
              <a:pPr algn="r"/>
              <a:r>
                <a:rPr lang="en-GB" sz="800" smtClean="0">
                  <a:solidFill>
                    <a:schemeClr val="tx1"/>
                  </a:solidFill>
                </a:rPr>
                <a:t>0 cm</a:t>
              </a:r>
            </a:p>
          </p:txBody>
        </p:sp>
        <p:sp>
          <p:nvSpPr>
            <p:cNvPr id="103" name="TextBox 102"/>
            <p:cNvSpPr txBox="1"/>
            <p:nvPr userDrawn="1"/>
          </p:nvSpPr>
          <p:spPr>
            <a:xfrm>
              <a:off x="-747711" y="5640188"/>
              <a:ext cx="438671" cy="123111"/>
            </a:xfrm>
            <a:prstGeom prst="rect">
              <a:avLst/>
            </a:prstGeom>
            <a:noFill/>
          </p:spPr>
          <p:txBody>
            <a:bodyPr wrap="square" lIns="0" tIns="0" rIns="0" bIns="0" rtlCol="0">
              <a:spAutoFit/>
            </a:bodyPr>
            <a:lstStyle/>
            <a:p>
              <a:pPr algn="r"/>
              <a:r>
                <a:rPr lang="en-GB" sz="800" smtClean="0">
                  <a:solidFill>
                    <a:schemeClr val="tx1"/>
                  </a:solidFill>
                </a:rPr>
                <a:t>6.35 cm</a:t>
              </a:r>
            </a:p>
          </p:txBody>
        </p:sp>
        <p:sp>
          <p:nvSpPr>
            <p:cNvPr id="104" name="TextBox 103"/>
            <p:cNvSpPr txBox="1"/>
            <p:nvPr userDrawn="1"/>
          </p:nvSpPr>
          <p:spPr>
            <a:xfrm>
              <a:off x="304800" y="-437436"/>
              <a:ext cx="438671" cy="123111"/>
            </a:xfrm>
            <a:prstGeom prst="rect">
              <a:avLst/>
            </a:prstGeom>
            <a:noFill/>
          </p:spPr>
          <p:txBody>
            <a:bodyPr wrap="square" lIns="0" tIns="0" rIns="0" bIns="0" rtlCol="0">
              <a:spAutoFit/>
            </a:bodyPr>
            <a:lstStyle/>
            <a:p>
              <a:pPr algn="l"/>
              <a:r>
                <a:rPr lang="en-GB" sz="800" smtClean="0">
                  <a:solidFill>
                    <a:schemeClr val="tx1"/>
                  </a:solidFill>
                </a:rPr>
                <a:t>15.93 cm</a:t>
              </a:r>
            </a:p>
          </p:txBody>
        </p:sp>
        <p:sp>
          <p:nvSpPr>
            <p:cNvPr id="105" name="TextBox 104"/>
            <p:cNvSpPr txBox="1"/>
            <p:nvPr userDrawn="1"/>
          </p:nvSpPr>
          <p:spPr>
            <a:xfrm>
              <a:off x="11426031" y="-437436"/>
              <a:ext cx="438671" cy="123111"/>
            </a:xfrm>
            <a:prstGeom prst="rect">
              <a:avLst/>
            </a:prstGeom>
            <a:noFill/>
          </p:spPr>
          <p:txBody>
            <a:bodyPr wrap="square" lIns="0" tIns="0" rIns="0" bIns="0" rtlCol="0">
              <a:spAutoFit/>
            </a:bodyPr>
            <a:lstStyle/>
            <a:p>
              <a:pPr algn="r"/>
              <a:r>
                <a:rPr lang="en-GB" sz="800" smtClean="0">
                  <a:solidFill>
                    <a:schemeClr val="tx1"/>
                  </a:solidFill>
                </a:rPr>
                <a:t>15.92 cm</a:t>
              </a:r>
            </a:p>
          </p:txBody>
        </p:sp>
        <p:cxnSp>
          <p:nvCxnSpPr>
            <p:cNvPr id="106" name="Straight Connector 105"/>
            <p:cNvCxnSpPr/>
            <p:nvPr userDrawn="1"/>
          </p:nvCxnSpPr>
          <p:spPr>
            <a:xfrm flipH="1">
              <a:off x="361588"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07" name="TextBox 106"/>
            <p:cNvSpPr txBox="1"/>
            <p:nvPr userDrawn="1"/>
          </p:nvSpPr>
          <p:spPr>
            <a:xfrm>
              <a:off x="-1143000" y="5763299"/>
              <a:ext cx="833960" cy="123111"/>
            </a:xfrm>
            <a:prstGeom prst="rect">
              <a:avLst/>
            </a:prstGeom>
            <a:noFill/>
          </p:spPr>
          <p:txBody>
            <a:bodyPr wrap="square" lIns="0" tIns="0" rIns="0" bIns="0" rtlCol="0">
              <a:spAutoFit/>
            </a:bodyPr>
            <a:lstStyle/>
            <a:p>
              <a:pPr algn="r"/>
              <a:r>
                <a:rPr lang="en-GB" sz="800" smtClean="0">
                  <a:solidFill>
                    <a:schemeClr val="tx1"/>
                  </a:solidFill>
                </a:rPr>
                <a:t>Content Bottom</a:t>
              </a:r>
            </a:p>
          </p:txBody>
        </p:sp>
        <p:sp>
          <p:nvSpPr>
            <p:cNvPr id="108" name="TextBox 107"/>
            <p:cNvSpPr txBox="1"/>
            <p:nvPr userDrawn="1"/>
          </p:nvSpPr>
          <p:spPr>
            <a:xfrm>
              <a:off x="-1143000" y="1769267"/>
              <a:ext cx="833960" cy="123111"/>
            </a:xfrm>
            <a:prstGeom prst="rect">
              <a:avLst/>
            </a:prstGeom>
            <a:noFill/>
          </p:spPr>
          <p:txBody>
            <a:bodyPr wrap="square" lIns="0" tIns="0" rIns="0" bIns="0" rtlCol="0">
              <a:spAutoFit/>
            </a:bodyPr>
            <a:lstStyle/>
            <a:p>
              <a:pPr algn="r"/>
              <a:r>
                <a:rPr lang="en-GB" sz="800" smtClean="0">
                  <a:solidFill>
                    <a:schemeClr val="tx1"/>
                  </a:solidFill>
                </a:rPr>
                <a:t>Content Top</a:t>
              </a:r>
            </a:p>
          </p:txBody>
        </p:sp>
        <p:sp>
          <p:nvSpPr>
            <p:cNvPr id="109" name="TextBox 108"/>
            <p:cNvSpPr txBox="1"/>
            <p:nvPr userDrawn="1"/>
          </p:nvSpPr>
          <p:spPr>
            <a:xfrm>
              <a:off x="-590537" y="-438330"/>
              <a:ext cx="833960" cy="123111"/>
            </a:xfrm>
            <a:prstGeom prst="rect">
              <a:avLst/>
            </a:prstGeom>
            <a:noFill/>
          </p:spPr>
          <p:txBody>
            <a:bodyPr wrap="square" lIns="0" tIns="0" rIns="0" bIns="0" rtlCol="0">
              <a:spAutoFit/>
            </a:bodyPr>
            <a:lstStyle/>
            <a:p>
              <a:pPr algn="r"/>
              <a:r>
                <a:rPr lang="en-GB" sz="800" smtClean="0">
                  <a:solidFill>
                    <a:schemeClr val="tx1"/>
                  </a:solidFill>
                </a:rPr>
                <a:t>Left Margin</a:t>
              </a:r>
            </a:p>
          </p:txBody>
        </p:sp>
        <p:sp>
          <p:nvSpPr>
            <p:cNvPr id="110" name="TextBox 109"/>
            <p:cNvSpPr txBox="1"/>
            <p:nvPr userDrawn="1"/>
          </p:nvSpPr>
          <p:spPr>
            <a:xfrm>
              <a:off x="11898039" y="-438330"/>
              <a:ext cx="639242" cy="123111"/>
            </a:xfrm>
            <a:prstGeom prst="rect">
              <a:avLst/>
            </a:prstGeom>
            <a:noFill/>
          </p:spPr>
          <p:txBody>
            <a:bodyPr wrap="square" lIns="0" tIns="0" rIns="0" bIns="0" rtlCol="0">
              <a:spAutoFit/>
            </a:bodyPr>
            <a:lstStyle/>
            <a:p>
              <a:pPr algn="l"/>
              <a:r>
                <a:rPr lang="en-GB" sz="800" smtClean="0">
                  <a:solidFill>
                    <a:schemeClr val="tx1"/>
                  </a:solidFill>
                </a:rPr>
                <a:t>Right Margin</a:t>
              </a:r>
            </a:p>
          </p:txBody>
        </p:sp>
        <p:cxnSp>
          <p:nvCxnSpPr>
            <p:cNvPr id="111" name="Straight Connector 110"/>
            <p:cNvCxnSpPr/>
            <p:nvPr userDrawn="1"/>
          </p:nvCxnSpPr>
          <p:spPr>
            <a:xfrm flipH="1">
              <a:off x="6096000" y="-363357"/>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2" name="TextBox 111"/>
            <p:cNvSpPr txBox="1"/>
            <p:nvPr userDrawn="1"/>
          </p:nvSpPr>
          <p:spPr>
            <a:xfrm>
              <a:off x="5914719" y="-600255"/>
              <a:ext cx="362256" cy="246221"/>
            </a:xfrm>
            <a:prstGeom prst="rect">
              <a:avLst/>
            </a:prstGeom>
            <a:noFill/>
          </p:spPr>
          <p:txBody>
            <a:bodyPr wrap="square" lIns="0" tIns="0" rIns="0" bIns="0" rtlCol="0">
              <a:spAutoFit/>
            </a:bodyPr>
            <a:lstStyle/>
            <a:p>
              <a:pPr algn="ctr"/>
              <a:r>
                <a:rPr lang="en-GB" sz="800" smtClean="0">
                  <a:solidFill>
                    <a:schemeClr val="tx1"/>
                  </a:solidFill>
                </a:rPr>
                <a:t>Middle </a:t>
              </a:r>
              <a:br>
                <a:rPr lang="en-GB" sz="800" smtClean="0">
                  <a:solidFill>
                    <a:schemeClr val="tx1"/>
                  </a:solidFill>
                </a:rPr>
              </a:br>
              <a:r>
                <a:rPr lang="en-GB" sz="800" smtClean="0">
                  <a:solidFill>
                    <a:schemeClr val="tx1"/>
                  </a:solidFill>
                </a:rPr>
                <a:t>0cm </a:t>
              </a:r>
            </a:p>
          </p:txBody>
        </p:sp>
        <p:sp>
          <p:nvSpPr>
            <p:cNvPr id="113" name="TextBox 112"/>
            <p:cNvSpPr txBox="1"/>
            <p:nvPr userDrawn="1"/>
          </p:nvSpPr>
          <p:spPr>
            <a:xfrm>
              <a:off x="5636264"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4" name="Straight Connector 113"/>
            <p:cNvCxnSpPr/>
            <p:nvPr userDrawn="1"/>
          </p:nvCxnSpPr>
          <p:spPr>
            <a:xfrm flipH="1">
              <a:off x="6000389"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5" name="Straight Connector 114"/>
            <p:cNvCxnSpPr/>
            <p:nvPr userDrawn="1"/>
          </p:nvCxnSpPr>
          <p:spPr>
            <a:xfrm flipH="1">
              <a:off x="6190362"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sp>
          <p:nvSpPr>
            <p:cNvPr id="116" name="TextBox 115"/>
            <p:cNvSpPr txBox="1"/>
            <p:nvPr userDrawn="1"/>
          </p:nvSpPr>
          <p:spPr>
            <a:xfrm>
              <a:off x="6191102" y="-208836"/>
              <a:ext cx="362256" cy="123111"/>
            </a:xfrm>
            <a:prstGeom prst="rect">
              <a:avLst/>
            </a:prstGeom>
            <a:noFill/>
          </p:spPr>
          <p:txBody>
            <a:bodyPr wrap="square" lIns="0" tIns="0" rIns="0" bIns="0" rtlCol="0">
              <a:spAutoFit/>
            </a:bodyPr>
            <a:lstStyle/>
            <a:p>
              <a:pPr algn="ctr"/>
              <a:r>
                <a:rPr lang="en-GB" sz="800" smtClean="0">
                  <a:solidFill>
                    <a:schemeClr val="tx1"/>
                  </a:solidFill>
                </a:rPr>
                <a:t>0.26cm</a:t>
              </a:r>
            </a:p>
          </p:txBody>
        </p:sp>
        <p:cxnSp>
          <p:nvCxnSpPr>
            <p:cNvPr id="117" name="Straight Connector 116"/>
            <p:cNvCxnSpPr/>
            <p:nvPr userDrawn="1"/>
          </p:nvCxnSpPr>
          <p:spPr>
            <a:xfrm flipH="1">
              <a:off x="11826875" y="-265725"/>
              <a:ext cx="0" cy="180000"/>
            </a:xfrm>
            <a:prstGeom prst="line">
              <a:avLst/>
            </a:prstGeom>
            <a:ln w="6350">
              <a:gradFill>
                <a:gsLst>
                  <a:gs pos="0">
                    <a:srgbClr val="F2DA64"/>
                  </a:gs>
                  <a:gs pos="18000">
                    <a:srgbClr val="A27700"/>
                  </a:gs>
                  <a:gs pos="71000">
                    <a:srgbClr val="D7B446"/>
                  </a:gs>
                  <a:gs pos="51000">
                    <a:srgbClr val="F2DA64"/>
                  </a:gs>
                  <a:gs pos="100000">
                    <a:srgbClr val="987000"/>
                  </a:gs>
                </a:gsLst>
                <a:lin ang="5400000" scaled="0"/>
                <a:tileRect/>
              </a:gradFill>
            </a:ln>
          </p:spPr>
          <p:style>
            <a:lnRef idx="1">
              <a:schemeClr val="accent1"/>
            </a:lnRef>
            <a:fillRef idx="0">
              <a:schemeClr val="accent1"/>
            </a:fillRef>
            <a:effectRef idx="0">
              <a:schemeClr val="accent1"/>
            </a:effectRef>
            <a:fontRef idx="minor">
              <a:schemeClr val="tx1"/>
            </a:fontRef>
          </p:style>
        </p:cxnSp>
        <p:cxnSp>
          <p:nvCxnSpPr>
            <p:cNvPr id="118" name="Straight Connector 117"/>
            <p:cNvCxnSpPr/>
            <p:nvPr userDrawn="1"/>
          </p:nvCxnSpPr>
          <p:spPr>
            <a:xfrm>
              <a:off x="-256200" y="430824"/>
              <a:ext cx="180000" cy="0"/>
            </a:xfrm>
            <a:prstGeom prst="line">
              <a:avLst/>
            </a:prstGeom>
            <a:ln w="6350">
              <a:gradFill>
                <a:gsLst>
                  <a:gs pos="0">
                    <a:srgbClr val="F2DA64"/>
                  </a:gs>
                  <a:gs pos="18000">
                    <a:srgbClr val="A27700"/>
                  </a:gs>
                  <a:gs pos="71000">
                    <a:srgbClr val="D7B446"/>
                  </a:gs>
                  <a:gs pos="51000">
                    <a:srgbClr val="F2DA64"/>
                  </a:gs>
                  <a:gs pos="100000">
                    <a:srgbClr val="987000"/>
                  </a:gs>
                </a:gsLst>
                <a:lin ang="0" scaled="0"/>
                <a:tileRect/>
              </a:gradFill>
            </a:ln>
          </p:spPr>
          <p:style>
            <a:lnRef idx="1">
              <a:schemeClr val="accent1"/>
            </a:lnRef>
            <a:fillRef idx="0">
              <a:schemeClr val="accent1"/>
            </a:fillRef>
            <a:effectRef idx="0">
              <a:schemeClr val="accent1"/>
            </a:effectRef>
            <a:fontRef idx="minor">
              <a:schemeClr val="tx1"/>
            </a:fontRef>
          </p:style>
        </p:cxnSp>
        <p:sp>
          <p:nvSpPr>
            <p:cNvPr id="119" name="TextBox 118"/>
            <p:cNvSpPr txBox="1"/>
            <p:nvPr userDrawn="1"/>
          </p:nvSpPr>
          <p:spPr>
            <a:xfrm>
              <a:off x="-747711" y="404813"/>
              <a:ext cx="438671" cy="123111"/>
            </a:xfrm>
            <a:prstGeom prst="rect">
              <a:avLst/>
            </a:prstGeom>
            <a:noFill/>
          </p:spPr>
          <p:txBody>
            <a:bodyPr wrap="square" lIns="0" tIns="0" rIns="0" bIns="0" rtlCol="0">
              <a:spAutoFit/>
            </a:bodyPr>
            <a:lstStyle/>
            <a:p>
              <a:pPr algn="r"/>
              <a:r>
                <a:rPr lang="en-GB" sz="800" smtClean="0">
                  <a:solidFill>
                    <a:schemeClr val="tx1"/>
                  </a:solidFill>
                </a:rPr>
                <a:t>8.33cm</a:t>
              </a:r>
            </a:p>
          </p:txBody>
        </p:sp>
        <p:sp>
          <p:nvSpPr>
            <p:cNvPr id="120" name="TextBox 119"/>
            <p:cNvSpPr txBox="1"/>
            <p:nvPr userDrawn="1"/>
          </p:nvSpPr>
          <p:spPr>
            <a:xfrm>
              <a:off x="-1143000" y="527924"/>
              <a:ext cx="833960" cy="123111"/>
            </a:xfrm>
            <a:prstGeom prst="rect">
              <a:avLst/>
            </a:prstGeom>
            <a:noFill/>
          </p:spPr>
          <p:txBody>
            <a:bodyPr wrap="square" lIns="0" tIns="0" rIns="0" bIns="0" rtlCol="0">
              <a:spAutoFit/>
            </a:bodyPr>
            <a:lstStyle/>
            <a:p>
              <a:pPr algn="r"/>
              <a:r>
                <a:rPr lang="en-GB" sz="800" smtClean="0">
                  <a:solidFill>
                    <a:schemeClr val="tx1"/>
                  </a:solidFill>
                </a:rPr>
                <a:t>Title Top</a:t>
              </a:r>
            </a:p>
          </p:txBody>
        </p:sp>
      </p:grpSp>
    </p:spTree>
    <p:extLst>
      <p:ext uri="{BB962C8B-B14F-4D97-AF65-F5344CB8AC3E}">
        <p14:creationId xmlns:p14="http://schemas.microsoft.com/office/powerpoint/2010/main" val="2358397083"/>
      </p:ext>
    </p:extLst>
  </p:cSld>
  <p:clrMap bg1="lt1" tx1="dk1" bg2="lt2" tx2="dk2" accent1="accent1" accent2="accent2" accent3="accent3" accent4="accent4" accent5="accent5" accent6="accent6" hlink="hlink" folHlink="folHlink"/>
  <p:sldLayoutIdLst>
    <p:sldLayoutId id="2147483733" r:id="rId1"/>
    <p:sldLayoutId id="2147483734" r:id="rId2"/>
    <p:sldLayoutId id="2147483735" r:id="rId3"/>
    <p:sldLayoutId id="2147483736" r:id="rId4"/>
    <p:sldLayoutId id="2147483737" r:id="rId5"/>
  </p:sldLayoutIdLst>
  <mc:AlternateContent xmlns:mc="http://schemas.openxmlformats.org/markup-compatibility/2006" xmlns:p14="http://schemas.microsoft.com/office/powerpoint/2010/main">
    <mc:Choice Requires="p14">
      <p:transition spd="med" p14:dur="700">
        <p:fade/>
      </p:transition>
    </mc:Choice>
    <mc:Fallback xmlns="" xmlns:p15="http://schemas.microsoft.com/office/powerpoint/2012/main">
      <p:transition spd="med">
        <p:fade/>
      </p:transition>
    </mc:Fallback>
  </mc:AlternateContent>
  <p:hf hdr="0" ftr="0" dt="0"/>
  <p:txStyles>
    <p:titleStyle>
      <a:lvl1pPr algn="l" defTabSz="914400" rtl="0" eaLnBrk="1" latinLnBrk="0" hangingPunct="1">
        <a:lnSpc>
          <a:spcPct val="100000"/>
        </a:lnSpc>
        <a:spcBef>
          <a:spcPts val="600"/>
        </a:spcBef>
        <a:buNone/>
        <a:defRPr sz="2400" b="1" kern="1200">
          <a:solidFill>
            <a:schemeClr val="tx1"/>
          </a:solidFill>
          <a:latin typeface="+mj-lt"/>
          <a:ea typeface="+mj-ea"/>
          <a:cs typeface="+mj-cs"/>
        </a:defRPr>
      </a:lvl1pPr>
    </p:titleStyle>
    <p:bodyStyle>
      <a:lvl1pPr marL="0" indent="0" algn="l" defTabSz="914400" rtl="0" eaLnBrk="1" latinLnBrk="0" hangingPunct="1">
        <a:lnSpc>
          <a:spcPct val="100000"/>
        </a:lnSpc>
        <a:spcBef>
          <a:spcPts val="1200"/>
        </a:spcBef>
        <a:buFont typeface="Arial" panose="020B0604020202020204" pitchFamily="34" charset="0"/>
        <a:buNone/>
        <a:defRPr sz="1600" kern="1200">
          <a:solidFill>
            <a:schemeClr val="tx1"/>
          </a:solidFill>
          <a:latin typeface="+mn-lt"/>
          <a:ea typeface="+mn-ea"/>
          <a:cs typeface="+mn-cs"/>
        </a:defRPr>
      </a:lvl1pPr>
      <a:lvl2pPr marL="18097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2pPr>
      <a:lvl3pPr marL="361950"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3pPr>
      <a:lvl4pPr marL="542925" indent="-180975"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4pPr>
      <a:lvl5pPr marL="714375" indent="-171450" algn="l" defTabSz="914400" rtl="0" eaLnBrk="1" latinLnBrk="0" hangingPunct="1">
        <a:lnSpc>
          <a:spcPct val="100000"/>
        </a:lnSpc>
        <a:spcBef>
          <a:spcPts val="600"/>
        </a:spcBef>
        <a:buFont typeface="Wingdings" panose="05000000000000000000" pitchFamily="2" charset="2"/>
        <a:buChar char="§"/>
        <a:defRPr sz="16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mod="1">
    <p:ext uri="{27BBF7A9-308A-43DC-89C8-2F10F3537804}">
      <p15:sldGuideLst xmlns:p15="http://schemas.microsoft.com/office/powerpoint/2012/main">
        <p15:guide id="1" pos="228" userDrawn="1">
          <p15:clr>
            <a:srgbClr val="F26B43"/>
          </p15:clr>
        </p15:guide>
        <p15:guide id="2" orient="horz" pos="2160" userDrawn="1">
          <p15:clr>
            <a:srgbClr val="F26B43"/>
          </p15:clr>
        </p15:guide>
        <p15:guide id="13" pos="3780" userDrawn="1">
          <p15:clr>
            <a:srgbClr val="F26B43"/>
          </p15:clr>
        </p15:guide>
        <p15:guide id="14" pos="3900" userDrawn="1">
          <p15:clr>
            <a:srgbClr val="F26B43"/>
          </p15:clr>
        </p15:guide>
        <p15:guide id="25" pos="7451" userDrawn="1">
          <p15:clr>
            <a:srgbClr val="F26B43"/>
          </p15:clr>
        </p15:guide>
        <p15:guide id="28" orient="horz" pos="1077" userDrawn="1">
          <p15:clr>
            <a:srgbClr val="F26B43"/>
          </p15:clr>
        </p15:guide>
        <p15:guide id="29" orient="horz" pos="270" userDrawn="1">
          <p15:clr>
            <a:srgbClr val="F26B43"/>
          </p15:clr>
        </p15:guide>
        <p15:guide id="33" orient="horz" pos="3600" userDrawn="1">
          <p15:clr>
            <a:srgbClr val="F26B43"/>
          </p15:clr>
        </p15:guide>
        <p15:guide id="34" pos="3840" userDrawn="1">
          <p15:clr>
            <a:srgbClr val="F26B43"/>
          </p15:clr>
        </p15:guide>
      </p15:sldGuideLst>
    </p:ext>
  </p:extLst>
</p:sldMaster>
</file>

<file path=ppt/slides/_rels/slide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17.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6.xml"/></Relationships>
</file>

<file path=ppt/slides/_rels/slide4.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Layout" Target="../slideLayouts/slideLayout17.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3" Type="http://schemas.openxmlformats.org/officeDocument/2006/relationships/chart" Target="../charts/chart2.xml"/><Relationship Id="rId2" Type="http://schemas.openxmlformats.org/officeDocument/2006/relationships/chart" Target="../charts/chart1.xml"/><Relationship Id="rId1" Type="http://schemas.openxmlformats.org/officeDocument/2006/relationships/slideLayout" Target="../slideLayouts/slideLayout16.xml"/></Relationships>
</file>

<file path=ppt/slides/_rels/slide7.xml.rels><?xml version="1.0" encoding="UTF-8" standalone="yes"?>
<Relationships xmlns="http://schemas.openxmlformats.org/package/2006/relationships"><Relationship Id="rId3" Type="http://schemas.openxmlformats.org/officeDocument/2006/relationships/chart" Target="../charts/chart4.xml"/><Relationship Id="rId2" Type="http://schemas.openxmlformats.org/officeDocument/2006/relationships/chart" Target="../charts/chart3.xml"/><Relationship Id="rId1" Type="http://schemas.openxmlformats.org/officeDocument/2006/relationships/slideLayout" Target="../slideLayouts/slideLayout16.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hart" Target="../charts/chart6.xml"/><Relationship Id="rId2" Type="http://schemas.openxmlformats.org/officeDocument/2006/relationships/chart" Target="../charts/chart5.xml"/><Relationship Id="rId1" Type="http://schemas.openxmlformats.org/officeDocument/2006/relationships/slideLayout" Target="../slideLayouts/slideLayout16.xml"/></Relationships>
</file>

<file path=ppt/slides/_rels/slide10.xml.rels><?xml version="1.0" encoding="UTF-8" standalone="yes"?>
<Relationships xmlns="http://schemas.openxmlformats.org/package/2006/relationships"><Relationship Id="rId3" Type="http://schemas.openxmlformats.org/officeDocument/2006/relationships/chart" Target="../charts/chart8.xml"/><Relationship Id="rId2" Type="http://schemas.openxmlformats.org/officeDocument/2006/relationships/chart" Target="../charts/chart7.xml"/><Relationship Id="rId1" Type="http://schemas.openxmlformats.org/officeDocument/2006/relationships/slideLayout" Target="../slideLayouts/slideLayout16.xml"/></Relationships>
</file>

<file path=ppt/slides/_rels/slide11.xml.rels><?xml version="1.0" encoding="UTF-8" standalone="yes"?>
<Relationships xmlns="http://schemas.openxmlformats.org/package/2006/relationships"><Relationship Id="rId3" Type="http://schemas.openxmlformats.org/officeDocument/2006/relationships/chart" Target="../charts/chart10.xml"/><Relationship Id="rId2" Type="http://schemas.openxmlformats.org/officeDocument/2006/relationships/chart" Target="../charts/chart9.xml"/><Relationship Id="rId1" Type="http://schemas.openxmlformats.org/officeDocument/2006/relationships/slideLayout" Target="../slideLayouts/slideLayout16.xml"/></Relationships>
</file>

<file path=ppt/slides/_rels/slide12.xml.rels><?xml version="1.0" encoding="UTF-8" standalone="yes"?>
<Relationships xmlns="http://schemas.openxmlformats.org/package/2006/relationships"><Relationship Id="rId3" Type="http://schemas.openxmlformats.org/officeDocument/2006/relationships/chart" Target="../charts/chart12.xml"/><Relationship Id="rId2" Type="http://schemas.openxmlformats.org/officeDocument/2006/relationships/chart" Target="../charts/chart11.xml"/><Relationship Id="rId1" Type="http://schemas.openxmlformats.org/officeDocument/2006/relationships/slideLayout" Target="../slideLayouts/slideLayout1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chart" Target="../charts/chart14.xml"/><Relationship Id="rId2" Type="http://schemas.openxmlformats.org/officeDocument/2006/relationships/chart" Target="../charts/chart13.xml"/><Relationship Id="rId1" Type="http://schemas.openxmlformats.org/officeDocument/2006/relationships/slideLayout" Target="../slideLayouts/slideLayout16.xml"/></Relationships>
</file>

<file path=ppt/slides/_rels/slide15.xml.rels><?xml version="1.0" encoding="UTF-8" standalone="yes"?>
<Relationships xmlns="http://schemas.openxmlformats.org/package/2006/relationships"><Relationship Id="rId3" Type="http://schemas.openxmlformats.org/officeDocument/2006/relationships/chart" Target="../charts/chart16.xml"/><Relationship Id="rId2" Type="http://schemas.openxmlformats.org/officeDocument/2006/relationships/chart" Target="../charts/chart15.xml"/><Relationship Id="rId1" Type="http://schemas.openxmlformats.org/officeDocument/2006/relationships/slideLayout" Target="../slideLayouts/slideLayout16.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chart" Target="../charts/chart18.xml"/><Relationship Id="rId2" Type="http://schemas.openxmlformats.org/officeDocument/2006/relationships/chart" Target="../charts/chart17.xml"/><Relationship Id="rId1" Type="http://schemas.openxmlformats.org/officeDocument/2006/relationships/slideLayout" Target="../slideLayouts/slideLayout16.xml"/></Relationships>
</file>

<file path=ppt/slides/_rels/slide18.xml.rels><?xml version="1.0" encoding="UTF-8" standalone="yes"?>
<Relationships xmlns="http://schemas.openxmlformats.org/package/2006/relationships"><Relationship Id="rId3" Type="http://schemas.openxmlformats.org/officeDocument/2006/relationships/chart" Target="../charts/chart20.xml"/><Relationship Id="rId2" Type="http://schemas.openxmlformats.org/officeDocument/2006/relationships/chart" Target="../charts/chart19.xml"/><Relationship Id="rId1" Type="http://schemas.openxmlformats.org/officeDocument/2006/relationships/slideLayout" Target="../slideLayouts/slideLayout16.xml"/></Relationships>
</file>

<file path=ppt/slides/_rels/slide19.xml.rels><?xml version="1.0" encoding="UTF-8" standalone="yes"?>
<Relationships xmlns="http://schemas.openxmlformats.org/package/2006/relationships"><Relationship Id="rId2" Type="http://schemas.openxmlformats.org/officeDocument/2006/relationships/chart" Target="../charts/chart21.xml"/><Relationship Id="rId1" Type="http://schemas.openxmlformats.org/officeDocument/2006/relationships/slideLayout" Target="../slideLayouts/slideLayout17.xml"/></Relationships>
</file>

<file path=ppt/slides/_rels/slide20.xml.rels><?xml version="1.0" encoding="UTF-8" standalone="yes"?>
<Relationships xmlns="http://schemas.openxmlformats.org/package/2006/relationships"><Relationship Id="rId3" Type="http://schemas.openxmlformats.org/officeDocument/2006/relationships/chart" Target="../charts/chart23.xml"/><Relationship Id="rId2" Type="http://schemas.openxmlformats.org/officeDocument/2006/relationships/chart" Target="../charts/chart22.xml"/><Relationship Id="rId1" Type="http://schemas.openxmlformats.org/officeDocument/2006/relationships/slideLayout" Target="../slideLayouts/slideLayout16.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3" Type="http://schemas.openxmlformats.org/officeDocument/2006/relationships/chart" Target="../charts/chart25.xml"/><Relationship Id="rId2" Type="http://schemas.openxmlformats.org/officeDocument/2006/relationships/chart" Target="../charts/chart24.xml"/><Relationship Id="rId1" Type="http://schemas.openxmlformats.org/officeDocument/2006/relationships/slideLayout" Target="../slideLayouts/slideLayout16.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3" Type="http://schemas.openxmlformats.org/officeDocument/2006/relationships/chart" Target="../charts/chart27.xml"/><Relationship Id="rId2" Type="http://schemas.openxmlformats.org/officeDocument/2006/relationships/chart" Target="../charts/chart26.xml"/><Relationship Id="rId1" Type="http://schemas.openxmlformats.org/officeDocument/2006/relationships/slideLayout" Target="../slideLayouts/slideLayout16.xml"/></Relationships>
</file>

<file path=ppt/slides/_rels/slide25.xml.rels><?xml version="1.0" encoding="UTF-8" standalone="yes"?>
<Relationships xmlns="http://schemas.openxmlformats.org/package/2006/relationships"><Relationship Id="rId3" Type="http://schemas.openxmlformats.org/officeDocument/2006/relationships/chart" Target="../charts/chart29.xml"/><Relationship Id="rId2" Type="http://schemas.openxmlformats.org/officeDocument/2006/relationships/chart" Target="../charts/chart28.xml"/><Relationship Id="rId1" Type="http://schemas.openxmlformats.org/officeDocument/2006/relationships/slideLayout" Target="../slideLayouts/slideLayout16.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3" Type="http://schemas.openxmlformats.org/officeDocument/2006/relationships/chart" Target="../charts/chart31.xml"/><Relationship Id="rId2" Type="http://schemas.openxmlformats.org/officeDocument/2006/relationships/chart" Target="../charts/chart30.xml"/><Relationship Id="rId1" Type="http://schemas.openxmlformats.org/officeDocument/2006/relationships/slideLayout" Target="../slideLayouts/slideLayout16.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3" Type="http://schemas.openxmlformats.org/officeDocument/2006/relationships/chart" Target="../charts/chart33.xml"/><Relationship Id="rId2" Type="http://schemas.openxmlformats.org/officeDocument/2006/relationships/chart" Target="../charts/chart32.xml"/><Relationship Id="rId1" Type="http://schemas.openxmlformats.org/officeDocument/2006/relationships/slideLayout" Target="../slideLayouts/slideLayout16.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3" Type="http://schemas.openxmlformats.org/officeDocument/2006/relationships/chart" Target="../charts/chart35.xml"/><Relationship Id="rId2" Type="http://schemas.openxmlformats.org/officeDocument/2006/relationships/chart" Target="../charts/chart34.xml"/><Relationship Id="rId1" Type="http://schemas.openxmlformats.org/officeDocument/2006/relationships/slideLayout" Target="../slideLayouts/slideLayout16.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Slide Number Placeholder 3"/>
          <p:cNvSpPr>
            <a:spLocks noGrp="1"/>
          </p:cNvSpPr>
          <p:nvPr>
            <p:ph type="sldNum" sz="quarter" idx="2"/>
          </p:nvPr>
        </p:nvSpPr>
        <p:spPr/>
        <p:txBody>
          <a:bodyPr/>
          <a:lstStyle/>
          <a:p>
            <a:fld id="{93AE1883-0942-4AA3-9DB2-9C7C3A0314B1}" type="slidenum">
              <a:rPr lang="en-GB" smtClean="0"/>
              <a:t>1</a:t>
            </a:fld>
            <a:endParaRPr lang="en-US" smtId="4294967295"/>
          </a:p>
        </p:txBody>
      </p:sp>
      <p:sp>
        <p:nvSpPr>
          <p:cNvPr id="8" name="Rectangle 5"/>
          <p:cNvSpPr>
            <a:spLocks noChangeArrowheads="1"/>
          </p:cNvSpPr>
          <p:nvPr/>
        </p:nvSpPr>
        <p:spPr bwMode="auto">
          <a:xfrm>
            <a:off x="0" y="0"/>
            <a:ext cx="12192000" cy="4572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none" lIns="91440" tIns="45720" rIns="91440" bIns="45720" numCol="1" anchor="ctr" anchorCtr="0" compatLnSpc="1">
            <a:prstTxWarp prst="textNoShape">
              <a:avLst/>
            </a:prstTxWarp>
            <a:spAutoFit/>
          </a:bodyPr>
          <a:lstStyle/>
          <a:p>
            <a:endParaRPr lang="nb-NO"/>
          </a:p>
        </p:txBody>
      </p:sp>
      <p:pic>
        <p:nvPicPr>
          <p:cNvPr id="2052" name="Picture 9"/>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834581" y="2187115"/>
            <a:ext cx="3800514" cy="3161634"/>
          </a:xfrm>
          <a:prstGeom prst="rect">
            <a:avLst/>
          </a:prstGeom>
          <a:noFill/>
          <a:extLst>
            <a:ext uri="{909E8E84-426E-40DD-AFC4-6F175D3DCCD1}">
              <a14:hiddenFill xmlns:a14="http://schemas.microsoft.com/office/drawing/2010/main">
                <a:solidFill>
                  <a:srgbClr val="FFFFFF"/>
                </a:solidFill>
              </a14:hiddenFill>
            </a:ext>
          </a:extLst>
        </p:spPr>
      </p:pic>
      <p:sp>
        <p:nvSpPr>
          <p:cNvPr id="9" name="Rectangle 6"/>
          <p:cNvSpPr>
            <a:spLocks noChangeArrowheads="1"/>
          </p:cNvSpPr>
          <p:nvPr/>
        </p:nvSpPr>
        <p:spPr bwMode="auto">
          <a:xfrm>
            <a:off x="-176981" y="0"/>
            <a:ext cx="11779045" cy="5878532"/>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spAutoFit/>
          </a:bodyPr>
          <a:lstStyle/>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t/>
            </a:r>
            <a:br>
              <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rPr>
            </a:b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Publikumsundersøkelsen 2018</a:t>
            </a: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Oslo kommune</a:t>
            </a: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r>
              <a:rPr lang="nb-NO" altLang="nb-NO" sz="2800" b="1" dirty="0" smtClean="0">
                <a:solidFill>
                  <a:srgbClr val="395D73"/>
                </a:solidFill>
                <a:latin typeface="Arial Black" panose="020B0A04020102020204" pitchFamily="34" charset="0"/>
                <a:ea typeface="SimSun" panose="02010600030101010101" pitchFamily="2" charset="-122"/>
                <a:cs typeface="Times New Roman" panose="02020603050405020304" pitchFamily="18" charset="0"/>
              </a:rPr>
              <a:t>Sagene - bydelsrapport</a:t>
            </a: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lvl="0" algn="ctr" eaLnBrk="0" fontAlgn="base" hangingPunct="0">
              <a:spcBef>
                <a:spcPct val="0"/>
              </a:spcBef>
              <a:spcAft>
                <a:spcPct val="0"/>
              </a:spcAf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28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28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200" b="0" i="0" u="none" strike="noStrike" cap="none" normalizeH="0" baseline="0" dirty="0" smtClean="0">
              <a:ln>
                <a:noFill/>
              </a:ln>
              <a:solidFill>
                <a:schemeClr val="tx1"/>
              </a:solidFill>
              <a:effectLst/>
              <a:latin typeface="Times New Roman" panose="02020603050405020304" pitchFamily="18"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lang="nb-NO" altLang="nb-NO" sz="1600" b="1" dirty="0">
              <a:solidFill>
                <a:srgbClr val="395D73"/>
              </a:solidFill>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endPar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endParaRPr>
          </a:p>
          <a:p>
            <a:pPr marL="0" marR="0" lvl="0" indent="0" algn="ctr" defTabSz="914400" rtl="0" eaLnBrk="0" fontAlgn="base" latinLnBrk="0" hangingPunct="0">
              <a:lnSpc>
                <a:spcPct val="100000"/>
              </a:lnSpc>
              <a:spcBef>
                <a:spcPct val="0"/>
              </a:spcBef>
              <a:spcAft>
                <a:spcPct val="0"/>
              </a:spcAft>
              <a:buClrTx/>
              <a:buSzTx/>
              <a:buFontTx/>
              <a:buNone/>
              <a:tabLst/>
            </a:pPr>
            <a:r>
              <a:rPr kumimoji="0" lang="nb-NO" altLang="nb-NO" sz="1600" b="1" i="0" u="none" strike="noStrike" cap="none" normalizeH="0" baseline="0" dirty="0" smtClean="0">
                <a:ln>
                  <a:noFill/>
                </a:ln>
                <a:solidFill>
                  <a:srgbClr val="395D73"/>
                </a:solidFill>
                <a:effectLst/>
                <a:latin typeface="Arial Black" panose="020B0A04020102020204" pitchFamily="34" charset="0"/>
                <a:ea typeface="SimSun" panose="02010600030101010101" pitchFamily="2" charset="-122"/>
                <a:cs typeface="Times New Roman" panose="02020603050405020304" pitchFamily="18" charset="0"/>
              </a:rPr>
              <a:t>Rapport, august 2018</a:t>
            </a:r>
            <a:endParaRPr kumimoji="0" lang="nb-NO" altLang="nb-NO" sz="1800" b="0" i="0" u="none" strike="noStrike" cap="none" normalizeH="0" baseline="0" dirty="0" smtClean="0">
              <a:ln>
                <a:noFill/>
              </a:ln>
              <a:solidFill>
                <a:schemeClr val="tx1"/>
              </a:solidFill>
              <a:effectLst/>
              <a:latin typeface="Arial" panose="020B0604020202020204" pitchFamily="34" charset="0"/>
            </a:endParaRPr>
          </a:p>
        </p:txBody>
      </p:sp>
    </p:spTree>
    <p:extLst>
      <p:ext uri="{BB962C8B-B14F-4D97-AF65-F5344CB8AC3E}">
        <p14:creationId xmlns:p14="http://schemas.microsoft.com/office/powerpoint/2010/main" val="2371243876"/>
      </p:ext>
    </p:extLst>
  </p:cSld>
  <p:clrMapOvr>
    <a:masterClrMapping/>
  </p:clrMapOvr>
  <p:transition/>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Om undersøkelsen</a:t>
            </a:r>
            <a:endParaRPr lang="nb-NO" dirty="0"/>
          </a:p>
        </p:txBody>
      </p:sp>
      <p:sp>
        <p:nvSpPr>
          <p:cNvPr id="3" name="Text Placeholder 2"/>
          <p:cNvSpPr>
            <a:spLocks noGrp="1"/>
          </p:cNvSpPr>
          <p:nvPr>
            <p:ph type="body" sz="quarter" idx="16"/>
          </p:nvPr>
        </p:nvSpPr>
        <p:spPr/>
        <p:txBody>
          <a:bodyPr/>
          <a:lstStyle/>
          <a:p>
            <a:r>
              <a:rPr lang="nb-NO" dirty="0" smtClean="0"/>
              <a:t>1</a:t>
            </a:r>
            <a:endParaRPr lang="nb-NO" dirty="0"/>
          </a:p>
        </p:txBody>
      </p:sp>
    </p:spTree>
    <p:extLst>
      <p:ext uri="{BB962C8B-B14F-4D97-AF65-F5344CB8AC3E}">
        <p14:creationId xmlns:p14="http://schemas.microsoft.com/office/powerpoint/2010/main" val="21317374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nb-NO" dirty="0" smtClean="0"/>
              <a:t>Om årets undersøkelse</a:t>
            </a:r>
            <a:endParaRPr lang="nb-NO" dirty="0"/>
          </a:p>
        </p:txBody>
      </p:sp>
      <p:sp>
        <p:nvSpPr>
          <p:cNvPr id="3" name="Content Placeholder 2"/>
          <p:cNvSpPr>
            <a:spLocks noGrp="1"/>
          </p:cNvSpPr>
          <p:nvPr>
            <p:ph sz="half" idx="1"/>
          </p:nvPr>
        </p:nvSpPr>
        <p:spPr>
          <a:xfrm>
            <a:off x="336884" y="1431758"/>
            <a:ext cx="5384800" cy="4525963"/>
          </a:xfrm>
        </p:spPr>
        <p:txBody>
          <a:bodyPr/>
          <a:lstStyle/>
          <a:p>
            <a:pPr algn="just"/>
            <a:r>
              <a:rPr lang="nb-NO" sz="1200" dirty="0" smtId="4294967295"/>
              <a:t>På oppdrag fra Oslo kommune, Byrådsavdeling for finans, har </a:t>
            </a:r>
            <a:r>
              <a:rPr lang="nb-NO" sz="1200" dirty="0" err="1" smtId="4294967295"/>
              <a:t>Kantar</a:t>
            </a:r>
            <a:r>
              <a:rPr lang="nb-NO" sz="1200" dirty="0" smtId="4294967295"/>
              <a:t> TNS gjennomført Publikumsundersøkelsen 2018. Formålet med undersøkelsen er å gi kommunens politikere og ansatte en oppdatert oversikt over innbyggernes og brukernes tilfredshet med kommunens tjenester og deres oppfatninger om det å bo i Oslo kommune. Årets undersøkelse skal også forsøke å finne fram til viktige bakgrunnsforhold som kan forklare undersøkelsens resultater. Målgruppen for undersøkelsen er personer på 18 år eller eldre, som er bosatt i Oslo kommune. </a:t>
            </a:r>
          </a:p>
          <a:p>
            <a:pPr algn="just"/>
            <a:r>
              <a:rPr lang="nb-NO" sz="1200" dirty="0" smtId="4294967295"/>
              <a:t>Den sentrale bruker- og publikumsundersøkelsen for Oslo kommune er tidligere gjennomført i 1998, 2001, 2004, 2007, 2010 og 2014. I 2007 ble brukeraspektet tonet noe ned, blant annet fordi det gjennomføres mange dedikerte brukerundersøkelser i kommunens ulike virksomheter. I 2014 er spørsmål om det kollektive transporttilbudet fjernet da dette måles gjennom andre undersøkelser. </a:t>
            </a:r>
          </a:p>
          <a:p>
            <a:pPr algn="just"/>
            <a:r>
              <a:rPr lang="nb-NO" sz="1200" dirty="0" smtId="4294967295"/>
              <a:t>Foran årets undersøkelse har spørreskjemaet som tidligere gjennomgått en revisjon med tanke på å forenkle språket og kutte ned på omfanget. Målet med forenklingen har som tidligere vært å øke svarresponsen, og dermed kvaliteten på undersøkelsen. Hovedtrekkene i spørsmålsformuleringer og svarskalaer er imidlertid tatt vare på, for å sikre at resultatene kan sammenlignes med de tidligere undersøkelsene.</a:t>
            </a:r>
          </a:p>
          <a:p>
            <a:endParaRPr lang="nb-NO" sz="1200" dirty="0"/>
          </a:p>
        </p:txBody>
      </p:sp>
      <p:sp>
        <p:nvSpPr>
          <p:cNvPr id="4" name="Content Placeholder 3"/>
          <p:cNvSpPr>
            <a:spLocks noGrp="1"/>
          </p:cNvSpPr>
          <p:nvPr>
            <p:ph sz="half" idx="2"/>
          </p:nvPr>
        </p:nvSpPr>
        <p:spPr>
          <a:xfrm>
            <a:off x="6205621" y="1407695"/>
            <a:ext cx="5384800" cy="4525963"/>
          </a:xfrm>
        </p:spPr>
        <p:txBody>
          <a:bodyPr/>
          <a:lstStyle/>
          <a:p>
            <a:pPr algn="just"/>
            <a:r>
              <a:rPr lang="nb-NO" sz="1200" dirty="0" smtId="4294967295"/>
              <a:t>Feltarbeidet ble gjennomført i perioden 27. mars – 23. mai 2018. En første påminnelse ble sendt via SMS til de som ikke hadde svart den 16. april 2018 og som har mobiltelefon, i alt til 19 647 personer. Andre påminnelse ble sendt ut postalt den 23. april 2018, til i alt 21 943 personer. </a:t>
            </a:r>
            <a:endParaRPr lang="nb-NO" sz="1200" dirty="0" smtClean="0" smtId="4294967295"/>
          </a:p>
          <a:p>
            <a:pPr algn="just"/>
            <a:r>
              <a:rPr lang="nb-NO" sz="1200" dirty="0" smtId="4294967295"/>
              <a:t>Utvalget (adressene) ble som tidligere trukket fra folkeregisteret. Utvalget ble i utgangspunktet dimensjonert og trukket for å sikre god representativitet på bydelsnivå og personer med innvandrerbakgrunn. Det er til sammen blitt sendt ut 30 000 postale spørreskjema. Utsendingens fordeling på kjønn, alder og bydeler vises i den første kolonnen til høyre i tabellene 1 - 3. I tabell 4 vises fordeling på landbakgrunn med mer enn 50 svar blant personer med innvandrerbakgrunn. </a:t>
            </a:r>
            <a:endParaRPr lang="nb-NO" sz="1200" dirty="0" smtClean="0" smtId="4294967295"/>
          </a:p>
          <a:p>
            <a:pPr algn="just"/>
            <a:r>
              <a:rPr lang="nb-NO" sz="1200" dirty="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endParaRPr lang="nb-NO" sz="1200" dirty="0" smtClean="0" smtId="4294967295"/>
          </a:p>
          <a:p>
            <a:pPr algn="just"/>
            <a:r>
              <a:rPr lang="nb-NO" sz="1200" dirty="0" smtClean="0" smtId="4294967295"/>
              <a:t>Tabellen på neste side viser </a:t>
            </a:r>
            <a:r>
              <a:rPr lang="nb-NO" sz="1200" dirty="0" smtId="4294967295"/>
              <a:t>bruttoutvalget fordelt på bydeler trukket og justert for respons i 2014 med sikte på om lag like mange svar fra hver bydel (minus Marka). </a:t>
            </a:r>
          </a:p>
          <a:p>
            <a:endParaRPr lang="nb-NO" sz="1200" dirty="0" smtId="4294967295"/>
          </a:p>
          <a:p>
            <a:endParaRPr lang="nb-NO" sz="1200" dirty="0" smtId="4294967295"/>
          </a:p>
          <a:p>
            <a:endParaRPr lang="nb-NO" sz="1200" dirty="0"/>
          </a:p>
        </p:txBody>
      </p:sp>
      <p:sp>
        <p:nvSpPr>
          <p:cNvPr id="5" name="Slide Number Placeholder 4"/>
          <p:cNvSpPr>
            <a:spLocks noGrp="1"/>
          </p:cNvSpPr>
          <p:nvPr>
            <p:ph type="sldNum" sz="quarter" idx="3"/>
          </p:nvPr>
        </p:nvSpPr>
        <p:spPr/>
        <p:txBody>
          <a:bodyPr/>
          <a:lstStyle/>
          <a:p>
            <a:fld id="{93AE1883-0942-4AA3-9DB2-9C7C3A0314B1}" type="slidenum">
              <a:rPr lang="en-GB" smtClean="0"/>
              <a:t>3</a:t>
            </a:fld>
            <a:endParaRPr lang="en-US" smtId="4294967295"/>
          </a:p>
        </p:txBody>
      </p:sp>
    </p:spTree>
    <p:extLst>
      <p:ext uri="{BB962C8B-B14F-4D97-AF65-F5344CB8AC3E}">
        <p14:creationId xmlns:p14="http://schemas.microsoft.com/office/powerpoint/2010/main" val="1274622501"/>
      </p:ext>
    </p:extLst>
  </p:cSld>
  <p:clrMapOvr>
    <a:masterClrMapping/>
  </p:clrMapOvr>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281341" y="381557"/>
            <a:ext cx="11466875" cy="704346"/>
          </a:xfrm>
        </p:spPr>
        <p:txBody>
          <a:bodyPr/>
          <a:lstStyle/>
          <a:p>
            <a:r>
              <a:rPr lang="nb-NO" dirty="0" smtClean="0"/>
              <a:t>Antall utsendelser (bruttoutvalget), antall intervju og svarprosent etter bydeler</a:t>
            </a:r>
            <a:endParaRPr lang="nb-NO" dirty="0"/>
          </a:p>
        </p:txBody>
      </p:sp>
      <p:pic>
        <p:nvPicPr>
          <p:cNvPr id="5" name="Content Placeholder 4"/>
          <p:cNvPicPr>
            <a:picLocks noGrp="1" noChangeAspect="1"/>
          </p:cNvPicPr>
          <p:nvPr>
            <p:ph idx="1"/>
          </p:nvPr>
        </p:nvPicPr>
        <p:blipFill>
          <a:blip r:embed="rId2"/>
          <a:stretch>
            <a:fillRect/>
          </a:stretch>
        </p:blipFill>
        <p:spPr>
          <a:xfrm>
            <a:off x="298779" y="1183689"/>
            <a:ext cx="5885349" cy="3506298"/>
          </a:xfrm>
          <a:prstGeom prst="rect">
            <a:avLst/>
          </a:prstGeom>
        </p:spPr>
      </p:pic>
      <p:sp>
        <p:nvSpPr>
          <p:cNvPr id="4" name="Slide Number Placeholder 3"/>
          <p:cNvSpPr>
            <a:spLocks noGrp="1"/>
          </p:cNvSpPr>
          <p:nvPr>
            <p:ph type="sldNum" sz="quarter" idx="2"/>
          </p:nvPr>
        </p:nvSpPr>
        <p:spPr/>
        <p:txBody>
          <a:bodyPr/>
          <a:lstStyle/>
          <a:p>
            <a:fld id="{93AE1883-0942-4AA3-9DB2-9C7C3A0314B1}" type="slidenum">
              <a:rPr lang="en-GB" smtClean="0"/>
              <a:t>4</a:t>
            </a:fld>
            <a:endParaRPr lang="en-US" smtId="4294967295"/>
          </a:p>
        </p:txBody>
      </p:sp>
      <p:sp>
        <p:nvSpPr>
          <p:cNvPr id="7" name="Content Placeholder 3"/>
          <p:cNvSpPr txBox="1">
            <a:spLocks/>
          </p:cNvSpPr>
          <p:nvPr/>
        </p:nvSpPr>
        <p:spPr>
          <a:xfrm>
            <a:off x="6518786" y="1125147"/>
            <a:ext cx="5425855" cy="4525963"/>
          </a:xfrm>
          <a:prstGeom prst="rect">
            <a:avLst/>
          </a:prstGeom>
        </p:spPr>
        <p:txBody>
          <a:bodyPr vert="horz" lIns="0" tIns="0" rIns="0" bIns="0" rtlCol="0" anchor="t"/>
          <a:lstStyle>
            <a:defPPr>
              <a:defRPr lang="en-US"/>
            </a:defPPr>
            <a:lvl1pPr marL="0" algn="r" defTabSz="914400" rtl="0" eaLnBrk="1" latinLnBrk="0" hangingPunct="1">
              <a:defRPr sz="10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pPr algn="just"/>
            <a:r>
              <a:rPr lang="nb-NO" sz="1200" dirty="0" smtClean="0" smtId="4294967295"/>
              <a:t>Svarprosenten varierer betydelig mellom bydelene. Svarresponsen er høyest på Ullern (41 prosent), i Nordre Aker og Vestre Aker (40 prosent), Østensjø og Nordstrand (39 prosent). Tilsvarende ligger responsen lavest i bydelene Stovner (26 prosent), Søndre Nordstrand (29 prosent), Alna og Grorud (30 prosent). </a:t>
            </a:r>
          </a:p>
          <a:p>
            <a:pPr algn="just"/>
            <a:endParaRPr lang="nb-NO" sz="1200" dirty="0" smtClean="0" smtId="4294967295"/>
          </a:p>
          <a:p>
            <a:pPr algn="just"/>
            <a:r>
              <a:rPr lang="nb-NO" sz="1200" dirty="0"/>
              <a:t>Andelen av befolkningen i Oslo kommune som har innvandrerbakgrunn var 33,1 prosent ved inngangen til 2018. Personer med bakgrunn fra Asia utgjorde 40,1 prosent av byens innvandrerbefolkning, mens 17,8 prosent hadde afrikansk bakgrunn. Personer med europeisk landbakgrunn (utenom norsk) utgjorde 37,4 prosent av innvandrerbefolkningen</a:t>
            </a:r>
            <a:r>
              <a:rPr lang="nb-NO" sz="1200" dirty="0" smtClean="0"/>
              <a:t>.</a:t>
            </a:r>
          </a:p>
          <a:p>
            <a:pPr algn="just"/>
            <a:endParaRPr lang="nb-NO" sz="1200" dirty="0"/>
          </a:p>
          <a:p>
            <a:pPr algn="just"/>
            <a:r>
              <a:rPr lang="nb-NO" sz="1200" dirty="0"/>
              <a:t>Bruttoutvalget ble tilrettelagt med 34,7 prosent personer med innvandrerbakgrunn og 65,3 prosent blant personer med norsk bakgrunn, en svak oversampling av innvandrergruppene (1,6 prosentpoeng). </a:t>
            </a:r>
            <a:r>
              <a:rPr lang="nb-NO" sz="1200" dirty="0" smtClean="0"/>
              <a:t>Av </a:t>
            </a:r>
            <a:r>
              <a:rPr lang="nb-NO" sz="1200" dirty="0"/>
              <a:t>de som svarte, har 74,7 prosent norsk bakgrunn mens 25,3 prosent har innvandrerbakgrunn. </a:t>
            </a:r>
            <a:endParaRPr lang="nb-NO" sz="1200" dirty="0" smtClean="0"/>
          </a:p>
          <a:p>
            <a:pPr algn="just"/>
            <a:endParaRPr lang="nb-NO" sz="1200" dirty="0"/>
          </a:p>
          <a:p>
            <a:pPr algn="just"/>
            <a:r>
              <a:rPr lang="nb-NO" sz="1200" dirty="0" smtClean="0"/>
              <a:t>Undersøkelsen </a:t>
            </a:r>
            <a:r>
              <a:rPr lang="nb-NO" sz="1200" dirty="0"/>
              <a:t>er vektet på kjønn, firedelt alder og bydeler. Vekting benyttes for å kompensere for skjevheter blant de som svarer etter kjente kjennetegn. Grupper som er underrepresentert blant de som svarer (som svarer i mindre grad enn andre), blir vektet opp slik at de skal telle like mye som i universet (befolkningen i Oslo). Tilsvarende blir grupper som i større grad svarer, vektet ned i henhold til befolkningssammensetningen. </a:t>
            </a:r>
            <a:endParaRPr lang="nb-NO" sz="1200" dirty="0" smtClean="0"/>
          </a:p>
          <a:p>
            <a:pPr algn="just"/>
            <a:endParaRPr lang="nb-NO" sz="1200" dirty="0" smtId="4294967295"/>
          </a:p>
          <a:p>
            <a:pPr algn="just"/>
            <a:r>
              <a:rPr lang="nb-NO" sz="1200" dirty="0" smtClean="0" smtId="4294967295"/>
              <a:t>Denne </a:t>
            </a:r>
            <a:r>
              <a:rPr lang="nb-NO" sz="1200" dirty="0" smtId="4294967295"/>
              <a:t>bydelsrapporten baseres på i alt </a:t>
            </a:r>
            <a:r>
              <a:rPr lang="nb-NO" sz="1200" dirty="0" smtClean="0" smtId="4294967295"/>
              <a:t>650 </a:t>
            </a:r>
            <a:r>
              <a:rPr lang="nb-NO" sz="1200" dirty="0" smtId="4294967295"/>
              <a:t>svar fra bydel </a:t>
            </a:r>
            <a:r>
              <a:rPr lang="nb-NO" sz="1200" dirty="0" smtClean="0" smtId="4294967295"/>
              <a:t>Sagene (678 </a:t>
            </a:r>
            <a:r>
              <a:rPr lang="nb-NO" sz="1200" dirty="0" smtId="4294967295"/>
              <a:t>svar etter vekting). For orden skyld viser vi til at grafikken i denne rapporten har påsatt antall </a:t>
            </a:r>
            <a:r>
              <a:rPr lang="nb-NO" sz="1200" dirty="0" smtClean="0" smtId="4294967295"/>
              <a:t>(n) etter </a:t>
            </a:r>
            <a:r>
              <a:rPr lang="nb-NO" sz="1200" dirty="0" smtId="4294967295"/>
              <a:t>vekting. </a:t>
            </a:r>
          </a:p>
          <a:p>
            <a:pPr algn="just"/>
            <a:endParaRPr lang="nb-NO" sz="1200" dirty="0" smtClean="0"/>
          </a:p>
          <a:p>
            <a:pPr algn="just"/>
            <a:endParaRPr lang="nb-NO" sz="1200" dirty="0"/>
          </a:p>
        </p:txBody>
      </p:sp>
    </p:spTree>
    <p:extLst>
      <p:ext uri="{BB962C8B-B14F-4D97-AF65-F5344CB8AC3E}">
        <p14:creationId xmlns:p14="http://schemas.microsoft.com/office/powerpoint/2010/main" val="3519642727"/>
      </p:ext>
    </p:extLst>
  </p:cSld>
  <p:clrMapOvr>
    <a:masterClrMapping/>
  </p:clrMapOvr>
  <p:transition/>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Trivsel og tilhørighet, nærmere vurdering av området man bor </a:t>
            </a:r>
            <a:endParaRPr lang="nb-NO" dirty="0"/>
          </a:p>
        </p:txBody>
      </p:sp>
      <p:sp>
        <p:nvSpPr>
          <p:cNvPr id="3" name="Text Placeholder 2"/>
          <p:cNvSpPr>
            <a:spLocks noGrp="1"/>
          </p:cNvSpPr>
          <p:nvPr>
            <p:ph type="body" sz="quarter" idx="16"/>
          </p:nvPr>
        </p:nvSpPr>
        <p:spPr/>
        <p:txBody>
          <a:bodyPr/>
          <a:lstStyle/>
          <a:p>
            <a:r>
              <a:rPr lang="nb-NO" dirty="0" smtClean="0"/>
              <a:t>2</a:t>
            </a:r>
            <a:endParaRPr lang="nb-NO" dirty="0"/>
          </a:p>
        </p:txBody>
      </p:sp>
    </p:spTree>
    <p:extLst>
      <p:ext uri="{BB962C8B-B14F-4D97-AF65-F5344CB8AC3E}">
        <p14:creationId xmlns:p14="http://schemas.microsoft.com/office/powerpoint/2010/main" val="18764269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9D8F59C-1F6B-4FDF-BBD0-8E73C09EF902}" type="slidenum">
              <a:rPr lang="en-GB" smtClean="0"/>
              <a:t>6</a:t>
            </a:fld>
            <a:endParaRPr lang="en-US" smtId="4294967295"/>
          </a:p>
        </p:txBody>
      </p:sp>
      <p:graphicFrame>
        <p:nvGraphicFramePr>
          <p:cNvPr id="6" name="ChartObject"/>
          <p:cNvGraphicFramePr/>
          <p:nvPr>
            <p:extLst>
              <p:ext uri="{D42A27DB-BD31-4B8C-83A1-F6EECF244321}">
                <p14:modId xmlns:p14="http://schemas.microsoft.com/office/powerpoint/2010/main" val="1284260812"/>
              </p:ext>
            </p:extLst>
          </p:nvPr>
        </p:nvGraphicFramePr>
        <p:xfrm>
          <a:off x="609599" y="1600200"/>
          <a:ext cx="883585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8" name="ChartObject"/>
          <p:cNvGraphicFramePr/>
          <p:nvPr>
            <p:extLst>
              <p:ext uri="{D42A27DB-BD31-4B8C-83A1-F6EECF244321}">
                <p14:modId xmlns:p14="http://schemas.microsoft.com/office/powerpoint/2010/main" val="1385421350"/>
              </p:ext>
            </p:extLst>
          </p:nvPr>
        </p:nvGraphicFramePr>
        <p:xfrm>
          <a:off x="8248074" y="1600200"/>
          <a:ext cx="333432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5DDDA00-BB06-4FFB-B3DF-D13F4068E406}" type="slidenum">
              <a:rPr lang="en-GB" smtClean="0"/>
              <a:t>7</a:t>
            </a:fld>
            <a:endParaRPr lang="en-US" smtId="4294967295"/>
          </a:p>
        </p:txBody>
      </p:sp>
      <p:graphicFrame>
        <p:nvGraphicFramePr>
          <p:cNvPr id="6" name="ChartObject"/>
          <p:cNvGraphicFramePr/>
          <p:nvPr>
            <p:extLst>
              <p:ext uri="{D42A27DB-BD31-4B8C-83A1-F6EECF244321}">
                <p14:modId xmlns:p14="http://schemas.microsoft.com/office/powerpoint/2010/main" val="3637223537"/>
              </p:ext>
            </p:extLst>
          </p:nvPr>
        </p:nvGraphicFramePr>
        <p:xfrm>
          <a:off x="609599" y="1600200"/>
          <a:ext cx="8896141"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875902283"/>
              </p:ext>
            </p:extLst>
          </p:nvPr>
        </p:nvGraphicFramePr>
        <p:xfrm>
          <a:off x="8732018" y="1600200"/>
          <a:ext cx="2850382"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Tilfredshet med tjenestene</a:t>
            </a:r>
            <a:endParaRPr lang="nb-NO" dirty="0"/>
          </a:p>
        </p:txBody>
      </p:sp>
      <p:sp>
        <p:nvSpPr>
          <p:cNvPr id="3" name="Text Placeholder 2"/>
          <p:cNvSpPr>
            <a:spLocks noGrp="1"/>
          </p:cNvSpPr>
          <p:nvPr>
            <p:ph type="body" sz="quarter" idx="16"/>
          </p:nvPr>
        </p:nvSpPr>
        <p:spPr/>
        <p:txBody>
          <a:bodyPr/>
          <a:lstStyle/>
          <a:p>
            <a:r>
              <a:rPr lang="nb-NO" dirty="0" smtClean="0"/>
              <a:t>3</a:t>
            </a:r>
            <a:endParaRPr lang="nb-NO" dirty="0"/>
          </a:p>
        </p:txBody>
      </p:sp>
    </p:spTree>
    <p:extLst>
      <p:ext uri="{BB962C8B-B14F-4D97-AF65-F5344CB8AC3E}">
        <p14:creationId xmlns:p14="http://schemas.microsoft.com/office/powerpoint/2010/main" val="425781714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2F3D716-251C-4CF2-8F6C-19B2CD52DD5A}" type="slidenum">
              <a:rPr lang="en-GB" smtClean="0"/>
              <a:t>9</a:t>
            </a:fld>
            <a:endParaRPr lang="en-US" smtId="4294967295"/>
          </a:p>
        </p:txBody>
      </p:sp>
      <p:graphicFrame>
        <p:nvGraphicFramePr>
          <p:cNvPr id="6" name="ChartObject"/>
          <p:cNvGraphicFramePr/>
          <p:nvPr>
            <p:extLst>
              <p:ext uri="{D42A27DB-BD31-4B8C-83A1-F6EECF244321}">
                <p14:modId xmlns:p14="http://schemas.microsoft.com/office/powerpoint/2010/main" val="805478321"/>
              </p:ext>
            </p:extLst>
          </p:nvPr>
        </p:nvGraphicFramePr>
        <p:xfrm>
          <a:off x="609599" y="1600200"/>
          <a:ext cx="8855947"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888763121"/>
              </p:ext>
            </p:extLst>
          </p:nvPr>
        </p:nvGraphicFramePr>
        <p:xfrm>
          <a:off x="8691824" y="1600200"/>
          <a:ext cx="2890576"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367D5D24-4CCD-42A6-B07F-E90A7003E5EB}" type="slidenum">
              <a:rPr lang="en-GB" smtClean="0"/>
              <a:t>10</a:t>
            </a:fld>
            <a:endParaRPr lang="en-US" smtId="4294967295"/>
          </a:p>
        </p:txBody>
      </p:sp>
      <p:graphicFrame>
        <p:nvGraphicFramePr>
          <p:cNvPr id="6" name="ChartObject"/>
          <p:cNvGraphicFramePr/>
          <p:nvPr>
            <p:extLst>
              <p:ext uri="{D42A27DB-BD31-4B8C-83A1-F6EECF244321}">
                <p14:modId xmlns:p14="http://schemas.microsoft.com/office/powerpoint/2010/main" val="3306558524"/>
              </p:ext>
            </p:extLst>
          </p:nvPr>
        </p:nvGraphicFramePr>
        <p:xfrm>
          <a:off x="609599" y="1600200"/>
          <a:ext cx="890618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524334944"/>
              </p:ext>
            </p:extLst>
          </p:nvPr>
        </p:nvGraphicFramePr>
        <p:xfrm>
          <a:off x="8721968" y="1600200"/>
          <a:ext cx="2860431"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8523BA69-4D38-47F2-9716-643725C0F534}" type="slidenum">
              <a:rPr lang="en-GB" smtClean="0"/>
              <a:t>11</a:t>
            </a:fld>
            <a:endParaRPr lang="en-US" smtId="4294967295"/>
          </a:p>
        </p:txBody>
      </p:sp>
      <p:graphicFrame>
        <p:nvGraphicFramePr>
          <p:cNvPr id="6" name="ChartObject"/>
          <p:cNvGraphicFramePr/>
          <p:nvPr>
            <p:extLst>
              <p:ext uri="{D42A27DB-BD31-4B8C-83A1-F6EECF244321}">
                <p14:modId xmlns:p14="http://schemas.microsoft.com/office/powerpoint/2010/main" val="3705515072"/>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581240879"/>
              </p:ext>
            </p:extLst>
          </p:nvPr>
        </p:nvGraphicFramePr>
        <p:xfrm>
          <a:off x="8711920" y="1600200"/>
          <a:ext cx="287047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5E08D1A2-A72E-4830-8ABD-31A492BA692A}" type="slidenum">
              <a:rPr lang="en-GB" smtClean="0"/>
              <a:t>12</a:t>
            </a:fld>
            <a:endParaRPr lang="en-US" smtId="4294967295"/>
          </a:p>
        </p:txBody>
      </p:sp>
      <p:graphicFrame>
        <p:nvGraphicFramePr>
          <p:cNvPr id="6" name="ChartObject"/>
          <p:cNvGraphicFramePr/>
          <p:nvPr>
            <p:extLst>
              <p:ext uri="{D42A27DB-BD31-4B8C-83A1-F6EECF244321}">
                <p14:modId xmlns:p14="http://schemas.microsoft.com/office/powerpoint/2010/main" val="2297556069"/>
              </p:ext>
            </p:extLst>
          </p:nvPr>
        </p:nvGraphicFramePr>
        <p:xfrm>
          <a:off x="609599" y="1600200"/>
          <a:ext cx="890618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644683709"/>
              </p:ext>
            </p:extLst>
          </p:nvPr>
        </p:nvGraphicFramePr>
        <p:xfrm>
          <a:off x="8742066" y="1600200"/>
          <a:ext cx="2840334"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Trygghet og hvordan man blir behandlet</a:t>
            </a:r>
            <a:endParaRPr lang="nb-NO" dirty="0"/>
          </a:p>
        </p:txBody>
      </p:sp>
      <p:sp>
        <p:nvSpPr>
          <p:cNvPr id="3" name="Text Placeholder 2"/>
          <p:cNvSpPr>
            <a:spLocks noGrp="1"/>
          </p:cNvSpPr>
          <p:nvPr>
            <p:ph type="body" sz="quarter" idx="16"/>
          </p:nvPr>
        </p:nvSpPr>
        <p:spPr/>
        <p:txBody>
          <a:bodyPr/>
          <a:lstStyle/>
          <a:p>
            <a:r>
              <a:rPr lang="nb-NO" dirty="0" smtClean="0"/>
              <a:t>4</a:t>
            </a:r>
            <a:endParaRPr lang="nb-NO" dirty="0"/>
          </a:p>
        </p:txBody>
      </p:sp>
    </p:spTree>
    <p:extLst>
      <p:ext uri="{BB962C8B-B14F-4D97-AF65-F5344CB8AC3E}">
        <p14:creationId xmlns:p14="http://schemas.microsoft.com/office/powerpoint/2010/main" val="1513813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950381C7-31FC-4BB4-B4B0-63667509E7B1}" type="slidenum">
              <a:rPr lang="en-GB" smtClean="0"/>
              <a:t>14</a:t>
            </a:fld>
            <a:endParaRPr lang="en-US" smtId="4294967295"/>
          </a:p>
        </p:txBody>
      </p:sp>
      <p:graphicFrame>
        <p:nvGraphicFramePr>
          <p:cNvPr id="6" name="ChartObject"/>
          <p:cNvGraphicFramePr/>
          <p:nvPr>
            <p:extLst>
              <p:ext uri="{D42A27DB-BD31-4B8C-83A1-F6EECF244321}">
                <p14:modId xmlns:p14="http://schemas.microsoft.com/office/powerpoint/2010/main" val="4188392791"/>
              </p:ext>
            </p:extLst>
          </p:nvPr>
        </p:nvGraphicFramePr>
        <p:xfrm>
          <a:off x="609599" y="1600200"/>
          <a:ext cx="890618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557887938"/>
              </p:ext>
            </p:extLst>
          </p:nvPr>
        </p:nvGraphicFramePr>
        <p:xfrm>
          <a:off x="8711920" y="1600200"/>
          <a:ext cx="287047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712B4C28-7C38-4E28-91AF-41D3D06B45A0}" type="slidenum">
              <a:rPr lang="en-GB" smtClean="0"/>
              <a:t>15</a:t>
            </a:fld>
            <a:endParaRPr lang="en-US" smtId="4294967295"/>
          </a:p>
        </p:txBody>
      </p:sp>
      <p:graphicFrame>
        <p:nvGraphicFramePr>
          <p:cNvPr id="6" name="ChartObject"/>
          <p:cNvGraphicFramePr/>
          <p:nvPr>
            <p:extLst>
              <p:ext uri="{D42A27DB-BD31-4B8C-83A1-F6EECF244321}">
                <p14:modId xmlns:p14="http://schemas.microsoft.com/office/powerpoint/2010/main" val="2933766395"/>
              </p:ext>
            </p:extLst>
          </p:nvPr>
        </p:nvGraphicFramePr>
        <p:xfrm>
          <a:off x="609600" y="1600200"/>
          <a:ext cx="53848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707815825"/>
              </p:ext>
            </p:extLst>
          </p:nvPr>
        </p:nvGraphicFramePr>
        <p:xfrm>
          <a:off x="6197600" y="1600200"/>
          <a:ext cx="5384800"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Miljø og kjennskap til Oslo som Europas miljøhovedstad 2019</a:t>
            </a:r>
            <a:endParaRPr lang="nb-NO" dirty="0"/>
          </a:p>
        </p:txBody>
      </p:sp>
      <p:sp>
        <p:nvSpPr>
          <p:cNvPr id="3" name="Text Placeholder 2"/>
          <p:cNvSpPr>
            <a:spLocks noGrp="1"/>
          </p:cNvSpPr>
          <p:nvPr>
            <p:ph type="body" sz="quarter" idx="16"/>
          </p:nvPr>
        </p:nvSpPr>
        <p:spPr/>
        <p:txBody>
          <a:bodyPr/>
          <a:lstStyle/>
          <a:p>
            <a:r>
              <a:rPr lang="nb-NO" dirty="0" smtClean="0"/>
              <a:t>5</a:t>
            </a:r>
            <a:endParaRPr lang="nb-NO" dirty="0"/>
          </a:p>
        </p:txBody>
      </p:sp>
    </p:spTree>
    <p:extLst>
      <p:ext uri="{BB962C8B-B14F-4D97-AF65-F5344CB8AC3E}">
        <p14:creationId xmlns:p14="http://schemas.microsoft.com/office/powerpoint/2010/main" val="861990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1A761C8-407B-47D8-9103-DAF521A8139E}" type="slidenum">
              <a:rPr lang="en-GB" smtClean="0"/>
              <a:t>17</a:t>
            </a:fld>
            <a:endParaRPr lang="en-US" smtId="4294967295"/>
          </a:p>
        </p:txBody>
      </p:sp>
      <p:graphicFrame>
        <p:nvGraphicFramePr>
          <p:cNvPr id="6" name="ChartObject"/>
          <p:cNvGraphicFramePr/>
          <p:nvPr>
            <p:extLst>
              <p:ext uri="{D42A27DB-BD31-4B8C-83A1-F6EECF244321}">
                <p14:modId xmlns:p14="http://schemas.microsoft.com/office/powerpoint/2010/main" val="371858203"/>
              </p:ext>
            </p:extLst>
          </p:nvPr>
        </p:nvGraphicFramePr>
        <p:xfrm>
          <a:off x="609600" y="1600200"/>
          <a:ext cx="905691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045830136"/>
              </p:ext>
            </p:extLst>
          </p:nvPr>
        </p:nvGraphicFramePr>
        <p:xfrm>
          <a:off x="8832500" y="1600200"/>
          <a:ext cx="274989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04EFC810-4754-4B0F-AD33-700E797FEC6B}" type="slidenum">
              <a:rPr lang="en-GB" smtClean="0"/>
              <a:t>18</a:t>
            </a:fld>
            <a:endParaRPr lang="en-US" smtId="4294967295"/>
          </a:p>
        </p:txBody>
      </p:sp>
      <p:graphicFrame>
        <p:nvGraphicFramePr>
          <p:cNvPr id="6" name="ChartObject"/>
          <p:cNvGraphicFramePr/>
          <p:nvPr>
            <p:extLst>
              <p:ext uri="{D42A27DB-BD31-4B8C-83A1-F6EECF244321}">
                <p14:modId xmlns:p14="http://schemas.microsoft.com/office/powerpoint/2010/main" val="2206393729"/>
              </p:ext>
            </p:extLst>
          </p:nvPr>
        </p:nvGraphicFramePr>
        <p:xfrm>
          <a:off x="609600" y="1600200"/>
          <a:ext cx="893156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298098564"/>
              </p:ext>
            </p:extLst>
          </p:nvPr>
        </p:nvGraphicFramePr>
        <p:xfrm>
          <a:off x="8802254" y="1600200"/>
          <a:ext cx="278014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Kjenner du til at Oslo ble tildelt prisen Europas miljøhovedstad 2019?</a:t>
            </a:r>
          </a:p>
        </p:txBody>
      </p:sp>
      <p:sp>
        <p:nvSpPr>
          <p:cNvPr id="3" name="Content Placeholder 2"/>
          <p:cNvSpPr>
            <a:spLocks noGrp="1"/>
          </p:cNvSpPr>
          <p:nvPr/>
        </p:nvSpPr>
        <p:spPr/>
        <p:txBody>
          <a:bodyPr/>
          <a:lstStyle/>
          <a:p>
            <a:r>
              <a:rPr lang="en-US" smtClean="0" smtId="4294967295"/>
              <a:t>Click to edit Master text styles</a:t>
            </a:r>
          </a:p>
        </p:txBody>
      </p:sp>
      <p:sp>
        <p:nvSpPr>
          <p:cNvPr id="4" name="Slide Number Placeholder 3"/>
          <p:cNvSpPr>
            <a:spLocks noGrp="1"/>
          </p:cNvSpPr>
          <p:nvPr/>
        </p:nvSpPr>
        <p:spPr/>
        <p:txBody>
          <a:bodyPr/>
          <a:lstStyle/>
          <a:p>
            <a:fld id="{77B4C8AF-7AF6-4C69-B09E-02B3B83F24EA}" type="slidenum">
              <a:rPr lang="en-GB" smtClean="0"/>
              <a:t>19</a:t>
            </a:fld>
            <a:endParaRPr lang="en-US" smtId="4294967295"/>
          </a:p>
        </p:txBody>
      </p:sp>
      <p:graphicFrame>
        <p:nvGraphicFramePr>
          <p:cNvPr id="5" name="ChartObject"/>
          <p:cNvGraphicFramePr/>
          <p:nvPr>
            <p:extLst>
              <p:ext uri="{D42A27DB-BD31-4B8C-83A1-F6EECF244321}">
                <p14:modId xmlns:p14="http://schemas.microsoft.com/office/powerpoint/2010/main" val="3408602124"/>
              </p:ext>
            </p:extLst>
          </p:nvPr>
        </p:nvGraphicFramePr>
        <p:xfrm>
          <a:off x="359999" y="1708150"/>
          <a:ext cx="11466875" cy="4003675"/>
        </p:xfrm>
        <a:graphic>
          <a:graphicData uri="http://schemas.openxmlformats.org/drawingml/2006/chart">
            <c:chart xmlns:c="http://schemas.openxmlformats.org/drawingml/2006/chart" xmlns:r="http://schemas.openxmlformats.org/officeDocument/2006/relationships" r:id="rId2"/>
          </a:graphicData>
        </a:graphic>
      </p:graphicFrame>
    </p:spTree>
  </p:cSld>
  <p:clrMapOvr>
    <a:masterClrMapping/>
  </p:clrMapOvr>
  <p:transition/>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452889DC-3E11-4228-B7B8-7079EF2D04E4}" type="slidenum">
              <a:rPr lang="en-GB" smtClean="0"/>
              <a:t>20</a:t>
            </a:fld>
            <a:endParaRPr lang="en-US" smtId="4294967295"/>
          </a:p>
        </p:txBody>
      </p:sp>
      <p:graphicFrame>
        <p:nvGraphicFramePr>
          <p:cNvPr id="6" name="ChartObject"/>
          <p:cNvGraphicFramePr/>
          <p:nvPr>
            <p:extLst>
              <p:ext uri="{D42A27DB-BD31-4B8C-83A1-F6EECF244321}">
                <p14:modId xmlns:p14="http://schemas.microsoft.com/office/powerpoint/2010/main" val="2774251237"/>
              </p:ext>
            </p:extLst>
          </p:nvPr>
        </p:nvGraphicFramePr>
        <p:xfrm>
          <a:off x="609599" y="1600200"/>
          <a:ext cx="8977745"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1931566200"/>
              </p:ext>
            </p:extLst>
          </p:nvPr>
        </p:nvGraphicFramePr>
        <p:xfrm>
          <a:off x="8709890" y="1600200"/>
          <a:ext cx="287250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Bruk av fritiden</a:t>
            </a:r>
            <a:endParaRPr lang="nb-NO" dirty="0"/>
          </a:p>
        </p:txBody>
      </p:sp>
      <p:sp>
        <p:nvSpPr>
          <p:cNvPr id="3" name="Text Placeholder 2"/>
          <p:cNvSpPr>
            <a:spLocks noGrp="1"/>
          </p:cNvSpPr>
          <p:nvPr>
            <p:ph type="body" sz="quarter" idx="16"/>
          </p:nvPr>
        </p:nvSpPr>
        <p:spPr/>
        <p:txBody>
          <a:bodyPr/>
          <a:lstStyle/>
          <a:p>
            <a:r>
              <a:rPr lang="nb-NO" dirty="0" smtClean="0"/>
              <a:t>6</a:t>
            </a:r>
            <a:endParaRPr lang="nb-NO" dirty="0"/>
          </a:p>
        </p:txBody>
      </p:sp>
    </p:spTree>
    <p:extLst>
      <p:ext uri="{BB962C8B-B14F-4D97-AF65-F5344CB8AC3E}">
        <p14:creationId xmlns:p14="http://schemas.microsoft.com/office/powerpoint/2010/main" val="11136264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C7EF468-20A0-4ED0-B84B-CCB951C2DD31}" type="slidenum">
              <a:rPr lang="en-GB" smtClean="0"/>
              <a:t>22</a:t>
            </a:fld>
            <a:endParaRPr lang="en-US" smtId="4294967295"/>
          </a:p>
        </p:txBody>
      </p:sp>
      <p:graphicFrame>
        <p:nvGraphicFramePr>
          <p:cNvPr id="6" name="ChartObject"/>
          <p:cNvGraphicFramePr/>
          <p:nvPr>
            <p:extLst>
              <p:ext uri="{D42A27DB-BD31-4B8C-83A1-F6EECF244321}">
                <p14:modId xmlns:p14="http://schemas.microsoft.com/office/powerpoint/2010/main" val="775363970"/>
              </p:ext>
            </p:extLst>
          </p:nvPr>
        </p:nvGraphicFramePr>
        <p:xfrm>
          <a:off x="609600" y="1600200"/>
          <a:ext cx="899621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335168110"/>
              </p:ext>
            </p:extLst>
          </p:nvPr>
        </p:nvGraphicFramePr>
        <p:xfrm>
          <a:off x="8774544" y="1600200"/>
          <a:ext cx="280785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Vedlikehold av veier og fortau, trafikksikkerhet</a:t>
            </a:r>
            <a:endParaRPr lang="nb-NO" dirty="0"/>
          </a:p>
        </p:txBody>
      </p:sp>
      <p:sp>
        <p:nvSpPr>
          <p:cNvPr id="3" name="Text Placeholder 2"/>
          <p:cNvSpPr>
            <a:spLocks noGrp="1"/>
          </p:cNvSpPr>
          <p:nvPr>
            <p:ph type="body" sz="quarter" idx="16"/>
          </p:nvPr>
        </p:nvSpPr>
        <p:spPr/>
        <p:txBody>
          <a:bodyPr/>
          <a:lstStyle/>
          <a:p>
            <a:r>
              <a:rPr lang="nb-NO" dirty="0" smtClean="0"/>
              <a:t>7</a:t>
            </a:r>
            <a:endParaRPr lang="nb-NO" dirty="0"/>
          </a:p>
        </p:txBody>
      </p:sp>
    </p:spTree>
    <p:extLst>
      <p:ext uri="{BB962C8B-B14F-4D97-AF65-F5344CB8AC3E}">
        <p14:creationId xmlns:p14="http://schemas.microsoft.com/office/powerpoint/2010/main" val="421301294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AAD002A5-63EE-4EAA-8E0C-56B8921D79C0}" type="slidenum">
              <a:rPr lang="en-GB" smtClean="0"/>
              <a:t>24</a:t>
            </a:fld>
            <a:endParaRPr lang="en-US" smtId="4294967295"/>
          </a:p>
        </p:txBody>
      </p:sp>
      <p:graphicFrame>
        <p:nvGraphicFramePr>
          <p:cNvPr id="6" name="ChartObject"/>
          <p:cNvGraphicFramePr/>
          <p:nvPr>
            <p:extLst>
              <p:ext uri="{D42A27DB-BD31-4B8C-83A1-F6EECF244321}">
                <p14:modId xmlns:p14="http://schemas.microsoft.com/office/powerpoint/2010/main" val="502590498"/>
              </p:ext>
            </p:extLst>
          </p:nvPr>
        </p:nvGraphicFramePr>
        <p:xfrm>
          <a:off x="609599" y="1600200"/>
          <a:ext cx="8968509"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650871356"/>
              </p:ext>
            </p:extLst>
          </p:nvPr>
        </p:nvGraphicFramePr>
        <p:xfrm>
          <a:off x="8709890" y="1600200"/>
          <a:ext cx="287250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52D223E-7121-44E5-91D5-96E7585E439A}" type="slidenum">
              <a:rPr lang="en-GB" smtClean="0"/>
              <a:t>25</a:t>
            </a:fld>
            <a:endParaRPr lang="en-US" smtId="4294967295"/>
          </a:p>
        </p:txBody>
      </p:sp>
      <p:graphicFrame>
        <p:nvGraphicFramePr>
          <p:cNvPr id="6" name="ChartObject"/>
          <p:cNvGraphicFramePr/>
          <p:nvPr>
            <p:extLst>
              <p:ext uri="{D42A27DB-BD31-4B8C-83A1-F6EECF244321}">
                <p14:modId xmlns:p14="http://schemas.microsoft.com/office/powerpoint/2010/main" val="1574328500"/>
              </p:ext>
            </p:extLst>
          </p:nvPr>
        </p:nvGraphicFramePr>
        <p:xfrm>
          <a:off x="609600" y="1600200"/>
          <a:ext cx="9042400"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515771724"/>
              </p:ext>
            </p:extLst>
          </p:nvPr>
        </p:nvGraphicFramePr>
        <p:xfrm>
          <a:off x="8709890" y="1600200"/>
          <a:ext cx="2872509"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Oppvekstmiljø for barn og unge</a:t>
            </a:r>
            <a:endParaRPr lang="nb-NO" dirty="0"/>
          </a:p>
        </p:txBody>
      </p:sp>
      <p:sp>
        <p:nvSpPr>
          <p:cNvPr id="3" name="Text Placeholder 2"/>
          <p:cNvSpPr>
            <a:spLocks noGrp="1"/>
          </p:cNvSpPr>
          <p:nvPr>
            <p:ph type="body" sz="quarter" idx="16"/>
          </p:nvPr>
        </p:nvSpPr>
        <p:spPr/>
        <p:txBody>
          <a:bodyPr/>
          <a:lstStyle/>
          <a:p>
            <a:r>
              <a:rPr lang="nb-NO" dirty="0"/>
              <a:t>8</a:t>
            </a:r>
          </a:p>
        </p:txBody>
      </p:sp>
    </p:spTree>
    <p:extLst>
      <p:ext uri="{BB962C8B-B14F-4D97-AF65-F5344CB8AC3E}">
        <p14:creationId xmlns:p14="http://schemas.microsoft.com/office/powerpoint/2010/main" val="23062660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1D8CB035-9B28-477B-8BEF-37C798B42749}" type="slidenum">
              <a:rPr lang="en-GB" smtClean="0"/>
              <a:t>27</a:t>
            </a:fld>
            <a:endParaRPr lang="en-US" smtId="4294967295"/>
          </a:p>
        </p:txBody>
      </p:sp>
      <p:graphicFrame>
        <p:nvGraphicFramePr>
          <p:cNvPr id="6" name="ChartObject"/>
          <p:cNvGraphicFramePr/>
          <p:nvPr>
            <p:extLst>
              <p:ext uri="{D42A27DB-BD31-4B8C-83A1-F6EECF244321}">
                <p14:modId xmlns:p14="http://schemas.microsoft.com/office/powerpoint/2010/main" val="1312932023"/>
              </p:ext>
            </p:extLst>
          </p:nvPr>
        </p:nvGraphicFramePr>
        <p:xfrm>
          <a:off x="609600" y="1600200"/>
          <a:ext cx="8996218"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2072016594"/>
              </p:ext>
            </p:extLst>
          </p:nvPr>
        </p:nvGraphicFramePr>
        <p:xfrm>
          <a:off x="8700654" y="1600200"/>
          <a:ext cx="2881745"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Kulturtilbudet</a:t>
            </a:r>
            <a:endParaRPr lang="nb-NO" dirty="0"/>
          </a:p>
        </p:txBody>
      </p:sp>
      <p:sp>
        <p:nvSpPr>
          <p:cNvPr id="3" name="Text Placeholder 2"/>
          <p:cNvSpPr>
            <a:spLocks noGrp="1"/>
          </p:cNvSpPr>
          <p:nvPr>
            <p:ph type="body" sz="quarter" idx="16"/>
          </p:nvPr>
        </p:nvSpPr>
        <p:spPr/>
        <p:txBody>
          <a:bodyPr/>
          <a:lstStyle/>
          <a:p>
            <a:r>
              <a:rPr lang="nb-NO" dirty="0" smtClean="0"/>
              <a:t>9</a:t>
            </a:r>
            <a:endParaRPr lang="nb-NO" dirty="0"/>
          </a:p>
        </p:txBody>
      </p:sp>
    </p:spTree>
    <p:extLst>
      <p:ext uri="{BB962C8B-B14F-4D97-AF65-F5344CB8AC3E}">
        <p14:creationId xmlns:p14="http://schemas.microsoft.com/office/powerpoint/2010/main" val="337671235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C0235C0F-3503-4717-9897-B70951520DE8}" type="slidenum">
              <a:rPr lang="en-GB" smtClean="0"/>
              <a:t>29</a:t>
            </a:fld>
            <a:endParaRPr lang="en-US" smtId="4294967295"/>
          </a:p>
        </p:txBody>
      </p:sp>
      <p:graphicFrame>
        <p:nvGraphicFramePr>
          <p:cNvPr id="6" name="ChartObject"/>
          <p:cNvGraphicFramePr/>
          <p:nvPr>
            <p:extLst>
              <p:ext uri="{D42A27DB-BD31-4B8C-83A1-F6EECF244321}">
                <p14:modId xmlns:p14="http://schemas.microsoft.com/office/powerpoint/2010/main" val="2511114313"/>
              </p:ext>
            </p:extLst>
          </p:nvPr>
        </p:nvGraphicFramePr>
        <p:xfrm>
          <a:off x="609600" y="1600200"/>
          <a:ext cx="8950036"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672755545"/>
              </p:ext>
            </p:extLst>
          </p:nvPr>
        </p:nvGraphicFramePr>
        <p:xfrm>
          <a:off x="8719126" y="1600200"/>
          <a:ext cx="2863273"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ext Placeholder 1"/>
          <p:cNvSpPr>
            <a:spLocks noGrp="1"/>
          </p:cNvSpPr>
          <p:nvPr>
            <p:ph type="body" sz="quarter" idx="15"/>
          </p:nvPr>
        </p:nvSpPr>
        <p:spPr/>
        <p:txBody>
          <a:bodyPr/>
          <a:lstStyle/>
          <a:p>
            <a:r>
              <a:rPr lang="nb-NO" dirty="0" smtClean="0"/>
              <a:t>Medvirkning, informasjon og digitale tjenester</a:t>
            </a:r>
            <a:endParaRPr lang="nb-NO" dirty="0"/>
          </a:p>
        </p:txBody>
      </p:sp>
      <p:sp>
        <p:nvSpPr>
          <p:cNvPr id="3" name="Text Placeholder 2"/>
          <p:cNvSpPr>
            <a:spLocks noGrp="1"/>
          </p:cNvSpPr>
          <p:nvPr>
            <p:ph type="body" sz="quarter" idx="16"/>
          </p:nvPr>
        </p:nvSpPr>
        <p:spPr/>
        <p:txBody>
          <a:bodyPr/>
          <a:lstStyle/>
          <a:p>
            <a:r>
              <a:rPr lang="nb-NO" dirty="0" smtClean="0"/>
              <a:t>10</a:t>
            </a:r>
            <a:endParaRPr lang="nb-NO" dirty="0"/>
          </a:p>
        </p:txBody>
      </p:sp>
    </p:spTree>
    <p:extLst>
      <p:ext uri="{BB962C8B-B14F-4D97-AF65-F5344CB8AC3E}">
        <p14:creationId xmlns:p14="http://schemas.microsoft.com/office/powerpoint/2010/main" val="421959837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p15="http://schemas.microsoft.com/office/powerpoint/2012/main"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nvSpPr>
        <p:spPr/>
        <p:txBody>
          <a:bodyPr/>
          <a:lstStyle/>
          <a:p>
            <a:r>
              <a:rPr lang="en-US" smtClean="0"/>
              <a:t>Click to edit Master title style</a:t>
            </a:r>
            <a:endParaRPr lang="en-US" smtId="4294967295"/>
          </a:p>
        </p:txBody>
      </p:sp>
      <p:sp>
        <p:nvSpPr>
          <p:cNvPr id="3" name="Content Placeholder 2"/>
          <p:cNvSpPr>
            <a:spLocks noGrp="1"/>
          </p:cNvSpPr>
          <p:nvPr/>
        </p:nvSpPr>
        <p:spPr/>
        <p:txBody>
          <a:bodyPr/>
          <a:lstStyle/>
          <a:p>
            <a:r>
              <a:rPr lang="en-US" smtClean="0" smtId="4294967295"/>
              <a:t>Click to edit Master text styles</a:t>
            </a:r>
          </a:p>
        </p:txBody>
      </p:sp>
      <p:sp>
        <p:nvSpPr>
          <p:cNvPr id="4" name="Content Placeholder 3"/>
          <p:cNvSpPr>
            <a:spLocks noGrp="1"/>
          </p:cNvSpPr>
          <p:nvPr/>
        </p:nvSpPr>
        <p:spPr/>
        <p:txBody>
          <a:bodyPr/>
          <a:lstStyle/>
          <a:p>
            <a:r>
              <a:rPr lang="en-US" smtClean="0" smtId="4294967295"/>
              <a:t>Click to edit Master text styles</a:t>
            </a:r>
          </a:p>
        </p:txBody>
      </p:sp>
      <p:sp>
        <p:nvSpPr>
          <p:cNvPr id="5" name="Slide Number Placeholder 4"/>
          <p:cNvSpPr>
            <a:spLocks noGrp="1"/>
          </p:cNvSpPr>
          <p:nvPr>
            <p:ph type="sldNum" sz="quarter" idx="3"/>
          </p:nvPr>
        </p:nvSpPr>
        <p:spPr/>
        <p:txBody>
          <a:bodyPr/>
          <a:lstStyle/>
          <a:p>
            <a:fld id="{BD65643C-D179-484C-96E7-919DA022E3C3}" type="slidenum">
              <a:rPr lang="en-GB" smtClean="0"/>
              <a:t>31</a:t>
            </a:fld>
            <a:endParaRPr lang="en-US" smtId="4294967295"/>
          </a:p>
        </p:txBody>
      </p:sp>
      <p:graphicFrame>
        <p:nvGraphicFramePr>
          <p:cNvPr id="6" name="ChartObject"/>
          <p:cNvGraphicFramePr/>
          <p:nvPr>
            <p:extLst>
              <p:ext uri="{D42A27DB-BD31-4B8C-83A1-F6EECF244321}">
                <p14:modId xmlns:p14="http://schemas.microsoft.com/office/powerpoint/2010/main" val="4231023018"/>
              </p:ext>
            </p:extLst>
          </p:nvPr>
        </p:nvGraphicFramePr>
        <p:xfrm>
          <a:off x="609600" y="1600200"/>
          <a:ext cx="9033164" cy="4525963"/>
        </p:xfrm>
        <a:graphic>
          <a:graphicData uri="http://schemas.openxmlformats.org/drawingml/2006/chart">
            <c:chart xmlns:c="http://schemas.openxmlformats.org/drawingml/2006/chart" xmlns:r="http://schemas.openxmlformats.org/officeDocument/2006/relationships" r:id="rId2"/>
          </a:graphicData>
        </a:graphic>
      </p:graphicFrame>
      <p:graphicFrame>
        <p:nvGraphicFramePr>
          <p:cNvPr id="7" name="ChartObject"/>
          <p:cNvGraphicFramePr/>
          <p:nvPr>
            <p:extLst>
              <p:ext uri="{D42A27DB-BD31-4B8C-83A1-F6EECF244321}">
                <p14:modId xmlns:p14="http://schemas.microsoft.com/office/powerpoint/2010/main" val="3041300711"/>
              </p:ext>
            </p:extLst>
          </p:nvPr>
        </p:nvGraphicFramePr>
        <p:xfrm>
          <a:off x="8783782" y="1600200"/>
          <a:ext cx="2798618" cy="4525963"/>
        </p:xfrm>
        <a:graphic>
          <a:graphicData uri="http://schemas.openxmlformats.org/drawingml/2006/chart">
            <c:chart xmlns:c="http://schemas.openxmlformats.org/drawingml/2006/chart" xmlns:r="http://schemas.openxmlformats.org/officeDocument/2006/relationships" r:id="rId3"/>
          </a:graphicData>
        </a:graphic>
      </p:graphicFrame>
    </p:spTree>
  </p:cSld>
  <p:clrMapOvr>
    <a:masterClrMapping/>
  </p:clrMapOvr>
  <p:transition/>
</p:sld>
</file>

<file path=ppt/tags/tag1.xml><?xml version="1.0" encoding="utf-8"?>
<p:tagLst xmlns:a="http://schemas.openxmlformats.org/drawingml/2006/main" xmlns:r="http://schemas.openxmlformats.org/officeDocument/2006/relationships" xmlns:p="http://schemas.openxmlformats.org/presentationml/2006/main">
  <p:tag name="AS_NET" val="4.0.30319.1026"/>
  <p:tag name="AS_OS" val="Microsoft Windows NT 6.1.7601 Service Pack 1"/>
  <p:tag name="AS_RELEASE_DATE" val="2015.12.28"/>
  <p:tag name="AS_TITLE" val="Aspose.Slides for .NET 4.0"/>
  <p:tag name="AS_VERSION" val="15.11.0.0"/>
  <p:tag name="SLICKSLIDES" val="6.1"/>
</p:tagLst>
</file>

<file path=ppt/tags/tag2.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ags/tag3.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4.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5.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6.xml><?xml version="1.0" encoding="utf-8"?>
<p:tagLst xmlns:a="http://schemas.openxmlformats.org/drawingml/2006/main" xmlns:r="http://schemas.openxmlformats.org/officeDocument/2006/relationships" xmlns:p="http://schemas.openxmlformats.org/presentationml/2006/main">
  <p:tag name="LOGO" val="CORPORATE_HEADER"/>
  <p:tag name="LOGO_POSITION" val="HEADER"/>
</p:tagLst>
</file>

<file path=ppt/tags/tag7.xml><?xml version="1.0" encoding="utf-8"?>
<p:tagLst xmlns:a="http://schemas.openxmlformats.org/drawingml/2006/main" xmlns:r="http://schemas.openxmlformats.org/officeDocument/2006/relationships" xmlns:p="http://schemas.openxmlformats.org/presentationml/2006/main">
  <p:tag name="LOGO" val="CORPORATE_FOOTER"/>
  <p:tag name="LOGO_ORDER" val="1"/>
  <p:tag name="LOGO_POSITION" val="FOOTER"/>
</p:tagLst>
</file>

<file path=ppt/theme/theme1.xml><?xml version="1.0" encoding="utf-8"?>
<a:theme xmlns:a="http://schemas.openxmlformats.org/drawingml/2006/main" name="Kantar TNS Presentation Template (16_9)">
  <a:themeElements>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rgbClr val="71717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F53B164-D5E8-4269-A714-B542597FAEB9}"/>
    </a:ext>
  </a:extLst>
</a:theme>
</file>

<file path=ppt/theme/theme2.xml><?xml version="1.0" encoding="utf-8"?>
<a:theme xmlns:a="http://schemas.openxmlformats.org/drawingml/2006/main" name="Content slides - no sub heading">
  <a:themeElements>
    <a:clrScheme name="Kantar TNS colour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spDef>
      <a:spPr bwMode="ltGray">
        <a:solidFill>
          <a:schemeClr val="tx1"/>
        </a:solidFill>
        <a:ln w="12700">
          <a:noFill/>
        </a:ln>
      </a:spPr>
      <a:bodyPr rot="0" spcFirstLastPara="0" vertOverflow="overflow" horzOverflow="overflow" vert="horz" wrap="square" lIns="91440" tIns="45720" rIns="91440" bIns="45720" numCol="1" spcCol="0" rtlCol="0" fromWordArt="0" anchor="t" anchorCtr="0" forceAA="0" compatLnSpc="1">
        <a:prstTxWarp prst="textNoShape">
          <a:avLst/>
        </a:prstTxWarp>
        <a:noAutofit/>
      </a:bodyPr>
      <a:lstStyle>
        <a:defPPr algn="l">
          <a:defRPr sz="1600" b="0" dirty="0" err="1" smtClean="0">
            <a:latin typeface="Arial" panose="020B0604020202020204" pitchFamily="34" charset="0"/>
            <a:cs typeface="Arial" panose="020B0604020202020204" pitchFamily="34" charset="0"/>
          </a:defRPr>
        </a:defPPr>
      </a:lstStyle>
      <a:style>
        <a:lnRef idx="2">
          <a:schemeClr val="accent1">
            <a:shade val="50000"/>
          </a:schemeClr>
        </a:lnRef>
        <a:fillRef idx="1">
          <a:schemeClr val="accent1"/>
        </a:fillRef>
        <a:effectRef idx="0">
          <a:schemeClr val="accent1"/>
        </a:effectRef>
        <a:fontRef idx="minor">
          <a:schemeClr val="lt1"/>
        </a:fontRef>
      </a:style>
    </a:spDef>
    <a:lnDef>
      <a:spPr>
        <a:ln w="12700">
          <a:solidFill>
            <a:schemeClr val="tx1"/>
          </a:solidFill>
          <a:tailEnd type="none"/>
        </a:ln>
      </a:spPr>
      <a:bodyPr/>
      <a:lstStyle/>
      <a:style>
        <a:lnRef idx="1">
          <a:schemeClr val="accent1"/>
        </a:lnRef>
        <a:fillRef idx="0">
          <a:schemeClr val="accent1"/>
        </a:fillRef>
        <a:effectRef idx="0">
          <a:schemeClr val="accent1"/>
        </a:effectRef>
        <a:fontRef idx="minor">
          <a:schemeClr val="tx1"/>
        </a:fontRef>
      </a:style>
    </a:lnDef>
    <a:txDef>
      <a:spPr>
        <a:noFill/>
      </a:spPr>
      <a:bodyPr wrap="square" lIns="0" tIns="0" rIns="0" bIns="0" rtlCol="0">
        <a:spAutoFit/>
      </a:bodyPr>
      <a:lstStyle>
        <a:defPPr>
          <a:defRPr sz="1600" dirty="0" err="1" smtClean="0"/>
        </a:defPPr>
      </a:lstStyle>
    </a:txDef>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Presentation1" id="{7DCEF4DA-58B9-45BE-BAEE-04DD36E7E8DB}" vid="{62C536E8-2063-4E2B-88A8-C3390FC0C680}"/>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custClrLst>
    <a:custClr name="Dark Green">
      <a:srgbClr val="145D04"/>
    </a:custClr>
    <a:custClr name="Dark Red">
      <a:srgbClr val="990002"/>
    </a:custClr>
    <a:custClr name="Dark Purple">
      <a:srgbClr val="4C1D52"/>
    </a:custClr>
    <a:custClr name="Dark Blue">
      <a:srgbClr val="131C6B"/>
    </a:custClr>
    <a:custClr name="Grey 1">
      <a:srgbClr val="333333"/>
    </a:custClr>
    <a:custClr name="Grey 2">
      <a:srgbClr val="848484"/>
    </a:custClr>
    <a:custClr name="Grey 3">
      <a:srgbClr val="A8A8A8"/>
    </a:custClr>
    <a:custClr name="Grey 4">
      <a:srgbClr val="CBCBCB"/>
    </a:custClr>
    <a:custClr name="Grey 5">
      <a:srgbClr val="DEDEDE"/>
    </a:custClr>
  </a:custClrLst>
  <a:extLst>
    <a:ext uri="{05A4C25C-085E-4340-85A3-A5531E510DB2}">
      <thm15:themeFamily xmlns:thm15="http://schemas.microsoft.com/office/thememl/2012/main" name="Office Theme" id="{62F939B6-93AF-4DB8-9C6B-D6C7DFDC589F}" vid="{4A3C46E8-61CC-4603-A589-7422A47A8E4A}"/>
    </a:ext>
  </a:extLst>
</a:theme>
</file>

<file path=ppt/theme/theme4.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a:ea typeface="Arial"/>
        <a:cs typeface="Arial"/>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Arial"/>
        <a:cs typeface="Arial"/>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Override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1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6.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7.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8.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29.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0.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1.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2.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3.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4.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ppt/theme/themeOverride35.xml><?xml version="1.0" encoding="utf-8"?>
<a:themeOverride xmlns:a="http://schemas.openxmlformats.org/drawingml/2006/main">
  <a:clrScheme name="Kantar TNS">
    <a:dk1>
      <a:srgbClr val="717171"/>
    </a:dk1>
    <a:lt1>
      <a:srgbClr val="FFFFFF"/>
    </a:lt1>
    <a:dk2>
      <a:srgbClr val="81C341"/>
    </a:dk2>
    <a:lt2>
      <a:srgbClr val="E5007E"/>
    </a:lt2>
    <a:accent1>
      <a:srgbClr val="C50017"/>
    </a:accent1>
    <a:accent2>
      <a:srgbClr val="F7911E"/>
    </a:accent2>
    <a:accent3>
      <a:srgbClr val="EF5205"/>
    </a:accent3>
    <a:accent4>
      <a:srgbClr val="7A2280"/>
    </a:accent4>
    <a:accent5>
      <a:srgbClr val="3EB1CC"/>
    </a:accent5>
    <a:accent6>
      <a:srgbClr val="4655A5"/>
    </a:accent6>
    <a:hlink>
      <a:srgbClr val="E5007E"/>
    </a:hlink>
    <a:folHlink>
      <a:srgbClr val="E5007E"/>
    </a:folHlink>
  </a:clrScheme>
  <a:fontScheme name="Arial">
    <a:maj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a:ea typeface="Arial"/>
      <a:cs typeface="Arial"/>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tileRect/>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tileRect/>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tileRect/>
      </a:gradFill>
    </a:bgFillStyleLst>
  </a:fmtScheme>
</a:themeOverrid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p:properties xmlns:p="http://schemas.microsoft.com/office/2006/metadata/properties" xmlns:xsi="http://www.w3.org/2001/XMLSchema-instance" xmlns:pc="http://schemas.microsoft.com/office/infopath/2007/PartnerControls">
  <documentManagement/>
</p:properties>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ct:contentTypeSchema xmlns:ct="http://schemas.microsoft.com/office/2006/metadata/contentType" xmlns:ma="http://schemas.microsoft.com/office/2006/metadata/properties/metaAttributes" ct:_="" ma:_="" ma:contentTypeName="Document" ma:contentTypeID="0x0101003E0124B74836EC48BF76AC0B1485D8FE" ma:contentTypeVersion="2" ma:contentTypeDescription="Create a new document." ma:contentTypeScope="" ma:versionID="7ef99f3146b73b0ac456aadb94661107">
  <xsd:schema xmlns:xsd="http://www.w3.org/2001/XMLSchema" xmlns:xs="http://www.w3.org/2001/XMLSchema" xmlns:p="http://schemas.microsoft.com/office/2006/metadata/properties" xmlns:ns2="0b437f98-23ae-4433-b13b-76c2068079ae" targetNamespace="http://schemas.microsoft.com/office/2006/metadata/properties" ma:root="true" ma:fieldsID="963eca439521cf874d5dbf5bfcb44ac3" ns2:_="">
    <xsd:import namespace="0b437f98-23ae-4433-b13b-76c2068079ae"/>
    <xsd:element name="properties">
      <xsd:complexType>
        <xsd:sequence>
          <xsd:element name="documentManagement">
            <xsd:complexType>
              <xsd:all>
                <xsd:element ref="ns2:SharedWithUsers" minOccurs="0"/>
                <xsd:element ref="ns2: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b437f98-23ae-4433-b13b-76c2068079ae" elementFormDefault="qualified">
    <xsd:import namespace="http://schemas.microsoft.com/office/2006/documentManagement/types"/>
    <xsd:import namespace="http://schemas.microsoft.com/office/infopath/2007/PartnerControls"/>
    <xsd:element name="SharedWithUsers" ma:index="8" nillable="true" ma:displayName="Shared With" ma:description=""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9" nillable="true" ma:displayName="Shared With Details" ma:description=""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Props1.xml><?xml version="1.0" encoding="utf-8"?>
<ds:datastoreItem xmlns:ds="http://schemas.openxmlformats.org/officeDocument/2006/customXml" ds:itemID="{22193883-9DEF-4394-A746-8B0504B231C0}">
  <ds:schemaRefs>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http://purl.org/dc/elements/1.1/"/>
    <ds:schemaRef ds:uri="http://schemas.microsoft.com/office/2006/metadata/properties"/>
    <ds:schemaRef ds:uri="http://www.w3.org/XML/1998/namespace"/>
    <ds:schemaRef ds:uri="http://purl.org/dc/dcmitype/"/>
    <ds:schemaRef ds:uri="0b437f98-23ae-4433-b13b-76c2068079ae"/>
  </ds:schemaRefs>
</ds:datastoreItem>
</file>

<file path=customXml/itemProps2.xml><?xml version="1.0" encoding="utf-8"?>
<ds:datastoreItem xmlns:ds="http://schemas.openxmlformats.org/officeDocument/2006/customXml" ds:itemID="{BC375B81-FBF5-4924-A5E0-F0376D8E7D52}">
  <ds:schemaRefs>
    <ds:schemaRef ds:uri="http://schemas.microsoft.com/sharepoint/v3/contenttype/forms"/>
  </ds:schemaRefs>
</ds:datastoreItem>
</file>

<file path=customXml/itemProps3.xml><?xml version="1.0" encoding="utf-8"?>
<ds:datastoreItem xmlns:ds="http://schemas.openxmlformats.org/officeDocument/2006/customXml" ds:itemID="{CE3F8E83-05DC-487A-A662-35C7C7CC3C0C}">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0b437f98-23ae-4433-b13b-76c2068079ae"/>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docProps/app.xml><?xml version="1.0" encoding="utf-8"?>
<Properties xmlns="http://schemas.openxmlformats.org/officeDocument/2006/extended-properties" xmlns:vt="http://schemas.openxmlformats.org/officeDocument/2006/docPropsVTypes">
  <Template/>
  <TotalTime>33</TotalTime>
  <Words>1121</Words>
  <Application>Microsoft Office PowerPoint</Application>
  <PresentationFormat>Widescreen</PresentationFormat>
  <Paragraphs>163</Paragraphs>
  <Slides>31</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31</vt:i4>
      </vt:variant>
    </vt:vector>
  </HeadingPairs>
  <TitlesOfParts>
    <vt:vector size="39" baseType="lpstr">
      <vt:lpstr>SimSun</vt:lpstr>
      <vt:lpstr>Arial</vt:lpstr>
      <vt:lpstr>Arial Black</vt:lpstr>
      <vt:lpstr>Calibri</vt:lpstr>
      <vt:lpstr>Times New Roman</vt:lpstr>
      <vt:lpstr>Wingdings</vt:lpstr>
      <vt:lpstr>Kantar TNS Presentation Template (16_9)</vt:lpstr>
      <vt:lpstr>Content slides - no sub heading</vt:lpstr>
      <vt:lpstr>PowerPoint Presentation</vt:lpstr>
      <vt:lpstr>PowerPoint Presentation</vt:lpstr>
      <vt:lpstr>Om årets undersøkelse</vt:lpstr>
      <vt:lpstr>Antall utsendelser (bruttoutvalget), antall intervju og svarprosent etter bydeler</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Kjenner du til at Oslo ble tildelt prisen Europas miljøhovedstad 2019?</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Manager/>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slide example (white) – title can run to two lines 24pt</dc:title>
  <dc:creator>Gaarder, Sverre (TSOSO)</dc:creator>
  <cp:lastModifiedBy>Hind, Roar (TSOSO)</cp:lastModifiedBy>
  <cp:revision>9</cp:revision>
  <cp:lastPrinted>2017-03-24T13:40:26Z</cp:lastPrinted>
  <dcterms:created xsi:type="dcterms:W3CDTF">2017-08-30T11:56:19Z</dcterms:created>
  <dcterms:modified xsi:type="dcterms:W3CDTF">2018-09-06T10:48:09Z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0x0101003E0124B74836EC48BF76AC0B1485D8FE</vt:lpwstr>
  </property>
</Properties>
</file>