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7" r:id="rId26"/>
    <p:sldId id="402" r:id="rId27"/>
    <p:sldId id="426"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88"/>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(n=682)</c:v>
                </c:pt>
                <c:pt idx="1">
                  <c:v>Trives du i området der du bor? (n=664)</c:v>
                </c:pt>
                <c:pt idx="2">
                  <c:v>Er det pent i området der du bor? (n=674)</c:v>
                </c:pt>
                <c:pt idx="3">
                  <c:v>Finnes det utendørs møteplasser som er fristende å bruke i området der du bor? (n=674)</c:v>
                </c:pt>
                <c:pt idx="4">
                  <c:v>Er du en del av et godt nabofelleskap? (n=677)</c:v>
                </c:pt>
              </c:strCache>
            </c:strRef>
          </c:cat>
          <c:val>
            <c:numRef>
              <c:f>Sheet1!$D$2:$D$6</c:f>
              <c:numCache>
                <c:formatCode>0</c:formatCode>
                <c:ptCount val="5"/>
                <c:pt idx="0">
                  <c:v>2</c:v>
                </c:pt>
                <c:pt idx="1">
                  <c:v>0</c:v>
                </c:pt>
                <c:pt idx="2">
                  <c:v>1</c:v>
                </c:pt>
                <c:pt idx="3">
                  <c:v>13</c:v>
                </c:pt>
                <c:pt idx="4">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(n=682)</c:v>
                </c:pt>
                <c:pt idx="1">
                  <c:v>Trives du i området der du bor? (n=664)</c:v>
                </c:pt>
                <c:pt idx="2">
                  <c:v>Er det pent i området der du bor? (n=674)</c:v>
                </c:pt>
                <c:pt idx="3">
                  <c:v>Finnes det utendørs møteplasser som er fristende å bruke i området der du bor? (n=674)</c:v>
                </c:pt>
                <c:pt idx="4">
                  <c:v>Er du en del av et godt nabofelleskap? (n=677)</c:v>
                </c:pt>
              </c:strCache>
            </c:strRef>
          </c:cat>
          <c:val>
            <c:numRef>
              <c:f>Sheet1!$C$2:$C$6</c:f>
              <c:numCache>
                <c:formatCode>0</c:formatCode>
                <c:ptCount val="5"/>
                <c:pt idx="0">
                  <c:v>18</c:v>
                </c:pt>
                <c:pt idx="1">
                  <c:v>15</c:v>
                </c:pt>
                <c:pt idx="2">
                  <c:v>31</c:v>
                </c:pt>
                <c:pt idx="3">
                  <c:v>40</c:v>
                </c:pt>
                <c:pt idx="4">
                  <c:v>39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(n=682)</c:v>
                </c:pt>
                <c:pt idx="1">
                  <c:v>Trives du i området der du bor? (n=664)</c:v>
                </c:pt>
                <c:pt idx="2">
                  <c:v>Er det pent i området der du bor? (n=674)</c:v>
                </c:pt>
                <c:pt idx="3">
                  <c:v>Finnes det utendørs møteplasser som er fristende å bruke i området der du bor? (n=674)</c:v>
                </c:pt>
                <c:pt idx="4">
                  <c:v>Er du en del av et godt nabofelleskap? (n=677)</c:v>
                </c:pt>
              </c:strCache>
            </c:strRef>
          </c:cat>
          <c:val>
            <c:numRef>
              <c:f>Sheet1!$B$2:$B$6</c:f>
              <c:numCache>
                <c:formatCode>0</c:formatCode>
                <c:ptCount val="5"/>
                <c:pt idx="0">
                  <c:v>81</c:v>
                </c:pt>
                <c:pt idx="1">
                  <c:v>84</c:v>
                </c:pt>
                <c:pt idx="2">
                  <c:v>68</c:v>
                </c:pt>
                <c:pt idx="3">
                  <c:v>47</c:v>
                </c:pt>
                <c:pt idx="4">
                  <c:v>50</c:v>
                </c:pt>
              </c:numCache>
            </c:numRef>
          </c:val>
        </c:ser>
        <c:dLbls>
          <c:showLegendKey val="0"/>
          <c:showVal val="0"/>
          <c:showCatName val="0"/>
          <c:showSerName val="0"/>
          <c:showPercent val="0"/>
          <c:showBubbleSize val="0"/>
        </c:dLbls>
        <c:gapWidth val="50"/>
        <c:overlap val="100"/>
        <c:axId val="664955368"/>
        <c:axId val="6649396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(n=682)</c:v>
                      </c:pt>
                      <c:pt idx="1">
                        <c:v>Trives du i området der du bor? (n=664)</c:v>
                      </c:pt>
                      <c:pt idx="2">
                        <c:v>Er det pent i området der du bor? (n=674)</c:v>
                      </c:pt>
                      <c:pt idx="3">
                        <c:v>Finnes det utendørs møteplasser som er fristende å bruke i området der du bor? (n=674)</c:v>
                      </c:pt>
                      <c:pt idx="4">
                        <c:v>Er du en del av et godt nabofelleskap? (n=677)</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649553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39688"/>
        <c:crosses val="autoZero"/>
        <c:auto val="0"/>
        <c:lblAlgn val="ctr"/>
        <c:lblOffset val="100"/>
        <c:noMultiLvlLbl val="0"/>
      </c:catAx>
      <c:valAx>
        <c:axId val="6649396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553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74</c:v>
                </c:pt>
                <c:pt idx="1">
                  <c:v>57</c:v>
                </c:pt>
                <c:pt idx="2">
                  <c:v>72</c:v>
                </c:pt>
                <c:pt idx="3">
                  <c:v>56</c:v>
                </c:pt>
                <c:pt idx="4">
                  <c:v>16</c:v>
                </c:pt>
                <c:pt idx="5">
                  <c:v>26</c:v>
                </c:pt>
                <c:pt idx="6">
                  <c:v>50</c:v>
                </c:pt>
                <c:pt idx="7">
                  <c:v>13</c:v>
                </c:pt>
                <c:pt idx="8">
                  <c:v>28</c:v>
                </c:pt>
                <c:pt idx="9">
                  <c:v>44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664964384"/>
        <c:axId val="664964776"/>
      </c:barChart>
      <c:catAx>
        <c:axId val="664964384"/>
        <c:scaling>
          <c:orientation val="maxMin"/>
        </c:scaling>
        <c:delete val="1"/>
        <c:axPos val="l"/>
        <c:numFmt formatCode="General" sourceLinked="1"/>
        <c:majorTickMark val="out"/>
        <c:minorTickMark val="none"/>
        <c:tickLblPos val="nextTo"/>
        <c:crossAx val="664964776"/>
        <c:crosses val="autoZero"/>
        <c:auto val="0"/>
        <c:lblAlgn val="ctr"/>
        <c:lblOffset val="100"/>
        <c:noMultiLvlLbl val="0"/>
      </c:catAx>
      <c:valAx>
        <c:axId val="664964776"/>
        <c:scaling>
          <c:orientation val="minMax"/>
          <c:max val="1"/>
          <c:min val="0"/>
        </c:scaling>
        <c:delete val="1"/>
        <c:axPos val="t"/>
        <c:numFmt formatCode="0%" sourceLinked="1"/>
        <c:majorTickMark val="out"/>
        <c:minorTickMark val="none"/>
        <c:tickLblPos val="high"/>
        <c:crossAx val="6649643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(n=61)</c:v>
                </c:pt>
                <c:pt idx="1">
                  <c:v>Legevakten (n=201)</c:v>
                </c:pt>
                <c:pt idx="2">
                  <c:v>Helsestasjonstjenesten (n=129)</c:v>
                </c:pt>
                <c:pt idx="3">
                  <c:v>Skolehelsetjenesten (n=100)</c:v>
                </c:pt>
                <c:pt idx="4">
                  <c:v>Sykehjem / botilbud for eldre (n=128)</c:v>
                </c:pt>
                <c:pt idx="5">
                  <c:v>Hjemmetjenesten (n=96)</c:v>
                </c:pt>
                <c:pt idx="6">
                  <c:v>Eldre- /seniorsenteret (n=102)</c:v>
                </c:pt>
                <c:pt idx="7">
                  <c:v>Barnevernstjenesten (n=83)</c:v>
                </c:pt>
                <c:pt idx="8">
                  <c:v>NAV-kontoret (n=104)</c:v>
                </c:pt>
                <c:pt idx="9">
                  <c:v>Aktivitetstilbudet til eldre (n=95)</c:v>
                </c:pt>
              </c:strCache>
            </c:strRef>
          </c:cat>
          <c:val>
            <c:numRef>
              <c:f>Sheet1!$D$2:$D$11</c:f>
              <c:numCache>
                <c:formatCode>0</c:formatCode>
                <c:ptCount val="10"/>
                <c:pt idx="0">
                  <c:v>7</c:v>
                </c:pt>
                <c:pt idx="1">
                  <c:v>10</c:v>
                </c:pt>
                <c:pt idx="2">
                  <c:v>3</c:v>
                </c:pt>
                <c:pt idx="3">
                  <c:v>11</c:v>
                </c:pt>
                <c:pt idx="4">
                  <c:v>13</c:v>
                </c:pt>
                <c:pt idx="5">
                  <c:v>14</c:v>
                </c:pt>
                <c:pt idx="6">
                  <c:v>2</c:v>
                </c:pt>
                <c:pt idx="7">
                  <c:v>7</c:v>
                </c:pt>
                <c:pt idx="8">
                  <c:v>15</c:v>
                </c:pt>
                <c:pt idx="9">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(n=61)</c:v>
                </c:pt>
                <c:pt idx="1">
                  <c:v>Legevakten (n=201)</c:v>
                </c:pt>
                <c:pt idx="2">
                  <c:v>Helsestasjonstjenesten (n=129)</c:v>
                </c:pt>
                <c:pt idx="3">
                  <c:v>Skolehelsetjenesten (n=100)</c:v>
                </c:pt>
                <c:pt idx="4">
                  <c:v>Sykehjem / botilbud for eldre (n=128)</c:v>
                </c:pt>
                <c:pt idx="5">
                  <c:v>Hjemmetjenesten (n=96)</c:v>
                </c:pt>
                <c:pt idx="6">
                  <c:v>Eldre- /seniorsenteret (n=102)</c:v>
                </c:pt>
                <c:pt idx="7">
                  <c:v>Barnevernstjenesten (n=83)</c:v>
                </c:pt>
                <c:pt idx="8">
                  <c:v>NAV-kontoret (n=104)</c:v>
                </c:pt>
                <c:pt idx="9">
                  <c:v>Aktivitetstilbudet til eldre (n=95)</c:v>
                </c:pt>
              </c:strCache>
            </c:strRef>
          </c:cat>
          <c:val>
            <c:numRef>
              <c:f>Sheet1!$C$2:$C$11</c:f>
              <c:numCache>
                <c:formatCode>0</c:formatCode>
                <c:ptCount val="10"/>
                <c:pt idx="0">
                  <c:v>51</c:v>
                </c:pt>
                <c:pt idx="1">
                  <c:v>54</c:v>
                </c:pt>
                <c:pt idx="2">
                  <c:v>55</c:v>
                </c:pt>
                <c:pt idx="3">
                  <c:v>54</c:v>
                </c:pt>
                <c:pt idx="4">
                  <c:v>62</c:v>
                </c:pt>
                <c:pt idx="5">
                  <c:v>54</c:v>
                </c:pt>
                <c:pt idx="6">
                  <c:v>53</c:v>
                </c:pt>
                <c:pt idx="7">
                  <c:v>52</c:v>
                </c:pt>
                <c:pt idx="8">
                  <c:v>66</c:v>
                </c:pt>
                <c:pt idx="9">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(n=61)</c:v>
                </c:pt>
                <c:pt idx="1">
                  <c:v>Legevakten (n=201)</c:v>
                </c:pt>
                <c:pt idx="2">
                  <c:v>Helsestasjonstjenesten (n=129)</c:v>
                </c:pt>
                <c:pt idx="3">
                  <c:v>Skolehelsetjenesten (n=100)</c:v>
                </c:pt>
                <c:pt idx="4">
                  <c:v>Sykehjem / botilbud for eldre (n=128)</c:v>
                </c:pt>
                <c:pt idx="5">
                  <c:v>Hjemmetjenesten (n=96)</c:v>
                </c:pt>
                <c:pt idx="6">
                  <c:v>Eldre- /seniorsenteret (n=102)</c:v>
                </c:pt>
                <c:pt idx="7">
                  <c:v>Barnevernstjenesten (n=83)</c:v>
                </c:pt>
                <c:pt idx="8">
                  <c:v>NAV-kontoret (n=104)</c:v>
                </c:pt>
                <c:pt idx="9">
                  <c:v>Aktivitetstilbudet til eldre (n=95)</c:v>
                </c:pt>
              </c:strCache>
            </c:strRef>
          </c:cat>
          <c:val>
            <c:numRef>
              <c:f>Sheet1!$B$2:$B$11</c:f>
              <c:numCache>
                <c:formatCode>0</c:formatCode>
                <c:ptCount val="10"/>
                <c:pt idx="0">
                  <c:v>42</c:v>
                </c:pt>
                <c:pt idx="1">
                  <c:v>36</c:v>
                </c:pt>
                <c:pt idx="2">
                  <c:v>43</c:v>
                </c:pt>
                <c:pt idx="3">
                  <c:v>35</c:v>
                </c:pt>
                <c:pt idx="4">
                  <c:v>25</c:v>
                </c:pt>
                <c:pt idx="5">
                  <c:v>32</c:v>
                </c:pt>
                <c:pt idx="6">
                  <c:v>45</c:v>
                </c:pt>
                <c:pt idx="7">
                  <c:v>40</c:v>
                </c:pt>
                <c:pt idx="8">
                  <c:v>19</c:v>
                </c:pt>
                <c:pt idx="9">
                  <c:v>44</c:v>
                </c:pt>
              </c:numCache>
            </c:numRef>
          </c:val>
        </c:ser>
        <c:dLbls>
          <c:showLegendKey val="0"/>
          <c:showVal val="0"/>
          <c:showCatName val="0"/>
          <c:showSerName val="0"/>
          <c:showPercent val="0"/>
          <c:showBubbleSize val="0"/>
        </c:dLbls>
        <c:gapWidth val="50"/>
        <c:overlap val="100"/>
        <c:axId val="664965560"/>
        <c:axId val="6649659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(n=61)</c:v>
                      </c:pt>
                      <c:pt idx="1">
                        <c:v>Legevakten (n=201)</c:v>
                      </c:pt>
                      <c:pt idx="2">
                        <c:v>Helsestasjonstjenesten (n=129)</c:v>
                      </c:pt>
                      <c:pt idx="3">
                        <c:v>Skolehelsetjenesten (n=100)</c:v>
                      </c:pt>
                      <c:pt idx="4">
                        <c:v>Sykehjem / botilbud for eldre (n=128)</c:v>
                      </c:pt>
                      <c:pt idx="5">
                        <c:v>Hjemmetjenesten (n=96)</c:v>
                      </c:pt>
                      <c:pt idx="6">
                        <c:v>Eldre- /seniorsenteret (n=102)</c:v>
                      </c:pt>
                      <c:pt idx="7">
                        <c:v>Barnevernstjenesten (n=83)</c:v>
                      </c:pt>
                      <c:pt idx="8">
                        <c:v>NAV-kontoret (n=104)</c:v>
                      </c:pt>
                      <c:pt idx="9">
                        <c:v>Aktivitetstilbudet til eldre (n=95)</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6496556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65952"/>
        <c:crosses val="autoZero"/>
        <c:auto val="0"/>
        <c:lblAlgn val="ctr"/>
        <c:lblOffset val="100"/>
        <c:noMultiLvlLbl val="0"/>
      </c:catAx>
      <c:valAx>
        <c:axId val="6649659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6556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42</c:v>
                </c:pt>
                <c:pt idx="1">
                  <c:v>36</c:v>
                </c:pt>
                <c:pt idx="2">
                  <c:v>43</c:v>
                </c:pt>
                <c:pt idx="3">
                  <c:v>35</c:v>
                </c:pt>
                <c:pt idx="4">
                  <c:v>25</c:v>
                </c:pt>
                <c:pt idx="5">
                  <c:v>32</c:v>
                </c:pt>
                <c:pt idx="6">
                  <c:v>45</c:v>
                </c:pt>
                <c:pt idx="7">
                  <c:v>40</c:v>
                </c:pt>
                <c:pt idx="8">
                  <c:v>19</c:v>
                </c:pt>
                <c:pt idx="9">
                  <c:v>44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664966736"/>
        <c:axId val="664967128"/>
      </c:barChart>
      <c:catAx>
        <c:axId val="664966736"/>
        <c:scaling>
          <c:orientation val="maxMin"/>
        </c:scaling>
        <c:delete val="1"/>
        <c:axPos val="l"/>
        <c:numFmt formatCode="General" sourceLinked="1"/>
        <c:majorTickMark val="out"/>
        <c:minorTickMark val="none"/>
        <c:tickLblPos val="nextTo"/>
        <c:crossAx val="664967128"/>
        <c:crosses val="autoZero"/>
        <c:auto val="0"/>
        <c:lblAlgn val="ctr"/>
        <c:lblOffset val="100"/>
        <c:noMultiLvlLbl val="0"/>
      </c:catAx>
      <c:valAx>
        <c:axId val="664967128"/>
        <c:scaling>
          <c:orientation val="minMax"/>
          <c:max val="1"/>
          <c:min val="0"/>
        </c:scaling>
        <c:delete val="1"/>
        <c:axPos val="t"/>
        <c:numFmt formatCode="0%" sourceLinked="1"/>
        <c:majorTickMark val="out"/>
        <c:minorTickMark val="none"/>
        <c:tickLblPos val="high"/>
        <c:crossAx val="6649667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(n=689)</c:v>
                </c:pt>
                <c:pt idx="1">
                  <c:v>kveldstid i Oslo sentrum  (n=663)</c:v>
                </c:pt>
                <c:pt idx="2">
                  <c:v>dagtid der du bor (n=695)</c:v>
                </c:pt>
                <c:pt idx="3">
                  <c:v>kveldstid der du bor (n=690)</c:v>
                </c:pt>
              </c:strCache>
            </c:strRef>
          </c:cat>
          <c:val>
            <c:numRef>
              <c:f>Sheet1!$D$2:$D$5</c:f>
              <c:numCache>
                <c:formatCode>0</c:formatCode>
                <c:ptCount val="4"/>
                <c:pt idx="0">
                  <c:v>2</c:v>
                </c:pt>
                <c:pt idx="1">
                  <c:v>14</c:v>
                </c:pt>
                <c:pt idx="2">
                  <c:v>0</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(n=689)</c:v>
                </c:pt>
                <c:pt idx="1">
                  <c:v>kveldstid i Oslo sentrum  (n=663)</c:v>
                </c:pt>
                <c:pt idx="2">
                  <c:v>dagtid der du bor (n=695)</c:v>
                </c:pt>
                <c:pt idx="3">
                  <c:v>kveldstid der du bor (n=690)</c:v>
                </c:pt>
              </c:strCache>
            </c:strRef>
          </c:cat>
          <c:val>
            <c:numRef>
              <c:f>Sheet1!$C$2:$C$5</c:f>
              <c:numCache>
                <c:formatCode>0</c:formatCode>
                <c:ptCount val="4"/>
                <c:pt idx="0">
                  <c:v>20</c:v>
                </c:pt>
                <c:pt idx="1">
                  <c:v>50</c:v>
                </c:pt>
                <c:pt idx="2">
                  <c:v>4</c:v>
                </c:pt>
                <c:pt idx="3">
                  <c:v>16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(n=689)</c:v>
                </c:pt>
                <c:pt idx="1">
                  <c:v>kveldstid i Oslo sentrum  (n=663)</c:v>
                </c:pt>
                <c:pt idx="2">
                  <c:v>dagtid der du bor (n=695)</c:v>
                </c:pt>
                <c:pt idx="3">
                  <c:v>kveldstid der du bor (n=690)</c:v>
                </c:pt>
              </c:strCache>
            </c:strRef>
          </c:cat>
          <c:val>
            <c:numRef>
              <c:f>Sheet1!$B$2:$B$5</c:f>
              <c:numCache>
                <c:formatCode>0</c:formatCode>
                <c:ptCount val="4"/>
                <c:pt idx="0">
                  <c:v>79</c:v>
                </c:pt>
                <c:pt idx="1">
                  <c:v>36</c:v>
                </c:pt>
                <c:pt idx="2">
                  <c:v>96</c:v>
                </c:pt>
                <c:pt idx="3">
                  <c:v>81</c:v>
                </c:pt>
              </c:numCache>
            </c:numRef>
          </c:val>
        </c:ser>
        <c:dLbls>
          <c:showLegendKey val="0"/>
          <c:showVal val="0"/>
          <c:showCatName val="0"/>
          <c:showSerName val="0"/>
          <c:showPercent val="0"/>
          <c:showBubbleSize val="0"/>
        </c:dLbls>
        <c:gapWidth val="50"/>
        <c:overlap val="100"/>
        <c:axId val="664967520"/>
        <c:axId val="6649683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(n=689)</c:v>
                      </c:pt>
                      <c:pt idx="1">
                        <c:v>kveldstid i Oslo sentrum  (n=663)</c:v>
                      </c:pt>
                      <c:pt idx="2">
                        <c:v>dagtid der du bor (n=695)</c:v>
                      </c:pt>
                      <c:pt idx="3">
                        <c:v>kveldstid der du bor (n=690)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649675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68304"/>
        <c:crosses val="autoZero"/>
        <c:auto val="0"/>
        <c:lblAlgn val="ctr"/>
        <c:lblOffset val="100"/>
        <c:noMultiLvlLbl val="0"/>
      </c:catAx>
      <c:valAx>
        <c:axId val="6649683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675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79</c:v>
                </c:pt>
                <c:pt idx="1">
                  <c:v>36</c:v>
                </c:pt>
                <c:pt idx="2">
                  <c:v>96</c:v>
                </c:pt>
                <c:pt idx="3">
                  <c:v>81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664969088"/>
        <c:axId val="664969480"/>
      </c:barChart>
      <c:catAx>
        <c:axId val="664969088"/>
        <c:scaling>
          <c:orientation val="maxMin"/>
        </c:scaling>
        <c:delete val="1"/>
        <c:axPos val="l"/>
        <c:numFmt formatCode="General" sourceLinked="1"/>
        <c:majorTickMark val="out"/>
        <c:minorTickMark val="none"/>
        <c:tickLblPos val="nextTo"/>
        <c:crossAx val="664969480"/>
        <c:crosses val="autoZero"/>
        <c:auto val="0"/>
        <c:lblAlgn val="ctr"/>
        <c:lblOffset val="100"/>
        <c:noMultiLvlLbl val="0"/>
      </c:catAx>
      <c:valAx>
        <c:axId val="664969480"/>
        <c:scaling>
          <c:orientation val="minMax"/>
          <c:max val="1"/>
          <c:min val="0"/>
        </c:scaling>
        <c:delete val="1"/>
        <c:axPos val="t"/>
        <c:numFmt formatCode="0%" sourceLinked="1"/>
        <c:majorTickMark val="out"/>
        <c:minorTickMark val="none"/>
        <c:tickLblPos val="high"/>
        <c:crossAx val="6649690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(n=9)</c:v>
                </c:pt>
                <c:pt idx="1">
                  <c:v>Alder (n=17)</c:v>
                </c:pt>
                <c:pt idx="2">
                  <c:v>Funksjonsevne (n=15)</c:v>
                </c:pt>
                <c:pt idx="3">
                  <c:v>Seksuell orientering (n=8)</c:v>
                </c:pt>
                <c:pt idx="4">
                  <c:v>Hudfarge (n=13)</c:v>
                </c:pt>
                <c:pt idx="5">
                  <c:v>Språk (n=13)</c:v>
                </c:pt>
                <c:pt idx="6">
                  <c:v>Religion/livssyn (n=12)</c:v>
                </c:pt>
                <c:pt idx="7">
                  <c:v>Annet, noter: (n=17)</c:v>
                </c:pt>
                <c:pt idx="8">
                  <c:v>Nei (n=635)</c:v>
                </c:pt>
              </c:strCache>
            </c:strRef>
          </c:cat>
          <c:val>
            <c:numRef>
              <c:f>Sheet1!$B$2:$B$10</c:f>
              <c:numCache>
                <c:formatCode>0</c:formatCode>
                <c:ptCount val="9"/>
                <c:pt idx="0">
                  <c:v>1</c:v>
                </c:pt>
                <c:pt idx="1">
                  <c:v>2</c:v>
                </c:pt>
                <c:pt idx="2">
                  <c:v>2</c:v>
                </c:pt>
                <c:pt idx="3">
                  <c:v>1</c:v>
                </c:pt>
                <c:pt idx="4">
                  <c:v>2</c:v>
                </c:pt>
                <c:pt idx="5">
                  <c:v>2</c:v>
                </c:pt>
                <c:pt idx="6">
                  <c:v>2</c:v>
                </c:pt>
                <c:pt idx="7">
                  <c:v>3</c:v>
                </c:pt>
                <c:pt idx="8">
                  <c:v>94</c:v>
                </c:pt>
              </c:numCache>
            </c:numRef>
          </c:val>
        </c:ser>
        <c:dLbls>
          <c:showLegendKey val="0"/>
          <c:showVal val="0"/>
          <c:showCatName val="0"/>
          <c:showSerName val="0"/>
          <c:showPercent val="0"/>
          <c:showBubbleSize val="0"/>
        </c:dLbls>
        <c:gapWidth val="50"/>
        <c:axId val="664970264"/>
        <c:axId val="664970656"/>
      </c:barChart>
      <c:catAx>
        <c:axId val="6649702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70656"/>
        <c:crosses val="autoZero"/>
        <c:auto val="0"/>
        <c:lblAlgn val="ctr"/>
        <c:lblOffset val="100"/>
        <c:tickLblSkip val="1"/>
        <c:noMultiLvlLbl val="0"/>
      </c:catAx>
      <c:valAx>
        <c:axId val="664970656"/>
        <c:scaling>
          <c:orientation val="minMax"/>
          <c:max val="100"/>
          <c:min val="0"/>
        </c:scaling>
        <c:delete val="1"/>
        <c:axPos val="t"/>
        <c:numFmt formatCode="0" sourceLinked="1"/>
        <c:majorTickMark val="out"/>
        <c:minorTickMark val="none"/>
        <c:tickLblPos val="nextTo"/>
        <c:crossAx val="66497026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(n=25)</c:v>
                </c:pt>
                <c:pt idx="1">
                  <c:v>Alder (n=17)</c:v>
                </c:pt>
                <c:pt idx="2">
                  <c:v>Funksjonsevne (n=11)</c:v>
                </c:pt>
                <c:pt idx="3">
                  <c:v>Seksuell orientering (n=10)</c:v>
                </c:pt>
                <c:pt idx="4">
                  <c:v>Hudfarge (n=16)</c:v>
                </c:pt>
                <c:pt idx="5">
                  <c:v>Språk (n=14)</c:v>
                </c:pt>
                <c:pt idx="6">
                  <c:v>Religion/livssyn (n=18)</c:v>
                </c:pt>
                <c:pt idx="7">
                  <c:v>Annet, noter: (n=13)</c:v>
                </c:pt>
                <c:pt idx="8">
                  <c:v>Nei (n=632)</c:v>
                </c:pt>
              </c:strCache>
            </c:strRef>
          </c:cat>
          <c:val>
            <c:numRef>
              <c:f>Sheet1!$B$2:$B$10</c:f>
              <c:numCache>
                <c:formatCode>0</c:formatCode>
                <c:ptCount val="9"/>
                <c:pt idx="0">
                  <c:v>4</c:v>
                </c:pt>
                <c:pt idx="1">
                  <c:v>2</c:v>
                </c:pt>
                <c:pt idx="2">
                  <c:v>2</c:v>
                </c:pt>
                <c:pt idx="3">
                  <c:v>2</c:v>
                </c:pt>
                <c:pt idx="4">
                  <c:v>2</c:v>
                </c:pt>
                <c:pt idx="5">
                  <c:v>2</c:v>
                </c:pt>
                <c:pt idx="6">
                  <c:v>3</c:v>
                </c:pt>
                <c:pt idx="7">
                  <c:v>2</c:v>
                </c:pt>
                <c:pt idx="8">
                  <c:v>91</c:v>
                </c:pt>
              </c:numCache>
            </c:numRef>
          </c:val>
        </c:ser>
        <c:dLbls>
          <c:showLegendKey val="0"/>
          <c:showVal val="0"/>
          <c:showCatName val="0"/>
          <c:showSerName val="0"/>
          <c:showPercent val="0"/>
          <c:showBubbleSize val="0"/>
        </c:dLbls>
        <c:gapWidth val="50"/>
        <c:axId val="664971440"/>
        <c:axId val="664971832"/>
      </c:barChart>
      <c:catAx>
        <c:axId val="6649714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71832"/>
        <c:crosses val="autoZero"/>
        <c:auto val="0"/>
        <c:lblAlgn val="ctr"/>
        <c:lblOffset val="100"/>
        <c:tickLblSkip val="1"/>
        <c:noMultiLvlLbl val="0"/>
      </c:catAx>
      <c:valAx>
        <c:axId val="664971832"/>
        <c:scaling>
          <c:orientation val="minMax"/>
          <c:max val="100"/>
          <c:min val="0"/>
        </c:scaling>
        <c:delete val="1"/>
        <c:axPos val="t"/>
        <c:numFmt formatCode="0" sourceLinked="1"/>
        <c:majorTickMark val="out"/>
        <c:minorTickMark val="none"/>
        <c:tickLblPos val="nextTo"/>
        <c:crossAx val="664971440"/>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(n=650)</c:v>
                </c:pt>
                <c:pt idx="1">
                  <c:v>Støyforholdene i Oslo sentrum (n=643)</c:v>
                </c:pt>
                <c:pt idx="2">
                  <c:v>Renhold av fortau, plasser og parkområder i Oslo sentrum (n=641)</c:v>
                </c:pt>
                <c:pt idx="3">
                  <c:v>Mengden av biltrafikk i Oslo sentrum (n=656)</c:v>
                </c:pt>
              </c:strCache>
            </c:strRef>
          </c:cat>
          <c:val>
            <c:numRef>
              <c:f>Sheet1!$D$2:$D$5</c:f>
              <c:numCache>
                <c:formatCode>0</c:formatCode>
                <c:ptCount val="4"/>
                <c:pt idx="0">
                  <c:v>12</c:v>
                </c:pt>
                <c:pt idx="1">
                  <c:v>11</c:v>
                </c:pt>
                <c:pt idx="2">
                  <c:v>16</c:v>
                </c:pt>
                <c:pt idx="3">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(n=650)</c:v>
                </c:pt>
                <c:pt idx="1">
                  <c:v>Støyforholdene i Oslo sentrum (n=643)</c:v>
                </c:pt>
                <c:pt idx="2">
                  <c:v>Renhold av fortau, plasser og parkområder i Oslo sentrum (n=641)</c:v>
                </c:pt>
                <c:pt idx="3">
                  <c:v>Mengden av biltrafikk i Oslo sentrum (n=656)</c:v>
                </c:pt>
              </c:strCache>
            </c:strRef>
          </c:cat>
          <c:val>
            <c:numRef>
              <c:f>Sheet1!$C$2:$C$5</c:f>
              <c:numCache>
                <c:formatCode>0</c:formatCode>
                <c:ptCount val="4"/>
                <c:pt idx="0">
                  <c:v>52</c:v>
                </c:pt>
                <c:pt idx="1">
                  <c:v>63</c:v>
                </c:pt>
                <c:pt idx="2">
                  <c:v>62</c:v>
                </c:pt>
                <c:pt idx="3">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(n=650)</c:v>
                </c:pt>
                <c:pt idx="1">
                  <c:v>Støyforholdene i Oslo sentrum (n=643)</c:v>
                </c:pt>
                <c:pt idx="2">
                  <c:v>Renhold av fortau, plasser og parkområder i Oslo sentrum (n=641)</c:v>
                </c:pt>
                <c:pt idx="3">
                  <c:v>Mengden av biltrafikk i Oslo sentrum (n=656)</c:v>
                </c:pt>
              </c:strCache>
            </c:strRef>
          </c:cat>
          <c:val>
            <c:numRef>
              <c:f>Sheet1!$B$2:$B$5</c:f>
              <c:numCache>
                <c:formatCode>0</c:formatCode>
                <c:ptCount val="4"/>
                <c:pt idx="0">
                  <c:v>36</c:v>
                </c:pt>
                <c:pt idx="1">
                  <c:v>25</c:v>
                </c:pt>
                <c:pt idx="2">
                  <c:v>22</c:v>
                </c:pt>
                <c:pt idx="3">
                  <c:v>28</c:v>
                </c:pt>
              </c:numCache>
            </c:numRef>
          </c:val>
        </c:ser>
        <c:dLbls>
          <c:showLegendKey val="0"/>
          <c:showVal val="0"/>
          <c:showCatName val="0"/>
          <c:showSerName val="0"/>
          <c:showPercent val="0"/>
          <c:showBubbleSize val="0"/>
        </c:dLbls>
        <c:gapWidth val="50"/>
        <c:overlap val="100"/>
        <c:axId val="664973792"/>
        <c:axId val="6649741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(n=650)</c:v>
                      </c:pt>
                      <c:pt idx="1">
                        <c:v>Støyforholdene i Oslo sentrum (n=643)</c:v>
                      </c:pt>
                      <c:pt idx="2">
                        <c:v>Renhold av fortau, plasser og parkområder i Oslo sentrum (n=641)</c:v>
                      </c:pt>
                      <c:pt idx="3">
                        <c:v>Mengden av biltrafikk i Oslo sentrum (n=656)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649737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74184"/>
        <c:crosses val="autoZero"/>
        <c:auto val="0"/>
        <c:lblAlgn val="ctr"/>
        <c:lblOffset val="100"/>
        <c:noMultiLvlLbl val="0"/>
      </c:catAx>
      <c:valAx>
        <c:axId val="6649741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737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36</c:v>
                </c:pt>
                <c:pt idx="1">
                  <c:v>25</c:v>
                </c:pt>
                <c:pt idx="2">
                  <c:v>22</c:v>
                </c:pt>
                <c:pt idx="3">
                  <c:v>28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664974968"/>
        <c:axId val="664975360"/>
      </c:barChart>
      <c:catAx>
        <c:axId val="664974968"/>
        <c:scaling>
          <c:orientation val="maxMin"/>
        </c:scaling>
        <c:delete val="1"/>
        <c:axPos val="l"/>
        <c:numFmt formatCode="General" sourceLinked="1"/>
        <c:majorTickMark val="out"/>
        <c:minorTickMark val="none"/>
        <c:tickLblPos val="nextTo"/>
        <c:crossAx val="664975360"/>
        <c:crosses val="autoZero"/>
        <c:auto val="0"/>
        <c:lblAlgn val="ctr"/>
        <c:lblOffset val="100"/>
        <c:noMultiLvlLbl val="0"/>
      </c:catAx>
      <c:valAx>
        <c:axId val="664975360"/>
        <c:scaling>
          <c:orientation val="minMax"/>
          <c:max val="1"/>
          <c:min val="0"/>
        </c:scaling>
        <c:delete val="1"/>
        <c:axPos val="t"/>
        <c:numFmt formatCode="0%" sourceLinked="1"/>
        <c:majorTickMark val="out"/>
        <c:minorTickMark val="none"/>
        <c:tickLblPos val="high"/>
        <c:crossAx val="6649749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(n=684)</c:v>
                </c:pt>
                <c:pt idx="1">
                  <c:v>Støyforholdene der du bor (n=691)</c:v>
                </c:pt>
                <c:pt idx="2">
                  <c:v>Renhold av fortau, plasser og parkområder der du bor (n=697)</c:v>
                </c:pt>
                <c:pt idx="3">
                  <c:v>Mengden av biltrafikk der du bor (n=690)</c:v>
                </c:pt>
                <c:pt idx="4">
                  <c:v>Tilrettelegging for kildesortering der du bor (n=698)</c:v>
                </c:pt>
                <c:pt idx="5">
                  <c:v>Tømming av papiravfallet ditt der du bor (n=696)</c:v>
                </c:pt>
                <c:pt idx="6">
                  <c:v>Tømming av rest-, plast- og matavfallet ditt, der du bor (n=695)</c:v>
                </c:pt>
              </c:strCache>
            </c:strRef>
          </c:cat>
          <c:val>
            <c:numRef>
              <c:f>Sheet1!$D$2:$D$8</c:f>
              <c:numCache>
                <c:formatCode>0</c:formatCode>
                <c:ptCount val="7"/>
                <c:pt idx="0">
                  <c:v>5</c:v>
                </c:pt>
                <c:pt idx="1">
                  <c:v>6</c:v>
                </c:pt>
                <c:pt idx="2">
                  <c:v>14</c:v>
                </c:pt>
                <c:pt idx="3">
                  <c:v>11</c:v>
                </c:pt>
                <c:pt idx="4">
                  <c:v>4</c:v>
                </c:pt>
                <c:pt idx="5">
                  <c:v>11</c:v>
                </c:pt>
                <c:pt idx="6">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(n=684)</c:v>
                </c:pt>
                <c:pt idx="1">
                  <c:v>Støyforholdene der du bor (n=691)</c:v>
                </c:pt>
                <c:pt idx="2">
                  <c:v>Renhold av fortau, plasser og parkområder der du bor (n=697)</c:v>
                </c:pt>
                <c:pt idx="3">
                  <c:v>Mengden av biltrafikk der du bor (n=690)</c:v>
                </c:pt>
                <c:pt idx="4">
                  <c:v>Tilrettelegging for kildesortering der du bor (n=698)</c:v>
                </c:pt>
                <c:pt idx="5">
                  <c:v>Tømming av papiravfallet ditt der du bor (n=696)</c:v>
                </c:pt>
                <c:pt idx="6">
                  <c:v>Tømming av rest-, plast- og matavfallet ditt, der du bor (n=695)</c:v>
                </c:pt>
              </c:strCache>
            </c:strRef>
          </c:cat>
          <c:val>
            <c:numRef>
              <c:f>Sheet1!$C$2:$C$8</c:f>
              <c:numCache>
                <c:formatCode>0</c:formatCode>
                <c:ptCount val="7"/>
                <c:pt idx="0">
                  <c:v>28</c:v>
                </c:pt>
                <c:pt idx="1">
                  <c:v>30</c:v>
                </c:pt>
                <c:pt idx="2">
                  <c:v>51</c:v>
                </c:pt>
                <c:pt idx="3">
                  <c:v>49</c:v>
                </c:pt>
                <c:pt idx="4">
                  <c:v>26</c:v>
                </c:pt>
                <c:pt idx="5">
                  <c:v>30</c:v>
                </c:pt>
                <c:pt idx="6">
                  <c:v>28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(n=684)</c:v>
                </c:pt>
                <c:pt idx="1">
                  <c:v>Støyforholdene der du bor (n=691)</c:v>
                </c:pt>
                <c:pt idx="2">
                  <c:v>Renhold av fortau, plasser og parkområder der du bor (n=697)</c:v>
                </c:pt>
                <c:pt idx="3">
                  <c:v>Mengden av biltrafikk der du bor (n=690)</c:v>
                </c:pt>
                <c:pt idx="4">
                  <c:v>Tilrettelegging for kildesortering der du bor (n=698)</c:v>
                </c:pt>
                <c:pt idx="5">
                  <c:v>Tømming av papiravfallet ditt der du bor (n=696)</c:v>
                </c:pt>
                <c:pt idx="6">
                  <c:v>Tømming av rest-, plast- og matavfallet ditt, der du bor (n=695)</c:v>
                </c:pt>
              </c:strCache>
            </c:strRef>
          </c:cat>
          <c:val>
            <c:numRef>
              <c:f>Sheet1!$B$2:$B$8</c:f>
              <c:numCache>
                <c:formatCode>0</c:formatCode>
                <c:ptCount val="7"/>
                <c:pt idx="0">
                  <c:v>67</c:v>
                </c:pt>
                <c:pt idx="1">
                  <c:v>64</c:v>
                </c:pt>
                <c:pt idx="2">
                  <c:v>34</c:v>
                </c:pt>
                <c:pt idx="3">
                  <c:v>40</c:v>
                </c:pt>
                <c:pt idx="4">
                  <c:v>70</c:v>
                </c:pt>
                <c:pt idx="5">
                  <c:v>59</c:v>
                </c:pt>
                <c:pt idx="6">
                  <c:v>67</c:v>
                </c:pt>
              </c:numCache>
            </c:numRef>
          </c:val>
        </c:ser>
        <c:dLbls>
          <c:showLegendKey val="0"/>
          <c:showVal val="0"/>
          <c:showCatName val="0"/>
          <c:showSerName val="0"/>
          <c:showPercent val="0"/>
          <c:showBubbleSize val="0"/>
        </c:dLbls>
        <c:gapWidth val="50"/>
        <c:overlap val="100"/>
        <c:axId val="664975752"/>
        <c:axId val="6649765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(n=684)</c:v>
                      </c:pt>
                      <c:pt idx="1">
                        <c:v>Støyforholdene der du bor (n=691)</c:v>
                      </c:pt>
                      <c:pt idx="2">
                        <c:v>Renhold av fortau, plasser og parkområder der du bor (n=697)</c:v>
                      </c:pt>
                      <c:pt idx="3">
                        <c:v>Mengden av biltrafikk der du bor (n=690)</c:v>
                      </c:pt>
                      <c:pt idx="4">
                        <c:v>Tilrettelegging for kildesortering der du bor (n=698)</c:v>
                      </c:pt>
                      <c:pt idx="5">
                        <c:v>Tømming av papiravfallet ditt der du bor (n=696)</c:v>
                      </c:pt>
                      <c:pt idx="6">
                        <c:v>Tømming av rest-, plast- og matavfallet ditt, der du bor (n=695)</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649757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76536"/>
        <c:crosses val="autoZero"/>
        <c:auto val="0"/>
        <c:lblAlgn val="ctr"/>
        <c:lblOffset val="100"/>
        <c:noMultiLvlLbl val="0"/>
      </c:catAx>
      <c:valAx>
        <c:axId val="6649765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757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81</c:v>
                </c:pt>
                <c:pt idx="1">
                  <c:v>84</c:v>
                </c:pt>
                <c:pt idx="2">
                  <c:v>68</c:v>
                </c:pt>
                <c:pt idx="3">
                  <c:v>47</c:v>
                </c:pt>
                <c:pt idx="4">
                  <c:v>50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664951056"/>
        <c:axId val="664938120"/>
      </c:barChart>
      <c:catAx>
        <c:axId val="664951056"/>
        <c:scaling>
          <c:orientation val="maxMin"/>
        </c:scaling>
        <c:delete val="1"/>
        <c:axPos val="l"/>
        <c:numFmt formatCode="General" sourceLinked="1"/>
        <c:majorTickMark val="out"/>
        <c:minorTickMark val="none"/>
        <c:tickLblPos val="nextTo"/>
        <c:crossAx val="664938120"/>
        <c:crosses val="autoZero"/>
        <c:auto val="0"/>
        <c:lblAlgn val="ctr"/>
        <c:lblOffset val="100"/>
        <c:noMultiLvlLbl val="0"/>
      </c:catAx>
      <c:valAx>
        <c:axId val="664938120"/>
        <c:scaling>
          <c:orientation val="minMax"/>
          <c:max val="1"/>
          <c:min val="0"/>
        </c:scaling>
        <c:delete val="1"/>
        <c:axPos val="t"/>
        <c:numFmt formatCode="0%" sourceLinked="1"/>
        <c:majorTickMark val="out"/>
        <c:minorTickMark val="none"/>
        <c:tickLblPos val="high"/>
        <c:crossAx val="66495105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67</c:v>
                </c:pt>
                <c:pt idx="1">
                  <c:v>64</c:v>
                </c:pt>
                <c:pt idx="2">
                  <c:v>34</c:v>
                </c:pt>
                <c:pt idx="3">
                  <c:v>40</c:v>
                </c:pt>
                <c:pt idx="4">
                  <c:v>70</c:v>
                </c:pt>
                <c:pt idx="5">
                  <c:v>59</c:v>
                </c:pt>
                <c:pt idx="6">
                  <c:v>67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664977320"/>
        <c:axId val="664977712"/>
      </c:barChart>
      <c:catAx>
        <c:axId val="664977320"/>
        <c:scaling>
          <c:orientation val="maxMin"/>
        </c:scaling>
        <c:delete val="1"/>
        <c:axPos val="l"/>
        <c:numFmt formatCode="General" sourceLinked="1"/>
        <c:majorTickMark val="out"/>
        <c:minorTickMark val="none"/>
        <c:tickLblPos val="nextTo"/>
        <c:crossAx val="664977712"/>
        <c:crosses val="autoZero"/>
        <c:auto val="0"/>
        <c:lblAlgn val="ctr"/>
        <c:lblOffset val="100"/>
        <c:noMultiLvlLbl val="0"/>
      </c:catAx>
      <c:valAx>
        <c:axId val="664977712"/>
        <c:scaling>
          <c:orientation val="minMax"/>
          <c:max val="1"/>
          <c:min val="0"/>
        </c:scaling>
        <c:delete val="1"/>
        <c:axPos val="t"/>
        <c:numFmt formatCode="0%" sourceLinked="1"/>
        <c:majorTickMark val="out"/>
        <c:minorTickMark val="none"/>
        <c:tickLblPos val="high"/>
        <c:crossAx val="6649773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Title</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(n=179)</c:v>
                </c:pt>
                <c:pt idx="1">
                  <c:v>Nei (n=437)</c:v>
                </c:pt>
                <c:pt idx="2">
                  <c:v>Vet ikke/usikker (n=79)</c:v>
                </c:pt>
              </c:strCache>
            </c:strRef>
          </c:cat>
          <c:val>
            <c:numRef>
              <c:f>Sheet1!$B$2:$B$4</c:f>
              <c:numCache>
                <c:formatCode>0</c:formatCode>
                <c:ptCount val="3"/>
                <c:pt idx="0">
                  <c:v>26</c:v>
                </c:pt>
                <c:pt idx="1">
                  <c:v>63</c:v>
                </c:pt>
                <c:pt idx="2">
                  <c:v>11</c:v>
                </c:pt>
              </c:numCache>
            </c:numRef>
          </c:val>
        </c:ser>
        <c:dLbls>
          <c:showLegendKey val="0"/>
          <c:showVal val="0"/>
          <c:showCatName val="0"/>
          <c:showSerName val="0"/>
          <c:showPercent val="0"/>
          <c:showBubbleSize val="0"/>
        </c:dLbls>
        <c:gapWidth val="50"/>
        <c:axId val="664972616"/>
        <c:axId val="664973008"/>
      </c:barChart>
      <c:catAx>
        <c:axId val="6649726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73008"/>
        <c:crosses val="autoZero"/>
        <c:auto val="0"/>
        <c:lblAlgn val="ctr"/>
        <c:lblOffset val="100"/>
        <c:tickLblSkip val="1"/>
        <c:noMultiLvlLbl val="0"/>
      </c:catAx>
      <c:valAx>
        <c:axId val="664973008"/>
        <c:scaling>
          <c:orientation val="minMax"/>
          <c:max val="100"/>
          <c:min val="0"/>
        </c:scaling>
        <c:delete val="1"/>
        <c:axPos val="t"/>
        <c:numFmt formatCode="0" sourceLinked="1"/>
        <c:majorTickMark val="out"/>
        <c:minorTickMark val="none"/>
        <c:tickLblPos val="nextTo"/>
        <c:crossAx val="66497261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(n=653)</c:v>
                </c:pt>
                <c:pt idx="1">
                  <c:v>synes du Oslo fortjener å bli tildelt prisen Europas miljøhovedstad? (n=511)</c:v>
                </c:pt>
              </c:strCache>
            </c:strRef>
          </c:cat>
          <c:val>
            <c:numRef>
              <c:f>Sheet1!$D$2:$D$3</c:f>
              <c:numCache>
                <c:formatCode>0</c:formatCode>
                <c:ptCount val="2"/>
                <c:pt idx="0">
                  <c:v>38</c:v>
                </c:pt>
                <c:pt idx="1">
                  <c:v>25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(n=653)</c:v>
                </c:pt>
                <c:pt idx="1">
                  <c:v>synes du Oslo fortjener å bli tildelt prisen Europas miljøhovedstad? (n=511)</c:v>
                </c:pt>
              </c:strCache>
            </c:strRef>
          </c:cat>
          <c:val>
            <c:numRef>
              <c:f>Sheet1!$C$2:$C$3</c:f>
              <c:numCache>
                <c:formatCode>0</c:formatCode>
                <c:ptCount val="2"/>
                <c:pt idx="0">
                  <c:v>35</c:v>
                </c:pt>
                <c:pt idx="1">
                  <c:v>47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(n=653)</c:v>
                </c:pt>
                <c:pt idx="1">
                  <c:v>synes du Oslo fortjener å bli tildelt prisen Europas miljøhovedstad? (n=511)</c:v>
                </c:pt>
              </c:strCache>
            </c:strRef>
          </c:cat>
          <c:val>
            <c:numRef>
              <c:f>Sheet1!$B$2:$B$3</c:f>
              <c:numCache>
                <c:formatCode>0</c:formatCode>
                <c:ptCount val="2"/>
                <c:pt idx="0">
                  <c:v>27</c:v>
                </c:pt>
                <c:pt idx="1">
                  <c:v>27</c:v>
                </c:pt>
              </c:numCache>
            </c:numRef>
          </c:val>
        </c:ser>
        <c:dLbls>
          <c:showLegendKey val="0"/>
          <c:showVal val="0"/>
          <c:showCatName val="0"/>
          <c:showSerName val="0"/>
          <c:showPercent val="0"/>
          <c:showBubbleSize val="0"/>
        </c:dLbls>
        <c:gapWidth val="50"/>
        <c:overlap val="100"/>
        <c:axId val="664978496"/>
        <c:axId val="6649788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(n=653)</c:v>
                      </c:pt>
                      <c:pt idx="1">
                        <c:v>synes du Oslo fortjener å bli tildelt prisen Europas miljøhovedstad? (n=511)</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6649784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78888"/>
        <c:crosses val="autoZero"/>
        <c:auto val="0"/>
        <c:lblAlgn val="ctr"/>
        <c:lblOffset val="100"/>
        <c:noMultiLvlLbl val="0"/>
      </c:catAx>
      <c:valAx>
        <c:axId val="6649788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784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27</c:v>
                </c:pt>
                <c:pt idx="1">
                  <c:v>27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664979672"/>
        <c:axId val="664980064"/>
      </c:barChart>
      <c:catAx>
        <c:axId val="664979672"/>
        <c:scaling>
          <c:orientation val="maxMin"/>
        </c:scaling>
        <c:delete val="1"/>
        <c:axPos val="l"/>
        <c:numFmt formatCode="General" sourceLinked="1"/>
        <c:majorTickMark val="out"/>
        <c:minorTickMark val="none"/>
        <c:tickLblPos val="nextTo"/>
        <c:crossAx val="664980064"/>
        <c:crosses val="autoZero"/>
        <c:auto val="0"/>
        <c:lblAlgn val="ctr"/>
        <c:lblOffset val="100"/>
        <c:noMultiLvlLbl val="0"/>
      </c:catAx>
      <c:valAx>
        <c:axId val="664980064"/>
        <c:scaling>
          <c:orientation val="minMax"/>
          <c:max val="1"/>
          <c:min val="0"/>
        </c:scaling>
        <c:delete val="1"/>
        <c:axPos val="t"/>
        <c:numFmt formatCode="0%" sourceLinked="1"/>
        <c:majorTickMark val="out"/>
        <c:minorTickMark val="none"/>
        <c:tickLblPos val="high"/>
        <c:crossAx val="6649796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layout/>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f>Sheet1!$G$2:$G$6</c:f>
              <c:numCache>
                <c:formatCode>0</c:formatCode>
                <c:ptCount val="5"/>
                <c:pt idx="0">
                  <c:v>7</c:v>
                </c:pt>
                <c:pt idx="1">
                  <c:v>13</c:v>
                </c:pt>
                <c:pt idx="2">
                  <c:v>2</c:v>
                </c:pt>
                <c:pt idx="3">
                  <c:v>2</c:v>
                </c:pt>
                <c:pt idx="4">
                  <c:v>7</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f>Sheet1!$F$2:$F$6</c:f>
              <c:numCache>
                <c:formatCode>0</c:formatCode>
                <c:ptCount val="5"/>
                <c:pt idx="0">
                  <c:v>13</c:v>
                </c:pt>
                <c:pt idx="1">
                  <c:v>37</c:v>
                </c:pt>
                <c:pt idx="2">
                  <c:v>10</c:v>
                </c:pt>
                <c:pt idx="3">
                  <c:v>9</c:v>
                </c:pt>
                <c:pt idx="4">
                  <c:v>30</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f>Sheet1!$E$2:$E$6</c:f>
              <c:numCache>
                <c:formatCode>0</c:formatCode>
                <c:ptCount val="5"/>
                <c:pt idx="0">
                  <c:v>16</c:v>
                </c:pt>
                <c:pt idx="1">
                  <c:v>31</c:v>
                </c:pt>
                <c:pt idx="2">
                  <c:v>36</c:v>
                </c:pt>
                <c:pt idx="3">
                  <c:v>8</c:v>
                </c:pt>
                <c:pt idx="4">
                  <c:v>13</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f>Sheet1!$D$2:$D$6</c:f>
              <c:numCache>
                <c:formatCode>0</c:formatCode>
                <c:ptCount val="5"/>
                <c:pt idx="0">
                  <c:v>21</c:v>
                </c:pt>
                <c:pt idx="1">
                  <c:v>14</c:v>
                </c:pt>
                <c:pt idx="2">
                  <c:v>38</c:v>
                </c:pt>
                <c:pt idx="3">
                  <c:v>15</c:v>
                </c:pt>
                <c:pt idx="4">
                  <c:v>6</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f>Sheet1!$C$2:$C$6</c:f>
              <c:numCache>
                <c:formatCode>0</c:formatCode>
                <c:ptCount val="5"/>
                <c:pt idx="0">
                  <c:v>12</c:v>
                </c:pt>
                <c:pt idx="1">
                  <c:v>3</c:v>
                </c:pt>
                <c:pt idx="2">
                  <c:v>10</c:v>
                </c:pt>
                <c:pt idx="3">
                  <c:v>16</c:v>
                </c:pt>
                <c:pt idx="4">
                  <c:v>13</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f>Sheet1!$B$2:$B$6</c:f>
              <c:numCache>
                <c:formatCode>0</c:formatCode>
                <c:ptCount val="5"/>
                <c:pt idx="0">
                  <c:v>31</c:v>
                </c:pt>
                <c:pt idx="1">
                  <c:v>1</c:v>
                </c:pt>
                <c:pt idx="2">
                  <c:v>5</c:v>
                </c:pt>
                <c:pt idx="3">
                  <c:v>49</c:v>
                </c:pt>
                <c:pt idx="4">
                  <c:v>31</c:v>
                </c:pt>
              </c:numCache>
            </c:numRef>
          </c:val>
        </c:ser>
        <c:dLbls>
          <c:showLegendKey val="0"/>
          <c:showVal val="0"/>
          <c:showCatName val="0"/>
          <c:showSerName val="0"/>
          <c:showPercent val="0"/>
          <c:showBubbleSize val="0"/>
        </c:dLbls>
        <c:gapWidth val="50"/>
        <c:overlap val="100"/>
        <c:axId val="664980848"/>
        <c:axId val="66498124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(n=699)</c:v>
                      </c:pt>
                      <c:pt idx="1">
                        <c:v>Bruker du parker/friområder i området der du bor (inkl. fjorden, marka, osv.) (n=690)</c:v>
                      </c:pt>
                      <c:pt idx="2">
                        <c:v>Bruker du parker/friområder i Oslo utenfor egen bydel (inkl. fjorden, marka, osv.) (n=696)</c:v>
                      </c:pt>
                      <c:pt idx="3">
                        <c:v>Deltar du i frivillig organisasjonsvirksomhet (n=699)</c:v>
                      </c:pt>
                      <c:pt idx="4">
                        <c:v>Driver du med idrett (n=697)</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649808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81240"/>
        <c:crosses val="autoZero"/>
        <c:auto val="0"/>
        <c:lblAlgn val="ctr"/>
        <c:lblOffset val="100"/>
        <c:noMultiLvlLbl val="0"/>
      </c:catAx>
      <c:valAx>
        <c:axId val="66498124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8084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20</c:v>
                </c:pt>
                <c:pt idx="1">
                  <c:v>50</c:v>
                </c:pt>
                <c:pt idx="2">
                  <c:v>12</c:v>
                </c:pt>
                <c:pt idx="3">
                  <c:v>12</c:v>
                </c:pt>
                <c:pt idx="4">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664982024"/>
        <c:axId val="664982416"/>
      </c:barChart>
      <c:catAx>
        <c:axId val="664982024"/>
        <c:scaling>
          <c:orientation val="maxMin"/>
        </c:scaling>
        <c:delete val="1"/>
        <c:axPos val="l"/>
        <c:numFmt formatCode="General" sourceLinked="1"/>
        <c:majorTickMark val="out"/>
        <c:minorTickMark val="none"/>
        <c:tickLblPos val="nextTo"/>
        <c:crossAx val="664982416"/>
        <c:crosses val="autoZero"/>
        <c:auto val="0"/>
        <c:lblAlgn val="ctr"/>
        <c:lblOffset val="100"/>
        <c:noMultiLvlLbl val="0"/>
      </c:catAx>
      <c:valAx>
        <c:axId val="664982416"/>
        <c:scaling>
          <c:orientation val="minMax"/>
          <c:max val="1"/>
          <c:min val="0"/>
        </c:scaling>
        <c:delete val="1"/>
        <c:axPos val="t"/>
        <c:numFmt formatCode="0%" sourceLinked="1"/>
        <c:majorTickMark val="out"/>
        <c:minorTickMark val="none"/>
        <c:tickLblPos val="high"/>
        <c:crossAx val="6649820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(n=694)</c:v>
                </c:pt>
                <c:pt idx="1">
                  <c:v>Grusing og salting av veier (n=680)</c:v>
                </c:pt>
                <c:pt idx="2">
                  <c:v>Renhold	av veier (n=675)</c:v>
                </c:pt>
                <c:pt idx="3">
                  <c:v>Standard på veidekket (n=651)</c:v>
                </c:pt>
                <c:pt idx="4">
                  <c:v>Tilrettelegging for syklister (n=630)</c:v>
                </c:pt>
                <c:pt idx="5">
                  <c:v>Tilrettelegging for fotgjengere (n=691)</c:v>
                </c:pt>
                <c:pt idx="6">
                  <c:v>Snørydding, grusing og salting av gang- og sykkelveier (n=631)</c:v>
                </c:pt>
              </c:strCache>
            </c:strRef>
          </c:cat>
          <c:val>
            <c:numRef>
              <c:f>Sheet1!$D$2:$D$8</c:f>
              <c:numCache>
                <c:formatCode>0</c:formatCode>
                <c:ptCount val="7"/>
                <c:pt idx="0">
                  <c:v>36</c:v>
                </c:pt>
                <c:pt idx="1">
                  <c:v>24</c:v>
                </c:pt>
                <c:pt idx="2">
                  <c:v>21</c:v>
                </c:pt>
                <c:pt idx="3">
                  <c:v>42</c:v>
                </c:pt>
                <c:pt idx="4">
                  <c:v>15</c:v>
                </c:pt>
                <c:pt idx="5">
                  <c:v>13</c:v>
                </c:pt>
                <c:pt idx="6">
                  <c:v>31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(n=694)</c:v>
                </c:pt>
                <c:pt idx="1">
                  <c:v>Grusing og salting av veier (n=680)</c:v>
                </c:pt>
                <c:pt idx="2">
                  <c:v>Renhold	av veier (n=675)</c:v>
                </c:pt>
                <c:pt idx="3">
                  <c:v>Standard på veidekket (n=651)</c:v>
                </c:pt>
                <c:pt idx="4">
                  <c:v>Tilrettelegging for syklister (n=630)</c:v>
                </c:pt>
                <c:pt idx="5">
                  <c:v>Tilrettelegging for fotgjengere (n=691)</c:v>
                </c:pt>
                <c:pt idx="6">
                  <c:v>Snørydding, grusing og salting av gang- og sykkelveier (n=631)</c:v>
                </c:pt>
              </c:strCache>
            </c:strRef>
          </c:cat>
          <c:val>
            <c:numRef>
              <c:f>Sheet1!$C$2:$C$8</c:f>
              <c:numCache>
                <c:formatCode>0</c:formatCode>
                <c:ptCount val="7"/>
                <c:pt idx="0">
                  <c:v>47</c:v>
                </c:pt>
                <c:pt idx="1">
                  <c:v>54</c:v>
                </c:pt>
                <c:pt idx="2">
                  <c:v>62</c:v>
                </c:pt>
                <c:pt idx="3">
                  <c:v>49</c:v>
                </c:pt>
                <c:pt idx="4">
                  <c:v>54</c:v>
                </c:pt>
                <c:pt idx="5">
                  <c:v>52</c:v>
                </c:pt>
                <c:pt idx="6">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(n=694)</c:v>
                </c:pt>
                <c:pt idx="1">
                  <c:v>Grusing og salting av veier (n=680)</c:v>
                </c:pt>
                <c:pt idx="2">
                  <c:v>Renhold	av veier (n=675)</c:v>
                </c:pt>
                <c:pt idx="3">
                  <c:v>Standard på veidekket (n=651)</c:v>
                </c:pt>
                <c:pt idx="4">
                  <c:v>Tilrettelegging for syklister (n=630)</c:v>
                </c:pt>
                <c:pt idx="5">
                  <c:v>Tilrettelegging for fotgjengere (n=691)</c:v>
                </c:pt>
                <c:pt idx="6">
                  <c:v>Snørydding, grusing og salting av gang- og sykkelveier (n=631)</c:v>
                </c:pt>
              </c:strCache>
            </c:strRef>
          </c:cat>
          <c:val>
            <c:numRef>
              <c:f>Sheet1!$B$2:$B$8</c:f>
              <c:numCache>
                <c:formatCode>0</c:formatCode>
                <c:ptCount val="7"/>
                <c:pt idx="0">
                  <c:v>17</c:v>
                </c:pt>
                <c:pt idx="1">
                  <c:v>22</c:v>
                </c:pt>
                <c:pt idx="2">
                  <c:v>17</c:v>
                </c:pt>
                <c:pt idx="3">
                  <c:v>9</c:v>
                </c:pt>
                <c:pt idx="4">
                  <c:v>31</c:v>
                </c:pt>
                <c:pt idx="5">
                  <c:v>35</c:v>
                </c:pt>
                <c:pt idx="6">
                  <c:v>18</c:v>
                </c:pt>
              </c:numCache>
            </c:numRef>
          </c:val>
        </c:ser>
        <c:dLbls>
          <c:showLegendKey val="0"/>
          <c:showVal val="0"/>
          <c:showCatName val="0"/>
          <c:showSerName val="0"/>
          <c:showPercent val="0"/>
          <c:showBubbleSize val="0"/>
        </c:dLbls>
        <c:gapWidth val="50"/>
        <c:overlap val="100"/>
        <c:axId val="664982808"/>
        <c:axId val="6649835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(n=694)</c:v>
                      </c:pt>
                      <c:pt idx="1">
                        <c:v>Grusing og salting av veier (n=680)</c:v>
                      </c:pt>
                      <c:pt idx="2">
                        <c:v>Renhold	av veier (n=675)</c:v>
                      </c:pt>
                      <c:pt idx="3">
                        <c:v>Standard på veidekket (n=651)</c:v>
                      </c:pt>
                      <c:pt idx="4">
                        <c:v>Tilrettelegging for syklister (n=630)</c:v>
                      </c:pt>
                      <c:pt idx="5">
                        <c:v>Tilrettelegging for fotgjengere (n=691)</c:v>
                      </c:pt>
                      <c:pt idx="6">
                        <c:v>Snørydding, grusing og salting av gang- og sykkelveier (n=631)</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649828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83592"/>
        <c:crosses val="autoZero"/>
        <c:auto val="0"/>
        <c:lblAlgn val="ctr"/>
        <c:lblOffset val="100"/>
        <c:noMultiLvlLbl val="0"/>
      </c:catAx>
      <c:valAx>
        <c:axId val="6649835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828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17</c:v>
                </c:pt>
                <c:pt idx="1">
                  <c:v>22</c:v>
                </c:pt>
                <c:pt idx="2">
                  <c:v>17</c:v>
                </c:pt>
                <c:pt idx="3">
                  <c:v>9</c:v>
                </c:pt>
                <c:pt idx="4">
                  <c:v>31</c:v>
                </c:pt>
                <c:pt idx="5">
                  <c:v>35</c:v>
                </c:pt>
                <c:pt idx="6">
                  <c:v>18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64984376"/>
        <c:axId val="664984768"/>
      </c:barChart>
      <c:catAx>
        <c:axId val="664984376"/>
        <c:scaling>
          <c:orientation val="maxMin"/>
        </c:scaling>
        <c:delete val="1"/>
        <c:axPos val="l"/>
        <c:numFmt formatCode="General" sourceLinked="1"/>
        <c:majorTickMark val="out"/>
        <c:minorTickMark val="none"/>
        <c:tickLblPos val="nextTo"/>
        <c:crossAx val="664984768"/>
        <c:crosses val="autoZero"/>
        <c:auto val="0"/>
        <c:lblAlgn val="ctr"/>
        <c:lblOffset val="100"/>
        <c:noMultiLvlLbl val="0"/>
      </c:catAx>
      <c:valAx>
        <c:axId val="664984768"/>
        <c:scaling>
          <c:orientation val="minMax"/>
          <c:max val="1"/>
          <c:min val="0"/>
        </c:scaling>
        <c:delete val="1"/>
        <c:axPos val="t"/>
        <c:numFmt formatCode="0%" sourceLinked="1"/>
        <c:majorTickMark val="out"/>
        <c:minorTickMark val="none"/>
        <c:tickLblPos val="high"/>
        <c:crossAx val="6649843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(n=685)</c:v>
                </c:pt>
                <c:pt idx="1">
                  <c:v>Muligheten for trafikksikker lek i området der du bor  (n=634)</c:v>
                </c:pt>
                <c:pt idx="2">
                  <c:v>Hastigheten på veiene i området der du bor  (n=681)</c:v>
                </c:pt>
                <c:pt idx="3">
                  <c:v>Fortau, fartsdempere og lignende tiltak i området der du bor  (n=679)</c:v>
                </c:pt>
              </c:strCache>
            </c:strRef>
          </c:cat>
          <c:val>
            <c:numRef>
              <c:f>Sheet1!$D$2:$D$5</c:f>
              <c:numCache>
                <c:formatCode>0</c:formatCode>
                <c:ptCount val="4"/>
                <c:pt idx="0">
                  <c:v>8</c:v>
                </c:pt>
                <c:pt idx="1">
                  <c:v>9</c:v>
                </c:pt>
                <c:pt idx="2">
                  <c:v>5</c:v>
                </c:pt>
                <c:pt idx="3">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(n=685)</c:v>
                </c:pt>
                <c:pt idx="1">
                  <c:v>Muligheten for trafikksikker lek i området der du bor  (n=634)</c:v>
                </c:pt>
                <c:pt idx="2">
                  <c:v>Hastigheten på veiene i området der du bor  (n=681)</c:v>
                </c:pt>
                <c:pt idx="3">
                  <c:v>Fortau, fartsdempere og lignende tiltak i området der du bor  (n=679)</c:v>
                </c:pt>
              </c:strCache>
            </c:strRef>
          </c:cat>
          <c:val>
            <c:numRef>
              <c:f>Sheet1!$C$2:$C$5</c:f>
              <c:numCache>
                <c:formatCode>0</c:formatCode>
                <c:ptCount val="4"/>
                <c:pt idx="0">
                  <c:v>48</c:v>
                </c:pt>
                <c:pt idx="1">
                  <c:v>42</c:v>
                </c:pt>
                <c:pt idx="2">
                  <c:v>41</c:v>
                </c:pt>
                <c:pt idx="3">
                  <c:v>43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(n=685)</c:v>
                </c:pt>
                <c:pt idx="1">
                  <c:v>Muligheten for trafikksikker lek i området der du bor  (n=634)</c:v>
                </c:pt>
                <c:pt idx="2">
                  <c:v>Hastigheten på veiene i området der du bor  (n=681)</c:v>
                </c:pt>
                <c:pt idx="3">
                  <c:v>Fortau, fartsdempere og lignende tiltak i området der du bor  (n=679)</c:v>
                </c:pt>
              </c:strCache>
            </c:strRef>
          </c:cat>
          <c:val>
            <c:numRef>
              <c:f>Sheet1!$B$2:$B$5</c:f>
              <c:numCache>
                <c:formatCode>0</c:formatCode>
                <c:ptCount val="4"/>
                <c:pt idx="0">
                  <c:v>45</c:v>
                </c:pt>
                <c:pt idx="1">
                  <c:v>49</c:v>
                </c:pt>
                <c:pt idx="2">
                  <c:v>54</c:v>
                </c:pt>
                <c:pt idx="3">
                  <c:v>45</c:v>
                </c:pt>
              </c:numCache>
            </c:numRef>
          </c:val>
        </c:ser>
        <c:dLbls>
          <c:showLegendKey val="0"/>
          <c:showVal val="0"/>
          <c:showCatName val="0"/>
          <c:showSerName val="0"/>
          <c:showPercent val="0"/>
          <c:showBubbleSize val="0"/>
        </c:dLbls>
        <c:gapWidth val="50"/>
        <c:overlap val="100"/>
        <c:axId val="664985552"/>
        <c:axId val="6649859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(n=685)</c:v>
                      </c:pt>
                      <c:pt idx="1">
                        <c:v>Muligheten for trafikksikker lek i området der du bor  (n=634)</c:v>
                      </c:pt>
                      <c:pt idx="2">
                        <c:v>Hastigheten på veiene i området der du bor  (n=681)</c:v>
                      </c:pt>
                      <c:pt idx="3">
                        <c:v>Fortau, fartsdempere og lignende tiltak i området der du bor  (n=679)</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649855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85944"/>
        <c:crosses val="autoZero"/>
        <c:auto val="0"/>
        <c:lblAlgn val="ctr"/>
        <c:lblOffset val="100"/>
        <c:noMultiLvlLbl val="0"/>
      </c:catAx>
      <c:valAx>
        <c:axId val="6649859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855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45</c:v>
                </c:pt>
                <c:pt idx="1">
                  <c:v>49</c:v>
                </c:pt>
                <c:pt idx="2">
                  <c:v>54</c:v>
                </c:pt>
                <c:pt idx="3">
                  <c:v>45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80004896"/>
        <c:axId val="680005288"/>
      </c:barChart>
      <c:catAx>
        <c:axId val="680004896"/>
        <c:scaling>
          <c:orientation val="maxMin"/>
        </c:scaling>
        <c:delete val="1"/>
        <c:axPos val="l"/>
        <c:numFmt formatCode="General" sourceLinked="1"/>
        <c:majorTickMark val="out"/>
        <c:minorTickMark val="none"/>
        <c:tickLblPos val="nextTo"/>
        <c:crossAx val="680005288"/>
        <c:crosses val="autoZero"/>
        <c:auto val="0"/>
        <c:lblAlgn val="ctr"/>
        <c:lblOffset val="100"/>
        <c:noMultiLvlLbl val="0"/>
      </c:catAx>
      <c:valAx>
        <c:axId val="680005288"/>
        <c:scaling>
          <c:orientation val="minMax"/>
          <c:max val="1"/>
          <c:min val="0"/>
        </c:scaling>
        <c:delete val="1"/>
        <c:axPos val="t"/>
        <c:numFmt formatCode="0%" sourceLinked="1"/>
        <c:majorTickMark val="out"/>
        <c:minorTickMark val="none"/>
        <c:tickLblPos val="high"/>
        <c:crossAx val="6800048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(n=688)</c:v>
                </c:pt>
                <c:pt idx="1">
                  <c:v>Parkeringstilbudet der du bor (n=662)</c:v>
                </c:pt>
                <c:pt idx="2">
                  <c:v>Mulighetene for å sykle der du bor (n=672)</c:v>
                </c:pt>
                <c:pt idx="3">
                  <c:v>Det kollektive transporttilbudet der du bor (n=687)</c:v>
                </c:pt>
              </c:strCache>
            </c:strRef>
          </c:cat>
          <c:val>
            <c:numRef>
              <c:f>Sheet1!$D$2:$D$5</c:f>
              <c:numCache>
                <c:formatCode>0</c:formatCode>
                <c:ptCount val="4"/>
                <c:pt idx="0">
                  <c:v>0</c:v>
                </c:pt>
                <c:pt idx="1">
                  <c:v>16</c:v>
                </c:pt>
                <c:pt idx="2">
                  <c:v>2</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(n=688)</c:v>
                </c:pt>
                <c:pt idx="1">
                  <c:v>Parkeringstilbudet der du bor (n=662)</c:v>
                </c:pt>
                <c:pt idx="2">
                  <c:v>Mulighetene for å sykle der du bor (n=672)</c:v>
                </c:pt>
                <c:pt idx="3">
                  <c:v>Det kollektive transporttilbudet der du bor (n=687)</c:v>
                </c:pt>
              </c:strCache>
            </c:strRef>
          </c:cat>
          <c:val>
            <c:numRef>
              <c:f>Sheet1!$C$2:$C$5</c:f>
              <c:numCache>
                <c:formatCode>0</c:formatCode>
                <c:ptCount val="4"/>
                <c:pt idx="0">
                  <c:v>6</c:v>
                </c:pt>
                <c:pt idx="1">
                  <c:v>37</c:v>
                </c:pt>
                <c:pt idx="2">
                  <c:v>24</c:v>
                </c:pt>
                <c:pt idx="3">
                  <c:v>22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(n=688)</c:v>
                </c:pt>
                <c:pt idx="1">
                  <c:v>Parkeringstilbudet der du bor (n=662)</c:v>
                </c:pt>
                <c:pt idx="2">
                  <c:v>Mulighetene for å sykle der du bor (n=672)</c:v>
                </c:pt>
                <c:pt idx="3">
                  <c:v>Det kollektive transporttilbudet der du bor (n=687)</c:v>
                </c:pt>
              </c:strCache>
            </c:strRef>
          </c:cat>
          <c:val>
            <c:numRef>
              <c:f>Sheet1!$B$2:$B$5</c:f>
              <c:numCache>
                <c:formatCode>0</c:formatCode>
                <c:ptCount val="4"/>
                <c:pt idx="0">
                  <c:v>93</c:v>
                </c:pt>
                <c:pt idx="1">
                  <c:v>47</c:v>
                </c:pt>
                <c:pt idx="2">
                  <c:v>73</c:v>
                </c:pt>
                <c:pt idx="3">
                  <c:v>76</c:v>
                </c:pt>
              </c:numCache>
            </c:numRef>
          </c:val>
        </c:ser>
        <c:dLbls>
          <c:showLegendKey val="0"/>
          <c:showVal val="0"/>
          <c:showCatName val="0"/>
          <c:showSerName val="0"/>
          <c:showPercent val="0"/>
          <c:showBubbleSize val="0"/>
        </c:dLbls>
        <c:gapWidth val="50"/>
        <c:overlap val="100"/>
        <c:axId val="664951448"/>
        <c:axId val="6649392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(n=688)</c:v>
                      </c:pt>
                      <c:pt idx="1">
                        <c:v>Parkeringstilbudet der du bor (n=662)</c:v>
                      </c:pt>
                      <c:pt idx="2">
                        <c:v>Mulighetene for å sykle der du bor (n=672)</c:v>
                      </c:pt>
                      <c:pt idx="3">
                        <c:v>Det kollektive transporttilbudet der du bor (n=687)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6495144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39296"/>
        <c:crosses val="autoZero"/>
        <c:auto val="0"/>
        <c:lblAlgn val="ctr"/>
        <c:lblOffset val="100"/>
        <c:noMultiLvlLbl val="0"/>
      </c:catAx>
      <c:valAx>
        <c:axId val="6649392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5144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(n=486)</c:v>
                </c:pt>
                <c:pt idx="1">
                  <c:v>Tilgang på parker/friområder for barn der du bor (n=631)</c:v>
                </c:pt>
                <c:pt idx="2">
                  <c:v>Trygghet for barn når det gjelder å ferdes ute der du bor (n=612)</c:v>
                </c:pt>
                <c:pt idx="3">
                  <c:v>Oppvekstmiljøet for barn der du bor (n=587)</c:v>
                </c:pt>
                <c:pt idx="4">
                  <c:v>Oppvekstmiljøet for ungdom der du bor (n=490)</c:v>
                </c:pt>
                <c:pt idx="5">
                  <c:v>Barnehagedekningen der du bor (n=356)</c:v>
                </c:pt>
              </c:strCache>
            </c:strRef>
          </c:cat>
          <c:val>
            <c:numRef>
              <c:f>Sheet1!$D$2:$D$7</c:f>
              <c:numCache>
                <c:formatCode>0</c:formatCode>
                <c:ptCount val="6"/>
                <c:pt idx="0">
                  <c:v>4</c:v>
                </c:pt>
                <c:pt idx="1">
                  <c:v>2</c:v>
                </c:pt>
                <c:pt idx="2">
                  <c:v>5</c:v>
                </c:pt>
                <c:pt idx="3">
                  <c:v>2</c:v>
                </c:pt>
                <c:pt idx="4">
                  <c:v>4</c:v>
                </c:pt>
                <c:pt idx="5">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(n=486)</c:v>
                </c:pt>
                <c:pt idx="1">
                  <c:v>Tilgang på parker/friområder for barn der du bor (n=631)</c:v>
                </c:pt>
                <c:pt idx="2">
                  <c:v>Trygghet for barn når det gjelder å ferdes ute der du bor (n=612)</c:v>
                </c:pt>
                <c:pt idx="3">
                  <c:v>Oppvekstmiljøet for barn der du bor (n=587)</c:v>
                </c:pt>
                <c:pt idx="4">
                  <c:v>Oppvekstmiljøet for ungdom der du bor (n=490)</c:v>
                </c:pt>
                <c:pt idx="5">
                  <c:v>Barnehagedekningen der du bor (n=356)</c:v>
                </c:pt>
              </c:strCache>
            </c:strRef>
          </c:cat>
          <c:val>
            <c:numRef>
              <c:f>Sheet1!$C$2:$C$7</c:f>
              <c:numCache>
                <c:formatCode>0</c:formatCode>
                <c:ptCount val="6"/>
                <c:pt idx="0">
                  <c:v>25</c:v>
                </c:pt>
                <c:pt idx="1">
                  <c:v>21</c:v>
                </c:pt>
                <c:pt idx="2">
                  <c:v>37</c:v>
                </c:pt>
                <c:pt idx="3">
                  <c:v>27</c:v>
                </c:pt>
                <c:pt idx="4">
                  <c:v>39</c:v>
                </c:pt>
                <c:pt idx="5">
                  <c:v>32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(n=486)</c:v>
                </c:pt>
                <c:pt idx="1">
                  <c:v>Tilgang på parker/friområder for barn der du bor (n=631)</c:v>
                </c:pt>
                <c:pt idx="2">
                  <c:v>Trygghet for barn når det gjelder å ferdes ute der du bor (n=612)</c:v>
                </c:pt>
                <c:pt idx="3">
                  <c:v>Oppvekstmiljøet for barn der du bor (n=587)</c:v>
                </c:pt>
                <c:pt idx="4">
                  <c:v>Oppvekstmiljøet for ungdom der du bor (n=490)</c:v>
                </c:pt>
                <c:pt idx="5">
                  <c:v>Barnehagedekningen der du bor (n=356)</c:v>
                </c:pt>
              </c:strCache>
            </c:strRef>
          </c:cat>
          <c:val>
            <c:numRef>
              <c:f>Sheet1!$B$2:$B$7</c:f>
              <c:numCache>
                <c:formatCode>0</c:formatCode>
                <c:ptCount val="6"/>
                <c:pt idx="0">
                  <c:v>71</c:v>
                </c:pt>
                <c:pt idx="1">
                  <c:v>77</c:v>
                </c:pt>
                <c:pt idx="2">
                  <c:v>58</c:v>
                </c:pt>
                <c:pt idx="3">
                  <c:v>71</c:v>
                </c:pt>
                <c:pt idx="4">
                  <c:v>57</c:v>
                </c:pt>
                <c:pt idx="5">
                  <c:v>60</c:v>
                </c:pt>
              </c:numCache>
            </c:numRef>
          </c:val>
        </c:ser>
        <c:dLbls>
          <c:showLegendKey val="0"/>
          <c:showVal val="0"/>
          <c:showCatName val="0"/>
          <c:showSerName val="0"/>
          <c:showPercent val="0"/>
          <c:showBubbleSize val="0"/>
        </c:dLbls>
        <c:gapWidth val="50"/>
        <c:overlap val="100"/>
        <c:axId val="680006072"/>
        <c:axId val="6800064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(n=486)</c:v>
                      </c:pt>
                      <c:pt idx="1">
                        <c:v>Tilgang på parker/friområder for barn der du bor (n=631)</c:v>
                      </c:pt>
                      <c:pt idx="2">
                        <c:v>Trygghet for barn når det gjelder å ferdes ute der du bor (n=612)</c:v>
                      </c:pt>
                      <c:pt idx="3">
                        <c:v>Oppvekstmiljøet for barn der du bor (n=587)</c:v>
                      </c:pt>
                      <c:pt idx="4">
                        <c:v>Oppvekstmiljøet for ungdom der du bor (n=490)</c:v>
                      </c:pt>
                      <c:pt idx="5">
                        <c:v>Barnehagedekningen der du bor (n=356)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800060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06464"/>
        <c:crosses val="autoZero"/>
        <c:auto val="0"/>
        <c:lblAlgn val="ctr"/>
        <c:lblOffset val="100"/>
        <c:noMultiLvlLbl val="0"/>
      </c:catAx>
      <c:valAx>
        <c:axId val="6800064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060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71</c:v>
                </c:pt>
                <c:pt idx="1">
                  <c:v>77</c:v>
                </c:pt>
                <c:pt idx="2">
                  <c:v>58</c:v>
                </c:pt>
                <c:pt idx="3">
                  <c:v>71</c:v>
                </c:pt>
                <c:pt idx="4">
                  <c:v>57</c:v>
                </c:pt>
                <c:pt idx="5">
                  <c:v>60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80007248"/>
        <c:axId val="680007640"/>
      </c:barChart>
      <c:catAx>
        <c:axId val="680007248"/>
        <c:scaling>
          <c:orientation val="maxMin"/>
        </c:scaling>
        <c:delete val="1"/>
        <c:axPos val="l"/>
        <c:numFmt formatCode="General" sourceLinked="1"/>
        <c:majorTickMark val="out"/>
        <c:minorTickMark val="none"/>
        <c:tickLblPos val="nextTo"/>
        <c:crossAx val="680007640"/>
        <c:crosses val="autoZero"/>
        <c:auto val="0"/>
        <c:lblAlgn val="ctr"/>
        <c:lblOffset val="100"/>
        <c:noMultiLvlLbl val="0"/>
      </c:catAx>
      <c:valAx>
        <c:axId val="680007640"/>
        <c:scaling>
          <c:orientation val="minMax"/>
          <c:max val="1"/>
          <c:min val="0"/>
        </c:scaling>
        <c:delete val="1"/>
        <c:axPos val="t"/>
        <c:numFmt formatCode="0%" sourceLinked="1"/>
        <c:majorTickMark val="out"/>
        <c:minorTickMark val="none"/>
        <c:tickLblPos val="high"/>
        <c:crossAx val="6800072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(n=414)</c:v>
                </c:pt>
                <c:pt idx="1">
                  <c:v>Det lokale kulturtilbudet der du bor (n=478)</c:v>
                </c:pt>
                <c:pt idx="2">
                  <c:v>Tilgang til bibliotek der du bor (n=571)</c:v>
                </c:pt>
                <c:pt idx="3">
                  <c:v>Kvalitet på bibliotekstjenesten (n=430)</c:v>
                </c:pt>
              </c:strCache>
            </c:strRef>
          </c:cat>
          <c:val>
            <c:numRef>
              <c:f>Sheet1!$D$2:$D$5</c:f>
              <c:numCache>
                <c:formatCode>0</c:formatCode>
                <c:ptCount val="4"/>
                <c:pt idx="0">
                  <c:v>4</c:v>
                </c:pt>
                <c:pt idx="1">
                  <c:v>12</c:v>
                </c:pt>
                <c:pt idx="2">
                  <c:v>12</c:v>
                </c:pt>
                <c:pt idx="3">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(n=414)</c:v>
                </c:pt>
                <c:pt idx="1">
                  <c:v>Det lokale kulturtilbudet der du bor (n=478)</c:v>
                </c:pt>
                <c:pt idx="2">
                  <c:v>Tilgang til bibliotek der du bor (n=571)</c:v>
                </c:pt>
                <c:pt idx="3">
                  <c:v>Kvalitet på bibliotekstjenesten (n=430)</c:v>
                </c:pt>
              </c:strCache>
            </c:strRef>
          </c:cat>
          <c:val>
            <c:numRef>
              <c:f>Sheet1!$C$2:$C$5</c:f>
              <c:numCache>
                <c:formatCode>0</c:formatCode>
                <c:ptCount val="4"/>
                <c:pt idx="0">
                  <c:v>45</c:v>
                </c:pt>
                <c:pt idx="1">
                  <c:v>64</c:v>
                </c:pt>
                <c:pt idx="2">
                  <c:v>29</c:v>
                </c:pt>
                <c:pt idx="3">
                  <c:v>29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(n=414)</c:v>
                </c:pt>
                <c:pt idx="1">
                  <c:v>Det lokale kulturtilbudet der du bor (n=478)</c:v>
                </c:pt>
                <c:pt idx="2">
                  <c:v>Tilgang til bibliotek der du bor (n=571)</c:v>
                </c:pt>
                <c:pt idx="3">
                  <c:v>Kvalitet på bibliotekstjenesten (n=430)</c:v>
                </c:pt>
              </c:strCache>
            </c:strRef>
          </c:cat>
          <c:val>
            <c:numRef>
              <c:f>Sheet1!$B$2:$B$5</c:f>
              <c:numCache>
                <c:formatCode>0</c:formatCode>
                <c:ptCount val="4"/>
                <c:pt idx="0">
                  <c:v>51</c:v>
                </c:pt>
                <c:pt idx="1">
                  <c:v>24</c:v>
                </c:pt>
                <c:pt idx="2">
                  <c:v>59</c:v>
                </c:pt>
                <c:pt idx="3">
                  <c:v>64</c:v>
                </c:pt>
              </c:numCache>
            </c:numRef>
          </c:val>
        </c:ser>
        <c:dLbls>
          <c:showLegendKey val="0"/>
          <c:showVal val="0"/>
          <c:showCatName val="0"/>
          <c:showSerName val="0"/>
          <c:showPercent val="0"/>
          <c:showBubbleSize val="0"/>
        </c:dLbls>
        <c:gapWidth val="50"/>
        <c:overlap val="100"/>
        <c:axId val="680008032"/>
        <c:axId val="6800088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(n=414)</c:v>
                      </c:pt>
                      <c:pt idx="1">
                        <c:v>Det lokale kulturtilbudet der du bor (n=478)</c:v>
                      </c:pt>
                      <c:pt idx="2">
                        <c:v>Tilgang til bibliotek der du bor (n=571)</c:v>
                      </c:pt>
                      <c:pt idx="3">
                        <c:v>Kvalitet på bibliotekstjenesten (n=430)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800080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08816"/>
        <c:crosses val="autoZero"/>
        <c:auto val="0"/>
        <c:lblAlgn val="ctr"/>
        <c:lblOffset val="100"/>
        <c:noMultiLvlLbl val="0"/>
      </c:catAx>
      <c:valAx>
        <c:axId val="6800088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080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51</c:v>
                </c:pt>
                <c:pt idx="1">
                  <c:v>24</c:v>
                </c:pt>
                <c:pt idx="2">
                  <c:v>59</c:v>
                </c:pt>
                <c:pt idx="3">
                  <c:v>64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80009600"/>
        <c:axId val="680009992"/>
      </c:barChart>
      <c:catAx>
        <c:axId val="680009600"/>
        <c:scaling>
          <c:orientation val="maxMin"/>
        </c:scaling>
        <c:delete val="1"/>
        <c:axPos val="l"/>
        <c:numFmt formatCode="General" sourceLinked="1"/>
        <c:majorTickMark val="out"/>
        <c:minorTickMark val="none"/>
        <c:tickLblPos val="nextTo"/>
        <c:crossAx val="680009992"/>
        <c:crosses val="autoZero"/>
        <c:auto val="0"/>
        <c:lblAlgn val="ctr"/>
        <c:lblOffset val="100"/>
        <c:noMultiLvlLbl val="0"/>
      </c:catAx>
      <c:valAx>
        <c:axId val="680009992"/>
        <c:scaling>
          <c:orientation val="minMax"/>
          <c:max val="1"/>
          <c:min val="0"/>
        </c:scaling>
        <c:delete val="1"/>
        <c:axPos val="t"/>
        <c:numFmt formatCode="0%" sourceLinked="1"/>
        <c:majorTickMark val="out"/>
        <c:minorTickMark val="none"/>
        <c:tickLblPos val="high"/>
        <c:crossAx val="6800096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(n=572)</c:v>
                </c:pt>
                <c:pt idx="1">
                  <c:v>Informasjon fra Oslo kommune er tydelig og lett å forstå (n=612)</c:v>
                </c:pt>
                <c:pt idx="2">
                  <c:v>Det er enkelt å få tak i informasjonen jeg trenger (n=579)</c:v>
                </c:pt>
                <c:pt idx="3">
                  <c:v>Oslo kommune har gode digitale tjenester (n=487)</c:v>
                </c:pt>
                <c:pt idx="4">
                  <c:v>Det er enkelt å komme i kontakt med Oslo kommune (n=428)</c:v>
                </c:pt>
                <c:pt idx="5">
                  <c:v>Oslo kommunes digitale tjenester er enkle å bruke (n=449)</c:v>
                </c:pt>
              </c:strCache>
            </c:strRef>
          </c:cat>
          <c:val>
            <c:numRef>
              <c:f>Sheet1!$D$2:$D$7</c:f>
              <c:numCache>
                <c:formatCode>0</c:formatCode>
                <c:ptCount val="6"/>
                <c:pt idx="0">
                  <c:v>50</c:v>
                </c:pt>
                <c:pt idx="1">
                  <c:v>20</c:v>
                </c:pt>
                <c:pt idx="2">
                  <c:v>17</c:v>
                </c:pt>
                <c:pt idx="3">
                  <c:v>14</c:v>
                </c:pt>
                <c:pt idx="4">
                  <c:v>24</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(n=572)</c:v>
                </c:pt>
                <c:pt idx="1">
                  <c:v>Informasjon fra Oslo kommune er tydelig og lett å forstå (n=612)</c:v>
                </c:pt>
                <c:pt idx="2">
                  <c:v>Det er enkelt å få tak i informasjonen jeg trenger (n=579)</c:v>
                </c:pt>
                <c:pt idx="3">
                  <c:v>Oslo kommune har gode digitale tjenester (n=487)</c:v>
                </c:pt>
                <c:pt idx="4">
                  <c:v>Det er enkelt å komme i kontakt med Oslo kommune (n=428)</c:v>
                </c:pt>
                <c:pt idx="5">
                  <c:v>Oslo kommunes digitale tjenester er enkle å bruke (n=449)</c:v>
                </c:pt>
              </c:strCache>
            </c:strRef>
          </c:cat>
          <c:val>
            <c:numRef>
              <c:f>Sheet1!$C$2:$C$7</c:f>
              <c:numCache>
                <c:formatCode>0</c:formatCode>
                <c:ptCount val="6"/>
                <c:pt idx="0">
                  <c:v>39</c:v>
                </c:pt>
                <c:pt idx="1">
                  <c:v>54</c:v>
                </c:pt>
                <c:pt idx="2">
                  <c:v>57</c:v>
                </c:pt>
                <c:pt idx="3">
                  <c:v>57</c:v>
                </c:pt>
                <c:pt idx="4">
                  <c:v>50</c:v>
                </c:pt>
                <c:pt idx="5">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(n=572)</c:v>
                </c:pt>
                <c:pt idx="1">
                  <c:v>Informasjon fra Oslo kommune er tydelig og lett å forstå (n=612)</c:v>
                </c:pt>
                <c:pt idx="2">
                  <c:v>Det er enkelt å få tak i informasjonen jeg trenger (n=579)</c:v>
                </c:pt>
                <c:pt idx="3">
                  <c:v>Oslo kommune har gode digitale tjenester (n=487)</c:v>
                </c:pt>
                <c:pt idx="4">
                  <c:v>Det er enkelt å komme i kontakt med Oslo kommune (n=428)</c:v>
                </c:pt>
                <c:pt idx="5">
                  <c:v>Oslo kommunes digitale tjenester er enkle å bruke (n=449)</c:v>
                </c:pt>
              </c:strCache>
            </c:strRef>
          </c:cat>
          <c:val>
            <c:numRef>
              <c:f>Sheet1!$B$2:$B$7</c:f>
              <c:numCache>
                <c:formatCode>0</c:formatCode>
                <c:ptCount val="6"/>
                <c:pt idx="0">
                  <c:v>11</c:v>
                </c:pt>
                <c:pt idx="1">
                  <c:v>26</c:v>
                </c:pt>
                <c:pt idx="2">
                  <c:v>26</c:v>
                </c:pt>
                <c:pt idx="3">
                  <c:v>29</c:v>
                </c:pt>
                <c:pt idx="4">
                  <c:v>25</c:v>
                </c:pt>
                <c:pt idx="5">
                  <c:v>27</c:v>
                </c:pt>
              </c:numCache>
            </c:numRef>
          </c:val>
        </c:ser>
        <c:dLbls>
          <c:showLegendKey val="0"/>
          <c:showVal val="0"/>
          <c:showCatName val="0"/>
          <c:showSerName val="0"/>
          <c:showPercent val="0"/>
          <c:showBubbleSize val="0"/>
        </c:dLbls>
        <c:gapWidth val="50"/>
        <c:overlap val="100"/>
        <c:axId val="680010776"/>
        <c:axId val="6800111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(n=572)</c:v>
                      </c:pt>
                      <c:pt idx="1">
                        <c:v>Informasjon fra Oslo kommune er tydelig og lett å forstå (n=612)</c:v>
                      </c:pt>
                      <c:pt idx="2">
                        <c:v>Det er enkelt å få tak i informasjonen jeg trenger (n=579)</c:v>
                      </c:pt>
                      <c:pt idx="3">
                        <c:v>Oslo kommune har gode digitale tjenester (n=487)</c:v>
                      </c:pt>
                      <c:pt idx="4">
                        <c:v>Det er enkelt å komme i kontakt med Oslo kommune (n=428)</c:v>
                      </c:pt>
                      <c:pt idx="5">
                        <c:v>Oslo kommunes digitale tjenester er enkle å bruke (n=449)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800107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80011168"/>
        <c:crosses val="autoZero"/>
        <c:auto val="0"/>
        <c:lblAlgn val="ctr"/>
        <c:lblOffset val="100"/>
        <c:noMultiLvlLbl val="0"/>
      </c:catAx>
      <c:valAx>
        <c:axId val="6800111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800107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11</c:v>
                </c:pt>
                <c:pt idx="1">
                  <c:v>26</c:v>
                </c:pt>
                <c:pt idx="2">
                  <c:v>26</c:v>
                </c:pt>
                <c:pt idx="3">
                  <c:v>29</c:v>
                </c:pt>
                <c:pt idx="4">
                  <c:v>25</c:v>
                </c:pt>
                <c:pt idx="5">
                  <c:v>27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80011952"/>
        <c:axId val="680012344"/>
      </c:barChart>
      <c:catAx>
        <c:axId val="680011952"/>
        <c:scaling>
          <c:orientation val="maxMin"/>
        </c:scaling>
        <c:delete val="1"/>
        <c:axPos val="l"/>
        <c:numFmt formatCode="General" sourceLinked="1"/>
        <c:majorTickMark val="out"/>
        <c:minorTickMark val="none"/>
        <c:tickLblPos val="nextTo"/>
        <c:crossAx val="680012344"/>
        <c:crosses val="autoZero"/>
        <c:auto val="0"/>
        <c:lblAlgn val="ctr"/>
        <c:lblOffset val="100"/>
        <c:noMultiLvlLbl val="0"/>
      </c:catAx>
      <c:valAx>
        <c:axId val="680012344"/>
        <c:scaling>
          <c:orientation val="minMax"/>
          <c:max val="1"/>
          <c:min val="0"/>
        </c:scaling>
        <c:delete val="1"/>
        <c:axPos val="t"/>
        <c:numFmt formatCode="0%" sourceLinked="1"/>
        <c:majorTickMark val="out"/>
        <c:minorTickMark val="none"/>
        <c:tickLblPos val="high"/>
        <c:crossAx val="6800119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93</c:v>
                </c:pt>
                <c:pt idx="1">
                  <c:v>47</c:v>
                </c:pt>
                <c:pt idx="2">
                  <c:v>73</c:v>
                </c:pt>
                <c:pt idx="3">
                  <c:v>76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664955760"/>
        <c:axId val="664938904"/>
      </c:barChart>
      <c:catAx>
        <c:axId val="664955760"/>
        <c:scaling>
          <c:orientation val="maxMin"/>
        </c:scaling>
        <c:delete val="1"/>
        <c:axPos val="l"/>
        <c:numFmt formatCode="General" sourceLinked="1"/>
        <c:majorTickMark val="out"/>
        <c:minorTickMark val="none"/>
        <c:tickLblPos val="nextTo"/>
        <c:crossAx val="664938904"/>
        <c:crosses val="autoZero"/>
        <c:auto val="0"/>
        <c:lblAlgn val="ctr"/>
        <c:lblOffset val="100"/>
        <c:noMultiLvlLbl val="0"/>
      </c:catAx>
      <c:valAx>
        <c:axId val="664938904"/>
        <c:scaling>
          <c:orientation val="minMax"/>
          <c:max val="1"/>
          <c:min val="0"/>
        </c:scaling>
        <c:delete val="1"/>
        <c:axPos val="t"/>
        <c:numFmt formatCode="0%" sourceLinked="1"/>
        <c:majorTickMark val="out"/>
        <c:minorTickMark val="none"/>
        <c:tickLblPos val="high"/>
        <c:crossAx val="6649557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(n=148)</c:v>
                </c:pt>
                <c:pt idx="1">
                  <c:v>Grunnskolens barnetrinn (1-7) (n=167)</c:v>
                </c:pt>
                <c:pt idx="2">
                  <c:v>Grunnskolens ungdomstrinn (8-10) (n=60)</c:v>
                </c:pt>
                <c:pt idx="3">
                  <c:v>Videregående skole (n=75)</c:v>
                </c:pt>
                <c:pt idx="4">
                  <c:v>Aktivitetsskolen (skolefritidsordningen) (n=90)</c:v>
                </c:pt>
                <c:pt idx="5">
                  <c:v>Kulturskolen (n=16)</c:v>
                </c:pt>
              </c:strCache>
            </c:strRef>
          </c:cat>
          <c:val>
            <c:numRef>
              <c:f>Sheet1!$D$2:$D$7</c:f>
              <c:numCache>
                <c:formatCode>0</c:formatCode>
                <c:ptCount val="6"/>
                <c:pt idx="0">
                  <c:v>1</c:v>
                </c:pt>
                <c:pt idx="1">
                  <c:v>3</c:v>
                </c:pt>
                <c:pt idx="2">
                  <c:v>1</c:v>
                </c:pt>
                <c:pt idx="3">
                  <c:v>2</c:v>
                </c:pt>
                <c:pt idx="4">
                  <c:v>3</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(n=148)</c:v>
                </c:pt>
                <c:pt idx="1">
                  <c:v>Grunnskolens barnetrinn (1-7) (n=167)</c:v>
                </c:pt>
                <c:pt idx="2">
                  <c:v>Grunnskolens ungdomstrinn (8-10) (n=60)</c:v>
                </c:pt>
                <c:pt idx="3">
                  <c:v>Videregående skole (n=75)</c:v>
                </c:pt>
                <c:pt idx="4">
                  <c:v>Aktivitetsskolen (skolefritidsordningen) (n=90)</c:v>
                </c:pt>
                <c:pt idx="5">
                  <c:v>Kulturskolen (n=16)</c:v>
                </c:pt>
              </c:strCache>
            </c:strRef>
          </c:cat>
          <c:val>
            <c:numRef>
              <c:f>Sheet1!$C$2:$C$7</c:f>
              <c:numCache>
                <c:formatCode>0</c:formatCode>
                <c:ptCount val="6"/>
                <c:pt idx="0">
                  <c:v>23</c:v>
                </c:pt>
                <c:pt idx="1">
                  <c:v>32</c:v>
                </c:pt>
                <c:pt idx="2">
                  <c:v>53</c:v>
                </c:pt>
                <c:pt idx="3">
                  <c:v>39</c:v>
                </c:pt>
                <c:pt idx="4">
                  <c:v>41</c:v>
                </c:pt>
                <c:pt idx="5">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(n=148)</c:v>
                </c:pt>
                <c:pt idx="1">
                  <c:v>Grunnskolens barnetrinn (1-7) (n=167)</c:v>
                </c:pt>
                <c:pt idx="2">
                  <c:v>Grunnskolens ungdomstrinn (8-10) (n=60)</c:v>
                </c:pt>
                <c:pt idx="3">
                  <c:v>Videregående skole (n=75)</c:v>
                </c:pt>
                <c:pt idx="4">
                  <c:v>Aktivitetsskolen (skolefritidsordningen) (n=90)</c:v>
                </c:pt>
                <c:pt idx="5">
                  <c:v>Kulturskolen (n=16)</c:v>
                </c:pt>
              </c:strCache>
            </c:strRef>
          </c:cat>
          <c:val>
            <c:numRef>
              <c:f>Sheet1!$B$2:$B$7</c:f>
              <c:numCache>
                <c:formatCode>0</c:formatCode>
                <c:ptCount val="6"/>
                <c:pt idx="0">
                  <c:v>75</c:v>
                </c:pt>
                <c:pt idx="1">
                  <c:v>65</c:v>
                </c:pt>
                <c:pt idx="2">
                  <c:v>45</c:v>
                </c:pt>
                <c:pt idx="3">
                  <c:v>59</c:v>
                </c:pt>
                <c:pt idx="4">
                  <c:v>56</c:v>
                </c:pt>
                <c:pt idx="5">
                  <c:v>70</c:v>
                </c:pt>
              </c:numCache>
            </c:numRef>
          </c:val>
        </c:ser>
        <c:dLbls>
          <c:showLegendKey val="0"/>
          <c:showVal val="0"/>
          <c:showCatName val="0"/>
          <c:showSerName val="0"/>
          <c:showPercent val="0"/>
          <c:showBubbleSize val="0"/>
        </c:dLbls>
        <c:gapWidth val="50"/>
        <c:overlap val="100"/>
        <c:axId val="664958504"/>
        <c:axId val="6649581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(n=148)</c:v>
                      </c:pt>
                      <c:pt idx="1">
                        <c:v>Grunnskolens barnetrinn (1-7) (n=167)</c:v>
                      </c:pt>
                      <c:pt idx="2">
                        <c:v>Grunnskolens ungdomstrinn (8-10) (n=60)</c:v>
                      </c:pt>
                      <c:pt idx="3">
                        <c:v>Videregående skole (n=75)</c:v>
                      </c:pt>
                      <c:pt idx="4">
                        <c:v>Aktivitetsskolen (skolefritidsordningen) (n=90)</c:v>
                      </c:pt>
                      <c:pt idx="5">
                        <c:v>Kulturskolen (n=16)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649585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58112"/>
        <c:crosses val="autoZero"/>
        <c:auto val="0"/>
        <c:lblAlgn val="ctr"/>
        <c:lblOffset val="100"/>
        <c:noMultiLvlLbl val="0"/>
      </c:catAx>
      <c:valAx>
        <c:axId val="6649581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585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75</c:v>
                </c:pt>
                <c:pt idx="1">
                  <c:v>65</c:v>
                </c:pt>
                <c:pt idx="2">
                  <c:v>45</c:v>
                </c:pt>
                <c:pt idx="3">
                  <c:v>59</c:v>
                </c:pt>
                <c:pt idx="4">
                  <c:v>56</c:v>
                </c:pt>
                <c:pt idx="5">
                  <c:v>70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664956936"/>
        <c:axId val="664957328"/>
      </c:barChart>
      <c:catAx>
        <c:axId val="664956936"/>
        <c:scaling>
          <c:orientation val="maxMin"/>
        </c:scaling>
        <c:delete val="1"/>
        <c:axPos val="l"/>
        <c:numFmt formatCode="General" sourceLinked="1"/>
        <c:majorTickMark val="out"/>
        <c:minorTickMark val="none"/>
        <c:tickLblPos val="nextTo"/>
        <c:crossAx val="664957328"/>
        <c:crosses val="autoZero"/>
        <c:auto val="0"/>
        <c:lblAlgn val="ctr"/>
        <c:lblOffset val="100"/>
        <c:noMultiLvlLbl val="0"/>
      </c:catAx>
      <c:valAx>
        <c:axId val="664957328"/>
        <c:scaling>
          <c:orientation val="minMax"/>
          <c:max val="1"/>
          <c:min val="0"/>
        </c:scaling>
        <c:delete val="1"/>
        <c:axPos val="t"/>
        <c:numFmt formatCode="0%" sourceLinked="1"/>
        <c:majorTickMark val="out"/>
        <c:minorTickMark val="none"/>
        <c:tickLblPos val="high"/>
        <c:crossAx val="6649569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(n=224)</c:v>
                </c:pt>
                <c:pt idx="1">
                  <c:v>Grunnskolens barnetrinn (1-7) (n=187)</c:v>
                </c:pt>
                <c:pt idx="2">
                  <c:v>Grunnskolens ungdomstrinn (8-10) (n=198)</c:v>
                </c:pt>
                <c:pt idx="3">
                  <c:v>Videregående skole (n=168)</c:v>
                </c:pt>
                <c:pt idx="4">
                  <c:v>Aktivitetsskolen (skolefritidsordningen) (n=191)</c:v>
                </c:pt>
                <c:pt idx="5">
                  <c:v>Kulturskolen (n=94)</c:v>
                </c:pt>
              </c:strCache>
            </c:strRef>
          </c:cat>
          <c:val>
            <c:numRef>
              <c:f>Sheet1!$D$2:$D$7</c:f>
              <c:numCache>
                <c:formatCode>0</c:formatCode>
                <c:ptCount val="6"/>
                <c:pt idx="0">
                  <c:v>4</c:v>
                </c:pt>
                <c:pt idx="1">
                  <c:v>1</c:v>
                </c:pt>
                <c:pt idx="2">
                  <c:v>4</c:v>
                </c:pt>
                <c:pt idx="3">
                  <c:v>20</c:v>
                </c:pt>
                <c:pt idx="4">
                  <c:v>6</c:v>
                </c:pt>
                <c:pt idx="5">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(n=224)</c:v>
                </c:pt>
                <c:pt idx="1">
                  <c:v>Grunnskolens barnetrinn (1-7) (n=187)</c:v>
                </c:pt>
                <c:pt idx="2">
                  <c:v>Grunnskolens ungdomstrinn (8-10) (n=198)</c:v>
                </c:pt>
                <c:pt idx="3">
                  <c:v>Videregående skole (n=168)</c:v>
                </c:pt>
                <c:pt idx="4">
                  <c:v>Aktivitetsskolen (skolefritidsordningen) (n=191)</c:v>
                </c:pt>
                <c:pt idx="5">
                  <c:v>Kulturskolen (n=94)</c:v>
                </c:pt>
              </c:strCache>
            </c:strRef>
          </c:cat>
          <c:val>
            <c:numRef>
              <c:f>Sheet1!$C$2:$C$7</c:f>
              <c:numCache>
                <c:formatCode>0</c:formatCode>
                <c:ptCount val="6"/>
                <c:pt idx="0">
                  <c:v>35</c:v>
                </c:pt>
                <c:pt idx="1">
                  <c:v>38</c:v>
                </c:pt>
                <c:pt idx="2">
                  <c:v>46</c:v>
                </c:pt>
                <c:pt idx="3">
                  <c:v>49</c:v>
                </c:pt>
                <c:pt idx="4">
                  <c:v>45</c:v>
                </c:pt>
                <c:pt idx="5">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(n=224)</c:v>
                </c:pt>
                <c:pt idx="1">
                  <c:v>Grunnskolens barnetrinn (1-7) (n=187)</c:v>
                </c:pt>
                <c:pt idx="2">
                  <c:v>Grunnskolens ungdomstrinn (8-10) (n=198)</c:v>
                </c:pt>
                <c:pt idx="3">
                  <c:v>Videregående skole (n=168)</c:v>
                </c:pt>
                <c:pt idx="4">
                  <c:v>Aktivitetsskolen (skolefritidsordningen) (n=191)</c:v>
                </c:pt>
                <c:pt idx="5">
                  <c:v>Kulturskolen (n=94)</c:v>
                </c:pt>
              </c:strCache>
            </c:strRef>
          </c:cat>
          <c:val>
            <c:numRef>
              <c:f>Sheet1!$B$2:$B$7</c:f>
              <c:numCache>
                <c:formatCode>0</c:formatCode>
                <c:ptCount val="6"/>
                <c:pt idx="0">
                  <c:v>61</c:v>
                </c:pt>
                <c:pt idx="1">
                  <c:v>61</c:v>
                </c:pt>
                <c:pt idx="2">
                  <c:v>50</c:v>
                </c:pt>
                <c:pt idx="3">
                  <c:v>31</c:v>
                </c:pt>
                <c:pt idx="4">
                  <c:v>49</c:v>
                </c:pt>
                <c:pt idx="5">
                  <c:v>37</c:v>
                </c:pt>
              </c:numCache>
            </c:numRef>
          </c:val>
        </c:ser>
        <c:dLbls>
          <c:showLegendKey val="0"/>
          <c:showVal val="0"/>
          <c:showCatName val="0"/>
          <c:showSerName val="0"/>
          <c:showPercent val="0"/>
          <c:showBubbleSize val="0"/>
        </c:dLbls>
        <c:gapWidth val="50"/>
        <c:overlap val="100"/>
        <c:axId val="664960464"/>
        <c:axId val="6649612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(n=224)</c:v>
                      </c:pt>
                      <c:pt idx="1">
                        <c:v>Grunnskolens barnetrinn (1-7) (n=187)</c:v>
                      </c:pt>
                      <c:pt idx="2">
                        <c:v>Grunnskolens ungdomstrinn (8-10) (n=198)</c:v>
                      </c:pt>
                      <c:pt idx="3">
                        <c:v>Videregående skole (n=168)</c:v>
                      </c:pt>
                      <c:pt idx="4">
                        <c:v>Aktivitetsskolen (skolefritidsordningen) (n=191)</c:v>
                      </c:pt>
                      <c:pt idx="5">
                        <c:v>Kulturskolen (n=94)</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649604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61248"/>
        <c:crosses val="autoZero"/>
        <c:auto val="0"/>
        <c:lblAlgn val="ctr"/>
        <c:lblOffset val="100"/>
        <c:noMultiLvlLbl val="0"/>
      </c:catAx>
      <c:valAx>
        <c:axId val="6649612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604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Østensjø</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61</c:v>
                </c:pt>
                <c:pt idx="1">
                  <c:v>61</c:v>
                </c:pt>
                <c:pt idx="2">
                  <c:v>50</c:v>
                </c:pt>
                <c:pt idx="3">
                  <c:v>31</c:v>
                </c:pt>
                <c:pt idx="4">
                  <c:v>49</c:v>
                </c:pt>
                <c:pt idx="5">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664962032"/>
        <c:axId val="664962424"/>
      </c:barChart>
      <c:catAx>
        <c:axId val="664962032"/>
        <c:scaling>
          <c:orientation val="maxMin"/>
        </c:scaling>
        <c:delete val="1"/>
        <c:axPos val="l"/>
        <c:numFmt formatCode="General" sourceLinked="1"/>
        <c:majorTickMark val="out"/>
        <c:minorTickMark val="none"/>
        <c:tickLblPos val="nextTo"/>
        <c:crossAx val="664962424"/>
        <c:crosses val="autoZero"/>
        <c:auto val="0"/>
        <c:lblAlgn val="ctr"/>
        <c:lblOffset val="100"/>
        <c:noMultiLvlLbl val="0"/>
      </c:catAx>
      <c:valAx>
        <c:axId val="664962424"/>
        <c:scaling>
          <c:orientation val="minMax"/>
          <c:max val="1"/>
          <c:min val="0"/>
        </c:scaling>
        <c:delete val="1"/>
        <c:axPos val="t"/>
        <c:numFmt formatCode="0%" sourceLinked="1"/>
        <c:majorTickMark val="out"/>
        <c:minorTickMark val="none"/>
        <c:tickLblPos val="high"/>
        <c:crossAx val="6649620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(n=499)</c:v>
                </c:pt>
                <c:pt idx="1">
                  <c:v>Legevakten (n=245)</c:v>
                </c:pt>
                <c:pt idx="2">
                  <c:v>Helsestasjonstjenesten (n=127)</c:v>
                </c:pt>
                <c:pt idx="3">
                  <c:v>Skolehelsetjenesten (n=83)</c:v>
                </c:pt>
                <c:pt idx="4">
                  <c:v>Sykehjem / botilbud for eldre (n=31)</c:v>
                </c:pt>
                <c:pt idx="5">
                  <c:v>Hjemmetjenesten (n=32)</c:v>
                </c:pt>
                <c:pt idx="6">
                  <c:v>Eldre- /seniorsenteret (n=22)</c:v>
                </c:pt>
                <c:pt idx="7">
                  <c:v>Barnevernstjenesten (n=19)</c:v>
                </c:pt>
                <c:pt idx="8">
                  <c:v>NAV-kontoret (n=113)</c:v>
                </c:pt>
                <c:pt idx="9">
                  <c:v>Aktivitetstilbudet til eldre (n=14)</c:v>
                </c:pt>
              </c:strCache>
            </c:strRef>
          </c:cat>
          <c:val>
            <c:numRef>
              <c:f>Sheet1!$D$2:$D$11</c:f>
              <c:numCache>
                <c:formatCode>0</c:formatCode>
                <c:ptCount val="10"/>
                <c:pt idx="0">
                  <c:v>4</c:v>
                </c:pt>
                <c:pt idx="1">
                  <c:v>7</c:v>
                </c:pt>
                <c:pt idx="2">
                  <c:v>3</c:v>
                </c:pt>
                <c:pt idx="3">
                  <c:v>4</c:v>
                </c:pt>
                <c:pt idx="4">
                  <c:v>30</c:v>
                </c:pt>
                <c:pt idx="5">
                  <c:v>15</c:v>
                </c:pt>
                <c:pt idx="6">
                  <c:v>10</c:v>
                </c:pt>
                <c:pt idx="7">
                  <c:v>29</c:v>
                </c:pt>
                <c:pt idx="8">
                  <c:v>25</c:v>
                </c:pt>
                <c:pt idx="9">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(n=499)</c:v>
                </c:pt>
                <c:pt idx="1">
                  <c:v>Legevakten (n=245)</c:v>
                </c:pt>
                <c:pt idx="2">
                  <c:v>Helsestasjonstjenesten (n=127)</c:v>
                </c:pt>
                <c:pt idx="3">
                  <c:v>Skolehelsetjenesten (n=83)</c:v>
                </c:pt>
                <c:pt idx="4">
                  <c:v>Sykehjem / botilbud for eldre (n=31)</c:v>
                </c:pt>
                <c:pt idx="5">
                  <c:v>Hjemmetjenesten (n=32)</c:v>
                </c:pt>
                <c:pt idx="6">
                  <c:v>Eldre- /seniorsenteret (n=22)</c:v>
                </c:pt>
                <c:pt idx="7">
                  <c:v>Barnevernstjenesten (n=19)</c:v>
                </c:pt>
                <c:pt idx="8">
                  <c:v>NAV-kontoret (n=113)</c:v>
                </c:pt>
                <c:pt idx="9">
                  <c:v>Aktivitetstilbudet til eldre (n=14)</c:v>
                </c:pt>
              </c:strCache>
            </c:strRef>
          </c:cat>
          <c:val>
            <c:numRef>
              <c:f>Sheet1!$C$2:$C$11</c:f>
              <c:numCache>
                <c:formatCode>0</c:formatCode>
                <c:ptCount val="10"/>
                <c:pt idx="0">
                  <c:v>22</c:v>
                </c:pt>
                <c:pt idx="1">
                  <c:v>36</c:v>
                </c:pt>
                <c:pt idx="2">
                  <c:v>26</c:v>
                </c:pt>
                <c:pt idx="3">
                  <c:v>40</c:v>
                </c:pt>
                <c:pt idx="4">
                  <c:v>54</c:v>
                </c:pt>
                <c:pt idx="5">
                  <c:v>59</c:v>
                </c:pt>
                <c:pt idx="6">
                  <c:v>40</c:v>
                </c:pt>
                <c:pt idx="7">
                  <c:v>57</c:v>
                </c:pt>
                <c:pt idx="8">
                  <c:v>47</c:v>
                </c:pt>
                <c:pt idx="9">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(n=499)</c:v>
                </c:pt>
                <c:pt idx="1">
                  <c:v>Legevakten (n=245)</c:v>
                </c:pt>
                <c:pt idx="2">
                  <c:v>Helsestasjonstjenesten (n=127)</c:v>
                </c:pt>
                <c:pt idx="3">
                  <c:v>Skolehelsetjenesten (n=83)</c:v>
                </c:pt>
                <c:pt idx="4">
                  <c:v>Sykehjem / botilbud for eldre (n=31)</c:v>
                </c:pt>
                <c:pt idx="5">
                  <c:v>Hjemmetjenesten (n=32)</c:v>
                </c:pt>
                <c:pt idx="6">
                  <c:v>Eldre- /seniorsenteret (n=22)</c:v>
                </c:pt>
                <c:pt idx="7">
                  <c:v>Barnevernstjenesten (n=19)</c:v>
                </c:pt>
                <c:pt idx="8">
                  <c:v>NAV-kontoret (n=113)</c:v>
                </c:pt>
                <c:pt idx="9">
                  <c:v>Aktivitetstilbudet til eldre (n=14)</c:v>
                </c:pt>
              </c:strCache>
            </c:strRef>
          </c:cat>
          <c:val>
            <c:numRef>
              <c:f>Sheet1!$B$2:$B$11</c:f>
              <c:numCache>
                <c:formatCode>0</c:formatCode>
                <c:ptCount val="10"/>
                <c:pt idx="0">
                  <c:v>74</c:v>
                </c:pt>
                <c:pt idx="1">
                  <c:v>57</c:v>
                </c:pt>
                <c:pt idx="2">
                  <c:v>72</c:v>
                </c:pt>
                <c:pt idx="3">
                  <c:v>56</c:v>
                </c:pt>
                <c:pt idx="4">
                  <c:v>16</c:v>
                </c:pt>
                <c:pt idx="5">
                  <c:v>26</c:v>
                </c:pt>
                <c:pt idx="6">
                  <c:v>50</c:v>
                </c:pt>
                <c:pt idx="7">
                  <c:v>13</c:v>
                </c:pt>
                <c:pt idx="8">
                  <c:v>28</c:v>
                </c:pt>
                <c:pt idx="9">
                  <c:v>44</c:v>
                </c:pt>
              </c:numCache>
            </c:numRef>
          </c:val>
        </c:ser>
        <c:dLbls>
          <c:showLegendKey val="0"/>
          <c:showVal val="0"/>
          <c:showCatName val="0"/>
          <c:showSerName val="0"/>
          <c:showPercent val="0"/>
          <c:showBubbleSize val="0"/>
        </c:dLbls>
        <c:gapWidth val="50"/>
        <c:overlap val="100"/>
        <c:axId val="664963208"/>
        <c:axId val="6649636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(n=499)</c:v>
                      </c:pt>
                      <c:pt idx="1">
                        <c:v>Legevakten (n=245)</c:v>
                      </c:pt>
                      <c:pt idx="2">
                        <c:v>Helsestasjonstjenesten (n=127)</c:v>
                      </c:pt>
                      <c:pt idx="3">
                        <c:v>Skolehelsetjenesten (n=83)</c:v>
                      </c:pt>
                      <c:pt idx="4">
                        <c:v>Sykehjem / botilbud for eldre (n=31)</c:v>
                      </c:pt>
                      <c:pt idx="5">
                        <c:v>Hjemmetjenesten (n=32)</c:v>
                      </c:pt>
                      <c:pt idx="6">
                        <c:v>Eldre- /seniorsenteret (n=22)</c:v>
                      </c:pt>
                      <c:pt idx="7">
                        <c:v>Barnevernstjenesten (n=19)</c:v>
                      </c:pt>
                      <c:pt idx="8">
                        <c:v>NAV-kontoret (n=113)</c:v>
                      </c:pt>
                      <c:pt idx="9">
                        <c:v>Aktivitetstilbudet til eldre (n=14)</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6649632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64963600"/>
        <c:crosses val="autoZero"/>
        <c:auto val="0"/>
        <c:lblAlgn val="ctr"/>
        <c:lblOffset val="100"/>
        <c:noMultiLvlLbl val="0"/>
      </c:catAx>
      <c:valAx>
        <c:axId val="6649636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649632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Østensjø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79140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B5594FD-7B55-4F23-9CA8-5582F12EBCAE}"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2314670282"/>
              </p:ext>
            </p:extLst>
          </p:nvPr>
        </p:nvGraphicFramePr>
        <p:xfrm>
          <a:off x="609599" y="1600200"/>
          <a:ext cx="92521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325519247"/>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86C0786-767B-45C1-8F19-0393C77A6519}"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2614109947"/>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48085503"/>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0BC45F7-66E3-4993-96D8-EAF5281ACB76}"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1784870541"/>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40282454"/>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1478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906099D-897B-49D4-87F1-1FA74FA698B4}"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4114747972"/>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85016385"/>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8B71321-377C-4FA1-BC4F-A58509D65B1C}"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780468357"/>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078716392"/>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66010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F104C0F-F667-41DB-934F-5DD14AC19624}"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809983218"/>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65026148"/>
              </p:ext>
            </p:extLst>
          </p:nvPr>
        </p:nvGraphicFramePr>
        <p:xfrm>
          <a:off x="8681884" y="1600200"/>
          <a:ext cx="290051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A802085-1DD7-414C-88B8-7E602139B747}"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1593025952"/>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17110526"/>
              </p:ext>
            </p:extLst>
          </p:nvPr>
        </p:nvGraphicFramePr>
        <p:xfrm>
          <a:off x="8681884" y="1600200"/>
          <a:ext cx="290051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E71BCD53-1F66-45A8-B157-F3AA375F0B53}"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810247610"/>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52593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6AE10E1-B124-4AFD-9782-1D40881605BF}"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763690285"/>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23350953"/>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38139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733AEE2-D4BB-4E22-9668-8E4A603EED9E}"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3833608585"/>
              </p:ext>
            </p:extLst>
          </p:nvPr>
        </p:nvGraphicFramePr>
        <p:xfrm>
          <a:off x="737418" y="1600200"/>
          <a:ext cx="907517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979644"/>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251200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43B0F8E-3DCA-4943-A6BF-AC4D2F4152B2}"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1972868129"/>
              </p:ext>
            </p:extLst>
          </p:nvPr>
        </p:nvGraphicFramePr>
        <p:xfrm>
          <a:off x="609599" y="1600200"/>
          <a:ext cx="92718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896816077"/>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77CCD6D-56B5-46A8-A039-53A6179378E7}"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1053220419"/>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22202537"/>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25021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8BC7E29-446C-4DEC-B0F8-6C467453BA76}"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1421134153"/>
              </p:ext>
            </p:extLst>
          </p:nvPr>
        </p:nvGraphicFramePr>
        <p:xfrm>
          <a:off x="609599" y="1600200"/>
          <a:ext cx="919316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252599840"/>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333304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AD2435E-2907-478D-9E5E-D76FE0DC0821}"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1904633516"/>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872299053"/>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92789104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382164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63D6D68-0F55-4B67-8367-A7015FB9851F}"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578573331"/>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91283484"/>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673 </a:t>
            </a:r>
            <a:r>
              <a:rPr lang="nb-NO" sz="1200" dirty="0" smtId="4294967295"/>
              <a:t>svar fra bydel </a:t>
            </a:r>
            <a:r>
              <a:rPr lang="nb-NO" sz="1200" dirty="0" smtClean="0" smtId="4294967295"/>
              <a:t>Østensjø (706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6517576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25698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44B5D31-C5F7-4934-ABE9-C394D606E8F0}"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9118900"/>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879292614"/>
              </p:ext>
            </p:extLst>
          </p:nvPr>
        </p:nvGraphicFramePr>
        <p:xfrm>
          <a:off x="8691824" y="1600200"/>
          <a:ext cx="289057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2E22E97-BB43-4B8B-A4DF-52AEC04859FF}"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3179742742"/>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83784815"/>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2592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C095497-8DD9-4AAE-87ED-118AABB9C9C5}"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3230537335"/>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633894146"/>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TotalTime>
  <Words>1122</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5</cp:revision>
  <cp:lastPrinted>2017-03-24T13:40:26Z</cp:lastPrinted>
  <dcterms:created xsi:type="dcterms:W3CDTF">2017-08-30T11:56:19Z</dcterms:created>
  <dcterms:modified xsi:type="dcterms:W3CDTF">2018-08-27T15:19:36Z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