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ppt/charts/chart15.xml" ContentType="application/vnd.openxmlformats-officedocument.drawingml.chart+xml"/>
  <Override PartName="/ppt/theme/themeOverride15.xml" ContentType="application/vnd.openxmlformats-officedocument.themeOverride+xml"/>
  <Override PartName="/ppt/charts/chart16.xml" ContentType="application/vnd.openxmlformats-officedocument.drawingml.chart+xml"/>
  <Override PartName="/ppt/theme/themeOverride16.xml" ContentType="application/vnd.openxmlformats-officedocument.themeOverride+xml"/>
  <Override PartName="/ppt/charts/chart17.xml" ContentType="application/vnd.openxmlformats-officedocument.drawingml.chart+xml"/>
  <Override PartName="/ppt/theme/themeOverride17.xml" ContentType="application/vnd.openxmlformats-officedocument.themeOverride+xml"/>
  <Override PartName="/ppt/charts/chart18.xml" ContentType="application/vnd.openxmlformats-officedocument.drawingml.chart+xml"/>
  <Override PartName="/ppt/theme/themeOverride18.xml" ContentType="application/vnd.openxmlformats-officedocument.themeOverride+xml"/>
  <Override PartName="/ppt/charts/chart19.xml" ContentType="application/vnd.openxmlformats-officedocument.drawingml.chart+xml"/>
  <Override PartName="/ppt/theme/themeOverride19.xml" ContentType="application/vnd.openxmlformats-officedocument.themeOverride+xml"/>
  <Override PartName="/ppt/charts/chart20.xml" ContentType="application/vnd.openxmlformats-officedocument.drawingml.chart+xml"/>
  <Override PartName="/ppt/theme/themeOverride20.xml" ContentType="application/vnd.openxmlformats-officedocument.themeOverride+xml"/>
  <Override PartName="/ppt/charts/chart21.xml" ContentType="application/vnd.openxmlformats-officedocument.drawingml.chart+xml"/>
  <Override PartName="/ppt/theme/themeOverride21.xml" ContentType="application/vnd.openxmlformats-officedocument.themeOverride+xml"/>
  <Override PartName="/ppt/charts/chart22.xml" ContentType="application/vnd.openxmlformats-officedocument.drawingml.chart+xml"/>
  <Override PartName="/ppt/theme/themeOverride22.xml" ContentType="application/vnd.openxmlformats-officedocument.themeOverride+xml"/>
  <Override PartName="/ppt/charts/chart23.xml" ContentType="application/vnd.openxmlformats-officedocument.drawingml.chart+xml"/>
  <Override PartName="/ppt/theme/themeOverride23.xml" ContentType="application/vnd.openxmlformats-officedocument.themeOverride+xml"/>
  <Override PartName="/ppt/charts/chart24.xml" ContentType="application/vnd.openxmlformats-officedocument.drawingml.chart+xml"/>
  <Override PartName="/ppt/theme/themeOverride24.xml" ContentType="application/vnd.openxmlformats-officedocument.themeOverride+xml"/>
  <Override PartName="/ppt/charts/chart25.xml" ContentType="application/vnd.openxmlformats-officedocument.drawingml.chart+xml"/>
  <Override PartName="/ppt/theme/themeOverride25.xml" ContentType="application/vnd.openxmlformats-officedocument.themeOverride+xml"/>
  <Override PartName="/ppt/charts/chart26.xml" ContentType="application/vnd.openxmlformats-officedocument.drawingml.chart+xml"/>
  <Override PartName="/ppt/theme/themeOverride26.xml" ContentType="application/vnd.openxmlformats-officedocument.themeOverride+xml"/>
  <Override PartName="/ppt/charts/chart27.xml" ContentType="application/vnd.openxmlformats-officedocument.drawingml.chart+xml"/>
  <Override PartName="/ppt/theme/themeOverride27.xml" ContentType="application/vnd.openxmlformats-officedocument.themeOverride+xml"/>
  <Override PartName="/ppt/charts/chart28.xml" ContentType="application/vnd.openxmlformats-officedocument.drawingml.chart+xml"/>
  <Override PartName="/ppt/theme/themeOverride28.xml" ContentType="application/vnd.openxmlformats-officedocument.themeOverride+xml"/>
  <Override PartName="/ppt/charts/chart29.xml" ContentType="application/vnd.openxmlformats-officedocument.drawingml.chart+xml"/>
  <Override PartName="/ppt/theme/themeOverride29.xml" ContentType="application/vnd.openxmlformats-officedocument.themeOverride+xml"/>
  <Override PartName="/ppt/charts/chart30.xml" ContentType="application/vnd.openxmlformats-officedocument.drawingml.chart+xml"/>
  <Override PartName="/ppt/theme/themeOverride30.xml" ContentType="application/vnd.openxmlformats-officedocument.themeOverride+xml"/>
  <Override PartName="/ppt/charts/chart31.xml" ContentType="application/vnd.openxmlformats-officedocument.drawingml.chart+xml"/>
  <Override PartName="/ppt/theme/themeOverride31.xml" ContentType="application/vnd.openxmlformats-officedocument.themeOverride+xml"/>
  <Override PartName="/ppt/charts/chart32.xml" ContentType="application/vnd.openxmlformats-officedocument.drawingml.chart+xml"/>
  <Override PartName="/ppt/theme/themeOverride32.xml" ContentType="application/vnd.openxmlformats-officedocument.themeOverride+xml"/>
  <Override PartName="/ppt/charts/chart33.xml" ContentType="application/vnd.openxmlformats-officedocument.drawingml.chart+xml"/>
  <Override PartName="/ppt/theme/themeOverride33.xml" ContentType="application/vnd.openxmlformats-officedocument.themeOverride+xml"/>
  <Override PartName="/ppt/charts/chart34.xml" ContentType="application/vnd.openxmlformats-officedocument.drawingml.chart+xml"/>
  <Override PartName="/ppt/theme/themeOverride34.xml" ContentType="application/vnd.openxmlformats-officedocument.themeOverride+xml"/>
  <Override PartName="/ppt/charts/chart35.xml" ContentType="application/vnd.openxmlformats-officedocument.drawingml.chart+xml"/>
  <Override PartName="/ppt/theme/themeOverride35.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29" r:id="rId5"/>
  </p:sldMasterIdLst>
  <p:notesMasterIdLst>
    <p:notesMasterId r:id="rId37"/>
  </p:notesMasterIdLst>
  <p:handoutMasterIdLst>
    <p:handoutMasterId r:id="rId38"/>
  </p:handoutMasterIdLst>
  <p:sldIdLst>
    <p:sldId id="413" r:id="rId6"/>
    <p:sldId id="414" r:id="rId7"/>
    <p:sldId id="415" r:id="rId8"/>
    <p:sldId id="416" r:id="rId9"/>
    <p:sldId id="417" r:id="rId10"/>
    <p:sldId id="378" r:id="rId11"/>
    <p:sldId id="380" r:id="rId12"/>
    <p:sldId id="418" r:id="rId13"/>
    <p:sldId id="382" r:id="rId14"/>
    <p:sldId id="384" r:id="rId15"/>
    <p:sldId id="386" r:id="rId16"/>
    <p:sldId id="388" r:id="rId17"/>
    <p:sldId id="419" r:id="rId18"/>
    <p:sldId id="390" r:id="rId19"/>
    <p:sldId id="392" r:id="rId20"/>
    <p:sldId id="420" r:id="rId21"/>
    <p:sldId id="396" r:id="rId22"/>
    <p:sldId id="398" r:id="rId23"/>
    <p:sldId id="394" r:id="rId24"/>
    <p:sldId id="400" r:id="rId25"/>
    <p:sldId id="421" r:id="rId26"/>
    <p:sldId id="402" r:id="rId27"/>
    <p:sldId id="422" r:id="rId28"/>
    <p:sldId id="404" r:id="rId29"/>
    <p:sldId id="406" r:id="rId30"/>
    <p:sldId id="423" r:id="rId31"/>
    <p:sldId id="408" r:id="rId32"/>
    <p:sldId id="424" r:id="rId33"/>
    <p:sldId id="410" r:id="rId34"/>
    <p:sldId id="425" r:id="rId35"/>
    <p:sldId id="412" r:id="rId36"/>
  </p:sldIdLst>
  <p:sldSz cx="12192000" cy="6858000"/>
  <p:notesSz cx="6805613" cy="9939338"/>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76" userDrawn="1">
          <p15:clr>
            <a:srgbClr val="A4A3A4"/>
          </p15:clr>
        </p15:guide>
        <p15:guide id="2" orient="horz" pos="4152">
          <p15:clr>
            <a:srgbClr val="A4A3A4"/>
          </p15:clr>
        </p15:guide>
        <p15:guide id="6" orient="horz" pos="3598">
          <p15:clr>
            <a:srgbClr val="A4A3A4"/>
          </p15:clr>
        </p15:guide>
        <p15:guide id="7" orient="horz" pos="4020" userDrawn="1">
          <p15:clr>
            <a:srgbClr val="A4A3A4"/>
          </p15:clr>
        </p15:guide>
        <p15:guide id="8" pos="7446" userDrawn="1">
          <p15:clr>
            <a:srgbClr val="A4A3A4"/>
          </p15:clr>
        </p15:guide>
        <p15:guide id="9" pos="3840" userDrawn="1">
          <p15:clr>
            <a:srgbClr val="A4A3A4"/>
          </p15:clr>
        </p15:guide>
        <p15:guide id="10" pos="228" userDrawn="1">
          <p15:clr>
            <a:srgbClr val="A4A3A4"/>
          </p15:clr>
        </p15:guide>
        <p15:guide id="11" pos="3898" userDrawn="1">
          <p15:clr>
            <a:srgbClr val="A4A3A4"/>
          </p15:clr>
        </p15:guide>
        <p15:guide id="12" pos="37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304B"/>
    <a:srgbClr val="E7E7E7"/>
    <a:srgbClr val="C0C0C0"/>
    <a:srgbClr val="989898"/>
    <a:srgbClr val="000000"/>
    <a:srgbClr val="717171"/>
    <a:srgbClr val="C8D405"/>
    <a:srgbClr val="00AEC3"/>
    <a:srgbClr val="987000"/>
    <a:srgbClr val="D7B4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097" autoAdjust="0"/>
    <p:restoredTop sz="94476" autoAdjust="0"/>
  </p:normalViewPr>
  <p:slideViewPr>
    <p:cSldViewPr snapToGrid="0" showGuides="1">
      <p:cViewPr varScale="1">
        <p:scale>
          <a:sx n="106" d="100"/>
          <a:sy n="106" d="100"/>
        </p:scale>
        <p:origin x="120" y="660"/>
      </p:cViewPr>
      <p:guideLst>
        <p:guide orient="horz" pos="1076"/>
        <p:guide orient="horz" pos="4152"/>
        <p:guide orient="horz" pos="3598"/>
        <p:guide orient="horz" pos="4020"/>
        <p:guide pos="7446"/>
        <p:guide pos="3840"/>
        <p:guide pos="228"/>
        <p:guide pos="3898"/>
        <p:guide pos="378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howGuides="1">
      <p:cViewPr varScale="1">
        <p:scale>
          <a:sx n="95" d="100"/>
          <a:sy n="95" d="100"/>
        </p:scale>
        <p:origin x="234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23.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24.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25.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26.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27.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28.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29.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30.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31.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32.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33.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34.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35.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smtClean="0"/>
              <a:t>I </a:t>
            </a:r>
            <a:r>
              <a:rPr lang="nb-NO"/>
              <a:t>hvilken grad</a:t>
            </a:r>
          </a:p>
        </c:rich>
      </c:tx>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Trives du i Oslo? (n=660)</c:v>
                </c:pt>
                <c:pt idx="1">
                  <c:v>Trives du i området der du bor? (n=639)</c:v>
                </c:pt>
                <c:pt idx="2">
                  <c:v>Er det pent i området der du bor? (n=654)</c:v>
                </c:pt>
                <c:pt idx="3">
                  <c:v>Finnes det utendørs møteplasser som er fristende å bruke i området der du bor? (n=642)</c:v>
                </c:pt>
                <c:pt idx="4">
                  <c:v>Er du en del av et godt nabofelleskap? (n=653)</c:v>
                </c:pt>
              </c:strCache>
            </c:strRef>
          </c:cat>
          <c:val>
            <c:numRef>
              <c:f>Sheet1!$D$2:$D$6</c:f>
              <c:numCache>
                <c:formatCode>0</c:formatCode>
                <c:ptCount val="5"/>
                <c:pt idx="0">
                  <c:v>2</c:v>
                </c:pt>
                <c:pt idx="1">
                  <c:v>1</c:v>
                </c:pt>
                <c:pt idx="2">
                  <c:v>1</c:v>
                </c:pt>
                <c:pt idx="3">
                  <c:v>15</c:v>
                </c:pt>
                <c:pt idx="4">
                  <c:v>10</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Trives du i Oslo? (n=660)</c:v>
                </c:pt>
                <c:pt idx="1">
                  <c:v>Trives du i området der du bor? (n=639)</c:v>
                </c:pt>
                <c:pt idx="2">
                  <c:v>Er det pent i området der du bor? (n=654)</c:v>
                </c:pt>
                <c:pt idx="3">
                  <c:v>Finnes det utendørs møteplasser som er fristende å bruke i området der du bor? (n=642)</c:v>
                </c:pt>
                <c:pt idx="4">
                  <c:v>Er du en del av et godt nabofelleskap? (n=653)</c:v>
                </c:pt>
              </c:strCache>
            </c:strRef>
          </c:cat>
          <c:val>
            <c:numRef>
              <c:f>Sheet1!$C$2:$C$6</c:f>
              <c:numCache>
                <c:formatCode>0</c:formatCode>
                <c:ptCount val="5"/>
                <c:pt idx="0">
                  <c:v>14</c:v>
                </c:pt>
                <c:pt idx="1">
                  <c:v>9</c:v>
                </c:pt>
                <c:pt idx="2">
                  <c:v>20</c:v>
                </c:pt>
                <c:pt idx="3">
                  <c:v>37</c:v>
                </c:pt>
                <c:pt idx="4">
                  <c:v>35</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Trives du i Oslo? (n=660)</c:v>
                </c:pt>
                <c:pt idx="1">
                  <c:v>Trives du i området der du bor? (n=639)</c:v>
                </c:pt>
                <c:pt idx="2">
                  <c:v>Er det pent i området der du bor? (n=654)</c:v>
                </c:pt>
                <c:pt idx="3">
                  <c:v>Finnes det utendørs møteplasser som er fristende å bruke i området der du bor? (n=642)</c:v>
                </c:pt>
                <c:pt idx="4">
                  <c:v>Er du en del av et godt nabofelleskap? (n=653)</c:v>
                </c:pt>
              </c:strCache>
            </c:strRef>
          </c:cat>
          <c:val>
            <c:numRef>
              <c:f>Sheet1!$B$2:$B$6</c:f>
              <c:numCache>
                <c:formatCode>0</c:formatCode>
                <c:ptCount val="5"/>
                <c:pt idx="0">
                  <c:v>83</c:v>
                </c:pt>
                <c:pt idx="1">
                  <c:v>90</c:v>
                </c:pt>
                <c:pt idx="2">
                  <c:v>79</c:v>
                </c:pt>
                <c:pt idx="3">
                  <c:v>48</c:v>
                </c:pt>
                <c:pt idx="4">
                  <c:v>55</c:v>
                </c:pt>
              </c:numCache>
            </c:numRef>
          </c:val>
        </c:ser>
        <c:dLbls>
          <c:showLegendKey val="0"/>
          <c:showVal val="0"/>
          <c:showCatName val="0"/>
          <c:showSerName val="0"/>
          <c:showPercent val="0"/>
          <c:showBubbleSize val="0"/>
        </c:dLbls>
        <c:gapWidth val="50"/>
        <c:overlap val="100"/>
        <c:axId val="597367904"/>
        <c:axId val="597368688"/>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Sheet1!$A$2:$A$6</c15:sqref>
                        </c15:formulaRef>
                      </c:ext>
                    </c:extLst>
                    <c:strCache>
                      <c:ptCount val="5"/>
                      <c:pt idx="0">
                        <c:v>Trives du i Oslo? (n=660)</c:v>
                      </c:pt>
                      <c:pt idx="1">
                        <c:v>Trives du i området der du bor? (n=639)</c:v>
                      </c:pt>
                      <c:pt idx="2">
                        <c:v>Er det pent i området der du bor? (n=654)</c:v>
                      </c:pt>
                      <c:pt idx="3">
                        <c:v>Finnes det utendørs møteplasser som er fristende å bruke i området der du bor? (n=642)</c:v>
                      </c:pt>
                      <c:pt idx="4">
                        <c:v>Er du en del av et godt nabofelleskap? (n=653)</c:v>
                      </c:pt>
                    </c:strCache>
                  </c:strRef>
                </c:cat>
                <c:val>
                  <c:numRef>
                    <c:extLst>
                      <c:ext uri="{02D57815-91ED-43cb-92C2-25804820EDAC}">
                        <c15:formulaRef>
                          <c15:sqref>Sheet1!$E$2:$E$6</c15:sqref>
                        </c15:formulaRef>
                      </c:ext>
                    </c:extLst>
                    <c:numCache>
                      <c:formatCode>0</c:formatCode>
                      <c:ptCount val="5"/>
                      <c:pt idx="0">
                        <c:v>100</c:v>
                      </c:pt>
                      <c:pt idx="1">
                        <c:v>100</c:v>
                      </c:pt>
                      <c:pt idx="2">
                        <c:v>100</c:v>
                      </c:pt>
                      <c:pt idx="3">
                        <c:v>100</c:v>
                      </c:pt>
                      <c:pt idx="4">
                        <c:v>100</c:v>
                      </c:pt>
                    </c:numCache>
                  </c:numRef>
                </c:val>
              </c15:ser>
            </c15:filteredBarSeries>
          </c:ext>
        </c:extLst>
      </c:barChart>
      <c:catAx>
        <c:axId val="597367904"/>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597368688"/>
        <c:crosses val="autoZero"/>
        <c:auto val="0"/>
        <c:lblAlgn val="ctr"/>
        <c:lblOffset val="100"/>
        <c:noMultiLvlLbl val="0"/>
      </c:catAx>
      <c:valAx>
        <c:axId val="597368688"/>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597367904"/>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Vestre Aker</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Din fastlege (n=4494)</c:v>
                </c:pt>
                <c:pt idx="1">
                  <c:v>Legevakten (n=1728)</c:v>
                </c:pt>
                <c:pt idx="2">
                  <c:v>Helsestasjonstjenesten (n=1148)</c:v>
                </c:pt>
                <c:pt idx="3">
                  <c:v>Skolehelsetjenesten (n=502)</c:v>
                </c:pt>
                <c:pt idx="4">
                  <c:v>Sykehjem / botilbud for eldre (n=98)</c:v>
                </c:pt>
                <c:pt idx="5">
                  <c:v>Hjemmetjenesten (n=132)</c:v>
                </c:pt>
                <c:pt idx="6">
                  <c:v>Eldre- /seniorsenteret (n=168)</c:v>
                </c:pt>
                <c:pt idx="7">
                  <c:v>Barnevernstjenesten (n=68)</c:v>
                </c:pt>
                <c:pt idx="8">
                  <c:v>NAV-kontoret (n=538)</c:v>
                </c:pt>
                <c:pt idx="9">
                  <c:v>Aktivitetstilbudet til eldre (n=108)</c:v>
                </c:pt>
              </c:strCache>
            </c:strRef>
          </c:cat>
          <c:val>
            <c:numRef>
              <c:f>Sheet1!$C$2:$C$11</c:f>
              <c:numCache>
                <c:formatCode>0</c:formatCode>
                <c:ptCount val="10"/>
                <c:pt idx="0">
                  <c:v>72</c:v>
                </c:pt>
                <c:pt idx="1">
                  <c:v>48</c:v>
                </c:pt>
                <c:pt idx="2">
                  <c:v>71</c:v>
                </c:pt>
                <c:pt idx="3">
                  <c:v>57</c:v>
                </c:pt>
                <c:pt idx="4">
                  <c:v>31</c:v>
                </c:pt>
                <c:pt idx="5">
                  <c:v>34</c:v>
                </c:pt>
                <c:pt idx="6">
                  <c:v>63</c:v>
                </c:pt>
                <c:pt idx="7">
                  <c:v>43</c:v>
                </c:pt>
                <c:pt idx="8">
                  <c:v>29</c:v>
                </c:pt>
                <c:pt idx="9">
                  <c:v>52</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Sheet1!$A$2:$A$11</c:f>
              <c:strCache>
                <c:ptCount val="10"/>
                <c:pt idx="0">
                  <c:v>Din fastlege (n=4494)</c:v>
                </c:pt>
                <c:pt idx="1">
                  <c:v>Legevakten (n=1728)</c:v>
                </c:pt>
                <c:pt idx="2">
                  <c:v>Helsestasjonstjenesten (n=1148)</c:v>
                </c:pt>
                <c:pt idx="3">
                  <c:v>Skolehelsetjenesten (n=502)</c:v>
                </c:pt>
                <c:pt idx="4">
                  <c:v>Sykehjem / botilbud for eldre (n=98)</c:v>
                </c:pt>
                <c:pt idx="5">
                  <c:v>Hjemmetjenesten (n=132)</c:v>
                </c:pt>
                <c:pt idx="6">
                  <c:v>Eldre- /seniorsenteret (n=168)</c:v>
                </c:pt>
                <c:pt idx="7">
                  <c:v>Barnevernstjenesten (n=68)</c:v>
                </c:pt>
                <c:pt idx="8">
                  <c:v>NAV-kontoret (n=538)</c:v>
                </c:pt>
                <c:pt idx="9">
                  <c:v>Aktivitetstilbudet til eldre (n=108)</c:v>
                </c:pt>
              </c:strCache>
            </c:strRef>
          </c:cat>
          <c:val>
            <c:numRef>
              <c:f>Sheet1!$B$2:$B$11</c:f>
              <c:numCache>
                <c:formatCode>0</c:formatCode>
                <c:ptCount val="10"/>
                <c:pt idx="0">
                  <c:v>66</c:v>
                </c:pt>
                <c:pt idx="1">
                  <c:v>51</c:v>
                </c:pt>
                <c:pt idx="2">
                  <c:v>70</c:v>
                </c:pt>
                <c:pt idx="3">
                  <c:v>56</c:v>
                </c:pt>
                <c:pt idx="4">
                  <c:v>28</c:v>
                </c:pt>
                <c:pt idx="5">
                  <c:v>33</c:v>
                </c:pt>
                <c:pt idx="6">
                  <c:v>60</c:v>
                </c:pt>
                <c:pt idx="7">
                  <c:v>40</c:v>
                </c:pt>
                <c:pt idx="8">
                  <c:v>33</c:v>
                </c:pt>
                <c:pt idx="9">
                  <c:v>49</c:v>
                </c:pt>
              </c:numCache>
            </c:numRef>
          </c:val>
        </c:ser>
        <c:dLbls>
          <c:showLegendKey val="0"/>
          <c:showVal val="0"/>
          <c:showCatName val="0"/>
          <c:showSerName val="0"/>
          <c:showPercent val="0"/>
          <c:showBubbleSize val="0"/>
        </c:dLbls>
        <c:gapWidth val="50"/>
        <c:overlap val="100"/>
        <c:axId val="598036232"/>
        <c:axId val="598036624"/>
      </c:barChart>
      <c:catAx>
        <c:axId val="598036232"/>
        <c:scaling>
          <c:orientation val="maxMin"/>
        </c:scaling>
        <c:delete val="1"/>
        <c:axPos val="l"/>
        <c:numFmt formatCode="General" sourceLinked="1"/>
        <c:majorTickMark val="out"/>
        <c:minorTickMark val="none"/>
        <c:tickLblPos val="nextTo"/>
        <c:crossAx val="598036624"/>
        <c:crosses val="autoZero"/>
        <c:auto val="0"/>
        <c:lblAlgn val="ctr"/>
        <c:lblOffset val="100"/>
        <c:noMultiLvlLbl val="0"/>
      </c:catAx>
      <c:valAx>
        <c:axId val="598036624"/>
        <c:scaling>
          <c:orientation val="minMax"/>
          <c:max val="1"/>
          <c:min val="0"/>
        </c:scaling>
        <c:delete val="1"/>
        <c:axPos val="t"/>
        <c:numFmt formatCode="0%" sourceLinked="1"/>
        <c:majorTickMark val="out"/>
        <c:minorTickMark val="none"/>
        <c:tickLblPos val="high"/>
        <c:crossAx val="598036232"/>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Basert på ditt inntrykk, hvordan vurderer du:</a:t>
            </a:r>
          </a:p>
        </c:rich>
      </c:tx>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Din fastlege (n=45)</c:v>
                </c:pt>
                <c:pt idx="1">
                  <c:v>Legevakten (n=181)</c:v>
                </c:pt>
                <c:pt idx="2">
                  <c:v>Helsestasjonstjenesten (n=149)</c:v>
                </c:pt>
                <c:pt idx="3">
                  <c:v>Skolehelsetjenesten (n=104)</c:v>
                </c:pt>
                <c:pt idx="4">
                  <c:v>Sykehjem / botilbud for eldre (n=132)</c:v>
                </c:pt>
                <c:pt idx="5">
                  <c:v>Hjemmetjenesten (n=109)</c:v>
                </c:pt>
                <c:pt idx="6">
                  <c:v>Eldre- /seniorsenteret (n=101)</c:v>
                </c:pt>
                <c:pt idx="7">
                  <c:v>Barnevernstjenesten (n=101)</c:v>
                </c:pt>
                <c:pt idx="8">
                  <c:v>NAV-kontoret (n=113)</c:v>
                </c:pt>
                <c:pt idx="9">
                  <c:v>Aktivitetstilbudet til eldre (n=98)</c:v>
                </c:pt>
              </c:strCache>
            </c:strRef>
          </c:cat>
          <c:val>
            <c:numRef>
              <c:f>Sheet1!$D$2:$D$11</c:f>
              <c:numCache>
                <c:formatCode>0</c:formatCode>
                <c:ptCount val="10"/>
                <c:pt idx="0">
                  <c:v>13</c:v>
                </c:pt>
                <c:pt idx="1">
                  <c:v>10</c:v>
                </c:pt>
                <c:pt idx="2">
                  <c:v>2</c:v>
                </c:pt>
                <c:pt idx="3">
                  <c:v>7</c:v>
                </c:pt>
                <c:pt idx="4">
                  <c:v>21</c:v>
                </c:pt>
                <c:pt idx="5">
                  <c:v>15</c:v>
                </c:pt>
                <c:pt idx="6">
                  <c:v>13</c:v>
                </c:pt>
                <c:pt idx="7">
                  <c:v>16</c:v>
                </c:pt>
                <c:pt idx="8">
                  <c:v>22</c:v>
                </c:pt>
                <c:pt idx="9">
                  <c:v>17</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Din fastlege (n=45)</c:v>
                </c:pt>
                <c:pt idx="1">
                  <c:v>Legevakten (n=181)</c:v>
                </c:pt>
                <c:pt idx="2">
                  <c:v>Helsestasjonstjenesten (n=149)</c:v>
                </c:pt>
                <c:pt idx="3">
                  <c:v>Skolehelsetjenesten (n=104)</c:v>
                </c:pt>
                <c:pt idx="4">
                  <c:v>Sykehjem / botilbud for eldre (n=132)</c:v>
                </c:pt>
                <c:pt idx="5">
                  <c:v>Hjemmetjenesten (n=109)</c:v>
                </c:pt>
                <c:pt idx="6">
                  <c:v>Eldre- /seniorsenteret (n=101)</c:v>
                </c:pt>
                <c:pt idx="7">
                  <c:v>Barnevernstjenesten (n=101)</c:v>
                </c:pt>
                <c:pt idx="8">
                  <c:v>NAV-kontoret (n=113)</c:v>
                </c:pt>
                <c:pt idx="9">
                  <c:v>Aktivitetstilbudet til eldre (n=98)</c:v>
                </c:pt>
              </c:strCache>
            </c:strRef>
          </c:cat>
          <c:val>
            <c:numRef>
              <c:f>Sheet1!$C$2:$C$11</c:f>
              <c:numCache>
                <c:formatCode>0</c:formatCode>
                <c:ptCount val="10"/>
                <c:pt idx="0">
                  <c:v>34</c:v>
                </c:pt>
                <c:pt idx="1">
                  <c:v>54</c:v>
                </c:pt>
                <c:pt idx="2">
                  <c:v>50</c:v>
                </c:pt>
                <c:pt idx="3">
                  <c:v>59</c:v>
                </c:pt>
                <c:pt idx="4">
                  <c:v>60</c:v>
                </c:pt>
                <c:pt idx="5">
                  <c:v>65</c:v>
                </c:pt>
                <c:pt idx="6">
                  <c:v>49</c:v>
                </c:pt>
                <c:pt idx="7">
                  <c:v>55</c:v>
                </c:pt>
                <c:pt idx="8">
                  <c:v>54</c:v>
                </c:pt>
                <c:pt idx="9">
                  <c:v>44</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Din fastlege (n=45)</c:v>
                </c:pt>
                <c:pt idx="1">
                  <c:v>Legevakten (n=181)</c:v>
                </c:pt>
                <c:pt idx="2">
                  <c:v>Helsestasjonstjenesten (n=149)</c:v>
                </c:pt>
                <c:pt idx="3">
                  <c:v>Skolehelsetjenesten (n=104)</c:v>
                </c:pt>
                <c:pt idx="4">
                  <c:v>Sykehjem / botilbud for eldre (n=132)</c:v>
                </c:pt>
                <c:pt idx="5">
                  <c:v>Hjemmetjenesten (n=109)</c:v>
                </c:pt>
                <c:pt idx="6">
                  <c:v>Eldre- /seniorsenteret (n=101)</c:v>
                </c:pt>
                <c:pt idx="7">
                  <c:v>Barnevernstjenesten (n=101)</c:v>
                </c:pt>
                <c:pt idx="8">
                  <c:v>NAV-kontoret (n=113)</c:v>
                </c:pt>
                <c:pt idx="9">
                  <c:v>Aktivitetstilbudet til eldre (n=98)</c:v>
                </c:pt>
              </c:strCache>
            </c:strRef>
          </c:cat>
          <c:val>
            <c:numRef>
              <c:f>Sheet1!$B$2:$B$11</c:f>
              <c:numCache>
                <c:formatCode>0</c:formatCode>
                <c:ptCount val="10"/>
                <c:pt idx="0">
                  <c:v>53</c:v>
                </c:pt>
                <c:pt idx="1">
                  <c:v>36</c:v>
                </c:pt>
                <c:pt idx="2">
                  <c:v>48</c:v>
                </c:pt>
                <c:pt idx="3">
                  <c:v>34</c:v>
                </c:pt>
                <c:pt idx="4">
                  <c:v>19</c:v>
                </c:pt>
                <c:pt idx="5">
                  <c:v>20</c:v>
                </c:pt>
                <c:pt idx="6">
                  <c:v>38</c:v>
                </c:pt>
                <c:pt idx="7">
                  <c:v>29</c:v>
                </c:pt>
                <c:pt idx="8">
                  <c:v>25</c:v>
                </c:pt>
                <c:pt idx="9">
                  <c:v>39</c:v>
                </c:pt>
              </c:numCache>
            </c:numRef>
          </c:val>
        </c:ser>
        <c:dLbls>
          <c:showLegendKey val="0"/>
          <c:showVal val="0"/>
          <c:showCatName val="0"/>
          <c:showSerName val="0"/>
          <c:showPercent val="0"/>
          <c:showBubbleSize val="0"/>
        </c:dLbls>
        <c:gapWidth val="50"/>
        <c:overlap val="100"/>
        <c:axId val="598037408"/>
        <c:axId val="598037800"/>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Sheet1!$A$2:$A$11</c15:sqref>
                        </c15:formulaRef>
                      </c:ext>
                    </c:extLst>
                    <c:strCache>
                      <c:ptCount val="10"/>
                      <c:pt idx="0">
                        <c:v>Din fastlege (n=45)</c:v>
                      </c:pt>
                      <c:pt idx="1">
                        <c:v>Legevakten (n=181)</c:v>
                      </c:pt>
                      <c:pt idx="2">
                        <c:v>Helsestasjonstjenesten (n=149)</c:v>
                      </c:pt>
                      <c:pt idx="3">
                        <c:v>Skolehelsetjenesten (n=104)</c:v>
                      </c:pt>
                      <c:pt idx="4">
                        <c:v>Sykehjem / botilbud for eldre (n=132)</c:v>
                      </c:pt>
                      <c:pt idx="5">
                        <c:v>Hjemmetjenesten (n=109)</c:v>
                      </c:pt>
                      <c:pt idx="6">
                        <c:v>Eldre- /seniorsenteret (n=101)</c:v>
                      </c:pt>
                      <c:pt idx="7">
                        <c:v>Barnevernstjenesten (n=101)</c:v>
                      </c:pt>
                      <c:pt idx="8">
                        <c:v>NAV-kontoret (n=113)</c:v>
                      </c:pt>
                      <c:pt idx="9">
                        <c:v>Aktivitetstilbudet til eldre (n=98)</c:v>
                      </c:pt>
                    </c:strCache>
                  </c:strRef>
                </c:cat>
                <c:val>
                  <c:numRef>
                    <c:extLst>
                      <c:ext uri="{02D57815-91ED-43cb-92C2-25804820EDAC}">
                        <c15:formulaRef>
                          <c15:sqref>Sheet1!$E$2:$E$11</c15:sqref>
                        </c15:formulaRef>
                      </c:ext>
                    </c:extLst>
                    <c:numCache>
                      <c:formatCode>0</c:formatCode>
                      <c:ptCount val="10"/>
                      <c:pt idx="0">
                        <c:v>100</c:v>
                      </c:pt>
                      <c:pt idx="1">
                        <c:v>100</c:v>
                      </c:pt>
                      <c:pt idx="2">
                        <c:v>100</c:v>
                      </c:pt>
                      <c:pt idx="3">
                        <c:v>100</c:v>
                      </c:pt>
                      <c:pt idx="4">
                        <c:v>100</c:v>
                      </c:pt>
                      <c:pt idx="5">
                        <c:v>100</c:v>
                      </c:pt>
                      <c:pt idx="6">
                        <c:v>100</c:v>
                      </c:pt>
                      <c:pt idx="7">
                        <c:v>100</c:v>
                      </c:pt>
                      <c:pt idx="8">
                        <c:v>100</c:v>
                      </c:pt>
                      <c:pt idx="9">
                        <c:v>100</c:v>
                      </c:pt>
                    </c:numCache>
                  </c:numRef>
                </c:val>
              </c15:ser>
            </c15:filteredBarSeries>
          </c:ext>
        </c:extLst>
      </c:barChart>
      <c:catAx>
        <c:axId val="598037408"/>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598037800"/>
        <c:crosses val="autoZero"/>
        <c:auto val="0"/>
        <c:lblAlgn val="ctr"/>
        <c:lblOffset val="100"/>
        <c:noMultiLvlLbl val="0"/>
      </c:catAx>
      <c:valAx>
        <c:axId val="598037800"/>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598037408"/>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Vestre Aker</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Din fastlege (n=446)</c:v>
                </c:pt>
                <c:pt idx="1">
                  <c:v>Legevakten (n=1016)</c:v>
                </c:pt>
                <c:pt idx="2">
                  <c:v>Helsestasjonstjenesten (n=830)</c:v>
                </c:pt>
                <c:pt idx="3">
                  <c:v>Skolehelsetjenesten (n=502)</c:v>
                </c:pt>
                <c:pt idx="4">
                  <c:v>Sykehjem / botilbud for eldre (n=389)</c:v>
                </c:pt>
                <c:pt idx="5">
                  <c:v>Hjemmetjenesten (n=325)</c:v>
                </c:pt>
                <c:pt idx="6">
                  <c:v>Eldre- /seniorsenteret (n=470)</c:v>
                </c:pt>
                <c:pt idx="7">
                  <c:v>Barnevernstjenesten (n=348)</c:v>
                </c:pt>
                <c:pt idx="8">
                  <c:v>NAV-kontoret (n=322)</c:v>
                </c:pt>
                <c:pt idx="9">
                  <c:v>Aktivitetstilbudet til eldre (n=363)</c:v>
                </c:pt>
              </c:strCache>
            </c:strRef>
          </c:cat>
          <c:val>
            <c:numRef>
              <c:f>Sheet1!$C$2:$C$11</c:f>
              <c:numCache>
                <c:formatCode>0</c:formatCode>
                <c:ptCount val="10"/>
                <c:pt idx="0">
                  <c:v>53</c:v>
                </c:pt>
                <c:pt idx="1">
                  <c:v>36</c:v>
                </c:pt>
                <c:pt idx="2">
                  <c:v>48</c:v>
                </c:pt>
                <c:pt idx="3">
                  <c:v>34</c:v>
                </c:pt>
                <c:pt idx="4">
                  <c:v>19</c:v>
                </c:pt>
                <c:pt idx="5">
                  <c:v>20</c:v>
                </c:pt>
                <c:pt idx="6">
                  <c:v>38</c:v>
                </c:pt>
                <c:pt idx="7">
                  <c:v>29</c:v>
                </c:pt>
                <c:pt idx="8">
                  <c:v>25</c:v>
                </c:pt>
                <c:pt idx="9">
                  <c:v>39</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Din fastlege (n=446)</c:v>
                </c:pt>
                <c:pt idx="1">
                  <c:v>Legevakten (n=1016)</c:v>
                </c:pt>
                <c:pt idx="2">
                  <c:v>Helsestasjonstjenesten (n=830)</c:v>
                </c:pt>
                <c:pt idx="3">
                  <c:v>Skolehelsetjenesten (n=502)</c:v>
                </c:pt>
                <c:pt idx="4">
                  <c:v>Sykehjem / botilbud for eldre (n=389)</c:v>
                </c:pt>
                <c:pt idx="5">
                  <c:v>Hjemmetjenesten (n=325)</c:v>
                </c:pt>
                <c:pt idx="6">
                  <c:v>Eldre- /seniorsenteret (n=470)</c:v>
                </c:pt>
                <c:pt idx="7">
                  <c:v>Barnevernstjenesten (n=348)</c:v>
                </c:pt>
                <c:pt idx="8">
                  <c:v>NAV-kontoret (n=322)</c:v>
                </c:pt>
                <c:pt idx="9">
                  <c:v>Aktivitetstilbudet til eldre (n=363)</c:v>
                </c:pt>
              </c:strCache>
            </c:strRef>
          </c:cat>
          <c:val>
            <c:numRef>
              <c:f>Sheet1!$B$2:$B$11</c:f>
              <c:numCache>
                <c:formatCode>0</c:formatCode>
                <c:ptCount val="10"/>
                <c:pt idx="0">
                  <c:v>50</c:v>
                </c:pt>
                <c:pt idx="1">
                  <c:v>37</c:v>
                </c:pt>
                <c:pt idx="2">
                  <c:v>45</c:v>
                </c:pt>
                <c:pt idx="3">
                  <c:v>34</c:v>
                </c:pt>
                <c:pt idx="4">
                  <c:v>21</c:v>
                </c:pt>
                <c:pt idx="5">
                  <c:v>22</c:v>
                </c:pt>
                <c:pt idx="6">
                  <c:v>33</c:v>
                </c:pt>
                <c:pt idx="7">
                  <c:v>27</c:v>
                </c:pt>
                <c:pt idx="8">
                  <c:v>22</c:v>
                </c:pt>
                <c:pt idx="9">
                  <c:v>27</c:v>
                </c:pt>
              </c:numCache>
            </c:numRef>
          </c:val>
        </c:ser>
        <c:dLbls>
          <c:showLegendKey val="0"/>
          <c:showVal val="0"/>
          <c:showCatName val="0"/>
          <c:showSerName val="0"/>
          <c:showPercent val="0"/>
          <c:showBubbleSize val="0"/>
        </c:dLbls>
        <c:gapWidth val="50"/>
        <c:overlap val="100"/>
        <c:axId val="598038584"/>
        <c:axId val="598038976"/>
      </c:barChart>
      <c:catAx>
        <c:axId val="598038584"/>
        <c:scaling>
          <c:orientation val="maxMin"/>
        </c:scaling>
        <c:delete val="1"/>
        <c:axPos val="l"/>
        <c:numFmt formatCode="General" sourceLinked="1"/>
        <c:majorTickMark val="out"/>
        <c:minorTickMark val="none"/>
        <c:tickLblPos val="nextTo"/>
        <c:crossAx val="598038976"/>
        <c:crosses val="autoZero"/>
        <c:auto val="0"/>
        <c:lblAlgn val="ctr"/>
        <c:lblOffset val="100"/>
        <c:noMultiLvlLbl val="0"/>
      </c:catAx>
      <c:valAx>
        <c:axId val="598038976"/>
        <c:scaling>
          <c:orientation val="minMax"/>
          <c:max val="1"/>
          <c:min val="0"/>
        </c:scaling>
        <c:delete val="1"/>
        <c:axPos val="t"/>
        <c:numFmt formatCode="0%" sourceLinked="1"/>
        <c:majorTickMark val="out"/>
        <c:minorTickMark val="none"/>
        <c:tickLblPos val="high"/>
        <c:crossAx val="598038584"/>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fornøyd/misfornøyd er du med trygghet når det gjelder å ferdes ute på...</a:t>
            </a:r>
          </a:p>
        </c:rich>
      </c:tx>
      <c:layout/>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dagtid i Oslo sentrum  (n=662)</c:v>
                </c:pt>
                <c:pt idx="1">
                  <c:v>kveldstid i Oslo sentrum  (n=626)</c:v>
                </c:pt>
                <c:pt idx="2">
                  <c:v>dagtid der du bor (n=668)</c:v>
                </c:pt>
                <c:pt idx="3">
                  <c:v>kveldstid der du bor (n=660)</c:v>
                </c:pt>
              </c:strCache>
            </c:strRef>
          </c:cat>
          <c:val>
            <c:numRef>
              <c:f>Sheet1!$D$2:$D$5</c:f>
              <c:numCache>
                <c:formatCode>0</c:formatCode>
                <c:ptCount val="4"/>
                <c:pt idx="0">
                  <c:v>3</c:v>
                </c:pt>
                <c:pt idx="1">
                  <c:v>14</c:v>
                </c:pt>
                <c:pt idx="2">
                  <c:v>1</c:v>
                </c:pt>
                <c:pt idx="3">
                  <c:v>2</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dagtid i Oslo sentrum  (n=662)</c:v>
                </c:pt>
                <c:pt idx="1">
                  <c:v>kveldstid i Oslo sentrum  (n=626)</c:v>
                </c:pt>
                <c:pt idx="2">
                  <c:v>dagtid der du bor (n=668)</c:v>
                </c:pt>
                <c:pt idx="3">
                  <c:v>kveldstid der du bor (n=660)</c:v>
                </c:pt>
              </c:strCache>
            </c:strRef>
          </c:cat>
          <c:val>
            <c:numRef>
              <c:f>Sheet1!$C$2:$C$5</c:f>
              <c:numCache>
                <c:formatCode>0</c:formatCode>
                <c:ptCount val="4"/>
                <c:pt idx="0">
                  <c:v>18</c:v>
                </c:pt>
                <c:pt idx="1">
                  <c:v>49</c:v>
                </c:pt>
                <c:pt idx="2">
                  <c:v>4</c:v>
                </c:pt>
                <c:pt idx="3">
                  <c:v>11</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dagtid i Oslo sentrum  (n=662)</c:v>
                </c:pt>
                <c:pt idx="1">
                  <c:v>kveldstid i Oslo sentrum  (n=626)</c:v>
                </c:pt>
                <c:pt idx="2">
                  <c:v>dagtid der du bor (n=668)</c:v>
                </c:pt>
                <c:pt idx="3">
                  <c:v>kveldstid der du bor (n=660)</c:v>
                </c:pt>
              </c:strCache>
            </c:strRef>
          </c:cat>
          <c:val>
            <c:numRef>
              <c:f>Sheet1!$B$2:$B$5</c:f>
              <c:numCache>
                <c:formatCode>0</c:formatCode>
                <c:ptCount val="4"/>
                <c:pt idx="0">
                  <c:v>79</c:v>
                </c:pt>
                <c:pt idx="1">
                  <c:v>37</c:v>
                </c:pt>
                <c:pt idx="2">
                  <c:v>96</c:v>
                </c:pt>
                <c:pt idx="3">
                  <c:v>87</c:v>
                </c:pt>
              </c:numCache>
            </c:numRef>
          </c:val>
        </c:ser>
        <c:dLbls>
          <c:showLegendKey val="0"/>
          <c:showVal val="0"/>
          <c:showCatName val="0"/>
          <c:showSerName val="0"/>
          <c:showPercent val="0"/>
          <c:showBubbleSize val="0"/>
        </c:dLbls>
        <c:gapWidth val="50"/>
        <c:overlap val="100"/>
        <c:axId val="598039760"/>
        <c:axId val="598040152"/>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Sheet1!$A$2:$A$5</c15:sqref>
                        </c15:formulaRef>
                      </c:ext>
                    </c:extLst>
                    <c:strCache>
                      <c:ptCount val="4"/>
                      <c:pt idx="0">
                        <c:v>dagtid i Oslo sentrum  (n=662)</c:v>
                      </c:pt>
                      <c:pt idx="1">
                        <c:v>kveldstid i Oslo sentrum  (n=626)</c:v>
                      </c:pt>
                      <c:pt idx="2">
                        <c:v>dagtid der du bor (n=668)</c:v>
                      </c:pt>
                      <c:pt idx="3">
                        <c:v>kveldstid der du bor (n=660)</c:v>
                      </c:pt>
                    </c:strCache>
                  </c:strRef>
                </c:cat>
                <c:val>
                  <c:numRef>
                    <c:extLst>
                      <c:ext uri="{02D57815-91ED-43cb-92C2-25804820EDAC}">
                        <c15:formulaRef>
                          <c15:sqref>Sheet1!$E$2:$E$5</c15:sqref>
                        </c15:formulaRef>
                      </c:ext>
                    </c:extLst>
                    <c:numCache>
                      <c:formatCode>0</c:formatCode>
                      <c:ptCount val="4"/>
                      <c:pt idx="0">
                        <c:v>100</c:v>
                      </c:pt>
                      <c:pt idx="1">
                        <c:v>100</c:v>
                      </c:pt>
                      <c:pt idx="2">
                        <c:v>100</c:v>
                      </c:pt>
                      <c:pt idx="3">
                        <c:v>100</c:v>
                      </c:pt>
                    </c:numCache>
                  </c:numRef>
                </c:val>
              </c15:ser>
            </c15:filteredBarSeries>
          </c:ext>
        </c:extLst>
      </c:barChart>
      <c:catAx>
        <c:axId val="598039760"/>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598040152"/>
        <c:crosses val="autoZero"/>
        <c:auto val="0"/>
        <c:lblAlgn val="ctr"/>
        <c:lblOffset val="100"/>
        <c:noMultiLvlLbl val="0"/>
      </c:catAx>
      <c:valAx>
        <c:axId val="598040152"/>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598039760"/>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Vestre Aker</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dagtid i Oslo sentrum  (n=7844)</c:v>
                </c:pt>
                <c:pt idx="1">
                  <c:v>kveldstid i Oslo sentrum  (n=3628)</c:v>
                </c:pt>
                <c:pt idx="2">
                  <c:v>dagtid der du bor (n=8989)</c:v>
                </c:pt>
                <c:pt idx="3">
                  <c:v>kveldstid der du bor (n=6833)</c:v>
                </c:pt>
              </c:strCache>
            </c:strRef>
          </c:cat>
          <c:val>
            <c:numRef>
              <c:f>Sheet1!$C$2:$C$5</c:f>
              <c:numCache>
                <c:formatCode>0</c:formatCode>
                <c:ptCount val="4"/>
                <c:pt idx="0">
                  <c:v>79</c:v>
                </c:pt>
                <c:pt idx="1">
                  <c:v>37</c:v>
                </c:pt>
                <c:pt idx="2">
                  <c:v>96</c:v>
                </c:pt>
                <c:pt idx="3">
                  <c:v>87</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Sheet1!$A$2:$A$5</c:f>
              <c:strCache>
                <c:ptCount val="4"/>
                <c:pt idx="0">
                  <c:v>dagtid i Oslo sentrum  (n=7844)</c:v>
                </c:pt>
                <c:pt idx="1">
                  <c:v>kveldstid i Oslo sentrum  (n=3628)</c:v>
                </c:pt>
                <c:pt idx="2">
                  <c:v>dagtid der du bor (n=8989)</c:v>
                </c:pt>
                <c:pt idx="3">
                  <c:v>kveldstid der du bor (n=6833)</c:v>
                </c:pt>
              </c:strCache>
            </c:strRef>
          </c:cat>
          <c:val>
            <c:numRef>
              <c:f>Sheet1!$B$2:$B$5</c:f>
              <c:numCache>
                <c:formatCode>0</c:formatCode>
                <c:ptCount val="4"/>
                <c:pt idx="0">
                  <c:v>81</c:v>
                </c:pt>
                <c:pt idx="1">
                  <c:v>38</c:v>
                </c:pt>
                <c:pt idx="2">
                  <c:v>92</c:v>
                </c:pt>
                <c:pt idx="3">
                  <c:v>71</c:v>
                </c:pt>
              </c:numCache>
            </c:numRef>
          </c:val>
        </c:ser>
        <c:dLbls>
          <c:showLegendKey val="0"/>
          <c:showVal val="0"/>
          <c:showCatName val="0"/>
          <c:showSerName val="0"/>
          <c:showPercent val="0"/>
          <c:showBubbleSize val="0"/>
        </c:dLbls>
        <c:gapWidth val="50"/>
        <c:overlap val="100"/>
        <c:axId val="598040936"/>
        <c:axId val="598041328"/>
      </c:barChart>
      <c:catAx>
        <c:axId val="598040936"/>
        <c:scaling>
          <c:orientation val="maxMin"/>
        </c:scaling>
        <c:delete val="1"/>
        <c:axPos val="l"/>
        <c:numFmt formatCode="General" sourceLinked="1"/>
        <c:majorTickMark val="out"/>
        <c:minorTickMark val="none"/>
        <c:tickLblPos val="nextTo"/>
        <c:crossAx val="598041328"/>
        <c:crosses val="autoZero"/>
        <c:auto val="0"/>
        <c:lblAlgn val="ctr"/>
        <c:lblOffset val="100"/>
        <c:noMultiLvlLbl val="0"/>
      </c:catAx>
      <c:valAx>
        <c:axId val="598041328"/>
        <c:scaling>
          <c:orientation val="minMax"/>
          <c:max val="1"/>
          <c:min val="0"/>
        </c:scaling>
        <c:delete val="1"/>
        <c:axPos val="t"/>
        <c:numFmt formatCode="0%" sourceLinked="1"/>
        <c:majorTickMark val="out"/>
        <c:minorTickMark val="none"/>
        <c:tickLblPos val="high"/>
        <c:crossAx val="598040936"/>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Har du i løpet av de siste 12 månedene opplevd å bli dårlig behandlet i møte med en kommunal tjeneste, på grunn av:</a:t>
            </a:r>
          </a:p>
        </c:rich>
      </c:tx>
      <c:layout/>
      <c:overlay val="0"/>
    </c:title>
    <c:autoTitleDeleted val="0"/>
    <c:plotArea>
      <c:layout>
        <c:manualLayout>
          <c:layoutTarget val="inner"/>
          <c:xMode val="edge"/>
          <c:yMode val="edge"/>
          <c:x val="0.40906941761996729"/>
          <c:y val="0.17584898506682445"/>
          <c:w val="0.59093058238003271"/>
          <c:h val="0.80194645868735559"/>
        </c:manualLayout>
      </c:layout>
      <c:barChart>
        <c:barDir val="bar"/>
        <c:grouping val="clustered"/>
        <c:varyColors val="0"/>
        <c:ser>
          <c:idx val="0"/>
          <c:order val="0"/>
          <c:tx>
            <c:strRef>
              <c:f>Sheet1!$B$1</c:f>
              <c:strCache>
                <c:ptCount val="1"/>
                <c:pt idx="0">
                  <c:v>Total</c:v>
                </c:pt>
              </c:strCache>
            </c:strRef>
          </c:tx>
          <c:spPr>
            <a:solidFill>
              <a:srgbClr val="00B050"/>
            </a:solidFill>
          </c:spPr>
          <c:invertIfNegative val="0"/>
          <c:dPt>
            <c:idx val="16"/>
            <c:invertIfNegative val="0"/>
            <c:bubble3D val="0"/>
            <c:spPr>
              <a:solidFill>
                <a:srgbClr val="C0C0C0"/>
              </a:solidFill>
            </c:spPr>
          </c:dPt>
          <c:dLbls>
            <c:dLbl>
              <c:idx val="15"/>
              <c:delete val="1"/>
              <c:extLst>
                <c:ext xmlns:c15="http://schemas.microsoft.com/office/drawing/2012/chart" uri="{CE6537A1-D6FC-4f65-9D91-7224C49458BB}"/>
              </c:extLst>
            </c:dLbl>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Kjønn (n=9)</c:v>
                </c:pt>
                <c:pt idx="1">
                  <c:v>Alder (n=9)</c:v>
                </c:pt>
                <c:pt idx="2">
                  <c:v>Funksjonsevne (n=9)</c:v>
                </c:pt>
                <c:pt idx="3">
                  <c:v>Seksuell orientering (n=5)</c:v>
                </c:pt>
                <c:pt idx="4">
                  <c:v>Hudfarge (n=8)</c:v>
                </c:pt>
                <c:pt idx="5">
                  <c:v>Språk (n=10)</c:v>
                </c:pt>
                <c:pt idx="6">
                  <c:v>Religion/livssyn (n=6)</c:v>
                </c:pt>
                <c:pt idx="7">
                  <c:v>Annet, noter: (n=16)</c:v>
                </c:pt>
                <c:pt idx="8">
                  <c:v>Nei (n=629)</c:v>
                </c:pt>
              </c:strCache>
            </c:strRef>
          </c:cat>
          <c:val>
            <c:numRef>
              <c:f>Sheet1!$B$2:$B$10</c:f>
              <c:numCache>
                <c:formatCode>0</c:formatCode>
                <c:ptCount val="9"/>
                <c:pt idx="0">
                  <c:v>1</c:v>
                </c:pt>
                <c:pt idx="1">
                  <c:v>1</c:v>
                </c:pt>
                <c:pt idx="2">
                  <c:v>1</c:v>
                </c:pt>
                <c:pt idx="3">
                  <c:v>1</c:v>
                </c:pt>
                <c:pt idx="4">
                  <c:v>1</c:v>
                </c:pt>
                <c:pt idx="5">
                  <c:v>2</c:v>
                </c:pt>
                <c:pt idx="6">
                  <c:v>1</c:v>
                </c:pt>
                <c:pt idx="7">
                  <c:v>2</c:v>
                </c:pt>
                <c:pt idx="8">
                  <c:v>96</c:v>
                </c:pt>
              </c:numCache>
            </c:numRef>
          </c:val>
        </c:ser>
        <c:dLbls>
          <c:showLegendKey val="0"/>
          <c:showVal val="0"/>
          <c:showCatName val="0"/>
          <c:showSerName val="0"/>
          <c:showPercent val="0"/>
          <c:showBubbleSize val="0"/>
        </c:dLbls>
        <c:gapWidth val="50"/>
        <c:axId val="598041720"/>
        <c:axId val="598042504"/>
      </c:barChart>
      <c:catAx>
        <c:axId val="598041720"/>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598042504"/>
        <c:crosses val="autoZero"/>
        <c:auto val="0"/>
        <c:lblAlgn val="ctr"/>
        <c:lblOffset val="100"/>
        <c:tickLblSkip val="1"/>
        <c:noMultiLvlLbl val="0"/>
      </c:catAx>
      <c:valAx>
        <c:axId val="598042504"/>
        <c:scaling>
          <c:orientation val="minMax"/>
          <c:max val="100"/>
          <c:min val="0"/>
        </c:scaling>
        <c:delete val="1"/>
        <c:axPos val="t"/>
        <c:numFmt formatCode="0" sourceLinked="1"/>
        <c:majorTickMark val="out"/>
        <c:minorTickMark val="none"/>
        <c:tickLblPos val="nextTo"/>
        <c:crossAx val="598041720"/>
        <c:crosses val="autoZero"/>
        <c:crossBetween val="between"/>
      </c:valAx>
    </c:plotArea>
    <c:plotVisOnly val="1"/>
    <c:dispBlanksAs val="zero"/>
    <c:showDLblsOverMax val="1"/>
  </c:chart>
  <c:txPr>
    <a:bodyPr/>
    <a:lstStyle/>
    <a:p>
      <a:pPr>
        <a:defRPr sz="1800" smtId="4294967295"/>
      </a:pPr>
      <a:endParaRPr lang="nb-NO"/>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Har du i løpet av de siste 12 månedene opplevd å bli dårlig behandlet i møte med andre innbyggere, på grunn av:</a:t>
            </a:r>
          </a:p>
        </c:rich>
      </c:tx>
      <c:layout/>
      <c:overlay val="0"/>
    </c:title>
    <c:autoTitleDeleted val="0"/>
    <c:plotArea>
      <c:layout>
        <c:manualLayout>
          <c:layoutTarget val="inner"/>
          <c:xMode val="edge"/>
          <c:yMode val="edge"/>
          <c:x val="0.40906941761996729"/>
          <c:y val="0.17584898506682445"/>
          <c:w val="0.59093058238003271"/>
          <c:h val="0.80194645868735559"/>
        </c:manualLayout>
      </c:layout>
      <c:barChart>
        <c:barDir val="bar"/>
        <c:grouping val="clustered"/>
        <c:varyColors val="0"/>
        <c:ser>
          <c:idx val="0"/>
          <c:order val="0"/>
          <c:tx>
            <c:strRef>
              <c:f>Sheet1!$B$1</c:f>
              <c:strCache>
                <c:ptCount val="1"/>
                <c:pt idx="0">
                  <c:v>Total</c:v>
                </c:pt>
              </c:strCache>
            </c:strRef>
          </c:tx>
          <c:spPr>
            <a:solidFill>
              <a:srgbClr val="00B050"/>
            </a:solidFill>
          </c:spPr>
          <c:invertIfNegative val="0"/>
          <c:dPt>
            <c:idx val="16"/>
            <c:invertIfNegative val="0"/>
            <c:bubble3D val="0"/>
            <c:spPr>
              <a:solidFill>
                <a:srgbClr val="C0C0C0"/>
              </a:solidFill>
            </c:spPr>
          </c:dPt>
          <c:dLbls>
            <c:dLbl>
              <c:idx val="15"/>
              <c:delete val="1"/>
              <c:extLst>
                <c:ext xmlns:c15="http://schemas.microsoft.com/office/drawing/2012/chart" uri="{CE6537A1-D6FC-4f65-9D91-7224C49458BB}"/>
              </c:extLst>
            </c:dLbl>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Kjønn (n=20)</c:v>
                </c:pt>
                <c:pt idx="1">
                  <c:v>Alder (n=13)</c:v>
                </c:pt>
                <c:pt idx="2">
                  <c:v>Funksjonsevne (n=5)</c:v>
                </c:pt>
                <c:pt idx="3">
                  <c:v>Seksuell orientering (n=8)</c:v>
                </c:pt>
                <c:pt idx="4">
                  <c:v>Hudfarge (n=12)</c:v>
                </c:pt>
                <c:pt idx="5">
                  <c:v>Språk (n=11)</c:v>
                </c:pt>
                <c:pt idx="6">
                  <c:v>Religion/livssyn (n=14)</c:v>
                </c:pt>
                <c:pt idx="7">
                  <c:v>Annet, noter: (n=15)</c:v>
                </c:pt>
                <c:pt idx="8">
                  <c:v>Nei (n=615)</c:v>
                </c:pt>
              </c:strCache>
            </c:strRef>
          </c:cat>
          <c:val>
            <c:numRef>
              <c:f>Sheet1!$B$2:$B$10</c:f>
              <c:numCache>
                <c:formatCode>0</c:formatCode>
                <c:ptCount val="9"/>
                <c:pt idx="0">
                  <c:v>3</c:v>
                </c:pt>
                <c:pt idx="1">
                  <c:v>2</c:v>
                </c:pt>
                <c:pt idx="2">
                  <c:v>1</c:v>
                </c:pt>
                <c:pt idx="3">
                  <c:v>1</c:v>
                </c:pt>
                <c:pt idx="4">
                  <c:v>2</c:v>
                </c:pt>
                <c:pt idx="5">
                  <c:v>2</c:v>
                </c:pt>
                <c:pt idx="6">
                  <c:v>2</c:v>
                </c:pt>
                <c:pt idx="7">
                  <c:v>2</c:v>
                </c:pt>
                <c:pt idx="8">
                  <c:v>92</c:v>
                </c:pt>
              </c:numCache>
            </c:numRef>
          </c:val>
        </c:ser>
        <c:dLbls>
          <c:showLegendKey val="0"/>
          <c:showVal val="0"/>
          <c:showCatName val="0"/>
          <c:showSerName val="0"/>
          <c:showPercent val="0"/>
          <c:showBubbleSize val="0"/>
        </c:dLbls>
        <c:gapWidth val="50"/>
        <c:axId val="598043288"/>
        <c:axId val="598043680"/>
      </c:barChart>
      <c:catAx>
        <c:axId val="598043288"/>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598043680"/>
        <c:crosses val="autoZero"/>
        <c:auto val="0"/>
        <c:lblAlgn val="ctr"/>
        <c:lblOffset val="100"/>
        <c:tickLblSkip val="1"/>
        <c:noMultiLvlLbl val="0"/>
      </c:catAx>
      <c:valAx>
        <c:axId val="598043680"/>
        <c:scaling>
          <c:orientation val="minMax"/>
          <c:max val="100"/>
          <c:min val="0"/>
        </c:scaling>
        <c:delete val="1"/>
        <c:axPos val="t"/>
        <c:numFmt formatCode="0" sourceLinked="1"/>
        <c:majorTickMark val="out"/>
        <c:minorTickMark val="none"/>
        <c:tickLblPos val="nextTo"/>
        <c:crossAx val="598043288"/>
        <c:crosses val="autoZero"/>
        <c:crossBetween val="between"/>
      </c:valAx>
    </c:plotArea>
    <c:plotVisOnly val="1"/>
    <c:dispBlanksAs val="zero"/>
    <c:showDLblsOverMax val="1"/>
  </c:chart>
  <c:txPr>
    <a:bodyPr/>
    <a:lstStyle/>
    <a:p>
      <a:pPr>
        <a:defRPr sz="1800" smtId="4294967295"/>
      </a:pPr>
      <a:endParaRPr lang="nb-NO"/>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fornøyd/misfornøyd er du med</a:t>
            </a:r>
          </a:p>
        </c:rich>
      </c:tx>
      <c:layout/>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Luftkvaliteten i Oslo sentrum (n=615)</c:v>
                </c:pt>
                <c:pt idx="1">
                  <c:v>Støyforholdene i Oslo sentrum (n=598)</c:v>
                </c:pt>
                <c:pt idx="2">
                  <c:v>Renhold av fortau, plasser og parkområder i Oslo sentrum (n=617)</c:v>
                </c:pt>
                <c:pt idx="3">
                  <c:v>Mengden av biltrafikk i Oslo sentrum (n=612)</c:v>
                </c:pt>
              </c:strCache>
            </c:strRef>
          </c:cat>
          <c:val>
            <c:numRef>
              <c:f>Sheet1!$D$2:$D$5</c:f>
              <c:numCache>
                <c:formatCode>0</c:formatCode>
                <c:ptCount val="4"/>
                <c:pt idx="0">
                  <c:v>10</c:v>
                </c:pt>
                <c:pt idx="1">
                  <c:v>8</c:v>
                </c:pt>
                <c:pt idx="2">
                  <c:v>22</c:v>
                </c:pt>
                <c:pt idx="3">
                  <c:v>11</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Luftkvaliteten i Oslo sentrum (n=615)</c:v>
                </c:pt>
                <c:pt idx="1">
                  <c:v>Støyforholdene i Oslo sentrum (n=598)</c:v>
                </c:pt>
                <c:pt idx="2">
                  <c:v>Renhold av fortau, plasser og parkområder i Oslo sentrum (n=617)</c:v>
                </c:pt>
                <c:pt idx="3">
                  <c:v>Mengden av biltrafikk i Oslo sentrum (n=612)</c:v>
                </c:pt>
              </c:strCache>
            </c:strRef>
          </c:cat>
          <c:val>
            <c:numRef>
              <c:f>Sheet1!$C$2:$C$5</c:f>
              <c:numCache>
                <c:formatCode>0</c:formatCode>
                <c:ptCount val="4"/>
                <c:pt idx="0">
                  <c:v>50</c:v>
                </c:pt>
                <c:pt idx="1">
                  <c:v>55</c:v>
                </c:pt>
                <c:pt idx="2">
                  <c:v>54</c:v>
                </c:pt>
                <c:pt idx="3">
                  <c:v>54</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Luftkvaliteten i Oslo sentrum (n=615)</c:v>
                </c:pt>
                <c:pt idx="1">
                  <c:v>Støyforholdene i Oslo sentrum (n=598)</c:v>
                </c:pt>
                <c:pt idx="2">
                  <c:v>Renhold av fortau, plasser og parkområder i Oslo sentrum (n=617)</c:v>
                </c:pt>
                <c:pt idx="3">
                  <c:v>Mengden av biltrafikk i Oslo sentrum (n=612)</c:v>
                </c:pt>
              </c:strCache>
            </c:strRef>
          </c:cat>
          <c:val>
            <c:numRef>
              <c:f>Sheet1!$B$2:$B$5</c:f>
              <c:numCache>
                <c:formatCode>0</c:formatCode>
                <c:ptCount val="4"/>
                <c:pt idx="0">
                  <c:v>40</c:v>
                </c:pt>
                <c:pt idx="1">
                  <c:v>36</c:v>
                </c:pt>
                <c:pt idx="2">
                  <c:v>25</c:v>
                </c:pt>
                <c:pt idx="3">
                  <c:v>34</c:v>
                </c:pt>
              </c:numCache>
            </c:numRef>
          </c:val>
        </c:ser>
        <c:dLbls>
          <c:showLegendKey val="0"/>
          <c:showVal val="0"/>
          <c:showCatName val="0"/>
          <c:showSerName val="0"/>
          <c:showPercent val="0"/>
          <c:showBubbleSize val="0"/>
        </c:dLbls>
        <c:gapWidth val="50"/>
        <c:overlap val="100"/>
        <c:axId val="606595312"/>
        <c:axId val="606595704"/>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Sheet1!$A$2:$A$5</c15:sqref>
                        </c15:formulaRef>
                      </c:ext>
                    </c:extLst>
                    <c:strCache>
                      <c:ptCount val="4"/>
                      <c:pt idx="0">
                        <c:v>Luftkvaliteten i Oslo sentrum (n=615)</c:v>
                      </c:pt>
                      <c:pt idx="1">
                        <c:v>Støyforholdene i Oslo sentrum (n=598)</c:v>
                      </c:pt>
                      <c:pt idx="2">
                        <c:v>Renhold av fortau, plasser og parkområder i Oslo sentrum (n=617)</c:v>
                      </c:pt>
                      <c:pt idx="3">
                        <c:v>Mengden av biltrafikk i Oslo sentrum (n=612)</c:v>
                      </c:pt>
                    </c:strCache>
                  </c:strRef>
                </c:cat>
                <c:val>
                  <c:numRef>
                    <c:extLst>
                      <c:ext uri="{02D57815-91ED-43cb-92C2-25804820EDAC}">
                        <c15:formulaRef>
                          <c15:sqref>Sheet1!$E$2:$E$5</c15:sqref>
                        </c15:formulaRef>
                      </c:ext>
                    </c:extLst>
                    <c:numCache>
                      <c:formatCode>0</c:formatCode>
                      <c:ptCount val="4"/>
                      <c:pt idx="0">
                        <c:v>100</c:v>
                      </c:pt>
                      <c:pt idx="1">
                        <c:v>100</c:v>
                      </c:pt>
                      <c:pt idx="2">
                        <c:v>100</c:v>
                      </c:pt>
                      <c:pt idx="3">
                        <c:v>100</c:v>
                      </c:pt>
                    </c:numCache>
                  </c:numRef>
                </c:val>
              </c15:ser>
            </c15:filteredBarSeries>
          </c:ext>
        </c:extLst>
      </c:barChart>
      <c:catAx>
        <c:axId val="606595312"/>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606595704"/>
        <c:crosses val="autoZero"/>
        <c:auto val="0"/>
        <c:lblAlgn val="ctr"/>
        <c:lblOffset val="100"/>
        <c:noMultiLvlLbl val="0"/>
      </c:catAx>
      <c:valAx>
        <c:axId val="606595704"/>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606595312"/>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Vestre Aker</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Luftkvaliteten i Oslo sentrum (n=2940)</c:v>
                </c:pt>
                <c:pt idx="1">
                  <c:v>Støyforholdene i Oslo sentrum (n=2439)</c:v>
                </c:pt>
                <c:pt idx="2">
                  <c:v>Renhold av fortau, plasser og parkområder i Oslo sentrum (n=2036)</c:v>
                </c:pt>
                <c:pt idx="3">
                  <c:v>Mengden av biltrafikk i Oslo sentrum (n=2591)</c:v>
                </c:pt>
              </c:strCache>
            </c:strRef>
          </c:cat>
          <c:val>
            <c:numRef>
              <c:f>Sheet1!$C$2:$C$5</c:f>
              <c:numCache>
                <c:formatCode>0</c:formatCode>
                <c:ptCount val="4"/>
                <c:pt idx="0">
                  <c:v>40</c:v>
                </c:pt>
                <c:pt idx="1">
                  <c:v>36</c:v>
                </c:pt>
                <c:pt idx="2">
                  <c:v>25</c:v>
                </c:pt>
                <c:pt idx="3">
                  <c:v>34</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Sheet1!$A$2:$A$5</c:f>
              <c:strCache>
                <c:ptCount val="4"/>
                <c:pt idx="0">
                  <c:v>Luftkvaliteten i Oslo sentrum (n=2940)</c:v>
                </c:pt>
                <c:pt idx="1">
                  <c:v>Støyforholdene i Oslo sentrum (n=2439)</c:v>
                </c:pt>
                <c:pt idx="2">
                  <c:v>Renhold av fortau, plasser og parkområder i Oslo sentrum (n=2036)</c:v>
                </c:pt>
                <c:pt idx="3">
                  <c:v>Mengden av biltrafikk i Oslo sentrum (n=2591)</c:v>
                </c:pt>
              </c:strCache>
            </c:strRef>
          </c:cat>
          <c:val>
            <c:numRef>
              <c:f>Sheet1!$B$2:$B$5</c:f>
              <c:numCache>
                <c:formatCode>0</c:formatCode>
                <c:ptCount val="4"/>
                <c:pt idx="0">
                  <c:v>32</c:v>
                </c:pt>
                <c:pt idx="1">
                  <c:v>27</c:v>
                </c:pt>
                <c:pt idx="2">
                  <c:v>22</c:v>
                </c:pt>
                <c:pt idx="3">
                  <c:v>28</c:v>
                </c:pt>
              </c:numCache>
            </c:numRef>
          </c:val>
        </c:ser>
        <c:dLbls>
          <c:showLegendKey val="0"/>
          <c:showVal val="0"/>
          <c:showCatName val="0"/>
          <c:showSerName val="0"/>
          <c:showPercent val="0"/>
          <c:showBubbleSize val="0"/>
        </c:dLbls>
        <c:gapWidth val="50"/>
        <c:overlap val="100"/>
        <c:axId val="606596488"/>
        <c:axId val="606596880"/>
      </c:barChart>
      <c:catAx>
        <c:axId val="606596488"/>
        <c:scaling>
          <c:orientation val="maxMin"/>
        </c:scaling>
        <c:delete val="1"/>
        <c:axPos val="l"/>
        <c:numFmt formatCode="General" sourceLinked="1"/>
        <c:majorTickMark val="out"/>
        <c:minorTickMark val="none"/>
        <c:tickLblPos val="nextTo"/>
        <c:crossAx val="606596880"/>
        <c:crosses val="autoZero"/>
        <c:auto val="0"/>
        <c:lblAlgn val="ctr"/>
        <c:lblOffset val="100"/>
        <c:noMultiLvlLbl val="0"/>
      </c:catAx>
      <c:valAx>
        <c:axId val="606596880"/>
        <c:scaling>
          <c:orientation val="minMax"/>
          <c:max val="1"/>
          <c:min val="0"/>
        </c:scaling>
        <c:delete val="1"/>
        <c:axPos val="t"/>
        <c:numFmt formatCode="0%" sourceLinked="1"/>
        <c:majorTickMark val="out"/>
        <c:minorTickMark val="none"/>
        <c:tickLblPos val="high"/>
        <c:crossAx val="606596488"/>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fornøyd/misfornøyd er du med</a:t>
            </a:r>
          </a:p>
        </c:rich>
      </c:tx>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Luftkvaliteten der du bor (n=648)</c:v>
                </c:pt>
                <c:pt idx="1">
                  <c:v>Støyforholdene der du bor (n=657)</c:v>
                </c:pt>
                <c:pt idx="2">
                  <c:v>Renhold av fortau, plasser og parkområder der du bor (n=658)</c:v>
                </c:pt>
                <c:pt idx="3">
                  <c:v>Mengden av biltrafikk der du bor (n=660)</c:v>
                </c:pt>
                <c:pt idx="4">
                  <c:v>Tilrettelegging for kildesortering der du bor (n=659)</c:v>
                </c:pt>
                <c:pt idx="5">
                  <c:v>Tømming av papiravfallet ditt der du bor (n=653)</c:v>
                </c:pt>
                <c:pt idx="6">
                  <c:v>Tømming av rest-, plast- og matavfallet ditt, der du bor (n=650)</c:v>
                </c:pt>
              </c:strCache>
            </c:strRef>
          </c:cat>
          <c:val>
            <c:numRef>
              <c:f>Sheet1!$D$2:$D$8</c:f>
              <c:numCache>
                <c:formatCode>0</c:formatCode>
                <c:ptCount val="7"/>
                <c:pt idx="0">
                  <c:v>2</c:v>
                </c:pt>
                <c:pt idx="1">
                  <c:v>3</c:v>
                </c:pt>
                <c:pt idx="2">
                  <c:v>21</c:v>
                </c:pt>
                <c:pt idx="3">
                  <c:v>10</c:v>
                </c:pt>
                <c:pt idx="4">
                  <c:v>5</c:v>
                </c:pt>
                <c:pt idx="5">
                  <c:v>13</c:v>
                </c:pt>
                <c:pt idx="6">
                  <c:v>8</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Luftkvaliteten der du bor (n=648)</c:v>
                </c:pt>
                <c:pt idx="1">
                  <c:v>Støyforholdene der du bor (n=657)</c:v>
                </c:pt>
                <c:pt idx="2">
                  <c:v>Renhold av fortau, plasser og parkområder der du bor (n=658)</c:v>
                </c:pt>
                <c:pt idx="3">
                  <c:v>Mengden av biltrafikk der du bor (n=660)</c:v>
                </c:pt>
                <c:pt idx="4">
                  <c:v>Tilrettelegging for kildesortering der du bor (n=659)</c:v>
                </c:pt>
                <c:pt idx="5">
                  <c:v>Tømming av papiravfallet ditt der du bor (n=653)</c:v>
                </c:pt>
                <c:pt idx="6">
                  <c:v>Tømming av rest-, plast- og matavfallet ditt, der du bor (n=650)</c:v>
                </c:pt>
              </c:strCache>
            </c:strRef>
          </c:cat>
          <c:val>
            <c:numRef>
              <c:f>Sheet1!$C$2:$C$8</c:f>
              <c:numCache>
                <c:formatCode>0</c:formatCode>
                <c:ptCount val="7"/>
                <c:pt idx="0">
                  <c:v>19</c:v>
                </c:pt>
                <c:pt idx="1">
                  <c:v>21</c:v>
                </c:pt>
                <c:pt idx="2">
                  <c:v>48</c:v>
                </c:pt>
                <c:pt idx="3">
                  <c:v>47</c:v>
                </c:pt>
                <c:pt idx="4">
                  <c:v>27</c:v>
                </c:pt>
                <c:pt idx="5">
                  <c:v>35</c:v>
                </c:pt>
                <c:pt idx="6">
                  <c:v>30</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Luftkvaliteten der du bor (n=648)</c:v>
                </c:pt>
                <c:pt idx="1">
                  <c:v>Støyforholdene der du bor (n=657)</c:v>
                </c:pt>
                <c:pt idx="2">
                  <c:v>Renhold av fortau, plasser og parkområder der du bor (n=658)</c:v>
                </c:pt>
                <c:pt idx="3">
                  <c:v>Mengden av biltrafikk der du bor (n=660)</c:v>
                </c:pt>
                <c:pt idx="4">
                  <c:v>Tilrettelegging for kildesortering der du bor (n=659)</c:v>
                </c:pt>
                <c:pt idx="5">
                  <c:v>Tømming av papiravfallet ditt der du bor (n=653)</c:v>
                </c:pt>
                <c:pt idx="6">
                  <c:v>Tømming av rest-, plast- og matavfallet ditt, der du bor (n=650)</c:v>
                </c:pt>
              </c:strCache>
            </c:strRef>
          </c:cat>
          <c:val>
            <c:numRef>
              <c:f>Sheet1!$B$2:$B$8</c:f>
              <c:numCache>
                <c:formatCode>0</c:formatCode>
                <c:ptCount val="7"/>
                <c:pt idx="0">
                  <c:v>79</c:v>
                </c:pt>
                <c:pt idx="1">
                  <c:v>75</c:v>
                </c:pt>
                <c:pt idx="2">
                  <c:v>31</c:v>
                </c:pt>
                <c:pt idx="3">
                  <c:v>44</c:v>
                </c:pt>
                <c:pt idx="4">
                  <c:v>68</c:v>
                </c:pt>
                <c:pt idx="5">
                  <c:v>52</c:v>
                </c:pt>
                <c:pt idx="6">
                  <c:v>63</c:v>
                </c:pt>
              </c:numCache>
            </c:numRef>
          </c:val>
        </c:ser>
        <c:dLbls>
          <c:showLegendKey val="0"/>
          <c:showVal val="0"/>
          <c:showCatName val="0"/>
          <c:showSerName val="0"/>
          <c:showPercent val="0"/>
          <c:showBubbleSize val="0"/>
        </c:dLbls>
        <c:gapWidth val="50"/>
        <c:overlap val="100"/>
        <c:axId val="606597664"/>
        <c:axId val="606598056"/>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Sheet1!$A$2:$A$8</c15:sqref>
                        </c15:formulaRef>
                      </c:ext>
                    </c:extLst>
                    <c:strCache>
                      <c:ptCount val="7"/>
                      <c:pt idx="0">
                        <c:v>Luftkvaliteten der du bor (n=648)</c:v>
                      </c:pt>
                      <c:pt idx="1">
                        <c:v>Støyforholdene der du bor (n=657)</c:v>
                      </c:pt>
                      <c:pt idx="2">
                        <c:v>Renhold av fortau, plasser og parkområder der du bor (n=658)</c:v>
                      </c:pt>
                      <c:pt idx="3">
                        <c:v>Mengden av biltrafikk der du bor (n=660)</c:v>
                      </c:pt>
                      <c:pt idx="4">
                        <c:v>Tilrettelegging for kildesortering der du bor (n=659)</c:v>
                      </c:pt>
                      <c:pt idx="5">
                        <c:v>Tømming av papiravfallet ditt der du bor (n=653)</c:v>
                      </c:pt>
                      <c:pt idx="6">
                        <c:v>Tømming av rest-, plast- og matavfallet ditt, der du bor (n=650)</c:v>
                      </c:pt>
                    </c:strCache>
                  </c:strRef>
                </c:cat>
                <c:val>
                  <c:numRef>
                    <c:extLst>
                      <c:ext uri="{02D57815-91ED-43cb-92C2-25804820EDAC}">
                        <c15:formulaRef>
                          <c15:sqref>Sheet1!$E$2:$E$8</c15:sqref>
                        </c15:formulaRef>
                      </c:ext>
                    </c:extLst>
                    <c:numCache>
                      <c:formatCode>0</c:formatCode>
                      <c:ptCount val="7"/>
                      <c:pt idx="0">
                        <c:v>100</c:v>
                      </c:pt>
                      <c:pt idx="1">
                        <c:v>100</c:v>
                      </c:pt>
                      <c:pt idx="2">
                        <c:v>100</c:v>
                      </c:pt>
                      <c:pt idx="3">
                        <c:v>100</c:v>
                      </c:pt>
                      <c:pt idx="4">
                        <c:v>100</c:v>
                      </c:pt>
                      <c:pt idx="5">
                        <c:v>100</c:v>
                      </c:pt>
                      <c:pt idx="6">
                        <c:v>100</c:v>
                      </c:pt>
                    </c:numCache>
                  </c:numRef>
                </c:val>
              </c15:ser>
            </c15:filteredBarSeries>
          </c:ext>
        </c:extLst>
      </c:barChart>
      <c:catAx>
        <c:axId val="606597664"/>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606598056"/>
        <c:crosses val="autoZero"/>
        <c:auto val="0"/>
        <c:lblAlgn val="ctr"/>
        <c:lblOffset val="100"/>
        <c:noMultiLvlLbl val="0"/>
      </c:catAx>
      <c:valAx>
        <c:axId val="606598056"/>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606597664"/>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overlay val="1"/>
    </c:title>
    <c:autoTitleDeleted val="0"/>
    <c:plotArea>
      <c:layout>
        <c:manualLayout>
          <c:layoutTarget val="inner"/>
          <c:xMode val="edge"/>
          <c:yMode val="edge"/>
          <c:x val="0.32438778305303878"/>
          <c:y val="0.10602185656400639"/>
          <c:w val="0.41552609541182373"/>
          <c:h val="0.78571897295669457"/>
        </c:manualLayout>
      </c:layout>
      <c:barChart>
        <c:barDir val="bar"/>
        <c:grouping val="percentStacked"/>
        <c:varyColors val="0"/>
        <c:ser>
          <c:idx val="0"/>
          <c:order val="0"/>
          <c:tx>
            <c:strRef>
              <c:f>Sheet1!$C$1</c:f>
              <c:strCache>
                <c:ptCount val="1"/>
                <c:pt idx="0">
                  <c:v>Vestre Aker</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Trives du i Oslo? (n=7848)</c:v>
                </c:pt>
                <c:pt idx="1">
                  <c:v>Trives du i området der du bor? (n=7618)</c:v>
                </c:pt>
                <c:pt idx="2">
                  <c:v>Er det pent i området der du bor? (n=6143)</c:v>
                </c:pt>
                <c:pt idx="3">
                  <c:v>Finnes det utendørs møteplasser som er fristende å bruke i området der du bor? (n=5103)</c:v>
                </c:pt>
                <c:pt idx="4">
                  <c:v>Er du en del av et godt nabofelleskap? (n=4183)</c:v>
                </c:pt>
              </c:strCache>
            </c:strRef>
          </c:cat>
          <c:val>
            <c:numRef>
              <c:f>Sheet1!$C$2:$C$6</c:f>
              <c:numCache>
                <c:formatCode>0</c:formatCode>
                <c:ptCount val="5"/>
                <c:pt idx="0">
                  <c:v>83</c:v>
                </c:pt>
                <c:pt idx="1">
                  <c:v>90</c:v>
                </c:pt>
                <c:pt idx="2">
                  <c:v>79</c:v>
                </c:pt>
                <c:pt idx="3">
                  <c:v>48</c:v>
                </c:pt>
                <c:pt idx="4">
                  <c:v>55</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Trives du i Oslo? (n=7848)</c:v>
                </c:pt>
                <c:pt idx="1">
                  <c:v>Trives du i området der du bor? (n=7618)</c:v>
                </c:pt>
                <c:pt idx="2">
                  <c:v>Er det pent i området der du bor? (n=6143)</c:v>
                </c:pt>
                <c:pt idx="3">
                  <c:v>Finnes det utendørs møteplasser som er fristende å bruke i området der du bor? (n=5103)</c:v>
                </c:pt>
                <c:pt idx="4">
                  <c:v>Er du en del av et godt nabofelleskap? (n=4183)</c:v>
                </c:pt>
              </c:strCache>
            </c:strRef>
          </c:cat>
          <c:val>
            <c:numRef>
              <c:f>Sheet1!$B$2:$B$6</c:f>
              <c:numCache>
                <c:formatCode>0</c:formatCode>
                <c:ptCount val="5"/>
                <c:pt idx="0">
                  <c:v>82</c:v>
                </c:pt>
                <c:pt idx="1">
                  <c:v>81</c:v>
                </c:pt>
                <c:pt idx="2">
                  <c:v>64</c:v>
                </c:pt>
                <c:pt idx="3">
                  <c:v>54</c:v>
                </c:pt>
                <c:pt idx="4">
                  <c:v>44</c:v>
                </c:pt>
              </c:numCache>
            </c:numRef>
          </c:val>
        </c:ser>
        <c:dLbls>
          <c:showLegendKey val="0"/>
          <c:showVal val="0"/>
          <c:showCatName val="0"/>
          <c:showSerName val="0"/>
          <c:showPercent val="0"/>
          <c:showBubbleSize val="0"/>
        </c:dLbls>
        <c:gapWidth val="50"/>
        <c:overlap val="100"/>
        <c:axId val="597381624"/>
        <c:axId val="597381232"/>
      </c:barChart>
      <c:catAx>
        <c:axId val="597381624"/>
        <c:scaling>
          <c:orientation val="maxMin"/>
        </c:scaling>
        <c:delete val="1"/>
        <c:axPos val="l"/>
        <c:numFmt formatCode="General" sourceLinked="1"/>
        <c:majorTickMark val="out"/>
        <c:minorTickMark val="none"/>
        <c:tickLblPos val="nextTo"/>
        <c:crossAx val="597381232"/>
        <c:crosses val="autoZero"/>
        <c:auto val="0"/>
        <c:lblAlgn val="ctr"/>
        <c:lblOffset val="100"/>
        <c:noMultiLvlLbl val="0"/>
      </c:catAx>
      <c:valAx>
        <c:axId val="597381232"/>
        <c:scaling>
          <c:orientation val="minMax"/>
          <c:max val="1"/>
          <c:min val="0"/>
        </c:scaling>
        <c:delete val="1"/>
        <c:axPos val="t"/>
        <c:numFmt formatCode="0%" sourceLinked="1"/>
        <c:majorTickMark val="out"/>
        <c:minorTickMark val="none"/>
        <c:tickLblPos val="high"/>
        <c:crossAx val="597381624"/>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Vestre Aker</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Luftkvaliteten der du bor (n=5263)</c:v>
                </c:pt>
                <c:pt idx="1">
                  <c:v>Støyforholdene der du bor (n=5422)</c:v>
                </c:pt>
                <c:pt idx="2">
                  <c:v>Renhold av fortau, plasser og parkområder der du bor (n=2879)</c:v>
                </c:pt>
                <c:pt idx="3">
                  <c:v>Mengden av biltrafikk der du bor (n=3741)</c:v>
                </c:pt>
                <c:pt idx="4">
                  <c:v>Tilrettelegging for kildesortering der du bor (n=6171)</c:v>
                </c:pt>
                <c:pt idx="5">
                  <c:v>Tømming av papiravfallet ditt der du bor (n=5529)</c:v>
                </c:pt>
                <c:pt idx="6">
                  <c:v>Tømming av rest-, plast- og matavfallet ditt, der du bor (n=6139)</c:v>
                </c:pt>
              </c:strCache>
            </c:strRef>
          </c:cat>
          <c:val>
            <c:numRef>
              <c:f>Sheet1!$C$2:$C$8</c:f>
              <c:numCache>
                <c:formatCode>0</c:formatCode>
                <c:ptCount val="7"/>
                <c:pt idx="0">
                  <c:v>79</c:v>
                </c:pt>
                <c:pt idx="1">
                  <c:v>75</c:v>
                </c:pt>
                <c:pt idx="2">
                  <c:v>31</c:v>
                </c:pt>
                <c:pt idx="3">
                  <c:v>44</c:v>
                </c:pt>
                <c:pt idx="4">
                  <c:v>68</c:v>
                </c:pt>
                <c:pt idx="5">
                  <c:v>52</c:v>
                </c:pt>
                <c:pt idx="6">
                  <c:v>63</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Luftkvaliteten der du bor (n=5263)</c:v>
                </c:pt>
                <c:pt idx="1">
                  <c:v>Støyforholdene der du bor (n=5422)</c:v>
                </c:pt>
                <c:pt idx="2">
                  <c:v>Renhold av fortau, plasser og parkområder der du bor (n=2879)</c:v>
                </c:pt>
                <c:pt idx="3">
                  <c:v>Mengden av biltrafikk der du bor (n=3741)</c:v>
                </c:pt>
                <c:pt idx="4">
                  <c:v>Tilrettelegging for kildesortering der du bor (n=6171)</c:v>
                </c:pt>
                <c:pt idx="5">
                  <c:v>Tømming av papiravfallet ditt der du bor (n=5529)</c:v>
                </c:pt>
                <c:pt idx="6">
                  <c:v>Tømming av rest-, plast- og matavfallet ditt, der du bor (n=6139)</c:v>
                </c:pt>
              </c:strCache>
            </c:strRef>
          </c:cat>
          <c:val>
            <c:numRef>
              <c:f>Sheet1!$B$2:$B$8</c:f>
              <c:numCache>
                <c:formatCode>0</c:formatCode>
                <c:ptCount val="7"/>
                <c:pt idx="0">
                  <c:v>56</c:v>
                </c:pt>
                <c:pt idx="1">
                  <c:v>56</c:v>
                </c:pt>
                <c:pt idx="2">
                  <c:v>30</c:v>
                </c:pt>
                <c:pt idx="3">
                  <c:v>39</c:v>
                </c:pt>
                <c:pt idx="4">
                  <c:v>64</c:v>
                </c:pt>
                <c:pt idx="5">
                  <c:v>57</c:v>
                </c:pt>
                <c:pt idx="6">
                  <c:v>64</c:v>
                </c:pt>
              </c:numCache>
            </c:numRef>
          </c:val>
        </c:ser>
        <c:dLbls>
          <c:showLegendKey val="0"/>
          <c:showVal val="0"/>
          <c:showCatName val="0"/>
          <c:showSerName val="0"/>
          <c:showPercent val="0"/>
          <c:showBubbleSize val="0"/>
        </c:dLbls>
        <c:gapWidth val="50"/>
        <c:overlap val="100"/>
        <c:axId val="606598840"/>
        <c:axId val="606599232"/>
      </c:barChart>
      <c:catAx>
        <c:axId val="606598840"/>
        <c:scaling>
          <c:orientation val="maxMin"/>
        </c:scaling>
        <c:delete val="1"/>
        <c:axPos val="l"/>
        <c:numFmt formatCode="General" sourceLinked="1"/>
        <c:majorTickMark val="out"/>
        <c:minorTickMark val="none"/>
        <c:tickLblPos val="nextTo"/>
        <c:crossAx val="606599232"/>
        <c:crosses val="autoZero"/>
        <c:auto val="0"/>
        <c:lblAlgn val="ctr"/>
        <c:lblOffset val="100"/>
        <c:noMultiLvlLbl val="0"/>
      </c:catAx>
      <c:valAx>
        <c:axId val="606599232"/>
        <c:scaling>
          <c:orientation val="minMax"/>
          <c:max val="1"/>
          <c:min val="0"/>
        </c:scaling>
        <c:delete val="1"/>
        <c:axPos val="t"/>
        <c:numFmt formatCode="0%" sourceLinked="1"/>
        <c:majorTickMark val="out"/>
        <c:minorTickMark val="none"/>
        <c:tickLblPos val="high"/>
        <c:crossAx val="606598840"/>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0906941761996729"/>
          <c:y val="0.17584898506682445"/>
          <c:w val="0.59093058238003271"/>
          <c:h val="0.80194645868735559"/>
        </c:manualLayout>
      </c:layout>
      <c:barChart>
        <c:barDir val="bar"/>
        <c:grouping val="clustered"/>
        <c:varyColors val="0"/>
        <c:ser>
          <c:idx val="0"/>
          <c:order val="0"/>
          <c:tx>
            <c:strRef>
              <c:f>Sheet1!$B$1</c:f>
              <c:strCache>
                <c:ptCount val="1"/>
                <c:pt idx="0">
                  <c:v>Total</c:v>
                </c:pt>
              </c:strCache>
            </c:strRef>
          </c:tx>
          <c:spPr>
            <a:solidFill>
              <a:srgbClr val="00B050"/>
            </a:solidFill>
          </c:spPr>
          <c:invertIfNegative val="0"/>
          <c:dPt>
            <c:idx val="16"/>
            <c:invertIfNegative val="0"/>
            <c:bubble3D val="0"/>
            <c:spPr>
              <a:solidFill>
                <a:srgbClr val="C0C0C0"/>
              </a:solidFill>
            </c:spPr>
          </c:dPt>
          <c:dLbls>
            <c:dLbl>
              <c:idx val="15"/>
              <c:delete val="1"/>
              <c:extLst>
                <c:ext xmlns:c15="http://schemas.microsoft.com/office/drawing/2012/chart" uri="{CE6537A1-D6FC-4f65-9D91-7224C49458BB}"/>
              </c:extLst>
            </c:dLbl>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Ja (n=171)</c:v>
                </c:pt>
                <c:pt idx="1">
                  <c:v>Nei (n=433)</c:v>
                </c:pt>
                <c:pt idx="2">
                  <c:v>Vet ikke/usikker (n=59)</c:v>
                </c:pt>
              </c:strCache>
            </c:strRef>
          </c:cat>
          <c:val>
            <c:numRef>
              <c:f>Sheet1!$B$2:$B$4</c:f>
              <c:numCache>
                <c:formatCode>0</c:formatCode>
                <c:ptCount val="3"/>
                <c:pt idx="0">
                  <c:v>26</c:v>
                </c:pt>
                <c:pt idx="1">
                  <c:v>65</c:v>
                </c:pt>
                <c:pt idx="2">
                  <c:v>9</c:v>
                </c:pt>
              </c:numCache>
            </c:numRef>
          </c:val>
        </c:ser>
        <c:dLbls>
          <c:showLegendKey val="0"/>
          <c:showVal val="0"/>
          <c:showCatName val="0"/>
          <c:showSerName val="0"/>
          <c:showPercent val="0"/>
          <c:showBubbleSize val="0"/>
        </c:dLbls>
        <c:gapWidth val="50"/>
        <c:axId val="606594136"/>
        <c:axId val="606594528"/>
      </c:barChart>
      <c:catAx>
        <c:axId val="606594136"/>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606594528"/>
        <c:crosses val="autoZero"/>
        <c:auto val="0"/>
        <c:lblAlgn val="ctr"/>
        <c:lblOffset val="100"/>
        <c:tickLblSkip val="1"/>
        <c:noMultiLvlLbl val="0"/>
      </c:catAx>
      <c:valAx>
        <c:axId val="606594528"/>
        <c:scaling>
          <c:orientation val="minMax"/>
          <c:max val="100"/>
          <c:min val="0"/>
        </c:scaling>
        <c:delete val="1"/>
        <c:axPos val="t"/>
        <c:numFmt formatCode="0" sourceLinked="1"/>
        <c:majorTickMark val="out"/>
        <c:minorTickMark val="none"/>
        <c:tickLblPos val="nextTo"/>
        <c:crossAx val="606594136"/>
        <c:crosses val="autoZero"/>
        <c:crossBetween val="between"/>
      </c:valAx>
    </c:plotArea>
    <c:plotVisOnly val="1"/>
    <c:dispBlanksAs val="zero"/>
    <c:showDLblsOverMax val="1"/>
  </c:chart>
  <c:txPr>
    <a:bodyPr/>
    <a:lstStyle/>
    <a:p>
      <a:pPr>
        <a:defRPr sz="1800" smtId="4294967295"/>
      </a:pPr>
      <a:endParaRPr lang="nb-NO"/>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I hvilken grad</a:t>
            </a:r>
          </a:p>
        </c:rich>
      </c:tx>
      <c:layout/>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blir du inspirert til økt miljøinnsats av at Oslo får internasjonal oppmerksomhet som miljøby? (n=630)</c:v>
                </c:pt>
                <c:pt idx="1">
                  <c:v>synes du Oslo fortjener å bli tildelt prisen Europas miljøhovedstad? (n=500)</c:v>
                </c:pt>
              </c:strCache>
            </c:strRef>
          </c:cat>
          <c:val>
            <c:numRef>
              <c:f>Sheet1!$D$2:$D$3</c:f>
              <c:numCache>
                <c:formatCode>0</c:formatCode>
                <c:ptCount val="2"/>
                <c:pt idx="0">
                  <c:v>41</c:v>
                </c:pt>
                <c:pt idx="1">
                  <c:v>25</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blir du inspirert til økt miljøinnsats av at Oslo får internasjonal oppmerksomhet som miljøby? (n=630)</c:v>
                </c:pt>
                <c:pt idx="1">
                  <c:v>synes du Oslo fortjener å bli tildelt prisen Europas miljøhovedstad? (n=500)</c:v>
                </c:pt>
              </c:strCache>
            </c:strRef>
          </c:cat>
          <c:val>
            <c:numRef>
              <c:f>Sheet1!$C$2:$C$3</c:f>
              <c:numCache>
                <c:formatCode>0</c:formatCode>
                <c:ptCount val="2"/>
                <c:pt idx="0">
                  <c:v>31</c:v>
                </c:pt>
                <c:pt idx="1">
                  <c:v>54</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blir du inspirert til økt miljøinnsats av at Oslo får internasjonal oppmerksomhet som miljøby? (n=630)</c:v>
                </c:pt>
                <c:pt idx="1">
                  <c:v>synes du Oslo fortjener å bli tildelt prisen Europas miljøhovedstad? (n=500)</c:v>
                </c:pt>
              </c:strCache>
            </c:strRef>
          </c:cat>
          <c:val>
            <c:numRef>
              <c:f>Sheet1!$B$2:$B$3</c:f>
              <c:numCache>
                <c:formatCode>0</c:formatCode>
                <c:ptCount val="2"/>
                <c:pt idx="0">
                  <c:v>27</c:v>
                </c:pt>
                <c:pt idx="1">
                  <c:v>21</c:v>
                </c:pt>
              </c:numCache>
            </c:numRef>
          </c:val>
        </c:ser>
        <c:dLbls>
          <c:showLegendKey val="0"/>
          <c:showVal val="0"/>
          <c:showCatName val="0"/>
          <c:showSerName val="0"/>
          <c:showPercent val="0"/>
          <c:showBubbleSize val="0"/>
        </c:dLbls>
        <c:gapWidth val="50"/>
        <c:overlap val="100"/>
        <c:axId val="606600016"/>
        <c:axId val="606600408"/>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Sheet1!$A$2:$A$3</c15:sqref>
                        </c15:formulaRef>
                      </c:ext>
                    </c:extLst>
                    <c:strCache>
                      <c:ptCount val="2"/>
                      <c:pt idx="0">
                        <c:v>blir du inspirert til økt miljøinnsats av at Oslo får internasjonal oppmerksomhet som miljøby? (n=630)</c:v>
                      </c:pt>
                      <c:pt idx="1">
                        <c:v>synes du Oslo fortjener å bli tildelt prisen Europas miljøhovedstad? (n=500)</c:v>
                      </c:pt>
                    </c:strCache>
                  </c:strRef>
                </c:cat>
                <c:val>
                  <c:numRef>
                    <c:extLst>
                      <c:ext uri="{02D57815-91ED-43cb-92C2-25804820EDAC}">
                        <c15:formulaRef>
                          <c15:sqref>Sheet1!$E$2:$E$3</c15:sqref>
                        </c15:formulaRef>
                      </c:ext>
                    </c:extLst>
                    <c:numCache>
                      <c:formatCode>0</c:formatCode>
                      <c:ptCount val="2"/>
                      <c:pt idx="0">
                        <c:v>100</c:v>
                      </c:pt>
                      <c:pt idx="1">
                        <c:v>100</c:v>
                      </c:pt>
                    </c:numCache>
                  </c:numRef>
                </c:val>
              </c15:ser>
            </c15:filteredBarSeries>
          </c:ext>
        </c:extLst>
      </c:barChart>
      <c:catAx>
        <c:axId val="606600016"/>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606600408"/>
        <c:crosses val="autoZero"/>
        <c:auto val="0"/>
        <c:lblAlgn val="ctr"/>
        <c:lblOffset val="100"/>
        <c:noMultiLvlLbl val="0"/>
      </c:catAx>
      <c:valAx>
        <c:axId val="606600408"/>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606600016"/>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Vestre Aker</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blir du inspirert til økt miljøinnsats av at Oslo får internasjonal oppmerksomhet som miljøby? (n=2589)</c:v>
                </c:pt>
                <c:pt idx="1">
                  <c:v>synes du Oslo fortjener å bli tildelt prisen Europas miljøhovedstad? (n=1983)</c:v>
                </c:pt>
              </c:strCache>
            </c:strRef>
          </c:cat>
          <c:val>
            <c:numRef>
              <c:f>Sheet1!$C$2:$C$3</c:f>
              <c:numCache>
                <c:formatCode>0</c:formatCode>
                <c:ptCount val="2"/>
                <c:pt idx="0">
                  <c:v>27</c:v>
                </c:pt>
                <c:pt idx="1">
                  <c:v>21</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Sheet1!$A$2:$A$3</c:f>
              <c:strCache>
                <c:ptCount val="2"/>
                <c:pt idx="0">
                  <c:v>blir du inspirert til økt miljøinnsats av at Oslo får internasjonal oppmerksomhet som miljøby? (n=2589)</c:v>
                </c:pt>
                <c:pt idx="1">
                  <c:v>synes du Oslo fortjener å bli tildelt prisen Europas miljøhovedstad? (n=1983)</c:v>
                </c:pt>
              </c:strCache>
            </c:strRef>
          </c:cat>
          <c:val>
            <c:numRef>
              <c:f>Sheet1!$B$2:$B$3</c:f>
              <c:numCache>
                <c:formatCode>0</c:formatCode>
                <c:ptCount val="2"/>
                <c:pt idx="0">
                  <c:v>28</c:v>
                </c:pt>
                <c:pt idx="1">
                  <c:v>27</c:v>
                </c:pt>
              </c:numCache>
            </c:numRef>
          </c:val>
        </c:ser>
        <c:dLbls>
          <c:showLegendKey val="0"/>
          <c:showVal val="0"/>
          <c:showCatName val="0"/>
          <c:showSerName val="0"/>
          <c:showPercent val="0"/>
          <c:showBubbleSize val="0"/>
        </c:dLbls>
        <c:gapWidth val="50"/>
        <c:overlap val="100"/>
        <c:axId val="606601192"/>
        <c:axId val="606601584"/>
      </c:barChart>
      <c:catAx>
        <c:axId val="606601192"/>
        <c:scaling>
          <c:orientation val="maxMin"/>
        </c:scaling>
        <c:delete val="1"/>
        <c:axPos val="l"/>
        <c:numFmt formatCode="General" sourceLinked="1"/>
        <c:majorTickMark val="out"/>
        <c:minorTickMark val="none"/>
        <c:tickLblPos val="nextTo"/>
        <c:crossAx val="606601584"/>
        <c:crosses val="autoZero"/>
        <c:auto val="0"/>
        <c:lblAlgn val="ctr"/>
        <c:lblOffset val="100"/>
        <c:noMultiLvlLbl val="0"/>
      </c:catAx>
      <c:valAx>
        <c:axId val="606601584"/>
        <c:scaling>
          <c:orientation val="minMax"/>
          <c:max val="1"/>
          <c:min val="0"/>
        </c:scaling>
        <c:delete val="1"/>
        <c:axPos val="t"/>
        <c:numFmt formatCode="0%" sourceLinked="1"/>
        <c:majorTickMark val="out"/>
        <c:minorTickMark val="none"/>
        <c:tickLblPos val="high"/>
        <c:crossAx val="606601192"/>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ofte...</a:t>
            </a:r>
          </a:p>
        </c:rich>
      </c:tx>
      <c:overlay val="1"/>
    </c:title>
    <c:autoTitleDeleted val="0"/>
    <c:plotArea>
      <c:layout>
        <c:manualLayout>
          <c:layoutTarget val="inner"/>
          <c:xMode val="edge"/>
          <c:yMode val="edge"/>
          <c:x val="0.39401768609875837"/>
          <c:y val="9.5405110470412599E-2"/>
          <c:w val="0.5315529722633463"/>
          <c:h val="0.71335426294912263"/>
        </c:manualLayout>
      </c:layout>
      <c:barChart>
        <c:barDir val="bar"/>
        <c:grouping val="percentStacked"/>
        <c:varyColors val="0"/>
        <c:ser>
          <c:idx val="1"/>
          <c:order val="1"/>
          <c:tx>
            <c:strRef>
              <c:f>Sheet1!$G$1</c:f>
              <c:strCache>
                <c:ptCount val="1"/>
                <c:pt idx="0">
                  <c:v>Daglig</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Bruker du sykkel som fremkomstmiddel i Oslo (n=669)</c:v>
                </c:pt>
                <c:pt idx="1">
                  <c:v>Bruker du parker/friområder i området der du bor (inkl. fjorden, marka, osv.) (n=658)</c:v>
                </c:pt>
                <c:pt idx="2">
                  <c:v>Bruker du parker/friområder i Oslo utenfor egen bydel (inkl. fjorden, marka, osv.) (n=665)</c:v>
                </c:pt>
                <c:pt idx="3">
                  <c:v>Deltar du i frivillig organisasjonsvirksomhet (n=667)</c:v>
                </c:pt>
                <c:pt idx="4">
                  <c:v>Driver du med idrett (n=665)</c:v>
                </c:pt>
              </c:strCache>
            </c:strRef>
          </c:cat>
          <c:val>
            <c:numRef>
              <c:f>Sheet1!$G$2:$G$6</c:f>
              <c:numCache>
                <c:formatCode>0</c:formatCode>
                <c:ptCount val="5"/>
                <c:pt idx="0">
                  <c:v>7</c:v>
                </c:pt>
                <c:pt idx="1">
                  <c:v>13</c:v>
                </c:pt>
                <c:pt idx="2">
                  <c:v>2</c:v>
                </c:pt>
                <c:pt idx="3">
                  <c:v>1</c:v>
                </c:pt>
                <c:pt idx="4">
                  <c:v>9</c:v>
                </c:pt>
              </c:numCache>
            </c:numRef>
          </c:val>
        </c:ser>
        <c:ser>
          <c:idx val="2"/>
          <c:order val="2"/>
          <c:tx>
            <c:strRef>
              <c:f>Sheet1!$F$1</c:f>
              <c:strCache>
                <c:ptCount val="1"/>
                <c:pt idx="0">
                  <c:v>Noen ganger i uken</c:v>
                </c:pt>
              </c:strCache>
            </c:strRef>
          </c:tx>
          <c:spPr>
            <a:solidFill>
              <a:srgbClr val="FFFF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Bruker du sykkel som fremkomstmiddel i Oslo (n=669)</c:v>
                </c:pt>
                <c:pt idx="1">
                  <c:v>Bruker du parker/friområder i området der du bor (inkl. fjorden, marka, osv.) (n=658)</c:v>
                </c:pt>
                <c:pt idx="2">
                  <c:v>Bruker du parker/friområder i Oslo utenfor egen bydel (inkl. fjorden, marka, osv.) (n=665)</c:v>
                </c:pt>
                <c:pt idx="3">
                  <c:v>Deltar du i frivillig organisasjonsvirksomhet (n=667)</c:v>
                </c:pt>
                <c:pt idx="4">
                  <c:v>Driver du med idrett (n=665)</c:v>
                </c:pt>
              </c:strCache>
            </c:strRef>
          </c:cat>
          <c:val>
            <c:numRef>
              <c:f>Sheet1!$F$2:$F$6</c:f>
              <c:numCache>
                <c:formatCode>0</c:formatCode>
                <c:ptCount val="5"/>
                <c:pt idx="0">
                  <c:v>15</c:v>
                </c:pt>
                <c:pt idx="1">
                  <c:v>42</c:v>
                </c:pt>
                <c:pt idx="2">
                  <c:v>18</c:v>
                </c:pt>
                <c:pt idx="3">
                  <c:v>6</c:v>
                </c:pt>
                <c:pt idx="4">
                  <c:v>39</c:v>
                </c:pt>
              </c:numCache>
            </c:numRef>
          </c:val>
        </c:ser>
        <c:ser>
          <c:idx val="3"/>
          <c:order val="3"/>
          <c:tx>
            <c:strRef>
              <c:f>Sheet1!$E$1</c:f>
              <c:strCache>
                <c:ptCount val="1"/>
                <c:pt idx="0">
                  <c:v>Noen ganger i måneden</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Bruker du sykkel som fremkomstmiddel i Oslo (n=669)</c:v>
                </c:pt>
                <c:pt idx="1">
                  <c:v>Bruker du parker/friområder i området der du bor (inkl. fjorden, marka, osv.) (n=658)</c:v>
                </c:pt>
                <c:pt idx="2">
                  <c:v>Bruker du parker/friområder i Oslo utenfor egen bydel (inkl. fjorden, marka, osv.) (n=665)</c:v>
                </c:pt>
                <c:pt idx="3">
                  <c:v>Deltar du i frivillig organisasjonsvirksomhet (n=667)</c:v>
                </c:pt>
                <c:pt idx="4">
                  <c:v>Driver du med idrett (n=665)</c:v>
                </c:pt>
              </c:strCache>
            </c:strRef>
          </c:cat>
          <c:val>
            <c:numRef>
              <c:f>Sheet1!$E$2:$E$6</c:f>
              <c:numCache>
                <c:formatCode>0</c:formatCode>
                <c:ptCount val="5"/>
                <c:pt idx="0">
                  <c:v>16</c:v>
                </c:pt>
                <c:pt idx="1">
                  <c:v>28</c:v>
                </c:pt>
                <c:pt idx="2">
                  <c:v>36</c:v>
                </c:pt>
                <c:pt idx="3">
                  <c:v>9</c:v>
                </c:pt>
                <c:pt idx="4">
                  <c:v>16</c:v>
                </c:pt>
              </c:numCache>
            </c:numRef>
          </c:val>
        </c:ser>
        <c:ser>
          <c:idx val="4"/>
          <c:order val="4"/>
          <c:tx>
            <c:strRef>
              <c:f>Sheet1!$D$1</c:f>
              <c:strCache>
                <c:ptCount val="1"/>
                <c:pt idx="0">
                  <c:v>Noen ganger i året</c:v>
                </c:pt>
              </c:strCache>
            </c:strRef>
          </c:tx>
          <c:spPr>
            <a:solidFill>
              <a:srgbClr val="EF5205"/>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Bruker du sykkel som fremkomstmiddel i Oslo (n=669)</c:v>
                </c:pt>
                <c:pt idx="1">
                  <c:v>Bruker du parker/friområder i området der du bor (inkl. fjorden, marka, osv.) (n=658)</c:v>
                </c:pt>
                <c:pt idx="2">
                  <c:v>Bruker du parker/friområder i Oslo utenfor egen bydel (inkl. fjorden, marka, osv.) (n=665)</c:v>
                </c:pt>
                <c:pt idx="3">
                  <c:v>Deltar du i frivillig organisasjonsvirksomhet (n=667)</c:v>
                </c:pt>
                <c:pt idx="4">
                  <c:v>Driver du med idrett (n=665)</c:v>
                </c:pt>
              </c:strCache>
            </c:strRef>
          </c:cat>
          <c:val>
            <c:numRef>
              <c:f>Sheet1!$D$2:$D$6</c:f>
              <c:numCache>
                <c:formatCode>0</c:formatCode>
                <c:ptCount val="5"/>
                <c:pt idx="0">
                  <c:v>18</c:v>
                </c:pt>
                <c:pt idx="1">
                  <c:v>13</c:v>
                </c:pt>
                <c:pt idx="2">
                  <c:v>34</c:v>
                </c:pt>
                <c:pt idx="3">
                  <c:v>15</c:v>
                </c:pt>
                <c:pt idx="4">
                  <c:v>7</c:v>
                </c:pt>
              </c:numCache>
            </c:numRef>
          </c:val>
        </c:ser>
        <c:ser>
          <c:idx val="5"/>
          <c:order val="5"/>
          <c:tx>
            <c:strRef>
              <c:f>Sheet1!$C$1</c:f>
              <c:strCache>
                <c:ptCount val="1"/>
                <c:pt idx="0">
                  <c:v>Sjeldnere</c:v>
                </c:pt>
              </c:strCache>
            </c:strRef>
          </c:tx>
          <c:spPr>
            <a:solidFill>
              <a:srgbClr val="E5007E"/>
            </a:solidFill>
          </c:spPr>
          <c:invertIfNegative val="0"/>
          <c:dLbls>
            <c:spPr>
              <a:noFill/>
              <a:ln>
                <a:noFill/>
              </a:ln>
              <a:effectLst/>
            </c:spPr>
            <c:txPr>
              <a:bodyPr wrap="square" lIns="38100" tIns="19050" rIns="38100" bIns="19050" anchor="ctr">
                <a:spAutoFit/>
              </a:bodyPr>
              <a:lstStyle/>
              <a:p>
                <a:pPr>
                  <a:defRPr sz="1400" baseline="0">
                    <a:solidFill>
                      <a:schemeClr val="bg1"/>
                    </a:solidFill>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Bruker du sykkel som fremkomstmiddel i Oslo (n=669)</c:v>
                </c:pt>
                <c:pt idx="1">
                  <c:v>Bruker du parker/friområder i området der du bor (inkl. fjorden, marka, osv.) (n=658)</c:v>
                </c:pt>
                <c:pt idx="2">
                  <c:v>Bruker du parker/friområder i Oslo utenfor egen bydel (inkl. fjorden, marka, osv.) (n=665)</c:v>
                </c:pt>
                <c:pt idx="3">
                  <c:v>Deltar du i frivillig organisasjonsvirksomhet (n=667)</c:v>
                </c:pt>
                <c:pt idx="4">
                  <c:v>Driver du med idrett (n=665)</c:v>
                </c:pt>
              </c:strCache>
            </c:strRef>
          </c:cat>
          <c:val>
            <c:numRef>
              <c:f>Sheet1!$C$2:$C$6</c:f>
              <c:numCache>
                <c:formatCode>0</c:formatCode>
                <c:ptCount val="5"/>
                <c:pt idx="0">
                  <c:v>13</c:v>
                </c:pt>
                <c:pt idx="1">
                  <c:v>3</c:v>
                </c:pt>
                <c:pt idx="2">
                  <c:v>7</c:v>
                </c:pt>
                <c:pt idx="3">
                  <c:v>23</c:v>
                </c:pt>
                <c:pt idx="4">
                  <c:v>11</c:v>
                </c:pt>
              </c:numCache>
            </c:numRef>
          </c:val>
        </c:ser>
        <c:ser>
          <c:idx val="6"/>
          <c:order val="6"/>
          <c:tx>
            <c:strRef>
              <c:f>Sheet1!$B$1</c:f>
              <c:strCache>
                <c:ptCount val="1"/>
                <c:pt idx="0">
                  <c:v>Aldri</c:v>
                </c:pt>
              </c:strCache>
            </c:strRef>
          </c:tx>
          <c:spPr>
            <a:solidFill>
              <a:srgbClr val="FF0000"/>
            </a:solidFill>
          </c:spPr>
          <c:invertIfNegative val="0"/>
          <c:dLbls>
            <c:spPr>
              <a:noFill/>
              <a:ln>
                <a:noFill/>
              </a:ln>
              <a:effectLst/>
            </c:spPr>
            <c:txPr>
              <a:bodyPr wrap="square" lIns="38100" tIns="19050" rIns="38100" bIns="19050" anchor="ctr">
                <a:spAutoFit/>
              </a:bodyPr>
              <a:lstStyle/>
              <a:p>
                <a:pPr>
                  <a:defRPr sz="1400" baseline="0">
                    <a:solidFill>
                      <a:schemeClr val="bg1"/>
                    </a:solidFill>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Bruker du sykkel som fremkomstmiddel i Oslo (n=669)</c:v>
                </c:pt>
                <c:pt idx="1">
                  <c:v>Bruker du parker/friområder i området der du bor (inkl. fjorden, marka, osv.) (n=658)</c:v>
                </c:pt>
                <c:pt idx="2">
                  <c:v>Bruker du parker/friområder i Oslo utenfor egen bydel (inkl. fjorden, marka, osv.) (n=665)</c:v>
                </c:pt>
                <c:pt idx="3">
                  <c:v>Deltar du i frivillig organisasjonsvirksomhet (n=667)</c:v>
                </c:pt>
                <c:pt idx="4">
                  <c:v>Driver du med idrett (n=665)</c:v>
                </c:pt>
              </c:strCache>
            </c:strRef>
          </c:cat>
          <c:val>
            <c:numRef>
              <c:f>Sheet1!$B$2:$B$6</c:f>
              <c:numCache>
                <c:formatCode>0</c:formatCode>
                <c:ptCount val="5"/>
                <c:pt idx="0">
                  <c:v>31</c:v>
                </c:pt>
                <c:pt idx="1">
                  <c:v>1</c:v>
                </c:pt>
                <c:pt idx="2">
                  <c:v>3</c:v>
                </c:pt>
                <c:pt idx="3">
                  <c:v>46</c:v>
                </c:pt>
                <c:pt idx="4">
                  <c:v>19</c:v>
                </c:pt>
              </c:numCache>
            </c:numRef>
          </c:val>
        </c:ser>
        <c:dLbls>
          <c:showLegendKey val="0"/>
          <c:showVal val="0"/>
          <c:showCatName val="0"/>
          <c:showSerName val="0"/>
          <c:showPercent val="0"/>
          <c:showBubbleSize val="0"/>
        </c:dLbls>
        <c:gapWidth val="50"/>
        <c:overlap val="100"/>
        <c:axId val="606602368"/>
        <c:axId val="606602760"/>
        <c:extLst>
          <c:ext xmlns:c15="http://schemas.microsoft.com/office/drawing/2012/chart" uri="{02D57815-91ED-43cb-92C2-25804820EDAC}">
            <c15:filteredBarSeries>
              <c15:ser>
                <c:idx val="0"/>
                <c:order val="0"/>
                <c:tx>
                  <c:strRef>
                    <c:extLst>
                      <c:ext uri="{02D57815-91ED-43cb-92C2-25804820EDAC}">
                        <c15:formulaRef>
                          <c15:sqref>Sheet1!$H$1</c15:sqref>
                        </c15:formulaRef>
                      </c:ext>
                    </c:extLst>
                    <c:strCache>
                      <c:ptCount val="1"/>
                      <c:pt idx="0">
                        <c:v>Daglig/ Noen ganger i uken/ Noen ganger i måneden/ Noen ganger i året/ Sjeldnere/ Aldri</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Sheet1!$A$2:$A$6</c15:sqref>
                        </c15:formulaRef>
                      </c:ext>
                    </c:extLst>
                    <c:strCache>
                      <c:ptCount val="5"/>
                      <c:pt idx="0">
                        <c:v>Bruker du sykkel som fremkomstmiddel i Oslo (n=669)</c:v>
                      </c:pt>
                      <c:pt idx="1">
                        <c:v>Bruker du parker/friområder i området der du bor (inkl. fjorden, marka, osv.) (n=658)</c:v>
                      </c:pt>
                      <c:pt idx="2">
                        <c:v>Bruker du parker/friområder i Oslo utenfor egen bydel (inkl. fjorden, marka, osv.) (n=665)</c:v>
                      </c:pt>
                      <c:pt idx="3">
                        <c:v>Deltar du i frivillig organisasjonsvirksomhet (n=667)</c:v>
                      </c:pt>
                      <c:pt idx="4">
                        <c:v>Driver du med idrett (n=665)</c:v>
                      </c:pt>
                    </c:strCache>
                  </c:strRef>
                </c:cat>
                <c:val>
                  <c:numRef>
                    <c:extLst>
                      <c:ext uri="{02D57815-91ED-43cb-92C2-25804820EDAC}">
                        <c15:formulaRef>
                          <c15:sqref>Sheet1!$H$2:$H$6</c15:sqref>
                        </c15:formulaRef>
                      </c:ext>
                    </c:extLst>
                    <c:numCache>
                      <c:formatCode>0</c:formatCode>
                      <c:ptCount val="5"/>
                      <c:pt idx="0">
                        <c:v>100</c:v>
                      </c:pt>
                      <c:pt idx="1">
                        <c:v>100</c:v>
                      </c:pt>
                      <c:pt idx="2">
                        <c:v>100</c:v>
                      </c:pt>
                      <c:pt idx="3">
                        <c:v>100</c:v>
                      </c:pt>
                      <c:pt idx="4">
                        <c:v>100</c:v>
                      </c:pt>
                    </c:numCache>
                  </c:numRef>
                </c:val>
              </c15:ser>
            </c15:filteredBarSeries>
          </c:ext>
        </c:extLst>
      </c:barChart>
      <c:catAx>
        <c:axId val="606602368"/>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606602760"/>
        <c:crosses val="autoZero"/>
        <c:auto val="0"/>
        <c:lblAlgn val="ctr"/>
        <c:lblOffset val="100"/>
        <c:noMultiLvlLbl val="0"/>
      </c:catAx>
      <c:valAx>
        <c:axId val="606602760"/>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606602368"/>
        <c:crosses val="autoZero"/>
        <c:crossBetween val="between"/>
        <c:majorUnit val="0.25"/>
      </c:valAx>
      <c:spPr>
        <a:ln>
          <a:noFill/>
        </a:ln>
      </c:spPr>
    </c:plotArea>
    <c:legend>
      <c:legendPos val="b"/>
      <c:layout>
        <c:manualLayout>
          <c:xMode val="edge"/>
          <c:yMode val="edge"/>
          <c:x val="0.20981016689457721"/>
          <c:y val="0.89259655900854684"/>
          <c:w val="0.73165845914360916"/>
          <c:h val="0.10740344099145308"/>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Vestre Aker</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Bruker du sykkel som fremkomstmiddel i Oslo (n=2360)</c:v>
                </c:pt>
                <c:pt idx="1">
                  <c:v>Bruker du parker/friområder i området der du bor (inkl. fjorden, marka, osv.) (n=4476)</c:v>
                </c:pt>
                <c:pt idx="2">
                  <c:v>Bruker du parker/friområder i Oslo utenfor egen bydel (inkl. fjorden, marka, osv.) (n=1824)</c:v>
                </c:pt>
                <c:pt idx="3">
                  <c:v>Deltar du i frivillig organisasjonsvirksomhet (n=844)</c:v>
                </c:pt>
                <c:pt idx="4">
                  <c:v>Driver du med idrett (n=3783)</c:v>
                </c:pt>
              </c:strCache>
            </c:strRef>
          </c:cat>
          <c:val>
            <c:numRef>
              <c:f>Sheet1!$C$2:$C$6</c:f>
              <c:numCache>
                <c:formatCode>0</c:formatCode>
                <c:ptCount val="5"/>
                <c:pt idx="0">
                  <c:v>21</c:v>
                </c:pt>
                <c:pt idx="1">
                  <c:v>55</c:v>
                </c:pt>
                <c:pt idx="2">
                  <c:v>20</c:v>
                </c:pt>
                <c:pt idx="3">
                  <c:v>7</c:v>
                </c:pt>
                <c:pt idx="4">
                  <c:v>48</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Bruker du sykkel som fremkomstmiddel i Oslo (n=2360)</c:v>
                </c:pt>
                <c:pt idx="1">
                  <c:v>Bruker du parker/friområder i området der du bor (inkl. fjorden, marka, osv.) (n=4476)</c:v>
                </c:pt>
                <c:pt idx="2">
                  <c:v>Bruker du parker/friområder i Oslo utenfor egen bydel (inkl. fjorden, marka, osv.) (n=1824)</c:v>
                </c:pt>
                <c:pt idx="3">
                  <c:v>Deltar du i frivillig organisasjonsvirksomhet (n=844)</c:v>
                </c:pt>
                <c:pt idx="4">
                  <c:v>Driver du med idrett (n=3783)</c:v>
                </c:pt>
              </c:strCache>
            </c:strRef>
          </c:cat>
          <c:val>
            <c:numRef>
              <c:f>Sheet1!$B$2:$B$6</c:f>
              <c:numCache>
                <c:formatCode>0</c:formatCode>
                <c:ptCount val="5"/>
                <c:pt idx="0">
                  <c:v>24</c:v>
                </c:pt>
                <c:pt idx="1">
                  <c:v>46</c:v>
                </c:pt>
                <c:pt idx="2">
                  <c:v>19</c:v>
                </c:pt>
                <c:pt idx="3">
                  <c:v>9</c:v>
                </c:pt>
                <c:pt idx="4">
                  <c:v>39</c:v>
                </c:pt>
              </c:numCache>
            </c:numRef>
          </c:val>
        </c:ser>
        <c:dLbls>
          <c:showLegendKey val="0"/>
          <c:showVal val="0"/>
          <c:showCatName val="0"/>
          <c:showSerName val="0"/>
          <c:showPercent val="0"/>
          <c:showBubbleSize val="0"/>
        </c:dLbls>
        <c:gapWidth val="50"/>
        <c:overlap val="100"/>
        <c:axId val="606603544"/>
        <c:axId val="606603936"/>
      </c:barChart>
      <c:catAx>
        <c:axId val="606603544"/>
        <c:scaling>
          <c:orientation val="maxMin"/>
        </c:scaling>
        <c:delete val="1"/>
        <c:axPos val="l"/>
        <c:numFmt formatCode="General" sourceLinked="1"/>
        <c:majorTickMark val="out"/>
        <c:minorTickMark val="none"/>
        <c:tickLblPos val="nextTo"/>
        <c:crossAx val="606603936"/>
        <c:crosses val="autoZero"/>
        <c:auto val="0"/>
        <c:lblAlgn val="ctr"/>
        <c:lblOffset val="100"/>
        <c:noMultiLvlLbl val="0"/>
      </c:catAx>
      <c:valAx>
        <c:axId val="606603936"/>
        <c:scaling>
          <c:orientation val="minMax"/>
          <c:max val="1"/>
          <c:min val="0"/>
        </c:scaling>
        <c:delete val="1"/>
        <c:axPos val="t"/>
        <c:numFmt formatCode="0%" sourceLinked="1"/>
        <c:majorTickMark val="out"/>
        <c:minorTickMark val="none"/>
        <c:tickLblPos val="high"/>
        <c:crossAx val="606603544"/>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fornøyd/misfornøyd er du med:</a:t>
            </a:r>
          </a:p>
        </c:rich>
      </c:tx>
      <c:layout/>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Snørydding av veier (n=667)</c:v>
                </c:pt>
                <c:pt idx="1">
                  <c:v>Grusing og salting av veier (n=658)</c:v>
                </c:pt>
                <c:pt idx="2">
                  <c:v>Renhold	av veier (n=653)</c:v>
                </c:pt>
                <c:pt idx="3">
                  <c:v>Standard på veidekket (n=647)</c:v>
                </c:pt>
                <c:pt idx="4">
                  <c:v>Tilrettelegging for syklister (n=581)</c:v>
                </c:pt>
                <c:pt idx="5">
                  <c:v>Tilrettelegging for fotgjengere (n=655)</c:v>
                </c:pt>
                <c:pt idx="6">
                  <c:v>Snørydding, grusing og salting av gang- og sykkelveier (n=607)</c:v>
                </c:pt>
              </c:strCache>
            </c:strRef>
          </c:cat>
          <c:val>
            <c:numRef>
              <c:f>Sheet1!$D$2:$D$8</c:f>
              <c:numCache>
                <c:formatCode>0</c:formatCode>
                <c:ptCount val="7"/>
                <c:pt idx="0">
                  <c:v>53</c:v>
                </c:pt>
                <c:pt idx="1">
                  <c:v>36</c:v>
                </c:pt>
                <c:pt idx="2">
                  <c:v>35</c:v>
                </c:pt>
                <c:pt idx="3">
                  <c:v>58</c:v>
                </c:pt>
                <c:pt idx="4">
                  <c:v>26</c:v>
                </c:pt>
                <c:pt idx="5">
                  <c:v>22</c:v>
                </c:pt>
                <c:pt idx="6">
                  <c:v>45</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Snørydding av veier (n=667)</c:v>
                </c:pt>
                <c:pt idx="1">
                  <c:v>Grusing og salting av veier (n=658)</c:v>
                </c:pt>
                <c:pt idx="2">
                  <c:v>Renhold	av veier (n=653)</c:v>
                </c:pt>
                <c:pt idx="3">
                  <c:v>Standard på veidekket (n=647)</c:v>
                </c:pt>
                <c:pt idx="4">
                  <c:v>Tilrettelegging for syklister (n=581)</c:v>
                </c:pt>
                <c:pt idx="5">
                  <c:v>Tilrettelegging for fotgjengere (n=655)</c:v>
                </c:pt>
                <c:pt idx="6">
                  <c:v>Snørydding, grusing og salting av gang- og sykkelveier (n=607)</c:v>
                </c:pt>
              </c:strCache>
            </c:strRef>
          </c:cat>
          <c:val>
            <c:numRef>
              <c:f>Sheet1!$C$2:$C$8</c:f>
              <c:numCache>
                <c:formatCode>0</c:formatCode>
                <c:ptCount val="7"/>
                <c:pt idx="0">
                  <c:v>36</c:v>
                </c:pt>
                <c:pt idx="1">
                  <c:v>49</c:v>
                </c:pt>
                <c:pt idx="2">
                  <c:v>53</c:v>
                </c:pt>
                <c:pt idx="3">
                  <c:v>36</c:v>
                </c:pt>
                <c:pt idx="4">
                  <c:v>57</c:v>
                </c:pt>
                <c:pt idx="5">
                  <c:v>52</c:v>
                </c:pt>
                <c:pt idx="6">
                  <c:v>43</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Snørydding av veier (n=667)</c:v>
                </c:pt>
                <c:pt idx="1">
                  <c:v>Grusing og salting av veier (n=658)</c:v>
                </c:pt>
                <c:pt idx="2">
                  <c:v>Renhold	av veier (n=653)</c:v>
                </c:pt>
                <c:pt idx="3">
                  <c:v>Standard på veidekket (n=647)</c:v>
                </c:pt>
                <c:pt idx="4">
                  <c:v>Tilrettelegging for syklister (n=581)</c:v>
                </c:pt>
                <c:pt idx="5">
                  <c:v>Tilrettelegging for fotgjengere (n=655)</c:v>
                </c:pt>
                <c:pt idx="6">
                  <c:v>Snørydding, grusing og salting av gang- og sykkelveier (n=607)</c:v>
                </c:pt>
              </c:strCache>
            </c:strRef>
          </c:cat>
          <c:val>
            <c:numRef>
              <c:f>Sheet1!$B$2:$B$8</c:f>
              <c:numCache>
                <c:formatCode>0</c:formatCode>
                <c:ptCount val="7"/>
                <c:pt idx="0">
                  <c:v>11</c:v>
                </c:pt>
                <c:pt idx="1">
                  <c:v>15</c:v>
                </c:pt>
                <c:pt idx="2">
                  <c:v>12</c:v>
                </c:pt>
                <c:pt idx="3">
                  <c:v>6</c:v>
                </c:pt>
                <c:pt idx="4">
                  <c:v>18</c:v>
                </c:pt>
                <c:pt idx="5">
                  <c:v>27</c:v>
                </c:pt>
                <c:pt idx="6">
                  <c:v>12</c:v>
                </c:pt>
              </c:numCache>
            </c:numRef>
          </c:val>
        </c:ser>
        <c:dLbls>
          <c:showLegendKey val="0"/>
          <c:showVal val="0"/>
          <c:showCatName val="0"/>
          <c:showSerName val="0"/>
          <c:showPercent val="0"/>
          <c:showBubbleSize val="0"/>
        </c:dLbls>
        <c:gapWidth val="50"/>
        <c:overlap val="100"/>
        <c:axId val="606604720"/>
        <c:axId val="606605112"/>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Sheet1!$A$2:$A$8</c15:sqref>
                        </c15:formulaRef>
                      </c:ext>
                    </c:extLst>
                    <c:strCache>
                      <c:ptCount val="7"/>
                      <c:pt idx="0">
                        <c:v>Snørydding av veier (n=667)</c:v>
                      </c:pt>
                      <c:pt idx="1">
                        <c:v>Grusing og salting av veier (n=658)</c:v>
                      </c:pt>
                      <c:pt idx="2">
                        <c:v>Renhold	av veier (n=653)</c:v>
                      </c:pt>
                      <c:pt idx="3">
                        <c:v>Standard på veidekket (n=647)</c:v>
                      </c:pt>
                      <c:pt idx="4">
                        <c:v>Tilrettelegging for syklister (n=581)</c:v>
                      </c:pt>
                      <c:pt idx="5">
                        <c:v>Tilrettelegging for fotgjengere (n=655)</c:v>
                      </c:pt>
                      <c:pt idx="6">
                        <c:v>Snørydding, grusing og salting av gang- og sykkelveier (n=607)</c:v>
                      </c:pt>
                    </c:strCache>
                  </c:strRef>
                </c:cat>
                <c:val>
                  <c:numRef>
                    <c:extLst>
                      <c:ext uri="{02D57815-91ED-43cb-92C2-25804820EDAC}">
                        <c15:formulaRef>
                          <c15:sqref>Sheet1!$E$2:$E$8</c15:sqref>
                        </c15:formulaRef>
                      </c:ext>
                    </c:extLst>
                    <c:numCache>
                      <c:formatCode>0</c:formatCode>
                      <c:ptCount val="7"/>
                      <c:pt idx="0">
                        <c:v>100</c:v>
                      </c:pt>
                      <c:pt idx="1">
                        <c:v>100</c:v>
                      </c:pt>
                      <c:pt idx="2">
                        <c:v>100</c:v>
                      </c:pt>
                      <c:pt idx="3">
                        <c:v>100</c:v>
                      </c:pt>
                      <c:pt idx="4">
                        <c:v>100</c:v>
                      </c:pt>
                      <c:pt idx="5">
                        <c:v>100</c:v>
                      </c:pt>
                      <c:pt idx="6">
                        <c:v>100</c:v>
                      </c:pt>
                    </c:numCache>
                  </c:numRef>
                </c:val>
              </c15:ser>
            </c15:filteredBarSeries>
          </c:ext>
        </c:extLst>
      </c:barChart>
      <c:catAx>
        <c:axId val="606604720"/>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606605112"/>
        <c:crosses val="autoZero"/>
        <c:auto val="0"/>
        <c:lblAlgn val="ctr"/>
        <c:lblOffset val="100"/>
        <c:noMultiLvlLbl val="0"/>
      </c:catAx>
      <c:valAx>
        <c:axId val="606605112"/>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606604720"/>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Vestre Aker</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Snørydding av veier (n=1759)</c:v>
                </c:pt>
                <c:pt idx="1">
                  <c:v>Grusing og salting av veier (n=1899)</c:v>
                </c:pt>
                <c:pt idx="2">
                  <c:v>Renhold	av veier (n=1662)</c:v>
                </c:pt>
                <c:pt idx="3">
                  <c:v>Standard på veidekket (n=996)</c:v>
                </c:pt>
                <c:pt idx="4">
                  <c:v>Tilrettelegging for syklister (n=2226)</c:v>
                </c:pt>
                <c:pt idx="5">
                  <c:v>Tilrettelegging for fotgjengere (n=3328)</c:v>
                </c:pt>
                <c:pt idx="6">
                  <c:v>Snørydding, grusing og salting av gang- og sykkelveier (n=1376)</c:v>
                </c:pt>
              </c:strCache>
            </c:strRef>
          </c:cat>
          <c:val>
            <c:numRef>
              <c:f>Sheet1!$C$2:$C$8</c:f>
              <c:numCache>
                <c:formatCode>0</c:formatCode>
                <c:ptCount val="7"/>
                <c:pt idx="0">
                  <c:v>11</c:v>
                </c:pt>
                <c:pt idx="1">
                  <c:v>15</c:v>
                </c:pt>
                <c:pt idx="2">
                  <c:v>12</c:v>
                </c:pt>
                <c:pt idx="3">
                  <c:v>6</c:v>
                </c:pt>
                <c:pt idx="4">
                  <c:v>18</c:v>
                </c:pt>
                <c:pt idx="5">
                  <c:v>27</c:v>
                </c:pt>
                <c:pt idx="6">
                  <c:v>12</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Sheet1!$A$2:$A$8</c:f>
              <c:strCache>
                <c:ptCount val="7"/>
                <c:pt idx="0">
                  <c:v>Snørydding av veier (n=1759)</c:v>
                </c:pt>
                <c:pt idx="1">
                  <c:v>Grusing og salting av veier (n=1899)</c:v>
                </c:pt>
                <c:pt idx="2">
                  <c:v>Renhold	av veier (n=1662)</c:v>
                </c:pt>
                <c:pt idx="3">
                  <c:v>Standard på veidekket (n=996)</c:v>
                </c:pt>
                <c:pt idx="4">
                  <c:v>Tilrettelegging for syklister (n=2226)</c:v>
                </c:pt>
                <c:pt idx="5">
                  <c:v>Tilrettelegging for fotgjengere (n=3328)</c:v>
                </c:pt>
                <c:pt idx="6">
                  <c:v>Snørydding, grusing og salting av gang- og sykkelveier (n=1376)</c:v>
                </c:pt>
              </c:strCache>
            </c:strRef>
          </c:cat>
          <c:val>
            <c:numRef>
              <c:f>Sheet1!$B$2:$B$8</c:f>
              <c:numCache>
                <c:formatCode>0</c:formatCode>
                <c:ptCount val="7"/>
                <c:pt idx="0">
                  <c:v>18</c:v>
                </c:pt>
                <c:pt idx="1">
                  <c:v>20</c:v>
                </c:pt>
                <c:pt idx="2">
                  <c:v>18</c:v>
                </c:pt>
                <c:pt idx="3">
                  <c:v>11</c:v>
                </c:pt>
                <c:pt idx="4">
                  <c:v>26</c:v>
                </c:pt>
                <c:pt idx="5">
                  <c:v>35</c:v>
                </c:pt>
                <c:pt idx="6">
                  <c:v>15</c:v>
                </c:pt>
              </c:numCache>
            </c:numRef>
          </c:val>
        </c:ser>
        <c:dLbls>
          <c:showLegendKey val="0"/>
          <c:showVal val="0"/>
          <c:showCatName val="0"/>
          <c:showSerName val="0"/>
          <c:showPercent val="0"/>
          <c:showBubbleSize val="0"/>
        </c:dLbls>
        <c:gapWidth val="50"/>
        <c:overlap val="100"/>
        <c:axId val="606605896"/>
        <c:axId val="606606288"/>
      </c:barChart>
      <c:catAx>
        <c:axId val="606605896"/>
        <c:scaling>
          <c:orientation val="maxMin"/>
        </c:scaling>
        <c:delete val="1"/>
        <c:axPos val="l"/>
        <c:numFmt formatCode="General" sourceLinked="1"/>
        <c:majorTickMark val="out"/>
        <c:minorTickMark val="none"/>
        <c:tickLblPos val="nextTo"/>
        <c:crossAx val="606606288"/>
        <c:crosses val="autoZero"/>
        <c:auto val="0"/>
        <c:lblAlgn val="ctr"/>
        <c:lblOffset val="100"/>
        <c:noMultiLvlLbl val="0"/>
      </c:catAx>
      <c:valAx>
        <c:axId val="606606288"/>
        <c:scaling>
          <c:orientation val="minMax"/>
          <c:max val="1"/>
          <c:min val="0"/>
        </c:scaling>
        <c:delete val="1"/>
        <c:axPos val="t"/>
        <c:numFmt formatCode="0%" sourceLinked="1"/>
        <c:majorTickMark val="out"/>
        <c:minorTickMark val="none"/>
        <c:tickLblPos val="high"/>
        <c:crossAx val="606605896"/>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fornøyd/misfornøyd er du med:</a:t>
            </a:r>
          </a:p>
        </c:rich>
      </c:tx>
      <c:layout/>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Trafikksikkerheten generelt i området der du bor  (n=653)</c:v>
                </c:pt>
                <c:pt idx="1">
                  <c:v>Muligheten for trafikksikker lek i området der du bor  (n=597)</c:v>
                </c:pt>
                <c:pt idx="2">
                  <c:v>Hastigheten på veiene i området der du bor  (n=651)</c:v>
                </c:pt>
                <c:pt idx="3">
                  <c:v>Fortau, fartsdempere og lignende tiltak i området der du bor  (n=645)</c:v>
                </c:pt>
              </c:strCache>
            </c:strRef>
          </c:cat>
          <c:val>
            <c:numRef>
              <c:f>Sheet1!$D$2:$D$5</c:f>
              <c:numCache>
                <c:formatCode>0</c:formatCode>
                <c:ptCount val="4"/>
                <c:pt idx="0">
                  <c:v>12</c:v>
                </c:pt>
                <c:pt idx="1">
                  <c:v>16</c:v>
                </c:pt>
                <c:pt idx="2">
                  <c:v>8</c:v>
                </c:pt>
                <c:pt idx="3">
                  <c:v>17</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Trafikksikkerheten generelt i området der du bor  (n=653)</c:v>
                </c:pt>
                <c:pt idx="1">
                  <c:v>Muligheten for trafikksikker lek i området der du bor  (n=597)</c:v>
                </c:pt>
                <c:pt idx="2">
                  <c:v>Hastigheten på veiene i området der du bor  (n=651)</c:v>
                </c:pt>
                <c:pt idx="3">
                  <c:v>Fortau, fartsdempere og lignende tiltak i området der du bor  (n=645)</c:v>
                </c:pt>
              </c:strCache>
            </c:strRef>
          </c:cat>
          <c:val>
            <c:numRef>
              <c:f>Sheet1!$C$2:$C$5</c:f>
              <c:numCache>
                <c:formatCode>0</c:formatCode>
                <c:ptCount val="4"/>
                <c:pt idx="0">
                  <c:v>47</c:v>
                </c:pt>
                <c:pt idx="1">
                  <c:v>38</c:v>
                </c:pt>
                <c:pt idx="2">
                  <c:v>39</c:v>
                </c:pt>
                <c:pt idx="3">
                  <c:v>43</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Trafikksikkerheten generelt i området der du bor  (n=653)</c:v>
                </c:pt>
                <c:pt idx="1">
                  <c:v>Muligheten for trafikksikker lek i området der du bor  (n=597)</c:v>
                </c:pt>
                <c:pt idx="2">
                  <c:v>Hastigheten på veiene i området der du bor  (n=651)</c:v>
                </c:pt>
                <c:pt idx="3">
                  <c:v>Fortau, fartsdempere og lignende tiltak i området der du bor  (n=645)</c:v>
                </c:pt>
              </c:strCache>
            </c:strRef>
          </c:cat>
          <c:val>
            <c:numRef>
              <c:f>Sheet1!$B$2:$B$5</c:f>
              <c:numCache>
                <c:formatCode>0</c:formatCode>
                <c:ptCount val="4"/>
                <c:pt idx="0">
                  <c:v>41</c:v>
                </c:pt>
                <c:pt idx="1">
                  <c:v>46</c:v>
                </c:pt>
                <c:pt idx="2">
                  <c:v>53</c:v>
                </c:pt>
                <c:pt idx="3">
                  <c:v>40</c:v>
                </c:pt>
              </c:numCache>
            </c:numRef>
          </c:val>
        </c:ser>
        <c:dLbls>
          <c:showLegendKey val="0"/>
          <c:showVal val="0"/>
          <c:showCatName val="0"/>
          <c:showSerName val="0"/>
          <c:showPercent val="0"/>
          <c:showBubbleSize val="0"/>
        </c:dLbls>
        <c:gapWidth val="50"/>
        <c:overlap val="100"/>
        <c:axId val="606607072"/>
        <c:axId val="606607464"/>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Sheet1!$A$2:$A$5</c15:sqref>
                        </c15:formulaRef>
                      </c:ext>
                    </c:extLst>
                    <c:strCache>
                      <c:ptCount val="4"/>
                      <c:pt idx="0">
                        <c:v>Trafikksikkerheten generelt i området der du bor  (n=653)</c:v>
                      </c:pt>
                      <c:pt idx="1">
                        <c:v>Muligheten for trafikksikker lek i området der du bor  (n=597)</c:v>
                      </c:pt>
                      <c:pt idx="2">
                        <c:v>Hastigheten på veiene i området der du bor  (n=651)</c:v>
                      </c:pt>
                      <c:pt idx="3">
                        <c:v>Fortau, fartsdempere og lignende tiltak i området der du bor  (n=645)</c:v>
                      </c:pt>
                    </c:strCache>
                  </c:strRef>
                </c:cat>
                <c:val>
                  <c:numRef>
                    <c:extLst>
                      <c:ext uri="{02D57815-91ED-43cb-92C2-25804820EDAC}">
                        <c15:formulaRef>
                          <c15:sqref>Sheet1!$E$2:$E$5</c15:sqref>
                        </c15:formulaRef>
                      </c:ext>
                    </c:extLst>
                    <c:numCache>
                      <c:formatCode>0</c:formatCode>
                      <c:ptCount val="4"/>
                      <c:pt idx="0">
                        <c:v>100</c:v>
                      </c:pt>
                      <c:pt idx="1">
                        <c:v>100</c:v>
                      </c:pt>
                      <c:pt idx="2">
                        <c:v>100</c:v>
                      </c:pt>
                      <c:pt idx="3">
                        <c:v>100</c:v>
                      </c:pt>
                    </c:numCache>
                  </c:numRef>
                </c:val>
              </c15:ser>
            </c15:filteredBarSeries>
          </c:ext>
        </c:extLst>
      </c:barChart>
      <c:catAx>
        <c:axId val="606607072"/>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606607464"/>
        <c:crosses val="autoZero"/>
        <c:auto val="0"/>
        <c:lblAlgn val="ctr"/>
        <c:lblOffset val="100"/>
        <c:noMultiLvlLbl val="0"/>
      </c:catAx>
      <c:valAx>
        <c:axId val="606607464"/>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606607072"/>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Vestre Aker</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Trafikksikkerheten generelt i området der du bor  (n=4120)</c:v>
                </c:pt>
                <c:pt idx="1">
                  <c:v>Muligheten for trafikksikker lek i området der du bor  (n=3709)</c:v>
                </c:pt>
                <c:pt idx="2">
                  <c:v>Hastigheten på veiene i området der du bor  (n=4585)</c:v>
                </c:pt>
                <c:pt idx="3">
                  <c:v>Fortau, fartsdempere og lignende tiltak i området der du bor  (n=4039)</c:v>
                </c:pt>
              </c:strCache>
            </c:strRef>
          </c:cat>
          <c:val>
            <c:numRef>
              <c:f>Sheet1!$C$2:$C$5</c:f>
              <c:numCache>
                <c:formatCode>0</c:formatCode>
                <c:ptCount val="4"/>
                <c:pt idx="0">
                  <c:v>41</c:v>
                </c:pt>
                <c:pt idx="1">
                  <c:v>46</c:v>
                </c:pt>
                <c:pt idx="2">
                  <c:v>53</c:v>
                </c:pt>
                <c:pt idx="3">
                  <c:v>40</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Sheet1!$A$2:$A$5</c:f>
              <c:strCache>
                <c:ptCount val="4"/>
                <c:pt idx="0">
                  <c:v>Trafikksikkerheten generelt i området der du bor  (n=4120)</c:v>
                </c:pt>
                <c:pt idx="1">
                  <c:v>Muligheten for trafikksikker lek i området der du bor  (n=3709)</c:v>
                </c:pt>
                <c:pt idx="2">
                  <c:v>Hastigheten på veiene i området der du bor  (n=4585)</c:v>
                </c:pt>
                <c:pt idx="3">
                  <c:v>Fortau, fartsdempere og lignende tiltak i området der du bor  (n=4039)</c:v>
                </c:pt>
              </c:strCache>
            </c:strRef>
          </c:cat>
          <c:val>
            <c:numRef>
              <c:f>Sheet1!$B$2:$B$5</c:f>
              <c:numCache>
                <c:formatCode>0</c:formatCode>
                <c:ptCount val="4"/>
                <c:pt idx="0">
                  <c:v>43</c:v>
                </c:pt>
                <c:pt idx="1">
                  <c:v>43</c:v>
                </c:pt>
                <c:pt idx="2">
                  <c:v>48</c:v>
                </c:pt>
                <c:pt idx="3">
                  <c:v>43</c:v>
                </c:pt>
              </c:numCache>
            </c:numRef>
          </c:val>
        </c:ser>
        <c:dLbls>
          <c:showLegendKey val="0"/>
          <c:showVal val="0"/>
          <c:showCatName val="0"/>
          <c:showSerName val="0"/>
          <c:showPercent val="0"/>
          <c:showBubbleSize val="0"/>
        </c:dLbls>
        <c:gapWidth val="50"/>
        <c:overlap val="100"/>
        <c:axId val="606608248"/>
        <c:axId val="606608640"/>
      </c:barChart>
      <c:catAx>
        <c:axId val="606608248"/>
        <c:scaling>
          <c:orientation val="maxMin"/>
        </c:scaling>
        <c:delete val="1"/>
        <c:axPos val="l"/>
        <c:numFmt formatCode="General" sourceLinked="1"/>
        <c:majorTickMark val="out"/>
        <c:minorTickMark val="none"/>
        <c:tickLblPos val="nextTo"/>
        <c:crossAx val="606608640"/>
        <c:crosses val="autoZero"/>
        <c:auto val="0"/>
        <c:lblAlgn val="ctr"/>
        <c:lblOffset val="100"/>
        <c:noMultiLvlLbl val="0"/>
      </c:catAx>
      <c:valAx>
        <c:axId val="606608640"/>
        <c:scaling>
          <c:orientation val="minMax"/>
          <c:max val="1"/>
          <c:min val="0"/>
        </c:scaling>
        <c:delete val="1"/>
        <c:axPos val="t"/>
        <c:numFmt formatCode="0%" sourceLinked="1"/>
        <c:majorTickMark val="out"/>
        <c:minorTickMark val="none"/>
        <c:tickLblPos val="high"/>
        <c:crossAx val="606608248"/>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fornøyd/misfornøyd er du med?</a:t>
            </a:r>
          </a:p>
        </c:rich>
      </c:tx>
      <c:layout/>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Tilgang til natur- og friluftsområder der du bor (n=665)</c:v>
                </c:pt>
                <c:pt idx="1">
                  <c:v>Parkeringstilbudet der du bor (n=629)</c:v>
                </c:pt>
                <c:pt idx="2">
                  <c:v>Mulighetene for å sykle der du bor (n=654)</c:v>
                </c:pt>
                <c:pt idx="3">
                  <c:v>Det kollektive transporttilbudet der du bor (n=657)</c:v>
                </c:pt>
              </c:strCache>
            </c:strRef>
          </c:cat>
          <c:val>
            <c:numRef>
              <c:f>Sheet1!$D$2:$D$5</c:f>
              <c:numCache>
                <c:formatCode>0</c:formatCode>
                <c:ptCount val="4"/>
                <c:pt idx="0">
                  <c:v>1</c:v>
                </c:pt>
                <c:pt idx="1">
                  <c:v>14</c:v>
                </c:pt>
                <c:pt idx="2">
                  <c:v>6</c:v>
                </c:pt>
                <c:pt idx="3">
                  <c:v>7</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Tilgang til natur- og friluftsområder der du bor (n=665)</c:v>
                </c:pt>
                <c:pt idx="1">
                  <c:v>Parkeringstilbudet der du bor (n=629)</c:v>
                </c:pt>
                <c:pt idx="2">
                  <c:v>Mulighetene for å sykle der du bor (n=654)</c:v>
                </c:pt>
                <c:pt idx="3">
                  <c:v>Det kollektive transporttilbudet der du bor (n=657)</c:v>
                </c:pt>
              </c:strCache>
            </c:strRef>
          </c:cat>
          <c:val>
            <c:numRef>
              <c:f>Sheet1!$C$2:$C$5</c:f>
              <c:numCache>
                <c:formatCode>0</c:formatCode>
                <c:ptCount val="4"/>
                <c:pt idx="0">
                  <c:v>8</c:v>
                </c:pt>
                <c:pt idx="1">
                  <c:v>30</c:v>
                </c:pt>
                <c:pt idx="2">
                  <c:v>24</c:v>
                </c:pt>
                <c:pt idx="3">
                  <c:v>28</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Tilgang til natur- og friluftsområder der du bor (n=665)</c:v>
                </c:pt>
                <c:pt idx="1">
                  <c:v>Parkeringstilbudet der du bor (n=629)</c:v>
                </c:pt>
                <c:pt idx="2">
                  <c:v>Mulighetene for å sykle der du bor (n=654)</c:v>
                </c:pt>
                <c:pt idx="3">
                  <c:v>Det kollektive transporttilbudet der du bor (n=657)</c:v>
                </c:pt>
              </c:strCache>
            </c:strRef>
          </c:cat>
          <c:val>
            <c:numRef>
              <c:f>Sheet1!$B$2:$B$5</c:f>
              <c:numCache>
                <c:formatCode>0</c:formatCode>
                <c:ptCount val="4"/>
                <c:pt idx="0">
                  <c:v>91</c:v>
                </c:pt>
                <c:pt idx="1">
                  <c:v>56</c:v>
                </c:pt>
                <c:pt idx="2">
                  <c:v>71</c:v>
                </c:pt>
                <c:pt idx="3">
                  <c:v>65</c:v>
                </c:pt>
              </c:numCache>
            </c:numRef>
          </c:val>
        </c:ser>
        <c:dLbls>
          <c:showLegendKey val="0"/>
          <c:showVal val="0"/>
          <c:showCatName val="0"/>
          <c:showSerName val="0"/>
          <c:showPercent val="0"/>
          <c:showBubbleSize val="0"/>
        </c:dLbls>
        <c:gapWidth val="50"/>
        <c:overlap val="100"/>
        <c:axId val="597380840"/>
        <c:axId val="598028392"/>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Sheet1!$A$2:$A$5</c15:sqref>
                        </c15:formulaRef>
                      </c:ext>
                    </c:extLst>
                    <c:strCache>
                      <c:ptCount val="4"/>
                      <c:pt idx="0">
                        <c:v>Tilgang til natur- og friluftsområder der du bor (n=665)</c:v>
                      </c:pt>
                      <c:pt idx="1">
                        <c:v>Parkeringstilbudet der du bor (n=629)</c:v>
                      </c:pt>
                      <c:pt idx="2">
                        <c:v>Mulighetene for å sykle der du bor (n=654)</c:v>
                      </c:pt>
                      <c:pt idx="3">
                        <c:v>Det kollektive transporttilbudet der du bor (n=657)</c:v>
                      </c:pt>
                    </c:strCache>
                  </c:strRef>
                </c:cat>
                <c:val>
                  <c:numRef>
                    <c:extLst>
                      <c:ext uri="{02D57815-91ED-43cb-92C2-25804820EDAC}">
                        <c15:formulaRef>
                          <c15:sqref>Sheet1!$E$2:$E$5</c15:sqref>
                        </c15:formulaRef>
                      </c:ext>
                    </c:extLst>
                    <c:numCache>
                      <c:formatCode>0</c:formatCode>
                      <c:ptCount val="4"/>
                      <c:pt idx="0">
                        <c:v>100</c:v>
                      </c:pt>
                      <c:pt idx="1">
                        <c:v>100</c:v>
                      </c:pt>
                      <c:pt idx="2">
                        <c:v>100</c:v>
                      </c:pt>
                      <c:pt idx="3">
                        <c:v>100</c:v>
                      </c:pt>
                    </c:numCache>
                  </c:numRef>
                </c:val>
              </c15:ser>
            </c15:filteredBarSeries>
          </c:ext>
        </c:extLst>
      </c:barChart>
      <c:catAx>
        <c:axId val="597380840"/>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598028392"/>
        <c:crosses val="autoZero"/>
        <c:auto val="0"/>
        <c:lblAlgn val="ctr"/>
        <c:lblOffset val="100"/>
        <c:noMultiLvlLbl val="0"/>
      </c:catAx>
      <c:valAx>
        <c:axId val="598028392"/>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597380840"/>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fornøyd/misfornøyd er du med:</a:t>
            </a:r>
          </a:p>
        </c:rich>
      </c:tx>
      <c:layout/>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Mulighetene for organiserte fritidsaktiviteter for barn der du bor (n=468)</c:v>
                </c:pt>
                <c:pt idx="1">
                  <c:v>Tilgang på parker/friområder for barn der du bor (n=605)</c:v>
                </c:pt>
                <c:pt idx="2">
                  <c:v>Trygghet for barn når det gjelder å ferdes ute der du bor (n=601)</c:v>
                </c:pt>
                <c:pt idx="3">
                  <c:v>Oppvekstmiljøet for barn der du bor (n=582)</c:v>
                </c:pt>
                <c:pt idx="4">
                  <c:v>Oppvekstmiljøet for ungdom der du bor (n=505)</c:v>
                </c:pt>
                <c:pt idx="5">
                  <c:v>Barnehagedekningen der du bor (n=341)</c:v>
                </c:pt>
              </c:strCache>
            </c:strRef>
          </c:cat>
          <c:val>
            <c:numRef>
              <c:f>Sheet1!$D$2:$D$7</c:f>
              <c:numCache>
                <c:formatCode>0</c:formatCode>
                <c:ptCount val="6"/>
                <c:pt idx="0">
                  <c:v>4</c:v>
                </c:pt>
                <c:pt idx="1">
                  <c:v>4</c:v>
                </c:pt>
                <c:pt idx="2">
                  <c:v>8</c:v>
                </c:pt>
                <c:pt idx="3">
                  <c:v>2</c:v>
                </c:pt>
                <c:pt idx="4">
                  <c:v>3</c:v>
                </c:pt>
                <c:pt idx="5">
                  <c:v>6</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Mulighetene for organiserte fritidsaktiviteter for barn der du bor (n=468)</c:v>
                </c:pt>
                <c:pt idx="1">
                  <c:v>Tilgang på parker/friområder for barn der du bor (n=605)</c:v>
                </c:pt>
                <c:pt idx="2">
                  <c:v>Trygghet for barn når det gjelder å ferdes ute der du bor (n=601)</c:v>
                </c:pt>
                <c:pt idx="3">
                  <c:v>Oppvekstmiljøet for barn der du bor (n=582)</c:v>
                </c:pt>
                <c:pt idx="4">
                  <c:v>Oppvekstmiljøet for ungdom der du bor (n=505)</c:v>
                </c:pt>
                <c:pt idx="5">
                  <c:v>Barnehagedekningen der du bor (n=341)</c:v>
                </c:pt>
              </c:strCache>
            </c:strRef>
          </c:cat>
          <c:val>
            <c:numRef>
              <c:f>Sheet1!$C$2:$C$7</c:f>
              <c:numCache>
                <c:formatCode>0</c:formatCode>
                <c:ptCount val="6"/>
                <c:pt idx="0">
                  <c:v>22</c:v>
                </c:pt>
                <c:pt idx="1">
                  <c:v>25</c:v>
                </c:pt>
                <c:pt idx="2">
                  <c:v>34</c:v>
                </c:pt>
                <c:pt idx="3">
                  <c:v>19</c:v>
                </c:pt>
                <c:pt idx="4">
                  <c:v>32</c:v>
                </c:pt>
                <c:pt idx="5">
                  <c:v>33</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Mulighetene for organiserte fritidsaktiviteter for barn der du bor (n=468)</c:v>
                </c:pt>
                <c:pt idx="1">
                  <c:v>Tilgang på parker/friområder for barn der du bor (n=605)</c:v>
                </c:pt>
                <c:pt idx="2">
                  <c:v>Trygghet for barn når det gjelder å ferdes ute der du bor (n=601)</c:v>
                </c:pt>
                <c:pt idx="3">
                  <c:v>Oppvekstmiljøet for barn der du bor (n=582)</c:v>
                </c:pt>
                <c:pt idx="4">
                  <c:v>Oppvekstmiljøet for ungdom der du bor (n=505)</c:v>
                </c:pt>
                <c:pt idx="5">
                  <c:v>Barnehagedekningen der du bor (n=341)</c:v>
                </c:pt>
              </c:strCache>
            </c:strRef>
          </c:cat>
          <c:val>
            <c:numRef>
              <c:f>Sheet1!$B$2:$B$7</c:f>
              <c:numCache>
                <c:formatCode>0</c:formatCode>
                <c:ptCount val="6"/>
                <c:pt idx="0">
                  <c:v>73</c:v>
                </c:pt>
                <c:pt idx="1">
                  <c:v>71</c:v>
                </c:pt>
                <c:pt idx="2">
                  <c:v>58</c:v>
                </c:pt>
                <c:pt idx="3">
                  <c:v>79</c:v>
                </c:pt>
                <c:pt idx="4">
                  <c:v>65</c:v>
                </c:pt>
                <c:pt idx="5">
                  <c:v>62</c:v>
                </c:pt>
              </c:numCache>
            </c:numRef>
          </c:val>
        </c:ser>
        <c:dLbls>
          <c:showLegendKey val="0"/>
          <c:showVal val="0"/>
          <c:showCatName val="0"/>
          <c:showSerName val="0"/>
          <c:showPercent val="0"/>
          <c:showBubbleSize val="0"/>
        </c:dLbls>
        <c:gapWidth val="50"/>
        <c:overlap val="100"/>
        <c:axId val="606609032"/>
        <c:axId val="606609816"/>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Sheet1!$A$2:$A$7</c15:sqref>
                        </c15:formulaRef>
                      </c:ext>
                    </c:extLst>
                    <c:strCache>
                      <c:ptCount val="6"/>
                      <c:pt idx="0">
                        <c:v>Mulighetene for organiserte fritidsaktiviteter for barn der du bor (n=468)</c:v>
                      </c:pt>
                      <c:pt idx="1">
                        <c:v>Tilgang på parker/friområder for barn der du bor (n=605)</c:v>
                      </c:pt>
                      <c:pt idx="2">
                        <c:v>Trygghet for barn når det gjelder å ferdes ute der du bor (n=601)</c:v>
                      </c:pt>
                      <c:pt idx="3">
                        <c:v>Oppvekstmiljøet for barn der du bor (n=582)</c:v>
                      </c:pt>
                      <c:pt idx="4">
                        <c:v>Oppvekstmiljøet for ungdom der du bor (n=505)</c:v>
                      </c:pt>
                      <c:pt idx="5">
                        <c:v>Barnehagedekningen der du bor (n=341)</c:v>
                      </c:pt>
                    </c:strCache>
                  </c:strRef>
                </c:cat>
                <c:val>
                  <c:numRef>
                    <c:extLst>
                      <c:ext uri="{02D57815-91ED-43cb-92C2-25804820EDAC}">
                        <c15:formulaRef>
                          <c15:sqref>Sheet1!$E$2:$E$7</c15:sqref>
                        </c15:formulaRef>
                      </c:ext>
                    </c:extLst>
                    <c:numCache>
                      <c:formatCode>0</c:formatCode>
                      <c:ptCount val="6"/>
                      <c:pt idx="0">
                        <c:v>100</c:v>
                      </c:pt>
                      <c:pt idx="1">
                        <c:v>100</c:v>
                      </c:pt>
                      <c:pt idx="2">
                        <c:v>100</c:v>
                      </c:pt>
                      <c:pt idx="3">
                        <c:v>100</c:v>
                      </c:pt>
                      <c:pt idx="4">
                        <c:v>100</c:v>
                      </c:pt>
                      <c:pt idx="5">
                        <c:v>100</c:v>
                      </c:pt>
                    </c:numCache>
                  </c:numRef>
                </c:val>
              </c15:ser>
            </c15:filteredBarSeries>
          </c:ext>
        </c:extLst>
      </c:barChart>
      <c:catAx>
        <c:axId val="606609032"/>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606609816"/>
        <c:crosses val="autoZero"/>
        <c:auto val="0"/>
        <c:lblAlgn val="ctr"/>
        <c:lblOffset val="100"/>
        <c:noMultiLvlLbl val="0"/>
      </c:catAx>
      <c:valAx>
        <c:axId val="606609816"/>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606609032"/>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Vestre Aker</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Mulighetene for organiserte fritidsaktiviteter for barn der du bor (n=3134)</c:v>
                </c:pt>
                <c:pt idx="1">
                  <c:v>Tilgang på parker/friområder for barn der du bor (n=5312)</c:v>
                </c:pt>
                <c:pt idx="2">
                  <c:v>Trygghet for barn når det gjelder å ferdes ute der du bor (n=3725)</c:v>
                </c:pt>
                <c:pt idx="3">
                  <c:v>Oppvekstmiljøet for barn der du bor (n=4149)</c:v>
                </c:pt>
                <c:pt idx="4">
                  <c:v>Oppvekstmiljøet for ungdom der du bor (n=3023)</c:v>
                </c:pt>
                <c:pt idx="5">
                  <c:v>Barnehagedekningen der du bor (n=2484)</c:v>
                </c:pt>
              </c:strCache>
            </c:strRef>
          </c:cat>
          <c:val>
            <c:numRef>
              <c:f>Sheet1!$C$2:$C$7</c:f>
              <c:numCache>
                <c:formatCode>0</c:formatCode>
                <c:ptCount val="6"/>
                <c:pt idx="0">
                  <c:v>73</c:v>
                </c:pt>
                <c:pt idx="1">
                  <c:v>71</c:v>
                </c:pt>
                <c:pt idx="2">
                  <c:v>58</c:v>
                </c:pt>
                <c:pt idx="3">
                  <c:v>79</c:v>
                </c:pt>
                <c:pt idx="4">
                  <c:v>65</c:v>
                </c:pt>
                <c:pt idx="5">
                  <c:v>62</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Sheet1!$A$2:$A$7</c:f>
              <c:strCache>
                <c:ptCount val="6"/>
                <c:pt idx="0">
                  <c:v>Mulighetene for organiserte fritidsaktiviteter for barn der du bor (n=3134)</c:v>
                </c:pt>
                <c:pt idx="1">
                  <c:v>Tilgang på parker/friområder for barn der du bor (n=5312)</c:v>
                </c:pt>
                <c:pt idx="2">
                  <c:v>Trygghet for barn når det gjelder å ferdes ute der du bor (n=3725)</c:v>
                </c:pt>
                <c:pt idx="3">
                  <c:v>Oppvekstmiljøet for barn der du bor (n=4149)</c:v>
                </c:pt>
                <c:pt idx="4">
                  <c:v>Oppvekstmiljøet for ungdom der du bor (n=3023)</c:v>
                </c:pt>
                <c:pt idx="5">
                  <c:v>Barnehagedekningen der du bor (n=2484)</c:v>
                </c:pt>
              </c:strCache>
            </c:strRef>
          </c:cat>
          <c:val>
            <c:numRef>
              <c:f>Sheet1!$B$2:$B$7</c:f>
              <c:numCache>
                <c:formatCode>0</c:formatCode>
                <c:ptCount val="6"/>
                <c:pt idx="0">
                  <c:v>58</c:v>
                </c:pt>
                <c:pt idx="1">
                  <c:v>64</c:v>
                </c:pt>
                <c:pt idx="2">
                  <c:v>46</c:v>
                </c:pt>
                <c:pt idx="3">
                  <c:v>56</c:v>
                </c:pt>
                <c:pt idx="4">
                  <c:v>45</c:v>
                </c:pt>
                <c:pt idx="5">
                  <c:v>58</c:v>
                </c:pt>
              </c:numCache>
            </c:numRef>
          </c:val>
        </c:ser>
        <c:dLbls>
          <c:showLegendKey val="0"/>
          <c:showVal val="0"/>
          <c:showCatName val="0"/>
          <c:showSerName val="0"/>
          <c:showPercent val="0"/>
          <c:showBubbleSize val="0"/>
        </c:dLbls>
        <c:gapWidth val="50"/>
        <c:overlap val="100"/>
        <c:axId val="606610600"/>
        <c:axId val="606610992"/>
      </c:barChart>
      <c:catAx>
        <c:axId val="606610600"/>
        <c:scaling>
          <c:orientation val="maxMin"/>
        </c:scaling>
        <c:delete val="1"/>
        <c:axPos val="l"/>
        <c:numFmt formatCode="General" sourceLinked="1"/>
        <c:majorTickMark val="out"/>
        <c:minorTickMark val="none"/>
        <c:tickLblPos val="nextTo"/>
        <c:crossAx val="606610992"/>
        <c:crosses val="autoZero"/>
        <c:auto val="0"/>
        <c:lblAlgn val="ctr"/>
        <c:lblOffset val="100"/>
        <c:noMultiLvlLbl val="0"/>
      </c:catAx>
      <c:valAx>
        <c:axId val="606610992"/>
        <c:scaling>
          <c:orientation val="minMax"/>
          <c:max val="1"/>
          <c:min val="0"/>
        </c:scaling>
        <c:delete val="1"/>
        <c:axPos val="t"/>
        <c:numFmt formatCode="0%" sourceLinked="1"/>
        <c:majorTickMark val="out"/>
        <c:minorTickMark val="none"/>
        <c:tickLblPos val="high"/>
        <c:crossAx val="606610600"/>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fornøyd/misfornøyd er du med:</a:t>
            </a:r>
          </a:p>
        </c:rich>
      </c:tx>
      <c:layout/>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Kultur- og fritidstilbudet for barn i byen totalt sett (n=416)</c:v>
                </c:pt>
                <c:pt idx="1">
                  <c:v>Det lokale kulturtilbudet der du bor (n=458)</c:v>
                </c:pt>
                <c:pt idx="2">
                  <c:v>Tilgang til bibliotek der du bor (n=574)</c:v>
                </c:pt>
                <c:pt idx="3">
                  <c:v>Kvalitet på bibliotekstjenesten (n=409)</c:v>
                </c:pt>
              </c:strCache>
            </c:strRef>
          </c:cat>
          <c:val>
            <c:numRef>
              <c:f>Sheet1!$D$2:$D$5</c:f>
              <c:numCache>
                <c:formatCode>0</c:formatCode>
                <c:ptCount val="4"/>
                <c:pt idx="0">
                  <c:v>5</c:v>
                </c:pt>
                <c:pt idx="1">
                  <c:v>16</c:v>
                </c:pt>
                <c:pt idx="2">
                  <c:v>12</c:v>
                </c:pt>
                <c:pt idx="3">
                  <c:v>5</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Kultur- og fritidstilbudet for barn i byen totalt sett (n=416)</c:v>
                </c:pt>
                <c:pt idx="1">
                  <c:v>Det lokale kulturtilbudet der du bor (n=458)</c:v>
                </c:pt>
                <c:pt idx="2">
                  <c:v>Tilgang til bibliotek der du bor (n=574)</c:v>
                </c:pt>
                <c:pt idx="3">
                  <c:v>Kvalitet på bibliotekstjenesten (n=409)</c:v>
                </c:pt>
              </c:strCache>
            </c:strRef>
          </c:cat>
          <c:val>
            <c:numRef>
              <c:f>Sheet1!$C$2:$C$5</c:f>
              <c:numCache>
                <c:formatCode>0</c:formatCode>
                <c:ptCount val="4"/>
                <c:pt idx="0">
                  <c:v>42</c:v>
                </c:pt>
                <c:pt idx="1">
                  <c:v>59</c:v>
                </c:pt>
                <c:pt idx="2">
                  <c:v>33</c:v>
                </c:pt>
                <c:pt idx="3">
                  <c:v>26</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Kultur- og fritidstilbudet for barn i byen totalt sett (n=416)</c:v>
                </c:pt>
                <c:pt idx="1">
                  <c:v>Det lokale kulturtilbudet der du bor (n=458)</c:v>
                </c:pt>
                <c:pt idx="2">
                  <c:v>Tilgang til bibliotek der du bor (n=574)</c:v>
                </c:pt>
                <c:pt idx="3">
                  <c:v>Kvalitet på bibliotekstjenesten (n=409)</c:v>
                </c:pt>
              </c:strCache>
            </c:strRef>
          </c:cat>
          <c:val>
            <c:numRef>
              <c:f>Sheet1!$B$2:$B$5</c:f>
              <c:numCache>
                <c:formatCode>0</c:formatCode>
                <c:ptCount val="4"/>
                <c:pt idx="0">
                  <c:v>53</c:v>
                </c:pt>
                <c:pt idx="1">
                  <c:v>25</c:v>
                </c:pt>
                <c:pt idx="2">
                  <c:v>55</c:v>
                </c:pt>
                <c:pt idx="3">
                  <c:v>69</c:v>
                </c:pt>
              </c:numCache>
            </c:numRef>
          </c:val>
        </c:ser>
        <c:dLbls>
          <c:showLegendKey val="0"/>
          <c:showVal val="0"/>
          <c:showCatName val="0"/>
          <c:showSerName val="0"/>
          <c:showPercent val="0"/>
          <c:showBubbleSize val="0"/>
        </c:dLbls>
        <c:gapWidth val="50"/>
        <c:overlap val="100"/>
        <c:axId val="606611776"/>
        <c:axId val="606612168"/>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Sheet1!$A$2:$A$5</c15:sqref>
                        </c15:formulaRef>
                      </c:ext>
                    </c:extLst>
                    <c:strCache>
                      <c:ptCount val="4"/>
                      <c:pt idx="0">
                        <c:v>Kultur- og fritidstilbudet for barn i byen totalt sett (n=416)</c:v>
                      </c:pt>
                      <c:pt idx="1">
                        <c:v>Det lokale kulturtilbudet der du bor (n=458)</c:v>
                      </c:pt>
                      <c:pt idx="2">
                        <c:v>Tilgang til bibliotek der du bor (n=574)</c:v>
                      </c:pt>
                      <c:pt idx="3">
                        <c:v>Kvalitet på bibliotekstjenesten (n=409)</c:v>
                      </c:pt>
                    </c:strCache>
                  </c:strRef>
                </c:cat>
                <c:val>
                  <c:numRef>
                    <c:extLst>
                      <c:ext uri="{02D57815-91ED-43cb-92C2-25804820EDAC}">
                        <c15:formulaRef>
                          <c15:sqref>Sheet1!$E$2:$E$5</c15:sqref>
                        </c15:formulaRef>
                      </c:ext>
                    </c:extLst>
                    <c:numCache>
                      <c:formatCode>0</c:formatCode>
                      <c:ptCount val="4"/>
                      <c:pt idx="0">
                        <c:v>100</c:v>
                      </c:pt>
                      <c:pt idx="1">
                        <c:v>100</c:v>
                      </c:pt>
                      <c:pt idx="2">
                        <c:v>100</c:v>
                      </c:pt>
                      <c:pt idx="3">
                        <c:v>100</c:v>
                      </c:pt>
                    </c:numCache>
                  </c:numRef>
                </c:val>
              </c15:ser>
            </c15:filteredBarSeries>
          </c:ext>
        </c:extLst>
      </c:barChart>
      <c:catAx>
        <c:axId val="606611776"/>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606612168"/>
        <c:crosses val="autoZero"/>
        <c:auto val="0"/>
        <c:lblAlgn val="ctr"/>
        <c:lblOffset val="100"/>
        <c:noMultiLvlLbl val="0"/>
      </c:catAx>
      <c:valAx>
        <c:axId val="606612168"/>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606611776"/>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Vestre Aker</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Kultur- og fritidstilbudet for barn i byen totalt sett (n=2686)</c:v>
                </c:pt>
                <c:pt idx="1">
                  <c:v>Det lokale kulturtilbudet der du bor (n=2136)</c:v>
                </c:pt>
                <c:pt idx="2">
                  <c:v>Tilgang til bibliotek der du bor (n=4511)</c:v>
                </c:pt>
                <c:pt idx="3">
                  <c:v>Kvalitet på bibliotekstjenesten (n=4001)</c:v>
                </c:pt>
              </c:strCache>
            </c:strRef>
          </c:cat>
          <c:val>
            <c:numRef>
              <c:f>Sheet1!$C$2:$C$5</c:f>
              <c:numCache>
                <c:formatCode>0</c:formatCode>
                <c:ptCount val="4"/>
                <c:pt idx="0">
                  <c:v>53</c:v>
                </c:pt>
                <c:pt idx="1">
                  <c:v>25</c:v>
                </c:pt>
                <c:pt idx="2">
                  <c:v>55</c:v>
                </c:pt>
                <c:pt idx="3">
                  <c:v>69</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Sheet1!$A$2:$A$5</c:f>
              <c:strCache>
                <c:ptCount val="4"/>
                <c:pt idx="0">
                  <c:v>Kultur- og fritidstilbudet for barn i byen totalt sett (n=2686)</c:v>
                </c:pt>
                <c:pt idx="1">
                  <c:v>Det lokale kulturtilbudet der du bor (n=2136)</c:v>
                </c:pt>
                <c:pt idx="2">
                  <c:v>Tilgang til bibliotek der du bor (n=4511)</c:v>
                </c:pt>
                <c:pt idx="3">
                  <c:v>Kvalitet på bibliotekstjenesten (n=4001)</c:v>
                </c:pt>
              </c:strCache>
            </c:strRef>
          </c:cat>
          <c:val>
            <c:numRef>
              <c:f>Sheet1!$B$2:$B$5</c:f>
              <c:numCache>
                <c:formatCode>0</c:formatCode>
                <c:ptCount val="4"/>
                <c:pt idx="0">
                  <c:v>49</c:v>
                </c:pt>
                <c:pt idx="1">
                  <c:v>32</c:v>
                </c:pt>
                <c:pt idx="2">
                  <c:v>56</c:v>
                </c:pt>
                <c:pt idx="3">
                  <c:v>68</c:v>
                </c:pt>
              </c:numCache>
            </c:numRef>
          </c:val>
        </c:ser>
        <c:dLbls>
          <c:showLegendKey val="0"/>
          <c:showVal val="0"/>
          <c:showCatName val="0"/>
          <c:showSerName val="0"/>
          <c:showPercent val="0"/>
          <c:showBubbleSize val="0"/>
        </c:dLbls>
        <c:gapWidth val="50"/>
        <c:overlap val="100"/>
        <c:axId val="606612952"/>
        <c:axId val="606613344"/>
      </c:barChart>
      <c:catAx>
        <c:axId val="606612952"/>
        <c:scaling>
          <c:orientation val="maxMin"/>
        </c:scaling>
        <c:delete val="1"/>
        <c:axPos val="l"/>
        <c:numFmt formatCode="General" sourceLinked="1"/>
        <c:majorTickMark val="out"/>
        <c:minorTickMark val="none"/>
        <c:tickLblPos val="nextTo"/>
        <c:crossAx val="606613344"/>
        <c:crosses val="autoZero"/>
        <c:auto val="0"/>
        <c:lblAlgn val="ctr"/>
        <c:lblOffset val="100"/>
        <c:noMultiLvlLbl val="0"/>
      </c:catAx>
      <c:valAx>
        <c:axId val="606613344"/>
        <c:scaling>
          <c:orientation val="minMax"/>
          <c:max val="1"/>
          <c:min val="0"/>
        </c:scaling>
        <c:delete val="1"/>
        <c:axPos val="t"/>
        <c:numFmt formatCode="0%" sourceLinked="1"/>
        <c:majorTickMark val="out"/>
        <c:minorTickMark val="none"/>
        <c:tickLblPos val="high"/>
        <c:crossAx val="606612952"/>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enig eller uenig er du i følgende påstander?</a:t>
            </a:r>
          </a:p>
        </c:rich>
      </c:tx>
      <c:layout/>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Jeg kan påvirke avgjørelser som blir tatt i Oslo kommune (n=566)</c:v>
                </c:pt>
                <c:pt idx="1">
                  <c:v>Informasjon fra Oslo kommune er tydelig og lett å forstå (n=591)</c:v>
                </c:pt>
                <c:pt idx="2">
                  <c:v>Det er enkelt å få tak i informasjonen jeg trenger (n=582)</c:v>
                </c:pt>
                <c:pt idx="3">
                  <c:v>Oslo kommune har gode digitale tjenester (n=482)</c:v>
                </c:pt>
                <c:pt idx="4">
                  <c:v>Det er enkelt å komme i kontakt med Oslo kommune (n=440)</c:v>
                </c:pt>
                <c:pt idx="5">
                  <c:v>Oslo kommunes digitale tjenester er enkle å bruke (n=442)</c:v>
                </c:pt>
              </c:strCache>
            </c:strRef>
          </c:cat>
          <c:val>
            <c:numRef>
              <c:f>Sheet1!$D$2:$D$7</c:f>
              <c:numCache>
                <c:formatCode>0</c:formatCode>
                <c:ptCount val="6"/>
                <c:pt idx="0">
                  <c:v>56</c:v>
                </c:pt>
                <c:pt idx="1">
                  <c:v>19</c:v>
                </c:pt>
                <c:pt idx="2">
                  <c:v>19</c:v>
                </c:pt>
                <c:pt idx="3">
                  <c:v>18</c:v>
                </c:pt>
                <c:pt idx="4">
                  <c:v>26</c:v>
                </c:pt>
                <c:pt idx="5">
                  <c:v>18</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Jeg kan påvirke avgjørelser som blir tatt i Oslo kommune (n=566)</c:v>
                </c:pt>
                <c:pt idx="1">
                  <c:v>Informasjon fra Oslo kommune er tydelig og lett å forstå (n=591)</c:v>
                </c:pt>
                <c:pt idx="2">
                  <c:v>Det er enkelt å få tak i informasjonen jeg trenger (n=582)</c:v>
                </c:pt>
                <c:pt idx="3">
                  <c:v>Oslo kommune har gode digitale tjenester (n=482)</c:v>
                </c:pt>
                <c:pt idx="4">
                  <c:v>Det er enkelt å komme i kontakt med Oslo kommune (n=440)</c:v>
                </c:pt>
                <c:pt idx="5">
                  <c:v>Oslo kommunes digitale tjenester er enkle å bruke (n=442)</c:v>
                </c:pt>
              </c:strCache>
            </c:strRef>
          </c:cat>
          <c:val>
            <c:numRef>
              <c:f>Sheet1!$C$2:$C$7</c:f>
              <c:numCache>
                <c:formatCode>0</c:formatCode>
                <c:ptCount val="6"/>
                <c:pt idx="0">
                  <c:v>36</c:v>
                </c:pt>
                <c:pt idx="1">
                  <c:v>53</c:v>
                </c:pt>
                <c:pt idx="2">
                  <c:v>55</c:v>
                </c:pt>
                <c:pt idx="3">
                  <c:v>52</c:v>
                </c:pt>
                <c:pt idx="4">
                  <c:v>51</c:v>
                </c:pt>
                <c:pt idx="5">
                  <c:v>52</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Jeg kan påvirke avgjørelser som blir tatt i Oslo kommune (n=566)</c:v>
                </c:pt>
                <c:pt idx="1">
                  <c:v>Informasjon fra Oslo kommune er tydelig og lett å forstå (n=591)</c:v>
                </c:pt>
                <c:pt idx="2">
                  <c:v>Det er enkelt å få tak i informasjonen jeg trenger (n=582)</c:v>
                </c:pt>
                <c:pt idx="3">
                  <c:v>Oslo kommune har gode digitale tjenester (n=482)</c:v>
                </c:pt>
                <c:pt idx="4">
                  <c:v>Det er enkelt å komme i kontakt med Oslo kommune (n=440)</c:v>
                </c:pt>
                <c:pt idx="5">
                  <c:v>Oslo kommunes digitale tjenester er enkle å bruke (n=442)</c:v>
                </c:pt>
              </c:strCache>
            </c:strRef>
          </c:cat>
          <c:val>
            <c:numRef>
              <c:f>Sheet1!$B$2:$B$7</c:f>
              <c:numCache>
                <c:formatCode>0</c:formatCode>
                <c:ptCount val="6"/>
                <c:pt idx="0">
                  <c:v>8</c:v>
                </c:pt>
                <c:pt idx="1">
                  <c:v>28</c:v>
                </c:pt>
                <c:pt idx="2">
                  <c:v>26</c:v>
                </c:pt>
                <c:pt idx="3">
                  <c:v>29</c:v>
                </c:pt>
                <c:pt idx="4">
                  <c:v>23</c:v>
                </c:pt>
                <c:pt idx="5">
                  <c:v>29</c:v>
                </c:pt>
              </c:numCache>
            </c:numRef>
          </c:val>
        </c:ser>
        <c:dLbls>
          <c:showLegendKey val="0"/>
          <c:showVal val="0"/>
          <c:showCatName val="0"/>
          <c:showSerName val="0"/>
          <c:showPercent val="0"/>
          <c:showBubbleSize val="0"/>
        </c:dLbls>
        <c:gapWidth val="50"/>
        <c:overlap val="100"/>
        <c:axId val="606614128"/>
        <c:axId val="606614520"/>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Sheet1!$A$2:$A$7</c15:sqref>
                        </c15:formulaRef>
                      </c:ext>
                    </c:extLst>
                    <c:strCache>
                      <c:ptCount val="6"/>
                      <c:pt idx="0">
                        <c:v>Jeg kan påvirke avgjørelser som blir tatt i Oslo kommune (n=566)</c:v>
                      </c:pt>
                      <c:pt idx="1">
                        <c:v>Informasjon fra Oslo kommune er tydelig og lett å forstå (n=591)</c:v>
                      </c:pt>
                      <c:pt idx="2">
                        <c:v>Det er enkelt å få tak i informasjonen jeg trenger (n=582)</c:v>
                      </c:pt>
                      <c:pt idx="3">
                        <c:v>Oslo kommune har gode digitale tjenester (n=482)</c:v>
                      </c:pt>
                      <c:pt idx="4">
                        <c:v>Det er enkelt å komme i kontakt med Oslo kommune (n=440)</c:v>
                      </c:pt>
                      <c:pt idx="5">
                        <c:v>Oslo kommunes digitale tjenester er enkle å bruke (n=442)</c:v>
                      </c:pt>
                    </c:strCache>
                  </c:strRef>
                </c:cat>
                <c:val>
                  <c:numRef>
                    <c:extLst>
                      <c:ext uri="{02D57815-91ED-43cb-92C2-25804820EDAC}">
                        <c15:formulaRef>
                          <c15:sqref>Sheet1!$E$2:$E$7</c15:sqref>
                        </c15:formulaRef>
                      </c:ext>
                    </c:extLst>
                    <c:numCache>
                      <c:formatCode>0</c:formatCode>
                      <c:ptCount val="6"/>
                      <c:pt idx="0">
                        <c:v>100</c:v>
                      </c:pt>
                      <c:pt idx="1">
                        <c:v>100</c:v>
                      </c:pt>
                      <c:pt idx="2">
                        <c:v>100</c:v>
                      </c:pt>
                      <c:pt idx="3">
                        <c:v>100</c:v>
                      </c:pt>
                      <c:pt idx="4">
                        <c:v>100</c:v>
                      </c:pt>
                      <c:pt idx="5">
                        <c:v>100</c:v>
                      </c:pt>
                    </c:numCache>
                  </c:numRef>
                </c:val>
              </c15:ser>
            </c15:filteredBarSeries>
          </c:ext>
        </c:extLst>
      </c:barChart>
      <c:catAx>
        <c:axId val="606614128"/>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606614520"/>
        <c:crosses val="autoZero"/>
        <c:auto val="0"/>
        <c:lblAlgn val="ctr"/>
        <c:lblOffset val="100"/>
        <c:noMultiLvlLbl val="0"/>
      </c:catAx>
      <c:valAx>
        <c:axId val="606614520"/>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606614128"/>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Vestre Aker</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Jeg kan påvirke avgjørelser som blir tatt i Oslo kommune (n=742)</c:v>
                </c:pt>
                <c:pt idx="1">
                  <c:v>Informasjon fra Oslo kommune er tydelig og lett å forstå (n=2326)</c:v>
                </c:pt>
                <c:pt idx="2">
                  <c:v>Det er enkelt å få tak i informasjonen jeg trenger (n=2203)</c:v>
                </c:pt>
                <c:pt idx="3">
                  <c:v>Oslo kommune har gode digitale tjenester (n=2040)</c:v>
                </c:pt>
                <c:pt idx="4">
                  <c:v>Det er enkelt å komme i kontakt med Oslo kommune (n=1514)</c:v>
                </c:pt>
                <c:pt idx="5">
                  <c:v>Oslo kommunes digitale tjenester er enkle å bruke (n=1848)</c:v>
                </c:pt>
              </c:strCache>
            </c:strRef>
          </c:cat>
          <c:val>
            <c:numRef>
              <c:f>Sheet1!$C$2:$C$7</c:f>
              <c:numCache>
                <c:formatCode>0</c:formatCode>
                <c:ptCount val="6"/>
                <c:pt idx="0">
                  <c:v>8</c:v>
                </c:pt>
                <c:pt idx="1">
                  <c:v>28</c:v>
                </c:pt>
                <c:pt idx="2">
                  <c:v>26</c:v>
                </c:pt>
                <c:pt idx="3">
                  <c:v>29</c:v>
                </c:pt>
                <c:pt idx="4">
                  <c:v>23</c:v>
                </c:pt>
                <c:pt idx="5">
                  <c:v>29</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Sheet1!$A$2:$A$7</c:f>
              <c:strCache>
                <c:ptCount val="6"/>
                <c:pt idx="0">
                  <c:v>Jeg kan påvirke avgjørelser som blir tatt i Oslo kommune (n=742)</c:v>
                </c:pt>
                <c:pt idx="1">
                  <c:v>Informasjon fra Oslo kommune er tydelig og lett å forstå (n=2326)</c:v>
                </c:pt>
                <c:pt idx="2">
                  <c:v>Det er enkelt å få tak i informasjonen jeg trenger (n=2203)</c:v>
                </c:pt>
                <c:pt idx="3">
                  <c:v>Oslo kommune har gode digitale tjenester (n=2040)</c:v>
                </c:pt>
                <c:pt idx="4">
                  <c:v>Det er enkelt å komme i kontakt med Oslo kommune (n=1514)</c:v>
                </c:pt>
                <c:pt idx="5">
                  <c:v>Oslo kommunes digitale tjenester er enkle å bruke (n=1848)</c:v>
                </c:pt>
              </c:strCache>
            </c:strRef>
          </c:cat>
          <c:val>
            <c:numRef>
              <c:f>Sheet1!$B$2:$B$7</c:f>
              <c:numCache>
                <c:formatCode>0</c:formatCode>
                <c:ptCount val="6"/>
                <c:pt idx="0">
                  <c:v>9</c:v>
                </c:pt>
                <c:pt idx="1">
                  <c:v>27</c:v>
                </c:pt>
                <c:pt idx="2">
                  <c:v>27</c:v>
                </c:pt>
                <c:pt idx="3">
                  <c:v>29</c:v>
                </c:pt>
                <c:pt idx="4">
                  <c:v>25</c:v>
                </c:pt>
                <c:pt idx="5">
                  <c:v>29</c:v>
                </c:pt>
              </c:numCache>
            </c:numRef>
          </c:val>
        </c:ser>
        <c:dLbls>
          <c:showLegendKey val="0"/>
          <c:showVal val="0"/>
          <c:showCatName val="0"/>
          <c:showSerName val="0"/>
          <c:showPercent val="0"/>
          <c:showBubbleSize val="0"/>
        </c:dLbls>
        <c:gapWidth val="50"/>
        <c:overlap val="100"/>
        <c:axId val="606615304"/>
        <c:axId val="606615696"/>
      </c:barChart>
      <c:catAx>
        <c:axId val="606615304"/>
        <c:scaling>
          <c:orientation val="maxMin"/>
        </c:scaling>
        <c:delete val="1"/>
        <c:axPos val="l"/>
        <c:numFmt formatCode="General" sourceLinked="1"/>
        <c:majorTickMark val="out"/>
        <c:minorTickMark val="none"/>
        <c:tickLblPos val="nextTo"/>
        <c:crossAx val="606615696"/>
        <c:crosses val="autoZero"/>
        <c:auto val="0"/>
        <c:lblAlgn val="ctr"/>
        <c:lblOffset val="100"/>
        <c:noMultiLvlLbl val="0"/>
      </c:catAx>
      <c:valAx>
        <c:axId val="606615696"/>
        <c:scaling>
          <c:orientation val="minMax"/>
          <c:max val="1"/>
          <c:min val="0"/>
        </c:scaling>
        <c:delete val="1"/>
        <c:axPos val="t"/>
        <c:numFmt formatCode="0%" sourceLinked="1"/>
        <c:majorTickMark val="out"/>
        <c:minorTickMark val="none"/>
        <c:tickLblPos val="high"/>
        <c:crossAx val="606615304"/>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Vestre Aker</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Tilgang til natur- og friluftsområder der du bor (n=7061)</c:v>
                </c:pt>
                <c:pt idx="1">
                  <c:v>Parkeringstilbudet der du bor (n=3655)</c:v>
                </c:pt>
                <c:pt idx="2">
                  <c:v>Mulighetene for å sykle der du bor (n=5998)</c:v>
                </c:pt>
                <c:pt idx="3">
                  <c:v>Det kollektive transporttilbudet der du bor (n=7124)</c:v>
                </c:pt>
              </c:strCache>
            </c:strRef>
          </c:cat>
          <c:val>
            <c:numRef>
              <c:f>Sheet1!$C$2:$C$5</c:f>
              <c:numCache>
                <c:formatCode>0</c:formatCode>
                <c:ptCount val="4"/>
                <c:pt idx="0">
                  <c:v>91</c:v>
                </c:pt>
                <c:pt idx="1">
                  <c:v>56</c:v>
                </c:pt>
                <c:pt idx="2">
                  <c:v>71</c:v>
                </c:pt>
                <c:pt idx="3">
                  <c:v>65</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Sheet1!$A$2:$A$5</c:f>
              <c:strCache>
                <c:ptCount val="4"/>
                <c:pt idx="0">
                  <c:v>Tilgang til natur- og friluftsområder der du bor (n=7061)</c:v>
                </c:pt>
                <c:pt idx="1">
                  <c:v>Parkeringstilbudet der du bor (n=3655)</c:v>
                </c:pt>
                <c:pt idx="2">
                  <c:v>Mulighetene for å sykle der du bor (n=5998)</c:v>
                </c:pt>
                <c:pt idx="3">
                  <c:v>Det kollektive transporttilbudet der du bor (n=7124)</c:v>
                </c:pt>
              </c:strCache>
            </c:strRef>
          </c:cat>
          <c:val>
            <c:numRef>
              <c:f>Sheet1!$B$2:$B$5</c:f>
              <c:numCache>
                <c:formatCode>0</c:formatCode>
                <c:ptCount val="4"/>
                <c:pt idx="0">
                  <c:v>73</c:v>
                </c:pt>
                <c:pt idx="1">
                  <c:v>41</c:v>
                </c:pt>
                <c:pt idx="2">
                  <c:v>64</c:v>
                </c:pt>
                <c:pt idx="3">
                  <c:v>74</c:v>
                </c:pt>
              </c:numCache>
            </c:numRef>
          </c:val>
        </c:ser>
        <c:dLbls>
          <c:showLegendKey val="0"/>
          <c:showVal val="0"/>
          <c:showCatName val="0"/>
          <c:showSerName val="0"/>
          <c:showPercent val="0"/>
          <c:showBubbleSize val="0"/>
        </c:dLbls>
        <c:gapWidth val="50"/>
        <c:overlap val="100"/>
        <c:axId val="598029176"/>
        <c:axId val="598029568"/>
      </c:barChart>
      <c:catAx>
        <c:axId val="598029176"/>
        <c:scaling>
          <c:orientation val="maxMin"/>
        </c:scaling>
        <c:delete val="1"/>
        <c:axPos val="l"/>
        <c:numFmt formatCode="General" sourceLinked="1"/>
        <c:majorTickMark val="out"/>
        <c:minorTickMark val="none"/>
        <c:tickLblPos val="nextTo"/>
        <c:crossAx val="598029568"/>
        <c:crosses val="autoZero"/>
        <c:auto val="0"/>
        <c:lblAlgn val="ctr"/>
        <c:lblOffset val="100"/>
        <c:noMultiLvlLbl val="0"/>
      </c:catAx>
      <c:valAx>
        <c:axId val="598029568"/>
        <c:scaling>
          <c:orientation val="minMax"/>
          <c:max val="1"/>
          <c:min val="0"/>
        </c:scaling>
        <c:delete val="1"/>
        <c:axPos val="t"/>
        <c:numFmt formatCode="0%" sourceLinked="1"/>
        <c:majorTickMark val="out"/>
        <c:minorTickMark val="none"/>
        <c:tickLblPos val="high"/>
        <c:crossAx val="598029176"/>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Basert på dine erfaringer, hvordan vurderer du :</a:t>
            </a:r>
          </a:p>
        </c:rich>
      </c:tx>
      <c:layout/>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Barnehage (n=158)</c:v>
                </c:pt>
                <c:pt idx="1">
                  <c:v>Grunnskolens barnetrinn (1-7) (n=148)</c:v>
                </c:pt>
                <c:pt idx="2">
                  <c:v>Grunnskolens ungdomstrinn (8-10) (n=80)</c:v>
                </c:pt>
                <c:pt idx="3">
                  <c:v>Videregående skole (n=103)</c:v>
                </c:pt>
                <c:pt idx="4">
                  <c:v>Aktivitetsskolen (skolefritidsordningen) (n=88)</c:v>
                </c:pt>
                <c:pt idx="5">
                  <c:v>Kulturskolen (n=8)</c:v>
                </c:pt>
              </c:strCache>
            </c:strRef>
          </c:cat>
          <c:val>
            <c:numRef>
              <c:f>Sheet1!$D$2:$D$7</c:f>
              <c:numCache>
                <c:formatCode>0</c:formatCode>
                <c:ptCount val="6"/>
                <c:pt idx="0">
                  <c:v>1</c:v>
                </c:pt>
                <c:pt idx="1">
                  <c:v>4</c:v>
                </c:pt>
                <c:pt idx="2">
                  <c:v>4</c:v>
                </c:pt>
                <c:pt idx="3">
                  <c:v>2</c:v>
                </c:pt>
                <c:pt idx="4">
                  <c:v>8</c:v>
                </c:pt>
                <c:pt idx="5">
                  <c:v>0</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Barnehage (n=158)</c:v>
                </c:pt>
                <c:pt idx="1">
                  <c:v>Grunnskolens barnetrinn (1-7) (n=148)</c:v>
                </c:pt>
                <c:pt idx="2">
                  <c:v>Grunnskolens ungdomstrinn (8-10) (n=80)</c:v>
                </c:pt>
                <c:pt idx="3">
                  <c:v>Videregående skole (n=103)</c:v>
                </c:pt>
                <c:pt idx="4">
                  <c:v>Aktivitetsskolen (skolefritidsordningen) (n=88)</c:v>
                </c:pt>
                <c:pt idx="5">
                  <c:v>Kulturskolen (n=8)</c:v>
                </c:pt>
              </c:strCache>
            </c:strRef>
          </c:cat>
          <c:val>
            <c:numRef>
              <c:f>Sheet1!$C$2:$C$7</c:f>
              <c:numCache>
                <c:formatCode>0</c:formatCode>
                <c:ptCount val="6"/>
                <c:pt idx="0">
                  <c:v>22</c:v>
                </c:pt>
                <c:pt idx="1">
                  <c:v>25</c:v>
                </c:pt>
                <c:pt idx="2">
                  <c:v>39</c:v>
                </c:pt>
                <c:pt idx="3">
                  <c:v>28</c:v>
                </c:pt>
                <c:pt idx="4">
                  <c:v>35</c:v>
                </c:pt>
                <c:pt idx="5">
                  <c:v>27</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Barnehage (n=158)</c:v>
                </c:pt>
                <c:pt idx="1">
                  <c:v>Grunnskolens barnetrinn (1-7) (n=148)</c:v>
                </c:pt>
                <c:pt idx="2">
                  <c:v>Grunnskolens ungdomstrinn (8-10) (n=80)</c:v>
                </c:pt>
                <c:pt idx="3">
                  <c:v>Videregående skole (n=103)</c:v>
                </c:pt>
                <c:pt idx="4">
                  <c:v>Aktivitetsskolen (skolefritidsordningen) (n=88)</c:v>
                </c:pt>
                <c:pt idx="5">
                  <c:v>Kulturskolen (n=8)</c:v>
                </c:pt>
              </c:strCache>
            </c:strRef>
          </c:cat>
          <c:val>
            <c:numRef>
              <c:f>Sheet1!$B$2:$B$7</c:f>
              <c:numCache>
                <c:formatCode>0</c:formatCode>
                <c:ptCount val="6"/>
                <c:pt idx="0">
                  <c:v>77</c:v>
                </c:pt>
                <c:pt idx="1">
                  <c:v>70</c:v>
                </c:pt>
                <c:pt idx="2">
                  <c:v>57</c:v>
                </c:pt>
                <c:pt idx="3">
                  <c:v>71</c:v>
                </c:pt>
                <c:pt idx="4">
                  <c:v>57</c:v>
                </c:pt>
                <c:pt idx="5">
                  <c:v>73</c:v>
                </c:pt>
              </c:numCache>
            </c:numRef>
          </c:val>
        </c:ser>
        <c:dLbls>
          <c:showLegendKey val="0"/>
          <c:showVal val="0"/>
          <c:showCatName val="0"/>
          <c:showSerName val="0"/>
          <c:showPercent val="0"/>
          <c:showBubbleSize val="0"/>
        </c:dLbls>
        <c:gapWidth val="50"/>
        <c:overlap val="100"/>
        <c:axId val="598030352"/>
        <c:axId val="598030744"/>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Sheet1!$A$2:$A$7</c15:sqref>
                        </c15:formulaRef>
                      </c:ext>
                    </c:extLst>
                    <c:strCache>
                      <c:ptCount val="6"/>
                      <c:pt idx="0">
                        <c:v>Barnehage (n=158)</c:v>
                      </c:pt>
                      <c:pt idx="1">
                        <c:v>Grunnskolens barnetrinn (1-7) (n=148)</c:v>
                      </c:pt>
                      <c:pt idx="2">
                        <c:v>Grunnskolens ungdomstrinn (8-10) (n=80)</c:v>
                      </c:pt>
                      <c:pt idx="3">
                        <c:v>Videregående skole (n=103)</c:v>
                      </c:pt>
                      <c:pt idx="4">
                        <c:v>Aktivitetsskolen (skolefritidsordningen) (n=88)</c:v>
                      </c:pt>
                      <c:pt idx="5">
                        <c:v>Kulturskolen (n=8)</c:v>
                      </c:pt>
                    </c:strCache>
                  </c:strRef>
                </c:cat>
                <c:val>
                  <c:numRef>
                    <c:extLst>
                      <c:ext uri="{02D57815-91ED-43cb-92C2-25804820EDAC}">
                        <c15:formulaRef>
                          <c15:sqref>Sheet1!$E$2:$E$7</c15:sqref>
                        </c15:formulaRef>
                      </c:ext>
                    </c:extLst>
                    <c:numCache>
                      <c:formatCode>0</c:formatCode>
                      <c:ptCount val="6"/>
                      <c:pt idx="0">
                        <c:v>100</c:v>
                      </c:pt>
                      <c:pt idx="1">
                        <c:v>100</c:v>
                      </c:pt>
                      <c:pt idx="2">
                        <c:v>100</c:v>
                      </c:pt>
                      <c:pt idx="3">
                        <c:v>100</c:v>
                      </c:pt>
                      <c:pt idx="4">
                        <c:v>100</c:v>
                      </c:pt>
                      <c:pt idx="5">
                        <c:v>100</c:v>
                      </c:pt>
                    </c:numCache>
                  </c:numRef>
                </c:val>
              </c15:ser>
            </c15:filteredBarSeries>
          </c:ext>
        </c:extLst>
      </c:barChart>
      <c:catAx>
        <c:axId val="598030352"/>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598030744"/>
        <c:crosses val="autoZero"/>
        <c:auto val="0"/>
        <c:lblAlgn val="ctr"/>
        <c:lblOffset val="100"/>
        <c:noMultiLvlLbl val="0"/>
      </c:catAx>
      <c:valAx>
        <c:axId val="598030744"/>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598030352"/>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Vestre Aker</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Barnehage (n=1142)</c:v>
                </c:pt>
                <c:pt idx="1">
                  <c:v>Grunnskolens barnetrinn (1-7) (n=1019)</c:v>
                </c:pt>
                <c:pt idx="2">
                  <c:v>Grunnskolens ungdomstrinn (8-10) (n=432)</c:v>
                </c:pt>
                <c:pt idx="3">
                  <c:v>Videregående skole (n=645)</c:v>
                </c:pt>
                <c:pt idx="4">
                  <c:v>Aktivitetsskolen (skolefritidsordningen) (n=507)</c:v>
                </c:pt>
                <c:pt idx="5">
                  <c:v>Kulturskolen (n=172)</c:v>
                </c:pt>
              </c:strCache>
            </c:strRef>
          </c:cat>
          <c:val>
            <c:numRef>
              <c:f>Sheet1!$C$2:$C$7</c:f>
              <c:numCache>
                <c:formatCode>0</c:formatCode>
                <c:ptCount val="6"/>
                <c:pt idx="0">
                  <c:v>77</c:v>
                </c:pt>
                <c:pt idx="1">
                  <c:v>70</c:v>
                </c:pt>
                <c:pt idx="2">
                  <c:v>57</c:v>
                </c:pt>
                <c:pt idx="3">
                  <c:v>71</c:v>
                </c:pt>
                <c:pt idx="4">
                  <c:v>57</c:v>
                </c:pt>
                <c:pt idx="5">
                  <c:v>73</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Sheet1!$A$2:$A$7</c:f>
              <c:strCache>
                <c:ptCount val="6"/>
                <c:pt idx="0">
                  <c:v>Barnehage (n=1142)</c:v>
                </c:pt>
                <c:pt idx="1">
                  <c:v>Grunnskolens barnetrinn (1-7) (n=1019)</c:v>
                </c:pt>
                <c:pt idx="2">
                  <c:v>Grunnskolens ungdomstrinn (8-10) (n=432)</c:v>
                </c:pt>
                <c:pt idx="3">
                  <c:v>Videregående skole (n=645)</c:v>
                </c:pt>
                <c:pt idx="4">
                  <c:v>Aktivitetsskolen (skolefritidsordningen) (n=507)</c:v>
                </c:pt>
                <c:pt idx="5">
                  <c:v>Kulturskolen (n=172)</c:v>
                </c:pt>
              </c:strCache>
            </c:strRef>
          </c:cat>
          <c:val>
            <c:numRef>
              <c:f>Sheet1!$B$2:$B$7</c:f>
              <c:numCache>
                <c:formatCode>0</c:formatCode>
                <c:ptCount val="6"/>
                <c:pt idx="0">
                  <c:v>69</c:v>
                </c:pt>
                <c:pt idx="1">
                  <c:v>67</c:v>
                </c:pt>
                <c:pt idx="2">
                  <c:v>55</c:v>
                </c:pt>
                <c:pt idx="3">
                  <c:v>65</c:v>
                </c:pt>
                <c:pt idx="4">
                  <c:v>58</c:v>
                </c:pt>
                <c:pt idx="5">
                  <c:v>67</c:v>
                </c:pt>
              </c:numCache>
            </c:numRef>
          </c:val>
        </c:ser>
        <c:dLbls>
          <c:showLegendKey val="0"/>
          <c:showVal val="0"/>
          <c:showCatName val="0"/>
          <c:showSerName val="0"/>
          <c:showPercent val="0"/>
          <c:showBubbleSize val="0"/>
        </c:dLbls>
        <c:gapWidth val="50"/>
        <c:overlap val="100"/>
        <c:axId val="598031528"/>
        <c:axId val="598031920"/>
      </c:barChart>
      <c:catAx>
        <c:axId val="598031528"/>
        <c:scaling>
          <c:orientation val="maxMin"/>
        </c:scaling>
        <c:delete val="1"/>
        <c:axPos val="l"/>
        <c:numFmt formatCode="General" sourceLinked="1"/>
        <c:majorTickMark val="out"/>
        <c:minorTickMark val="none"/>
        <c:tickLblPos val="nextTo"/>
        <c:crossAx val="598031920"/>
        <c:crosses val="autoZero"/>
        <c:auto val="0"/>
        <c:lblAlgn val="ctr"/>
        <c:lblOffset val="100"/>
        <c:noMultiLvlLbl val="0"/>
      </c:catAx>
      <c:valAx>
        <c:axId val="598031920"/>
        <c:scaling>
          <c:orientation val="minMax"/>
          <c:max val="1"/>
          <c:min val="0"/>
        </c:scaling>
        <c:delete val="1"/>
        <c:axPos val="t"/>
        <c:numFmt formatCode="0%" sourceLinked="1"/>
        <c:majorTickMark val="out"/>
        <c:minorTickMark val="none"/>
        <c:tickLblPos val="high"/>
        <c:crossAx val="598031528"/>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Basert på ditt inntrykk av tjenesten, hvordan vurderer du:</a:t>
            </a:r>
          </a:p>
        </c:rich>
      </c:tx>
      <c:layout/>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Barnehagetilbudet (n=196)</c:v>
                </c:pt>
                <c:pt idx="1">
                  <c:v>Grunnskolens barnetrinn (1-7) (n=184)</c:v>
                </c:pt>
                <c:pt idx="2">
                  <c:v>Grunnskolens ungdomstrinn (8-10) (n=185)</c:v>
                </c:pt>
                <c:pt idx="3">
                  <c:v>Videregående skole (n=143)</c:v>
                </c:pt>
                <c:pt idx="4">
                  <c:v>Aktivitetsskolen (skolefritidsordningen) (n=175)</c:v>
                </c:pt>
                <c:pt idx="5">
                  <c:v>Kulturskolen (n=83)</c:v>
                </c:pt>
              </c:strCache>
            </c:strRef>
          </c:cat>
          <c:val>
            <c:numRef>
              <c:f>Sheet1!$D$2:$D$7</c:f>
              <c:numCache>
                <c:formatCode>0</c:formatCode>
                <c:ptCount val="6"/>
                <c:pt idx="0">
                  <c:v>3</c:v>
                </c:pt>
                <c:pt idx="1">
                  <c:v>2</c:v>
                </c:pt>
                <c:pt idx="2">
                  <c:v>1</c:v>
                </c:pt>
                <c:pt idx="3">
                  <c:v>5</c:v>
                </c:pt>
                <c:pt idx="4">
                  <c:v>5</c:v>
                </c:pt>
                <c:pt idx="5">
                  <c:v>18</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Barnehagetilbudet (n=196)</c:v>
                </c:pt>
                <c:pt idx="1">
                  <c:v>Grunnskolens barnetrinn (1-7) (n=184)</c:v>
                </c:pt>
                <c:pt idx="2">
                  <c:v>Grunnskolens ungdomstrinn (8-10) (n=185)</c:v>
                </c:pt>
                <c:pt idx="3">
                  <c:v>Videregående skole (n=143)</c:v>
                </c:pt>
                <c:pt idx="4">
                  <c:v>Aktivitetsskolen (skolefritidsordningen) (n=175)</c:v>
                </c:pt>
                <c:pt idx="5">
                  <c:v>Kulturskolen (n=83)</c:v>
                </c:pt>
              </c:strCache>
            </c:strRef>
          </c:cat>
          <c:val>
            <c:numRef>
              <c:f>Sheet1!$C$2:$C$7</c:f>
              <c:numCache>
                <c:formatCode>0</c:formatCode>
                <c:ptCount val="6"/>
                <c:pt idx="0">
                  <c:v>37</c:v>
                </c:pt>
                <c:pt idx="1">
                  <c:v>36</c:v>
                </c:pt>
                <c:pt idx="2">
                  <c:v>53</c:v>
                </c:pt>
                <c:pt idx="3">
                  <c:v>45</c:v>
                </c:pt>
                <c:pt idx="4">
                  <c:v>47</c:v>
                </c:pt>
                <c:pt idx="5">
                  <c:v>50</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Barnehagetilbudet (n=196)</c:v>
                </c:pt>
                <c:pt idx="1">
                  <c:v>Grunnskolens barnetrinn (1-7) (n=184)</c:v>
                </c:pt>
                <c:pt idx="2">
                  <c:v>Grunnskolens ungdomstrinn (8-10) (n=185)</c:v>
                </c:pt>
                <c:pt idx="3">
                  <c:v>Videregående skole (n=143)</c:v>
                </c:pt>
                <c:pt idx="4">
                  <c:v>Aktivitetsskolen (skolefritidsordningen) (n=175)</c:v>
                </c:pt>
                <c:pt idx="5">
                  <c:v>Kulturskolen (n=83)</c:v>
                </c:pt>
              </c:strCache>
            </c:strRef>
          </c:cat>
          <c:val>
            <c:numRef>
              <c:f>Sheet1!$B$2:$B$7</c:f>
              <c:numCache>
                <c:formatCode>0</c:formatCode>
                <c:ptCount val="6"/>
                <c:pt idx="0">
                  <c:v>60</c:v>
                </c:pt>
                <c:pt idx="1">
                  <c:v>62</c:v>
                </c:pt>
                <c:pt idx="2">
                  <c:v>46</c:v>
                </c:pt>
                <c:pt idx="3">
                  <c:v>51</c:v>
                </c:pt>
                <c:pt idx="4">
                  <c:v>48</c:v>
                </c:pt>
                <c:pt idx="5">
                  <c:v>32</c:v>
                </c:pt>
              </c:numCache>
            </c:numRef>
          </c:val>
        </c:ser>
        <c:dLbls>
          <c:showLegendKey val="0"/>
          <c:showVal val="0"/>
          <c:showCatName val="0"/>
          <c:showSerName val="0"/>
          <c:showPercent val="0"/>
          <c:showBubbleSize val="0"/>
        </c:dLbls>
        <c:gapWidth val="50"/>
        <c:overlap val="100"/>
        <c:axId val="598032704"/>
        <c:axId val="598033096"/>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Sheet1!$A$2:$A$7</c15:sqref>
                        </c15:formulaRef>
                      </c:ext>
                    </c:extLst>
                    <c:strCache>
                      <c:ptCount val="6"/>
                      <c:pt idx="0">
                        <c:v>Barnehagetilbudet (n=196)</c:v>
                      </c:pt>
                      <c:pt idx="1">
                        <c:v>Grunnskolens barnetrinn (1-7) (n=184)</c:v>
                      </c:pt>
                      <c:pt idx="2">
                        <c:v>Grunnskolens ungdomstrinn (8-10) (n=185)</c:v>
                      </c:pt>
                      <c:pt idx="3">
                        <c:v>Videregående skole (n=143)</c:v>
                      </c:pt>
                      <c:pt idx="4">
                        <c:v>Aktivitetsskolen (skolefritidsordningen) (n=175)</c:v>
                      </c:pt>
                      <c:pt idx="5">
                        <c:v>Kulturskolen (n=83)</c:v>
                      </c:pt>
                    </c:strCache>
                  </c:strRef>
                </c:cat>
                <c:val>
                  <c:numRef>
                    <c:extLst>
                      <c:ext uri="{02D57815-91ED-43cb-92C2-25804820EDAC}">
                        <c15:formulaRef>
                          <c15:sqref>Sheet1!$E$2:$E$7</c15:sqref>
                        </c15:formulaRef>
                      </c:ext>
                    </c:extLst>
                    <c:numCache>
                      <c:formatCode>0</c:formatCode>
                      <c:ptCount val="6"/>
                      <c:pt idx="0">
                        <c:v>100</c:v>
                      </c:pt>
                      <c:pt idx="1">
                        <c:v>100</c:v>
                      </c:pt>
                      <c:pt idx="2">
                        <c:v>100</c:v>
                      </c:pt>
                      <c:pt idx="3">
                        <c:v>100</c:v>
                      </c:pt>
                      <c:pt idx="4">
                        <c:v>100</c:v>
                      </c:pt>
                      <c:pt idx="5">
                        <c:v>100</c:v>
                      </c:pt>
                    </c:numCache>
                  </c:numRef>
                </c:val>
              </c15:ser>
            </c15:filteredBarSeries>
          </c:ext>
        </c:extLst>
      </c:barChart>
      <c:catAx>
        <c:axId val="598032704"/>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598033096"/>
        <c:crosses val="autoZero"/>
        <c:auto val="0"/>
        <c:lblAlgn val="ctr"/>
        <c:lblOffset val="100"/>
        <c:noMultiLvlLbl val="0"/>
      </c:catAx>
      <c:valAx>
        <c:axId val="598033096"/>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598032704"/>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29363803681193801"/>
          <c:y val="0.12847011785116227"/>
          <c:w val="0.44627582907799285"/>
          <c:h val="0.72398625441701592"/>
        </c:manualLayout>
      </c:layout>
      <c:barChart>
        <c:barDir val="bar"/>
        <c:grouping val="percentStacked"/>
        <c:varyColors val="0"/>
        <c:ser>
          <c:idx val="0"/>
          <c:order val="0"/>
          <c:tx>
            <c:strRef>
              <c:f>Sheet1!$C$1</c:f>
              <c:strCache>
                <c:ptCount val="1"/>
                <c:pt idx="0">
                  <c:v>Vestre Aker</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Barnehagetilbudet (n=1489)</c:v>
                </c:pt>
                <c:pt idx="1">
                  <c:v>Grunnskolens barnetrinn (1-7) (n=1326)</c:v>
                </c:pt>
                <c:pt idx="2">
                  <c:v>Grunnskolens ungdomstrinn (8-10) (n=1093)</c:v>
                </c:pt>
                <c:pt idx="3">
                  <c:v>Videregående skole (n=917)</c:v>
                </c:pt>
                <c:pt idx="4">
                  <c:v>Aktivitetsskolen (skolefritidsordningen) (n=953)</c:v>
                </c:pt>
                <c:pt idx="5">
                  <c:v>Kulturskolen (n=435)</c:v>
                </c:pt>
              </c:strCache>
            </c:strRef>
          </c:cat>
          <c:val>
            <c:numRef>
              <c:f>Sheet1!$C$2:$C$7</c:f>
              <c:numCache>
                <c:formatCode>0</c:formatCode>
                <c:ptCount val="6"/>
                <c:pt idx="0">
                  <c:v>60</c:v>
                </c:pt>
                <c:pt idx="1">
                  <c:v>62</c:v>
                </c:pt>
                <c:pt idx="2">
                  <c:v>46</c:v>
                </c:pt>
                <c:pt idx="3">
                  <c:v>51</c:v>
                </c:pt>
                <c:pt idx="4">
                  <c:v>48</c:v>
                </c:pt>
                <c:pt idx="5">
                  <c:v>32</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Sheet1!$A$2:$A$7</c:f>
              <c:strCache>
                <c:ptCount val="6"/>
                <c:pt idx="0">
                  <c:v>Barnehagetilbudet (n=1489)</c:v>
                </c:pt>
                <c:pt idx="1">
                  <c:v>Grunnskolens barnetrinn (1-7) (n=1326)</c:v>
                </c:pt>
                <c:pt idx="2">
                  <c:v>Grunnskolens ungdomstrinn (8-10) (n=1093)</c:v>
                </c:pt>
                <c:pt idx="3">
                  <c:v>Videregående skole (n=917)</c:v>
                </c:pt>
                <c:pt idx="4">
                  <c:v>Aktivitetsskolen (skolefritidsordningen) (n=953)</c:v>
                </c:pt>
                <c:pt idx="5">
                  <c:v>Kulturskolen (n=435)</c:v>
                </c:pt>
              </c:strCache>
            </c:strRef>
          </c:cat>
          <c:val>
            <c:numRef>
              <c:f>Sheet1!$B$2:$B$7</c:f>
              <c:numCache>
                <c:formatCode>0</c:formatCode>
                <c:ptCount val="6"/>
                <c:pt idx="0">
                  <c:v>56</c:v>
                </c:pt>
                <c:pt idx="1">
                  <c:v>54</c:v>
                </c:pt>
                <c:pt idx="2">
                  <c:v>44</c:v>
                </c:pt>
                <c:pt idx="3">
                  <c:v>44</c:v>
                </c:pt>
                <c:pt idx="4">
                  <c:v>44</c:v>
                </c:pt>
                <c:pt idx="5">
                  <c:v>33</c:v>
                </c:pt>
              </c:numCache>
            </c:numRef>
          </c:val>
        </c:ser>
        <c:dLbls>
          <c:showLegendKey val="0"/>
          <c:showVal val="0"/>
          <c:showCatName val="0"/>
          <c:showSerName val="0"/>
          <c:showPercent val="0"/>
          <c:showBubbleSize val="0"/>
        </c:dLbls>
        <c:gapWidth val="50"/>
        <c:overlap val="100"/>
        <c:axId val="598033880"/>
        <c:axId val="598034272"/>
      </c:barChart>
      <c:catAx>
        <c:axId val="598033880"/>
        <c:scaling>
          <c:orientation val="maxMin"/>
        </c:scaling>
        <c:delete val="1"/>
        <c:axPos val="l"/>
        <c:numFmt formatCode="General" sourceLinked="1"/>
        <c:majorTickMark val="out"/>
        <c:minorTickMark val="none"/>
        <c:tickLblPos val="nextTo"/>
        <c:crossAx val="598034272"/>
        <c:crosses val="autoZero"/>
        <c:auto val="0"/>
        <c:lblAlgn val="ctr"/>
        <c:lblOffset val="100"/>
        <c:noMultiLvlLbl val="0"/>
      </c:catAx>
      <c:valAx>
        <c:axId val="598034272"/>
        <c:scaling>
          <c:orientation val="minMax"/>
          <c:max val="1"/>
          <c:min val="0"/>
        </c:scaling>
        <c:delete val="1"/>
        <c:axPos val="t"/>
        <c:numFmt formatCode="0%" sourceLinked="1"/>
        <c:majorTickMark val="out"/>
        <c:minorTickMark val="none"/>
        <c:tickLblPos val="high"/>
        <c:crossAx val="598033880"/>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Basert på dine erfaringer, hvordan vurderer du:</a:t>
            </a:r>
          </a:p>
        </c:rich>
      </c:tx>
      <c:layout/>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Din fastlege (n=496)</c:v>
                </c:pt>
                <c:pt idx="1">
                  <c:v>Legevakten (n=216)</c:v>
                </c:pt>
                <c:pt idx="2">
                  <c:v>Helsestasjonstjenesten (n=133)</c:v>
                </c:pt>
                <c:pt idx="3">
                  <c:v>Skolehelsetjenesten (n=108)</c:v>
                </c:pt>
                <c:pt idx="4">
                  <c:v>Sykehjem / botilbud for eldre (n=29)</c:v>
                </c:pt>
                <c:pt idx="5">
                  <c:v>Hjemmetjenesten (n=36)</c:v>
                </c:pt>
                <c:pt idx="6">
                  <c:v>Eldre- /seniorsenteret (n=38)</c:v>
                </c:pt>
                <c:pt idx="7">
                  <c:v>Barnevernstjenesten (n=11)</c:v>
                </c:pt>
                <c:pt idx="8">
                  <c:v>NAV-kontoret (n=105)</c:v>
                </c:pt>
                <c:pt idx="9">
                  <c:v>Aktivitetstilbudet til eldre (n=30)</c:v>
                </c:pt>
              </c:strCache>
            </c:strRef>
          </c:cat>
          <c:val>
            <c:numRef>
              <c:f>Sheet1!$D$2:$D$11</c:f>
              <c:numCache>
                <c:formatCode>0</c:formatCode>
                <c:ptCount val="10"/>
                <c:pt idx="0">
                  <c:v>2</c:v>
                </c:pt>
                <c:pt idx="1">
                  <c:v>12</c:v>
                </c:pt>
                <c:pt idx="2">
                  <c:v>2</c:v>
                </c:pt>
                <c:pt idx="3">
                  <c:v>8</c:v>
                </c:pt>
                <c:pt idx="4">
                  <c:v>31</c:v>
                </c:pt>
                <c:pt idx="5">
                  <c:v>29</c:v>
                </c:pt>
                <c:pt idx="6">
                  <c:v>9</c:v>
                </c:pt>
                <c:pt idx="7">
                  <c:v>30</c:v>
                </c:pt>
                <c:pt idx="8">
                  <c:v>24</c:v>
                </c:pt>
                <c:pt idx="9">
                  <c:v>10</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Din fastlege (n=496)</c:v>
                </c:pt>
                <c:pt idx="1">
                  <c:v>Legevakten (n=216)</c:v>
                </c:pt>
                <c:pt idx="2">
                  <c:v>Helsestasjonstjenesten (n=133)</c:v>
                </c:pt>
                <c:pt idx="3">
                  <c:v>Skolehelsetjenesten (n=108)</c:v>
                </c:pt>
                <c:pt idx="4">
                  <c:v>Sykehjem / botilbud for eldre (n=29)</c:v>
                </c:pt>
                <c:pt idx="5">
                  <c:v>Hjemmetjenesten (n=36)</c:v>
                </c:pt>
                <c:pt idx="6">
                  <c:v>Eldre- /seniorsenteret (n=38)</c:v>
                </c:pt>
                <c:pt idx="7">
                  <c:v>Barnevernstjenesten (n=11)</c:v>
                </c:pt>
                <c:pt idx="8">
                  <c:v>NAV-kontoret (n=105)</c:v>
                </c:pt>
                <c:pt idx="9">
                  <c:v>Aktivitetstilbudet til eldre (n=30)</c:v>
                </c:pt>
              </c:strCache>
            </c:strRef>
          </c:cat>
          <c:val>
            <c:numRef>
              <c:f>Sheet1!$C$2:$C$11</c:f>
              <c:numCache>
                <c:formatCode>0</c:formatCode>
                <c:ptCount val="10"/>
                <c:pt idx="0">
                  <c:v>26</c:v>
                </c:pt>
                <c:pt idx="1">
                  <c:v>40</c:v>
                </c:pt>
                <c:pt idx="2">
                  <c:v>27</c:v>
                </c:pt>
                <c:pt idx="3">
                  <c:v>35</c:v>
                </c:pt>
                <c:pt idx="4">
                  <c:v>39</c:v>
                </c:pt>
                <c:pt idx="5">
                  <c:v>36</c:v>
                </c:pt>
                <c:pt idx="6">
                  <c:v>28</c:v>
                </c:pt>
                <c:pt idx="7">
                  <c:v>27</c:v>
                </c:pt>
                <c:pt idx="8">
                  <c:v>47</c:v>
                </c:pt>
                <c:pt idx="9">
                  <c:v>38</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Din fastlege (n=496)</c:v>
                </c:pt>
                <c:pt idx="1">
                  <c:v>Legevakten (n=216)</c:v>
                </c:pt>
                <c:pt idx="2">
                  <c:v>Helsestasjonstjenesten (n=133)</c:v>
                </c:pt>
                <c:pt idx="3">
                  <c:v>Skolehelsetjenesten (n=108)</c:v>
                </c:pt>
                <c:pt idx="4">
                  <c:v>Sykehjem / botilbud for eldre (n=29)</c:v>
                </c:pt>
                <c:pt idx="5">
                  <c:v>Hjemmetjenesten (n=36)</c:v>
                </c:pt>
                <c:pt idx="6">
                  <c:v>Eldre- /seniorsenteret (n=38)</c:v>
                </c:pt>
                <c:pt idx="7">
                  <c:v>Barnevernstjenesten (n=11)</c:v>
                </c:pt>
                <c:pt idx="8">
                  <c:v>NAV-kontoret (n=105)</c:v>
                </c:pt>
                <c:pt idx="9">
                  <c:v>Aktivitetstilbudet til eldre (n=30)</c:v>
                </c:pt>
              </c:strCache>
            </c:strRef>
          </c:cat>
          <c:val>
            <c:numRef>
              <c:f>Sheet1!$B$2:$B$11</c:f>
              <c:numCache>
                <c:formatCode>0</c:formatCode>
                <c:ptCount val="10"/>
                <c:pt idx="0">
                  <c:v>72</c:v>
                </c:pt>
                <c:pt idx="1">
                  <c:v>48</c:v>
                </c:pt>
                <c:pt idx="2">
                  <c:v>71</c:v>
                </c:pt>
                <c:pt idx="3">
                  <c:v>57</c:v>
                </c:pt>
                <c:pt idx="4">
                  <c:v>31</c:v>
                </c:pt>
                <c:pt idx="5">
                  <c:v>34</c:v>
                </c:pt>
                <c:pt idx="6">
                  <c:v>63</c:v>
                </c:pt>
                <c:pt idx="7">
                  <c:v>43</c:v>
                </c:pt>
                <c:pt idx="8">
                  <c:v>29</c:v>
                </c:pt>
                <c:pt idx="9">
                  <c:v>52</c:v>
                </c:pt>
              </c:numCache>
            </c:numRef>
          </c:val>
        </c:ser>
        <c:dLbls>
          <c:showLegendKey val="0"/>
          <c:showVal val="0"/>
          <c:showCatName val="0"/>
          <c:showSerName val="0"/>
          <c:showPercent val="0"/>
          <c:showBubbleSize val="0"/>
        </c:dLbls>
        <c:gapWidth val="50"/>
        <c:overlap val="100"/>
        <c:axId val="598035056"/>
        <c:axId val="598035448"/>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Sheet1!$A$2:$A$11</c15:sqref>
                        </c15:formulaRef>
                      </c:ext>
                    </c:extLst>
                    <c:strCache>
                      <c:ptCount val="10"/>
                      <c:pt idx="0">
                        <c:v>Din fastlege (n=496)</c:v>
                      </c:pt>
                      <c:pt idx="1">
                        <c:v>Legevakten (n=216)</c:v>
                      </c:pt>
                      <c:pt idx="2">
                        <c:v>Helsestasjonstjenesten (n=133)</c:v>
                      </c:pt>
                      <c:pt idx="3">
                        <c:v>Skolehelsetjenesten (n=108)</c:v>
                      </c:pt>
                      <c:pt idx="4">
                        <c:v>Sykehjem / botilbud for eldre (n=29)</c:v>
                      </c:pt>
                      <c:pt idx="5">
                        <c:v>Hjemmetjenesten (n=36)</c:v>
                      </c:pt>
                      <c:pt idx="6">
                        <c:v>Eldre- /seniorsenteret (n=38)</c:v>
                      </c:pt>
                      <c:pt idx="7">
                        <c:v>Barnevernstjenesten (n=11)</c:v>
                      </c:pt>
                      <c:pt idx="8">
                        <c:v>NAV-kontoret (n=105)</c:v>
                      </c:pt>
                      <c:pt idx="9">
                        <c:v>Aktivitetstilbudet til eldre (n=30)</c:v>
                      </c:pt>
                    </c:strCache>
                  </c:strRef>
                </c:cat>
                <c:val>
                  <c:numRef>
                    <c:extLst>
                      <c:ext uri="{02D57815-91ED-43cb-92C2-25804820EDAC}">
                        <c15:formulaRef>
                          <c15:sqref>Sheet1!$E$2:$E$11</c15:sqref>
                        </c15:formulaRef>
                      </c:ext>
                    </c:extLst>
                    <c:numCache>
                      <c:formatCode>0</c:formatCode>
                      <c:ptCount val="10"/>
                      <c:pt idx="0">
                        <c:v>100</c:v>
                      </c:pt>
                      <c:pt idx="1">
                        <c:v>100</c:v>
                      </c:pt>
                      <c:pt idx="2">
                        <c:v>100</c:v>
                      </c:pt>
                      <c:pt idx="3">
                        <c:v>100</c:v>
                      </c:pt>
                      <c:pt idx="4">
                        <c:v>100</c:v>
                      </c:pt>
                      <c:pt idx="5">
                        <c:v>100</c:v>
                      </c:pt>
                      <c:pt idx="6">
                        <c:v>100</c:v>
                      </c:pt>
                      <c:pt idx="7">
                        <c:v>100</c:v>
                      </c:pt>
                      <c:pt idx="8">
                        <c:v>100</c:v>
                      </c:pt>
                      <c:pt idx="9">
                        <c:v>100</c:v>
                      </c:pt>
                    </c:numCache>
                  </c:numRef>
                </c:val>
              </c15:ser>
            </c15:filteredBarSeries>
          </c:ext>
        </c:extLst>
      </c:barChart>
      <c:catAx>
        <c:axId val="598035056"/>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598035448"/>
        <c:crosses val="autoZero"/>
        <c:auto val="0"/>
        <c:lblAlgn val="ctr"/>
        <c:lblOffset val="100"/>
        <c:noMultiLvlLbl val="0"/>
      </c:catAx>
      <c:valAx>
        <c:axId val="598035448"/>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598035056"/>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939" y="0"/>
            <a:ext cx="2949099" cy="498693"/>
          </a:xfrm>
          <a:prstGeom prst="rect">
            <a:avLst/>
          </a:prstGeom>
        </p:spPr>
        <p:txBody>
          <a:bodyPr vert="horz" lIns="91440" tIns="45720" rIns="91440" bIns="45720" rtlCol="0"/>
          <a:lstStyle>
            <a:lvl1pPr algn="r">
              <a:defRPr sz="1200"/>
            </a:lvl1pPr>
          </a:lstStyle>
          <a:p>
            <a:fld id="{42691DDE-BA6A-4F57-909C-98F49C72955F}" type="datetimeFigureOut">
              <a:rPr lang="en-GB" smtClean="0"/>
              <a:t>27/08/2018</a:t>
            </a:fld>
            <a:endParaRPr lang="en-GB"/>
          </a:p>
        </p:txBody>
      </p:sp>
      <p:sp>
        <p:nvSpPr>
          <p:cNvPr id="4" name="Footer Placeholder 3"/>
          <p:cNvSpPr>
            <a:spLocks noGrp="1"/>
          </p:cNvSpPr>
          <p:nvPr>
            <p:ph type="ftr" sz="quarter" idx="2"/>
          </p:nvPr>
        </p:nvSpPr>
        <p:spPr>
          <a:xfrm>
            <a:off x="0" y="9440647"/>
            <a:ext cx="2949099" cy="49869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939" y="9440647"/>
            <a:ext cx="2949099" cy="498692"/>
          </a:xfrm>
          <a:prstGeom prst="rect">
            <a:avLst/>
          </a:prstGeom>
        </p:spPr>
        <p:txBody>
          <a:bodyPr vert="horz" lIns="91440" tIns="45720" rIns="91440" bIns="45720" rtlCol="0" anchor="b"/>
          <a:lstStyle>
            <a:lvl1pPr algn="r">
              <a:defRPr sz="1200"/>
            </a:lvl1pPr>
          </a:lstStyle>
          <a:p>
            <a:fld id="{3DC50D33-42BE-4A7B-9A0E-84D31BC6EF4B}" type="slidenum">
              <a:rPr lang="en-GB" smtClean="0"/>
              <a:t>‹#›</a:t>
            </a:fld>
            <a:endParaRPr lang="en-GB"/>
          </a:p>
        </p:txBody>
      </p:sp>
    </p:spTree>
    <p:extLst>
      <p:ext uri="{BB962C8B-B14F-4D97-AF65-F5344CB8AC3E}">
        <p14:creationId xmlns:p14="http://schemas.microsoft.com/office/powerpoint/2010/main" val="2734553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939" y="0"/>
            <a:ext cx="2949099" cy="498693"/>
          </a:xfrm>
          <a:prstGeom prst="rect">
            <a:avLst/>
          </a:prstGeom>
        </p:spPr>
        <p:txBody>
          <a:bodyPr vert="horz" lIns="91440" tIns="45720" rIns="91440" bIns="45720" rtlCol="0"/>
          <a:lstStyle>
            <a:lvl1pPr algn="r">
              <a:defRPr sz="1200"/>
            </a:lvl1pPr>
          </a:lstStyle>
          <a:p>
            <a:fld id="{CBAAC5B1-F58D-4268-BB75-9856A9D794A6}" type="datetimeFigureOut">
              <a:rPr lang="en-GB" smtClean="0"/>
              <a:t>27/08/2018</a:t>
            </a:fld>
            <a:endParaRPr lang="en-GB"/>
          </a:p>
        </p:txBody>
      </p:sp>
      <p:sp>
        <p:nvSpPr>
          <p:cNvPr id="4" name="Slide Image Placeholder 3"/>
          <p:cNvSpPr>
            <a:spLocks noGrp="1" noRot="1" noChangeAspect="1"/>
          </p:cNvSpPr>
          <p:nvPr>
            <p:ph type="sldImg" idx="2"/>
          </p:nvPr>
        </p:nvSpPr>
        <p:spPr>
          <a:xfrm>
            <a:off x="422275" y="1243013"/>
            <a:ext cx="5961063" cy="3354387"/>
          </a:xfrm>
          <a:prstGeom prst="rect">
            <a:avLst/>
          </a:prstGeom>
          <a:noFill/>
          <a:ln w="12700">
            <a:solidFill>
              <a:prstClr val="black"/>
            </a:solidFill>
          </a:ln>
        </p:spPr>
      </p:sp>
      <p:sp>
        <p:nvSpPr>
          <p:cNvPr id="5" name="Notes Placeholder 4"/>
          <p:cNvSpPr>
            <a:spLocks noGrp="1"/>
          </p:cNvSpPr>
          <p:nvPr>
            <p:ph type="body" sz="quarter" idx="3"/>
          </p:nvPr>
        </p:nvSpPr>
        <p:spPr>
          <a:xfrm>
            <a:off x="680562" y="4783307"/>
            <a:ext cx="5444490" cy="3913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0647"/>
            <a:ext cx="2949099" cy="49869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939" y="9440647"/>
            <a:ext cx="2949099" cy="498692"/>
          </a:xfrm>
          <a:prstGeom prst="rect">
            <a:avLst/>
          </a:prstGeom>
        </p:spPr>
        <p:txBody>
          <a:bodyPr vert="horz" lIns="91440" tIns="45720" rIns="91440" bIns="45720" rtlCol="0" anchor="b"/>
          <a:lstStyle>
            <a:lvl1pPr algn="r">
              <a:defRPr sz="1200"/>
            </a:lvl1pPr>
          </a:lstStyle>
          <a:p>
            <a:fld id="{65900C33-90AE-4963-9AD8-3B07939F57E9}" type="slidenum">
              <a:rPr lang="en-GB" smtClean="0"/>
              <a:t>‹#›</a:t>
            </a:fld>
            <a:endParaRPr lang="en-GB"/>
          </a:p>
        </p:txBody>
      </p:sp>
    </p:spTree>
    <p:extLst>
      <p:ext uri="{BB962C8B-B14F-4D97-AF65-F5344CB8AC3E}">
        <p14:creationId xmlns:p14="http://schemas.microsoft.com/office/powerpoint/2010/main" val="1609606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7200" y="1138238"/>
            <a:ext cx="4665663" cy="1787237"/>
          </a:xfrm>
          <a:prstGeom prst="rect">
            <a:avLst/>
          </a:prstGeom>
        </p:spPr>
        <p:txBody>
          <a:bodyPr anchor="b">
            <a:noAutofit/>
          </a:bodyPr>
          <a:lstStyle>
            <a:lvl1pPr algn="l">
              <a:defRPr sz="2400" b="1">
                <a:solidFill>
                  <a:schemeClr val="tx1"/>
                </a:solidFill>
              </a:defRPr>
            </a:lvl1pPr>
          </a:lstStyle>
          <a:p>
            <a:r>
              <a:rPr lang="en-GB" smtClean="0"/>
              <a:t>Click to edit master title style</a:t>
            </a:r>
            <a:endParaRPr lang="en-GB"/>
          </a:p>
        </p:txBody>
      </p:sp>
      <p:sp>
        <p:nvSpPr>
          <p:cNvPr id="3" name="Subtitle 2"/>
          <p:cNvSpPr>
            <a:spLocks noGrp="1"/>
          </p:cNvSpPr>
          <p:nvPr>
            <p:ph type="subTitle" idx="1" hasCustomPrompt="1"/>
          </p:nvPr>
        </p:nvSpPr>
        <p:spPr>
          <a:xfrm>
            <a:off x="367200" y="3146902"/>
            <a:ext cx="4665663" cy="1882298"/>
          </a:xfrm>
          <a:prstGeom prst="rect">
            <a:avLst/>
          </a:prstGeom>
        </p:spPr>
        <p:txBody>
          <a:bodyPr anchor="t">
            <a:noAutofit/>
          </a:bodyPr>
          <a:lstStyle>
            <a:lvl1pPr marL="0" indent="0" algn="l">
              <a:spcBef>
                <a:spcPts val="600"/>
              </a:spcBef>
              <a:buNone/>
              <a:defRPr sz="22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mtClean="0"/>
              <a:t>Click to edit master subtitle style</a:t>
            </a:r>
            <a:endParaRPr lang="en-GB"/>
          </a:p>
        </p:txBody>
      </p:sp>
      <p:pic>
        <p:nvPicPr>
          <p:cNvPr id="8" name="Picture 7"/>
          <p:cNvPicPr>
            <a:picLocks noChangeAspect="1"/>
          </p:cNvPicPr>
          <p:nvPr userDrawn="1">
            <p:custDataLst>
              <p:tags r:id="rId1"/>
            </p:custDataLst>
          </p:nvPr>
        </p:nvPicPr>
        <p:blipFill>
          <a:blip r:embed="rId3">
            <a:extLst>
              <a:ext uri="{28A0092B-C50C-407E-A947-70E740481C1C}">
                <a14:useLocalDpi xmlns:a14="http://schemas.microsoft.com/office/drawing/2010/main" val="0"/>
              </a:ext>
            </a:extLst>
          </a:blip>
          <a:srcRect t="19289" b="19465"/>
          <a:stretch>
            <a:fillRect/>
          </a:stretch>
        </p:blipFill>
        <p:spPr>
          <a:xfrm>
            <a:off x="367200" y="552450"/>
            <a:ext cx="2567641" cy="302420"/>
          </a:xfrm>
          <a:prstGeom prst="rect">
            <a:avLst/>
          </a:prstGeom>
        </p:spPr>
      </p:pic>
    </p:spTree>
    <p:extLst>
      <p:ext uri="{BB962C8B-B14F-4D97-AF65-F5344CB8AC3E}">
        <p14:creationId xmlns:p14="http://schemas.microsoft.com/office/powerpoint/2010/main" val="848500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2 x content">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360000" y="1708150"/>
            <a:ext cx="5626800" cy="4003200"/>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0" name="Content Placeholder 35"/>
          <p:cNvSpPr>
            <a:spLocks noGrp="1"/>
          </p:cNvSpPr>
          <p:nvPr>
            <p:ph sz="quarter" idx="14" hasCustomPrompt="1"/>
          </p:nvPr>
        </p:nvSpPr>
        <p:spPr>
          <a:xfrm>
            <a:off x="6191574" y="1708150"/>
            <a:ext cx="5626800" cy="4003200"/>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16"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
        <p:nvSpPr>
          <p:cNvPr id="9" name="Text Placeholder 2"/>
          <p:cNvSpPr>
            <a:spLocks noGrp="1"/>
          </p:cNvSpPr>
          <p:nvPr>
            <p:ph type="body" sz="quarter" idx="17" hasCustomPrompt="1"/>
          </p:nvPr>
        </p:nvSpPr>
        <p:spPr>
          <a:xfrm>
            <a:off x="357188" y="909635"/>
            <a:ext cx="11477331" cy="396875"/>
          </a:xfrm>
        </p:spPr>
        <p:txBody>
          <a:bodyPr/>
          <a:lstStyle>
            <a:lvl1pPr>
              <a:defRPr sz="2200"/>
            </a:lvl1pPr>
          </a:lstStyle>
          <a:p>
            <a:pPr lvl="0"/>
            <a:r>
              <a:rPr lang="en-GB" smtClean="0"/>
              <a:t>Click to edit master text styles</a:t>
            </a:r>
          </a:p>
        </p:txBody>
      </p:sp>
      <p:sp>
        <p:nvSpPr>
          <p:cNvPr id="12"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Tree>
    <p:extLst>
      <p:ext uri="{BB962C8B-B14F-4D97-AF65-F5344CB8AC3E}">
        <p14:creationId xmlns:p14="http://schemas.microsoft.com/office/powerpoint/2010/main" val="1225125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3 x content">
    <p:spTree>
      <p:nvGrpSpPr>
        <p:cNvPr id="1" name=""/>
        <p:cNvGrpSpPr/>
        <p:nvPr/>
      </p:nvGrpSpPr>
      <p:grpSpPr>
        <a:xfrm>
          <a:off x="0" y="0"/>
          <a:ext cx="0" cy="0"/>
          <a:chOff x="0" y="0"/>
          <a:chExt cx="0" cy="0"/>
        </a:xfrm>
      </p:grpSpPr>
      <p:sp>
        <p:nvSpPr>
          <p:cNvPr id="9" name="Content Placeholder 2"/>
          <p:cNvSpPr>
            <a:spLocks noGrp="1"/>
          </p:cNvSpPr>
          <p:nvPr>
            <p:ph idx="1"/>
          </p:nvPr>
        </p:nvSpPr>
        <p:spPr>
          <a:xfrm>
            <a:off x="359998"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Content Placeholder 2"/>
          <p:cNvSpPr>
            <a:spLocks noGrp="1"/>
          </p:cNvSpPr>
          <p:nvPr>
            <p:ph idx="14"/>
          </p:nvPr>
        </p:nvSpPr>
        <p:spPr>
          <a:xfrm>
            <a:off x="4251326"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1" name="Content Placeholder 2"/>
          <p:cNvSpPr>
            <a:spLocks noGrp="1"/>
          </p:cNvSpPr>
          <p:nvPr>
            <p:ph idx="15"/>
          </p:nvPr>
        </p:nvSpPr>
        <p:spPr>
          <a:xfrm>
            <a:off x="8142653"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6"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17" name="Text Placeholder 2"/>
          <p:cNvSpPr>
            <a:spLocks noGrp="1"/>
          </p:cNvSpPr>
          <p:nvPr>
            <p:ph type="body" sz="quarter" idx="17" hasCustomPrompt="1"/>
          </p:nvPr>
        </p:nvSpPr>
        <p:spPr>
          <a:xfrm>
            <a:off x="357188" y="909635"/>
            <a:ext cx="11477331" cy="396875"/>
          </a:xfrm>
        </p:spPr>
        <p:txBody>
          <a:bodyPr/>
          <a:lstStyle>
            <a:lvl1pPr>
              <a:defRPr sz="2200"/>
            </a:lvl1pPr>
          </a:lstStyle>
          <a:p>
            <a:pPr lvl="0"/>
            <a:r>
              <a:rPr lang="en-GB" smtClean="0"/>
              <a:t>Click to edit master text styles</a:t>
            </a:r>
          </a:p>
        </p:txBody>
      </p:sp>
      <p:sp>
        <p:nvSpPr>
          <p:cNvPr id="18"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
        <p:nvSpPr>
          <p:cNvPr id="19"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Tree>
    <p:extLst>
      <p:ext uri="{BB962C8B-B14F-4D97-AF65-F5344CB8AC3E}">
        <p14:creationId xmlns:p14="http://schemas.microsoft.com/office/powerpoint/2010/main" val="2972380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4 x content">
    <p:spTree>
      <p:nvGrpSpPr>
        <p:cNvPr id="1" name=""/>
        <p:cNvGrpSpPr/>
        <p:nvPr/>
      </p:nvGrpSpPr>
      <p:grpSpPr>
        <a:xfrm>
          <a:off x="0" y="0"/>
          <a:ext cx="0" cy="0"/>
          <a:chOff x="0" y="0"/>
          <a:chExt cx="0" cy="0"/>
        </a:xfrm>
      </p:grpSpPr>
      <p:sp>
        <p:nvSpPr>
          <p:cNvPr id="10" name="Content Placeholder 2"/>
          <p:cNvSpPr>
            <a:spLocks noGrp="1"/>
          </p:cNvSpPr>
          <p:nvPr>
            <p:ph idx="1" hasCustomPrompt="1"/>
          </p:nvPr>
        </p:nvSpPr>
        <p:spPr>
          <a:xfrm>
            <a:off x="359998"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1" name="Content Placeholder 2"/>
          <p:cNvSpPr>
            <a:spLocks noGrp="1"/>
          </p:cNvSpPr>
          <p:nvPr>
            <p:ph idx="14" hasCustomPrompt="1"/>
          </p:nvPr>
        </p:nvSpPr>
        <p:spPr>
          <a:xfrm>
            <a:off x="3275192"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3" name="Content Placeholder 2"/>
          <p:cNvSpPr>
            <a:spLocks noGrp="1"/>
          </p:cNvSpPr>
          <p:nvPr>
            <p:ph idx="15" hasCustomPrompt="1"/>
          </p:nvPr>
        </p:nvSpPr>
        <p:spPr>
          <a:xfrm>
            <a:off x="6190386"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8" name="Content Placeholder 2"/>
          <p:cNvSpPr>
            <a:spLocks noGrp="1"/>
          </p:cNvSpPr>
          <p:nvPr>
            <p:ph idx="16" hasCustomPrompt="1"/>
          </p:nvPr>
        </p:nvSpPr>
        <p:spPr>
          <a:xfrm>
            <a:off x="9105580"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9"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20" name="Text Placeholder 2"/>
          <p:cNvSpPr>
            <a:spLocks noGrp="1"/>
          </p:cNvSpPr>
          <p:nvPr>
            <p:ph type="body" sz="quarter" idx="18" hasCustomPrompt="1"/>
          </p:nvPr>
        </p:nvSpPr>
        <p:spPr>
          <a:xfrm>
            <a:off x="357188" y="909635"/>
            <a:ext cx="11477331" cy="396875"/>
          </a:xfrm>
        </p:spPr>
        <p:txBody>
          <a:bodyPr/>
          <a:lstStyle>
            <a:lvl1pPr>
              <a:defRPr sz="2200"/>
            </a:lvl1pPr>
          </a:lstStyle>
          <a:p>
            <a:pPr lvl="0"/>
            <a:r>
              <a:rPr lang="en-GB" smtClean="0"/>
              <a:t>Click to edit master text styles</a:t>
            </a:r>
          </a:p>
        </p:txBody>
      </p:sp>
      <p:sp>
        <p:nvSpPr>
          <p:cNvPr id="21" name="Text Placeholder 17"/>
          <p:cNvSpPr>
            <a:spLocks noGrp="1"/>
          </p:cNvSpPr>
          <p:nvPr>
            <p:ph type="body" sz="quarter" idx="19"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
        <p:nvSpPr>
          <p:cNvPr id="22"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Tree>
    <p:extLst>
      <p:ext uri="{BB962C8B-B14F-4D97-AF65-F5344CB8AC3E}">
        <p14:creationId xmlns:p14="http://schemas.microsoft.com/office/powerpoint/2010/main" val="3279802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 sub headin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11"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
        <p:nvSpPr>
          <p:cNvPr id="7" name="Text Placeholder 2"/>
          <p:cNvSpPr>
            <a:spLocks noGrp="1"/>
          </p:cNvSpPr>
          <p:nvPr>
            <p:ph type="body" sz="quarter" idx="17" hasCustomPrompt="1"/>
          </p:nvPr>
        </p:nvSpPr>
        <p:spPr>
          <a:xfrm>
            <a:off x="357188" y="909635"/>
            <a:ext cx="11477331" cy="396875"/>
          </a:xfrm>
        </p:spPr>
        <p:txBody>
          <a:bodyPr/>
          <a:lstStyle>
            <a:lvl1pPr>
              <a:defRPr sz="2200"/>
            </a:lvl1pPr>
          </a:lstStyle>
          <a:p>
            <a:pPr lvl="0"/>
            <a:r>
              <a:rPr lang="en-GB" smtClean="0"/>
              <a:t>Click to edit master text styles</a:t>
            </a:r>
          </a:p>
        </p:txBody>
      </p:sp>
      <p:sp>
        <p:nvSpPr>
          <p:cNvPr id="9"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Tree>
    <p:extLst>
      <p:ext uri="{BB962C8B-B14F-4D97-AF65-F5344CB8AC3E}">
        <p14:creationId xmlns:p14="http://schemas.microsoft.com/office/powerpoint/2010/main" val="1708201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Tree>
    <p:extLst>
      <p:ext uri="{BB962C8B-B14F-4D97-AF65-F5344CB8AC3E}">
        <p14:creationId xmlns:p14="http://schemas.microsoft.com/office/powerpoint/2010/main" val="3638629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ppLayoutBlank">
    <p:spTree>
      <p:nvGrpSpPr>
        <p:cNvPr id="1" name=""/>
        <p:cNvGrpSpPr/>
        <p:nvPr/>
      </p:nvGrpSpPr>
      <p:grpSpPr>
        <a:xfrm>
          <a:off x="0" y="0"/>
          <a:ext cx="0" cy="0"/>
          <a:chOff x="0" y="0"/>
          <a:chExt cx="0" cy="0"/>
        </a:xfrm>
      </p:grpSpPr>
      <p:sp>
        <p:nvSpPr>
          <p:cNvPr id="2" name="Slide Number Placeholder 1"/>
          <p:cNvSpPr>
            <a:spLocks noGrp="1"/>
          </p:cNvSpPr>
          <p:nvPr>
            <p:ph type="sldNum" sz="quarter"/>
          </p:nvPr>
        </p:nvSpPr>
        <p:spPr/>
        <p:txBody>
          <a:bodyPr/>
          <a:lstStyle/>
          <a:p>
            <a:fld id="{93AE1883-0942-4AA3-9DB2-9C7C3A0314B1}" type="slidenum">
              <a:rPr lang="en-GB" smtClean="0"/>
              <a:t>‹#›</a:t>
            </a:fld>
            <a:endParaRPr lang="en-US" smtId="4294967295"/>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ppLayoutTwoObjec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smtId="4294967295"/>
          </a:p>
        </p:txBody>
      </p:sp>
      <p:sp>
        <p:nvSpPr>
          <p:cNvPr id="3" name="Content Placeholder 2"/>
          <p:cNvSpPr>
            <a:spLocks noGrp="1"/>
          </p:cNvSpPr>
          <p:nvPr>
            <p:ph sz="half" idx="1"/>
          </p:nvPr>
        </p:nvSpPr>
        <p:spPr>
          <a:xfrm>
            <a:off x="609600" y="1600200"/>
            <a:ext cx="5384800" cy="4525963"/>
          </a:xfrm>
        </p:spPr>
        <p:txBody>
          <a:bodyPr/>
          <a:lstStyle>
            <a:lvl1pPr>
              <a:defRPr sz="2800" smtId="4294967295"/>
            </a:lvl1pPr>
            <a:lvl2pPr>
              <a:defRPr sz="2400" smtId="4294967295"/>
            </a:lvl2pPr>
            <a:lvl3pPr>
              <a:defRPr sz="2000" smtId="4294967295"/>
            </a:lvl3pPr>
            <a:lvl4pPr>
              <a:defRPr sz="1800" smtId="4294967295"/>
            </a:lvl4pPr>
            <a:lvl5pPr>
              <a:defRPr sz="1800" smtId="4294967295"/>
            </a:lvl5pPr>
            <a:lvl6pPr>
              <a:defRPr sz="1800" smtId="4294967295"/>
            </a:lvl6pPr>
            <a:lvl7pPr>
              <a:defRPr sz="1800" smtId="4294967295"/>
            </a:lvl7pPr>
            <a:lvl8pPr>
              <a:defRPr sz="1800" smtId="4294967295"/>
            </a:lvl8pPr>
            <a:lvl9pPr>
              <a:defRPr sz="1800" smtId="4294967295"/>
            </a:lvl9pPr>
          </a:lstStyle>
          <a:p>
            <a:r>
              <a:rPr lang="en-US" smtClean="0" smtId="4294967295"/>
              <a:t>Click to edit Master text styles</a:t>
            </a:r>
          </a:p>
          <a:p>
            <a:pPr lvl="1"/>
            <a:r>
              <a:rPr lang="en-US" smtClean="0" smtId="4294967295"/>
              <a:t>Second level</a:t>
            </a:r>
          </a:p>
          <a:p>
            <a:pPr lvl="2"/>
            <a:r>
              <a:rPr lang="en-US" smtClean="0" smtId="4294967295"/>
              <a:t>Third level</a:t>
            </a:r>
          </a:p>
          <a:p>
            <a:pPr lvl="3"/>
            <a:r>
              <a:rPr lang="en-US" smtClean="0" smtId="4294967295"/>
              <a:t>Fourth level</a:t>
            </a:r>
          </a:p>
          <a:p>
            <a:pPr lvl="4"/>
            <a:r>
              <a:rPr lang="en-US" smtClean="0" smtId="4294967295"/>
              <a:t>Fifth level</a:t>
            </a:r>
            <a:endParaRPr lang="en-US" smtId="4294967295"/>
          </a:p>
        </p:txBody>
      </p:sp>
      <p:sp>
        <p:nvSpPr>
          <p:cNvPr id="4" name="Content Placeholder 3"/>
          <p:cNvSpPr>
            <a:spLocks noGrp="1"/>
          </p:cNvSpPr>
          <p:nvPr>
            <p:ph sz="half" idx="2"/>
          </p:nvPr>
        </p:nvSpPr>
        <p:spPr>
          <a:xfrm>
            <a:off x="6197600" y="1600200"/>
            <a:ext cx="5384800" cy="4525963"/>
          </a:xfrm>
        </p:spPr>
        <p:txBody>
          <a:bodyPr/>
          <a:lstStyle>
            <a:lvl1pPr>
              <a:defRPr sz="2800" smtId="4294967295"/>
            </a:lvl1pPr>
            <a:lvl2pPr>
              <a:defRPr sz="2400" smtId="4294967295"/>
            </a:lvl2pPr>
            <a:lvl3pPr>
              <a:defRPr sz="2000" smtId="4294967295"/>
            </a:lvl3pPr>
            <a:lvl4pPr>
              <a:defRPr sz="1800" smtId="4294967295"/>
            </a:lvl4pPr>
            <a:lvl5pPr>
              <a:defRPr sz="1800" smtId="4294967295"/>
            </a:lvl5pPr>
            <a:lvl6pPr>
              <a:defRPr sz="1800" smtId="4294967295"/>
            </a:lvl6pPr>
            <a:lvl7pPr>
              <a:defRPr sz="1800" smtId="4294967295"/>
            </a:lvl7pPr>
            <a:lvl8pPr>
              <a:defRPr sz="1800" smtId="4294967295"/>
            </a:lvl8pPr>
            <a:lvl9pPr>
              <a:defRPr sz="1800" smtId="4294967295"/>
            </a:lvl9pPr>
          </a:lstStyle>
          <a:p>
            <a:r>
              <a:rPr lang="en-US" smtClean="0" smtId="4294967295"/>
              <a:t>Click to edit Master text styles</a:t>
            </a:r>
          </a:p>
          <a:p>
            <a:pPr lvl="1"/>
            <a:r>
              <a:rPr lang="en-US" smtClean="0" smtId="4294967295"/>
              <a:t>Second level</a:t>
            </a:r>
          </a:p>
          <a:p>
            <a:pPr lvl="2"/>
            <a:r>
              <a:rPr lang="en-US" smtClean="0" smtId="4294967295"/>
              <a:t>Third level</a:t>
            </a:r>
          </a:p>
          <a:p>
            <a:pPr lvl="3"/>
            <a:r>
              <a:rPr lang="en-US" smtClean="0" smtId="4294967295"/>
              <a:t>Fourth level</a:t>
            </a:r>
          </a:p>
          <a:p>
            <a:pPr lvl="4"/>
            <a:r>
              <a:rPr lang="en-US" smtClean="0" smtId="4294967295"/>
              <a:t>Fifth level</a:t>
            </a:r>
            <a:endParaRPr lang="en-US" smtId="4294967295"/>
          </a:p>
        </p:txBody>
      </p:sp>
      <p:sp>
        <p:nvSpPr>
          <p:cNvPr id="5" name="Slide Number Placeholder 4"/>
          <p:cNvSpPr>
            <a:spLocks noGrp="1"/>
          </p:cNvSpPr>
          <p:nvPr>
            <p:ph type="sldNum" sz="quarter" idx="3"/>
          </p:nvPr>
        </p:nvSpPr>
        <p:spPr/>
        <p:txBody>
          <a:bodyPr/>
          <a:lstStyle/>
          <a:p>
            <a:fld id="{93AE1883-0942-4AA3-9DB2-9C7C3A0314B1}" type="slidenum">
              <a:rPr lang="en-GB" smtClean="0"/>
              <a:t>‹#›</a:t>
            </a:fld>
            <a:endParaRPr lang="en-US" smtId="4294967295"/>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ppLayout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smtId="4294967295"/>
          </a:p>
        </p:txBody>
      </p:sp>
      <p:sp>
        <p:nvSpPr>
          <p:cNvPr id="3" name="Content Placeholder 2"/>
          <p:cNvSpPr>
            <a:spLocks noGrp="1"/>
          </p:cNvSpPr>
          <p:nvPr>
            <p:ph idx="1"/>
          </p:nvPr>
        </p:nvSpPr>
        <p:spPr/>
        <p:txBody>
          <a:bodyPr/>
          <a:lstStyle/>
          <a:p>
            <a:r>
              <a:rPr lang="en-US" smtClean="0" smtId="4294967295"/>
              <a:t>Click to edit Master text styles</a:t>
            </a:r>
          </a:p>
          <a:p>
            <a:pPr lvl="1"/>
            <a:r>
              <a:rPr lang="en-US" smtClean="0" smtId="4294967295"/>
              <a:t>Second level</a:t>
            </a:r>
          </a:p>
          <a:p>
            <a:pPr lvl="2"/>
            <a:r>
              <a:rPr lang="en-US" smtClean="0" smtId="4294967295"/>
              <a:t>Third level</a:t>
            </a:r>
          </a:p>
          <a:p>
            <a:pPr lvl="3"/>
            <a:r>
              <a:rPr lang="en-US" smtClean="0" smtId="4294967295"/>
              <a:t>Fourth level</a:t>
            </a:r>
          </a:p>
          <a:p>
            <a:pPr lvl="4"/>
            <a:r>
              <a:rPr lang="en-US" smtClean="0" smtId="4294967295"/>
              <a:t>Fifth level</a:t>
            </a:r>
            <a:endParaRPr lang="en-US" smtId="4294967295"/>
          </a:p>
        </p:txBody>
      </p:sp>
      <p:sp>
        <p:nvSpPr>
          <p:cNvPr id="4" name="Slide Number Placeholder 3"/>
          <p:cNvSpPr>
            <a:spLocks noGrp="1"/>
          </p:cNvSpPr>
          <p:nvPr>
            <p:ph type="sldNum" sz="quarter" idx="2"/>
          </p:nvPr>
        </p:nvSpPr>
        <p:spPr/>
        <p:txBody>
          <a:bodyPr/>
          <a:lstStyle/>
          <a:p>
            <a:fld id="{93AE1883-0942-4AA3-9DB2-9C7C3A0314B1}" type="slidenum">
              <a:rPr lang="en-GB" smtClean="0"/>
              <a:t>‹#›</a:t>
            </a:fld>
            <a:endParaRPr lang="en-US" smtId="4294967295"/>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1 x content - no sub heading">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359999" y="1708150"/>
            <a:ext cx="11466873" cy="4018118"/>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15"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
        <p:nvSpPr>
          <p:cNvPr id="9"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Tree>
    <p:extLst>
      <p:ext uri="{BB962C8B-B14F-4D97-AF65-F5344CB8AC3E}">
        <p14:creationId xmlns:p14="http://schemas.microsoft.com/office/powerpoint/2010/main" val="358011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2 x content - no sub heading">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360000" y="1708150"/>
            <a:ext cx="5626800" cy="4003200"/>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0" name="Content Placeholder 35"/>
          <p:cNvSpPr>
            <a:spLocks noGrp="1"/>
          </p:cNvSpPr>
          <p:nvPr>
            <p:ph sz="quarter" idx="14" hasCustomPrompt="1"/>
          </p:nvPr>
        </p:nvSpPr>
        <p:spPr>
          <a:xfrm>
            <a:off x="6191574" y="1708150"/>
            <a:ext cx="5626800" cy="4003200"/>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16"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
        <p:nvSpPr>
          <p:cNvPr id="12"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Tree>
    <p:extLst>
      <p:ext uri="{BB962C8B-B14F-4D97-AF65-F5344CB8AC3E}">
        <p14:creationId xmlns:p14="http://schemas.microsoft.com/office/powerpoint/2010/main" val="2927787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white)">
    <p:bg>
      <p:bgPr>
        <a:solidFill>
          <a:schemeClr val="bg1"/>
        </a:solidFill>
        <a:effectLst/>
      </p:bgPr>
    </p:bg>
    <p:spTree>
      <p:nvGrpSpPr>
        <p:cNvPr id="1" name=""/>
        <p:cNvGrpSpPr/>
        <p:nvPr/>
      </p:nvGrpSpPr>
      <p:grpSpPr>
        <a:xfrm>
          <a:off x="0" y="0"/>
          <a:ext cx="0" cy="0"/>
          <a:chOff x="0" y="0"/>
          <a:chExt cx="0" cy="0"/>
        </a:xfrm>
      </p:grpSpPr>
      <p:sp>
        <p:nvSpPr>
          <p:cNvPr id="32" name="Picture Placeholder 31"/>
          <p:cNvSpPr>
            <a:spLocks noGrp="1"/>
          </p:cNvSpPr>
          <p:nvPr>
            <p:ph type="pic" sz="quarter" idx="13"/>
          </p:nvPr>
        </p:nvSpPr>
        <p:spPr>
          <a:xfrm>
            <a:off x="-6650" y="857"/>
            <a:ext cx="12200176" cy="6857143"/>
          </a:xfrm>
          <a:prstGeom prst="rect">
            <a:avLst/>
          </a:prstGeom>
        </p:spPr>
        <p:txBody>
          <a:bodyPr anchor="ctr"/>
          <a:lstStyle>
            <a:lvl1pPr algn="ctr">
              <a:defRPr>
                <a:solidFill>
                  <a:schemeClr val="tx1"/>
                </a:solidFill>
              </a:defRPr>
            </a:lvl1pPr>
          </a:lstStyle>
          <a:p>
            <a:r>
              <a:rPr lang="en-US" smtClean="0"/>
              <a:t>Click icon to add picture</a:t>
            </a:r>
            <a:endParaRPr lang="en-GB"/>
          </a:p>
        </p:txBody>
      </p:sp>
      <p:sp>
        <p:nvSpPr>
          <p:cNvPr id="2" name="Title 1"/>
          <p:cNvSpPr>
            <a:spLocks noGrp="1"/>
          </p:cNvSpPr>
          <p:nvPr>
            <p:ph type="ctrTitle" hasCustomPrompt="1"/>
          </p:nvPr>
        </p:nvSpPr>
        <p:spPr>
          <a:xfrm>
            <a:off x="360000" y="3846097"/>
            <a:ext cx="11466875" cy="1143000"/>
          </a:xfrm>
          <a:prstGeom prst="rect">
            <a:avLst/>
          </a:prstGeom>
        </p:spPr>
        <p:txBody>
          <a:bodyPr anchor="b">
            <a:noAutofit/>
          </a:bodyPr>
          <a:lstStyle>
            <a:lvl1pPr algn="l">
              <a:defRPr sz="2400" b="1">
                <a:solidFill>
                  <a:schemeClr val="tx1"/>
                </a:solidFill>
              </a:defRPr>
            </a:lvl1pPr>
          </a:lstStyle>
          <a:p>
            <a:r>
              <a:rPr lang="en-GB" smtClean="0"/>
              <a:t>Click to edit master title style</a:t>
            </a:r>
            <a:endParaRPr lang="en-GB"/>
          </a:p>
        </p:txBody>
      </p:sp>
      <p:sp>
        <p:nvSpPr>
          <p:cNvPr id="3" name="Subtitle 2"/>
          <p:cNvSpPr>
            <a:spLocks noGrp="1"/>
          </p:cNvSpPr>
          <p:nvPr>
            <p:ph type="subTitle" idx="1" hasCustomPrompt="1"/>
          </p:nvPr>
        </p:nvSpPr>
        <p:spPr>
          <a:xfrm>
            <a:off x="360000" y="4989097"/>
            <a:ext cx="11466875" cy="1125748"/>
          </a:xfrm>
          <a:prstGeom prst="rect">
            <a:avLst/>
          </a:prstGeom>
        </p:spPr>
        <p:txBody>
          <a:bodyPr anchor="t">
            <a:noAutofit/>
          </a:bodyPr>
          <a:lstStyle>
            <a:lvl1pPr marL="0" indent="0" algn="l">
              <a:spcBef>
                <a:spcPts val="200"/>
              </a:spcBef>
              <a:buNone/>
              <a:defRPr sz="2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mtClean="0"/>
              <a:t>Click to edit master subtitle style</a:t>
            </a:r>
            <a:endParaRPr lang="en-GB"/>
          </a:p>
        </p:txBody>
      </p:sp>
    </p:spTree>
    <p:extLst>
      <p:ext uri="{BB962C8B-B14F-4D97-AF65-F5344CB8AC3E}">
        <p14:creationId xmlns:p14="http://schemas.microsoft.com/office/powerpoint/2010/main" val="142239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3 x content - no sub heading">
    <p:spTree>
      <p:nvGrpSpPr>
        <p:cNvPr id="1" name=""/>
        <p:cNvGrpSpPr/>
        <p:nvPr/>
      </p:nvGrpSpPr>
      <p:grpSpPr>
        <a:xfrm>
          <a:off x="0" y="0"/>
          <a:ext cx="0" cy="0"/>
          <a:chOff x="0" y="0"/>
          <a:chExt cx="0" cy="0"/>
        </a:xfrm>
      </p:grpSpPr>
      <p:sp>
        <p:nvSpPr>
          <p:cNvPr id="9" name="Content Placeholder 2"/>
          <p:cNvSpPr>
            <a:spLocks noGrp="1"/>
          </p:cNvSpPr>
          <p:nvPr>
            <p:ph idx="1"/>
          </p:nvPr>
        </p:nvSpPr>
        <p:spPr>
          <a:xfrm>
            <a:off x="359998"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0" name="Content Placeholder 2"/>
          <p:cNvSpPr>
            <a:spLocks noGrp="1"/>
          </p:cNvSpPr>
          <p:nvPr>
            <p:ph idx="14"/>
          </p:nvPr>
        </p:nvSpPr>
        <p:spPr>
          <a:xfrm>
            <a:off x="4251325"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1" name="Content Placeholder 2"/>
          <p:cNvSpPr>
            <a:spLocks noGrp="1"/>
          </p:cNvSpPr>
          <p:nvPr>
            <p:ph idx="15"/>
          </p:nvPr>
        </p:nvSpPr>
        <p:spPr>
          <a:xfrm>
            <a:off x="8142653"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6"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18"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
        <p:nvSpPr>
          <p:cNvPr id="19"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Tree>
    <p:extLst>
      <p:ext uri="{BB962C8B-B14F-4D97-AF65-F5344CB8AC3E}">
        <p14:creationId xmlns:p14="http://schemas.microsoft.com/office/powerpoint/2010/main" val="3517469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4 x content - no sub heading">
    <p:spTree>
      <p:nvGrpSpPr>
        <p:cNvPr id="1" name=""/>
        <p:cNvGrpSpPr/>
        <p:nvPr/>
      </p:nvGrpSpPr>
      <p:grpSpPr>
        <a:xfrm>
          <a:off x="0" y="0"/>
          <a:ext cx="0" cy="0"/>
          <a:chOff x="0" y="0"/>
          <a:chExt cx="0" cy="0"/>
        </a:xfrm>
      </p:grpSpPr>
      <p:sp>
        <p:nvSpPr>
          <p:cNvPr id="10" name="Content Placeholder 2"/>
          <p:cNvSpPr>
            <a:spLocks noGrp="1"/>
          </p:cNvSpPr>
          <p:nvPr>
            <p:ph idx="1" hasCustomPrompt="1"/>
          </p:nvPr>
        </p:nvSpPr>
        <p:spPr>
          <a:xfrm>
            <a:off x="359998"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1" name="Content Placeholder 2"/>
          <p:cNvSpPr>
            <a:spLocks noGrp="1"/>
          </p:cNvSpPr>
          <p:nvPr>
            <p:ph idx="14" hasCustomPrompt="1"/>
          </p:nvPr>
        </p:nvSpPr>
        <p:spPr>
          <a:xfrm>
            <a:off x="3275192"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3" name="Content Placeholder 2"/>
          <p:cNvSpPr>
            <a:spLocks noGrp="1"/>
          </p:cNvSpPr>
          <p:nvPr>
            <p:ph idx="15" hasCustomPrompt="1"/>
          </p:nvPr>
        </p:nvSpPr>
        <p:spPr>
          <a:xfrm>
            <a:off x="6190386"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8" name="Content Placeholder 2"/>
          <p:cNvSpPr>
            <a:spLocks noGrp="1"/>
          </p:cNvSpPr>
          <p:nvPr>
            <p:ph idx="16" hasCustomPrompt="1"/>
          </p:nvPr>
        </p:nvSpPr>
        <p:spPr>
          <a:xfrm>
            <a:off x="9105580"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9"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21" name="Text Placeholder 17"/>
          <p:cNvSpPr>
            <a:spLocks noGrp="1"/>
          </p:cNvSpPr>
          <p:nvPr>
            <p:ph type="body" sz="quarter" idx="19"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
        <p:nvSpPr>
          <p:cNvPr id="22"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Tree>
    <p:extLst>
      <p:ext uri="{BB962C8B-B14F-4D97-AF65-F5344CB8AC3E}">
        <p14:creationId xmlns:p14="http://schemas.microsoft.com/office/powerpoint/2010/main" val="3208199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 no sub headin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11"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
        <p:nvSpPr>
          <p:cNvPr id="9"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Tree>
    <p:extLst>
      <p:ext uri="{BB962C8B-B14F-4D97-AF65-F5344CB8AC3E}">
        <p14:creationId xmlns:p14="http://schemas.microsoft.com/office/powerpoint/2010/main" val="233470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162800" y="1138238"/>
            <a:ext cx="4665663" cy="1787237"/>
          </a:xfrm>
          <a:prstGeom prst="rect">
            <a:avLst/>
          </a:prstGeom>
        </p:spPr>
        <p:txBody>
          <a:bodyPr anchor="b">
            <a:noAutofit/>
          </a:bodyPr>
          <a:lstStyle>
            <a:lvl1pPr algn="l">
              <a:defRPr sz="2400" b="1">
                <a:solidFill>
                  <a:schemeClr val="tx1"/>
                </a:solidFill>
              </a:defRPr>
            </a:lvl1pPr>
          </a:lstStyle>
          <a:p>
            <a:r>
              <a:rPr lang="en-GB" smtClean="0"/>
              <a:t>Click to edit master title style</a:t>
            </a:r>
            <a:endParaRPr lang="en-GB"/>
          </a:p>
        </p:txBody>
      </p:sp>
      <p:sp>
        <p:nvSpPr>
          <p:cNvPr id="3" name="Subtitle 2"/>
          <p:cNvSpPr>
            <a:spLocks noGrp="1"/>
          </p:cNvSpPr>
          <p:nvPr>
            <p:ph type="subTitle" idx="1" hasCustomPrompt="1"/>
          </p:nvPr>
        </p:nvSpPr>
        <p:spPr>
          <a:xfrm>
            <a:off x="7162800" y="3146902"/>
            <a:ext cx="4665663" cy="1882298"/>
          </a:xfrm>
          <a:prstGeom prst="rect">
            <a:avLst/>
          </a:prstGeom>
        </p:spPr>
        <p:txBody>
          <a:bodyPr anchor="t">
            <a:noAutofit/>
          </a:bodyPr>
          <a:lstStyle>
            <a:lvl1pPr marL="0" indent="0" algn="l">
              <a:spcBef>
                <a:spcPts val="600"/>
              </a:spcBef>
              <a:buNone/>
              <a:defRPr sz="22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mtClean="0"/>
              <a:t>Click to edit master subtitle style</a:t>
            </a:r>
            <a:endParaRPr lang="en-GB"/>
          </a:p>
        </p:txBody>
      </p:sp>
      <p:pic>
        <p:nvPicPr>
          <p:cNvPr id="8" name="Picture 7"/>
          <p:cNvPicPr>
            <a:picLocks noChangeAspect="1"/>
          </p:cNvPicPr>
          <p:nvPr userDrawn="1">
            <p:custDataLst>
              <p:tags r:id="rId1"/>
            </p:custDataLst>
          </p:nvPr>
        </p:nvPicPr>
        <p:blipFill>
          <a:blip r:embed="rId3">
            <a:extLst>
              <a:ext uri="{28A0092B-C50C-407E-A947-70E740481C1C}">
                <a14:useLocalDpi xmlns:a14="http://schemas.microsoft.com/office/drawing/2010/main" val="0"/>
              </a:ext>
            </a:extLst>
          </a:blip>
          <a:srcRect t="19290" b="19463"/>
          <a:stretch>
            <a:fillRect/>
          </a:stretch>
        </p:blipFill>
        <p:spPr>
          <a:xfrm>
            <a:off x="367200" y="552450"/>
            <a:ext cx="2567641" cy="302419"/>
          </a:xfrm>
          <a:prstGeom prst="rect">
            <a:avLst/>
          </a:prstGeom>
        </p:spPr>
      </p:pic>
    </p:spTree>
    <p:extLst>
      <p:ext uri="{BB962C8B-B14F-4D97-AF65-F5344CB8AC3E}">
        <p14:creationId xmlns:p14="http://schemas.microsoft.com/office/powerpoint/2010/main" val="4059614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1 (black)">
    <p:bg>
      <p:bgPr>
        <a:solidFill>
          <a:srgbClr val="000000"/>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67200" y="1138238"/>
            <a:ext cx="4666800" cy="1789200"/>
          </a:xfrm>
          <a:prstGeom prst="rect">
            <a:avLst/>
          </a:prstGeom>
        </p:spPr>
        <p:txBody>
          <a:bodyPr anchor="b">
            <a:noAutofit/>
          </a:bodyPr>
          <a:lstStyle>
            <a:lvl1pPr algn="l">
              <a:defRPr sz="2400" b="1">
                <a:solidFill>
                  <a:schemeClr val="bg1"/>
                </a:solidFill>
              </a:defRPr>
            </a:lvl1pPr>
          </a:lstStyle>
          <a:p>
            <a:r>
              <a:rPr lang="en-GB" smtClean="0"/>
              <a:t>Click to edit master title style</a:t>
            </a:r>
            <a:endParaRPr lang="en-GB"/>
          </a:p>
        </p:txBody>
      </p:sp>
      <p:sp>
        <p:nvSpPr>
          <p:cNvPr id="8" name="Subtitle 2"/>
          <p:cNvSpPr>
            <a:spLocks noGrp="1"/>
          </p:cNvSpPr>
          <p:nvPr>
            <p:ph type="subTitle" idx="1" hasCustomPrompt="1"/>
          </p:nvPr>
        </p:nvSpPr>
        <p:spPr>
          <a:xfrm>
            <a:off x="367200" y="3147038"/>
            <a:ext cx="4666800" cy="1882800"/>
          </a:xfrm>
          <a:prstGeom prst="rect">
            <a:avLst/>
          </a:prstGeom>
        </p:spPr>
        <p:txBody>
          <a:bodyPr anchor="t">
            <a:noAutofit/>
          </a:bodyPr>
          <a:lstStyle>
            <a:lvl1pPr marL="0" indent="0" algn="l">
              <a:spcBef>
                <a:spcPts val="600"/>
              </a:spcBef>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mtClean="0"/>
              <a:t>Click to edit master subtitle style</a:t>
            </a:r>
            <a:endParaRPr lang="en-GB"/>
          </a:p>
        </p:txBody>
      </p:sp>
      <p:pic>
        <p:nvPicPr>
          <p:cNvPr id="6" name="Picture 5"/>
          <p:cNvPicPr>
            <a:picLocks noChangeAspect="1"/>
          </p:cNvPicPr>
          <p:nvPr userDrawn="1">
            <p:custDataLst>
              <p:tags r:id="rId1"/>
            </p:custDataLst>
          </p:nvPr>
        </p:nvPicPr>
        <p:blipFill>
          <a:blip r:embed="rId3">
            <a:extLst>
              <a:ext uri="{28A0092B-C50C-407E-A947-70E740481C1C}">
                <a14:useLocalDpi xmlns:a14="http://schemas.microsoft.com/office/drawing/2010/main" val="0"/>
              </a:ext>
            </a:extLst>
          </a:blip>
          <a:srcRect t="19290" b="19946"/>
          <a:stretch>
            <a:fillRect/>
          </a:stretch>
        </p:blipFill>
        <p:spPr bwMode="invGray">
          <a:xfrm>
            <a:off x="367200" y="552450"/>
            <a:ext cx="2567641" cy="300038"/>
          </a:xfrm>
          <a:prstGeom prst="rect">
            <a:avLst/>
          </a:prstGeom>
        </p:spPr>
      </p:pic>
    </p:spTree>
    <p:extLst>
      <p:ext uri="{BB962C8B-B14F-4D97-AF65-F5344CB8AC3E}">
        <p14:creationId xmlns:p14="http://schemas.microsoft.com/office/powerpoint/2010/main" val="4148569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2 (black)">
    <p:bg>
      <p:bgPr>
        <a:solidFill>
          <a:srgbClr val="000000"/>
        </a:solidFill>
        <a:effectLst/>
      </p:bgPr>
    </p:bg>
    <p:spTree>
      <p:nvGrpSpPr>
        <p:cNvPr id="1" name=""/>
        <p:cNvGrpSpPr/>
        <p:nvPr/>
      </p:nvGrpSpPr>
      <p:grpSpPr>
        <a:xfrm>
          <a:off x="0" y="0"/>
          <a:ext cx="0" cy="0"/>
          <a:chOff x="0" y="0"/>
          <a:chExt cx="0" cy="0"/>
        </a:xfrm>
      </p:grpSpPr>
      <p:sp>
        <p:nvSpPr>
          <p:cNvPr id="32" name="Picture Placeholder 31"/>
          <p:cNvSpPr>
            <a:spLocks noGrp="1"/>
          </p:cNvSpPr>
          <p:nvPr>
            <p:ph type="pic" sz="quarter" idx="13"/>
          </p:nvPr>
        </p:nvSpPr>
        <p:spPr>
          <a:xfrm>
            <a:off x="-6650" y="857"/>
            <a:ext cx="12200176" cy="6857143"/>
          </a:xfrm>
          <a:prstGeom prst="rect">
            <a:avLst/>
          </a:prstGeom>
        </p:spPr>
        <p:txBody>
          <a:bodyPr anchor="ctr"/>
          <a:lstStyle>
            <a:lvl1pPr algn="ctr">
              <a:defRPr>
                <a:solidFill>
                  <a:schemeClr val="bg1"/>
                </a:solidFill>
              </a:defRPr>
            </a:lvl1pPr>
          </a:lstStyle>
          <a:p>
            <a:r>
              <a:rPr lang="en-US" smtClean="0"/>
              <a:t>Click icon to add picture</a:t>
            </a:r>
            <a:endParaRPr lang="en-GB"/>
          </a:p>
        </p:txBody>
      </p:sp>
      <p:sp>
        <p:nvSpPr>
          <p:cNvPr id="8" name="Title 1"/>
          <p:cNvSpPr>
            <a:spLocks noGrp="1"/>
          </p:cNvSpPr>
          <p:nvPr>
            <p:ph type="ctrTitle" hasCustomPrompt="1"/>
          </p:nvPr>
        </p:nvSpPr>
        <p:spPr>
          <a:xfrm>
            <a:off x="360000" y="3846097"/>
            <a:ext cx="11466875" cy="1143000"/>
          </a:xfrm>
          <a:prstGeom prst="rect">
            <a:avLst/>
          </a:prstGeom>
        </p:spPr>
        <p:txBody>
          <a:bodyPr anchor="b">
            <a:noAutofit/>
          </a:bodyPr>
          <a:lstStyle>
            <a:lvl1pPr algn="l">
              <a:defRPr sz="2400" b="1">
                <a:solidFill>
                  <a:schemeClr val="bg1"/>
                </a:solidFill>
              </a:defRPr>
            </a:lvl1pPr>
          </a:lstStyle>
          <a:p>
            <a:r>
              <a:rPr lang="en-GB" smtClean="0"/>
              <a:t>Click to edit master title style</a:t>
            </a:r>
            <a:endParaRPr lang="en-GB"/>
          </a:p>
        </p:txBody>
      </p:sp>
      <p:sp>
        <p:nvSpPr>
          <p:cNvPr id="9" name="Subtitle 2"/>
          <p:cNvSpPr>
            <a:spLocks noGrp="1"/>
          </p:cNvSpPr>
          <p:nvPr>
            <p:ph type="subTitle" idx="1" hasCustomPrompt="1"/>
          </p:nvPr>
        </p:nvSpPr>
        <p:spPr>
          <a:xfrm>
            <a:off x="360000" y="4989097"/>
            <a:ext cx="11466875" cy="1125748"/>
          </a:xfrm>
          <a:prstGeom prst="rect">
            <a:avLst/>
          </a:prstGeom>
        </p:spPr>
        <p:txBody>
          <a:bodyPr anchor="t">
            <a:noAutofit/>
          </a:bodyPr>
          <a:lstStyle>
            <a:lvl1pPr marL="0" indent="0" algn="l">
              <a:spcBef>
                <a:spcPts val="200"/>
              </a:spcBef>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mtClean="0"/>
              <a:t>Click to edit master subtitle style</a:t>
            </a:r>
            <a:endParaRPr lang="en-GB"/>
          </a:p>
        </p:txBody>
      </p:sp>
    </p:spTree>
    <p:extLst>
      <p:ext uri="{BB962C8B-B14F-4D97-AF65-F5344CB8AC3E}">
        <p14:creationId xmlns:p14="http://schemas.microsoft.com/office/powerpoint/2010/main" val="3140993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3 (black)">
    <p:bg>
      <p:bgPr>
        <a:solidFill>
          <a:srgbClr val="000000"/>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custDataLst>
              <p:tags r:id="rId1"/>
            </p:custDataLst>
          </p:nvPr>
        </p:nvPicPr>
        <p:blipFill>
          <a:blip r:embed="rId3">
            <a:extLst>
              <a:ext uri="{28A0092B-C50C-407E-A947-70E740481C1C}">
                <a14:useLocalDpi xmlns:a14="http://schemas.microsoft.com/office/drawing/2010/main" val="0"/>
              </a:ext>
            </a:extLst>
          </a:blip>
          <a:srcRect t="19290" b="19464"/>
          <a:stretch>
            <a:fillRect/>
          </a:stretch>
        </p:blipFill>
        <p:spPr bwMode="invGray">
          <a:xfrm>
            <a:off x="367200" y="552449"/>
            <a:ext cx="2567641" cy="302419"/>
          </a:xfrm>
          <a:prstGeom prst="rect">
            <a:avLst/>
          </a:prstGeom>
        </p:spPr>
      </p:pic>
      <p:sp>
        <p:nvSpPr>
          <p:cNvPr id="5" name="Title 1"/>
          <p:cNvSpPr>
            <a:spLocks noGrp="1"/>
          </p:cNvSpPr>
          <p:nvPr>
            <p:ph type="ctrTitle" hasCustomPrompt="1"/>
          </p:nvPr>
        </p:nvSpPr>
        <p:spPr>
          <a:xfrm>
            <a:off x="7162800" y="1138238"/>
            <a:ext cx="4665663" cy="1787237"/>
          </a:xfrm>
          <a:prstGeom prst="rect">
            <a:avLst/>
          </a:prstGeom>
        </p:spPr>
        <p:txBody>
          <a:bodyPr anchor="b">
            <a:noAutofit/>
          </a:bodyPr>
          <a:lstStyle>
            <a:lvl1pPr algn="l">
              <a:defRPr sz="2400" b="1">
                <a:solidFill>
                  <a:schemeClr val="bg1"/>
                </a:solidFill>
              </a:defRPr>
            </a:lvl1pPr>
          </a:lstStyle>
          <a:p>
            <a:r>
              <a:rPr lang="en-GB" smtClean="0"/>
              <a:t>Click to edit master title style</a:t>
            </a:r>
            <a:endParaRPr lang="en-GB"/>
          </a:p>
        </p:txBody>
      </p:sp>
      <p:sp>
        <p:nvSpPr>
          <p:cNvPr id="9" name="Subtitle 2"/>
          <p:cNvSpPr>
            <a:spLocks noGrp="1"/>
          </p:cNvSpPr>
          <p:nvPr>
            <p:ph type="subTitle" idx="1" hasCustomPrompt="1"/>
          </p:nvPr>
        </p:nvSpPr>
        <p:spPr>
          <a:xfrm>
            <a:off x="7162800" y="3146902"/>
            <a:ext cx="4665663" cy="1882298"/>
          </a:xfrm>
          <a:prstGeom prst="rect">
            <a:avLst/>
          </a:prstGeom>
        </p:spPr>
        <p:txBody>
          <a:bodyPr anchor="t">
            <a:noAutofit/>
          </a:bodyPr>
          <a:lstStyle>
            <a:lvl1pPr marL="0" indent="0" algn="l">
              <a:spcBef>
                <a:spcPts val="600"/>
              </a:spcBef>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mtClean="0"/>
              <a:t>Click to edit master subtitle style</a:t>
            </a:r>
            <a:endParaRPr lang="en-GB"/>
          </a:p>
        </p:txBody>
      </p:sp>
    </p:spTree>
    <p:extLst>
      <p:ext uri="{BB962C8B-B14F-4D97-AF65-F5344CB8AC3E}">
        <p14:creationId xmlns:p14="http://schemas.microsoft.com/office/powerpoint/2010/main" val="2085141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hasCustomPrompt="1"/>
          </p:nvPr>
        </p:nvSpPr>
        <p:spPr>
          <a:xfrm>
            <a:off x="360362" y="2984855"/>
            <a:ext cx="11466511" cy="1585557"/>
          </a:xfrm>
          <a:prstGeom prst="rect">
            <a:avLst/>
          </a:prstGeom>
        </p:spPr>
        <p:txBody>
          <a:bodyPr anchor="t"/>
          <a:lstStyle>
            <a:lvl1pPr algn="l">
              <a:spcBef>
                <a:spcPts val="200"/>
              </a:spcBef>
              <a:defRPr sz="2400" b="1">
                <a:solidFill>
                  <a:schemeClr val="tx1"/>
                </a:solidFill>
              </a:defRPr>
            </a:lvl1pPr>
            <a:lvl2pPr marL="0" indent="0" algn="l">
              <a:spcBef>
                <a:spcPts val="200"/>
              </a:spcBef>
              <a:buNone/>
              <a:defRPr sz="2200" b="0">
                <a:solidFill>
                  <a:schemeClr val="tx1"/>
                </a:solidFill>
              </a:defRPr>
            </a:lvl2pPr>
          </a:lstStyle>
          <a:p>
            <a:pPr lvl="0"/>
            <a:r>
              <a:rPr lang="en-GB" smtClean="0"/>
              <a:t>Click to edit master text styles</a:t>
            </a:r>
          </a:p>
          <a:p>
            <a:pPr lvl="1"/>
            <a:r>
              <a:rPr lang="en-GB" smtClean="0"/>
              <a:t>Second level</a:t>
            </a:r>
          </a:p>
        </p:txBody>
      </p:sp>
      <p:sp>
        <p:nvSpPr>
          <p:cNvPr id="5" name="Text Placeholder 2"/>
          <p:cNvSpPr>
            <a:spLocks noGrp="1"/>
          </p:cNvSpPr>
          <p:nvPr>
            <p:ph type="body" sz="quarter" idx="16" hasCustomPrompt="1"/>
          </p:nvPr>
        </p:nvSpPr>
        <p:spPr>
          <a:xfrm>
            <a:off x="359999" y="2564672"/>
            <a:ext cx="976676" cy="411163"/>
          </a:xfrm>
          <a:prstGeom prst="rect">
            <a:avLst/>
          </a:prstGeom>
        </p:spPr>
        <p:txBody>
          <a:bodyPr anchor="t"/>
          <a:lstStyle>
            <a:lvl1pPr algn="l">
              <a:spcBef>
                <a:spcPts val="200"/>
              </a:spcBef>
              <a:defRPr sz="2400" b="1">
                <a:solidFill>
                  <a:schemeClr val="tx1"/>
                </a:solidFill>
              </a:defRPr>
            </a:lvl1pPr>
            <a:lvl2pPr marL="0" indent="0" algn="l">
              <a:spcBef>
                <a:spcPts val="200"/>
              </a:spcBef>
              <a:buNone/>
              <a:defRPr sz="2200" b="0">
                <a:solidFill>
                  <a:schemeClr val="tx1"/>
                </a:solidFill>
              </a:defRPr>
            </a:lvl2pPr>
          </a:lstStyle>
          <a:p>
            <a:pPr lvl="0"/>
            <a:r>
              <a:rPr lang="en-US" smtClean="0"/>
              <a:t>No.</a:t>
            </a:r>
          </a:p>
        </p:txBody>
      </p:sp>
    </p:spTree>
    <p:extLst>
      <p:ext uri="{BB962C8B-B14F-4D97-AF65-F5344CB8AC3E}">
        <p14:creationId xmlns:p14="http://schemas.microsoft.com/office/powerpoint/2010/main" val="2401925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header (black)">
    <p:bg>
      <p:bgPr>
        <a:solidFill>
          <a:srgbClr val="000000"/>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5" hasCustomPrompt="1"/>
          </p:nvPr>
        </p:nvSpPr>
        <p:spPr>
          <a:xfrm>
            <a:off x="359998" y="2984855"/>
            <a:ext cx="11468465" cy="1585557"/>
          </a:xfrm>
          <a:prstGeom prst="rect">
            <a:avLst/>
          </a:prstGeom>
        </p:spPr>
        <p:txBody>
          <a:bodyPr anchor="t"/>
          <a:lstStyle>
            <a:lvl1pPr algn="l">
              <a:spcBef>
                <a:spcPts val="200"/>
              </a:spcBef>
              <a:defRPr sz="2400" b="1">
                <a:solidFill>
                  <a:schemeClr val="bg1"/>
                </a:solidFill>
              </a:defRPr>
            </a:lvl1pPr>
            <a:lvl2pPr marL="0" indent="0" algn="l">
              <a:spcBef>
                <a:spcPts val="200"/>
              </a:spcBef>
              <a:buNone/>
              <a:defRPr sz="2200" b="0">
                <a:solidFill>
                  <a:schemeClr val="bg1"/>
                </a:solidFill>
              </a:defRPr>
            </a:lvl2pPr>
          </a:lstStyle>
          <a:p>
            <a:pPr lvl="0"/>
            <a:r>
              <a:rPr lang="en-GB" smtClean="0"/>
              <a:t>Click to edit master text styles</a:t>
            </a:r>
          </a:p>
          <a:p>
            <a:pPr lvl="1"/>
            <a:r>
              <a:rPr lang="en-GB" smtClean="0"/>
              <a:t>Second level</a:t>
            </a:r>
          </a:p>
        </p:txBody>
      </p:sp>
      <p:sp>
        <p:nvSpPr>
          <p:cNvPr id="7" name="Text Placeholder 2"/>
          <p:cNvSpPr>
            <a:spLocks noGrp="1"/>
          </p:cNvSpPr>
          <p:nvPr>
            <p:ph type="body" sz="quarter" idx="16" hasCustomPrompt="1"/>
          </p:nvPr>
        </p:nvSpPr>
        <p:spPr>
          <a:xfrm>
            <a:off x="360363" y="2564672"/>
            <a:ext cx="976312" cy="411163"/>
          </a:xfrm>
          <a:prstGeom prst="rect">
            <a:avLst/>
          </a:prstGeom>
        </p:spPr>
        <p:txBody>
          <a:bodyPr anchor="t"/>
          <a:lstStyle>
            <a:lvl1pPr algn="l">
              <a:spcBef>
                <a:spcPts val="200"/>
              </a:spcBef>
              <a:defRPr sz="2400" b="1">
                <a:solidFill>
                  <a:schemeClr val="bg1"/>
                </a:solidFill>
              </a:defRPr>
            </a:lvl1pPr>
            <a:lvl2pPr marL="0" indent="0" algn="l">
              <a:spcBef>
                <a:spcPts val="200"/>
              </a:spcBef>
              <a:buNone/>
              <a:defRPr sz="2200" b="0">
                <a:solidFill>
                  <a:schemeClr val="tx1"/>
                </a:solidFill>
              </a:defRPr>
            </a:lvl2pPr>
          </a:lstStyle>
          <a:p>
            <a:pPr lvl="0"/>
            <a:r>
              <a:rPr lang="en-US" smtClean="0"/>
              <a:t>No.</a:t>
            </a:r>
          </a:p>
        </p:txBody>
      </p:sp>
    </p:spTree>
    <p:extLst>
      <p:ext uri="{BB962C8B-B14F-4D97-AF65-F5344CB8AC3E}">
        <p14:creationId xmlns:p14="http://schemas.microsoft.com/office/powerpoint/2010/main" val="2324934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1 x conten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359999" y="1708150"/>
            <a:ext cx="11466873" cy="4018118"/>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15"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
        <p:nvSpPr>
          <p:cNvPr id="8" name="Text Placeholder 2"/>
          <p:cNvSpPr>
            <a:spLocks noGrp="1"/>
          </p:cNvSpPr>
          <p:nvPr>
            <p:ph type="body" sz="quarter" idx="17" hasCustomPrompt="1"/>
          </p:nvPr>
        </p:nvSpPr>
        <p:spPr>
          <a:xfrm>
            <a:off x="357188" y="909635"/>
            <a:ext cx="11477331" cy="396875"/>
          </a:xfrm>
        </p:spPr>
        <p:txBody>
          <a:bodyPr/>
          <a:lstStyle>
            <a:lvl1pPr>
              <a:defRPr sz="2200"/>
            </a:lvl1pPr>
          </a:lstStyle>
          <a:p>
            <a:pPr lvl="0"/>
            <a:r>
              <a:rPr lang="en-GB" smtClean="0"/>
              <a:t>Click to edit master text styles</a:t>
            </a:r>
          </a:p>
        </p:txBody>
      </p:sp>
      <p:sp>
        <p:nvSpPr>
          <p:cNvPr id="9"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Tree>
    <p:extLst>
      <p:ext uri="{BB962C8B-B14F-4D97-AF65-F5344CB8AC3E}">
        <p14:creationId xmlns:p14="http://schemas.microsoft.com/office/powerpoint/2010/main" val="1360202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0.xml"/><Relationship Id="rId7" Type="http://schemas.openxmlformats.org/officeDocument/2006/relationships/tags" Target="../tags/tag7.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2.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2" name="Picture 31"/>
          <p:cNvPicPr>
            <a:picLocks noChangeAspect="1"/>
          </p:cNvPicPr>
          <p:nvPr userDrawn="1">
            <p:custDataLst>
              <p:tags r:id="rId19"/>
            </p:custDataLst>
          </p:nvPr>
        </p:nvPicPr>
        <p:blipFill>
          <a:blip r:embed="rId20">
            <a:extLst>
              <a:ext uri="{28A0092B-C50C-407E-A947-70E740481C1C}">
                <a14:useLocalDpi xmlns:a14="http://schemas.microsoft.com/office/drawing/2010/main" val="0"/>
              </a:ext>
            </a:extLst>
          </a:blip>
          <a:srcRect t="19289" b="19465"/>
          <a:stretch>
            <a:fillRect/>
          </a:stretch>
        </p:blipFill>
        <p:spPr>
          <a:xfrm>
            <a:off x="359999" y="6400145"/>
            <a:ext cx="1571625" cy="185109"/>
          </a:xfrm>
          <a:prstGeom prst="rect">
            <a:avLst/>
          </a:prstGeom>
        </p:spPr>
      </p:pic>
      <p:sp>
        <p:nvSpPr>
          <p:cNvPr id="91" name="Title Placeholder 1"/>
          <p:cNvSpPr>
            <a:spLocks noGrp="1"/>
          </p:cNvSpPr>
          <p:nvPr>
            <p:ph type="title"/>
          </p:nvPr>
        </p:nvSpPr>
        <p:spPr>
          <a:xfrm>
            <a:off x="359999" y="430718"/>
            <a:ext cx="11466875" cy="704346"/>
          </a:xfrm>
          <a:prstGeom prst="rect">
            <a:avLst/>
          </a:prstGeom>
        </p:spPr>
        <p:txBody>
          <a:bodyPr vert="horz" lIns="0" tIns="0" rIns="0" bIns="0" rtlCol="0" anchor="t">
            <a:noAutofit/>
          </a:bodyPr>
          <a:lstStyle/>
          <a:p>
            <a:r>
              <a:rPr lang="en-US" smtClean="0"/>
              <a:t>Click to edit Master title style</a:t>
            </a:r>
            <a:endParaRPr lang="en-GB"/>
          </a:p>
        </p:txBody>
      </p:sp>
      <p:sp>
        <p:nvSpPr>
          <p:cNvPr id="92" name="Text Placeholder 2"/>
          <p:cNvSpPr>
            <a:spLocks noGrp="1"/>
          </p:cNvSpPr>
          <p:nvPr>
            <p:ph type="body" idx="1"/>
          </p:nvPr>
        </p:nvSpPr>
        <p:spPr>
          <a:xfrm>
            <a:off x="359999" y="1708150"/>
            <a:ext cx="11466875" cy="4003675"/>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3"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cxnSp>
        <p:nvCxnSpPr>
          <p:cNvPr id="94" name="Straight Connector 93"/>
          <p:cNvCxnSpPr/>
          <p:nvPr/>
        </p:nvCxnSpPr>
        <p:spPr>
          <a:xfrm>
            <a:off x="0" y="6124991"/>
            <a:ext cx="12193200" cy="0"/>
          </a:xfrm>
          <a:prstGeom prst="line">
            <a:avLst/>
          </a:prstGeom>
          <a:ln w="190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grpSp>
        <p:nvGrpSpPr>
          <p:cNvPr id="2" name="Group 1"/>
          <p:cNvGrpSpPr/>
          <p:nvPr userDrawn="1"/>
        </p:nvGrpSpPr>
        <p:grpSpPr>
          <a:xfrm>
            <a:off x="-1143000" y="-600255"/>
            <a:ext cx="13680281" cy="6720255"/>
            <a:chOff x="-1143000" y="-600255"/>
            <a:chExt cx="13680281" cy="6720255"/>
          </a:xfrm>
        </p:grpSpPr>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6200" y="612000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smtClean="0">
                  <a:solidFill>
                    <a:schemeClr val="tx1"/>
                  </a:solidFill>
                </a:rPr>
                <a:t>4.78cm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smtClean="0">
                  <a:solidFill>
                    <a:schemeClr val="tx1"/>
                  </a:solidFill>
                </a:rPr>
                <a:t>0 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smtClean="0">
                  <a:solidFill>
                    <a:schemeClr val="tx1"/>
                  </a:solidFill>
                </a:rPr>
                <a:t>6.35 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smtClean="0">
                  <a:solidFill>
                    <a:schemeClr val="tx1"/>
                  </a:solidFill>
                </a:rPr>
                <a:t>15.93cm</a:t>
              </a:r>
            </a:p>
          </p:txBody>
        </p:sp>
        <p:sp>
          <p:nvSpPr>
            <p:cNvPr id="72" name="TextBox 7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smtClean="0">
                  <a:solidFill>
                    <a:schemeClr val="tx1"/>
                  </a:solidFill>
                </a:rPr>
                <a:t>15.92 cm</a:t>
              </a:r>
            </a:p>
          </p:txBody>
        </p:sp>
        <p:cxnSp>
          <p:nvCxnSpPr>
            <p:cNvPr id="5" name="Straight Connector 4"/>
            <p:cNvCxnSpPr/>
            <p:nvPr userDrawn="1"/>
          </p:nvCxnSpPr>
          <p:spPr>
            <a:xfrm flipH="1">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smtClean="0">
                  <a:solidFill>
                    <a:schemeClr val="tx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smtClean="0">
                  <a:solidFill>
                    <a:schemeClr val="tx1"/>
                  </a:solidFill>
                </a:rPr>
                <a:t>Content Top</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smtClean="0">
                  <a:solidFill>
                    <a:schemeClr val="tx1"/>
                  </a:solidFill>
                </a:rPr>
                <a:t>Left Margin</a:t>
              </a:r>
            </a:p>
          </p:txBody>
        </p:sp>
        <p:sp>
          <p:nvSpPr>
            <p:cNvPr id="89" name="TextBox 88"/>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smtClean="0">
                  <a:solidFill>
                    <a:schemeClr val="tx1"/>
                  </a:solidFill>
                </a:rPr>
                <a:t>Right Margin</a:t>
              </a:r>
            </a:p>
          </p:txBody>
        </p:sp>
        <p:cxnSp>
          <p:nvCxnSpPr>
            <p:cNvPr id="98" name="Straight Connector 97"/>
            <p:cNvCxnSpPr/>
            <p:nvPr userDrawn="1"/>
          </p:nvCxnSpPr>
          <p:spPr>
            <a:xfrm flipH="1">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sp>
          <p:nvSpPr>
            <p:cNvPr id="99" name="TextBox 98"/>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smtClean="0">
                  <a:solidFill>
                    <a:schemeClr val="tx1"/>
                  </a:solidFill>
                </a:rPr>
                <a:t>Middle </a:t>
              </a:r>
              <a:br>
                <a:rPr lang="en-GB" sz="800" smtClean="0">
                  <a:solidFill>
                    <a:schemeClr val="tx1"/>
                  </a:solidFill>
                </a:rPr>
              </a:br>
              <a:r>
                <a:rPr lang="en-GB" sz="800" smtClean="0">
                  <a:solidFill>
                    <a:schemeClr val="tx1"/>
                  </a:solidFill>
                </a:rPr>
                <a:t>0cm </a:t>
              </a:r>
            </a:p>
          </p:txBody>
        </p:sp>
        <p:sp>
          <p:nvSpPr>
            <p:cNvPr id="101" name="TextBox 100"/>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smtClean="0">
                  <a:solidFill>
                    <a:schemeClr val="tx1"/>
                  </a:solidFill>
                </a:rPr>
                <a:t>0.26cm</a:t>
              </a:r>
            </a:p>
          </p:txBody>
        </p:sp>
        <p:cxnSp>
          <p:nvCxnSpPr>
            <p:cNvPr id="104" name="Straight Connector 103"/>
            <p:cNvCxnSpPr/>
            <p:nvPr userDrawn="1"/>
          </p:nvCxnSpPr>
          <p:spPr>
            <a:xfrm flipH="1">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flipH="1">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smtClean="0">
                  <a:solidFill>
                    <a:schemeClr val="tx1"/>
                  </a:solidFill>
                </a:rPr>
                <a:t>0.26cm</a:t>
              </a:r>
            </a:p>
          </p:txBody>
        </p:sp>
        <p:cxnSp>
          <p:nvCxnSpPr>
            <p:cNvPr id="107" name="Straight Connector 106"/>
            <p:cNvCxnSpPr/>
            <p:nvPr userDrawn="1"/>
          </p:nvCxnSpPr>
          <p:spPr>
            <a:xfrm flipH="1">
              <a:off x="11826875"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smtClean="0">
                  <a:solidFill>
                    <a:schemeClr val="tx1"/>
                  </a:solidFill>
                </a:rPr>
                <a:t>8.33cm</a:t>
              </a:r>
            </a:p>
          </p:txBody>
        </p:sp>
        <p:sp>
          <p:nvSpPr>
            <p:cNvPr id="110" name="TextBox 10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smtClean="0">
                  <a:solidFill>
                    <a:schemeClr val="tx1"/>
                  </a:solidFill>
                </a:rPr>
                <a:t>Title Top</a:t>
              </a:r>
            </a:p>
          </p:txBody>
        </p:sp>
      </p:grpSp>
    </p:spTree>
    <p:extLst>
      <p:ext uri="{BB962C8B-B14F-4D97-AF65-F5344CB8AC3E}">
        <p14:creationId xmlns:p14="http://schemas.microsoft.com/office/powerpoint/2010/main" val="3680662798"/>
      </p:ext>
    </p:extLst>
  </p:cSld>
  <p:clrMap bg1="lt1" tx1="dk1" bg2="lt2" tx2="dk2" accent1="accent1" accent2="accent2" accent3="accent3" accent4="accent4" accent5="accent5" accent6="accent6" hlink="hlink" folHlink="folHlink"/>
  <p:sldLayoutIdLst>
    <p:sldLayoutId id="2147483683" r:id="rId1"/>
    <p:sldLayoutId id="2147483727" r:id="rId2"/>
    <p:sldLayoutId id="2147483738" r:id="rId3"/>
    <p:sldLayoutId id="2147483649" r:id="rId4"/>
    <p:sldLayoutId id="2147483728" r:id="rId5"/>
    <p:sldLayoutId id="2147483739" r:id="rId6"/>
    <p:sldLayoutId id="2147483697" r:id="rId7"/>
    <p:sldLayoutId id="2147483696" r:id="rId8"/>
    <p:sldLayoutId id="2147483668" r:id="rId9"/>
    <p:sldLayoutId id="2147483659" r:id="rId10"/>
    <p:sldLayoutId id="2147483721" r:id="rId11"/>
    <p:sldLayoutId id="2147483722" r:id="rId12"/>
    <p:sldLayoutId id="2147483726" r:id="rId13"/>
    <p:sldLayoutId id="2147483725" r:id="rId14"/>
    <p:sldLayoutId id="2147483740" r:id="rId15"/>
    <p:sldLayoutId id="2147483741" r:id="rId16"/>
    <p:sldLayoutId id="2147483742" r:id="rId17"/>
  </p:sldLayoutIdLst>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hf hdr="0" ftr="0" dt="0"/>
  <p:txStyles>
    <p:title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2160" userDrawn="1">
          <p15:clr>
            <a:srgbClr val="F26B43"/>
          </p15:clr>
        </p15:guide>
        <p15:guide id="14" pos="7451" userDrawn="1">
          <p15:clr>
            <a:srgbClr val="F26B43"/>
          </p15:clr>
        </p15:guide>
        <p15:guide id="28" orient="horz" pos="1076" userDrawn="1">
          <p15:clr>
            <a:srgbClr val="F26B43"/>
          </p15:clr>
        </p15:guide>
        <p15:guide id="29" orient="horz" pos="270" userDrawn="1">
          <p15:clr>
            <a:srgbClr val="F26B43"/>
          </p15:clr>
        </p15:guide>
        <p15:guide id="33" orient="horz" pos="3600" userDrawn="1">
          <p15:clr>
            <a:srgbClr val="F26B43"/>
          </p15:clr>
        </p15:guide>
        <p15:guide id="35" pos="228" userDrawn="1">
          <p15:clr>
            <a:srgbClr val="F26B43"/>
          </p15:clr>
        </p15:guide>
        <p15:guide id="36" pos="3840" userDrawn="1">
          <p15:clr>
            <a:srgbClr val="F26B43"/>
          </p15:clr>
        </p15:guide>
        <p15:guide id="37" pos="3782" userDrawn="1">
          <p15:clr>
            <a:srgbClr val="F26B43"/>
          </p15:clr>
        </p15:guide>
        <p15:guide id="38" pos="390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3" name="Picture 32"/>
          <p:cNvPicPr>
            <a:picLocks noChangeAspect="1"/>
          </p:cNvPicPr>
          <p:nvPr userDrawn="1">
            <p:custDataLst>
              <p:tags r:id="rId7"/>
            </p:custDataLst>
          </p:nvPr>
        </p:nvPicPr>
        <p:blipFill>
          <a:blip r:embed="rId8">
            <a:extLst>
              <a:ext uri="{28A0092B-C50C-407E-A947-70E740481C1C}">
                <a14:useLocalDpi xmlns:a14="http://schemas.microsoft.com/office/drawing/2010/main" val="0"/>
              </a:ext>
            </a:extLst>
          </a:blip>
          <a:srcRect t="19289" b="19465"/>
          <a:stretch>
            <a:fillRect/>
          </a:stretch>
        </p:blipFill>
        <p:spPr>
          <a:xfrm>
            <a:off x="359999" y="6400145"/>
            <a:ext cx="1571625" cy="185109"/>
          </a:xfrm>
          <a:prstGeom prst="rect">
            <a:avLst/>
          </a:prstGeom>
        </p:spPr>
      </p:pic>
      <p:sp>
        <p:nvSpPr>
          <p:cNvPr id="91" name="Title Placeholder 1"/>
          <p:cNvSpPr>
            <a:spLocks noGrp="1"/>
          </p:cNvSpPr>
          <p:nvPr>
            <p:ph type="title"/>
          </p:nvPr>
        </p:nvSpPr>
        <p:spPr>
          <a:xfrm>
            <a:off x="359999" y="430718"/>
            <a:ext cx="11466875" cy="704346"/>
          </a:xfrm>
          <a:prstGeom prst="rect">
            <a:avLst/>
          </a:prstGeom>
        </p:spPr>
        <p:txBody>
          <a:bodyPr vert="horz" lIns="0" tIns="0" rIns="0" bIns="0" rtlCol="0" anchor="t">
            <a:noAutofit/>
          </a:bodyPr>
          <a:lstStyle/>
          <a:p>
            <a:r>
              <a:rPr lang="en-GB" smtClean="0"/>
              <a:t>Click to edit master title style</a:t>
            </a:r>
            <a:endParaRPr lang="en-GB"/>
          </a:p>
        </p:txBody>
      </p:sp>
      <p:sp>
        <p:nvSpPr>
          <p:cNvPr id="92" name="Text Placeholder 2"/>
          <p:cNvSpPr>
            <a:spLocks noGrp="1"/>
          </p:cNvSpPr>
          <p:nvPr>
            <p:ph type="body" idx="1"/>
          </p:nvPr>
        </p:nvSpPr>
        <p:spPr>
          <a:xfrm>
            <a:off x="359999" y="1708150"/>
            <a:ext cx="11466875" cy="4003675"/>
          </a:xfrm>
          <a:prstGeom prst="rect">
            <a:avLst/>
          </a:prstGeom>
        </p:spPr>
        <p:txBody>
          <a:bodyPr vert="horz" lIns="0" tIns="0" rIns="0" bIns="0" rtlCol="0">
            <a:no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93"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cxnSp>
        <p:nvCxnSpPr>
          <p:cNvPr id="94" name="Straight Connector 93"/>
          <p:cNvCxnSpPr/>
          <p:nvPr/>
        </p:nvCxnSpPr>
        <p:spPr>
          <a:xfrm>
            <a:off x="0" y="6124991"/>
            <a:ext cx="12193200" cy="0"/>
          </a:xfrm>
          <a:prstGeom prst="line">
            <a:avLst/>
          </a:prstGeom>
          <a:ln w="190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userDrawn="1"/>
        </p:nvCxnSpPr>
        <p:spPr>
          <a:xfrm flipH="1">
            <a:off x="11826875"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grpSp>
        <p:nvGrpSpPr>
          <p:cNvPr id="95" name="Group 94"/>
          <p:cNvGrpSpPr/>
          <p:nvPr userDrawn="1"/>
        </p:nvGrpSpPr>
        <p:grpSpPr>
          <a:xfrm>
            <a:off x="-1143000" y="-600255"/>
            <a:ext cx="13680281" cy="6720255"/>
            <a:chOff x="-1143000" y="-600255"/>
            <a:chExt cx="13680281" cy="6720255"/>
          </a:xfrm>
        </p:grpSpPr>
        <p:cxnSp>
          <p:nvCxnSpPr>
            <p:cNvPr id="97" name="Straight Connector 96"/>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userDrawn="1"/>
          </p:nvCxnSpPr>
          <p:spPr>
            <a:xfrm>
              <a:off x="-256200" y="612000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sp>
          <p:nvSpPr>
            <p:cNvPr id="101" name="TextBox 10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smtClean="0">
                  <a:solidFill>
                    <a:schemeClr val="tx1"/>
                  </a:solidFill>
                </a:rPr>
                <a:t>4.78cm</a:t>
              </a:r>
            </a:p>
          </p:txBody>
        </p:sp>
        <p:sp>
          <p:nvSpPr>
            <p:cNvPr id="102" name="TextBox 101"/>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smtClean="0">
                  <a:solidFill>
                    <a:schemeClr val="tx1"/>
                  </a:solidFill>
                </a:rPr>
                <a:t>0 cm</a:t>
              </a:r>
            </a:p>
          </p:txBody>
        </p:sp>
        <p:sp>
          <p:nvSpPr>
            <p:cNvPr id="103" name="TextBox 102"/>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smtClean="0">
                  <a:solidFill>
                    <a:schemeClr val="tx1"/>
                  </a:solidFill>
                </a:rPr>
                <a:t>6.35 cm</a:t>
              </a:r>
            </a:p>
          </p:txBody>
        </p:sp>
        <p:sp>
          <p:nvSpPr>
            <p:cNvPr id="104" name="TextBox 103"/>
            <p:cNvSpPr txBox="1"/>
            <p:nvPr userDrawn="1"/>
          </p:nvSpPr>
          <p:spPr>
            <a:xfrm>
              <a:off x="304800" y="-437436"/>
              <a:ext cx="438671" cy="123111"/>
            </a:xfrm>
            <a:prstGeom prst="rect">
              <a:avLst/>
            </a:prstGeom>
            <a:noFill/>
          </p:spPr>
          <p:txBody>
            <a:bodyPr wrap="square" lIns="0" tIns="0" rIns="0" bIns="0" rtlCol="0">
              <a:spAutoFit/>
            </a:bodyPr>
            <a:lstStyle/>
            <a:p>
              <a:pPr algn="l"/>
              <a:r>
                <a:rPr lang="en-GB" sz="800" smtClean="0">
                  <a:solidFill>
                    <a:schemeClr val="tx1"/>
                  </a:solidFill>
                </a:rPr>
                <a:t>15.93 cm</a:t>
              </a:r>
            </a:p>
          </p:txBody>
        </p:sp>
        <p:sp>
          <p:nvSpPr>
            <p:cNvPr id="105" name="TextBox 104"/>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smtClean="0">
                  <a:solidFill>
                    <a:schemeClr val="tx1"/>
                  </a:solidFill>
                </a:rPr>
                <a:t>15.92 cm</a:t>
              </a:r>
            </a:p>
          </p:txBody>
        </p:sp>
        <p:cxnSp>
          <p:nvCxnSpPr>
            <p:cNvPr id="106" name="Straight Connector 105"/>
            <p:cNvCxnSpPr/>
            <p:nvPr userDrawn="1"/>
          </p:nvCxnSpPr>
          <p:spPr>
            <a:xfrm flipH="1">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sp>
          <p:nvSpPr>
            <p:cNvPr id="107" name="TextBox 106"/>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smtClean="0">
                  <a:solidFill>
                    <a:schemeClr val="tx1"/>
                  </a:solidFill>
                </a:rPr>
                <a:t>Content Bottom</a:t>
              </a:r>
            </a:p>
          </p:txBody>
        </p:sp>
        <p:sp>
          <p:nvSpPr>
            <p:cNvPr id="108" name="TextBox 107"/>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smtClean="0">
                  <a:solidFill>
                    <a:schemeClr val="tx1"/>
                  </a:solidFill>
                </a:rPr>
                <a:t>Content Top</a:t>
              </a:r>
            </a:p>
          </p:txBody>
        </p:sp>
        <p:sp>
          <p:nvSpPr>
            <p:cNvPr id="109" name="TextBox 108"/>
            <p:cNvSpPr txBox="1"/>
            <p:nvPr userDrawn="1"/>
          </p:nvSpPr>
          <p:spPr>
            <a:xfrm>
              <a:off x="-590537" y="-438330"/>
              <a:ext cx="833960" cy="123111"/>
            </a:xfrm>
            <a:prstGeom prst="rect">
              <a:avLst/>
            </a:prstGeom>
            <a:noFill/>
          </p:spPr>
          <p:txBody>
            <a:bodyPr wrap="square" lIns="0" tIns="0" rIns="0" bIns="0" rtlCol="0">
              <a:spAutoFit/>
            </a:bodyPr>
            <a:lstStyle/>
            <a:p>
              <a:pPr algn="r"/>
              <a:r>
                <a:rPr lang="en-GB" sz="800" smtClean="0">
                  <a:solidFill>
                    <a:schemeClr val="tx1"/>
                  </a:solidFill>
                </a:rPr>
                <a:t>Left Margin</a:t>
              </a:r>
            </a:p>
          </p:txBody>
        </p:sp>
        <p:sp>
          <p:nvSpPr>
            <p:cNvPr id="110" name="TextBox 109"/>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smtClean="0">
                  <a:solidFill>
                    <a:schemeClr val="tx1"/>
                  </a:solidFill>
                </a:rPr>
                <a:t>Right Margin</a:t>
              </a:r>
            </a:p>
          </p:txBody>
        </p:sp>
        <p:cxnSp>
          <p:nvCxnSpPr>
            <p:cNvPr id="111" name="Straight Connector 110"/>
            <p:cNvCxnSpPr/>
            <p:nvPr userDrawn="1"/>
          </p:nvCxnSpPr>
          <p:spPr>
            <a:xfrm flipH="1">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sp>
          <p:nvSpPr>
            <p:cNvPr id="112" name="TextBox 111"/>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smtClean="0">
                  <a:solidFill>
                    <a:schemeClr val="tx1"/>
                  </a:solidFill>
                </a:rPr>
                <a:t>Middle </a:t>
              </a:r>
              <a:br>
                <a:rPr lang="en-GB" sz="800" smtClean="0">
                  <a:solidFill>
                    <a:schemeClr val="tx1"/>
                  </a:solidFill>
                </a:rPr>
              </a:br>
              <a:r>
                <a:rPr lang="en-GB" sz="800" smtClean="0">
                  <a:solidFill>
                    <a:schemeClr val="tx1"/>
                  </a:solidFill>
                </a:rPr>
                <a:t>0cm </a:t>
              </a:r>
            </a:p>
          </p:txBody>
        </p:sp>
        <p:sp>
          <p:nvSpPr>
            <p:cNvPr id="113" name="TextBox 112"/>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smtClean="0">
                  <a:solidFill>
                    <a:schemeClr val="tx1"/>
                  </a:solidFill>
                </a:rPr>
                <a:t>0.26cm</a:t>
              </a:r>
            </a:p>
          </p:txBody>
        </p:sp>
        <p:cxnSp>
          <p:nvCxnSpPr>
            <p:cNvPr id="114" name="Straight Connector 113"/>
            <p:cNvCxnSpPr/>
            <p:nvPr userDrawn="1"/>
          </p:nvCxnSpPr>
          <p:spPr>
            <a:xfrm flipH="1">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userDrawn="1"/>
          </p:nvCxnSpPr>
          <p:spPr>
            <a:xfrm flipH="1">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sp>
          <p:nvSpPr>
            <p:cNvPr id="116" name="TextBox 11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smtClean="0">
                  <a:solidFill>
                    <a:schemeClr val="tx1"/>
                  </a:solidFill>
                </a:rPr>
                <a:t>0.26cm</a:t>
              </a:r>
            </a:p>
          </p:txBody>
        </p:sp>
        <p:cxnSp>
          <p:nvCxnSpPr>
            <p:cNvPr id="117" name="Straight Connector 116"/>
            <p:cNvCxnSpPr/>
            <p:nvPr userDrawn="1"/>
          </p:nvCxnSpPr>
          <p:spPr>
            <a:xfrm flipH="1">
              <a:off x="11826875"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sp>
          <p:nvSpPr>
            <p:cNvPr id="119" name="TextBox 11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smtClean="0">
                  <a:solidFill>
                    <a:schemeClr val="tx1"/>
                  </a:solidFill>
                </a:rPr>
                <a:t>8.33cm</a:t>
              </a:r>
            </a:p>
          </p:txBody>
        </p:sp>
        <p:sp>
          <p:nvSpPr>
            <p:cNvPr id="120" name="TextBox 11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smtClean="0">
                  <a:solidFill>
                    <a:schemeClr val="tx1"/>
                  </a:solidFill>
                </a:rPr>
                <a:t>Title Top</a:t>
              </a:r>
            </a:p>
          </p:txBody>
        </p:sp>
      </p:grpSp>
    </p:spTree>
    <p:extLst>
      <p:ext uri="{BB962C8B-B14F-4D97-AF65-F5344CB8AC3E}">
        <p14:creationId xmlns:p14="http://schemas.microsoft.com/office/powerpoint/2010/main" val="235839708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Lst>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hf hdr="0" ftr="0" dt="0"/>
  <p:txStyles>
    <p:title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28" userDrawn="1">
          <p15:clr>
            <a:srgbClr val="F26B43"/>
          </p15:clr>
        </p15:guide>
        <p15:guide id="2" orient="horz" pos="2160" userDrawn="1">
          <p15:clr>
            <a:srgbClr val="F26B43"/>
          </p15:clr>
        </p15:guide>
        <p15:guide id="13" pos="3780" userDrawn="1">
          <p15:clr>
            <a:srgbClr val="F26B43"/>
          </p15:clr>
        </p15:guide>
        <p15:guide id="14" pos="3900" userDrawn="1">
          <p15:clr>
            <a:srgbClr val="F26B43"/>
          </p15:clr>
        </p15:guide>
        <p15:guide id="25" pos="7451" userDrawn="1">
          <p15:clr>
            <a:srgbClr val="F26B43"/>
          </p15:clr>
        </p15:guide>
        <p15:guide id="28" orient="horz" pos="1077" userDrawn="1">
          <p15:clr>
            <a:srgbClr val="F26B43"/>
          </p15:clr>
        </p15:guide>
        <p15:guide id="29" orient="horz" pos="270" userDrawn="1">
          <p15:clr>
            <a:srgbClr val="F26B43"/>
          </p15:clr>
        </p15:guide>
        <p15:guide id="33" orient="horz" pos="3600" userDrawn="1">
          <p15:clr>
            <a:srgbClr val="F26B43"/>
          </p15:clr>
        </p15:guide>
        <p15:guide id="34"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chart" Target="../charts/chart3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chart" Target="../charts/chart34.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2"/>
          </p:nvPr>
        </p:nvSpPr>
        <p:spPr/>
        <p:txBody>
          <a:bodyPr/>
          <a:lstStyle/>
          <a:p>
            <a:fld id="{93AE1883-0942-4AA3-9DB2-9C7C3A0314B1}" type="slidenum">
              <a:rPr lang="en-GB" smtClean="0"/>
              <a:t>1</a:t>
            </a:fld>
            <a:endParaRPr lang="en-US" smtId="4294967295"/>
          </a:p>
        </p:txBody>
      </p:sp>
      <p:sp>
        <p:nvSpPr>
          <p:cNvPr id="8"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b-NO"/>
          </a:p>
        </p:txBody>
      </p:sp>
      <p:pic>
        <p:nvPicPr>
          <p:cNvPr id="2052"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4581" y="2187115"/>
            <a:ext cx="3800514" cy="316163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6"/>
          <p:cNvSpPr>
            <a:spLocks noChangeArrowheads="1"/>
          </p:cNvSpPr>
          <p:nvPr/>
        </p:nvSpPr>
        <p:spPr bwMode="auto">
          <a:xfrm>
            <a:off x="-176981" y="0"/>
            <a:ext cx="11779045" cy="587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1200" b="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r>
            <a:br>
              <a:rPr kumimoji="0" lang="nb-NO" altLang="nb-NO" sz="1200" b="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br>
            <a:r>
              <a:rPr kumimoji="0" lang="nb-NO" altLang="nb-NO" sz="28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rPr>
              <a:t>Publikumsundersøkelsen 2018</a:t>
            </a:r>
            <a:endParaRPr kumimoji="0" lang="nb-NO" altLang="nb-NO" sz="1200" b="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p>
            <a:pPr lvl="0" algn="ctr" eaLnBrk="0" fontAlgn="base" hangingPunct="0">
              <a:spcBef>
                <a:spcPct val="0"/>
              </a:spcBef>
              <a:spcAft>
                <a:spcPct val="0"/>
              </a:spcAft>
            </a:pPr>
            <a:r>
              <a:rPr kumimoji="0" lang="nb-NO" altLang="nb-NO" sz="28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rPr>
              <a:t>Oslo kommune</a:t>
            </a:r>
          </a:p>
          <a:p>
            <a:pPr lvl="0" algn="ctr" eaLnBrk="0" fontAlgn="base" hangingPunct="0">
              <a:spcBef>
                <a:spcPct val="0"/>
              </a:spcBef>
              <a:spcAft>
                <a:spcPct val="0"/>
              </a:spcAft>
            </a:pPr>
            <a:endParaRPr kumimoji="0" lang="nb-NO" altLang="nb-NO" sz="28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endParaRPr>
          </a:p>
          <a:p>
            <a:pPr lvl="0" algn="ctr" eaLnBrk="0" fontAlgn="base" hangingPunct="0">
              <a:spcBef>
                <a:spcPct val="0"/>
              </a:spcBef>
              <a:spcAft>
                <a:spcPct val="0"/>
              </a:spcAft>
            </a:pPr>
            <a:r>
              <a:rPr lang="nb-NO" altLang="nb-NO" sz="2800" b="1" dirty="0" smtClean="0">
                <a:solidFill>
                  <a:srgbClr val="395D73"/>
                </a:solidFill>
                <a:latin typeface="Arial Black" panose="020B0A04020102020204" pitchFamily="34" charset="0"/>
                <a:ea typeface="SimSun" panose="02010600030101010101" pitchFamily="2" charset="-122"/>
                <a:cs typeface="Times New Roman" panose="02020603050405020304" pitchFamily="18" charset="0"/>
              </a:rPr>
              <a:t>Vestre Aker - bydelsrapport</a:t>
            </a:r>
            <a:endParaRPr kumimoji="0" lang="nb-NO" altLang="nb-NO" sz="28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endParaRPr>
          </a:p>
          <a:p>
            <a:pPr lvl="0" algn="ctr" eaLnBrk="0" fontAlgn="base" hangingPunct="0">
              <a:spcBef>
                <a:spcPct val="0"/>
              </a:spcBef>
              <a:spcAft>
                <a:spcPct val="0"/>
              </a:spcAft>
            </a:pPr>
            <a:endParaRPr kumimoji="0" lang="nb-NO" altLang="nb-NO" sz="28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nb-NO" altLang="nb-NO" sz="2800" b="1" dirty="0">
              <a:solidFill>
                <a:srgbClr val="395D73"/>
              </a:solidFill>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nb-NO" altLang="nb-NO" sz="28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nb-NO" altLang="nb-NO" sz="2800" b="1" dirty="0">
              <a:solidFill>
                <a:srgbClr val="395D73"/>
              </a:solidFill>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nb-NO" altLang="nb-NO" sz="1200" b="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nb-NO" altLang="nb-NO" sz="16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nb-NO" altLang="nb-NO" sz="1600" b="1" dirty="0">
              <a:solidFill>
                <a:srgbClr val="395D73"/>
              </a:solidFill>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nb-NO" altLang="nb-NO" sz="16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nb-NO" altLang="nb-NO" sz="1600" b="1" dirty="0">
              <a:solidFill>
                <a:srgbClr val="395D73"/>
              </a:solidFill>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nb-NO" altLang="nb-NO" sz="16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nb-NO" altLang="nb-NO" sz="1600" b="1" dirty="0">
              <a:solidFill>
                <a:srgbClr val="395D73"/>
              </a:solidFill>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nb-NO" altLang="nb-NO" sz="16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16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rPr>
              <a:t>Rapport, august 2018</a:t>
            </a:r>
            <a:endParaRPr kumimoji="0" lang="nb-NO" altLang="nb-N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5109691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226E2706-B410-4EE6-9A7F-1009AB43FF9E}" type="slidenum">
              <a:rPr lang="en-GB" smtClean="0"/>
              <a:t>10</a:t>
            </a:fld>
            <a:endParaRPr lang="en-US" smtId="4294967295"/>
          </a:p>
        </p:txBody>
      </p:sp>
      <p:graphicFrame>
        <p:nvGraphicFramePr>
          <p:cNvPr id="6" name="ChartObject"/>
          <p:cNvGraphicFramePr/>
          <p:nvPr>
            <p:extLst>
              <p:ext uri="{D42A27DB-BD31-4B8C-83A1-F6EECF244321}">
                <p14:modId xmlns:p14="http://schemas.microsoft.com/office/powerpoint/2010/main" val="3785967021"/>
              </p:ext>
            </p:extLst>
          </p:nvPr>
        </p:nvGraphicFramePr>
        <p:xfrm>
          <a:off x="609599" y="1600200"/>
          <a:ext cx="9257881"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2308969229"/>
              </p:ext>
            </p:extLst>
          </p:nvPr>
        </p:nvGraphicFramePr>
        <p:xfrm>
          <a:off x="8732018" y="1600200"/>
          <a:ext cx="2850382"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7F40A9B8-CC9C-4B93-9C13-C9F7CCB811DF}" type="slidenum">
              <a:rPr lang="en-GB" smtClean="0"/>
              <a:t>11</a:t>
            </a:fld>
            <a:endParaRPr lang="en-US" smtId="4294967295"/>
          </a:p>
        </p:txBody>
      </p:sp>
      <p:graphicFrame>
        <p:nvGraphicFramePr>
          <p:cNvPr id="6" name="ChartObject"/>
          <p:cNvGraphicFramePr/>
          <p:nvPr>
            <p:extLst>
              <p:ext uri="{D42A27DB-BD31-4B8C-83A1-F6EECF244321}">
                <p14:modId xmlns:p14="http://schemas.microsoft.com/office/powerpoint/2010/main" val="569834517"/>
              </p:ext>
            </p:extLst>
          </p:nvPr>
        </p:nvGraphicFramePr>
        <p:xfrm>
          <a:off x="609600" y="1600200"/>
          <a:ext cx="9241766"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3643632810"/>
              </p:ext>
            </p:extLst>
          </p:nvPr>
        </p:nvGraphicFramePr>
        <p:xfrm>
          <a:off x="8729932" y="1600200"/>
          <a:ext cx="2852468"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4C98F248-100A-4328-BC1B-5BE19CFDAEAF}" type="slidenum">
              <a:rPr lang="en-GB" smtClean="0"/>
              <a:t>12</a:t>
            </a:fld>
            <a:endParaRPr lang="en-US" smtId="4294967295"/>
          </a:p>
        </p:txBody>
      </p:sp>
      <p:graphicFrame>
        <p:nvGraphicFramePr>
          <p:cNvPr id="6" name="ChartObject"/>
          <p:cNvGraphicFramePr/>
          <p:nvPr>
            <p:extLst>
              <p:ext uri="{D42A27DB-BD31-4B8C-83A1-F6EECF244321}">
                <p14:modId xmlns:p14="http://schemas.microsoft.com/office/powerpoint/2010/main" val="3450898395"/>
              </p:ext>
            </p:extLst>
          </p:nvPr>
        </p:nvGraphicFramePr>
        <p:xfrm>
          <a:off x="609600" y="1600200"/>
          <a:ext cx="9276272"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886224578"/>
              </p:ext>
            </p:extLst>
          </p:nvPr>
        </p:nvGraphicFramePr>
        <p:xfrm>
          <a:off x="8755810" y="1600200"/>
          <a:ext cx="2826589"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Trygghet og hvordan man blir behandlet</a:t>
            </a:r>
            <a:endParaRPr lang="nb-NO" dirty="0"/>
          </a:p>
        </p:txBody>
      </p:sp>
      <p:sp>
        <p:nvSpPr>
          <p:cNvPr id="3" name="Text Placeholder 2"/>
          <p:cNvSpPr>
            <a:spLocks noGrp="1"/>
          </p:cNvSpPr>
          <p:nvPr>
            <p:ph type="body" sz="quarter" idx="16"/>
          </p:nvPr>
        </p:nvSpPr>
        <p:spPr/>
        <p:txBody>
          <a:bodyPr/>
          <a:lstStyle/>
          <a:p>
            <a:r>
              <a:rPr lang="nb-NO" dirty="0" smtClean="0"/>
              <a:t>4</a:t>
            </a:r>
            <a:endParaRPr lang="nb-NO" dirty="0"/>
          </a:p>
        </p:txBody>
      </p:sp>
    </p:spTree>
    <p:extLst>
      <p:ext uri="{BB962C8B-B14F-4D97-AF65-F5344CB8AC3E}">
        <p14:creationId xmlns:p14="http://schemas.microsoft.com/office/powerpoint/2010/main" val="551745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FDF1AE32-17B8-40FF-B850-83A4C9E4EE79}" type="slidenum">
              <a:rPr lang="en-GB" smtClean="0"/>
              <a:t>14</a:t>
            </a:fld>
            <a:endParaRPr lang="en-US" smtId="4294967295"/>
          </a:p>
        </p:txBody>
      </p:sp>
      <p:graphicFrame>
        <p:nvGraphicFramePr>
          <p:cNvPr id="6" name="ChartObject"/>
          <p:cNvGraphicFramePr/>
          <p:nvPr>
            <p:extLst>
              <p:ext uri="{D42A27DB-BD31-4B8C-83A1-F6EECF244321}">
                <p14:modId xmlns:p14="http://schemas.microsoft.com/office/powerpoint/2010/main" val="1201693434"/>
              </p:ext>
            </p:extLst>
          </p:nvPr>
        </p:nvGraphicFramePr>
        <p:xfrm>
          <a:off x="609599" y="1600200"/>
          <a:ext cx="9310777"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4139609109"/>
              </p:ext>
            </p:extLst>
          </p:nvPr>
        </p:nvGraphicFramePr>
        <p:xfrm>
          <a:off x="8738558" y="1600200"/>
          <a:ext cx="2843842"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A8B87C8D-1436-41D0-A69F-890A66A0BCBC}" type="slidenum">
              <a:rPr lang="en-GB" smtClean="0"/>
              <a:t>15</a:t>
            </a:fld>
            <a:endParaRPr lang="en-US" smtId="4294967295"/>
          </a:p>
        </p:txBody>
      </p:sp>
      <p:graphicFrame>
        <p:nvGraphicFramePr>
          <p:cNvPr id="6" name="ChartObject"/>
          <p:cNvGraphicFramePr/>
          <p:nvPr>
            <p:extLst>
              <p:ext uri="{D42A27DB-BD31-4B8C-83A1-F6EECF244321}">
                <p14:modId xmlns:p14="http://schemas.microsoft.com/office/powerpoint/2010/main" val="2383275184"/>
              </p:ext>
            </p:extLst>
          </p:nvPr>
        </p:nvGraphicFramePr>
        <p:xfrm>
          <a:off x="609600" y="1600200"/>
          <a:ext cx="53848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269074869"/>
              </p:ext>
            </p:extLst>
          </p:nvPr>
        </p:nvGraphicFramePr>
        <p:xfrm>
          <a:off x="6197600" y="1600200"/>
          <a:ext cx="53848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Miljø og kjennskap til Oslo som Europas miljøhovedstad 2019</a:t>
            </a:r>
            <a:endParaRPr lang="nb-NO" dirty="0"/>
          </a:p>
        </p:txBody>
      </p:sp>
      <p:sp>
        <p:nvSpPr>
          <p:cNvPr id="3" name="Text Placeholder 2"/>
          <p:cNvSpPr>
            <a:spLocks noGrp="1"/>
          </p:cNvSpPr>
          <p:nvPr>
            <p:ph type="body" sz="quarter" idx="16"/>
          </p:nvPr>
        </p:nvSpPr>
        <p:spPr/>
        <p:txBody>
          <a:bodyPr/>
          <a:lstStyle/>
          <a:p>
            <a:r>
              <a:rPr lang="nb-NO" dirty="0" smtClean="0"/>
              <a:t>5</a:t>
            </a:r>
            <a:endParaRPr lang="nb-NO" dirty="0"/>
          </a:p>
        </p:txBody>
      </p:sp>
    </p:spTree>
    <p:extLst>
      <p:ext uri="{BB962C8B-B14F-4D97-AF65-F5344CB8AC3E}">
        <p14:creationId xmlns:p14="http://schemas.microsoft.com/office/powerpoint/2010/main" val="383428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840C4EB6-A4E0-4F15-93D4-E5A29033558D}" type="slidenum">
              <a:rPr lang="en-GB" smtClean="0"/>
              <a:t>17</a:t>
            </a:fld>
            <a:endParaRPr lang="en-US" smtId="4294967295"/>
          </a:p>
        </p:txBody>
      </p:sp>
      <p:graphicFrame>
        <p:nvGraphicFramePr>
          <p:cNvPr id="6" name="ChartObject"/>
          <p:cNvGraphicFramePr/>
          <p:nvPr>
            <p:extLst>
              <p:ext uri="{D42A27DB-BD31-4B8C-83A1-F6EECF244321}">
                <p14:modId xmlns:p14="http://schemas.microsoft.com/office/powerpoint/2010/main" val="7616431"/>
              </p:ext>
            </p:extLst>
          </p:nvPr>
        </p:nvGraphicFramePr>
        <p:xfrm>
          <a:off x="609600" y="1600200"/>
          <a:ext cx="923314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2714046417"/>
              </p:ext>
            </p:extLst>
          </p:nvPr>
        </p:nvGraphicFramePr>
        <p:xfrm>
          <a:off x="8712678" y="1600200"/>
          <a:ext cx="2869721"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9925B1F2-4256-41E6-8A87-9177BACE576C}" type="slidenum">
              <a:rPr lang="en-GB" smtClean="0"/>
              <a:t>18</a:t>
            </a:fld>
            <a:endParaRPr lang="en-US" smtId="4294967295"/>
          </a:p>
        </p:txBody>
      </p:sp>
      <p:graphicFrame>
        <p:nvGraphicFramePr>
          <p:cNvPr id="6" name="ChartObject"/>
          <p:cNvGraphicFramePr/>
          <p:nvPr>
            <p:extLst>
              <p:ext uri="{D42A27DB-BD31-4B8C-83A1-F6EECF244321}">
                <p14:modId xmlns:p14="http://schemas.microsoft.com/office/powerpoint/2010/main" val="2139314339"/>
              </p:ext>
            </p:extLst>
          </p:nvPr>
        </p:nvGraphicFramePr>
        <p:xfrm>
          <a:off x="609600" y="1600200"/>
          <a:ext cx="9284898"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2405938043"/>
              </p:ext>
            </p:extLst>
          </p:nvPr>
        </p:nvGraphicFramePr>
        <p:xfrm>
          <a:off x="8729932" y="1600200"/>
          <a:ext cx="2852468"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Kjenner du til at Oslo ble tildelt prisen Europas miljøhovedstad 2019?</a:t>
            </a:r>
          </a:p>
        </p:txBody>
      </p:sp>
      <p:sp>
        <p:nvSpPr>
          <p:cNvPr id="3" name="Content Placeholder 2"/>
          <p:cNvSpPr>
            <a:spLocks noGrp="1"/>
          </p:cNvSpPr>
          <p:nvPr/>
        </p:nvSpPr>
        <p:spPr/>
        <p:txBody>
          <a:bodyPr/>
          <a:lstStyle/>
          <a:p>
            <a:r>
              <a:rPr lang="en-US" smtClean="0" smtId="4294967295"/>
              <a:t>Click to edit Master text styles</a:t>
            </a:r>
          </a:p>
        </p:txBody>
      </p:sp>
      <p:sp>
        <p:nvSpPr>
          <p:cNvPr id="4" name="Slide Number Placeholder 3"/>
          <p:cNvSpPr>
            <a:spLocks noGrp="1"/>
          </p:cNvSpPr>
          <p:nvPr/>
        </p:nvSpPr>
        <p:spPr/>
        <p:txBody>
          <a:bodyPr/>
          <a:lstStyle/>
          <a:p>
            <a:fld id="{E095D7EC-D604-4179-A78F-DDCF3B01A296}" type="slidenum">
              <a:rPr lang="en-GB" smtClean="0"/>
              <a:t>19</a:t>
            </a:fld>
            <a:endParaRPr lang="en-US" smtId="4294967295"/>
          </a:p>
        </p:txBody>
      </p:sp>
      <p:graphicFrame>
        <p:nvGraphicFramePr>
          <p:cNvPr id="5" name="ChartObject"/>
          <p:cNvGraphicFramePr/>
          <p:nvPr>
            <p:extLst>
              <p:ext uri="{D42A27DB-BD31-4B8C-83A1-F6EECF244321}">
                <p14:modId xmlns:p14="http://schemas.microsoft.com/office/powerpoint/2010/main" val="2310988103"/>
              </p:ext>
            </p:extLst>
          </p:nvPr>
        </p:nvGraphicFramePr>
        <p:xfrm>
          <a:off x="359999" y="1708150"/>
          <a:ext cx="11466875" cy="40036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Om undersøkelsen</a:t>
            </a:r>
            <a:endParaRPr lang="nb-NO" dirty="0"/>
          </a:p>
        </p:txBody>
      </p:sp>
      <p:sp>
        <p:nvSpPr>
          <p:cNvPr id="3" name="Text Placeholder 2"/>
          <p:cNvSpPr>
            <a:spLocks noGrp="1"/>
          </p:cNvSpPr>
          <p:nvPr>
            <p:ph type="body" sz="quarter" idx="16"/>
          </p:nvPr>
        </p:nvSpPr>
        <p:spPr/>
        <p:txBody>
          <a:bodyPr/>
          <a:lstStyle/>
          <a:p>
            <a:r>
              <a:rPr lang="nb-NO" dirty="0" smtClean="0"/>
              <a:t>1</a:t>
            </a:r>
            <a:endParaRPr lang="nb-NO" dirty="0"/>
          </a:p>
        </p:txBody>
      </p:sp>
    </p:spTree>
    <p:extLst>
      <p:ext uri="{BB962C8B-B14F-4D97-AF65-F5344CB8AC3E}">
        <p14:creationId xmlns:p14="http://schemas.microsoft.com/office/powerpoint/2010/main" val="3238590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069995C6-84BF-419E-8C44-5A17A9DBDC50}" type="slidenum">
              <a:rPr lang="en-GB" smtClean="0"/>
              <a:t>20</a:t>
            </a:fld>
            <a:endParaRPr lang="en-US" smtId="4294967295"/>
          </a:p>
        </p:txBody>
      </p:sp>
      <p:graphicFrame>
        <p:nvGraphicFramePr>
          <p:cNvPr id="6" name="ChartObject"/>
          <p:cNvGraphicFramePr/>
          <p:nvPr>
            <p:extLst>
              <p:ext uri="{D42A27DB-BD31-4B8C-83A1-F6EECF244321}">
                <p14:modId xmlns:p14="http://schemas.microsoft.com/office/powerpoint/2010/main" val="2166097090"/>
              </p:ext>
            </p:extLst>
          </p:nvPr>
        </p:nvGraphicFramePr>
        <p:xfrm>
          <a:off x="609599" y="1600200"/>
          <a:ext cx="9259019"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2139648157"/>
              </p:ext>
            </p:extLst>
          </p:nvPr>
        </p:nvGraphicFramePr>
        <p:xfrm>
          <a:off x="8712678" y="1600200"/>
          <a:ext cx="2869721"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Bruk av fritiden</a:t>
            </a:r>
            <a:endParaRPr lang="nb-NO" dirty="0"/>
          </a:p>
        </p:txBody>
      </p:sp>
      <p:sp>
        <p:nvSpPr>
          <p:cNvPr id="3" name="Text Placeholder 2"/>
          <p:cNvSpPr>
            <a:spLocks noGrp="1"/>
          </p:cNvSpPr>
          <p:nvPr>
            <p:ph type="body" sz="quarter" idx="16"/>
          </p:nvPr>
        </p:nvSpPr>
        <p:spPr/>
        <p:txBody>
          <a:bodyPr/>
          <a:lstStyle/>
          <a:p>
            <a:r>
              <a:rPr lang="nb-NO" dirty="0" smtClean="0"/>
              <a:t>6</a:t>
            </a:r>
            <a:endParaRPr lang="nb-NO" dirty="0"/>
          </a:p>
        </p:txBody>
      </p:sp>
    </p:spTree>
    <p:extLst>
      <p:ext uri="{BB962C8B-B14F-4D97-AF65-F5344CB8AC3E}">
        <p14:creationId xmlns:p14="http://schemas.microsoft.com/office/powerpoint/2010/main" val="53485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F2918BE2-17BD-436F-8403-16463CF57046}" type="slidenum">
              <a:rPr lang="en-GB" smtClean="0"/>
              <a:t>22</a:t>
            </a:fld>
            <a:endParaRPr lang="en-US" smtId="4294967295"/>
          </a:p>
        </p:txBody>
      </p:sp>
      <p:graphicFrame>
        <p:nvGraphicFramePr>
          <p:cNvPr id="6" name="ChartObject"/>
          <p:cNvGraphicFramePr/>
          <p:nvPr>
            <p:extLst>
              <p:ext uri="{D42A27DB-BD31-4B8C-83A1-F6EECF244321}">
                <p14:modId xmlns:p14="http://schemas.microsoft.com/office/powerpoint/2010/main" val="1731887359"/>
              </p:ext>
            </p:extLst>
          </p:nvPr>
        </p:nvGraphicFramePr>
        <p:xfrm>
          <a:off x="609599" y="1600200"/>
          <a:ext cx="9379789"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3740575585"/>
              </p:ext>
            </p:extLst>
          </p:nvPr>
        </p:nvGraphicFramePr>
        <p:xfrm>
          <a:off x="8712678" y="1600200"/>
          <a:ext cx="2869721"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Vedlikehold av veier og fortau, trafikksikkerhet</a:t>
            </a:r>
            <a:endParaRPr lang="nb-NO" dirty="0"/>
          </a:p>
        </p:txBody>
      </p:sp>
      <p:sp>
        <p:nvSpPr>
          <p:cNvPr id="3" name="Text Placeholder 2"/>
          <p:cNvSpPr>
            <a:spLocks noGrp="1"/>
          </p:cNvSpPr>
          <p:nvPr>
            <p:ph type="body" sz="quarter" idx="16"/>
          </p:nvPr>
        </p:nvSpPr>
        <p:spPr/>
        <p:txBody>
          <a:bodyPr/>
          <a:lstStyle/>
          <a:p>
            <a:r>
              <a:rPr lang="nb-NO" dirty="0" smtClean="0"/>
              <a:t>7</a:t>
            </a:r>
            <a:endParaRPr lang="nb-NO" dirty="0"/>
          </a:p>
        </p:txBody>
      </p:sp>
    </p:spTree>
    <p:extLst>
      <p:ext uri="{BB962C8B-B14F-4D97-AF65-F5344CB8AC3E}">
        <p14:creationId xmlns:p14="http://schemas.microsoft.com/office/powerpoint/2010/main" val="3052078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16E506A8-053A-4DD2-89E3-C6BB83601FAD}" type="slidenum">
              <a:rPr lang="en-GB" smtClean="0"/>
              <a:t>24</a:t>
            </a:fld>
            <a:endParaRPr lang="en-US" smtId="4294967295"/>
          </a:p>
        </p:txBody>
      </p:sp>
      <p:graphicFrame>
        <p:nvGraphicFramePr>
          <p:cNvPr id="6" name="ChartObject"/>
          <p:cNvGraphicFramePr/>
          <p:nvPr>
            <p:extLst>
              <p:ext uri="{D42A27DB-BD31-4B8C-83A1-F6EECF244321}">
                <p14:modId xmlns:p14="http://schemas.microsoft.com/office/powerpoint/2010/main" val="83349136"/>
              </p:ext>
            </p:extLst>
          </p:nvPr>
        </p:nvGraphicFramePr>
        <p:xfrm>
          <a:off x="609599" y="1600200"/>
          <a:ext cx="9310777"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1161499266"/>
              </p:ext>
            </p:extLst>
          </p:nvPr>
        </p:nvGraphicFramePr>
        <p:xfrm>
          <a:off x="8729932" y="1600200"/>
          <a:ext cx="2852468"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5DC7AC44-5DBD-48C6-9816-171E431D78F2}" type="slidenum">
              <a:rPr lang="en-GB" smtClean="0"/>
              <a:t>25</a:t>
            </a:fld>
            <a:endParaRPr lang="en-US" smtId="4294967295"/>
          </a:p>
        </p:txBody>
      </p:sp>
      <p:graphicFrame>
        <p:nvGraphicFramePr>
          <p:cNvPr id="6" name="ChartObject"/>
          <p:cNvGraphicFramePr/>
          <p:nvPr>
            <p:extLst>
              <p:ext uri="{D42A27DB-BD31-4B8C-83A1-F6EECF244321}">
                <p14:modId xmlns:p14="http://schemas.microsoft.com/office/powerpoint/2010/main" val="911837361"/>
              </p:ext>
            </p:extLst>
          </p:nvPr>
        </p:nvGraphicFramePr>
        <p:xfrm>
          <a:off x="609600" y="1600200"/>
          <a:ext cx="9276272"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2393106425"/>
              </p:ext>
            </p:extLst>
          </p:nvPr>
        </p:nvGraphicFramePr>
        <p:xfrm>
          <a:off x="8738558" y="1600200"/>
          <a:ext cx="2843842"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Oppvekstmiljø for barn og unge</a:t>
            </a:r>
            <a:endParaRPr lang="nb-NO" dirty="0"/>
          </a:p>
        </p:txBody>
      </p:sp>
      <p:sp>
        <p:nvSpPr>
          <p:cNvPr id="3" name="Text Placeholder 2"/>
          <p:cNvSpPr>
            <a:spLocks noGrp="1"/>
          </p:cNvSpPr>
          <p:nvPr>
            <p:ph type="body" sz="quarter" idx="16"/>
          </p:nvPr>
        </p:nvSpPr>
        <p:spPr/>
        <p:txBody>
          <a:bodyPr/>
          <a:lstStyle/>
          <a:p>
            <a:r>
              <a:rPr lang="nb-NO" dirty="0"/>
              <a:t>8</a:t>
            </a:r>
            <a:endParaRPr lang="nb-NO" dirty="0"/>
          </a:p>
        </p:txBody>
      </p:sp>
    </p:spTree>
    <p:extLst>
      <p:ext uri="{BB962C8B-B14F-4D97-AF65-F5344CB8AC3E}">
        <p14:creationId xmlns:p14="http://schemas.microsoft.com/office/powerpoint/2010/main" val="3675724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ED8896C1-128A-4212-882B-74A3E5095943}" type="slidenum">
              <a:rPr lang="en-GB" smtClean="0"/>
              <a:t>27</a:t>
            </a:fld>
            <a:endParaRPr lang="en-US" smtId="4294967295"/>
          </a:p>
        </p:txBody>
      </p:sp>
      <p:graphicFrame>
        <p:nvGraphicFramePr>
          <p:cNvPr id="6" name="ChartObject"/>
          <p:cNvGraphicFramePr/>
          <p:nvPr>
            <p:extLst>
              <p:ext uri="{D42A27DB-BD31-4B8C-83A1-F6EECF244321}">
                <p14:modId xmlns:p14="http://schemas.microsoft.com/office/powerpoint/2010/main" val="2903683286"/>
              </p:ext>
            </p:extLst>
          </p:nvPr>
        </p:nvGraphicFramePr>
        <p:xfrm>
          <a:off x="609599" y="1600200"/>
          <a:ext cx="9267645"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313458097"/>
              </p:ext>
            </p:extLst>
          </p:nvPr>
        </p:nvGraphicFramePr>
        <p:xfrm>
          <a:off x="8704052" y="1600200"/>
          <a:ext cx="2878347"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Kulturtilbudet</a:t>
            </a:r>
            <a:endParaRPr lang="nb-NO" dirty="0"/>
          </a:p>
        </p:txBody>
      </p:sp>
      <p:sp>
        <p:nvSpPr>
          <p:cNvPr id="3" name="Text Placeholder 2"/>
          <p:cNvSpPr>
            <a:spLocks noGrp="1"/>
          </p:cNvSpPr>
          <p:nvPr>
            <p:ph type="body" sz="quarter" idx="16"/>
          </p:nvPr>
        </p:nvSpPr>
        <p:spPr/>
        <p:txBody>
          <a:bodyPr/>
          <a:lstStyle/>
          <a:p>
            <a:r>
              <a:rPr lang="nb-NO" dirty="0" smtClean="0"/>
              <a:t>9</a:t>
            </a:r>
            <a:endParaRPr lang="nb-NO" dirty="0"/>
          </a:p>
        </p:txBody>
      </p:sp>
    </p:spTree>
    <p:extLst>
      <p:ext uri="{BB962C8B-B14F-4D97-AF65-F5344CB8AC3E}">
        <p14:creationId xmlns:p14="http://schemas.microsoft.com/office/powerpoint/2010/main" val="1337112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DBEFDA24-4F0A-49C6-81A9-CA948A56C10C}" type="slidenum">
              <a:rPr lang="en-GB" smtClean="0"/>
              <a:t>29</a:t>
            </a:fld>
            <a:endParaRPr lang="en-US" smtId="4294967295"/>
          </a:p>
        </p:txBody>
      </p:sp>
      <p:graphicFrame>
        <p:nvGraphicFramePr>
          <p:cNvPr id="6" name="ChartObject"/>
          <p:cNvGraphicFramePr/>
          <p:nvPr>
            <p:extLst>
              <p:ext uri="{D42A27DB-BD31-4B8C-83A1-F6EECF244321}">
                <p14:modId xmlns:p14="http://schemas.microsoft.com/office/powerpoint/2010/main" val="1633238446"/>
              </p:ext>
            </p:extLst>
          </p:nvPr>
        </p:nvGraphicFramePr>
        <p:xfrm>
          <a:off x="609600" y="1600200"/>
          <a:ext cx="9276272"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4055941044"/>
              </p:ext>
            </p:extLst>
          </p:nvPr>
        </p:nvGraphicFramePr>
        <p:xfrm>
          <a:off x="8747184" y="1600200"/>
          <a:ext cx="2835215"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Om årets undersøkelse</a:t>
            </a:r>
            <a:endParaRPr lang="nb-NO" dirty="0"/>
          </a:p>
        </p:txBody>
      </p:sp>
      <p:sp>
        <p:nvSpPr>
          <p:cNvPr id="3" name="Content Placeholder 2"/>
          <p:cNvSpPr>
            <a:spLocks noGrp="1"/>
          </p:cNvSpPr>
          <p:nvPr>
            <p:ph sz="half" idx="1"/>
          </p:nvPr>
        </p:nvSpPr>
        <p:spPr>
          <a:xfrm>
            <a:off x="336884" y="1431758"/>
            <a:ext cx="5384800" cy="4525963"/>
          </a:xfrm>
        </p:spPr>
        <p:txBody>
          <a:bodyPr/>
          <a:lstStyle/>
          <a:p>
            <a:pPr algn="just"/>
            <a:r>
              <a:rPr lang="nb-NO" sz="1200" dirty="0" smtId="4294967295"/>
              <a:t>På oppdrag fra Oslo kommune, Byrådsavdeling for finans, har </a:t>
            </a:r>
            <a:r>
              <a:rPr lang="nb-NO" sz="1200" dirty="0" err="1" smtId="4294967295"/>
              <a:t>Kantar</a:t>
            </a:r>
            <a:r>
              <a:rPr lang="nb-NO" sz="1200" dirty="0" smtId="4294967295"/>
              <a:t> TNS gjennomført Publikumsundersøkelsen 2018. Formålet med undersøkelsen er å gi kommunens politikere og ansatte en oppdatert oversikt over innbyggernes og brukernes tilfredshet med kommunens tjenester og deres oppfatninger om det å bo i Oslo kommune. Årets undersøkelse skal også forsøke å finne fram til viktige bakgrunnsforhold som kan forklare undersøkelsens resultater. Målgruppen for undersøkelsen er personer på 18 år eller eldre, som er bosatt i Oslo kommune. </a:t>
            </a:r>
          </a:p>
          <a:p>
            <a:pPr algn="just"/>
            <a:r>
              <a:rPr lang="nb-NO" sz="1200" dirty="0" smtId="4294967295"/>
              <a:t>Den sentrale bruker- og publikumsundersøkelsen for Oslo kommune er tidligere gjennomført i 1998, 2001, 2004, 2007, 2010 og 2014. I 2007 ble brukeraspektet tonet noe ned, blant annet fordi det gjennomføres mange dedikerte brukerundersøkelser i kommunens ulike virksomheter. I 2014 er spørsmål om det kollektive transporttilbudet fjernet da dette måles gjennom andre undersøkelser. </a:t>
            </a:r>
          </a:p>
          <a:p>
            <a:pPr algn="just"/>
            <a:r>
              <a:rPr lang="nb-NO" sz="1200" dirty="0" smtId="4294967295"/>
              <a:t>Foran årets undersøkelse har spørreskjemaet som tidligere gjennomgått en revisjon med tanke på å forenkle språket og kutte ned på omfanget. Målet med forenklingen har som tidligere vært å øke svarresponsen, og dermed kvaliteten på undersøkelsen. Hovedtrekkene i spørsmålsformuleringer og svarskalaer er imidlertid tatt vare på, for å sikre at resultatene kan sammenlignes med de tidligere undersøkelsene.</a:t>
            </a:r>
          </a:p>
          <a:p>
            <a:endParaRPr lang="nb-NO" sz="1200" dirty="0"/>
          </a:p>
        </p:txBody>
      </p:sp>
      <p:sp>
        <p:nvSpPr>
          <p:cNvPr id="4" name="Content Placeholder 3"/>
          <p:cNvSpPr>
            <a:spLocks noGrp="1"/>
          </p:cNvSpPr>
          <p:nvPr>
            <p:ph sz="half" idx="2"/>
          </p:nvPr>
        </p:nvSpPr>
        <p:spPr>
          <a:xfrm>
            <a:off x="6205621" y="1407695"/>
            <a:ext cx="5384800" cy="4525963"/>
          </a:xfrm>
        </p:spPr>
        <p:txBody>
          <a:bodyPr/>
          <a:lstStyle/>
          <a:p>
            <a:pPr algn="just"/>
            <a:r>
              <a:rPr lang="nb-NO" sz="1200" dirty="0" smtId="4294967295"/>
              <a:t>Feltarbeidet ble gjennomført i perioden 27. mars – 23. mai 2018. En første påminnelse ble sendt via SMS til de som ikke hadde svart den 16. april 2018 og som har mobiltelefon, i alt til 19 647 personer. Andre påminnelse ble sendt ut postalt den 23. april 2018, til i alt 21 943 personer. </a:t>
            </a:r>
            <a:endParaRPr lang="nb-NO" sz="1200" dirty="0" smtClean="0" smtId="4294967295"/>
          </a:p>
          <a:p>
            <a:pPr algn="just"/>
            <a:r>
              <a:rPr lang="nb-NO" sz="1200" dirty="0" smtId="4294967295"/>
              <a:t>Utvalget (adressene) ble som tidligere trukket fra folkeregisteret. Utvalget ble i utgangspunktet dimensjonert og trukket for å sikre god representativitet på bydelsnivå og personer med innvandrerbakgrunn. Det er til sammen blitt sendt ut 30 000 postale spørreskjema. Utsendingens fordeling på kjønn, alder og bydeler vises i den første kolonnen til høyre i tabellene 1 - 3. I tabell 4 vises fordeling på landbakgrunn med mer enn 50 svar blant personer med innvandrerbakgrunn. </a:t>
            </a:r>
            <a:endParaRPr lang="nb-NO" sz="1200" dirty="0" smtClean="0" smtId="4294967295"/>
          </a:p>
          <a:p>
            <a:pPr algn="just"/>
            <a:r>
              <a:rPr lang="nb-NO" sz="1200" dirty="0" smtId="4294967295"/>
              <a:t>Svarprosenten varierer betydelig mellom bydelene. Svarresponsen er høyest på Ullern (41 prosent), i Nordre Aker og Vestre Aker (40 prosent), Østensjø og Nordstrand (39 prosent). Tilsvarende ligger responsen lavest i bydelene Stovner (26 prosent), Søndre Nordstrand (29 prosent), Alna og Grorud (30 prosent). </a:t>
            </a:r>
            <a:endParaRPr lang="nb-NO" sz="1200" dirty="0" smtClean="0" smtId="4294967295"/>
          </a:p>
          <a:p>
            <a:pPr algn="just"/>
            <a:r>
              <a:rPr lang="nb-NO" sz="1200" dirty="0" smtClean="0" smtId="4294967295"/>
              <a:t>Tabellen på neste side viser </a:t>
            </a:r>
            <a:r>
              <a:rPr lang="nb-NO" sz="1200" dirty="0" smtId="4294967295"/>
              <a:t>bruttoutvalget fordelt på bydeler trukket og justert for respons i 2014 med sikte på om lag like mange svar fra hver bydel (minus Marka). </a:t>
            </a:r>
          </a:p>
          <a:p>
            <a:endParaRPr lang="nb-NO" sz="1200" dirty="0" smtId="4294967295"/>
          </a:p>
          <a:p>
            <a:endParaRPr lang="nb-NO" sz="1200" dirty="0" smtId="4294967295"/>
          </a:p>
          <a:p>
            <a:endParaRPr lang="nb-NO" sz="1200" dirty="0"/>
          </a:p>
        </p:txBody>
      </p:sp>
      <p:sp>
        <p:nvSpPr>
          <p:cNvPr id="5" name="Slide Number Placeholder 4"/>
          <p:cNvSpPr>
            <a:spLocks noGrp="1"/>
          </p:cNvSpPr>
          <p:nvPr>
            <p:ph type="sldNum" sz="quarter" idx="3"/>
          </p:nvPr>
        </p:nvSpPr>
        <p:spPr/>
        <p:txBody>
          <a:bodyPr/>
          <a:lstStyle/>
          <a:p>
            <a:fld id="{93AE1883-0942-4AA3-9DB2-9C7C3A0314B1}" type="slidenum">
              <a:rPr lang="en-GB" smtClean="0"/>
              <a:t>3</a:t>
            </a:fld>
            <a:endParaRPr lang="en-US" smtId="4294967295"/>
          </a:p>
        </p:txBody>
      </p:sp>
    </p:spTree>
    <p:extLst>
      <p:ext uri="{BB962C8B-B14F-4D97-AF65-F5344CB8AC3E}">
        <p14:creationId xmlns:p14="http://schemas.microsoft.com/office/powerpoint/2010/main" val="189067909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Medvirkning, informasjon og digitale tjenester</a:t>
            </a:r>
            <a:endParaRPr lang="nb-NO" dirty="0"/>
          </a:p>
        </p:txBody>
      </p:sp>
      <p:sp>
        <p:nvSpPr>
          <p:cNvPr id="3" name="Text Placeholder 2"/>
          <p:cNvSpPr>
            <a:spLocks noGrp="1"/>
          </p:cNvSpPr>
          <p:nvPr>
            <p:ph type="body" sz="quarter" idx="16"/>
          </p:nvPr>
        </p:nvSpPr>
        <p:spPr/>
        <p:txBody>
          <a:bodyPr/>
          <a:lstStyle/>
          <a:p>
            <a:r>
              <a:rPr lang="nb-NO" dirty="0" smtClean="0"/>
              <a:t>10</a:t>
            </a:r>
            <a:endParaRPr lang="nb-NO" dirty="0"/>
          </a:p>
        </p:txBody>
      </p:sp>
    </p:spTree>
    <p:extLst>
      <p:ext uri="{BB962C8B-B14F-4D97-AF65-F5344CB8AC3E}">
        <p14:creationId xmlns:p14="http://schemas.microsoft.com/office/powerpoint/2010/main" val="176648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EC089107-C8B0-4E0D-998B-555224E3D8BC}" type="slidenum">
              <a:rPr lang="en-GB" smtClean="0"/>
              <a:t>31</a:t>
            </a:fld>
            <a:endParaRPr lang="en-US" smtId="4294967295"/>
          </a:p>
        </p:txBody>
      </p:sp>
      <p:graphicFrame>
        <p:nvGraphicFramePr>
          <p:cNvPr id="6" name="ChartObject"/>
          <p:cNvGraphicFramePr/>
          <p:nvPr>
            <p:extLst>
              <p:ext uri="{D42A27DB-BD31-4B8C-83A1-F6EECF244321}">
                <p14:modId xmlns:p14="http://schemas.microsoft.com/office/powerpoint/2010/main" val="4240999614"/>
              </p:ext>
            </p:extLst>
          </p:nvPr>
        </p:nvGraphicFramePr>
        <p:xfrm>
          <a:off x="609600" y="1600200"/>
          <a:ext cx="9241766"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1274725719"/>
              </p:ext>
            </p:extLst>
          </p:nvPr>
        </p:nvGraphicFramePr>
        <p:xfrm>
          <a:off x="8712678" y="1600200"/>
          <a:ext cx="2869721"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341" y="381557"/>
            <a:ext cx="11466875" cy="704346"/>
          </a:xfrm>
        </p:spPr>
        <p:txBody>
          <a:bodyPr/>
          <a:lstStyle/>
          <a:p>
            <a:r>
              <a:rPr lang="nb-NO" dirty="0" smtClean="0"/>
              <a:t>Antall utsendelser (bruttoutvalget), antall intervju og svarprosent etter bydeler</a:t>
            </a:r>
            <a:endParaRPr lang="nb-NO" dirty="0"/>
          </a:p>
        </p:txBody>
      </p:sp>
      <p:pic>
        <p:nvPicPr>
          <p:cNvPr id="5" name="Content Placeholder 4"/>
          <p:cNvPicPr>
            <a:picLocks noGrp="1" noChangeAspect="1"/>
          </p:cNvPicPr>
          <p:nvPr>
            <p:ph idx="1"/>
          </p:nvPr>
        </p:nvPicPr>
        <p:blipFill>
          <a:blip r:embed="rId2"/>
          <a:stretch>
            <a:fillRect/>
          </a:stretch>
        </p:blipFill>
        <p:spPr>
          <a:xfrm>
            <a:off x="298779" y="1183689"/>
            <a:ext cx="5885349" cy="3506298"/>
          </a:xfrm>
          <a:prstGeom prst="rect">
            <a:avLst/>
          </a:prstGeom>
        </p:spPr>
      </p:pic>
      <p:sp>
        <p:nvSpPr>
          <p:cNvPr id="4" name="Slide Number Placeholder 3"/>
          <p:cNvSpPr>
            <a:spLocks noGrp="1"/>
          </p:cNvSpPr>
          <p:nvPr>
            <p:ph type="sldNum" sz="quarter" idx="2"/>
          </p:nvPr>
        </p:nvSpPr>
        <p:spPr/>
        <p:txBody>
          <a:bodyPr/>
          <a:lstStyle/>
          <a:p>
            <a:fld id="{93AE1883-0942-4AA3-9DB2-9C7C3A0314B1}" type="slidenum">
              <a:rPr lang="en-GB" smtClean="0"/>
              <a:t>4</a:t>
            </a:fld>
            <a:endParaRPr lang="en-US" smtId="4294967295"/>
          </a:p>
        </p:txBody>
      </p:sp>
      <p:sp>
        <p:nvSpPr>
          <p:cNvPr id="7" name="Content Placeholder 3"/>
          <p:cNvSpPr txBox="1">
            <a:spLocks/>
          </p:cNvSpPr>
          <p:nvPr/>
        </p:nvSpPr>
        <p:spPr>
          <a:xfrm>
            <a:off x="6518786" y="1125147"/>
            <a:ext cx="5425855" cy="4525963"/>
          </a:xfrm>
          <a:prstGeom prst="rect">
            <a:avLst/>
          </a:prstGeom>
        </p:spPr>
        <p:txBody>
          <a:bodyPr vert="horz" lIns="0" tIns="0" rIns="0" bIns="0" rtlCol="0" anchor="t"/>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nb-NO" sz="1200" dirty="0" smtClean="0" smtId="4294967295"/>
              <a:t>Svarprosenten varierer betydelig mellom bydelene. Svarresponsen er høyest på Ullern (41 prosent), i Nordre Aker og Vestre Aker (40 prosent), Østensjø og Nordstrand (39 prosent). Tilsvarende ligger responsen lavest i bydelene Stovner (26 prosent), Søndre Nordstrand (29 prosent), Alna og Grorud (30 prosent). </a:t>
            </a:r>
          </a:p>
          <a:p>
            <a:pPr algn="just"/>
            <a:endParaRPr lang="nb-NO" sz="1200" dirty="0" smtClean="0" smtId="4294967295"/>
          </a:p>
          <a:p>
            <a:pPr algn="just"/>
            <a:r>
              <a:rPr lang="nb-NO" sz="1200" dirty="0"/>
              <a:t>Andelen av befolkningen i Oslo kommune som har innvandrerbakgrunn var 33,1 prosent ved inngangen til 2018. Personer med bakgrunn fra Asia utgjorde 40,1 prosent av byens innvandrerbefolkning, mens 17,8 prosent hadde afrikansk bakgrunn. Personer med europeisk landbakgrunn (utenom norsk) utgjorde 37,4 prosent av innvandrerbefolkningen</a:t>
            </a:r>
            <a:r>
              <a:rPr lang="nb-NO" sz="1200" dirty="0" smtClean="0"/>
              <a:t>.</a:t>
            </a:r>
          </a:p>
          <a:p>
            <a:pPr algn="just"/>
            <a:endParaRPr lang="nb-NO" sz="1200" dirty="0"/>
          </a:p>
          <a:p>
            <a:pPr algn="just"/>
            <a:r>
              <a:rPr lang="nb-NO" sz="1200" dirty="0"/>
              <a:t>Bruttoutvalget ble tilrettelagt med 34,7 prosent personer med innvandrerbakgrunn og 65,3 prosent blant personer med norsk bakgrunn, en svak oversampling av innvandrergruppene (1,6 prosentpoeng). </a:t>
            </a:r>
            <a:r>
              <a:rPr lang="nb-NO" sz="1200" dirty="0" smtClean="0"/>
              <a:t>Av </a:t>
            </a:r>
            <a:r>
              <a:rPr lang="nb-NO" sz="1200" dirty="0"/>
              <a:t>de som svarte, har 74,7 prosent norsk bakgrunn mens 25,3 prosent har innvandrerbakgrunn. </a:t>
            </a:r>
            <a:endParaRPr lang="nb-NO" sz="1200" dirty="0" smtClean="0"/>
          </a:p>
          <a:p>
            <a:pPr algn="just"/>
            <a:endParaRPr lang="nb-NO" sz="1200" dirty="0"/>
          </a:p>
          <a:p>
            <a:pPr algn="just"/>
            <a:r>
              <a:rPr lang="nb-NO" sz="1200" dirty="0" smtClean="0"/>
              <a:t>Undersøkelsen </a:t>
            </a:r>
            <a:r>
              <a:rPr lang="nb-NO" sz="1200" dirty="0"/>
              <a:t>er vektet på kjønn, firedelt alder og bydeler. Vekting benyttes for å kompensere for skjevheter blant de som svarer etter kjente kjennetegn. Grupper som er underrepresentert blant de som svarer (som svarer i mindre grad enn andre), blir vektet opp slik at de skal telle like mye som i universet (befolkningen i Oslo). Tilsvarende blir grupper som i større grad svarer, vektet ned i henhold til befolkningssammensetningen. </a:t>
            </a:r>
            <a:endParaRPr lang="nb-NO" sz="1200" dirty="0" smtClean="0"/>
          </a:p>
          <a:p>
            <a:pPr algn="just"/>
            <a:endParaRPr lang="nb-NO" sz="1200" dirty="0" smtId="4294967295"/>
          </a:p>
          <a:p>
            <a:pPr algn="just"/>
            <a:r>
              <a:rPr lang="nb-NO" sz="1200" dirty="0" smtClean="0" smtId="4294967295"/>
              <a:t>Denne </a:t>
            </a:r>
            <a:r>
              <a:rPr lang="nb-NO" sz="1200" dirty="0" smtId="4294967295"/>
              <a:t>bydelsrapporten baseres på i alt </a:t>
            </a:r>
            <a:r>
              <a:rPr lang="nb-NO" sz="1200" dirty="0" smtClean="0" smtId="4294967295"/>
              <a:t>681 </a:t>
            </a:r>
            <a:r>
              <a:rPr lang="nb-NO" sz="1200" dirty="0" smtId="4294967295"/>
              <a:t>svar fra bydel </a:t>
            </a:r>
            <a:r>
              <a:rPr lang="nb-NO" sz="1200" dirty="0" smtClean="0" smtId="4294967295"/>
              <a:t>Vestre Aker (677 </a:t>
            </a:r>
            <a:r>
              <a:rPr lang="nb-NO" sz="1200" dirty="0" smtId="4294967295"/>
              <a:t>svar etter vekting). For orden skyld viser vi til at grafikken i denne rapporten har påsatt antall </a:t>
            </a:r>
            <a:r>
              <a:rPr lang="nb-NO" sz="1200" dirty="0" smtClean="0" smtId="4294967295"/>
              <a:t>(n) etter </a:t>
            </a:r>
            <a:r>
              <a:rPr lang="nb-NO" sz="1200" dirty="0" smtId="4294967295"/>
              <a:t>vekting. </a:t>
            </a:r>
          </a:p>
          <a:p>
            <a:pPr algn="just"/>
            <a:endParaRPr lang="nb-NO" sz="1200" dirty="0" smtClean="0"/>
          </a:p>
          <a:p>
            <a:pPr algn="just"/>
            <a:endParaRPr lang="nb-NO" sz="1200" dirty="0"/>
          </a:p>
        </p:txBody>
      </p:sp>
    </p:spTree>
    <p:extLst>
      <p:ext uri="{BB962C8B-B14F-4D97-AF65-F5344CB8AC3E}">
        <p14:creationId xmlns:p14="http://schemas.microsoft.com/office/powerpoint/2010/main" val="140607403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Trivsel og tilhørighet, nærmere vurdering av området man bor </a:t>
            </a:r>
            <a:endParaRPr lang="nb-NO" dirty="0"/>
          </a:p>
        </p:txBody>
      </p:sp>
      <p:sp>
        <p:nvSpPr>
          <p:cNvPr id="3" name="Text Placeholder 2"/>
          <p:cNvSpPr>
            <a:spLocks noGrp="1"/>
          </p:cNvSpPr>
          <p:nvPr>
            <p:ph type="body" sz="quarter" idx="16"/>
          </p:nvPr>
        </p:nvSpPr>
        <p:spPr/>
        <p:txBody>
          <a:bodyPr/>
          <a:lstStyle/>
          <a:p>
            <a:r>
              <a:rPr lang="nb-NO" dirty="0" smtClean="0"/>
              <a:t>2</a:t>
            </a:r>
            <a:endParaRPr lang="nb-NO" dirty="0"/>
          </a:p>
        </p:txBody>
      </p:sp>
    </p:spTree>
    <p:extLst>
      <p:ext uri="{BB962C8B-B14F-4D97-AF65-F5344CB8AC3E}">
        <p14:creationId xmlns:p14="http://schemas.microsoft.com/office/powerpoint/2010/main" val="1018572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BAD57E0E-729B-41EE-8A2C-C6A38CBE81F4}" type="slidenum">
              <a:rPr lang="en-GB" smtClean="0"/>
              <a:t>6</a:t>
            </a:fld>
            <a:endParaRPr lang="en-US" smtId="4294967295"/>
          </a:p>
        </p:txBody>
      </p:sp>
      <p:graphicFrame>
        <p:nvGraphicFramePr>
          <p:cNvPr id="6" name="ChartObject"/>
          <p:cNvGraphicFramePr/>
          <p:nvPr>
            <p:extLst>
              <p:ext uri="{D42A27DB-BD31-4B8C-83A1-F6EECF244321}">
                <p14:modId xmlns:p14="http://schemas.microsoft.com/office/powerpoint/2010/main" val="1954567206"/>
              </p:ext>
            </p:extLst>
          </p:nvPr>
        </p:nvGraphicFramePr>
        <p:xfrm>
          <a:off x="609600" y="1600200"/>
          <a:ext cx="8986576"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Object"/>
          <p:cNvGraphicFramePr/>
          <p:nvPr>
            <p:extLst>
              <p:ext uri="{D42A27DB-BD31-4B8C-83A1-F6EECF244321}">
                <p14:modId xmlns:p14="http://schemas.microsoft.com/office/powerpoint/2010/main" val="1623524123"/>
              </p:ext>
            </p:extLst>
          </p:nvPr>
        </p:nvGraphicFramePr>
        <p:xfrm>
          <a:off x="8747184" y="1600200"/>
          <a:ext cx="2835215"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A2AD8ACC-A060-4E7C-A8E2-8805C1C4D244}" type="slidenum">
              <a:rPr lang="en-GB" smtClean="0"/>
              <a:t>7</a:t>
            </a:fld>
            <a:endParaRPr lang="en-US" smtId="4294967295"/>
          </a:p>
        </p:txBody>
      </p:sp>
      <p:graphicFrame>
        <p:nvGraphicFramePr>
          <p:cNvPr id="6" name="ChartObject"/>
          <p:cNvGraphicFramePr/>
          <p:nvPr>
            <p:extLst>
              <p:ext uri="{D42A27DB-BD31-4B8C-83A1-F6EECF244321}">
                <p14:modId xmlns:p14="http://schemas.microsoft.com/office/powerpoint/2010/main" val="1493789994"/>
              </p:ext>
            </p:extLst>
          </p:nvPr>
        </p:nvGraphicFramePr>
        <p:xfrm>
          <a:off x="609599" y="1600200"/>
          <a:ext cx="9237785"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311988914"/>
              </p:ext>
            </p:extLst>
          </p:nvPr>
        </p:nvGraphicFramePr>
        <p:xfrm>
          <a:off x="8721968" y="1600200"/>
          <a:ext cx="2860431"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Tilfredshet med tjenestene</a:t>
            </a:r>
            <a:endParaRPr lang="nb-NO" dirty="0"/>
          </a:p>
        </p:txBody>
      </p:sp>
      <p:sp>
        <p:nvSpPr>
          <p:cNvPr id="3" name="Text Placeholder 2"/>
          <p:cNvSpPr>
            <a:spLocks noGrp="1"/>
          </p:cNvSpPr>
          <p:nvPr>
            <p:ph type="body" sz="quarter" idx="16"/>
          </p:nvPr>
        </p:nvSpPr>
        <p:spPr/>
        <p:txBody>
          <a:bodyPr/>
          <a:lstStyle/>
          <a:p>
            <a:r>
              <a:rPr lang="nb-NO" dirty="0" smtClean="0"/>
              <a:t>3</a:t>
            </a:r>
            <a:endParaRPr lang="nb-NO" dirty="0"/>
          </a:p>
        </p:txBody>
      </p:sp>
    </p:spTree>
    <p:extLst>
      <p:ext uri="{BB962C8B-B14F-4D97-AF65-F5344CB8AC3E}">
        <p14:creationId xmlns:p14="http://schemas.microsoft.com/office/powerpoint/2010/main" val="328354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F1DF63E8-46FA-4450-8793-A137EEC4AAC2}" type="slidenum">
              <a:rPr lang="en-GB" smtClean="0"/>
              <a:t>9</a:t>
            </a:fld>
            <a:endParaRPr lang="en-US" smtId="4294967295"/>
          </a:p>
        </p:txBody>
      </p:sp>
      <p:graphicFrame>
        <p:nvGraphicFramePr>
          <p:cNvPr id="6" name="ChartObject"/>
          <p:cNvGraphicFramePr/>
          <p:nvPr>
            <p:extLst>
              <p:ext uri="{D42A27DB-BD31-4B8C-83A1-F6EECF244321}">
                <p14:modId xmlns:p14="http://schemas.microsoft.com/office/powerpoint/2010/main" val="3658258976"/>
              </p:ext>
            </p:extLst>
          </p:nvPr>
        </p:nvGraphicFramePr>
        <p:xfrm>
          <a:off x="609600" y="1600200"/>
          <a:ext cx="9288026"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1947835699"/>
              </p:ext>
            </p:extLst>
          </p:nvPr>
        </p:nvGraphicFramePr>
        <p:xfrm>
          <a:off x="8711920" y="1600200"/>
          <a:ext cx="2870479"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1026"/>
  <p:tag name="AS_OS" val="Microsoft Windows NT 6.1.7601 Service Pack 1"/>
  <p:tag name="AS_RELEASE_DATE" val="2015.12.28"/>
  <p:tag name="AS_TITLE" val="Aspose.Slides for .NET 4.0"/>
  <p:tag name="AS_VERSION" val="15.11.0.0"/>
  <p:tag name="SLICKSLIDES" val="6.1"/>
</p:tagLst>
</file>

<file path=ppt/tags/tag2.xml><?xml version="1.0" encoding="utf-8"?>
<p:tagLst xmlns:a="http://schemas.openxmlformats.org/drawingml/2006/main" xmlns:r="http://schemas.openxmlformats.org/officeDocument/2006/relationships" xmlns:p="http://schemas.openxmlformats.org/presentationml/2006/main">
  <p:tag name="LOGO" val="CORPORATE_FOOTER"/>
  <p:tag name="LOGO_ORDER" val="1"/>
  <p:tag name="LOGO_POSITION" val="FOOTER"/>
</p:tagLst>
</file>

<file path=ppt/tags/tag3.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4.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5.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6.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7.xml><?xml version="1.0" encoding="utf-8"?>
<p:tagLst xmlns:a="http://schemas.openxmlformats.org/drawingml/2006/main" xmlns:r="http://schemas.openxmlformats.org/officeDocument/2006/relationships" xmlns:p="http://schemas.openxmlformats.org/presentationml/2006/main">
  <p:tag name="LOGO" val="CORPORATE_FOOTER"/>
  <p:tag name="LOGO_ORDER" val="1"/>
  <p:tag name="LOGO_POSITION" val="FOOTER"/>
</p:tagLst>
</file>

<file path=ppt/theme/theme1.xml><?xml version="1.0" encoding="utf-8"?>
<a:theme xmlns:a="http://schemas.openxmlformats.org/drawingml/2006/main" name="Kantar TNS Presentation Template (16_9)">
  <a:themeElements>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spDef>
      <a:spPr bwMode="ltGray">
        <a:solidFill>
          <a:srgbClr val="71717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Dark Green">
      <a:srgbClr val="145D04"/>
    </a:custClr>
    <a:custClr name="Dark Red">
      <a:srgbClr val="990002"/>
    </a:custClr>
    <a:custClr name="Dark Purple">
      <a:srgbClr val="4C1D52"/>
    </a:custClr>
    <a:custClr name="Dark Blue">
      <a:srgbClr val="131C6B"/>
    </a:custClr>
    <a:custClr name="Grey 1">
      <a:srgbClr val="333333"/>
    </a:custClr>
    <a:custClr name="Grey 2">
      <a:srgbClr val="848484"/>
    </a:custClr>
    <a:custClr name="Grey 3">
      <a:srgbClr val="A8A8A8"/>
    </a:custClr>
    <a:custClr name="Grey 4">
      <a:srgbClr val="CBCBCB"/>
    </a:custClr>
    <a:custClr name="Grey 5">
      <a:srgbClr val="DEDEDE"/>
    </a:custClr>
  </a:custClrLst>
  <a:extLst>
    <a:ext uri="{05A4C25C-085E-4340-85A3-A5531E510DB2}">
      <thm15:themeFamily xmlns:thm15="http://schemas.microsoft.com/office/thememl/2012/main" name="Presentation1" id="{7DCEF4DA-58B9-45BE-BAEE-04DD36E7E8DB}" vid="{6F53B164-D5E8-4269-A714-B542597FAEB9}"/>
    </a:ext>
  </a:extLst>
</a:theme>
</file>

<file path=ppt/theme/theme2.xml><?xml version="1.0" encoding="utf-8"?>
<a:theme xmlns:a="http://schemas.openxmlformats.org/drawingml/2006/main" name="Content slides - no sub heading">
  <a:themeElements>
    <a:clrScheme name="Kantar TNS colour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spDef>
      <a:spPr bwMode="ltGray">
        <a:solidFill>
          <a:schemeClr val="tx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Dark Green">
      <a:srgbClr val="145D04"/>
    </a:custClr>
    <a:custClr name="Dark Red">
      <a:srgbClr val="990002"/>
    </a:custClr>
    <a:custClr name="Dark Purple">
      <a:srgbClr val="4C1D52"/>
    </a:custClr>
    <a:custClr name="Dark Blue">
      <a:srgbClr val="131C6B"/>
    </a:custClr>
    <a:custClr name="Grey 1">
      <a:srgbClr val="333333"/>
    </a:custClr>
    <a:custClr name="Grey 2">
      <a:srgbClr val="848484"/>
    </a:custClr>
    <a:custClr name="Grey 3">
      <a:srgbClr val="A8A8A8"/>
    </a:custClr>
    <a:custClr name="Grey 4">
      <a:srgbClr val="CBCBCB"/>
    </a:custClr>
    <a:custClr name="Grey 5">
      <a:srgbClr val="DEDEDE"/>
    </a:custClr>
  </a:custClrLst>
  <a:extLst>
    <a:ext uri="{05A4C25C-085E-4340-85A3-A5531E510DB2}">
      <thm15:themeFamily xmlns:thm15="http://schemas.microsoft.com/office/thememl/2012/main" name="Presentation1" id="{7DCEF4DA-58B9-45BE-BAEE-04DD36E7E8DB}" vid="{62C536E8-2063-4E2B-88A8-C3390FC0C68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custClrLst>
    <a:custClr name="Dark Green">
      <a:srgbClr val="145D04"/>
    </a:custClr>
    <a:custClr name="Dark Red">
      <a:srgbClr val="990002"/>
    </a:custClr>
    <a:custClr name="Dark Purple">
      <a:srgbClr val="4C1D52"/>
    </a:custClr>
    <a:custClr name="Dark Blue">
      <a:srgbClr val="131C6B"/>
    </a:custClr>
    <a:custClr name="Grey 1">
      <a:srgbClr val="333333"/>
    </a:custClr>
    <a:custClr name="Grey 2">
      <a:srgbClr val="848484"/>
    </a:custClr>
    <a:custClr name="Grey 3">
      <a:srgbClr val="A8A8A8"/>
    </a:custClr>
    <a:custClr name="Grey 4">
      <a:srgbClr val="CBCBCB"/>
    </a:custClr>
    <a:custClr name="Grey 5">
      <a:srgbClr val="DEDEDE"/>
    </a:custClr>
  </a:custClr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0.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1.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2.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3.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4.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5.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6.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7.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8.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9.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0.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1.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2.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3.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4.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5.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6.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7.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8.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9.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3.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30.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31.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32.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33.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34.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35.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4.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5.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6.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7.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8.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9.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E0124B74836EC48BF76AC0B1485D8FE" ma:contentTypeVersion="2" ma:contentTypeDescription="Create a new document." ma:contentTypeScope="" ma:versionID="7ef99f3146b73b0ac456aadb94661107">
  <xsd:schema xmlns:xsd="http://www.w3.org/2001/XMLSchema" xmlns:xs="http://www.w3.org/2001/XMLSchema" xmlns:p="http://schemas.microsoft.com/office/2006/metadata/properties" xmlns:ns2="0b437f98-23ae-4433-b13b-76c2068079ae" targetNamespace="http://schemas.microsoft.com/office/2006/metadata/properties" ma:root="true" ma:fieldsID="963eca439521cf874d5dbf5bfcb44ac3" ns2:_="">
    <xsd:import namespace="0b437f98-23ae-4433-b13b-76c2068079ae"/>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437f98-23ae-4433-b13b-76c2068079a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C375B81-FBF5-4924-A5E0-F0376D8E7D52}">
  <ds:schemaRefs>
    <ds:schemaRef ds:uri="http://schemas.microsoft.com/sharepoint/v3/contenttype/forms"/>
  </ds:schemaRefs>
</ds:datastoreItem>
</file>

<file path=customXml/itemProps2.xml><?xml version="1.0" encoding="utf-8"?>
<ds:datastoreItem xmlns:ds="http://schemas.openxmlformats.org/officeDocument/2006/customXml" ds:itemID="{CE3F8E83-05DC-487A-A662-35C7C7CC3C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437f98-23ae-4433-b13b-76c2068079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2193883-9DEF-4394-A746-8B0504B231C0}">
  <ds:schemaRefs>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http://purl.org/dc/elements/1.1/"/>
    <ds:schemaRef ds:uri="http://schemas.microsoft.com/office/2006/metadata/properties"/>
    <ds:schemaRef ds:uri="http://www.w3.org/XML/1998/namespace"/>
    <ds:schemaRef ds:uri="http://purl.org/dc/dcmitype/"/>
    <ds:schemaRef ds:uri="0b437f98-23ae-4433-b13b-76c2068079ae"/>
  </ds:schemaRefs>
</ds:datastoreItem>
</file>

<file path=docProps/app.xml><?xml version="1.0" encoding="utf-8"?>
<Properties xmlns="http://schemas.openxmlformats.org/officeDocument/2006/extended-properties" xmlns:vt="http://schemas.openxmlformats.org/officeDocument/2006/docPropsVTypes">
  <Template/>
  <TotalTime>26</TotalTime>
  <Words>1122</Words>
  <Application>Microsoft Office PowerPoint</Application>
  <PresentationFormat>Widescreen</PresentationFormat>
  <Paragraphs>163</Paragraphs>
  <Slides>31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31</vt:i4>
      </vt:variant>
    </vt:vector>
  </HeadingPairs>
  <TitlesOfParts>
    <vt:vector size="39" baseType="lpstr">
      <vt:lpstr>SimSun</vt:lpstr>
      <vt:lpstr>Arial</vt:lpstr>
      <vt:lpstr>Arial Black</vt:lpstr>
      <vt:lpstr>Calibri</vt:lpstr>
      <vt:lpstr>Times New Roman</vt:lpstr>
      <vt:lpstr>Wingdings</vt:lpstr>
      <vt:lpstr>Kantar TNS Presentation Template (16_9)</vt:lpstr>
      <vt:lpstr>Content slides - no sub heading</vt:lpstr>
      <vt:lpstr>PowerPoint Presentation</vt:lpstr>
      <vt:lpstr>PowerPoint Presentation</vt:lpstr>
      <vt:lpstr>Om årets undersøkelse</vt:lpstr>
      <vt:lpstr>Antall utsendelser (bruttoutvalget), antall intervju og svarprosent etter bydeler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Kjenner du til at Oslo ble tildelt prisen Europas miljøhovedstad 2019?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example (white) – title can run to two lines 24pt</dc:title>
  <dc:creator>Gaarder, Sverre (TSOSO)</dc:creator>
  <cp:lastModifiedBy>Hind, Roar (TSOSO)</cp:lastModifiedBy>
  <cp:revision>7</cp:revision>
  <cp:lastPrinted>2017-03-24T13:40:26Z</cp:lastPrinted>
  <dcterms:created xsi:type="dcterms:W3CDTF">2017-08-30T11:56:19Z</dcterms:created>
  <dcterms:modified xsi:type="dcterms:W3CDTF">2018-08-27T15:29:52Z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0x0101003E0124B74836EC48BF76AC0B1485D8FE</vt:lpwstr>
  </property>
</Properties>
</file>