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0" r:id="rId21"/>
    <p:sldId id="396" r:id="rId22"/>
    <p:sldId id="398" r:id="rId23"/>
    <p:sldId id="394" r:id="rId24"/>
    <p:sldId id="400" r:id="rId25"/>
    <p:sldId id="421"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97" autoAdjust="0"/>
    <p:restoredTop sz="94476" autoAdjust="0"/>
  </p:normalViewPr>
  <p:slideViewPr>
    <p:cSldViewPr snapToGrid="0" showGuides="1">
      <p:cViewPr varScale="1">
        <p:scale>
          <a:sx n="106" d="100"/>
          <a:sy n="106" d="100"/>
        </p:scale>
        <p:origin x="120" y="660"/>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I </a:t>
            </a:r>
            <a:r>
              <a:rPr lang="nb-NO"/>
              <a:t>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(n=660)</c:v>
                </c:pt>
                <c:pt idx="1">
                  <c:v>Trives du i området der du bor? (n=639)</c:v>
                </c:pt>
                <c:pt idx="2">
                  <c:v>Er det pent i området der du bor? (n=654)</c:v>
                </c:pt>
                <c:pt idx="3">
                  <c:v>Finnes det utendørs møteplasser som er fristende å bruke i området der du bor? (n=642)</c:v>
                </c:pt>
                <c:pt idx="4">
                  <c:v>Er du en del av et godt nabofelleskap? (n=653)</c:v>
                </c:pt>
              </c:strCache>
            </c:strRef>
          </c:cat>
          <c:val>
            <c:numRef>
              <c:f>Sheet1!$D$2:$D$6</c:f>
              <c:numCache>
                <c:formatCode>0</c:formatCode>
                <c:ptCount val="5"/>
                <c:pt idx="0">
                  <c:v>2</c:v>
                </c:pt>
                <c:pt idx="1">
                  <c:v>1</c:v>
                </c:pt>
                <c:pt idx="2">
                  <c:v>1</c:v>
                </c:pt>
                <c:pt idx="3">
                  <c:v>15</c:v>
                </c:pt>
                <c:pt idx="4">
                  <c:v>10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(n=660)</c:v>
                </c:pt>
                <c:pt idx="1">
                  <c:v>Trives du i området der du bor? (n=639)</c:v>
                </c:pt>
                <c:pt idx="2">
                  <c:v>Er det pent i området der du bor? (n=654)</c:v>
                </c:pt>
                <c:pt idx="3">
                  <c:v>Finnes det utendørs møteplasser som er fristende å bruke i området der du bor? (n=642)</c:v>
                </c:pt>
                <c:pt idx="4">
                  <c:v>Er du en del av et godt nabofelleskap? (n=653)</c:v>
                </c:pt>
              </c:strCache>
            </c:strRef>
          </c:cat>
          <c:val>
            <c:numRef>
              <c:f>Sheet1!$C$2:$C$6</c:f>
              <c:numCache>
                <c:formatCode>0</c:formatCode>
                <c:ptCount val="5"/>
                <c:pt idx="0">
                  <c:v>14</c:v>
                </c:pt>
                <c:pt idx="1">
                  <c:v>9</c:v>
                </c:pt>
                <c:pt idx="2">
                  <c:v>20</c:v>
                </c:pt>
                <c:pt idx="3">
                  <c:v>37</c:v>
                </c:pt>
                <c:pt idx="4">
                  <c:v>35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(n=660)</c:v>
                </c:pt>
                <c:pt idx="1">
                  <c:v>Trives du i området der du bor? (n=639)</c:v>
                </c:pt>
                <c:pt idx="2">
                  <c:v>Er det pent i området der du bor? (n=654)</c:v>
                </c:pt>
                <c:pt idx="3">
                  <c:v>Finnes det utendørs møteplasser som er fristende å bruke i området der du bor? (n=642)</c:v>
                </c:pt>
                <c:pt idx="4">
                  <c:v>Er du en del av et godt nabofelleskap? (n=653)</c:v>
                </c:pt>
              </c:strCache>
            </c:strRef>
          </c:cat>
          <c:val>
            <c:numRef>
              <c:f>Sheet1!$B$2:$B$6</c:f>
              <c:numCache>
                <c:formatCode>0</c:formatCode>
                <c:ptCount val="5"/>
                <c:pt idx="0">
                  <c:v>83</c:v>
                </c:pt>
                <c:pt idx="1">
                  <c:v>90</c:v>
                </c:pt>
                <c:pt idx="2">
                  <c:v>79</c:v>
                </c:pt>
                <c:pt idx="3">
                  <c:v>48</c:v>
                </c:pt>
                <c:pt idx="4">
                  <c:v>55</c:v>
                </c:pt>
              </c:numCache>
            </c:numRef>
          </c:val>
        </c:ser>
        <c:dLbls>
          <c:showLegendKey val="0"/>
          <c:showVal val="0"/>
          <c:showCatName val="0"/>
          <c:showSerName val="0"/>
          <c:showPercent val="0"/>
          <c:showBubbleSize val="0"/>
        </c:dLbls>
        <c:gapWidth val="50"/>
        <c:overlap val="100"/>
        <c:axId val="597367904"/>
        <c:axId val="59736868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(n=660)</c:v>
                      </c:pt>
                      <c:pt idx="1">
                        <c:v>Trives du i området der du bor? (n=639)</c:v>
                      </c:pt>
                      <c:pt idx="2">
                        <c:v>Er det pent i området der du bor? (n=654)</c:v>
                      </c:pt>
                      <c:pt idx="3">
                        <c:v>Finnes det utendørs møteplasser som er fristende å bruke i området der du bor? (n=642)</c:v>
                      </c:pt>
                      <c:pt idx="4">
                        <c:v>Er du en del av et godt nabofelleskap? (n=653)</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973679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7368688"/>
        <c:crosses val="autoZero"/>
        <c:auto val="0"/>
        <c:lblAlgn val="ctr"/>
        <c:lblOffset val="100"/>
        <c:noMultiLvlLbl val="0"/>
      </c:catAx>
      <c:valAx>
        <c:axId val="59736868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736790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83</c:v>
                </c:pt>
                <c:pt idx="1">
                  <c:v>90</c:v>
                </c:pt>
                <c:pt idx="2">
                  <c:v>79</c:v>
                </c:pt>
                <c:pt idx="3">
                  <c:v>48</c:v>
                </c:pt>
                <c:pt idx="4">
                  <c:v>55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597381624"/>
        <c:axId val="597381232"/>
      </c:barChart>
      <c:catAx>
        <c:axId val="597381624"/>
        <c:scaling>
          <c:orientation val="maxMin"/>
        </c:scaling>
        <c:delete val="1"/>
        <c:axPos val="l"/>
        <c:numFmt formatCode="General" sourceLinked="1"/>
        <c:majorTickMark val="out"/>
        <c:minorTickMark val="none"/>
        <c:tickLblPos val="nextTo"/>
        <c:crossAx val="597381232"/>
        <c:crosses val="autoZero"/>
        <c:auto val="0"/>
        <c:lblAlgn val="ctr"/>
        <c:lblOffset val="100"/>
        <c:noMultiLvlLbl val="0"/>
      </c:catAx>
      <c:valAx>
        <c:axId val="597381232"/>
        <c:scaling>
          <c:orientation val="minMax"/>
          <c:max val="1"/>
          <c:min val="0"/>
        </c:scaling>
        <c:delete val="1"/>
        <c:axPos val="t"/>
        <c:numFmt formatCode="0%" sourceLinked="1"/>
        <c:majorTickMark val="out"/>
        <c:minorTickMark val="none"/>
        <c:tickLblPos val="high"/>
        <c:crossAx val="59738162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(n=665)</c:v>
                </c:pt>
                <c:pt idx="1">
                  <c:v>Parkeringstilbudet der du bor (n=629)</c:v>
                </c:pt>
                <c:pt idx="2">
                  <c:v>Mulighetene for å sykle der du bor (n=654)</c:v>
                </c:pt>
                <c:pt idx="3">
                  <c:v>Det kollektive transporttilbudet der du bor (n=657)</c:v>
                </c:pt>
              </c:strCache>
            </c:strRef>
          </c:cat>
          <c:val>
            <c:numRef>
              <c:f>Sheet1!$D$2:$D$5</c:f>
              <c:numCache>
                <c:formatCode>0</c:formatCode>
                <c:ptCount val="4"/>
                <c:pt idx="0">
                  <c:v>1</c:v>
                </c:pt>
                <c:pt idx="1">
                  <c:v>14</c:v>
                </c:pt>
                <c:pt idx="2">
                  <c:v>6</c:v>
                </c:pt>
                <c:pt idx="3">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(n=665)</c:v>
                </c:pt>
                <c:pt idx="1">
                  <c:v>Parkeringstilbudet der du bor (n=629)</c:v>
                </c:pt>
                <c:pt idx="2">
                  <c:v>Mulighetene for å sykle der du bor (n=654)</c:v>
                </c:pt>
                <c:pt idx="3">
                  <c:v>Det kollektive transporttilbudet der du bor (n=657)</c:v>
                </c:pt>
              </c:strCache>
            </c:strRef>
          </c:cat>
          <c:val>
            <c:numRef>
              <c:f>Sheet1!$C$2:$C$5</c:f>
              <c:numCache>
                <c:formatCode>0</c:formatCode>
                <c:ptCount val="4"/>
                <c:pt idx="0">
                  <c:v>8</c:v>
                </c:pt>
                <c:pt idx="1">
                  <c:v>30</c:v>
                </c:pt>
                <c:pt idx="2">
                  <c:v>24</c:v>
                </c:pt>
                <c:pt idx="3">
                  <c:v>28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(n=665)</c:v>
                </c:pt>
                <c:pt idx="1">
                  <c:v>Parkeringstilbudet der du bor (n=629)</c:v>
                </c:pt>
                <c:pt idx="2">
                  <c:v>Mulighetene for å sykle der du bor (n=654)</c:v>
                </c:pt>
                <c:pt idx="3">
                  <c:v>Det kollektive transporttilbudet der du bor (n=657)</c:v>
                </c:pt>
              </c:strCache>
            </c:strRef>
          </c:cat>
          <c:val>
            <c:numRef>
              <c:f>Sheet1!$B$2:$B$5</c:f>
              <c:numCache>
                <c:formatCode>0</c:formatCode>
                <c:ptCount val="4"/>
                <c:pt idx="0">
                  <c:v>91</c:v>
                </c:pt>
                <c:pt idx="1">
                  <c:v>56</c:v>
                </c:pt>
                <c:pt idx="2">
                  <c:v>71</c:v>
                </c:pt>
                <c:pt idx="3">
                  <c:v>65</c:v>
                </c:pt>
              </c:numCache>
            </c:numRef>
          </c:val>
        </c:ser>
        <c:dLbls>
          <c:showLegendKey val="0"/>
          <c:showVal val="0"/>
          <c:showCatName val="0"/>
          <c:showSerName val="0"/>
          <c:showPercent val="0"/>
          <c:showBubbleSize val="0"/>
        </c:dLbls>
        <c:gapWidth val="50"/>
        <c:overlap val="100"/>
        <c:axId val="597380840"/>
        <c:axId val="59802839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(n=665)</c:v>
                      </c:pt>
                      <c:pt idx="1">
                        <c:v>Parkeringstilbudet der du bor (n=629)</c:v>
                      </c:pt>
                      <c:pt idx="2">
                        <c:v>Mulighetene for å sykle der du bor (n=654)</c:v>
                      </c:pt>
                      <c:pt idx="3">
                        <c:v>Det kollektive transporttilbudet der du bor (n=657)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9738084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028392"/>
        <c:crosses val="autoZero"/>
        <c:auto val="0"/>
        <c:lblAlgn val="ctr"/>
        <c:lblOffset val="100"/>
        <c:noMultiLvlLbl val="0"/>
      </c:catAx>
      <c:valAx>
        <c:axId val="59802839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738084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91</c:v>
                </c:pt>
                <c:pt idx="1">
                  <c:v>56</c:v>
                </c:pt>
                <c:pt idx="2">
                  <c:v>71</c:v>
                </c:pt>
                <c:pt idx="3">
                  <c:v>65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598029176"/>
        <c:axId val="598029568"/>
      </c:barChart>
      <c:catAx>
        <c:axId val="598029176"/>
        <c:scaling>
          <c:orientation val="maxMin"/>
        </c:scaling>
        <c:delete val="1"/>
        <c:axPos val="l"/>
        <c:numFmt formatCode="General" sourceLinked="1"/>
        <c:majorTickMark val="out"/>
        <c:minorTickMark val="none"/>
        <c:tickLblPos val="nextTo"/>
        <c:crossAx val="598029568"/>
        <c:crosses val="autoZero"/>
        <c:auto val="0"/>
        <c:lblAlgn val="ctr"/>
        <c:lblOffset val="100"/>
        <c:noMultiLvlLbl val="0"/>
      </c:catAx>
      <c:valAx>
        <c:axId val="598029568"/>
        <c:scaling>
          <c:orientation val="minMax"/>
          <c:max val="1"/>
          <c:min val="0"/>
        </c:scaling>
        <c:delete val="1"/>
        <c:axPos val="t"/>
        <c:numFmt formatCode="0%" sourceLinked="1"/>
        <c:majorTickMark val="out"/>
        <c:minorTickMark val="none"/>
        <c:tickLblPos val="high"/>
        <c:crossAx val="59802917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(n=158)</c:v>
                </c:pt>
                <c:pt idx="1">
                  <c:v>Grunnskolens barnetrinn (1-7) (n=148)</c:v>
                </c:pt>
                <c:pt idx="2">
                  <c:v>Grunnskolens ungdomstrinn (8-10) (n=80)</c:v>
                </c:pt>
                <c:pt idx="3">
                  <c:v>Videregående skole (n=103)</c:v>
                </c:pt>
                <c:pt idx="4">
                  <c:v>Aktivitetsskolen (skolefritidsordningen) (n=88)</c:v>
                </c:pt>
                <c:pt idx="5">
                  <c:v>Kulturskolen (n=8)</c:v>
                </c:pt>
              </c:strCache>
            </c:strRef>
          </c:cat>
          <c:val>
            <c:numRef>
              <c:f>Sheet1!$D$2:$D$7</c:f>
              <c:numCache>
                <c:formatCode>0</c:formatCode>
                <c:ptCount val="6"/>
                <c:pt idx="0">
                  <c:v>1</c:v>
                </c:pt>
                <c:pt idx="1">
                  <c:v>4</c:v>
                </c:pt>
                <c:pt idx="2">
                  <c:v>4</c:v>
                </c:pt>
                <c:pt idx="3">
                  <c:v>2</c:v>
                </c:pt>
                <c:pt idx="4">
                  <c:v>8</c:v>
                </c:pt>
                <c:pt idx="5">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(n=158)</c:v>
                </c:pt>
                <c:pt idx="1">
                  <c:v>Grunnskolens barnetrinn (1-7) (n=148)</c:v>
                </c:pt>
                <c:pt idx="2">
                  <c:v>Grunnskolens ungdomstrinn (8-10) (n=80)</c:v>
                </c:pt>
                <c:pt idx="3">
                  <c:v>Videregående skole (n=103)</c:v>
                </c:pt>
                <c:pt idx="4">
                  <c:v>Aktivitetsskolen (skolefritidsordningen) (n=88)</c:v>
                </c:pt>
                <c:pt idx="5">
                  <c:v>Kulturskolen (n=8)</c:v>
                </c:pt>
              </c:strCache>
            </c:strRef>
          </c:cat>
          <c:val>
            <c:numRef>
              <c:f>Sheet1!$C$2:$C$7</c:f>
              <c:numCache>
                <c:formatCode>0</c:formatCode>
                <c:ptCount val="6"/>
                <c:pt idx="0">
                  <c:v>22</c:v>
                </c:pt>
                <c:pt idx="1">
                  <c:v>25</c:v>
                </c:pt>
                <c:pt idx="2">
                  <c:v>39</c:v>
                </c:pt>
                <c:pt idx="3">
                  <c:v>28</c:v>
                </c:pt>
                <c:pt idx="4">
                  <c:v>35</c:v>
                </c:pt>
                <c:pt idx="5">
                  <c:v>27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(n=158)</c:v>
                </c:pt>
                <c:pt idx="1">
                  <c:v>Grunnskolens barnetrinn (1-7) (n=148)</c:v>
                </c:pt>
                <c:pt idx="2">
                  <c:v>Grunnskolens ungdomstrinn (8-10) (n=80)</c:v>
                </c:pt>
                <c:pt idx="3">
                  <c:v>Videregående skole (n=103)</c:v>
                </c:pt>
                <c:pt idx="4">
                  <c:v>Aktivitetsskolen (skolefritidsordningen) (n=88)</c:v>
                </c:pt>
                <c:pt idx="5">
                  <c:v>Kulturskolen (n=8)</c:v>
                </c:pt>
              </c:strCache>
            </c:strRef>
          </c:cat>
          <c:val>
            <c:numRef>
              <c:f>Sheet1!$B$2:$B$7</c:f>
              <c:numCache>
                <c:formatCode>0</c:formatCode>
                <c:ptCount val="6"/>
                <c:pt idx="0">
                  <c:v>77</c:v>
                </c:pt>
                <c:pt idx="1">
                  <c:v>70</c:v>
                </c:pt>
                <c:pt idx="2">
                  <c:v>57</c:v>
                </c:pt>
                <c:pt idx="3">
                  <c:v>71</c:v>
                </c:pt>
                <c:pt idx="4">
                  <c:v>57</c:v>
                </c:pt>
                <c:pt idx="5">
                  <c:v>73</c:v>
                </c:pt>
              </c:numCache>
            </c:numRef>
          </c:val>
        </c:ser>
        <c:dLbls>
          <c:showLegendKey val="0"/>
          <c:showVal val="0"/>
          <c:showCatName val="0"/>
          <c:showSerName val="0"/>
          <c:showPercent val="0"/>
          <c:showBubbleSize val="0"/>
        </c:dLbls>
        <c:gapWidth val="50"/>
        <c:overlap val="100"/>
        <c:axId val="598030352"/>
        <c:axId val="59803074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(n=158)</c:v>
                      </c:pt>
                      <c:pt idx="1">
                        <c:v>Grunnskolens barnetrinn (1-7) (n=148)</c:v>
                      </c:pt>
                      <c:pt idx="2">
                        <c:v>Grunnskolens ungdomstrinn (8-10) (n=80)</c:v>
                      </c:pt>
                      <c:pt idx="3">
                        <c:v>Videregående skole (n=103)</c:v>
                      </c:pt>
                      <c:pt idx="4">
                        <c:v>Aktivitetsskolen (skolefritidsordningen) (n=88)</c:v>
                      </c:pt>
                      <c:pt idx="5">
                        <c:v>Kulturskolen (n=8)</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980303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030744"/>
        <c:crosses val="autoZero"/>
        <c:auto val="0"/>
        <c:lblAlgn val="ctr"/>
        <c:lblOffset val="100"/>
        <c:noMultiLvlLbl val="0"/>
      </c:catAx>
      <c:valAx>
        <c:axId val="59803074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80303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77</c:v>
                </c:pt>
                <c:pt idx="1">
                  <c:v>70</c:v>
                </c:pt>
                <c:pt idx="2">
                  <c:v>57</c:v>
                </c:pt>
                <c:pt idx="3">
                  <c:v>71</c:v>
                </c:pt>
                <c:pt idx="4">
                  <c:v>57</c:v>
                </c:pt>
                <c:pt idx="5">
                  <c:v>73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598031528"/>
        <c:axId val="598031920"/>
      </c:barChart>
      <c:catAx>
        <c:axId val="598031528"/>
        <c:scaling>
          <c:orientation val="maxMin"/>
        </c:scaling>
        <c:delete val="1"/>
        <c:axPos val="l"/>
        <c:numFmt formatCode="General" sourceLinked="1"/>
        <c:majorTickMark val="out"/>
        <c:minorTickMark val="none"/>
        <c:tickLblPos val="nextTo"/>
        <c:crossAx val="598031920"/>
        <c:crosses val="autoZero"/>
        <c:auto val="0"/>
        <c:lblAlgn val="ctr"/>
        <c:lblOffset val="100"/>
        <c:noMultiLvlLbl val="0"/>
      </c:catAx>
      <c:valAx>
        <c:axId val="598031920"/>
        <c:scaling>
          <c:orientation val="minMax"/>
          <c:max val="1"/>
          <c:min val="0"/>
        </c:scaling>
        <c:delete val="1"/>
        <c:axPos val="t"/>
        <c:numFmt formatCode="0%" sourceLinked="1"/>
        <c:majorTickMark val="out"/>
        <c:minorTickMark val="none"/>
        <c:tickLblPos val="high"/>
        <c:crossAx val="59803152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(n=196)</c:v>
                </c:pt>
                <c:pt idx="1">
                  <c:v>Grunnskolens barnetrinn (1-7) (n=184)</c:v>
                </c:pt>
                <c:pt idx="2">
                  <c:v>Grunnskolens ungdomstrinn (8-10) (n=185)</c:v>
                </c:pt>
                <c:pt idx="3">
                  <c:v>Videregående skole (n=143)</c:v>
                </c:pt>
                <c:pt idx="4">
                  <c:v>Aktivitetsskolen (skolefritidsordningen) (n=175)</c:v>
                </c:pt>
                <c:pt idx="5">
                  <c:v>Kulturskolen (n=83)</c:v>
                </c:pt>
              </c:strCache>
            </c:strRef>
          </c:cat>
          <c:val>
            <c:numRef>
              <c:f>Sheet1!$D$2:$D$7</c:f>
              <c:numCache>
                <c:formatCode>0</c:formatCode>
                <c:ptCount val="6"/>
                <c:pt idx="0">
                  <c:v>3</c:v>
                </c:pt>
                <c:pt idx="1">
                  <c:v>2</c:v>
                </c:pt>
                <c:pt idx="2">
                  <c:v>1</c:v>
                </c:pt>
                <c:pt idx="3">
                  <c:v>5</c:v>
                </c:pt>
                <c:pt idx="4">
                  <c:v>5</c:v>
                </c:pt>
                <c:pt idx="5">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(n=196)</c:v>
                </c:pt>
                <c:pt idx="1">
                  <c:v>Grunnskolens barnetrinn (1-7) (n=184)</c:v>
                </c:pt>
                <c:pt idx="2">
                  <c:v>Grunnskolens ungdomstrinn (8-10) (n=185)</c:v>
                </c:pt>
                <c:pt idx="3">
                  <c:v>Videregående skole (n=143)</c:v>
                </c:pt>
                <c:pt idx="4">
                  <c:v>Aktivitetsskolen (skolefritidsordningen) (n=175)</c:v>
                </c:pt>
                <c:pt idx="5">
                  <c:v>Kulturskolen (n=83)</c:v>
                </c:pt>
              </c:strCache>
            </c:strRef>
          </c:cat>
          <c:val>
            <c:numRef>
              <c:f>Sheet1!$C$2:$C$7</c:f>
              <c:numCache>
                <c:formatCode>0</c:formatCode>
                <c:ptCount val="6"/>
                <c:pt idx="0">
                  <c:v>37</c:v>
                </c:pt>
                <c:pt idx="1">
                  <c:v>36</c:v>
                </c:pt>
                <c:pt idx="2">
                  <c:v>53</c:v>
                </c:pt>
                <c:pt idx="3">
                  <c:v>45</c:v>
                </c:pt>
                <c:pt idx="4">
                  <c:v>47</c:v>
                </c:pt>
                <c:pt idx="5">
                  <c:v>50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(n=196)</c:v>
                </c:pt>
                <c:pt idx="1">
                  <c:v>Grunnskolens barnetrinn (1-7) (n=184)</c:v>
                </c:pt>
                <c:pt idx="2">
                  <c:v>Grunnskolens ungdomstrinn (8-10) (n=185)</c:v>
                </c:pt>
                <c:pt idx="3">
                  <c:v>Videregående skole (n=143)</c:v>
                </c:pt>
                <c:pt idx="4">
                  <c:v>Aktivitetsskolen (skolefritidsordningen) (n=175)</c:v>
                </c:pt>
                <c:pt idx="5">
                  <c:v>Kulturskolen (n=83)</c:v>
                </c:pt>
              </c:strCache>
            </c:strRef>
          </c:cat>
          <c:val>
            <c:numRef>
              <c:f>Sheet1!$B$2:$B$7</c:f>
              <c:numCache>
                <c:formatCode>0</c:formatCode>
                <c:ptCount val="6"/>
                <c:pt idx="0">
                  <c:v>60</c:v>
                </c:pt>
                <c:pt idx="1">
                  <c:v>62</c:v>
                </c:pt>
                <c:pt idx="2">
                  <c:v>46</c:v>
                </c:pt>
                <c:pt idx="3">
                  <c:v>51</c:v>
                </c:pt>
                <c:pt idx="4">
                  <c:v>48</c:v>
                </c:pt>
                <c:pt idx="5">
                  <c:v>32</c:v>
                </c:pt>
              </c:numCache>
            </c:numRef>
          </c:val>
        </c:ser>
        <c:dLbls>
          <c:showLegendKey val="0"/>
          <c:showVal val="0"/>
          <c:showCatName val="0"/>
          <c:showSerName val="0"/>
          <c:showPercent val="0"/>
          <c:showBubbleSize val="0"/>
        </c:dLbls>
        <c:gapWidth val="50"/>
        <c:overlap val="100"/>
        <c:axId val="598032704"/>
        <c:axId val="59803309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(n=196)</c:v>
                      </c:pt>
                      <c:pt idx="1">
                        <c:v>Grunnskolens barnetrinn (1-7) (n=184)</c:v>
                      </c:pt>
                      <c:pt idx="2">
                        <c:v>Grunnskolens ungdomstrinn (8-10) (n=185)</c:v>
                      </c:pt>
                      <c:pt idx="3">
                        <c:v>Videregående skole (n=143)</c:v>
                      </c:pt>
                      <c:pt idx="4">
                        <c:v>Aktivitetsskolen (skolefritidsordningen) (n=175)</c:v>
                      </c:pt>
                      <c:pt idx="5">
                        <c:v>Kulturskolen (n=83)</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980327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033096"/>
        <c:crosses val="autoZero"/>
        <c:auto val="0"/>
        <c:lblAlgn val="ctr"/>
        <c:lblOffset val="100"/>
        <c:noMultiLvlLbl val="0"/>
      </c:catAx>
      <c:valAx>
        <c:axId val="59803309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803270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60</c:v>
                </c:pt>
                <c:pt idx="1">
                  <c:v>62</c:v>
                </c:pt>
                <c:pt idx="2">
                  <c:v>46</c:v>
                </c:pt>
                <c:pt idx="3">
                  <c:v>51</c:v>
                </c:pt>
                <c:pt idx="4">
                  <c:v>48</c:v>
                </c:pt>
                <c:pt idx="5">
                  <c:v>32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598033880"/>
        <c:axId val="598034272"/>
      </c:barChart>
      <c:catAx>
        <c:axId val="598033880"/>
        <c:scaling>
          <c:orientation val="maxMin"/>
        </c:scaling>
        <c:delete val="1"/>
        <c:axPos val="l"/>
        <c:numFmt formatCode="General" sourceLinked="1"/>
        <c:majorTickMark val="out"/>
        <c:minorTickMark val="none"/>
        <c:tickLblPos val="nextTo"/>
        <c:crossAx val="598034272"/>
        <c:crosses val="autoZero"/>
        <c:auto val="0"/>
        <c:lblAlgn val="ctr"/>
        <c:lblOffset val="100"/>
        <c:noMultiLvlLbl val="0"/>
      </c:catAx>
      <c:valAx>
        <c:axId val="598034272"/>
        <c:scaling>
          <c:orientation val="minMax"/>
          <c:max val="1"/>
          <c:min val="0"/>
        </c:scaling>
        <c:delete val="1"/>
        <c:axPos val="t"/>
        <c:numFmt formatCode="0%" sourceLinked="1"/>
        <c:majorTickMark val="out"/>
        <c:minorTickMark val="none"/>
        <c:tickLblPos val="high"/>
        <c:crossAx val="59803388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(n=496)</c:v>
                </c:pt>
                <c:pt idx="1">
                  <c:v>Legevakten (n=216)</c:v>
                </c:pt>
                <c:pt idx="2">
                  <c:v>Helsestasjonstjenesten (n=133)</c:v>
                </c:pt>
                <c:pt idx="3">
                  <c:v>Skolehelsetjenesten (n=108)</c:v>
                </c:pt>
                <c:pt idx="4">
                  <c:v>Sykehjem / botilbud for eldre (n=29)</c:v>
                </c:pt>
                <c:pt idx="5">
                  <c:v>Hjemmetjenesten (n=36)</c:v>
                </c:pt>
                <c:pt idx="6">
                  <c:v>Eldre- /seniorsenteret (n=38)</c:v>
                </c:pt>
                <c:pt idx="7">
                  <c:v>Barnevernstjenesten (n=11)</c:v>
                </c:pt>
                <c:pt idx="8">
                  <c:v>NAV-kontoret (n=105)</c:v>
                </c:pt>
                <c:pt idx="9">
                  <c:v>Aktivitetstilbudet til eldre (n=30)</c:v>
                </c:pt>
              </c:strCache>
            </c:strRef>
          </c:cat>
          <c:val>
            <c:numRef>
              <c:f>Sheet1!$D$2:$D$11</c:f>
              <c:numCache>
                <c:formatCode>0</c:formatCode>
                <c:ptCount val="10"/>
                <c:pt idx="0">
                  <c:v>2</c:v>
                </c:pt>
                <c:pt idx="1">
                  <c:v>12</c:v>
                </c:pt>
                <c:pt idx="2">
                  <c:v>2</c:v>
                </c:pt>
                <c:pt idx="3">
                  <c:v>8</c:v>
                </c:pt>
                <c:pt idx="4">
                  <c:v>31</c:v>
                </c:pt>
                <c:pt idx="5">
                  <c:v>29</c:v>
                </c:pt>
                <c:pt idx="6">
                  <c:v>9</c:v>
                </c:pt>
                <c:pt idx="7">
                  <c:v>30</c:v>
                </c:pt>
                <c:pt idx="8">
                  <c:v>24</c:v>
                </c:pt>
                <c:pt idx="9">
                  <c:v>10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(n=496)</c:v>
                </c:pt>
                <c:pt idx="1">
                  <c:v>Legevakten (n=216)</c:v>
                </c:pt>
                <c:pt idx="2">
                  <c:v>Helsestasjonstjenesten (n=133)</c:v>
                </c:pt>
                <c:pt idx="3">
                  <c:v>Skolehelsetjenesten (n=108)</c:v>
                </c:pt>
                <c:pt idx="4">
                  <c:v>Sykehjem / botilbud for eldre (n=29)</c:v>
                </c:pt>
                <c:pt idx="5">
                  <c:v>Hjemmetjenesten (n=36)</c:v>
                </c:pt>
                <c:pt idx="6">
                  <c:v>Eldre- /seniorsenteret (n=38)</c:v>
                </c:pt>
                <c:pt idx="7">
                  <c:v>Barnevernstjenesten (n=11)</c:v>
                </c:pt>
                <c:pt idx="8">
                  <c:v>NAV-kontoret (n=105)</c:v>
                </c:pt>
                <c:pt idx="9">
                  <c:v>Aktivitetstilbudet til eldre (n=30)</c:v>
                </c:pt>
              </c:strCache>
            </c:strRef>
          </c:cat>
          <c:val>
            <c:numRef>
              <c:f>Sheet1!$C$2:$C$11</c:f>
              <c:numCache>
                <c:formatCode>0</c:formatCode>
                <c:ptCount val="10"/>
                <c:pt idx="0">
                  <c:v>26</c:v>
                </c:pt>
                <c:pt idx="1">
                  <c:v>40</c:v>
                </c:pt>
                <c:pt idx="2">
                  <c:v>27</c:v>
                </c:pt>
                <c:pt idx="3">
                  <c:v>35</c:v>
                </c:pt>
                <c:pt idx="4">
                  <c:v>39</c:v>
                </c:pt>
                <c:pt idx="5">
                  <c:v>36</c:v>
                </c:pt>
                <c:pt idx="6">
                  <c:v>28</c:v>
                </c:pt>
                <c:pt idx="7">
                  <c:v>27</c:v>
                </c:pt>
                <c:pt idx="8">
                  <c:v>47</c:v>
                </c:pt>
                <c:pt idx="9">
                  <c:v>38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(n=496)</c:v>
                </c:pt>
                <c:pt idx="1">
                  <c:v>Legevakten (n=216)</c:v>
                </c:pt>
                <c:pt idx="2">
                  <c:v>Helsestasjonstjenesten (n=133)</c:v>
                </c:pt>
                <c:pt idx="3">
                  <c:v>Skolehelsetjenesten (n=108)</c:v>
                </c:pt>
                <c:pt idx="4">
                  <c:v>Sykehjem / botilbud for eldre (n=29)</c:v>
                </c:pt>
                <c:pt idx="5">
                  <c:v>Hjemmetjenesten (n=36)</c:v>
                </c:pt>
                <c:pt idx="6">
                  <c:v>Eldre- /seniorsenteret (n=38)</c:v>
                </c:pt>
                <c:pt idx="7">
                  <c:v>Barnevernstjenesten (n=11)</c:v>
                </c:pt>
                <c:pt idx="8">
                  <c:v>NAV-kontoret (n=105)</c:v>
                </c:pt>
                <c:pt idx="9">
                  <c:v>Aktivitetstilbudet til eldre (n=30)</c:v>
                </c:pt>
              </c:strCache>
            </c:strRef>
          </c:cat>
          <c:val>
            <c:numRef>
              <c:f>Sheet1!$B$2:$B$11</c:f>
              <c:numCache>
                <c:formatCode>0</c:formatCode>
                <c:ptCount val="10"/>
                <c:pt idx="0">
                  <c:v>72</c:v>
                </c:pt>
                <c:pt idx="1">
                  <c:v>48</c:v>
                </c:pt>
                <c:pt idx="2">
                  <c:v>71</c:v>
                </c:pt>
                <c:pt idx="3">
                  <c:v>57</c:v>
                </c:pt>
                <c:pt idx="4">
                  <c:v>31</c:v>
                </c:pt>
                <c:pt idx="5">
                  <c:v>34</c:v>
                </c:pt>
                <c:pt idx="6">
                  <c:v>63</c:v>
                </c:pt>
                <c:pt idx="7">
                  <c:v>43</c:v>
                </c:pt>
                <c:pt idx="8">
                  <c:v>29</c:v>
                </c:pt>
                <c:pt idx="9">
                  <c:v>52</c:v>
                </c:pt>
              </c:numCache>
            </c:numRef>
          </c:val>
        </c:ser>
        <c:dLbls>
          <c:showLegendKey val="0"/>
          <c:showVal val="0"/>
          <c:showCatName val="0"/>
          <c:showSerName val="0"/>
          <c:showPercent val="0"/>
          <c:showBubbleSize val="0"/>
        </c:dLbls>
        <c:gapWidth val="50"/>
        <c:overlap val="100"/>
        <c:axId val="598035056"/>
        <c:axId val="59803544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(n=496)</c:v>
                      </c:pt>
                      <c:pt idx="1">
                        <c:v>Legevakten (n=216)</c:v>
                      </c:pt>
                      <c:pt idx="2">
                        <c:v>Helsestasjonstjenesten (n=133)</c:v>
                      </c:pt>
                      <c:pt idx="3">
                        <c:v>Skolehelsetjenesten (n=108)</c:v>
                      </c:pt>
                      <c:pt idx="4">
                        <c:v>Sykehjem / botilbud for eldre (n=29)</c:v>
                      </c:pt>
                      <c:pt idx="5">
                        <c:v>Hjemmetjenesten (n=36)</c:v>
                      </c:pt>
                      <c:pt idx="6">
                        <c:v>Eldre- /seniorsenteret (n=38)</c:v>
                      </c:pt>
                      <c:pt idx="7">
                        <c:v>Barnevernstjenesten (n=11)</c:v>
                      </c:pt>
                      <c:pt idx="8">
                        <c:v>NAV-kontoret (n=105)</c:v>
                      </c:pt>
                      <c:pt idx="9">
                        <c:v>Aktivitetstilbudet til eldre (n=30)</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980350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035448"/>
        <c:crosses val="autoZero"/>
        <c:auto val="0"/>
        <c:lblAlgn val="ctr"/>
        <c:lblOffset val="100"/>
        <c:noMultiLvlLbl val="0"/>
      </c:catAx>
      <c:valAx>
        <c:axId val="59803544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803505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72</c:v>
                </c:pt>
                <c:pt idx="1">
                  <c:v>48</c:v>
                </c:pt>
                <c:pt idx="2">
                  <c:v>71</c:v>
                </c:pt>
                <c:pt idx="3">
                  <c:v>57</c:v>
                </c:pt>
                <c:pt idx="4">
                  <c:v>31</c:v>
                </c:pt>
                <c:pt idx="5">
                  <c:v>34</c:v>
                </c:pt>
                <c:pt idx="6">
                  <c:v>63</c:v>
                </c:pt>
                <c:pt idx="7">
                  <c:v>43</c:v>
                </c:pt>
                <c:pt idx="8">
                  <c:v>29</c:v>
                </c:pt>
                <c:pt idx="9">
                  <c:v>52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598036232"/>
        <c:axId val="598036624"/>
      </c:barChart>
      <c:catAx>
        <c:axId val="598036232"/>
        <c:scaling>
          <c:orientation val="maxMin"/>
        </c:scaling>
        <c:delete val="1"/>
        <c:axPos val="l"/>
        <c:numFmt formatCode="General" sourceLinked="1"/>
        <c:majorTickMark val="out"/>
        <c:minorTickMark val="none"/>
        <c:tickLblPos val="nextTo"/>
        <c:crossAx val="598036624"/>
        <c:crosses val="autoZero"/>
        <c:auto val="0"/>
        <c:lblAlgn val="ctr"/>
        <c:lblOffset val="100"/>
        <c:noMultiLvlLbl val="0"/>
      </c:catAx>
      <c:valAx>
        <c:axId val="598036624"/>
        <c:scaling>
          <c:orientation val="minMax"/>
          <c:max val="1"/>
          <c:min val="0"/>
        </c:scaling>
        <c:delete val="1"/>
        <c:axPos val="t"/>
        <c:numFmt formatCode="0%" sourceLinked="1"/>
        <c:majorTickMark val="out"/>
        <c:minorTickMark val="none"/>
        <c:tickLblPos val="high"/>
        <c:crossAx val="59803623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(n=45)</c:v>
                </c:pt>
                <c:pt idx="1">
                  <c:v>Legevakten (n=181)</c:v>
                </c:pt>
                <c:pt idx="2">
                  <c:v>Helsestasjonstjenesten (n=149)</c:v>
                </c:pt>
                <c:pt idx="3">
                  <c:v>Skolehelsetjenesten (n=104)</c:v>
                </c:pt>
                <c:pt idx="4">
                  <c:v>Sykehjem / botilbud for eldre (n=132)</c:v>
                </c:pt>
                <c:pt idx="5">
                  <c:v>Hjemmetjenesten (n=109)</c:v>
                </c:pt>
                <c:pt idx="6">
                  <c:v>Eldre- /seniorsenteret (n=101)</c:v>
                </c:pt>
                <c:pt idx="7">
                  <c:v>Barnevernstjenesten (n=101)</c:v>
                </c:pt>
                <c:pt idx="8">
                  <c:v>NAV-kontoret (n=113)</c:v>
                </c:pt>
                <c:pt idx="9">
                  <c:v>Aktivitetstilbudet til eldre (n=98)</c:v>
                </c:pt>
              </c:strCache>
            </c:strRef>
          </c:cat>
          <c:val>
            <c:numRef>
              <c:f>Sheet1!$D$2:$D$11</c:f>
              <c:numCache>
                <c:formatCode>0</c:formatCode>
                <c:ptCount val="10"/>
                <c:pt idx="0">
                  <c:v>13</c:v>
                </c:pt>
                <c:pt idx="1">
                  <c:v>10</c:v>
                </c:pt>
                <c:pt idx="2">
                  <c:v>2</c:v>
                </c:pt>
                <c:pt idx="3">
                  <c:v>7</c:v>
                </c:pt>
                <c:pt idx="4">
                  <c:v>21</c:v>
                </c:pt>
                <c:pt idx="5">
                  <c:v>15</c:v>
                </c:pt>
                <c:pt idx="6">
                  <c:v>13</c:v>
                </c:pt>
                <c:pt idx="7">
                  <c:v>16</c:v>
                </c:pt>
                <c:pt idx="8">
                  <c:v>22</c:v>
                </c:pt>
                <c:pt idx="9">
                  <c:v>17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(n=45)</c:v>
                </c:pt>
                <c:pt idx="1">
                  <c:v>Legevakten (n=181)</c:v>
                </c:pt>
                <c:pt idx="2">
                  <c:v>Helsestasjonstjenesten (n=149)</c:v>
                </c:pt>
                <c:pt idx="3">
                  <c:v>Skolehelsetjenesten (n=104)</c:v>
                </c:pt>
                <c:pt idx="4">
                  <c:v>Sykehjem / botilbud for eldre (n=132)</c:v>
                </c:pt>
                <c:pt idx="5">
                  <c:v>Hjemmetjenesten (n=109)</c:v>
                </c:pt>
                <c:pt idx="6">
                  <c:v>Eldre- /seniorsenteret (n=101)</c:v>
                </c:pt>
                <c:pt idx="7">
                  <c:v>Barnevernstjenesten (n=101)</c:v>
                </c:pt>
                <c:pt idx="8">
                  <c:v>NAV-kontoret (n=113)</c:v>
                </c:pt>
                <c:pt idx="9">
                  <c:v>Aktivitetstilbudet til eldre (n=98)</c:v>
                </c:pt>
              </c:strCache>
            </c:strRef>
          </c:cat>
          <c:val>
            <c:numRef>
              <c:f>Sheet1!$C$2:$C$11</c:f>
              <c:numCache>
                <c:formatCode>0</c:formatCode>
                <c:ptCount val="10"/>
                <c:pt idx="0">
                  <c:v>34</c:v>
                </c:pt>
                <c:pt idx="1">
                  <c:v>54</c:v>
                </c:pt>
                <c:pt idx="2">
                  <c:v>50</c:v>
                </c:pt>
                <c:pt idx="3">
                  <c:v>59</c:v>
                </c:pt>
                <c:pt idx="4">
                  <c:v>60</c:v>
                </c:pt>
                <c:pt idx="5">
                  <c:v>65</c:v>
                </c:pt>
                <c:pt idx="6">
                  <c:v>49</c:v>
                </c:pt>
                <c:pt idx="7">
                  <c:v>55</c:v>
                </c:pt>
                <c:pt idx="8">
                  <c:v>54</c:v>
                </c:pt>
                <c:pt idx="9">
                  <c:v>44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(n=45)</c:v>
                </c:pt>
                <c:pt idx="1">
                  <c:v>Legevakten (n=181)</c:v>
                </c:pt>
                <c:pt idx="2">
                  <c:v>Helsestasjonstjenesten (n=149)</c:v>
                </c:pt>
                <c:pt idx="3">
                  <c:v>Skolehelsetjenesten (n=104)</c:v>
                </c:pt>
                <c:pt idx="4">
                  <c:v>Sykehjem / botilbud for eldre (n=132)</c:v>
                </c:pt>
                <c:pt idx="5">
                  <c:v>Hjemmetjenesten (n=109)</c:v>
                </c:pt>
                <c:pt idx="6">
                  <c:v>Eldre- /seniorsenteret (n=101)</c:v>
                </c:pt>
                <c:pt idx="7">
                  <c:v>Barnevernstjenesten (n=101)</c:v>
                </c:pt>
                <c:pt idx="8">
                  <c:v>NAV-kontoret (n=113)</c:v>
                </c:pt>
                <c:pt idx="9">
                  <c:v>Aktivitetstilbudet til eldre (n=98)</c:v>
                </c:pt>
              </c:strCache>
            </c:strRef>
          </c:cat>
          <c:val>
            <c:numRef>
              <c:f>Sheet1!$B$2:$B$11</c:f>
              <c:numCache>
                <c:formatCode>0</c:formatCode>
                <c:ptCount val="10"/>
                <c:pt idx="0">
                  <c:v>53</c:v>
                </c:pt>
                <c:pt idx="1">
                  <c:v>36</c:v>
                </c:pt>
                <c:pt idx="2">
                  <c:v>48</c:v>
                </c:pt>
                <c:pt idx="3">
                  <c:v>34</c:v>
                </c:pt>
                <c:pt idx="4">
                  <c:v>19</c:v>
                </c:pt>
                <c:pt idx="5">
                  <c:v>20</c:v>
                </c:pt>
                <c:pt idx="6">
                  <c:v>38</c:v>
                </c:pt>
                <c:pt idx="7">
                  <c:v>29</c:v>
                </c:pt>
                <c:pt idx="8">
                  <c:v>25</c:v>
                </c:pt>
                <c:pt idx="9">
                  <c:v>39</c:v>
                </c:pt>
              </c:numCache>
            </c:numRef>
          </c:val>
        </c:ser>
        <c:dLbls>
          <c:showLegendKey val="0"/>
          <c:showVal val="0"/>
          <c:showCatName val="0"/>
          <c:showSerName val="0"/>
          <c:showPercent val="0"/>
          <c:showBubbleSize val="0"/>
        </c:dLbls>
        <c:gapWidth val="50"/>
        <c:overlap val="100"/>
        <c:axId val="598037408"/>
        <c:axId val="5980378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(n=45)</c:v>
                      </c:pt>
                      <c:pt idx="1">
                        <c:v>Legevakten (n=181)</c:v>
                      </c:pt>
                      <c:pt idx="2">
                        <c:v>Helsestasjonstjenesten (n=149)</c:v>
                      </c:pt>
                      <c:pt idx="3">
                        <c:v>Skolehelsetjenesten (n=104)</c:v>
                      </c:pt>
                      <c:pt idx="4">
                        <c:v>Sykehjem / botilbud for eldre (n=132)</c:v>
                      </c:pt>
                      <c:pt idx="5">
                        <c:v>Hjemmetjenesten (n=109)</c:v>
                      </c:pt>
                      <c:pt idx="6">
                        <c:v>Eldre- /seniorsenteret (n=101)</c:v>
                      </c:pt>
                      <c:pt idx="7">
                        <c:v>Barnevernstjenesten (n=101)</c:v>
                      </c:pt>
                      <c:pt idx="8">
                        <c:v>NAV-kontoret (n=113)</c:v>
                      </c:pt>
                      <c:pt idx="9">
                        <c:v>Aktivitetstilbudet til eldre (n=98)</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980374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037800"/>
        <c:crosses val="autoZero"/>
        <c:auto val="0"/>
        <c:lblAlgn val="ctr"/>
        <c:lblOffset val="100"/>
        <c:noMultiLvlLbl val="0"/>
      </c:catAx>
      <c:valAx>
        <c:axId val="5980378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803740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53</c:v>
                </c:pt>
                <c:pt idx="1">
                  <c:v>36</c:v>
                </c:pt>
                <c:pt idx="2">
                  <c:v>48</c:v>
                </c:pt>
                <c:pt idx="3">
                  <c:v>34</c:v>
                </c:pt>
                <c:pt idx="4">
                  <c:v>19</c:v>
                </c:pt>
                <c:pt idx="5">
                  <c:v>20</c:v>
                </c:pt>
                <c:pt idx="6">
                  <c:v>38</c:v>
                </c:pt>
                <c:pt idx="7">
                  <c:v>29</c:v>
                </c:pt>
                <c:pt idx="8">
                  <c:v>25</c:v>
                </c:pt>
                <c:pt idx="9">
                  <c:v>39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598038584"/>
        <c:axId val="598038976"/>
      </c:barChart>
      <c:catAx>
        <c:axId val="598038584"/>
        <c:scaling>
          <c:orientation val="maxMin"/>
        </c:scaling>
        <c:delete val="1"/>
        <c:axPos val="l"/>
        <c:numFmt formatCode="General" sourceLinked="1"/>
        <c:majorTickMark val="out"/>
        <c:minorTickMark val="none"/>
        <c:tickLblPos val="nextTo"/>
        <c:crossAx val="598038976"/>
        <c:crosses val="autoZero"/>
        <c:auto val="0"/>
        <c:lblAlgn val="ctr"/>
        <c:lblOffset val="100"/>
        <c:noMultiLvlLbl val="0"/>
      </c:catAx>
      <c:valAx>
        <c:axId val="598038976"/>
        <c:scaling>
          <c:orientation val="minMax"/>
          <c:max val="1"/>
          <c:min val="0"/>
        </c:scaling>
        <c:delete val="1"/>
        <c:axPos val="t"/>
        <c:numFmt formatCode="0%" sourceLinked="1"/>
        <c:majorTickMark val="out"/>
        <c:minorTickMark val="none"/>
        <c:tickLblPos val="high"/>
        <c:crossAx val="59803858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(n=662)</c:v>
                </c:pt>
                <c:pt idx="1">
                  <c:v>kveldstid i Oslo sentrum  (n=626)</c:v>
                </c:pt>
                <c:pt idx="2">
                  <c:v>dagtid der du bor (n=668)</c:v>
                </c:pt>
                <c:pt idx="3">
                  <c:v>kveldstid der du bor (n=660)</c:v>
                </c:pt>
              </c:strCache>
            </c:strRef>
          </c:cat>
          <c:val>
            <c:numRef>
              <c:f>Sheet1!$D$2:$D$5</c:f>
              <c:numCache>
                <c:formatCode>0</c:formatCode>
                <c:ptCount val="4"/>
                <c:pt idx="0">
                  <c:v>3</c:v>
                </c:pt>
                <c:pt idx="1">
                  <c:v>14</c:v>
                </c:pt>
                <c:pt idx="2">
                  <c:v>1</c:v>
                </c:pt>
                <c:pt idx="3">
                  <c:v>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(n=662)</c:v>
                </c:pt>
                <c:pt idx="1">
                  <c:v>kveldstid i Oslo sentrum  (n=626)</c:v>
                </c:pt>
                <c:pt idx="2">
                  <c:v>dagtid der du bor (n=668)</c:v>
                </c:pt>
                <c:pt idx="3">
                  <c:v>kveldstid der du bor (n=660)</c:v>
                </c:pt>
              </c:strCache>
            </c:strRef>
          </c:cat>
          <c:val>
            <c:numRef>
              <c:f>Sheet1!$C$2:$C$5</c:f>
              <c:numCache>
                <c:formatCode>0</c:formatCode>
                <c:ptCount val="4"/>
                <c:pt idx="0">
                  <c:v>18</c:v>
                </c:pt>
                <c:pt idx="1">
                  <c:v>49</c:v>
                </c:pt>
                <c:pt idx="2">
                  <c:v>4</c:v>
                </c:pt>
                <c:pt idx="3">
                  <c:v>11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(n=662)</c:v>
                </c:pt>
                <c:pt idx="1">
                  <c:v>kveldstid i Oslo sentrum  (n=626)</c:v>
                </c:pt>
                <c:pt idx="2">
                  <c:v>dagtid der du bor (n=668)</c:v>
                </c:pt>
                <c:pt idx="3">
                  <c:v>kveldstid der du bor (n=660)</c:v>
                </c:pt>
              </c:strCache>
            </c:strRef>
          </c:cat>
          <c:val>
            <c:numRef>
              <c:f>Sheet1!$B$2:$B$5</c:f>
              <c:numCache>
                <c:formatCode>0</c:formatCode>
                <c:ptCount val="4"/>
                <c:pt idx="0">
                  <c:v>79</c:v>
                </c:pt>
                <c:pt idx="1">
                  <c:v>37</c:v>
                </c:pt>
                <c:pt idx="2">
                  <c:v>96</c:v>
                </c:pt>
                <c:pt idx="3">
                  <c:v>87</c:v>
                </c:pt>
              </c:numCache>
            </c:numRef>
          </c:val>
        </c:ser>
        <c:dLbls>
          <c:showLegendKey val="0"/>
          <c:showVal val="0"/>
          <c:showCatName val="0"/>
          <c:showSerName val="0"/>
          <c:showPercent val="0"/>
          <c:showBubbleSize val="0"/>
        </c:dLbls>
        <c:gapWidth val="50"/>
        <c:overlap val="100"/>
        <c:axId val="598039760"/>
        <c:axId val="59804015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(n=662)</c:v>
                      </c:pt>
                      <c:pt idx="1">
                        <c:v>kveldstid i Oslo sentrum  (n=626)</c:v>
                      </c:pt>
                      <c:pt idx="2">
                        <c:v>dagtid der du bor (n=668)</c:v>
                      </c:pt>
                      <c:pt idx="3">
                        <c:v>kveldstid der du bor (n=660)</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9803976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040152"/>
        <c:crosses val="autoZero"/>
        <c:auto val="0"/>
        <c:lblAlgn val="ctr"/>
        <c:lblOffset val="100"/>
        <c:noMultiLvlLbl val="0"/>
      </c:catAx>
      <c:valAx>
        <c:axId val="59804015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803976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79</c:v>
                </c:pt>
                <c:pt idx="1">
                  <c:v>37</c:v>
                </c:pt>
                <c:pt idx="2">
                  <c:v>96</c:v>
                </c:pt>
                <c:pt idx="3">
                  <c:v>87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598040936"/>
        <c:axId val="598041328"/>
      </c:barChart>
      <c:catAx>
        <c:axId val="598040936"/>
        <c:scaling>
          <c:orientation val="maxMin"/>
        </c:scaling>
        <c:delete val="1"/>
        <c:axPos val="l"/>
        <c:numFmt formatCode="General" sourceLinked="1"/>
        <c:majorTickMark val="out"/>
        <c:minorTickMark val="none"/>
        <c:tickLblPos val="nextTo"/>
        <c:crossAx val="598041328"/>
        <c:crosses val="autoZero"/>
        <c:auto val="0"/>
        <c:lblAlgn val="ctr"/>
        <c:lblOffset val="100"/>
        <c:noMultiLvlLbl val="0"/>
      </c:catAx>
      <c:valAx>
        <c:axId val="598041328"/>
        <c:scaling>
          <c:orientation val="minMax"/>
          <c:max val="1"/>
          <c:min val="0"/>
        </c:scaling>
        <c:delete val="1"/>
        <c:axPos val="t"/>
        <c:numFmt formatCode="0%" sourceLinked="1"/>
        <c:majorTickMark val="out"/>
        <c:minorTickMark val="none"/>
        <c:tickLblPos val="high"/>
        <c:crossAx val="59804093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(n=9)</c:v>
                </c:pt>
                <c:pt idx="1">
                  <c:v>Alder (n=9)</c:v>
                </c:pt>
                <c:pt idx="2">
                  <c:v>Funksjonsevne (n=9)</c:v>
                </c:pt>
                <c:pt idx="3">
                  <c:v>Seksuell orientering (n=5)</c:v>
                </c:pt>
                <c:pt idx="4">
                  <c:v>Hudfarge (n=8)</c:v>
                </c:pt>
                <c:pt idx="5">
                  <c:v>Språk (n=10)</c:v>
                </c:pt>
                <c:pt idx="6">
                  <c:v>Religion/livssyn (n=6)</c:v>
                </c:pt>
                <c:pt idx="7">
                  <c:v>Annet, noter: (n=16)</c:v>
                </c:pt>
                <c:pt idx="8">
                  <c:v>Nei (n=629)</c:v>
                </c:pt>
              </c:strCache>
            </c:strRef>
          </c:cat>
          <c:val>
            <c:numRef>
              <c:f>Sheet1!$B$2:$B$10</c:f>
              <c:numCache>
                <c:formatCode>0</c:formatCode>
                <c:ptCount val="9"/>
                <c:pt idx="0">
                  <c:v>1</c:v>
                </c:pt>
                <c:pt idx="1">
                  <c:v>1</c:v>
                </c:pt>
                <c:pt idx="2">
                  <c:v>1</c:v>
                </c:pt>
                <c:pt idx="3">
                  <c:v>1</c:v>
                </c:pt>
                <c:pt idx="4">
                  <c:v>1</c:v>
                </c:pt>
                <c:pt idx="5">
                  <c:v>2</c:v>
                </c:pt>
                <c:pt idx="6">
                  <c:v>1</c:v>
                </c:pt>
                <c:pt idx="7">
                  <c:v>2</c:v>
                </c:pt>
                <c:pt idx="8">
                  <c:v>96</c:v>
                </c:pt>
              </c:numCache>
            </c:numRef>
          </c:val>
        </c:ser>
        <c:dLbls>
          <c:showLegendKey val="0"/>
          <c:showVal val="0"/>
          <c:showCatName val="0"/>
          <c:showSerName val="0"/>
          <c:showPercent val="0"/>
          <c:showBubbleSize val="0"/>
        </c:dLbls>
        <c:gapWidth val="50"/>
        <c:axId val="598041720"/>
        <c:axId val="598042504"/>
      </c:barChart>
      <c:catAx>
        <c:axId val="59804172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042504"/>
        <c:crosses val="autoZero"/>
        <c:auto val="0"/>
        <c:lblAlgn val="ctr"/>
        <c:lblOffset val="100"/>
        <c:tickLblSkip val="1"/>
        <c:noMultiLvlLbl val="0"/>
      </c:catAx>
      <c:valAx>
        <c:axId val="598042504"/>
        <c:scaling>
          <c:orientation val="minMax"/>
          <c:max val="100"/>
          <c:min val="0"/>
        </c:scaling>
        <c:delete val="1"/>
        <c:axPos val="t"/>
        <c:numFmt formatCode="0" sourceLinked="1"/>
        <c:majorTickMark val="out"/>
        <c:minorTickMark val="none"/>
        <c:tickLblPos val="nextTo"/>
        <c:crossAx val="598041720"/>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(n=20)</c:v>
                </c:pt>
                <c:pt idx="1">
                  <c:v>Alder (n=13)</c:v>
                </c:pt>
                <c:pt idx="2">
                  <c:v>Funksjonsevne (n=5)</c:v>
                </c:pt>
                <c:pt idx="3">
                  <c:v>Seksuell orientering (n=8)</c:v>
                </c:pt>
                <c:pt idx="4">
                  <c:v>Hudfarge (n=12)</c:v>
                </c:pt>
                <c:pt idx="5">
                  <c:v>Språk (n=11)</c:v>
                </c:pt>
                <c:pt idx="6">
                  <c:v>Religion/livssyn (n=14)</c:v>
                </c:pt>
                <c:pt idx="7">
                  <c:v>Annet, noter: (n=15)</c:v>
                </c:pt>
                <c:pt idx="8">
                  <c:v>Nei (n=615)</c:v>
                </c:pt>
              </c:strCache>
            </c:strRef>
          </c:cat>
          <c:val>
            <c:numRef>
              <c:f>Sheet1!$B$2:$B$10</c:f>
              <c:numCache>
                <c:formatCode>0</c:formatCode>
                <c:ptCount val="9"/>
                <c:pt idx="0">
                  <c:v>3</c:v>
                </c:pt>
                <c:pt idx="1">
                  <c:v>2</c:v>
                </c:pt>
                <c:pt idx="2">
                  <c:v>1</c:v>
                </c:pt>
                <c:pt idx="3">
                  <c:v>1</c:v>
                </c:pt>
                <c:pt idx="4">
                  <c:v>2</c:v>
                </c:pt>
                <c:pt idx="5">
                  <c:v>2</c:v>
                </c:pt>
                <c:pt idx="6">
                  <c:v>2</c:v>
                </c:pt>
                <c:pt idx="7">
                  <c:v>2</c:v>
                </c:pt>
                <c:pt idx="8">
                  <c:v>92</c:v>
                </c:pt>
              </c:numCache>
            </c:numRef>
          </c:val>
        </c:ser>
        <c:dLbls>
          <c:showLegendKey val="0"/>
          <c:showVal val="0"/>
          <c:showCatName val="0"/>
          <c:showSerName val="0"/>
          <c:showPercent val="0"/>
          <c:showBubbleSize val="0"/>
        </c:dLbls>
        <c:gapWidth val="50"/>
        <c:axId val="598043288"/>
        <c:axId val="598043680"/>
      </c:barChart>
      <c:catAx>
        <c:axId val="5980432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043680"/>
        <c:crosses val="autoZero"/>
        <c:auto val="0"/>
        <c:lblAlgn val="ctr"/>
        <c:lblOffset val="100"/>
        <c:tickLblSkip val="1"/>
        <c:noMultiLvlLbl val="0"/>
      </c:catAx>
      <c:valAx>
        <c:axId val="598043680"/>
        <c:scaling>
          <c:orientation val="minMax"/>
          <c:max val="100"/>
          <c:min val="0"/>
        </c:scaling>
        <c:delete val="1"/>
        <c:axPos val="t"/>
        <c:numFmt formatCode="0" sourceLinked="1"/>
        <c:majorTickMark val="out"/>
        <c:minorTickMark val="none"/>
        <c:tickLblPos val="nextTo"/>
        <c:crossAx val="598043288"/>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(n=615)</c:v>
                </c:pt>
                <c:pt idx="1">
                  <c:v>Støyforholdene i Oslo sentrum (n=598)</c:v>
                </c:pt>
                <c:pt idx="2">
                  <c:v>Renhold av fortau, plasser og parkområder i Oslo sentrum (n=617)</c:v>
                </c:pt>
                <c:pt idx="3">
                  <c:v>Mengden av biltrafikk i Oslo sentrum (n=612)</c:v>
                </c:pt>
              </c:strCache>
            </c:strRef>
          </c:cat>
          <c:val>
            <c:numRef>
              <c:f>Sheet1!$D$2:$D$5</c:f>
              <c:numCache>
                <c:formatCode>0</c:formatCode>
                <c:ptCount val="4"/>
                <c:pt idx="0">
                  <c:v>10</c:v>
                </c:pt>
                <c:pt idx="1">
                  <c:v>8</c:v>
                </c:pt>
                <c:pt idx="2">
                  <c:v>22</c:v>
                </c:pt>
                <c:pt idx="3">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(n=615)</c:v>
                </c:pt>
                <c:pt idx="1">
                  <c:v>Støyforholdene i Oslo sentrum (n=598)</c:v>
                </c:pt>
                <c:pt idx="2">
                  <c:v>Renhold av fortau, plasser og parkområder i Oslo sentrum (n=617)</c:v>
                </c:pt>
                <c:pt idx="3">
                  <c:v>Mengden av biltrafikk i Oslo sentrum (n=612)</c:v>
                </c:pt>
              </c:strCache>
            </c:strRef>
          </c:cat>
          <c:val>
            <c:numRef>
              <c:f>Sheet1!$C$2:$C$5</c:f>
              <c:numCache>
                <c:formatCode>0</c:formatCode>
                <c:ptCount val="4"/>
                <c:pt idx="0">
                  <c:v>50</c:v>
                </c:pt>
                <c:pt idx="1">
                  <c:v>55</c:v>
                </c:pt>
                <c:pt idx="2">
                  <c:v>54</c:v>
                </c:pt>
                <c:pt idx="3">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(n=615)</c:v>
                </c:pt>
                <c:pt idx="1">
                  <c:v>Støyforholdene i Oslo sentrum (n=598)</c:v>
                </c:pt>
                <c:pt idx="2">
                  <c:v>Renhold av fortau, plasser og parkområder i Oslo sentrum (n=617)</c:v>
                </c:pt>
                <c:pt idx="3">
                  <c:v>Mengden av biltrafikk i Oslo sentrum (n=612)</c:v>
                </c:pt>
              </c:strCache>
            </c:strRef>
          </c:cat>
          <c:val>
            <c:numRef>
              <c:f>Sheet1!$B$2:$B$5</c:f>
              <c:numCache>
                <c:formatCode>0</c:formatCode>
                <c:ptCount val="4"/>
                <c:pt idx="0">
                  <c:v>40</c:v>
                </c:pt>
                <c:pt idx="1">
                  <c:v>36</c:v>
                </c:pt>
                <c:pt idx="2">
                  <c:v>25</c:v>
                </c:pt>
                <c:pt idx="3">
                  <c:v>34</c:v>
                </c:pt>
              </c:numCache>
            </c:numRef>
          </c:val>
        </c:ser>
        <c:dLbls>
          <c:showLegendKey val="0"/>
          <c:showVal val="0"/>
          <c:showCatName val="0"/>
          <c:showSerName val="0"/>
          <c:showPercent val="0"/>
          <c:showBubbleSize val="0"/>
        </c:dLbls>
        <c:gapWidth val="50"/>
        <c:overlap val="100"/>
        <c:axId val="606595312"/>
        <c:axId val="6065957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(n=615)</c:v>
                      </c:pt>
                      <c:pt idx="1">
                        <c:v>Støyforholdene i Oslo sentrum (n=598)</c:v>
                      </c:pt>
                      <c:pt idx="2">
                        <c:v>Renhold av fortau, plasser og parkområder i Oslo sentrum (n=617)</c:v>
                      </c:pt>
                      <c:pt idx="3">
                        <c:v>Mengden av biltrafikk i Oslo sentrum (n=612)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065953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6595704"/>
        <c:crosses val="autoZero"/>
        <c:auto val="0"/>
        <c:lblAlgn val="ctr"/>
        <c:lblOffset val="100"/>
        <c:noMultiLvlLbl val="0"/>
      </c:catAx>
      <c:valAx>
        <c:axId val="6065957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659531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40</c:v>
                </c:pt>
                <c:pt idx="1">
                  <c:v>36</c:v>
                </c:pt>
                <c:pt idx="2">
                  <c:v>25</c:v>
                </c:pt>
                <c:pt idx="3">
                  <c:v>34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606596488"/>
        <c:axId val="606596880"/>
      </c:barChart>
      <c:catAx>
        <c:axId val="606596488"/>
        <c:scaling>
          <c:orientation val="maxMin"/>
        </c:scaling>
        <c:delete val="1"/>
        <c:axPos val="l"/>
        <c:numFmt formatCode="General" sourceLinked="1"/>
        <c:majorTickMark val="out"/>
        <c:minorTickMark val="none"/>
        <c:tickLblPos val="nextTo"/>
        <c:crossAx val="606596880"/>
        <c:crosses val="autoZero"/>
        <c:auto val="0"/>
        <c:lblAlgn val="ctr"/>
        <c:lblOffset val="100"/>
        <c:noMultiLvlLbl val="0"/>
      </c:catAx>
      <c:valAx>
        <c:axId val="606596880"/>
        <c:scaling>
          <c:orientation val="minMax"/>
          <c:max val="1"/>
          <c:min val="0"/>
        </c:scaling>
        <c:delete val="1"/>
        <c:axPos val="t"/>
        <c:numFmt formatCode="0%" sourceLinked="1"/>
        <c:majorTickMark val="out"/>
        <c:minorTickMark val="none"/>
        <c:tickLblPos val="high"/>
        <c:crossAx val="6065964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(n=648)</c:v>
                </c:pt>
                <c:pt idx="1">
                  <c:v>Støyforholdene der du bor (n=657)</c:v>
                </c:pt>
                <c:pt idx="2">
                  <c:v>Renhold av fortau, plasser og parkområder der du bor (n=658)</c:v>
                </c:pt>
                <c:pt idx="3">
                  <c:v>Mengden av biltrafikk der du bor (n=660)</c:v>
                </c:pt>
                <c:pt idx="4">
                  <c:v>Tilrettelegging for kildesortering der du bor (n=659)</c:v>
                </c:pt>
                <c:pt idx="5">
                  <c:v>Tømming av papiravfallet ditt der du bor (n=653)</c:v>
                </c:pt>
                <c:pt idx="6">
                  <c:v>Tømming av rest-, plast- og matavfallet ditt, der du bor (n=650)</c:v>
                </c:pt>
              </c:strCache>
            </c:strRef>
          </c:cat>
          <c:val>
            <c:numRef>
              <c:f>Sheet1!$D$2:$D$8</c:f>
              <c:numCache>
                <c:formatCode>0</c:formatCode>
                <c:ptCount val="7"/>
                <c:pt idx="0">
                  <c:v>2</c:v>
                </c:pt>
                <c:pt idx="1">
                  <c:v>3</c:v>
                </c:pt>
                <c:pt idx="2">
                  <c:v>21</c:v>
                </c:pt>
                <c:pt idx="3">
                  <c:v>10</c:v>
                </c:pt>
                <c:pt idx="4">
                  <c:v>5</c:v>
                </c:pt>
                <c:pt idx="5">
                  <c:v>13</c:v>
                </c:pt>
                <c:pt idx="6">
                  <c:v>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(n=648)</c:v>
                </c:pt>
                <c:pt idx="1">
                  <c:v>Støyforholdene der du bor (n=657)</c:v>
                </c:pt>
                <c:pt idx="2">
                  <c:v>Renhold av fortau, plasser og parkområder der du bor (n=658)</c:v>
                </c:pt>
                <c:pt idx="3">
                  <c:v>Mengden av biltrafikk der du bor (n=660)</c:v>
                </c:pt>
                <c:pt idx="4">
                  <c:v>Tilrettelegging for kildesortering der du bor (n=659)</c:v>
                </c:pt>
                <c:pt idx="5">
                  <c:v>Tømming av papiravfallet ditt der du bor (n=653)</c:v>
                </c:pt>
                <c:pt idx="6">
                  <c:v>Tømming av rest-, plast- og matavfallet ditt, der du bor (n=650)</c:v>
                </c:pt>
              </c:strCache>
            </c:strRef>
          </c:cat>
          <c:val>
            <c:numRef>
              <c:f>Sheet1!$C$2:$C$8</c:f>
              <c:numCache>
                <c:formatCode>0</c:formatCode>
                <c:ptCount val="7"/>
                <c:pt idx="0">
                  <c:v>19</c:v>
                </c:pt>
                <c:pt idx="1">
                  <c:v>21</c:v>
                </c:pt>
                <c:pt idx="2">
                  <c:v>48</c:v>
                </c:pt>
                <c:pt idx="3">
                  <c:v>47</c:v>
                </c:pt>
                <c:pt idx="4">
                  <c:v>27</c:v>
                </c:pt>
                <c:pt idx="5">
                  <c:v>35</c:v>
                </c:pt>
                <c:pt idx="6">
                  <c:v>30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(n=648)</c:v>
                </c:pt>
                <c:pt idx="1">
                  <c:v>Støyforholdene der du bor (n=657)</c:v>
                </c:pt>
                <c:pt idx="2">
                  <c:v>Renhold av fortau, plasser og parkområder der du bor (n=658)</c:v>
                </c:pt>
                <c:pt idx="3">
                  <c:v>Mengden av biltrafikk der du bor (n=660)</c:v>
                </c:pt>
                <c:pt idx="4">
                  <c:v>Tilrettelegging for kildesortering der du bor (n=659)</c:v>
                </c:pt>
                <c:pt idx="5">
                  <c:v>Tømming av papiravfallet ditt der du bor (n=653)</c:v>
                </c:pt>
                <c:pt idx="6">
                  <c:v>Tømming av rest-, plast- og matavfallet ditt, der du bor (n=650)</c:v>
                </c:pt>
              </c:strCache>
            </c:strRef>
          </c:cat>
          <c:val>
            <c:numRef>
              <c:f>Sheet1!$B$2:$B$8</c:f>
              <c:numCache>
                <c:formatCode>0</c:formatCode>
                <c:ptCount val="7"/>
                <c:pt idx="0">
                  <c:v>79</c:v>
                </c:pt>
                <c:pt idx="1">
                  <c:v>75</c:v>
                </c:pt>
                <c:pt idx="2">
                  <c:v>31</c:v>
                </c:pt>
                <c:pt idx="3">
                  <c:v>44</c:v>
                </c:pt>
                <c:pt idx="4">
                  <c:v>68</c:v>
                </c:pt>
                <c:pt idx="5">
                  <c:v>52</c:v>
                </c:pt>
                <c:pt idx="6">
                  <c:v>63</c:v>
                </c:pt>
              </c:numCache>
            </c:numRef>
          </c:val>
        </c:ser>
        <c:dLbls>
          <c:showLegendKey val="0"/>
          <c:showVal val="0"/>
          <c:showCatName val="0"/>
          <c:showSerName val="0"/>
          <c:showPercent val="0"/>
          <c:showBubbleSize val="0"/>
        </c:dLbls>
        <c:gapWidth val="50"/>
        <c:overlap val="100"/>
        <c:axId val="606597664"/>
        <c:axId val="60659805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(n=648)</c:v>
                      </c:pt>
                      <c:pt idx="1">
                        <c:v>Støyforholdene der du bor (n=657)</c:v>
                      </c:pt>
                      <c:pt idx="2">
                        <c:v>Renhold av fortau, plasser og parkområder der du bor (n=658)</c:v>
                      </c:pt>
                      <c:pt idx="3">
                        <c:v>Mengden av biltrafikk der du bor (n=660)</c:v>
                      </c:pt>
                      <c:pt idx="4">
                        <c:v>Tilrettelegging for kildesortering der du bor (n=659)</c:v>
                      </c:pt>
                      <c:pt idx="5">
                        <c:v>Tømming av papiravfallet ditt der du bor (n=653)</c:v>
                      </c:pt>
                      <c:pt idx="6">
                        <c:v>Tømming av rest-, plast- og matavfallet ditt, der du bor (n=650)</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065976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6598056"/>
        <c:crosses val="autoZero"/>
        <c:auto val="0"/>
        <c:lblAlgn val="ctr"/>
        <c:lblOffset val="100"/>
        <c:noMultiLvlLbl val="0"/>
      </c:catAx>
      <c:valAx>
        <c:axId val="60659805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659766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79</c:v>
                </c:pt>
                <c:pt idx="1">
                  <c:v>75</c:v>
                </c:pt>
                <c:pt idx="2">
                  <c:v>31</c:v>
                </c:pt>
                <c:pt idx="3">
                  <c:v>44</c:v>
                </c:pt>
                <c:pt idx="4">
                  <c:v>68</c:v>
                </c:pt>
                <c:pt idx="5">
                  <c:v>52</c:v>
                </c:pt>
                <c:pt idx="6">
                  <c:v>63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606598840"/>
        <c:axId val="606599232"/>
      </c:barChart>
      <c:catAx>
        <c:axId val="606598840"/>
        <c:scaling>
          <c:orientation val="maxMin"/>
        </c:scaling>
        <c:delete val="1"/>
        <c:axPos val="l"/>
        <c:numFmt formatCode="General" sourceLinked="1"/>
        <c:majorTickMark val="out"/>
        <c:minorTickMark val="none"/>
        <c:tickLblPos val="nextTo"/>
        <c:crossAx val="606599232"/>
        <c:crosses val="autoZero"/>
        <c:auto val="0"/>
        <c:lblAlgn val="ctr"/>
        <c:lblOffset val="100"/>
        <c:noMultiLvlLbl val="0"/>
      </c:catAx>
      <c:valAx>
        <c:axId val="606599232"/>
        <c:scaling>
          <c:orientation val="minMax"/>
          <c:max val="1"/>
          <c:min val="0"/>
        </c:scaling>
        <c:delete val="1"/>
        <c:axPos val="t"/>
        <c:numFmt formatCode="0%" sourceLinked="1"/>
        <c:majorTickMark val="out"/>
        <c:minorTickMark val="none"/>
        <c:tickLblPos val="high"/>
        <c:crossAx val="60659884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(n=171)</c:v>
                </c:pt>
                <c:pt idx="1">
                  <c:v>Nei (n=433)</c:v>
                </c:pt>
                <c:pt idx="2">
                  <c:v>Vet ikke/usikker (n=59)</c:v>
                </c:pt>
              </c:strCache>
            </c:strRef>
          </c:cat>
          <c:val>
            <c:numRef>
              <c:f>Sheet1!$B$2:$B$4</c:f>
              <c:numCache>
                <c:formatCode>0</c:formatCode>
                <c:ptCount val="3"/>
                <c:pt idx="0">
                  <c:v>26</c:v>
                </c:pt>
                <c:pt idx="1">
                  <c:v>65</c:v>
                </c:pt>
                <c:pt idx="2">
                  <c:v>9</c:v>
                </c:pt>
              </c:numCache>
            </c:numRef>
          </c:val>
        </c:ser>
        <c:dLbls>
          <c:showLegendKey val="0"/>
          <c:showVal val="0"/>
          <c:showCatName val="0"/>
          <c:showSerName val="0"/>
          <c:showPercent val="0"/>
          <c:showBubbleSize val="0"/>
        </c:dLbls>
        <c:gapWidth val="50"/>
        <c:axId val="606594136"/>
        <c:axId val="606594528"/>
      </c:barChart>
      <c:catAx>
        <c:axId val="6065941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6594528"/>
        <c:crosses val="autoZero"/>
        <c:auto val="0"/>
        <c:lblAlgn val="ctr"/>
        <c:lblOffset val="100"/>
        <c:tickLblSkip val="1"/>
        <c:noMultiLvlLbl val="0"/>
      </c:catAx>
      <c:valAx>
        <c:axId val="606594528"/>
        <c:scaling>
          <c:orientation val="minMax"/>
          <c:max val="100"/>
          <c:min val="0"/>
        </c:scaling>
        <c:delete val="1"/>
        <c:axPos val="t"/>
        <c:numFmt formatCode="0" sourceLinked="1"/>
        <c:majorTickMark val="out"/>
        <c:minorTickMark val="none"/>
        <c:tickLblPos val="nextTo"/>
        <c:crossAx val="60659413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(n=630)</c:v>
                </c:pt>
                <c:pt idx="1">
                  <c:v>synes du Oslo fortjener å bli tildelt prisen Europas miljøhovedstad? (n=500)</c:v>
                </c:pt>
              </c:strCache>
            </c:strRef>
          </c:cat>
          <c:val>
            <c:numRef>
              <c:f>Sheet1!$D$2:$D$3</c:f>
              <c:numCache>
                <c:formatCode>0</c:formatCode>
                <c:ptCount val="2"/>
                <c:pt idx="0">
                  <c:v>41</c:v>
                </c:pt>
                <c:pt idx="1">
                  <c:v>25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(n=630)</c:v>
                </c:pt>
                <c:pt idx="1">
                  <c:v>synes du Oslo fortjener å bli tildelt prisen Europas miljøhovedstad? (n=500)</c:v>
                </c:pt>
              </c:strCache>
            </c:strRef>
          </c:cat>
          <c:val>
            <c:numRef>
              <c:f>Sheet1!$C$2:$C$3</c:f>
              <c:numCache>
                <c:formatCode>0</c:formatCode>
                <c:ptCount val="2"/>
                <c:pt idx="0">
                  <c:v>31</c:v>
                </c:pt>
                <c:pt idx="1">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(n=630)</c:v>
                </c:pt>
                <c:pt idx="1">
                  <c:v>synes du Oslo fortjener å bli tildelt prisen Europas miljøhovedstad? (n=500)</c:v>
                </c:pt>
              </c:strCache>
            </c:strRef>
          </c:cat>
          <c:val>
            <c:numRef>
              <c:f>Sheet1!$B$2:$B$3</c:f>
              <c:numCache>
                <c:formatCode>0</c:formatCode>
                <c:ptCount val="2"/>
                <c:pt idx="0">
                  <c:v>27</c:v>
                </c:pt>
                <c:pt idx="1">
                  <c:v>21</c:v>
                </c:pt>
              </c:numCache>
            </c:numRef>
          </c:val>
        </c:ser>
        <c:dLbls>
          <c:showLegendKey val="0"/>
          <c:showVal val="0"/>
          <c:showCatName val="0"/>
          <c:showSerName val="0"/>
          <c:showPercent val="0"/>
          <c:showBubbleSize val="0"/>
        </c:dLbls>
        <c:gapWidth val="50"/>
        <c:overlap val="100"/>
        <c:axId val="606600016"/>
        <c:axId val="6066004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(n=630)</c:v>
                      </c:pt>
                      <c:pt idx="1">
                        <c:v>synes du Oslo fortjener å bli tildelt prisen Europas miljøhovedstad? (n=500)</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6066000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6600408"/>
        <c:crosses val="autoZero"/>
        <c:auto val="0"/>
        <c:lblAlgn val="ctr"/>
        <c:lblOffset val="100"/>
        <c:noMultiLvlLbl val="0"/>
      </c:catAx>
      <c:valAx>
        <c:axId val="6066004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66000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27</c:v>
                </c:pt>
                <c:pt idx="1">
                  <c:v>21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606601192"/>
        <c:axId val="606601584"/>
      </c:barChart>
      <c:catAx>
        <c:axId val="606601192"/>
        <c:scaling>
          <c:orientation val="maxMin"/>
        </c:scaling>
        <c:delete val="1"/>
        <c:axPos val="l"/>
        <c:numFmt formatCode="General" sourceLinked="1"/>
        <c:majorTickMark val="out"/>
        <c:minorTickMark val="none"/>
        <c:tickLblPos val="nextTo"/>
        <c:crossAx val="606601584"/>
        <c:crosses val="autoZero"/>
        <c:auto val="0"/>
        <c:lblAlgn val="ctr"/>
        <c:lblOffset val="100"/>
        <c:noMultiLvlLbl val="0"/>
      </c:catAx>
      <c:valAx>
        <c:axId val="606601584"/>
        <c:scaling>
          <c:orientation val="minMax"/>
          <c:max val="1"/>
          <c:min val="0"/>
        </c:scaling>
        <c:delete val="1"/>
        <c:axPos val="t"/>
        <c:numFmt formatCode="0%" sourceLinked="1"/>
        <c:majorTickMark val="out"/>
        <c:minorTickMark val="none"/>
        <c:tickLblPos val="high"/>
        <c:crossAx val="6066011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(n=669)</c:v>
                </c:pt>
                <c:pt idx="1">
                  <c:v>Bruker du parker/friområder i området der du bor (inkl. fjorden, marka, osv.) (n=658)</c:v>
                </c:pt>
                <c:pt idx="2">
                  <c:v>Bruker du parker/friområder i Oslo utenfor egen bydel (inkl. fjorden, marka, osv.) (n=665)</c:v>
                </c:pt>
                <c:pt idx="3">
                  <c:v>Deltar du i frivillig organisasjonsvirksomhet (n=667)</c:v>
                </c:pt>
                <c:pt idx="4">
                  <c:v>Driver du med idrett (n=665)</c:v>
                </c:pt>
              </c:strCache>
            </c:strRef>
          </c:cat>
          <c:val>
            <c:numRef>
              <c:f>Sheet1!$G$2:$G$6</c:f>
              <c:numCache>
                <c:formatCode>0</c:formatCode>
                <c:ptCount val="5"/>
                <c:pt idx="0">
                  <c:v>7</c:v>
                </c:pt>
                <c:pt idx="1">
                  <c:v>13</c:v>
                </c:pt>
                <c:pt idx="2">
                  <c:v>2</c:v>
                </c:pt>
                <c:pt idx="3">
                  <c:v>1</c:v>
                </c:pt>
                <c:pt idx="4">
                  <c:v>9</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(n=669)</c:v>
                </c:pt>
                <c:pt idx="1">
                  <c:v>Bruker du parker/friområder i området der du bor (inkl. fjorden, marka, osv.) (n=658)</c:v>
                </c:pt>
                <c:pt idx="2">
                  <c:v>Bruker du parker/friområder i Oslo utenfor egen bydel (inkl. fjorden, marka, osv.) (n=665)</c:v>
                </c:pt>
                <c:pt idx="3">
                  <c:v>Deltar du i frivillig organisasjonsvirksomhet (n=667)</c:v>
                </c:pt>
                <c:pt idx="4">
                  <c:v>Driver du med idrett (n=665)</c:v>
                </c:pt>
              </c:strCache>
            </c:strRef>
          </c:cat>
          <c:val>
            <c:numRef>
              <c:f>Sheet1!$F$2:$F$6</c:f>
              <c:numCache>
                <c:formatCode>0</c:formatCode>
                <c:ptCount val="5"/>
                <c:pt idx="0">
                  <c:v>15</c:v>
                </c:pt>
                <c:pt idx="1">
                  <c:v>42</c:v>
                </c:pt>
                <c:pt idx="2">
                  <c:v>18</c:v>
                </c:pt>
                <c:pt idx="3">
                  <c:v>6</c:v>
                </c:pt>
                <c:pt idx="4">
                  <c:v>39</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(n=669)</c:v>
                </c:pt>
                <c:pt idx="1">
                  <c:v>Bruker du parker/friområder i området der du bor (inkl. fjorden, marka, osv.) (n=658)</c:v>
                </c:pt>
                <c:pt idx="2">
                  <c:v>Bruker du parker/friområder i Oslo utenfor egen bydel (inkl. fjorden, marka, osv.) (n=665)</c:v>
                </c:pt>
                <c:pt idx="3">
                  <c:v>Deltar du i frivillig organisasjonsvirksomhet (n=667)</c:v>
                </c:pt>
                <c:pt idx="4">
                  <c:v>Driver du med idrett (n=665)</c:v>
                </c:pt>
              </c:strCache>
            </c:strRef>
          </c:cat>
          <c:val>
            <c:numRef>
              <c:f>Sheet1!$E$2:$E$6</c:f>
              <c:numCache>
                <c:formatCode>0</c:formatCode>
                <c:ptCount val="5"/>
                <c:pt idx="0">
                  <c:v>16</c:v>
                </c:pt>
                <c:pt idx="1">
                  <c:v>28</c:v>
                </c:pt>
                <c:pt idx="2">
                  <c:v>36</c:v>
                </c:pt>
                <c:pt idx="3">
                  <c:v>9</c:v>
                </c:pt>
                <c:pt idx="4">
                  <c:v>16</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(n=669)</c:v>
                </c:pt>
                <c:pt idx="1">
                  <c:v>Bruker du parker/friområder i området der du bor (inkl. fjorden, marka, osv.) (n=658)</c:v>
                </c:pt>
                <c:pt idx="2">
                  <c:v>Bruker du parker/friområder i Oslo utenfor egen bydel (inkl. fjorden, marka, osv.) (n=665)</c:v>
                </c:pt>
                <c:pt idx="3">
                  <c:v>Deltar du i frivillig organisasjonsvirksomhet (n=667)</c:v>
                </c:pt>
                <c:pt idx="4">
                  <c:v>Driver du med idrett (n=665)</c:v>
                </c:pt>
              </c:strCache>
            </c:strRef>
          </c:cat>
          <c:val>
            <c:numRef>
              <c:f>Sheet1!$D$2:$D$6</c:f>
              <c:numCache>
                <c:formatCode>0</c:formatCode>
                <c:ptCount val="5"/>
                <c:pt idx="0">
                  <c:v>18</c:v>
                </c:pt>
                <c:pt idx="1">
                  <c:v>13</c:v>
                </c:pt>
                <c:pt idx="2">
                  <c:v>34</c:v>
                </c:pt>
                <c:pt idx="3">
                  <c:v>15</c:v>
                </c:pt>
                <c:pt idx="4">
                  <c:v>7</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(n=669)</c:v>
                </c:pt>
                <c:pt idx="1">
                  <c:v>Bruker du parker/friområder i området der du bor (inkl. fjorden, marka, osv.) (n=658)</c:v>
                </c:pt>
                <c:pt idx="2">
                  <c:v>Bruker du parker/friområder i Oslo utenfor egen bydel (inkl. fjorden, marka, osv.) (n=665)</c:v>
                </c:pt>
                <c:pt idx="3">
                  <c:v>Deltar du i frivillig organisasjonsvirksomhet (n=667)</c:v>
                </c:pt>
                <c:pt idx="4">
                  <c:v>Driver du med idrett (n=665)</c:v>
                </c:pt>
              </c:strCache>
            </c:strRef>
          </c:cat>
          <c:val>
            <c:numRef>
              <c:f>Sheet1!$C$2:$C$6</c:f>
              <c:numCache>
                <c:formatCode>0</c:formatCode>
                <c:ptCount val="5"/>
                <c:pt idx="0">
                  <c:v>13</c:v>
                </c:pt>
                <c:pt idx="1">
                  <c:v>3</c:v>
                </c:pt>
                <c:pt idx="2">
                  <c:v>7</c:v>
                </c:pt>
                <c:pt idx="3">
                  <c:v>23</c:v>
                </c:pt>
                <c:pt idx="4">
                  <c:v>11</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(n=669)</c:v>
                </c:pt>
                <c:pt idx="1">
                  <c:v>Bruker du parker/friområder i området der du bor (inkl. fjorden, marka, osv.) (n=658)</c:v>
                </c:pt>
                <c:pt idx="2">
                  <c:v>Bruker du parker/friområder i Oslo utenfor egen bydel (inkl. fjorden, marka, osv.) (n=665)</c:v>
                </c:pt>
                <c:pt idx="3">
                  <c:v>Deltar du i frivillig organisasjonsvirksomhet (n=667)</c:v>
                </c:pt>
                <c:pt idx="4">
                  <c:v>Driver du med idrett (n=665)</c:v>
                </c:pt>
              </c:strCache>
            </c:strRef>
          </c:cat>
          <c:val>
            <c:numRef>
              <c:f>Sheet1!$B$2:$B$6</c:f>
              <c:numCache>
                <c:formatCode>0</c:formatCode>
                <c:ptCount val="5"/>
                <c:pt idx="0">
                  <c:v>31</c:v>
                </c:pt>
                <c:pt idx="1">
                  <c:v>1</c:v>
                </c:pt>
                <c:pt idx="2">
                  <c:v>3</c:v>
                </c:pt>
                <c:pt idx="3">
                  <c:v>46</c:v>
                </c:pt>
                <c:pt idx="4">
                  <c:v>19</c:v>
                </c:pt>
              </c:numCache>
            </c:numRef>
          </c:val>
        </c:ser>
        <c:dLbls>
          <c:showLegendKey val="0"/>
          <c:showVal val="0"/>
          <c:showCatName val="0"/>
          <c:showSerName val="0"/>
          <c:showPercent val="0"/>
          <c:showBubbleSize val="0"/>
        </c:dLbls>
        <c:gapWidth val="50"/>
        <c:overlap val="100"/>
        <c:axId val="606602368"/>
        <c:axId val="606602760"/>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(n=669)</c:v>
                      </c:pt>
                      <c:pt idx="1">
                        <c:v>Bruker du parker/friområder i området der du bor (inkl. fjorden, marka, osv.) (n=658)</c:v>
                      </c:pt>
                      <c:pt idx="2">
                        <c:v>Bruker du parker/friområder i Oslo utenfor egen bydel (inkl. fjorden, marka, osv.) (n=665)</c:v>
                      </c:pt>
                      <c:pt idx="3">
                        <c:v>Deltar du i frivillig organisasjonsvirksomhet (n=667)</c:v>
                      </c:pt>
                      <c:pt idx="4">
                        <c:v>Driver du med idrett (n=665)</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6066023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6602760"/>
        <c:crosses val="autoZero"/>
        <c:auto val="0"/>
        <c:lblAlgn val="ctr"/>
        <c:lblOffset val="100"/>
        <c:noMultiLvlLbl val="0"/>
      </c:catAx>
      <c:valAx>
        <c:axId val="60660276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6602368"/>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21</c:v>
                </c:pt>
                <c:pt idx="1">
                  <c:v>55</c:v>
                </c:pt>
                <c:pt idx="2">
                  <c:v>20</c:v>
                </c:pt>
                <c:pt idx="3">
                  <c:v>7</c:v>
                </c:pt>
                <c:pt idx="4">
                  <c:v>48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606603544"/>
        <c:axId val="606603936"/>
      </c:barChart>
      <c:catAx>
        <c:axId val="606603544"/>
        <c:scaling>
          <c:orientation val="maxMin"/>
        </c:scaling>
        <c:delete val="1"/>
        <c:axPos val="l"/>
        <c:numFmt formatCode="General" sourceLinked="1"/>
        <c:majorTickMark val="out"/>
        <c:minorTickMark val="none"/>
        <c:tickLblPos val="nextTo"/>
        <c:crossAx val="606603936"/>
        <c:crosses val="autoZero"/>
        <c:auto val="0"/>
        <c:lblAlgn val="ctr"/>
        <c:lblOffset val="100"/>
        <c:noMultiLvlLbl val="0"/>
      </c:catAx>
      <c:valAx>
        <c:axId val="606603936"/>
        <c:scaling>
          <c:orientation val="minMax"/>
          <c:max val="1"/>
          <c:min val="0"/>
        </c:scaling>
        <c:delete val="1"/>
        <c:axPos val="t"/>
        <c:numFmt formatCode="0%" sourceLinked="1"/>
        <c:majorTickMark val="out"/>
        <c:minorTickMark val="none"/>
        <c:tickLblPos val="high"/>
        <c:crossAx val="60660354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(n=667)</c:v>
                </c:pt>
                <c:pt idx="1">
                  <c:v>Grusing og salting av veier (n=658)</c:v>
                </c:pt>
                <c:pt idx="2">
                  <c:v>Renhold	av veier (n=653)</c:v>
                </c:pt>
                <c:pt idx="3">
                  <c:v>Standard på veidekket (n=647)</c:v>
                </c:pt>
                <c:pt idx="4">
                  <c:v>Tilrettelegging for syklister (n=581)</c:v>
                </c:pt>
                <c:pt idx="5">
                  <c:v>Tilrettelegging for fotgjengere (n=655)</c:v>
                </c:pt>
                <c:pt idx="6">
                  <c:v>Snørydding, grusing og salting av gang- og sykkelveier (n=607)</c:v>
                </c:pt>
              </c:strCache>
            </c:strRef>
          </c:cat>
          <c:val>
            <c:numRef>
              <c:f>Sheet1!$D$2:$D$8</c:f>
              <c:numCache>
                <c:formatCode>0</c:formatCode>
                <c:ptCount val="7"/>
                <c:pt idx="0">
                  <c:v>53</c:v>
                </c:pt>
                <c:pt idx="1">
                  <c:v>36</c:v>
                </c:pt>
                <c:pt idx="2">
                  <c:v>35</c:v>
                </c:pt>
                <c:pt idx="3">
                  <c:v>58</c:v>
                </c:pt>
                <c:pt idx="4">
                  <c:v>26</c:v>
                </c:pt>
                <c:pt idx="5">
                  <c:v>22</c:v>
                </c:pt>
                <c:pt idx="6">
                  <c:v>45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(n=667)</c:v>
                </c:pt>
                <c:pt idx="1">
                  <c:v>Grusing og salting av veier (n=658)</c:v>
                </c:pt>
                <c:pt idx="2">
                  <c:v>Renhold	av veier (n=653)</c:v>
                </c:pt>
                <c:pt idx="3">
                  <c:v>Standard på veidekket (n=647)</c:v>
                </c:pt>
                <c:pt idx="4">
                  <c:v>Tilrettelegging for syklister (n=581)</c:v>
                </c:pt>
                <c:pt idx="5">
                  <c:v>Tilrettelegging for fotgjengere (n=655)</c:v>
                </c:pt>
                <c:pt idx="6">
                  <c:v>Snørydding, grusing og salting av gang- og sykkelveier (n=607)</c:v>
                </c:pt>
              </c:strCache>
            </c:strRef>
          </c:cat>
          <c:val>
            <c:numRef>
              <c:f>Sheet1!$C$2:$C$8</c:f>
              <c:numCache>
                <c:formatCode>0</c:formatCode>
                <c:ptCount val="7"/>
                <c:pt idx="0">
                  <c:v>36</c:v>
                </c:pt>
                <c:pt idx="1">
                  <c:v>49</c:v>
                </c:pt>
                <c:pt idx="2">
                  <c:v>53</c:v>
                </c:pt>
                <c:pt idx="3">
                  <c:v>36</c:v>
                </c:pt>
                <c:pt idx="4">
                  <c:v>57</c:v>
                </c:pt>
                <c:pt idx="5">
                  <c:v>52</c:v>
                </c:pt>
                <c:pt idx="6">
                  <c:v>43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(n=667)</c:v>
                </c:pt>
                <c:pt idx="1">
                  <c:v>Grusing og salting av veier (n=658)</c:v>
                </c:pt>
                <c:pt idx="2">
                  <c:v>Renhold	av veier (n=653)</c:v>
                </c:pt>
                <c:pt idx="3">
                  <c:v>Standard på veidekket (n=647)</c:v>
                </c:pt>
                <c:pt idx="4">
                  <c:v>Tilrettelegging for syklister (n=581)</c:v>
                </c:pt>
                <c:pt idx="5">
                  <c:v>Tilrettelegging for fotgjengere (n=655)</c:v>
                </c:pt>
                <c:pt idx="6">
                  <c:v>Snørydding, grusing og salting av gang- og sykkelveier (n=607)</c:v>
                </c:pt>
              </c:strCache>
            </c:strRef>
          </c:cat>
          <c:val>
            <c:numRef>
              <c:f>Sheet1!$B$2:$B$8</c:f>
              <c:numCache>
                <c:formatCode>0</c:formatCode>
                <c:ptCount val="7"/>
                <c:pt idx="0">
                  <c:v>11</c:v>
                </c:pt>
                <c:pt idx="1">
                  <c:v>15</c:v>
                </c:pt>
                <c:pt idx="2">
                  <c:v>12</c:v>
                </c:pt>
                <c:pt idx="3">
                  <c:v>6</c:v>
                </c:pt>
                <c:pt idx="4">
                  <c:v>18</c:v>
                </c:pt>
                <c:pt idx="5">
                  <c:v>27</c:v>
                </c:pt>
                <c:pt idx="6">
                  <c:v>12</c:v>
                </c:pt>
              </c:numCache>
            </c:numRef>
          </c:val>
        </c:ser>
        <c:dLbls>
          <c:showLegendKey val="0"/>
          <c:showVal val="0"/>
          <c:showCatName val="0"/>
          <c:showSerName val="0"/>
          <c:showPercent val="0"/>
          <c:showBubbleSize val="0"/>
        </c:dLbls>
        <c:gapWidth val="50"/>
        <c:overlap val="100"/>
        <c:axId val="606604720"/>
        <c:axId val="6066051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(n=667)</c:v>
                      </c:pt>
                      <c:pt idx="1">
                        <c:v>Grusing og salting av veier (n=658)</c:v>
                      </c:pt>
                      <c:pt idx="2">
                        <c:v>Renhold	av veier (n=653)</c:v>
                      </c:pt>
                      <c:pt idx="3">
                        <c:v>Standard på veidekket (n=647)</c:v>
                      </c:pt>
                      <c:pt idx="4">
                        <c:v>Tilrettelegging for syklister (n=581)</c:v>
                      </c:pt>
                      <c:pt idx="5">
                        <c:v>Tilrettelegging for fotgjengere (n=655)</c:v>
                      </c:pt>
                      <c:pt idx="6">
                        <c:v>Snørydding, grusing og salting av gang- og sykkelveier (n=607)</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0660472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6605112"/>
        <c:crosses val="autoZero"/>
        <c:auto val="0"/>
        <c:lblAlgn val="ctr"/>
        <c:lblOffset val="100"/>
        <c:noMultiLvlLbl val="0"/>
      </c:catAx>
      <c:valAx>
        <c:axId val="6066051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660472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11</c:v>
                </c:pt>
                <c:pt idx="1">
                  <c:v>15</c:v>
                </c:pt>
                <c:pt idx="2">
                  <c:v>12</c:v>
                </c:pt>
                <c:pt idx="3">
                  <c:v>6</c:v>
                </c:pt>
                <c:pt idx="4">
                  <c:v>18</c:v>
                </c:pt>
                <c:pt idx="5">
                  <c:v>27</c:v>
                </c:pt>
                <c:pt idx="6">
                  <c:v>12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606605896"/>
        <c:axId val="606606288"/>
      </c:barChart>
      <c:catAx>
        <c:axId val="606605896"/>
        <c:scaling>
          <c:orientation val="maxMin"/>
        </c:scaling>
        <c:delete val="1"/>
        <c:axPos val="l"/>
        <c:numFmt formatCode="General" sourceLinked="1"/>
        <c:majorTickMark val="out"/>
        <c:minorTickMark val="none"/>
        <c:tickLblPos val="nextTo"/>
        <c:crossAx val="606606288"/>
        <c:crosses val="autoZero"/>
        <c:auto val="0"/>
        <c:lblAlgn val="ctr"/>
        <c:lblOffset val="100"/>
        <c:noMultiLvlLbl val="0"/>
      </c:catAx>
      <c:valAx>
        <c:axId val="606606288"/>
        <c:scaling>
          <c:orientation val="minMax"/>
          <c:max val="1"/>
          <c:min val="0"/>
        </c:scaling>
        <c:delete val="1"/>
        <c:axPos val="t"/>
        <c:numFmt formatCode="0%" sourceLinked="1"/>
        <c:majorTickMark val="out"/>
        <c:minorTickMark val="none"/>
        <c:tickLblPos val="high"/>
        <c:crossAx val="6066058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(n=653)</c:v>
                </c:pt>
                <c:pt idx="1">
                  <c:v>Muligheten for trafikksikker lek i området der du bor  (n=597)</c:v>
                </c:pt>
                <c:pt idx="2">
                  <c:v>Hastigheten på veiene i området der du bor  (n=651)</c:v>
                </c:pt>
                <c:pt idx="3">
                  <c:v>Fortau, fartsdempere og lignende tiltak i området der du bor  (n=645)</c:v>
                </c:pt>
              </c:strCache>
            </c:strRef>
          </c:cat>
          <c:val>
            <c:numRef>
              <c:f>Sheet1!$D$2:$D$5</c:f>
              <c:numCache>
                <c:formatCode>0</c:formatCode>
                <c:ptCount val="4"/>
                <c:pt idx="0">
                  <c:v>12</c:v>
                </c:pt>
                <c:pt idx="1">
                  <c:v>16</c:v>
                </c:pt>
                <c:pt idx="2">
                  <c:v>8</c:v>
                </c:pt>
                <c:pt idx="3">
                  <c:v>17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(n=653)</c:v>
                </c:pt>
                <c:pt idx="1">
                  <c:v>Muligheten for trafikksikker lek i området der du bor  (n=597)</c:v>
                </c:pt>
                <c:pt idx="2">
                  <c:v>Hastigheten på veiene i området der du bor  (n=651)</c:v>
                </c:pt>
                <c:pt idx="3">
                  <c:v>Fortau, fartsdempere og lignende tiltak i området der du bor  (n=645)</c:v>
                </c:pt>
              </c:strCache>
            </c:strRef>
          </c:cat>
          <c:val>
            <c:numRef>
              <c:f>Sheet1!$C$2:$C$5</c:f>
              <c:numCache>
                <c:formatCode>0</c:formatCode>
                <c:ptCount val="4"/>
                <c:pt idx="0">
                  <c:v>47</c:v>
                </c:pt>
                <c:pt idx="1">
                  <c:v>38</c:v>
                </c:pt>
                <c:pt idx="2">
                  <c:v>39</c:v>
                </c:pt>
                <c:pt idx="3">
                  <c:v>43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(n=653)</c:v>
                </c:pt>
                <c:pt idx="1">
                  <c:v>Muligheten for trafikksikker lek i området der du bor  (n=597)</c:v>
                </c:pt>
                <c:pt idx="2">
                  <c:v>Hastigheten på veiene i området der du bor  (n=651)</c:v>
                </c:pt>
                <c:pt idx="3">
                  <c:v>Fortau, fartsdempere og lignende tiltak i området der du bor  (n=645)</c:v>
                </c:pt>
              </c:strCache>
            </c:strRef>
          </c:cat>
          <c:val>
            <c:numRef>
              <c:f>Sheet1!$B$2:$B$5</c:f>
              <c:numCache>
                <c:formatCode>0</c:formatCode>
                <c:ptCount val="4"/>
                <c:pt idx="0">
                  <c:v>41</c:v>
                </c:pt>
                <c:pt idx="1">
                  <c:v>46</c:v>
                </c:pt>
                <c:pt idx="2">
                  <c:v>53</c:v>
                </c:pt>
                <c:pt idx="3">
                  <c:v>40</c:v>
                </c:pt>
              </c:numCache>
            </c:numRef>
          </c:val>
        </c:ser>
        <c:dLbls>
          <c:showLegendKey val="0"/>
          <c:showVal val="0"/>
          <c:showCatName val="0"/>
          <c:showSerName val="0"/>
          <c:showPercent val="0"/>
          <c:showBubbleSize val="0"/>
        </c:dLbls>
        <c:gapWidth val="50"/>
        <c:overlap val="100"/>
        <c:axId val="606607072"/>
        <c:axId val="60660746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(n=653)</c:v>
                      </c:pt>
                      <c:pt idx="1">
                        <c:v>Muligheten for trafikksikker lek i området der du bor  (n=597)</c:v>
                      </c:pt>
                      <c:pt idx="2">
                        <c:v>Hastigheten på veiene i området der du bor  (n=651)</c:v>
                      </c:pt>
                      <c:pt idx="3">
                        <c:v>Fortau, fartsdempere og lignende tiltak i området der du bor  (n=645)</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066070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6607464"/>
        <c:crosses val="autoZero"/>
        <c:auto val="0"/>
        <c:lblAlgn val="ctr"/>
        <c:lblOffset val="100"/>
        <c:noMultiLvlLbl val="0"/>
      </c:catAx>
      <c:valAx>
        <c:axId val="60660746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660707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41</c:v>
                </c:pt>
                <c:pt idx="1">
                  <c:v>46</c:v>
                </c:pt>
                <c:pt idx="2">
                  <c:v>53</c:v>
                </c:pt>
                <c:pt idx="3">
                  <c:v>40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606608248"/>
        <c:axId val="606608640"/>
      </c:barChart>
      <c:catAx>
        <c:axId val="606608248"/>
        <c:scaling>
          <c:orientation val="maxMin"/>
        </c:scaling>
        <c:delete val="1"/>
        <c:axPos val="l"/>
        <c:numFmt formatCode="General" sourceLinked="1"/>
        <c:majorTickMark val="out"/>
        <c:minorTickMark val="none"/>
        <c:tickLblPos val="nextTo"/>
        <c:crossAx val="606608640"/>
        <c:crosses val="autoZero"/>
        <c:auto val="0"/>
        <c:lblAlgn val="ctr"/>
        <c:lblOffset val="100"/>
        <c:noMultiLvlLbl val="0"/>
      </c:catAx>
      <c:valAx>
        <c:axId val="606608640"/>
        <c:scaling>
          <c:orientation val="minMax"/>
          <c:max val="1"/>
          <c:min val="0"/>
        </c:scaling>
        <c:delete val="1"/>
        <c:axPos val="t"/>
        <c:numFmt formatCode="0%" sourceLinked="1"/>
        <c:majorTickMark val="out"/>
        <c:minorTickMark val="none"/>
        <c:tickLblPos val="high"/>
        <c:crossAx val="6066082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(n=468)</c:v>
                </c:pt>
                <c:pt idx="1">
                  <c:v>Tilgang på parker/friområder for barn der du bor (n=605)</c:v>
                </c:pt>
                <c:pt idx="2">
                  <c:v>Trygghet for barn når det gjelder å ferdes ute der du bor (n=601)</c:v>
                </c:pt>
                <c:pt idx="3">
                  <c:v>Oppvekstmiljøet for barn der du bor (n=582)</c:v>
                </c:pt>
                <c:pt idx="4">
                  <c:v>Oppvekstmiljøet for ungdom der du bor (n=505)</c:v>
                </c:pt>
                <c:pt idx="5">
                  <c:v>Barnehagedekningen der du bor (n=341)</c:v>
                </c:pt>
              </c:strCache>
            </c:strRef>
          </c:cat>
          <c:val>
            <c:numRef>
              <c:f>Sheet1!$D$2:$D$7</c:f>
              <c:numCache>
                <c:formatCode>0</c:formatCode>
                <c:ptCount val="6"/>
                <c:pt idx="0">
                  <c:v>4</c:v>
                </c:pt>
                <c:pt idx="1">
                  <c:v>4</c:v>
                </c:pt>
                <c:pt idx="2">
                  <c:v>8</c:v>
                </c:pt>
                <c:pt idx="3">
                  <c:v>2</c:v>
                </c:pt>
                <c:pt idx="4">
                  <c:v>3</c:v>
                </c:pt>
                <c:pt idx="5">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(n=468)</c:v>
                </c:pt>
                <c:pt idx="1">
                  <c:v>Tilgang på parker/friområder for barn der du bor (n=605)</c:v>
                </c:pt>
                <c:pt idx="2">
                  <c:v>Trygghet for barn når det gjelder å ferdes ute der du bor (n=601)</c:v>
                </c:pt>
                <c:pt idx="3">
                  <c:v>Oppvekstmiljøet for barn der du bor (n=582)</c:v>
                </c:pt>
                <c:pt idx="4">
                  <c:v>Oppvekstmiljøet for ungdom der du bor (n=505)</c:v>
                </c:pt>
                <c:pt idx="5">
                  <c:v>Barnehagedekningen der du bor (n=341)</c:v>
                </c:pt>
              </c:strCache>
            </c:strRef>
          </c:cat>
          <c:val>
            <c:numRef>
              <c:f>Sheet1!$C$2:$C$7</c:f>
              <c:numCache>
                <c:formatCode>0</c:formatCode>
                <c:ptCount val="6"/>
                <c:pt idx="0">
                  <c:v>22</c:v>
                </c:pt>
                <c:pt idx="1">
                  <c:v>25</c:v>
                </c:pt>
                <c:pt idx="2">
                  <c:v>34</c:v>
                </c:pt>
                <c:pt idx="3">
                  <c:v>19</c:v>
                </c:pt>
                <c:pt idx="4">
                  <c:v>32</c:v>
                </c:pt>
                <c:pt idx="5">
                  <c:v>33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(n=468)</c:v>
                </c:pt>
                <c:pt idx="1">
                  <c:v>Tilgang på parker/friområder for barn der du bor (n=605)</c:v>
                </c:pt>
                <c:pt idx="2">
                  <c:v>Trygghet for barn når det gjelder å ferdes ute der du bor (n=601)</c:v>
                </c:pt>
                <c:pt idx="3">
                  <c:v>Oppvekstmiljøet for barn der du bor (n=582)</c:v>
                </c:pt>
                <c:pt idx="4">
                  <c:v>Oppvekstmiljøet for ungdom der du bor (n=505)</c:v>
                </c:pt>
                <c:pt idx="5">
                  <c:v>Barnehagedekningen der du bor (n=341)</c:v>
                </c:pt>
              </c:strCache>
            </c:strRef>
          </c:cat>
          <c:val>
            <c:numRef>
              <c:f>Sheet1!$B$2:$B$7</c:f>
              <c:numCache>
                <c:formatCode>0</c:formatCode>
                <c:ptCount val="6"/>
                <c:pt idx="0">
                  <c:v>73</c:v>
                </c:pt>
                <c:pt idx="1">
                  <c:v>71</c:v>
                </c:pt>
                <c:pt idx="2">
                  <c:v>58</c:v>
                </c:pt>
                <c:pt idx="3">
                  <c:v>79</c:v>
                </c:pt>
                <c:pt idx="4">
                  <c:v>65</c:v>
                </c:pt>
                <c:pt idx="5">
                  <c:v>62</c:v>
                </c:pt>
              </c:numCache>
            </c:numRef>
          </c:val>
        </c:ser>
        <c:dLbls>
          <c:showLegendKey val="0"/>
          <c:showVal val="0"/>
          <c:showCatName val="0"/>
          <c:showSerName val="0"/>
          <c:showPercent val="0"/>
          <c:showBubbleSize val="0"/>
        </c:dLbls>
        <c:gapWidth val="50"/>
        <c:overlap val="100"/>
        <c:axId val="606609032"/>
        <c:axId val="60660981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(n=468)</c:v>
                      </c:pt>
                      <c:pt idx="1">
                        <c:v>Tilgang på parker/friområder for barn der du bor (n=605)</c:v>
                      </c:pt>
                      <c:pt idx="2">
                        <c:v>Trygghet for barn når det gjelder å ferdes ute der du bor (n=601)</c:v>
                      </c:pt>
                      <c:pt idx="3">
                        <c:v>Oppvekstmiljøet for barn der du bor (n=582)</c:v>
                      </c:pt>
                      <c:pt idx="4">
                        <c:v>Oppvekstmiljøet for ungdom der du bor (n=505)</c:v>
                      </c:pt>
                      <c:pt idx="5">
                        <c:v>Barnehagedekningen der du bor (n=341)</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066090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6609816"/>
        <c:crosses val="autoZero"/>
        <c:auto val="0"/>
        <c:lblAlgn val="ctr"/>
        <c:lblOffset val="100"/>
        <c:noMultiLvlLbl val="0"/>
      </c:catAx>
      <c:valAx>
        <c:axId val="60660981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660903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73</c:v>
                </c:pt>
                <c:pt idx="1">
                  <c:v>71</c:v>
                </c:pt>
                <c:pt idx="2">
                  <c:v>58</c:v>
                </c:pt>
                <c:pt idx="3">
                  <c:v>79</c:v>
                </c:pt>
                <c:pt idx="4">
                  <c:v>65</c:v>
                </c:pt>
                <c:pt idx="5">
                  <c:v>62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606610600"/>
        <c:axId val="606610992"/>
      </c:barChart>
      <c:catAx>
        <c:axId val="606610600"/>
        <c:scaling>
          <c:orientation val="maxMin"/>
        </c:scaling>
        <c:delete val="1"/>
        <c:axPos val="l"/>
        <c:numFmt formatCode="General" sourceLinked="1"/>
        <c:majorTickMark val="out"/>
        <c:minorTickMark val="none"/>
        <c:tickLblPos val="nextTo"/>
        <c:crossAx val="606610992"/>
        <c:crosses val="autoZero"/>
        <c:auto val="0"/>
        <c:lblAlgn val="ctr"/>
        <c:lblOffset val="100"/>
        <c:noMultiLvlLbl val="0"/>
      </c:catAx>
      <c:valAx>
        <c:axId val="606610992"/>
        <c:scaling>
          <c:orientation val="minMax"/>
          <c:max val="1"/>
          <c:min val="0"/>
        </c:scaling>
        <c:delete val="1"/>
        <c:axPos val="t"/>
        <c:numFmt formatCode="0%" sourceLinked="1"/>
        <c:majorTickMark val="out"/>
        <c:minorTickMark val="none"/>
        <c:tickLblPos val="high"/>
        <c:crossAx val="6066106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(n=416)</c:v>
                </c:pt>
                <c:pt idx="1">
                  <c:v>Det lokale kulturtilbudet der du bor (n=458)</c:v>
                </c:pt>
                <c:pt idx="2">
                  <c:v>Tilgang til bibliotek der du bor (n=574)</c:v>
                </c:pt>
                <c:pt idx="3">
                  <c:v>Kvalitet på bibliotekstjenesten (n=409)</c:v>
                </c:pt>
              </c:strCache>
            </c:strRef>
          </c:cat>
          <c:val>
            <c:numRef>
              <c:f>Sheet1!$D$2:$D$5</c:f>
              <c:numCache>
                <c:formatCode>0</c:formatCode>
                <c:ptCount val="4"/>
                <c:pt idx="0">
                  <c:v>5</c:v>
                </c:pt>
                <c:pt idx="1">
                  <c:v>16</c:v>
                </c:pt>
                <c:pt idx="2">
                  <c:v>12</c:v>
                </c:pt>
                <c:pt idx="3">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(n=416)</c:v>
                </c:pt>
                <c:pt idx="1">
                  <c:v>Det lokale kulturtilbudet der du bor (n=458)</c:v>
                </c:pt>
                <c:pt idx="2">
                  <c:v>Tilgang til bibliotek der du bor (n=574)</c:v>
                </c:pt>
                <c:pt idx="3">
                  <c:v>Kvalitet på bibliotekstjenesten (n=409)</c:v>
                </c:pt>
              </c:strCache>
            </c:strRef>
          </c:cat>
          <c:val>
            <c:numRef>
              <c:f>Sheet1!$C$2:$C$5</c:f>
              <c:numCache>
                <c:formatCode>0</c:formatCode>
                <c:ptCount val="4"/>
                <c:pt idx="0">
                  <c:v>42</c:v>
                </c:pt>
                <c:pt idx="1">
                  <c:v>59</c:v>
                </c:pt>
                <c:pt idx="2">
                  <c:v>33</c:v>
                </c:pt>
                <c:pt idx="3">
                  <c:v>26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(n=416)</c:v>
                </c:pt>
                <c:pt idx="1">
                  <c:v>Det lokale kulturtilbudet der du bor (n=458)</c:v>
                </c:pt>
                <c:pt idx="2">
                  <c:v>Tilgang til bibliotek der du bor (n=574)</c:v>
                </c:pt>
                <c:pt idx="3">
                  <c:v>Kvalitet på bibliotekstjenesten (n=409)</c:v>
                </c:pt>
              </c:strCache>
            </c:strRef>
          </c:cat>
          <c:val>
            <c:numRef>
              <c:f>Sheet1!$B$2:$B$5</c:f>
              <c:numCache>
                <c:formatCode>0</c:formatCode>
                <c:ptCount val="4"/>
                <c:pt idx="0">
                  <c:v>53</c:v>
                </c:pt>
                <c:pt idx="1">
                  <c:v>25</c:v>
                </c:pt>
                <c:pt idx="2">
                  <c:v>55</c:v>
                </c:pt>
                <c:pt idx="3">
                  <c:v>69</c:v>
                </c:pt>
              </c:numCache>
            </c:numRef>
          </c:val>
        </c:ser>
        <c:dLbls>
          <c:showLegendKey val="0"/>
          <c:showVal val="0"/>
          <c:showCatName val="0"/>
          <c:showSerName val="0"/>
          <c:showPercent val="0"/>
          <c:showBubbleSize val="0"/>
        </c:dLbls>
        <c:gapWidth val="50"/>
        <c:overlap val="100"/>
        <c:axId val="606611776"/>
        <c:axId val="6066121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(n=416)</c:v>
                      </c:pt>
                      <c:pt idx="1">
                        <c:v>Det lokale kulturtilbudet der du bor (n=458)</c:v>
                      </c:pt>
                      <c:pt idx="2">
                        <c:v>Tilgang til bibliotek der du bor (n=574)</c:v>
                      </c:pt>
                      <c:pt idx="3">
                        <c:v>Kvalitet på bibliotekstjenesten (n=409)</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066117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6612168"/>
        <c:crosses val="autoZero"/>
        <c:auto val="0"/>
        <c:lblAlgn val="ctr"/>
        <c:lblOffset val="100"/>
        <c:noMultiLvlLbl val="0"/>
      </c:catAx>
      <c:valAx>
        <c:axId val="6066121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661177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53</c:v>
                </c:pt>
                <c:pt idx="1">
                  <c:v>25</c:v>
                </c:pt>
                <c:pt idx="2">
                  <c:v>55</c:v>
                </c:pt>
                <c:pt idx="3">
                  <c:v>69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606612952"/>
        <c:axId val="606613344"/>
      </c:barChart>
      <c:catAx>
        <c:axId val="606612952"/>
        <c:scaling>
          <c:orientation val="maxMin"/>
        </c:scaling>
        <c:delete val="1"/>
        <c:axPos val="l"/>
        <c:numFmt formatCode="General" sourceLinked="1"/>
        <c:majorTickMark val="out"/>
        <c:minorTickMark val="none"/>
        <c:tickLblPos val="nextTo"/>
        <c:crossAx val="606613344"/>
        <c:crosses val="autoZero"/>
        <c:auto val="0"/>
        <c:lblAlgn val="ctr"/>
        <c:lblOffset val="100"/>
        <c:noMultiLvlLbl val="0"/>
      </c:catAx>
      <c:valAx>
        <c:axId val="606613344"/>
        <c:scaling>
          <c:orientation val="minMax"/>
          <c:max val="1"/>
          <c:min val="0"/>
        </c:scaling>
        <c:delete val="1"/>
        <c:axPos val="t"/>
        <c:numFmt formatCode="0%" sourceLinked="1"/>
        <c:majorTickMark val="out"/>
        <c:minorTickMark val="none"/>
        <c:tickLblPos val="high"/>
        <c:crossAx val="60661295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(n=566)</c:v>
                </c:pt>
                <c:pt idx="1">
                  <c:v>Informasjon fra Oslo kommune er tydelig og lett å forstå (n=591)</c:v>
                </c:pt>
                <c:pt idx="2">
                  <c:v>Det er enkelt å få tak i informasjonen jeg trenger (n=582)</c:v>
                </c:pt>
                <c:pt idx="3">
                  <c:v>Oslo kommune har gode digitale tjenester (n=482)</c:v>
                </c:pt>
                <c:pt idx="4">
                  <c:v>Det er enkelt å komme i kontakt med Oslo kommune (n=440)</c:v>
                </c:pt>
                <c:pt idx="5">
                  <c:v>Oslo kommunes digitale tjenester er enkle å bruke (n=442)</c:v>
                </c:pt>
              </c:strCache>
            </c:strRef>
          </c:cat>
          <c:val>
            <c:numRef>
              <c:f>Sheet1!$D$2:$D$7</c:f>
              <c:numCache>
                <c:formatCode>0</c:formatCode>
                <c:ptCount val="6"/>
                <c:pt idx="0">
                  <c:v>56</c:v>
                </c:pt>
                <c:pt idx="1">
                  <c:v>19</c:v>
                </c:pt>
                <c:pt idx="2">
                  <c:v>19</c:v>
                </c:pt>
                <c:pt idx="3">
                  <c:v>18</c:v>
                </c:pt>
                <c:pt idx="4">
                  <c:v>26</c:v>
                </c:pt>
                <c:pt idx="5">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(n=566)</c:v>
                </c:pt>
                <c:pt idx="1">
                  <c:v>Informasjon fra Oslo kommune er tydelig og lett å forstå (n=591)</c:v>
                </c:pt>
                <c:pt idx="2">
                  <c:v>Det er enkelt å få tak i informasjonen jeg trenger (n=582)</c:v>
                </c:pt>
                <c:pt idx="3">
                  <c:v>Oslo kommune har gode digitale tjenester (n=482)</c:v>
                </c:pt>
                <c:pt idx="4">
                  <c:v>Det er enkelt å komme i kontakt med Oslo kommune (n=440)</c:v>
                </c:pt>
                <c:pt idx="5">
                  <c:v>Oslo kommunes digitale tjenester er enkle å bruke (n=442)</c:v>
                </c:pt>
              </c:strCache>
            </c:strRef>
          </c:cat>
          <c:val>
            <c:numRef>
              <c:f>Sheet1!$C$2:$C$7</c:f>
              <c:numCache>
                <c:formatCode>0</c:formatCode>
                <c:ptCount val="6"/>
                <c:pt idx="0">
                  <c:v>36</c:v>
                </c:pt>
                <c:pt idx="1">
                  <c:v>53</c:v>
                </c:pt>
                <c:pt idx="2">
                  <c:v>55</c:v>
                </c:pt>
                <c:pt idx="3">
                  <c:v>52</c:v>
                </c:pt>
                <c:pt idx="4">
                  <c:v>51</c:v>
                </c:pt>
                <c:pt idx="5">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(n=566)</c:v>
                </c:pt>
                <c:pt idx="1">
                  <c:v>Informasjon fra Oslo kommune er tydelig og lett å forstå (n=591)</c:v>
                </c:pt>
                <c:pt idx="2">
                  <c:v>Det er enkelt å få tak i informasjonen jeg trenger (n=582)</c:v>
                </c:pt>
                <c:pt idx="3">
                  <c:v>Oslo kommune har gode digitale tjenester (n=482)</c:v>
                </c:pt>
                <c:pt idx="4">
                  <c:v>Det er enkelt å komme i kontakt med Oslo kommune (n=440)</c:v>
                </c:pt>
                <c:pt idx="5">
                  <c:v>Oslo kommunes digitale tjenester er enkle å bruke (n=442)</c:v>
                </c:pt>
              </c:strCache>
            </c:strRef>
          </c:cat>
          <c:val>
            <c:numRef>
              <c:f>Sheet1!$B$2:$B$7</c:f>
              <c:numCache>
                <c:formatCode>0</c:formatCode>
                <c:ptCount val="6"/>
                <c:pt idx="0">
                  <c:v>8</c:v>
                </c:pt>
                <c:pt idx="1">
                  <c:v>28</c:v>
                </c:pt>
                <c:pt idx="2">
                  <c:v>26</c:v>
                </c:pt>
                <c:pt idx="3">
                  <c:v>29</c:v>
                </c:pt>
                <c:pt idx="4">
                  <c:v>23</c:v>
                </c:pt>
                <c:pt idx="5">
                  <c:v>29</c:v>
                </c:pt>
              </c:numCache>
            </c:numRef>
          </c:val>
        </c:ser>
        <c:dLbls>
          <c:showLegendKey val="0"/>
          <c:showVal val="0"/>
          <c:showCatName val="0"/>
          <c:showSerName val="0"/>
          <c:showPercent val="0"/>
          <c:showBubbleSize val="0"/>
        </c:dLbls>
        <c:gapWidth val="50"/>
        <c:overlap val="100"/>
        <c:axId val="606614128"/>
        <c:axId val="60661452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(n=566)</c:v>
                      </c:pt>
                      <c:pt idx="1">
                        <c:v>Informasjon fra Oslo kommune er tydelig og lett å forstå (n=591)</c:v>
                      </c:pt>
                      <c:pt idx="2">
                        <c:v>Det er enkelt å få tak i informasjonen jeg trenger (n=582)</c:v>
                      </c:pt>
                      <c:pt idx="3">
                        <c:v>Oslo kommune har gode digitale tjenester (n=482)</c:v>
                      </c:pt>
                      <c:pt idx="4">
                        <c:v>Det er enkelt å komme i kontakt med Oslo kommune (n=440)</c:v>
                      </c:pt>
                      <c:pt idx="5">
                        <c:v>Oslo kommunes digitale tjenester er enkle å bruke (n=442)</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066141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6614520"/>
        <c:crosses val="autoZero"/>
        <c:auto val="0"/>
        <c:lblAlgn val="ctr"/>
        <c:lblOffset val="100"/>
        <c:noMultiLvlLbl val="0"/>
      </c:catAx>
      <c:valAx>
        <c:axId val="60661452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661412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Vestre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8</c:v>
                </c:pt>
                <c:pt idx="1">
                  <c:v>28</c:v>
                </c:pt>
                <c:pt idx="2">
                  <c:v>26</c:v>
                </c:pt>
                <c:pt idx="3">
                  <c:v>29</c:v>
                </c:pt>
                <c:pt idx="4">
                  <c:v>23</c:v>
                </c:pt>
                <c:pt idx="5">
                  <c:v>29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606615304"/>
        <c:axId val="606615696"/>
      </c:barChart>
      <c:catAx>
        <c:axId val="606615304"/>
        <c:scaling>
          <c:orientation val="maxMin"/>
        </c:scaling>
        <c:delete val="1"/>
        <c:axPos val="l"/>
        <c:numFmt formatCode="General" sourceLinked="1"/>
        <c:majorTickMark val="out"/>
        <c:minorTickMark val="none"/>
        <c:tickLblPos val="nextTo"/>
        <c:crossAx val="606615696"/>
        <c:crosses val="autoZero"/>
        <c:auto val="0"/>
        <c:lblAlgn val="ctr"/>
        <c:lblOffset val="100"/>
        <c:noMultiLvlLbl val="0"/>
      </c:catAx>
      <c:valAx>
        <c:axId val="606615696"/>
        <c:scaling>
          <c:orientation val="minMax"/>
          <c:max val="1"/>
          <c:min val="0"/>
        </c:scaling>
        <c:delete val="1"/>
        <c:axPos val="t"/>
        <c:numFmt formatCode="0%" sourceLinked="1"/>
        <c:majorTickMark val="out"/>
        <c:minorTickMark val="none"/>
        <c:tickLblPos val="high"/>
        <c:crossAx val="60661530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Vestre Aker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5109691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3238590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189067909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681 </a:t>
            </a:r>
            <a:r>
              <a:rPr lang="nb-NO" sz="1200" dirty="0" smtId="4294967295"/>
              <a:t>svar fra bydel </a:t>
            </a:r>
            <a:r>
              <a:rPr lang="nb-NO" sz="1200" dirty="0" smtClean="0" smtId="4294967295"/>
              <a:t>Vestre Aker (677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14060740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1018572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AD57E0E-729B-41EE-8A2C-C6A38CBE81F4}"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1954567206"/>
              </p:ext>
            </p:extLst>
          </p:nvPr>
        </p:nvGraphicFramePr>
        <p:xfrm>
          <a:off x="609600" y="1600200"/>
          <a:ext cx="898657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1623524123"/>
              </p:ext>
            </p:extLst>
          </p:nvPr>
        </p:nvGraphicFramePr>
        <p:xfrm>
          <a:off x="8747184" y="1600200"/>
          <a:ext cx="283521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2AD8ACC-A060-4E7C-A8E2-8805C1C4D244}"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1493789994"/>
              </p:ext>
            </p:extLst>
          </p:nvPr>
        </p:nvGraphicFramePr>
        <p:xfrm>
          <a:off x="609599" y="1600200"/>
          <a:ext cx="923778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11988914"/>
              </p:ext>
            </p:extLst>
          </p:nvPr>
        </p:nvGraphicFramePr>
        <p:xfrm>
          <a:off x="8721968" y="1600200"/>
          <a:ext cx="286043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3283542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1DF63E8-46FA-4450-8793-A137EEC4AAC2}"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3658258976"/>
              </p:ext>
            </p:extLst>
          </p:nvPr>
        </p:nvGraphicFramePr>
        <p:xfrm>
          <a:off x="609600" y="1600200"/>
          <a:ext cx="92880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947835699"/>
              </p:ext>
            </p:extLst>
          </p:nvPr>
        </p:nvGraphicFramePr>
        <p:xfrm>
          <a:off x="8711920" y="1600200"/>
          <a:ext cx="287047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26E2706-B410-4EE6-9A7F-1009AB43FF9E}"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3785967021"/>
              </p:ext>
            </p:extLst>
          </p:nvPr>
        </p:nvGraphicFramePr>
        <p:xfrm>
          <a:off x="609599" y="1600200"/>
          <a:ext cx="925788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308969229"/>
              </p:ext>
            </p:extLst>
          </p:nvPr>
        </p:nvGraphicFramePr>
        <p:xfrm>
          <a:off x="8732018" y="1600200"/>
          <a:ext cx="285038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F40A9B8-CC9C-4B93-9C13-C9F7CCB811DF}"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569834517"/>
              </p:ext>
            </p:extLst>
          </p:nvPr>
        </p:nvGraphicFramePr>
        <p:xfrm>
          <a:off x="609600" y="1600200"/>
          <a:ext cx="924176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643632810"/>
              </p:ext>
            </p:extLst>
          </p:nvPr>
        </p:nvGraphicFramePr>
        <p:xfrm>
          <a:off x="8729932" y="1600200"/>
          <a:ext cx="2852468"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C98F248-100A-4328-BC1B-5BE19CFDAEAF}"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3450898395"/>
              </p:ext>
            </p:extLst>
          </p:nvPr>
        </p:nvGraphicFramePr>
        <p:xfrm>
          <a:off x="609600" y="1600200"/>
          <a:ext cx="927627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886224578"/>
              </p:ext>
            </p:extLst>
          </p:nvPr>
        </p:nvGraphicFramePr>
        <p:xfrm>
          <a:off x="8755810" y="1600200"/>
          <a:ext cx="282658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55174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DF1AE32-17B8-40FF-B850-83A4C9E4EE79}"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1201693434"/>
              </p:ext>
            </p:extLst>
          </p:nvPr>
        </p:nvGraphicFramePr>
        <p:xfrm>
          <a:off x="609599" y="1600200"/>
          <a:ext cx="931077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139609109"/>
              </p:ext>
            </p:extLst>
          </p:nvPr>
        </p:nvGraphicFramePr>
        <p:xfrm>
          <a:off x="8738558" y="1600200"/>
          <a:ext cx="284384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8B87C8D-1436-41D0-A69F-890A66A0BCBC}"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2383275184"/>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69074869"/>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383428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840C4EB6-A4E0-4F15-93D4-E5A29033558D}"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7616431"/>
              </p:ext>
            </p:extLst>
          </p:nvPr>
        </p:nvGraphicFramePr>
        <p:xfrm>
          <a:off x="609600" y="1600200"/>
          <a:ext cx="923314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714046417"/>
              </p:ext>
            </p:extLst>
          </p:nvPr>
        </p:nvGraphicFramePr>
        <p:xfrm>
          <a:off x="8712678" y="1600200"/>
          <a:ext cx="286972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925B1F2-4256-41E6-8A87-9177BACE576C}"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2139314339"/>
              </p:ext>
            </p:extLst>
          </p:nvPr>
        </p:nvGraphicFramePr>
        <p:xfrm>
          <a:off x="609600" y="1600200"/>
          <a:ext cx="928489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405938043"/>
              </p:ext>
            </p:extLst>
          </p:nvPr>
        </p:nvGraphicFramePr>
        <p:xfrm>
          <a:off x="8729932" y="1600200"/>
          <a:ext cx="2852468"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E095D7EC-D604-4179-A78F-DDCF3B01A296}"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2310988103"/>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69995C6-84BF-419E-8C44-5A17A9DBDC50}"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2166097090"/>
              </p:ext>
            </p:extLst>
          </p:nvPr>
        </p:nvGraphicFramePr>
        <p:xfrm>
          <a:off x="609599" y="1600200"/>
          <a:ext cx="925901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39648157"/>
              </p:ext>
            </p:extLst>
          </p:nvPr>
        </p:nvGraphicFramePr>
        <p:xfrm>
          <a:off x="8712678" y="1600200"/>
          <a:ext cx="286972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534851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2918BE2-17BD-436F-8403-16463CF57046}"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1731887359"/>
              </p:ext>
            </p:extLst>
          </p:nvPr>
        </p:nvGraphicFramePr>
        <p:xfrm>
          <a:off x="609599" y="1600200"/>
          <a:ext cx="937978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740575585"/>
              </p:ext>
            </p:extLst>
          </p:nvPr>
        </p:nvGraphicFramePr>
        <p:xfrm>
          <a:off x="8712678" y="1600200"/>
          <a:ext cx="286972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3052078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6E506A8-053A-4DD2-89E3-C6BB83601FAD}"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83349136"/>
              </p:ext>
            </p:extLst>
          </p:nvPr>
        </p:nvGraphicFramePr>
        <p:xfrm>
          <a:off x="609599" y="1600200"/>
          <a:ext cx="931077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161499266"/>
              </p:ext>
            </p:extLst>
          </p:nvPr>
        </p:nvGraphicFramePr>
        <p:xfrm>
          <a:off x="8729932" y="1600200"/>
          <a:ext cx="2852468"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DC7AC44-5DBD-48C6-9816-171E431D78F2}"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911837361"/>
              </p:ext>
            </p:extLst>
          </p:nvPr>
        </p:nvGraphicFramePr>
        <p:xfrm>
          <a:off x="609600" y="1600200"/>
          <a:ext cx="927627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393106425"/>
              </p:ext>
            </p:extLst>
          </p:nvPr>
        </p:nvGraphicFramePr>
        <p:xfrm>
          <a:off x="8738558" y="1600200"/>
          <a:ext cx="284384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3675724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D8896C1-128A-4212-882B-74A3E5095943}"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2903683286"/>
              </p:ext>
            </p:extLst>
          </p:nvPr>
        </p:nvGraphicFramePr>
        <p:xfrm>
          <a:off x="609599" y="1600200"/>
          <a:ext cx="926764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13458097"/>
              </p:ext>
            </p:extLst>
          </p:nvPr>
        </p:nvGraphicFramePr>
        <p:xfrm>
          <a:off x="8704052" y="1600200"/>
          <a:ext cx="287834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133711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BEFDA24-4F0A-49C6-81A9-CA948A56C10C}"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1633238446"/>
              </p:ext>
            </p:extLst>
          </p:nvPr>
        </p:nvGraphicFramePr>
        <p:xfrm>
          <a:off x="609600" y="1600200"/>
          <a:ext cx="927627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055941044"/>
              </p:ext>
            </p:extLst>
          </p:nvPr>
        </p:nvGraphicFramePr>
        <p:xfrm>
          <a:off x="8747184" y="1600200"/>
          <a:ext cx="283521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176648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C089107-C8B0-4E0D-998B-555224E3D8BC}"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4240999614"/>
              </p:ext>
            </p:extLst>
          </p:nvPr>
        </p:nvGraphicFramePr>
        <p:xfrm>
          <a:off x="609600" y="1600200"/>
          <a:ext cx="924176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274725719"/>
              </p:ext>
            </p:extLst>
          </p:nvPr>
        </p:nvGraphicFramePr>
        <p:xfrm>
          <a:off x="8712678" y="1600200"/>
          <a:ext cx="286972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2.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docProps/app.xml><?xml version="1.0" encoding="utf-8"?>
<Properties xmlns="http://schemas.openxmlformats.org/officeDocument/2006/extended-properties" xmlns:vt="http://schemas.openxmlformats.org/officeDocument/2006/docPropsVTypes">
  <Template/>
  <TotalTime>26</TotalTime>
  <Words>1122</Words>
  <Application>Microsoft Office PowerPoint</Application>
  <PresentationFormat>Widescreen</PresentationFormat>
  <Paragraphs>163</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7</cp:revision>
  <cp:lastPrinted>2017-03-24T13:40:26Z</cp:lastPrinted>
  <dcterms:created xsi:type="dcterms:W3CDTF">2017-08-30T11:56:19Z</dcterms:created>
  <dcterms:modified xsi:type="dcterms:W3CDTF">2018-08-27T15:29:52Z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