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5" autoAdjust="0"/>
    <p:restoredTop sz="94476" autoAdjust="0"/>
  </p:normalViewPr>
  <p:slideViewPr>
    <p:cSldViewPr snapToGrid="0" showGuides="1">
      <p:cViewPr varScale="1">
        <p:scale>
          <a:sx n="108" d="100"/>
          <a:sy n="108" d="100"/>
        </p:scale>
        <p:origin x="132" y="612"/>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I </a:t>
            </a:r>
            <a:r>
              <a:rPr lang="nb-NO"/>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(n=474)</c:v>
                </c:pt>
                <c:pt idx="1">
                  <c:v>Trives du i området der du bor? (n=460)</c:v>
                </c:pt>
                <c:pt idx="2">
                  <c:v>Er det pent i området der du bor? (n=469)</c:v>
                </c:pt>
                <c:pt idx="3">
                  <c:v>Finnes det utendørs møteplasser som er fristende å bruke i området der du bor? (n=461)</c:v>
                </c:pt>
                <c:pt idx="4">
                  <c:v>Er du en del av et godt nabofelleskap? (n=465)</c:v>
                </c:pt>
              </c:strCache>
            </c:strRef>
          </c:cat>
          <c:val>
            <c:numRef>
              <c:f>Sheet1!$D$2:$D$6</c:f>
              <c:numCache>
                <c:formatCode>0</c:formatCode>
                <c:ptCount val="5"/>
                <c:pt idx="0">
                  <c:v>1</c:v>
                </c:pt>
                <c:pt idx="1">
                  <c:v>1</c:v>
                </c:pt>
                <c:pt idx="2">
                  <c:v>2</c:v>
                </c:pt>
                <c:pt idx="3">
                  <c:v>19</c:v>
                </c:pt>
                <c:pt idx="4">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(n=474)</c:v>
                </c:pt>
                <c:pt idx="1">
                  <c:v>Trives du i området der du bor? (n=460)</c:v>
                </c:pt>
                <c:pt idx="2">
                  <c:v>Er det pent i området der du bor? (n=469)</c:v>
                </c:pt>
                <c:pt idx="3">
                  <c:v>Finnes det utendørs møteplasser som er fristende å bruke i området der du bor? (n=461)</c:v>
                </c:pt>
                <c:pt idx="4">
                  <c:v>Er du en del av et godt nabofelleskap? (n=465)</c:v>
                </c:pt>
              </c:strCache>
            </c:strRef>
          </c:cat>
          <c:val>
            <c:numRef>
              <c:f>Sheet1!$C$2:$C$6</c:f>
              <c:numCache>
                <c:formatCode>0</c:formatCode>
                <c:ptCount val="5"/>
                <c:pt idx="0">
                  <c:v>15</c:v>
                </c:pt>
                <c:pt idx="1">
                  <c:v>13</c:v>
                </c:pt>
                <c:pt idx="2">
                  <c:v>21</c:v>
                </c:pt>
                <c:pt idx="3">
                  <c:v>37</c:v>
                </c:pt>
                <c:pt idx="4">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(n=474)</c:v>
                </c:pt>
                <c:pt idx="1">
                  <c:v>Trives du i området der du bor? (n=460)</c:v>
                </c:pt>
                <c:pt idx="2">
                  <c:v>Er det pent i området der du bor? (n=469)</c:v>
                </c:pt>
                <c:pt idx="3">
                  <c:v>Finnes det utendørs møteplasser som er fristende å bruke i området der du bor? (n=461)</c:v>
                </c:pt>
                <c:pt idx="4">
                  <c:v>Er du en del av et godt nabofelleskap? (n=465)</c:v>
                </c:pt>
              </c:strCache>
            </c:strRef>
          </c:cat>
          <c:val>
            <c:numRef>
              <c:f>Sheet1!$B$2:$B$6</c:f>
              <c:numCache>
                <c:formatCode>0</c:formatCode>
                <c:ptCount val="5"/>
                <c:pt idx="0">
                  <c:v>83</c:v>
                </c:pt>
                <c:pt idx="1">
                  <c:v>86</c:v>
                </c:pt>
                <c:pt idx="2">
                  <c:v>77</c:v>
                </c:pt>
                <c:pt idx="3">
                  <c:v>44</c:v>
                </c:pt>
                <c:pt idx="4">
                  <c:v>51</c:v>
                </c:pt>
              </c:numCache>
            </c:numRef>
          </c:val>
        </c:ser>
        <c:dLbls>
          <c:showLegendKey val="0"/>
          <c:showVal val="0"/>
          <c:showCatName val="0"/>
          <c:showSerName val="0"/>
          <c:showPercent val="0"/>
          <c:showBubbleSize val="0"/>
        </c:dLbls>
        <c:gapWidth val="50"/>
        <c:overlap val="100"/>
        <c:axId val="540239240"/>
        <c:axId val="54023963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(n=474)</c:v>
                      </c:pt>
                      <c:pt idx="1">
                        <c:v>Trives du i området der du bor? (n=460)</c:v>
                      </c:pt>
                      <c:pt idx="2">
                        <c:v>Er det pent i området der du bor? (n=469)</c:v>
                      </c:pt>
                      <c:pt idx="3">
                        <c:v>Finnes det utendørs møteplasser som er fristende å bruke i området der du bor? (n=461)</c:v>
                      </c:pt>
                      <c:pt idx="4">
                        <c:v>Er du en del av et godt nabofelleskap? (n=465)</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402392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0239632"/>
        <c:crosses val="autoZero"/>
        <c:auto val="0"/>
        <c:lblAlgn val="ctr"/>
        <c:lblOffset val="100"/>
        <c:noMultiLvlLbl val="0"/>
      </c:catAx>
      <c:valAx>
        <c:axId val="54023963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023924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67</c:v>
                </c:pt>
                <c:pt idx="1">
                  <c:v>51</c:v>
                </c:pt>
                <c:pt idx="2">
                  <c:v>66</c:v>
                </c:pt>
                <c:pt idx="3">
                  <c:v>65</c:v>
                </c:pt>
                <c:pt idx="4">
                  <c:v>49</c:v>
                </c:pt>
                <c:pt idx="5">
                  <c:v>37</c:v>
                </c:pt>
                <c:pt idx="6">
                  <c:v>43</c:v>
                </c:pt>
                <c:pt idx="7">
                  <c:v>28</c:v>
                </c:pt>
                <c:pt idx="8">
                  <c:v>43</c:v>
                </c:pt>
                <c:pt idx="9">
                  <c:v>61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540249824"/>
        <c:axId val="540250216"/>
      </c:barChart>
      <c:catAx>
        <c:axId val="540249824"/>
        <c:scaling>
          <c:orientation val="maxMin"/>
        </c:scaling>
        <c:delete val="1"/>
        <c:axPos val="l"/>
        <c:numFmt formatCode="General" sourceLinked="1"/>
        <c:majorTickMark val="out"/>
        <c:minorTickMark val="none"/>
        <c:tickLblPos val="nextTo"/>
        <c:crossAx val="540250216"/>
        <c:crosses val="autoZero"/>
        <c:auto val="0"/>
        <c:lblAlgn val="ctr"/>
        <c:lblOffset val="100"/>
        <c:noMultiLvlLbl val="0"/>
      </c:catAx>
      <c:valAx>
        <c:axId val="540250216"/>
        <c:scaling>
          <c:orientation val="minMax"/>
          <c:max val="1"/>
          <c:min val="0"/>
        </c:scaling>
        <c:delete val="1"/>
        <c:axPos val="t"/>
        <c:numFmt formatCode="0%" sourceLinked="1"/>
        <c:majorTickMark val="out"/>
        <c:minorTickMark val="none"/>
        <c:tickLblPos val="high"/>
        <c:crossAx val="54024982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(n=42)</c:v>
                </c:pt>
                <c:pt idx="1">
                  <c:v>Legevakten (n=126)</c:v>
                </c:pt>
                <c:pt idx="2">
                  <c:v>Helsestasjonstjenesten (n=100)</c:v>
                </c:pt>
                <c:pt idx="3">
                  <c:v>Skolehelsetjenesten (n=71)</c:v>
                </c:pt>
                <c:pt idx="4">
                  <c:v>Sykehjem / botilbud for eldre (n=78)</c:v>
                </c:pt>
                <c:pt idx="5">
                  <c:v>Hjemmetjenesten (n=63)</c:v>
                </c:pt>
                <c:pt idx="6">
                  <c:v>Eldre- /seniorsenteret (n=65)</c:v>
                </c:pt>
                <c:pt idx="7">
                  <c:v>Barnevernstjenesten (n=51)</c:v>
                </c:pt>
                <c:pt idx="8">
                  <c:v>NAV-kontoret (n=76)</c:v>
                </c:pt>
                <c:pt idx="9">
                  <c:v>Aktivitetstilbudet til eldre (n=60)</c:v>
                </c:pt>
              </c:strCache>
            </c:strRef>
          </c:cat>
          <c:val>
            <c:numRef>
              <c:f>Sheet1!$D$2:$D$11</c:f>
              <c:numCache>
                <c:formatCode>0</c:formatCode>
                <c:ptCount val="10"/>
                <c:pt idx="0">
                  <c:v>7</c:v>
                </c:pt>
                <c:pt idx="1">
                  <c:v>17</c:v>
                </c:pt>
                <c:pt idx="2">
                  <c:v>5</c:v>
                </c:pt>
                <c:pt idx="3">
                  <c:v>7</c:v>
                </c:pt>
                <c:pt idx="4">
                  <c:v>19</c:v>
                </c:pt>
                <c:pt idx="5">
                  <c:v>20</c:v>
                </c:pt>
                <c:pt idx="6">
                  <c:v>14</c:v>
                </c:pt>
                <c:pt idx="7">
                  <c:v>14</c:v>
                </c:pt>
                <c:pt idx="8">
                  <c:v>22</c:v>
                </c:pt>
                <c:pt idx="9">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(n=42)</c:v>
                </c:pt>
                <c:pt idx="1">
                  <c:v>Legevakten (n=126)</c:v>
                </c:pt>
                <c:pt idx="2">
                  <c:v>Helsestasjonstjenesten (n=100)</c:v>
                </c:pt>
                <c:pt idx="3">
                  <c:v>Skolehelsetjenesten (n=71)</c:v>
                </c:pt>
                <c:pt idx="4">
                  <c:v>Sykehjem / botilbud for eldre (n=78)</c:v>
                </c:pt>
                <c:pt idx="5">
                  <c:v>Hjemmetjenesten (n=63)</c:v>
                </c:pt>
                <c:pt idx="6">
                  <c:v>Eldre- /seniorsenteret (n=65)</c:v>
                </c:pt>
                <c:pt idx="7">
                  <c:v>Barnevernstjenesten (n=51)</c:v>
                </c:pt>
                <c:pt idx="8">
                  <c:v>NAV-kontoret (n=76)</c:v>
                </c:pt>
                <c:pt idx="9">
                  <c:v>Aktivitetstilbudet til eldre (n=60)</c:v>
                </c:pt>
              </c:strCache>
            </c:strRef>
          </c:cat>
          <c:val>
            <c:numRef>
              <c:f>Sheet1!$C$2:$C$11</c:f>
              <c:numCache>
                <c:formatCode>0</c:formatCode>
                <c:ptCount val="10"/>
                <c:pt idx="0">
                  <c:v>38</c:v>
                </c:pt>
                <c:pt idx="1">
                  <c:v>51</c:v>
                </c:pt>
                <c:pt idx="2">
                  <c:v>41</c:v>
                </c:pt>
                <c:pt idx="3">
                  <c:v>50</c:v>
                </c:pt>
                <c:pt idx="4">
                  <c:v>50</c:v>
                </c:pt>
                <c:pt idx="5">
                  <c:v>57</c:v>
                </c:pt>
                <c:pt idx="6">
                  <c:v>44</c:v>
                </c:pt>
                <c:pt idx="7">
                  <c:v>57</c:v>
                </c:pt>
                <c:pt idx="8">
                  <c:v>53</c:v>
                </c:pt>
                <c:pt idx="9">
                  <c:v>57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(n=42)</c:v>
                </c:pt>
                <c:pt idx="1">
                  <c:v>Legevakten (n=126)</c:v>
                </c:pt>
                <c:pt idx="2">
                  <c:v>Helsestasjonstjenesten (n=100)</c:v>
                </c:pt>
                <c:pt idx="3">
                  <c:v>Skolehelsetjenesten (n=71)</c:v>
                </c:pt>
                <c:pt idx="4">
                  <c:v>Sykehjem / botilbud for eldre (n=78)</c:v>
                </c:pt>
                <c:pt idx="5">
                  <c:v>Hjemmetjenesten (n=63)</c:v>
                </c:pt>
                <c:pt idx="6">
                  <c:v>Eldre- /seniorsenteret (n=65)</c:v>
                </c:pt>
                <c:pt idx="7">
                  <c:v>Barnevernstjenesten (n=51)</c:v>
                </c:pt>
                <c:pt idx="8">
                  <c:v>NAV-kontoret (n=76)</c:v>
                </c:pt>
                <c:pt idx="9">
                  <c:v>Aktivitetstilbudet til eldre (n=60)</c:v>
                </c:pt>
              </c:strCache>
            </c:strRef>
          </c:cat>
          <c:val>
            <c:numRef>
              <c:f>Sheet1!$B$2:$B$11</c:f>
              <c:numCache>
                <c:formatCode>0</c:formatCode>
                <c:ptCount val="10"/>
                <c:pt idx="0">
                  <c:v>55</c:v>
                </c:pt>
                <c:pt idx="1">
                  <c:v>32</c:v>
                </c:pt>
                <c:pt idx="2">
                  <c:v>53</c:v>
                </c:pt>
                <c:pt idx="3">
                  <c:v>43</c:v>
                </c:pt>
                <c:pt idx="4">
                  <c:v>31</c:v>
                </c:pt>
                <c:pt idx="5">
                  <c:v>22</c:v>
                </c:pt>
                <c:pt idx="6">
                  <c:v>42</c:v>
                </c:pt>
                <c:pt idx="7">
                  <c:v>29</c:v>
                </c:pt>
                <c:pt idx="8">
                  <c:v>25</c:v>
                </c:pt>
                <c:pt idx="9">
                  <c:v>38</c:v>
                </c:pt>
              </c:numCache>
            </c:numRef>
          </c:val>
        </c:ser>
        <c:dLbls>
          <c:showLegendKey val="0"/>
          <c:showVal val="0"/>
          <c:showCatName val="0"/>
          <c:showSerName val="0"/>
          <c:showPercent val="0"/>
          <c:showBubbleSize val="0"/>
        </c:dLbls>
        <c:gapWidth val="50"/>
        <c:overlap val="100"/>
        <c:axId val="540251000"/>
        <c:axId val="5402513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(n=42)</c:v>
                      </c:pt>
                      <c:pt idx="1">
                        <c:v>Legevakten (n=126)</c:v>
                      </c:pt>
                      <c:pt idx="2">
                        <c:v>Helsestasjonstjenesten (n=100)</c:v>
                      </c:pt>
                      <c:pt idx="3">
                        <c:v>Skolehelsetjenesten (n=71)</c:v>
                      </c:pt>
                      <c:pt idx="4">
                        <c:v>Sykehjem / botilbud for eldre (n=78)</c:v>
                      </c:pt>
                      <c:pt idx="5">
                        <c:v>Hjemmetjenesten (n=63)</c:v>
                      </c:pt>
                      <c:pt idx="6">
                        <c:v>Eldre- /seniorsenteret (n=65)</c:v>
                      </c:pt>
                      <c:pt idx="7">
                        <c:v>Barnevernstjenesten (n=51)</c:v>
                      </c:pt>
                      <c:pt idx="8">
                        <c:v>NAV-kontoret (n=76)</c:v>
                      </c:pt>
                      <c:pt idx="9">
                        <c:v>Aktivitetstilbudet til eldre (n=60)</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402510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0251392"/>
        <c:crosses val="autoZero"/>
        <c:auto val="0"/>
        <c:lblAlgn val="ctr"/>
        <c:lblOffset val="100"/>
        <c:noMultiLvlLbl val="0"/>
      </c:catAx>
      <c:valAx>
        <c:axId val="5402513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025100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55</c:v>
                </c:pt>
                <c:pt idx="1">
                  <c:v>32</c:v>
                </c:pt>
                <c:pt idx="2">
                  <c:v>53</c:v>
                </c:pt>
                <c:pt idx="3">
                  <c:v>43</c:v>
                </c:pt>
                <c:pt idx="4">
                  <c:v>31</c:v>
                </c:pt>
                <c:pt idx="5">
                  <c:v>22</c:v>
                </c:pt>
                <c:pt idx="6">
                  <c:v>42</c:v>
                </c:pt>
                <c:pt idx="7">
                  <c:v>29</c:v>
                </c:pt>
                <c:pt idx="8">
                  <c:v>25</c:v>
                </c:pt>
                <c:pt idx="9">
                  <c:v>38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540252176"/>
        <c:axId val="540252568"/>
      </c:barChart>
      <c:catAx>
        <c:axId val="540252176"/>
        <c:scaling>
          <c:orientation val="maxMin"/>
        </c:scaling>
        <c:delete val="1"/>
        <c:axPos val="l"/>
        <c:numFmt formatCode="General" sourceLinked="1"/>
        <c:majorTickMark val="out"/>
        <c:minorTickMark val="none"/>
        <c:tickLblPos val="nextTo"/>
        <c:crossAx val="540252568"/>
        <c:crosses val="autoZero"/>
        <c:auto val="0"/>
        <c:lblAlgn val="ctr"/>
        <c:lblOffset val="100"/>
        <c:noMultiLvlLbl val="0"/>
      </c:catAx>
      <c:valAx>
        <c:axId val="540252568"/>
        <c:scaling>
          <c:orientation val="minMax"/>
          <c:max val="1"/>
          <c:min val="0"/>
        </c:scaling>
        <c:delete val="1"/>
        <c:axPos val="t"/>
        <c:numFmt formatCode="0%" sourceLinked="1"/>
        <c:majorTickMark val="out"/>
        <c:minorTickMark val="none"/>
        <c:tickLblPos val="high"/>
        <c:crossAx val="5402521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(n=476)</c:v>
                </c:pt>
                <c:pt idx="1">
                  <c:v>kveldstid i Oslo sentrum  (n=458)</c:v>
                </c:pt>
                <c:pt idx="2">
                  <c:v>dagtid der du bor (n=480)</c:v>
                </c:pt>
                <c:pt idx="3">
                  <c:v>kveldstid der du bor (n=477)</c:v>
                </c:pt>
              </c:strCache>
            </c:strRef>
          </c:cat>
          <c:val>
            <c:numRef>
              <c:f>Sheet1!$D$2:$D$5</c:f>
              <c:numCache>
                <c:formatCode>0</c:formatCode>
                <c:ptCount val="4"/>
                <c:pt idx="0">
                  <c:v>2</c:v>
                </c:pt>
                <c:pt idx="1">
                  <c:v>14</c:v>
                </c:pt>
                <c:pt idx="2">
                  <c:v>0</c:v>
                </c:pt>
                <c:pt idx="3">
                  <c:v>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(n=476)</c:v>
                </c:pt>
                <c:pt idx="1">
                  <c:v>kveldstid i Oslo sentrum  (n=458)</c:v>
                </c:pt>
                <c:pt idx="2">
                  <c:v>dagtid der du bor (n=480)</c:v>
                </c:pt>
                <c:pt idx="3">
                  <c:v>kveldstid der du bor (n=477)</c:v>
                </c:pt>
              </c:strCache>
            </c:strRef>
          </c:cat>
          <c:val>
            <c:numRef>
              <c:f>Sheet1!$C$2:$C$5</c:f>
              <c:numCache>
                <c:formatCode>0</c:formatCode>
                <c:ptCount val="4"/>
                <c:pt idx="0">
                  <c:v>16</c:v>
                </c:pt>
                <c:pt idx="1">
                  <c:v>51</c:v>
                </c:pt>
                <c:pt idx="2">
                  <c:v>3</c:v>
                </c:pt>
                <c:pt idx="3">
                  <c:v>16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(n=476)</c:v>
                </c:pt>
                <c:pt idx="1">
                  <c:v>kveldstid i Oslo sentrum  (n=458)</c:v>
                </c:pt>
                <c:pt idx="2">
                  <c:v>dagtid der du bor (n=480)</c:v>
                </c:pt>
                <c:pt idx="3">
                  <c:v>kveldstid der du bor (n=477)</c:v>
                </c:pt>
              </c:strCache>
            </c:strRef>
          </c:cat>
          <c:val>
            <c:numRef>
              <c:f>Sheet1!$B$2:$B$5</c:f>
              <c:numCache>
                <c:formatCode>0</c:formatCode>
                <c:ptCount val="4"/>
                <c:pt idx="0">
                  <c:v>82</c:v>
                </c:pt>
                <c:pt idx="1">
                  <c:v>35</c:v>
                </c:pt>
                <c:pt idx="2">
                  <c:v>97</c:v>
                </c:pt>
                <c:pt idx="3">
                  <c:v>83</c:v>
                </c:pt>
              </c:numCache>
            </c:numRef>
          </c:val>
        </c:ser>
        <c:dLbls>
          <c:showLegendKey val="0"/>
          <c:showVal val="0"/>
          <c:showCatName val="0"/>
          <c:showSerName val="0"/>
          <c:showPercent val="0"/>
          <c:showBubbleSize val="0"/>
        </c:dLbls>
        <c:gapWidth val="50"/>
        <c:overlap val="100"/>
        <c:axId val="540253352"/>
        <c:axId val="5986765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(n=476)</c:v>
                      </c:pt>
                      <c:pt idx="1">
                        <c:v>kveldstid i Oslo sentrum  (n=458)</c:v>
                      </c:pt>
                      <c:pt idx="2">
                        <c:v>dagtid der du bor (n=480)</c:v>
                      </c:pt>
                      <c:pt idx="3">
                        <c:v>kveldstid der du bor (n=477)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402533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76504"/>
        <c:crosses val="autoZero"/>
        <c:auto val="0"/>
        <c:lblAlgn val="ctr"/>
        <c:lblOffset val="100"/>
        <c:noMultiLvlLbl val="0"/>
      </c:catAx>
      <c:valAx>
        <c:axId val="5986765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02533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82</c:v>
                </c:pt>
                <c:pt idx="1">
                  <c:v>35</c:v>
                </c:pt>
                <c:pt idx="2">
                  <c:v>97</c:v>
                </c:pt>
                <c:pt idx="3">
                  <c:v>83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598677288"/>
        <c:axId val="598677680"/>
      </c:barChart>
      <c:catAx>
        <c:axId val="598677288"/>
        <c:scaling>
          <c:orientation val="maxMin"/>
        </c:scaling>
        <c:delete val="1"/>
        <c:axPos val="l"/>
        <c:numFmt formatCode="General" sourceLinked="1"/>
        <c:majorTickMark val="out"/>
        <c:minorTickMark val="none"/>
        <c:tickLblPos val="nextTo"/>
        <c:crossAx val="598677680"/>
        <c:crosses val="autoZero"/>
        <c:auto val="0"/>
        <c:lblAlgn val="ctr"/>
        <c:lblOffset val="100"/>
        <c:noMultiLvlLbl val="0"/>
      </c:catAx>
      <c:valAx>
        <c:axId val="598677680"/>
        <c:scaling>
          <c:orientation val="minMax"/>
          <c:max val="1"/>
          <c:min val="0"/>
        </c:scaling>
        <c:delete val="1"/>
        <c:axPos val="t"/>
        <c:numFmt formatCode="0%" sourceLinked="1"/>
        <c:majorTickMark val="out"/>
        <c:minorTickMark val="none"/>
        <c:tickLblPos val="high"/>
        <c:crossAx val="5986772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(n=11)</c:v>
                </c:pt>
                <c:pt idx="1">
                  <c:v>Alder (n=11)</c:v>
                </c:pt>
                <c:pt idx="2">
                  <c:v>Funksjonsevne (n=11)</c:v>
                </c:pt>
                <c:pt idx="3">
                  <c:v>Seksuell orientering (n=7)</c:v>
                </c:pt>
                <c:pt idx="4">
                  <c:v>Hudfarge (n=9)</c:v>
                </c:pt>
                <c:pt idx="5">
                  <c:v>Språk (n=10)</c:v>
                </c:pt>
                <c:pt idx="6">
                  <c:v>Religion/livssyn (n=9)</c:v>
                </c:pt>
                <c:pt idx="7">
                  <c:v>Annet, noter: (n=12)</c:v>
                </c:pt>
                <c:pt idx="8">
                  <c:v>Nei (n=443)</c:v>
                </c:pt>
              </c:strCache>
            </c:strRef>
          </c:cat>
          <c:val>
            <c:numRef>
              <c:f>Sheet1!$B$2:$B$10</c:f>
              <c:numCache>
                <c:formatCode>0</c:formatCode>
                <c:ptCount val="9"/>
                <c:pt idx="0">
                  <c:v>2</c:v>
                </c:pt>
                <c:pt idx="1">
                  <c:v>2</c:v>
                </c:pt>
                <c:pt idx="2">
                  <c:v>2</c:v>
                </c:pt>
                <c:pt idx="3">
                  <c:v>1</c:v>
                </c:pt>
                <c:pt idx="4">
                  <c:v>2</c:v>
                </c:pt>
                <c:pt idx="5">
                  <c:v>2</c:v>
                </c:pt>
                <c:pt idx="6">
                  <c:v>2</c:v>
                </c:pt>
                <c:pt idx="7">
                  <c:v>2</c:v>
                </c:pt>
                <c:pt idx="8">
                  <c:v>96</c:v>
                </c:pt>
              </c:numCache>
            </c:numRef>
          </c:val>
        </c:ser>
        <c:dLbls>
          <c:showLegendKey val="0"/>
          <c:showVal val="0"/>
          <c:showCatName val="0"/>
          <c:showSerName val="0"/>
          <c:showPercent val="0"/>
          <c:showBubbleSize val="0"/>
        </c:dLbls>
        <c:gapWidth val="50"/>
        <c:axId val="598678464"/>
        <c:axId val="598678856"/>
      </c:barChart>
      <c:catAx>
        <c:axId val="5986784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78856"/>
        <c:crosses val="autoZero"/>
        <c:auto val="0"/>
        <c:lblAlgn val="ctr"/>
        <c:lblOffset val="100"/>
        <c:tickLblSkip val="1"/>
        <c:noMultiLvlLbl val="0"/>
      </c:catAx>
      <c:valAx>
        <c:axId val="598678856"/>
        <c:scaling>
          <c:orientation val="minMax"/>
          <c:max val="100"/>
          <c:min val="0"/>
        </c:scaling>
        <c:delete val="1"/>
        <c:axPos val="t"/>
        <c:numFmt formatCode="0" sourceLinked="1"/>
        <c:majorTickMark val="out"/>
        <c:minorTickMark val="none"/>
        <c:tickLblPos val="nextTo"/>
        <c:crossAx val="59867846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(n=18)</c:v>
                </c:pt>
                <c:pt idx="1">
                  <c:v>Alder (n=9)</c:v>
                </c:pt>
                <c:pt idx="2">
                  <c:v>Funksjonsevne (n=7)</c:v>
                </c:pt>
                <c:pt idx="3">
                  <c:v>Seksuell orientering (n=9)</c:v>
                </c:pt>
                <c:pt idx="4">
                  <c:v>Hudfarge (n=10)</c:v>
                </c:pt>
                <c:pt idx="5">
                  <c:v>Språk (n=12)</c:v>
                </c:pt>
                <c:pt idx="6">
                  <c:v>Religion/livssyn (n=12)</c:v>
                </c:pt>
                <c:pt idx="7">
                  <c:v>Annet, noter: (n=13)</c:v>
                </c:pt>
                <c:pt idx="8">
                  <c:v>Nei (n=445)</c:v>
                </c:pt>
              </c:strCache>
            </c:strRef>
          </c:cat>
          <c:val>
            <c:numRef>
              <c:f>Sheet1!$B$2:$B$10</c:f>
              <c:numCache>
                <c:formatCode>0</c:formatCode>
                <c:ptCount val="9"/>
                <c:pt idx="0">
                  <c:v>4</c:v>
                </c:pt>
                <c:pt idx="1">
                  <c:v>2</c:v>
                </c:pt>
                <c:pt idx="2">
                  <c:v>1</c:v>
                </c:pt>
                <c:pt idx="3">
                  <c:v>2</c:v>
                </c:pt>
                <c:pt idx="4">
                  <c:v>2</c:v>
                </c:pt>
                <c:pt idx="5">
                  <c:v>2</c:v>
                </c:pt>
                <c:pt idx="6">
                  <c:v>2</c:v>
                </c:pt>
                <c:pt idx="7">
                  <c:v>3</c:v>
                </c:pt>
                <c:pt idx="8">
                  <c:v>93</c:v>
                </c:pt>
              </c:numCache>
            </c:numRef>
          </c:val>
        </c:ser>
        <c:dLbls>
          <c:showLegendKey val="0"/>
          <c:showVal val="0"/>
          <c:showCatName val="0"/>
          <c:showSerName val="0"/>
          <c:showPercent val="0"/>
          <c:showBubbleSize val="0"/>
        </c:dLbls>
        <c:gapWidth val="50"/>
        <c:axId val="598679640"/>
        <c:axId val="598680032"/>
      </c:barChart>
      <c:catAx>
        <c:axId val="5986796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80032"/>
        <c:crosses val="autoZero"/>
        <c:auto val="0"/>
        <c:lblAlgn val="ctr"/>
        <c:lblOffset val="100"/>
        <c:tickLblSkip val="1"/>
        <c:noMultiLvlLbl val="0"/>
      </c:catAx>
      <c:valAx>
        <c:axId val="598680032"/>
        <c:scaling>
          <c:orientation val="minMax"/>
          <c:max val="100"/>
          <c:min val="0"/>
        </c:scaling>
        <c:delete val="1"/>
        <c:axPos val="t"/>
        <c:numFmt formatCode="0" sourceLinked="1"/>
        <c:majorTickMark val="out"/>
        <c:minorTickMark val="none"/>
        <c:tickLblPos val="nextTo"/>
        <c:crossAx val="598679640"/>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(n=463)</c:v>
                </c:pt>
                <c:pt idx="1">
                  <c:v>Støyforholdene i Oslo sentrum (n=446)</c:v>
                </c:pt>
                <c:pt idx="2">
                  <c:v>Renhold av fortau, plasser og parkområder i Oslo sentrum (n=461)</c:v>
                </c:pt>
                <c:pt idx="3">
                  <c:v>Mengden av biltrafikk i Oslo sentrum (n=456)</c:v>
                </c:pt>
              </c:strCache>
            </c:strRef>
          </c:cat>
          <c:val>
            <c:numRef>
              <c:f>Sheet1!$D$2:$D$5</c:f>
              <c:numCache>
                <c:formatCode>0</c:formatCode>
                <c:ptCount val="4"/>
                <c:pt idx="0">
                  <c:v>10</c:v>
                </c:pt>
                <c:pt idx="1">
                  <c:v>8</c:v>
                </c:pt>
                <c:pt idx="2">
                  <c:v>21</c:v>
                </c:pt>
                <c:pt idx="3">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(n=463)</c:v>
                </c:pt>
                <c:pt idx="1">
                  <c:v>Støyforholdene i Oslo sentrum (n=446)</c:v>
                </c:pt>
                <c:pt idx="2">
                  <c:v>Renhold av fortau, plasser og parkområder i Oslo sentrum (n=461)</c:v>
                </c:pt>
                <c:pt idx="3">
                  <c:v>Mengden av biltrafikk i Oslo sentrum (n=456)</c:v>
                </c:pt>
              </c:strCache>
            </c:strRef>
          </c:cat>
          <c:val>
            <c:numRef>
              <c:f>Sheet1!$C$2:$C$5</c:f>
              <c:numCache>
                <c:formatCode>0</c:formatCode>
                <c:ptCount val="4"/>
                <c:pt idx="0">
                  <c:v>51</c:v>
                </c:pt>
                <c:pt idx="1">
                  <c:v>59</c:v>
                </c:pt>
                <c:pt idx="2">
                  <c:v>56</c:v>
                </c:pt>
                <c:pt idx="3">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(n=463)</c:v>
                </c:pt>
                <c:pt idx="1">
                  <c:v>Støyforholdene i Oslo sentrum (n=446)</c:v>
                </c:pt>
                <c:pt idx="2">
                  <c:v>Renhold av fortau, plasser og parkområder i Oslo sentrum (n=461)</c:v>
                </c:pt>
                <c:pt idx="3">
                  <c:v>Mengden av biltrafikk i Oslo sentrum (n=456)</c:v>
                </c:pt>
              </c:strCache>
            </c:strRef>
          </c:cat>
          <c:val>
            <c:numRef>
              <c:f>Sheet1!$B$2:$B$5</c:f>
              <c:numCache>
                <c:formatCode>0</c:formatCode>
                <c:ptCount val="4"/>
                <c:pt idx="0">
                  <c:v>39</c:v>
                </c:pt>
                <c:pt idx="1">
                  <c:v>33</c:v>
                </c:pt>
                <c:pt idx="2">
                  <c:v>22</c:v>
                </c:pt>
                <c:pt idx="3">
                  <c:v>36</c:v>
                </c:pt>
              </c:numCache>
            </c:numRef>
          </c:val>
        </c:ser>
        <c:dLbls>
          <c:showLegendKey val="0"/>
          <c:showVal val="0"/>
          <c:showCatName val="0"/>
          <c:showSerName val="0"/>
          <c:showPercent val="0"/>
          <c:showBubbleSize val="0"/>
        </c:dLbls>
        <c:gapWidth val="50"/>
        <c:overlap val="100"/>
        <c:axId val="598681992"/>
        <c:axId val="5986823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(n=463)</c:v>
                      </c:pt>
                      <c:pt idx="1">
                        <c:v>Støyforholdene i Oslo sentrum (n=446)</c:v>
                      </c:pt>
                      <c:pt idx="2">
                        <c:v>Renhold av fortau, plasser og parkområder i Oslo sentrum (n=461)</c:v>
                      </c:pt>
                      <c:pt idx="3">
                        <c:v>Mengden av biltrafikk i Oslo sentrum (n=456)</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986819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82384"/>
        <c:crosses val="autoZero"/>
        <c:auto val="0"/>
        <c:lblAlgn val="ctr"/>
        <c:lblOffset val="100"/>
        <c:noMultiLvlLbl val="0"/>
      </c:catAx>
      <c:valAx>
        <c:axId val="5986823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6819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39</c:v>
                </c:pt>
                <c:pt idx="1">
                  <c:v>33</c:v>
                </c:pt>
                <c:pt idx="2">
                  <c:v>22</c:v>
                </c:pt>
                <c:pt idx="3">
                  <c:v>36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598683168"/>
        <c:axId val="598683560"/>
      </c:barChart>
      <c:catAx>
        <c:axId val="598683168"/>
        <c:scaling>
          <c:orientation val="maxMin"/>
        </c:scaling>
        <c:delete val="1"/>
        <c:axPos val="l"/>
        <c:numFmt formatCode="General" sourceLinked="1"/>
        <c:majorTickMark val="out"/>
        <c:minorTickMark val="none"/>
        <c:tickLblPos val="nextTo"/>
        <c:crossAx val="598683560"/>
        <c:crosses val="autoZero"/>
        <c:auto val="0"/>
        <c:lblAlgn val="ctr"/>
        <c:lblOffset val="100"/>
        <c:noMultiLvlLbl val="0"/>
      </c:catAx>
      <c:valAx>
        <c:axId val="598683560"/>
        <c:scaling>
          <c:orientation val="minMax"/>
          <c:max val="1"/>
          <c:min val="0"/>
        </c:scaling>
        <c:delete val="1"/>
        <c:axPos val="t"/>
        <c:numFmt formatCode="0%" sourceLinked="1"/>
        <c:majorTickMark val="out"/>
        <c:minorTickMark val="none"/>
        <c:tickLblPos val="high"/>
        <c:crossAx val="5986831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(n=465)</c:v>
                </c:pt>
                <c:pt idx="1">
                  <c:v>Støyforholdene der du bor (n=475)</c:v>
                </c:pt>
                <c:pt idx="2">
                  <c:v>Renhold av fortau, plasser og parkområder der du bor (n=478)</c:v>
                </c:pt>
                <c:pt idx="3">
                  <c:v>Mengden av biltrafikk der du bor (n=474)</c:v>
                </c:pt>
                <c:pt idx="4">
                  <c:v>Tilrettelegging for kildesortering der du bor (n=473)</c:v>
                </c:pt>
                <c:pt idx="5">
                  <c:v>Tømming av papiravfallet ditt der du bor (n=472)</c:v>
                </c:pt>
                <c:pt idx="6">
                  <c:v>Tømming av rest-, plast- og matavfallet ditt, der du bor (n=469)</c:v>
                </c:pt>
              </c:strCache>
            </c:strRef>
          </c:cat>
          <c:val>
            <c:numRef>
              <c:f>Sheet1!$D$2:$D$8</c:f>
              <c:numCache>
                <c:formatCode>0</c:formatCode>
                <c:ptCount val="7"/>
                <c:pt idx="0">
                  <c:v>5</c:v>
                </c:pt>
                <c:pt idx="1">
                  <c:v>7</c:v>
                </c:pt>
                <c:pt idx="2">
                  <c:v>17</c:v>
                </c:pt>
                <c:pt idx="3">
                  <c:v>10</c:v>
                </c:pt>
                <c:pt idx="4">
                  <c:v>6</c:v>
                </c:pt>
                <c:pt idx="5">
                  <c:v>11</c:v>
                </c:pt>
                <c:pt idx="6">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(n=465)</c:v>
                </c:pt>
                <c:pt idx="1">
                  <c:v>Støyforholdene der du bor (n=475)</c:v>
                </c:pt>
                <c:pt idx="2">
                  <c:v>Renhold av fortau, plasser og parkområder der du bor (n=478)</c:v>
                </c:pt>
                <c:pt idx="3">
                  <c:v>Mengden av biltrafikk der du bor (n=474)</c:v>
                </c:pt>
                <c:pt idx="4">
                  <c:v>Tilrettelegging for kildesortering der du bor (n=473)</c:v>
                </c:pt>
                <c:pt idx="5">
                  <c:v>Tømming av papiravfallet ditt der du bor (n=472)</c:v>
                </c:pt>
                <c:pt idx="6">
                  <c:v>Tømming av rest-, plast- og matavfallet ditt, der du bor (n=469)</c:v>
                </c:pt>
              </c:strCache>
            </c:strRef>
          </c:cat>
          <c:val>
            <c:numRef>
              <c:f>Sheet1!$C$2:$C$8</c:f>
              <c:numCache>
                <c:formatCode>0</c:formatCode>
                <c:ptCount val="7"/>
                <c:pt idx="0">
                  <c:v>33</c:v>
                </c:pt>
                <c:pt idx="1">
                  <c:v>29</c:v>
                </c:pt>
                <c:pt idx="2">
                  <c:v>50</c:v>
                </c:pt>
                <c:pt idx="3">
                  <c:v>46</c:v>
                </c:pt>
                <c:pt idx="4">
                  <c:v>24</c:v>
                </c:pt>
                <c:pt idx="5">
                  <c:v>28</c:v>
                </c:pt>
                <c:pt idx="6">
                  <c:v>26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(n=465)</c:v>
                </c:pt>
                <c:pt idx="1">
                  <c:v>Støyforholdene der du bor (n=475)</c:v>
                </c:pt>
                <c:pt idx="2">
                  <c:v>Renhold av fortau, plasser og parkområder der du bor (n=478)</c:v>
                </c:pt>
                <c:pt idx="3">
                  <c:v>Mengden av biltrafikk der du bor (n=474)</c:v>
                </c:pt>
                <c:pt idx="4">
                  <c:v>Tilrettelegging for kildesortering der du bor (n=473)</c:v>
                </c:pt>
                <c:pt idx="5">
                  <c:v>Tømming av papiravfallet ditt der du bor (n=472)</c:v>
                </c:pt>
                <c:pt idx="6">
                  <c:v>Tømming av rest-, plast- og matavfallet ditt, der du bor (n=469)</c:v>
                </c:pt>
              </c:strCache>
            </c:strRef>
          </c:cat>
          <c:val>
            <c:numRef>
              <c:f>Sheet1!$B$2:$B$8</c:f>
              <c:numCache>
                <c:formatCode>0</c:formatCode>
                <c:ptCount val="7"/>
                <c:pt idx="0">
                  <c:v>62</c:v>
                </c:pt>
                <c:pt idx="1">
                  <c:v>65</c:v>
                </c:pt>
                <c:pt idx="2">
                  <c:v>33</c:v>
                </c:pt>
                <c:pt idx="3">
                  <c:v>44</c:v>
                </c:pt>
                <c:pt idx="4">
                  <c:v>69</c:v>
                </c:pt>
                <c:pt idx="5">
                  <c:v>61</c:v>
                </c:pt>
                <c:pt idx="6">
                  <c:v>67</c:v>
                </c:pt>
              </c:numCache>
            </c:numRef>
          </c:val>
        </c:ser>
        <c:dLbls>
          <c:showLegendKey val="0"/>
          <c:showVal val="0"/>
          <c:showCatName val="0"/>
          <c:showSerName val="0"/>
          <c:showPercent val="0"/>
          <c:showBubbleSize val="0"/>
        </c:dLbls>
        <c:gapWidth val="50"/>
        <c:overlap val="100"/>
        <c:axId val="598683952"/>
        <c:axId val="5986847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(n=465)</c:v>
                      </c:pt>
                      <c:pt idx="1">
                        <c:v>Støyforholdene der du bor (n=475)</c:v>
                      </c:pt>
                      <c:pt idx="2">
                        <c:v>Renhold av fortau, plasser og parkområder der du bor (n=478)</c:v>
                      </c:pt>
                      <c:pt idx="3">
                        <c:v>Mengden av biltrafikk der du bor (n=474)</c:v>
                      </c:pt>
                      <c:pt idx="4">
                        <c:v>Tilrettelegging for kildesortering der du bor (n=473)</c:v>
                      </c:pt>
                      <c:pt idx="5">
                        <c:v>Tømming av papiravfallet ditt der du bor (n=472)</c:v>
                      </c:pt>
                      <c:pt idx="6">
                        <c:v>Tømming av rest-, plast- og matavfallet ditt, der du bor (n=469)</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986839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84736"/>
        <c:crosses val="autoZero"/>
        <c:auto val="0"/>
        <c:lblAlgn val="ctr"/>
        <c:lblOffset val="100"/>
        <c:noMultiLvlLbl val="0"/>
      </c:catAx>
      <c:valAx>
        <c:axId val="5986847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6839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83</c:v>
                </c:pt>
                <c:pt idx="1">
                  <c:v>86</c:v>
                </c:pt>
                <c:pt idx="2">
                  <c:v>77</c:v>
                </c:pt>
                <c:pt idx="3">
                  <c:v>44</c:v>
                </c:pt>
                <c:pt idx="4">
                  <c:v>51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540240416"/>
        <c:axId val="540240808"/>
      </c:barChart>
      <c:catAx>
        <c:axId val="540240416"/>
        <c:scaling>
          <c:orientation val="maxMin"/>
        </c:scaling>
        <c:delete val="1"/>
        <c:axPos val="l"/>
        <c:numFmt formatCode="General" sourceLinked="1"/>
        <c:majorTickMark val="out"/>
        <c:minorTickMark val="none"/>
        <c:tickLblPos val="nextTo"/>
        <c:crossAx val="540240808"/>
        <c:crosses val="autoZero"/>
        <c:auto val="0"/>
        <c:lblAlgn val="ctr"/>
        <c:lblOffset val="100"/>
        <c:noMultiLvlLbl val="0"/>
      </c:catAx>
      <c:valAx>
        <c:axId val="540240808"/>
        <c:scaling>
          <c:orientation val="minMax"/>
          <c:max val="1"/>
          <c:min val="0"/>
        </c:scaling>
        <c:delete val="1"/>
        <c:axPos val="t"/>
        <c:numFmt formatCode="0%" sourceLinked="1"/>
        <c:majorTickMark val="out"/>
        <c:minorTickMark val="none"/>
        <c:tickLblPos val="high"/>
        <c:crossAx val="54024041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62</c:v>
                </c:pt>
                <c:pt idx="1">
                  <c:v>65</c:v>
                </c:pt>
                <c:pt idx="2">
                  <c:v>33</c:v>
                </c:pt>
                <c:pt idx="3">
                  <c:v>44</c:v>
                </c:pt>
                <c:pt idx="4">
                  <c:v>69</c:v>
                </c:pt>
                <c:pt idx="5">
                  <c:v>61</c:v>
                </c:pt>
                <c:pt idx="6">
                  <c:v>67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598685520"/>
        <c:axId val="598685912"/>
      </c:barChart>
      <c:catAx>
        <c:axId val="598685520"/>
        <c:scaling>
          <c:orientation val="maxMin"/>
        </c:scaling>
        <c:delete val="1"/>
        <c:axPos val="l"/>
        <c:numFmt formatCode="General" sourceLinked="1"/>
        <c:majorTickMark val="out"/>
        <c:minorTickMark val="none"/>
        <c:tickLblPos val="nextTo"/>
        <c:crossAx val="598685912"/>
        <c:crosses val="autoZero"/>
        <c:auto val="0"/>
        <c:lblAlgn val="ctr"/>
        <c:lblOffset val="100"/>
        <c:noMultiLvlLbl val="0"/>
      </c:catAx>
      <c:valAx>
        <c:axId val="598685912"/>
        <c:scaling>
          <c:orientation val="minMax"/>
          <c:max val="1"/>
          <c:min val="0"/>
        </c:scaling>
        <c:delete val="1"/>
        <c:axPos val="t"/>
        <c:numFmt formatCode="0%" sourceLinked="1"/>
        <c:majorTickMark val="out"/>
        <c:minorTickMark val="none"/>
        <c:tickLblPos val="high"/>
        <c:crossAx val="5986855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(n=129)</c:v>
                </c:pt>
                <c:pt idx="1">
                  <c:v>Nei (n=305)</c:v>
                </c:pt>
                <c:pt idx="2">
                  <c:v>Vet ikke/usikker (n=45)</c:v>
                </c:pt>
              </c:strCache>
            </c:strRef>
          </c:cat>
          <c:val>
            <c:numRef>
              <c:f>Sheet1!$B$2:$B$4</c:f>
              <c:numCache>
                <c:formatCode>0</c:formatCode>
                <c:ptCount val="3"/>
                <c:pt idx="0">
                  <c:v>27</c:v>
                </c:pt>
                <c:pt idx="1">
                  <c:v>64</c:v>
                </c:pt>
                <c:pt idx="2">
                  <c:v>9</c:v>
                </c:pt>
              </c:numCache>
            </c:numRef>
          </c:val>
        </c:ser>
        <c:dLbls>
          <c:showLegendKey val="0"/>
          <c:showVal val="0"/>
          <c:showCatName val="0"/>
          <c:showSerName val="0"/>
          <c:showPercent val="0"/>
          <c:showBubbleSize val="0"/>
        </c:dLbls>
        <c:gapWidth val="50"/>
        <c:axId val="598680816"/>
        <c:axId val="598681208"/>
      </c:barChart>
      <c:catAx>
        <c:axId val="5986808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81208"/>
        <c:crosses val="autoZero"/>
        <c:auto val="0"/>
        <c:lblAlgn val="ctr"/>
        <c:lblOffset val="100"/>
        <c:tickLblSkip val="1"/>
        <c:noMultiLvlLbl val="0"/>
      </c:catAx>
      <c:valAx>
        <c:axId val="598681208"/>
        <c:scaling>
          <c:orientation val="minMax"/>
          <c:max val="100"/>
          <c:min val="0"/>
        </c:scaling>
        <c:delete val="1"/>
        <c:axPos val="t"/>
        <c:numFmt formatCode="0" sourceLinked="1"/>
        <c:majorTickMark val="out"/>
        <c:minorTickMark val="none"/>
        <c:tickLblPos val="nextTo"/>
        <c:crossAx val="59868081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(n=445)</c:v>
                </c:pt>
                <c:pt idx="1">
                  <c:v>synes du Oslo fortjener å bli tildelt prisen Europas miljøhovedstad? (n=347)</c:v>
                </c:pt>
              </c:strCache>
            </c:strRef>
          </c:cat>
          <c:val>
            <c:numRef>
              <c:f>Sheet1!$D$2:$D$3</c:f>
              <c:numCache>
                <c:formatCode>0</c:formatCode>
                <c:ptCount val="2"/>
                <c:pt idx="0">
                  <c:v>41</c:v>
                </c:pt>
                <c:pt idx="1">
                  <c:v>25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(n=445)</c:v>
                </c:pt>
                <c:pt idx="1">
                  <c:v>synes du Oslo fortjener å bli tildelt prisen Europas miljøhovedstad? (n=347)</c:v>
                </c:pt>
              </c:strCache>
            </c:strRef>
          </c:cat>
          <c:val>
            <c:numRef>
              <c:f>Sheet1!$C$2:$C$3</c:f>
              <c:numCache>
                <c:formatCode>0</c:formatCode>
                <c:ptCount val="2"/>
                <c:pt idx="0">
                  <c:v>37</c:v>
                </c:pt>
                <c:pt idx="1">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(n=445)</c:v>
                </c:pt>
                <c:pt idx="1">
                  <c:v>synes du Oslo fortjener å bli tildelt prisen Europas miljøhovedstad? (n=347)</c:v>
                </c:pt>
              </c:strCache>
            </c:strRef>
          </c:cat>
          <c:val>
            <c:numRef>
              <c:f>Sheet1!$B$2:$B$3</c:f>
              <c:numCache>
                <c:formatCode>0</c:formatCode>
                <c:ptCount val="2"/>
                <c:pt idx="0">
                  <c:v>22</c:v>
                </c:pt>
                <c:pt idx="1">
                  <c:v>23</c:v>
                </c:pt>
              </c:numCache>
            </c:numRef>
          </c:val>
        </c:ser>
        <c:dLbls>
          <c:showLegendKey val="0"/>
          <c:showVal val="0"/>
          <c:showCatName val="0"/>
          <c:showSerName val="0"/>
          <c:showPercent val="0"/>
          <c:showBubbleSize val="0"/>
        </c:dLbls>
        <c:gapWidth val="50"/>
        <c:overlap val="100"/>
        <c:axId val="598686696"/>
        <c:axId val="5986870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(n=445)</c:v>
                      </c:pt>
                      <c:pt idx="1">
                        <c:v>synes du Oslo fortjener å bli tildelt prisen Europas miljøhovedstad? (n=347)</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5986866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87088"/>
        <c:crosses val="autoZero"/>
        <c:auto val="0"/>
        <c:lblAlgn val="ctr"/>
        <c:lblOffset val="100"/>
        <c:noMultiLvlLbl val="0"/>
      </c:catAx>
      <c:valAx>
        <c:axId val="5986870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6866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22</c:v>
                </c:pt>
                <c:pt idx="1">
                  <c:v>23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598687872"/>
        <c:axId val="598688264"/>
      </c:barChart>
      <c:catAx>
        <c:axId val="598687872"/>
        <c:scaling>
          <c:orientation val="maxMin"/>
        </c:scaling>
        <c:delete val="1"/>
        <c:axPos val="l"/>
        <c:numFmt formatCode="General" sourceLinked="1"/>
        <c:majorTickMark val="out"/>
        <c:minorTickMark val="none"/>
        <c:tickLblPos val="nextTo"/>
        <c:crossAx val="598688264"/>
        <c:crosses val="autoZero"/>
        <c:auto val="0"/>
        <c:lblAlgn val="ctr"/>
        <c:lblOffset val="100"/>
        <c:noMultiLvlLbl val="0"/>
      </c:catAx>
      <c:valAx>
        <c:axId val="598688264"/>
        <c:scaling>
          <c:orientation val="minMax"/>
          <c:max val="1"/>
          <c:min val="0"/>
        </c:scaling>
        <c:delete val="1"/>
        <c:axPos val="t"/>
        <c:numFmt formatCode="0%" sourceLinked="1"/>
        <c:majorTickMark val="out"/>
        <c:minorTickMark val="none"/>
        <c:tickLblPos val="high"/>
        <c:crossAx val="59868787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(n=480)</c:v>
                </c:pt>
                <c:pt idx="1">
                  <c:v>Bruker du parker/friområder i området der du bor (inkl. fjorden, marka, osv.) (n=476)</c:v>
                </c:pt>
                <c:pt idx="2">
                  <c:v>Bruker du parker/friområder i Oslo utenfor egen bydel (inkl. fjorden, marka, osv.) (n=476)</c:v>
                </c:pt>
                <c:pt idx="3">
                  <c:v>Deltar du i frivillig organisasjonsvirksomhet (n=479)</c:v>
                </c:pt>
                <c:pt idx="4">
                  <c:v>Driver du med idrett (n=481)</c:v>
                </c:pt>
              </c:strCache>
            </c:strRef>
          </c:cat>
          <c:val>
            <c:numRef>
              <c:f>Sheet1!$G$2:$G$6</c:f>
              <c:numCache>
                <c:formatCode>0</c:formatCode>
                <c:ptCount val="5"/>
                <c:pt idx="0">
                  <c:v>10</c:v>
                </c:pt>
                <c:pt idx="1">
                  <c:v>13</c:v>
                </c:pt>
                <c:pt idx="2">
                  <c:v>2</c:v>
                </c:pt>
                <c:pt idx="3">
                  <c:v>1</c:v>
                </c:pt>
                <c:pt idx="4">
                  <c:v>7</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(n=480)</c:v>
                </c:pt>
                <c:pt idx="1">
                  <c:v>Bruker du parker/friområder i området der du bor (inkl. fjorden, marka, osv.) (n=476)</c:v>
                </c:pt>
                <c:pt idx="2">
                  <c:v>Bruker du parker/friområder i Oslo utenfor egen bydel (inkl. fjorden, marka, osv.) (n=476)</c:v>
                </c:pt>
                <c:pt idx="3">
                  <c:v>Deltar du i frivillig organisasjonsvirksomhet (n=479)</c:v>
                </c:pt>
                <c:pt idx="4">
                  <c:v>Driver du med idrett (n=481)</c:v>
                </c:pt>
              </c:strCache>
            </c:strRef>
          </c:cat>
          <c:val>
            <c:numRef>
              <c:f>Sheet1!$F$2:$F$6</c:f>
              <c:numCache>
                <c:formatCode>0</c:formatCode>
                <c:ptCount val="5"/>
                <c:pt idx="0">
                  <c:v>16</c:v>
                </c:pt>
                <c:pt idx="1">
                  <c:v>37</c:v>
                </c:pt>
                <c:pt idx="2">
                  <c:v>21</c:v>
                </c:pt>
                <c:pt idx="3">
                  <c:v>8</c:v>
                </c:pt>
                <c:pt idx="4">
                  <c:v>42</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(n=480)</c:v>
                </c:pt>
                <c:pt idx="1">
                  <c:v>Bruker du parker/friområder i området der du bor (inkl. fjorden, marka, osv.) (n=476)</c:v>
                </c:pt>
                <c:pt idx="2">
                  <c:v>Bruker du parker/friområder i Oslo utenfor egen bydel (inkl. fjorden, marka, osv.) (n=476)</c:v>
                </c:pt>
                <c:pt idx="3">
                  <c:v>Deltar du i frivillig organisasjonsvirksomhet (n=479)</c:v>
                </c:pt>
                <c:pt idx="4">
                  <c:v>Driver du med idrett (n=481)</c:v>
                </c:pt>
              </c:strCache>
            </c:strRef>
          </c:cat>
          <c:val>
            <c:numRef>
              <c:f>Sheet1!$E$2:$E$6</c:f>
              <c:numCache>
                <c:formatCode>0</c:formatCode>
                <c:ptCount val="5"/>
                <c:pt idx="0">
                  <c:v>19</c:v>
                </c:pt>
                <c:pt idx="1">
                  <c:v>34</c:v>
                </c:pt>
                <c:pt idx="2">
                  <c:v>42</c:v>
                </c:pt>
                <c:pt idx="3">
                  <c:v>11</c:v>
                </c:pt>
                <c:pt idx="4">
                  <c:v>16</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(n=480)</c:v>
                </c:pt>
                <c:pt idx="1">
                  <c:v>Bruker du parker/friområder i området der du bor (inkl. fjorden, marka, osv.) (n=476)</c:v>
                </c:pt>
                <c:pt idx="2">
                  <c:v>Bruker du parker/friområder i Oslo utenfor egen bydel (inkl. fjorden, marka, osv.) (n=476)</c:v>
                </c:pt>
                <c:pt idx="3">
                  <c:v>Deltar du i frivillig organisasjonsvirksomhet (n=479)</c:v>
                </c:pt>
                <c:pt idx="4">
                  <c:v>Driver du med idrett (n=481)</c:v>
                </c:pt>
              </c:strCache>
            </c:strRef>
          </c:cat>
          <c:val>
            <c:numRef>
              <c:f>Sheet1!$D$2:$D$6</c:f>
              <c:numCache>
                <c:formatCode>0</c:formatCode>
                <c:ptCount val="5"/>
                <c:pt idx="0">
                  <c:v>21</c:v>
                </c:pt>
                <c:pt idx="1">
                  <c:v>14</c:v>
                </c:pt>
                <c:pt idx="2">
                  <c:v>27</c:v>
                </c:pt>
                <c:pt idx="3">
                  <c:v>12</c:v>
                </c:pt>
                <c:pt idx="4">
                  <c:v>6</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(n=480)</c:v>
                </c:pt>
                <c:pt idx="1">
                  <c:v>Bruker du parker/friområder i området der du bor (inkl. fjorden, marka, osv.) (n=476)</c:v>
                </c:pt>
                <c:pt idx="2">
                  <c:v>Bruker du parker/friområder i Oslo utenfor egen bydel (inkl. fjorden, marka, osv.) (n=476)</c:v>
                </c:pt>
                <c:pt idx="3">
                  <c:v>Deltar du i frivillig organisasjonsvirksomhet (n=479)</c:v>
                </c:pt>
                <c:pt idx="4">
                  <c:v>Driver du med idrett (n=481)</c:v>
                </c:pt>
              </c:strCache>
            </c:strRef>
          </c:cat>
          <c:val>
            <c:numRef>
              <c:f>Sheet1!$C$2:$C$6</c:f>
              <c:numCache>
                <c:formatCode>0</c:formatCode>
                <c:ptCount val="5"/>
                <c:pt idx="0">
                  <c:v>11</c:v>
                </c:pt>
                <c:pt idx="1">
                  <c:v>1</c:v>
                </c:pt>
                <c:pt idx="2">
                  <c:v>7</c:v>
                </c:pt>
                <c:pt idx="3">
                  <c:v>23</c:v>
                </c:pt>
                <c:pt idx="4">
                  <c:v>8</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(n=480)</c:v>
                </c:pt>
                <c:pt idx="1">
                  <c:v>Bruker du parker/friområder i området der du bor (inkl. fjorden, marka, osv.) (n=476)</c:v>
                </c:pt>
                <c:pt idx="2">
                  <c:v>Bruker du parker/friområder i Oslo utenfor egen bydel (inkl. fjorden, marka, osv.) (n=476)</c:v>
                </c:pt>
                <c:pt idx="3">
                  <c:v>Deltar du i frivillig organisasjonsvirksomhet (n=479)</c:v>
                </c:pt>
                <c:pt idx="4">
                  <c:v>Driver du med idrett (n=481)</c:v>
                </c:pt>
              </c:strCache>
            </c:strRef>
          </c:cat>
          <c:val>
            <c:numRef>
              <c:f>Sheet1!$B$2:$B$6</c:f>
              <c:numCache>
                <c:formatCode>0</c:formatCode>
                <c:ptCount val="5"/>
                <c:pt idx="0">
                  <c:v>23</c:v>
                </c:pt>
                <c:pt idx="1">
                  <c:v>1</c:v>
                </c:pt>
                <c:pt idx="2">
                  <c:v>2</c:v>
                </c:pt>
                <c:pt idx="3">
                  <c:v>46</c:v>
                </c:pt>
                <c:pt idx="4">
                  <c:v>21</c:v>
                </c:pt>
              </c:numCache>
            </c:numRef>
          </c:val>
        </c:ser>
        <c:dLbls>
          <c:showLegendKey val="0"/>
          <c:showVal val="0"/>
          <c:showCatName val="0"/>
          <c:showSerName val="0"/>
          <c:showPercent val="0"/>
          <c:showBubbleSize val="0"/>
        </c:dLbls>
        <c:gapWidth val="50"/>
        <c:overlap val="100"/>
        <c:axId val="598689048"/>
        <c:axId val="598689440"/>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(n=480)</c:v>
                      </c:pt>
                      <c:pt idx="1">
                        <c:v>Bruker du parker/friområder i området der du bor (inkl. fjorden, marka, osv.) (n=476)</c:v>
                      </c:pt>
                      <c:pt idx="2">
                        <c:v>Bruker du parker/friområder i Oslo utenfor egen bydel (inkl. fjorden, marka, osv.) (n=476)</c:v>
                      </c:pt>
                      <c:pt idx="3">
                        <c:v>Deltar du i frivillig organisasjonsvirksomhet (n=479)</c:v>
                      </c:pt>
                      <c:pt idx="4">
                        <c:v>Driver du med idrett (n=481)</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986890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89440"/>
        <c:crosses val="autoZero"/>
        <c:auto val="0"/>
        <c:lblAlgn val="ctr"/>
        <c:lblOffset val="100"/>
        <c:noMultiLvlLbl val="0"/>
      </c:catAx>
      <c:valAx>
        <c:axId val="59868944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689048"/>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26</c:v>
                </c:pt>
                <c:pt idx="1">
                  <c:v>50</c:v>
                </c:pt>
                <c:pt idx="2">
                  <c:v>23</c:v>
                </c:pt>
                <c:pt idx="3">
                  <c:v>9</c:v>
                </c:pt>
                <c:pt idx="4">
                  <c:v>49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598690224"/>
        <c:axId val="598690616"/>
      </c:barChart>
      <c:catAx>
        <c:axId val="598690224"/>
        <c:scaling>
          <c:orientation val="maxMin"/>
        </c:scaling>
        <c:delete val="1"/>
        <c:axPos val="l"/>
        <c:numFmt formatCode="General" sourceLinked="1"/>
        <c:majorTickMark val="out"/>
        <c:minorTickMark val="none"/>
        <c:tickLblPos val="nextTo"/>
        <c:crossAx val="598690616"/>
        <c:crosses val="autoZero"/>
        <c:auto val="0"/>
        <c:lblAlgn val="ctr"/>
        <c:lblOffset val="100"/>
        <c:noMultiLvlLbl val="0"/>
      </c:catAx>
      <c:valAx>
        <c:axId val="598690616"/>
        <c:scaling>
          <c:orientation val="minMax"/>
          <c:max val="1"/>
          <c:min val="0"/>
        </c:scaling>
        <c:delete val="1"/>
        <c:axPos val="t"/>
        <c:numFmt formatCode="0%" sourceLinked="1"/>
        <c:majorTickMark val="out"/>
        <c:minorTickMark val="none"/>
        <c:tickLblPos val="high"/>
        <c:crossAx val="59869022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(n=480)</c:v>
                </c:pt>
                <c:pt idx="1">
                  <c:v>Grusing og salting av veier (n=468)</c:v>
                </c:pt>
                <c:pt idx="2">
                  <c:v>Renhold	av veier (n=474)</c:v>
                </c:pt>
                <c:pt idx="3">
                  <c:v>Standard på veidekket (n=461)</c:v>
                </c:pt>
                <c:pt idx="4">
                  <c:v>Tilrettelegging for syklister (n=425)</c:v>
                </c:pt>
                <c:pt idx="5">
                  <c:v>Tilrettelegging for fotgjengere (n=475)</c:v>
                </c:pt>
                <c:pt idx="6">
                  <c:v>Snørydding, grusing og salting av gang- og sykkelveier (n=440)</c:v>
                </c:pt>
              </c:strCache>
            </c:strRef>
          </c:cat>
          <c:val>
            <c:numRef>
              <c:f>Sheet1!$D$2:$D$8</c:f>
              <c:numCache>
                <c:formatCode>0</c:formatCode>
                <c:ptCount val="7"/>
                <c:pt idx="0">
                  <c:v>46</c:v>
                </c:pt>
                <c:pt idx="1">
                  <c:v>33</c:v>
                </c:pt>
                <c:pt idx="2">
                  <c:v>27</c:v>
                </c:pt>
                <c:pt idx="3">
                  <c:v>55</c:v>
                </c:pt>
                <c:pt idx="4">
                  <c:v>18</c:v>
                </c:pt>
                <c:pt idx="5">
                  <c:v>18</c:v>
                </c:pt>
                <c:pt idx="6">
                  <c:v>40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(n=480)</c:v>
                </c:pt>
                <c:pt idx="1">
                  <c:v>Grusing og salting av veier (n=468)</c:v>
                </c:pt>
                <c:pt idx="2">
                  <c:v>Renhold	av veier (n=474)</c:v>
                </c:pt>
                <c:pt idx="3">
                  <c:v>Standard på veidekket (n=461)</c:v>
                </c:pt>
                <c:pt idx="4">
                  <c:v>Tilrettelegging for syklister (n=425)</c:v>
                </c:pt>
                <c:pt idx="5">
                  <c:v>Tilrettelegging for fotgjengere (n=475)</c:v>
                </c:pt>
                <c:pt idx="6">
                  <c:v>Snørydding, grusing og salting av gang- og sykkelveier (n=440)</c:v>
                </c:pt>
              </c:strCache>
            </c:strRef>
          </c:cat>
          <c:val>
            <c:numRef>
              <c:f>Sheet1!$C$2:$C$8</c:f>
              <c:numCache>
                <c:formatCode>0</c:formatCode>
                <c:ptCount val="7"/>
                <c:pt idx="0">
                  <c:v>40</c:v>
                </c:pt>
                <c:pt idx="1">
                  <c:v>49</c:v>
                </c:pt>
                <c:pt idx="2">
                  <c:v>56</c:v>
                </c:pt>
                <c:pt idx="3">
                  <c:v>40</c:v>
                </c:pt>
                <c:pt idx="4">
                  <c:v>55</c:v>
                </c:pt>
                <c:pt idx="5">
                  <c:v>53</c:v>
                </c:pt>
                <c:pt idx="6">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(n=480)</c:v>
                </c:pt>
                <c:pt idx="1">
                  <c:v>Grusing og salting av veier (n=468)</c:v>
                </c:pt>
                <c:pt idx="2">
                  <c:v>Renhold	av veier (n=474)</c:v>
                </c:pt>
                <c:pt idx="3">
                  <c:v>Standard på veidekket (n=461)</c:v>
                </c:pt>
                <c:pt idx="4">
                  <c:v>Tilrettelegging for syklister (n=425)</c:v>
                </c:pt>
                <c:pt idx="5">
                  <c:v>Tilrettelegging for fotgjengere (n=475)</c:v>
                </c:pt>
                <c:pt idx="6">
                  <c:v>Snørydding, grusing og salting av gang- og sykkelveier (n=440)</c:v>
                </c:pt>
              </c:strCache>
            </c:strRef>
          </c:cat>
          <c:val>
            <c:numRef>
              <c:f>Sheet1!$B$2:$B$8</c:f>
              <c:numCache>
                <c:formatCode>0</c:formatCode>
                <c:ptCount val="7"/>
                <c:pt idx="0">
                  <c:v>15</c:v>
                </c:pt>
                <c:pt idx="1">
                  <c:v>17</c:v>
                </c:pt>
                <c:pt idx="2">
                  <c:v>17</c:v>
                </c:pt>
                <c:pt idx="3">
                  <c:v>5</c:v>
                </c:pt>
                <c:pt idx="4">
                  <c:v>28</c:v>
                </c:pt>
                <c:pt idx="5">
                  <c:v>29</c:v>
                </c:pt>
                <c:pt idx="6">
                  <c:v>14</c:v>
                </c:pt>
              </c:numCache>
            </c:numRef>
          </c:val>
        </c:ser>
        <c:dLbls>
          <c:showLegendKey val="0"/>
          <c:showVal val="0"/>
          <c:showCatName val="0"/>
          <c:showSerName val="0"/>
          <c:showPercent val="0"/>
          <c:showBubbleSize val="0"/>
        </c:dLbls>
        <c:gapWidth val="50"/>
        <c:overlap val="100"/>
        <c:axId val="598691400"/>
        <c:axId val="5986917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(n=480)</c:v>
                      </c:pt>
                      <c:pt idx="1">
                        <c:v>Grusing og salting av veier (n=468)</c:v>
                      </c:pt>
                      <c:pt idx="2">
                        <c:v>Renhold	av veier (n=474)</c:v>
                      </c:pt>
                      <c:pt idx="3">
                        <c:v>Standard på veidekket (n=461)</c:v>
                      </c:pt>
                      <c:pt idx="4">
                        <c:v>Tilrettelegging for syklister (n=425)</c:v>
                      </c:pt>
                      <c:pt idx="5">
                        <c:v>Tilrettelegging for fotgjengere (n=475)</c:v>
                      </c:pt>
                      <c:pt idx="6">
                        <c:v>Snørydding, grusing og salting av gang- og sykkelveier (n=440)</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986914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691792"/>
        <c:crosses val="autoZero"/>
        <c:auto val="0"/>
        <c:lblAlgn val="ctr"/>
        <c:lblOffset val="100"/>
        <c:noMultiLvlLbl val="0"/>
      </c:catAx>
      <c:valAx>
        <c:axId val="5986917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69140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15</c:v>
                </c:pt>
                <c:pt idx="1">
                  <c:v>17</c:v>
                </c:pt>
                <c:pt idx="2">
                  <c:v>17</c:v>
                </c:pt>
                <c:pt idx="3">
                  <c:v>5</c:v>
                </c:pt>
                <c:pt idx="4">
                  <c:v>28</c:v>
                </c:pt>
                <c:pt idx="5">
                  <c:v>29</c:v>
                </c:pt>
                <c:pt idx="6">
                  <c:v>14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600506080"/>
        <c:axId val="600506472"/>
      </c:barChart>
      <c:catAx>
        <c:axId val="600506080"/>
        <c:scaling>
          <c:orientation val="maxMin"/>
        </c:scaling>
        <c:delete val="1"/>
        <c:axPos val="l"/>
        <c:numFmt formatCode="General" sourceLinked="1"/>
        <c:majorTickMark val="out"/>
        <c:minorTickMark val="none"/>
        <c:tickLblPos val="nextTo"/>
        <c:crossAx val="600506472"/>
        <c:crosses val="autoZero"/>
        <c:auto val="0"/>
        <c:lblAlgn val="ctr"/>
        <c:lblOffset val="100"/>
        <c:noMultiLvlLbl val="0"/>
      </c:catAx>
      <c:valAx>
        <c:axId val="600506472"/>
        <c:scaling>
          <c:orientation val="minMax"/>
          <c:max val="1"/>
          <c:min val="0"/>
        </c:scaling>
        <c:delete val="1"/>
        <c:axPos val="t"/>
        <c:numFmt formatCode="0%" sourceLinked="1"/>
        <c:majorTickMark val="out"/>
        <c:minorTickMark val="none"/>
        <c:tickLblPos val="high"/>
        <c:crossAx val="6005060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(n=469)</c:v>
                </c:pt>
                <c:pt idx="1">
                  <c:v>Muligheten for trafikksikker lek i området der du bor  (n=433)</c:v>
                </c:pt>
                <c:pt idx="2">
                  <c:v>Hastigheten på veiene i området der du bor  (n=465)</c:v>
                </c:pt>
                <c:pt idx="3">
                  <c:v>Fortau, fartsdempere og lignende tiltak i området der du bor  (n=463)</c:v>
                </c:pt>
              </c:strCache>
            </c:strRef>
          </c:cat>
          <c:val>
            <c:numRef>
              <c:f>Sheet1!$D$2:$D$5</c:f>
              <c:numCache>
                <c:formatCode>0</c:formatCode>
                <c:ptCount val="4"/>
                <c:pt idx="0">
                  <c:v>9</c:v>
                </c:pt>
                <c:pt idx="1">
                  <c:v>14</c:v>
                </c:pt>
                <c:pt idx="2">
                  <c:v>11</c:v>
                </c:pt>
                <c:pt idx="3">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(n=469)</c:v>
                </c:pt>
                <c:pt idx="1">
                  <c:v>Muligheten for trafikksikker lek i området der du bor  (n=433)</c:v>
                </c:pt>
                <c:pt idx="2">
                  <c:v>Hastigheten på veiene i området der du bor  (n=465)</c:v>
                </c:pt>
                <c:pt idx="3">
                  <c:v>Fortau, fartsdempere og lignende tiltak i området der du bor  (n=463)</c:v>
                </c:pt>
              </c:strCache>
            </c:strRef>
          </c:cat>
          <c:val>
            <c:numRef>
              <c:f>Sheet1!$C$2:$C$5</c:f>
              <c:numCache>
                <c:formatCode>0</c:formatCode>
                <c:ptCount val="4"/>
                <c:pt idx="0">
                  <c:v>49</c:v>
                </c:pt>
                <c:pt idx="1">
                  <c:v>41</c:v>
                </c:pt>
                <c:pt idx="2">
                  <c:v>37</c:v>
                </c:pt>
                <c:pt idx="3">
                  <c:v>43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(n=469)</c:v>
                </c:pt>
                <c:pt idx="1">
                  <c:v>Muligheten for trafikksikker lek i området der du bor  (n=433)</c:v>
                </c:pt>
                <c:pt idx="2">
                  <c:v>Hastigheten på veiene i området der du bor  (n=465)</c:v>
                </c:pt>
                <c:pt idx="3">
                  <c:v>Fortau, fartsdempere og lignende tiltak i området der du bor  (n=463)</c:v>
                </c:pt>
              </c:strCache>
            </c:strRef>
          </c:cat>
          <c:val>
            <c:numRef>
              <c:f>Sheet1!$B$2:$B$5</c:f>
              <c:numCache>
                <c:formatCode>0</c:formatCode>
                <c:ptCount val="4"/>
                <c:pt idx="0">
                  <c:v>42</c:v>
                </c:pt>
                <c:pt idx="1">
                  <c:v>46</c:v>
                </c:pt>
                <c:pt idx="2">
                  <c:v>52</c:v>
                </c:pt>
                <c:pt idx="3">
                  <c:v>43</c:v>
                </c:pt>
              </c:numCache>
            </c:numRef>
          </c:val>
        </c:ser>
        <c:dLbls>
          <c:showLegendKey val="0"/>
          <c:showVal val="0"/>
          <c:showCatName val="0"/>
          <c:showSerName val="0"/>
          <c:showPercent val="0"/>
          <c:showBubbleSize val="0"/>
        </c:dLbls>
        <c:gapWidth val="50"/>
        <c:overlap val="100"/>
        <c:axId val="600507256"/>
        <c:axId val="6005076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(n=469)</c:v>
                      </c:pt>
                      <c:pt idx="1">
                        <c:v>Muligheten for trafikksikker lek i området der du bor  (n=433)</c:v>
                      </c:pt>
                      <c:pt idx="2">
                        <c:v>Hastigheten på veiene i området der du bor  (n=465)</c:v>
                      </c:pt>
                      <c:pt idx="3">
                        <c:v>Fortau, fartsdempere og lignende tiltak i området der du bor  (n=463)</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005072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0507648"/>
        <c:crosses val="autoZero"/>
        <c:auto val="0"/>
        <c:lblAlgn val="ctr"/>
        <c:lblOffset val="100"/>
        <c:noMultiLvlLbl val="0"/>
      </c:catAx>
      <c:valAx>
        <c:axId val="6005076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050725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42</c:v>
                </c:pt>
                <c:pt idx="1">
                  <c:v>46</c:v>
                </c:pt>
                <c:pt idx="2">
                  <c:v>52</c:v>
                </c:pt>
                <c:pt idx="3">
                  <c:v>43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600508432"/>
        <c:axId val="600508824"/>
      </c:barChart>
      <c:catAx>
        <c:axId val="600508432"/>
        <c:scaling>
          <c:orientation val="maxMin"/>
        </c:scaling>
        <c:delete val="1"/>
        <c:axPos val="l"/>
        <c:numFmt formatCode="General" sourceLinked="1"/>
        <c:majorTickMark val="out"/>
        <c:minorTickMark val="none"/>
        <c:tickLblPos val="nextTo"/>
        <c:crossAx val="600508824"/>
        <c:crosses val="autoZero"/>
        <c:auto val="0"/>
        <c:lblAlgn val="ctr"/>
        <c:lblOffset val="100"/>
        <c:noMultiLvlLbl val="0"/>
      </c:catAx>
      <c:valAx>
        <c:axId val="600508824"/>
        <c:scaling>
          <c:orientation val="minMax"/>
          <c:max val="1"/>
          <c:min val="0"/>
        </c:scaling>
        <c:delete val="1"/>
        <c:axPos val="t"/>
        <c:numFmt formatCode="0%" sourceLinked="1"/>
        <c:majorTickMark val="out"/>
        <c:minorTickMark val="none"/>
        <c:tickLblPos val="high"/>
        <c:crossAx val="6005084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(n=472)</c:v>
                </c:pt>
                <c:pt idx="1">
                  <c:v>Parkeringstilbudet der du bor (n=461)</c:v>
                </c:pt>
                <c:pt idx="2">
                  <c:v>Mulighetene for å sykle der du bor (n=464)</c:v>
                </c:pt>
                <c:pt idx="3">
                  <c:v>Det kollektive transporttilbudet der du bor (n=472)</c:v>
                </c:pt>
              </c:strCache>
            </c:strRef>
          </c:cat>
          <c:val>
            <c:numRef>
              <c:f>Sheet1!$D$2:$D$5</c:f>
              <c:numCache>
                <c:formatCode>0</c:formatCode>
                <c:ptCount val="4"/>
                <c:pt idx="0">
                  <c:v>1</c:v>
                </c:pt>
                <c:pt idx="1">
                  <c:v>15</c:v>
                </c:pt>
                <c:pt idx="2">
                  <c:v>3</c:v>
                </c:pt>
                <c:pt idx="3">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(n=472)</c:v>
                </c:pt>
                <c:pt idx="1">
                  <c:v>Parkeringstilbudet der du bor (n=461)</c:v>
                </c:pt>
                <c:pt idx="2">
                  <c:v>Mulighetene for å sykle der du bor (n=464)</c:v>
                </c:pt>
                <c:pt idx="3">
                  <c:v>Det kollektive transporttilbudet der du bor (n=472)</c:v>
                </c:pt>
              </c:strCache>
            </c:strRef>
          </c:cat>
          <c:val>
            <c:numRef>
              <c:f>Sheet1!$C$2:$C$5</c:f>
              <c:numCache>
                <c:formatCode>0</c:formatCode>
                <c:ptCount val="4"/>
                <c:pt idx="0">
                  <c:v>23</c:v>
                </c:pt>
                <c:pt idx="1">
                  <c:v>28</c:v>
                </c:pt>
                <c:pt idx="2">
                  <c:v>25</c:v>
                </c:pt>
                <c:pt idx="3">
                  <c:v>22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(n=472)</c:v>
                </c:pt>
                <c:pt idx="1">
                  <c:v>Parkeringstilbudet der du bor (n=461)</c:v>
                </c:pt>
                <c:pt idx="2">
                  <c:v>Mulighetene for å sykle der du bor (n=464)</c:v>
                </c:pt>
                <c:pt idx="3">
                  <c:v>Det kollektive transporttilbudet der du bor (n=472)</c:v>
                </c:pt>
              </c:strCache>
            </c:strRef>
          </c:cat>
          <c:val>
            <c:numRef>
              <c:f>Sheet1!$B$2:$B$5</c:f>
              <c:numCache>
                <c:formatCode>0</c:formatCode>
                <c:ptCount val="4"/>
                <c:pt idx="0">
                  <c:v>76</c:v>
                </c:pt>
                <c:pt idx="1">
                  <c:v>58</c:v>
                </c:pt>
                <c:pt idx="2">
                  <c:v>72</c:v>
                </c:pt>
                <c:pt idx="3">
                  <c:v>75</c:v>
                </c:pt>
              </c:numCache>
            </c:numRef>
          </c:val>
        </c:ser>
        <c:dLbls>
          <c:showLegendKey val="0"/>
          <c:showVal val="0"/>
          <c:showCatName val="0"/>
          <c:showSerName val="0"/>
          <c:showPercent val="0"/>
          <c:showBubbleSize val="0"/>
        </c:dLbls>
        <c:gapWidth val="50"/>
        <c:overlap val="100"/>
        <c:axId val="540241592"/>
        <c:axId val="5402419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(n=472)</c:v>
                      </c:pt>
                      <c:pt idx="1">
                        <c:v>Parkeringstilbudet der du bor (n=461)</c:v>
                      </c:pt>
                      <c:pt idx="2">
                        <c:v>Mulighetene for å sykle der du bor (n=464)</c:v>
                      </c:pt>
                      <c:pt idx="3">
                        <c:v>Det kollektive transporttilbudet der du bor (n=472)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402415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0241984"/>
        <c:crosses val="autoZero"/>
        <c:auto val="0"/>
        <c:lblAlgn val="ctr"/>
        <c:lblOffset val="100"/>
        <c:noMultiLvlLbl val="0"/>
      </c:catAx>
      <c:valAx>
        <c:axId val="5402419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02415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(n=286)</c:v>
                </c:pt>
                <c:pt idx="1">
                  <c:v>Tilgang på parker/friområder for barn der du bor (n=401)</c:v>
                </c:pt>
                <c:pt idx="2">
                  <c:v>Trygghet for barn når det gjelder å ferdes ute der du bor (n=400)</c:v>
                </c:pt>
                <c:pt idx="3">
                  <c:v>Oppvekstmiljøet for barn der du bor (n=390)</c:v>
                </c:pt>
                <c:pt idx="4">
                  <c:v>Oppvekstmiljøet for ungdom der du bor (n=338)</c:v>
                </c:pt>
                <c:pt idx="5">
                  <c:v>Barnehagedekningen der du bor (n=212)</c:v>
                </c:pt>
              </c:strCache>
            </c:strRef>
          </c:cat>
          <c:val>
            <c:numRef>
              <c:f>Sheet1!$D$2:$D$7</c:f>
              <c:numCache>
                <c:formatCode>0</c:formatCode>
                <c:ptCount val="6"/>
                <c:pt idx="0">
                  <c:v>8</c:v>
                </c:pt>
                <c:pt idx="1">
                  <c:v>11</c:v>
                </c:pt>
                <c:pt idx="2">
                  <c:v>9</c:v>
                </c:pt>
                <c:pt idx="3">
                  <c:v>2</c:v>
                </c:pt>
                <c:pt idx="4">
                  <c:v>3</c:v>
                </c:pt>
                <c:pt idx="5">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(n=286)</c:v>
                </c:pt>
                <c:pt idx="1">
                  <c:v>Tilgang på parker/friområder for barn der du bor (n=401)</c:v>
                </c:pt>
                <c:pt idx="2">
                  <c:v>Trygghet for barn når det gjelder å ferdes ute der du bor (n=400)</c:v>
                </c:pt>
                <c:pt idx="3">
                  <c:v>Oppvekstmiljøet for barn der du bor (n=390)</c:v>
                </c:pt>
                <c:pt idx="4">
                  <c:v>Oppvekstmiljøet for ungdom der du bor (n=338)</c:v>
                </c:pt>
                <c:pt idx="5">
                  <c:v>Barnehagedekningen der du bor (n=212)</c:v>
                </c:pt>
              </c:strCache>
            </c:strRef>
          </c:cat>
          <c:val>
            <c:numRef>
              <c:f>Sheet1!$C$2:$C$7</c:f>
              <c:numCache>
                <c:formatCode>0</c:formatCode>
                <c:ptCount val="6"/>
                <c:pt idx="0">
                  <c:v>32</c:v>
                </c:pt>
                <c:pt idx="1">
                  <c:v>33</c:v>
                </c:pt>
                <c:pt idx="2">
                  <c:v>38</c:v>
                </c:pt>
                <c:pt idx="3">
                  <c:v>26</c:v>
                </c:pt>
                <c:pt idx="4">
                  <c:v>33</c:v>
                </c:pt>
                <c:pt idx="5">
                  <c:v>29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(n=286)</c:v>
                </c:pt>
                <c:pt idx="1">
                  <c:v>Tilgang på parker/friområder for barn der du bor (n=401)</c:v>
                </c:pt>
                <c:pt idx="2">
                  <c:v>Trygghet for barn når det gjelder å ferdes ute der du bor (n=400)</c:v>
                </c:pt>
                <c:pt idx="3">
                  <c:v>Oppvekstmiljøet for barn der du bor (n=390)</c:v>
                </c:pt>
                <c:pt idx="4">
                  <c:v>Oppvekstmiljøet for ungdom der du bor (n=338)</c:v>
                </c:pt>
                <c:pt idx="5">
                  <c:v>Barnehagedekningen der du bor (n=212)</c:v>
                </c:pt>
              </c:strCache>
            </c:strRef>
          </c:cat>
          <c:val>
            <c:numRef>
              <c:f>Sheet1!$B$2:$B$7</c:f>
              <c:numCache>
                <c:formatCode>0</c:formatCode>
                <c:ptCount val="6"/>
                <c:pt idx="0">
                  <c:v>59</c:v>
                </c:pt>
                <c:pt idx="1">
                  <c:v>55</c:v>
                </c:pt>
                <c:pt idx="2">
                  <c:v>53</c:v>
                </c:pt>
                <c:pt idx="3">
                  <c:v>72</c:v>
                </c:pt>
                <c:pt idx="4">
                  <c:v>65</c:v>
                </c:pt>
                <c:pt idx="5">
                  <c:v>64</c:v>
                </c:pt>
              </c:numCache>
            </c:numRef>
          </c:val>
        </c:ser>
        <c:dLbls>
          <c:showLegendKey val="0"/>
          <c:showVal val="0"/>
          <c:showCatName val="0"/>
          <c:showSerName val="0"/>
          <c:showPercent val="0"/>
          <c:showBubbleSize val="0"/>
        </c:dLbls>
        <c:gapWidth val="50"/>
        <c:overlap val="100"/>
        <c:axId val="600509608"/>
        <c:axId val="6005100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(n=286)</c:v>
                      </c:pt>
                      <c:pt idx="1">
                        <c:v>Tilgang på parker/friområder for barn der du bor (n=401)</c:v>
                      </c:pt>
                      <c:pt idx="2">
                        <c:v>Trygghet for barn når det gjelder å ferdes ute der du bor (n=400)</c:v>
                      </c:pt>
                      <c:pt idx="3">
                        <c:v>Oppvekstmiljøet for barn der du bor (n=390)</c:v>
                      </c:pt>
                      <c:pt idx="4">
                        <c:v>Oppvekstmiljøet for ungdom der du bor (n=338)</c:v>
                      </c:pt>
                      <c:pt idx="5">
                        <c:v>Barnehagedekningen der du bor (n=212)</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005096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0510000"/>
        <c:crosses val="autoZero"/>
        <c:auto val="0"/>
        <c:lblAlgn val="ctr"/>
        <c:lblOffset val="100"/>
        <c:noMultiLvlLbl val="0"/>
      </c:catAx>
      <c:valAx>
        <c:axId val="6005100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05096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59</c:v>
                </c:pt>
                <c:pt idx="1">
                  <c:v>55</c:v>
                </c:pt>
                <c:pt idx="2">
                  <c:v>53</c:v>
                </c:pt>
                <c:pt idx="3">
                  <c:v>72</c:v>
                </c:pt>
                <c:pt idx="4">
                  <c:v>65</c:v>
                </c:pt>
                <c:pt idx="5">
                  <c:v>64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600510784"/>
        <c:axId val="600511176"/>
      </c:barChart>
      <c:catAx>
        <c:axId val="600510784"/>
        <c:scaling>
          <c:orientation val="maxMin"/>
        </c:scaling>
        <c:delete val="1"/>
        <c:axPos val="l"/>
        <c:numFmt formatCode="General" sourceLinked="1"/>
        <c:majorTickMark val="out"/>
        <c:minorTickMark val="none"/>
        <c:tickLblPos val="nextTo"/>
        <c:crossAx val="600511176"/>
        <c:crosses val="autoZero"/>
        <c:auto val="0"/>
        <c:lblAlgn val="ctr"/>
        <c:lblOffset val="100"/>
        <c:noMultiLvlLbl val="0"/>
      </c:catAx>
      <c:valAx>
        <c:axId val="600511176"/>
        <c:scaling>
          <c:orientation val="minMax"/>
          <c:max val="1"/>
          <c:min val="0"/>
        </c:scaling>
        <c:delete val="1"/>
        <c:axPos val="t"/>
        <c:numFmt formatCode="0%" sourceLinked="1"/>
        <c:majorTickMark val="out"/>
        <c:minorTickMark val="none"/>
        <c:tickLblPos val="high"/>
        <c:crossAx val="6005107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(n=274)</c:v>
                </c:pt>
                <c:pt idx="1">
                  <c:v>Det lokale kulturtilbudet der du bor (n=314)</c:v>
                </c:pt>
                <c:pt idx="2">
                  <c:v>Tilgang til bibliotek der du bor (n=366)</c:v>
                </c:pt>
                <c:pt idx="3">
                  <c:v>Kvalitet på bibliotekstjenesten (n=248)</c:v>
                </c:pt>
              </c:strCache>
            </c:strRef>
          </c:cat>
          <c:val>
            <c:numRef>
              <c:f>Sheet1!$D$2:$D$5</c:f>
              <c:numCache>
                <c:formatCode>0</c:formatCode>
                <c:ptCount val="4"/>
                <c:pt idx="0">
                  <c:v>7</c:v>
                </c:pt>
                <c:pt idx="1">
                  <c:v>19</c:v>
                </c:pt>
                <c:pt idx="2">
                  <c:v>23</c:v>
                </c:pt>
                <c:pt idx="3">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(n=274)</c:v>
                </c:pt>
                <c:pt idx="1">
                  <c:v>Det lokale kulturtilbudet der du bor (n=314)</c:v>
                </c:pt>
                <c:pt idx="2">
                  <c:v>Tilgang til bibliotek der du bor (n=366)</c:v>
                </c:pt>
                <c:pt idx="3">
                  <c:v>Kvalitet på bibliotekstjenesten (n=248)</c:v>
                </c:pt>
              </c:strCache>
            </c:strRef>
          </c:cat>
          <c:val>
            <c:numRef>
              <c:f>Sheet1!$C$2:$C$5</c:f>
              <c:numCache>
                <c:formatCode>0</c:formatCode>
                <c:ptCount val="4"/>
                <c:pt idx="0">
                  <c:v>43</c:v>
                </c:pt>
                <c:pt idx="1">
                  <c:v>60</c:v>
                </c:pt>
                <c:pt idx="2">
                  <c:v>42</c:v>
                </c:pt>
                <c:pt idx="3">
                  <c:v>34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(n=274)</c:v>
                </c:pt>
                <c:pt idx="1">
                  <c:v>Det lokale kulturtilbudet der du bor (n=314)</c:v>
                </c:pt>
                <c:pt idx="2">
                  <c:v>Tilgang til bibliotek der du bor (n=366)</c:v>
                </c:pt>
                <c:pt idx="3">
                  <c:v>Kvalitet på bibliotekstjenesten (n=248)</c:v>
                </c:pt>
              </c:strCache>
            </c:strRef>
          </c:cat>
          <c:val>
            <c:numRef>
              <c:f>Sheet1!$B$2:$B$5</c:f>
              <c:numCache>
                <c:formatCode>0</c:formatCode>
                <c:ptCount val="4"/>
                <c:pt idx="0">
                  <c:v>49</c:v>
                </c:pt>
                <c:pt idx="1">
                  <c:v>21</c:v>
                </c:pt>
                <c:pt idx="2">
                  <c:v>35</c:v>
                </c:pt>
                <c:pt idx="3">
                  <c:v>57</c:v>
                </c:pt>
              </c:numCache>
            </c:numRef>
          </c:val>
        </c:ser>
        <c:dLbls>
          <c:showLegendKey val="0"/>
          <c:showVal val="0"/>
          <c:showCatName val="0"/>
          <c:showSerName val="0"/>
          <c:showPercent val="0"/>
          <c:showBubbleSize val="0"/>
        </c:dLbls>
        <c:gapWidth val="50"/>
        <c:overlap val="100"/>
        <c:axId val="600511568"/>
        <c:axId val="6005123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(n=274)</c:v>
                      </c:pt>
                      <c:pt idx="1">
                        <c:v>Det lokale kulturtilbudet der du bor (n=314)</c:v>
                      </c:pt>
                      <c:pt idx="2">
                        <c:v>Tilgang til bibliotek der du bor (n=366)</c:v>
                      </c:pt>
                      <c:pt idx="3">
                        <c:v>Kvalitet på bibliotekstjenesten (n=248)</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005115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0512352"/>
        <c:crosses val="autoZero"/>
        <c:auto val="0"/>
        <c:lblAlgn val="ctr"/>
        <c:lblOffset val="100"/>
        <c:noMultiLvlLbl val="0"/>
      </c:catAx>
      <c:valAx>
        <c:axId val="6005123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05115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49</c:v>
                </c:pt>
                <c:pt idx="1">
                  <c:v>21</c:v>
                </c:pt>
                <c:pt idx="2">
                  <c:v>35</c:v>
                </c:pt>
                <c:pt idx="3">
                  <c:v>57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600513136"/>
        <c:axId val="600513528"/>
      </c:barChart>
      <c:catAx>
        <c:axId val="600513136"/>
        <c:scaling>
          <c:orientation val="maxMin"/>
        </c:scaling>
        <c:delete val="1"/>
        <c:axPos val="l"/>
        <c:numFmt formatCode="General" sourceLinked="1"/>
        <c:majorTickMark val="out"/>
        <c:minorTickMark val="none"/>
        <c:tickLblPos val="nextTo"/>
        <c:crossAx val="600513528"/>
        <c:crosses val="autoZero"/>
        <c:auto val="0"/>
        <c:lblAlgn val="ctr"/>
        <c:lblOffset val="100"/>
        <c:noMultiLvlLbl val="0"/>
      </c:catAx>
      <c:valAx>
        <c:axId val="600513528"/>
        <c:scaling>
          <c:orientation val="minMax"/>
          <c:max val="1"/>
          <c:min val="0"/>
        </c:scaling>
        <c:delete val="1"/>
        <c:axPos val="t"/>
        <c:numFmt formatCode="0%" sourceLinked="1"/>
        <c:majorTickMark val="out"/>
        <c:minorTickMark val="none"/>
        <c:tickLblPos val="high"/>
        <c:crossAx val="60051313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(n=405)</c:v>
                </c:pt>
                <c:pt idx="1">
                  <c:v>Informasjon fra Oslo kommune er tydelig og lett å forstå (n=420)</c:v>
                </c:pt>
                <c:pt idx="2">
                  <c:v>Det er enkelt å få tak i informasjonen jeg trenger (n=411)</c:v>
                </c:pt>
                <c:pt idx="3">
                  <c:v>Oslo kommune har gode digitale tjenester (n=333)</c:v>
                </c:pt>
                <c:pt idx="4">
                  <c:v>Det er enkelt å komme i kontakt med Oslo kommune (n=295)</c:v>
                </c:pt>
                <c:pt idx="5">
                  <c:v>Oslo kommunes digitale tjenester er enkle å bruke (n=301)</c:v>
                </c:pt>
              </c:strCache>
            </c:strRef>
          </c:cat>
          <c:val>
            <c:numRef>
              <c:f>Sheet1!$D$2:$D$7</c:f>
              <c:numCache>
                <c:formatCode>0</c:formatCode>
                <c:ptCount val="6"/>
                <c:pt idx="0">
                  <c:v>57</c:v>
                </c:pt>
                <c:pt idx="1">
                  <c:v>20</c:v>
                </c:pt>
                <c:pt idx="2">
                  <c:v>21</c:v>
                </c:pt>
                <c:pt idx="3">
                  <c:v>18</c:v>
                </c:pt>
                <c:pt idx="4">
                  <c:v>29</c:v>
                </c:pt>
                <c:pt idx="5">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(n=405)</c:v>
                </c:pt>
                <c:pt idx="1">
                  <c:v>Informasjon fra Oslo kommune er tydelig og lett å forstå (n=420)</c:v>
                </c:pt>
                <c:pt idx="2">
                  <c:v>Det er enkelt å få tak i informasjonen jeg trenger (n=411)</c:v>
                </c:pt>
                <c:pt idx="3">
                  <c:v>Oslo kommune har gode digitale tjenester (n=333)</c:v>
                </c:pt>
                <c:pt idx="4">
                  <c:v>Det er enkelt å komme i kontakt med Oslo kommune (n=295)</c:v>
                </c:pt>
                <c:pt idx="5">
                  <c:v>Oslo kommunes digitale tjenester er enkle å bruke (n=301)</c:v>
                </c:pt>
              </c:strCache>
            </c:strRef>
          </c:cat>
          <c:val>
            <c:numRef>
              <c:f>Sheet1!$C$2:$C$7</c:f>
              <c:numCache>
                <c:formatCode>0</c:formatCode>
                <c:ptCount val="6"/>
                <c:pt idx="0">
                  <c:v>36</c:v>
                </c:pt>
                <c:pt idx="1">
                  <c:v>53</c:v>
                </c:pt>
                <c:pt idx="2">
                  <c:v>55</c:v>
                </c:pt>
                <c:pt idx="3">
                  <c:v>53</c:v>
                </c:pt>
                <c:pt idx="4">
                  <c:v>49</c:v>
                </c:pt>
                <c:pt idx="5">
                  <c:v>53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(n=405)</c:v>
                </c:pt>
                <c:pt idx="1">
                  <c:v>Informasjon fra Oslo kommune er tydelig og lett å forstå (n=420)</c:v>
                </c:pt>
                <c:pt idx="2">
                  <c:v>Det er enkelt å få tak i informasjonen jeg trenger (n=411)</c:v>
                </c:pt>
                <c:pt idx="3">
                  <c:v>Oslo kommune har gode digitale tjenester (n=333)</c:v>
                </c:pt>
                <c:pt idx="4">
                  <c:v>Det er enkelt å komme i kontakt med Oslo kommune (n=295)</c:v>
                </c:pt>
                <c:pt idx="5">
                  <c:v>Oslo kommunes digitale tjenester er enkle å bruke (n=301)</c:v>
                </c:pt>
              </c:strCache>
            </c:strRef>
          </c:cat>
          <c:val>
            <c:numRef>
              <c:f>Sheet1!$B$2:$B$7</c:f>
              <c:numCache>
                <c:formatCode>0</c:formatCode>
                <c:ptCount val="6"/>
                <c:pt idx="0">
                  <c:v>8</c:v>
                </c:pt>
                <c:pt idx="1">
                  <c:v>26</c:v>
                </c:pt>
                <c:pt idx="2">
                  <c:v>25</c:v>
                </c:pt>
                <c:pt idx="3">
                  <c:v>28</c:v>
                </c:pt>
                <c:pt idx="4">
                  <c:v>22</c:v>
                </c:pt>
                <c:pt idx="5">
                  <c:v>29</c:v>
                </c:pt>
              </c:numCache>
            </c:numRef>
          </c:val>
        </c:ser>
        <c:dLbls>
          <c:showLegendKey val="0"/>
          <c:showVal val="0"/>
          <c:showCatName val="0"/>
          <c:showSerName val="0"/>
          <c:showPercent val="0"/>
          <c:showBubbleSize val="0"/>
        </c:dLbls>
        <c:gapWidth val="50"/>
        <c:overlap val="100"/>
        <c:axId val="600514312"/>
        <c:axId val="6005147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(n=405)</c:v>
                      </c:pt>
                      <c:pt idx="1">
                        <c:v>Informasjon fra Oslo kommune er tydelig og lett å forstå (n=420)</c:v>
                      </c:pt>
                      <c:pt idx="2">
                        <c:v>Det er enkelt å få tak i informasjonen jeg trenger (n=411)</c:v>
                      </c:pt>
                      <c:pt idx="3">
                        <c:v>Oslo kommune har gode digitale tjenester (n=333)</c:v>
                      </c:pt>
                      <c:pt idx="4">
                        <c:v>Det er enkelt å komme i kontakt med Oslo kommune (n=295)</c:v>
                      </c:pt>
                      <c:pt idx="5">
                        <c:v>Oslo kommunes digitale tjenester er enkle å bruke (n=301)</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005143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0514704"/>
        <c:crosses val="autoZero"/>
        <c:auto val="0"/>
        <c:lblAlgn val="ctr"/>
        <c:lblOffset val="100"/>
        <c:noMultiLvlLbl val="0"/>
      </c:catAx>
      <c:valAx>
        <c:axId val="6005147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051431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8</c:v>
                </c:pt>
                <c:pt idx="1">
                  <c:v>26</c:v>
                </c:pt>
                <c:pt idx="2">
                  <c:v>25</c:v>
                </c:pt>
                <c:pt idx="3">
                  <c:v>28</c:v>
                </c:pt>
                <c:pt idx="4">
                  <c:v>22</c:v>
                </c:pt>
                <c:pt idx="5">
                  <c:v>29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600515488"/>
        <c:axId val="600515880"/>
      </c:barChart>
      <c:catAx>
        <c:axId val="600515488"/>
        <c:scaling>
          <c:orientation val="maxMin"/>
        </c:scaling>
        <c:delete val="1"/>
        <c:axPos val="l"/>
        <c:numFmt formatCode="General" sourceLinked="1"/>
        <c:majorTickMark val="out"/>
        <c:minorTickMark val="none"/>
        <c:tickLblPos val="nextTo"/>
        <c:crossAx val="600515880"/>
        <c:crosses val="autoZero"/>
        <c:auto val="0"/>
        <c:lblAlgn val="ctr"/>
        <c:lblOffset val="100"/>
        <c:noMultiLvlLbl val="0"/>
      </c:catAx>
      <c:valAx>
        <c:axId val="600515880"/>
        <c:scaling>
          <c:orientation val="minMax"/>
          <c:max val="1"/>
          <c:min val="0"/>
        </c:scaling>
        <c:delete val="1"/>
        <c:axPos val="t"/>
        <c:numFmt formatCode="0%" sourceLinked="1"/>
        <c:majorTickMark val="out"/>
        <c:minorTickMark val="none"/>
        <c:tickLblPos val="high"/>
        <c:crossAx val="6005154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76</c:v>
                </c:pt>
                <c:pt idx="1">
                  <c:v>58</c:v>
                </c:pt>
                <c:pt idx="2">
                  <c:v>72</c:v>
                </c:pt>
                <c:pt idx="3">
                  <c:v>75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540242768"/>
        <c:axId val="540243160"/>
      </c:barChart>
      <c:catAx>
        <c:axId val="540242768"/>
        <c:scaling>
          <c:orientation val="maxMin"/>
        </c:scaling>
        <c:delete val="1"/>
        <c:axPos val="l"/>
        <c:numFmt formatCode="General" sourceLinked="1"/>
        <c:majorTickMark val="out"/>
        <c:minorTickMark val="none"/>
        <c:tickLblPos val="nextTo"/>
        <c:crossAx val="540243160"/>
        <c:crosses val="autoZero"/>
        <c:auto val="0"/>
        <c:lblAlgn val="ctr"/>
        <c:lblOffset val="100"/>
        <c:noMultiLvlLbl val="0"/>
      </c:catAx>
      <c:valAx>
        <c:axId val="540243160"/>
        <c:scaling>
          <c:orientation val="minMax"/>
          <c:max val="1"/>
          <c:min val="0"/>
        </c:scaling>
        <c:delete val="1"/>
        <c:axPos val="t"/>
        <c:numFmt formatCode="0%" sourceLinked="1"/>
        <c:majorTickMark val="out"/>
        <c:minorTickMark val="none"/>
        <c:tickLblPos val="high"/>
        <c:crossAx val="5402427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(n=84)</c:v>
                </c:pt>
                <c:pt idx="1">
                  <c:v>Grunnskolens barnetrinn (1-7) (n=96)</c:v>
                </c:pt>
                <c:pt idx="2">
                  <c:v>Grunnskolens ungdomstrinn (8-10) (n=46)</c:v>
                </c:pt>
                <c:pt idx="3">
                  <c:v>Videregående skole (n=59)</c:v>
                </c:pt>
                <c:pt idx="4">
                  <c:v>Aktivitetsskolen (skolefritidsordningen) (n=50)</c:v>
                </c:pt>
                <c:pt idx="5">
                  <c:v>Kulturskolen (n=13)</c:v>
                </c:pt>
              </c:strCache>
            </c:strRef>
          </c:cat>
          <c:val>
            <c:numRef>
              <c:f>Sheet1!$D$2:$D$7</c:f>
              <c:numCache>
                <c:formatCode>0</c:formatCode>
                <c:ptCount val="6"/>
                <c:pt idx="0">
                  <c:v>3</c:v>
                </c:pt>
                <c:pt idx="1">
                  <c:v>3</c:v>
                </c:pt>
                <c:pt idx="2">
                  <c:v>1</c:v>
                </c:pt>
                <c:pt idx="3">
                  <c:v>1</c:v>
                </c:pt>
                <c:pt idx="4">
                  <c:v>3</c:v>
                </c:pt>
                <c:pt idx="5">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(n=84)</c:v>
                </c:pt>
                <c:pt idx="1">
                  <c:v>Grunnskolens barnetrinn (1-7) (n=96)</c:v>
                </c:pt>
                <c:pt idx="2">
                  <c:v>Grunnskolens ungdomstrinn (8-10) (n=46)</c:v>
                </c:pt>
                <c:pt idx="3">
                  <c:v>Videregående skole (n=59)</c:v>
                </c:pt>
                <c:pt idx="4">
                  <c:v>Aktivitetsskolen (skolefritidsordningen) (n=50)</c:v>
                </c:pt>
                <c:pt idx="5">
                  <c:v>Kulturskolen (n=13)</c:v>
                </c:pt>
              </c:strCache>
            </c:strRef>
          </c:cat>
          <c:val>
            <c:numRef>
              <c:f>Sheet1!$C$2:$C$7</c:f>
              <c:numCache>
                <c:formatCode>0</c:formatCode>
                <c:ptCount val="6"/>
                <c:pt idx="0">
                  <c:v>30</c:v>
                </c:pt>
                <c:pt idx="1">
                  <c:v>17</c:v>
                </c:pt>
                <c:pt idx="2">
                  <c:v>37</c:v>
                </c:pt>
                <c:pt idx="3">
                  <c:v>24</c:v>
                </c:pt>
                <c:pt idx="4">
                  <c:v>22</c:v>
                </c:pt>
                <c:pt idx="5">
                  <c:v>12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(n=84)</c:v>
                </c:pt>
                <c:pt idx="1">
                  <c:v>Grunnskolens barnetrinn (1-7) (n=96)</c:v>
                </c:pt>
                <c:pt idx="2">
                  <c:v>Grunnskolens ungdomstrinn (8-10) (n=46)</c:v>
                </c:pt>
                <c:pt idx="3">
                  <c:v>Videregående skole (n=59)</c:v>
                </c:pt>
                <c:pt idx="4">
                  <c:v>Aktivitetsskolen (skolefritidsordningen) (n=50)</c:v>
                </c:pt>
                <c:pt idx="5">
                  <c:v>Kulturskolen (n=13)</c:v>
                </c:pt>
              </c:strCache>
            </c:strRef>
          </c:cat>
          <c:val>
            <c:numRef>
              <c:f>Sheet1!$B$2:$B$7</c:f>
              <c:numCache>
                <c:formatCode>0</c:formatCode>
                <c:ptCount val="6"/>
                <c:pt idx="0">
                  <c:v>67</c:v>
                </c:pt>
                <c:pt idx="1">
                  <c:v>80</c:v>
                </c:pt>
                <c:pt idx="2">
                  <c:v>62</c:v>
                </c:pt>
                <c:pt idx="3">
                  <c:v>75</c:v>
                </c:pt>
                <c:pt idx="4">
                  <c:v>75</c:v>
                </c:pt>
                <c:pt idx="5">
                  <c:v>84</c:v>
                </c:pt>
              </c:numCache>
            </c:numRef>
          </c:val>
        </c:ser>
        <c:dLbls>
          <c:showLegendKey val="0"/>
          <c:showVal val="0"/>
          <c:showCatName val="0"/>
          <c:showSerName val="0"/>
          <c:showPercent val="0"/>
          <c:showBubbleSize val="0"/>
        </c:dLbls>
        <c:gapWidth val="50"/>
        <c:overlap val="100"/>
        <c:axId val="540243944"/>
        <c:axId val="5402443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(n=84)</c:v>
                      </c:pt>
                      <c:pt idx="1">
                        <c:v>Grunnskolens barnetrinn (1-7) (n=96)</c:v>
                      </c:pt>
                      <c:pt idx="2">
                        <c:v>Grunnskolens ungdomstrinn (8-10) (n=46)</c:v>
                      </c:pt>
                      <c:pt idx="3">
                        <c:v>Videregående skole (n=59)</c:v>
                      </c:pt>
                      <c:pt idx="4">
                        <c:v>Aktivitetsskolen (skolefritidsordningen) (n=50)</c:v>
                      </c:pt>
                      <c:pt idx="5">
                        <c:v>Kulturskolen (n=13)</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402439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0244336"/>
        <c:crosses val="autoZero"/>
        <c:auto val="0"/>
        <c:lblAlgn val="ctr"/>
        <c:lblOffset val="100"/>
        <c:noMultiLvlLbl val="0"/>
      </c:catAx>
      <c:valAx>
        <c:axId val="5402443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02439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67</c:v>
                </c:pt>
                <c:pt idx="1">
                  <c:v>80</c:v>
                </c:pt>
                <c:pt idx="2">
                  <c:v>62</c:v>
                </c:pt>
                <c:pt idx="3">
                  <c:v>75</c:v>
                </c:pt>
                <c:pt idx="4">
                  <c:v>75</c:v>
                </c:pt>
                <c:pt idx="5">
                  <c:v>84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540245120"/>
        <c:axId val="540245512"/>
      </c:barChart>
      <c:catAx>
        <c:axId val="540245120"/>
        <c:scaling>
          <c:orientation val="maxMin"/>
        </c:scaling>
        <c:delete val="1"/>
        <c:axPos val="l"/>
        <c:numFmt formatCode="General" sourceLinked="1"/>
        <c:majorTickMark val="out"/>
        <c:minorTickMark val="none"/>
        <c:tickLblPos val="nextTo"/>
        <c:crossAx val="540245512"/>
        <c:crosses val="autoZero"/>
        <c:auto val="0"/>
        <c:lblAlgn val="ctr"/>
        <c:lblOffset val="100"/>
        <c:noMultiLvlLbl val="0"/>
      </c:catAx>
      <c:valAx>
        <c:axId val="540245512"/>
        <c:scaling>
          <c:orientation val="minMax"/>
          <c:max val="1"/>
          <c:min val="0"/>
        </c:scaling>
        <c:delete val="1"/>
        <c:axPos val="t"/>
        <c:numFmt formatCode="0%" sourceLinked="1"/>
        <c:majorTickMark val="out"/>
        <c:minorTickMark val="none"/>
        <c:tickLblPos val="high"/>
        <c:crossAx val="5402451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c:v>
                </c:pt>
                <c:pt idx="1">
                  <c:v>Grunnskolens barnetrinn (1-7) (n=134)</c:v>
                </c:pt>
                <c:pt idx="2">
                  <c:v>Grunnskolens ungdomstrinn (8-10) (n=132)</c:v>
                </c:pt>
                <c:pt idx="3">
                  <c:v>Videregående skole (n=102)</c:v>
                </c:pt>
                <c:pt idx="4">
                  <c:v>Aktivitetsskolen (skolefritidsordningen) (n=124)</c:v>
                </c:pt>
                <c:pt idx="5">
                  <c:v>Kulturskolen (n=51)</c:v>
                </c:pt>
              </c:strCache>
            </c:strRef>
          </c:cat>
          <c:val>
            <c:numRef>
              <c:f>Sheet1!$D$2:$D$7</c:f>
              <c:numCache>
                <c:formatCode>0</c:formatCode>
                <c:ptCount val="6"/>
                <c:pt idx="0">
                  <c:v>3</c:v>
                </c:pt>
                <c:pt idx="1">
                  <c:v>3</c:v>
                </c:pt>
                <c:pt idx="2">
                  <c:v>5</c:v>
                </c:pt>
                <c:pt idx="3">
                  <c:v>3</c:v>
                </c:pt>
                <c:pt idx="4">
                  <c:v>3</c:v>
                </c:pt>
                <c:pt idx="5">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c:v>
                </c:pt>
                <c:pt idx="1">
                  <c:v>Grunnskolens barnetrinn (1-7) (n=134)</c:v>
                </c:pt>
                <c:pt idx="2">
                  <c:v>Grunnskolens ungdomstrinn (8-10) (n=132)</c:v>
                </c:pt>
                <c:pt idx="3">
                  <c:v>Videregående skole (n=102)</c:v>
                </c:pt>
                <c:pt idx="4">
                  <c:v>Aktivitetsskolen (skolefritidsordningen) (n=124)</c:v>
                </c:pt>
                <c:pt idx="5">
                  <c:v>Kulturskolen (n=51)</c:v>
                </c:pt>
              </c:strCache>
            </c:strRef>
          </c:cat>
          <c:val>
            <c:numRef>
              <c:f>Sheet1!$C$2:$C$7</c:f>
              <c:numCache>
                <c:formatCode>0</c:formatCode>
                <c:ptCount val="6"/>
                <c:pt idx="0">
                  <c:v>33</c:v>
                </c:pt>
                <c:pt idx="1">
                  <c:v>27</c:v>
                </c:pt>
                <c:pt idx="2">
                  <c:v>27</c:v>
                </c:pt>
                <c:pt idx="3">
                  <c:v>35</c:v>
                </c:pt>
                <c:pt idx="4">
                  <c:v>42</c:v>
                </c:pt>
                <c:pt idx="5">
                  <c:v>51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c:v>
                </c:pt>
                <c:pt idx="1">
                  <c:v>Grunnskolens barnetrinn (1-7) (n=134)</c:v>
                </c:pt>
                <c:pt idx="2">
                  <c:v>Grunnskolens ungdomstrinn (8-10) (n=132)</c:v>
                </c:pt>
                <c:pt idx="3">
                  <c:v>Videregående skole (n=102)</c:v>
                </c:pt>
                <c:pt idx="4">
                  <c:v>Aktivitetsskolen (skolefritidsordningen) (n=124)</c:v>
                </c:pt>
                <c:pt idx="5">
                  <c:v>Kulturskolen (n=51)</c:v>
                </c:pt>
              </c:strCache>
            </c:strRef>
          </c:cat>
          <c:val>
            <c:numRef>
              <c:f>Sheet1!$B$2:$B$7</c:f>
              <c:numCache>
                <c:formatCode>0</c:formatCode>
                <c:ptCount val="6"/>
                <c:pt idx="0">
                  <c:v>65</c:v>
                </c:pt>
                <c:pt idx="1">
                  <c:v>70</c:v>
                </c:pt>
                <c:pt idx="2">
                  <c:v>68</c:v>
                </c:pt>
                <c:pt idx="3">
                  <c:v>62</c:v>
                </c:pt>
                <c:pt idx="4">
                  <c:v>54</c:v>
                </c:pt>
                <c:pt idx="5">
                  <c:v>43</c:v>
                </c:pt>
              </c:numCache>
            </c:numRef>
          </c:val>
        </c:ser>
        <c:dLbls>
          <c:showLegendKey val="0"/>
          <c:showVal val="0"/>
          <c:showCatName val="0"/>
          <c:showSerName val="0"/>
          <c:showPercent val="0"/>
          <c:showBubbleSize val="0"/>
        </c:dLbls>
        <c:gapWidth val="50"/>
        <c:overlap val="100"/>
        <c:axId val="540246296"/>
        <c:axId val="5402466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(n=148)</c:v>
                      </c:pt>
                      <c:pt idx="1">
                        <c:v>Grunnskolens barnetrinn (1-7) (n=134)</c:v>
                      </c:pt>
                      <c:pt idx="2">
                        <c:v>Grunnskolens ungdomstrinn (8-10) (n=132)</c:v>
                      </c:pt>
                      <c:pt idx="3">
                        <c:v>Videregående skole (n=102)</c:v>
                      </c:pt>
                      <c:pt idx="4">
                        <c:v>Aktivitetsskolen (skolefritidsordningen) (n=124)</c:v>
                      </c:pt>
                      <c:pt idx="5">
                        <c:v>Kulturskolen (n=51)</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402462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0246688"/>
        <c:crosses val="autoZero"/>
        <c:auto val="0"/>
        <c:lblAlgn val="ctr"/>
        <c:lblOffset val="100"/>
        <c:noMultiLvlLbl val="0"/>
      </c:catAx>
      <c:valAx>
        <c:axId val="5402466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02462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Ullern</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65</c:v>
                </c:pt>
                <c:pt idx="1">
                  <c:v>70</c:v>
                </c:pt>
                <c:pt idx="2">
                  <c:v>68</c:v>
                </c:pt>
                <c:pt idx="3">
                  <c:v>62</c:v>
                </c:pt>
                <c:pt idx="4">
                  <c:v>54</c:v>
                </c:pt>
                <c:pt idx="5">
                  <c:v>43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540247472"/>
        <c:axId val="540247864"/>
      </c:barChart>
      <c:catAx>
        <c:axId val="540247472"/>
        <c:scaling>
          <c:orientation val="maxMin"/>
        </c:scaling>
        <c:delete val="1"/>
        <c:axPos val="l"/>
        <c:numFmt formatCode="General" sourceLinked="1"/>
        <c:majorTickMark val="out"/>
        <c:minorTickMark val="none"/>
        <c:tickLblPos val="nextTo"/>
        <c:crossAx val="540247864"/>
        <c:crosses val="autoZero"/>
        <c:auto val="0"/>
        <c:lblAlgn val="ctr"/>
        <c:lblOffset val="100"/>
        <c:noMultiLvlLbl val="0"/>
      </c:catAx>
      <c:valAx>
        <c:axId val="540247864"/>
        <c:scaling>
          <c:orientation val="minMax"/>
          <c:max val="1"/>
          <c:min val="0"/>
        </c:scaling>
        <c:delete val="1"/>
        <c:axPos val="t"/>
        <c:numFmt formatCode="0%" sourceLinked="1"/>
        <c:majorTickMark val="out"/>
        <c:minorTickMark val="none"/>
        <c:tickLblPos val="high"/>
        <c:crossAx val="54024747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(n=331)</c:v>
                </c:pt>
                <c:pt idx="1">
                  <c:v>Legevakten (n=138)</c:v>
                </c:pt>
                <c:pt idx="2">
                  <c:v>Helsestasjonstjenesten (n=77)</c:v>
                </c:pt>
                <c:pt idx="3">
                  <c:v>Skolehelsetjenesten (n=61)</c:v>
                </c:pt>
                <c:pt idx="4">
                  <c:v>Sykehjem / botilbud for eldre (n=24)</c:v>
                </c:pt>
                <c:pt idx="5">
                  <c:v>Hjemmetjenesten (n=22)</c:v>
                </c:pt>
                <c:pt idx="6">
                  <c:v>Eldre- /seniorsenteret (n=16)</c:v>
                </c:pt>
                <c:pt idx="7">
                  <c:v>Barnevernstjenesten (n=6)</c:v>
                </c:pt>
                <c:pt idx="8">
                  <c:v>NAV-kontoret (n=72)</c:v>
                </c:pt>
                <c:pt idx="9">
                  <c:v>Aktivitetstilbudet til eldre (n=15)</c:v>
                </c:pt>
              </c:strCache>
            </c:strRef>
          </c:cat>
          <c:val>
            <c:numRef>
              <c:f>Sheet1!$D$2:$D$11</c:f>
              <c:numCache>
                <c:formatCode>0</c:formatCode>
                <c:ptCount val="10"/>
                <c:pt idx="0">
                  <c:v>4</c:v>
                </c:pt>
                <c:pt idx="1">
                  <c:v>8</c:v>
                </c:pt>
                <c:pt idx="2">
                  <c:v>2</c:v>
                </c:pt>
                <c:pt idx="3">
                  <c:v>3</c:v>
                </c:pt>
                <c:pt idx="4">
                  <c:v>16</c:v>
                </c:pt>
                <c:pt idx="5">
                  <c:v>7</c:v>
                </c:pt>
                <c:pt idx="6">
                  <c:v>8</c:v>
                </c:pt>
                <c:pt idx="7">
                  <c:v>10</c:v>
                </c:pt>
                <c:pt idx="8">
                  <c:v>17</c:v>
                </c:pt>
                <c:pt idx="9">
                  <c:v>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(n=331)</c:v>
                </c:pt>
                <c:pt idx="1">
                  <c:v>Legevakten (n=138)</c:v>
                </c:pt>
                <c:pt idx="2">
                  <c:v>Helsestasjonstjenesten (n=77)</c:v>
                </c:pt>
                <c:pt idx="3">
                  <c:v>Skolehelsetjenesten (n=61)</c:v>
                </c:pt>
                <c:pt idx="4">
                  <c:v>Sykehjem / botilbud for eldre (n=24)</c:v>
                </c:pt>
                <c:pt idx="5">
                  <c:v>Hjemmetjenesten (n=22)</c:v>
                </c:pt>
                <c:pt idx="6">
                  <c:v>Eldre- /seniorsenteret (n=16)</c:v>
                </c:pt>
                <c:pt idx="7">
                  <c:v>Barnevernstjenesten (n=6)</c:v>
                </c:pt>
                <c:pt idx="8">
                  <c:v>NAV-kontoret (n=72)</c:v>
                </c:pt>
                <c:pt idx="9">
                  <c:v>Aktivitetstilbudet til eldre (n=15)</c:v>
                </c:pt>
              </c:strCache>
            </c:strRef>
          </c:cat>
          <c:val>
            <c:numRef>
              <c:f>Sheet1!$C$2:$C$11</c:f>
              <c:numCache>
                <c:formatCode>0</c:formatCode>
                <c:ptCount val="10"/>
                <c:pt idx="0">
                  <c:v>30</c:v>
                </c:pt>
                <c:pt idx="1">
                  <c:v>41</c:v>
                </c:pt>
                <c:pt idx="2">
                  <c:v>32</c:v>
                </c:pt>
                <c:pt idx="3">
                  <c:v>31</c:v>
                </c:pt>
                <c:pt idx="4">
                  <c:v>35</c:v>
                </c:pt>
                <c:pt idx="5">
                  <c:v>56</c:v>
                </c:pt>
                <c:pt idx="6">
                  <c:v>48</c:v>
                </c:pt>
                <c:pt idx="7">
                  <c:v>62</c:v>
                </c:pt>
                <c:pt idx="8">
                  <c:v>40</c:v>
                </c:pt>
                <c:pt idx="9">
                  <c:v>36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(n=331)</c:v>
                </c:pt>
                <c:pt idx="1">
                  <c:v>Legevakten (n=138)</c:v>
                </c:pt>
                <c:pt idx="2">
                  <c:v>Helsestasjonstjenesten (n=77)</c:v>
                </c:pt>
                <c:pt idx="3">
                  <c:v>Skolehelsetjenesten (n=61)</c:v>
                </c:pt>
                <c:pt idx="4">
                  <c:v>Sykehjem / botilbud for eldre (n=24)</c:v>
                </c:pt>
                <c:pt idx="5">
                  <c:v>Hjemmetjenesten (n=22)</c:v>
                </c:pt>
                <c:pt idx="6">
                  <c:v>Eldre- /seniorsenteret (n=16)</c:v>
                </c:pt>
                <c:pt idx="7">
                  <c:v>Barnevernstjenesten (n=6)</c:v>
                </c:pt>
                <c:pt idx="8">
                  <c:v>NAV-kontoret (n=72)</c:v>
                </c:pt>
                <c:pt idx="9">
                  <c:v>Aktivitetstilbudet til eldre (n=15)</c:v>
                </c:pt>
              </c:strCache>
            </c:strRef>
          </c:cat>
          <c:val>
            <c:numRef>
              <c:f>Sheet1!$B$2:$B$11</c:f>
              <c:numCache>
                <c:formatCode>0</c:formatCode>
                <c:ptCount val="10"/>
                <c:pt idx="0">
                  <c:v>67</c:v>
                </c:pt>
                <c:pt idx="1">
                  <c:v>51</c:v>
                </c:pt>
                <c:pt idx="2">
                  <c:v>66</c:v>
                </c:pt>
                <c:pt idx="3">
                  <c:v>65</c:v>
                </c:pt>
                <c:pt idx="4">
                  <c:v>49</c:v>
                </c:pt>
                <c:pt idx="5">
                  <c:v>37</c:v>
                </c:pt>
                <c:pt idx="6">
                  <c:v>43</c:v>
                </c:pt>
                <c:pt idx="7">
                  <c:v>28</c:v>
                </c:pt>
                <c:pt idx="8">
                  <c:v>43</c:v>
                </c:pt>
                <c:pt idx="9">
                  <c:v>61</c:v>
                </c:pt>
              </c:numCache>
            </c:numRef>
          </c:val>
        </c:ser>
        <c:dLbls>
          <c:showLegendKey val="0"/>
          <c:showVal val="0"/>
          <c:showCatName val="0"/>
          <c:showSerName val="0"/>
          <c:showPercent val="0"/>
          <c:showBubbleSize val="0"/>
        </c:dLbls>
        <c:gapWidth val="50"/>
        <c:overlap val="100"/>
        <c:axId val="540248648"/>
        <c:axId val="54024904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(n=331)</c:v>
                      </c:pt>
                      <c:pt idx="1">
                        <c:v>Legevakten (n=138)</c:v>
                      </c:pt>
                      <c:pt idx="2">
                        <c:v>Helsestasjonstjenesten (n=77)</c:v>
                      </c:pt>
                      <c:pt idx="3">
                        <c:v>Skolehelsetjenesten (n=61)</c:v>
                      </c:pt>
                      <c:pt idx="4">
                        <c:v>Sykehjem / botilbud for eldre (n=24)</c:v>
                      </c:pt>
                      <c:pt idx="5">
                        <c:v>Hjemmetjenesten (n=22)</c:v>
                      </c:pt>
                      <c:pt idx="6">
                        <c:v>Eldre- /seniorsenteret (n=16)</c:v>
                      </c:pt>
                      <c:pt idx="7">
                        <c:v>Barnevernstjenesten (n=6)</c:v>
                      </c:pt>
                      <c:pt idx="8">
                        <c:v>NAV-kontoret (n=72)</c:v>
                      </c:pt>
                      <c:pt idx="9">
                        <c:v>Aktivitetstilbudet til eldre (n=15)</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402486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0249040"/>
        <c:crosses val="autoZero"/>
        <c:auto val="0"/>
        <c:lblAlgn val="ctr"/>
        <c:lblOffset val="100"/>
        <c:noMultiLvlLbl val="0"/>
      </c:catAx>
      <c:valAx>
        <c:axId val="54024904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024864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Ullern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97989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D064F96-5FA9-43E7-BE58-752732164EBC}"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1518308484"/>
              </p:ext>
            </p:extLst>
          </p:nvPr>
        </p:nvGraphicFramePr>
        <p:xfrm>
          <a:off x="609599" y="1600200"/>
          <a:ext cx="914734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559489135"/>
              </p:ext>
            </p:extLst>
          </p:nvPr>
        </p:nvGraphicFramePr>
        <p:xfrm>
          <a:off x="8752114" y="1600200"/>
          <a:ext cx="283028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45A2485-64FE-4B1B-A4FB-ADF7AF2D4F0F}"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562757106"/>
              </p:ext>
            </p:extLst>
          </p:nvPr>
        </p:nvGraphicFramePr>
        <p:xfrm>
          <a:off x="609599" y="1600200"/>
          <a:ext cx="913730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345102681"/>
              </p:ext>
            </p:extLst>
          </p:nvPr>
        </p:nvGraphicFramePr>
        <p:xfrm>
          <a:off x="8732018" y="1600200"/>
          <a:ext cx="285038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6C9DF62-5DBE-46FF-99F9-3DB4CA30D478}"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1217934325"/>
              </p:ext>
            </p:extLst>
          </p:nvPr>
        </p:nvGraphicFramePr>
        <p:xfrm>
          <a:off x="609599" y="1600200"/>
          <a:ext cx="917719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580408077"/>
              </p:ext>
            </p:extLst>
          </p:nvPr>
        </p:nvGraphicFramePr>
        <p:xfrm>
          <a:off x="8718486" y="1600200"/>
          <a:ext cx="286391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69924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DFC43EC-9103-4124-AC95-843F7AE33998}"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3720324426"/>
              </p:ext>
            </p:extLst>
          </p:nvPr>
        </p:nvGraphicFramePr>
        <p:xfrm>
          <a:off x="609600" y="1600200"/>
          <a:ext cx="918625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64221325"/>
              </p:ext>
            </p:extLst>
          </p:nvPr>
        </p:nvGraphicFramePr>
        <p:xfrm>
          <a:off x="8745648" y="1600200"/>
          <a:ext cx="28367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CAAA680-1E2B-4890-AAC8-96F0673EFF76}"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1963171230"/>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416907856"/>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111075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5F31501-6232-4EE1-92D5-7EB8F05AD172}"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194064191"/>
              </p:ext>
            </p:extLst>
          </p:nvPr>
        </p:nvGraphicFramePr>
        <p:xfrm>
          <a:off x="609600" y="1600200"/>
          <a:ext cx="917719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073440081"/>
              </p:ext>
            </p:extLst>
          </p:nvPr>
        </p:nvGraphicFramePr>
        <p:xfrm>
          <a:off x="8727540" y="1600200"/>
          <a:ext cx="285485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D8FB64F-945E-45BB-9960-C690365FBB69}"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2635030778"/>
              </p:ext>
            </p:extLst>
          </p:nvPr>
        </p:nvGraphicFramePr>
        <p:xfrm>
          <a:off x="609600" y="1600200"/>
          <a:ext cx="918625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16239970"/>
              </p:ext>
            </p:extLst>
          </p:nvPr>
        </p:nvGraphicFramePr>
        <p:xfrm>
          <a:off x="8736594" y="1600200"/>
          <a:ext cx="284580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6494CFE1-8BB9-455A-ABAD-39AA88F6B09D}"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247688144"/>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241179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72ACED6-A584-4CDB-A1C3-0967F474E6DB}"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357299558"/>
              </p:ext>
            </p:extLst>
          </p:nvPr>
        </p:nvGraphicFramePr>
        <p:xfrm>
          <a:off x="609599" y="1600200"/>
          <a:ext cx="922246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575990149"/>
              </p:ext>
            </p:extLst>
          </p:nvPr>
        </p:nvGraphicFramePr>
        <p:xfrm>
          <a:off x="8754700" y="1600200"/>
          <a:ext cx="282769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23197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40C1602-34EE-4444-B3E1-049EC560B977}"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2073960922"/>
              </p:ext>
            </p:extLst>
          </p:nvPr>
        </p:nvGraphicFramePr>
        <p:xfrm>
          <a:off x="609599" y="1600200"/>
          <a:ext cx="922246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72372707"/>
              </p:ext>
            </p:extLst>
          </p:nvPr>
        </p:nvGraphicFramePr>
        <p:xfrm>
          <a:off x="8745648" y="1600200"/>
          <a:ext cx="28367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121361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778F39D-6A55-479A-853C-CA4FA624DF93}"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4057897387"/>
              </p:ext>
            </p:extLst>
          </p:nvPr>
        </p:nvGraphicFramePr>
        <p:xfrm>
          <a:off x="609600" y="1600200"/>
          <a:ext cx="918625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920387406"/>
              </p:ext>
            </p:extLst>
          </p:nvPr>
        </p:nvGraphicFramePr>
        <p:xfrm>
          <a:off x="8727540" y="1600200"/>
          <a:ext cx="285485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A172A8F-1F16-4340-95E7-7C84B70CDA14}"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4130732392"/>
              </p:ext>
            </p:extLst>
          </p:nvPr>
        </p:nvGraphicFramePr>
        <p:xfrm>
          <a:off x="609599" y="1600200"/>
          <a:ext cx="923151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838663819"/>
              </p:ext>
            </p:extLst>
          </p:nvPr>
        </p:nvGraphicFramePr>
        <p:xfrm>
          <a:off x="8736594" y="1600200"/>
          <a:ext cx="284580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38363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AB42B33-2AB8-4210-930C-FFC629979006}"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2963581953"/>
              </p:ext>
            </p:extLst>
          </p:nvPr>
        </p:nvGraphicFramePr>
        <p:xfrm>
          <a:off x="609600" y="1600200"/>
          <a:ext cx="920435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548311316"/>
              </p:ext>
            </p:extLst>
          </p:nvPr>
        </p:nvGraphicFramePr>
        <p:xfrm>
          <a:off x="8745648" y="1600200"/>
          <a:ext cx="28367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132767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5A59E64-9503-45A8-90A2-CCF7E67A1977}"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2088685653"/>
              </p:ext>
            </p:extLst>
          </p:nvPr>
        </p:nvGraphicFramePr>
        <p:xfrm>
          <a:off x="609600" y="1600200"/>
          <a:ext cx="921341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539000907"/>
              </p:ext>
            </p:extLst>
          </p:nvPr>
        </p:nvGraphicFramePr>
        <p:xfrm>
          <a:off x="8727540" y="1600200"/>
          <a:ext cx="285485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20630535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20902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371EB7C-3722-4881-A05A-2D95EB2E6CA8}"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1906911775"/>
              </p:ext>
            </p:extLst>
          </p:nvPr>
        </p:nvGraphicFramePr>
        <p:xfrm>
          <a:off x="609600" y="1600200"/>
          <a:ext cx="924962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196810508"/>
              </p:ext>
            </p:extLst>
          </p:nvPr>
        </p:nvGraphicFramePr>
        <p:xfrm>
          <a:off x="8745648" y="1600200"/>
          <a:ext cx="28367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656 </a:t>
            </a:r>
            <a:r>
              <a:rPr lang="nb-NO" sz="1200" dirty="0" smtId="4294967295"/>
              <a:t>svar fra bydel </a:t>
            </a:r>
            <a:r>
              <a:rPr lang="nb-NO" sz="1200" dirty="0" smtClean="0" smtId="4294967295"/>
              <a:t>Gamle Oslo (482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38409361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29294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3081082-811F-4918-932E-99052294B3F6}"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952454396"/>
              </p:ext>
            </p:extLst>
          </p:nvPr>
        </p:nvGraphicFramePr>
        <p:xfrm>
          <a:off x="609600" y="1600200"/>
          <a:ext cx="905691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3366620164"/>
              </p:ext>
            </p:extLst>
          </p:nvPr>
        </p:nvGraphicFramePr>
        <p:xfrm>
          <a:off x="8682272" y="1600200"/>
          <a:ext cx="290012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97F565E-C2EF-4C17-951E-EE18892D83DD}"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1156548861"/>
              </p:ext>
            </p:extLst>
          </p:nvPr>
        </p:nvGraphicFramePr>
        <p:xfrm>
          <a:off x="609599" y="1600200"/>
          <a:ext cx="896647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618693866"/>
              </p:ext>
            </p:extLst>
          </p:nvPr>
        </p:nvGraphicFramePr>
        <p:xfrm>
          <a:off x="8721968" y="1600200"/>
          <a:ext cx="286043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359092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A5CD526-BDF6-4FBB-9991-330BC6A33AAA}"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3593089056"/>
              </p:ext>
            </p:extLst>
          </p:nvPr>
        </p:nvGraphicFramePr>
        <p:xfrm>
          <a:off x="609599" y="1600200"/>
          <a:ext cx="912725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667430263"/>
              </p:ext>
            </p:extLst>
          </p:nvPr>
        </p:nvGraphicFramePr>
        <p:xfrm>
          <a:off x="8732018" y="1600200"/>
          <a:ext cx="285038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docProps/app.xml><?xml version="1.0" encoding="utf-8"?>
<Properties xmlns="http://schemas.openxmlformats.org/officeDocument/2006/extended-properties" xmlns:vt="http://schemas.openxmlformats.org/officeDocument/2006/docPropsVTypes">
  <Template/>
  <TotalTime>30</TotalTime>
  <Words>1122</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8</cp:revision>
  <cp:lastPrinted>2017-03-24T13:40:26Z</cp:lastPrinted>
  <dcterms:created xsi:type="dcterms:W3CDTF">2017-08-30T11:56:19Z</dcterms:created>
  <dcterms:modified xsi:type="dcterms:W3CDTF">2018-08-27T15:31:03Z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