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6" r:id="rId21"/>
    <p:sldId id="396" r:id="rId22"/>
    <p:sldId id="398" r:id="rId23"/>
    <p:sldId id="394" r:id="rId24"/>
    <p:sldId id="400" r:id="rId25"/>
    <p:sldId id="427"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476" autoAdjust="0"/>
  </p:normalViewPr>
  <p:slideViewPr>
    <p:cSldViewPr snapToGrid="0" showGuides="1">
      <p:cViewPr varScale="1">
        <p:scale>
          <a:sx n="97" d="100"/>
          <a:sy n="97" d="100"/>
        </p:scale>
        <p:origin x="114" y="888"/>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dirty="0" smtClean="0"/>
              <a:t>I </a:t>
            </a:r>
            <a:r>
              <a:rPr lang="nb-NO" dirty="0"/>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(n=446)</c:v>
                </c:pt>
                <c:pt idx="1">
                  <c:v>Trives du i området der du bor? (n=430)</c:v>
                </c:pt>
                <c:pt idx="2">
                  <c:v>Er det pent i området der du bor? (n=444)</c:v>
                </c:pt>
                <c:pt idx="3">
                  <c:v>Finnes det utendørs møteplasser som er fristende å bruke i området der du bor? (n=434)</c:v>
                </c:pt>
                <c:pt idx="4">
                  <c:v>Er du en del av et godt nabofelleskap? (n=441)</c:v>
                </c:pt>
              </c:strCache>
            </c:strRef>
          </c:cat>
          <c:val>
            <c:numRef>
              <c:f>Sheet1!$D$2:$D$6</c:f>
              <c:numCache>
                <c:formatCode>0</c:formatCode>
                <c:ptCount val="5"/>
                <c:pt idx="0">
                  <c:v>5</c:v>
                </c:pt>
                <c:pt idx="1">
                  <c:v>5</c:v>
                </c:pt>
                <c:pt idx="2">
                  <c:v>5</c:v>
                </c:pt>
                <c:pt idx="3">
                  <c:v>17</c:v>
                </c:pt>
                <c:pt idx="4">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(n=446)</c:v>
                </c:pt>
                <c:pt idx="1">
                  <c:v>Trives du i området der du bor? (n=430)</c:v>
                </c:pt>
                <c:pt idx="2">
                  <c:v>Er det pent i området der du bor? (n=444)</c:v>
                </c:pt>
                <c:pt idx="3">
                  <c:v>Finnes det utendørs møteplasser som er fristende å bruke i området der du bor? (n=434)</c:v>
                </c:pt>
                <c:pt idx="4">
                  <c:v>Er du en del av et godt nabofelleskap? (n=441)</c:v>
                </c:pt>
              </c:strCache>
            </c:strRef>
          </c:cat>
          <c:val>
            <c:numRef>
              <c:f>Sheet1!$C$2:$C$6</c:f>
              <c:numCache>
                <c:formatCode>0</c:formatCode>
                <c:ptCount val="5"/>
                <c:pt idx="0">
                  <c:v>17</c:v>
                </c:pt>
                <c:pt idx="1">
                  <c:v>26</c:v>
                </c:pt>
                <c:pt idx="2">
                  <c:v>35</c:v>
                </c:pt>
                <c:pt idx="3">
                  <c:v>45</c:v>
                </c:pt>
                <c:pt idx="4">
                  <c:v>39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(n=446)</c:v>
                </c:pt>
                <c:pt idx="1">
                  <c:v>Trives du i området der du bor? (n=430)</c:v>
                </c:pt>
                <c:pt idx="2">
                  <c:v>Er det pent i området der du bor? (n=444)</c:v>
                </c:pt>
                <c:pt idx="3">
                  <c:v>Finnes det utendørs møteplasser som er fristende å bruke i området der du bor? (n=434)</c:v>
                </c:pt>
                <c:pt idx="4">
                  <c:v>Er du en del av et godt nabofelleskap? (n=441)</c:v>
                </c:pt>
              </c:strCache>
            </c:strRef>
          </c:cat>
          <c:val>
            <c:numRef>
              <c:f>Sheet1!$B$2:$B$6</c:f>
              <c:numCache>
                <c:formatCode>0</c:formatCode>
                <c:ptCount val="5"/>
                <c:pt idx="0">
                  <c:v>78</c:v>
                </c:pt>
                <c:pt idx="1">
                  <c:v>70</c:v>
                </c:pt>
                <c:pt idx="2">
                  <c:v>60</c:v>
                </c:pt>
                <c:pt idx="3">
                  <c:v>38</c:v>
                </c:pt>
                <c:pt idx="4">
                  <c:v>49</c:v>
                </c:pt>
              </c:numCache>
            </c:numRef>
          </c:val>
        </c:ser>
        <c:dLbls>
          <c:showLegendKey val="0"/>
          <c:showVal val="0"/>
          <c:showCatName val="0"/>
          <c:showSerName val="0"/>
          <c:showPercent val="0"/>
          <c:showBubbleSize val="0"/>
        </c:dLbls>
        <c:gapWidth val="50"/>
        <c:overlap val="100"/>
        <c:axId val="503561832"/>
        <c:axId val="50356222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(n=446)</c:v>
                      </c:pt>
                      <c:pt idx="1">
                        <c:v>Trives du i området der du bor? (n=430)</c:v>
                      </c:pt>
                      <c:pt idx="2">
                        <c:v>Er det pent i området der du bor? (n=444)</c:v>
                      </c:pt>
                      <c:pt idx="3">
                        <c:v>Finnes det utendørs møteplasser som er fristende å bruke i området der du bor? (n=434)</c:v>
                      </c:pt>
                      <c:pt idx="4">
                        <c:v>Er du en del av et godt nabofelleskap? (n=441)</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035618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562224"/>
        <c:crosses val="autoZero"/>
        <c:auto val="0"/>
        <c:lblAlgn val="ctr"/>
        <c:lblOffset val="100"/>
        <c:noMultiLvlLbl val="0"/>
      </c:catAx>
      <c:valAx>
        <c:axId val="50356222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56183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66</c:v>
                </c:pt>
                <c:pt idx="1">
                  <c:v>45</c:v>
                </c:pt>
                <c:pt idx="2">
                  <c:v>75</c:v>
                </c:pt>
                <c:pt idx="3">
                  <c:v>59</c:v>
                </c:pt>
                <c:pt idx="4">
                  <c:v>33</c:v>
                </c:pt>
                <c:pt idx="5">
                  <c:v>41</c:v>
                </c:pt>
                <c:pt idx="6">
                  <c:v>56</c:v>
                </c:pt>
                <c:pt idx="7">
                  <c:v>70</c:v>
                </c:pt>
                <c:pt idx="8">
                  <c:v>28</c:v>
                </c:pt>
                <c:pt idx="9">
                  <c:v>55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503572416"/>
        <c:axId val="503572808"/>
      </c:barChart>
      <c:catAx>
        <c:axId val="503572416"/>
        <c:scaling>
          <c:orientation val="maxMin"/>
        </c:scaling>
        <c:delete val="1"/>
        <c:axPos val="l"/>
        <c:numFmt formatCode="General" sourceLinked="1"/>
        <c:majorTickMark val="out"/>
        <c:minorTickMark val="none"/>
        <c:tickLblPos val="nextTo"/>
        <c:crossAx val="503572808"/>
        <c:crosses val="autoZero"/>
        <c:auto val="0"/>
        <c:lblAlgn val="ctr"/>
        <c:lblOffset val="100"/>
        <c:noMultiLvlLbl val="0"/>
      </c:catAx>
      <c:valAx>
        <c:axId val="503572808"/>
        <c:scaling>
          <c:orientation val="minMax"/>
          <c:max val="1"/>
          <c:min val="0"/>
        </c:scaling>
        <c:delete val="1"/>
        <c:axPos val="t"/>
        <c:numFmt formatCode="0%" sourceLinked="1"/>
        <c:majorTickMark val="out"/>
        <c:minorTickMark val="none"/>
        <c:tickLblPos val="high"/>
        <c:crossAx val="50357241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(n=51)</c:v>
                </c:pt>
                <c:pt idx="1">
                  <c:v>Legevakten (n=132)</c:v>
                </c:pt>
                <c:pt idx="2">
                  <c:v>Helsestasjonstjenesten (n=113)</c:v>
                </c:pt>
                <c:pt idx="3">
                  <c:v>Skolehelsetjenesten (n=97)</c:v>
                </c:pt>
                <c:pt idx="4">
                  <c:v>Sykehjem / botilbud for eldre (n=110)</c:v>
                </c:pt>
                <c:pt idx="5">
                  <c:v>Hjemmetjenesten (n=88)</c:v>
                </c:pt>
                <c:pt idx="6">
                  <c:v>Eldre- /seniorsenteret (n=80)</c:v>
                </c:pt>
                <c:pt idx="7">
                  <c:v>Barnevernstjenesten (n=82)</c:v>
                </c:pt>
                <c:pt idx="8">
                  <c:v>NAV-kontoret (n=89)</c:v>
                </c:pt>
                <c:pt idx="9">
                  <c:v>Aktivitetstilbudet til eldre (n=75)</c:v>
                </c:pt>
              </c:strCache>
            </c:strRef>
          </c:cat>
          <c:val>
            <c:numRef>
              <c:f>Sheet1!$D$2:$D$11</c:f>
              <c:numCache>
                <c:formatCode>0</c:formatCode>
                <c:ptCount val="10"/>
                <c:pt idx="0">
                  <c:v>6</c:v>
                </c:pt>
                <c:pt idx="1">
                  <c:v>16</c:v>
                </c:pt>
                <c:pt idx="2">
                  <c:v>7</c:v>
                </c:pt>
                <c:pt idx="3">
                  <c:v>16</c:v>
                </c:pt>
                <c:pt idx="4">
                  <c:v>18</c:v>
                </c:pt>
                <c:pt idx="5">
                  <c:v>18</c:v>
                </c:pt>
                <c:pt idx="6">
                  <c:v>15</c:v>
                </c:pt>
                <c:pt idx="7">
                  <c:v>24</c:v>
                </c:pt>
                <c:pt idx="8">
                  <c:v>27</c:v>
                </c:pt>
                <c:pt idx="9">
                  <c:v>21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(n=51)</c:v>
                </c:pt>
                <c:pt idx="1">
                  <c:v>Legevakten (n=132)</c:v>
                </c:pt>
                <c:pt idx="2">
                  <c:v>Helsestasjonstjenesten (n=113)</c:v>
                </c:pt>
                <c:pt idx="3">
                  <c:v>Skolehelsetjenesten (n=97)</c:v>
                </c:pt>
                <c:pt idx="4">
                  <c:v>Sykehjem / botilbud for eldre (n=110)</c:v>
                </c:pt>
                <c:pt idx="5">
                  <c:v>Hjemmetjenesten (n=88)</c:v>
                </c:pt>
                <c:pt idx="6">
                  <c:v>Eldre- /seniorsenteret (n=80)</c:v>
                </c:pt>
                <c:pt idx="7">
                  <c:v>Barnevernstjenesten (n=82)</c:v>
                </c:pt>
                <c:pt idx="8">
                  <c:v>NAV-kontoret (n=89)</c:v>
                </c:pt>
                <c:pt idx="9">
                  <c:v>Aktivitetstilbudet til eldre (n=75)</c:v>
                </c:pt>
              </c:strCache>
            </c:strRef>
          </c:cat>
          <c:val>
            <c:numRef>
              <c:f>Sheet1!$C$2:$C$11</c:f>
              <c:numCache>
                <c:formatCode>0</c:formatCode>
                <c:ptCount val="10"/>
                <c:pt idx="0">
                  <c:v>38</c:v>
                </c:pt>
                <c:pt idx="1">
                  <c:v>51</c:v>
                </c:pt>
                <c:pt idx="2">
                  <c:v>54</c:v>
                </c:pt>
                <c:pt idx="3">
                  <c:v>50</c:v>
                </c:pt>
                <c:pt idx="4">
                  <c:v>55</c:v>
                </c:pt>
                <c:pt idx="5">
                  <c:v>59</c:v>
                </c:pt>
                <c:pt idx="6">
                  <c:v>47</c:v>
                </c:pt>
                <c:pt idx="7">
                  <c:v>43</c:v>
                </c:pt>
                <c:pt idx="8">
                  <c:v>46</c:v>
                </c:pt>
                <c:pt idx="9">
                  <c:v>56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(n=51)</c:v>
                </c:pt>
                <c:pt idx="1">
                  <c:v>Legevakten (n=132)</c:v>
                </c:pt>
                <c:pt idx="2">
                  <c:v>Helsestasjonstjenesten (n=113)</c:v>
                </c:pt>
                <c:pt idx="3">
                  <c:v>Skolehelsetjenesten (n=97)</c:v>
                </c:pt>
                <c:pt idx="4">
                  <c:v>Sykehjem / botilbud for eldre (n=110)</c:v>
                </c:pt>
                <c:pt idx="5">
                  <c:v>Hjemmetjenesten (n=88)</c:v>
                </c:pt>
                <c:pt idx="6">
                  <c:v>Eldre- /seniorsenteret (n=80)</c:v>
                </c:pt>
                <c:pt idx="7">
                  <c:v>Barnevernstjenesten (n=82)</c:v>
                </c:pt>
                <c:pt idx="8">
                  <c:v>NAV-kontoret (n=89)</c:v>
                </c:pt>
                <c:pt idx="9">
                  <c:v>Aktivitetstilbudet til eldre (n=75)</c:v>
                </c:pt>
              </c:strCache>
            </c:strRef>
          </c:cat>
          <c:val>
            <c:numRef>
              <c:f>Sheet1!$B$2:$B$11</c:f>
              <c:numCache>
                <c:formatCode>0</c:formatCode>
                <c:ptCount val="10"/>
                <c:pt idx="0">
                  <c:v>56</c:v>
                </c:pt>
                <c:pt idx="1">
                  <c:v>33</c:v>
                </c:pt>
                <c:pt idx="2">
                  <c:v>39</c:v>
                </c:pt>
                <c:pt idx="3">
                  <c:v>34</c:v>
                </c:pt>
                <c:pt idx="4">
                  <c:v>27</c:v>
                </c:pt>
                <c:pt idx="5">
                  <c:v>23</c:v>
                </c:pt>
                <c:pt idx="6">
                  <c:v>37</c:v>
                </c:pt>
                <c:pt idx="7">
                  <c:v>34</c:v>
                </c:pt>
                <c:pt idx="8">
                  <c:v>26</c:v>
                </c:pt>
                <c:pt idx="9">
                  <c:v>23</c:v>
                </c:pt>
              </c:numCache>
            </c:numRef>
          </c:val>
        </c:ser>
        <c:dLbls>
          <c:showLegendKey val="0"/>
          <c:showVal val="0"/>
          <c:showCatName val="0"/>
          <c:showSerName val="0"/>
          <c:showPercent val="0"/>
          <c:showBubbleSize val="0"/>
        </c:dLbls>
        <c:gapWidth val="50"/>
        <c:overlap val="100"/>
        <c:axId val="503573592"/>
        <c:axId val="50357398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(n=51)</c:v>
                      </c:pt>
                      <c:pt idx="1">
                        <c:v>Legevakten (n=132)</c:v>
                      </c:pt>
                      <c:pt idx="2">
                        <c:v>Helsestasjonstjenesten (n=113)</c:v>
                      </c:pt>
                      <c:pt idx="3">
                        <c:v>Skolehelsetjenesten (n=97)</c:v>
                      </c:pt>
                      <c:pt idx="4">
                        <c:v>Sykehjem / botilbud for eldre (n=110)</c:v>
                      </c:pt>
                      <c:pt idx="5">
                        <c:v>Hjemmetjenesten (n=88)</c:v>
                      </c:pt>
                      <c:pt idx="6">
                        <c:v>Eldre- /seniorsenteret (n=80)</c:v>
                      </c:pt>
                      <c:pt idx="7">
                        <c:v>Barnevernstjenesten (n=82)</c:v>
                      </c:pt>
                      <c:pt idx="8">
                        <c:v>NAV-kontoret (n=89)</c:v>
                      </c:pt>
                      <c:pt idx="9">
                        <c:v>Aktivitetstilbudet til eldre (n=75)</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035735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573984"/>
        <c:crosses val="autoZero"/>
        <c:auto val="0"/>
        <c:lblAlgn val="ctr"/>
        <c:lblOffset val="100"/>
        <c:noMultiLvlLbl val="0"/>
      </c:catAx>
      <c:valAx>
        <c:axId val="50357398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5735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56</c:v>
                </c:pt>
                <c:pt idx="1">
                  <c:v>33</c:v>
                </c:pt>
                <c:pt idx="2">
                  <c:v>39</c:v>
                </c:pt>
                <c:pt idx="3">
                  <c:v>34</c:v>
                </c:pt>
                <c:pt idx="4">
                  <c:v>27</c:v>
                </c:pt>
                <c:pt idx="5">
                  <c:v>23</c:v>
                </c:pt>
                <c:pt idx="6">
                  <c:v>37</c:v>
                </c:pt>
                <c:pt idx="7">
                  <c:v>34</c:v>
                </c:pt>
                <c:pt idx="8">
                  <c:v>26</c:v>
                </c:pt>
                <c:pt idx="9">
                  <c:v>23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503574768"/>
        <c:axId val="503575160"/>
      </c:barChart>
      <c:catAx>
        <c:axId val="503574768"/>
        <c:scaling>
          <c:orientation val="maxMin"/>
        </c:scaling>
        <c:delete val="1"/>
        <c:axPos val="l"/>
        <c:numFmt formatCode="General" sourceLinked="1"/>
        <c:majorTickMark val="out"/>
        <c:minorTickMark val="none"/>
        <c:tickLblPos val="nextTo"/>
        <c:crossAx val="503575160"/>
        <c:crosses val="autoZero"/>
        <c:auto val="0"/>
        <c:lblAlgn val="ctr"/>
        <c:lblOffset val="100"/>
        <c:noMultiLvlLbl val="0"/>
      </c:catAx>
      <c:valAx>
        <c:axId val="503575160"/>
        <c:scaling>
          <c:orientation val="minMax"/>
          <c:max val="1"/>
          <c:min val="0"/>
        </c:scaling>
        <c:delete val="1"/>
        <c:axPos val="t"/>
        <c:numFmt formatCode="0%" sourceLinked="1"/>
        <c:majorTickMark val="out"/>
        <c:minorTickMark val="none"/>
        <c:tickLblPos val="high"/>
        <c:crossAx val="5035747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(n=444)</c:v>
                </c:pt>
                <c:pt idx="1">
                  <c:v>kveldstid i Oslo sentrum  (n=417)</c:v>
                </c:pt>
                <c:pt idx="2">
                  <c:v>dagtid der du bor (n=454)</c:v>
                </c:pt>
                <c:pt idx="3">
                  <c:v>kveldstid der du bor (n=444)</c:v>
                </c:pt>
              </c:strCache>
            </c:strRef>
          </c:cat>
          <c:val>
            <c:numRef>
              <c:f>Sheet1!$D$2:$D$5</c:f>
              <c:numCache>
                <c:formatCode>0</c:formatCode>
                <c:ptCount val="4"/>
                <c:pt idx="0">
                  <c:v>4</c:v>
                </c:pt>
                <c:pt idx="1">
                  <c:v>18</c:v>
                </c:pt>
                <c:pt idx="2">
                  <c:v>3</c:v>
                </c:pt>
                <c:pt idx="3">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(n=444)</c:v>
                </c:pt>
                <c:pt idx="1">
                  <c:v>kveldstid i Oslo sentrum  (n=417)</c:v>
                </c:pt>
                <c:pt idx="2">
                  <c:v>dagtid der du bor (n=454)</c:v>
                </c:pt>
                <c:pt idx="3">
                  <c:v>kveldstid der du bor (n=444)</c:v>
                </c:pt>
              </c:strCache>
            </c:strRef>
          </c:cat>
          <c:val>
            <c:numRef>
              <c:f>Sheet1!$C$2:$C$5</c:f>
              <c:numCache>
                <c:formatCode>0</c:formatCode>
                <c:ptCount val="4"/>
                <c:pt idx="0">
                  <c:v>23</c:v>
                </c:pt>
                <c:pt idx="1">
                  <c:v>50</c:v>
                </c:pt>
                <c:pt idx="2">
                  <c:v>11</c:v>
                </c:pt>
                <c:pt idx="3">
                  <c:v>32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(n=444)</c:v>
                </c:pt>
                <c:pt idx="1">
                  <c:v>kveldstid i Oslo sentrum  (n=417)</c:v>
                </c:pt>
                <c:pt idx="2">
                  <c:v>dagtid der du bor (n=454)</c:v>
                </c:pt>
                <c:pt idx="3">
                  <c:v>kveldstid der du bor (n=444)</c:v>
                </c:pt>
              </c:strCache>
            </c:strRef>
          </c:cat>
          <c:val>
            <c:numRef>
              <c:f>Sheet1!$B$2:$B$5</c:f>
              <c:numCache>
                <c:formatCode>0</c:formatCode>
                <c:ptCount val="4"/>
                <c:pt idx="0">
                  <c:v>73</c:v>
                </c:pt>
                <c:pt idx="1">
                  <c:v>32</c:v>
                </c:pt>
                <c:pt idx="2">
                  <c:v>86</c:v>
                </c:pt>
                <c:pt idx="3">
                  <c:v>56</c:v>
                </c:pt>
              </c:numCache>
            </c:numRef>
          </c:val>
        </c:ser>
        <c:dLbls>
          <c:showLegendKey val="0"/>
          <c:showVal val="0"/>
          <c:showCatName val="0"/>
          <c:showSerName val="0"/>
          <c:showPercent val="0"/>
          <c:showBubbleSize val="0"/>
        </c:dLbls>
        <c:gapWidth val="50"/>
        <c:overlap val="100"/>
        <c:axId val="503575944"/>
        <c:axId val="5035763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(n=444)</c:v>
                      </c:pt>
                      <c:pt idx="1">
                        <c:v>kveldstid i Oslo sentrum  (n=417)</c:v>
                      </c:pt>
                      <c:pt idx="2">
                        <c:v>dagtid der du bor (n=454)</c:v>
                      </c:pt>
                      <c:pt idx="3">
                        <c:v>kveldstid der du bor (n=444)</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035759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576336"/>
        <c:crosses val="autoZero"/>
        <c:auto val="0"/>
        <c:lblAlgn val="ctr"/>
        <c:lblOffset val="100"/>
        <c:noMultiLvlLbl val="0"/>
      </c:catAx>
      <c:valAx>
        <c:axId val="5035763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5759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73</c:v>
                </c:pt>
                <c:pt idx="1">
                  <c:v>32</c:v>
                </c:pt>
                <c:pt idx="2">
                  <c:v>86</c:v>
                </c:pt>
                <c:pt idx="3">
                  <c:v>56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503577120"/>
        <c:axId val="503577512"/>
      </c:barChart>
      <c:catAx>
        <c:axId val="503577120"/>
        <c:scaling>
          <c:orientation val="maxMin"/>
        </c:scaling>
        <c:delete val="1"/>
        <c:axPos val="l"/>
        <c:numFmt formatCode="General" sourceLinked="1"/>
        <c:majorTickMark val="out"/>
        <c:minorTickMark val="none"/>
        <c:tickLblPos val="nextTo"/>
        <c:crossAx val="503577512"/>
        <c:crosses val="autoZero"/>
        <c:auto val="0"/>
        <c:lblAlgn val="ctr"/>
        <c:lblOffset val="100"/>
        <c:noMultiLvlLbl val="0"/>
      </c:catAx>
      <c:valAx>
        <c:axId val="503577512"/>
        <c:scaling>
          <c:orientation val="minMax"/>
          <c:max val="1"/>
          <c:min val="0"/>
        </c:scaling>
        <c:delete val="1"/>
        <c:axPos val="t"/>
        <c:numFmt formatCode="0%" sourceLinked="1"/>
        <c:majorTickMark val="out"/>
        <c:minorTickMark val="none"/>
        <c:tickLblPos val="high"/>
        <c:crossAx val="5035771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(n=8)</c:v>
                </c:pt>
                <c:pt idx="1">
                  <c:v>Alder (n=10)</c:v>
                </c:pt>
                <c:pt idx="2">
                  <c:v>Funksjonsevne (n=10)</c:v>
                </c:pt>
                <c:pt idx="3">
                  <c:v>Seksuell orientering (n=6)</c:v>
                </c:pt>
                <c:pt idx="4">
                  <c:v>Hudfarge (n=24)</c:v>
                </c:pt>
                <c:pt idx="5">
                  <c:v>Språk (n=7)</c:v>
                </c:pt>
                <c:pt idx="6">
                  <c:v>Religion/livssyn (n=19)</c:v>
                </c:pt>
                <c:pt idx="7">
                  <c:v>Annet, noter: (n=9)</c:v>
                </c:pt>
                <c:pt idx="8">
                  <c:v>Nei (n=391)</c:v>
                </c:pt>
              </c:strCache>
            </c:strRef>
          </c:cat>
          <c:val>
            <c:numRef>
              <c:f>Sheet1!$B$2:$B$10</c:f>
              <c:numCache>
                <c:formatCode>0</c:formatCode>
                <c:ptCount val="9"/>
                <c:pt idx="0">
                  <c:v>2</c:v>
                </c:pt>
                <c:pt idx="1">
                  <c:v>2</c:v>
                </c:pt>
                <c:pt idx="2">
                  <c:v>2</c:v>
                </c:pt>
                <c:pt idx="3">
                  <c:v>1</c:v>
                </c:pt>
                <c:pt idx="4">
                  <c:v>5</c:v>
                </c:pt>
                <c:pt idx="5">
                  <c:v>2</c:v>
                </c:pt>
                <c:pt idx="6">
                  <c:v>4</c:v>
                </c:pt>
                <c:pt idx="7">
                  <c:v>2</c:v>
                </c:pt>
                <c:pt idx="8">
                  <c:v>90</c:v>
                </c:pt>
              </c:numCache>
            </c:numRef>
          </c:val>
        </c:ser>
        <c:dLbls>
          <c:showLegendKey val="0"/>
          <c:showVal val="0"/>
          <c:showCatName val="0"/>
          <c:showSerName val="0"/>
          <c:showPercent val="0"/>
          <c:showBubbleSize val="0"/>
        </c:dLbls>
        <c:gapWidth val="50"/>
        <c:axId val="656169528"/>
        <c:axId val="656169920"/>
      </c:barChart>
      <c:catAx>
        <c:axId val="6561695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69920"/>
        <c:crosses val="autoZero"/>
        <c:auto val="0"/>
        <c:lblAlgn val="ctr"/>
        <c:lblOffset val="100"/>
        <c:tickLblSkip val="1"/>
        <c:noMultiLvlLbl val="0"/>
      </c:catAx>
      <c:valAx>
        <c:axId val="656169920"/>
        <c:scaling>
          <c:orientation val="minMax"/>
          <c:max val="100"/>
          <c:min val="0"/>
        </c:scaling>
        <c:delete val="1"/>
        <c:axPos val="t"/>
        <c:numFmt formatCode="0" sourceLinked="1"/>
        <c:majorTickMark val="out"/>
        <c:minorTickMark val="none"/>
        <c:tickLblPos val="nextTo"/>
        <c:crossAx val="656169528"/>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(n=20)</c:v>
                </c:pt>
                <c:pt idx="1">
                  <c:v>Alder (n=9)</c:v>
                </c:pt>
                <c:pt idx="2">
                  <c:v>Funksjonsevne (n=6)</c:v>
                </c:pt>
                <c:pt idx="3">
                  <c:v>Seksuell orientering (n=7)</c:v>
                </c:pt>
                <c:pt idx="4">
                  <c:v>Hudfarge (n=36)</c:v>
                </c:pt>
                <c:pt idx="5">
                  <c:v>Språk (n=12)</c:v>
                </c:pt>
                <c:pt idx="6">
                  <c:v>Religion/livssyn (n=28)</c:v>
                </c:pt>
                <c:pt idx="7">
                  <c:v>Annet, noter: (n=15)</c:v>
                </c:pt>
                <c:pt idx="8">
                  <c:v>Nei (n=376)</c:v>
                </c:pt>
              </c:strCache>
            </c:strRef>
          </c:cat>
          <c:val>
            <c:numRef>
              <c:f>Sheet1!$B$2:$B$10</c:f>
              <c:numCache>
                <c:formatCode>0</c:formatCode>
                <c:ptCount val="9"/>
                <c:pt idx="0">
                  <c:v>4</c:v>
                </c:pt>
                <c:pt idx="1">
                  <c:v>2</c:v>
                </c:pt>
                <c:pt idx="2">
                  <c:v>1</c:v>
                </c:pt>
                <c:pt idx="3">
                  <c:v>2</c:v>
                </c:pt>
                <c:pt idx="4">
                  <c:v>8</c:v>
                </c:pt>
                <c:pt idx="5">
                  <c:v>3</c:v>
                </c:pt>
                <c:pt idx="6">
                  <c:v>6</c:v>
                </c:pt>
                <c:pt idx="7">
                  <c:v>3</c:v>
                </c:pt>
                <c:pt idx="8">
                  <c:v>84</c:v>
                </c:pt>
              </c:numCache>
            </c:numRef>
          </c:val>
        </c:ser>
        <c:dLbls>
          <c:showLegendKey val="0"/>
          <c:showVal val="0"/>
          <c:showCatName val="0"/>
          <c:showSerName val="0"/>
          <c:showPercent val="0"/>
          <c:showBubbleSize val="0"/>
        </c:dLbls>
        <c:gapWidth val="50"/>
        <c:axId val="656170704"/>
        <c:axId val="656171096"/>
      </c:barChart>
      <c:catAx>
        <c:axId val="6561707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71096"/>
        <c:crosses val="autoZero"/>
        <c:auto val="0"/>
        <c:lblAlgn val="ctr"/>
        <c:lblOffset val="100"/>
        <c:tickLblSkip val="1"/>
        <c:noMultiLvlLbl val="0"/>
      </c:catAx>
      <c:valAx>
        <c:axId val="656171096"/>
        <c:scaling>
          <c:orientation val="minMax"/>
          <c:max val="100"/>
          <c:min val="0"/>
        </c:scaling>
        <c:delete val="1"/>
        <c:axPos val="t"/>
        <c:numFmt formatCode="0" sourceLinked="1"/>
        <c:majorTickMark val="out"/>
        <c:minorTickMark val="none"/>
        <c:tickLblPos val="nextTo"/>
        <c:crossAx val="656170704"/>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(n=411)</c:v>
                </c:pt>
                <c:pt idx="1">
                  <c:v>Støyforholdene i Oslo sentrum (n=392)</c:v>
                </c:pt>
                <c:pt idx="2">
                  <c:v>Renhold av fortau, plasser og parkområder i Oslo sentrum (n=399)</c:v>
                </c:pt>
                <c:pt idx="3">
                  <c:v>Mengden av biltrafikk i Oslo sentrum (n=395)</c:v>
                </c:pt>
              </c:strCache>
            </c:strRef>
          </c:cat>
          <c:val>
            <c:numRef>
              <c:f>Sheet1!$D$2:$D$5</c:f>
              <c:numCache>
                <c:formatCode>0</c:formatCode>
                <c:ptCount val="4"/>
                <c:pt idx="0">
                  <c:v>10</c:v>
                </c:pt>
                <c:pt idx="1">
                  <c:v>14</c:v>
                </c:pt>
                <c:pt idx="2">
                  <c:v>19</c:v>
                </c:pt>
                <c:pt idx="3">
                  <c:v>15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(n=411)</c:v>
                </c:pt>
                <c:pt idx="1">
                  <c:v>Støyforholdene i Oslo sentrum (n=392)</c:v>
                </c:pt>
                <c:pt idx="2">
                  <c:v>Renhold av fortau, plasser og parkområder i Oslo sentrum (n=399)</c:v>
                </c:pt>
                <c:pt idx="3">
                  <c:v>Mengden av biltrafikk i Oslo sentrum (n=395)</c:v>
                </c:pt>
              </c:strCache>
            </c:strRef>
          </c:cat>
          <c:val>
            <c:numRef>
              <c:f>Sheet1!$C$2:$C$5</c:f>
              <c:numCache>
                <c:formatCode>0</c:formatCode>
                <c:ptCount val="4"/>
                <c:pt idx="0">
                  <c:v>52</c:v>
                </c:pt>
                <c:pt idx="1">
                  <c:v>59</c:v>
                </c:pt>
                <c:pt idx="2">
                  <c:v>56</c:v>
                </c:pt>
                <c:pt idx="3">
                  <c:v>53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(n=411)</c:v>
                </c:pt>
                <c:pt idx="1">
                  <c:v>Støyforholdene i Oslo sentrum (n=392)</c:v>
                </c:pt>
                <c:pt idx="2">
                  <c:v>Renhold av fortau, plasser og parkområder i Oslo sentrum (n=399)</c:v>
                </c:pt>
                <c:pt idx="3">
                  <c:v>Mengden av biltrafikk i Oslo sentrum (n=395)</c:v>
                </c:pt>
              </c:strCache>
            </c:strRef>
          </c:cat>
          <c:val>
            <c:numRef>
              <c:f>Sheet1!$B$2:$B$5</c:f>
              <c:numCache>
                <c:formatCode>0</c:formatCode>
                <c:ptCount val="4"/>
                <c:pt idx="0">
                  <c:v>38</c:v>
                </c:pt>
                <c:pt idx="1">
                  <c:v>27</c:v>
                </c:pt>
                <c:pt idx="2">
                  <c:v>24</c:v>
                </c:pt>
                <c:pt idx="3">
                  <c:v>32</c:v>
                </c:pt>
              </c:numCache>
            </c:numRef>
          </c:val>
        </c:ser>
        <c:dLbls>
          <c:showLegendKey val="0"/>
          <c:showVal val="0"/>
          <c:showCatName val="0"/>
          <c:showSerName val="0"/>
          <c:showPercent val="0"/>
          <c:showBubbleSize val="0"/>
        </c:dLbls>
        <c:gapWidth val="50"/>
        <c:overlap val="100"/>
        <c:axId val="656173056"/>
        <c:axId val="65617344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(n=411)</c:v>
                      </c:pt>
                      <c:pt idx="1">
                        <c:v>Støyforholdene i Oslo sentrum (n=392)</c:v>
                      </c:pt>
                      <c:pt idx="2">
                        <c:v>Renhold av fortau, plasser og parkområder i Oslo sentrum (n=399)</c:v>
                      </c:pt>
                      <c:pt idx="3">
                        <c:v>Mengden av biltrafikk i Oslo sentrum (n=395)</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561730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73448"/>
        <c:crosses val="autoZero"/>
        <c:auto val="0"/>
        <c:lblAlgn val="ctr"/>
        <c:lblOffset val="100"/>
        <c:noMultiLvlLbl val="0"/>
      </c:catAx>
      <c:valAx>
        <c:axId val="6561734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5617305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38</c:v>
                </c:pt>
                <c:pt idx="1">
                  <c:v>27</c:v>
                </c:pt>
                <c:pt idx="2">
                  <c:v>24</c:v>
                </c:pt>
                <c:pt idx="3">
                  <c:v>32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656174232"/>
        <c:axId val="656174624"/>
      </c:barChart>
      <c:catAx>
        <c:axId val="656174232"/>
        <c:scaling>
          <c:orientation val="maxMin"/>
        </c:scaling>
        <c:delete val="1"/>
        <c:axPos val="l"/>
        <c:numFmt formatCode="General" sourceLinked="1"/>
        <c:majorTickMark val="out"/>
        <c:minorTickMark val="none"/>
        <c:tickLblPos val="nextTo"/>
        <c:crossAx val="656174624"/>
        <c:crosses val="autoZero"/>
        <c:auto val="0"/>
        <c:lblAlgn val="ctr"/>
        <c:lblOffset val="100"/>
        <c:noMultiLvlLbl val="0"/>
      </c:catAx>
      <c:valAx>
        <c:axId val="656174624"/>
        <c:scaling>
          <c:orientation val="minMax"/>
          <c:max val="1"/>
          <c:min val="0"/>
        </c:scaling>
        <c:delete val="1"/>
        <c:axPos val="t"/>
        <c:numFmt formatCode="0%" sourceLinked="1"/>
        <c:majorTickMark val="out"/>
        <c:minorTickMark val="none"/>
        <c:tickLblPos val="high"/>
        <c:crossAx val="65617423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(n=436)</c:v>
                </c:pt>
                <c:pt idx="1">
                  <c:v>Støyforholdene der du bor (n=443)</c:v>
                </c:pt>
                <c:pt idx="2">
                  <c:v>Renhold av fortau, plasser og parkområder der du bor (n=447)</c:v>
                </c:pt>
                <c:pt idx="3">
                  <c:v>Mengden av biltrafikk der du bor (n=442)</c:v>
                </c:pt>
                <c:pt idx="4">
                  <c:v>Tilrettelegging for kildesortering der du bor (n=443)</c:v>
                </c:pt>
                <c:pt idx="5">
                  <c:v>Tømming av papiravfallet ditt der du bor (n=449)</c:v>
                </c:pt>
                <c:pt idx="6">
                  <c:v>Tømming av rest-, plast- og matavfallet ditt, der du bor (n=450)</c:v>
                </c:pt>
              </c:strCache>
            </c:strRef>
          </c:cat>
          <c:val>
            <c:numRef>
              <c:f>Sheet1!$D$2:$D$8</c:f>
              <c:numCache>
                <c:formatCode>0</c:formatCode>
                <c:ptCount val="7"/>
                <c:pt idx="0">
                  <c:v>4</c:v>
                </c:pt>
                <c:pt idx="1">
                  <c:v>8</c:v>
                </c:pt>
                <c:pt idx="2">
                  <c:v>21</c:v>
                </c:pt>
                <c:pt idx="3">
                  <c:v>10</c:v>
                </c:pt>
                <c:pt idx="4">
                  <c:v>6</c:v>
                </c:pt>
                <c:pt idx="5">
                  <c:v>11</c:v>
                </c:pt>
                <c:pt idx="6">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(n=436)</c:v>
                </c:pt>
                <c:pt idx="1">
                  <c:v>Støyforholdene der du bor (n=443)</c:v>
                </c:pt>
                <c:pt idx="2">
                  <c:v>Renhold av fortau, plasser og parkområder der du bor (n=447)</c:v>
                </c:pt>
                <c:pt idx="3">
                  <c:v>Mengden av biltrafikk der du bor (n=442)</c:v>
                </c:pt>
                <c:pt idx="4">
                  <c:v>Tilrettelegging for kildesortering der du bor (n=443)</c:v>
                </c:pt>
                <c:pt idx="5">
                  <c:v>Tømming av papiravfallet ditt der du bor (n=449)</c:v>
                </c:pt>
                <c:pt idx="6">
                  <c:v>Tømming av rest-, plast- og matavfallet ditt, der du bor (n=450)</c:v>
                </c:pt>
              </c:strCache>
            </c:strRef>
          </c:cat>
          <c:val>
            <c:numRef>
              <c:f>Sheet1!$C$2:$C$8</c:f>
              <c:numCache>
                <c:formatCode>0</c:formatCode>
                <c:ptCount val="7"/>
                <c:pt idx="0">
                  <c:v>26</c:v>
                </c:pt>
                <c:pt idx="1">
                  <c:v>34</c:v>
                </c:pt>
                <c:pt idx="2">
                  <c:v>50</c:v>
                </c:pt>
                <c:pt idx="3">
                  <c:v>43</c:v>
                </c:pt>
                <c:pt idx="4">
                  <c:v>31</c:v>
                </c:pt>
                <c:pt idx="5">
                  <c:v>30</c:v>
                </c:pt>
                <c:pt idx="6">
                  <c:v>27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(n=436)</c:v>
                </c:pt>
                <c:pt idx="1">
                  <c:v>Støyforholdene der du bor (n=443)</c:v>
                </c:pt>
                <c:pt idx="2">
                  <c:v>Renhold av fortau, plasser og parkområder der du bor (n=447)</c:v>
                </c:pt>
                <c:pt idx="3">
                  <c:v>Mengden av biltrafikk der du bor (n=442)</c:v>
                </c:pt>
                <c:pt idx="4">
                  <c:v>Tilrettelegging for kildesortering der du bor (n=443)</c:v>
                </c:pt>
                <c:pt idx="5">
                  <c:v>Tømming av papiravfallet ditt der du bor (n=449)</c:v>
                </c:pt>
                <c:pt idx="6">
                  <c:v>Tømming av rest-, plast- og matavfallet ditt, der du bor (n=450)</c:v>
                </c:pt>
              </c:strCache>
            </c:strRef>
          </c:cat>
          <c:val>
            <c:numRef>
              <c:f>Sheet1!$B$2:$B$8</c:f>
              <c:numCache>
                <c:formatCode>0</c:formatCode>
                <c:ptCount val="7"/>
                <c:pt idx="0">
                  <c:v>71</c:v>
                </c:pt>
                <c:pt idx="1">
                  <c:v>58</c:v>
                </c:pt>
                <c:pt idx="2">
                  <c:v>29</c:v>
                </c:pt>
                <c:pt idx="3">
                  <c:v>46</c:v>
                </c:pt>
                <c:pt idx="4">
                  <c:v>63</c:v>
                </c:pt>
                <c:pt idx="5">
                  <c:v>59</c:v>
                </c:pt>
                <c:pt idx="6">
                  <c:v>63</c:v>
                </c:pt>
              </c:numCache>
            </c:numRef>
          </c:val>
        </c:ser>
        <c:dLbls>
          <c:showLegendKey val="0"/>
          <c:showVal val="0"/>
          <c:showCatName val="0"/>
          <c:showSerName val="0"/>
          <c:showPercent val="0"/>
          <c:showBubbleSize val="0"/>
        </c:dLbls>
        <c:gapWidth val="50"/>
        <c:overlap val="100"/>
        <c:axId val="656175016"/>
        <c:axId val="6561758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(n=436)</c:v>
                      </c:pt>
                      <c:pt idx="1">
                        <c:v>Støyforholdene der du bor (n=443)</c:v>
                      </c:pt>
                      <c:pt idx="2">
                        <c:v>Renhold av fortau, plasser og parkområder der du bor (n=447)</c:v>
                      </c:pt>
                      <c:pt idx="3">
                        <c:v>Mengden av biltrafikk der du bor (n=442)</c:v>
                      </c:pt>
                      <c:pt idx="4">
                        <c:v>Tilrettelegging for kildesortering der du bor (n=443)</c:v>
                      </c:pt>
                      <c:pt idx="5">
                        <c:v>Tømming av papiravfallet ditt der du bor (n=449)</c:v>
                      </c:pt>
                      <c:pt idx="6">
                        <c:v>Tømming av rest-, plast- og matavfallet ditt, der du bor (n=450)</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561750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75800"/>
        <c:crosses val="autoZero"/>
        <c:auto val="0"/>
        <c:lblAlgn val="ctr"/>
        <c:lblOffset val="100"/>
        <c:noMultiLvlLbl val="0"/>
      </c:catAx>
      <c:valAx>
        <c:axId val="6561758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561750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78</c:v>
                </c:pt>
                <c:pt idx="1">
                  <c:v>70</c:v>
                </c:pt>
                <c:pt idx="2">
                  <c:v>60</c:v>
                </c:pt>
                <c:pt idx="3">
                  <c:v>38</c:v>
                </c:pt>
                <c:pt idx="4">
                  <c:v>49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503563008"/>
        <c:axId val="503563400"/>
      </c:barChart>
      <c:catAx>
        <c:axId val="503563008"/>
        <c:scaling>
          <c:orientation val="maxMin"/>
        </c:scaling>
        <c:delete val="1"/>
        <c:axPos val="l"/>
        <c:numFmt formatCode="General" sourceLinked="1"/>
        <c:majorTickMark val="out"/>
        <c:minorTickMark val="none"/>
        <c:tickLblPos val="nextTo"/>
        <c:crossAx val="503563400"/>
        <c:crosses val="autoZero"/>
        <c:auto val="0"/>
        <c:lblAlgn val="ctr"/>
        <c:lblOffset val="100"/>
        <c:noMultiLvlLbl val="0"/>
      </c:catAx>
      <c:valAx>
        <c:axId val="503563400"/>
        <c:scaling>
          <c:orientation val="minMax"/>
          <c:max val="1"/>
          <c:min val="0"/>
        </c:scaling>
        <c:delete val="1"/>
        <c:axPos val="t"/>
        <c:numFmt formatCode="0%" sourceLinked="1"/>
        <c:majorTickMark val="out"/>
        <c:minorTickMark val="none"/>
        <c:tickLblPos val="high"/>
        <c:crossAx val="50356300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71</c:v>
                </c:pt>
                <c:pt idx="1">
                  <c:v>58</c:v>
                </c:pt>
                <c:pt idx="2">
                  <c:v>29</c:v>
                </c:pt>
                <c:pt idx="3">
                  <c:v>46</c:v>
                </c:pt>
                <c:pt idx="4">
                  <c:v>63</c:v>
                </c:pt>
                <c:pt idx="5">
                  <c:v>59</c:v>
                </c:pt>
                <c:pt idx="6">
                  <c:v>63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656176584"/>
        <c:axId val="656176976"/>
      </c:barChart>
      <c:catAx>
        <c:axId val="656176584"/>
        <c:scaling>
          <c:orientation val="maxMin"/>
        </c:scaling>
        <c:delete val="1"/>
        <c:axPos val="l"/>
        <c:numFmt formatCode="General" sourceLinked="1"/>
        <c:majorTickMark val="out"/>
        <c:minorTickMark val="none"/>
        <c:tickLblPos val="nextTo"/>
        <c:crossAx val="656176976"/>
        <c:crosses val="autoZero"/>
        <c:auto val="0"/>
        <c:lblAlgn val="ctr"/>
        <c:lblOffset val="100"/>
        <c:noMultiLvlLbl val="0"/>
      </c:catAx>
      <c:valAx>
        <c:axId val="656176976"/>
        <c:scaling>
          <c:orientation val="minMax"/>
          <c:max val="1"/>
          <c:min val="0"/>
        </c:scaling>
        <c:delete val="1"/>
        <c:axPos val="t"/>
        <c:numFmt formatCode="0%" sourceLinked="1"/>
        <c:majorTickMark val="out"/>
        <c:minorTickMark val="none"/>
        <c:tickLblPos val="high"/>
        <c:crossAx val="65617658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Title</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(n=96)</c:v>
                </c:pt>
                <c:pt idx="1">
                  <c:v>Nei (n=282)</c:v>
                </c:pt>
                <c:pt idx="2">
                  <c:v>Vet ikke/usikker (n=76)</c:v>
                </c:pt>
              </c:strCache>
            </c:strRef>
          </c:cat>
          <c:val>
            <c:numRef>
              <c:f>Sheet1!$B$2:$B$4</c:f>
              <c:numCache>
                <c:formatCode>0</c:formatCode>
                <c:ptCount val="3"/>
                <c:pt idx="0">
                  <c:v>21</c:v>
                </c:pt>
                <c:pt idx="1">
                  <c:v>62</c:v>
                </c:pt>
                <c:pt idx="2">
                  <c:v>17</c:v>
                </c:pt>
              </c:numCache>
            </c:numRef>
          </c:val>
        </c:ser>
        <c:dLbls>
          <c:showLegendKey val="0"/>
          <c:showVal val="0"/>
          <c:showCatName val="0"/>
          <c:showSerName val="0"/>
          <c:showPercent val="0"/>
          <c:showBubbleSize val="0"/>
        </c:dLbls>
        <c:gapWidth val="50"/>
        <c:axId val="656171880"/>
        <c:axId val="656172272"/>
      </c:barChart>
      <c:catAx>
        <c:axId val="65617188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72272"/>
        <c:crosses val="autoZero"/>
        <c:auto val="0"/>
        <c:lblAlgn val="ctr"/>
        <c:lblOffset val="100"/>
        <c:tickLblSkip val="1"/>
        <c:noMultiLvlLbl val="0"/>
      </c:catAx>
      <c:valAx>
        <c:axId val="656172272"/>
        <c:scaling>
          <c:orientation val="minMax"/>
          <c:max val="100"/>
          <c:min val="0"/>
        </c:scaling>
        <c:delete val="1"/>
        <c:axPos val="t"/>
        <c:numFmt formatCode="0" sourceLinked="1"/>
        <c:majorTickMark val="out"/>
        <c:minorTickMark val="none"/>
        <c:tickLblPos val="nextTo"/>
        <c:crossAx val="656171880"/>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(n=404)</c:v>
                </c:pt>
                <c:pt idx="1">
                  <c:v>synes du Oslo fortjener å bli tildelt prisen Europas miljøhovedstad? (n=338)</c:v>
                </c:pt>
              </c:strCache>
            </c:strRef>
          </c:cat>
          <c:val>
            <c:numRef>
              <c:f>Sheet1!$D$2:$D$3</c:f>
              <c:numCache>
                <c:formatCode>0</c:formatCode>
                <c:ptCount val="2"/>
                <c:pt idx="0">
                  <c:v>33</c:v>
                </c:pt>
                <c:pt idx="1">
                  <c:v>21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(n=404)</c:v>
                </c:pt>
                <c:pt idx="1">
                  <c:v>synes du Oslo fortjener å bli tildelt prisen Europas miljøhovedstad? (n=338)</c:v>
                </c:pt>
              </c:strCache>
            </c:strRef>
          </c:cat>
          <c:val>
            <c:numRef>
              <c:f>Sheet1!$C$2:$C$3</c:f>
              <c:numCache>
                <c:formatCode>0</c:formatCode>
                <c:ptCount val="2"/>
                <c:pt idx="0">
                  <c:v>37</c:v>
                </c:pt>
                <c:pt idx="1">
                  <c:v>49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(n=404)</c:v>
                </c:pt>
                <c:pt idx="1">
                  <c:v>synes du Oslo fortjener å bli tildelt prisen Europas miljøhovedstad? (n=338)</c:v>
                </c:pt>
              </c:strCache>
            </c:strRef>
          </c:cat>
          <c:val>
            <c:numRef>
              <c:f>Sheet1!$B$2:$B$3</c:f>
              <c:numCache>
                <c:formatCode>0</c:formatCode>
                <c:ptCount val="2"/>
                <c:pt idx="0">
                  <c:v>31</c:v>
                </c:pt>
                <c:pt idx="1">
                  <c:v>30</c:v>
                </c:pt>
              </c:numCache>
            </c:numRef>
          </c:val>
        </c:ser>
        <c:dLbls>
          <c:showLegendKey val="0"/>
          <c:showVal val="0"/>
          <c:showCatName val="0"/>
          <c:showSerName val="0"/>
          <c:showPercent val="0"/>
          <c:showBubbleSize val="0"/>
        </c:dLbls>
        <c:gapWidth val="50"/>
        <c:overlap val="100"/>
        <c:axId val="656177760"/>
        <c:axId val="6561781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(n=404)</c:v>
                      </c:pt>
                      <c:pt idx="1">
                        <c:v>synes du Oslo fortjener å bli tildelt prisen Europas miljøhovedstad? (n=338)</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65617776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78152"/>
        <c:crosses val="autoZero"/>
        <c:auto val="0"/>
        <c:lblAlgn val="ctr"/>
        <c:lblOffset val="100"/>
        <c:noMultiLvlLbl val="0"/>
      </c:catAx>
      <c:valAx>
        <c:axId val="6561781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5617776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31</c:v>
                </c:pt>
                <c:pt idx="1">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656178936"/>
        <c:axId val="656179328"/>
      </c:barChart>
      <c:catAx>
        <c:axId val="656178936"/>
        <c:scaling>
          <c:orientation val="maxMin"/>
        </c:scaling>
        <c:delete val="1"/>
        <c:axPos val="l"/>
        <c:numFmt formatCode="General" sourceLinked="1"/>
        <c:majorTickMark val="out"/>
        <c:minorTickMark val="none"/>
        <c:tickLblPos val="nextTo"/>
        <c:crossAx val="656179328"/>
        <c:crosses val="autoZero"/>
        <c:auto val="0"/>
        <c:lblAlgn val="ctr"/>
        <c:lblOffset val="100"/>
        <c:noMultiLvlLbl val="0"/>
      </c:catAx>
      <c:valAx>
        <c:axId val="656179328"/>
        <c:scaling>
          <c:orientation val="minMax"/>
          <c:max val="1"/>
          <c:min val="0"/>
        </c:scaling>
        <c:delete val="1"/>
        <c:axPos val="t"/>
        <c:numFmt formatCode="0%" sourceLinked="1"/>
        <c:majorTickMark val="out"/>
        <c:minorTickMark val="none"/>
        <c:tickLblPos val="high"/>
        <c:crossAx val="65617893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(n=455)</c:v>
                </c:pt>
                <c:pt idx="1">
                  <c:v>Bruker du parker/friområder i området der du bor (inkl. fjorden, marka, osv.) (n=444)</c:v>
                </c:pt>
                <c:pt idx="2">
                  <c:v>Bruker du parker/friområder i Oslo utenfor egen bydel (inkl. fjorden, marka, osv.) (n=452)</c:v>
                </c:pt>
                <c:pt idx="3">
                  <c:v>Deltar du i frivillig organisasjonsvirksomhet (n=450)</c:v>
                </c:pt>
                <c:pt idx="4">
                  <c:v>Driver du med idrett (n=453)</c:v>
                </c:pt>
              </c:strCache>
            </c:strRef>
          </c:cat>
          <c:val>
            <c:numRef>
              <c:f>Sheet1!$G$2:$G$6</c:f>
              <c:numCache>
                <c:formatCode>0</c:formatCode>
                <c:ptCount val="5"/>
                <c:pt idx="0">
                  <c:v>2</c:v>
                </c:pt>
                <c:pt idx="1">
                  <c:v>7</c:v>
                </c:pt>
                <c:pt idx="2">
                  <c:v>2</c:v>
                </c:pt>
                <c:pt idx="3">
                  <c:v>3</c:v>
                </c:pt>
                <c:pt idx="4">
                  <c:v>7</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(n=455)</c:v>
                </c:pt>
                <c:pt idx="1">
                  <c:v>Bruker du parker/friområder i området der du bor (inkl. fjorden, marka, osv.) (n=444)</c:v>
                </c:pt>
                <c:pt idx="2">
                  <c:v>Bruker du parker/friområder i Oslo utenfor egen bydel (inkl. fjorden, marka, osv.) (n=452)</c:v>
                </c:pt>
                <c:pt idx="3">
                  <c:v>Deltar du i frivillig organisasjonsvirksomhet (n=450)</c:v>
                </c:pt>
                <c:pt idx="4">
                  <c:v>Driver du med idrett (n=453)</c:v>
                </c:pt>
              </c:strCache>
            </c:strRef>
          </c:cat>
          <c:val>
            <c:numRef>
              <c:f>Sheet1!$F$2:$F$6</c:f>
              <c:numCache>
                <c:formatCode>0</c:formatCode>
                <c:ptCount val="5"/>
                <c:pt idx="0">
                  <c:v>7</c:v>
                </c:pt>
                <c:pt idx="1">
                  <c:v>23</c:v>
                </c:pt>
                <c:pt idx="2">
                  <c:v>9</c:v>
                </c:pt>
                <c:pt idx="3">
                  <c:v>9</c:v>
                </c:pt>
                <c:pt idx="4">
                  <c:v>23</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(n=455)</c:v>
                </c:pt>
                <c:pt idx="1">
                  <c:v>Bruker du parker/friområder i området der du bor (inkl. fjorden, marka, osv.) (n=444)</c:v>
                </c:pt>
                <c:pt idx="2">
                  <c:v>Bruker du parker/friområder i Oslo utenfor egen bydel (inkl. fjorden, marka, osv.) (n=452)</c:v>
                </c:pt>
                <c:pt idx="3">
                  <c:v>Deltar du i frivillig organisasjonsvirksomhet (n=450)</c:v>
                </c:pt>
                <c:pt idx="4">
                  <c:v>Driver du med idrett (n=453)</c:v>
                </c:pt>
              </c:strCache>
            </c:strRef>
          </c:cat>
          <c:val>
            <c:numRef>
              <c:f>Sheet1!$E$2:$E$6</c:f>
              <c:numCache>
                <c:formatCode>0</c:formatCode>
                <c:ptCount val="5"/>
                <c:pt idx="0">
                  <c:v>9</c:v>
                </c:pt>
                <c:pt idx="1">
                  <c:v>32</c:v>
                </c:pt>
                <c:pt idx="2">
                  <c:v>28</c:v>
                </c:pt>
                <c:pt idx="3">
                  <c:v>9</c:v>
                </c:pt>
                <c:pt idx="4">
                  <c:v>12</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(n=455)</c:v>
                </c:pt>
                <c:pt idx="1">
                  <c:v>Bruker du parker/friområder i området der du bor (inkl. fjorden, marka, osv.) (n=444)</c:v>
                </c:pt>
                <c:pt idx="2">
                  <c:v>Bruker du parker/friområder i Oslo utenfor egen bydel (inkl. fjorden, marka, osv.) (n=452)</c:v>
                </c:pt>
                <c:pt idx="3">
                  <c:v>Deltar du i frivillig organisasjonsvirksomhet (n=450)</c:v>
                </c:pt>
                <c:pt idx="4">
                  <c:v>Driver du med idrett (n=453)</c:v>
                </c:pt>
              </c:strCache>
            </c:strRef>
          </c:cat>
          <c:val>
            <c:numRef>
              <c:f>Sheet1!$D$2:$D$6</c:f>
              <c:numCache>
                <c:formatCode>0</c:formatCode>
                <c:ptCount val="5"/>
                <c:pt idx="0">
                  <c:v>19</c:v>
                </c:pt>
                <c:pt idx="1">
                  <c:v>25</c:v>
                </c:pt>
                <c:pt idx="2">
                  <c:v>36</c:v>
                </c:pt>
                <c:pt idx="3">
                  <c:v>12</c:v>
                </c:pt>
                <c:pt idx="4">
                  <c:v>9</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(n=455)</c:v>
                </c:pt>
                <c:pt idx="1">
                  <c:v>Bruker du parker/friområder i området der du bor (inkl. fjorden, marka, osv.) (n=444)</c:v>
                </c:pt>
                <c:pt idx="2">
                  <c:v>Bruker du parker/friområder i Oslo utenfor egen bydel (inkl. fjorden, marka, osv.) (n=452)</c:v>
                </c:pt>
                <c:pt idx="3">
                  <c:v>Deltar du i frivillig organisasjonsvirksomhet (n=450)</c:v>
                </c:pt>
                <c:pt idx="4">
                  <c:v>Driver du med idrett (n=453)</c:v>
                </c:pt>
              </c:strCache>
            </c:strRef>
          </c:cat>
          <c:val>
            <c:numRef>
              <c:f>Sheet1!$C$2:$C$6</c:f>
              <c:numCache>
                <c:formatCode>0</c:formatCode>
                <c:ptCount val="5"/>
                <c:pt idx="0">
                  <c:v>16</c:v>
                </c:pt>
                <c:pt idx="1">
                  <c:v>8</c:v>
                </c:pt>
                <c:pt idx="2">
                  <c:v>16</c:v>
                </c:pt>
                <c:pt idx="3">
                  <c:v>19</c:v>
                </c:pt>
                <c:pt idx="4">
                  <c:v>14</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(n=455)</c:v>
                </c:pt>
                <c:pt idx="1">
                  <c:v>Bruker du parker/friområder i området der du bor (inkl. fjorden, marka, osv.) (n=444)</c:v>
                </c:pt>
                <c:pt idx="2">
                  <c:v>Bruker du parker/friområder i Oslo utenfor egen bydel (inkl. fjorden, marka, osv.) (n=452)</c:v>
                </c:pt>
                <c:pt idx="3">
                  <c:v>Deltar du i frivillig organisasjonsvirksomhet (n=450)</c:v>
                </c:pt>
                <c:pt idx="4">
                  <c:v>Driver du med idrett (n=453)</c:v>
                </c:pt>
              </c:strCache>
            </c:strRef>
          </c:cat>
          <c:val>
            <c:numRef>
              <c:f>Sheet1!$B$2:$B$6</c:f>
              <c:numCache>
                <c:formatCode>0</c:formatCode>
                <c:ptCount val="5"/>
                <c:pt idx="0">
                  <c:v>47</c:v>
                </c:pt>
                <c:pt idx="1">
                  <c:v>5</c:v>
                </c:pt>
                <c:pt idx="2">
                  <c:v>8</c:v>
                </c:pt>
                <c:pt idx="3">
                  <c:v>47</c:v>
                </c:pt>
                <c:pt idx="4">
                  <c:v>34</c:v>
                </c:pt>
              </c:numCache>
            </c:numRef>
          </c:val>
        </c:ser>
        <c:dLbls>
          <c:showLegendKey val="0"/>
          <c:showVal val="0"/>
          <c:showCatName val="0"/>
          <c:showSerName val="0"/>
          <c:showPercent val="0"/>
          <c:showBubbleSize val="0"/>
        </c:dLbls>
        <c:gapWidth val="50"/>
        <c:overlap val="100"/>
        <c:axId val="656180112"/>
        <c:axId val="656180504"/>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(n=455)</c:v>
                      </c:pt>
                      <c:pt idx="1">
                        <c:v>Bruker du parker/friområder i området der du bor (inkl. fjorden, marka, osv.) (n=444)</c:v>
                      </c:pt>
                      <c:pt idx="2">
                        <c:v>Bruker du parker/friområder i Oslo utenfor egen bydel (inkl. fjorden, marka, osv.) (n=452)</c:v>
                      </c:pt>
                      <c:pt idx="3">
                        <c:v>Deltar du i frivillig organisasjonsvirksomhet (n=450)</c:v>
                      </c:pt>
                      <c:pt idx="4">
                        <c:v>Driver du med idrett (n=453)</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561801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80504"/>
        <c:crosses val="autoZero"/>
        <c:auto val="0"/>
        <c:lblAlgn val="ctr"/>
        <c:lblOffset val="100"/>
        <c:noMultiLvlLbl val="0"/>
      </c:catAx>
      <c:valAx>
        <c:axId val="6561805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56180112"/>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9</c:v>
                </c:pt>
                <c:pt idx="1">
                  <c:v>30</c:v>
                </c:pt>
                <c:pt idx="2">
                  <c:v>11</c:v>
                </c:pt>
                <c:pt idx="3">
                  <c:v>12</c:v>
                </c:pt>
                <c:pt idx="4">
                  <c:v>31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656181288"/>
        <c:axId val="656181680"/>
      </c:barChart>
      <c:catAx>
        <c:axId val="656181288"/>
        <c:scaling>
          <c:orientation val="maxMin"/>
        </c:scaling>
        <c:delete val="1"/>
        <c:axPos val="l"/>
        <c:numFmt formatCode="General" sourceLinked="1"/>
        <c:majorTickMark val="out"/>
        <c:minorTickMark val="none"/>
        <c:tickLblPos val="nextTo"/>
        <c:crossAx val="656181680"/>
        <c:crosses val="autoZero"/>
        <c:auto val="0"/>
        <c:lblAlgn val="ctr"/>
        <c:lblOffset val="100"/>
        <c:noMultiLvlLbl val="0"/>
      </c:catAx>
      <c:valAx>
        <c:axId val="656181680"/>
        <c:scaling>
          <c:orientation val="minMax"/>
          <c:max val="1"/>
          <c:min val="0"/>
        </c:scaling>
        <c:delete val="1"/>
        <c:axPos val="t"/>
        <c:numFmt formatCode="0%" sourceLinked="1"/>
        <c:majorTickMark val="out"/>
        <c:minorTickMark val="none"/>
        <c:tickLblPos val="high"/>
        <c:crossAx val="6561812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(n=450)</c:v>
                </c:pt>
                <c:pt idx="1">
                  <c:v>Grusing og salting av veier (n=450)</c:v>
                </c:pt>
                <c:pt idx="2">
                  <c:v>Renhold	av veier (n=452)</c:v>
                </c:pt>
                <c:pt idx="3">
                  <c:v>Standard på veidekket (n=438)</c:v>
                </c:pt>
                <c:pt idx="4">
                  <c:v>Tilrettelegging for syklister (n=385)</c:v>
                </c:pt>
                <c:pt idx="5">
                  <c:v>Tilrettelegging for fotgjengere (n=444)</c:v>
                </c:pt>
                <c:pt idx="6">
                  <c:v>Snørydding, grusing og salting av gang- og sykkelveier (n=411)</c:v>
                </c:pt>
              </c:strCache>
            </c:strRef>
          </c:cat>
          <c:val>
            <c:numRef>
              <c:f>Sheet1!$D$2:$D$8</c:f>
              <c:numCache>
                <c:formatCode>0</c:formatCode>
                <c:ptCount val="7"/>
                <c:pt idx="0">
                  <c:v>43</c:v>
                </c:pt>
                <c:pt idx="1">
                  <c:v>28</c:v>
                </c:pt>
                <c:pt idx="2">
                  <c:v>27</c:v>
                </c:pt>
                <c:pt idx="3">
                  <c:v>51</c:v>
                </c:pt>
                <c:pt idx="4">
                  <c:v>14</c:v>
                </c:pt>
                <c:pt idx="5">
                  <c:v>14</c:v>
                </c:pt>
                <c:pt idx="6">
                  <c:v>30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(n=450)</c:v>
                </c:pt>
                <c:pt idx="1">
                  <c:v>Grusing og salting av veier (n=450)</c:v>
                </c:pt>
                <c:pt idx="2">
                  <c:v>Renhold	av veier (n=452)</c:v>
                </c:pt>
                <c:pt idx="3">
                  <c:v>Standard på veidekket (n=438)</c:v>
                </c:pt>
                <c:pt idx="4">
                  <c:v>Tilrettelegging for syklister (n=385)</c:v>
                </c:pt>
                <c:pt idx="5">
                  <c:v>Tilrettelegging for fotgjengere (n=444)</c:v>
                </c:pt>
                <c:pt idx="6">
                  <c:v>Snørydding, grusing og salting av gang- og sykkelveier (n=411)</c:v>
                </c:pt>
              </c:strCache>
            </c:strRef>
          </c:cat>
          <c:val>
            <c:numRef>
              <c:f>Sheet1!$C$2:$C$8</c:f>
              <c:numCache>
                <c:formatCode>0</c:formatCode>
                <c:ptCount val="7"/>
                <c:pt idx="0">
                  <c:v>40</c:v>
                </c:pt>
                <c:pt idx="1">
                  <c:v>51</c:v>
                </c:pt>
                <c:pt idx="2">
                  <c:v>53</c:v>
                </c:pt>
                <c:pt idx="3">
                  <c:v>38</c:v>
                </c:pt>
                <c:pt idx="4">
                  <c:v>49</c:v>
                </c:pt>
                <c:pt idx="5">
                  <c:v>50</c:v>
                </c:pt>
                <c:pt idx="6">
                  <c:v>48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(n=450)</c:v>
                </c:pt>
                <c:pt idx="1">
                  <c:v>Grusing og salting av veier (n=450)</c:v>
                </c:pt>
                <c:pt idx="2">
                  <c:v>Renhold	av veier (n=452)</c:v>
                </c:pt>
                <c:pt idx="3">
                  <c:v>Standard på veidekket (n=438)</c:v>
                </c:pt>
                <c:pt idx="4">
                  <c:v>Tilrettelegging for syklister (n=385)</c:v>
                </c:pt>
                <c:pt idx="5">
                  <c:v>Tilrettelegging for fotgjengere (n=444)</c:v>
                </c:pt>
                <c:pt idx="6">
                  <c:v>Snørydding, grusing og salting av gang- og sykkelveier (n=411)</c:v>
                </c:pt>
              </c:strCache>
            </c:strRef>
          </c:cat>
          <c:val>
            <c:numRef>
              <c:f>Sheet1!$B$2:$B$8</c:f>
              <c:numCache>
                <c:formatCode>0</c:formatCode>
                <c:ptCount val="7"/>
                <c:pt idx="0">
                  <c:v>17</c:v>
                </c:pt>
                <c:pt idx="1">
                  <c:v>22</c:v>
                </c:pt>
                <c:pt idx="2">
                  <c:v>20</c:v>
                </c:pt>
                <c:pt idx="3">
                  <c:v>10</c:v>
                </c:pt>
                <c:pt idx="4">
                  <c:v>37</c:v>
                </c:pt>
                <c:pt idx="5">
                  <c:v>35</c:v>
                </c:pt>
                <c:pt idx="6">
                  <c:v>23</c:v>
                </c:pt>
              </c:numCache>
            </c:numRef>
          </c:val>
        </c:ser>
        <c:dLbls>
          <c:showLegendKey val="0"/>
          <c:showVal val="0"/>
          <c:showCatName val="0"/>
          <c:showSerName val="0"/>
          <c:showPercent val="0"/>
          <c:showBubbleSize val="0"/>
        </c:dLbls>
        <c:gapWidth val="50"/>
        <c:overlap val="100"/>
        <c:axId val="656182464"/>
        <c:axId val="65618285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(n=450)</c:v>
                      </c:pt>
                      <c:pt idx="1">
                        <c:v>Grusing og salting av veier (n=450)</c:v>
                      </c:pt>
                      <c:pt idx="2">
                        <c:v>Renhold	av veier (n=452)</c:v>
                      </c:pt>
                      <c:pt idx="3">
                        <c:v>Standard på veidekket (n=438)</c:v>
                      </c:pt>
                      <c:pt idx="4">
                        <c:v>Tilrettelegging for syklister (n=385)</c:v>
                      </c:pt>
                      <c:pt idx="5">
                        <c:v>Tilrettelegging for fotgjengere (n=444)</c:v>
                      </c:pt>
                      <c:pt idx="6">
                        <c:v>Snørydding, grusing og salting av gang- og sykkelveier (n=411)</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561824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82856"/>
        <c:crosses val="autoZero"/>
        <c:auto val="0"/>
        <c:lblAlgn val="ctr"/>
        <c:lblOffset val="100"/>
        <c:noMultiLvlLbl val="0"/>
      </c:catAx>
      <c:valAx>
        <c:axId val="6561828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5618246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17</c:v>
                </c:pt>
                <c:pt idx="1">
                  <c:v>22</c:v>
                </c:pt>
                <c:pt idx="2">
                  <c:v>20</c:v>
                </c:pt>
                <c:pt idx="3">
                  <c:v>10</c:v>
                </c:pt>
                <c:pt idx="4">
                  <c:v>37</c:v>
                </c:pt>
                <c:pt idx="5">
                  <c:v>35</c:v>
                </c:pt>
                <c:pt idx="6">
                  <c:v>23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656183640"/>
        <c:axId val="656184032"/>
      </c:barChart>
      <c:catAx>
        <c:axId val="656183640"/>
        <c:scaling>
          <c:orientation val="maxMin"/>
        </c:scaling>
        <c:delete val="1"/>
        <c:axPos val="l"/>
        <c:numFmt formatCode="General" sourceLinked="1"/>
        <c:majorTickMark val="out"/>
        <c:minorTickMark val="none"/>
        <c:tickLblPos val="nextTo"/>
        <c:crossAx val="656184032"/>
        <c:crosses val="autoZero"/>
        <c:auto val="0"/>
        <c:lblAlgn val="ctr"/>
        <c:lblOffset val="100"/>
        <c:noMultiLvlLbl val="0"/>
      </c:catAx>
      <c:valAx>
        <c:axId val="656184032"/>
        <c:scaling>
          <c:orientation val="minMax"/>
          <c:max val="1"/>
          <c:min val="0"/>
        </c:scaling>
        <c:delete val="1"/>
        <c:axPos val="t"/>
        <c:numFmt formatCode="0%" sourceLinked="1"/>
        <c:majorTickMark val="out"/>
        <c:minorTickMark val="none"/>
        <c:tickLblPos val="high"/>
        <c:crossAx val="6561836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(n=445)</c:v>
                </c:pt>
                <c:pt idx="1">
                  <c:v>Muligheten for trafikksikker lek i området der du bor  (n=427)</c:v>
                </c:pt>
                <c:pt idx="2">
                  <c:v>Hastigheten på veiene i området der du bor  (n=446)</c:v>
                </c:pt>
                <c:pt idx="3">
                  <c:v>Fortau, fartsdempere og lignende tiltak i området der du bor  (n=442)</c:v>
                </c:pt>
              </c:strCache>
            </c:strRef>
          </c:cat>
          <c:val>
            <c:numRef>
              <c:f>Sheet1!$D$2:$D$5</c:f>
              <c:numCache>
                <c:formatCode>0</c:formatCode>
                <c:ptCount val="4"/>
                <c:pt idx="0">
                  <c:v>10</c:v>
                </c:pt>
                <c:pt idx="1">
                  <c:v>12</c:v>
                </c:pt>
                <c:pt idx="2">
                  <c:v>12</c:v>
                </c:pt>
                <c:pt idx="3">
                  <c:v>15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(n=445)</c:v>
                </c:pt>
                <c:pt idx="1">
                  <c:v>Muligheten for trafikksikker lek i området der du bor  (n=427)</c:v>
                </c:pt>
                <c:pt idx="2">
                  <c:v>Hastigheten på veiene i området der du bor  (n=446)</c:v>
                </c:pt>
                <c:pt idx="3">
                  <c:v>Fortau, fartsdempere og lignende tiltak i området der du bor  (n=442)</c:v>
                </c:pt>
              </c:strCache>
            </c:strRef>
          </c:cat>
          <c:val>
            <c:numRef>
              <c:f>Sheet1!$C$2:$C$5</c:f>
              <c:numCache>
                <c:formatCode>0</c:formatCode>
                <c:ptCount val="4"/>
                <c:pt idx="0">
                  <c:v>46</c:v>
                </c:pt>
                <c:pt idx="1">
                  <c:v>40</c:v>
                </c:pt>
                <c:pt idx="2">
                  <c:v>36</c:v>
                </c:pt>
                <c:pt idx="3">
                  <c:v>37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(n=445)</c:v>
                </c:pt>
                <c:pt idx="1">
                  <c:v>Muligheten for trafikksikker lek i området der du bor  (n=427)</c:v>
                </c:pt>
                <c:pt idx="2">
                  <c:v>Hastigheten på veiene i området der du bor  (n=446)</c:v>
                </c:pt>
                <c:pt idx="3">
                  <c:v>Fortau, fartsdempere og lignende tiltak i området der du bor  (n=442)</c:v>
                </c:pt>
              </c:strCache>
            </c:strRef>
          </c:cat>
          <c:val>
            <c:numRef>
              <c:f>Sheet1!$B$2:$B$5</c:f>
              <c:numCache>
                <c:formatCode>0</c:formatCode>
                <c:ptCount val="4"/>
                <c:pt idx="0">
                  <c:v>44</c:v>
                </c:pt>
                <c:pt idx="1">
                  <c:v>49</c:v>
                </c:pt>
                <c:pt idx="2">
                  <c:v>52</c:v>
                </c:pt>
                <c:pt idx="3">
                  <c:v>49</c:v>
                </c:pt>
              </c:numCache>
            </c:numRef>
          </c:val>
        </c:ser>
        <c:dLbls>
          <c:showLegendKey val="0"/>
          <c:showVal val="0"/>
          <c:showCatName val="0"/>
          <c:showSerName val="0"/>
          <c:showPercent val="0"/>
          <c:showBubbleSize val="0"/>
        </c:dLbls>
        <c:gapWidth val="50"/>
        <c:overlap val="100"/>
        <c:axId val="656184816"/>
        <c:axId val="6561852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(n=445)</c:v>
                      </c:pt>
                      <c:pt idx="1">
                        <c:v>Muligheten for trafikksikker lek i området der du bor  (n=427)</c:v>
                      </c:pt>
                      <c:pt idx="2">
                        <c:v>Hastigheten på veiene i området der du bor  (n=446)</c:v>
                      </c:pt>
                      <c:pt idx="3">
                        <c:v>Fortau, fartsdempere og lignende tiltak i området der du bor  (n=442)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561848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85208"/>
        <c:crosses val="autoZero"/>
        <c:auto val="0"/>
        <c:lblAlgn val="ctr"/>
        <c:lblOffset val="100"/>
        <c:noMultiLvlLbl val="0"/>
      </c:catAx>
      <c:valAx>
        <c:axId val="6561852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561848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44</c:v>
                </c:pt>
                <c:pt idx="1">
                  <c:v>49</c:v>
                </c:pt>
                <c:pt idx="2">
                  <c:v>52</c:v>
                </c:pt>
                <c:pt idx="3">
                  <c:v>49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656185992"/>
        <c:axId val="656186384"/>
      </c:barChart>
      <c:catAx>
        <c:axId val="656185992"/>
        <c:scaling>
          <c:orientation val="maxMin"/>
        </c:scaling>
        <c:delete val="1"/>
        <c:axPos val="l"/>
        <c:numFmt formatCode="General" sourceLinked="1"/>
        <c:majorTickMark val="out"/>
        <c:minorTickMark val="none"/>
        <c:tickLblPos val="nextTo"/>
        <c:crossAx val="656186384"/>
        <c:crosses val="autoZero"/>
        <c:auto val="0"/>
        <c:lblAlgn val="ctr"/>
        <c:lblOffset val="100"/>
        <c:noMultiLvlLbl val="0"/>
      </c:catAx>
      <c:valAx>
        <c:axId val="656186384"/>
        <c:scaling>
          <c:orientation val="minMax"/>
          <c:max val="1"/>
          <c:min val="0"/>
        </c:scaling>
        <c:delete val="1"/>
        <c:axPos val="t"/>
        <c:numFmt formatCode="0%" sourceLinked="1"/>
        <c:majorTickMark val="out"/>
        <c:minorTickMark val="none"/>
        <c:tickLblPos val="high"/>
        <c:crossAx val="6561859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(n=446)</c:v>
                </c:pt>
                <c:pt idx="1">
                  <c:v>Parkeringstilbudet der du bor (n=429)</c:v>
                </c:pt>
                <c:pt idx="2">
                  <c:v>Mulighetene for å sykle der du bor (n=440)</c:v>
                </c:pt>
                <c:pt idx="3">
                  <c:v>Det kollektive transporttilbudet der du bor (n=443)</c:v>
                </c:pt>
              </c:strCache>
            </c:strRef>
          </c:cat>
          <c:val>
            <c:numRef>
              <c:f>Sheet1!$D$2:$D$5</c:f>
              <c:numCache>
                <c:formatCode>0</c:formatCode>
                <c:ptCount val="4"/>
                <c:pt idx="0">
                  <c:v>3</c:v>
                </c:pt>
                <c:pt idx="1">
                  <c:v>15</c:v>
                </c:pt>
                <c:pt idx="2">
                  <c:v>3</c:v>
                </c:pt>
                <c:pt idx="3">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(n=446)</c:v>
                </c:pt>
                <c:pt idx="1">
                  <c:v>Parkeringstilbudet der du bor (n=429)</c:v>
                </c:pt>
                <c:pt idx="2">
                  <c:v>Mulighetene for å sykle der du bor (n=440)</c:v>
                </c:pt>
                <c:pt idx="3">
                  <c:v>Det kollektive transporttilbudet der du bor (n=443)</c:v>
                </c:pt>
              </c:strCache>
            </c:strRef>
          </c:cat>
          <c:val>
            <c:numRef>
              <c:f>Sheet1!$C$2:$C$5</c:f>
              <c:numCache>
                <c:formatCode>0</c:formatCode>
                <c:ptCount val="4"/>
                <c:pt idx="0">
                  <c:v>21</c:v>
                </c:pt>
                <c:pt idx="1">
                  <c:v>31</c:v>
                </c:pt>
                <c:pt idx="2">
                  <c:v>24</c:v>
                </c:pt>
                <c:pt idx="3">
                  <c:v>27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(n=446)</c:v>
                </c:pt>
                <c:pt idx="1">
                  <c:v>Parkeringstilbudet der du bor (n=429)</c:v>
                </c:pt>
                <c:pt idx="2">
                  <c:v>Mulighetene for å sykle der du bor (n=440)</c:v>
                </c:pt>
                <c:pt idx="3">
                  <c:v>Det kollektive transporttilbudet der du bor (n=443)</c:v>
                </c:pt>
              </c:strCache>
            </c:strRef>
          </c:cat>
          <c:val>
            <c:numRef>
              <c:f>Sheet1!$B$2:$B$5</c:f>
              <c:numCache>
                <c:formatCode>0</c:formatCode>
                <c:ptCount val="4"/>
                <c:pt idx="0">
                  <c:v>77</c:v>
                </c:pt>
                <c:pt idx="1">
                  <c:v>54</c:v>
                </c:pt>
                <c:pt idx="2">
                  <c:v>73</c:v>
                </c:pt>
                <c:pt idx="3">
                  <c:v>67</c:v>
                </c:pt>
              </c:numCache>
            </c:numRef>
          </c:val>
        </c:ser>
        <c:dLbls>
          <c:showLegendKey val="0"/>
          <c:showVal val="0"/>
          <c:showCatName val="0"/>
          <c:showSerName val="0"/>
          <c:showPercent val="0"/>
          <c:showBubbleSize val="0"/>
        </c:dLbls>
        <c:gapWidth val="50"/>
        <c:overlap val="100"/>
        <c:axId val="503564184"/>
        <c:axId val="50356457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(n=446)</c:v>
                      </c:pt>
                      <c:pt idx="1">
                        <c:v>Parkeringstilbudet der du bor (n=429)</c:v>
                      </c:pt>
                      <c:pt idx="2">
                        <c:v>Mulighetene for å sykle der du bor (n=440)</c:v>
                      </c:pt>
                      <c:pt idx="3">
                        <c:v>Det kollektive transporttilbudet der du bor (n=443)</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0356418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564576"/>
        <c:crosses val="autoZero"/>
        <c:auto val="0"/>
        <c:lblAlgn val="ctr"/>
        <c:lblOffset val="100"/>
        <c:noMultiLvlLbl val="0"/>
      </c:catAx>
      <c:valAx>
        <c:axId val="50356457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56418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(n=324)</c:v>
                </c:pt>
                <c:pt idx="1">
                  <c:v>Tilgang på parker/friområder for barn der du bor (n=410)</c:v>
                </c:pt>
                <c:pt idx="2">
                  <c:v>Trygghet for barn når det gjelder å ferdes ute der du bor (n=406)</c:v>
                </c:pt>
                <c:pt idx="3">
                  <c:v>Oppvekstmiljøet for barn der du bor (n=397)</c:v>
                </c:pt>
                <c:pt idx="4">
                  <c:v>Oppvekstmiljøet for ungdom der du bor (n=382)</c:v>
                </c:pt>
                <c:pt idx="5">
                  <c:v>Barnehagedekningen der du bor (n=260)</c:v>
                </c:pt>
              </c:strCache>
            </c:strRef>
          </c:cat>
          <c:val>
            <c:numRef>
              <c:f>Sheet1!$D$2:$D$7</c:f>
              <c:numCache>
                <c:formatCode>0</c:formatCode>
                <c:ptCount val="6"/>
                <c:pt idx="0">
                  <c:v>12</c:v>
                </c:pt>
                <c:pt idx="1">
                  <c:v>8</c:v>
                </c:pt>
                <c:pt idx="2">
                  <c:v>10</c:v>
                </c:pt>
                <c:pt idx="3">
                  <c:v>15</c:v>
                </c:pt>
                <c:pt idx="4">
                  <c:v>25</c:v>
                </c:pt>
                <c:pt idx="5">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(n=324)</c:v>
                </c:pt>
                <c:pt idx="1">
                  <c:v>Tilgang på parker/friområder for barn der du bor (n=410)</c:v>
                </c:pt>
                <c:pt idx="2">
                  <c:v>Trygghet for barn når det gjelder å ferdes ute der du bor (n=406)</c:v>
                </c:pt>
                <c:pt idx="3">
                  <c:v>Oppvekstmiljøet for barn der du bor (n=397)</c:v>
                </c:pt>
                <c:pt idx="4">
                  <c:v>Oppvekstmiljøet for ungdom der du bor (n=382)</c:v>
                </c:pt>
                <c:pt idx="5">
                  <c:v>Barnehagedekningen der du bor (n=260)</c:v>
                </c:pt>
              </c:strCache>
            </c:strRef>
          </c:cat>
          <c:val>
            <c:numRef>
              <c:f>Sheet1!$C$2:$C$7</c:f>
              <c:numCache>
                <c:formatCode>0</c:formatCode>
                <c:ptCount val="6"/>
                <c:pt idx="0">
                  <c:v>34</c:v>
                </c:pt>
                <c:pt idx="1">
                  <c:v>37</c:v>
                </c:pt>
                <c:pt idx="2">
                  <c:v>43</c:v>
                </c:pt>
                <c:pt idx="3">
                  <c:v>40</c:v>
                </c:pt>
                <c:pt idx="4">
                  <c:v>45</c:v>
                </c:pt>
                <c:pt idx="5">
                  <c:v>38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(n=324)</c:v>
                </c:pt>
                <c:pt idx="1">
                  <c:v>Tilgang på parker/friområder for barn der du bor (n=410)</c:v>
                </c:pt>
                <c:pt idx="2">
                  <c:v>Trygghet for barn når det gjelder å ferdes ute der du bor (n=406)</c:v>
                </c:pt>
                <c:pt idx="3">
                  <c:v>Oppvekstmiljøet for barn der du bor (n=397)</c:v>
                </c:pt>
                <c:pt idx="4">
                  <c:v>Oppvekstmiljøet for ungdom der du bor (n=382)</c:v>
                </c:pt>
                <c:pt idx="5">
                  <c:v>Barnehagedekningen der du bor (n=260)</c:v>
                </c:pt>
              </c:strCache>
            </c:strRef>
          </c:cat>
          <c:val>
            <c:numRef>
              <c:f>Sheet1!$B$2:$B$7</c:f>
              <c:numCache>
                <c:formatCode>0</c:formatCode>
                <c:ptCount val="6"/>
                <c:pt idx="0">
                  <c:v>54</c:v>
                </c:pt>
                <c:pt idx="1">
                  <c:v>55</c:v>
                </c:pt>
                <c:pt idx="2">
                  <c:v>47</c:v>
                </c:pt>
                <c:pt idx="3">
                  <c:v>45</c:v>
                </c:pt>
                <c:pt idx="4">
                  <c:v>31</c:v>
                </c:pt>
                <c:pt idx="5">
                  <c:v>50</c:v>
                </c:pt>
              </c:numCache>
            </c:numRef>
          </c:val>
        </c:ser>
        <c:dLbls>
          <c:showLegendKey val="0"/>
          <c:showVal val="0"/>
          <c:showCatName val="0"/>
          <c:showSerName val="0"/>
          <c:showPercent val="0"/>
          <c:showBubbleSize val="0"/>
        </c:dLbls>
        <c:gapWidth val="50"/>
        <c:overlap val="100"/>
        <c:axId val="656187168"/>
        <c:axId val="65618756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(n=324)</c:v>
                      </c:pt>
                      <c:pt idx="1">
                        <c:v>Tilgang på parker/friområder for barn der du bor (n=410)</c:v>
                      </c:pt>
                      <c:pt idx="2">
                        <c:v>Trygghet for barn når det gjelder å ferdes ute der du bor (n=406)</c:v>
                      </c:pt>
                      <c:pt idx="3">
                        <c:v>Oppvekstmiljøet for barn der du bor (n=397)</c:v>
                      </c:pt>
                      <c:pt idx="4">
                        <c:v>Oppvekstmiljøet for ungdom der du bor (n=382)</c:v>
                      </c:pt>
                      <c:pt idx="5">
                        <c:v>Barnehagedekningen der du bor (n=260)</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561871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87560"/>
        <c:crosses val="autoZero"/>
        <c:auto val="0"/>
        <c:lblAlgn val="ctr"/>
        <c:lblOffset val="100"/>
        <c:noMultiLvlLbl val="0"/>
      </c:catAx>
      <c:valAx>
        <c:axId val="65618756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561871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54</c:v>
                </c:pt>
                <c:pt idx="1">
                  <c:v>55</c:v>
                </c:pt>
                <c:pt idx="2">
                  <c:v>47</c:v>
                </c:pt>
                <c:pt idx="3">
                  <c:v>45</c:v>
                </c:pt>
                <c:pt idx="4">
                  <c:v>31</c:v>
                </c:pt>
                <c:pt idx="5">
                  <c:v>50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656188344"/>
        <c:axId val="656188736"/>
      </c:barChart>
      <c:catAx>
        <c:axId val="656188344"/>
        <c:scaling>
          <c:orientation val="maxMin"/>
        </c:scaling>
        <c:delete val="1"/>
        <c:axPos val="l"/>
        <c:numFmt formatCode="General" sourceLinked="1"/>
        <c:majorTickMark val="out"/>
        <c:minorTickMark val="none"/>
        <c:tickLblPos val="nextTo"/>
        <c:crossAx val="656188736"/>
        <c:crosses val="autoZero"/>
        <c:auto val="0"/>
        <c:lblAlgn val="ctr"/>
        <c:lblOffset val="100"/>
        <c:noMultiLvlLbl val="0"/>
      </c:catAx>
      <c:valAx>
        <c:axId val="656188736"/>
        <c:scaling>
          <c:orientation val="minMax"/>
          <c:max val="1"/>
          <c:min val="0"/>
        </c:scaling>
        <c:delete val="1"/>
        <c:axPos val="t"/>
        <c:numFmt formatCode="0%" sourceLinked="1"/>
        <c:majorTickMark val="out"/>
        <c:minorTickMark val="none"/>
        <c:tickLblPos val="high"/>
        <c:crossAx val="6561883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(n=306)</c:v>
                </c:pt>
                <c:pt idx="1">
                  <c:v>Det lokale kulturtilbudet der du bor (n=341)</c:v>
                </c:pt>
                <c:pt idx="2">
                  <c:v>Tilgang til bibliotek der du bor (n=421)</c:v>
                </c:pt>
                <c:pt idx="3">
                  <c:v>Kvalitet på bibliotekstjenesten (n=358)</c:v>
                </c:pt>
              </c:strCache>
            </c:strRef>
          </c:cat>
          <c:val>
            <c:numRef>
              <c:f>Sheet1!$D$2:$D$5</c:f>
              <c:numCache>
                <c:formatCode>0</c:formatCode>
                <c:ptCount val="4"/>
                <c:pt idx="0">
                  <c:v>16</c:v>
                </c:pt>
                <c:pt idx="1">
                  <c:v>21</c:v>
                </c:pt>
                <c:pt idx="2">
                  <c:v>5</c:v>
                </c:pt>
                <c:pt idx="3">
                  <c:v>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(n=306)</c:v>
                </c:pt>
                <c:pt idx="1">
                  <c:v>Det lokale kulturtilbudet der du bor (n=341)</c:v>
                </c:pt>
                <c:pt idx="2">
                  <c:v>Tilgang til bibliotek der du bor (n=421)</c:v>
                </c:pt>
                <c:pt idx="3">
                  <c:v>Kvalitet på bibliotekstjenesten (n=358)</c:v>
                </c:pt>
              </c:strCache>
            </c:strRef>
          </c:cat>
          <c:val>
            <c:numRef>
              <c:f>Sheet1!$C$2:$C$5</c:f>
              <c:numCache>
                <c:formatCode>0</c:formatCode>
                <c:ptCount val="4"/>
                <c:pt idx="0">
                  <c:v>46</c:v>
                </c:pt>
                <c:pt idx="1">
                  <c:v>54</c:v>
                </c:pt>
                <c:pt idx="2">
                  <c:v>24</c:v>
                </c:pt>
                <c:pt idx="3">
                  <c:v>20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(n=306)</c:v>
                </c:pt>
                <c:pt idx="1">
                  <c:v>Det lokale kulturtilbudet der du bor (n=341)</c:v>
                </c:pt>
                <c:pt idx="2">
                  <c:v>Tilgang til bibliotek der du bor (n=421)</c:v>
                </c:pt>
                <c:pt idx="3">
                  <c:v>Kvalitet på bibliotekstjenesten (n=358)</c:v>
                </c:pt>
              </c:strCache>
            </c:strRef>
          </c:cat>
          <c:val>
            <c:numRef>
              <c:f>Sheet1!$B$2:$B$5</c:f>
              <c:numCache>
                <c:formatCode>0</c:formatCode>
                <c:ptCount val="4"/>
                <c:pt idx="0">
                  <c:v>39</c:v>
                </c:pt>
                <c:pt idx="1">
                  <c:v>25</c:v>
                </c:pt>
                <c:pt idx="2">
                  <c:v>72</c:v>
                </c:pt>
                <c:pt idx="3">
                  <c:v>77</c:v>
                </c:pt>
              </c:numCache>
            </c:numRef>
          </c:val>
        </c:ser>
        <c:dLbls>
          <c:showLegendKey val="0"/>
          <c:showVal val="0"/>
          <c:showCatName val="0"/>
          <c:showSerName val="0"/>
          <c:showPercent val="0"/>
          <c:showBubbleSize val="0"/>
        </c:dLbls>
        <c:gapWidth val="50"/>
        <c:overlap val="100"/>
        <c:axId val="656189128"/>
        <c:axId val="6561899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(n=306)</c:v>
                      </c:pt>
                      <c:pt idx="1">
                        <c:v>Det lokale kulturtilbudet der du bor (n=341)</c:v>
                      </c:pt>
                      <c:pt idx="2">
                        <c:v>Tilgang til bibliotek der du bor (n=421)</c:v>
                      </c:pt>
                      <c:pt idx="3">
                        <c:v>Kvalitet på bibliotekstjenesten (n=358)</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561891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89912"/>
        <c:crosses val="autoZero"/>
        <c:auto val="0"/>
        <c:lblAlgn val="ctr"/>
        <c:lblOffset val="100"/>
        <c:noMultiLvlLbl val="0"/>
      </c:catAx>
      <c:valAx>
        <c:axId val="6561899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5618912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39</c:v>
                </c:pt>
                <c:pt idx="1">
                  <c:v>25</c:v>
                </c:pt>
                <c:pt idx="2">
                  <c:v>72</c:v>
                </c:pt>
                <c:pt idx="3">
                  <c:v>77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656190696"/>
        <c:axId val="656191088"/>
      </c:barChart>
      <c:catAx>
        <c:axId val="656190696"/>
        <c:scaling>
          <c:orientation val="maxMin"/>
        </c:scaling>
        <c:delete val="1"/>
        <c:axPos val="l"/>
        <c:numFmt formatCode="General" sourceLinked="1"/>
        <c:majorTickMark val="out"/>
        <c:minorTickMark val="none"/>
        <c:tickLblPos val="nextTo"/>
        <c:crossAx val="656191088"/>
        <c:crosses val="autoZero"/>
        <c:auto val="0"/>
        <c:lblAlgn val="ctr"/>
        <c:lblOffset val="100"/>
        <c:noMultiLvlLbl val="0"/>
      </c:catAx>
      <c:valAx>
        <c:axId val="656191088"/>
        <c:scaling>
          <c:orientation val="minMax"/>
          <c:max val="1"/>
          <c:min val="0"/>
        </c:scaling>
        <c:delete val="1"/>
        <c:axPos val="t"/>
        <c:numFmt formatCode="0%" sourceLinked="1"/>
        <c:majorTickMark val="out"/>
        <c:minorTickMark val="none"/>
        <c:tickLblPos val="high"/>
        <c:crossAx val="6561906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(n=362)</c:v>
                </c:pt>
                <c:pt idx="1">
                  <c:v>Informasjon fra Oslo kommune er tydelig og lett å forstå (n=395)</c:v>
                </c:pt>
                <c:pt idx="2">
                  <c:v>Det er enkelt å få tak i informasjonen jeg trenger (n=391)</c:v>
                </c:pt>
                <c:pt idx="3">
                  <c:v>Oslo kommune har gode digitale tjenester (n=345)</c:v>
                </c:pt>
                <c:pt idx="4">
                  <c:v>Det er enkelt å komme i kontakt med Oslo kommune (n=317)</c:v>
                </c:pt>
                <c:pt idx="5">
                  <c:v>Oslo kommunes digitale tjenester er enkle å bruke (n=323)</c:v>
                </c:pt>
              </c:strCache>
            </c:strRef>
          </c:cat>
          <c:val>
            <c:numRef>
              <c:f>Sheet1!$D$2:$D$7</c:f>
              <c:numCache>
                <c:formatCode>0</c:formatCode>
                <c:ptCount val="6"/>
                <c:pt idx="0">
                  <c:v>53</c:v>
                </c:pt>
                <c:pt idx="1">
                  <c:v>21</c:v>
                </c:pt>
                <c:pt idx="2">
                  <c:v>21</c:v>
                </c:pt>
                <c:pt idx="3">
                  <c:v>15</c:v>
                </c:pt>
                <c:pt idx="4">
                  <c:v>23</c:v>
                </c:pt>
                <c:pt idx="5">
                  <c:v>15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(n=362)</c:v>
                </c:pt>
                <c:pt idx="1">
                  <c:v>Informasjon fra Oslo kommune er tydelig og lett å forstå (n=395)</c:v>
                </c:pt>
                <c:pt idx="2">
                  <c:v>Det er enkelt å få tak i informasjonen jeg trenger (n=391)</c:v>
                </c:pt>
                <c:pt idx="3">
                  <c:v>Oslo kommune har gode digitale tjenester (n=345)</c:v>
                </c:pt>
                <c:pt idx="4">
                  <c:v>Det er enkelt å komme i kontakt med Oslo kommune (n=317)</c:v>
                </c:pt>
                <c:pt idx="5">
                  <c:v>Oslo kommunes digitale tjenester er enkle å bruke (n=323)</c:v>
                </c:pt>
              </c:strCache>
            </c:strRef>
          </c:cat>
          <c:val>
            <c:numRef>
              <c:f>Sheet1!$C$2:$C$7</c:f>
              <c:numCache>
                <c:formatCode>0</c:formatCode>
                <c:ptCount val="6"/>
                <c:pt idx="0">
                  <c:v>37</c:v>
                </c:pt>
                <c:pt idx="1">
                  <c:v>52</c:v>
                </c:pt>
                <c:pt idx="2">
                  <c:v>49</c:v>
                </c:pt>
                <c:pt idx="3">
                  <c:v>53</c:v>
                </c:pt>
                <c:pt idx="4">
                  <c:v>49</c:v>
                </c:pt>
                <c:pt idx="5">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(n=362)</c:v>
                </c:pt>
                <c:pt idx="1">
                  <c:v>Informasjon fra Oslo kommune er tydelig og lett å forstå (n=395)</c:v>
                </c:pt>
                <c:pt idx="2">
                  <c:v>Det er enkelt å få tak i informasjonen jeg trenger (n=391)</c:v>
                </c:pt>
                <c:pt idx="3">
                  <c:v>Oslo kommune har gode digitale tjenester (n=345)</c:v>
                </c:pt>
                <c:pt idx="4">
                  <c:v>Det er enkelt å komme i kontakt med Oslo kommune (n=317)</c:v>
                </c:pt>
                <c:pt idx="5">
                  <c:v>Oslo kommunes digitale tjenester er enkle å bruke (n=323)</c:v>
                </c:pt>
              </c:strCache>
            </c:strRef>
          </c:cat>
          <c:val>
            <c:numRef>
              <c:f>Sheet1!$B$2:$B$7</c:f>
              <c:numCache>
                <c:formatCode>0</c:formatCode>
                <c:ptCount val="6"/>
                <c:pt idx="0">
                  <c:v>10</c:v>
                </c:pt>
                <c:pt idx="1">
                  <c:v>27</c:v>
                </c:pt>
                <c:pt idx="2">
                  <c:v>30</c:v>
                </c:pt>
                <c:pt idx="3">
                  <c:v>32</c:v>
                </c:pt>
                <c:pt idx="4">
                  <c:v>28</c:v>
                </c:pt>
                <c:pt idx="5">
                  <c:v>30</c:v>
                </c:pt>
              </c:numCache>
            </c:numRef>
          </c:val>
        </c:ser>
        <c:dLbls>
          <c:showLegendKey val="0"/>
          <c:showVal val="0"/>
          <c:showCatName val="0"/>
          <c:showSerName val="0"/>
          <c:showPercent val="0"/>
          <c:showBubbleSize val="0"/>
        </c:dLbls>
        <c:gapWidth val="50"/>
        <c:overlap val="100"/>
        <c:axId val="656191872"/>
        <c:axId val="65619226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(n=362)</c:v>
                      </c:pt>
                      <c:pt idx="1">
                        <c:v>Informasjon fra Oslo kommune er tydelig og lett å forstå (n=395)</c:v>
                      </c:pt>
                      <c:pt idx="2">
                        <c:v>Det er enkelt å få tak i informasjonen jeg trenger (n=391)</c:v>
                      </c:pt>
                      <c:pt idx="3">
                        <c:v>Oslo kommune har gode digitale tjenester (n=345)</c:v>
                      </c:pt>
                      <c:pt idx="4">
                        <c:v>Det er enkelt å komme i kontakt med Oslo kommune (n=317)</c:v>
                      </c:pt>
                      <c:pt idx="5">
                        <c:v>Oslo kommunes digitale tjenester er enkle å bruke (n=323)</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561918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56192264"/>
        <c:crosses val="autoZero"/>
        <c:auto val="0"/>
        <c:lblAlgn val="ctr"/>
        <c:lblOffset val="100"/>
        <c:noMultiLvlLbl val="0"/>
      </c:catAx>
      <c:valAx>
        <c:axId val="65619226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5619187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10</c:v>
                </c:pt>
                <c:pt idx="1">
                  <c:v>27</c:v>
                </c:pt>
                <c:pt idx="2">
                  <c:v>30</c:v>
                </c:pt>
                <c:pt idx="3">
                  <c:v>32</c:v>
                </c:pt>
                <c:pt idx="4">
                  <c:v>28</c:v>
                </c:pt>
                <c:pt idx="5">
                  <c:v>30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656193048"/>
        <c:axId val="656193440"/>
      </c:barChart>
      <c:catAx>
        <c:axId val="656193048"/>
        <c:scaling>
          <c:orientation val="maxMin"/>
        </c:scaling>
        <c:delete val="1"/>
        <c:axPos val="l"/>
        <c:numFmt formatCode="General" sourceLinked="1"/>
        <c:majorTickMark val="out"/>
        <c:minorTickMark val="none"/>
        <c:tickLblPos val="nextTo"/>
        <c:crossAx val="656193440"/>
        <c:crosses val="autoZero"/>
        <c:auto val="0"/>
        <c:lblAlgn val="ctr"/>
        <c:lblOffset val="100"/>
        <c:noMultiLvlLbl val="0"/>
      </c:catAx>
      <c:valAx>
        <c:axId val="656193440"/>
        <c:scaling>
          <c:orientation val="minMax"/>
          <c:max val="1"/>
          <c:min val="0"/>
        </c:scaling>
        <c:delete val="1"/>
        <c:axPos val="t"/>
        <c:numFmt formatCode="0%" sourceLinked="1"/>
        <c:majorTickMark val="out"/>
        <c:minorTickMark val="none"/>
        <c:tickLblPos val="high"/>
        <c:crossAx val="6561930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77</c:v>
                </c:pt>
                <c:pt idx="1">
                  <c:v>54</c:v>
                </c:pt>
                <c:pt idx="2">
                  <c:v>73</c:v>
                </c:pt>
                <c:pt idx="3">
                  <c:v>67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503565360"/>
        <c:axId val="503565752"/>
      </c:barChart>
      <c:catAx>
        <c:axId val="503565360"/>
        <c:scaling>
          <c:orientation val="maxMin"/>
        </c:scaling>
        <c:delete val="1"/>
        <c:axPos val="l"/>
        <c:numFmt formatCode="General" sourceLinked="1"/>
        <c:majorTickMark val="out"/>
        <c:minorTickMark val="none"/>
        <c:tickLblPos val="nextTo"/>
        <c:crossAx val="503565752"/>
        <c:crosses val="autoZero"/>
        <c:auto val="0"/>
        <c:lblAlgn val="ctr"/>
        <c:lblOffset val="100"/>
        <c:noMultiLvlLbl val="0"/>
      </c:catAx>
      <c:valAx>
        <c:axId val="503565752"/>
        <c:scaling>
          <c:orientation val="minMax"/>
          <c:max val="1"/>
          <c:min val="0"/>
        </c:scaling>
        <c:delete val="1"/>
        <c:axPos val="t"/>
        <c:numFmt formatCode="0%" sourceLinked="1"/>
        <c:majorTickMark val="out"/>
        <c:minorTickMark val="none"/>
        <c:tickLblPos val="high"/>
        <c:crossAx val="50356536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(n=80)</c:v>
                </c:pt>
                <c:pt idx="1">
                  <c:v>Grunnskolens barnetrinn (1-7) (n=83)</c:v>
                </c:pt>
                <c:pt idx="2">
                  <c:v>Grunnskolens ungdomstrinn (8-10) (n=58)</c:v>
                </c:pt>
                <c:pt idx="3">
                  <c:v>Videregående skole (n=75)</c:v>
                </c:pt>
                <c:pt idx="4">
                  <c:v>Aktivitetsskolen (skolefritidsordningen) (n=40)</c:v>
                </c:pt>
                <c:pt idx="5">
                  <c:v>Kulturskolen (n=10)</c:v>
                </c:pt>
              </c:strCache>
            </c:strRef>
          </c:cat>
          <c:val>
            <c:numRef>
              <c:f>Sheet1!$D$2:$D$7</c:f>
              <c:numCache>
                <c:formatCode>0</c:formatCode>
                <c:ptCount val="6"/>
                <c:pt idx="0">
                  <c:v>1</c:v>
                </c:pt>
                <c:pt idx="1">
                  <c:v>8</c:v>
                </c:pt>
                <c:pt idx="2">
                  <c:v>11</c:v>
                </c:pt>
                <c:pt idx="3">
                  <c:v>7</c:v>
                </c:pt>
                <c:pt idx="4">
                  <c:v>0</c:v>
                </c:pt>
                <c:pt idx="5">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(n=80)</c:v>
                </c:pt>
                <c:pt idx="1">
                  <c:v>Grunnskolens barnetrinn (1-7) (n=83)</c:v>
                </c:pt>
                <c:pt idx="2">
                  <c:v>Grunnskolens ungdomstrinn (8-10) (n=58)</c:v>
                </c:pt>
                <c:pt idx="3">
                  <c:v>Videregående skole (n=75)</c:v>
                </c:pt>
                <c:pt idx="4">
                  <c:v>Aktivitetsskolen (skolefritidsordningen) (n=40)</c:v>
                </c:pt>
                <c:pt idx="5">
                  <c:v>Kulturskolen (n=10)</c:v>
                </c:pt>
              </c:strCache>
            </c:strRef>
          </c:cat>
          <c:val>
            <c:numRef>
              <c:f>Sheet1!$C$2:$C$7</c:f>
              <c:numCache>
                <c:formatCode>0</c:formatCode>
                <c:ptCount val="6"/>
                <c:pt idx="0">
                  <c:v>40</c:v>
                </c:pt>
                <c:pt idx="1">
                  <c:v>18</c:v>
                </c:pt>
                <c:pt idx="2">
                  <c:v>35</c:v>
                </c:pt>
                <c:pt idx="3">
                  <c:v>34</c:v>
                </c:pt>
                <c:pt idx="4">
                  <c:v>24</c:v>
                </c:pt>
                <c:pt idx="5">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(n=80)</c:v>
                </c:pt>
                <c:pt idx="1">
                  <c:v>Grunnskolens barnetrinn (1-7) (n=83)</c:v>
                </c:pt>
                <c:pt idx="2">
                  <c:v>Grunnskolens ungdomstrinn (8-10) (n=58)</c:v>
                </c:pt>
                <c:pt idx="3">
                  <c:v>Videregående skole (n=75)</c:v>
                </c:pt>
                <c:pt idx="4">
                  <c:v>Aktivitetsskolen (skolefritidsordningen) (n=40)</c:v>
                </c:pt>
                <c:pt idx="5">
                  <c:v>Kulturskolen (n=10)</c:v>
                </c:pt>
              </c:strCache>
            </c:strRef>
          </c:cat>
          <c:val>
            <c:numRef>
              <c:f>Sheet1!$B$2:$B$7</c:f>
              <c:numCache>
                <c:formatCode>0</c:formatCode>
                <c:ptCount val="6"/>
                <c:pt idx="0">
                  <c:v>59</c:v>
                </c:pt>
                <c:pt idx="1">
                  <c:v>74</c:v>
                </c:pt>
                <c:pt idx="2">
                  <c:v>54</c:v>
                </c:pt>
                <c:pt idx="3">
                  <c:v>59</c:v>
                </c:pt>
                <c:pt idx="4">
                  <c:v>76</c:v>
                </c:pt>
                <c:pt idx="5">
                  <c:v>48</c:v>
                </c:pt>
              </c:numCache>
            </c:numRef>
          </c:val>
        </c:ser>
        <c:dLbls>
          <c:showLegendKey val="0"/>
          <c:showVal val="0"/>
          <c:showCatName val="0"/>
          <c:showSerName val="0"/>
          <c:showPercent val="0"/>
          <c:showBubbleSize val="0"/>
        </c:dLbls>
        <c:gapWidth val="50"/>
        <c:overlap val="100"/>
        <c:axId val="503566536"/>
        <c:axId val="50356692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(n=80)</c:v>
                      </c:pt>
                      <c:pt idx="1">
                        <c:v>Grunnskolens barnetrinn (1-7) (n=83)</c:v>
                      </c:pt>
                      <c:pt idx="2">
                        <c:v>Grunnskolens ungdomstrinn (8-10) (n=58)</c:v>
                      </c:pt>
                      <c:pt idx="3">
                        <c:v>Videregående skole (n=75)</c:v>
                      </c:pt>
                      <c:pt idx="4">
                        <c:v>Aktivitetsskolen (skolefritidsordningen) (n=40)</c:v>
                      </c:pt>
                      <c:pt idx="5">
                        <c:v>Kulturskolen (n=10)</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035665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566928"/>
        <c:crosses val="autoZero"/>
        <c:auto val="0"/>
        <c:lblAlgn val="ctr"/>
        <c:lblOffset val="100"/>
        <c:noMultiLvlLbl val="0"/>
      </c:catAx>
      <c:valAx>
        <c:axId val="50356692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5665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59</c:v>
                </c:pt>
                <c:pt idx="1">
                  <c:v>74</c:v>
                </c:pt>
                <c:pt idx="2">
                  <c:v>54</c:v>
                </c:pt>
                <c:pt idx="3">
                  <c:v>59</c:v>
                </c:pt>
                <c:pt idx="4">
                  <c:v>76</c:v>
                </c:pt>
                <c:pt idx="5">
                  <c:v>48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503567712"/>
        <c:axId val="503568104"/>
      </c:barChart>
      <c:catAx>
        <c:axId val="503567712"/>
        <c:scaling>
          <c:orientation val="maxMin"/>
        </c:scaling>
        <c:delete val="1"/>
        <c:axPos val="l"/>
        <c:numFmt formatCode="General" sourceLinked="1"/>
        <c:majorTickMark val="out"/>
        <c:minorTickMark val="none"/>
        <c:tickLblPos val="nextTo"/>
        <c:crossAx val="503568104"/>
        <c:crosses val="autoZero"/>
        <c:auto val="0"/>
        <c:lblAlgn val="ctr"/>
        <c:lblOffset val="100"/>
        <c:noMultiLvlLbl val="0"/>
      </c:catAx>
      <c:valAx>
        <c:axId val="503568104"/>
        <c:scaling>
          <c:orientation val="minMax"/>
          <c:max val="1"/>
          <c:min val="0"/>
        </c:scaling>
        <c:delete val="1"/>
        <c:axPos val="t"/>
        <c:numFmt formatCode="0%" sourceLinked="1"/>
        <c:majorTickMark val="out"/>
        <c:minorTickMark val="none"/>
        <c:tickLblPos val="high"/>
        <c:crossAx val="50356771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(n=155)</c:v>
                </c:pt>
                <c:pt idx="1">
                  <c:v>Grunnskolens barnetrinn (1-7) (n=143)</c:v>
                </c:pt>
                <c:pt idx="2">
                  <c:v>Grunnskolens ungdomstrinn (8-10) (n=149)</c:v>
                </c:pt>
                <c:pt idx="3">
                  <c:v>Videregående skole (n=122)</c:v>
                </c:pt>
                <c:pt idx="4">
                  <c:v>Aktivitetsskolen (skolefritidsordningen) (n=131)</c:v>
                </c:pt>
                <c:pt idx="5">
                  <c:v>Kulturskolen (n=86)</c:v>
                </c:pt>
              </c:strCache>
            </c:strRef>
          </c:cat>
          <c:val>
            <c:numRef>
              <c:f>Sheet1!$D$2:$D$7</c:f>
              <c:numCache>
                <c:formatCode>0</c:formatCode>
                <c:ptCount val="6"/>
                <c:pt idx="0">
                  <c:v>6</c:v>
                </c:pt>
                <c:pt idx="1">
                  <c:v>4</c:v>
                </c:pt>
                <c:pt idx="2">
                  <c:v>6</c:v>
                </c:pt>
                <c:pt idx="3">
                  <c:v>24</c:v>
                </c:pt>
                <c:pt idx="4">
                  <c:v>12</c:v>
                </c:pt>
                <c:pt idx="5">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(n=155)</c:v>
                </c:pt>
                <c:pt idx="1">
                  <c:v>Grunnskolens barnetrinn (1-7) (n=143)</c:v>
                </c:pt>
                <c:pt idx="2">
                  <c:v>Grunnskolens ungdomstrinn (8-10) (n=149)</c:v>
                </c:pt>
                <c:pt idx="3">
                  <c:v>Videregående skole (n=122)</c:v>
                </c:pt>
                <c:pt idx="4">
                  <c:v>Aktivitetsskolen (skolefritidsordningen) (n=131)</c:v>
                </c:pt>
                <c:pt idx="5">
                  <c:v>Kulturskolen (n=86)</c:v>
                </c:pt>
              </c:strCache>
            </c:strRef>
          </c:cat>
          <c:val>
            <c:numRef>
              <c:f>Sheet1!$C$2:$C$7</c:f>
              <c:numCache>
                <c:formatCode>0</c:formatCode>
                <c:ptCount val="6"/>
                <c:pt idx="0">
                  <c:v>40</c:v>
                </c:pt>
                <c:pt idx="1">
                  <c:v>40</c:v>
                </c:pt>
                <c:pt idx="2">
                  <c:v>48</c:v>
                </c:pt>
                <c:pt idx="3">
                  <c:v>47</c:v>
                </c:pt>
                <c:pt idx="4">
                  <c:v>44</c:v>
                </c:pt>
                <c:pt idx="5">
                  <c:v>59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(n=155)</c:v>
                </c:pt>
                <c:pt idx="1">
                  <c:v>Grunnskolens barnetrinn (1-7) (n=143)</c:v>
                </c:pt>
                <c:pt idx="2">
                  <c:v>Grunnskolens ungdomstrinn (8-10) (n=149)</c:v>
                </c:pt>
                <c:pt idx="3">
                  <c:v>Videregående skole (n=122)</c:v>
                </c:pt>
                <c:pt idx="4">
                  <c:v>Aktivitetsskolen (skolefritidsordningen) (n=131)</c:v>
                </c:pt>
                <c:pt idx="5">
                  <c:v>Kulturskolen (n=86)</c:v>
                </c:pt>
              </c:strCache>
            </c:strRef>
          </c:cat>
          <c:val>
            <c:numRef>
              <c:f>Sheet1!$B$2:$B$7</c:f>
              <c:numCache>
                <c:formatCode>0</c:formatCode>
                <c:ptCount val="6"/>
                <c:pt idx="0">
                  <c:v>54</c:v>
                </c:pt>
                <c:pt idx="1">
                  <c:v>56</c:v>
                </c:pt>
                <c:pt idx="2">
                  <c:v>47</c:v>
                </c:pt>
                <c:pt idx="3">
                  <c:v>29</c:v>
                </c:pt>
                <c:pt idx="4">
                  <c:v>45</c:v>
                </c:pt>
                <c:pt idx="5">
                  <c:v>24</c:v>
                </c:pt>
              </c:numCache>
            </c:numRef>
          </c:val>
        </c:ser>
        <c:dLbls>
          <c:showLegendKey val="0"/>
          <c:showVal val="0"/>
          <c:showCatName val="0"/>
          <c:showSerName val="0"/>
          <c:showPercent val="0"/>
          <c:showBubbleSize val="0"/>
        </c:dLbls>
        <c:gapWidth val="50"/>
        <c:overlap val="100"/>
        <c:axId val="503568496"/>
        <c:axId val="50356928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(n=155)</c:v>
                      </c:pt>
                      <c:pt idx="1">
                        <c:v>Grunnskolens barnetrinn (1-7) (n=143)</c:v>
                      </c:pt>
                      <c:pt idx="2">
                        <c:v>Grunnskolens ungdomstrinn (8-10) (n=149)</c:v>
                      </c:pt>
                      <c:pt idx="3">
                        <c:v>Videregående skole (n=122)</c:v>
                      </c:pt>
                      <c:pt idx="4">
                        <c:v>Aktivitetsskolen (skolefritidsordningen) (n=131)</c:v>
                      </c:pt>
                      <c:pt idx="5">
                        <c:v>Kulturskolen (n=86)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035684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569280"/>
        <c:crosses val="autoZero"/>
        <c:auto val="0"/>
        <c:lblAlgn val="ctr"/>
        <c:lblOffset val="100"/>
        <c:noMultiLvlLbl val="0"/>
      </c:catAx>
      <c:valAx>
        <c:axId val="50356928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5684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Stovner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54</c:v>
                </c:pt>
                <c:pt idx="1">
                  <c:v>56</c:v>
                </c:pt>
                <c:pt idx="2">
                  <c:v>47</c:v>
                </c:pt>
                <c:pt idx="3">
                  <c:v>29</c:v>
                </c:pt>
                <c:pt idx="4">
                  <c:v>45</c:v>
                </c:pt>
                <c:pt idx="5">
                  <c:v>24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503570064"/>
        <c:axId val="503570456"/>
      </c:barChart>
      <c:catAx>
        <c:axId val="503570064"/>
        <c:scaling>
          <c:orientation val="maxMin"/>
        </c:scaling>
        <c:delete val="1"/>
        <c:axPos val="l"/>
        <c:numFmt formatCode="General" sourceLinked="1"/>
        <c:majorTickMark val="out"/>
        <c:minorTickMark val="none"/>
        <c:tickLblPos val="nextTo"/>
        <c:crossAx val="503570456"/>
        <c:crosses val="autoZero"/>
        <c:auto val="0"/>
        <c:lblAlgn val="ctr"/>
        <c:lblOffset val="100"/>
        <c:noMultiLvlLbl val="0"/>
      </c:catAx>
      <c:valAx>
        <c:axId val="503570456"/>
        <c:scaling>
          <c:orientation val="minMax"/>
          <c:max val="1"/>
          <c:min val="0"/>
        </c:scaling>
        <c:delete val="1"/>
        <c:axPos val="t"/>
        <c:numFmt formatCode="0%" sourceLinked="1"/>
        <c:majorTickMark val="out"/>
        <c:minorTickMark val="none"/>
        <c:tickLblPos val="high"/>
        <c:crossAx val="50357006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(n=308)</c:v>
                </c:pt>
                <c:pt idx="1">
                  <c:v>Legevakten (n=142)</c:v>
                </c:pt>
                <c:pt idx="2">
                  <c:v>Helsestasjonstjenesten (n=69)</c:v>
                </c:pt>
                <c:pt idx="3">
                  <c:v>Skolehelsetjenesten (n=41)</c:v>
                </c:pt>
                <c:pt idx="4">
                  <c:v>Sykehjem / botilbud for eldre (n=11)</c:v>
                </c:pt>
                <c:pt idx="5">
                  <c:v>Hjemmetjenesten (n=25)</c:v>
                </c:pt>
                <c:pt idx="6">
                  <c:v>Eldre- /seniorsenteret (n=16)</c:v>
                </c:pt>
                <c:pt idx="7">
                  <c:v>Barnevernstjenesten (n=8)</c:v>
                </c:pt>
                <c:pt idx="8">
                  <c:v>NAV-kontoret (n=101)</c:v>
                </c:pt>
                <c:pt idx="9">
                  <c:v>Aktivitetstilbudet til eldre (n=12)</c:v>
                </c:pt>
              </c:strCache>
            </c:strRef>
          </c:cat>
          <c:val>
            <c:numRef>
              <c:f>Sheet1!$D$2:$D$11</c:f>
              <c:numCache>
                <c:formatCode>0</c:formatCode>
                <c:ptCount val="10"/>
                <c:pt idx="0">
                  <c:v>7</c:v>
                </c:pt>
                <c:pt idx="1">
                  <c:v>14</c:v>
                </c:pt>
                <c:pt idx="2">
                  <c:v>1</c:v>
                </c:pt>
                <c:pt idx="3">
                  <c:v>7</c:v>
                </c:pt>
                <c:pt idx="4">
                  <c:v>7</c:v>
                </c:pt>
                <c:pt idx="5">
                  <c:v>21</c:v>
                </c:pt>
                <c:pt idx="6">
                  <c:v>12</c:v>
                </c:pt>
                <c:pt idx="7">
                  <c:v>0</c:v>
                </c:pt>
                <c:pt idx="8">
                  <c:v>31</c:v>
                </c:pt>
                <c:pt idx="9">
                  <c:v>25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(n=308)</c:v>
                </c:pt>
                <c:pt idx="1">
                  <c:v>Legevakten (n=142)</c:v>
                </c:pt>
                <c:pt idx="2">
                  <c:v>Helsestasjonstjenesten (n=69)</c:v>
                </c:pt>
                <c:pt idx="3">
                  <c:v>Skolehelsetjenesten (n=41)</c:v>
                </c:pt>
                <c:pt idx="4">
                  <c:v>Sykehjem / botilbud for eldre (n=11)</c:v>
                </c:pt>
                <c:pt idx="5">
                  <c:v>Hjemmetjenesten (n=25)</c:v>
                </c:pt>
                <c:pt idx="6">
                  <c:v>Eldre- /seniorsenteret (n=16)</c:v>
                </c:pt>
                <c:pt idx="7">
                  <c:v>Barnevernstjenesten (n=8)</c:v>
                </c:pt>
                <c:pt idx="8">
                  <c:v>NAV-kontoret (n=101)</c:v>
                </c:pt>
                <c:pt idx="9">
                  <c:v>Aktivitetstilbudet til eldre (n=12)</c:v>
                </c:pt>
              </c:strCache>
            </c:strRef>
          </c:cat>
          <c:val>
            <c:numRef>
              <c:f>Sheet1!$C$2:$C$11</c:f>
              <c:numCache>
                <c:formatCode>0</c:formatCode>
                <c:ptCount val="10"/>
                <c:pt idx="0">
                  <c:v>27</c:v>
                </c:pt>
                <c:pt idx="1">
                  <c:v>41</c:v>
                </c:pt>
                <c:pt idx="2">
                  <c:v>23</c:v>
                </c:pt>
                <c:pt idx="3">
                  <c:v>34</c:v>
                </c:pt>
                <c:pt idx="4">
                  <c:v>60</c:v>
                </c:pt>
                <c:pt idx="5">
                  <c:v>38</c:v>
                </c:pt>
                <c:pt idx="6">
                  <c:v>32</c:v>
                </c:pt>
                <c:pt idx="7">
                  <c:v>30</c:v>
                </c:pt>
                <c:pt idx="8">
                  <c:v>41</c:v>
                </c:pt>
                <c:pt idx="9">
                  <c:v>20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(n=308)</c:v>
                </c:pt>
                <c:pt idx="1">
                  <c:v>Legevakten (n=142)</c:v>
                </c:pt>
                <c:pt idx="2">
                  <c:v>Helsestasjonstjenesten (n=69)</c:v>
                </c:pt>
                <c:pt idx="3">
                  <c:v>Skolehelsetjenesten (n=41)</c:v>
                </c:pt>
                <c:pt idx="4">
                  <c:v>Sykehjem / botilbud for eldre (n=11)</c:v>
                </c:pt>
                <c:pt idx="5">
                  <c:v>Hjemmetjenesten (n=25)</c:v>
                </c:pt>
                <c:pt idx="6">
                  <c:v>Eldre- /seniorsenteret (n=16)</c:v>
                </c:pt>
                <c:pt idx="7">
                  <c:v>Barnevernstjenesten (n=8)</c:v>
                </c:pt>
                <c:pt idx="8">
                  <c:v>NAV-kontoret (n=101)</c:v>
                </c:pt>
                <c:pt idx="9">
                  <c:v>Aktivitetstilbudet til eldre (n=12)</c:v>
                </c:pt>
              </c:strCache>
            </c:strRef>
          </c:cat>
          <c:val>
            <c:numRef>
              <c:f>Sheet1!$B$2:$B$11</c:f>
              <c:numCache>
                <c:formatCode>0</c:formatCode>
                <c:ptCount val="10"/>
                <c:pt idx="0">
                  <c:v>66</c:v>
                </c:pt>
                <c:pt idx="1">
                  <c:v>45</c:v>
                </c:pt>
                <c:pt idx="2">
                  <c:v>75</c:v>
                </c:pt>
                <c:pt idx="3">
                  <c:v>59</c:v>
                </c:pt>
                <c:pt idx="4">
                  <c:v>33</c:v>
                </c:pt>
                <c:pt idx="5">
                  <c:v>41</c:v>
                </c:pt>
                <c:pt idx="6">
                  <c:v>56</c:v>
                </c:pt>
                <c:pt idx="7">
                  <c:v>70</c:v>
                </c:pt>
                <c:pt idx="8">
                  <c:v>28</c:v>
                </c:pt>
                <c:pt idx="9">
                  <c:v>55</c:v>
                </c:pt>
              </c:numCache>
            </c:numRef>
          </c:val>
        </c:ser>
        <c:dLbls>
          <c:showLegendKey val="0"/>
          <c:showVal val="0"/>
          <c:showCatName val="0"/>
          <c:showSerName val="0"/>
          <c:showPercent val="0"/>
          <c:showBubbleSize val="0"/>
        </c:dLbls>
        <c:gapWidth val="50"/>
        <c:overlap val="100"/>
        <c:axId val="503571240"/>
        <c:axId val="50357163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(n=308)</c:v>
                      </c:pt>
                      <c:pt idx="1">
                        <c:v>Legevakten (n=142)</c:v>
                      </c:pt>
                      <c:pt idx="2">
                        <c:v>Helsestasjonstjenesten (n=69)</c:v>
                      </c:pt>
                      <c:pt idx="3">
                        <c:v>Skolehelsetjenesten (n=41)</c:v>
                      </c:pt>
                      <c:pt idx="4">
                        <c:v>Sykehjem / botilbud for eldre (n=11)</c:v>
                      </c:pt>
                      <c:pt idx="5">
                        <c:v>Hjemmetjenesten (n=25)</c:v>
                      </c:pt>
                      <c:pt idx="6">
                        <c:v>Eldre- /seniorsenteret (n=16)</c:v>
                      </c:pt>
                      <c:pt idx="7">
                        <c:v>Barnevernstjenesten (n=8)</c:v>
                      </c:pt>
                      <c:pt idx="8">
                        <c:v>NAV-kontoret (n=101)</c:v>
                      </c:pt>
                      <c:pt idx="9">
                        <c:v>Aktivitetstilbudet til eldre (n=12)</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035712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03571632"/>
        <c:crosses val="autoZero"/>
        <c:auto val="0"/>
        <c:lblAlgn val="ctr"/>
        <c:lblOffset val="100"/>
        <c:noMultiLvlLbl val="0"/>
      </c:catAx>
      <c:valAx>
        <c:axId val="50357163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0357124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Stovner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3054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4635008-5662-448E-848A-8CBE789B65D7}"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3745675360"/>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769160745"/>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E2FB69F-E670-42D6-85AE-3DF6C1C01C07}"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297018347"/>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84861370"/>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E6FB98B-F9BB-4B85-AAF7-71A243F4D7A7}"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2582023793"/>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661677664"/>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248644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FA427A6-DE39-416A-8D65-C3E456C66D2A}"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591004447"/>
              </p:ext>
            </p:extLst>
          </p:nvPr>
        </p:nvGraphicFramePr>
        <p:xfrm>
          <a:off x="609600" y="1600200"/>
          <a:ext cx="920299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850505385"/>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767333E-6B24-4305-8444-9BA9EC5D6DF1}"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3878931395"/>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86340993"/>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74095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FEA2ECE-30A1-4165-95C2-571C44C13C61}"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284241830"/>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087142263"/>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E416E0B-8BA5-4B5C-8EFC-5212F62624EC}"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3466337236"/>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62446413"/>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FF5D60DE-9611-4FFB-B903-FD6D1448266A}"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2945122683"/>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67847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2151225-68B6-4CFF-9CAA-5788D779BF0C}"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3118396537"/>
              </p:ext>
            </p:extLst>
          </p:nvPr>
        </p:nvGraphicFramePr>
        <p:xfrm>
          <a:off x="609600"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963057442"/>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26770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BD5C1A0-E8F3-411A-8D91-1BC19F68553E}"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3667654915"/>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343848923"/>
              </p:ext>
            </p:extLst>
          </p:nvPr>
        </p:nvGraphicFramePr>
        <p:xfrm>
          <a:off x="8691716" y="1600200"/>
          <a:ext cx="289068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403545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9287BA6-D8E7-4F44-BF71-BC66163512FD}"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2734521347"/>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954081724"/>
              </p:ext>
            </p:extLst>
          </p:nvPr>
        </p:nvGraphicFramePr>
        <p:xfrm>
          <a:off x="8731044" y="1600200"/>
          <a:ext cx="28513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5970FEB-C16B-4B57-BF01-E9FC3CF9B265}"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2514037205"/>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844122218"/>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33626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64750D5-108A-4685-83A9-15C96AB9B7FB}"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232732875"/>
              </p:ext>
            </p:extLst>
          </p:nvPr>
        </p:nvGraphicFramePr>
        <p:xfrm>
          <a:off x="609600" y="1600200"/>
          <a:ext cx="922265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111945626"/>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407475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79BF51A-2A54-472F-8FA2-E0C086DC98C8}"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384433118"/>
              </p:ext>
            </p:extLst>
          </p:nvPr>
        </p:nvGraphicFramePr>
        <p:xfrm>
          <a:off x="609599" y="1600200"/>
          <a:ext cx="924232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784859545"/>
              </p:ext>
            </p:extLst>
          </p:nvPr>
        </p:nvGraphicFramePr>
        <p:xfrm>
          <a:off x="8711380" y="1600200"/>
          <a:ext cx="287101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1436847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33535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D139D14-FB31-4671-88EE-E37C9AC52F0F}"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1001268392"/>
              </p:ext>
            </p:extLst>
          </p:nvPr>
        </p:nvGraphicFramePr>
        <p:xfrm>
          <a:off x="609599" y="1600200"/>
          <a:ext cx="926198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280979052"/>
              </p:ext>
            </p:extLst>
          </p:nvPr>
        </p:nvGraphicFramePr>
        <p:xfrm>
          <a:off x="8701548" y="1600200"/>
          <a:ext cx="288085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597 </a:t>
            </a:r>
            <a:r>
              <a:rPr lang="nb-NO" sz="1200" dirty="0" smtId="4294967295"/>
              <a:t>svar fra bydel </a:t>
            </a:r>
            <a:r>
              <a:rPr lang="nb-NO" sz="1200" dirty="0" smtClean="0" smtId="4294967295"/>
              <a:t>Stovner (457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3557564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236979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074A732-1A17-4DDF-A03E-BFBF9848F6B2}"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1108821575"/>
              </p:ext>
            </p:extLst>
          </p:nvPr>
        </p:nvGraphicFramePr>
        <p:xfrm>
          <a:off x="609600" y="1600200"/>
          <a:ext cx="92128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3776618585"/>
              </p:ext>
            </p:extLst>
          </p:nvPr>
        </p:nvGraphicFramePr>
        <p:xfrm>
          <a:off x="8681776" y="1600200"/>
          <a:ext cx="290062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706C5DF-A62A-49E0-964E-5001D5E80C62}"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2050180751"/>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044061227"/>
              </p:ext>
            </p:extLst>
          </p:nvPr>
        </p:nvGraphicFramePr>
        <p:xfrm>
          <a:off x="8740876" y="1600200"/>
          <a:ext cx="284152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294408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650B5BB-21B1-44AC-A13C-F7EEC8BE728E}"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1794068048"/>
              </p:ext>
            </p:extLst>
          </p:nvPr>
        </p:nvGraphicFramePr>
        <p:xfrm>
          <a:off x="609600" y="1600200"/>
          <a:ext cx="923249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454479809"/>
              </p:ext>
            </p:extLst>
          </p:nvPr>
        </p:nvGraphicFramePr>
        <p:xfrm>
          <a:off x="8721212" y="1600200"/>
          <a:ext cx="286118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customXml/itemProps3.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TotalTime>
  <Words>1122</Words>
  <Application>Microsoft Office PowerPoint</Application>
  <PresentationFormat>Widescreen</PresentationFormat>
  <Paragraphs>164</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8</cp:revision>
  <cp:lastPrinted>2017-03-24T13:40:26Z</cp:lastPrinted>
  <dcterms:created xsi:type="dcterms:W3CDTF">2017-08-30T11:56:19Z</dcterms:created>
  <dcterms:modified xsi:type="dcterms:W3CDTF">2018-08-27T15:23:06Z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