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3" r:id="rId6"/>
    <p:sldId id="414" r:id="rId7"/>
    <p:sldId id="415" r:id="rId8"/>
    <p:sldId id="416" r:id="rId9"/>
    <p:sldId id="417" r:id="rId10"/>
    <p:sldId id="378" r:id="rId11"/>
    <p:sldId id="380" r:id="rId12"/>
    <p:sldId id="418" r:id="rId13"/>
    <p:sldId id="382" r:id="rId14"/>
    <p:sldId id="384" r:id="rId15"/>
    <p:sldId id="386" r:id="rId16"/>
    <p:sldId id="388" r:id="rId17"/>
    <p:sldId id="426" r:id="rId18"/>
    <p:sldId id="390" r:id="rId19"/>
    <p:sldId id="392" r:id="rId20"/>
    <p:sldId id="427" r:id="rId21"/>
    <p:sldId id="396" r:id="rId22"/>
    <p:sldId id="398" r:id="rId23"/>
    <p:sldId id="394" r:id="rId24"/>
    <p:sldId id="400" r:id="rId25"/>
    <p:sldId id="428" r:id="rId26"/>
    <p:sldId id="402" r:id="rId27"/>
    <p:sldId id="422" r:id="rId28"/>
    <p:sldId id="404" r:id="rId29"/>
    <p:sldId id="406" r:id="rId30"/>
    <p:sldId id="423" r:id="rId31"/>
    <p:sldId id="408" r:id="rId32"/>
    <p:sldId id="424" r:id="rId33"/>
    <p:sldId id="410" r:id="rId34"/>
    <p:sldId id="425" r:id="rId35"/>
    <p:sldId id="412" r:id="rId36"/>
  </p:sldIdLst>
  <p:sldSz cx="12192000" cy="6858000"/>
  <p:notesSz cx="6805613" cy="99393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476" autoAdjust="0"/>
  </p:normalViewPr>
  <p:slideViewPr>
    <p:cSldViewPr snapToGrid="0" showGuides="1">
      <p:cViewPr varScale="1">
        <p:scale>
          <a:sx n="97" d="100"/>
          <a:sy n="97" d="100"/>
        </p:scale>
        <p:origin x="114" y="888"/>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I </a:t>
            </a:r>
            <a:r>
              <a:rPr lang="nb-NO" dirty="0"/>
              <a:t>hvilken grad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(n=431)</c:v>
                </c:pt>
                <c:pt idx="1">
                  <c:v>Trives du i området der du bor? (n=421)</c:v>
                </c:pt>
                <c:pt idx="2">
                  <c:v>Er det pent i området der du bor? (n=428)</c:v>
                </c:pt>
                <c:pt idx="3">
                  <c:v>Finnes det utendørs møteplasser som er fristende å bruke i området der du bor? (n=426)</c:v>
                </c:pt>
                <c:pt idx="4">
                  <c:v>Er du en del av et godt nabofelleskap? (n=427)</c:v>
                </c:pt>
              </c:strCache>
            </c:strRef>
          </c:cat>
          <c:val>
            <c:numRef>
              <c:f>Sheet1!$D$2:$D$6</c:f>
              <c:numCache>
                <c:formatCode>0</c:formatCode>
                <c:ptCount val="5"/>
                <c:pt idx="0">
                  <c:v>2</c:v>
                </c:pt>
                <c:pt idx="1">
                  <c:v>2</c:v>
                </c:pt>
                <c:pt idx="2">
                  <c:v>6</c:v>
                </c:pt>
                <c:pt idx="3">
                  <c:v>13</c:v>
                </c:pt>
                <c:pt idx="4">
                  <c:v>12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(n=431)</c:v>
                </c:pt>
                <c:pt idx="1">
                  <c:v>Trives du i området der du bor? (n=421)</c:v>
                </c:pt>
                <c:pt idx="2">
                  <c:v>Er det pent i området der du bor? (n=428)</c:v>
                </c:pt>
                <c:pt idx="3">
                  <c:v>Finnes det utendørs møteplasser som er fristende å bruke i området der du bor? (n=426)</c:v>
                </c:pt>
                <c:pt idx="4">
                  <c:v>Er du en del av et godt nabofelleskap? (n=427)</c:v>
                </c:pt>
              </c:strCache>
            </c:strRef>
          </c:cat>
          <c:val>
            <c:numRef>
              <c:f>Sheet1!$C$2:$C$6</c:f>
              <c:numCache>
                <c:formatCode>0</c:formatCode>
                <c:ptCount val="5"/>
                <c:pt idx="0">
                  <c:v>21</c:v>
                </c:pt>
                <c:pt idx="1">
                  <c:v>19</c:v>
                </c:pt>
                <c:pt idx="2">
                  <c:v>38</c:v>
                </c:pt>
                <c:pt idx="3">
                  <c:v>37</c:v>
                </c:pt>
                <c:pt idx="4">
                  <c:v>46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(n=431)</c:v>
                </c:pt>
                <c:pt idx="1">
                  <c:v>Trives du i området der du bor? (n=421)</c:v>
                </c:pt>
                <c:pt idx="2">
                  <c:v>Er det pent i området der du bor? (n=428)</c:v>
                </c:pt>
                <c:pt idx="3">
                  <c:v>Finnes det utendørs møteplasser som er fristende å bruke i området der du bor? (n=426)</c:v>
                </c:pt>
                <c:pt idx="4">
                  <c:v>Er du en del av et godt nabofelleskap? (n=427)</c:v>
                </c:pt>
              </c:strCache>
            </c:strRef>
          </c:cat>
          <c:val>
            <c:numRef>
              <c:f>Sheet1!$B$2:$B$6</c:f>
              <c:numCache>
                <c:formatCode>0</c:formatCode>
                <c:ptCount val="5"/>
                <c:pt idx="0">
                  <c:v>77</c:v>
                </c:pt>
                <c:pt idx="1">
                  <c:v>78</c:v>
                </c:pt>
                <c:pt idx="2">
                  <c:v>56</c:v>
                </c:pt>
                <c:pt idx="3">
                  <c:v>50</c:v>
                </c:pt>
                <c:pt idx="4">
                  <c:v>43</c:v>
                </c:pt>
              </c:numCache>
            </c:numRef>
          </c:val>
        </c:ser>
        <c:dLbls>
          <c:showLegendKey val="0"/>
          <c:showVal val="0"/>
          <c:showCatName val="0"/>
          <c:showSerName val="0"/>
          <c:showPercent val="0"/>
          <c:showBubbleSize val="0"/>
        </c:dLbls>
        <c:gapWidth val="50"/>
        <c:overlap val="100"/>
        <c:axId val="626643656"/>
        <c:axId val="62664600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(n=431)</c:v>
                      </c:pt>
                      <c:pt idx="1">
                        <c:v>Trives du i området der du bor? (n=421)</c:v>
                      </c:pt>
                      <c:pt idx="2">
                        <c:v>Er det pent i området der du bor? (n=428)</c:v>
                      </c:pt>
                      <c:pt idx="3">
                        <c:v>Finnes det utendørs møteplasser som er fristende å bruke i området der du bor? (n=426)</c:v>
                      </c:pt>
                      <c:pt idx="4">
                        <c:v>Er du en del av et godt nabofelleskap? (n=427)</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62664365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6646008"/>
        <c:crosses val="autoZero"/>
        <c:auto val="0"/>
        <c:lblAlgn val="ctr"/>
        <c:lblOffset val="100"/>
        <c:noMultiLvlLbl val="0"/>
      </c:catAx>
      <c:valAx>
        <c:axId val="62664600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664365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71</c:v>
                </c:pt>
                <c:pt idx="1">
                  <c:v>49</c:v>
                </c:pt>
                <c:pt idx="2">
                  <c:v>61</c:v>
                </c:pt>
                <c:pt idx="3">
                  <c:v>45</c:v>
                </c:pt>
                <c:pt idx="4">
                  <c:v>30</c:v>
                </c:pt>
                <c:pt idx="5">
                  <c:v>52</c:v>
                </c:pt>
                <c:pt idx="6">
                  <c:v>56</c:v>
                </c:pt>
                <c:pt idx="7">
                  <c:v>28</c:v>
                </c:pt>
                <c:pt idx="8">
                  <c:v>29</c:v>
                </c:pt>
                <c:pt idx="9">
                  <c:v>37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626671488"/>
        <c:axId val="626671880"/>
      </c:barChart>
      <c:catAx>
        <c:axId val="626671488"/>
        <c:scaling>
          <c:orientation val="maxMin"/>
        </c:scaling>
        <c:delete val="1"/>
        <c:axPos val="l"/>
        <c:numFmt formatCode="General" sourceLinked="1"/>
        <c:majorTickMark val="out"/>
        <c:minorTickMark val="none"/>
        <c:tickLblPos val="nextTo"/>
        <c:crossAx val="626671880"/>
        <c:crosses val="autoZero"/>
        <c:auto val="0"/>
        <c:lblAlgn val="ctr"/>
        <c:lblOffset val="100"/>
        <c:noMultiLvlLbl val="0"/>
      </c:catAx>
      <c:valAx>
        <c:axId val="626671880"/>
        <c:scaling>
          <c:orientation val="minMax"/>
          <c:max val="1"/>
          <c:min val="0"/>
        </c:scaling>
        <c:delete val="1"/>
        <c:axPos val="t"/>
        <c:numFmt formatCode="0%" sourceLinked="1"/>
        <c:majorTickMark val="out"/>
        <c:minorTickMark val="none"/>
        <c:tickLblPos val="high"/>
        <c:crossAx val="62667148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(n=41)</c:v>
                </c:pt>
                <c:pt idx="1">
                  <c:v>Legevakten (n=119)</c:v>
                </c:pt>
                <c:pt idx="2">
                  <c:v>Helsestasjonstjenesten (n=99)</c:v>
                </c:pt>
                <c:pt idx="3">
                  <c:v>Skolehelsetjenesten (n=82)</c:v>
                </c:pt>
                <c:pt idx="4">
                  <c:v>Sykehjem / botilbud for eldre (n=88)</c:v>
                </c:pt>
                <c:pt idx="5">
                  <c:v>Hjemmetjenesten (n=75)</c:v>
                </c:pt>
                <c:pt idx="6">
                  <c:v>Eldre- /seniorsenteret (n=74)</c:v>
                </c:pt>
                <c:pt idx="7">
                  <c:v>Barnevernstjenesten (n=79)</c:v>
                </c:pt>
                <c:pt idx="8">
                  <c:v>NAV-kontoret (n=85)</c:v>
                </c:pt>
                <c:pt idx="9">
                  <c:v>Aktivitetstilbudet til eldre (n=66)</c:v>
                </c:pt>
              </c:strCache>
            </c:strRef>
          </c:cat>
          <c:val>
            <c:numRef>
              <c:f>Sheet1!$D$2:$D$11</c:f>
              <c:numCache>
                <c:formatCode>0</c:formatCode>
                <c:ptCount val="10"/>
                <c:pt idx="0">
                  <c:v>4</c:v>
                </c:pt>
                <c:pt idx="1">
                  <c:v>8</c:v>
                </c:pt>
                <c:pt idx="2">
                  <c:v>4</c:v>
                </c:pt>
                <c:pt idx="3">
                  <c:v>9</c:v>
                </c:pt>
                <c:pt idx="4">
                  <c:v>24</c:v>
                </c:pt>
                <c:pt idx="5">
                  <c:v>15</c:v>
                </c:pt>
                <c:pt idx="6">
                  <c:v>15</c:v>
                </c:pt>
                <c:pt idx="7">
                  <c:v>19</c:v>
                </c:pt>
                <c:pt idx="8">
                  <c:v>18</c:v>
                </c:pt>
                <c:pt idx="9">
                  <c:v>15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(n=41)</c:v>
                </c:pt>
                <c:pt idx="1">
                  <c:v>Legevakten (n=119)</c:v>
                </c:pt>
                <c:pt idx="2">
                  <c:v>Helsestasjonstjenesten (n=99)</c:v>
                </c:pt>
                <c:pt idx="3">
                  <c:v>Skolehelsetjenesten (n=82)</c:v>
                </c:pt>
                <c:pt idx="4">
                  <c:v>Sykehjem / botilbud for eldre (n=88)</c:v>
                </c:pt>
                <c:pt idx="5">
                  <c:v>Hjemmetjenesten (n=75)</c:v>
                </c:pt>
                <c:pt idx="6">
                  <c:v>Eldre- /seniorsenteret (n=74)</c:v>
                </c:pt>
                <c:pt idx="7">
                  <c:v>Barnevernstjenesten (n=79)</c:v>
                </c:pt>
                <c:pt idx="8">
                  <c:v>NAV-kontoret (n=85)</c:v>
                </c:pt>
                <c:pt idx="9">
                  <c:v>Aktivitetstilbudet til eldre (n=66)</c:v>
                </c:pt>
              </c:strCache>
            </c:strRef>
          </c:cat>
          <c:val>
            <c:numRef>
              <c:f>Sheet1!$C$2:$C$11</c:f>
              <c:numCache>
                <c:formatCode>0</c:formatCode>
                <c:ptCount val="10"/>
                <c:pt idx="0">
                  <c:v>36</c:v>
                </c:pt>
                <c:pt idx="1">
                  <c:v>47</c:v>
                </c:pt>
                <c:pt idx="2">
                  <c:v>56</c:v>
                </c:pt>
                <c:pt idx="3">
                  <c:v>59</c:v>
                </c:pt>
                <c:pt idx="4">
                  <c:v>60</c:v>
                </c:pt>
                <c:pt idx="5">
                  <c:v>64</c:v>
                </c:pt>
                <c:pt idx="6">
                  <c:v>64</c:v>
                </c:pt>
                <c:pt idx="7">
                  <c:v>53</c:v>
                </c:pt>
                <c:pt idx="8">
                  <c:v>64</c:v>
                </c:pt>
                <c:pt idx="9">
                  <c:v>61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(n=41)</c:v>
                </c:pt>
                <c:pt idx="1">
                  <c:v>Legevakten (n=119)</c:v>
                </c:pt>
                <c:pt idx="2">
                  <c:v>Helsestasjonstjenesten (n=99)</c:v>
                </c:pt>
                <c:pt idx="3">
                  <c:v>Skolehelsetjenesten (n=82)</c:v>
                </c:pt>
                <c:pt idx="4">
                  <c:v>Sykehjem / botilbud for eldre (n=88)</c:v>
                </c:pt>
                <c:pt idx="5">
                  <c:v>Hjemmetjenesten (n=75)</c:v>
                </c:pt>
                <c:pt idx="6">
                  <c:v>Eldre- /seniorsenteret (n=74)</c:v>
                </c:pt>
                <c:pt idx="7">
                  <c:v>Barnevernstjenesten (n=79)</c:v>
                </c:pt>
                <c:pt idx="8">
                  <c:v>NAV-kontoret (n=85)</c:v>
                </c:pt>
                <c:pt idx="9">
                  <c:v>Aktivitetstilbudet til eldre (n=66)</c:v>
                </c:pt>
              </c:strCache>
            </c:strRef>
          </c:cat>
          <c:val>
            <c:numRef>
              <c:f>Sheet1!$B$2:$B$11</c:f>
              <c:numCache>
                <c:formatCode>0</c:formatCode>
                <c:ptCount val="10"/>
                <c:pt idx="0">
                  <c:v>60</c:v>
                </c:pt>
                <c:pt idx="1">
                  <c:v>46</c:v>
                </c:pt>
                <c:pt idx="2">
                  <c:v>39</c:v>
                </c:pt>
                <c:pt idx="3">
                  <c:v>32</c:v>
                </c:pt>
                <c:pt idx="4">
                  <c:v>16</c:v>
                </c:pt>
                <c:pt idx="5">
                  <c:v>21</c:v>
                </c:pt>
                <c:pt idx="6">
                  <c:v>21</c:v>
                </c:pt>
                <c:pt idx="7">
                  <c:v>29</c:v>
                </c:pt>
                <c:pt idx="8">
                  <c:v>18</c:v>
                </c:pt>
                <c:pt idx="9">
                  <c:v>24</c:v>
                </c:pt>
              </c:numCache>
            </c:numRef>
          </c:val>
        </c:ser>
        <c:dLbls>
          <c:showLegendKey val="0"/>
          <c:showVal val="0"/>
          <c:showCatName val="0"/>
          <c:showSerName val="0"/>
          <c:showPercent val="0"/>
          <c:showBubbleSize val="0"/>
        </c:dLbls>
        <c:gapWidth val="50"/>
        <c:overlap val="100"/>
        <c:axId val="626672664"/>
        <c:axId val="62667305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(n=41)</c:v>
                      </c:pt>
                      <c:pt idx="1">
                        <c:v>Legevakten (n=119)</c:v>
                      </c:pt>
                      <c:pt idx="2">
                        <c:v>Helsestasjonstjenesten (n=99)</c:v>
                      </c:pt>
                      <c:pt idx="3">
                        <c:v>Skolehelsetjenesten (n=82)</c:v>
                      </c:pt>
                      <c:pt idx="4">
                        <c:v>Sykehjem / botilbud for eldre (n=88)</c:v>
                      </c:pt>
                      <c:pt idx="5">
                        <c:v>Hjemmetjenesten (n=75)</c:v>
                      </c:pt>
                      <c:pt idx="6">
                        <c:v>Eldre- /seniorsenteret (n=74)</c:v>
                      </c:pt>
                      <c:pt idx="7">
                        <c:v>Barnevernstjenesten (n=79)</c:v>
                      </c:pt>
                      <c:pt idx="8">
                        <c:v>NAV-kontoret (n=85)</c:v>
                      </c:pt>
                      <c:pt idx="9">
                        <c:v>Aktivitetstilbudet til eldre (n=66)</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62667266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6673056"/>
        <c:crosses val="autoZero"/>
        <c:auto val="0"/>
        <c:lblAlgn val="ctr"/>
        <c:lblOffset val="100"/>
        <c:noMultiLvlLbl val="0"/>
      </c:catAx>
      <c:valAx>
        <c:axId val="62667305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667266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60</c:v>
                </c:pt>
                <c:pt idx="1">
                  <c:v>46</c:v>
                </c:pt>
                <c:pt idx="2">
                  <c:v>39</c:v>
                </c:pt>
                <c:pt idx="3">
                  <c:v>32</c:v>
                </c:pt>
                <c:pt idx="4">
                  <c:v>16</c:v>
                </c:pt>
                <c:pt idx="5">
                  <c:v>21</c:v>
                </c:pt>
                <c:pt idx="6">
                  <c:v>21</c:v>
                </c:pt>
                <c:pt idx="7">
                  <c:v>29</c:v>
                </c:pt>
                <c:pt idx="8">
                  <c:v>18</c:v>
                </c:pt>
                <c:pt idx="9">
                  <c:v>24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626673840"/>
        <c:axId val="626674232"/>
      </c:barChart>
      <c:catAx>
        <c:axId val="626673840"/>
        <c:scaling>
          <c:orientation val="maxMin"/>
        </c:scaling>
        <c:delete val="1"/>
        <c:axPos val="l"/>
        <c:numFmt formatCode="General" sourceLinked="1"/>
        <c:majorTickMark val="out"/>
        <c:minorTickMark val="none"/>
        <c:tickLblPos val="nextTo"/>
        <c:crossAx val="626674232"/>
        <c:crosses val="autoZero"/>
        <c:auto val="0"/>
        <c:lblAlgn val="ctr"/>
        <c:lblOffset val="100"/>
        <c:noMultiLvlLbl val="0"/>
      </c:catAx>
      <c:valAx>
        <c:axId val="626674232"/>
        <c:scaling>
          <c:orientation val="minMax"/>
          <c:max val="1"/>
          <c:min val="0"/>
        </c:scaling>
        <c:delete val="1"/>
        <c:axPos val="t"/>
        <c:numFmt formatCode="0%" sourceLinked="1"/>
        <c:majorTickMark val="out"/>
        <c:minorTickMark val="none"/>
        <c:tickLblPos val="high"/>
        <c:crossAx val="62667384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(n=439)</c:v>
                </c:pt>
                <c:pt idx="1">
                  <c:v>kveldstid i Oslo sentrum  (n=429)</c:v>
                </c:pt>
                <c:pt idx="2">
                  <c:v>dagtid der du bor (n=442)</c:v>
                </c:pt>
                <c:pt idx="3">
                  <c:v>kveldstid der du bor (n=438)</c:v>
                </c:pt>
              </c:strCache>
            </c:strRef>
          </c:cat>
          <c:val>
            <c:numRef>
              <c:f>Sheet1!$D$2:$D$5</c:f>
              <c:numCache>
                <c:formatCode>0</c:formatCode>
                <c:ptCount val="4"/>
                <c:pt idx="0">
                  <c:v>2</c:v>
                </c:pt>
                <c:pt idx="1">
                  <c:v>15</c:v>
                </c:pt>
                <c:pt idx="2">
                  <c:v>0</c:v>
                </c:pt>
                <c:pt idx="3">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(n=439)</c:v>
                </c:pt>
                <c:pt idx="1">
                  <c:v>kveldstid i Oslo sentrum  (n=429)</c:v>
                </c:pt>
                <c:pt idx="2">
                  <c:v>dagtid der du bor (n=442)</c:v>
                </c:pt>
                <c:pt idx="3">
                  <c:v>kveldstid der du bor (n=438)</c:v>
                </c:pt>
              </c:strCache>
            </c:strRef>
          </c:cat>
          <c:val>
            <c:numRef>
              <c:f>Sheet1!$C$2:$C$5</c:f>
              <c:numCache>
                <c:formatCode>0</c:formatCode>
                <c:ptCount val="4"/>
                <c:pt idx="0">
                  <c:v>20</c:v>
                </c:pt>
                <c:pt idx="1">
                  <c:v>47</c:v>
                </c:pt>
                <c:pt idx="2">
                  <c:v>6</c:v>
                </c:pt>
                <c:pt idx="3">
                  <c:v>22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(n=439)</c:v>
                </c:pt>
                <c:pt idx="1">
                  <c:v>kveldstid i Oslo sentrum  (n=429)</c:v>
                </c:pt>
                <c:pt idx="2">
                  <c:v>dagtid der du bor (n=442)</c:v>
                </c:pt>
                <c:pt idx="3">
                  <c:v>kveldstid der du bor (n=438)</c:v>
                </c:pt>
              </c:strCache>
            </c:strRef>
          </c:cat>
          <c:val>
            <c:numRef>
              <c:f>Sheet1!$B$2:$B$5</c:f>
              <c:numCache>
                <c:formatCode>0</c:formatCode>
                <c:ptCount val="4"/>
                <c:pt idx="0">
                  <c:v>78</c:v>
                </c:pt>
                <c:pt idx="1">
                  <c:v>37</c:v>
                </c:pt>
                <c:pt idx="2">
                  <c:v>93</c:v>
                </c:pt>
                <c:pt idx="3">
                  <c:v>73</c:v>
                </c:pt>
              </c:numCache>
            </c:numRef>
          </c:val>
        </c:ser>
        <c:dLbls>
          <c:showLegendKey val="0"/>
          <c:showVal val="0"/>
          <c:showCatName val="0"/>
          <c:showSerName val="0"/>
          <c:showPercent val="0"/>
          <c:showBubbleSize val="0"/>
        </c:dLbls>
        <c:gapWidth val="50"/>
        <c:overlap val="100"/>
        <c:axId val="626675016"/>
        <c:axId val="62667540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dagtid i Oslo sentrum  (n=439)</c:v>
                      </c:pt>
                      <c:pt idx="1">
                        <c:v>kveldstid i Oslo sentrum  (n=429)</c:v>
                      </c:pt>
                      <c:pt idx="2">
                        <c:v>dagtid der du bor (n=442)</c:v>
                      </c:pt>
                      <c:pt idx="3">
                        <c:v>kveldstid der du bor (n=438)</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266750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6675408"/>
        <c:crosses val="autoZero"/>
        <c:auto val="0"/>
        <c:lblAlgn val="ctr"/>
        <c:lblOffset val="100"/>
        <c:noMultiLvlLbl val="0"/>
      </c:catAx>
      <c:valAx>
        <c:axId val="62667540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667501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78</c:v>
                </c:pt>
                <c:pt idx="1">
                  <c:v>37</c:v>
                </c:pt>
                <c:pt idx="2">
                  <c:v>93</c:v>
                </c:pt>
                <c:pt idx="3">
                  <c:v>73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561889088"/>
        <c:axId val="561889480"/>
      </c:barChart>
      <c:catAx>
        <c:axId val="561889088"/>
        <c:scaling>
          <c:orientation val="maxMin"/>
        </c:scaling>
        <c:delete val="1"/>
        <c:axPos val="l"/>
        <c:numFmt formatCode="General" sourceLinked="1"/>
        <c:majorTickMark val="out"/>
        <c:minorTickMark val="none"/>
        <c:tickLblPos val="nextTo"/>
        <c:crossAx val="561889480"/>
        <c:crosses val="autoZero"/>
        <c:auto val="0"/>
        <c:lblAlgn val="ctr"/>
        <c:lblOffset val="100"/>
        <c:noMultiLvlLbl val="0"/>
      </c:catAx>
      <c:valAx>
        <c:axId val="561889480"/>
        <c:scaling>
          <c:orientation val="minMax"/>
          <c:max val="1"/>
          <c:min val="0"/>
        </c:scaling>
        <c:delete val="1"/>
        <c:axPos val="t"/>
        <c:numFmt formatCode="0%" sourceLinked="1"/>
        <c:majorTickMark val="out"/>
        <c:minorTickMark val="none"/>
        <c:tickLblPos val="high"/>
        <c:crossAx val="56188908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en kommunal tjeneste, på grunn av:</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(n=3)</c:v>
                </c:pt>
                <c:pt idx="1">
                  <c:v>Alder (n=5)</c:v>
                </c:pt>
                <c:pt idx="2">
                  <c:v>Funksjonsevne (n=3)</c:v>
                </c:pt>
                <c:pt idx="3">
                  <c:v>Seksuell orientering (n=1)</c:v>
                </c:pt>
                <c:pt idx="4">
                  <c:v>Hudfarge (n=12)</c:v>
                </c:pt>
                <c:pt idx="5">
                  <c:v>Språk (n=10)</c:v>
                </c:pt>
                <c:pt idx="6">
                  <c:v>Religion/livssyn (n=7)</c:v>
                </c:pt>
                <c:pt idx="7">
                  <c:v>Annet, noter: (n=9)</c:v>
                </c:pt>
                <c:pt idx="8">
                  <c:v>Nei (n=402)</c:v>
                </c:pt>
              </c:strCache>
            </c:strRef>
          </c:cat>
          <c:val>
            <c:numRef>
              <c:f>Sheet1!$B$2:$B$10</c:f>
              <c:numCache>
                <c:formatCode>0</c:formatCode>
                <c:ptCount val="9"/>
                <c:pt idx="0">
                  <c:v>1</c:v>
                </c:pt>
                <c:pt idx="1">
                  <c:v>1</c:v>
                </c:pt>
                <c:pt idx="2">
                  <c:v>1</c:v>
                </c:pt>
                <c:pt idx="3">
                  <c:v>0</c:v>
                </c:pt>
                <c:pt idx="4">
                  <c:v>3</c:v>
                </c:pt>
                <c:pt idx="5">
                  <c:v>2</c:v>
                </c:pt>
                <c:pt idx="6">
                  <c:v>2</c:v>
                </c:pt>
                <c:pt idx="7">
                  <c:v>2</c:v>
                </c:pt>
                <c:pt idx="8">
                  <c:v>93</c:v>
                </c:pt>
              </c:numCache>
            </c:numRef>
          </c:val>
        </c:ser>
        <c:dLbls>
          <c:showLegendKey val="0"/>
          <c:showVal val="0"/>
          <c:showCatName val="0"/>
          <c:showSerName val="0"/>
          <c:showPercent val="0"/>
          <c:showBubbleSize val="0"/>
        </c:dLbls>
        <c:gapWidth val="50"/>
        <c:axId val="561890264"/>
        <c:axId val="561890656"/>
      </c:barChart>
      <c:catAx>
        <c:axId val="56189026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1890656"/>
        <c:crosses val="autoZero"/>
        <c:auto val="0"/>
        <c:lblAlgn val="ctr"/>
        <c:lblOffset val="100"/>
        <c:tickLblSkip val="1"/>
        <c:noMultiLvlLbl val="0"/>
      </c:catAx>
      <c:valAx>
        <c:axId val="561890656"/>
        <c:scaling>
          <c:orientation val="minMax"/>
          <c:max val="100"/>
          <c:min val="0"/>
        </c:scaling>
        <c:delete val="1"/>
        <c:axPos val="t"/>
        <c:numFmt formatCode="0" sourceLinked="1"/>
        <c:majorTickMark val="out"/>
        <c:minorTickMark val="none"/>
        <c:tickLblPos val="nextTo"/>
        <c:crossAx val="561890264"/>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andre innbyggere, på grunn av:</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(n=11)</c:v>
                </c:pt>
                <c:pt idx="1">
                  <c:v>Alder (n=7)</c:v>
                </c:pt>
                <c:pt idx="2">
                  <c:v>Funksjonsevne (n=3)</c:v>
                </c:pt>
                <c:pt idx="3">
                  <c:v>Seksuell orientering (n=4)</c:v>
                </c:pt>
                <c:pt idx="4">
                  <c:v>Hudfarge (n=23)</c:v>
                </c:pt>
                <c:pt idx="5">
                  <c:v>Språk (n=11)</c:v>
                </c:pt>
                <c:pt idx="6">
                  <c:v>Religion/livssyn (n=15)</c:v>
                </c:pt>
                <c:pt idx="7">
                  <c:v>Annet, noter: (n=14)</c:v>
                </c:pt>
                <c:pt idx="8">
                  <c:v>Nei (n=387)</c:v>
                </c:pt>
              </c:strCache>
            </c:strRef>
          </c:cat>
          <c:val>
            <c:numRef>
              <c:f>Sheet1!$B$2:$B$10</c:f>
              <c:numCache>
                <c:formatCode>0</c:formatCode>
                <c:ptCount val="9"/>
                <c:pt idx="0">
                  <c:v>2</c:v>
                </c:pt>
                <c:pt idx="1">
                  <c:v>2</c:v>
                </c:pt>
                <c:pt idx="2">
                  <c:v>1</c:v>
                </c:pt>
                <c:pt idx="3">
                  <c:v>1</c:v>
                </c:pt>
                <c:pt idx="4">
                  <c:v>5</c:v>
                </c:pt>
                <c:pt idx="5">
                  <c:v>3</c:v>
                </c:pt>
                <c:pt idx="6">
                  <c:v>3</c:v>
                </c:pt>
                <c:pt idx="7">
                  <c:v>3</c:v>
                </c:pt>
                <c:pt idx="8">
                  <c:v>88</c:v>
                </c:pt>
              </c:numCache>
            </c:numRef>
          </c:val>
        </c:ser>
        <c:dLbls>
          <c:showLegendKey val="0"/>
          <c:showVal val="0"/>
          <c:showCatName val="0"/>
          <c:showSerName val="0"/>
          <c:showPercent val="0"/>
          <c:showBubbleSize val="0"/>
        </c:dLbls>
        <c:gapWidth val="50"/>
        <c:axId val="561891440"/>
        <c:axId val="561891832"/>
      </c:barChart>
      <c:catAx>
        <c:axId val="56189144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1891832"/>
        <c:crosses val="autoZero"/>
        <c:auto val="0"/>
        <c:lblAlgn val="ctr"/>
        <c:lblOffset val="100"/>
        <c:tickLblSkip val="1"/>
        <c:noMultiLvlLbl val="0"/>
      </c:catAx>
      <c:valAx>
        <c:axId val="561891832"/>
        <c:scaling>
          <c:orientation val="minMax"/>
          <c:max val="100"/>
          <c:min val="0"/>
        </c:scaling>
        <c:delete val="1"/>
        <c:axPos val="t"/>
        <c:numFmt formatCode="0" sourceLinked="1"/>
        <c:majorTickMark val="out"/>
        <c:minorTickMark val="none"/>
        <c:tickLblPos val="nextTo"/>
        <c:crossAx val="561891440"/>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(n=411)</c:v>
                </c:pt>
                <c:pt idx="1">
                  <c:v>Støyforholdene i Oslo sentrum (n=394)</c:v>
                </c:pt>
                <c:pt idx="2">
                  <c:v>Renhold av fortau, plasser og parkområder i Oslo sentrum (n=414)</c:v>
                </c:pt>
                <c:pt idx="3">
                  <c:v>Mengden av biltrafikk i Oslo sentrum (n=408)</c:v>
                </c:pt>
              </c:strCache>
            </c:strRef>
          </c:cat>
          <c:val>
            <c:numRef>
              <c:f>Sheet1!$D$2:$D$5</c:f>
              <c:numCache>
                <c:formatCode>0</c:formatCode>
                <c:ptCount val="4"/>
                <c:pt idx="0">
                  <c:v>11</c:v>
                </c:pt>
                <c:pt idx="1">
                  <c:v>13</c:v>
                </c:pt>
                <c:pt idx="2">
                  <c:v>21</c:v>
                </c:pt>
                <c:pt idx="3">
                  <c:v>19</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(n=411)</c:v>
                </c:pt>
                <c:pt idx="1">
                  <c:v>Støyforholdene i Oslo sentrum (n=394)</c:v>
                </c:pt>
                <c:pt idx="2">
                  <c:v>Renhold av fortau, plasser og parkområder i Oslo sentrum (n=414)</c:v>
                </c:pt>
                <c:pt idx="3">
                  <c:v>Mengden av biltrafikk i Oslo sentrum (n=408)</c:v>
                </c:pt>
              </c:strCache>
            </c:strRef>
          </c:cat>
          <c:val>
            <c:numRef>
              <c:f>Sheet1!$C$2:$C$5</c:f>
              <c:numCache>
                <c:formatCode>0</c:formatCode>
                <c:ptCount val="4"/>
                <c:pt idx="0">
                  <c:v>57</c:v>
                </c:pt>
                <c:pt idx="1">
                  <c:v>59</c:v>
                </c:pt>
                <c:pt idx="2">
                  <c:v>55</c:v>
                </c:pt>
                <c:pt idx="3">
                  <c:v>52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(n=411)</c:v>
                </c:pt>
                <c:pt idx="1">
                  <c:v>Støyforholdene i Oslo sentrum (n=394)</c:v>
                </c:pt>
                <c:pt idx="2">
                  <c:v>Renhold av fortau, plasser og parkområder i Oslo sentrum (n=414)</c:v>
                </c:pt>
                <c:pt idx="3">
                  <c:v>Mengden av biltrafikk i Oslo sentrum (n=408)</c:v>
                </c:pt>
              </c:strCache>
            </c:strRef>
          </c:cat>
          <c:val>
            <c:numRef>
              <c:f>Sheet1!$B$2:$B$5</c:f>
              <c:numCache>
                <c:formatCode>0</c:formatCode>
                <c:ptCount val="4"/>
                <c:pt idx="0">
                  <c:v>32</c:v>
                </c:pt>
                <c:pt idx="1">
                  <c:v>28</c:v>
                </c:pt>
                <c:pt idx="2">
                  <c:v>24</c:v>
                </c:pt>
                <c:pt idx="3">
                  <c:v>29</c:v>
                </c:pt>
              </c:numCache>
            </c:numRef>
          </c:val>
        </c:ser>
        <c:dLbls>
          <c:showLegendKey val="0"/>
          <c:showVal val="0"/>
          <c:showCatName val="0"/>
          <c:showSerName val="0"/>
          <c:showPercent val="0"/>
          <c:showBubbleSize val="0"/>
        </c:dLbls>
        <c:gapWidth val="50"/>
        <c:overlap val="100"/>
        <c:axId val="561893792"/>
        <c:axId val="56189418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(n=411)</c:v>
                      </c:pt>
                      <c:pt idx="1">
                        <c:v>Støyforholdene i Oslo sentrum (n=394)</c:v>
                      </c:pt>
                      <c:pt idx="2">
                        <c:v>Renhold av fortau, plasser og parkområder i Oslo sentrum (n=414)</c:v>
                      </c:pt>
                      <c:pt idx="3">
                        <c:v>Mengden av biltrafikk i Oslo sentrum (n=408)</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6189379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1894184"/>
        <c:crosses val="autoZero"/>
        <c:auto val="0"/>
        <c:lblAlgn val="ctr"/>
        <c:lblOffset val="100"/>
        <c:noMultiLvlLbl val="0"/>
      </c:catAx>
      <c:valAx>
        <c:axId val="56189418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189379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32</c:v>
                </c:pt>
                <c:pt idx="1">
                  <c:v>28</c:v>
                </c:pt>
                <c:pt idx="2">
                  <c:v>24</c:v>
                </c:pt>
                <c:pt idx="3">
                  <c:v>29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561894968"/>
        <c:axId val="561895360"/>
      </c:barChart>
      <c:catAx>
        <c:axId val="561894968"/>
        <c:scaling>
          <c:orientation val="maxMin"/>
        </c:scaling>
        <c:delete val="1"/>
        <c:axPos val="l"/>
        <c:numFmt formatCode="General" sourceLinked="1"/>
        <c:majorTickMark val="out"/>
        <c:minorTickMark val="none"/>
        <c:tickLblPos val="nextTo"/>
        <c:crossAx val="561895360"/>
        <c:crosses val="autoZero"/>
        <c:auto val="0"/>
        <c:lblAlgn val="ctr"/>
        <c:lblOffset val="100"/>
        <c:noMultiLvlLbl val="0"/>
      </c:catAx>
      <c:valAx>
        <c:axId val="561895360"/>
        <c:scaling>
          <c:orientation val="minMax"/>
          <c:max val="1"/>
          <c:min val="0"/>
        </c:scaling>
        <c:delete val="1"/>
        <c:axPos val="t"/>
        <c:numFmt formatCode="0%" sourceLinked="1"/>
        <c:majorTickMark val="out"/>
        <c:minorTickMark val="none"/>
        <c:tickLblPos val="high"/>
        <c:crossAx val="56189496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(n=426)</c:v>
                </c:pt>
                <c:pt idx="1">
                  <c:v>Støyforholdene der du bor (n=436)</c:v>
                </c:pt>
                <c:pt idx="2">
                  <c:v>Renhold av fortau, plasser og parkområder der du bor (n=438)</c:v>
                </c:pt>
                <c:pt idx="3">
                  <c:v>Mengden av biltrafikk der du bor (n=438)</c:v>
                </c:pt>
                <c:pt idx="4">
                  <c:v>Tilrettelegging for kildesortering der du bor (n=434)</c:v>
                </c:pt>
                <c:pt idx="5">
                  <c:v>Tømming av papiravfallet ditt der du bor (n=440)</c:v>
                </c:pt>
                <c:pt idx="6">
                  <c:v>Tømming av rest-, plast- og matavfallet ditt, der du bor (n=441)</c:v>
                </c:pt>
              </c:strCache>
            </c:strRef>
          </c:cat>
          <c:val>
            <c:numRef>
              <c:f>Sheet1!$D$2:$D$8</c:f>
              <c:numCache>
                <c:formatCode>0</c:formatCode>
                <c:ptCount val="7"/>
                <c:pt idx="0">
                  <c:v>5</c:v>
                </c:pt>
                <c:pt idx="1">
                  <c:v>8</c:v>
                </c:pt>
                <c:pt idx="2">
                  <c:v>21</c:v>
                </c:pt>
                <c:pt idx="3">
                  <c:v>12</c:v>
                </c:pt>
                <c:pt idx="4">
                  <c:v>5</c:v>
                </c:pt>
                <c:pt idx="5">
                  <c:v>13</c:v>
                </c:pt>
                <c:pt idx="6">
                  <c:v>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(n=426)</c:v>
                </c:pt>
                <c:pt idx="1">
                  <c:v>Støyforholdene der du bor (n=436)</c:v>
                </c:pt>
                <c:pt idx="2">
                  <c:v>Renhold av fortau, plasser og parkområder der du bor (n=438)</c:v>
                </c:pt>
                <c:pt idx="3">
                  <c:v>Mengden av biltrafikk der du bor (n=438)</c:v>
                </c:pt>
                <c:pt idx="4">
                  <c:v>Tilrettelegging for kildesortering der du bor (n=434)</c:v>
                </c:pt>
                <c:pt idx="5">
                  <c:v>Tømming av papiravfallet ditt der du bor (n=440)</c:v>
                </c:pt>
                <c:pt idx="6">
                  <c:v>Tømming av rest-, plast- og matavfallet ditt, der du bor (n=441)</c:v>
                </c:pt>
              </c:strCache>
            </c:strRef>
          </c:cat>
          <c:val>
            <c:numRef>
              <c:f>Sheet1!$C$2:$C$8</c:f>
              <c:numCache>
                <c:formatCode>0</c:formatCode>
                <c:ptCount val="7"/>
                <c:pt idx="0">
                  <c:v>34</c:v>
                </c:pt>
                <c:pt idx="1">
                  <c:v>32</c:v>
                </c:pt>
                <c:pt idx="2">
                  <c:v>49</c:v>
                </c:pt>
                <c:pt idx="3">
                  <c:v>49</c:v>
                </c:pt>
                <c:pt idx="4">
                  <c:v>26</c:v>
                </c:pt>
                <c:pt idx="5">
                  <c:v>32</c:v>
                </c:pt>
                <c:pt idx="6">
                  <c:v>26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(n=426)</c:v>
                </c:pt>
                <c:pt idx="1">
                  <c:v>Støyforholdene der du bor (n=436)</c:v>
                </c:pt>
                <c:pt idx="2">
                  <c:v>Renhold av fortau, plasser og parkområder der du bor (n=438)</c:v>
                </c:pt>
                <c:pt idx="3">
                  <c:v>Mengden av biltrafikk der du bor (n=438)</c:v>
                </c:pt>
                <c:pt idx="4">
                  <c:v>Tilrettelegging for kildesortering der du bor (n=434)</c:v>
                </c:pt>
                <c:pt idx="5">
                  <c:v>Tømming av papiravfallet ditt der du bor (n=440)</c:v>
                </c:pt>
                <c:pt idx="6">
                  <c:v>Tømming av rest-, plast- og matavfallet ditt, der du bor (n=441)</c:v>
                </c:pt>
              </c:strCache>
            </c:strRef>
          </c:cat>
          <c:val>
            <c:numRef>
              <c:f>Sheet1!$B$2:$B$8</c:f>
              <c:numCache>
                <c:formatCode>0</c:formatCode>
                <c:ptCount val="7"/>
                <c:pt idx="0">
                  <c:v>61</c:v>
                </c:pt>
                <c:pt idx="1">
                  <c:v>60</c:v>
                </c:pt>
                <c:pt idx="2">
                  <c:v>31</c:v>
                </c:pt>
                <c:pt idx="3">
                  <c:v>39</c:v>
                </c:pt>
                <c:pt idx="4">
                  <c:v>69</c:v>
                </c:pt>
                <c:pt idx="5">
                  <c:v>54</c:v>
                </c:pt>
                <c:pt idx="6">
                  <c:v>67</c:v>
                </c:pt>
              </c:numCache>
            </c:numRef>
          </c:val>
        </c:ser>
        <c:dLbls>
          <c:showLegendKey val="0"/>
          <c:showVal val="0"/>
          <c:showCatName val="0"/>
          <c:showSerName val="0"/>
          <c:showPercent val="0"/>
          <c:showBubbleSize val="0"/>
        </c:dLbls>
        <c:gapWidth val="50"/>
        <c:overlap val="100"/>
        <c:axId val="561896144"/>
        <c:axId val="56189653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(n=426)</c:v>
                      </c:pt>
                      <c:pt idx="1">
                        <c:v>Støyforholdene der du bor (n=436)</c:v>
                      </c:pt>
                      <c:pt idx="2">
                        <c:v>Renhold av fortau, plasser og parkområder der du bor (n=438)</c:v>
                      </c:pt>
                      <c:pt idx="3">
                        <c:v>Mengden av biltrafikk der du bor (n=438)</c:v>
                      </c:pt>
                      <c:pt idx="4">
                        <c:v>Tilrettelegging for kildesortering der du bor (n=434)</c:v>
                      </c:pt>
                      <c:pt idx="5">
                        <c:v>Tømming av papiravfallet ditt der du bor (n=440)</c:v>
                      </c:pt>
                      <c:pt idx="6">
                        <c:v>Tømming av rest-, plast- og matavfallet ditt, der du bor (n=441)</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56189614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1896536"/>
        <c:crosses val="autoZero"/>
        <c:auto val="0"/>
        <c:lblAlgn val="ctr"/>
        <c:lblOffset val="100"/>
        <c:noMultiLvlLbl val="0"/>
      </c:catAx>
      <c:valAx>
        <c:axId val="56189653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189614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77</c:v>
                </c:pt>
                <c:pt idx="1">
                  <c:v>78</c:v>
                </c:pt>
                <c:pt idx="2">
                  <c:v>56</c:v>
                </c:pt>
                <c:pt idx="3">
                  <c:v>50</c:v>
                </c:pt>
                <c:pt idx="4">
                  <c:v>43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626656984"/>
        <c:axId val="626658160"/>
      </c:barChart>
      <c:catAx>
        <c:axId val="626656984"/>
        <c:scaling>
          <c:orientation val="maxMin"/>
        </c:scaling>
        <c:delete val="1"/>
        <c:axPos val="l"/>
        <c:numFmt formatCode="General" sourceLinked="1"/>
        <c:majorTickMark val="out"/>
        <c:minorTickMark val="none"/>
        <c:tickLblPos val="nextTo"/>
        <c:crossAx val="626658160"/>
        <c:crosses val="autoZero"/>
        <c:auto val="0"/>
        <c:lblAlgn val="ctr"/>
        <c:lblOffset val="100"/>
        <c:noMultiLvlLbl val="0"/>
      </c:catAx>
      <c:valAx>
        <c:axId val="626658160"/>
        <c:scaling>
          <c:orientation val="minMax"/>
          <c:max val="1"/>
          <c:min val="0"/>
        </c:scaling>
        <c:delete val="1"/>
        <c:axPos val="t"/>
        <c:numFmt formatCode="0%" sourceLinked="1"/>
        <c:majorTickMark val="out"/>
        <c:minorTickMark val="none"/>
        <c:tickLblPos val="high"/>
        <c:crossAx val="62665698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61</c:v>
                </c:pt>
                <c:pt idx="1">
                  <c:v>60</c:v>
                </c:pt>
                <c:pt idx="2">
                  <c:v>31</c:v>
                </c:pt>
                <c:pt idx="3">
                  <c:v>39</c:v>
                </c:pt>
                <c:pt idx="4">
                  <c:v>69</c:v>
                </c:pt>
                <c:pt idx="5">
                  <c:v>54</c:v>
                </c:pt>
                <c:pt idx="6">
                  <c:v>67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561897320"/>
        <c:axId val="561897712"/>
      </c:barChart>
      <c:catAx>
        <c:axId val="561897320"/>
        <c:scaling>
          <c:orientation val="maxMin"/>
        </c:scaling>
        <c:delete val="1"/>
        <c:axPos val="l"/>
        <c:numFmt formatCode="General" sourceLinked="1"/>
        <c:majorTickMark val="out"/>
        <c:minorTickMark val="none"/>
        <c:tickLblPos val="nextTo"/>
        <c:crossAx val="561897712"/>
        <c:crosses val="autoZero"/>
        <c:auto val="0"/>
        <c:lblAlgn val="ctr"/>
        <c:lblOffset val="100"/>
        <c:noMultiLvlLbl val="0"/>
      </c:catAx>
      <c:valAx>
        <c:axId val="561897712"/>
        <c:scaling>
          <c:orientation val="minMax"/>
          <c:max val="1"/>
          <c:min val="0"/>
        </c:scaling>
        <c:delete val="1"/>
        <c:axPos val="t"/>
        <c:numFmt formatCode="0%" sourceLinked="1"/>
        <c:majorTickMark val="out"/>
        <c:minorTickMark val="none"/>
        <c:tickLblPos val="high"/>
        <c:crossAx val="56189732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 (n=123)</c:v>
                </c:pt>
                <c:pt idx="1">
                  <c:v>Nei (n=272)</c:v>
                </c:pt>
                <c:pt idx="2">
                  <c:v>Vet ikke/usikker (n=49)</c:v>
                </c:pt>
              </c:strCache>
            </c:strRef>
          </c:cat>
          <c:val>
            <c:numRef>
              <c:f>Sheet1!$B$2:$B$4</c:f>
              <c:numCache>
                <c:formatCode>0</c:formatCode>
                <c:ptCount val="3"/>
                <c:pt idx="0">
                  <c:v>28</c:v>
                </c:pt>
                <c:pt idx="1">
                  <c:v>61</c:v>
                </c:pt>
                <c:pt idx="2">
                  <c:v>11</c:v>
                </c:pt>
              </c:numCache>
            </c:numRef>
          </c:val>
        </c:ser>
        <c:dLbls>
          <c:showLegendKey val="0"/>
          <c:showVal val="0"/>
          <c:showCatName val="0"/>
          <c:showSerName val="0"/>
          <c:showPercent val="0"/>
          <c:showBubbleSize val="0"/>
        </c:dLbls>
        <c:gapWidth val="50"/>
        <c:axId val="561892224"/>
        <c:axId val="561893008"/>
      </c:barChart>
      <c:catAx>
        <c:axId val="56189222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1893008"/>
        <c:crosses val="autoZero"/>
        <c:auto val="0"/>
        <c:lblAlgn val="ctr"/>
        <c:lblOffset val="100"/>
        <c:tickLblSkip val="1"/>
        <c:noMultiLvlLbl val="0"/>
      </c:catAx>
      <c:valAx>
        <c:axId val="561893008"/>
        <c:scaling>
          <c:orientation val="minMax"/>
          <c:max val="100"/>
          <c:min val="0"/>
        </c:scaling>
        <c:delete val="1"/>
        <c:axPos val="t"/>
        <c:numFmt formatCode="0" sourceLinked="1"/>
        <c:majorTickMark val="out"/>
        <c:minorTickMark val="none"/>
        <c:tickLblPos val="nextTo"/>
        <c:crossAx val="561892224"/>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(n=410)</c:v>
                </c:pt>
                <c:pt idx="1">
                  <c:v>synes du Oslo fortjener å bli tildelt prisen Europas miljøhovedstad? (n=336)</c:v>
                </c:pt>
              </c:strCache>
            </c:strRef>
          </c:cat>
          <c:val>
            <c:numRef>
              <c:f>Sheet1!$D$2:$D$3</c:f>
              <c:numCache>
                <c:formatCode>0</c:formatCode>
                <c:ptCount val="2"/>
                <c:pt idx="0">
                  <c:v>36</c:v>
                </c:pt>
                <c:pt idx="1">
                  <c:v>19</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(n=410)</c:v>
                </c:pt>
                <c:pt idx="1">
                  <c:v>synes du Oslo fortjener å bli tildelt prisen Europas miljøhovedstad? (n=336)</c:v>
                </c:pt>
              </c:strCache>
            </c:strRef>
          </c:cat>
          <c:val>
            <c:numRef>
              <c:f>Sheet1!$C$2:$C$3</c:f>
              <c:numCache>
                <c:formatCode>0</c:formatCode>
                <c:ptCount val="2"/>
                <c:pt idx="0">
                  <c:v>37</c:v>
                </c:pt>
                <c:pt idx="1">
                  <c:v>53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(n=410)</c:v>
                </c:pt>
                <c:pt idx="1">
                  <c:v>synes du Oslo fortjener å bli tildelt prisen Europas miljøhovedstad? (n=336)</c:v>
                </c:pt>
              </c:strCache>
            </c:strRef>
          </c:cat>
          <c:val>
            <c:numRef>
              <c:f>Sheet1!$B$2:$B$3</c:f>
              <c:numCache>
                <c:formatCode>0</c:formatCode>
                <c:ptCount val="2"/>
                <c:pt idx="0">
                  <c:v>27</c:v>
                </c:pt>
                <c:pt idx="1">
                  <c:v>29</c:v>
                </c:pt>
              </c:numCache>
            </c:numRef>
          </c:val>
        </c:ser>
        <c:dLbls>
          <c:showLegendKey val="0"/>
          <c:showVal val="0"/>
          <c:showCatName val="0"/>
          <c:showSerName val="0"/>
          <c:showPercent val="0"/>
          <c:showBubbleSize val="0"/>
        </c:dLbls>
        <c:gapWidth val="50"/>
        <c:overlap val="100"/>
        <c:axId val="561898496"/>
        <c:axId val="56189888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(n=410)</c:v>
                      </c:pt>
                      <c:pt idx="1">
                        <c:v>synes du Oslo fortjener å bli tildelt prisen Europas miljøhovedstad? (n=336)</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56189849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1898888"/>
        <c:crosses val="autoZero"/>
        <c:auto val="0"/>
        <c:lblAlgn val="ctr"/>
        <c:lblOffset val="100"/>
        <c:noMultiLvlLbl val="0"/>
      </c:catAx>
      <c:valAx>
        <c:axId val="56189888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189849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27</c:v>
                </c:pt>
                <c:pt idx="1">
                  <c:v>29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561899672"/>
        <c:axId val="561900064"/>
      </c:barChart>
      <c:catAx>
        <c:axId val="561899672"/>
        <c:scaling>
          <c:orientation val="maxMin"/>
        </c:scaling>
        <c:delete val="1"/>
        <c:axPos val="l"/>
        <c:numFmt formatCode="General" sourceLinked="1"/>
        <c:majorTickMark val="out"/>
        <c:minorTickMark val="none"/>
        <c:tickLblPos val="nextTo"/>
        <c:crossAx val="561900064"/>
        <c:crosses val="autoZero"/>
        <c:auto val="0"/>
        <c:lblAlgn val="ctr"/>
        <c:lblOffset val="100"/>
        <c:noMultiLvlLbl val="0"/>
      </c:catAx>
      <c:valAx>
        <c:axId val="561900064"/>
        <c:scaling>
          <c:orientation val="minMax"/>
          <c:max val="1"/>
          <c:min val="0"/>
        </c:scaling>
        <c:delete val="1"/>
        <c:axPos val="t"/>
        <c:numFmt formatCode="0%" sourceLinked="1"/>
        <c:majorTickMark val="out"/>
        <c:minorTickMark val="none"/>
        <c:tickLblPos val="high"/>
        <c:crossAx val="56189967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ofte...</a:t>
            </a:r>
          </a:p>
        </c:rich>
      </c:tx>
      <c:layout/>
      <c:overlay val="1"/>
    </c:title>
    <c:autoTitleDeleted val="0"/>
    <c:plotArea>
      <c:layout>
        <c:manualLayout>
          <c:layoutTarget val="inner"/>
          <c:xMode val="edge"/>
          <c:yMode val="edge"/>
          <c:x val="0.39401768609875837"/>
          <c:y val="9.5405110470412599E-2"/>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(n=443)</c:v>
                </c:pt>
                <c:pt idx="1">
                  <c:v>Bruker du parker/friområder i området der du bor (inkl. fjorden, marka, osv.) (n=438)</c:v>
                </c:pt>
                <c:pt idx="2">
                  <c:v>Bruker du parker/friområder i Oslo utenfor egen bydel (inkl. fjorden, marka, osv.) (n=443)</c:v>
                </c:pt>
                <c:pt idx="3">
                  <c:v>Deltar du i frivillig organisasjonsvirksomhet (n=442)</c:v>
                </c:pt>
                <c:pt idx="4">
                  <c:v>Driver du med idrett (n=443)</c:v>
                </c:pt>
              </c:strCache>
            </c:strRef>
          </c:cat>
          <c:val>
            <c:numRef>
              <c:f>Sheet1!$G$2:$G$6</c:f>
              <c:numCache>
                <c:formatCode>0</c:formatCode>
                <c:ptCount val="5"/>
                <c:pt idx="0">
                  <c:v>8</c:v>
                </c:pt>
                <c:pt idx="1">
                  <c:v>12</c:v>
                </c:pt>
                <c:pt idx="2">
                  <c:v>2</c:v>
                </c:pt>
                <c:pt idx="3">
                  <c:v>1</c:v>
                </c:pt>
                <c:pt idx="4">
                  <c:v>7</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(n=443)</c:v>
                </c:pt>
                <c:pt idx="1">
                  <c:v>Bruker du parker/friområder i området der du bor (inkl. fjorden, marka, osv.) (n=438)</c:v>
                </c:pt>
                <c:pt idx="2">
                  <c:v>Bruker du parker/friområder i Oslo utenfor egen bydel (inkl. fjorden, marka, osv.) (n=443)</c:v>
                </c:pt>
                <c:pt idx="3">
                  <c:v>Deltar du i frivillig organisasjonsvirksomhet (n=442)</c:v>
                </c:pt>
                <c:pt idx="4">
                  <c:v>Driver du med idrett (n=443)</c:v>
                </c:pt>
              </c:strCache>
            </c:strRef>
          </c:cat>
          <c:val>
            <c:numRef>
              <c:f>Sheet1!$F$2:$F$6</c:f>
              <c:numCache>
                <c:formatCode>0</c:formatCode>
                <c:ptCount val="5"/>
                <c:pt idx="0">
                  <c:v>16</c:v>
                </c:pt>
                <c:pt idx="1">
                  <c:v>33</c:v>
                </c:pt>
                <c:pt idx="2">
                  <c:v>13</c:v>
                </c:pt>
                <c:pt idx="3">
                  <c:v>9</c:v>
                </c:pt>
                <c:pt idx="4">
                  <c:v>30</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(n=443)</c:v>
                </c:pt>
                <c:pt idx="1">
                  <c:v>Bruker du parker/friområder i området der du bor (inkl. fjorden, marka, osv.) (n=438)</c:v>
                </c:pt>
                <c:pt idx="2">
                  <c:v>Bruker du parker/friområder i Oslo utenfor egen bydel (inkl. fjorden, marka, osv.) (n=443)</c:v>
                </c:pt>
                <c:pt idx="3">
                  <c:v>Deltar du i frivillig organisasjonsvirksomhet (n=442)</c:v>
                </c:pt>
                <c:pt idx="4">
                  <c:v>Driver du med idrett (n=443)</c:v>
                </c:pt>
              </c:strCache>
            </c:strRef>
          </c:cat>
          <c:val>
            <c:numRef>
              <c:f>Sheet1!$E$2:$E$6</c:f>
              <c:numCache>
                <c:formatCode>0</c:formatCode>
                <c:ptCount val="5"/>
                <c:pt idx="0">
                  <c:v>14</c:v>
                </c:pt>
                <c:pt idx="1">
                  <c:v>33</c:v>
                </c:pt>
                <c:pt idx="2">
                  <c:v>39</c:v>
                </c:pt>
                <c:pt idx="3">
                  <c:v>10</c:v>
                </c:pt>
                <c:pt idx="4">
                  <c:v>15</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(n=443)</c:v>
                </c:pt>
                <c:pt idx="1">
                  <c:v>Bruker du parker/friområder i området der du bor (inkl. fjorden, marka, osv.) (n=438)</c:v>
                </c:pt>
                <c:pt idx="2">
                  <c:v>Bruker du parker/friområder i Oslo utenfor egen bydel (inkl. fjorden, marka, osv.) (n=443)</c:v>
                </c:pt>
                <c:pt idx="3">
                  <c:v>Deltar du i frivillig organisasjonsvirksomhet (n=442)</c:v>
                </c:pt>
                <c:pt idx="4">
                  <c:v>Driver du med idrett (n=443)</c:v>
                </c:pt>
              </c:strCache>
            </c:strRef>
          </c:cat>
          <c:val>
            <c:numRef>
              <c:f>Sheet1!$D$2:$D$6</c:f>
              <c:numCache>
                <c:formatCode>0</c:formatCode>
                <c:ptCount val="5"/>
                <c:pt idx="0">
                  <c:v>20</c:v>
                </c:pt>
                <c:pt idx="1">
                  <c:v>15</c:v>
                </c:pt>
                <c:pt idx="2">
                  <c:v>33</c:v>
                </c:pt>
                <c:pt idx="3">
                  <c:v>12</c:v>
                </c:pt>
                <c:pt idx="4">
                  <c:v>6</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(n=443)</c:v>
                </c:pt>
                <c:pt idx="1">
                  <c:v>Bruker du parker/friområder i området der du bor (inkl. fjorden, marka, osv.) (n=438)</c:v>
                </c:pt>
                <c:pt idx="2">
                  <c:v>Bruker du parker/friområder i Oslo utenfor egen bydel (inkl. fjorden, marka, osv.) (n=443)</c:v>
                </c:pt>
                <c:pt idx="3">
                  <c:v>Deltar du i frivillig organisasjonsvirksomhet (n=442)</c:v>
                </c:pt>
                <c:pt idx="4">
                  <c:v>Driver du med idrett (n=443)</c:v>
                </c:pt>
              </c:strCache>
            </c:strRef>
          </c:cat>
          <c:val>
            <c:numRef>
              <c:f>Sheet1!$C$2:$C$6</c:f>
              <c:numCache>
                <c:formatCode>0</c:formatCode>
                <c:ptCount val="5"/>
                <c:pt idx="0">
                  <c:v>14</c:v>
                </c:pt>
                <c:pt idx="1">
                  <c:v>4</c:v>
                </c:pt>
                <c:pt idx="2">
                  <c:v>8</c:v>
                </c:pt>
                <c:pt idx="3">
                  <c:v>20</c:v>
                </c:pt>
                <c:pt idx="4">
                  <c:v>12</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(n=443)</c:v>
                </c:pt>
                <c:pt idx="1">
                  <c:v>Bruker du parker/friområder i området der du bor (inkl. fjorden, marka, osv.) (n=438)</c:v>
                </c:pt>
                <c:pt idx="2">
                  <c:v>Bruker du parker/friområder i Oslo utenfor egen bydel (inkl. fjorden, marka, osv.) (n=443)</c:v>
                </c:pt>
                <c:pt idx="3">
                  <c:v>Deltar du i frivillig organisasjonsvirksomhet (n=442)</c:v>
                </c:pt>
                <c:pt idx="4">
                  <c:v>Driver du med idrett (n=443)</c:v>
                </c:pt>
              </c:strCache>
            </c:strRef>
          </c:cat>
          <c:val>
            <c:numRef>
              <c:f>Sheet1!$B$2:$B$6</c:f>
              <c:numCache>
                <c:formatCode>0</c:formatCode>
                <c:ptCount val="5"/>
                <c:pt idx="0">
                  <c:v>29</c:v>
                </c:pt>
                <c:pt idx="1">
                  <c:v>4</c:v>
                </c:pt>
                <c:pt idx="2">
                  <c:v>5</c:v>
                </c:pt>
                <c:pt idx="3">
                  <c:v>47</c:v>
                </c:pt>
                <c:pt idx="4">
                  <c:v>30</c:v>
                </c:pt>
              </c:numCache>
            </c:numRef>
          </c:val>
        </c:ser>
        <c:dLbls>
          <c:showLegendKey val="0"/>
          <c:showVal val="0"/>
          <c:showCatName val="0"/>
          <c:showSerName val="0"/>
          <c:showPercent val="0"/>
          <c:showBubbleSize val="0"/>
        </c:dLbls>
        <c:gapWidth val="50"/>
        <c:overlap val="100"/>
        <c:axId val="561900848"/>
        <c:axId val="561901240"/>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(n=443)</c:v>
                      </c:pt>
                      <c:pt idx="1">
                        <c:v>Bruker du parker/friområder i området der du bor (inkl. fjorden, marka, osv.) (n=438)</c:v>
                      </c:pt>
                      <c:pt idx="2">
                        <c:v>Bruker du parker/friområder i Oslo utenfor egen bydel (inkl. fjorden, marka, osv.) (n=443)</c:v>
                      </c:pt>
                      <c:pt idx="3">
                        <c:v>Deltar du i frivillig organisasjonsvirksomhet (n=442)</c:v>
                      </c:pt>
                      <c:pt idx="4">
                        <c:v>Driver du med idrett (n=443)</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56190084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1901240"/>
        <c:crosses val="autoZero"/>
        <c:auto val="0"/>
        <c:lblAlgn val="ctr"/>
        <c:lblOffset val="100"/>
        <c:noMultiLvlLbl val="0"/>
      </c:catAx>
      <c:valAx>
        <c:axId val="56190124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1900848"/>
        <c:crosses val="autoZero"/>
        <c:crossBetween val="between"/>
        <c:majorUnit val="0.25"/>
      </c:valAx>
      <c:spPr>
        <a:ln>
          <a:noFill/>
        </a:ln>
      </c:spPr>
    </c:plotArea>
    <c:legend>
      <c:legendPos val="b"/>
      <c:layout>
        <c:manualLayout>
          <c:xMode val="edge"/>
          <c:yMode val="edge"/>
          <c:x val="0.20981016689457721"/>
          <c:y val="0.89259655900854684"/>
          <c:w val="0.73165845914360916"/>
          <c:h val="0.10740344099145308"/>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24</c:v>
                </c:pt>
                <c:pt idx="1">
                  <c:v>45</c:v>
                </c:pt>
                <c:pt idx="2">
                  <c:v>15</c:v>
                </c:pt>
                <c:pt idx="3">
                  <c:v>10</c:v>
                </c:pt>
                <c:pt idx="4">
                  <c:v>37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561902024"/>
        <c:axId val="561902416"/>
      </c:barChart>
      <c:catAx>
        <c:axId val="561902024"/>
        <c:scaling>
          <c:orientation val="maxMin"/>
        </c:scaling>
        <c:delete val="1"/>
        <c:axPos val="l"/>
        <c:numFmt formatCode="General" sourceLinked="1"/>
        <c:majorTickMark val="out"/>
        <c:minorTickMark val="none"/>
        <c:tickLblPos val="nextTo"/>
        <c:crossAx val="561902416"/>
        <c:crosses val="autoZero"/>
        <c:auto val="0"/>
        <c:lblAlgn val="ctr"/>
        <c:lblOffset val="100"/>
        <c:noMultiLvlLbl val="0"/>
      </c:catAx>
      <c:valAx>
        <c:axId val="561902416"/>
        <c:scaling>
          <c:orientation val="minMax"/>
          <c:max val="1"/>
          <c:min val="0"/>
        </c:scaling>
        <c:delete val="1"/>
        <c:axPos val="t"/>
        <c:numFmt formatCode="0%" sourceLinked="1"/>
        <c:majorTickMark val="out"/>
        <c:minorTickMark val="none"/>
        <c:tickLblPos val="high"/>
        <c:crossAx val="56190202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(n=438)</c:v>
                </c:pt>
                <c:pt idx="1">
                  <c:v>Grusing og salting av veier (n=425)</c:v>
                </c:pt>
                <c:pt idx="2">
                  <c:v>Renhold	av veier (n=432)</c:v>
                </c:pt>
                <c:pt idx="3">
                  <c:v>Standard på veidekket (n=408)</c:v>
                </c:pt>
                <c:pt idx="4">
                  <c:v>Tilrettelegging for syklister (n=394)</c:v>
                </c:pt>
                <c:pt idx="5">
                  <c:v>Tilrettelegging for fotgjengere (n=436)</c:v>
                </c:pt>
                <c:pt idx="6">
                  <c:v>Snørydding, grusing og salting av gang- og sykkelveier (n=405)</c:v>
                </c:pt>
              </c:strCache>
            </c:strRef>
          </c:cat>
          <c:val>
            <c:numRef>
              <c:f>Sheet1!$D$2:$D$8</c:f>
              <c:numCache>
                <c:formatCode>0</c:formatCode>
                <c:ptCount val="7"/>
                <c:pt idx="0">
                  <c:v>35</c:v>
                </c:pt>
                <c:pt idx="1">
                  <c:v>27</c:v>
                </c:pt>
                <c:pt idx="2">
                  <c:v>25</c:v>
                </c:pt>
                <c:pt idx="3">
                  <c:v>45</c:v>
                </c:pt>
                <c:pt idx="4">
                  <c:v>19</c:v>
                </c:pt>
                <c:pt idx="5">
                  <c:v>15</c:v>
                </c:pt>
                <c:pt idx="6">
                  <c:v>33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(n=438)</c:v>
                </c:pt>
                <c:pt idx="1">
                  <c:v>Grusing og salting av veier (n=425)</c:v>
                </c:pt>
                <c:pt idx="2">
                  <c:v>Renhold	av veier (n=432)</c:v>
                </c:pt>
                <c:pt idx="3">
                  <c:v>Standard på veidekket (n=408)</c:v>
                </c:pt>
                <c:pt idx="4">
                  <c:v>Tilrettelegging for syklister (n=394)</c:v>
                </c:pt>
                <c:pt idx="5">
                  <c:v>Tilrettelegging for fotgjengere (n=436)</c:v>
                </c:pt>
                <c:pt idx="6">
                  <c:v>Snørydding, grusing og salting av gang- og sykkelveier (n=405)</c:v>
                </c:pt>
              </c:strCache>
            </c:strRef>
          </c:cat>
          <c:val>
            <c:numRef>
              <c:f>Sheet1!$C$2:$C$8</c:f>
              <c:numCache>
                <c:formatCode>0</c:formatCode>
                <c:ptCount val="7"/>
                <c:pt idx="0">
                  <c:v>46</c:v>
                </c:pt>
                <c:pt idx="1">
                  <c:v>50</c:v>
                </c:pt>
                <c:pt idx="2">
                  <c:v>53</c:v>
                </c:pt>
                <c:pt idx="3">
                  <c:v>43</c:v>
                </c:pt>
                <c:pt idx="4">
                  <c:v>54</c:v>
                </c:pt>
                <c:pt idx="5">
                  <c:v>49</c:v>
                </c:pt>
                <c:pt idx="6">
                  <c:v>47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(n=438)</c:v>
                </c:pt>
                <c:pt idx="1">
                  <c:v>Grusing og salting av veier (n=425)</c:v>
                </c:pt>
                <c:pt idx="2">
                  <c:v>Renhold	av veier (n=432)</c:v>
                </c:pt>
                <c:pt idx="3">
                  <c:v>Standard på veidekket (n=408)</c:v>
                </c:pt>
                <c:pt idx="4">
                  <c:v>Tilrettelegging for syklister (n=394)</c:v>
                </c:pt>
                <c:pt idx="5">
                  <c:v>Tilrettelegging for fotgjengere (n=436)</c:v>
                </c:pt>
                <c:pt idx="6">
                  <c:v>Snørydding, grusing og salting av gang- og sykkelveier (n=405)</c:v>
                </c:pt>
              </c:strCache>
            </c:strRef>
          </c:cat>
          <c:val>
            <c:numRef>
              <c:f>Sheet1!$B$2:$B$8</c:f>
              <c:numCache>
                <c:formatCode>0</c:formatCode>
                <c:ptCount val="7"/>
                <c:pt idx="0">
                  <c:v>19</c:v>
                </c:pt>
                <c:pt idx="1">
                  <c:v>23</c:v>
                </c:pt>
                <c:pt idx="2">
                  <c:v>21</c:v>
                </c:pt>
                <c:pt idx="3">
                  <c:v>12</c:v>
                </c:pt>
                <c:pt idx="4">
                  <c:v>27</c:v>
                </c:pt>
                <c:pt idx="5">
                  <c:v>36</c:v>
                </c:pt>
                <c:pt idx="6">
                  <c:v>19</c:v>
                </c:pt>
              </c:numCache>
            </c:numRef>
          </c:val>
        </c:ser>
        <c:dLbls>
          <c:showLegendKey val="0"/>
          <c:showVal val="0"/>
          <c:showCatName val="0"/>
          <c:showSerName val="0"/>
          <c:showPercent val="0"/>
          <c:showBubbleSize val="0"/>
        </c:dLbls>
        <c:gapWidth val="50"/>
        <c:overlap val="100"/>
        <c:axId val="561902808"/>
        <c:axId val="56190359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(n=438)</c:v>
                      </c:pt>
                      <c:pt idx="1">
                        <c:v>Grusing og salting av veier (n=425)</c:v>
                      </c:pt>
                      <c:pt idx="2">
                        <c:v>Renhold	av veier (n=432)</c:v>
                      </c:pt>
                      <c:pt idx="3">
                        <c:v>Standard på veidekket (n=408)</c:v>
                      </c:pt>
                      <c:pt idx="4">
                        <c:v>Tilrettelegging for syklister (n=394)</c:v>
                      </c:pt>
                      <c:pt idx="5">
                        <c:v>Tilrettelegging for fotgjengere (n=436)</c:v>
                      </c:pt>
                      <c:pt idx="6">
                        <c:v>Snørydding, grusing og salting av gang- og sykkelveier (n=405)</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56190280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1903592"/>
        <c:crosses val="autoZero"/>
        <c:auto val="0"/>
        <c:lblAlgn val="ctr"/>
        <c:lblOffset val="100"/>
        <c:noMultiLvlLbl val="0"/>
      </c:catAx>
      <c:valAx>
        <c:axId val="56190359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190280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19</c:v>
                </c:pt>
                <c:pt idx="1">
                  <c:v>23</c:v>
                </c:pt>
                <c:pt idx="2">
                  <c:v>21</c:v>
                </c:pt>
                <c:pt idx="3">
                  <c:v>12</c:v>
                </c:pt>
                <c:pt idx="4">
                  <c:v>27</c:v>
                </c:pt>
                <c:pt idx="5">
                  <c:v>36</c:v>
                </c:pt>
                <c:pt idx="6">
                  <c:v>19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561904376"/>
        <c:axId val="561904768"/>
      </c:barChart>
      <c:catAx>
        <c:axId val="561904376"/>
        <c:scaling>
          <c:orientation val="maxMin"/>
        </c:scaling>
        <c:delete val="1"/>
        <c:axPos val="l"/>
        <c:numFmt formatCode="General" sourceLinked="1"/>
        <c:majorTickMark val="out"/>
        <c:minorTickMark val="none"/>
        <c:tickLblPos val="nextTo"/>
        <c:crossAx val="561904768"/>
        <c:crosses val="autoZero"/>
        <c:auto val="0"/>
        <c:lblAlgn val="ctr"/>
        <c:lblOffset val="100"/>
        <c:noMultiLvlLbl val="0"/>
      </c:catAx>
      <c:valAx>
        <c:axId val="561904768"/>
        <c:scaling>
          <c:orientation val="minMax"/>
          <c:max val="1"/>
          <c:min val="0"/>
        </c:scaling>
        <c:delete val="1"/>
        <c:axPos val="t"/>
        <c:numFmt formatCode="0%" sourceLinked="1"/>
        <c:majorTickMark val="out"/>
        <c:minorTickMark val="none"/>
        <c:tickLblPos val="high"/>
        <c:crossAx val="56190437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(n=440)</c:v>
                </c:pt>
                <c:pt idx="1">
                  <c:v>Muligheten for trafikksikker lek i området der du bor  (n=396)</c:v>
                </c:pt>
                <c:pt idx="2">
                  <c:v>Hastigheten på veiene i området der du bor  (n=437)</c:v>
                </c:pt>
                <c:pt idx="3">
                  <c:v>Fortau, fartsdempere og lignende tiltak i området der du bor  (n=430)</c:v>
                </c:pt>
              </c:strCache>
            </c:strRef>
          </c:cat>
          <c:val>
            <c:numRef>
              <c:f>Sheet1!$D$2:$D$5</c:f>
              <c:numCache>
                <c:formatCode>0</c:formatCode>
                <c:ptCount val="4"/>
                <c:pt idx="0">
                  <c:v>8</c:v>
                </c:pt>
                <c:pt idx="1">
                  <c:v>11</c:v>
                </c:pt>
                <c:pt idx="2">
                  <c:v>9</c:v>
                </c:pt>
                <c:pt idx="3">
                  <c:v>15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(n=440)</c:v>
                </c:pt>
                <c:pt idx="1">
                  <c:v>Muligheten for trafikksikker lek i området der du bor  (n=396)</c:v>
                </c:pt>
                <c:pt idx="2">
                  <c:v>Hastigheten på veiene i området der du bor  (n=437)</c:v>
                </c:pt>
                <c:pt idx="3">
                  <c:v>Fortau, fartsdempere og lignende tiltak i området der du bor  (n=430)</c:v>
                </c:pt>
              </c:strCache>
            </c:strRef>
          </c:cat>
          <c:val>
            <c:numRef>
              <c:f>Sheet1!$C$2:$C$5</c:f>
              <c:numCache>
                <c:formatCode>0</c:formatCode>
                <c:ptCount val="4"/>
                <c:pt idx="0">
                  <c:v>49</c:v>
                </c:pt>
                <c:pt idx="1">
                  <c:v>43</c:v>
                </c:pt>
                <c:pt idx="2">
                  <c:v>39</c:v>
                </c:pt>
                <c:pt idx="3">
                  <c:v>37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(n=440)</c:v>
                </c:pt>
                <c:pt idx="1">
                  <c:v>Muligheten for trafikksikker lek i området der du bor  (n=396)</c:v>
                </c:pt>
                <c:pt idx="2">
                  <c:v>Hastigheten på veiene i området der du bor  (n=437)</c:v>
                </c:pt>
                <c:pt idx="3">
                  <c:v>Fortau, fartsdempere og lignende tiltak i området der du bor  (n=430)</c:v>
                </c:pt>
              </c:strCache>
            </c:strRef>
          </c:cat>
          <c:val>
            <c:numRef>
              <c:f>Sheet1!$B$2:$B$5</c:f>
              <c:numCache>
                <c:formatCode>0</c:formatCode>
                <c:ptCount val="4"/>
                <c:pt idx="0">
                  <c:v>43</c:v>
                </c:pt>
                <c:pt idx="1">
                  <c:v>47</c:v>
                </c:pt>
                <c:pt idx="2">
                  <c:v>52</c:v>
                </c:pt>
                <c:pt idx="3">
                  <c:v>48</c:v>
                </c:pt>
              </c:numCache>
            </c:numRef>
          </c:val>
        </c:ser>
        <c:dLbls>
          <c:showLegendKey val="0"/>
          <c:showVal val="0"/>
          <c:showCatName val="0"/>
          <c:showSerName val="0"/>
          <c:showPercent val="0"/>
          <c:showBubbleSize val="0"/>
        </c:dLbls>
        <c:gapWidth val="50"/>
        <c:overlap val="100"/>
        <c:axId val="561905552"/>
        <c:axId val="56190594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(n=440)</c:v>
                      </c:pt>
                      <c:pt idx="1">
                        <c:v>Muligheten for trafikksikker lek i området der du bor  (n=396)</c:v>
                      </c:pt>
                      <c:pt idx="2">
                        <c:v>Hastigheten på veiene i området der du bor  (n=437)</c:v>
                      </c:pt>
                      <c:pt idx="3">
                        <c:v>Fortau, fartsdempere og lignende tiltak i området der du bor  (n=430)</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619055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1905944"/>
        <c:crosses val="autoZero"/>
        <c:auto val="0"/>
        <c:lblAlgn val="ctr"/>
        <c:lblOffset val="100"/>
        <c:noMultiLvlLbl val="0"/>
      </c:catAx>
      <c:valAx>
        <c:axId val="56190594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190555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43</c:v>
                </c:pt>
                <c:pt idx="1">
                  <c:v>47</c:v>
                </c:pt>
                <c:pt idx="2">
                  <c:v>52</c:v>
                </c:pt>
                <c:pt idx="3">
                  <c:v>48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561906728"/>
        <c:axId val="561907120"/>
      </c:barChart>
      <c:catAx>
        <c:axId val="561906728"/>
        <c:scaling>
          <c:orientation val="maxMin"/>
        </c:scaling>
        <c:delete val="1"/>
        <c:axPos val="l"/>
        <c:numFmt formatCode="General" sourceLinked="1"/>
        <c:majorTickMark val="out"/>
        <c:minorTickMark val="none"/>
        <c:tickLblPos val="nextTo"/>
        <c:crossAx val="561907120"/>
        <c:crosses val="autoZero"/>
        <c:auto val="0"/>
        <c:lblAlgn val="ctr"/>
        <c:lblOffset val="100"/>
        <c:noMultiLvlLbl val="0"/>
      </c:catAx>
      <c:valAx>
        <c:axId val="561907120"/>
        <c:scaling>
          <c:orientation val="minMax"/>
          <c:max val="1"/>
          <c:min val="0"/>
        </c:scaling>
        <c:delete val="1"/>
        <c:axPos val="t"/>
        <c:numFmt formatCode="0%" sourceLinked="1"/>
        <c:majorTickMark val="out"/>
        <c:minorTickMark val="none"/>
        <c:tickLblPos val="high"/>
        <c:crossAx val="56190672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(n=436)</c:v>
                </c:pt>
                <c:pt idx="1">
                  <c:v>Parkeringstilbudet der du bor (n=414)</c:v>
                </c:pt>
                <c:pt idx="2">
                  <c:v>Mulighetene for å sykle der du bor (n=425)</c:v>
                </c:pt>
                <c:pt idx="3">
                  <c:v>Det kollektive transporttilbudet der du bor (n=432)</c:v>
                </c:pt>
              </c:strCache>
            </c:strRef>
          </c:cat>
          <c:val>
            <c:numRef>
              <c:f>Sheet1!$D$2:$D$5</c:f>
              <c:numCache>
                <c:formatCode>0</c:formatCode>
                <c:ptCount val="4"/>
                <c:pt idx="0">
                  <c:v>2</c:v>
                </c:pt>
                <c:pt idx="1">
                  <c:v>19</c:v>
                </c:pt>
                <c:pt idx="2">
                  <c:v>3</c:v>
                </c:pt>
                <c:pt idx="3">
                  <c:v>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(n=436)</c:v>
                </c:pt>
                <c:pt idx="1">
                  <c:v>Parkeringstilbudet der du bor (n=414)</c:v>
                </c:pt>
                <c:pt idx="2">
                  <c:v>Mulighetene for å sykle der du bor (n=425)</c:v>
                </c:pt>
                <c:pt idx="3">
                  <c:v>Det kollektive transporttilbudet der du bor (n=432)</c:v>
                </c:pt>
              </c:strCache>
            </c:strRef>
          </c:cat>
          <c:val>
            <c:numRef>
              <c:f>Sheet1!$C$2:$C$5</c:f>
              <c:numCache>
                <c:formatCode>0</c:formatCode>
                <c:ptCount val="4"/>
                <c:pt idx="0">
                  <c:v>15</c:v>
                </c:pt>
                <c:pt idx="1">
                  <c:v>32</c:v>
                </c:pt>
                <c:pt idx="2">
                  <c:v>26</c:v>
                </c:pt>
                <c:pt idx="3">
                  <c:v>22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(n=436)</c:v>
                </c:pt>
                <c:pt idx="1">
                  <c:v>Parkeringstilbudet der du bor (n=414)</c:v>
                </c:pt>
                <c:pt idx="2">
                  <c:v>Mulighetene for å sykle der du bor (n=425)</c:v>
                </c:pt>
                <c:pt idx="3">
                  <c:v>Det kollektive transporttilbudet der du bor (n=432)</c:v>
                </c:pt>
              </c:strCache>
            </c:strRef>
          </c:cat>
          <c:val>
            <c:numRef>
              <c:f>Sheet1!$B$2:$B$5</c:f>
              <c:numCache>
                <c:formatCode>0</c:formatCode>
                <c:ptCount val="4"/>
                <c:pt idx="0">
                  <c:v>83</c:v>
                </c:pt>
                <c:pt idx="1">
                  <c:v>49</c:v>
                </c:pt>
                <c:pt idx="2">
                  <c:v>71</c:v>
                </c:pt>
                <c:pt idx="3">
                  <c:v>75</c:v>
                </c:pt>
              </c:numCache>
            </c:numRef>
          </c:val>
        </c:ser>
        <c:dLbls>
          <c:showLegendKey val="0"/>
          <c:showVal val="0"/>
          <c:showCatName val="0"/>
          <c:showSerName val="0"/>
          <c:showPercent val="0"/>
          <c:showBubbleSize val="0"/>
        </c:dLbls>
        <c:gapWidth val="50"/>
        <c:overlap val="100"/>
        <c:axId val="626650320"/>
        <c:axId val="62664757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Tilgang til natur- og friluftsområder der du bor (n=436)</c:v>
                      </c:pt>
                      <c:pt idx="1">
                        <c:v>Parkeringstilbudet der du bor (n=414)</c:v>
                      </c:pt>
                      <c:pt idx="2">
                        <c:v>Mulighetene for å sykle der du bor (n=425)</c:v>
                      </c:pt>
                      <c:pt idx="3">
                        <c:v>Det kollektive transporttilbudet der du bor (n=432)</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2665032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6647576"/>
        <c:crosses val="autoZero"/>
        <c:auto val="0"/>
        <c:lblAlgn val="ctr"/>
        <c:lblOffset val="100"/>
        <c:noMultiLvlLbl val="0"/>
      </c:catAx>
      <c:valAx>
        <c:axId val="62664757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665032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(n=277)</c:v>
                </c:pt>
                <c:pt idx="1">
                  <c:v>Tilgang på parker/friområder for barn der du bor (n=398)</c:v>
                </c:pt>
                <c:pt idx="2">
                  <c:v>Trygghet for barn når det gjelder å ferdes ute der du bor (n=384)</c:v>
                </c:pt>
                <c:pt idx="3">
                  <c:v>Oppvekstmiljøet for barn der du bor (n=363)</c:v>
                </c:pt>
                <c:pt idx="4">
                  <c:v>Oppvekstmiljøet for ungdom der du bor (n=308)</c:v>
                </c:pt>
                <c:pt idx="5">
                  <c:v>Barnehagedekningen der du bor (n=218)</c:v>
                </c:pt>
              </c:strCache>
            </c:strRef>
          </c:cat>
          <c:val>
            <c:numRef>
              <c:f>Sheet1!$D$2:$D$7</c:f>
              <c:numCache>
                <c:formatCode>0</c:formatCode>
                <c:ptCount val="6"/>
                <c:pt idx="0">
                  <c:v>6</c:v>
                </c:pt>
                <c:pt idx="1">
                  <c:v>5</c:v>
                </c:pt>
                <c:pt idx="2">
                  <c:v>7</c:v>
                </c:pt>
                <c:pt idx="3">
                  <c:v>6</c:v>
                </c:pt>
                <c:pt idx="4">
                  <c:v>11</c:v>
                </c:pt>
                <c:pt idx="5">
                  <c:v>11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(n=277)</c:v>
                </c:pt>
                <c:pt idx="1">
                  <c:v>Tilgang på parker/friområder for barn der du bor (n=398)</c:v>
                </c:pt>
                <c:pt idx="2">
                  <c:v>Trygghet for barn når det gjelder å ferdes ute der du bor (n=384)</c:v>
                </c:pt>
                <c:pt idx="3">
                  <c:v>Oppvekstmiljøet for barn der du bor (n=363)</c:v>
                </c:pt>
                <c:pt idx="4">
                  <c:v>Oppvekstmiljøet for ungdom der du bor (n=308)</c:v>
                </c:pt>
                <c:pt idx="5">
                  <c:v>Barnehagedekningen der du bor (n=218)</c:v>
                </c:pt>
              </c:strCache>
            </c:strRef>
          </c:cat>
          <c:val>
            <c:numRef>
              <c:f>Sheet1!$C$2:$C$7</c:f>
              <c:numCache>
                <c:formatCode>0</c:formatCode>
                <c:ptCount val="6"/>
                <c:pt idx="0">
                  <c:v>34</c:v>
                </c:pt>
                <c:pt idx="1">
                  <c:v>28</c:v>
                </c:pt>
                <c:pt idx="2">
                  <c:v>42</c:v>
                </c:pt>
                <c:pt idx="3">
                  <c:v>32</c:v>
                </c:pt>
                <c:pt idx="4">
                  <c:v>39</c:v>
                </c:pt>
                <c:pt idx="5">
                  <c:v>34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(n=277)</c:v>
                </c:pt>
                <c:pt idx="1">
                  <c:v>Tilgang på parker/friområder for barn der du bor (n=398)</c:v>
                </c:pt>
                <c:pt idx="2">
                  <c:v>Trygghet for barn når det gjelder å ferdes ute der du bor (n=384)</c:v>
                </c:pt>
                <c:pt idx="3">
                  <c:v>Oppvekstmiljøet for barn der du bor (n=363)</c:v>
                </c:pt>
                <c:pt idx="4">
                  <c:v>Oppvekstmiljøet for ungdom der du bor (n=308)</c:v>
                </c:pt>
                <c:pt idx="5">
                  <c:v>Barnehagedekningen der du bor (n=218)</c:v>
                </c:pt>
              </c:strCache>
            </c:strRef>
          </c:cat>
          <c:val>
            <c:numRef>
              <c:f>Sheet1!$B$2:$B$7</c:f>
              <c:numCache>
                <c:formatCode>0</c:formatCode>
                <c:ptCount val="6"/>
                <c:pt idx="0">
                  <c:v>60</c:v>
                </c:pt>
                <c:pt idx="1">
                  <c:v>67</c:v>
                </c:pt>
                <c:pt idx="2">
                  <c:v>51</c:v>
                </c:pt>
                <c:pt idx="3">
                  <c:v>62</c:v>
                </c:pt>
                <c:pt idx="4">
                  <c:v>50</c:v>
                </c:pt>
                <c:pt idx="5">
                  <c:v>55</c:v>
                </c:pt>
              </c:numCache>
            </c:numRef>
          </c:val>
        </c:ser>
        <c:dLbls>
          <c:showLegendKey val="0"/>
          <c:showVal val="0"/>
          <c:showCatName val="0"/>
          <c:showSerName val="0"/>
          <c:showPercent val="0"/>
          <c:showBubbleSize val="0"/>
        </c:dLbls>
        <c:gapWidth val="50"/>
        <c:overlap val="100"/>
        <c:axId val="561907904"/>
        <c:axId val="56190829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(n=277)</c:v>
                      </c:pt>
                      <c:pt idx="1">
                        <c:v>Tilgang på parker/friområder for barn der du bor (n=398)</c:v>
                      </c:pt>
                      <c:pt idx="2">
                        <c:v>Trygghet for barn når det gjelder å ferdes ute der du bor (n=384)</c:v>
                      </c:pt>
                      <c:pt idx="3">
                        <c:v>Oppvekstmiljøet for barn der du bor (n=363)</c:v>
                      </c:pt>
                      <c:pt idx="4">
                        <c:v>Oppvekstmiljøet for ungdom der du bor (n=308)</c:v>
                      </c:pt>
                      <c:pt idx="5">
                        <c:v>Barnehagedekningen der du bor (n=218)</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6190790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1908296"/>
        <c:crosses val="autoZero"/>
        <c:auto val="0"/>
        <c:lblAlgn val="ctr"/>
        <c:lblOffset val="100"/>
        <c:noMultiLvlLbl val="0"/>
      </c:catAx>
      <c:valAx>
        <c:axId val="56190829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190790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60</c:v>
                </c:pt>
                <c:pt idx="1">
                  <c:v>67</c:v>
                </c:pt>
                <c:pt idx="2">
                  <c:v>51</c:v>
                </c:pt>
                <c:pt idx="3">
                  <c:v>62</c:v>
                </c:pt>
                <c:pt idx="4">
                  <c:v>50</c:v>
                </c:pt>
                <c:pt idx="5">
                  <c:v>55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561909080"/>
        <c:axId val="561909472"/>
      </c:barChart>
      <c:catAx>
        <c:axId val="561909080"/>
        <c:scaling>
          <c:orientation val="maxMin"/>
        </c:scaling>
        <c:delete val="1"/>
        <c:axPos val="l"/>
        <c:numFmt formatCode="General" sourceLinked="1"/>
        <c:majorTickMark val="out"/>
        <c:minorTickMark val="none"/>
        <c:tickLblPos val="nextTo"/>
        <c:crossAx val="561909472"/>
        <c:crosses val="autoZero"/>
        <c:auto val="0"/>
        <c:lblAlgn val="ctr"/>
        <c:lblOffset val="100"/>
        <c:noMultiLvlLbl val="0"/>
      </c:catAx>
      <c:valAx>
        <c:axId val="561909472"/>
        <c:scaling>
          <c:orientation val="minMax"/>
          <c:max val="1"/>
          <c:min val="0"/>
        </c:scaling>
        <c:delete val="1"/>
        <c:axPos val="t"/>
        <c:numFmt formatCode="0%" sourceLinked="1"/>
        <c:majorTickMark val="out"/>
        <c:minorTickMark val="none"/>
        <c:tickLblPos val="high"/>
        <c:crossAx val="56190908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(n=259)</c:v>
                </c:pt>
                <c:pt idx="1">
                  <c:v>Det lokale kulturtilbudet der du bor (n=294)</c:v>
                </c:pt>
                <c:pt idx="2">
                  <c:v>Tilgang til bibliotek der du bor (n=380)</c:v>
                </c:pt>
                <c:pt idx="3">
                  <c:v>Kvalitet på bibliotekstjenesten (n=265)</c:v>
                </c:pt>
              </c:strCache>
            </c:strRef>
          </c:cat>
          <c:val>
            <c:numRef>
              <c:f>Sheet1!$D$2:$D$5</c:f>
              <c:numCache>
                <c:formatCode>0</c:formatCode>
                <c:ptCount val="4"/>
                <c:pt idx="0">
                  <c:v>5</c:v>
                </c:pt>
                <c:pt idx="1">
                  <c:v>12</c:v>
                </c:pt>
                <c:pt idx="2">
                  <c:v>12</c:v>
                </c:pt>
                <c:pt idx="3">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(n=259)</c:v>
                </c:pt>
                <c:pt idx="1">
                  <c:v>Det lokale kulturtilbudet der du bor (n=294)</c:v>
                </c:pt>
                <c:pt idx="2">
                  <c:v>Tilgang til bibliotek der du bor (n=380)</c:v>
                </c:pt>
                <c:pt idx="3">
                  <c:v>Kvalitet på bibliotekstjenesten (n=265)</c:v>
                </c:pt>
              </c:strCache>
            </c:strRef>
          </c:cat>
          <c:val>
            <c:numRef>
              <c:f>Sheet1!$C$2:$C$5</c:f>
              <c:numCache>
                <c:formatCode>0</c:formatCode>
                <c:ptCount val="4"/>
                <c:pt idx="0">
                  <c:v>44</c:v>
                </c:pt>
                <c:pt idx="1">
                  <c:v>59</c:v>
                </c:pt>
                <c:pt idx="2">
                  <c:v>29</c:v>
                </c:pt>
                <c:pt idx="3">
                  <c:v>30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(n=259)</c:v>
                </c:pt>
                <c:pt idx="1">
                  <c:v>Det lokale kulturtilbudet der du bor (n=294)</c:v>
                </c:pt>
                <c:pt idx="2">
                  <c:v>Tilgang til bibliotek der du bor (n=380)</c:v>
                </c:pt>
                <c:pt idx="3">
                  <c:v>Kvalitet på bibliotekstjenesten (n=265)</c:v>
                </c:pt>
              </c:strCache>
            </c:strRef>
          </c:cat>
          <c:val>
            <c:numRef>
              <c:f>Sheet1!$B$2:$B$5</c:f>
              <c:numCache>
                <c:formatCode>0</c:formatCode>
                <c:ptCount val="4"/>
                <c:pt idx="0">
                  <c:v>51</c:v>
                </c:pt>
                <c:pt idx="1">
                  <c:v>29</c:v>
                </c:pt>
                <c:pt idx="2">
                  <c:v>59</c:v>
                </c:pt>
                <c:pt idx="3">
                  <c:v>65</c:v>
                </c:pt>
              </c:numCache>
            </c:numRef>
          </c:val>
        </c:ser>
        <c:dLbls>
          <c:showLegendKey val="0"/>
          <c:showVal val="0"/>
          <c:showCatName val="0"/>
          <c:showSerName val="0"/>
          <c:showPercent val="0"/>
          <c:showBubbleSize val="0"/>
        </c:dLbls>
        <c:gapWidth val="50"/>
        <c:overlap val="100"/>
        <c:axId val="561910256"/>
        <c:axId val="56191064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(n=259)</c:v>
                      </c:pt>
                      <c:pt idx="1">
                        <c:v>Det lokale kulturtilbudet der du bor (n=294)</c:v>
                      </c:pt>
                      <c:pt idx="2">
                        <c:v>Tilgang til bibliotek der du bor (n=380)</c:v>
                      </c:pt>
                      <c:pt idx="3">
                        <c:v>Kvalitet på bibliotekstjenesten (n=265)</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6191025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1910648"/>
        <c:crosses val="autoZero"/>
        <c:auto val="0"/>
        <c:lblAlgn val="ctr"/>
        <c:lblOffset val="100"/>
        <c:noMultiLvlLbl val="0"/>
      </c:catAx>
      <c:valAx>
        <c:axId val="56191064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191025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51</c:v>
                </c:pt>
                <c:pt idx="1">
                  <c:v>29</c:v>
                </c:pt>
                <c:pt idx="2">
                  <c:v>59</c:v>
                </c:pt>
                <c:pt idx="3">
                  <c:v>65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561911432"/>
        <c:axId val="561911824"/>
      </c:barChart>
      <c:catAx>
        <c:axId val="561911432"/>
        <c:scaling>
          <c:orientation val="maxMin"/>
        </c:scaling>
        <c:delete val="1"/>
        <c:axPos val="l"/>
        <c:numFmt formatCode="General" sourceLinked="1"/>
        <c:majorTickMark val="out"/>
        <c:minorTickMark val="none"/>
        <c:tickLblPos val="nextTo"/>
        <c:crossAx val="561911824"/>
        <c:crosses val="autoZero"/>
        <c:auto val="0"/>
        <c:lblAlgn val="ctr"/>
        <c:lblOffset val="100"/>
        <c:noMultiLvlLbl val="0"/>
      </c:catAx>
      <c:valAx>
        <c:axId val="561911824"/>
        <c:scaling>
          <c:orientation val="minMax"/>
          <c:max val="1"/>
          <c:min val="0"/>
        </c:scaling>
        <c:delete val="1"/>
        <c:axPos val="t"/>
        <c:numFmt formatCode="0%" sourceLinked="1"/>
        <c:majorTickMark val="out"/>
        <c:minorTickMark val="none"/>
        <c:tickLblPos val="high"/>
        <c:crossAx val="56191143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(n=365)</c:v>
                </c:pt>
                <c:pt idx="1">
                  <c:v>Informasjon fra Oslo kommune er tydelig og lett å forstå (n=395)</c:v>
                </c:pt>
                <c:pt idx="2">
                  <c:v>Det er enkelt å få tak i informasjonen jeg trenger (n=385)</c:v>
                </c:pt>
                <c:pt idx="3">
                  <c:v>Oslo kommune har gode digitale tjenester (n=335)</c:v>
                </c:pt>
                <c:pt idx="4">
                  <c:v>Det er enkelt å komme i kontakt med Oslo kommune (n=284)</c:v>
                </c:pt>
                <c:pt idx="5">
                  <c:v>Oslo kommunes digitale tjenester er enkle å bruke (n=296)</c:v>
                </c:pt>
              </c:strCache>
            </c:strRef>
          </c:cat>
          <c:val>
            <c:numRef>
              <c:f>Sheet1!$D$2:$D$7</c:f>
              <c:numCache>
                <c:formatCode>0</c:formatCode>
                <c:ptCount val="6"/>
                <c:pt idx="0">
                  <c:v>47</c:v>
                </c:pt>
                <c:pt idx="1">
                  <c:v>21</c:v>
                </c:pt>
                <c:pt idx="2">
                  <c:v>20</c:v>
                </c:pt>
                <c:pt idx="3">
                  <c:v>15</c:v>
                </c:pt>
                <c:pt idx="4">
                  <c:v>21</c:v>
                </c:pt>
                <c:pt idx="5">
                  <c:v>18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(n=365)</c:v>
                </c:pt>
                <c:pt idx="1">
                  <c:v>Informasjon fra Oslo kommune er tydelig og lett å forstå (n=395)</c:v>
                </c:pt>
                <c:pt idx="2">
                  <c:v>Det er enkelt å få tak i informasjonen jeg trenger (n=385)</c:v>
                </c:pt>
                <c:pt idx="3">
                  <c:v>Oslo kommune har gode digitale tjenester (n=335)</c:v>
                </c:pt>
                <c:pt idx="4">
                  <c:v>Det er enkelt å komme i kontakt med Oslo kommune (n=284)</c:v>
                </c:pt>
                <c:pt idx="5">
                  <c:v>Oslo kommunes digitale tjenester er enkle å bruke (n=296)</c:v>
                </c:pt>
              </c:strCache>
            </c:strRef>
          </c:cat>
          <c:val>
            <c:numRef>
              <c:f>Sheet1!$C$2:$C$7</c:f>
              <c:numCache>
                <c:formatCode>0</c:formatCode>
                <c:ptCount val="6"/>
                <c:pt idx="0">
                  <c:v>42</c:v>
                </c:pt>
                <c:pt idx="1">
                  <c:v>53</c:v>
                </c:pt>
                <c:pt idx="2">
                  <c:v>54</c:v>
                </c:pt>
                <c:pt idx="3">
                  <c:v>57</c:v>
                </c:pt>
                <c:pt idx="4">
                  <c:v>56</c:v>
                </c:pt>
                <c:pt idx="5">
                  <c:v>55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(n=365)</c:v>
                </c:pt>
                <c:pt idx="1">
                  <c:v>Informasjon fra Oslo kommune er tydelig og lett å forstå (n=395)</c:v>
                </c:pt>
                <c:pt idx="2">
                  <c:v>Det er enkelt å få tak i informasjonen jeg trenger (n=385)</c:v>
                </c:pt>
                <c:pt idx="3">
                  <c:v>Oslo kommune har gode digitale tjenester (n=335)</c:v>
                </c:pt>
                <c:pt idx="4">
                  <c:v>Det er enkelt å komme i kontakt med Oslo kommune (n=284)</c:v>
                </c:pt>
                <c:pt idx="5">
                  <c:v>Oslo kommunes digitale tjenester er enkle å bruke (n=296)</c:v>
                </c:pt>
              </c:strCache>
            </c:strRef>
          </c:cat>
          <c:val>
            <c:numRef>
              <c:f>Sheet1!$B$2:$B$7</c:f>
              <c:numCache>
                <c:formatCode>0</c:formatCode>
                <c:ptCount val="6"/>
                <c:pt idx="0">
                  <c:v>11</c:v>
                </c:pt>
                <c:pt idx="1">
                  <c:v>26</c:v>
                </c:pt>
                <c:pt idx="2">
                  <c:v>26</c:v>
                </c:pt>
                <c:pt idx="3">
                  <c:v>28</c:v>
                </c:pt>
                <c:pt idx="4">
                  <c:v>23</c:v>
                </c:pt>
                <c:pt idx="5">
                  <c:v>28</c:v>
                </c:pt>
              </c:numCache>
            </c:numRef>
          </c:val>
        </c:ser>
        <c:dLbls>
          <c:showLegendKey val="0"/>
          <c:showVal val="0"/>
          <c:showCatName val="0"/>
          <c:showSerName val="0"/>
          <c:showPercent val="0"/>
          <c:showBubbleSize val="0"/>
        </c:dLbls>
        <c:gapWidth val="50"/>
        <c:overlap val="100"/>
        <c:axId val="561912216"/>
        <c:axId val="56191300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(n=365)</c:v>
                      </c:pt>
                      <c:pt idx="1">
                        <c:v>Informasjon fra Oslo kommune er tydelig og lett å forstå (n=395)</c:v>
                      </c:pt>
                      <c:pt idx="2">
                        <c:v>Det er enkelt å få tak i informasjonen jeg trenger (n=385)</c:v>
                      </c:pt>
                      <c:pt idx="3">
                        <c:v>Oslo kommune har gode digitale tjenester (n=335)</c:v>
                      </c:pt>
                      <c:pt idx="4">
                        <c:v>Det er enkelt å komme i kontakt med Oslo kommune (n=284)</c:v>
                      </c:pt>
                      <c:pt idx="5">
                        <c:v>Oslo kommunes digitale tjenester er enkle å bruke (n=296)</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619122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61913000"/>
        <c:crosses val="autoZero"/>
        <c:auto val="0"/>
        <c:lblAlgn val="ctr"/>
        <c:lblOffset val="100"/>
        <c:noMultiLvlLbl val="0"/>
      </c:catAx>
      <c:valAx>
        <c:axId val="56191300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6191221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11</c:v>
                </c:pt>
                <c:pt idx="1">
                  <c:v>26</c:v>
                </c:pt>
                <c:pt idx="2">
                  <c:v>26</c:v>
                </c:pt>
                <c:pt idx="3">
                  <c:v>28</c:v>
                </c:pt>
                <c:pt idx="4">
                  <c:v>23</c:v>
                </c:pt>
                <c:pt idx="5">
                  <c:v>28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561913784"/>
        <c:axId val="561914176"/>
      </c:barChart>
      <c:catAx>
        <c:axId val="561913784"/>
        <c:scaling>
          <c:orientation val="maxMin"/>
        </c:scaling>
        <c:delete val="1"/>
        <c:axPos val="l"/>
        <c:numFmt formatCode="General" sourceLinked="1"/>
        <c:majorTickMark val="out"/>
        <c:minorTickMark val="none"/>
        <c:tickLblPos val="nextTo"/>
        <c:crossAx val="561914176"/>
        <c:crosses val="autoZero"/>
        <c:auto val="0"/>
        <c:lblAlgn val="ctr"/>
        <c:lblOffset val="100"/>
        <c:noMultiLvlLbl val="0"/>
      </c:catAx>
      <c:valAx>
        <c:axId val="561914176"/>
        <c:scaling>
          <c:orientation val="minMax"/>
          <c:max val="1"/>
          <c:min val="0"/>
        </c:scaling>
        <c:delete val="1"/>
        <c:axPos val="t"/>
        <c:numFmt formatCode="0%" sourceLinked="1"/>
        <c:majorTickMark val="out"/>
        <c:minorTickMark val="none"/>
        <c:tickLblPos val="high"/>
        <c:crossAx val="56191378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83</c:v>
                </c:pt>
                <c:pt idx="1">
                  <c:v>49</c:v>
                </c:pt>
                <c:pt idx="2">
                  <c:v>71</c:v>
                </c:pt>
                <c:pt idx="3">
                  <c:v>75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626657376"/>
        <c:axId val="626651888"/>
      </c:barChart>
      <c:catAx>
        <c:axId val="626657376"/>
        <c:scaling>
          <c:orientation val="maxMin"/>
        </c:scaling>
        <c:delete val="1"/>
        <c:axPos val="l"/>
        <c:numFmt formatCode="General" sourceLinked="1"/>
        <c:majorTickMark val="out"/>
        <c:minorTickMark val="none"/>
        <c:tickLblPos val="nextTo"/>
        <c:crossAx val="626651888"/>
        <c:crosses val="autoZero"/>
        <c:auto val="0"/>
        <c:lblAlgn val="ctr"/>
        <c:lblOffset val="100"/>
        <c:noMultiLvlLbl val="0"/>
      </c:catAx>
      <c:valAx>
        <c:axId val="626651888"/>
        <c:scaling>
          <c:orientation val="minMax"/>
          <c:max val="1"/>
          <c:min val="0"/>
        </c:scaling>
        <c:delete val="1"/>
        <c:axPos val="t"/>
        <c:numFmt formatCode="0%" sourceLinked="1"/>
        <c:majorTickMark val="out"/>
        <c:minorTickMark val="none"/>
        <c:tickLblPos val="high"/>
        <c:crossAx val="62665737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 :</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(n=88)</c:v>
                </c:pt>
                <c:pt idx="1">
                  <c:v>Grunnskolens barnetrinn (1-7) (n=91)</c:v>
                </c:pt>
                <c:pt idx="2">
                  <c:v>Grunnskolens ungdomstrinn (8-10) (n=46)</c:v>
                </c:pt>
                <c:pt idx="3">
                  <c:v>Videregående skole (n=43)</c:v>
                </c:pt>
                <c:pt idx="4">
                  <c:v>Aktivitetsskolen (skolefritidsordningen) (n=53)</c:v>
                </c:pt>
                <c:pt idx="5">
                  <c:v>Kulturskolen (n=10)</c:v>
                </c:pt>
              </c:strCache>
            </c:strRef>
          </c:cat>
          <c:val>
            <c:numRef>
              <c:f>Sheet1!$D$2:$D$7</c:f>
              <c:numCache>
                <c:formatCode>0</c:formatCode>
                <c:ptCount val="6"/>
                <c:pt idx="0">
                  <c:v>5</c:v>
                </c:pt>
                <c:pt idx="1">
                  <c:v>1</c:v>
                </c:pt>
                <c:pt idx="2">
                  <c:v>7</c:v>
                </c:pt>
                <c:pt idx="3">
                  <c:v>0</c:v>
                </c:pt>
                <c:pt idx="4">
                  <c:v>6</c:v>
                </c:pt>
                <c:pt idx="5">
                  <c:v>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(n=88)</c:v>
                </c:pt>
                <c:pt idx="1">
                  <c:v>Grunnskolens barnetrinn (1-7) (n=91)</c:v>
                </c:pt>
                <c:pt idx="2">
                  <c:v>Grunnskolens ungdomstrinn (8-10) (n=46)</c:v>
                </c:pt>
                <c:pt idx="3">
                  <c:v>Videregående skole (n=43)</c:v>
                </c:pt>
                <c:pt idx="4">
                  <c:v>Aktivitetsskolen (skolefritidsordningen) (n=53)</c:v>
                </c:pt>
                <c:pt idx="5">
                  <c:v>Kulturskolen (n=10)</c:v>
                </c:pt>
              </c:strCache>
            </c:strRef>
          </c:cat>
          <c:val>
            <c:numRef>
              <c:f>Sheet1!$C$2:$C$7</c:f>
              <c:numCache>
                <c:formatCode>0</c:formatCode>
                <c:ptCount val="6"/>
                <c:pt idx="0">
                  <c:v>28</c:v>
                </c:pt>
                <c:pt idx="1">
                  <c:v>30</c:v>
                </c:pt>
                <c:pt idx="2">
                  <c:v>33</c:v>
                </c:pt>
                <c:pt idx="3">
                  <c:v>28</c:v>
                </c:pt>
                <c:pt idx="4">
                  <c:v>39</c:v>
                </c:pt>
                <c:pt idx="5">
                  <c:v>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(n=88)</c:v>
                </c:pt>
                <c:pt idx="1">
                  <c:v>Grunnskolens barnetrinn (1-7) (n=91)</c:v>
                </c:pt>
                <c:pt idx="2">
                  <c:v>Grunnskolens ungdomstrinn (8-10) (n=46)</c:v>
                </c:pt>
                <c:pt idx="3">
                  <c:v>Videregående skole (n=43)</c:v>
                </c:pt>
                <c:pt idx="4">
                  <c:v>Aktivitetsskolen (skolefritidsordningen) (n=53)</c:v>
                </c:pt>
                <c:pt idx="5">
                  <c:v>Kulturskolen (n=10)</c:v>
                </c:pt>
              </c:strCache>
            </c:strRef>
          </c:cat>
          <c:val>
            <c:numRef>
              <c:f>Sheet1!$B$2:$B$7</c:f>
              <c:numCache>
                <c:formatCode>0</c:formatCode>
                <c:ptCount val="6"/>
                <c:pt idx="0">
                  <c:v>67</c:v>
                </c:pt>
                <c:pt idx="1">
                  <c:v>69</c:v>
                </c:pt>
                <c:pt idx="2">
                  <c:v>60</c:v>
                </c:pt>
                <c:pt idx="3">
                  <c:v>72</c:v>
                </c:pt>
                <c:pt idx="4">
                  <c:v>56</c:v>
                </c:pt>
                <c:pt idx="5">
                  <c:v>93</c:v>
                </c:pt>
              </c:numCache>
            </c:numRef>
          </c:val>
        </c:ser>
        <c:dLbls>
          <c:showLegendKey val="0"/>
          <c:showVal val="0"/>
          <c:showCatName val="0"/>
          <c:showSerName val="0"/>
          <c:showPercent val="0"/>
          <c:showBubbleSize val="0"/>
        </c:dLbls>
        <c:gapWidth val="50"/>
        <c:overlap val="100"/>
        <c:axId val="626666392"/>
        <c:axId val="62666600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(n=88)</c:v>
                      </c:pt>
                      <c:pt idx="1">
                        <c:v>Grunnskolens barnetrinn (1-7) (n=91)</c:v>
                      </c:pt>
                      <c:pt idx="2">
                        <c:v>Grunnskolens ungdomstrinn (8-10) (n=46)</c:v>
                      </c:pt>
                      <c:pt idx="3">
                        <c:v>Videregående skole (n=43)</c:v>
                      </c:pt>
                      <c:pt idx="4">
                        <c:v>Aktivitetsskolen (skolefritidsordningen) (n=53)</c:v>
                      </c:pt>
                      <c:pt idx="5">
                        <c:v>Kulturskolen (n=10)</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2666639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6666000"/>
        <c:crosses val="autoZero"/>
        <c:auto val="0"/>
        <c:lblAlgn val="ctr"/>
        <c:lblOffset val="100"/>
        <c:noMultiLvlLbl val="0"/>
      </c:catAx>
      <c:valAx>
        <c:axId val="62666600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666639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67</c:v>
                </c:pt>
                <c:pt idx="1">
                  <c:v>69</c:v>
                </c:pt>
                <c:pt idx="2">
                  <c:v>60</c:v>
                </c:pt>
                <c:pt idx="3">
                  <c:v>72</c:v>
                </c:pt>
                <c:pt idx="4">
                  <c:v>56</c:v>
                </c:pt>
                <c:pt idx="5">
                  <c:v>93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626665216"/>
        <c:axId val="626664432"/>
      </c:barChart>
      <c:catAx>
        <c:axId val="626665216"/>
        <c:scaling>
          <c:orientation val="maxMin"/>
        </c:scaling>
        <c:delete val="1"/>
        <c:axPos val="l"/>
        <c:numFmt formatCode="General" sourceLinked="1"/>
        <c:majorTickMark val="out"/>
        <c:minorTickMark val="none"/>
        <c:tickLblPos val="nextTo"/>
        <c:crossAx val="626664432"/>
        <c:crosses val="autoZero"/>
        <c:auto val="0"/>
        <c:lblAlgn val="ctr"/>
        <c:lblOffset val="100"/>
        <c:noMultiLvlLbl val="0"/>
      </c:catAx>
      <c:valAx>
        <c:axId val="626664432"/>
        <c:scaling>
          <c:orientation val="minMax"/>
          <c:max val="1"/>
          <c:min val="0"/>
        </c:scaling>
        <c:delete val="1"/>
        <c:axPos val="t"/>
        <c:numFmt formatCode="0%" sourceLinked="1"/>
        <c:majorTickMark val="out"/>
        <c:minorTickMark val="none"/>
        <c:tickLblPos val="high"/>
        <c:crossAx val="62666521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av tjenesten,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(n=137)</c:v>
                </c:pt>
                <c:pt idx="1">
                  <c:v>Grunnskolens barnetrinn (1-7) (n=123)</c:v>
                </c:pt>
                <c:pt idx="2">
                  <c:v>Grunnskolens ungdomstrinn (8-10) (n=118)</c:v>
                </c:pt>
                <c:pt idx="3">
                  <c:v>Videregående skole (n=109)</c:v>
                </c:pt>
                <c:pt idx="4">
                  <c:v>Aktivitetsskolen (skolefritidsordningen) (n=116)</c:v>
                </c:pt>
                <c:pt idx="5">
                  <c:v>Kulturskolen (n=82)</c:v>
                </c:pt>
              </c:strCache>
            </c:strRef>
          </c:cat>
          <c:val>
            <c:numRef>
              <c:f>Sheet1!$D$2:$D$7</c:f>
              <c:numCache>
                <c:formatCode>0</c:formatCode>
                <c:ptCount val="6"/>
                <c:pt idx="0">
                  <c:v>2</c:v>
                </c:pt>
                <c:pt idx="1">
                  <c:v>3</c:v>
                </c:pt>
                <c:pt idx="2">
                  <c:v>4</c:v>
                </c:pt>
                <c:pt idx="3">
                  <c:v>6</c:v>
                </c:pt>
                <c:pt idx="4">
                  <c:v>5</c:v>
                </c:pt>
                <c:pt idx="5">
                  <c:v>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(n=137)</c:v>
                </c:pt>
                <c:pt idx="1">
                  <c:v>Grunnskolens barnetrinn (1-7) (n=123)</c:v>
                </c:pt>
                <c:pt idx="2">
                  <c:v>Grunnskolens ungdomstrinn (8-10) (n=118)</c:v>
                </c:pt>
                <c:pt idx="3">
                  <c:v>Videregående skole (n=109)</c:v>
                </c:pt>
                <c:pt idx="4">
                  <c:v>Aktivitetsskolen (skolefritidsordningen) (n=116)</c:v>
                </c:pt>
                <c:pt idx="5">
                  <c:v>Kulturskolen (n=82)</c:v>
                </c:pt>
              </c:strCache>
            </c:strRef>
          </c:cat>
          <c:val>
            <c:numRef>
              <c:f>Sheet1!$C$2:$C$7</c:f>
              <c:numCache>
                <c:formatCode>0</c:formatCode>
                <c:ptCount val="6"/>
                <c:pt idx="0">
                  <c:v>40</c:v>
                </c:pt>
                <c:pt idx="1">
                  <c:v>40</c:v>
                </c:pt>
                <c:pt idx="2">
                  <c:v>52</c:v>
                </c:pt>
                <c:pt idx="3">
                  <c:v>54</c:v>
                </c:pt>
                <c:pt idx="4">
                  <c:v>52</c:v>
                </c:pt>
                <c:pt idx="5">
                  <c:v>54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(n=137)</c:v>
                </c:pt>
                <c:pt idx="1">
                  <c:v>Grunnskolens barnetrinn (1-7) (n=123)</c:v>
                </c:pt>
                <c:pt idx="2">
                  <c:v>Grunnskolens ungdomstrinn (8-10) (n=118)</c:v>
                </c:pt>
                <c:pt idx="3">
                  <c:v>Videregående skole (n=109)</c:v>
                </c:pt>
                <c:pt idx="4">
                  <c:v>Aktivitetsskolen (skolefritidsordningen) (n=116)</c:v>
                </c:pt>
                <c:pt idx="5">
                  <c:v>Kulturskolen (n=82)</c:v>
                </c:pt>
              </c:strCache>
            </c:strRef>
          </c:cat>
          <c:val>
            <c:numRef>
              <c:f>Sheet1!$B$2:$B$7</c:f>
              <c:numCache>
                <c:formatCode>0</c:formatCode>
                <c:ptCount val="6"/>
                <c:pt idx="0">
                  <c:v>58</c:v>
                </c:pt>
                <c:pt idx="1">
                  <c:v>57</c:v>
                </c:pt>
                <c:pt idx="2">
                  <c:v>44</c:v>
                </c:pt>
                <c:pt idx="3">
                  <c:v>40</c:v>
                </c:pt>
                <c:pt idx="4">
                  <c:v>43</c:v>
                </c:pt>
                <c:pt idx="5">
                  <c:v>38</c:v>
                </c:pt>
              </c:numCache>
            </c:numRef>
          </c:val>
        </c:ser>
        <c:dLbls>
          <c:showLegendKey val="0"/>
          <c:showVal val="0"/>
          <c:showCatName val="0"/>
          <c:showSerName val="0"/>
          <c:showPercent val="0"/>
          <c:showBubbleSize val="0"/>
        </c:dLbls>
        <c:gapWidth val="50"/>
        <c:overlap val="100"/>
        <c:axId val="626664824"/>
        <c:axId val="62666835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(n=137)</c:v>
                      </c:pt>
                      <c:pt idx="1">
                        <c:v>Grunnskolens barnetrinn (1-7) (n=123)</c:v>
                      </c:pt>
                      <c:pt idx="2">
                        <c:v>Grunnskolens ungdomstrinn (8-10) (n=118)</c:v>
                      </c:pt>
                      <c:pt idx="3">
                        <c:v>Videregående skole (n=109)</c:v>
                      </c:pt>
                      <c:pt idx="4">
                        <c:v>Aktivitetsskolen (skolefritidsordningen) (n=116)</c:v>
                      </c:pt>
                      <c:pt idx="5">
                        <c:v>Kulturskolen (n=82)</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2666482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6668352"/>
        <c:crosses val="autoZero"/>
        <c:auto val="0"/>
        <c:lblAlgn val="ctr"/>
        <c:lblOffset val="100"/>
        <c:noMultiLvlLbl val="0"/>
      </c:catAx>
      <c:valAx>
        <c:axId val="62666835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666482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Bjerke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58</c:v>
                </c:pt>
                <c:pt idx="1">
                  <c:v>57</c:v>
                </c:pt>
                <c:pt idx="2">
                  <c:v>44</c:v>
                </c:pt>
                <c:pt idx="3">
                  <c:v>40</c:v>
                </c:pt>
                <c:pt idx="4">
                  <c:v>43</c:v>
                </c:pt>
                <c:pt idx="5">
                  <c:v>38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626669136"/>
        <c:axId val="626669528"/>
      </c:barChart>
      <c:catAx>
        <c:axId val="626669136"/>
        <c:scaling>
          <c:orientation val="maxMin"/>
        </c:scaling>
        <c:delete val="1"/>
        <c:axPos val="l"/>
        <c:numFmt formatCode="General" sourceLinked="1"/>
        <c:majorTickMark val="out"/>
        <c:minorTickMark val="none"/>
        <c:tickLblPos val="nextTo"/>
        <c:crossAx val="626669528"/>
        <c:crosses val="autoZero"/>
        <c:auto val="0"/>
        <c:lblAlgn val="ctr"/>
        <c:lblOffset val="100"/>
        <c:noMultiLvlLbl val="0"/>
      </c:catAx>
      <c:valAx>
        <c:axId val="626669528"/>
        <c:scaling>
          <c:orientation val="minMax"/>
          <c:max val="1"/>
          <c:min val="0"/>
        </c:scaling>
        <c:delete val="1"/>
        <c:axPos val="t"/>
        <c:numFmt formatCode="0%" sourceLinked="1"/>
        <c:majorTickMark val="out"/>
        <c:minorTickMark val="none"/>
        <c:tickLblPos val="high"/>
        <c:crossAx val="62666913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(n=315)</c:v>
                </c:pt>
                <c:pt idx="1">
                  <c:v>Legevakten (n=172)</c:v>
                </c:pt>
                <c:pt idx="2">
                  <c:v>Helsestasjonstjenesten (n=78)</c:v>
                </c:pt>
                <c:pt idx="3">
                  <c:v>Skolehelsetjenesten (n=49)</c:v>
                </c:pt>
                <c:pt idx="4">
                  <c:v>Sykehjem / botilbud for eldre (n=13)</c:v>
                </c:pt>
                <c:pt idx="5">
                  <c:v>Hjemmetjenesten (n=15)</c:v>
                </c:pt>
                <c:pt idx="6">
                  <c:v>Eldre- /seniorsenteret (n=8)</c:v>
                </c:pt>
                <c:pt idx="7">
                  <c:v>Barnevernstjenesten (n=9)</c:v>
                </c:pt>
                <c:pt idx="8">
                  <c:v>NAV-kontoret (n=82)</c:v>
                </c:pt>
                <c:pt idx="9">
                  <c:v>Aktivitetstilbudet til eldre (n=11)</c:v>
                </c:pt>
              </c:strCache>
            </c:strRef>
          </c:cat>
          <c:val>
            <c:numRef>
              <c:f>Sheet1!$D$2:$D$11</c:f>
              <c:numCache>
                <c:formatCode>0</c:formatCode>
                <c:ptCount val="10"/>
                <c:pt idx="0">
                  <c:v>4</c:v>
                </c:pt>
                <c:pt idx="1">
                  <c:v>8</c:v>
                </c:pt>
                <c:pt idx="2">
                  <c:v>4</c:v>
                </c:pt>
                <c:pt idx="3">
                  <c:v>7</c:v>
                </c:pt>
                <c:pt idx="4">
                  <c:v>26</c:v>
                </c:pt>
                <c:pt idx="5">
                  <c:v>13</c:v>
                </c:pt>
                <c:pt idx="6">
                  <c:v>0</c:v>
                </c:pt>
                <c:pt idx="7">
                  <c:v>59</c:v>
                </c:pt>
                <c:pt idx="8">
                  <c:v>29</c:v>
                </c:pt>
                <c:pt idx="9">
                  <c:v>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(n=315)</c:v>
                </c:pt>
                <c:pt idx="1">
                  <c:v>Legevakten (n=172)</c:v>
                </c:pt>
                <c:pt idx="2">
                  <c:v>Helsestasjonstjenesten (n=78)</c:v>
                </c:pt>
                <c:pt idx="3">
                  <c:v>Skolehelsetjenesten (n=49)</c:v>
                </c:pt>
                <c:pt idx="4">
                  <c:v>Sykehjem / botilbud for eldre (n=13)</c:v>
                </c:pt>
                <c:pt idx="5">
                  <c:v>Hjemmetjenesten (n=15)</c:v>
                </c:pt>
                <c:pt idx="6">
                  <c:v>Eldre- /seniorsenteret (n=8)</c:v>
                </c:pt>
                <c:pt idx="7">
                  <c:v>Barnevernstjenesten (n=9)</c:v>
                </c:pt>
                <c:pt idx="8">
                  <c:v>NAV-kontoret (n=82)</c:v>
                </c:pt>
                <c:pt idx="9">
                  <c:v>Aktivitetstilbudet til eldre (n=11)</c:v>
                </c:pt>
              </c:strCache>
            </c:strRef>
          </c:cat>
          <c:val>
            <c:numRef>
              <c:f>Sheet1!$C$2:$C$11</c:f>
              <c:numCache>
                <c:formatCode>0</c:formatCode>
                <c:ptCount val="10"/>
                <c:pt idx="0">
                  <c:v>25</c:v>
                </c:pt>
                <c:pt idx="1">
                  <c:v>44</c:v>
                </c:pt>
                <c:pt idx="2">
                  <c:v>34</c:v>
                </c:pt>
                <c:pt idx="3">
                  <c:v>47</c:v>
                </c:pt>
                <c:pt idx="4">
                  <c:v>44</c:v>
                </c:pt>
                <c:pt idx="5">
                  <c:v>35</c:v>
                </c:pt>
                <c:pt idx="6">
                  <c:v>44</c:v>
                </c:pt>
                <c:pt idx="7">
                  <c:v>13</c:v>
                </c:pt>
                <c:pt idx="8">
                  <c:v>42</c:v>
                </c:pt>
                <c:pt idx="9">
                  <c:v>63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(n=315)</c:v>
                </c:pt>
                <c:pt idx="1">
                  <c:v>Legevakten (n=172)</c:v>
                </c:pt>
                <c:pt idx="2">
                  <c:v>Helsestasjonstjenesten (n=78)</c:v>
                </c:pt>
                <c:pt idx="3">
                  <c:v>Skolehelsetjenesten (n=49)</c:v>
                </c:pt>
                <c:pt idx="4">
                  <c:v>Sykehjem / botilbud for eldre (n=13)</c:v>
                </c:pt>
                <c:pt idx="5">
                  <c:v>Hjemmetjenesten (n=15)</c:v>
                </c:pt>
                <c:pt idx="6">
                  <c:v>Eldre- /seniorsenteret (n=8)</c:v>
                </c:pt>
                <c:pt idx="7">
                  <c:v>Barnevernstjenesten (n=9)</c:v>
                </c:pt>
                <c:pt idx="8">
                  <c:v>NAV-kontoret (n=82)</c:v>
                </c:pt>
                <c:pt idx="9">
                  <c:v>Aktivitetstilbudet til eldre (n=11)</c:v>
                </c:pt>
              </c:strCache>
            </c:strRef>
          </c:cat>
          <c:val>
            <c:numRef>
              <c:f>Sheet1!$B$2:$B$11</c:f>
              <c:numCache>
                <c:formatCode>0</c:formatCode>
                <c:ptCount val="10"/>
                <c:pt idx="0">
                  <c:v>71</c:v>
                </c:pt>
                <c:pt idx="1">
                  <c:v>49</c:v>
                </c:pt>
                <c:pt idx="2">
                  <c:v>61</c:v>
                </c:pt>
                <c:pt idx="3">
                  <c:v>45</c:v>
                </c:pt>
                <c:pt idx="4">
                  <c:v>30</c:v>
                </c:pt>
                <c:pt idx="5">
                  <c:v>52</c:v>
                </c:pt>
                <c:pt idx="6">
                  <c:v>56</c:v>
                </c:pt>
                <c:pt idx="7">
                  <c:v>28</c:v>
                </c:pt>
                <c:pt idx="8">
                  <c:v>29</c:v>
                </c:pt>
                <c:pt idx="9">
                  <c:v>37</c:v>
                </c:pt>
              </c:numCache>
            </c:numRef>
          </c:val>
        </c:ser>
        <c:dLbls>
          <c:showLegendKey val="0"/>
          <c:showVal val="0"/>
          <c:showCatName val="0"/>
          <c:showSerName val="0"/>
          <c:showPercent val="0"/>
          <c:showBubbleSize val="0"/>
        </c:dLbls>
        <c:gapWidth val="50"/>
        <c:overlap val="100"/>
        <c:axId val="626670312"/>
        <c:axId val="62667070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(n=315)</c:v>
                      </c:pt>
                      <c:pt idx="1">
                        <c:v>Legevakten (n=172)</c:v>
                      </c:pt>
                      <c:pt idx="2">
                        <c:v>Helsestasjonstjenesten (n=78)</c:v>
                      </c:pt>
                      <c:pt idx="3">
                        <c:v>Skolehelsetjenesten (n=49)</c:v>
                      </c:pt>
                      <c:pt idx="4">
                        <c:v>Sykehjem / botilbud for eldre (n=13)</c:v>
                      </c:pt>
                      <c:pt idx="5">
                        <c:v>Hjemmetjenesten (n=15)</c:v>
                      </c:pt>
                      <c:pt idx="6">
                        <c:v>Eldre- /seniorsenteret (n=8)</c:v>
                      </c:pt>
                      <c:pt idx="7">
                        <c:v>Barnevernstjenesten (n=9)</c:v>
                      </c:pt>
                      <c:pt idx="8">
                        <c:v>NAV-kontoret (n=82)</c:v>
                      </c:pt>
                      <c:pt idx="9">
                        <c:v>Aktivitetstilbudet til eldre (n=11)</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62667031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26670704"/>
        <c:crosses val="autoZero"/>
        <c:auto val="0"/>
        <c:lblAlgn val="ctr"/>
        <c:lblOffset val="100"/>
        <c:noMultiLvlLbl val="0"/>
      </c:catAx>
      <c:valAx>
        <c:axId val="62667070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2667031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27/08/2018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27/08/2018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Bjerke -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139333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741CD02E-FA8A-4202-A924-A63045A9B31E}"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2130727478"/>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797059998"/>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7F509585-282D-4745-831A-370B20B9E4B1}"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1353776298"/>
              </p:ext>
            </p:extLst>
          </p:nvPr>
        </p:nvGraphicFramePr>
        <p:xfrm>
          <a:off x="609600" y="1600200"/>
          <a:ext cx="922265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880762712"/>
              </p:ext>
            </p:extLst>
          </p:nvPr>
        </p:nvGraphicFramePr>
        <p:xfrm>
          <a:off x="8740876" y="1600200"/>
          <a:ext cx="284152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8D733EE3-A790-4754-A5C5-BFF5478AD7E4}"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2256912984"/>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647941103"/>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hvordan man blir behandlet</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27173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CA9B2C2-40C5-44DB-B2D1-F91E59DA033C}"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268925551"/>
              </p:ext>
            </p:extLst>
          </p:nvPr>
        </p:nvGraphicFramePr>
        <p:xfrm>
          <a:off x="609599" y="1600200"/>
          <a:ext cx="925215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226687122"/>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5B61EA4-E006-42EA-AB61-B73CA6FA0818}"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2616730044"/>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949322620"/>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 og kjennskap til Oslo som Europas miljøhovedstad 2019</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197221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A77358F-C5DB-44FB-89E1-FDF3B61DE9B2}"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3383187366"/>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914177508"/>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2692FE9B-0E1F-4A36-B530-A8E0DEF2B1A0}"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2060487237"/>
              </p:ext>
            </p:extLst>
          </p:nvPr>
        </p:nvGraphicFramePr>
        <p:xfrm>
          <a:off x="609600" y="1600200"/>
          <a:ext cx="922265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195777926"/>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36441B57-50FD-4509-91DA-5DABCE2CE903}"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1609478070"/>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197255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864E4882-87E9-4AB0-AD64-57A980D469D0}"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1027184246"/>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231680466"/>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213872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EDA2E3C-6DE7-4768-9B4A-A88F4037B424}"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3422561896"/>
              </p:ext>
            </p:extLst>
          </p:nvPr>
        </p:nvGraphicFramePr>
        <p:xfrm>
          <a:off x="609599" y="1600200"/>
          <a:ext cx="927181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60514771"/>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165822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292254F-4EE4-40C7-A792-04B9B5036AE3}" type="slidenum">
              <a:rPr lang="en-GB" smtClean="0"/>
              <a:t>24</a:t>
            </a:fld>
            <a:endParaRPr lang="en-US" smtId="4294967295"/>
          </a:p>
        </p:txBody>
      </p:sp>
      <p:graphicFrame>
        <p:nvGraphicFramePr>
          <p:cNvPr id="6" name="ChartObject"/>
          <p:cNvGraphicFramePr/>
          <p:nvPr>
            <p:extLst>
              <p:ext uri="{D42A27DB-BD31-4B8C-83A1-F6EECF244321}">
                <p14:modId xmlns:p14="http://schemas.microsoft.com/office/powerpoint/2010/main" val="2427495160"/>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643209201"/>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01E4598-0DDF-4E8E-B429-E94953EC0D3D}"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490074338"/>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886952064"/>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Oppvekstmiljø for barn og unge</a:t>
            </a:r>
            <a:endParaRPr lang="nb-NO" dirty="0"/>
          </a:p>
        </p:txBody>
      </p:sp>
      <p:sp>
        <p:nvSpPr>
          <p:cNvPr id="3" name="Text Placeholder 2"/>
          <p:cNvSpPr>
            <a:spLocks noGrp="1"/>
          </p:cNvSpPr>
          <p:nvPr>
            <p:ph type="body" sz="quarter" idx="16"/>
          </p:nvPr>
        </p:nvSpPr>
        <p:spPr/>
        <p:txBody>
          <a:bodyPr/>
          <a:lstStyle/>
          <a:p>
            <a:r>
              <a:rPr lang="nb-NO" dirty="0"/>
              <a:t>8</a:t>
            </a:r>
            <a:endParaRPr lang="nb-NO" dirty="0"/>
          </a:p>
        </p:txBody>
      </p:sp>
    </p:spTree>
    <p:extLst>
      <p:ext uri="{BB962C8B-B14F-4D97-AF65-F5344CB8AC3E}">
        <p14:creationId xmlns:p14="http://schemas.microsoft.com/office/powerpoint/2010/main" val="128379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20EB2E0-9517-455E-8308-82E0E37BC66B}"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3316485001"/>
              </p:ext>
            </p:extLst>
          </p:nvPr>
        </p:nvGraphicFramePr>
        <p:xfrm>
          <a:off x="609600" y="1600200"/>
          <a:ext cx="920299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639584649"/>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228887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8CA19AED-8A42-4DCD-811D-E57D8BF9D2FD}"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2068298700"/>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751832933"/>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391263287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 informasjon og digitale tjenester</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13317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24ED8951-A72E-499C-B1E7-478DCE6AD466}"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3476752771"/>
              </p:ext>
            </p:extLst>
          </p:nvPr>
        </p:nvGraphicFramePr>
        <p:xfrm>
          <a:off x="609600" y="1600200"/>
          <a:ext cx="920299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985726781"/>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a:t>
            </a:r>
            <a:r>
              <a:rPr lang="nb-NO" sz="1200" dirty="0" smtClean="0" smtId="4294967295"/>
              <a:t>650 </a:t>
            </a:r>
            <a:r>
              <a:rPr lang="nb-NO" sz="1200" dirty="0" smtId="4294967295"/>
              <a:t>svar fra bydel </a:t>
            </a:r>
            <a:r>
              <a:rPr lang="nb-NO" sz="1200" dirty="0" smtClean="0" smtId="4294967295"/>
              <a:t>Bjerke (445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32303308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33239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E63C56B-B248-41A6-A911-DB3019C1F496}"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1583224582"/>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p:cNvGraphicFramePr/>
          <p:nvPr>
            <p:extLst>
              <p:ext uri="{D42A27DB-BD31-4B8C-83A1-F6EECF244321}">
                <p14:modId xmlns:p14="http://schemas.microsoft.com/office/powerpoint/2010/main" val="2250469071"/>
              </p:ext>
            </p:extLst>
          </p:nvPr>
        </p:nvGraphicFramePr>
        <p:xfrm>
          <a:off x="8711920" y="1600200"/>
          <a:ext cx="287047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4F0C972-2D24-4197-8169-AA4D25D11B10}"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220355138"/>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792817815"/>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269157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36A04F5-E586-4F25-B56B-AACD2F24E89C}"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3770770153"/>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005840926"/>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b437f98-23ae-4433-b13b-76c2068079ae"/>
  </ds:schemaRefs>
</ds:datastoreItem>
</file>

<file path=customXml/itemProps2.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TotalTime>
  <Words>1121</Words>
  <Application>Microsoft Office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8</cp:revision>
  <cp:lastPrinted>2017-03-24T13:40:26Z</cp:lastPrinted>
  <dcterms:created xsi:type="dcterms:W3CDTF">2017-08-30T11:56:19Z</dcterms:created>
  <dcterms:modified xsi:type="dcterms:W3CDTF">2018-08-27T15:26:20Z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