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19" r:id="rId18"/>
    <p:sldId id="390" r:id="rId19"/>
    <p:sldId id="392" r:id="rId20"/>
    <p:sldId id="420" r:id="rId21"/>
    <p:sldId id="396" r:id="rId22"/>
    <p:sldId id="398" r:id="rId23"/>
    <p:sldId id="394" r:id="rId24"/>
    <p:sldId id="400" r:id="rId25"/>
    <p:sldId id="421" r:id="rId26"/>
    <p:sldId id="402" r:id="rId27"/>
    <p:sldId id="422" r:id="rId28"/>
    <p:sldId id="404"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4" autoAdjust="0"/>
    <p:restoredTop sz="94476" autoAdjust="0"/>
  </p:normalViewPr>
  <p:slideViewPr>
    <p:cSldViewPr snapToGrid="0" showGuides="1">
      <p:cViewPr varScale="1">
        <p:scale>
          <a:sx n="108" d="100"/>
          <a:sy n="108" d="100"/>
        </p:scale>
        <p:origin x="144" y="612"/>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I </a:t>
            </a:r>
            <a:r>
              <a:rPr lang="nb-NO"/>
              <a:t>hvilken grad</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Trives du i Oslo? (n=917)</c:v>
                </c:pt>
                <c:pt idx="1">
                  <c:v>Trives du i området der du bor? (n=890)</c:v>
                </c:pt>
                <c:pt idx="2">
                  <c:v>Er det pent i området der du bor? (n=902)</c:v>
                </c:pt>
                <c:pt idx="3">
                  <c:v>Finnes det utendørs møteplasser som er fristende å bruke i området der du bor? (n=898)</c:v>
                </c:pt>
                <c:pt idx="4">
                  <c:v>Er du en del av et godt nabofelleskap? (n=898)</c:v>
                </c:pt>
              </c:strCache>
            </c:strRef>
          </c:cat>
          <c:val>
            <c:numRef>
              <c:f>Sheet1!$D$2:$D$6</c:f>
              <c:numCache>
                <c:formatCode>0</c:formatCode>
                <c:ptCount val="5"/>
                <c:pt idx="0">
                  <c:v>1</c:v>
                </c:pt>
                <c:pt idx="1">
                  <c:v>2</c:v>
                </c:pt>
                <c:pt idx="2">
                  <c:v>6</c:v>
                </c:pt>
                <c:pt idx="3">
                  <c:v>6</c:v>
                </c:pt>
                <c:pt idx="4">
                  <c:v>20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Trives du i Oslo? (n=917)</c:v>
                </c:pt>
                <c:pt idx="1">
                  <c:v>Trives du i området der du bor? (n=890)</c:v>
                </c:pt>
                <c:pt idx="2">
                  <c:v>Er det pent i området der du bor? (n=902)</c:v>
                </c:pt>
                <c:pt idx="3">
                  <c:v>Finnes det utendørs møteplasser som er fristende å bruke i området der du bor? (n=898)</c:v>
                </c:pt>
                <c:pt idx="4">
                  <c:v>Er du en del av et godt nabofelleskap? (n=898)</c:v>
                </c:pt>
              </c:strCache>
            </c:strRef>
          </c:cat>
          <c:val>
            <c:numRef>
              <c:f>Sheet1!$C$2:$C$6</c:f>
              <c:numCache>
                <c:formatCode>0</c:formatCode>
                <c:ptCount val="5"/>
                <c:pt idx="0">
                  <c:v>14</c:v>
                </c:pt>
                <c:pt idx="1">
                  <c:v>17</c:v>
                </c:pt>
                <c:pt idx="2">
                  <c:v>44</c:v>
                </c:pt>
                <c:pt idx="3">
                  <c:v>30</c:v>
                </c:pt>
                <c:pt idx="4">
                  <c:v>44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Trives du i Oslo? (n=917)</c:v>
                </c:pt>
                <c:pt idx="1">
                  <c:v>Trives du i området der du bor? (n=890)</c:v>
                </c:pt>
                <c:pt idx="2">
                  <c:v>Er det pent i området der du bor? (n=902)</c:v>
                </c:pt>
                <c:pt idx="3">
                  <c:v>Finnes det utendørs møteplasser som er fristende å bruke i området der du bor? (n=898)</c:v>
                </c:pt>
                <c:pt idx="4">
                  <c:v>Er du en del av et godt nabofelleskap? (n=898)</c:v>
                </c:pt>
              </c:strCache>
            </c:strRef>
          </c:cat>
          <c:val>
            <c:numRef>
              <c:f>Sheet1!$B$2:$B$6</c:f>
              <c:numCache>
                <c:formatCode>0</c:formatCode>
                <c:ptCount val="5"/>
                <c:pt idx="0">
                  <c:v>85</c:v>
                </c:pt>
                <c:pt idx="1">
                  <c:v>82</c:v>
                </c:pt>
                <c:pt idx="2">
                  <c:v>50</c:v>
                </c:pt>
                <c:pt idx="3">
                  <c:v>64</c:v>
                </c:pt>
                <c:pt idx="4">
                  <c:v>37</c:v>
                </c:pt>
              </c:numCache>
            </c:numRef>
          </c:val>
        </c:ser>
        <c:dLbls>
          <c:showLegendKey val="0"/>
          <c:showVal val="0"/>
          <c:showCatName val="0"/>
          <c:showSerName val="0"/>
          <c:showPercent val="0"/>
          <c:showBubbleSize val="0"/>
        </c:dLbls>
        <c:gapWidth val="50"/>
        <c:overlap val="100"/>
        <c:axId val="496725376"/>
        <c:axId val="49672576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(n=917)</c:v>
                      </c:pt>
                      <c:pt idx="1">
                        <c:v>Trives du i området der du bor? (n=890)</c:v>
                      </c:pt>
                      <c:pt idx="2">
                        <c:v>Er det pent i området der du bor? (n=902)</c:v>
                      </c:pt>
                      <c:pt idx="3">
                        <c:v>Finnes det utendørs møteplasser som er fristende å bruke i området der du bor? (n=898)</c:v>
                      </c:pt>
                      <c:pt idx="4">
                        <c:v>Er du en del av et godt nabofelleskap? (n=898)</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49672537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6725768"/>
        <c:crosses val="autoZero"/>
        <c:auto val="0"/>
        <c:lblAlgn val="ctr"/>
        <c:lblOffset val="100"/>
        <c:noMultiLvlLbl val="0"/>
      </c:catAx>
      <c:valAx>
        <c:axId val="49672576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672537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60</c:v>
                </c:pt>
                <c:pt idx="1">
                  <c:v>58</c:v>
                </c:pt>
                <c:pt idx="2">
                  <c:v>68</c:v>
                </c:pt>
                <c:pt idx="3">
                  <c:v>42</c:v>
                </c:pt>
                <c:pt idx="4">
                  <c:v>17</c:v>
                </c:pt>
                <c:pt idx="5">
                  <c:v>12</c:v>
                </c:pt>
                <c:pt idx="6">
                  <c:v>67</c:v>
                </c:pt>
                <c:pt idx="7">
                  <c:v>38</c:v>
                </c:pt>
                <c:pt idx="8">
                  <c:v>35</c:v>
                </c:pt>
                <c:pt idx="9">
                  <c:v>43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507851680"/>
        <c:axId val="507852072"/>
      </c:barChart>
      <c:catAx>
        <c:axId val="507851680"/>
        <c:scaling>
          <c:orientation val="maxMin"/>
        </c:scaling>
        <c:delete val="1"/>
        <c:axPos val="l"/>
        <c:numFmt formatCode="General" sourceLinked="1"/>
        <c:majorTickMark val="out"/>
        <c:minorTickMark val="none"/>
        <c:tickLblPos val="nextTo"/>
        <c:crossAx val="507852072"/>
        <c:crosses val="autoZero"/>
        <c:auto val="0"/>
        <c:lblAlgn val="ctr"/>
        <c:lblOffset val="100"/>
        <c:noMultiLvlLbl val="0"/>
      </c:catAx>
      <c:valAx>
        <c:axId val="507852072"/>
        <c:scaling>
          <c:orientation val="minMax"/>
          <c:max val="1"/>
          <c:min val="0"/>
        </c:scaling>
        <c:delete val="1"/>
        <c:axPos val="t"/>
        <c:numFmt formatCode="0%" sourceLinked="1"/>
        <c:majorTickMark val="out"/>
        <c:minorTickMark val="none"/>
        <c:tickLblPos val="high"/>
        <c:crossAx val="50785168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hvordan vurderer du:</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(n=86)</c:v>
                </c:pt>
                <c:pt idx="1">
                  <c:v>Legevakten (n=261)</c:v>
                </c:pt>
                <c:pt idx="2">
                  <c:v>Helsestasjonstjenesten (n=155)</c:v>
                </c:pt>
                <c:pt idx="3">
                  <c:v>Skolehelsetjenesten (n=125)</c:v>
                </c:pt>
                <c:pt idx="4">
                  <c:v>Sykehjem / botilbud for eldre (n=147)</c:v>
                </c:pt>
                <c:pt idx="5">
                  <c:v>Hjemmetjenesten (n=121)</c:v>
                </c:pt>
                <c:pt idx="6">
                  <c:v>Eldre- /seniorsenteret (n=131)</c:v>
                </c:pt>
                <c:pt idx="7">
                  <c:v>Barnevernstjenesten (n=132)</c:v>
                </c:pt>
                <c:pt idx="8">
                  <c:v>NAV-kontoret (n=140)</c:v>
                </c:pt>
                <c:pt idx="9">
                  <c:v>Aktivitetstilbudet til eldre (n=122)</c:v>
                </c:pt>
              </c:strCache>
            </c:strRef>
          </c:cat>
          <c:val>
            <c:numRef>
              <c:f>Sheet1!$D$2:$D$11</c:f>
              <c:numCache>
                <c:formatCode>0</c:formatCode>
                <c:ptCount val="10"/>
                <c:pt idx="0">
                  <c:v>9</c:v>
                </c:pt>
                <c:pt idx="1">
                  <c:v>11</c:v>
                </c:pt>
                <c:pt idx="2">
                  <c:v>4</c:v>
                </c:pt>
                <c:pt idx="3">
                  <c:v>8</c:v>
                </c:pt>
                <c:pt idx="4">
                  <c:v>17</c:v>
                </c:pt>
                <c:pt idx="5">
                  <c:v>11</c:v>
                </c:pt>
                <c:pt idx="6">
                  <c:v>5</c:v>
                </c:pt>
                <c:pt idx="7">
                  <c:v>13</c:v>
                </c:pt>
                <c:pt idx="8">
                  <c:v>23</c:v>
                </c:pt>
                <c:pt idx="9">
                  <c:v>16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(n=86)</c:v>
                </c:pt>
                <c:pt idx="1">
                  <c:v>Legevakten (n=261)</c:v>
                </c:pt>
                <c:pt idx="2">
                  <c:v>Helsestasjonstjenesten (n=155)</c:v>
                </c:pt>
                <c:pt idx="3">
                  <c:v>Skolehelsetjenesten (n=125)</c:v>
                </c:pt>
                <c:pt idx="4">
                  <c:v>Sykehjem / botilbud for eldre (n=147)</c:v>
                </c:pt>
                <c:pt idx="5">
                  <c:v>Hjemmetjenesten (n=121)</c:v>
                </c:pt>
                <c:pt idx="6">
                  <c:v>Eldre- /seniorsenteret (n=131)</c:v>
                </c:pt>
                <c:pt idx="7">
                  <c:v>Barnevernstjenesten (n=132)</c:v>
                </c:pt>
                <c:pt idx="8">
                  <c:v>NAV-kontoret (n=140)</c:v>
                </c:pt>
                <c:pt idx="9">
                  <c:v>Aktivitetstilbudet til eldre (n=122)</c:v>
                </c:pt>
              </c:strCache>
            </c:strRef>
          </c:cat>
          <c:val>
            <c:numRef>
              <c:f>Sheet1!$C$2:$C$11</c:f>
              <c:numCache>
                <c:formatCode>0</c:formatCode>
                <c:ptCount val="10"/>
                <c:pt idx="0">
                  <c:v>43</c:v>
                </c:pt>
                <c:pt idx="1">
                  <c:v>50</c:v>
                </c:pt>
                <c:pt idx="2">
                  <c:v>47</c:v>
                </c:pt>
                <c:pt idx="3">
                  <c:v>52</c:v>
                </c:pt>
                <c:pt idx="4">
                  <c:v>62</c:v>
                </c:pt>
                <c:pt idx="5">
                  <c:v>71</c:v>
                </c:pt>
                <c:pt idx="6">
                  <c:v>65</c:v>
                </c:pt>
                <c:pt idx="7">
                  <c:v>58</c:v>
                </c:pt>
                <c:pt idx="8">
                  <c:v>64</c:v>
                </c:pt>
                <c:pt idx="9">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(n=86)</c:v>
                </c:pt>
                <c:pt idx="1">
                  <c:v>Legevakten (n=261)</c:v>
                </c:pt>
                <c:pt idx="2">
                  <c:v>Helsestasjonstjenesten (n=155)</c:v>
                </c:pt>
                <c:pt idx="3">
                  <c:v>Skolehelsetjenesten (n=125)</c:v>
                </c:pt>
                <c:pt idx="4">
                  <c:v>Sykehjem / botilbud for eldre (n=147)</c:v>
                </c:pt>
                <c:pt idx="5">
                  <c:v>Hjemmetjenesten (n=121)</c:v>
                </c:pt>
                <c:pt idx="6">
                  <c:v>Eldre- /seniorsenteret (n=131)</c:v>
                </c:pt>
                <c:pt idx="7">
                  <c:v>Barnevernstjenesten (n=132)</c:v>
                </c:pt>
                <c:pt idx="8">
                  <c:v>NAV-kontoret (n=140)</c:v>
                </c:pt>
                <c:pt idx="9">
                  <c:v>Aktivitetstilbudet til eldre (n=122)</c:v>
                </c:pt>
              </c:strCache>
            </c:strRef>
          </c:cat>
          <c:val>
            <c:numRef>
              <c:f>Sheet1!$B$2:$B$11</c:f>
              <c:numCache>
                <c:formatCode>0</c:formatCode>
                <c:ptCount val="10"/>
                <c:pt idx="0">
                  <c:v>48</c:v>
                </c:pt>
                <c:pt idx="1">
                  <c:v>38</c:v>
                </c:pt>
                <c:pt idx="2">
                  <c:v>49</c:v>
                </c:pt>
                <c:pt idx="3">
                  <c:v>40</c:v>
                </c:pt>
                <c:pt idx="4">
                  <c:v>21</c:v>
                </c:pt>
                <c:pt idx="5">
                  <c:v>18</c:v>
                </c:pt>
                <c:pt idx="6">
                  <c:v>31</c:v>
                </c:pt>
                <c:pt idx="7">
                  <c:v>29</c:v>
                </c:pt>
                <c:pt idx="8">
                  <c:v>13</c:v>
                </c:pt>
                <c:pt idx="9">
                  <c:v>30</c:v>
                </c:pt>
              </c:numCache>
            </c:numRef>
          </c:val>
        </c:ser>
        <c:dLbls>
          <c:showLegendKey val="0"/>
          <c:showVal val="0"/>
          <c:showCatName val="0"/>
          <c:showSerName val="0"/>
          <c:showPercent val="0"/>
          <c:showBubbleSize val="0"/>
        </c:dLbls>
        <c:gapWidth val="50"/>
        <c:overlap val="100"/>
        <c:axId val="507852856"/>
        <c:axId val="50785324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(n=86)</c:v>
                      </c:pt>
                      <c:pt idx="1">
                        <c:v>Legevakten (n=261)</c:v>
                      </c:pt>
                      <c:pt idx="2">
                        <c:v>Helsestasjonstjenesten (n=155)</c:v>
                      </c:pt>
                      <c:pt idx="3">
                        <c:v>Skolehelsetjenesten (n=125)</c:v>
                      </c:pt>
                      <c:pt idx="4">
                        <c:v>Sykehjem / botilbud for eldre (n=147)</c:v>
                      </c:pt>
                      <c:pt idx="5">
                        <c:v>Hjemmetjenesten (n=121)</c:v>
                      </c:pt>
                      <c:pt idx="6">
                        <c:v>Eldre- /seniorsenteret (n=131)</c:v>
                      </c:pt>
                      <c:pt idx="7">
                        <c:v>Barnevernstjenesten (n=132)</c:v>
                      </c:pt>
                      <c:pt idx="8">
                        <c:v>NAV-kontoret (n=140)</c:v>
                      </c:pt>
                      <c:pt idx="9">
                        <c:v>Aktivitetstilbudet til eldre (n=122)</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078528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7853248"/>
        <c:crosses val="autoZero"/>
        <c:auto val="0"/>
        <c:lblAlgn val="ctr"/>
        <c:lblOffset val="100"/>
        <c:noMultiLvlLbl val="0"/>
      </c:catAx>
      <c:valAx>
        <c:axId val="50785324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785285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48</c:v>
                </c:pt>
                <c:pt idx="1">
                  <c:v>38</c:v>
                </c:pt>
                <c:pt idx="2">
                  <c:v>49</c:v>
                </c:pt>
                <c:pt idx="3">
                  <c:v>40</c:v>
                </c:pt>
                <c:pt idx="4">
                  <c:v>21</c:v>
                </c:pt>
                <c:pt idx="5">
                  <c:v>18</c:v>
                </c:pt>
                <c:pt idx="6">
                  <c:v>31</c:v>
                </c:pt>
                <c:pt idx="7">
                  <c:v>29</c:v>
                </c:pt>
                <c:pt idx="8">
                  <c:v>13</c:v>
                </c:pt>
                <c:pt idx="9">
                  <c:v>30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507854032"/>
        <c:axId val="507854424"/>
      </c:barChart>
      <c:catAx>
        <c:axId val="507854032"/>
        <c:scaling>
          <c:orientation val="maxMin"/>
        </c:scaling>
        <c:delete val="1"/>
        <c:axPos val="l"/>
        <c:numFmt formatCode="General" sourceLinked="1"/>
        <c:majorTickMark val="out"/>
        <c:minorTickMark val="none"/>
        <c:tickLblPos val="nextTo"/>
        <c:crossAx val="507854424"/>
        <c:crosses val="autoZero"/>
        <c:auto val="0"/>
        <c:lblAlgn val="ctr"/>
        <c:lblOffset val="100"/>
        <c:noMultiLvlLbl val="0"/>
      </c:catAx>
      <c:valAx>
        <c:axId val="507854424"/>
        <c:scaling>
          <c:orientation val="minMax"/>
          <c:max val="1"/>
          <c:min val="0"/>
        </c:scaling>
        <c:delete val="1"/>
        <c:axPos val="t"/>
        <c:numFmt formatCode="0%" sourceLinked="1"/>
        <c:majorTickMark val="out"/>
        <c:minorTickMark val="none"/>
        <c:tickLblPos val="high"/>
        <c:crossAx val="50785403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(n=919)</c:v>
                </c:pt>
                <c:pt idx="1">
                  <c:v>kveldstid i Oslo sentrum  (n=906)</c:v>
                </c:pt>
                <c:pt idx="2">
                  <c:v>dagtid der du bor (n=920)</c:v>
                </c:pt>
                <c:pt idx="3">
                  <c:v>kveldstid der du bor (n=912)</c:v>
                </c:pt>
              </c:strCache>
            </c:strRef>
          </c:cat>
          <c:val>
            <c:numRef>
              <c:f>Sheet1!$D$2:$D$5</c:f>
              <c:numCache>
                <c:formatCode>0</c:formatCode>
                <c:ptCount val="4"/>
                <c:pt idx="0">
                  <c:v>1</c:v>
                </c:pt>
                <c:pt idx="1">
                  <c:v>10</c:v>
                </c:pt>
                <c:pt idx="2">
                  <c:v>0</c:v>
                </c:pt>
                <c:pt idx="3">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(n=919)</c:v>
                </c:pt>
                <c:pt idx="1">
                  <c:v>kveldstid i Oslo sentrum  (n=906)</c:v>
                </c:pt>
                <c:pt idx="2">
                  <c:v>dagtid der du bor (n=920)</c:v>
                </c:pt>
                <c:pt idx="3">
                  <c:v>kveldstid der du bor (n=912)</c:v>
                </c:pt>
              </c:strCache>
            </c:strRef>
          </c:cat>
          <c:val>
            <c:numRef>
              <c:f>Sheet1!$C$2:$C$5</c:f>
              <c:numCache>
                <c:formatCode>0</c:formatCode>
                <c:ptCount val="4"/>
                <c:pt idx="0">
                  <c:v>13</c:v>
                </c:pt>
                <c:pt idx="1">
                  <c:v>47</c:v>
                </c:pt>
                <c:pt idx="2">
                  <c:v>9</c:v>
                </c:pt>
                <c:pt idx="3">
                  <c:v>33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(n=919)</c:v>
                </c:pt>
                <c:pt idx="1">
                  <c:v>kveldstid i Oslo sentrum  (n=906)</c:v>
                </c:pt>
                <c:pt idx="2">
                  <c:v>dagtid der du bor (n=920)</c:v>
                </c:pt>
                <c:pt idx="3">
                  <c:v>kveldstid der du bor (n=912)</c:v>
                </c:pt>
              </c:strCache>
            </c:strRef>
          </c:cat>
          <c:val>
            <c:numRef>
              <c:f>Sheet1!$B$2:$B$5</c:f>
              <c:numCache>
                <c:formatCode>0</c:formatCode>
                <c:ptCount val="4"/>
                <c:pt idx="0">
                  <c:v>86</c:v>
                </c:pt>
                <c:pt idx="1">
                  <c:v>44</c:v>
                </c:pt>
                <c:pt idx="2">
                  <c:v>91</c:v>
                </c:pt>
                <c:pt idx="3">
                  <c:v>62</c:v>
                </c:pt>
              </c:numCache>
            </c:numRef>
          </c:val>
        </c:ser>
        <c:dLbls>
          <c:showLegendKey val="0"/>
          <c:showVal val="0"/>
          <c:showCatName val="0"/>
          <c:showSerName val="0"/>
          <c:showPercent val="0"/>
          <c:showBubbleSize val="0"/>
        </c:dLbls>
        <c:gapWidth val="50"/>
        <c:overlap val="100"/>
        <c:axId val="509392704"/>
        <c:axId val="50939309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(n=919)</c:v>
                      </c:pt>
                      <c:pt idx="1">
                        <c:v>kveldstid i Oslo sentrum  (n=906)</c:v>
                      </c:pt>
                      <c:pt idx="2">
                        <c:v>dagtid der du bor (n=920)</c:v>
                      </c:pt>
                      <c:pt idx="3">
                        <c:v>kveldstid der du bor (n=912)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0939270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9393096"/>
        <c:crosses val="autoZero"/>
        <c:auto val="0"/>
        <c:lblAlgn val="ctr"/>
        <c:lblOffset val="100"/>
        <c:noMultiLvlLbl val="0"/>
      </c:catAx>
      <c:valAx>
        <c:axId val="50939309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939270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86</c:v>
                </c:pt>
                <c:pt idx="1">
                  <c:v>44</c:v>
                </c:pt>
                <c:pt idx="2">
                  <c:v>91</c:v>
                </c:pt>
                <c:pt idx="3">
                  <c:v>62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509393880"/>
        <c:axId val="509394272"/>
      </c:barChart>
      <c:catAx>
        <c:axId val="509393880"/>
        <c:scaling>
          <c:orientation val="maxMin"/>
        </c:scaling>
        <c:delete val="1"/>
        <c:axPos val="l"/>
        <c:numFmt formatCode="General" sourceLinked="1"/>
        <c:majorTickMark val="out"/>
        <c:minorTickMark val="none"/>
        <c:tickLblPos val="nextTo"/>
        <c:crossAx val="509394272"/>
        <c:crosses val="autoZero"/>
        <c:auto val="0"/>
        <c:lblAlgn val="ctr"/>
        <c:lblOffset val="100"/>
        <c:noMultiLvlLbl val="0"/>
      </c:catAx>
      <c:valAx>
        <c:axId val="509394272"/>
        <c:scaling>
          <c:orientation val="minMax"/>
          <c:max val="1"/>
          <c:min val="0"/>
        </c:scaling>
        <c:delete val="1"/>
        <c:axPos val="t"/>
        <c:numFmt formatCode="0%" sourceLinked="1"/>
        <c:majorTickMark val="out"/>
        <c:minorTickMark val="none"/>
        <c:tickLblPos val="high"/>
        <c:crossAx val="50939388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en kommunal tjeneste, på grunn av:</a:t>
            </a:r>
          </a:p>
        </c:rich>
      </c:tx>
      <c:layout/>
      <c:overlay val="0"/>
    </c:title>
    <c:autoTitleDeleted val="0"/>
    <c:plotArea>
      <c:layout>
        <c:manualLayout>
          <c:layoutTarget val="inner"/>
          <c:xMode val="edge"/>
          <c:yMode val="edge"/>
          <c:x val="0.40906941761996729"/>
          <c:y val="0.20671534433666386"/>
          <c:w val="0.48268979349279451"/>
          <c:h val="0.77108009941751621"/>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(n=8)</c:v>
                </c:pt>
                <c:pt idx="1">
                  <c:v>Alder (n=9)</c:v>
                </c:pt>
                <c:pt idx="2">
                  <c:v>Funksjonsevne (n=7)</c:v>
                </c:pt>
                <c:pt idx="3">
                  <c:v>Seksuell orientering (n=6)</c:v>
                </c:pt>
                <c:pt idx="4">
                  <c:v>Hudfarge (n=17)</c:v>
                </c:pt>
                <c:pt idx="5">
                  <c:v>Språk (n=17)</c:v>
                </c:pt>
                <c:pt idx="6">
                  <c:v>Religion/livssyn (n=9)</c:v>
                </c:pt>
                <c:pt idx="7">
                  <c:v>Annet, noter: (n=13)</c:v>
                </c:pt>
                <c:pt idx="8">
                  <c:v>Nei (n=829)</c:v>
                </c:pt>
              </c:strCache>
            </c:strRef>
          </c:cat>
          <c:val>
            <c:numRef>
              <c:f>Sheet1!$B$2:$B$10</c:f>
              <c:numCache>
                <c:formatCode>0</c:formatCode>
                <c:ptCount val="9"/>
                <c:pt idx="0">
                  <c:v>1</c:v>
                </c:pt>
                <c:pt idx="1">
                  <c:v>1</c:v>
                </c:pt>
                <c:pt idx="2">
                  <c:v>1</c:v>
                </c:pt>
                <c:pt idx="3">
                  <c:v>1</c:v>
                </c:pt>
                <c:pt idx="4">
                  <c:v>2</c:v>
                </c:pt>
                <c:pt idx="5">
                  <c:v>2</c:v>
                </c:pt>
                <c:pt idx="6">
                  <c:v>1</c:v>
                </c:pt>
                <c:pt idx="7">
                  <c:v>1</c:v>
                </c:pt>
                <c:pt idx="8">
                  <c:v>94</c:v>
                </c:pt>
              </c:numCache>
            </c:numRef>
          </c:val>
        </c:ser>
        <c:dLbls>
          <c:showLegendKey val="0"/>
          <c:showVal val="0"/>
          <c:showCatName val="0"/>
          <c:showSerName val="0"/>
          <c:showPercent val="0"/>
          <c:showBubbleSize val="0"/>
        </c:dLbls>
        <c:gapWidth val="50"/>
        <c:axId val="509395056"/>
        <c:axId val="509395448"/>
      </c:barChart>
      <c:catAx>
        <c:axId val="5093950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9395448"/>
        <c:crosses val="autoZero"/>
        <c:auto val="0"/>
        <c:lblAlgn val="ctr"/>
        <c:lblOffset val="100"/>
        <c:tickLblSkip val="1"/>
        <c:noMultiLvlLbl val="0"/>
      </c:catAx>
      <c:valAx>
        <c:axId val="509395448"/>
        <c:scaling>
          <c:orientation val="minMax"/>
          <c:max val="100"/>
          <c:min val="0"/>
        </c:scaling>
        <c:delete val="1"/>
        <c:axPos val="t"/>
        <c:numFmt formatCode="0" sourceLinked="1"/>
        <c:majorTickMark val="out"/>
        <c:minorTickMark val="none"/>
        <c:tickLblPos val="nextTo"/>
        <c:crossAx val="509395056"/>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andre innbyggere, på grunn av:</a:t>
            </a:r>
          </a:p>
        </c:rich>
      </c:tx>
      <c:layout/>
      <c:overlay val="0"/>
    </c:title>
    <c:autoTitleDeleted val="0"/>
    <c:plotArea>
      <c:layout>
        <c:manualLayout>
          <c:layoutTarget val="inner"/>
          <c:xMode val="edge"/>
          <c:yMode val="edge"/>
          <c:x val="0.42878658445996137"/>
          <c:y val="0.20952137699755832"/>
          <c:w val="0.44495394443619074"/>
          <c:h val="0.7682740667566216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(n=51)</c:v>
                </c:pt>
                <c:pt idx="1">
                  <c:v>Alder (n=15)</c:v>
                </c:pt>
                <c:pt idx="2">
                  <c:v>Funksjonsevne (n=14)</c:v>
                </c:pt>
                <c:pt idx="3">
                  <c:v>Seksuell orientering (n=29)</c:v>
                </c:pt>
                <c:pt idx="4">
                  <c:v>Hudfarge (n=26)</c:v>
                </c:pt>
                <c:pt idx="5">
                  <c:v>Språk (n=37)</c:v>
                </c:pt>
                <c:pt idx="6">
                  <c:v>Religion/livssyn (n=24)</c:v>
                </c:pt>
                <c:pt idx="7">
                  <c:v>Annet, noter: (n=11)</c:v>
                </c:pt>
                <c:pt idx="8">
                  <c:v>Nei (n=783)</c:v>
                </c:pt>
              </c:strCache>
            </c:strRef>
          </c:cat>
          <c:val>
            <c:numRef>
              <c:f>Sheet1!$B$2:$B$10</c:f>
              <c:numCache>
                <c:formatCode>0</c:formatCode>
                <c:ptCount val="9"/>
                <c:pt idx="0">
                  <c:v>6</c:v>
                </c:pt>
                <c:pt idx="1">
                  <c:v>2</c:v>
                </c:pt>
                <c:pt idx="2">
                  <c:v>2</c:v>
                </c:pt>
                <c:pt idx="3">
                  <c:v>3</c:v>
                </c:pt>
                <c:pt idx="4">
                  <c:v>3</c:v>
                </c:pt>
                <c:pt idx="5">
                  <c:v>4</c:v>
                </c:pt>
                <c:pt idx="6">
                  <c:v>3</c:v>
                </c:pt>
                <c:pt idx="7">
                  <c:v>1</c:v>
                </c:pt>
                <c:pt idx="8">
                  <c:v>85</c:v>
                </c:pt>
              </c:numCache>
            </c:numRef>
          </c:val>
        </c:ser>
        <c:dLbls>
          <c:showLegendKey val="0"/>
          <c:showVal val="0"/>
          <c:showCatName val="0"/>
          <c:showSerName val="0"/>
          <c:showPercent val="0"/>
          <c:showBubbleSize val="0"/>
        </c:dLbls>
        <c:gapWidth val="50"/>
        <c:axId val="509396232"/>
        <c:axId val="507339064"/>
      </c:barChart>
      <c:catAx>
        <c:axId val="50939623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7339064"/>
        <c:crosses val="autoZero"/>
        <c:auto val="0"/>
        <c:lblAlgn val="ctr"/>
        <c:lblOffset val="100"/>
        <c:tickLblSkip val="1"/>
        <c:noMultiLvlLbl val="0"/>
      </c:catAx>
      <c:valAx>
        <c:axId val="507339064"/>
        <c:scaling>
          <c:orientation val="minMax"/>
          <c:max val="100"/>
          <c:min val="0"/>
        </c:scaling>
        <c:delete val="1"/>
        <c:axPos val="t"/>
        <c:numFmt formatCode="0" sourceLinked="1"/>
        <c:majorTickMark val="out"/>
        <c:minorTickMark val="none"/>
        <c:tickLblPos val="nextTo"/>
        <c:crossAx val="509396232"/>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(n=899)</c:v>
                </c:pt>
                <c:pt idx="1">
                  <c:v>Støyforholdene i Oslo sentrum (n=886)</c:v>
                </c:pt>
                <c:pt idx="2">
                  <c:v>Renhold av fortau, plasser og parkområder i Oslo sentrum (n=913)</c:v>
                </c:pt>
                <c:pt idx="3">
                  <c:v>Mengden av biltrafikk i Oslo sentrum (n=884)</c:v>
                </c:pt>
              </c:strCache>
            </c:strRef>
          </c:cat>
          <c:val>
            <c:numRef>
              <c:f>Sheet1!$D$2:$D$5</c:f>
              <c:numCache>
                <c:formatCode>0</c:formatCode>
                <c:ptCount val="4"/>
                <c:pt idx="0">
                  <c:v>17</c:v>
                </c:pt>
                <c:pt idx="1">
                  <c:v>13</c:v>
                </c:pt>
                <c:pt idx="2">
                  <c:v>23</c:v>
                </c:pt>
                <c:pt idx="3">
                  <c:v>25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(n=899)</c:v>
                </c:pt>
                <c:pt idx="1">
                  <c:v>Støyforholdene i Oslo sentrum (n=886)</c:v>
                </c:pt>
                <c:pt idx="2">
                  <c:v>Renhold av fortau, plasser og parkområder i Oslo sentrum (n=913)</c:v>
                </c:pt>
                <c:pt idx="3">
                  <c:v>Mengden av biltrafikk i Oslo sentrum (n=884)</c:v>
                </c:pt>
              </c:strCache>
            </c:strRef>
          </c:cat>
          <c:val>
            <c:numRef>
              <c:f>Sheet1!$C$2:$C$5</c:f>
              <c:numCache>
                <c:formatCode>0</c:formatCode>
                <c:ptCount val="4"/>
                <c:pt idx="0">
                  <c:v>59</c:v>
                </c:pt>
                <c:pt idx="1">
                  <c:v>64</c:v>
                </c:pt>
                <c:pt idx="2">
                  <c:v>56</c:v>
                </c:pt>
                <c:pt idx="3">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(n=899)</c:v>
                </c:pt>
                <c:pt idx="1">
                  <c:v>Støyforholdene i Oslo sentrum (n=886)</c:v>
                </c:pt>
                <c:pt idx="2">
                  <c:v>Renhold av fortau, plasser og parkområder i Oslo sentrum (n=913)</c:v>
                </c:pt>
                <c:pt idx="3">
                  <c:v>Mengden av biltrafikk i Oslo sentrum (n=884)</c:v>
                </c:pt>
              </c:strCache>
            </c:strRef>
          </c:cat>
          <c:val>
            <c:numRef>
              <c:f>Sheet1!$B$2:$B$5</c:f>
              <c:numCache>
                <c:formatCode>0</c:formatCode>
                <c:ptCount val="4"/>
                <c:pt idx="0">
                  <c:v>25</c:v>
                </c:pt>
                <c:pt idx="1">
                  <c:v>23</c:v>
                </c:pt>
                <c:pt idx="2">
                  <c:v>21</c:v>
                </c:pt>
                <c:pt idx="3">
                  <c:v>20</c:v>
                </c:pt>
              </c:numCache>
            </c:numRef>
          </c:val>
        </c:ser>
        <c:dLbls>
          <c:showLegendKey val="0"/>
          <c:showVal val="0"/>
          <c:showCatName val="0"/>
          <c:showSerName val="0"/>
          <c:showPercent val="0"/>
          <c:showBubbleSize val="0"/>
        </c:dLbls>
        <c:gapWidth val="50"/>
        <c:overlap val="100"/>
        <c:axId val="507341024"/>
        <c:axId val="50734141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(n=899)</c:v>
                      </c:pt>
                      <c:pt idx="1">
                        <c:v>Støyforholdene i Oslo sentrum (n=886)</c:v>
                      </c:pt>
                      <c:pt idx="2">
                        <c:v>Renhold av fortau, plasser og parkområder i Oslo sentrum (n=913)</c:v>
                      </c:pt>
                      <c:pt idx="3">
                        <c:v>Mengden av biltrafikk i Oslo sentrum (n=884)</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0734102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7341416"/>
        <c:crosses val="autoZero"/>
        <c:auto val="0"/>
        <c:lblAlgn val="ctr"/>
        <c:lblOffset val="100"/>
        <c:noMultiLvlLbl val="0"/>
      </c:catAx>
      <c:valAx>
        <c:axId val="50734141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734102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25</c:v>
                </c:pt>
                <c:pt idx="1">
                  <c:v>23</c:v>
                </c:pt>
                <c:pt idx="2">
                  <c:v>21</c:v>
                </c:pt>
                <c:pt idx="3">
                  <c:v>20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507342200"/>
        <c:axId val="507342592"/>
      </c:barChart>
      <c:catAx>
        <c:axId val="507342200"/>
        <c:scaling>
          <c:orientation val="maxMin"/>
        </c:scaling>
        <c:delete val="1"/>
        <c:axPos val="l"/>
        <c:numFmt formatCode="General" sourceLinked="1"/>
        <c:majorTickMark val="out"/>
        <c:minorTickMark val="none"/>
        <c:tickLblPos val="nextTo"/>
        <c:crossAx val="507342592"/>
        <c:crosses val="autoZero"/>
        <c:auto val="0"/>
        <c:lblAlgn val="ctr"/>
        <c:lblOffset val="100"/>
        <c:noMultiLvlLbl val="0"/>
      </c:catAx>
      <c:valAx>
        <c:axId val="507342592"/>
        <c:scaling>
          <c:orientation val="minMax"/>
          <c:max val="1"/>
          <c:min val="0"/>
        </c:scaling>
        <c:delete val="1"/>
        <c:axPos val="t"/>
        <c:numFmt formatCode="0%" sourceLinked="1"/>
        <c:majorTickMark val="out"/>
        <c:minorTickMark val="none"/>
        <c:tickLblPos val="high"/>
        <c:crossAx val="50734220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(n=892)</c:v>
                </c:pt>
                <c:pt idx="1">
                  <c:v>Støyforholdene der du bor (n=914)</c:v>
                </c:pt>
                <c:pt idx="2">
                  <c:v>Renhold av fortau, plasser og parkområder der du bor (n=915)</c:v>
                </c:pt>
                <c:pt idx="3">
                  <c:v>Mengden av biltrafikk der du bor (n=910)</c:v>
                </c:pt>
                <c:pt idx="4">
                  <c:v>Tilrettelegging for kildesortering der du bor (n=913)</c:v>
                </c:pt>
                <c:pt idx="5">
                  <c:v>Tømming av papiravfallet ditt der du bor (n=904)</c:v>
                </c:pt>
                <c:pt idx="6">
                  <c:v>Tømming av rest-, plast- og matavfallet ditt, der du bor (n=907)</c:v>
                </c:pt>
              </c:strCache>
            </c:strRef>
          </c:cat>
          <c:val>
            <c:numRef>
              <c:f>Sheet1!$D$2:$D$8</c:f>
              <c:numCache>
                <c:formatCode>0</c:formatCode>
                <c:ptCount val="7"/>
                <c:pt idx="0">
                  <c:v>15</c:v>
                </c:pt>
                <c:pt idx="1">
                  <c:v>15</c:v>
                </c:pt>
                <c:pt idx="2">
                  <c:v>24</c:v>
                </c:pt>
                <c:pt idx="3">
                  <c:v>22</c:v>
                </c:pt>
                <c:pt idx="4">
                  <c:v>9</c:v>
                </c:pt>
                <c:pt idx="5">
                  <c:v>11</c:v>
                </c:pt>
                <c:pt idx="6">
                  <c:v>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(n=892)</c:v>
                </c:pt>
                <c:pt idx="1">
                  <c:v>Støyforholdene der du bor (n=914)</c:v>
                </c:pt>
                <c:pt idx="2">
                  <c:v>Renhold av fortau, plasser og parkområder der du bor (n=915)</c:v>
                </c:pt>
                <c:pt idx="3">
                  <c:v>Mengden av biltrafikk der du bor (n=910)</c:v>
                </c:pt>
                <c:pt idx="4">
                  <c:v>Tilrettelegging for kildesortering der du bor (n=913)</c:v>
                </c:pt>
                <c:pt idx="5">
                  <c:v>Tømming av papiravfallet ditt der du bor (n=904)</c:v>
                </c:pt>
                <c:pt idx="6">
                  <c:v>Tømming av rest-, plast- og matavfallet ditt, der du bor (n=907)</c:v>
                </c:pt>
              </c:strCache>
            </c:strRef>
          </c:cat>
          <c:val>
            <c:numRef>
              <c:f>Sheet1!$C$2:$C$8</c:f>
              <c:numCache>
                <c:formatCode>0</c:formatCode>
                <c:ptCount val="7"/>
                <c:pt idx="0">
                  <c:v>51</c:v>
                </c:pt>
                <c:pt idx="1">
                  <c:v>45</c:v>
                </c:pt>
                <c:pt idx="2">
                  <c:v>50</c:v>
                </c:pt>
                <c:pt idx="3">
                  <c:v>52</c:v>
                </c:pt>
                <c:pt idx="4">
                  <c:v>29</c:v>
                </c:pt>
                <c:pt idx="5">
                  <c:v>29</c:v>
                </c:pt>
                <c:pt idx="6">
                  <c:v>28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(n=892)</c:v>
                </c:pt>
                <c:pt idx="1">
                  <c:v>Støyforholdene der du bor (n=914)</c:v>
                </c:pt>
                <c:pt idx="2">
                  <c:v>Renhold av fortau, plasser og parkområder der du bor (n=915)</c:v>
                </c:pt>
                <c:pt idx="3">
                  <c:v>Mengden av biltrafikk der du bor (n=910)</c:v>
                </c:pt>
                <c:pt idx="4">
                  <c:v>Tilrettelegging for kildesortering der du bor (n=913)</c:v>
                </c:pt>
                <c:pt idx="5">
                  <c:v>Tømming av papiravfallet ditt der du bor (n=904)</c:v>
                </c:pt>
                <c:pt idx="6">
                  <c:v>Tømming av rest-, plast- og matavfallet ditt, der du bor (n=907)</c:v>
                </c:pt>
              </c:strCache>
            </c:strRef>
          </c:cat>
          <c:val>
            <c:numRef>
              <c:f>Sheet1!$B$2:$B$8</c:f>
              <c:numCache>
                <c:formatCode>0</c:formatCode>
                <c:ptCount val="7"/>
                <c:pt idx="0">
                  <c:v>34</c:v>
                </c:pt>
                <c:pt idx="1">
                  <c:v>40</c:v>
                </c:pt>
                <c:pt idx="2">
                  <c:v>25</c:v>
                </c:pt>
                <c:pt idx="3">
                  <c:v>26</c:v>
                </c:pt>
                <c:pt idx="4">
                  <c:v>62</c:v>
                </c:pt>
                <c:pt idx="5">
                  <c:v>59</c:v>
                </c:pt>
                <c:pt idx="6">
                  <c:v>64</c:v>
                </c:pt>
              </c:numCache>
            </c:numRef>
          </c:val>
        </c:ser>
        <c:dLbls>
          <c:showLegendKey val="0"/>
          <c:showVal val="0"/>
          <c:showCatName val="0"/>
          <c:showSerName val="0"/>
          <c:showPercent val="0"/>
          <c:showBubbleSize val="0"/>
        </c:dLbls>
        <c:gapWidth val="50"/>
        <c:overlap val="100"/>
        <c:axId val="509056336"/>
        <c:axId val="50905672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(n=892)</c:v>
                      </c:pt>
                      <c:pt idx="1">
                        <c:v>Støyforholdene der du bor (n=914)</c:v>
                      </c:pt>
                      <c:pt idx="2">
                        <c:v>Renhold av fortau, plasser og parkområder der du bor (n=915)</c:v>
                      </c:pt>
                      <c:pt idx="3">
                        <c:v>Mengden av biltrafikk der du bor (n=910)</c:v>
                      </c:pt>
                      <c:pt idx="4">
                        <c:v>Tilrettelegging for kildesortering der du bor (n=913)</c:v>
                      </c:pt>
                      <c:pt idx="5">
                        <c:v>Tømming av papiravfallet ditt der du bor (n=904)</c:v>
                      </c:pt>
                      <c:pt idx="6">
                        <c:v>Tømming av rest-, plast- og matavfallet ditt, der du bor (n=907)</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5090563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9056728"/>
        <c:crosses val="autoZero"/>
        <c:auto val="0"/>
        <c:lblAlgn val="ctr"/>
        <c:lblOffset val="100"/>
        <c:noMultiLvlLbl val="0"/>
      </c:catAx>
      <c:valAx>
        <c:axId val="50905672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905633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85</c:v>
                </c:pt>
                <c:pt idx="1">
                  <c:v>82</c:v>
                </c:pt>
                <c:pt idx="2">
                  <c:v>50</c:v>
                </c:pt>
                <c:pt idx="3">
                  <c:v>64</c:v>
                </c:pt>
                <c:pt idx="4">
                  <c:v>37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496726552"/>
        <c:axId val="505495296"/>
      </c:barChart>
      <c:catAx>
        <c:axId val="496726552"/>
        <c:scaling>
          <c:orientation val="maxMin"/>
        </c:scaling>
        <c:delete val="1"/>
        <c:axPos val="l"/>
        <c:numFmt formatCode="General" sourceLinked="1"/>
        <c:majorTickMark val="out"/>
        <c:minorTickMark val="none"/>
        <c:tickLblPos val="nextTo"/>
        <c:crossAx val="505495296"/>
        <c:crosses val="autoZero"/>
        <c:auto val="0"/>
        <c:lblAlgn val="ctr"/>
        <c:lblOffset val="100"/>
        <c:noMultiLvlLbl val="0"/>
      </c:catAx>
      <c:valAx>
        <c:axId val="505495296"/>
        <c:scaling>
          <c:orientation val="minMax"/>
          <c:max val="1"/>
          <c:min val="0"/>
        </c:scaling>
        <c:delete val="1"/>
        <c:axPos val="t"/>
        <c:numFmt formatCode="0%" sourceLinked="1"/>
        <c:majorTickMark val="out"/>
        <c:minorTickMark val="none"/>
        <c:tickLblPos val="high"/>
        <c:crossAx val="49672655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34</c:v>
                </c:pt>
                <c:pt idx="1">
                  <c:v>40</c:v>
                </c:pt>
                <c:pt idx="2">
                  <c:v>25</c:v>
                </c:pt>
                <c:pt idx="3">
                  <c:v>26</c:v>
                </c:pt>
                <c:pt idx="4">
                  <c:v>62</c:v>
                </c:pt>
                <c:pt idx="5">
                  <c:v>59</c:v>
                </c:pt>
                <c:pt idx="6">
                  <c:v>64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509057512"/>
        <c:axId val="503662744"/>
      </c:barChart>
      <c:catAx>
        <c:axId val="509057512"/>
        <c:scaling>
          <c:orientation val="maxMin"/>
        </c:scaling>
        <c:delete val="1"/>
        <c:axPos val="l"/>
        <c:numFmt formatCode="General" sourceLinked="1"/>
        <c:majorTickMark val="out"/>
        <c:minorTickMark val="none"/>
        <c:tickLblPos val="nextTo"/>
        <c:crossAx val="503662744"/>
        <c:crosses val="autoZero"/>
        <c:auto val="0"/>
        <c:lblAlgn val="ctr"/>
        <c:lblOffset val="100"/>
        <c:noMultiLvlLbl val="0"/>
      </c:catAx>
      <c:valAx>
        <c:axId val="503662744"/>
        <c:scaling>
          <c:orientation val="minMax"/>
          <c:max val="1"/>
          <c:min val="0"/>
        </c:scaling>
        <c:delete val="1"/>
        <c:axPos val="t"/>
        <c:numFmt formatCode="0%" sourceLinked="1"/>
        <c:majorTickMark val="out"/>
        <c:minorTickMark val="none"/>
        <c:tickLblPos val="high"/>
        <c:crossAx val="50905751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44703766283315"/>
          <c:y val="0.11972834063216325"/>
          <c:w val="0.66429362838611217"/>
          <c:h val="0.85806709155230076"/>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(n=229)</c:v>
                </c:pt>
                <c:pt idx="1">
                  <c:v>Nei (n=594)</c:v>
                </c:pt>
                <c:pt idx="2">
                  <c:v>Vet ikke/usikker (n=93)</c:v>
                </c:pt>
              </c:strCache>
            </c:strRef>
          </c:cat>
          <c:val>
            <c:numRef>
              <c:f>Sheet1!$B$2:$B$4</c:f>
              <c:numCache>
                <c:formatCode>0</c:formatCode>
                <c:ptCount val="3"/>
                <c:pt idx="0">
                  <c:v>25</c:v>
                </c:pt>
                <c:pt idx="1">
                  <c:v>65</c:v>
                </c:pt>
                <c:pt idx="2">
                  <c:v>10</c:v>
                </c:pt>
              </c:numCache>
            </c:numRef>
          </c:val>
        </c:ser>
        <c:dLbls>
          <c:showLegendKey val="0"/>
          <c:showVal val="0"/>
          <c:showCatName val="0"/>
          <c:showSerName val="0"/>
          <c:showPercent val="0"/>
          <c:showBubbleSize val="0"/>
        </c:dLbls>
        <c:gapWidth val="50"/>
        <c:axId val="507339456"/>
        <c:axId val="507340240"/>
      </c:barChart>
      <c:catAx>
        <c:axId val="5073394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7340240"/>
        <c:crosses val="autoZero"/>
        <c:auto val="0"/>
        <c:lblAlgn val="ctr"/>
        <c:lblOffset val="100"/>
        <c:tickLblSkip val="1"/>
        <c:noMultiLvlLbl val="0"/>
      </c:catAx>
      <c:valAx>
        <c:axId val="507340240"/>
        <c:scaling>
          <c:orientation val="minMax"/>
          <c:max val="100"/>
          <c:min val="0"/>
        </c:scaling>
        <c:delete val="1"/>
        <c:axPos val="t"/>
        <c:numFmt formatCode="0" sourceLinked="1"/>
        <c:majorTickMark val="out"/>
        <c:minorTickMark val="none"/>
        <c:tickLblPos val="nextTo"/>
        <c:crossAx val="507339456"/>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(n=873)</c:v>
                </c:pt>
                <c:pt idx="1">
                  <c:v>synes du Oslo fortjener å bli tildelt prisen Europas miljøhovedstad? (n=703)</c:v>
                </c:pt>
              </c:strCache>
            </c:strRef>
          </c:cat>
          <c:val>
            <c:numRef>
              <c:f>Sheet1!$D$2:$D$3</c:f>
              <c:numCache>
                <c:formatCode>0</c:formatCode>
                <c:ptCount val="2"/>
                <c:pt idx="0">
                  <c:v>33</c:v>
                </c:pt>
                <c:pt idx="1">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(n=873)</c:v>
                </c:pt>
                <c:pt idx="1">
                  <c:v>synes du Oslo fortjener å bli tildelt prisen Europas miljøhovedstad? (n=703)</c:v>
                </c:pt>
              </c:strCache>
            </c:strRef>
          </c:cat>
          <c:val>
            <c:numRef>
              <c:f>Sheet1!$C$2:$C$3</c:f>
              <c:numCache>
                <c:formatCode>0</c:formatCode>
                <c:ptCount val="2"/>
                <c:pt idx="0">
                  <c:v>35</c:v>
                </c:pt>
                <c:pt idx="1">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(n=873)</c:v>
                </c:pt>
                <c:pt idx="1">
                  <c:v>synes du Oslo fortjener å bli tildelt prisen Europas miljøhovedstad? (n=703)</c:v>
                </c:pt>
              </c:strCache>
            </c:strRef>
          </c:cat>
          <c:val>
            <c:numRef>
              <c:f>Sheet1!$B$2:$B$3</c:f>
              <c:numCache>
                <c:formatCode>0</c:formatCode>
                <c:ptCount val="2"/>
                <c:pt idx="0">
                  <c:v>32</c:v>
                </c:pt>
                <c:pt idx="1">
                  <c:v>28</c:v>
                </c:pt>
              </c:numCache>
            </c:numRef>
          </c:val>
        </c:ser>
        <c:dLbls>
          <c:showLegendKey val="0"/>
          <c:showVal val="0"/>
          <c:showCatName val="0"/>
          <c:showSerName val="0"/>
          <c:showPercent val="0"/>
          <c:showBubbleSize val="0"/>
        </c:dLbls>
        <c:gapWidth val="50"/>
        <c:overlap val="100"/>
        <c:axId val="503663528"/>
        <c:axId val="50366392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(n=873)</c:v>
                      </c:pt>
                      <c:pt idx="1">
                        <c:v>synes du Oslo fortjener å bli tildelt prisen Europas miljøhovedstad? (n=703)</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50366352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3663920"/>
        <c:crosses val="autoZero"/>
        <c:auto val="0"/>
        <c:lblAlgn val="ctr"/>
        <c:lblOffset val="100"/>
        <c:noMultiLvlLbl val="0"/>
      </c:catAx>
      <c:valAx>
        <c:axId val="50366392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366352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32</c:v>
                </c:pt>
                <c:pt idx="1">
                  <c:v>28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503664704"/>
        <c:axId val="503665096"/>
      </c:barChart>
      <c:catAx>
        <c:axId val="503664704"/>
        <c:scaling>
          <c:orientation val="maxMin"/>
        </c:scaling>
        <c:delete val="1"/>
        <c:axPos val="l"/>
        <c:numFmt formatCode="General" sourceLinked="1"/>
        <c:majorTickMark val="out"/>
        <c:minorTickMark val="none"/>
        <c:tickLblPos val="nextTo"/>
        <c:crossAx val="503665096"/>
        <c:crosses val="autoZero"/>
        <c:auto val="0"/>
        <c:lblAlgn val="ctr"/>
        <c:lblOffset val="100"/>
        <c:noMultiLvlLbl val="0"/>
      </c:catAx>
      <c:valAx>
        <c:axId val="503665096"/>
        <c:scaling>
          <c:orientation val="minMax"/>
          <c:max val="1"/>
          <c:min val="0"/>
        </c:scaling>
        <c:delete val="1"/>
        <c:axPos val="t"/>
        <c:numFmt formatCode="0%" sourceLinked="1"/>
        <c:majorTickMark val="out"/>
        <c:minorTickMark val="none"/>
        <c:tickLblPos val="high"/>
        <c:crossAx val="50366470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ofte...</a:t>
            </a:r>
          </a:p>
        </c:rich>
      </c:tx>
      <c:overlay val="1"/>
    </c:title>
    <c:autoTitleDeleted val="0"/>
    <c:plotArea>
      <c:layout>
        <c:manualLayout>
          <c:layoutTarget val="inner"/>
          <c:xMode val="edge"/>
          <c:yMode val="edge"/>
          <c:x val="0.3926087238075146"/>
          <c:y val="9.2599077809518107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(n=921)</c:v>
                </c:pt>
                <c:pt idx="1">
                  <c:v>Bruker du parker/friområder i området der du bor (inkl. fjorden, marka, osv.) (n=905)</c:v>
                </c:pt>
                <c:pt idx="2">
                  <c:v>Bruker du parker/friområder i Oslo utenfor egen bydel (inkl. fjorden, marka, osv.) (n=918)</c:v>
                </c:pt>
                <c:pt idx="3">
                  <c:v>Deltar du i frivillig organisasjonsvirksomhet (n=910)</c:v>
                </c:pt>
                <c:pt idx="4">
                  <c:v>Driver du med idrett (n=919)</c:v>
                </c:pt>
              </c:strCache>
            </c:strRef>
          </c:cat>
          <c:val>
            <c:numRef>
              <c:f>Sheet1!$G$2:$G$6</c:f>
              <c:numCache>
                <c:formatCode>0</c:formatCode>
                <c:ptCount val="5"/>
                <c:pt idx="0">
                  <c:v>12</c:v>
                </c:pt>
                <c:pt idx="1">
                  <c:v>10</c:v>
                </c:pt>
                <c:pt idx="2">
                  <c:v>2</c:v>
                </c:pt>
                <c:pt idx="3">
                  <c:v>2</c:v>
                </c:pt>
                <c:pt idx="4">
                  <c:v>6</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(n=921)</c:v>
                </c:pt>
                <c:pt idx="1">
                  <c:v>Bruker du parker/friområder i området der du bor (inkl. fjorden, marka, osv.) (n=905)</c:v>
                </c:pt>
                <c:pt idx="2">
                  <c:v>Bruker du parker/friområder i Oslo utenfor egen bydel (inkl. fjorden, marka, osv.) (n=918)</c:v>
                </c:pt>
                <c:pt idx="3">
                  <c:v>Deltar du i frivillig organisasjonsvirksomhet (n=910)</c:v>
                </c:pt>
                <c:pt idx="4">
                  <c:v>Driver du med idrett (n=919)</c:v>
                </c:pt>
              </c:strCache>
            </c:strRef>
          </c:cat>
          <c:val>
            <c:numRef>
              <c:f>Sheet1!$F$2:$F$6</c:f>
              <c:numCache>
                <c:formatCode>0</c:formatCode>
                <c:ptCount val="5"/>
                <c:pt idx="0">
                  <c:v>19</c:v>
                </c:pt>
                <c:pt idx="1">
                  <c:v>35</c:v>
                </c:pt>
                <c:pt idx="2">
                  <c:v>20</c:v>
                </c:pt>
                <c:pt idx="3">
                  <c:v>7</c:v>
                </c:pt>
                <c:pt idx="4">
                  <c:v>31</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(n=921)</c:v>
                </c:pt>
                <c:pt idx="1">
                  <c:v>Bruker du parker/friområder i området der du bor (inkl. fjorden, marka, osv.) (n=905)</c:v>
                </c:pt>
                <c:pt idx="2">
                  <c:v>Bruker du parker/friområder i Oslo utenfor egen bydel (inkl. fjorden, marka, osv.) (n=918)</c:v>
                </c:pt>
                <c:pt idx="3">
                  <c:v>Deltar du i frivillig organisasjonsvirksomhet (n=910)</c:v>
                </c:pt>
                <c:pt idx="4">
                  <c:v>Driver du med idrett (n=919)</c:v>
                </c:pt>
              </c:strCache>
            </c:strRef>
          </c:cat>
          <c:val>
            <c:numRef>
              <c:f>Sheet1!$E$2:$E$6</c:f>
              <c:numCache>
                <c:formatCode>0</c:formatCode>
                <c:ptCount val="5"/>
                <c:pt idx="0">
                  <c:v>16</c:v>
                </c:pt>
                <c:pt idx="1">
                  <c:v>36</c:v>
                </c:pt>
                <c:pt idx="2">
                  <c:v>42</c:v>
                </c:pt>
                <c:pt idx="3">
                  <c:v>7</c:v>
                </c:pt>
                <c:pt idx="4">
                  <c:v>15</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(n=921)</c:v>
                </c:pt>
                <c:pt idx="1">
                  <c:v>Bruker du parker/friområder i området der du bor (inkl. fjorden, marka, osv.) (n=905)</c:v>
                </c:pt>
                <c:pt idx="2">
                  <c:v>Bruker du parker/friområder i Oslo utenfor egen bydel (inkl. fjorden, marka, osv.) (n=918)</c:v>
                </c:pt>
                <c:pt idx="3">
                  <c:v>Deltar du i frivillig organisasjonsvirksomhet (n=910)</c:v>
                </c:pt>
                <c:pt idx="4">
                  <c:v>Driver du med idrett (n=919)</c:v>
                </c:pt>
              </c:strCache>
            </c:strRef>
          </c:cat>
          <c:val>
            <c:numRef>
              <c:f>Sheet1!$D$2:$D$6</c:f>
              <c:numCache>
                <c:formatCode>0</c:formatCode>
                <c:ptCount val="5"/>
                <c:pt idx="0">
                  <c:v>16</c:v>
                </c:pt>
                <c:pt idx="1">
                  <c:v>13</c:v>
                </c:pt>
                <c:pt idx="2">
                  <c:v>24</c:v>
                </c:pt>
                <c:pt idx="3">
                  <c:v>14</c:v>
                </c:pt>
                <c:pt idx="4">
                  <c:v>9</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(n=921)</c:v>
                </c:pt>
                <c:pt idx="1">
                  <c:v>Bruker du parker/friområder i området der du bor (inkl. fjorden, marka, osv.) (n=905)</c:v>
                </c:pt>
                <c:pt idx="2">
                  <c:v>Bruker du parker/friområder i Oslo utenfor egen bydel (inkl. fjorden, marka, osv.) (n=918)</c:v>
                </c:pt>
                <c:pt idx="3">
                  <c:v>Deltar du i frivillig organisasjonsvirksomhet (n=910)</c:v>
                </c:pt>
                <c:pt idx="4">
                  <c:v>Driver du med idrett (n=919)</c:v>
                </c:pt>
              </c:strCache>
            </c:strRef>
          </c:cat>
          <c:val>
            <c:numRef>
              <c:f>Sheet1!$C$2:$C$6</c:f>
              <c:numCache>
                <c:formatCode>0</c:formatCode>
                <c:ptCount val="5"/>
                <c:pt idx="0">
                  <c:v>12</c:v>
                </c:pt>
                <c:pt idx="1">
                  <c:v>3</c:v>
                </c:pt>
                <c:pt idx="2">
                  <c:v>6</c:v>
                </c:pt>
                <c:pt idx="3">
                  <c:v>22</c:v>
                </c:pt>
                <c:pt idx="4">
                  <c:v>12</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(n=921)</c:v>
                </c:pt>
                <c:pt idx="1">
                  <c:v>Bruker du parker/friområder i området der du bor (inkl. fjorden, marka, osv.) (n=905)</c:v>
                </c:pt>
                <c:pt idx="2">
                  <c:v>Bruker du parker/friområder i Oslo utenfor egen bydel (inkl. fjorden, marka, osv.) (n=918)</c:v>
                </c:pt>
                <c:pt idx="3">
                  <c:v>Deltar du i frivillig organisasjonsvirksomhet (n=910)</c:v>
                </c:pt>
                <c:pt idx="4">
                  <c:v>Driver du med idrett (n=919)</c:v>
                </c:pt>
              </c:strCache>
            </c:strRef>
          </c:cat>
          <c:val>
            <c:numRef>
              <c:f>Sheet1!$B$2:$B$6</c:f>
              <c:numCache>
                <c:formatCode>0</c:formatCode>
                <c:ptCount val="5"/>
                <c:pt idx="0">
                  <c:v>25</c:v>
                </c:pt>
                <c:pt idx="1">
                  <c:v>3</c:v>
                </c:pt>
                <c:pt idx="2">
                  <c:v>5</c:v>
                </c:pt>
                <c:pt idx="3">
                  <c:v>49</c:v>
                </c:pt>
                <c:pt idx="4">
                  <c:v>28</c:v>
                </c:pt>
              </c:numCache>
            </c:numRef>
          </c:val>
        </c:ser>
        <c:dLbls>
          <c:showLegendKey val="0"/>
          <c:showVal val="0"/>
          <c:showCatName val="0"/>
          <c:showSerName val="0"/>
          <c:showPercent val="0"/>
          <c:showBubbleSize val="0"/>
        </c:dLbls>
        <c:gapWidth val="50"/>
        <c:overlap val="100"/>
        <c:axId val="503665488"/>
        <c:axId val="503666272"/>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(n=921)</c:v>
                      </c:pt>
                      <c:pt idx="1">
                        <c:v>Bruker du parker/friområder i området der du bor (inkl. fjorden, marka, osv.) (n=905)</c:v>
                      </c:pt>
                      <c:pt idx="2">
                        <c:v>Bruker du parker/friområder i Oslo utenfor egen bydel (inkl. fjorden, marka, osv.) (n=918)</c:v>
                      </c:pt>
                      <c:pt idx="3">
                        <c:v>Deltar du i frivillig organisasjonsvirksomhet (n=910)</c:v>
                      </c:pt>
                      <c:pt idx="4">
                        <c:v>Driver du med idrett (n=919)</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50366548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3666272"/>
        <c:crosses val="autoZero"/>
        <c:auto val="0"/>
        <c:lblAlgn val="ctr"/>
        <c:lblOffset val="100"/>
        <c:noMultiLvlLbl val="0"/>
      </c:catAx>
      <c:valAx>
        <c:axId val="50366627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3665488"/>
        <c:crosses val="autoZero"/>
        <c:crossBetween val="between"/>
        <c:majorUnit val="0.25"/>
      </c:valAx>
      <c:spPr>
        <a:ln>
          <a:noFill/>
        </a:ln>
      </c:spPr>
    </c:plotArea>
    <c:legend>
      <c:legendPos val="b"/>
      <c:layout>
        <c:manualLayout>
          <c:xMode val="edge"/>
          <c:yMode val="edge"/>
          <c:x val="0.19966250551048878"/>
          <c:y val="0.91504482029570278"/>
          <c:w val="0.74051622904317438"/>
          <c:h val="8.4955179704297182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31</c:v>
                </c:pt>
                <c:pt idx="1">
                  <c:v>45</c:v>
                </c:pt>
                <c:pt idx="2">
                  <c:v>22</c:v>
                </c:pt>
                <c:pt idx="3">
                  <c:v>8</c:v>
                </c:pt>
                <c:pt idx="4">
                  <c:v>37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510257640"/>
        <c:axId val="510258032"/>
      </c:barChart>
      <c:catAx>
        <c:axId val="510257640"/>
        <c:scaling>
          <c:orientation val="maxMin"/>
        </c:scaling>
        <c:delete val="1"/>
        <c:axPos val="l"/>
        <c:numFmt formatCode="General" sourceLinked="1"/>
        <c:majorTickMark val="out"/>
        <c:minorTickMark val="none"/>
        <c:tickLblPos val="nextTo"/>
        <c:crossAx val="510258032"/>
        <c:crosses val="autoZero"/>
        <c:auto val="0"/>
        <c:lblAlgn val="ctr"/>
        <c:lblOffset val="100"/>
        <c:noMultiLvlLbl val="0"/>
      </c:catAx>
      <c:valAx>
        <c:axId val="510258032"/>
        <c:scaling>
          <c:orientation val="minMax"/>
          <c:max val="1"/>
          <c:min val="0"/>
        </c:scaling>
        <c:delete val="1"/>
        <c:axPos val="t"/>
        <c:numFmt formatCode="0%" sourceLinked="1"/>
        <c:majorTickMark val="out"/>
        <c:minorTickMark val="none"/>
        <c:tickLblPos val="high"/>
        <c:crossAx val="51025764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(n=875)</c:v>
                </c:pt>
                <c:pt idx="1">
                  <c:v>Grusing og salting av veier (n=861)</c:v>
                </c:pt>
                <c:pt idx="2">
                  <c:v>Renhold	av veier (n=870)</c:v>
                </c:pt>
                <c:pt idx="3">
                  <c:v>Standard på veidekket (n=792)</c:v>
                </c:pt>
                <c:pt idx="4">
                  <c:v>Tilrettelegging for syklister (n=839)</c:v>
                </c:pt>
                <c:pt idx="5">
                  <c:v>Tilrettelegging for fotgjengere (n=918)</c:v>
                </c:pt>
                <c:pt idx="6">
                  <c:v>Snørydding, grusing og salting av gang- og sykkelveier (n=845)</c:v>
                </c:pt>
              </c:strCache>
            </c:strRef>
          </c:cat>
          <c:val>
            <c:numRef>
              <c:f>Sheet1!$D$2:$D$8</c:f>
              <c:numCache>
                <c:formatCode>0</c:formatCode>
                <c:ptCount val="7"/>
                <c:pt idx="0">
                  <c:v>31</c:v>
                </c:pt>
                <c:pt idx="1">
                  <c:v>26</c:v>
                </c:pt>
                <c:pt idx="2">
                  <c:v>26</c:v>
                </c:pt>
                <c:pt idx="3">
                  <c:v>27</c:v>
                </c:pt>
                <c:pt idx="4">
                  <c:v>20</c:v>
                </c:pt>
                <c:pt idx="5">
                  <c:v>12</c:v>
                </c:pt>
                <c:pt idx="6">
                  <c:v>42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(n=875)</c:v>
                </c:pt>
                <c:pt idx="1">
                  <c:v>Grusing og salting av veier (n=861)</c:v>
                </c:pt>
                <c:pt idx="2">
                  <c:v>Renhold	av veier (n=870)</c:v>
                </c:pt>
                <c:pt idx="3">
                  <c:v>Standard på veidekket (n=792)</c:v>
                </c:pt>
                <c:pt idx="4">
                  <c:v>Tilrettelegging for syklister (n=839)</c:v>
                </c:pt>
                <c:pt idx="5">
                  <c:v>Tilrettelegging for fotgjengere (n=918)</c:v>
                </c:pt>
                <c:pt idx="6">
                  <c:v>Snørydding, grusing og salting av gang- og sykkelveier (n=845)</c:v>
                </c:pt>
              </c:strCache>
            </c:strRef>
          </c:cat>
          <c:val>
            <c:numRef>
              <c:f>Sheet1!$C$2:$C$8</c:f>
              <c:numCache>
                <c:formatCode>0</c:formatCode>
                <c:ptCount val="7"/>
                <c:pt idx="0">
                  <c:v>47</c:v>
                </c:pt>
                <c:pt idx="1">
                  <c:v>53</c:v>
                </c:pt>
                <c:pt idx="2">
                  <c:v>57</c:v>
                </c:pt>
                <c:pt idx="3">
                  <c:v>56</c:v>
                </c:pt>
                <c:pt idx="4">
                  <c:v>55</c:v>
                </c:pt>
                <c:pt idx="5">
                  <c:v>51</c:v>
                </c:pt>
                <c:pt idx="6">
                  <c:v>45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(n=875)</c:v>
                </c:pt>
                <c:pt idx="1">
                  <c:v>Grusing og salting av veier (n=861)</c:v>
                </c:pt>
                <c:pt idx="2">
                  <c:v>Renhold	av veier (n=870)</c:v>
                </c:pt>
                <c:pt idx="3">
                  <c:v>Standard på veidekket (n=792)</c:v>
                </c:pt>
                <c:pt idx="4">
                  <c:v>Tilrettelegging for syklister (n=839)</c:v>
                </c:pt>
                <c:pt idx="5">
                  <c:v>Tilrettelegging for fotgjengere (n=918)</c:v>
                </c:pt>
                <c:pt idx="6">
                  <c:v>Snørydding, grusing og salting av gang- og sykkelveier (n=845)</c:v>
                </c:pt>
              </c:strCache>
            </c:strRef>
          </c:cat>
          <c:val>
            <c:numRef>
              <c:f>Sheet1!$B$2:$B$8</c:f>
              <c:numCache>
                <c:formatCode>0</c:formatCode>
                <c:ptCount val="7"/>
                <c:pt idx="0">
                  <c:v>22</c:v>
                </c:pt>
                <c:pt idx="1">
                  <c:v>21</c:v>
                </c:pt>
                <c:pt idx="2">
                  <c:v>17</c:v>
                </c:pt>
                <c:pt idx="3">
                  <c:v>17</c:v>
                </c:pt>
                <c:pt idx="4">
                  <c:v>25</c:v>
                </c:pt>
                <c:pt idx="5">
                  <c:v>38</c:v>
                </c:pt>
                <c:pt idx="6">
                  <c:v>14</c:v>
                </c:pt>
              </c:numCache>
            </c:numRef>
          </c:val>
        </c:ser>
        <c:dLbls>
          <c:showLegendKey val="0"/>
          <c:showVal val="0"/>
          <c:showCatName val="0"/>
          <c:showSerName val="0"/>
          <c:showPercent val="0"/>
          <c:showBubbleSize val="0"/>
        </c:dLbls>
        <c:gapWidth val="50"/>
        <c:overlap val="100"/>
        <c:axId val="510258816"/>
        <c:axId val="51025920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(n=875)</c:v>
                      </c:pt>
                      <c:pt idx="1">
                        <c:v>Grusing og salting av veier (n=861)</c:v>
                      </c:pt>
                      <c:pt idx="2">
                        <c:v>Renhold	av veier (n=870)</c:v>
                      </c:pt>
                      <c:pt idx="3">
                        <c:v>Standard på veidekket (n=792)</c:v>
                      </c:pt>
                      <c:pt idx="4">
                        <c:v>Tilrettelegging for syklister (n=839)</c:v>
                      </c:pt>
                      <c:pt idx="5">
                        <c:v>Tilrettelegging for fotgjengere (n=918)</c:v>
                      </c:pt>
                      <c:pt idx="6">
                        <c:v>Snørydding, grusing og salting av gang- og sykkelveier (n=845)</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5102588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10259208"/>
        <c:crosses val="autoZero"/>
        <c:auto val="0"/>
        <c:lblAlgn val="ctr"/>
        <c:lblOffset val="100"/>
        <c:noMultiLvlLbl val="0"/>
      </c:catAx>
      <c:valAx>
        <c:axId val="5102592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1025881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22</c:v>
                </c:pt>
                <c:pt idx="1">
                  <c:v>21</c:v>
                </c:pt>
                <c:pt idx="2">
                  <c:v>17</c:v>
                </c:pt>
                <c:pt idx="3">
                  <c:v>17</c:v>
                </c:pt>
                <c:pt idx="4">
                  <c:v>25</c:v>
                </c:pt>
                <c:pt idx="5">
                  <c:v>38</c:v>
                </c:pt>
                <c:pt idx="6">
                  <c:v>14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510259992"/>
        <c:axId val="510260384"/>
      </c:barChart>
      <c:catAx>
        <c:axId val="510259992"/>
        <c:scaling>
          <c:orientation val="maxMin"/>
        </c:scaling>
        <c:delete val="1"/>
        <c:axPos val="l"/>
        <c:numFmt formatCode="General" sourceLinked="1"/>
        <c:majorTickMark val="out"/>
        <c:minorTickMark val="none"/>
        <c:tickLblPos val="nextTo"/>
        <c:crossAx val="510260384"/>
        <c:crosses val="autoZero"/>
        <c:auto val="0"/>
        <c:lblAlgn val="ctr"/>
        <c:lblOffset val="100"/>
        <c:noMultiLvlLbl val="0"/>
      </c:catAx>
      <c:valAx>
        <c:axId val="510260384"/>
        <c:scaling>
          <c:orientation val="minMax"/>
          <c:max val="1"/>
          <c:min val="0"/>
        </c:scaling>
        <c:delete val="1"/>
        <c:axPos val="t"/>
        <c:numFmt formatCode="0%" sourceLinked="1"/>
        <c:majorTickMark val="out"/>
        <c:minorTickMark val="none"/>
        <c:tickLblPos val="high"/>
        <c:crossAx val="5102599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(n=896)</c:v>
                </c:pt>
                <c:pt idx="1">
                  <c:v>Muligheten for trafikksikker lek i området der du bor  (n=780)</c:v>
                </c:pt>
                <c:pt idx="2">
                  <c:v>Hastigheten på veiene i området der du bor  (n=886)</c:v>
                </c:pt>
                <c:pt idx="3">
                  <c:v>Fortau, fartsdempere og lignende tiltak i området der du bor  (n=867)</c:v>
                </c:pt>
              </c:strCache>
            </c:strRef>
          </c:cat>
          <c:val>
            <c:numRef>
              <c:f>Sheet1!$D$2:$D$5</c:f>
              <c:numCache>
                <c:formatCode>0</c:formatCode>
                <c:ptCount val="4"/>
                <c:pt idx="0">
                  <c:v>8</c:v>
                </c:pt>
                <c:pt idx="1">
                  <c:v>16</c:v>
                </c:pt>
                <c:pt idx="2">
                  <c:v>10</c:v>
                </c:pt>
                <c:pt idx="3">
                  <c:v>11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(n=896)</c:v>
                </c:pt>
                <c:pt idx="1">
                  <c:v>Muligheten for trafikksikker lek i området der du bor  (n=780)</c:v>
                </c:pt>
                <c:pt idx="2">
                  <c:v>Hastigheten på veiene i området der du bor  (n=886)</c:v>
                </c:pt>
                <c:pt idx="3">
                  <c:v>Fortau, fartsdempere og lignende tiltak i området der du bor  (n=867)</c:v>
                </c:pt>
              </c:strCache>
            </c:strRef>
          </c:cat>
          <c:val>
            <c:numRef>
              <c:f>Sheet1!$C$2:$C$5</c:f>
              <c:numCache>
                <c:formatCode>0</c:formatCode>
                <c:ptCount val="4"/>
                <c:pt idx="0">
                  <c:v>51</c:v>
                </c:pt>
                <c:pt idx="1">
                  <c:v>46</c:v>
                </c:pt>
                <c:pt idx="2">
                  <c:v>45</c:v>
                </c:pt>
                <c:pt idx="3">
                  <c:v>48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(n=896)</c:v>
                </c:pt>
                <c:pt idx="1">
                  <c:v>Muligheten for trafikksikker lek i området der du bor  (n=780)</c:v>
                </c:pt>
                <c:pt idx="2">
                  <c:v>Hastigheten på veiene i området der du bor  (n=886)</c:v>
                </c:pt>
                <c:pt idx="3">
                  <c:v>Fortau, fartsdempere og lignende tiltak i området der du bor  (n=867)</c:v>
                </c:pt>
              </c:strCache>
            </c:strRef>
          </c:cat>
          <c:val>
            <c:numRef>
              <c:f>Sheet1!$B$2:$B$5</c:f>
              <c:numCache>
                <c:formatCode>0</c:formatCode>
                <c:ptCount val="4"/>
                <c:pt idx="0">
                  <c:v>42</c:v>
                </c:pt>
                <c:pt idx="1">
                  <c:v>38</c:v>
                </c:pt>
                <c:pt idx="2">
                  <c:v>45</c:v>
                </c:pt>
                <c:pt idx="3">
                  <c:v>42</c:v>
                </c:pt>
              </c:numCache>
            </c:numRef>
          </c:val>
        </c:ser>
        <c:dLbls>
          <c:showLegendKey val="0"/>
          <c:showVal val="0"/>
          <c:showCatName val="0"/>
          <c:showSerName val="0"/>
          <c:showPercent val="0"/>
          <c:showBubbleSize val="0"/>
        </c:dLbls>
        <c:gapWidth val="50"/>
        <c:overlap val="100"/>
        <c:axId val="536612968"/>
        <c:axId val="53661336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(n=896)</c:v>
                      </c:pt>
                      <c:pt idx="1">
                        <c:v>Muligheten for trafikksikker lek i området der du bor  (n=780)</c:v>
                      </c:pt>
                      <c:pt idx="2">
                        <c:v>Hastigheten på veiene i området der du bor  (n=886)</c:v>
                      </c:pt>
                      <c:pt idx="3">
                        <c:v>Fortau, fartsdempere og lignende tiltak i området der du bor  (n=867)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366129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36613360"/>
        <c:crosses val="autoZero"/>
        <c:auto val="0"/>
        <c:lblAlgn val="ctr"/>
        <c:lblOffset val="100"/>
        <c:noMultiLvlLbl val="0"/>
      </c:catAx>
      <c:valAx>
        <c:axId val="53661336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3661296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42</c:v>
                </c:pt>
                <c:pt idx="1">
                  <c:v>38</c:v>
                </c:pt>
                <c:pt idx="2">
                  <c:v>45</c:v>
                </c:pt>
                <c:pt idx="3">
                  <c:v>42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536614144"/>
        <c:axId val="536614536"/>
      </c:barChart>
      <c:catAx>
        <c:axId val="536614144"/>
        <c:scaling>
          <c:orientation val="maxMin"/>
        </c:scaling>
        <c:delete val="1"/>
        <c:axPos val="l"/>
        <c:numFmt formatCode="General" sourceLinked="1"/>
        <c:majorTickMark val="out"/>
        <c:minorTickMark val="none"/>
        <c:tickLblPos val="nextTo"/>
        <c:crossAx val="536614536"/>
        <c:crosses val="autoZero"/>
        <c:auto val="0"/>
        <c:lblAlgn val="ctr"/>
        <c:lblOffset val="100"/>
        <c:noMultiLvlLbl val="0"/>
      </c:catAx>
      <c:valAx>
        <c:axId val="536614536"/>
        <c:scaling>
          <c:orientation val="minMax"/>
          <c:max val="1"/>
          <c:min val="0"/>
        </c:scaling>
        <c:delete val="1"/>
        <c:axPos val="t"/>
        <c:numFmt formatCode="0%" sourceLinked="1"/>
        <c:majorTickMark val="out"/>
        <c:minorTickMark val="none"/>
        <c:tickLblPos val="high"/>
        <c:crossAx val="53661414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Hvor </a:t>
            </a:r>
            <a:r>
              <a:rPr lang="nb-NO"/>
              <a:t>fornøyd/misfornøyd er du med?</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(n=915)</c:v>
                </c:pt>
                <c:pt idx="1">
                  <c:v>Parkeringstilbudet der du bor (n=799)</c:v>
                </c:pt>
                <c:pt idx="2">
                  <c:v>Mulighetene for å sykle der du bor (n=884)</c:v>
                </c:pt>
                <c:pt idx="3">
                  <c:v>Det kollektive transporttilbudet der du bor (n=907)</c:v>
                </c:pt>
              </c:strCache>
            </c:strRef>
          </c:cat>
          <c:val>
            <c:numRef>
              <c:f>Sheet1!$D$2:$D$5</c:f>
              <c:numCache>
                <c:formatCode>0</c:formatCode>
                <c:ptCount val="4"/>
                <c:pt idx="0">
                  <c:v>6</c:v>
                </c:pt>
                <c:pt idx="1">
                  <c:v>38</c:v>
                </c:pt>
                <c:pt idx="2">
                  <c:v>5</c:v>
                </c:pt>
                <c:pt idx="3">
                  <c:v>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(n=915)</c:v>
                </c:pt>
                <c:pt idx="1">
                  <c:v>Parkeringstilbudet der du bor (n=799)</c:v>
                </c:pt>
                <c:pt idx="2">
                  <c:v>Mulighetene for å sykle der du bor (n=884)</c:v>
                </c:pt>
                <c:pt idx="3">
                  <c:v>Det kollektive transporttilbudet der du bor (n=907)</c:v>
                </c:pt>
              </c:strCache>
            </c:strRef>
          </c:cat>
          <c:val>
            <c:numRef>
              <c:f>Sheet1!$C$2:$C$5</c:f>
              <c:numCache>
                <c:formatCode>0</c:formatCode>
                <c:ptCount val="4"/>
                <c:pt idx="0">
                  <c:v>44</c:v>
                </c:pt>
                <c:pt idx="1">
                  <c:v>41</c:v>
                </c:pt>
                <c:pt idx="2">
                  <c:v>39</c:v>
                </c:pt>
                <c:pt idx="3">
                  <c:v>16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(n=915)</c:v>
                </c:pt>
                <c:pt idx="1">
                  <c:v>Parkeringstilbudet der du bor (n=799)</c:v>
                </c:pt>
                <c:pt idx="2">
                  <c:v>Mulighetene for å sykle der du bor (n=884)</c:v>
                </c:pt>
                <c:pt idx="3">
                  <c:v>Det kollektive transporttilbudet der du bor (n=907)</c:v>
                </c:pt>
              </c:strCache>
            </c:strRef>
          </c:cat>
          <c:val>
            <c:numRef>
              <c:f>Sheet1!$B$2:$B$5</c:f>
              <c:numCache>
                <c:formatCode>0</c:formatCode>
                <c:ptCount val="4"/>
                <c:pt idx="0">
                  <c:v>50</c:v>
                </c:pt>
                <c:pt idx="1">
                  <c:v>21</c:v>
                </c:pt>
                <c:pt idx="2">
                  <c:v>56</c:v>
                </c:pt>
                <c:pt idx="3">
                  <c:v>82</c:v>
                </c:pt>
              </c:numCache>
            </c:numRef>
          </c:val>
        </c:ser>
        <c:dLbls>
          <c:showLegendKey val="0"/>
          <c:showVal val="0"/>
          <c:showCatName val="0"/>
          <c:showSerName val="0"/>
          <c:showPercent val="0"/>
          <c:showBubbleSize val="0"/>
        </c:dLbls>
        <c:gapWidth val="50"/>
        <c:overlap val="100"/>
        <c:axId val="503652808"/>
        <c:axId val="50365320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(n=915)</c:v>
                      </c:pt>
                      <c:pt idx="1">
                        <c:v>Parkeringstilbudet der du bor (n=799)</c:v>
                      </c:pt>
                      <c:pt idx="2">
                        <c:v>Mulighetene for å sykle der du bor (n=884)</c:v>
                      </c:pt>
                      <c:pt idx="3">
                        <c:v>Det kollektive transporttilbudet der du bor (n=907)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0365280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3653200"/>
        <c:crosses val="autoZero"/>
        <c:auto val="0"/>
        <c:lblAlgn val="ctr"/>
        <c:lblOffset val="100"/>
        <c:noMultiLvlLbl val="0"/>
      </c:catAx>
      <c:valAx>
        <c:axId val="50365320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365280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(n=373)</c:v>
                </c:pt>
                <c:pt idx="1">
                  <c:v>Tilgang på parker/friområder for barn der du bor (n=762)</c:v>
                </c:pt>
                <c:pt idx="2">
                  <c:v>Trygghet for barn når det gjelder å ferdes ute der du bor (n=691)</c:v>
                </c:pt>
                <c:pt idx="3">
                  <c:v>Oppvekstmiljøet for barn der du bor (n=611)</c:v>
                </c:pt>
                <c:pt idx="4">
                  <c:v>Oppvekstmiljøet for ungdom der du bor (n=538)</c:v>
                </c:pt>
                <c:pt idx="5">
                  <c:v>Barnehagedekningen der du bor (n=319)</c:v>
                </c:pt>
              </c:strCache>
            </c:strRef>
          </c:cat>
          <c:val>
            <c:numRef>
              <c:f>Sheet1!$D$2:$D$7</c:f>
              <c:numCache>
                <c:formatCode>0</c:formatCode>
                <c:ptCount val="6"/>
                <c:pt idx="0">
                  <c:v>8</c:v>
                </c:pt>
                <c:pt idx="1">
                  <c:v>3</c:v>
                </c:pt>
                <c:pt idx="2">
                  <c:v>14</c:v>
                </c:pt>
                <c:pt idx="3">
                  <c:v>13</c:v>
                </c:pt>
                <c:pt idx="4">
                  <c:v>18</c:v>
                </c:pt>
                <c:pt idx="5">
                  <c:v>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(n=373)</c:v>
                </c:pt>
                <c:pt idx="1">
                  <c:v>Tilgang på parker/friområder for barn der du bor (n=762)</c:v>
                </c:pt>
                <c:pt idx="2">
                  <c:v>Trygghet for barn når det gjelder å ferdes ute der du bor (n=691)</c:v>
                </c:pt>
                <c:pt idx="3">
                  <c:v>Oppvekstmiljøet for barn der du bor (n=611)</c:v>
                </c:pt>
                <c:pt idx="4">
                  <c:v>Oppvekstmiljøet for ungdom der du bor (n=538)</c:v>
                </c:pt>
                <c:pt idx="5">
                  <c:v>Barnehagedekningen der du bor (n=319)</c:v>
                </c:pt>
              </c:strCache>
            </c:strRef>
          </c:cat>
          <c:val>
            <c:numRef>
              <c:f>Sheet1!$C$2:$C$7</c:f>
              <c:numCache>
                <c:formatCode>0</c:formatCode>
                <c:ptCount val="6"/>
                <c:pt idx="0">
                  <c:v>45</c:v>
                </c:pt>
                <c:pt idx="1">
                  <c:v>34</c:v>
                </c:pt>
                <c:pt idx="2">
                  <c:v>49</c:v>
                </c:pt>
                <c:pt idx="3">
                  <c:v>48</c:v>
                </c:pt>
                <c:pt idx="4">
                  <c:v>47</c:v>
                </c:pt>
                <c:pt idx="5">
                  <c:v>40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(n=373)</c:v>
                </c:pt>
                <c:pt idx="1">
                  <c:v>Tilgang på parker/friområder for barn der du bor (n=762)</c:v>
                </c:pt>
                <c:pt idx="2">
                  <c:v>Trygghet for barn når det gjelder å ferdes ute der du bor (n=691)</c:v>
                </c:pt>
                <c:pt idx="3">
                  <c:v>Oppvekstmiljøet for barn der du bor (n=611)</c:v>
                </c:pt>
                <c:pt idx="4">
                  <c:v>Oppvekstmiljøet for ungdom der du bor (n=538)</c:v>
                </c:pt>
                <c:pt idx="5">
                  <c:v>Barnehagedekningen der du bor (n=319)</c:v>
                </c:pt>
              </c:strCache>
            </c:strRef>
          </c:cat>
          <c:val>
            <c:numRef>
              <c:f>Sheet1!$B$2:$B$7</c:f>
              <c:numCache>
                <c:formatCode>0</c:formatCode>
                <c:ptCount val="6"/>
                <c:pt idx="0">
                  <c:v>47</c:v>
                </c:pt>
                <c:pt idx="1">
                  <c:v>63</c:v>
                </c:pt>
                <c:pt idx="2">
                  <c:v>36</c:v>
                </c:pt>
                <c:pt idx="3">
                  <c:v>38</c:v>
                </c:pt>
                <c:pt idx="4">
                  <c:v>35</c:v>
                </c:pt>
                <c:pt idx="5">
                  <c:v>51</c:v>
                </c:pt>
              </c:numCache>
            </c:numRef>
          </c:val>
        </c:ser>
        <c:dLbls>
          <c:showLegendKey val="0"/>
          <c:showVal val="0"/>
          <c:showCatName val="0"/>
          <c:showSerName val="0"/>
          <c:showPercent val="0"/>
          <c:showBubbleSize val="0"/>
        </c:dLbls>
        <c:gapWidth val="50"/>
        <c:overlap val="100"/>
        <c:axId val="506590592"/>
        <c:axId val="50659098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(n=373)</c:v>
                      </c:pt>
                      <c:pt idx="1">
                        <c:v>Tilgang på parker/friområder for barn der du bor (n=762)</c:v>
                      </c:pt>
                      <c:pt idx="2">
                        <c:v>Trygghet for barn når det gjelder å ferdes ute der du bor (n=691)</c:v>
                      </c:pt>
                      <c:pt idx="3">
                        <c:v>Oppvekstmiljøet for barn der du bor (n=611)</c:v>
                      </c:pt>
                      <c:pt idx="4">
                        <c:v>Oppvekstmiljøet for ungdom der du bor (n=538)</c:v>
                      </c:pt>
                      <c:pt idx="5">
                        <c:v>Barnehagedekningen der du bor (n=319)</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065905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6590984"/>
        <c:crosses val="autoZero"/>
        <c:auto val="0"/>
        <c:lblAlgn val="ctr"/>
        <c:lblOffset val="100"/>
        <c:noMultiLvlLbl val="0"/>
      </c:catAx>
      <c:valAx>
        <c:axId val="50659098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65905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47</c:v>
                </c:pt>
                <c:pt idx="1">
                  <c:v>63</c:v>
                </c:pt>
                <c:pt idx="2">
                  <c:v>36</c:v>
                </c:pt>
                <c:pt idx="3">
                  <c:v>38</c:v>
                </c:pt>
                <c:pt idx="4">
                  <c:v>35</c:v>
                </c:pt>
                <c:pt idx="5">
                  <c:v>51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506591768"/>
        <c:axId val="506592160"/>
      </c:barChart>
      <c:catAx>
        <c:axId val="506591768"/>
        <c:scaling>
          <c:orientation val="maxMin"/>
        </c:scaling>
        <c:delete val="1"/>
        <c:axPos val="l"/>
        <c:numFmt formatCode="General" sourceLinked="1"/>
        <c:majorTickMark val="out"/>
        <c:minorTickMark val="none"/>
        <c:tickLblPos val="nextTo"/>
        <c:crossAx val="506592160"/>
        <c:crosses val="autoZero"/>
        <c:auto val="0"/>
        <c:lblAlgn val="ctr"/>
        <c:lblOffset val="100"/>
        <c:noMultiLvlLbl val="0"/>
      </c:catAx>
      <c:valAx>
        <c:axId val="506592160"/>
        <c:scaling>
          <c:orientation val="minMax"/>
          <c:max val="1"/>
          <c:min val="0"/>
        </c:scaling>
        <c:delete val="1"/>
        <c:axPos val="t"/>
        <c:numFmt formatCode="0%" sourceLinked="1"/>
        <c:majorTickMark val="out"/>
        <c:minorTickMark val="none"/>
        <c:tickLblPos val="high"/>
        <c:crossAx val="50659176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(n=458)</c:v>
                </c:pt>
                <c:pt idx="1">
                  <c:v>Det lokale kulturtilbudet der du bor (n=645)</c:v>
                </c:pt>
                <c:pt idx="2">
                  <c:v>Tilgang til bibliotek der du bor (n=722)</c:v>
                </c:pt>
                <c:pt idx="3">
                  <c:v>Kvalitet på bibliotekstjenesten (n=523)</c:v>
                </c:pt>
              </c:strCache>
            </c:strRef>
          </c:cat>
          <c:val>
            <c:numRef>
              <c:f>Sheet1!$D$2:$D$5</c:f>
              <c:numCache>
                <c:formatCode>0</c:formatCode>
                <c:ptCount val="4"/>
                <c:pt idx="0">
                  <c:v>6</c:v>
                </c:pt>
                <c:pt idx="1">
                  <c:v>9</c:v>
                </c:pt>
                <c:pt idx="2">
                  <c:v>11</c:v>
                </c:pt>
                <c:pt idx="3">
                  <c:v>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(n=458)</c:v>
                </c:pt>
                <c:pt idx="1">
                  <c:v>Det lokale kulturtilbudet der du bor (n=645)</c:v>
                </c:pt>
                <c:pt idx="2">
                  <c:v>Tilgang til bibliotek der du bor (n=722)</c:v>
                </c:pt>
                <c:pt idx="3">
                  <c:v>Kvalitet på bibliotekstjenesten (n=523)</c:v>
                </c:pt>
              </c:strCache>
            </c:strRef>
          </c:cat>
          <c:val>
            <c:numRef>
              <c:f>Sheet1!$C$2:$C$5</c:f>
              <c:numCache>
                <c:formatCode>0</c:formatCode>
                <c:ptCount val="4"/>
                <c:pt idx="0">
                  <c:v>44</c:v>
                </c:pt>
                <c:pt idx="1">
                  <c:v>47</c:v>
                </c:pt>
                <c:pt idx="2">
                  <c:v>33</c:v>
                </c:pt>
                <c:pt idx="3">
                  <c:v>28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(n=458)</c:v>
                </c:pt>
                <c:pt idx="1">
                  <c:v>Det lokale kulturtilbudet der du bor (n=645)</c:v>
                </c:pt>
                <c:pt idx="2">
                  <c:v>Tilgang til bibliotek der du bor (n=722)</c:v>
                </c:pt>
                <c:pt idx="3">
                  <c:v>Kvalitet på bibliotekstjenesten (n=523)</c:v>
                </c:pt>
              </c:strCache>
            </c:strRef>
          </c:cat>
          <c:val>
            <c:numRef>
              <c:f>Sheet1!$B$2:$B$5</c:f>
              <c:numCache>
                <c:formatCode>0</c:formatCode>
                <c:ptCount val="4"/>
                <c:pt idx="0">
                  <c:v>50</c:v>
                </c:pt>
                <c:pt idx="1">
                  <c:v>45</c:v>
                </c:pt>
                <c:pt idx="2">
                  <c:v>55</c:v>
                </c:pt>
                <c:pt idx="3">
                  <c:v>65</c:v>
                </c:pt>
              </c:numCache>
            </c:numRef>
          </c:val>
        </c:ser>
        <c:dLbls>
          <c:showLegendKey val="0"/>
          <c:showVal val="0"/>
          <c:showCatName val="0"/>
          <c:showSerName val="0"/>
          <c:showPercent val="0"/>
          <c:showBubbleSize val="0"/>
        </c:dLbls>
        <c:gapWidth val="50"/>
        <c:overlap val="100"/>
        <c:axId val="506592944"/>
        <c:axId val="5065933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(n=458)</c:v>
                      </c:pt>
                      <c:pt idx="1">
                        <c:v>Det lokale kulturtilbudet der du bor (n=645)</c:v>
                      </c:pt>
                      <c:pt idx="2">
                        <c:v>Tilgang til bibliotek der du bor (n=722)</c:v>
                      </c:pt>
                      <c:pt idx="3">
                        <c:v>Kvalitet på bibliotekstjenesten (n=523)</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065929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6593336"/>
        <c:crosses val="autoZero"/>
        <c:auto val="0"/>
        <c:lblAlgn val="ctr"/>
        <c:lblOffset val="100"/>
        <c:noMultiLvlLbl val="0"/>
      </c:catAx>
      <c:valAx>
        <c:axId val="5065933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659294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50</c:v>
                </c:pt>
                <c:pt idx="1">
                  <c:v>45</c:v>
                </c:pt>
                <c:pt idx="2">
                  <c:v>55</c:v>
                </c:pt>
                <c:pt idx="3">
                  <c:v>65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509991968"/>
        <c:axId val="509992360"/>
      </c:barChart>
      <c:catAx>
        <c:axId val="509991968"/>
        <c:scaling>
          <c:orientation val="maxMin"/>
        </c:scaling>
        <c:delete val="1"/>
        <c:axPos val="l"/>
        <c:numFmt formatCode="General" sourceLinked="1"/>
        <c:majorTickMark val="out"/>
        <c:minorTickMark val="none"/>
        <c:tickLblPos val="nextTo"/>
        <c:crossAx val="509992360"/>
        <c:crosses val="autoZero"/>
        <c:auto val="0"/>
        <c:lblAlgn val="ctr"/>
        <c:lblOffset val="100"/>
        <c:noMultiLvlLbl val="0"/>
      </c:catAx>
      <c:valAx>
        <c:axId val="509992360"/>
        <c:scaling>
          <c:orientation val="minMax"/>
          <c:max val="1"/>
          <c:min val="0"/>
        </c:scaling>
        <c:delete val="1"/>
        <c:axPos val="t"/>
        <c:numFmt formatCode="0%" sourceLinked="1"/>
        <c:majorTickMark val="out"/>
        <c:minorTickMark val="none"/>
        <c:tickLblPos val="high"/>
        <c:crossAx val="50999196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(n=719)</c:v>
                </c:pt>
                <c:pt idx="1">
                  <c:v>Informasjon fra Oslo kommune er tydelig og lett å forstå (n=780)</c:v>
                </c:pt>
                <c:pt idx="2">
                  <c:v>Det er enkelt å få tak i informasjonen jeg trenger (n=775)</c:v>
                </c:pt>
                <c:pt idx="3">
                  <c:v>Oslo kommune har gode digitale tjenester (n=639)</c:v>
                </c:pt>
                <c:pt idx="4">
                  <c:v>Det er enkelt å komme i kontakt med Oslo kommune (n=513)</c:v>
                </c:pt>
                <c:pt idx="5">
                  <c:v>Oslo kommunes digitale tjenester er enkle å bruke (n=549)</c:v>
                </c:pt>
              </c:strCache>
            </c:strRef>
          </c:cat>
          <c:val>
            <c:numRef>
              <c:f>Sheet1!$D$2:$D$7</c:f>
              <c:numCache>
                <c:formatCode>0</c:formatCode>
                <c:ptCount val="6"/>
                <c:pt idx="0">
                  <c:v>43</c:v>
                </c:pt>
                <c:pt idx="1">
                  <c:v>14</c:v>
                </c:pt>
                <c:pt idx="2">
                  <c:v>15</c:v>
                </c:pt>
                <c:pt idx="3">
                  <c:v>13</c:v>
                </c:pt>
                <c:pt idx="4">
                  <c:v>20</c:v>
                </c:pt>
                <c:pt idx="5">
                  <c:v>16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(n=719)</c:v>
                </c:pt>
                <c:pt idx="1">
                  <c:v>Informasjon fra Oslo kommune er tydelig og lett å forstå (n=780)</c:v>
                </c:pt>
                <c:pt idx="2">
                  <c:v>Det er enkelt å få tak i informasjonen jeg trenger (n=775)</c:v>
                </c:pt>
                <c:pt idx="3">
                  <c:v>Oslo kommune har gode digitale tjenester (n=639)</c:v>
                </c:pt>
                <c:pt idx="4">
                  <c:v>Det er enkelt å komme i kontakt med Oslo kommune (n=513)</c:v>
                </c:pt>
                <c:pt idx="5">
                  <c:v>Oslo kommunes digitale tjenester er enkle å bruke (n=549)</c:v>
                </c:pt>
              </c:strCache>
            </c:strRef>
          </c:cat>
          <c:val>
            <c:numRef>
              <c:f>Sheet1!$C$2:$C$7</c:f>
              <c:numCache>
                <c:formatCode>0</c:formatCode>
                <c:ptCount val="6"/>
                <c:pt idx="0">
                  <c:v>47</c:v>
                </c:pt>
                <c:pt idx="1">
                  <c:v>58</c:v>
                </c:pt>
                <c:pt idx="2">
                  <c:v>57</c:v>
                </c:pt>
                <c:pt idx="3">
                  <c:v>59</c:v>
                </c:pt>
                <c:pt idx="4">
                  <c:v>54</c:v>
                </c:pt>
                <c:pt idx="5">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(n=719)</c:v>
                </c:pt>
                <c:pt idx="1">
                  <c:v>Informasjon fra Oslo kommune er tydelig og lett å forstå (n=780)</c:v>
                </c:pt>
                <c:pt idx="2">
                  <c:v>Det er enkelt å få tak i informasjonen jeg trenger (n=775)</c:v>
                </c:pt>
                <c:pt idx="3">
                  <c:v>Oslo kommune har gode digitale tjenester (n=639)</c:v>
                </c:pt>
                <c:pt idx="4">
                  <c:v>Det er enkelt å komme i kontakt med Oslo kommune (n=513)</c:v>
                </c:pt>
                <c:pt idx="5">
                  <c:v>Oslo kommunes digitale tjenester er enkle å bruke (n=549)</c:v>
                </c:pt>
              </c:strCache>
            </c:strRef>
          </c:cat>
          <c:val>
            <c:numRef>
              <c:f>Sheet1!$B$2:$B$7</c:f>
              <c:numCache>
                <c:formatCode>0</c:formatCode>
                <c:ptCount val="6"/>
                <c:pt idx="0">
                  <c:v>10</c:v>
                </c:pt>
                <c:pt idx="1">
                  <c:v>29</c:v>
                </c:pt>
                <c:pt idx="2">
                  <c:v>28</c:v>
                </c:pt>
                <c:pt idx="3">
                  <c:v>27</c:v>
                </c:pt>
                <c:pt idx="4">
                  <c:v>26</c:v>
                </c:pt>
                <c:pt idx="5">
                  <c:v>30</c:v>
                </c:pt>
              </c:numCache>
            </c:numRef>
          </c:val>
        </c:ser>
        <c:dLbls>
          <c:showLegendKey val="0"/>
          <c:showVal val="0"/>
          <c:showCatName val="0"/>
          <c:showSerName val="0"/>
          <c:showPercent val="0"/>
          <c:showBubbleSize val="0"/>
        </c:dLbls>
        <c:gapWidth val="50"/>
        <c:overlap val="100"/>
        <c:axId val="509992752"/>
        <c:axId val="5099935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(n=719)</c:v>
                      </c:pt>
                      <c:pt idx="1">
                        <c:v>Informasjon fra Oslo kommune er tydelig og lett å forstå (n=780)</c:v>
                      </c:pt>
                      <c:pt idx="2">
                        <c:v>Det er enkelt å få tak i informasjonen jeg trenger (n=775)</c:v>
                      </c:pt>
                      <c:pt idx="3">
                        <c:v>Oslo kommune har gode digitale tjenester (n=639)</c:v>
                      </c:pt>
                      <c:pt idx="4">
                        <c:v>Det er enkelt å komme i kontakt med Oslo kommune (n=513)</c:v>
                      </c:pt>
                      <c:pt idx="5">
                        <c:v>Oslo kommunes digitale tjenester er enkle å bruke (n=549)</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099927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9993536"/>
        <c:crosses val="autoZero"/>
        <c:auto val="0"/>
        <c:lblAlgn val="ctr"/>
        <c:lblOffset val="100"/>
        <c:noMultiLvlLbl val="0"/>
      </c:catAx>
      <c:valAx>
        <c:axId val="5099935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99927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10</c:v>
                </c:pt>
                <c:pt idx="1">
                  <c:v>29</c:v>
                </c:pt>
                <c:pt idx="2">
                  <c:v>28</c:v>
                </c:pt>
                <c:pt idx="3">
                  <c:v>27</c:v>
                </c:pt>
                <c:pt idx="4">
                  <c:v>26</c:v>
                </c:pt>
                <c:pt idx="5">
                  <c:v>30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509994320"/>
        <c:axId val="509994712"/>
      </c:barChart>
      <c:catAx>
        <c:axId val="509994320"/>
        <c:scaling>
          <c:orientation val="maxMin"/>
        </c:scaling>
        <c:delete val="1"/>
        <c:axPos val="l"/>
        <c:numFmt formatCode="General" sourceLinked="1"/>
        <c:majorTickMark val="out"/>
        <c:minorTickMark val="none"/>
        <c:tickLblPos val="nextTo"/>
        <c:crossAx val="509994712"/>
        <c:crosses val="autoZero"/>
        <c:auto val="0"/>
        <c:lblAlgn val="ctr"/>
        <c:lblOffset val="100"/>
        <c:noMultiLvlLbl val="0"/>
      </c:catAx>
      <c:valAx>
        <c:axId val="509994712"/>
        <c:scaling>
          <c:orientation val="minMax"/>
          <c:max val="1"/>
          <c:min val="0"/>
        </c:scaling>
        <c:delete val="1"/>
        <c:axPos val="t"/>
        <c:numFmt formatCode="0%" sourceLinked="1"/>
        <c:majorTickMark val="out"/>
        <c:minorTickMark val="none"/>
        <c:tickLblPos val="high"/>
        <c:crossAx val="50999432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50</c:v>
                </c:pt>
                <c:pt idx="1">
                  <c:v>21</c:v>
                </c:pt>
                <c:pt idx="2">
                  <c:v>56</c:v>
                </c:pt>
                <c:pt idx="3">
                  <c:v>82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503675880"/>
        <c:axId val="504398024"/>
      </c:barChart>
      <c:catAx>
        <c:axId val="503675880"/>
        <c:scaling>
          <c:orientation val="maxMin"/>
        </c:scaling>
        <c:delete val="1"/>
        <c:axPos val="l"/>
        <c:numFmt formatCode="General" sourceLinked="1"/>
        <c:majorTickMark val="out"/>
        <c:minorTickMark val="none"/>
        <c:tickLblPos val="nextTo"/>
        <c:crossAx val="504398024"/>
        <c:crosses val="autoZero"/>
        <c:auto val="0"/>
        <c:lblAlgn val="ctr"/>
        <c:lblOffset val="100"/>
        <c:noMultiLvlLbl val="0"/>
      </c:catAx>
      <c:valAx>
        <c:axId val="504398024"/>
        <c:scaling>
          <c:orientation val="minMax"/>
          <c:max val="1"/>
          <c:min val="0"/>
        </c:scaling>
        <c:delete val="1"/>
        <c:axPos val="t"/>
        <c:numFmt formatCode="0%" sourceLinked="1"/>
        <c:majorTickMark val="out"/>
        <c:minorTickMark val="none"/>
        <c:tickLblPos val="high"/>
        <c:crossAx val="50367588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 :</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(n=135)</c:v>
                </c:pt>
                <c:pt idx="1">
                  <c:v>Grunnskolens barnetrinn (1-7) (n=93)</c:v>
                </c:pt>
                <c:pt idx="2">
                  <c:v>Grunnskolens ungdomstrinn (8-10) (n=36)</c:v>
                </c:pt>
                <c:pt idx="3">
                  <c:v>Videregående skole (n=55)</c:v>
                </c:pt>
                <c:pt idx="4">
                  <c:v>Aktivitetsskolen (skolefritidsordningen) (n=46)</c:v>
                </c:pt>
                <c:pt idx="5">
                  <c:v>Kulturskolen (n=32)</c:v>
                </c:pt>
              </c:strCache>
            </c:strRef>
          </c:cat>
          <c:val>
            <c:numRef>
              <c:f>Sheet1!$D$2:$D$7</c:f>
              <c:numCache>
                <c:formatCode>0</c:formatCode>
                <c:ptCount val="6"/>
                <c:pt idx="0">
                  <c:v>3</c:v>
                </c:pt>
                <c:pt idx="1">
                  <c:v>7</c:v>
                </c:pt>
                <c:pt idx="2">
                  <c:v>3</c:v>
                </c:pt>
                <c:pt idx="3">
                  <c:v>5</c:v>
                </c:pt>
                <c:pt idx="4">
                  <c:v>5</c:v>
                </c:pt>
                <c:pt idx="5">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(n=135)</c:v>
                </c:pt>
                <c:pt idx="1">
                  <c:v>Grunnskolens barnetrinn (1-7) (n=93)</c:v>
                </c:pt>
                <c:pt idx="2">
                  <c:v>Grunnskolens ungdomstrinn (8-10) (n=36)</c:v>
                </c:pt>
                <c:pt idx="3">
                  <c:v>Videregående skole (n=55)</c:v>
                </c:pt>
                <c:pt idx="4">
                  <c:v>Aktivitetsskolen (skolefritidsordningen) (n=46)</c:v>
                </c:pt>
                <c:pt idx="5">
                  <c:v>Kulturskolen (n=32)</c:v>
                </c:pt>
              </c:strCache>
            </c:strRef>
          </c:cat>
          <c:val>
            <c:numRef>
              <c:f>Sheet1!$C$2:$C$7</c:f>
              <c:numCache>
                <c:formatCode>0</c:formatCode>
                <c:ptCount val="6"/>
                <c:pt idx="0">
                  <c:v>34</c:v>
                </c:pt>
                <c:pt idx="1">
                  <c:v>28</c:v>
                </c:pt>
                <c:pt idx="2">
                  <c:v>47</c:v>
                </c:pt>
                <c:pt idx="3">
                  <c:v>28</c:v>
                </c:pt>
                <c:pt idx="4">
                  <c:v>32</c:v>
                </c:pt>
                <c:pt idx="5">
                  <c:v>35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(n=135)</c:v>
                </c:pt>
                <c:pt idx="1">
                  <c:v>Grunnskolens barnetrinn (1-7) (n=93)</c:v>
                </c:pt>
                <c:pt idx="2">
                  <c:v>Grunnskolens ungdomstrinn (8-10) (n=36)</c:v>
                </c:pt>
                <c:pt idx="3">
                  <c:v>Videregående skole (n=55)</c:v>
                </c:pt>
                <c:pt idx="4">
                  <c:v>Aktivitetsskolen (skolefritidsordningen) (n=46)</c:v>
                </c:pt>
                <c:pt idx="5">
                  <c:v>Kulturskolen (n=32)</c:v>
                </c:pt>
              </c:strCache>
            </c:strRef>
          </c:cat>
          <c:val>
            <c:numRef>
              <c:f>Sheet1!$B$2:$B$7</c:f>
              <c:numCache>
                <c:formatCode>0</c:formatCode>
                <c:ptCount val="6"/>
                <c:pt idx="0">
                  <c:v>64</c:v>
                </c:pt>
                <c:pt idx="1">
                  <c:v>65</c:v>
                </c:pt>
                <c:pt idx="2">
                  <c:v>50</c:v>
                </c:pt>
                <c:pt idx="3">
                  <c:v>67</c:v>
                </c:pt>
                <c:pt idx="4">
                  <c:v>63</c:v>
                </c:pt>
                <c:pt idx="5">
                  <c:v>60</c:v>
                </c:pt>
              </c:numCache>
            </c:numRef>
          </c:val>
        </c:ser>
        <c:dLbls>
          <c:showLegendKey val="0"/>
          <c:showVal val="0"/>
          <c:showCatName val="0"/>
          <c:showSerName val="0"/>
          <c:showPercent val="0"/>
          <c:showBubbleSize val="0"/>
        </c:dLbls>
        <c:gapWidth val="50"/>
        <c:overlap val="100"/>
        <c:axId val="504248488"/>
        <c:axId val="50424888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(n=135)</c:v>
                      </c:pt>
                      <c:pt idx="1">
                        <c:v>Grunnskolens barnetrinn (1-7) (n=93)</c:v>
                      </c:pt>
                      <c:pt idx="2">
                        <c:v>Grunnskolens ungdomstrinn (8-10) (n=36)</c:v>
                      </c:pt>
                      <c:pt idx="3">
                        <c:v>Videregående skole (n=55)</c:v>
                      </c:pt>
                      <c:pt idx="4">
                        <c:v>Aktivitetsskolen (skolefritidsordningen) (n=46)</c:v>
                      </c:pt>
                      <c:pt idx="5">
                        <c:v>Kulturskolen (n=32)</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0424848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4248880"/>
        <c:crosses val="autoZero"/>
        <c:auto val="0"/>
        <c:lblAlgn val="ctr"/>
        <c:lblOffset val="100"/>
        <c:noMultiLvlLbl val="0"/>
      </c:catAx>
      <c:valAx>
        <c:axId val="50424888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424848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64</c:v>
                </c:pt>
                <c:pt idx="1">
                  <c:v>65</c:v>
                </c:pt>
                <c:pt idx="2">
                  <c:v>50</c:v>
                </c:pt>
                <c:pt idx="3">
                  <c:v>67</c:v>
                </c:pt>
                <c:pt idx="4">
                  <c:v>63</c:v>
                </c:pt>
                <c:pt idx="5">
                  <c:v>60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358518064"/>
        <c:axId val="499157096"/>
      </c:barChart>
      <c:catAx>
        <c:axId val="358518064"/>
        <c:scaling>
          <c:orientation val="maxMin"/>
        </c:scaling>
        <c:delete val="1"/>
        <c:axPos val="l"/>
        <c:numFmt formatCode="General" sourceLinked="1"/>
        <c:majorTickMark val="out"/>
        <c:minorTickMark val="none"/>
        <c:tickLblPos val="nextTo"/>
        <c:crossAx val="499157096"/>
        <c:crosses val="autoZero"/>
        <c:auto val="0"/>
        <c:lblAlgn val="ctr"/>
        <c:lblOffset val="100"/>
        <c:noMultiLvlLbl val="0"/>
      </c:catAx>
      <c:valAx>
        <c:axId val="499157096"/>
        <c:scaling>
          <c:orientation val="minMax"/>
          <c:max val="1"/>
          <c:min val="0"/>
        </c:scaling>
        <c:delete val="1"/>
        <c:axPos val="t"/>
        <c:numFmt formatCode="0%" sourceLinked="1"/>
        <c:majorTickMark val="out"/>
        <c:minorTickMark val="none"/>
        <c:tickLblPos val="high"/>
        <c:crossAx val="35851806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av tjenesten, hvordan vurderer du:</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(n=201)</c:v>
                </c:pt>
                <c:pt idx="1">
                  <c:v>Grunnskolens barnetrinn (1-7) (n=170)</c:v>
                </c:pt>
                <c:pt idx="2">
                  <c:v>Grunnskolens ungdomstrinn (8-10) (n=195)</c:v>
                </c:pt>
                <c:pt idx="3">
                  <c:v>Videregående skole (n=184)</c:v>
                </c:pt>
                <c:pt idx="4">
                  <c:v>Aktivitetsskolen (skolefritidsordningen) (n=161)</c:v>
                </c:pt>
                <c:pt idx="5">
                  <c:v>Kulturskolen (n=128)</c:v>
                </c:pt>
              </c:strCache>
            </c:strRef>
          </c:cat>
          <c:val>
            <c:numRef>
              <c:f>Sheet1!$D$2:$D$7</c:f>
              <c:numCache>
                <c:formatCode>0</c:formatCode>
                <c:ptCount val="6"/>
                <c:pt idx="0">
                  <c:v>4</c:v>
                </c:pt>
                <c:pt idx="1">
                  <c:v>7</c:v>
                </c:pt>
                <c:pt idx="2">
                  <c:v>8</c:v>
                </c:pt>
                <c:pt idx="3">
                  <c:v>7</c:v>
                </c:pt>
                <c:pt idx="4">
                  <c:v>5</c:v>
                </c:pt>
                <c:pt idx="5">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(n=201)</c:v>
                </c:pt>
                <c:pt idx="1">
                  <c:v>Grunnskolens barnetrinn (1-7) (n=170)</c:v>
                </c:pt>
                <c:pt idx="2">
                  <c:v>Grunnskolens ungdomstrinn (8-10) (n=195)</c:v>
                </c:pt>
                <c:pt idx="3">
                  <c:v>Videregående skole (n=184)</c:v>
                </c:pt>
                <c:pt idx="4">
                  <c:v>Aktivitetsskolen (skolefritidsordningen) (n=161)</c:v>
                </c:pt>
                <c:pt idx="5">
                  <c:v>Kulturskolen (n=128)</c:v>
                </c:pt>
              </c:strCache>
            </c:strRef>
          </c:cat>
          <c:val>
            <c:numRef>
              <c:f>Sheet1!$C$2:$C$7</c:f>
              <c:numCache>
                <c:formatCode>0</c:formatCode>
                <c:ptCount val="6"/>
                <c:pt idx="0">
                  <c:v>52</c:v>
                </c:pt>
                <c:pt idx="1">
                  <c:v>62</c:v>
                </c:pt>
                <c:pt idx="2">
                  <c:v>59</c:v>
                </c:pt>
                <c:pt idx="3">
                  <c:v>46</c:v>
                </c:pt>
                <c:pt idx="4">
                  <c:v>56</c:v>
                </c:pt>
                <c:pt idx="5">
                  <c:v>59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(n=201)</c:v>
                </c:pt>
                <c:pt idx="1">
                  <c:v>Grunnskolens barnetrinn (1-7) (n=170)</c:v>
                </c:pt>
                <c:pt idx="2">
                  <c:v>Grunnskolens ungdomstrinn (8-10) (n=195)</c:v>
                </c:pt>
                <c:pt idx="3">
                  <c:v>Videregående skole (n=184)</c:v>
                </c:pt>
                <c:pt idx="4">
                  <c:v>Aktivitetsskolen (skolefritidsordningen) (n=161)</c:v>
                </c:pt>
                <c:pt idx="5">
                  <c:v>Kulturskolen (n=128)</c:v>
                </c:pt>
              </c:strCache>
            </c:strRef>
          </c:cat>
          <c:val>
            <c:numRef>
              <c:f>Sheet1!$B$2:$B$7</c:f>
              <c:numCache>
                <c:formatCode>0</c:formatCode>
                <c:ptCount val="6"/>
                <c:pt idx="0">
                  <c:v>44</c:v>
                </c:pt>
                <c:pt idx="1">
                  <c:v>31</c:v>
                </c:pt>
                <c:pt idx="2">
                  <c:v>33</c:v>
                </c:pt>
                <c:pt idx="3">
                  <c:v>47</c:v>
                </c:pt>
                <c:pt idx="4">
                  <c:v>40</c:v>
                </c:pt>
                <c:pt idx="5">
                  <c:v>36</c:v>
                </c:pt>
              </c:numCache>
            </c:numRef>
          </c:val>
        </c:ser>
        <c:dLbls>
          <c:showLegendKey val="0"/>
          <c:showVal val="0"/>
          <c:showCatName val="0"/>
          <c:showSerName val="0"/>
          <c:showPercent val="0"/>
          <c:showBubbleSize val="0"/>
        </c:dLbls>
        <c:gapWidth val="50"/>
        <c:overlap val="100"/>
        <c:axId val="499499136"/>
        <c:axId val="49949952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(n=201)</c:v>
                      </c:pt>
                      <c:pt idx="1">
                        <c:v>Grunnskolens barnetrinn (1-7) (n=170)</c:v>
                      </c:pt>
                      <c:pt idx="2">
                        <c:v>Grunnskolens ungdomstrinn (8-10) (n=195)</c:v>
                      </c:pt>
                      <c:pt idx="3">
                        <c:v>Videregående skole (n=184)</c:v>
                      </c:pt>
                      <c:pt idx="4">
                        <c:v>Aktivitetsskolen (skolefritidsordningen) (n=161)</c:v>
                      </c:pt>
                      <c:pt idx="5">
                        <c:v>Kulturskolen (n=128)</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4994991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9499528"/>
        <c:crosses val="autoZero"/>
        <c:auto val="0"/>
        <c:lblAlgn val="ctr"/>
        <c:lblOffset val="100"/>
        <c:noMultiLvlLbl val="0"/>
      </c:catAx>
      <c:valAx>
        <c:axId val="49949952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949913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Grünerløkka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44</c:v>
                </c:pt>
                <c:pt idx="1">
                  <c:v>31</c:v>
                </c:pt>
                <c:pt idx="2">
                  <c:v>33</c:v>
                </c:pt>
                <c:pt idx="3">
                  <c:v>47</c:v>
                </c:pt>
                <c:pt idx="4">
                  <c:v>40</c:v>
                </c:pt>
                <c:pt idx="5">
                  <c:v>36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501621088"/>
        <c:axId val="359266512"/>
      </c:barChart>
      <c:catAx>
        <c:axId val="501621088"/>
        <c:scaling>
          <c:orientation val="maxMin"/>
        </c:scaling>
        <c:delete val="1"/>
        <c:axPos val="l"/>
        <c:numFmt formatCode="General" sourceLinked="1"/>
        <c:majorTickMark val="out"/>
        <c:minorTickMark val="none"/>
        <c:tickLblPos val="nextTo"/>
        <c:crossAx val="359266512"/>
        <c:crosses val="autoZero"/>
        <c:auto val="0"/>
        <c:lblAlgn val="ctr"/>
        <c:lblOffset val="100"/>
        <c:noMultiLvlLbl val="0"/>
      </c:catAx>
      <c:valAx>
        <c:axId val="359266512"/>
        <c:scaling>
          <c:orientation val="minMax"/>
          <c:max val="1"/>
          <c:min val="0"/>
        </c:scaling>
        <c:delete val="1"/>
        <c:axPos val="t"/>
        <c:numFmt formatCode="0%" sourceLinked="1"/>
        <c:majorTickMark val="out"/>
        <c:minorTickMark val="none"/>
        <c:tickLblPos val="high"/>
        <c:crossAx val="50162108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(n=662)</c:v>
                </c:pt>
                <c:pt idx="1">
                  <c:v>Legevakten (n=356)</c:v>
                </c:pt>
                <c:pt idx="2">
                  <c:v>Helsestasjonstjenesten (n=154)</c:v>
                </c:pt>
                <c:pt idx="3">
                  <c:v>Skolehelsetjenesten (n=44)</c:v>
                </c:pt>
                <c:pt idx="4">
                  <c:v>Sykehjem / botilbud for eldre (n=30)</c:v>
                </c:pt>
                <c:pt idx="5">
                  <c:v>Hjemmetjenesten (n=23)</c:v>
                </c:pt>
                <c:pt idx="6">
                  <c:v>Eldre- /seniorsenteret (n=23)</c:v>
                </c:pt>
                <c:pt idx="7">
                  <c:v>Barnevernstjenesten (n=14)</c:v>
                </c:pt>
                <c:pt idx="8">
                  <c:v>NAV-kontoret (n=157)</c:v>
                </c:pt>
                <c:pt idx="9">
                  <c:v>Aktivitetstilbudet til eldre (n=22)</c:v>
                </c:pt>
              </c:strCache>
            </c:strRef>
          </c:cat>
          <c:val>
            <c:numRef>
              <c:f>Sheet1!$D$2:$D$11</c:f>
              <c:numCache>
                <c:formatCode>0</c:formatCode>
                <c:ptCount val="10"/>
                <c:pt idx="0">
                  <c:v>4</c:v>
                </c:pt>
                <c:pt idx="1">
                  <c:v>7</c:v>
                </c:pt>
                <c:pt idx="2">
                  <c:v>6</c:v>
                </c:pt>
                <c:pt idx="3">
                  <c:v>13</c:v>
                </c:pt>
                <c:pt idx="4">
                  <c:v>24</c:v>
                </c:pt>
                <c:pt idx="5">
                  <c:v>31</c:v>
                </c:pt>
                <c:pt idx="6">
                  <c:v>12</c:v>
                </c:pt>
                <c:pt idx="7">
                  <c:v>37</c:v>
                </c:pt>
                <c:pt idx="8">
                  <c:v>22</c:v>
                </c:pt>
                <c:pt idx="9">
                  <c:v>14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(n=662)</c:v>
                </c:pt>
                <c:pt idx="1">
                  <c:v>Legevakten (n=356)</c:v>
                </c:pt>
                <c:pt idx="2">
                  <c:v>Helsestasjonstjenesten (n=154)</c:v>
                </c:pt>
                <c:pt idx="3">
                  <c:v>Skolehelsetjenesten (n=44)</c:v>
                </c:pt>
                <c:pt idx="4">
                  <c:v>Sykehjem / botilbud for eldre (n=30)</c:v>
                </c:pt>
                <c:pt idx="5">
                  <c:v>Hjemmetjenesten (n=23)</c:v>
                </c:pt>
                <c:pt idx="6">
                  <c:v>Eldre- /seniorsenteret (n=23)</c:v>
                </c:pt>
                <c:pt idx="7">
                  <c:v>Barnevernstjenesten (n=14)</c:v>
                </c:pt>
                <c:pt idx="8">
                  <c:v>NAV-kontoret (n=157)</c:v>
                </c:pt>
                <c:pt idx="9">
                  <c:v>Aktivitetstilbudet til eldre (n=22)</c:v>
                </c:pt>
              </c:strCache>
            </c:strRef>
          </c:cat>
          <c:val>
            <c:numRef>
              <c:f>Sheet1!$C$2:$C$11</c:f>
              <c:numCache>
                <c:formatCode>0</c:formatCode>
                <c:ptCount val="10"/>
                <c:pt idx="0">
                  <c:v>35</c:v>
                </c:pt>
                <c:pt idx="1">
                  <c:v>35</c:v>
                </c:pt>
                <c:pt idx="2">
                  <c:v>26</c:v>
                </c:pt>
                <c:pt idx="3">
                  <c:v>45</c:v>
                </c:pt>
                <c:pt idx="4">
                  <c:v>60</c:v>
                </c:pt>
                <c:pt idx="5">
                  <c:v>57</c:v>
                </c:pt>
                <c:pt idx="6">
                  <c:v>22</c:v>
                </c:pt>
                <c:pt idx="7">
                  <c:v>25</c:v>
                </c:pt>
                <c:pt idx="8">
                  <c:v>43</c:v>
                </c:pt>
                <c:pt idx="9">
                  <c:v>42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(n=662)</c:v>
                </c:pt>
                <c:pt idx="1">
                  <c:v>Legevakten (n=356)</c:v>
                </c:pt>
                <c:pt idx="2">
                  <c:v>Helsestasjonstjenesten (n=154)</c:v>
                </c:pt>
                <c:pt idx="3">
                  <c:v>Skolehelsetjenesten (n=44)</c:v>
                </c:pt>
                <c:pt idx="4">
                  <c:v>Sykehjem / botilbud for eldre (n=30)</c:v>
                </c:pt>
                <c:pt idx="5">
                  <c:v>Hjemmetjenesten (n=23)</c:v>
                </c:pt>
                <c:pt idx="6">
                  <c:v>Eldre- /seniorsenteret (n=23)</c:v>
                </c:pt>
                <c:pt idx="7">
                  <c:v>Barnevernstjenesten (n=14)</c:v>
                </c:pt>
                <c:pt idx="8">
                  <c:v>NAV-kontoret (n=157)</c:v>
                </c:pt>
                <c:pt idx="9">
                  <c:v>Aktivitetstilbudet til eldre (n=22)</c:v>
                </c:pt>
              </c:strCache>
            </c:strRef>
          </c:cat>
          <c:val>
            <c:numRef>
              <c:f>Sheet1!$B$2:$B$11</c:f>
              <c:numCache>
                <c:formatCode>0</c:formatCode>
                <c:ptCount val="10"/>
                <c:pt idx="0">
                  <c:v>60</c:v>
                </c:pt>
                <c:pt idx="1">
                  <c:v>58</c:v>
                </c:pt>
                <c:pt idx="2">
                  <c:v>68</c:v>
                </c:pt>
                <c:pt idx="3">
                  <c:v>42</c:v>
                </c:pt>
                <c:pt idx="4">
                  <c:v>17</c:v>
                </c:pt>
                <c:pt idx="5">
                  <c:v>12</c:v>
                </c:pt>
                <c:pt idx="6">
                  <c:v>67</c:v>
                </c:pt>
                <c:pt idx="7">
                  <c:v>38</c:v>
                </c:pt>
                <c:pt idx="8">
                  <c:v>35</c:v>
                </c:pt>
                <c:pt idx="9">
                  <c:v>43</c:v>
                </c:pt>
              </c:numCache>
            </c:numRef>
          </c:val>
        </c:ser>
        <c:dLbls>
          <c:showLegendKey val="0"/>
          <c:showVal val="0"/>
          <c:showCatName val="0"/>
          <c:showSerName val="0"/>
          <c:showPercent val="0"/>
          <c:showBubbleSize val="0"/>
        </c:dLbls>
        <c:gapWidth val="50"/>
        <c:overlap val="100"/>
        <c:axId val="359267536"/>
        <c:axId val="35926792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(n=662)</c:v>
                      </c:pt>
                      <c:pt idx="1">
                        <c:v>Legevakten (n=356)</c:v>
                      </c:pt>
                      <c:pt idx="2">
                        <c:v>Helsestasjonstjenesten (n=154)</c:v>
                      </c:pt>
                      <c:pt idx="3">
                        <c:v>Skolehelsetjenesten (n=44)</c:v>
                      </c:pt>
                      <c:pt idx="4">
                        <c:v>Sykehjem / botilbud for eldre (n=30)</c:v>
                      </c:pt>
                      <c:pt idx="5">
                        <c:v>Hjemmetjenesten (n=23)</c:v>
                      </c:pt>
                      <c:pt idx="6">
                        <c:v>Eldre- /seniorsenteret (n=23)</c:v>
                      </c:pt>
                      <c:pt idx="7">
                        <c:v>Barnevernstjenesten (n=14)</c:v>
                      </c:pt>
                      <c:pt idx="8">
                        <c:v>NAV-kontoret (n=157)</c:v>
                      </c:pt>
                      <c:pt idx="9">
                        <c:v>Aktivitetstilbudet til eldre (n=22)</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3592675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59267928"/>
        <c:crosses val="autoZero"/>
        <c:auto val="0"/>
        <c:lblAlgn val="ctr"/>
        <c:lblOffset val="100"/>
        <c:noMultiLvlLbl val="0"/>
      </c:catAx>
      <c:valAx>
        <c:axId val="35926792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5926753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27/08/2018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27/08/2018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err="1"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Gründerløkka</a:t>
            </a: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29126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458C695-BCA6-45C5-8A4A-0A81ECD47F27}"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2208036565"/>
              </p:ext>
            </p:extLst>
          </p:nvPr>
        </p:nvGraphicFramePr>
        <p:xfrm>
          <a:off x="609600" y="1600200"/>
          <a:ext cx="893633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191637598"/>
              </p:ext>
            </p:extLst>
          </p:nvPr>
        </p:nvGraphicFramePr>
        <p:xfrm>
          <a:off x="8752114" y="1600200"/>
          <a:ext cx="283028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AFC52B9-D3D6-45B1-A8AE-672EF0CE0AFF}"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1837720030"/>
              </p:ext>
            </p:extLst>
          </p:nvPr>
        </p:nvGraphicFramePr>
        <p:xfrm>
          <a:off x="609599" y="1600200"/>
          <a:ext cx="883585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218262782"/>
              </p:ext>
            </p:extLst>
          </p:nvPr>
        </p:nvGraphicFramePr>
        <p:xfrm>
          <a:off x="8691824" y="1600200"/>
          <a:ext cx="289057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613D3BD-236C-4F12-BEB1-F734E2A66C0B}"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2532260728"/>
              </p:ext>
            </p:extLst>
          </p:nvPr>
        </p:nvGraphicFramePr>
        <p:xfrm>
          <a:off x="609600" y="1600200"/>
          <a:ext cx="89202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796627072"/>
              </p:ext>
            </p:extLst>
          </p:nvPr>
        </p:nvGraphicFramePr>
        <p:xfrm>
          <a:off x="8732938" y="1600200"/>
          <a:ext cx="284946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133902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A75DD2D-3DCA-4D7B-A698-C93932C4A14D}"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4251530328"/>
              </p:ext>
            </p:extLst>
          </p:nvPr>
        </p:nvGraphicFramePr>
        <p:xfrm>
          <a:off x="609600" y="1600200"/>
          <a:ext cx="883640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805971849"/>
              </p:ext>
            </p:extLst>
          </p:nvPr>
        </p:nvGraphicFramePr>
        <p:xfrm>
          <a:off x="8749716" y="1600200"/>
          <a:ext cx="283268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6FB4E17-3C08-4B3A-97DD-0B080D7CD32E}"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3629957016"/>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448757969"/>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4984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40E7D41-23A5-47A5-B54C-C12EBBF89216}"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3003474143"/>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893649725"/>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A564694-543C-4834-9227-90D4DC6D63B7}"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3476202930"/>
              </p:ext>
            </p:extLst>
          </p:nvPr>
        </p:nvGraphicFramePr>
        <p:xfrm>
          <a:off x="609600" y="1600200"/>
          <a:ext cx="88196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150438316"/>
              </p:ext>
            </p:extLst>
          </p:nvPr>
        </p:nvGraphicFramePr>
        <p:xfrm>
          <a:off x="8640660" y="1600200"/>
          <a:ext cx="294173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5C518A3F-48AC-4111-B8F0-6172D34EDF95}"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937106111"/>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391546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08A662CD-49D2-4577-A00E-8D54EA9F1463}"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3275054884"/>
              </p:ext>
            </p:extLst>
          </p:nvPr>
        </p:nvGraphicFramePr>
        <p:xfrm>
          <a:off x="609599" y="1600200"/>
          <a:ext cx="894546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714380408"/>
              </p:ext>
            </p:extLst>
          </p:nvPr>
        </p:nvGraphicFramePr>
        <p:xfrm>
          <a:off x="8758106" y="1600200"/>
          <a:ext cx="282429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400903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0AFF55D-4478-44B0-AFFA-75141F2D7B7A}"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2193000160"/>
              </p:ext>
            </p:extLst>
          </p:nvPr>
        </p:nvGraphicFramePr>
        <p:xfrm>
          <a:off x="609600" y="1600200"/>
          <a:ext cx="898740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798615200"/>
              </p:ext>
            </p:extLst>
          </p:nvPr>
        </p:nvGraphicFramePr>
        <p:xfrm>
          <a:off x="8758106" y="1600200"/>
          <a:ext cx="282429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41843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9969744-37EE-4856-A570-166255AABD45}"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2230648165"/>
              </p:ext>
            </p:extLst>
          </p:nvPr>
        </p:nvGraphicFramePr>
        <p:xfrm>
          <a:off x="609599" y="1600200"/>
          <a:ext cx="891190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894999053"/>
              </p:ext>
            </p:extLst>
          </p:nvPr>
        </p:nvGraphicFramePr>
        <p:xfrm>
          <a:off x="8732938" y="1600200"/>
          <a:ext cx="284946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86A9724-CF89-4766-8845-6659F7E77D17}"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980265462"/>
              </p:ext>
            </p:extLst>
          </p:nvPr>
        </p:nvGraphicFramePr>
        <p:xfrm>
          <a:off x="609600" y="1600200"/>
          <a:ext cx="893707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843250293"/>
              </p:ext>
            </p:extLst>
          </p:nvPr>
        </p:nvGraphicFramePr>
        <p:xfrm>
          <a:off x="8724550" y="1600200"/>
          <a:ext cx="285785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endParaRPr lang="nb-NO" dirty="0"/>
          </a:p>
        </p:txBody>
      </p:sp>
    </p:spTree>
    <p:extLst>
      <p:ext uri="{BB962C8B-B14F-4D97-AF65-F5344CB8AC3E}">
        <p14:creationId xmlns:p14="http://schemas.microsoft.com/office/powerpoint/2010/main" val="9590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1B36687-A589-453E-B18C-D75CB0C008C5}"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784690837"/>
              </p:ext>
            </p:extLst>
          </p:nvPr>
        </p:nvGraphicFramePr>
        <p:xfrm>
          <a:off x="609599" y="1600200"/>
          <a:ext cx="886157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603025325"/>
              </p:ext>
            </p:extLst>
          </p:nvPr>
        </p:nvGraphicFramePr>
        <p:xfrm>
          <a:off x="8716160" y="1600200"/>
          <a:ext cx="286623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66224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523CEC2-C776-4FF1-BECF-DEF1AE12637B}"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2790204412"/>
              </p:ext>
            </p:extLst>
          </p:nvPr>
        </p:nvGraphicFramePr>
        <p:xfrm>
          <a:off x="609600" y="1600200"/>
          <a:ext cx="888673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136916579"/>
              </p:ext>
            </p:extLst>
          </p:nvPr>
        </p:nvGraphicFramePr>
        <p:xfrm>
          <a:off x="8732938" y="1600200"/>
          <a:ext cx="284946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39413925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140323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E8698F5-A4F8-4600-A89A-88B6D4EF9E7D}"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3993001020"/>
              </p:ext>
            </p:extLst>
          </p:nvPr>
        </p:nvGraphicFramePr>
        <p:xfrm>
          <a:off x="609600" y="1600200"/>
          <a:ext cx="898740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522237019"/>
              </p:ext>
            </p:extLst>
          </p:nvPr>
        </p:nvGraphicFramePr>
        <p:xfrm>
          <a:off x="8724550" y="1600200"/>
          <a:ext cx="285785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684 </a:t>
            </a:r>
            <a:r>
              <a:rPr lang="nb-NO" sz="1200" dirty="0" smtId="4294967295"/>
              <a:t>svar fra bydel </a:t>
            </a:r>
            <a:r>
              <a:rPr lang="nb-NO" sz="1200" dirty="0" smtClean="0" smtId="4294967295"/>
              <a:t>Grünerløkka (924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19425845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422475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406F282-338B-4475-8BAF-BD40B7693FF6}"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3332312085"/>
              </p:ext>
            </p:extLst>
          </p:nvPr>
        </p:nvGraphicFramePr>
        <p:xfrm>
          <a:off x="609600" y="1600200"/>
          <a:ext cx="893633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2143893891"/>
              </p:ext>
            </p:extLst>
          </p:nvPr>
        </p:nvGraphicFramePr>
        <p:xfrm>
          <a:off x="8754700" y="1600200"/>
          <a:ext cx="282769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40CF096-8048-465E-92E5-7B11F2B19AF0}"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1564506246"/>
              </p:ext>
            </p:extLst>
          </p:nvPr>
        </p:nvGraphicFramePr>
        <p:xfrm>
          <a:off x="609600" y="1600200"/>
          <a:ext cx="899662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265234622"/>
              </p:ext>
            </p:extLst>
          </p:nvPr>
        </p:nvGraphicFramePr>
        <p:xfrm>
          <a:off x="8752114" y="1600200"/>
          <a:ext cx="283028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95668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A73FBC2-9B73-44A6-B413-401A8D5436E3}"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2866403415"/>
              </p:ext>
            </p:extLst>
          </p:nvPr>
        </p:nvGraphicFramePr>
        <p:xfrm>
          <a:off x="609600" y="1600200"/>
          <a:ext cx="882580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511585210"/>
              </p:ext>
            </p:extLst>
          </p:nvPr>
        </p:nvGraphicFramePr>
        <p:xfrm>
          <a:off x="8792308" y="1600200"/>
          <a:ext cx="279009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customXml/itemProps3.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TotalTime>
  <Words>1121</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7</cp:revision>
  <cp:lastPrinted>2017-03-24T13:40:26Z</cp:lastPrinted>
  <dcterms:created xsi:type="dcterms:W3CDTF">2017-08-30T11:56:19Z</dcterms:created>
  <dcterms:modified xsi:type="dcterms:W3CDTF">2018-08-27T15:35:18Z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