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6" r:id="rId21"/>
    <p:sldId id="396" r:id="rId22"/>
    <p:sldId id="398" r:id="rId23"/>
    <p:sldId id="394" r:id="rId24"/>
    <p:sldId id="400" r:id="rId25"/>
    <p:sldId id="421"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476" autoAdjust="0"/>
  </p:normalViewPr>
  <p:slideViewPr>
    <p:cSldViewPr snapToGrid="0" showGuides="1">
      <p:cViewPr varScale="1">
        <p:scale>
          <a:sx n="97" d="100"/>
          <a:sy n="97" d="100"/>
        </p:scale>
        <p:origin x="114" y="840"/>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I </a:t>
            </a:r>
            <a:r>
              <a:rPr lang="nb-NO" dirty="0"/>
              <a:t>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(n=711)</c:v>
                </c:pt>
                <c:pt idx="1">
                  <c:v>Trives du i området der du bor? (n=688)</c:v>
                </c:pt>
                <c:pt idx="2">
                  <c:v>Er det pent i området der du bor? (n=702)</c:v>
                </c:pt>
                <c:pt idx="3">
                  <c:v>Finnes det utendørs møteplasser som er fristende å bruke i området der du bor? (n=696)</c:v>
                </c:pt>
                <c:pt idx="4">
                  <c:v>Er du en del av et godt nabofelleskap? (n=695)</c:v>
                </c:pt>
              </c:strCache>
            </c:strRef>
          </c:cat>
          <c:val>
            <c:numRef>
              <c:f>Sheet1!$D$2:$D$6</c:f>
              <c:numCache>
                <c:formatCode>0</c:formatCode>
                <c:ptCount val="5"/>
                <c:pt idx="0">
                  <c:v>3</c:v>
                </c:pt>
                <c:pt idx="1">
                  <c:v>1</c:v>
                </c:pt>
                <c:pt idx="2">
                  <c:v>1</c:v>
                </c:pt>
                <c:pt idx="3">
                  <c:v>11</c:v>
                </c:pt>
                <c:pt idx="4">
                  <c:v>10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(n=711)</c:v>
                </c:pt>
                <c:pt idx="1">
                  <c:v>Trives du i området der du bor? (n=688)</c:v>
                </c:pt>
                <c:pt idx="2">
                  <c:v>Er det pent i området der du bor? (n=702)</c:v>
                </c:pt>
                <c:pt idx="3">
                  <c:v>Finnes det utendørs møteplasser som er fristende å bruke i området der du bor? (n=696)</c:v>
                </c:pt>
                <c:pt idx="4">
                  <c:v>Er du en del av et godt nabofelleskap? (n=695)</c:v>
                </c:pt>
              </c:strCache>
            </c:strRef>
          </c:cat>
          <c:val>
            <c:numRef>
              <c:f>Sheet1!$C$2:$C$6</c:f>
              <c:numCache>
                <c:formatCode>0</c:formatCode>
                <c:ptCount val="5"/>
                <c:pt idx="0">
                  <c:v>17</c:v>
                </c:pt>
                <c:pt idx="1">
                  <c:v>12</c:v>
                </c:pt>
                <c:pt idx="2">
                  <c:v>23</c:v>
                </c:pt>
                <c:pt idx="3">
                  <c:v>35</c:v>
                </c:pt>
                <c:pt idx="4">
                  <c:v>38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(n=711)</c:v>
                </c:pt>
                <c:pt idx="1">
                  <c:v>Trives du i området der du bor? (n=688)</c:v>
                </c:pt>
                <c:pt idx="2">
                  <c:v>Er det pent i området der du bor? (n=702)</c:v>
                </c:pt>
                <c:pt idx="3">
                  <c:v>Finnes det utendørs møteplasser som er fristende å bruke i området der du bor? (n=696)</c:v>
                </c:pt>
                <c:pt idx="4">
                  <c:v>Er du en del av et godt nabofelleskap? (n=695)</c:v>
                </c:pt>
              </c:strCache>
            </c:strRef>
          </c:cat>
          <c:val>
            <c:numRef>
              <c:f>Sheet1!$B$2:$B$6</c:f>
              <c:numCache>
                <c:formatCode>0</c:formatCode>
                <c:ptCount val="5"/>
                <c:pt idx="0">
                  <c:v>81</c:v>
                </c:pt>
                <c:pt idx="1">
                  <c:v>87</c:v>
                </c:pt>
                <c:pt idx="2">
                  <c:v>76</c:v>
                </c:pt>
                <c:pt idx="3">
                  <c:v>54</c:v>
                </c:pt>
                <c:pt idx="4">
                  <c:v>52</c:v>
                </c:pt>
              </c:numCache>
            </c:numRef>
          </c:val>
        </c:ser>
        <c:dLbls>
          <c:showLegendKey val="0"/>
          <c:showVal val="0"/>
          <c:showCatName val="0"/>
          <c:showSerName val="0"/>
          <c:showPercent val="0"/>
          <c:showBubbleSize val="0"/>
        </c:dLbls>
        <c:gapWidth val="50"/>
        <c:overlap val="100"/>
        <c:axId val="680029592"/>
        <c:axId val="68001704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(n=711)</c:v>
                      </c:pt>
                      <c:pt idx="1">
                        <c:v>Trives du i området der du bor? (n=688)</c:v>
                      </c:pt>
                      <c:pt idx="2">
                        <c:v>Er det pent i området der du bor? (n=702)</c:v>
                      </c:pt>
                      <c:pt idx="3">
                        <c:v>Finnes det utendørs møteplasser som er fristende å bruke i området der du bor? (n=696)</c:v>
                      </c:pt>
                      <c:pt idx="4">
                        <c:v>Er du en del av et godt nabofelleskap? (n=695)</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6800295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17048"/>
        <c:crosses val="autoZero"/>
        <c:auto val="0"/>
        <c:lblAlgn val="ctr"/>
        <c:lblOffset val="100"/>
        <c:noMultiLvlLbl val="0"/>
      </c:catAx>
      <c:valAx>
        <c:axId val="68001704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295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70</c:v>
                </c:pt>
                <c:pt idx="1">
                  <c:v>52</c:v>
                </c:pt>
                <c:pt idx="2">
                  <c:v>63</c:v>
                </c:pt>
                <c:pt idx="3">
                  <c:v>48</c:v>
                </c:pt>
                <c:pt idx="4">
                  <c:v>30</c:v>
                </c:pt>
                <c:pt idx="5">
                  <c:v>31</c:v>
                </c:pt>
                <c:pt idx="6">
                  <c:v>61</c:v>
                </c:pt>
                <c:pt idx="7">
                  <c:v>48</c:v>
                </c:pt>
                <c:pt idx="8">
                  <c:v>40</c:v>
                </c:pt>
                <c:pt idx="9">
                  <c:v>56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680039392"/>
        <c:axId val="680039784"/>
      </c:barChart>
      <c:catAx>
        <c:axId val="680039392"/>
        <c:scaling>
          <c:orientation val="maxMin"/>
        </c:scaling>
        <c:delete val="1"/>
        <c:axPos val="l"/>
        <c:numFmt formatCode="General" sourceLinked="1"/>
        <c:majorTickMark val="out"/>
        <c:minorTickMark val="none"/>
        <c:tickLblPos val="nextTo"/>
        <c:crossAx val="680039784"/>
        <c:crosses val="autoZero"/>
        <c:auto val="0"/>
        <c:lblAlgn val="ctr"/>
        <c:lblOffset val="100"/>
        <c:noMultiLvlLbl val="0"/>
      </c:catAx>
      <c:valAx>
        <c:axId val="680039784"/>
        <c:scaling>
          <c:orientation val="minMax"/>
          <c:max val="1"/>
          <c:min val="0"/>
        </c:scaling>
        <c:delete val="1"/>
        <c:axPos val="t"/>
        <c:numFmt formatCode="0%" sourceLinked="1"/>
        <c:majorTickMark val="out"/>
        <c:minorTickMark val="none"/>
        <c:tickLblPos val="high"/>
        <c:crossAx val="6800393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(n=59)</c:v>
                </c:pt>
                <c:pt idx="1">
                  <c:v>Legevakten (n=194)</c:v>
                </c:pt>
                <c:pt idx="2">
                  <c:v>Helsestasjonstjenesten (n=156)</c:v>
                </c:pt>
                <c:pt idx="3">
                  <c:v>Skolehelsetjenesten (n=125)</c:v>
                </c:pt>
                <c:pt idx="4">
                  <c:v>Sykehjem / botilbud for eldre (n=169)</c:v>
                </c:pt>
                <c:pt idx="5">
                  <c:v>Hjemmetjenesten (n=127)</c:v>
                </c:pt>
                <c:pt idx="6">
                  <c:v>Eldre- /seniorsenteret (n=111)</c:v>
                </c:pt>
                <c:pt idx="7">
                  <c:v>Barnevernstjenesten (n=91)</c:v>
                </c:pt>
                <c:pt idx="8">
                  <c:v>NAV-kontoret (n=104)</c:v>
                </c:pt>
                <c:pt idx="9">
                  <c:v>Aktivitetstilbudet til eldre (n=104)</c:v>
                </c:pt>
              </c:strCache>
            </c:strRef>
          </c:cat>
          <c:val>
            <c:numRef>
              <c:f>Sheet1!$D$2:$D$11</c:f>
              <c:numCache>
                <c:formatCode>0</c:formatCode>
                <c:ptCount val="10"/>
                <c:pt idx="0">
                  <c:v>1</c:v>
                </c:pt>
                <c:pt idx="1">
                  <c:v>10</c:v>
                </c:pt>
                <c:pt idx="2">
                  <c:v>4</c:v>
                </c:pt>
                <c:pt idx="3">
                  <c:v>8</c:v>
                </c:pt>
                <c:pt idx="4">
                  <c:v>14</c:v>
                </c:pt>
                <c:pt idx="5">
                  <c:v>15</c:v>
                </c:pt>
                <c:pt idx="6">
                  <c:v>7</c:v>
                </c:pt>
                <c:pt idx="7">
                  <c:v>18</c:v>
                </c:pt>
                <c:pt idx="8">
                  <c:v>19</c:v>
                </c:pt>
                <c:pt idx="9">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(n=59)</c:v>
                </c:pt>
                <c:pt idx="1">
                  <c:v>Legevakten (n=194)</c:v>
                </c:pt>
                <c:pt idx="2">
                  <c:v>Helsestasjonstjenesten (n=156)</c:v>
                </c:pt>
                <c:pt idx="3">
                  <c:v>Skolehelsetjenesten (n=125)</c:v>
                </c:pt>
                <c:pt idx="4">
                  <c:v>Sykehjem / botilbud for eldre (n=169)</c:v>
                </c:pt>
                <c:pt idx="5">
                  <c:v>Hjemmetjenesten (n=127)</c:v>
                </c:pt>
                <c:pt idx="6">
                  <c:v>Eldre- /seniorsenteret (n=111)</c:v>
                </c:pt>
                <c:pt idx="7">
                  <c:v>Barnevernstjenesten (n=91)</c:v>
                </c:pt>
                <c:pt idx="8">
                  <c:v>NAV-kontoret (n=104)</c:v>
                </c:pt>
                <c:pt idx="9">
                  <c:v>Aktivitetstilbudet til eldre (n=104)</c:v>
                </c:pt>
              </c:strCache>
            </c:strRef>
          </c:cat>
          <c:val>
            <c:numRef>
              <c:f>Sheet1!$C$2:$C$11</c:f>
              <c:numCache>
                <c:formatCode>0</c:formatCode>
                <c:ptCount val="10"/>
                <c:pt idx="0">
                  <c:v>40</c:v>
                </c:pt>
                <c:pt idx="1">
                  <c:v>51</c:v>
                </c:pt>
                <c:pt idx="2">
                  <c:v>48</c:v>
                </c:pt>
                <c:pt idx="3">
                  <c:v>54</c:v>
                </c:pt>
                <c:pt idx="4">
                  <c:v>68</c:v>
                </c:pt>
                <c:pt idx="5">
                  <c:v>65</c:v>
                </c:pt>
                <c:pt idx="6">
                  <c:v>63</c:v>
                </c:pt>
                <c:pt idx="7">
                  <c:v>56</c:v>
                </c:pt>
                <c:pt idx="8">
                  <c:v>59</c:v>
                </c:pt>
                <c:pt idx="9">
                  <c:v>64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(n=59)</c:v>
                </c:pt>
                <c:pt idx="1">
                  <c:v>Legevakten (n=194)</c:v>
                </c:pt>
                <c:pt idx="2">
                  <c:v>Helsestasjonstjenesten (n=156)</c:v>
                </c:pt>
                <c:pt idx="3">
                  <c:v>Skolehelsetjenesten (n=125)</c:v>
                </c:pt>
                <c:pt idx="4">
                  <c:v>Sykehjem / botilbud for eldre (n=169)</c:v>
                </c:pt>
                <c:pt idx="5">
                  <c:v>Hjemmetjenesten (n=127)</c:v>
                </c:pt>
                <c:pt idx="6">
                  <c:v>Eldre- /seniorsenteret (n=111)</c:v>
                </c:pt>
                <c:pt idx="7">
                  <c:v>Barnevernstjenesten (n=91)</c:v>
                </c:pt>
                <c:pt idx="8">
                  <c:v>NAV-kontoret (n=104)</c:v>
                </c:pt>
                <c:pt idx="9">
                  <c:v>Aktivitetstilbudet til eldre (n=104)</c:v>
                </c:pt>
              </c:strCache>
            </c:strRef>
          </c:cat>
          <c:val>
            <c:numRef>
              <c:f>Sheet1!$B$2:$B$11</c:f>
              <c:numCache>
                <c:formatCode>0</c:formatCode>
                <c:ptCount val="10"/>
                <c:pt idx="0">
                  <c:v>59</c:v>
                </c:pt>
                <c:pt idx="1">
                  <c:v>39</c:v>
                </c:pt>
                <c:pt idx="2">
                  <c:v>48</c:v>
                </c:pt>
                <c:pt idx="3">
                  <c:v>38</c:v>
                </c:pt>
                <c:pt idx="4">
                  <c:v>19</c:v>
                </c:pt>
                <c:pt idx="5">
                  <c:v>20</c:v>
                </c:pt>
                <c:pt idx="6">
                  <c:v>30</c:v>
                </c:pt>
                <c:pt idx="7">
                  <c:v>26</c:v>
                </c:pt>
                <c:pt idx="8">
                  <c:v>23</c:v>
                </c:pt>
                <c:pt idx="9">
                  <c:v>25</c:v>
                </c:pt>
              </c:numCache>
            </c:numRef>
          </c:val>
        </c:ser>
        <c:dLbls>
          <c:showLegendKey val="0"/>
          <c:showVal val="0"/>
          <c:showCatName val="0"/>
          <c:showSerName val="0"/>
          <c:showPercent val="0"/>
          <c:showBubbleSize val="0"/>
        </c:dLbls>
        <c:gapWidth val="50"/>
        <c:overlap val="100"/>
        <c:axId val="680040568"/>
        <c:axId val="68004096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(n=59)</c:v>
                      </c:pt>
                      <c:pt idx="1">
                        <c:v>Legevakten (n=194)</c:v>
                      </c:pt>
                      <c:pt idx="2">
                        <c:v>Helsestasjonstjenesten (n=156)</c:v>
                      </c:pt>
                      <c:pt idx="3">
                        <c:v>Skolehelsetjenesten (n=125)</c:v>
                      </c:pt>
                      <c:pt idx="4">
                        <c:v>Sykehjem / botilbud for eldre (n=169)</c:v>
                      </c:pt>
                      <c:pt idx="5">
                        <c:v>Hjemmetjenesten (n=127)</c:v>
                      </c:pt>
                      <c:pt idx="6">
                        <c:v>Eldre- /seniorsenteret (n=111)</c:v>
                      </c:pt>
                      <c:pt idx="7">
                        <c:v>Barnevernstjenesten (n=91)</c:v>
                      </c:pt>
                      <c:pt idx="8">
                        <c:v>NAV-kontoret (n=104)</c:v>
                      </c:pt>
                      <c:pt idx="9">
                        <c:v>Aktivitetstilbudet til eldre (n=104)</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6800405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40960"/>
        <c:crosses val="autoZero"/>
        <c:auto val="0"/>
        <c:lblAlgn val="ctr"/>
        <c:lblOffset val="100"/>
        <c:noMultiLvlLbl val="0"/>
      </c:catAx>
      <c:valAx>
        <c:axId val="68004096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405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59</c:v>
                </c:pt>
                <c:pt idx="1">
                  <c:v>39</c:v>
                </c:pt>
                <c:pt idx="2">
                  <c:v>48</c:v>
                </c:pt>
                <c:pt idx="3">
                  <c:v>38</c:v>
                </c:pt>
                <c:pt idx="4">
                  <c:v>19</c:v>
                </c:pt>
                <c:pt idx="5">
                  <c:v>20</c:v>
                </c:pt>
                <c:pt idx="6">
                  <c:v>30</c:v>
                </c:pt>
                <c:pt idx="7">
                  <c:v>26</c:v>
                </c:pt>
                <c:pt idx="8">
                  <c:v>23</c:v>
                </c:pt>
                <c:pt idx="9">
                  <c:v>25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680041744"/>
        <c:axId val="680042136"/>
      </c:barChart>
      <c:catAx>
        <c:axId val="680041744"/>
        <c:scaling>
          <c:orientation val="maxMin"/>
        </c:scaling>
        <c:delete val="1"/>
        <c:axPos val="l"/>
        <c:numFmt formatCode="General" sourceLinked="1"/>
        <c:majorTickMark val="out"/>
        <c:minorTickMark val="none"/>
        <c:tickLblPos val="nextTo"/>
        <c:crossAx val="680042136"/>
        <c:crosses val="autoZero"/>
        <c:auto val="0"/>
        <c:lblAlgn val="ctr"/>
        <c:lblOffset val="100"/>
        <c:noMultiLvlLbl val="0"/>
      </c:catAx>
      <c:valAx>
        <c:axId val="680042136"/>
        <c:scaling>
          <c:orientation val="minMax"/>
          <c:max val="1"/>
          <c:min val="0"/>
        </c:scaling>
        <c:delete val="1"/>
        <c:axPos val="t"/>
        <c:numFmt formatCode="0%" sourceLinked="1"/>
        <c:majorTickMark val="out"/>
        <c:minorTickMark val="none"/>
        <c:tickLblPos val="high"/>
        <c:crossAx val="68004174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(n=714)</c:v>
                </c:pt>
                <c:pt idx="1">
                  <c:v>kveldstid i Oslo sentrum  (n=695)</c:v>
                </c:pt>
                <c:pt idx="2">
                  <c:v>dagtid der du bor (n=714)</c:v>
                </c:pt>
                <c:pt idx="3">
                  <c:v>kveldstid der du bor (n=712)</c:v>
                </c:pt>
              </c:strCache>
            </c:strRef>
          </c:cat>
          <c:val>
            <c:numRef>
              <c:f>Sheet1!$D$2:$D$5</c:f>
              <c:numCache>
                <c:formatCode>0</c:formatCode>
                <c:ptCount val="4"/>
                <c:pt idx="0">
                  <c:v>3</c:v>
                </c:pt>
                <c:pt idx="1">
                  <c:v>15</c:v>
                </c:pt>
                <c:pt idx="2">
                  <c:v>1</c:v>
                </c:pt>
                <c:pt idx="3">
                  <c:v>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(n=714)</c:v>
                </c:pt>
                <c:pt idx="1">
                  <c:v>kveldstid i Oslo sentrum  (n=695)</c:v>
                </c:pt>
                <c:pt idx="2">
                  <c:v>dagtid der du bor (n=714)</c:v>
                </c:pt>
                <c:pt idx="3">
                  <c:v>kveldstid der du bor (n=712)</c:v>
                </c:pt>
              </c:strCache>
            </c:strRef>
          </c:cat>
          <c:val>
            <c:numRef>
              <c:f>Sheet1!$C$2:$C$5</c:f>
              <c:numCache>
                <c:formatCode>0</c:formatCode>
                <c:ptCount val="4"/>
                <c:pt idx="0">
                  <c:v>21</c:v>
                </c:pt>
                <c:pt idx="1">
                  <c:v>54</c:v>
                </c:pt>
                <c:pt idx="2">
                  <c:v>5</c:v>
                </c:pt>
                <c:pt idx="3">
                  <c:v>18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(n=714)</c:v>
                </c:pt>
                <c:pt idx="1">
                  <c:v>kveldstid i Oslo sentrum  (n=695)</c:v>
                </c:pt>
                <c:pt idx="2">
                  <c:v>dagtid der du bor (n=714)</c:v>
                </c:pt>
                <c:pt idx="3">
                  <c:v>kveldstid der du bor (n=712)</c:v>
                </c:pt>
              </c:strCache>
            </c:strRef>
          </c:cat>
          <c:val>
            <c:numRef>
              <c:f>Sheet1!$B$2:$B$5</c:f>
              <c:numCache>
                <c:formatCode>0</c:formatCode>
                <c:ptCount val="4"/>
                <c:pt idx="0">
                  <c:v>77</c:v>
                </c:pt>
                <c:pt idx="1">
                  <c:v>30</c:v>
                </c:pt>
                <c:pt idx="2">
                  <c:v>94</c:v>
                </c:pt>
                <c:pt idx="3">
                  <c:v>80</c:v>
                </c:pt>
              </c:numCache>
            </c:numRef>
          </c:val>
        </c:ser>
        <c:dLbls>
          <c:showLegendKey val="0"/>
          <c:showVal val="0"/>
          <c:showCatName val="0"/>
          <c:showSerName val="0"/>
          <c:showPercent val="0"/>
          <c:showBubbleSize val="0"/>
        </c:dLbls>
        <c:gapWidth val="50"/>
        <c:overlap val="100"/>
        <c:axId val="680042920"/>
        <c:axId val="6800433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(n=714)</c:v>
                      </c:pt>
                      <c:pt idx="1">
                        <c:v>kveldstid i Oslo sentrum  (n=695)</c:v>
                      </c:pt>
                      <c:pt idx="2">
                        <c:v>dagtid der du bor (n=714)</c:v>
                      </c:pt>
                      <c:pt idx="3">
                        <c:v>kveldstid der du bor (n=712)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8004292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43312"/>
        <c:crosses val="autoZero"/>
        <c:auto val="0"/>
        <c:lblAlgn val="ctr"/>
        <c:lblOffset val="100"/>
        <c:noMultiLvlLbl val="0"/>
      </c:catAx>
      <c:valAx>
        <c:axId val="6800433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4292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77</c:v>
                </c:pt>
                <c:pt idx="1">
                  <c:v>30</c:v>
                </c:pt>
                <c:pt idx="2">
                  <c:v>94</c:v>
                </c:pt>
                <c:pt idx="3">
                  <c:v>80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680044096"/>
        <c:axId val="680044488"/>
      </c:barChart>
      <c:catAx>
        <c:axId val="680044096"/>
        <c:scaling>
          <c:orientation val="maxMin"/>
        </c:scaling>
        <c:delete val="1"/>
        <c:axPos val="l"/>
        <c:numFmt formatCode="General" sourceLinked="1"/>
        <c:majorTickMark val="out"/>
        <c:minorTickMark val="none"/>
        <c:tickLblPos val="nextTo"/>
        <c:crossAx val="680044488"/>
        <c:crosses val="autoZero"/>
        <c:auto val="0"/>
        <c:lblAlgn val="ctr"/>
        <c:lblOffset val="100"/>
        <c:noMultiLvlLbl val="0"/>
      </c:catAx>
      <c:valAx>
        <c:axId val="680044488"/>
        <c:scaling>
          <c:orientation val="minMax"/>
          <c:max val="1"/>
          <c:min val="0"/>
        </c:scaling>
        <c:delete val="1"/>
        <c:axPos val="t"/>
        <c:numFmt formatCode="0%" sourceLinked="1"/>
        <c:majorTickMark val="out"/>
        <c:minorTickMark val="none"/>
        <c:tickLblPos val="high"/>
        <c:crossAx val="6800440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(n=9)</c:v>
                </c:pt>
                <c:pt idx="1">
                  <c:v>Alder (n=11)</c:v>
                </c:pt>
                <c:pt idx="2">
                  <c:v>Funksjonsevne (n=5)</c:v>
                </c:pt>
                <c:pt idx="3">
                  <c:v>Seksuell orientering (n=3)</c:v>
                </c:pt>
                <c:pt idx="4">
                  <c:v>Hudfarge (n=6)</c:v>
                </c:pt>
                <c:pt idx="5">
                  <c:v>Språk (n=8)</c:v>
                </c:pt>
                <c:pt idx="6">
                  <c:v>Religion/livssyn (n=4)</c:v>
                </c:pt>
                <c:pt idx="7">
                  <c:v>Annet, noter: (n=12)</c:v>
                </c:pt>
                <c:pt idx="8">
                  <c:v>Nei (n=671)</c:v>
                </c:pt>
              </c:strCache>
            </c:strRef>
          </c:cat>
          <c:val>
            <c:numRef>
              <c:f>Sheet1!$B$2:$B$10</c:f>
              <c:numCache>
                <c:formatCode>0</c:formatCode>
                <c:ptCount val="9"/>
                <c:pt idx="0">
                  <c:v>1</c:v>
                </c:pt>
                <c:pt idx="1">
                  <c:v>2</c:v>
                </c:pt>
                <c:pt idx="2">
                  <c:v>1</c:v>
                </c:pt>
                <c:pt idx="3">
                  <c:v>0</c:v>
                </c:pt>
                <c:pt idx="4">
                  <c:v>1</c:v>
                </c:pt>
                <c:pt idx="5">
                  <c:v>1</c:v>
                </c:pt>
                <c:pt idx="6">
                  <c:v>1</c:v>
                </c:pt>
                <c:pt idx="7">
                  <c:v>2</c:v>
                </c:pt>
                <c:pt idx="8">
                  <c:v>96</c:v>
                </c:pt>
              </c:numCache>
            </c:numRef>
          </c:val>
        </c:ser>
        <c:dLbls>
          <c:showLegendKey val="0"/>
          <c:showVal val="0"/>
          <c:showCatName val="0"/>
          <c:showSerName val="0"/>
          <c:showPercent val="0"/>
          <c:showBubbleSize val="0"/>
        </c:dLbls>
        <c:gapWidth val="50"/>
        <c:axId val="680045272"/>
        <c:axId val="680045664"/>
      </c:barChart>
      <c:catAx>
        <c:axId val="6800452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45664"/>
        <c:crosses val="autoZero"/>
        <c:auto val="0"/>
        <c:lblAlgn val="ctr"/>
        <c:lblOffset val="100"/>
        <c:tickLblSkip val="1"/>
        <c:noMultiLvlLbl val="0"/>
      </c:catAx>
      <c:valAx>
        <c:axId val="680045664"/>
        <c:scaling>
          <c:orientation val="minMax"/>
          <c:max val="100"/>
          <c:min val="0"/>
        </c:scaling>
        <c:delete val="1"/>
        <c:axPos val="t"/>
        <c:numFmt formatCode="0" sourceLinked="1"/>
        <c:majorTickMark val="out"/>
        <c:minorTickMark val="none"/>
        <c:tickLblPos val="nextTo"/>
        <c:crossAx val="680045272"/>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(n=23)</c:v>
                </c:pt>
                <c:pt idx="1">
                  <c:v>Alder (n=11)</c:v>
                </c:pt>
                <c:pt idx="2">
                  <c:v>Funksjonsevne (n=4)</c:v>
                </c:pt>
                <c:pt idx="3">
                  <c:v>Seksuell orientering (n=5)</c:v>
                </c:pt>
                <c:pt idx="4">
                  <c:v>Hudfarge (n=12)</c:v>
                </c:pt>
                <c:pt idx="5">
                  <c:v>Språk (n=13)</c:v>
                </c:pt>
                <c:pt idx="6">
                  <c:v>Religion/livssyn (n=6)</c:v>
                </c:pt>
                <c:pt idx="7">
                  <c:v>Annet, noter: (n=11)</c:v>
                </c:pt>
                <c:pt idx="8">
                  <c:v>Nei (n=651)</c:v>
                </c:pt>
              </c:strCache>
            </c:strRef>
          </c:cat>
          <c:val>
            <c:numRef>
              <c:f>Sheet1!$B$2:$B$10</c:f>
              <c:numCache>
                <c:formatCode>0</c:formatCode>
                <c:ptCount val="9"/>
                <c:pt idx="0">
                  <c:v>3</c:v>
                </c:pt>
                <c:pt idx="1">
                  <c:v>2</c:v>
                </c:pt>
                <c:pt idx="2">
                  <c:v>1</c:v>
                </c:pt>
                <c:pt idx="3">
                  <c:v>1</c:v>
                </c:pt>
                <c:pt idx="4">
                  <c:v>2</c:v>
                </c:pt>
                <c:pt idx="5">
                  <c:v>2</c:v>
                </c:pt>
                <c:pt idx="6">
                  <c:v>1</c:v>
                </c:pt>
                <c:pt idx="7">
                  <c:v>2</c:v>
                </c:pt>
                <c:pt idx="8">
                  <c:v>93</c:v>
                </c:pt>
              </c:numCache>
            </c:numRef>
          </c:val>
        </c:ser>
        <c:dLbls>
          <c:showLegendKey val="0"/>
          <c:showVal val="0"/>
          <c:showCatName val="0"/>
          <c:showSerName val="0"/>
          <c:showPercent val="0"/>
          <c:showBubbleSize val="0"/>
        </c:dLbls>
        <c:gapWidth val="50"/>
        <c:axId val="680046448"/>
        <c:axId val="680046840"/>
      </c:barChart>
      <c:catAx>
        <c:axId val="6800464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46840"/>
        <c:crosses val="autoZero"/>
        <c:auto val="0"/>
        <c:lblAlgn val="ctr"/>
        <c:lblOffset val="100"/>
        <c:tickLblSkip val="1"/>
        <c:noMultiLvlLbl val="0"/>
      </c:catAx>
      <c:valAx>
        <c:axId val="680046840"/>
        <c:scaling>
          <c:orientation val="minMax"/>
          <c:max val="100"/>
          <c:min val="0"/>
        </c:scaling>
        <c:delete val="1"/>
        <c:axPos val="t"/>
        <c:numFmt formatCode="0" sourceLinked="1"/>
        <c:majorTickMark val="out"/>
        <c:minorTickMark val="none"/>
        <c:tickLblPos val="nextTo"/>
        <c:crossAx val="680046448"/>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(n=680)</c:v>
                </c:pt>
                <c:pt idx="1">
                  <c:v>Støyforholdene i Oslo sentrum (n=661)</c:v>
                </c:pt>
                <c:pt idx="2">
                  <c:v>Renhold av fortau, plasser og parkområder i Oslo sentrum (n=684)</c:v>
                </c:pt>
                <c:pt idx="3">
                  <c:v>Mengden av biltrafikk i Oslo sentrum (n=667)</c:v>
                </c:pt>
              </c:strCache>
            </c:strRef>
          </c:cat>
          <c:val>
            <c:numRef>
              <c:f>Sheet1!$D$2:$D$5</c:f>
              <c:numCache>
                <c:formatCode>0</c:formatCode>
                <c:ptCount val="4"/>
                <c:pt idx="0">
                  <c:v>11</c:v>
                </c:pt>
                <c:pt idx="1">
                  <c:v>12</c:v>
                </c:pt>
                <c:pt idx="2">
                  <c:v>23</c:v>
                </c:pt>
                <c:pt idx="3">
                  <c:v>13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(n=680)</c:v>
                </c:pt>
                <c:pt idx="1">
                  <c:v>Støyforholdene i Oslo sentrum (n=661)</c:v>
                </c:pt>
                <c:pt idx="2">
                  <c:v>Renhold av fortau, plasser og parkområder i Oslo sentrum (n=684)</c:v>
                </c:pt>
                <c:pt idx="3">
                  <c:v>Mengden av biltrafikk i Oslo sentrum (n=667)</c:v>
                </c:pt>
              </c:strCache>
            </c:strRef>
          </c:cat>
          <c:val>
            <c:numRef>
              <c:f>Sheet1!$C$2:$C$5</c:f>
              <c:numCache>
                <c:formatCode>0</c:formatCode>
                <c:ptCount val="4"/>
                <c:pt idx="0">
                  <c:v>55</c:v>
                </c:pt>
                <c:pt idx="1">
                  <c:v>58</c:v>
                </c:pt>
                <c:pt idx="2">
                  <c:v>59</c:v>
                </c:pt>
                <c:pt idx="3">
                  <c:v>53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(n=680)</c:v>
                </c:pt>
                <c:pt idx="1">
                  <c:v>Støyforholdene i Oslo sentrum (n=661)</c:v>
                </c:pt>
                <c:pt idx="2">
                  <c:v>Renhold av fortau, plasser og parkområder i Oslo sentrum (n=684)</c:v>
                </c:pt>
                <c:pt idx="3">
                  <c:v>Mengden av biltrafikk i Oslo sentrum (n=667)</c:v>
                </c:pt>
              </c:strCache>
            </c:strRef>
          </c:cat>
          <c:val>
            <c:numRef>
              <c:f>Sheet1!$B$2:$B$5</c:f>
              <c:numCache>
                <c:formatCode>0</c:formatCode>
                <c:ptCount val="4"/>
                <c:pt idx="0">
                  <c:v>34</c:v>
                </c:pt>
                <c:pt idx="1">
                  <c:v>30</c:v>
                </c:pt>
                <c:pt idx="2">
                  <c:v>18</c:v>
                </c:pt>
                <c:pt idx="3">
                  <c:v>34</c:v>
                </c:pt>
              </c:numCache>
            </c:numRef>
          </c:val>
        </c:ser>
        <c:dLbls>
          <c:showLegendKey val="0"/>
          <c:showVal val="0"/>
          <c:showCatName val="0"/>
          <c:showSerName val="0"/>
          <c:showPercent val="0"/>
          <c:showBubbleSize val="0"/>
        </c:dLbls>
        <c:gapWidth val="50"/>
        <c:overlap val="100"/>
        <c:axId val="680048800"/>
        <c:axId val="68004919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(n=680)</c:v>
                      </c:pt>
                      <c:pt idx="1">
                        <c:v>Støyforholdene i Oslo sentrum (n=661)</c:v>
                      </c:pt>
                      <c:pt idx="2">
                        <c:v>Renhold av fortau, plasser og parkområder i Oslo sentrum (n=684)</c:v>
                      </c:pt>
                      <c:pt idx="3">
                        <c:v>Mengden av biltrafikk i Oslo sentrum (n=667)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8004880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49192"/>
        <c:crosses val="autoZero"/>
        <c:auto val="0"/>
        <c:lblAlgn val="ctr"/>
        <c:lblOffset val="100"/>
        <c:noMultiLvlLbl val="0"/>
      </c:catAx>
      <c:valAx>
        <c:axId val="68004919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4880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34</c:v>
                </c:pt>
                <c:pt idx="1">
                  <c:v>30</c:v>
                </c:pt>
                <c:pt idx="2">
                  <c:v>18</c:v>
                </c:pt>
                <c:pt idx="3">
                  <c:v>34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680049976"/>
        <c:axId val="680050368"/>
      </c:barChart>
      <c:catAx>
        <c:axId val="680049976"/>
        <c:scaling>
          <c:orientation val="maxMin"/>
        </c:scaling>
        <c:delete val="1"/>
        <c:axPos val="l"/>
        <c:numFmt formatCode="General" sourceLinked="1"/>
        <c:majorTickMark val="out"/>
        <c:minorTickMark val="none"/>
        <c:tickLblPos val="nextTo"/>
        <c:crossAx val="680050368"/>
        <c:crosses val="autoZero"/>
        <c:auto val="0"/>
        <c:lblAlgn val="ctr"/>
        <c:lblOffset val="100"/>
        <c:noMultiLvlLbl val="0"/>
      </c:catAx>
      <c:valAx>
        <c:axId val="680050368"/>
        <c:scaling>
          <c:orientation val="minMax"/>
          <c:max val="1"/>
          <c:min val="0"/>
        </c:scaling>
        <c:delete val="1"/>
        <c:axPos val="t"/>
        <c:numFmt formatCode="0%" sourceLinked="1"/>
        <c:majorTickMark val="out"/>
        <c:minorTickMark val="none"/>
        <c:tickLblPos val="high"/>
        <c:crossAx val="68004997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(n=698)</c:v>
                </c:pt>
                <c:pt idx="1">
                  <c:v>Støyforholdene der du bor (n=706)</c:v>
                </c:pt>
                <c:pt idx="2">
                  <c:v>Renhold av fortau, plasser og parkområder der du bor (n=705)</c:v>
                </c:pt>
                <c:pt idx="3">
                  <c:v>Mengden av biltrafikk der du bor (n=704)</c:v>
                </c:pt>
                <c:pt idx="4">
                  <c:v>Tilrettelegging for kildesortering der du bor (n=708)</c:v>
                </c:pt>
                <c:pt idx="5">
                  <c:v>Tømming av papiravfallet ditt der du bor (n=710)</c:v>
                </c:pt>
                <c:pt idx="6">
                  <c:v>Tømming av rest-, plast- og matavfallet ditt, der du bor (n=709)</c:v>
                </c:pt>
              </c:strCache>
            </c:strRef>
          </c:cat>
          <c:val>
            <c:numRef>
              <c:f>Sheet1!$D$2:$D$8</c:f>
              <c:numCache>
                <c:formatCode>0</c:formatCode>
                <c:ptCount val="7"/>
                <c:pt idx="0">
                  <c:v>3</c:v>
                </c:pt>
                <c:pt idx="1">
                  <c:v>7</c:v>
                </c:pt>
                <c:pt idx="2">
                  <c:v>19</c:v>
                </c:pt>
                <c:pt idx="3">
                  <c:v>12</c:v>
                </c:pt>
                <c:pt idx="4">
                  <c:v>7</c:v>
                </c:pt>
                <c:pt idx="5">
                  <c:v>18</c:v>
                </c:pt>
                <c:pt idx="6">
                  <c:v>10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(n=698)</c:v>
                </c:pt>
                <c:pt idx="1">
                  <c:v>Støyforholdene der du bor (n=706)</c:v>
                </c:pt>
                <c:pt idx="2">
                  <c:v>Renhold av fortau, plasser og parkområder der du bor (n=705)</c:v>
                </c:pt>
                <c:pt idx="3">
                  <c:v>Mengden av biltrafikk der du bor (n=704)</c:v>
                </c:pt>
                <c:pt idx="4">
                  <c:v>Tilrettelegging for kildesortering der du bor (n=708)</c:v>
                </c:pt>
                <c:pt idx="5">
                  <c:v>Tømming av papiravfallet ditt der du bor (n=710)</c:v>
                </c:pt>
                <c:pt idx="6">
                  <c:v>Tømming av rest-, plast- og matavfallet ditt, der du bor (n=709)</c:v>
                </c:pt>
              </c:strCache>
            </c:strRef>
          </c:cat>
          <c:val>
            <c:numRef>
              <c:f>Sheet1!$C$2:$C$8</c:f>
              <c:numCache>
                <c:formatCode>0</c:formatCode>
                <c:ptCount val="7"/>
                <c:pt idx="0">
                  <c:v>26</c:v>
                </c:pt>
                <c:pt idx="1">
                  <c:v>26</c:v>
                </c:pt>
                <c:pt idx="2">
                  <c:v>50</c:v>
                </c:pt>
                <c:pt idx="3">
                  <c:v>46</c:v>
                </c:pt>
                <c:pt idx="4">
                  <c:v>29</c:v>
                </c:pt>
                <c:pt idx="5">
                  <c:v>36</c:v>
                </c:pt>
                <c:pt idx="6">
                  <c:v>34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(n=698)</c:v>
                </c:pt>
                <c:pt idx="1">
                  <c:v>Støyforholdene der du bor (n=706)</c:v>
                </c:pt>
                <c:pt idx="2">
                  <c:v>Renhold av fortau, plasser og parkområder der du bor (n=705)</c:v>
                </c:pt>
                <c:pt idx="3">
                  <c:v>Mengden av biltrafikk der du bor (n=704)</c:v>
                </c:pt>
                <c:pt idx="4">
                  <c:v>Tilrettelegging for kildesortering der du bor (n=708)</c:v>
                </c:pt>
                <c:pt idx="5">
                  <c:v>Tømming av papiravfallet ditt der du bor (n=710)</c:v>
                </c:pt>
                <c:pt idx="6">
                  <c:v>Tømming av rest-, plast- og matavfallet ditt, der du bor (n=709)</c:v>
                </c:pt>
              </c:strCache>
            </c:strRef>
          </c:cat>
          <c:val>
            <c:numRef>
              <c:f>Sheet1!$B$2:$B$8</c:f>
              <c:numCache>
                <c:formatCode>0</c:formatCode>
                <c:ptCount val="7"/>
                <c:pt idx="0">
                  <c:v>71</c:v>
                </c:pt>
                <c:pt idx="1">
                  <c:v>66</c:v>
                </c:pt>
                <c:pt idx="2">
                  <c:v>31</c:v>
                </c:pt>
                <c:pt idx="3">
                  <c:v>42</c:v>
                </c:pt>
                <c:pt idx="4">
                  <c:v>64</c:v>
                </c:pt>
                <c:pt idx="5">
                  <c:v>46</c:v>
                </c:pt>
                <c:pt idx="6">
                  <c:v>56</c:v>
                </c:pt>
              </c:numCache>
            </c:numRef>
          </c:val>
        </c:ser>
        <c:dLbls>
          <c:showLegendKey val="0"/>
          <c:showVal val="0"/>
          <c:showCatName val="0"/>
          <c:showSerName val="0"/>
          <c:showPercent val="0"/>
          <c:showBubbleSize val="0"/>
        </c:dLbls>
        <c:gapWidth val="50"/>
        <c:overlap val="100"/>
        <c:axId val="680051152"/>
        <c:axId val="68005154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(n=698)</c:v>
                      </c:pt>
                      <c:pt idx="1">
                        <c:v>Støyforholdene der du bor (n=706)</c:v>
                      </c:pt>
                      <c:pt idx="2">
                        <c:v>Renhold av fortau, plasser og parkområder der du bor (n=705)</c:v>
                      </c:pt>
                      <c:pt idx="3">
                        <c:v>Mengden av biltrafikk der du bor (n=704)</c:v>
                      </c:pt>
                      <c:pt idx="4">
                        <c:v>Tilrettelegging for kildesortering der du bor (n=708)</c:v>
                      </c:pt>
                      <c:pt idx="5">
                        <c:v>Tømming av papiravfallet ditt der du bor (n=710)</c:v>
                      </c:pt>
                      <c:pt idx="6">
                        <c:v>Tømming av rest-, plast- og matavfallet ditt, der du bor (n=709)</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800511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51544"/>
        <c:crosses val="autoZero"/>
        <c:auto val="0"/>
        <c:lblAlgn val="ctr"/>
        <c:lblOffset val="100"/>
        <c:noMultiLvlLbl val="0"/>
      </c:catAx>
      <c:valAx>
        <c:axId val="68005154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511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81</c:v>
                </c:pt>
                <c:pt idx="1">
                  <c:v>87</c:v>
                </c:pt>
                <c:pt idx="2">
                  <c:v>76</c:v>
                </c:pt>
                <c:pt idx="3">
                  <c:v>54</c:v>
                </c:pt>
                <c:pt idx="4">
                  <c:v>52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680031160"/>
        <c:axId val="680028808"/>
      </c:barChart>
      <c:catAx>
        <c:axId val="680031160"/>
        <c:scaling>
          <c:orientation val="maxMin"/>
        </c:scaling>
        <c:delete val="1"/>
        <c:axPos val="l"/>
        <c:numFmt formatCode="General" sourceLinked="1"/>
        <c:majorTickMark val="out"/>
        <c:minorTickMark val="none"/>
        <c:tickLblPos val="nextTo"/>
        <c:crossAx val="680028808"/>
        <c:crosses val="autoZero"/>
        <c:auto val="0"/>
        <c:lblAlgn val="ctr"/>
        <c:lblOffset val="100"/>
        <c:noMultiLvlLbl val="0"/>
      </c:catAx>
      <c:valAx>
        <c:axId val="680028808"/>
        <c:scaling>
          <c:orientation val="minMax"/>
          <c:max val="1"/>
          <c:min val="0"/>
        </c:scaling>
        <c:delete val="1"/>
        <c:axPos val="t"/>
        <c:numFmt formatCode="0%" sourceLinked="1"/>
        <c:majorTickMark val="out"/>
        <c:minorTickMark val="none"/>
        <c:tickLblPos val="high"/>
        <c:crossAx val="68003116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71</c:v>
                </c:pt>
                <c:pt idx="1">
                  <c:v>66</c:v>
                </c:pt>
                <c:pt idx="2">
                  <c:v>31</c:v>
                </c:pt>
                <c:pt idx="3">
                  <c:v>42</c:v>
                </c:pt>
                <c:pt idx="4">
                  <c:v>64</c:v>
                </c:pt>
                <c:pt idx="5">
                  <c:v>46</c:v>
                </c:pt>
                <c:pt idx="6">
                  <c:v>56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680052328"/>
        <c:axId val="680052720"/>
      </c:barChart>
      <c:catAx>
        <c:axId val="680052328"/>
        <c:scaling>
          <c:orientation val="maxMin"/>
        </c:scaling>
        <c:delete val="1"/>
        <c:axPos val="l"/>
        <c:numFmt formatCode="General" sourceLinked="1"/>
        <c:majorTickMark val="out"/>
        <c:minorTickMark val="none"/>
        <c:tickLblPos val="nextTo"/>
        <c:crossAx val="680052720"/>
        <c:crosses val="autoZero"/>
        <c:auto val="0"/>
        <c:lblAlgn val="ctr"/>
        <c:lblOffset val="100"/>
        <c:noMultiLvlLbl val="0"/>
      </c:catAx>
      <c:valAx>
        <c:axId val="680052720"/>
        <c:scaling>
          <c:orientation val="minMax"/>
          <c:max val="1"/>
          <c:min val="0"/>
        </c:scaling>
        <c:delete val="1"/>
        <c:axPos val="t"/>
        <c:numFmt formatCode="0%" sourceLinked="1"/>
        <c:majorTickMark val="out"/>
        <c:minorTickMark val="none"/>
        <c:tickLblPos val="high"/>
        <c:crossAx val="68005232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Title</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(n=200)</c:v>
                </c:pt>
                <c:pt idx="1">
                  <c:v>Nei (n=456)</c:v>
                </c:pt>
                <c:pt idx="2">
                  <c:v>Vet ikke/usikker (n=57)</c:v>
                </c:pt>
              </c:strCache>
            </c:strRef>
          </c:cat>
          <c:val>
            <c:numRef>
              <c:f>Sheet1!$B$2:$B$4</c:f>
              <c:numCache>
                <c:formatCode>0</c:formatCode>
                <c:ptCount val="3"/>
                <c:pt idx="0">
                  <c:v>28</c:v>
                </c:pt>
                <c:pt idx="1">
                  <c:v>64</c:v>
                </c:pt>
                <c:pt idx="2">
                  <c:v>8</c:v>
                </c:pt>
              </c:numCache>
            </c:numRef>
          </c:val>
        </c:ser>
        <c:dLbls>
          <c:showLegendKey val="0"/>
          <c:showVal val="0"/>
          <c:showCatName val="0"/>
          <c:showSerName val="0"/>
          <c:showPercent val="0"/>
          <c:showBubbleSize val="0"/>
        </c:dLbls>
        <c:gapWidth val="50"/>
        <c:axId val="680047624"/>
        <c:axId val="680048016"/>
      </c:barChart>
      <c:catAx>
        <c:axId val="6800476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48016"/>
        <c:crosses val="autoZero"/>
        <c:auto val="0"/>
        <c:lblAlgn val="ctr"/>
        <c:lblOffset val="100"/>
        <c:tickLblSkip val="1"/>
        <c:noMultiLvlLbl val="0"/>
      </c:catAx>
      <c:valAx>
        <c:axId val="680048016"/>
        <c:scaling>
          <c:orientation val="minMax"/>
          <c:max val="100"/>
          <c:min val="0"/>
        </c:scaling>
        <c:delete val="1"/>
        <c:axPos val="t"/>
        <c:numFmt formatCode="0" sourceLinked="1"/>
        <c:majorTickMark val="out"/>
        <c:minorTickMark val="none"/>
        <c:tickLblPos val="nextTo"/>
        <c:crossAx val="680047624"/>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(n=680)</c:v>
                </c:pt>
                <c:pt idx="1">
                  <c:v>synes du Oslo fortjener å bli tildelt prisen Europas miljøhovedstad? (n=529)</c:v>
                </c:pt>
              </c:strCache>
            </c:strRef>
          </c:cat>
          <c:val>
            <c:numRef>
              <c:f>Sheet1!$D$2:$D$3</c:f>
              <c:numCache>
                <c:formatCode>0</c:formatCode>
                <c:ptCount val="2"/>
                <c:pt idx="0">
                  <c:v>42</c:v>
                </c:pt>
                <c:pt idx="1">
                  <c:v>23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(n=680)</c:v>
                </c:pt>
                <c:pt idx="1">
                  <c:v>synes du Oslo fortjener å bli tildelt prisen Europas miljøhovedstad? (n=529)</c:v>
                </c:pt>
              </c:strCache>
            </c:strRef>
          </c:cat>
          <c:val>
            <c:numRef>
              <c:f>Sheet1!$C$2:$C$3</c:f>
              <c:numCache>
                <c:formatCode>0</c:formatCode>
                <c:ptCount val="2"/>
                <c:pt idx="0">
                  <c:v>32</c:v>
                </c:pt>
                <c:pt idx="1">
                  <c:v>55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(n=680)</c:v>
                </c:pt>
                <c:pt idx="1">
                  <c:v>synes du Oslo fortjener å bli tildelt prisen Europas miljøhovedstad? (n=529)</c:v>
                </c:pt>
              </c:strCache>
            </c:strRef>
          </c:cat>
          <c:val>
            <c:numRef>
              <c:f>Sheet1!$B$2:$B$3</c:f>
              <c:numCache>
                <c:formatCode>0</c:formatCode>
                <c:ptCount val="2"/>
                <c:pt idx="0">
                  <c:v>25</c:v>
                </c:pt>
                <c:pt idx="1">
                  <c:v>22</c:v>
                </c:pt>
              </c:numCache>
            </c:numRef>
          </c:val>
        </c:ser>
        <c:dLbls>
          <c:showLegendKey val="0"/>
          <c:showVal val="0"/>
          <c:showCatName val="0"/>
          <c:showSerName val="0"/>
          <c:showPercent val="0"/>
          <c:showBubbleSize val="0"/>
        </c:dLbls>
        <c:gapWidth val="50"/>
        <c:overlap val="100"/>
        <c:axId val="680053504"/>
        <c:axId val="68005389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(n=680)</c:v>
                      </c:pt>
                      <c:pt idx="1">
                        <c:v>synes du Oslo fortjener å bli tildelt prisen Europas miljøhovedstad? (n=529)</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6800535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53896"/>
        <c:crosses val="autoZero"/>
        <c:auto val="0"/>
        <c:lblAlgn val="ctr"/>
        <c:lblOffset val="100"/>
        <c:noMultiLvlLbl val="0"/>
      </c:catAx>
      <c:valAx>
        <c:axId val="68005389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5350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25</c:v>
                </c:pt>
                <c:pt idx="1">
                  <c:v>22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680054680"/>
        <c:axId val="680055072"/>
      </c:barChart>
      <c:catAx>
        <c:axId val="680054680"/>
        <c:scaling>
          <c:orientation val="maxMin"/>
        </c:scaling>
        <c:delete val="1"/>
        <c:axPos val="l"/>
        <c:numFmt formatCode="General" sourceLinked="1"/>
        <c:majorTickMark val="out"/>
        <c:minorTickMark val="none"/>
        <c:tickLblPos val="nextTo"/>
        <c:crossAx val="680055072"/>
        <c:crosses val="autoZero"/>
        <c:auto val="0"/>
        <c:lblAlgn val="ctr"/>
        <c:lblOffset val="100"/>
        <c:noMultiLvlLbl val="0"/>
      </c:catAx>
      <c:valAx>
        <c:axId val="680055072"/>
        <c:scaling>
          <c:orientation val="minMax"/>
          <c:max val="1"/>
          <c:min val="0"/>
        </c:scaling>
        <c:delete val="1"/>
        <c:axPos val="t"/>
        <c:numFmt formatCode="0%" sourceLinked="1"/>
        <c:majorTickMark val="out"/>
        <c:minorTickMark val="none"/>
        <c:tickLblPos val="high"/>
        <c:crossAx val="68005468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layout/>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(n=719)</c:v>
                </c:pt>
                <c:pt idx="1">
                  <c:v>Bruker du parker/friområder i området der du bor (inkl. fjorden, marka, osv.) (n=707)</c:v>
                </c:pt>
                <c:pt idx="2">
                  <c:v>Bruker du parker/friområder i Oslo utenfor egen bydel (inkl. fjorden, marka, osv.) (n=710)</c:v>
                </c:pt>
                <c:pt idx="3">
                  <c:v>Deltar du i frivillig organisasjonsvirksomhet (n=711)</c:v>
                </c:pt>
                <c:pt idx="4">
                  <c:v>Driver du med idrett (n=714)</c:v>
                </c:pt>
              </c:strCache>
            </c:strRef>
          </c:cat>
          <c:val>
            <c:numRef>
              <c:f>Sheet1!$G$2:$G$6</c:f>
              <c:numCache>
                <c:formatCode>0</c:formatCode>
                <c:ptCount val="5"/>
                <c:pt idx="0">
                  <c:v>6</c:v>
                </c:pt>
                <c:pt idx="1">
                  <c:v>9</c:v>
                </c:pt>
                <c:pt idx="2">
                  <c:v>1</c:v>
                </c:pt>
                <c:pt idx="3">
                  <c:v>1</c:v>
                </c:pt>
                <c:pt idx="4">
                  <c:v>5</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(n=719)</c:v>
                </c:pt>
                <c:pt idx="1">
                  <c:v>Bruker du parker/friområder i området der du bor (inkl. fjorden, marka, osv.) (n=707)</c:v>
                </c:pt>
                <c:pt idx="2">
                  <c:v>Bruker du parker/friområder i Oslo utenfor egen bydel (inkl. fjorden, marka, osv.) (n=710)</c:v>
                </c:pt>
                <c:pt idx="3">
                  <c:v>Deltar du i frivillig organisasjonsvirksomhet (n=711)</c:v>
                </c:pt>
                <c:pt idx="4">
                  <c:v>Driver du med idrett (n=714)</c:v>
                </c:pt>
              </c:strCache>
            </c:strRef>
          </c:cat>
          <c:val>
            <c:numRef>
              <c:f>Sheet1!$F$2:$F$6</c:f>
              <c:numCache>
                <c:formatCode>0</c:formatCode>
                <c:ptCount val="5"/>
                <c:pt idx="0">
                  <c:v>13</c:v>
                </c:pt>
                <c:pt idx="1">
                  <c:v>33</c:v>
                </c:pt>
                <c:pt idx="2">
                  <c:v>15</c:v>
                </c:pt>
                <c:pt idx="3">
                  <c:v>6</c:v>
                </c:pt>
                <c:pt idx="4">
                  <c:v>34</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(n=719)</c:v>
                </c:pt>
                <c:pt idx="1">
                  <c:v>Bruker du parker/friområder i området der du bor (inkl. fjorden, marka, osv.) (n=707)</c:v>
                </c:pt>
                <c:pt idx="2">
                  <c:v>Bruker du parker/friområder i Oslo utenfor egen bydel (inkl. fjorden, marka, osv.) (n=710)</c:v>
                </c:pt>
                <c:pt idx="3">
                  <c:v>Deltar du i frivillig organisasjonsvirksomhet (n=711)</c:v>
                </c:pt>
                <c:pt idx="4">
                  <c:v>Driver du med idrett (n=714)</c:v>
                </c:pt>
              </c:strCache>
            </c:strRef>
          </c:cat>
          <c:val>
            <c:numRef>
              <c:f>Sheet1!$E$2:$E$6</c:f>
              <c:numCache>
                <c:formatCode>0</c:formatCode>
                <c:ptCount val="5"/>
                <c:pt idx="0">
                  <c:v>14</c:v>
                </c:pt>
                <c:pt idx="1">
                  <c:v>37</c:v>
                </c:pt>
                <c:pt idx="2">
                  <c:v>40</c:v>
                </c:pt>
                <c:pt idx="3">
                  <c:v>11</c:v>
                </c:pt>
                <c:pt idx="4">
                  <c:v>17</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(n=719)</c:v>
                </c:pt>
                <c:pt idx="1">
                  <c:v>Bruker du parker/friområder i området der du bor (inkl. fjorden, marka, osv.) (n=707)</c:v>
                </c:pt>
                <c:pt idx="2">
                  <c:v>Bruker du parker/friområder i Oslo utenfor egen bydel (inkl. fjorden, marka, osv.) (n=710)</c:v>
                </c:pt>
                <c:pt idx="3">
                  <c:v>Deltar du i frivillig organisasjonsvirksomhet (n=711)</c:v>
                </c:pt>
                <c:pt idx="4">
                  <c:v>Driver du med idrett (n=714)</c:v>
                </c:pt>
              </c:strCache>
            </c:strRef>
          </c:cat>
          <c:val>
            <c:numRef>
              <c:f>Sheet1!$D$2:$D$6</c:f>
              <c:numCache>
                <c:formatCode>0</c:formatCode>
                <c:ptCount val="5"/>
                <c:pt idx="0">
                  <c:v>21</c:v>
                </c:pt>
                <c:pt idx="1">
                  <c:v>16</c:v>
                </c:pt>
                <c:pt idx="2">
                  <c:v>34</c:v>
                </c:pt>
                <c:pt idx="3">
                  <c:v>13</c:v>
                </c:pt>
                <c:pt idx="4">
                  <c:v>8</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(n=719)</c:v>
                </c:pt>
                <c:pt idx="1">
                  <c:v>Bruker du parker/friområder i området der du bor (inkl. fjorden, marka, osv.) (n=707)</c:v>
                </c:pt>
                <c:pt idx="2">
                  <c:v>Bruker du parker/friområder i Oslo utenfor egen bydel (inkl. fjorden, marka, osv.) (n=710)</c:v>
                </c:pt>
                <c:pt idx="3">
                  <c:v>Deltar du i frivillig organisasjonsvirksomhet (n=711)</c:v>
                </c:pt>
                <c:pt idx="4">
                  <c:v>Driver du med idrett (n=714)</c:v>
                </c:pt>
              </c:strCache>
            </c:strRef>
          </c:cat>
          <c:val>
            <c:numRef>
              <c:f>Sheet1!$C$2:$C$6</c:f>
              <c:numCache>
                <c:formatCode>0</c:formatCode>
                <c:ptCount val="5"/>
                <c:pt idx="0">
                  <c:v>16</c:v>
                </c:pt>
                <c:pt idx="1">
                  <c:v>4</c:v>
                </c:pt>
                <c:pt idx="2">
                  <c:v>8</c:v>
                </c:pt>
                <c:pt idx="3">
                  <c:v>22</c:v>
                </c:pt>
                <c:pt idx="4">
                  <c:v>13</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(n=719)</c:v>
                </c:pt>
                <c:pt idx="1">
                  <c:v>Bruker du parker/friområder i området der du bor (inkl. fjorden, marka, osv.) (n=707)</c:v>
                </c:pt>
                <c:pt idx="2">
                  <c:v>Bruker du parker/friområder i Oslo utenfor egen bydel (inkl. fjorden, marka, osv.) (n=710)</c:v>
                </c:pt>
                <c:pt idx="3">
                  <c:v>Deltar du i frivillig organisasjonsvirksomhet (n=711)</c:v>
                </c:pt>
                <c:pt idx="4">
                  <c:v>Driver du med idrett (n=714)</c:v>
                </c:pt>
              </c:strCache>
            </c:strRef>
          </c:cat>
          <c:val>
            <c:numRef>
              <c:f>Sheet1!$B$2:$B$6</c:f>
              <c:numCache>
                <c:formatCode>0</c:formatCode>
                <c:ptCount val="5"/>
                <c:pt idx="0">
                  <c:v>30</c:v>
                </c:pt>
                <c:pt idx="1">
                  <c:v>1</c:v>
                </c:pt>
                <c:pt idx="2">
                  <c:v>3</c:v>
                </c:pt>
                <c:pt idx="3">
                  <c:v>46</c:v>
                </c:pt>
                <c:pt idx="4">
                  <c:v>24</c:v>
                </c:pt>
              </c:numCache>
            </c:numRef>
          </c:val>
        </c:ser>
        <c:dLbls>
          <c:showLegendKey val="0"/>
          <c:showVal val="0"/>
          <c:showCatName val="0"/>
          <c:showSerName val="0"/>
          <c:showPercent val="0"/>
          <c:showBubbleSize val="0"/>
        </c:dLbls>
        <c:gapWidth val="50"/>
        <c:overlap val="100"/>
        <c:axId val="680055856"/>
        <c:axId val="680056248"/>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(n=719)</c:v>
                      </c:pt>
                      <c:pt idx="1">
                        <c:v>Bruker du parker/friområder i området der du bor (inkl. fjorden, marka, osv.) (n=707)</c:v>
                      </c:pt>
                      <c:pt idx="2">
                        <c:v>Bruker du parker/friområder i Oslo utenfor egen bydel (inkl. fjorden, marka, osv.) (n=710)</c:v>
                      </c:pt>
                      <c:pt idx="3">
                        <c:v>Deltar du i frivillig organisasjonsvirksomhet (n=711)</c:v>
                      </c:pt>
                      <c:pt idx="4">
                        <c:v>Driver du med idrett (n=714)</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6800558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56248"/>
        <c:crosses val="autoZero"/>
        <c:auto val="0"/>
        <c:lblAlgn val="ctr"/>
        <c:lblOffset val="100"/>
        <c:noMultiLvlLbl val="0"/>
      </c:catAx>
      <c:valAx>
        <c:axId val="68005624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55856"/>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19</c:v>
                </c:pt>
                <c:pt idx="1">
                  <c:v>42</c:v>
                </c:pt>
                <c:pt idx="2">
                  <c:v>15</c:v>
                </c:pt>
                <c:pt idx="3">
                  <c:v>7</c:v>
                </c:pt>
                <c:pt idx="4">
                  <c:v>38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680057032"/>
        <c:axId val="680057424"/>
      </c:barChart>
      <c:catAx>
        <c:axId val="680057032"/>
        <c:scaling>
          <c:orientation val="maxMin"/>
        </c:scaling>
        <c:delete val="1"/>
        <c:axPos val="l"/>
        <c:numFmt formatCode="General" sourceLinked="1"/>
        <c:majorTickMark val="out"/>
        <c:minorTickMark val="none"/>
        <c:tickLblPos val="nextTo"/>
        <c:crossAx val="680057424"/>
        <c:crosses val="autoZero"/>
        <c:auto val="0"/>
        <c:lblAlgn val="ctr"/>
        <c:lblOffset val="100"/>
        <c:noMultiLvlLbl val="0"/>
      </c:catAx>
      <c:valAx>
        <c:axId val="680057424"/>
        <c:scaling>
          <c:orientation val="minMax"/>
          <c:max val="1"/>
          <c:min val="0"/>
        </c:scaling>
        <c:delete val="1"/>
        <c:axPos val="t"/>
        <c:numFmt formatCode="0%" sourceLinked="1"/>
        <c:majorTickMark val="out"/>
        <c:minorTickMark val="none"/>
        <c:tickLblPos val="high"/>
        <c:crossAx val="68005703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(n=716)</c:v>
                </c:pt>
                <c:pt idx="1">
                  <c:v>Grusing og salting av veier (n=705)</c:v>
                </c:pt>
                <c:pt idx="2">
                  <c:v>Renhold	av veier (n=701)</c:v>
                </c:pt>
                <c:pt idx="3">
                  <c:v>Standard på veidekket (n=688)</c:v>
                </c:pt>
                <c:pt idx="4">
                  <c:v>Tilrettelegging for syklister (n=640)</c:v>
                </c:pt>
                <c:pt idx="5">
                  <c:v>Tilrettelegging for fotgjengere (n=700)</c:v>
                </c:pt>
                <c:pt idx="6">
                  <c:v>Snørydding, grusing og salting av gang- og sykkelveier (n=656)</c:v>
                </c:pt>
              </c:strCache>
            </c:strRef>
          </c:cat>
          <c:val>
            <c:numRef>
              <c:f>Sheet1!$D$2:$D$8</c:f>
              <c:numCache>
                <c:formatCode>0</c:formatCode>
                <c:ptCount val="7"/>
                <c:pt idx="0">
                  <c:v>45</c:v>
                </c:pt>
                <c:pt idx="1">
                  <c:v>33</c:v>
                </c:pt>
                <c:pt idx="2">
                  <c:v>31</c:v>
                </c:pt>
                <c:pt idx="3">
                  <c:v>52</c:v>
                </c:pt>
                <c:pt idx="4">
                  <c:v>21</c:v>
                </c:pt>
                <c:pt idx="5">
                  <c:v>14</c:v>
                </c:pt>
                <c:pt idx="6">
                  <c:v>36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(n=716)</c:v>
                </c:pt>
                <c:pt idx="1">
                  <c:v>Grusing og salting av veier (n=705)</c:v>
                </c:pt>
                <c:pt idx="2">
                  <c:v>Renhold	av veier (n=701)</c:v>
                </c:pt>
                <c:pt idx="3">
                  <c:v>Standard på veidekket (n=688)</c:v>
                </c:pt>
                <c:pt idx="4">
                  <c:v>Tilrettelegging for syklister (n=640)</c:v>
                </c:pt>
                <c:pt idx="5">
                  <c:v>Tilrettelegging for fotgjengere (n=700)</c:v>
                </c:pt>
                <c:pt idx="6">
                  <c:v>Snørydding, grusing og salting av gang- og sykkelveier (n=656)</c:v>
                </c:pt>
              </c:strCache>
            </c:strRef>
          </c:cat>
          <c:val>
            <c:numRef>
              <c:f>Sheet1!$C$2:$C$8</c:f>
              <c:numCache>
                <c:formatCode>0</c:formatCode>
                <c:ptCount val="7"/>
                <c:pt idx="0">
                  <c:v>38</c:v>
                </c:pt>
                <c:pt idx="1">
                  <c:v>49</c:v>
                </c:pt>
                <c:pt idx="2">
                  <c:v>53</c:v>
                </c:pt>
                <c:pt idx="3">
                  <c:v>41</c:v>
                </c:pt>
                <c:pt idx="4">
                  <c:v>54</c:v>
                </c:pt>
                <c:pt idx="5">
                  <c:v>57</c:v>
                </c:pt>
                <c:pt idx="6">
                  <c:v>51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(n=716)</c:v>
                </c:pt>
                <c:pt idx="1">
                  <c:v>Grusing og salting av veier (n=705)</c:v>
                </c:pt>
                <c:pt idx="2">
                  <c:v>Renhold	av veier (n=701)</c:v>
                </c:pt>
                <c:pt idx="3">
                  <c:v>Standard på veidekket (n=688)</c:v>
                </c:pt>
                <c:pt idx="4">
                  <c:v>Tilrettelegging for syklister (n=640)</c:v>
                </c:pt>
                <c:pt idx="5">
                  <c:v>Tilrettelegging for fotgjengere (n=700)</c:v>
                </c:pt>
                <c:pt idx="6">
                  <c:v>Snørydding, grusing og salting av gang- og sykkelveier (n=656)</c:v>
                </c:pt>
              </c:strCache>
            </c:strRef>
          </c:cat>
          <c:val>
            <c:numRef>
              <c:f>Sheet1!$B$2:$B$8</c:f>
              <c:numCache>
                <c:formatCode>0</c:formatCode>
                <c:ptCount val="7"/>
                <c:pt idx="0">
                  <c:v>16</c:v>
                </c:pt>
                <c:pt idx="1">
                  <c:v>19</c:v>
                </c:pt>
                <c:pt idx="2">
                  <c:v>17</c:v>
                </c:pt>
                <c:pt idx="3">
                  <c:v>7</c:v>
                </c:pt>
                <c:pt idx="4">
                  <c:v>25</c:v>
                </c:pt>
                <c:pt idx="5">
                  <c:v>29</c:v>
                </c:pt>
                <c:pt idx="6">
                  <c:v>12</c:v>
                </c:pt>
              </c:numCache>
            </c:numRef>
          </c:val>
        </c:ser>
        <c:dLbls>
          <c:showLegendKey val="0"/>
          <c:showVal val="0"/>
          <c:showCatName val="0"/>
          <c:showSerName val="0"/>
          <c:showPercent val="0"/>
          <c:showBubbleSize val="0"/>
        </c:dLbls>
        <c:gapWidth val="50"/>
        <c:overlap val="100"/>
        <c:axId val="680058208"/>
        <c:axId val="6800586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(n=716)</c:v>
                      </c:pt>
                      <c:pt idx="1">
                        <c:v>Grusing og salting av veier (n=705)</c:v>
                      </c:pt>
                      <c:pt idx="2">
                        <c:v>Renhold	av veier (n=701)</c:v>
                      </c:pt>
                      <c:pt idx="3">
                        <c:v>Standard på veidekket (n=688)</c:v>
                      </c:pt>
                      <c:pt idx="4">
                        <c:v>Tilrettelegging for syklister (n=640)</c:v>
                      </c:pt>
                      <c:pt idx="5">
                        <c:v>Tilrettelegging for fotgjengere (n=700)</c:v>
                      </c:pt>
                      <c:pt idx="6">
                        <c:v>Snørydding, grusing og salting av gang- og sykkelveier (n=656)</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800582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58600"/>
        <c:crosses val="autoZero"/>
        <c:auto val="0"/>
        <c:lblAlgn val="ctr"/>
        <c:lblOffset val="100"/>
        <c:noMultiLvlLbl val="0"/>
      </c:catAx>
      <c:valAx>
        <c:axId val="6800586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5820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16</c:v>
                </c:pt>
                <c:pt idx="1">
                  <c:v>19</c:v>
                </c:pt>
                <c:pt idx="2">
                  <c:v>17</c:v>
                </c:pt>
                <c:pt idx="3">
                  <c:v>7</c:v>
                </c:pt>
                <c:pt idx="4">
                  <c:v>25</c:v>
                </c:pt>
                <c:pt idx="5">
                  <c:v>29</c:v>
                </c:pt>
                <c:pt idx="6">
                  <c:v>12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680059384"/>
        <c:axId val="680059776"/>
      </c:barChart>
      <c:catAx>
        <c:axId val="680059384"/>
        <c:scaling>
          <c:orientation val="maxMin"/>
        </c:scaling>
        <c:delete val="1"/>
        <c:axPos val="l"/>
        <c:numFmt formatCode="General" sourceLinked="1"/>
        <c:majorTickMark val="out"/>
        <c:minorTickMark val="none"/>
        <c:tickLblPos val="nextTo"/>
        <c:crossAx val="680059776"/>
        <c:crosses val="autoZero"/>
        <c:auto val="0"/>
        <c:lblAlgn val="ctr"/>
        <c:lblOffset val="100"/>
        <c:noMultiLvlLbl val="0"/>
      </c:catAx>
      <c:valAx>
        <c:axId val="680059776"/>
        <c:scaling>
          <c:orientation val="minMax"/>
          <c:max val="1"/>
          <c:min val="0"/>
        </c:scaling>
        <c:delete val="1"/>
        <c:axPos val="t"/>
        <c:numFmt formatCode="0%" sourceLinked="1"/>
        <c:majorTickMark val="out"/>
        <c:minorTickMark val="none"/>
        <c:tickLblPos val="high"/>
        <c:crossAx val="68005938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(n=713)</c:v>
                </c:pt>
                <c:pt idx="1">
                  <c:v>Muligheten for trafikksikker lek i området der du bor  (n=654)</c:v>
                </c:pt>
                <c:pt idx="2">
                  <c:v>Hastigheten på veiene i området der du bor  (n=703)</c:v>
                </c:pt>
                <c:pt idx="3">
                  <c:v>Fortau, fartsdempere og lignende tiltak i området der du bor  (n=697)</c:v>
                </c:pt>
              </c:strCache>
            </c:strRef>
          </c:cat>
          <c:val>
            <c:numRef>
              <c:f>Sheet1!$D$2:$D$5</c:f>
              <c:numCache>
                <c:formatCode>0</c:formatCode>
                <c:ptCount val="4"/>
                <c:pt idx="0">
                  <c:v>11</c:v>
                </c:pt>
                <c:pt idx="1">
                  <c:v>19</c:v>
                </c:pt>
                <c:pt idx="2">
                  <c:v>11</c:v>
                </c:pt>
                <c:pt idx="3">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(n=713)</c:v>
                </c:pt>
                <c:pt idx="1">
                  <c:v>Muligheten for trafikksikker lek i området der du bor  (n=654)</c:v>
                </c:pt>
                <c:pt idx="2">
                  <c:v>Hastigheten på veiene i området der du bor  (n=703)</c:v>
                </c:pt>
                <c:pt idx="3">
                  <c:v>Fortau, fartsdempere og lignende tiltak i området der du bor  (n=697)</c:v>
                </c:pt>
              </c:strCache>
            </c:strRef>
          </c:cat>
          <c:val>
            <c:numRef>
              <c:f>Sheet1!$C$2:$C$5</c:f>
              <c:numCache>
                <c:formatCode>0</c:formatCode>
                <c:ptCount val="4"/>
                <c:pt idx="0">
                  <c:v>50</c:v>
                </c:pt>
                <c:pt idx="1">
                  <c:v>43</c:v>
                </c:pt>
                <c:pt idx="2">
                  <c:v>41</c:v>
                </c:pt>
                <c:pt idx="3">
                  <c:v>41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(n=713)</c:v>
                </c:pt>
                <c:pt idx="1">
                  <c:v>Muligheten for trafikksikker lek i området der du bor  (n=654)</c:v>
                </c:pt>
                <c:pt idx="2">
                  <c:v>Hastigheten på veiene i området der du bor  (n=703)</c:v>
                </c:pt>
                <c:pt idx="3">
                  <c:v>Fortau, fartsdempere og lignende tiltak i området der du bor  (n=697)</c:v>
                </c:pt>
              </c:strCache>
            </c:strRef>
          </c:cat>
          <c:val>
            <c:numRef>
              <c:f>Sheet1!$B$2:$B$5</c:f>
              <c:numCache>
                <c:formatCode>0</c:formatCode>
                <c:ptCount val="4"/>
                <c:pt idx="0">
                  <c:v>38</c:v>
                </c:pt>
                <c:pt idx="1">
                  <c:v>39</c:v>
                </c:pt>
                <c:pt idx="2">
                  <c:v>48</c:v>
                </c:pt>
                <c:pt idx="3">
                  <c:v>41</c:v>
                </c:pt>
              </c:numCache>
            </c:numRef>
          </c:val>
        </c:ser>
        <c:dLbls>
          <c:showLegendKey val="0"/>
          <c:showVal val="0"/>
          <c:showCatName val="0"/>
          <c:showSerName val="0"/>
          <c:showPercent val="0"/>
          <c:showBubbleSize val="0"/>
        </c:dLbls>
        <c:gapWidth val="50"/>
        <c:overlap val="100"/>
        <c:axId val="680060168"/>
        <c:axId val="68006095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(n=713)</c:v>
                      </c:pt>
                      <c:pt idx="1">
                        <c:v>Muligheten for trafikksikker lek i området der du bor  (n=654)</c:v>
                      </c:pt>
                      <c:pt idx="2">
                        <c:v>Hastigheten på veiene i området der du bor  (n=703)</c:v>
                      </c:pt>
                      <c:pt idx="3">
                        <c:v>Fortau, fartsdempere og lignende tiltak i området der du bor  (n=697)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800601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60952"/>
        <c:crosses val="autoZero"/>
        <c:auto val="0"/>
        <c:lblAlgn val="ctr"/>
        <c:lblOffset val="100"/>
        <c:noMultiLvlLbl val="0"/>
      </c:catAx>
      <c:valAx>
        <c:axId val="68006095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601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38</c:v>
                </c:pt>
                <c:pt idx="1">
                  <c:v>39</c:v>
                </c:pt>
                <c:pt idx="2">
                  <c:v>48</c:v>
                </c:pt>
                <c:pt idx="3">
                  <c:v>41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680061736"/>
        <c:axId val="680062128"/>
      </c:barChart>
      <c:catAx>
        <c:axId val="680061736"/>
        <c:scaling>
          <c:orientation val="maxMin"/>
        </c:scaling>
        <c:delete val="1"/>
        <c:axPos val="l"/>
        <c:numFmt formatCode="General" sourceLinked="1"/>
        <c:majorTickMark val="out"/>
        <c:minorTickMark val="none"/>
        <c:tickLblPos val="nextTo"/>
        <c:crossAx val="680062128"/>
        <c:crosses val="autoZero"/>
        <c:auto val="0"/>
        <c:lblAlgn val="ctr"/>
        <c:lblOffset val="100"/>
        <c:noMultiLvlLbl val="0"/>
      </c:catAx>
      <c:valAx>
        <c:axId val="680062128"/>
        <c:scaling>
          <c:orientation val="minMax"/>
          <c:max val="1"/>
          <c:min val="0"/>
        </c:scaling>
        <c:delete val="1"/>
        <c:axPos val="t"/>
        <c:numFmt formatCode="0%" sourceLinked="1"/>
        <c:majorTickMark val="out"/>
        <c:minorTickMark val="none"/>
        <c:tickLblPos val="high"/>
        <c:crossAx val="68006173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(n=711)</c:v>
                </c:pt>
                <c:pt idx="1">
                  <c:v>Parkeringstilbudet der du bor (n=681)</c:v>
                </c:pt>
                <c:pt idx="2">
                  <c:v>Mulighetene for å sykle der du bor (n=688)</c:v>
                </c:pt>
                <c:pt idx="3">
                  <c:v>Det kollektive transporttilbudet der du bor (n=706)</c:v>
                </c:pt>
              </c:strCache>
            </c:strRef>
          </c:cat>
          <c:val>
            <c:numRef>
              <c:f>Sheet1!$D$2:$D$5</c:f>
              <c:numCache>
                <c:formatCode>0</c:formatCode>
                <c:ptCount val="4"/>
                <c:pt idx="0">
                  <c:v>1</c:v>
                </c:pt>
                <c:pt idx="1">
                  <c:v>19</c:v>
                </c:pt>
                <c:pt idx="2">
                  <c:v>4</c:v>
                </c:pt>
                <c:pt idx="3">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(n=711)</c:v>
                </c:pt>
                <c:pt idx="1">
                  <c:v>Parkeringstilbudet der du bor (n=681)</c:v>
                </c:pt>
                <c:pt idx="2">
                  <c:v>Mulighetene for å sykle der du bor (n=688)</c:v>
                </c:pt>
                <c:pt idx="3">
                  <c:v>Det kollektive transporttilbudet der du bor (n=706)</c:v>
                </c:pt>
              </c:strCache>
            </c:strRef>
          </c:cat>
          <c:val>
            <c:numRef>
              <c:f>Sheet1!$C$2:$C$5</c:f>
              <c:numCache>
                <c:formatCode>0</c:formatCode>
                <c:ptCount val="4"/>
                <c:pt idx="0">
                  <c:v>20</c:v>
                </c:pt>
                <c:pt idx="1">
                  <c:v>34</c:v>
                </c:pt>
                <c:pt idx="2">
                  <c:v>29</c:v>
                </c:pt>
                <c:pt idx="3">
                  <c:v>27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(n=711)</c:v>
                </c:pt>
                <c:pt idx="1">
                  <c:v>Parkeringstilbudet der du bor (n=681)</c:v>
                </c:pt>
                <c:pt idx="2">
                  <c:v>Mulighetene for å sykle der du bor (n=688)</c:v>
                </c:pt>
                <c:pt idx="3">
                  <c:v>Det kollektive transporttilbudet der du bor (n=706)</c:v>
                </c:pt>
              </c:strCache>
            </c:strRef>
          </c:cat>
          <c:val>
            <c:numRef>
              <c:f>Sheet1!$B$2:$B$5</c:f>
              <c:numCache>
                <c:formatCode>0</c:formatCode>
                <c:ptCount val="4"/>
                <c:pt idx="0">
                  <c:v>79</c:v>
                </c:pt>
                <c:pt idx="1">
                  <c:v>47</c:v>
                </c:pt>
                <c:pt idx="2">
                  <c:v>67</c:v>
                </c:pt>
                <c:pt idx="3">
                  <c:v>68</c:v>
                </c:pt>
              </c:numCache>
            </c:numRef>
          </c:val>
        </c:ser>
        <c:dLbls>
          <c:showLegendKey val="0"/>
          <c:showVal val="0"/>
          <c:showCatName val="0"/>
          <c:showSerName val="0"/>
          <c:showPercent val="0"/>
          <c:showBubbleSize val="0"/>
        </c:dLbls>
        <c:gapWidth val="50"/>
        <c:overlap val="100"/>
        <c:axId val="680024888"/>
        <c:axId val="68002449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(n=711)</c:v>
                      </c:pt>
                      <c:pt idx="1">
                        <c:v>Parkeringstilbudet der du bor (n=681)</c:v>
                      </c:pt>
                      <c:pt idx="2">
                        <c:v>Mulighetene for å sykle der du bor (n=688)</c:v>
                      </c:pt>
                      <c:pt idx="3">
                        <c:v>Det kollektive transporttilbudet der du bor (n=706)</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800248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24496"/>
        <c:crosses val="autoZero"/>
        <c:auto val="0"/>
        <c:lblAlgn val="ctr"/>
        <c:lblOffset val="100"/>
        <c:noMultiLvlLbl val="0"/>
      </c:catAx>
      <c:valAx>
        <c:axId val="68002449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2488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(n=489)</c:v>
                </c:pt>
                <c:pt idx="1">
                  <c:v>Tilgang på parker/friområder for barn der du bor (n=615)</c:v>
                </c:pt>
                <c:pt idx="2">
                  <c:v>Trygghet for barn når det gjelder å ferdes ute der du bor (n=620)</c:v>
                </c:pt>
                <c:pt idx="3">
                  <c:v>Oppvekstmiljøet for barn der du bor (n=596)</c:v>
                </c:pt>
                <c:pt idx="4">
                  <c:v>Oppvekstmiljøet for ungdom der du bor (n=524)</c:v>
                </c:pt>
                <c:pt idx="5">
                  <c:v>Barnehagedekningen der du bor (n=346)</c:v>
                </c:pt>
              </c:strCache>
            </c:strRef>
          </c:cat>
          <c:val>
            <c:numRef>
              <c:f>Sheet1!$D$2:$D$7</c:f>
              <c:numCache>
                <c:formatCode>0</c:formatCode>
                <c:ptCount val="6"/>
                <c:pt idx="0">
                  <c:v>4</c:v>
                </c:pt>
                <c:pt idx="1">
                  <c:v>3</c:v>
                </c:pt>
                <c:pt idx="2">
                  <c:v>8</c:v>
                </c:pt>
                <c:pt idx="3">
                  <c:v>3</c:v>
                </c:pt>
                <c:pt idx="4">
                  <c:v>4</c:v>
                </c:pt>
                <c:pt idx="5">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(n=489)</c:v>
                </c:pt>
                <c:pt idx="1">
                  <c:v>Tilgang på parker/friområder for barn der du bor (n=615)</c:v>
                </c:pt>
                <c:pt idx="2">
                  <c:v>Trygghet for barn når det gjelder å ferdes ute der du bor (n=620)</c:v>
                </c:pt>
                <c:pt idx="3">
                  <c:v>Oppvekstmiljøet for barn der du bor (n=596)</c:v>
                </c:pt>
                <c:pt idx="4">
                  <c:v>Oppvekstmiljøet for ungdom der du bor (n=524)</c:v>
                </c:pt>
                <c:pt idx="5">
                  <c:v>Barnehagedekningen der du bor (n=346)</c:v>
                </c:pt>
              </c:strCache>
            </c:strRef>
          </c:cat>
          <c:val>
            <c:numRef>
              <c:f>Sheet1!$C$2:$C$7</c:f>
              <c:numCache>
                <c:formatCode>0</c:formatCode>
                <c:ptCount val="6"/>
                <c:pt idx="0">
                  <c:v>24</c:v>
                </c:pt>
                <c:pt idx="1">
                  <c:v>33</c:v>
                </c:pt>
                <c:pt idx="2">
                  <c:v>44</c:v>
                </c:pt>
                <c:pt idx="3">
                  <c:v>26</c:v>
                </c:pt>
                <c:pt idx="4">
                  <c:v>36</c:v>
                </c:pt>
                <c:pt idx="5">
                  <c:v>35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(n=489)</c:v>
                </c:pt>
                <c:pt idx="1">
                  <c:v>Tilgang på parker/friområder for barn der du bor (n=615)</c:v>
                </c:pt>
                <c:pt idx="2">
                  <c:v>Trygghet for barn når det gjelder å ferdes ute der du bor (n=620)</c:v>
                </c:pt>
                <c:pt idx="3">
                  <c:v>Oppvekstmiljøet for barn der du bor (n=596)</c:v>
                </c:pt>
                <c:pt idx="4">
                  <c:v>Oppvekstmiljøet for ungdom der du bor (n=524)</c:v>
                </c:pt>
                <c:pt idx="5">
                  <c:v>Barnehagedekningen der du bor (n=346)</c:v>
                </c:pt>
              </c:strCache>
            </c:strRef>
          </c:cat>
          <c:val>
            <c:numRef>
              <c:f>Sheet1!$B$2:$B$7</c:f>
              <c:numCache>
                <c:formatCode>0</c:formatCode>
                <c:ptCount val="6"/>
                <c:pt idx="0">
                  <c:v>73</c:v>
                </c:pt>
                <c:pt idx="1">
                  <c:v>64</c:v>
                </c:pt>
                <c:pt idx="2">
                  <c:v>48</c:v>
                </c:pt>
                <c:pt idx="3">
                  <c:v>71</c:v>
                </c:pt>
                <c:pt idx="4">
                  <c:v>60</c:v>
                </c:pt>
                <c:pt idx="5">
                  <c:v>54</c:v>
                </c:pt>
              </c:numCache>
            </c:numRef>
          </c:val>
        </c:ser>
        <c:dLbls>
          <c:showLegendKey val="0"/>
          <c:showVal val="0"/>
          <c:showCatName val="0"/>
          <c:showSerName val="0"/>
          <c:showPercent val="0"/>
          <c:showBubbleSize val="0"/>
        </c:dLbls>
        <c:gapWidth val="50"/>
        <c:overlap val="100"/>
        <c:axId val="680062912"/>
        <c:axId val="6800633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(n=489)</c:v>
                      </c:pt>
                      <c:pt idx="1">
                        <c:v>Tilgang på parker/friområder for barn der du bor (n=615)</c:v>
                      </c:pt>
                      <c:pt idx="2">
                        <c:v>Trygghet for barn når det gjelder å ferdes ute der du bor (n=620)</c:v>
                      </c:pt>
                      <c:pt idx="3">
                        <c:v>Oppvekstmiljøet for barn der du bor (n=596)</c:v>
                      </c:pt>
                      <c:pt idx="4">
                        <c:v>Oppvekstmiljøet for ungdom der du bor (n=524)</c:v>
                      </c:pt>
                      <c:pt idx="5">
                        <c:v>Barnehagedekningen der du bor (n=346)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800629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63304"/>
        <c:crosses val="autoZero"/>
        <c:auto val="0"/>
        <c:lblAlgn val="ctr"/>
        <c:lblOffset val="100"/>
        <c:noMultiLvlLbl val="0"/>
      </c:catAx>
      <c:valAx>
        <c:axId val="6800633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6291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73</c:v>
                </c:pt>
                <c:pt idx="1">
                  <c:v>64</c:v>
                </c:pt>
                <c:pt idx="2">
                  <c:v>48</c:v>
                </c:pt>
                <c:pt idx="3">
                  <c:v>71</c:v>
                </c:pt>
                <c:pt idx="4">
                  <c:v>60</c:v>
                </c:pt>
                <c:pt idx="5">
                  <c:v>54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680064088"/>
        <c:axId val="680064480"/>
      </c:barChart>
      <c:catAx>
        <c:axId val="680064088"/>
        <c:scaling>
          <c:orientation val="maxMin"/>
        </c:scaling>
        <c:delete val="1"/>
        <c:axPos val="l"/>
        <c:numFmt formatCode="General" sourceLinked="1"/>
        <c:majorTickMark val="out"/>
        <c:minorTickMark val="none"/>
        <c:tickLblPos val="nextTo"/>
        <c:crossAx val="680064480"/>
        <c:crosses val="autoZero"/>
        <c:auto val="0"/>
        <c:lblAlgn val="ctr"/>
        <c:lblOffset val="100"/>
        <c:noMultiLvlLbl val="0"/>
      </c:catAx>
      <c:valAx>
        <c:axId val="680064480"/>
        <c:scaling>
          <c:orientation val="minMax"/>
          <c:max val="1"/>
          <c:min val="0"/>
        </c:scaling>
        <c:delete val="1"/>
        <c:axPos val="t"/>
        <c:numFmt formatCode="0%" sourceLinked="1"/>
        <c:majorTickMark val="out"/>
        <c:minorTickMark val="none"/>
        <c:tickLblPos val="high"/>
        <c:crossAx val="6800640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(n=436)</c:v>
                </c:pt>
                <c:pt idx="1">
                  <c:v>Det lokale kulturtilbudet der du bor (n=497)</c:v>
                </c:pt>
                <c:pt idx="2">
                  <c:v>Tilgang til bibliotek der du bor (n=643)</c:v>
                </c:pt>
                <c:pt idx="3">
                  <c:v>Kvalitet på bibliotekstjenesten (n=494)</c:v>
                </c:pt>
              </c:strCache>
            </c:strRef>
          </c:cat>
          <c:val>
            <c:numRef>
              <c:f>Sheet1!$D$2:$D$5</c:f>
              <c:numCache>
                <c:formatCode>0</c:formatCode>
                <c:ptCount val="4"/>
                <c:pt idx="0">
                  <c:v>5</c:v>
                </c:pt>
                <c:pt idx="1">
                  <c:v>11</c:v>
                </c:pt>
                <c:pt idx="2">
                  <c:v>6</c:v>
                </c:pt>
                <c:pt idx="3">
                  <c:v>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(n=436)</c:v>
                </c:pt>
                <c:pt idx="1">
                  <c:v>Det lokale kulturtilbudet der du bor (n=497)</c:v>
                </c:pt>
                <c:pt idx="2">
                  <c:v>Tilgang til bibliotek der du bor (n=643)</c:v>
                </c:pt>
                <c:pt idx="3">
                  <c:v>Kvalitet på bibliotekstjenesten (n=494)</c:v>
                </c:pt>
              </c:strCache>
            </c:strRef>
          </c:cat>
          <c:val>
            <c:numRef>
              <c:f>Sheet1!$C$2:$C$5</c:f>
              <c:numCache>
                <c:formatCode>0</c:formatCode>
                <c:ptCount val="4"/>
                <c:pt idx="0">
                  <c:v>43</c:v>
                </c:pt>
                <c:pt idx="1">
                  <c:v>58</c:v>
                </c:pt>
                <c:pt idx="2">
                  <c:v>23</c:v>
                </c:pt>
                <c:pt idx="3">
                  <c:v>13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(n=436)</c:v>
                </c:pt>
                <c:pt idx="1">
                  <c:v>Det lokale kulturtilbudet der du bor (n=497)</c:v>
                </c:pt>
                <c:pt idx="2">
                  <c:v>Tilgang til bibliotek der du bor (n=643)</c:v>
                </c:pt>
                <c:pt idx="3">
                  <c:v>Kvalitet på bibliotekstjenesten (n=494)</c:v>
                </c:pt>
              </c:strCache>
            </c:strRef>
          </c:cat>
          <c:val>
            <c:numRef>
              <c:f>Sheet1!$B$2:$B$5</c:f>
              <c:numCache>
                <c:formatCode>0</c:formatCode>
                <c:ptCount val="4"/>
                <c:pt idx="0">
                  <c:v>52</c:v>
                </c:pt>
                <c:pt idx="1">
                  <c:v>31</c:v>
                </c:pt>
                <c:pt idx="2">
                  <c:v>72</c:v>
                </c:pt>
                <c:pt idx="3">
                  <c:v>84</c:v>
                </c:pt>
              </c:numCache>
            </c:numRef>
          </c:val>
        </c:ser>
        <c:dLbls>
          <c:showLegendKey val="0"/>
          <c:showVal val="0"/>
          <c:showCatName val="0"/>
          <c:showSerName val="0"/>
          <c:showPercent val="0"/>
          <c:showBubbleSize val="0"/>
        </c:dLbls>
        <c:gapWidth val="50"/>
        <c:overlap val="100"/>
        <c:axId val="680065264"/>
        <c:axId val="68006565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(n=436)</c:v>
                      </c:pt>
                      <c:pt idx="1">
                        <c:v>Det lokale kulturtilbudet der du bor (n=497)</c:v>
                      </c:pt>
                      <c:pt idx="2">
                        <c:v>Tilgang til bibliotek der du bor (n=643)</c:v>
                      </c:pt>
                      <c:pt idx="3">
                        <c:v>Kvalitet på bibliotekstjenesten (n=494)</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800652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65656"/>
        <c:crosses val="autoZero"/>
        <c:auto val="0"/>
        <c:lblAlgn val="ctr"/>
        <c:lblOffset val="100"/>
        <c:noMultiLvlLbl val="0"/>
      </c:catAx>
      <c:valAx>
        <c:axId val="68006565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6526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52</c:v>
                </c:pt>
                <c:pt idx="1">
                  <c:v>31</c:v>
                </c:pt>
                <c:pt idx="2">
                  <c:v>72</c:v>
                </c:pt>
                <c:pt idx="3">
                  <c:v>84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680066440"/>
        <c:axId val="680066832"/>
      </c:barChart>
      <c:catAx>
        <c:axId val="680066440"/>
        <c:scaling>
          <c:orientation val="maxMin"/>
        </c:scaling>
        <c:delete val="1"/>
        <c:axPos val="l"/>
        <c:numFmt formatCode="General" sourceLinked="1"/>
        <c:majorTickMark val="out"/>
        <c:minorTickMark val="none"/>
        <c:tickLblPos val="nextTo"/>
        <c:crossAx val="680066832"/>
        <c:crosses val="autoZero"/>
        <c:auto val="0"/>
        <c:lblAlgn val="ctr"/>
        <c:lblOffset val="100"/>
        <c:noMultiLvlLbl val="0"/>
      </c:catAx>
      <c:valAx>
        <c:axId val="680066832"/>
        <c:scaling>
          <c:orientation val="minMax"/>
          <c:max val="1"/>
          <c:min val="0"/>
        </c:scaling>
        <c:delete val="1"/>
        <c:axPos val="t"/>
        <c:numFmt formatCode="0%" sourceLinked="1"/>
        <c:majorTickMark val="out"/>
        <c:minorTickMark val="none"/>
        <c:tickLblPos val="high"/>
        <c:crossAx val="68006644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(n=606)</c:v>
                </c:pt>
                <c:pt idx="1">
                  <c:v>Informasjon fra Oslo kommune er tydelig og lett å forstå (n=630)</c:v>
                </c:pt>
                <c:pt idx="2">
                  <c:v>Det er enkelt å få tak i informasjonen jeg trenger (n=627)</c:v>
                </c:pt>
                <c:pt idx="3">
                  <c:v>Oslo kommune har gode digitale tjenester (n=544)</c:v>
                </c:pt>
                <c:pt idx="4">
                  <c:v>Det er enkelt å komme i kontakt med Oslo kommune (n=478)</c:v>
                </c:pt>
                <c:pt idx="5">
                  <c:v>Oslo kommunes digitale tjenester er enkle å bruke (n=496)</c:v>
                </c:pt>
              </c:strCache>
            </c:strRef>
          </c:cat>
          <c:val>
            <c:numRef>
              <c:f>Sheet1!$D$2:$D$7</c:f>
              <c:numCache>
                <c:formatCode>0</c:formatCode>
                <c:ptCount val="6"/>
                <c:pt idx="0">
                  <c:v>55</c:v>
                </c:pt>
                <c:pt idx="1">
                  <c:v>20</c:v>
                </c:pt>
                <c:pt idx="2">
                  <c:v>19</c:v>
                </c:pt>
                <c:pt idx="3">
                  <c:v>15</c:v>
                </c:pt>
                <c:pt idx="4">
                  <c:v>23</c:v>
                </c:pt>
                <c:pt idx="5">
                  <c:v>16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(n=606)</c:v>
                </c:pt>
                <c:pt idx="1">
                  <c:v>Informasjon fra Oslo kommune er tydelig og lett å forstå (n=630)</c:v>
                </c:pt>
                <c:pt idx="2">
                  <c:v>Det er enkelt å få tak i informasjonen jeg trenger (n=627)</c:v>
                </c:pt>
                <c:pt idx="3">
                  <c:v>Oslo kommune har gode digitale tjenester (n=544)</c:v>
                </c:pt>
                <c:pt idx="4">
                  <c:v>Det er enkelt å komme i kontakt med Oslo kommune (n=478)</c:v>
                </c:pt>
                <c:pt idx="5">
                  <c:v>Oslo kommunes digitale tjenester er enkle å bruke (n=496)</c:v>
                </c:pt>
              </c:strCache>
            </c:strRef>
          </c:cat>
          <c:val>
            <c:numRef>
              <c:f>Sheet1!$C$2:$C$7</c:f>
              <c:numCache>
                <c:formatCode>0</c:formatCode>
                <c:ptCount val="6"/>
                <c:pt idx="0">
                  <c:v>38</c:v>
                </c:pt>
                <c:pt idx="1">
                  <c:v>57</c:v>
                </c:pt>
                <c:pt idx="2">
                  <c:v>58</c:v>
                </c:pt>
                <c:pt idx="3">
                  <c:v>59</c:v>
                </c:pt>
                <c:pt idx="4">
                  <c:v>54</c:v>
                </c:pt>
                <c:pt idx="5">
                  <c:v>57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(n=606)</c:v>
                </c:pt>
                <c:pt idx="1">
                  <c:v>Informasjon fra Oslo kommune er tydelig og lett å forstå (n=630)</c:v>
                </c:pt>
                <c:pt idx="2">
                  <c:v>Det er enkelt å få tak i informasjonen jeg trenger (n=627)</c:v>
                </c:pt>
                <c:pt idx="3">
                  <c:v>Oslo kommune har gode digitale tjenester (n=544)</c:v>
                </c:pt>
                <c:pt idx="4">
                  <c:v>Det er enkelt å komme i kontakt med Oslo kommune (n=478)</c:v>
                </c:pt>
                <c:pt idx="5">
                  <c:v>Oslo kommunes digitale tjenester er enkle å bruke (n=496)</c:v>
                </c:pt>
              </c:strCache>
            </c:strRef>
          </c:cat>
          <c:val>
            <c:numRef>
              <c:f>Sheet1!$B$2:$B$7</c:f>
              <c:numCache>
                <c:formatCode>0</c:formatCode>
                <c:ptCount val="6"/>
                <c:pt idx="0">
                  <c:v>7</c:v>
                </c:pt>
                <c:pt idx="1">
                  <c:v>23</c:v>
                </c:pt>
                <c:pt idx="2">
                  <c:v>22</c:v>
                </c:pt>
                <c:pt idx="3">
                  <c:v>26</c:v>
                </c:pt>
                <c:pt idx="4">
                  <c:v>23</c:v>
                </c:pt>
                <c:pt idx="5">
                  <c:v>27</c:v>
                </c:pt>
              </c:numCache>
            </c:numRef>
          </c:val>
        </c:ser>
        <c:dLbls>
          <c:showLegendKey val="0"/>
          <c:showVal val="0"/>
          <c:showCatName val="0"/>
          <c:showSerName val="0"/>
          <c:showPercent val="0"/>
          <c:showBubbleSize val="0"/>
        </c:dLbls>
        <c:gapWidth val="50"/>
        <c:overlap val="100"/>
        <c:axId val="680067616"/>
        <c:axId val="6800680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(n=606)</c:v>
                      </c:pt>
                      <c:pt idx="1">
                        <c:v>Informasjon fra Oslo kommune er tydelig og lett å forstå (n=630)</c:v>
                      </c:pt>
                      <c:pt idx="2">
                        <c:v>Det er enkelt å få tak i informasjonen jeg trenger (n=627)</c:v>
                      </c:pt>
                      <c:pt idx="3">
                        <c:v>Oslo kommune har gode digitale tjenester (n=544)</c:v>
                      </c:pt>
                      <c:pt idx="4">
                        <c:v>Det er enkelt å komme i kontakt med Oslo kommune (n=478)</c:v>
                      </c:pt>
                      <c:pt idx="5">
                        <c:v>Oslo kommunes digitale tjenester er enkle å bruke (n=496)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800676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68008"/>
        <c:crosses val="autoZero"/>
        <c:auto val="0"/>
        <c:lblAlgn val="ctr"/>
        <c:lblOffset val="100"/>
        <c:noMultiLvlLbl val="0"/>
      </c:catAx>
      <c:valAx>
        <c:axId val="6800680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676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7</c:v>
                </c:pt>
                <c:pt idx="1">
                  <c:v>23</c:v>
                </c:pt>
                <c:pt idx="2">
                  <c:v>22</c:v>
                </c:pt>
                <c:pt idx="3">
                  <c:v>26</c:v>
                </c:pt>
                <c:pt idx="4">
                  <c:v>23</c:v>
                </c:pt>
                <c:pt idx="5">
                  <c:v>27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680068792"/>
        <c:axId val="680069184"/>
      </c:barChart>
      <c:catAx>
        <c:axId val="680068792"/>
        <c:scaling>
          <c:orientation val="maxMin"/>
        </c:scaling>
        <c:delete val="1"/>
        <c:axPos val="l"/>
        <c:numFmt formatCode="General" sourceLinked="1"/>
        <c:majorTickMark val="out"/>
        <c:minorTickMark val="none"/>
        <c:tickLblPos val="nextTo"/>
        <c:crossAx val="680069184"/>
        <c:crosses val="autoZero"/>
        <c:auto val="0"/>
        <c:lblAlgn val="ctr"/>
        <c:lblOffset val="100"/>
        <c:noMultiLvlLbl val="0"/>
      </c:catAx>
      <c:valAx>
        <c:axId val="680069184"/>
        <c:scaling>
          <c:orientation val="minMax"/>
          <c:max val="1"/>
          <c:min val="0"/>
        </c:scaling>
        <c:delete val="1"/>
        <c:axPos val="t"/>
        <c:numFmt formatCode="0%" sourceLinked="1"/>
        <c:majorTickMark val="out"/>
        <c:minorTickMark val="none"/>
        <c:tickLblPos val="high"/>
        <c:crossAx val="6800687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79</c:v>
                </c:pt>
                <c:pt idx="1">
                  <c:v>47</c:v>
                </c:pt>
                <c:pt idx="2">
                  <c:v>67</c:v>
                </c:pt>
                <c:pt idx="3">
                  <c:v>68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680016656"/>
        <c:axId val="680016264"/>
      </c:barChart>
      <c:catAx>
        <c:axId val="680016656"/>
        <c:scaling>
          <c:orientation val="maxMin"/>
        </c:scaling>
        <c:delete val="1"/>
        <c:axPos val="l"/>
        <c:numFmt formatCode="General" sourceLinked="1"/>
        <c:majorTickMark val="out"/>
        <c:minorTickMark val="none"/>
        <c:tickLblPos val="nextTo"/>
        <c:crossAx val="680016264"/>
        <c:crosses val="autoZero"/>
        <c:auto val="0"/>
        <c:lblAlgn val="ctr"/>
        <c:lblOffset val="100"/>
        <c:noMultiLvlLbl val="0"/>
      </c:catAx>
      <c:valAx>
        <c:axId val="680016264"/>
        <c:scaling>
          <c:orientation val="minMax"/>
          <c:max val="1"/>
          <c:min val="0"/>
        </c:scaling>
        <c:delete val="1"/>
        <c:axPos val="t"/>
        <c:numFmt formatCode="0%" sourceLinked="1"/>
        <c:majorTickMark val="out"/>
        <c:minorTickMark val="none"/>
        <c:tickLblPos val="high"/>
        <c:crossAx val="68001665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(n=136)</c:v>
                </c:pt>
                <c:pt idx="1">
                  <c:v>Grunnskolens barnetrinn (1-7) (n=151)</c:v>
                </c:pt>
                <c:pt idx="2">
                  <c:v>Grunnskolens ungdomstrinn (8-10) (n=65)</c:v>
                </c:pt>
                <c:pt idx="3">
                  <c:v>Videregående skole (n=95)</c:v>
                </c:pt>
                <c:pt idx="4">
                  <c:v>Aktivitetsskolen (skolefritidsordningen) (n=93)</c:v>
                </c:pt>
                <c:pt idx="5">
                  <c:v>Kulturskolen (n=24)</c:v>
                </c:pt>
              </c:strCache>
            </c:strRef>
          </c:cat>
          <c:val>
            <c:numRef>
              <c:f>Sheet1!$D$2:$D$7</c:f>
              <c:numCache>
                <c:formatCode>0</c:formatCode>
                <c:ptCount val="6"/>
                <c:pt idx="0">
                  <c:v>3</c:v>
                </c:pt>
                <c:pt idx="1">
                  <c:v>3</c:v>
                </c:pt>
                <c:pt idx="2">
                  <c:v>6</c:v>
                </c:pt>
                <c:pt idx="3">
                  <c:v>0</c:v>
                </c:pt>
                <c:pt idx="4">
                  <c:v>2</c:v>
                </c:pt>
                <c:pt idx="5">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(n=136)</c:v>
                </c:pt>
                <c:pt idx="1">
                  <c:v>Grunnskolens barnetrinn (1-7) (n=151)</c:v>
                </c:pt>
                <c:pt idx="2">
                  <c:v>Grunnskolens ungdomstrinn (8-10) (n=65)</c:v>
                </c:pt>
                <c:pt idx="3">
                  <c:v>Videregående skole (n=95)</c:v>
                </c:pt>
                <c:pt idx="4">
                  <c:v>Aktivitetsskolen (skolefritidsordningen) (n=93)</c:v>
                </c:pt>
                <c:pt idx="5">
                  <c:v>Kulturskolen (n=24)</c:v>
                </c:pt>
              </c:strCache>
            </c:strRef>
          </c:cat>
          <c:val>
            <c:numRef>
              <c:f>Sheet1!$C$2:$C$7</c:f>
              <c:numCache>
                <c:formatCode>0</c:formatCode>
                <c:ptCount val="6"/>
                <c:pt idx="0">
                  <c:v>26</c:v>
                </c:pt>
                <c:pt idx="1">
                  <c:v>29</c:v>
                </c:pt>
                <c:pt idx="2">
                  <c:v>34</c:v>
                </c:pt>
                <c:pt idx="3">
                  <c:v>23</c:v>
                </c:pt>
                <c:pt idx="4">
                  <c:v>39</c:v>
                </c:pt>
                <c:pt idx="5">
                  <c:v>30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(n=136)</c:v>
                </c:pt>
                <c:pt idx="1">
                  <c:v>Grunnskolens barnetrinn (1-7) (n=151)</c:v>
                </c:pt>
                <c:pt idx="2">
                  <c:v>Grunnskolens ungdomstrinn (8-10) (n=65)</c:v>
                </c:pt>
                <c:pt idx="3">
                  <c:v>Videregående skole (n=95)</c:v>
                </c:pt>
                <c:pt idx="4">
                  <c:v>Aktivitetsskolen (skolefritidsordningen) (n=93)</c:v>
                </c:pt>
                <c:pt idx="5">
                  <c:v>Kulturskolen (n=24)</c:v>
                </c:pt>
              </c:strCache>
            </c:strRef>
          </c:cat>
          <c:val>
            <c:numRef>
              <c:f>Sheet1!$B$2:$B$7</c:f>
              <c:numCache>
                <c:formatCode>0</c:formatCode>
                <c:ptCount val="6"/>
                <c:pt idx="0">
                  <c:v>71</c:v>
                </c:pt>
                <c:pt idx="1">
                  <c:v>69</c:v>
                </c:pt>
                <c:pt idx="2">
                  <c:v>60</c:v>
                </c:pt>
                <c:pt idx="3">
                  <c:v>77</c:v>
                </c:pt>
                <c:pt idx="4">
                  <c:v>59</c:v>
                </c:pt>
                <c:pt idx="5">
                  <c:v>70</c:v>
                </c:pt>
              </c:numCache>
            </c:numRef>
          </c:val>
        </c:ser>
        <c:dLbls>
          <c:showLegendKey val="0"/>
          <c:showVal val="0"/>
          <c:showCatName val="0"/>
          <c:showSerName val="0"/>
          <c:showPercent val="0"/>
          <c:showBubbleSize val="0"/>
        </c:dLbls>
        <c:gapWidth val="50"/>
        <c:overlap val="100"/>
        <c:axId val="680034296"/>
        <c:axId val="6800339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(n=136)</c:v>
                      </c:pt>
                      <c:pt idx="1">
                        <c:v>Grunnskolens barnetrinn (1-7) (n=151)</c:v>
                      </c:pt>
                      <c:pt idx="2">
                        <c:v>Grunnskolens ungdomstrinn (8-10) (n=65)</c:v>
                      </c:pt>
                      <c:pt idx="3">
                        <c:v>Videregående skole (n=95)</c:v>
                      </c:pt>
                      <c:pt idx="4">
                        <c:v>Aktivitetsskolen (skolefritidsordningen) (n=93)</c:v>
                      </c:pt>
                      <c:pt idx="5">
                        <c:v>Kulturskolen (n=24)</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800342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33904"/>
        <c:crosses val="autoZero"/>
        <c:auto val="0"/>
        <c:lblAlgn val="ctr"/>
        <c:lblOffset val="100"/>
        <c:noMultiLvlLbl val="0"/>
      </c:catAx>
      <c:valAx>
        <c:axId val="6800339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3429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71</c:v>
                </c:pt>
                <c:pt idx="1">
                  <c:v>69</c:v>
                </c:pt>
                <c:pt idx="2">
                  <c:v>60</c:v>
                </c:pt>
                <c:pt idx="3">
                  <c:v>77</c:v>
                </c:pt>
                <c:pt idx="4">
                  <c:v>59</c:v>
                </c:pt>
                <c:pt idx="5">
                  <c:v>70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680033120"/>
        <c:axId val="680032336"/>
      </c:barChart>
      <c:catAx>
        <c:axId val="680033120"/>
        <c:scaling>
          <c:orientation val="maxMin"/>
        </c:scaling>
        <c:delete val="1"/>
        <c:axPos val="l"/>
        <c:numFmt formatCode="General" sourceLinked="1"/>
        <c:majorTickMark val="out"/>
        <c:minorTickMark val="none"/>
        <c:tickLblPos val="nextTo"/>
        <c:crossAx val="680032336"/>
        <c:crosses val="autoZero"/>
        <c:auto val="0"/>
        <c:lblAlgn val="ctr"/>
        <c:lblOffset val="100"/>
        <c:noMultiLvlLbl val="0"/>
      </c:catAx>
      <c:valAx>
        <c:axId val="680032336"/>
        <c:scaling>
          <c:orientation val="minMax"/>
          <c:max val="1"/>
          <c:min val="0"/>
        </c:scaling>
        <c:delete val="1"/>
        <c:axPos val="t"/>
        <c:numFmt formatCode="0%" sourceLinked="1"/>
        <c:majorTickMark val="out"/>
        <c:minorTickMark val="none"/>
        <c:tickLblPos val="high"/>
        <c:crossAx val="6800331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(n=234)</c:v>
                </c:pt>
                <c:pt idx="1">
                  <c:v>Grunnskolens barnetrinn (1-7) (n=220)</c:v>
                </c:pt>
                <c:pt idx="2">
                  <c:v>Grunnskolens ungdomstrinn (8-10) (n=228)</c:v>
                </c:pt>
                <c:pt idx="3">
                  <c:v>Videregående skole (n=184)</c:v>
                </c:pt>
                <c:pt idx="4">
                  <c:v>Aktivitetsskolen (skolefritidsordningen) (n=199)</c:v>
                </c:pt>
                <c:pt idx="5">
                  <c:v>Kulturskolen (n=97)</c:v>
                </c:pt>
              </c:strCache>
            </c:strRef>
          </c:cat>
          <c:val>
            <c:numRef>
              <c:f>Sheet1!$D$2:$D$7</c:f>
              <c:numCache>
                <c:formatCode>0</c:formatCode>
                <c:ptCount val="6"/>
                <c:pt idx="0">
                  <c:v>4</c:v>
                </c:pt>
                <c:pt idx="1">
                  <c:v>4</c:v>
                </c:pt>
                <c:pt idx="2">
                  <c:v>4</c:v>
                </c:pt>
                <c:pt idx="3">
                  <c:v>3</c:v>
                </c:pt>
                <c:pt idx="4">
                  <c:v>6</c:v>
                </c:pt>
                <c:pt idx="5">
                  <c:v>13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(n=234)</c:v>
                </c:pt>
                <c:pt idx="1">
                  <c:v>Grunnskolens barnetrinn (1-7) (n=220)</c:v>
                </c:pt>
                <c:pt idx="2">
                  <c:v>Grunnskolens ungdomstrinn (8-10) (n=228)</c:v>
                </c:pt>
                <c:pt idx="3">
                  <c:v>Videregående skole (n=184)</c:v>
                </c:pt>
                <c:pt idx="4">
                  <c:v>Aktivitetsskolen (skolefritidsordningen) (n=199)</c:v>
                </c:pt>
                <c:pt idx="5">
                  <c:v>Kulturskolen (n=97)</c:v>
                </c:pt>
              </c:strCache>
            </c:strRef>
          </c:cat>
          <c:val>
            <c:numRef>
              <c:f>Sheet1!$C$2:$C$7</c:f>
              <c:numCache>
                <c:formatCode>0</c:formatCode>
                <c:ptCount val="6"/>
                <c:pt idx="0">
                  <c:v>38</c:v>
                </c:pt>
                <c:pt idx="1">
                  <c:v>32</c:v>
                </c:pt>
                <c:pt idx="2">
                  <c:v>40</c:v>
                </c:pt>
                <c:pt idx="3">
                  <c:v>44</c:v>
                </c:pt>
                <c:pt idx="4">
                  <c:v>47</c:v>
                </c:pt>
                <c:pt idx="5">
                  <c:v>56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(n=234)</c:v>
                </c:pt>
                <c:pt idx="1">
                  <c:v>Grunnskolens barnetrinn (1-7) (n=220)</c:v>
                </c:pt>
                <c:pt idx="2">
                  <c:v>Grunnskolens ungdomstrinn (8-10) (n=228)</c:v>
                </c:pt>
                <c:pt idx="3">
                  <c:v>Videregående skole (n=184)</c:v>
                </c:pt>
                <c:pt idx="4">
                  <c:v>Aktivitetsskolen (skolefritidsordningen) (n=199)</c:v>
                </c:pt>
                <c:pt idx="5">
                  <c:v>Kulturskolen (n=97)</c:v>
                </c:pt>
              </c:strCache>
            </c:strRef>
          </c:cat>
          <c:val>
            <c:numRef>
              <c:f>Sheet1!$B$2:$B$7</c:f>
              <c:numCache>
                <c:formatCode>0</c:formatCode>
                <c:ptCount val="6"/>
                <c:pt idx="0">
                  <c:v>58</c:v>
                </c:pt>
                <c:pt idx="1">
                  <c:v>65</c:v>
                </c:pt>
                <c:pt idx="2">
                  <c:v>56</c:v>
                </c:pt>
                <c:pt idx="3">
                  <c:v>53</c:v>
                </c:pt>
                <c:pt idx="4">
                  <c:v>48</c:v>
                </c:pt>
                <c:pt idx="5">
                  <c:v>31</c:v>
                </c:pt>
              </c:numCache>
            </c:numRef>
          </c:val>
        </c:ser>
        <c:dLbls>
          <c:showLegendKey val="0"/>
          <c:showVal val="0"/>
          <c:showCatName val="0"/>
          <c:showSerName val="0"/>
          <c:showPercent val="0"/>
          <c:showBubbleSize val="0"/>
        </c:dLbls>
        <c:gapWidth val="50"/>
        <c:overlap val="100"/>
        <c:axId val="680032728"/>
        <c:axId val="68003625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(n=234)</c:v>
                      </c:pt>
                      <c:pt idx="1">
                        <c:v>Grunnskolens barnetrinn (1-7) (n=220)</c:v>
                      </c:pt>
                      <c:pt idx="2">
                        <c:v>Grunnskolens ungdomstrinn (8-10) (n=228)</c:v>
                      </c:pt>
                      <c:pt idx="3">
                        <c:v>Videregående skole (n=184)</c:v>
                      </c:pt>
                      <c:pt idx="4">
                        <c:v>Aktivitetsskolen (skolefritidsordningen) (n=199)</c:v>
                      </c:pt>
                      <c:pt idx="5">
                        <c:v>Kulturskolen (n=97)</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800327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36256"/>
        <c:crosses val="autoZero"/>
        <c:auto val="0"/>
        <c:lblAlgn val="ctr"/>
        <c:lblOffset val="100"/>
        <c:noMultiLvlLbl val="0"/>
      </c:catAx>
      <c:valAx>
        <c:axId val="68003625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3272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58</c:v>
                </c:pt>
                <c:pt idx="1">
                  <c:v>65</c:v>
                </c:pt>
                <c:pt idx="2">
                  <c:v>56</c:v>
                </c:pt>
                <c:pt idx="3">
                  <c:v>53</c:v>
                </c:pt>
                <c:pt idx="4">
                  <c:v>48</c:v>
                </c:pt>
                <c:pt idx="5">
                  <c:v>31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680037040"/>
        <c:axId val="680037432"/>
      </c:barChart>
      <c:catAx>
        <c:axId val="680037040"/>
        <c:scaling>
          <c:orientation val="maxMin"/>
        </c:scaling>
        <c:delete val="1"/>
        <c:axPos val="l"/>
        <c:numFmt formatCode="General" sourceLinked="1"/>
        <c:majorTickMark val="out"/>
        <c:minorTickMark val="none"/>
        <c:tickLblPos val="nextTo"/>
        <c:crossAx val="680037432"/>
        <c:crosses val="autoZero"/>
        <c:auto val="0"/>
        <c:lblAlgn val="ctr"/>
        <c:lblOffset val="100"/>
        <c:noMultiLvlLbl val="0"/>
      </c:catAx>
      <c:valAx>
        <c:axId val="680037432"/>
        <c:scaling>
          <c:orientation val="minMax"/>
          <c:max val="1"/>
          <c:min val="0"/>
        </c:scaling>
        <c:delete val="1"/>
        <c:axPos val="t"/>
        <c:numFmt formatCode="0%" sourceLinked="1"/>
        <c:majorTickMark val="out"/>
        <c:minorTickMark val="none"/>
        <c:tickLblPos val="high"/>
        <c:crossAx val="68003704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(n=525)</c:v>
                </c:pt>
                <c:pt idx="1">
                  <c:v>Legevakten (n=262)</c:v>
                </c:pt>
                <c:pt idx="2">
                  <c:v>Helsestasjonstjenesten (n=128)</c:v>
                </c:pt>
                <c:pt idx="3">
                  <c:v>Skolehelsetjenesten (n=96)</c:v>
                </c:pt>
                <c:pt idx="4">
                  <c:v>Sykehjem / botilbud for eldre (n=35)</c:v>
                </c:pt>
                <c:pt idx="5">
                  <c:v>Hjemmetjenesten (n=41)</c:v>
                </c:pt>
                <c:pt idx="6">
                  <c:v>Eldre- /seniorsenteret (n=37)</c:v>
                </c:pt>
                <c:pt idx="7">
                  <c:v>Barnevernstjenesten (n=15)</c:v>
                </c:pt>
                <c:pt idx="8">
                  <c:v>NAV-kontoret (n=110)</c:v>
                </c:pt>
                <c:pt idx="9">
                  <c:v>Aktivitetstilbudet til eldre (n=24)</c:v>
                </c:pt>
              </c:strCache>
            </c:strRef>
          </c:cat>
          <c:val>
            <c:numRef>
              <c:f>Sheet1!$D$2:$D$11</c:f>
              <c:numCache>
                <c:formatCode>0</c:formatCode>
                <c:ptCount val="10"/>
                <c:pt idx="0">
                  <c:v>5</c:v>
                </c:pt>
                <c:pt idx="1">
                  <c:v>11</c:v>
                </c:pt>
                <c:pt idx="2">
                  <c:v>5</c:v>
                </c:pt>
                <c:pt idx="3">
                  <c:v>8</c:v>
                </c:pt>
                <c:pt idx="4">
                  <c:v>27</c:v>
                </c:pt>
                <c:pt idx="5">
                  <c:v>33</c:v>
                </c:pt>
                <c:pt idx="6">
                  <c:v>14</c:v>
                </c:pt>
                <c:pt idx="7">
                  <c:v>10</c:v>
                </c:pt>
                <c:pt idx="8">
                  <c:v>12</c:v>
                </c:pt>
                <c:pt idx="9">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(n=525)</c:v>
                </c:pt>
                <c:pt idx="1">
                  <c:v>Legevakten (n=262)</c:v>
                </c:pt>
                <c:pt idx="2">
                  <c:v>Helsestasjonstjenesten (n=128)</c:v>
                </c:pt>
                <c:pt idx="3">
                  <c:v>Skolehelsetjenesten (n=96)</c:v>
                </c:pt>
                <c:pt idx="4">
                  <c:v>Sykehjem / botilbud for eldre (n=35)</c:v>
                </c:pt>
                <c:pt idx="5">
                  <c:v>Hjemmetjenesten (n=41)</c:v>
                </c:pt>
                <c:pt idx="6">
                  <c:v>Eldre- /seniorsenteret (n=37)</c:v>
                </c:pt>
                <c:pt idx="7">
                  <c:v>Barnevernstjenesten (n=15)</c:v>
                </c:pt>
                <c:pt idx="8">
                  <c:v>NAV-kontoret (n=110)</c:v>
                </c:pt>
                <c:pt idx="9">
                  <c:v>Aktivitetstilbudet til eldre (n=24)</c:v>
                </c:pt>
              </c:strCache>
            </c:strRef>
          </c:cat>
          <c:val>
            <c:numRef>
              <c:f>Sheet1!$C$2:$C$11</c:f>
              <c:numCache>
                <c:formatCode>0</c:formatCode>
                <c:ptCount val="10"/>
                <c:pt idx="0">
                  <c:v>25</c:v>
                </c:pt>
                <c:pt idx="1">
                  <c:v>37</c:v>
                </c:pt>
                <c:pt idx="2">
                  <c:v>32</c:v>
                </c:pt>
                <c:pt idx="3">
                  <c:v>44</c:v>
                </c:pt>
                <c:pt idx="4">
                  <c:v>42</c:v>
                </c:pt>
                <c:pt idx="5">
                  <c:v>35</c:v>
                </c:pt>
                <c:pt idx="6">
                  <c:v>25</c:v>
                </c:pt>
                <c:pt idx="7">
                  <c:v>42</c:v>
                </c:pt>
                <c:pt idx="8">
                  <c:v>48</c:v>
                </c:pt>
                <c:pt idx="9">
                  <c:v>38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(n=525)</c:v>
                </c:pt>
                <c:pt idx="1">
                  <c:v>Legevakten (n=262)</c:v>
                </c:pt>
                <c:pt idx="2">
                  <c:v>Helsestasjonstjenesten (n=128)</c:v>
                </c:pt>
                <c:pt idx="3">
                  <c:v>Skolehelsetjenesten (n=96)</c:v>
                </c:pt>
                <c:pt idx="4">
                  <c:v>Sykehjem / botilbud for eldre (n=35)</c:v>
                </c:pt>
                <c:pt idx="5">
                  <c:v>Hjemmetjenesten (n=41)</c:v>
                </c:pt>
                <c:pt idx="6">
                  <c:v>Eldre- /seniorsenteret (n=37)</c:v>
                </c:pt>
                <c:pt idx="7">
                  <c:v>Barnevernstjenesten (n=15)</c:v>
                </c:pt>
                <c:pt idx="8">
                  <c:v>NAV-kontoret (n=110)</c:v>
                </c:pt>
                <c:pt idx="9">
                  <c:v>Aktivitetstilbudet til eldre (n=24)</c:v>
                </c:pt>
              </c:strCache>
            </c:strRef>
          </c:cat>
          <c:val>
            <c:numRef>
              <c:f>Sheet1!$B$2:$B$11</c:f>
              <c:numCache>
                <c:formatCode>0</c:formatCode>
                <c:ptCount val="10"/>
                <c:pt idx="0">
                  <c:v>70</c:v>
                </c:pt>
                <c:pt idx="1">
                  <c:v>52</c:v>
                </c:pt>
                <c:pt idx="2">
                  <c:v>63</c:v>
                </c:pt>
                <c:pt idx="3">
                  <c:v>48</c:v>
                </c:pt>
                <c:pt idx="4">
                  <c:v>30</c:v>
                </c:pt>
                <c:pt idx="5">
                  <c:v>31</c:v>
                </c:pt>
                <c:pt idx="6">
                  <c:v>61</c:v>
                </c:pt>
                <c:pt idx="7">
                  <c:v>48</c:v>
                </c:pt>
                <c:pt idx="8">
                  <c:v>40</c:v>
                </c:pt>
                <c:pt idx="9">
                  <c:v>56</c:v>
                </c:pt>
              </c:numCache>
            </c:numRef>
          </c:val>
        </c:ser>
        <c:dLbls>
          <c:showLegendKey val="0"/>
          <c:showVal val="0"/>
          <c:showCatName val="0"/>
          <c:showSerName val="0"/>
          <c:showPercent val="0"/>
          <c:showBubbleSize val="0"/>
        </c:dLbls>
        <c:gapWidth val="50"/>
        <c:overlap val="100"/>
        <c:axId val="680038216"/>
        <c:axId val="6800386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(n=525)</c:v>
                      </c:pt>
                      <c:pt idx="1">
                        <c:v>Legevakten (n=262)</c:v>
                      </c:pt>
                      <c:pt idx="2">
                        <c:v>Helsestasjonstjenesten (n=128)</c:v>
                      </c:pt>
                      <c:pt idx="3">
                        <c:v>Skolehelsetjenesten (n=96)</c:v>
                      </c:pt>
                      <c:pt idx="4">
                        <c:v>Sykehjem / botilbud for eldre (n=35)</c:v>
                      </c:pt>
                      <c:pt idx="5">
                        <c:v>Hjemmetjenesten (n=41)</c:v>
                      </c:pt>
                      <c:pt idx="6">
                        <c:v>Eldre- /seniorsenteret (n=37)</c:v>
                      </c:pt>
                      <c:pt idx="7">
                        <c:v>Barnevernstjenesten (n=15)</c:v>
                      </c:pt>
                      <c:pt idx="8">
                        <c:v>NAV-kontoret (n=110)</c:v>
                      </c:pt>
                      <c:pt idx="9">
                        <c:v>Aktivitetstilbudet til eldre (n=24)</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6800382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38608"/>
        <c:crosses val="autoZero"/>
        <c:auto val="0"/>
        <c:lblAlgn val="ctr"/>
        <c:lblOffset val="100"/>
        <c:noMultiLvlLbl val="0"/>
      </c:catAx>
      <c:valAx>
        <c:axId val="6800386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382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Nordstrand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09067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CED6793-3E8F-4E1E-87B1-7EC74AFBB4FB}"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4107444054"/>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038252191"/>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C5BE86F-45A3-42D3-A87D-CF6A58DB9424}"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2799606424"/>
              </p:ext>
            </p:extLst>
          </p:nvPr>
        </p:nvGraphicFramePr>
        <p:xfrm>
          <a:off x="609599" y="1600200"/>
          <a:ext cx="927181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53633622"/>
              </p:ext>
            </p:extLst>
          </p:nvPr>
        </p:nvGraphicFramePr>
        <p:xfrm>
          <a:off x="8740876" y="1600200"/>
          <a:ext cx="284152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BA4325C-9B5C-44B1-A387-C9D86BD67926}"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4275724570"/>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437077755"/>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20888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7B05722-1A66-41B6-8918-F331BF574A65}"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1542434829"/>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847419092"/>
              </p:ext>
            </p:extLst>
          </p:nvPr>
        </p:nvGraphicFramePr>
        <p:xfrm>
          <a:off x="8750710" y="1600200"/>
          <a:ext cx="283169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D2C2739-3FCA-4C08-A109-B45C63C28C41}"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2176187589"/>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12562773"/>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16914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74D50D3-E1EB-4C56-A53E-A9406D6E3E38}"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3968707986"/>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766275511"/>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2E23FF5-5A64-4C69-B9EC-BDF9D9D2344F}"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770557706"/>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222654738"/>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DEA13755-79B2-41E5-99B6-0A781EB2FDD2}"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1111744852"/>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7284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0AE17ED-05CB-49AA-8451-62CF27DF41A0}"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2895960258"/>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499542833"/>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327115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DFE869F-1AE3-43A7-B912-501B990784A5}"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4199251924"/>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847927334"/>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375226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142ECB9-D1CC-4A58-8628-458596D9A451}"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2391486025"/>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517705260"/>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7454EC3-28E5-492A-BB4D-490C26A3A811}"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3037177626"/>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060976737"/>
              </p:ext>
            </p:extLst>
          </p:nvPr>
        </p:nvGraphicFramePr>
        <p:xfrm>
          <a:off x="8740876" y="1600200"/>
          <a:ext cx="284152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14662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2F333BE-28D0-43AF-AE5F-B2A741089247}"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3439497772"/>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155219899"/>
              </p:ext>
            </p:extLst>
          </p:nvPr>
        </p:nvGraphicFramePr>
        <p:xfrm>
          <a:off x="8750710" y="1600200"/>
          <a:ext cx="283169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32215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DD60292-336B-4BA0-9C3B-D3D426D645AA}"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91103162"/>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193740056"/>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393575537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308925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81CBAB6D-04CB-4B9C-823D-71573CE97A7B}"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460679181"/>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09425480"/>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654 </a:t>
            </a:r>
            <a:r>
              <a:rPr lang="nb-NO" sz="1200" dirty="0" smtId="4294967295"/>
              <a:t>svar fra bydel </a:t>
            </a:r>
            <a:r>
              <a:rPr lang="nb-NO" sz="1200" dirty="0" smtClean="0" smtId="4294967295"/>
              <a:t>Nordstrand (723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35257764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352210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AB043B1-8DED-40B9-B0B3-A16F2C1B591C}"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992441033"/>
              </p:ext>
            </p:extLst>
          </p:nvPr>
        </p:nvGraphicFramePr>
        <p:xfrm>
          <a:off x="609599" y="1600200"/>
          <a:ext cx="927181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683882626"/>
              </p:ext>
            </p:extLst>
          </p:nvPr>
        </p:nvGraphicFramePr>
        <p:xfrm>
          <a:off x="8691824" y="1600200"/>
          <a:ext cx="289057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66893C7-CCBE-4B25-82BC-AAF727220522}"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3965663495"/>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922244527"/>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367726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D7AC070-C77A-4393-AF0E-6B6F923DF8D8}"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164078134"/>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397320992"/>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customXml/itemProps2.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1122</Words>
  <Application>Microsoft Office PowerPoint</Application>
  <PresentationFormat>Widescreen</PresentationFormat>
  <Paragraphs>164</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5</cp:revision>
  <cp:lastPrinted>2017-03-24T13:40:26Z</cp:lastPrinted>
  <dcterms:created xsi:type="dcterms:W3CDTF">2017-08-30T11:56:19Z</dcterms:created>
  <dcterms:modified xsi:type="dcterms:W3CDTF">2018-08-27T15:17:25Z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