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26" r:id="rId18"/>
    <p:sldId id="390" r:id="rId19"/>
    <p:sldId id="392" r:id="rId20"/>
    <p:sldId id="427"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97" d="100"/>
          <a:sy n="97" d="100"/>
        </p:scale>
        <p:origin x="114" y="840"/>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I </a:t>
            </a:r>
            <a:r>
              <a:rPr lang="nb-NO" dirty="0"/>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(n=706)</c:v>
                </c:pt>
                <c:pt idx="1">
                  <c:v>Trives du i området der du bor? (n=687)</c:v>
                </c:pt>
                <c:pt idx="2">
                  <c:v>Er det pent i området der du bor? (n=702)</c:v>
                </c:pt>
                <c:pt idx="3">
                  <c:v>Finnes det utendørs møteplasser som er fristende å bruke i området der du bor? (n=699)</c:v>
                </c:pt>
                <c:pt idx="4">
                  <c:v>Er du en del av et godt nabofelleskap? (n=692)</c:v>
                </c:pt>
              </c:strCache>
            </c:strRef>
          </c:cat>
          <c:val>
            <c:numRef>
              <c:f>Sheet1!$D$2:$D$6</c:f>
              <c:numCache>
                <c:formatCode>0</c:formatCode>
                <c:ptCount val="5"/>
                <c:pt idx="0">
                  <c:v>2</c:v>
                </c:pt>
                <c:pt idx="1">
                  <c:v>1</c:v>
                </c:pt>
                <c:pt idx="2">
                  <c:v>1</c:v>
                </c:pt>
                <c:pt idx="3">
                  <c:v>9</c:v>
                </c:pt>
                <c:pt idx="4">
                  <c:v>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(n=706)</c:v>
                </c:pt>
                <c:pt idx="1">
                  <c:v>Trives du i området der du bor? (n=687)</c:v>
                </c:pt>
                <c:pt idx="2">
                  <c:v>Er det pent i området der du bor? (n=702)</c:v>
                </c:pt>
                <c:pt idx="3">
                  <c:v>Finnes det utendørs møteplasser som er fristende å bruke i området der du bor? (n=699)</c:v>
                </c:pt>
                <c:pt idx="4">
                  <c:v>Er du en del av et godt nabofelleskap? (n=692)</c:v>
                </c:pt>
              </c:strCache>
            </c:strRef>
          </c:cat>
          <c:val>
            <c:numRef>
              <c:f>Sheet1!$C$2:$C$6</c:f>
              <c:numCache>
                <c:formatCode>0</c:formatCode>
                <c:ptCount val="5"/>
                <c:pt idx="0">
                  <c:v>14</c:v>
                </c:pt>
                <c:pt idx="1">
                  <c:v>9</c:v>
                </c:pt>
                <c:pt idx="2">
                  <c:v>17</c:v>
                </c:pt>
                <c:pt idx="3">
                  <c:v>32</c:v>
                </c:pt>
                <c:pt idx="4">
                  <c:v>39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(n=706)</c:v>
                </c:pt>
                <c:pt idx="1">
                  <c:v>Trives du i området der du bor? (n=687)</c:v>
                </c:pt>
                <c:pt idx="2">
                  <c:v>Er det pent i området der du bor? (n=702)</c:v>
                </c:pt>
                <c:pt idx="3">
                  <c:v>Finnes det utendørs møteplasser som er fristende å bruke i området der du bor? (n=699)</c:v>
                </c:pt>
                <c:pt idx="4">
                  <c:v>Er du en del av et godt nabofelleskap? (n=692)</c:v>
                </c:pt>
              </c:strCache>
            </c:strRef>
          </c:cat>
          <c:val>
            <c:numRef>
              <c:f>Sheet1!$B$2:$B$6</c:f>
              <c:numCache>
                <c:formatCode>0</c:formatCode>
                <c:ptCount val="5"/>
                <c:pt idx="0">
                  <c:v>85</c:v>
                </c:pt>
                <c:pt idx="1">
                  <c:v>89</c:v>
                </c:pt>
                <c:pt idx="2">
                  <c:v>82</c:v>
                </c:pt>
                <c:pt idx="3">
                  <c:v>59</c:v>
                </c:pt>
                <c:pt idx="4">
                  <c:v>52</c:v>
                </c:pt>
              </c:numCache>
            </c:numRef>
          </c:val>
        </c:ser>
        <c:dLbls>
          <c:showLegendKey val="0"/>
          <c:showVal val="0"/>
          <c:showCatName val="0"/>
          <c:showSerName val="0"/>
          <c:showPercent val="0"/>
          <c:showBubbleSize val="0"/>
        </c:dLbls>
        <c:gapWidth val="50"/>
        <c:overlap val="100"/>
        <c:axId val="604681888"/>
        <c:axId val="60468267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(n=706)</c:v>
                      </c:pt>
                      <c:pt idx="1">
                        <c:v>Trives du i området der du bor? (n=687)</c:v>
                      </c:pt>
                      <c:pt idx="2">
                        <c:v>Er det pent i området der du bor? (n=702)</c:v>
                      </c:pt>
                      <c:pt idx="3">
                        <c:v>Finnes det utendørs møteplasser som er fristende å bruke i området der du bor? (n=699)</c:v>
                      </c:pt>
                      <c:pt idx="4">
                        <c:v>Er du en del av et godt nabofelleskap? (n=692)</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046818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4682672"/>
        <c:crosses val="autoZero"/>
        <c:auto val="0"/>
        <c:lblAlgn val="ctr"/>
        <c:lblOffset val="100"/>
        <c:noMultiLvlLbl val="0"/>
      </c:catAx>
      <c:valAx>
        <c:axId val="60468267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468188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67</c:v>
                </c:pt>
                <c:pt idx="1">
                  <c:v>49</c:v>
                </c:pt>
                <c:pt idx="2">
                  <c:v>73</c:v>
                </c:pt>
                <c:pt idx="3">
                  <c:v>63</c:v>
                </c:pt>
                <c:pt idx="4">
                  <c:v>38</c:v>
                </c:pt>
                <c:pt idx="5">
                  <c:v>35</c:v>
                </c:pt>
                <c:pt idx="6">
                  <c:v>78</c:v>
                </c:pt>
                <c:pt idx="7">
                  <c:v>29</c:v>
                </c:pt>
                <c:pt idx="8">
                  <c:v>44</c:v>
                </c:pt>
                <c:pt idx="9">
                  <c:v>57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622185600"/>
        <c:axId val="622185992"/>
      </c:barChart>
      <c:catAx>
        <c:axId val="622185600"/>
        <c:scaling>
          <c:orientation val="maxMin"/>
        </c:scaling>
        <c:delete val="1"/>
        <c:axPos val="l"/>
        <c:numFmt formatCode="General" sourceLinked="1"/>
        <c:majorTickMark val="out"/>
        <c:minorTickMark val="none"/>
        <c:tickLblPos val="nextTo"/>
        <c:crossAx val="622185992"/>
        <c:crosses val="autoZero"/>
        <c:auto val="0"/>
        <c:lblAlgn val="ctr"/>
        <c:lblOffset val="100"/>
        <c:noMultiLvlLbl val="0"/>
      </c:catAx>
      <c:valAx>
        <c:axId val="622185992"/>
        <c:scaling>
          <c:orientation val="minMax"/>
          <c:max val="1"/>
          <c:min val="0"/>
        </c:scaling>
        <c:delete val="1"/>
        <c:axPos val="t"/>
        <c:numFmt formatCode="0%" sourceLinked="1"/>
        <c:majorTickMark val="out"/>
        <c:minorTickMark val="none"/>
        <c:tickLblPos val="high"/>
        <c:crossAx val="6221856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(n=66)</c:v>
                </c:pt>
                <c:pt idx="1">
                  <c:v>Legevakten (n=198)</c:v>
                </c:pt>
                <c:pt idx="2">
                  <c:v>Helsestasjonstjenesten (n=150)</c:v>
                </c:pt>
                <c:pt idx="3">
                  <c:v>Skolehelsetjenesten (n=130)</c:v>
                </c:pt>
                <c:pt idx="4">
                  <c:v>Sykehjem / botilbud for eldre (n=163)</c:v>
                </c:pt>
                <c:pt idx="5">
                  <c:v>Hjemmetjenesten (n=137)</c:v>
                </c:pt>
                <c:pt idx="6">
                  <c:v>Eldre- /seniorsenteret (n=129)</c:v>
                </c:pt>
                <c:pt idx="7">
                  <c:v>Barnevernstjenesten (n=115)</c:v>
                </c:pt>
                <c:pt idx="8">
                  <c:v>NAV-kontoret (n=113)</c:v>
                </c:pt>
                <c:pt idx="9">
                  <c:v>Aktivitetstilbudet til eldre (n=129)</c:v>
                </c:pt>
              </c:strCache>
            </c:strRef>
          </c:cat>
          <c:val>
            <c:numRef>
              <c:f>Sheet1!$D$2:$D$11</c:f>
              <c:numCache>
                <c:formatCode>0</c:formatCode>
                <c:ptCount val="10"/>
                <c:pt idx="0">
                  <c:v>3</c:v>
                </c:pt>
                <c:pt idx="1">
                  <c:v>5</c:v>
                </c:pt>
                <c:pt idx="2">
                  <c:v>2</c:v>
                </c:pt>
                <c:pt idx="3">
                  <c:v>4</c:v>
                </c:pt>
                <c:pt idx="4">
                  <c:v>13</c:v>
                </c:pt>
                <c:pt idx="5">
                  <c:v>8</c:v>
                </c:pt>
                <c:pt idx="6">
                  <c:v>6</c:v>
                </c:pt>
                <c:pt idx="7">
                  <c:v>12</c:v>
                </c:pt>
                <c:pt idx="8">
                  <c:v>23</c:v>
                </c:pt>
                <c:pt idx="9">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(n=66)</c:v>
                </c:pt>
                <c:pt idx="1">
                  <c:v>Legevakten (n=198)</c:v>
                </c:pt>
                <c:pt idx="2">
                  <c:v>Helsestasjonstjenesten (n=150)</c:v>
                </c:pt>
                <c:pt idx="3">
                  <c:v>Skolehelsetjenesten (n=130)</c:v>
                </c:pt>
                <c:pt idx="4">
                  <c:v>Sykehjem / botilbud for eldre (n=163)</c:v>
                </c:pt>
                <c:pt idx="5">
                  <c:v>Hjemmetjenesten (n=137)</c:v>
                </c:pt>
                <c:pt idx="6">
                  <c:v>Eldre- /seniorsenteret (n=129)</c:v>
                </c:pt>
                <c:pt idx="7">
                  <c:v>Barnevernstjenesten (n=115)</c:v>
                </c:pt>
                <c:pt idx="8">
                  <c:v>NAV-kontoret (n=113)</c:v>
                </c:pt>
                <c:pt idx="9">
                  <c:v>Aktivitetstilbudet til eldre (n=129)</c:v>
                </c:pt>
              </c:strCache>
            </c:strRef>
          </c:cat>
          <c:val>
            <c:numRef>
              <c:f>Sheet1!$C$2:$C$11</c:f>
              <c:numCache>
                <c:formatCode>0</c:formatCode>
                <c:ptCount val="10"/>
                <c:pt idx="0">
                  <c:v>54</c:v>
                </c:pt>
                <c:pt idx="1">
                  <c:v>50</c:v>
                </c:pt>
                <c:pt idx="2">
                  <c:v>44</c:v>
                </c:pt>
                <c:pt idx="3">
                  <c:v>63</c:v>
                </c:pt>
                <c:pt idx="4">
                  <c:v>69</c:v>
                </c:pt>
                <c:pt idx="5">
                  <c:v>65</c:v>
                </c:pt>
                <c:pt idx="6">
                  <c:v>58</c:v>
                </c:pt>
                <c:pt idx="7">
                  <c:v>68</c:v>
                </c:pt>
                <c:pt idx="8">
                  <c:v>58</c:v>
                </c:pt>
                <c:pt idx="9">
                  <c:v>60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(n=66)</c:v>
                </c:pt>
                <c:pt idx="1">
                  <c:v>Legevakten (n=198)</c:v>
                </c:pt>
                <c:pt idx="2">
                  <c:v>Helsestasjonstjenesten (n=150)</c:v>
                </c:pt>
                <c:pt idx="3">
                  <c:v>Skolehelsetjenesten (n=130)</c:v>
                </c:pt>
                <c:pt idx="4">
                  <c:v>Sykehjem / botilbud for eldre (n=163)</c:v>
                </c:pt>
                <c:pt idx="5">
                  <c:v>Hjemmetjenesten (n=137)</c:v>
                </c:pt>
                <c:pt idx="6">
                  <c:v>Eldre- /seniorsenteret (n=129)</c:v>
                </c:pt>
                <c:pt idx="7">
                  <c:v>Barnevernstjenesten (n=115)</c:v>
                </c:pt>
                <c:pt idx="8">
                  <c:v>NAV-kontoret (n=113)</c:v>
                </c:pt>
                <c:pt idx="9">
                  <c:v>Aktivitetstilbudet til eldre (n=129)</c:v>
                </c:pt>
              </c:strCache>
            </c:strRef>
          </c:cat>
          <c:val>
            <c:numRef>
              <c:f>Sheet1!$B$2:$B$11</c:f>
              <c:numCache>
                <c:formatCode>0</c:formatCode>
                <c:ptCount val="10"/>
                <c:pt idx="0">
                  <c:v>43</c:v>
                </c:pt>
                <c:pt idx="1">
                  <c:v>45</c:v>
                </c:pt>
                <c:pt idx="2">
                  <c:v>54</c:v>
                </c:pt>
                <c:pt idx="3">
                  <c:v>32</c:v>
                </c:pt>
                <c:pt idx="4">
                  <c:v>19</c:v>
                </c:pt>
                <c:pt idx="5">
                  <c:v>27</c:v>
                </c:pt>
                <c:pt idx="6">
                  <c:v>36</c:v>
                </c:pt>
                <c:pt idx="7">
                  <c:v>20</c:v>
                </c:pt>
                <c:pt idx="8">
                  <c:v>19</c:v>
                </c:pt>
                <c:pt idx="9">
                  <c:v>29</c:v>
                </c:pt>
              </c:numCache>
            </c:numRef>
          </c:val>
        </c:ser>
        <c:dLbls>
          <c:showLegendKey val="0"/>
          <c:showVal val="0"/>
          <c:showCatName val="0"/>
          <c:showSerName val="0"/>
          <c:showPercent val="0"/>
          <c:showBubbleSize val="0"/>
        </c:dLbls>
        <c:gapWidth val="50"/>
        <c:overlap val="100"/>
        <c:axId val="622186776"/>
        <c:axId val="6221871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(n=66)</c:v>
                      </c:pt>
                      <c:pt idx="1">
                        <c:v>Legevakten (n=198)</c:v>
                      </c:pt>
                      <c:pt idx="2">
                        <c:v>Helsestasjonstjenesten (n=150)</c:v>
                      </c:pt>
                      <c:pt idx="3">
                        <c:v>Skolehelsetjenesten (n=130)</c:v>
                      </c:pt>
                      <c:pt idx="4">
                        <c:v>Sykehjem / botilbud for eldre (n=163)</c:v>
                      </c:pt>
                      <c:pt idx="5">
                        <c:v>Hjemmetjenesten (n=137)</c:v>
                      </c:pt>
                      <c:pt idx="6">
                        <c:v>Eldre- /seniorsenteret (n=129)</c:v>
                      </c:pt>
                      <c:pt idx="7">
                        <c:v>Barnevernstjenesten (n=115)</c:v>
                      </c:pt>
                      <c:pt idx="8">
                        <c:v>NAV-kontoret (n=113)</c:v>
                      </c:pt>
                      <c:pt idx="9">
                        <c:v>Aktivitetstilbudet til eldre (n=129)</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6221867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187168"/>
        <c:crosses val="autoZero"/>
        <c:auto val="0"/>
        <c:lblAlgn val="ctr"/>
        <c:lblOffset val="100"/>
        <c:noMultiLvlLbl val="0"/>
      </c:catAx>
      <c:valAx>
        <c:axId val="6221871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1867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43</c:v>
                </c:pt>
                <c:pt idx="1">
                  <c:v>45</c:v>
                </c:pt>
                <c:pt idx="2">
                  <c:v>54</c:v>
                </c:pt>
                <c:pt idx="3">
                  <c:v>32</c:v>
                </c:pt>
                <c:pt idx="4">
                  <c:v>19</c:v>
                </c:pt>
                <c:pt idx="5">
                  <c:v>27</c:v>
                </c:pt>
                <c:pt idx="6">
                  <c:v>36</c:v>
                </c:pt>
                <c:pt idx="7">
                  <c:v>20</c:v>
                </c:pt>
                <c:pt idx="8">
                  <c:v>19</c:v>
                </c:pt>
                <c:pt idx="9">
                  <c:v>29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622187952"/>
        <c:axId val="622188344"/>
      </c:barChart>
      <c:catAx>
        <c:axId val="622187952"/>
        <c:scaling>
          <c:orientation val="maxMin"/>
        </c:scaling>
        <c:delete val="1"/>
        <c:axPos val="l"/>
        <c:numFmt formatCode="General" sourceLinked="1"/>
        <c:majorTickMark val="out"/>
        <c:minorTickMark val="none"/>
        <c:tickLblPos val="nextTo"/>
        <c:crossAx val="622188344"/>
        <c:crosses val="autoZero"/>
        <c:auto val="0"/>
        <c:lblAlgn val="ctr"/>
        <c:lblOffset val="100"/>
        <c:noMultiLvlLbl val="0"/>
      </c:catAx>
      <c:valAx>
        <c:axId val="622188344"/>
        <c:scaling>
          <c:orientation val="minMax"/>
          <c:max val="1"/>
          <c:min val="0"/>
        </c:scaling>
        <c:delete val="1"/>
        <c:axPos val="t"/>
        <c:numFmt formatCode="0%" sourceLinked="1"/>
        <c:majorTickMark val="out"/>
        <c:minorTickMark val="none"/>
        <c:tickLblPos val="high"/>
        <c:crossAx val="6221879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(n=714)</c:v>
                </c:pt>
                <c:pt idx="1">
                  <c:v>kveldstid i Oslo sentrum  (n=697)</c:v>
                </c:pt>
                <c:pt idx="2">
                  <c:v>dagtid der du bor (n=715)</c:v>
                </c:pt>
                <c:pt idx="3">
                  <c:v>kveldstid der du bor (n=717)</c:v>
                </c:pt>
              </c:strCache>
            </c:strRef>
          </c:cat>
          <c:val>
            <c:numRef>
              <c:f>Sheet1!$D$2:$D$5</c:f>
              <c:numCache>
                <c:formatCode>0</c:formatCode>
                <c:ptCount val="4"/>
                <c:pt idx="0">
                  <c:v>2</c:v>
                </c:pt>
                <c:pt idx="1">
                  <c:v>12</c:v>
                </c:pt>
                <c:pt idx="2">
                  <c:v>0</c:v>
                </c:pt>
                <c:pt idx="3">
                  <c:v>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(n=714)</c:v>
                </c:pt>
                <c:pt idx="1">
                  <c:v>kveldstid i Oslo sentrum  (n=697)</c:v>
                </c:pt>
                <c:pt idx="2">
                  <c:v>dagtid der du bor (n=715)</c:v>
                </c:pt>
                <c:pt idx="3">
                  <c:v>kveldstid der du bor (n=717)</c:v>
                </c:pt>
              </c:strCache>
            </c:strRef>
          </c:cat>
          <c:val>
            <c:numRef>
              <c:f>Sheet1!$C$2:$C$5</c:f>
              <c:numCache>
                <c:formatCode>0</c:formatCode>
                <c:ptCount val="4"/>
                <c:pt idx="0">
                  <c:v>16</c:v>
                </c:pt>
                <c:pt idx="1">
                  <c:v>51</c:v>
                </c:pt>
                <c:pt idx="2">
                  <c:v>3</c:v>
                </c:pt>
                <c:pt idx="3">
                  <c:v>15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(n=714)</c:v>
                </c:pt>
                <c:pt idx="1">
                  <c:v>kveldstid i Oslo sentrum  (n=697)</c:v>
                </c:pt>
                <c:pt idx="2">
                  <c:v>dagtid der du bor (n=715)</c:v>
                </c:pt>
                <c:pt idx="3">
                  <c:v>kveldstid der du bor (n=717)</c:v>
                </c:pt>
              </c:strCache>
            </c:strRef>
          </c:cat>
          <c:val>
            <c:numRef>
              <c:f>Sheet1!$B$2:$B$5</c:f>
              <c:numCache>
                <c:formatCode>0</c:formatCode>
                <c:ptCount val="4"/>
                <c:pt idx="0">
                  <c:v>82</c:v>
                </c:pt>
                <c:pt idx="1">
                  <c:v>37</c:v>
                </c:pt>
                <c:pt idx="2">
                  <c:v>96</c:v>
                </c:pt>
                <c:pt idx="3">
                  <c:v>84</c:v>
                </c:pt>
              </c:numCache>
            </c:numRef>
          </c:val>
        </c:ser>
        <c:dLbls>
          <c:showLegendKey val="0"/>
          <c:showVal val="0"/>
          <c:showCatName val="0"/>
          <c:showSerName val="0"/>
          <c:showPercent val="0"/>
          <c:showBubbleSize val="0"/>
        </c:dLbls>
        <c:gapWidth val="50"/>
        <c:overlap val="100"/>
        <c:axId val="622189128"/>
        <c:axId val="62218952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(n=714)</c:v>
                      </c:pt>
                      <c:pt idx="1">
                        <c:v>kveldstid i Oslo sentrum  (n=697)</c:v>
                      </c:pt>
                      <c:pt idx="2">
                        <c:v>dagtid der du bor (n=715)</c:v>
                      </c:pt>
                      <c:pt idx="3">
                        <c:v>kveldstid der du bor (n=717)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221891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189520"/>
        <c:crosses val="autoZero"/>
        <c:auto val="0"/>
        <c:lblAlgn val="ctr"/>
        <c:lblOffset val="100"/>
        <c:noMultiLvlLbl val="0"/>
      </c:catAx>
      <c:valAx>
        <c:axId val="62218952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1891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82</c:v>
                </c:pt>
                <c:pt idx="1">
                  <c:v>37</c:v>
                </c:pt>
                <c:pt idx="2">
                  <c:v>96</c:v>
                </c:pt>
                <c:pt idx="3">
                  <c:v>84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622190304"/>
        <c:axId val="622190696"/>
      </c:barChart>
      <c:catAx>
        <c:axId val="622190304"/>
        <c:scaling>
          <c:orientation val="maxMin"/>
        </c:scaling>
        <c:delete val="1"/>
        <c:axPos val="l"/>
        <c:numFmt formatCode="General" sourceLinked="1"/>
        <c:majorTickMark val="out"/>
        <c:minorTickMark val="none"/>
        <c:tickLblPos val="nextTo"/>
        <c:crossAx val="622190696"/>
        <c:crosses val="autoZero"/>
        <c:auto val="0"/>
        <c:lblAlgn val="ctr"/>
        <c:lblOffset val="100"/>
        <c:noMultiLvlLbl val="0"/>
      </c:catAx>
      <c:valAx>
        <c:axId val="622190696"/>
        <c:scaling>
          <c:orientation val="minMax"/>
          <c:max val="1"/>
          <c:min val="0"/>
        </c:scaling>
        <c:delete val="1"/>
        <c:axPos val="t"/>
        <c:numFmt formatCode="0%" sourceLinked="1"/>
        <c:majorTickMark val="out"/>
        <c:minorTickMark val="none"/>
        <c:tickLblPos val="high"/>
        <c:crossAx val="62219030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(n=10)</c:v>
                </c:pt>
                <c:pt idx="1">
                  <c:v>Alder (n=13)</c:v>
                </c:pt>
                <c:pt idx="2">
                  <c:v>Funksjonsevne (n=10)</c:v>
                </c:pt>
                <c:pt idx="3">
                  <c:v>Seksuell orientering (n=7)</c:v>
                </c:pt>
                <c:pt idx="4">
                  <c:v>Hudfarge (n=11)</c:v>
                </c:pt>
                <c:pt idx="5">
                  <c:v>Språk (n=10)</c:v>
                </c:pt>
                <c:pt idx="6">
                  <c:v>Religion/livssyn (n=9)</c:v>
                </c:pt>
                <c:pt idx="7">
                  <c:v>Annet, noter: (n=10)</c:v>
                </c:pt>
                <c:pt idx="8">
                  <c:v>Nei (n=671)</c:v>
                </c:pt>
              </c:strCache>
            </c:strRef>
          </c:cat>
          <c:val>
            <c:numRef>
              <c:f>Sheet1!$B$2:$B$10</c:f>
              <c:numCache>
                <c:formatCode>0</c:formatCode>
                <c:ptCount val="9"/>
                <c:pt idx="0">
                  <c:v>1</c:v>
                </c:pt>
                <c:pt idx="1">
                  <c:v>2</c:v>
                </c:pt>
                <c:pt idx="2">
                  <c:v>1</c:v>
                </c:pt>
                <c:pt idx="3">
                  <c:v>1</c:v>
                </c:pt>
                <c:pt idx="4">
                  <c:v>2</c:v>
                </c:pt>
                <c:pt idx="5">
                  <c:v>1</c:v>
                </c:pt>
                <c:pt idx="6">
                  <c:v>1</c:v>
                </c:pt>
                <c:pt idx="7">
                  <c:v>1</c:v>
                </c:pt>
                <c:pt idx="8">
                  <c:v>97</c:v>
                </c:pt>
              </c:numCache>
            </c:numRef>
          </c:val>
        </c:ser>
        <c:dLbls>
          <c:showLegendKey val="0"/>
          <c:showVal val="0"/>
          <c:showCatName val="0"/>
          <c:showSerName val="0"/>
          <c:showPercent val="0"/>
          <c:showBubbleSize val="0"/>
        </c:dLbls>
        <c:gapWidth val="50"/>
        <c:axId val="622191088"/>
        <c:axId val="622191872"/>
      </c:barChart>
      <c:catAx>
        <c:axId val="6221910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191872"/>
        <c:crosses val="autoZero"/>
        <c:auto val="0"/>
        <c:lblAlgn val="ctr"/>
        <c:lblOffset val="100"/>
        <c:tickLblSkip val="1"/>
        <c:noMultiLvlLbl val="0"/>
      </c:catAx>
      <c:valAx>
        <c:axId val="622191872"/>
        <c:scaling>
          <c:orientation val="minMax"/>
          <c:max val="100"/>
          <c:min val="0"/>
        </c:scaling>
        <c:delete val="1"/>
        <c:axPos val="t"/>
        <c:numFmt formatCode="0" sourceLinked="1"/>
        <c:majorTickMark val="out"/>
        <c:minorTickMark val="none"/>
        <c:tickLblPos val="nextTo"/>
        <c:crossAx val="62219108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(n=20)</c:v>
                </c:pt>
                <c:pt idx="1">
                  <c:v>Alder (n=12)</c:v>
                </c:pt>
                <c:pt idx="2">
                  <c:v>Funksjonsevne (n=8)</c:v>
                </c:pt>
                <c:pt idx="3">
                  <c:v>Seksuell orientering (n=9)</c:v>
                </c:pt>
                <c:pt idx="4">
                  <c:v>Hudfarge (n=15)</c:v>
                </c:pt>
                <c:pt idx="5">
                  <c:v>Språk (n=11)</c:v>
                </c:pt>
                <c:pt idx="6">
                  <c:v>Religion/livssyn (n=11)</c:v>
                </c:pt>
                <c:pt idx="7">
                  <c:v>Annet, noter: (n=14)</c:v>
                </c:pt>
                <c:pt idx="8">
                  <c:v>Nei (n=655)</c:v>
                </c:pt>
              </c:strCache>
            </c:strRef>
          </c:cat>
          <c:val>
            <c:numRef>
              <c:f>Sheet1!$B$2:$B$10</c:f>
              <c:numCache>
                <c:formatCode>0</c:formatCode>
                <c:ptCount val="9"/>
                <c:pt idx="0">
                  <c:v>3</c:v>
                </c:pt>
                <c:pt idx="1">
                  <c:v>2</c:v>
                </c:pt>
                <c:pt idx="2">
                  <c:v>1</c:v>
                </c:pt>
                <c:pt idx="3">
                  <c:v>1</c:v>
                </c:pt>
                <c:pt idx="4">
                  <c:v>2</c:v>
                </c:pt>
                <c:pt idx="5">
                  <c:v>2</c:v>
                </c:pt>
                <c:pt idx="6">
                  <c:v>2</c:v>
                </c:pt>
                <c:pt idx="7">
                  <c:v>2</c:v>
                </c:pt>
                <c:pt idx="8">
                  <c:v>92</c:v>
                </c:pt>
              </c:numCache>
            </c:numRef>
          </c:val>
        </c:ser>
        <c:dLbls>
          <c:showLegendKey val="0"/>
          <c:showVal val="0"/>
          <c:showCatName val="0"/>
          <c:showSerName val="0"/>
          <c:showPercent val="0"/>
          <c:showBubbleSize val="0"/>
        </c:dLbls>
        <c:gapWidth val="50"/>
        <c:axId val="622192656"/>
        <c:axId val="622193048"/>
      </c:barChart>
      <c:catAx>
        <c:axId val="6221926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193048"/>
        <c:crosses val="autoZero"/>
        <c:auto val="0"/>
        <c:lblAlgn val="ctr"/>
        <c:lblOffset val="100"/>
        <c:tickLblSkip val="1"/>
        <c:noMultiLvlLbl val="0"/>
      </c:catAx>
      <c:valAx>
        <c:axId val="622193048"/>
        <c:scaling>
          <c:orientation val="minMax"/>
          <c:max val="100"/>
          <c:min val="0"/>
        </c:scaling>
        <c:delete val="1"/>
        <c:axPos val="t"/>
        <c:numFmt formatCode="0" sourceLinked="1"/>
        <c:majorTickMark val="out"/>
        <c:minorTickMark val="none"/>
        <c:tickLblPos val="nextTo"/>
        <c:crossAx val="62219265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(n=685)</c:v>
                </c:pt>
                <c:pt idx="1">
                  <c:v>Støyforholdene i Oslo sentrum (n=664)</c:v>
                </c:pt>
                <c:pt idx="2">
                  <c:v>Renhold av fortau, plasser og parkområder i Oslo sentrum (n=686)</c:v>
                </c:pt>
                <c:pt idx="3">
                  <c:v>Mengden av biltrafikk i Oslo sentrum (n=672)</c:v>
                </c:pt>
              </c:strCache>
            </c:strRef>
          </c:cat>
          <c:val>
            <c:numRef>
              <c:f>Sheet1!$D$2:$D$5</c:f>
              <c:numCache>
                <c:formatCode>0</c:formatCode>
                <c:ptCount val="4"/>
                <c:pt idx="0">
                  <c:v>11</c:v>
                </c:pt>
                <c:pt idx="1">
                  <c:v>7</c:v>
                </c:pt>
                <c:pt idx="2">
                  <c:v>19</c:v>
                </c:pt>
                <c:pt idx="3">
                  <c:v>16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(n=685)</c:v>
                </c:pt>
                <c:pt idx="1">
                  <c:v>Støyforholdene i Oslo sentrum (n=664)</c:v>
                </c:pt>
                <c:pt idx="2">
                  <c:v>Renhold av fortau, plasser og parkområder i Oslo sentrum (n=686)</c:v>
                </c:pt>
                <c:pt idx="3">
                  <c:v>Mengden av biltrafikk i Oslo sentrum (n=672)</c:v>
                </c:pt>
              </c:strCache>
            </c:strRef>
          </c:cat>
          <c:val>
            <c:numRef>
              <c:f>Sheet1!$C$2:$C$5</c:f>
              <c:numCache>
                <c:formatCode>0</c:formatCode>
                <c:ptCount val="4"/>
                <c:pt idx="0">
                  <c:v>57</c:v>
                </c:pt>
                <c:pt idx="1">
                  <c:v>62</c:v>
                </c:pt>
                <c:pt idx="2">
                  <c:v>61</c:v>
                </c:pt>
                <c:pt idx="3">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(n=685)</c:v>
                </c:pt>
                <c:pt idx="1">
                  <c:v>Støyforholdene i Oslo sentrum (n=664)</c:v>
                </c:pt>
                <c:pt idx="2">
                  <c:v>Renhold av fortau, plasser og parkområder i Oslo sentrum (n=686)</c:v>
                </c:pt>
                <c:pt idx="3">
                  <c:v>Mengden av biltrafikk i Oslo sentrum (n=672)</c:v>
                </c:pt>
              </c:strCache>
            </c:strRef>
          </c:cat>
          <c:val>
            <c:numRef>
              <c:f>Sheet1!$B$2:$B$5</c:f>
              <c:numCache>
                <c:formatCode>0</c:formatCode>
                <c:ptCount val="4"/>
                <c:pt idx="0">
                  <c:v>33</c:v>
                </c:pt>
                <c:pt idx="1">
                  <c:v>30</c:v>
                </c:pt>
                <c:pt idx="2">
                  <c:v>19</c:v>
                </c:pt>
                <c:pt idx="3">
                  <c:v>30</c:v>
                </c:pt>
              </c:numCache>
            </c:numRef>
          </c:val>
        </c:ser>
        <c:dLbls>
          <c:showLegendKey val="0"/>
          <c:showVal val="0"/>
          <c:showCatName val="0"/>
          <c:showSerName val="0"/>
          <c:showPercent val="0"/>
          <c:showBubbleSize val="0"/>
        </c:dLbls>
        <c:gapWidth val="50"/>
        <c:overlap val="100"/>
        <c:axId val="622195008"/>
        <c:axId val="6221954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(n=685)</c:v>
                      </c:pt>
                      <c:pt idx="1">
                        <c:v>Støyforholdene i Oslo sentrum (n=664)</c:v>
                      </c:pt>
                      <c:pt idx="2">
                        <c:v>Renhold av fortau, plasser og parkområder i Oslo sentrum (n=686)</c:v>
                      </c:pt>
                      <c:pt idx="3">
                        <c:v>Mengden av biltrafikk i Oslo sentrum (n=672)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221950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195400"/>
        <c:crosses val="autoZero"/>
        <c:auto val="0"/>
        <c:lblAlgn val="ctr"/>
        <c:lblOffset val="100"/>
        <c:noMultiLvlLbl val="0"/>
      </c:catAx>
      <c:valAx>
        <c:axId val="6221954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1950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33</c:v>
                </c:pt>
                <c:pt idx="1">
                  <c:v>30</c:v>
                </c:pt>
                <c:pt idx="2">
                  <c:v>19</c:v>
                </c:pt>
                <c:pt idx="3">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622196184"/>
        <c:axId val="622196576"/>
      </c:barChart>
      <c:catAx>
        <c:axId val="622196184"/>
        <c:scaling>
          <c:orientation val="maxMin"/>
        </c:scaling>
        <c:delete val="1"/>
        <c:axPos val="l"/>
        <c:numFmt formatCode="General" sourceLinked="1"/>
        <c:majorTickMark val="out"/>
        <c:minorTickMark val="none"/>
        <c:tickLblPos val="nextTo"/>
        <c:crossAx val="622196576"/>
        <c:crosses val="autoZero"/>
        <c:auto val="0"/>
        <c:lblAlgn val="ctr"/>
        <c:lblOffset val="100"/>
        <c:noMultiLvlLbl val="0"/>
      </c:catAx>
      <c:valAx>
        <c:axId val="622196576"/>
        <c:scaling>
          <c:orientation val="minMax"/>
          <c:max val="1"/>
          <c:min val="0"/>
        </c:scaling>
        <c:delete val="1"/>
        <c:axPos val="t"/>
        <c:numFmt formatCode="0%" sourceLinked="1"/>
        <c:majorTickMark val="out"/>
        <c:minorTickMark val="none"/>
        <c:tickLblPos val="high"/>
        <c:crossAx val="6221961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(n=708)</c:v>
                </c:pt>
                <c:pt idx="1">
                  <c:v>Støyforholdene der du bor (n=711)</c:v>
                </c:pt>
                <c:pt idx="2">
                  <c:v>Renhold av fortau, plasser og parkområder der du bor (n=712)</c:v>
                </c:pt>
                <c:pt idx="3">
                  <c:v>Mengden av biltrafikk der du bor (n=712)</c:v>
                </c:pt>
                <c:pt idx="4">
                  <c:v>Tilrettelegging for kildesortering der du bor (n=711)</c:v>
                </c:pt>
                <c:pt idx="5">
                  <c:v>Tømming av papiravfallet ditt der du bor (n=709)</c:v>
                </c:pt>
                <c:pt idx="6">
                  <c:v>Tømming av rest-, plast- og matavfallet ditt, der du bor (n=713)</c:v>
                </c:pt>
              </c:strCache>
            </c:strRef>
          </c:cat>
          <c:val>
            <c:numRef>
              <c:f>Sheet1!$D$2:$D$8</c:f>
              <c:numCache>
                <c:formatCode>0</c:formatCode>
                <c:ptCount val="7"/>
                <c:pt idx="0">
                  <c:v>3</c:v>
                </c:pt>
                <c:pt idx="1">
                  <c:v>5</c:v>
                </c:pt>
                <c:pt idx="2">
                  <c:v>19</c:v>
                </c:pt>
                <c:pt idx="3">
                  <c:v>9</c:v>
                </c:pt>
                <c:pt idx="4">
                  <c:v>3</c:v>
                </c:pt>
                <c:pt idx="5">
                  <c:v>10</c:v>
                </c:pt>
                <c:pt idx="6">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(n=708)</c:v>
                </c:pt>
                <c:pt idx="1">
                  <c:v>Støyforholdene der du bor (n=711)</c:v>
                </c:pt>
                <c:pt idx="2">
                  <c:v>Renhold av fortau, plasser og parkområder der du bor (n=712)</c:v>
                </c:pt>
                <c:pt idx="3">
                  <c:v>Mengden av biltrafikk der du bor (n=712)</c:v>
                </c:pt>
                <c:pt idx="4">
                  <c:v>Tilrettelegging for kildesortering der du bor (n=711)</c:v>
                </c:pt>
                <c:pt idx="5">
                  <c:v>Tømming av papiravfallet ditt der du bor (n=709)</c:v>
                </c:pt>
                <c:pt idx="6">
                  <c:v>Tømming av rest-, plast- og matavfallet ditt, der du bor (n=713)</c:v>
                </c:pt>
              </c:strCache>
            </c:strRef>
          </c:cat>
          <c:val>
            <c:numRef>
              <c:f>Sheet1!$C$2:$C$8</c:f>
              <c:numCache>
                <c:formatCode>0</c:formatCode>
                <c:ptCount val="7"/>
                <c:pt idx="0">
                  <c:v>26</c:v>
                </c:pt>
                <c:pt idx="1">
                  <c:v>24</c:v>
                </c:pt>
                <c:pt idx="2">
                  <c:v>49</c:v>
                </c:pt>
                <c:pt idx="3">
                  <c:v>48</c:v>
                </c:pt>
                <c:pt idx="4">
                  <c:v>26</c:v>
                </c:pt>
                <c:pt idx="5">
                  <c:v>28</c:v>
                </c:pt>
                <c:pt idx="6">
                  <c:v>24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(n=708)</c:v>
                </c:pt>
                <c:pt idx="1">
                  <c:v>Støyforholdene der du bor (n=711)</c:v>
                </c:pt>
                <c:pt idx="2">
                  <c:v>Renhold av fortau, plasser og parkområder der du bor (n=712)</c:v>
                </c:pt>
                <c:pt idx="3">
                  <c:v>Mengden av biltrafikk der du bor (n=712)</c:v>
                </c:pt>
                <c:pt idx="4">
                  <c:v>Tilrettelegging for kildesortering der du bor (n=711)</c:v>
                </c:pt>
                <c:pt idx="5">
                  <c:v>Tømming av papiravfallet ditt der du bor (n=709)</c:v>
                </c:pt>
                <c:pt idx="6">
                  <c:v>Tømming av rest-, plast- og matavfallet ditt, der du bor (n=713)</c:v>
                </c:pt>
              </c:strCache>
            </c:strRef>
          </c:cat>
          <c:val>
            <c:numRef>
              <c:f>Sheet1!$B$2:$B$8</c:f>
              <c:numCache>
                <c:formatCode>0</c:formatCode>
                <c:ptCount val="7"/>
                <c:pt idx="0">
                  <c:v>71</c:v>
                </c:pt>
                <c:pt idx="1">
                  <c:v>71</c:v>
                </c:pt>
                <c:pt idx="2">
                  <c:v>32</c:v>
                </c:pt>
                <c:pt idx="3">
                  <c:v>43</c:v>
                </c:pt>
                <c:pt idx="4">
                  <c:v>70</c:v>
                </c:pt>
                <c:pt idx="5">
                  <c:v>61</c:v>
                </c:pt>
                <c:pt idx="6">
                  <c:v>70</c:v>
                </c:pt>
              </c:numCache>
            </c:numRef>
          </c:val>
        </c:ser>
        <c:dLbls>
          <c:showLegendKey val="0"/>
          <c:showVal val="0"/>
          <c:showCatName val="0"/>
          <c:showSerName val="0"/>
          <c:showPercent val="0"/>
          <c:showBubbleSize val="0"/>
        </c:dLbls>
        <c:gapWidth val="50"/>
        <c:overlap val="100"/>
        <c:axId val="622197360"/>
        <c:axId val="6221977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(n=708)</c:v>
                      </c:pt>
                      <c:pt idx="1">
                        <c:v>Støyforholdene der du bor (n=711)</c:v>
                      </c:pt>
                      <c:pt idx="2">
                        <c:v>Renhold av fortau, plasser og parkområder der du bor (n=712)</c:v>
                      </c:pt>
                      <c:pt idx="3">
                        <c:v>Mengden av biltrafikk der du bor (n=712)</c:v>
                      </c:pt>
                      <c:pt idx="4">
                        <c:v>Tilrettelegging for kildesortering der du bor (n=711)</c:v>
                      </c:pt>
                      <c:pt idx="5">
                        <c:v>Tømming av papiravfallet ditt der du bor (n=709)</c:v>
                      </c:pt>
                      <c:pt idx="6">
                        <c:v>Tømming av rest-, plast- og matavfallet ditt, der du bor (n=713)</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2219736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197752"/>
        <c:crosses val="autoZero"/>
        <c:auto val="0"/>
        <c:lblAlgn val="ctr"/>
        <c:lblOffset val="100"/>
        <c:noMultiLvlLbl val="0"/>
      </c:catAx>
      <c:valAx>
        <c:axId val="6221977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19736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85</c:v>
                </c:pt>
                <c:pt idx="1">
                  <c:v>89</c:v>
                </c:pt>
                <c:pt idx="2">
                  <c:v>82</c:v>
                </c:pt>
                <c:pt idx="3">
                  <c:v>59</c:v>
                </c:pt>
                <c:pt idx="4">
                  <c:v>52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604683848"/>
        <c:axId val="604683456"/>
      </c:barChart>
      <c:catAx>
        <c:axId val="604683848"/>
        <c:scaling>
          <c:orientation val="maxMin"/>
        </c:scaling>
        <c:delete val="1"/>
        <c:axPos val="l"/>
        <c:numFmt formatCode="General" sourceLinked="1"/>
        <c:majorTickMark val="out"/>
        <c:minorTickMark val="none"/>
        <c:tickLblPos val="nextTo"/>
        <c:crossAx val="604683456"/>
        <c:crosses val="autoZero"/>
        <c:auto val="0"/>
        <c:lblAlgn val="ctr"/>
        <c:lblOffset val="100"/>
        <c:noMultiLvlLbl val="0"/>
      </c:catAx>
      <c:valAx>
        <c:axId val="604683456"/>
        <c:scaling>
          <c:orientation val="minMax"/>
          <c:max val="1"/>
          <c:min val="0"/>
        </c:scaling>
        <c:delete val="1"/>
        <c:axPos val="t"/>
        <c:numFmt formatCode="0%" sourceLinked="1"/>
        <c:majorTickMark val="out"/>
        <c:minorTickMark val="none"/>
        <c:tickLblPos val="high"/>
        <c:crossAx val="6046838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71</c:v>
                </c:pt>
                <c:pt idx="1">
                  <c:v>71</c:v>
                </c:pt>
                <c:pt idx="2">
                  <c:v>32</c:v>
                </c:pt>
                <c:pt idx="3">
                  <c:v>43</c:v>
                </c:pt>
                <c:pt idx="4">
                  <c:v>70</c:v>
                </c:pt>
                <c:pt idx="5">
                  <c:v>61</c:v>
                </c:pt>
                <c:pt idx="6">
                  <c:v>70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622198536"/>
        <c:axId val="622198928"/>
      </c:barChart>
      <c:catAx>
        <c:axId val="622198536"/>
        <c:scaling>
          <c:orientation val="maxMin"/>
        </c:scaling>
        <c:delete val="1"/>
        <c:axPos val="l"/>
        <c:numFmt formatCode="General" sourceLinked="1"/>
        <c:majorTickMark val="out"/>
        <c:minorTickMark val="none"/>
        <c:tickLblPos val="nextTo"/>
        <c:crossAx val="622198928"/>
        <c:crosses val="autoZero"/>
        <c:auto val="0"/>
        <c:lblAlgn val="ctr"/>
        <c:lblOffset val="100"/>
        <c:noMultiLvlLbl val="0"/>
      </c:catAx>
      <c:valAx>
        <c:axId val="622198928"/>
        <c:scaling>
          <c:orientation val="minMax"/>
          <c:max val="1"/>
          <c:min val="0"/>
        </c:scaling>
        <c:delete val="1"/>
        <c:axPos val="t"/>
        <c:numFmt formatCode="0%" sourceLinked="1"/>
        <c:majorTickMark val="out"/>
        <c:minorTickMark val="none"/>
        <c:tickLblPos val="high"/>
        <c:crossAx val="62219853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(n=189)</c:v>
                </c:pt>
                <c:pt idx="1">
                  <c:v>Nei (n=457)</c:v>
                </c:pt>
                <c:pt idx="2">
                  <c:v>Vet ikke/usikker (n=70)</c:v>
                </c:pt>
              </c:strCache>
            </c:strRef>
          </c:cat>
          <c:val>
            <c:numRef>
              <c:f>Sheet1!$B$2:$B$4</c:f>
              <c:numCache>
                <c:formatCode>0</c:formatCode>
                <c:ptCount val="3"/>
                <c:pt idx="0">
                  <c:v>26</c:v>
                </c:pt>
                <c:pt idx="1">
                  <c:v>64</c:v>
                </c:pt>
                <c:pt idx="2">
                  <c:v>10</c:v>
                </c:pt>
              </c:numCache>
            </c:numRef>
          </c:val>
        </c:ser>
        <c:dLbls>
          <c:showLegendKey val="0"/>
          <c:showVal val="0"/>
          <c:showCatName val="0"/>
          <c:showSerName val="0"/>
          <c:showPercent val="0"/>
          <c:showBubbleSize val="0"/>
        </c:dLbls>
        <c:gapWidth val="50"/>
        <c:axId val="622193832"/>
        <c:axId val="622194224"/>
      </c:barChart>
      <c:catAx>
        <c:axId val="6221938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194224"/>
        <c:crosses val="autoZero"/>
        <c:auto val="0"/>
        <c:lblAlgn val="ctr"/>
        <c:lblOffset val="100"/>
        <c:tickLblSkip val="1"/>
        <c:noMultiLvlLbl val="0"/>
      </c:catAx>
      <c:valAx>
        <c:axId val="622194224"/>
        <c:scaling>
          <c:orientation val="minMax"/>
          <c:max val="100"/>
          <c:min val="0"/>
        </c:scaling>
        <c:delete val="1"/>
        <c:axPos val="t"/>
        <c:numFmt formatCode="0" sourceLinked="1"/>
        <c:majorTickMark val="out"/>
        <c:minorTickMark val="none"/>
        <c:tickLblPos val="nextTo"/>
        <c:crossAx val="62219383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(n=672)</c:v>
                </c:pt>
                <c:pt idx="1">
                  <c:v>synes du Oslo fortjener å bli tildelt prisen Europas miljøhovedstad? (n=551)</c:v>
                </c:pt>
              </c:strCache>
            </c:strRef>
          </c:cat>
          <c:val>
            <c:numRef>
              <c:f>Sheet1!$D$2:$D$3</c:f>
              <c:numCache>
                <c:formatCode>0</c:formatCode>
                <c:ptCount val="2"/>
                <c:pt idx="0">
                  <c:v>38</c:v>
                </c:pt>
                <c:pt idx="1">
                  <c:v>20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(n=672)</c:v>
                </c:pt>
                <c:pt idx="1">
                  <c:v>synes du Oslo fortjener å bli tildelt prisen Europas miljøhovedstad? (n=551)</c:v>
                </c:pt>
              </c:strCache>
            </c:strRef>
          </c:cat>
          <c:val>
            <c:numRef>
              <c:f>Sheet1!$C$2:$C$3</c:f>
              <c:numCache>
                <c:formatCode>0</c:formatCode>
                <c:ptCount val="2"/>
                <c:pt idx="0">
                  <c:v>36</c:v>
                </c:pt>
                <c:pt idx="1">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(n=672)</c:v>
                </c:pt>
                <c:pt idx="1">
                  <c:v>synes du Oslo fortjener å bli tildelt prisen Europas miljøhovedstad? (n=551)</c:v>
                </c:pt>
              </c:strCache>
            </c:strRef>
          </c:cat>
          <c:val>
            <c:numRef>
              <c:f>Sheet1!$B$2:$B$3</c:f>
              <c:numCache>
                <c:formatCode>0</c:formatCode>
                <c:ptCount val="2"/>
                <c:pt idx="0">
                  <c:v>26</c:v>
                </c:pt>
                <c:pt idx="1">
                  <c:v>24</c:v>
                </c:pt>
              </c:numCache>
            </c:numRef>
          </c:val>
        </c:ser>
        <c:dLbls>
          <c:showLegendKey val="0"/>
          <c:showVal val="0"/>
          <c:showCatName val="0"/>
          <c:showSerName val="0"/>
          <c:showPercent val="0"/>
          <c:showBubbleSize val="0"/>
        </c:dLbls>
        <c:gapWidth val="50"/>
        <c:overlap val="100"/>
        <c:axId val="622199712"/>
        <c:axId val="6222001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(n=672)</c:v>
                      </c:pt>
                      <c:pt idx="1">
                        <c:v>synes du Oslo fortjener å bli tildelt prisen Europas miljøhovedstad? (n=551)</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6221997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200104"/>
        <c:crosses val="autoZero"/>
        <c:auto val="0"/>
        <c:lblAlgn val="ctr"/>
        <c:lblOffset val="100"/>
        <c:noMultiLvlLbl val="0"/>
      </c:catAx>
      <c:valAx>
        <c:axId val="6222001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19971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26</c:v>
                </c:pt>
                <c:pt idx="1">
                  <c:v>24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622200888"/>
        <c:axId val="622201280"/>
      </c:barChart>
      <c:catAx>
        <c:axId val="622200888"/>
        <c:scaling>
          <c:orientation val="maxMin"/>
        </c:scaling>
        <c:delete val="1"/>
        <c:axPos val="l"/>
        <c:numFmt formatCode="General" sourceLinked="1"/>
        <c:majorTickMark val="out"/>
        <c:minorTickMark val="none"/>
        <c:tickLblPos val="nextTo"/>
        <c:crossAx val="622201280"/>
        <c:crosses val="autoZero"/>
        <c:auto val="0"/>
        <c:lblAlgn val="ctr"/>
        <c:lblOffset val="100"/>
        <c:noMultiLvlLbl val="0"/>
      </c:catAx>
      <c:valAx>
        <c:axId val="622201280"/>
        <c:scaling>
          <c:orientation val="minMax"/>
          <c:max val="1"/>
          <c:min val="0"/>
        </c:scaling>
        <c:delete val="1"/>
        <c:axPos val="t"/>
        <c:numFmt formatCode="0%" sourceLinked="1"/>
        <c:majorTickMark val="out"/>
        <c:minorTickMark val="none"/>
        <c:tickLblPos val="high"/>
        <c:crossAx val="6222008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(n=714)</c:v>
                </c:pt>
                <c:pt idx="1">
                  <c:v>Bruker du parker/friområder i området der du bor (inkl. fjorden, marka, osv.) (n=717)</c:v>
                </c:pt>
                <c:pt idx="2">
                  <c:v>Bruker du parker/friområder i Oslo utenfor egen bydel (inkl. fjorden, marka, osv.) (n=713)</c:v>
                </c:pt>
                <c:pt idx="3">
                  <c:v>Deltar du i frivillig organisasjonsvirksomhet (n=714)</c:v>
                </c:pt>
                <c:pt idx="4">
                  <c:v>Driver du med idrett (n=714)</c:v>
                </c:pt>
              </c:strCache>
            </c:strRef>
          </c:cat>
          <c:val>
            <c:numRef>
              <c:f>Sheet1!$G$2:$G$6</c:f>
              <c:numCache>
                <c:formatCode>0</c:formatCode>
                <c:ptCount val="5"/>
                <c:pt idx="0">
                  <c:v>15</c:v>
                </c:pt>
                <c:pt idx="1">
                  <c:v>12</c:v>
                </c:pt>
                <c:pt idx="2">
                  <c:v>3</c:v>
                </c:pt>
                <c:pt idx="3">
                  <c:v>2</c:v>
                </c:pt>
                <c:pt idx="4">
                  <c:v>7</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(n=714)</c:v>
                </c:pt>
                <c:pt idx="1">
                  <c:v>Bruker du parker/friområder i området der du bor (inkl. fjorden, marka, osv.) (n=717)</c:v>
                </c:pt>
                <c:pt idx="2">
                  <c:v>Bruker du parker/friområder i Oslo utenfor egen bydel (inkl. fjorden, marka, osv.) (n=713)</c:v>
                </c:pt>
                <c:pt idx="3">
                  <c:v>Deltar du i frivillig organisasjonsvirksomhet (n=714)</c:v>
                </c:pt>
                <c:pt idx="4">
                  <c:v>Driver du med idrett (n=714)</c:v>
                </c:pt>
              </c:strCache>
            </c:strRef>
          </c:cat>
          <c:val>
            <c:numRef>
              <c:f>Sheet1!$F$2:$F$6</c:f>
              <c:numCache>
                <c:formatCode>0</c:formatCode>
                <c:ptCount val="5"/>
                <c:pt idx="0">
                  <c:v>20</c:v>
                </c:pt>
                <c:pt idx="1">
                  <c:v>46</c:v>
                </c:pt>
                <c:pt idx="2">
                  <c:v>18</c:v>
                </c:pt>
                <c:pt idx="3">
                  <c:v>8</c:v>
                </c:pt>
                <c:pt idx="4">
                  <c:v>39</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(n=714)</c:v>
                </c:pt>
                <c:pt idx="1">
                  <c:v>Bruker du parker/friområder i området der du bor (inkl. fjorden, marka, osv.) (n=717)</c:v>
                </c:pt>
                <c:pt idx="2">
                  <c:v>Bruker du parker/friområder i Oslo utenfor egen bydel (inkl. fjorden, marka, osv.) (n=713)</c:v>
                </c:pt>
                <c:pt idx="3">
                  <c:v>Deltar du i frivillig organisasjonsvirksomhet (n=714)</c:v>
                </c:pt>
                <c:pt idx="4">
                  <c:v>Driver du med idrett (n=714)</c:v>
                </c:pt>
              </c:strCache>
            </c:strRef>
          </c:cat>
          <c:val>
            <c:numRef>
              <c:f>Sheet1!$E$2:$E$6</c:f>
              <c:numCache>
                <c:formatCode>0</c:formatCode>
                <c:ptCount val="5"/>
                <c:pt idx="0">
                  <c:v>16</c:v>
                </c:pt>
                <c:pt idx="1">
                  <c:v>28</c:v>
                </c:pt>
                <c:pt idx="2">
                  <c:v>42</c:v>
                </c:pt>
                <c:pt idx="3">
                  <c:v>11</c:v>
                </c:pt>
                <c:pt idx="4">
                  <c:v>17</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(n=714)</c:v>
                </c:pt>
                <c:pt idx="1">
                  <c:v>Bruker du parker/friområder i området der du bor (inkl. fjorden, marka, osv.) (n=717)</c:v>
                </c:pt>
                <c:pt idx="2">
                  <c:v>Bruker du parker/friområder i Oslo utenfor egen bydel (inkl. fjorden, marka, osv.) (n=713)</c:v>
                </c:pt>
                <c:pt idx="3">
                  <c:v>Deltar du i frivillig organisasjonsvirksomhet (n=714)</c:v>
                </c:pt>
                <c:pt idx="4">
                  <c:v>Driver du med idrett (n=714)</c:v>
                </c:pt>
              </c:strCache>
            </c:strRef>
          </c:cat>
          <c:val>
            <c:numRef>
              <c:f>Sheet1!$D$2:$D$6</c:f>
              <c:numCache>
                <c:formatCode>0</c:formatCode>
                <c:ptCount val="5"/>
                <c:pt idx="0">
                  <c:v>21</c:v>
                </c:pt>
                <c:pt idx="1">
                  <c:v>10</c:v>
                </c:pt>
                <c:pt idx="2">
                  <c:v>29</c:v>
                </c:pt>
                <c:pt idx="3">
                  <c:v>16</c:v>
                </c:pt>
                <c:pt idx="4">
                  <c:v>6</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(n=714)</c:v>
                </c:pt>
                <c:pt idx="1">
                  <c:v>Bruker du parker/friområder i området der du bor (inkl. fjorden, marka, osv.) (n=717)</c:v>
                </c:pt>
                <c:pt idx="2">
                  <c:v>Bruker du parker/friområder i Oslo utenfor egen bydel (inkl. fjorden, marka, osv.) (n=713)</c:v>
                </c:pt>
                <c:pt idx="3">
                  <c:v>Deltar du i frivillig organisasjonsvirksomhet (n=714)</c:v>
                </c:pt>
                <c:pt idx="4">
                  <c:v>Driver du med idrett (n=714)</c:v>
                </c:pt>
              </c:strCache>
            </c:strRef>
          </c:cat>
          <c:val>
            <c:numRef>
              <c:f>Sheet1!$C$2:$C$6</c:f>
              <c:numCache>
                <c:formatCode>0</c:formatCode>
                <c:ptCount val="5"/>
                <c:pt idx="0">
                  <c:v>11</c:v>
                </c:pt>
                <c:pt idx="1">
                  <c:v>2</c:v>
                </c:pt>
                <c:pt idx="2">
                  <c:v>6</c:v>
                </c:pt>
                <c:pt idx="3">
                  <c:v>22</c:v>
                </c:pt>
                <c:pt idx="4">
                  <c:v>10</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(n=714)</c:v>
                </c:pt>
                <c:pt idx="1">
                  <c:v>Bruker du parker/friområder i området der du bor (inkl. fjorden, marka, osv.) (n=717)</c:v>
                </c:pt>
                <c:pt idx="2">
                  <c:v>Bruker du parker/friområder i Oslo utenfor egen bydel (inkl. fjorden, marka, osv.) (n=713)</c:v>
                </c:pt>
                <c:pt idx="3">
                  <c:v>Deltar du i frivillig organisasjonsvirksomhet (n=714)</c:v>
                </c:pt>
                <c:pt idx="4">
                  <c:v>Driver du med idrett (n=714)</c:v>
                </c:pt>
              </c:strCache>
            </c:strRef>
          </c:cat>
          <c:val>
            <c:numRef>
              <c:f>Sheet1!$B$2:$B$6</c:f>
              <c:numCache>
                <c:formatCode>0</c:formatCode>
                <c:ptCount val="5"/>
                <c:pt idx="0">
                  <c:v>16</c:v>
                </c:pt>
                <c:pt idx="1">
                  <c:v>1</c:v>
                </c:pt>
                <c:pt idx="2">
                  <c:v>2</c:v>
                </c:pt>
                <c:pt idx="3">
                  <c:v>41</c:v>
                </c:pt>
                <c:pt idx="4">
                  <c:v>21</c:v>
                </c:pt>
              </c:numCache>
            </c:numRef>
          </c:val>
        </c:ser>
        <c:dLbls>
          <c:showLegendKey val="0"/>
          <c:showVal val="0"/>
          <c:showCatName val="0"/>
          <c:showSerName val="0"/>
          <c:showPercent val="0"/>
          <c:showBubbleSize val="0"/>
        </c:dLbls>
        <c:gapWidth val="50"/>
        <c:overlap val="100"/>
        <c:axId val="622202064"/>
        <c:axId val="622202456"/>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(n=714)</c:v>
                      </c:pt>
                      <c:pt idx="1">
                        <c:v>Bruker du parker/friområder i området der du bor (inkl. fjorden, marka, osv.) (n=717)</c:v>
                      </c:pt>
                      <c:pt idx="2">
                        <c:v>Bruker du parker/friområder i Oslo utenfor egen bydel (inkl. fjorden, marka, osv.) (n=713)</c:v>
                      </c:pt>
                      <c:pt idx="3">
                        <c:v>Deltar du i frivillig organisasjonsvirksomhet (n=714)</c:v>
                      </c:pt>
                      <c:pt idx="4">
                        <c:v>Driver du med idrett (n=714)</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222020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202456"/>
        <c:crosses val="autoZero"/>
        <c:auto val="0"/>
        <c:lblAlgn val="ctr"/>
        <c:lblOffset val="100"/>
        <c:noMultiLvlLbl val="0"/>
      </c:catAx>
      <c:valAx>
        <c:axId val="6222024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202064"/>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35</c:v>
                </c:pt>
                <c:pt idx="1">
                  <c:v>59</c:v>
                </c:pt>
                <c:pt idx="2">
                  <c:v>21</c:v>
                </c:pt>
                <c:pt idx="3">
                  <c:v>10</c:v>
                </c:pt>
                <c:pt idx="4">
                  <c:v>47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622203240"/>
        <c:axId val="622203632"/>
      </c:barChart>
      <c:catAx>
        <c:axId val="622203240"/>
        <c:scaling>
          <c:orientation val="maxMin"/>
        </c:scaling>
        <c:delete val="1"/>
        <c:axPos val="l"/>
        <c:numFmt formatCode="General" sourceLinked="1"/>
        <c:majorTickMark val="out"/>
        <c:minorTickMark val="none"/>
        <c:tickLblPos val="nextTo"/>
        <c:crossAx val="622203632"/>
        <c:crosses val="autoZero"/>
        <c:auto val="0"/>
        <c:lblAlgn val="ctr"/>
        <c:lblOffset val="100"/>
        <c:noMultiLvlLbl val="0"/>
      </c:catAx>
      <c:valAx>
        <c:axId val="622203632"/>
        <c:scaling>
          <c:orientation val="minMax"/>
          <c:max val="1"/>
          <c:min val="0"/>
        </c:scaling>
        <c:delete val="1"/>
        <c:axPos val="t"/>
        <c:numFmt formatCode="0%" sourceLinked="1"/>
        <c:majorTickMark val="out"/>
        <c:minorTickMark val="none"/>
        <c:tickLblPos val="high"/>
        <c:crossAx val="6222032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(n=702)</c:v>
                </c:pt>
                <c:pt idx="1">
                  <c:v>Grusing og salting av veier (n=698)</c:v>
                </c:pt>
                <c:pt idx="2">
                  <c:v>Renhold	av veier (n=696)</c:v>
                </c:pt>
                <c:pt idx="3">
                  <c:v>Standard på veidekket (n=684)</c:v>
                </c:pt>
                <c:pt idx="4">
                  <c:v>Tilrettelegging for syklister (n=657)</c:v>
                </c:pt>
                <c:pt idx="5">
                  <c:v>Tilrettelegging for fotgjengere (n=711)</c:v>
                </c:pt>
                <c:pt idx="6">
                  <c:v>Snørydding, grusing og salting av gang- og sykkelveier (n=668)</c:v>
                </c:pt>
              </c:strCache>
            </c:strRef>
          </c:cat>
          <c:val>
            <c:numRef>
              <c:f>Sheet1!$D$2:$D$8</c:f>
              <c:numCache>
                <c:formatCode>0</c:formatCode>
                <c:ptCount val="7"/>
                <c:pt idx="0">
                  <c:v>42</c:v>
                </c:pt>
                <c:pt idx="1">
                  <c:v>29</c:v>
                </c:pt>
                <c:pt idx="2">
                  <c:v>26</c:v>
                </c:pt>
                <c:pt idx="3">
                  <c:v>51</c:v>
                </c:pt>
                <c:pt idx="4">
                  <c:v>23</c:v>
                </c:pt>
                <c:pt idx="5">
                  <c:v>15</c:v>
                </c:pt>
                <c:pt idx="6">
                  <c:v>41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(n=702)</c:v>
                </c:pt>
                <c:pt idx="1">
                  <c:v>Grusing og salting av veier (n=698)</c:v>
                </c:pt>
                <c:pt idx="2">
                  <c:v>Renhold	av veier (n=696)</c:v>
                </c:pt>
                <c:pt idx="3">
                  <c:v>Standard på veidekket (n=684)</c:v>
                </c:pt>
                <c:pt idx="4">
                  <c:v>Tilrettelegging for syklister (n=657)</c:v>
                </c:pt>
                <c:pt idx="5">
                  <c:v>Tilrettelegging for fotgjengere (n=711)</c:v>
                </c:pt>
                <c:pt idx="6">
                  <c:v>Snørydding, grusing og salting av gang- og sykkelveier (n=668)</c:v>
                </c:pt>
              </c:strCache>
            </c:strRef>
          </c:cat>
          <c:val>
            <c:numRef>
              <c:f>Sheet1!$C$2:$C$8</c:f>
              <c:numCache>
                <c:formatCode>0</c:formatCode>
                <c:ptCount val="7"/>
                <c:pt idx="0">
                  <c:v>42</c:v>
                </c:pt>
                <c:pt idx="1">
                  <c:v>53</c:v>
                </c:pt>
                <c:pt idx="2">
                  <c:v>58</c:v>
                </c:pt>
                <c:pt idx="3">
                  <c:v>40</c:v>
                </c:pt>
                <c:pt idx="4">
                  <c:v>59</c:v>
                </c:pt>
                <c:pt idx="5">
                  <c:v>57</c:v>
                </c:pt>
                <c:pt idx="6">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(n=702)</c:v>
                </c:pt>
                <c:pt idx="1">
                  <c:v>Grusing og salting av veier (n=698)</c:v>
                </c:pt>
                <c:pt idx="2">
                  <c:v>Renhold	av veier (n=696)</c:v>
                </c:pt>
                <c:pt idx="3">
                  <c:v>Standard på veidekket (n=684)</c:v>
                </c:pt>
                <c:pt idx="4">
                  <c:v>Tilrettelegging for syklister (n=657)</c:v>
                </c:pt>
                <c:pt idx="5">
                  <c:v>Tilrettelegging for fotgjengere (n=711)</c:v>
                </c:pt>
                <c:pt idx="6">
                  <c:v>Snørydding, grusing og salting av gang- og sykkelveier (n=668)</c:v>
                </c:pt>
              </c:strCache>
            </c:strRef>
          </c:cat>
          <c:val>
            <c:numRef>
              <c:f>Sheet1!$B$2:$B$8</c:f>
              <c:numCache>
                <c:formatCode>0</c:formatCode>
                <c:ptCount val="7"/>
                <c:pt idx="0">
                  <c:v>16</c:v>
                </c:pt>
                <c:pt idx="1">
                  <c:v>18</c:v>
                </c:pt>
                <c:pt idx="2">
                  <c:v>16</c:v>
                </c:pt>
                <c:pt idx="3">
                  <c:v>8</c:v>
                </c:pt>
                <c:pt idx="4">
                  <c:v>18</c:v>
                </c:pt>
                <c:pt idx="5">
                  <c:v>29</c:v>
                </c:pt>
                <c:pt idx="6">
                  <c:v>13</c:v>
                </c:pt>
              </c:numCache>
            </c:numRef>
          </c:val>
        </c:ser>
        <c:dLbls>
          <c:showLegendKey val="0"/>
          <c:showVal val="0"/>
          <c:showCatName val="0"/>
          <c:showSerName val="0"/>
          <c:showPercent val="0"/>
          <c:showBubbleSize val="0"/>
        </c:dLbls>
        <c:gapWidth val="50"/>
        <c:overlap val="100"/>
        <c:axId val="622204024"/>
        <c:axId val="6222048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(n=702)</c:v>
                      </c:pt>
                      <c:pt idx="1">
                        <c:v>Grusing og salting av veier (n=698)</c:v>
                      </c:pt>
                      <c:pt idx="2">
                        <c:v>Renhold	av veier (n=696)</c:v>
                      </c:pt>
                      <c:pt idx="3">
                        <c:v>Standard på veidekket (n=684)</c:v>
                      </c:pt>
                      <c:pt idx="4">
                        <c:v>Tilrettelegging for syklister (n=657)</c:v>
                      </c:pt>
                      <c:pt idx="5">
                        <c:v>Tilrettelegging for fotgjengere (n=711)</c:v>
                      </c:pt>
                      <c:pt idx="6">
                        <c:v>Snørydding, grusing og salting av gang- og sykkelveier (n=668)</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222040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204808"/>
        <c:crosses val="autoZero"/>
        <c:auto val="0"/>
        <c:lblAlgn val="ctr"/>
        <c:lblOffset val="100"/>
        <c:noMultiLvlLbl val="0"/>
      </c:catAx>
      <c:valAx>
        <c:axId val="6222048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2040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16</c:v>
                </c:pt>
                <c:pt idx="1">
                  <c:v>18</c:v>
                </c:pt>
                <c:pt idx="2">
                  <c:v>16</c:v>
                </c:pt>
                <c:pt idx="3">
                  <c:v>8</c:v>
                </c:pt>
                <c:pt idx="4">
                  <c:v>18</c:v>
                </c:pt>
                <c:pt idx="5">
                  <c:v>29</c:v>
                </c:pt>
                <c:pt idx="6">
                  <c:v>13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622205592"/>
        <c:axId val="622205984"/>
      </c:barChart>
      <c:catAx>
        <c:axId val="622205592"/>
        <c:scaling>
          <c:orientation val="maxMin"/>
        </c:scaling>
        <c:delete val="1"/>
        <c:axPos val="l"/>
        <c:numFmt formatCode="General" sourceLinked="1"/>
        <c:majorTickMark val="out"/>
        <c:minorTickMark val="none"/>
        <c:tickLblPos val="nextTo"/>
        <c:crossAx val="622205984"/>
        <c:crosses val="autoZero"/>
        <c:auto val="0"/>
        <c:lblAlgn val="ctr"/>
        <c:lblOffset val="100"/>
        <c:noMultiLvlLbl val="0"/>
      </c:catAx>
      <c:valAx>
        <c:axId val="622205984"/>
        <c:scaling>
          <c:orientation val="minMax"/>
          <c:max val="1"/>
          <c:min val="0"/>
        </c:scaling>
        <c:delete val="1"/>
        <c:axPos val="t"/>
        <c:numFmt formatCode="0%" sourceLinked="1"/>
        <c:majorTickMark val="out"/>
        <c:minorTickMark val="none"/>
        <c:tickLblPos val="high"/>
        <c:crossAx val="6222055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(n=707)</c:v>
                </c:pt>
                <c:pt idx="1">
                  <c:v>Muligheten for trafikksikker lek i området der du bor  (n=654)</c:v>
                </c:pt>
                <c:pt idx="2">
                  <c:v>Hastigheten på veiene i området der du bor  (n=697)</c:v>
                </c:pt>
                <c:pt idx="3">
                  <c:v>Fortau, fartsdempere og lignende tiltak i området der du bor  (n=692)</c:v>
                </c:pt>
              </c:strCache>
            </c:strRef>
          </c:cat>
          <c:val>
            <c:numRef>
              <c:f>Sheet1!$D$2:$D$5</c:f>
              <c:numCache>
                <c:formatCode>0</c:formatCode>
                <c:ptCount val="4"/>
                <c:pt idx="0">
                  <c:v>8</c:v>
                </c:pt>
                <c:pt idx="1">
                  <c:v>10</c:v>
                </c:pt>
                <c:pt idx="2">
                  <c:v>9</c:v>
                </c:pt>
                <c:pt idx="3">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(n=707)</c:v>
                </c:pt>
                <c:pt idx="1">
                  <c:v>Muligheten for trafikksikker lek i området der du bor  (n=654)</c:v>
                </c:pt>
                <c:pt idx="2">
                  <c:v>Hastigheten på veiene i området der du bor  (n=697)</c:v>
                </c:pt>
                <c:pt idx="3">
                  <c:v>Fortau, fartsdempere og lignende tiltak i området der du bor  (n=692)</c:v>
                </c:pt>
              </c:strCache>
            </c:strRef>
          </c:cat>
          <c:val>
            <c:numRef>
              <c:f>Sheet1!$C$2:$C$5</c:f>
              <c:numCache>
                <c:formatCode>0</c:formatCode>
                <c:ptCount val="4"/>
                <c:pt idx="0">
                  <c:v>50</c:v>
                </c:pt>
                <c:pt idx="1">
                  <c:v>44</c:v>
                </c:pt>
                <c:pt idx="2">
                  <c:v>42</c:v>
                </c:pt>
                <c:pt idx="3">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(n=707)</c:v>
                </c:pt>
                <c:pt idx="1">
                  <c:v>Muligheten for trafikksikker lek i området der du bor  (n=654)</c:v>
                </c:pt>
                <c:pt idx="2">
                  <c:v>Hastigheten på veiene i området der du bor  (n=697)</c:v>
                </c:pt>
                <c:pt idx="3">
                  <c:v>Fortau, fartsdempere og lignende tiltak i området der du bor  (n=692)</c:v>
                </c:pt>
              </c:strCache>
            </c:strRef>
          </c:cat>
          <c:val>
            <c:numRef>
              <c:f>Sheet1!$B$2:$B$5</c:f>
              <c:numCache>
                <c:formatCode>0</c:formatCode>
                <c:ptCount val="4"/>
                <c:pt idx="0">
                  <c:v>42</c:v>
                </c:pt>
                <c:pt idx="1">
                  <c:v>46</c:v>
                </c:pt>
                <c:pt idx="2">
                  <c:v>49</c:v>
                </c:pt>
                <c:pt idx="3">
                  <c:v>41</c:v>
                </c:pt>
              </c:numCache>
            </c:numRef>
          </c:val>
        </c:ser>
        <c:dLbls>
          <c:showLegendKey val="0"/>
          <c:showVal val="0"/>
          <c:showCatName val="0"/>
          <c:showSerName val="0"/>
          <c:showPercent val="0"/>
          <c:showBubbleSize val="0"/>
        </c:dLbls>
        <c:gapWidth val="50"/>
        <c:overlap val="100"/>
        <c:axId val="622206768"/>
        <c:axId val="62220716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(n=707)</c:v>
                      </c:pt>
                      <c:pt idx="1">
                        <c:v>Muligheten for trafikksikker lek i området der du bor  (n=654)</c:v>
                      </c:pt>
                      <c:pt idx="2">
                        <c:v>Hastigheten på veiene i området der du bor  (n=697)</c:v>
                      </c:pt>
                      <c:pt idx="3">
                        <c:v>Fortau, fartsdempere og lignende tiltak i området der du bor  (n=692)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222067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207160"/>
        <c:crosses val="autoZero"/>
        <c:auto val="0"/>
        <c:lblAlgn val="ctr"/>
        <c:lblOffset val="100"/>
        <c:noMultiLvlLbl val="0"/>
      </c:catAx>
      <c:valAx>
        <c:axId val="6222071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2067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42</c:v>
                </c:pt>
                <c:pt idx="1">
                  <c:v>46</c:v>
                </c:pt>
                <c:pt idx="2">
                  <c:v>49</c:v>
                </c:pt>
                <c:pt idx="3">
                  <c:v>41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622207944"/>
        <c:axId val="622208336"/>
      </c:barChart>
      <c:catAx>
        <c:axId val="622207944"/>
        <c:scaling>
          <c:orientation val="maxMin"/>
        </c:scaling>
        <c:delete val="1"/>
        <c:axPos val="l"/>
        <c:numFmt formatCode="General" sourceLinked="1"/>
        <c:majorTickMark val="out"/>
        <c:minorTickMark val="none"/>
        <c:tickLblPos val="nextTo"/>
        <c:crossAx val="622208336"/>
        <c:crosses val="autoZero"/>
        <c:auto val="0"/>
        <c:lblAlgn val="ctr"/>
        <c:lblOffset val="100"/>
        <c:noMultiLvlLbl val="0"/>
      </c:catAx>
      <c:valAx>
        <c:axId val="622208336"/>
        <c:scaling>
          <c:orientation val="minMax"/>
          <c:max val="1"/>
          <c:min val="0"/>
        </c:scaling>
        <c:delete val="1"/>
        <c:axPos val="t"/>
        <c:numFmt formatCode="0%" sourceLinked="1"/>
        <c:majorTickMark val="out"/>
        <c:minorTickMark val="none"/>
        <c:tickLblPos val="high"/>
        <c:crossAx val="6222079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(n=705)</c:v>
                </c:pt>
                <c:pt idx="1">
                  <c:v>Parkeringstilbudet der du bor (n=663)</c:v>
                </c:pt>
                <c:pt idx="2">
                  <c:v>Mulighetene for å sykle der du bor (n=695)</c:v>
                </c:pt>
                <c:pt idx="3">
                  <c:v>Det kollektive transporttilbudet der du bor (n=707)</c:v>
                </c:pt>
              </c:strCache>
            </c:strRef>
          </c:cat>
          <c:val>
            <c:numRef>
              <c:f>Sheet1!$D$2:$D$5</c:f>
              <c:numCache>
                <c:formatCode>0</c:formatCode>
                <c:ptCount val="4"/>
                <c:pt idx="0">
                  <c:v>1</c:v>
                </c:pt>
                <c:pt idx="1">
                  <c:v>12</c:v>
                </c:pt>
                <c:pt idx="2">
                  <c:v>2</c:v>
                </c:pt>
                <c:pt idx="3">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(n=705)</c:v>
                </c:pt>
                <c:pt idx="1">
                  <c:v>Parkeringstilbudet der du bor (n=663)</c:v>
                </c:pt>
                <c:pt idx="2">
                  <c:v>Mulighetene for å sykle der du bor (n=695)</c:v>
                </c:pt>
                <c:pt idx="3">
                  <c:v>Det kollektive transporttilbudet der du bor (n=707)</c:v>
                </c:pt>
              </c:strCache>
            </c:strRef>
          </c:cat>
          <c:val>
            <c:numRef>
              <c:f>Sheet1!$C$2:$C$5</c:f>
              <c:numCache>
                <c:formatCode>0</c:formatCode>
                <c:ptCount val="4"/>
                <c:pt idx="0">
                  <c:v>8</c:v>
                </c:pt>
                <c:pt idx="1">
                  <c:v>32</c:v>
                </c:pt>
                <c:pt idx="2">
                  <c:v>21</c:v>
                </c:pt>
                <c:pt idx="3">
                  <c:v>23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(n=705)</c:v>
                </c:pt>
                <c:pt idx="1">
                  <c:v>Parkeringstilbudet der du bor (n=663)</c:v>
                </c:pt>
                <c:pt idx="2">
                  <c:v>Mulighetene for å sykle der du bor (n=695)</c:v>
                </c:pt>
                <c:pt idx="3">
                  <c:v>Det kollektive transporttilbudet der du bor (n=707)</c:v>
                </c:pt>
              </c:strCache>
            </c:strRef>
          </c:cat>
          <c:val>
            <c:numRef>
              <c:f>Sheet1!$B$2:$B$5</c:f>
              <c:numCache>
                <c:formatCode>0</c:formatCode>
                <c:ptCount val="4"/>
                <c:pt idx="0">
                  <c:v>91</c:v>
                </c:pt>
                <c:pt idx="1">
                  <c:v>56</c:v>
                </c:pt>
                <c:pt idx="2">
                  <c:v>77</c:v>
                </c:pt>
                <c:pt idx="3">
                  <c:v>72</c:v>
                </c:pt>
              </c:numCache>
            </c:numRef>
          </c:val>
        </c:ser>
        <c:dLbls>
          <c:showLegendKey val="0"/>
          <c:showVal val="0"/>
          <c:showCatName val="0"/>
          <c:showSerName val="0"/>
          <c:showPercent val="0"/>
          <c:showBubbleSize val="0"/>
        </c:dLbls>
        <c:gapWidth val="50"/>
        <c:overlap val="100"/>
        <c:axId val="604679536"/>
        <c:axId val="60468032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(n=705)</c:v>
                      </c:pt>
                      <c:pt idx="1">
                        <c:v>Parkeringstilbudet der du bor (n=663)</c:v>
                      </c:pt>
                      <c:pt idx="2">
                        <c:v>Mulighetene for å sykle der du bor (n=695)</c:v>
                      </c:pt>
                      <c:pt idx="3">
                        <c:v>Det kollektive transporttilbudet der du bor (n=707)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046795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4680320"/>
        <c:crosses val="autoZero"/>
        <c:auto val="0"/>
        <c:lblAlgn val="ctr"/>
        <c:lblOffset val="100"/>
        <c:noMultiLvlLbl val="0"/>
      </c:catAx>
      <c:valAx>
        <c:axId val="60468032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46795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(n=508)</c:v>
                </c:pt>
                <c:pt idx="1">
                  <c:v>Tilgang på parker/friområder for barn der du bor (n=627)</c:v>
                </c:pt>
                <c:pt idx="2">
                  <c:v>Trygghet for barn når det gjelder å ferdes ute der du bor (n=626)</c:v>
                </c:pt>
                <c:pt idx="3">
                  <c:v>Oppvekstmiljøet for barn der du bor (n=606)</c:v>
                </c:pt>
                <c:pt idx="4">
                  <c:v>Oppvekstmiljøet for ungdom der du bor (n=544)</c:v>
                </c:pt>
                <c:pt idx="5">
                  <c:v>Barnehagedekningen der du bor (n=359)</c:v>
                </c:pt>
              </c:strCache>
            </c:strRef>
          </c:cat>
          <c:val>
            <c:numRef>
              <c:f>Sheet1!$D$2:$D$7</c:f>
              <c:numCache>
                <c:formatCode>0</c:formatCode>
                <c:ptCount val="6"/>
                <c:pt idx="0">
                  <c:v>2</c:v>
                </c:pt>
                <c:pt idx="1">
                  <c:v>4</c:v>
                </c:pt>
                <c:pt idx="2">
                  <c:v>5</c:v>
                </c:pt>
                <c:pt idx="3">
                  <c:v>1</c:v>
                </c:pt>
                <c:pt idx="4">
                  <c:v>2</c:v>
                </c:pt>
                <c:pt idx="5">
                  <c:v>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(n=508)</c:v>
                </c:pt>
                <c:pt idx="1">
                  <c:v>Tilgang på parker/friområder for barn der du bor (n=627)</c:v>
                </c:pt>
                <c:pt idx="2">
                  <c:v>Trygghet for barn når det gjelder å ferdes ute der du bor (n=626)</c:v>
                </c:pt>
                <c:pt idx="3">
                  <c:v>Oppvekstmiljøet for barn der du bor (n=606)</c:v>
                </c:pt>
                <c:pt idx="4">
                  <c:v>Oppvekstmiljøet for ungdom der du bor (n=544)</c:v>
                </c:pt>
                <c:pt idx="5">
                  <c:v>Barnehagedekningen der du bor (n=359)</c:v>
                </c:pt>
              </c:strCache>
            </c:strRef>
          </c:cat>
          <c:val>
            <c:numRef>
              <c:f>Sheet1!$C$2:$C$7</c:f>
              <c:numCache>
                <c:formatCode>0</c:formatCode>
                <c:ptCount val="6"/>
                <c:pt idx="0">
                  <c:v>19</c:v>
                </c:pt>
                <c:pt idx="1">
                  <c:v>26</c:v>
                </c:pt>
                <c:pt idx="2">
                  <c:v>36</c:v>
                </c:pt>
                <c:pt idx="3">
                  <c:v>16</c:v>
                </c:pt>
                <c:pt idx="4">
                  <c:v>27</c:v>
                </c:pt>
                <c:pt idx="5">
                  <c:v>23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(n=508)</c:v>
                </c:pt>
                <c:pt idx="1">
                  <c:v>Tilgang på parker/friområder for barn der du bor (n=627)</c:v>
                </c:pt>
                <c:pt idx="2">
                  <c:v>Trygghet for barn når det gjelder å ferdes ute der du bor (n=626)</c:v>
                </c:pt>
                <c:pt idx="3">
                  <c:v>Oppvekstmiljøet for barn der du bor (n=606)</c:v>
                </c:pt>
                <c:pt idx="4">
                  <c:v>Oppvekstmiljøet for ungdom der du bor (n=544)</c:v>
                </c:pt>
                <c:pt idx="5">
                  <c:v>Barnehagedekningen der du bor (n=359)</c:v>
                </c:pt>
              </c:strCache>
            </c:strRef>
          </c:cat>
          <c:val>
            <c:numRef>
              <c:f>Sheet1!$B$2:$B$7</c:f>
              <c:numCache>
                <c:formatCode>0</c:formatCode>
                <c:ptCount val="6"/>
                <c:pt idx="0">
                  <c:v>79</c:v>
                </c:pt>
                <c:pt idx="1">
                  <c:v>71</c:v>
                </c:pt>
                <c:pt idx="2">
                  <c:v>58</c:v>
                </c:pt>
                <c:pt idx="3">
                  <c:v>83</c:v>
                </c:pt>
                <c:pt idx="4">
                  <c:v>71</c:v>
                </c:pt>
                <c:pt idx="5">
                  <c:v>75</c:v>
                </c:pt>
              </c:numCache>
            </c:numRef>
          </c:val>
        </c:ser>
        <c:dLbls>
          <c:showLegendKey val="0"/>
          <c:showVal val="0"/>
          <c:showCatName val="0"/>
          <c:showSerName val="0"/>
          <c:showPercent val="0"/>
          <c:showBubbleSize val="0"/>
        </c:dLbls>
        <c:gapWidth val="50"/>
        <c:overlap val="100"/>
        <c:axId val="622209120"/>
        <c:axId val="6222095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(n=508)</c:v>
                      </c:pt>
                      <c:pt idx="1">
                        <c:v>Tilgang på parker/friområder for barn der du bor (n=627)</c:v>
                      </c:pt>
                      <c:pt idx="2">
                        <c:v>Trygghet for barn når det gjelder å ferdes ute der du bor (n=626)</c:v>
                      </c:pt>
                      <c:pt idx="3">
                        <c:v>Oppvekstmiljøet for barn der du bor (n=606)</c:v>
                      </c:pt>
                      <c:pt idx="4">
                        <c:v>Oppvekstmiljøet for ungdom der du bor (n=544)</c:v>
                      </c:pt>
                      <c:pt idx="5">
                        <c:v>Barnehagedekningen der du bor (n=359)</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222091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209512"/>
        <c:crosses val="autoZero"/>
        <c:auto val="0"/>
        <c:lblAlgn val="ctr"/>
        <c:lblOffset val="100"/>
        <c:noMultiLvlLbl val="0"/>
      </c:catAx>
      <c:valAx>
        <c:axId val="6222095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2091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79</c:v>
                </c:pt>
                <c:pt idx="1">
                  <c:v>71</c:v>
                </c:pt>
                <c:pt idx="2">
                  <c:v>58</c:v>
                </c:pt>
                <c:pt idx="3">
                  <c:v>83</c:v>
                </c:pt>
                <c:pt idx="4">
                  <c:v>71</c:v>
                </c:pt>
                <c:pt idx="5">
                  <c:v>75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622210296"/>
        <c:axId val="622210688"/>
      </c:barChart>
      <c:catAx>
        <c:axId val="622210296"/>
        <c:scaling>
          <c:orientation val="maxMin"/>
        </c:scaling>
        <c:delete val="1"/>
        <c:axPos val="l"/>
        <c:numFmt formatCode="General" sourceLinked="1"/>
        <c:majorTickMark val="out"/>
        <c:minorTickMark val="none"/>
        <c:tickLblPos val="nextTo"/>
        <c:crossAx val="622210688"/>
        <c:crosses val="autoZero"/>
        <c:auto val="0"/>
        <c:lblAlgn val="ctr"/>
        <c:lblOffset val="100"/>
        <c:noMultiLvlLbl val="0"/>
      </c:catAx>
      <c:valAx>
        <c:axId val="622210688"/>
        <c:scaling>
          <c:orientation val="minMax"/>
          <c:max val="1"/>
          <c:min val="0"/>
        </c:scaling>
        <c:delete val="1"/>
        <c:axPos val="t"/>
        <c:numFmt formatCode="0%" sourceLinked="1"/>
        <c:majorTickMark val="out"/>
        <c:minorTickMark val="none"/>
        <c:tickLblPos val="high"/>
        <c:crossAx val="6222102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(n=466)</c:v>
                </c:pt>
                <c:pt idx="1">
                  <c:v>Det lokale kulturtilbudet der du bor (n=485)</c:v>
                </c:pt>
                <c:pt idx="2">
                  <c:v>Tilgang til bibliotek der du bor (n=558)</c:v>
                </c:pt>
                <c:pt idx="3">
                  <c:v>Kvalitet på bibliotekstjenesten (n=402)</c:v>
                </c:pt>
              </c:strCache>
            </c:strRef>
          </c:cat>
          <c:val>
            <c:numRef>
              <c:f>Sheet1!$D$2:$D$5</c:f>
              <c:numCache>
                <c:formatCode>0</c:formatCode>
                <c:ptCount val="4"/>
                <c:pt idx="0">
                  <c:v>4</c:v>
                </c:pt>
                <c:pt idx="1">
                  <c:v>8</c:v>
                </c:pt>
                <c:pt idx="2">
                  <c:v>18</c:v>
                </c:pt>
                <c:pt idx="3">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(n=466)</c:v>
                </c:pt>
                <c:pt idx="1">
                  <c:v>Det lokale kulturtilbudet der du bor (n=485)</c:v>
                </c:pt>
                <c:pt idx="2">
                  <c:v>Tilgang til bibliotek der du bor (n=558)</c:v>
                </c:pt>
                <c:pt idx="3">
                  <c:v>Kvalitet på bibliotekstjenesten (n=402)</c:v>
                </c:pt>
              </c:strCache>
            </c:strRef>
          </c:cat>
          <c:val>
            <c:numRef>
              <c:f>Sheet1!$C$2:$C$5</c:f>
              <c:numCache>
                <c:formatCode>0</c:formatCode>
                <c:ptCount val="4"/>
                <c:pt idx="0">
                  <c:v>42</c:v>
                </c:pt>
                <c:pt idx="1">
                  <c:v>60</c:v>
                </c:pt>
                <c:pt idx="2">
                  <c:v>45</c:v>
                </c:pt>
                <c:pt idx="3">
                  <c:v>31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(n=466)</c:v>
                </c:pt>
                <c:pt idx="1">
                  <c:v>Det lokale kulturtilbudet der du bor (n=485)</c:v>
                </c:pt>
                <c:pt idx="2">
                  <c:v>Tilgang til bibliotek der du bor (n=558)</c:v>
                </c:pt>
                <c:pt idx="3">
                  <c:v>Kvalitet på bibliotekstjenesten (n=402)</c:v>
                </c:pt>
              </c:strCache>
            </c:strRef>
          </c:cat>
          <c:val>
            <c:numRef>
              <c:f>Sheet1!$B$2:$B$5</c:f>
              <c:numCache>
                <c:formatCode>0</c:formatCode>
                <c:ptCount val="4"/>
                <c:pt idx="0">
                  <c:v>55</c:v>
                </c:pt>
                <c:pt idx="1">
                  <c:v>32</c:v>
                </c:pt>
                <c:pt idx="2">
                  <c:v>36</c:v>
                </c:pt>
                <c:pt idx="3">
                  <c:v>61</c:v>
                </c:pt>
              </c:numCache>
            </c:numRef>
          </c:val>
        </c:ser>
        <c:dLbls>
          <c:showLegendKey val="0"/>
          <c:showVal val="0"/>
          <c:showCatName val="0"/>
          <c:showSerName val="0"/>
          <c:showPercent val="0"/>
          <c:showBubbleSize val="0"/>
        </c:dLbls>
        <c:gapWidth val="50"/>
        <c:overlap val="100"/>
        <c:axId val="622211472"/>
        <c:axId val="6222118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(n=466)</c:v>
                      </c:pt>
                      <c:pt idx="1">
                        <c:v>Det lokale kulturtilbudet der du bor (n=485)</c:v>
                      </c:pt>
                      <c:pt idx="2">
                        <c:v>Tilgang til bibliotek der du bor (n=558)</c:v>
                      </c:pt>
                      <c:pt idx="3">
                        <c:v>Kvalitet på bibliotekstjenesten (n=402)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222114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211864"/>
        <c:crosses val="autoZero"/>
        <c:auto val="0"/>
        <c:lblAlgn val="ctr"/>
        <c:lblOffset val="100"/>
        <c:noMultiLvlLbl val="0"/>
      </c:catAx>
      <c:valAx>
        <c:axId val="6222118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2114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55</c:v>
                </c:pt>
                <c:pt idx="1">
                  <c:v>32</c:v>
                </c:pt>
                <c:pt idx="2">
                  <c:v>36</c:v>
                </c:pt>
                <c:pt idx="3">
                  <c:v>61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622212648"/>
        <c:axId val="622213040"/>
      </c:barChart>
      <c:catAx>
        <c:axId val="622212648"/>
        <c:scaling>
          <c:orientation val="maxMin"/>
        </c:scaling>
        <c:delete val="1"/>
        <c:axPos val="l"/>
        <c:numFmt formatCode="General" sourceLinked="1"/>
        <c:majorTickMark val="out"/>
        <c:minorTickMark val="none"/>
        <c:tickLblPos val="nextTo"/>
        <c:crossAx val="622213040"/>
        <c:crosses val="autoZero"/>
        <c:auto val="0"/>
        <c:lblAlgn val="ctr"/>
        <c:lblOffset val="100"/>
        <c:noMultiLvlLbl val="0"/>
      </c:catAx>
      <c:valAx>
        <c:axId val="622213040"/>
        <c:scaling>
          <c:orientation val="minMax"/>
          <c:max val="1"/>
          <c:min val="0"/>
        </c:scaling>
        <c:delete val="1"/>
        <c:axPos val="t"/>
        <c:numFmt formatCode="0%" sourceLinked="1"/>
        <c:majorTickMark val="out"/>
        <c:minorTickMark val="none"/>
        <c:tickLblPos val="high"/>
        <c:crossAx val="6222126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(n=599)</c:v>
                </c:pt>
                <c:pt idx="1">
                  <c:v>Informasjon fra Oslo kommune er tydelig og lett å forstå (n=642)</c:v>
                </c:pt>
                <c:pt idx="2">
                  <c:v>Det er enkelt å få tak i informasjonen jeg trenger (n=610)</c:v>
                </c:pt>
                <c:pt idx="3">
                  <c:v>Oslo kommune har gode digitale tjenester (n=541)</c:v>
                </c:pt>
                <c:pt idx="4">
                  <c:v>Det er enkelt å komme i kontakt med Oslo kommune (n=454)</c:v>
                </c:pt>
                <c:pt idx="5">
                  <c:v>Oslo kommunes digitale tjenester er enkle å bruke (n=499)</c:v>
                </c:pt>
              </c:strCache>
            </c:strRef>
          </c:cat>
          <c:val>
            <c:numRef>
              <c:f>Sheet1!$D$2:$D$7</c:f>
              <c:numCache>
                <c:formatCode>0</c:formatCode>
                <c:ptCount val="6"/>
                <c:pt idx="0">
                  <c:v>47</c:v>
                </c:pt>
                <c:pt idx="1">
                  <c:v>18</c:v>
                </c:pt>
                <c:pt idx="2">
                  <c:v>16</c:v>
                </c:pt>
                <c:pt idx="3">
                  <c:v>14</c:v>
                </c:pt>
                <c:pt idx="4">
                  <c:v>23</c:v>
                </c:pt>
                <c:pt idx="5">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(n=599)</c:v>
                </c:pt>
                <c:pt idx="1">
                  <c:v>Informasjon fra Oslo kommune er tydelig og lett å forstå (n=642)</c:v>
                </c:pt>
                <c:pt idx="2">
                  <c:v>Det er enkelt å få tak i informasjonen jeg trenger (n=610)</c:v>
                </c:pt>
                <c:pt idx="3">
                  <c:v>Oslo kommune har gode digitale tjenester (n=541)</c:v>
                </c:pt>
                <c:pt idx="4">
                  <c:v>Det er enkelt å komme i kontakt med Oslo kommune (n=454)</c:v>
                </c:pt>
                <c:pt idx="5">
                  <c:v>Oslo kommunes digitale tjenester er enkle å bruke (n=499)</c:v>
                </c:pt>
              </c:strCache>
            </c:strRef>
          </c:cat>
          <c:val>
            <c:numRef>
              <c:f>Sheet1!$C$2:$C$7</c:f>
              <c:numCache>
                <c:formatCode>0</c:formatCode>
                <c:ptCount val="6"/>
                <c:pt idx="0">
                  <c:v>44</c:v>
                </c:pt>
                <c:pt idx="1">
                  <c:v>56</c:v>
                </c:pt>
                <c:pt idx="2">
                  <c:v>56</c:v>
                </c:pt>
                <c:pt idx="3">
                  <c:v>57</c:v>
                </c:pt>
                <c:pt idx="4">
                  <c:v>52</c:v>
                </c:pt>
                <c:pt idx="5">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(n=599)</c:v>
                </c:pt>
                <c:pt idx="1">
                  <c:v>Informasjon fra Oslo kommune er tydelig og lett å forstå (n=642)</c:v>
                </c:pt>
                <c:pt idx="2">
                  <c:v>Det er enkelt å få tak i informasjonen jeg trenger (n=610)</c:v>
                </c:pt>
                <c:pt idx="3">
                  <c:v>Oslo kommune har gode digitale tjenester (n=541)</c:v>
                </c:pt>
                <c:pt idx="4">
                  <c:v>Det er enkelt å komme i kontakt med Oslo kommune (n=454)</c:v>
                </c:pt>
                <c:pt idx="5">
                  <c:v>Oslo kommunes digitale tjenester er enkle å bruke (n=499)</c:v>
                </c:pt>
              </c:strCache>
            </c:strRef>
          </c:cat>
          <c:val>
            <c:numRef>
              <c:f>Sheet1!$B$2:$B$7</c:f>
              <c:numCache>
                <c:formatCode>0</c:formatCode>
                <c:ptCount val="6"/>
                <c:pt idx="0">
                  <c:v>9</c:v>
                </c:pt>
                <c:pt idx="1">
                  <c:v>27</c:v>
                </c:pt>
                <c:pt idx="2">
                  <c:v>28</c:v>
                </c:pt>
                <c:pt idx="3">
                  <c:v>29</c:v>
                </c:pt>
                <c:pt idx="4">
                  <c:v>25</c:v>
                </c:pt>
                <c:pt idx="5">
                  <c:v>29</c:v>
                </c:pt>
              </c:numCache>
            </c:numRef>
          </c:val>
        </c:ser>
        <c:dLbls>
          <c:showLegendKey val="0"/>
          <c:showVal val="0"/>
          <c:showCatName val="0"/>
          <c:showSerName val="0"/>
          <c:showPercent val="0"/>
          <c:showBubbleSize val="0"/>
        </c:dLbls>
        <c:gapWidth val="50"/>
        <c:overlap val="100"/>
        <c:axId val="622213824"/>
        <c:axId val="6222142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(n=599)</c:v>
                      </c:pt>
                      <c:pt idx="1">
                        <c:v>Informasjon fra Oslo kommune er tydelig og lett å forstå (n=642)</c:v>
                      </c:pt>
                      <c:pt idx="2">
                        <c:v>Det er enkelt å få tak i informasjonen jeg trenger (n=610)</c:v>
                      </c:pt>
                      <c:pt idx="3">
                        <c:v>Oslo kommune har gode digitale tjenester (n=541)</c:v>
                      </c:pt>
                      <c:pt idx="4">
                        <c:v>Det er enkelt å komme i kontakt med Oslo kommune (n=454)</c:v>
                      </c:pt>
                      <c:pt idx="5">
                        <c:v>Oslo kommunes digitale tjenester er enkle å bruke (n=499)</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222138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214216"/>
        <c:crosses val="autoZero"/>
        <c:auto val="0"/>
        <c:lblAlgn val="ctr"/>
        <c:lblOffset val="100"/>
        <c:noMultiLvlLbl val="0"/>
      </c:catAx>
      <c:valAx>
        <c:axId val="6222142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2138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9</c:v>
                </c:pt>
                <c:pt idx="1">
                  <c:v>27</c:v>
                </c:pt>
                <c:pt idx="2">
                  <c:v>28</c:v>
                </c:pt>
                <c:pt idx="3">
                  <c:v>29</c:v>
                </c:pt>
                <c:pt idx="4">
                  <c:v>25</c:v>
                </c:pt>
                <c:pt idx="5">
                  <c:v>29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622215000"/>
        <c:axId val="622215392"/>
      </c:barChart>
      <c:catAx>
        <c:axId val="622215000"/>
        <c:scaling>
          <c:orientation val="maxMin"/>
        </c:scaling>
        <c:delete val="1"/>
        <c:axPos val="l"/>
        <c:numFmt formatCode="General" sourceLinked="1"/>
        <c:majorTickMark val="out"/>
        <c:minorTickMark val="none"/>
        <c:tickLblPos val="nextTo"/>
        <c:crossAx val="622215392"/>
        <c:crosses val="autoZero"/>
        <c:auto val="0"/>
        <c:lblAlgn val="ctr"/>
        <c:lblOffset val="100"/>
        <c:noMultiLvlLbl val="0"/>
      </c:catAx>
      <c:valAx>
        <c:axId val="622215392"/>
        <c:scaling>
          <c:orientation val="minMax"/>
          <c:max val="1"/>
          <c:min val="0"/>
        </c:scaling>
        <c:delete val="1"/>
        <c:axPos val="t"/>
        <c:numFmt formatCode="0%" sourceLinked="1"/>
        <c:majorTickMark val="out"/>
        <c:minorTickMark val="none"/>
        <c:tickLblPos val="high"/>
        <c:crossAx val="6222150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91</c:v>
                </c:pt>
                <c:pt idx="1">
                  <c:v>56</c:v>
                </c:pt>
                <c:pt idx="2">
                  <c:v>77</c:v>
                </c:pt>
                <c:pt idx="3">
                  <c:v>72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604681496"/>
        <c:axId val="604681104"/>
      </c:barChart>
      <c:catAx>
        <c:axId val="604681496"/>
        <c:scaling>
          <c:orientation val="maxMin"/>
        </c:scaling>
        <c:delete val="1"/>
        <c:axPos val="l"/>
        <c:numFmt formatCode="General" sourceLinked="1"/>
        <c:majorTickMark val="out"/>
        <c:minorTickMark val="none"/>
        <c:tickLblPos val="nextTo"/>
        <c:crossAx val="604681104"/>
        <c:crosses val="autoZero"/>
        <c:auto val="0"/>
        <c:lblAlgn val="ctr"/>
        <c:lblOffset val="100"/>
        <c:noMultiLvlLbl val="0"/>
      </c:catAx>
      <c:valAx>
        <c:axId val="604681104"/>
        <c:scaling>
          <c:orientation val="minMax"/>
          <c:max val="1"/>
          <c:min val="0"/>
        </c:scaling>
        <c:delete val="1"/>
        <c:axPos val="t"/>
        <c:numFmt formatCode="0%" sourceLinked="1"/>
        <c:majorTickMark val="out"/>
        <c:minorTickMark val="none"/>
        <c:tickLblPos val="high"/>
        <c:crossAx val="6046814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(n=157)</c:v>
                </c:pt>
                <c:pt idx="1">
                  <c:v>Grunnskolens barnetrinn (1-7) (n=151)</c:v>
                </c:pt>
                <c:pt idx="2">
                  <c:v>Grunnskolens ungdomstrinn (8-10) (n=87)</c:v>
                </c:pt>
                <c:pt idx="3">
                  <c:v>Videregående skole (n=107)</c:v>
                </c:pt>
                <c:pt idx="4">
                  <c:v>Aktivitetsskolen (skolefritidsordningen) (n=97)</c:v>
                </c:pt>
                <c:pt idx="5">
                  <c:v>Kulturskolen (n=30)</c:v>
                </c:pt>
              </c:strCache>
            </c:strRef>
          </c:cat>
          <c:val>
            <c:numRef>
              <c:f>Sheet1!$D$2:$D$7</c:f>
              <c:numCache>
                <c:formatCode>0</c:formatCode>
                <c:ptCount val="6"/>
                <c:pt idx="0">
                  <c:v>0</c:v>
                </c:pt>
                <c:pt idx="1">
                  <c:v>3</c:v>
                </c:pt>
                <c:pt idx="2">
                  <c:v>2</c:v>
                </c:pt>
                <c:pt idx="3">
                  <c:v>5</c:v>
                </c:pt>
                <c:pt idx="4">
                  <c:v>5</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(n=157)</c:v>
                </c:pt>
                <c:pt idx="1">
                  <c:v>Grunnskolens barnetrinn (1-7) (n=151)</c:v>
                </c:pt>
                <c:pt idx="2">
                  <c:v>Grunnskolens ungdomstrinn (8-10) (n=87)</c:v>
                </c:pt>
                <c:pt idx="3">
                  <c:v>Videregående skole (n=107)</c:v>
                </c:pt>
                <c:pt idx="4">
                  <c:v>Aktivitetsskolen (skolefritidsordningen) (n=97)</c:v>
                </c:pt>
                <c:pt idx="5">
                  <c:v>Kulturskolen (n=30)</c:v>
                </c:pt>
              </c:strCache>
            </c:strRef>
          </c:cat>
          <c:val>
            <c:numRef>
              <c:f>Sheet1!$C$2:$C$7</c:f>
              <c:numCache>
                <c:formatCode>0</c:formatCode>
                <c:ptCount val="6"/>
                <c:pt idx="0">
                  <c:v>17</c:v>
                </c:pt>
                <c:pt idx="1">
                  <c:v>21</c:v>
                </c:pt>
                <c:pt idx="2">
                  <c:v>37</c:v>
                </c:pt>
                <c:pt idx="3">
                  <c:v>30</c:v>
                </c:pt>
                <c:pt idx="4">
                  <c:v>37</c:v>
                </c:pt>
                <c:pt idx="5">
                  <c:v>18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(n=157)</c:v>
                </c:pt>
                <c:pt idx="1">
                  <c:v>Grunnskolens barnetrinn (1-7) (n=151)</c:v>
                </c:pt>
                <c:pt idx="2">
                  <c:v>Grunnskolens ungdomstrinn (8-10) (n=87)</c:v>
                </c:pt>
                <c:pt idx="3">
                  <c:v>Videregående skole (n=107)</c:v>
                </c:pt>
                <c:pt idx="4">
                  <c:v>Aktivitetsskolen (skolefritidsordningen) (n=97)</c:v>
                </c:pt>
                <c:pt idx="5">
                  <c:v>Kulturskolen (n=30)</c:v>
                </c:pt>
              </c:strCache>
            </c:strRef>
          </c:cat>
          <c:val>
            <c:numRef>
              <c:f>Sheet1!$B$2:$B$7</c:f>
              <c:numCache>
                <c:formatCode>0</c:formatCode>
                <c:ptCount val="6"/>
                <c:pt idx="0">
                  <c:v>82</c:v>
                </c:pt>
                <c:pt idx="1">
                  <c:v>75</c:v>
                </c:pt>
                <c:pt idx="2">
                  <c:v>61</c:v>
                </c:pt>
                <c:pt idx="3">
                  <c:v>65</c:v>
                </c:pt>
                <c:pt idx="4">
                  <c:v>58</c:v>
                </c:pt>
                <c:pt idx="5">
                  <c:v>82</c:v>
                </c:pt>
              </c:numCache>
            </c:numRef>
          </c:val>
        </c:ser>
        <c:dLbls>
          <c:showLegendKey val="0"/>
          <c:showVal val="0"/>
          <c:showCatName val="0"/>
          <c:showSerName val="0"/>
          <c:showPercent val="0"/>
          <c:showBubbleSize val="0"/>
        </c:dLbls>
        <c:gapWidth val="50"/>
        <c:overlap val="100"/>
        <c:axId val="604677184"/>
        <c:axId val="6046779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(n=157)</c:v>
                      </c:pt>
                      <c:pt idx="1">
                        <c:v>Grunnskolens barnetrinn (1-7) (n=151)</c:v>
                      </c:pt>
                      <c:pt idx="2">
                        <c:v>Grunnskolens ungdomstrinn (8-10) (n=87)</c:v>
                      </c:pt>
                      <c:pt idx="3">
                        <c:v>Videregående skole (n=107)</c:v>
                      </c:pt>
                      <c:pt idx="4">
                        <c:v>Aktivitetsskolen (skolefritidsordningen) (n=97)</c:v>
                      </c:pt>
                      <c:pt idx="5">
                        <c:v>Kulturskolen (n=30)</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0467718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4677968"/>
        <c:crosses val="autoZero"/>
        <c:auto val="0"/>
        <c:lblAlgn val="ctr"/>
        <c:lblOffset val="100"/>
        <c:noMultiLvlLbl val="0"/>
      </c:catAx>
      <c:valAx>
        <c:axId val="6046779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467718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82</c:v>
                </c:pt>
                <c:pt idx="1">
                  <c:v>75</c:v>
                </c:pt>
                <c:pt idx="2">
                  <c:v>61</c:v>
                </c:pt>
                <c:pt idx="3">
                  <c:v>65</c:v>
                </c:pt>
                <c:pt idx="4">
                  <c:v>58</c:v>
                </c:pt>
                <c:pt idx="5">
                  <c:v>82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604679144"/>
        <c:axId val="604678752"/>
      </c:barChart>
      <c:catAx>
        <c:axId val="604679144"/>
        <c:scaling>
          <c:orientation val="maxMin"/>
        </c:scaling>
        <c:delete val="1"/>
        <c:axPos val="l"/>
        <c:numFmt formatCode="General" sourceLinked="1"/>
        <c:majorTickMark val="out"/>
        <c:minorTickMark val="none"/>
        <c:tickLblPos val="nextTo"/>
        <c:crossAx val="604678752"/>
        <c:crosses val="autoZero"/>
        <c:auto val="0"/>
        <c:lblAlgn val="ctr"/>
        <c:lblOffset val="100"/>
        <c:noMultiLvlLbl val="0"/>
      </c:catAx>
      <c:valAx>
        <c:axId val="604678752"/>
        <c:scaling>
          <c:orientation val="minMax"/>
          <c:max val="1"/>
          <c:min val="0"/>
        </c:scaling>
        <c:delete val="1"/>
        <c:axPos val="t"/>
        <c:numFmt formatCode="0%" sourceLinked="1"/>
        <c:majorTickMark val="out"/>
        <c:minorTickMark val="none"/>
        <c:tickLblPos val="high"/>
        <c:crossAx val="6046791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(n=235)</c:v>
                </c:pt>
                <c:pt idx="1">
                  <c:v>Grunnskolens barnetrinn (1-7) (n=221)</c:v>
                </c:pt>
                <c:pt idx="2">
                  <c:v>Grunnskolens ungdomstrinn (8-10) (n=216)</c:v>
                </c:pt>
                <c:pt idx="3">
                  <c:v>Videregående skole (n=188)</c:v>
                </c:pt>
                <c:pt idx="4">
                  <c:v>Aktivitetsskolen (skolefritidsordningen) (n=193)</c:v>
                </c:pt>
                <c:pt idx="5">
                  <c:v>Kulturskolen (n=104)</c:v>
                </c:pt>
              </c:strCache>
            </c:strRef>
          </c:cat>
          <c:val>
            <c:numRef>
              <c:f>Sheet1!$D$2:$D$7</c:f>
              <c:numCache>
                <c:formatCode>0</c:formatCode>
                <c:ptCount val="6"/>
                <c:pt idx="0">
                  <c:v>2</c:v>
                </c:pt>
                <c:pt idx="1">
                  <c:v>3</c:v>
                </c:pt>
                <c:pt idx="2">
                  <c:v>3</c:v>
                </c:pt>
                <c:pt idx="3">
                  <c:v>4</c:v>
                </c:pt>
                <c:pt idx="4">
                  <c:v>6</c:v>
                </c:pt>
                <c:pt idx="5">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(n=235)</c:v>
                </c:pt>
                <c:pt idx="1">
                  <c:v>Grunnskolens barnetrinn (1-7) (n=221)</c:v>
                </c:pt>
                <c:pt idx="2">
                  <c:v>Grunnskolens ungdomstrinn (8-10) (n=216)</c:v>
                </c:pt>
                <c:pt idx="3">
                  <c:v>Videregående skole (n=188)</c:v>
                </c:pt>
                <c:pt idx="4">
                  <c:v>Aktivitetsskolen (skolefritidsordningen) (n=193)</c:v>
                </c:pt>
                <c:pt idx="5">
                  <c:v>Kulturskolen (n=104)</c:v>
                </c:pt>
              </c:strCache>
            </c:strRef>
          </c:cat>
          <c:val>
            <c:numRef>
              <c:f>Sheet1!$C$2:$C$7</c:f>
              <c:numCache>
                <c:formatCode>0</c:formatCode>
                <c:ptCount val="6"/>
                <c:pt idx="0">
                  <c:v>37</c:v>
                </c:pt>
                <c:pt idx="1">
                  <c:v>28</c:v>
                </c:pt>
                <c:pt idx="2">
                  <c:v>39</c:v>
                </c:pt>
                <c:pt idx="3">
                  <c:v>35</c:v>
                </c:pt>
                <c:pt idx="4">
                  <c:v>48</c:v>
                </c:pt>
                <c:pt idx="5">
                  <c:v>57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(n=235)</c:v>
                </c:pt>
                <c:pt idx="1">
                  <c:v>Grunnskolens barnetrinn (1-7) (n=221)</c:v>
                </c:pt>
                <c:pt idx="2">
                  <c:v>Grunnskolens ungdomstrinn (8-10) (n=216)</c:v>
                </c:pt>
                <c:pt idx="3">
                  <c:v>Videregående skole (n=188)</c:v>
                </c:pt>
                <c:pt idx="4">
                  <c:v>Aktivitetsskolen (skolefritidsordningen) (n=193)</c:v>
                </c:pt>
                <c:pt idx="5">
                  <c:v>Kulturskolen (n=104)</c:v>
                </c:pt>
              </c:strCache>
            </c:strRef>
          </c:cat>
          <c:val>
            <c:numRef>
              <c:f>Sheet1!$B$2:$B$7</c:f>
              <c:numCache>
                <c:formatCode>0</c:formatCode>
                <c:ptCount val="6"/>
                <c:pt idx="0">
                  <c:v>61</c:v>
                </c:pt>
                <c:pt idx="1">
                  <c:v>69</c:v>
                </c:pt>
                <c:pt idx="2">
                  <c:v>59</c:v>
                </c:pt>
                <c:pt idx="3">
                  <c:v>61</c:v>
                </c:pt>
                <c:pt idx="4">
                  <c:v>46</c:v>
                </c:pt>
                <c:pt idx="5">
                  <c:v>33</c:v>
                </c:pt>
              </c:numCache>
            </c:numRef>
          </c:val>
        </c:ser>
        <c:dLbls>
          <c:showLegendKey val="0"/>
          <c:showVal val="0"/>
          <c:showCatName val="0"/>
          <c:showSerName val="0"/>
          <c:showPercent val="0"/>
          <c:showBubbleSize val="0"/>
        </c:dLbls>
        <c:gapWidth val="50"/>
        <c:overlap val="100"/>
        <c:axId val="604688944"/>
        <c:axId val="6046877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(n=235)</c:v>
                      </c:pt>
                      <c:pt idx="1">
                        <c:v>Grunnskolens barnetrinn (1-7) (n=221)</c:v>
                      </c:pt>
                      <c:pt idx="2">
                        <c:v>Grunnskolens ungdomstrinn (8-10) (n=216)</c:v>
                      </c:pt>
                      <c:pt idx="3">
                        <c:v>Videregående skole (n=188)</c:v>
                      </c:pt>
                      <c:pt idx="4">
                        <c:v>Aktivitetsskolen (skolefritidsordningen) (n=193)</c:v>
                      </c:pt>
                      <c:pt idx="5">
                        <c:v>Kulturskolen (n=104)</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046889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4687768"/>
        <c:crosses val="autoZero"/>
        <c:auto val="0"/>
        <c:lblAlgn val="ctr"/>
        <c:lblOffset val="100"/>
        <c:noMultiLvlLbl val="0"/>
      </c:catAx>
      <c:valAx>
        <c:axId val="6046877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46889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61</c:v>
                </c:pt>
                <c:pt idx="1">
                  <c:v>69</c:v>
                </c:pt>
                <c:pt idx="2">
                  <c:v>59</c:v>
                </c:pt>
                <c:pt idx="3">
                  <c:v>61</c:v>
                </c:pt>
                <c:pt idx="4">
                  <c:v>46</c:v>
                </c:pt>
                <c:pt idx="5">
                  <c:v>33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622183248"/>
        <c:axId val="622183640"/>
      </c:barChart>
      <c:catAx>
        <c:axId val="622183248"/>
        <c:scaling>
          <c:orientation val="maxMin"/>
        </c:scaling>
        <c:delete val="1"/>
        <c:axPos val="l"/>
        <c:numFmt formatCode="General" sourceLinked="1"/>
        <c:majorTickMark val="out"/>
        <c:minorTickMark val="none"/>
        <c:tickLblPos val="nextTo"/>
        <c:crossAx val="622183640"/>
        <c:crosses val="autoZero"/>
        <c:auto val="0"/>
        <c:lblAlgn val="ctr"/>
        <c:lblOffset val="100"/>
        <c:noMultiLvlLbl val="0"/>
      </c:catAx>
      <c:valAx>
        <c:axId val="622183640"/>
        <c:scaling>
          <c:orientation val="minMax"/>
          <c:max val="1"/>
          <c:min val="0"/>
        </c:scaling>
        <c:delete val="1"/>
        <c:axPos val="t"/>
        <c:numFmt formatCode="0%" sourceLinked="1"/>
        <c:majorTickMark val="out"/>
        <c:minorTickMark val="none"/>
        <c:tickLblPos val="high"/>
        <c:crossAx val="6221832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(n=514)</c:v>
                </c:pt>
                <c:pt idx="1">
                  <c:v>Legevakten (n=269)</c:v>
                </c:pt>
                <c:pt idx="2">
                  <c:v>Helsestasjonstjenesten (n=142)</c:v>
                </c:pt>
                <c:pt idx="3">
                  <c:v>Skolehelsetjenesten (n=100)</c:v>
                </c:pt>
                <c:pt idx="4">
                  <c:v>Sykehjem / botilbud for eldre (n=37)</c:v>
                </c:pt>
                <c:pt idx="5">
                  <c:v>Hjemmetjenesten (n=33)</c:v>
                </c:pt>
                <c:pt idx="6">
                  <c:v>Eldre- /seniorsenteret (n=33)</c:v>
                </c:pt>
                <c:pt idx="7">
                  <c:v>Barnevernstjenesten (n=12)</c:v>
                </c:pt>
                <c:pt idx="8">
                  <c:v>NAV-kontoret (n=117)</c:v>
                </c:pt>
                <c:pt idx="9">
                  <c:v>Aktivitetstilbudet til eldre (n=16)</c:v>
                </c:pt>
              </c:strCache>
            </c:strRef>
          </c:cat>
          <c:val>
            <c:numRef>
              <c:f>Sheet1!$D$2:$D$11</c:f>
              <c:numCache>
                <c:formatCode>0</c:formatCode>
                <c:ptCount val="10"/>
                <c:pt idx="0">
                  <c:v>5</c:v>
                </c:pt>
                <c:pt idx="1">
                  <c:v>6</c:v>
                </c:pt>
                <c:pt idx="2">
                  <c:v>0</c:v>
                </c:pt>
                <c:pt idx="3">
                  <c:v>4</c:v>
                </c:pt>
                <c:pt idx="4">
                  <c:v>13</c:v>
                </c:pt>
                <c:pt idx="5">
                  <c:v>12</c:v>
                </c:pt>
                <c:pt idx="6">
                  <c:v>6</c:v>
                </c:pt>
                <c:pt idx="7">
                  <c:v>21</c:v>
                </c:pt>
                <c:pt idx="8">
                  <c:v>13</c:v>
                </c:pt>
                <c:pt idx="9">
                  <c:v>19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(n=514)</c:v>
                </c:pt>
                <c:pt idx="1">
                  <c:v>Legevakten (n=269)</c:v>
                </c:pt>
                <c:pt idx="2">
                  <c:v>Helsestasjonstjenesten (n=142)</c:v>
                </c:pt>
                <c:pt idx="3">
                  <c:v>Skolehelsetjenesten (n=100)</c:v>
                </c:pt>
                <c:pt idx="4">
                  <c:v>Sykehjem / botilbud for eldre (n=37)</c:v>
                </c:pt>
                <c:pt idx="5">
                  <c:v>Hjemmetjenesten (n=33)</c:v>
                </c:pt>
                <c:pt idx="6">
                  <c:v>Eldre- /seniorsenteret (n=33)</c:v>
                </c:pt>
                <c:pt idx="7">
                  <c:v>Barnevernstjenesten (n=12)</c:v>
                </c:pt>
                <c:pt idx="8">
                  <c:v>NAV-kontoret (n=117)</c:v>
                </c:pt>
                <c:pt idx="9">
                  <c:v>Aktivitetstilbudet til eldre (n=16)</c:v>
                </c:pt>
              </c:strCache>
            </c:strRef>
          </c:cat>
          <c:val>
            <c:numRef>
              <c:f>Sheet1!$C$2:$C$11</c:f>
              <c:numCache>
                <c:formatCode>0</c:formatCode>
                <c:ptCount val="10"/>
                <c:pt idx="0">
                  <c:v>28</c:v>
                </c:pt>
                <c:pt idx="1">
                  <c:v>45</c:v>
                </c:pt>
                <c:pt idx="2">
                  <c:v>27</c:v>
                </c:pt>
                <c:pt idx="3">
                  <c:v>33</c:v>
                </c:pt>
                <c:pt idx="4">
                  <c:v>49</c:v>
                </c:pt>
                <c:pt idx="5">
                  <c:v>54</c:v>
                </c:pt>
                <c:pt idx="6">
                  <c:v>15</c:v>
                </c:pt>
                <c:pt idx="7">
                  <c:v>50</c:v>
                </c:pt>
                <c:pt idx="8">
                  <c:v>44</c:v>
                </c:pt>
                <c:pt idx="9">
                  <c:v>25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(n=514)</c:v>
                </c:pt>
                <c:pt idx="1">
                  <c:v>Legevakten (n=269)</c:v>
                </c:pt>
                <c:pt idx="2">
                  <c:v>Helsestasjonstjenesten (n=142)</c:v>
                </c:pt>
                <c:pt idx="3">
                  <c:v>Skolehelsetjenesten (n=100)</c:v>
                </c:pt>
                <c:pt idx="4">
                  <c:v>Sykehjem / botilbud for eldre (n=37)</c:v>
                </c:pt>
                <c:pt idx="5">
                  <c:v>Hjemmetjenesten (n=33)</c:v>
                </c:pt>
                <c:pt idx="6">
                  <c:v>Eldre- /seniorsenteret (n=33)</c:v>
                </c:pt>
                <c:pt idx="7">
                  <c:v>Barnevernstjenesten (n=12)</c:v>
                </c:pt>
                <c:pt idx="8">
                  <c:v>NAV-kontoret (n=117)</c:v>
                </c:pt>
                <c:pt idx="9">
                  <c:v>Aktivitetstilbudet til eldre (n=16)</c:v>
                </c:pt>
              </c:strCache>
            </c:strRef>
          </c:cat>
          <c:val>
            <c:numRef>
              <c:f>Sheet1!$B$2:$B$11</c:f>
              <c:numCache>
                <c:formatCode>0</c:formatCode>
                <c:ptCount val="10"/>
                <c:pt idx="0">
                  <c:v>67</c:v>
                </c:pt>
                <c:pt idx="1">
                  <c:v>49</c:v>
                </c:pt>
                <c:pt idx="2">
                  <c:v>73</c:v>
                </c:pt>
                <c:pt idx="3">
                  <c:v>63</c:v>
                </c:pt>
                <c:pt idx="4">
                  <c:v>38</c:v>
                </c:pt>
                <c:pt idx="5">
                  <c:v>35</c:v>
                </c:pt>
                <c:pt idx="6">
                  <c:v>78</c:v>
                </c:pt>
                <c:pt idx="7">
                  <c:v>29</c:v>
                </c:pt>
                <c:pt idx="8">
                  <c:v>44</c:v>
                </c:pt>
                <c:pt idx="9">
                  <c:v>57</c:v>
                </c:pt>
              </c:numCache>
            </c:numRef>
          </c:val>
        </c:ser>
        <c:dLbls>
          <c:showLegendKey val="0"/>
          <c:showVal val="0"/>
          <c:showCatName val="0"/>
          <c:showSerName val="0"/>
          <c:showPercent val="0"/>
          <c:showBubbleSize val="0"/>
        </c:dLbls>
        <c:gapWidth val="50"/>
        <c:overlap val="100"/>
        <c:axId val="622184424"/>
        <c:axId val="6221848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(n=514)</c:v>
                      </c:pt>
                      <c:pt idx="1">
                        <c:v>Legevakten (n=269)</c:v>
                      </c:pt>
                      <c:pt idx="2">
                        <c:v>Helsestasjonstjenesten (n=142)</c:v>
                      </c:pt>
                      <c:pt idx="3">
                        <c:v>Skolehelsetjenesten (n=100)</c:v>
                      </c:pt>
                      <c:pt idx="4">
                        <c:v>Sykehjem / botilbud for eldre (n=37)</c:v>
                      </c:pt>
                      <c:pt idx="5">
                        <c:v>Hjemmetjenesten (n=33)</c:v>
                      </c:pt>
                      <c:pt idx="6">
                        <c:v>Eldre- /seniorsenteret (n=33)</c:v>
                      </c:pt>
                      <c:pt idx="7">
                        <c:v>Barnevernstjenesten (n=12)</c:v>
                      </c:pt>
                      <c:pt idx="8">
                        <c:v>NAV-kontoret (n=117)</c:v>
                      </c:pt>
                      <c:pt idx="9">
                        <c:v>Aktivitetstilbudet til eldre (n=16)</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6221844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2184816"/>
        <c:crosses val="autoZero"/>
        <c:auto val="0"/>
        <c:lblAlgn val="ctr"/>
        <c:lblOffset val="100"/>
        <c:noMultiLvlLbl val="0"/>
      </c:catAx>
      <c:valAx>
        <c:axId val="6221848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21844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Nordre Aker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72803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D1B619D-B550-498F-A43B-1FEFE982D295}"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667655001"/>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591786440"/>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C9F2800-51DC-4411-AC92-508CD5211857}"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4047496966"/>
              </p:ext>
            </p:extLst>
          </p:nvPr>
        </p:nvGraphicFramePr>
        <p:xfrm>
          <a:off x="609600" y="1600200"/>
          <a:ext cx="928165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513968630"/>
              </p:ext>
            </p:extLst>
          </p:nvPr>
        </p:nvGraphicFramePr>
        <p:xfrm>
          <a:off x="8760542" y="1600200"/>
          <a:ext cx="2821858"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C7BCDAD-0EDF-4239-AFD7-21046325005A}"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214923888"/>
              </p:ext>
            </p:extLst>
          </p:nvPr>
        </p:nvGraphicFramePr>
        <p:xfrm>
          <a:off x="609599" y="1600200"/>
          <a:ext cx="919316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605803004"/>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33922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8D4A888-4A88-49BE-9F3C-712859B38F2F}"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2600923526"/>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38283684"/>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B2F098D-0AE1-40CD-B3B4-E7319542B1D3}"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778086580"/>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987883603"/>
              </p:ext>
            </p:extLst>
          </p:nvPr>
        </p:nvGraphicFramePr>
        <p:xfrm>
          <a:off x="6197600" y="1600200"/>
          <a:ext cx="5384800" cy="45259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221855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1D25E89-889F-42F8-809E-1EA39A621FFD}"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2887740660"/>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91671993"/>
              </p:ext>
            </p:extLst>
          </p:nvPr>
        </p:nvGraphicFramePr>
        <p:xfrm>
          <a:off x="8750710" y="1600200"/>
          <a:ext cx="283169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D169CD8-EA47-4878-BCB5-ED4B15BAA91D}"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3064086772"/>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99338029"/>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28C0E9A8-F775-47D4-ADA9-CC85DAA332D1}"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3472745683"/>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381826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BD6E0D8-F183-4543-BC3C-20071F5DFABE}"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406222366"/>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89967832"/>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369531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B07EA37-E3E7-4262-89C1-FFA9F8A4A144}"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367543220"/>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65229264"/>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6294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A6083BC-4B71-472C-8BB5-696E19DEA5CD}"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3233911751"/>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62267568"/>
              </p:ext>
            </p:extLst>
          </p:nvPr>
        </p:nvGraphicFramePr>
        <p:xfrm>
          <a:off x="8750710" y="1600200"/>
          <a:ext cx="283169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DF49479-0B13-4B59-A864-92CC3DA2A41C}"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2087974318"/>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047559386"/>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350928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19AF0C4-C245-441F-868D-F725BA19E2C1}"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1121788072"/>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039921692"/>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72870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8233FC4-8C25-4083-B62E-05132F509C56}"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3335342167"/>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909483823"/>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12266112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137171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E058954-6753-4C4E-BE2C-611C1392C311}"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449016775"/>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780197"/>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641 </a:t>
            </a:r>
            <a:r>
              <a:rPr lang="nb-NO" sz="1200" dirty="0" smtId="4294967295"/>
              <a:t>svar fra bydel </a:t>
            </a:r>
            <a:r>
              <a:rPr lang="nb-NO" sz="1200" dirty="0" smtClean="0" smtId="4294967295"/>
              <a:t>Nordre Aker (720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603898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273513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C5D76A6-4A07-4DCA-99EF-2C7346B3E523}"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808542025"/>
              </p:ext>
            </p:extLst>
          </p:nvPr>
        </p:nvGraphicFramePr>
        <p:xfrm>
          <a:off x="609600" y="1600200"/>
          <a:ext cx="938980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2467014600"/>
              </p:ext>
            </p:extLst>
          </p:nvPr>
        </p:nvGraphicFramePr>
        <p:xfrm>
          <a:off x="8711920" y="1600200"/>
          <a:ext cx="287047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DA8391A-63D6-47A1-88CE-753527CF0C91}"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193997508"/>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762180673"/>
              </p:ext>
            </p:extLst>
          </p:nvPr>
        </p:nvGraphicFramePr>
        <p:xfrm>
          <a:off x="8750710" y="1600200"/>
          <a:ext cx="283169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375076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66BE734-03B4-4091-87FC-80C8D053B5BB}"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1686054576"/>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915801281"/>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customXml/itemProps2.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TotalTime>
  <Words>1122</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7</cp:revision>
  <cp:lastPrinted>2017-03-24T13:40:26Z</cp:lastPrinted>
  <dcterms:created xsi:type="dcterms:W3CDTF">2017-08-30T11:56:19Z</dcterms:created>
  <dcterms:modified xsi:type="dcterms:W3CDTF">2018-08-27T15:27:39Z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