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5" autoAdjust="0"/>
    <p:restoredTop sz="94476" autoAdjust="0"/>
  </p:normalViewPr>
  <p:slideViewPr>
    <p:cSldViewPr snapToGrid="0" showGuides="1">
      <p:cViewPr varScale="1">
        <p:scale>
          <a:sx n="108" d="100"/>
          <a:sy n="108" d="100"/>
        </p:scale>
        <p:origin x="132" y="612"/>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I </a:t>
            </a:r>
            <a:r>
              <a:rPr lang="nb-NO"/>
              <a:t>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(n=919)</c:v>
                </c:pt>
                <c:pt idx="1">
                  <c:v>Trives du i området der du bor? (n=882)</c:v>
                </c:pt>
                <c:pt idx="2">
                  <c:v>Er det pent i området der du bor? (n=917)</c:v>
                </c:pt>
                <c:pt idx="3">
                  <c:v>Finnes det utendørs møteplasser som er fristende å bruke i området der du bor? (n=899)</c:v>
                </c:pt>
                <c:pt idx="4">
                  <c:v>Er du en del av et godt nabofelleskap? (n=884)</c:v>
                </c:pt>
              </c:strCache>
            </c:strRef>
          </c:cat>
          <c:val>
            <c:numRef>
              <c:f>Sheet1!$D$2:$D$6</c:f>
              <c:numCache>
                <c:formatCode>0</c:formatCode>
                <c:ptCount val="5"/>
                <c:pt idx="0">
                  <c:v>2</c:v>
                </c:pt>
                <c:pt idx="1">
                  <c:v>1</c:v>
                </c:pt>
                <c:pt idx="2">
                  <c:v>2</c:v>
                </c:pt>
                <c:pt idx="3">
                  <c:v>4</c:v>
                </c:pt>
                <c:pt idx="4">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(n=919)</c:v>
                </c:pt>
                <c:pt idx="1">
                  <c:v>Trives du i området der du bor? (n=882)</c:v>
                </c:pt>
                <c:pt idx="2">
                  <c:v>Er det pent i området der du bor? (n=917)</c:v>
                </c:pt>
                <c:pt idx="3">
                  <c:v>Finnes det utendørs møteplasser som er fristende å bruke i området der du bor? (n=899)</c:v>
                </c:pt>
                <c:pt idx="4">
                  <c:v>Er du en del av et godt nabofelleskap? (n=884)</c:v>
                </c:pt>
              </c:strCache>
            </c:strRef>
          </c:cat>
          <c:val>
            <c:numRef>
              <c:f>Sheet1!$C$2:$C$6</c:f>
              <c:numCache>
                <c:formatCode>0</c:formatCode>
                <c:ptCount val="5"/>
                <c:pt idx="0">
                  <c:v>17</c:v>
                </c:pt>
                <c:pt idx="1">
                  <c:v>12</c:v>
                </c:pt>
                <c:pt idx="2">
                  <c:v>22</c:v>
                </c:pt>
                <c:pt idx="3">
                  <c:v>28</c:v>
                </c:pt>
                <c:pt idx="4">
                  <c:v>43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(n=919)</c:v>
                </c:pt>
                <c:pt idx="1">
                  <c:v>Trives du i området der du bor? (n=882)</c:v>
                </c:pt>
                <c:pt idx="2">
                  <c:v>Er det pent i området der du bor? (n=917)</c:v>
                </c:pt>
                <c:pt idx="3">
                  <c:v>Finnes det utendørs møteplasser som er fristende å bruke i området der du bor? (n=899)</c:v>
                </c:pt>
                <c:pt idx="4">
                  <c:v>Er du en del av et godt nabofelleskap? (n=884)</c:v>
                </c:pt>
              </c:strCache>
            </c:strRef>
          </c:cat>
          <c:val>
            <c:numRef>
              <c:f>Sheet1!$B$2:$B$6</c:f>
              <c:numCache>
                <c:formatCode>0</c:formatCode>
                <c:ptCount val="5"/>
                <c:pt idx="0">
                  <c:v>80</c:v>
                </c:pt>
                <c:pt idx="1">
                  <c:v>87</c:v>
                </c:pt>
                <c:pt idx="2">
                  <c:v>76</c:v>
                </c:pt>
                <c:pt idx="3">
                  <c:v>69</c:v>
                </c:pt>
                <c:pt idx="4">
                  <c:v>40</c:v>
                </c:pt>
              </c:numCache>
            </c:numRef>
          </c:val>
        </c:ser>
        <c:dLbls>
          <c:showLegendKey val="0"/>
          <c:showVal val="0"/>
          <c:showCatName val="0"/>
          <c:showSerName val="0"/>
          <c:showPercent val="0"/>
          <c:showBubbleSize val="0"/>
        </c:dLbls>
        <c:gapWidth val="50"/>
        <c:overlap val="100"/>
        <c:axId val="547050512"/>
        <c:axId val="5470509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(n=919)</c:v>
                      </c:pt>
                      <c:pt idx="1">
                        <c:v>Trives du i området der du bor? (n=882)</c:v>
                      </c:pt>
                      <c:pt idx="2">
                        <c:v>Er det pent i området der du bor? (n=917)</c:v>
                      </c:pt>
                      <c:pt idx="3">
                        <c:v>Finnes det utendørs møteplasser som er fristende å bruke i området der du bor? (n=899)</c:v>
                      </c:pt>
                      <c:pt idx="4">
                        <c:v>Er du en del av et godt nabofelleskap? (n=884)</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470505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7050904"/>
        <c:crosses val="autoZero"/>
        <c:auto val="0"/>
        <c:lblAlgn val="ctr"/>
        <c:lblOffset val="100"/>
        <c:noMultiLvlLbl val="0"/>
      </c:catAx>
      <c:valAx>
        <c:axId val="5470509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705051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3127615051205677"/>
          <c:w val="0.41552609541182373"/>
          <c:h val="0.7211802217561214"/>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62</c:v>
                </c:pt>
                <c:pt idx="1">
                  <c:v>46</c:v>
                </c:pt>
                <c:pt idx="2">
                  <c:v>70</c:v>
                </c:pt>
                <c:pt idx="3">
                  <c:v>68</c:v>
                </c:pt>
                <c:pt idx="4">
                  <c:v>12</c:v>
                </c:pt>
                <c:pt idx="5">
                  <c:v>20</c:v>
                </c:pt>
                <c:pt idx="6">
                  <c:v>60</c:v>
                </c:pt>
                <c:pt idx="7">
                  <c:v>54</c:v>
                </c:pt>
                <c:pt idx="8">
                  <c:v>32</c:v>
                </c:pt>
                <c:pt idx="9">
                  <c:v>59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547090048"/>
        <c:axId val="550579272"/>
      </c:barChart>
      <c:catAx>
        <c:axId val="547090048"/>
        <c:scaling>
          <c:orientation val="maxMin"/>
        </c:scaling>
        <c:delete val="1"/>
        <c:axPos val="l"/>
        <c:numFmt formatCode="General" sourceLinked="1"/>
        <c:majorTickMark val="out"/>
        <c:minorTickMark val="none"/>
        <c:tickLblPos val="nextTo"/>
        <c:crossAx val="550579272"/>
        <c:crosses val="autoZero"/>
        <c:auto val="0"/>
        <c:lblAlgn val="ctr"/>
        <c:lblOffset val="100"/>
        <c:noMultiLvlLbl val="0"/>
      </c:catAx>
      <c:valAx>
        <c:axId val="550579272"/>
        <c:scaling>
          <c:orientation val="minMax"/>
          <c:max val="1"/>
          <c:min val="0"/>
        </c:scaling>
        <c:delete val="1"/>
        <c:axPos val="t"/>
        <c:numFmt formatCode="0%" sourceLinked="1"/>
        <c:majorTickMark val="out"/>
        <c:minorTickMark val="none"/>
        <c:tickLblPos val="high"/>
        <c:crossAx val="5470900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Basert </a:t>
            </a:r>
            <a:r>
              <a:rPr lang="nb-NO"/>
              <a:t>på ditt inntrykk,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(n=80)</c:v>
                </c:pt>
                <c:pt idx="1">
                  <c:v>Legevakten (n=272)</c:v>
                </c:pt>
                <c:pt idx="2">
                  <c:v>Helsestasjonstjenesten (n=122)</c:v>
                </c:pt>
                <c:pt idx="3">
                  <c:v>Skolehelsetjenesten (n=112)</c:v>
                </c:pt>
                <c:pt idx="4">
                  <c:v>Sykehjem / botilbud for eldre (n=139)</c:v>
                </c:pt>
                <c:pt idx="5">
                  <c:v>Hjemmetjenesten (n=116)</c:v>
                </c:pt>
                <c:pt idx="6">
                  <c:v>Eldre- /seniorsenteret (n=106)</c:v>
                </c:pt>
                <c:pt idx="7">
                  <c:v>Barnevernstjenesten (n=91)</c:v>
                </c:pt>
                <c:pt idx="8">
                  <c:v>NAV-kontoret (n=122)</c:v>
                </c:pt>
                <c:pt idx="9">
                  <c:v>Aktivitetstilbudet til eldre (n=111)</c:v>
                </c:pt>
              </c:strCache>
            </c:strRef>
          </c:cat>
          <c:val>
            <c:numRef>
              <c:f>Sheet1!$D$2:$D$11</c:f>
              <c:numCache>
                <c:formatCode>0</c:formatCode>
                <c:ptCount val="10"/>
                <c:pt idx="0">
                  <c:v>15</c:v>
                </c:pt>
                <c:pt idx="1">
                  <c:v>14</c:v>
                </c:pt>
                <c:pt idx="2">
                  <c:v>11</c:v>
                </c:pt>
                <c:pt idx="3">
                  <c:v>8</c:v>
                </c:pt>
                <c:pt idx="4">
                  <c:v>31</c:v>
                </c:pt>
                <c:pt idx="5">
                  <c:v>26</c:v>
                </c:pt>
                <c:pt idx="6">
                  <c:v>20</c:v>
                </c:pt>
                <c:pt idx="7">
                  <c:v>25</c:v>
                </c:pt>
                <c:pt idx="8">
                  <c:v>22</c:v>
                </c:pt>
                <c:pt idx="9">
                  <c:v>32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(n=80)</c:v>
                </c:pt>
                <c:pt idx="1">
                  <c:v>Legevakten (n=272)</c:v>
                </c:pt>
                <c:pt idx="2">
                  <c:v>Helsestasjonstjenesten (n=122)</c:v>
                </c:pt>
                <c:pt idx="3">
                  <c:v>Skolehelsetjenesten (n=112)</c:v>
                </c:pt>
                <c:pt idx="4">
                  <c:v>Sykehjem / botilbud for eldre (n=139)</c:v>
                </c:pt>
                <c:pt idx="5">
                  <c:v>Hjemmetjenesten (n=116)</c:v>
                </c:pt>
                <c:pt idx="6">
                  <c:v>Eldre- /seniorsenteret (n=106)</c:v>
                </c:pt>
                <c:pt idx="7">
                  <c:v>Barnevernstjenesten (n=91)</c:v>
                </c:pt>
                <c:pt idx="8">
                  <c:v>NAV-kontoret (n=122)</c:v>
                </c:pt>
                <c:pt idx="9">
                  <c:v>Aktivitetstilbudet til eldre (n=111)</c:v>
                </c:pt>
              </c:strCache>
            </c:strRef>
          </c:cat>
          <c:val>
            <c:numRef>
              <c:f>Sheet1!$C$2:$C$11</c:f>
              <c:numCache>
                <c:formatCode>0</c:formatCode>
                <c:ptCount val="10"/>
                <c:pt idx="0">
                  <c:v>34</c:v>
                </c:pt>
                <c:pt idx="1">
                  <c:v>48</c:v>
                </c:pt>
                <c:pt idx="2">
                  <c:v>44</c:v>
                </c:pt>
                <c:pt idx="3">
                  <c:v>63</c:v>
                </c:pt>
                <c:pt idx="4">
                  <c:v>60</c:v>
                </c:pt>
                <c:pt idx="5">
                  <c:v>59</c:v>
                </c:pt>
                <c:pt idx="6">
                  <c:v>53</c:v>
                </c:pt>
                <c:pt idx="7">
                  <c:v>59</c:v>
                </c:pt>
                <c:pt idx="8">
                  <c:v>49</c:v>
                </c:pt>
                <c:pt idx="9">
                  <c:v>47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(n=80)</c:v>
                </c:pt>
                <c:pt idx="1">
                  <c:v>Legevakten (n=272)</c:v>
                </c:pt>
                <c:pt idx="2">
                  <c:v>Helsestasjonstjenesten (n=122)</c:v>
                </c:pt>
                <c:pt idx="3">
                  <c:v>Skolehelsetjenesten (n=112)</c:v>
                </c:pt>
                <c:pt idx="4">
                  <c:v>Sykehjem / botilbud for eldre (n=139)</c:v>
                </c:pt>
                <c:pt idx="5">
                  <c:v>Hjemmetjenesten (n=116)</c:v>
                </c:pt>
                <c:pt idx="6">
                  <c:v>Eldre- /seniorsenteret (n=106)</c:v>
                </c:pt>
                <c:pt idx="7">
                  <c:v>Barnevernstjenesten (n=91)</c:v>
                </c:pt>
                <c:pt idx="8">
                  <c:v>NAV-kontoret (n=122)</c:v>
                </c:pt>
                <c:pt idx="9">
                  <c:v>Aktivitetstilbudet til eldre (n=111)</c:v>
                </c:pt>
              </c:strCache>
            </c:strRef>
          </c:cat>
          <c:val>
            <c:numRef>
              <c:f>Sheet1!$B$2:$B$11</c:f>
              <c:numCache>
                <c:formatCode>0</c:formatCode>
                <c:ptCount val="10"/>
                <c:pt idx="0">
                  <c:v>51</c:v>
                </c:pt>
                <c:pt idx="1">
                  <c:v>39</c:v>
                </c:pt>
                <c:pt idx="2">
                  <c:v>45</c:v>
                </c:pt>
                <c:pt idx="3">
                  <c:v>29</c:v>
                </c:pt>
                <c:pt idx="4">
                  <c:v>9</c:v>
                </c:pt>
                <c:pt idx="5">
                  <c:v>15</c:v>
                </c:pt>
                <c:pt idx="6">
                  <c:v>27</c:v>
                </c:pt>
                <c:pt idx="7">
                  <c:v>16</c:v>
                </c:pt>
                <c:pt idx="8">
                  <c:v>29</c:v>
                </c:pt>
                <c:pt idx="9">
                  <c:v>22</c:v>
                </c:pt>
              </c:numCache>
            </c:numRef>
          </c:val>
        </c:ser>
        <c:dLbls>
          <c:showLegendKey val="0"/>
          <c:showVal val="0"/>
          <c:showCatName val="0"/>
          <c:showSerName val="0"/>
          <c:showPercent val="0"/>
          <c:showBubbleSize val="0"/>
        </c:dLbls>
        <c:gapWidth val="50"/>
        <c:overlap val="100"/>
        <c:axId val="550580056"/>
        <c:axId val="5505804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(n=80)</c:v>
                      </c:pt>
                      <c:pt idx="1">
                        <c:v>Legevakten (n=272)</c:v>
                      </c:pt>
                      <c:pt idx="2">
                        <c:v>Helsestasjonstjenesten (n=122)</c:v>
                      </c:pt>
                      <c:pt idx="3">
                        <c:v>Skolehelsetjenesten (n=112)</c:v>
                      </c:pt>
                      <c:pt idx="4">
                        <c:v>Sykehjem / botilbud for eldre (n=139)</c:v>
                      </c:pt>
                      <c:pt idx="5">
                        <c:v>Hjemmetjenesten (n=116)</c:v>
                      </c:pt>
                      <c:pt idx="6">
                        <c:v>Eldre- /seniorsenteret (n=106)</c:v>
                      </c:pt>
                      <c:pt idx="7">
                        <c:v>Barnevernstjenesten (n=91)</c:v>
                      </c:pt>
                      <c:pt idx="8">
                        <c:v>NAV-kontoret (n=122)</c:v>
                      </c:pt>
                      <c:pt idx="9">
                        <c:v>Aktivitetstilbudet til eldre (n=111)</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505800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0580448"/>
        <c:crosses val="autoZero"/>
        <c:auto val="0"/>
        <c:lblAlgn val="ctr"/>
        <c:lblOffset val="100"/>
        <c:noMultiLvlLbl val="0"/>
      </c:catAx>
      <c:valAx>
        <c:axId val="5505804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058005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51</c:v>
                </c:pt>
                <c:pt idx="1">
                  <c:v>39</c:v>
                </c:pt>
                <c:pt idx="2">
                  <c:v>45</c:v>
                </c:pt>
                <c:pt idx="3">
                  <c:v>29</c:v>
                </c:pt>
                <c:pt idx="4">
                  <c:v>9</c:v>
                </c:pt>
                <c:pt idx="5">
                  <c:v>15</c:v>
                </c:pt>
                <c:pt idx="6">
                  <c:v>27</c:v>
                </c:pt>
                <c:pt idx="7">
                  <c:v>16</c:v>
                </c:pt>
                <c:pt idx="8">
                  <c:v>29</c:v>
                </c:pt>
                <c:pt idx="9">
                  <c:v>22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550581232"/>
        <c:axId val="550581624"/>
      </c:barChart>
      <c:catAx>
        <c:axId val="550581232"/>
        <c:scaling>
          <c:orientation val="maxMin"/>
        </c:scaling>
        <c:delete val="1"/>
        <c:axPos val="l"/>
        <c:numFmt formatCode="General" sourceLinked="1"/>
        <c:majorTickMark val="out"/>
        <c:minorTickMark val="none"/>
        <c:tickLblPos val="nextTo"/>
        <c:crossAx val="550581624"/>
        <c:crosses val="autoZero"/>
        <c:auto val="0"/>
        <c:lblAlgn val="ctr"/>
        <c:lblOffset val="100"/>
        <c:noMultiLvlLbl val="0"/>
      </c:catAx>
      <c:valAx>
        <c:axId val="550581624"/>
        <c:scaling>
          <c:orientation val="minMax"/>
          <c:max val="1"/>
          <c:min val="0"/>
        </c:scaling>
        <c:delete val="1"/>
        <c:axPos val="t"/>
        <c:numFmt formatCode="0%" sourceLinked="1"/>
        <c:majorTickMark val="out"/>
        <c:minorTickMark val="none"/>
        <c:tickLblPos val="high"/>
        <c:crossAx val="5505812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(n=931)</c:v>
                </c:pt>
                <c:pt idx="1">
                  <c:v>kveldstid i Oslo sentrum  (n=908)</c:v>
                </c:pt>
                <c:pt idx="2">
                  <c:v>dagtid der du bor (n=935)</c:v>
                </c:pt>
                <c:pt idx="3">
                  <c:v>kveldstid der du bor (n=925)</c:v>
                </c:pt>
              </c:strCache>
            </c:strRef>
          </c:cat>
          <c:val>
            <c:numRef>
              <c:f>Sheet1!$D$2:$D$5</c:f>
              <c:numCache>
                <c:formatCode>0</c:formatCode>
                <c:ptCount val="4"/>
                <c:pt idx="0">
                  <c:v>2</c:v>
                </c:pt>
                <c:pt idx="1">
                  <c:v>14</c:v>
                </c:pt>
                <c:pt idx="2">
                  <c:v>1</c:v>
                </c:pt>
                <c:pt idx="3">
                  <c:v>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(n=931)</c:v>
                </c:pt>
                <c:pt idx="1">
                  <c:v>kveldstid i Oslo sentrum  (n=908)</c:v>
                </c:pt>
                <c:pt idx="2">
                  <c:v>dagtid der du bor (n=935)</c:v>
                </c:pt>
                <c:pt idx="3">
                  <c:v>kveldstid der du bor (n=925)</c:v>
                </c:pt>
              </c:strCache>
            </c:strRef>
          </c:cat>
          <c:val>
            <c:numRef>
              <c:f>Sheet1!$C$2:$C$5</c:f>
              <c:numCache>
                <c:formatCode>0</c:formatCode>
                <c:ptCount val="4"/>
                <c:pt idx="0">
                  <c:v>14</c:v>
                </c:pt>
                <c:pt idx="1">
                  <c:v>43</c:v>
                </c:pt>
                <c:pt idx="2">
                  <c:v>4</c:v>
                </c:pt>
                <c:pt idx="3">
                  <c:v>20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(n=931)</c:v>
                </c:pt>
                <c:pt idx="1">
                  <c:v>kveldstid i Oslo sentrum  (n=908)</c:v>
                </c:pt>
                <c:pt idx="2">
                  <c:v>dagtid der du bor (n=935)</c:v>
                </c:pt>
                <c:pt idx="3">
                  <c:v>kveldstid der du bor (n=925)</c:v>
                </c:pt>
              </c:strCache>
            </c:strRef>
          </c:cat>
          <c:val>
            <c:numRef>
              <c:f>Sheet1!$B$2:$B$5</c:f>
              <c:numCache>
                <c:formatCode>0</c:formatCode>
                <c:ptCount val="4"/>
                <c:pt idx="0">
                  <c:v>83</c:v>
                </c:pt>
                <c:pt idx="1">
                  <c:v>43</c:v>
                </c:pt>
                <c:pt idx="2">
                  <c:v>95</c:v>
                </c:pt>
                <c:pt idx="3">
                  <c:v>77</c:v>
                </c:pt>
              </c:numCache>
            </c:numRef>
          </c:val>
        </c:ser>
        <c:dLbls>
          <c:showLegendKey val="0"/>
          <c:showVal val="0"/>
          <c:showCatName val="0"/>
          <c:showSerName val="0"/>
          <c:showPercent val="0"/>
          <c:showBubbleSize val="0"/>
        </c:dLbls>
        <c:gapWidth val="50"/>
        <c:overlap val="100"/>
        <c:axId val="550582408"/>
        <c:axId val="5505828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(n=931)</c:v>
                      </c:pt>
                      <c:pt idx="1">
                        <c:v>kveldstid i Oslo sentrum  (n=908)</c:v>
                      </c:pt>
                      <c:pt idx="2">
                        <c:v>dagtid der du bor (n=935)</c:v>
                      </c:pt>
                      <c:pt idx="3">
                        <c:v>kveldstid der du bor (n=925)</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505824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0582800"/>
        <c:crosses val="autoZero"/>
        <c:auto val="0"/>
        <c:lblAlgn val="ctr"/>
        <c:lblOffset val="100"/>
        <c:noMultiLvlLbl val="0"/>
      </c:catAx>
      <c:valAx>
        <c:axId val="5505828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05824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83</c:v>
                </c:pt>
                <c:pt idx="1">
                  <c:v>43</c:v>
                </c:pt>
                <c:pt idx="2">
                  <c:v>95</c:v>
                </c:pt>
                <c:pt idx="3">
                  <c:v>77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550583584"/>
        <c:axId val="550583976"/>
      </c:barChart>
      <c:catAx>
        <c:axId val="550583584"/>
        <c:scaling>
          <c:orientation val="maxMin"/>
        </c:scaling>
        <c:delete val="1"/>
        <c:axPos val="l"/>
        <c:numFmt formatCode="General" sourceLinked="1"/>
        <c:majorTickMark val="out"/>
        <c:minorTickMark val="none"/>
        <c:tickLblPos val="nextTo"/>
        <c:crossAx val="550583976"/>
        <c:crosses val="autoZero"/>
        <c:auto val="0"/>
        <c:lblAlgn val="ctr"/>
        <c:lblOffset val="100"/>
        <c:noMultiLvlLbl val="0"/>
      </c:catAx>
      <c:valAx>
        <c:axId val="550583976"/>
        <c:scaling>
          <c:orientation val="minMax"/>
          <c:max val="1"/>
          <c:min val="0"/>
        </c:scaling>
        <c:delete val="1"/>
        <c:axPos val="t"/>
        <c:numFmt formatCode="0%" sourceLinked="1"/>
        <c:majorTickMark val="out"/>
        <c:minorTickMark val="none"/>
        <c:tickLblPos val="high"/>
        <c:crossAx val="5505835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Har </a:t>
            </a:r>
            <a:r>
              <a:rPr lang="nb-NO"/>
              <a:t>du i løpet av de siste 12 månedene opplevd å bli dårlig behandlet i møte med en kommunal tjeneste,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(n=12)</c:v>
                </c:pt>
                <c:pt idx="1">
                  <c:v>Alder (n=12)</c:v>
                </c:pt>
                <c:pt idx="2">
                  <c:v>Funksjonsevne (n=15)</c:v>
                </c:pt>
                <c:pt idx="3">
                  <c:v>Seksuell orientering (n=9)</c:v>
                </c:pt>
                <c:pt idx="4">
                  <c:v>Hudfarge (n=11)</c:v>
                </c:pt>
                <c:pt idx="5">
                  <c:v>Språk (n=15)</c:v>
                </c:pt>
                <c:pt idx="6">
                  <c:v>Religion/livssyn (n=10)</c:v>
                </c:pt>
                <c:pt idx="7">
                  <c:v>Annet, noter: (n=19)</c:v>
                </c:pt>
                <c:pt idx="8">
                  <c:v>Nei (n=865)</c:v>
                </c:pt>
              </c:strCache>
            </c:strRef>
          </c:cat>
          <c:val>
            <c:numRef>
              <c:f>Sheet1!$B$2:$B$10</c:f>
              <c:numCache>
                <c:formatCode>0</c:formatCode>
                <c:ptCount val="9"/>
                <c:pt idx="0">
                  <c:v>1</c:v>
                </c:pt>
                <c:pt idx="1">
                  <c:v>1</c:v>
                </c:pt>
                <c:pt idx="2">
                  <c:v>2</c:v>
                </c:pt>
                <c:pt idx="3">
                  <c:v>1</c:v>
                </c:pt>
                <c:pt idx="4">
                  <c:v>1</c:v>
                </c:pt>
                <c:pt idx="5">
                  <c:v>2</c:v>
                </c:pt>
                <c:pt idx="6">
                  <c:v>1</c:v>
                </c:pt>
                <c:pt idx="7">
                  <c:v>2</c:v>
                </c:pt>
                <c:pt idx="8">
                  <c:v>95</c:v>
                </c:pt>
              </c:numCache>
            </c:numRef>
          </c:val>
        </c:ser>
        <c:dLbls>
          <c:showLegendKey val="0"/>
          <c:showVal val="0"/>
          <c:showCatName val="0"/>
          <c:showSerName val="0"/>
          <c:showPercent val="0"/>
          <c:showBubbleSize val="0"/>
        </c:dLbls>
        <c:gapWidth val="50"/>
        <c:axId val="550584368"/>
        <c:axId val="550585152"/>
      </c:barChart>
      <c:catAx>
        <c:axId val="5505843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0585152"/>
        <c:crosses val="autoZero"/>
        <c:auto val="0"/>
        <c:lblAlgn val="ctr"/>
        <c:lblOffset val="100"/>
        <c:tickLblSkip val="1"/>
        <c:noMultiLvlLbl val="0"/>
      </c:catAx>
      <c:valAx>
        <c:axId val="550585152"/>
        <c:scaling>
          <c:orientation val="minMax"/>
          <c:max val="100"/>
          <c:min val="0"/>
        </c:scaling>
        <c:delete val="1"/>
        <c:axPos val="t"/>
        <c:numFmt formatCode="0" sourceLinked="1"/>
        <c:majorTickMark val="out"/>
        <c:minorTickMark val="none"/>
        <c:tickLblPos val="nextTo"/>
        <c:crossAx val="55058436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Har </a:t>
            </a:r>
            <a:r>
              <a:rPr lang="nb-NO"/>
              <a:t>du i løpet av de siste 12 månedene opplevd å bli dårlig behandlet i møte med andre innbyggere,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(n=32)</c:v>
                </c:pt>
                <c:pt idx="1">
                  <c:v>Alder (n=18)</c:v>
                </c:pt>
                <c:pt idx="2">
                  <c:v>Funksjonsevne (n=10)</c:v>
                </c:pt>
                <c:pt idx="3">
                  <c:v>Seksuell orientering (n=17)</c:v>
                </c:pt>
                <c:pt idx="4">
                  <c:v>Hudfarge (n=21)</c:v>
                </c:pt>
                <c:pt idx="5">
                  <c:v>Språk (n=19)</c:v>
                </c:pt>
                <c:pt idx="6">
                  <c:v>Religion/livssyn (n=14)</c:v>
                </c:pt>
                <c:pt idx="7">
                  <c:v>Annet, noter: (n=22)</c:v>
                </c:pt>
                <c:pt idx="8">
                  <c:v>Nei (n=837)</c:v>
                </c:pt>
              </c:strCache>
            </c:strRef>
          </c:cat>
          <c:val>
            <c:numRef>
              <c:f>Sheet1!$B$2:$B$10</c:f>
              <c:numCache>
                <c:formatCode>0</c:formatCode>
                <c:ptCount val="9"/>
                <c:pt idx="0">
                  <c:v>3</c:v>
                </c:pt>
                <c:pt idx="1">
                  <c:v>2</c:v>
                </c:pt>
                <c:pt idx="2">
                  <c:v>1</c:v>
                </c:pt>
                <c:pt idx="3">
                  <c:v>2</c:v>
                </c:pt>
                <c:pt idx="4">
                  <c:v>2</c:v>
                </c:pt>
                <c:pt idx="5">
                  <c:v>2</c:v>
                </c:pt>
                <c:pt idx="6">
                  <c:v>2</c:v>
                </c:pt>
                <c:pt idx="7">
                  <c:v>2</c:v>
                </c:pt>
                <c:pt idx="8">
                  <c:v>90</c:v>
                </c:pt>
              </c:numCache>
            </c:numRef>
          </c:val>
        </c:ser>
        <c:dLbls>
          <c:showLegendKey val="0"/>
          <c:showVal val="0"/>
          <c:showCatName val="0"/>
          <c:showSerName val="0"/>
          <c:showPercent val="0"/>
          <c:showBubbleSize val="0"/>
        </c:dLbls>
        <c:gapWidth val="50"/>
        <c:axId val="550585936"/>
        <c:axId val="550586328"/>
      </c:barChart>
      <c:catAx>
        <c:axId val="5505859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0586328"/>
        <c:crosses val="autoZero"/>
        <c:auto val="0"/>
        <c:lblAlgn val="ctr"/>
        <c:lblOffset val="100"/>
        <c:tickLblSkip val="1"/>
        <c:noMultiLvlLbl val="0"/>
      </c:catAx>
      <c:valAx>
        <c:axId val="550586328"/>
        <c:scaling>
          <c:orientation val="minMax"/>
          <c:max val="100"/>
          <c:min val="0"/>
        </c:scaling>
        <c:delete val="1"/>
        <c:axPos val="t"/>
        <c:numFmt formatCode="0" sourceLinked="1"/>
        <c:majorTickMark val="out"/>
        <c:minorTickMark val="none"/>
        <c:tickLblPos val="nextTo"/>
        <c:crossAx val="55058593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(n=889)</c:v>
                </c:pt>
                <c:pt idx="1">
                  <c:v>Støyforholdene i Oslo sentrum (n=891)</c:v>
                </c:pt>
                <c:pt idx="2">
                  <c:v>Renhold av fortau, plasser og parkområder i Oslo sentrum (n=907)</c:v>
                </c:pt>
                <c:pt idx="3">
                  <c:v>Mengden av biltrafikk i Oslo sentrum (n=895)</c:v>
                </c:pt>
              </c:strCache>
            </c:strRef>
          </c:cat>
          <c:val>
            <c:numRef>
              <c:f>Sheet1!$D$2:$D$5</c:f>
              <c:numCache>
                <c:formatCode>0</c:formatCode>
                <c:ptCount val="4"/>
                <c:pt idx="0">
                  <c:v>14</c:v>
                </c:pt>
                <c:pt idx="1">
                  <c:v>12</c:v>
                </c:pt>
                <c:pt idx="2">
                  <c:v>29</c:v>
                </c:pt>
                <c:pt idx="3">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(n=889)</c:v>
                </c:pt>
                <c:pt idx="1">
                  <c:v>Støyforholdene i Oslo sentrum (n=891)</c:v>
                </c:pt>
                <c:pt idx="2">
                  <c:v>Renhold av fortau, plasser og parkområder i Oslo sentrum (n=907)</c:v>
                </c:pt>
                <c:pt idx="3">
                  <c:v>Mengden av biltrafikk i Oslo sentrum (n=895)</c:v>
                </c:pt>
              </c:strCache>
            </c:strRef>
          </c:cat>
          <c:val>
            <c:numRef>
              <c:f>Sheet1!$C$2:$C$5</c:f>
              <c:numCache>
                <c:formatCode>0</c:formatCode>
                <c:ptCount val="4"/>
                <c:pt idx="0">
                  <c:v>55</c:v>
                </c:pt>
                <c:pt idx="1">
                  <c:v>60</c:v>
                </c:pt>
                <c:pt idx="2">
                  <c:v>51</c:v>
                </c:pt>
                <c:pt idx="3">
                  <c:v>51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(n=889)</c:v>
                </c:pt>
                <c:pt idx="1">
                  <c:v>Støyforholdene i Oslo sentrum (n=891)</c:v>
                </c:pt>
                <c:pt idx="2">
                  <c:v>Renhold av fortau, plasser og parkområder i Oslo sentrum (n=907)</c:v>
                </c:pt>
                <c:pt idx="3">
                  <c:v>Mengden av biltrafikk i Oslo sentrum (n=895)</c:v>
                </c:pt>
              </c:strCache>
            </c:strRef>
          </c:cat>
          <c:val>
            <c:numRef>
              <c:f>Sheet1!$B$2:$B$5</c:f>
              <c:numCache>
                <c:formatCode>0</c:formatCode>
                <c:ptCount val="4"/>
                <c:pt idx="0">
                  <c:v>31</c:v>
                </c:pt>
                <c:pt idx="1">
                  <c:v>28</c:v>
                </c:pt>
                <c:pt idx="2">
                  <c:v>21</c:v>
                </c:pt>
                <c:pt idx="3">
                  <c:v>32</c:v>
                </c:pt>
              </c:numCache>
            </c:numRef>
          </c:val>
        </c:ser>
        <c:dLbls>
          <c:showLegendKey val="0"/>
          <c:showVal val="0"/>
          <c:showCatName val="0"/>
          <c:showSerName val="0"/>
          <c:showPercent val="0"/>
          <c:showBubbleSize val="0"/>
        </c:dLbls>
        <c:gapWidth val="50"/>
        <c:overlap val="100"/>
        <c:axId val="550588288"/>
        <c:axId val="55058868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(n=889)</c:v>
                      </c:pt>
                      <c:pt idx="1">
                        <c:v>Støyforholdene i Oslo sentrum (n=891)</c:v>
                      </c:pt>
                      <c:pt idx="2">
                        <c:v>Renhold av fortau, plasser og parkområder i Oslo sentrum (n=907)</c:v>
                      </c:pt>
                      <c:pt idx="3">
                        <c:v>Mengden av biltrafikk i Oslo sentrum (n=895)</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505882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0588680"/>
        <c:crosses val="autoZero"/>
        <c:auto val="0"/>
        <c:lblAlgn val="ctr"/>
        <c:lblOffset val="100"/>
        <c:noMultiLvlLbl val="0"/>
      </c:catAx>
      <c:valAx>
        <c:axId val="5505886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058828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31</c:v>
                </c:pt>
                <c:pt idx="1">
                  <c:v>28</c:v>
                </c:pt>
                <c:pt idx="2">
                  <c:v>21</c:v>
                </c:pt>
                <c:pt idx="3">
                  <c:v>32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550589464"/>
        <c:axId val="550589856"/>
      </c:barChart>
      <c:catAx>
        <c:axId val="550589464"/>
        <c:scaling>
          <c:orientation val="maxMin"/>
        </c:scaling>
        <c:delete val="1"/>
        <c:axPos val="l"/>
        <c:numFmt formatCode="General" sourceLinked="1"/>
        <c:majorTickMark val="out"/>
        <c:minorTickMark val="none"/>
        <c:tickLblPos val="nextTo"/>
        <c:crossAx val="550589856"/>
        <c:crosses val="autoZero"/>
        <c:auto val="0"/>
        <c:lblAlgn val="ctr"/>
        <c:lblOffset val="100"/>
        <c:noMultiLvlLbl val="0"/>
      </c:catAx>
      <c:valAx>
        <c:axId val="550589856"/>
        <c:scaling>
          <c:orientation val="minMax"/>
          <c:max val="1"/>
          <c:min val="0"/>
        </c:scaling>
        <c:delete val="1"/>
        <c:axPos val="t"/>
        <c:numFmt formatCode="0%" sourceLinked="1"/>
        <c:majorTickMark val="out"/>
        <c:minorTickMark val="none"/>
        <c:tickLblPos val="high"/>
        <c:crossAx val="55058946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(n=897)</c:v>
                </c:pt>
                <c:pt idx="1">
                  <c:v>Støyforholdene der du bor (n=924)</c:v>
                </c:pt>
                <c:pt idx="2">
                  <c:v>Renhold av fortau, plasser og parkområder der du bor (n=926)</c:v>
                </c:pt>
                <c:pt idx="3">
                  <c:v>Mengden av biltrafikk der du bor (n=926)</c:v>
                </c:pt>
                <c:pt idx="4">
                  <c:v>Tilrettelegging for kildesortering der du bor (n=922)</c:v>
                </c:pt>
                <c:pt idx="5">
                  <c:v>Tømming av papiravfallet ditt der du bor (n=921)</c:v>
                </c:pt>
                <c:pt idx="6">
                  <c:v>Tømming av rest-, plast- og matavfallet ditt, der du bor (n=925)</c:v>
                </c:pt>
              </c:strCache>
            </c:strRef>
          </c:cat>
          <c:val>
            <c:numRef>
              <c:f>Sheet1!$D$2:$D$8</c:f>
              <c:numCache>
                <c:formatCode>0</c:formatCode>
                <c:ptCount val="7"/>
                <c:pt idx="0">
                  <c:v>10</c:v>
                </c:pt>
                <c:pt idx="1">
                  <c:v>10</c:v>
                </c:pt>
                <c:pt idx="2">
                  <c:v>25</c:v>
                </c:pt>
                <c:pt idx="3">
                  <c:v>13</c:v>
                </c:pt>
                <c:pt idx="4">
                  <c:v>13</c:v>
                </c:pt>
                <c:pt idx="5">
                  <c:v>11</c:v>
                </c:pt>
                <c:pt idx="6">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(n=897)</c:v>
                </c:pt>
                <c:pt idx="1">
                  <c:v>Støyforholdene der du bor (n=924)</c:v>
                </c:pt>
                <c:pt idx="2">
                  <c:v>Renhold av fortau, plasser og parkområder der du bor (n=926)</c:v>
                </c:pt>
                <c:pt idx="3">
                  <c:v>Mengden av biltrafikk der du bor (n=926)</c:v>
                </c:pt>
                <c:pt idx="4">
                  <c:v>Tilrettelegging for kildesortering der du bor (n=922)</c:v>
                </c:pt>
                <c:pt idx="5">
                  <c:v>Tømming av papiravfallet ditt der du bor (n=921)</c:v>
                </c:pt>
                <c:pt idx="6">
                  <c:v>Tømming av rest-, plast- og matavfallet ditt, der du bor (n=925)</c:v>
                </c:pt>
              </c:strCache>
            </c:strRef>
          </c:cat>
          <c:val>
            <c:numRef>
              <c:f>Sheet1!$C$2:$C$8</c:f>
              <c:numCache>
                <c:formatCode>0</c:formatCode>
                <c:ptCount val="7"/>
                <c:pt idx="0">
                  <c:v>47</c:v>
                </c:pt>
                <c:pt idx="1">
                  <c:v>42</c:v>
                </c:pt>
                <c:pt idx="2">
                  <c:v>46</c:v>
                </c:pt>
                <c:pt idx="3">
                  <c:v>45</c:v>
                </c:pt>
                <c:pt idx="4">
                  <c:v>33</c:v>
                </c:pt>
                <c:pt idx="5">
                  <c:v>30</c:v>
                </c:pt>
                <c:pt idx="6">
                  <c:v>29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(n=897)</c:v>
                </c:pt>
                <c:pt idx="1">
                  <c:v>Støyforholdene der du bor (n=924)</c:v>
                </c:pt>
                <c:pt idx="2">
                  <c:v>Renhold av fortau, plasser og parkområder der du bor (n=926)</c:v>
                </c:pt>
                <c:pt idx="3">
                  <c:v>Mengden av biltrafikk der du bor (n=926)</c:v>
                </c:pt>
                <c:pt idx="4">
                  <c:v>Tilrettelegging for kildesortering der du bor (n=922)</c:v>
                </c:pt>
                <c:pt idx="5">
                  <c:v>Tømming av papiravfallet ditt der du bor (n=921)</c:v>
                </c:pt>
                <c:pt idx="6">
                  <c:v>Tømming av rest-, plast- og matavfallet ditt, der du bor (n=925)</c:v>
                </c:pt>
              </c:strCache>
            </c:strRef>
          </c:cat>
          <c:val>
            <c:numRef>
              <c:f>Sheet1!$B$2:$B$8</c:f>
              <c:numCache>
                <c:formatCode>0</c:formatCode>
                <c:ptCount val="7"/>
                <c:pt idx="0">
                  <c:v>42</c:v>
                </c:pt>
                <c:pt idx="1">
                  <c:v>48</c:v>
                </c:pt>
                <c:pt idx="2">
                  <c:v>29</c:v>
                </c:pt>
                <c:pt idx="3">
                  <c:v>42</c:v>
                </c:pt>
                <c:pt idx="4">
                  <c:v>54</c:v>
                </c:pt>
                <c:pt idx="5">
                  <c:v>58</c:v>
                </c:pt>
                <c:pt idx="6">
                  <c:v>62</c:v>
                </c:pt>
              </c:numCache>
            </c:numRef>
          </c:val>
        </c:ser>
        <c:dLbls>
          <c:showLegendKey val="0"/>
          <c:showVal val="0"/>
          <c:showCatName val="0"/>
          <c:showSerName val="0"/>
          <c:showPercent val="0"/>
          <c:showBubbleSize val="0"/>
        </c:dLbls>
        <c:gapWidth val="50"/>
        <c:overlap val="100"/>
        <c:axId val="550590640"/>
        <c:axId val="55059103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(n=897)</c:v>
                      </c:pt>
                      <c:pt idx="1">
                        <c:v>Støyforholdene der du bor (n=924)</c:v>
                      </c:pt>
                      <c:pt idx="2">
                        <c:v>Renhold av fortau, plasser og parkområder der du bor (n=926)</c:v>
                      </c:pt>
                      <c:pt idx="3">
                        <c:v>Mengden av biltrafikk der du bor (n=926)</c:v>
                      </c:pt>
                      <c:pt idx="4">
                        <c:v>Tilrettelegging for kildesortering der du bor (n=922)</c:v>
                      </c:pt>
                      <c:pt idx="5">
                        <c:v>Tømming av papiravfallet ditt der du bor (n=921)</c:v>
                      </c:pt>
                      <c:pt idx="6">
                        <c:v>Tømming av rest-, plast- og matavfallet ditt, der du bor (n=925)</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505906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0591032"/>
        <c:crosses val="autoZero"/>
        <c:auto val="0"/>
        <c:lblAlgn val="ctr"/>
        <c:lblOffset val="100"/>
        <c:noMultiLvlLbl val="0"/>
      </c:catAx>
      <c:valAx>
        <c:axId val="55059103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059064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80</c:v>
                </c:pt>
                <c:pt idx="1">
                  <c:v>87</c:v>
                </c:pt>
                <c:pt idx="2">
                  <c:v>76</c:v>
                </c:pt>
                <c:pt idx="3">
                  <c:v>69</c:v>
                </c:pt>
                <c:pt idx="4">
                  <c:v>40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547051688"/>
        <c:axId val="547052080"/>
      </c:barChart>
      <c:catAx>
        <c:axId val="547051688"/>
        <c:scaling>
          <c:orientation val="maxMin"/>
        </c:scaling>
        <c:delete val="1"/>
        <c:axPos val="l"/>
        <c:numFmt formatCode="General" sourceLinked="1"/>
        <c:majorTickMark val="out"/>
        <c:minorTickMark val="none"/>
        <c:tickLblPos val="nextTo"/>
        <c:crossAx val="547052080"/>
        <c:crosses val="autoZero"/>
        <c:auto val="0"/>
        <c:lblAlgn val="ctr"/>
        <c:lblOffset val="100"/>
        <c:noMultiLvlLbl val="0"/>
      </c:catAx>
      <c:valAx>
        <c:axId val="547052080"/>
        <c:scaling>
          <c:orientation val="minMax"/>
          <c:max val="1"/>
          <c:min val="0"/>
        </c:scaling>
        <c:delete val="1"/>
        <c:axPos val="t"/>
        <c:numFmt formatCode="0%" sourceLinked="1"/>
        <c:majorTickMark val="out"/>
        <c:minorTickMark val="none"/>
        <c:tickLblPos val="high"/>
        <c:crossAx val="5470516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42</c:v>
                </c:pt>
                <c:pt idx="1">
                  <c:v>48</c:v>
                </c:pt>
                <c:pt idx="2">
                  <c:v>29</c:v>
                </c:pt>
                <c:pt idx="3">
                  <c:v>42</c:v>
                </c:pt>
                <c:pt idx="4">
                  <c:v>54</c:v>
                </c:pt>
                <c:pt idx="5">
                  <c:v>58</c:v>
                </c:pt>
                <c:pt idx="6">
                  <c:v>62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550591816"/>
        <c:axId val="550592208"/>
      </c:barChart>
      <c:catAx>
        <c:axId val="550591816"/>
        <c:scaling>
          <c:orientation val="maxMin"/>
        </c:scaling>
        <c:delete val="1"/>
        <c:axPos val="l"/>
        <c:numFmt formatCode="General" sourceLinked="1"/>
        <c:majorTickMark val="out"/>
        <c:minorTickMark val="none"/>
        <c:tickLblPos val="nextTo"/>
        <c:crossAx val="550592208"/>
        <c:crosses val="autoZero"/>
        <c:auto val="0"/>
        <c:lblAlgn val="ctr"/>
        <c:lblOffset val="100"/>
        <c:noMultiLvlLbl val="0"/>
      </c:catAx>
      <c:valAx>
        <c:axId val="550592208"/>
        <c:scaling>
          <c:orientation val="minMax"/>
          <c:max val="1"/>
          <c:min val="0"/>
        </c:scaling>
        <c:delete val="1"/>
        <c:axPos val="t"/>
        <c:numFmt formatCode="0%" sourceLinked="1"/>
        <c:majorTickMark val="out"/>
        <c:minorTickMark val="none"/>
        <c:tickLblPos val="high"/>
        <c:crossAx val="55059181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(n=218)</c:v>
                </c:pt>
                <c:pt idx="1">
                  <c:v>Nei (n=637)</c:v>
                </c:pt>
                <c:pt idx="2">
                  <c:v>Vet ikke/usikker (n=78)</c:v>
                </c:pt>
              </c:strCache>
            </c:strRef>
          </c:cat>
          <c:val>
            <c:numRef>
              <c:f>Sheet1!$B$2:$B$4</c:f>
              <c:numCache>
                <c:formatCode>0</c:formatCode>
                <c:ptCount val="3"/>
                <c:pt idx="0">
                  <c:v>23</c:v>
                </c:pt>
                <c:pt idx="1">
                  <c:v>68</c:v>
                </c:pt>
                <c:pt idx="2">
                  <c:v>8</c:v>
                </c:pt>
              </c:numCache>
            </c:numRef>
          </c:val>
        </c:ser>
        <c:dLbls>
          <c:showLegendKey val="0"/>
          <c:showVal val="0"/>
          <c:showCatName val="0"/>
          <c:showSerName val="0"/>
          <c:showPercent val="0"/>
          <c:showBubbleSize val="0"/>
        </c:dLbls>
        <c:gapWidth val="50"/>
        <c:axId val="550587112"/>
        <c:axId val="550587504"/>
      </c:barChart>
      <c:catAx>
        <c:axId val="5505871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0587504"/>
        <c:crosses val="autoZero"/>
        <c:auto val="0"/>
        <c:lblAlgn val="ctr"/>
        <c:lblOffset val="100"/>
        <c:tickLblSkip val="1"/>
        <c:noMultiLvlLbl val="0"/>
      </c:catAx>
      <c:valAx>
        <c:axId val="550587504"/>
        <c:scaling>
          <c:orientation val="minMax"/>
          <c:max val="100"/>
          <c:min val="0"/>
        </c:scaling>
        <c:delete val="1"/>
        <c:axPos val="t"/>
        <c:numFmt formatCode="0" sourceLinked="1"/>
        <c:majorTickMark val="out"/>
        <c:minorTickMark val="none"/>
        <c:tickLblPos val="nextTo"/>
        <c:crossAx val="55058711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(n=868)</c:v>
                </c:pt>
                <c:pt idx="1">
                  <c:v>synes du Oslo fortjener å bli tildelt prisen Europas miljøhovedstad? (n=707)</c:v>
                </c:pt>
              </c:strCache>
            </c:strRef>
          </c:cat>
          <c:val>
            <c:numRef>
              <c:f>Sheet1!$D$2:$D$3</c:f>
              <c:numCache>
                <c:formatCode>0</c:formatCode>
                <c:ptCount val="2"/>
                <c:pt idx="0">
                  <c:v>39</c:v>
                </c:pt>
                <c:pt idx="1">
                  <c:v>23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(n=868)</c:v>
                </c:pt>
                <c:pt idx="1">
                  <c:v>synes du Oslo fortjener å bli tildelt prisen Europas miljøhovedstad? (n=707)</c:v>
                </c:pt>
              </c:strCache>
            </c:strRef>
          </c:cat>
          <c:val>
            <c:numRef>
              <c:f>Sheet1!$C$2:$C$3</c:f>
              <c:numCache>
                <c:formatCode>0</c:formatCode>
                <c:ptCount val="2"/>
                <c:pt idx="0">
                  <c:v>33</c:v>
                </c:pt>
                <c:pt idx="1">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(n=868)</c:v>
                </c:pt>
                <c:pt idx="1">
                  <c:v>synes du Oslo fortjener å bli tildelt prisen Europas miljøhovedstad? (n=707)</c:v>
                </c:pt>
              </c:strCache>
            </c:strRef>
          </c:cat>
          <c:val>
            <c:numRef>
              <c:f>Sheet1!$B$2:$B$3</c:f>
              <c:numCache>
                <c:formatCode>0</c:formatCode>
                <c:ptCount val="2"/>
                <c:pt idx="0">
                  <c:v>28</c:v>
                </c:pt>
                <c:pt idx="1">
                  <c:v>25</c:v>
                </c:pt>
              </c:numCache>
            </c:numRef>
          </c:val>
        </c:ser>
        <c:dLbls>
          <c:showLegendKey val="0"/>
          <c:showVal val="0"/>
          <c:showCatName val="0"/>
          <c:showSerName val="0"/>
          <c:showPercent val="0"/>
          <c:showBubbleSize val="0"/>
        </c:dLbls>
        <c:gapWidth val="50"/>
        <c:overlap val="100"/>
        <c:axId val="550592600"/>
        <c:axId val="5505933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(n=868)</c:v>
                      </c:pt>
                      <c:pt idx="1">
                        <c:v>synes du Oslo fortjener å bli tildelt prisen Europas miljøhovedstad? (n=707)</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5505926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0593384"/>
        <c:crosses val="autoZero"/>
        <c:auto val="0"/>
        <c:lblAlgn val="ctr"/>
        <c:lblOffset val="100"/>
        <c:noMultiLvlLbl val="0"/>
      </c:catAx>
      <c:valAx>
        <c:axId val="5505933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059260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28</c:v>
                </c:pt>
                <c:pt idx="1">
                  <c:v>25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550594168"/>
        <c:axId val="550594560"/>
      </c:barChart>
      <c:catAx>
        <c:axId val="550594168"/>
        <c:scaling>
          <c:orientation val="maxMin"/>
        </c:scaling>
        <c:delete val="1"/>
        <c:axPos val="l"/>
        <c:numFmt formatCode="General" sourceLinked="1"/>
        <c:majorTickMark val="out"/>
        <c:minorTickMark val="none"/>
        <c:tickLblPos val="nextTo"/>
        <c:crossAx val="550594560"/>
        <c:crosses val="autoZero"/>
        <c:auto val="0"/>
        <c:lblAlgn val="ctr"/>
        <c:lblOffset val="100"/>
        <c:noMultiLvlLbl val="0"/>
      </c:catAx>
      <c:valAx>
        <c:axId val="550594560"/>
        <c:scaling>
          <c:orientation val="minMax"/>
          <c:max val="1"/>
          <c:min val="0"/>
        </c:scaling>
        <c:delete val="1"/>
        <c:axPos val="t"/>
        <c:numFmt formatCode="0%" sourceLinked="1"/>
        <c:majorTickMark val="out"/>
        <c:minorTickMark val="none"/>
        <c:tickLblPos val="high"/>
        <c:crossAx val="5505941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ofte...</a:t>
            </a:r>
          </a:p>
        </c:rich>
      </c:tx>
      <c:layout/>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(n=934)</c:v>
                </c:pt>
                <c:pt idx="1">
                  <c:v>Bruker du parker/friområder i området der du bor (inkl. fjorden, marka, osv.) (n=919)</c:v>
                </c:pt>
                <c:pt idx="2">
                  <c:v>Bruker du parker/friområder i Oslo utenfor egen bydel (inkl. fjorden, marka, osv.) (n=929)</c:v>
                </c:pt>
                <c:pt idx="3">
                  <c:v>Deltar du i frivillig organisasjonsvirksomhet (n=928)</c:v>
                </c:pt>
                <c:pt idx="4">
                  <c:v>Driver du med idrett (n=933)</c:v>
                </c:pt>
              </c:strCache>
            </c:strRef>
          </c:cat>
          <c:val>
            <c:numRef>
              <c:f>Sheet1!$G$2:$G$6</c:f>
              <c:numCache>
                <c:formatCode>0</c:formatCode>
                <c:ptCount val="5"/>
                <c:pt idx="0">
                  <c:v>7</c:v>
                </c:pt>
                <c:pt idx="1">
                  <c:v>11</c:v>
                </c:pt>
                <c:pt idx="2">
                  <c:v>4</c:v>
                </c:pt>
                <c:pt idx="3">
                  <c:v>2</c:v>
                </c:pt>
                <c:pt idx="4">
                  <c:v>8</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(n=934)</c:v>
                </c:pt>
                <c:pt idx="1">
                  <c:v>Bruker du parker/friområder i området der du bor (inkl. fjorden, marka, osv.) (n=919)</c:v>
                </c:pt>
                <c:pt idx="2">
                  <c:v>Bruker du parker/friområder i Oslo utenfor egen bydel (inkl. fjorden, marka, osv.) (n=929)</c:v>
                </c:pt>
                <c:pt idx="3">
                  <c:v>Deltar du i frivillig organisasjonsvirksomhet (n=928)</c:v>
                </c:pt>
                <c:pt idx="4">
                  <c:v>Driver du med idrett (n=933)</c:v>
                </c:pt>
              </c:strCache>
            </c:strRef>
          </c:cat>
          <c:val>
            <c:numRef>
              <c:f>Sheet1!$F$2:$F$6</c:f>
              <c:numCache>
                <c:formatCode>0</c:formatCode>
                <c:ptCount val="5"/>
                <c:pt idx="0">
                  <c:v>18</c:v>
                </c:pt>
                <c:pt idx="1">
                  <c:v>39</c:v>
                </c:pt>
                <c:pt idx="2">
                  <c:v>20</c:v>
                </c:pt>
                <c:pt idx="3">
                  <c:v>4</c:v>
                </c:pt>
                <c:pt idx="4">
                  <c:v>37</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(n=934)</c:v>
                </c:pt>
                <c:pt idx="1">
                  <c:v>Bruker du parker/friområder i området der du bor (inkl. fjorden, marka, osv.) (n=919)</c:v>
                </c:pt>
                <c:pt idx="2">
                  <c:v>Bruker du parker/friområder i Oslo utenfor egen bydel (inkl. fjorden, marka, osv.) (n=929)</c:v>
                </c:pt>
                <c:pt idx="3">
                  <c:v>Deltar du i frivillig organisasjonsvirksomhet (n=928)</c:v>
                </c:pt>
                <c:pt idx="4">
                  <c:v>Driver du med idrett (n=933)</c:v>
                </c:pt>
              </c:strCache>
            </c:strRef>
          </c:cat>
          <c:val>
            <c:numRef>
              <c:f>Sheet1!$E$2:$E$6</c:f>
              <c:numCache>
                <c:formatCode>0</c:formatCode>
                <c:ptCount val="5"/>
                <c:pt idx="0">
                  <c:v>15</c:v>
                </c:pt>
                <c:pt idx="1">
                  <c:v>35</c:v>
                </c:pt>
                <c:pt idx="2">
                  <c:v>39</c:v>
                </c:pt>
                <c:pt idx="3">
                  <c:v>7</c:v>
                </c:pt>
                <c:pt idx="4">
                  <c:v>14</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(n=934)</c:v>
                </c:pt>
                <c:pt idx="1">
                  <c:v>Bruker du parker/friområder i området der du bor (inkl. fjorden, marka, osv.) (n=919)</c:v>
                </c:pt>
                <c:pt idx="2">
                  <c:v>Bruker du parker/friområder i Oslo utenfor egen bydel (inkl. fjorden, marka, osv.) (n=929)</c:v>
                </c:pt>
                <c:pt idx="3">
                  <c:v>Deltar du i frivillig organisasjonsvirksomhet (n=928)</c:v>
                </c:pt>
                <c:pt idx="4">
                  <c:v>Driver du med idrett (n=933)</c:v>
                </c:pt>
              </c:strCache>
            </c:strRef>
          </c:cat>
          <c:val>
            <c:numRef>
              <c:f>Sheet1!$D$2:$D$6</c:f>
              <c:numCache>
                <c:formatCode>0</c:formatCode>
                <c:ptCount val="5"/>
                <c:pt idx="0">
                  <c:v>18</c:v>
                </c:pt>
                <c:pt idx="1">
                  <c:v>12</c:v>
                </c:pt>
                <c:pt idx="2">
                  <c:v>26</c:v>
                </c:pt>
                <c:pt idx="3">
                  <c:v>10</c:v>
                </c:pt>
                <c:pt idx="4">
                  <c:v>8</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(n=934)</c:v>
                </c:pt>
                <c:pt idx="1">
                  <c:v>Bruker du parker/friområder i området der du bor (inkl. fjorden, marka, osv.) (n=919)</c:v>
                </c:pt>
                <c:pt idx="2">
                  <c:v>Bruker du parker/friområder i Oslo utenfor egen bydel (inkl. fjorden, marka, osv.) (n=929)</c:v>
                </c:pt>
                <c:pt idx="3">
                  <c:v>Deltar du i frivillig organisasjonsvirksomhet (n=928)</c:v>
                </c:pt>
                <c:pt idx="4">
                  <c:v>Driver du med idrett (n=933)</c:v>
                </c:pt>
              </c:strCache>
            </c:strRef>
          </c:cat>
          <c:val>
            <c:numRef>
              <c:f>Sheet1!$C$2:$C$6</c:f>
              <c:numCache>
                <c:formatCode>0</c:formatCode>
                <c:ptCount val="5"/>
                <c:pt idx="0">
                  <c:v>10</c:v>
                </c:pt>
                <c:pt idx="1">
                  <c:v>2</c:v>
                </c:pt>
                <c:pt idx="2">
                  <c:v>8</c:v>
                </c:pt>
                <c:pt idx="3">
                  <c:v>22</c:v>
                </c:pt>
                <c:pt idx="4">
                  <c:v>9</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(n=934)</c:v>
                </c:pt>
                <c:pt idx="1">
                  <c:v>Bruker du parker/friområder i området der du bor (inkl. fjorden, marka, osv.) (n=919)</c:v>
                </c:pt>
                <c:pt idx="2">
                  <c:v>Bruker du parker/friområder i Oslo utenfor egen bydel (inkl. fjorden, marka, osv.) (n=929)</c:v>
                </c:pt>
                <c:pt idx="3">
                  <c:v>Deltar du i frivillig organisasjonsvirksomhet (n=928)</c:v>
                </c:pt>
                <c:pt idx="4">
                  <c:v>Driver du med idrett (n=933)</c:v>
                </c:pt>
              </c:strCache>
            </c:strRef>
          </c:cat>
          <c:val>
            <c:numRef>
              <c:f>Sheet1!$B$2:$B$6</c:f>
              <c:numCache>
                <c:formatCode>0</c:formatCode>
                <c:ptCount val="5"/>
                <c:pt idx="0">
                  <c:v>32</c:v>
                </c:pt>
                <c:pt idx="1">
                  <c:v>2</c:v>
                </c:pt>
                <c:pt idx="2">
                  <c:v>3</c:v>
                </c:pt>
                <c:pt idx="3">
                  <c:v>56</c:v>
                </c:pt>
                <c:pt idx="4">
                  <c:v>24</c:v>
                </c:pt>
              </c:numCache>
            </c:numRef>
          </c:val>
        </c:ser>
        <c:dLbls>
          <c:showLegendKey val="0"/>
          <c:showVal val="0"/>
          <c:showCatName val="0"/>
          <c:showSerName val="0"/>
          <c:showPercent val="0"/>
          <c:showBubbleSize val="0"/>
        </c:dLbls>
        <c:gapWidth val="50"/>
        <c:overlap val="100"/>
        <c:axId val="552415728"/>
        <c:axId val="552416120"/>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(n=934)</c:v>
                      </c:pt>
                      <c:pt idx="1">
                        <c:v>Bruker du parker/friområder i området der du bor (inkl. fjorden, marka, osv.) (n=919)</c:v>
                      </c:pt>
                      <c:pt idx="2">
                        <c:v>Bruker du parker/friområder i Oslo utenfor egen bydel (inkl. fjorden, marka, osv.) (n=929)</c:v>
                      </c:pt>
                      <c:pt idx="3">
                        <c:v>Deltar du i frivillig organisasjonsvirksomhet (n=928)</c:v>
                      </c:pt>
                      <c:pt idx="4">
                        <c:v>Driver du med idrett (n=933)</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524157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2416120"/>
        <c:crosses val="autoZero"/>
        <c:auto val="0"/>
        <c:lblAlgn val="ctr"/>
        <c:lblOffset val="100"/>
        <c:noMultiLvlLbl val="0"/>
      </c:catAx>
      <c:valAx>
        <c:axId val="55241612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2415728"/>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26</c:v>
                </c:pt>
                <c:pt idx="1">
                  <c:v>50</c:v>
                </c:pt>
                <c:pt idx="2">
                  <c:v>24</c:v>
                </c:pt>
                <c:pt idx="3">
                  <c:v>6</c:v>
                </c:pt>
                <c:pt idx="4">
                  <c:v>45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552416904"/>
        <c:axId val="552417296"/>
      </c:barChart>
      <c:catAx>
        <c:axId val="552416904"/>
        <c:scaling>
          <c:orientation val="maxMin"/>
        </c:scaling>
        <c:delete val="1"/>
        <c:axPos val="l"/>
        <c:numFmt formatCode="General" sourceLinked="1"/>
        <c:majorTickMark val="out"/>
        <c:minorTickMark val="none"/>
        <c:tickLblPos val="nextTo"/>
        <c:crossAx val="552417296"/>
        <c:crosses val="autoZero"/>
        <c:auto val="0"/>
        <c:lblAlgn val="ctr"/>
        <c:lblOffset val="100"/>
        <c:noMultiLvlLbl val="0"/>
      </c:catAx>
      <c:valAx>
        <c:axId val="552417296"/>
        <c:scaling>
          <c:orientation val="minMax"/>
          <c:max val="1"/>
          <c:min val="0"/>
        </c:scaling>
        <c:delete val="1"/>
        <c:axPos val="t"/>
        <c:numFmt formatCode="0%" sourceLinked="1"/>
        <c:majorTickMark val="out"/>
        <c:minorTickMark val="none"/>
        <c:tickLblPos val="high"/>
        <c:crossAx val="55241690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(n=913)</c:v>
                </c:pt>
                <c:pt idx="1">
                  <c:v>Grusing og salting av veier (n=899)</c:v>
                </c:pt>
                <c:pt idx="2">
                  <c:v>Renhold	av veier (n=898)</c:v>
                </c:pt>
                <c:pt idx="3">
                  <c:v>Standard på veidekket (n=853)</c:v>
                </c:pt>
                <c:pt idx="4">
                  <c:v>Tilrettelegging for syklister (n=797)</c:v>
                </c:pt>
                <c:pt idx="5">
                  <c:v>Tilrettelegging for fotgjengere (n=924)</c:v>
                </c:pt>
                <c:pt idx="6">
                  <c:v>Snørydding, grusing og salting av gang- og sykkelveier (n=823)</c:v>
                </c:pt>
              </c:strCache>
            </c:strRef>
          </c:cat>
          <c:val>
            <c:numRef>
              <c:f>Sheet1!$D$2:$D$8</c:f>
              <c:numCache>
                <c:formatCode>0</c:formatCode>
                <c:ptCount val="7"/>
                <c:pt idx="0">
                  <c:v>45</c:v>
                </c:pt>
                <c:pt idx="1">
                  <c:v>33</c:v>
                </c:pt>
                <c:pt idx="2">
                  <c:v>34</c:v>
                </c:pt>
                <c:pt idx="3">
                  <c:v>45</c:v>
                </c:pt>
                <c:pt idx="4">
                  <c:v>26</c:v>
                </c:pt>
                <c:pt idx="5">
                  <c:v>12</c:v>
                </c:pt>
                <c:pt idx="6">
                  <c:v>42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(n=913)</c:v>
                </c:pt>
                <c:pt idx="1">
                  <c:v>Grusing og salting av veier (n=899)</c:v>
                </c:pt>
                <c:pt idx="2">
                  <c:v>Renhold	av veier (n=898)</c:v>
                </c:pt>
                <c:pt idx="3">
                  <c:v>Standard på veidekket (n=853)</c:v>
                </c:pt>
                <c:pt idx="4">
                  <c:v>Tilrettelegging for syklister (n=797)</c:v>
                </c:pt>
                <c:pt idx="5">
                  <c:v>Tilrettelegging for fotgjengere (n=924)</c:v>
                </c:pt>
                <c:pt idx="6">
                  <c:v>Snørydding, grusing og salting av gang- og sykkelveier (n=823)</c:v>
                </c:pt>
              </c:strCache>
            </c:strRef>
          </c:cat>
          <c:val>
            <c:numRef>
              <c:f>Sheet1!$C$2:$C$8</c:f>
              <c:numCache>
                <c:formatCode>0</c:formatCode>
                <c:ptCount val="7"/>
                <c:pt idx="0">
                  <c:v>37</c:v>
                </c:pt>
                <c:pt idx="1">
                  <c:v>47</c:v>
                </c:pt>
                <c:pt idx="2">
                  <c:v>51</c:v>
                </c:pt>
                <c:pt idx="3">
                  <c:v>44</c:v>
                </c:pt>
                <c:pt idx="4">
                  <c:v>47</c:v>
                </c:pt>
                <c:pt idx="5">
                  <c:v>45</c:v>
                </c:pt>
                <c:pt idx="6">
                  <c:v>41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(n=913)</c:v>
                </c:pt>
                <c:pt idx="1">
                  <c:v>Grusing og salting av veier (n=899)</c:v>
                </c:pt>
                <c:pt idx="2">
                  <c:v>Renhold	av veier (n=898)</c:v>
                </c:pt>
                <c:pt idx="3">
                  <c:v>Standard på veidekket (n=853)</c:v>
                </c:pt>
                <c:pt idx="4">
                  <c:v>Tilrettelegging for syklister (n=797)</c:v>
                </c:pt>
                <c:pt idx="5">
                  <c:v>Tilrettelegging for fotgjengere (n=924)</c:v>
                </c:pt>
                <c:pt idx="6">
                  <c:v>Snørydding, grusing og salting av gang- og sykkelveier (n=823)</c:v>
                </c:pt>
              </c:strCache>
            </c:strRef>
          </c:cat>
          <c:val>
            <c:numRef>
              <c:f>Sheet1!$B$2:$B$8</c:f>
              <c:numCache>
                <c:formatCode>0</c:formatCode>
                <c:ptCount val="7"/>
                <c:pt idx="0">
                  <c:v>18</c:v>
                </c:pt>
                <c:pt idx="1">
                  <c:v>20</c:v>
                </c:pt>
                <c:pt idx="2">
                  <c:v>15</c:v>
                </c:pt>
                <c:pt idx="3">
                  <c:v>11</c:v>
                </c:pt>
                <c:pt idx="4">
                  <c:v>27</c:v>
                </c:pt>
                <c:pt idx="5">
                  <c:v>43</c:v>
                </c:pt>
                <c:pt idx="6">
                  <c:v>17</c:v>
                </c:pt>
              </c:numCache>
            </c:numRef>
          </c:val>
        </c:ser>
        <c:dLbls>
          <c:showLegendKey val="0"/>
          <c:showVal val="0"/>
          <c:showCatName val="0"/>
          <c:showSerName val="0"/>
          <c:showPercent val="0"/>
          <c:showBubbleSize val="0"/>
        </c:dLbls>
        <c:gapWidth val="50"/>
        <c:overlap val="100"/>
        <c:axId val="552418080"/>
        <c:axId val="55241847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(n=913)</c:v>
                      </c:pt>
                      <c:pt idx="1">
                        <c:v>Grusing og salting av veier (n=899)</c:v>
                      </c:pt>
                      <c:pt idx="2">
                        <c:v>Renhold	av veier (n=898)</c:v>
                      </c:pt>
                      <c:pt idx="3">
                        <c:v>Standard på veidekket (n=853)</c:v>
                      </c:pt>
                      <c:pt idx="4">
                        <c:v>Tilrettelegging for syklister (n=797)</c:v>
                      </c:pt>
                      <c:pt idx="5">
                        <c:v>Tilrettelegging for fotgjengere (n=924)</c:v>
                      </c:pt>
                      <c:pt idx="6">
                        <c:v>Snørydding, grusing og salting av gang- og sykkelveier (n=823)</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5241808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2418472"/>
        <c:crosses val="autoZero"/>
        <c:auto val="0"/>
        <c:lblAlgn val="ctr"/>
        <c:lblOffset val="100"/>
        <c:noMultiLvlLbl val="0"/>
      </c:catAx>
      <c:valAx>
        <c:axId val="55241847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241808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18</c:v>
                </c:pt>
                <c:pt idx="1">
                  <c:v>20</c:v>
                </c:pt>
                <c:pt idx="2">
                  <c:v>15</c:v>
                </c:pt>
                <c:pt idx="3">
                  <c:v>11</c:v>
                </c:pt>
                <c:pt idx="4">
                  <c:v>27</c:v>
                </c:pt>
                <c:pt idx="5">
                  <c:v>43</c:v>
                </c:pt>
                <c:pt idx="6">
                  <c:v>17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552419256"/>
        <c:axId val="552419648"/>
      </c:barChart>
      <c:catAx>
        <c:axId val="552419256"/>
        <c:scaling>
          <c:orientation val="maxMin"/>
        </c:scaling>
        <c:delete val="1"/>
        <c:axPos val="l"/>
        <c:numFmt formatCode="General" sourceLinked="1"/>
        <c:majorTickMark val="out"/>
        <c:minorTickMark val="none"/>
        <c:tickLblPos val="nextTo"/>
        <c:crossAx val="552419648"/>
        <c:crosses val="autoZero"/>
        <c:auto val="0"/>
        <c:lblAlgn val="ctr"/>
        <c:lblOffset val="100"/>
        <c:noMultiLvlLbl val="0"/>
      </c:catAx>
      <c:valAx>
        <c:axId val="552419648"/>
        <c:scaling>
          <c:orientation val="minMax"/>
          <c:max val="1"/>
          <c:min val="0"/>
        </c:scaling>
        <c:delete val="1"/>
        <c:axPos val="t"/>
        <c:numFmt formatCode="0%" sourceLinked="1"/>
        <c:majorTickMark val="out"/>
        <c:minorTickMark val="none"/>
        <c:tickLblPos val="high"/>
        <c:crossAx val="55241925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(n=922)</c:v>
                </c:pt>
                <c:pt idx="1">
                  <c:v>Muligheten for trafikksikker lek i området der du bor  (n=760)</c:v>
                </c:pt>
                <c:pt idx="2">
                  <c:v>Hastigheten på veiene i området der du bor  (n=903)</c:v>
                </c:pt>
                <c:pt idx="3">
                  <c:v>Fortau, fartsdempere og lignende tiltak i området der du bor  (n=870)</c:v>
                </c:pt>
              </c:strCache>
            </c:strRef>
          </c:cat>
          <c:val>
            <c:numRef>
              <c:f>Sheet1!$D$2:$D$5</c:f>
              <c:numCache>
                <c:formatCode>0</c:formatCode>
                <c:ptCount val="4"/>
                <c:pt idx="0">
                  <c:v>6</c:v>
                </c:pt>
                <c:pt idx="1">
                  <c:v>25</c:v>
                </c:pt>
                <c:pt idx="2">
                  <c:v>10</c:v>
                </c:pt>
                <c:pt idx="3">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(n=922)</c:v>
                </c:pt>
                <c:pt idx="1">
                  <c:v>Muligheten for trafikksikker lek i området der du bor  (n=760)</c:v>
                </c:pt>
                <c:pt idx="2">
                  <c:v>Hastigheten på veiene i området der du bor  (n=903)</c:v>
                </c:pt>
                <c:pt idx="3">
                  <c:v>Fortau, fartsdempere og lignende tiltak i området der du bor  (n=870)</c:v>
                </c:pt>
              </c:strCache>
            </c:strRef>
          </c:cat>
          <c:val>
            <c:numRef>
              <c:f>Sheet1!$C$2:$C$5</c:f>
              <c:numCache>
                <c:formatCode>0</c:formatCode>
                <c:ptCount val="4"/>
                <c:pt idx="0">
                  <c:v>45</c:v>
                </c:pt>
                <c:pt idx="1">
                  <c:v>47</c:v>
                </c:pt>
                <c:pt idx="2">
                  <c:v>45</c:v>
                </c:pt>
                <c:pt idx="3">
                  <c:v>47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(n=922)</c:v>
                </c:pt>
                <c:pt idx="1">
                  <c:v>Muligheten for trafikksikker lek i området der du bor  (n=760)</c:v>
                </c:pt>
                <c:pt idx="2">
                  <c:v>Hastigheten på veiene i området der du bor  (n=903)</c:v>
                </c:pt>
                <c:pt idx="3">
                  <c:v>Fortau, fartsdempere og lignende tiltak i området der du bor  (n=870)</c:v>
                </c:pt>
              </c:strCache>
            </c:strRef>
          </c:cat>
          <c:val>
            <c:numRef>
              <c:f>Sheet1!$B$2:$B$5</c:f>
              <c:numCache>
                <c:formatCode>0</c:formatCode>
                <c:ptCount val="4"/>
                <c:pt idx="0">
                  <c:v>49</c:v>
                </c:pt>
                <c:pt idx="1">
                  <c:v>28</c:v>
                </c:pt>
                <c:pt idx="2">
                  <c:v>45</c:v>
                </c:pt>
                <c:pt idx="3">
                  <c:v>41</c:v>
                </c:pt>
              </c:numCache>
            </c:numRef>
          </c:val>
        </c:ser>
        <c:dLbls>
          <c:showLegendKey val="0"/>
          <c:showVal val="0"/>
          <c:showCatName val="0"/>
          <c:showSerName val="0"/>
          <c:showPercent val="0"/>
          <c:showBubbleSize val="0"/>
        </c:dLbls>
        <c:gapWidth val="50"/>
        <c:overlap val="100"/>
        <c:axId val="552420432"/>
        <c:axId val="55242082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(n=922)</c:v>
                      </c:pt>
                      <c:pt idx="1">
                        <c:v>Muligheten for trafikksikker lek i området der du bor  (n=760)</c:v>
                      </c:pt>
                      <c:pt idx="2">
                        <c:v>Hastigheten på veiene i området der du bor  (n=903)</c:v>
                      </c:pt>
                      <c:pt idx="3">
                        <c:v>Fortau, fartsdempere og lignende tiltak i området der du bor  (n=870)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524204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2420824"/>
        <c:crosses val="autoZero"/>
        <c:auto val="0"/>
        <c:lblAlgn val="ctr"/>
        <c:lblOffset val="100"/>
        <c:noMultiLvlLbl val="0"/>
      </c:catAx>
      <c:valAx>
        <c:axId val="55242082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242043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49</c:v>
                </c:pt>
                <c:pt idx="1">
                  <c:v>28</c:v>
                </c:pt>
                <c:pt idx="2">
                  <c:v>45</c:v>
                </c:pt>
                <c:pt idx="3">
                  <c:v>41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552421608"/>
        <c:axId val="552422000"/>
      </c:barChart>
      <c:catAx>
        <c:axId val="552421608"/>
        <c:scaling>
          <c:orientation val="maxMin"/>
        </c:scaling>
        <c:delete val="1"/>
        <c:axPos val="l"/>
        <c:numFmt formatCode="General" sourceLinked="1"/>
        <c:majorTickMark val="out"/>
        <c:minorTickMark val="none"/>
        <c:tickLblPos val="nextTo"/>
        <c:crossAx val="552422000"/>
        <c:crosses val="autoZero"/>
        <c:auto val="0"/>
        <c:lblAlgn val="ctr"/>
        <c:lblOffset val="100"/>
        <c:noMultiLvlLbl val="0"/>
      </c:catAx>
      <c:valAx>
        <c:axId val="552422000"/>
        <c:scaling>
          <c:orientation val="minMax"/>
          <c:max val="1"/>
          <c:min val="0"/>
        </c:scaling>
        <c:delete val="1"/>
        <c:axPos val="t"/>
        <c:numFmt formatCode="0%" sourceLinked="1"/>
        <c:majorTickMark val="out"/>
        <c:minorTickMark val="none"/>
        <c:tickLblPos val="high"/>
        <c:crossAx val="55242160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0"/>
          <c:order val="0"/>
          <c:tx>
            <c:strRef>
              <c:f>Sheet1!$E$1</c:f>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(n=918)</c:v>
                </c:pt>
                <c:pt idx="1">
                  <c:v>Parkeringstilbudet der du bor (n=836)</c:v>
                </c:pt>
                <c:pt idx="2">
                  <c:v>Mulighetene for å sykle der du bor (n=864)</c:v>
                </c:pt>
                <c:pt idx="3">
                  <c:v>Det kollektive transporttilbudet der du bor (n=919)</c:v>
                </c:pt>
              </c:strCache>
            </c:strRef>
          </c:cat>
          <c:val>
            <c:numRef>
              <c:f>Sheet1!$E$2:$E$5</c:f>
              <c:numCache>
                <c:formatCode>0</c:formatCode>
                <c:ptCount val="4"/>
                <c:pt idx="0">
                  <c:v>100</c:v>
                </c:pt>
                <c:pt idx="1">
                  <c:v>100</c:v>
                </c:pt>
                <c:pt idx="2">
                  <c:v>100</c:v>
                </c:pt>
                <c:pt idx="3">
                  <c:v>100</c:v>
                </c:pt>
              </c:numCache>
            </c:numRef>
          </c:val>
        </c:ser>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(n=918)</c:v>
                </c:pt>
                <c:pt idx="1">
                  <c:v>Parkeringstilbudet der du bor (n=836)</c:v>
                </c:pt>
                <c:pt idx="2">
                  <c:v>Mulighetene for å sykle der du bor (n=864)</c:v>
                </c:pt>
                <c:pt idx="3">
                  <c:v>Det kollektive transporttilbudet der du bor (n=919)</c:v>
                </c:pt>
              </c:strCache>
            </c:strRef>
          </c:cat>
          <c:val>
            <c:numRef>
              <c:f>Sheet1!$D$2:$D$5</c:f>
              <c:numCache>
                <c:formatCode>0</c:formatCode>
                <c:ptCount val="4"/>
                <c:pt idx="0">
                  <c:v>4</c:v>
                </c:pt>
                <c:pt idx="1">
                  <c:v>38</c:v>
                </c:pt>
                <c:pt idx="2">
                  <c:v>9</c:v>
                </c:pt>
                <c:pt idx="3">
                  <c:v>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(n=918)</c:v>
                </c:pt>
                <c:pt idx="1">
                  <c:v>Parkeringstilbudet der du bor (n=836)</c:v>
                </c:pt>
                <c:pt idx="2">
                  <c:v>Mulighetene for å sykle der du bor (n=864)</c:v>
                </c:pt>
                <c:pt idx="3">
                  <c:v>Det kollektive transporttilbudet der du bor (n=919)</c:v>
                </c:pt>
              </c:strCache>
            </c:strRef>
          </c:cat>
          <c:val>
            <c:numRef>
              <c:f>Sheet1!$C$2:$C$5</c:f>
              <c:numCache>
                <c:formatCode>0</c:formatCode>
                <c:ptCount val="4"/>
                <c:pt idx="0">
                  <c:v>31</c:v>
                </c:pt>
                <c:pt idx="1">
                  <c:v>40</c:v>
                </c:pt>
                <c:pt idx="2">
                  <c:v>40</c:v>
                </c:pt>
                <c:pt idx="3">
                  <c:v>17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(n=918)</c:v>
                </c:pt>
                <c:pt idx="1">
                  <c:v>Parkeringstilbudet der du bor (n=836)</c:v>
                </c:pt>
                <c:pt idx="2">
                  <c:v>Mulighetene for å sykle der du bor (n=864)</c:v>
                </c:pt>
                <c:pt idx="3">
                  <c:v>Det kollektive transporttilbudet der du bor (n=919)</c:v>
                </c:pt>
              </c:strCache>
            </c:strRef>
          </c:cat>
          <c:val>
            <c:numRef>
              <c:f>Sheet1!$B$2:$B$5</c:f>
              <c:numCache>
                <c:formatCode>0</c:formatCode>
                <c:ptCount val="4"/>
                <c:pt idx="0">
                  <c:v>65</c:v>
                </c:pt>
                <c:pt idx="1">
                  <c:v>22</c:v>
                </c:pt>
                <c:pt idx="2">
                  <c:v>51</c:v>
                </c:pt>
                <c:pt idx="3">
                  <c:v>80</c:v>
                </c:pt>
              </c:numCache>
            </c:numRef>
          </c:val>
        </c:ser>
        <c:dLbls>
          <c:showLegendKey val="0"/>
          <c:showVal val="0"/>
          <c:showCatName val="0"/>
          <c:showSerName val="0"/>
          <c:showPercent val="0"/>
          <c:showBubbleSize val="0"/>
        </c:dLbls>
        <c:gapWidth val="50"/>
        <c:overlap val="100"/>
        <c:axId val="547052864"/>
        <c:axId val="547053256"/>
      </c:barChart>
      <c:catAx>
        <c:axId val="5470528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7053256"/>
        <c:crosses val="autoZero"/>
        <c:auto val="0"/>
        <c:lblAlgn val="ctr"/>
        <c:lblOffset val="100"/>
        <c:noMultiLvlLbl val="0"/>
      </c:catAx>
      <c:valAx>
        <c:axId val="5470532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705286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(n=344)</c:v>
                </c:pt>
                <c:pt idx="1">
                  <c:v>Tilgang på parker/friområder for barn der du bor (n=756)</c:v>
                </c:pt>
                <c:pt idx="2">
                  <c:v>Trygghet for barn når det gjelder å ferdes ute der du bor (n=700)</c:v>
                </c:pt>
                <c:pt idx="3">
                  <c:v>Oppvekstmiljøet for barn der du bor (n=605)</c:v>
                </c:pt>
                <c:pt idx="4">
                  <c:v>Oppvekstmiljøet for ungdom der du bor (n=569)</c:v>
                </c:pt>
                <c:pt idx="5">
                  <c:v>Barnehagedekningen der du bor (n=288)</c:v>
                </c:pt>
              </c:strCache>
            </c:strRef>
          </c:cat>
          <c:val>
            <c:numRef>
              <c:f>Sheet1!$D$2:$D$7</c:f>
              <c:numCache>
                <c:formatCode>0</c:formatCode>
                <c:ptCount val="6"/>
                <c:pt idx="0">
                  <c:v>14</c:v>
                </c:pt>
                <c:pt idx="1">
                  <c:v>4</c:v>
                </c:pt>
                <c:pt idx="2">
                  <c:v>13</c:v>
                </c:pt>
                <c:pt idx="3">
                  <c:v>8</c:v>
                </c:pt>
                <c:pt idx="4">
                  <c:v>9</c:v>
                </c:pt>
                <c:pt idx="5">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(n=344)</c:v>
                </c:pt>
                <c:pt idx="1">
                  <c:v>Tilgang på parker/friområder for barn der du bor (n=756)</c:v>
                </c:pt>
                <c:pt idx="2">
                  <c:v>Trygghet for barn når det gjelder å ferdes ute der du bor (n=700)</c:v>
                </c:pt>
                <c:pt idx="3">
                  <c:v>Oppvekstmiljøet for barn der du bor (n=605)</c:v>
                </c:pt>
                <c:pt idx="4">
                  <c:v>Oppvekstmiljøet for ungdom der du bor (n=569)</c:v>
                </c:pt>
                <c:pt idx="5">
                  <c:v>Barnehagedekningen der du bor (n=288)</c:v>
                </c:pt>
              </c:strCache>
            </c:strRef>
          </c:cat>
          <c:val>
            <c:numRef>
              <c:f>Sheet1!$C$2:$C$7</c:f>
              <c:numCache>
                <c:formatCode>0</c:formatCode>
                <c:ptCount val="6"/>
                <c:pt idx="0">
                  <c:v>42</c:v>
                </c:pt>
                <c:pt idx="1">
                  <c:v>34</c:v>
                </c:pt>
                <c:pt idx="2">
                  <c:v>52</c:v>
                </c:pt>
                <c:pt idx="3">
                  <c:v>48</c:v>
                </c:pt>
                <c:pt idx="4">
                  <c:v>43</c:v>
                </c:pt>
                <c:pt idx="5">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(n=344)</c:v>
                </c:pt>
                <c:pt idx="1">
                  <c:v>Tilgang på parker/friområder for barn der du bor (n=756)</c:v>
                </c:pt>
                <c:pt idx="2">
                  <c:v>Trygghet for barn når det gjelder å ferdes ute der du bor (n=700)</c:v>
                </c:pt>
                <c:pt idx="3">
                  <c:v>Oppvekstmiljøet for barn der du bor (n=605)</c:v>
                </c:pt>
                <c:pt idx="4">
                  <c:v>Oppvekstmiljøet for ungdom der du bor (n=569)</c:v>
                </c:pt>
                <c:pt idx="5">
                  <c:v>Barnehagedekningen der du bor (n=288)</c:v>
                </c:pt>
              </c:strCache>
            </c:strRef>
          </c:cat>
          <c:val>
            <c:numRef>
              <c:f>Sheet1!$B$2:$B$7</c:f>
              <c:numCache>
                <c:formatCode>0</c:formatCode>
                <c:ptCount val="6"/>
                <c:pt idx="0">
                  <c:v>44</c:v>
                </c:pt>
                <c:pt idx="1">
                  <c:v>62</c:v>
                </c:pt>
                <c:pt idx="2">
                  <c:v>35</c:v>
                </c:pt>
                <c:pt idx="3">
                  <c:v>44</c:v>
                </c:pt>
                <c:pt idx="4">
                  <c:v>48</c:v>
                </c:pt>
                <c:pt idx="5">
                  <c:v>57</c:v>
                </c:pt>
              </c:numCache>
            </c:numRef>
          </c:val>
        </c:ser>
        <c:dLbls>
          <c:showLegendKey val="0"/>
          <c:showVal val="0"/>
          <c:showCatName val="0"/>
          <c:showSerName val="0"/>
          <c:showPercent val="0"/>
          <c:showBubbleSize val="0"/>
        </c:dLbls>
        <c:gapWidth val="50"/>
        <c:overlap val="100"/>
        <c:axId val="552422784"/>
        <c:axId val="5524231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(n=344)</c:v>
                      </c:pt>
                      <c:pt idx="1">
                        <c:v>Tilgang på parker/friområder for barn der du bor (n=756)</c:v>
                      </c:pt>
                      <c:pt idx="2">
                        <c:v>Trygghet for barn når det gjelder å ferdes ute der du bor (n=700)</c:v>
                      </c:pt>
                      <c:pt idx="3">
                        <c:v>Oppvekstmiljøet for barn der du bor (n=605)</c:v>
                      </c:pt>
                      <c:pt idx="4">
                        <c:v>Oppvekstmiljøet for ungdom der du bor (n=569)</c:v>
                      </c:pt>
                      <c:pt idx="5">
                        <c:v>Barnehagedekningen der du bor (n=288)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5242278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2423176"/>
        <c:crosses val="autoZero"/>
        <c:auto val="0"/>
        <c:lblAlgn val="ctr"/>
        <c:lblOffset val="100"/>
        <c:noMultiLvlLbl val="0"/>
      </c:catAx>
      <c:valAx>
        <c:axId val="5524231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242278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44</c:v>
                </c:pt>
                <c:pt idx="1">
                  <c:v>62</c:v>
                </c:pt>
                <c:pt idx="2">
                  <c:v>35</c:v>
                </c:pt>
                <c:pt idx="3">
                  <c:v>44</c:v>
                </c:pt>
                <c:pt idx="4">
                  <c:v>48</c:v>
                </c:pt>
                <c:pt idx="5">
                  <c:v>57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552423960"/>
        <c:axId val="552424352"/>
      </c:barChart>
      <c:catAx>
        <c:axId val="552423960"/>
        <c:scaling>
          <c:orientation val="maxMin"/>
        </c:scaling>
        <c:delete val="1"/>
        <c:axPos val="l"/>
        <c:numFmt formatCode="General" sourceLinked="1"/>
        <c:majorTickMark val="out"/>
        <c:minorTickMark val="none"/>
        <c:tickLblPos val="nextTo"/>
        <c:crossAx val="552424352"/>
        <c:crosses val="autoZero"/>
        <c:auto val="0"/>
        <c:lblAlgn val="ctr"/>
        <c:lblOffset val="100"/>
        <c:noMultiLvlLbl val="0"/>
      </c:catAx>
      <c:valAx>
        <c:axId val="552424352"/>
        <c:scaling>
          <c:orientation val="minMax"/>
          <c:max val="1"/>
          <c:min val="0"/>
        </c:scaling>
        <c:delete val="1"/>
        <c:axPos val="t"/>
        <c:numFmt formatCode="0%" sourceLinked="1"/>
        <c:majorTickMark val="out"/>
        <c:minorTickMark val="none"/>
        <c:tickLblPos val="high"/>
        <c:crossAx val="55242396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(n=398)</c:v>
                </c:pt>
                <c:pt idx="1">
                  <c:v>Det lokale kulturtilbudet der du bor (n=671)</c:v>
                </c:pt>
                <c:pt idx="2">
                  <c:v>Tilgang til bibliotek der du bor (n=746)</c:v>
                </c:pt>
                <c:pt idx="3">
                  <c:v>Kvalitet på bibliotekstjenesten (n=534)</c:v>
                </c:pt>
              </c:strCache>
            </c:strRef>
          </c:cat>
          <c:val>
            <c:numRef>
              <c:f>Sheet1!$D$2:$D$5</c:f>
              <c:numCache>
                <c:formatCode>0</c:formatCode>
                <c:ptCount val="4"/>
                <c:pt idx="0">
                  <c:v>4</c:v>
                </c:pt>
                <c:pt idx="1">
                  <c:v>7</c:v>
                </c:pt>
                <c:pt idx="2">
                  <c:v>8</c:v>
                </c:pt>
                <c:pt idx="3">
                  <c:v>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(n=398)</c:v>
                </c:pt>
                <c:pt idx="1">
                  <c:v>Det lokale kulturtilbudet der du bor (n=671)</c:v>
                </c:pt>
                <c:pt idx="2">
                  <c:v>Tilgang til bibliotek der du bor (n=746)</c:v>
                </c:pt>
                <c:pt idx="3">
                  <c:v>Kvalitet på bibliotekstjenesten (n=534)</c:v>
                </c:pt>
              </c:strCache>
            </c:strRef>
          </c:cat>
          <c:val>
            <c:numRef>
              <c:f>Sheet1!$C$2:$C$5</c:f>
              <c:numCache>
                <c:formatCode>0</c:formatCode>
                <c:ptCount val="4"/>
                <c:pt idx="0">
                  <c:v>40</c:v>
                </c:pt>
                <c:pt idx="1">
                  <c:v>47</c:v>
                </c:pt>
                <c:pt idx="2">
                  <c:v>31</c:v>
                </c:pt>
                <c:pt idx="3">
                  <c:v>26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(n=398)</c:v>
                </c:pt>
                <c:pt idx="1">
                  <c:v>Det lokale kulturtilbudet der du bor (n=671)</c:v>
                </c:pt>
                <c:pt idx="2">
                  <c:v>Tilgang til bibliotek der du bor (n=746)</c:v>
                </c:pt>
                <c:pt idx="3">
                  <c:v>Kvalitet på bibliotekstjenesten (n=534)</c:v>
                </c:pt>
              </c:strCache>
            </c:strRef>
          </c:cat>
          <c:val>
            <c:numRef>
              <c:f>Sheet1!$B$2:$B$5</c:f>
              <c:numCache>
                <c:formatCode>0</c:formatCode>
                <c:ptCount val="4"/>
                <c:pt idx="0">
                  <c:v>56</c:v>
                </c:pt>
                <c:pt idx="1">
                  <c:v>46</c:v>
                </c:pt>
                <c:pt idx="2">
                  <c:v>61</c:v>
                </c:pt>
                <c:pt idx="3">
                  <c:v>71</c:v>
                </c:pt>
              </c:numCache>
            </c:numRef>
          </c:val>
        </c:ser>
        <c:dLbls>
          <c:showLegendKey val="0"/>
          <c:showVal val="0"/>
          <c:showCatName val="0"/>
          <c:showSerName val="0"/>
          <c:showPercent val="0"/>
          <c:showBubbleSize val="0"/>
        </c:dLbls>
        <c:gapWidth val="50"/>
        <c:overlap val="100"/>
        <c:axId val="552425136"/>
        <c:axId val="55242552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(n=398)</c:v>
                      </c:pt>
                      <c:pt idx="1">
                        <c:v>Det lokale kulturtilbudet der du bor (n=671)</c:v>
                      </c:pt>
                      <c:pt idx="2">
                        <c:v>Tilgang til bibliotek der du bor (n=746)</c:v>
                      </c:pt>
                      <c:pt idx="3">
                        <c:v>Kvalitet på bibliotekstjenesten (n=534)</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524251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2425528"/>
        <c:crosses val="autoZero"/>
        <c:auto val="0"/>
        <c:lblAlgn val="ctr"/>
        <c:lblOffset val="100"/>
        <c:noMultiLvlLbl val="0"/>
      </c:catAx>
      <c:valAx>
        <c:axId val="55242552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24251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56</c:v>
                </c:pt>
                <c:pt idx="1">
                  <c:v>46</c:v>
                </c:pt>
                <c:pt idx="2">
                  <c:v>61</c:v>
                </c:pt>
                <c:pt idx="3">
                  <c:v>71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552426312"/>
        <c:axId val="552426704"/>
      </c:barChart>
      <c:catAx>
        <c:axId val="552426312"/>
        <c:scaling>
          <c:orientation val="maxMin"/>
        </c:scaling>
        <c:delete val="1"/>
        <c:axPos val="l"/>
        <c:numFmt formatCode="General" sourceLinked="1"/>
        <c:majorTickMark val="out"/>
        <c:minorTickMark val="none"/>
        <c:tickLblPos val="nextTo"/>
        <c:crossAx val="552426704"/>
        <c:crosses val="autoZero"/>
        <c:auto val="0"/>
        <c:lblAlgn val="ctr"/>
        <c:lblOffset val="100"/>
        <c:noMultiLvlLbl val="0"/>
      </c:catAx>
      <c:valAx>
        <c:axId val="552426704"/>
        <c:scaling>
          <c:orientation val="minMax"/>
          <c:max val="1"/>
          <c:min val="0"/>
        </c:scaling>
        <c:delete val="1"/>
        <c:axPos val="t"/>
        <c:numFmt formatCode="0%" sourceLinked="1"/>
        <c:majorTickMark val="out"/>
        <c:minorTickMark val="none"/>
        <c:tickLblPos val="high"/>
        <c:crossAx val="55242631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(n=738)</c:v>
                </c:pt>
                <c:pt idx="1">
                  <c:v>Informasjon fra Oslo kommune er tydelig og lett å forstå (n=830)</c:v>
                </c:pt>
                <c:pt idx="2">
                  <c:v>Det er enkelt å få tak i informasjonen jeg trenger (n=779)</c:v>
                </c:pt>
                <c:pt idx="3">
                  <c:v>Oslo kommune har gode digitale tjenester (n=652)</c:v>
                </c:pt>
                <c:pt idx="4">
                  <c:v>Det er enkelt å komme i kontakt med Oslo kommune (n=556)</c:v>
                </c:pt>
                <c:pt idx="5">
                  <c:v>Oslo kommunes digitale tjenester er enkle å bruke (n=574)</c:v>
                </c:pt>
              </c:strCache>
            </c:strRef>
          </c:cat>
          <c:val>
            <c:numRef>
              <c:f>Sheet1!$D$2:$D$7</c:f>
              <c:numCache>
                <c:formatCode>0</c:formatCode>
                <c:ptCount val="6"/>
                <c:pt idx="0">
                  <c:v>57</c:v>
                </c:pt>
                <c:pt idx="1">
                  <c:v>23</c:v>
                </c:pt>
                <c:pt idx="2">
                  <c:v>21</c:v>
                </c:pt>
                <c:pt idx="3">
                  <c:v>19</c:v>
                </c:pt>
                <c:pt idx="4">
                  <c:v>30</c:v>
                </c:pt>
                <c:pt idx="5">
                  <c:v>21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(n=738)</c:v>
                </c:pt>
                <c:pt idx="1">
                  <c:v>Informasjon fra Oslo kommune er tydelig og lett å forstå (n=830)</c:v>
                </c:pt>
                <c:pt idx="2">
                  <c:v>Det er enkelt å få tak i informasjonen jeg trenger (n=779)</c:v>
                </c:pt>
                <c:pt idx="3">
                  <c:v>Oslo kommune har gode digitale tjenester (n=652)</c:v>
                </c:pt>
                <c:pt idx="4">
                  <c:v>Det er enkelt å komme i kontakt med Oslo kommune (n=556)</c:v>
                </c:pt>
                <c:pt idx="5">
                  <c:v>Oslo kommunes digitale tjenester er enkle å bruke (n=574)</c:v>
                </c:pt>
              </c:strCache>
            </c:strRef>
          </c:cat>
          <c:val>
            <c:numRef>
              <c:f>Sheet1!$C$2:$C$7</c:f>
              <c:numCache>
                <c:formatCode>0</c:formatCode>
                <c:ptCount val="6"/>
                <c:pt idx="0">
                  <c:v>36</c:v>
                </c:pt>
                <c:pt idx="1">
                  <c:v>50</c:v>
                </c:pt>
                <c:pt idx="2">
                  <c:v>50</c:v>
                </c:pt>
                <c:pt idx="3">
                  <c:v>49</c:v>
                </c:pt>
                <c:pt idx="4">
                  <c:v>46</c:v>
                </c:pt>
                <c:pt idx="5">
                  <c:v>49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(n=738)</c:v>
                </c:pt>
                <c:pt idx="1">
                  <c:v>Informasjon fra Oslo kommune er tydelig og lett å forstå (n=830)</c:v>
                </c:pt>
                <c:pt idx="2">
                  <c:v>Det er enkelt å få tak i informasjonen jeg trenger (n=779)</c:v>
                </c:pt>
                <c:pt idx="3">
                  <c:v>Oslo kommune har gode digitale tjenester (n=652)</c:v>
                </c:pt>
                <c:pt idx="4">
                  <c:v>Det er enkelt å komme i kontakt med Oslo kommune (n=556)</c:v>
                </c:pt>
                <c:pt idx="5">
                  <c:v>Oslo kommunes digitale tjenester er enkle å bruke (n=574)</c:v>
                </c:pt>
              </c:strCache>
            </c:strRef>
          </c:cat>
          <c:val>
            <c:numRef>
              <c:f>Sheet1!$B$2:$B$7</c:f>
              <c:numCache>
                <c:formatCode>0</c:formatCode>
                <c:ptCount val="6"/>
                <c:pt idx="0">
                  <c:v>7</c:v>
                </c:pt>
                <c:pt idx="1">
                  <c:v>26</c:v>
                </c:pt>
                <c:pt idx="2">
                  <c:v>29</c:v>
                </c:pt>
                <c:pt idx="3">
                  <c:v>32</c:v>
                </c:pt>
                <c:pt idx="4">
                  <c:v>24</c:v>
                </c:pt>
                <c:pt idx="5">
                  <c:v>30</c:v>
                </c:pt>
              </c:numCache>
            </c:numRef>
          </c:val>
        </c:ser>
        <c:dLbls>
          <c:showLegendKey val="0"/>
          <c:showVal val="0"/>
          <c:showCatName val="0"/>
          <c:showSerName val="0"/>
          <c:showPercent val="0"/>
          <c:showBubbleSize val="0"/>
        </c:dLbls>
        <c:gapWidth val="50"/>
        <c:overlap val="100"/>
        <c:axId val="552427096"/>
        <c:axId val="55242788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(n=738)</c:v>
                      </c:pt>
                      <c:pt idx="1">
                        <c:v>Informasjon fra Oslo kommune er tydelig og lett å forstå (n=830)</c:v>
                      </c:pt>
                      <c:pt idx="2">
                        <c:v>Det er enkelt å få tak i informasjonen jeg trenger (n=779)</c:v>
                      </c:pt>
                      <c:pt idx="3">
                        <c:v>Oslo kommune har gode digitale tjenester (n=652)</c:v>
                      </c:pt>
                      <c:pt idx="4">
                        <c:v>Det er enkelt å komme i kontakt med Oslo kommune (n=556)</c:v>
                      </c:pt>
                      <c:pt idx="5">
                        <c:v>Oslo kommunes digitale tjenester er enkle å bruke (n=574)</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524270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2427880"/>
        <c:crosses val="autoZero"/>
        <c:auto val="0"/>
        <c:lblAlgn val="ctr"/>
        <c:lblOffset val="100"/>
        <c:noMultiLvlLbl val="0"/>
      </c:catAx>
      <c:valAx>
        <c:axId val="5524278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24270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7</c:v>
                </c:pt>
                <c:pt idx="1">
                  <c:v>26</c:v>
                </c:pt>
                <c:pt idx="2">
                  <c:v>29</c:v>
                </c:pt>
                <c:pt idx="3">
                  <c:v>32</c:v>
                </c:pt>
                <c:pt idx="4">
                  <c:v>24</c:v>
                </c:pt>
                <c:pt idx="5">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552428664"/>
        <c:axId val="552429056"/>
      </c:barChart>
      <c:catAx>
        <c:axId val="552428664"/>
        <c:scaling>
          <c:orientation val="maxMin"/>
        </c:scaling>
        <c:delete val="1"/>
        <c:axPos val="l"/>
        <c:numFmt formatCode="General" sourceLinked="1"/>
        <c:majorTickMark val="out"/>
        <c:minorTickMark val="none"/>
        <c:tickLblPos val="nextTo"/>
        <c:crossAx val="552429056"/>
        <c:crosses val="autoZero"/>
        <c:auto val="0"/>
        <c:lblAlgn val="ctr"/>
        <c:lblOffset val="100"/>
        <c:noMultiLvlLbl val="0"/>
      </c:catAx>
      <c:valAx>
        <c:axId val="552429056"/>
        <c:scaling>
          <c:orientation val="minMax"/>
          <c:max val="1"/>
          <c:min val="0"/>
        </c:scaling>
        <c:delete val="1"/>
        <c:axPos val="t"/>
        <c:numFmt formatCode="0%" sourceLinked="1"/>
        <c:majorTickMark val="out"/>
        <c:minorTickMark val="none"/>
        <c:tickLblPos val="high"/>
        <c:crossAx val="55242866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65</c:v>
                </c:pt>
                <c:pt idx="1">
                  <c:v>22</c:v>
                </c:pt>
                <c:pt idx="2">
                  <c:v>51</c:v>
                </c:pt>
                <c:pt idx="3">
                  <c:v>80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547082992"/>
        <c:axId val="547083384"/>
      </c:barChart>
      <c:catAx>
        <c:axId val="547082992"/>
        <c:scaling>
          <c:orientation val="maxMin"/>
        </c:scaling>
        <c:delete val="1"/>
        <c:axPos val="l"/>
        <c:numFmt formatCode="General" sourceLinked="1"/>
        <c:majorTickMark val="out"/>
        <c:minorTickMark val="none"/>
        <c:tickLblPos val="nextTo"/>
        <c:crossAx val="547083384"/>
        <c:crosses val="autoZero"/>
        <c:auto val="0"/>
        <c:lblAlgn val="ctr"/>
        <c:lblOffset val="100"/>
        <c:noMultiLvlLbl val="0"/>
      </c:catAx>
      <c:valAx>
        <c:axId val="547083384"/>
        <c:scaling>
          <c:orientation val="minMax"/>
          <c:max val="1"/>
          <c:min val="0"/>
        </c:scaling>
        <c:delete val="1"/>
        <c:axPos val="t"/>
        <c:numFmt formatCode="0%" sourceLinked="1"/>
        <c:majorTickMark val="out"/>
        <c:minorTickMark val="none"/>
        <c:tickLblPos val="high"/>
        <c:crossAx val="5470829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Basert </a:t>
            </a:r>
            <a:r>
              <a:rPr lang="nb-NO"/>
              <a:t>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(n=100)</c:v>
                </c:pt>
                <c:pt idx="1">
                  <c:v>Grunnskolens barnetrinn (1-7) (n=68)</c:v>
                </c:pt>
                <c:pt idx="2">
                  <c:v>Grunnskolens ungdomstrinn (8-10) (n=48)</c:v>
                </c:pt>
                <c:pt idx="3">
                  <c:v>Videregående skole (n=55)</c:v>
                </c:pt>
                <c:pt idx="4">
                  <c:v>Aktivitetsskolen (skolefritidsordningen) (n=40)</c:v>
                </c:pt>
                <c:pt idx="5">
                  <c:v>Kulturskolen (n=14)</c:v>
                </c:pt>
              </c:strCache>
            </c:strRef>
          </c:cat>
          <c:val>
            <c:numRef>
              <c:f>Sheet1!$D$2:$D$7</c:f>
              <c:numCache>
                <c:formatCode>0</c:formatCode>
                <c:ptCount val="6"/>
                <c:pt idx="0">
                  <c:v>6</c:v>
                </c:pt>
                <c:pt idx="1">
                  <c:v>7</c:v>
                </c:pt>
                <c:pt idx="2">
                  <c:v>10</c:v>
                </c:pt>
                <c:pt idx="3">
                  <c:v>2</c:v>
                </c:pt>
                <c:pt idx="4">
                  <c:v>3</c:v>
                </c:pt>
                <c:pt idx="5">
                  <c:v>21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(n=100)</c:v>
                </c:pt>
                <c:pt idx="1">
                  <c:v>Grunnskolens barnetrinn (1-7) (n=68)</c:v>
                </c:pt>
                <c:pt idx="2">
                  <c:v>Grunnskolens ungdomstrinn (8-10) (n=48)</c:v>
                </c:pt>
                <c:pt idx="3">
                  <c:v>Videregående skole (n=55)</c:v>
                </c:pt>
                <c:pt idx="4">
                  <c:v>Aktivitetsskolen (skolefritidsordningen) (n=40)</c:v>
                </c:pt>
                <c:pt idx="5">
                  <c:v>Kulturskolen (n=14)</c:v>
                </c:pt>
              </c:strCache>
            </c:strRef>
          </c:cat>
          <c:val>
            <c:numRef>
              <c:f>Sheet1!$C$2:$C$7</c:f>
              <c:numCache>
                <c:formatCode>0</c:formatCode>
                <c:ptCount val="6"/>
                <c:pt idx="0">
                  <c:v>32</c:v>
                </c:pt>
                <c:pt idx="1">
                  <c:v>29</c:v>
                </c:pt>
                <c:pt idx="2">
                  <c:v>54</c:v>
                </c:pt>
                <c:pt idx="3">
                  <c:v>39</c:v>
                </c:pt>
                <c:pt idx="4">
                  <c:v>47</c:v>
                </c:pt>
                <c:pt idx="5">
                  <c:v>16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(n=100)</c:v>
                </c:pt>
                <c:pt idx="1">
                  <c:v>Grunnskolens barnetrinn (1-7) (n=68)</c:v>
                </c:pt>
                <c:pt idx="2">
                  <c:v>Grunnskolens ungdomstrinn (8-10) (n=48)</c:v>
                </c:pt>
                <c:pt idx="3">
                  <c:v>Videregående skole (n=55)</c:v>
                </c:pt>
                <c:pt idx="4">
                  <c:v>Aktivitetsskolen (skolefritidsordningen) (n=40)</c:v>
                </c:pt>
                <c:pt idx="5">
                  <c:v>Kulturskolen (n=14)</c:v>
                </c:pt>
              </c:strCache>
            </c:strRef>
          </c:cat>
          <c:val>
            <c:numRef>
              <c:f>Sheet1!$B$2:$B$7</c:f>
              <c:numCache>
                <c:formatCode>0</c:formatCode>
                <c:ptCount val="6"/>
                <c:pt idx="0">
                  <c:v>62</c:v>
                </c:pt>
                <c:pt idx="1">
                  <c:v>64</c:v>
                </c:pt>
                <c:pt idx="2">
                  <c:v>36</c:v>
                </c:pt>
                <c:pt idx="3">
                  <c:v>59</c:v>
                </c:pt>
                <c:pt idx="4">
                  <c:v>50</c:v>
                </c:pt>
                <c:pt idx="5">
                  <c:v>63</c:v>
                </c:pt>
              </c:numCache>
            </c:numRef>
          </c:val>
        </c:ser>
        <c:dLbls>
          <c:showLegendKey val="0"/>
          <c:showVal val="0"/>
          <c:showCatName val="0"/>
          <c:showSerName val="0"/>
          <c:showPercent val="0"/>
          <c:showBubbleSize val="0"/>
        </c:dLbls>
        <c:gapWidth val="50"/>
        <c:overlap val="100"/>
        <c:axId val="547084168"/>
        <c:axId val="54708456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(n=100)</c:v>
                      </c:pt>
                      <c:pt idx="1">
                        <c:v>Grunnskolens barnetrinn (1-7) (n=68)</c:v>
                      </c:pt>
                      <c:pt idx="2">
                        <c:v>Grunnskolens ungdomstrinn (8-10) (n=48)</c:v>
                      </c:pt>
                      <c:pt idx="3">
                        <c:v>Videregående skole (n=55)</c:v>
                      </c:pt>
                      <c:pt idx="4">
                        <c:v>Aktivitetsskolen (skolefritidsordningen) (n=40)</c:v>
                      </c:pt>
                      <c:pt idx="5">
                        <c:v>Kulturskolen (n=14)</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470841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7084560"/>
        <c:crosses val="autoZero"/>
        <c:auto val="0"/>
        <c:lblAlgn val="ctr"/>
        <c:lblOffset val="100"/>
        <c:noMultiLvlLbl val="0"/>
      </c:catAx>
      <c:valAx>
        <c:axId val="5470845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70841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62</c:v>
                </c:pt>
                <c:pt idx="1">
                  <c:v>64</c:v>
                </c:pt>
                <c:pt idx="2">
                  <c:v>36</c:v>
                </c:pt>
                <c:pt idx="3">
                  <c:v>59</c:v>
                </c:pt>
                <c:pt idx="4">
                  <c:v>50</c:v>
                </c:pt>
                <c:pt idx="5">
                  <c:v>63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547085344"/>
        <c:axId val="547085736"/>
      </c:barChart>
      <c:catAx>
        <c:axId val="547085344"/>
        <c:scaling>
          <c:orientation val="maxMin"/>
        </c:scaling>
        <c:delete val="1"/>
        <c:axPos val="l"/>
        <c:numFmt formatCode="General" sourceLinked="1"/>
        <c:majorTickMark val="out"/>
        <c:minorTickMark val="none"/>
        <c:tickLblPos val="nextTo"/>
        <c:crossAx val="547085736"/>
        <c:crosses val="autoZero"/>
        <c:auto val="0"/>
        <c:lblAlgn val="ctr"/>
        <c:lblOffset val="100"/>
        <c:noMultiLvlLbl val="0"/>
      </c:catAx>
      <c:valAx>
        <c:axId val="547085736"/>
        <c:scaling>
          <c:orientation val="minMax"/>
          <c:max val="1"/>
          <c:min val="0"/>
        </c:scaling>
        <c:delete val="1"/>
        <c:axPos val="t"/>
        <c:numFmt formatCode="0%" sourceLinked="1"/>
        <c:majorTickMark val="out"/>
        <c:minorTickMark val="none"/>
        <c:tickLblPos val="high"/>
        <c:crossAx val="5470853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Basert </a:t>
            </a:r>
            <a:r>
              <a:rPr lang="nb-NO"/>
              <a:t>på ditt inntrykk av tjenesten,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(n=177)</c:v>
                </c:pt>
                <c:pt idx="1">
                  <c:v>Grunnskolens barnetrinn (1-7) (n=169)</c:v>
                </c:pt>
                <c:pt idx="2">
                  <c:v>Grunnskolens ungdomstrinn (8-10) (n=163)</c:v>
                </c:pt>
                <c:pt idx="3">
                  <c:v>Videregående skole (n=168)</c:v>
                </c:pt>
                <c:pt idx="4">
                  <c:v>Aktivitetsskolen (skolefritidsordningen) (n=140)</c:v>
                </c:pt>
                <c:pt idx="5">
                  <c:v>Kulturskolen (n=103)</c:v>
                </c:pt>
              </c:strCache>
            </c:strRef>
          </c:cat>
          <c:val>
            <c:numRef>
              <c:f>Sheet1!$D$2:$D$7</c:f>
              <c:numCache>
                <c:formatCode>0</c:formatCode>
                <c:ptCount val="6"/>
                <c:pt idx="0">
                  <c:v>6</c:v>
                </c:pt>
                <c:pt idx="1">
                  <c:v>3</c:v>
                </c:pt>
                <c:pt idx="2">
                  <c:v>8</c:v>
                </c:pt>
                <c:pt idx="3">
                  <c:v>7</c:v>
                </c:pt>
                <c:pt idx="4">
                  <c:v>9</c:v>
                </c:pt>
                <c:pt idx="5">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(n=177)</c:v>
                </c:pt>
                <c:pt idx="1">
                  <c:v>Grunnskolens barnetrinn (1-7) (n=169)</c:v>
                </c:pt>
                <c:pt idx="2">
                  <c:v>Grunnskolens ungdomstrinn (8-10) (n=163)</c:v>
                </c:pt>
                <c:pt idx="3">
                  <c:v>Videregående skole (n=168)</c:v>
                </c:pt>
                <c:pt idx="4">
                  <c:v>Aktivitetsskolen (skolefritidsordningen) (n=140)</c:v>
                </c:pt>
                <c:pt idx="5">
                  <c:v>Kulturskolen (n=103)</c:v>
                </c:pt>
              </c:strCache>
            </c:strRef>
          </c:cat>
          <c:val>
            <c:numRef>
              <c:f>Sheet1!$C$2:$C$7</c:f>
              <c:numCache>
                <c:formatCode>0</c:formatCode>
                <c:ptCount val="6"/>
                <c:pt idx="0">
                  <c:v>48</c:v>
                </c:pt>
                <c:pt idx="1">
                  <c:v>39</c:v>
                </c:pt>
                <c:pt idx="2">
                  <c:v>47</c:v>
                </c:pt>
                <c:pt idx="3">
                  <c:v>41</c:v>
                </c:pt>
                <c:pt idx="4">
                  <c:v>53</c:v>
                </c:pt>
                <c:pt idx="5">
                  <c:v>53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(n=177)</c:v>
                </c:pt>
                <c:pt idx="1">
                  <c:v>Grunnskolens barnetrinn (1-7) (n=169)</c:v>
                </c:pt>
                <c:pt idx="2">
                  <c:v>Grunnskolens ungdomstrinn (8-10) (n=163)</c:v>
                </c:pt>
                <c:pt idx="3">
                  <c:v>Videregående skole (n=168)</c:v>
                </c:pt>
                <c:pt idx="4">
                  <c:v>Aktivitetsskolen (skolefritidsordningen) (n=140)</c:v>
                </c:pt>
                <c:pt idx="5">
                  <c:v>Kulturskolen (n=103)</c:v>
                </c:pt>
              </c:strCache>
            </c:strRef>
          </c:cat>
          <c:val>
            <c:numRef>
              <c:f>Sheet1!$B$2:$B$7</c:f>
              <c:numCache>
                <c:formatCode>0</c:formatCode>
                <c:ptCount val="6"/>
                <c:pt idx="0">
                  <c:v>46</c:v>
                </c:pt>
                <c:pt idx="1">
                  <c:v>58</c:v>
                </c:pt>
                <c:pt idx="2">
                  <c:v>45</c:v>
                </c:pt>
                <c:pt idx="3">
                  <c:v>52</c:v>
                </c:pt>
                <c:pt idx="4">
                  <c:v>38</c:v>
                </c:pt>
                <c:pt idx="5">
                  <c:v>33</c:v>
                </c:pt>
              </c:numCache>
            </c:numRef>
          </c:val>
        </c:ser>
        <c:dLbls>
          <c:showLegendKey val="0"/>
          <c:showVal val="0"/>
          <c:showCatName val="0"/>
          <c:showSerName val="0"/>
          <c:showPercent val="0"/>
          <c:showBubbleSize val="0"/>
        </c:dLbls>
        <c:gapWidth val="50"/>
        <c:overlap val="100"/>
        <c:axId val="547086520"/>
        <c:axId val="5470869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(n=177)</c:v>
                      </c:pt>
                      <c:pt idx="1">
                        <c:v>Grunnskolens barnetrinn (1-7) (n=169)</c:v>
                      </c:pt>
                      <c:pt idx="2">
                        <c:v>Grunnskolens ungdomstrinn (8-10) (n=163)</c:v>
                      </c:pt>
                      <c:pt idx="3">
                        <c:v>Videregående skole (n=168)</c:v>
                      </c:pt>
                      <c:pt idx="4">
                        <c:v>Aktivitetsskolen (skolefritidsordningen) (n=140)</c:v>
                      </c:pt>
                      <c:pt idx="5">
                        <c:v>Kulturskolen (n=103)</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470865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7086912"/>
        <c:crosses val="autoZero"/>
        <c:auto val="0"/>
        <c:lblAlgn val="ctr"/>
        <c:lblOffset val="100"/>
        <c:noMultiLvlLbl val="0"/>
      </c:catAx>
      <c:valAx>
        <c:axId val="5470869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70865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Frogner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46</c:v>
                </c:pt>
                <c:pt idx="1">
                  <c:v>58</c:v>
                </c:pt>
                <c:pt idx="2">
                  <c:v>45</c:v>
                </c:pt>
                <c:pt idx="3">
                  <c:v>52</c:v>
                </c:pt>
                <c:pt idx="4">
                  <c:v>38</c:v>
                </c:pt>
                <c:pt idx="5">
                  <c:v>33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547087696"/>
        <c:axId val="547088088"/>
      </c:barChart>
      <c:catAx>
        <c:axId val="547087696"/>
        <c:scaling>
          <c:orientation val="maxMin"/>
        </c:scaling>
        <c:delete val="1"/>
        <c:axPos val="l"/>
        <c:numFmt formatCode="General" sourceLinked="1"/>
        <c:majorTickMark val="out"/>
        <c:minorTickMark val="none"/>
        <c:tickLblPos val="nextTo"/>
        <c:crossAx val="547088088"/>
        <c:crosses val="autoZero"/>
        <c:auto val="0"/>
        <c:lblAlgn val="ctr"/>
        <c:lblOffset val="100"/>
        <c:noMultiLvlLbl val="0"/>
      </c:catAx>
      <c:valAx>
        <c:axId val="547088088"/>
        <c:scaling>
          <c:orientation val="minMax"/>
          <c:max val="1"/>
          <c:min val="0"/>
        </c:scaling>
        <c:delete val="1"/>
        <c:axPos val="t"/>
        <c:numFmt formatCode="0%" sourceLinked="1"/>
        <c:majorTickMark val="out"/>
        <c:minorTickMark val="none"/>
        <c:tickLblPos val="high"/>
        <c:crossAx val="5470876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Basert </a:t>
            </a:r>
            <a:r>
              <a:rPr lang="nb-NO"/>
              <a:t>på dine erfaringer,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(n=613)</c:v>
                </c:pt>
                <c:pt idx="1">
                  <c:v>Legevakten (n=275)</c:v>
                </c:pt>
                <c:pt idx="2">
                  <c:v>Helsestasjonstjenesten (n=125)</c:v>
                </c:pt>
                <c:pt idx="3">
                  <c:v>Skolehelsetjenesten (n=44)</c:v>
                </c:pt>
                <c:pt idx="4">
                  <c:v>Sykehjem / botilbud for eldre (n=39)</c:v>
                </c:pt>
                <c:pt idx="5">
                  <c:v>Hjemmetjenesten (n=30)</c:v>
                </c:pt>
                <c:pt idx="6">
                  <c:v>Eldre- /seniorsenteret (n=28)</c:v>
                </c:pt>
                <c:pt idx="7">
                  <c:v>Barnevernstjenesten (n=5)</c:v>
                </c:pt>
                <c:pt idx="8">
                  <c:v>NAV-kontoret (n=121)</c:v>
                </c:pt>
                <c:pt idx="9">
                  <c:v>Aktivitetstilbudet til eldre (n=19)</c:v>
                </c:pt>
              </c:strCache>
            </c:strRef>
          </c:cat>
          <c:val>
            <c:numRef>
              <c:f>Sheet1!$D$2:$D$11</c:f>
              <c:numCache>
                <c:formatCode>0</c:formatCode>
                <c:ptCount val="10"/>
                <c:pt idx="0">
                  <c:v>6</c:v>
                </c:pt>
                <c:pt idx="1">
                  <c:v>14</c:v>
                </c:pt>
                <c:pt idx="2">
                  <c:v>2</c:v>
                </c:pt>
                <c:pt idx="3">
                  <c:v>8</c:v>
                </c:pt>
                <c:pt idx="4">
                  <c:v>29</c:v>
                </c:pt>
                <c:pt idx="5">
                  <c:v>17</c:v>
                </c:pt>
                <c:pt idx="6">
                  <c:v>0</c:v>
                </c:pt>
                <c:pt idx="7">
                  <c:v>46</c:v>
                </c:pt>
                <c:pt idx="8">
                  <c:v>31</c:v>
                </c:pt>
                <c:pt idx="9">
                  <c:v>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(n=613)</c:v>
                </c:pt>
                <c:pt idx="1">
                  <c:v>Legevakten (n=275)</c:v>
                </c:pt>
                <c:pt idx="2">
                  <c:v>Helsestasjonstjenesten (n=125)</c:v>
                </c:pt>
                <c:pt idx="3">
                  <c:v>Skolehelsetjenesten (n=44)</c:v>
                </c:pt>
                <c:pt idx="4">
                  <c:v>Sykehjem / botilbud for eldre (n=39)</c:v>
                </c:pt>
                <c:pt idx="5">
                  <c:v>Hjemmetjenesten (n=30)</c:v>
                </c:pt>
                <c:pt idx="6">
                  <c:v>Eldre- /seniorsenteret (n=28)</c:v>
                </c:pt>
                <c:pt idx="7">
                  <c:v>Barnevernstjenesten (n=5)</c:v>
                </c:pt>
                <c:pt idx="8">
                  <c:v>NAV-kontoret (n=121)</c:v>
                </c:pt>
                <c:pt idx="9">
                  <c:v>Aktivitetstilbudet til eldre (n=19)</c:v>
                </c:pt>
              </c:strCache>
            </c:strRef>
          </c:cat>
          <c:val>
            <c:numRef>
              <c:f>Sheet1!$C$2:$C$11</c:f>
              <c:numCache>
                <c:formatCode>0</c:formatCode>
                <c:ptCount val="10"/>
                <c:pt idx="0">
                  <c:v>32</c:v>
                </c:pt>
                <c:pt idx="1">
                  <c:v>39</c:v>
                </c:pt>
                <c:pt idx="2">
                  <c:v>28</c:v>
                </c:pt>
                <c:pt idx="3">
                  <c:v>24</c:v>
                </c:pt>
                <c:pt idx="4">
                  <c:v>59</c:v>
                </c:pt>
                <c:pt idx="5">
                  <c:v>63</c:v>
                </c:pt>
                <c:pt idx="6">
                  <c:v>40</c:v>
                </c:pt>
                <c:pt idx="7">
                  <c:v>0</c:v>
                </c:pt>
                <c:pt idx="8">
                  <c:v>37</c:v>
                </c:pt>
                <c:pt idx="9">
                  <c:v>33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(n=613)</c:v>
                </c:pt>
                <c:pt idx="1">
                  <c:v>Legevakten (n=275)</c:v>
                </c:pt>
                <c:pt idx="2">
                  <c:v>Helsestasjonstjenesten (n=125)</c:v>
                </c:pt>
                <c:pt idx="3">
                  <c:v>Skolehelsetjenesten (n=44)</c:v>
                </c:pt>
                <c:pt idx="4">
                  <c:v>Sykehjem / botilbud for eldre (n=39)</c:v>
                </c:pt>
                <c:pt idx="5">
                  <c:v>Hjemmetjenesten (n=30)</c:v>
                </c:pt>
                <c:pt idx="6">
                  <c:v>Eldre- /seniorsenteret (n=28)</c:v>
                </c:pt>
                <c:pt idx="7">
                  <c:v>Barnevernstjenesten (n=5)</c:v>
                </c:pt>
                <c:pt idx="8">
                  <c:v>NAV-kontoret (n=121)</c:v>
                </c:pt>
                <c:pt idx="9">
                  <c:v>Aktivitetstilbudet til eldre (n=19)</c:v>
                </c:pt>
              </c:strCache>
            </c:strRef>
          </c:cat>
          <c:val>
            <c:numRef>
              <c:f>Sheet1!$B$2:$B$11</c:f>
              <c:numCache>
                <c:formatCode>0</c:formatCode>
                <c:ptCount val="10"/>
                <c:pt idx="0">
                  <c:v>62</c:v>
                </c:pt>
                <c:pt idx="1">
                  <c:v>46</c:v>
                </c:pt>
                <c:pt idx="2">
                  <c:v>70</c:v>
                </c:pt>
                <c:pt idx="3">
                  <c:v>68</c:v>
                </c:pt>
                <c:pt idx="4">
                  <c:v>12</c:v>
                </c:pt>
                <c:pt idx="5">
                  <c:v>20</c:v>
                </c:pt>
                <c:pt idx="6">
                  <c:v>60</c:v>
                </c:pt>
                <c:pt idx="7">
                  <c:v>54</c:v>
                </c:pt>
                <c:pt idx="8">
                  <c:v>32</c:v>
                </c:pt>
                <c:pt idx="9">
                  <c:v>59</c:v>
                </c:pt>
              </c:numCache>
            </c:numRef>
          </c:val>
        </c:ser>
        <c:dLbls>
          <c:showLegendKey val="0"/>
          <c:showVal val="0"/>
          <c:showCatName val="0"/>
          <c:showSerName val="0"/>
          <c:showPercent val="0"/>
          <c:showBubbleSize val="0"/>
        </c:dLbls>
        <c:gapWidth val="50"/>
        <c:overlap val="100"/>
        <c:axId val="547088872"/>
        <c:axId val="5470892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(n=613)</c:v>
                      </c:pt>
                      <c:pt idx="1">
                        <c:v>Legevakten (n=275)</c:v>
                      </c:pt>
                      <c:pt idx="2">
                        <c:v>Helsestasjonstjenesten (n=125)</c:v>
                      </c:pt>
                      <c:pt idx="3">
                        <c:v>Skolehelsetjenesten (n=44)</c:v>
                      </c:pt>
                      <c:pt idx="4">
                        <c:v>Sykehjem / botilbud for eldre (n=39)</c:v>
                      </c:pt>
                      <c:pt idx="5">
                        <c:v>Hjemmetjenesten (n=30)</c:v>
                      </c:pt>
                      <c:pt idx="6">
                        <c:v>Eldre- /seniorsenteret (n=28)</c:v>
                      </c:pt>
                      <c:pt idx="7">
                        <c:v>Barnevernstjenesten (n=5)</c:v>
                      </c:pt>
                      <c:pt idx="8">
                        <c:v>NAV-kontoret (n=121)</c:v>
                      </c:pt>
                      <c:pt idx="9">
                        <c:v>Aktivitetstilbudet til eldre (n=19)</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470888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47089264"/>
        <c:crosses val="autoZero"/>
        <c:auto val="0"/>
        <c:lblAlgn val="ctr"/>
        <c:lblOffset val="100"/>
        <c:noMultiLvlLbl val="0"/>
      </c:catAx>
      <c:valAx>
        <c:axId val="5470892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470888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Frogner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0244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C98E1AC-FA72-4761-9982-B44466E1D1B7}"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226739162"/>
              </p:ext>
            </p:extLst>
          </p:nvPr>
        </p:nvGraphicFramePr>
        <p:xfrm>
          <a:off x="609600" y="1600200"/>
          <a:ext cx="909710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355677967"/>
              </p:ext>
            </p:extLst>
          </p:nvPr>
        </p:nvGraphicFramePr>
        <p:xfrm>
          <a:off x="8752114" y="1600200"/>
          <a:ext cx="283028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0F85E77-8A9B-4F05-B482-FE368AEC977C}"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2179071326"/>
              </p:ext>
            </p:extLst>
          </p:nvPr>
        </p:nvGraphicFramePr>
        <p:xfrm>
          <a:off x="609600" y="1600200"/>
          <a:ext cx="893275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395774052"/>
              </p:ext>
            </p:extLst>
          </p:nvPr>
        </p:nvGraphicFramePr>
        <p:xfrm>
          <a:off x="8709434" y="1600200"/>
          <a:ext cx="287296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125982A-420C-4D50-BE46-F8E961A0842E}"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382730348"/>
              </p:ext>
            </p:extLst>
          </p:nvPr>
        </p:nvGraphicFramePr>
        <p:xfrm>
          <a:off x="609600" y="1600200"/>
          <a:ext cx="893275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266050102"/>
              </p:ext>
            </p:extLst>
          </p:nvPr>
        </p:nvGraphicFramePr>
        <p:xfrm>
          <a:off x="8691326" y="1600200"/>
          <a:ext cx="289107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42785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833099C-8A20-42DE-8D8E-5B91318D93DD}"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1227013508"/>
              </p:ext>
            </p:extLst>
          </p:nvPr>
        </p:nvGraphicFramePr>
        <p:xfrm>
          <a:off x="609599" y="1600200"/>
          <a:ext cx="903234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849175621"/>
              </p:ext>
            </p:extLst>
          </p:nvPr>
        </p:nvGraphicFramePr>
        <p:xfrm>
          <a:off x="8827128" y="1600200"/>
          <a:ext cx="275527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C1B43FF-4CCF-4C2C-859F-63FE5B53D341}"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418761356"/>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254200027"/>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11945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7E53517-9C0D-4EF3-8247-FC981C5FA731}"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162033583"/>
              </p:ext>
            </p:extLst>
          </p:nvPr>
        </p:nvGraphicFramePr>
        <p:xfrm>
          <a:off x="609599" y="1600200"/>
          <a:ext cx="899612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040805929"/>
              </p:ext>
            </p:extLst>
          </p:nvPr>
        </p:nvGraphicFramePr>
        <p:xfrm>
          <a:off x="8736594" y="1600200"/>
          <a:ext cx="284580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2634F11-3AA5-40BE-A606-DC1EB3CAD505}"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3463651156"/>
              </p:ext>
            </p:extLst>
          </p:nvPr>
        </p:nvGraphicFramePr>
        <p:xfrm>
          <a:off x="609600" y="1600200"/>
          <a:ext cx="900518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671329926"/>
              </p:ext>
            </p:extLst>
          </p:nvPr>
        </p:nvGraphicFramePr>
        <p:xfrm>
          <a:off x="8736594" y="1600200"/>
          <a:ext cx="284580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36F4EB14-BAE5-4994-8B75-76314D0E6DF8}"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1457519148"/>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8744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EAB47DF-D31A-4AF0-8BF1-7E35750E5EFC}"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82018411"/>
              </p:ext>
            </p:extLst>
          </p:nvPr>
        </p:nvGraphicFramePr>
        <p:xfrm>
          <a:off x="609599" y="1600200"/>
          <a:ext cx="898707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175664085"/>
              </p:ext>
            </p:extLst>
          </p:nvPr>
        </p:nvGraphicFramePr>
        <p:xfrm>
          <a:off x="8700380" y="1600200"/>
          <a:ext cx="288202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11840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4D65BD6-3F08-43EE-811B-7BA569D4FBF1}"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3329564832"/>
              </p:ext>
            </p:extLst>
          </p:nvPr>
        </p:nvGraphicFramePr>
        <p:xfrm>
          <a:off x="609599" y="1600200"/>
          <a:ext cx="899612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92013626"/>
              </p:ext>
            </p:extLst>
          </p:nvPr>
        </p:nvGraphicFramePr>
        <p:xfrm>
          <a:off x="8727540" y="1600200"/>
          <a:ext cx="285485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140748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E55FB4C-2EFF-4CFC-8E60-F19DF88A1BC3}"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3997840846"/>
              </p:ext>
            </p:extLst>
          </p:nvPr>
        </p:nvGraphicFramePr>
        <p:xfrm>
          <a:off x="609600" y="1600200"/>
          <a:ext cx="910476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766304530"/>
              </p:ext>
            </p:extLst>
          </p:nvPr>
        </p:nvGraphicFramePr>
        <p:xfrm>
          <a:off x="8736594" y="1600200"/>
          <a:ext cx="284580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351B66E-52B0-41EA-A28B-73A438B400B7}"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2654883492"/>
              </p:ext>
            </p:extLst>
          </p:nvPr>
        </p:nvGraphicFramePr>
        <p:xfrm>
          <a:off x="609599" y="1600200"/>
          <a:ext cx="909571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194745571"/>
              </p:ext>
            </p:extLst>
          </p:nvPr>
        </p:nvGraphicFramePr>
        <p:xfrm>
          <a:off x="8709434" y="1600200"/>
          <a:ext cx="287296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300129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BF0EB2D-73DD-4336-945E-9EFC7157C98A}"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1348852742"/>
              </p:ext>
            </p:extLst>
          </p:nvPr>
        </p:nvGraphicFramePr>
        <p:xfrm>
          <a:off x="609600" y="1600200"/>
          <a:ext cx="900518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010998574"/>
              </p:ext>
            </p:extLst>
          </p:nvPr>
        </p:nvGraphicFramePr>
        <p:xfrm>
          <a:off x="8727540" y="1600200"/>
          <a:ext cx="285485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193075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BCD7034-E4A4-4C1F-A17D-1C2BC0A80976}"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2128248836"/>
              </p:ext>
            </p:extLst>
          </p:nvPr>
        </p:nvGraphicFramePr>
        <p:xfrm>
          <a:off x="609599" y="1600200"/>
          <a:ext cx="909571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877996047"/>
              </p:ext>
            </p:extLst>
          </p:nvPr>
        </p:nvGraphicFramePr>
        <p:xfrm>
          <a:off x="8727540" y="1600200"/>
          <a:ext cx="285485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25213695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357894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380F9F5-BD74-4939-9C18-4893D268BC0E}"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1951897842"/>
              </p:ext>
            </p:extLst>
          </p:nvPr>
        </p:nvGraphicFramePr>
        <p:xfrm>
          <a:off x="609600" y="1600200"/>
          <a:ext cx="906855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244820722"/>
              </p:ext>
            </p:extLst>
          </p:nvPr>
        </p:nvGraphicFramePr>
        <p:xfrm>
          <a:off x="8718486" y="1600200"/>
          <a:ext cx="286391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669 </a:t>
            </a:r>
            <a:r>
              <a:rPr lang="nb-NO" sz="1200" dirty="0" smtId="4294967295"/>
              <a:t>svar fra bydel </a:t>
            </a:r>
            <a:r>
              <a:rPr lang="nb-NO" sz="1200" dirty="0" smtClean="0" smtId="4294967295"/>
              <a:t>Frogner (943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28879966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320425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20B245B-4BDA-4B99-A6C1-928F43EFEF8C}"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2073255179"/>
              </p:ext>
            </p:extLst>
          </p:nvPr>
        </p:nvGraphicFramePr>
        <p:xfrm>
          <a:off x="609599" y="1600200"/>
          <a:ext cx="902676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150606702"/>
              </p:ext>
            </p:extLst>
          </p:nvPr>
        </p:nvGraphicFramePr>
        <p:xfrm>
          <a:off x="8890502" y="1600200"/>
          <a:ext cx="269189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9D57844-377B-4910-88E1-0A31485B6D0F}"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1136522859"/>
              </p:ext>
            </p:extLst>
          </p:nvPr>
        </p:nvGraphicFramePr>
        <p:xfrm>
          <a:off x="609600" y="1600200"/>
          <a:ext cx="909710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28905708"/>
              </p:ext>
            </p:extLst>
          </p:nvPr>
        </p:nvGraphicFramePr>
        <p:xfrm>
          <a:off x="8742066" y="1600200"/>
          <a:ext cx="284033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49633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F466A38-881B-4EC5-91B6-0B3B856EBC77}"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4229586321"/>
              </p:ext>
            </p:extLst>
          </p:nvPr>
        </p:nvGraphicFramePr>
        <p:xfrm>
          <a:off x="609599" y="1600200"/>
          <a:ext cx="906696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972573817"/>
              </p:ext>
            </p:extLst>
          </p:nvPr>
        </p:nvGraphicFramePr>
        <p:xfrm>
          <a:off x="8711920" y="1600200"/>
          <a:ext cx="287047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docProps/app.xml><?xml version="1.0" encoding="utf-8"?>
<Properties xmlns="http://schemas.openxmlformats.org/officeDocument/2006/extended-properties" xmlns:vt="http://schemas.openxmlformats.org/officeDocument/2006/docPropsVTypes">
  <Template/>
  <TotalTime>26</TotalTime>
  <Words>1121</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7</cp:revision>
  <cp:lastPrinted>2017-03-24T13:40:26Z</cp:lastPrinted>
  <dcterms:created xsi:type="dcterms:W3CDTF">2017-08-30T11:56:19Z</dcterms:created>
  <dcterms:modified xsi:type="dcterms:W3CDTF">2018-08-27T15:31:55Z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