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8" r:id="rId6"/>
    <p:sldId id="419" r:id="rId7"/>
    <p:sldId id="420" r:id="rId8"/>
    <p:sldId id="421" r:id="rId9"/>
    <p:sldId id="422" r:id="rId10"/>
    <p:sldId id="378" r:id="rId11"/>
    <p:sldId id="380" r:id="rId12"/>
    <p:sldId id="423" r:id="rId13"/>
    <p:sldId id="382" r:id="rId14"/>
    <p:sldId id="384" r:id="rId15"/>
    <p:sldId id="386" r:id="rId16"/>
    <p:sldId id="388" r:id="rId17"/>
    <p:sldId id="424" r:id="rId18"/>
    <p:sldId id="390" r:id="rId19"/>
    <p:sldId id="392" r:id="rId20"/>
    <p:sldId id="425" r:id="rId21"/>
    <p:sldId id="396" r:id="rId22"/>
    <p:sldId id="398" r:id="rId23"/>
    <p:sldId id="394" r:id="rId24"/>
    <p:sldId id="400" r:id="rId25"/>
    <p:sldId id="426" r:id="rId26"/>
    <p:sldId id="417" r:id="rId27"/>
    <p:sldId id="427" r:id="rId28"/>
    <p:sldId id="404" r:id="rId29"/>
    <p:sldId id="406" r:id="rId30"/>
    <p:sldId id="428" r:id="rId31"/>
    <p:sldId id="408" r:id="rId32"/>
    <p:sldId id="429" r:id="rId33"/>
    <p:sldId id="410" r:id="rId34"/>
    <p:sldId id="430"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476" autoAdjust="0"/>
  </p:normalViewPr>
  <p:slideViewPr>
    <p:cSldViewPr snapToGrid="0" showGuides="1">
      <p:cViewPr varScale="1">
        <p:scale>
          <a:sx n="90" d="100"/>
          <a:sy n="90" d="100"/>
        </p:scale>
        <p:origin x="90" y="654"/>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I </a:t>
            </a:r>
            <a:r>
              <a:rPr lang="nb-NO"/>
              <a:t>hvilken grad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(n=814)</c:v>
                </c:pt>
                <c:pt idx="1">
                  <c:v>Trives du i området der du bor? (n=777)</c:v>
                </c:pt>
                <c:pt idx="2">
                  <c:v>Er det pent i området der du bor? (n=805)</c:v>
                </c:pt>
                <c:pt idx="3">
                  <c:v>Finnes det utendørs møteplasser som er fristende å bruke i området der du bor? (n=806)</c:v>
                </c:pt>
                <c:pt idx="4">
                  <c:v>Er du en del av et godt nabofelleskap? (n=792)</c:v>
                </c:pt>
              </c:strCache>
            </c:strRef>
          </c:cat>
          <c:val>
            <c:numRef>
              <c:f>Sheet1!$D$2:$D$6</c:f>
              <c:numCache>
                <c:formatCode>0</c:formatCode>
                <c:ptCount val="5"/>
                <c:pt idx="0">
                  <c:v>2</c:v>
                </c:pt>
                <c:pt idx="1">
                  <c:v>3</c:v>
                </c:pt>
                <c:pt idx="2">
                  <c:v>9</c:v>
                </c:pt>
                <c:pt idx="3">
                  <c:v>10</c:v>
                </c:pt>
                <c:pt idx="4">
                  <c:v>16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(n=814)</c:v>
                </c:pt>
                <c:pt idx="1">
                  <c:v>Trives du i området der du bor? (n=777)</c:v>
                </c:pt>
                <c:pt idx="2">
                  <c:v>Er det pent i området der du bor? (n=805)</c:v>
                </c:pt>
                <c:pt idx="3">
                  <c:v>Finnes det utendørs møteplasser som er fristende å bruke i området der du bor? (n=806)</c:v>
                </c:pt>
                <c:pt idx="4">
                  <c:v>Er du en del av et godt nabofelleskap? (n=792)</c:v>
                </c:pt>
              </c:strCache>
            </c:strRef>
          </c:cat>
          <c:val>
            <c:numRef>
              <c:f>Sheet1!$C$2:$C$6</c:f>
              <c:numCache>
                <c:formatCode>0</c:formatCode>
                <c:ptCount val="5"/>
                <c:pt idx="0">
                  <c:v>16</c:v>
                </c:pt>
                <c:pt idx="1">
                  <c:v>19</c:v>
                </c:pt>
                <c:pt idx="2">
                  <c:v>45</c:v>
                </c:pt>
                <c:pt idx="3">
                  <c:v>36</c:v>
                </c:pt>
                <c:pt idx="4">
                  <c:v>43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(n=814)</c:v>
                </c:pt>
                <c:pt idx="1">
                  <c:v>Trives du i området der du bor? (n=777)</c:v>
                </c:pt>
                <c:pt idx="2">
                  <c:v>Er det pent i området der du bor? (n=805)</c:v>
                </c:pt>
                <c:pt idx="3">
                  <c:v>Finnes det utendørs møteplasser som er fristende å bruke i området der du bor? (n=806)</c:v>
                </c:pt>
                <c:pt idx="4">
                  <c:v>Er du en del av et godt nabofelleskap? (n=792)</c:v>
                </c:pt>
              </c:strCache>
            </c:strRef>
          </c:cat>
          <c:val>
            <c:numRef>
              <c:f>Sheet1!$B$2:$B$6</c:f>
              <c:numCache>
                <c:formatCode>0</c:formatCode>
                <c:ptCount val="5"/>
                <c:pt idx="0">
                  <c:v>82</c:v>
                </c:pt>
                <c:pt idx="1">
                  <c:v>78</c:v>
                </c:pt>
                <c:pt idx="2">
                  <c:v>46</c:v>
                </c:pt>
                <c:pt idx="3">
                  <c:v>54</c:v>
                </c:pt>
                <c:pt idx="4">
                  <c:v>41</c:v>
                </c:pt>
              </c:numCache>
            </c:numRef>
          </c:val>
        </c:ser>
        <c:dLbls>
          <c:showLegendKey val="0"/>
          <c:showVal val="0"/>
          <c:showCatName val="0"/>
          <c:showSerName val="0"/>
          <c:showPercent val="0"/>
          <c:showBubbleSize val="0"/>
        </c:dLbls>
        <c:gapWidth val="50"/>
        <c:overlap val="100"/>
        <c:axId val="496905216"/>
        <c:axId val="49690600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(n=814)</c:v>
                      </c:pt>
                      <c:pt idx="1">
                        <c:v>Trives du i området der du bor? (n=777)</c:v>
                      </c:pt>
                      <c:pt idx="2">
                        <c:v>Er det pent i området der du bor? (n=805)</c:v>
                      </c:pt>
                      <c:pt idx="3">
                        <c:v>Finnes det utendørs møteplasser som er fristende å bruke i området der du bor? (n=806)</c:v>
                      </c:pt>
                      <c:pt idx="4">
                        <c:v>Er du en del av et godt nabofelleskap? (n=792)</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4969052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6906000"/>
        <c:crosses val="autoZero"/>
        <c:auto val="0"/>
        <c:lblAlgn val="ctr"/>
        <c:lblOffset val="100"/>
        <c:noMultiLvlLbl val="0"/>
      </c:catAx>
      <c:valAx>
        <c:axId val="49690600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690521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60</c:v>
                </c:pt>
                <c:pt idx="1">
                  <c:v>53</c:v>
                </c:pt>
                <c:pt idx="2">
                  <c:v>76</c:v>
                </c:pt>
                <c:pt idx="3">
                  <c:v>59</c:v>
                </c:pt>
                <c:pt idx="4">
                  <c:v>12</c:v>
                </c:pt>
                <c:pt idx="5">
                  <c:v>39</c:v>
                </c:pt>
                <c:pt idx="6">
                  <c:v>48</c:v>
                </c:pt>
                <c:pt idx="7">
                  <c:v>42</c:v>
                </c:pt>
                <c:pt idx="8">
                  <c:v>32</c:v>
                </c:pt>
                <c:pt idx="9">
                  <c:v>19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380876568"/>
        <c:axId val="380876960"/>
      </c:barChart>
      <c:catAx>
        <c:axId val="380876568"/>
        <c:scaling>
          <c:orientation val="maxMin"/>
        </c:scaling>
        <c:delete val="1"/>
        <c:axPos val="l"/>
        <c:numFmt formatCode="General" sourceLinked="1"/>
        <c:majorTickMark val="out"/>
        <c:minorTickMark val="none"/>
        <c:tickLblPos val="nextTo"/>
        <c:crossAx val="380876960"/>
        <c:crosses val="autoZero"/>
        <c:auto val="0"/>
        <c:lblAlgn val="ctr"/>
        <c:lblOffset val="100"/>
        <c:noMultiLvlLbl val="0"/>
      </c:catAx>
      <c:valAx>
        <c:axId val="380876960"/>
        <c:scaling>
          <c:orientation val="minMax"/>
          <c:max val="1"/>
          <c:min val="0"/>
        </c:scaling>
        <c:delete val="1"/>
        <c:axPos val="t"/>
        <c:numFmt formatCode="0%" sourceLinked="1"/>
        <c:majorTickMark val="out"/>
        <c:minorTickMark val="none"/>
        <c:tickLblPos val="high"/>
        <c:crossAx val="38087656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Basert </a:t>
            </a:r>
            <a:r>
              <a:rPr lang="nb-NO"/>
              <a:t>på ditt inntrykk, hvordan vurderer du:</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(n=86)</c:v>
                </c:pt>
                <c:pt idx="1">
                  <c:v>Legevakten (n=235)</c:v>
                </c:pt>
                <c:pt idx="2">
                  <c:v>Helsestasjonstjenesten (n=136)</c:v>
                </c:pt>
                <c:pt idx="3">
                  <c:v>Skolehelsetjenesten (n=98)</c:v>
                </c:pt>
                <c:pt idx="4">
                  <c:v>Sykehjem / botilbud for eldre (n=139)</c:v>
                </c:pt>
                <c:pt idx="5">
                  <c:v>Hjemmetjenesten (n=110)</c:v>
                </c:pt>
                <c:pt idx="6">
                  <c:v>Eldre- /seniorsenteret (n=92)</c:v>
                </c:pt>
                <c:pt idx="7">
                  <c:v>Barnevernstjenesten (n=102)</c:v>
                </c:pt>
                <c:pt idx="8">
                  <c:v>NAV-kontoret (n=120)</c:v>
                </c:pt>
                <c:pt idx="9">
                  <c:v>Aktivitetstilbudet til eldre (n=87)</c:v>
                </c:pt>
              </c:strCache>
            </c:strRef>
          </c:cat>
          <c:val>
            <c:numRef>
              <c:f>Sheet1!$D$2:$D$11</c:f>
              <c:numCache>
                <c:formatCode>0</c:formatCode>
                <c:ptCount val="10"/>
                <c:pt idx="0">
                  <c:v>9</c:v>
                </c:pt>
                <c:pt idx="1">
                  <c:v>7</c:v>
                </c:pt>
                <c:pt idx="2">
                  <c:v>3</c:v>
                </c:pt>
                <c:pt idx="3">
                  <c:v>8</c:v>
                </c:pt>
                <c:pt idx="4">
                  <c:v>21</c:v>
                </c:pt>
                <c:pt idx="5">
                  <c:v>13</c:v>
                </c:pt>
                <c:pt idx="6">
                  <c:v>11</c:v>
                </c:pt>
                <c:pt idx="7">
                  <c:v>20</c:v>
                </c:pt>
                <c:pt idx="8">
                  <c:v>22</c:v>
                </c:pt>
                <c:pt idx="9">
                  <c:v>17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(n=86)</c:v>
                </c:pt>
                <c:pt idx="1">
                  <c:v>Legevakten (n=235)</c:v>
                </c:pt>
                <c:pt idx="2">
                  <c:v>Helsestasjonstjenesten (n=136)</c:v>
                </c:pt>
                <c:pt idx="3">
                  <c:v>Skolehelsetjenesten (n=98)</c:v>
                </c:pt>
                <c:pt idx="4">
                  <c:v>Sykehjem / botilbud for eldre (n=139)</c:v>
                </c:pt>
                <c:pt idx="5">
                  <c:v>Hjemmetjenesten (n=110)</c:v>
                </c:pt>
                <c:pt idx="6">
                  <c:v>Eldre- /seniorsenteret (n=92)</c:v>
                </c:pt>
                <c:pt idx="7">
                  <c:v>Barnevernstjenesten (n=102)</c:v>
                </c:pt>
                <c:pt idx="8">
                  <c:v>NAV-kontoret (n=120)</c:v>
                </c:pt>
                <c:pt idx="9">
                  <c:v>Aktivitetstilbudet til eldre (n=87)</c:v>
                </c:pt>
              </c:strCache>
            </c:strRef>
          </c:cat>
          <c:val>
            <c:numRef>
              <c:f>Sheet1!$C$2:$C$11</c:f>
              <c:numCache>
                <c:formatCode>0</c:formatCode>
                <c:ptCount val="10"/>
                <c:pt idx="0">
                  <c:v>56</c:v>
                </c:pt>
                <c:pt idx="1">
                  <c:v>57</c:v>
                </c:pt>
                <c:pt idx="2">
                  <c:v>65</c:v>
                </c:pt>
                <c:pt idx="3">
                  <c:v>65</c:v>
                </c:pt>
                <c:pt idx="4">
                  <c:v>55</c:v>
                </c:pt>
                <c:pt idx="5">
                  <c:v>65</c:v>
                </c:pt>
                <c:pt idx="6">
                  <c:v>63</c:v>
                </c:pt>
                <c:pt idx="7">
                  <c:v>53</c:v>
                </c:pt>
                <c:pt idx="8">
                  <c:v>57</c:v>
                </c:pt>
                <c:pt idx="9">
                  <c:v>68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(n=86)</c:v>
                </c:pt>
                <c:pt idx="1">
                  <c:v>Legevakten (n=235)</c:v>
                </c:pt>
                <c:pt idx="2">
                  <c:v>Helsestasjonstjenesten (n=136)</c:v>
                </c:pt>
                <c:pt idx="3">
                  <c:v>Skolehelsetjenesten (n=98)</c:v>
                </c:pt>
                <c:pt idx="4">
                  <c:v>Sykehjem / botilbud for eldre (n=139)</c:v>
                </c:pt>
                <c:pt idx="5">
                  <c:v>Hjemmetjenesten (n=110)</c:v>
                </c:pt>
                <c:pt idx="6">
                  <c:v>Eldre- /seniorsenteret (n=92)</c:v>
                </c:pt>
                <c:pt idx="7">
                  <c:v>Barnevernstjenesten (n=102)</c:v>
                </c:pt>
                <c:pt idx="8">
                  <c:v>NAV-kontoret (n=120)</c:v>
                </c:pt>
                <c:pt idx="9">
                  <c:v>Aktivitetstilbudet til eldre (n=87)</c:v>
                </c:pt>
              </c:strCache>
            </c:strRef>
          </c:cat>
          <c:val>
            <c:numRef>
              <c:f>Sheet1!$B$2:$B$11</c:f>
              <c:numCache>
                <c:formatCode>0</c:formatCode>
                <c:ptCount val="10"/>
                <c:pt idx="0">
                  <c:v>34</c:v>
                </c:pt>
                <c:pt idx="1">
                  <c:v>36</c:v>
                </c:pt>
                <c:pt idx="2">
                  <c:v>32</c:v>
                </c:pt>
                <c:pt idx="3">
                  <c:v>27</c:v>
                </c:pt>
                <c:pt idx="4">
                  <c:v>24</c:v>
                </c:pt>
                <c:pt idx="5">
                  <c:v>21</c:v>
                </c:pt>
                <c:pt idx="6">
                  <c:v>27</c:v>
                </c:pt>
                <c:pt idx="7">
                  <c:v>27</c:v>
                </c:pt>
                <c:pt idx="8">
                  <c:v>21</c:v>
                </c:pt>
                <c:pt idx="9">
                  <c:v>15</c:v>
                </c:pt>
              </c:numCache>
            </c:numRef>
          </c:val>
        </c:ser>
        <c:dLbls>
          <c:showLegendKey val="0"/>
          <c:showVal val="0"/>
          <c:showCatName val="0"/>
          <c:showSerName val="0"/>
          <c:showPercent val="0"/>
          <c:showBubbleSize val="0"/>
        </c:dLbls>
        <c:gapWidth val="50"/>
        <c:overlap val="100"/>
        <c:axId val="380877744"/>
        <c:axId val="3808781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(n=86)</c:v>
                      </c:pt>
                      <c:pt idx="1">
                        <c:v>Legevakten (n=235)</c:v>
                      </c:pt>
                      <c:pt idx="2">
                        <c:v>Helsestasjonstjenesten (n=136)</c:v>
                      </c:pt>
                      <c:pt idx="3">
                        <c:v>Skolehelsetjenesten (n=98)</c:v>
                      </c:pt>
                      <c:pt idx="4">
                        <c:v>Sykehjem / botilbud for eldre (n=139)</c:v>
                      </c:pt>
                      <c:pt idx="5">
                        <c:v>Hjemmetjenesten (n=110)</c:v>
                      </c:pt>
                      <c:pt idx="6">
                        <c:v>Eldre- /seniorsenteret (n=92)</c:v>
                      </c:pt>
                      <c:pt idx="7">
                        <c:v>Barnevernstjenesten (n=102)</c:v>
                      </c:pt>
                      <c:pt idx="8">
                        <c:v>NAV-kontoret (n=120)</c:v>
                      </c:pt>
                      <c:pt idx="9">
                        <c:v>Aktivitetstilbudet til eldre (n=87)</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38087774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80878136"/>
        <c:crosses val="autoZero"/>
        <c:auto val="0"/>
        <c:lblAlgn val="ctr"/>
        <c:lblOffset val="100"/>
        <c:noMultiLvlLbl val="0"/>
      </c:catAx>
      <c:valAx>
        <c:axId val="3808781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8087774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34</c:v>
                </c:pt>
                <c:pt idx="1">
                  <c:v>36</c:v>
                </c:pt>
                <c:pt idx="2">
                  <c:v>32</c:v>
                </c:pt>
                <c:pt idx="3">
                  <c:v>27</c:v>
                </c:pt>
                <c:pt idx="4">
                  <c:v>24</c:v>
                </c:pt>
                <c:pt idx="5">
                  <c:v>21</c:v>
                </c:pt>
                <c:pt idx="6">
                  <c:v>27</c:v>
                </c:pt>
                <c:pt idx="7">
                  <c:v>27</c:v>
                </c:pt>
                <c:pt idx="8">
                  <c:v>21</c:v>
                </c:pt>
                <c:pt idx="9">
                  <c:v>15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380878920"/>
        <c:axId val="380879312"/>
      </c:barChart>
      <c:catAx>
        <c:axId val="380878920"/>
        <c:scaling>
          <c:orientation val="maxMin"/>
        </c:scaling>
        <c:delete val="1"/>
        <c:axPos val="l"/>
        <c:numFmt formatCode="General" sourceLinked="1"/>
        <c:majorTickMark val="out"/>
        <c:minorTickMark val="none"/>
        <c:tickLblPos val="nextTo"/>
        <c:crossAx val="380879312"/>
        <c:crosses val="autoZero"/>
        <c:auto val="0"/>
        <c:lblAlgn val="ctr"/>
        <c:lblOffset val="100"/>
        <c:noMultiLvlLbl val="0"/>
      </c:catAx>
      <c:valAx>
        <c:axId val="380879312"/>
        <c:scaling>
          <c:orientation val="minMax"/>
          <c:max val="1"/>
          <c:min val="0"/>
        </c:scaling>
        <c:delete val="1"/>
        <c:axPos val="t"/>
        <c:numFmt formatCode="0%" sourceLinked="1"/>
        <c:majorTickMark val="out"/>
        <c:minorTickMark val="none"/>
        <c:tickLblPos val="high"/>
        <c:crossAx val="38087892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(n=826)</c:v>
                </c:pt>
                <c:pt idx="1">
                  <c:v>kveldstid i Oslo sentrum  (n=822)</c:v>
                </c:pt>
                <c:pt idx="2">
                  <c:v>dagtid der du bor (n=823)</c:v>
                </c:pt>
                <c:pt idx="3">
                  <c:v>kveldstid der du bor (n=820)</c:v>
                </c:pt>
              </c:strCache>
            </c:strRef>
          </c:cat>
          <c:val>
            <c:numRef>
              <c:f>Sheet1!$D$2:$D$5</c:f>
              <c:numCache>
                <c:formatCode>0</c:formatCode>
                <c:ptCount val="4"/>
                <c:pt idx="0">
                  <c:v>2</c:v>
                </c:pt>
                <c:pt idx="1">
                  <c:v>11</c:v>
                </c:pt>
                <c:pt idx="2">
                  <c:v>1</c:v>
                </c:pt>
                <c:pt idx="3">
                  <c:v>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(n=826)</c:v>
                </c:pt>
                <c:pt idx="1">
                  <c:v>kveldstid i Oslo sentrum  (n=822)</c:v>
                </c:pt>
                <c:pt idx="2">
                  <c:v>dagtid der du bor (n=823)</c:v>
                </c:pt>
                <c:pt idx="3">
                  <c:v>kveldstid der du bor (n=820)</c:v>
                </c:pt>
              </c:strCache>
            </c:strRef>
          </c:cat>
          <c:val>
            <c:numRef>
              <c:f>Sheet1!$C$2:$C$5</c:f>
              <c:numCache>
                <c:formatCode>0</c:formatCode>
                <c:ptCount val="4"/>
                <c:pt idx="0">
                  <c:v>13</c:v>
                </c:pt>
                <c:pt idx="1">
                  <c:v>43</c:v>
                </c:pt>
                <c:pt idx="2">
                  <c:v>9</c:v>
                </c:pt>
                <c:pt idx="3">
                  <c:v>31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(n=826)</c:v>
                </c:pt>
                <c:pt idx="1">
                  <c:v>kveldstid i Oslo sentrum  (n=822)</c:v>
                </c:pt>
                <c:pt idx="2">
                  <c:v>dagtid der du bor (n=823)</c:v>
                </c:pt>
                <c:pt idx="3">
                  <c:v>kveldstid der du bor (n=820)</c:v>
                </c:pt>
              </c:strCache>
            </c:strRef>
          </c:cat>
          <c:val>
            <c:numRef>
              <c:f>Sheet1!$B$2:$B$5</c:f>
              <c:numCache>
                <c:formatCode>0</c:formatCode>
                <c:ptCount val="4"/>
                <c:pt idx="0">
                  <c:v>85</c:v>
                </c:pt>
                <c:pt idx="1">
                  <c:v>47</c:v>
                </c:pt>
                <c:pt idx="2">
                  <c:v>89</c:v>
                </c:pt>
                <c:pt idx="3">
                  <c:v>62</c:v>
                </c:pt>
              </c:numCache>
            </c:numRef>
          </c:val>
        </c:ser>
        <c:dLbls>
          <c:showLegendKey val="0"/>
          <c:showVal val="0"/>
          <c:showCatName val="0"/>
          <c:showSerName val="0"/>
          <c:showPercent val="0"/>
          <c:showBubbleSize val="0"/>
        </c:dLbls>
        <c:gapWidth val="50"/>
        <c:overlap val="100"/>
        <c:axId val="491563272"/>
        <c:axId val="49156366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(n=826)</c:v>
                      </c:pt>
                      <c:pt idx="1">
                        <c:v>kveldstid i Oslo sentrum  (n=822)</c:v>
                      </c:pt>
                      <c:pt idx="2">
                        <c:v>dagtid der du bor (n=823)</c:v>
                      </c:pt>
                      <c:pt idx="3">
                        <c:v>kveldstid der du bor (n=820)</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49156327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1563664"/>
        <c:crosses val="autoZero"/>
        <c:auto val="0"/>
        <c:lblAlgn val="ctr"/>
        <c:lblOffset val="100"/>
        <c:noMultiLvlLbl val="0"/>
      </c:catAx>
      <c:valAx>
        <c:axId val="49156366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156327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85</c:v>
                </c:pt>
                <c:pt idx="1">
                  <c:v>47</c:v>
                </c:pt>
                <c:pt idx="2">
                  <c:v>89</c:v>
                </c:pt>
                <c:pt idx="3">
                  <c:v>62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491564448"/>
        <c:axId val="491564840"/>
      </c:barChart>
      <c:catAx>
        <c:axId val="491564448"/>
        <c:scaling>
          <c:orientation val="maxMin"/>
        </c:scaling>
        <c:delete val="1"/>
        <c:axPos val="l"/>
        <c:numFmt formatCode="General" sourceLinked="1"/>
        <c:majorTickMark val="out"/>
        <c:minorTickMark val="none"/>
        <c:tickLblPos val="nextTo"/>
        <c:crossAx val="491564840"/>
        <c:crosses val="autoZero"/>
        <c:auto val="0"/>
        <c:lblAlgn val="ctr"/>
        <c:lblOffset val="100"/>
        <c:noMultiLvlLbl val="0"/>
      </c:catAx>
      <c:valAx>
        <c:axId val="491564840"/>
        <c:scaling>
          <c:orientation val="minMax"/>
          <c:max val="1"/>
          <c:min val="0"/>
        </c:scaling>
        <c:delete val="1"/>
        <c:axPos val="t"/>
        <c:numFmt formatCode="0%" sourceLinked="1"/>
        <c:majorTickMark val="out"/>
        <c:minorTickMark val="none"/>
        <c:tickLblPos val="high"/>
        <c:crossAx val="49156444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Har </a:t>
            </a:r>
            <a:r>
              <a:rPr lang="nb-NO"/>
              <a:t>du i løpet av de siste 12 månedene opplevd å bli dårlig behandlet i møte med en kommunal tjeneste, på grunn av:</a:t>
            </a:r>
          </a:p>
        </c:rich>
      </c:tx>
      <c:layout/>
      <c:overlay val="0"/>
    </c:title>
    <c:autoTitleDeleted val="0"/>
    <c:plotArea>
      <c:layout>
        <c:manualLayout>
          <c:layoutTarget val="inner"/>
          <c:xMode val="edge"/>
          <c:yMode val="edge"/>
          <c:x val="0.4122771504976972"/>
          <c:y val="0.17584898506682445"/>
          <c:w val="0.55108601990788886"/>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(n=15)</c:v>
                </c:pt>
                <c:pt idx="1">
                  <c:v>Alder (n=9)</c:v>
                </c:pt>
                <c:pt idx="2">
                  <c:v>Funksjonsevne (n=13)</c:v>
                </c:pt>
                <c:pt idx="3">
                  <c:v>Seksuell orientering (n=2)</c:v>
                </c:pt>
                <c:pt idx="4">
                  <c:v>Hudfarge (n=14)</c:v>
                </c:pt>
                <c:pt idx="5">
                  <c:v>Språk (n=14)</c:v>
                </c:pt>
                <c:pt idx="6">
                  <c:v>Religion/livssyn (n=9)</c:v>
                </c:pt>
                <c:pt idx="7">
                  <c:v>Annet, noter: (n=16)</c:v>
                </c:pt>
                <c:pt idx="8">
                  <c:v>Nei (n=743)</c:v>
                </c:pt>
              </c:strCache>
            </c:strRef>
          </c:cat>
          <c:val>
            <c:numRef>
              <c:f>Sheet1!$B$2:$B$10</c:f>
              <c:numCache>
                <c:formatCode>0</c:formatCode>
                <c:ptCount val="9"/>
                <c:pt idx="0">
                  <c:v>2</c:v>
                </c:pt>
                <c:pt idx="1">
                  <c:v>1</c:v>
                </c:pt>
                <c:pt idx="2">
                  <c:v>2</c:v>
                </c:pt>
                <c:pt idx="3">
                  <c:v>0</c:v>
                </c:pt>
                <c:pt idx="4">
                  <c:v>2</c:v>
                </c:pt>
                <c:pt idx="5">
                  <c:v>2</c:v>
                </c:pt>
                <c:pt idx="6">
                  <c:v>1</c:v>
                </c:pt>
                <c:pt idx="7">
                  <c:v>2</c:v>
                </c:pt>
                <c:pt idx="8">
                  <c:v>93</c:v>
                </c:pt>
              </c:numCache>
            </c:numRef>
          </c:val>
        </c:ser>
        <c:dLbls>
          <c:showLegendKey val="0"/>
          <c:showVal val="0"/>
          <c:showCatName val="0"/>
          <c:showSerName val="0"/>
          <c:showPercent val="0"/>
          <c:showBubbleSize val="0"/>
        </c:dLbls>
        <c:gapWidth val="50"/>
        <c:axId val="491565232"/>
        <c:axId val="491566016"/>
      </c:barChart>
      <c:catAx>
        <c:axId val="49156523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1566016"/>
        <c:crosses val="autoZero"/>
        <c:auto val="0"/>
        <c:lblAlgn val="ctr"/>
        <c:lblOffset val="100"/>
        <c:tickLblSkip val="1"/>
        <c:noMultiLvlLbl val="0"/>
      </c:catAx>
      <c:valAx>
        <c:axId val="491566016"/>
        <c:scaling>
          <c:orientation val="minMax"/>
          <c:max val="100"/>
          <c:min val="0"/>
        </c:scaling>
        <c:delete val="1"/>
        <c:axPos val="t"/>
        <c:numFmt formatCode="0" sourceLinked="1"/>
        <c:majorTickMark val="out"/>
        <c:minorTickMark val="none"/>
        <c:tickLblPos val="nextTo"/>
        <c:crossAx val="491565232"/>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Har </a:t>
            </a:r>
            <a:r>
              <a:rPr lang="nb-NO"/>
              <a:t>du i løpet av de siste 12 månedene opplevd å bli dårlig behandlet i møte med andre innbyggere, på grunn av:</a:t>
            </a:r>
          </a:p>
        </c:rich>
      </c:tx>
      <c:layout/>
      <c:overlay val="0"/>
    </c:title>
    <c:autoTitleDeleted val="0"/>
    <c:plotArea>
      <c:layout>
        <c:manualLayout>
          <c:layoutTarget val="inner"/>
          <c:xMode val="edge"/>
          <c:yMode val="edge"/>
          <c:x val="0.42743035953053038"/>
          <c:y val="0.18707311571040244"/>
          <c:w val="0.55816149160600204"/>
          <c:h val="0.79072232804377762"/>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(n=41)</c:v>
                </c:pt>
                <c:pt idx="1">
                  <c:v>Alder (n=22)</c:v>
                </c:pt>
                <c:pt idx="2">
                  <c:v>Funksjonsevne (n=14)</c:v>
                </c:pt>
                <c:pt idx="3">
                  <c:v>Seksuell orientering (n=11)</c:v>
                </c:pt>
                <c:pt idx="4">
                  <c:v>Hudfarge (n=27)</c:v>
                </c:pt>
                <c:pt idx="5">
                  <c:v>Språk (n=21)</c:v>
                </c:pt>
                <c:pt idx="6">
                  <c:v>Religion/livssyn (n=16)</c:v>
                </c:pt>
                <c:pt idx="7">
                  <c:v>Annet, noter: (n=16)</c:v>
                </c:pt>
                <c:pt idx="8">
                  <c:v>Nei (n=725)</c:v>
                </c:pt>
              </c:strCache>
            </c:strRef>
          </c:cat>
          <c:val>
            <c:numRef>
              <c:f>Sheet1!$B$2:$B$10</c:f>
              <c:numCache>
                <c:formatCode>0</c:formatCode>
                <c:ptCount val="9"/>
                <c:pt idx="0">
                  <c:v>5</c:v>
                </c:pt>
                <c:pt idx="1">
                  <c:v>3</c:v>
                </c:pt>
                <c:pt idx="2">
                  <c:v>2</c:v>
                </c:pt>
                <c:pt idx="3">
                  <c:v>1</c:v>
                </c:pt>
                <c:pt idx="4">
                  <c:v>3</c:v>
                </c:pt>
                <c:pt idx="5">
                  <c:v>3</c:v>
                </c:pt>
                <c:pt idx="6">
                  <c:v>2</c:v>
                </c:pt>
                <c:pt idx="7">
                  <c:v>2</c:v>
                </c:pt>
                <c:pt idx="8">
                  <c:v>88</c:v>
                </c:pt>
              </c:numCache>
            </c:numRef>
          </c:val>
        </c:ser>
        <c:dLbls>
          <c:showLegendKey val="0"/>
          <c:showVal val="0"/>
          <c:showCatName val="0"/>
          <c:showSerName val="0"/>
          <c:showPercent val="0"/>
          <c:showBubbleSize val="0"/>
        </c:dLbls>
        <c:gapWidth val="50"/>
        <c:axId val="491566800"/>
        <c:axId val="594351344"/>
      </c:barChart>
      <c:catAx>
        <c:axId val="49156680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4351344"/>
        <c:crosses val="autoZero"/>
        <c:auto val="0"/>
        <c:lblAlgn val="ctr"/>
        <c:lblOffset val="100"/>
        <c:tickLblSkip val="1"/>
        <c:noMultiLvlLbl val="0"/>
      </c:catAx>
      <c:valAx>
        <c:axId val="594351344"/>
        <c:scaling>
          <c:orientation val="minMax"/>
          <c:max val="100"/>
          <c:min val="0"/>
        </c:scaling>
        <c:delete val="1"/>
        <c:axPos val="t"/>
        <c:numFmt formatCode="0" sourceLinked="1"/>
        <c:majorTickMark val="out"/>
        <c:minorTickMark val="none"/>
        <c:tickLblPos val="nextTo"/>
        <c:crossAx val="491566800"/>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(n=808)</c:v>
                </c:pt>
                <c:pt idx="1">
                  <c:v>Støyforholdene i Oslo sentrum (n=797)</c:v>
                </c:pt>
                <c:pt idx="2">
                  <c:v>Renhold av fortau, plasser og parkområder i Oslo sentrum (n=814)</c:v>
                </c:pt>
                <c:pt idx="3">
                  <c:v>Mengden av biltrafikk i Oslo sentrum (n=804)</c:v>
                </c:pt>
              </c:strCache>
            </c:strRef>
          </c:cat>
          <c:val>
            <c:numRef>
              <c:f>Sheet1!$D$2:$D$5</c:f>
              <c:numCache>
                <c:formatCode>0</c:formatCode>
                <c:ptCount val="4"/>
                <c:pt idx="0">
                  <c:v>19</c:v>
                </c:pt>
                <c:pt idx="1">
                  <c:v>16</c:v>
                </c:pt>
                <c:pt idx="2">
                  <c:v>26</c:v>
                </c:pt>
                <c:pt idx="3">
                  <c:v>27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(n=808)</c:v>
                </c:pt>
                <c:pt idx="1">
                  <c:v>Støyforholdene i Oslo sentrum (n=797)</c:v>
                </c:pt>
                <c:pt idx="2">
                  <c:v>Renhold av fortau, plasser og parkområder i Oslo sentrum (n=814)</c:v>
                </c:pt>
                <c:pt idx="3">
                  <c:v>Mengden av biltrafikk i Oslo sentrum (n=804)</c:v>
                </c:pt>
              </c:strCache>
            </c:strRef>
          </c:cat>
          <c:val>
            <c:numRef>
              <c:f>Sheet1!$C$2:$C$5</c:f>
              <c:numCache>
                <c:formatCode>0</c:formatCode>
                <c:ptCount val="4"/>
                <c:pt idx="0">
                  <c:v>57</c:v>
                </c:pt>
                <c:pt idx="1">
                  <c:v>63</c:v>
                </c:pt>
                <c:pt idx="2">
                  <c:v>51</c:v>
                </c:pt>
                <c:pt idx="3">
                  <c:v>51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(n=808)</c:v>
                </c:pt>
                <c:pt idx="1">
                  <c:v>Støyforholdene i Oslo sentrum (n=797)</c:v>
                </c:pt>
                <c:pt idx="2">
                  <c:v>Renhold av fortau, plasser og parkområder i Oslo sentrum (n=814)</c:v>
                </c:pt>
                <c:pt idx="3">
                  <c:v>Mengden av biltrafikk i Oslo sentrum (n=804)</c:v>
                </c:pt>
              </c:strCache>
            </c:strRef>
          </c:cat>
          <c:val>
            <c:numRef>
              <c:f>Sheet1!$B$2:$B$5</c:f>
              <c:numCache>
                <c:formatCode>0</c:formatCode>
                <c:ptCount val="4"/>
                <c:pt idx="0">
                  <c:v>24</c:v>
                </c:pt>
                <c:pt idx="1">
                  <c:v>21</c:v>
                </c:pt>
                <c:pt idx="2">
                  <c:v>23</c:v>
                </c:pt>
                <c:pt idx="3">
                  <c:v>22</c:v>
                </c:pt>
              </c:numCache>
            </c:numRef>
          </c:val>
        </c:ser>
        <c:dLbls>
          <c:showLegendKey val="0"/>
          <c:showVal val="0"/>
          <c:showCatName val="0"/>
          <c:showSerName val="0"/>
          <c:showPercent val="0"/>
          <c:showBubbleSize val="0"/>
        </c:dLbls>
        <c:gapWidth val="50"/>
        <c:overlap val="100"/>
        <c:axId val="594352128"/>
        <c:axId val="59435252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(n=808)</c:v>
                      </c:pt>
                      <c:pt idx="1">
                        <c:v>Støyforholdene i Oslo sentrum (n=797)</c:v>
                      </c:pt>
                      <c:pt idx="2">
                        <c:v>Renhold av fortau, plasser og parkområder i Oslo sentrum (n=814)</c:v>
                      </c:pt>
                      <c:pt idx="3">
                        <c:v>Mengden av biltrafikk i Oslo sentrum (n=804)</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9435212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4352520"/>
        <c:crosses val="autoZero"/>
        <c:auto val="0"/>
        <c:lblAlgn val="ctr"/>
        <c:lblOffset val="100"/>
        <c:noMultiLvlLbl val="0"/>
      </c:catAx>
      <c:valAx>
        <c:axId val="59435252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435212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24</c:v>
                </c:pt>
                <c:pt idx="1">
                  <c:v>21</c:v>
                </c:pt>
                <c:pt idx="2">
                  <c:v>23</c:v>
                </c:pt>
                <c:pt idx="3">
                  <c:v>22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594353304"/>
        <c:axId val="594353696"/>
      </c:barChart>
      <c:catAx>
        <c:axId val="594353304"/>
        <c:scaling>
          <c:orientation val="maxMin"/>
        </c:scaling>
        <c:delete val="1"/>
        <c:axPos val="l"/>
        <c:numFmt formatCode="General" sourceLinked="1"/>
        <c:majorTickMark val="out"/>
        <c:minorTickMark val="none"/>
        <c:tickLblPos val="nextTo"/>
        <c:crossAx val="594353696"/>
        <c:crosses val="autoZero"/>
        <c:auto val="0"/>
        <c:lblAlgn val="ctr"/>
        <c:lblOffset val="100"/>
        <c:noMultiLvlLbl val="0"/>
      </c:catAx>
      <c:valAx>
        <c:axId val="594353696"/>
        <c:scaling>
          <c:orientation val="minMax"/>
          <c:max val="1"/>
          <c:min val="0"/>
        </c:scaling>
        <c:delete val="1"/>
        <c:axPos val="t"/>
        <c:numFmt formatCode="0%" sourceLinked="1"/>
        <c:majorTickMark val="out"/>
        <c:minorTickMark val="none"/>
        <c:tickLblPos val="high"/>
        <c:crossAx val="59435330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(n=792)</c:v>
                </c:pt>
                <c:pt idx="1">
                  <c:v>Støyforholdene der du bor (n=804)</c:v>
                </c:pt>
                <c:pt idx="2">
                  <c:v>Renhold av fortau, plasser og parkområder der du bor (n=820)</c:v>
                </c:pt>
                <c:pt idx="3">
                  <c:v>Mengden av biltrafikk der du bor (n=815)</c:v>
                </c:pt>
                <c:pt idx="4">
                  <c:v>Tilrettelegging for kildesortering der du bor (n=810)</c:v>
                </c:pt>
                <c:pt idx="5">
                  <c:v>Tømming av papiravfallet ditt der du bor (n=818)</c:v>
                </c:pt>
                <c:pt idx="6">
                  <c:v>Tømming av rest-, plast- og matavfallet ditt, der du bor (n=814)</c:v>
                </c:pt>
              </c:strCache>
            </c:strRef>
          </c:cat>
          <c:val>
            <c:numRef>
              <c:f>Sheet1!$D$2:$D$8</c:f>
              <c:numCache>
                <c:formatCode>0</c:formatCode>
                <c:ptCount val="7"/>
                <c:pt idx="0">
                  <c:v>17</c:v>
                </c:pt>
                <c:pt idx="1">
                  <c:v>15</c:v>
                </c:pt>
                <c:pt idx="2">
                  <c:v>28</c:v>
                </c:pt>
                <c:pt idx="3">
                  <c:v>21</c:v>
                </c:pt>
                <c:pt idx="4">
                  <c:v>8</c:v>
                </c:pt>
                <c:pt idx="5">
                  <c:v>11</c:v>
                </c:pt>
                <c:pt idx="6">
                  <c:v>9</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(n=792)</c:v>
                </c:pt>
                <c:pt idx="1">
                  <c:v>Støyforholdene der du bor (n=804)</c:v>
                </c:pt>
                <c:pt idx="2">
                  <c:v>Renhold av fortau, plasser og parkområder der du bor (n=820)</c:v>
                </c:pt>
                <c:pt idx="3">
                  <c:v>Mengden av biltrafikk der du bor (n=815)</c:v>
                </c:pt>
                <c:pt idx="4">
                  <c:v>Tilrettelegging for kildesortering der du bor (n=810)</c:v>
                </c:pt>
                <c:pt idx="5">
                  <c:v>Tømming av papiravfallet ditt der du bor (n=818)</c:v>
                </c:pt>
                <c:pt idx="6">
                  <c:v>Tømming av rest-, plast- og matavfallet ditt, der du bor (n=814)</c:v>
                </c:pt>
              </c:strCache>
            </c:strRef>
          </c:cat>
          <c:val>
            <c:numRef>
              <c:f>Sheet1!$C$2:$C$8</c:f>
              <c:numCache>
                <c:formatCode>0</c:formatCode>
                <c:ptCount val="7"/>
                <c:pt idx="0">
                  <c:v>51</c:v>
                </c:pt>
                <c:pt idx="1">
                  <c:v>45</c:v>
                </c:pt>
                <c:pt idx="2">
                  <c:v>47</c:v>
                </c:pt>
                <c:pt idx="3">
                  <c:v>47</c:v>
                </c:pt>
                <c:pt idx="4">
                  <c:v>33</c:v>
                </c:pt>
                <c:pt idx="5">
                  <c:v>32</c:v>
                </c:pt>
                <c:pt idx="6">
                  <c:v>30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(n=792)</c:v>
                </c:pt>
                <c:pt idx="1">
                  <c:v>Støyforholdene der du bor (n=804)</c:v>
                </c:pt>
                <c:pt idx="2">
                  <c:v>Renhold av fortau, plasser og parkområder der du bor (n=820)</c:v>
                </c:pt>
                <c:pt idx="3">
                  <c:v>Mengden av biltrafikk der du bor (n=815)</c:v>
                </c:pt>
                <c:pt idx="4">
                  <c:v>Tilrettelegging for kildesortering der du bor (n=810)</c:v>
                </c:pt>
                <c:pt idx="5">
                  <c:v>Tømming av papiravfallet ditt der du bor (n=818)</c:v>
                </c:pt>
                <c:pt idx="6">
                  <c:v>Tømming av rest-, plast- og matavfallet ditt, der du bor (n=814)</c:v>
                </c:pt>
              </c:strCache>
            </c:strRef>
          </c:cat>
          <c:val>
            <c:numRef>
              <c:f>Sheet1!$B$2:$B$8</c:f>
              <c:numCache>
                <c:formatCode>0</c:formatCode>
                <c:ptCount val="7"/>
                <c:pt idx="0">
                  <c:v>33</c:v>
                </c:pt>
                <c:pt idx="1">
                  <c:v>40</c:v>
                </c:pt>
                <c:pt idx="2">
                  <c:v>25</c:v>
                </c:pt>
                <c:pt idx="3">
                  <c:v>32</c:v>
                </c:pt>
                <c:pt idx="4">
                  <c:v>59</c:v>
                </c:pt>
                <c:pt idx="5">
                  <c:v>57</c:v>
                </c:pt>
                <c:pt idx="6">
                  <c:v>61</c:v>
                </c:pt>
              </c:numCache>
            </c:numRef>
          </c:val>
        </c:ser>
        <c:dLbls>
          <c:showLegendKey val="0"/>
          <c:showVal val="0"/>
          <c:showCatName val="0"/>
          <c:showSerName val="0"/>
          <c:showPercent val="0"/>
          <c:showBubbleSize val="0"/>
        </c:dLbls>
        <c:gapWidth val="50"/>
        <c:overlap val="100"/>
        <c:axId val="594354480"/>
        <c:axId val="59435487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(n=792)</c:v>
                      </c:pt>
                      <c:pt idx="1">
                        <c:v>Støyforholdene der du bor (n=804)</c:v>
                      </c:pt>
                      <c:pt idx="2">
                        <c:v>Renhold av fortau, plasser og parkområder der du bor (n=820)</c:v>
                      </c:pt>
                      <c:pt idx="3">
                        <c:v>Mengden av biltrafikk der du bor (n=815)</c:v>
                      </c:pt>
                      <c:pt idx="4">
                        <c:v>Tilrettelegging for kildesortering der du bor (n=810)</c:v>
                      </c:pt>
                      <c:pt idx="5">
                        <c:v>Tømming av papiravfallet ditt der du bor (n=818)</c:v>
                      </c:pt>
                      <c:pt idx="6">
                        <c:v>Tømming av rest-, plast- og matavfallet ditt, der du bor (n=814)</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59435448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4354872"/>
        <c:crosses val="autoZero"/>
        <c:auto val="0"/>
        <c:lblAlgn val="ctr"/>
        <c:lblOffset val="100"/>
        <c:noMultiLvlLbl val="0"/>
      </c:catAx>
      <c:valAx>
        <c:axId val="59435487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435448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82</c:v>
                </c:pt>
                <c:pt idx="1">
                  <c:v>78</c:v>
                </c:pt>
                <c:pt idx="2">
                  <c:v>46</c:v>
                </c:pt>
                <c:pt idx="3">
                  <c:v>54</c:v>
                </c:pt>
                <c:pt idx="4">
                  <c:v>41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496900904"/>
        <c:axId val="496900512"/>
      </c:barChart>
      <c:catAx>
        <c:axId val="496900904"/>
        <c:scaling>
          <c:orientation val="maxMin"/>
        </c:scaling>
        <c:delete val="1"/>
        <c:axPos val="l"/>
        <c:numFmt formatCode="General" sourceLinked="1"/>
        <c:majorTickMark val="out"/>
        <c:minorTickMark val="none"/>
        <c:tickLblPos val="nextTo"/>
        <c:crossAx val="496900512"/>
        <c:crosses val="autoZero"/>
        <c:auto val="0"/>
        <c:lblAlgn val="ctr"/>
        <c:lblOffset val="100"/>
        <c:noMultiLvlLbl val="0"/>
      </c:catAx>
      <c:valAx>
        <c:axId val="496900512"/>
        <c:scaling>
          <c:orientation val="minMax"/>
          <c:max val="1"/>
          <c:min val="0"/>
        </c:scaling>
        <c:delete val="1"/>
        <c:axPos val="t"/>
        <c:numFmt formatCode="0%" sourceLinked="1"/>
        <c:majorTickMark val="out"/>
        <c:minorTickMark val="none"/>
        <c:tickLblPos val="high"/>
        <c:crossAx val="49690090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33</c:v>
                </c:pt>
                <c:pt idx="1">
                  <c:v>40</c:v>
                </c:pt>
                <c:pt idx="2">
                  <c:v>25</c:v>
                </c:pt>
                <c:pt idx="3">
                  <c:v>32</c:v>
                </c:pt>
                <c:pt idx="4">
                  <c:v>59</c:v>
                </c:pt>
                <c:pt idx="5">
                  <c:v>57</c:v>
                </c:pt>
                <c:pt idx="6">
                  <c:v>61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555902592"/>
        <c:axId val="555902984"/>
      </c:barChart>
      <c:catAx>
        <c:axId val="555902592"/>
        <c:scaling>
          <c:orientation val="maxMin"/>
        </c:scaling>
        <c:delete val="1"/>
        <c:axPos val="l"/>
        <c:numFmt formatCode="General" sourceLinked="1"/>
        <c:majorTickMark val="out"/>
        <c:minorTickMark val="none"/>
        <c:tickLblPos val="nextTo"/>
        <c:crossAx val="555902984"/>
        <c:crosses val="autoZero"/>
        <c:auto val="0"/>
        <c:lblAlgn val="ctr"/>
        <c:lblOffset val="100"/>
        <c:noMultiLvlLbl val="0"/>
      </c:catAx>
      <c:valAx>
        <c:axId val="555902984"/>
        <c:scaling>
          <c:orientation val="minMax"/>
          <c:max val="1"/>
          <c:min val="0"/>
        </c:scaling>
        <c:delete val="1"/>
        <c:axPos val="t"/>
        <c:numFmt formatCode="0%" sourceLinked="1"/>
        <c:majorTickMark val="out"/>
        <c:minorTickMark val="none"/>
        <c:tickLblPos val="high"/>
        <c:crossAx val="55590259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44703766283315"/>
          <c:y val="0.11972834063216325"/>
          <c:w val="0.66429362838611217"/>
          <c:h val="0.85806709155230076"/>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 (n=225)</c:v>
                </c:pt>
                <c:pt idx="1">
                  <c:v>Nei (n=517)</c:v>
                </c:pt>
                <c:pt idx="2">
                  <c:v>Vet ikke/usikker (n=82)</c:v>
                </c:pt>
              </c:strCache>
            </c:strRef>
          </c:cat>
          <c:val>
            <c:numRef>
              <c:f>Sheet1!$B$2:$B$4</c:f>
              <c:numCache>
                <c:formatCode>0</c:formatCode>
                <c:ptCount val="3"/>
                <c:pt idx="0">
                  <c:v>27</c:v>
                </c:pt>
                <c:pt idx="1">
                  <c:v>63</c:v>
                </c:pt>
                <c:pt idx="2">
                  <c:v>10</c:v>
                </c:pt>
              </c:numCache>
            </c:numRef>
          </c:val>
        </c:ser>
        <c:dLbls>
          <c:showLegendKey val="0"/>
          <c:showVal val="0"/>
          <c:showCatName val="0"/>
          <c:showSerName val="0"/>
          <c:showPercent val="0"/>
          <c:showBubbleSize val="0"/>
        </c:dLbls>
        <c:gapWidth val="50"/>
        <c:axId val="555903768"/>
        <c:axId val="555904160"/>
      </c:barChart>
      <c:catAx>
        <c:axId val="5559037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5904160"/>
        <c:crosses val="autoZero"/>
        <c:auto val="0"/>
        <c:lblAlgn val="ctr"/>
        <c:lblOffset val="100"/>
        <c:tickLblSkip val="1"/>
        <c:noMultiLvlLbl val="0"/>
      </c:catAx>
      <c:valAx>
        <c:axId val="555904160"/>
        <c:scaling>
          <c:orientation val="minMax"/>
          <c:max val="100"/>
          <c:min val="0"/>
        </c:scaling>
        <c:delete val="1"/>
        <c:axPos val="t"/>
        <c:numFmt formatCode="0" sourceLinked="1"/>
        <c:majorTickMark val="out"/>
        <c:minorTickMark val="none"/>
        <c:tickLblPos val="nextTo"/>
        <c:crossAx val="555903768"/>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(n=782)</c:v>
                </c:pt>
                <c:pt idx="1">
                  <c:v>synes du Oslo fortjener å bli tildelt prisen Europas miljøhovedstad? (n=640)</c:v>
                </c:pt>
              </c:strCache>
            </c:strRef>
          </c:cat>
          <c:val>
            <c:numRef>
              <c:f>Sheet1!$D$2:$D$3</c:f>
              <c:numCache>
                <c:formatCode>0</c:formatCode>
                <c:ptCount val="2"/>
                <c:pt idx="0">
                  <c:v>35</c:v>
                </c:pt>
                <c:pt idx="1">
                  <c:v>18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(n=782)</c:v>
                </c:pt>
                <c:pt idx="1">
                  <c:v>synes du Oslo fortjener å bli tildelt prisen Europas miljøhovedstad? (n=640)</c:v>
                </c:pt>
              </c:strCache>
            </c:strRef>
          </c:cat>
          <c:val>
            <c:numRef>
              <c:f>Sheet1!$C$2:$C$3</c:f>
              <c:numCache>
                <c:formatCode>0</c:formatCode>
                <c:ptCount val="2"/>
                <c:pt idx="0">
                  <c:v>33</c:v>
                </c:pt>
                <c:pt idx="1">
                  <c:v>56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(n=782)</c:v>
                </c:pt>
                <c:pt idx="1">
                  <c:v>synes du Oslo fortjener å bli tildelt prisen Europas miljøhovedstad? (n=640)</c:v>
                </c:pt>
              </c:strCache>
            </c:strRef>
          </c:cat>
          <c:val>
            <c:numRef>
              <c:f>Sheet1!$B$2:$B$3</c:f>
              <c:numCache>
                <c:formatCode>0</c:formatCode>
                <c:ptCount val="2"/>
                <c:pt idx="0">
                  <c:v>32</c:v>
                </c:pt>
                <c:pt idx="1">
                  <c:v>26</c:v>
                </c:pt>
              </c:numCache>
            </c:numRef>
          </c:val>
        </c:ser>
        <c:dLbls>
          <c:showLegendKey val="0"/>
          <c:showVal val="0"/>
          <c:showCatName val="0"/>
          <c:showSerName val="0"/>
          <c:showPercent val="0"/>
          <c:showBubbleSize val="0"/>
        </c:dLbls>
        <c:gapWidth val="50"/>
        <c:overlap val="100"/>
        <c:axId val="555904944"/>
        <c:axId val="5559053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(n=782)</c:v>
                      </c:pt>
                      <c:pt idx="1">
                        <c:v>synes du Oslo fortjener å bli tildelt prisen Europas miljøhovedstad? (n=640)</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55590494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55905336"/>
        <c:crosses val="autoZero"/>
        <c:auto val="0"/>
        <c:lblAlgn val="ctr"/>
        <c:lblOffset val="100"/>
        <c:noMultiLvlLbl val="0"/>
      </c:catAx>
      <c:valAx>
        <c:axId val="5559053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5590494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32</c:v>
                </c:pt>
                <c:pt idx="1">
                  <c:v>26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497154440"/>
        <c:axId val="497154832"/>
      </c:barChart>
      <c:catAx>
        <c:axId val="497154440"/>
        <c:scaling>
          <c:orientation val="maxMin"/>
        </c:scaling>
        <c:delete val="1"/>
        <c:axPos val="l"/>
        <c:numFmt formatCode="General" sourceLinked="1"/>
        <c:majorTickMark val="out"/>
        <c:minorTickMark val="none"/>
        <c:tickLblPos val="nextTo"/>
        <c:crossAx val="497154832"/>
        <c:crosses val="autoZero"/>
        <c:auto val="0"/>
        <c:lblAlgn val="ctr"/>
        <c:lblOffset val="100"/>
        <c:noMultiLvlLbl val="0"/>
      </c:catAx>
      <c:valAx>
        <c:axId val="497154832"/>
        <c:scaling>
          <c:orientation val="minMax"/>
          <c:max val="1"/>
          <c:min val="0"/>
        </c:scaling>
        <c:delete val="1"/>
        <c:axPos val="t"/>
        <c:numFmt formatCode="0%" sourceLinked="1"/>
        <c:majorTickMark val="out"/>
        <c:minorTickMark val="none"/>
        <c:tickLblPos val="high"/>
        <c:crossAx val="49715444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Hvor </a:t>
            </a:r>
            <a:r>
              <a:rPr lang="nb-NO"/>
              <a:t>ofte...</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(n=826)</c:v>
                </c:pt>
                <c:pt idx="1">
                  <c:v>Bruker du parker/friområder i området der du bor (inkl. fjorden, marka, osv.) (n=817)</c:v>
                </c:pt>
                <c:pt idx="2">
                  <c:v>Bruker du parker/friområder i Oslo utenfor egen bydel (inkl. fjorden, marka, osv.) (n=815)</c:v>
                </c:pt>
                <c:pt idx="3">
                  <c:v>Deltar du i frivillig organisasjonsvirksomhet (n=825)</c:v>
                </c:pt>
                <c:pt idx="4">
                  <c:v>Driver du med idrett (n=823)</c:v>
                </c:pt>
              </c:strCache>
            </c:strRef>
          </c:cat>
          <c:val>
            <c:numRef>
              <c:f>Sheet1!$G$2:$G$6</c:f>
              <c:numCache>
                <c:formatCode>0</c:formatCode>
                <c:ptCount val="5"/>
                <c:pt idx="0">
                  <c:v>11</c:v>
                </c:pt>
                <c:pt idx="1">
                  <c:v>9</c:v>
                </c:pt>
                <c:pt idx="2">
                  <c:v>3</c:v>
                </c:pt>
                <c:pt idx="3">
                  <c:v>2</c:v>
                </c:pt>
                <c:pt idx="4">
                  <c:v>5</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(n=826)</c:v>
                </c:pt>
                <c:pt idx="1">
                  <c:v>Bruker du parker/friområder i området der du bor (inkl. fjorden, marka, osv.) (n=817)</c:v>
                </c:pt>
                <c:pt idx="2">
                  <c:v>Bruker du parker/friområder i Oslo utenfor egen bydel (inkl. fjorden, marka, osv.) (n=815)</c:v>
                </c:pt>
                <c:pt idx="3">
                  <c:v>Deltar du i frivillig organisasjonsvirksomhet (n=825)</c:v>
                </c:pt>
                <c:pt idx="4">
                  <c:v>Driver du med idrett (n=823)</c:v>
                </c:pt>
              </c:strCache>
            </c:strRef>
          </c:cat>
          <c:val>
            <c:numRef>
              <c:f>Sheet1!$F$2:$F$6</c:f>
              <c:numCache>
                <c:formatCode>0</c:formatCode>
                <c:ptCount val="5"/>
                <c:pt idx="0">
                  <c:v>16</c:v>
                </c:pt>
                <c:pt idx="1">
                  <c:v>36</c:v>
                </c:pt>
                <c:pt idx="2">
                  <c:v>19</c:v>
                </c:pt>
                <c:pt idx="3">
                  <c:v>7</c:v>
                </c:pt>
                <c:pt idx="4">
                  <c:v>32</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(n=826)</c:v>
                </c:pt>
                <c:pt idx="1">
                  <c:v>Bruker du parker/friområder i området der du bor (inkl. fjorden, marka, osv.) (n=817)</c:v>
                </c:pt>
                <c:pt idx="2">
                  <c:v>Bruker du parker/friområder i Oslo utenfor egen bydel (inkl. fjorden, marka, osv.) (n=815)</c:v>
                </c:pt>
                <c:pt idx="3">
                  <c:v>Deltar du i frivillig organisasjonsvirksomhet (n=825)</c:v>
                </c:pt>
                <c:pt idx="4">
                  <c:v>Driver du med idrett (n=823)</c:v>
                </c:pt>
              </c:strCache>
            </c:strRef>
          </c:cat>
          <c:val>
            <c:numRef>
              <c:f>Sheet1!$E$2:$E$6</c:f>
              <c:numCache>
                <c:formatCode>0</c:formatCode>
                <c:ptCount val="5"/>
                <c:pt idx="0">
                  <c:v>14</c:v>
                </c:pt>
                <c:pt idx="1">
                  <c:v>35</c:v>
                </c:pt>
                <c:pt idx="2">
                  <c:v>46</c:v>
                </c:pt>
                <c:pt idx="3">
                  <c:v>7</c:v>
                </c:pt>
                <c:pt idx="4">
                  <c:v>15</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(n=826)</c:v>
                </c:pt>
                <c:pt idx="1">
                  <c:v>Bruker du parker/friområder i området der du bor (inkl. fjorden, marka, osv.) (n=817)</c:v>
                </c:pt>
                <c:pt idx="2">
                  <c:v>Bruker du parker/friområder i Oslo utenfor egen bydel (inkl. fjorden, marka, osv.) (n=815)</c:v>
                </c:pt>
                <c:pt idx="3">
                  <c:v>Deltar du i frivillig organisasjonsvirksomhet (n=825)</c:v>
                </c:pt>
                <c:pt idx="4">
                  <c:v>Driver du med idrett (n=823)</c:v>
                </c:pt>
              </c:strCache>
            </c:strRef>
          </c:cat>
          <c:val>
            <c:numRef>
              <c:f>Sheet1!$D$2:$D$6</c:f>
              <c:numCache>
                <c:formatCode>0</c:formatCode>
                <c:ptCount val="5"/>
                <c:pt idx="0">
                  <c:v>20</c:v>
                </c:pt>
                <c:pt idx="1">
                  <c:v>14</c:v>
                </c:pt>
                <c:pt idx="2">
                  <c:v>25</c:v>
                </c:pt>
                <c:pt idx="3">
                  <c:v>12</c:v>
                </c:pt>
                <c:pt idx="4">
                  <c:v>6</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(n=826)</c:v>
                </c:pt>
                <c:pt idx="1">
                  <c:v>Bruker du parker/friområder i området der du bor (inkl. fjorden, marka, osv.) (n=817)</c:v>
                </c:pt>
                <c:pt idx="2">
                  <c:v>Bruker du parker/friområder i Oslo utenfor egen bydel (inkl. fjorden, marka, osv.) (n=815)</c:v>
                </c:pt>
                <c:pt idx="3">
                  <c:v>Deltar du i frivillig organisasjonsvirksomhet (n=825)</c:v>
                </c:pt>
                <c:pt idx="4">
                  <c:v>Driver du med idrett (n=823)</c:v>
                </c:pt>
              </c:strCache>
            </c:strRef>
          </c:cat>
          <c:val>
            <c:numRef>
              <c:f>Sheet1!$C$2:$C$6</c:f>
              <c:numCache>
                <c:formatCode>0</c:formatCode>
                <c:ptCount val="5"/>
                <c:pt idx="0">
                  <c:v>11</c:v>
                </c:pt>
                <c:pt idx="1">
                  <c:v>2</c:v>
                </c:pt>
                <c:pt idx="2">
                  <c:v>3</c:v>
                </c:pt>
                <c:pt idx="3">
                  <c:v>24</c:v>
                </c:pt>
                <c:pt idx="4">
                  <c:v>12</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(n=826)</c:v>
                </c:pt>
                <c:pt idx="1">
                  <c:v>Bruker du parker/friområder i området der du bor (inkl. fjorden, marka, osv.) (n=817)</c:v>
                </c:pt>
                <c:pt idx="2">
                  <c:v>Bruker du parker/friområder i Oslo utenfor egen bydel (inkl. fjorden, marka, osv.) (n=815)</c:v>
                </c:pt>
                <c:pt idx="3">
                  <c:v>Deltar du i frivillig organisasjonsvirksomhet (n=825)</c:v>
                </c:pt>
                <c:pt idx="4">
                  <c:v>Driver du med idrett (n=823)</c:v>
                </c:pt>
              </c:strCache>
            </c:strRef>
          </c:cat>
          <c:val>
            <c:numRef>
              <c:f>Sheet1!$B$2:$B$6</c:f>
              <c:numCache>
                <c:formatCode>0</c:formatCode>
                <c:ptCount val="5"/>
                <c:pt idx="0">
                  <c:v>28</c:v>
                </c:pt>
                <c:pt idx="1">
                  <c:v>3</c:v>
                </c:pt>
                <c:pt idx="2">
                  <c:v>4</c:v>
                </c:pt>
                <c:pt idx="3">
                  <c:v>48</c:v>
                </c:pt>
                <c:pt idx="4">
                  <c:v>30</c:v>
                </c:pt>
              </c:numCache>
            </c:numRef>
          </c:val>
        </c:ser>
        <c:dLbls>
          <c:showLegendKey val="0"/>
          <c:showVal val="0"/>
          <c:showCatName val="0"/>
          <c:showSerName val="0"/>
          <c:showPercent val="0"/>
          <c:showBubbleSize val="0"/>
        </c:dLbls>
        <c:gapWidth val="50"/>
        <c:overlap val="100"/>
        <c:axId val="497155616"/>
        <c:axId val="497156008"/>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(n=826)</c:v>
                      </c:pt>
                      <c:pt idx="1">
                        <c:v>Bruker du parker/friområder i området der du bor (inkl. fjorden, marka, osv.) (n=817)</c:v>
                      </c:pt>
                      <c:pt idx="2">
                        <c:v>Bruker du parker/friområder i Oslo utenfor egen bydel (inkl. fjorden, marka, osv.) (n=815)</c:v>
                      </c:pt>
                      <c:pt idx="3">
                        <c:v>Deltar du i frivillig organisasjonsvirksomhet (n=825)</c:v>
                      </c:pt>
                      <c:pt idx="4">
                        <c:v>Driver du med idrett (n=823)</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4971556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97156008"/>
        <c:crosses val="autoZero"/>
        <c:auto val="0"/>
        <c:lblAlgn val="ctr"/>
        <c:lblOffset val="100"/>
        <c:noMultiLvlLbl val="0"/>
      </c:catAx>
      <c:valAx>
        <c:axId val="49715600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715561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27</c:v>
                </c:pt>
                <c:pt idx="1">
                  <c:v>46</c:v>
                </c:pt>
                <c:pt idx="2">
                  <c:v>22</c:v>
                </c:pt>
                <c:pt idx="3">
                  <c:v>9</c:v>
                </c:pt>
                <c:pt idx="4">
                  <c:v>37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497156792"/>
        <c:axId val="497157184"/>
      </c:barChart>
      <c:catAx>
        <c:axId val="497156792"/>
        <c:scaling>
          <c:orientation val="maxMin"/>
        </c:scaling>
        <c:delete val="1"/>
        <c:axPos val="l"/>
        <c:numFmt formatCode="General" sourceLinked="1"/>
        <c:majorTickMark val="out"/>
        <c:minorTickMark val="none"/>
        <c:tickLblPos val="nextTo"/>
        <c:crossAx val="497157184"/>
        <c:crosses val="autoZero"/>
        <c:auto val="0"/>
        <c:lblAlgn val="ctr"/>
        <c:lblOffset val="100"/>
        <c:noMultiLvlLbl val="0"/>
      </c:catAx>
      <c:valAx>
        <c:axId val="497157184"/>
        <c:scaling>
          <c:orientation val="minMax"/>
          <c:max val="1"/>
          <c:min val="0"/>
        </c:scaling>
        <c:delete val="1"/>
        <c:axPos val="t"/>
        <c:numFmt formatCode="0%" sourceLinked="1"/>
        <c:majorTickMark val="out"/>
        <c:minorTickMark val="none"/>
        <c:tickLblPos val="high"/>
        <c:crossAx val="49715679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(n=801)</c:v>
                </c:pt>
                <c:pt idx="1">
                  <c:v>Grusing og salting av veier (n=780)</c:v>
                </c:pt>
                <c:pt idx="2">
                  <c:v>Renhold	av veier (n=773)</c:v>
                </c:pt>
                <c:pt idx="3">
                  <c:v>Standard på veidekket (n=708)</c:v>
                </c:pt>
                <c:pt idx="4">
                  <c:v>Tilrettelegging for syklister (n=726)</c:v>
                </c:pt>
                <c:pt idx="5">
                  <c:v>Tilrettelegging for fotgjengere (n=817)</c:v>
                </c:pt>
                <c:pt idx="6">
                  <c:v>Snørydding, grusing og salting av gang- og sykkelveier (n=768)</c:v>
                </c:pt>
              </c:strCache>
            </c:strRef>
          </c:cat>
          <c:val>
            <c:numRef>
              <c:f>Sheet1!$D$2:$D$8</c:f>
              <c:numCache>
                <c:formatCode>0</c:formatCode>
                <c:ptCount val="7"/>
                <c:pt idx="0">
                  <c:v>35</c:v>
                </c:pt>
                <c:pt idx="1">
                  <c:v>30</c:v>
                </c:pt>
                <c:pt idx="2">
                  <c:v>26</c:v>
                </c:pt>
                <c:pt idx="3">
                  <c:v>27</c:v>
                </c:pt>
                <c:pt idx="4">
                  <c:v>22</c:v>
                </c:pt>
                <c:pt idx="5">
                  <c:v>13</c:v>
                </c:pt>
                <c:pt idx="6">
                  <c:v>46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(n=801)</c:v>
                </c:pt>
                <c:pt idx="1">
                  <c:v>Grusing og salting av veier (n=780)</c:v>
                </c:pt>
                <c:pt idx="2">
                  <c:v>Renhold	av veier (n=773)</c:v>
                </c:pt>
                <c:pt idx="3">
                  <c:v>Standard på veidekket (n=708)</c:v>
                </c:pt>
                <c:pt idx="4">
                  <c:v>Tilrettelegging for syklister (n=726)</c:v>
                </c:pt>
                <c:pt idx="5">
                  <c:v>Tilrettelegging for fotgjengere (n=817)</c:v>
                </c:pt>
                <c:pt idx="6">
                  <c:v>Snørydding, grusing og salting av gang- og sykkelveier (n=768)</c:v>
                </c:pt>
              </c:strCache>
            </c:strRef>
          </c:cat>
          <c:val>
            <c:numRef>
              <c:f>Sheet1!$C$2:$C$8</c:f>
              <c:numCache>
                <c:formatCode>0</c:formatCode>
                <c:ptCount val="7"/>
                <c:pt idx="0">
                  <c:v>43</c:v>
                </c:pt>
                <c:pt idx="1">
                  <c:v>48</c:v>
                </c:pt>
                <c:pt idx="2">
                  <c:v>55</c:v>
                </c:pt>
                <c:pt idx="3">
                  <c:v>55</c:v>
                </c:pt>
                <c:pt idx="4">
                  <c:v>56</c:v>
                </c:pt>
                <c:pt idx="5">
                  <c:v>54</c:v>
                </c:pt>
                <c:pt idx="6">
                  <c:v>42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(n=801)</c:v>
                </c:pt>
                <c:pt idx="1">
                  <c:v>Grusing og salting av veier (n=780)</c:v>
                </c:pt>
                <c:pt idx="2">
                  <c:v>Renhold	av veier (n=773)</c:v>
                </c:pt>
                <c:pt idx="3">
                  <c:v>Standard på veidekket (n=708)</c:v>
                </c:pt>
                <c:pt idx="4">
                  <c:v>Tilrettelegging for syklister (n=726)</c:v>
                </c:pt>
                <c:pt idx="5">
                  <c:v>Tilrettelegging for fotgjengere (n=817)</c:v>
                </c:pt>
                <c:pt idx="6">
                  <c:v>Snørydding, grusing og salting av gang- og sykkelveier (n=768)</c:v>
                </c:pt>
              </c:strCache>
            </c:strRef>
          </c:cat>
          <c:val>
            <c:numRef>
              <c:f>Sheet1!$B$2:$B$8</c:f>
              <c:numCache>
                <c:formatCode>0</c:formatCode>
                <c:ptCount val="7"/>
                <c:pt idx="0">
                  <c:v>22</c:v>
                </c:pt>
                <c:pt idx="1">
                  <c:v>22</c:v>
                </c:pt>
                <c:pt idx="2">
                  <c:v>19</c:v>
                </c:pt>
                <c:pt idx="3">
                  <c:v>18</c:v>
                </c:pt>
                <c:pt idx="4">
                  <c:v>22</c:v>
                </c:pt>
                <c:pt idx="5">
                  <c:v>33</c:v>
                </c:pt>
                <c:pt idx="6">
                  <c:v>12</c:v>
                </c:pt>
              </c:numCache>
            </c:numRef>
          </c:val>
        </c:ser>
        <c:dLbls>
          <c:showLegendKey val="0"/>
          <c:showVal val="0"/>
          <c:showCatName val="0"/>
          <c:showSerName val="0"/>
          <c:showPercent val="0"/>
          <c:showBubbleSize val="0"/>
        </c:dLbls>
        <c:gapWidth val="50"/>
        <c:overlap val="100"/>
        <c:axId val="497157576"/>
        <c:axId val="38171720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(n=801)</c:v>
                      </c:pt>
                      <c:pt idx="1">
                        <c:v>Grusing og salting av veier (n=780)</c:v>
                      </c:pt>
                      <c:pt idx="2">
                        <c:v>Renhold	av veier (n=773)</c:v>
                      </c:pt>
                      <c:pt idx="3">
                        <c:v>Standard på veidekket (n=708)</c:v>
                      </c:pt>
                      <c:pt idx="4">
                        <c:v>Tilrettelegging for syklister (n=726)</c:v>
                      </c:pt>
                      <c:pt idx="5">
                        <c:v>Tilrettelegging for fotgjengere (n=817)</c:v>
                      </c:pt>
                      <c:pt idx="6">
                        <c:v>Snørydding, grusing og salting av gang- og sykkelveier (n=768)</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49715757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81717208"/>
        <c:crosses val="autoZero"/>
        <c:auto val="0"/>
        <c:lblAlgn val="ctr"/>
        <c:lblOffset val="100"/>
        <c:noMultiLvlLbl val="0"/>
      </c:catAx>
      <c:valAx>
        <c:axId val="38171720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9715757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22</c:v>
                </c:pt>
                <c:pt idx="1">
                  <c:v>22</c:v>
                </c:pt>
                <c:pt idx="2">
                  <c:v>19</c:v>
                </c:pt>
                <c:pt idx="3">
                  <c:v>18</c:v>
                </c:pt>
                <c:pt idx="4">
                  <c:v>22</c:v>
                </c:pt>
                <c:pt idx="5">
                  <c:v>33</c:v>
                </c:pt>
                <c:pt idx="6">
                  <c:v>12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381717992"/>
        <c:axId val="381718384"/>
      </c:barChart>
      <c:catAx>
        <c:axId val="381717992"/>
        <c:scaling>
          <c:orientation val="maxMin"/>
        </c:scaling>
        <c:delete val="1"/>
        <c:axPos val="l"/>
        <c:numFmt formatCode="General" sourceLinked="1"/>
        <c:majorTickMark val="out"/>
        <c:minorTickMark val="none"/>
        <c:tickLblPos val="nextTo"/>
        <c:crossAx val="381718384"/>
        <c:crosses val="autoZero"/>
        <c:auto val="0"/>
        <c:lblAlgn val="ctr"/>
        <c:lblOffset val="100"/>
        <c:noMultiLvlLbl val="0"/>
      </c:catAx>
      <c:valAx>
        <c:axId val="381718384"/>
        <c:scaling>
          <c:orientation val="minMax"/>
          <c:max val="1"/>
          <c:min val="0"/>
        </c:scaling>
        <c:delete val="1"/>
        <c:axPos val="t"/>
        <c:numFmt formatCode="0%" sourceLinked="1"/>
        <c:majorTickMark val="out"/>
        <c:minorTickMark val="none"/>
        <c:tickLblPos val="high"/>
        <c:crossAx val="38171799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(n=802)</c:v>
                </c:pt>
                <c:pt idx="1">
                  <c:v>Muligheten for trafikksikker lek i området der du bor  (n=715)</c:v>
                </c:pt>
                <c:pt idx="2">
                  <c:v>Hastigheten på veiene i området der du bor  (n=789)</c:v>
                </c:pt>
                <c:pt idx="3">
                  <c:v>Fortau, fartsdempere og lignende tiltak i området der du bor  (n=776)</c:v>
                </c:pt>
              </c:strCache>
            </c:strRef>
          </c:cat>
          <c:val>
            <c:numRef>
              <c:f>Sheet1!$D$2:$D$5</c:f>
              <c:numCache>
                <c:formatCode>0</c:formatCode>
                <c:ptCount val="4"/>
                <c:pt idx="0">
                  <c:v>12</c:v>
                </c:pt>
                <c:pt idx="1">
                  <c:v>20</c:v>
                </c:pt>
                <c:pt idx="2">
                  <c:v>13</c:v>
                </c:pt>
                <c:pt idx="3">
                  <c:v>17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(n=802)</c:v>
                </c:pt>
                <c:pt idx="1">
                  <c:v>Muligheten for trafikksikker lek i området der du bor  (n=715)</c:v>
                </c:pt>
                <c:pt idx="2">
                  <c:v>Hastigheten på veiene i området der du bor  (n=789)</c:v>
                </c:pt>
                <c:pt idx="3">
                  <c:v>Fortau, fartsdempere og lignende tiltak i området der du bor  (n=776)</c:v>
                </c:pt>
              </c:strCache>
            </c:strRef>
          </c:cat>
          <c:val>
            <c:numRef>
              <c:f>Sheet1!$C$2:$C$5</c:f>
              <c:numCache>
                <c:formatCode>0</c:formatCode>
                <c:ptCount val="4"/>
                <c:pt idx="0">
                  <c:v>50</c:v>
                </c:pt>
                <c:pt idx="1">
                  <c:v>44</c:v>
                </c:pt>
                <c:pt idx="2">
                  <c:v>44</c:v>
                </c:pt>
                <c:pt idx="3">
                  <c:v>46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(n=802)</c:v>
                </c:pt>
                <c:pt idx="1">
                  <c:v>Muligheten for trafikksikker lek i området der du bor  (n=715)</c:v>
                </c:pt>
                <c:pt idx="2">
                  <c:v>Hastigheten på veiene i området der du bor  (n=789)</c:v>
                </c:pt>
                <c:pt idx="3">
                  <c:v>Fortau, fartsdempere og lignende tiltak i området der du bor  (n=776)</c:v>
                </c:pt>
              </c:strCache>
            </c:strRef>
          </c:cat>
          <c:val>
            <c:numRef>
              <c:f>Sheet1!$B$2:$B$5</c:f>
              <c:numCache>
                <c:formatCode>0</c:formatCode>
                <c:ptCount val="4"/>
                <c:pt idx="0">
                  <c:v>38</c:v>
                </c:pt>
                <c:pt idx="1">
                  <c:v>36</c:v>
                </c:pt>
                <c:pt idx="2">
                  <c:v>42</c:v>
                </c:pt>
                <c:pt idx="3">
                  <c:v>37</c:v>
                </c:pt>
              </c:numCache>
            </c:numRef>
          </c:val>
        </c:ser>
        <c:dLbls>
          <c:showLegendKey val="0"/>
          <c:showVal val="0"/>
          <c:showCatName val="0"/>
          <c:showSerName val="0"/>
          <c:showPercent val="0"/>
          <c:showBubbleSize val="0"/>
        </c:dLbls>
        <c:gapWidth val="50"/>
        <c:overlap val="100"/>
        <c:axId val="381719168"/>
        <c:axId val="38171956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(n=802)</c:v>
                      </c:pt>
                      <c:pt idx="1">
                        <c:v>Muligheten for trafikksikker lek i området der du bor  (n=715)</c:v>
                      </c:pt>
                      <c:pt idx="2">
                        <c:v>Hastigheten på veiene i området der du bor  (n=789)</c:v>
                      </c:pt>
                      <c:pt idx="3">
                        <c:v>Fortau, fartsdempere og lignende tiltak i området der du bor  (n=776)</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3817191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81719560"/>
        <c:crosses val="autoZero"/>
        <c:auto val="0"/>
        <c:lblAlgn val="ctr"/>
        <c:lblOffset val="100"/>
        <c:noMultiLvlLbl val="0"/>
      </c:catAx>
      <c:valAx>
        <c:axId val="38171956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8171916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38</c:v>
                </c:pt>
                <c:pt idx="1">
                  <c:v>36</c:v>
                </c:pt>
                <c:pt idx="2">
                  <c:v>42</c:v>
                </c:pt>
                <c:pt idx="3">
                  <c:v>37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381720344"/>
        <c:axId val="381720736"/>
      </c:barChart>
      <c:catAx>
        <c:axId val="381720344"/>
        <c:scaling>
          <c:orientation val="maxMin"/>
        </c:scaling>
        <c:delete val="1"/>
        <c:axPos val="l"/>
        <c:numFmt formatCode="General" sourceLinked="1"/>
        <c:majorTickMark val="out"/>
        <c:minorTickMark val="none"/>
        <c:tickLblPos val="nextTo"/>
        <c:crossAx val="381720736"/>
        <c:crosses val="autoZero"/>
        <c:auto val="0"/>
        <c:lblAlgn val="ctr"/>
        <c:lblOffset val="100"/>
        <c:noMultiLvlLbl val="0"/>
      </c:catAx>
      <c:valAx>
        <c:axId val="381720736"/>
        <c:scaling>
          <c:orientation val="minMax"/>
          <c:max val="1"/>
          <c:min val="0"/>
        </c:scaling>
        <c:delete val="1"/>
        <c:axPos val="t"/>
        <c:numFmt formatCode="0%" sourceLinked="1"/>
        <c:majorTickMark val="out"/>
        <c:minorTickMark val="none"/>
        <c:tickLblPos val="high"/>
        <c:crossAx val="38172034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Hvor </a:t>
            </a:r>
            <a:r>
              <a:rPr lang="nb-NO"/>
              <a:t>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Tilgang til natur- og friluftsområder der du bor (n=815)</c:v>
                </c:pt>
                <c:pt idx="1">
                  <c:v>Parkeringstilbudet der du bor (n=711)</c:v>
                </c:pt>
                <c:pt idx="2">
                  <c:v>Mulighetene for å sykle der du bor (n=776)</c:v>
                </c:pt>
                <c:pt idx="3">
                  <c:v>Det kollektive transporttilbudet der du bor (n=813)</c:v>
                </c:pt>
              </c:strCache>
            </c:strRef>
          </c:cat>
          <c:val>
            <c:numRef>
              <c:f>Sheet1!$D$2:$D$5</c:f>
              <c:numCache>
                <c:formatCode>0</c:formatCode>
                <c:ptCount val="4"/>
                <c:pt idx="0">
                  <c:v>6</c:v>
                </c:pt>
                <c:pt idx="1">
                  <c:v>35</c:v>
                </c:pt>
                <c:pt idx="2">
                  <c:v>6</c:v>
                </c:pt>
                <c:pt idx="3">
                  <c:v>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Tilgang til natur- og friluftsområder der du bor (n=815)</c:v>
                </c:pt>
                <c:pt idx="1">
                  <c:v>Parkeringstilbudet der du bor (n=711)</c:v>
                </c:pt>
                <c:pt idx="2">
                  <c:v>Mulighetene for å sykle der du bor (n=776)</c:v>
                </c:pt>
                <c:pt idx="3">
                  <c:v>Det kollektive transporttilbudet der du bor (n=813)</c:v>
                </c:pt>
              </c:strCache>
            </c:strRef>
          </c:cat>
          <c:val>
            <c:numRef>
              <c:f>Sheet1!$C$2:$C$5</c:f>
              <c:numCache>
                <c:formatCode>0</c:formatCode>
                <c:ptCount val="4"/>
                <c:pt idx="0">
                  <c:v>43</c:v>
                </c:pt>
                <c:pt idx="1">
                  <c:v>36</c:v>
                </c:pt>
                <c:pt idx="2">
                  <c:v>40</c:v>
                </c:pt>
                <c:pt idx="3">
                  <c:v>16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Tilgang til natur- og friluftsområder der du bor (n=815)</c:v>
                </c:pt>
                <c:pt idx="1">
                  <c:v>Parkeringstilbudet der du bor (n=711)</c:v>
                </c:pt>
                <c:pt idx="2">
                  <c:v>Mulighetene for å sykle der du bor (n=776)</c:v>
                </c:pt>
                <c:pt idx="3">
                  <c:v>Det kollektive transporttilbudet der du bor (n=813)</c:v>
                </c:pt>
              </c:strCache>
            </c:strRef>
          </c:cat>
          <c:val>
            <c:numRef>
              <c:f>Sheet1!$B$2:$B$5</c:f>
              <c:numCache>
                <c:formatCode>0</c:formatCode>
                <c:ptCount val="4"/>
                <c:pt idx="0">
                  <c:v>51</c:v>
                </c:pt>
                <c:pt idx="1">
                  <c:v>29</c:v>
                </c:pt>
                <c:pt idx="2">
                  <c:v>54</c:v>
                </c:pt>
                <c:pt idx="3">
                  <c:v>81</c:v>
                </c:pt>
              </c:numCache>
            </c:numRef>
          </c:val>
        </c:ser>
        <c:dLbls>
          <c:showLegendKey val="0"/>
          <c:showVal val="0"/>
          <c:showCatName val="0"/>
          <c:showSerName val="0"/>
          <c:showPercent val="0"/>
          <c:showBubbleSize val="0"/>
        </c:dLbls>
        <c:gapWidth val="50"/>
        <c:overlap val="100"/>
        <c:axId val="585589032"/>
        <c:axId val="58558942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(n=815)</c:v>
                      </c:pt>
                      <c:pt idx="1">
                        <c:v>Parkeringstilbudet der du bor (n=711)</c:v>
                      </c:pt>
                      <c:pt idx="2">
                        <c:v>Mulighetene for å sykle der du bor (n=776)</c:v>
                      </c:pt>
                      <c:pt idx="3">
                        <c:v>Det kollektive transporttilbudet der du bor (n=813)</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8558903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85589424"/>
        <c:crosses val="autoZero"/>
        <c:auto val="0"/>
        <c:lblAlgn val="ctr"/>
        <c:lblOffset val="100"/>
        <c:noMultiLvlLbl val="0"/>
      </c:catAx>
      <c:valAx>
        <c:axId val="58558942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8558903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49086259910594809"/>
          <c:y val="0.14591369836651338"/>
          <c:w val="0.4713426045219323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(n=354)</c:v>
                </c:pt>
                <c:pt idx="1">
                  <c:v>Tilgang på parker/friområder for barn der du bor (n=674)</c:v>
                </c:pt>
                <c:pt idx="2">
                  <c:v>Trygghet for barn når det gjelder å ferdes ute der du bor (n=634)</c:v>
                </c:pt>
                <c:pt idx="3">
                  <c:v>Oppvekstmiljøet for barn der du bor (n=578)</c:v>
                </c:pt>
                <c:pt idx="4">
                  <c:v>Oppvekstmiljøet for ungdom der du bor (n=528)</c:v>
                </c:pt>
                <c:pt idx="5">
                  <c:v>Barnehagedekningen der du bor (n=316)</c:v>
                </c:pt>
              </c:strCache>
            </c:strRef>
          </c:cat>
          <c:val>
            <c:numRef>
              <c:f>Sheet1!$D$2:$D$7</c:f>
              <c:numCache>
                <c:formatCode>0</c:formatCode>
                <c:ptCount val="6"/>
                <c:pt idx="0">
                  <c:v>11</c:v>
                </c:pt>
                <c:pt idx="1">
                  <c:v>6</c:v>
                </c:pt>
                <c:pt idx="2">
                  <c:v>16</c:v>
                </c:pt>
                <c:pt idx="3">
                  <c:v>16</c:v>
                </c:pt>
                <c:pt idx="4">
                  <c:v>26</c:v>
                </c:pt>
                <c:pt idx="5">
                  <c:v>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(n=354)</c:v>
                </c:pt>
                <c:pt idx="1">
                  <c:v>Tilgang på parker/friområder for barn der du bor (n=674)</c:v>
                </c:pt>
                <c:pt idx="2">
                  <c:v>Trygghet for barn når det gjelder å ferdes ute der du bor (n=634)</c:v>
                </c:pt>
                <c:pt idx="3">
                  <c:v>Oppvekstmiljøet for barn der du bor (n=578)</c:v>
                </c:pt>
                <c:pt idx="4">
                  <c:v>Oppvekstmiljøet for ungdom der du bor (n=528)</c:v>
                </c:pt>
                <c:pt idx="5">
                  <c:v>Barnehagedekningen der du bor (n=316)</c:v>
                </c:pt>
              </c:strCache>
            </c:strRef>
          </c:cat>
          <c:val>
            <c:numRef>
              <c:f>Sheet1!$C$2:$C$7</c:f>
              <c:numCache>
                <c:formatCode>0</c:formatCode>
                <c:ptCount val="6"/>
                <c:pt idx="0">
                  <c:v>49</c:v>
                </c:pt>
                <c:pt idx="1">
                  <c:v>39</c:v>
                </c:pt>
                <c:pt idx="2">
                  <c:v>52</c:v>
                </c:pt>
                <c:pt idx="3">
                  <c:v>43</c:v>
                </c:pt>
                <c:pt idx="4">
                  <c:v>49</c:v>
                </c:pt>
                <c:pt idx="5">
                  <c:v>38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(n=354)</c:v>
                </c:pt>
                <c:pt idx="1">
                  <c:v>Tilgang på parker/friområder for barn der du bor (n=674)</c:v>
                </c:pt>
                <c:pt idx="2">
                  <c:v>Trygghet for barn når det gjelder å ferdes ute der du bor (n=634)</c:v>
                </c:pt>
                <c:pt idx="3">
                  <c:v>Oppvekstmiljøet for barn der du bor (n=578)</c:v>
                </c:pt>
                <c:pt idx="4">
                  <c:v>Oppvekstmiljøet for ungdom der du bor (n=528)</c:v>
                </c:pt>
                <c:pt idx="5">
                  <c:v>Barnehagedekningen der du bor (n=316)</c:v>
                </c:pt>
              </c:strCache>
            </c:strRef>
          </c:cat>
          <c:val>
            <c:numRef>
              <c:f>Sheet1!$B$2:$B$7</c:f>
              <c:numCache>
                <c:formatCode>0</c:formatCode>
                <c:ptCount val="6"/>
                <c:pt idx="0">
                  <c:v>40</c:v>
                </c:pt>
                <c:pt idx="1">
                  <c:v>55</c:v>
                </c:pt>
                <c:pt idx="2">
                  <c:v>31</c:v>
                </c:pt>
                <c:pt idx="3">
                  <c:v>40</c:v>
                </c:pt>
                <c:pt idx="4">
                  <c:v>25</c:v>
                </c:pt>
                <c:pt idx="5">
                  <c:v>55</c:v>
                </c:pt>
              </c:numCache>
            </c:numRef>
          </c:val>
        </c:ser>
        <c:dLbls>
          <c:showLegendKey val="0"/>
          <c:showVal val="0"/>
          <c:showCatName val="0"/>
          <c:showSerName val="0"/>
          <c:showPercent val="0"/>
          <c:showBubbleSize val="0"/>
        </c:dLbls>
        <c:gapWidth val="50"/>
        <c:overlap val="100"/>
        <c:axId val="381721520"/>
        <c:axId val="38172191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(n=354)</c:v>
                      </c:pt>
                      <c:pt idx="1">
                        <c:v>Tilgang på parker/friområder for barn der du bor (n=674)</c:v>
                      </c:pt>
                      <c:pt idx="2">
                        <c:v>Trygghet for barn når det gjelder å ferdes ute der du bor (n=634)</c:v>
                      </c:pt>
                      <c:pt idx="3">
                        <c:v>Oppvekstmiljøet for barn der du bor (n=578)</c:v>
                      </c:pt>
                      <c:pt idx="4">
                        <c:v>Oppvekstmiljøet for ungdom der du bor (n=528)</c:v>
                      </c:pt>
                      <c:pt idx="5">
                        <c:v>Barnehagedekningen der du bor (n=316)</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38172152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81721912"/>
        <c:crosses val="autoZero"/>
        <c:auto val="0"/>
        <c:lblAlgn val="ctr"/>
        <c:lblOffset val="100"/>
        <c:noMultiLvlLbl val="0"/>
      </c:catAx>
      <c:valAx>
        <c:axId val="38172191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8172152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40</c:v>
                </c:pt>
                <c:pt idx="1">
                  <c:v>55</c:v>
                </c:pt>
                <c:pt idx="2">
                  <c:v>31</c:v>
                </c:pt>
                <c:pt idx="3">
                  <c:v>40</c:v>
                </c:pt>
                <c:pt idx="4">
                  <c:v>25</c:v>
                </c:pt>
                <c:pt idx="5">
                  <c:v>55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381722696"/>
        <c:axId val="381723088"/>
      </c:barChart>
      <c:catAx>
        <c:axId val="381722696"/>
        <c:scaling>
          <c:orientation val="maxMin"/>
        </c:scaling>
        <c:delete val="1"/>
        <c:axPos val="l"/>
        <c:numFmt formatCode="General" sourceLinked="1"/>
        <c:majorTickMark val="out"/>
        <c:minorTickMark val="none"/>
        <c:tickLblPos val="nextTo"/>
        <c:crossAx val="381723088"/>
        <c:crosses val="autoZero"/>
        <c:auto val="0"/>
        <c:lblAlgn val="ctr"/>
        <c:lblOffset val="100"/>
        <c:noMultiLvlLbl val="0"/>
      </c:catAx>
      <c:valAx>
        <c:axId val="381723088"/>
        <c:scaling>
          <c:orientation val="minMax"/>
          <c:max val="1"/>
          <c:min val="0"/>
        </c:scaling>
        <c:delete val="1"/>
        <c:axPos val="t"/>
        <c:numFmt formatCode="0%" sourceLinked="1"/>
        <c:majorTickMark val="out"/>
        <c:minorTickMark val="none"/>
        <c:tickLblPos val="high"/>
        <c:crossAx val="38172269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(n=427)</c:v>
                </c:pt>
                <c:pt idx="1">
                  <c:v>Det lokale kulturtilbudet der du bor (n=583)</c:v>
                </c:pt>
                <c:pt idx="2">
                  <c:v>Tilgang til bibliotek der du bor (n=659)</c:v>
                </c:pt>
                <c:pt idx="3">
                  <c:v>Kvalitet på bibliotekstjenesten (n=492)</c:v>
                </c:pt>
              </c:strCache>
            </c:strRef>
          </c:cat>
          <c:val>
            <c:numRef>
              <c:f>Sheet1!$D$2:$D$5</c:f>
              <c:numCache>
                <c:formatCode>0</c:formatCode>
                <c:ptCount val="4"/>
                <c:pt idx="0">
                  <c:v>8</c:v>
                </c:pt>
                <c:pt idx="1">
                  <c:v>10</c:v>
                </c:pt>
                <c:pt idx="2">
                  <c:v>11</c:v>
                </c:pt>
                <c:pt idx="3">
                  <c:v>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(n=427)</c:v>
                </c:pt>
                <c:pt idx="1">
                  <c:v>Det lokale kulturtilbudet der du bor (n=583)</c:v>
                </c:pt>
                <c:pt idx="2">
                  <c:v>Tilgang til bibliotek der du bor (n=659)</c:v>
                </c:pt>
                <c:pt idx="3">
                  <c:v>Kvalitet på bibliotekstjenesten (n=492)</c:v>
                </c:pt>
              </c:strCache>
            </c:strRef>
          </c:cat>
          <c:val>
            <c:numRef>
              <c:f>Sheet1!$C$2:$C$5</c:f>
              <c:numCache>
                <c:formatCode>0</c:formatCode>
                <c:ptCount val="4"/>
                <c:pt idx="0">
                  <c:v>44</c:v>
                </c:pt>
                <c:pt idx="1">
                  <c:v>57</c:v>
                </c:pt>
                <c:pt idx="2">
                  <c:v>32</c:v>
                </c:pt>
                <c:pt idx="3">
                  <c:v>21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(n=427)</c:v>
                </c:pt>
                <c:pt idx="1">
                  <c:v>Det lokale kulturtilbudet der du bor (n=583)</c:v>
                </c:pt>
                <c:pt idx="2">
                  <c:v>Tilgang til bibliotek der du bor (n=659)</c:v>
                </c:pt>
                <c:pt idx="3">
                  <c:v>Kvalitet på bibliotekstjenesten (n=492)</c:v>
                </c:pt>
              </c:strCache>
            </c:strRef>
          </c:cat>
          <c:val>
            <c:numRef>
              <c:f>Sheet1!$B$2:$B$5</c:f>
              <c:numCache>
                <c:formatCode>0</c:formatCode>
                <c:ptCount val="4"/>
                <c:pt idx="0">
                  <c:v>48</c:v>
                </c:pt>
                <c:pt idx="1">
                  <c:v>32</c:v>
                </c:pt>
                <c:pt idx="2">
                  <c:v>57</c:v>
                </c:pt>
                <c:pt idx="3">
                  <c:v>72</c:v>
                </c:pt>
              </c:numCache>
            </c:numRef>
          </c:val>
        </c:ser>
        <c:dLbls>
          <c:showLegendKey val="0"/>
          <c:showVal val="0"/>
          <c:showCatName val="0"/>
          <c:showSerName val="0"/>
          <c:showPercent val="0"/>
          <c:showBubbleSize val="0"/>
        </c:dLbls>
        <c:gapWidth val="50"/>
        <c:overlap val="100"/>
        <c:axId val="381723480"/>
        <c:axId val="38172426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(n=427)</c:v>
                      </c:pt>
                      <c:pt idx="1">
                        <c:v>Det lokale kulturtilbudet der du bor (n=583)</c:v>
                      </c:pt>
                      <c:pt idx="2">
                        <c:v>Tilgang til bibliotek der du bor (n=659)</c:v>
                      </c:pt>
                      <c:pt idx="3">
                        <c:v>Kvalitet på bibliotekstjenesten (n=492)</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38172348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81724264"/>
        <c:crosses val="autoZero"/>
        <c:auto val="0"/>
        <c:lblAlgn val="ctr"/>
        <c:lblOffset val="100"/>
        <c:noMultiLvlLbl val="0"/>
      </c:catAx>
      <c:valAx>
        <c:axId val="38172426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8172348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48</c:v>
                </c:pt>
                <c:pt idx="1">
                  <c:v>32</c:v>
                </c:pt>
                <c:pt idx="2">
                  <c:v>57</c:v>
                </c:pt>
                <c:pt idx="3">
                  <c:v>72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381725048"/>
        <c:axId val="381725440"/>
      </c:barChart>
      <c:catAx>
        <c:axId val="381725048"/>
        <c:scaling>
          <c:orientation val="maxMin"/>
        </c:scaling>
        <c:delete val="1"/>
        <c:axPos val="l"/>
        <c:numFmt formatCode="General" sourceLinked="1"/>
        <c:majorTickMark val="out"/>
        <c:minorTickMark val="none"/>
        <c:tickLblPos val="nextTo"/>
        <c:crossAx val="381725440"/>
        <c:crosses val="autoZero"/>
        <c:auto val="0"/>
        <c:lblAlgn val="ctr"/>
        <c:lblOffset val="100"/>
        <c:noMultiLvlLbl val="0"/>
      </c:catAx>
      <c:valAx>
        <c:axId val="381725440"/>
        <c:scaling>
          <c:orientation val="minMax"/>
          <c:max val="1"/>
          <c:min val="0"/>
        </c:scaling>
        <c:delete val="1"/>
        <c:axPos val="t"/>
        <c:numFmt formatCode="0%" sourceLinked="1"/>
        <c:majorTickMark val="out"/>
        <c:minorTickMark val="none"/>
        <c:tickLblPos val="high"/>
        <c:crossAx val="38172504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(n=663)</c:v>
                </c:pt>
                <c:pt idx="1">
                  <c:v>Informasjon fra Oslo kommune er tydelig og lett å forstå (n=720)</c:v>
                </c:pt>
                <c:pt idx="2">
                  <c:v>Det er enkelt å få tak i informasjonen jeg trenger (n=676)</c:v>
                </c:pt>
                <c:pt idx="3">
                  <c:v>Oslo kommune har gode digitale tjenester (n=562)</c:v>
                </c:pt>
                <c:pt idx="4">
                  <c:v>Det er enkelt å komme i kontakt med Oslo kommune (n=483)</c:v>
                </c:pt>
                <c:pt idx="5">
                  <c:v>Oslo kommunes digitale tjenester er enkle å bruke (n=506)</c:v>
                </c:pt>
              </c:strCache>
            </c:strRef>
          </c:cat>
          <c:val>
            <c:numRef>
              <c:f>Sheet1!$D$2:$D$7</c:f>
              <c:numCache>
                <c:formatCode>0</c:formatCode>
                <c:ptCount val="6"/>
                <c:pt idx="0">
                  <c:v>46</c:v>
                </c:pt>
                <c:pt idx="1">
                  <c:v>15</c:v>
                </c:pt>
                <c:pt idx="2">
                  <c:v>18</c:v>
                </c:pt>
                <c:pt idx="3">
                  <c:v>14</c:v>
                </c:pt>
                <c:pt idx="4">
                  <c:v>22</c:v>
                </c:pt>
                <c:pt idx="5">
                  <c:v>14</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(n=663)</c:v>
                </c:pt>
                <c:pt idx="1">
                  <c:v>Informasjon fra Oslo kommune er tydelig og lett å forstå (n=720)</c:v>
                </c:pt>
                <c:pt idx="2">
                  <c:v>Det er enkelt å få tak i informasjonen jeg trenger (n=676)</c:v>
                </c:pt>
                <c:pt idx="3">
                  <c:v>Oslo kommune har gode digitale tjenester (n=562)</c:v>
                </c:pt>
                <c:pt idx="4">
                  <c:v>Det er enkelt å komme i kontakt med Oslo kommune (n=483)</c:v>
                </c:pt>
                <c:pt idx="5">
                  <c:v>Oslo kommunes digitale tjenester er enkle å bruke (n=506)</c:v>
                </c:pt>
              </c:strCache>
            </c:strRef>
          </c:cat>
          <c:val>
            <c:numRef>
              <c:f>Sheet1!$C$2:$C$7</c:f>
              <c:numCache>
                <c:formatCode>0</c:formatCode>
                <c:ptCount val="6"/>
                <c:pt idx="0">
                  <c:v>43</c:v>
                </c:pt>
                <c:pt idx="1">
                  <c:v>55</c:v>
                </c:pt>
                <c:pt idx="2">
                  <c:v>55</c:v>
                </c:pt>
                <c:pt idx="3">
                  <c:v>54</c:v>
                </c:pt>
                <c:pt idx="4">
                  <c:v>50</c:v>
                </c:pt>
                <c:pt idx="5">
                  <c:v>52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(n=663)</c:v>
                </c:pt>
                <c:pt idx="1">
                  <c:v>Informasjon fra Oslo kommune er tydelig og lett å forstå (n=720)</c:v>
                </c:pt>
                <c:pt idx="2">
                  <c:v>Det er enkelt å få tak i informasjonen jeg trenger (n=676)</c:v>
                </c:pt>
                <c:pt idx="3">
                  <c:v>Oslo kommune har gode digitale tjenester (n=562)</c:v>
                </c:pt>
                <c:pt idx="4">
                  <c:v>Det er enkelt å komme i kontakt med Oslo kommune (n=483)</c:v>
                </c:pt>
                <c:pt idx="5">
                  <c:v>Oslo kommunes digitale tjenester er enkle å bruke (n=506)</c:v>
                </c:pt>
              </c:strCache>
            </c:strRef>
          </c:cat>
          <c:val>
            <c:numRef>
              <c:f>Sheet1!$B$2:$B$7</c:f>
              <c:numCache>
                <c:formatCode>0</c:formatCode>
                <c:ptCount val="6"/>
                <c:pt idx="0">
                  <c:v>10</c:v>
                </c:pt>
                <c:pt idx="1">
                  <c:v>30</c:v>
                </c:pt>
                <c:pt idx="2">
                  <c:v>27</c:v>
                </c:pt>
                <c:pt idx="3">
                  <c:v>32</c:v>
                </c:pt>
                <c:pt idx="4">
                  <c:v>28</c:v>
                </c:pt>
                <c:pt idx="5">
                  <c:v>34</c:v>
                </c:pt>
              </c:numCache>
            </c:numRef>
          </c:val>
        </c:ser>
        <c:dLbls>
          <c:showLegendKey val="0"/>
          <c:showVal val="0"/>
          <c:showCatName val="0"/>
          <c:showSerName val="0"/>
          <c:showPercent val="0"/>
          <c:showBubbleSize val="0"/>
        </c:dLbls>
        <c:gapWidth val="50"/>
        <c:overlap val="100"/>
        <c:axId val="381726224"/>
        <c:axId val="38172661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(n=663)</c:v>
                      </c:pt>
                      <c:pt idx="1">
                        <c:v>Informasjon fra Oslo kommune er tydelig og lett å forstå (n=720)</c:v>
                      </c:pt>
                      <c:pt idx="2">
                        <c:v>Det er enkelt å få tak i informasjonen jeg trenger (n=676)</c:v>
                      </c:pt>
                      <c:pt idx="3">
                        <c:v>Oslo kommune har gode digitale tjenester (n=562)</c:v>
                      </c:pt>
                      <c:pt idx="4">
                        <c:v>Det er enkelt å komme i kontakt med Oslo kommune (n=483)</c:v>
                      </c:pt>
                      <c:pt idx="5">
                        <c:v>Oslo kommunes digitale tjenester er enkle å bruke (n=506)</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38172622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81726616"/>
        <c:crosses val="autoZero"/>
        <c:auto val="0"/>
        <c:lblAlgn val="ctr"/>
        <c:lblOffset val="100"/>
        <c:noMultiLvlLbl val="0"/>
      </c:catAx>
      <c:valAx>
        <c:axId val="38172661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8172622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10</c:v>
                </c:pt>
                <c:pt idx="1">
                  <c:v>30</c:v>
                </c:pt>
                <c:pt idx="2">
                  <c:v>27</c:v>
                </c:pt>
                <c:pt idx="3">
                  <c:v>32</c:v>
                </c:pt>
                <c:pt idx="4">
                  <c:v>28</c:v>
                </c:pt>
                <c:pt idx="5">
                  <c:v>34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381727400"/>
        <c:axId val="381727792"/>
      </c:barChart>
      <c:catAx>
        <c:axId val="381727400"/>
        <c:scaling>
          <c:orientation val="maxMin"/>
        </c:scaling>
        <c:delete val="1"/>
        <c:axPos val="l"/>
        <c:numFmt formatCode="General" sourceLinked="1"/>
        <c:majorTickMark val="out"/>
        <c:minorTickMark val="none"/>
        <c:tickLblPos val="nextTo"/>
        <c:crossAx val="381727792"/>
        <c:crosses val="autoZero"/>
        <c:auto val="0"/>
        <c:lblAlgn val="ctr"/>
        <c:lblOffset val="100"/>
        <c:noMultiLvlLbl val="0"/>
      </c:catAx>
      <c:valAx>
        <c:axId val="381727792"/>
        <c:scaling>
          <c:orientation val="minMax"/>
          <c:max val="1"/>
          <c:min val="0"/>
        </c:scaling>
        <c:delete val="1"/>
        <c:axPos val="t"/>
        <c:numFmt formatCode="0%" sourceLinked="1"/>
        <c:majorTickMark val="out"/>
        <c:minorTickMark val="none"/>
        <c:tickLblPos val="high"/>
        <c:crossAx val="38172740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51</c:v>
                </c:pt>
                <c:pt idx="1">
                  <c:v>29</c:v>
                </c:pt>
                <c:pt idx="2">
                  <c:v>54</c:v>
                </c:pt>
                <c:pt idx="3">
                  <c:v>81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585590208"/>
        <c:axId val="585590600"/>
      </c:barChart>
      <c:catAx>
        <c:axId val="585590208"/>
        <c:scaling>
          <c:orientation val="maxMin"/>
        </c:scaling>
        <c:delete val="1"/>
        <c:axPos val="l"/>
        <c:numFmt formatCode="General" sourceLinked="1"/>
        <c:majorTickMark val="out"/>
        <c:minorTickMark val="none"/>
        <c:tickLblPos val="nextTo"/>
        <c:crossAx val="585590600"/>
        <c:crosses val="autoZero"/>
        <c:auto val="0"/>
        <c:lblAlgn val="ctr"/>
        <c:lblOffset val="100"/>
        <c:noMultiLvlLbl val="0"/>
      </c:catAx>
      <c:valAx>
        <c:axId val="585590600"/>
        <c:scaling>
          <c:orientation val="minMax"/>
          <c:max val="1"/>
          <c:min val="0"/>
        </c:scaling>
        <c:delete val="1"/>
        <c:axPos val="t"/>
        <c:numFmt formatCode="0%" sourceLinked="1"/>
        <c:majorTickMark val="out"/>
        <c:minorTickMark val="none"/>
        <c:tickLblPos val="high"/>
        <c:crossAx val="58559020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Basert </a:t>
            </a:r>
            <a:r>
              <a:rPr lang="nb-NO"/>
              <a:t>på dine erfaringer, hvordan vurderer du :</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(n=120)</c:v>
                </c:pt>
                <c:pt idx="1">
                  <c:v>Grunnskolens barnetrinn (1-7) (n=84)</c:v>
                </c:pt>
                <c:pt idx="2">
                  <c:v>Grunnskolens ungdomstrinn (8-10) (n=27)</c:v>
                </c:pt>
                <c:pt idx="3">
                  <c:v>Videregående skole (n=44)</c:v>
                </c:pt>
                <c:pt idx="4">
                  <c:v>Aktivitetsskolen (skolefritidsordningen) (n=52)</c:v>
                </c:pt>
                <c:pt idx="5">
                  <c:v>Kulturskolen (n=19)</c:v>
                </c:pt>
              </c:strCache>
            </c:strRef>
          </c:cat>
          <c:val>
            <c:numRef>
              <c:f>Sheet1!$D$2:$D$7</c:f>
              <c:numCache>
                <c:formatCode>0</c:formatCode>
                <c:ptCount val="6"/>
                <c:pt idx="0">
                  <c:v>3</c:v>
                </c:pt>
                <c:pt idx="1">
                  <c:v>3</c:v>
                </c:pt>
                <c:pt idx="2">
                  <c:v>4</c:v>
                </c:pt>
                <c:pt idx="3">
                  <c:v>2</c:v>
                </c:pt>
                <c:pt idx="4">
                  <c:v>4</c:v>
                </c:pt>
                <c:pt idx="5">
                  <c:v>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(n=120)</c:v>
                </c:pt>
                <c:pt idx="1">
                  <c:v>Grunnskolens barnetrinn (1-7) (n=84)</c:v>
                </c:pt>
                <c:pt idx="2">
                  <c:v>Grunnskolens ungdomstrinn (8-10) (n=27)</c:v>
                </c:pt>
                <c:pt idx="3">
                  <c:v>Videregående skole (n=44)</c:v>
                </c:pt>
                <c:pt idx="4">
                  <c:v>Aktivitetsskolen (skolefritidsordningen) (n=52)</c:v>
                </c:pt>
                <c:pt idx="5">
                  <c:v>Kulturskolen (n=19)</c:v>
                </c:pt>
              </c:strCache>
            </c:strRef>
          </c:cat>
          <c:val>
            <c:numRef>
              <c:f>Sheet1!$C$2:$C$7</c:f>
              <c:numCache>
                <c:formatCode>0</c:formatCode>
                <c:ptCount val="6"/>
                <c:pt idx="0">
                  <c:v>31</c:v>
                </c:pt>
                <c:pt idx="1">
                  <c:v>35</c:v>
                </c:pt>
                <c:pt idx="2">
                  <c:v>42</c:v>
                </c:pt>
                <c:pt idx="3">
                  <c:v>35</c:v>
                </c:pt>
                <c:pt idx="4">
                  <c:v>37</c:v>
                </c:pt>
                <c:pt idx="5">
                  <c:v>40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(n=120)</c:v>
                </c:pt>
                <c:pt idx="1">
                  <c:v>Grunnskolens barnetrinn (1-7) (n=84)</c:v>
                </c:pt>
                <c:pt idx="2">
                  <c:v>Grunnskolens ungdomstrinn (8-10) (n=27)</c:v>
                </c:pt>
                <c:pt idx="3">
                  <c:v>Videregående skole (n=44)</c:v>
                </c:pt>
                <c:pt idx="4">
                  <c:v>Aktivitetsskolen (skolefritidsordningen) (n=52)</c:v>
                </c:pt>
                <c:pt idx="5">
                  <c:v>Kulturskolen (n=19)</c:v>
                </c:pt>
              </c:strCache>
            </c:strRef>
          </c:cat>
          <c:val>
            <c:numRef>
              <c:f>Sheet1!$B$2:$B$7</c:f>
              <c:numCache>
                <c:formatCode>0</c:formatCode>
                <c:ptCount val="6"/>
                <c:pt idx="0">
                  <c:v>65</c:v>
                </c:pt>
                <c:pt idx="1">
                  <c:v>61</c:v>
                </c:pt>
                <c:pt idx="2">
                  <c:v>54</c:v>
                </c:pt>
                <c:pt idx="3">
                  <c:v>64</c:v>
                </c:pt>
                <c:pt idx="4">
                  <c:v>59</c:v>
                </c:pt>
                <c:pt idx="5">
                  <c:v>60</c:v>
                </c:pt>
              </c:numCache>
            </c:numRef>
          </c:val>
        </c:ser>
        <c:dLbls>
          <c:showLegendKey val="0"/>
          <c:showVal val="0"/>
          <c:showCatName val="0"/>
          <c:showSerName val="0"/>
          <c:showPercent val="0"/>
          <c:showBubbleSize val="0"/>
        </c:dLbls>
        <c:gapWidth val="50"/>
        <c:overlap val="100"/>
        <c:axId val="585591384"/>
        <c:axId val="58559177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(n=120)</c:v>
                      </c:pt>
                      <c:pt idx="1">
                        <c:v>Grunnskolens barnetrinn (1-7) (n=84)</c:v>
                      </c:pt>
                      <c:pt idx="2">
                        <c:v>Grunnskolens ungdomstrinn (8-10) (n=27)</c:v>
                      </c:pt>
                      <c:pt idx="3">
                        <c:v>Videregående skole (n=44)</c:v>
                      </c:pt>
                      <c:pt idx="4">
                        <c:v>Aktivitetsskolen (skolefritidsordningen) (n=52)</c:v>
                      </c:pt>
                      <c:pt idx="5">
                        <c:v>Kulturskolen (n=19)</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8559138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85591776"/>
        <c:crosses val="autoZero"/>
        <c:auto val="0"/>
        <c:lblAlgn val="ctr"/>
        <c:lblOffset val="100"/>
        <c:noMultiLvlLbl val="0"/>
      </c:catAx>
      <c:valAx>
        <c:axId val="58559177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8559138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65</c:v>
                </c:pt>
                <c:pt idx="1">
                  <c:v>61</c:v>
                </c:pt>
                <c:pt idx="2">
                  <c:v>54</c:v>
                </c:pt>
                <c:pt idx="3">
                  <c:v>64</c:v>
                </c:pt>
                <c:pt idx="4">
                  <c:v>59</c:v>
                </c:pt>
                <c:pt idx="5">
                  <c:v>60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585592560"/>
        <c:axId val="588621856"/>
      </c:barChart>
      <c:catAx>
        <c:axId val="585592560"/>
        <c:scaling>
          <c:orientation val="maxMin"/>
        </c:scaling>
        <c:delete val="1"/>
        <c:axPos val="l"/>
        <c:numFmt formatCode="General" sourceLinked="1"/>
        <c:majorTickMark val="out"/>
        <c:minorTickMark val="none"/>
        <c:tickLblPos val="nextTo"/>
        <c:crossAx val="588621856"/>
        <c:crosses val="autoZero"/>
        <c:auto val="0"/>
        <c:lblAlgn val="ctr"/>
        <c:lblOffset val="100"/>
        <c:noMultiLvlLbl val="0"/>
      </c:catAx>
      <c:valAx>
        <c:axId val="588621856"/>
        <c:scaling>
          <c:orientation val="minMax"/>
          <c:max val="1"/>
          <c:min val="0"/>
        </c:scaling>
        <c:delete val="1"/>
        <c:axPos val="t"/>
        <c:numFmt formatCode="0%" sourceLinked="1"/>
        <c:majorTickMark val="out"/>
        <c:minorTickMark val="none"/>
        <c:tickLblPos val="high"/>
        <c:crossAx val="58559256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Basert </a:t>
            </a:r>
            <a:r>
              <a:rPr lang="nb-NO"/>
              <a:t>på ditt inntrykk av tjenesten, hvordan vurderer du:</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(n=221)</c:v>
                </c:pt>
                <c:pt idx="1">
                  <c:v>Grunnskolens barnetrinn (1-7) (n=191)</c:v>
                </c:pt>
                <c:pt idx="2">
                  <c:v>Grunnskolens ungdomstrinn (8-10) (n=184)</c:v>
                </c:pt>
                <c:pt idx="3">
                  <c:v>Videregående skole (n=142)</c:v>
                </c:pt>
                <c:pt idx="4">
                  <c:v>Aktivitetsskolen (skolefritidsordningen) (n=154)</c:v>
                </c:pt>
                <c:pt idx="5">
                  <c:v>Kulturskolen (n=126)</c:v>
                </c:pt>
              </c:strCache>
            </c:strRef>
          </c:cat>
          <c:val>
            <c:numRef>
              <c:f>Sheet1!$D$2:$D$7</c:f>
              <c:numCache>
                <c:formatCode>0</c:formatCode>
                <c:ptCount val="6"/>
                <c:pt idx="0">
                  <c:v>6</c:v>
                </c:pt>
                <c:pt idx="1">
                  <c:v>10</c:v>
                </c:pt>
                <c:pt idx="2">
                  <c:v>15</c:v>
                </c:pt>
                <c:pt idx="3">
                  <c:v>6</c:v>
                </c:pt>
                <c:pt idx="4">
                  <c:v>7</c:v>
                </c:pt>
                <c:pt idx="5">
                  <c:v>12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(n=221)</c:v>
                </c:pt>
                <c:pt idx="1">
                  <c:v>Grunnskolens barnetrinn (1-7) (n=191)</c:v>
                </c:pt>
                <c:pt idx="2">
                  <c:v>Grunnskolens ungdomstrinn (8-10) (n=184)</c:v>
                </c:pt>
                <c:pt idx="3">
                  <c:v>Videregående skole (n=142)</c:v>
                </c:pt>
                <c:pt idx="4">
                  <c:v>Aktivitetsskolen (skolefritidsordningen) (n=154)</c:v>
                </c:pt>
                <c:pt idx="5">
                  <c:v>Kulturskolen (n=126)</c:v>
                </c:pt>
              </c:strCache>
            </c:strRef>
          </c:cat>
          <c:val>
            <c:numRef>
              <c:f>Sheet1!$C$2:$C$7</c:f>
              <c:numCache>
                <c:formatCode>0</c:formatCode>
                <c:ptCount val="6"/>
                <c:pt idx="0">
                  <c:v>46</c:v>
                </c:pt>
                <c:pt idx="1">
                  <c:v>52</c:v>
                </c:pt>
                <c:pt idx="2">
                  <c:v>59</c:v>
                </c:pt>
                <c:pt idx="3">
                  <c:v>56</c:v>
                </c:pt>
                <c:pt idx="4">
                  <c:v>56</c:v>
                </c:pt>
                <c:pt idx="5">
                  <c:v>54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(n=221)</c:v>
                </c:pt>
                <c:pt idx="1">
                  <c:v>Grunnskolens barnetrinn (1-7) (n=191)</c:v>
                </c:pt>
                <c:pt idx="2">
                  <c:v>Grunnskolens ungdomstrinn (8-10) (n=184)</c:v>
                </c:pt>
                <c:pt idx="3">
                  <c:v>Videregående skole (n=142)</c:v>
                </c:pt>
                <c:pt idx="4">
                  <c:v>Aktivitetsskolen (skolefritidsordningen) (n=154)</c:v>
                </c:pt>
                <c:pt idx="5">
                  <c:v>Kulturskolen (n=126)</c:v>
                </c:pt>
              </c:strCache>
            </c:strRef>
          </c:cat>
          <c:val>
            <c:numRef>
              <c:f>Sheet1!$B$2:$B$7</c:f>
              <c:numCache>
                <c:formatCode>0</c:formatCode>
                <c:ptCount val="6"/>
                <c:pt idx="0">
                  <c:v>49</c:v>
                </c:pt>
                <c:pt idx="1">
                  <c:v>38</c:v>
                </c:pt>
                <c:pt idx="2">
                  <c:v>26</c:v>
                </c:pt>
                <c:pt idx="3">
                  <c:v>37</c:v>
                </c:pt>
                <c:pt idx="4">
                  <c:v>37</c:v>
                </c:pt>
                <c:pt idx="5">
                  <c:v>34</c:v>
                </c:pt>
              </c:numCache>
            </c:numRef>
          </c:val>
        </c:ser>
        <c:dLbls>
          <c:showLegendKey val="0"/>
          <c:showVal val="0"/>
          <c:showCatName val="0"/>
          <c:showSerName val="0"/>
          <c:showPercent val="0"/>
          <c:showBubbleSize val="0"/>
        </c:dLbls>
        <c:gapWidth val="50"/>
        <c:overlap val="100"/>
        <c:axId val="588622640"/>
        <c:axId val="58862303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(n=221)</c:v>
                      </c:pt>
                      <c:pt idx="1">
                        <c:v>Grunnskolens barnetrinn (1-7) (n=191)</c:v>
                      </c:pt>
                      <c:pt idx="2">
                        <c:v>Grunnskolens ungdomstrinn (8-10) (n=184)</c:v>
                      </c:pt>
                      <c:pt idx="3">
                        <c:v>Videregående skole (n=142)</c:v>
                      </c:pt>
                      <c:pt idx="4">
                        <c:v>Aktivitetsskolen (skolefritidsordningen) (n=154)</c:v>
                      </c:pt>
                      <c:pt idx="5">
                        <c:v>Kulturskolen (n=126)</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8862264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88623032"/>
        <c:crosses val="autoZero"/>
        <c:auto val="0"/>
        <c:lblAlgn val="ctr"/>
        <c:lblOffset val="100"/>
        <c:noMultiLvlLbl val="0"/>
      </c:catAx>
      <c:valAx>
        <c:axId val="58862303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8862264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Gamle Oslo</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49</c:v>
                </c:pt>
                <c:pt idx="1">
                  <c:v>38</c:v>
                </c:pt>
                <c:pt idx="2">
                  <c:v>26</c:v>
                </c:pt>
                <c:pt idx="3">
                  <c:v>37</c:v>
                </c:pt>
                <c:pt idx="4">
                  <c:v>37</c:v>
                </c:pt>
                <c:pt idx="5">
                  <c:v>34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588623816"/>
        <c:axId val="588624208"/>
      </c:barChart>
      <c:catAx>
        <c:axId val="588623816"/>
        <c:scaling>
          <c:orientation val="maxMin"/>
        </c:scaling>
        <c:delete val="1"/>
        <c:axPos val="l"/>
        <c:numFmt formatCode="General" sourceLinked="1"/>
        <c:majorTickMark val="out"/>
        <c:minorTickMark val="none"/>
        <c:tickLblPos val="nextTo"/>
        <c:crossAx val="588624208"/>
        <c:crosses val="autoZero"/>
        <c:auto val="0"/>
        <c:lblAlgn val="ctr"/>
        <c:lblOffset val="100"/>
        <c:noMultiLvlLbl val="0"/>
      </c:catAx>
      <c:valAx>
        <c:axId val="588624208"/>
        <c:scaling>
          <c:orientation val="minMax"/>
          <c:max val="1"/>
          <c:min val="0"/>
        </c:scaling>
        <c:delete val="1"/>
        <c:axPos val="t"/>
        <c:numFmt formatCode="0%" sourceLinked="1"/>
        <c:majorTickMark val="out"/>
        <c:minorTickMark val="none"/>
        <c:tickLblPos val="high"/>
        <c:crossAx val="58862381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Basert </a:t>
            </a:r>
            <a:r>
              <a:rPr lang="nb-NO"/>
              <a:t>på dine erfaringer, hvordan vurderer du:</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(n=554)</c:v>
                </c:pt>
                <c:pt idx="1">
                  <c:v>Legevakten (n=316)</c:v>
                </c:pt>
                <c:pt idx="2">
                  <c:v>Helsestasjonstjenesten (n=129)</c:v>
                </c:pt>
                <c:pt idx="3">
                  <c:v>Skolehelsetjenesten (n=56)</c:v>
                </c:pt>
                <c:pt idx="4">
                  <c:v>Sykehjem / botilbud for eldre (n=18)</c:v>
                </c:pt>
                <c:pt idx="5">
                  <c:v>Hjemmetjenesten (n=26)</c:v>
                </c:pt>
                <c:pt idx="6">
                  <c:v>Eldre- /seniorsenteret (n=7)</c:v>
                </c:pt>
                <c:pt idx="7">
                  <c:v>Barnevernstjenesten (n=15)</c:v>
                </c:pt>
                <c:pt idx="8">
                  <c:v>NAV-kontoret (n=141)</c:v>
                </c:pt>
                <c:pt idx="9">
                  <c:v>Aktivitetstilbudet til eldre (n=8)</c:v>
                </c:pt>
              </c:strCache>
            </c:strRef>
          </c:cat>
          <c:val>
            <c:numRef>
              <c:f>Sheet1!$D$2:$D$11</c:f>
              <c:numCache>
                <c:formatCode>0</c:formatCode>
                <c:ptCount val="10"/>
                <c:pt idx="0">
                  <c:v>6</c:v>
                </c:pt>
                <c:pt idx="1">
                  <c:v>9</c:v>
                </c:pt>
                <c:pt idx="2">
                  <c:v>5</c:v>
                </c:pt>
                <c:pt idx="3">
                  <c:v>13</c:v>
                </c:pt>
                <c:pt idx="4">
                  <c:v>30</c:v>
                </c:pt>
                <c:pt idx="5">
                  <c:v>25</c:v>
                </c:pt>
                <c:pt idx="6">
                  <c:v>18</c:v>
                </c:pt>
                <c:pt idx="7">
                  <c:v>10</c:v>
                </c:pt>
                <c:pt idx="8">
                  <c:v>27</c:v>
                </c:pt>
                <c:pt idx="9">
                  <c:v>47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(n=554)</c:v>
                </c:pt>
                <c:pt idx="1">
                  <c:v>Legevakten (n=316)</c:v>
                </c:pt>
                <c:pt idx="2">
                  <c:v>Helsestasjonstjenesten (n=129)</c:v>
                </c:pt>
                <c:pt idx="3">
                  <c:v>Skolehelsetjenesten (n=56)</c:v>
                </c:pt>
                <c:pt idx="4">
                  <c:v>Sykehjem / botilbud for eldre (n=18)</c:v>
                </c:pt>
                <c:pt idx="5">
                  <c:v>Hjemmetjenesten (n=26)</c:v>
                </c:pt>
                <c:pt idx="6">
                  <c:v>Eldre- /seniorsenteret (n=7)</c:v>
                </c:pt>
                <c:pt idx="7">
                  <c:v>Barnevernstjenesten (n=15)</c:v>
                </c:pt>
                <c:pt idx="8">
                  <c:v>NAV-kontoret (n=141)</c:v>
                </c:pt>
                <c:pt idx="9">
                  <c:v>Aktivitetstilbudet til eldre (n=8)</c:v>
                </c:pt>
              </c:strCache>
            </c:strRef>
          </c:cat>
          <c:val>
            <c:numRef>
              <c:f>Sheet1!$C$2:$C$11</c:f>
              <c:numCache>
                <c:formatCode>0</c:formatCode>
                <c:ptCount val="10"/>
                <c:pt idx="0">
                  <c:v>34</c:v>
                </c:pt>
                <c:pt idx="1">
                  <c:v>38</c:v>
                </c:pt>
                <c:pt idx="2">
                  <c:v>19</c:v>
                </c:pt>
                <c:pt idx="3">
                  <c:v>29</c:v>
                </c:pt>
                <c:pt idx="4">
                  <c:v>58</c:v>
                </c:pt>
                <c:pt idx="5">
                  <c:v>36</c:v>
                </c:pt>
                <c:pt idx="6">
                  <c:v>34</c:v>
                </c:pt>
                <c:pt idx="7">
                  <c:v>48</c:v>
                </c:pt>
                <c:pt idx="8">
                  <c:v>41</c:v>
                </c:pt>
                <c:pt idx="9">
                  <c:v>34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(n=554)</c:v>
                </c:pt>
                <c:pt idx="1">
                  <c:v>Legevakten (n=316)</c:v>
                </c:pt>
                <c:pt idx="2">
                  <c:v>Helsestasjonstjenesten (n=129)</c:v>
                </c:pt>
                <c:pt idx="3">
                  <c:v>Skolehelsetjenesten (n=56)</c:v>
                </c:pt>
                <c:pt idx="4">
                  <c:v>Sykehjem / botilbud for eldre (n=18)</c:v>
                </c:pt>
                <c:pt idx="5">
                  <c:v>Hjemmetjenesten (n=26)</c:v>
                </c:pt>
                <c:pt idx="6">
                  <c:v>Eldre- /seniorsenteret (n=7)</c:v>
                </c:pt>
                <c:pt idx="7">
                  <c:v>Barnevernstjenesten (n=15)</c:v>
                </c:pt>
                <c:pt idx="8">
                  <c:v>NAV-kontoret (n=141)</c:v>
                </c:pt>
                <c:pt idx="9">
                  <c:v>Aktivitetstilbudet til eldre (n=8)</c:v>
                </c:pt>
              </c:strCache>
            </c:strRef>
          </c:cat>
          <c:val>
            <c:numRef>
              <c:f>Sheet1!$B$2:$B$11</c:f>
              <c:numCache>
                <c:formatCode>0</c:formatCode>
                <c:ptCount val="10"/>
                <c:pt idx="0">
                  <c:v>60</c:v>
                </c:pt>
                <c:pt idx="1">
                  <c:v>53</c:v>
                </c:pt>
                <c:pt idx="2">
                  <c:v>76</c:v>
                </c:pt>
                <c:pt idx="3">
                  <c:v>59</c:v>
                </c:pt>
                <c:pt idx="4">
                  <c:v>12</c:v>
                </c:pt>
                <c:pt idx="5">
                  <c:v>39</c:v>
                </c:pt>
                <c:pt idx="6">
                  <c:v>48</c:v>
                </c:pt>
                <c:pt idx="7">
                  <c:v>42</c:v>
                </c:pt>
                <c:pt idx="8">
                  <c:v>32</c:v>
                </c:pt>
                <c:pt idx="9">
                  <c:v>19</c:v>
                </c:pt>
              </c:numCache>
            </c:numRef>
          </c:val>
        </c:ser>
        <c:dLbls>
          <c:showLegendKey val="0"/>
          <c:showVal val="0"/>
          <c:showCatName val="0"/>
          <c:showSerName val="0"/>
          <c:showPercent val="0"/>
          <c:showBubbleSize val="0"/>
        </c:dLbls>
        <c:gapWidth val="50"/>
        <c:overlap val="100"/>
        <c:axId val="588624992"/>
        <c:axId val="58862538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(n=554)</c:v>
                      </c:pt>
                      <c:pt idx="1">
                        <c:v>Legevakten (n=316)</c:v>
                      </c:pt>
                      <c:pt idx="2">
                        <c:v>Helsestasjonstjenesten (n=129)</c:v>
                      </c:pt>
                      <c:pt idx="3">
                        <c:v>Skolehelsetjenesten (n=56)</c:v>
                      </c:pt>
                      <c:pt idx="4">
                        <c:v>Sykehjem / botilbud for eldre (n=18)</c:v>
                      </c:pt>
                      <c:pt idx="5">
                        <c:v>Hjemmetjenesten (n=26)</c:v>
                      </c:pt>
                      <c:pt idx="6">
                        <c:v>Eldre- /seniorsenteret (n=7)</c:v>
                      </c:pt>
                      <c:pt idx="7">
                        <c:v>Barnevernstjenesten (n=15)</c:v>
                      </c:pt>
                      <c:pt idx="8">
                        <c:v>NAV-kontoret (n=141)</c:v>
                      </c:pt>
                      <c:pt idx="9">
                        <c:v>Aktivitetstilbudet til eldre (n=8)</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886249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88625384"/>
        <c:crosses val="autoZero"/>
        <c:auto val="0"/>
        <c:lblAlgn val="ctr"/>
        <c:lblOffset val="100"/>
        <c:noMultiLvlLbl val="0"/>
      </c:catAx>
      <c:valAx>
        <c:axId val="58862538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8862499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09/09/2018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09/09/2018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Gamle Oslo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64922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E7B0673-3462-417A-ACF6-08D3E89C7CB2}"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2965395517"/>
              </p:ext>
            </p:extLst>
          </p:nvPr>
        </p:nvGraphicFramePr>
        <p:xfrm>
          <a:off x="609599" y="1600200"/>
          <a:ext cx="902676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560824136"/>
              </p:ext>
            </p:extLst>
          </p:nvPr>
        </p:nvGraphicFramePr>
        <p:xfrm>
          <a:off x="8742066" y="1600200"/>
          <a:ext cx="284033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7EE7FB7-886A-4B29-B987-44D64833C5E1}"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1755047942"/>
              </p:ext>
            </p:extLst>
          </p:nvPr>
        </p:nvGraphicFramePr>
        <p:xfrm>
          <a:off x="609599" y="1600200"/>
          <a:ext cx="900545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105761902"/>
              </p:ext>
            </p:extLst>
          </p:nvPr>
        </p:nvGraphicFramePr>
        <p:xfrm>
          <a:off x="8728364" y="1720158"/>
          <a:ext cx="2854036" cy="42822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73A06295-0462-407F-9CC9-A7A431F9DC62}"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2369354044"/>
              </p:ext>
            </p:extLst>
          </p:nvPr>
        </p:nvGraphicFramePr>
        <p:xfrm>
          <a:off x="609599" y="1600200"/>
          <a:ext cx="901469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034342329"/>
              </p:ext>
            </p:extLst>
          </p:nvPr>
        </p:nvGraphicFramePr>
        <p:xfrm>
          <a:off x="8728364" y="1600200"/>
          <a:ext cx="285403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46570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0C12B9DF-CCA2-4A59-BFF6-DD2A6C9F3FAF}"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1046159658"/>
              </p:ext>
            </p:extLst>
          </p:nvPr>
        </p:nvGraphicFramePr>
        <p:xfrm>
          <a:off x="609600" y="1600200"/>
          <a:ext cx="903316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597710748"/>
              </p:ext>
            </p:extLst>
          </p:nvPr>
        </p:nvGraphicFramePr>
        <p:xfrm>
          <a:off x="8728364" y="1600200"/>
          <a:ext cx="285403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224D2886-9396-4A89-84F5-74CBE9989A76}"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961491366"/>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906119323"/>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117693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84DD36CD-7A01-4486-B6EF-A61726449CA9}"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4009275615"/>
              </p:ext>
            </p:extLst>
          </p:nvPr>
        </p:nvGraphicFramePr>
        <p:xfrm>
          <a:off x="609599" y="1600200"/>
          <a:ext cx="906087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090945749"/>
              </p:ext>
            </p:extLst>
          </p:nvPr>
        </p:nvGraphicFramePr>
        <p:xfrm>
          <a:off x="8709890" y="1600200"/>
          <a:ext cx="287250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6921F3E-8355-4D5B-B105-4565B7C3088E}"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4029287403"/>
              </p:ext>
            </p:extLst>
          </p:nvPr>
        </p:nvGraphicFramePr>
        <p:xfrm>
          <a:off x="609600" y="1600200"/>
          <a:ext cx="90424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019145929"/>
              </p:ext>
            </p:extLst>
          </p:nvPr>
        </p:nvGraphicFramePr>
        <p:xfrm>
          <a:off x="8737600" y="1600200"/>
          <a:ext cx="284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8378705C-DABA-4D85-87C4-501AA57F6DBF}"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3527361078"/>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370364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12805EF-A856-4445-8696-4C4218078F48}"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567141150"/>
              </p:ext>
            </p:extLst>
          </p:nvPr>
        </p:nvGraphicFramePr>
        <p:xfrm>
          <a:off x="609599" y="1600200"/>
          <a:ext cx="902392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852864404"/>
              </p:ext>
            </p:extLst>
          </p:nvPr>
        </p:nvGraphicFramePr>
        <p:xfrm>
          <a:off x="8737600" y="1600200"/>
          <a:ext cx="284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373056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8C9569B-4ED1-4A96-9616-1D27A46D5007}"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1598838007"/>
              </p:ext>
            </p:extLst>
          </p:nvPr>
        </p:nvGraphicFramePr>
        <p:xfrm>
          <a:off x="609599" y="1600200"/>
          <a:ext cx="905583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207479124"/>
              </p:ext>
            </p:extLst>
          </p:nvPr>
        </p:nvGraphicFramePr>
        <p:xfrm>
          <a:off x="8743478" y="1600200"/>
          <a:ext cx="2838922"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544904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240433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FF104DCF-80FB-4355-9657-603726933AE0}"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3092196388"/>
              </p:ext>
            </p:extLst>
          </p:nvPr>
        </p:nvGraphicFramePr>
        <p:xfrm>
          <a:off x="609600" y="1600200"/>
          <a:ext cx="907968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08890853"/>
              </p:ext>
            </p:extLst>
          </p:nvPr>
        </p:nvGraphicFramePr>
        <p:xfrm>
          <a:off x="8766494" y="1600200"/>
          <a:ext cx="281590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F477B1F-2108-41AF-9461-D55D66F79780}"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3662230917"/>
              </p:ext>
            </p:extLst>
          </p:nvPr>
        </p:nvGraphicFramePr>
        <p:xfrm>
          <a:off x="609600" y="1600200"/>
          <a:ext cx="886996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116886797"/>
              </p:ext>
            </p:extLst>
          </p:nvPr>
        </p:nvGraphicFramePr>
        <p:xfrm>
          <a:off x="8724550" y="1600200"/>
          <a:ext cx="285785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p>
        </p:txBody>
      </p:sp>
    </p:spTree>
    <p:extLst>
      <p:ext uri="{BB962C8B-B14F-4D97-AF65-F5344CB8AC3E}">
        <p14:creationId xmlns:p14="http://schemas.microsoft.com/office/powerpoint/2010/main" val="138330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EB32934-E382-4B7B-B083-40A9CE3F3525}"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2119026106"/>
              </p:ext>
            </p:extLst>
          </p:nvPr>
        </p:nvGraphicFramePr>
        <p:xfrm>
          <a:off x="609600" y="1600200"/>
          <a:ext cx="868540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416735226"/>
              </p:ext>
            </p:extLst>
          </p:nvPr>
        </p:nvGraphicFramePr>
        <p:xfrm>
          <a:off x="8674216" y="1600200"/>
          <a:ext cx="290818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19636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FA8AD48E-BF9D-4E19-8389-4497F9ABBF89}"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890827974"/>
              </p:ext>
            </p:extLst>
          </p:nvPr>
        </p:nvGraphicFramePr>
        <p:xfrm>
          <a:off x="609599" y="1600200"/>
          <a:ext cx="889512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820867784"/>
              </p:ext>
            </p:extLst>
          </p:nvPr>
        </p:nvGraphicFramePr>
        <p:xfrm>
          <a:off x="8758106" y="1600200"/>
          <a:ext cx="282429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48899945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853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6260D47C-EFA9-4C79-AB99-34FC8D476108}"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1646205514"/>
              </p:ext>
            </p:extLst>
          </p:nvPr>
        </p:nvGraphicFramePr>
        <p:xfrm>
          <a:off x="609600" y="1600200"/>
          <a:ext cx="868540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938248476"/>
              </p:ext>
            </p:extLst>
          </p:nvPr>
        </p:nvGraphicFramePr>
        <p:xfrm>
          <a:off x="8758106" y="1600200"/>
          <a:ext cx="282429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702 </a:t>
            </a:r>
            <a:r>
              <a:rPr lang="nb-NO" sz="1200" dirty="0" smtId="4294967295"/>
              <a:t>svar fra bydel </a:t>
            </a:r>
            <a:r>
              <a:rPr lang="nb-NO" sz="1200" dirty="0" smtClean="0" smtId="4294967295"/>
              <a:t>Gamle Oslo (829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9180992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321953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A40ABC0-0D68-4403-ABD2-3B29E9E727F6}"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742575347"/>
              </p:ext>
            </p:extLst>
          </p:nvPr>
        </p:nvGraphicFramePr>
        <p:xfrm>
          <a:off x="609600" y="1600200"/>
          <a:ext cx="904686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Object"/>
          <p:cNvGraphicFramePr/>
          <p:nvPr>
            <p:extLst>
              <p:ext uri="{D42A27DB-BD31-4B8C-83A1-F6EECF244321}">
                <p14:modId xmlns:p14="http://schemas.microsoft.com/office/powerpoint/2010/main" val="2771936078"/>
              </p:ext>
            </p:extLst>
          </p:nvPr>
        </p:nvGraphicFramePr>
        <p:xfrm>
          <a:off x="8426709" y="1600199"/>
          <a:ext cx="315987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C3ADF4D-FC0F-4910-847C-2331A07896BA}"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498532704"/>
              </p:ext>
            </p:extLst>
          </p:nvPr>
        </p:nvGraphicFramePr>
        <p:xfrm>
          <a:off x="609599" y="1600200"/>
          <a:ext cx="906696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02552206"/>
              </p:ext>
            </p:extLst>
          </p:nvPr>
        </p:nvGraphicFramePr>
        <p:xfrm>
          <a:off x="8782258" y="1600200"/>
          <a:ext cx="280014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31777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5B86E96-4537-42AD-9F42-73F142E94581}"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4291102488"/>
              </p:ext>
            </p:extLst>
          </p:nvPr>
        </p:nvGraphicFramePr>
        <p:xfrm>
          <a:off x="609599" y="1600200"/>
          <a:ext cx="9066963"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547492912"/>
              </p:ext>
            </p:extLst>
          </p:nvPr>
        </p:nvGraphicFramePr>
        <p:xfrm>
          <a:off x="8872694" y="1600200"/>
          <a:ext cx="270970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customXml/itemProps3.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1266</TotalTime>
  <Words>1122</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11</cp:revision>
  <cp:lastPrinted>2017-03-24T13:40:26Z</cp:lastPrinted>
  <dcterms:created xsi:type="dcterms:W3CDTF">2017-08-30T11:56:19Z</dcterms:created>
  <dcterms:modified xsi:type="dcterms:W3CDTF">2018-09-09T14:26:58Z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